
<file path=[Content_Types].xml><?xml version="1.0" encoding="utf-8"?>
<Types xmlns="http://schemas.openxmlformats.org/package/2006/content-types">
  <Default Extension="bin" ContentType="application/vnd.openxmlformats-officedocument.oleObject"/>
  <Default Extension="png" ContentType="image/png"/>
  <Default Extension="tmp"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3.xml" ContentType="application/vnd.openxmlformats-officedocument.drawingml.chart+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removePersonalInfoOnSave="1" saveSubsetFonts="1">
  <p:sldMasterIdLst>
    <p:sldMasterId id="2147483648" r:id="rId4"/>
    <p:sldMasterId id="2147483660" r:id="rId5"/>
    <p:sldMasterId id="2147483672" r:id="rId6"/>
    <p:sldMasterId id="2147483684" r:id="rId7"/>
    <p:sldMasterId id="2147483696" r:id="rId8"/>
    <p:sldMasterId id="2147483709" r:id="rId9"/>
    <p:sldMasterId id="2147483721" r:id="rId10"/>
  </p:sldMasterIdLst>
  <p:notesMasterIdLst>
    <p:notesMasterId r:id="rId411"/>
  </p:notesMasterIdLst>
  <p:handoutMasterIdLst>
    <p:handoutMasterId r:id="rId412"/>
  </p:handoutMasterIdLst>
  <p:sldIdLst>
    <p:sldId id="2720" r:id="rId11"/>
    <p:sldId id="2721" r:id="rId12"/>
    <p:sldId id="2732" r:id="rId13"/>
    <p:sldId id="2733" r:id="rId14"/>
    <p:sldId id="2741" r:id="rId15"/>
    <p:sldId id="2742" r:id="rId16"/>
    <p:sldId id="2743" r:id="rId17"/>
    <p:sldId id="2744" r:id="rId18"/>
    <p:sldId id="2745" r:id="rId19"/>
    <p:sldId id="2746" r:id="rId20"/>
    <p:sldId id="2747" r:id="rId21"/>
    <p:sldId id="2748" r:id="rId22"/>
    <p:sldId id="2749" r:id="rId23"/>
    <p:sldId id="2750" r:id="rId24"/>
    <p:sldId id="2751" r:id="rId25"/>
    <p:sldId id="2752" r:id="rId26"/>
    <p:sldId id="2753" r:id="rId27"/>
    <p:sldId id="2754" r:id="rId28"/>
    <p:sldId id="2755" r:id="rId29"/>
    <p:sldId id="2756" r:id="rId30"/>
    <p:sldId id="2757" r:id="rId31"/>
    <p:sldId id="2758" r:id="rId32"/>
    <p:sldId id="2759" r:id="rId33"/>
    <p:sldId id="2760" r:id="rId34"/>
    <p:sldId id="2761" r:id="rId35"/>
    <p:sldId id="2762" r:id="rId36"/>
    <p:sldId id="2763" r:id="rId37"/>
    <p:sldId id="2764" r:id="rId38"/>
    <p:sldId id="2765" r:id="rId39"/>
    <p:sldId id="2766" r:id="rId40"/>
    <p:sldId id="2767" r:id="rId41"/>
    <p:sldId id="2768" r:id="rId42"/>
    <p:sldId id="2769" r:id="rId43"/>
    <p:sldId id="2770" r:id="rId44"/>
    <p:sldId id="2771" r:id="rId45"/>
    <p:sldId id="2772" r:id="rId46"/>
    <p:sldId id="2773" r:id="rId47"/>
    <p:sldId id="2774" r:id="rId48"/>
    <p:sldId id="2775" r:id="rId49"/>
    <p:sldId id="2776" r:id="rId50"/>
    <p:sldId id="2777" r:id="rId51"/>
    <p:sldId id="2778" r:id="rId52"/>
    <p:sldId id="2779" r:id="rId53"/>
    <p:sldId id="2780" r:id="rId54"/>
    <p:sldId id="2781" r:id="rId55"/>
    <p:sldId id="2782" r:id="rId56"/>
    <p:sldId id="2783" r:id="rId57"/>
    <p:sldId id="2784" r:id="rId58"/>
    <p:sldId id="2785" r:id="rId59"/>
    <p:sldId id="2786" r:id="rId60"/>
    <p:sldId id="2787" r:id="rId61"/>
    <p:sldId id="2788" r:id="rId62"/>
    <p:sldId id="2789" r:id="rId63"/>
    <p:sldId id="2790" r:id="rId64"/>
    <p:sldId id="2791" r:id="rId65"/>
    <p:sldId id="2792" r:id="rId66"/>
    <p:sldId id="2793" r:id="rId67"/>
    <p:sldId id="2794" r:id="rId68"/>
    <p:sldId id="2795" r:id="rId69"/>
    <p:sldId id="2796" r:id="rId70"/>
    <p:sldId id="2797" r:id="rId71"/>
    <p:sldId id="2798" r:id="rId72"/>
    <p:sldId id="2799" r:id="rId73"/>
    <p:sldId id="2800" r:id="rId74"/>
    <p:sldId id="2801" r:id="rId75"/>
    <p:sldId id="2802" r:id="rId76"/>
    <p:sldId id="2803" r:id="rId77"/>
    <p:sldId id="2804" r:id="rId78"/>
    <p:sldId id="2805" r:id="rId79"/>
    <p:sldId id="2806" r:id="rId80"/>
    <p:sldId id="2807" r:id="rId81"/>
    <p:sldId id="2808" r:id="rId82"/>
    <p:sldId id="2809" r:id="rId83"/>
    <p:sldId id="2810" r:id="rId84"/>
    <p:sldId id="2811" r:id="rId85"/>
    <p:sldId id="2812" r:id="rId86"/>
    <p:sldId id="2813" r:id="rId87"/>
    <p:sldId id="2814" r:id="rId88"/>
    <p:sldId id="2815" r:id="rId89"/>
    <p:sldId id="2816" r:id="rId90"/>
    <p:sldId id="2817" r:id="rId91"/>
    <p:sldId id="2818" r:id="rId92"/>
    <p:sldId id="2819" r:id="rId93"/>
    <p:sldId id="2820" r:id="rId94"/>
    <p:sldId id="2821" r:id="rId95"/>
    <p:sldId id="2822" r:id="rId96"/>
    <p:sldId id="2823" r:id="rId97"/>
    <p:sldId id="2824" r:id="rId98"/>
    <p:sldId id="2825" r:id="rId99"/>
    <p:sldId id="2826" r:id="rId100"/>
    <p:sldId id="2827" r:id="rId101"/>
    <p:sldId id="2828" r:id="rId102"/>
    <p:sldId id="2829" r:id="rId103"/>
    <p:sldId id="2830" r:id="rId104"/>
    <p:sldId id="2831" r:id="rId105"/>
    <p:sldId id="2832" r:id="rId106"/>
    <p:sldId id="2833" r:id="rId107"/>
    <p:sldId id="2834" r:id="rId108"/>
    <p:sldId id="2835" r:id="rId109"/>
    <p:sldId id="2836" r:id="rId110"/>
    <p:sldId id="2837" r:id="rId111"/>
    <p:sldId id="2838" r:id="rId112"/>
    <p:sldId id="2839" r:id="rId113"/>
    <p:sldId id="2840" r:id="rId114"/>
    <p:sldId id="2841" r:id="rId115"/>
    <p:sldId id="2842" r:id="rId116"/>
    <p:sldId id="2843" r:id="rId117"/>
    <p:sldId id="2844" r:id="rId118"/>
    <p:sldId id="2845" r:id="rId119"/>
    <p:sldId id="2846" r:id="rId120"/>
    <p:sldId id="2847" r:id="rId121"/>
    <p:sldId id="2848" r:id="rId122"/>
    <p:sldId id="2849" r:id="rId123"/>
    <p:sldId id="2850" r:id="rId124"/>
    <p:sldId id="2851" r:id="rId125"/>
    <p:sldId id="2852" r:id="rId126"/>
    <p:sldId id="3144" r:id="rId127"/>
    <p:sldId id="3145" r:id="rId128"/>
    <p:sldId id="2853" r:id="rId129"/>
    <p:sldId id="2854" r:id="rId130"/>
    <p:sldId id="2855" r:id="rId131"/>
    <p:sldId id="2856" r:id="rId132"/>
    <p:sldId id="2857" r:id="rId133"/>
    <p:sldId id="2858" r:id="rId134"/>
    <p:sldId id="2859" r:id="rId135"/>
    <p:sldId id="2860" r:id="rId136"/>
    <p:sldId id="2734" r:id="rId137"/>
    <p:sldId id="2735" r:id="rId138"/>
    <p:sldId id="2736" r:id="rId139"/>
    <p:sldId id="2737" r:id="rId140"/>
    <p:sldId id="2738" r:id="rId141"/>
    <p:sldId id="2739" r:id="rId142"/>
    <p:sldId id="2740" r:id="rId143"/>
    <p:sldId id="2722" r:id="rId144"/>
    <p:sldId id="2723" r:id="rId145"/>
    <p:sldId id="2724" r:id="rId146"/>
    <p:sldId id="2725" r:id="rId147"/>
    <p:sldId id="2726" r:id="rId148"/>
    <p:sldId id="2727" r:id="rId149"/>
    <p:sldId id="2728" r:id="rId150"/>
    <p:sldId id="2729" r:id="rId151"/>
    <p:sldId id="2861" r:id="rId152"/>
    <p:sldId id="2862" r:id="rId153"/>
    <p:sldId id="2863" r:id="rId154"/>
    <p:sldId id="2864" r:id="rId155"/>
    <p:sldId id="2865" r:id="rId156"/>
    <p:sldId id="2866" r:id="rId157"/>
    <p:sldId id="2867" r:id="rId158"/>
    <p:sldId id="2868" r:id="rId159"/>
    <p:sldId id="2869" r:id="rId160"/>
    <p:sldId id="2870" r:id="rId161"/>
    <p:sldId id="2871" r:id="rId162"/>
    <p:sldId id="2872" r:id="rId163"/>
    <p:sldId id="2873" r:id="rId164"/>
    <p:sldId id="2874" r:id="rId165"/>
    <p:sldId id="2875" r:id="rId166"/>
    <p:sldId id="2876" r:id="rId167"/>
    <p:sldId id="2877" r:id="rId168"/>
    <p:sldId id="2878" r:id="rId169"/>
    <p:sldId id="2879" r:id="rId170"/>
    <p:sldId id="2880" r:id="rId171"/>
    <p:sldId id="2881" r:id="rId172"/>
    <p:sldId id="2882" r:id="rId173"/>
    <p:sldId id="3091" r:id="rId174"/>
    <p:sldId id="3092" r:id="rId175"/>
    <p:sldId id="3093" r:id="rId176"/>
    <p:sldId id="3094" r:id="rId177"/>
    <p:sldId id="3095" r:id="rId178"/>
    <p:sldId id="3096" r:id="rId179"/>
    <p:sldId id="3097" r:id="rId180"/>
    <p:sldId id="3098" r:id="rId181"/>
    <p:sldId id="3099" r:id="rId182"/>
    <p:sldId id="3100" r:id="rId183"/>
    <p:sldId id="3101" r:id="rId184"/>
    <p:sldId id="3102" r:id="rId185"/>
    <p:sldId id="3103" r:id="rId186"/>
    <p:sldId id="3104" r:id="rId187"/>
    <p:sldId id="3105" r:id="rId188"/>
    <p:sldId id="3106" r:id="rId189"/>
    <p:sldId id="3107" r:id="rId190"/>
    <p:sldId id="3108" r:id="rId191"/>
    <p:sldId id="3109" r:id="rId192"/>
    <p:sldId id="3110" r:id="rId193"/>
    <p:sldId id="3111" r:id="rId194"/>
    <p:sldId id="3143" r:id="rId195"/>
    <p:sldId id="3113" r:id="rId196"/>
    <p:sldId id="3114" r:id="rId197"/>
    <p:sldId id="3115" r:id="rId198"/>
    <p:sldId id="3116" r:id="rId199"/>
    <p:sldId id="3117" r:id="rId200"/>
    <p:sldId id="3118" r:id="rId201"/>
    <p:sldId id="3119" r:id="rId202"/>
    <p:sldId id="3120" r:id="rId203"/>
    <p:sldId id="3121" r:id="rId204"/>
    <p:sldId id="3122" r:id="rId205"/>
    <p:sldId id="3123" r:id="rId206"/>
    <p:sldId id="3124" r:id="rId207"/>
    <p:sldId id="3125" r:id="rId208"/>
    <p:sldId id="3126" r:id="rId209"/>
    <p:sldId id="3127" r:id="rId210"/>
    <p:sldId id="3128" r:id="rId211"/>
    <p:sldId id="3129" r:id="rId212"/>
    <p:sldId id="3130" r:id="rId213"/>
    <p:sldId id="3131" r:id="rId214"/>
    <p:sldId id="3132" r:id="rId215"/>
    <p:sldId id="3133" r:id="rId216"/>
    <p:sldId id="2883" r:id="rId217"/>
    <p:sldId id="2884" r:id="rId218"/>
    <p:sldId id="2885" r:id="rId219"/>
    <p:sldId id="2886" r:id="rId220"/>
    <p:sldId id="2887" r:id="rId221"/>
    <p:sldId id="2888" r:id="rId222"/>
    <p:sldId id="2889" r:id="rId223"/>
    <p:sldId id="2890" r:id="rId224"/>
    <p:sldId id="2891" r:id="rId225"/>
    <p:sldId id="2892" r:id="rId226"/>
    <p:sldId id="2893" r:id="rId227"/>
    <p:sldId id="2894" r:id="rId228"/>
    <p:sldId id="2895" r:id="rId229"/>
    <p:sldId id="2896" r:id="rId230"/>
    <p:sldId id="2897" r:id="rId231"/>
    <p:sldId id="2898" r:id="rId232"/>
    <p:sldId id="2899" r:id="rId233"/>
    <p:sldId id="2900" r:id="rId234"/>
    <p:sldId id="2901" r:id="rId235"/>
    <p:sldId id="2902" r:id="rId236"/>
    <p:sldId id="2903" r:id="rId237"/>
    <p:sldId id="2904" r:id="rId238"/>
    <p:sldId id="2905" r:id="rId239"/>
    <p:sldId id="2906" r:id="rId240"/>
    <p:sldId id="3134" r:id="rId241"/>
    <p:sldId id="3135" r:id="rId242"/>
    <p:sldId id="3136" r:id="rId243"/>
    <p:sldId id="3137" r:id="rId244"/>
    <p:sldId id="3138" r:id="rId245"/>
    <p:sldId id="2953" r:id="rId246"/>
    <p:sldId id="2954" r:id="rId247"/>
    <p:sldId id="2955" r:id="rId248"/>
    <p:sldId id="2956" r:id="rId249"/>
    <p:sldId id="2957" r:id="rId250"/>
    <p:sldId id="2958" r:id="rId251"/>
    <p:sldId id="2959" r:id="rId252"/>
    <p:sldId id="2960" r:id="rId253"/>
    <p:sldId id="2961" r:id="rId254"/>
    <p:sldId id="2962" r:id="rId255"/>
    <p:sldId id="2963" r:id="rId256"/>
    <p:sldId id="2964" r:id="rId257"/>
    <p:sldId id="2965" r:id="rId258"/>
    <p:sldId id="2966" r:id="rId259"/>
    <p:sldId id="2967" r:id="rId260"/>
    <p:sldId id="2968" r:id="rId261"/>
    <p:sldId id="2969" r:id="rId262"/>
    <p:sldId id="2970" r:id="rId263"/>
    <p:sldId id="2971" r:id="rId264"/>
    <p:sldId id="2972" r:id="rId265"/>
    <p:sldId id="2973" r:id="rId266"/>
    <p:sldId id="2974" r:id="rId267"/>
    <p:sldId id="2975" r:id="rId268"/>
    <p:sldId id="2976" r:id="rId269"/>
    <p:sldId id="2977" r:id="rId270"/>
    <p:sldId id="2978" r:id="rId271"/>
    <p:sldId id="2979" r:id="rId272"/>
    <p:sldId id="3142" r:id="rId273"/>
    <p:sldId id="2981" r:id="rId274"/>
    <p:sldId id="2982" r:id="rId275"/>
    <p:sldId id="2983" r:id="rId276"/>
    <p:sldId id="2984" r:id="rId277"/>
    <p:sldId id="2985" r:id="rId278"/>
    <p:sldId id="2986" r:id="rId279"/>
    <p:sldId id="2987" r:id="rId280"/>
    <p:sldId id="2988" r:id="rId281"/>
    <p:sldId id="2989" r:id="rId282"/>
    <p:sldId id="2990" r:id="rId283"/>
    <p:sldId id="2991" r:id="rId284"/>
    <p:sldId id="2992" r:id="rId285"/>
    <p:sldId id="2993" r:id="rId286"/>
    <p:sldId id="2994" r:id="rId287"/>
    <p:sldId id="2995" r:id="rId288"/>
    <p:sldId id="2996" r:id="rId289"/>
    <p:sldId id="2997" r:id="rId290"/>
    <p:sldId id="2998" r:id="rId291"/>
    <p:sldId id="2999" r:id="rId292"/>
    <p:sldId id="3000" r:id="rId293"/>
    <p:sldId id="3001" r:id="rId294"/>
    <p:sldId id="3002" r:id="rId295"/>
    <p:sldId id="3003" r:id="rId296"/>
    <p:sldId id="3004" r:id="rId297"/>
    <p:sldId id="3005" r:id="rId298"/>
    <p:sldId id="3006" r:id="rId299"/>
    <p:sldId id="3148" r:id="rId300"/>
    <p:sldId id="3149" r:id="rId301"/>
    <p:sldId id="3008" r:id="rId302"/>
    <p:sldId id="3009" r:id="rId303"/>
    <p:sldId id="3010" r:id="rId304"/>
    <p:sldId id="3011" r:id="rId305"/>
    <p:sldId id="3012" r:id="rId306"/>
    <p:sldId id="3013" r:id="rId307"/>
    <p:sldId id="3014" r:id="rId308"/>
    <p:sldId id="3015" r:id="rId309"/>
    <p:sldId id="3016" r:id="rId310"/>
    <p:sldId id="3017" r:id="rId311"/>
    <p:sldId id="3018" r:id="rId312"/>
    <p:sldId id="3019" r:id="rId313"/>
    <p:sldId id="3020" r:id="rId314"/>
    <p:sldId id="3021" r:id="rId315"/>
    <p:sldId id="3022" r:id="rId316"/>
    <p:sldId id="3023" r:id="rId317"/>
    <p:sldId id="3024" r:id="rId318"/>
    <p:sldId id="3025" r:id="rId319"/>
    <p:sldId id="3026" r:id="rId320"/>
    <p:sldId id="3027" r:id="rId321"/>
    <p:sldId id="3028" r:id="rId322"/>
    <p:sldId id="3029" r:id="rId323"/>
    <p:sldId id="3030" r:id="rId324"/>
    <p:sldId id="3031" r:id="rId325"/>
    <p:sldId id="3032" r:id="rId326"/>
    <p:sldId id="3033" r:id="rId327"/>
    <p:sldId id="3034" r:id="rId328"/>
    <p:sldId id="3035" r:id="rId329"/>
    <p:sldId id="3036" r:id="rId330"/>
    <p:sldId id="3037" r:id="rId331"/>
    <p:sldId id="3038" r:id="rId332"/>
    <p:sldId id="3039" r:id="rId333"/>
    <p:sldId id="3040" r:id="rId334"/>
    <p:sldId id="3041" r:id="rId335"/>
    <p:sldId id="3042" r:id="rId336"/>
    <p:sldId id="3043" r:id="rId337"/>
    <p:sldId id="3044" r:id="rId338"/>
    <p:sldId id="3139" r:id="rId339"/>
    <p:sldId id="3140" r:id="rId340"/>
    <p:sldId id="3141" r:id="rId341"/>
    <p:sldId id="3048" r:id="rId342"/>
    <p:sldId id="3049" r:id="rId343"/>
    <p:sldId id="3050" r:id="rId344"/>
    <p:sldId id="3051" r:id="rId345"/>
    <p:sldId id="3052" r:id="rId346"/>
    <p:sldId id="3053" r:id="rId347"/>
    <p:sldId id="3054" r:id="rId348"/>
    <p:sldId id="3055" r:id="rId349"/>
    <p:sldId id="3056" r:id="rId350"/>
    <p:sldId id="3057" r:id="rId351"/>
    <p:sldId id="3058" r:id="rId352"/>
    <p:sldId id="3059" r:id="rId353"/>
    <p:sldId id="3060" r:id="rId354"/>
    <p:sldId id="3061" r:id="rId355"/>
    <p:sldId id="3062" r:id="rId356"/>
    <p:sldId id="3063" r:id="rId357"/>
    <p:sldId id="3064" r:id="rId358"/>
    <p:sldId id="3146" r:id="rId359"/>
    <p:sldId id="3147" r:id="rId360"/>
    <p:sldId id="2907" r:id="rId361"/>
    <p:sldId id="2908" r:id="rId362"/>
    <p:sldId id="2909" r:id="rId363"/>
    <p:sldId id="2910" r:id="rId364"/>
    <p:sldId id="3065" r:id="rId365"/>
    <p:sldId id="3066" r:id="rId366"/>
    <p:sldId id="3067" r:id="rId367"/>
    <p:sldId id="3068" r:id="rId368"/>
    <p:sldId id="2915" r:id="rId369"/>
    <p:sldId id="3069" r:id="rId370"/>
    <p:sldId id="3070" r:id="rId371"/>
    <p:sldId id="3071" r:id="rId372"/>
    <p:sldId id="3072" r:id="rId373"/>
    <p:sldId id="3073" r:id="rId374"/>
    <p:sldId id="3074" r:id="rId375"/>
    <p:sldId id="3075" r:id="rId376"/>
    <p:sldId id="3076" r:id="rId377"/>
    <p:sldId id="3077" r:id="rId378"/>
    <p:sldId id="2925" r:id="rId379"/>
    <p:sldId id="2926" r:id="rId380"/>
    <p:sldId id="3078" r:id="rId381"/>
    <p:sldId id="3079" r:id="rId382"/>
    <p:sldId id="3080" r:id="rId383"/>
    <p:sldId id="2930" r:id="rId384"/>
    <p:sldId id="2931" r:id="rId385"/>
    <p:sldId id="2932" r:id="rId386"/>
    <p:sldId id="2933" r:id="rId387"/>
    <p:sldId id="2934" r:id="rId388"/>
    <p:sldId id="3082" r:id="rId389"/>
    <p:sldId id="3083" r:id="rId390"/>
    <p:sldId id="2936" r:id="rId391"/>
    <p:sldId id="3085" r:id="rId392"/>
    <p:sldId id="3086" r:id="rId393"/>
    <p:sldId id="3087" r:id="rId394"/>
    <p:sldId id="2937" r:id="rId395"/>
    <p:sldId id="2938" r:id="rId396"/>
    <p:sldId id="2939" r:id="rId397"/>
    <p:sldId id="2940" r:id="rId398"/>
    <p:sldId id="3088" r:id="rId399"/>
    <p:sldId id="3089" r:id="rId400"/>
    <p:sldId id="3090" r:id="rId401"/>
    <p:sldId id="2943" r:id="rId402"/>
    <p:sldId id="2944" r:id="rId403"/>
    <p:sldId id="2952" r:id="rId404"/>
    <p:sldId id="2946" r:id="rId405"/>
    <p:sldId id="2947" r:id="rId406"/>
    <p:sldId id="2948" r:id="rId407"/>
    <p:sldId id="2949" r:id="rId408"/>
    <p:sldId id="2950" r:id="rId409"/>
    <p:sldId id="2951" r:id="rId410"/>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FF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255" autoAdjust="0"/>
  </p:normalViewPr>
  <p:slideViewPr>
    <p:cSldViewPr>
      <p:cViewPr varScale="1">
        <p:scale>
          <a:sx n="69" d="100"/>
          <a:sy n="69" d="100"/>
        </p:scale>
        <p:origin x="1440" y="66"/>
      </p:cViewPr>
      <p:guideLst>
        <p:guide orient="horz" pos="2160"/>
        <p:guide pos="2880"/>
      </p:guideLst>
    </p:cSldViewPr>
  </p:slideViewPr>
  <p:notesTextViewPr>
    <p:cViewPr>
      <p:scale>
        <a:sx n="50" d="100"/>
        <a:sy n="50" d="100"/>
      </p:scale>
      <p:origin x="0" y="0"/>
    </p:cViewPr>
  </p:notesTextViewPr>
  <p:notesViewPr>
    <p:cSldViewPr>
      <p:cViewPr varScale="1">
        <p:scale>
          <a:sx n="50" d="100"/>
          <a:sy n="50" d="100"/>
        </p:scale>
        <p:origin x="2898" y="4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7.xml"/><Relationship Id="rId299" Type="http://schemas.openxmlformats.org/officeDocument/2006/relationships/slide" Target="slides/slide289.xml"/><Relationship Id="rId21" Type="http://schemas.openxmlformats.org/officeDocument/2006/relationships/slide" Target="slides/slide11.xml"/><Relationship Id="rId63" Type="http://schemas.openxmlformats.org/officeDocument/2006/relationships/slide" Target="slides/slide53.xml"/><Relationship Id="rId159" Type="http://schemas.openxmlformats.org/officeDocument/2006/relationships/slide" Target="slides/slide149.xml"/><Relationship Id="rId324" Type="http://schemas.openxmlformats.org/officeDocument/2006/relationships/slide" Target="slides/slide314.xml"/><Relationship Id="rId366" Type="http://schemas.openxmlformats.org/officeDocument/2006/relationships/slide" Target="slides/slide356.xml"/><Relationship Id="rId170" Type="http://schemas.openxmlformats.org/officeDocument/2006/relationships/slide" Target="slides/slide160.xml"/><Relationship Id="rId226" Type="http://schemas.openxmlformats.org/officeDocument/2006/relationships/slide" Target="slides/slide216.xml"/><Relationship Id="rId268" Type="http://schemas.openxmlformats.org/officeDocument/2006/relationships/slide" Target="slides/slide258.xml"/><Relationship Id="rId32" Type="http://schemas.openxmlformats.org/officeDocument/2006/relationships/slide" Target="slides/slide22.xml"/><Relationship Id="rId74" Type="http://schemas.openxmlformats.org/officeDocument/2006/relationships/slide" Target="slides/slide64.xml"/><Relationship Id="rId128" Type="http://schemas.openxmlformats.org/officeDocument/2006/relationships/slide" Target="slides/slide118.xml"/><Relationship Id="rId335" Type="http://schemas.openxmlformats.org/officeDocument/2006/relationships/slide" Target="slides/slide325.xml"/><Relationship Id="rId377" Type="http://schemas.openxmlformats.org/officeDocument/2006/relationships/slide" Target="slides/slide367.xml"/><Relationship Id="rId5" Type="http://schemas.openxmlformats.org/officeDocument/2006/relationships/slideMaster" Target="slideMasters/slideMaster2.xml"/><Relationship Id="rId181" Type="http://schemas.openxmlformats.org/officeDocument/2006/relationships/slide" Target="slides/slide171.xml"/><Relationship Id="rId237" Type="http://schemas.openxmlformats.org/officeDocument/2006/relationships/slide" Target="slides/slide227.xml"/><Relationship Id="rId402" Type="http://schemas.openxmlformats.org/officeDocument/2006/relationships/slide" Target="slides/slide392.xml"/><Relationship Id="rId258" Type="http://schemas.openxmlformats.org/officeDocument/2006/relationships/slide" Target="slides/slide248.xml"/><Relationship Id="rId279" Type="http://schemas.openxmlformats.org/officeDocument/2006/relationships/slide" Target="slides/slide269.xml"/><Relationship Id="rId22" Type="http://schemas.openxmlformats.org/officeDocument/2006/relationships/slide" Target="slides/slide12.xml"/><Relationship Id="rId43" Type="http://schemas.openxmlformats.org/officeDocument/2006/relationships/slide" Target="slides/slide33.xml"/><Relationship Id="rId64" Type="http://schemas.openxmlformats.org/officeDocument/2006/relationships/slide" Target="slides/slide54.xml"/><Relationship Id="rId118" Type="http://schemas.openxmlformats.org/officeDocument/2006/relationships/slide" Target="slides/slide108.xml"/><Relationship Id="rId139" Type="http://schemas.openxmlformats.org/officeDocument/2006/relationships/slide" Target="slides/slide129.xml"/><Relationship Id="rId290" Type="http://schemas.openxmlformats.org/officeDocument/2006/relationships/slide" Target="slides/slide280.xml"/><Relationship Id="rId304" Type="http://schemas.openxmlformats.org/officeDocument/2006/relationships/slide" Target="slides/slide294.xml"/><Relationship Id="rId325" Type="http://schemas.openxmlformats.org/officeDocument/2006/relationships/slide" Target="slides/slide315.xml"/><Relationship Id="rId346" Type="http://schemas.openxmlformats.org/officeDocument/2006/relationships/slide" Target="slides/slide336.xml"/><Relationship Id="rId367" Type="http://schemas.openxmlformats.org/officeDocument/2006/relationships/slide" Target="slides/slide357.xml"/><Relationship Id="rId388" Type="http://schemas.openxmlformats.org/officeDocument/2006/relationships/slide" Target="slides/slide378.xml"/><Relationship Id="rId85" Type="http://schemas.openxmlformats.org/officeDocument/2006/relationships/slide" Target="slides/slide75.xml"/><Relationship Id="rId150" Type="http://schemas.openxmlformats.org/officeDocument/2006/relationships/slide" Target="slides/slide140.xml"/><Relationship Id="rId171" Type="http://schemas.openxmlformats.org/officeDocument/2006/relationships/slide" Target="slides/slide161.xml"/><Relationship Id="rId192" Type="http://schemas.openxmlformats.org/officeDocument/2006/relationships/slide" Target="slides/slide182.xml"/><Relationship Id="rId206" Type="http://schemas.openxmlformats.org/officeDocument/2006/relationships/slide" Target="slides/slide196.xml"/><Relationship Id="rId227" Type="http://schemas.openxmlformats.org/officeDocument/2006/relationships/slide" Target="slides/slide217.xml"/><Relationship Id="rId413" Type="http://schemas.openxmlformats.org/officeDocument/2006/relationships/presProps" Target="presProps.xml"/><Relationship Id="rId248" Type="http://schemas.openxmlformats.org/officeDocument/2006/relationships/slide" Target="slides/slide238.xml"/><Relationship Id="rId269" Type="http://schemas.openxmlformats.org/officeDocument/2006/relationships/slide" Target="slides/slide259.xml"/><Relationship Id="rId12" Type="http://schemas.openxmlformats.org/officeDocument/2006/relationships/slide" Target="slides/slide2.xml"/><Relationship Id="rId33" Type="http://schemas.openxmlformats.org/officeDocument/2006/relationships/slide" Target="slides/slide23.xml"/><Relationship Id="rId108" Type="http://schemas.openxmlformats.org/officeDocument/2006/relationships/slide" Target="slides/slide98.xml"/><Relationship Id="rId129" Type="http://schemas.openxmlformats.org/officeDocument/2006/relationships/slide" Target="slides/slide119.xml"/><Relationship Id="rId280" Type="http://schemas.openxmlformats.org/officeDocument/2006/relationships/slide" Target="slides/slide270.xml"/><Relationship Id="rId315" Type="http://schemas.openxmlformats.org/officeDocument/2006/relationships/slide" Target="slides/slide305.xml"/><Relationship Id="rId336" Type="http://schemas.openxmlformats.org/officeDocument/2006/relationships/slide" Target="slides/slide326.xml"/><Relationship Id="rId357" Type="http://schemas.openxmlformats.org/officeDocument/2006/relationships/slide" Target="slides/slide347.xml"/><Relationship Id="rId54" Type="http://schemas.openxmlformats.org/officeDocument/2006/relationships/slide" Target="slides/slide44.xml"/><Relationship Id="rId75" Type="http://schemas.openxmlformats.org/officeDocument/2006/relationships/slide" Target="slides/slide65.xml"/><Relationship Id="rId96" Type="http://schemas.openxmlformats.org/officeDocument/2006/relationships/slide" Target="slides/slide86.xml"/><Relationship Id="rId140" Type="http://schemas.openxmlformats.org/officeDocument/2006/relationships/slide" Target="slides/slide130.xml"/><Relationship Id="rId161" Type="http://schemas.openxmlformats.org/officeDocument/2006/relationships/slide" Target="slides/slide151.xml"/><Relationship Id="rId182" Type="http://schemas.openxmlformats.org/officeDocument/2006/relationships/slide" Target="slides/slide172.xml"/><Relationship Id="rId217" Type="http://schemas.openxmlformats.org/officeDocument/2006/relationships/slide" Target="slides/slide207.xml"/><Relationship Id="rId378" Type="http://schemas.openxmlformats.org/officeDocument/2006/relationships/slide" Target="slides/slide368.xml"/><Relationship Id="rId399" Type="http://schemas.openxmlformats.org/officeDocument/2006/relationships/slide" Target="slides/slide389.xml"/><Relationship Id="rId403" Type="http://schemas.openxmlformats.org/officeDocument/2006/relationships/slide" Target="slides/slide393.xml"/><Relationship Id="rId6" Type="http://schemas.openxmlformats.org/officeDocument/2006/relationships/slideMaster" Target="slideMasters/slideMaster3.xml"/><Relationship Id="rId238" Type="http://schemas.openxmlformats.org/officeDocument/2006/relationships/slide" Target="slides/slide228.xml"/><Relationship Id="rId259" Type="http://schemas.openxmlformats.org/officeDocument/2006/relationships/slide" Target="slides/slide249.xml"/><Relationship Id="rId23" Type="http://schemas.openxmlformats.org/officeDocument/2006/relationships/slide" Target="slides/slide13.xml"/><Relationship Id="rId119" Type="http://schemas.openxmlformats.org/officeDocument/2006/relationships/slide" Target="slides/slide109.xml"/><Relationship Id="rId270" Type="http://schemas.openxmlformats.org/officeDocument/2006/relationships/slide" Target="slides/slide260.xml"/><Relationship Id="rId291" Type="http://schemas.openxmlformats.org/officeDocument/2006/relationships/slide" Target="slides/slide281.xml"/><Relationship Id="rId305" Type="http://schemas.openxmlformats.org/officeDocument/2006/relationships/slide" Target="slides/slide295.xml"/><Relationship Id="rId326" Type="http://schemas.openxmlformats.org/officeDocument/2006/relationships/slide" Target="slides/slide316.xml"/><Relationship Id="rId347" Type="http://schemas.openxmlformats.org/officeDocument/2006/relationships/slide" Target="slides/slide337.xml"/><Relationship Id="rId44" Type="http://schemas.openxmlformats.org/officeDocument/2006/relationships/slide" Target="slides/slide34.xml"/><Relationship Id="rId65" Type="http://schemas.openxmlformats.org/officeDocument/2006/relationships/slide" Target="slides/slide55.xml"/><Relationship Id="rId86" Type="http://schemas.openxmlformats.org/officeDocument/2006/relationships/slide" Target="slides/slide76.xml"/><Relationship Id="rId130" Type="http://schemas.openxmlformats.org/officeDocument/2006/relationships/slide" Target="slides/slide120.xml"/><Relationship Id="rId151" Type="http://schemas.openxmlformats.org/officeDocument/2006/relationships/slide" Target="slides/slide141.xml"/><Relationship Id="rId368" Type="http://schemas.openxmlformats.org/officeDocument/2006/relationships/slide" Target="slides/slide358.xml"/><Relationship Id="rId389" Type="http://schemas.openxmlformats.org/officeDocument/2006/relationships/slide" Target="slides/slide379.xml"/><Relationship Id="rId172" Type="http://schemas.openxmlformats.org/officeDocument/2006/relationships/slide" Target="slides/slide162.xml"/><Relationship Id="rId193" Type="http://schemas.openxmlformats.org/officeDocument/2006/relationships/slide" Target="slides/slide183.xml"/><Relationship Id="rId207" Type="http://schemas.openxmlformats.org/officeDocument/2006/relationships/slide" Target="slides/slide197.xml"/><Relationship Id="rId228" Type="http://schemas.openxmlformats.org/officeDocument/2006/relationships/slide" Target="slides/slide218.xml"/><Relationship Id="rId249" Type="http://schemas.openxmlformats.org/officeDocument/2006/relationships/slide" Target="slides/slide239.xml"/><Relationship Id="rId414" Type="http://schemas.openxmlformats.org/officeDocument/2006/relationships/viewProps" Target="viewProps.xml"/><Relationship Id="rId13" Type="http://schemas.openxmlformats.org/officeDocument/2006/relationships/slide" Target="slides/slide3.xml"/><Relationship Id="rId109" Type="http://schemas.openxmlformats.org/officeDocument/2006/relationships/slide" Target="slides/slide99.xml"/><Relationship Id="rId260" Type="http://schemas.openxmlformats.org/officeDocument/2006/relationships/slide" Target="slides/slide250.xml"/><Relationship Id="rId281" Type="http://schemas.openxmlformats.org/officeDocument/2006/relationships/slide" Target="slides/slide271.xml"/><Relationship Id="rId316" Type="http://schemas.openxmlformats.org/officeDocument/2006/relationships/slide" Target="slides/slide306.xml"/><Relationship Id="rId337" Type="http://schemas.openxmlformats.org/officeDocument/2006/relationships/slide" Target="slides/slide327.xml"/><Relationship Id="rId34" Type="http://schemas.openxmlformats.org/officeDocument/2006/relationships/slide" Target="slides/slide24.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slide" Target="slides/slide87.xml"/><Relationship Id="rId120" Type="http://schemas.openxmlformats.org/officeDocument/2006/relationships/slide" Target="slides/slide110.xml"/><Relationship Id="rId141" Type="http://schemas.openxmlformats.org/officeDocument/2006/relationships/slide" Target="slides/slide131.xml"/><Relationship Id="rId358" Type="http://schemas.openxmlformats.org/officeDocument/2006/relationships/slide" Target="slides/slide348.xml"/><Relationship Id="rId379" Type="http://schemas.openxmlformats.org/officeDocument/2006/relationships/slide" Target="slides/slide369.xml"/><Relationship Id="rId7" Type="http://schemas.openxmlformats.org/officeDocument/2006/relationships/slideMaster" Target="slideMasters/slideMaster4.xml"/><Relationship Id="rId162" Type="http://schemas.openxmlformats.org/officeDocument/2006/relationships/slide" Target="slides/slide152.xml"/><Relationship Id="rId183" Type="http://schemas.openxmlformats.org/officeDocument/2006/relationships/slide" Target="slides/slide173.xml"/><Relationship Id="rId218" Type="http://schemas.openxmlformats.org/officeDocument/2006/relationships/slide" Target="slides/slide208.xml"/><Relationship Id="rId239" Type="http://schemas.openxmlformats.org/officeDocument/2006/relationships/slide" Target="slides/slide229.xml"/><Relationship Id="rId390" Type="http://schemas.openxmlformats.org/officeDocument/2006/relationships/slide" Target="slides/slide380.xml"/><Relationship Id="rId404" Type="http://schemas.openxmlformats.org/officeDocument/2006/relationships/slide" Target="slides/slide394.xml"/><Relationship Id="rId250" Type="http://schemas.openxmlformats.org/officeDocument/2006/relationships/slide" Target="slides/slide240.xml"/><Relationship Id="rId271" Type="http://schemas.openxmlformats.org/officeDocument/2006/relationships/slide" Target="slides/slide261.xml"/><Relationship Id="rId292" Type="http://schemas.openxmlformats.org/officeDocument/2006/relationships/slide" Target="slides/slide282.xml"/><Relationship Id="rId306" Type="http://schemas.openxmlformats.org/officeDocument/2006/relationships/slide" Target="slides/slide296.xml"/><Relationship Id="rId24" Type="http://schemas.openxmlformats.org/officeDocument/2006/relationships/slide" Target="slides/slide14.xml"/><Relationship Id="rId45" Type="http://schemas.openxmlformats.org/officeDocument/2006/relationships/slide" Target="slides/slide35.xml"/><Relationship Id="rId66" Type="http://schemas.openxmlformats.org/officeDocument/2006/relationships/slide" Target="slides/slide56.xml"/><Relationship Id="rId87" Type="http://schemas.openxmlformats.org/officeDocument/2006/relationships/slide" Target="slides/slide77.xml"/><Relationship Id="rId110" Type="http://schemas.openxmlformats.org/officeDocument/2006/relationships/slide" Target="slides/slide100.xml"/><Relationship Id="rId131" Type="http://schemas.openxmlformats.org/officeDocument/2006/relationships/slide" Target="slides/slide121.xml"/><Relationship Id="rId327" Type="http://schemas.openxmlformats.org/officeDocument/2006/relationships/slide" Target="slides/slide317.xml"/><Relationship Id="rId348" Type="http://schemas.openxmlformats.org/officeDocument/2006/relationships/slide" Target="slides/slide338.xml"/><Relationship Id="rId369" Type="http://schemas.openxmlformats.org/officeDocument/2006/relationships/slide" Target="slides/slide359.xml"/><Relationship Id="rId152" Type="http://schemas.openxmlformats.org/officeDocument/2006/relationships/slide" Target="slides/slide142.xml"/><Relationship Id="rId173" Type="http://schemas.openxmlformats.org/officeDocument/2006/relationships/slide" Target="slides/slide163.xml"/><Relationship Id="rId194" Type="http://schemas.openxmlformats.org/officeDocument/2006/relationships/slide" Target="slides/slide184.xml"/><Relationship Id="rId208" Type="http://schemas.openxmlformats.org/officeDocument/2006/relationships/slide" Target="slides/slide198.xml"/><Relationship Id="rId229" Type="http://schemas.openxmlformats.org/officeDocument/2006/relationships/slide" Target="slides/slide219.xml"/><Relationship Id="rId380" Type="http://schemas.openxmlformats.org/officeDocument/2006/relationships/slide" Target="slides/slide370.xml"/><Relationship Id="rId415" Type="http://schemas.openxmlformats.org/officeDocument/2006/relationships/theme" Target="theme/theme1.xml"/><Relationship Id="rId240" Type="http://schemas.openxmlformats.org/officeDocument/2006/relationships/slide" Target="slides/slide230.xml"/><Relationship Id="rId261" Type="http://schemas.openxmlformats.org/officeDocument/2006/relationships/slide" Target="slides/slide251.xml"/><Relationship Id="rId14" Type="http://schemas.openxmlformats.org/officeDocument/2006/relationships/slide" Target="slides/slide4.xml"/><Relationship Id="rId35" Type="http://schemas.openxmlformats.org/officeDocument/2006/relationships/slide" Target="slides/slide25.xml"/><Relationship Id="rId56" Type="http://schemas.openxmlformats.org/officeDocument/2006/relationships/slide" Target="slides/slide46.xml"/><Relationship Id="rId77" Type="http://schemas.openxmlformats.org/officeDocument/2006/relationships/slide" Target="slides/slide67.xml"/><Relationship Id="rId100" Type="http://schemas.openxmlformats.org/officeDocument/2006/relationships/slide" Target="slides/slide90.xml"/><Relationship Id="rId282" Type="http://schemas.openxmlformats.org/officeDocument/2006/relationships/slide" Target="slides/slide272.xml"/><Relationship Id="rId317" Type="http://schemas.openxmlformats.org/officeDocument/2006/relationships/slide" Target="slides/slide307.xml"/><Relationship Id="rId338" Type="http://schemas.openxmlformats.org/officeDocument/2006/relationships/slide" Target="slides/slide328.xml"/><Relationship Id="rId359" Type="http://schemas.openxmlformats.org/officeDocument/2006/relationships/slide" Target="slides/slide349.xml"/><Relationship Id="rId8" Type="http://schemas.openxmlformats.org/officeDocument/2006/relationships/slideMaster" Target="slideMasters/slideMaster5.xml"/><Relationship Id="rId98" Type="http://schemas.openxmlformats.org/officeDocument/2006/relationships/slide" Target="slides/slide88.xml"/><Relationship Id="rId121" Type="http://schemas.openxmlformats.org/officeDocument/2006/relationships/slide" Target="slides/slide111.xml"/><Relationship Id="rId142" Type="http://schemas.openxmlformats.org/officeDocument/2006/relationships/slide" Target="slides/slide132.xml"/><Relationship Id="rId163" Type="http://schemas.openxmlformats.org/officeDocument/2006/relationships/slide" Target="slides/slide153.xml"/><Relationship Id="rId184" Type="http://schemas.openxmlformats.org/officeDocument/2006/relationships/slide" Target="slides/slide174.xml"/><Relationship Id="rId219" Type="http://schemas.openxmlformats.org/officeDocument/2006/relationships/slide" Target="slides/slide209.xml"/><Relationship Id="rId370" Type="http://schemas.openxmlformats.org/officeDocument/2006/relationships/slide" Target="slides/slide360.xml"/><Relationship Id="rId391" Type="http://schemas.openxmlformats.org/officeDocument/2006/relationships/slide" Target="slides/slide381.xml"/><Relationship Id="rId405" Type="http://schemas.openxmlformats.org/officeDocument/2006/relationships/slide" Target="slides/slide395.xml"/><Relationship Id="rId230" Type="http://schemas.openxmlformats.org/officeDocument/2006/relationships/slide" Target="slides/slide220.xml"/><Relationship Id="rId251" Type="http://schemas.openxmlformats.org/officeDocument/2006/relationships/slide" Target="slides/slide241.xml"/><Relationship Id="rId25" Type="http://schemas.openxmlformats.org/officeDocument/2006/relationships/slide" Target="slides/slide15.xml"/><Relationship Id="rId46" Type="http://schemas.openxmlformats.org/officeDocument/2006/relationships/slide" Target="slides/slide36.xml"/><Relationship Id="rId67" Type="http://schemas.openxmlformats.org/officeDocument/2006/relationships/slide" Target="slides/slide57.xml"/><Relationship Id="rId272" Type="http://schemas.openxmlformats.org/officeDocument/2006/relationships/slide" Target="slides/slide262.xml"/><Relationship Id="rId293" Type="http://schemas.openxmlformats.org/officeDocument/2006/relationships/slide" Target="slides/slide283.xml"/><Relationship Id="rId307" Type="http://schemas.openxmlformats.org/officeDocument/2006/relationships/slide" Target="slides/slide297.xml"/><Relationship Id="rId328" Type="http://schemas.openxmlformats.org/officeDocument/2006/relationships/slide" Target="slides/slide318.xml"/><Relationship Id="rId349" Type="http://schemas.openxmlformats.org/officeDocument/2006/relationships/slide" Target="slides/slide339.xml"/><Relationship Id="rId88" Type="http://schemas.openxmlformats.org/officeDocument/2006/relationships/slide" Target="slides/slide78.xml"/><Relationship Id="rId111" Type="http://schemas.openxmlformats.org/officeDocument/2006/relationships/slide" Target="slides/slide101.xml"/><Relationship Id="rId132" Type="http://schemas.openxmlformats.org/officeDocument/2006/relationships/slide" Target="slides/slide122.xml"/><Relationship Id="rId153" Type="http://schemas.openxmlformats.org/officeDocument/2006/relationships/slide" Target="slides/slide143.xml"/><Relationship Id="rId174" Type="http://schemas.openxmlformats.org/officeDocument/2006/relationships/slide" Target="slides/slide164.xml"/><Relationship Id="rId195" Type="http://schemas.openxmlformats.org/officeDocument/2006/relationships/slide" Target="slides/slide185.xml"/><Relationship Id="rId209" Type="http://schemas.openxmlformats.org/officeDocument/2006/relationships/slide" Target="slides/slide199.xml"/><Relationship Id="rId360" Type="http://schemas.openxmlformats.org/officeDocument/2006/relationships/slide" Target="slides/slide350.xml"/><Relationship Id="rId381" Type="http://schemas.openxmlformats.org/officeDocument/2006/relationships/slide" Target="slides/slide371.xml"/><Relationship Id="rId416" Type="http://schemas.openxmlformats.org/officeDocument/2006/relationships/tableStyles" Target="tableStyles.xml"/><Relationship Id="rId220" Type="http://schemas.openxmlformats.org/officeDocument/2006/relationships/slide" Target="slides/slide210.xml"/><Relationship Id="rId241" Type="http://schemas.openxmlformats.org/officeDocument/2006/relationships/slide" Target="slides/slide231.xml"/><Relationship Id="rId15" Type="http://schemas.openxmlformats.org/officeDocument/2006/relationships/slide" Target="slides/slide5.xml"/><Relationship Id="rId36" Type="http://schemas.openxmlformats.org/officeDocument/2006/relationships/slide" Target="slides/slide26.xml"/><Relationship Id="rId57" Type="http://schemas.openxmlformats.org/officeDocument/2006/relationships/slide" Target="slides/slide47.xml"/><Relationship Id="rId262" Type="http://schemas.openxmlformats.org/officeDocument/2006/relationships/slide" Target="slides/slide252.xml"/><Relationship Id="rId283" Type="http://schemas.openxmlformats.org/officeDocument/2006/relationships/slide" Target="slides/slide273.xml"/><Relationship Id="rId318" Type="http://schemas.openxmlformats.org/officeDocument/2006/relationships/slide" Target="slides/slide308.xml"/><Relationship Id="rId339" Type="http://schemas.openxmlformats.org/officeDocument/2006/relationships/slide" Target="slides/slide329.xml"/><Relationship Id="rId78" Type="http://schemas.openxmlformats.org/officeDocument/2006/relationships/slide" Target="slides/slide68.xml"/><Relationship Id="rId99" Type="http://schemas.openxmlformats.org/officeDocument/2006/relationships/slide" Target="slides/slide89.xml"/><Relationship Id="rId101" Type="http://schemas.openxmlformats.org/officeDocument/2006/relationships/slide" Target="slides/slide91.xml"/><Relationship Id="rId122" Type="http://schemas.openxmlformats.org/officeDocument/2006/relationships/slide" Target="slides/slide112.xml"/><Relationship Id="rId143" Type="http://schemas.openxmlformats.org/officeDocument/2006/relationships/slide" Target="slides/slide133.xml"/><Relationship Id="rId164" Type="http://schemas.openxmlformats.org/officeDocument/2006/relationships/slide" Target="slides/slide154.xml"/><Relationship Id="rId185" Type="http://schemas.openxmlformats.org/officeDocument/2006/relationships/slide" Target="slides/slide175.xml"/><Relationship Id="rId350" Type="http://schemas.openxmlformats.org/officeDocument/2006/relationships/slide" Target="slides/slide340.xml"/><Relationship Id="rId371" Type="http://schemas.openxmlformats.org/officeDocument/2006/relationships/slide" Target="slides/slide361.xml"/><Relationship Id="rId406" Type="http://schemas.openxmlformats.org/officeDocument/2006/relationships/slide" Target="slides/slide396.xml"/><Relationship Id="rId9" Type="http://schemas.openxmlformats.org/officeDocument/2006/relationships/slideMaster" Target="slideMasters/slideMaster6.xml"/><Relationship Id="rId210" Type="http://schemas.openxmlformats.org/officeDocument/2006/relationships/slide" Target="slides/slide200.xml"/><Relationship Id="rId392" Type="http://schemas.openxmlformats.org/officeDocument/2006/relationships/slide" Target="slides/slide382.xml"/><Relationship Id="rId26" Type="http://schemas.openxmlformats.org/officeDocument/2006/relationships/slide" Target="slides/slide16.xml"/><Relationship Id="rId231" Type="http://schemas.openxmlformats.org/officeDocument/2006/relationships/slide" Target="slides/slide221.xml"/><Relationship Id="rId252" Type="http://schemas.openxmlformats.org/officeDocument/2006/relationships/slide" Target="slides/slide242.xml"/><Relationship Id="rId273" Type="http://schemas.openxmlformats.org/officeDocument/2006/relationships/slide" Target="slides/slide263.xml"/><Relationship Id="rId294" Type="http://schemas.openxmlformats.org/officeDocument/2006/relationships/slide" Target="slides/slide284.xml"/><Relationship Id="rId308" Type="http://schemas.openxmlformats.org/officeDocument/2006/relationships/slide" Target="slides/slide298.xml"/><Relationship Id="rId329" Type="http://schemas.openxmlformats.org/officeDocument/2006/relationships/slide" Target="slides/slide319.xml"/><Relationship Id="rId47" Type="http://schemas.openxmlformats.org/officeDocument/2006/relationships/slide" Target="slides/slide37.xml"/><Relationship Id="rId68" Type="http://schemas.openxmlformats.org/officeDocument/2006/relationships/slide" Target="slides/slide58.xml"/><Relationship Id="rId89" Type="http://schemas.openxmlformats.org/officeDocument/2006/relationships/slide" Target="slides/slide79.xml"/><Relationship Id="rId112" Type="http://schemas.openxmlformats.org/officeDocument/2006/relationships/slide" Target="slides/slide102.xml"/><Relationship Id="rId133" Type="http://schemas.openxmlformats.org/officeDocument/2006/relationships/slide" Target="slides/slide123.xml"/><Relationship Id="rId154" Type="http://schemas.openxmlformats.org/officeDocument/2006/relationships/slide" Target="slides/slide144.xml"/><Relationship Id="rId175" Type="http://schemas.openxmlformats.org/officeDocument/2006/relationships/slide" Target="slides/slide165.xml"/><Relationship Id="rId340" Type="http://schemas.openxmlformats.org/officeDocument/2006/relationships/slide" Target="slides/slide330.xml"/><Relationship Id="rId361" Type="http://schemas.openxmlformats.org/officeDocument/2006/relationships/slide" Target="slides/slide351.xml"/><Relationship Id="rId196" Type="http://schemas.openxmlformats.org/officeDocument/2006/relationships/slide" Target="slides/slide186.xml"/><Relationship Id="rId200" Type="http://schemas.openxmlformats.org/officeDocument/2006/relationships/slide" Target="slides/slide190.xml"/><Relationship Id="rId382" Type="http://schemas.openxmlformats.org/officeDocument/2006/relationships/slide" Target="slides/slide372.xml"/><Relationship Id="rId16" Type="http://schemas.openxmlformats.org/officeDocument/2006/relationships/slide" Target="slides/slide6.xml"/><Relationship Id="rId221" Type="http://schemas.openxmlformats.org/officeDocument/2006/relationships/slide" Target="slides/slide211.xml"/><Relationship Id="rId242" Type="http://schemas.openxmlformats.org/officeDocument/2006/relationships/slide" Target="slides/slide232.xml"/><Relationship Id="rId263" Type="http://schemas.openxmlformats.org/officeDocument/2006/relationships/slide" Target="slides/slide253.xml"/><Relationship Id="rId284" Type="http://schemas.openxmlformats.org/officeDocument/2006/relationships/slide" Target="slides/slide274.xml"/><Relationship Id="rId319" Type="http://schemas.openxmlformats.org/officeDocument/2006/relationships/slide" Target="slides/slide309.xml"/><Relationship Id="rId37" Type="http://schemas.openxmlformats.org/officeDocument/2006/relationships/slide" Target="slides/slide27.xml"/><Relationship Id="rId58" Type="http://schemas.openxmlformats.org/officeDocument/2006/relationships/slide" Target="slides/slide48.xml"/><Relationship Id="rId79" Type="http://schemas.openxmlformats.org/officeDocument/2006/relationships/slide" Target="slides/slide69.xml"/><Relationship Id="rId102" Type="http://schemas.openxmlformats.org/officeDocument/2006/relationships/slide" Target="slides/slide92.xml"/><Relationship Id="rId123" Type="http://schemas.openxmlformats.org/officeDocument/2006/relationships/slide" Target="slides/slide113.xml"/><Relationship Id="rId144" Type="http://schemas.openxmlformats.org/officeDocument/2006/relationships/slide" Target="slides/slide134.xml"/><Relationship Id="rId330" Type="http://schemas.openxmlformats.org/officeDocument/2006/relationships/slide" Target="slides/slide320.xml"/><Relationship Id="rId90" Type="http://schemas.openxmlformats.org/officeDocument/2006/relationships/slide" Target="slides/slide80.xml"/><Relationship Id="rId165" Type="http://schemas.openxmlformats.org/officeDocument/2006/relationships/slide" Target="slides/slide155.xml"/><Relationship Id="rId186" Type="http://schemas.openxmlformats.org/officeDocument/2006/relationships/slide" Target="slides/slide176.xml"/><Relationship Id="rId351" Type="http://schemas.openxmlformats.org/officeDocument/2006/relationships/slide" Target="slides/slide341.xml"/><Relationship Id="rId372" Type="http://schemas.openxmlformats.org/officeDocument/2006/relationships/slide" Target="slides/slide362.xml"/><Relationship Id="rId393" Type="http://schemas.openxmlformats.org/officeDocument/2006/relationships/slide" Target="slides/slide383.xml"/><Relationship Id="rId407" Type="http://schemas.openxmlformats.org/officeDocument/2006/relationships/slide" Target="slides/slide397.xml"/><Relationship Id="rId211" Type="http://schemas.openxmlformats.org/officeDocument/2006/relationships/slide" Target="slides/slide201.xml"/><Relationship Id="rId232" Type="http://schemas.openxmlformats.org/officeDocument/2006/relationships/slide" Target="slides/slide222.xml"/><Relationship Id="rId253" Type="http://schemas.openxmlformats.org/officeDocument/2006/relationships/slide" Target="slides/slide243.xml"/><Relationship Id="rId274" Type="http://schemas.openxmlformats.org/officeDocument/2006/relationships/slide" Target="slides/slide264.xml"/><Relationship Id="rId295" Type="http://schemas.openxmlformats.org/officeDocument/2006/relationships/slide" Target="slides/slide285.xml"/><Relationship Id="rId309" Type="http://schemas.openxmlformats.org/officeDocument/2006/relationships/slide" Target="slides/slide299.xml"/><Relationship Id="rId27" Type="http://schemas.openxmlformats.org/officeDocument/2006/relationships/slide" Target="slides/slide17.xml"/><Relationship Id="rId48" Type="http://schemas.openxmlformats.org/officeDocument/2006/relationships/slide" Target="slides/slide38.xml"/><Relationship Id="rId69" Type="http://schemas.openxmlformats.org/officeDocument/2006/relationships/slide" Target="slides/slide59.xml"/><Relationship Id="rId113" Type="http://schemas.openxmlformats.org/officeDocument/2006/relationships/slide" Target="slides/slide103.xml"/><Relationship Id="rId134" Type="http://schemas.openxmlformats.org/officeDocument/2006/relationships/slide" Target="slides/slide124.xml"/><Relationship Id="rId320" Type="http://schemas.openxmlformats.org/officeDocument/2006/relationships/slide" Target="slides/slide310.xml"/><Relationship Id="rId80" Type="http://schemas.openxmlformats.org/officeDocument/2006/relationships/slide" Target="slides/slide70.xml"/><Relationship Id="rId155" Type="http://schemas.openxmlformats.org/officeDocument/2006/relationships/slide" Target="slides/slide145.xml"/><Relationship Id="rId176" Type="http://schemas.openxmlformats.org/officeDocument/2006/relationships/slide" Target="slides/slide166.xml"/><Relationship Id="rId197" Type="http://schemas.openxmlformats.org/officeDocument/2006/relationships/slide" Target="slides/slide187.xml"/><Relationship Id="rId341" Type="http://schemas.openxmlformats.org/officeDocument/2006/relationships/slide" Target="slides/slide331.xml"/><Relationship Id="rId362" Type="http://schemas.openxmlformats.org/officeDocument/2006/relationships/slide" Target="slides/slide352.xml"/><Relationship Id="rId383" Type="http://schemas.openxmlformats.org/officeDocument/2006/relationships/slide" Target="slides/slide373.xml"/><Relationship Id="rId201" Type="http://schemas.openxmlformats.org/officeDocument/2006/relationships/slide" Target="slides/slide191.xml"/><Relationship Id="rId222" Type="http://schemas.openxmlformats.org/officeDocument/2006/relationships/slide" Target="slides/slide212.xml"/><Relationship Id="rId243" Type="http://schemas.openxmlformats.org/officeDocument/2006/relationships/slide" Target="slides/slide233.xml"/><Relationship Id="rId264" Type="http://schemas.openxmlformats.org/officeDocument/2006/relationships/slide" Target="slides/slide254.xml"/><Relationship Id="rId285" Type="http://schemas.openxmlformats.org/officeDocument/2006/relationships/slide" Target="slides/slide275.xml"/><Relationship Id="rId17" Type="http://schemas.openxmlformats.org/officeDocument/2006/relationships/slide" Target="slides/slide7.xml"/><Relationship Id="rId38" Type="http://schemas.openxmlformats.org/officeDocument/2006/relationships/slide" Target="slides/slide28.xml"/><Relationship Id="rId59" Type="http://schemas.openxmlformats.org/officeDocument/2006/relationships/slide" Target="slides/slide49.xml"/><Relationship Id="rId103" Type="http://schemas.openxmlformats.org/officeDocument/2006/relationships/slide" Target="slides/slide93.xml"/><Relationship Id="rId124" Type="http://schemas.openxmlformats.org/officeDocument/2006/relationships/slide" Target="slides/slide114.xml"/><Relationship Id="rId310" Type="http://schemas.openxmlformats.org/officeDocument/2006/relationships/slide" Target="slides/slide300.xml"/><Relationship Id="rId70" Type="http://schemas.openxmlformats.org/officeDocument/2006/relationships/slide" Target="slides/slide60.xml"/><Relationship Id="rId91" Type="http://schemas.openxmlformats.org/officeDocument/2006/relationships/slide" Target="slides/slide81.xml"/><Relationship Id="rId145" Type="http://schemas.openxmlformats.org/officeDocument/2006/relationships/slide" Target="slides/slide135.xml"/><Relationship Id="rId166" Type="http://schemas.openxmlformats.org/officeDocument/2006/relationships/slide" Target="slides/slide156.xml"/><Relationship Id="rId187" Type="http://schemas.openxmlformats.org/officeDocument/2006/relationships/slide" Target="slides/slide177.xml"/><Relationship Id="rId331" Type="http://schemas.openxmlformats.org/officeDocument/2006/relationships/slide" Target="slides/slide321.xml"/><Relationship Id="rId352" Type="http://schemas.openxmlformats.org/officeDocument/2006/relationships/slide" Target="slides/slide342.xml"/><Relationship Id="rId373" Type="http://schemas.openxmlformats.org/officeDocument/2006/relationships/slide" Target="slides/slide363.xml"/><Relationship Id="rId394" Type="http://schemas.openxmlformats.org/officeDocument/2006/relationships/slide" Target="slides/slide384.xml"/><Relationship Id="rId408" Type="http://schemas.openxmlformats.org/officeDocument/2006/relationships/slide" Target="slides/slide398.xml"/><Relationship Id="rId1" Type="http://schemas.openxmlformats.org/officeDocument/2006/relationships/customXml" Target="../customXml/item1.xml"/><Relationship Id="rId212" Type="http://schemas.openxmlformats.org/officeDocument/2006/relationships/slide" Target="slides/slide202.xml"/><Relationship Id="rId233" Type="http://schemas.openxmlformats.org/officeDocument/2006/relationships/slide" Target="slides/slide223.xml"/><Relationship Id="rId254" Type="http://schemas.openxmlformats.org/officeDocument/2006/relationships/slide" Target="slides/slide244.xml"/><Relationship Id="rId28" Type="http://schemas.openxmlformats.org/officeDocument/2006/relationships/slide" Target="slides/slide18.xml"/><Relationship Id="rId49" Type="http://schemas.openxmlformats.org/officeDocument/2006/relationships/slide" Target="slides/slide39.xml"/><Relationship Id="rId114" Type="http://schemas.openxmlformats.org/officeDocument/2006/relationships/slide" Target="slides/slide104.xml"/><Relationship Id="rId275" Type="http://schemas.openxmlformats.org/officeDocument/2006/relationships/slide" Target="slides/slide265.xml"/><Relationship Id="rId296" Type="http://schemas.openxmlformats.org/officeDocument/2006/relationships/slide" Target="slides/slide286.xml"/><Relationship Id="rId300" Type="http://schemas.openxmlformats.org/officeDocument/2006/relationships/slide" Target="slides/slide290.xml"/><Relationship Id="rId60" Type="http://schemas.openxmlformats.org/officeDocument/2006/relationships/slide" Target="slides/slide50.xml"/><Relationship Id="rId81" Type="http://schemas.openxmlformats.org/officeDocument/2006/relationships/slide" Target="slides/slide71.xml"/><Relationship Id="rId135" Type="http://schemas.openxmlformats.org/officeDocument/2006/relationships/slide" Target="slides/slide125.xml"/><Relationship Id="rId156" Type="http://schemas.openxmlformats.org/officeDocument/2006/relationships/slide" Target="slides/slide146.xml"/><Relationship Id="rId177" Type="http://schemas.openxmlformats.org/officeDocument/2006/relationships/slide" Target="slides/slide167.xml"/><Relationship Id="rId198" Type="http://schemas.openxmlformats.org/officeDocument/2006/relationships/slide" Target="slides/slide188.xml"/><Relationship Id="rId321" Type="http://schemas.openxmlformats.org/officeDocument/2006/relationships/slide" Target="slides/slide311.xml"/><Relationship Id="rId342" Type="http://schemas.openxmlformats.org/officeDocument/2006/relationships/slide" Target="slides/slide332.xml"/><Relationship Id="rId363" Type="http://schemas.openxmlformats.org/officeDocument/2006/relationships/slide" Target="slides/slide353.xml"/><Relationship Id="rId384" Type="http://schemas.openxmlformats.org/officeDocument/2006/relationships/slide" Target="slides/slide374.xml"/><Relationship Id="rId202" Type="http://schemas.openxmlformats.org/officeDocument/2006/relationships/slide" Target="slides/slide192.xml"/><Relationship Id="rId223" Type="http://schemas.openxmlformats.org/officeDocument/2006/relationships/slide" Target="slides/slide213.xml"/><Relationship Id="rId244" Type="http://schemas.openxmlformats.org/officeDocument/2006/relationships/slide" Target="slides/slide234.xml"/><Relationship Id="rId18" Type="http://schemas.openxmlformats.org/officeDocument/2006/relationships/slide" Target="slides/slide8.xml"/><Relationship Id="rId39" Type="http://schemas.openxmlformats.org/officeDocument/2006/relationships/slide" Target="slides/slide29.xml"/><Relationship Id="rId265" Type="http://schemas.openxmlformats.org/officeDocument/2006/relationships/slide" Target="slides/slide255.xml"/><Relationship Id="rId286" Type="http://schemas.openxmlformats.org/officeDocument/2006/relationships/slide" Target="slides/slide276.xml"/><Relationship Id="rId50" Type="http://schemas.openxmlformats.org/officeDocument/2006/relationships/slide" Target="slides/slide40.xml"/><Relationship Id="rId104" Type="http://schemas.openxmlformats.org/officeDocument/2006/relationships/slide" Target="slides/slide94.xml"/><Relationship Id="rId125" Type="http://schemas.openxmlformats.org/officeDocument/2006/relationships/slide" Target="slides/slide115.xml"/><Relationship Id="rId146" Type="http://schemas.openxmlformats.org/officeDocument/2006/relationships/slide" Target="slides/slide136.xml"/><Relationship Id="rId167" Type="http://schemas.openxmlformats.org/officeDocument/2006/relationships/slide" Target="slides/slide157.xml"/><Relationship Id="rId188" Type="http://schemas.openxmlformats.org/officeDocument/2006/relationships/slide" Target="slides/slide178.xml"/><Relationship Id="rId311" Type="http://schemas.openxmlformats.org/officeDocument/2006/relationships/slide" Target="slides/slide301.xml"/><Relationship Id="rId332" Type="http://schemas.openxmlformats.org/officeDocument/2006/relationships/slide" Target="slides/slide322.xml"/><Relationship Id="rId353" Type="http://schemas.openxmlformats.org/officeDocument/2006/relationships/slide" Target="slides/slide343.xml"/><Relationship Id="rId374" Type="http://schemas.openxmlformats.org/officeDocument/2006/relationships/slide" Target="slides/slide364.xml"/><Relationship Id="rId395" Type="http://schemas.openxmlformats.org/officeDocument/2006/relationships/slide" Target="slides/slide385.xml"/><Relationship Id="rId409" Type="http://schemas.openxmlformats.org/officeDocument/2006/relationships/slide" Target="slides/slide399.xml"/><Relationship Id="rId71" Type="http://schemas.openxmlformats.org/officeDocument/2006/relationships/slide" Target="slides/slide61.xml"/><Relationship Id="rId92" Type="http://schemas.openxmlformats.org/officeDocument/2006/relationships/slide" Target="slides/slide82.xml"/><Relationship Id="rId213" Type="http://schemas.openxmlformats.org/officeDocument/2006/relationships/slide" Target="slides/slide203.xml"/><Relationship Id="rId234" Type="http://schemas.openxmlformats.org/officeDocument/2006/relationships/slide" Target="slides/slide224.xml"/><Relationship Id="rId2" Type="http://schemas.openxmlformats.org/officeDocument/2006/relationships/customXml" Target="../customXml/item2.xml"/><Relationship Id="rId29" Type="http://schemas.openxmlformats.org/officeDocument/2006/relationships/slide" Target="slides/slide19.xml"/><Relationship Id="rId255" Type="http://schemas.openxmlformats.org/officeDocument/2006/relationships/slide" Target="slides/slide245.xml"/><Relationship Id="rId276" Type="http://schemas.openxmlformats.org/officeDocument/2006/relationships/slide" Target="slides/slide266.xml"/><Relationship Id="rId297" Type="http://schemas.openxmlformats.org/officeDocument/2006/relationships/slide" Target="slides/slide287.xml"/><Relationship Id="rId40" Type="http://schemas.openxmlformats.org/officeDocument/2006/relationships/slide" Target="slides/slide30.xml"/><Relationship Id="rId115" Type="http://schemas.openxmlformats.org/officeDocument/2006/relationships/slide" Target="slides/slide105.xml"/><Relationship Id="rId136" Type="http://schemas.openxmlformats.org/officeDocument/2006/relationships/slide" Target="slides/slide126.xml"/><Relationship Id="rId157" Type="http://schemas.openxmlformats.org/officeDocument/2006/relationships/slide" Target="slides/slide147.xml"/><Relationship Id="rId178" Type="http://schemas.openxmlformats.org/officeDocument/2006/relationships/slide" Target="slides/slide168.xml"/><Relationship Id="rId301" Type="http://schemas.openxmlformats.org/officeDocument/2006/relationships/slide" Target="slides/slide291.xml"/><Relationship Id="rId322" Type="http://schemas.openxmlformats.org/officeDocument/2006/relationships/slide" Target="slides/slide312.xml"/><Relationship Id="rId343" Type="http://schemas.openxmlformats.org/officeDocument/2006/relationships/slide" Target="slides/slide333.xml"/><Relationship Id="rId364" Type="http://schemas.openxmlformats.org/officeDocument/2006/relationships/slide" Target="slides/slide354.xml"/><Relationship Id="rId61" Type="http://schemas.openxmlformats.org/officeDocument/2006/relationships/slide" Target="slides/slide51.xml"/><Relationship Id="rId82" Type="http://schemas.openxmlformats.org/officeDocument/2006/relationships/slide" Target="slides/slide72.xml"/><Relationship Id="rId199" Type="http://schemas.openxmlformats.org/officeDocument/2006/relationships/slide" Target="slides/slide189.xml"/><Relationship Id="rId203" Type="http://schemas.openxmlformats.org/officeDocument/2006/relationships/slide" Target="slides/slide193.xml"/><Relationship Id="rId385" Type="http://schemas.openxmlformats.org/officeDocument/2006/relationships/slide" Target="slides/slide375.xml"/><Relationship Id="rId19" Type="http://schemas.openxmlformats.org/officeDocument/2006/relationships/slide" Target="slides/slide9.xml"/><Relationship Id="rId224" Type="http://schemas.openxmlformats.org/officeDocument/2006/relationships/slide" Target="slides/slide214.xml"/><Relationship Id="rId245" Type="http://schemas.openxmlformats.org/officeDocument/2006/relationships/slide" Target="slides/slide235.xml"/><Relationship Id="rId266" Type="http://schemas.openxmlformats.org/officeDocument/2006/relationships/slide" Target="slides/slide256.xml"/><Relationship Id="rId287" Type="http://schemas.openxmlformats.org/officeDocument/2006/relationships/slide" Target="slides/slide277.xml"/><Relationship Id="rId410" Type="http://schemas.openxmlformats.org/officeDocument/2006/relationships/slide" Target="slides/slide400.xml"/><Relationship Id="rId30" Type="http://schemas.openxmlformats.org/officeDocument/2006/relationships/slide" Target="slides/slide20.xml"/><Relationship Id="rId105" Type="http://schemas.openxmlformats.org/officeDocument/2006/relationships/slide" Target="slides/slide95.xml"/><Relationship Id="rId126" Type="http://schemas.openxmlformats.org/officeDocument/2006/relationships/slide" Target="slides/slide116.xml"/><Relationship Id="rId147" Type="http://schemas.openxmlformats.org/officeDocument/2006/relationships/slide" Target="slides/slide137.xml"/><Relationship Id="rId168" Type="http://schemas.openxmlformats.org/officeDocument/2006/relationships/slide" Target="slides/slide158.xml"/><Relationship Id="rId312" Type="http://schemas.openxmlformats.org/officeDocument/2006/relationships/slide" Target="slides/slide302.xml"/><Relationship Id="rId333" Type="http://schemas.openxmlformats.org/officeDocument/2006/relationships/slide" Target="slides/slide323.xml"/><Relationship Id="rId354" Type="http://schemas.openxmlformats.org/officeDocument/2006/relationships/slide" Target="slides/slide344.xml"/><Relationship Id="rId51" Type="http://schemas.openxmlformats.org/officeDocument/2006/relationships/slide" Target="slides/slide41.xml"/><Relationship Id="rId72" Type="http://schemas.openxmlformats.org/officeDocument/2006/relationships/slide" Target="slides/slide62.xml"/><Relationship Id="rId93" Type="http://schemas.openxmlformats.org/officeDocument/2006/relationships/slide" Target="slides/slide83.xml"/><Relationship Id="rId189" Type="http://schemas.openxmlformats.org/officeDocument/2006/relationships/slide" Target="slides/slide179.xml"/><Relationship Id="rId375" Type="http://schemas.openxmlformats.org/officeDocument/2006/relationships/slide" Target="slides/slide365.xml"/><Relationship Id="rId396" Type="http://schemas.openxmlformats.org/officeDocument/2006/relationships/slide" Target="slides/slide386.xml"/><Relationship Id="rId3" Type="http://schemas.openxmlformats.org/officeDocument/2006/relationships/customXml" Target="../customXml/item3.xml"/><Relationship Id="rId214" Type="http://schemas.openxmlformats.org/officeDocument/2006/relationships/slide" Target="slides/slide204.xml"/><Relationship Id="rId235" Type="http://schemas.openxmlformats.org/officeDocument/2006/relationships/slide" Target="slides/slide225.xml"/><Relationship Id="rId256" Type="http://schemas.openxmlformats.org/officeDocument/2006/relationships/slide" Target="slides/slide246.xml"/><Relationship Id="rId277" Type="http://schemas.openxmlformats.org/officeDocument/2006/relationships/slide" Target="slides/slide267.xml"/><Relationship Id="rId298" Type="http://schemas.openxmlformats.org/officeDocument/2006/relationships/slide" Target="slides/slide288.xml"/><Relationship Id="rId400" Type="http://schemas.openxmlformats.org/officeDocument/2006/relationships/slide" Target="slides/slide390.xml"/><Relationship Id="rId116" Type="http://schemas.openxmlformats.org/officeDocument/2006/relationships/slide" Target="slides/slide106.xml"/><Relationship Id="rId137" Type="http://schemas.openxmlformats.org/officeDocument/2006/relationships/slide" Target="slides/slide127.xml"/><Relationship Id="rId158" Type="http://schemas.openxmlformats.org/officeDocument/2006/relationships/slide" Target="slides/slide148.xml"/><Relationship Id="rId302" Type="http://schemas.openxmlformats.org/officeDocument/2006/relationships/slide" Target="slides/slide292.xml"/><Relationship Id="rId323" Type="http://schemas.openxmlformats.org/officeDocument/2006/relationships/slide" Target="slides/slide313.xml"/><Relationship Id="rId344" Type="http://schemas.openxmlformats.org/officeDocument/2006/relationships/slide" Target="slides/slide334.xml"/><Relationship Id="rId20" Type="http://schemas.openxmlformats.org/officeDocument/2006/relationships/slide" Target="slides/slide10.xml"/><Relationship Id="rId41" Type="http://schemas.openxmlformats.org/officeDocument/2006/relationships/slide" Target="slides/slide31.xml"/><Relationship Id="rId62" Type="http://schemas.openxmlformats.org/officeDocument/2006/relationships/slide" Target="slides/slide52.xml"/><Relationship Id="rId83" Type="http://schemas.openxmlformats.org/officeDocument/2006/relationships/slide" Target="slides/slide73.xml"/><Relationship Id="rId179" Type="http://schemas.openxmlformats.org/officeDocument/2006/relationships/slide" Target="slides/slide169.xml"/><Relationship Id="rId365" Type="http://schemas.openxmlformats.org/officeDocument/2006/relationships/slide" Target="slides/slide355.xml"/><Relationship Id="rId386" Type="http://schemas.openxmlformats.org/officeDocument/2006/relationships/slide" Target="slides/slide376.xml"/><Relationship Id="rId190" Type="http://schemas.openxmlformats.org/officeDocument/2006/relationships/slide" Target="slides/slide180.xml"/><Relationship Id="rId204" Type="http://schemas.openxmlformats.org/officeDocument/2006/relationships/slide" Target="slides/slide194.xml"/><Relationship Id="rId225" Type="http://schemas.openxmlformats.org/officeDocument/2006/relationships/slide" Target="slides/slide215.xml"/><Relationship Id="rId246" Type="http://schemas.openxmlformats.org/officeDocument/2006/relationships/slide" Target="slides/slide236.xml"/><Relationship Id="rId267" Type="http://schemas.openxmlformats.org/officeDocument/2006/relationships/slide" Target="slides/slide257.xml"/><Relationship Id="rId288" Type="http://schemas.openxmlformats.org/officeDocument/2006/relationships/slide" Target="slides/slide278.xml"/><Relationship Id="rId411" Type="http://schemas.openxmlformats.org/officeDocument/2006/relationships/notesMaster" Target="notesMasters/notesMaster1.xml"/><Relationship Id="rId106" Type="http://schemas.openxmlformats.org/officeDocument/2006/relationships/slide" Target="slides/slide96.xml"/><Relationship Id="rId127" Type="http://schemas.openxmlformats.org/officeDocument/2006/relationships/slide" Target="slides/slide117.xml"/><Relationship Id="rId313" Type="http://schemas.openxmlformats.org/officeDocument/2006/relationships/slide" Target="slides/slide303.xml"/><Relationship Id="rId10" Type="http://schemas.openxmlformats.org/officeDocument/2006/relationships/slideMaster" Target="slideMasters/slideMaster7.xml"/><Relationship Id="rId31" Type="http://schemas.openxmlformats.org/officeDocument/2006/relationships/slide" Target="slides/slide21.xml"/><Relationship Id="rId52" Type="http://schemas.openxmlformats.org/officeDocument/2006/relationships/slide" Target="slides/slide42.xml"/><Relationship Id="rId73" Type="http://schemas.openxmlformats.org/officeDocument/2006/relationships/slide" Target="slides/slide63.xml"/><Relationship Id="rId94" Type="http://schemas.openxmlformats.org/officeDocument/2006/relationships/slide" Target="slides/slide84.xml"/><Relationship Id="rId148" Type="http://schemas.openxmlformats.org/officeDocument/2006/relationships/slide" Target="slides/slide138.xml"/><Relationship Id="rId169" Type="http://schemas.openxmlformats.org/officeDocument/2006/relationships/slide" Target="slides/slide159.xml"/><Relationship Id="rId334" Type="http://schemas.openxmlformats.org/officeDocument/2006/relationships/slide" Target="slides/slide324.xml"/><Relationship Id="rId355" Type="http://schemas.openxmlformats.org/officeDocument/2006/relationships/slide" Target="slides/slide345.xml"/><Relationship Id="rId376" Type="http://schemas.openxmlformats.org/officeDocument/2006/relationships/slide" Target="slides/slide366.xml"/><Relationship Id="rId397" Type="http://schemas.openxmlformats.org/officeDocument/2006/relationships/slide" Target="slides/slide387.xml"/><Relationship Id="rId4" Type="http://schemas.openxmlformats.org/officeDocument/2006/relationships/slideMaster" Target="slideMasters/slideMaster1.xml"/><Relationship Id="rId180" Type="http://schemas.openxmlformats.org/officeDocument/2006/relationships/slide" Target="slides/slide170.xml"/><Relationship Id="rId215" Type="http://schemas.openxmlformats.org/officeDocument/2006/relationships/slide" Target="slides/slide205.xml"/><Relationship Id="rId236" Type="http://schemas.openxmlformats.org/officeDocument/2006/relationships/slide" Target="slides/slide226.xml"/><Relationship Id="rId257" Type="http://schemas.openxmlformats.org/officeDocument/2006/relationships/slide" Target="slides/slide247.xml"/><Relationship Id="rId278" Type="http://schemas.openxmlformats.org/officeDocument/2006/relationships/slide" Target="slides/slide268.xml"/><Relationship Id="rId401" Type="http://schemas.openxmlformats.org/officeDocument/2006/relationships/slide" Target="slides/slide391.xml"/><Relationship Id="rId303" Type="http://schemas.openxmlformats.org/officeDocument/2006/relationships/slide" Target="slides/slide293.xml"/><Relationship Id="rId42" Type="http://schemas.openxmlformats.org/officeDocument/2006/relationships/slide" Target="slides/slide32.xml"/><Relationship Id="rId84" Type="http://schemas.openxmlformats.org/officeDocument/2006/relationships/slide" Target="slides/slide74.xml"/><Relationship Id="rId138" Type="http://schemas.openxmlformats.org/officeDocument/2006/relationships/slide" Target="slides/slide128.xml"/><Relationship Id="rId345" Type="http://schemas.openxmlformats.org/officeDocument/2006/relationships/slide" Target="slides/slide335.xml"/><Relationship Id="rId387" Type="http://schemas.openxmlformats.org/officeDocument/2006/relationships/slide" Target="slides/slide377.xml"/><Relationship Id="rId191" Type="http://schemas.openxmlformats.org/officeDocument/2006/relationships/slide" Target="slides/slide181.xml"/><Relationship Id="rId205" Type="http://schemas.openxmlformats.org/officeDocument/2006/relationships/slide" Target="slides/slide195.xml"/><Relationship Id="rId247" Type="http://schemas.openxmlformats.org/officeDocument/2006/relationships/slide" Target="slides/slide237.xml"/><Relationship Id="rId412" Type="http://schemas.openxmlformats.org/officeDocument/2006/relationships/handoutMaster" Target="handoutMasters/handoutMaster1.xml"/><Relationship Id="rId107" Type="http://schemas.openxmlformats.org/officeDocument/2006/relationships/slide" Target="slides/slide97.xml"/><Relationship Id="rId289" Type="http://schemas.openxmlformats.org/officeDocument/2006/relationships/slide" Target="slides/slide279.xml"/><Relationship Id="rId11" Type="http://schemas.openxmlformats.org/officeDocument/2006/relationships/slide" Target="slides/slide1.xml"/><Relationship Id="rId53" Type="http://schemas.openxmlformats.org/officeDocument/2006/relationships/slide" Target="slides/slide43.xml"/><Relationship Id="rId149" Type="http://schemas.openxmlformats.org/officeDocument/2006/relationships/slide" Target="slides/slide139.xml"/><Relationship Id="rId314" Type="http://schemas.openxmlformats.org/officeDocument/2006/relationships/slide" Target="slides/slide304.xml"/><Relationship Id="rId356" Type="http://schemas.openxmlformats.org/officeDocument/2006/relationships/slide" Target="slides/slide346.xml"/><Relationship Id="rId398" Type="http://schemas.openxmlformats.org/officeDocument/2006/relationships/slide" Target="slides/slide388.xml"/><Relationship Id="rId95" Type="http://schemas.openxmlformats.org/officeDocument/2006/relationships/slide" Target="slides/slide85.xml"/><Relationship Id="rId160" Type="http://schemas.openxmlformats.org/officeDocument/2006/relationships/slide" Target="slides/slide150.xml"/><Relationship Id="rId216" Type="http://schemas.openxmlformats.org/officeDocument/2006/relationships/slide" Target="slides/slide20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___.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___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rgbClr val="6600FF"/>
            </a:solidFill>
            <a:ln>
              <a:noFill/>
            </a:ln>
            <a:effectLst/>
          </c:spPr>
          <c:invertIfNegative val="0"/>
          <c:cat>
            <c:strRef>
              <c:f>Sheet1!$A$2:$A$3</c:f>
              <c:strCache>
                <c:ptCount val="2"/>
                <c:pt idx="0">
                  <c:v>R1</c:v>
                </c:pt>
                <c:pt idx="1">
                  <c:v>H28</c:v>
                </c:pt>
              </c:strCache>
            </c:strRef>
          </c:cat>
          <c:val>
            <c:numRef>
              <c:f>Sheet1!$B$2:$B$3</c:f>
              <c:numCache>
                <c:formatCode>General</c:formatCode>
                <c:ptCount val="2"/>
                <c:pt idx="0">
                  <c:v>80.98</c:v>
                </c:pt>
                <c:pt idx="1">
                  <c:v>80.59</c:v>
                </c:pt>
              </c:numCache>
            </c:numRef>
          </c:val>
          <c:extLst>
            <c:ext xmlns:c16="http://schemas.microsoft.com/office/drawing/2014/chart" uri="{C3380CC4-5D6E-409C-BE32-E72D297353CC}">
              <c16:uniqueId val="{00000000-75A5-40A4-B472-E8FAC8155CB3}"/>
            </c:ext>
          </c:extLst>
        </c:ser>
        <c:ser>
          <c:idx val="1"/>
          <c:order val="1"/>
          <c:tx>
            <c:strRef>
              <c:f>Sheet1!$C$1</c:f>
              <c:strCache>
                <c:ptCount val="1"/>
                <c:pt idx="0">
                  <c:v>系列 2</c:v>
                </c:pt>
              </c:strCache>
            </c:strRef>
          </c:tx>
          <c:spPr>
            <a:solidFill>
              <a:srgbClr val="FF9933"/>
            </a:solidFill>
            <a:ln>
              <a:noFill/>
            </a:ln>
            <a:effectLst/>
          </c:spPr>
          <c:invertIfNegative val="0"/>
          <c:cat>
            <c:strRef>
              <c:f>Sheet1!$A$2:$A$3</c:f>
              <c:strCache>
                <c:ptCount val="2"/>
                <c:pt idx="0">
                  <c:v>R1</c:v>
                </c:pt>
                <c:pt idx="1">
                  <c:v>H28</c:v>
                </c:pt>
              </c:strCache>
            </c:strRef>
          </c:cat>
          <c:val>
            <c:numRef>
              <c:f>Sheet1!$C$2:$C$3</c:f>
              <c:numCache>
                <c:formatCode>General</c:formatCode>
                <c:ptCount val="2"/>
                <c:pt idx="0">
                  <c:v>71.88</c:v>
                </c:pt>
                <c:pt idx="1">
                  <c:v>71.510000000000005</c:v>
                </c:pt>
              </c:numCache>
            </c:numRef>
          </c:val>
          <c:extLst>
            <c:ext xmlns:c16="http://schemas.microsoft.com/office/drawing/2014/chart" uri="{C3380CC4-5D6E-409C-BE32-E72D297353CC}">
              <c16:uniqueId val="{00000001-75A5-40A4-B472-E8FAC8155CB3}"/>
            </c:ext>
          </c:extLst>
        </c:ser>
        <c:dLbls>
          <c:showLegendKey val="0"/>
          <c:showVal val="0"/>
          <c:showCatName val="0"/>
          <c:showSerName val="0"/>
          <c:showPercent val="0"/>
          <c:showBubbleSize val="0"/>
        </c:dLbls>
        <c:gapWidth val="30"/>
        <c:overlap val="50"/>
        <c:axId val="1568810719"/>
        <c:axId val="1568811135"/>
      </c:barChart>
      <c:catAx>
        <c:axId val="15688107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HG丸ｺﾞｼｯｸM-PRO" panose="020F0600000000000000" pitchFamily="50" charset="-128"/>
                <a:ea typeface="HG丸ｺﾞｼｯｸM-PRO" panose="020F0600000000000000" pitchFamily="50" charset="-128"/>
                <a:cs typeface="+mn-cs"/>
              </a:defRPr>
            </a:pPr>
            <a:endParaRPr lang="ja-JP"/>
          </a:p>
        </c:txPr>
        <c:crossAx val="1568811135"/>
        <c:crosses val="autoZero"/>
        <c:auto val="1"/>
        <c:lblAlgn val="ctr"/>
        <c:lblOffset val="100"/>
        <c:noMultiLvlLbl val="0"/>
      </c:catAx>
      <c:valAx>
        <c:axId val="1568811135"/>
        <c:scaling>
          <c:orientation val="minMax"/>
          <c:max val="81.5"/>
          <c:min val="58"/>
        </c:scaling>
        <c:delete val="1"/>
        <c:axPos val="b"/>
        <c:majorGridlines>
          <c:spPr>
            <a:ln w="9525" cap="flat" cmpd="sng" algn="ctr">
              <a:noFill/>
              <a:round/>
            </a:ln>
            <a:effectLst/>
          </c:spPr>
        </c:majorGridlines>
        <c:numFmt formatCode="General" sourceLinked="1"/>
        <c:majorTickMark val="out"/>
        <c:minorTickMark val="none"/>
        <c:tickLblPos val="nextTo"/>
        <c:crossAx val="1568810719"/>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HG丸ｺﾞｼｯｸM-PRO" panose="020F0600000000000000" pitchFamily="50" charset="-128"/>
          <a:ea typeface="HG丸ｺﾞｼｯｸM-PRO" panose="020F0600000000000000" pitchFamily="50" charset="-128"/>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solidFill>
              <a:srgbClr val="6600FF"/>
            </a:solidFill>
            <a:ln>
              <a:noFill/>
            </a:ln>
            <a:effectLst/>
          </c:spPr>
          <c:invertIfNegative val="0"/>
          <c:cat>
            <c:strRef>
              <c:f>Sheet1!$A$2:$A$3</c:f>
              <c:strCache>
                <c:ptCount val="2"/>
                <c:pt idx="0">
                  <c:v>R1</c:v>
                </c:pt>
                <c:pt idx="1">
                  <c:v>H28</c:v>
                </c:pt>
              </c:strCache>
            </c:strRef>
          </c:cat>
          <c:val>
            <c:numRef>
              <c:f>Sheet1!$B$2:$B$3</c:f>
              <c:numCache>
                <c:formatCode>General</c:formatCode>
                <c:ptCount val="2"/>
                <c:pt idx="0">
                  <c:v>87.48</c:v>
                </c:pt>
                <c:pt idx="1">
                  <c:v>87.02</c:v>
                </c:pt>
              </c:numCache>
            </c:numRef>
          </c:val>
          <c:extLst>
            <c:ext xmlns:c16="http://schemas.microsoft.com/office/drawing/2014/chart" uri="{C3380CC4-5D6E-409C-BE32-E72D297353CC}">
              <c16:uniqueId val="{00000000-081F-4A69-B712-D20B89EE0FB2}"/>
            </c:ext>
          </c:extLst>
        </c:ser>
        <c:ser>
          <c:idx val="1"/>
          <c:order val="1"/>
          <c:tx>
            <c:strRef>
              <c:f>Sheet1!$C$1</c:f>
              <c:strCache>
                <c:ptCount val="1"/>
                <c:pt idx="0">
                  <c:v>系列 2</c:v>
                </c:pt>
              </c:strCache>
            </c:strRef>
          </c:tx>
          <c:spPr>
            <a:solidFill>
              <a:srgbClr val="FF9933"/>
            </a:solidFill>
            <a:ln>
              <a:noFill/>
            </a:ln>
            <a:effectLst/>
          </c:spPr>
          <c:invertIfNegative val="0"/>
          <c:cat>
            <c:strRef>
              <c:f>Sheet1!$A$2:$A$3</c:f>
              <c:strCache>
                <c:ptCount val="2"/>
                <c:pt idx="0">
                  <c:v>R1</c:v>
                </c:pt>
                <c:pt idx="1">
                  <c:v>H28</c:v>
                </c:pt>
              </c:strCache>
            </c:strRef>
          </c:cat>
          <c:val>
            <c:numRef>
              <c:f>Sheet1!$C$2:$C$3</c:f>
              <c:numCache>
                <c:formatCode>General</c:formatCode>
                <c:ptCount val="2"/>
                <c:pt idx="0">
                  <c:v>74.78</c:v>
                </c:pt>
                <c:pt idx="1">
                  <c:v>74.459999999999994</c:v>
                </c:pt>
              </c:numCache>
            </c:numRef>
          </c:val>
          <c:extLst>
            <c:ext xmlns:c16="http://schemas.microsoft.com/office/drawing/2014/chart" uri="{C3380CC4-5D6E-409C-BE32-E72D297353CC}">
              <c16:uniqueId val="{00000001-081F-4A69-B712-D20B89EE0FB2}"/>
            </c:ext>
          </c:extLst>
        </c:ser>
        <c:dLbls>
          <c:showLegendKey val="0"/>
          <c:showVal val="0"/>
          <c:showCatName val="0"/>
          <c:showSerName val="0"/>
          <c:showPercent val="0"/>
          <c:showBubbleSize val="0"/>
        </c:dLbls>
        <c:gapWidth val="30"/>
        <c:overlap val="50"/>
        <c:axId val="1568810719"/>
        <c:axId val="1568811135"/>
      </c:barChart>
      <c:catAx>
        <c:axId val="1568810719"/>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HG丸ｺﾞｼｯｸM-PRO" panose="020F0600000000000000" pitchFamily="50" charset="-128"/>
                <a:ea typeface="HG丸ｺﾞｼｯｸM-PRO" panose="020F0600000000000000" pitchFamily="50" charset="-128"/>
                <a:cs typeface="+mn-cs"/>
              </a:defRPr>
            </a:pPr>
            <a:endParaRPr lang="ja-JP"/>
          </a:p>
        </c:txPr>
        <c:crossAx val="1568811135"/>
        <c:crosses val="autoZero"/>
        <c:auto val="1"/>
        <c:lblAlgn val="ctr"/>
        <c:lblOffset val="100"/>
        <c:noMultiLvlLbl val="0"/>
      </c:catAx>
      <c:valAx>
        <c:axId val="1568811135"/>
        <c:scaling>
          <c:orientation val="minMax"/>
          <c:max val="88"/>
          <c:min val="56"/>
        </c:scaling>
        <c:delete val="1"/>
        <c:axPos val="b"/>
        <c:majorGridlines>
          <c:spPr>
            <a:ln w="9525" cap="flat" cmpd="sng" algn="ctr">
              <a:noFill/>
              <a:round/>
            </a:ln>
            <a:effectLst/>
          </c:spPr>
        </c:majorGridlines>
        <c:numFmt formatCode="General" sourceLinked="1"/>
        <c:majorTickMark val="out"/>
        <c:minorTickMark val="none"/>
        <c:tickLblPos val="nextTo"/>
        <c:crossAx val="1568810719"/>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HG丸ｺﾞｼｯｸM-PRO" panose="020F0600000000000000" pitchFamily="50" charset="-128"/>
          <a:ea typeface="HG丸ｺﾞｼｯｸM-PRO" panose="020F0600000000000000" pitchFamily="50" charset="-128"/>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all" spc="50" baseline="0">
                <a:solidFill>
                  <a:schemeClr val="tx1">
                    <a:lumMod val="65000"/>
                    <a:lumOff val="35000"/>
                  </a:schemeClr>
                </a:solidFill>
                <a:latin typeface="+mn-lt"/>
                <a:ea typeface="+mn-ea"/>
                <a:cs typeface="+mn-cs"/>
              </a:defRPr>
            </a:pPr>
            <a:r>
              <a:rPr lang="ja-JP" altLang="en-US" sz="1200" u="sng" dirty="0" smtClean="0"/>
              <a:t>滞</a:t>
            </a:r>
            <a:r>
              <a:rPr lang="ja-JP" altLang="en-US" sz="1200" u="sng" baseline="0" dirty="0" smtClean="0"/>
              <a:t> </a:t>
            </a:r>
            <a:r>
              <a:rPr lang="ja-JP" altLang="en-US" sz="1200" u="sng" dirty="0" smtClean="0"/>
              <a:t>納 債 権 の 内 訳</a:t>
            </a:r>
            <a:endParaRPr lang="en-US" altLang="ja-JP" sz="1200" u="sng" dirty="0" smtClean="0"/>
          </a:p>
          <a:p>
            <a:pPr>
              <a:defRPr sz="1862" b="1" i="0" u="none" strike="noStrike" kern="1200" cap="all" spc="50" baseline="0">
                <a:solidFill>
                  <a:schemeClr val="tx1">
                    <a:lumMod val="65000"/>
                    <a:lumOff val="35000"/>
                  </a:schemeClr>
                </a:solidFill>
                <a:latin typeface="+mn-lt"/>
                <a:ea typeface="+mn-ea"/>
                <a:cs typeface="+mn-cs"/>
              </a:defRPr>
            </a:pPr>
            <a:r>
              <a:rPr lang="en-US" altLang="ja-JP" sz="900" u="sng" dirty="0" smtClean="0"/>
              <a:t>2017</a:t>
            </a:r>
            <a:r>
              <a:rPr lang="ja-JP" altLang="en-US" sz="900" u="sng" dirty="0" smtClean="0"/>
              <a:t>年決算額</a:t>
            </a:r>
            <a:endParaRPr lang="ja-JP" altLang="en-US" sz="900" u="sng" dirty="0"/>
          </a:p>
        </c:rich>
      </c:tx>
      <c:layout>
        <c:manualLayout>
          <c:xMode val="edge"/>
          <c:yMode val="edge"/>
          <c:x val="0.29609210087768023"/>
          <c:y val="2.1874999999999999E-2"/>
        </c:manualLayout>
      </c:layout>
      <c:overlay val="0"/>
      <c:spPr>
        <a:noFill/>
        <a:ln>
          <a:noFill/>
        </a:ln>
        <a:effectLst/>
      </c:spPr>
    </c:title>
    <c:autoTitleDeleted val="0"/>
    <c:plotArea>
      <c:layout>
        <c:manualLayout>
          <c:layoutTarget val="inner"/>
          <c:xMode val="edge"/>
          <c:yMode val="edge"/>
          <c:x val="2.1086425179810943E-2"/>
          <c:y val="0.18268823818897637"/>
          <c:w val="0.95758321539152658"/>
          <c:h val="0.78047933070866138"/>
        </c:manualLayout>
      </c:layout>
      <c:doughnutChart>
        <c:varyColors val="1"/>
        <c:dLbls>
          <c:showLegendKey val="0"/>
          <c:showVal val="0"/>
          <c:showCatName val="0"/>
          <c:showSerName val="0"/>
          <c:showPercent val="1"/>
          <c:showBubbleSize val="0"/>
          <c:showLeaderLines val="0"/>
        </c:dLbls>
        <c:firstSliceAng val="0"/>
        <c:holeSize val="34"/>
      </c:doughnutChart>
      <c:spPr>
        <a:noFill/>
        <a:ln>
          <a:noFill/>
        </a:ln>
        <a:effectLst/>
      </c:spPr>
    </c:plotArea>
    <c:plotVisOnly val="1"/>
    <c:dispBlanksAs val="gap"/>
    <c:showDLblsOverMax val="0"/>
  </c:chart>
  <c:spPr>
    <a:noFill/>
    <a:ln>
      <a:noFill/>
    </a:ln>
    <a:effectLst/>
  </c:spPr>
  <c:txPr>
    <a:bodyPr/>
    <a:lstStyle/>
    <a:p>
      <a:pPr>
        <a:defRPr/>
      </a:pPr>
      <a:endParaRPr lang="ja-JP"/>
    </a:p>
  </c:txPr>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B45A957-BCE6-4D64-A52A-CA549FA5C2F8}" type="doc">
      <dgm:prSet loTypeId="urn:microsoft.com/office/officeart/2005/8/layout/vList2" loCatId="list" qsTypeId="urn:microsoft.com/office/officeart/2005/8/quickstyle/simple5" qsCatId="simple" csTypeId="urn:microsoft.com/office/officeart/2005/8/colors/accent0_3" csCatId="mainScheme" phldr="1"/>
      <dgm:spPr/>
      <dgm:t>
        <a:bodyPr/>
        <a:lstStyle/>
        <a:p>
          <a:endParaRPr kumimoji="1" lang="ja-JP" altLang="en-US"/>
        </a:p>
      </dgm:t>
    </dgm:pt>
    <dgm:pt modelId="{C4CA4833-6356-4254-B1AF-89BF7B7FD065}">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気候変動による</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800" dirty="0">
              <a:latin typeface="BIZ UDPゴシック" panose="020B0400000000000000" pitchFamily="50" charset="-128"/>
              <a:ea typeface="BIZ UDPゴシック" panose="020B0400000000000000" pitchFamily="50" charset="-128"/>
            </a:rPr>
            <a:t>浸水被害の激化</a:t>
          </a:r>
          <a:endParaRPr kumimoji="1" lang="en-US" altLang="ja-JP" sz="800" dirty="0">
            <a:latin typeface="BIZ UDPゴシック" panose="020B0400000000000000" pitchFamily="50" charset="-128"/>
            <a:ea typeface="BIZ UDPゴシック" panose="020B0400000000000000" pitchFamily="50" charset="-128"/>
          </a:endParaRPr>
        </a:p>
      </dgm:t>
    </dgm:pt>
    <dgm:pt modelId="{60E6A0B3-01BE-4D17-A62D-F8731B89AC3C}" type="par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71D457D9-6A15-41E9-87BF-9CB64F65E7A5}" type="sib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F8AFF0B2-3CB4-4843-8741-B4F4BC45D1FE}">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大規模地震・津波等の懸念</a:t>
          </a:r>
        </a:p>
      </dgm:t>
    </dgm:pt>
    <dgm:pt modelId="{2F1ED5D7-9974-4A0A-BC68-F8130FA5C50D}" type="parTrans" cxnId="{4DB7E83F-6F17-47B5-BFB0-8BCCBCF37D23}">
      <dgm:prSet/>
      <dgm:spPr/>
      <dgm:t>
        <a:bodyPr/>
        <a:lstStyle/>
        <a:p>
          <a:pPr algn="ctr"/>
          <a:endParaRPr kumimoji="1" lang="ja-JP" altLang="en-US" sz="800"/>
        </a:p>
      </dgm:t>
    </dgm:pt>
    <dgm:pt modelId="{975B4AE8-85E7-4EB0-9B10-42390405867F}" type="sibTrans" cxnId="{4DB7E83F-6F17-47B5-BFB0-8BCCBCF37D23}">
      <dgm:prSet/>
      <dgm:spPr/>
      <dgm:t>
        <a:bodyPr/>
        <a:lstStyle/>
        <a:p>
          <a:pPr algn="ctr"/>
          <a:endParaRPr kumimoji="1" lang="ja-JP" altLang="en-US" sz="800"/>
        </a:p>
      </dgm:t>
    </dgm:pt>
    <dgm:pt modelId="{BB5153A2-9245-4B79-935A-B3A4C3C56081}">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人口減少</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600" dirty="0">
              <a:latin typeface="BIZ UDPゴシック" panose="020B0400000000000000" pitchFamily="50" charset="-128"/>
              <a:ea typeface="BIZ UDPゴシック" panose="020B0400000000000000" pitchFamily="50" charset="-128"/>
            </a:rPr>
            <a:t>（汚水量減少、使用料収入減少等）</a:t>
          </a:r>
        </a:p>
      </dgm:t>
    </dgm:pt>
    <dgm:pt modelId="{786AA993-ED1E-455E-B079-0B0F4B694560}" type="parTrans" cxnId="{09026807-E096-4ECF-879C-23F9F94F9780}">
      <dgm:prSet/>
      <dgm:spPr/>
      <dgm:t>
        <a:bodyPr/>
        <a:lstStyle/>
        <a:p>
          <a:pPr algn="ctr"/>
          <a:endParaRPr kumimoji="1" lang="ja-JP" altLang="en-US" sz="800"/>
        </a:p>
      </dgm:t>
    </dgm:pt>
    <dgm:pt modelId="{A0E68C05-AB7D-4D43-80BC-D82FBFE89A8F}" type="sibTrans" cxnId="{09026807-E096-4ECF-879C-23F9F94F9780}">
      <dgm:prSet/>
      <dgm:spPr/>
      <dgm:t>
        <a:bodyPr/>
        <a:lstStyle/>
        <a:p>
          <a:pPr algn="ctr"/>
          <a:endParaRPr kumimoji="1" lang="ja-JP" altLang="en-US" sz="800"/>
        </a:p>
      </dgm:t>
    </dgm:pt>
    <dgm:pt modelId="{B1A30ED0-EE56-4E6B-B3E0-3F122180D04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施設の老朽化</a:t>
          </a:r>
        </a:p>
      </dgm:t>
    </dgm:pt>
    <dgm:pt modelId="{68739ED8-29A0-4B4C-91A2-E9ED578A5FA3}" type="parTrans" cxnId="{603D1FFD-B181-4C56-B65A-5ADFA159BD48}">
      <dgm:prSet/>
      <dgm:spPr/>
      <dgm:t>
        <a:bodyPr/>
        <a:lstStyle/>
        <a:p>
          <a:pPr algn="ctr"/>
          <a:endParaRPr kumimoji="1" lang="ja-JP" altLang="en-US" sz="800"/>
        </a:p>
      </dgm:t>
    </dgm:pt>
    <dgm:pt modelId="{09955724-9746-4A3E-B6C8-AB7511733D5E}" type="sibTrans" cxnId="{603D1FFD-B181-4C56-B65A-5ADFA159BD48}">
      <dgm:prSet/>
      <dgm:spPr/>
      <dgm:t>
        <a:bodyPr/>
        <a:lstStyle/>
        <a:p>
          <a:pPr algn="ctr"/>
          <a:endParaRPr kumimoji="1" lang="ja-JP" altLang="en-US" sz="800"/>
        </a:p>
      </dgm:t>
    </dgm:pt>
    <dgm:pt modelId="{C1D769DC-39DB-4815-AA0D-7D89456D703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担い手不足、技術力低下</a:t>
          </a:r>
        </a:p>
      </dgm:t>
    </dgm:pt>
    <dgm:pt modelId="{E5CFF4FC-8ED4-4B06-9996-0C7956722CFA}" type="parTrans" cxnId="{FEA5C385-9DFD-4C3E-86CF-41F6743401E1}">
      <dgm:prSet/>
      <dgm:spPr/>
      <dgm:t>
        <a:bodyPr/>
        <a:lstStyle/>
        <a:p>
          <a:pPr algn="ctr"/>
          <a:endParaRPr kumimoji="1" lang="ja-JP" altLang="en-US" sz="800"/>
        </a:p>
      </dgm:t>
    </dgm:pt>
    <dgm:pt modelId="{B32C54F1-E58D-46A2-A76C-FD171B594CC7}" type="sibTrans" cxnId="{FEA5C385-9DFD-4C3E-86CF-41F6743401E1}">
      <dgm:prSet/>
      <dgm:spPr/>
      <dgm:t>
        <a:bodyPr/>
        <a:lstStyle/>
        <a:p>
          <a:pPr algn="ctr"/>
          <a:endParaRPr kumimoji="1" lang="ja-JP" altLang="en-US" sz="800"/>
        </a:p>
      </dgm:t>
    </dgm:pt>
    <dgm:pt modelId="{775FD980-E8C5-4220-BFE4-152AE9E3E72D}">
      <dgm:prSet phldrT="[テキスト]" custT="1"/>
      <dgm:spPr>
        <a:solidFill>
          <a:schemeClr val="tx2"/>
        </a:solidFill>
      </dgm:spPr>
      <dgm:t>
        <a:bodyPr/>
        <a:lstStyle/>
        <a:p>
          <a:pPr algn="ctr"/>
          <a:r>
            <a:rPr kumimoji="1" lang="ja-JP" altLang="en-US" sz="800">
              <a:latin typeface="BIZ UDPゴシック" panose="020B0400000000000000" pitchFamily="50" charset="-128"/>
              <a:ea typeface="BIZ UDPゴシック" panose="020B0400000000000000" pitchFamily="50" charset="-128"/>
            </a:rPr>
            <a:t>公共用</a:t>
          </a:r>
          <a:r>
            <a:rPr kumimoji="1" lang="ja-JP" altLang="en-US" sz="800" dirty="0">
              <a:latin typeface="BIZ UDPゴシック" panose="020B0400000000000000" pitchFamily="50" charset="-128"/>
              <a:ea typeface="BIZ UDPゴシック" panose="020B0400000000000000" pitchFamily="50" charset="-128"/>
            </a:rPr>
            <a:t>水域に関する住民等のニーズの変化</a:t>
          </a:r>
        </a:p>
      </dgm:t>
    </dgm:pt>
    <dgm:pt modelId="{6BEE1D76-4BDF-472B-94C2-5DDCCE0E585B}" type="parTrans" cxnId="{0E7D83A7-9B43-4FAF-A4EC-BCF724D4DBE9}">
      <dgm:prSet/>
      <dgm:spPr/>
      <dgm:t>
        <a:bodyPr/>
        <a:lstStyle/>
        <a:p>
          <a:endParaRPr kumimoji="1" lang="ja-JP" altLang="en-US"/>
        </a:p>
      </dgm:t>
    </dgm:pt>
    <dgm:pt modelId="{11FFF4C5-3945-4E2A-A8B1-C9D6B62D2630}" type="sibTrans" cxnId="{0E7D83A7-9B43-4FAF-A4EC-BCF724D4DBE9}">
      <dgm:prSet/>
      <dgm:spPr/>
      <dgm:t>
        <a:bodyPr/>
        <a:lstStyle/>
        <a:p>
          <a:endParaRPr kumimoji="1" lang="ja-JP" altLang="en-US"/>
        </a:p>
      </dgm:t>
    </dgm:pt>
    <dgm:pt modelId="{419E4A0C-C056-4257-9B02-6A21B17F7EFA}">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さらに広がる下水道の役割</a:t>
          </a:r>
        </a:p>
      </dgm:t>
    </dgm:pt>
    <dgm:pt modelId="{B829313A-D067-4094-890E-17F043065EB0}" type="parTrans" cxnId="{3F6E2BB1-2208-4B91-B322-BAE70CCA9C8C}">
      <dgm:prSet/>
      <dgm:spPr/>
      <dgm:t>
        <a:bodyPr/>
        <a:lstStyle/>
        <a:p>
          <a:endParaRPr kumimoji="1" lang="ja-JP" altLang="en-US"/>
        </a:p>
      </dgm:t>
    </dgm:pt>
    <dgm:pt modelId="{2B537EF3-D305-49BC-A05C-6AAAEC7B73F5}" type="sibTrans" cxnId="{3F6E2BB1-2208-4B91-B322-BAE70CCA9C8C}">
      <dgm:prSet/>
      <dgm:spPr/>
      <dgm:t>
        <a:bodyPr/>
        <a:lstStyle/>
        <a:p>
          <a:endParaRPr kumimoji="1" lang="ja-JP" altLang="en-US"/>
        </a:p>
      </dgm:t>
    </dgm:pt>
    <dgm:pt modelId="{0261BC9C-9DDC-4B33-94A5-16AB3CA6DC01}" type="pres">
      <dgm:prSet presAssocID="{8B45A957-BCE6-4D64-A52A-CA549FA5C2F8}" presName="linear" presStyleCnt="0">
        <dgm:presLayoutVars>
          <dgm:animLvl val="lvl"/>
          <dgm:resizeHandles val="exact"/>
        </dgm:presLayoutVars>
      </dgm:prSet>
      <dgm:spPr/>
      <dgm:t>
        <a:bodyPr/>
        <a:lstStyle/>
        <a:p>
          <a:endParaRPr kumimoji="1" lang="ja-JP" altLang="en-US"/>
        </a:p>
      </dgm:t>
    </dgm:pt>
    <dgm:pt modelId="{FD4326EB-16BC-40A4-8EF1-7BAE48B67843}" type="pres">
      <dgm:prSet presAssocID="{B1A30ED0-EE56-4E6B-B3E0-3F122180D042}" presName="parentText" presStyleLbl="node1" presStyleIdx="0" presStyleCnt="7" custScaleY="40971">
        <dgm:presLayoutVars>
          <dgm:chMax val="0"/>
          <dgm:bulletEnabled val="1"/>
        </dgm:presLayoutVars>
      </dgm:prSet>
      <dgm:spPr/>
      <dgm:t>
        <a:bodyPr/>
        <a:lstStyle/>
        <a:p>
          <a:endParaRPr kumimoji="1" lang="ja-JP" altLang="en-US"/>
        </a:p>
      </dgm:t>
    </dgm:pt>
    <dgm:pt modelId="{FAE9E345-47EA-4213-B664-297E056791B3}" type="pres">
      <dgm:prSet presAssocID="{09955724-9746-4A3E-B6C8-AB7511733D5E}" presName="spacer" presStyleCnt="0"/>
      <dgm:spPr/>
    </dgm:pt>
    <dgm:pt modelId="{F4EDC43A-FC41-495E-B528-DB8D972C9AAD}" type="pres">
      <dgm:prSet presAssocID="{C1D769DC-39DB-4815-AA0D-7D89456D7032}" presName="parentText" presStyleLbl="node1" presStyleIdx="1" presStyleCnt="7" custScaleY="42937" custLinFactNeighborX="59" custLinFactNeighborY="40136">
        <dgm:presLayoutVars>
          <dgm:chMax val="0"/>
          <dgm:bulletEnabled val="1"/>
        </dgm:presLayoutVars>
      </dgm:prSet>
      <dgm:spPr/>
      <dgm:t>
        <a:bodyPr/>
        <a:lstStyle/>
        <a:p>
          <a:endParaRPr kumimoji="1" lang="ja-JP" altLang="en-US"/>
        </a:p>
      </dgm:t>
    </dgm:pt>
    <dgm:pt modelId="{9A5CB6A4-9E5E-43D0-812B-95603442F4F5}" type="pres">
      <dgm:prSet presAssocID="{B32C54F1-E58D-46A2-A76C-FD171B594CC7}" presName="spacer" presStyleCnt="0"/>
      <dgm:spPr/>
    </dgm:pt>
    <dgm:pt modelId="{BBAB0EB3-7A41-4D6C-98AD-ABF3C1F1F226}" type="pres">
      <dgm:prSet presAssocID="{775FD980-E8C5-4220-BFE4-152AE9E3E72D}" presName="parentText" presStyleLbl="node1" presStyleIdx="2" presStyleCnt="7" custScaleY="85787" custLinFactNeighborX="-30" custLinFactNeighborY="28285">
        <dgm:presLayoutVars>
          <dgm:chMax val="0"/>
          <dgm:bulletEnabled val="1"/>
        </dgm:presLayoutVars>
      </dgm:prSet>
      <dgm:spPr/>
      <dgm:t>
        <a:bodyPr/>
        <a:lstStyle/>
        <a:p>
          <a:endParaRPr kumimoji="1" lang="ja-JP" altLang="en-US"/>
        </a:p>
      </dgm:t>
    </dgm:pt>
    <dgm:pt modelId="{19DD32B9-6BE2-401E-8B15-6C97E739A9D4}" type="pres">
      <dgm:prSet presAssocID="{11FFF4C5-3945-4E2A-A8B1-C9D6B62D2630}" presName="spacer" presStyleCnt="0"/>
      <dgm:spPr/>
    </dgm:pt>
    <dgm:pt modelId="{B028C6C8-5C66-4594-AD84-AA82475B8462}" type="pres">
      <dgm:prSet presAssocID="{C4CA4833-6356-4254-B1AF-89BF7B7FD065}" presName="parentText" presStyleLbl="node1" presStyleIdx="3" presStyleCnt="7" custScaleY="79211" custLinFactNeighborX="-367" custLinFactNeighborY="222">
        <dgm:presLayoutVars>
          <dgm:chMax val="0"/>
          <dgm:bulletEnabled val="1"/>
        </dgm:presLayoutVars>
      </dgm:prSet>
      <dgm:spPr/>
      <dgm:t>
        <a:bodyPr/>
        <a:lstStyle/>
        <a:p>
          <a:endParaRPr kumimoji="1" lang="ja-JP" altLang="en-US"/>
        </a:p>
      </dgm:t>
    </dgm:pt>
    <dgm:pt modelId="{45BCC1A9-3FAA-4B05-8F3F-B57807454122}" type="pres">
      <dgm:prSet presAssocID="{71D457D9-6A15-41E9-87BF-9CB64F65E7A5}" presName="spacer" presStyleCnt="0"/>
      <dgm:spPr/>
    </dgm:pt>
    <dgm:pt modelId="{BA251DF4-72F3-4536-A35C-6EF595551287}" type="pres">
      <dgm:prSet presAssocID="{F8AFF0B2-3CB4-4843-8741-B4F4BC45D1FE}" presName="parentText" presStyleLbl="node1" presStyleIdx="4" presStyleCnt="7" custScaleY="40665" custLinFactNeighborX="59" custLinFactNeighborY="-21181">
        <dgm:presLayoutVars>
          <dgm:chMax val="0"/>
          <dgm:bulletEnabled val="1"/>
        </dgm:presLayoutVars>
      </dgm:prSet>
      <dgm:spPr/>
      <dgm:t>
        <a:bodyPr/>
        <a:lstStyle/>
        <a:p>
          <a:endParaRPr kumimoji="1" lang="ja-JP" altLang="en-US"/>
        </a:p>
      </dgm:t>
    </dgm:pt>
    <dgm:pt modelId="{853625DB-145D-431F-8336-DBD553B85490}" type="pres">
      <dgm:prSet presAssocID="{975B4AE8-85E7-4EB0-9B10-42390405867F}" presName="spacer" presStyleCnt="0"/>
      <dgm:spPr/>
    </dgm:pt>
    <dgm:pt modelId="{62B76AE0-2324-4C88-84B3-6AB95BF432A0}" type="pres">
      <dgm:prSet presAssocID="{BB5153A2-9245-4B79-935A-B3A4C3C56081}" presName="parentText" presStyleLbl="node1" presStyleIdx="5" presStyleCnt="7" custScaleY="63437" custLinFactNeighborX="298" custLinFactNeighborY="-49069">
        <dgm:presLayoutVars>
          <dgm:chMax val="0"/>
          <dgm:bulletEnabled val="1"/>
        </dgm:presLayoutVars>
      </dgm:prSet>
      <dgm:spPr/>
      <dgm:t>
        <a:bodyPr/>
        <a:lstStyle/>
        <a:p>
          <a:endParaRPr kumimoji="1" lang="ja-JP" altLang="en-US"/>
        </a:p>
      </dgm:t>
    </dgm:pt>
    <dgm:pt modelId="{6954566E-3561-40A0-BF3F-3F8344F62680}" type="pres">
      <dgm:prSet presAssocID="{A0E68C05-AB7D-4D43-80BC-D82FBFE89A8F}" presName="spacer" presStyleCnt="0"/>
      <dgm:spPr/>
    </dgm:pt>
    <dgm:pt modelId="{2D4AA195-2AD6-4807-9300-745CA039BFE3}" type="pres">
      <dgm:prSet presAssocID="{419E4A0C-C056-4257-9B02-6A21B17F7EFA}" presName="parentText" presStyleLbl="node1" presStyleIdx="6" presStyleCnt="7" custScaleY="48353" custLinFactNeighborY="-22050">
        <dgm:presLayoutVars>
          <dgm:chMax val="0"/>
          <dgm:bulletEnabled val="1"/>
        </dgm:presLayoutVars>
      </dgm:prSet>
      <dgm:spPr/>
      <dgm:t>
        <a:bodyPr/>
        <a:lstStyle/>
        <a:p>
          <a:endParaRPr kumimoji="1" lang="ja-JP" altLang="en-US"/>
        </a:p>
      </dgm:t>
    </dgm:pt>
  </dgm:ptLst>
  <dgm:cxnLst>
    <dgm:cxn modelId="{5C275616-5705-4A2A-912C-A6EDF5CF3958}" type="presOf" srcId="{C4CA4833-6356-4254-B1AF-89BF7B7FD065}" destId="{B028C6C8-5C66-4594-AD84-AA82475B8462}" srcOrd="0" destOrd="0" presId="urn:microsoft.com/office/officeart/2005/8/layout/vList2"/>
    <dgm:cxn modelId="{6085B04D-6E51-45EF-B7CC-ABABDAF40545}" type="presOf" srcId="{8B45A957-BCE6-4D64-A52A-CA549FA5C2F8}" destId="{0261BC9C-9DDC-4B33-94A5-16AB3CA6DC01}" srcOrd="0" destOrd="0" presId="urn:microsoft.com/office/officeart/2005/8/layout/vList2"/>
    <dgm:cxn modelId="{FEA5C385-9DFD-4C3E-86CF-41F6743401E1}" srcId="{8B45A957-BCE6-4D64-A52A-CA549FA5C2F8}" destId="{C1D769DC-39DB-4815-AA0D-7D89456D7032}" srcOrd="1" destOrd="0" parTransId="{E5CFF4FC-8ED4-4B06-9996-0C7956722CFA}" sibTransId="{B32C54F1-E58D-46A2-A76C-FD171B594CC7}"/>
    <dgm:cxn modelId="{A9D48BE4-6D90-4460-86B9-81CAD400C789}" type="presOf" srcId="{B1A30ED0-EE56-4E6B-B3E0-3F122180D042}" destId="{FD4326EB-16BC-40A4-8EF1-7BAE48B67843}" srcOrd="0" destOrd="0" presId="urn:microsoft.com/office/officeart/2005/8/layout/vList2"/>
    <dgm:cxn modelId="{603D1FFD-B181-4C56-B65A-5ADFA159BD48}" srcId="{8B45A957-BCE6-4D64-A52A-CA549FA5C2F8}" destId="{B1A30ED0-EE56-4E6B-B3E0-3F122180D042}" srcOrd="0" destOrd="0" parTransId="{68739ED8-29A0-4B4C-91A2-E9ED578A5FA3}" sibTransId="{09955724-9746-4A3E-B6C8-AB7511733D5E}"/>
    <dgm:cxn modelId="{3E402498-C250-4328-9F1D-CB281A778F94}" type="presOf" srcId="{F8AFF0B2-3CB4-4843-8741-B4F4BC45D1FE}" destId="{BA251DF4-72F3-4536-A35C-6EF595551287}" srcOrd="0" destOrd="0" presId="urn:microsoft.com/office/officeart/2005/8/layout/vList2"/>
    <dgm:cxn modelId="{F78EBCF9-3A25-4FA0-82A3-FCF5B7EC2B50}" type="presOf" srcId="{C1D769DC-39DB-4815-AA0D-7D89456D7032}" destId="{F4EDC43A-FC41-495E-B528-DB8D972C9AAD}" srcOrd="0" destOrd="0" presId="urn:microsoft.com/office/officeart/2005/8/layout/vList2"/>
    <dgm:cxn modelId="{4DB7E83F-6F17-47B5-BFB0-8BCCBCF37D23}" srcId="{8B45A957-BCE6-4D64-A52A-CA549FA5C2F8}" destId="{F8AFF0B2-3CB4-4843-8741-B4F4BC45D1FE}" srcOrd="4" destOrd="0" parTransId="{2F1ED5D7-9974-4A0A-BC68-F8130FA5C50D}" sibTransId="{975B4AE8-85E7-4EB0-9B10-42390405867F}"/>
    <dgm:cxn modelId="{EDE38B27-DF2A-458E-B6FB-A2F6929BD192}" type="presOf" srcId="{419E4A0C-C056-4257-9B02-6A21B17F7EFA}" destId="{2D4AA195-2AD6-4807-9300-745CA039BFE3}" srcOrd="0" destOrd="0" presId="urn:microsoft.com/office/officeart/2005/8/layout/vList2"/>
    <dgm:cxn modelId="{94F5D081-BE9E-4EEA-98C9-C967AF0C0EF1}" type="presOf" srcId="{775FD980-E8C5-4220-BFE4-152AE9E3E72D}" destId="{BBAB0EB3-7A41-4D6C-98AD-ABF3C1F1F226}" srcOrd="0" destOrd="0" presId="urn:microsoft.com/office/officeart/2005/8/layout/vList2"/>
    <dgm:cxn modelId="{54BCB6B6-D3BD-47BC-9F95-3F0F1A9F28AD}" srcId="{8B45A957-BCE6-4D64-A52A-CA549FA5C2F8}" destId="{C4CA4833-6356-4254-B1AF-89BF7B7FD065}" srcOrd="3" destOrd="0" parTransId="{60E6A0B3-01BE-4D17-A62D-F8731B89AC3C}" sibTransId="{71D457D9-6A15-41E9-87BF-9CB64F65E7A5}"/>
    <dgm:cxn modelId="{3F6E2BB1-2208-4B91-B322-BAE70CCA9C8C}" srcId="{8B45A957-BCE6-4D64-A52A-CA549FA5C2F8}" destId="{419E4A0C-C056-4257-9B02-6A21B17F7EFA}" srcOrd="6" destOrd="0" parTransId="{B829313A-D067-4094-890E-17F043065EB0}" sibTransId="{2B537EF3-D305-49BC-A05C-6AAAEC7B73F5}"/>
    <dgm:cxn modelId="{ACE3205A-F910-41C4-A424-A5BE2FB01C69}" type="presOf" srcId="{BB5153A2-9245-4B79-935A-B3A4C3C56081}" destId="{62B76AE0-2324-4C88-84B3-6AB95BF432A0}" srcOrd="0" destOrd="0" presId="urn:microsoft.com/office/officeart/2005/8/layout/vList2"/>
    <dgm:cxn modelId="{0E7D83A7-9B43-4FAF-A4EC-BCF724D4DBE9}" srcId="{8B45A957-BCE6-4D64-A52A-CA549FA5C2F8}" destId="{775FD980-E8C5-4220-BFE4-152AE9E3E72D}" srcOrd="2" destOrd="0" parTransId="{6BEE1D76-4BDF-472B-94C2-5DDCCE0E585B}" sibTransId="{11FFF4C5-3945-4E2A-A8B1-C9D6B62D2630}"/>
    <dgm:cxn modelId="{09026807-E096-4ECF-879C-23F9F94F9780}" srcId="{8B45A957-BCE6-4D64-A52A-CA549FA5C2F8}" destId="{BB5153A2-9245-4B79-935A-B3A4C3C56081}" srcOrd="5" destOrd="0" parTransId="{786AA993-ED1E-455E-B079-0B0F4B694560}" sibTransId="{A0E68C05-AB7D-4D43-80BC-D82FBFE89A8F}"/>
    <dgm:cxn modelId="{9F1C8243-B1AB-4C0D-988F-D37D151DA6A2}" type="presParOf" srcId="{0261BC9C-9DDC-4B33-94A5-16AB3CA6DC01}" destId="{FD4326EB-16BC-40A4-8EF1-7BAE48B67843}" srcOrd="0" destOrd="0" presId="urn:microsoft.com/office/officeart/2005/8/layout/vList2"/>
    <dgm:cxn modelId="{9D208ACB-48FB-44DF-B3A4-66D6BA639EA7}" type="presParOf" srcId="{0261BC9C-9DDC-4B33-94A5-16AB3CA6DC01}" destId="{FAE9E345-47EA-4213-B664-297E056791B3}" srcOrd="1" destOrd="0" presId="urn:microsoft.com/office/officeart/2005/8/layout/vList2"/>
    <dgm:cxn modelId="{21790408-A5B0-41BA-BE86-4F09ABF69F5A}" type="presParOf" srcId="{0261BC9C-9DDC-4B33-94A5-16AB3CA6DC01}" destId="{F4EDC43A-FC41-495E-B528-DB8D972C9AAD}" srcOrd="2" destOrd="0" presId="urn:microsoft.com/office/officeart/2005/8/layout/vList2"/>
    <dgm:cxn modelId="{527DCC41-3F3C-4625-86C9-C4EA6A17AAE3}" type="presParOf" srcId="{0261BC9C-9DDC-4B33-94A5-16AB3CA6DC01}" destId="{9A5CB6A4-9E5E-43D0-812B-95603442F4F5}" srcOrd="3" destOrd="0" presId="urn:microsoft.com/office/officeart/2005/8/layout/vList2"/>
    <dgm:cxn modelId="{926EED92-6501-4964-B2D3-7C1B54E948D1}" type="presParOf" srcId="{0261BC9C-9DDC-4B33-94A5-16AB3CA6DC01}" destId="{BBAB0EB3-7A41-4D6C-98AD-ABF3C1F1F226}" srcOrd="4" destOrd="0" presId="urn:microsoft.com/office/officeart/2005/8/layout/vList2"/>
    <dgm:cxn modelId="{2D5B8961-9EB6-4AE6-8E9F-8CBEC99AE53F}" type="presParOf" srcId="{0261BC9C-9DDC-4B33-94A5-16AB3CA6DC01}" destId="{19DD32B9-6BE2-401E-8B15-6C97E739A9D4}" srcOrd="5" destOrd="0" presId="urn:microsoft.com/office/officeart/2005/8/layout/vList2"/>
    <dgm:cxn modelId="{7B7C2639-04C7-447D-9641-F800C2D28C80}" type="presParOf" srcId="{0261BC9C-9DDC-4B33-94A5-16AB3CA6DC01}" destId="{B028C6C8-5C66-4594-AD84-AA82475B8462}" srcOrd="6" destOrd="0" presId="urn:microsoft.com/office/officeart/2005/8/layout/vList2"/>
    <dgm:cxn modelId="{31F1681E-71CE-46C3-80B4-B28F9E7F4E5A}" type="presParOf" srcId="{0261BC9C-9DDC-4B33-94A5-16AB3CA6DC01}" destId="{45BCC1A9-3FAA-4B05-8F3F-B57807454122}" srcOrd="7" destOrd="0" presId="urn:microsoft.com/office/officeart/2005/8/layout/vList2"/>
    <dgm:cxn modelId="{F86326BB-E0F4-4389-AFE9-D360B63F94AC}" type="presParOf" srcId="{0261BC9C-9DDC-4B33-94A5-16AB3CA6DC01}" destId="{BA251DF4-72F3-4536-A35C-6EF595551287}" srcOrd="8" destOrd="0" presId="urn:microsoft.com/office/officeart/2005/8/layout/vList2"/>
    <dgm:cxn modelId="{94FC3F36-3E80-4CC3-AECF-57EF0A63E18D}" type="presParOf" srcId="{0261BC9C-9DDC-4B33-94A5-16AB3CA6DC01}" destId="{853625DB-145D-431F-8336-DBD553B85490}" srcOrd="9" destOrd="0" presId="urn:microsoft.com/office/officeart/2005/8/layout/vList2"/>
    <dgm:cxn modelId="{5F943589-FDF0-413B-AA29-D3C8DB18E32D}" type="presParOf" srcId="{0261BC9C-9DDC-4B33-94A5-16AB3CA6DC01}" destId="{62B76AE0-2324-4C88-84B3-6AB95BF432A0}" srcOrd="10" destOrd="0" presId="urn:microsoft.com/office/officeart/2005/8/layout/vList2"/>
    <dgm:cxn modelId="{111B24FC-4176-466D-9295-AEA3168EC2F8}" type="presParOf" srcId="{0261BC9C-9DDC-4B33-94A5-16AB3CA6DC01}" destId="{6954566E-3561-40A0-BF3F-3F8344F62680}" srcOrd="11" destOrd="0" presId="urn:microsoft.com/office/officeart/2005/8/layout/vList2"/>
    <dgm:cxn modelId="{E21FBE24-69F2-49EF-938B-06231433DE57}" type="presParOf" srcId="{0261BC9C-9DDC-4B33-94A5-16AB3CA6DC01}" destId="{2D4AA195-2AD6-4807-9300-745CA039BFE3}"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4326EB-16BC-40A4-8EF1-7BAE48B67843}">
      <dsp:nvSpPr>
        <dsp:cNvPr id="0" name=""/>
        <dsp:cNvSpPr/>
      </dsp:nvSpPr>
      <dsp:spPr>
        <a:xfrm>
          <a:off x="0" y="8399"/>
          <a:ext cx="1518976" cy="16106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施設の老朽化</a:t>
          </a:r>
        </a:p>
      </dsp:txBody>
      <dsp:txXfrm>
        <a:off x="7863" y="16262"/>
        <a:ext cx="1503250" cy="145339"/>
      </dsp:txXfrm>
    </dsp:sp>
    <dsp:sp modelId="{F4EDC43A-FC41-495E-B528-DB8D972C9AAD}">
      <dsp:nvSpPr>
        <dsp:cNvPr id="0" name=""/>
        <dsp:cNvSpPr/>
      </dsp:nvSpPr>
      <dsp:spPr>
        <a:xfrm>
          <a:off x="0" y="254219"/>
          <a:ext cx="1518976" cy="16879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担い手不足、技術力低下</a:t>
          </a:r>
        </a:p>
      </dsp:txBody>
      <dsp:txXfrm>
        <a:off x="8240" y="262459"/>
        <a:ext cx="1502496" cy="152313"/>
      </dsp:txXfrm>
    </dsp:sp>
    <dsp:sp modelId="{BBAB0EB3-7A41-4D6C-98AD-ABF3C1F1F226}">
      <dsp:nvSpPr>
        <dsp:cNvPr id="0" name=""/>
        <dsp:cNvSpPr/>
      </dsp:nvSpPr>
      <dsp:spPr>
        <a:xfrm>
          <a:off x="0" y="476325"/>
          <a:ext cx="1518976" cy="33724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a:latin typeface="BIZ UDPゴシック" panose="020B0400000000000000" pitchFamily="50" charset="-128"/>
              <a:ea typeface="BIZ UDPゴシック" panose="020B0400000000000000" pitchFamily="50" charset="-128"/>
            </a:rPr>
            <a:t>公共用</a:t>
          </a:r>
          <a:r>
            <a:rPr kumimoji="1" lang="ja-JP" altLang="en-US" sz="800" kern="1200" dirty="0">
              <a:latin typeface="BIZ UDPゴシック" panose="020B0400000000000000" pitchFamily="50" charset="-128"/>
              <a:ea typeface="BIZ UDPゴシック" panose="020B0400000000000000" pitchFamily="50" charset="-128"/>
            </a:rPr>
            <a:t>水域に関する住民等のニーズの変化</a:t>
          </a:r>
        </a:p>
      </dsp:txBody>
      <dsp:txXfrm>
        <a:off x="16463" y="492788"/>
        <a:ext cx="1486050" cy="304319"/>
      </dsp:txXfrm>
    </dsp:sp>
    <dsp:sp modelId="{B028C6C8-5C66-4594-AD84-AA82475B8462}">
      <dsp:nvSpPr>
        <dsp:cNvPr id="0" name=""/>
        <dsp:cNvSpPr/>
      </dsp:nvSpPr>
      <dsp:spPr>
        <a:xfrm>
          <a:off x="0" y="857079"/>
          <a:ext cx="1518976" cy="311394"/>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気候変動による</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浸水被害の激化</a:t>
          </a:r>
          <a:endParaRPr kumimoji="1" lang="en-US" altLang="ja-JP" sz="800" kern="1200" dirty="0">
            <a:latin typeface="BIZ UDPゴシック" panose="020B0400000000000000" pitchFamily="50" charset="-128"/>
            <a:ea typeface="BIZ UDPゴシック" panose="020B0400000000000000" pitchFamily="50" charset="-128"/>
          </a:endParaRPr>
        </a:p>
      </dsp:txBody>
      <dsp:txXfrm>
        <a:off x="15201" y="872280"/>
        <a:ext cx="1488574" cy="280992"/>
      </dsp:txXfrm>
    </dsp:sp>
    <dsp:sp modelId="{BA251DF4-72F3-4536-A35C-6EF595551287}">
      <dsp:nvSpPr>
        <dsp:cNvPr id="0" name=""/>
        <dsp:cNvSpPr/>
      </dsp:nvSpPr>
      <dsp:spPr>
        <a:xfrm>
          <a:off x="0" y="1216008"/>
          <a:ext cx="1518976" cy="159862"/>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大規模地震・津波等の懸念</a:t>
          </a:r>
        </a:p>
      </dsp:txBody>
      <dsp:txXfrm>
        <a:off x="7804" y="1223812"/>
        <a:ext cx="1503368" cy="144254"/>
      </dsp:txXfrm>
    </dsp:sp>
    <dsp:sp modelId="{62B76AE0-2324-4C88-84B3-6AB95BF432A0}">
      <dsp:nvSpPr>
        <dsp:cNvPr id="0" name=""/>
        <dsp:cNvSpPr/>
      </dsp:nvSpPr>
      <dsp:spPr>
        <a:xfrm>
          <a:off x="0" y="1419484"/>
          <a:ext cx="1518976" cy="24938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人口減少</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600" kern="1200" dirty="0">
              <a:latin typeface="BIZ UDPゴシック" panose="020B0400000000000000" pitchFamily="50" charset="-128"/>
              <a:ea typeface="BIZ UDPゴシック" panose="020B0400000000000000" pitchFamily="50" charset="-128"/>
            </a:rPr>
            <a:t>（汚水量減少、使用料収入減少等）</a:t>
          </a:r>
        </a:p>
      </dsp:txBody>
      <dsp:txXfrm>
        <a:off x="12174" y="1431658"/>
        <a:ext cx="1494628" cy="225035"/>
      </dsp:txXfrm>
    </dsp:sp>
    <dsp:sp modelId="{2D4AA195-2AD6-4807-9300-745CA039BFE3}">
      <dsp:nvSpPr>
        <dsp:cNvPr id="0" name=""/>
        <dsp:cNvSpPr/>
      </dsp:nvSpPr>
      <dsp:spPr>
        <a:xfrm>
          <a:off x="0" y="1745689"/>
          <a:ext cx="1518976" cy="19008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さらに広がる下水道の役割</a:t>
          </a:r>
        </a:p>
      </dsp:txBody>
      <dsp:txXfrm>
        <a:off x="9279" y="1754968"/>
        <a:ext cx="1500418" cy="171527"/>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63.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2"/>
            <a:ext cx="2949575" cy="498475"/>
          </a:xfrm>
          <a:prstGeom prst="rect">
            <a:avLst/>
          </a:prstGeom>
        </p:spPr>
        <p:txBody>
          <a:bodyPr vert="horz" lIns="91427" tIns="45713" rIns="91427" bIns="45713"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40" y="2"/>
            <a:ext cx="2949575" cy="498475"/>
          </a:xfrm>
          <a:prstGeom prst="rect">
            <a:avLst/>
          </a:prstGeom>
        </p:spPr>
        <p:txBody>
          <a:bodyPr vert="horz" lIns="91427" tIns="45713" rIns="91427" bIns="45713" rtlCol="0"/>
          <a:lstStyle>
            <a:lvl1pPr algn="r">
              <a:defRPr sz="1200"/>
            </a:lvl1pPr>
          </a:lstStyle>
          <a:p>
            <a:fld id="{ACC26FBD-770B-46F2-A646-81AB63ABDF8C}" type="datetimeFigureOut">
              <a:rPr kumimoji="1" lang="ja-JP" altLang="en-US" smtClean="0"/>
              <a:t>2023/6/1</a:t>
            </a:fld>
            <a:endParaRPr kumimoji="1" lang="ja-JP" altLang="en-US"/>
          </a:p>
        </p:txBody>
      </p:sp>
      <p:sp>
        <p:nvSpPr>
          <p:cNvPr id="4" name="フッター プレースホルダー 3"/>
          <p:cNvSpPr>
            <a:spLocks noGrp="1"/>
          </p:cNvSpPr>
          <p:nvPr>
            <p:ph type="ftr" sz="quarter" idx="2"/>
          </p:nvPr>
        </p:nvSpPr>
        <p:spPr>
          <a:xfrm>
            <a:off x="2" y="9440864"/>
            <a:ext cx="2949575" cy="498475"/>
          </a:xfrm>
          <a:prstGeom prst="rect">
            <a:avLst/>
          </a:prstGeom>
        </p:spPr>
        <p:txBody>
          <a:bodyPr vert="horz" lIns="91427" tIns="45713" rIns="91427" bIns="45713"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40" y="9440864"/>
            <a:ext cx="2949575" cy="498475"/>
          </a:xfrm>
          <a:prstGeom prst="rect">
            <a:avLst/>
          </a:prstGeom>
        </p:spPr>
        <p:txBody>
          <a:bodyPr vert="horz" lIns="91427" tIns="45713" rIns="91427" bIns="45713" rtlCol="0" anchor="b"/>
          <a:lstStyle>
            <a:lvl1pPr algn="r">
              <a:defRPr sz="1200"/>
            </a:lvl1pPr>
          </a:lstStyle>
          <a:p>
            <a:fld id="{A2B371EB-28AC-474B-AB92-25EA3880F0C9}" type="slidenum">
              <a:rPr kumimoji="1" lang="ja-JP" altLang="en-US" smtClean="0"/>
              <a:t>‹#›</a:t>
            </a:fld>
            <a:endParaRPr kumimoji="1" lang="ja-JP" altLang="en-US"/>
          </a:p>
        </p:txBody>
      </p:sp>
    </p:spTree>
    <p:extLst>
      <p:ext uri="{BB962C8B-B14F-4D97-AF65-F5344CB8AC3E}">
        <p14:creationId xmlns:p14="http://schemas.microsoft.com/office/powerpoint/2010/main" val="21469288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2" y="0"/>
            <a:ext cx="2949575" cy="496888"/>
          </a:xfrm>
          <a:prstGeom prst="rect">
            <a:avLst/>
          </a:prstGeom>
        </p:spPr>
        <p:txBody>
          <a:bodyPr vert="horz" lIns="91427" tIns="45713" rIns="91427" bIns="45713"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40" y="0"/>
            <a:ext cx="2949575" cy="496888"/>
          </a:xfrm>
          <a:prstGeom prst="rect">
            <a:avLst/>
          </a:prstGeom>
        </p:spPr>
        <p:txBody>
          <a:bodyPr vert="horz" lIns="91427" tIns="45713" rIns="91427" bIns="45713" rtlCol="0"/>
          <a:lstStyle>
            <a:lvl1pPr algn="r">
              <a:defRPr sz="1200"/>
            </a:lvl1pPr>
          </a:lstStyle>
          <a:p>
            <a:fld id="{FB536B7E-0C7A-4BE3-919A-6EED0595B36F}" type="datetimeFigureOut">
              <a:rPr kumimoji="1" lang="ja-JP" altLang="en-US" smtClean="0"/>
              <a:t>2023/6/1</a:t>
            </a:fld>
            <a:endParaRPr kumimoji="1" lang="ja-JP" altLang="en-US"/>
          </a:p>
        </p:txBody>
      </p:sp>
      <p:sp>
        <p:nvSpPr>
          <p:cNvPr id="4" name="スライド イメージ プレースホルダー 3"/>
          <p:cNvSpPr>
            <a:spLocks noGrp="1" noRot="1" noChangeAspect="1"/>
          </p:cNvSpPr>
          <p:nvPr>
            <p:ph type="sldImg" idx="2"/>
          </p:nvPr>
        </p:nvSpPr>
        <p:spPr>
          <a:xfrm>
            <a:off x="919163" y="746125"/>
            <a:ext cx="4968875" cy="3725863"/>
          </a:xfrm>
          <a:prstGeom prst="rect">
            <a:avLst/>
          </a:prstGeom>
          <a:noFill/>
          <a:ln w="12700">
            <a:solidFill>
              <a:prstClr val="black"/>
            </a:solidFill>
          </a:ln>
        </p:spPr>
        <p:txBody>
          <a:bodyPr vert="horz" lIns="91427" tIns="45713" rIns="91427" bIns="45713" rtlCol="0" anchor="ctr"/>
          <a:lstStyle/>
          <a:p>
            <a:endParaRPr lang="ja-JP" altLang="en-US"/>
          </a:p>
        </p:txBody>
      </p:sp>
      <p:sp>
        <p:nvSpPr>
          <p:cNvPr id="5" name="ノート プレースホルダー 4"/>
          <p:cNvSpPr>
            <a:spLocks noGrp="1"/>
          </p:cNvSpPr>
          <p:nvPr>
            <p:ph type="body" sz="quarter" idx="3"/>
          </p:nvPr>
        </p:nvSpPr>
        <p:spPr>
          <a:xfrm>
            <a:off x="681038" y="4721225"/>
            <a:ext cx="5445125" cy="4471988"/>
          </a:xfrm>
          <a:prstGeom prst="rect">
            <a:avLst/>
          </a:prstGeom>
        </p:spPr>
        <p:txBody>
          <a:bodyPr vert="horz" lIns="91427" tIns="45713" rIns="91427" bIns="45713"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2" y="9440864"/>
            <a:ext cx="2949575" cy="496887"/>
          </a:xfrm>
          <a:prstGeom prst="rect">
            <a:avLst/>
          </a:prstGeom>
        </p:spPr>
        <p:txBody>
          <a:bodyPr vert="horz" lIns="91427" tIns="45713" rIns="91427" bIns="45713"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40" y="9440864"/>
            <a:ext cx="2949575" cy="496887"/>
          </a:xfrm>
          <a:prstGeom prst="rect">
            <a:avLst/>
          </a:prstGeom>
        </p:spPr>
        <p:txBody>
          <a:bodyPr vert="horz" lIns="91427" tIns="45713" rIns="91427" bIns="45713" rtlCol="0" anchor="b"/>
          <a:lstStyle>
            <a:lvl1pPr algn="r">
              <a:defRPr sz="1200"/>
            </a:lvl1pPr>
          </a:lstStyle>
          <a:p>
            <a:fld id="{6DE47704-DA29-41EA-9615-E30FD9C8010D}" type="slidenum">
              <a:rPr kumimoji="1" lang="ja-JP" altLang="en-US" smtClean="0"/>
              <a:t>‹#›</a:t>
            </a:fld>
            <a:endParaRPr kumimoji="1" lang="ja-JP" altLang="en-US"/>
          </a:p>
        </p:txBody>
      </p:sp>
    </p:spTree>
    <p:extLst>
      <p:ext uri="{BB962C8B-B14F-4D97-AF65-F5344CB8AC3E}">
        <p14:creationId xmlns:p14="http://schemas.microsoft.com/office/powerpoint/2010/main" val="381149425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4A5C514A-B6EE-4628-87B8-3755CB0013A9}" type="slidenum">
              <a:rPr lang="ja-JP" altLang="en-US">
                <a:solidFill>
                  <a:prstClr val="black"/>
                </a:solidFill>
                <a:latin typeface="Calibri"/>
                <a:ea typeface="ＭＳ Ｐゴシック" panose="020B0600070205080204" pitchFamily="50" charset="-128"/>
              </a:rPr>
              <a:pPr defTabSz="914331">
                <a:defRPr/>
              </a:pPr>
              <a:t>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711380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48">
              <a:defRPr/>
            </a:pPr>
            <a:fld id="{2612563B-A418-4252-96EE-75E9990DAD1E}" type="slidenum">
              <a:rPr kumimoji="0" lang="ja-JP" altLang="en-US">
                <a:solidFill>
                  <a:prstClr val="black"/>
                </a:solidFill>
                <a:latin typeface="游ゴシック" panose="020F0502020204030204"/>
                <a:ea typeface="游ゴシック" panose="020B0400000000000000" pitchFamily="50" charset="-128"/>
              </a:rPr>
              <a:pPr defTabSz="914248">
                <a:defRPr/>
              </a:pPr>
              <a:t>28</a:t>
            </a:fld>
            <a:endParaRPr kumimoji="0"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973322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31</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1880702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32</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03859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33</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765610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34</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741882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35</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029275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36</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079505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7587979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38</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917987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39</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601507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E77B2A58-34A9-4D75-91FD-222CAA55EB6E}" type="slidenum">
              <a:rPr kumimoji="0" lang="en-US" altLang="ja-JP">
                <a:solidFill>
                  <a:prstClr val="black"/>
                </a:solidFill>
                <a:latin typeface="游ゴシック" panose="020F0502020204030204"/>
                <a:ea typeface="游ゴシック" panose="020B0400000000000000" pitchFamily="50" charset="-128"/>
              </a:rPr>
              <a:pPr defTabSz="457165">
                <a:defRPr/>
              </a:pPr>
              <a:t>6</a:t>
            </a:fld>
            <a:endParaRPr kumimoji="0" lang="en-US" altLang="ja-JP">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185637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40</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891944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41</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5394252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42</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696868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43</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938628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45</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080697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46</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5804614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265373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48</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940935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49</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243371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5BFB98CA-D6EC-4BA5-A9B2-86EEAB6615F3}" type="slidenum">
              <a:rPr lang="ja-JP" altLang="en-US">
                <a:solidFill>
                  <a:prstClr val="black"/>
                </a:solidFill>
                <a:latin typeface="游ゴシック" panose="020F0502020204030204"/>
                <a:ea typeface="游ゴシック" panose="020B0400000000000000" pitchFamily="50" charset="-128"/>
              </a:rPr>
              <a:pPr defTabSz="457165">
                <a:defRPr/>
              </a:pPr>
              <a:t>50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188117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E77B2A58-34A9-4D75-91FD-222CAA55EB6E}" type="slidenum">
              <a:rPr kumimoji="0" lang="en-US" altLang="ja-JP">
                <a:solidFill>
                  <a:prstClr val="black"/>
                </a:solidFill>
                <a:latin typeface="游ゴシック" panose="020F0502020204030204"/>
                <a:ea typeface="游ゴシック" panose="020B0400000000000000" pitchFamily="50" charset="-128"/>
              </a:rPr>
              <a:pPr defTabSz="457165">
                <a:defRPr/>
              </a:pPr>
              <a:t>7</a:t>
            </a:fld>
            <a:endParaRPr kumimoji="0" lang="en-US" altLang="ja-JP">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3245439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51</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069311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435FB65D-054E-4B8C-A4F6-E5D9EA4C8077}" type="slidenum">
              <a:rPr lang="ja-JP" altLang="en-US">
                <a:solidFill>
                  <a:prstClr val="black"/>
                </a:solidFill>
                <a:latin typeface="游ゴシック" panose="020F0502020204030204"/>
                <a:ea typeface="游ゴシック" panose="020B0400000000000000" pitchFamily="50" charset="-128"/>
              </a:rPr>
              <a:pPr defTabSz="457165">
                <a:defRPr/>
              </a:pPr>
              <a:t>56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126944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59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8642108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72</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8113942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0438" y="758825"/>
            <a:ext cx="5051425" cy="378777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76397">
              <a:defRPr/>
            </a:pPr>
            <a:fld id="{E77B2A58-34A9-4D75-91FD-222CAA55EB6E}" type="slidenum">
              <a:rPr lang="en-US" altLang="ja-JP">
                <a:solidFill>
                  <a:prstClr val="black"/>
                </a:solidFill>
                <a:latin typeface="Calibri"/>
                <a:ea typeface="ＭＳ Ｐゴシック" panose="020B0600070205080204" pitchFamily="50" charset="-128"/>
              </a:rPr>
              <a:pPr defTabSz="976397">
                <a:defRPr/>
              </a:pPr>
              <a:t>85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1906515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30F81FA-A816-4851-9B5C-E38F38338AD4}" type="slidenum">
              <a:rPr lang="ja-JP" altLang="en-US">
                <a:solidFill>
                  <a:prstClr val="black"/>
                </a:solidFill>
                <a:latin typeface="游ゴシック" panose="020F0502020204030204"/>
                <a:ea typeface="游ゴシック" panose="020B0400000000000000" pitchFamily="50" charset="-128"/>
              </a:rPr>
              <a:pPr defTabSz="457165">
                <a:defRPr/>
              </a:pPr>
              <a:t>95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62154431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DAF11B37-7DCC-478D-885C-BB1173E39617}" type="slidenum">
              <a:rPr lang="ja-JP" altLang="en-US">
                <a:solidFill>
                  <a:prstClr val="black"/>
                </a:solidFill>
                <a:latin typeface="游ゴシック" panose="020F0502020204030204"/>
                <a:ea typeface="游ゴシック" panose="020B0400000000000000" pitchFamily="50" charset="-128"/>
              </a:rPr>
              <a:pPr defTabSz="457165">
                <a:defRPr/>
              </a:pPr>
              <a:t>97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3589831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a:xfrm>
            <a:off x="680241" y="4783358"/>
            <a:ext cx="5446723" cy="3940917"/>
          </a:xfrm>
        </p:spPr>
        <p:txBody>
          <a:bodyPr/>
          <a:lstStyle/>
          <a:p>
            <a:endParaRPr lang="en-US" altLang="ja-JP" sz="1400" dirty="0"/>
          </a:p>
        </p:txBody>
      </p:sp>
      <p:sp>
        <p:nvSpPr>
          <p:cNvPr id="4" name="フッター プレースホルダー 3"/>
          <p:cNvSpPr>
            <a:spLocks noGrp="1"/>
          </p:cNvSpPr>
          <p:nvPr>
            <p:ph type="ftr" sz="quarter" idx="4"/>
          </p:nvPr>
        </p:nvSpPr>
        <p:spPr/>
        <p:txBody>
          <a:bodyPr/>
          <a:lstStyle/>
          <a:p>
            <a:pPr defTabSz="457165">
              <a:defRPr/>
            </a:pPr>
            <a:endParaRPr lang="ja-JP" altLang="en-US">
              <a:solidFill>
                <a:prstClr val="black"/>
              </a:solidFill>
              <a:latin typeface="游ゴシック" panose="020F0502020204030204"/>
              <a:ea typeface="游ゴシック" panose="020B0400000000000000" pitchFamily="50" charset="-128"/>
            </a:endParaRPr>
          </a:p>
        </p:txBody>
      </p:sp>
      <p:sp>
        <p:nvSpPr>
          <p:cNvPr id="5" name="スライド番号プレースホルダー 4"/>
          <p:cNvSpPr>
            <a:spLocks noGrp="1"/>
          </p:cNvSpPr>
          <p:nvPr>
            <p:ph type="sldNum" sz="quarter" idx="5"/>
          </p:nvPr>
        </p:nvSpPr>
        <p:spPr/>
        <p:txBody>
          <a:bodyPr/>
          <a:lstStyle/>
          <a:p>
            <a:pPr defTabSz="457165">
              <a:defRPr/>
            </a:pPr>
            <a:fld id="{24DE13BB-FCB6-4491-A87D-1E9BA7500F8E}" type="slidenum">
              <a:rPr lang="ja-JP" altLang="en-US">
                <a:solidFill>
                  <a:prstClr val="black"/>
                </a:solidFill>
                <a:latin typeface="游ゴシック" panose="020F0502020204030204"/>
                <a:ea typeface="游ゴシック" panose="020B0400000000000000" pitchFamily="50" charset="-128"/>
              </a:rPr>
              <a:pPr defTabSz="457165">
                <a:defRPr/>
              </a:pPr>
              <a:t>98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0146516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B5A625F7-B122-4B2A-AD2E-2E794FB2C1E5}" type="slidenum">
              <a:rPr lang="ja-JP" altLang="en-US">
                <a:solidFill>
                  <a:prstClr val="black"/>
                </a:solidFill>
                <a:latin typeface="游ゴシック" panose="020F0502020204030204"/>
                <a:ea typeface="游ゴシック" panose="020B0400000000000000" pitchFamily="50" charset="-128"/>
              </a:rPr>
              <a:pPr defTabSz="457165">
                <a:defRPr/>
              </a:pPr>
              <a:t>100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3976883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67FAA14F-D4B8-4FAD-8C38-DB5B92F8CCA5}" type="slidenum">
              <a:rPr lang="ja-JP" altLang="en-US">
                <a:solidFill>
                  <a:prstClr val="black"/>
                </a:solidFill>
                <a:latin typeface="游ゴシック" panose="020F0502020204030204"/>
                <a:ea typeface="游ゴシック" panose="020B0400000000000000" pitchFamily="50" charset="-128"/>
              </a:rPr>
              <a:pPr defTabSz="457165">
                <a:defRPr/>
              </a:pPr>
              <a:t>101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611618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8</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91152468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3120853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39376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6013629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244150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3254248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557196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23001611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457165">
              <a:defRPr/>
            </a:pPr>
            <a:fld id="{D1944BA3-4366-40E7-BDA7-36C59C4D60BB}" type="slidenum">
              <a:rPr lang="ja-JP" altLang="en-US">
                <a:solidFill>
                  <a:prstClr val="black"/>
                </a:solidFill>
                <a:latin typeface="游ゴシック" panose="020F0502020204030204"/>
                <a:ea typeface="游ゴシック" panose="020B0400000000000000" pitchFamily="50" charset="-128"/>
              </a:rPr>
              <a:pPr defTabSz="457165">
                <a:defRPr/>
              </a:pPr>
              <a:t>109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6280131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ー 1"/>
          <p:cNvSpPr>
            <a:spLocks noGrp="1" noRot="1" noChangeAspect="1" noTextEdit="1"/>
          </p:cNvSpPr>
          <p:nvPr>
            <p:ph type="sldImg"/>
          </p:nvPr>
        </p:nvSpPr>
        <p:spPr bwMode="auto">
          <a:xfrm>
            <a:off x="919163" y="746125"/>
            <a:ext cx="4968875" cy="372586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ノート プレースホルダー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ja-JP" altLang="en-US" dirty="0"/>
          </a:p>
        </p:txBody>
      </p:sp>
      <p:sp>
        <p:nvSpPr>
          <p:cNvPr id="4100" name="スライド番号プレースホルダー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kumimoji="1">
                <a:solidFill>
                  <a:schemeClr val="tx1"/>
                </a:solidFill>
                <a:latin typeface="Calibri" pitchFamily="34" charset="0"/>
                <a:ea typeface="ＭＳ Ｐゴシック" charset="-128"/>
              </a:defRPr>
            </a:lvl1pPr>
            <a:lvl2pPr marL="748164" indent="-287753">
              <a:defRPr kumimoji="1">
                <a:solidFill>
                  <a:schemeClr val="tx1"/>
                </a:solidFill>
                <a:latin typeface="Calibri" pitchFamily="34" charset="0"/>
                <a:ea typeface="ＭＳ Ｐゴシック" charset="-128"/>
              </a:defRPr>
            </a:lvl2pPr>
            <a:lvl3pPr marL="1151021" indent="-230205">
              <a:defRPr kumimoji="1">
                <a:solidFill>
                  <a:schemeClr val="tx1"/>
                </a:solidFill>
                <a:latin typeface="Calibri" pitchFamily="34" charset="0"/>
                <a:ea typeface="ＭＳ Ｐゴシック" charset="-128"/>
              </a:defRPr>
            </a:lvl3pPr>
            <a:lvl4pPr marL="1611425" indent="-230205">
              <a:defRPr kumimoji="1">
                <a:solidFill>
                  <a:schemeClr val="tx1"/>
                </a:solidFill>
                <a:latin typeface="Calibri" pitchFamily="34" charset="0"/>
                <a:ea typeface="ＭＳ Ｐゴシック" charset="-128"/>
              </a:defRPr>
            </a:lvl4pPr>
            <a:lvl5pPr marL="2071833" indent="-230205">
              <a:defRPr kumimoji="1">
                <a:solidFill>
                  <a:schemeClr val="tx1"/>
                </a:solidFill>
                <a:latin typeface="Calibri" pitchFamily="34" charset="0"/>
                <a:ea typeface="ＭＳ Ｐゴシック" charset="-128"/>
              </a:defRPr>
            </a:lvl5pPr>
            <a:lvl6pPr marL="2532247" indent="-230205" fontAlgn="base">
              <a:spcBef>
                <a:spcPct val="0"/>
              </a:spcBef>
              <a:spcAft>
                <a:spcPct val="0"/>
              </a:spcAft>
              <a:defRPr kumimoji="1">
                <a:solidFill>
                  <a:schemeClr val="tx1"/>
                </a:solidFill>
                <a:latin typeface="Calibri" pitchFamily="34" charset="0"/>
                <a:ea typeface="ＭＳ Ｐゴシック" charset="-128"/>
              </a:defRPr>
            </a:lvl6pPr>
            <a:lvl7pPr marL="2992650" indent="-230205" fontAlgn="base">
              <a:spcBef>
                <a:spcPct val="0"/>
              </a:spcBef>
              <a:spcAft>
                <a:spcPct val="0"/>
              </a:spcAft>
              <a:defRPr kumimoji="1">
                <a:solidFill>
                  <a:schemeClr val="tx1"/>
                </a:solidFill>
                <a:latin typeface="Calibri" pitchFamily="34" charset="0"/>
                <a:ea typeface="ＭＳ Ｐゴシック" charset="-128"/>
              </a:defRPr>
            </a:lvl7pPr>
            <a:lvl8pPr marL="3453061" indent="-230205" fontAlgn="base">
              <a:spcBef>
                <a:spcPct val="0"/>
              </a:spcBef>
              <a:spcAft>
                <a:spcPct val="0"/>
              </a:spcAft>
              <a:defRPr kumimoji="1">
                <a:solidFill>
                  <a:schemeClr val="tx1"/>
                </a:solidFill>
                <a:latin typeface="Calibri" pitchFamily="34" charset="0"/>
                <a:ea typeface="ＭＳ Ｐゴシック" charset="-128"/>
              </a:defRPr>
            </a:lvl8pPr>
            <a:lvl9pPr marL="3913465" indent="-230205" fontAlgn="base">
              <a:spcBef>
                <a:spcPct val="0"/>
              </a:spcBef>
              <a:spcAft>
                <a:spcPct val="0"/>
              </a:spcAft>
              <a:defRPr kumimoji="1">
                <a:solidFill>
                  <a:schemeClr val="tx1"/>
                </a:solidFill>
                <a:latin typeface="Calibri" pitchFamily="34" charset="0"/>
                <a:ea typeface="ＭＳ Ｐゴシック" charset="-128"/>
              </a:defRPr>
            </a:lvl9pPr>
          </a:lstStyle>
          <a:p>
            <a:pPr defTabSz="457165" fontAlgn="base">
              <a:spcBef>
                <a:spcPct val="0"/>
              </a:spcBef>
              <a:spcAft>
                <a:spcPct val="0"/>
              </a:spcAft>
              <a:defRPr/>
            </a:pPr>
            <a:fld id="{7988F9AE-47C9-421A-9640-DC1132233561}" type="slidenum">
              <a:rPr lang="ja-JP" altLang="en-US">
                <a:solidFill>
                  <a:prstClr val="black"/>
                </a:solidFill>
              </a:rPr>
              <a:pPr defTabSz="457165" fontAlgn="base">
                <a:spcBef>
                  <a:spcPct val="0"/>
                </a:spcBef>
                <a:spcAft>
                  <a:spcPct val="0"/>
                </a:spcAft>
                <a:defRPr/>
              </a:pPr>
              <a:t>113</a:t>
            </a:fld>
            <a:endParaRPr lang="ja-JP" altLang="en-US">
              <a:solidFill>
                <a:prstClr val="black"/>
              </a:solidFill>
            </a:endParaRPr>
          </a:p>
        </p:txBody>
      </p:sp>
    </p:spTree>
    <p:extLst>
      <p:ext uri="{BB962C8B-B14F-4D97-AF65-F5344CB8AC3E}">
        <p14:creationId xmlns:p14="http://schemas.microsoft.com/office/powerpoint/2010/main" val="262276287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CB7C5135-B842-4632-A1A8-CA6F8145B20D}" type="slidenum">
              <a:rPr kumimoji="1" lang="ja-JP" altLang="en-US" smtClean="0"/>
              <a:t>131</a:t>
            </a:fld>
            <a:endParaRPr kumimoji="1" lang="ja-JP" altLang="en-US"/>
          </a:p>
        </p:txBody>
      </p:sp>
    </p:spTree>
    <p:extLst>
      <p:ext uri="{BB962C8B-B14F-4D97-AF65-F5344CB8AC3E}">
        <p14:creationId xmlns:p14="http://schemas.microsoft.com/office/powerpoint/2010/main" val="20694246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11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2769826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pPr defTabSz="957628">
              <a:defRPr/>
            </a:pPr>
            <a:endParaRPr lang="en-US" altLang="ja-JP" sz="1400" b="1" dirty="0">
              <a:latin typeface="Meiryo UI" panose="020B0604030504040204" pitchFamily="50" charset="-128"/>
              <a:ea typeface="Meiryo UI" panose="020B0604030504040204" pitchFamily="50" charset="-128"/>
            </a:endParaRPr>
          </a:p>
        </p:txBody>
      </p:sp>
      <p:sp>
        <p:nvSpPr>
          <p:cNvPr id="16388" name="スライド番号プレースホルダ 3"/>
          <p:cNvSpPr>
            <a:spLocks noGrp="1"/>
          </p:cNvSpPr>
          <p:nvPr>
            <p:ph type="sldNum" sz="quarter" idx="5"/>
          </p:nvPr>
        </p:nvSpPr>
        <p:spPr>
          <a:noFill/>
        </p:spPr>
        <p:txBody>
          <a:bodyPr/>
          <a:lstStyle/>
          <a:p>
            <a:pPr defTabSz="957628">
              <a:defRPr/>
            </a:pPr>
            <a:fld id="{F4B57A7A-B1EC-4053-A1F3-DAB13443A32D}" type="slidenum">
              <a:rPr lang="en-US" altLang="ja-JP">
                <a:solidFill>
                  <a:prstClr val="black"/>
                </a:solidFill>
                <a:latin typeface="Calibri"/>
                <a:ea typeface="ＭＳ Ｐゴシック" panose="020B0600070205080204" pitchFamily="50" charset="-128"/>
              </a:rPr>
              <a:pPr defTabSz="957628">
                <a:defRPr/>
              </a:pPr>
              <a:t>146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1786557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defTabSz="957628">
              <a:defRPr/>
            </a:pPr>
            <a:fld id="{F4B57A7A-B1EC-4053-A1F3-DAB13443A32D}" type="slidenum">
              <a:rPr lang="en-US" altLang="ja-JP">
                <a:solidFill>
                  <a:prstClr val="black"/>
                </a:solidFill>
                <a:latin typeface="Calibri"/>
                <a:ea typeface="ＭＳ Ｐゴシック" panose="020B0600070205080204" pitchFamily="50" charset="-128"/>
              </a:rPr>
              <a:pPr defTabSz="957628">
                <a:defRPr/>
              </a:pPr>
              <a:t>147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8117632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148</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1782816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149</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868401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150</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1417807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151</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8804597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defTabSz="957628">
              <a:defRPr/>
            </a:pPr>
            <a:fld id="{5BA2E95C-A3BD-4D9C-BF79-AFA07D554CFA}" type="slidenum">
              <a:rPr lang="ja-JP" altLang="en-US">
                <a:solidFill>
                  <a:prstClr val="black"/>
                </a:solidFill>
                <a:latin typeface="Calibri"/>
                <a:ea typeface="ＭＳ Ｐゴシック" panose="020B0600070205080204" pitchFamily="50" charset="-128"/>
              </a:rPr>
              <a:pPr defTabSz="957628">
                <a:defRPr/>
              </a:pPr>
              <a:t>152</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50393177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6813" y="1243013"/>
            <a:ext cx="4473575" cy="33543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6460659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6813" y="1243013"/>
            <a:ext cx="4473575" cy="33543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2146208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164</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343385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13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137091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197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0143693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198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1485247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206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783346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331">
              <a:defRPr/>
            </a:pPr>
            <a:fld id="{E77B2A58-34A9-4D75-91FD-222CAA55EB6E}" type="slidenum">
              <a:rPr lang="en-US" altLang="ja-JP">
                <a:solidFill>
                  <a:prstClr val="black"/>
                </a:solidFill>
                <a:latin typeface="Calibri"/>
                <a:ea typeface="ＭＳ Ｐゴシック" panose="020B0600070205080204" pitchFamily="50" charset="-128"/>
              </a:rPr>
              <a:pPr defTabSz="914331">
                <a:defRPr/>
              </a:pPr>
              <a:t>207</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017938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532188" y="865188"/>
            <a:ext cx="3114675" cy="2335212"/>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299764D-45D1-4834-9CE9-6144791ED48D}" type="slidenum">
              <a:rPr lang="ja-JP" altLang="en-US">
                <a:solidFill>
                  <a:prstClr val="black"/>
                </a:solidFill>
                <a:latin typeface="Calibri"/>
                <a:ea typeface="ＭＳ Ｐゴシック" panose="020B0600070205080204" pitchFamily="50" charset="-128"/>
              </a:rPr>
              <a:pPr defTabSz="914331">
                <a:defRPr/>
              </a:pPr>
              <a:t>208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4148934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630613" y="879475"/>
            <a:ext cx="3163887" cy="237331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299764D-45D1-4834-9CE9-6144791ED48D}" type="slidenum">
              <a:rPr lang="ja-JP" altLang="en-US">
                <a:solidFill>
                  <a:prstClr val="black"/>
                </a:solidFill>
                <a:latin typeface="Calibri"/>
                <a:ea typeface="ＭＳ Ｐゴシック" panose="020B0600070205080204" pitchFamily="50" charset="-128"/>
              </a:rPr>
              <a:pPr defTabSz="914331">
                <a:defRPr/>
              </a:pPr>
              <a:t>210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8830110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0F789ED8-FF8E-45BC-B518-2C5355A3D52D}" type="slidenum">
              <a:rPr lang="ja-JP" altLang="en-US">
                <a:solidFill>
                  <a:prstClr val="black"/>
                </a:solidFill>
                <a:latin typeface="Calibri"/>
                <a:ea typeface="ＭＳ Ｐゴシック" panose="020B0600070205080204" pitchFamily="50" charset="-128"/>
              </a:rPr>
              <a:pPr defTabSz="914331">
                <a:defRPr/>
              </a:pPr>
              <a:t>233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2371357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4D2A0F95-9195-4075-B9CA-5C0E2B9D48E2}" type="slidenum">
              <a:rPr lang="ja-JP" altLang="en-US">
                <a:solidFill>
                  <a:prstClr val="black"/>
                </a:solidFill>
                <a:latin typeface="Calibri"/>
                <a:ea typeface="ＭＳ Ｐゴシック" panose="020B0600070205080204" pitchFamily="50" charset="-128"/>
              </a:rPr>
              <a:pPr defTabSz="914331">
                <a:defRPr/>
              </a:pPr>
              <a:t>234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4577929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5769264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5" name="ヘッダー プレースホルダー 4"/>
          <p:cNvSpPr>
            <a:spLocks noGrp="1"/>
          </p:cNvSpPr>
          <p:nvPr>
            <p:ph type="hdr" sz="quarter" idx="11"/>
          </p:nvPr>
        </p:nvSpPr>
        <p:spPr/>
        <p:txBody>
          <a:bodyPr/>
          <a:lstStyle/>
          <a:p>
            <a:pPr defTabSz="914331">
              <a:defRPr/>
            </a:pPr>
            <a:r>
              <a:rPr lang="en-US" altLang="ja-JP">
                <a:solidFill>
                  <a:prstClr val="black"/>
                </a:solidFill>
                <a:latin typeface="Calibri"/>
                <a:ea typeface="ＭＳ Ｐゴシック" panose="020B0600070205080204" pitchFamily="50" charset="-128"/>
              </a:rPr>
              <a:t>H301001</a:t>
            </a:r>
            <a:r>
              <a:rPr lang="ja-JP" altLang="en-US">
                <a:solidFill>
                  <a:prstClr val="black"/>
                </a:solidFill>
                <a:latin typeface="Calibri"/>
                <a:ea typeface="ＭＳ Ｐゴシック" panose="020B0600070205080204" pitchFamily="50" charset="-128"/>
              </a:rPr>
              <a:t>時点</a:t>
            </a:r>
          </a:p>
        </p:txBody>
      </p:sp>
    </p:spTree>
    <p:extLst>
      <p:ext uri="{BB962C8B-B14F-4D97-AF65-F5344CB8AC3E}">
        <p14:creationId xmlns:p14="http://schemas.microsoft.com/office/powerpoint/2010/main" val="18712908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F0EEB81-DB16-4A68-B055-8A38956DB515}" type="slidenum">
              <a:rPr lang="ja-JP" altLang="en-US">
                <a:solidFill>
                  <a:prstClr val="black"/>
                </a:solidFill>
                <a:latin typeface="游ゴシック" panose="020F0502020204030204"/>
                <a:ea typeface="游ゴシック" panose="020B0400000000000000" pitchFamily="50" charset="-128"/>
              </a:rPr>
              <a:pPr defTabSz="457165">
                <a:defRPr/>
              </a:pPr>
              <a:t>16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2183140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0324743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7153149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331">
              <a:defRPr/>
            </a:pPr>
            <a:fld id="{6DE47704-DA29-41EA-9615-E30FD9C8010D}" type="slidenum">
              <a:rPr lang="ja-JP" altLang="en-US">
                <a:solidFill>
                  <a:prstClr val="black"/>
                </a:solidFill>
                <a:latin typeface="Calibri"/>
                <a:ea typeface="ＭＳ Ｐゴシック" panose="020B0600070205080204" pitchFamily="50" charset="-128"/>
              </a:rPr>
              <a:pPr defTabSz="914331">
                <a:defRPr/>
              </a:pPr>
              <a:t>265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244878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06308">
              <a:defRPr/>
            </a:pPr>
            <a:fld id="{6DE47704-DA29-41EA-9615-E30FD9C8010D}" type="slidenum">
              <a:rPr lang="ja-JP" altLang="en-US">
                <a:solidFill>
                  <a:prstClr val="black"/>
                </a:solidFill>
                <a:latin typeface="Calibri"/>
                <a:ea typeface="ＭＳ Ｐゴシック" panose="020B0600070205080204" pitchFamily="50" charset="-128"/>
              </a:rPr>
              <a:pPr defTabSz="906308">
                <a:defRPr/>
              </a:pPr>
              <a:t>284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5944749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06308">
              <a:defRPr/>
            </a:pPr>
            <a:fld id="{6DE47704-DA29-41EA-9615-E30FD9C8010D}" type="slidenum">
              <a:rPr lang="ja-JP" altLang="en-US">
                <a:solidFill>
                  <a:prstClr val="black"/>
                </a:solidFill>
                <a:latin typeface="Calibri"/>
                <a:ea typeface="ＭＳ Ｐゴシック" panose="020B0600070205080204" pitchFamily="50" charset="-128"/>
              </a:rPr>
              <a:pPr defTabSz="906308">
                <a:defRPr/>
              </a:pPr>
              <a:t>285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9478379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4" name="スライド番号プレースホルダー 3"/>
          <p:cNvSpPr>
            <a:spLocks noGrp="1"/>
          </p:cNvSpPr>
          <p:nvPr>
            <p:ph type="sldNum" sz="quarter" idx="10"/>
          </p:nvPr>
        </p:nvSpPr>
        <p:spPr/>
        <p:txBody>
          <a:bodyPr/>
          <a:lstStyle/>
          <a:p>
            <a:pPr defTabSz="914331">
              <a:defRPr/>
            </a:pPr>
            <a:fld id="{FEE78961-5F5E-4902-81EF-19C2E818E8CD}" type="slidenum">
              <a:rPr lang="ja-JP" altLang="en-US">
                <a:solidFill>
                  <a:prstClr val="black"/>
                </a:solidFill>
                <a:latin typeface="Calibri"/>
                <a:ea typeface="ＭＳ Ｐゴシック" panose="020B0600070205080204" pitchFamily="50" charset="-128"/>
              </a:rPr>
              <a:pPr defTabSz="914331">
                <a:defRPr/>
              </a:pPr>
              <a:t>324</a:t>
            </a:fld>
            <a:endParaRPr lang="ja-JP" altLang="en-US">
              <a:solidFill>
                <a:prstClr val="black"/>
              </a:solidFill>
              <a:latin typeface="Calibri"/>
              <a:ea typeface="ＭＳ Ｐゴシック" panose="020B0600070205080204" pitchFamily="50" charset="-128"/>
            </a:endParaRPr>
          </a:p>
        </p:txBody>
      </p:sp>
      <p:sp>
        <p:nvSpPr>
          <p:cNvPr id="5" name="ノート プレースホルダー 4"/>
          <p:cNvSpPr>
            <a:spLocks noGrp="1"/>
          </p:cNvSpPr>
          <p:nvPr>
            <p:ph type="body" sz="quarter" idx="11"/>
          </p:nvPr>
        </p:nvSpPr>
        <p:spPr/>
        <p:txBody>
          <a:bodyPr/>
          <a:lstStyle/>
          <a:p>
            <a:endParaRPr kumimoji="1" lang="ja-JP" altLang="en-US"/>
          </a:p>
        </p:txBody>
      </p:sp>
    </p:spTree>
    <p:extLst>
      <p:ext uri="{BB962C8B-B14F-4D97-AF65-F5344CB8AC3E}">
        <p14:creationId xmlns:p14="http://schemas.microsoft.com/office/powerpoint/2010/main" val="33010459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457165">
              <a:defRPr/>
            </a:pPr>
            <a:fld id="{2612563B-A418-4252-96EE-75E9990DAD1E}" type="slidenum">
              <a:rPr lang="ja-JP" altLang="en-US">
                <a:solidFill>
                  <a:prstClr val="black"/>
                </a:solidFill>
                <a:latin typeface="游ゴシック" panose="020F0502020204030204"/>
                <a:ea typeface="游ゴシック" panose="020B0400000000000000" pitchFamily="50" charset="-128"/>
              </a:rPr>
              <a:pPr defTabSz="457165">
                <a:defRPr/>
              </a:pPr>
              <a:t>19</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6860830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47738" y="1350963"/>
            <a:ext cx="4862512" cy="36464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48">
              <a:defRPr/>
            </a:pPr>
            <a:fld id="{2612563B-A418-4252-96EE-75E9990DAD1E}" type="slidenum">
              <a:rPr kumimoji="0" lang="ja-JP" altLang="en-US">
                <a:solidFill>
                  <a:prstClr val="black"/>
                </a:solidFill>
                <a:latin typeface="游ゴシック" panose="020F0502020204030204"/>
                <a:ea typeface="游ゴシック" panose="020B0400000000000000" pitchFamily="50" charset="-128"/>
              </a:rPr>
              <a:pPr defTabSz="914248">
                <a:defRPr/>
              </a:pPr>
              <a:t>23</a:t>
            </a:fld>
            <a:endParaRPr kumimoji="0"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916470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1.xml"/><Relationship Id="rId1" Type="http://schemas.openxmlformats.org/officeDocument/2006/relationships/vmlDrawing" Target="../drawings/vmlDrawing1.vml"/><Relationship Id="rId5" Type="http://schemas.openxmlformats.org/officeDocument/2006/relationships/image" Target="../media/image1.emf"/><Relationship Id="rId4" Type="http://schemas.openxmlformats.org/officeDocument/2006/relationships/oleObject" Target="../embeddings/oleObject1.bin"/></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70664522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3899115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99353288"/>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36067837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10768567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8889314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14988793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67934026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7420596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0045264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1716327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99967634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42788921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188920358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285160758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基本版） タイトルのみ_A4">
    <p:spTree>
      <p:nvGrpSpPr>
        <p:cNvPr id="1" name=""/>
        <p:cNvGrpSpPr/>
        <p:nvPr/>
      </p:nvGrpSpPr>
      <p:grpSpPr>
        <a:xfrm>
          <a:off x="0" y="0"/>
          <a:ext cx="0" cy="0"/>
          <a:chOff x="0" y="0"/>
          <a:chExt cx="0" cy="0"/>
        </a:xfrm>
      </p:grpSpPr>
      <p:graphicFrame>
        <p:nvGraphicFramePr>
          <p:cNvPr id="2" name="オブジェクト 1" hidden="1"/>
          <p:cNvGraphicFramePr>
            <a:graphicFrameLocks noChangeAspect="1"/>
          </p:cNvGraphicFramePr>
          <p:nvPr userDrawn="1">
            <p:custDataLst>
              <p:tags r:id="rId2"/>
            </p:custDataLst>
            <p:extLst/>
          </p:nvPr>
        </p:nvGraphicFramePr>
        <p:xfrm>
          <a:off x="1466" y="1588"/>
          <a:ext cx="1466" cy="1588"/>
        </p:xfrm>
        <a:graphic>
          <a:graphicData uri="http://schemas.openxmlformats.org/presentationml/2006/ole">
            <mc:AlternateContent xmlns:mc="http://schemas.openxmlformats.org/markup-compatibility/2006">
              <mc:Choice xmlns:v="urn:schemas-microsoft-com:vml" Requires="v">
                <p:oleObj spid="_x0000_s1083" name="think-cell スライド" r:id="rId4" imgW="563" imgH="564" progId="TCLayout.ActiveDocument.1">
                  <p:embed/>
                </p:oleObj>
              </mc:Choice>
              <mc:Fallback>
                <p:oleObj name="think-cell スライド" r:id="rId4" imgW="563" imgH="564" progId="TCLayout.ActiveDocument.1">
                  <p:embed/>
                  <p:pic>
                    <p:nvPicPr>
                      <p:cNvPr id="2" name="オブジェクト 1" hidden="1"/>
                      <p:cNvPicPr/>
                      <p:nvPr/>
                    </p:nvPicPr>
                    <p:blipFill>
                      <a:blip r:embed="rId5"/>
                      <a:stretch>
                        <a:fillRect/>
                      </a:stretch>
                    </p:blipFill>
                    <p:spPr>
                      <a:xfrm>
                        <a:off x="1466" y="1588"/>
                        <a:ext cx="1466" cy="1588"/>
                      </a:xfrm>
                      <a:prstGeom prst="rect">
                        <a:avLst/>
                      </a:prstGeom>
                    </p:spPr>
                  </p:pic>
                </p:oleObj>
              </mc:Fallback>
            </mc:AlternateContent>
          </a:graphicData>
        </a:graphic>
      </p:graphicFrame>
      <p:sp>
        <p:nvSpPr>
          <p:cNvPr id="3" name="フッター プレースホルダ 2"/>
          <p:cNvSpPr>
            <a:spLocks noGrp="1"/>
          </p:cNvSpPr>
          <p:nvPr>
            <p:ph type="ftr" sz="quarter" idx="10"/>
          </p:nvPr>
        </p:nvSpPr>
        <p:spPr bwMode="gray"/>
        <p:txBody>
          <a:bodyPr/>
          <a:lstStyle>
            <a:lvl1pPr>
              <a:defRPr>
                <a:solidFill>
                  <a:schemeClr val="tx1"/>
                </a:solidFill>
                <a:latin typeface="+mn-lt"/>
                <a:ea typeface="+mn-ea"/>
                <a:cs typeface="+mn-cs"/>
                <a:sym typeface="+mn-lt"/>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GB" altLang="en-GB" sz="1200" b="0" i="0" u="none" strike="noStrike" kern="1200" cap="none" spc="0" normalizeH="0" baseline="0" noProof="0" dirty="0">
              <a:ln>
                <a:noFill/>
              </a:ln>
              <a:solidFill>
                <a:prstClr val="black"/>
              </a:solidFill>
              <a:effectLst/>
              <a:uLnTx/>
              <a:uFillTx/>
              <a:latin typeface="Calibri" panose="020F0502020204030204"/>
              <a:ea typeface="+mn-ea"/>
              <a:cs typeface="+mn-cs"/>
              <a:sym typeface="+mn-lt"/>
            </a:endParaRPr>
          </a:p>
        </p:txBody>
      </p:sp>
      <p:sp>
        <p:nvSpPr>
          <p:cNvPr id="4" name="スライド番号プレースホルダ 3"/>
          <p:cNvSpPr>
            <a:spLocks noGrp="1"/>
          </p:cNvSpPr>
          <p:nvPr>
            <p:ph type="sldNum" sz="quarter" idx="11"/>
          </p:nvPr>
        </p:nvSpPr>
        <p:spPr bwMode="gray"/>
        <p:txBody>
          <a:bodyPr/>
          <a:lstStyle>
            <a:lvl1pPr>
              <a:defRPr>
                <a:solidFill>
                  <a:schemeClr val="tx1"/>
                </a:solidFill>
                <a:latin typeface="+mn-lt"/>
                <a:ea typeface="+mn-ea"/>
                <a:cs typeface="+mn-cs"/>
                <a:sym typeface="+mn-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A5FCFE5-FE56-4EF1-80A8-07776887C2A1}" type="slidenum">
              <a:rPr kumimoji="1" lang="ja-JP" altLang="en-US" sz="1200" b="0" i="0" u="none" strike="noStrike" kern="1200" cap="none" spc="0" normalizeH="0" baseline="0" noProof="0" smtClean="0">
                <a:ln>
                  <a:noFill/>
                </a:ln>
                <a:solidFill>
                  <a:prstClr val="black"/>
                </a:solidFill>
                <a:effectLst/>
                <a:uLnTx/>
                <a:uFillTx/>
                <a:latin typeface="Calibri" panose="020F0502020204030204"/>
                <a:ea typeface="游ゴシック" panose="020B0400000000000000" pitchFamily="50" charset="-128"/>
                <a:cs typeface="+mn-cs"/>
                <a:sym typeface="+mn-lt"/>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sym typeface="+mn-lt"/>
            </a:endParaRPr>
          </a:p>
        </p:txBody>
      </p:sp>
      <p:sp>
        <p:nvSpPr>
          <p:cNvPr id="9" name="テキスト プレースホルダー 2"/>
          <p:cNvSpPr>
            <a:spLocks noGrp="1"/>
          </p:cNvSpPr>
          <p:nvPr>
            <p:ph type="body" sz="quarter" idx="15" hasCustomPrompt="1"/>
          </p:nvPr>
        </p:nvSpPr>
        <p:spPr bwMode="gray">
          <a:xfrm>
            <a:off x="384458" y="1008000"/>
            <a:ext cx="4020923" cy="468000"/>
          </a:xfrm>
          <a:prstGeom prst="rect">
            <a:avLst/>
          </a:prstGeom>
        </p:spPr>
        <p:txBody>
          <a:bodyPr wrap="none" anchor="ctr">
            <a:noAutofit/>
          </a:bodyPr>
          <a:lstStyle>
            <a:lvl1pPr>
              <a:lnSpc>
                <a:spcPct val="100000"/>
              </a:lnSpc>
              <a:spcBef>
                <a:spcPts val="0"/>
              </a:spcBef>
              <a:defRPr sz="1292" b="1">
                <a:solidFill>
                  <a:schemeClr val="accent1"/>
                </a:solidFill>
                <a:latin typeface="+mn-lt"/>
                <a:ea typeface="+mn-ea"/>
                <a:cs typeface="+mn-cs"/>
                <a:sym typeface="+mn-lt"/>
              </a:defRPr>
            </a:lvl1pPr>
          </a:lstStyle>
          <a:p>
            <a:pPr lvl="0"/>
            <a:r>
              <a:rPr kumimoji="1" lang="en-US" altLang="ja-JP" dirty="0"/>
              <a:t>Header</a:t>
            </a:r>
            <a:r>
              <a:rPr kumimoji="1" lang="ja-JP" altLang="en-US" dirty="0"/>
              <a:t>を入力（スライドタイトル）</a:t>
            </a:r>
          </a:p>
        </p:txBody>
      </p:sp>
      <p:sp>
        <p:nvSpPr>
          <p:cNvPr id="6" name="タイトル 5"/>
          <p:cNvSpPr>
            <a:spLocks noGrp="1"/>
          </p:cNvSpPr>
          <p:nvPr>
            <p:ph type="title" hasCustomPrompt="1"/>
          </p:nvPr>
        </p:nvSpPr>
        <p:spPr bwMode="gray"/>
        <p:txBody>
          <a:bodyPr/>
          <a:lstStyle>
            <a:lvl1pPr>
              <a:defRPr>
                <a:latin typeface="+mj-lt"/>
                <a:ea typeface="+mj-ea"/>
                <a:cs typeface="+mj-cs"/>
                <a:sym typeface="+mj-lt"/>
              </a:defRPr>
            </a:lvl1pPr>
          </a:lstStyle>
          <a:p>
            <a:r>
              <a:rPr lang="ja-JP" altLang="en-US" dirty="0"/>
              <a:t>キーメッセージを入力（本スライドで一番伝えたいこと＜名詞止め・体言止め不可＞）</a:t>
            </a:r>
            <a:endParaRPr kumimoji="1" lang="ja-JP" altLang="en-US" dirty="0"/>
          </a:p>
        </p:txBody>
      </p:sp>
    </p:spTree>
    <p:extLst>
      <p:ext uri="{BB962C8B-B14F-4D97-AF65-F5344CB8AC3E}">
        <p14:creationId xmlns:p14="http://schemas.microsoft.com/office/powerpoint/2010/main" val="387098373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2926593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56221827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11215808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56683544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endParaRPr kumimoji="1" lang="ja-JP" altLang="en-US" dirty="0"/>
          </a:p>
        </p:txBody>
      </p:sp>
      <p:sp>
        <p:nvSpPr>
          <p:cNvPr id="8" name="Footer Placeholder 7"/>
          <p:cNvSpPr>
            <a:spLocks noGrp="1"/>
          </p:cNvSpPr>
          <p:nvPr>
            <p:ph type="ftr" sz="quarter" idx="11"/>
          </p:nvPr>
        </p:nvSpPr>
        <p:spPr/>
        <p:txBody>
          <a:bodyPr/>
          <a:lstStyle/>
          <a:p>
            <a:endParaRPr kumimoji="1" lang="ja-JP" altLang="en-US" dirty="0"/>
          </a:p>
        </p:txBody>
      </p:sp>
      <p:sp>
        <p:nvSpPr>
          <p:cNvPr id="9" name="Slide Number Placeholder 8"/>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98093391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endParaRPr kumimoji="1" lang="ja-JP" altLang="en-US" dirty="0"/>
          </a:p>
        </p:txBody>
      </p:sp>
      <p:sp>
        <p:nvSpPr>
          <p:cNvPr id="4" name="Footer Placeholder 3"/>
          <p:cNvSpPr>
            <a:spLocks noGrp="1"/>
          </p:cNvSpPr>
          <p:nvPr>
            <p:ph type="ftr" sz="quarter" idx="11"/>
          </p:nvPr>
        </p:nvSpPr>
        <p:spPr/>
        <p:txBody>
          <a:bodyPr/>
          <a:lstStyle/>
          <a:p>
            <a:endParaRPr kumimoji="1" lang="ja-JP" altLang="en-US" dirty="0"/>
          </a:p>
        </p:txBody>
      </p:sp>
      <p:sp>
        <p:nvSpPr>
          <p:cNvPr id="5" name="Slide Number Placeholder 4"/>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7359565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605897785"/>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kumimoji="1" lang="ja-JP" altLang="en-US" dirty="0"/>
          </a:p>
        </p:txBody>
      </p:sp>
      <p:sp>
        <p:nvSpPr>
          <p:cNvPr id="3" name="Footer Placeholder 2"/>
          <p:cNvSpPr>
            <a:spLocks noGrp="1"/>
          </p:cNvSpPr>
          <p:nvPr>
            <p:ph type="ftr" sz="quarter" idx="11"/>
          </p:nvPr>
        </p:nvSpPr>
        <p:spPr/>
        <p:txBody>
          <a:bodyPr/>
          <a:lstStyle/>
          <a:p>
            <a:endParaRPr kumimoji="1" lang="ja-JP" altLang="en-US" dirty="0"/>
          </a:p>
        </p:txBody>
      </p:sp>
      <p:sp>
        <p:nvSpPr>
          <p:cNvPr id="4" name="Slide Number Placeholder 3"/>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2443256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2085492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endParaRPr kumimoji="1" lang="ja-JP" altLang="en-US" dirty="0"/>
          </a:p>
        </p:txBody>
      </p:sp>
      <p:sp>
        <p:nvSpPr>
          <p:cNvPr id="6" name="Footer Placeholder 5"/>
          <p:cNvSpPr>
            <a:spLocks noGrp="1"/>
          </p:cNvSpPr>
          <p:nvPr>
            <p:ph type="ftr" sz="quarter" idx="11"/>
          </p:nvPr>
        </p:nvSpPr>
        <p:spPr/>
        <p:txBody>
          <a:bodyPr/>
          <a:lstStyle/>
          <a:p>
            <a:endParaRPr kumimoji="1" lang="ja-JP" altLang="en-US" dirty="0"/>
          </a:p>
        </p:txBody>
      </p:sp>
      <p:sp>
        <p:nvSpPr>
          <p:cNvPr id="7" name="Slide Number Placeholder 6"/>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4085914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51050809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endParaRPr kumimoji="1" lang="ja-JP" altLang="en-US" dirty="0"/>
          </a:p>
        </p:txBody>
      </p:sp>
      <p:sp>
        <p:nvSpPr>
          <p:cNvPr id="5" name="Footer Placeholder 4"/>
          <p:cNvSpPr>
            <a:spLocks noGrp="1"/>
          </p:cNvSpPr>
          <p:nvPr>
            <p:ph type="ftr" sz="quarter" idx="11"/>
          </p:nvPr>
        </p:nvSpPr>
        <p:spPr/>
        <p:txBody>
          <a:bodyPr/>
          <a:lstStyle/>
          <a:p>
            <a:endParaRPr kumimoji="1" lang="ja-JP" altLang="en-US" dirty="0"/>
          </a:p>
        </p:txBody>
      </p:sp>
      <p:sp>
        <p:nvSpPr>
          <p:cNvPr id="6" name="Slide Number Placeholder 5"/>
          <p:cNvSpPr>
            <a:spLocks noGrp="1"/>
          </p:cNvSpPr>
          <p:nvPr>
            <p:ph type="sldNum" sz="quarter" idx="12"/>
          </p:nvPr>
        </p:nvSpPr>
        <p:spPr/>
        <p:txBody>
          <a:body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315119455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8468514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666483899"/>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1185920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6540157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728052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829859"/>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338461880"/>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276100595"/>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023047"/>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664319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612469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203394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7"/>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7"/>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5586184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4"/>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54357548"/>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2"/>
            <a:ext cx="7772400" cy="1362075"/>
          </a:xfrm>
        </p:spPr>
        <p:txBody>
          <a:bodyPr anchor="t"/>
          <a:lstStyle>
            <a:lvl1pPr algn="l">
              <a:defRPr sz="3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955386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2"/>
            <a:ext cx="4038600" cy="4525963"/>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9513574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915236284"/>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6"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6"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1817493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7"/>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17320714"/>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7"/>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97501001"/>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1" y="273050"/>
            <a:ext cx="3008313" cy="1162050"/>
          </a:xfrm>
        </p:spPr>
        <p:txBody>
          <a:bodyPr anchor="b"/>
          <a:lstStyle>
            <a:lvl1pPr algn="l">
              <a:defRPr sz="15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2"/>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1" y="1435102"/>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85344190"/>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15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9644551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0809093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0"/>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40"/>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7870612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7AD8D2FA-1FDC-47CF-B540-06AC89371C3A}"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356665330"/>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2F6D7899-8FA5-4CDF-8357-FB9C11600663}"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71179185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8A271CAB-2879-4598-9D2A-407F3B0BCF2B}"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3261103958"/>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07118701"/>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DA9F7B40-6388-4DE2-839E-4987E81BB2AD}" type="datetime1">
              <a:rPr kumimoji="1" lang="ja-JP" altLang="en-US" smtClean="0"/>
              <a:t>2023/6/1</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19161879"/>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79091670-D886-40FC-AE3D-CFDF16ABFAE3}" type="datetime1">
              <a:rPr kumimoji="1" lang="ja-JP" altLang="en-US" smtClean="0"/>
              <a:t>2023/6/1</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253241039"/>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4105CAB8-AC56-4A33-8905-1D66F366CA69}" type="datetime1">
              <a:rPr kumimoji="1" lang="ja-JP" altLang="en-US" smtClean="0"/>
              <a:t>2023/6/1</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932905348"/>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011142505"/>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0A8309E6-5D10-4054-8047-EB5DC1A6D7D7}" type="datetime1">
              <a:rPr kumimoji="1" lang="ja-JP" altLang="en-US" smtClean="0"/>
              <a:t>2023/6/1</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475979526"/>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752D2ED8-1D33-45AB-B862-79C4585C4C1A}" type="datetime1">
              <a:rPr kumimoji="1" lang="ja-JP" altLang="en-US" smtClean="0"/>
              <a:t>2023/6/1</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06055556"/>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7C930027-0968-4E78-B7A9-B3847EBDB7C6}"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175621539"/>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D55966E5-9D1C-452C-8592-60F8ECFF2F9D}"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504978597"/>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EE55298C-DF66-4417-9185-B72FC8CAB54C}"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74278480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912E476-CA19-421C-8629-AEDF9C409691}"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888942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82597955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2F4E36D0-6B86-4635-B3E5-97E30A7DD98E}"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17794071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5FCBC22A-7C4A-4F96-BCA2-B3A82E585E51}" type="datetime1">
              <a:rPr kumimoji="1" lang="ja-JP" altLang="en-US" smtClean="0"/>
              <a:t>2023/6/1</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798798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2FCC7BB-4C9F-4D97-A0F5-A62105516CD3}" type="datetime1">
              <a:rPr kumimoji="1" lang="ja-JP" altLang="en-US" smtClean="0"/>
              <a:t>2023/6/1</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20807041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3B15A8CA-56CA-40C7-B43D-B22E7CF06772}" type="datetime1">
              <a:rPr kumimoji="1" lang="ja-JP" altLang="en-US" smtClean="0"/>
              <a:t>2023/6/1</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11779798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03ADFA9-843C-4FA0-9FE8-B514C32BCEA9}" type="datetime1">
              <a:rPr kumimoji="1" lang="ja-JP" altLang="en-US" smtClean="0"/>
              <a:t>2023/6/1</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5645312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86AC1AF-2E4B-4106-A631-3F108997D73F}" type="datetime1">
              <a:rPr kumimoji="1" lang="ja-JP" altLang="en-US" smtClean="0"/>
              <a:t>2023/6/1</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446454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5D0EC07-589B-4734-81B9-C515CF7CE996}" type="datetime1">
              <a:rPr kumimoji="1" lang="ja-JP" altLang="en-US" smtClean="0"/>
              <a:t>2023/6/1</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02919654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63325E01-818F-48CD-89A6-27F551D83D35}"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3043830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CBBE384-3FA2-42E3-B62B-0ADFA7CEDA55}" type="datetime1">
              <a:rPr kumimoji="1" lang="ja-JP" altLang="en-US" smtClean="0"/>
              <a:t>2023/6/1</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26012843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006820711"/>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80432663"/>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855862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7594F6A-A54B-438B-8D6E-C0576E169278}" type="slidenum">
              <a:rPr kumimoji="1" lang="ja-JP" altLang="en-US" smtClean="0"/>
              <a:t>‹#›</a:t>
            </a:fld>
            <a:endParaRPr kumimoji="1" lang="ja-JP" altLang="en-US"/>
          </a:p>
        </p:txBody>
      </p:sp>
    </p:spTree>
    <p:extLst>
      <p:ext uri="{BB962C8B-B14F-4D97-AF65-F5344CB8AC3E}">
        <p14:creationId xmlns:p14="http://schemas.microsoft.com/office/powerpoint/2010/main" val="111357560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708" r:id="rId12"/>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216AE56-EAD3-4706-B860-3EC2C2952B40}" type="slidenum">
              <a:rPr kumimoji="1" lang="ja-JP" altLang="en-US" smtClean="0"/>
              <a:t>‹#›</a:t>
            </a:fld>
            <a:endParaRPr kumimoji="1" lang="ja-JP" altLang="en-US" dirty="0"/>
          </a:p>
        </p:txBody>
      </p:sp>
    </p:spTree>
    <p:extLst>
      <p:ext uri="{BB962C8B-B14F-4D97-AF65-F5344CB8AC3E}">
        <p14:creationId xmlns:p14="http://schemas.microsoft.com/office/powerpoint/2010/main" val="271686814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712889751"/>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21"/>
            <a:ext cx="21336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468383666"/>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iming>
    <p:tnLst>
      <p:par>
        <p:cTn id="1" dur="indefinite" restart="never" nodeType="tmRoot"/>
      </p:par>
    </p:tnLst>
  </p:timing>
  <p:hf hdr="0" ftr="0" dt="0"/>
  <p:txStyles>
    <p:titleStyle>
      <a:lvl1pPr algn="ctr" defTabSz="685800" rtl="0" eaLnBrk="1" latinLnBrk="0" hangingPunct="1">
        <a:spcBef>
          <a:spcPct val="0"/>
        </a:spcBef>
        <a:buNone/>
        <a:defRPr kumimoji="1"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kumimoji="1"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kumimoji="1"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kumimoji="1" sz="1500" kern="1200">
          <a:solidFill>
            <a:schemeClr val="tx1"/>
          </a:solidFill>
          <a:latin typeface="+mn-lt"/>
          <a:ea typeface="+mn-ea"/>
          <a:cs typeface="+mn-cs"/>
        </a:defRPr>
      </a:lvl9pPr>
    </p:bodyStyle>
    <p:otherStyle>
      <a:defPPr>
        <a:defRPr lang="ja-JP"/>
      </a:defPPr>
      <a:lvl1pPr marL="0" algn="l" defTabSz="685800" rtl="0" eaLnBrk="1" latinLnBrk="0" hangingPunct="1">
        <a:defRPr kumimoji="1" sz="1350" kern="1200">
          <a:solidFill>
            <a:schemeClr val="tx1"/>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08825F2-4083-4A06-B090-3F63E86FE005}" type="datetime1">
              <a:rPr kumimoji="1" lang="ja-JP" altLang="en-US" smtClean="0"/>
              <a:t>2023/6/1</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680791487"/>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FCBB288-4278-47B1-8A30-57BA4AB1BF3E}" type="datetime1">
              <a:rPr kumimoji="1" lang="ja-JP" altLang="en-US" smtClean="0"/>
              <a:t>2023/6/1</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195878926"/>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10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1.xml"/><Relationship Id="rId1" Type="http://schemas.openxmlformats.org/officeDocument/2006/relationships/slideLayout" Target="../slideLayouts/slideLayout13.xml"/><Relationship Id="rId5" Type="http://schemas.openxmlformats.org/officeDocument/2006/relationships/image" Target="../media/image76.jpeg"/><Relationship Id="rId4" Type="http://schemas.openxmlformats.org/officeDocument/2006/relationships/image" Target="../media/image75.png"/></Relationships>
</file>

<file path=ppt/slides/_rels/slide105.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notesSlide" Target="../notesSlides/notesSlide42.xml"/><Relationship Id="rId1" Type="http://schemas.openxmlformats.org/officeDocument/2006/relationships/slideLayout" Target="../slideLayouts/slideLayout13.xml"/><Relationship Id="rId5" Type="http://schemas.openxmlformats.org/officeDocument/2006/relationships/image" Target="../media/image79.png"/><Relationship Id="rId4" Type="http://schemas.openxmlformats.org/officeDocument/2006/relationships/image" Target="../media/image78.png"/></Relationships>
</file>

<file path=ppt/slides/_rels/slide106.xml.rels><?xml version="1.0" encoding="UTF-8" standalone="yes"?>
<Relationships xmlns="http://schemas.openxmlformats.org/package/2006/relationships"><Relationship Id="rId8" Type="http://schemas.openxmlformats.org/officeDocument/2006/relationships/image" Target="../media/image85.jpeg"/><Relationship Id="rId3" Type="http://schemas.openxmlformats.org/officeDocument/2006/relationships/image" Target="../media/image80.png"/><Relationship Id="rId7" Type="http://schemas.openxmlformats.org/officeDocument/2006/relationships/image" Target="../media/image84.png"/><Relationship Id="rId2" Type="http://schemas.openxmlformats.org/officeDocument/2006/relationships/notesSlide" Target="../notesSlides/notesSlide43.xml"/><Relationship Id="rId1" Type="http://schemas.openxmlformats.org/officeDocument/2006/relationships/slideLayout" Target="../slideLayouts/slideLayout18.xml"/><Relationship Id="rId6" Type="http://schemas.openxmlformats.org/officeDocument/2006/relationships/image" Target="../media/image83.png"/><Relationship Id="rId5" Type="http://schemas.openxmlformats.org/officeDocument/2006/relationships/image" Target="../media/image82.png"/><Relationship Id="rId10" Type="http://schemas.openxmlformats.org/officeDocument/2006/relationships/image" Target="../media/image87.jpeg"/><Relationship Id="rId4" Type="http://schemas.openxmlformats.org/officeDocument/2006/relationships/image" Target="../media/image81.png"/><Relationship Id="rId9" Type="http://schemas.openxmlformats.org/officeDocument/2006/relationships/image" Target="../media/image86.jpeg"/></Relationships>
</file>

<file path=ppt/slides/_rels/slide107.xml.rels><?xml version="1.0" encoding="UTF-8" standalone="yes"?>
<Relationships xmlns="http://schemas.openxmlformats.org/package/2006/relationships"><Relationship Id="rId3" Type="http://schemas.openxmlformats.org/officeDocument/2006/relationships/image" Target="../media/image88.png"/><Relationship Id="rId7" Type="http://schemas.openxmlformats.org/officeDocument/2006/relationships/image" Target="../media/image92.png"/><Relationship Id="rId2" Type="http://schemas.openxmlformats.org/officeDocument/2006/relationships/notesSlide" Target="../notesSlides/notesSlide44.xml"/><Relationship Id="rId1" Type="http://schemas.openxmlformats.org/officeDocument/2006/relationships/slideLayout" Target="../slideLayouts/slideLayout13.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png"/></Relationships>
</file>

<file path=ppt/slides/_rels/slide10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5.xml"/><Relationship Id="rId1" Type="http://schemas.openxmlformats.org/officeDocument/2006/relationships/slideLayout" Target="../slideLayouts/slideLayout13.xml"/><Relationship Id="rId5" Type="http://schemas.openxmlformats.org/officeDocument/2006/relationships/image" Target="../media/image95.png"/><Relationship Id="rId4" Type="http://schemas.openxmlformats.org/officeDocument/2006/relationships/image" Target="../media/image94.png"/></Relationships>
</file>

<file path=ppt/slides/_rels/slide10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46.xml"/><Relationship Id="rId1" Type="http://schemas.openxmlformats.org/officeDocument/2006/relationships/slideLayout" Target="../slideLayouts/slideLayout13.xml"/><Relationship Id="rId6" Type="http://schemas.openxmlformats.org/officeDocument/2006/relationships/image" Target="../media/image99.emf"/><Relationship Id="rId5" Type="http://schemas.openxmlformats.org/officeDocument/2006/relationships/image" Target="../media/image98.emf"/><Relationship Id="rId4" Type="http://schemas.openxmlformats.org/officeDocument/2006/relationships/image" Target="../media/image97.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10.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notesSlide" Target="../notesSlides/notesSlide47.xml"/><Relationship Id="rId1" Type="http://schemas.openxmlformats.org/officeDocument/2006/relationships/slideLayout" Target="../slideLayouts/slideLayout13.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jpe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3" Type="http://schemas.openxmlformats.org/officeDocument/2006/relationships/image" Target="../media/image106.emf"/><Relationship Id="rId2" Type="http://schemas.openxmlformats.org/officeDocument/2006/relationships/notesSlide" Target="../notesSlides/notesSlide48.xml"/><Relationship Id="rId1" Type="http://schemas.openxmlformats.org/officeDocument/2006/relationships/slideLayout" Target="../slideLayouts/slideLayout17.xml"/><Relationship Id="rId5" Type="http://schemas.openxmlformats.org/officeDocument/2006/relationships/image" Target="../media/image108.emf"/><Relationship Id="rId4" Type="http://schemas.openxmlformats.org/officeDocument/2006/relationships/image" Target="../media/image107.emf"/></Relationships>
</file>

<file path=ppt/slides/_rels/slide115.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110.jpeg"/><Relationship Id="rId7" Type="http://schemas.openxmlformats.org/officeDocument/2006/relationships/image" Target="../media/image114.png"/><Relationship Id="rId2" Type="http://schemas.openxmlformats.org/officeDocument/2006/relationships/image" Target="../media/image109.png"/><Relationship Id="rId1" Type="http://schemas.openxmlformats.org/officeDocument/2006/relationships/slideLayout" Target="../slideLayouts/slideLayout18.xml"/><Relationship Id="rId6" Type="http://schemas.openxmlformats.org/officeDocument/2006/relationships/image" Target="../media/image113.png"/><Relationship Id="rId5" Type="http://schemas.openxmlformats.org/officeDocument/2006/relationships/image" Target="../media/image112.jpeg"/><Relationship Id="rId10" Type="http://schemas.microsoft.com/office/2007/relationships/hdphoto" Target="../media/hdphoto5.wdp"/><Relationship Id="rId4" Type="http://schemas.openxmlformats.org/officeDocument/2006/relationships/image" Target="../media/image111.png"/><Relationship Id="rId9" Type="http://schemas.openxmlformats.org/officeDocument/2006/relationships/image" Target="../media/image115.png"/></Relationships>
</file>

<file path=ppt/slides/_rels/slide116.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3.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18.xml"/></Relationships>
</file>

<file path=ppt/slides/_rels/slide12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18.xml"/></Relationships>
</file>

<file path=ppt/slides/_rels/slide12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18.xml"/></Relationships>
</file>

<file path=ppt/slides/_rels/slide12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emf"/><Relationship Id="rId1" Type="http://schemas.openxmlformats.org/officeDocument/2006/relationships/slideLayout" Target="../slideLayouts/slideLayout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128.png"/><Relationship Id="rId1" Type="http://schemas.openxmlformats.org/officeDocument/2006/relationships/slideLayout" Target="../slideLayouts/slideLayout7.xml"/><Relationship Id="rId4" Type="http://schemas.openxmlformats.org/officeDocument/2006/relationships/image" Target="../media/image130.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30.xml"/></Relationships>
</file>

<file path=ppt/slides/_rels/slide140.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7.xml"/><Relationship Id="rId4" Type="http://schemas.openxmlformats.org/officeDocument/2006/relationships/image" Target="../media/image133.pn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1.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1.xml"/></Relationships>
</file>

<file path=ppt/slides/_rels/slide149.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52.xml"/><Relationship Id="rId1" Type="http://schemas.openxmlformats.org/officeDocument/2006/relationships/slideLayout" Target="../slideLayouts/slideLayout41.xml"/><Relationship Id="rId5" Type="http://schemas.openxmlformats.org/officeDocument/2006/relationships/image" Target="../media/image136.jpeg"/><Relationship Id="rId4" Type="http://schemas.openxmlformats.org/officeDocument/2006/relationships/image" Target="../media/image135.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50.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53.xml"/><Relationship Id="rId1" Type="http://schemas.openxmlformats.org/officeDocument/2006/relationships/slideLayout" Target="../slideLayouts/slideLayout41.xml"/><Relationship Id="rId5" Type="http://schemas.openxmlformats.org/officeDocument/2006/relationships/image" Target="../media/image139.png"/><Relationship Id="rId4" Type="http://schemas.openxmlformats.org/officeDocument/2006/relationships/image" Target="../media/image138.png"/></Relationships>
</file>

<file path=ppt/slides/_rels/slide151.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54.xml"/><Relationship Id="rId1" Type="http://schemas.openxmlformats.org/officeDocument/2006/relationships/slideLayout" Target="../slideLayouts/slideLayout41.xml"/><Relationship Id="rId5" Type="http://schemas.openxmlformats.org/officeDocument/2006/relationships/image" Target="../media/image142.png"/><Relationship Id="rId4" Type="http://schemas.openxmlformats.org/officeDocument/2006/relationships/image" Target="../media/image141.png"/></Relationships>
</file>

<file path=ppt/slides/_rels/slide15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55.xml"/><Relationship Id="rId1" Type="http://schemas.openxmlformats.org/officeDocument/2006/relationships/slideLayout" Target="../slideLayouts/slideLayout41.xml"/><Relationship Id="rId4" Type="http://schemas.openxmlformats.org/officeDocument/2006/relationships/image" Target="../media/image144.png"/></Relationships>
</file>

<file path=ppt/slides/_rels/slide15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56.xml"/><Relationship Id="rId1" Type="http://schemas.openxmlformats.org/officeDocument/2006/relationships/slideLayout" Target="../slideLayouts/slideLayout41.xml"/><Relationship Id="rId6" Type="http://schemas.openxmlformats.org/officeDocument/2006/relationships/image" Target="../media/image148.png"/><Relationship Id="rId5" Type="http://schemas.openxmlformats.org/officeDocument/2006/relationships/image" Target="../media/image147.png"/><Relationship Id="rId4" Type="http://schemas.openxmlformats.org/officeDocument/2006/relationships/image" Target="../media/image146.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55.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41.xml"/></Relationships>
</file>

<file path=ppt/slides/_rels/slide156.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151.png"/><Relationship Id="rId7" Type="http://schemas.openxmlformats.org/officeDocument/2006/relationships/image" Target="../media/image154.png"/><Relationship Id="rId2" Type="http://schemas.openxmlformats.org/officeDocument/2006/relationships/image" Target="../media/image150.jpeg"/><Relationship Id="rId1" Type="http://schemas.openxmlformats.org/officeDocument/2006/relationships/slideLayout" Target="../slideLayouts/slideLayout41.xml"/><Relationship Id="rId6" Type="http://schemas.microsoft.com/office/2007/relationships/hdphoto" Target="../media/hdphoto6.wdp"/><Relationship Id="rId5" Type="http://schemas.openxmlformats.org/officeDocument/2006/relationships/image" Target="../media/image153.png"/><Relationship Id="rId10" Type="http://schemas.openxmlformats.org/officeDocument/2006/relationships/image" Target="../media/image156.jpeg"/><Relationship Id="rId4" Type="http://schemas.openxmlformats.org/officeDocument/2006/relationships/image" Target="../media/image152.png"/><Relationship Id="rId9" Type="http://schemas.openxmlformats.org/officeDocument/2006/relationships/image" Target="../media/image155.jpe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60.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41.xml"/></Relationships>
</file>

<file path=ppt/slides/_rels/slide16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57.xml"/><Relationship Id="rId1" Type="http://schemas.openxmlformats.org/officeDocument/2006/relationships/slideLayout" Target="../slideLayouts/slideLayout41.xml"/><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9.jpeg"/></Relationships>
</file>

<file path=ppt/slides/_rels/slide162.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58.xml"/><Relationship Id="rId1" Type="http://schemas.openxmlformats.org/officeDocument/2006/relationships/slideLayout" Target="../slideLayouts/slideLayout41.xml"/><Relationship Id="rId4" Type="http://schemas.openxmlformats.org/officeDocument/2006/relationships/image" Target="../media/image163.png"/></Relationships>
</file>

<file path=ppt/slides/_rels/slide16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41.xml"/><Relationship Id="rId6" Type="http://schemas.openxmlformats.org/officeDocument/2006/relationships/image" Target="../media/image168.png"/><Relationship Id="rId5" Type="http://schemas.openxmlformats.org/officeDocument/2006/relationships/image" Target="../media/image167.png"/><Relationship Id="rId4" Type="http://schemas.openxmlformats.org/officeDocument/2006/relationships/image" Target="../media/image166.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9.xml.rels><?xml version="1.0" encoding="UTF-8" standalone="yes"?>
<Relationships xmlns="http://schemas.openxmlformats.org/package/2006/relationships"><Relationship Id="rId2" Type="http://schemas.openxmlformats.org/officeDocument/2006/relationships/image" Target="../media/image169.emf"/><Relationship Id="rId1" Type="http://schemas.openxmlformats.org/officeDocument/2006/relationships/slideLayout" Target="../slideLayouts/slideLayout41.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30.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6.xml.rels><?xml version="1.0" encoding="UTF-8" standalone="yes"?>
<Relationships xmlns="http://schemas.openxmlformats.org/package/2006/relationships"><Relationship Id="rId2" Type="http://schemas.openxmlformats.org/officeDocument/2006/relationships/image" Target="../media/image170.emf"/><Relationship Id="rId1" Type="http://schemas.openxmlformats.org/officeDocument/2006/relationships/slideLayout" Target="../slideLayouts/slideLayout41.xml"/></Relationships>
</file>

<file path=ppt/slides/_rels/slide177.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image" Target="../media/image171.png"/><Relationship Id="rId1" Type="http://schemas.openxmlformats.org/officeDocument/2006/relationships/slideLayout" Target="../slideLayouts/slideLayout41.xml"/><Relationship Id="rId6" Type="http://schemas.openxmlformats.org/officeDocument/2006/relationships/image" Target="../media/image175.png"/><Relationship Id="rId5" Type="http://schemas.openxmlformats.org/officeDocument/2006/relationships/image" Target="../media/image174.png"/><Relationship Id="rId4" Type="http://schemas.openxmlformats.org/officeDocument/2006/relationships/image" Target="../media/image173.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5.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image" Target="../media/image176.png"/><Relationship Id="rId1" Type="http://schemas.openxmlformats.org/officeDocument/2006/relationships/slideLayout" Target="../slideLayouts/slideLayout6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8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image" Target="../media/image178.jpeg"/><Relationship Id="rId1" Type="http://schemas.openxmlformats.org/officeDocument/2006/relationships/slideLayout" Target="../slideLayouts/slideLayout4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90.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41.xml"/></Relationships>
</file>

<file path=ppt/slides/_rels/slide191.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41.xml"/></Relationships>
</file>

<file path=ppt/slides/_rels/slide192.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4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4.xml.rels><?xml version="1.0" encoding="UTF-8" standalone="yes"?>
<Relationships xmlns="http://schemas.openxmlformats.org/package/2006/relationships"><Relationship Id="rId3" Type="http://schemas.openxmlformats.org/officeDocument/2006/relationships/image" Target="../media/image185.tmp"/><Relationship Id="rId2" Type="http://schemas.openxmlformats.org/officeDocument/2006/relationships/image" Target="../media/image184.tmp"/><Relationship Id="rId1" Type="http://schemas.openxmlformats.org/officeDocument/2006/relationships/slideLayout" Target="../slideLayouts/slideLayout4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98.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60.xml"/><Relationship Id="rId1" Type="http://schemas.openxmlformats.org/officeDocument/2006/relationships/slideLayout" Target="../slideLayouts/slideLayout4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4.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4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1.xml"/></Relationships>
</file>

<file path=ppt/slides/_rels/slide209.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64.xml"/><Relationship Id="rId1" Type="http://schemas.openxmlformats.org/officeDocument/2006/relationships/slideLayout" Target="../slideLayouts/slideLayout41.xml"/><Relationship Id="rId4" Type="http://schemas.openxmlformats.org/officeDocument/2006/relationships/image" Target="../media/image18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1.xml.rels><?xml version="1.0" encoding="UTF-8" standalone="yes"?>
<Relationships xmlns="http://schemas.openxmlformats.org/package/2006/relationships"><Relationship Id="rId8" Type="http://schemas.openxmlformats.org/officeDocument/2006/relationships/image" Target="../media/image195.png"/><Relationship Id="rId3" Type="http://schemas.openxmlformats.org/officeDocument/2006/relationships/image" Target="../media/image190.png"/><Relationship Id="rId7" Type="http://schemas.openxmlformats.org/officeDocument/2006/relationships/image" Target="../media/image194.png"/><Relationship Id="rId2" Type="http://schemas.openxmlformats.org/officeDocument/2006/relationships/notesSlide" Target="../notesSlides/notesSlide65.xml"/><Relationship Id="rId1" Type="http://schemas.openxmlformats.org/officeDocument/2006/relationships/slideLayout" Target="../slideLayouts/slideLayout41.xml"/><Relationship Id="rId6" Type="http://schemas.openxmlformats.org/officeDocument/2006/relationships/image" Target="../media/image193.png"/><Relationship Id="rId11" Type="http://schemas.openxmlformats.org/officeDocument/2006/relationships/image" Target="../media/image196.jpeg"/><Relationship Id="rId5" Type="http://schemas.openxmlformats.org/officeDocument/2006/relationships/image" Target="../media/image192.png"/><Relationship Id="rId10" Type="http://schemas.openxmlformats.org/officeDocument/2006/relationships/chart" Target="../charts/chart2.xml"/><Relationship Id="rId4" Type="http://schemas.openxmlformats.org/officeDocument/2006/relationships/image" Target="../media/image191.png"/><Relationship Id="rId9" Type="http://schemas.openxmlformats.org/officeDocument/2006/relationships/chart" Target="../charts/chart1.xml"/></Relationships>
</file>

<file path=ppt/slides/_rels/slide212.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image" Target="../media/image190.png"/><Relationship Id="rId3" Type="http://schemas.openxmlformats.org/officeDocument/2006/relationships/image" Target="../media/image198.png"/><Relationship Id="rId7" Type="http://schemas.openxmlformats.org/officeDocument/2006/relationships/image" Target="../media/image202.png"/><Relationship Id="rId12" Type="http://schemas.openxmlformats.org/officeDocument/2006/relationships/image" Target="../media/image206.png"/><Relationship Id="rId2" Type="http://schemas.openxmlformats.org/officeDocument/2006/relationships/image" Target="../media/image197.jpeg"/><Relationship Id="rId1" Type="http://schemas.openxmlformats.org/officeDocument/2006/relationships/slideLayout" Target="../slideLayouts/slideLayout41.xml"/><Relationship Id="rId6" Type="http://schemas.openxmlformats.org/officeDocument/2006/relationships/image" Target="../media/image201.png"/><Relationship Id="rId11" Type="http://schemas.openxmlformats.org/officeDocument/2006/relationships/image" Target="../media/image205.png"/><Relationship Id="rId5" Type="http://schemas.openxmlformats.org/officeDocument/2006/relationships/image" Target="../media/image200.png"/><Relationship Id="rId10" Type="http://schemas.openxmlformats.org/officeDocument/2006/relationships/image" Target="../media/image204.png"/><Relationship Id="rId4" Type="http://schemas.openxmlformats.org/officeDocument/2006/relationships/image" Target="../media/image199.png"/><Relationship Id="rId9" Type="http://schemas.openxmlformats.org/officeDocument/2006/relationships/image" Target="../media/image203.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4.xml.rels><?xml version="1.0" encoding="UTF-8" standalone="yes"?>
<Relationships xmlns="http://schemas.openxmlformats.org/package/2006/relationships"><Relationship Id="rId8" Type="http://schemas.openxmlformats.org/officeDocument/2006/relationships/image" Target="../media/image213.png"/><Relationship Id="rId3" Type="http://schemas.openxmlformats.org/officeDocument/2006/relationships/image" Target="../media/image208.jpeg"/><Relationship Id="rId7" Type="http://schemas.openxmlformats.org/officeDocument/2006/relationships/image" Target="../media/image212.jpeg"/><Relationship Id="rId2" Type="http://schemas.openxmlformats.org/officeDocument/2006/relationships/image" Target="../media/image207.jpeg"/><Relationship Id="rId1" Type="http://schemas.openxmlformats.org/officeDocument/2006/relationships/slideLayout" Target="../slideLayouts/slideLayout41.xml"/><Relationship Id="rId6" Type="http://schemas.openxmlformats.org/officeDocument/2006/relationships/image" Target="../media/image211.jpeg"/><Relationship Id="rId5" Type="http://schemas.openxmlformats.org/officeDocument/2006/relationships/image" Target="../media/image210.jpg"/><Relationship Id="rId4" Type="http://schemas.openxmlformats.org/officeDocument/2006/relationships/image" Target="../media/image209.png"/></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17.xml.rels><?xml version="1.0" encoding="UTF-8" standalone="yes"?>
<Relationships xmlns="http://schemas.openxmlformats.org/package/2006/relationships"><Relationship Id="rId2" Type="http://schemas.openxmlformats.org/officeDocument/2006/relationships/image" Target="../media/image214.jpg"/><Relationship Id="rId1" Type="http://schemas.openxmlformats.org/officeDocument/2006/relationships/slideLayout" Target="../slideLayouts/slideLayout41.xml"/></Relationships>
</file>

<file path=ppt/slides/_rels/slide218.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215.png"/><Relationship Id="rId1" Type="http://schemas.openxmlformats.org/officeDocument/2006/relationships/slideLayout" Target="../slideLayouts/slideLayout41.xml"/><Relationship Id="rId5" Type="http://schemas.openxmlformats.org/officeDocument/2006/relationships/image" Target="../media/image218.tmp"/><Relationship Id="rId4" Type="http://schemas.openxmlformats.org/officeDocument/2006/relationships/image" Target="../media/image217.pn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20.xml.rels><?xml version="1.0" encoding="UTF-8" standalone="yes"?>
<Relationships xmlns="http://schemas.openxmlformats.org/package/2006/relationships"><Relationship Id="rId2" Type="http://schemas.openxmlformats.org/officeDocument/2006/relationships/image" Target="../media/image219.jpg"/><Relationship Id="rId1" Type="http://schemas.openxmlformats.org/officeDocument/2006/relationships/slideLayout" Target="../slideLayouts/slideLayout41.xml"/></Relationships>
</file>

<file path=ppt/slides/_rels/slide221.xml.rels><?xml version="1.0" encoding="UTF-8" standalone="yes"?>
<Relationships xmlns="http://schemas.openxmlformats.org/package/2006/relationships"><Relationship Id="rId8" Type="http://schemas.openxmlformats.org/officeDocument/2006/relationships/image" Target="../media/image226.png"/><Relationship Id="rId3" Type="http://schemas.openxmlformats.org/officeDocument/2006/relationships/image" Target="../media/image221.png"/><Relationship Id="rId7" Type="http://schemas.openxmlformats.org/officeDocument/2006/relationships/image" Target="../media/image225.png"/><Relationship Id="rId2" Type="http://schemas.openxmlformats.org/officeDocument/2006/relationships/image" Target="../media/image220.png"/><Relationship Id="rId1" Type="http://schemas.openxmlformats.org/officeDocument/2006/relationships/slideLayout" Target="../slideLayouts/slideLayout41.xml"/><Relationship Id="rId6" Type="http://schemas.openxmlformats.org/officeDocument/2006/relationships/image" Target="../media/image224.png"/><Relationship Id="rId5" Type="http://schemas.openxmlformats.org/officeDocument/2006/relationships/image" Target="../media/image223.png"/><Relationship Id="rId4" Type="http://schemas.openxmlformats.org/officeDocument/2006/relationships/image" Target="../media/image222.png"/></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3.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image" Target="../media/image227.emf"/><Relationship Id="rId1" Type="http://schemas.openxmlformats.org/officeDocument/2006/relationships/slideLayout" Target="../slideLayouts/slideLayout41.xml"/><Relationship Id="rId5" Type="http://schemas.openxmlformats.org/officeDocument/2006/relationships/image" Target="../media/image230.png"/><Relationship Id="rId4" Type="http://schemas.openxmlformats.org/officeDocument/2006/relationships/image" Target="../media/image229.png"/></Relationships>
</file>

<file path=ppt/slides/_rels/slide224.xml.rels><?xml version="1.0" encoding="UTF-8" standalone="yes"?>
<Relationships xmlns="http://schemas.openxmlformats.org/package/2006/relationships"><Relationship Id="rId2" Type="http://schemas.openxmlformats.org/officeDocument/2006/relationships/image" Target="../media/image231.png"/><Relationship Id="rId1" Type="http://schemas.openxmlformats.org/officeDocument/2006/relationships/slideLayout" Target="../slideLayouts/slideLayout4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6.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image" Target="../media/image232.png"/><Relationship Id="rId1" Type="http://schemas.openxmlformats.org/officeDocument/2006/relationships/slideLayout" Target="../slideLayouts/slideLayout41.xml"/><Relationship Id="rId4" Type="http://schemas.openxmlformats.org/officeDocument/2006/relationships/image" Target="../media/image234.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1.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image" Target="../media/image235.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25.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238.emf"/><Relationship Id="rId2" Type="http://schemas.openxmlformats.org/officeDocument/2006/relationships/image" Target="../media/image237.png"/><Relationship Id="rId1" Type="http://schemas.openxmlformats.org/officeDocument/2006/relationships/slideLayout" Target="../slideLayouts/slideLayout7.xml"/><Relationship Id="rId4" Type="http://schemas.openxmlformats.org/officeDocument/2006/relationships/image" Target="../media/image239.emf"/></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image" Target="../media/image240.png"/><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2" Type="http://schemas.openxmlformats.org/officeDocument/2006/relationships/image" Target="../media/image241.png"/><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2" Type="http://schemas.openxmlformats.org/officeDocument/2006/relationships/image" Target="../media/image242.png"/><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image" Target="../media/image243.png"/><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image" Target="../media/image244.png"/><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image" Target="../media/image245.png"/><Relationship Id="rId1" Type="http://schemas.openxmlformats.org/officeDocument/2006/relationships/slideLayout" Target="../slideLayouts/slideLayout7.xml"/><Relationship Id="rId4" Type="http://schemas.openxmlformats.org/officeDocument/2006/relationships/image" Target="../media/image247.png"/></Relationships>
</file>

<file path=ppt/slides/_rels/slide257.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3" Type="http://schemas.openxmlformats.org/officeDocument/2006/relationships/image" Target="../media/image250.emf"/><Relationship Id="rId2" Type="http://schemas.openxmlformats.org/officeDocument/2006/relationships/chart" Target="../charts/chart3.xml"/><Relationship Id="rId1" Type="http://schemas.openxmlformats.org/officeDocument/2006/relationships/slideLayout" Target="../slideLayouts/slideLayout7.xml"/><Relationship Id="rId4" Type="http://schemas.openxmlformats.org/officeDocument/2006/relationships/image" Target="../media/image251.png"/></Relationships>
</file>

<file path=ppt/slides/_rels/slide264.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image" Target="../media/image253.png"/></Relationships>
</file>

<file path=ppt/slides/_rels/slide265.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image" Target="../media/image255.emf"/><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2" Type="http://schemas.openxmlformats.org/officeDocument/2006/relationships/image" Target="../media/image256.emf"/><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0.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image" Target="../media/image258.png"/><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3" Type="http://schemas.openxmlformats.org/officeDocument/2006/relationships/image" Target="../media/image261.emf"/><Relationship Id="rId2" Type="http://schemas.openxmlformats.org/officeDocument/2006/relationships/image" Target="../media/image260.emf"/><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6.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6.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6.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6.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6.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6.xml"/></Relationships>
</file>

<file path=ppt/slides/_rels/slide38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7.xml"/><Relationship Id="rId1" Type="http://schemas.openxmlformats.org/officeDocument/2006/relationships/vmlDrawing" Target="../drawings/vmlDrawing2.vml"/><Relationship Id="rId4" Type="http://schemas.openxmlformats.org/officeDocument/2006/relationships/image" Target="../media/image263.emf"/></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6.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6.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5.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24.png"/><Relationship Id="rId3" Type="http://schemas.openxmlformats.org/officeDocument/2006/relationships/image" Target="../media/image14.png"/><Relationship Id="rId7" Type="http://schemas.openxmlformats.org/officeDocument/2006/relationships/image" Target="../media/image18.png"/><Relationship Id="rId12" Type="http://schemas.openxmlformats.org/officeDocument/2006/relationships/image" Target="../media/image23.png"/><Relationship Id="rId2" Type="http://schemas.openxmlformats.org/officeDocument/2006/relationships/notesSlide" Target="../notesSlides/notesSlide26.xml"/><Relationship Id="rId1" Type="http://schemas.openxmlformats.org/officeDocument/2006/relationships/slideLayout" Target="../slideLayouts/slideLayout36.xml"/><Relationship Id="rId6" Type="http://schemas.openxmlformats.org/officeDocument/2006/relationships/image" Target="../media/image17.png"/><Relationship Id="rId11" Type="http://schemas.openxmlformats.org/officeDocument/2006/relationships/image" Target="../media/image22.png"/><Relationship Id="rId5" Type="http://schemas.openxmlformats.org/officeDocument/2006/relationships/image" Target="../media/image16.png"/><Relationship Id="rId10"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image" Target="../media/image20.png"/></Relationships>
</file>

<file path=ppt/slides/_rels/slide4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36.xml"/><Relationship Id="rId5" Type="http://schemas.openxmlformats.org/officeDocument/2006/relationships/image" Target="../media/image27.emf"/><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36.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4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4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32.xml"/><Relationship Id="rId1" Type="http://schemas.openxmlformats.org/officeDocument/2006/relationships/slideLayout" Target="../slideLayouts/slideLayout41.xml"/><Relationship Id="rId4" Type="http://schemas.openxmlformats.org/officeDocument/2006/relationships/image" Target="../media/image37.png"/></Relationships>
</file>

<file path=ppt/slides/_rels/slide6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41.xml"/></Relationships>
</file>

<file path=ppt/slides/_rels/slide62.xml.rels><?xml version="1.0" encoding="UTF-8" standalone="yes"?>
<Relationships xmlns="http://schemas.openxmlformats.org/package/2006/relationships"><Relationship Id="rId2" Type="http://schemas.openxmlformats.org/officeDocument/2006/relationships/image" Target="../media/image39.emf"/><Relationship Id="rId1" Type="http://schemas.openxmlformats.org/officeDocument/2006/relationships/slideLayout" Target="../slideLayouts/slideLayout4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41.xml"/></Relationships>
</file>

<file path=ppt/slides/_rels/slide6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eg"/><Relationship Id="rId1" Type="http://schemas.openxmlformats.org/officeDocument/2006/relationships/slideLayout" Target="../slideLayouts/slideLayout4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5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6.xml"/></Relationships>
</file>

<file path=ppt/slides/_rels/slide8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jpeg"/><Relationship Id="rId1" Type="http://schemas.openxmlformats.org/officeDocument/2006/relationships/slideLayout" Target="../slideLayouts/slideLayout41.xml"/><Relationship Id="rId5" Type="http://schemas.openxmlformats.org/officeDocument/2006/relationships/image" Target="../media/image50.png"/><Relationship Id="rId4" Type="http://schemas.openxmlformats.org/officeDocument/2006/relationships/image" Target="../media/image49.png"/></Relationships>
</file>

<file path=ppt/slides/_rels/slide88.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41.xml"/><Relationship Id="rId4" Type="http://schemas.openxmlformats.org/officeDocument/2006/relationships/image" Target="../media/image53.jpeg"/></Relationships>
</file>

<file path=ppt/slides/_rels/slide8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41.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0.xml"/></Relationships>
</file>

<file path=ppt/slides/_rels/slide90.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41.xml"/></Relationships>
</file>

<file path=ppt/slides/_rels/slide9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jpeg"/><Relationship Id="rId1" Type="http://schemas.openxmlformats.org/officeDocument/2006/relationships/slideLayout" Target="../slideLayouts/slideLayout4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9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4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6.xml.rels><?xml version="1.0" encoding="UTF-8" standalone="yes"?>
<Relationships xmlns="http://schemas.openxmlformats.org/package/2006/relationships"><Relationship Id="rId8" Type="http://schemas.openxmlformats.org/officeDocument/2006/relationships/image" Target="../media/image64.png"/><Relationship Id="rId13" Type="http://schemas.microsoft.com/office/2007/relationships/hdphoto" Target="../media/hdphoto3.wdp"/><Relationship Id="rId3" Type="http://schemas.openxmlformats.org/officeDocument/2006/relationships/image" Target="../media/image60.png"/><Relationship Id="rId7" Type="http://schemas.microsoft.com/office/2007/relationships/hdphoto" Target="../media/hdphoto1.wdp"/><Relationship Id="rId12" Type="http://schemas.openxmlformats.org/officeDocument/2006/relationships/image" Target="../media/image67.png"/><Relationship Id="rId2" Type="http://schemas.openxmlformats.org/officeDocument/2006/relationships/notesSlide" Target="../notesSlides/notesSlide35.xml"/><Relationship Id="rId1" Type="http://schemas.openxmlformats.org/officeDocument/2006/relationships/slideLayout" Target="../slideLayouts/slideLayout18.xml"/><Relationship Id="rId6" Type="http://schemas.openxmlformats.org/officeDocument/2006/relationships/image" Target="../media/image63.png"/><Relationship Id="rId11" Type="http://schemas.openxmlformats.org/officeDocument/2006/relationships/image" Target="../media/image66.png"/><Relationship Id="rId5" Type="http://schemas.openxmlformats.org/officeDocument/2006/relationships/image" Target="../media/image62.png"/><Relationship Id="rId10" Type="http://schemas.openxmlformats.org/officeDocument/2006/relationships/image" Target="../media/image65.png"/><Relationship Id="rId4" Type="http://schemas.openxmlformats.org/officeDocument/2006/relationships/image" Target="../media/image61.png"/><Relationship Id="rId9" Type="http://schemas.microsoft.com/office/2007/relationships/hdphoto" Target="../media/hdphoto2.wdp"/><Relationship Id="rId14" Type="http://schemas.openxmlformats.org/officeDocument/2006/relationships/image" Target="../media/image68.png"/></Relationships>
</file>

<file path=ppt/slides/_rels/slide9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jpeg"/><Relationship Id="rId1" Type="http://schemas.openxmlformats.org/officeDocument/2006/relationships/slideLayout" Target="../slideLayouts/slideLayout18.xml"/><Relationship Id="rId4" Type="http://schemas.openxmlformats.org/officeDocument/2006/relationships/image" Target="../media/image71.jpeg"/></Relationships>
</file>

<file path=ppt/slides/_rels/slide98.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0" y="2482869"/>
            <a:ext cx="9144003" cy="1076292"/>
          </a:xfrm>
        </p:spPr>
        <p:txBody>
          <a:bodyPr>
            <a:normAutofit/>
          </a:bodyPr>
          <a:lstStyle/>
          <a:p>
            <a:pPr>
              <a:lnSpc>
                <a:spcPts val="3321"/>
              </a:lnSpc>
              <a:spcBef>
                <a:spcPts val="1139"/>
              </a:spcBef>
            </a:pPr>
            <a:r>
              <a:rPr lang="ja-JP" altLang="en-US" sz="2800" dirty="0">
                <a:latin typeface="BIZ UDPゴシック" panose="020B0400000000000000" pitchFamily="50" charset="-128"/>
                <a:ea typeface="BIZ UDPゴシック" panose="020B0400000000000000" pitchFamily="50" charset="-128"/>
                <a:cs typeface="+mn-cs"/>
              </a:rPr>
              <a:t>大阪府庁の点検・棚卸し結果</a:t>
            </a:r>
            <a:r>
              <a:rPr lang="en-US" altLang="ja-JP" sz="2800" dirty="0">
                <a:latin typeface="BIZ UDPゴシック" panose="020B0400000000000000" pitchFamily="50" charset="-128"/>
                <a:ea typeface="BIZ UDPゴシック" panose="020B0400000000000000" pitchFamily="50" charset="-128"/>
                <a:cs typeface="+mn-cs"/>
              </a:rPr>
              <a:t/>
            </a:r>
            <a:br>
              <a:rPr lang="en-US" altLang="ja-JP" sz="2800" dirty="0">
                <a:latin typeface="BIZ UDPゴシック" panose="020B0400000000000000" pitchFamily="50" charset="-128"/>
                <a:ea typeface="BIZ UDPゴシック" panose="020B0400000000000000" pitchFamily="50" charset="-128"/>
                <a:cs typeface="+mn-cs"/>
              </a:rPr>
            </a:br>
            <a:r>
              <a:rPr lang="ja-JP" altLang="en-US" sz="2800" dirty="0">
                <a:latin typeface="BIZ UDPゴシック" panose="020B0400000000000000" pitchFamily="50" charset="-128"/>
                <a:ea typeface="BIZ UDPゴシック" panose="020B0400000000000000" pitchFamily="50" charset="-128"/>
                <a:cs typeface="+mn-cs"/>
              </a:rPr>
              <a:t>（</a:t>
            </a:r>
            <a:r>
              <a:rPr lang="en-US" altLang="ja-JP" sz="2800" dirty="0">
                <a:latin typeface="BIZ UDPゴシック" panose="020B0400000000000000" pitchFamily="50" charset="-128"/>
                <a:ea typeface="BIZ UDPゴシック" panose="020B0400000000000000" pitchFamily="50" charset="-128"/>
                <a:cs typeface="+mn-cs"/>
              </a:rPr>
              <a:t>2008</a:t>
            </a:r>
            <a:r>
              <a:rPr lang="ja-JP" altLang="en-US" sz="2800" dirty="0">
                <a:latin typeface="BIZ UDPゴシック" panose="020B0400000000000000" pitchFamily="50" charset="-128"/>
                <a:ea typeface="BIZ UDPゴシック" panose="020B0400000000000000" pitchFamily="50" charset="-128"/>
                <a:cs typeface="+mn-cs"/>
              </a:rPr>
              <a:t>～</a:t>
            </a:r>
            <a:r>
              <a:rPr lang="en-US" altLang="ja-JP" sz="2800" dirty="0">
                <a:latin typeface="BIZ UDPゴシック" panose="020B0400000000000000" pitchFamily="50" charset="-128"/>
                <a:ea typeface="BIZ UDPゴシック" panose="020B0400000000000000" pitchFamily="50" charset="-128"/>
                <a:cs typeface="+mn-cs"/>
              </a:rPr>
              <a:t>2022</a:t>
            </a:r>
            <a:r>
              <a:rPr lang="ja-JP" altLang="en-US" sz="2800" dirty="0">
                <a:latin typeface="BIZ UDPゴシック" panose="020B0400000000000000" pitchFamily="50" charset="-128"/>
                <a:ea typeface="BIZ UDPゴシック" panose="020B0400000000000000" pitchFamily="50" charset="-128"/>
                <a:cs typeface="+mn-cs"/>
              </a:rPr>
              <a:t>年）</a:t>
            </a:r>
            <a:endParaRPr lang="ja-JP" altLang="en-US" sz="2800" dirty="0">
              <a:latin typeface="BIZ UDPゴシック" panose="020B0400000000000000" pitchFamily="50" charset="-128"/>
              <a:ea typeface="BIZ UDPゴシック" panose="020B0400000000000000" pitchFamily="50" charset="-128"/>
              <a:cs typeface="+mn-cs"/>
            </a:endParaRPr>
          </a:p>
        </p:txBody>
      </p:sp>
      <p:sp>
        <p:nvSpPr>
          <p:cNvPr id="4" name="正方形/長方形 3"/>
          <p:cNvSpPr/>
          <p:nvPr/>
        </p:nvSpPr>
        <p:spPr>
          <a:xfrm>
            <a:off x="233432" y="175074"/>
            <a:ext cx="8677137" cy="3416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09"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6" name="直線コネクタ 5"/>
          <p:cNvCxnSpPr/>
          <p:nvPr/>
        </p:nvCxnSpPr>
        <p:spPr>
          <a:xfrm>
            <a:off x="331395" y="3460992"/>
            <a:ext cx="845508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1" name="サブタイトル 4"/>
          <p:cNvSpPr>
            <a:spLocks noGrp="1"/>
          </p:cNvSpPr>
          <p:nvPr/>
        </p:nvSpPr>
        <p:spPr>
          <a:xfrm>
            <a:off x="1535002" y="5361017"/>
            <a:ext cx="6073996" cy="1092319"/>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r>
              <a:rPr lang="en-US" altLang="ja-JP" sz="2400" dirty="0">
                <a:solidFill>
                  <a:schemeClr val="tx1"/>
                </a:solidFill>
                <a:latin typeface="BIZ UDPゴシック" panose="020B0400000000000000" pitchFamily="50" charset="-128"/>
                <a:ea typeface="BIZ UDPゴシック" panose="020B0400000000000000" pitchFamily="50" charset="-128"/>
              </a:rPr>
              <a:t>2023</a:t>
            </a:r>
            <a:r>
              <a:rPr lang="ja-JP" altLang="en-US" sz="2400" dirty="0">
                <a:solidFill>
                  <a:schemeClr val="tx1"/>
                </a:solidFill>
                <a:latin typeface="BIZ UDPゴシック" panose="020B0400000000000000" pitchFamily="50" charset="-128"/>
                <a:ea typeface="BIZ UDPゴシック" panose="020B0400000000000000" pitchFamily="50" charset="-128"/>
              </a:rPr>
              <a:t>年</a:t>
            </a:r>
            <a:r>
              <a:rPr lang="en-US" altLang="ja-JP" sz="2400" dirty="0">
                <a:solidFill>
                  <a:schemeClr val="tx1"/>
                </a:solidFill>
                <a:latin typeface="BIZ UDPゴシック" panose="020B0400000000000000" pitchFamily="50" charset="-128"/>
                <a:ea typeface="BIZ UDPゴシック" panose="020B0400000000000000" pitchFamily="50" charset="-128"/>
              </a:rPr>
              <a:t>6</a:t>
            </a:r>
            <a:r>
              <a:rPr lang="ja-JP" altLang="en-US" sz="2400" dirty="0">
                <a:solidFill>
                  <a:schemeClr val="tx1"/>
                </a:solidFill>
                <a:latin typeface="BIZ UDPゴシック" panose="020B0400000000000000" pitchFamily="50" charset="-128"/>
                <a:ea typeface="BIZ UDPゴシック" panose="020B0400000000000000" pitchFamily="50" charset="-128"/>
              </a:rPr>
              <a:t>月</a:t>
            </a:r>
            <a:endParaRPr lang="en-US" altLang="ja-JP" sz="2400" dirty="0">
              <a:solidFill>
                <a:schemeClr val="tx1"/>
              </a:solidFill>
              <a:latin typeface="BIZ UDPゴシック" panose="020B0400000000000000" pitchFamily="50" charset="-128"/>
              <a:ea typeface="BIZ UDPゴシック" panose="020B0400000000000000" pitchFamily="50" charset="-128"/>
            </a:endParaRPr>
          </a:p>
          <a:p>
            <a:r>
              <a:rPr lang="ja-JP" altLang="en-US" sz="2400" dirty="0">
                <a:solidFill>
                  <a:schemeClr val="tx1"/>
                </a:solidFill>
                <a:latin typeface="BIZ UDPゴシック" panose="020B0400000000000000" pitchFamily="50" charset="-128"/>
                <a:ea typeface="BIZ UDPゴシック" panose="020B0400000000000000" pitchFamily="50" charset="-128"/>
              </a:rPr>
              <a:t>大阪府</a:t>
            </a:r>
            <a:endParaRPr lang="ja-JP" altLang="en-US" sz="2400" dirty="0">
              <a:solidFill>
                <a:schemeClr val="tx1"/>
              </a:solidFill>
              <a:latin typeface="BIZ UDPゴシック" panose="020B0400000000000000" pitchFamily="50" charset="-128"/>
              <a:ea typeface="BIZ UDPゴシック" panose="020B0400000000000000" pitchFamily="50" charset="-128"/>
            </a:endParaRPr>
          </a:p>
        </p:txBody>
      </p:sp>
      <p:sp>
        <p:nvSpPr>
          <p:cNvPr id="7" name="テキスト ボックス 6"/>
          <p:cNvSpPr txBox="1"/>
          <p:nvPr/>
        </p:nvSpPr>
        <p:spPr>
          <a:xfrm>
            <a:off x="5782234" y="529277"/>
            <a:ext cx="3257263" cy="5014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29" b="0" i="0" u="none" strike="noStrike" kern="1200" cap="none" spc="0" normalizeH="0" baseline="0" noProof="0" dirty="0" smtClean="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rPr>
              <a:t>2023.6.2</a:t>
            </a:r>
            <a:endParaRPr kumimoji="1" lang="en-US" altLang="ja-JP" sz="1329" b="0"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29" b="0" i="0" u="none" strike="noStrike" kern="1200" cap="none" spc="0" normalizeH="0" baseline="0" noProof="0" dirty="0" smtClean="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rPr>
              <a:t>第９回副首都推進本部（大阪府市）会議</a:t>
            </a:r>
            <a:endParaRPr kumimoji="1" lang="ja-JP" altLang="en-US" sz="1329" b="0"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正方形/長方形 7"/>
          <p:cNvSpPr/>
          <p:nvPr/>
        </p:nvSpPr>
        <p:spPr>
          <a:xfrm>
            <a:off x="6891279" y="1093693"/>
            <a:ext cx="1764000" cy="391804"/>
          </a:xfrm>
          <a:prstGeom prst="rect">
            <a:avLst/>
          </a:prstGeom>
          <a:noFill/>
          <a:ln w="9525">
            <a:solidFill>
              <a:schemeClr val="tx1"/>
            </a:solidFill>
          </a:ln>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70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参考</a:t>
            </a:r>
            <a:r>
              <a:rPr kumimoji="1" lang="ja-JP" altLang="en-US" sz="1709"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資料２ー２</a:t>
            </a:r>
            <a:endParaRPr kumimoji="1" lang="en-US" altLang="ja-JP" sz="170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86251917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3468277431"/>
              </p:ext>
            </p:extLst>
          </p:nvPr>
        </p:nvGraphicFramePr>
        <p:xfrm>
          <a:off x="57712" y="427899"/>
          <a:ext cx="9036000" cy="641658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080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2000">
                <a:tc gridSpan="2">
                  <a:txBody>
                    <a:bodyPr/>
                    <a:lstStyle/>
                    <a:p>
                      <a:pPr algn="ct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b="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b="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278630">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 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２月１日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２月３日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３月１８日</a:t>
                      </a: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武漢市における原因不明のウイルス性肺炎の集団感染発表</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国内で初めてのコロナ患者を確認（武漢渡航歴）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新型コロナウイルス感染症対策本部の設置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感染症法の「指定感染症」（二類相当）、検疫法の「検疫感染症」に指定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大型クルーズ船「ダイヤモンド・プリンセス号」で感染者が発生</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「新型コロナウイルス感染症に関する緊急対応策」発表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・総額１５３億円</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・帰国者等への支援、国内感染対策の強化、水際対策の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強化、影響を受ける産業等への緊急対応等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「新型コロナウイルス感染症対策の基本方針」決定</a:t>
                      </a:r>
                      <a:endPar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spc="-10" baseline="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「新型コロナウイルス感染症に関する緊急対応策</a:t>
                      </a:r>
                      <a:r>
                        <a:rPr kumimoji="1" lang="en-US" altLang="ja-JP" sz="1050" b="0" spc="-1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spc="-10" baseline="0" dirty="0" smtClean="0">
                          <a:solidFill>
                            <a:schemeClr val="tx1"/>
                          </a:solidFill>
                          <a:latin typeface="ＭＳ Ｐゴシック" panose="020B0600070205080204" pitchFamily="50" charset="-128"/>
                          <a:ea typeface="ＭＳ Ｐゴシック" panose="020B0600070205080204" pitchFamily="50" charset="-128"/>
                        </a:rPr>
                        <a:t>第２弾</a:t>
                      </a:r>
                      <a:r>
                        <a:rPr kumimoji="1" lang="en-US" altLang="ja-JP" sz="1050" b="0" spc="-1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spc="-1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発表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4,308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億円の対策のほか、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兆円規模の金融措置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・感染拡大防止策と医療提供体制の整備、学校の臨時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休業に</a:t>
                      </a:r>
                      <a:r>
                        <a:rPr kumimoji="1" lang="ja-JP" altLang="en-US" sz="1050" b="0" spc="-90" baseline="0" dirty="0" smtClean="0">
                          <a:solidFill>
                            <a:schemeClr val="tx1"/>
                          </a:solidFill>
                          <a:latin typeface="ＭＳ Ｐゴシック" panose="020B0600070205080204" pitchFamily="50" charset="-128"/>
                          <a:ea typeface="ＭＳ Ｐゴシック" panose="020B0600070205080204" pitchFamily="50" charset="-128"/>
                        </a:rPr>
                        <a:t>伴って生じる課題への対応、事業活動の縮小や</a:t>
                      </a:r>
                      <a:r>
                        <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spc="-90" baseline="0" dirty="0" smtClean="0">
                          <a:solidFill>
                            <a:schemeClr val="tx1"/>
                          </a:solidFill>
                          <a:latin typeface="ＭＳ Ｐゴシック" panose="020B0600070205080204" pitchFamily="50" charset="-128"/>
                          <a:ea typeface="ＭＳ Ｐゴシック" panose="020B0600070205080204" pitchFamily="50" charset="-128"/>
                        </a:rPr>
                        <a:t>雇用</a:t>
                      </a:r>
                      <a:endPar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spc="-90" baseline="0" dirty="0" smtClean="0">
                          <a:solidFill>
                            <a:schemeClr val="tx1"/>
                          </a:solidFill>
                          <a:latin typeface="ＭＳ Ｐゴシック" panose="020B0600070205080204" pitchFamily="50" charset="-128"/>
                          <a:ea typeface="ＭＳ Ｐゴシック" panose="020B0600070205080204" pitchFamily="50" charset="-128"/>
                        </a:rPr>
                        <a:t>への対応等</a:t>
                      </a:r>
                      <a:endParaRPr kumimoji="1" lang="en-US" altLang="ja-JP" sz="1050" b="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「生活不安に対応するための緊急措置」発表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・個人向け緊急小口資金等の特例拡大、公共料金支払</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猶予、国税・社会保険料・地方税の猶予</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WHO</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がパンデミック（世界的大流行）を宣言</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改正特措法施行（法の対象にコロナを追加）</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「生活不安に対応するための緊急措置」発表</a:t>
                      </a: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・個人向け緊急小口資金等の特例拡大、公共料金支払</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猶予、国税・社会保険料・地方税の猶予</a:t>
                      </a: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東京オリンピック・パラリンピック延期決定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特措法に基づき、新型コロナウイルス感染症対策本部を設置</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２月４日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３月２日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府新型コロナウイルス対策本部会議を設置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保健所設置市と患者情報の一元化を決定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府内で初めての患者確認、府民向け・外国人向けの相談窓口設置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中小企業向け相談窓口の設置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帰国者・接触者相談センターの設置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（２月２７日～　新型コロナ受診相談センター）</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中小企業向け緊急融資の開始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府主催のイベントや集会を原則中止又は延期</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府有施設のうち、不特定多数が集まる屋内の集客施設を原則休館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ライブハウスクラスター発生の可能性を公表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府立学校の臨時休業、市町村教委及び私立学校園にも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休業要請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入院フォローアップセンター設置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ライブクラスター収束宣言</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３連休の兵庫県との往来自粛、不要不急の外出自粛の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呼びかけ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令和元年度一般会計補正予算（第６号）、令和２年度一般会計補正予算（第１号）の成立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府新型コロナウイルス対策本部を特措法に基づく都道府県対策本部に位置付け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週末の不要不急の外出自粛の呼びかけ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夜の飲食店等への外出自粛の呼びかけ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夜の街クラスターの公表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新型コロナウイルス感染症対策協議会の設置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第１波（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年１月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取組み等</a:t>
            </a:r>
          </a:p>
        </p:txBody>
      </p:sp>
    </p:spTree>
    <p:extLst>
      <p:ext uri="{BB962C8B-B14F-4D97-AF65-F5344CB8AC3E}">
        <p14:creationId xmlns:p14="http://schemas.microsoft.com/office/powerpoint/2010/main" val="2098418598"/>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6"/>
          <p:cNvSpPr txBox="1"/>
          <p:nvPr/>
        </p:nvSpPr>
        <p:spPr>
          <a:xfrm>
            <a:off x="0" y="0"/>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）成長産業の振興等（カーボンニュートラル）</a:t>
            </a:r>
            <a:endPar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4" name="表 3"/>
          <p:cNvGraphicFramePr>
            <a:graphicFrameLocks noGrp="1"/>
          </p:cNvGraphicFramePr>
          <p:nvPr>
            <p:extLst/>
          </p:nvPr>
        </p:nvGraphicFramePr>
        <p:xfrm>
          <a:off x="117402" y="404664"/>
          <a:ext cx="8929616" cy="6373300"/>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232404">
                  <a:extLst>
                    <a:ext uri="{9D8B030D-6E8A-4147-A177-3AD203B41FA5}">
                      <a16:colId xmlns:a16="http://schemas.microsoft.com/office/drawing/2014/main" val="1867253675"/>
                    </a:ext>
                  </a:extLst>
                </a:gridCol>
                <a:gridCol w="2232404">
                  <a:extLst>
                    <a:ext uri="{9D8B030D-6E8A-4147-A177-3AD203B41FA5}">
                      <a16:colId xmlns:a16="http://schemas.microsoft.com/office/drawing/2014/main" val="665385018"/>
                    </a:ext>
                  </a:extLst>
                </a:gridCol>
                <a:gridCol w="2232404">
                  <a:extLst>
                    <a:ext uri="{9D8B030D-6E8A-4147-A177-3AD203B41FA5}">
                      <a16:colId xmlns:a16="http://schemas.microsoft.com/office/drawing/2014/main" val="1580010884"/>
                    </a:ext>
                  </a:extLst>
                </a:gridCol>
              </a:tblGrid>
              <a:tr h="216000">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Why</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Vision</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What</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300"/>
                        </a:lnSpc>
                      </a:pPr>
                      <a:r>
                        <a:rPr kumimoji="1" lang="ja-JP" altLang="en-US" sz="1200" dirty="0" smtClean="0">
                          <a:solidFill>
                            <a:schemeClr val="tx1"/>
                          </a:solidFill>
                          <a:latin typeface="+mn-lt"/>
                        </a:rPr>
                        <a:t>＜</a:t>
                      </a:r>
                      <a:r>
                        <a:rPr kumimoji="1" lang="en-US" altLang="ja-JP" sz="1200" dirty="0" smtClean="0">
                          <a:solidFill>
                            <a:schemeClr val="tx1"/>
                          </a:solidFill>
                          <a:latin typeface="+mn-lt"/>
                        </a:rPr>
                        <a:t>Outcome</a:t>
                      </a:r>
                      <a:r>
                        <a:rPr kumimoji="1" lang="ja-JP" altLang="en-US" sz="1200" dirty="0" smtClean="0">
                          <a:solidFill>
                            <a:schemeClr val="tx1"/>
                          </a:solidFill>
                          <a:latin typeface="+mn-lt"/>
                        </a:rPr>
                        <a:t>＞</a:t>
                      </a:r>
                      <a:endParaRPr kumimoji="1" lang="ja-JP" altLang="en-US" sz="1200" dirty="0">
                        <a:solidFill>
                          <a:schemeClr val="tx1"/>
                        </a:solidFill>
                        <a:latin typeface="+mn-lt"/>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789358">
                <a:tc>
                  <a:txBody>
                    <a:bodyPr/>
                    <a:lstStyle/>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○近年、</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世界各地で記録的な熱波やそれに伴う山火事が頻発し、日本でも暑さだけでなく、豪雨災害により毎年のように大きな被害が発生するなど、まさに気候危機と言うべき状況となっている。</a:t>
                      </a: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○パリ協定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2015</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月採択</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では、</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平均気温の上昇を２℃高い水準を十分下回るとともに、</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1.5℃</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に抑える努力を追求することとされた。</a:t>
                      </a: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○国においては、</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2050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年カーボンニュートラルをめざすことを</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月に宣言し</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、地域</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脱炭素</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ロードマップの</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策定</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やグリーンイノベーション</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基金の創設など、推進に向けた議論が加速しており、地域においても</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、取組み</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を進めること</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が喫緊の課題となって</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いる。</a:t>
                      </a: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○府は、政府に先駆けて、</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月に「</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2050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年二酸化炭素排出量実質ゼロ」を表明し、この考え方に沿って、</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年度の温室効果ガス排出量を</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2013</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年度比で</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40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％削減する目標を</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掲げている。</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2050</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の二酸化炭素排出量実質ゼロ」は、従来の延長線上の取組みで達成できるものではなく、あらゆる主体が、脱炭素社会の将来像を共有し、一体となって思い切った気候変動対策に取り組むことが重要である。</a:t>
                      </a: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○「大阪府地球温暖化対策実行計画」の策定（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年３月）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○「おおさかスマートエネルギープラン」の策定（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年３月）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rPr>
                        <a:t>H2Osaka</a:t>
                      </a:r>
                      <a:r>
                        <a:rPr kumimoji="1" lang="ja-JP" altLang="en-US" sz="1050" dirty="0" smtClean="0">
                          <a:solidFill>
                            <a:schemeClr val="tx1"/>
                          </a:solidFill>
                          <a:latin typeface="Meiryo UI" panose="020B0604030504040204" pitchFamily="50" charset="-128"/>
                          <a:ea typeface="Meiryo UI" panose="020B0604030504040204" pitchFamily="50" charset="-128"/>
                        </a:rPr>
                        <a:t>ビジョン２０２２」の策定（</a:t>
                      </a:r>
                      <a:r>
                        <a:rPr kumimoji="1" lang="en-US" altLang="ja-JP" sz="1050" dirty="0" smtClean="0">
                          <a:solidFill>
                            <a:schemeClr val="tx1"/>
                          </a:solidFill>
                          <a:latin typeface="Meiryo UI" panose="020B0604030504040204" pitchFamily="50" charset="-128"/>
                          <a:ea typeface="Meiryo UI" panose="020B0604030504040204" pitchFamily="50" charset="-128"/>
                        </a:rPr>
                        <a:t>2022</a:t>
                      </a:r>
                      <a:r>
                        <a:rPr kumimoji="1" lang="ja-JP" altLang="en-US" sz="1050" dirty="0" smtClean="0">
                          <a:solidFill>
                            <a:schemeClr val="tx1"/>
                          </a:solidFill>
                          <a:latin typeface="Meiryo UI" panose="020B0604030504040204" pitchFamily="50" charset="-128"/>
                          <a:ea typeface="Meiryo UI" panose="020B0604030504040204" pitchFamily="50" charset="-128"/>
                        </a:rPr>
                        <a:t>年５月）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○カーボンニュートラル推進本部の設置（</a:t>
                      </a:r>
                      <a:r>
                        <a:rPr kumimoji="1" lang="en-US" altLang="ja-JP" sz="1050" dirty="0" smtClean="0">
                          <a:solidFill>
                            <a:schemeClr val="tx1"/>
                          </a:solidFill>
                          <a:latin typeface="Meiryo UI" panose="020B0604030504040204" pitchFamily="50" charset="-128"/>
                          <a:ea typeface="Meiryo UI" panose="020B0604030504040204" pitchFamily="50" charset="-128"/>
                        </a:rPr>
                        <a:t>2022</a:t>
                      </a:r>
                      <a:r>
                        <a:rPr kumimoji="1" lang="ja-JP" altLang="en-US" sz="1050" dirty="0" smtClean="0">
                          <a:solidFill>
                            <a:schemeClr val="tx1"/>
                          </a:solidFill>
                          <a:latin typeface="Meiryo UI" panose="020B0604030504040204" pitchFamily="50" charset="-128"/>
                          <a:ea typeface="Meiryo UI" panose="020B0604030504040204" pitchFamily="50" charset="-128"/>
                        </a:rPr>
                        <a:t>年７月）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0"/>
                        </a:spcBef>
                        <a:spcAft>
                          <a:spcPts val="0"/>
                        </a:spcAft>
                        <a:defRPr/>
                      </a:pPr>
                      <a:r>
                        <a:rPr lang="ja-JP" altLang="en-US" sz="1050" b="0" i="0" dirty="0" smtClean="0">
                          <a:solidFill>
                            <a:schemeClr val="tx1"/>
                          </a:solidFill>
                          <a:latin typeface="Meiryo UI" panose="020B0604030504040204" pitchFamily="50" charset="-128"/>
                          <a:ea typeface="Meiryo UI" panose="020B0604030504040204" pitchFamily="50" charset="-128"/>
                        </a:rPr>
                        <a:t>万博をはじめ、大阪・関西の強みを生かし、</a:t>
                      </a:r>
                      <a:r>
                        <a:rPr lang="en-US" altLang="ja-JP" sz="1050" b="0" i="0" dirty="0" smtClean="0">
                          <a:solidFill>
                            <a:schemeClr val="tx1"/>
                          </a:solidFill>
                          <a:latin typeface="Meiryo UI" panose="020B0604030504040204" pitchFamily="50" charset="-128"/>
                          <a:ea typeface="Meiryo UI" panose="020B0604030504040204" pitchFamily="50" charset="-128"/>
                        </a:rPr>
                        <a:t>2030</a:t>
                      </a:r>
                      <a:r>
                        <a:rPr lang="ja-JP" altLang="en-US" sz="1050" b="0" i="0" dirty="0" smtClean="0">
                          <a:solidFill>
                            <a:schemeClr val="tx1"/>
                          </a:solidFill>
                          <a:latin typeface="Meiryo UI" panose="020B0604030504040204" pitchFamily="50" charset="-128"/>
                          <a:ea typeface="Meiryo UI" panose="020B0604030504040204" pitchFamily="50" charset="-128"/>
                        </a:rPr>
                        <a:t>年削減目標の達成に向け全庁一体となって取り組む。</a:t>
                      </a:r>
                      <a:endParaRPr lang="en-US" altLang="ja-JP" sz="1050" b="0" i="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0"/>
                        </a:spcBef>
                        <a:spcAft>
                          <a:spcPts val="0"/>
                        </a:spcAft>
                        <a:defRPr/>
                      </a:pPr>
                      <a:r>
                        <a:rPr lang="ja-JP" altLang="en-US" sz="1050" b="0" i="0" dirty="0" smtClean="0">
                          <a:solidFill>
                            <a:schemeClr val="tx1"/>
                          </a:solidFill>
                          <a:latin typeface="Meiryo UI" panose="020B0604030504040204" pitchFamily="50" charset="-128"/>
                          <a:ea typeface="Meiryo UI" panose="020B0604030504040204" pitchFamily="50" charset="-128"/>
                        </a:rPr>
                        <a:t>（取組事業例）</a:t>
                      </a:r>
                      <a:endParaRPr lang="en-US" altLang="ja-JP" sz="1050" b="0" i="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➢脱炭素ビジネス</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　・カーボンニュートラル技術開発・実証</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・エネルギー関連ビジネスの創出促進</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baseline="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・環境・エネルギー技術シーズ調査・ 普及啓発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baseline="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・中小企業スマートエネルギービジネス拡大</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a:t>
                      </a:r>
                      <a:r>
                        <a:rPr kumimoji="1" lang="zh-TW" altLang="en-US" sz="1050" dirty="0" smtClean="0">
                          <a:solidFill>
                            <a:schemeClr val="tx1"/>
                          </a:solidFill>
                          <a:latin typeface="Meiryo UI" panose="020B0604030504040204" pitchFamily="50" charset="-128"/>
                          <a:ea typeface="Meiryo UI" panose="020B0604030504040204" pitchFamily="50" charset="-128"/>
                        </a:rPr>
                        <a:t>中小事業者ＬＥＤ導入促進</a:t>
                      </a:r>
                      <a:endParaRPr kumimoji="1" lang="en-US" altLang="zh-TW"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➢行動変容</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baseline="0" dirty="0" smtClean="0">
                          <a:solidFill>
                            <a:schemeClr val="tx1"/>
                          </a:solidFill>
                          <a:latin typeface="Meiryo UI" panose="020B0604030504040204" pitchFamily="50" charset="-128"/>
                          <a:ea typeface="Meiryo UI" panose="020B0604030504040204" pitchFamily="50" charset="-128"/>
                        </a:rPr>
                        <a:t>　 ・</a:t>
                      </a:r>
                      <a:r>
                        <a:rPr kumimoji="1" lang="en-US" altLang="ja-JP" sz="1050" baseline="0" dirty="0" smtClean="0">
                          <a:solidFill>
                            <a:schemeClr val="tx1"/>
                          </a:solidFill>
                          <a:latin typeface="Meiryo UI" panose="020B0604030504040204" pitchFamily="50" charset="-128"/>
                          <a:ea typeface="Meiryo UI" panose="020B0604030504040204" pitchFamily="50" charset="-128"/>
                        </a:rPr>
                        <a:t>ZEH</a:t>
                      </a:r>
                      <a:r>
                        <a:rPr kumimoji="1" lang="ja-JP" altLang="en-US" sz="1050" baseline="0" dirty="0" smtClean="0">
                          <a:solidFill>
                            <a:schemeClr val="tx1"/>
                          </a:solidFill>
                          <a:latin typeface="Meiryo UI" panose="020B0604030504040204" pitchFamily="50" charset="-128"/>
                          <a:ea typeface="Meiryo UI" panose="020B0604030504040204" pitchFamily="50" charset="-128"/>
                        </a:rPr>
                        <a:t>（ゼッチ）普及啓発</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zh-TW" altLang="en-US" sz="1050" dirty="0" smtClean="0">
                          <a:solidFill>
                            <a:schemeClr val="tx1"/>
                          </a:solidFill>
                          <a:latin typeface="Meiryo UI" panose="020B0604030504040204" pitchFamily="50" charset="-128"/>
                          <a:ea typeface="Meiryo UI" panose="020B0604030504040204" pitchFamily="50" charset="-128"/>
                        </a:rPr>
                        <a:t>消費行動促進</a:t>
                      </a:r>
                      <a:endParaRPr kumimoji="1" lang="en-US" altLang="zh-TW"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・環境配慮消費行動促進インセ</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ンティブ調査検討</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・環境配慮型バス普及促進</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ゼロエミッション車普及促進</a:t>
                      </a:r>
                      <a:endParaRPr lang="en-US" altLang="ja-JP"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➢率先取組</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・府有施設の新築等時の</a:t>
                      </a:r>
                      <a:r>
                        <a:rPr lang="en-US" altLang="ja-JP"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ZEB</a:t>
                      </a: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化</a:t>
                      </a:r>
                      <a:endParaRPr lang="en-US" altLang="ja-JP"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の推進</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・公用車へのゼロエミッション車を中心とした電動車の導入</a:t>
                      </a:r>
                    </a:p>
                    <a:p>
                      <a:pPr marL="179388" marR="0" lvl="0" indent="-179388" algn="just" defTabSz="914400" rtl="0" eaLnBrk="1" fontAlgn="auto" latinLnBrk="0" hangingPunct="1">
                        <a:lnSpc>
                          <a:spcPct val="100000"/>
                        </a:lnSpc>
                        <a:spcBef>
                          <a:spcPts val="0"/>
                        </a:spcBef>
                        <a:spcAft>
                          <a:spcPts val="0"/>
                        </a:spcAft>
                        <a:buClrTx/>
                        <a:buSzTx/>
                        <a:buFontTx/>
                        <a:buNone/>
                        <a:tabLst/>
                        <a:defRPr/>
                      </a:pP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p>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○大阪府気候変動対策推進条例の </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改正施行（</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年４月全部施行）</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○温室効果ガス排出量の削減</a:t>
                      </a: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府域における</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年度の温室効果ガス排出量は、計画の基準年度である</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2013</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年度から約</a:t>
                      </a:r>
                      <a:r>
                        <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24</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削減</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3" name="スライド番号プレースホルダー 2"/>
          <p:cNvSpPr>
            <a:spLocks noGrp="1"/>
          </p:cNvSpPr>
          <p:nvPr>
            <p:ph type="sldNum" sz="quarter" idx="12"/>
          </p:nvPr>
        </p:nvSpPr>
        <p:spPr>
          <a:xfrm>
            <a:off x="6989618" y="6439898"/>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99</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30647904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テキスト ボックス 17"/>
          <p:cNvSpPr txBox="1"/>
          <p:nvPr/>
        </p:nvSpPr>
        <p:spPr>
          <a:xfrm>
            <a:off x="81692" y="322343"/>
            <a:ext cx="9042400" cy="1180699"/>
          </a:xfrm>
          <a:prstGeom prst="rect">
            <a:avLst/>
          </a:prstGeom>
          <a:noFill/>
        </p:spPr>
        <p:txBody>
          <a:bodyPr wrap="square" lIns="36000" tIns="36000" rIns="36000" bIns="36000" rtlCol="0">
            <a:spAutoFit/>
          </a:bodyPr>
          <a:lstStyle/>
          <a:p>
            <a:pPr marL="0" marR="0" lvl="0" indent="174625"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地球温暖化対策として、「大阪府地球温暖化対策実行計画」や再生可能エネルギーの普及拡大等をめざした「おおさかスマートエネルギープラン」、水素利用の拡大を目的とした「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H2Osaka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ビジョン２０２２」等に基づく取組みを推進しており、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年度の府域における温室効果ガス排出量は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年度から約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さらに、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月に府として「</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年二酸化炭素排出量実質ゼロ」をめざすことを表明。取組みを強化するため、「</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大阪府気候変動対策推進条例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」等を改正するとともに、全庁一体の「おおさかカーボンニュートラル推進本部」を設置。大阪・関西万博のインパクトを活かし、</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年までのカーボンニュートラルの実現をめざした各施策を推進している。　　　　</a:t>
            </a:r>
          </a:p>
        </p:txBody>
      </p:sp>
      <p:sp>
        <p:nvSpPr>
          <p:cNvPr id="29" name="テキスト ボックス 28"/>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経過</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31" name="表 30"/>
          <p:cNvGraphicFramePr>
            <a:graphicFrameLocks noGrp="1"/>
          </p:cNvGraphicFramePr>
          <p:nvPr>
            <p:extLst/>
          </p:nvPr>
        </p:nvGraphicFramePr>
        <p:xfrm>
          <a:off x="65343" y="1472011"/>
          <a:ext cx="8969380" cy="277333"/>
        </p:xfrm>
        <a:graphic>
          <a:graphicData uri="http://schemas.openxmlformats.org/drawingml/2006/table">
            <a:tbl>
              <a:tblPr firstRow="1" bandRow="1">
                <a:tableStyleId>{7DF18680-E054-41AD-8BC1-D1AEF772440D}</a:tableStyleId>
              </a:tblPr>
              <a:tblGrid>
                <a:gridCol w="677607">
                  <a:extLst>
                    <a:ext uri="{9D8B030D-6E8A-4147-A177-3AD203B41FA5}">
                      <a16:colId xmlns:a16="http://schemas.microsoft.com/office/drawing/2014/main" val="2713516174"/>
                    </a:ext>
                  </a:extLst>
                </a:gridCol>
                <a:gridCol w="219075">
                  <a:extLst>
                    <a:ext uri="{9D8B030D-6E8A-4147-A177-3AD203B41FA5}">
                      <a16:colId xmlns:a16="http://schemas.microsoft.com/office/drawing/2014/main" val="3638051781"/>
                    </a:ext>
                  </a:extLst>
                </a:gridCol>
                <a:gridCol w="676275">
                  <a:extLst>
                    <a:ext uri="{9D8B030D-6E8A-4147-A177-3AD203B41FA5}">
                      <a16:colId xmlns:a16="http://schemas.microsoft.com/office/drawing/2014/main" val="761872062"/>
                    </a:ext>
                  </a:extLst>
                </a:gridCol>
                <a:gridCol w="190500">
                  <a:extLst>
                    <a:ext uri="{9D8B030D-6E8A-4147-A177-3AD203B41FA5}">
                      <a16:colId xmlns:a16="http://schemas.microsoft.com/office/drawing/2014/main" val="2832831157"/>
                    </a:ext>
                  </a:extLst>
                </a:gridCol>
                <a:gridCol w="696009">
                  <a:extLst>
                    <a:ext uri="{9D8B030D-6E8A-4147-A177-3AD203B41FA5}">
                      <a16:colId xmlns:a16="http://schemas.microsoft.com/office/drawing/2014/main" val="20006"/>
                    </a:ext>
                  </a:extLst>
                </a:gridCol>
                <a:gridCol w="696009">
                  <a:extLst>
                    <a:ext uri="{9D8B030D-6E8A-4147-A177-3AD203B41FA5}">
                      <a16:colId xmlns:a16="http://schemas.microsoft.com/office/drawing/2014/main" val="20007"/>
                    </a:ext>
                  </a:extLst>
                </a:gridCol>
                <a:gridCol w="696009">
                  <a:extLst>
                    <a:ext uri="{9D8B030D-6E8A-4147-A177-3AD203B41FA5}">
                      <a16:colId xmlns:a16="http://schemas.microsoft.com/office/drawing/2014/main" val="20008"/>
                    </a:ext>
                  </a:extLst>
                </a:gridCol>
                <a:gridCol w="696009">
                  <a:extLst>
                    <a:ext uri="{9D8B030D-6E8A-4147-A177-3AD203B41FA5}">
                      <a16:colId xmlns:a16="http://schemas.microsoft.com/office/drawing/2014/main" val="3919814986"/>
                    </a:ext>
                  </a:extLst>
                </a:gridCol>
                <a:gridCol w="696009">
                  <a:extLst>
                    <a:ext uri="{9D8B030D-6E8A-4147-A177-3AD203B41FA5}">
                      <a16:colId xmlns:a16="http://schemas.microsoft.com/office/drawing/2014/main" val="2833443151"/>
                    </a:ext>
                  </a:extLst>
                </a:gridCol>
                <a:gridCol w="269878">
                  <a:extLst>
                    <a:ext uri="{9D8B030D-6E8A-4147-A177-3AD203B41FA5}">
                      <a16:colId xmlns:a16="http://schemas.microsoft.com/office/drawing/2014/main" val="1704554234"/>
                    </a:ext>
                  </a:extLst>
                </a:gridCol>
                <a:gridCol w="864000">
                  <a:extLst>
                    <a:ext uri="{9D8B030D-6E8A-4147-A177-3AD203B41FA5}">
                      <a16:colId xmlns:a16="http://schemas.microsoft.com/office/drawing/2014/main" val="1741802627"/>
                    </a:ext>
                  </a:extLst>
                </a:gridCol>
                <a:gridCol w="864000">
                  <a:extLst>
                    <a:ext uri="{9D8B030D-6E8A-4147-A177-3AD203B41FA5}">
                      <a16:colId xmlns:a16="http://schemas.microsoft.com/office/drawing/2014/main" val="1164859626"/>
                    </a:ext>
                  </a:extLst>
                </a:gridCol>
                <a:gridCol w="864000">
                  <a:extLst>
                    <a:ext uri="{9D8B030D-6E8A-4147-A177-3AD203B41FA5}">
                      <a16:colId xmlns:a16="http://schemas.microsoft.com/office/drawing/2014/main" val="4285627435"/>
                    </a:ext>
                  </a:extLst>
                </a:gridCol>
                <a:gridCol w="864000">
                  <a:extLst>
                    <a:ext uri="{9D8B030D-6E8A-4147-A177-3AD203B41FA5}">
                      <a16:colId xmlns:a16="http://schemas.microsoft.com/office/drawing/2014/main" val="2335894162"/>
                    </a:ext>
                  </a:extLst>
                </a:gridCol>
              </a:tblGrid>
              <a:tr h="277333">
                <a:tc>
                  <a:txBody>
                    <a:bodyPr/>
                    <a:lstStyle/>
                    <a:p>
                      <a:pPr algn="ctr"/>
                      <a:r>
                        <a:rPr kumimoji="1" lang="en-US" altLang="ja-JP" sz="1050" dirty="0">
                          <a:latin typeface="Meiryo UI" panose="020B0604030504040204" pitchFamily="50" charset="-128"/>
                          <a:ea typeface="Meiryo UI" panose="020B0604030504040204" pitchFamily="50" charset="-128"/>
                        </a:rPr>
                        <a:t>1995</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2005</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eiryo UI" panose="020B0604030504040204" pitchFamily="50" charset="-128"/>
                          <a:ea typeface="Meiryo UI" panose="020B0604030504040204" pitchFamily="50" charset="-128"/>
                        </a:rPr>
                        <a:t>～</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2012</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2013</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2014</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2015</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2016</a:t>
                      </a:r>
                    </a:p>
                  </a:txBody>
                  <a:tcPr marL="36000" marR="36000" marT="36000" marB="36000" anchor="ctr"/>
                </a:tc>
                <a:tc>
                  <a:txBody>
                    <a:bodyPr/>
                    <a:lstStyle/>
                    <a:p>
                      <a:pPr algn="ctr"/>
                      <a:r>
                        <a:rPr kumimoji="1" lang="ja-JP" altLang="en-US" sz="1050" dirty="0">
                          <a:latin typeface="Meiryo UI" panose="020B0604030504040204" pitchFamily="50" charset="-128"/>
                          <a:ea typeface="Meiryo UI" panose="020B0604030504040204" pitchFamily="50" charset="-128"/>
                        </a:rPr>
                        <a:t>～</a:t>
                      </a: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2019</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2020</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2021</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050" dirty="0">
                          <a:latin typeface="Meiryo UI" panose="020B0604030504040204" pitchFamily="50" charset="-128"/>
                          <a:ea typeface="Meiryo UI" panose="020B0604030504040204" pitchFamily="50" charset="-128"/>
                        </a:rPr>
                        <a:t>2022</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tc>
                <a:extLst>
                  <a:ext uri="{0D108BD9-81ED-4DB2-BD59-A6C34878D82A}">
                    <a16:rowId xmlns:a16="http://schemas.microsoft.com/office/drawing/2014/main" val="10000"/>
                  </a:ext>
                </a:extLst>
              </a:tr>
            </a:tbl>
          </a:graphicData>
        </a:graphic>
      </p:graphicFrame>
      <p:sp>
        <p:nvSpPr>
          <p:cNvPr id="27" name="正方形/長方形 26"/>
          <p:cNvSpPr/>
          <p:nvPr/>
        </p:nvSpPr>
        <p:spPr>
          <a:xfrm>
            <a:off x="3193550" y="3104928"/>
            <a:ext cx="581044" cy="372132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「おおさかエネルギー地産地消推進プラン」策定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65338" y="1832605"/>
            <a:ext cx="581044" cy="388326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「大阪府地球温暖化対策地域推進計画」策定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9" name="直線矢印コネクタ 18"/>
          <p:cNvCxnSpPr/>
          <p:nvPr/>
        </p:nvCxnSpPr>
        <p:spPr>
          <a:xfrm>
            <a:off x="646382" y="1930801"/>
            <a:ext cx="1008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0" name="正方形/長方形 19"/>
          <p:cNvSpPr/>
          <p:nvPr/>
        </p:nvSpPr>
        <p:spPr>
          <a:xfrm>
            <a:off x="862824" y="2137524"/>
            <a:ext cx="581044" cy="388326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「大阪府温暖化の防止等に関する条例」制定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1" name="直線矢印コネクタ 20"/>
          <p:cNvCxnSpPr/>
          <p:nvPr/>
        </p:nvCxnSpPr>
        <p:spPr>
          <a:xfrm>
            <a:off x="1450780" y="2359426"/>
            <a:ext cx="6336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3" name="正方形/長方形 32"/>
          <p:cNvSpPr/>
          <p:nvPr/>
        </p:nvSpPr>
        <p:spPr>
          <a:xfrm>
            <a:off x="6694763" y="1769566"/>
            <a:ext cx="832893" cy="1800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「大阪府地球温暖化対策実行計画</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（区域施策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編</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正方形/長方形 33"/>
          <p:cNvSpPr/>
          <p:nvPr/>
        </p:nvSpPr>
        <p:spPr>
          <a:xfrm>
            <a:off x="8453137" y="1832606"/>
            <a:ext cx="581044" cy="3491178"/>
          </a:xfrm>
          <a:prstGeom prst="rect">
            <a:avLst/>
          </a:prstGeom>
          <a:solidFill>
            <a:srgbClr val="FFFF00"/>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年７月</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おおさかカーボンニュートラル推進本部設置</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正方形/長方形 34"/>
          <p:cNvSpPr/>
          <p:nvPr/>
        </p:nvSpPr>
        <p:spPr>
          <a:xfrm>
            <a:off x="7805932" y="1832605"/>
            <a:ext cx="581044" cy="199009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大阪府気候変動対策推進条例等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改正</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正方形/長方形 38"/>
          <p:cNvSpPr/>
          <p:nvPr/>
        </p:nvSpPr>
        <p:spPr>
          <a:xfrm>
            <a:off x="1660311" y="1832606"/>
            <a:ext cx="581044" cy="388326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「温暖化対策おおさかアクションプラン～大阪府地球温暖化対策実行計画（区域施策編）～　」策定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0" name="直線矢印コネクタ 39"/>
          <p:cNvCxnSpPr/>
          <p:nvPr/>
        </p:nvCxnSpPr>
        <p:spPr>
          <a:xfrm>
            <a:off x="2241355" y="1930801"/>
            <a:ext cx="1872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41" name="直線矢印コネクタ 40"/>
          <p:cNvCxnSpPr/>
          <p:nvPr/>
        </p:nvCxnSpPr>
        <p:spPr>
          <a:xfrm>
            <a:off x="4682298" y="1918502"/>
            <a:ext cx="1980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42" name="直線矢印コネクタ 41"/>
          <p:cNvCxnSpPr/>
          <p:nvPr/>
        </p:nvCxnSpPr>
        <p:spPr>
          <a:xfrm>
            <a:off x="3787060" y="4678881"/>
            <a:ext cx="2916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4" name="正方形/長方形 23"/>
          <p:cNvSpPr/>
          <p:nvPr/>
        </p:nvSpPr>
        <p:spPr>
          <a:xfrm>
            <a:off x="4721602" y="3899389"/>
            <a:ext cx="467068" cy="2926861"/>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「Ｈ２Ｏｓａｋａビジョン」策定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7805932" y="3899390"/>
            <a:ext cx="581043" cy="2926861"/>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年５月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Ｏｓａｋａビジョン２０２２」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6" name="直線矢印コネクタ 25"/>
          <p:cNvCxnSpPr/>
          <p:nvPr/>
        </p:nvCxnSpPr>
        <p:spPr>
          <a:xfrm>
            <a:off x="5155616" y="5362325"/>
            <a:ext cx="255600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8" name="正方形/長方形 27"/>
          <p:cNvSpPr/>
          <p:nvPr/>
        </p:nvSpPr>
        <p:spPr>
          <a:xfrm>
            <a:off x="6694763" y="3620670"/>
            <a:ext cx="849480" cy="1680028"/>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「おおさかスマートエネルギープラン」策定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正方形/長方形 29"/>
          <p:cNvSpPr/>
          <p:nvPr/>
        </p:nvSpPr>
        <p:spPr>
          <a:xfrm>
            <a:off x="5853580" y="1995494"/>
            <a:ext cx="581044" cy="3336018"/>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「２０５０年二酸化炭素排出量ゼロ</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」の表明</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正方形/長方形 35"/>
          <p:cNvSpPr/>
          <p:nvPr/>
        </p:nvSpPr>
        <p:spPr>
          <a:xfrm>
            <a:off x="4101254" y="1832606"/>
            <a:ext cx="581044" cy="418818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大阪府地球温暖化対策実行計画（区域施策編）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正方形/長方形 31"/>
          <p:cNvSpPr/>
          <p:nvPr/>
        </p:nvSpPr>
        <p:spPr>
          <a:xfrm>
            <a:off x="6703060" y="5405570"/>
            <a:ext cx="849479" cy="1440000"/>
          </a:xfrm>
          <a:prstGeom prst="rect">
            <a:avLst/>
          </a:prstGeom>
          <a:solidFill>
            <a:srgbClr val="FFFFFF"/>
          </a:solidFill>
          <a:ln w="6350">
            <a:prstDash val="solid"/>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「大阪ブルー・オーシャン・ビジョン</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」実行計画策定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66692" y="647683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100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80076860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2">
            <a:extLst>
              <a:ext uri="{FF2B5EF4-FFF2-40B4-BE49-F238E27FC236}">
                <a16:creationId xmlns:a16="http://schemas.microsoft.com/office/drawing/2014/main" id="{705D128D-AAF8-4693-8C59-DAB84707FDB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8438" y="2471447"/>
            <a:ext cx="5667725" cy="3796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スライド番号プレースホルダー 1"/>
          <p:cNvSpPr>
            <a:spLocks noGrp="1"/>
          </p:cNvSpPr>
          <p:nvPr>
            <p:ph type="sldNum" sz="quarter" idx="12"/>
          </p:nvPr>
        </p:nvSpPr>
        <p:spPr>
          <a:xfrm>
            <a:off x="7088146" y="6478432"/>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0BFD7D3-87B8-472A-985F-570FE245FC23}"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8" name="テキスト ボックス 7"/>
          <p:cNvSpPr txBox="1"/>
          <p:nvPr/>
        </p:nvSpPr>
        <p:spPr>
          <a:xfrm>
            <a:off x="0" y="76963"/>
            <a:ext cx="8748464"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■府域における</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温室効果ガス排出量の推移・目標</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トライプ矢印 2"/>
          <p:cNvSpPr/>
          <p:nvPr/>
        </p:nvSpPr>
        <p:spPr>
          <a:xfrm>
            <a:off x="6144564" y="4336255"/>
            <a:ext cx="435894" cy="927357"/>
          </a:xfrm>
          <a:prstGeom prst="stripedRightArrow">
            <a:avLst>
              <a:gd name="adj1" fmla="val 79299"/>
              <a:gd name="adj2" fmla="val 50000"/>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2" name="テキスト ボックス 1"/>
          <p:cNvSpPr txBox="1"/>
          <p:nvPr/>
        </p:nvSpPr>
        <p:spPr>
          <a:xfrm>
            <a:off x="6657259" y="2871695"/>
            <a:ext cx="430887" cy="3096000"/>
          </a:xfrm>
          <a:prstGeom prst="rect">
            <a:avLst/>
          </a:prstGeom>
          <a:solidFill>
            <a:srgbClr val="FFFF00"/>
          </a:solidFill>
          <a:ln>
            <a:solidFill>
              <a:schemeClr val="tx1"/>
            </a:solidFill>
          </a:ln>
        </p:spPr>
        <p:txBody>
          <a:bodyPr vert="horz" wrap="square" rtlCol="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年度比</a:t>
            </a: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40</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a:t>
            </a:r>
          </a:p>
        </p:txBody>
      </p:sp>
      <p:sp>
        <p:nvSpPr>
          <p:cNvPr id="13" name="テキスト ボックス 1"/>
          <p:cNvSpPr txBox="1"/>
          <p:nvPr/>
        </p:nvSpPr>
        <p:spPr>
          <a:xfrm>
            <a:off x="7956580" y="2871695"/>
            <a:ext cx="430887" cy="3096000"/>
          </a:xfrm>
          <a:prstGeom prst="rect">
            <a:avLst/>
          </a:prstGeom>
          <a:solidFill>
            <a:srgbClr val="FFFF00"/>
          </a:solidFill>
          <a:ln>
            <a:solidFill>
              <a:schemeClr val="tx1"/>
            </a:solidFill>
          </a:ln>
        </p:spPr>
        <p:txBody>
          <a:bodyPr vert="horz" wrap="square" rtlCol="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質 </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ゼ</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a:t>
            </a:r>
          </a:p>
        </p:txBody>
      </p:sp>
      <p:sp>
        <p:nvSpPr>
          <p:cNvPr id="5" name="正方形/長方形 4"/>
          <p:cNvSpPr/>
          <p:nvPr/>
        </p:nvSpPr>
        <p:spPr>
          <a:xfrm>
            <a:off x="6296262" y="6113886"/>
            <a:ext cx="1152880" cy="307777"/>
          </a:xfrm>
          <a:prstGeom prst="rect">
            <a:avLst/>
          </a:prstGeom>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2030</a:t>
            </a:r>
            <a:r>
              <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a:t>
            </a:r>
          </a:p>
        </p:txBody>
      </p:sp>
      <p:sp>
        <p:nvSpPr>
          <p:cNvPr id="15" name="正方形/長方形 14"/>
          <p:cNvSpPr/>
          <p:nvPr/>
        </p:nvSpPr>
        <p:spPr>
          <a:xfrm>
            <a:off x="7595584" y="6111057"/>
            <a:ext cx="1152880" cy="307777"/>
          </a:xfrm>
          <a:prstGeom prst="rect">
            <a:avLst/>
          </a:prstGeom>
        </p:spPr>
        <p:txBody>
          <a:bodyPr wrap="square"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2050</a:t>
            </a:r>
            <a:r>
              <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a:t>
            </a:r>
          </a:p>
        </p:txBody>
      </p:sp>
      <p:sp>
        <p:nvSpPr>
          <p:cNvPr id="16" name="ストライプ矢印 15"/>
          <p:cNvSpPr/>
          <p:nvPr/>
        </p:nvSpPr>
        <p:spPr>
          <a:xfrm>
            <a:off x="7322014" y="4336255"/>
            <a:ext cx="435894" cy="927357"/>
          </a:xfrm>
          <a:prstGeom prst="stripedRightArrow">
            <a:avLst>
              <a:gd name="adj1" fmla="val 79299"/>
              <a:gd name="adj2" fmla="val 50000"/>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 name="正方形/長方形 16"/>
          <p:cNvSpPr/>
          <p:nvPr/>
        </p:nvSpPr>
        <p:spPr>
          <a:xfrm>
            <a:off x="264181" y="480275"/>
            <a:ext cx="8278427" cy="1688530"/>
          </a:xfrm>
          <a:prstGeom prst="rect">
            <a:avLst/>
          </a:prstGeom>
          <a:noFill/>
        </p:spPr>
        <p:txBody>
          <a:bodyPr wrap="square" lIns="36000" tIns="36000" rIns="36000" bIns="36000" rtlCol="0">
            <a:spAutoFit/>
          </a:bodyPr>
          <a:lstStyle/>
          <a:p>
            <a:pPr marL="0" marR="0" lvl="0" indent="174625" algn="l" defTabSz="457200" rtl="0" eaLnBrk="1" fontAlgn="auto" latinLnBrk="0" hangingPunct="1">
              <a:lnSpc>
                <a:spcPts val="18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大阪府域における温室効果ガス排出量</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年度は、東日本大震災の影響を受け火力発電の比率が高くなり、電気の排出係数が大きくなったこと等により、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2005</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年度と比べて排出量が増加。</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年度以降は、電気の排出係数が小さくなっていること等の影響により概ね減少傾向。</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4572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年度の府域の温室効果ガス排出量は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4,284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万トンであり、大阪府地球温暖化対策実行計画</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区域施策編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の基準年度である</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年度比で</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23.8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％減少。</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457200" rtl="0" eaLnBrk="1" fontAlgn="auto" latinLnBrk="0" hangingPunct="1">
              <a:lnSpc>
                <a:spcPts val="18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2030</a:t>
            </a:r>
            <a:r>
              <a:rPr kumimoji="0" lang="ja-JP" altLang="en-US"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年度の削減目標の達成に向けては、さらなる</a:t>
            </a:r>
            <a:r>
              <a:rPr kumimoji="0" lang="en-US" altLang="ja-JP"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CO2</a:t>
            </a:r>
            <a:r>
              <a:rPr kumimoji="0" lang="ja-JP" altLang="en-US" sz="1200" b="0" i="0" u="none" strike="noStrike" kern="1200" cap="none" spc="0" normalizeH="0" baseline="0" noProof="0" dirty="0">
                <a:ln>
                  <a:noFill/>
                </a:ln>
                <a:solidFill>
                  <a:prstClr val="black"/>
                </a:solidFill>
                <a:effectLst/>
                <a:uLnTx/>
                <a:uFillTx/>
                <a:latin typeface="Meiryo" panose="020B0604030504040204" pitchFamily="50" charset="-128"/>
                <a:ea typeface="Meiryo" panose="020B0604030504040204" pitchFamily="50" charset="-128"/>
                <a:cs typeface="+mn-cs"/>
              </a:rPr>
              <a:t>排出の少ないエネルギーの導入が重要であり、今後も、域外からの調達も含めた再生可能エネルギーの最大限の利用促進など、実行計画に掲げる各種施策の推進が必要。</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030024" y="4672401"/>
            <a:ext cx="1083951" cy="284693"/>
          </a:xfrm>
          <a:prstGeom prst="rect">
            <a:avLst/>
          </a:prstGeom>
          <a:noFill/>
        </p:spPr>
        <p:txBody>
          <a:bodyPr wrap="none">
            <a:spAutoFit/>
          </a:bodyPr>
          <a:lstStyle/>
          <a:p>
            <a:pPr marL="0" marR="0" lvl="0" indent="0" algn="l" defTabSz="457200" rtl="0" eaLnBrk="1" fontAlgn="auto" latinLnBrk="0" hangingPunct="1">
              <a:lnSpc>
                <a:spcPts val="1500"/>
              </a:lnSpc>
              <a:spcBef>
                <a:spcPts val="1800"/>
              </a:spcBef>
              <a:spcAft>
                <a:spcPts val="0"/>
              </a:spcAft>
              <a:buClrTx/>
              <a:buSzTx/>
              <a:buFontTx/>
              <a:buNone/>
              <a:tabLst/>
              <a:defRPr/>
            </a:pPr>
            <a:r>
              <a:rPr kumimoji="0" lang="ja-JP" altLang="en-US" sz="16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altLang="ja-JP" sz="16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メイリオ" panose="020B0604030504040204" pitchFamily="50" charset="-128"/>
              </a:rPr>
              <a:t>23.8</a:t>
            </a:r>
            <a:r>
              <a:rPr kumimoji="0" lang="ja-JP" altLang="en-US" sz="16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p>
        </p:txBody>
      </p:sp>
      <p:cxnSp>
        <p:nvCxnSpPr>
          <p:cNvPr id="26" name="直線矢印コネクタ 25">
            <a:extLst>
              <a:ext uri="{FF2B5EF4-FFF2-40B4-BE49-F238E27FC236}">
                <a16:creationId xmlns:a16="http://schemas.microsoft.com/office/drawing/2014/main" id="{ACB92720-1BB5-40F2-B773-B0B9C464A116}"/>
              </a:ext>
            </a:extLst>
          </p:cNvPr>
          <p:cNvCxnSpPr>
            <a:cxnSpLocks/>
          </p:cNvCxnSpPr>
          <p:nvPr/>
        </p:nvCxnSpPr>
        <p:spPr>
          <a:xfrm>
            <a:off x="3781425" y="3348036"/>
            <a:ext cx="1648511" cy="1662113"/>
          </a:xfrm>
          <a:prstGeom prst="straightConnector1">
            <a:avLst/>
          </a:prstGeom>
          <a:ln w="349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9" name="正方形/長方形 28">
            <a:extLst>
              <a:ext uri="{FF2B5EF4-FFF2-40B4-BE49-F238E27FC236}">
                <a16:creationId xmlns:a16="http://schemas.microsoft.com/office/drawing/2014/main" id="{CFF860A8-EB7F-4DAE-A5DC-8AAAA2517FBC}"/>
              </a:ext>
            </a:extLst>
          </p:cNvPr>
          <p:cNvSpPr/>
          <p:nvPr/>
        </p:nvSpPr>
        <p:spPr>
          <a:xfrm>
            <a:off x="1114425" y="6101762"/>
            <a:ext cx="4191000" cy="320344"/>
          </a:xfrm>
          <a:prstGeom prst="rect">
            <a:avLst/>
          </a:prstGeom>
        </p:spPr>
        <p:txBody>
          <a:bodyPr wrap="square">
            <a:spAutoFit/>
          </a:bodyPr>
          <a:lstStyle/>
          <a:p>
            <a:pPr marL="0" marR="0" lvl="0" indent="0" algn="l" defTabSz="457200" rtl="0" eaLnBrk="1" fontAlgn="auto" latinLnBrk="0" hangingPunct="1">
              <a:lnSpc>
                <a:spcPts val="2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大阪府域における温室効果ガス排出量と電気の排出係数の推移</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17691409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■おおさか</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カーボンニュートラル推進</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本部</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の設置（</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年７月</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8652198" y="6459258"/>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6" name="テキスト ボックス 3"/>
          <p:cNvSpPr txBox="1">
            <a:spLocks noChangeArrowheads="1"/>
          </p:cNvSpPr>
          <p:nvPr/>
        </p:nvSpPr>
        <p:spPr bwMode="auto">
          <a:xfrm>
            <a:off x="0" y="305668"/>
            <a:ext cx="8745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77800" indent="-177800">
              <a:defRPr kumimoji="1" sz="1200" b="1" i="1">
                <a:solidFill>
                  <a:schemeClr val="tx1"/>
                </a:solidFill>
                <a:latin typeface="Arial" panose="020B0604020202020204" pitchFamily="34" charset="0"/>
                <a:ea typeface="ＭＳ Ｐゴシック" panose="020B0600070205080204" pitchFamily="50" charset="-128"/>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・関西万博のインパクトやレガシーをはじめ、大阪・関西の強みを最大限に活かしつつ、実行計画に掲げる削減目標を着実かつ可能な</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限り前倒し</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で達成するため、知事をトップとした全庁横断的な推進体制を構築し、府民、事業者、市町村等と連携して取組みを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249238" y="1042987"/>
            <a:ext cx="2822575" cy="5485803"/>
          </a:xfrm>
          <a:prstGeom prst="rect">
            <a:avLst/>
          </a:prstGeom>
          <a:solidFill>
            <a:srgbClr val="FFFFFF"/>
          </a:solidFill>
          <a:ln w="19050">
            <a:solidFill>
              <a:srgbClr val="000099"/>
            </a:solidFill>
          </a:ln>
        </p:spPr>
        <p:txBody>
          <a:bodyPr lIns="36000" tIns="72000" rIns="36000" bIns="36000"/>
          <a:lstStyle/>
          <a:p>
            <a:pPr marL="87313" marR="0" lvl="0" indent="-87313" algn="ctr" defTabSz="914400" rtl="0" eaLnBrk="0" fontAlgn="base" latinLnBrk="0" hangingPunct="0">
              <a:lnSpc>
                <a:spcPct val="100000"/>
              </a:lnSpc>
              <a:spcBef>
                <a:spcPct val="0"/>
              </a:spcBef>
              <a:spcAft>
                <a:spcPct val="0"/>
              </a:spcAft>
              <a:buClrTx/>
              <a:buSzTx/>
              <a:buFontTx/>
              <a:buNone/>
              <a:tabLst/>
              <a:defRPr/>
            </a:pPr>
            <a:r>
              <a:rPr kumimoji="1" lang="ja-JP" altLang="en-US" sz="1200" b="1" i="1"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おおさかカーボンニュートラル推進本部</a:t>
            </a:r>
            <a:endParaRPr kumimoji="1" lang="en-US" altLang="ja-JP" sz="1200" b="1" i="1"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1" i="1"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・本部長：知事</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87313"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副本部長：３副知事</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623888" marR="0" lvl="0" indent="-536575"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本部員：各部局長、教育長、</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623888" marR="0" lvl="0" indent="87313"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警察本部長</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＜取組方針＞</a:t>
            </a:r>
            <a:endParaRPr kumimoji="1" lang="en-US" altLang="ja-JP"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万博をはじめ、大阪・関西の強みを生かし、</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2030</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年削減目標の達成に向け全庁一体となって取り組む。</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88900" marR="0" lvl="0" indent="-8890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・イノベーションの創出、脱炭素経営や</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ESG</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投融資の促進</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・ライフスタイルの変革</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・再エネを最大限利用したまちづくり</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・府自らの率先行動</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＜検討事項＞</a:t>
            </a:r>
            <a:endParaRPr kumimoji="1" lang="en-US" altLang="ja-JP" sz="12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・府内横断的な</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を設置</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■脱炭素ビジネス</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－新技術実装</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－脱炭素経営</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■行動変容・再エネ促進</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－行動変容</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－脱炭素まちづくり</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■率先取組</a:t>
            </a:r>
            <a:endPar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ZEB</a:t>
            </a: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化</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－府有施設再エネ導入</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－公用車電動化</a:t>
            </a:r>
            <a:r>
              <a:rPr kumimoji="1" lang="en-US" altLang="ja-JP"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WG</a:t>
            </a:r>
            <a:endParaRPr kumimoji="1" lang="ja-JP" altLang="en-US" sz="1200"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2" name="テキスト ボックス 3"/>
          <p:cNvSpPr txBox="1">
            <a:spLocks noChangeArrowheads="1"/>
          </p:cNvSpPr>
          <p:nvPr/>
        </p:nvSpPr>
        <p:spPr bwMode="auto">
          <a:xfrm>
            <a:off x="150813" y="790575"/>
            <a:ext cx="1724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1200" b="1" i="1">
                <a:solidFill>
                  <a:schemeClr val="tx1"/>
                </a:solidFill>
                <a:latin typeface="Arial" panose="020B0604020202020204" pitchFamily="34" charset="0"/>
                <a:ea typeface="ＭＳ Ｐゴシック" panose="020B0600070205080204" pitchFamily="50" charset="-128"/>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◆推進体制</a:t>
            </a:r>
          </a:p>
        </p:txBody>
      </p:sp>
      <p:graphicFrame>
        <p:nvGraphicFramePr>
          <p:cNvPr id="25" name="表 24"/>
          <p:cNvGraphicFramePr>
            <a:graphicFrameLocks noGrp="1"/>
          </p:cNvGraphicFramePr>
          <p:nvPr>
            <p:extLst/>
          </p:nvPr>
        </p:nvGraphicFramePr>
        <p:xfrm>
          <a:off x="3170239" y="1020390"/>
          <a:ext cx="5770563" cy="5495926"/>
        </p:xfrm>
        <a:graphic>
          <a:graphicData uri="http://schemas.openxmlformats.org/drawingml/2006/table">
            <a:tbl>
              <a:tblPr firstRow="1" bandRow="1">
                <a:tableStyleId>{5940675A-B579-460E-94D1-54222C63F5DA}</a:tableStyleId>
              </a:tblPr>
              <a:tblGrid>
                <a:gridCol w="444697">
                  <a:extLst>
                    <a:ext uri="{9D8B030D-6E8A-4147-A177-3AD203B41FA5}">
                      <a16:colId xmlns:a16="http://schemas.microsoft.com/office/drawing/2014/main" val="20000"/>
                    </a:ext>
                  </a:extLst>
                </a:gridCol>
                <a:gridCol w="2409887">
                  <a:extLst>
                    <a:ext uri="{9D8B030D-6E8A-4147-A177-3AD203B41FA5}">
                      <a16:colId xmlns:a16="http://schemas.microsoft.com/office/drawing/2014/main" val="20001"/>
                    </a:ext>
                  </a:extLst>
                </a:gridCol>
                <a:gridCol w="2915979">
                  <a:extLst>
                    <a:ext uri="{9D8B030D-6E8A-4147-A177-3AD203B41FA5}">
                      <a16:colId xmlns:a16="http://schemas.microsoft.com/office/drawing/2014/main" val="20002"/>
                    </a:ext>
                  </a:extLst>
                </a:gridCol>
              </a:tblGrid>
              <a:tr h="254884">
                <a:tc>
                  <a:txBody>
                    <a:bodyPr/>
                    <a:lstStyle/>
                    <a:p>
                      <a:pPr algn="ctr"/>
                      <a:r>
                        <a:rPr kumimoji="1" lang="ja-JP" altLang="en-US" sz="1200" dirty="0">
                          <a:solidFill>
                            <a:schemeClr val="tx1"/>
                          </a:solidFill>
                          <a:latin typeface="Meiryo UI" panose="020B0604030504040204" pitchFamily="50" charset="-128"/>
                          <a:ea typeface="Meiryo UI" panose="020B0604030504040204" pitchFamily="50" charset="-128"/>
                        </a:rPr>
                        <a:t>部門</a:t>
                      </a:r>
                    </a:p>
                  </a:txBody>
                  <a:tcPr marL="18000" marR="18000" marT="36002" marB="36002" anchor="ctr">
                    <a:solidFill>
                      <a:schemeClr val="accent1">
                        <a:lumMod val="20000"/>
                        <a:lumOff val="80000"/>
                      </a:schemeClr>
                    </a:solidFill>
                  </a:tcPr>
                </a:tc>
                <a:tc>
                  <a:txBody>
                    <a:bodyPr/>
                    <a:lstStyle/>
                    <a:p>
                      <a:pPr algn="ctr"/>
                      <a:r>
                        <a:rPr kumimoji="1" lang="ja-JP" altLang="en-US" sz="1200" dirty="0">
                          <a:solidFill>
                            <a:schemeClr val="tx1"/>
                          </a:solidFill>
                          <a:latin typeface="Meiryo UI" panose="020B0604030504040204" pitchFamily="50" charset="-128"/>
                          <a:ea typeface="Meiryo UI" panose="020B0604030504040204" pitchFamily="50" charset="-128"/>
                        </a:rPr>
                        <a:t>重点対策</a:t>
                      </a:r>
                      <a:r>
                        <a:rPr kumimoji="1" lang="en-US" altLang="ja-JP" sz="900" dirty="0">
                          <a:solidFill>
                            <a:schemeClr val="tx1"/>
                          </a:solidFill>
                          <a:latin typeface="Meiryo UI" panose="020B0604030504040204" pitchFamily="50" charset="-128"/>
                          <a:ea typeface="Meiryo UI" panose="020B0604030504040204" pitchFamily="50" charset="-128"/>
                        </a:rPr>
                        <a:t>(CN</a:t>
                      </a:r>
                      <a:r>
                        <a:rPr kumimoji="1" lang="ja-JP" altLang="en-US" sz="900" dirty="0">
                          <a:solidFill>
                            <a:schemeClr val="tx1"/>
                          </a:solidFill>
                          <a:latin typeface="Meiryo UI" panose="020B0604030504040204" pitchFamily="50" charset="-128"/>
                          <a:ea typeface="Meiryo UI" panose="020B0604030504040204" pitchFamily="50" charset="-128"/>
                        </a:rPr>
                        <a:t>推進本部等により推進</a:t>
                      </a:r>
                      <a:r>
                        <a:rPr kumimoji="1" lang="en-US" altLang="ja-JP" sz="900" dirty="0">
                          <a:solidFill>
                            <a:schemeClr val="tx1"/>
                          </a:solidFill>
                          <a:latin typeface="Meiryo UI" panose="020B0604030504040204" pitchFamily="50" charset="-128"/>
                          <a:ea typeface="Meiryo UI" panose="020B0604030504040204" pitchFamily="50" charset="-128"/>
                        </a:rPr>
                        <a:t>)</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marL="18000" marR="18000" marT="36002" marB="36002" anchor="ctr">
                    <a:solidFill>
                      <a:schemeClr val="accent1">
                        <a:lumMod val="20000"/>
                        <a:lumOff val="80000"/>
                      </a:schemeClr>
                    </a:solidFill>
                  </a:tcPr>
                </a:tc>
                <a:tc>
                  <a:txBody>
                    <a:bodyPr/>
                    <a:lstStyle/>
                    <a:p>
                      <a:pPr algn="ctr"/>
                      <a:endParaRPr kumimoji="1" lang="ja-JP" altLang="en-US" sz="900" dirty="0">
                        <a:solidFill>
                          <a:schemeClr val="bg1"/>
                        </a:solidFill>
                        <a:latin typeface="Meiryo UI" panose="020B0604030504040204" pitchFamily="50" charset="-128"/>
                        <a:ea typeface="Meiryo UI" panose="020B0604030504040204" pitchFamily="50" charset="-128"/>
                      </a:endParaRPr>
                    </a:p>
                  </a:txBody>
                  <a:tcPr marL="18000" marR="18000" marT="36002" marB="36002" anchor="ctr">
                    <a:solidFill>
                      <a:schemeClr val="accent1">
                        <a:lumMod val="20000"/>
                        <a:lumOff val="80000"/>
                      </a:schemeClr>
                    </a:solidFill>
                  </a:tcPr>
                </a:tc>
                <a:extLst>
                  <a:ext uri="{0D108BD9-81ED-4DB2-BD59-A6C34878D82A}">
                    <a16:rowId xmlns:a16="http://schemas.microsoft.com/office/drawing/2014/main" val="10000"/>
                  </a:ext>
                </a:extLst>
              </a:tr>
              <a:tr h="705773">
                <a:tc>
                  <a:txBody>
                    <a:bodyPr/>
                    <a:lstStyle/>
                    <a:p>
                      <a:pPr algn="ctr"/>
                      <a:r>
                        <a:rPr kumimoji="1" lang="ja-JP" altLang="en-US" sz="1200" dirty="0">
                          <a:latin typeface="Meiryo UI" panose="020B0604030504040204" pitchFamily="50" charset="-128"/>
                          <a:ea typeface="Meiryo UI" panose="020B0604030504040204" pitchFamily="50" charset="-128"/>
                        </a:rPr>
                        <a:t>産業</a:t>
                      </a:r>
                    </a:p>
                  </a:txBody>
                  <a:tcPr marL="18000" marR="18000" marT="36002" marB="36002">
                    <a:solidFill>
                      <a:schemeClr val="accent1">
                        <a:lumMod val="20000"/>
                        <a:lumOff val="80000"/>
                      </a:schemeClr>
                    </a:solidFill>
                  </a:tcPr>
                </a:tc>
                <a:tc rowSpan="2">
                  <a:txBody>
                    <a:bodyPr/>
                    <a:lstStyle/>
                    <a:p>
                      <a:pPr marL="84138" indent="-84138" defTabSz="443194">
                        <a:lnSpc>
                          <a:spcPct val="100000"/>
                        </a:lnSpc>
                        <a:spcBef>
                          <a:spcPts val="300"/>
                        </a:spcBef>
                        <a:spcAft>
                          <a:spcPts val="0"/>
                        </a:spcAft>
                        <a:defRPr/>
                      </a:pPr>
                      <a:r>
                        <a:rPr lang="ja-JP" altLang="en-US" sz="1200" b="0" dirty="0">
                          <a:solidFill>
                            <a:prstClr val="black"/>
                          </a:solidFill>
                          <a:latin typeface="Meiryo UI" panose="020B0604030504040204" pitchFamily="50" charset="-128"/>
                          <a:ea typeface="Meiryo UI" panose="020B0604030504040204" pitchFamily="50" charset="-128"/>
                        </a:rPr>
                        <a:t>■脱炭素ビジネス</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indent="-84138" defTabSz="443194">
                        <a:lnSpc>
                          <a:spcPct val="100000"/>
                        </a:lnSpc>
                        <a:spcBef>
                          <a:spcPts val="300"/>
                        </a:spcBef>
                        <a:spcAft>
                          <a:spcPts val="0"/>
                        </a:spcAft>
                        <a:defRPr/>
                      </a:pPr>
                      <a:r>
                        <a:rPr lang="ja-JP" altLang="en-US" sz="1200" b="0" dirty="0">
                          <a:solidFill>
                            <a:prstClr val="black"/>
                          </a:solidFill>
                          <a:latin typeface="Meiryo UI" panose="020B0604030504040204" pitchFamily="50" charset="-128"/>
                          <a:ea typeface="Meiryo UI" panose="020B0604030504040204" pitchFamily="50" charset="-128"/>
                        </a:rPr>
                        <a:t>・次世代蓄電池の研究開発</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indent="-84138" defTabSz="443194">
                        <a:lnSpc>
                          <a:spcPct val="100000"/>
                        </a:lnSpc>
                        <a:spcBef>
                          <a:spcPts val="300"/>
                        </a:spcBef>
                        <a:spcAft>
                          <a:spcPts val="0"/>
                        </a:spcAft>
                        <a:defRPr/>
                      </a:pPr>
                      <a:r>
                        <a:rPr lang="ja-JP" altLang="en-US" sz="1200" b="0" dirty="0">
                          <a:solidFill>
                            <a:prstClr val="black"/>
                          </a:solidFill>
                          <a:latin typeface="Meiryo UI" panose="020B0604030504040204" pitchFamily="50" charset="-128"/>
                          <a:ea typeface="Meiryo UI" panose="020B0604030504040204" pitchFamily="50" charset="-128"/>
                        </a:rPr>
                        <a:t>・水素技術実用化に向けた実証</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ts val="1200"/>
                        </a:lnSpc>
                        <a:spcBef>
                          <a:spcPts val="0"/>
                        </a:spcBef>
                        <a:spcAft>
                          <a:spcPts val="0"/>
                        </a:spcAft>
                        <a:buClrTx/>
                        <a:buSzTx/>
                        <a:buFontTx/>
                        <a:buNone/>
                        <a:tabLst/>
                        <a:defRPr/>
                      </a:pP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ct val="100000"/>
                        </a:lnSpc>
                        <a:spcBef>
                          <a:spcPts val="300"/>
                        </a:spcBef>
                        <a:spcAft>
                          <a:spcPts val="0"/>
                        </a:spcAft>
                        <a:buClrTx/>
                        <a:buSzTx/>
                        <a:buFontTx/>
                        <a:buNone/>
                        <a:tabLst/>
                        <a:defRPr/>
                      </a:pPr>
                      <a:r>
                        <a:rPr lang="ja-JP" altLang="en-US" sz="1200" b="0" dirty="0">
                          <a:solidFill>
                            <a:prstClr val="black"/>
                          </a:solidFill>
                          <a:latin typeface="Meiryo UI" panose="020B0604030504040204" pitchFamily="50" charset="-128"/>
                          <a:ea typeface="Meiryo UI" panose="020B0604030504040204" pitchFamily="50" charset="-128"/>
                        </a:rPr>
                        <a:t>・特定事業者によるさらなる排出削減</a:t>
                      </a: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ct val="100000"/>
                        </a:lnSpc>
                        <a:spcBef>
                          <a:spcPts val="300"/>
                        </a:spcBef>
                        <a:spcAft>
                          <a:spcPts val="0"/>
                        </a:spcAft>
                        <a:buClrTx/>
                        <a:buSzTx/>
                        <a:buFontTx/>
                        <a:buNone/>
                        <a:tabLst/>
                        <a:defRPr/>
                      </a:pPr>
                      <a:endParaRPr lang="en-US" altLang="ja-JP" sz="1200" b="0" dirty="0">
                        <a:solidFill>
                          <a:prstClr val="black"/>
                        </a:solidFill>
                        <a:latin typeface="Meiryo UI" panose="020B0604030504040204" pitchFamily="50" charset="-128"/>
                        <a:ea typeface="Meiryo UI" panose="020B0604030504040204" pitchFamily="50" charset="-128"/>
                      </a:endParaRPr>
                    </a:p>
                    <a:p>
                      <a:pPr marL="84138" marR="0" lvl="0" indent="-84138" algn="l" defTabSz="443194" rtl="0" eaLnBrk="1" fontAlgn="auto" latinLnBrk="0" hangingPunct="1">
                        <a:lnSpc>
                          <a:spcPct val="100000"/>
                        </a:lnSpc>
                        <a:spcBef>
                          <a:spcPts val="0"/>
                        </a:spcBef>
                        <a:spcAft>
                          <a:spcPts val="0"/>
                        </a:spcAft>
                        <a:buClrTx/>
                        <a:buSzTx/>
                        <a:buFontTx/>
                        <a:buNone/>
                        <a:tabLst/>
                        <a:defRPr/>
                      </a:pPr>
                      <a:r>
                        <a:rPr lang="ja-JP" altLang="en-US" sz="1200" b="0" dirty="0">
                          <a:solidFill>
                            <a:prstClr val="black"/>
                          </a:solidFill>
                          <a:latin typeface="Meiryo UI" panose="020B0604030504040204" pitchFamily="50" charset="-128"/>
                          <a:ea typeface="Meiryo UI" panose="020B0604030504040204" pitchFamily="50" charset="-128"/>
                        </a:rPr>
                        <a:t>・事業者によるゼロカーボン宣言を支援</a:t>
                      </a:r>
                      <a:endParaRPr lang="en-US" altLang="ja-JP" sz="1200" b="0" dirty="0">
                        <a:solidFill>
                          <a:prstClr val="black"/>
                        </a:solidFill>
                        <a:latin typeface="Meiryo UI" panose="020B0604030504040204" pitchFamily="50" charset="-128"/>
                        <a:ea typeface="Meiryo UI" panose="020B0604030504040204" pitchFamily="50" charset="-128"/>
                      </a:endParaRPr>
                    </a:p>
                  </a:txBody>
                  <a:tcPr marL="18000" marR="18000" marT="36002" marB="36002">
                    <a:lnB w="6350" cap="flat" cmpd="sng" algn="ctr">
                      <a:solidFill>
                        <a:schemeClr val="tx1"/>
                      </a:solidFill>
                      <a:prstDash val="dash"/>
                      <a:round/>
                      <a:headEnd type="none" w="med" len="med"/>
                      <a:tailEnd type="none" w="med" len="med"/>
                    </a:lnB>
                    <a:solidFill>
                      <a:schemeClr val="accent1">
                        <a:lumMod val="20000"/>
                        <a:lumOff val="80000"/>
                      </a:schemeClr>
                    </a:solidFill>
                  </a:tcPr>
                </a:tc>
                <a:tc rowSpan="2">
                  <a:txBody>
                    <a:bodyPr/>
                    <a:lstStyle/>
                    <a:p>
                      <a:pPr marL="84138" marR="0" lvl="0" indent="-84138" algn="l" defTabSz="443194" rtl="0" eaLnBrk="1" fontAlgn="auto" latinLnBrk="0" hangingPunct="1">
                        <a:lnSpc>
                          <a:spcPct val="100000"/>
                        </a:lnSpc>
                        <a:spcBef>
                          <a:spcPts val="300"/>
                        </a:spcBef>
                        <a:spcAft>
                          <a:spcPts val="0"/>
                        </a:spcAft>
                        <a:buClrTx/>
                        <a:buSzTx/>
                        <a:buFontTx/>
                        <a:buNone/>
                        <a:tabLst/>
                        <a:defRPr/>
                      </a:pPr>
                      <a:endParaRPr lang="en-US" altLang="ja-JP" sz="1200" b="0" dirty="0">
                        <a:solidFill>
                          <a:prstClr val="black"/>
                        </a:solidFill>
                        <a:latin typeface="Meiryo UI" panose="020B0604030504040204" pitchFamily="50" charset="-128"/>
                        <a:ea typeface="Meiryo UI" panose="020B0604030504040204" pitchFamily="50" charset="-128"/>
                      </a:endParaRPr>
                    </a:p>
                  </a:txBody>
                  <a:tcPr marL="18000" marR="18000" marT="36002" marB="36002">
                    <a:lnB w="6350" cap="flat" cmpd="sng" algn="ctr">
                      <a:solidFill>
                        <a:schemeClr val="tx1"/>
                      </a:solidFill>
                      <a:prstDash val="dash"/>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1"/>
                  </a:ext>
                </a:extLst>
              </a:tr>
              <a:tr h="817337">
                <a:tc>
                  <a:txBody>
                    <a:bodyPr/>
                    <a:lstStyle/>
                    <a:p>
                      <a:pPr algn="ctr"/>
                      <a:r>
                        <a:rPr kumimoji="1" lang="ja-JP" altLang="en-US" sz="1200" dirty="0">
                          <a:latin typeface="Meiryo UI" panose="020B0604030504040204" pitchFamily="50" charset="-128"/>
                          <a:ea typeface="Meiryo UI" panose="020B0604030504040204" pitchFamily="50" charset="-128"/>
                        </a:rPr>
                        <a:t>業務</a:t>
                      </a:r>
                    </a:p>
                  </a:txBody>
                  <a:tcPr marL="18000" marR="18000" marT="36002" marB="36002">
                    <a:lnB w="6350" cap="flat" cmpd="sng" algn="ctr">
                      <a:solidFill>
                        <a:schemeClr val="tx1"/>
                      </a:solidFill>
                      <a:prstDash val="dash"/>
                      <a:round/>
                      <a:headEnd type="none" w="med" len="med"/>
                      <a:tailEnd type="none" w="med" len="med"/>
                    </a:lnB>
                    <a:solidFill>
                      <a:schemeClr val="accent1">
                        <a:lumMod val="20000"/>
                        <a:lumOff val="80000"/>
                      </a:schemeClr>
                    </a:solidFill>
                  </a:tcPr>
                </a:tc>
                <a:tc vMerge="1">
                  <a:txBody>
                    <a:bodyPr/>
                    <a:lstStyle/>
                    <a:p>
                      <a:endParaRPr kumimoji="1" lang="ja-JP" altLang="en-US" dirty="0"/>
                    </a:p>
                  </a:txBody>
                  <a:tcPr marL="18000" marR="18000" marT="36000" marB="36000"/>
                </a:tc>
                <a:tc vMerge="1">
                  <a:txBody>
                    <a:bodyPr/>
                    <a:lstStyle/>
                    <a:p>
                      <a:endParaRPr kumimoji="1" lang="ja-JP" altLang="en-US"/>
                    </a:p>
                  </a:txBody>
                  <a:tcPr/>
                </a:tc>
                <a:extLst>
                  <a:ext uri="{0D108BD9-81ED-4DB2-BD59-A6C34878D82A}">
                    <a16:rowId xmlns:a16="http://schemas.microsoft.com/office/drawing/2014/main" val="10002"/>
                  </a:ext>
                </a:extLst>
              </a:tr>
              <a:tr h="1062604">
                <a:tc>
                  <a:txBody>
                    <a:bodyPr/>
                    <a:lstStyle/>
                    <a:p>
                      <a:pPr algn="ctr"/>
                      <a:r>
                        <a:rPr kumimoji="1" lang="en-US" altLang="ja-JP" sz="1200" dirty="0">
                          <a:latin typeface="Meiryo UI" panose="020B0604030504040204" pitchFamily="50" charset="-128"/>
                          <a:ea typeface="Meiryo UI" panose="020B0604030504040204" pitchFamily="50" charset="-128"/>
                        </a:rPr>
                        <a:t>(</a:t>
                      </a:r>
                      <a:r>
                        <a:rPr kumimoji="1" lang="ja-JP" altLang="en-US" sz="1200" dirty="0">
                          <a:latin typeface="Meiryo UI" panose="020B0604030504040204" pitchFamily="50" charset="-128"/>
                          <a:ea typeface="Meiryo UI" panose="020B0604030504040204" pitchFamily="50" charset="-128"/>
                        </a:rPr>
                        <a:t>府庁</a:t>
                      </a:r>
                      <a:r>
                        <a:rPr kumimoji="1" lang="en-US" altLang="ja-JP" sz="1200" dirty="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a:txBody>
                  <a:tcPr marL="0" marR="0" marT="36002" marB="36002">
                    <a:lnT w="6350" cap="flat" cmpd="sng" algn="ctr">
                      <a:solidFill>
                        <a:schemeClr val="tx1"/>
                      </a:solidFill>
                      <a:prstDash val="dash"/>
                      <a:round/>
                      <a:headEnd type="none" w="med" len="med"/>
                      <a:tailEnd type="none" w="med" len="med"/>
                    </a:lnT>
                    <a:solidFill>
                      <a:schemeClr val="accent1">
                        <a:lumMod val="20000"/>
                        <a:lumOff val="80000"/>
                      </a:schemeClr>
                    </a:solidFill>
                  </a:tcPr>
                </a:tc>
                <a:tc>
                  <a:txBody>
                    <a:bodyPr/>
                    <a:lstStyle/>
                    <a:p>
                      <a:pPr marL="88900" marR="0" lvl="0" indent="-88900" algn="l" defTabSz="914400" rtl="0" eaLnBrk="1" fontAlgn="auto" latinLnBrk="0" hangingPunct="1">
                        <a:lnSpc>
                          <a:spcPct val="100000"/>
                        </a:lnSpc>
                        <a:spcBef>
                          <a:spcPts val="30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■率先取組</a:t>
                      </a:r>
                      <a:endParaRPr kumimoji="1" lang="en-US" altLang="ja-JP" sz="1200" b="0" dirty="0">
                        <a:solidFill>
                          <a:schemeClr val="tx1"/>
                        </a:solidFill>
                        <a:latin typeface="Meiryo UI" panose="020B0604030504040204" pitchFamily="50" charset="-128"/>
                        <a:ea typeface="Meiryo UI" panose="020B0604030504040204" pitchFamily="50" charset="-128"/>
                      </a:endParaRPr>
                    </a:p>
                    <a:p>
                      <a:pPr marL="88900" marR="0" lvl="0" indent="-88900" algn="l" defTabSz="914400" rtl="0" eaLnBrk="1" fontAlgn="auto" latinLnBrk="0" hangingPunct="1">
                        <a:lnSpc>
                          <a:spcPct val="100000"/>
                        </a:lnSpc>
                        <a:spcBef>
                          <a:spcPts val="30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・府有施設の新築等時の</a:t>
                      </a:r>
                      <a:r>
                        <a:rPr kumimoji="1" lang="en-US" altLang="ja-JP" sz="1200" b="0" dirty="0">
                          <a:solidFill>
                            <a:schemeClr val="tx1"/>
                          </a:solidFill>
                          <a:latin typeface="Meiryo UI" panose="020B0604030504040204" pitchFamily="50" charset="-128"/>
                          <a:ea typeface="Meiryo UI" panose="020B0604030504040204" pitchFamily="50" charset="-128"/>
                        </a:rPr>
                        <a:t>ZEB</a:t>
                      </a:r>
                      <a:r>
                        <a:rPr kumimoji="1" lang="ja-JP" altLang="en-US" sz="1200" b="0" dirty="0">
                          <a:solidFill>
                            <a:schemeClr val="tx1"/>
                          </a:solidFill>
                          <a:latin typeface="Meiryo UI" panose="020B0604030504040204" pitchFamily="50" charset="-128"/>
                          <a:ea typeface="Meiryo UI" panose="020B0604030504040204" pitchFamily="50" charset="-128"/>
                        </a:rPr>
                        <a:t>化の推進</a:t>
                      </a:r>
                    </a:p>
                    <a:p>
                      <a:pPr marL="93663" marR="0" lvl="0" indent="-93663" algn="l" defTabSz="914400" rtl="0" eaLnBrk="1" fontAlgn="auto" latinLnBrk="0" hangingPunct="1">
                        <a:lnSpc>
                          <a:spcPct val="100000"/>
                        </a:lnSpc>
                        <a:spcBef>
                          <a:spcPts val="30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rPr>
                        <a:t>・公用車へのゼロエミッション車を中心とした電動車の導入促進</a:t>
                      </a:r>
                      <a:endParaRPr kumimoji="1" lang="en-US" altLang="ja-JP" sz="1200" b="1" dirty="0">
                        <a:solidFill>
                          <a:srgbClr val="000099"/>
                        </a:solidFill>
                        <a:latin typeface="Meiryo UI" panose="020B0604030504040204" pitchFamily="50" charset="-128"/>
                        <a:ea typeface="Meiryo UI" panose="020B0604030504040204" pitchFamily="50" charset="-128"/>
                      </a:endParaRPr>
                    </a:p>
                  </a:txBody>
                  <a:tcPr marL="18000" marR="18000" marT="36002" marB="36002">
                    <a:lnT w="6350" cap="flat" cmpd="sng" algn="ctr">
                      <a:solidFill>
                        <a:schemeClr val="tx1"/>
                      </a:solidFill>
                      <a:prstDash val="dash"/>
                      <a:round/>
                      <a:headEnd type="none" w="med" len="med"/>
                      <a:tailEnd type="none" w="med" len="med"/>
                    </a:lnT>
                    <a:solidFill>
                      <a:schemeClr val="accent1">
                        <a:lumMod val="20000"/>
                        <a:lumOff val="80000"/>
                      </a:schemeClr>
                    </a:solidFill>
                  </a:tcPr>
                </a:tc>
                <a:tc>
                  <a:txBody>
                    <a:bodyPr/>
                    <a:lstStyle/>
                    <a:p>
                      <a:pPr marL="93663" marR="0" lvl="0" indent="-93663" algn="l" defTabSz="914400" rtl="0" eaLnBrk="1" fontAlgn="auto" latinLnBrk="0" hangingPunct="1">
                        <a:lnSpc>
                          <a:spcPct val="100000"/>
                        </a:lnSpc>
                        <a:spcBef>
                          <a:spcPts val="300"/>
                        </a:spcBef>
                        <a:spcAft>
                          <a:spcPts val="0"/>
                        </a:spcAft>
                        <a:buClrTx/>
                        <a:buSzTx/>
                        <a:buFontTx/>
                        <a:buNone/>
                        <a:tabLst/>
                        <a:defRPr/>
                      </a:pPr>
                      <a:endParaRPr kumimoji="1" lang="en-US" altLang="ja-JP" sz="1200" b="1" dirty="0">
                        <a:solidFill>
                          <a:srgbClr val="000099"/>
                        </a:solidFill>
                        <a:latin typeface="Meiryo UI" panose="020B0604030504040204" pitchFamily="50" charset="-128"/>
                        <a:ea typeface="Meiryo UI" panose="020B0604030504040204" pitchFamily="50" charset="-128"/>
                      </a:endParaRPr>
                    </a:p>
                  </a:txBody>
                  <a:tcPr marL="18000" marR="18000" marT="36002" marB="36002">
                    <a:lnT w="6350" cap="flat" cmpd="sng" algn="ctr">
                      <a:solidFill>
                        <a:schemeClr val="tx1"/>
                      </a:solidFill>
                      <a:prstDash val="dash"/>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10003"/>
                  </a:ext>
                </a:extLst>
              </a:tr>
              <a:tr h="79404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家庭</a:t>
                      </a:r>
                    </a:p>
                  </a:txBody>
                  <a:tcPr marL="18000" marR="18000" marT="36002" marB="36002">
                    <a:solidFill>
                      <a:schemeClr val="accent1">
                        <a:lumMod val="20000"/>
                        <a:lumOff val="80000"/>
                      </a:schemeClr>
                    </a:solidFill>
                  </a:tcPr>
                </a:tc>
                <a:tc rowSpan="3">
                  <a:txBody>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■行動変容</a:t>
                      </a:r>
                      <a:endParaRPr kumimoji="1" lang="en-US" altLang="ja-JP" sz="12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30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a:t>
                      </a:r>
                      <a:r>
                        <a:rPr kumimoji="1" lang="en-US" altLang="ja-JP" sz="1200" dirty="0">
                          <a:latin typeface="Meiryo UI" panose="020B0604030504040204" pitchFamily="50" charset="-128"/>
                          <a:ea typeface="Meiryo UI" panose="020B0604030504040204" pitchFamily="50" charset="-128"/>
                        </a:rPr>
                        <a:t>ZEH</a:t>
                      </a:r>
                      <a:r>
                        <a:rPr kumimoji="1" lang="ja-JP" altLang="en-US" sz="1200" dirty="0">
                          <a:latin typeface="Meiryo UI" panose="020B0604030504040204" pitchFamily="50" charset="-128"/>
                          <a:ea typeface="Meiryo UI" panose="020B0604030504040204" pitchFamily="50" charset="-128"/>
                        </a:rPr>
                        <a:t>の普及促進</a:t>
                      </a:r>
                      <a:endParaRPr kumimoji="1" lang="en-US" altLang="ja-JP" sz="1200" dirty="0">
                        <a:latin typeface="Meiryo UI" panose="020B0604030504040204" pitchFamily="50" charset="-128"/>
                        <a:ea typeface="Meiryo UI" panose="020B0604030504040204" pitchFamily="50" charset="-128"/>
                      </a:endParaRPr>
                    </a:p>
                    <a:p>
                      <a:pPr>
                        <a:spcBef>
                          <a:spcPts val="0"/>
                        </a:spcBef>
                      </a:pPr>
                      <a:endParaRPr kumimoji="1" lang="en-US" altLang="ja-JP" sz="1200" dirty="0">
                        <a:latin typeface="Meiryo UI" panose="020B0604030504040204" pitchFamily="50" charset="-128"/>
                        <a:ea typeface="Meiryo UI" panose="020B0604030504040204" pitchFamily="50" charset="-128"/>
                      </a:endParaRPr>
                    </a:p>
                    <a:p>
                      <a:pPr>
                        <a:spcBef>
                          <a:spcPts val="300"/>
                        </a:spcBef>
                      </a:pPr>
                      <a:r>
                        <a:rPr kumimoji="1" lang="ja-JP" altLang="en-US" sz="1200" dirty="0">
                          <a:latin typeface="Meiryo UI" panose="020B0604030504040204" pitchFamily="50" charset="-128"/>
                          <a:ea typeface="Meiryo UI" panose="020B0604030504040204" pitchFamily="50" charset="-128"/>
                        </a:rPr>
                        <a:t>・製品・サービスの</a:t>
                      </a:r>
                      <a:r>
                        <a:rPr kumimoji="1" lang="en-US" altLang="ja-JP" sz="1200" dirty="0">
                          <a:latin typeface="Meiryo UI" panose="020B0604030504040204" pitchFamily="50" charset="-128"/>
                          <a:ea typeface="Meiryo UI" panose="020B0604030504040204" pitchFamily="50" charset="-128"/>
                        </a:rPr>
                        <a:t>CO</a:t>
                      </a:r>
                      <a:r>
                        <a:rPr kumimoji="1" lang="en-US" altLang="ja-JP" sz="1200" baseline="-25000" dirty="0">
                          <a:latin typeface="Meiryo UI" panose="020B0604030504040204" pitchFamily="50" charset="-128"/>
                          <a:ea typeface="Meiryo UI" panose="020B0604030504040204" pitchFamily="50" charset="-128"/>
                        </a:rPr>
                        <a:t>2</a:t>
                      </a:r>
                      <a:r>
                        <a:rPr kumimoji="1" lang="ja-JP" altLang="en-US" sz="1200" dirty="0">
                          <a:latin typeface="Meiryo UI" panose="020B0604030504040204" pitchFamily="50" charset="-128"/>
                          <a:ea typeface="Meiryo UI" panose="020B0604030504040204" pitchFamily="50" charset="-128"/>
                        </a:rPr>
                        <a:t>排出の可視化</a:t>
                      </a:r>
                    </a:p>
                    <a:p>
                      <a:pPr marL="88900" indent="-88900">
                        <a:spcBef>
                          <a:spcPts val="0"/>
                        </a:spcBef>
                      </a:pPr>
                      <a:endParaRPr kumimoji="1" lang="en-US" altLang="ja-JP" sz="1200" dirty="0">
                        <a:latin typeface="Meiryo UI" panose="020B0604030504040204" pitchFamily="50" charset="-128"/>
                        <a:ea typeface="Meiryo UI" panose="020B0604030504040204" pitchFamily="50" charset="-128"/>
                      </a:endParaRPr>
                    </a:p>
                    <a:p>
                      <a:pPr marL="88900" indent="-88900">
                        <a:spcBef>
                          <a:spcPts val="0"/>
                        </a:spcBef>
                      </a:pPr>
                      <a:r>
                        <a:rPr kumimoji="1" lang="ja-JP" altLang="en-US" sz="1200" dirty="0">
                          <a:latin typeface="Meiryo UI" panose="020B0604030504040204" pitchFamily="50" charset="-128"/>
                          <a:ea typeface="Meiryo UI" panose="020B0604030504040204" pitchFamily="50" charset="-128"/>
                        </a:rPr>
                        <a:t>・脱炭素ポイントの定着化及び利用拡大</a:t>
                      </a:r>
                      <a:endParaRPr kumimoji="1" lang="en-US" altLang="ja-JP" sz="1200" dirty="0">
                        <a:latin typeface="Meiryo UI" panose="020B0604030504040204" pitchFamily="50" charset="-128"/>
                        <a:ea typeface="Meiryo UI" panose="020B0604030504040204" pitchFamily="50" charset="-128"/>
                      </a:endParaRPr>
                    </a:p>
                    <a:p>
                      <a:pPr marL="88900" indent="-88900">
                        <a:spcBef>
                          <a:spcPts val="0"/>
                        </a:spcBef>
                      </a:pPr>
                      <a:endParaRPr kumimoji="1" lang="en-US" altLang="ja-JP" sz="1200" dirty="0">
                        <a:latin typeface="Meiryo UI" panose="020B0604030504040204" pitchFamily="50" charset="-128"/>
                        <a:ea typeface="Meiryo UI" panose="020B0604030504040204" pitchFamily="50" charset="-128"/>
                      </a:endParaRPr>
                    </a:p>
                    <a:p>
                      <a:pPr marL="88900" indent="-88900">
                        <a:spcBef>
                          <a:spcPts val="0"/>
                        </a:spcBef>
                      </a:pPr>
                      <a:r>
                        <a:rPr kumimoji="1" lang="ja-JP" altLang="en-US" sz="1200" dirty="0">
                          <a:latin typeface="Meiryo UI" panose="020B0604030504040204" pitchFamily="50" charset="-128"/>
                          <a:ea typeface="Meiryo UI" panose="020B0604030504040204" pitchFamily="50" charset="-128"/>
                        </a:rPr>
                        <a:t>・ゼロエミッション車を中心とした電動車の普及促進</a:t>
                      </a:r>
                    </a:p>
                  </a:txBody>
                  <a:tcPr marL="18000" marR="18000" marT="36002" marB="36002">
                    <a:solidFill>
                      <a:schemeClr val="accent1">
                        <a:lumMod val="20000"/>
                        <a:lumOff val="80000"/>
                      </a:schemeClr>
                    </a:solidFill>
                  </a:tcPr>
                </a:tc>
                <a:tc rowSpan="3">
                  <a:txBody>
                    <a:bodyPr/>
                    <a:lstStyle/>
                    <a:p>
                      <a:pPr marL="88900" indent="-88900">
                        <a:spcBef>
                          <a:spcPts val="300"/>
                        </a:spcBef>
                      </a:pPr>
                      <a:endParaRPr kumimoji="1" lang="ja-JP" altLang="en-US" sz="12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extLst>
                  <a:ext uri="{0D108BD9-81ED-4DB2-BD59-A6C34878D82A}">
                    <a16:rowId xmlns:a16="http://schemas.microsoft.com/office/drawing/2014/main" val="10004"/>
                  </a:ext>
                </a:extLst>
              </a:tr>
              <a:tr h="59459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運輸</a:t>
                      </a:r>
                    </a:p>
                    <a:p>
                      <a:pPr algn="ctr"/>
                      <a:endParaRPr kumimoji="1" lang="ja-JP" altLang="en-US" sz="12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tc vMerge="1">
                  <a:txBody>
                    <a:bodyPr/>
                    <a:lstStyle/>
                    <a:p>
                      <a:pPr marL="88900" indent="-88900">
                        <a:spcBef>
                          <a:spcPts val="300"/>
                        </a:spcBef>
                      </a:pPr>
                      <a:endParaRPr kumimoji="1" lang="ja-JP" altLang="en-US" sz="1200" dirty="0">
                        <a:latin typeface="Meiryo UI" panose="020B0604030504040204" pitchFamily="50" charset="-128"/>
                        <a:ea typeface="Meiryo UI" panose="020B0604030504040204" pitchFamily="50" charset="-128"/>
                      </a:endParaRPr>
                    </a:p>
                  </a:txBody>
                  <a:tcPr marL="18000" marR="18000" marT="36000" marB="36000"/>
                </a:tc>
                <a:tc vMerge="1">
                  <a:txBody>
                    <a:bodyPr/>
                    <a:lstStyle/>
                    <a:p>
                      <a:endParaRPr kumimoji="1" lang="ja-JP" altLang="en-US"/>
                    </a:p>
                  </a:txBody>
                  <a:tcPr/>
                </a:tc>
                <a:extLst>
                  <a:ext uri="{0D108BD9-81ED-4DB2-BD59-A6C34878D82A}">
                    <a16:rowId xmlns:a16="http://schemas.microsoft.com/office/drawing/2014/main" val="10005"/>
                  </a:ext>
                </a:extLst>
              </a:tr>
              <a:tr h="628979">
                <a:tc>
                  <a:txBody>
                    <a:bodyPr/>
                    <a:lstStyle/>
                    <a:p>
                      <a:pPr algn="ctr"/>
                      <a:r>
                        <a:rPr kumimoji="1" lang="ja-JP" altLang="en-US" sz="1200" dirty="0">
                          <a:latin typeface="Meiryo UI" panose="020B0604030504040204" pitchFamily="50" charset="-128"/>
                          <a:ea typeface="Meiryo UI" panose="020B0604030504040204" pitchFamily="50" charset="-128"/>
                        </a:rPr>
                        <a:t>その他</a:t>
                      </a:r>
                      <a:r>
                        <a:rPr kumimoji="1" lang="en-US" altLang="ja-JP" sz="1200" baseline="20000" dirty="0">
                          <a:latin typeface="Meiryo UI" panose="020B0604030504040204" pitchFamily="50" charset="-128"/>
                          <a:ea typeface="Meiryo UI" panose="020B0604030504040204" pitchFamily="50" charset="-128"/>
                        </a:rPr>
                        <a:t>※1</a:t>
                      </a:r>
                      <a:endParaRPr kumimoji="1" lang="ja-JP" altLang="en-US" sz="1200" baseline="200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6"/>
                  </a:ext>
                </a:extLst>
              </a:tr>
              <a:tr h="637710">
                <a:tc>
                  <a:txBody>
                    <a:bodyPr/>
                    <a:lstStyle/>
                    <a:p>
                      <a:pPr algn="ctr"/>
                      <a:r>
                        <a:rPr kumimoji="1" lang="ja-JP" altLang="en-US" sz="1200" dirty="0">
                          <a:latin typeface="Meiryo UI" panose="020B0604030504040204" pitchFamily="50" charset="-128"/>
                          <a:ea typeface="Meiryo UI" panose="020B0604030504040204" pitchFamily="50" charset="-128"/>
                        </a:rPr>
                        <a:t>部門</a:t>
                      </a:r>
                      <a:endParaRPr kumimoji="1" lang="en-US" altLang="ja-JP" sz="1200" dirty="0">
                        <a:latin typeface="Meiryo UI" panose="020B0604030504040204" pitchFamily="50" charset="-128"/>
                        <a:ea typeface="Meiryo UI" panose="020B0604030504040204" pitchFamily="50" charset="-128"/>
                      </a:endParaRPr>
                    </a:p>
                    <a:p>
                      <a:pPr algn="ctr"/>
                      <a:r>
                        <a:rPr kumimoji="1" lang="ja-JP" altLang="en-US" sz="1200" dirty="0">
                          <a:latin typeface="Meiryo UI" panose="020B0604030504040204" pitchFamily="50" charset="-128"/>
                          <a:ea typeface="Meiryo UI" panose="020B0604030504040204" pitchFamily="50" charset="-128"/>
                        </a:rPr>
                        <a:t>横断</a:t>
                      </a:r>
                    </a:p>
                  </a:txBody>
                  <a:tcPr marL="18000" marR="18000" marT="36002" marB="36002">
                    <a:solidFill>
                      <a:schemeClr val="accent1">
                        <a:lumMod val="20000"/>
                        <a:lumOff val="80000"/>
                      </a:schemeClr>
                    </a:solidFill>
                  </a:tcPr>
                </a:tc>
                <a:tc>
                  <a:txBody>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■再エネ促進</a:t>
                      </a:r>
                      <a:endParaRPr kumimoji="1" lang="en-US" altLang="ja-JP" sz="1200" dirty="0">
                        <a:latin typeface="Meiryo UI" panose="020B0604030504040204" pitchFamily="50" charset="-128"/>
                        <a:ea typeface="Meiryo UI" panose="020B0604030504040204" pitchFamily="50" charset="-128"/>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・太陽光パネル及び蓄電池システムの共同購入支援事業</a:t>
                      </a:r>
                    </a:p>
                  </a:txBody>
                  <a:tcPr marL="18000" marR="18000" marT="36002" marB="36002">
                    <a:solidFill>
                      <a:schemeClr val="accent1">
                        <a:lumMod val="20000"/>
                        <a:lumOff val="80000"/>
                      </a:schemeClr>
                    </a:solidFill>
                  </a:tcPr>
                </a:tc>
                <a:tc>
                  <a:txBody>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marL="18000" marR="18000" marT="36002" marB="36002">
                    <a:solidFill>
                      <a:schemeClr val="accent1">
                        <a:lumMod val="20000"/>
                        <a:lumOff val="80000"/>
                      </a:schemeClr>
                    </a:solidFill>
                  </a:tcPr>
                </a:tc>
                <a:extLst>
                  <a:ext uri="{0D108BD9-81ED-4DB2-BD59-A6C34878D82A}">
                    <a16:rowId xmlns:a16="http://schemas.microsoft.com/office/drawing/2014/main" val="10007"/>
                  </a:ext>
                </a:extLst>
              </a:tr>
            </a:tbl>
          </a:graphicData>
        </a:graphic>
      </p:graphicFrame>
      <p:sp>
        <p:nvSpPr>
          <p:cNvPr id="26" name="正方形/長方形 25"/>
          <p:cNvSpPr/>
          <p:nvPr/>
        </p:nvSpPr>
        <p:spPr>
          <a:xfrm>
            <a:off x="3235326" y="6528790"/>
            <a:ext cx="4467225" cy="211203"/>
          </a:xfrm>
          <a:prstGeom prst="rect">
            <a:avLst/>
          </a:prstGeom>
        </p:spPr>
        <p:txBody>
          <a:bodyPr lIns="36000" tIns="36000" rIns="36000" bIns="3600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※1</a:t>
            </a:r>
            <a:r>
              <a:rPr kumimoji="0"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エネルギー転換部門、廃棄物部門、その他ガス</a:t>
            </a:r>
            <a:r>
              <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メタンなど</a:t>
            </a:r>
            <a:r>
              <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の合算をした</a:t>
            </a:r>
            <a:r>
              <a:rPr kumimoji="0" lang="ja-JP" altLang="en-US"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もの</a:t>
            </a:r>
            <a:endParaRPr kumimoji="0"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27" name="ホームベース 4"/>
          <p:cNvSpPr/>
          <p:nvPr/>
        </p:nvSpPr>
        <p:spPr bwMode="gray">
          <a:xfrm>
            <a:off x="7454901" y="1006103"/>
            <a:ext cx="1498600" cy="290512"/>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marL="0" marR="0" lvl="0" indent="0" algn="ctr" defTabSz="443194" rtl="0" eaLnBrk="1" fontAlgn="auto" latinLnBrk="0" hangingPunct="1">
              <a:lnSpc>
                <a:spcPct val="100000"/>
              </a:lnSpc>
              <a:spcBef>
                <a:spcPts val="0"/>
              </a:spcBef>
              <a:spcAft>
                <a:spcPts val="0"/>
              </a:spcAft>
              <a:buClrTx/>
              <a:buSzTx/>
              <a:buFontTx/>
              <a:buNone/>
              <a:tabLst/>
              <a:defRPr/>
            </a:pPr>
            <a:r>
              <a:rPr kumimoji="0" lang="ja-JP" altLang="en-US"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　　　　　　</a:t>
            </a:r>
            <a:r>
              <a:rPr kumimoji="0" lang="en-US" altLang="ja-JP"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2030 </a:t>
            </a:r>
          </a:p>
        </p:txBody>
      </p:sp>
      <p:sp>
        <p:nvSpPr>
          <p:cNvPr id="28" name="ホームベース 4"/>
          <p:cNvSpPr/>
          <p:nvPr/>
        </p:nvSpPr>
        <p:spPr bwMode="gray">
          <a:xfrm>
            <a:off x="6043613" y="1004515"/>
            <a:ext cx="1738313" cy="290513"/>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lIns="36000" rIns="36000" anchor="ctr"/>
          <a:lstStyle/>
          <a:p>
            <a:pPr marL="0" marR="0" lvl="0" indent="0" algn="l" defTabSz="443194" rtl="0" eaLnBrk="1" fontAlgn="auto" latinLnBrk="0" hangingPunct="1">
              <a:lnSpc>
                <a:spcPct val="100000"/>
              </a:lnSpc>
              <a:spcBef>
                <a:spcPts val="0"/>
              </a:spcBef>
              <a:spcAft>
                <a:spcPts val="0"/>
              </a:spcAft>
              <a:buClrTx/>
              <a:buSzTx/>
              <a:buFontTx/>
              <a:buNone/>
              <a:tabLst/>
              <a:defRPr/>
            </a:pPr>
            <a:r>
              <a:rPr kumimoji="0" lang="en-US" altLang="ja-JP"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2022</a:t>
            </a:r>
            <a:r>
              <a:rPr kumimoji="0" lang="ja-JP" altLang="en-US"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　　       </a:t>
            </a:r>
            <a:r>
              <a:rPr kumimoji="0" lang="en-US" altLang="ja-JP"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2025</a:t>
            </a:r>
            <a:endParaRPr kumimoji="0" lang="ja-JP" altLang="en-US" sz="126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9" name="ホームベース 28"/>
          <p:cNvSpPr/>
          <p:nvPr/>
        </p:nvSpPr>
        <p:spPr>
          <a:xfrm>
            <a:off x="6059488" y="1350590"/>
            <a:ext cx="2865438"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次世代蓄電池の実用化</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水素発電による電力供給等が開始</a:t>
            </a:r>
          </a:p>
        </p:txBody>
      </p:sp>
      <p:sp>
        <p:nvSpPr>
          <p:cNvPr id="30" name="ホームベース 29"/>
          <p:cNvSpPr/>
          <p:nvPr/>
        </p:nvSpPr>
        <p:spPr>
          <a:xfrm>
            <a:off x="7285038" y="2307853"/>
            <a:ext cx="1633538"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者</a:t>
            </a:r>
          </a:p>
        </p:txBody>
      </p:sp>
      <p:sp>
        <p:nvSpPr>
          <p:cNvPr id="31" name="ホームベース 30"/>
          <p:cNvSpPr/>
          <p:nvPr/>
        </p:nvSpPr>
        <p:spPr>
          <a:xfrm>
            <a:off x="6073776" y="2307853"/>
            <a:ext cx="1724025"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宣言事業者数</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者</a:t>
            </a:r>
          </a:p>
        </p:txBody>
      </p:sp>
      <p:sp>
        <p:nvSpPr>
          <p:cNvPr id="32" name="ホームベース 31"/>
          <p:cNvSpPr/>
          <p:nvPr/>
        </p:nvSpPr>
        <p:spPr>
          <a:xfrm>
            <a:off x="7500938" y="1847478"/>
            <a:ext cx="1423988"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ホームベース 32"/>
          <p:cNvSpPr/>
          <p:nvPr/>
        </p:nvSpPr>
        <p:spPr>
          <a:xfrm>
            <a:off x="6059488" y="1847478"/>
            <a:ext cx="1738313"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4.5%</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ホームベース 33"/>
          <p:cNvSpPr/>
          <p:nvPr/>
        </p:nvSpPr>
        <p:spPr>
          <a:xfrm>
            <a:off x="6348413" y="2893640"/>
            <a:ext cx="2576513"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指針に基づく府有施設の新築・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増改築での</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化の推進</a:t>
            </a:r>
            <a:endPar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ホームベース 34"/>
          <p:cNvSpPr/>
          <p:nvPr/>
        </p:nvSpPr>
        <p:spPr>
          <a:xfrm>
            <a:off x="6059488" y="2893640"/>
            <a:ext cx="525463"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指針</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a:t>
            </a:r>
          </a:p>
        </p:txBody>
      </p:sp>
      <p:sp>
        <p:nvSpPr>
          <p:cNvPr id="37" name="ホームベース 36"/>
          <p:cNvSpPr/>
          <p:nvPr/>
        </p:nvSpPr>
        <p:spPr>
          <a:xfrm>
            <a:off x="6059488" y="3995365"/>
            <a:ext cx="2865438" cy="360363"/>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新築住宅の</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ZEH</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化率　</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8" name="ホームベース 37"/>
          <p:cNvSpPr/>
          <p:nvPr/>
        </p:nvSpPr>
        <p:spPr>
          <a:xfrm>
            <a:off x="7186613" y="4449390"/>
            <a:ext cx="1738313"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品</a:t>
            </a:r>
          </a:p>
        </p:txBody>
      </p:sp>
      <p:sp>
        <p:nvSpPr>
          <p:cNvPr id="39" name="ホームベース 38"/>
          <p:cNvSpPr/>
          <p:nvPr/>
        </p:nvSpPr>
        <p:spPr>
          <a:xfrm>
            <a:off x="6073776" y="4449390"/>
            <a:ext cx="1724025"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品数：</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品</a:t>
            </a:r>
          </a:p>
        </p:txBody>
      </p:sp>
      <p:sp>
        <p:nvSpPr>
          <p:cNvPr id="40" name="ホームベース 39"/>
          <p:cNvSpPr/>
          <p:nvPr/>
        </p:nvSpPr>
        <p:spPr>
          <a:xfrm>
            <a:off x="7185026" y="4933578"/>
            <a:ext cx="1730375"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p>
        </p:txBody>
      </p:sp>
      <p:sp>
        <p:nvSpPr>
          <p:cNvPr id="41" name="ホームベース 40"/>
          <p:cNvSpPr/>
          <p:nvPr/>
        </p:nvSpPr>
        <p:spPr>
          <a:xfrm>
            <a:off x="6073776" y="4933578"/>
            <a:ext cx="1724025" cy="395287"/>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利用者</a:t>
            </a: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p>
        </p:txBody>
      </p:sp>
      <p:sp>
        <p:nvSpPr>
          <p:cNvPr id="43" name="ホームベース 42"/>
          <p:cNvSpPr/>
          <p:nvPr/>
        </p:nvSpPr>
        <p:spPr>
          <a:xfrm>
            <a:off x="7186613" y="6049590"/>
            <a:ext cx="1738313"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世帯</a:t>
            </a:r>
          </a:p>
        </p:txBody>
      </p:sp>
      <p:sp>
        <p:nvSpPr>
          <p:cNvPr id="44" name="ホームベース 43"/>
          <p:cNvSpPr/>
          <p:nvPr/>
        </p:nvSpPr>
        <p:spPr>
          <a:xfrm>
            <a:off x="6059488" y="6049590"/>
            <a:ext cx="1738313" cy="3587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世帯</a:t>
            </a:r>
          </a:p>
        </p:txBody>
      </p:sp>
      <p:sp>
        <p:nvSpPr>
          <p:cNvPr id="45" name="ホームベース 44"/>
          <p:cNvSpPr/>
          <p:nvPr/>
        </p:nvSpPr>
        <p:spPr>
          <a:xfrm>
            <a:off x="6059488" y="2309440"/>
            <a:ext cx="525463" cy="396875"/>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6" name="ホームベース 45"/>
          <p:cNvSpPr/>
          <p:nvPr/>
        </p:nvSpPr>
        <p:spPr>
          <a:xfrm>
            <a:off x="6059488" y="4931990"/>
            <a:ext cx="511175"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ホームベース 46"/>
          <p:cNvSpPr/>
          <p:nvPr/>
        </p:nvSpPr>
        <p:spPr>
          <a:xfrm>
            <a:off x="6059488" y="4449390"/>
            <a:ext cx="511175" cy="395288"/>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テキスト ボックス 3"/>
          <p:cNvSpPr txBox="1">
            <a:spLocks noChangeArrowheads="1"/>
          </p:cNvSpPr>
          <p:nvPr/>
        </p:nvSpPr>
        <p:spPr bwMode="auto">
          <a:xfrm>
            <a:off x="3071813" y="755992"/>
            <a:ext cx="1724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sz="1200" b="1" i="1">
                <a:solidFill>
                  <a:schemeClr val="tx1"/>
                </a:solidFill>
                <a:latin typeface="Arial" panose="020B0604020202020204" pitchFamily="34" charset="0"/>
                <a:ea typeface="ＭＳ Ｐゴシック" panose="020B0600070205080204" pitchFamily="50" charset="-128"/>
              </a:defRPr>
            </a:lvl1pPr>
            <a:lvl2pPr marL="742950" indent="-285750">
              <a:defRPr kumimoji="1" sz="1200" b="1" i="1">
                <a:solidFill>
                  <a:schemeClr val="tx1"/>
                </a:solidFill>
                <a:latin typeface="Arial" panose="020B0604020202020204" pitchFamily="34" charset="0"/>
                <a:ea typeface="ＭＳ Ｐゴシック" panose="020B0600070205080204" pitchFamily="50" charset="-128"/>
              </a:defRPr>
            </a:lvl2pPr>
            <a:lvl3pPr marL="1143000" indent="-228600">
              <a:defRPr kumimoji="1" sz="1200" b="1" i="1">
                <a:solidFill>
                  <a:schemeClr val="tx1"/>
                </a:solidFill>
                <a:latin typeface="Arial" panose="020B0604020202020204" pitchFamily="34" charset="0"/>
                <a:ea typeface="ＭＳ Ｐゴシック" panose="020B0600070205080204" pitchFamily="50" charset="-128"/>
              </a:defRPr>
            </a:lvl3pPr>
            <a:lvl4pPr marL="1600200" indent="-228600">
              <a:defRPr kumimoji="1" sz="1200" b="1" i="1">
                <a:solidFill>
                  <a:schemeClr val="tx1"/>
                </a:solidFill>
                <a:latin typeface="Arial" panose="020B0604020202020204" pitchFamily="34" charset="0"/>
                <a:ea typeface="ＭＳ Ｐゴシック" panose="020B0600070205080204" pitchFamily="50" charset="-128"/>
              </a:defRPr>
            </a:lvl4pPr>
            <a:lvl5pPr marL="2057400" indent="-228600">
              <a:defRPr kumimoji="1" sz="1200" b="1" 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sz="1200" b="1" i="1">
                <a:solidFill>
                  <a:schemeClr val="tx1"/>
                </a:solidFill>
                <a:latin typeface="Arial" panose="020B0604020202020204" pitchFamily="34" charset="0"/>
                <a:ea typeface="ＭＳ Ｐゴシック" panose="020B0600070205080204" pitchFamily="50"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◆今後の方向性</a:t>
            </a:r>
          </a:p>
        </p:txBody>
      </p:sp>
      <p:sp>
        <p:nvSpPr>
          <p:cNvPr id="50" name="ホームベース 49"/>
          <p:cNvSpPr/>
          <p:nvPr/>
        </p:nvSpPr>
        <p:spPr>
          <a:xfrm>
            <a:off x="6059488" y="3393703"/>
            <a:ext cx="2865438" cy="360362"/>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台数</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割合</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乗用車</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b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電動車</a:t>
            </a:r>
            <a:r>
              <a:rPr kumimoji="0" lang="en-US" altLang="zh-TW"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a:t>
            </a:r>
            <a:r>
              <a:rPr kumimoji="0"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zh-TW"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ZEV</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５割</a:t>
            </a:r>
          </a:p>
        </p:txBody>
      </p:sp>
      <p:sp>
        <p:nvSpPr>
          <p:cNvPr id="51" name="ホームベース 50"/>
          <p:cNvSpPr/>
          <p:nvPr/>
        </p:nvSpPr>
        <p:spPr>
          <a:xfrm>
            <a:off x="6059488" y="5409828"/>
            <a:ext cx="2865438" cy="360362"/>
          </a:xfrm>
          <a:prstGeom prst="homePlate">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新車販売</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台数</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割合</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乗用車</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b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電動車</a:t>
            </a:r>
            <a:r>
              <a:rPr kumimoji="0" lang="en-US" altLang="zh-TW"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a:t>
            </a:r>
            <a:r>
              <a:rPr kumimoji="0"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zh-TW"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ZEV4</a:t>
            </a:r>
            <a:r>
              <a:rPr kumimoji="0" lang="zh-TW"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割 </a:t>
            </a:r>
            <a:endParaRPr kumimoji="0" lang="zh-TW"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75427564"/>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738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■脱炭素ビジネス①</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8739364" y="6543400"/>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0" name="角丸四角形 49"/>
          <p:cNvSpPr/>
          <p:nvPr/>
        </p:nvSpPr>
        <p:spPr>
          <a:xfrm>
            <a:off x="116200" y="332656"/>
            <a:ext cx="3097517"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カーボンニュートラル</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技術開発・実証</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a:t>
            </a:r>
            <a:endParaRPr kumimoji="1" lang="zh-TW"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 name="正方形/長方形 2"/>
          <p:cNvSpPr/>
          <p:nvPr/>
        </p:nvSpPr>
        <p:spPr>
          <a:xfrm>
            <a:off x="15021" y="670068"/>
            <a:ext cx="432531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年大阪・関西万博の機会を活かして、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カーボンニュートラル</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に資する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最先端技術</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の開発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・実証にチャレンジする企業の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を支援。令和４年度は８件を選定。</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500,000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p:cNvSpPr/>
          <p:nvPr/>
        </p:nvSpPr>
        <p:spPr>
          <a:xfrm>
            <a:off x="128460" y="1383533"/>
            <a:ext cx="43510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補助額</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１件</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あたり上限１億円　</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補助率</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２／３</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以内　</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53" name="表 52"/>
          <p:cNvGraphicFramePr>
            <a:graphicFrameLocks noGrp="1"/>
          </p:cNvGraphicFramePr>
          <p:nvPr>
            <p:extLst>
              <p:ext uri="{D42A27DB-BD31-4B8C-83A1-F6EECF244321}">
                <p14:modId xmlns:p14="http://schemas.microsoft.com/office/powerpoint/2010/main" val="3122070739"/>
              </p:ext>
            </p:extLst>
          </p:nvPr>
        </p:nvGraphicFramePr>
        <p:xfrm>
          <a:off x="4251715" y="676091"/>
          <a:ext cx="4836943" cy="3079914"/>
        </p:xfrm>
        <a:graphic>
          <a:graphicData uri="http://schemas.openxmlformats.org/drawingml/2006/table">
            <a:tbl>
              <a:tblPr firstRow="1" bandRow="1">
                <a:tableStyleId>{5940675A-B579-460E-94D1-54222C63F5DA}</a:tableStyleId>
              </a:tblPr>
              <a:tblGrid>
                <a:gridCol w="3981023">
                  <a:extLst>
                    <a:ext uri="{9D8B030D-6E8A-4147-A177-3AD203B41FA5}">
                      <a16:colId xmlns:a16="http://schemas.microsoft.com/office/drawing/2014/main" val="2352329353"/>
                    </a:ext>
                  </a:extLst>
                </a:gridCol>
                <a:gridCol w="855920">
                  <a:extLst>
                    <a:ext uri="{9D8B030D-6E8A-4147-A177-3AD203B41FA5}">
                      <a16:colId xmlns:a16="http://schemas.microsoft.com/office/drawing/2014/main" val="1164856099"/>
                    </a:ext>
                  </a:extLst>
                </a:gridCol>
              </a:tblGrid>
              <a:tr h="275571">
                <a:tc>
                  <a:txBody>
                    <a:bodyPr/>
                    <a:lstStyle/>
                    <a:p>
                      <a:pPr algn="ctr"/>
                      <a:r>
                        <a:rPr kumimoji="1" lang="ja-JP" altLang="en-US" sz="1000" b="0" dirty="0" smtClean="0">
                          <a:latin typeface="Meiryo UI" panose="020B0604030504040204" pitchFamily="50" charset="-128"/>
                          <a:ea typeface="Meiryo UI" panose="020B0604030504040204" pitchFamily="50" charset="-128"/>
                        </a:rPr>
                        <a:t>令和４年度選定事業名</a:t>
                      </a:r>
                      <a:endParaRPr kumimoji="1" lang="ja-JP" altLang="en-US" sz="1000" b="0" dirty="0">
                        <a:latin typeface="Meiryo UI" panose="020B0604030504040204" pitchFamily="50" charset="-128"/>
                        <a:ea typeface="Meiryo UI" panose="020B0604030504040204" pitchFamily="50" charset="-128"/>
                      </a:endParaRPr>
                    </a:p>
                  </a:txBody>
                  <a:tcPr>
                    <a:solidFill>
                      <a:schemeClr val="bg1">
                        <a:lumMod val="85000"/>
                      </a:schemeClr>
                    </a:solidFill>
                  </a:tcPr>
                </a:tc>
                <a:tc>
                  <a:txBody>
                    <a:bodyPr/>
                    <a:lstStyle/>
                    <a:p>
                      <a:pPr algn="ctr"/>
                      <a:r>
                        <a:rPr kumimoji="1" lang="ja-JP" altLang="en-US" sz="1000" b="0" dirty="0">
                          <a:latin typeface="Meiryo UI" panose="020B0604030504040204" pitchFamily="50" charset="-128"/>
                          <a:ea typeface="Meiryo UI" panose="020B0604030504040204" pitchFamily="50" charset="-128"/>
                        </a:rPr>
                        <a:t>技術</a:t>
                      </a:r>
                      <a:r>
                        <a:rPr kumimoji="1" lang="ja-JP" altLang="en-US" sz="1000" b="0" dirty="0" smtClean="0">
                          <a:latin typeface="Meiryo UI" panose="020B0604030504040204" pitchFamily="50" charset="-128"/>
                          <a:ea typeface="Meiryo UI" panose="020B0604030504040204" pitchFamily="50" charset="-128"/>
                        </a:rPr>
                        <a:t>分野</a:t>
                      </a:r>
                      <a:endParaRPr kumimoji="1" lang="ja-JP" altLang="en-US" sz="1000" b="0" baseline="30000" dirty="0">
                        <a:latin typeface="Meiryo UI" panose="020B0604030504040204" pitchFamily="50" charset="-128"/>
                        <a:ea typeface="Meiryo UI" panose="020B0604030504040204" pitchFamily="50" charset="-128"/>
                      </a:endParaRPr>
                    </a:p>
                  </a:txBody>
                  <a:tcPr>
                    <a:solidFill>
                      <a:schemeClr val="bg1">
                        <a:lumMod val="85000"/>
                      </a:schemeClr>
                    </a:solidFill>
                  </a:tcPr>
                </a:tc>
                <a:extLst>
                  <a:ext uri="{0D108BD9-81ED-4DB2-BD59-A6C34878D82A}">
                    <a16:rowId xmlns:a16="http://schemas.microsoft.com/office/drawing/2014/main" val="3822795455"/>
                  </a:ext>
                </a:extLst>
              </a:tr>
              <a:tr h="620032">
                <a:tc>
                  <a:txBody>
                    <a:bodyPr/>
                    <a:lstStyle/>
                    <a:p>
                      <a:r>
                        <a:rPr kumimoji="1" lang="ja-JP" altLang="en-US" sz="1000" b="0" u="none" dirty="0" smtClean="0">
                          <a:latin typeface="Meiryo UI" panose="020B0604030504040204" pitchFamily="50" charset="-128"/>
                          <a:ea typeface="Meiryo UI" panose="020B0604030504040204" pitchFamily="50" charset="-128"/>
                        </a:rPr>
                        <a:t>①　</a:t>
                      </a:r>
                      <a:r>
                        <a:rPr kumimoji="1" lang="en-US" altLang="ja-JP" sz="1000" b="0" u="none" dirty="0" smtClean="0">
                          <a:latin typeface="Meiryo UI" panose="020B0604030504040204" pitchFamily="50" charset="-128"/>
                          <a:ea typeface="Meiryo UI" panose="020B0604030504040204" pitchFamily="50" charset="-128"/>
                        </a:rPr>
                        <a:t>SOEC</a:t>
                      </a:r>
                      <a:r>
                        <a:rPr kumimoji="1" lang="ja-JP" altLang="en-US" sz="1000" b="0" u="none" dirty="0" smtClean="0">
                          <a:latin typeface="Meiryo UI" panose="020B0604030504040204" pitchFamily="50" charset="-128"/>
                          <a:ea typeface="Meiryo UI" panose="020B0604030504040204" pitchFamily="50" charset="-128"/>
                        </a:rPr>
                        <a:t>（固体酸化物形電解セル）水素製造装置の開発・実証</a:t>
                      </a:r>
                      <a:endParaRPr kumimoji="1" lang="en-US" altLang="ja-JP" sz="1000" b="0" u="none" baseline="30000" dirty="0" smtClean="0">
                        <a:latin typeface="Meiryo UI" panose="020B0604030504040204" pitchFamily="50" charset="-128"/>
                        <a:ea typeface="Meiryo UI" panose="020B0604030504040204" pitchFamily="50" charset="-128"/>
                      </a:endParaRPr>
                    </a:p>
                    <a:p>
                      <a:r>
                        <a:rPr kumimoji="1" lang="ja-JP" altLang="en-US" sz="1000" b="0" u="none" dirty="0" smtClean="0">
                          <a:latin typeface="Meiryo UI" panose="020B0604030504040204" pitchFamily="50" charset="-128"/>
                          <a:ea typeface="Meiryo UI" panose="020B0604030504040204" pitchFamily="50" charset="-128"/>
                        </a:rPr>
                        <a:t>②　小型水素容器の充填温度制御式多連型充填システムの開発・実証</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及び水素マイクロモビリティの利用実証</a:t>
                      </a:r>
                      <a:endParaRPr kumimoji="1" lang="en-US" altLang="ja-JP"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a:latin typeface="Meiryo UI" panose="020B0604030504040204" pitchFamily="50" charset="-128"/>
                          <a:ea typeface="Meiryo UI" panose="020B0604030504040204" pitchFamily="50" charset="-128"/>
                        </a:rPr>
                        <a:t>水素</a:t>
                      </a:r>
                    </a:p>
                  </a:txBody>
                  <a:tcPr anchor="ctr"/>
                </a:tc>
                <a:extLst>
                  <a:ext uri="{0D108BD9-81ED-4DB2-BD59-A6C34878D82A}">
                    <a16:rowId xmlns:a16="http://schemas.microsoft.com/office/drawing/2014/main" val="1148511334"/>
                  </a:ext>
                </a:extLst>
              </a:tr>
              <a:tr h="447801">
                <a:tc>
                  <a:txBody>
                    <a:bodyPr/>
                    <a:lstStyle/>
                    <a:p>
                      <a:r>
                        <a:rPr kumimoji="1" lang="ja-JP" altLang="en-US" sz="1000" b="0" u="none" dirty="0" smtClean="0">
                          <a:latin typeface="Meiryo UI" panose="020B0604030504040204" pitchFamily="50" charset="-128"/>
                          <a:ea typeface="Meiryo UI" panose="020B0604030504040204" pitchFamily="50" charset="-128"/>
                        </a:rPr>
                        <a:t>③　移動時ゼロカーボン（ゼロカーボンムーブ）を実現する次世代水上バス</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向け大容量ワイヤレス充電システムの開発・実証</a:t>
                      </a:r>
                      <a:endParaRPr kumimoji="1" lang="en-US" altLang="ja-JP" sz="1000" b="0" u="none" dirty="0" smtClean="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次世代モビリティ</a:t>
                      </a:r>
                      <a:endParaRPr kumimoji="1" lang="en-US" altLang="ja-JP" sz="1000" b="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325731185"/>
                  </a:ext>
                </a:extLst>
              </a:tr>
              <a:tr h="275571">
                <a:tc>
                  <a:txBody>
                    <a:bodyPr/>
                    <a:lstStyle/>
                    <a:p>
                      <a:r>
                        <a:rPr kumimoji="1" lang="ja-JP" altLang="en-US" sz="1000" b="0" u="none" dirty="0" smtClean="0">
                          <a:latin typeface="Meiryo UI" panose="020B0604030504040204" pitchFamily="50" charset="-128"/>
                          <a:ea typeface="Meiryo UI" panose="020B0604030504040204" pitchFamily="50" charset="-128"/>
                        </a:rPr>
                        <a:t>④　リニューアブルディーゼルを用いた建設・輸送分野における脱炭素化実証</a:t>
                      </a: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次世代燃料</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58718666"/>
                  </a:ext>
                </a:extLst>
              </a:tr>
              <a:tr h="275571">
                <a:tc>
                  <a:txBody>
                    <a:bodyPr/>
                    <a:lstStyle/>
                    <a:p>
                      <a:r>
                        <a:rPr kumimoji="1" lang="ja-JP" altLang="en-US" sz="1000" b="0" u="none" dirty="0" smtClean="0">
                          <a:latin typeface="Meiryo UI" panose="020B0604030504040204" pitchFamily="50" charset="-128"/>
                          <a:ea typeface="Meiryo UI" panose="020B0604030504040204" pitchFamily="50" charset="-128"/>
                        </a:rPr>
                        <a:t>⑤　大気中</a:t>
                      </a:r>
                      <a:r>
                        <a:rPr kumimoji="1" lang="en-US" altLang="ja-JP" sz="1000" b="0" u="none" dirty="0" smtClean="0">
                          <a:latin typeface="Meiryo UI" panose="020B0604030504040204" pitchFamily="50" charset="-128"/>
                          <a:ea typeface="Meiryo UI" panose="020B0604030504040204" pitchFamily="50" charset="-128"/>
                        </a:rPr>
                        <a:t>CO2</a:t>
                      </a:r>
                      <a:r>
                        <a:rPr kumimoji="1" lang="ja-JP" altLang="en-US" sz="1000" b="0" u="none" dirty="0" smtClean="0">
                          <a:latin typeface="Meiryo UI" panose="020B0604030504040204" pitchFamily="50" charset="-128"/>
                          <a:ea typeface="Meiryo UI" panose="020B0604030504040204" pitchFamily="50" charset="-128"/>
                        </a:rPr>
                        <a:t>の鉱物固定化と肥料化の技術開発・実証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en-US" altLang="ja-JP" sz="1000" b="0" dirty="0" smtClean="0">
                          <a:latin typeface="Meiryo UI" panose="020B0604030504040204" pitchFamily="50" charset="-128"/>
                          <a:ea typeface="Meiryo UI" panose="020B0604030504040204" pitchFamily="50" charset="-128"/>
                        </a:rPr>
                        <a:t>CO2</a:t>
                      </a:r>
                      <a:r>
                        <a:rPr kumimoji="1" lang="ja-JP" altLang="en-US" sz="1000" b="0" dirty="0" smtClean="0">
                          <a:latin typeface="Meiryo UI" panose="020B0604030504040204" pitchFamily="50" charset="-128"/>
                          <a:ea typeface="Meiryo UI" panose="020B0604030504040204" pitchFamily="50" charset="-128"/>
                        </a:rPr>
                        <a:t>回収</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550003298"/>
                  </a:ext>
                </a:extLst>
              </a:tr>
              <a:tr h="447801">
                <a:tc>
                  <a:txBody>
                    <a:bodyPr/>
                    <a:lstStyle/>
                    <a:p>
                      <a:r>
                        <a:rPr kumimoji="1" lang="ja-JP" altLang="en-US" sz="1000" b="0" u="none" dirty="0" smtClean="0">
                          <a:latin typeface="Meiryo UI" panose="020B0604030504040204" pitchFamily="50" charset="-128"/>
                          <a:ea typeface="Meiryo UI" panose="020B0604030504040204" pitchFamily="50" charset="-128"/>
                        </a:rPr>
                        <a:t>⑥　未利用バイオマス資源の前処理技術による高効率メタン化システムの開</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再生可能</a:t>
                      </a:r>
                      <a:endParaRPr kumimoji="1" lang="en-US" altLang="ja-JP" sz="1000" b="0" dirty="0" smtClean="0">
                        <a:latin typeface="Meiryo UI" panose="020B0604030504040204" pitchFamily="50" charset="-128"/>
                        <a:ea typeface="Meiryo UI" panose="020B0604030504040204" pitchFamily="50" charset="-128"/>
                      </a:endParaRPr>
                    </a:p>
                    <a:p>
                      <a:r>
                        <a:rPr kumimoji="1" lang="ja-JP" altLang="en-US" sz="1000" b="0" dirty="0" smtClean="0">
                          <a:latin typeface="Meiryo UI" panose="020B0604030504040204" pitchFamily="50" charset="-128"/>
                          <a:ea typeface="Meiryo UI" panose="020B0604030504040204" pitchFamily="50" charset="-128"/>
                        </a:rPr>
                        <a:t>エネルギー</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475437568"/>
                  </a:ext>
                </a:extLst>
              </a:tr>
              <a:tr h="447801">
                <a:tc>
                  <a:txBody>
                    <a:bodyPr/>
                    <a:lstStyle/>
                    <a:p>
                      <a:r>
                        <a:rPr kumimoji="1" lang="ja-JP" altLang="en-US" sz="1000" b="0" u="none" dirty="0" smtClean="0">
                          <a:latin typeface="Meiryo UI" panose="020B0604030504040204" pitchFamily="50" charset="-128"/>
                          <a:ea typeface="Meiryo UI" panose="020B0604030504040204" pitchFamily="50" charset="-128"/>
                        </a:rPr>
                        <a:t>⑦　マイクロ波加熱技術を適用した小型分散型ケミカルリサイクルシステム構</a:t>
                      </a:r>
                      <a:endParaRPr kumimoji="1" lang="en-US" altLang="ja-JP" sz="1000" b="0" u="none" dirty="0" smtClean="0">
                        <a:latin typeface="Meiryo UI" panose="020B0604030504040204" pitchFamily="50" charset="-128"/>
                        <a:ea typeface="Meiryo UI" panose="020B0604030504040204" pitchFamily="50" charset="-128"/>
                      </a:endParaRPr>
                    </a:p>
                    <a:p>
                      <a:r>
                        <a:rPr kumimoji="1" lang="en-US" altLang="ja-JP" sz="1000" b="0" u="none" dirty="0" smtClean="0">
                          <a:latin typeface="Meiryo UI" panose="020B0604030504040204" pitchFamily="50" charset="-128"/>
                          <a:ea typeface="Meiryo UI" panose="020B0604030504040204" pitchFamily="50" charset="-128"/>
                        </a:rPr>
                        <a:t>     </a:t>
                      </a:r>
                      <a:r>
                        <a:rPr kumimoji="1" lang="ja-JP" altLang="en-US" sz="1000" b="0" u="none" dirty="0" smtClean="0">
                          <a:latin typeface="Meiryo UI" panose="020B0604030504040204" pitchFamily="50" charset="-128"/>
                          <a:ea typeface="Meiryo UI" panose="020B0604030504040204" pitchFamily="50" charset="-128"/>
                        </a:rPr>
                        <a:t>築の開発・実証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リサイクル</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014776356"/>
                  </a:ext>
                </a:extLst>
              </a:tr>
              <a:tr h="289766">
                <a:tc>
                  <a:txBody>
                    <a:bodyPr/>
                    <a:lstStyle/>
                    <a:p>
                      <a:r>
                        <a:rPr kumimoji="1" lang="ja-JP" altLang="en-US" sz="1000" b="0" u="none" dirty="0" smtClean="0">
                          <a:latin typeface="Meiryo UI" panose="020B0604030504040204" pitchFamily="50" charset="-128"/>
                          <a:ea typeface="Meiryo UI" panose="020B0604030504040204" pitchFamily="50" charset="-128"/>
                        </a:rPr>
                        <a:t>⑧　ステンレス密封長寿命不燃真空断熱パネル技術開発・実証</a:t>
                      </a:r>
                      <a:endParaRPr kumimoji="1" lang="ja-JP" altLang="en-US" sz="1000" b="0" u="none" dirty="0">
                        <a:latin typeface="Meiryo UI" panose="020B0604030504040204" pitchFamily="50" charset="-128"/>
                        <a:ea typeface="Meiryo UI" panose="020B0604030504040204" pitchFamily="50" charset="-128"/>
                      </a:endParaRPr>
                    </a:p>
                  </a:txBody>
                  <a:tcPr/>
                </a:tc>
                <a:tc>
                  <a:txBody>
                    <a:bodyPr/>
                    <a:lstStyle/>
                    <a:p>
                      <a:r>
                        <a:rPr kumimoji="1" lang="ja-JP" altLang="en-US" sz="1000" b="0" dirty="0" smtClean="0">
                          <a:latin typeface="Meiryo UI" panose="020B0604030504040204" pitchFamily="50" charset="-128"/>
                          <a:ea typeface="Meiryo UI" panose="020B0604030504040204" pitchFamily="50" charset="-128"/>
                        </a:rPr>
                        <a:t>省エネルギー</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764352211"/>
                  </a:ext>
                </a:extLst>
              </a:tr>
            </a:tbl>
          </a:graphicData>
        </a:graphic>
      </p:graphicFrame>
      <p:sp>
        <p:nvSpPr>
          <p:cNvPr id="4" name="正方形/長方形 3"/>
          <p:cNvSpPr/>
          <p:nvPr/>
        </p:nvSpPr>
        <p:spPr>
          <a:xfrm>
            <a:off x="35496" y="1865644"/>
            <a:ext cx="2558714" cy="253916"/>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（例）①の事業が万博</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時点でめざす</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披露</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正方形/長方形 4"/>
          <p:cNvSpPr/>
          <p:nvPr/>
        </p:nvSpPr>
        <p:spPr>
          <a:xfrm>
            <a:off x="0" y="2147466"/>
            <a:ext cx="4216219" cy="253916"/>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府域で電力から製造した水素を、燃料電池車（</a:t>
            </a: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FCV</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）への充填に</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活用</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p:cNvSpPr txBox="1"/>
          <p:nvPr/>
        </p:nvSpPr>
        <p:spPr>
          <a:xfrm>
            <a:off x="2005320" y="3262244"/>
            <a:ext cx="2323572"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周辺機器　　　　　</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（蒸気発生機器など）</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a:extLst>
              <a:ext uri="{FF2B5EF4-FFF2-40B4-BE49-F238E27FC236}">
                <a16:creationId xmlns:a16="http://schemas.microsoft.com/office/drawing/2014/main" id="{F77F5B8F-8480-D985-9C3B-0F2ED5132BB1}"/>
              </a:ext>
            </a:extLst>
          </p:cNvPr>
          <p:cNvSpPr txBox="1"/>
          <p:nvPr/>
        </p:nvSpPr>
        <p:spPr>
          <a:xfrm>
            <a:off x="1205993" y="3270681"/>
            <a:ext cx="1325373"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SOEC</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7" name="図 16">
            <a:extLst>
              <a:ext uri="{FF2B5EF4-FFF2-40B4-BE49-F238E27FC236}">
                <a16:creationId xmlns:a16="http://schemas.microsoft.com/office/drawing/2014/main" id="{A0CD4ACC-EAAF-3F9F-2126-999914F5CBAD}"/>
              </a:ext>
            </a:extLst>
          </p:cNvPr>
          <p:cNvPicPr>
            <a:picLocks noChangeAspect="1"/>
          </p:cNvPicPr>
          <p:nvPr/>
        </p:nvPicPr>
        <p:blipFill rotWithShape="1">
          <a:blip r:embed="rId3"/>
          <a:srcRect l="9842" r="19748" b="10304"/>
          <a:stretch/>
        </p:blipFill>
        <p:spPr>
          <a:xfrm>
            <a:off x="923640" y="3135483"/>
            <a:ext cx="446609" cy="592616"/>
          </a:xfrm>
          <a:prstGeom prst="rect">
            <a:avLst/>
          </a:prstGeom>
        </p:spPr>
      </p:pic>
      <p:pic>
        <p:nvPicPr>
          <p:cNvPr id="18" name="図 17">
            <a:extLst>
              <a:ext uri="{FF2B5EF4-FFF2-40B4-BE49-F238E27FC236}">
                <a16:creationId xmlns:a16="http://schemas.microsoft.com/office/drawing/2014/main" id="{C578AC61-5DC8-C6F0-2CA2-3B171A7C472B}"/>
              </a:ext>
            </a:extLst>
          </p:cNvPr>
          <p:cNvPicPr>
            <a:picLocks noChangeAspect="1"/>
          </p:cNvPicPr>
          <p:nvPr/>
        </p:nvPicPr>
        <p:blipFill rotWithShape="1">
          <a:blip r:embed="rId4"/>
          <a:srcRect t="9660" b="13115"/>
          <a:stretch/>
        </p:blipFill>
        <p:spPr>
          <a:xfrm>
            <a:off x="1746479" y="2583104"/>
            <a:ext cx="740072" cy="410623"/>
          </a:xfrm>
          <a:prstGeom prst="rect">
            <a:avLst/>
          </a:prstGeom>
        </p:spPr>
      </p:pic>
      <p:sp>
        <p:nvSpPr>
          <p:cNvPr id="20" name="矢印: 右 9">
            <a:extLst>
              <a:ext uri="{FF2B5EF4-FFF2-40B4-BE49-F238E27FC236}">
                <a16:creationId xmlns:a16="http://schemas.microsoft.com/office/drawing/2014/main" id="{2BB10C86-C510-95F1-3837-7FE9FD3D31AF}"/>
              </a:ext>
            </a:extLst>
          </p:cNvPr>
          <p:cNvSpPr/>
          <p:nvPr/>
        </p:nvSpPr>
        <p:spPr>
          <a:xfrm>
            <a:off x="923640" y="2554895"/>
            <a:ext cx="512339" cy="334931"/>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1" name="サブタイトル 2">
            <a:extLst>
              <a:ext uri="{FF2B5EF4-FFF2-40B4-BE49-F238E27FC236}">
                <a16:creationId xmlns:a16="http://schemas.microsoft.com/office/drawing/2014/main" id="{0EEDAA1F-2879-875F-1FB2-DFFA8A8EC406}"/>
              </a:ext>
            </a:extLst>
          </p:cNvPr>
          <p:cNvSpPr txBox="1">
            <a:spLocks/>
          </p:cNvSpPr>
          <p:nvPr/>
        </p:nvSpPr>
        <p:spPr>
          <a:xfrm>
            <a:off x="-147085" y="2489701"/>
            <a:ext cx="1223090" cy="504774"/>
          </a:xfrm>
          <a:prstGeom prst="rect">
            <a:avLst/>
          </a:prstGeom>
        </p:spPr>
        <p:txBody>
          <a:bodyPr vert="horz" lIns="91440" tIns="45720" rIns="91440" bIns="45720" rtlCol="0">
            <a:normAutofit/>
          </a:bodyPr>
          <a:lstStyle>
            <a:lvl1pPr marL="0" indent="0" algn="l" defTabSz="914400" rtl="0" eaLnBrk="1" latinLnBrk="0" hangingPunct="1">
              <a:spcBef>
                <a:spcPct val="20000"/>
              </a:spcBef>
              <a:buClr>
                <a:schemeClr val="accent1"/>
              </a:buClr>
              <a:buSzPct val="85000"/>
              <a:buFont typeface="Arial" pitchFamily="34" charset="0"/>
              <a:buNone/>
              <a:defRPr kumimoji="1" sz="2400" kern="1200">
                <a:solidFill>
                  <a:schemeClr val="tx1">
                    <a:lumMod val="75000"/>
                    <a:lumOff val="25000"/>
                  </a:schemeClr>
                </a:solidFill>
                <a:latin typeface="+mn-lt"/>
                <a:ea typeface="+mn-ea"/>
                <a:cs typeface="+mn-cs"/>
              </a:defRPr>
            </a:lvl1pPr>
            <a:lvl2pPr marL="457200" indent="0" algn="ctr" defTabSz="914400" rtl="0" eaLnBrk="1" latinLnBrk="0" hangingPunct="1">
              <a:spcBef>
                <a:spcPct val="20000"/>
              </a:spcBef>
              <a:buClr>
                <a:schemeClr val="accent1"/>
              </a:buClr>
              <a:buSzPct val="85000"/>
              <a:buFont typeface="Arial" pitchFamily="34" charset="0"/>
              <a:buNone/>
              <a:defRPr kumimoji="1"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1"/>
              </a:buClr>
              <a:buSzPct val="90000"/>
              <a:buFont typeface="Arial" pitchFamily="34" charset="0"/>
              <a:buNone/>
              <a:defRPr kumimoji="1"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1"/>
              </a:buClr>
              <a:buFont typeface="Arial" pitchFamily="34" charset="0"/>
              <a:buNone/>
              <a:defRPr kumimoji="1"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1"/>
              </a:buClr>
              <a:buSzPct val="100000"/>
              <a:buFont typeface="Arial" pitchFamily="34" charset="0"/>
              <a:buNone/>
              <a:defRPr kumimoji="1"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9pPr>
          </a:lstStyle>
          <a:p>
            <a:pPr marL="0" marR="0" lvl="0" indent="0" algn="ctr" defTabSz="914400" rtl="0" eaLnBrk="1" fontAlgn="auto" latinLnBrk="1" hangingPunct="1">
              <a:lnSpc>
                <a:spcPct val="100000"/>
              </a:lnSpc>
              <a:spcBef>
                <a:spcPct val="20000"/>
              </a:spcBef>
              <a:spcAft>
                <a:spcPts val="0"/>
              </a:spcAft>
              <a:buClr>
                <a:srgbClr val="5B9BD5"/>
              </a:buClr>
              <a:buSzPct val="85000"/>
              <a:buFont typeface="Arial" pitchFamily="34" charset="0"/>
              <a:buNone/>
              <a:tabLst/>
              <a:defRPr/>
            </a:pPr>
            <a:r>
              <a:rPr kumimoji="1" lang="ja-JP" altLang="en-US"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rPr>
              <a:t>グリーン電力</a:t>
            </a:r>
            <a:endParaRPr kumimoji="1" lang="en-US" altLang="ja-JP"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1" hangingPunct="1">
              <a:lnSpc>
                <a:spcPct val="100000"/>
              </a:lnSpc>
              <a:spcBef>
                <a:spcPct val="20000"/>
              </a:spcBef>
              <a:spcAft>
                <a:spcPts val="0"/>
              </a:spcAft>
              <a:buClr>
                <a:srgbClr val="5B9BD5"/>
              </a:buClr>
              <a:buSzPct val="85000"/>
              <a:buFont typeface="Arial" pitchFamily="34" charset="0"/>
              <a:buNone/>
              <a:tabLst/>
              <a:defRPr/>
            </a:pPr>
            <a:r>
              <a:rPr kumimoji="1" lang="ja-JP" altLang="en-US"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rPr>
              <a:t>高温水蒸気</a:t>
            </a:r>
          </a:p>
        </p:txBody>
      </p:sp>
      <p:sp>
        <p:nvSpPr>
          <p:cNvPr id="22" name="上矢印吹き出し 21"/>
          <p:cNvSpPr/>
          <p:nvPr/>
        </p:nvSpPr>
        <p:spPr>
          <a:xfrm>
            <a:off x="760058" y="3011339"/>
            <a:ext cx="2684478" cy="744666"/>
          </a:xfrm>
          <a:prstGeom prst="upArrowCallout">
            <a:avLst>
              <a:gd name="adj1" fmla="val 25000"/>
              <a:gd name="adj2" fmla="val 25000"/>
              <a:gd name="adj3" fmla="val 8760"/>
              <a:gd name="adj4" fmla="val 84022"/>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a:extLst>
              <a:ext uri="{FF2B5EF4-FFF2-40B4-BE49-F238E27FC236}">
                <a16:creationId xmlns:a16="http://schemas.microsoft.com/office/drawing/2014/main" id="{F77F5B8F-8480-D985-9C3B-0F2ED5132BB1}"/>
              </a:ext>
            </a:extLst>
          </p:cNvPr>
          <p:cNvSpPr txBox="1"/>
          <p:nvPr/>
        </p:nvSpPr>
        <p:spPr>
          <a:xfrm>
            <a:off x="1359748" y="2351474"/>
            <a:ext cx="1608490"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水素製造装置（ｲﾒｰｼﾞ）</a:t>
            </a:r>
          </a:p>
        </p:txBody>
      </p:sp>
      <p:sp>
        <p:nvSpPr>
          <p:cNvPr id="24" name="サブタイトル 2">
            <a:extLst>
              <a:ext uri="{FF2B5EF4-FFF2-40B4-BE49-F238E27FC236}">
                <a16:creationId xmlns:a16="http://schemas.microsoft.com/office/drawing/2014/main" id="{0EEDAA1F-2879-875F-1FB2-DFFA8A8EC406}"/>
              </a:ext>
            </a:extLst>
          </p:cNvPr>
          <p:cNvSpPr txBox="1">
            <a:spLocks/>
          </p:cNvSpPr>
          <p:nvPr/>
        </p:nvSpPr>
        <p:spPr>
          <a:xfrm>
            <a:off x="3105802" y="2595432"/>
            <a:ext cx="1223090" cy="504774"/>
          </a:xfrm>
          <a:prstGeom prst="rect">
            <a:avLst/>
          </a:prstGeom>
        </p:spPr>
        <p:txBody>
          <a:bodyPr vert="horz" lIns="91440" tIns="45720" rIns="91440" bIns="45720" rtlCol="0">
            <a:normAutofit/>
          </a:bodyPr>
          <a:lstStyle>
            <a:lvl1pPr marL="0" indent="0" algn="l" defTabSz="914400" rtl="0" eaLnBrk="1" latinLnBrk="0" hangingPunct="1">
              <a:spcBef>
                <a:spcPct val="20000"/>
              </a:spcBef>
              <a:buClr>
                <a:schemeClr val="accent1"/>
              </a:buClr>
              <a:buSzPct val="85000"/>
              <a:buFont typeface="Arial" pitchFamily="34" charset="0"/>
              <a:buNone/>
              <a:defRPr kumimoji="1" sz="2400" kern="1200">
                <a:solidFill>
                  <a:schemeClr val="tx1">
                    <a:lumMod val="75000"/>
                    <a:lumOff val="25000"/>
                  </a:schemeClr>
                </a:solidFill>
                <a:latin typeface="+mn-lt"/>
                <a:ea typeface="+mn-ea"/>
                <a:cs typeface="+mn-cs"/>
              </a:defRPr>
            </a:lvl1pPr>
            <a:lvl2pPr marL="457200" indent="0" algn="ctr" defTabSz="914400" rtl="0" eaLnBrk="1" latinLnBrk="0" hangingPunct="1">
              <a:spcBef>
                <a:spcPct val="20000"/>
              </a:spcBef>
              <a:buClr>
                <a:schemeClr val="accent1"/>
              </a:buClr>
              <a:buSzPct val="85000"/>
              <a:buFont typeface="Arial" pitchFamily="34" charset="0"/>
              <a:buNone/>
              <a:defRPr kumimoji="1"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1"/>
              </a:buClr>
              <a:buSzPct val="90000"/>
              <a:buFont typeface="Arial" pitchFamily="34" charset="0"/>
              <a:buNone/>
              <a:defRPr kumimoji="1"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1"/>
              </a:buClr>
              <a:buFont typeface="Arial" pitchFamily="34" charset="0"/>
              <a:buNone/>
              <a:defRPr kumimoji="1"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1"/>
              </a:buClr>
              <a:buSzPct val="100000"/>
              <a:buFont typeface="Arial" pitchFamily="34" charset="0"/>
              <a:buNone/>
              <a:defRPr kumimoji="1"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1"/>
              </a:buClr>
              <a:buFont typeface="Arial" pitchFamily="34" charset="0"/>
              <a:buNone/>
              <a:defRPr kumimoji="1" sz="1300" kern="1200">
                <a:solidFill>
                  <a:schemeClr val="tx1">
                    <a:tint val="75000"/>
                  </a:schemeClr>
                </a:solidFill>
                <a:latin typeface="+mn-lt"/>
                <a:ea typeface="+mn-ea"/>
                <a:cs typeface="+mn-cs"/>
              </a:defRPr>
            </a:lvl9pPr>
          </a:lstStyle>
          <a:p>
            <a:pPr marL="0" marR="0" lvl="0" indent="0" algn="ctr" defTabSz="914400" rtl="0" eaLnBrk="1" fontAlgn="auto" latinLnBrk="1" hangingPunct="1">
              <a:lnSpc>
                <a:spcPct val="100000"/>
              </a:lnSpc>
              <a:spcBef>
                <a:spcPct val="20000"/>
              </a:spcBef>
              <a:spcAft>
                <a:spcPts val="0"/>
              </a:spcAft>
              <a:buClr>
                <a:srgbClr val="5B9BD5"/>
              </a:buClr>
              <a:buSzPct val="85000"/>
              <a:buFont typeface="Arial" pitchFamily="34" charset="0"/>
              <a:buNone/>
              <a:tabLst/>
              <a:defRPr/>
            </a:pPr>
            <a:r>
              <a:rPr kumimoji="1" lang="ja-JP" altLang="en-US" sz="900" b="1" i="0" u="none" strike="noStrike" kern="1200" cap="none" spc="0" normalizeH="0" baseline="0" noProof="0" dirty="0" smtClean="0">
                <a:ln>
                  <a:noFill/>
                </a:ln>
                <a:solidFill>
                  <a:srgbClr val="00B050"/>
                </a:solidFill>
                <a:effectLst/>
                <a:uLnTx/>
                <a:uFillTx/>
                <a:latin typeface="Meiryo UI" panose="020B0604030504040204" pitchFamily="50" charset="-128"/>
                <a:ea typeface="Meiryo UI" panose="020B0604030504040204" pitchFamily="50" charset="-128"/>
                <a:cs typeface="+mn-cs"/>
              </a:rPr>
              <a:t>グリーン水素</a:t>
            </a:r>
            <a:endParaRPr kumimoji="1" lang="en-US" altLang="ja-JP" sz="900" b="1" i="0" u="none" strike="noStrike" kern="1200" cap="none" spc="0" normalizeH="0" baseline="0" noProof="0" dirty="0">
              <a:ln>
                <a:noFill/>
              </a:ln>
              <a:solidFill>
                <a:srgbClr val="00B050"/>
              </a:solidFill>
              <a:effectLst/>
              <a:uLnTx/>
              <a:uFillTx/>
              <a:latin typeface="Meiryo UI" panose="020B0604030504040204" pitchFamily="50" charset="-128"/>
              <a:ea typeface="Meiryo UI" panose="020B0604030504040204" pitchFamily="50" charset="-128"/>
              <a:cs typeface="+mn-cs"/>
            </a:endParaRPr>
          </a:p>
        </p:txBody>
      </p:sp>
      <p:sp>
        <p:nvSpPr>
          <p:cNvPr id="25" name="矢印: 右 9">
            <a:extLst>
              <a:ext uri="{FF2B5EF4-FFF2-40B4-BE49-F238E27FC236}">
                <a16:creationId xmlns:a16="http://schemas.microsoft.com/office/drawing/2014/main" id="{2BB10C86-C510-95F1-3837-7FE9FD3D31AF}"/>
              </a:ext>
            </a:extLst>
          </p:cNvPr>
          <p:cNvSpPr/>
          <p:nvPr/>
        </p:nvSpPr>
        <p:spPr>
          <a:xfrm>
            <a:off x="2766399" y="2554895"/>
            <a:ext cx="512339" cy="334931"/>
          </a:xfrm>
          <a:prstGeom prst="right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3213717" y="3958245"/>
            <a:ext cx="287258"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8" name="図 27"/>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249075" y="5281669"/>
            <a:ext cx="1867439" cy="1400580"/>
          </a:xfrm>
          <a:prstGeom prst="rect">
            <a:avLst/>
          </a:prstGeom>
        </p:spPr>
      </p:pic>
      <p:sp>
        <p:nvSpPr>
          <p:cNvPr id="29" name="テキスト ボックス 28"/>
          <p:cNvSpPr txBox="1"/>
          <p:nvPr/>
        </p:nvSpPr>
        <p:spPr>
          <a:xfrm>
            <a:off x="2163993" y="6312917"/>
            <a:ext cx="176881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万博記念公園における</a:t>
            </a:r>
            <a:r>
              <a:rPr kumimoji="0" lang="en-US" altLang="ja-JP"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EV</a:t>
            </a:r>
            <a:r>
              <a:rPr kumimoji="0" lang="ja-JP" altLang="en-US"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のワイヤレス給電</a:t>
            </a:r>
            <a:r>
              <a:rPr kumimoji="0" lang="ja-JP" altLang="en-US" sz="900" b="0" i="0" u="none" strike="noStrike" kern="1200" cap="none" spc="-7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による</a:t>
            </a:r>
            <a:r>
              <a:rPr kumimoji="0" lang="ja-JP" altLang="en-US"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実証実験</a:t>
            </a:r>
            <a:endParaRPr kumimoji="0" lang="en-US" altLang="ja-JP" sz="900" b="0" i="0" u="none" strike="noStrike" kern="1200" cap="none" spc="-7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4399668" y="4221088"/>
            <a:ext cx="4637800" cy="167069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1" name="正方形/長方形 30"/>
          <p:cNvSpPr/>
          <p:nvPr/>
        </p:nvSpPr>
        <p:spPr>
          <a:xfrm>
            <a:off x="4559116" y="4534270"/>
            <a:ext cx="2128786" cy="1259319"/>
          </a:xfrm>
          <a:prstGeom prst="rect">
            <a:avLst/>
          </a:prstGeom>
          <a:ln/>
        </p:spPr>
        <p:style>
          <a:lnRef idx="2">
            <a:schemeClr val="accent3"/>
          </a:lnRef>
          <a:fillRef idx="1">
            <a:schemeClr val="lt1"/>
          </a:fillRef>
          <a:effectRef idx="0">
            <a:schemeClr val="accent3"/>
          </a:effectRef>
          <a:fontRef idx="minor">
            <a:schemeClr val="dk1"/>
          </a:fontRef>
        </p:style>
        <p:txBody>
          <a:bodyPr anchor="t">
            <a:sp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府内企業の研究開発促進</a:t>
            </a:r>
            <a:endPar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開発支援補助</a:t>
            </a: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just"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府内企業が取り組む蓄電池、水素・燃料電池、再生可能エネルギー等に関する</a:t>
            </a:r>
            <a:r>
              <a:rPr kumimoji="1" lang="ja-JP" altLang="en-US" sz="105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製品</a:t>
            </a:r>
            <a:r>
              <a:rPr kumimoji="1" lang="ja-JP"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やその材料・部材などの開発・実証実験等の取組みに要する経費を一部補助</a:t>
            </a:r>
          </a:p>
        </p:txBody>
      </p:sp>
      <p:sp>
        <p:nvSpPr>
          <p:cNvPr id="32" name="正方形/長方形 31"/>
          <p:cNvSpPr/>
          <p:nvPr/>
        </p:nvSpPr>
        <p:spPr>
          <a:xfrm>
            <a:off x="6746195" y="4534270"/>
            <a:ext cx="2128786" cy="1259319"/>
          </a:xfrm>
          <a:prstGeom prst="rect">
            <a:avLst/>
          </a:prstGeom>
          <a:ln/>
        </p:spPr>
        <p:style>
          <a:lnRef idx="2">
            <a:schemeClr val="accent3"/>
          </a:lnRef>
          <a:fillRef idx="1">
            <a:schemeClr val="lt1"/>
          </a:fillRef>
          <a:effectRef idx="0">
            <a:schemeClr val="accent3"/>
          </a:effectRef>
          <a:fontRef idx="minor">
            <a:schemeClr val="dk1"/>
          </a:fontRef>
        </p:style>
        <p:txBody>
          <a:bodyPr anchor="t">
            <a:sp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府内での実証事業の活性化</a:t>
            </a:r>
            <a:endPar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実証実験補助</a:t>
            </a:r>
            <a:r>
              <a:rPr kumimoji="1" lang="en-US" altLang="ja-JP" sz="105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a:p>
            <a:pPr marL="0" marR="0" lvl="0" indent="0" algn="just"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5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府内外</a:t>
            </a:r>
            <a:r>
              <a:rPr kumimoji="1" lang="ja-JP" altLang="en-US" sz="1050" b="0" i="0" u="none" strike="noStrike" kern="1200" cap="none" spc="50" normalizeH="0" baseline="0" noProof="0" dirty="0">
                <a:ln>
                  <a:noFill/>
                </a:ln>
                <a:solidFill>
                  <a:prstClr val="black"/>
                </a:solidFill>
                <a:effectLst/>
                <a:uLnTx/>
                <a:uFillTx/>
                <a:latin typeface="Meiryo UI" pitchFamily="50" charset="-128"/>
                <a:ea typeface="Meiryo UI" pitchFamily="50" charset="-128"/>
                <a:cs typeface="Meiryo UI" pitchFamily="50" charset="-128"/>
              </a:rPr>
              <a:t>の企業が取り組む</a:t>
            </a:r>
            <a:r>
              <a:rPr kumimoji="1" lang="en-US" altLang="ja-JP" sz="1050" b="0" i="0" u="none" strike="noStrike" kern="1200" cap="none" spc="50" normalizeH="0" baseline="0" noProof="0" dirty="0">
                <a:ln>
                  <a:noFill/>
                </a:ln>
                <a:solidFill>
                  <a:prstClr val="black"/>
                </a:solidFill>
                <a:effectLst/>
                <a:uLnTx/>
                <a:uFillTx/>
                <a:latin typeface="Meiryo UI" pitchFamily="50" charset="-128"/>
                <a:ea typeface="Meiryo UI" pitchFamily="50" charset="-128"/>
                <a:cs typeface="Meiryo UI" pitchFamily="50" charset="-128"/>
              </a:rPr>
              <a:t>AI</a:t>
            </a:r>
            <a:r>
              <a:rPr kumimoji="1" lang="ja-JP" altLang="en-US" sz="1050" b="0" i="0" u="none" strike="noStrike" kern="1200" cap="none" spc="50" normalizeH="0" baseline="0" noProof="0" dirty="0" err="1">
                <a:ln>
                  <a:noFill/>
                </a:ln>
                <a:solidFill>
                  <a:prstClr val="black"/>
                </a:solidFill>
                <a:effectLst/>
                <a:uLnTx/>
                <a:uFillTx/>
                <a:latin typeface="Meiryo UI" pitchFamily="50" charset="-128"/>
                <a:ea typeface="Meiryo UI" pitchFamily="50" charset="-128"/>
                <a:cs typeface="Meiryo UI" pitchFamily="50" charset="-128"/>
              </a:rPr>
              <a:t>、</a:t>
            </a:r>
            <a:r>
              <a:rPr kumimoji="1" lang="en-US" altLang="ja-JP" sz="1050" b="0" i="0" u="none" strike="noStrike" kern="1200" cap="none" spc="50" normalizeH="0" baseline="0" noProof="0" dirty="0" err="1" smtClean="0">
                <a:ln>
                  <a:noFill/>
                </a:ln>
                <a:solidFill>
                  <a:prstClr val="black"/>
                </a:solidFill>
                <a:effectLst/>
                <a:uLnTx/>
                <a:uFillTx/>
                <a:latin typeface="Meiryo UI" pitchFamily="50" charset="-128"/>
                <a:ea typeface="Meiryo UI" pitchFamily="50" charset="-128"/>
                <a:cs typeface="Meiryo UI" pitchFamily="50" charset="-128"/>
              </a:rPr>
              <a:t>IoT</a:t>
            </a:r>
            <a:r>
              <a:rPr kumimoji="1" lang="ja-JP" altLang="en-US" sz="1050" b="0" i="0" u="none" strike="noStrike" kern="1200" cap="none" spc="5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などの</a:t>
            </a:r>
            <a:r>
              <a:rPr kumimoji="1" lang="ja-JP" altLang="en-US" sz="1050" b="0" i="0" u="none" strike="noStrike" kern="1200" cap="none" spc="50" normalizeH="0" baseline="0" noProof="0" dirty="0">
                <a:ln>
                  <a:noFill/>
                </a:ln>
                <a:solidFill>
                  <a:prstClr val="black"/>
                </a:solidFill>
                <a:effectLst/>
                <a:uLnTx/>
                <a:uFillTx/>
                <a:latin typeface="Meiryo UI" pitchFamily="50" charset="-128"/>
                <a:ea typeface="Meiryo UI" pitchFamily="50" charset="-128"/>
                <a:cs typeface="Meiryo UI" pitchFamily="50" charset="-128"/>
              </a:rPr>
              <a:t>技術革新に関連する先端技術等の実証実験を府内で実施する場合において、運搬費、仮設費、保険料等の経費を一部補助</a:t>
            </a:r>
          </a:p>
        </p:txBody>
      </p:sp>
      <p:sp>
        <p:nvSpPr>
          <p:cNvPr id="33" name="テキスト ボックス 32"/>
          <p:cNvSpPr txBox="1"/>
          <p:nvPr/>
        </p:nvSpPr>
        <p:spPr bwMode="black">
          <a:xfrm>
            <a:off x="5371680" y="4261116"/>
            <a:ext cx="2634445" cy="25391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研究開発や実証実験等を支援</a:t>
            </a:r>
            <a:endPar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36" name="表 35">
            <a:extLst>
              <a:ext uri="{FF2B5EF4-FFF2-40B4-BE49-F238E27FC236}">
                <a16:creationId xmlns:a16="http://schemas.microsoft.com/office/drawing/2014/main" id="{91A6F6E2-2569-4A17-9619-D06C0142E8EB}"/>
              </a:ext>
            </a:extLst>
          </p:cNvPr>
          <p:cNvGraphicFramePr>
            <a:graphicFrameLocks noGrp="1"/>
          </p:cNvGraphicFramePr>
          <p:nvPr>
            <p:extLst>
              <p:ext uri="{D42A27DB-BD31-4B8C-83A1-F6EECF244321}">
                <p14:modId xmlns:p14="http://schemas.microsoft.com/office/powerpoint/2010/main" val="2444561678"/>
              </p:ext>
            </p:extLst>
          </p:nvPr>
        </p:nvGraphicFramePr>
        <p:xfrm>
          <a:off x="3932806" y="6053329"/>
          <a:ext cx="5104662" cy="685800"/>
        </p:xfrm>
        <a:graphic>
          <a:graphicData uri="http://schemas.openxmlformats.org/drawingml/2006/table">
            <a:tbl>
              <a:tblPr>
                <a:tableStyleId>{5940675A-B579-460E-94D1-54222C63F5DA}</a:tableStyleId>
              </a:tblPr>
              <a:tblGrid>
                <a:gridCol w="1009366">
                  <a:extLst>
                    <a:ext uri="{9D8B030D-6E8A-4147-A177-3AD203B41FA5}">
                      <a16:colId xmlns:a16="http://schemas.microsoft.com/office/drawing/2014/main" val="3757262113"/>
                    </a:ext>
                  </a:extLst>
                </a:gridCol>
                <a:gridCol w="511912">
                  <a:extLst>
                    <a:ext uri="{9D8B030D-6E8A-4147-A177-3AD203B41FA5}">
                      <a16:colId xmlns:a16="http://schemas.microsoft.com/office/drawing/2014/main" val="571156813"/>
                    </a:ext>
                  </a:extLst>
                </a:gridCol>
                <a:gridCol w="511912">
                  <a:extLst>
                    <a:ext uri="{9D8B030D-6E8A-4147-A177-3AD203B41FA5}">
                      <a16:colId xmlns:a16="http://schemas.microsoft.com/office/drawing/2014/main" val="3454114473"/>
                    </a:ext>
                  </a:extLst>
                </a:gridCol>
                <a:gridCol w="511912">
                  <a:extLst>
                    <a:ext uri="{9D8B030D-6E8A-4147-A177-3AD203B41FA5}">
                      <a16:colId xmlns:a16="http://schemas.microsoft.com/office/drawing/2014/main" val="2027108342"/>
                    </a:ext>
                  </a:extLst>
                </a:gridCol>
                <a:gridCol w="511912">
                  <a:extLst>
                    <a:ext uri="{9D8B030D-6E8A-4147-A177-3AD203B41FA5}">
                      <a16:colId xmlns:a16="http://schemas.microsoft.com/office/drawing/2014/main" val="346158796"/>
                    </a:ext>
                  </a:extLst>
                </a:gridCol>
                <a:gridCol w="511912">
                  <a:extLst>
                    <a:ext uri="{9D8B030D-6E8A-4147-A177-3AD203B41FA5}">
                      <a16:colId xmlns:a16="http://schemas.microsoft.com/office/drawing/2014/main" val="1555019360"/>
                    </a:ext>
                  </a:extLst>
                </a:gridCol>
                <a:gridCol w="511912">
                  <a:extLst>
                    <a:ext uri="{9D8B030D-6E8A-4147-A177-3AD203B41FA5}">
                      <a16:colId xmlns:a16="http://schemas.microsoft.com/office/drawing/2014/main" val="2622963625"/>
                    </a:ext>
                  </a:extLst>
                </a:gridCol>
                <a:gridCol w="511912">
                  <a:extLst>
                    <a:ext uri="{9D8B030D-6E8A-4147-A177-3AD203B41FA5}">
                      <a16:colId xmlns:a16="http://schemas.microsoft.com/office/drawing/2014/main" val="2166130311"/>
                    </a:ext>
                  </a:extLst>
                </a:gridCol>
                <a:gridCol w="511912">
                  <a:extLst>
                    <a:ext uri="{9D8B030D-6E8A-4147-A177-3AD203B41FA5}">
                      <a16:colId xmlns:a16="http://schemas.microsoft.com/office/drawing/2014/main" val="1570312526"/>
                    </a:ext>
                  </a:extLst>
                </a:gridCol>
              </a:tblGrid>
              <a:tr h="163533">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採択件数（社）</a:t>
                      </a:r>
                    </a:p>
                  </a:txBody>
                  <a:tcP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2018</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2019</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163533">
                <a:tc>
                  <a:txBody>
                    <a:bodyPr/>
                    <a:lstStyle/>
                    <a:p>
                      <a:pPr algn="ctr"/>
                      <a:r>
                        <a:rPr kumimoji="1" lang="zh-TW" altLang="en-US" sz="900" dirty="0">
                          <a:solidFill>
                            <a:schemeClr val="tx1"/>
                          </a:solidFill>
                          <a:latin typeface="Meiryo UI" panose="020B0604030504040204" pitchFamily="50" charset="-128"/>
                          <a:ea typeface="Meiryo UI" panose="020B0604030504040204" pitchFamily="50" charset="-128"/>
                        </a:rPr>
                        <a:t>開発支援補助</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8</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休止</a:t>
                      </a: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５</a:t>
                      </a: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no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noFill/>
                  </a:tcPr>
                </a:tc>
                <a:extLst>
                  <a:ext uri="{0D108BD9-81ED-4DB2-BD59-A6C34878D82A}">
                    <a16:rowId xmlns:a16="http://schemas.microsoft.com/office/drawing/2014/main" val="2124491204"/>
                  </a:ext>
                </a:extLst>
              </a:tr>
              <a:tr h="163533">
                <a:tc>
                  <a:txBody>
                    <a:bodyPr/>
                    <a:lstStyle/>
                    <a:p>
                      <a:pPr algn="ctr"/>
                      <a:r>
                        <a:rPr kumimoji="1" lang="zh-TW" altLang="en-US" sz="900" dirty="0">
                          <a:solidFill>
                            <a:schemeClr val="tx1"/>
                          </a:solidFill>
                          <a:latin typeface="Meiryo UI" panose="020B0604030504040204" pitchFamily="50" charset="-128"/>
                          <a:ea typeface="Meiryo UI" panose="020B0604030504040204" pitchFamily="50" charset="-128"/>
                        </a:rPr>
                        <a:t>実証実験補助</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tcPr>
                </a:tc>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tcPr>
                </a:tc>
                <a:tc>
                  <a:txBody>
                    <a:bodyPr/>
                    <a:lstStyle/>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tcPr>
                </a:tc>
                <a:tc>
                  <a:txBody>
                    <a:bodyPr/>
                    <a:lstStyle/>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3175" cap="flat" cmpd="sng" algn="ctr">
                      <a:solidFill>
                        <a:schemeClr val="tx1"/>
                      </a:solidFill>
                      <a:prstDash val="solid"/>
                      <a:round/>
                      <a:headEnd type="none" w="med" len="med"/>
                      <a:tailEnd type="none" w="med" len="med"/>
                    </a:lnBlToTr>
                  </a:tcPr>
                </a:tc>
                <a:tc>
                  <a:txBody>
                    <a:bodyPr/>
                    <a:lstStyle/>
                    <a:p>
                      <a:pPr algn="ctr"/>
                      <a:endParaRPr kumimoji="1" lang="ja-JP" altLang="en-US" sz="900" baseline="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3175" cap="flat" cmpd="sng" algn="ctr">
                      <a:solidFill>
                        <a:schemeClr val="tx1"/>
                      </a:solidFill>
                      <a:prstDash val="solid"/>
                      <a:round/>
                      <a:headEnd type="none" w="med" len="med"/>
                      <a:tailEnd type="none" w="med" len="med"/>
                    </a:lnBlToTr>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no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tcPr>
                </a:tc>
                <a:extLst>
                  <a:ext uri="{0D108BD9-81ED-4DB2-BD59-A6C34878D82A}">
                    <a16:rowId xmlns:a16="http://schemas.microsoft.com/office/drawing/2014/main" val="3371631484"/>
                  </a:ext>
                </a:extLst>
              </a:tr>
            </a:tbl>
          </a:graphicData>
        </a:graphic>
      </p:graphicFrame>
      <p:sp>
        <p:nvSpPr>
          <p:cNvPr id="37" name="テキスト ボックス 36"/>
          <p:cNvSpPr txBox="1"/>
          <p:nvPr/>
        </p:nvSpPr>
        <p:spPr>
          <a:xfrm>
            <a:off x="3769784" y="5822967"/>
            <a:ext cx="1394879" cy="261610"/>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a:t>
            </a:r>
            <a:r>
              <a:rPr kumimoji="0" lang="ja-JP" altLang="en-US" sz="11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実績＞</a:t>
            </a:r>
          </a:p>
        </p:txBody>
      </p:sp>
      <p:sp>
        <p:nvSpPr>
          <p:cNvPr id="34" name="角丸四角形 33"/>
          <p:cNvSpPr/>
          <p:nvPr/>
        </p:nvSpPr>
        <p:spPr>
          <a:xfrm>
            <a:off x="190902" y="3892968"/>
            <a:ext cx="3097517"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エネルギー関連ビジネスの創出促進</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28"/>
          <p:cNvSpPr txBox="1">
            <a:spLocks noChangeArrowheads="1"/>
          </p:cNvSpPr>
          <p:nvPr/>
        </p:nvSpPr>
        <p:spPr bwMode="auto">
          <a:xfrm>
            <a:off x="92337" y="4234685"/>
            <a:ext cx="43042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177800" indent="-177800">
              <a:defRPr kumimoji="1" sz="12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蓄電池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・燃料電池、再生可能エネルギー等に関する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開発など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の取組みや</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産業の進展と密接に関わりを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持つ</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人工</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知能（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）やモノのインターネット（</a:t>
            </a:r>
            <a:r>
              <a:rPr kumimoji="1" lang="en-US" altLang="ja-JP" sz="12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IoT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の技術</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革新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する先端技術等の実証実験などの取組みを支援することにより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、エネルギー関連の新たな事業創出を促進。</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24,689</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77674180"/>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スライド番号プレースホルダー 1"/>
          <p:cNvSpPr>
            <a:spLocks noGrp="1"/>
          </p:cNvSpPr>
          <p:nvPr>
            <p:ph type="sldNum" sz="quarter" idx="12"/>
          </p:nvPr>
        </p:nvSpPr>
        <p:spPr>
          <a:xfrm>
            <a:off x="8706323" y="6475003"/>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8"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■脱炭素ビジネス②</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角丸四角形 8"/>
          <p:cNvSpPr/>
          <p:nvPr/>
        </p:nvSpPr>
        <p:spPr>
          <a:xfrm>
            <a:off x="116201" y="392991"/>
            <a:ext cx="3331850"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環境・エネルギー技術シーズ調査・普及啓発事業</a:t>
            </a:r>
          </a:p>
        </p:txBody>
      </p:sp>
      <p:sp>
        <p:nvSpPr>
          <p:cNvPr id="10" name="正方形/長方形 9"/>
          <p:cNvSpPr/>
          <p:nvPr/>
        </p:nvSpPr>
        <p:spPr>
          <a:xfrm>
            <a:off x="3448051" y="422459"/>
            <a:ext cx="287258"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35496" y="761629"/>
            <a:ext cx="433512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・海洋プラスチックごみ分野の</a:t>
            </a:r>
            <a:r>
              <a:rPr kumimoji="1" lang="ja-JP"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革新的な</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技術</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産学官</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タスクフォース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により、府域での普及シナリオや普及に向けた課題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解決・</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促進手法</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及び将来事業構想等を検討し、その成果をシンポジウム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や</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を通じて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業者や府民に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情報発信。</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14,080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 name="図 10">
            <a:extLst>
              <a:ext uri="{FF2B5EF4-FFF2-40B4-BE49-F238E27FC236}">
                <a16:creationId xmlns:a16="http://schemas.microsoft.com/office/drawing/2014/main" id="{6F81F281-3155-4412-B101-A4C4DDF3B98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70619" y="761629"/>
            <a:ext cx="4737885" cy="1629146"/>
          </a:xfrm>
          <a:prstGeom prst="rect">
            <a:avLst/>
          </a:prstGeom>
        </p:spPr>
      </p:pic>
      <p:sp>
        <p:nvSpPr>
          <p:cNvPr id="13" name="角丸四角形 12"/>
          <p:cNvSpPr/>
          <p:nvPr/>
        </p:nvSpPr>
        <p:spPr>
          <a:xfrm>
            <a:off x="116201" y="2409137"/>
            <a:ext cx="3331850"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中小企業スマートエネルギービジネス拡大事業</a:t>
            </a:r>
          </a:p>
        </p:txBody>
      </p:sp>
      <p:graphicFrame>
        <p:nvGraphicFramePr>
          <p:cNvPr id="16" name="表 15"/>
          <p:cNvGraphicFramePr>
            <a:graphicFrameLocks noGrp="1"/>
          </p:cNvGraphicFramePr>
          <p:nvPr>
            <p:extLst/>
          </p:nvPr>
        </p:nvGraphicFramePr>
        <p:xfrm>
          <a:off x="4376027" y="4211584"/>
          <a:ext cx="4681220" cy="594360"/>
        </p:xfrm>
        <a:graphic>
          <a:graphicData uri="http://schemas.openxmlformats.org/drawingml/2006/table">
            <a:tbl>
              <a:tblPr firstRow="1" bandRow="1">
                <a:tableStyleId>{5940675A-B579-460E-94D1-54222C63F5DA}</a:tableStyleId>
              </a:tblPr>
              <a:tblGrid>
                <a:gridCol w="670190">
                  <a:extLst>
                    <a:ext uri="{9D8B030D-6E8A-4147-A177-3AD203B41FA5}">
                      <a16:colId xmlns:a16="http://schemas.microsoft.com/office/drawing/2014/main" val="3757262113"/>
                    </a:ext>
                  </a:extLst>
                </a:gridCol>
                <a:gridCol w="494902">
                  <a:extLst>
                    <a:ext uri="{9D8B030D-6E8A-4147-A177-3AD203B41FA5}">
                      <a16:colId xmlns:a16="http://schemas.microsoft.com/office/drawing/2014/main" val="571156813"/>
                    </a:ext>
                  </a:extLst>
                </a:gridCol>
                <a:gridCol w="494902">
                  <a:extLst>
                    <a:ext uri="{9D8B030D-6E8A-4147-A177-3AD203B41FA5}">
                      <a16:colId xmlns:a16="http://schemas.microsoft.com/office/drawing/2014/main" val="3454114473"/>
                    </a:ext>
                  </a:extLst>
                </a:gridCol>
                <a:gridCol w="494902">
                  <a:extLst>
                    <a:ext uri="{9D8B030D-6E8A-4147-A177-3AD203B41FA5}">
                      <a16:colId xmlns:a16="http://schemas.microsoft.com/office/drawing/2014/main" val="2027108342"/>
                    </a:ext>
                  </a:extLst>
                </a:gridCol>
                <a:gridCol w="494902">
                  <a:extLst>
                    <a:ext uri="{9D8B030D-6E8A-4147-A177-3AD203B41FA5}">
                      <a16:colId xmlns:a16="http://schemas.microsoft.com/office/drawing/2014/main" val="346158796"/>
                    </a:ext>
                  </a:extLst>
                </a:gridCol>
                <a:gridCol w="494902">
                  <a:extLst>
                    <a:ext uri="{9D8B030D-6E8A-4147-A177-3AD203B41FA5}">
                      <a16:colId xmlns:a16="http://schemas.microsoft.com/office/drawing/2014/main" val="1555019360"/>
                    </a:ext>
                  </a:extLst>
                </a:gridCol>
                <a:gridCol w="494902">
                  <a:extLst>
                    <a:ext uri="{9D8B030D-6E8A-4147-A177-3AD203B41FA5}">
                      <a16:colId xmlns:a16="http://schemas.microsoft.com/office/drawing/2014/main" val="2622963625"/>
                    </a:ext>
                  </a:extLst>
                </a:gridCol>
                <a:gridCol w="494902">
                  <a:extLst>
                    <a:ext uri="{9D8B030D-6E8A-4147-A177-3AD203B41FA5}">
                      <a16:colId xmlns:a16="http://schemas.microsoft.com/office/drawing/2014/main" val="2830126826"/>
                    </a:ext>
                  </a:extLst>
                </a:gridCol>
                <a:gridCol w="546716">
                  <a:extLst>
                    <a:ext uri="{9D8B030D-6E8A-4147-A177-3AD203B41FA5}">
                      <a16:colId xmlns:a16="http://schemas.microsoft.com/office/drawing/2014/main" val="465563311"/>
                    </a:ext>
                  </a:extLst>
                </a:gridCol>
              </a:tblGrid>
              <a:tr h="156815">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2018</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2019</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246297">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マッチング</a:t>
                      </a:r>
                      <a:endParaRPr kumimoji="1" lang="en-US" altLang="ja-JP" sz="900" dirty="0">
                        <a:solidFill>
                          <a:schemeClr val="tx1"/>
                        </a:solidFill>
                        <a:latin typeface="Meiryo UI" panose="020B0604030504040204" pitchFamily="50" charset="-128"/>
                        <a:ea typeface="Meiryo UI" panose="020B0604030504040204" pitchFamily="50" charset="-128"/>
                      </a:endParaRPr>
                    </a:p>
                    <a:p>
                      <a:pPr algn="ctr"/>
                      <a:r>
                        <a:rPr kumimoji="1" lang="ja-JP" altLang="en-US" sz="900" dirty="0">
                          <a:solidFill>
                            <a:schemeClr val="tx1"/>
                          </a:solidFill>
                          <a:latin typeface="Meiryo UI" panose="020B0604030504040204" pitchFamily="50" charset="-128"/>
                          <a:ea typeface="Meiryo UI" panose="020B0604030504040204" pitchFamily="50" charset="-128"/>
                        </a:rPr>
                        <a:t>件数 </a:t>
                      </a:r>
                      <a:r>
                        <a:rPr kumimoji="1" lang="en-US" altLang="ja-JP" sz="900" dirty="0">
                          <a:solidFill>
                            <a:schemeClr val="tx1"/>
                          </a:solidFill>
                          <a:latin typeface="Meiryo UI" panose="020B0604030504040204" pitchFamily="50" charset="-128"/>
                          <a:ea typeface="Meiryo UI" panose="020B0604030504040204" pitchFamily="50" charset="-128"/>
                        </a:rPr>
                        <a:t>(</a:t>
                      </a:r>
                      <a:r>
                        <a:rPr kumimoji="1" lang="ja-JP" altLang="en-US" sz="900" dirty="0">
                          <a:solidFill>
                            <a:schemeClr val="tx1"/>
                          </a:solidFill>
                          <a:latin typeface="Meiryo UI" panose="020B0604030504040204" pitchFamily="50" charset="-128"/>
                          <a:ea typeface="Meiryo UI" panose="020B0604030504040204" pitchFamily="50" charset="-128"/>
                        </a:rPr>
                        <a:t>件</a:t>
                      </a:r>
                      <a:r>
                        <a:rPr kumimoji="1" lang="en-US" altLang="ja-JP" sz="900" dirty="0">
                          <a:solidFill>
                            <a:schemeClr val="tx1"/>
                          </a:solidFill>
                          <a:latin typeface="Meiryo UI" panose="020B0604030504040204" pitchFamily="50" charset="-128"/>
                          <a:ea typeface="Meiryo UI" panose="020B0604030504040204" pitchFamily="50" charset="-128"/>
                        </a:rPr>
                        <a:t>)</a:t>
                      </a: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36</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51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97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307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157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135</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24491204"/>
                  </a:ext>
                </a:extLst>
              </a:tr>
            </a:tbl>
          </a:graphicData>
        </a:graphic>
      </p:graphicFrame>
      <p:sp>
        <p:nvSpPr>
          <p:cNvPr id="17" name="テキスト ボックス 16"/>
          <p:cNvSpPr txBox="1"/>
          <p:nvPr/>
        </p:nvSpPr>
        <p:spPr>
          <a:xfrm>
            <a:off x="4319362" y="3970521"/>
            <a:ext cx="2104488" cy="246221"/>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8" name="テキスト ボックス 17"/>
          <p:cNvSpPr txBox="1"/>
          <p:nvPr/>
        </p:nvSpPr>
        <p:spPr>
          <a:xfrm>
            <a:off x="8495507" y="3983673"/>
            <a:ext cx="821444" cy="246222"/>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4" name="正方形/長方形 63"/>
          <p:cNvSpPr/>
          <p:nvPr/>
        </p:nvSpPr>
        <p:spPr>
          <a:xfrm>
            <a:off x="183061" y="3903008"/>
            <a:ext cx="4995998" cy="106182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＜主な取組内容＞</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・オープンイノベーションなどによるビジネスマッチングの実施</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・新たな事業展開に係る相談などへの対応</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・交流会などの開催による企業間の情報交換の場の提供</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・産学</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マッチングセミナーなどのセミナー・講座開催</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・最新情報の発信（メルマガ</a:t>
            </a:r>
            <a:r>
              <a:rPr kumimoji="0"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、セミナー・講座案内</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など）  など</a:t>
            </a:r>
          </a:p>
        </p:txBody>
      </p:sp>
      <p:sp>
        <p:nvSpPr>
          <p:cNvPr id="65" name="角丸四角形 64"/>
          <p:cNvSpPr/>
          <p:nvPr/>
        </p:nvSpPr>
        <p:spPr>
          <a:xfrm>
            <a:off x="116201" y="5045411"/>
            <a:ext cx="3331850"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TW"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中小事業者ＬＥＤ導入促進事業費</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7" name="正方形/長方形 66">
            <a:extLst>
              <a:ext uri="{FF2B5EF4-FFF2-40B4-BE49-F238E27FC236}">
                <a16:creationId xmlns:a16="http://schemas.microsoft.com/office/drawing/2014/main" id="{42E4D032-27C2-184A-BC66-04E100EA5E9A}"/>
              </a:ext>
            </a:extLst>
          </p:cNvPr>
          <p:cNvSpPr/>
          <p:nvPr/>
        </p:nvSpPr>
        <p:spPr>
          <a:xfrm>
            <a:off x="183061" y="5431943"/>
            <a:ext cx="41363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中小事業者の脱炭素化と電気料金の削減による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経営力</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のため、</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LED</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照明の導入を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702,074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正方形/長方形 67"/>
          <p:cNvSpPr/>
          <p:nvPr/>
        </p:nvSpPr>
        <p:spPr>
          <a:xfrm>
            <a:off x="183061" y="5941600"/>
            <a:ext cx="36697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補助額</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】1,500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円上限</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費用の</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以内</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69" name="表 68"/>
          <p:cNvGraphicFramePr>
            <a:graphicFrameLocks noGrp="1"/>
          </p:cNvGraphicFramePr>
          <p:nvPr>
            <p:extLst/>
          </p:nvPr>
        </p:nvGraphicFramePr>
        <p:xfrm>
          <a:off x="4370619" y="5802520"/>
          <a:ext cx="2019138" cy="810658"/>
        </p:xfrm>
        <a:graphic>
          <a:graphicData uri="http://schemas.openxmlformats.org/drawingml/2006/table">
            <a:tbl>
              <a:tblPr firstRow="1" bandRow="1">
                <a:tableStyleId>{5940675A-B579-460E-94D1-54222C63F5DA}</a:tableStyleId>
              </a:tblPr>
              <a:tblGrid>
                <a:gridCol w="1007229">
                  <a:extLst>
                    <a:ext uri="{9D8B030D-6E8A-4147-A177-3AD203B41FA5}">
                      <a16:colId xmlns:a16="http://schemas.microsoft.com/office/drawing/2014/main" val="3757262113"/>
                    </a:ext>
                  </a:extLst>
                </a:gridCol>
                <a:gridCol w="1011909">
                  <a:extLst>
                    <a:ext uri="{9D8B030D-6E8A-4147-A177-3AD203B41FA5}">
                      <a16:colId xmlns:a16="http://schemas.microsoft.com/office/drawing/2014/main" val="571156813"/>
                    </a:ext>
                  </a:extLst>
                </a:gridCol>
              </a:tblGrid>
              <a:tr h="256958">
                <a:tc>
                  <a:txBody>
                    <a:bodyPr/>
                    <a:lstStyle/>
                    <a:p>
                      <a:pPr algn="ctr"/>
                      <a:endParaRPr kumimoji="1" lang="ja-JP" altLang="en-US" sz="9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2022※</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276850">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補助件数</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約</a:t>
                      </a:r>
                      <a:r>
                        <a:rPr kumimoji="1" lang="en-US" altLang="ja-JP" sz="900" dirty="0" smtClean="0">
                          <a:solidFill>
                            <a:schemeClr val="tx1"/>
                          </a:solidFill>
                          <a:latin typeface="Meiryo UI" panose="020B0604030504040204" pitchFamily="50" charset="-128"/>
                          <a:ea typeface="Meiryo UI" panose="020B0604030504040204" pitchFamily="50" charset="-128"/>
                        </a:rPr>
                        <a:t>400</a:t>
                      </a:r>
                      <a:r>
                        <a:rPr kumimoji="1" lang="ja-JP" altLang="en-US" sz="900" dirty="0" smtClean="0">
                          <a:solidFill>
                            <a:schemeClr val="tx1"/>
                          </a:solidFill>
                          <a:latin typeface="Meiryo UI" panose="020B0604030504040204" pitchFamily="50" charset="-128"/>
                          <a:ea typeface="Meiryo UI" panose="020B0604030504040204" pitchFamily="50" charset="-128"/>
                        </a:rPr>
                        <a:t>件</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24491204"/>
                  </a:ext>
                </a:extLst>
              </a:tr>
              <a:tr h="276850">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補助額</a:t>
                      </a:r>
                      <a:endParaRPr kumimoji="1" lang="en-US" altLang="ja-JP"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約７億円</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42736657"/>
                  </a:ext>
                </a:extLst>
              </a:tr>
            </a:tbl>
          </a:graphicData>
        </a:graphic>
      </p:graphicFrame>
      <p:sp>
        <p:nvSpPr>
          <p:cNvPr id="70" name="テキスト ボックス 69"/>
          <p:cNvSpPr txBox="1"/>
          <p:nvPr/>
        </p:nvSpPr>
        <p:spPr>
          <a:xfrm>
            <a:off x="4285269" y="5550646"/>
            <a:ext cx="2104488" cy="246221"/>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＜府実績（見込み）＞</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72" name="Picture 2" descr="https://1.bp.blogspot.com/-_lvxGFgwrys/XlygClRV55I/AAAAAAABXsc/O5451AKHlB0NCwycezEIEFtPb7mhVLQUQCNcBGAsYHQ/s1600/syoumei_led_base_light.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925710" y="5616602"/>
            <a:ext cx="1569797" cy="939421"/>
          </a:xfrm>
          <a:prstGeom prst="rect">
            <a:avLst/>
          </a:prstGeom>
          <a:noFill/>
          <a:extLst>
            <a:ext uri="{909E8E84-426E-40DD-AFC4-6F175D3DCCD1}">
              <a14:hiddenFill xmlns:a14="http://schemas.microsoft.com/office/drawing/2010/main">
                <a:solidFill>
                  <a:srgbClr val="FFFFFF"/>
                </a:solidFill>
              </a14:hiddenFill>
            </a:ext>
          </a:extLst>
        </p:spPr>
      </p:pic>
      <p:sp>
        <p:nvSpPr>
          <p:cNvPr id="73" name="テキスト ボックス 72"/>
          <p:cNvSpPr txBox="1"/>
          <p:nvPr/>
        </p:nvSpPr>
        <p:spPr>
          <a:xfrm>
            <a:off x="5281384" y="6613178"/>
            <a:ext cx="3252404"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月時点</a:t>
            </a:r>
            <a:endPar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テキスト ボックス 24"/>
          <p:cNvSpPr txBox="1"/>
          <p:nvPr/>
        </p:nvSpPr>
        <p:spPr>
          <a:xfrm>
            <a:off x="57235" y="2735162"/>
            <a:ext cx="441769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177800" indent="-177800">
              <a:defRPr kumimoji="1" sz="12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エネルギービジネス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分野（蓄電池、水素等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）の大手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・中堅企業で組織する「大阪スマートエネルギーパートナーズ（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SEP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）」と、自社の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や技術の活用をめざす中小企業や大学等で組織する「おおさかスマエネインダストリーネットワーク（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SIN</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）」を運営し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、オープンイノベーションによる技術コーディネートを行うことで、中小企業等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の同分野への新規参入やビジネス拡大に繋げる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2,283</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2" name="図 21">
            <a:extLst>
              <a:ext uri="{FF2B5EF4-FFF2-40B4-BE49-F238E27FC236}">
                <a16:creationId xmlns:a16="http://schemas.microsoft.com/office/drawing/2014/main" id="{27600F0D-85AB-4178-B26A-BF6C0F335A92}"/>
              </a:ext>
            </a:extLst>
          </p:cNvPr>
          <p:cNvPicPr>
            <a:picLocks noChangeAspect="1"/>
          </p:cNvPicPr>
          <p:nvPr/>
        </p:nvPicPr>
        <p:blipFill>
          <a:blip r:embed="rId5"/>
          <a:stretch>
            <a:fillRect/>
          </a:stretch>
        </p:blipFill>
        <p:spPr>
          <a:xfrm>
            <a:off x="4600760" y="2824118"/>
            <a:ext cx="4186560" cy="1076064"/>
          </a:xfrm>
          <a:prstGeom prst="rect">
            <a:avLst/>
          </a:prstGeom>
          <a:ln w="57150">
            <a:noFill/>
          </a:ln>
        </p:spPr>
      </p:pic>
    </p:spTree>
    <p:extLst>
      <p:ext uri="{BB962C8B-B14F-4D97-AF65-F5344CB8AC3E}">
        <p14:creationId xmlns:p14="http://schemas.microsoft.com/office/powerpoint/2010/main" val="2457557393"/>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■脱炭素ビジネス③</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角丸四角形 8"/>
          <p:cNvSpPr/>
          <p:nvPr/>
        </p:nvSpPr>
        <p:spPr>
          <a:xfrm>
            <a:off x="116200" y="392991"/>
            <a:ext cx="3465199"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H2Osaka</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ビジョン</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2022</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」に基づく取組の</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推進</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38202" y="705110"/>
            <a:ext cx="935960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産学官で構成する</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H2Osaka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ビジョン推進会議を活用し、</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年大阪・関西万博での水素の利活用策や新たなプロジェクトを検討</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しその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実現</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に取組む</a:t>
            </a:r>
            <a:r>
              <a:rPr kumimoji="1" lang="zh-TW"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277</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千円（市事業：</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491</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5" name="図 4"/>
          <p:cNvPicPr>
            <a:picLocks noChangeAspect="1"/>
          </p:cNvPicPr>
          <p:nvPr/>
        </p:nvPicPr>
        <p:blipFill>
          <a:blip r:embed="rId3"/>
          <a:stretch>
            <a:fillRect/>
          </a:stretch>
        </p:blipFill>
        <p:spPr>
          <a:xfrm>
            <a:off x="789634" y="1183437"/>
            <a:ext cx="7200900" cy="793648"/>
          </a:xfrm>
          <a:prstGeom prst="rect">
            <a:avLst/>
          </a:prstGeom>
        </p:spPr>
      </p:pic>
      <p:pic>
        <p:nvPicPr>
          <p:cNvPr id="7" name="図 6"/>
          <p:cNvPicPr>
            <a:picLocks noChangeAspect="1"/>
          </p:cNvPicPr>
          <p:nvPr/>
        </p:nvPicPr>
        <p:blipFill>
          <a:blip r:embed="rId4"/>
          <a:stretch>
            <a:fillRect/>
          </a:stretch>
        </p:blipFill>
        <p:spPr>
          <a:xfrm>
            <a:off x="1432357" y="2027049"/>
            <a:ext cx="5687095" cy="1231037"/>
          </a:xfrm>
          <a:prstGeom prst="rect">
            <a:avLst/>
          </a:prstGeom>
        </p:spPr>
      </p:pic>
      <p:sp>
        <p:nvSpPr>
          <p:cNvPr id="20" name="正方形/長方形 19"/>
          <p:cNvSpPr/>
          <p:nvPr/>
        </p:nvSpPr>
        <p:spPr>
          <a:xfrm>
            <a:off x="4735428" y="3351761"/>
            <a:ext cx="4389385" cy="34734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55" name="正方形/長方形 54"/>
          <p:cNvSpPr/>
          <p:nvPr/>
        </p:nvSpPr>
        <p:spPr>
          <a:xfrm>
            <a:off x="193874" y="3343367"/>
            <a:ext cx="4447727" cy="348179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56" name="正方形/長方形 55"/>
          <p:cNvSpPr/>
          <p:nvPr/>
        </p:nvSpPr>
        <p:spPr>
          <a:xfrm>
            <a:off x="4977129" y="3637027"/>
            <a:ext cx="416687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エネルギーの需要拡大等につながるプロジェクトが複数展開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さ</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れるよう、課題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の調査や可能性の検討及び企業群の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コーディネート</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より、需要拡大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につながる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新たなプロジェクトの創出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をめざす</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角丸四角形 56"/>
          <p:cNvSpPr/>
          <p:nvPr/>
        </p:nvSpPr>
        <p:spPr>
          <a:xfrm>
            <a:off x="5081625" y="3343368"/>
            <a:ext cx="3613582" cy="3096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水素関連プロジェクト創出に向けた取組み</a:t>
            </a:r>
          </a:p>
        </p:txBody>
      </p:sp>
      <p:sp>
        <p:nvSpPr>
          <p:cNvPr id="58" name="角丸四角形 57"/>
          <p:cNvSpPr/>
          <p:nvPr/>
        </p:nvSpPr>
        <p:spPr>
          <a:xfrm>
            <a:off x="799226" y="3343719"/>
            <a:ext cx="3053607" cy="3096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水素に関する正しい知識の普及</a:t>
            </a:r>
          </a:p>
        </p:txBody>
      </p:sp>
      <p:sp>
        <p:nvSpPr>
          <p:cNvPr id="59" name="正方形/長方形 58"/>
          <p:cNvSpPr/>
          <p:nvPr/>
        </p:nvSpPr>
        <p:spPr>
          <a:xfrm>
            <a:off x="116200" y="3677388"/>
            <a:ext cx="45105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環境イベントの場を活用するほか、民間企業等と</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の連携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普及啓発</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正方形/長方形 59"/>
          <p:cNvSpPr/>
          <p:nvPr/>
        </p:nvSpPr>
        <p:spPr>
          <a:xfrm>
            <a:off x="214294" y="4010946"/>
            <a:ext cx="2258576"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＜これまでの実施内容＞</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正方形/長方形 60"/>
          <p:cNvSpPr/>
          <p:nvPr/>
        </p:nvSpPr>
        <p:spPr>
          <a:xfrm>
            <a:off x="578458" y="6570376"/>
            <a:ext cx="1530247"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メーカーによる水素教室</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61"/>
          <p:cNvSpPr/>
          <p:nvPr/>
        </p:nvSpPr>
        <p:spPr>
          <a:xfrm>
            <a:off x="2876051" y="5251009"/>
            <a:ext cx="1337702"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FC</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バス体験試乗会</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正方形/長方形 62"/>
          <p:cNvSpPr/>
          <p:nvPr/>
        </p:nvSpPr>
        <p:spPr>
          <a:xfrm>
            <a:off x="2919509" y="6608092"/>
            <a:ext cx="1337702"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FCV</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体験試乗会</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1" name="図 70"/>
          <p:cNvPicPr>
            <a:picLocks noChangeAspect="1"/>
          </p:cNvPicPr>
          <p:nvPr/>
        </p:nvPicPr>
        <p:blipFill rotWithShape="1">
          <a:blip r:embed="rId5" cstate="email">
            <a:extLst>
              <a:ext uri="{28A0092B-C50C-407E-A947-70E740481C1C}">
                <a14:useLocalDpi xmlns:a14="http://schemas.microsoft.com/office/drawing/2010/main" val="0"/>
              </a:ext>
            </a:extLst>
          </a:blip>
          <a:srcRect/>
          <a:stretch/>
        </p:blipFill>
        <p:spPr>
          <a:xfrm>
            <a:off x="2704978" y="4289716"/>
            <a:ext cx="1572762" cy="1036090"/>
          </a:xfrm>
          <a:prstGeom prst="rect">
            <a:avLst/>
          </a:prstGeom>
        </p:spPr>
      </p:pic>
      <p:pic>
        <p:nvPicPr>
          <p:cNvPr id="73" name="図 72"/>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328420" y="5549950"/>
            <a:ext cx="1933383" cy="1058142"/>
          </a:xfrm>
          <a:prstGeom prst="rect">
            <a:avLst/>
          </a:prstGeom>
        </p:spPr>
      </p:pic>
      <p:pic>
        <p:nvPicPr>
          <p:cNvPr id="74" name="図 73"/>
          <p:cNvPicPr>
            <a:picLocks noChangeAspect="1"/>
          </p:cNvPicPr>
          <p:nvPr/>
        </p:nvPicPr>
        <p:blipFill>
          <a:blip r:embed="rId7" cstate="email">
            <a:extLst>
              <a:ext uri="{28A0092B-C50C-407E-A947-70E740481C1C}">
                <a14:useLocalDpi xmlns:a14="http://schemas.microsoft.com/office/drawing/2010/main" val="0"/>
              </a:ext>
            </a:extLst>
          </a:blip>
          <a:stretch>
            <a:fillRect/>
          </a:stretch>
        </p:blipFill>
        <p:spPr>
          <a:xfrm>
            <a:off x="2704978" y="5515994"/>
            <a:ext cx="1570927" cy="1124149"/>
          </a:xfrm>
          <a:prstGeom prst="rect">
            <a:avLst/>
          </a:prstGeom>
        </p:spPr>
      </p:pic>
      <p:pic>
        <p:nvPicPr>
          <p:cNvPr id="75" name="図 74"/>
          <p:cNvPicPr>
            <a:picLocks noChangeAspect="1"/>
          </p:cNvPicPr>
          <p:nvPr/>
        </p:nvPicPr>
        <p:blipFill rotWithShape="1">
          <a:blip r:embed="rId8" cstate="email">
            <a:extLst>
              <a:ext uri="{28A0092B-C50C-407E-A947-70E740481C1C}">
                <a14:useLocalDpi xmlns:a14="http://schemas.microsoft.com/office/drawing/2010/main" val="0"/>
              </a:ext>
            </a:extLst>
          </a:blip>
          <a:srcRect/>
          <a:stretch/>
        </p:blipFill>
        <p:spPr>
          <a:xfrm>
            <a:off x="322989" y="4272594"/>
            <a:ext cx="1938814" cy="1047122"/>
          </a:xfrm>
          <a:prstGeom prst="rect">
            <a:avLst/>
          </a:prstGeom>
        </p:spPr>
      </p:pic>
      <p:sp>
        <p:nvSpPr>
          <p:cNvPr id="76" name="正方形/長方形 75"/>
          <p:cNvSpPr/>
          <p:nvPr/>
        </p:nvSpPr>
        <p:spPr>
          <a:xfrm>
            <a:off x="322988" y="5264587"/>
            <a:ext cx="2296454"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大阪地区トヨタ各社と連携協定を締結</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7" name="図 76"/>
          <p:cNvPicPr>
            <a:picLocks noChangeAspect="1"/>
          </p:cNvPicPr>
          <p:nvPr/>
        </p:nvPicPr>
        <p:blipFill>
          <a:blip r:embed="rId9" cstate="email">
            <a:extLst>
              <a:ext uri="{28A0092B-C50C-407E-A947-70E740481C1C}">
                <a14:useLocalDpi xmlns:a14="http://schemas.microsoft.com/office/drawing/2010/main" val="0"/>
              </a:ext>
            </a:extLst>
          </a:blip>
          <a:stretch>
            <a:fillRect/>
          </a:stretch>
        </p:blipFill>
        <p:spPr>
          <a:xfrm>
            <a:off x="5074420" y="5268728"/>
            <a:ext cx="1728000" cy="1230335"/>
          </a:xfrm>
          <a:prstGeom prst="rect">
            <a:avLst/>
          </a:prstGeom>
          <a:ln>
            <a:noFill/>
          </a:ln>
        </p:spPr>
      </p:pic>
      <p:sp>
        <p:nvSpPr>
          <p:cNvPr id="78" name="テキスト ボックス 77"/>
          <p:cNvSpPr txBox="1"/>
          <p:nvPr/>
        </p:nvSpPr>
        <p:spPr>
          <a:xfrm>
            <a:off x="6802420" y="5905952"/>
            <a:ext cx="2376229" cy="507831"/>
          </a:xfrm>
          <a:prstGeom prst="rect">
            <a:avLst/>
          </a:prstGeom>
          <a:noFill/>
        </p:spPr>
        <p:txBody>
          <a:bodyPr wrap="square" rtlCol="0">
            <a:spAutoFit/>
          </a:bodyPr>
          <a:lstStyle/>
          <a:p>
            <a:pPr marL="86400" marR="0" lvl="0" indent="-8640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・実際の</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一般廃棄物を</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用いた水素生成につながる新たな熱分解ガス化改質システムの技術開発実証</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テキスト ボックス 78"/>
          <p:cNvSpPr txBox="1"/>
          <p:nvPr/>
        </p:nvSpPr>
        <p:spPr>
          <a:xfrm>
            <a:off x="5023251" y="6476853"/>
            <a:ext cx="3526577"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実証フィールド：</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大阪広域環境施設組合舞洲工場</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0" name="正方形/長方形 79"/>
          <p:cNvSpPr/>
          <p:nvPr/>
        </p:nvSpPr>
        <p:spPr>
          <a:xfrm>
            <a:off x="4720915" y="4231822"/>
            <a:ext cx="2258576" cy="327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lIns="91433" tIns="45717" rIns="91433" bIns="45717"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＜これまでの実施内容＞</a:t>
            </a:r>
            <a:endParaRPr kumimoji="0"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テキスト ボックス 80"/>
          <p:cNvSpPr txBox="1"/>
          <p:nvPr/>
        </p:nvSpPr>
        <p:spPr>
          <a:xfrm>
            <a:off x="4863045" y="4512521"/>
            <a:ext cx="2376229" cy="507831"/>
          </a:xfrm>
          <a:prstGeom prst="rect">
            <a:avLst/>
          </a:prstGeom>
          <a:noFill/>
        </p:spPr>
        <p:txBody>
          <a:bodyPr wrap="square" rtlCol="0">
            <a:spAutoFit/>
          </a:bodyPr>
          <a:lstStyle/>
          <a:p>
            <a:pPr marL="86400" marR="0" lvl="0" indent="-86400" algn="just"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H2Osaka</a:t>
            </a:r>
            <a:r>
              <a:rPr kumimoji="0"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ビジョン推進</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会議として</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、水素</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利活用策／プロジェクト</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提案書</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をとりまとめ、公益社団</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法人</a:t>
            </a:r>
            <a:r>
              <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年日本国際博覧会協会に提案</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82" name="図 81"/>
          <p:cNvPicPr>
            <a:picLocks noChangeAspect="1"/>
          </p:cNvPicPr>
          <p:nvPr/>
        </p:nvPicPr>
        <p:blipFill>
          <a:blip r:embed="rId10" cstate="email">
            <a:extLst>
              <a:ext uri="{28A0092B-C50C-407E-A947-70E740481C1C}">
                <a14:useLocalDpi xmlns:a14="http://schemas.microsoft.com/office/drawing/2010/main" val="0"/>
              </a:ext>
            </a:extLst>
          </a:blip>
          <a:stretch>
            <a:fillRect/>
          </a:stretch>
        </p:blipFill>
        <p:spPr>
          <a:xfrm>
            <a:off x="7274562" y="4354030"/>
            <a:ext cx="1692000" cy="1269494"/>
          </a:xfrm>
          <a:prstGeom prst="rect">
            <a:avLst/>
          </a:prstGeom>
        </p:spPr>
      </p:pic>
      <p:sp>
        <p:nvSpPr>
          <p:cNvPr id="83" name="テキスト ボックス 82"/>
          <p:cNvSpPr txBox="1"/>
          <p:nvPr/>
        </p:nvSpPr>
        <p:spPr>
          <a:xfrm>
            <a:off x="7563467" y="5625156"/>
            <a:ext cx="2516327"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提案書手交の様子</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7117833" y="6492875"/>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36496025"/>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■行動変容①</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112559" y="535180"/>
            <a:ext cx="2316161"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ZEH</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（ゼッチ）普及啓発事業</a:t>
            </a:r>
          </a:p>
        </p:txBody>
      </p:sp>
      <p:sp>
        <p:nvSpPr>
          <p:cNvPr id="27" name="スライド番号プレースホルダー 1"/>
          <p:cNvSpPr>
            <a:spLocks noGrp="1"/>
          </p:cNvSpPr>
          <p:nvPr>
            <p:ph type="sldNum" sz="quarter" idx="12"/>
          </p:nvPr>
        </p:nvSpPr>
        <p:spPr>
          <a:xfrm>
            <a:off x="8681639" y="6475521"/>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8" name="正方形/長方形 27"/>
          <p:cNvSpPr/>
          <p:nvPr/>
        </p:nvSpPr>
        <p:spPr>
          <a:xfrm>
            <a:off x="282156" y="4314521"/>
            <a:ext cx="6293210" cy="1015663"/>
          </a:xfrm>
          <a:prstGeom prst="rect">
            <a:avLst/>
          </a:prstGeom>
          <a:ln w="9525">
            <a:noFill/>
            <a:prstDash val="dash"/>
          </a:ln>
        </p:spPr>
        <p:style>
          <a:lnRef idx="2">
            <a:schemeClr val="accent1"/>
          </a:lnRef>
          <a:fillRef idx="1">
            <a:schemeClr val="lt1"/>
          </a:fillRef>
          <a:effectRef idx="0">
            <a:schemeClr val="accent1"/>
          </a:effectRef>
          <a:fontRef idx="minor">
            <a:schemeClr val="dk1"/>
          </a:fontRef>
        </p:style>
        <p:txBody>
          <a:bodyPr wrap="square" lIns="36000" rIns="36000" rtlCol="0" anchor="ctr">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2019</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11</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月～＞　</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協力事業者２者</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ヤマト住建株式会社</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株式会社</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WELLNEST </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HOME)</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と連携した</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宿泊体験事業」の</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実施</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2022</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年９月に八尾</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トーヨー住器株式</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会社</a:t>
            </a:r>
            <a:endPar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が加わり、宿泊体験施設は府内５箇所）</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0" name="正方形/長方形 29"/>
          <p:cNvSpPr/>
          <p:nvPr/>
        </p:nvSpPr>
        <p:spPr>
          <a:xfrm>
            <a:off x="228681" y="2142590"/>
            <a:ext cx="4262149" cy="2092881"/>
          </a:xfrm>
          <a:prstGeom prst="rect">
            <a:avLst/>
          </a:prstGeom>
          <a:ln w="9525">
            <a:noFill/>
            <a:prstDash val="dash"/>
          </a:ln>
        </p:spPr>
        <p:style>
          <a:lnRef idx="2">
            <a:schemeClr val="accent1"/>
          </a:lnRef>
          <a:fillRef idx="1">
            <a:schemeClr val="lt1"/>
          </a:fillRef>
          <a:effectRef idx="0">
            <a:schemeClr val="accent1"/>
          </a:effectRef>
          <a:fontRef idx="minor">
            <a:schemeClr val="dk1"/>
          </a:fontRef>
        </p:style>
        <p:txBody>
          <a:bodyPr wrap="square" lIns="36000" rIns="36000" rtlCol="0" anchor="ctr">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2017</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日間実施、チラシ配布：約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・住宅展示場やセミナー等でのチラシ配布：約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5,500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2018</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日間実施、チラシ配布：約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850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・住宅展示場やセミナー等でのチラシ配布：約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4,000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・大阪府地域産材活用フォーラムと連携した「</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宿泊体験事業」を実施</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2019</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・住宅展示場における啓発イベント等におけるチラシ配布：約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6,400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・住宅展示場における啓発イベント等におけるチラシ配布：約</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4,100</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部 </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2021</a:t>
            </a: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・住宅展示場における啓発イベント等におけるチラシ配布：</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約</a:t>
            </a:r>
            <a:r>
              <a:rPr kumimoji="0" lang="en-US" altLang="ja-JP"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5,600</a:t>
            </a:r>
            <a:r>
              <a:rPr kumimoji="0" lang="ja-JP" altLang="en-US" sz="10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部</a:t>
            </a:r>
            <a:endParaRPr kumimoji="0" lang="en-US" altLang="ja-JP" sz="1000" b="0" i="0" u="none" strike="noStrike" kern="1200" cap="none" spc="0" normalizeH="0" baseline="0" noProof="0" dirty="0">
              <a:ln>
                <a:noFill/>
              </a:ln>
              <a:solidFill>
                <a:prstClr val="black"/>
              </a:solidFill>
              <a:effectLst/>
              <a:highlight>
                <a:srgbClr val="FFFF00"/>
              </a:highlight>
              <a:uLnTx/>
              <a:uFillTx/>
              <a:latin typeface="Meiryo UI" pitchFamily="50" charset="-128"/>
              <a:ea typeface="Meiryo UI" pitchFamily="50" charset="-128"/>
              <a:cs typeface="Meiryo UI" pitchFamily="50" charset="-128"/>
            </a:endParaRPr>
          </a:p>
        </p:txBody>
      </p:sp>
      <p:sp>
        <p:nvSpPr>
          <p:cNvPr id="31" name="テキスト ボックス 30"/>
          <p:cNvSpPr txBox="1"/>
          <p:nvPr/>
        </p:nvSpPr>
        <p:spPr>
          <a:xfrm>
            <a:off x="112559" y="957875"/>
            <a:ext cx="5203483" cy="1015663"/>
          </a:xfrm>
          <a:prstGeom prst="rect">
            <a:avLst/>
          </a:prstGeom>
          <a:noFill/>
        </p:spPr>
        <p:txBody>
          <a:bodyPr wrap="square" lIns="0" tIns="0" rIns="0" bIns="0" rtlCol="0" anchor="ctr" anchorCtr="0">
            <a:spAutoFit/>
          </a:bodyP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太陽光</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パネルの設置に寄与する</a:t>
            </a:r>
            <a:r>
              <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ゼッチ：ネット・ゼロ・エネルギー・</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ハウス</a:t>
            </a: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を、</a:t>
            </a:r>
            <a:endPar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関連</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業界との連携により府民及び府内の中小工務店等</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に</a:t>
            </a: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PR</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し、太陽光パネル</a:t>
            </a:r>
            <a:endPar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の</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設置</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促進を実施。</a:t>
            </a:r>
            <a:r>
              <a:rPr kumimoji="0" lang="zh-TW"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0" lang="en-US" altLang="zh-TW"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【R4</a:t>
            </a:r>
            <a:r>
              <a:rPr kumimoji="0" lang="zh-TW"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予算額：</a:t>
            </a:r>
            <a:r>
              <a:rPr kumimoji="0" lang="en-US" altLang="zh-TW"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207</a:t>
            </a:r>
            <a:r>
              <a:rPr kumimoji="0" lang="zh-TW" altLang="en-US"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千円</a:t>
            </a:r>
            <a:r>
              <a:rPr kumimoji="0" lang="en-US" altLang="zh-TW" sz="105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0" lang="en-US" altLang="ja-JP" sz="105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2018</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年度から</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はハウスメーカー</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等</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のモデルハウス</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において宿泊体験を</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実施。</a:t>
            </a:r>
            <a:endPar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altLang="ja-JP"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2020</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年度からは</a:t>
            </a:r>
            <a:r>
              <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ZEH</a:t>
            </a:r>
            <a:r>
              <a:rPr kumimoji="0" lang="ja-JP" altLang="en-US"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の良さをわかりやすく紹介する動画を</a:t>
            </a:r>
            <a:r>
              <a:rPr kumimoji="0" lang="ja-JP" altLang="en-US" sz="13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公開。</a:t>
            </a:r>
            <a:endParaRPr kumimoji="0" lang="en-US" altLang="ja-JP" sz="13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32" name="図 31"/>
          <p:cNvPicPr>
            <a:picLocks noChangeAspect="1"/>
          </p:cNvPicPr>
          <p:nvPr/>
        </p:nvPicPr>
        <p:blipFill>
          <a:blip r:embed="rId3"/>
          <a:stretch>
            <a:fillRect/>
          </a:stretch>
        </p:blipFill>
        <p:spPr>
          <a:xfrm>
            <a:off x="6872734" y="4256855"/>
            <a:ext cx="2095353" cy="2253693"/>
          </a:xfrm>
          <a:prstGeom prst="rect">
            <a:avLst/>
          </a:prstGeom>
          <a:ln>
            <a:solidFill>
              <a:srgbClr val="05BC57"/>
            </a:solidFill>
          </a:ln>
        </p:spPr>
      </p:pic>
      <p:graphicFrame>
        <p:nvGraphicFramePr>
          <p:cNvPr id="33" name="表 32"/>
          <p:cNvGraphicFramePr>
            <a:graphicFrameLocks noGrp="1"/>
          </p:cNvGraphicFramePr>
          <p:nvPr>
            <p:extLst/>
          </p:nvPr>
        </p:nvGraphicFramePr>
        <p:xfrm>
          <a:off x="421006" y="5808469"/>
          <a:ext cx="3118087" cy="685800"/>
        </p:xfrm>
        <a:graphic>
          <a:graphicData uri="http://schemas.openxmlformats.org/drawingml/2006/table">
            <a:tbl>
              <a:tblPr firstRow="1" bandRow="1">
                <a:tableStyleId>{5940675A-B579-460E-94D1-54222C63F5DA}</a:tableStyleId>
              </a:tblPr>
              <a:tblGrid>
                <a:gridCol w="1021241">
                  <a:extLst>
                    <a:ext uri="{9D8B030D-6E8A-4147-A177-3AD203B41FA5}">
                      <a16:colId xmlns:a16="http://schemas.microsoft.com/office/drawing/2014/main" val="3757262113"/>
                    </a:ext>
                  </a:extLst>
                </a:gridCol>
                <a:gridCol w="690426">
                  <a:extLst>
                    <a:ext uri="{9D8B030D-6E8A-4147-A177-3AD203B41FA5}">
                      <a16:colId xmlns:a16="http://schemas.microsoft.com/office/drawing/2014/main" val="1808731930"/>
                    </a:ext>
                  </a:extLst>
                </a:gridCol>
                <a:gridCol w="703210">
                  <a:extLst>
                    <a:ext uri="{9D8B030D-6E8A-4147-A177-3AD203B41FA5}">
                      <a16:colId xmlns:a16="http://schemas.microsoft.com/office/drawing/2014/main" val="96200084"/>
                    </a:ext>
                  </a:extLst>
                </a:gridCol>
                <a:gridCol w="703210">
                  <a:extLst>
                    <a:ext uri="{9D8B030D-6E8A-4147-A177-3AD203B41FA5}">
                      <a16:colId xmlns:a16="http://schemas.microsoft.com/office/drawing/2014/main" val="3771941092"/>
                    </a:ext>
                  </a:extLst>
                </a:gridCol>
              </a:tblGrid>
              <a:tr h="0">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年度</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2019</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2020</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2021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solidFill>
                      <a:schemeClr val="accent6">
                        <a:lumMod val="40000"/>
                        <a:lumOff val="60000"/>
                      </a:schemeClr>
                    </a:solidFill>
                  </a:tcPr>
                </a:tc>
                <a:extLst>
                  <a:ext uri="{0D108BD9-81ED-4DB2-BD59-A6C34878D82A}">
                    <a16:rowId xmlns:a16="http://schemas.microsoft.com/office/drawing/2014/main" val="1405712737"/>
                  </a:ext>
                </a:extLst>
              </a:tr>
              <a:tr h="117986">
                <a:tc>
                  <a:txBody>
                    <a:bodyPr/>
                    <a:lstStyle/>
                    <a:p>
                      <a:pPr algn="ctr"/>
                      <a:r>
                        <a:rPr kumimoji="1" lang="ja-JP" altLang="en-US" sz="900" dirty="0" smtClean="0">
                          <a:solidFill>
                            <a:schemeClr val="tx1"/>
                          </a:solidFill>
                          <a:latin typeface="Meiryo UI" panose="020B0604030504040204" pitchFamily="50" charset="-128"/>
                          <a:ea typeface="Meiryo UI" panose="020B0604030504040204" pitchFamily="50" charset="-128"/>
                        </a:rPr>
                        <a:t>宿泊体験箇所数</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4</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24491204"/>
                  </a:ext>
                </a:extLst>
              </a:tr>
              <a:tr h="0">
                <a:tc>
                  <a:txBody>
                    <a:bodyPr/>
                    <a:lstStyle/>
                    <a:p>
                      <a:pPr algn="ctr"/>
                      <a:r>
                        <a:rPr kumimoji="1" lang="ja-JP" altLang="en-US" sz="900" dirty="0">
                          <a:solidFill>
                            <a:schemeClr val="tx1"/>
                          </a:solidFill>
                          <a:latin typeface="Meiryo UI" panose="020B0604030504040204" pitchFamily="50" charset="-128"/>
                          <a:ea typeface="Meiryo UI" panose="020B0604030504040204" pitchFamily="50" charset="-128"/>
                        </a:rPr>
                        <a:t>宿泊体験件数</a:t>
                      </a:r>
                    </a:p>
                  </a:txBody>
                  <a:tcP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37</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a:solidFill>
                            <a:schemeClr val="tx1"/>
                          </a:solidFill>
                          <a:latin typeface="Meiryo UI" panose="020B0604030504040204" pitchFamily="50" charset="-128"/>
                          <a:ea typeface="Meiryo UI" panose="020B0604030504040204" pitchFamily="50" charset="-128"/>
                        </a:rPr>
                        <a:t>13</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900" dirty="0" smtClean="0">
                          <a:solidFill>
                            <a:schemeClr val="tx1"/>
                          </a:solidFill>
                          <a:latin typeface="Meiryo UI" panose="020B0604030504040204" pitchFamily="50" charset="-128"/>
                          <a:ea typeface="Meiryo UI" panose="020B0604030504040204" pitchFamily="50" charset="-128"/>
                        </a:rPr>
                        <a:t>11</a:t>
                      </a:r>
                      <a:endParaRPr kumimoji="1" lang="ja-JP" altLang="en-US" sz="9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35270845"/>
                  </a:ext>
                </a:extLst>
              </a:tr>
            </a:tbl>
          </a:graphicData>
        </a:graphic>
      </p:graphicFrame>
      <p:sp>
        <p:nvSpPr>
          <p:cNvPr id="34" name="テキスト ボックス 33"/>
          <p:cNvSpPr txBox="1"/>
          <p:nvPr/>
        </p:nvSpPr>
        <p:spPr>
          <a:xfrm>
            <a:off x="282156" y="5540434"/>
            <a:ext cx="910507" cy="246221"/>
          </a:xfrm>
          <a:prstGeom prst="rect">
            <a:avLst/>
          </a:prstGeom>
          <a:noFill/>
        </p:spPr>
        <p:txBody>
          <a:bodyPr wrap="square" rtlCol="0">
            <a:spAutoFit/>
          </a:bodyPr>
          <a:lstStyle/>
          <a:p>
            <a:pPr marL="87313" marR="0" lvl="0" indent="-87313"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＜実績＞</a:t>
            </a:r>
            <a:endParaRPr kumimoji="0" lang="en-US" altLang="ja-JP"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35" name="図 34"/>
          <p:cNvPicPr>
            <a:picLocks noChangeAspect="1"/>
          </p:cNvPicPr>
          <p:nvPr/>
        </p:nvPicPr>
        <p:blipFill>
          <a:blip r:embed="rId4"/>
          <a:stretch>
            <a:fillRect/>
          </a:stretch>
        </p:blipFill>
        <p:spPr>
          <a:xfrm>
            <a:off x="4377098" y="4155025"/>
            <a:ext cx="2363039" cy="1329210"/>
          </a:xfrm>
          <a:prstGeom prst="rect">
            <a:avLst/>
          </a:prstGeom>
        </p:spPr>
      </p:pic>
      <p:grpSp>
        <p:nvGrpSpPr>
          <p:cNvPr id="36" name="グループ化 35">
            <a:extLst>
              <a:ext uri="{FF2B5EF4-FFF2-40B4-BE49-F238E27FC236}">
                <a16:creationId xmlns:a16="http://schemas.microsoft.com/office/drawing/2014/main" id="{08DD9A1A-CC01-4E36-A6A7-205A8AAC2041}"/>
              </a:ext>
            </a:extLst>
          </p:cNvPr>
          <p:cNvGrpSpPr/>
          <p:nvPr/>
        </p:nvGrpSpPr>
        <p:grpSpPr>
          <a:xfrm>
            <a:off x="5220567" y="1017779"/>
            <a:ext cx="3773031" cy="2664039"/>
            <a:chOff x="292120" y="4610595"/>
            <a:chExt cx="3242992" cy="1999364"/>
          </a:xfrm>
        </p:grpSpPr>
        <p:pic>
          <p:nvPicPr>
            <p:cNvPr id="37" name="Picture 2">
              <a:extLst>
                <a:ext uri="{FF2B5EF4-FFF2-40B4-BE49-F238E27FC236}">
                  <a16:creationId xmlns:a16="http://schemas.microsoft.com/office/drawing/2014/main" id="{F6168AF5-5385-4A04-9DB8-2B9D7095180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1255" y="4642708"/>
              <a:ext cx="2555936" cy="19672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 name="太陽 37">
              <a:extLst>
                <a:ext uri="{FF2B5EF4-FFF2-40B4-BE49-F238E27FC236}">
                  <a16:creationId xmlns:a16="http://schemas.microsoft.com/office/drawing/2014/main" id="{DAF72BC7-3947-4DAB-B7C5-682405E028CD}"/>
                </a:ext>
              </a:extLst>
            </p:cNvPr>
            <p:cNvSpPr/>
            <p:nvPr/>
          </p:nvSpPr>
          <p:spPr>
            <a:xfrm>
              <a:off x="450745" y="4791748"/>
              <a:ext cx="534770" cy="561558"/>
            </a:xfrm>
            <a:prstGeom prst="sun">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36669" rIns="0" bIns="36669"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white"/>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39" name="Picture 10">
              <a:extLst>
                <a:ext uri="{FF2B5EF4-FFF2-40B4-BE49-F238E27FC236}">
                  <a16:creationId xmlns:a16="http://schemas.microsoft.com/office/drawing/2014/main" id="{B9259986-5729-4D3B-873F-5DDE735EFBB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130" y="5452304"/>
              <a:ext cx="381660" cy="126328"/>
            </a:xfrm>
            <a:prstGeom prst="rect">
              <a:avLst/>
            </a:prstGeom>
            <a:solidFill>
              <a:schemeClr val="accent6">
                <a:lumMod val="20000"/>
                <a:lumOff val="80000"/>
              </a:schemeClr>
            </a:solidFill>
            <a:ln>
              <a:noFill/>
            </a:ln>
          </p:spPr>
        </p:pic>
        <p:grpSp>
          <p:nvGrpSpPr>
            <p:cNvPr id="40" name="グループ化 39">
              <a:extLst>
                <a:ext uri="{FF2B5EF4-FFF2-40B4-BE49-F238E27FC236}">
                  <a16:creationId xmlns:a16="http://schemas.microsoft.com/office/drawing/2014/main" id="{6F14A849-5DE6-46F1-B3F2-097E601F1F0B}"/>
                </a:ext>
              </a:extLst>
            </p:cNvPr>
            <p:cNvGrpSpPr>
              <a:grpSpLocks/>
            </p:cNvGrpSpPr>
            <p:nvPr/>
          </p:nvGrpSpPr>
          <p:grpSpPr>
            <a:xfrm rot="20141219">
              <a:off x="3147106" y="5006594"/>
              <a:ext cx="281879" cy="91243"/>
              <a:chOff x="344486" y="-842897"/>
              <a:chExt cx="1440167" cy="2855140"/>
            </a:xfrm>
            <a:solidFill>
              <a:schemeClr val="accent6">
                <a:lumMod val="20000"/>
                <a:lumOff val="80000"/>
              </a:schemeClr>
            </a:solidFill>
            <a:scene3d>
              <a:camera prst="orthographicFront">
                <a:rot lat="0" lon="0" rev="600000"/>
              </a:camera>
              <a:lightRig rig="threePt" dir="t"/>
            </a:scene3d>
          </p:grpSpPr>
          <p:sp>
            <p:nvSpPr>
              <p:cNvPr id="44" name="山形 30">
                <a:extLst>
                  <a:ext uri="{FF2B5EF4-FFF2-40B4-BE49-F238E27FC236}">
                    <a16:creationId xmlns:a16="http://schemas.microsoft.com/office/drawing/2014/main" id="{C4A48B16-E7AC-4209-89EE-BCEF631EF543}"/>
                  </a:ext>
                </a:extLst>
              </p:cNvPr>
              <p:cNvSpPr/>
              <p:nvPr/>
            </p:nvSpPr>
            <p:spPr>
              <a:xfrm>
                <a:off x="992558" y="-842897"/>
                <a:ext cx="359999"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山形 31">
                <a:extLst>
                  <a:ext uri="{FF2B5EF4-FFF2-40B4-BE49-F238E27FC236}">
                    <a16:creationId xmlns:a16="http://schemas.microsoft.com/office/drawing/2014/main" id="{400AB68E-08B7-4699-B936-E2C26528CBFA}"/>
                  </a:ext>
                </a:extLst>
              </p:cNvPr>
              <p:cNvSpPr/>
              <p:nvPr/>
            </p:nvSpPr>
            <p:spPr>
              <a:xfrm>
                <a:off x="632519" y="-842890"/>
                <a:ext cx="359999"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山形 32">
                <a:extLst>
                  <a:ext uri="{FF2B5EF4-FFF2-40B4-BE49-F238E27FC236}">
                    <a16:creationId xmlns:a16="http://schemas.microsoft.com/office/drawing/2014/main" id="{9C85B018-670A-4CBB-86CA-E9EAFEC6387D}"/>
                  </a:ext>
                </a:extLst>
              </p:cNvPr>
              <p:cNvSpPr/>
              <p:nvPr/>
            </p:nvSpPr>
            <p:spPr>
              <a:xfrm>
                <a:off x="344486" y="-842894"/>
                <a:ext cx="359999"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山形 33">
                <a:extLst>
                  <a:ext uri="{FF2B5EF4-FFF2-40B4-BE49-F238E27FC236}">
                    <a16:creationId xmlns:a16="http://schemas.microsoft.com/office/drawing/2014/main" id="{E2FB983B-A277-4CC3-A131-AE6F91B40D2E}"/>
                  </a:ext>
                </a:extLst>
              </p:cNvPr>
              <p:cNvSpPr/>
              <p:nvPr/>
            </p:nvSpPr>
            <p:spPr>
              <a:xfrm>
                <a:off x="1424653" y="-842893"/>
                <a:ext cx="360000" cy="2855133"/>
              </a:xfrm>
              <a:prstGeom prst="chevron">
                <a:avLst/>
              </a:prstGeom>
              <a:grpFill/>
              <a:ln w="19050">
                <a:solidFill>
                  <a:srgbClr val="FAA906"/>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black"/>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1" name="右矢印 34">
              <a:extLst>
                <a:ext uri="{FF2B5EF4-FFF2-40B4-BE49-F238E27FC236}">
                  <a16:creationId xmlns:a16="http://schemas.microsoft.com/office/drawing/2014/main" id="{3C9911FB-FEBA-4B60-9297-9C2CBCD1B520}"/>
                </a:ext>
              </a:extLst>
            </p:cNvPr>
            <p:cNvSpPr>
              <a:spLocks noChangeAspect="1"/>
            </p:cNvSpPr>
            <p:nvPr/>
          </p:nvSpPr>
          <p:spPr>
            <a:xfrm>
              <a:off x="2358342" y="4718138"/>
              <a:ext cx="328460" cy="251848"/>
            </a:xfrm>
            <a:prstGeom prst="rightArrow">
              <a:avLst>
                <a:gd name="adj1" fmla="val 32827"/>
                <a:gd name="adj2" fmla="val 35454"/>
              </a:avLst>
            </a:prstGeom>
            <a:solidFill>
              <a:srgbClr val="FFFF99"/>
            </a:solidFill>
            <a:ln w="28575">
              <a:solidFill>
                <a:srgbClr val="FFC000"/>
              </a:solidFill>
            </a:ln>
            <a:effectLst/>
            <a:scene3d>
              <a:camera prst="orthographicFront">
                <a:rot lat="0" lon="0" rev="180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6669" rIns="0" bIns="36669" numCol="1" spcCol="0" rtlCol="0" fromWordArt="0" anchor="ctr" anchorCtr="0" forceAA="0" compatLnSpc="1">
              <a:prstTxWarp prst="textNoShape">
                <a:avLst/>
              </a:prstTxWarp>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037" b="0" i="0" u="none" strike="noStrike" kern="1200" cap="none" spc="0" normalizeH="0" baseline="0" noProof="0" dirty="0">
                <a:ln w="0">
                  <a:solidFill>
                    <a:prstClr val="white"/>
                  </a:solidFill>
                </a:ln>
                <a:solidFill>
                  <a:prstClr val="white"/>
                </a:solidFill>
                <a:effectLst>
                  <a:outerShdw blurRad="50800" dist="38100" dir="5400000" algn="t" rotWithShape="0">
                    <a:srgbClr val="44546A">
                      <a:lumMod val="50000"/>
                      <a:alpha val="70000"/>
                    </a:srgbClr>
                  </a:outerShdw>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2" name="Picture 9">
              <a:extLst>
                <a:ext uri="{FF2B5EF4-FFF2-40B4-BE49-F238E27FC236}">
                  <a16:creationId xmlns:a16="http://schemas.microsoft.com/office/drawing/2014/main" id="{B638D918-0868-49BF-AFF3-A9821F91BF8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7721" y="5478683"/>
              <a:ext cx="557391" cy="19989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3" name="正方形/長方形 42">
              <a:extLst>
                <a:ext uri="{FF2B5EF4-FFF2-40B4-BE49-F238E27FC236}">
                  <a16:creationId xmlns:a16="http://schemas.microsoft.com/office/drawing/2014/main" id="{24773601-86C1-473D-A328-6837BCE7E168}"/>
                </a:ext>
              </a:extLst>
            </p:cNvPr>
            <p:cNvSpPr/>
            <p:nvPr/>
          </p:nvSpPr>
          <p:spPr>
            <a:xfrm>
              <a:off x="292120" y="4610595"/>
              <a:ext cx="1310331" cy="144470"/>
            </a:xfrm>
            <a:prstGeom prst="rect">
              <a:avLst/>
            </a:prstGeom>
          </p:spPr>
          <p:txBody>
            <a:bodyPr wrap="square" lIns="0" tIns="0" rIns="0" bIns="0" anchor="ctr" anchorCtr="1">
              <a:spAutoFit/>
            </a:bodyPr>
            <a:lstStyle/>
            <a:p>
              <a:pPr marL="95250" marR="0" lvl="0" indent="-95250" algn="l" defTabSz="457200"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【ZEH</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のイメージ</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8" name="テキスト ボックス 47">
            <a:extLst>
              <a:ext uri="{FF2B5EF4-FFF2-40B4-BE49-F238E27FC236}">
                <a16:creationId xmlns:a16="http://schemas.microsoft.com/office/drawing/2014/main" id="{34163915-621B-42A6-95BA-477A0FEDE4AF}"/>
              </a:ext>
            </a:extLst>
          </p:cNvPr>
          <p:cNvSpPr txBox="1"/>
          <p:nvPr/>
        </p:nvSpPr>
        <p:spPr>
          <a:xfrm>
            <a:off x="6766094" y="3941084"/>
            <a:ext cx="2308631" cy="261610"/>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2018</a:t>
            </a:r>
            <a:r>
              <a:rPr kumimoji="1"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年度宿泊体験実施時</a:t>
            </a:r>
            <a:r>
              <a:rPr kumimoji="1" lang="ja-JP" altLang="ja-JP"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の</a:t>
            </a:r>
            <a:r>
              <a:rPr kumimoji="0"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記事</a:t>
            </a:r>
            <a:endPar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49" name="テキスト ボックス 48">
            <a:extLst>
              <a:ext uri="{FF2B5EF4-FFF2-40B4-BE49-F238E27FC236}">
                <a16:creationId xmlns:a16="http://schemas.microsoft.com/office/drawing/2014/main" id="{C9FE7E93-2188-4012-9DD6-A7BD9875919B}"/>
              </a:ext>
            </a:extLst>
          </p:cNvPr>
          <p:cNvSpPr txBox="1"/>
          <p:nvPr/>
        </p:nvSpPr>
        <p:spPr>
          <a:xfrm>
            <a:off x="4835321" y="3785092"/>
            <a:ext cx="1446592" cy="261610"/>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ZEH</a:t>
            </a:r>
            <a:r>
              <a:rPr kumimoji="1" lang="ja-JP" altLang="en-US" sz="1100" b="1" i="0" u="none" strike="noStrike" kern="100" cap="none" spc="0" normalizeH="0" baseline="0" noProof="0" dirty="0" err="1">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を紹</a:t>
            </a:r>
            <a:r>
              <a:rPr kumimoji="1" lang="ja-JP" altLang="en-US" sz="1100"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rPr>
              <a:t>介する動画</a:t>
            </a:r>
            <a:endPar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50" name="正方形/長方形 49"/>
          <p:cNvSpPr/>
          <p:nvPr/>
        </p:nvSpPr>
        <p:spPr>
          <a:xfrm>
            <a:off x="8007244" y="6507035"/>
            <a:ext cx="1031051" cy="2616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明朝" panose="02020609040205080304" pitchFamily="17" charset="-128"/>
              </a:rPr>
              <a:t>（産経新聞）</a:t>
            </a:r>
            <a:endPar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3304748590"/>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■行動変容②</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150814" y="420162"/>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脱炭素化に向けた消費行動促進事業</a:t>
            </a:r>
          </a:p>
        </p:txBody>
      </p:sp>
      <p:sp>
        <p:nvSpPr>
          <p:cNvPr id="3" name="正方形/長方形 2"/>
          <p:cNvSpPr/>
          <p:nvPr/>
        </p:nvSpPr>
        <p:spPr>
          <a:xfrm>
            <a:off x="81305" y="783819"/>
            <a:ext cx="53384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①大阪版</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カーボンフットプリント（</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）等を活用した普及啓発手法の確立</a:t>
            </a:r>
          </a:p>
        </p:txBody>
      </p:sp>
      <p:sp>
        <p:nvSpPr>
          <p:cNvPr id="4" name="正方形/長方形 3"/>
          <p:cNvSpPr/>
          <p:nvPr/>
        </p:nvSpPr>
        <p:spPr>
          <a:xfrm>
            <a:off x="223838" y="991952"/>
            <a:ext cx="63722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簡易版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CFP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を活用して、大阪で生産された食品の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CFP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算定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する手法を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構築</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5,698</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77800" marR="0" lvl="0" indent="-17780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4" name="図 13"/>
          <p:cNvPicPr>
            <a:picLocks noChangeAspect="1"/>
          </p:cNvPicPr>
          <p:nvPr/>
        </p:nvPicPr>
        <p:blipFill>
          <a:blip r:embed="rId3"/>
          <a:stretch>
            <a:fillRect/>
          </a:stretch>
        </p:blipFill>
        <p:spPr>
          <a:xfrm>
            <a:off x="5594801" y="820182"/>
            <a:ext cx="3402021" cy="1144316"/>
          </a:xfrm>
          <a:prstGeom prst="rect">
            <a:avLst/>
          </a:prstGeom>
        </p:spPr>
      </p:pic>
      <p:pic>
        <p:nvPicPr>
          <p:cNvPr id="15" name="図 14"/>
          <p:cNvPicPr>
            <a:picLocks noChangeAspect="1"/>
          </p:cNvPicPr>
          <p:nvPr/>
        </p:nvPicPr>
        <p:blipFill>
          <a:blip r:embed="rId4"/>
          <a:stretch>
            <a:fillRect/>
          </a:stretch>
        </p:blipFill>
        <p:spPr>
          <a:xfrm>
            <a:off x="6587997" y="2096217"/>
            <a:ext cx="1357214" cy="1462350"/>
          </a:xfrm>
          <a:prstGeom prst="rect">
            <a:avLst/>
          </a:prstGeom>
        </p:spPr>
      </p:pic>
      <p:sp>
        <p:nvSpPr>
          <p:cNvPr id="16" name="正方形/長方形 15"/>
          <p:cNvSpPr/>
          <p:nvPr/>
        </p:nvSpPr>
        <p:spPr>
          <a:xfrm>
            <a:off x="223838" y="1392340"/>
            <a:ext cx="519588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大阪産</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（もん）や大阪エコ農産物をモデルに、流通段階での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輸送距離の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削減分</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や農薬</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化学</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肥料</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の使用削減分を簡単に反映する方法など</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について検討。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また</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算定結果</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をもとに、わかりやすくラベリングする</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手法について検討。</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107158" y="2118102"/>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大阪版</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を活用した </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に配慮した消費行動の促進 </a:t>
            </a:r>
          </a:p>
        </p:txBody>
      </p:sp>
      <p:sp>
        <p:nvSpPr>
          <p:cNvPr id="18" name="正方形/長方形 17"/>
          <p:cNvSpPr/>
          <p:nvPr/>
        </p:nvSpPr>
        <p:spPr>
          <a:xfrm>
            <a:off x="223838" y="2378273"/>
            <a:ext cx="57388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食品関連事業者と連携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の活用事例の共有及び</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その活用に向けた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啓発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 </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また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、試行的に、大阪産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もん</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や大阪エコ農産物</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など</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排出の少ない食品等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ラベリ</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ング</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、店頭や広報</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媒体で</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消費者向けに周知し、効果検証</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を実施。結果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を活かし、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内で</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CFP</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を活用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した取組みを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展開。 </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角丸四角形 19"/>
          <p:cNvSpPr/>
          <p:nvPr/>
        </p:nvSpPr>
        <p:spPr>
          <a:xfrm>
            <a:off x="150814" y="3269515"/>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環境配慮消費行動促進インセンティブ調査検討事業</a:t>
            </a:r>
          </a:p>
        </p:txBody>
      </p:sp>
      <p:sp>
        <p:nvSpPr>
          <p:cNvPr id="19" name="正方形/長方形 18"/>
          <p:cNvSpPr/>
          <p:nvPr/>
        </p:nvSpPr>
        <p:spPr>
          <a:xfrm>
            <a:off x="150814" y="3606759"/>
            <a:ext cx="4572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府民の日常生活における環境に配慮した消費行動促進のためポイント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付与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する制度の実施に向けて、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関係事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業者等を交えた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検討、効果検証</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14,000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2" name="図 21"/>
          <p:cNvPicPr>
            <a:picLocks noChangeAspect="1"/>
          </p:cNvPicPr>
          <p:nvPr/>
        </p:nvPicPr>
        <p:blipFill>
          <a:blip r:embed="rId5"/>
          <a:stretch>
            <a:fillRect/>
          </a:stretch>
        </p:blipFill>
        <p:spPr>
          <a:xfrm>
            <a:off x="4067490" y="4136025"/>
            <a:ext cx="5041014" cy="2624317"/>
          </a:xfrm>
          <a:prstGeom prst="rect">
            <a:avLst/>
          </a:prstGeom>
        </p:spPr>
      </p:pic>
      <p:sp>
        <p:nvSpPr>
          <p:cNvPr id="23" name="正方形/長方形 22"/>
          <p:cNvSpPr/>
          <p:nvPr/>
        </p:nvSpPr>
        <p:spPr>
          <a:xfrm>
            <a:off x="81305" y="4263901"/>
            <a:ext cx="29370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ポイント</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付与の試行による効果検証 </a:t>
            </a:r>
          </a:p>
        </p:txBody>
      </p:sp>
      <p:sp>
        <p:nvSpPr>
          <p:cNvPr id="24" name="正方形/長方形 23"/>
          <p:cNvSpPr/>
          <p:nvPr/>
        </p:nvSpPr>
        <p:spPr>
          <a:xfrm>
            <a:off x="81305" y="5509977"/>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②ポイント</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制度推進プラットフォームの創設・運営 </a:t>
            </a:r>
          </a:p>
        </p:txBody>
      </p:sp>
      <p:sp>
        <p:nvSpPr>
          <p:cNvPr id="25" name="正方形/長方形 24"/>
          <p:cNvSpPr/>
          <p:nvPr/>
        </p:nvSpPr>
        <p:spPr>
          <a:xfrm>
            <a:off x="150814" y="4553518"/>
            <a:ext cx="37853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生産</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・流通過程での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排出が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少ない商品</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を購入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場合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にポイント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を付与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し、脱炭素に寄与する商品選択</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促進</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や</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CO2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削減効果等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に関する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評価・検証</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事業者程度、実施期間：３か月程度</a:t>
            </a:r>
          </a:p>
        </p:txBody>
      </p:sp>
      <p:sp>
        <p:nvSpPr>
          <p:cNvPr id="27" name="スライド番号プレースホルダー 1"/>
          <p:cNvSpPr>
            <a:spLocks noGrp="1"/>
          </p:cNvSpPr>
          <p:nvPr>
            <p:ph type="sldNum" sz="quarter" idx="12"/>
          </p:nvPr>
        </p:nvSpPr>
        <p:spPr>
          <a:xfrm>
            <a:off x="8684863" y="6517342"/>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6" name="正方形/長方形 25"/>
          <p:cNvSpPr/>
          <p:nvPr/>
        </p:nvSpPr>
        <p:spPr>
          <a:xfrm>
            <a:off x="150814" y="5832597"/>
            <a:ext cx="391667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小売事業者等が参画するプラットフォームを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創設し、事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連携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して、府民への周知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方法や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効果的かつ持続的な</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仕組み</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について協議。</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3939345253"/>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■行動変容③</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スライド番号プレースホルダー 1"/>
          <p:cNvSpPr>
            <a:spLocks noGrp="1"/>
          </p:cNvSpPr>
          <p:nvPr>
            <p:ph type="sldNum" sz="quarter" idx="12"/>
          </p:nvPr>
        </p:nvSpPr>
        <p:spPr>
          <a:xfrm>
            <a:off x="8677226" y="6487656"/>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6" name="正方形/長方形 5"/>
          <p:cNvSpPr/>
          <p:nvPr/>
        </p:nvSpPr>
        <p:spPr>
          <a:xfrm>
            <a:off x="215772" y="749394"/>
            <a:ext cx="655448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SDGs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を掲げる大阪・関西万博において、会場へのクリーンな移動手段の確保のため、大阪府</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必要な経費の一部を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補助。公共</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交通機関であるバスのゼロエミッション化</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に向けた集中的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取組みを実施。</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503,000</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大阪府市連携</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215772" y="1347167"/>
            <a:ext cx="6249683" cy="900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・バス事</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EV</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バス（電気バス）や</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FC</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バス（燃料</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電池</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バス）を</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購入する場合に、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ディーゼルバス並み</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に負担</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軽減</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されるよう、国補助とあわせて経費の一部を補助することにより、速やかな</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促す。</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博覧会</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協会から示されるバス輸送の考え方を踏まえた万博輸送への協力や、</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EV/FC</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バス</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である</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ことの周知に加え</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万博</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PR</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150814" y="3235225"/>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乗車体験等を通じた</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ゼロエミッション車普及</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促進事業</a:t>
            </a:r>
          </a:p>
        </p:txBody>
      </p:sp>
      <p:sp>
        <p:nvSpPr>
          <p:cNvPr id="15" name="正方形/長方形 14"/>
          <p:cNvSpPr/>
          <p:nvPr/>
        </p:nvSpPr>
        <p:spPr>
          <a:xfrm>
            <a:off x="150814" y="3583899"/>
            <a:ext cx="86918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ゼロエミッション車の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普及を促進するため、走行性能や充電機能等を体験してもらうことにより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、ゼロエミッション車の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購入・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利用を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促進</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自動車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ディーラー（販売事業者）やカーシェアリング事業者と連携し、実際</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にゼロエミッション車の乗り心地を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体験してもらうとともに、非常時にも役立つ給電機能等に関する体験の機会を府民や事業者に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提供。</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5,161</a:t>
            </a:r>
            <a:r>
              <a:rPr kumimoji="1" lang="zh-TW"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zh-TW"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zh-TW"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229895" y="4379935"/>
            <a:ext cx="293702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①給電機能等に着目した普及促進</a:t>
            </a:r>
          </a:p>
        </p:txBody>
      </p:sp>
      <p:sp>
        <p:nvSpPr>
          <p:cNvPr id="18" name="正方形/長方形 17"/>
          <p:cNvSpPr/>
          <p:nvPr/>
        </p:nvSpPr>
        <p:spPr>
          <a:xfrm>
            <a:off x="4572000" y="4379935"/>
            <a:ext cx="4572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②カーシェアリングを通じた普及促進</a:t>
            </a:r>
          </a:p>
        </p:txBody>
      </p:sp>
      <p:sp>
        <p:nvSpPr>
          <p:cNvPr id="19" name="正方形/長方形 18"/>
          <p:cNvSpPr/>
          <p:nvPr/>
        </p:nvSpPr>
        <p:spPr>
          <a:xfrm>
            <a:off x="379414" y="4589542"/>
            <a:ext cx="406685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ディーラーの取扱車種などを活かして</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、ゼロエミッション車の試乗や家電への給電など魅力的</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な体験内容</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を盛り込んだ</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キャンペーン等を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4800600" y="4589542"/>
            <a:ext cx="4307904"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カーシェアリング</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利便性やゼロエミッション車の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乗車・走行を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体験。</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角丸四角形 20"/>
          <p:cNvSpPr/>
          <p:nvPr/>
        </p:nvSpPr>
        <p:spPr>
          <a:xfrm>
            <a:off x="150814" y="420162"/>
            <a:ext cx="3525836"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環境配慮型バス普及促進事業</a:t>
            </a:r>
          </a:p>
        </p:txBody>
      </p:sp>
      <p:graphicFrame>
        <p:nvGraphicFramePr>
          <p:cNvPr id="34" name="表 20">
            <a:extLst>
              <a:ext uri="{FF2B5EF4-FFF2-40B4-BE49-F238E27FC236}">
                <a16:creationId xmlns:a16="http://schemas.microsoft.com/office/drawing/2014/main" id="{19D86E08-6750-4057-B508-46BA43135B06}"/>
              </a:ext>
            </a:extLst>
          </p:cNvPr>
          <p:cNvGraphicFramePr>
            <a:graphicFrameLocks noGrp="1"/>
          </p:cNvGraphicFramePr>
          <p:nvPr>
            <p:extLst/>
          </p:nvPr>
        </p:nvGraphicFramePr>
        <p:xfrm>
          <a:off x="298297" y="2464475"/>
          <a:ext cx="2736000" cy="300600"/>
        </p:xfrm>
        <a:graphic>
          <a:graphicData uri="http://schemas.openxmlformats.org/drawingml/2006/table">
            <a:tbl>
              <a:tblPr firstRow="1" bandRow="1">
                <a:tableStyleId>{2D5ABB26-0587-4C30-8999-92F81FD0307C}</a:tableStyleId>
              </a:tblPr>
              <a:tblGrid>
                <a:gridCol w="912000">
                  <a:extLst>
                    <a:ext uri="{9D8B030D-6E8A-4147-A177-3AD203B41FA5}">
                      <a16:colId xmlns:a16="http://schemas.microsoft.com/office/drawing/2014/main" val="161440011"/>
                    </a:ext>
                  </a:extLst>
                </a:gridCol>
                <a:gridCol w="912000">
                  <a:extLst>
                    <a:ext uri="{9D8B030D-6E8A-4147-A177-3AD203B41FA5}">
                      <a16:colId xmlns:a16="http://schemas.microsoft.com/office/drawing/2014/main" val="3181305676"/>
                    </a:ext>
                  </a:extLst>
                </a:gridCol>
                <a:gridCol w="912000">
                  <a:extLst>
                    <a:ext uri="{9D8B030D-6E8A-4147-A177-3AD203B41FA5}">
                      <a16:colId xmlns:a16="http://schemas.microsoft.com/office/drawing/2014/main" val="359745642"/>
                    </a:ext>
                  </a:extLst>
                </a:gridCol>
              </a:tblGrid>
              <a:tr h="288000">
                <a:tc>
                  <a:txBody>
                    <a:bodyPr/>
                    <a:lstStyle/>
                    <a:p>
                      <a:pPr algn="ctr">
                        <a:lnSpc>
                          <a:spcPts val="900"/>
                        </a:lnSpc>
                      </a:pPr>
                      <a:r>
                        <a:rPr kumimoji="1" lang="ja-JP" altLang="en-US" sz="800" dirty="0">
                          <a:solidFill>
                            <a:schemeClr val="bg1"/>
                          </a:solidFill>
                          <a:latin typeface="HG丸ｺﾞｼｯｸM-PRO" panose="020F0600000000000000" pitchFamily="50" charset="-128"/>
                          <a:ea typeface="HG丸ｺﾞｼｯｸM-PRO" panose="020F0600000000000000" pitchFamily="50" charset="-128"/>
                        </a:rPr>
                        <a:t>国の補助額</a:t>
                      </a: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bg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(1/3)</a:t>
                      </a:r>
                      <a:endParaRPr kumimoji="1" lang="ja-JP" altLang="en-US" sz="800" dirty="0">
                        <a:solidFill>
                          <a:schemeClr val="bg1"/>
                        </a:solidFill>
                        <a:latin typeface="HG丸ｺﾞｼｯｸM-PRO" panose="020F0600000000000000" pitchFamily="50" charset="-128"/>
                        <a:ea typeface="HG丸ｺﾞｼｯｸM-PRO" panose="020F0600000000000000" pitchFamily="50" charset="-128"/>
                      </a:endParaRPr>
                    </a:p>
                  </a:txBody>
                  <a:tcPr marL="72000" marR="72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a:lnSpc>
                          <a:spcPts val="900"/>
                        </a:lnSpc>
                      </a:pP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府・市補助額</a:t>
                      </a:r>
                      <a:endParaRPr kumimoji="1" lang="en-US" altLang="ja-JP" sz="800" dirty="0">
                        <a:solidFill>
                          <a:schemeClr val="tx1"/>
                        </a:solidFill>
                        <a:latin typeface="HG丸ｺﾞｼｯｸM-PRO" panose="020F0600000000000000" pitchFamily="50" charset="-128"/>
                        <a:ea typeface="HG丸ｺﾞｼｯｸM-PRO" panose="020F0600000000000000" pitchFamily="50" charset="-128"/>
                      </a:endParaRPr>
                    </a:p>
                    <a:p>
                      <a:pPr algn="ctr">
                        <a:lnSpc>
                          <a:spcPts val="900"/>
                        </a:lnSpc>
                      </a:pP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各</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1/6)</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72000" marR="72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lnSpc>
                          <a:spcPts val="900"/>
                        </a:lnSpc>
                      </a:pP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事業者負担</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tx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(1/3)</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72000" marR="7200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977772"/>
                  </a:ext>
                </a:extLst>
              </a:tr>
            </a:tbl>
          </a:graphicData>
        </a:graphic>
      </p:graphicFrame>
      <p:sp>
        <p:nvSpPr>
          <p:cNvPr id="35" name="テキスト ボックス 34">
            <a:extLst>
              <a:ext uri="{FF2B5EF4-FFF2-40B4-BE49-F238E27FC236}">
                <a16:creationId xmlns:a16="http://schemas.microsoft.com/office/drawing/2014/main" id="{D7247CF1-35CD-4516-9E1D-22CD8E75F549}"/>
              </a:ext>
            </a:extLst>
          </p:cNvPr>
          <p:cNvSpPr txBox="1"/>
          <p:nvPr/>
        </p:nvSpPr>
        <p:spPr>
          <a:xfrm>
            <a:off x="309728" y="2774072"/>
            <a:ext cx="2957541" cy="215444"/>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対象経費</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車両本体</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充電設備</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工事費含む</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が約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5,400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万円の場合、</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国、府市、事業者の負担が各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1/3</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となり、府市の補助額は約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1,800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a:t>
            </a:r>
          </a:p>
        </p:txBody>
      </p:sp>
      <p:graphicFrame>
        <p:nvGraphicFramePr>
          <p:cNvPr id="36" name="表 20">
            <a:extLst>
              <a:ext uri="{FF2B5EF4-FFF2-40B4-BE49-F238E27FC236}">
                <a16:creationId xmlns:a16="http://schemas.microsoft.com/office/drawing/2014/main" id="{9FC3B32B-327C-4A15-95C1-72D64C7B7F82}"/>
              </a:ext>
            </a:extLst>
          </p:cNvPr>
          <p:cNvGraphicFramePr>
            <a:graphicFrameLocks noGrp="1"/>
          </p:cNvGraphicFramePr>
          <p:nvPr>
            <p:extLst/>
          </p:nvPr>
        </p:nvGraphicFramePr>
        <p:xfrm>
          <a:off x="3627191" y="2478143"/>
          <a:ext cx="2736000" cy="302627"/>
        </p:xfrm>
        <a:graphic>
          <a:graphicData uri="http://schemas.openxmlformats.org/drawingml/2006/table">
            <a:tbl>
              <a:tblPr firstRow="1" bandRow="1">
                <a:tableStyleId>{2D5ABB26-0587-4C30-8999-92F81FD0307C}</a:tableStyleId>
              </a:tblPr>
              <a:tblGrid>
                <a:gridCol w="1368000">
                  <a:extLst>
                    <a:ext uri="{9D8B030D-6E8A-4147-A177-3AD203B41FA5}">
                      <a16:colId xmlns:a16="http://schemas.microsoft.com/office/drawing/2014/main" val="161440011"/>
                    </a:ext>
                  </a:extLst>
                </a:gridCol>
                <a:gridCol w="912000">
                  <a:extLst>
                    <a:ext uri="{9D8B030D-6E8A-4147-A177-3AD203B41FA5}">
                      <a16:colId xmlns:a16="http://schemas.microsoft.com/office/drawing/2014/main" val="3181305676"/>
                    </a:ext>
                  </a:extLst>
                </a:gridCol>
                <a:gridCol w="456000">
                  <a:extLst>
                    <a:ext uri="{9D8B030D-6E8A-4147-A177-3AD203B41FA5}">
                      <a16:colId xmlns:a16="http://schemas.microsoft.com/office/drawing/2014/main" val="359745642"/>
                    </a:ext>
                  </a:extLst>
                </a:gridCol>
              </a:tblGrid>
              <a:tr h="302627">
                <a:tc>
                  <a:txBody>
                    <a:bodyPr/>
                    <a:lstStyle/>
                    <a:p>
                      <a:pPr algn="ctr">
                        <a:lnSpc>
                          <a:spcPts val="900"/>
                        </a:lnSpc>
                      </a:pPr>
                      <a:r>
                        <a:rPr kumimoji="1" lang="ja-JP" altLang="en-US" sz="800" dirty="0">
                          <a:solidFill>
                            <a:schemeClr val="bg1"/>
                          </a:solidFill>
                          <a:latin typeface="HG丸ｺﾞｼｯｸM-PRO" panose="020F0600000000000000" pitchFamily="50" charset="-128"/>
                          <a:ea typeface="HG丸ｺﾞｼｯｸM-PRO" panose="020F0600000000000000" pitchFamily="50" charset="-128"/>
                        </a:rPr>
                        <a:t>国の補助額</a:t>
                      </a: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bg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bg1"/>
                          </a:solidFill>
                          <a:latin typeface="HG丸ｺﾞｼｯｸM-PRO" panose="020F0600000000000000" pitchFamily="50" charset="-128"/>
                          <a:ea typeface="HG丸ｺﾞｼｯｸM-PRO" panose="020F0600000000000000" pitchFamily="50" charset="-128"/>
                        </a:rPr>
                        <a:t>(1/2)</a:t>
                      </a:r>
                      <a:endParaRPr kumimoji="1" lang="ja-JP" altLang="en-US" sz="800" dirty="0">
                        <a:solidFill>
                          <a:schemeClr val="bg1"/>
                        </a:solidFill>
                        <a:latin typeface="HG丸ｺﾞｼｯｸM-PRO" panose="020F0600000000000000" pitchFamily="50" charset="-128"/>
                        <a:ea typeface="HG丸ｺﾞｼｯｸM-PRO" panose="020F0600000000000000" pitchFamily="50" charset="-128"/>
                      </a:endParaRPr>
                    </a:p>
                  </a:txBody>
                  <a:tcPr marL="0" marR="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65000"/>
                      </a:schemeClr>
                    </a:solidFill>
                  </a:tcPr>
                </a:tc>
                <a:tc>
                  <a:txBody>
                    <a:bodyPr/>
                    <a:lstStyle/>
                    <a:p>
                      <a:pPr algn="ctr">
                        <a:lnSpc>
                          <a:spcPts val="900"/>
                        </a:lnSpc>
                      </a:pP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府・市補助額</a:t>
                      </a:r>
                      <a:endParaRPr kumimoji="1" lang="en-US" altLang="ja-JP" sz="800" dirty="0">
                        <a:solidFill>
                          <a:schemeClr val="tx1"/>
                        </a:solidFill>
                        <a:latin typeface="HG丸ｺﾞｼｯｸM-PRO" panose="020F0600000000000000" pitchFamily="50" charset="-128"/>
                        <a:ea typeface="HG丸ｺﾞｼｯｸM-PRO" panose="020F0600000000000000" pitchFamily="50" charset="-128"/>
                      </a:endParaRPr>
                    </a:p>
                    <a:p>
                      <a:pPr algn="ctr">
                        <a:lnSpc>
                          <a:spcPts val="900"/>
                        </a:lnSpc>
                      </a:pP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a:t>
                      </a:r>
                      <a:r>
                        <a:rPr kumimoji="1" lang="ja-JP" altLang="en-US" sz="800" dirty="0">
                          <a:solidFill>
                            <a:schemeClr val="tx1"/>
                          </a:solidFill>
                          <a:latin typeface="HG丸ｺﾞｼｯｸM-PRO" panose="020F0600000000000000" pitchFamily="50" charset="-128"/>
                          <a:ea typeface="HG丸ｺﾞｼｯｸM-PRO" panose="020F0600000000000000" pitchFamily="50" charset="-128"/>
                        </a:rPr>
                        <a:t>各</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1/6)</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0" marR="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lnSpc>
                          <a:spcPts val="900"/>
                        </a:lnSpc>
                      </a:pPr>
                      <a:r>
                        <a:rPr kumimoji="1" lang="ja-JP" altLang="en-US" sz="700" dirty="0">
                          <a:solidFill>
                            <a:schemeClr val="tx1"/>
                          </a:solidFill>
                          <a:latin typeface="HG丸ｺﾞｼｯｸM-PRO" panose="020F0600000000000000" pitchFamily="50" charset="-128"/>
                          <a:ea typeface="HG丸ｺﾞｼｯｸM-PRO" panose="020F0600000000000000" pitchFamily="50" charset="-128"/>
                        </a:rPr>
                        <a:t>事業者負担</a:t>
                      </a: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
                      </a:r>
                      <a:br>
                        <a:rPr kumimoji="1" lang="en-US" altLang="ja-JP" sz="800" dirty="0">
                          <a:solidFill>
                            <a:schemeClr val="tx1"/>
                          </a:solidFill>
                          <a:latin typeface="HG丸ｺﾞｼｯｸM-PRO" panose="020F0600000000000000" pitchFamily="50" charset="-128"/>
                          <a:ea typeface="HG丸ｺﾞｼｯｸM-PRO" panose="020F0600000000000000" pitchFamily="50" charset="-128"/>
                        </a:rPr>
                      </a:br>
                      <a:r>
                        <a:rPr kumimoji="1" lang="en-US" altLang="ja-JP" sz="800" dirty="0">
                          <a:solidFill>
                            <a:schemeClr val="tx1"/>
                          </a:solidFill>
                          <a:latin typeface="HG丸ｺﾞｼｯｸM-PRO" panose="020F0600000000000000" pitchFamily="50" charset="-128"/>
                          <a:ea typeface="HG丸ｺﾞｼｯｸM-PRO" panose="020F0600000000000000" pitchFamily="50" charset="-128"/>
                        </a:rPr>
                        <a:t>(1/6)</a:t>
                      </a:r>
                      <a:endParaRPr kumimoji="1" lang="ja-JP" altLang="en-US" sz="800" dirty="0">
                        <a:solidFill>
                          <a:schemeClr val="tx1"/>
                        </a:solidFill>
                        <a:latin typeface="HG丸ｺﾞｼｯｸM-PRO" panose="020F0600000000000000" pitchFamily="50" charset="-128"/>
                        <a:ea typeface="HG丸ｺﾞｼｯｸM-PRO" panose="020F0600000000000000" pitchFamily="50" charset="-128"/>
                      </a:endParaRPr>
                    </a:p>
                  </a:txBody>
                  <a:tcPr marL="0" marR="0" marT="36000" marB="3600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977772"/>
                  </a:ext>
                </a:extLst>
              </a:tr>
            </a:tbl>
          </a:graphicData>
        </a:graphic>
      </p:graphicFrame>
      <p:sp>
        <p:nvSpPr>
          <p:cNvPr id="37" name="テキスト ボックス 36">
            <a:extLst>
              <a:ext uri="{FF2B5EF4-FFF2-40B4-BE49-F238E27FC236}">
                <a16:creationId xmlns:a16="http://schemas.microsoft.com/office/drawing/2014/main" id="{8FE33312-96D0-407C-A12B-189879C1883E}"/>
              </a:ext>
            </a:extLst>
          </p:cNvPr>
          <p:cNvSpPr txBox="1"/>
          <p:nvPr/>
        </p:nvSpPr>
        <p:spPr>
          <a:xfrm>
            <a:off x="3638622" y="2792730"/>
            <a:ext cx="2712281" cy="215444"/>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対象経費</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(FC</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バス車両本体のみ</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が約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650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万円の場合、国</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1/2</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r>
            <a:b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b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府市</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1/3</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、事業者</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1/6</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の負担となり、府市の補助額は約</a:t>
            </a:r>
            <a:r>
              <a:rPr kumimoji="1" lang="en-US" altLang="ja-JP"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3,550</a:t>
            </a:r>
            <a:r>
              <a:rPr kumimoji="1" lang="ja-JP" altLang="en-US" sz="7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万円</a:t>
            </a:r>
          </a:p>
        </p:txBody>
      </p:sp>
      <p:grpSp>
        <p:nvGrpSpPr>
          <p:cNvPr id="3" name="グループ化 2"/>
          <p:cNvGrpSpPr/>
          <p:nvPr/>
        </p:nvGrpSpPr>
        <p:grpSpPr>
          <a:xfrm>
            <a:off x="7044959" y="573394"/>
            <a:ext cx="1820545" cy="2623820"/>
            <a:chOff x="7205028" y="551274"/>
            <a:chExt cx="1820545" cy="2623820"/>
          </a:xfrm>
        </p:grpSpPr>
        <p:sp>
          <p:nvSpPr>
            <p:cNvPr id="23" name="テキスト ボックス 2"/>
            <p:cNvSpPr txBox="1">
              <a:spLocks noChangeArrowheads="1"/>
            </p:cNvSpPr>
            <p:nvPr/>
          </p:nvSpPr>
          <p:spPr bwMode="auto">
            <a:xfrm>
              <a:off x="7393305" y="2919824"/>
              <a:ext cx="1443990" cy="255270"/>
            </a:xfrm>
            <a:prstGeom prst="rect">
              <a:avLst/>
            </a:prstGeom>
            <a:solidFill>
              <a:srgbClr val="FFFFFF"/>
            </a:solidFill>
            <a:ln w="9525">
              <a:noFill/>
              <a:miter lim="800000"/>
              <a:headEnd/>
              <a:tailEnd/>
            </a:ln>
          </p:spPr>
          <p:txBody>
            <a:bodyPr rot="0" vert="horz" wrap="square" lIns="91440" tIns="45720" rIns="91440" bIns="45720" anchor="t" anchorCtr="0" upright="1">
              <a:noAutofit/>
            </a:bodyPr>
            <a:lstStyle/>
            <a:p>
              <a:pPr marL="0" marR="0" lvl="0" indent="0" algn="ctr" defTabSz="457200" rtl="0" eaLnBrk="1" fontAlgn="auto" latinLnBrk="0" hangingPunct="1">
                <a:lnSpc>
                  <a:spcPts val="1800"/>
                </a:lnSpc>
                <a:spcBef>
                  <a:spcPts val="0"/>
                </a:spcBef>
                <a:spcAft>
                  <a:spcPts val="0"/>
                </a:spcAft>
                <a:buClrTx/>
                <a:buSzTx/>
                <a:buFontTx/>
                <a:buNone/>
                <a:tabLst/>
                <a:defRPr/>
              </a:pPr>
              <a:r>
                <a:rPr kumimoji="0" lang="en-US" sz="900" b="0" i="0" u="none" strike="noStrike" kern="100" cap="none" spc="0" normalizeH="0" baseline="0" noProof="0" dirty="0">
                  <a:ln>
                    <a:noFill/>
                  </a:ln>
                  <a:solidFill>
                    <a:prstClr val="black"/>
                  </a:solidFill>
                  <a:effectLst/>
                  <a:uLnTx/>
                  <a:uFillTx/>
                  <a:latin typeface="HG丸ｺﾞｼｯｸM-PRO" panose="020F0600000000000000" pitchFamily="50" charset="-128"/>
                  <a:ea typeface="ＭＳ 明朝" panose="02020609040205080304" pitchFamily="17" charset="-128"/>
                  <a:cs typeface="Times New Roman" panose="02020603050405020304" pitchFamily="18" charset="0"/>
                </a:rPr>
                <a:t>FC</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バス車両イメージ</a:t>
              </a:r>
              <a:endParaRPr kumimoji="0" lang="ja-JP" altLang="en-US" sz="1100" b="0" i="0" u="none" strike="noStrike" kern="100" cap="none" spc="-6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panose="02020603050405020304" pitchFamily="18" charset="0"/>
              </a:endParaRPr>
            </a:p>
          </p:txBody>
        </p:sp>
        <p:sp>
          <p:nvSpPr>
            <p:cNvPr id="25" name="テキスト ボックス 2"/>
            <p:cNvSpPr txBox="1">
              <a:spLocks noChangeArrowheads="1"/>
            </p:cNvSpPr>
            <p:nvPr/>
          </p:nvSpPr>
          <p:spPr bwMode="auto">
            <a:xfrm>
              <a:off x="7403148" y="1586959"/>
              <a:ext cx="1424305" cy="264795"/>
            </a:xfrm>
            <a:prstGeom prst="rect">
              <a:avLst/>
            </a:prstGeom>
            <a:solidFill>
              <a:srgbClr val="FFFFFF"/>
            </a:solidFill>
            <a:ln w="9525">
              <a:noFill/>
              <a:miter lim="800000"/>
              <a:headEnd/>
              <a:tailEnd/>
            </a:ln>
          </p:spPr>
          <p:txBody>
            <a:bodyPr rot="0" vert="horz" wrap="square" lIns="91440" tIns="45720" rIns="91440" bIns="45720" anchor="t" anchorCtr="0" upright="1">
              <a:noAutofit/>
            </a:bodyPr>
            <a:lstStyle/>
            <a:p>
              <a:pPr marL="0" marR="0" lvl="0" indent="0" algn="ctr" defTabSz="457200" rtl="0" eaLnBrk="1" fontAlgn="auto" latinLnBrk="0" hangingPunct="1">
                <a:lnSpc>
                  <a:spcPts val="1800"/>
                </a:lnSpc>
                <a:spcBef>
                  <a:spcPts val="0"/>
                </a:spcBef>
                <a:spcAft>
                  <a:spcPts val="0"/>
                </a:spcAft>
                <a:buClrTx/>
                <a:buSzTx/>
                <a:buFontTx/>
                <a:buNone/>
                <a:tabLst/>
                <a:defRPr/>
              </a:pPr>
              <a:r>
                <a:rPr kumimoji="0" lang="en-US" sz="900" b="0" i="0" u="none" strike="noStrike" kern="100" cap="none" spc="0" normalizeH="0" baseline="0" noProof="0" dirty="0">
                  <a:ln>
                    <a:noFill/>
                  </a:ln>
                  <a:solidFill>
                    <a:prstClr val="black"/>
                  </a:solidFill>
                  <a:effectLst/>
                  <a:uLnTx/>
                  <a:uFillTx/>
                  <a:latin typeface="HG丸ｺﾞｼｯｸM-PRO" panose="020F0600000000000000" pitchFamily="50" charset="-128"/>
                  <a:ea typeface="ＭＳ 明朝" panose="02020609040205080304" pitchFamily="17" charset="-128"/>
                  <a:cs typeface="Times New Roman" panose="02020603050405020304" pitchFamily="18" charset="0"/>
                </a:rPr>
                <a:t>EV</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バス車両イメージ</a:t>
              </a:r>
              <a:endParaRPr kumimoji="0" lang="ja-JP" altLang="en-US" sz="1100" b="0" i="0" u="none" strike="noStrike" kern="100" cap="none" spc="-6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panose="02020603050405020304" pitchFamily="18" charset="0"/>
              </a:endParaRPr>
            </a:p>
          </p:txBody>
        </p:sp>
        <p:pic>
          <p:nvPicPr>
            <p:cNvPr id="24" name="図 23"/>
            <p:cNvPicPr/>
            <p:nvPr/>
          </p:nvPicPr>
          <p:blipFill>
            <a:blip r:embed="rId3">
              <a:extLst>
                <a:ext uri="{28A0092B-C50C-407E-A947-70E740481C1C}">
                  <a14:useLocalDpi xmlns:a14="http://schemas.microsoft.com/office/drawing/2010/main" val="0"/>
                </a:ext>
              </a:extLst>
            </a:blip>
            <a:srcRect/>
            <a:stretch>
              <a:fillRect/>
            </a:stretch>
          </p:blipFill>
          <p:spPr bwMode="auto">
            <a:xfrm>
              <a:off x="7227888" y="551274"/>
              <a:ext cx="1774825" cy="1059180"/>
            </a:xfrm>
            <a:prstGeom prst="rect">
              <a:avLst/>
            </a:prstGeom>
            <a:noFill/>
            <a:ln>
              <a:noFill/>
            </a:ln>
          </p:spPr>
        </p:pic>
        <p:pic>
          <p:nvPicPr>
            <p:cNvPr id="26" name="図 25"/>
            <p:cNvPicPr/>
            <p:nvPr/>
          </p:nvPicPr>
          <p:blipFill rotWithShape="1">
            <a:blip r:embed="rId4" cstate="print">
              <a:extLst>
                <a:ext uri="{28A0092B-C50C-407E-A947-70E740481C1C}">
                  <a14:useLocalDpi xmlns:a14="http://schemas.microsoft.com/office/drawing/2010/main" val="0"/>
                </a:ext>
              </a:extLst>
            </a:blip>
            <a:srcRect/>
            <a:stretch/>
          </p:blipFill>
          <p:spPr bwMode="auto">
            <a:xfrm>
              <a:off x="7205028" y="1919699"/>
              <a:ext cx="1820545" cy="1012190"/>
            </a:xfrm>
            <a:prstGeom prst="rect">
              <a:avLst/>
            </a:prstGeom>
            <a:noFill/>
            <a:ln>
              <a:noFill/>
            </a:ln>
            <a:extLst>
              <a:ext uri="{53640926-AAD7-44D8-BBD7-CCE9431645EC}">
                <a14:shadowObscured xmlns:a14="http://schemas.microsoft.com/office/drawing/2010/main"/>
              </a:ext>
            </a:extLst>
          </p:spPr>
        </p:pic>
      </p:grpSp>
      <p:sp>
        <p:nvSpPr>
          <p:cNvPr id="39" name="正方形/長方形 38"/>
          <p:cNvSpPr/>
          <p:nvPr/>
        </p:nvSpPr>
        <p:spPr>
          <a:xfrm>
            <a:off x="207411" y="2237574"/>
            <a:ext cx="1706321"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EV</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a:t>
            </a:r>
            <a:endPar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40" name="正方形/長方形 39"/>
          <p:cNvSpPr/>
          <p:nvPr/>
        </p:nvSpPr>
        <p:spPr>
          <a:xfrm>
            <a:off x="3541034" y="2249074"/>
            <a:ext cx="1871475" cy="25391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FC</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バス</a:t>
            </a:r>
            <a:endPar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43" name="正方形/長方形 42"/>
          <p:cNvSpPr/>
          <p:nvPr/>
        </p:nvSpPr>
        <p:spPr>
          <a:xfrm>
            <a:off x="188064" y="2997445"/>
            <a:ext cx="3334498" cy="2308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850" b="0" i="0" u="none" strike="noStrike" kern="1200" cap="none" spc="0" normalizeH="0" baseline="0" noProof="0" dirty="0">
                <a:ln>
                  <a:noFill/>
                </a:ln>
                <a:solidFill>
                  <a:prstClr val="white">
                    <a:lumMod val="50000"/>
                  </a:prstClr>
                </a:solidFill>
                <a:effectLst/>
                <a:uLnTx/>
                <a:uFillTx/>
                <a:latin typeface="Meiryo UI" panose="020B0604030504040204" pitchFamily="50" charset="-128"/>
                <a:ea typeface="Meiryo UI" panose="020B0604030504040204" pitchFamily="50" charset="-128"/>
                <a:cs typeface="+mn-cs"/>
              </a:rPr>
              <a:t>※</a:t>
            </a:r>
            <a:r>
              <a:rPr kumimoji="1" lang="ja-JP" altLang="en-US" sz="850" b="0" i="0" u="none" strike="noStrike" kern="1200" cap="none" spc="0" normalizeH="0" baseline="0" noProof="0" dirty="0" smtClean="0">
                <a:ln>
                  <a:noFill/>
                </a:ln>
                <a:solidFill>
                  <a:prstClr val="white">
                    <a:lumMod val="50000"/>
                  </a:prstClr>
                </a:solidFill>
                <a:effectLst/>
                <a:uLnTx/>
                <a:uFillTx/>
                <a:latin typeface="Meiryo UI" panose="020B0604030504040204" pitchFamily="50" charset="-128"/>
                <a:ea typeface="Meiryo UI" panose="020B0604030504040204" pitchFamily="50" charset="-128"/>
                <a:cs typeface="+mn-cs"/>
              </a:rPr>
              <a:t>国補助が不交付となった車両については府市が臨時的に支援を強化</a:t>
            </a:r>
            <a:endParaRPr kumimoji="0" lang="ja-JP" altLang="en-US" sz="850" b="0" i="0" u="none" strike="noStrike" kern="1200" cap="none" spc="0" normalizeH="0" baseline="0" noProof="0" dirty="0">
              <a:ln>
                <a:noFill/>
              </a:ln>
              <a:solidFill>
                <a:prstClr val="white">
                  <a:lumMod val="50000"/>
                </a:prstClr>
              </a:solidFill>
              <a:effectLst/>
              <a:uLnTx/>
              <a:uFillTx/>
              <a:latin typeface="Calibri" panose="020F0502020204030204"/>
              <a:ea typeface="游ゴシック" panose="020B0400000000000000" pitchFamily="50" charset="-128"/>
              <a:cs typeface="+mn-cs"/>
            </a:endParaRPr>
          </a:p>
        </p:txBody>
      </p:sp>
      <p:grpSp>
        <p:nvGrpSpPr>
          <p:cNvPr id="44" name="グループ化 43"/>
          <p:cNvGrpSpPr/>
          <p:nvPr/>
        </p:nvGrpSpPr>
        <p:grpSpPr>
          <a:xfrm>
            <a:off x="517235" y="4993496"/>
            <a:ext cx="3474489" cy="1923445"/>
            <a:chOff x="-424018" y="-193749"/>
            <a:chExt cx="3475313" cy="1923590"/>
          </a:xfrm>
        </p:grpSpPr>
        <p:pic>
          <p:nvPicPr>
            <p:cNvPr id="45" name="図 44"/>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24018" y="-193749"/>
              <a:ext cx="2008948" cy="1923590"/>
            </a:xfrm>
            <a:prstGeom prst="rect">
              <a:avLst/>
            </a:prstGeom>
            <a:noFill/>
            <a:ln>
              <a:noFill/>
            </a:ln>
          </p:spPr>
        </p:pic>
        <p:sp>
          <p:nvSpPr>
            <p:cNvPr id="46" name="Rectangle 285"/>
            <p:cNvSpPr>
              <a:spLocks noChangeArrowheads="1"/>
            </p:cNvSpPr>
            <p:nvPr/>
          </p:nvSpPr>
          <p:spPr bwMode="auto">
            <a:xfrm>
              <a:off x="1419242" y="1077936"/>
              <a:ext cx="163205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74295" tIns="8890" rIns="74295" bIns="8890" anchor="t" anchorCtr="0" upright="1">
              <a:noAutofit/>
            </a:bodyPr>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給電体験や</a:t>
              </a:r>
              <a:r>
                <a:rPr kumimoji="0" 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
              </a:r>
              <a:br>
                <a:rPr kumimoji="0" 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br>
              <a:r>
                <a:rPr kumimoji="0"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環境</a:t>
              </a:r>
              <a:r>
                <a:rPr kumimoji="0" lang="ja-JP" altLang="en-US" sz="1050" b="0" i="0" u="none" strike="noStrike" kern="100" cap="none" spc="0" normalizeH="0" baseline="0" noProof="0" dirty="0" smtClean="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性能の</a:t>
              </a:r>
              <a:r>
                <a:rPr kumimoji="0"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HG丸ｺﾞｼｯｸM-PRO" panose="020F0600000000000000" pitchFamily="50" charset="-128"/>
                  <a:cs typeface="Times New Roman" panose="02020603050405020304" pitchFamily="18" charset="0"/>
                </a:rPr>
                <a:t>情報提供等</a:t>
              </a:r>
              <a:endParaRPr kumimoji="0" lang="ja-JP" altLang="en-US" sz="1200"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grpSp>
      <p:grpSp>
        <p:nvGrpSpPr>
          <p:cNvPr id="49" name="グループ化 48"/>
          <p:cNvGrpSpPr/>
          <p:nvPr/>
        </p:nvGrpSpPr>
        <p:grpSpPr>
          <a:xfrm>
            <a:off x="4964700" y="4928914"/>
            <a:ext cx="3627741" cy="1761229"/>
            <a:chOff x="4789216" y="4995300"/>
            <a:chExt cx="3627741" cy="1761229"/>
          </a:xfrm>
        </p:grpSpPr>
        <p:sp>
          <p:nvSpPr>
            <p:cNvPr id="47" name="Rectangle 285"/>
            <p:cNvSpPr>
              <a:spLocks noChangeArrowheads="1"/>
            </p:cNvSpPr>
            <p:nvPr/>
          </p:nvSpPr>
          <p:spPr bwMode="auto">
            <a:xfrm>
              <a:off x="6245997" y="6313000"/>
              <a:ext cx="2170960" cy="402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74295" tIns="8890" rIns="74295" bIns="8890" anchor="t" anchorCtr="0" upright="1">
              <a:noAutofit/>
            </a:bodyPr>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カーシェアリングで</a:t>
              </a:r>
              <a:r>
                <a:rPr kumimoji="0" 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
              </a:r>
              <a:br>
                <a:rPr kumimoji="0" 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br>
              <a:r>
                <a:rPr kumimoji="0" lang="ja-JP" altLang="en-US" sz="1050" b="0" i="0" u="none" strike="noStrike" kern="1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ゼロエミッション車の</a:t>
              </a:r>
              <a:r>
                <a:rPr kumimoji="0" lang="ja-JP" altLang="en-US" sz="105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選択を促進</a:t>
              </a:r>
              <a:endParaRPr kumimoji="0" lang="ja-JP" altLang="en-US" sz="1200" b="0" i="0" u="none" strike="noStrike" kern="1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pic>
          <p:nvPicPr>
            <p:cNvPr id="48" name="図 47"/>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89216" y="4995300"/>
              <a:ext cx="1804061" cy="1761229"/>
            </a:xfrm>
            <a:prstGeom prst="rect">
              <a:avLst/>
            </a:prstGeom>
            <a:noFill/>
            <a:ln>
              <a:noFill/>
            </a:ln>
          </p:spPr>
        </p:pic>
      </p:grpSp>
      <p:sp>
        <p:nvSpPr>
          <p:cNvPr id="51" name="正方形/長方形 50"/>
          <p:cNvSpPr/>
          <p:nvPr/>
        </p:nvSpPr>
        <p:spPr>
          <a:xfrm>
            <a:off x="150814" y="4186033"/>
            <a:ext cx="1361270" cy="253916"/>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57362334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94195"/>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第１波（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年１月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36000" y="474635"/>
          <a:ext cx="9072000" cy="613791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8130">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69130">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４月３日</a:t>
                      </a: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６月２日</a:t>
                      </a:r>
                    </a:p>
                  </a:txBody>
                  <a:tcPr marL="68580" marR="68580" marT="34290" marB="34290"/>
                </a:tc>
                <a:tc>
                  <a:txBody>
                    <a:bodyPr/>
                    <a:lstStyle/>
                    <a:p>
                      <a:pPr>
                        <a:lnSpc>
                          <a:spcPts val="1200"/>
                        </a:lnSpc>
                      </a:pPr>
                      <a:r>
                        <a:rPr kumimoji="1" lang="ja-JP" altLang="en-US" sz="1050" b="0" spc="-40" baseline="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「新型コロナウイルス感染症対策の基本的対処方針」決定</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全ての国・地域に対し検疫強化</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緊急事態宣言発出（府を含む７都道府県）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・最低７割、極力８割程度の接触機会の低減をめざす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・外出自粛の要請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・施設（国民生活・経済の安定確保に不可欠な業務を行う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事業者を除く）の使用制限</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・イベント開催の制限</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・テレワークの推進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・飲食店の感染防止対策の促進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「新型コロナウイルス感染症緊急経済対策～国民の命と生活を守り抜き、経済再生へ～」閣議決定（４月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・財政規模（新たな対策分）：財政支出</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38.1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兆円程度、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事業規模</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95.2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兆円程度（変更後の額）</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・新型コロナウイルス感染症対応地方創生臨時交付金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（仮称）を創設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緊急事態宣言対象地域を全都道府県に拡大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抗原検査（定性検査）を薬事承認・保険適用</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・専門家会議が緊急事態宣言の解除の考え方を提言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（新規の感染が減少傾向、直近１週間の新規陽性者が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万人当たり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0.5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人未満、重症者が減少しており医療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提供体制がひっ迫していない等）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・「業種ごとの感染拡大予防ガイドライン」を発表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緊急事態措置を全都道府県で解除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患者情報管理のため、</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HER-SYS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の運用開始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唾液による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PCR</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検査導入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年４月３日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４月４日～５日</a:t>
                      </a: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コロナ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SWAT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チーム設置</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（以降、各部局におけるコロナ対策のデジタル化を支援）</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週末の不要不急の外出自粛と花見の自粛の呼びかけ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緊急事態措置適用、外出自粛・イベント開催自粛要請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令和２年度一般会計補正予算（第２号）成立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自宅療養開始、令和２年度一般会計補正予算（第３号）成立</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府内全域における施設の使用制限の要請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宿泊療養受入れ開始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大阪府新型コロナウイルス対応状況管理システム（</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kintone</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60" baseline="0" dirty="0" smtClean="0">
                          <a:solidFill>
                            <a:schemeClr val="tx1"/>
                          </a:solidFill>
                          <a:latin typeface="ＭＳ Ｐゴシック" panose="020B0600070205080204" pitchFamily="50" charset="-128"/>
                          <a:ea typeface="ＭＳ Ｐゴシック" panose="020B0600070205080204" pitchFamily="50" charset="-128"/>
                        </a:rPr>
                        <a:t>医療従事者への支援（手当</a:t>
                      </a:r>
                      <a:r>
                        <a:rPr kumimoji="1" lang="ja-JP" altLang="en-US" sz="1050" b="0" spc="-60" baseline="0" dirty="0" smtClean="0">
                          <a:solidFill>
                            <a:schemeClr val="tx1"/>
                          </a:solidFill>
                          <a:latin typeface="ＭＳ Ｐゴシック" panose="020B0600070205080204" pitchFamily="50" charset="-128"/>
                          <a:ea typeface="ＭＳ Ｐゴシック" panose="020B0600070205080204" pitchFamily="50" charset="-128"/>
                        </a:rPr>
                        <a:t>支給補助</a:t>
                      </a:r>
                      <a:r>
                        <a:rPr kumimoji="1" lang="ja-JP" altLang="en-US" sz="1050" spc="-60" baseline="0" dirty="0" smtClean="0">
                          <a:solidFill>
                            <a:schemeClr val="tx1"/>
                          </a:solidFill>
                          <a:latin typeface="ＭＳ Ｐゴシック" panose="020B0600070205080204" pitchFamily="50" charset="-128"/>
                          <a:ea typeface="ＭＳ Ｐゴシック" panose="020B0600070205080204" pitchFamily="50" charset="-128"/>
                        </a:rPr>
                        <a:t>・宿泊等確保、助け合い基金）公表</a:t>
                      </a:r>
                      <a:endParaRPr kumimoji="1" lang="en-US" altLang="ja-JP" sz="1050" spc="-6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spc="-60" baseline="0" dirty="0" smtClean="0">
                          <a:solidFill>
                            <a:schemeClr val="tx1"/>
                          </a:solidFill>
                          <a:latin typeface="ＭＳ Ｐゴシック" panose="020B0600070205080204" pitchFamily="50" charset="-128"/>
                          <a:ea typeface="ＭＳ Ｐゴシック" panose="020B0600070205080204" pitchFamily="50" charset="-128"/>
                        </a:rPr>
                        <a:t>令和２年度補正予算（第４号）成立、休業要請支援金受付開始</a:t>
                      </a:r>
                      <a:endParaRPr kumimoji="1" lang="en-US" altLang="ja-JP" sz="1050" spc="-6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新型コロナウイルス助け合い基金設置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「大阪モデル」策定（運用開始は８日～）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要請内容の一部解除（全国的にクラスターが発生した施設等への要請は継続）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緊急事態措置解除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令和２年度一般会計補正予算（第５号、第６号）成立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休業要請外支援金受付開始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大阪コロナ追跡システム導入（飲食店は６月１日～）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府立・市町村立学校における休校解除、段階的再開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652413213"/>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タイトル 1">
            <a:extLst>
              <a:ext uri="{FF2B5EF4-FFF2-40B4-BE49-F238E27FC236}">
                <a16:creationId xmlns:a16="http://schemas.microsoft.com/office/drawing/2014/main" id="{B1167450-A7EB-4B21-A04B-10C1D1D95C3C}"/>
              </a:ext>
            </a:extLst>
          </p:cNvPr>
          <p:cNvSpPr txBox="1">
            <a:spLocks/>
          </p:cNvSpPr>
          <p:nvPr/>
        </p:nvSpPr>
        <p:spPr>
          <a:xfrm>
            <a:off x="35496" y="21734"/>
            <a:ext cx="9144000" cy="338554"/>
          </a:xfrm>
          <a:prstGeom prst="rect">
            <a:avLst/>
          </a:prstGeom>
          <a:noFill/>
        </p:spPr>
        <p:txBody>
          <a:bodyPr wrap="square" rtlCol="0">
            <a:spAutoFit/>
          </a:bodyPr>
          <a:lstStyle>
            <a:defPPr>
              <a:defRPr lang="en-US"/>
            </a:defPPr>
            <a:lvl1pPr>
              <a:defRPr kumimoji="1" sz="1600">
                <a:latin typeface="Meiryo UI" panose="020B0604030504040204" pitchFamily="50" charset="-128"/>
                <a:ea typeface="Meiryo UI" panose="020B0604030504040204" pitchFamily="50" charset="-128"/>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■率先取組</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スライド番号プレースホルダー 1"/>
          <p:cNvSpPr>
            <a:spLocks noGrp="1"/>
          </p:cNvSpPr>
          <p:nvPr>
            <p:ph type="sldNum" sz="quarter" idx="12"/>
          </p:nvPr>
        </p:nvSpPr>
        <p:spPr>
          <a:xfrm>
            <a:off x="8693496" y="6466976"/>
            <a:ext cx="486000" cy="486000"/>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60D7C64-4B75-47CE-A9E9-B75BE436869C}"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正方形/長方形 4"/>
          <p:cNvSpPr/>
          <p:nvPr/>
        </p:nvSpPr>
        <p:spPr>
          <a:xfrm>
            <a:off x="371305" y="4628220"/>
            <a:ext cx="609988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大阪府地球温暖化対策実行計画</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事務事業編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」にて「</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年度まで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に全て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の乗用車の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台数</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占めるゼロエミッション車の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％、電動車の割合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設定</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公用車へのゼロエミッション車を中心とした電動車の率先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正方形/長方形 5"/>
          <p:cNvSpPr/>
          <p:nvPr/>
        </p:nvSpPr>
        <p:spPr>
          <a:xfrm>
            <a:off x="382734" y="5243564"/>
            <a:ext cx="6249683" cy="122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「大阪府ゼロエミッション車</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等導入指針」を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策定。車両の導入・更新時等においてゼロエミッション車</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及び環境性能の良いハイブリッド車を優先的に導入。</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・おおさかカーボンニュートラル推進本部に公用車電動化ワーキンググループを設置し、充電設備の効率的な整備のほか電気自動車（</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EV</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）を導入する際</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課題に対する解決方策等について検討。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・「おおさか電動車協働普及サポートネット」の取組みと</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して、電動</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超小型モビリティを公用車と</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して庁内</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カーシェア</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運用</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実証</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角丸四角形 6"/>
          <p:cNvSpPr/>
          <p:nvPr/>
        </p:nvSpPr>
        <p:spPr>
          <a:xfrm>
            <a:off x="306346" y="4298988"/>
            <a:ext cx="3769892"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公用車へのゼロエミッション車</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を中心とした電動車</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の導入</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83804" y="4812843"/>
            <a:ext cx="2252060" cy="1497620"/>
          </a:xfrm>
          <a:prstGeom prst="rect">
            <a:avLst/>
          </a:prstGeom>
        </p:spPr>
      </p:pic>
      <p:sp>
        <p:nvSpPr>
          <p:cNvPr id="9" name="テキスト ボックス 2"/>
          <p:cNvSpPr txBox="1">
            <a:spLocks noChangeArrowheads="1"/>
          </p:cNvSpPr>
          <p:nvPr/>
        </p:nvSpPr>
        <p:spPr bwMode="auto">
          <a:xfrm>
            <a:off x="6494045" y="6276173"/>
            <a:ext cx="2444689" cy="364371"/>
          </a:xfrm>
          <a:prstGeom prst="rect">
            <a:avLst/>
          </a:prstGeom>
          <a:noFill/>
          <a:ln w="9525">
            <a:noFill/>
            <a:miter lim="800000"/>
            <a:headEnd/>
            <a:tailEnd/>
          </a:ln>
        </p:spPr>
        <p:txBody>
          <a:bodyPr rot="0" vert="horz" wrap="square" lIns="91440" tIns="45720" rIns="91440" bIns="45720" anchor="t" anchorCtr="0" upright="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庁内カーシェア</a:t>
            </a:r>
            <a:r>
              <a:rPr kumimoji="0" lang="en-US" altLang="ja-JP"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
            </a:r>
            <a:br>
              <a:rPr kumimoji="0" lang="en-US" altLang="ja-JP"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b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（ワイヤレス</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充電</a:t>
            </a: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の電動</a:t>
            </a:r>
            <a:r>
              <a:rPr kumimoji="0" lang="ja-JP" altLang="en-US" sz="900" b="0" i="0" u="none" strike="noStrike" kern="100" cap="none" spc="-60" normalizeH="0" baseline="0" noProof="0" dirty="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超小型</a:t>
            </a:r>
            <a:r>
              <a:rPr kumimoji="0" lang="ja-JP" altLang="en-US" sz="900" b="0" i="0" u="none" strike="noStrike" kern="100" cap="none" spc="-60" normalizeH="0" baseline="0" noProof="0" dirty="0" smtClean="0">
                <a:ln>
                  <a:noFill/>
                </a:ln>
                <a:solidFill>
                  <a:prstClr val="black"/>
                </a:solidFill>
                <a:effectLst/>
                <a:uLnTx/>
                <a:uFillTx/>
                <a:latin typeface="ＭＳ 明朝" panose="02020609040205080304" pitchFamily="17" charset="-128"/>
                <a:ea typeface="HG丸ｺﾞｼｯｸM-PRO" panose="020F0600000000000000" pitchFamily="50" charset="-128"/>
                <a:cs typeface="Times New Roman" panose="02020603050405020304" pitchFamily="18" charset="0"/>
              </a:rPr>
              <a:t>モビリティ）</a:t>
            </a:r>
            <a:endParaRPr kumimoji="0" lang="ja-JP" altLang="en-US" sz="1100" b="0" i="0" u="none" strike="noStrike" kern="100" cap="none" spc="-6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panose="02020603050405020304" pitchFamily="18" charset="0"/>
            </a:endParaRPr>
          </a:p>
        </p:txBody>
      </p:sp>
      <p:sp>
        <p:nvSpPr>
          <p:cNvPr id="10" name="角丸四角形 9"/>
          <p:cNvSpPr/>
          <p:nvPr/>
        </p:nvSpPr>
        <p:spPr>
          <a:xfrm>
            <a:off x="150814" y="420162"/>
            <a:ext cx="2811055" cy="306467"/>
          </a:xfrm>
          <a:prstGeom prst="roundRect">
            <a:avLst/>
          </a:prstGeom>
          <a:solidFill>
            <a:srgbClr val="00B050"/>
          </a:solid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府有施設の新築等時の</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ZEB</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化の推進</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16" name="図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123250" y="2219913"/>
            <a:ext cx="2439133" cy="1626089"/>
          </a:xfrm>
          <a:prstGeom prst="rect">
            <a:avLst/>
          </a:prstGeom>
        </p:spPr>
      </p:pic>
      <p:sp>
        <p:nvSpPr>
          <p:cNvPr id="19" name="正方形/長方形 18"/>
          <p:cNvSpPr/>
          <p:nvPr/>
        </p:nvSpPr>
        <p:spPr>
          <a:xfrm>
            <a:off x="129716" y="1311983"/>
            <a:ext cx="6249683" cy="1708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（具体的な取組み）</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・おおさかカーボンニュートラル推進本部</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に府有施設</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化ワーキンググループを設置し、</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建替え施設等における</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化の実施手法、</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化推進のための標準ルール化、</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内装</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木質化等に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よる木材</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の利用促進等を調査・</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検討。</a:t>
            </a: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パナソニック</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化推進に係る連携協定の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締結し、</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以下の取組みを実施。</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①</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改修の可能性調査</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②</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手法の検討</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③</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化</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の認知度向上及び理解促進</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146009" y="814507"/>
            <a:ext cx="497831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大規模排出事業者でもある府が率先して、府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有施設の新築時等に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おいて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ZEB</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（ネット・ゼロ・</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エネルギー・ビル）化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推進</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1" name="図 20"/>
          <p:cNvPicPr>
            <a:picLocks noChangeAspect="1"/>
          </p:cNvPicPr>
          <p:nvPr/>
        </p:nvPicPr>
        <p:blipFill>
          <a:blip r:embed="rId5"/>
          <a:stretch>
            <a:fillRect/>
          </a:stretch>
        </p:blipFill>
        <p:spPr>
          <a:xfrm>
            <a:off x="5733654" y="230401"/>
            <a:ext cx="3008459" cy="2215532"/>
          </a:xfrm>
          <a:prstGeom prst="rect">
            <a:avLst/>
          </a:prstGeom>
        </p:spPr>
      </p:pic>
      <p:pic>
        <p:nvPicPr>
          <p:cNvPr id="22" name="図 21"/>
          <p:cNvPicPr>
            <a:picLocks noChangeAspect="1"/>
          </p:cNvPicPr>
          <p:nvPr/>
        </p:nvPicPr>
        <p:blipFill>
          <a:blip r:embed="rId6"/>
          <a:stretch>
            <a:fillRect/>
          </a:stretch>
        </p:blipFill>
        <p:spPr>
          <a:xfrm>
            <a:off x="5749673" y="2544842"/>
            <a:ext cx="3297714" cy="1517669"/>
          </a:xfrm>
          <a:prstGeom prst="rect">
            <a:avLst/>
          </a:prstGeom>
        </p:spPr>
      </p:pic>
      <p:sp>
        <p:nvSpPr>
          <p:cNvPr id="23" name="テキスト ボックス 22"/>
          <p:cNvSpPr txBox="1"/>
          <p:nvPr/>
        </p:nvSpPr>
        <p:spPr>
          <a:xfrm>
            <a:off x="7295844" y="4089583"/>
            <a:ext cx="1569660" cy="230832"/>
          </a:xfrm>
          <a:prstGeom prst="rect">
            <a:avLst/>
          </a:prstGeom>
          <a:noFill/>
        </p:spPr>
        <p:txBody>
          <a:bodyPr wrap="none" rtlCol="0">
            <a:spAutoFit/>
          </a:bodyPr>
          <a:lstStyle/>
          <a:p>
            <a:pPr marL="0" marR="0" lvl="0" indent="0" algn="r" defTabSz="555138"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出典</a:t>
            </a: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：環境省ホームページ</a:t>
            </a:r>
            <a:endPar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4" name="テキスト ボックス 23"/>
          <p:cNvSpPr txBox="1"/>
          <p:nvPr/>
        </p:nvSpPr>
        <p:spPr>
          <a:xfrm>
            <a:off x="3323832" y="3828088"/>
            <a:ext cx="1800493" cy="230832"/>
          </a:xfrm>
          <a:prstGeom prst="rect">
            <a:avLst/>
          </a:prstGeom>
          <a:noFill/>
        </p:spPr>
        <p:txBody>
          <a:bodyPr wrap="none" rtlCol="0">
            <a:spAutoFit/>
          </a:bodyPr>
          <a:lstStyle/>
          <a:p>
            <a:pPr marL="0" marR="0" lvl="0" indent="0" algn="r" defTabSz="555138"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パナソニックと連携協定を締結</a:t>
            </a:r>
            <a:endParaRPr kumimoji="1" lang="ja-JP" altLang="en-US" sz="9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Tree>
    <p:extLst>
      <p:ext uri="{BB962C8B-B14F-4D97-AF65-F5344CB8AC3E}">
        <p14:creationId xmlns:p14="http://schemas.microsoft.com/office/powerpoint/2010/main" val="2705364857"/>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a:t>
            </a:r>
            <a:r>
              <a:rPr kumimoji="0" lang="zh-CN"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地球温暖化対策計画</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4" name="表 3"/>
          <p:cNvGraphicFramePr>
            <a:graphicFrameLocks noGrp="1"/>
          </p:cNvGraphicFramePr>
          <p:nvPr>
            <p:extLst/>
          </p:nvPr>
        </p:nvGraphicFramePr>
        <p:xfrm>
          <a:off x="180976" y="385872"/>
          <a:ext cx="8782049" cy="6047301"/>
        </p:xfrm>
        <a:graphic>
          <a:graphicData uri="http://schemas.openxmlformats.org/drawingml/2006/table">
            <a:tbl>
              <a:tblPr firstRow="1" bandRow="1">
                <a:tableStyleId>{5940675A-B579-460E-94D1-54222C63F5DA}</a:tableStyleId>
              </a:tblPr>
              <a:tblGrid>
                <a:gridCol w="647491">
                  <a:extLst>
                    <a:ext uri="{9D8B030D-6E8A-4147-A177-3AD203B41FA5}">
                      <a16:colId xmlns:a16="http://schemas.microsoft.com/office/drawing/2014/main" val="392880879"/>
                    </a:ext>
                  </a:extLst>
                </a:gridCol>
                <a:gridCol w="1983744">
                  <a:extLst>
                    <a:ext uri="{9D8B030D-6E8A-4147-A177-3AD203B41FA5}">
                      <a16:colId xmlns:a16="http://schemas.microsoft.com/office/drawing/2014/main" val="4033986619"/>
                    </a:ext>
                  </a:extLst>
                </a:gridCol>
                <a:gridCol w="2014040">
                  <a:extLst>
                    <a:ext uri="{9D8B030D-6E8A-4147-A177-3AD203B41FA5}">
                      <a16:colId xmlns:a16="http://schemas.microsoft.com/office/drawing/2014/main" val="209777824"/>
                    </a:ext>
                  </a:extLst>
                </a:gridCol>
                <a:gridCol w="2068387">
                  <a:extLst>
                    <a:ext uri="{9D8B030D-6E8A-4147-A177-3AD203B41FA5}">
                      <a16:colId xmlns:a16="http://schemas.microsoft.com/office/drawing/2014/main" val="3581717689"/>
                    </a:ext>
                  </a:extLst>
                </a:gridCol>
                <a:gridCol w="2068387">
                  <a:extLst>
                    <a:ext uri="{9D8B030D-6E8A-4147-A177-3AD203B41FA5}">
                      <a16:colId xmlns:a16="http://schemas.microsoft.com/office/drawing/2014/main" val="2577164685"/>
                    </a:ext>
                  </a:extLst>
                </a:gridCol>
              </a:tblGrid>
              <a:tr h="289613">
                <a:tc>
                  <a:txBody>
                    <a:bodyPr/>
                    <a:lstStyle/>
                    <a:p>
                      <a:pPr algn="ctr"/>
                      <a:r>
                        <a:rPr kumimoji="1" lang="ja-JP" altLang="en-US" sz="900" b="0" dirty="0">
                          <a:solidFill>
                            <a:schemeClr val="bg1"/>
                          </a:solidFill>
                          <a:latin typeface="Meiryo UI" panose="020B0604030504040204" pitchFamily="50" charset="-128"/>
                          <a:ea typeface="Meiryo UI" panose="020B0604030504040204" pitchFamily="50" charset="-128"/>
                        </a:rPr>
                        <a:t>（年度）</a:t>
                      </a: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1995</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2010</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2012</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2014</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2015</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2020</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tc>
                  <a:txBody>
                    <a:bodyPr/>
                    <a:lstStyle/>
                    <a:p>
                      <a:pPr algn="ctr"/>
                      <a:r>
                        <a:rPr kumimoji="1" lang="en-US" altLang="ja-JP" sz="1200" b="1" dirty="0">
                          <a:solidFill>
                            <a:schemeClr val="bg1"/>
                          </a:solidFill>
                          <a:latin typeface="Meiryo UI" panose="020B0604030504040204" pitchFamily="50" charset="-128"/>
                          <a:ea typeface="Meiryo UI" panose="020B0604030504040204" pitchFamily="50" charset="-128"/>
                        </a:rPr>
                        <a:t>2021</a:t>
                      </a:r>
                      <a:r>
                        <a:rPr kumimoji="1" lang="ja-JP" altLang="en-US" sz="1200" b="1" dirty="0">
                          <a:solidFill>
                            <a:schemeClr val="bg1"/>
                          </a:solidFill>
                          <a:latin typeface="Meiryo UI" panose="020B0604030504040204" pitchFamily="50" charset="-128"/>
                          <a:ea typeface="Meiryo UI" panose="020B0604030504040204" pitchFamily="50" charset="-128"/>
                        </a:rPr>
                        <a:t>～</a:t>
                      </a:r>
                      <a:r>
                        <a:rPr kumimoji="1" lang="en-US" altLang="ja-JP" sz="1200" b="1" dirty="0">
                          <a:solidFill>
                            <a:schemeClr val="bg1"/>
                          </a:solidFill>
                          <a:latin typeface="Meiryo UI" panose="020B0604030504040204" pitchFamily="50" charset="-128"/>
                          <a:ea typeface="Meiryo UI" panose="020B0604030504040204" pitchFamily="50" charset="-128"/>
                        </a:rPr>
                        <a:t>2030</a:t>
                      </a:r>
                      <a:r>
                        <a:rPr kumimoji="1" lang="ja-JP" altLang="en-US" sz="1200" b="1" dirty="0">
                          <a:solidFill>
                            <a:schemeClr val="bg1"/>
                          </a:solidFill>
                          <a:latin typeface="Meiryo UI" panose="020B0604030504040204" pitchFamily="50" charset="-128"/>
                          <a:ea typeface="Meiryo UI" panose="020B0604030504040204" pitchFamily="50" charset="-128"/>
                        </a:rPr>
                        <a:t>　</a:t>
                      </a:r>
                      <a:r>
                        <a:rPr kumimoji="1" lang="en-US" altLang="ja-JP" sz="900" b="1" dirty="0">
                          <a:solidFill>
                            <a:schemeClr val="bg1"/>
                          </a:solidFill>
                          <a:latin typeface="Meiryo UI" panose="020B0604030504040204" pitchFamily="50" charset="-128"/>
                          <a:ea typeface="Meiryo UI" panose="020B0604030504040204" pitchFamily="50" charset="-128"/>
                        </a:rPr>
                        <a:t>※</a:t>
                      </a:r>
                      <a:r>
                        <a:rPr kumimoji="1" lang="ja-JP" altLang="en-US" sz="900" b="1" dirty="0">
                          <a:solidFill>
                            <a:schemeClr val="bg1"/>
                          </a:solidFill>
                          <a:latin typeface="Meiryo UI" panose="020B0604030504040204" pitchFamily="50" charset="-128"/>
                          <a:ea typeface="Meiryo UI" panose="020B0604030504040204" pitchFamily="50" charset="-128"/>
                        </a:rPr>
                        <a:t>詳細次頁</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chemeClr val="accent5">
                        <a:lumMod val="75000"/>
                      </a:schemeClr>
                    </a:solidFill>
                  </a:tcPr>
                </a:tc>
                <a:extLst>
                  <a:ext uri="{0D108BD9-81ED-4DB2-BD59-A6C34878D82A}">
                    <a16:rowId xmlns:a16="http://schemas.microsoft.com/office/drawing/2014/main" val="3783964657"/>
                  </a:ext>
                </a:extLst>
              </a:tr>
              <a:tr h="555217">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名称</a:t>
                      </a:r>
                    </a:p>
                  </a:txBody>
                  <a:tcPr anchor="ctr">
                    <a:solidFill>
                      <a:schemeClr val="accent5">
                        <a:lumMod val="75000"/>
                      </a:schemeClr>
                    </a:solidFill>
                  </a:tcPr>
                </a:tc>
                <a:tc>
                  <a:txBody>
                    <a:bodyPr/>
                    <a:lstStyle/>
                    <a:p>
                      <a:pPr algn="ctr"/>
                      <a:r>
                        <a:rPr kumimoji="1" lang="ja-JP" altLang="en-US" sz="1050" b="1" dirty="0">
                          <a:latin typeface="Meiryo UI" panose="020B0604030504040204" pitchFamily="50" charset="-128"/>
                          <a:ea typeface="Meiryo UI" panose="020B0604030504040204" pitchFamily="50" charset="-128"/>
                        </a:rPr>
                        <a:t>大阪府地球温暖化</a:t>
                      </a:r>
                      <a:r>
                        <a:rPr kumimoji="1" lang="ja-JP" altLang="en-US" sz="1050" b="1" dirty="0" smtClean="0">
                          <a:latin typeface="Meiryo UI" panose="020B0604030504040204" pitchFamily="50" charset="-128"/>
                          <a:ea typeface="Meiryo UI" panose="020B0604030504040204" pitchFamily="50" charset="-128"/>
                        </a:rPr>
                        <a:t>対策</a:t>
                      </a:r>
                      <a:endParaRPr kumimoji="1" lang="en-US" altLang="ja-JP" sz="1050" b="1" dirty="0" smtClean="0">
                        <a:latin typeface="Meiryo UI" panose="020B0604030504040204" pitchFamily="50" charset="-128"/>
                        <a:ea typeface="Meiryo UI" panose="020B0604030504040204" pitchFamily="50" charset="-128"/>
                      </a:endParaRPr>
                    </a:p>
                    <a:p>
                      <a:pPr algn="ctr"/>
                      <a:r>
                        <a:rPr kumimoji="1" lang="ja-JP" altLang="en-US" sz="1050" b="1" dirty="0" smtClean="0">
                          <a:latin typeface="Meiryo UI" panose="020B0604030504040204" pitchFamily="50" charset="-128"/>
                          <a:ea typeface="Meiryo UI" panose="020B0604030504040204" pitchFamily="50" charset="-128"/>
                        </a:rPr>
                        <a:t>地域</a:t>
                      </a:r>
                      <a:r>
                        <a:rPr kumimoji="1" lang="ja-JP" altLang="en-US" sz="1050" b="1" dirty="0">
                          <a:latin typeface="Meiryo UI" panose="020B0604030504040204" pitchFamily="50" charset="-128"/>
                          <a:ea typeface="Meiryo UI" panose="020B0604030504040204" pitchFamily="50" charset="-128"/>
                        </a:rPr>
                        <a:t>推進計画</a:t>
                      </a:r>
                    </a:p>
                  </a:txBody>
                  <a:tcPr anchor="ctr"/>
                </a:tc>
                <a:tc>
                  <a:txBody>
                    <a:bodyPr/>
                    <a:lstStyle/>
                    <a:p>
                      <a:pPr algn="ctr"/>
                      <a:r>
                        <a:rPr kumimoji="1" lang="ja-JP" altLang="en-US" sz="1050" b="1" dirty="0">
                          <a:latin typeface="Meiryo UI" panose="020B0604030504040204" pitchFamily="50" charset="-128"/>
                          <a:ea typeface="Meiryo UI" panose="020B0604030504040204" pitchFamily="50" charset="-128"/>
                        </a:rPr>
                        <a:t>温暖化対策おおさかアクションプラン～大阪府地球温暖化対策実行計画（区域施策編）～</a:t>
                      </a:r>
                    </a:p>
                  </a:txBody>
                  <a:tcPr anchor="ctr"/>
                </a:tc>
                <a:tc>
                  <a:txBody>
                    <a:bodyPr/>
                    <a:lstStyle/>
                    <a:p>
                      <a:pPr algn="ctr"/>
                      <a:r>
                        <a:rPr kumimoji="1" lang="zh-CN" altLang="en-US" sz="1050" b="1" dirty="0">
                          <a:latin typeface="Meiryo UI" panose="020B0604030504040204" pitchFamily="50" charset="-128"/>
                          <a:ea typeface="Meiryo UI" panose="020B0604030504040204" pitchFamily="50" charset="-128"/>
                        </a:rPr>
                        <a:t>大阪府地球温暖化対策実行計画（区域施策編）</a:t>
                      </a:r>
                      <a:endParaRPr kumimoji="1" lang="ja-JP" altLang="en-US" sz="1050" b="1" dirty="0">
                        <a:latin typeface="Meiryo UI" panose="020B0604030504040204" pitchFamily="50" charset="-128"/>
                        <a:ea typeface="Meiryo UI" panose="020B0604030504040204" pitchFamily="50" charset="-128"/>
                      </a:endParaRPr>
                    </a:p>
                  </a:txBody>
                  <a:tcPr anchor="ctr"/>
                </a:tc>
                <a:tc>
                  <a:txBody>
                    <a:bodyPr/>
                    <a:lstStyle/>
                    <a:p>
                      <a:pPr algn="ctr"/>
                      <a:r>
                        <a:rPr kumimoji="1" lang="zh-CN" altLang="en-US" sz="1050" b="1" dirty="0">
                          <a:latin typeface="Meiryo UI" panose="020B0604030504040204" pitchFamily="50" charset="-128"/>
                          <a:ea typeface="Meiryo UI" panose="020B0604030504040204" pitchFamily="50" charset="-128"/>
                        </a:rPr>
                        <a:t>大阪府地球温暖化対策実行計画（区域施策編）</a:t>
                      </a:r>
                      <a:endParaRPr kumimoji="1" lang="ja-JP" altLang="en-US" sz="1050" b="1"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43892534"/>
                  </a:ext>
                </a:extLst>
              </a:tr>
              <a:tr h="603360">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目標</a:t>
                      </a:r>
                    </a:p>
                  </a:txBody>
                  <a:tcPr anchor="ctr">
                    <a:solidFill>
                      <a:schemeClr val="accent5">
                        <a:lumMod val="75000"/>
                      </a:schemeClr>
                    </a:solidFill>
                  </a:tcPr>
                </a:tc>
                <a:tc>
                  <a:txBody>
                    <a:bodyPr/>
                    <a:lstStyle/>
                    <a:p>
                      <a:r>
                        <a:rPr kumimoji="1" lang="en-US" altLang="ja-JP" sz="1050" dirty="0">
                          <a:solidFill>
                            <a:schemeClr val="tx1"/>
                          </a:solidFill>
                          <a:latin typeface="Meiryo UI" panose="020B0604030504040204" pitchFamily="50" charset="-128"/>
                          <a:ea typeface="Meiryo UI" panose="020B0604030504040204" pitchFamily="50" charset="-128"/>
                        </a:rPr>
                        <a:t>2010</a:t>
                      </a:r>
                      <a:r>
                        <a:rPr kumimoji="1" lang="ja-JP" altLang="en-US" sz="1050" dirty="0">
                          <a:solidFill>
                            <a:schemeClr val="tx1"/>
                          </a:solidFill>
                          <a:latin typeface="Meiryo UI" panose="020B0604030504040204" pitchFamily="50" charset="-128"/>
                          <a:ea typeface="Meiryo UI" panose="020B0604030504040204" pitchFamily="50" charset="-128"/>
                        </a:rPr>
                        <a:t>年度温室効果ガス排出量を</a:t>
                      </a:r>
                      <a:r>
                        <a:rPr kumimoji="1" lang="en-US" altLang="ja-JP" sz="1050" dirty="0">
                          <a:solidFill>
                            <a:schemeClr val="tx1"/>
                          </a:solidFill>
                          <a:latin typeface="Meiryo UI" panose="020B0604030504040204" pitchFamily="50" charset="-128"/>
                          <a:ea typeface="Meiryo UI" panose="020B0604030504040204" pitchFamily="50" charset="-128"/>
                        </a:rPr>
                        <a:t>1990</a:t>
                      </a:r>
                      <a:r>
                        <a:rPr kumimoji="1" lang="ja-JP" altLang="en-US" sz="1050" dirty="0">
                          <a:solidFill>
                            <a:schemeClr val="tx1"/>
                          </a:solidFill>
                          <a:latin typeface="Meiryo UI" panose="020B0604030504040204" pitchFamily="50" charset="-128"/>
                          <a:ea typeface="Meiryo UI" panose="020B0604030504040204" pitchFamily="50" charset="-128"/>
                        </a:rPr>
                        <a:t>年度比で９％</a:t>
                      </a:r>
                      <a:r>
                        <a:rPr kumimoji="1" lang="ja-JP" altLang="en-US" sz="1050" dirty="0" smtClean="0">
                          <a:solidFill>
                            <a:schemeClr val="tx1"/>
                          </a:solidFill>
                          <a:latin typeface="Meiryo UI" panose="020B0604030504040204" pitchFamily="50" charset="-128"/>
                          <a:ea typeface="Meiryo UI" panose="020B0604030504040204" pitchFamily="50" charset="-128"/>
                        </a:rPr>
                        <a:t>削減</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rPr>
                        <a:t>2005</a:t>
                      </a:r>
                      <a:r>
                        <a:rPr kumimoji="1" lang="ja-JP" altLang="en-US" sz="1050" dirty="0" smtClean="0">
                          <a:solidFill>
                            <a:schemeClr val="tx1"/>
                          </a:solidFill>
                          <a:latin typeface="Meiryo UI" panose="020B0604030504040204" pitchFamily="50" charset="-128"/>
                          <a:ea typeface="Meiryo UI" panose="020B0604030504040204" pitchFamily="50" charset="-128"/>
                        </a:rPr>
                        <a:t>年改訂版）</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en-US" altLang="ja-JP" sz="1050" dirty="0">
                          <a:latin typeface="Meiryo UI" panose="020B0604030504040204" pitchFamily="50" charset="-128"/>
                          <a:ea typeface="Meiryo UI" panose="020B0604030504040204" pitchFamily="50" charset="-128"/>
                        </a:rPr>
                        <a:t>2014</a:t>
                      </a:r>
                      <a:r>
                        <a:rPr kumimoji="1" lang="ja-JP" altLang="en-US" sz="1050" dirty="0">
                          <a:latin typeface="Meiryo UI" panose="020B0604030504040204" pitchFamily="50" charset="-128"/>
                          <a:ea typeface="Meiryo UI" panose="020B0604030504040204" pitchFamily="50" charset="-128"/>
                        </a:rPr>
                        <a:t>年までに温室効果ガス排出量を</a:t>
                      </a:r>
                      <a:r>
                        <a:rPr kumimoji="1" lang="en-US" altLang="ja-JP" sz="1050" dirty="0">
                          <a:latin typeface="Meiryo UI" panose="020B0604030504040204" pitchFamily="50" charset="-128"/>
                          <a:ea typeface="Meiryo UI" panose="020B0604030504040204" pitchFamily="50" charset="-128"/>
                        </a:rPr>
                        <a:t>1990</a:t>
                      </a:r>
                      <a:r>
                        <a:rPr kumimoji="1" lang="ja-JP" altLang="en-US" sz="1050" dirty="0">
                          <a:latin typeface="Meiryo UI" panose="020B0604030504040204" pitchFamily="50" charset="-128"/>
                          <a:ea typeface="Meiryo UI" panose="020B0604030504040204" pitchFamily="50" charset="-128"/>
                        </a:rPr>
                        <a:t>年度比で</a:t>
                      </a:r>
                      <a:r>
                        <a:rPr kumimoji="1" lang="en-US" altLang="ja-JP" sz="1050" dirty="0">
                          <a:latin typeface="Meiryo UI" panose="020B0604030504040204" pitchFamily="50" charset="-128"/>
                          <a:ea typeface="Meiryo UI" panose="020B0604030504040204" pitchFamily="50" charset="-128"/>
                        </a:rPr>
                        <a:t>15</a:t>
                      </a:r>
                      <a:r>
                        <a:rPr kumimoji="1" lang="ja-JP" altLang="en-US" sz="1050" dirty="0">
                          <a:latin typeface="Meiryo UI" panose="020B0604030504040204" pitchFamily="50" charset="-128"/>
                          <a:ea typeface="Meiryo UI" panose="020B0604030504040204" pitchFamily="50" charset="-128"/>
                        </a:rPr>
                        <a:t>％削減</a:t>
                      </a:r>
                      <a:endParaRPr kumimoji="1" lang="en-US" altLang="ja-JP" sz="1050" dirty="0">
                        <a:latin typeface="Meiryo UI" panose="020B0604030504040204" pitchFamily="50" charset="-128"/>
                        <a:ea typeface="Meiryo UI" panose="020B0604030504040204" pitchFamily="50" charset="-128"/>
                      </a:endParaRPr>
                    </a:p>
                    <a:p>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代替フロン等は</a:t>
                      </a:r>
                      <a:r>
                        <a:rPr kumimoji="1" lang="en-US" altLang="ja-JP" sz="1050" dirty="0">
                          <a:latin typeface="Meiryo UI" panose="020B0604030504040204" pitchFamily="50" charset="-128"/>
                          <a:ea typeface="Meiryo UI" panose="020B0604030504040204" pitchFamily="50" charset="-128"/>
                        </a:rPr>
                        <a:t>1995</a:t>
                      </a:r>
                      <a:r>
                        <a:rPr kumimoji="1" lang="ja-JP" altLang="en-US" sz="1050" dirty="0">
                          <a:latin typeface="Meiryo UI" panose="020B0604030504040204" pitchFamily="50" charset="-128"/>
                          <a:ea typeface="Meiryo UI" panose="020B0604030504040204" pitchFamily="50" charset="-128"/>
                        </a:rPr>
                        <a:t>年度</a:t>
                      </a:r>
                    </a:p>
                  </a:txBody>
                  <a:tcPr/>
                </a:tc>
                <a:tc>
                  <a:txBody>
                    <a:bodyPr/>
                    <a:lstStyle/>
                    <a:p>
                      <a:r>
                        <a:rPr kumimoji="1" lang="en-US" altLang="ja-JP" sz="1050" dirty="0">
                          <a:latin typeface="Meiryo UI" panose="020B0604030504040204" pitchFamily="50" charset="-128"/>
                          <a:ea typeface="Meiryo UI" panose="020B0604030504040204" pitchFamily="50" charset="-128"/>
                        </a:rPr>
                        <a:t>2020</a:t>
                      </a:r>
                      <a:r>
                        <a:rPr kumimoji="1" lang="ja-JP" altLang="en-US" sz="1050" dirty="0">
                          <a:latin typeface="Meiryo UI" panose="020B0604030504040204" pitchFamily="50" charset="-128"/>
                          <a:ea typeface="Meiryo UI" panose="020B0604030504040204" pitchFamily="50" charset="-128"/>
                        </a:rPr>
                        <a:t>年までに温室効果ガス排出量を</a:t>
                      </a:r>
                      <a:r>
                        <a:rPr kumimoji="1" lang="en-US" altLang="ja-JP" sz="1050" dirty="0">
                          <a:latin typeface="Meiryo UI" panose="020B0604030504040204" pitchFamily="50" charset="-128"/>
                          <a:ea typeface="Meiryo UI" panose="020B0604030504040204" pitchFamily="50" charset="-128"/>
                        </a:rPr>
                        <a:t>2005</a:t>
                      </a:r>
                      <a:r>
                        <a:rPr kumimoji="1" lang="ja-JP" altLang="en-US" sz="1050" dirty="0">
                          <a:latin typeface="Meiryo UI" panose="020B0604030504040204" pitchFamily="50" charset="-128"/>
                          <a:ea typeface="Meiryo UI" panose="020B0604030504040204" pitchFamily="50" charset="-128"/>
                        </a:rPr>
                        <a:t>年度比で７％削減</a:t>
                      </a:r>
                    </a:p>
                  </a:txBody>
                  <a:tcPr/>
                </a:tc>
                <a:tc>
                  <a:txBody>
                    <a:bodyPr/>
                    <a:lstStyle/>
                    <a:p>
                      <a:r>
                        <a:rPr kumimoji="1" lang="en-US" altLang="ja-JP" sz="1050" dirty="0">
                          <a:latin typeface="Meiryo UI" panose="020B0604030504040204" pitchFamily="50" charset="-128"/>
                          <a:ea typeface="Meiryo UI" panose="020B0604030504040204" pitchFamily="50" charset="-128"/>
                        </a:rPr>
                        <a:t>2030</a:t>
                      </a:r>
                      <a:r>
                        <a:rPr kumimoji="1" lang="ja-JP" altLang="en-US" sz="1050" dirty="0">
                          <a:latin typeface="Meiryo UI" panose="020B0604030504040204" pitchFamily="50" charset="-128"/>
                          <a:ea typeface="Meiryo UI" panose="020B0604030504040204" pitchFamily="50" charset="-128"/>
                        </a:rPr>
                        <a:t>年の温室効果ガス排出量を</a:t>
                      </a:r>
                      <a:r>
                        <a:rPr kumimoji="1" lang="en-US" altLang="ja-JP" sz="1050" dirty="0">
                          <a:latin typeface="Meiryo UI" panose="020B0604030504040204" pitchFamily="50" charset="-128"/>
                          <a:ea typeface="Meiryo UI" panose="020B0604030504040204" pitchFamily="50" charset="-128"/>
                        </a:rPr>
                        <a:t>2013</a:t>
                      </a:r>
                      <a:r>
                        <a:rPr kumimoji="1" lang="ja-JP" altLang="en-US" sz="1050" dirty="0">
                          <a:latin typeface="Meiryo UI" panose="020B0604030504040204" pitchFamily="50" charset="-128"/>
                          <a:ea typeface="Meiryo UI" panose="020B0604030504040204" pitchFamily="50" charset="-128"/>
                        </a:rPr>
                        <a:t>年度比で</a:t>
                      </a:r>
                      <a:r>
                        <a:rPr kumimoji="1" lang="en-US" altLang="ja-JP" sz="1050" dirty="0">
                          <a:latin typeface="Meiryo UI" panose="020B0604030504040204" pitchFamily="50" charset="-128"/>
                          <a:ea typeface="Meiryo UI" panose="020B0604030504040204" pitchFamily="50" charset="-128"/>
                        </a:rPr>
                        <a:t>40</a:t>
                      </a:r>
                      <a:r>
                        <a:rPr kumimoji="1" lang="ja-JP" altLang="en-US" sz="1050" dirty="0">
                          <a:latin typeface="Meiryo UI" panose="020B0604030504040204" pitchFamily="50" charset="-128"/>
                          <a:ea typeface="Meiryo UI" panose="020B0604030504040204" pitchFamily="50" charset="-128"/>
                        </a:rPr>
                        <a:t>％削減</a:t>
                      </a:r>
                    </a:p>
                  </a:txBody>
                  <a:tcPr/>
                </a:tc>
                <a:extLst>
                  <a:ext uri="{0D108BD9-81ED-4DB2-BD59-A6C34878D82A}">
                    <a16:rowId xmlns:a16="http://schemas.microsoft.com/office/drawing/2014/main" val="3333443726"/>
                  </a:ext>
                </a:extLst>
              </a:tr>
              <a:tr h="3949252">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主な</a:t>
                      </a:r>
                      <a:endParaRPr kumimoji="1" lang="en-US" altLang="ja-JP" sz="1200" b="1" dirty="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a:solidFill>
                            <a:schemeClr val="bg1"/>
                          </a:solidFill>
                          <a:latin typeface="Meiryo UI" panose="020B0604030504040204" pitchFamily="50" charset="-128"/>
                          <a:ea typeface="Meiryo UI" panose="020B0604030504040204" pitchFamily="50" charset="-128"/>
                        </a:rPr>
                        <a:t>取組み</a:t>
                      </a:r>
                    </a:p>
                  </a:txBody>
                  <a:tcPr anchor="ctr">
                    <a:solidFill>
                      <a:schemeClr val="accent5">
                        <a:lumMod val="75000"/>
                      </a:schemeClr>
                    </a:solidFill>
                  </a:tcPr>
                </a:tc>
                <a:tc>
                  <a:txBody>
                    <a:bodyPr/>
                    <a:lstStyle/>
                    <a:p>
                      <a:r>
                        <a:rPr kumimoji="1" lang="ja-JP" altLang="en-US" sz="1050" b="1" dirty="0">
                          <a:solidFill>
                            <a:schemeClr val="tx1"/>
                          </a:solidFill>
                          <a:latin typeface="Meiryo UI" panose="020B0604030504040204" pitchFamily="50" charset="-128"/>
                          <a:ea typeface="Meiryo UI" panose="020B0604030504040204" pitchFamily="50" charset="-128"/>
                        </a:rPr>
                        <a:t>①エネルギー多量消費事業者における計画的な対策の促進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⇒温暖化防止条例の制定による取組促進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②自動車から排出される</a:t>
                      </a:r>
                      <a:r>
                        <a:rPr kumimoji="1" lang="en-US" altLang="ja-JP" sz="1050" b="1" dirty="0">
                          <a:solidFill>
                            <a:schemeClr val="tx1"/>
                          </a:solidFill>
                          <a:latin typeface="Meiryo UI" panose="020B0604030504040204" pitchFamily="50" charset="-128"/>
                          <a:ea typeface="Meiryo UI" panose="020B0604030504040204" pitchFamily="50" charset="-128"/>
                        </a:rPr>
                        <a:t>CO</a:t>
                      </a:r>
                      <a:r>
                        <a:rPr kumimoji="1" lang="en-US" altLang="ja-JP" sz="1050" b="1" baseline="-12000" dirty="0">
                          <a:solidFill>
                            <a:schemeClr val="tx1"/>
                          </a:solidFill>
                          <a:latin typeface="Meiryo UI" panose="020B0604030504040204" pitchFamily="50" charset="-128"/>
                          <a:ea typeface="Meiryo UI" panose="020B0604030504040204" pitchFamily="50" charset="-128"/>
                        </a:rPr>
                        <a:t>2</a:t>
                      </a:r>
                      <a:r>
                        <a:rPr kumimoji="1" lang="ja-JP" altLang="en-US" sz="1050" b="1" dirty="0">
                          <a:solidFill>
                            <a:schemeClr val="tx1"/>
                          </a:solidFill>
                          <a:latin typeface="Meiryo UI" panose="020B0604030504040204" pitchFamily="50" charset="-128"/>
                          <a:ea typeface="Meiryo UI" panose="020B0604030504040204" pitchFamily="50" charset="-128"/>
                        </a:rPr>
                        <a:t>抑制のための施策の推進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⇒自動車に関する省エネ行動の取組促進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③家庭や企業における省エネルギー行動等の促進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⇒環境マネジメントシステムの普及や環境教育の推進</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④建築物の省エネルギー対策の推進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⇒温暖化防止条例の制定による取組促進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⑤新エネルギー等の普及促進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⇒太陽光発電、クリーンエネルギー自動車及び燃料電池の普及　等</a:t>
                      </a: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⑥緑の保全と創出の推進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1050" b="1" dirty="0">
                          <a:latin typeface="Meiryo UI" panose="020B0604030504040204" pitchFamily="50" charset="-128"/>
                          <a:ea typeface="Meiryo UI" panose="020B0604030504040204" pitchFamily="50" charset="-128"/>
                        </a:rPr>
                        <a:t>①</a:t>
                      </a:r>
                      <a:r>
                        <a:rPr kumimoji="1" lang="zh-TW" altLang="en-US" sz="1050" b="1" dirty="0">
                          <a:latin typeface="Meiryo UI" panose="020B0604030504040204" pitchFamily="50" charset="-128"/>
                          <a:ea typeface="Meiryo UI" panose="020B0604030504040204" pitchFamily="50" charset="-128"/>
                        </a:rPr>
                        <a:t>民生</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家庭</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⇒エネルギー使用量や二酸化炭素排出量の「見える化」　</a:t>
                      </a:r>
                      <a:r>
                        <a:rPr kumimoji="1" lang="ja-JP" altLang="en-US" sz="1050" dirty="0" smtClean="0">
                          <a:latin typeface="Meiryo UI" panose="020B0604030504040204" pitchFamily="50" charset="-128"/>
                          <a:ea typeface="Meiryo UI" panose="020B0604030504040204" pitchFamily="50" charset="-128"/>
                        </a:rPr>
                        <a:t>等</a:t>
                      </a:r>
                      <a:endParaRPr kumimoji="1" lang="en-US" altLang="ja-JP" sz="1050" dirty="0" smtClean="0">
                        <a:latin typeface="Meiryo UI" panose="020B0604030504040204" pitchFamily="50" charset="-128"/>
                        <a:ea typeface="Meiryo UI" panose="020B0604030504040204" pitchFamily="50" charset="-128"/>
                      </a:endParaRPr>
                    </a:p>
                    <a:p>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②</a:t>
                      </a:r>
                      <a:r>
                        <a:rPr kumimoji="1" lang="zh-TW" altLang="en-US" sz="1050" b="1" dirty="0">
                          <a:latin typeface="Meiryo UI" panose="020B0604030504040204" pitchFamily="50" charset="-128"/>
                          <a:ea typeface="Meiryo UI" panose="020B0604030504040204" pitchFamily="50" charset="-128"/>
                        </a:rPr>
                        <a:t>民生</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業務</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⇒相談窓口の設置、環境経営に取り組む事業者へのインセンティブ付与　等</a:t>
                      </a:r>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③</a:t>
                      </a:r>
                      <a:r>
                        <a:rPr kumimoji="1" lang="zh-TW" altLang="en-US" sz="1050" b="1" dirty="0">
                          <a:latin typeface="Meiryo UI" panose="020B0604030504040204" pitchFamily="50" charset="-128"/>
                          <a:ea typeface="Meiryo UI" panose="020B0604030504040204" pitchFamily="50" charset="-128"/>
                        </a:rPr>
                        <a:t>産業部門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⇒大阪版カーボン・オフセット制度等を活用したクレジットの流通促進 等</a:t>
                      </a:r>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④</a:t>
                      </a:r>
                      <a:r>
                        <a:rPr kumimoji="1" lang="zh-TW" altLang="en-US" sz="1050" b="1" dirty="0">
                          <a:latin typeface="Meiryo UI" panose="020B0604030504040204" pitchFamily="50" charset="-128"/>
                          <a:ea typeface="Meiryo UI" panose="020B0604030504040204" pitchFamily="50" charset="-128"/>
                        </a:rPr>
                        <a:t>運輸部門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⇒エコカーの普及促進、公共交通等の利用促進　等</a:t>
                      </a:r>
                      <a:endParaRPr kumimoji="1" lang="en-US" altLang="zh-TW"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⑤</a:t>
                      </a:r>
                      <a:r>
                        <a:rPr kumimoji="1" lang="zh-TW" altLang="en-US" sz="1050" b="1" dirty="0">
                          <a:latin typeface="Meiryo UI" panose="020B0604030504040204" pitchFamily="50" charset="-128"/>
                          <a:ea typeface="Meiryo UI" panose="020B0604030504040204" pitchFamily="50" charset="-128"/>
                        </a:rPr>
                        <a:t>資源循環</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廃棄物</a:t>
                      </a:r>
                      <a:r>
                        <a:rPr kumimoji="1" lang="en-US" altLang="zh-TW" sz="1050" b="1" dirty="0">
                          <a:latin typeface="Meiryo UI" panose="020B0604030504040204" pitchFamily="50" charset="-128"/>
                          <a:ea typeface="Meiryo UI" panose="020B0604030504040204" pitchFamily="50" charset="-128"/>
                        </a:rPr>
                        <a:t>)</a:t>
                      </a:r>
                      <a:r>
                        <a:rPr kumimoji="1" lang="zh-TW" altLang="en-US" sz="1050" b="1" dirty="0">
                          <a:latin typeface="Meiryo UI" panose="020B0604030504040204" pitchFamily="50" charset="-128"/>
                          <a:ea typeface="Meiryo UI" panose="020B0604030504040204" pitchFamily="50" charset="-128"/>
                        </a:rPr>
                        <a:t>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⑥森林吸収・緑化の</a:t>
                      </a:r>
                      <a:r>
                        <a:rPr kumimoji="1" lang="ja-JP" altLang="en-US" sz="1050" b="1" dirty="0" smtClean="0">
                          <a:latin typeface="Meiryo UI" panose="020B0604030504040204" pitchFamily="50" charset="-128"/>
                          <a:ea typeface="Meiryo UI" panose="020B0604030504040204" pitchFamily="50" charset="-128"/>
                        </a:rPr>
                        <a:t>推進</a:t>
                      </a:r>
                      <a:endParaRPr kumimoji="1" lang="en-US" altLang="ja-JP" sz="1050" b="1" dirty="0" smtClean="0">
                        <a:latin typeface="Meiryo UI" panose="020B0604030504040204" pitchFamily="50" charset="-128"/>
                        <a:ea typeface="Meiryo UI" panose="020B0604030504040204" pitchFamily="50" charset="-128"/>
                      </a:endParaRPr>
                    </a:p>
                    <a:p>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⑦再生可能エネルギーの普及等（横断的な取組）</a:t>
                      </a:r>
                      <a:endParaRPr kumimoji="1" lang="en-US" altLang="ja-JP" sz="1050" b="1" dirty="0">
                        <a:latin typeface="Meiryo UI" panose="020B0604030504040204" pitchFamily="50" charset="-128"/>
                        <a:ea typeface="Meiryo UI" panose="020B0604030504040204" pitchFamily="50" charset="-128"/>
                      </a:endParaRPr>
                    </a:p>
                    <a:p>
                      <a:r>
                        <a:rPr kumimoji="1" lang="ja-JP" altLang="en-US" sz="1050" b="0" dirty="0">
                          <a:latin typeface="Meiryo UI" panose="020B0604030504040204" pitchFamily="50" charset="-128"/>
                          <a:ea typeface="Meiryo UI" panose="020B0604030504040204" pitchFamily="50" charset="-128"/>
                        </a:rPr>
                        <a:t>　⇒太陽光発電等の普及を加速化させる取組み　等</a:t>
                      </a:r>
                    </a:p>
                  </a:txBody>
                  <a:tcPr/>
                </a:tc>
                <a:tc>
                  <a:txBody>
                    <a:bodyPr/>
                    <a:lstStyle/>
                    <a:p>
                      <a:r>
                        <a:rPr kumimoji="1" lang="ja-JP" altLang="en-US" sz="1050" b="1" dirty="0">
                          <a:latin typeface="Meiryo UI" panose="020B0604030504040204" pitchFamily="50" charset="-128"/>
                          <a:ea typeface="Meiryo UI" panose="020B0604030504040204" pitchFamily="50" charset="-128"/>
                        </a:rPr>
                        <a:t>①</a:t>
                      </a:r>
                      <a:r>
                        <a:rPr kumimoji="1" lang="zh-TW" altLang="en-US" sz="1050" b="1" dirty="0">
                          <a:latin typeface="Meiryo UI" panose="020B0604030504040204" pitchFamily="50" charset="-128"/>
                          <a:ea typeface="Meiryo UI" panose="020B0604030504040204" pitchFamily="50" charset="-128"/>
                        </a:rPr>
                        <a:t>民生（家庭）部門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⇒省エネ・省</a:t>
                      </a:r>
                      <a:r>
                        <a:rPr kumimoji="1" lang="en-US" altLang="ja-JP" sz="1050" dirty="0">
                          <a:latin typeface="Meiryo UI" panose="020B0604030504040204" pitchFamily="50" charset="-128"/>
                          <a:ea typeface="Meiryo UI" panose="020B0604030504040204" pitchFamily="50" charset="-128"/>
                        </a:rPr>
                        <a:t>CO</a:t>
                      </a:r>
                      <a:r>
                        <a:rPr kumimoji="1" lang="en-US" altLang="ja-JP" sz="1050" baseline="-12000" dirty="0">
                          <a:latin typeface="Meiryo UI" panose="020B0604030504040204" pitchFamily="50" charset="-128"/>
                          <a:ea typeface="Meiryo UI" panose="020B0604030504040204" pitchFamily="50" charset="-128"/>
                        </a:rPr>
                        <a:t>2</a:t>
                      </a:r>
                      <a:r>
                        <a:rPr kumimoji="1" lang="ja-JP" altLang="en-US" sz="1050" dirty="0">
                          <a:latin typeface="Meiryo UI" panose="020B0604030504040204" pitchFamily="50" charset="-128"/>
                          <a:ea typeface="Meiryo UI" panose="020B0604030504040204" pitchFamily="50" charset="-128"/>
                        </a:rPr>
                        <a:t>の意識を高めるための取組み、住宅・設備・機器等の省エネ・省</a:t>
                      </a:r>
                      <a:r>
                        <a:rPr kumimoji="1" lang="en-US" altLang="ja-JP" sz="1050" dirty="0">
                          <a:latin typeface="Meiryo UI" panose="020B0604030504040204" pitchFamily="50" charset="-128"/>
                          <a:ea typeface="Meiryo UI" panose="020B0604030504040204" pitchFamily="50" charset="-128"/>
                        </a:rPr>
                        <a:t>CO</a:t>
                      </a:r>
                      <a:r>
                        <a:rPr kumimoji="1" lang="en-US" altLang="ja-JP" sz="1050" baseline="-12000" dirty="0">
                          <a:latin typeface="Meiryo UI" panose="020B0604030504040204" pitchFamily="50" charset="-128"/>
                          <a:ea typeface="Meiryo UI" panose="020B0604030504040204" pitchFamily="50" charset="-128"/>
                        </a:rPr>
                        <a:t>2</a:t>
                      </a:r>
                      <a:r>
                        <a:rPr kumimoji="1" lang="ja-JP" altLang="en-US" sz="1050" dirty="0">
                          <a:latin typeface="Meiryo UI" panose="020B0604030504040204" pitchFamily="50" charset="-128"/>
                          <a:ea typeface="Meiryo UI" panose="020B0604030504040204" pitchFamily="50" charset="-128"/>
                        </a:rPr>
                        <a:t>化　等</a:t>
                      </a:r>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②</a:t>
                      </a:r>
                      <a:r>
                        <a:rPr kumimoji="1" lang="zh-TW" altLang="en-US" sz="1050" b="1" dirty="0">
                          <a:latin typeface="Meiryo UI" panose="020B0604030504040204" pitchFamily="50" charset="-128"/>
                          <a:ea typeface="Meiryo UI" panose="020B0604030504040204" pitchFamily="50" charset="-128"/>
                        </a:rPr>
                        <a:t>民生（業務）部門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⇒中小事業者の取組み支援、温暖化防止条例に基づく取組み　</a:t>
                      </a:r>
                      <a:r>
                        <a:rPr kumimoji="1" lang="ja-JP" altLang="en-US" sz="1050" dirty="0" smtClean="0">
                          <a:latin typeface="Meiryo UI" panose="020B0604030504040204" pitchFamily="50" charset="-128"/>
                          <a:ea typeface="Meiryo UI" panose="020B0604030504040204" pitchFamily="50" charset="-128"/>
                        </a:rPr>
                        <a:t>等</a:t>
                      </a:r>
                      <a:endParaRPr kumimoji="1" lang="en-US" altLang="ja-JP" sz="1050" dirty="0" smtClean="0">
                        <a:latin typeface="Meiryo UI" panose="020B0604030504040204" pitchFamily="50" charset="-128"/>
                        <a:ea typeface="Meiryo UI" panose="020B0604030504040204" pitchFamily="50" charset="-128"/>
                      </a:endParaRPr>
                    </a:p>
                    <a:p>
                      <a:endParaRPr kumimoji="1" lang="en-US" altLang="ja-JP" sz="1050" dirty="0">
                        <a:latin typeface="Meiryo UI" panose="020B0604030504040204" pitchFamily="50" charset="-128"/>
                        <a:ea typeface="Meiryo UI" panose="020B0604030504040204" pitchFamily="50" charset="-128"/>
                      </a:endParaRPr>
                    </a:p>
                    <a:p>
                      <a:pPr>
                        <a:lnSpc>
                          <a:spcPct val="50000"/>
                        </a:lnSpc>
                      </a:pPr>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③</a:t>
                      </a:r>
                      <a:r>
                        <a:rPr kumimoji="1" lang="zh-TW" altLang="en-US" sz="1050" b="1" dirty="0">
                          <a:latin typeface="Meiryo UI" panose="020B0604030504040204" pitchFamily="50" charset="-128"/>
                          <a:ea typeface="Meiryo UI" panose="020B0604030504040204" pitchFamily="50" charset="-128"/>
                        </a:rPr>
                        <a:t>産業部門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⇒中小企業向け省エネ診断、高効率機器等の導入促進　等</a:t>
                      </a:r>
                      <a:endParaRPr kumimoji="1" lang="en-US" altLang="zh-TW"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④</a:t>
                      </a:r>
                      <a:r>
                        <a:rPr kumimoji="1" lang="zh-TW" altLang="en-US" sz="1050" b="1" dirty="0">
                          <a:latin typeface="Meiryo UI" panose="020B0604030504040204" pitchFamily="50" charset="-128"/>
                          <a:ea typeface="Meiryo UI" panose="020B0604030504040204" pitchFamily="50" charset="-128"/>
                        </a:rPr>
                        <a:t>運輸部門</a:t>
                      </a:r>
                      <a:endParaRPr kumimoji="1" lang="en-US" altLang="zh-TW" sz="1050" b="1" dirty="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⇒エコカー、エコカー用燃料供給施設（水素、電気）普及促進　等</a:t>
                      </a:r>
                      <a:endParaRPr kumimoji="1" lang="en-US" altLang="zh-TW" sz="1050" dirty="0">
                        <a:latin typeface="Meiryo UI" panose="020B0604030504040204" pitchFamily="50" charset="-128"/>
                        <a:ea typeface="Meiryo UI" panose="020B0604030504040204" pitchFamily="50" charset="-128"/>
                      </a:endParaRPr>
                    </a:p>
                    <a:p>
                      <a:pPr>
                        <a:lnSpc>
                          <a:spcPct val="50000"/>
                        </a:lnSpc>
                      </a:pPr>
                      <a:endParaRPr kumimoji="1" lang="en-US" altLang="zh-TW"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⑤</a:t>
                      </a:r>
                      <a:r>
                        <a:rPr kumimoji="1" lang="zh-TW" altLang="en-US" sz="1050" b="1" dirty="0">
                          <a:latin typeface="Meiryo UI" panose="020B0604030504040204" pitchFamily="50" charset="-128"/>
                          <a:ea typeface="Meiryo UI" panose="020B0604030504040204" pitchFamily="50" charset="-128"/>
                        </a:rPr>
                        <a:t>資源循環（廃棄物）部門 </a:t>
                      </a:r>
                      <a:endParaRPr kumimoji="1" lang="en-US" altLang="ja-JP" sz="1050"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⑥代替フロン等の排出抑制対策の推進</a:t>
                      </a:r>
                      <a:endParaRPr kumimoji="1" lang="en-US" altLang="ja-JP" sz="1050" b="1"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⑦森林吸収・緑化の</a:t>
                      </a:r>
                      <a:r>
                        <a:rPr kumimoji="1" lang="ja-JP" altLang="en-US" sz="1050" b="1" dirty="0" smtClean="0">
                          <a:latin typeface="Meiryo UI" panose="020B0604030504040204" pitchFamily="50" charset="-128"/>
                          <a:ea typeface="Meiryo UI" panose="020B0604030504040204" pitchFamily="50" charset="-128"/>
                        </a:rPr>
                        <a:t>推進</a:t>
                      </a:r>
                      <a:endParaRPr kumimoji="1" lang="en-US" altLang="ja-JP" sz="1050" b="1" dirty="0">
                        <a:latin typeface="Meiryo UI" panose="020B0604030504040204" pitchFamily="50" charset="-128"/>
                        <a:ea typeface="Meiryo UI" panose="020B0604030504040204" pitchFamily="50" charset="-128"/>
                      </a:endParaRPr>
                    </a:p>
                    <a:p>
                      <a:r>
                        <a:rPr kumimoji="1" lang="ja-JP" altLang="en-US" sz="1050" b="1" dirty="0">
                          <a:latin typeface="Meiryo UI" panose="020B0604030504040204" pitchFamily="50" charset="-128"/>
                          <a:ea typeface="Meiryo UI" panose="020B0604030504040204" pitchFamily="50" charset="-128"/>
                        </a:rPr>
                        <a:t>⑧再生可能エネルギー、省エネルギー機器の普及促進等</a:t>
                      </a:r>
                    </a:p>
                    <a:p>
                      <a:r>
                        <a:rPr kumimoji="1" lang="ja-JP" altLang="en-US" sz="1050" dirty="0">
                          <a:latin typeface="Meiryo UI" panose="020B0604030504040204" pitchFamily="50" charset="-128"/>
                          <a:ea typeface="Meiryo UI" panose="020B0604030504040204" pitchFamily="50" charset="-128"/>
                        </a:rPr>
                        <a:t>　⇒再生可能エネルギー（バイオマス発電等）の導入更新　等</a:t>
                      </a:r>
                      <a:endParaRPr kumimoji="1" lang="en-US" altLang="ja-JP" sz="1050" dirty="0">
                        <a:latin typeface="Meiryo UI" panose="020B0604030504040204" pitchFamily="50" charset="-128"/>
                        <a:ea typeface="Meiryo UI" panose="020B0604030504040204" pitchFamily="50" charset="-128"/>
                      </a:endParaRPr>
                    </a:p>
                  </a:txBody>
                  <a:tcPr/>
                </a:tc>
                <a:tc>
                  <a:txBody>
                    <a:bodyPr/>
                    <a:lstStyle/>
                    <a:p>
                      <a:r>
                        <a:rPr kumimoji="1" lang="ja-JP" altLang="en-US" sz="1050" b="1" dirty="0">
                          <a:solidFill>
                            <a:schemeClr val="tx1"/>
                          </a:solidFill>
                          <a:latin typeface="Meiryo UI" panose="020B0604030504040204" pitchFamily="50" charset="-128"/>
                          <a:ea typeface="Meiryo UI" panose="020B0604030504040204" pitchFamily="50" charset="-128"/>
                        </a:rPr>
                        <a:t>①あらゆる主体の意識改革・行動喚起</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⇒持続可能性に配慮した消費行動の促進、府庁の率先取組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ja-JP" altLang="en-US"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②事業者における脱炭素化に向けた取組促進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dirty="0">
                          <a:solidFill>
                            <a:schemeClr val="tx1"/>
                          </a:solidFill>
                          <a:latin typeface="Meiryo UI" panose="020B0604030504040204" pitchFamily="50" charset="-128"/>
                          <a:ea typeface="Meiryo UI" panose="020B0604030504040204" pitchFamily="50" charset="-128"/>
                        </a:rPr>
                        <a:t>　⇒改正気候変動対策推進条例に基づく取組みの強化及び拡大、事業者により脱炭素経営の促進、革新的技術の誘発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ja-JP" altLang="en-US"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③</a:t>
                      </a:r>
                      <a:r>
                        <a:rPr kumimoji="1" lang="en-US" altLang="ja-JP" sz="1050" b="1" dirty="0">
                          <a:solidFill>
                            <a:schemeClr val="tx1"/>
                          </a:solidFill>
                          <a:latin typeface="Meiryo UI" panose="020B0604030504040204" pitchFamily="50" charset="-128"/>
                          <a:ea typeface="Meiryo UI" panose="020B0604030504040204" pitchFamily="50" charset="-128"/>
                        </a:rPr>
                        <a:t>CO</a:t>
                      </a:r>
                      <a:r>
                        <a:rPr kumimoji="1" lang="en-US" altLang="ja-JP" sz="1050" b="1" baseline="-12000" dirty="0">
                          <a:solidFill>
                            <a:schemeClr val="tx1"/>
                          </a:solidFill>
                          <a:latin typeface="Meiryo UI" panose="020B0604030504040204" pitchFamily="50" charset="-128"/>
                          <a:ea typeface="Meiryo UI" panose="020B0604030504040204" pitchFamily="50" charset="-128"/>
                        </a:rPr>
                        <a:t>2</a:t>
                      </a:r>
                      <a:r>
                        <a:rPr kumimoji="1" lang="ja-JP" altLang="en-US" sz="1050" b="1" dirty="0">
                          <a:solidFill>
                            <a:schemeClr val="tx1"/>
                          </a:solidFill>
                          <a:latin typeface="Meiryo UI" panose="020B0604030504040204" pitchFamily="50" charset="-128"/>
                          <a:ea typeface="Meiryo UI" panose="020B0604030504040204" pitchFamily="50" charset="-128"/>
                        </a:rPr>
                        <a:t>排出の少ないエネルギーの利用促進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　</a:t>
                      </a:r>
                      <a:r>
                        <a:rPr kumimoji="1" lang="ja-JP" altLang="en-US" sz="1050" b="0" dirty="0">
                          <a:solidFill>
                            <a:schemeClr val="tx1"/>
                          </a:solidFill>
                          <a:latin typeface="Meiryo UI" panose="020B0604030504040204" pitchFamily="50" charset="-128"/>
                          <a:ea typeface="Meiryo UI" panose="020B0604030504040204" pitchFamily="50" charset="-128"/>
                        </a:rPr>
                        <a:t>⇒太陽光発電設備等のさらなる設置促進、</a:t>
                      </a:r>
                      <a:r>
                        <a:rPr kumimoji="1" lang="en-US" altLang="ja-JP" sz="1050" b="0" dirty="0">
                          <a:solidFill>
                            <a:schemeClr val="tx1"/>
                          </a:solidFill>
                          <a:latin typeface="Meiryo UI" panose="020B0604030504040204" pitchFamily="50" charset="-128"/>
                          <a:ea typeface="Meiryo UI" panose="020B0604030504040204" pitchFamily="50" charset="-128"/>
                        </a:rPr>
                        <a:t>CO</a:t>
                      </a:r>
                      <a:r>
                        <a:rPr kumimoji="1" lang="en-US" altLang="ja-JP" sz="1050" b="0" baseline="-12000" dirty="0">
                          <a:solidFill>
                            <a:schemeClr val="tx1"/>
                          </a:solidFill>
                          <a:latin typeface="Meiryo UI" panose="020B0604030504040204" pitchFamily="50" charset="-128"/>
                          <a:ea typeface="Meiryo UI" panose="020B0604030504040204" pitchFamily="50" charset="-128"/>
                        </a:rPr>
                        <a:t>2</a:t>
                      </a:r>
                      <a:r>
                        <a:rPr kumimoji="1" lang="ja-JP" altLang="en-US" sz="1050" b="0" dirty="0">
                          <a:solidFill>
                            <a:schemeClr val="tx1"/>
                          </a:solidFill>
                          <a:latin typeface="Meiryo UI" panose="020B0604030504040204" pitchFamily="50" charset="-128"/>
                          <a:ea typeface="Meiryo UI" panose="020B0604030504040204" pitchFamily="50" charset="-128"/>
                        </a:rPr>
                        <a:t>排出の少ない電気の選択の促進　等</a:t>
                      </a:r>
                      <a:endParaRPr kumimoji="1" lang="en-US" altLang="ja-JP" sz="1050" b="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ja-JP" altLang="en-US"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④輸送・移動における脱炭素化に向けた取組促進</a:t>
                      </a:r>
                    </a:p>
                    <a:p>
                      <a:r>
                        <a:rPr kumimoji="1" lang="ja-JP" altLang="en-US" sz="1050" dirty="0">
                          <a:solidFill>
                            <a:schemeClr val="tx1"/>
                          </a:solidFill>
                          <a:latin typeface="Meiryo UI" panose="020B0604030504040204" pitchFamily="50" charset="-128"/>
                          <a:ea typeface="Meiryo UI" panose="020B0604030504040204" pitchFamily="50" charset="-128"/>
                        </a:rPr>
                        <a:t>　⇒電気自動車等の普及促進、充電器・水素</a:t>
                      </a:r>
                      <a:r>
                        <a:rPr kumimoji="1" lang="en-US" altLang="ja-JP" sz="1050" dirty="0">
                          <a:solidFill>
                            <a:schemeClr val="tx1"/>
                          </a:solidFill>
                          <a:latin typeface="Meiryo UI" panose="020B0604030504040204" pitchFamily="50" charset="-128"/>
                          <a:ea typeface="Meiryo UI" panose="020B0604030504040204" pitchFamily="50" charset="-128"/>
                        </a:rPr>
                        <a:t>ST</a:t>
                      </a:r>
                      <a:r>
                        <a:rPr kumimoji="1" lang="ja-JP" altLang="en-US" sz="1050" dirty="0">
                          <a:solidFill>
                            <a:schemeClr val="tx1"/>
                          </a:solidFill>
                          <a:latin typeface="Meiryo UI" panose="020B0604030504040204" pitchFamily="50" charset="-128"/>
                          <a:ea typeface="Meiryo UI" panose="020B0604030504040204" pitchFamily="50" charset="-128"/>
                        </a:rPr>
                        <a:t>などのインフラ整備、</a:t>
                      </a:r>
                      <a:r>
                        <a:rPr kumimoji="1" lang="en-US" altLang="ja-JP" sz="1050" dirty="0" err="1">
                          <a:solidFill>
                            <a:schemeClr val="tx1"/>
                          </a:solidFill>
                          <a:latin typeface="Meiryo UI" panose="020B0604030504040204" pitchFamily="50" charset="-128"/>
                          <a:ea typeface="Meiryo UI" panose="020B0604030504040204" pitchFamily="50" charset="-128"/>
                        </a:rPr>
                        <a:t>MaaS</a:t>
                      </a:r>
                      <a:r>
                        <a:rPr kumimoji="1" lang="ja-JP" altLang="en-US" sz="1050" dirty="0">
                          <a:solidFill>
                            <a:schemeClr val="tx1"/>
                          </a:solidFill>
                          <a:latin typeface="Meiryo UI" panose="020B0604030504040204" pitchFamily="50" charset="-128"/>
                          <a:ea typeface="Meiryo UI" panose="020B0604030504040204" pitchFamily="50" charset="-128"/>
                        </a:rPr>
                        <a:t>等の導入促進　等</a:t>
                      </a:r>
                      <a:endParaRPr kumimoji="1" lang="en-US" altLang="ja-JP" sz="1050" dirty="0">
                        <a:solidFill>
                          <a:schemeClr val="tx1"/>
                        </a:solidFill>
                        <a:latin typeface="Meiryo UI" panose="020B0604030504040204" pitchFamily="50" charset="-128"/>
                        <a:ea typeface="Meiryo UI" panose="020B0604030504040204" pitchFamily="50" charset="-128"/>
                      </a:endParaRPr>
                    </a:p>
                    <a:p>
                      <a:pPr>
                        <a:lnSpc>
                          <a:spcPct val="50000"/>
                        </a:lnSpc>
                      </a:pP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⑤資源循環の促進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⑥森林吸収・緑化等の推進</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⑦気候変動適応の推進等</a:t>
                      </a:r>
                    </a:p>
                  </a:txBody>
                  <a:tcPr/>
                </a:tc>
                <a:extLst>
                  <a:ext uri="{0D108BD9-81ED-4DB2-BD59-A6C34878D82A}">
                    <a16:rowId xmlns:a16="http://schemas.microsoft.com/office/drawing/2014/main" val="4048418389"/>
                  </a:ext>
                </a:extLst>
              </a:tr>
              <a:tr h="490888">
                <a:tc>
                  <a:txBody>
                    <a:bodyPr/>
                    <a:lstStyle/>
                    <a:p>
                      <a:pPr algn="ctr"/>
                      <a:r>
                        <a:rPr kumimoji="1" lang="ja-JP" altLang="en-US" sz="1200" b="1" dirty="0">
                          <a:solidFill>
                            <a:schemeClr val="bg1"/>
                          </a:solidFill>
                          <a:latin typeface="Meiryo UI" panose="020B0604030504040204" pitchFamily="50" charset="-128"/>
                          <a:ea typeface="Meiryo UI" panose="020B0604030504040204" pitchFamily="50" charset="-128"/>
                        </a:rPr>
                        <a:t>達成</a:t>
                      </a:r>
                      <a:endParaRPr kumimoji="1" lang="en-US" altLang="ja-JP" sz="1200" b="1" dirty="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a:solidFill>
                            <a:schemeClr val="bg1"/>
                          </a:solidFill>
                          <a:latin typeface="Meiryo UI" panose="020B0604030504040204" pitchFamily="50" charset="-128"/>
                          <a:ea typeface="Meiryo UI" panose="020B0604030504040204" pitchFamily="50" charset="-128"/>
                        </a:rPr>
                        <a:t>状況</a:t>
                      </a:r>
                    </a:p>
                  </a:txBody>
                  <a:tcPr anchor="ctr">
                    <a:solidFill>
                      <a:schemeClr val="accent5">
                        <a:lumMod val="75000"/>
                      </a:schemeClr>
                    </a:solidFill>
                  </a:tcPr>
                </a:tc>
                <a:tc>
                  <a:txBody>
                    <a:bodyPr/>
                    <a:lstStyle/>
                    <a:p>
                      <a:pPr algn="ctr"/>
                      <a:r>
                        <a:rPr kumimoji="1" lang="en-US" altLang="ja-JP" sz="1200" b="1" dirty="0" smtClean="0">
                          <a:solidFill>
                            <a:schemeClr val="accent2"/>
                          </a:solidFill>
                          <a:latin typeface="Meiryo UI" panose="020B0604030504040204" pitchFamily="50" charset="-128"/>
                          <a:ea typeface="Meiryo UI" panose="020B0604030504040204" pitchFamily="50" charset="-128"/>
                        </a:rPr>
                        <a:t>1990</a:t>
                      </a:r>
                      <a:r>
                        <a:rPr kumimoji="1" lang="ja-JP" altLang="en-US" sz="1200" b="1" dirty="0">
                          <a:solidFill>
                            <a:schemeClr val="accent2"/>
                          </a:solidFill>
                          <a:latin typeface="Meiryo UI" panose="020B0604030504040204" pitchFamily="50" charset="-128"/>
                          <a:ea typeface="Meiryo UI" panose="020B0604030504040204" pitchFamily="50" charset="-128"/>
                        </a:rPr>
                        <a:t>年度比</a:t>
                      </a:r>
                      <a:r>
                        <a:rPr kumimoji="1" lang="en-US" altLang="ja-JP" sz="1200" b="1" dirty="0">
                          <a:solidFill>
                            <a:schemeClr val="accent2"/>
                          </a:solidFill>
                          <a:latin typeface="Meiryo UI" panose="020B0604030504040204" pitchFamily="50" charset="-128"/>
                          <a:ea typeface="Meiryo UI" panose="020B0604030504040204" pitchFamily="50" charset="-128"/>
                        </a:rPr>
                        <a:t>12.1</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baseline="26000" dirty="0" smtClean="0">
                          <a:solidFill>
                            <a:schemeClr val="accent2"/>
                          </a:solidFill>
                          <a:latin typeface="Meiryo UI" panose="020B0604030504040204" pitchFamily="50" charset="-128"/>
                          <a:ea typeface="Meiryo UI"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accent2"/>
                          </a:solidFill>
                          <a:latin typeface="Meiryo UI" panose="020B0604030504040204" pitchFamily="50" charset="-128"/>
                          <a:ea typeface="Meiryo UI" panose="020B0604030504040204" pitchFamily="50" charset="-128"/>
                        </a:rPr>
                        <a:t>（目標達成）</a:t>
                      </a:r>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200" b="1" dirty="0" smtClean="0">
                          <a:solidFill>
                            <a:schemeClr val="accent2"/>
                          </a:solidFill>
                          <a:latin typeface="Meiryo UI" panose="020B0604030504040204" pitchFamily="50" charset="-128"/>
                          <a:ea typeface="Meiryo UI" panose="020B0604030504040204" pitchFamily="50" charset="-128"/>
                        </a:rPr>
                        <a:t>1990</a:t>
                      </a:r>
                      <a:r>
                        <a:rPr kumimoji="1" lang="ja-JP" altLang="en-US" sz="1200" b="1" dirty="0">
                          <a:solidFill>
                            <a:schemeClr val="accent2"/>
                          </a:solidFill>
                          <a:latin typeface="Meiryo UI" panose="020B0604030504040204" pitchFamily="50" charset="-128"/>
                          <a:ea typeface="Meiryo UI" panose="020B0604030504040204" pitchFamily="50" charset="-128"/>
                        </a:rPr>
                        <a:t>年度比</a:t>
                      </a:r>
                      <a:r>
                        <a:rPr kumimoji="1" lang="en-US" altLang="ja-JP" sz="1200" b="1" dirty="0">
                          <a:solidFill>
                            <a:schemeClr val="accent2"/>
                          </a:solidFill>
                          <a:latin typeface="Meiryo UI" panose="020B0604030504040204" pitchFamily="50" charset="-128"/>
                          <a:ea typeface="Meiryo UI" panose="020B0604030504040204" pitchFamily="50" charset="-128"/>
                        </a:rPr>
                        <a:t>20.9</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baseline="26000" dirty="0" smtClean="0">
                          <a:solidFill>
                            <a:schemeClr val="accent2"/>
                          </a:solidFill>
                          <a:latin typeface="Meiryo UI" panose="020B0604030504040204" pitchFamily="50" charset="-128"/>
                          <a:ea typeface="Meiryo UI" panose="020B0604030504040204"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smtClean="0">
                          <a:solidFill>
                            <a:schemeClr val="accent2"/>
                          </a:solidFill>
                          <a:latin typeface="Meiryo UI" panose="020B0604030504040204" pitchFamily="50" charset="-128"/>
                          <a:ea typeface="Meiryo UI" panose="020B0604030504040204" pitchFamily="50" charset="-128"/>
                        </a:rPr>
                        <a:t>（目標達成）</a:t>
                      </a:r>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200" b="1" dirty="0">
                          <a:solidFill>
                            <a:schemeClr val="accent2"/>
                          </a:solidFill>
                          <a:latin typeface="Meiryo UI" panose="020B0604030504040204" pitchFamily="50" charset="-128"/>
                          <a:ea typeface="Meiryo UI" panose="020B0604030504040204" pitchFamily="50" charset="-128"/>
                        </a:rPr>
                        <a:t>2005</a:t>
                      </a:r>
                      <a:r>
                        <a:rPr kumimoji="1" lang="ja-JP" altLang="en-US" sz="1200" b="1" dirty="0">
                          <a:solidFill>
                            <a:schemeClr val="accent2"/>
                          </a:solidFill>
                          <a:latin typeface="Meiryo UI" panose="020B0604030504040204" pitchFamily="50" charset="-128"/>
                          <a:ea typeface="Meiryo UI" panose="020B0604030504040204" pitchFamily="50" charset="-128"/>
                        </a:rPr>
                        <a:t>年度比</a:t>
                      </a:r>
                      <a:r>
                        <a:rPr kumimoji="1" lang="en-US" altLang="ja-JP" sz="1200" b="1" dirty="0">
                          <a:solidFill>
                            <a:schemeClr val="accent2"/>
                          </a:solidFill>
                          <a:latin typeface="Meiryo UI" panose="020B0604030504040204" pitchFamily="50" charset="-128"/>
                          <a:ea typeface="Meiryo UI" panose="020B0604030504040204" pitchFamily="50" charset="-128"/>
                        </a:rPr>
                        <a:t>2.6</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dirty="0">
                          <a:solidFill>
                            <a:schemeClr val="accent2"/>
                          </a:solidFill>
                          <a:latin typeface="Meiryo UI" panose="020B0604030504040204" pitchFamily="50" charset="-128"/>
                          <a:ea typeface="Meiryo UI" panose="020B0604030504040204" pitchFamily="50" charset="-128"/>
                        </a:rPr>
                        <a:t>(2019)</a:t>
                      </a:r>
                      <a:r>
                        <a:rPr kumimoji="1" lang="en-US" altLang="ja-JP" sz="1200" b="1" baseline="26000" dirty="0">
                          <a:solidFill>
                            <a:schemeClr val="accent2"/>
                          </a:solidFill>
                          <a:latin typeface="Meiryo UI" panose="020B0604030504040204" pitchFamily="50" charset="-128"/>
                          <a:ea typeface="Meiryo UI" panose="020B0604030504040204" pitchFamily="50" charset="-128"/>
                        </a:rPr>
                        <a:t>※</a:t>
                      </a:r>
                      <a:endParaRPr kumimoji="1" lang="ja-JP" altLang="en-US" sz="1200" b="1" baseline="26000" dirty="0">
                        <a:solidFill>
                          <a:schemeClr val="accent2"/>
                        </a:solidFill>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200" b="1" dirty="0">
                          <a:solidFill>
                            <a:schemeClr val="accent2"/>
                          </a:solidFill>
                          <a:latin typeface="Meiryo UI" panose="020B0604030504040204" pitchFamily="50" charset="-128"/>
                          <a:ea typeface="Meiryo UI" panose="020B0604030504040204" pitchFamily="50" charset="-128"/>
                        </a:rPr>
                        <a:t>2013</a:t>
                      </a:r>
                      <a:r>
                        <a:rPr kumimoji="1" lang="ja-JP" altLang="en-US" sz="1200" b="1" dirty="0">
                          <a:solidFill>
                            <a:schemeClr val="accent2"/>
                          </a:solidFill>
                          <a:latin typeface="Meiryo UI" panose="020B0604030504040204" pitchFamily="50" charset="-128"/>
                          <a:ea typeface="Meiryo UI" panose="020B0604030504040204" pitchFamily="50" charset="-128"/>
                        </a:rPr>
                        <a:t>年度比で</a:t>
                      </a:r>
                      <a:r>
                        <a:rPr kumimoji="1" lang="en-US" altLang="ja-JP" sz="1200" b="1" dirty="0">
                          <a:solidFill>
                            <a:schemeClr val="accent2"/>
                          </a:solidFill>
                          <a:latin typeface="Meiryo UI" panose="020B0604030504040204" pitchFamily="50" charset="-128"/>
                          <a:ea typeface="Meiryo UI" panose="020B0604030504040204" pitchFamily="50" charset="-128"/>
                        </a:rPr>
                        <a:t>23.8</a:t>
                      </a:r>
                      <a:r>
                        <a:rPr kumimoji="1" lang="ja-JP" altLang="en-US" sz="1200" b="1" dirty="0">
                          <a:solidFill>
                            <a:schemeClr val="accent2"/>
                          </a:solidFill>
                          <a:latin typeface="Meiryo UI" panose="020B0604030504040204" pitchFamily="50" charset="-128"/>
                          <a:ea typeface="Meiryo UI" panose="020B0604030504040204" pitchFamily="50" charset="-128"/>
                        </a:rPr>
                        <a:t>％削減</a:t>
                      </a:r>
                      <a:r>
                        <a:rPr kumimoji="1" lang="en-US" altLang="ja-JP" sz="1200" b="1" dirty="0">
                          <a:solidFill>
                            <a:schemeClr val="accent2"/>
                          </a:solidFill>
                          <a:latin typeface="Meiryo UI" panose="020B0604030504040204" pitchFamily="50" charset="-128"/>
                          <a:ea typeface="Meiryo UI" panose="020B0604030504040204" pitchFamily="50" charset="-128"/>
                        </a:rPr>
                        <a:t>(2019)</a:t>
                      </a:r>
                      <a:r>
                        <a:rPr kumimoji="1" lang="en-US" altLang="ja-JP" sz="1200" b="1" baseline="26000" dirty="0">
                          <a:solidFill>
                            <a:schemeClr val="accent2"/>
                          </a:solidFill>
                          <a:latin typeface="Meiryo UI" panose="020B0604030504040204" pitchFamily="50" charset="-128"/>
                          <a:ea typeface="Meiryo UI" panose="020B0604030504040204" pitchFamily="50" charset="-128"/>
                        </a:rPr>
                        <a:t>※</a:t>
                      </a:r>
                      <a:endParaRPr kumimoji="1" lang="ja-JP" altLang="en-US" sz="1200" b="1" baseline="26000" dirty="0">
                        <a:solidFill>
                          <a:schemeClr val="accent2"/>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19590581"/>
                  </a:ext>
                </a:extLst>
              </a:tr>
            </a:tbl>
          </a:graphicData>
        </a:graphic>
      </p:graphicFrame>
      <p:sp>
        <p:nvSpPr>
          <p:cNvPr id="5" name="正方形/長方形 4">
            <a:extLst>
              <a:ext uri="{FF2B5EF4-FFF2-40B4-BE49-F238E27FC236}">
                <a16:creationId xmlns:a16="http://schemas.microsoft.com/office/drawing/2014/main" id="{333AD0DB-5D06-4672-AE80-4822E0665B38}"/>
              </a:ext>
            </a:extLst>
          </p:cNvPr>
          <p:cNvSpPr/>
          <p:nvPr/>
        </p:nvSpPr>
        <p:spPr>
          <a:xfrm>
            <a:off x="180976" y="6442698"/>
            <a:ext cx="8782049" cy="384529"/>
          </a:xfrm>
          <a:prstGeom prst="rect">
            <a:avLst/>
          </a:prstGeom>
        </p:spPr>
        <p:txBody>
          <a:bodyPr wrap="square">
            <a:spAutoFit/>
          </a:bodyPr>
          <a:lstStyle/>
          <a:p>
            <a:pPr marL="177800" marR="0" lvl="0" indent="-177800" algn="l" defTabSz="457200" rtl="0" eaLnBrk="1" fontAlgn="auto" latinLnBrk="0" hangingPunct="1">
              <a:lnSpc>
                <a:spcPts val="12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現行計画以外の計画については、電気の排出係数</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使用電力量１</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kWh </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当たりの二酸化炭素排出量を表す係数。発電時の電源構成</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火力や再エネ等のバランス</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により変動</a:t>
            </a: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を固定</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して</a:t>
            </a:r>
            <a:endParaRPr kumimoji="0"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l" defTabSz="457200" rtl="0" eaLnBrk="1" fontAlgn="auto" latinLnBrk="0" hangingPunct="1">
              <a:lnSpc>
                <a:spcPts val="12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算定</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・評価していたが、現行計画からは、変動する排出係数を用いて算定・評価</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a:xfrm>
            <a:off x="7086600" y="6483693"/>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54788336"/>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角丸四角形 56"/>
          <p:cNvSpPr/>
          <p:nvPr/>
        </p:nvSpPr>
        <p:spPr>
          <a:xfrm>
            <a:off x="48176" y="3804203"/>
            <a:ext cx="5872194" cy="2979309"/>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8" name="角丸四角形 57"/>
          <p:cNvSpPr/>
          <p:nvPr/>
        </p:nvSpPr>
        <p:spPr>
          <a:xfrm>
            <a:off x="3095421" y="409917"/>
            <a:ext cx="5991429" cy="3323677"/>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正方形/長方形 58"/>
          <p:cNvSpPr/>
          <p:nvPr/>
        </p:nvSpPr>
        <p:spPr>
          <a:xfrm>
            <a:off x="3076999" y="1250052"/>
            <a:ext cx="3658964" cy="733534"/>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◆二酸化炭素排出量実質ゼロの実現に向けたアプローチ</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7109" marR="0" lvl="0" indent="-77109"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・現在から</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年に向けては、エネルギー・資源使用量の削減と、単位エネルギー量・</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7109" marR="0" lvl="0" indent="-77109"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資源量あたりの二酸化炭素排出量の削減を同時に推進することが重要</a:t>
            </a:r>
          </a:p>
          <a:p>
            <a:pPr marL="77109" marR="0" lvl="0" indent="-77109"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年以降は、さらなる取組みの推進を図るとともに、国と連携し、</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CO</a:t>
            </a:r>
            <a:r>
              <a:rPr kumimoji="0" lang="en-US" altLang="ja-JP" sz="786" b="0" i="0" u="none" strike="noStrike" kern="12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の回収・有効利用などの脱炭素社会に向けた技術革新・導入により、削減を加速することが重要</a:t>
            </a:r>
          </a:p>
        </p:txBody>
      </p:sp>
      <p:sp>
        <p:nvSpPr>
          <p:cNvPr id="60" name="角丸四角形 59"/>
          <p:cNvSpPr/>
          <p:nvPr/>
        </p:nvSpPr>
        <p:spPr>
          <a:xfrm>
            <a:off x="50647" y="409185"/>
            <a:ext cx="2999332" cy="3324122"/>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1" name="角丸四角形 60"/>
          <p:cNvSpPr/>
          <p:nvPr/>
        </p:nvSpPr>
        <p:spPr>
          <a:xfrm>
            <a:off x="54256" y="3805432"/>
            <a:ext cx="3007911"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square"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第３章 </a:t>
            </a:r>
            <a:r>
              <a:rPr kumimoji="0" lang="en-US" altLang="ja-JP"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2030</a:t>
            </a: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年に向けて取り組む項目</a:t>
            </a:r>
          </a:p>
        </p:txBody>
      </p:sp>
      <p:sp>
        <p:nvSpPr>
          <p:cNvPr id="62" name="角丸四角形 61"/>
          <p:cNvSpPr/>
          <p:nvPr/>
        </p:nvSpPr>
        <p:spPr>
          <a:xfrm>
            <a:off x="5964378" y="3804203"/>
            <a:ext cx="3122472" cy="2979309"/>
          </a:xfrm>
          <a:prstGeom prst="roundRect">
            <a:avLst>
              <a:gd name="adj" fmla="val 0"/>
            </a:avLst>
          </a:prstGeom>
          <a:solidFill>
            <a:schemeClr val="bg1"/>
          </a:solidFill>
          <a:ln>
            <a:solidFill>
              <a:srgbClr val="002060"/>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3" name="角丸四角形 62"/>
          <p:cNvSpPr/>
          <p:nvPr/>
        </p:nvSpPr>
        <p:spPr>
          <a:xfrm>
            <a:off x="5976039" y="3815931"/>
            <a:ext cx="1686781"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square"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第４章 対策の推進体制</a:t>
            </a:r>
          </a:p>
        </p:txBody>
      </p:sp>
      <p:sp>
        <p:nvSpPr>
          <p:cNvPr id="64" name="正方形/長方形 63"/>
          <p:cNvSpPr/>
          <p:nvPr/>
        </p:nvSpPr>
        <p:spPr>
          <a:xfrm>
            <a:off x="3074988" y="2073001"/>
            <a:ext cx="3615533" cy="220573"/>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　</a:t>
            </a:r>
            <a:r>
              <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年に向けた地球温暖化対策について</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角丸四角形 64"/>
          <p:cNvSpPr/>
          <p:nvPr/>
        </p:nvSpPr>
        <p:spPr>
          <a:xfrm>
            <a:off x="112310" y="5340218"/>
            <a:ext cx="2880000" cy="25714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6" name="角丸四角形 65"/>
          <p:cNvSpPr/>
          <p:nvPr/>
        </p:nvSpPr>
        <p:spPr>
          <a:xfrm>
            <a:off x="112310" y="5611139"/>
            <a:ext cx="2880000" cy="25714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7" name="角丸四角形 66"/>
          <p:cNvSpPr/>
          <p:nvPr/>
        </p:nvSpPr>
        <p:spPr>
          <a:xfrm>
            <a:off x="1260415" y="5081533"/>
            <a:ext cx="2880000" cy="257143"/>
          </a:xfrm>
          <a:prstGeom prst="roundRect">
            <a:avLst>
              <a:gd name="adj" fmla="val 0"/>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8" name="角丸四角形 67"/>
          <p:cNvSpPr/>
          <p:nvPr/>
        </p:nvSpPr>
        <p:spPr>
          <a:xfrm>
            <a:off x="112311" y="6152982"/>
            <a:ext cx="2879999" cy="25714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714" tIns="0" rIns="0" bIns="0" numCol="1" spcCol="0" rtlCol="0" fromWordArt="0" anchor="ctr" anchorCtr="0" forceAA="0" compatLnSpc="1">
            <a:prstTxWarp prst="textNoShape">
              <a:avLst/>
            </a:prstTxWarp>
            <a:noAutofit/>
          </a:bodyPr>
          <a:lstStyle/>
          <a:p>
            <a:pPr marL="0" marR="102056"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4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69" name="正方形/長方形 68"/>
          <p:cNvSpPr/>
          <p:nvPr/>
        </p:nvSpPr>
        <p:spPr>
          <a:xfrm>
            <a:off x="3064435" y="723144"/>
            <a:ext cx="384837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　対策推進にあたっての基本的な考え方</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正方形/長方形 69"/>
          <p:cNvSpPr/>
          <p:nvPr/>
        </p:nvSpPr>
        <p:spPr>
          <a:xfrm>
            <a:off x="3076435" y="858988"/>
            <a:ext cx="1633897" cy="224229"/>
          </a:xfrm>
          <a:prstGeom prst="rect">
            <a:avLst/>
          </a:prstGeom>
        </p:spPr>
        <p:txBody>
          <a:bodyPr wrap="square">
            <a:spAutoFit/>
          </a:bodyPr>
          <a:lstStyle/>
          <a:p>
            <a:pPr marL="0" marR="0" lvl="0" indent="-77109" algn="l" defTabSz="457200" rtl="0" eaLnBrk="1" fontAlgn="auto" latinLnBrk="0" hangingPunct="1">
              <a:lnSpc>
                <a:spcPct val="100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年のめざすべき将来像</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正方形/長方形 70"/>
          <p:cNvSpPr/>
          <p:nvPr/>
        </p:nvSpPr>
        <p:spPr>
          <a:xfrm>
            <a:off x="44879" y="730928"/>
            <a:ext cx="275091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　地球温暖化の現状</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正方形/長方形 71"/>
          <p:cNvSpPr/>
          <p:nvPr/>
        </p:nvSpPr>
        <p:spPr>
          <a:xfrm>
            <a:off x="26466" y="877617"/>
            <a:ext cx="2977075" cy="348813"/>
          </a:xfrm>
          <a:prstGeom prst="rect">
            <a:avLst/>
          </a:prstGeom>
        </p:spPr>
        <p:txBody>
          <a:bodyPr wrap="square">
            <a:spAutoFit/>
          </a:bodyPr>
          <a:lstStyle/>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・人間活動は約１℃の地球温暖化をもたらしたと推定され、</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世紀末の世界の平均地上気温は最大</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4.8</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℃上昇すると予測</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正方形/長方形 72"/>
          <p:cNvSpPr/>
          <p:nvPr/>
        </p:nvSpPr>
        <p:spPr>
          <a:xfrm>
            <a:off x="3072422" y="2254528"/>
            <a:ext cx="4260685" cy="990015"/>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年に向けた対策（計画策定）の基本的な考え方</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tab pos="3463087" algn="l"/>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年の将来像を見通しつつ、万博のテーマである「いのち輝く未来社会」のためのア</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tab pos="3463087" algn="l"/>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イデアが社会実装段階に移行し、</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実現に向けて対策を加速すべき重要な時期</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・気候危機及び脱炭素化に向けた認識が社会に根付くよう、意識改革・行動喚起</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・再生可能エネルギーなど単位エネルギー量・資源量あたりの</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CO</a:t>
            </a:r>
            <a:r>
              <a:rPr kumimoji="0" lang="en-US" altLang="ja-JP" sz="786" b="0" i="0" u="none" strike="noStrike" kern="12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が少なくなる選択を促進</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・既に現れている、もしくは将来影響が現れると予測される気候変動影響に対する適応策を推進</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・コロナ危機と気候危機への取組みを両立する観点（グリーンリカバリー）</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正方形/長方形 73"/>
          <p:cNvSpPr/>
          <p:nvPr/>
        </p:nvSpPr>
        <p:spPr>
          <a:xfrm>
            <a:off x="34690" y="1290874"/>
            <a:ext cx="275091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　地球温暖化対策の動向</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21971" y="1445177"/>
            <a:ext cx="3081423" cy="1446165"/>
          </a:xfrm>
          <a:prstGeom prst="rect">
            <a:avLst/>
          </a:prstGeom>
        </p:spPr>
        <p:txBody>
          <a:bodyPr wrap="square">
            <a:spAutoFit/>
          </a:bodyPr>
          <a:lstStyle/>
          <a:p>
            <a:pPr marL="116797" marR="0" lvl="0" indent="-97520" algn="l" defTabSz="457200" rtl="0" eaLnBrk="1" fontAlgn="auto" latinLnBrk="0" hangingPunct="1">
              <a:lnSpc>
                <a:spcPct val="100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◆国際的動向</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・パリ協定が採択</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され、平均気温の上昇を２℃高い水準を十分下回るとともに、</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1.5</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℃に抑える努力を追求</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500"/>
              </a:lnSpc>
              <a:spcBef>
                <a:spcPts val="0"/>
              </a:spcBef>
              <a:spcAft>
                <a:spcPts val="0"/>
              </a:spcAft>
              <a:buClrTx/>
              <a:buSzTx/>
              <a:buFontTx/>
              <a:buNone/>
              <a:tabLst/>
              <a:defRPr/>
            </a:pP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ct val="100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◆国内の動向</a:t>
            </a:r>
            <a:endParaRPr kumimoji="0" lang="en-US" altLang="ja-JP"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・「地球温暖化対策計画」を閣議決定</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年５月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・気候変動適応法を制定</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年６月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し、同法に基づく「気候変動適応計画」を閣議決定</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同年</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「パリ協定に基づく成長戦略としての長期戦略」を閣議決定</a:t>
            </a:r>
            <a:r>
              <a:rPr kumimoji="0" lang="en-US" altLang="ja-JP"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0" lang="ja-JP" altLang="en-US"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年６月</a:t>
            </a:r>
            <a:r>
              <a:rPr kumimoji="0" lang="en-US" altLang="ja-JP" sz="786" b="0" i="0" u="none" strike="noStrike" kern="12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・環境大臣が「気候危機」を宣言</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年６月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・首相が</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年温室効果ガス排出量実質ゼロを宣言</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76" name="角丸四角形 75"/>
          <p:cNvSpPr/>
          <p:nvPr/>
        </p:nvSpPr>
        <p:spPr>
          <a:xfrm>
            <a:off x="56800" y="415840"/>
            <a:ext cx="2988000"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wrap="square"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第１章</a:t>
            </a:r>
            <a:r>
              <a:rPr kumimoji="0" lang="en-US" altLang="ja-JP"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 </a:t>
            </a:r>
            <a:r>
              <a:rPr kumimoji="0" lang="ja-JP" altLang="en-US" sz="100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地球温暖化の現状と動向</a:t>
            </a:r>
          </a:p>
        </p:txBody>
      </p:sp>
      <p:sp>
        <p:nvSpPr>
          <p:cNvPr id="77" name="角丸四角形 76"/>
          <p:cNvSpPr/>
          <p:nvPr/>
        </p:nvSpPr>
        <p:spPr>
          <a:xfrm>
            <a:off x="3103395" y="415840"/>
            <a:ext cx="3287940" cy="205819"/>
          </a:xfrm>
          <a:prstGeom prst="roundRect">
            <a:avLst>
              <a:gd name="adj" fmla="val 0"/>
            </a:avLst>
          </a:prstGeom>
          <a:solidFill>
            <a:srgbClr val="002060"/>
          </a:solidFill>
          <a:effectLst/>
          <a:scene3d>
            <a:camera prst="orthographicFront">
              <a:rot lat="0" lon="0" rev="0"/>
            </a:camera>
            <a:lightRig rig="threePt" dir="t">
              <a:rot lat="0" lon="0" rev="1200000"/>
            </a:lightRig>
          </a:scene3d>
          <a:sp3d/>
        </p:spPr>
        <p:style>
          <a:lnRef idx="0">
            <a:schemeClr val="accent1"/>
          </a:lnRef>
          <a:fillRef idx="3">
            <a:schemeClr val="accent1"/>
          </a:fillRef>
          <a:effectRef idx="3">
            <a:schemeClr val="accent1"/>
          </a:effectRef>
          <a:fontRef idx="minor">
            <a:schemeClr val="lt1"/>
          </a:fontRef>
        </p:style>
        <p:txBody>
          <a:bodyPr tIns="25714" bIns="25714"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第２章</a:t>
            </a:r>
            <a:r>
              <a:rPr kumimoji="0"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0"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大阪府における今後の地球温暖化対策</a:t>
            </a:r>
          </a:p>
        </p:txBody>
      </p:sp>
      <p:sp>
        <p:nvSpPr>
          <p:cNvPr id="78" name="角丸四角形 77"/>
          <p:cNvSpPr/>
          <p:nvPr/>
        </p:nvSpPr>
        <p:spPr>
          <a:xfrm>
            <a:off x="4710331" y="910692"/>
            <a:ext cx="3600401" cy="284116"/>
          </a:xfrm>
          <a:prstGeom prst="roundRect">
            <a:avLst>
              <a:gd name="adj" fmla="val 16767"/>
            </a:avLst>
          </a:prstGeom>
          <a:noFill/>
          <a:ln w="95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2857" rIns="0" bIns="12857" numCol="1" spcCol="0" rtlCol="0" fromWordArt="0" anchor="t" anchorCtr="0" forceAA="0" compatLnSpc="1">
            <a:prstTxWarp prst="textNoShape">
              <a:avLst/>
            </a:prstTxWarp>
            <a:spAutoFit/>
          </a:bodyPr>
          <a:lstStyle/>
          <a:p>
            <a:pPr marL="102056" marR="102056" lvl="0" indent="0" algn="ctr" defTabSz="457200" rtl="0" eaLnBrk="1" fontAlgn="auto" latinLnBrk="0" hangingPunct="1">
              <a:lnSpc>
                <a:spcPct val="100000"/>
              </a:lnSpc>
              <a:spcBef>
                <a:spcPts val="0"/>
              </a:spcBef>
              <a:spcAft>
                <a:spcPts val="0"/>
              </a:spcAft>
              <a:buClrTx/>
              <a:buSzTx/>
              <a:buFontTx/>
              <a:buNone/>
              <a:tabLst/>
              <a:defRPr/>
            </a:pP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2050</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年二酸化炭素排出量実質ゼロへ</a:t>
            </a:r>
            <a:endPar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102056" marR="102056" lvl="0" indent="0" algn="ctr" defTabSz="457200" rtl="0" eaLnBrk="1" fontAlgn="auto" latinLnBrk="0" hangingPunct="1">
              <a:lnSpc>
                <a:spcPct val="100000"/>
              </a:lnSpc>
              <a:spcBef>
                <a:spcPts val="0"/>
              </a:spcBef>
              <a:spcAft>
                <a:spcPts val="0"/>
              </a:spcAft>
              <a:buClrTx/>
              <a:buSzTx/>
              <a:buFontTx/>
              <a:buNone/>
              <a:tabLst/>
              <a:defRPr/>
            </a:pPr>
            <a:r>
              <a:rPr kumimoji="0" lang="en-US" altLang="ja-JP"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大阪から世界へ、現在から未来へ　府民がつくる暮らしやすい持続可能な脱炭素社会</a:t>
            </a:r>
            <a:r>
              <a:rPr kumimoji="0" lang="en-US" altLang="ja-JP"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endParaRPr kumimoji="0" lang="ja-JP" altLang="en-US" sz="714" b="0"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79" name="正方形/長方形 78"/>
          <p:cNvSpPr/>
          <p:nvPr/>
        </p:nvSpPr>
        <p:spPr>
          <a:xfrm>
            <a:off x="7119314" y="2988205"/>
            <a:ext cx="1528147" cy="26802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年二酸化炭素排出量実質ゼロに向けた</a:t>
            </a:r>
            <a:endPar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アプローチ（概念図）</a:t>
            </a:r>
          </a:p>
        </p:txBody>
      </p:sp>
      <p:sp>
        <p:nvSpPr>
          <p:cNvPr id="80" name="正方形/長方形 79"/>
          <p:cNvSpPr/>
          <p:nvPr/>
        </p:nvSpPr>
        <p:spPr>
          <a:xfrm>
            <a:off x="38883" y="2936771"/>
            <a:ext cx="2750916" cy="194925"/>
          </a:xfrm>
          <a:prstGeom prst="rect">
            <a:avLst/>
          </a:prstGeom>
        </p:spPr>
        <p:txBody>
          <a:bodyPr wrap="square">
            <a:spAutoFit/>
          </a:bodyPr>
          <a:lstStyle/>
          <a:p>
            <a:pPr marL="0" marR="0" lvl="0" indent="0" algn="l" defTabSz="457200" rtl="0" eaLnBrk="1" fontAlgn="auto" latinLnBrk="0" hangingPunct="1">
              <a:lnSpc>
                <a:spcPts val="800"/>
              </a:lnSpc>
              <a:spcBef>
                <a:spcPts val="0"/>
              </a:spcBef>
              <a:spcAft>
                <a:spcPts val="0"/>
              </a:spcAft>
              <a:buClrTx/>
              <a:buSzTx/>
              <a:buFontTx/>
              <a:buNone/>
              <a:tabLst/>
              <a:defRPr/>
            </a:pPr>
            <a:r>
              <a:rPr kumimoji="0" lang="ja-JP" altLang="en-US"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３　大阪府域における地球温暖化の現状と対策</a:t>
            </a:r>
            <a:endParaRPr kumimoji="0" lang="en-US" altLang="ja-JP" sz="85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正方形/長方形 80"/>
          <p:cNvSpPr/>
          <p:nvPr/>
        </p:nvSpPr>
        <p:spPr>
          <a:xfrm>
            <a:off x="32297" y="3103309"/>
            <a:ext cx="2977075" cy="477054"/>
          </a:xfrm>
          <a:prstGeom prst="rect">
            <a:avLst/>
          </a:prstGeom>
        </p:spPr>
        <p:txBody>
          <a:bodyPr wrap="square">
            <a:spAutoFit/>
          </a:bodyPr>
          <a:lstStyle/>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・大阪の年平均気温は</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世紀の</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年間で約２℃上昇</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16797" marR="0" lvl="0" indent="-97520"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年度の温室効果ガス排出量は</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5,332</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万トン。電気の排出係数による影響等により、</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年度比で約８％減少</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テキスト ボックス 81"/>
          <p:cNvSpPr txBox="1"/>
          <p:nvPr/>
        </p:nvSpPr>
        <p:spPr>
          <a:xfrm>
            <a:off x="5955305" y="4112454"/>
            <a:ext cx="3119904" cy="964367"/>
          </a:xfrm>
          <a:prstGeom prst="rect">
            <a:avLst/>
          </a:prstGeom>
          <a:noFill/>
          <a:ln>
            <a:noFill/>
          </a:ln>
        </p:spPr>
        <p:txBody>
          <a:bodyPr wrap="square" rtlCol="0">
            <a:spAutoFit/>
          </a:bodyPr>
          <a:lstStyle/>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・温暖化対策部会において、毎年、地球温暖化対策の取組状況等について、点検・評価し、その結果をホームページ等により公表</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357"/>
              </a:lnSpc>
              <a:spcBef>
                <a:spcPts val="0"/>
              </a:spcBef>
              <a:spcAft>
                <a:spcPts val="0"/>
              </a:spcAft>
              <a:buClrTx/>
              <a:buSzTx/>
              <a:buFontTx/>
              <a:buNone/>
              <a:tabLst/>
              <a:defRPr/>
            </a:pP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786" b="0" i="0" u="none" strike="noStrike" kern="1200" cap="none" spc="-14"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都市・住宅・防災・産業振興などの他部局や、関係機関等と連携・協働して、気候変動に対する緩和策と適応策の取組みを両輪で推進</a:t>
            </a:r>
            <a:endParaRPr kumimoji="0" lang="en-US" altLang="ja-JP" sz="786" b="0" i="0" u="none" strike="noStrike" kern="1200" cap="none" spc="-14"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357"/>
              </a:lnSpc>
              <a:spcBef>
                <a:spcPts val="0"/>
              </a:spcBef>
              <a:spcAft>
                <a:spcPts val="0"/>
              </a:spcAft>
              <a:buClrTx/>
              <a:buSzTx/>
              <a:buFontTx/>
              <a:buNone/>
              <a:tabLst/>
              <a:defRPr/>
            </a:pPr>
            <a:endParaRPr kumimoji="0" lang="en-US" altLang="ja-JP" sz="786" b="0" i="0" u="none" strike="noStrike" kern="1200" cap="none" spc="-14"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1233" marR="0" lvl="0" indent="-61233"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年の万博開催による社会情勢の変化のほか、国の計画の見直し状況等を踏まえ、必要に応じて適宜見直しを実施</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3" name="正方形/長方形 82"/>
          <p:cNvSpPr/>
          <p:nvPr/>
        </p:nvSpPr>
        <p:spPr>
          <a:xfrm>
            <a:off x="3072796" y="3238072"/>
            <a:ext cx="2847574" cy="220573"/>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◆計画の期間　　</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年度までの</a:t>
            </a:r>
            <a:r>
              <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0"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a:t>
            </a:r>
            <a:endParaRPr kumimoji="0"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正方形/長方形 83"/>
          <p:cNvSpPr/>
          <p:nvPr/>
        </p:nvSpPr>
        <p:spPr>
          <a:xfrm>
            <a:off x="3069878" y="3467603"/>
            <a:ext cx="1596940" cy="220573"/>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◆温室効果ガスの</a:t>
            </a:r>
            <a:r>
              <a:rPr kumimoji="0" lang="ja-JP" altLang="en-US" sz="857"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削減目標</a:t>
            </a:r>
            <a:r>
              <a:rPr kumimoji="0" lang="ja-JP" altLang="en-US" sz="8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57" b="1" i="0" u="none" strike="noStrike" kern="100" cap="none" spc="0" normalizeH="0" baseline="0" noProof="0" dirty="0">
              <a:ln>
                <a:noFill/>
              </a:ln>
              <a:solidFill>
                <a:srgbClr val="0066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91" name="角丸四角形 90"/>
          <p:cNvSpPr/>
          <p:nvPr/>
        </p:nvSpPr>
        <p:spPr>
          <a:xfrm>
            <a:off x="4710331" y="3489264"/>
            <a:ext cx="3600401" cy="162523"/>
          </a:xfrm>
          <a:prstGeom prst="roundRect">
            <a:avLst>
              <a:gd name="adj" fmla="val 16767"/>
            </a:avLst>
          </a:prstGeom>
          <a:noFill/>
          <a:ln w="95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2857" rIns="0" bIns="12857" numCol="1" spcCol="0" rtlCol="0" fromWordArt="0" anchor="t" anchorCtr="0" forceAA="0" compatLnSpc="1">
            <a:prstTxWarp prst="textNoShape">
              <a:avLst/>
            </a:prstTxWarp>
            <a:spAutoFit/>
          </a:bodyPr>
          <a:lstStyle/>
          <a:p>
            <a:pPr marL="102056" marR="102056" lvl="0" indent="0" algn="ctr" defTabSz="457200" rtl="0" eaLnBrk="1" fontAlgn="auto" latinLnBrk="0" hangingPunct="1">
              <a:lnSpc>
                <a:spcPct val="100000"/>
              </a:lnSpc>
              <a:spcBef>
                <a:spcPts val="0"/>
              </a:spcBef>
              <a:spcAft>
                <a:spcPts val="0"/>
              </a:spcAft>
              <a:buClrTx/>
              <a:buSzTx/>
              <a:buFontTx/>
              <a:buNone/>
              <a:tabLst/>
              <a:defRPr/>
            </a:pP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2030</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年度の府域の温室効果ガス排出量を</a:t>
            </a: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2013</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年度比で</a:t>
            </a:r>
            <a:r>
              <a:rPr kumimoji="0" lang="en-US" altLang="ja-JP"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40</a:t>
            </a:r>
            <a:r>
              <a:rPr kumimoji="0" lang="ja-JP" altLang="en-US" sz="786" b="1" i="0" u="none" strike="noStrike" kern="1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rPr>
              <a:t>％削減</a:t>
            </a:r>
            <a:endParaRPr kumimoji="0" lang="ja-JP" altLang="en-US" sz="571" b="0" i="0" u="none" strike="noStrike" kern="100" cap="none" spc="-21"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92" name="正方形/長方形 91">
            <a:extLst>
              <a:ext uri="{FF2B5EF4-FFF2-40B4-BE49-F238E27FC236}">
                <a16:creationId xmlns:a16="http://schemas.microsoft.com/office/drawing/2014/main" id="{9EB149AD-D045-47C6-9623-93D64379E8EC}"/>
              </a:ext>
            </a:extLst>
          </p:cNvPr>
          <p:cNvSpPr/>
          <p:nvPr/>
        </p:nvSpPr>
        <p:spPr>
          <a:xfrm>
            <a:off x="46918" y="4082147"/>
            <a:ext cx="3153482" cy="2657138"/>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取組項目１　あらゆる主体の意識改革・行動喚起</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・府民・事業者や市町村と気候危機であるとの認識を共有し、脱炭素化に向けて取組みを推進するための新たな場の創設</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・再生可能エネルギー電気の調達など府による率先行動</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・生産・流通段階での</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786" b="0"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削減にも考慮した大阪産など地産地消の促進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・環境面だけでなく健康や快適性、レジリエンスの向上などのベネフィットにも訴求した</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ZEH</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の普及促進　等</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取組項目２　事業者における脱炭素化に向けた取組促進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・温暖化防止条例に基づく大規模事業者に対する届出制度の強化による</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786" b="0"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削減の推進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・金融機関等と連携した</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ESG</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投資の活性化などを通じた事業者の脱炭素経営の促進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ZEB</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の普及拡大など建築物における環境配慮の推進　等</a:t>
            </a: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取組項目３　</a:t>
            </a:r>
            <a:r>
              <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857" b="1"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排出の少ないエネルギー</a:t>
            </a:r>
            <a:r>
              <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再生可能エネル</a:t>
            </a: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ギーを含む</a:t>
            </a:r>
            <a:r>
              <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の利用促進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・共同購入支援事業などによる太陽光発電設備等のさらなる設置促進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・府域外からの調達による再エネ電力の利用拡大</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CO</a:t>
            </a:r>
            <a:r>
              <a:rPr kumimoji="0" lang="en-US" altLang="ja-JP" sz="786" b="0" i="0" u="none" strike="noStrike" kern="100" cap="none" spc="0" normalizeH="0" baseline="-1000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排出の少ない電気の選択の促進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786" b="0" i="0" u="none" strike="noStrike" kern="100" cap="none" spc="-36"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蓄電池、水素・燃料電池の研究開発支援及び導入促進　等</a:t>
            </a:r>
          </a:p>
        </p:txBody>
      </p:sp>
      <p:sp>
        <p:nvSpPr>
          <p:cNvPr id="93" name="正方形/長方形 92">
            <a:extLst>
              <a:ext uri="{FF2B5EF4-FFF2-40B4-BE49-F238E27FC236}">
                <a16:creationId xmlns:a16="http://schemas.microsoft.com/office/drawing/2014/main" id="{9EB149AD-D045-47C6-9623-93D64379E8EC}"/>
              </a:ext>
            </a:extLst>
          </p:cNvPr>
          <p:cNvSpPr/>
          <p:nvPr/>
        </p:nvSpPr>
        <p:spPr>
          <a:xfrm>
            <a:off x="3074989" y="4077761"/>
            <a:ext cx="2889389" cy="2721258"/>
          </a:xfrm>
          <a:prstGeom prst="rect">
            <a:avLst/>
          </a:prstGeom>
        </p:spPr>
        <p:txBody>
          <a:bodyPr wrap="square">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取組項目４　輸送・移動における脱炭素化に向けた取組促進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ZEV</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を中心とした電動車の導入促進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・市町村や民間企業と連携し、効率的な移動に寄与する</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AI</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オンデマンド交通などの新たなモビリティサービスの導入を促進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・再配達削減の促進など貨物輸送効率の向上　等</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取組項目５　資源循環の促進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・使い捨てプラスチックごみの排出抑制及び分別・リサイクルなど３</a:t>
            </a:r>
            <a:r>
              <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R</a:t>
            </a: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等の推進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・優良取組事例の周知や商慣習の見直しなど食品関連事業者の取組誘導による食品ロスの削減</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・フロンの適正な回収・処理の推進及び自然冷媒への代替促進　等</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取組項目６　森林吸収・緑化等の推進</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・森林環境譲与税等を活用した市町村による森林整備及び木材利用の促進のための技術的支援</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・都市公園の整備等によるみどりのネットワーク化　等</a:t>
            </a:r>
          </a:p>
          <a:p>
            <a:pPr marL="0" marR="0" lvl="0" indent="0" algn="l" defTabSz="457200" rtl="0" eaLnBrk="1" fontAlgn="auto" latinLnBrk="0" hangingPunct="1">
              <a:lnSpc>
                <a:spcPts val="500"/>
              </a:lnSpc>
              <a:spcBef>
                <a:spcPts val="0"/>
              </a:spcBef>
              <a:spcAft>
                <a:spcPts val="0"/>
              </a:spcAft>
              <a:buClrTx/>
              <a:buSzTx/>
              <a:buFontTx/>
              <a:buNone/>
              <a:tabLst/>
              <a:defRPr/>
            </a:pPr>
            <a:endParaRPr kumimoji="0" lang="en-US" altLang="ja-JP"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5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取組項目７　気候変動適応の推進等</a:t>
            </a: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・大阪の地域特性を踏まえた暑さ対策の推進</a:t>
            </a:r>
            <a:endParaRPr kumimoji="0" lang="en-US" altLang="ja-JP"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63501" marR="0" lvl="0" indent="-63501" algn="l" defTabSz="457200" rtl="0" eaLnBrk="1" fontAlgn="auto" latinLnBrk="0" hangingPunct="1">
              <a:lnSpc>
                <a:spcPts val="1000"/>
              </a:lnSpc>
              <a:spcBef>
                <a:spcPts val="0"/>
              </a:spcBef>
              <a:spcAft>
                <a:spcPts val="0"/>
              </a:spcAft>
              <a:buClrTx/>
              <a:buSzTx/>
              <a:buFontTx/>
              <a:buNone/>
              <a:tabLst/>
              <a:defRPr/>
            </a:pPr>
            <a:r>
              <a:rPr kumimoji="0" lang="ja-JP" altLang="en-US" sz="786"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・様々な分野における適応取組みのさらなる推進　等</a:t>
            </a:r>
          </a:p>
        </p:txBody>
      </p:sp>
      <p:pic>
        <p:nvPicPr>
          <p:cNvPr id="94" name="図 93"/>
          <p:cNvPicPr>
            <a:picLocks noChangeAspect="1"/>
          </p:cNvPicPr>
          <p:nvPr/>
        </p:nvPicPr>
        <p:blipFill>
          <a:blip r:embed="rId2"/>
          <a:stretch>
            <a:fillRect/>
          </a:stretch>
        </p:blipFill>
        <p:spPr>
          <a:xfrm>
            <a:off x="6655207" y="1308108"/>
            <a:ext cx="2387096" cy="1665789"/>
          </a:xfrm>
          <a:prstGeom prst="rect">
            <a:avLst/>
          </a:prstGeom>
        </p:spPr>
      </p:pic>
      <p:pic>
        <p:nvPicPr>
          <p:cNvPr id="108" name="図 107"/>
          <p:cNvPicPr>
            <a:picLocks noChangeAspect="1"/>
          </p:cNvPicPr>
          <p:nvPr/>
        </p:nvPicPr>
        <p:blipFill>
          <a:blip r:embed="rId3"/>
          <a:stretch>
            <a:fillRect/>
          </a:stretch>
        </p:blipFill>
        <p:spPr>
          <a:xfrm>
            <a:off x="6018724" y="5147430"/>
            <a:ext cx="2978411" cy="1249418"/>
          </a:xfrm>
          <a:prstGeom prst="rect">
            <a:avLst/>
          </a:prstGeom>
        </p:spPr>
      </p:pic>
      <p:sp>
        <p:nvSpPr>
          <p:cNvPr id="109" name="正方形/長方形 108"/>
          <p:cNvSpPr/>
          <p:nvPr/>
        </p:nvSpPr>
        <p:spPr>
          <a:xfrm>
            <a:off x="6885627" y="6558597"/>
            <a:ext cx="1324134" cy="180178"/>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対策の推進体制の概念図</a:t>
            </a:r>
            <a:endPar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テキスト ボックス 109"/>
          <p:cNvSpPr txBox="1"/>
          <p:nvPr/>
        </p:nvSpPr>
        <p:spPr>
          <a:xfrm>
            <a:off x="36657" y="47319"/>
            <a:ext cx="8610804"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r>
              <a:rPr kumimoji="0"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a:t>
            </a:r>
            <a:r>
              <a:rPr kumimoji="0" lang="zh-CN"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地球温暖化対策実行計画（区域施策編</a:t>
            </a:r>
            <a:r>
              <a:rPr kumimoji="0"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50774" y="6509091"/>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111</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856867525"/>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（参考）エネルギープラン</a:t>
            </a:r>
            <a:endPar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5" name="表 4"/>
          <p:cNvGraphicFramePr>
            <a:graphicFrameLocks noGrp="1"/>
          </p:cNvGraphicFramePr>
          <p:nvPr>
            <p:extLst/>
          </p:nvPr>
        </p:nvGraphicFramePr>
        <p:xfrm>
          <a:off x="186429" y="385873"/>
          <a:ext cx="8871845" cy="6428026"/>
        </p:xfrm>
        <a:graphic>
          <a:graphicData uri="http://schemas.openxmlformats.org/drawingml/2006/table">
            <a:tbl>
              <a:tblPr firstRow="1" bandRow="1">
                <a:tableStyleId>{5940675A-B579-460E-94D1-54222C63F5DA}</a:tableStyleId>
              </a:tblPr>
              <a:tblGrid>
                <a:gridCol w="670868">
                  <a:extLst>
                    <a:ext uri="{9D8B030D-6E8A-4147-A177-3AD203B41FA5}">
                      <a16:colId xmlns:a16="http://schemas.microsoft.com/office/drawing/2014/main" val="392880879"/>
                    </a:ext>
                  </a:extLst>
                </a:gridCol>
                <a:gridCol w="3990928">
                  <a:extLst>
                    <a:ext uri="{9D8B030D-6E8A-4147-A177-3AD203B41FA5}">
                      <a16:colId xmlns:a16="http://schemas.microsoft.com/office/drawing/2014/main" val="4033986619"/>
                    </a:ext>
                  </a:extLst>
                </a:gridCol>
                <a:gridCol w="4210049">
                  <a:extLst>
                    <a:ext uri="{9D8B030D-6E8A-4147-A177-3AD203B41FA5}">
                      <a16:colId xmlns:a16="http://schemas.microsoft.com/office/drawing/2014/main" val="209777824"/>
                    </a:ext>
                  </a:extLst>
                </a:gridCol>
              </a:tblGrid>
              <a:tr h="291628">
                <a:tc>
                  <a:txBody>
                    <a:bodyPr/>
                    <a:lstStyle/>
                    <a:p>
                      <a:pPr algn="ctr"/>
                      <a:r>
                        <a:rPr kumimoji="1" lang="ja-JP" altLang="en-US" sz="900" b="0" dirty="0" smtClean="0">
                          <a:solidFill>
                            <a:schemeClr val="bg1"/>
                          </a:solidFill>
                          <a:latin typeface="Meiryo UI" panose="020B0604030504040204" pitchFamily="50" charset="-128"/>
                          <a:ea typeface="Meiryo UI" panose="020B0604030504040204" pitchFamily="50" charset="-128"/>
                        </a:rPr>
                        <a:t>（年度）</a:t>
                      </a:r>
                      <a:endParaRPr kumimoji="1" lang="ja-JP" altLang="en-US" sz="900" b="0"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pPr algn="ctr"/>
                      <a:r>
                        <a:rPr kumimoji="1" lang="en-US" altLang="ja-JP" sz="1200" b="1" dirty="0" smtClean="0">
                          <a:solidFill>
                            <a:schemeClr val="bg1"/>
                          </a:solidFill>
                          <a:latin typeface="Meiryo UI" panose="020B0604030504040204" pitchFamily="50" charset="-128"/>
                          <a:ea typeface="Meiryo UI" panose="020B0604030504040204" pitchFamily="50" charset="-128"/>
                        </a:rPr>
                        <a:t>2013</a:t>
                      </a:r>
                      <a:r>
                        <a:rPr kumimoji="1" lang="ja-JP" altLang="en-US" sz="1200" b="1" dirty="0" smtClean="0">
                          <a:solidFill>
                            <a:schemeClr val="bg1"/>
                          </a:solidFill>
                          <a:latin typeface="Meiryo UI" panose="020B0604030504040204" pitchFamily="50" charset="-128"/>
                          <a:ea typeface="Meiryo UI" panose="020B0604030504040204" pitchFamily="50" charset="-128"/>
                        </a:rPr>
                        <a:t>～</a:t>
                      </a:r>
                      <a:r>
                        <a:rPr kumimoji="1" lang="en-US" altLang="ja-JP" sz="1200" b="1" dirty="0" smtClean="0">
                          <a:solidFill>
                            <a:schemeClr val="bg1"/>
                          </a:solidFill>
                          <a:latin typeface="Meiryo UI" panose="020B0604030504040204" pitchFamily="50" charset="-128"/>
                          <a:ea typeface="Meiryo UI" panose="020B0604030504040204" pitchFamily="50" charset="-128"/>
                        </a:rPr>
                        <a:t>2020</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pPr algn="ctr"/>
                      <a:r>
                        <a:rPr kumimoji="1" lang="en-US" altLang="ja-JP" sz="1200" b="1" dirty="0" smtClean="0">
                          <a:solidFill>
                            <a:schemeClr val="bg1"/>
                          </a:solidFill>
                          <a:latin typeface="Meiryo UI" panose="020B0604030504040204" pitchFamily="50" charset="-128"/>
                          <a:ea typeface="Meiryo UI" panose="020B0604030504040204" pitchFamily="50" charset="-128"/>
                        </a:rPr>
                        <a:t>2021</a:t>
                      </a:r>
                      <a:r>
                        <a:rPr kumimoji="1" lang="ja-JP" altLang="en-US" sz="1200" b="1" dirty="0" smtClean="0">
                          <a:solidFill>
                            <a:schemeClr val="bg1"/>
                          </a:solidFill>
                          <a:latin typeface="Meiryo UI" panose="020B0604030504040204" pitchFamily="50" charset="-128"/>
                          <a:ea typeface="Meiryo UI" panose="020B0604030504040204" pitchFamily="50" charset="-128"/>
                        </a:rPr>
                        <a:t>～</a:t>
                      </a:r>
                      <a:r>
                        <a:rPr kumimoji="1" lang="en-US" altLang="ja-JP" sz="1200" b="1" dirty="0" smtClean="0">
                          <a:solidFill>
                            <a:schemeClr val="bg1"/>
                          </a:solidFill>
                          <a:latin typeface="Meiryo UI" panose="020B0604030504040204" pitchFamily="50" charset="-128"/>
                          <a:ea typeface="Meiryo UI" panose="020B0604030504040204" pitchFamily="50" charset="-128"/>
                        </a:rPr>
                        <a:t>2030</a:t>
                      </a:r>
                      <a:r>
                        <a:rPr kumimoji="1" lang="ja-JP" altLang="en-US" sz="1200" b="1" dirty="0" smtClean="0">
                          <a:solidFill>
                            <a:schemeClr val="bg1"/>
                          </a:solidFill>
                          <a:latin typeface="Meiryo UI" panose="020B0604030504040204" pitchFamily="50" charset="-128"/>
                          <a:ea typeface="Meiryo UI" panose="020B0604030504040204" pitchFamily="50" charset="-128"/>
                        </a:rPr>
                        <a:t>　</a:t>
                      </a:r>
                      <a:r>
                        <a:rPr kumimoji="1" lang="en-US" altLang="ja-JP" sz="900" b="1" dirty="0" smtClean="0">
                          <a:solidFill>
                            <a:schemeClr val="bg1"/>
                          </a:solidFill>
                          <a:latin typeface="Meiryo UI" panose="020B0604030504040204" pitchFamily="50" charset="-128"/>
                          <a:ea typeface="Meiryo UI" panose="020B0604030504040204" pitchFamily="50" charset="-128"/>
                        </a:rPr>
                        <a:t>※</a:t>
                      </a:r>
                      <a:r>
                        <a:rPr kumimoji="1" lang="ja-JP" altLang="en-US" sz="900" b="1" dirty="0" smtClean="0">
                          <a:solidFill>
                            <a:schemeClr val="bg1"/>
                          </a:solidFill>
                          <a:latin typeface="Meiryo UI" panose="020B0604030504040204" pitchFamily="50" charset="-128"/>
                          <a:ea typeface="Meiryo UI" panose="020B0604030504040204" pitchFamily="50" charset="-128"/>
                        </a:rPr>
                        <a:t>詳細次頁</a:t>
                      </a:r>
                      <a:endParaRPr kumimoji="1" lang="ja-JP" altLang="en-US" sz="9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extLst>
                  <a:ext uri="{0D108BD9-81ED-4DB2-BD59-A6C34878D82A}">
                    <a16:rowId xmlns:a16="http://schemas.microsoft.com/office/drawing/2014/main" val="3783964657"/>
                  </a:ext>
                </a:extLst>
              </a:tr>
              <a:tr h="346529">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名称</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pPr algn="ctr"/>
                      <a:r>
                        <a:rPr kumimoji="1" lang="ja-JP" altLang="en-US" sz="1050" b="1" dirty="0" smtClean="0">
                          <a:latin typeface="Meiryo UI" panose="020B0604030504040204" pitchFamily="50" charset="-128"/>
                          <a:ea typeface="Meiryo UI" panose="020B0604030504040204" pitchFamily="50" charset="-128"/>
                        </a:rPr>
                        <a:t>おおさかエネルギー地産地消推進プラン</a:t>
                      </a:r>
                      <a:endParaRPr kumimoji="1" lang="ja-JP" altLang="en-US" sz="1050" b="1"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50" b="1" dirty="0" smtClean="0">
                          <a:latin typeface="Meiryo UI" panose="020B0604030504040204" pitchFamily="50" charset="-128"/>
                          <a:ea typeface="Meiryo UI" panose="020B0604030504040204" pitchFamily="50" charset="-128"/>
                        </a:rPr>
                        <a:t>おおさかスマートエネルギープラン</a:t>
                      </a:r>
                    </a:p>
                  </a:txBody>
                  <a:tcPr anchor="ctr"/>
                </a:tc>
                <a:extLst>
                  <a:ext uri="{0D108BD9-81ED-4DB2-BD59-A6C34878D82A}">
                    <a16:rowId xmlns:a16="http://schemas.microsoft.com/office/drawing/2014/main" val="143892534"/>
                  </a:ext>
                </a:extLst>
              </a:tr>
              <a:tr h="1852520">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目標</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r>
                        <a:rPr kumimoji="1" lang="ja-JP" altLang="en-US" sz="1050" b="1" dirty="0" smtClean="0">
                          <a:latin typeface="Meiryo UI" panose="020B0604030504040204" pitchFamily="50" charset="-128"/>
                          <a:ea typeface="Meiryo UI" panose="020B0604030504040204" pitchFamily="50" charset="-128"/>
                        </a:rPr>
                        <a:t>○供給力の増加（括弧は</a:t>
                      </a:r>
                      <a:r>
                        <a:rPr kumimoji="1" lang="en-US" altLang="ja-JP" sz="1050" b="1" dirty="0" smtClean="0">
                          <a:latin typeface="Meiryo UI" panose="020B0604030504040204" pitchFamily="50" charset="-128"/>
                          <a:ea typeface="Meiryo UI" panose="020B0604030504040204" pitchFamily="50" charset="-128"/>
                        </a:rPr>
                        <a:t>2020</a:t>
                      </a:r>
                      <a:r>
                        <a:rPr kumimoji="1" lang="ja-JP" altLang="en-US" sz="1050" b="1" dirty="0" smtClean="0">
                          <a:latin typeface="Meiryo UI" panose="020B0604030504040204" pitchFamily="50" charset="-128"/>
                          <a:ea typeface="Meiryo UI" panose="020B0604030504040204" pitchFamily="50" charset="-128"/>
                        </a:rPr>
                        <a:t>年度末の累計目標値）</a:t>
                      </a:r>
                    </a:p>
                    <a:p>
                      <a:r>
                        <a:rPr kumimoji="1" lang="ja-JP" altLang="en-US" sz="1050" dirty="0" smtClean="0">
                          <a:latin typeface="Meiryo UI" panose="020B0604030504040204" pitchFamily="50" charset="-128"/>
                          <a:ea typeface="Meiryo UI" panose="020B0604030504040204" pitchFamily="50" charset="-128"/>
                        </a:rPr>
                        <a:t>　太陽光発電   ：</a:t>
                      </a:r>
                      <a:r>
                        <a:rPr kumimoji="1" lang="en-US" altLang="ja-JP" sz="1050" dirty="0" smtClean="0">
                          <a:latin typeface="Meiryo UI" panose="020B0604030504040204" pitchFamily="50" charset="-128"/>
                          <a:ea typeface="Meiryo UI" panose="020B0604030504040204" pitchFamily="50" charset="-128"/>
                        </a:rPr>
                        <a:t>+90</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r>
                        <a:rPr kumimoji="1" lang="ja-JP" altLang="en-US" sz="1050" dirty="0" smtClean="0">
                          <a:latin typeface="Meiryo UI" panose="020B0604030504040204" pitchFamily="50" charset="-128"/>
                          <a:ea typeface="Meiryo UI" panose="020B0604030504040204" pitchFamily="50" charset="-128"/>
                        </a:rPr>
                        <a:t>約</a:t>
                      </a:r>
                      <a:r>
                        <a:rPr kumimoji="1" lang="en-US" altLang="ja-JP" sz="1050" dirty="0" smtClean="0">
                          <a:latin typeface="Meiryo UI" panose="020B0604030504040204" pitchFamily="50" charset="-128"/>
                          <a:ea typeface="Meiryo UI" panose="020B0604030504040204" pitchFamily="50" charset="-128"/>
                        </a:rPr>
                        <a:t>115</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p>
                    <a:p>
                      <a:r>
                        <a:rPr kumimoji="1" lang="ja-JP" altLang="en-US" sz="1050" dirty="0" smtClean="0">
                          <a:latin typeface="Meiryo UI" panose="020B0604030504040204" pitchFamily="50" charset="-128"/>
                          <a:ea typeface="Meiryo UI" panose="020B0604030504040204" pitchFamily="50" charset="-128"/>
                        </a:rPr>
                        <a:t>　分散型電源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a:t>
                      </a:r>
                      <a:r>
                        <a:rPr kumimoji="1" lang="en-US" altLang="ja-JP" sz="1050" dirty="0" smtClean="0">
                          <a:latin typeface="Meiryo UI" panose="020B0604030504040204" pitchFamily="50" charset="-128"/>
                          <a:ea typeface="Meiryo UI" panose="020B0604030504040204" pitchFamily="50" charset="-128"/>
                        </a:rPr>
                        <a:t>+30</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r>
                        <a:rPr kumimoji="1" lang="ja-JP" altLang="en-US" sz="1050" dirty="0" smtClean="0">
                          <a:latin typeface="Meiryo UI" panose="020B0604030504040204" pitchFamily="50" charset="-128"/>
                          <a:ea typeface="Meiryo UI" panose="020B0604030504040204" pitchFamily="50" charset="-128"/>
                        </a:rPr>
                        <a:t>約</a:t>
                      </a:r>
                      <a:r>
                        <a:rPr kumimoji="1" lang="en-US" altLang="ja-JP" sz="1050" dirty="0" smtClean="0">
                          <a:latin typeface="Meiryo UI" panose="020B0604030504040204" pitchFamily="50" charset="-128"/>
                          <a:ea typeface="Meiryo UI" panose="020B0604030504040204" pitchFamily="50" charset="-128"/>
                        </a:rPr>
                        <a:t>83</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p>
                    <a:p>
                      <a:r>
                        <a:rPr kumimoji="1" lang="ja-JP" altLang="en-US" sz="1050" dirty="0" smtClean="0">
                          <a:latin typeface="Meiryo UI" panose="020B0604030504040204" pitchFamily="50" charset="-128"/>
                          <a:ea typeface="Meiryo UI" panose="020B0604030504040204" pitchFamily="50" charset="-128"/>
                        </a:rPr>
                        <a:t>　</a:t>
                      </a:r>
                      <a:r>
                        <a:rPr kumimoji="1" lang="zh-TW" altLang="en-US" sz="1050" dirty="0" smtClean="0">
                          <a:latin typeface="Meiryo UI" panose="020B0604030504040204" pitchFamily="50" charset="-128"/>
                          <a:ea typeface="Meiryo UI" panose="020B0604030504040204" pitchFamily="50" charset="-128"/>
                        </a:rPr>
                        <a:t>廃棄物発電等</a:t>
                      </a:r>
                      <a:r>
                        <a:rPr kumimoji="1" lang="ja-JP" altLang="en-US" sz="1050" dirty="0" smtClean="0">
                          <a:latin typeface="Meiryo UI" panose="020B0604030504040204" pitchFamily="50" charset="-128"/>
                          <a:ea typeface="Meiryo UI" panose="020B0604030504040204" pitchFamily="50" charset="-128"/>
                        </a:rPr>
                        <a:t>：</a:t>
                      </a:r>
                      <a:r>
                        <a:rPr kumimoji="1" lang="en-US" altLang="zh-TW" sz="1050" dirty="0" smtClean="0">
                          <a:latin typeface="Meiryo UI" panose="020B0604030504040204" pitchFamily="50" charset="-128"/>
                          <a:ea typeface="Meiryo UI" panose="020B0604030504040204" pitchFamily="50" charset="-128"/>
                        </a:rPr>
                        <a:t>+5</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約</a:t>
                      </a:r>
                      <a:r>
                        <a:rPr kumimoji="1" lang="en-US" altLang="zh-TW" sz="1050" dirty="0" smtClean="0">
                          <a:latin typeface="Meiryo UI" panose="020B0604030504040204" pitchFamily="50" charset="-128"/>
                          <a:ea typeface="Meiryo UI" panose="020B0604030504040204" pitchFamily="50" charset="-128"/>
                        </a:rPr>
                        <a:t>28</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p>
                    <a:p>
                      <a:endParaRPr kumimoji="1" lang="zh-TW"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a:t>
                      </a:r>
                      <a:r>
                        <a:rPr kumimoji="1" lang="zh-TW" altLang="en-US" sz="1050" b="1" dirty="0" smtClean="0">
                          <a:latin typeface="Meiryo UI" panose="020B0604030504040204" pitchFamily="50" charset="-128"/>
                          <a:ea typeface="Meiryo UI" panose="020B0604030504040204" pitchFamily="50" charset="-128"/>
                        </a:rPr>
                        <a:t>需要</a:t>
                      </a:r>
                      <a:r>
                        <a:rPr kumimoji="1" lang="ja-JP" altLang="en-US" sz="1050" b="1" dirty="0" smtClean="0">
                          <a:latin typeface="Meiryo UI" panose="020B0604030504040204" pitchFamily="50" charset="-128"/>
                          <a:ea typeface="Meiryo UI" panose="020B0604030504040204" pitchFamily="50" charset="-128"/>
                        </a:rPr>
                        <a:t>の</a:t>
                      </a:r>
                      <a:r>
                        <a:rPr kumimoji="1" lang="zh-TW" altLang="en-US" sz="1050" b="1" dirty="0" smtClean="0">
                          <a:latin typeface="Meiryo UI" panose="020B0604030504040204" pitchFamily="50" charset="-128"/>
                          <a:ea typeface="Meiryo UI" panose="020B0604030504040204" pitchFamily="50" charset="-128"/>
                        </a:rPr>
                        <a:t>削減</a:t>
                      </a:r>
                    </a:p>
                    <a:p>
                      <a:r>
                        <a:rPr kumimoji="1" lang="ja-JP" altLang="en-US" sz="1050" dirty="0" smtClean="0">
                          <a:latin typeface="Meiryo UI" panose="020B0604030504040204" pitchFamily="50" charset="-128"/>
                          <a:ea typeface="Meiryo UI" panose="020B0604030504040204" pitchFamily="50" charset="-128"/>
                        </a:rPr>
                        <a:t>　ガス冷暖房等：</a:t>
                      </a:r>
                      <a:r>
                        <a:rPr kumimoji="1" lang="en-US" altLang="ja-JP" sz="1050" dirty="0" smtClean="0">
                          <a:latin typeface="Meiryo UI" panose="020B0604030504040204" pitchFamily="50" charset="-128"/>
                          <a:ea typeface="Meiryo UI" panose="020B0604030504040204" pitchFamily="50" charset="-128"/>
                        </a:rPr>
                        <a:t>-20</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Ｂ</a:t>
                      </a:r>
                      <a:r>
                        <a:rPr kumimoji="1" lang="en-US" altLang="ja-JP" sz="1050" dirty="0" smtClean="0">
                          <a:latin typeface="Meiryo UI" panose="020B0604030504040204" pitchFamily="50" charset="-128"/>
                          <a:ea typeface="Meiryo UI" panose="020B0604030504040204" pitchFamily="50" charset="-128"/>
                        </a:rPr>
                        <a:t>EMS</a:t>
                      </a:r>
                      <a:r>
                        <a:rPr kumimoji="1" lang="ja-JP" altLang="en-US" sz="1050" dirty="0" smtClean="0">
                          <a:latin typeface="Meiryo UI" panose="020B0604030504040204" pitchFamily="50" charset="-128"/>
                          <a:ea typeface="Meiryo UI" panose="020B0604030504040204" pitchFamily="50" charset="-128"/>
                        </a:rPr>
                        <a:t>等    ：</a:t>
                      </a:r>
                      <a:r>
                        <a:rPr kumimoji="1" lang="en-US" altLang="ja-JP" sz="1050" dirty="0" smtClean="0">
                          <a:latin typeface="Meiryo UI" panose="020B0604030504040204" pitchFamily="50" charset="-128"/>
                          <a:ea typeface="Meiryo UI" panose="020B0604030504040204" pitchFamily="50" charset="-128"/>
                        </a:rPr>
                        <a:t>-5</a:t>
                      </a:r>
                      <a:r>
                        <a:rPr kumimoji="1" lang="ja-JP" altLang="en-US" sz="1050" dirty="0" smtClean="0">
                          <a:latin typeface="Meiryo UI" panose="020B0604030504040204" pitchFamily="50" charset="-128"/>
                          <a:ea typeface="Meiryo UI" panose="020B0604030504040204" pitchFamily="50" charset="-128"/>
                        </a:rPr>
                        <a:t>万</a:t>
                      </a:r>
                      <a:r>
                        <a:rPr kumimoji="1" lang="en-US" altLang="ja-JP" sz="1050" dirty="0" smtClean="0">
                          <a:latin typeface="Meiryo UI" panose="020B0604030504040204" pitchFamily="50" charset="-128"/>
                          <a:ea typeface="Meiryo UI" panose="020B0604030504040204" pitchFamily="50" charset="-128"/>
                        </a:rPr>
                        <a:t>kW</a:t>
                      </a:r>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txBody>
                  <a:tcPr/>
                </a:tc>
                <a:tc>
                  <a:txBody>
                    <a:bodyPr/>
                    <a:lstStyle/>
                    <a:p>
                      <a:r>
                        <a:rPr kumimoji="1" lang="ja-JP" altLang="en-US" sz="1050" b="1" dirty="0" smtClean="0">
                          <a:latin typeface="Meiryo UI" panose="020B0604030504040204" pitchFamily="50" charset="-128"/>
                          <a:ea typeface="Meiryo UI" panose="020B0604030504040204" pitchFamily="50" charset="-128"/>
                        </a:rPr>
                        <a:t>○自立・分散型エネルギー導入量（太陽光発電、燃料電池、廃棄物発電等導入量）</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en-US" altLang="zh-TW" sz="1050" dirty="0" smtClean="0">
                          <a:latin typeface="Meiryo UI" panose="020B0604030504040204" pitchFamily="50" charset="-128"/>
                          <a:ea typeface="Meiryo UI" panose="020B0604030504040204" pitchFamily="50" charset="-128"/>
                        </a:rPr>
                        <a:t>250</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以上</a:t>
                      </a:r>
                      <a:endParaRPr kumimoji="1" lang="en-US" altLang="zh-TW"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a:t>
                      </a:r>
                      <a:r>
                        <a:rPr kumimoji="1" lang="zh-TW" altLang="en-US" sz="1050" dirty="0" smtClean="0">
                          <a:latin typeface="Meiryo UI" panose="020B0604030504040204" pitchFamily="50" charset="-128"/>
                          <a:ea typeface="Meiryo UI" panose="020B0604030504040204" pitchFamily="50" charset="-128"/>
                        </a:rPr>
                        <a:t>太陽光発電：</a:t>
                      </a:r>
                      <a:r>
                        <a:rPr kumimoji="1" lang="en-US" altLang="zh-TW" sz="1050" dirty="0" smtClean="0">
                          <a:latin typeface="Meiryo UI" panose="020B0604030504040204" pitchFamily="50" charset="-128"/>
                          <a:ea typeface="Meiryo UI" panose="020B0604030504040204" pitchFamily="50" charset="-128"/>
                        </a:rPr>
                        <a:t>141</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、燃料電池等：</a:t>
                      </a:r>
                      <a:r>
                        <a:rPr kumimoji="1" lang="en-US" altLang="zh-TW" sz="1050" dirty="0" smtClean="0">
                          <a:latin typeface="Meiryo UI" panose="020B0604030504040204" pitchFamily="50" charset="-128"/>
                          <a:ea typeface="Meiryo UI" panose="020B0604030504040204" pitchFamily="50" charset="-128"/>
                        </a:rPr>
                        <a:t>81</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zh-TW" altLang="en-US" sz="1050" dirty="0" smtClean="0">
                          <a:latin typeface="Meiryo UI" panose="020B0604030504040204" pitchFamily="50" charset="-128"/>
                          <a:ea typeface="Meiryo UI" panose="020B0604030504040204" pitchFamily="50" charset="-128"/>
                        </a:rPr>
                        <a:t>、廃棄物発電等：</a:t>
                      </a:r>
                      <a:r>
                        <a:rPr kumimoji="1" lang="en-US" altLang="zh-TW" sz="1050" dirty="0" smtClean="0">
                          <a:latin typeface="Meiryo UI" panose="020B0604030504040204" pitchFamily="50" charset="-128"/>
                          <a:ea typeface="Meiryo UI" panose="020B0604030504040204" pitchFamily="50" charset="-128"/>
                        </a:rPr>
                        <a:t>28</a:t>
                      </a:r>
                      <a:r>
                        <a:rPr kumimoji="1" lang="zh-TW" altLang="en-US" sz="1050" dirty="0" smtClean="0">
                          <a:latin typeface="Meiryo UI" panose="020B0604030504040204" pitchFamily="50" charset="-128"/>
                          <a:ea typeface="Meiryo UI" panose="020B0604030504040204" pitchFamily="50" charset="-128"/>
                        </a:rPr>
                        <a:t>万</a:t>
                      </a:r>
                      <a:r>
                        <a:rPr kumimoji="1" lang="en-US" altLang="zh-TW" sz="1050" dirty="0" smtClean="0">
                          <a:latin typeface="Meiryo UI" panose="020B0604030504040204" pitchFamily="50" charset="-128"/>
                          <a:ea typeface="Meiryo UI" panose="020B0604030504040204" pitchFamily="50" charset="-128"/>
                        </a:rPr>
                        <a:t>kW</a:t>
                      </a:r>
                      <a:r>
                        <a:rPr kumimoji="1" lang="ja-JP" altLang="en-US" sz="1050" dirty="0" smtClean="0">
                          <a:latin typeface="Meiryo UI" panose="020B0604030504040204" pitchFamily="50" charset="-128"/>
                          <a:ea typeface="Meiryo UI" panose="020B0604030504040204" pitchFamily="50" charset="-128"/>
                        </a:rPr>
                        <a:t>）</a:t>
                      </a:r>
                      <a:endParaRPr kumimoji="1" lang="en-US" altLang="zh-TW" sz="1050" dirty="0" smtClean="0">
                        <a:latin typeface="Meiryo UI" panose="020B0604030504040204" pitchFamily="50" charset="-128"/>
                        <a:ea typeface="Meiryo UI" panose="020B0604030504040204" pitchFamily="50" charset="-128"/>
                      </a:endParaRP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○再エネ利用率（電力需要量に占める再生可能エネルギー利用率）</a:t>
                      </a:r>
                    </a:p>
                    <a:p>
                      <a:r>
                        <a:rPr kumimoji="1" lang="ja-JP" altLang="en-US" sz="1050" dirty="0" smtClean="0">
                          <a:latin typeface="Meiryo UI" panose="020B0604030504040204" pitchFamily="50" charset="-128"/>
                          <a:ea typeface="Meiryo UI" panose="020B0604030504040204" pitchFamily="50" charset="-128"/>
                        </a:rPr>
                        <a:t>　⇒</a:t>
                      </a:r>
                      <a:r>
                        <a:rPr kumimoji="1" lang="en-US" altLang="ja-JP" sz="1050" dirty="0" smtClean="0">
                          <a:latin typeface="Meiryo UI" panose="020B0604030504040204" pitchFamily="50" charset="-128"/>
                          <a:ea typeface="Meiryo UI" panose="020B0604030504040204" pitchFamily="50" charset="-128"/>
                        </a:rPr>
                        <a:t>35%</a:t>
                      </a:r>
                      <a:r>
                        <a:rPr kumimoji="1" lang="ja-JP" altLang="en-US" sz="1050" dirty="0" smtClean="0">
                          <a:latin typeface="Meiryo UI" panose="020B0604030504040204" pitchFamily="50" charset="-128"/>
                          <a:ea typeface="Meiryo UI" panose="020B0604030504040204" pitchFamily="50" charset="-128"/>
                        </a:rPr>
                        <a:t>以上</a:t>
                      </a: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○エネルギー利用効率（府内総生産あたりのエネルギー消費量）</a:t>
                      </a:r>
                    </a:p>
                    <a:p>
                      <a:r>
                        <a:rPr kumimoji="1" lang="ja-JP" altLang="en-US" sz="1050" dirty="0" smtClean="0">
                          <a:latin typeface="Meiryo UI" panose="020B0604030504040204" pitchFamily="50" charset="-128"/>
                          <a:ea typeface="Meiryo UI" panose="020B0604030504040204" pitchFamily="50" charset="-128"/>
                        </a:rPr>
                        <a:t>　⇒</a:t>
                      </a:r>
                      <a:r>
                        <a:rPr kumimoji="1" lang="en-US" altLang="ja-JP" sz="1050" dirty="0" smtClean="0">
                          <a:latin typeface="Meiryo UI" panose="020B0604030504040204" pitchFamily="50" charset="-128"/>
                          <a:ea typeface="Meiryo UI" panose="020B0604030504040204" pitchFamily="50" charset="-128"/>
                        </a:rPr>
                        <a:t>40%</a:t>
                      </a:r>
                      <a:r>
                        <a:rPr kumimoji="1" lang="ja-JP" altLang="en-US" sz="1050" dirty="0" smtClean="0">
                          <a:latin typeface="Meiryo UI" panose="020B0604030504040204" pitchFamily="50" charset="-128"/>
                          <a:ea typeface="Meiryo UI" panose="020B0604030504040204" pitchFamily="50" charset="-128"/>
                        </a:rPr>
                        <a:t>以上改善（</a:t>
                      </a:r>
                      <a:r>
                        <a:rPr kumimoji="1" lang="en-US" altLang="ja-JP" sz="1050" dirty="0" smtClean="0">
                          <a:latin typeface="Meiryo UI" panose="020B0604030504040204" pitchFamily="50" charset="-128"/>
                          <a:ea typeface="Meiryo UI" panose="020B0604030504040204" pitchFamily="50" charset="-128"/>
                        </a:rPr>
                        <a:t>2012</a:t>
                      </a:r>
                      <a:r>
                        <a:rPr kumimoji="1" lang="ja-JP" altLang="en-US" sz="1050" dirty="0" smtClean="0">
                          <a:latin typeface="Meiryo UI" panose="020B0604030504040204" pitchFamily="50" charset="-128"/>
                          <a:ea typeface="Meiryo UI" panose="020B0604030504040204" pitchFamily="50" charset="-128"/>
                        </a:rPr>
                        <a:t>年度⽐）</a:t>
                      </a:r>
                    </a:p>
                  </a:txBody>
                  <a:tcPr/>
                </a:tc>
                <a:extLst>
                  <a:ext uri="{0D108BD9-81ED-4DB2-BD59-A6C34878D82A}">
                    <a16:rowId xmlns:a16="http://schemas.microsoft.com/office/drawing/2014/main" val="3333443726"/>
                  </a:ext>
                </a:extLst>
              </a:tr>
              <a:tr h="2199989">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主な</a:t>
                      </a:r>
                      <a:endParaRPr kumimoji="1" lang="en-US" altLang="ja-JP" sz="1200" b="1"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取組み</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r>
                        <a:rPr kumimoji="1" lang="ja-JP" altLang="en-US" sz="1050" b="1" dirty="0" smtClean="0">
                          <a:latin typeface="Meiryo UI" panose="020B0604030504040204" pitchFamily="50" charset="-128"/>
                          <a:ea typeface="Meiryo UI" panose="020B0604030504040204" pitchFamily="50" charset="-128"/>
                        </a:rPr>
                        <a:t>① 再生可能エネルギーの普及拡大</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⇒太陽光発電の普及促進、再生可能エネルギー（水力、バイオマス</a:t>
                      </a:r>
                      <a:endParaRPr kumimoji="1"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等）の普及促進　等</a:t>
                      </a:r>
                    </a:p>
                    <a:p>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② エネルギー消費の抑制</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⇒省エネ型ライフスタイル･ビジネススタイルへの転換、省エネ機器･設　　　　　</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備の導入促進、住宅･建築物の省エネ化</a:t>
                      </a: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③</a:t>
                      </a:r>
                      <a:r>
                        <a:rPr kumimoji="1" lang="ja-JP" altLang="en-US" sz="1050" b="1" baseline="0" dirty="0" smtClean="0">
                          <a:latin typeface="Meiryo UI" panose="020B0604030504040204" pitchFamily="50" charset="-128"/>
                          <a:ea typeface="Meiryo UI" panose="020B0604030504040204" pitchFamily="50" charset="-128"/>
                        </a:rPr>
                        <a:t> </a:t>
                      </a:r>
                      <a:r>
                        <a:rPr kumimoji="1" lang="ja-JP" altLang="en-US" sz="1050" b="1" dirty="0" smtClean="0">
                          <a:latin typeface="Meiryo UI" panose="020B0604030504040204" pitchFamily="50" charset="-128"/>
                          <a:ea typeface="Meiryo UI" panose="020B0604030504040204" pitchFamily="50" charset="-128"/>
                        </a:rPr>
                        <a:t>電力需要の平準化と電力供給の安定化</a:t>
                      </a:r>
                      <a:endParaRPr kumimoji="1" lang="en-US" altLang="ja-JP" sz="1050" b="1" dirty="0" smtClean="0">
                        <a:latin typeface="Meiryo UI" panose="020B0604030504040204" pitchFamily="50" charset="-128"/>
                        <a:ea typeface="Meiryo UI" panose="020B0604030504040204" pitchFamily="50" charset="-128"/>
                      </a:endParaRPr>
                    </a:p>
                    <a:p>
                      <a:r>
                        <a:rPr kumimoji="1" lang="en-US" altLang="ja-JP"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⇒電力ピーク需要の抑制、電力供給の安定化　等</a:t>
                      </a:r>
                    </a:p>
                    <a:p>
                      <a:endParaRPr kumimoji="1" lang="ja-JP" altLang="en-US"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txBody>
                  <a:tcPr/>
                </a:tc>
                <a:tc>
                  <a:txBody>
                    <a:bodyPr/>
                    <a:lstStyle/>
                    <a:p>
                      <a:r>
                        <a:rPr kumimoji="1" lang="ja-JP" altLang="en-US" sz="1050" b="1" dirty="0" smtClean="0">
                          <a:latin typeface="Meiryo UI" panose="020B0604030504040204" pitchFamily="50" charset="-128"/>
                          <a:ea typeface="Meiryo UI" panose="020B0604030504040204" pitchFamily="50" charset="-128"/>
                        </a:rPr>
                        <a:t>① 再生可能エネルギーの普及拡大</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⇒太陽光発電の普及促進、太陽熱、バイオマス熱、地中熱など再生</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a:t>
                      </a:r>
                      <a:r>
                        <a:rPr kumimoji="1" lang="ja-JP" altLang="en-US" sz="1050" baseline="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可能エネルギー熱の利用を推進　等</a:t>
                      </a:r>
                    </a:p>
                    <a:p>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② エネルギー効率の向上</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⇒エネルギー使用量等の「見える化」、省エネルギー機器･設備の導入</a:t>
                      </a:r>
                      <a:endParaRPr kumimoji="1"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促進住宅･建築物の省エネ化　等</a:t>
                      </a:r>
                    </a:p>
                    <a:p>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③ レジリエンスと電力需給調整力の強化</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⇒自立・分散型エネルギーシステムの普及促進等</a:t>
                      </a:r>
                      <a:endParaRPr kumimoji="1" lang="en-US" altLang="ja-JP" sz="1050" dirty="0" smtClean="0">
                        <a:latin typeface="Meiryo UI" panose="020B0604030504040204" pitchFamily="50" charset="-128"/>
                        <a:ea typeface="Meiryo UI" panose="020B0604030504040204" pitchFamily="50" charset="-128"/>
                      </a:endParaRPr>
                    </a:p>
                    <a:p>
                      <a:endParaRPr kumimoji="1" lang="ja-JP" altLang="en-US" sz="1050"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④ エネルギー関連産業の振興とあらゆる分野の企業の持続的成長</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⇒エネルギー関連産業（水素・蓄電池等）の振興</a:t>
                      </a:r>
                    </a:p>
                  </a:txBody>
                  <a:tcPr/>
                </a:tc>
                <a:extLst>
                  <a:ext uri="{0D108BD9-81ED-4DB2-BD59-A6C34878D82A}">
                    <a16:rowId xmlns:a16="http://schemas.microsoft.com/office/drawing/2014/main" val="4048418389"/>
                  </a:ext>
                </a:extLst>
              </a:tr>
              <a:tr h="1411602">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達成</a:t>
                      </a:r>
                      <a:endParaRPr kumimoji="1" lang="en-US" altLang="ja-JP" sz="1200" b="1"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状況</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anchor="ctr">
                    <a:solidFill>
                      <a:srgbClr val="00B050"/>
                    </a:solidFill>
                  </a:tcPr>
                </a:tc>
                <a:tc>
                  <a:txBody>
                    <a:bodyPr/>
                    <a:lstStyle/>
                    <a:p>
                      <a:r>
                        <a:rPr kumimoji="1" lang="ja-JP" altLang="en-US" sz="1200" b="1" dirty="0" smtClean="0">
                          <a:solidFill>
                            <a:schemeClr val="accent2"/>
                          </a:solidFill>
                          <a:latin typeface="Meiryo UI" panose="020B0604030504040204" pitchFamily="50" charset="-128"/>
                          <a:ea typeface="Meiryo UI" panose="020B0604030504040204" pitchFamily="50" charset="-128"/>
                        </a:rPr>
                        <a:t>○供給力の増加（括弧は</a:t>
                      </a:r>
                      <a:r>
                        <a:rPr kumimoji="1" lang="en-US" altLang="ja-JP" sz="1200" b="1" dirty="0" smtClean="0">
                          <a:solidFill>
                            <a:schemeClr val="accent2"/>
                          </a:solidFill>
                          <a:latin typeface="Meiryo UI" panose="020B0604030504040204" pitchFamily="50" charset="-128"/>
                          <a:ea typeface="Meiryo UI" panose="020B0604030504040204" pitchFamily="50" charset="-128"/>
                        </a:rPr>
                        <a:t>2020</a:t>
                      </a:r>
                      <a:r>
                        <a:rPr kumimoji="1" lang="ja-JP" altLang="en-US" sz="1200" b="1" dirty="0" smtClean="0">
                          <a:solidFill>
                            <a:schemeClr val="accent2"/>
                          </a:solidFill>
                          <a:latin typeface="Meiryo UI" panose="020B0604030504040204" pitchFamily="50" charset="-128"/>
                          <a:ea typeface="Meiryo UI" panose="020B0604030504040204" pitchFamily="50" charset="-128"/>
                        </a:rPr>
                        <a:t>年度末の累計導入状況）</a:t>
                      </a:r>
                      <a:r>
                        <a:rPr kumimoji="1" lang="ja-JP" altLang="en-US" sz="1200" b="0" dirty="0" smtClean="0">
                          <a:solidFill>
                            <a:schemeClr val="accent2"/>
                          </a:solidFill>
                          <a:latin typeface="Meiryo UI" panose="020B0604030504040204" pitchFamily="50" charset="-128"/>
                          <a:ea typeface="Meiryo UI" panose="020B0604030504040204" pitchFamily="50" charset="-128"/>
                        </a:rPr>
                        <a:t>　　</a:t>
                      </a:r>
                      <a:endParaRPr kumimoji="1" lang="en-US" altLang="ja-JP" sz="1200" b="0" dirty="0" smtClean="0">
                        <a:solidFill>
                          <a:schemeClr val="accent2"/>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太陽光発電   ：</a:t>
                      </a:r>
                      <a:r>
                        <a:rPr kumimoji="1" lang="en-US" altLang="ja-JP" sz="1200" b="0" dirty="0" smtClean="0">
                          <a:solidFill>
                            <a:schemeClr val="accent2"/>
                          </a:solidFill>
                          <a:latin typeface="Meiryo UI" panose="020B0604030504040204" pitchFamily="50" charset="-128"/>
                          <a:ea typeface="Meiryo UI" panose="020B0604030504040204" pitchFamily="50" charset="-128"/>
                        </a:rPr>
                        <a:t>+83.0</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en-US" altLang="ja-JP" sz="1200" b="0" dirty="0" smtClean="0">
                          <a:solidFill>
                            <a:schemeClr val="accent2"/>
                          </a:solidFill>
                          <a:latin typeface="Meiryo UI" panose="020B0604030504040204" pitchFamily="50" charset="-128"/>
                          <a:ea typeface="Meiryo UI" panose="020B0604030504040204" pitchFamily="50" charset="-128"/>
                        </a:rPr>
                        <a:t>108.0</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dirty="0" smtClean="0">
                        <a:solidFill>
                          <a:schemeClr val="accent2"/>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分散型電源　 ：</a:t>
                      </a:r>
                      <a:r>
                        <a:rPr kumimoji="1" lang="en-US" altLang="ja-JP" sz="1200" b="0" dirty="0" smtClean="0">
                          <a:solidFill>
                            <a:schemeClr val="accent2"/>
                          </a:solidFill>
                          <a:latin typeface="Meiryo UI" panose="020B0604030504040204" pitchFamily="50" charset="-128"/>
                          <a:ea typeface="Meiryo UI" panose="020B0604030504040204" pitchFamily="50" charset="-128"/>
                        </a:rPr>
                        <a:t>+2.7</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en-US" altLang="ja-JP" sz="1200" b="0" dirty="0" smtClean="0">
                          <a:solidFill>
                            <a:schemeClr val="accent2"/>
                          </a:solidFill>
                          <a:latin typeface="Meiryo UI" panose="020B0604030504040204" pitchFamily="50" charset="-128"/>
                          <a:ea typeface="Meiryo UI" panose="020B0604030504040204" pitchFamily="50" charset="-128"/>
                        </a:rPr>
                        <a:t>56.2</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廃棄物発電等：</a:t>
                      </a:r>
                      <a:r>
                        <a:rPr kumimoji="1" lang="en-US" altLang="ja-JP" sz="1200" b="0" dirty="0" smtClean="0">
                          <a:solidFill>
                            <a:schemeClr val="accent2"/>
                          </a:solidFill>
                          <a:latin typeface="Meiryo UI" panose="020B0604030504040204" pitchFamily="50" charset="-128"/>
                          <a:ea typeface="Meiryo UI" panose="020B0604030504040204" pitchFamily="50" charset="-128"/>
                        </a:rPr>
                        <a:t>+4.2</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en-US" altLang="ja-JP" sz="1200" b="0" dirty="0" smtClean="0">
                          <a:solidFill>
                            <a:schemeClr val="accent2"/>
                          </a:solidFill>
                          <a:latin typeface="Meiryo UI" panose="020B0604030504040204" pitchFamily="50" charset="-128"/>
                          <a:ea typeface="Meiryo UI" panose="020B0604030504040204" pitchFamily="50" charset="-128"/>
                        </a:rPr>
                        <a:t>26.9</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p>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p>
                      <a:r>
                        <a:rPr kumimoji="1" lang="en-US" altLang="ja-JP" sz="1200" b="1" dirty="0" smtClean="0">
                          <a:solidFill>
                            <a:schemeClr val="accent2"/>
                          </a:solidFill>
                          <a:latin typeface="Meiryo UI" panose="020B0604030504040204" pitchFamily="50" charset="-128"/>
                          <a:ea typeface="Meiryo UI" panose="020B0604030504040204" pitchFamily="50" charset="-128"/>
                        </a:rPr>
                        <a:t>○</a:t>
                      </a:r>
                      <a:r>
                        <a:rPr kumimoji="1" lang="ja-JP" altLang="en-US" sz="1200" b="1" dirty="0" smtClean="0">
                          <a:solidFill>
                            <a:schemeClr val="accent2"/>
                          </a:solidFill>
                          <a:latin typeface="Meiryo UI" panose="020B0604030504040204" pitchFamily="50" charset="-128"/>
                          <a:ea typeface="Meiryo UI" panose="020B0604030504040204" pitchFamily="50" charset="-128"/>
                        </a:rPr>
                        <a:t>需要の削減</a:t>
                      </a:r>
                    </a:p>
                    <a:p>
                      <a:r>
                        <a:rPr kumimoji="1" lang="ja-JP" altLang="en-US" sz="1200" b="0" dirty="0" smtClean="0">
                          <a:solidFill>
                            <a:schemeClr val="accent2"/>
                          </a:solidFill>
                          <a:latin typeface="Meiryo UI" panose="020B0604030504040204" pitchFamily="50" charset="-128"/>
                          <a:ea typeface="Meiryo UI" panose="020B0604030504040204" pitchFamily="50" charset="-128"/>
                        </a:rPr>
                        <a:t>　ガス冷暖房等：</a:t>
                      </a:r>
                      <a:r>
                        <a:rPr kumimoji="1" lang="en-US" altLang="ja-JP" sz="1200" b="0" dirty="0" smtClean="0">
                          <a:solidFill>
                            <a:schemeClr val="accent2"/>
                          </a:solidFill>
                          <a:latin typeface="Meiryo UI" panose="020B0604030504040204" pitchFamily="50" charset="-128"/>
                          <a:ea typeface="Meiryo UI" panose="020B0604030504040204" pitchFamily="50" charset="-128"/>
                        </a:rPr>
                        <a:t>-28.1</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p>
                      <a:r>
                        <a:rPr kumimoji="1" lang="ja-JP" altLang="en-US" sz="1200" b="0" dirty="0" smtClean="0">
                          <a:solidFill>
                            <a:schemeClr val="accent2"/>
                          </a:solidFill>
                          <a:latin typeface="Meiryo UI" panose="020B0604030504040204" pitchFamily="50" charset="-128"/>
                          <a:ea typeface="Meiryo UI" panose="020B0604030504040204" pitchFamily="50" charset="-128"/>
                        </a:rPr>
                        <a:t>　Ｂ</a:t>
                      </a:r>
                      <a:r>
                        <a:rPr kumimoji="1" lang="en-US" altLang="ja-JP" sz="1200" b="0" dirty="0" smtClean="0">
                          <a:solidFill>
                            <a:schemeClr val="accent2"/>
                          </a:solidFill>
                          <a:latin typeface="Meiryo UI" panose="020B0604030504040204" pitchFamily="50" charset="-128"/>
                          <a:ea typeface="Meiryo UI" panose="020B0604030504040204" pitchFamily="50" charset="-128"/>
                        </a:rPr>
                        <a:t>EMS</a:t>
                      </a:r>
                      <a:r>
                        <a:rPr kumimoji="1" lang="ja-JP" altLang="en-US" sz="1200" b="0" dirty="0" smtClean="0">
                          <a:solidFill>
                            <a:schemeClr val="accent2"/>
                          </a:solidFill>
                          <a:latin typeface="Meiryo UI" panose="020B0604030504040204" pitchFamily="50" charset="-128"/>
                          <a:ea typeface="Meiryo UI" panose="020B0604030504040204" pitchFamily="50" charset="-128"/>
                        </a:rPr>
                        <a:t>等    ：</a:t>
                      </a:r>
                      <a:r>
                        <a:rPr kumimoji="1" lang="en-US" altLang="ja-JP" sz="1200" b="0" dirty="0" smtClean="0">
                          <a:solidFill>
                            <a:schemeClr val="accent2"/>
                          </a:solidFill>
                          <a:latin typeface="Meiryo UI" panose="020B0604030504040204" pitchFamily="50" charset="-128"/>
                          <a:ea typeface="Meiryo UI" panose="020B0604030504040204" pitchFamily="50" charset="-128"/>
                        </a:rPr>
                        <a:t>-6.8</a:t>
                      </a:r>
                      <a:r>
                        <a:rPr kumimoji="1" lang="ja-JP" altLang="en-US" sz="1200" b="0" dirty="0" smtClean="0">
                          <a:solidFill>
                            <a:schemeClr val="accent2"/>
                          </a:solidFill>
                          <a:latin typeface="Meiryo UI" panose="020B0604030504040204" pitchFamily="50" charset="-128"/>
                          <a:ea typeface="Meiryo UI" panose="020B0604030504040204" pitchFamily="50" charset="-128"/>
                        </a:rPr>
                        <a:t>万</a:t>
                      </a:r>
                      <a:r>
                        <a:rPr kumimoji="1" lang="en-US" altLang="ja-JP" sz="1200" b="0" dirty="0" smtClean="0">
                          <a:solidFill>
                            <a:schemeClr val="accent2"/>
                          </a:solidFill>
                          <a:latin typeface="Meiryo UI" panose="020B0604030504040204" pitchFamily="50" charset="-128"/>
                          <a:ea typeface="Meiryo UI" panose="020B0604030504040204" pitchFamily="50" charset="-128"/>
                        </a:rPr>
                        <a:t>kW</a:t>
                      </a:r>
                      <a:endParaRPr kumimoji="1" lang="en-US" altLang="ja-JP" sz="1200" b="0" strike="dblStrike" baseline="0" dirty="0" smtClean="0">
                        <a:ln>
                          <a:noFill/>
                        </a:ln>
                        <a:solidFill>
                          <a:srgbClr val="FF0000"/>
                        </a:solidFill>
                        <a:latin typeface="Meiryo UI" panose="020B0604030504040204" pitchFamily="50" charset="-128"/>
                        <a:ea typeface="Meiryo UI" panose="020B0604030504040204" pitchFamily="50" charset="-128"/>
                      </a:endParaRPr>
                    </a:p>
                  </a:txBody>
                  <a:tcPr>
                    <a:noFill/>
                  </a:tcPr>
                </a:tc>
                <a:tc>
                  <a:txBody>
                    <a:bodyPr/>
                    <a:lstStyle/>
                    <a:p>
                      <a:r>
                        <a:rPr kumimoji="1" lang="ja-JP" altLang="en-US" sz="1200" b="1" dirty="0" smtClean="0">
                          <a:solidFill>
                            <a:schemeClr val="accent2"/>
                          </a:solidFill>
                          <a:latin typeface="Meiryo UI" panose="020B0604030504040204" pitchFamily="50" charset="-128"/>
                          <a:ea typeface="Meiryo UI" panose="020B0604030504040204" pitchFamily="50" charset="-128"/>
                        </a:rPr>
                        <a:t>○自立・分散型エネルギー導入量</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endParaRPr kumimoji="1" lang="en-US" altLang="ja-JP" sz="1200" b="0" dirty="0" smtClean="0">
                        <a:solidFill>
                          <a:schemeClr val="accent2"/>
                        </a:solidFill>
                        <a:latin typeface="Meiryo UI" panose="020B0604030504040204" pitchFamily="50" charset="-128"/>
                        <a:ea typeface="Meiryo UI" panose="020B0604030504040204" pitchFamily="50" charset="-128"/>
                      </a:endParaRPr>
                    </a:p>
                    <a:p>
                      <a:r>
                        <a:rPr kumimoji="1" lang="ja-JP" altLang="en-US" sz="1200" dirty="0" smtClean="0">
                          <a:solidFill>
                            <a:schemeClr val="accent2"/>
                          </a:solidFill>
                          <a:latin typeface="Meiryo UI" panose="020B0604030504040204" pitchFamily="50" charset="-128"/>
                          <a:ea typeface="Meiryo UI" panose="020B0604030504040204" pitchFamily="50" charset="-128"/>
                        </a:rPr>
                        <a:t>　　　　</a:t>
                      </a:r>
                      <a:r>
                        <a:rPr kumimoji="1" lang="en-US" altLang="ja-JP" sz="1200" dirty="0" smtClean="0">
                          <a:solidFill>
                            <a:schemeClr val="accent2"/>
                          </a:solidFill>
                          <a:latin typeface="Meiryo UI" panose="020B0604030504040204" pitchFamily="50" charset="-128"/>
                          <a:ea typeface="Meiryo UI" panose="020B0604030504040204" pitchFamily="50" charset="-128"/>
                        </a:rPr>
                        <a:t>  </a:t>
                      </a:r>
                      <a:r>
                        <a:rPr kumimoji="1" lang="ja-JP" altLang="en-US" sz="1200" dirty="0" smtClean="0">
                          <a:solidFill>
                            <a:schemeClr val="accent2"/>
                          </a:solidFill>
                          <a:latin typeface="Meiryo UI" panose="020B0604030504040204" pitchFamily="50" charset="-128"/>
                          <a:ea typeface="Meiryo UI" panose="020B0604030504040204" pitchFamily="50" charset="-128"/>
                        </a:rPr>
                        <a:t>太陽光発電　 ：</a:t>
                      </a:r>
                      <a:r>
                        <a:rPr kumimoji="1" lang="en-US" altLang="ja-JP" sz="1200" dirty="0" smtClean="0">
                          <a:solidFill>
                            <a:schemeClr val="accent2"/>
                          </a:solidFill>
                          <a:latin typeface="Meiryo UI" panose="020B0604030504040204" pitchFamily="50" charset="-128"/>
                          <a:ea typeface="Meiryo UI" panose="020B0604030504040204" pitchFamily="50" charset="-128"/>
                        </a:rPr>
                        <a:t>113.5</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p>
                    <a:p>
                      <a:r>
                        <a:rPr kumimoji="1" lang="ja-JP" altLang="en-US" sz="1200" dirty="0" smtClean="0">
                          <a:solidFill>
                            <a:schemeClr val="accent2"/>
                          </a:solidFill>
                          <a:latin typeface="Meiryo UI" panose="020B0604030504040204" pitchFamily="50" charset="-128"/>
                          <a:ea typeface="Meiryo UI" panose="020B0604030504040204" pitchFamily="50" charset="-128"/>
                        </a:rPr>
                        <a:t>　　　　　燃料電池等　 ：  </a:t>
                      </a:r>
                      <a:r>
                        <a:rPr kumimoji="1" lang="en-US" altLang="ja-JP" sz="1200" dirty="0" smtClean="0">
                          <a:solidFill>
                            <a:schemeClr val="accent2"/>
                          </a:solidFill>
                          <a:latin typeface="Meiryo UI" panose="020B0604030504040204" pitchFamily="50" charset="-128"/>
                          <a:ea typeface="Meiryo UI" panose="020B0604030504040204" pitchFamily="50" charset="-128"/>
                        </a:rPr>
                        <a:t>55.9</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accent2"/>
                          </a:solidFill>
                          <a:latin typeface="Meiryo UI" panose="020B0604030504040204" pitchFamily="50" charset="-128"/>
                          <a:ea typeface="Meiryo UI" panose="020B0604030504040204" pitchFamily="50" charset="-128"/>
                        </a:rPr>
                        <a:t>　　　　　廃棄物発電等：  </a:t>
                      </a:r>
                      <a:r>
                        <a:rPr kumimoji="1" lang="en-US" altLang="ja-JP" sz="1200" dirty="0" smtClean="0">
                          <a:solidFill>
                            <a:schemeClr val="accent2"/>
                          </a:solidFill>
                          <a:latin typeface="Meiryo UI" panose="020B0604030504040204" pitchFamily="50" charset="-128"/>
                          <a:ea typeface="Meiryo UI" panose="020B0604030504040204" pitchFamily="50" charset="-128"/>
                        </a:rPr>
                        <a:t>27.2</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accent2"/>
                          </a:solidFill>
                          <a:latin typeface="Meiryo UI" panose="020B0604030504040204" pitchFamily="50" charset="-128"/>
                          <a:ea typeface="Meiryo UI" panose="020B0604030504040204" pitchFamily="50" charset="-128"/>
                        </a:rPr>
                        <a:t>　　　　　　　　計　　　　 ：</a:t>
                      </a:r>
                      <a:r>
                        <a:rPr kumimoji="1" lang="en-US" altLang="ja-JP" sz="1200" dirty="0" smtClean="0">
                          <a:solidFill>
                            <a:schemeClr val="accent2"/>
                          </a:solidFill>
                          <a:latin typeface="Meiryo UI" panose="020B0604030504040204" pitchFamily="50" charset="-128"/>
                          <a:ea typeface="Meiryo UI" panose="020B0604030504040204" pitchFamily="50" charset="-128"/>
                        </a:rPr>
                        <a:t>196.6</a:t>
                      </a:r>
                      <a:r>
                        <a:rPr kumimoji="1" lang="ja-JP" altLang="en-US" sz="1200" dirty="0" smtClean="0">
                          <a:solidFill>
                            <a:schemeClr val="accent2"/>
                          </a:solidFill>
                          <a:latin typeface="Meiryo UI" panose="020B0604030504040204" pitchFamily="50" charset="-128"/>
                          <a:ea typeface="Meiryo UI" panose="020B0604030504040204" pitchFamily="50" charset="-128"/>
                        </a:rPr>
                        <a:t>万</a:t>
                      </a:r>
                      <a:r>
                        <a:rPr kumimoji="1" lang="en-US" altLang="ja-JP" sz="1200" dirty="0" smtClean="0">
                          <a:solidFill>
                            <a:schemeClr val="accent2"/>
                          </a:solidFill>
                          <a:latin typeface="Meiryo UI" panose="020B0604030504040204" pitchFamily="50" charset="-128"/>
                          <a:ea typeface="Meiryo UI" panose="020B0604030504040204" pitchFamily="50" charset="-128"/>
                        </a:rPr>
                        <a:t>kW</a:t>
                      </a:r>
                      <a:r>
                        <a:rPr kumimoji="1" lang="ja-JP" altLang="en-US" sz="1000" b="0" dirty="0" smtClean="0">
                          <a:solidFill>
                            <a:schemeClr val="accent2"/>
                          </a:solidFill>
                          <a:latin typeface="Meiryo UI" panose="020B0604030504040204" pitchFamily="50" charset="-128"/>
                          <a:ea typeface="Meiryo UI" panose="020B0604030504040204" pitchFamily="50" charset="-128"/>
                        </a:rPr>
                        <a:t>（</a:t>
                      </a:r>
                      <a:r>
                        <a:rPr kumimoji="1" lang="en-US" altLang="ja-JP" sz="1000" b="0" dirty="0" smtClean="0">
                          <a:solidFill>
                            <a:schemeClr val="accent2"/>
                          </a:solidFill>
                          <a:latin typeface="Meiryo UI" panose="020B0604030504040204" pitchFamily="50" charset="-128"/>
                          <a:ea typeface="Meiryo UI" panose="020B0604030504040204" pitchFamily="50" charset="-128"/>
                        </a:rPr>
                        <a:t>2021</a:t>
                      </a:r>
                      <a:r>
                        <a:rPr kumimoji="1" lang="ja-JP" altLang="en-US" sz="1000" b="0" dirty="0" smtClean="0">
                          <a:solidFill>
                            <a:schemeClr val="accent2"/>
                          </a:solidFill>
                          <a:latin typeface="Meiryo UI" panose="020B0604030504040204" pitchFamily="50" charset="-128"/>
                          <a:ea typeface="Meiryo UI" panose="020B0604030504040204" pitchFamily="50" charset="-128"/>
                        </a:rPr>
                        <a:t>年度末実績）</a:t>
                      </a:r>
                      <a:endParaRPr kumimoji="1" lang="en-US" altLang="ja-JP" sz="1000" b="0" dirty="0" smtClean="0">
                        <a:solidFill>
                          <a:schemeClr val="accent2"/>
                        </a:solidFill>
                        <a:latin typeface="Meiryo UI" panose="020B0604030504040204" pitchFamily="50" charset="-128"/>
                        <a:ea typeface="Meiryo UI" panose="020B0604030504040204" pitchFamily="50" charset="-128"/>
                      </a:endParaRPr>
                    </a:p>
                    <a:p>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p>
                      <a:r>
                        <a:rPr kumimoji="1" lang="ja-JP" altLang="en-US" sz="1200" b="1" dirty="0" smtClean="0">
                          <a:solidFill>
                            <a:schemeClr val="accent2"/>
                          </a:solidFill>
                          <a:latin typeface="Meiryo UI" panose="020B0604030504040204" pitchFamily="50" charset="-128"/>
                          <a:ea typeface="Meiryo UI" panose="020B0604030504040204" pitchFamily="50" charset="-128"/>
                        </a:rPr>
                        <a:t>○再エネ利用率</a:t>
                      </a:r>
                      <a:r>
                        <a:rPr kumimoji="1" lang="ja-JP" altLang="en-US" sz="1200" b="1" baseline="0" dirty="0" smtClean="0">
                          <a:solidFill>
                            <a:schemeClr val="accent2"/>
                          </a:solidFill>
                          <a:latin typeface="Meiryo UI" panose="020B0604030504040204" pitchFamily="50" charset="-128"/>
                          <a:ea typeface="Meiryo UI" panose="020B0604030504040204" pitchFamily="50" charset="-128"/>
                        </a:rPr>
                        <a:t>　　　　</a:t>
                      </a:r>
                      <a:r>
                        <a:rPr kumimoji="1" lang="ja-JP" altLang="en-US" sz="1200" b="0" dirty="0" smtClean="0">
                          <a:solidFill>
                            <a:schemeClr val="accent2"/>
                          </a:solidFill>
                          <a:latin typeface="Meiryo UI" panose="020B0604030504040204" pitchFamily="50" charset="-128"/>
                          <a:ea typeface="Meiryo UI" panose="020B0604030504040204" pitchFamily="50" charset="-128"/>
                        </a:rPr>
                        <a:t>：  </a:t>
                      </a:r>
                      <a:r>
                        <a:rPr kumimoji="1" lang="en-US" altLang="ja-JP" sz="1200" b="0" dirty="0" smtClean="0">
                          <a:solidFill>
                            <a:schemeClr val="accent2"/>
                          </a:solidFill>
                          <a:latin typeface="Meiryo UI" panose="020B0604030504040204" pitchFamily="50" charset="-128"/>
                          <a:ea typeface="Meiryo UI" panose="020B0604030504040204" pitchFamily="50" charset="-128"/>
                        </a:rPr>
                        <a:t>22.3</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zh-TW" altLang="en-US" sz="1000" b="0" dirty="0" smtClean="0">
                          <a:solidFill>
                            <a:schemeClr val="accent2"/>
                          </a:solidFill>
                          <a:latin typeface="Meiryo UI" panose="020B0604030504040204" pitchFamily="50" charset="-128"/>
                          <a:ea typeface="Meiryo UI" panose="020B0604030504040204" pitchFamily="50" charset="-128"/>
                        </a:rPr>
                        <a:t>（</a:t>
                      </a:r>
                      <a:r>
                        <a:rPr kumimoji="1" lang="en-US" altLang="zh-TW" sz="1000" b="0" dirty="0" smtClean="0">
                          <a:solidFill>
                            <a:schemeClr val="accent2"/>
                          </a:solidFill>
                          <a:latin typeface="Meiryo UI" panose="020B0604030504040204" pitchFamily="50" charset="-128"/>
                          <a:ea typeface="Meiryo UI" panose="020B0604030504040204" pitchFamily="50" charset="-128"/>
                        </a:rPr>
                        <a:t>2021</a:t>
                      </a:r>
                      <a:r>
                        <a:rPr kumimoji="1" lang="zh-TW" altLang="en-US" sz="1000" b="0" dirty="0" smtClean="0">
                          <a:solidFill>
                            <a:schemeClr val="accent2"/>
                          </a:solidFill>
                          <a:latin typeface="Meiryo UI" panose="020B0604030504040204" pitchFamily="50" charset="-128"/>
                          <a:ea typeface="Meiryo UI" panose="020B0604030504040204" pitchFamily="50" charset="-128"/>
                        </a:rPr>
                        <a:t>年度末実績）</a:t>
                      </a:r>
                      <a:endParaRPr kumimoji="1" lang="ja-JP" altLang="en-US" sz="1000" dirty="0" smtClean="0">
                        <a:solidFill>
                          <a:schemeClr val="accent2"/>
                        </a:solidFill>
                        <a:latin typeface="Meiryo UI" panose="020B0604030504040204" pitchFamily="50" charset="-128"/>
                        <a:ea typeface="Meiryo UI" panose="020B0604030504040204" pitchFamily="50" charset="-128"/>
                      </a:endParaRPr>
                    </a:p>
                    <a:p>
                      <a:endParaRPr kumimoji="1" lang="en-US" altLang="ja-JP" sz="1200" b="1" dirty="0" smtClean="0">
                        <a:solidFill>
                          <a:schemeClr val="accent2"/>
                        </a:solidFill>
                        <a:latin typeface="Meiryo UI" panose="020B0604030504040204" pitchFamily="50" charset="-128"/>
                        <a:ea typeface="Meiryo UI" panose="020B0604030504040204" pitchFamily="50" charset="-128"/>
                      </a:endParaRPr>
                    </a:p>
                    <a:p>
                      <a:r>
                        <a:rPr kumimoji="1" lang="ja-JP" altLang="en-US" sz="1200" b="1" dirty="0" smtClean="0">
                          <a:solidFill>
                            <a:schemeClr val="accent2"/>
                          </a:solidFill>
                          <a:latin typeface="Meiryo UI" panose="020B0604030504040204" pitchFamily="50" charset="-128"/>
                          <a:ea typeface="Meiryo UI" panose="020B0604030504040204" pitchFamily="50" charset="-128"/>
                        </a:rPr>
                        <a:t>○エネルギー利用効率</a:t>
                      </a:r>
                      <a:r>
                        <a:rPr kumimoji="1" lang="ja-JP" altLang="en-US" sz="1200" b="0" dirty="0" smtClean="0">
                          <a:solidFill>
                            <a:schemeClr val="accent2"/>
                          </a:solidFill>
                          <a:latin typeface="Meiryo UI" panose="020B0604030504040204" pitchFamily="50" charset="-128"/>
                          <a:ea typeface="Meiryo UI" panose="020B0604030504040204" pitchFamily="50" charset="-128"/>
                        </a:rPr>
                        <a:t>：  </a:t>
                      </a:r>
                      <a:r>
                        <a:rPr kumimoji="1" lang="en-US" altLang="ja-JP" sz="1200" b="0" dirty="0" smtClean="0">
                          <a:solidFill>
                            <a:schemeClr val="accent2"/>
                          </a:solidFill>
                          <a:latin typeface="Meiryo UI" panose="020B0604030504040204" pitchFamily="50" charset="-128"/>
                          <a:ea typeface="Meiryo UI" panose="020B0604030504040204" pitchFamily="50" charset="-128"/>
                        </a:rPr>
                        <a:t>19.4</a:t>
                      </a:r>
                      <a:r>
                        <a:rPr kumimoji="1" lang="ja-JP" altLang="en-US" sz="1200" b="0" dirty="0" smtClean="0">
                          <a:solidFill>
                            <a:schemeClr val="accent2"/>
                          </a:solidFill>
                          <a:latin typeface="Meiryo UI" panose="020B0604030504040204" pitchFamily="50" charset="-128"/>
                          <a:ea typeface="Meiryo UI" panose="020B0604030504040204" pitchFamily="50" charset="-128"/>
                        </a:rPr>
                        <a:t>％</a:t>
                      </a:r>
                      <a:r>
                        <a:rPr kumimoji="1" lang="zh-TW" altLang="en-US" sz="1000" b="0" dirty="0" smtClean="0">
                          <a:solidFill>
                            <a:schemeClr val="accent2"/>
                          </a:solidFill>
                          <a:latin typeface="Meiryo UI" panose="020B0604030504040204" pitchFamily="50" charset="-128"/>
                          <a:ea typeface="Meiryo UI" panose="020B0604030504040204" pitchFamily="50" charset="-128"/>
                        </a:rPr>
                        <a:t>（</a:t>
                      </a:r>
                      <a:r>
                        <a:rPr kumimoji="1" lang="en-US" altLang="zh-TW" sz="1000" b="0" dirty="0" smtClean="0">
                          <a:solidFill>
                            <a:schemeClr val="accent2"/>
                          </a:solidFill>
                          <a:latin typeface="Meiryo UI" panose="020B0604030504040204" pitchFamily="50" charset="-128"/>
                          <a:ea typeface="Meiryo UI" panose="020B0604030504040204" pitchFamily="50" charset="-128"/>
                        </a:rPr>
                        <a:t>2019</a:t>
                      </a:r>
                      <a:r>
                        <a:rPr kumimoji="1" lang="zh-TW" altLang="en-US" sz="1000" b="0" dirty="0" smtClean="0">
                          <a:solidFill>
                            <a:schemeClr val="accent2"/>
                          </a:solidFill>
                          <a:latin typeface="Meiryo UI" panose="020B0604030504040204" pitchFamily="50" charset="-128"/>
                          <a:ea typeface="Meiryo UI" panose="020B0604030504040204" pitchFamily="50" charset="-128"/>
                        </a:rPr>
                        <a:t>年度末実績）</a:t>
                      </a:r>
                      <a:endParaRPr kumimoji="1" lang="ja-JP" altLang="en-US" sz="1000" b="0" dirty="0" smtClean="0">
                        <a:solidFill>
                          <a:schemeClr val="accent2"/>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19590581"/>
                  </a:ext>
                </a:extLst>
              </a:tr>
            </a:tbl>
          </a:graphicData>
        </a:graphic>
      </p:graphicFrame>
      <p:sp>
        <p:nvSpPr>
          <p:cNvPr id="2" name="スライド番号プレースホルダー 1"/>
          <p:cNvSpPr>
            <a:spLocks noGrp="1"/>
          </p:cNvSpPr>
          <p:nvPr>
            <p:ph type="sldNum" sz="quarter" idx="12"/>
          </p:nvPr>
        </p:nvSpPr>
        <p:spPr>
          <a:xfrm>
            <a:off x="700263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112</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5550554"/>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角丸四角形 58"/>
          <p:cNvSpPr/>
          <p:nvPr/>
        </p:nvSpPr>
        <p:spPr>
          <a:xfrm>
            <a:off x="3066876" y="4605404"/>
            <a:ext cx="5940012" cy="1669113"/>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27871" rIns="54132" bIns="42624" numCol="1" spcCol="0" rtlCol="0" fromWordArt="0" anchor="t" anchorCtr="0" forceAA="0" compatLnSpc="1">
            <a:prstTxWarp prst="textNoShape">
              <a:avLst/>
            </a:prstTxWarp>
            <a:noAutofit/>
          </a:bodyPr>
          <a:lstStyle/>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118"/>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関係者と連携しながら、施策・事業を検討し取組みを促進。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府市が共同で設置した「おおさかスマートエネルギーセンター」を拠点として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様々な施策・事業を展開。</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0"/>
              </a:spcBef>
              <a:spcAft>
                <a:spcPts val="355"/>
              </a:spcAft>
              <a:buClrTx/>
              <a:buSzTx/>
              <a:buFont typeface="Meiryo UI" panose="020B0604030504040204" pitchFamily="50" charset="-128"/>
              <a:buChar char="○"/>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118"/>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府市が実施するエネルギー関連の個別具体の施策・事業は、毎年度、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施策事業集（単年度アクションプログラム）を作成・公表。</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プランの目標は、毎年度、進捗状況を把握・評価。</a:t>
            </a: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各施策・事業については、その取組状況をサブ指標を含めて個別に把握し、</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毎年度、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PDCA</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サイクルにより進行管理。</a:t>
            </a:r>
          </a:p>
          <a:p>
            <a:pPr marL="105255" marR="0" lvl="0" indent="-105255"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国のエネルギー基本計画の改定などエネルギー政策を取り巻く動向に合わせて、</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プランの期間中にあっても、必要に応じて見直しを実施。</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60" name="図 59"/>
          <p:cNvPicPr>
            <a:picLocks noChangeAspect="1"/>
          </p:cNvPicPr>
          <p:nvPr/>
        </p:nvPicPr>
        <p:blipFill>
          <a:blip r:embed="rId3"/>
          <a:stretch>
            <a:fillRect/>
          </a:stretch>
        </p:blipFill>
        <p:spPr>
          <a:xfrm>
            <a:off x="5850259" y="4663858"/>
            <a:ext cx="3132556" cy="1571179"/>
          </a:xfrm>
          <a:prstGeom prst="rect">
            <a:avLst/>
          </a:prstGeom>
        </p:spPr>
      </p:pic>
      <p:pic>
        <p:nvPicPr>
          <p:cNvPr id="2" name="図 1"/>
          <p:cNvPicPr>
            <a:picLocks noChangeAspect="1"/>
          </p:cNvPicPr>
          <p:nvPr/>
        </p:nvPicPr>
        <p:blipFill>
          <a:blip r:embed="rId4"/>
          <a:stretch>
            <a:fillRect/>
          </a:stretch>
        </p:blipFill>
        <p:spPr>
          <a:xfrm>
            <a:off x="5901389" y="4734153"/>
            <a:ext cx="2998853" cy="1428504"/>
          </a:xfrm>
          <a:prstGeom prst="rect">
            <a:avLst/>
          </a:prstGeom>
        </p:spPr>
      </p:pic>
      <p:sp>
        <p:nvSpPr>
          <p:cNvPr id="55" name="正方形/長方形 54"/>
          <p:cNvSpPr/>
          <p:nvPr/>
        </p:nvSpPr>
        <p:spPr>
          <a:xfrm>
            <a:off x="144887" y="3954967"/>
            <a:ext cx="2822637" cy="2319550"/>
          </a:xfrm>
          <a:prstGeom prst="rect">
            <a:avLst/>
          </a:prstGeom>
          <a:solidFill>
            <a:schemeClr val="accent3">
              <a:lumMod val="20000"/>
              <a:lumOff val="80000"/>
            </a:schemeClr>
          </a:solidFill>
          <a:ln w="19050">
            <a:solidFill>
              <a:schemeClr val="accent3">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53280" tIns="127871" rIns="53280" bIns="42624" anchor="t">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just" defTabSz="457200" rtl="0" eaLnBrk="1" fontAlgn="base" latinLnBrk="0" hangingPunct="1">
              <a:lnSpc>
                <a:spcPts val="947"/>
              </a:lnSpc>
              <a:spcBef>
                <a:spcPts val="0"/>
              </a:spcBef>
              <a:spcAft>
                <a:spcPts val="0"/>
              </a:spcAft>
              <a:buClrTx/>
              <a:buSzTx/>
              <a:buFontTx/>
              <a:buNone/>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原発への依存度の低下</a:t>
            </a: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地域の脱炭素化・レジリエンス強化につながる分散型エネルギーシステム</a:t>
            </a: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需要サイドが主導する多様で柔軟性のあるエネルギー需給構造</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355"/>
              </a:spcAft>
              <a:buClrTx/>
              <a:buSzTx/>
              <a:buFont typeface="Meiryo UI" panose="020B0604030504040204" pitchFamily="50" charset="-128"/>
              <a:buChar char="○"/>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endPar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正方形/長方形 67"/>
          <p:cNvSpPr/>
          <p:nvPr/>
        </p:nvSpPr>
        <p:spPr>
          <a:xfrm>
            <a:off x="144886" y="3865626"/>
            <a:ext cx="1962031" cy="172588"/>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Ⅱ</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府市</a:t>
            </a:r>
            <a:r>
              <a:rPr kumimoji="0" lang="ja-JP" altLang="en-US" sz="829" b="1" i="0" u="none" strike="noStrike" kern="1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がめざす</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「新たなエネルギー社会」</a:t>
            </a:r>
          </a:p>
        </p:txBody>
      </p:sp>
      <p:sp>
        <p:nvSpPr>
          <p:cNvPr id="69" name="角丸四角形 68"/>
          <p:cNvSpPr/>
          <p:nvPr/>
        </p:nvSpPr>
        <p:spPr>
          <a:xfrm>
            <a:off x="172497" y="4067694"/>
            <a:ext cx="1354855"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「新たなエネルギー社会」の視点</a:t>
            </a:r>
          </a:p>
        </p:txBody>
      </p:sp>
      <p:sp>
        <p:nvSpPr>
          <p:cNvPr id="70" name="正方形/長方形 69"/>
          <p:cNvSpPr/>
          <p:nvPr/>
        </p:nvSpPr>
        <p:spPr>
          <a:xfrm>
            <a:off x="144887" y="1265431"/>
            <a:ext cx="2822637" cy="2442012"/>
          </a:xfrm>
          <a:prstGeom prst="rect">
            <a:avLst/>
          </a:prstGeom>
          <a:solidFill>
            <a:schemeClr val="accent3">
              <a:lumMod val="20000"/>
              <a:lumOff val="80000"/>
            </a:schemeClr>
          </a:solidFill>
          <a:ln w="19050">
            <a:solidFill>
              <a:schemeClr val="accent3">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53280" tIns="127871" rIns="53280" bIns="42624" anchor="t">
            <a:sp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just" defTabSz="457200" rtl="0" eaLnBrk="1" fontAlgn="base" latinLnBrk="0" hangingPunct="1">
              <a:lnSpc>
                <a:spcPts val="947"/>
              </a:lnSpc>
              <a:spcBef>
                <a:spcPts val="0"/>
              </a:spcBef>
              <a:spcAft>
                <a:spcPts val="0"/>
              </a:spcAft>
              <a:buClrTx/>
              <a:buSzTx/>
              <a:buFontTx/>
              <a:buNone/>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118"/>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東日本大震災に伴う福島第一原子力発電所の事故を契機として、全国で</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定期点検後の原発の再稼働が困難となり、関西においても電力需給が逼迫</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するなど、府域の住民や事業者にも多大な影響。エネルギー政策は、国やエネルギー供給事業者任せにせず、地方公共団体が積極的に関与することが重要。</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月に「おおさかエネルギー地産地消推進プラン」を府市共同して策定し、エネルギーの地産地消の推進を目的に、</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年度までの具体的な導入目標を設定し、様々な取組みを進めてきた。</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355"/>
              </a:spcAft>
              <a:buClrTx/>
              <a:buSzTx/>
              <a:buFont typeface="Meiryo UI" panose="020B0604030504040204" pitchFamily="50" charset="-128"/>
              <a:buChar char="○"/>
              <a:tabLst/>
              <a:defRPr/>
            </a:pP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118"/>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たなエネルギー社会の構築」に向け、需要と供給の両面から対策を進めていく必要があるが、エネルギー需給を需要サイドから捉える視点を重視し、需要サイドにおける取組みを推進する観点が極めて重要。</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大阪の成長や安全・安心で安定した府民生活の実現。</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年二酸化炭素（温室効果ガス）排出量実質ゼロに向けて、地球</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温暖化対策との整合性の確保を図る。</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社会情勢等の変化等を踏まえるとともに、</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年（大阪・関西万博）を中間とし、</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の目標年）を見据える。</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base" latinLnBrk="0" hangingPunct="1">
              <a:lnSpc>
                <a:spcPts val="947"/>
              </a:lnSpc>
              <a:spcBef>
                <a:spcPts val="0"/>
              </a:spcBef>
              <a:spcAft>
                <a:spcPts val="0"/>
              </a:spcAft>
              <a:buClrTx/>
              <a:buSzTx/>
              <a:buFont typeface="Meiryo UI" panose="020B0604030504040204" pitchFamily="50" charset="-128"/>
              <a:buChar char="○"/>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府民、民間事業者、市町村、エネルギー供給事業者等の各主体の役割分担を踏まえ、関係者がそれぞれの特性を活かし、連携して取り組む。</a:t>
            </a:r>
            <a:endPar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itchFamily="50" charset="-128"/>
            </a:endParaRPr>
          </a:p>
        </p:txBody>
      </p:sp>
      <p:sp>
        <p:nvSpPr>
          <p:cNvPr id="71" name="正方形/長方形 70"/>
          <p:cNvSpPr/>
          <p:nvPr/>
        </p:nvSpPr>
        <p:spPr>
          <a:xfrm>
            <a:off x="144886" y="1176091"/>
            <a:ext cx="1774072"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Ⅰ</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エネルギー政策の基本的な考え方</a:t>
            </a:r>
          </a:p>
        </p:txBody>
      </p:sp>
      <p:sp>
        <p:nvSpPr>
          <p:cNvPr id="72" name="正方形/長方形 71"/>
          <p:cNvSpPr/>
          <p:nvPr/>
        </p:nvSpPr>
        <p:spPr>
          <a:xfrm>
            <a:off x="144887" y="566077"/>
            <a:ext cx="2822636" cy="554993"/>
          </a:xfrm>
          <a:prstGeom prst="rect">
            <a:avLst/>
          </a:prstGeom>
          <a:solidFill>
            <a:schemeClr val="accent3">
              <a:lumMod val="20000"/>
              <a:lumOff val="80000"/>
            </a:schemeClr>
          </a:solidFill>
          <a:ln w="19050">
            <a:solidFill>
              <a:schemeClr val="accent3">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53280" tIns="164102" rIns="53280" bIns="42624" anchor="t" anchorCtr="0">
            <a:sp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just" defTabSz="457200" rtl="0" eaLnBrk="1" fontAlgn="base" latinLnBrk="0" hangingPunct="1">
              <a:lnSpc>
                <a:spcPts val="947"/>
              </a:lnSpc>
              <a:spcBef>
                <a:spcPct val="0"/>
              </a:spcBef>
              <a:spcAft>
                <a:spcPct val="0"/>
              </a:spcAft>
              <a:buClrTx/>
              <a:buSzTx/>
              <a:buFontTx/>
              <a:buNone/>
              <a:tabLst/>
              <a:defRPr/>
            </a:pP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大阪の成長や府民の安全・安心な暮らしを実現する、脱炭素化時代の「新たな</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エネルギー社会」の構築を先導していくため、</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年度までに大阪府・大阪市が</a:t>
            </a:r>
            <a: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1"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一体となって実施するエネルギー関連の取組みの方向性を提示。</a:t>
            </a:r>
          </a:p>
        </p:txBody>
      </p:sp>
      <p:sp>
        <p:nvSpPr>
          <p:cNvPr id="74" name="正方形/長方形 73"/>
          <p:cNvSpPr/>
          <p:nvPr/>
        </p:nvSpPr>
        <p:spPr>
          <a:xfrm>
            <a:off x="3066875" y="4520156"/>
            <a:ext cx="1665397"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Ⅵ</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エネルギー政策の効果的な推進</a:t>
            </a:r>
          </a:p>
        </p:txBody>
      </p:sp>
      <p:sp>
        <p:nvSpPr>
          <p:cNvPr id="75" name="角丸四角形 74"/>
          <p:cNvSpPr/>
          <p:nvPr/>
        </p:nvSpPr>
        <p:spPr>
          <a:xfrm>
            <a:off x="3085459" y="4718786"/>
            <a:ext cx="2093559" cy="137305"/>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施策・事業の効果的な推進体制と各主体の役割</a:t>
            </a:r>
          </a:p>
        </p:txBody>
      </p:sp>
      <p:sp>
        <p:nvSpPr>
          <p:cNvPr id="76" name="角丸四角形 75"/>
          <p:cNvSpPr/>
          <p:nvPr/>
        </p:nvSpPr>
        <p:spPr>
          <a:xfrm>
            <a:off x="175036" y="1379509"/>
            <a:ext cx="360544"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経過</a:t>
            </a:r>
          </a:p>
        </p:txBody>
      </p:sp>
      <p:sp>
        <p:nvSpPr>
          <p:cNvPr id="77" name="角丸四角形 76"/>
          <p:cNvSpPr/>
          <p:nvPr/>
        </p:nvSpPr>
        <p:spPr>
          <a:xfrm>
            <a:off x="172478" y="2336866"/>
            <a:ext cx="2217580"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大阪府・大阪市によるエネルギー政策の基本的な考え方</a:t>
            </a:r>
          </a:p>
        </p:txBody>
      </p:sp>
      <p:sp>
        <p:nvSpPr>
          <p:cNvPr id="78" name="角丸四角形 77"/>
          <p:cNvSpPr/>
          <p:nvPr/>
        </p:nvSpPr>
        <p:spPr>
          <a:xfrm>
            <a:off x="3094339" y="5240658"/>
            <a:ext cx="535547"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進行管理</a:t>
            </a:r>
          </a:p>
        </p:txBody>
      </p:sp>
      <p:sp>
        <p:nvSpPr>
          <p:cNvPr id="82" name="角丸四角形 81"/>
          <p:cNvSpPr/>
          <p:nvPr/>
        </p:nvSpPr>
        <p:spPr>
          <a:xfrm>
            <a:off x="175036" y="595876"/>
            <a:ext cx="360544"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目的</a:t>
            </a:r>
          </a:p>
        </p:txBody>
      </p:sp>
      <p:sp>
        <p:nvSpPr>
          <p:cNvPr id="83" name="角丸四角形 82"/>
          <p:cNvSpPr/>
          <p:nvPr/>
        </p:nvSpPr>
        <p:spPr>
          <a:xfrm>
            <a:off x="6218943" y="651449"/>
            <a:ext cx="2775221" cy="1547897"/>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49183" rIns="54132" bIns="42624" numCol="1" spcCol="0" rtlCol="0" fromWordArt="0" anchor="t" anchorCtr="0" forceAA="0" compatLnSpc="1">
            <a:prstTxWarp prst="textNoShape">
              <a:avLst/>
            </a:prstTxWarp>
            <a:noAutofit/>
          </a:bodyPr>
          <a:lstStyle/>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エネルギーの大消費地である大阪の特性を踏まえ、引き続きエネルギーの「地産地消」を推進するとともに、広域的な再生可能エネルギーの調達を促進。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社会・都市全体での熱も含めたエネルギー効率の向上を推進。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2050</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年を見据えた地域の脱炭素化を推進するとともに、災害時等に備えた</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レジリエンスの強化を推進。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蓄電システムの活用を含め、需要サイドと供給サイドが一体になって柔軟に</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エネルギー消費量や消費パターンをコントロールする取組みを推進。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年大阪・関西万博の活用も意識しつつ、エネルギー関連産業を振興するとともに、大阪におけるあらゆる分野の企業の持続的成長を支援。</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5255" marR="0" lvl="0" indent="-105255" algn="just"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コロナ禍により生じる社会変革を契機として、「グリーンリカバリー」の考え方も</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r>
            <a:b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取り入れつつ、これらの取組みを加速度的に推進。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角丸四角形 100"/>
          <p:cNvSpPr/>
          <p:nvPr/>
        </p:nvSpPr>
        <p:spPr>
          <a:xfrm>
            <a:off x="3066876" y="2341418"/>
            <a:ext cx="5940012" cy="2116302"/>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27871" rIns="54132" bIns="42624" numCol="1" spcCol="0" rtlCol="0" fromWordArt="0" anchor="t" anchorCtr="0" forceAA="0" compatLnSpc="1">
            <a:prstTxWarp prst="textNoShape">
              <a:avLst/>
            </a:prstTxWarp>
            <a:noAutofit/>
          </a:bodyPr>
          <a:lstStyle/>
          <a:p>
            <a:pPr marL="0" marR="0" lvl="0" indent="0" algn="l" defTabSz="457200" rtl="0" eaLnBrk="1" fontAlgn="auto" latinLnBrk="0" hangingPunct="1">
              <a:lnSpc>
                <a:spcPts val="947"/>
              </a:lnSpc>
              <a:spcBef>
                <a:spcPts val="0"/>
              </a:spcBef>
              <a:spcAft>
                <a:spcPts val="0"/>
              </a:spcAft>
              <a:buClrTx/>
              <a:buSzTx/>
              <a:buFontTx/>
              <a:buNone/>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取組みの方向性の下、</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0" lang="ja-JP" altLang="en-US" sz="651" b="0" i="0" u="none" strike="noStrike" kern="1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つの</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対策の柱ごとに取組方針を示し、様々な施策・事業を推進。</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2" name="表 3">
            <a:extLst>
              <a:ext uri="{FF2B5EF4-FFF2-40B4-BE49-F238E27FC236}">
                <a16:creationId xmlns:a16="http://schemas.microsoft.com/office/drawing/2014/main" id="{D3AC21B0-8D69-4110-A4A1-CE2547582A33}"/>
              </a:ext>
            </a:extLst>
          </p:cNvPr>
          <p:cNvGraphicFramePr>
            <a:graphicFrameLocks noGrp="1"/>
          </p:cNvGraphicFramePr>
          <p:nvPr>
            <p:extLst/>
          </p:nvPr>
        </p:nvGraphicFramePr>
        <p:xfrm>
          <a:off x="3122044" y="2610124"/>
          <a:ext cx="5820944" cy="1790460"/>
        </p:xfrm>
        <a:graphic>
          <a:graphicData uri="http://schemas.openxmlformats.org/drawingml/2006/table">
            <a:tbl>
              <a:tblPr firstRow="1" bandRow="1">
                <a:tableStyleId>{F5AB1C69-6EDB-4FF4-983F-18BD219EF322}</a:tableStyleId>
              </a:tblPr>
              <a:tblGrid>
                <a:gridCol w="1529855">
                  <a:extLst>
                    <a:ext uri="{9D8B030D-6E8A-4147-A177-3AD203B41FA5}">
                      <a16:colId xmlns:a16="http://schemas.microsoft.com/office/drawing/2014/main" val="690973963"/>
                    </a:ext>
                  </a:extLst>
                </a:gridCol>
                <a:gridCol w="2571264">
                  <a:extLst>
                    <a:ext uri="{9D8B030D-6E8A-4147-A177-3AD203B41FA5}">
                      <a16:colId xmlns:a16="http://schemas.microsoft.com/office/drawing/2014/main" val="241573695"/>
                    </a:ext>
                  </a:extLst>
                </a:gridCol>
                <a:gridCol w="1719825">
                  <a:extLst>
                    <a:ext uri="{9D8B030D-6E8A-4147-A177-3AD203B41FA5}">
                      <a16:colId xmlns:a16="http://schemas.microsoft.com/office/drawing/2014/main" val="3085062157"/>
                    </a:ext>
                  </a:extLst>
                </a:gridCol>
              </a:tblGrid>
              <a:tr h="91463">
                <a:tc>
                  <a:txBody>
                    <a:bodyPr/>
                    <a:lstStyle/>
                    <a:p>
                      <a:pPr marL="0" marR="0" lvl="0" indent="0" algn="ctr" defTabSz="1454074" rtl="0" eaLnBrk="1" fontAlgn="auto" latinLnBrk="0" hangingPunct="1">
                        <a:lnSpc>
                          <a:spcPct val="100000"/>
                        </a:lnSpc>
                        <a:spcBef>
                          <a:spcPts val="0"/>
                        </a:spcBef>
                        <a:spcAft>
                          <a:spcPts val="0"/>
                        </a:spcAft>
                        <a:buClrTx/>
                        <a:buSzTx/>
                        <a:buFontTx/>
                        <a:buNone/>
                        <a:tabLst/>
                        <a:defRPr/>
                      </a:pPr>
                      <a:r>
                        <a:rPr kumimoji="1" lang="ja-JP" altLang="en-US" sz="600" b="0" dirty="0" smtClean="0">
                          <a:effectLst/>
                          <a:latin typeface="Meiryo UI" panose="020B0604030504040204" pitchFamily="50" charset="-128"/>
                          <a:ea typeface="Meiryo UI" panose="020B0604030504040204" pitchFamily="50" charset="-128"/>
                        </a:rPr>
                        <a:t>対策</a:t>
                      </a:r>
                      <a:r>
                        <a:rPr kumimoji="1" lang="ja-JP" altLang="en-US" sz="600" b="0" dirty="0">
                          <a:effectLst/>
                          <a:latin typeface="Meiryo UI" panose="020B0604030504040204" pitchFamily="50" charset="-128"/>
                          <a:ea typeface="Meiryo UI" panose="020B0604030504040204" pitchFamily="50" charset="-128"/>
                        </a:rPr>
                        <a:t>の柱</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a:lnSpc>
                          <a:spcPct val="100000"/>
                        </a:lnSpc>
                        <a:spcBef>
                          <a:spcPts val="0"/>
                        </a:spcBef>
                        <a:spcAft>
                          <a:spcPts val="0"/>
                        </a:spcAft>
                      </a:pPr>
                      <a:r>
                        <a:rPr kumimoji="1" lang="ja-JP" altLang="en-US" sz="600" b="0" dirty="0">
                          <a:effectLst/>
                          <a:latin typeface="Meiryo UI" panose="020B0604030504040204" pitchFamily="50" charset="-128"/>
                          <a:ea typeface="Meiryo UI" panose="020B0604030504040204" pitchFamily="50" charset="-128"/>
                        </a:rPr>
                        <a:t>取組方針</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454074" rtl="0" eaLnBrk="1" fontAlgn="auto" latinLnBrk="0" hangingPunct="1">
                        <a:lnSpc>
                          <a:spcPct val="100000"/>
                        </a:lnSpc>
                        <a:spcBef>
                          <a:spcPts val="0"/>
                        </a:spcBef>
                        <a:spcAft>
                          <a:spcPts val="0"/>
                        </a:spcAft>
                        <a:buClrTx/>
                        <a:buSzTx/>
                        <a:buFontTx/>
                        <a:buNone/>
                        <a:tabLst/>
                        <a:defRPr/>
                      </a:pPr>
                      <a:r>
                        <a:rPr kumimoji="1" lang="ja-JP" altLang="en-US" sz="600" b="0" dirty="0">
                          <a:effectLst/>
                          <a:latin typeface="Meiryo UI" panose="020B0604030504040204" pitchFamily="50" charset="-128"/>
                          <a:ea typeface="Meiryo UI" panose="020B0604030504040204" pitchFamily="50" charset="-128"/>
                        </a:rPr>
                        <a:t>具体的な</a:t>
                      </a:r>
                      <a:r>
                        <a:rPr kumimoji="1" lang="ja-JP" altLang="en-US" sz="600" b="0" dirty="0" smtClean="0">
                          <a:effectLst/>
                          <a:latin typeface="Meiryo UI" panose="020B0604030504040204" pitchFamily="50" charset="-128"/>
                          <a:ea typeface="Meiryo UI" panose="020B0604030504040204" pitchFamily="50" charset="-128"/>
                        </a:rPr>
                        <a:t>取組み</a:t>
                      </a:r>
                      <a:endParaRPr kumimoji="1" lang="ja-JP" altLang="en-US" sz="600" b="0" dirty="0">
                        <a:effectLst/>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517993223"/>
                  </a:ext>
                </a:extLst>
              </a:tr>
              <a:tr h="295943">
                <a:tc>
                  <a:txBody>
                    <a:bodyPr/>
                    <a:lstStyle/>
                    <a:p>
                      <a:pPr marL="180975" indent="-180975" algn="l">
                        <a:lnSpc>
                          <a:spcPct val="100000"/>
                        </a:lnSpc>
                        <a:spcBef>
                          <a:spcPts val="0"/>
                        </a:spcBef>
                        <a:spcAft>
                          <a:spcPts val="0"/>
                        </a:spcAft>
                      </a:pPr>
                      <a:r>
                        <a:rPr kumimoji="1" lang="ja-JP" altLang="en-US" sz="700" b="1" dirty="0" smtClean="0">
                          <a:latin typeface="Meiryo UI" panose="020B0604030504040204" pitchFamily="50" charset="-128"/>
                          <a:ea typeface="Meiryo UI" panose="020B0604030504040204" pitchFamily="50" charset="-128"/>
                        </a:rPr>
                        <a:t>①</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再生</a:t>
                      </a:r>
                      <a:r>
                        <a:rPr kumimoji="1" lang="ja-JP" altLang="en-US" sz="700" b="1" dirty="0">
                          <a:latin typeface="Meiryo UI" panose="020B0604030504040204" pitchFamily="50" charset="-128"/>
                          <a:ea typeface="Meiryo UI" panose="020B0604030504040204" pitchFamily="50" charset="-128"/>
                        </a:rPr>
                        <a:t>可能エネルギーの普及拡大</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kumimoji="0" lang="ja-JP" altLang="en-US" sz="6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太陽光発電の普及促進に力点を置き、その他の再生可能エネルギーも含めて、特に地域で需給一体的に活用されるものの普及促進の取組みを推進。</a:t>
                      </a:r>
                      <a:endParaRPr kumimoji="0" lang="en-US" altLang="ja-JP" sz="6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kumimoji="0" lang="ja-JP" altLang="en-US" sz="6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府域における再生可能エネルギーの需要の創出に向けた取組みを推進。</a:t>
                      </a:r>
                      <a:endParaRPr kumimoji="0" lang="en-US" altLang="ja-JP" sz="6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a:t>
                      </a:r>
                      <a:r>
                        <a:rPr kumimoji="1" lang="ja-JP" altLang="en-US" sz="600" b="0" dirty="0" smtClean="0">
                          <a:solidFill>
                            <a:schemeClr val="tx1"/>
                          </a:solidFill>
                          <a:latin typeface="Meiryo UI" panose="020B0604030504040204" pitchFamily="50" charset="-128"/>
                          <a:ea typeface="Meiryo UI" panose="020B0604030504040204" pitchFamily="50" charset="-128"/>
                        </a:rPr>
                        <a:t>太陽光発電設備の</a:t>
                      </a:r>
                      <a:r>
                        <a:rPr kumimoji="1" lang="ja-JP" altLang="en-US" sz="600" b="0" dirty="0">
                          <a:solidFill>
                            <a:schemeClr val="tx1"/>
                          </a:solidFill>
                          <a:latin typeface="Meiryo UI" panose="020B0604030504040204" pitchFamily="50" charset="-128"/>
                          <a:ea typeface="Meiryo UI" panose="020B0604030504040204" pitchFamily="50" charset="-128"/>
                        </a:rPr>
                        <a:t>共同</a:t>
                      </a:r>
                      <a:r>
                        <a:rPr kumimoji="1" lang="ja-JP" altLang="en-US" sz="600" b="0" dirty="0" smtClean="0">
                          <a:solidFill>
                            <a:schemeClr val="tx1"/>
                          </a:solidFill>
                          <a:latin typeface="Meiryo UI" panose="020B0604030504040204" pitchFamily="50" charset="-128"/>
                          <a:ea typeface="Meiryo UI" panose="020B0604030504040204" pitchFamily="50" charset="-128"/>
                        </a:rPr>
                        <a:t>購入支援事業</a:t>
                      </a:r>
                      <a:endParaRPr kumimoji="1" lang="en-US" altLang="ja-JP" sz="600" b="0" dirty="0">
                        <a:solidFill>
                          <a:schemeClr val="tx1"/>
                        </a:solidFill>
                        <a:latin typeface="Meiryo UI" panose="020B0604030504040204" pitchFamily="50" charset="-128"/>
                        <a:ea typeface="Meiryo UI" panose="020B0604030504040204" pitchFamily="50" charset="-128"/>
                      </a:endParaRPr>
                    </a:p>
                    <a:p>
                      <a:pPr marL="0" marR="0" lvl="0" indent="0" algn="l" defTabSz="1454074" rtl="0" eaLnBrk="1" fontAlgn="auto" latinLnBrk="0" hangingPunct="1">
                        <a:lnSpc>
                          <a:spcPct val="100000"/>
                        </a:lnSpc>
                        <a:spcBef>
                          <a:spcPts val="100"/>
                        </a:spcBef>
                        <a:spcAft>
                          <a:spcPts val="0"/>
                        </a:spcAft>
                        <a:buClrTx/>
                        <a:buSzTx/>
                        <a:buFontTx/>
                        <a:buNone/>
                        <a:tabLst/>
                        <a:defRPr/>
                      </a:pPr>
                      <a:r>
                        <a:rPr kumimoji="1" lang="ja-JP" altLang="en-US" sz="600" b="0" dirty="0">
                          <a:solidFill>
                            <a:schemeClr val="tx1"/>
                          </a:solidFill>
                          <a:latin typeface="Meiryo UI" panose="020B0604030504040204" pitchFamily="50" charset="-128"/>
                          <a:ea typeface="Meiryo UI" panose="020B0604030504040204" pitchFamily="50" charset="-128"/>
                        </a:rPr>
                        <a:t>・再生可能エネルギー電気を選択しやすい環境づくり</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・庁舎における再生可能エネルギー電気の</a:t>
                      </a:r>
                      <a:r>
                        <a:rPr kumimoji="1" lang="ja-JP" altLang="en-US" sz="600" b="0" dirty="0" smtClean="0">
                          <a:solidFill>
                            <a:schemeClr val="tx1"/>
                          </a:solidFill>
                          <a:latin typeface="Meiryo UI" panose="020B0604030504040204" pitchFamily="50" charset="-128"/>
                          <a:ea typeface="Meiryo UI" panose="020B0604030504040204" pitchFamily="50" charset="-128"/>
                        </a:rPr>
                        <a:t>調達　など</a:t>
                      </a:r>
                      <a:endParaRPr kumimoji="1" lang="ja-JP" altLang="en-US"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15386490"/>
                  </a:ext>
                </a:extLst>
              </a:tr>
              <a:tr h="438039">
                <a:tc>
                  <a:txBody>
                    <a:bodyPr/>
                    <a:lstStyle/>
                    <a:p>
                      <a:pPr marL="180975" marR="0" lvl="0" indent="-180975" algn="l" defTabSz="1454074" rtl="0" eaLnBrk="1" fontAlgn="auto" latinLnBrk="0" hangingPunct="1">
                        <a:lnSpc>
                          <a:spcPct val="100000"/>
                        </a:lnSpc>
                        <a:spcBef>
                          <a:spcPts val="0"/>
                        </a:spcBef>
                        <a:spcAft>
                          <a:spcPts val="0"/>
                        </a:spcAft>
                        <a:buClrTx/>
                        <a:buSzTx/>
                        <a:buFontTx/>
                        <a:buNone/>
                        <a:tabLst/>
                        <a:defRPr/>
                      </a:pPr>
                      <a:r>
                        <a:rPr kumimoji="1" lang="ja-JP" altLang="en-US" sz="700" b="1" dirty="0" smtClean="0">
                          <a:latin typeface="Meiryo UI" panose="020B0604030504040204" pitchFamily="50" charset="-128"/>
                          <a:ea typeface="Meiryo UI" panose="020B0604030504040204" pitchFamily="50" charset="-128"/>
                        </a:rPr>
                        <a:t>②</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エネルギー</a:t>
                      </a:r>
                      <a:r>
                        <a:rPr kumimoji="1" lang="ja-JP" altLang="en-US" sz="700" b="1" dirty="0">
                          <a:latin typeface="Meiryo UI" panose="020B0604030504040204" pitchFamily="50" charset="-128"/>
                          <a:ea typeface="Meiryo UI" panose="020B0604030504040204" pitchFamily="50" charset="-128"/>
                        </a:rPr>
                        <a:t>効率の向上</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エネルギー使用量等の「見える化」を推進するとともに、省エネルギー機器･設備の導入促進、住宅・建築物の省エネルギー化、エネルギーの面的利用の促進の取組みを推進。</a:t>
                      </a:r>
                      <a:endParaRPr lang="en-US" altLang="ja-JP"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デジタル</a:t>
                      </a:r>
                      <a:r>
                        <a:rPr lang="ja-JP" altLang="en-US"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技術</a:t>
                      </a: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やナッジなどの行動科学の</a:t>
                      </a:r>
                      <a:r>
                        <a:rPr lang="ja-JP" altLang="en-US"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知見も活用し</a:t>
                      </a: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、豊かさを感じられる</a:t>
                      </a:r>
                      <a:r>
                        <a:rPr lang="en-US" altLang="ja-JP"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省エネ型ライフスタイル･ビジネススタイル</a:t>
                      </a:r>
                      <a:r>
                        <a:rPr lang="ja-JP" altLang="en-US"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への転換に向けた取組みを</a:t>
                      </a:r>
                      <a:r>
                        <a:rPr lang="ja-JP" altLang="en-US" sz="600" b="0" u="none" kern="100" dirty="0" smtClean="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rPr>
                        <a:t>推進。</a:t>
                      </a:r>
                      <a:endParaRPr lang="en-US" altLang="ja-JP" sz="600" b="0" u="none" kern="100" dirty="0">
                        <a:ln>
                          <a:noFill/>
                        </a:ln>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・省エネ関連情報の収集・分析・発信</a:t>
                      </a:r>
                      <a:endParaRPr kumimoji="1" lang="en-US" altLang="ja-JP" sz="600" b="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・中小企業の支援につながる省エネ施策</a:t>
                      </a:r>
                      <a:endParaRPr kumimoji="1" lang="en-US" altLang="ja-JP" sz="600" b="0" dirty="0" smtClean="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a:t>
                      </a:r>
                      <a:r>
                        <a:rPr kumimoji="1" lang="ja-JP" altLang="en-US" sz="600" b="0" dirty="0">
                          <a:solidFill>
                            <a:schemeClr val="tx1"/>
                          </a:solidFill>
                          <a:latin typeface="Meiryo UI" panose="020B0604030504040204" pitchFamily="50" charset="-128"/>
                          <a:ea typeface="Meiryo UI" panose="020B0604030504040204" pitchFamily="50" charset="-128"/>
                        </a:rPr>
                        <a:t>快適で健康にもいい</a:t>
                      </a:r>
                      <a:r>
                        <a:rPr kumimoji="1" lang="en-US" altLang="ja-JP" sz="600" b="0" dirty="0" smtClean="0">
                          <a:solidFill>
                            <a:schemeClr val="tx1"/>
                          </a:solidFill>
                          <a:latin typeface="Meiryo UI" panose="020B0604030504040204" pitchFamily="50" charset="-128"/>
                          <a:ea typeface="Meiryo UI" panose="020B0604030504040204" pitchFamily="50" charset="-128"/>
                        </a:rPr>
                        <a:t>ZEH</a:t>
                      </a:r>
                      <a:r>
                        <a:rPr kumimoji="1" lang="ja-JP" altLang="en-US" sz="600" b="0" dirty="0" smtClean="0">
                          <a:solidFill>
                            <a:schemeClr val="tx1"/>
                          </a:solidFill>
                          <a:latin typeface="Meiryo UI" panose="020B0604030504040204" pitchFamily="50" charset="-128"/>
                          <a:ea typeface="Meiryo UI" panose="020B0604030504040204" pitchFamily="50" charset="-128"/>
                        </a:rPr>
                        <a:t>・</a:t>
                      </a:r>
                      <a:r>
                        <a:rPr kumimoji="1" lang="en-US" altLang="ja-JP" sz="600" b="0" dirty="0" smtClean="0">
                          <a:solidFill>
                            <a:schemeClr val="tx1"/>
                          </a:solidFill>
                          <a:latin typeface="Meiryo UI" panose="020B0604030504040204" pitchFamily="50" charset="-128"/>
                          <a:ea typeface="Meiryo UI" panose="020B0604030504040204" pitchFamily="50" charset="-128"/>
                        </a:rPr>
                        <a:t>ZEB</a:t>
                      </a:r>
                      <a:r>
                        <a:rPr kumimoji="1" lang="ja-JP" altLang="en-US" sz="600" b="0" dirty="0" smtClean="0">
                          <a:solidFill>
                            <a:schemeClr val="tx1"/>
                          </a:solidFill>
                          <a:latin typeface="Meiryo UI" panose="020B0604030504040204" pitchFamily="50" charset="-128"/>
                          <a:ea typeface="Meiryo UI" panose="020B0604030504040204" pitchFamily="50" charset="-128"/>
                        </a:rPr>
                        <a:t>の</a:t>
                      </a:r>
                      <a:r>
                        <a:rPr kumimoji="1" lang="ja-JP" altLang="en-US" sz="600" b="0" dirty="0">
                          <a:solidFill>
                            <a:schemeClr val="tx1"/>
                          </a:solidFill>
                          <a:latin typeface="Meiryo UI" panose="020B0604030504040204" pitchFamily="50" charset="-128"/>
                          <a:ea typeface="Meiryo UI" panose="020B0604030504040204" pitchFamily="50" charset="-128"/>
                        </a:rPr>
                        <a:t>普及促進</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・ナッジの知見の活用による省エネ啓発</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・コロナ禍を受けた行動変容と相まった転換の</a:t>
                      </a:r>
                      <a:r>
                        <a:rPr kumimoji="1" lang="ja-JP" altLang="en-US" sz="600" b="0" dirty="0" smtClean="0">
                          <a:solidFill>
                            <a:schemeClr val="tx1"/>
                          </a:solidFill>
                          <a:latin typeface="Meiryo UI" panose="020B0604030504040204" pitchFamily="50" charset="-128"/>
                          <a:ea typeface="Meiryo UI" panose="020B0604030504040204" pitchFamily="50" charset="-128"/>
                        </a:rPr>
                        <a:t>促進など</a:t>
                      </a:r>
                      <a:endParaRPr kumimoji="1" lang="en-US" altLang="ja-JP"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5814170"/>
                  </a:ext>
                </a:extLst>
              </a:tr>
              <a:tr h="349662">
                <a:tc>
                  <a:txBody>
                    <a:bodyPr/>
                    <a:lstStyle/>
                    <a:p>
                      <a:pPr marL="180975" indent="-180975" algn="l">
                        <a:lnSpc>
                          <a:spcPct val="100000"/>
                        </a:lnSpc>
                        <a:spcBef>
                          <a:spcPts val="0"/>
                        </a:spcBef>
                        <a:spcAft>
                          <a:spcPts val="0"/>
                        </a:spcAft>
                      </a:pPr>
                      <a:r>
                        <a:rPr kumimoji="1" lang="ja-JP" altLang="en-US" sz="700" b="1" dirty="0" smtClean="0">
                          <a:latin typeface="Meiryo UI" panose="020B0604030504040204" pitchFamily="50" charset="-128"/>
                          <a:ea typeface="Meiryo UI" panose="020B0604030504040204" pitchFamily="50" charset="-128"/>
                        </a:rPr>
                        <a:t>③</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レジリエンスと</a:t>
                      </a:r>
                      <a:endParaRPr kumimoji="1" lang="en-US" altLang="ja-JP" sz="700" b="1" dirty="0" smtClean="0">
                        <a:latin typeface="Meiryo UI" panose="020B0604030504040204" pitchFamily="50" charset="-128"/>
                        <a:ea typeface="Meiryo UI" panose="020B0604030504040204" pitchFamily="50" charset="-128"/>
                      </a:endParaRPr>
                    </a:p>
                    <a:p>
                      <a:pPr marL="180975" indent="-180975" algn="l">
                        <a:lnSpc>
                          <a:spcPct val="100000"/>
                        </a:lnSpc>
                        <a:spcBef>
                          <a:spcPts val="0"/>
                        </a:spcBef>
                        <a:spcAft>
                          <a:spcPts val="0"/>
                        </a:spcAft>
                      </a:pP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電力</a:t>
                      </a:r>
                      <a:r>
                        <a:rPr kumimoji="1" lang="ja-JP" altLang="en-US" sz="700" b="1" dirty="0">
                          <a:latin typeface="Meiryo UI" panose="020B0604030504040204" pitchFamily="50" charset="-128"/>
                          <a:ea typeface="Meiryo UI" panose="020B0604030504040204" pitchFamily="50" charset="-128"/>
                        </a:rPr>
                        <a:t>需給調整力の強化</a:t>
                      </a: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地域の脱炭素化とも調和のとれる災害に強い自立・分散型エネルギーシステムの普及促進の取組みを推進。</a:t>
                      </a:r>
                      <a:endPar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デマンドレスポンス（</a:t>
                      </a:r>
                      <a:r>
                        <a:rPr lang="en-US" altLang="ja-JP"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DR</a:t>
                      </a: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）やバーチャルパワープラント（</a:t>
                      </a:r>
                      <a:r>
                        <a:rPr lang="en-US" altLang="ja-JP"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VPP</a:t>
                      </a: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）など電力需給調整力</a:t>
                      </a:r>
                      <a:r>
                        <a:rPr lang="ja-JP" altLang="en-US" sz="600" b="0" u="none" kern="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の強化に向けた取組みを</a:t>
                      </a:r>
                      <a:r>
                        <a:rPr lang="ja-JP" altLang="en-US" sz="600" b="0" u="none" kern="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促進。</a:t>
                      </a:r>
                      <a:endParaRPr lang="ja-JP" altLang="en-US" sz="600" b="0" u="none" kern="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・自立・分散型電源の</a:t>
                      </a:r>
                      <a:r>
                        <a:rPr kumimoji="1" lang="ja-JP" altLang="en-US" sz="600" b="0" dirty="0" smtClean="0">
                          <a:solidFill>
                            <a:schemeClr val="tx1"/>
                          </a:solidFill>
                          <a:latin typeface="Meiryo UI" panose="020B0604030504040204" pitchFamily="50" charset="-128"/>
                          <a:ea typeface="Meiryo UI" panose="020B0604030504040204" pitchFamily="50" charset="-128"/>
                        </a:rPr>
                        <a:t>導入促進</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a:t>
                      </a:r>
                      <a:r>
                        <a:rPr kumimoji="1" lang="ja-JP" altLang="en-US" sz="600" b="0" dirty="0" smtClean="0">
                          <a:solidFill>
                            <a:schemeClr val="tx1"/>
                          </a:solidFill>
                          <a:latin typeface="Meiryo UI" panose="020B0604030504040204" pitchFamily="50" charset="-128"/>
                          <a:ea typeface="Meiryo UI" panose="020B0604030504040204" pitchFamily="50" charset="-128"/>
                        </a:rPr>
                        <a:t>災害停電時</a:t>
                      </a:r>
                      <a:r>
                        <a:rPr kumimoji="1" lang="ja-JP" altLang="en-US" sz="600" b="0" dirty="0">
                          <a:solidFill>
                            <a:schemeClr val="tx1"/>
                          </a:solidFill>
                          <a:latin typeface="Meiryo UI" panose="020B0604030504040204" pitchFamily="50" charset="-128"/>
                          <a:ea typeface="Meiryo UI" panose="020B0604030504040204" pitchFamily="50" charset="-128"/>
                        </a:rPr>
                        <a:t>の</a:t>
                      </a:r>
                      <a:r>
                        <a:rPr kumimoji="1" lang="ja-JP" altLang="en-US" sz="600" b="0" dirty="0" smtClean="0">
                          <a:solidFill>
                            <a:schemeClr val="tx1"/>
                          </a:solidFill>
                          <a:latin typeface="Meiryo UI" panose="020B0604030504040204" pitchFamily="50" charset="-128"/>
                          <a:ea typeface="Meiryo UI" panose="020B0604030504040204" pitchFamily="50" charset="-128"/>
                        </a:rPr>
                        <a:t>電源の確保に</a:t>
                      </a:r>
                      <a:r>
                        <a:rPr kumimoji="1" lang="ja-JP" altLang="en-US" sz="600" b="0" dirty="0">
                          <a:solidFill>
                            <a:schemeClr val="tx1"/>
                          </a:solidFill>
                          <a:latin typeface="Meiryo UI" panose="020B0604030504040204" pitchFamily="50" charset="-128"/>
                          <a:ea typeface="Meiryo UI" panose="020B0604030504040204" pitchFamily="50" charset="-128"/>
                        </a:rPr>
                        <a:t>つながる</a:t>
                      </a:r>
                      <a:r>
                        <a:rPr kumimoji="1" lang="ja-JP" altLang="en-US" sz="600" b="0" dirty="0" smtClean="0">
                          <a:solidFill>
                            <a:schemeClr val="tx1"/>
                          </a:solidFill>
                          <a:latin typeface="Meiryo UI" panose="020B0604030504040204" pitchFamily="50" charset="-128"/>
                          <a:ea typeface="Meiryo UI" panose="020B0604030504040204" pitchFamily="50" charset="-128"/>
                        </a:rPr>
                        <a:t>取組み</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・需給調整に効率的な蓄電池等の普及促進　　　など</a:t>
                      </a:r>
                      <a:endParaRPr kumimoji="1" lang="ja-JP" altLang="en-US"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9060953"/>
                  </a:ext>
                </a:extLst>
              </a:tr>
              <a:tr h="233559">
                <a:tc>
                  <a:txBody>
                    <a:bodyPr/>
                    <a:lstStyle/>
                    <a:p>
                      <a:pPr marL="180975" indent="-180975" algn="l">
                        <a:lnSpc>
                          <a:spcPct val="100000"/>
                        </a:lnSpc>
                        <a:spcBef>
                          <a:spcPts val="0"/>
                        </a:spcBef>
                        <a:spcAft>
                          <a:spcPts val="0"/>
                        </a:spcAft>
                      </a:pPr>
                      <a:r>
                        <a:rPr kumimoji="1" lang="ja-JP" altLang="en-US" sz="700" b="1" dirty="0" smtClean="0">
                          <a:latin typeface="Meiryo UI" panose="020B0604030504040204" pitchFamily="50" charset="-128"/>
                          <a:ea typeface="Meiryo UI" panose="020B0604030504040204" pitchFamily="50" charset="-128"/>
                        </a:rPr>
                        <a:t>④</a:t>
                      </a: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エネルギー</a:t>
                      </a:r>
                      <a:r>
                        <a:rPr kumimoji="1" lang="ja-JP" altLang="en-US" sz="700" b="1" dirty="0">
                          <a:latin typeface="Meiryo UI" panose="020B0604030504040204" pitchFamily="50" charset="-128"/>
                          <a:ea typeface="Meiryo UI" panose="020B0604030504040204" pitchFamily="50" charset="-128"/>
                        </a:rPr>
                        <a:t>関連産業の振興</a:t>
                      </a:r>
                      <a:r>
                        <a:rPr kumimoji="1" lang="ja-JP" altLang="en-US" sz="700" b="1" dirty="0" smtClean="0">
                          <a:latin typeface="Meiryo UI" panose="020B0604030504040204" pitchFamily="50" charset="-128"/>
                          <a:ea typeface="Meiryo UI" panose="020B0604030504040204" pitchFamily="50" charset="-128"/>
                        </a:rPr>
                        <a:t>と</a:t>
                      </a:r>
                      <a:endParaRPr kumimoji="1" lang="en-US" altLang="ja-JP" sz="700" b="1" dirty="0" smtClean="0">
                        <a:latin typeface="Meiryo UI" panose="020B0604030504040204" pitchFamily="50" charset="-128"/>
                        <a:ea typeface="Meiryo UI" panose="020B0604030504040204" pitchFamily="50" charset="-128"/>
                      </a:endParaRPr>
                    </a:p>
                    <a:p>
                      <a:pPr marL="180975" indent="-180975" algn="l">
                        <a:lnSpc>
                          <a:spcPct val="100000"/>
                        </a:lnSpc>
                        <a:spcBef>
                          <a:spcPts val="0"/>
                        </a:spcBef>
                        <a:spcAft>
                          <a:spcPts val="0"/>
                        </a:spcAft>
                      </a:pPr>
                      <a:r>
                        <a:rPr kumimoji="1" lang="en-US" altLang="ja-JP" sz="700" b="1" dirty="0" smtClean="0">
                          <a:latin typeface="Meiryo UI" panose="020B0604030504040204" pitchFamily="50" charset="-128"/>
                          <a:ea typeface="Meiryo UI" panose="020B0604030504040204" pitchFamily="50" charset="-128"/>
                        </a:rPr>
                        <a:t>	</a:t>
                      </a:r>
                      <a:r>
                        <a:rPr kumimoji="1" lang="ja-JP" altLang="en-US" sz="700" b="1" dirty="0" smtClean="0">
                          <a:latin typeface="Meiryo UI" panose="020B0604030504040204" pitchFamily="50" charset="-128"/>
                          <a:ea typeface="Meiryo UI" panose="020B0604030504040204" pitchFamily="50" charset="-128"/>
                        </a:rPr>
                        <a:t>あらゆる</a:t>
                      </a:r>
                      <a:r>
                        <a:rPr kumimoji="1" lang="ja-JP" altLang="en-US" sz="700" b="1" dirty="0">
                          <a:latin typeface="Meiryo UI" panose="020B0604030504040204" pitchFamily="50" charset="-128"/>
                          <a:ea typeface="Meiryo UI" panose="020B0604030504040204" pitchFamily="50" charset="-128"/>
                        </a:rPr>
                        <a:t>分野の企業の持続的成長</a:t>
                      </a:r>
                      <a:endParaRPr kumimoji="1" lang="ja-JP" altLang="en-US" sz="600" b="1" dirty="0">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イノベーションの創出環境を整備するなど、エネルギー関連産業の振興の</a:t>
                      </a:r>
                      <a:r>
                        <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取組みを推進。</a:t>
                      </a:r>
                      <a:endParaRPr lang="en-US" altLang="ja-JP"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marR="0" lvl="0" indent="-177800" algn="just" defTabSz="1454074" rtl="0" eaLnBrk="1" fontAlgn="auto" latinLnBrk="0" hangingPunct="1">
                        <a:lnSpc>
                          <a:spcPct val="100000"/>
                        </a:lnSpc>
                        <a:spcBef>
                          <a:spcPts val="100"/>
                        </a:spcBef>
                        <a:spcAft>
                          <a:spcPts val="0"/>
                        </a:spcAft>
                        <a:buClrTx/>
                        <a:buSzTx/>
                        <a:buFont typeface="Meiryo UI" panose="020B0604030504040204" pitchFamily="50" charset="-128"/>
                        <a:buChar char="○"/>
                        <a:tabLst/>
                        <a:defRPr/>
                      </a:pP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事業活動を通じた脱炭素化を</a:t>
                      </a:r>
                      <a:r>
                        <a:rPr lang="ja-JP" altLang="en-US" sz="600" b="0" u="none"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進める中</a:t>
                      </a: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小企業等</a:t>
                      </a:r>
                      <a:r>
                        <a:rPr lang="ja-JP" altLang="en-US" sz="600" b="0" u="none"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の支援の取組みを</a:t>
                      </a:r>
                      <a:r>
                        <a:rPr lang="ja-JP" altLang="en-US" sz="600" b="0" u="non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推進。</a:t>
                      </a:r>
                      <a:endParaRPr lang="ja-JP" altLang="en-US" sz="600" b="0" u="none"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・水素の利</a:t>
                      </a:r>
                      <a:r>
                        <a:rPr kumimoji="1" lang="ja-JP" altLang="en-US" sz="600" b="0" dirty="0" smtClean="0">
                          <a:solidFill>
                            <a:schemeClr val="tx1"/>
                          </a:solidFill>
                          <a:latin typeface="Meiryo UI" panose="020B0604030504040204" pitchFamily="50" charset="-128"/>
                          <a:ea typeface="Meiryo UI" panose="020B0604030504040204" pitchFamily="50" charset="-128"/>
                        </a:rPr>
                        <a:t>活用の拡大に</a:t>
                      </a:r>
                      <a:r>
                        <a:rPr kumimoji="1" lang="ja-JP" altLang="en-US" sz="600" b="0" dirty="0">
                          <a:solidFill>
                            <a:schemeClr val="tx1"/>
                          </a:solidFill>
                          <a:latin typeface="Meiryo UI" panose="020B0604030504040204" pitchFamily="50" charset="-128"/>
                          <a:ea typeface="Meiryo UI" panose="020B0604030504040204" pitchFamily="50" charset="-128"/>
                        </a:rPr>
                        <a:t>向けた</a:t>
                      </a:r>
                      <a:r>
                        <a:rPr kumimoji="1" lang="ja-JP" altLang="en-US" sz="600" b="0" dirty="0" smtClean="0">
                          <a:solidFill>
                            <a:schemeClr val="tx1"/>
                          </a:solidFill>
                          <a:latin typeface="Meiryo UI" panose="020B0604030504040204" pitchFamily="50" charset="-128"/>
                          <a:ea typeface="Meiryo UI" panose="020B0604030504040204" pitchFamily="50" charset="-128"/>
                        </a:rPr>
                        <a:t>取組み</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smtClean="0">
                          <a:solidFill>
                            <a:schemeClr val="tx1"/>
                          </a:solidFill>
                          <a:latin typeface="Meiryo UI" panose="020B0604030504040204" pitchFamily="50" charset="-128"/>
                          <a:ea typeface="Meiryo UI" panose="020B0604030504040204" pitchFamily="50" charset="-128"/>
                        </a:rPr>
                        <a:t>・エネルギー関連技術開発の支援</a:t>
                      </a:r>
                      <a:endParaRPr kumimoji="1" lang="en-US" altLang="ja-JP" sz="600" b="0" dirty="0">
                        <a:solidFill>
                          <a:schemeClr val="tx1"/>
                        </a:solidFill>
                        <a:latin typeface="Meiryo UI" panose="020B0604030504040204" pitchFamily="50" charset="-128"/>
                        <a:ea typeface="Meiryo UI" panose="020B0604030504040204" pitchFamily="50" charset="-128"/>
                      </a:endParaRPr>
                    </a:p>
                    <a:p>
                      <a:pPr>
                        <a:lnSpc>
                          <a:spcPct val="100000"/>
                        </a:lnSpc>
                        <a:spcBef>
                          <a:spcPts val="100"/>
                        </a:spcBef>
                        <a:spcAft>
                          <a:spcPts val="0"/>
                        </a:spcAft>
                      </a:pPr>
                      <a:r>
                        <a:rPr kumimoji="1" lang="ja-JP" altLang="en-US" sz="600" b="0" dirty="0">
                          <a:solidFill>
                            <a:schemeClr val="tx1"/>
                          </a:solidFill>
                          <a:latin typeface="Meiryo UI" panose="020B0604030504040204" pitchFamily="50" charset="-128"/>
                          <a:ea typeface="Meiryo UI" panose="020B0604030504040204" pitchFamily="50" charset="-128"/>
                        </a:rPr>
                        <a:t>・</a:t>
                      </a:r>
                      <a:r>
                        <a:rPr kumimoji="1" lang="ja-JP" altLang="en-US" sz="600" b="0" dirty="0" smtClean="0">
                          <a:solidFill>
                            <a:schemeClr val="tx1"/>
                          </a:solidFill>
                          <a:latin typeface="Meiryo UI" panose="020B0604030504040204" pitchFamily="50" charset="-128"/>
                          <a:ea typeface="Meiryo UI" panose="020B0604030504040204" pitchFamily="50" charset="-128"/>
                        </a:rPr>
                        <a:t>先進的企業の事例・ノウハウの展開　　　など</a:t>
                      </a:r>
                      <a:endParaRPr kumimoji="1" lang="en-US" altLang="ja-JP" sz="600" b="0" dirty="0">
                        <a:solidFill>
                          <a:schemeClr val="tx1"/>
                        </a:solidFill>
                        <a:latin typeface="Meiryo UI" panose="020B0604030504040204" pitchFamily="50" charset="-128"/>
                        <a:ea typeface="Meiryo UI" panose="020B0604030504040204" pitchFamily="50" charset="-128"/>
                      </a:endParaRPr>
                    </a:p>
                  </a:txBody>
                  <a:tcPr marL="42624" marR="42624" marT="21312" marB="21312" anchor="ctr">
                    <a:lnL w="9525" cap="flat" cmpd="sng" algn="ctr">
                      <a:solidFill>
                        <a:schemeClr val="accent3">
                          <a:lumMod val="60000"/>
                          <a:lumOff val="40000"/>
                        </a:schemeClr>
                      </a:solidFill>
                      <a:prstDash val="solid"/>
                      <a:round/>
                      <a:headEnd type="none" w="med" len="med"/>
                      <a:tailEnd type="none" w="med" len="med"/>
                    </a:lnL>
                    <a:lnR w="9525" cap="flat" cmpd="sng" algn="ctr">
                      <a:solidFill>
                        <a:schemeClr val="accent3">
                          <a:lumMod val="60000"/>
                          <a:lumOff val="40000"/>
                        </a:schemeClr>
                      </a:solidFill>
                      <a:prstDash val="solid"/>
                      <a:round/>
                      <a:headEnd type="none" w="med" len="med"/>
                      <a:tailEnd type="none" w="med" len="med"/>
                    </a:lnR>
                    <a:lnT w="9525" cap="flat" cmpd="sng" algn="ctr">
                      <a:solidFill>
                        <a:schemeClr val="accent3">
                          <a:lumMod val="60000"/>
                          <a:lumOff val="40000"/>
                        </a:schemeClr>
                      </a:solidFill>
                      <a:prstDash val="solid"/>
                      <a:round/>
                      <a:headEnd type="none" w="med" len="med"/>
                      <a:tailEnd type="none" w="med" len="med"/>
                    </a:lnT>
                    <a:lnB w="9525"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92653934"/>
                  </a:ext>
                </a:extLst>
              </a:tr>
            </a:tbl>
          </a:graphicData>
        </a:graphic>
      </p:graphicFrame>
      <p:sp>
        <p:nvSpPr>
          <p:cNvPr id="103" name="正方形/長方形 102"/>
          <p:cNvSpPr/>
          <p:nvPr/>
        </p:nvSpPr>
        <p:spPr>
          <a:xfrm>
            <a:off x="6218944" y="566077"/>
            <a:ext cx="1048565"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Ⅳ</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取組みの方向性</a:t>
            </a:r>
          </a:p>
        </p:txBody>
      </p:sp>
      <p:sp>
        <p:nvSpPr>
          <p:cNvPr id="104" name="正方形/長方形 103"/>
          <p:cNvSpPr/>
          <p:nvPr/>
        </p:nvSpPr>
        <p:spPr>
          <a:xfrm>
            <a:off x="3066876" y="2257798"/>
            <a:ext cx="1772533"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Ⅴ</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対策の柱と施策・事業の取組方針</a:t>
            </a:r>
          </a:p>
        </p:txBody>
      </p:sp>
      <p:sp>
        <p:nvSpPr>
          <p:cNvPr id="105" name="角丸四角形 104"/>
          <p:cNvSpPr/>
          <p:nvPr/>
        </p:nvSpPr>
        <p:spPr>
          <a:xfrm>
            <a:off x="3066876" y="651449"/>
            <a:ext cx="3052715" cy="1547896"/>
          </a:xfrm>
          <a:prstGeom prst="roundRect">
            <a:avLst>
              <a:gd name="adj" fmla="val 0"/>
            </a:avLst>
          </a:prstGeom>
          <a:solidFill>
            <a:schemeClr val="accent3">
              <a:lumMod val="20000"/>
              <a:lumOff val="80000"/>
            </a:schemeClr>
          </a:solidFill>
          <a:ln w="19050">
            <a:solidFill>
              <a:schemeClr val="accent3">
                <a:lumMod val="50000"/>
              </a:schemeClr>
            </a:solidFill>
            <a:prstDash val="solid"/>
          </a:ln>
          <a:effectLst>
            <a:outerShdw blurRad="50800" dist="38100" dir="2100000" algn="tl" rotWithShape="0">
              <a:schemeClr val="bg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54132" tIns="127871" rIns="54132" bIns="42624" numCol="1" spcCol="0" rtlCol="0" fromWordArt="0" anchor="t" anchorCtr="0" forceAA="0" compatLnSpc="1">
            <a:prstTxWarp prst="textNoShape">
              <a:avLst/>
            </a:prstTxWarp>
            <a:noAutofit/>
          </a:bodyPr>
          <a:lstStyle/>
          <a:p>
            <a:pPr marL="0" marR="0" lvl="0" indent="0" algn="l" defTabSz="457200" rtl="0" eaLnBrk="1" fontAlgn="auto" latinLnBrk="0" hangingPunct="1">
              <a:lnSpc>
                <a:spcPts val="947"/>
              </a:lnSpc>
              <a:spcBef>
                <a:spcPts val="0"/>
              </a:spcBef>
              <a:spcAft>
                <a:spcPts val="355"/>
              </a:spcAft>
              <a:buClrTx/>
              <a:buSzTx/>
              <a:buFontTx/>
              <a:buNone/>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年度までの</a:t>
            </a:r>
            <a:r>
              <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530033" marR="0" lvl="0" indent="-101496"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大消費地・大阪における再生可能エネルギーの利用率を倍増！</a:t>
            </a:r>
          </a:p>
          <a:p>
            <a:pPr marL="530033" marR="0" lvl="0" indent="-101496" algn="l" defTabSz="457200" rtl="0" eaLnBrk="1" fontAlgn="auto" latinLnBrk="0" hangingPunct="1">
              <a:lnSpc>
                <a:spcPts val="947"/>
              </a:lnSpc>
              <a:spcBef>
                <a:spcPts val="0"/>
              </a:spcBef>
              <a:spcAft>
                <a:spcPts val="0"/>
              </a:spcAft>
              <a:buClrTx/>
              <a:buSzTx/>
              <a:buFont typeface="Meiryo UI" panose="020B0604030504040204" pitchFamily="50" charset="-128"/>
              <a:buChar char="○"/>
              <a:tabLst/>
              <a:defRPr/>
            </a:pPr>
            <a:r>
              <a:rPr kumimoji="0" lang="ja-JP" altLang="en-US"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大阪の成長につながるエネルギー効率の向上を実現！</a:t>
            </a: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947"/>
              </a:lnSpc>
              <a:spcBef>
                <a:spcPts val="0"/>
              </a:spcBef>
              <a:spcAft>
                <a:spcPts val="0"/>
              </a:spcAft>
              <a:buClrTx/>
              <a:buSzTx/>
              <a:buFontTx/>
              <a:buNone/>
              <a:tabLst/>
              <a:defRPr/>
            </a:pPr>
            <a:endParaRPr kumimoji="0" lang="en-US" altLang="ja-JP" sz="651"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正方形/長方形 105"/>
          <p:cNvSpPr/>
          <p:nvPr/>
        </p:nvSpPr>
        <p:spPr>
          <a:xfrm>
            <a:off x="3066877" y="566077"/>
            <a:ext cx="1141872" cy="170495"/>
          </a:xfrm>
          <a:prstGeom prst="rect">
            <a:avLst/>
          </a:prstGeom>
          <a:gradFill>
            <a:gsLst>
              <a:gs pos="0">
                <a:srgbClr val="00B050"/>
              </a:gs>
              <a:gs pos="80000">
                <a:srgbClr val="00B050"/>
              </a:gs>
              <a:gs pos="100000">
                <a:srgbClr val="00B050"/>
              </a:gs>
            </a:gsLst>
            <a:lin ang="5400000" scaled="0"/>
          </a:gradFill>
          <a:ln w="19050" cap="flat" cmpd="sng" algn="ctr">
            <a:solidFill>
              <a:schemeClr val="accent3">
                <a:lumMod val="50000"/>
              </a:schemeClr>
            </a:solidFill>
            <a:prstDash val="solid"/>
          </a:ln>
          <a:effectLst/>
        </p:spPr>
        <p:txBody>
          <a:bodyPr rot="0" spcFirstLastPara="0" vert="horz" wrap="square" lIns="53280" tIns="42624" rIns="53280" bIns="42624"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Ⅲ</a:t>
            </a:r>
            <a:r>
              <a:rPr kumimoji="0" lang="ja-JP" altLang="en-US" sz="82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　プランの期間と目標</a:t>
            </a:r>
          </a:p>
        </p:txBody>
      </p:sp>
      <p:sp>
        <p:nvSpPr>
          <p:cNvPr id="107" name="角丸四角形 106"/>
          <p:cNvSpPr/>
          <p:nvPr/>
        </p:nvSpPr>
        <p:spPr>
          <a:xfrm>
            <a:off x="3097180" y="765429"/>
            <a:ext cx="685473"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プランの期間</a:t>
            </a:r>
          </a:p>
        </p:txBody>
      </p:sp>
      <p:sp>
        <p:nvSpPr>
          <p:cNvPr id="108" name="角丸四角形 107"/>
          <p:cNvSpPr/>
          <p:nvPr/>
        </p:nvSpPr>
        <p:spPr>
          <a:xfrm>
            <a:off x="3097180" y="931662"/>
            <a:ext cx="372522"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目標</a:t>
            </a:r>
          </a:p>
        </p:txBody>
      </p:sp>
      <p:sp>
        <p:nvSpPr>
          <p:cNvPr id="109" name="正方形/長方形 108"/>
          <p:cNvSpPr>
            <a:spLocks/>
          </p:cNvSpPr>
          <p:nvPr/>
        </p:nvSpPr>
        <p:spPr>
          <a:xfrm>
            <a:off x="4732272" y="1327056"/>
            <a:ext cx="1330814" cy="362302"/>
          </a:xfrm>
          <a:prstGeom prst="rect">
            <a:avLst/>
          </a:prstGeom>
          <a:solidFill>
            <a:schemeClr val="bg1"/>
          </a:solidFill>
          <a:ln w="12700" cap="flat" cmpd="sng" algn="ctr">
            <a:solidFill>
              <a:schemeClr val="accent3">
                <a:lumMod val="75000"/>
              </a:schemeClr>
            </a:solidFill>
            <a:prstDash val="solid"/>
          </a:ln>
          <a:effectLst/>
        </p:spPr>
        <p:txBody>
          <a:bodyPr wrap="square" lIns="21312" tIns="21312" rIns="21312"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ts val="888"/>
              </a:lnSpc>
              <a:spcBef>
                <a:spcPts val="0"/>
              </a:spcBef>
              <a:spcAft>
                <a:spcPts val="0"/>
              </a:spcAft>
              <a:buClrTx/>
              <a:buSzTx/>
              <a:buFontTx/>
              <a:buNone/>
              <a:tabLst/>
              <a:defRPr/>
            </a:pPr>
            <a:r>
              <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250</a:t>
            </a:r>
            <a:r>
              <a:rPr kumimoji="1" lang="ja-JP" altLang="en-US"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r>
              <a:rPr kumimoji="1" lang="ja-JP" altLang="en-US"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以上</a:t>
            </a:r>
            <a:endPar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541310" rtl="0" eaLnBrk="1" fontAlgn="auto" latinLnBrk="0" hangingPunct="1">
              <a:lnSpc>
                <a:spcPts val="592"/>
              </a:lnSpc>
              <a:spcBef>
                <a:spcPts val="0"/>
              </a:spcBef>
              <a:spcAft>
                <a:spcPts val="0"/>
              </a:spcAft>
              <a:buClrTx/>
              <a:buSzTx/>
              <a:buFontTx/>
              <a:buNone/>
              <a:tabLst/>
              <a:defRPr/>
            </a:pP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太陽光発電</a:t>
            </a:r>
            <a:r>
              <a:rPr kumimoji="0"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141</a:t>
            </a: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p>
          <a:p>
            <a:pPr marL="0" marR="0" lvl="0" indent="0" algn="ctr" defTabSz="541310" rtl="0" eaLnBrk="1" fontAlgn="auto" latinLnBrk="0" hangingPunct="1">
              <a:lnSpc>
                <a:spcPts val="592"/>
              </a:lnSpc>
              <a:spcBef>
                <a:spcPts val="0"/>
              </a:spcBef>
              <a:spcAft>
                <a:spcPts val="0"/>
              </a:spcAft>
              <a:buClrTx/>
              <a:buSzTx/>
              <a:buFontTx/>
              <a:buNone/>
              <a:tabLst/>
              <a:defRPr/>
            </a:pP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燃料電池等</a:t>
            </a:r>
            <a:r>
              <a:rPr kumimoji="0"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81</a:t>
            </a: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b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廃棄物発電等</a:t>
            </a:r>
            <a:r>
              <a:rPr kumimoji="0"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28</a:t>
            </a:r>
            <a:r>
              <a:rPr kumimoji="0" lang="zh-TW"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0" lang="en-US" altLang="zh-TW"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kW</a:t>
            </a:r>
            <a:endParaRPr kumimoji="0" lang="en-US" altLang="ja-JP"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0" name="正方形/長方形 109"/>
          <p:cNvSpPr>
            <a:spLocks/>
          </p:cNvSpPr>
          <p:nvPr/>
        </p:nvSpPr>
        <p:spPr>
          <a:xfrm>
            <a:off x="4732272" y="1713808"/>
            <a:ext cx="1330814" cy="213119"/>
          </a:xfrm>
          <a:prstGeom prst="rect">
            <a:avLst/>
          </a:prstGeom>
          <a:solidFill>
            <a:schemeClr val="bg1"/>
          </a:solidFill>
          <a:ln w="12700" cap="flat" cmpd="sng" algn="ctr">
            <a:solidFill>
              <a:schemeClr val="accent3">
                <a:lumMod val="75000"/>
              </a:schemeClr>
            </a:solidFill>
            <a:prstDash val="solid"/>
          </a:ln>
          <a:effectLst/>
        </p:spPr>
        <p:txBody>
          <a:bodyPr wrap="square" lIns="21312" tIns="21312" rIns="21312"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ts val="888"/>
              </a:lnSpc>
              <a:spcBef>
                <a:spcPts val="0"/>
              </a:spcBef>
              <a:spcAft>
                <a:spcPts val="0"/>
              </a:spcAft>
              <a:buClrTx/>
              <a:buSzTx/>
              <a:buFontTx/>
              <a:buNone/>
              <a:tabLst/>
              <a:defRPr/>
            </a:pPr>
            <a:r>
              <a:rPr kumimoji="1" lang="en-US" altLang="ja-JP" sz="71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35%</a:t>
            </a:r>
            <a:r>
              <a:rPr kumimoji="1" lang="ja-JP" altLang="en-US" sz="71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以上</a:t>
            </a:r>
            <a:endParaRPr kumimoji="1" lang="en-US" altLang="ja-JP" sz="5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正方形/長方形 110"/>
          <p:cNvSpPr>
            <a:spLocks/>
          </p:cNvSpPr>
          <p:nvPr/>
        </p:nvSpPr>
        <p:spPr>
          <a:xfrm>
            <a:off x="4732272" y="1948239"/>
            <a:ext cx="1330814" cy="213119"/>
          </a:xfrm>
          <a:prstGeom prst="rect">
            <a:avLst/>
          </a:prstGeom>
          <a:solidFill>
            <a:schemeClr val="bg1"/>
          </a:solidFill>
          <a:ln w="12700" cap="flat" cmpd="sng" algn="ctr">
            <a:solidFill>
              <a:schemeClr val="accent3">
                <a:lumMod val="75000"/>
              </a:schemeClr>
            </a:solidFill>
            <a:prstDash val="solid"/>
          </a:ln>
          <a:effectLst/>
        </p:spPr>
        <p:txBody>
          <a:bodyPr wrap="square" lIns="21312" tIns="21312" rIns="21312"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ts val="888"/>
              </a:lnSpc>
              <a:spcBef>
                <a:spcPts val="0"/>
              </a:spcBef>
              <a:spcAft>
                <a:spcPts val="0"/>
              </a:spcAft>
              <a:buClrTx/>
              <a:buSzTx/>
              <a:buFontTx/>
              <a:buNone/>
              <a:tabLst/>
              <a:defRPr/>
            </a:pPr>
            <a:r>
              <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40%</a:t>
            </a:r>
            <a:r>
              <a:rPr kumimoji="1" lang="ja-JP" altLang="en-US"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以上改善</a:t>
            </a:r>
            <a:endParaRPr kumimoji="1" lang="en-US" altLang="ja-JP" sz="71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270655" rtl="0" eaLnBrk="1" fontAlgn="base" latinLnBrk="0" hangingPunct="1">
              <a:lnSpc>
                <a:spcPts val="592"/>
              </a:lnSpc>
              <a:spcBef>
                <a:spcPts val="0"/>
              </a:spcBef>
              <a:spcAft>
                <a:spcPts val="0"/>
              </a:spcAft>
              <a:buClrTx/>
              <a:buSzTx/>
              <a:buFontTx/>
              <a:buNone/>
              <a:tabLst/>
              <a:defRPr/>
            </a:pPr>
            <a:r>
              <a:rPr kumimoji="1"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endParaRPr kumimoji="1" lang="en-US" altLang="ja-JP" sz="53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二等辺三角形 111"/>
          <p:cNvSpPr>
            <a:spLocks/>
          </p:cNvSpPr>
          <p:nvPr/>
        </p:nvSpPr>
        <p:spPr>
          <a:xfrm rot="5400000">
            <a:off x="4571254" y="2022488"/>
            <a:ext cx="213119" cy="63936"/>
          </a:xfrm>
          <a:prstGeom prst="triangle">
            <a:avLst/>
          </a:prstGeom>
          <a:solidFill>
            <a:schemeClr val="accent3">
              <a:lumMod val="75000"/>
            </a:schemeClr>
          </a:solidFill>
          <a:ln w="19050" cap="flat" cmpd="sng" algn="ctr">
            <a:noFill/>
            <a:prstDash val="solid"/>
            <a:miter lim="800000"/>
          </a:ln>
          <a:effectLst/>
        </p:spPr>
        <p:txBody>
          <a:bodyPr rtlCol="0" anchor="ctr"/>
          <a:lstStyle/>
          <a:p>
            <a:pPr marL="0" marR="0" lvl="0" indent="0" algn="ctr" defTabSz="270655" rtl="0" eaLnBrk="1" fontAlgn="auto" latinLnBrk="0" hangingPunct="1">
              <a:lnSpc>
                <a:spcPct val="100000"/>
              </a:lnSpc>
              <a:spcBef>
                <a:spcPts val="0"/>
              </a:spcBef>
              <a:spcAft>
                <a:spcPts val="0"/>
              </a:spcAft>
              <a:buClrTx/>
              <a:buSzTx/>
              <a:buFontTx/>
              <a:buNone/>
              <a:tabLst/>
              <a:defRPr/>
            </a:pPr>
            <a:endParaRPr kumimoji="0" lang="ja-JP" altLang="en-US" sz="5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3" name="二等辺三角形 112"/>
          <p:cNvSpPr>
            <a:spLocks/>
          </p:cNvSpPr>
          <p:nvPr/>
        </p:nvSpPr>
        <p:spPr>
          <a:xfrm rot="5400000">
            <a:off x="4486005" y="1486895"/>
            <a:ext cx="383614" cy="63936"/>
          </a:xfrm>
          <a:prstGeom prst="triangle">
            <a:avLst/>
          </a:prstGeom>
          <a:solidFill>
            <a:schemeClr val="accent3">
              <a:lumMod val="75000"/>
            </a:schemeClr>
          </a:solidFill>
          <a:ln w="19050" cap="flat" cmpd="sng" algn="ctr">
            <a:noFill/>
            <a:prstDash val="solid"/>
            <a:miter lim="800000"/>
          </a:ln>
          <a:effectLst/>
        </p:spPr>
        <p:txBody>
          <a:bodyPr rtlCol="0" anchor="ctr"/>
          <a:lstStyle/>
          <a:p>
            <a:pPr marL="0" marR="0" lvl="0" indent="0" algn="ctr" defTabSz="270655" rtl="0" eaLnBrk="1" fontAlgn="auto" latinLnBrk="0" hangingPunct="1">
              <a:lnSpc>
                <a:spcPct val="100000"/>
              </a:lnSpc>
              <a:spcBef>
                <a:spcPts val="0"/>
              </a:spcBef>
              <a:spcAft>
                <a:spcPts val="0"/>
              </a:spcAft>
              <a:buClrTx/>
              <a:buSzTx/>
              <a:buFontTx/>
              <a:buNone/>
              <a:tabLst/>
              <a:defRPr/>
            </a:pPr>
            <a:endParaRPr kumimoji="0" lang="ja-JP" altLang="en-US" sz="5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4" name="二等辺三角形 113"/>
          <p:cNvSpPr>
            <a:spLocks/>
          </p:cNvSpPr>
          <p:nvPr/>
        </p:nvSpPr>
        <p:spPr>
          <a:xfrm rot="5400000">
            <a:off x="4571254" y="1788399"/>
            <a:ext cx="213119" cy="63936"/>
          </a:xfrm>
          <a:prstGeom prst="triangle">
            <a:avLst/>
          </a:prstGeom>
          <a:solidFill>
            <a:schemeClr val="accent3">
              <a:lumMod val="75000"/>
            </a:schemeClr>
          </a:solidFill>
          <a:ln w="19050" cap="flat" cmpd="sng" algn="ctr">
            <a:noFill/>
            <a:prstDash val="solid"/>
            <a:miter lim="800000"/>
          </a:ln>
          <a:effectLst/>
        </p:spPr>
        <p:txBody>
          <a:bodyPr rtlCol="0" anchor="ctr"/>
          <a:lstStyle/>
          <a:p>
            <a:pPr marL="0" marR="0" lvl="0" indent="0" algn="ctr" defTabSz="270655" rtl="0" eaLnBrk="1" fontAlgn="auto" latinLnBrk="0" hangingPunct="1">
              <a:lnSpc>
                <a:spcPct val="100000"/>
              </a:lnSpc>
              <a:spcBef>
                <a:spcPts val="0"/>
              </a:spcBef>
              <a:spcAft>
                <a:spcPts val="0"/>
              </a:spcAft>
              <a:buClrTx/>
              <a:buSzTx/>
              <a:buFontTx/>
              <a:buNone/>
              <a:tabLst/>
              <a:defRPr/>
            </a:pPr>
            <a:endParaRPr kumimoji="0" lang="ja-JP" altLang="en-US" sz="5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5" name="正方形/長方形 114">
            <a:extLst>
              <a:ext uri="{FF2B5EF4-FFF2-40B4-BE49-F238E27FC236}">
                <a16:creationId xmlns:a16="http://schemas.microsoft.com/office/drawing/2014/main" id="{0323F430-62E0-4F5D-9D43-FE8707677491}"/>
              </a:ext>
            </a:extLst>
          </p:cNvPr>
          <p:cNvSpPr/>
          <p:nvPr/>
        </p:nvSpPr>
        <p:spPr>
          <a:xfrm>
            <a:off x="3122044" y="1327056"/>
            <a:ext cx="1491833" cy="362302"/>
          </a:xfrm>
          <a:prstGeom prst="rect">
            <a:avLst/>
          </a:prstGeom>
          <a:solidFill>
            <a:schemeClr val="accent3">
              <a:lumMod val="60000"/>
              <a:lumOff val="40000"/>
            </a:schemeClr>
          </a:solidFill>
          <a:ln w="12700" cap="flat" cmpd="sng" algn="ctr">
            <a:solidFill>
              <a:schemeClr val="accent3">
                <a:lumMod val="50000"/>
              </a:schemeClr>
            </a:solidFill>
            <a:prstDash val="solid"/>
            <a:miter lim="800000"/>
          </a:ln>
          <a:effectLst/>
        </p:spPr>
        <p:txBody>
          <a:bodyPr lIns="0" tIns="21312" rIns="0" bIns="21312" rtlCol="0" anchor="ctr">
            <a:noAutofit/>
          </a:bodyPr>
          <a:lstStyle/>
          <a:p>
            <a:pPr marL="0" marR="0" lvl="0" indent="0" algn="ctr" defTabSz="270655" rtl="0" eaLnBrk="1" fontAlgn="auto" latinLnBrk="0" hangingPunct="1">
              <a:lnSpc>
                <a:spcPts val="888"/>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自立・分散型エネルギー導入量</a:t>
            </a:r>
            <a:endParaRPr kumimoji="0" lang="en-US" altLang="ja-JP" sz="711"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endParaRPr>
          </a:p>
          <a:p>
            <a:pPr marL="0" marR="0" lvl="0" indent="0" algn="ctr" defTabSz="270655" rtl="0" eaLnBrk="1" fontAlgn="auto" latinLnBrk="0" hangingPunct="1">
              <a:lnSpc>
                <a:spcPts val="651"/>
              </a:lnSpc>
              <a:spcBef>
                <a:spcPts val="0"/>
              </a:spcBef>
              <a:spcAft>
                <a:spcPts val="0"/>
              </a:spcAft>
              <a:buClrTx/>
              <a:buSzTx/>
              <a:buFontTx/>
              <a:buNone/>
              <a:tabLst/>
              <a:defRPr/>
            </a:pPr>
            <a:r>
              <a:rPr kumimoji="0" lang="ja-JP" altLang="en-US" sz="533"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（太陽光発電、燃料電池、廃棄物発電等導入量）</a:t>
            </a:r>
          </a:p>
        </p:txBody>
      </p:sp>
      <p:sp>
        <p:nvSpPr>
          <p:cNvPr id="116" name="正方形/長方形 115">
            <a:extLst>
              <a:ext uri="{FF2B5EF4-FFF2-40B4-BE49-F238E27FC236}">
                <a16:creationId xmlns:a16="http://schemas.microsoft.com/office/drawing/2014/main" id="{0323F430-62E0-4F5D-9D43-FE8707677491}"/>
              </a:ext>
            </a:extLst>
          </p:cNvPr>
          <p:cNvSpPr/>
          <p:nvPr/>
        </p:nvSpPr>
        <p:spPr>
          <a:xfrm>
            <a:off x="3122044" y="1713808"/>
            <a:ext cx="1491833" cy="213119"/>
          </a:xfrm>
          <a:prstGeom prst="rect">
            <a:avLst/>
          </a:prstGeom>
          <a:solidFill>
            <a:schemeClr val="accent3">
              <a:lumMod val="60000"/>
              <a:lumOff val="40000"/>
            </a:schemeClr>
          </a:solidFill>
          <a:ln w="12700" cap="flat" cmpd="sng" algn="ctr">
            <a:solidFill>
              <a:schemeClr val="accent3">
                <a:lumMod val="50000"/>
              </a:schemeClr>
            </a:solidFill>
            <a:prstDash val="solid"/>
            <a:miter lim="800000"/>
          </a:ln>
          <a:effectLst/>
        </p:spPr>
        <p:txBody>
          <a:bodyPr lIns="0" tIns="21312" rIns="0" bIns="21312" rtlCol="0" anchor="ctr">
            <a:noAutofit/>
          </a:bodyPr>
          <a:lstStyle/>
          <a:p>
            <a:pPr marL="0" marR="0" lvl="0" indent="0" algn="ctr" defTabSz="270655" rtl="0" eaLnBrk="1" fontAlgn="auto" latinLnBrk="0" hangingPunct="1">
              <a:lnSpc>
                <a:spcPts val="888"/>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再エネ利用率</a:t>
            </a:r>
          </a:p>
          <a:p>
            <a:pPr marL="0" marR="0" lvl="0" indent="0" algn="ctr" defTabSz="270655" rtl="0" eaLnBrk="1" fontAlgn="auto" latinLnBrk="0" hangingPunct="1">
              <a:lnSpc>
                <a:spcPts val="651"/>
              </a:lnSpc>
              <a:spcBef>
                <a:spcPts val="0"/>
              </a:spcBef>
              <a:spcAft>
                <a:spcPts val="0"/>
              </a:spcAft>
              <a:buClrTx/>
              <a:buSzTx/>
              <a:buFontTx/>
              <a:buNone/>
              <a:tabLst/>
              <a:defRPr/>
            </a:pPr>
            <a:r>
              <a:rPr kumimoji="0" lang="ja-JP" altLang="en-US" sz="533"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（電力需要量に占める再生可能エネルギー利用率）</a:t>
            </a:r>
          </a:p>
        </p:txBody>
      </p:sp>
      <p:sp>
        <p:nvSpPr>
          <p:cNvPr id="117" name="正方形/長方形 116">
            <a:extLst>
              <a:ext uri="{FF2B5EF4-FFF2-40B4-BE49-F238E27FC236}">
                <a16:creationId xmlns:a16="http://schemas.microsoft.com/office/drawing/2014/main" id="{0323F430-62E0-4F5D-9D43-FE8707677491}"/>
              </a:ext>
            </a:extLst>
          </p:cNvPr>
          <p:cNvSpPr/>
          <p:nvPr/>
        </p:nvSpPr>
        <p:spPr>
          <a:xfrm>
            <a:off x="3122044" y="1948239"/>
            <a:ext cx="1491833" cy="213119"/>
          </a:xfrm>
          <a:prstGeom prst="rect">
            <a:avLst/>
          </a:prstGeom>
          <a:solidFill>
            <a:schemeClr val="accent3">
              <a:lumMod val="60000"/>
              <a:lumOff val="40000"/>
            </a:schemeClr>
          </a:solidFill>
          <a:ln w="12700" cap="flat" cmpd="sng" algn="ctr">
            <a:solidFill>
              <a:schemeClr val="accent3">
                <a:lumMod val="50000"/>
              </a:schemeClr>
            </a:solidFill>
            <a:prstDash val="solid"/>
            <a:miter lim="800000"/>
          </a:ln>
          <a:effectLst/>
        </p:spPr>
        <p:txBody>
          <a:bodyPr lIns="0" tIns="21312" rIns="0" bIns="21312" rtlCol="0" anchor="ctr">
            <a:noAutofit/>
          </a:bodyPr>
          <a:lstStyle/>
          <a:p>
            <a:pPr marL="0" marR="0" lvl="0" indent="0" algn="ctr" defTabSz="270655" rtl="0" eaLnBrk="1" fontAlgn="auto" latinLnBrk="0" hangingPunct="1">
              <a:lnSpc>
                <a:spcPts val="888"/>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エネルギー利用効率</a:t>
            </a:r>
          </a:p>
          <a:p>
            <a:pPr marL="0" marR="0" lvl="0" indent="0" algn="ctr" defTabSz="270655" rtl="0" eaLnBrk="1" fontAlgn="auto" latinLnBrk="0" hangingPunct="1">
              <a:lnSpc>
                <a:spcPts val="651"/>
              </a:lnSpc>
              <a:spcBef>
                <a:spcPts val="0"/>
              </a:spcBef>
              <a:spcAft>
                <a:spcPts val="0"/>
              </a:spcAft>
              <a:buClrTx/>
              <a:buSzTx/>
              <a:buFontTx/>
              <a:buNone/>
              <a:tabLst/>
              <a:defRPr/>
            </a:pPr>
            <a:r>
              <a:rPr kumimoji="0" lang="ja-JP" altLang="en-US" sz="533"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（府内総生産あたりのエネルギー消費量）</a:t>
            </a:r>
          </a:p>
        </p:txBody>
      </p:sp>
      <p:sp>
        <p:nvSpPr>
          <p:cNvPr id="118" name="正方形/長方形 117"/>
          <p:cNvSpPr>
            <a:spLocks/>
          </p:cNvSpPr>
          <p:nvPr/>
        </p:nvSpPr>
        <p:spPr>
          <a:xfrm>
            <a:off x="4732272" y="1209842"/>
            <a:ext cx="1330814" cy="106559"/>
          </a:xfrm>
          <a:prstGeom prst="rect">
            <a:avLst/>
          </a:prstGeom>
          <a:solidFill>
            <a:schemeClr val="accent3">
              <a:lumMod val="75000"/>
            </a:schemeClr>
          </a:solidFill>
          <a:ln w="12700" cap="flat" cmpd="sng" algn="ctr">
            <a:noFill/>
            <a:prstDash val="solid"/>
          </a:ln>
          <a:effectLst/>
        </p:spPr>
        <p:txBody>
          <a:bodyPr wrap="square" lIns="42624" tIns="21312" rIns="42624" bIns="21312" anchor="ctr" anchorCtr="0">
            <a:noAutofit/>
          </a:bodyP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270655" rtl="0" eaLnBrk="1" fontAlgn="base" latinLnBrk="0" hangingPunct="1">
              <a:lnSpc>
                <a:spcPct val="100000"/>
              </a:lnSpc>
              <a:spcBef>
                <a:spcPts val="0"/>
              </a:spcBef>
              <a:spcAft>
                <a:spcPts val="0"/>
              </a:spcAft>
              <a:buClrTx/>
              <a:buSzTx/>
              <a:buFontTx/>
              <a:buNone/>
              <a:tabLst/>
              <a:defRPr/>
            </a:pPr>
            <a:r>
              <a:rPr kumimoji="1" lang="en-US" altLang="ja-JP" sz="65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2030</a:t>
            </a:r>
            <a:r>
              <a:rPr kumimoji="1" lang="ja-JP" altLang="en-US" sz="65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年度目標値</a:t>
            </a:r>
            <a:endParaRPr kumimoji="1" lang="en-US" altLang="ja-JP" sz="65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大かっこ 49"/>
          <p:cNvSpPr/>
          <p:nvPr/>
        </p:nvSpPr>
        <p:spPr>
          <a:xfrm>
            <a:off x="4945099" y="1448211"/>
            <a:ext cx="905160" cy="227611"/>
          </a:xfrm>
          <a:prstGeom prst="bracketPair">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53"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3" name="図 2"/>
          <p:cNvPicPr>
            <a:picLocks noChangeAspect="1"/>
          </p:cNvPicPr>
          <p:nvPr/>
        </p:nvPicPr>
        <p:blipFill>
          <a:blip r:embed="rId5"/>
          <a:stretch>
            <a:fillRect/>
          </a:stretch>
        </p:blipFill>
        <p:spPr>
          <a:xfrm>
            <a:off x="191791" y="4663858"/>
            <a:ext cx="2751383" cy="1619338"/>
          </a:xfrm>
          <a:prstGeom prst="rect">
            <a:avLst/>
          </a:prstGeom>
        </p:spPr>
      </p:pic>
      <p:sp>
        <p:nvSpPr>
          <p:cNvPr id="73" name="角丸四角形 72"/>
          <p:cNvSpPr/>
          <p:nvPr/>
        </p:nvSpPr>
        <p:spPr>
          <a:xfrm>
            <a:off x="172478" y="4581852"/>
            <a:ext cx="1458161" cy="127871"/>
          </a:xfrm>
          <a:prstGeom prst="roundRect">
            <a:avLst>
              <a:gd name="adj" fmla="val 50000"/>
            </a:avLst>
          </a:prstGeom>
          <a:gradFill rotWithShape="1">
            <a:gsLst>
              <a:gs pos="0">
                <a:srgbClr val="70AD47">
                  <a:lumMod val="50000"/>
                </a:srgbClr>
              </a:gs>
              <a:gs pos="80000">
                <a:srgbClr val="70AD47">
                  <a:lumMod val="75000"/>
                </a:srgbClr>
              </a:gs>
              <a:gs pos="100000">
                <a:srgbClr val="70AD47"/>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53280" tIns="21312" rIns="53280" bIns="21312" anchor="ctr"/>
          <a:lstStyle/>
          <a:p>
            <a:pPr marL="0" marR="0" lvl="0" indent="0" algn="ctr" defTabSz="541310" rtl="0" eaLnBrk="1" fontAlgn="auto" latinLnBrk="0" hangingPunct="1">
              <a:lnSpc>
                <a:spcPct val="100000"/>
              </a:lnSpc>
              <a:spcBef>
                <a:spcPts val="0"/>
              </a:spcBef>
              <a:spcAft>
                <a:spcPts val="0"/>
              </a:spcAft>
              <a:buClrTx/>
              <a:buSzTx/>
              <a:buFontTx/>
              <a:buNone/>
              <a:tabLst/>
              <a:defRPr/>
            </a:pPr>
            <a:r>
              <a:rPr kumimoji="0" lang="ja-JP" altLang="en-US" sz="711" b="1" i="0" u="none" strike="noStrike" kern="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「新たなエネルギー社会」の将来像</a:t>
            </a:r>
          </a:p>
        </p:txBody>
      </p:sp>
      <p:sp>
        <p:nvSpPr>
          <p:cNvPr id="51" name="テキスト ボックス 50"/>
          <p:cNvSpPr txBox="1"/>
          <p:nvPr/>
        </p:nvSpPr>
        <p:spPr>
          <a:xfrm>
            <a:off x="36657" y="47319"/>
            <a:ext cx="8610804"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（参考）おおさか</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スマートエネルギープラン（</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0"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a:xfrm>
            <a:off x="708660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0155932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角丸四角形 181"/>
          <p:cNvSpPr/>
          <p:nvPr/>
        </p:nvSpPr>
        <p:spPr>
          <a:xfrm>
            <a:off x="4019831" y="854627"/>
            <a:ext cx="5078123" cy="3657065"/>
          </a:xfrm>
          <a:prstGeom prst="roundRect">
            <a:avLst>
              <a:gd name="adj" fmla="val 1362"/>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67" name="角丸四角形 266"/>
          <p:cNvSpPr/>
          <p:nvPr/>
        </p:nvSpPr>
        <p:spPr>
          <a:xfrm>
            <a:off x="4147646" y="2474477"/>
            <a:ext cx="4861622" cy="1980400"/>
          </a:xfrm>
          <a:prstGeom prst="roundRect">
            <a:avLst>
              <a:gd name="adj" fmla="val 2970"/>
            </a:avLst>
          </a:prstGeom>
          <a:solidFill>
            <a:schemeClr val="tx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角丸四角形 6"/>
          <p:cNvSpPr/>
          <p:nvPr/>
        </p:nvSpPr>
        <p:spPr>
          <a:xfrm>
            <a:off x="71321" y="842009"/>
            <a:ext cx="3876234" cy="3369666"/>
          </a:xfrm>
          <a:prstGeom prst="roundRect">
            <a:avLst>
              <a:gd name="adj" fmla="val 2970"/>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角丸四角形 131"/>
          <p:cNvSpPr/>
          <p:nvPr/>
        </p:nvSpPr>
        <p:spPr>
          <a:xfrm>
            <a:off x="84052" y="4396183"/>
            <a:ext cx="3863502" cy="2021238"/>
          </a:xfrm>
          <a:prstGeom prst="roundRect">
            <a:avLst>
              <a:gd name="adj" fmla="val 2970"/>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1" name="角丸四角形 200"/>
          <p:cNvSpPr/>
          <p:nvPr/>
        </p:nvSpPr>
        <p:spPr>
          <a:xfrm>
            <a:off x="289522" y="5812542"/>
            <a:ext cx="3355939" cy="560276"/>
          </a:xfrm>
          <a:prstGeom prst="roundRect">
            <a:avLst>
              <a:gd name="adj" fmla="val 2970"/>
            </a:avLst>
          </a:prstGeom>
          <a:solidFill>
            <a:schemeClr val="tx2">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3" name="角丸四角形 182"/>
          <p:cNvSpPr/>
          <p:nvPr/>
        </p:nvSpPr>
        <p:spPr>
          <a:xfrm>
            <a:off x="4019832" y="4651211"/>
            <a:ext cx="5078123" cy="1765863"/>
          </a:xfrm>
          <a:prstGeom prst="roundRect">
            <a:avLst>
              <a:gd name="adj" fmla="val 1297"/>
            </a:avLst>
          </a:prstGeom>
          <a:noFill/>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86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角丸四角形 60"/>
          <p:cNvSpPr/>
          <p:nvPr/>
        </p:nvSpPr>
        <p:spPr>
          <a:xfrm>
            <a:off x="141418" y="745830"/>
            <a:ext cx="1138788"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策定の背景</a:t>
            </a:r>
          </a:p>
        </p:txBody>
      </p:sp>
      <p:sp>
        <p:nvSpPr>
          <p:cNvPr id="62" name="正方形/長方形 61"/>
          <p:cNvSpPr/>
          <p:nvPr/>
        </p:nvSpPr>
        <p:spPr>
          <a:xfrm>
            <a:off x="269947" y="1214340"/>
            <a:ext cx="3365384" cy="430529"/>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エネルギーの多様な選択肢の一つとして、水素が活用されている「水素社会」の実現により、</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温室効果ガスの削減をはじめ多くの社会課題の解決に貢献できる可能性がある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880"/>
              </a:lnSpc>
              <a:spcBef>
                <a:spcPts val="0"/>
              </a:spcBef>
              <a:spcAft>
                <a:spcPts val="0"/>
              </a:spcAft>
              <a:buClrTx/>
              <a:buSzTx/>
              <a:buFontTx/>
              <a:buNone/>
              <a:tabLst/>
              <a:defRPr/>
            </a:pP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4" name="円/楕円 63"/>
          <p:cNvSpPr>
            <a:spLocks/>
          </p:cNvSpPr>
          <p:nvPr/>
        </p:nvSpPr>
        <p:spPr bwMode="auto">
          <a:xfrm>
            <a:off x="290083" y="1421851"/>
            <a:ext cx="776321" cy="245291"/>
          </a:xfrm>
          <a:prstGeom prst="ellipse">
            <a:avLst/>
          </a:prstGeom>
          <a:solidFill>
            <a:schemeClr val="tx2">
              <a:lumMod val="40000"/>
              <a:lumOff val="60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温室効果ガス</a:t>
            </a:r>
            <a:endParaRPr kumimoji="0" lang="en-US" altLang="ja-JP"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排出削減</a:t>
            </a:r>
          </a:p>
        </p:txBody>
      </p:sp>
      <p:sp>
        <p:nvSpPr>
          <p:cNvPr id="65" name="円/楕円 64"/>
          <p:cNvSpPr>
            <a:spLocks/>
          </p:cNvSpPr>
          <p:nvPr/>
        </p:nvSpPr>
        <p:spPr bwMode="auto">
          <a:xfrm>
            <a:off x="1215900" y="1421851"/>
            <a:ext cx="776321" cy="245291"/>
          </a:xfrm>
          <a:prstGeom prst="ellipse">
            <a:avLst/>
          </a:prstGeom>
          <a:solidFill>
            <a:schemeClr val="tx2">
              <a:lumMod val="40000"/>
              <a:lumOff val="60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エネルギー</a:t>
            </a:r>
            <a:endParaRPr kumimoji="0" lang="en-US" altLang="ja-JP"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地産地消</a:t>
            </a:r>
          </a:p>
        </p:txBody>
      </p:sp>
      <p:sp>
        <p:nvSpPr>
          <p:cNvPr id="66" name="円/楕円 65"/>
          <p:cNvSpPr>
            <a:spLocks/>
          </p:cNvSpPr>
          <p:nvPr/>
        </p:nvSpPr>
        <p:spPr bwMode="auto">
          <a:xfrm>
            <a:off x="2193151" y="1421851"/>
            <a:ext cx="776321" cy="245291"/>
          </a:xfrm>
          <a:prstGeom prst="ellipse">
            <a:avLst/>
          </a:prstGeom>
          <a:solidFill>
            <a:schemeClr val="tx2">
              <a:lumMod val="40000"/>
              <a:lumOff val="60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ts val="745"/>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ＢＣＰ対応</a:t>
            </a:r>
          </a:p>
        </p:txBody>
      </p:sp>
      <p:sp>
        <p:nvSpPr>
          <p:cNvPr id="67" name="正方形/長方形 66"/>
          <p:cNvSpPr/>
          <p:nvPr/>
        </p:nvSpPr>
        <p:spPr>
          <a:xfrm>
            <a:off x="3038594" y="1581222"/>
            <a:ext cx="338668" cy="12729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73105" rtlCol="0" anchor="t" anchorCtr="0"/>
          <a:lstStyle/>
          <a:p>
            <a:pPr marL="0" marR="0" lvl="0" indent="0" algn="l" defTabSz="457200" rtl="0" eaLnBrk="1" fontAlgn="auto" latinLnBrk="0" hangingPunct="1">
              <a:lnSpc>
                <a:spcPts val="108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など</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8" name="正方形/長方形 67"/>
          <p:cNvSpPr/>
          <p:nvPr/>
        </p:nvSpPr>
        <p:spPr>
          <a:xfrm>
            <a:off x="222975" y="1964844"/>
            <a:ext cx="3649206" cy="21526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水素関連分野に先進的に取り組む企業や、高い技術力を持つ多様で厚みのある中小企業が集積する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大阪は、多種多様な技術が集約される水素エネルギー産業の発展に大きく貢献できる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71" name="角丸四角形 70"/>
          <p:cNvSpPr/>
          <p:nvPr/>
        </p:nvSpPr>
        <p:spPr>
          <a:xfrm>
            <a:off x="2044647" y="2224711"/>
            <a:ext cx="1827533" cy="245291"/>
          </a:xfrm>
          <a:prstGeom prst="roundRect">
            <a:avLst>
              <a:gd name="adj" fmla="val 9178"/>
            </a:avLst>
          </a:prstGeom>
          <a:solidFill>
            <a:schemeClr val="bg1"/>
          </a:solidFill>
          <a:ln>
            <a:solidFill>
              <a:schemeClr val="accent1"/>
            </a:solidFill>
          </a:ln>
        </p:spPr>
        <p:style>
          <a:lnRef idx="0">
            <a:schemeClr val="accent1"/>
          </a:lnRef>
          <a:fillRef idx="3">
            <a:schemeClr val="accent1"/>
          </a:fillRef>
          <a:effectRef idx="3">
            <a:schemeClr val="accent1"/>
          </a:effectRef>
          <a:fontRef idx="minor">
            <a:schemeClr val="lt1"/>
          </a:fontRef>
        </p:style>
        <p:txBody>
          <a:bodyPr wrap="square" lIns="24368" tIns="0" rIns="24368" bIns="0" anchor="ctr">
            <a:noAutofit/>
          </a:bodyPr>
          <a:lstStyle/>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高度な技術を有するものづくり企業が集積し、新たな技術・製品を次々と生み出すフルセット型の産業構造</a:t>
            </a:r>
          </a:p>
        </p:txBody>
      </p:sp>
      <p:grpSp>
        <p:nvGrpSpPr>
          <p:cNvPr id="24" name="グループ化 23"/>
          <p:cNvGrpSpPr/>
          <p:nvPr/>
        </p:nvGrpSpPr>
        <p:grpSpPr>
          <a:xfrm>
            <a:off x="125725" y="2536934"/>
            <a:ext cx="1903888" cy="669050"/>
            <a:chOff x="-47414" y="2928018"/>
            <a:chExt cx="3073655" cy="1080120"/>
          </a:xfrm>
        </p:grpSpPr>
        <p:pic>
          <p:nvPicPr>
            <p:cNvPr id="72" name="Picture 2" descr="E:\LIB\14 FCV(FC)\04_H27年度業務フォルダ\びわ湖メッセ（10月21日）\写真など\サムテック\蓄圧器２.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621" y="3081679"/>
              <a:ext cx="498894" cy="296047"/>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3"/>
            <p:cNvSpPr>
              <a:spLocks noChangeArrowheads="1"/>
            </p:cNvSpPr>
            <p:nvPr/>
          </p:nvSpPr>
          <p:spPr bwMode="auto">
            <a:xfrm>
              <a:off x="-47414" y="2928018"/>
              <a:ext cx="1039259" cy="146229"/>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＜蓄圧器＞</a:t>
              </a:r>
            </a:p>
          </p:txBody>
        </p:sp>
        <p:pic>
          <p:nvPicPr>
            <p:cNvPr id="109" name="Picture 10" descr="http://www.kajitech.com/images/pro/img_VT5-110GH-OL.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9837" y="2956975"/>
              <a:ext cx="536300" cy="540963"/>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3"/>
            <p:cNvSpPr>
              <a:spLocks noChangeArrowheads="1"/>
            </p:cNvSpPr>
            <p:nvPr/>
          </p:nvSpPr>
          <p:spPr bwMode="auto">
            <a:xfrm>
              <a:off x="937545" y="2928018"/>
              <a:ext cx="702372" cy="152564"/>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＜圧縮機＞</a:t>
              </a:r>
            </a:p>
          </p:txBody>
        </p:sp>
        <p:sp>
          <p:nvSpPr>
            <p:cNvPr id="118" name="Rectangle 3"/>
            <p:cNvSpPr>
              <a:spLocks noChangeArrowheads="1"/>
            </p:cNvSpPr>
            <p:nvPr/>
          </p:nvSpPr>
          <p:spPr bwMode="auto">
            <a:xfrm>
              <a:off x="1896802" y="2928018"/>
              <a:ext cx="1129439" cy="241795"/>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＜液化水素製造＞</a:t>
              </a:r>
            </a:p>
          </p:txBody>
        </p:sp>
        <p:pic>
          <p:nvPicPr>
            <p:cNvPr id="11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42185" y="3065580"/>
              <a:ext cx="746705" cy="3417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0" name="正方形/長方形 119"/>
            <p:cNvSpPr/>
            <p:nvPr/>
          </p:nvSpPr>
          <p:spPr>
            <a:xfrm>
              <a:off x="2256842" y="3774365"/>
              <a:ext cx="546749" cy="205504"/>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73105" rtlCol="0" anchor="t" anchorCtr="0"/>
            <a:lstStyle/>
            <a:p>
              <a:pPr marL="0" marR="0" lvl="0" indent="0" algn="l" defTabSz="457200" rtl="0" eaLnBrk="1" fontAlgn="auto" latinLnBrk="0" hangingPunct="1">
                <a:lnSpc>
                  <a:spcPts val="1083"/>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など多数</a:t>
              </a:r>
              <a:endParaRPr kumimoji="0" lang="en-US" altLang="ja-JP" sz="496"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128" name="Picture 2" descr="FC-8040 製品写真"/>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35906" y="3564781"/>
              <a:ext cx="504912" cy="443357"/>
            </a:xfrm>
            <a:prstGeom prst="rect">
              <a:avLst/>
            </a:prstGeom>
            <a:noFill/>
            <a:extLst>
              <a:ext uri="{909E8E84-426E-40DD-AFC4-6F175D3DCCD1}">
                <a14:hiddenFill xmlns:a14="http://schemas.microsoft.com/office/drawing/2010/main">
                  <a:solidFill>
                    <a:srgbClr val="FFFFFF"/>
                  </a:solidFill>
                </a14:hiddenFill>
              </a:ext>
            </a:extLst>
          </p:spPr>
        </p:pic>
        <p:sp>
          <p:nvSpPr>
            <p:cNvPr id="129" name="Rectangle 3"/>
            <p:cNvSpPr>
              <a:spLocks noChangeArrowheads="1"/>
            </p:cNvSpPr>
            <p:nvPr/>
          </p:nvSpPr>
          <p:spPr bwMode="auto">
            <a:xfrm>
              <a:off x="1351885" y="3492773"/>
              <a:ext cx="1008152" cy="175381"/>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＜昇圧用ブロア＞</a:t>
              </a:r>
            </a:p>
          </p:txBody>
        </p:sp>
        <p:pic>
          <p:nvPicPr>
            <p:cNvPr id="130"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6903" y="3624784"/>
              <a:ext cx="451548" cy="3720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1" name="Rectangle 3"/>
            <p:cNvSpPr>
              <a:spLocks noChangeArrowheads="1"/>
            </p:cNvSpPr>
            <p:nvPr/>
          </p:nvSpPr>
          <p:spPr bwMode="auto">
            <a:xfrm>
              <a:off x="199757" y="3537297"/>
              <a:ext cx="1141332" cy="180557"/>
            </a:xfrm>
            <a:prstGeom prst="rect">
              <a:avLst/>
            </a:prstGeom>
            <a:noFill/>
            <a:ln>
              <a:noFill/>
            </a:ln>
            <a:effectLs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ts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＜バルブ・配管類＞</a:t>
              </a:r>
            </a:p>
          </p:txBody>
        </p:sp>
      </p:grpSp>
      <p:sp>
        <p:nvSpPr>
          <p:cNvPr id="133" name="角丸四角形 132"/>
          <p:cNvSpPr/>
          <p:nvPr/>
        </p:nvSpPr>
        <p:spPr>
          <a:xfrm>
            <a:off x="156275" y="4269792"/>
            <a:ext cx="974929"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策定の目的</a:t>
            </a:r>
          </a:p>
        </p:txBody>
      </p:sp>
      <p:grpSp>
        <p:nvGrpSpPr>
          <p:cNvPr id="137" name="グループ化 136"/>
          <p:cNvGrpSpPr/>
          <p:nvPr/>
        </p:nvGrpSpPr>
        <p:grpSpPr>
          <a:xfrm>
            <a:off x="646910" y="3161381"/>
            <a:ext cx="1067071" cy="1037684"/>
            <a:chOff x="4734318" y="6938996"/>
            <a:chExt cx="5946509" cy="4070482"/>
          </a:xfrm>
        </p:grpSpPr>
        <p:pic>
          <p:nvPicPr>
            <p:cNvPr id="138" name="Picture 8"/>
            <p:cNvPicPr>
              <a:picLocks noChangeAspect="1" noChangeArrowheads="1"/>
            </p:cNvPicPr>
            <p:nvPr/>
          </p:nvPicPr>
          <p:blipFill>
            <a:blip r:embed="rId7" cstate="print">
              <a:extLst>
                <a:ext uri="{BEBA8EAE-BF5A-486C-A8C5-ECC9F3942E4B}">
                  <a14:imgProps xmlns:a14="http://schemas.microsoft.com/office/drawing/2010/main">
                    <a14:imgLayer r:embed="rId8">
                      <a14:imgEffect>
                        <a14:sharpenSoften amount="61000"/>
                      </a14:imgEffect>
                    </a14:imgLayer>
                  </a14:imgProps>
                </a:ext>
                <a:ext uri="{28A0092B-C50C-407E-A947-70E740481C1C}">
                  <a14:useLocalDpi xmlns:a14="http://schemas.microsoft.com/office/drawing/2010/main" val="0"/>
                </a:ext>
              </a:extLst>
            </a:blip>
            <a:srcRect/>
            <a:stretch>
              <a:fillRect/>
            </a:stretch>
          </p:blipFill>
          <p:spPr bwMode="auto">
            <a:xfrm>
              <a:off x="6666040" y="8220240"/>
              <a:ext cx="4014787" cy="27892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9" name="円弧 138"/>
            <p:cNvSpPr/>
            <p:nvPr/>
          </p:nvSpPr>
          <p:spPr>
            <a:xfrm flipV="1">
              <a:off x="4734318" y="6938996"/>
              <a:ext cx="4946333" cy="3307431"/>
            </a:xfrm>
            <a:prstGeom prst="arc">
              <a:avLst>
                <a:gd name="adj1" fmla="val 16200000"/>
                <a:gd name="adj2" fmla="val 91843"/>
              </a:avLst>
            </a:prstGeom>
            <a:ln w="95250">
              <a:gradFill>
                <a:gsLst>
                  <a:gs pos="26000">
                    <a:srgbClr val="87AEDD">
                      <a:alpha val="74000"/>
                    </a:srgbClr>
                  </a:gs>
                  <a:gs pos="0">
                    <a:schemeClr val="accent1">
                      <a:lumMod val="40000"/>
                      <a:lumOff val="60000"/>
                      <a:alpha val="14000"/>
                    </a:schemeClr>
                  </a:gs>
                  <a:gs pos="47000">
                    <a:schemeClr val="tx2">
                      <a:lumMod val="60000"/>
                      <a:lumOff val="40000"/>
                      <a:alpha val="85000"/>
                    </a:schemeClr>
                  </a:gs>
                  <a:gs pos="100000">
                    <a:schemeClr val="tx2">
                      <a:lumMod val="75000"/>
                      <a:alpha val="83000"/>
                    </a:schemeClr>
                  </a:gs>
                </a:gsLst>
                <a:lin ang="5400000" scaled="0"/>
              </a:gra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45"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grpSp>
      <p:sp>
        <p:nvSpPr>
          <p:cNvPr id="142" name="正方形/長方形 141"/>
          <p:cNvSpPr/>
          <p:nvPr/>
        </p:nvSpPr>
        <p:spPr>
          <a:xfrm>
            <a:off x="1290777" y="3327081"/>
            <a:ext cx="1175575" cy="14652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880"/>
              </a:lnSpc>
              <a:spcBef>
                <a:spcPts val="0"/>
              </a:spcBef>
              <a:spcAft>
                <a:spcPts val="0"/>
              </a:spcAft>
              <a:buClrTx/>
              <a:buSzTx/>
              <a:buFontTx/>
              <a:buNone/>
              <a:tabLst/>
              <a:defRPr/>
            </a:pPr>
            <a:r>
              <a:rPr kumimoji="0" lang="ja-JP" altLang="en-US" sz="681"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＜世界の水素関連市場予測＞</a:t>
            </a:r>
            <a:endParaRPr kumimoji="0" lang="en-US" altLang="ja-JP" sz="681"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nvGrpSpPr>
          <p:cNvPr id="8" name="グループ化 7"/>
          <p:cNvGrpSpPr/>
          <p:nvPr/>
        </p:nvGrpSpPr>
        <p:grpSpPr>
          <a:xfrm>
            <a:off x="67066" y="4811109"/>
            <a:ext cx="3612868" cy="981867"/>
            <a:chOff x="8966165" y="2781991"/>
            <a:chExt cx="5832648" cy="1585135"/>
          </a:xfrm>
        </p:grpSpPr>
        <p:sp>
          <p:nvSpPr>
            <p:cNvPr id="164" name="角丸四角形 163"/>
            <p:cNvSpPr/>
            <p:nvPr/>
          </p:nvSpPr>
          <p:spPr>
            <a:xfrm>
              <a:off x="12720770" y="2852306"/>
              <a:ext cx="2078043" cy="1133567"/>
            </a:xfrm>
            <a:prstGeom prst="roundRect">
              <a:avLst>
                <a:gd name="adj" fmla="val 9178"/>
              </a:avLst>
            </a:prstGeom>
            <a:gradFill flip="none" rotWithShape="1">
              <a:gsLst>
                <a:gs pos="0">
                  <a:schemeClr val="tx2">
                    <a:lumMod val="75000"/>
                  </a:schemeClr>
                </a:gs>
                <a:gs pos="80000">
                  <a:schemeClr val="accent1">
                    <a:lumMod val="75000"/>
                  </a:schemeClr>
                </a:gs>
                <a:gs pos="100000">
                  <a:schemeClr val="accent1">
                    <a:lumMod val="75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no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Ｈ</a:t>
              </a:r>
              <a:r>
                <a:rPr kumimoji="0" lang="ja-JP" altLang="en-US" sz="743"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２</a:t>
              </a:r>
              <a:r>
                <a:rPr kumimoji="0" lang="ja-JP" altLang="en-US"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Ｏｓａｋａ</a:t>
              </a:r>
              <a:endParaRPr kumimoji="0" lang="en-US" altLang="ja-JP"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ビジョン</a:t>
              </a:r>
            </a:p>
          </p:txBody>
        </p:sp>
        <p:sp>
          <p:nvSpPr>
            <p:cNvPr id="169" name="右矢印 6"/>
            <p:cNvSpPr/>
            <p:nvPr/>
          </p:nvSpPr>
          <p:spPr bwMode="auto">
            <a:xfrm>
              <a:off x="12637665" y="3598926"/>
              <a:ext cx="2105493" cy="768200"/>
            </a:xfrm>
            <a:custGeom>
              <a:avLst/>
              <a:gdLst>
                <a:gd name="connsiteX0" fmla="*/ 0 w 5644289"/>
                <a:gd name="connsiteY0" fmla="*/ 145750 h 815224"/>
                <a:gd name="connsiteX1" fmla="*/ 5236677 w 5644289"/>
                <a:gd name="connsiteY1" fmla="*/ 145750 h 815224"/>
                <a:gd name="connsiteX2" fmla="*/ 5236677 w 5644289"/>
                <a:gd name="connsiteY2" fmla="*/ 0 h 815224"/>
                <a:gd name="connsiteX3" fmla="*/ 5644289 w 5644289"/>
                <a:gd name="connsiteY3" fmla="*/ 407612 h 815224"/>
                <a:gd name="connsiteX4" fmla="*/ 5236677 w 5644289"/>
                <a:gd name="connsiteY4" fmla="*/ 815224 h 815224"/>
                <a:gd name="connsiteX5" fmla="*/ 5236677 w 5644289"/>
                <a:gd name="connsiteY5" fmla="*/ 669474 h 815224"/>
                <a:gd name="connsiteX6" fmla="*/ 0 w 5644289"/>
                <a:gd name="connsiteY6" fmla="*/ 669474 h 815224"/>
                <a:gd name="connsiteX7" fmla="*/ 0 w 5644289"/>
                <a:gd name="connsiteY7" fmla="*/ 145750 h 815224"/>
                <a:gd name="connsiteX0" fmla="*/ 0 w 5658803"/>
                <a:gd name="connsiteY0" fmla="*/ 261864 h 815224"/>
                <a:gd name="connsiteX1" fmla="*/ 5251191 w 5658803"/>
                <a:gd name="connsiteY1" fmla="*/ 145750 h 815224"/>
                <a:gd name="connsiteX2" fmla="*/ 5251191 w 5658803"/>
                <a:gd name="connsiteY2" fmla="*/ 0 h 815224"/>
                <a:gd name="connsiteX3" fmla="*/ 5658803 w 5658803"/>
                <a:gd name="connsiteY3" fmla="*/ 407612 h 815224"/>
                <a:gd name="connsiteX4" fmla="*/ 5251191 w 5658803"/>
                <a:gd name="connsiteY4" fmla="*/ 815224 h 815224"/>
                <a:gd name="connsiteX5" fmla="*/ 5251191 w 5658803"/>
                <a:gd name="connsiteY5" fmla="*/ 669474 h 815224"/>
                <a:gd name="connsiteX6" fmla="*/ 14514 w 5658803"/>
                <a:gd name="connsiteY6" fmla="*/ 669474 h 815224"/>
                <a:gd name="connsiteX7" fmla="*/ 0 w 5658803"/>
                <a:gd name="connsiteY7" fmla="*/ 261864 h 815224"/>
                <a:gd name="connsiteX0" fmla="*/ 0 w 5658803"/>
                <a:gd name="connsiteY0" fmla="*/ 261864 h 815224"/>
                <a:gd name="connsiteX1" fmla="*/ 5251191 w 5658803"/>
                <a:gd name="connsiteY1" fmla="*/ 145750 h 815224"/>
                <a:gd name="connsiteX2" fmla="*/ 5251191 w 5658803"/>
                <a:gd name="connsiteY2" fmla="*/ 0 h 815224"/>
                <a:gd name="connsiteX3" fmla="*/ 5658803 w 5658803"/>
                <a:gd name="connsiteY3" fmla="*/ 407612 h 815224"/>
                <a:gd name="connsiteX4" fmla="*/ 5251191 w 5658803"/>
                <a:gd name="connsiteY4" fmla="*/ 815224 h 815224"/>
                <a:gd name="connsiteX5" fmla="*/ 5251191 w 5658803"/>
                <a:gd name="connsiteY5" fmla="*/ 669474 h 815224"/>
                <a:gd name="connsiteX6" fmla="*/ 14514 w 5658803"/>
                <a:gd name="connsiteY6" fmla="*/ 553360 h 815224"/>
                <a:gd name="connsiteX7" fmla="*/ 0 w 5658803"/>
                <a:gd name="connsiteY7" fmla="*/ 261864 h 81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8803" h="815224">
                  <a:moveTo>
                    <a:pt x="0" y="261864"/>
                  </a:moveTo>
                  <a:lnTo>
                    <a:pt x="5251191" y="145750"/>
                  </a:lnTo>
                  <a:lnTo>
                    <a:pt x="5251191" y="0"/>
                  </a:lnTo>
                  <a:lnTo>
                    <a:pt x="5658803" y="407612"/>
                  </a:lnTo>
                  <a:lnTo>
                    <a:pt x="5251191" y="815224"/>
                  </a:lnTo>
                  <a:lnTo>
                    <a:pt x="5251191" y="669474"/>
                  </a:lnTo>
                  <a:lnTo>
                    <a:pt x="14514" y="553360"/>
                  </a:lnTo>
                  <a:lnTo>
                    <a:pt x="0" y="261864"/>
                  </a:lnTo>
                  <a:close/>
                </a:path>
              </a:pathLst>
            </a:custGeom>
            <a:gradFill>
              <a:gsLst>
                <a:gs pos="0">
                  <a:schemeClr val="bg1"/>
                </a:gs>
                <a:gs pos="50000">
                  <a:schemeClr val="tx2">
                    <a:lumMod val="50000"/>
                    <a:tint val="44500"/>
                    <a:satMod val="160000"/>
                  </a:schemeClr>
                </a:gs>
                <a:gs pos="100000">
                  <a:schemeClr val="accent1">
                    <a:lumMod val="50000"/>
                  </a:schemeClr>
                </a:gs>
              </a:gsLst>
              <a:lin ang="2700000" scaled="1"/>
            </a:gradFill>
            <a:ln>
              <a:noFill/>
            </a:ln>
            <a:effectLst/>
            <a:extLst/>
          </p:spPr>
          <p:txBody>
            <a:bodyPr vert="horz" wrap="square" lIns="61889" tIns="0" rIns="61889" bIns="0"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774"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水素利用の幅の拡大</a:t>
              </a:r>
            </a:p>
          </p:txBody>
        </p:sp>
        <p:grpSp>
          <p:nvGrpSpPr>
            <p:cNvPr id="6" name="グループ化 5"/>
            <p:cNvGrpSpPr/>
            <p:nvPr/>
          </p:nvGrpSpPr>
          <p:grpSpPr>
            <a:xfrm>
              <a:off x="9326205" y="2781991"/>
              <a:ext cx="2840531" cy="1297102"/>
              <a:chOff x="9753999" y="2781991"/>
              <a:chExt cx="2840531" cy="1297102"/>
            </a:xfrm>
          </p:grpSpPr>
          <p:sp>
            <p:nvSpPr>
              <p:cNvPr id="170" name="角丸四角形 169"/>
              <p:cNvSpPr/>
              <p:nvPr/>
            </p:nvSpPr>
            <p:spPr>
              <a:xfrm>
                <a:off x="9753999" y="2781991"/>
                <a:ext cx="2840531" cy="1297102"/>
              </a:xfrm>
              <a:prstGeom prst="roundRect">
                <a:avLst>
                  <a:gd name="adj" fmla="val 9178"/>
                </a:avLst>
              </a:prstGeom>
              <a:solidFill>
                <a:schemeClr val="tx2">
                  <a:lumMod val="40000"/>
                  <a:lumOff val="60000"/>
                </a:schemeClr>
              </a:solidFill>
              <a:ln>
                <a:noFill/>
              </a:ln>
            </p:spPr>
            <p:style>
              <a:lnRef idx="0">
                <a:schemeClr val="accent1"/>
              </a:lnRef>
              <a:fillRef idx="3">
                <a:schemeClr val="accent1"/>
              </a:fillRef>
              <a:effectRef idx="3">
                <a:schemeClr val="accent1"/>
              </a:effectRef>
              <a:fontRef idx="minor">
                <a:schemeClr val="lt1"/>
              </a:fontRef>
            </p:style>
            <p:txBody>
              <a:bodyPr wrap="square" lIns="40449" tIns="20225" rIns="40449" bIns="20225" anchor="ctr">
                <a:no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endParaRPr kumimoji="0" lang="ja-JP" altLang="en-US" sz="192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71" name="角丸四角形 170"/>
              <p:cNvSpPr/>
              <p:nvPr/>
            </p:nvSpPr>
            <p:spPr>
              <a:xfrm>
                <a:off x="9843526" y="2937378"/>
                <a:ext cx="1265571" cy="1055233"/>
              </a:xfrm>
              <a:prstGeom prst="roundRect">
                <a:avLst>
                  <a:gd name="adj" fmla="val 10194"/>
                </a:avLst>
              </a:prstGeom>
              <a:gradFill flip="none" rotWithShape="1">
                <a:gsLst>
                  <a:gs pos="0">
                    <a:schemeClr val="tx2">
                      <a:lumMod val="75000"/>
                    </a:schemeClr>
                  </a:gs>
                  <a:gs pos="80000">
                    <a:schemeClr val="accent1">
                      <a:lumMod val="75000"/>
                    </a:schemeClr>
                  </a:gs>
                  <a:gs pos="100000">
                    <a:schemeClr val="accent1">
                      <a:lumMod val="75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22299" tIns="24368" rIns="22299" bIns="20225" anchor="t" anchorCtr="0">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おおさか</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エネルギー地産地消</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推進プラン</a:t>
                </a:r>
              </a:p>
            </p:txBody>
          </p:sp>
          <p:sp>
            <p:nvSpPr>
              <p:cNvPr id="173" name="角丸四角形 172"/>
              <p:cNvSpPr/>
              <p:nvPr/>
            </p:nvSpPr>
            <p:spPr>
              <a:xfrm>
                <a:off x="10020765" y="3503976"/>
                <a:ext cx="957370" cy="396000"/>
              </a:xfrm>
              <a:prstGeom prst="roundRect">
                <a:avLst>
                  <a:gd name="adj" fmla="val 11017"/>
                </a:avLst>
              </a:prstGeom>
              <a:solidFill>
                <a:schemeClr val="bg1"/>
              </a:solidFill>
              <a:ln>
                <a:noFill/>
              </a:ln>
              <a:effectLst>
                <a:outerShdw blurRad="50800" dist="38100" dir="2700000" sx="104000" sy="104000" algn="tl" rotWithShape="0">
                  <a:prstClr val="black">
                    <a:alpha val="40000"/>
                  </a:prstClr>
                </a:outerShdw>
              </a:effectLst>
            </p:spPr>
            <p:style>
              <a:lnRef idx="0">
                <a:schemeClr val="accent1"/>
              </a:lnRef>
              <a:fillRef idx="3">
                <a:schemeClr val="accent1"/>
              </a:fillRef>
              <a:effectRef idx="3">
                <a:schemeClr val="accent1"/>
              </a:effectRef>
              <a:fontRef idx="minor">
                <a:schemeClr val="lt1"/>
              </a:fontRef>
            </p:style>
            <p:txBody>
              <a:bodyPr lIns="40449" tIns="20225" rIns="40449" bIns="20225" anchor="ctr"/>
              <a:lstStyle/>
              <a:p>
                <a:pPr marL="0" marR="0" lvl="0" indent="0" algn="l"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コージェネ、燃料電池の導入促進</a:t>
                </a:r>
              </a:p>
            </p:txBody>
          </p:sp>
          <p:sp>
            <p:nvSpPr>
              <p:cNvPr id="175" name="角丸四角形 174"/>
              <p:cNvSpPr/>
              <p:nvPr/>
            </p:nvSpPr>
            <p:spPr>
              <a:xfrm>
                <a:off x="11155150" y="2937378"/>
                <a:ext cx="1356642" cy="1045648"/>
              </a:xfrm>
              <a:prstGeom prst="roundRect">
                <a:avLst>
                  <a:gd name="adj" fmla="val 10194"/>
                </a:avLst>
              </a:prstGeom>
              <a:gradFill flip="none" rotWithShape="1">
                <a:gsLst>
                  <a:gs pos="0">
                    <a:schemeClr val="tx2">
                      <a:lumMod val="75000"/>
                    </a:schemeClr>
                  </a:gs>
                  <a:gs pos="80000">
                    <a:schemeClr val="accent1">
                      <a:lumMod val="75000"/>
                    </a:schemeClr>
                  </a:gs>
                  <a:gs pos="100000">
                    <a:schemeClr val="accent1">
                      <a:lumMod val="75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40449" tIns="24368" rIns="40449" bIns="20225" anchor="t" anchorCtr="0">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大阪府内における</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水素ステーション</a:t>
                </a:r>
                <a:endParaRPr kumimoji="0" lang="en-US" altLang="ja-JP"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整備計画</a:t>
                </a:r>
              </a:p>
            </p:txBody>
          </p:sp>
          <p:sp>
            <p:nvSpPr>
              <p:cNvPr id="177" name="角丸四角形 176"/>
              <p:cNvSpPr/>
              <p:nvPr/>
            </p:nvSpPr>
            <p:spPr>
              <a:xfrm>
                <a:off x="11194159" y="3503976"/>
                <a:ext cx="592306" cy="396000"/>
              </a:xfrm>
              <a:prstGeom prst="roundRect">
                <a:avLst>
                  <a:gd name="adj" fmla="val 11017"/>
                </a:avLst>
              </a:prstGeom>
              <a:solidFill>
                <a:schemeClr val="bg1"/>
              </a:solidFill>
              <a:ln>
                <a:noFill/>
              </a:ln>
              <a:effectLst>
                <a:outerShdw blurRad="50800" dist="38100" dir="2700000" sx="104000" sy="104000" algn="tl" rotWithShape="0">
                  <a:prstClr val="black">
                    <a:alpha val="40000"/>
                  </a:prstClr>
                </a:outerShdw>
              </a:effectLst>
            </p:spPr>
            <p:style>
              <a:lnRef idx="0">
                <a:schemeClr val="accent1"/>
              </a:lnRef>
              <a:fillRef idx="3">
                <a:schemeClr val="accent1"/>
              </a:fillRef>
              <a:effectRef idx="3">
                <a:schemeClr val="accent1"/>
              </a:effectRef>
              <a:fontRef idx="minor">
                <a:schemeClr val="lt1"/>
              </a:fontRef>
            </p:style>
            <p:txBody>
              <a:bodyPr lIns="24368" tIns="0" rIns="24368" bIns="0" anchor="ctr"/>
              <a:lstStyle/>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ＦＣＶ</a:t>
                </a:r>
                <a:endParaRPr kumimoji="0" lang="en-US" altLang="ja-JP"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普及促進</a:t>
                </a:r>
              </a:p>
            </p:txBody>
          </p:sp>
          <p:sp>
            <p:nvSpPr>
              <p:cNvPr id="178" name="角丸四角形 177"/>
              <p:cNvSpPr/>
              <p:nvPr/>
            </p:nvSpPr>
            <p:spPr>
              <a:xfrm>
                <a:off x="11842231" y="3503976"/>
                <a:ext cx="595222" cy="396000"/>
              </a:xfrm>
              <a:prstGeom prst="roundRect">
                <a:avLst>
                  <a:gd name="adj" fmla="val 11017"/>
                </a:avLst>
              </a:prstGeom>
              <a:solidFill>
                <a:schemeClr val="bg1"/>
              </a:solidFill>
              <a:ln>
                <a:noFill/>
              </a:ln>
              <a:effectLst>
                <a:outerShdw blurRad="50800" dist="38100" dir="2700000" sx="104000" sy="104000" algn="tl" rotWithShape="0">
                  <a:prstClr val="black">
                    <a:alpha val="40000"/>
                  </a:prstClr>
                </a:outerShdw>
              </a:effectLst>
            </p:spPr>
            <p:style>
              <a:lnRef idx="0">
                <a:schemeClr val="accent1"/>
              </a:lnRef>
              <a:fillRef idx="3">
                <a:schemeClr val="accent1"/>
              </a:fillRef>
              <a:effectRef idx="3">
                <a:schemeClr val="accent1"/>
              </a:effectRef>
              <a:fontRef idx="minor">
                <a:schemeClr val="lt1"/>
              </a:fontRef>
            </p:style>
            <p:txBody>
              <a:bodyPr lIns="0" tIns="0" rIns="0" bIns="0" anchor="ctr"/>
              <a:lstStyle/>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水素ステー</a:t>
                </a:r>
                <a:endParaRPr kumimoji="0" lang="en-US" altLang="ja-JP"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ションの</a:t>
                </a:r>
                <a:endParaRPr kumimoji="0" lang="en-US" altLang="ja-JP"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211"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整備促進</a:t>
                </a:r>
              </a:p>
            </p:txBody>
          </p:sp>
        </p:grpSp>
        <p:sp>
          <p:nvSpPr>
            <p:cNvPr id="172" name="上矢印 2"/>
            <p:cNvSpPr/>
            <p:nvPr/>
          </p:nvSpPr>
          <p:spPr bwMode="auto">
            <a:xfrm>
              <a:off x="8966165" y="2781991"/>
              <a:ext cx="531159" cy="1293534"/>
            </a:xfrm>
            <a:custGeom>
              <a:avLst/>
              <a:gdLst>
                <a:gd name="connsiteX0" fmla="*/ 0 w 999549"/>
                <a:gd name="connsiteY0" fmla="*/ 499775 h 2947973"/>
                <a:gd name="connsiteX1" fmla="*/ 499775 w 999549"/>
                <a:gd name="connsiteY1" fmla="*/ 0 h 2947973"/>
                <a:gd name="connsiteX2" fmla="*/ 999549 w 999549"/>
                <a:gd name="connsiteY2" fmla="*/ 499775 h 2947973"/>
                <a:gd name="connsiteX3" fmla="*/ 749662 w 999549"/>
                <a:gd name="connsiteY3" fmla="*/ 499775 h 2947973"/>
                <a:gd name="connsiteX4" fmla="*/ 749662 w 999549"/>
                <a:gd name="connsiteY4" fmla="*/ 2947973 h 2947973"/>
                <a:gd name="connsiteX5" fmla="*/ 249887 w 999549"/>
                <a:gd name="connsiteY5" fmla="*/ 2947973 h 2947973"/>
                <a:gd name="connsiteX6" fmla="*/ 249887 w 999549"/>
                <a:gd name="connsiteY6" fmla="*/ 499775 h 2947973"/>
                <a:gd name="connsiteX7" fmla="*/ 0 w 999549"/>
                <a:gd name="connsiteY7" fmla="*/ 499775 h 2947973"/>
                <a:gd name="connsiteX0" fmla="*/ 0 w 999549"/>
                <a:gd name="connsiteY0" fmla="*/ 499775 h 2947973"/>
                <a:gd name="connsiteX1" fmla="*/ 499775 w 999549"/>
                <a:gd name="connsiteY1" fmla="*/ 0 h 2947973"/>
                <a:gd name="connsiteX2" fmla="*/ 999549 w 999549"/>
                <a:gd name="connsiteY2" fmla="*/ 499775 h 2947973"/>
                <a:gd name="connsiteX3" fmla="*/ 749662 w 999549"/>
                <a:gd name="connsiteY3" fmla="*/ 499775 h 2947973"/>
                <a:gd name="connsiteX4" fmla="*/ 749662 w 999549"/>
                <a:gd name="connsiteY4" fmla="*/ 2947973 h 2947973"/>
                <a:gd name="connsiteX5" fmla="*/ 336973 w 999549"/>
                <a:gd name="connsiteY5" fmla="*/ 2947973 h 2947973"/>
                <a:gd name="connsiteX6" fmla="*/ 249887 w 999549"/>
                <a:gd name="connsiteY6" fmla="*/ 499775 h 2947973"/>
                <a:gd name="connsiteX7" fmla="*/ 0 w 999549"/>
                <a:gd name="connsiteY7" fmla="*/ 499775 h 2947973"/>
                <a:gd name="connsiteX0" fmla="*/ 0 w 999549"/>
                <a:gd name="connsiteY0" fmla="*/ 499775 h 2962487"/>
                <a:gd name="connsiteX1" fmla="*/ 499775 w 999549"/>
                <a:gd name="connsiteY1" fmla="*/ 0 h 2962487"/>
                <a:gd name="connsiteX2" fmla="*/ 999549 w 999549"/>
                <a:gd name="connsiteY2" fmla="*/ 499775 h 2962487"/>
                <a:gd name="connsiteX3" fmla="*/ 749662 w 999549"/>
                <a:gd name="connsiteY3" fmla="*/ 499775 h 2962487"/>
                <a:gd name="connsiteX4" fmla="*/ 662577 w 999549"/>
                <a:gd name="connsiteY4" fmla="*/ 2962487 h 2962487"/>
                <a:gd name="connsiteX5" fmla="*/ 336973 w 999549"/>
                <a:gd name="connsiteY5" fmla="*/ 2947973 h 2962487"/>
                <a:gd name="connsiteX6" fmla="*/ 249887 w 999549"/>
                <a:gd name="connsiteY6" fmla="*/ 499775 h 2962487"/>
                <a:gd name="connsiteX7" fmla="*/ 0 w 999549"/>
                <a:gd name="connsiteY7" fmla="*/ 499775 h 296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9549" h="2962487">
                  <a:moveTo>
                    <a:pt x="0" y="499775"/>
                  </a:moveTo>
                  <a:lnTo>
                    <a:pt x="499775" y="0"/>
                  </a:lnTo>
                  <a:lnTo>
                    <a:pt x="999549" y="499775"/>
                  </a:lnTo>
                  <a:lnTo>
                    <a:pt x="749662" y="499775"/>
                  </a:lnTo>
                  <a:lnTo>
                    <a:pt x="662577" y="2962487"/>
                  </a:lnTo>
                  <a:lnTo>
                    <a:pt x="336973" y="2947973"/>
                  </a:lnTo>
                  <a:lnTo>
                    <a:pt x="249887" y="499775"/>
                  </a:lnTo>
                  <a:lnTo>
                    <a:pt x="0" y="499775"/>
                  </a:lnTo>
                  <a:close/>
                </a:path>
              </a:pathLst>
            </a:custGeom>
            <a:gradFill flip="none" rotWithShape="1">
              <a:gsLst>
                <a:gs pos="0">
                  <a:schemeClr val="accent5">
                    <a:lumMod val="50000"/>
                  </a:schemeClr>
                </a:gs>
                <a:gs pos="50000">
                  <a:schemeClr val="tx2">
                    <a:lumMod val="50000"/>
                    <a:tint val="44500"/>
                    <a:satMod val="160000"/>
                  </a:schemeClr>
                </a:gs>
                <a:gs pos="100000">
                  <a:schemeClr val="tx2">
                    <a:lumMod val="50000"/>
                    <a:tint val="23500"/>
                    <a:satMod val="160000"/>
                  </a:schemeClr>
                </a:gs>
              </a:gsLst>
              <a:lin ang="4800000" scaled="0"/>
              <a:tileRect/>
            </a:gradFill>
            <a:ln>
              <a:noFill/>
            </a:ln>
            <a:effectLst/>
            <a:extLst/>
          </p:spPr>
          <p:txBody>
            <a:bodyPr vert="eaVert" wrap="square" lIns="61889" tIns="30944" rIns="61889" bIns="30944"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量の拡大</a:t>
              </a:r>
            </a:p>
          </p:txBody>
        </p:sp>
      </p:grpSp>
      <p:sp>
        <p:nvSpPr>
          <p:cNvPr id="179" name="正方形/長方形 178"/>
          <p:cNvSpPr/>
          <p:nvPr/>
        </p:nvSpPr>
        <p:spPr>
          <a:xfrm>
            <a:off x="379291" y="4490721"/>
            <a:ext cx="3389850" cy="320982"/>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66890" tIns="0" rIns="56634" bIns="0" rtlCol="0" anchor="ctr" anchorCtr="0">
            <a:noAutofit/>
          </a:bodyPr>
          <a:lstStyle/>
          <a:p>
            <a:pPr marL="0" marR="0" lvl="0" indent="0" algn="l" defTabSz="457200" rtl="0" eaLnBrk="1" fontAlgn="auto" latinLnBrk="0" hangingPunct="1">
              <a:lnSpc>
                <a:spcPct val="100000"/>
              </a:lnSpc>
              <a:spcBef>
                <a:spcPts val="0"/>
              </a:spcBef>
              <a:spcAft>
                <a:spcPts val="372"/>
              </a:spcAft>
              <a:buClrTx/>
              <a:buSzTx/>
              <a:buFontTx/>
              <a:buNone/>
              <a:tabLst/>
              <a:defRPr/>
            </a:pPr>
            <a:r>
              <a:rPr kumimoji="0" lang="ja-JP" altLang="en-US"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成長産業分野である水素関連事業の取組の方向性を示し、水素の需要拡大につながる新たな製品・サービスの実用化により、水素利用の幅の拡大を図る</a:t>
            </a:r>
            <a:endParaRPr kumimoji="0" lang="en-US" altLang="ja-JP" sz="68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3" name="タイトル 1"/>
          <p:cNvSpPr txBox="1">
            <a:spLocks/>
          </p:cNvSpPr>
          <p:nvPr/>
        </p:nvSpPr>
        <p:spPr>
          <a:xfrm>
            <a:off x="1493810" y="5681484"/>
            <a:ext cx="920679" cy="156094"/>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ts val="805"/>
              </a:lnSpc>
              <a:spcBef>
                <a:spcPct val="0"/>
              </a:spcBef>
              <a:spcAft>
                <a:spcPts val="0"/>
              </a:spcAft>
              <a:buClrTx/>
              <a:buSzTx/>
              <a:buFontTx/>
              <a:buNone/>
              <a:tabLst/>
              <a:defRPr/>
            </a:pPr>
            <a:r>
              <a:rPr kumimoji="1" lang="ja-JP" altLang="en-US" sz="743" b="1" i="0" u="none" strike="noStrike" kern="1200" cap="none" spc="0" normalizeH="0" baseline="0" noProof="0" dirty="0" smtClean="0">
                <a:ln>
                  <a:noFill/>
                </a:ln>
                <a:solidFill>
                  <a:prstClr val="white"/>
                </a:solidFill>
                <a:effectLst/>
                <a:uLnTx/>
                <a:uFillTx/>
                <a:latin typeface="Calibri" panose="020F0502020204030204"/>
                <a:ea typeface="游ゴシック" panose="020B0400000000000000" pitchFamily="50" charset="-128"/>
                <a:cs typeface="+mn-cs"/>
              </a:rPr>
              <a:t>めざす</a:t>
            </a:r>
            <a:r>
              <a:rPr kumimoji="1" lang="ja-JP" altLang="en-US" sz="743"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姿</a:t>
            </a:r>
          </a:p>
        </p:txBody>
      </p:sp>
      <p:sp>
        <p:nvSpPr>
          <p:cNvPr id="254" name="正方形/長方形 253"/>
          <p:cNvSpPr/>
          <p:nvPr/>
        </p:nvSpPr>
        <p:spPr>
          <a:xfrm>
            <a:off x="445482" y="5834954"/>
            <a:ext cx="2987443" cy="264055"/>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73097" tIns="0" rIns="61889" bIns="0" rtlCol="0" anchor="ctr" anchorCtr="0">
            <a:noAutofit/>
          </a:bodyPr>
          <a:lstStyle/>
          <a:p>
            <a:pPr marL="0" marR="0" lvl="0" indent="0" algn="l" defTabSz="457200" rtl="0" eaLnBrk="1" fontAlgn="auto" latinLnBrk="0" hangingPunct="1">
              <a:lnSpc>
                <a:spcPts val="743"/>
              </a:lnSpc>
              <a:spcBef>
                <a:spcPts val="0"/>
              </a:spcBef>
              <a:spcAft>
                <a:spcPts val="406"/>
              </a:spcAft>
              <a:buClrTx/>
              <a:buSzTx/>
              <a:buFontTx/>
              <a:buNone/>
              <a:tabLst/>
              <a:defRPr/>
            </a:pPr>
            <a:r>
              <a:rPr kumimoji="0" lang="ja-JP" altLang="en-US"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日本の成長をけん引する東西二極の一極として、水素エネルギー産業で存在感を発揮する大阪の実現に貢献</a:t>
            </a:r>
            <a:endParaRPr kumimoji="0" lang="en-US" altLang="ja-JP" sz="681"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nvGrpSpPr>
          <p:cNvPr id="18" name="グループ化 17"/>
          <p:cNvGrpSpPr/>
          <p:nvPr/>
        </p:nvGrpSpPr>
        <p:grpSpPr>
          <a:xfrm>
            <a:off x="490387" y="6080749"/>
            <a:ext cx="3032722" cy="251039"/>
            <a:chOff x="1154212" y="9253453"/>
            <a:chExt cx="4896056" cy="405280"/>
          </a:xfrm>
        </p:grpSpPr>
        <p:grpSp>
          <p:nvGrpSpPr>
            <p:cNvPr id="17" name="グループ化 16"/>
            <p:cNvGrpSpPr/>
            <p:nvPr/>
          </p:nvGrpSpPr>
          <p:grpSpPr>
            <a:xfrm>
              <a:off x="1154212" y="9253453"/>
              <a:ext cx="4896056" cy="405280"/>
              <a:chOff x="1154212" y="9253453"/>
              <a:chExt cx="4896056" cy="405280"/>
            </a:xfrm>
          </p:grpSpPr>
          <p:sp>
            <p:nvSpPr>
              <p:cNvPr id="255" name="Rectangle 3"/>
              <p:cNvSpPr>
                <a:spLocks noChangeArrowheads="1"/>
              </p:cNvSpPr>
              <p:nvPr/>
            </p:nvSpPr>
            <p:spPr bwMode="auto">
              <a:xfrm>
                <a:off x="3854268" y="9253453"/>
                <a:ext cx="2196000" cy="360000"/>
              </a:xfrm>
              <a:prstGeom prst="rect">
                <a:avLst/>
              </a:prstGeom>
              <a:solidFill>
                <a:schemeClr val="bg1"/>
              </a:solidFill>
              <a:ln w="9525">
                <a:noFill/>
                <a:miter lim="800000"/>
                <a:headEnd/>
                <a:tailEnd/>
              </a:ln>
              <a:effectLst/>
              <a:extLst/>
            </p:spPr>
            <p:txBody>
              <a:bodyPr vert="horz" wrap="square" lIns="0" tIns="0" rIns="0"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国際的なインバウンド拠点である</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「大阪」のショーケース機能発揮</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6" name="Rectangle 3"/>
              <p:cNvSpPr>
                <a:spLocks noChangeArrowheads="1"/>
              </p:cNvSpPr>
              <p:nvPr/>
            </p:nvSpPr>
            <p:spPr bwMode="auto">
              <a:xfrm>
                <a:off x="1154212" y="9259547"/>
                <a:ext cx="2196000" cy="360000"/>
              </a:xfrm>
              <a:prstGeom prst="rect">
                <a:avLst/>
              </a:prstGeom>
              <a:solidFill>
                <a:schemeClr val="bg1"/>
              </a:solidFill>
              <a:ln>
                <a:noFill/>
              </a:ln>
              <a:effectLst/>
              <a:extLst/>
            </p:spPr>
            <p:txBody>
              <a:bodyPr vert="horz" wrap="square" lIns="0" tIns="0" rIns="0"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府内中小企業の高い技術力を生かした</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base" latinLnBrk="0" hangingPunct="0">
                  <a:lnSpc>
                    <a:spcPts val="619"/>
                  </a:lnSpc>
                  <a:spcBef>
                    <a:spcPct val="0"/>
                  </a:spcBef>
                  <a:spcAft>
                    <a:spcPct val="0"/>
                  </a:spcAft>
                  <a:buClrTx/>
                  <a:buSzTx/>
                  <a:buFontTx/>
                  <a:buNone/>
                  <a:tabLst/>
                  <a:defRPr/>
                </a:pPr>
                <a:r>
                  <a:rPr kumimoji="1"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水素エネルギー産業の振興</a:t>
                </a:r>
                <a:endParaRPr kumimoji="1"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7" name="下カーブ矢印 256"/>
              <p:cNvSpPr/>
              <p:nvPr/>
            </p:nvSpPr>
            <p:spPr bwMode="auto">
              <a:xfrm>
                <a:off x="3273610" y="9259547"/>
                <a:ext cx="724674" cy="209890"/>
              </a:xfrm>
              <a:prstGeom prst="curvedDownArrow">
                <a:avLst>
                  <a:gd name="adj1" fmla="val 48964"/>
                  <a:gd name="adj2" fmla="val 93921"/>
                  <a:gd name="adj3" fmla="val 34701"/>
                </a:avLst>
              </a:prstGeom>
              <a:gradFill>
                <a:gsLst>
                  <a:gs pos="0">
                    <a:srgbClr val="002060"/>
                  </a:gs>
                  <a:gs pos="39999">
                    <a:schemeClr val="accent1">
                      <a:lumMod val="75000"/>
                    </a:schemeClr>
                  </a:gs>
                  <a:gs pos="70000">
                    <a:srgbClr val="C4D6EB"/>
                  </a:gs>
                  <a:gs pos="100000">
                    <a:schemeClr val="tx2">
                      <a:lumMod val="60000"/>
                      <a:lumOff val="40000"/>
                    </a:schemeClr>
                  </a:gs>
                </a:gsLst>
                <a:lin ang="10800000" scaled="0"/>
              </a:gradFill>
              <a:ln>
                <a:noFill/>
              </a:ln>
              <a:effectLst/>
              <a:extLst/>
            </p:spPr>
            <p:txBody>
              <a:bodyPr vert="horz" wrap="square" lIns="56627" tIns="28314" rIns="56627" bIns="28314"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58" name="下カーブ矢印 257"/>
              <p:cNvSpPr/>
              <p:nvPr/>
            </p:nvSpPr>
            <p:spPr bwMode="auto">
              <a:xfrm rot="10800000">
                <a:off x="3206196" y="9469434"/>
                <a:ext cx="731884" cy="189299"/>
              </a:xfrm>
              <a:prstGeom prst="curvedDownArrow">
                <a:avLst>
                  <a:gd name="adj1" fmla="val 48964"/>
                  <a:gd name="adj2" fmla="val 93921"/>
                  <a:gd name="adj3" fmla="val 34701"/>
                </a:avLst>
              </a:prstGeom>
              <a:gradFill>
                <a:gsLst>
                  <a:gs pos="0">
                    <a:srgbClr val="002060"/>
                  </a:gs>
                  <a:gs pos="39999">
                    <a:schemeClr val="accent1">
                      <a:lumMod val="75000"/>
                    </a:schemeClr>
                  </a:gs>
                  <a:gs pos="70000">
                    <a:srgbClr val="C4D6EB"/>
                  </a:gs>
                  <a:gs pos="100000">
                    <a:schemeClr val="tx2">
                      <a:lumMod val="60000"/>
                      <a:lumOff val="40000"/>
                    </a:schemeClr>
                  </a:gs>
                </a:gsLst>
                <a:lin ang="10800000" scaled="0"/>
              </a:gradFill>
              <a:ln>
                <a:noFill/>
              </a:ln>
              <a:effectLst/>
              <a:extLst/>
            </p:spPr>
            <p:txBody>
              <a:bodyPr vert="horz" wrap="square" lIns="56627" tIns="28314" rIns="56627" bIns="28314"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59" name="Rectangle 3"/>
            <p:cNvSpPr>
              <a:spLocks noChangeArrowheads="1"/>
            </p:cNvSpPr>
            <p:nvPr/>
          </p:nvSpPr>
          <p:spPr bwMode="auto">
            <a:xfrm>
              <a:off x="3416467" y="9325421"/>
              <a:ext cx="509809" cy="217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ts val="1053"/>
                </a:lnSpc>
                <a:spcBef>
                  <a:spcPct val="0"/>
                </a:spcBef>
                <a:spcAft>
                  <a:spcPct val="0"/>
                </a:spcAft>
                <a:buClrTx/>
                <a:buSzTx/>
                <a:buFontTx/>
                <a:buNone/>
                <a:tabLst/>
                <a:defRPr/>
              </a:pPr>
              <a:r>
                <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好循環</a:t>
              </a:r>
            </a:p>
          </p:txBody>
        </p:sp>
      </p:grpSp>
      <p:sp>
        <p:nvSpPr>
          <p:cNvPr id="260" name="タイトル 1"/>
          <p:cNvSpPr txBox="1">
            <a:spLocks/>
          </p:cNvSpPr>
          <p:nvPr/>
        </p:nvSpPr>
        <p:spPr>
          <a:xfrm>
            <a:off x="4255539" y="5310049"/>
            <a:ext cx="920679" cy="156094"/>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ts val="867"/>
              </a:lnSpc>
              <a:spcBef>
                <a:spcPct val="0"/>
              </a:spcBef>
              <a:spcAft>
                <a:spcPts val="0"/>
              </a:spcAft>
              <a:buClrTx/>
              <a:buSzTx/>
              <a:buFontTx/>
              <a:buNone/>
              <a:tabLst/>
              <a:defRPr/>
            </a:pPr>
            <a:r>
              <a:rPr kumimoji="1" lang="ja-JP" altLang="en-US" sz="805"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取組期間</a:t>
            </a:r>
          </a:p>
        </p:txBody>
      </p:sp>
      <p:sp>
        <p:nvSpPr>
          <p:cNvPr id="289" name="Rectangle 3"/>
          <p:cNvSpPr>
            <a:spLocks noChangeArrowheads="1"/>
          </p:cNvSpPr>
          <p:nvPr/>
        </p:nvSpPr>
        <p:spPr bwMode="auto">
          <a:xfrm>
            <a:off x="4208110" y="4872516"/>
            <a:ext cx="4935891" cy="470764"/>
          </a:xfrm>
          <a:prstGeom prst="rect">
            <a:avLst/>
          </a:prstGeom>
          <a:noFill/>
          <a:ln w="25400">
            <a:noFill/>
            <a:miter lim="800000"/>
            <a:headEnd/>
            <a:tailEnd/>
          </a:ln>
          <a:effectLst/>
          <a:extLst/>
        </p:spPr>
        <p:txBody>
          <a:bodyPr vert="horz" wrap="square" lIns="64342" tIns="0" rIns="64342"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ct val="0"/>
              </a:spcBef>
              <a:spcAft>
                <a:spcPts val="0"/>
              </a:spcAft>
              <a:buClrTx/>
              <a:buSzTx/>
              <a:buFont typeface="Wingdings" panose="05000000000000000000" pitchFamily="2" charset="2"/>
              <a:buChar char="Ø"/>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水素エネルギーの需要拡大を図るための取組は、国・自治体・事業者が一体となって長期にわたって推進していく必要がある</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年度を節目とし、それまでの間をファーストステップの期間として、水素エネルギー利用の幅の拡大につながるような</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新たなプロジェクトを積極的に推進</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・それ以降をセカンドステップの期間として、水素エネルギー産業が大阪経済の成長エンジンとして大きく貢献できるよう、</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ts val="743"/>
              </a:lnSpc>
              <a:spcBef>
                <a:spcPct val="0"/>
              </a:spcBef>
              <a:spcAft>
                <a:spcPts val="0"/>
              </a:spcAft>
              <a:buClrTx/>
              <a:buSzTx/>
              <a:buFontTx/>
              <a:buNone/>
              <a:tabLst/>
              <a:defRPr/>
            </a:pPr>
            <a:r>
              <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中長期的視点にたった取組を推進していく</a:t>
            </a:r>
            <a:endParaRPr kumimoji="1" lang="en-US" altLang="ja-JP"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base" latinLnBrk="0" hangingPunct="0">
              <a:lnSpc>
                <a:spcPct val="100000"/>
              </a:lnSpc>
              <a:spcBef>
                <a:spcPct val="0"/>
              </a:spcBef>
              <a:spcAft>
                <a:spcPts val="0"/>
              </a:spcAft>
              <a:buClrTx/>
              <a:buSzTx/>
              <a:buFontTx/>
              <a:buNone/>
              <a:tabLst/>
              <a:defRPr/>
            </a:pPr>
            <a:endParaRPr kumimoji="1" lang="ja-JP" altLang="en-US" sz="68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4" name="角丸四角形 183"/>
          <p:cNvSpPr/>
          <p:nvPr/>
        </p:nvSpPr>
        <p:spPr>
          <a:xfrm>
            <a:off x="4098515" y="4519158"/>
            <a:ext cx="1138788"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取組の展開</a:t>
            </a:r>
          </a:p>
        </p:txBody>
      </p:sp>
      <p:sp>
        <p:nvSpPr>
          <p:cNvPr id="174" name="角丸四角形 173"/>
          <p:cNvSpPr/>
          <p:nvPr/>
        </p:nvSpPr>
        <p:spPr>
          <a:xfrm>
            <a:off x="111670" y="1020422"/>
            <a:ext cx="3533790" cy="156094"/>
          </a:xfrm>
          <a:prstGeom prst="roundRect">
            <a:avLst>
              <a:gd name="adj" fmla="val 50000"/>
            </a:avLst>
          </a:prstGeom>
          <a:gradFill>
            <a:gsLst>
              <a:gs pos="0">
                <a:srgbClr val="002060"/>
              </a:gs>
              <a:gs pos="80000">
                <a:schemeClr val="accent1">
                  <a:shade val="93000"/>
                  <a:satMod val="130000"/>
                </a:schemeClr>
              </a:gs>
              <a:gs pos="100000">
                <a:schemeClr val="accent1">
                  <a:shade val="94000"/>
                  <a:satMod val="13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①　様々な社会課題の解決に貢献する水素エネルギーの有望性</a:t>
            </a:r>
            <a:endParaRPr kumimoji="0" lang="ja-JP" altLang="en-US" sz="68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76" name="角丸四角形 175"/>
          <p:cNvSpPr/>
          <p:nvPr/>
        </p:nvSpPr>
        <p:spPr>
          <a:xfrm>
            <a:off x="111670" y="1778678"/>
            <a:ext cx="3533790" cy="156094"/>
          </a:xfrm>
          <a:prstGeom prst="roundRect">
            <a:avLst>
              <a:gd name="adj" fmla="val 50000"/>
            </a:avLst>
          </a:prstGeom>
          <a:gradFill>
            <a:gsLst>
              <a:gs pos="0">
                <a:srgbClr val="002060"/>
              </a:gs>
              <a:gs pos="80000">
                <a:schemeClr val="accent1">
                  <a:shade val="93000"/>
                  <a:satMod val="130000"/>
                </a:schemeClr>
              </a:gs>
              <a:gs pos="100000">
                <a:schemeClr val="accent1">
                  <a:shade val="94000"/>
                  <a:satMod val="13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②　大阪の強みを活かせる産業分野としての水素</a:t>
            </a:r>
            <a:endParaRPr kumimoji="0" lang="ja-JP" altLang="en-US" sz="681"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81" name="角丸四角形 180"/>
          <p:cNvSpPr/>
          <p:nvPr/>
        </p:nvSpPr>
        <p:spPr>
          <a:xfrm>
            <a:off x="4096440" y="745830"/>
            <a:ext cx="1694178" cy="258684"/>
          </a:xfrm>
          <a:prstGeom prst="roundRect">
            <a:avLst>
              <a:gd name="adj" fmla="val 50000"/>
            </a:avLst>
          </a:prstGeom>
          <a:solidFill>
            <a:srgbClr val="002060"/>
          </a:solidFill>
        </p:spPr>
        <p:style>
          <a:lnRef idx="0">
            <a:schemeClr val="accent1"/>
          </a:lnRef>
          <a:fillRef idx="3">
            <a:schemeClr val="accent1"/>
          </a:fillRef>
          <a:effectRef idx="3">
            <a:schemeClr val="accent1"/>
          </a:effectRef>
          <a:fontRef idx="minor">
            <a:schemeClr val="lt1"/>
          </a:fontRef>
        </p:style>
        <p:txBody>
          <a:bodyPr wrap="square" lIns="40449" tIns="20225" rIns="40449" bIns="20225" anchor="ctr">
            <a:spAutoFit/>
          </a:bodyPr>
          <a:lstStyle/>
          <a:p>
            <a:pPr marL="0" marR="0" lvl="0" indent="0" algn="ctr" defTabSz="903211" rtl="0" eaLnBrk="1" fontAlgn="auto" latinLnBrk="0" hangingPunct="1">
              <a:lnSpc>
                <a:spcPct val="100000"/>
              </a:lnSpc>
              <a:spcBef>
                <a:spcPts val="0"/>
              </a:spcBef>
              <a:spcAft>
                <a:spcPts val="0"/>
              </a:spcAft>
              <a:buClrTx/>
              <a:buSzTx/>
              <a:buFontTx/>
              <a:buNone/>
              <a:tabLst/>
              <a:defRPr/>
            </a:pPr>
            <a:r>
              <a:rPr kumimoji="0" lang="ja-JP" altLang="en-US" sz="930" b="1"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取組の方向性と取組内容</a:t>
            </a:r>
          </a:p>
        </p:txBody>
      </p:sp>
      <p:grpSp>
        <p:nvGrpSpPr>
          <p:cNvPr id="22" name="グループ化 21"/>
          <p:cNvGrpSpPr/>
          <p:nvPr/>
        </p:nvGrpSpPr>
        <p:grpSpPr>
          <a:xfrm>
            <a:off x="4616603" y="5436149"/>
            <a:ext cx="4058900" cy="896592"/>
            <a:chOff x="8389193" y="5797029"/>
            <a:chExt cx="6264697" cy="1944216"/>
          </a:xfrm>
        </p:grpSpPr>
        <p:grpSp>
          <p:nvGrpSpPr>
            <p:cNvPr id="15" name="グループ化 14"/>
            <p:cNvGrpSpPr/>
            <p:nvPr/>
          </p:nvGrpSpPr>
          <p:grpSpPr>
            <a:xfrm>
              <a:off x="8389193" y="5797029"/>
              <a:ext cx="6264697" cy="1944216"/>
              <a:chOff x="8389193" y="5797029"/>
              <a:chExt cx="6264697" cy="1944216"/>
            </a:xfrm>
          </p:grpSpPr>
          <p:sp>
            <p:nvSpPr>
              <p:cNvPr id="306" name="右矢印 305"/>
              <p:cNvSpPr/>
              <p:nvPr/>
            </p:nvSpPr>
            <p:spPr>
              <a:xfrm>
                <a:off x="12009066" y="6199959"/>
                <a:ext cx="2644824" cy="1411536"/>
              </a:xfrm>
              <a:prstGeom prst="rightArrow">
                <a:avLst>
                  <a:gd name="adj1" fmla="val 100000"/>
                  <a:gd name="adj2" fmla="val 27565"/>
                </a:avLst>
              </a:prstGeom>
              <a:gradFill flip="none" rotWithShape="1">
                <a:gsLst>
                  <a:gs pos="0">
                    <a:schemeClr val="accent1">
                      <a:lumMod val="40000"/>
                      <a:lumOff val="60000"/>
                    </a:schemeClr>
                  </a:gs>
                  <a:gs pos="50000">
                    <a:schemeClr val="tx2">
                      <a:lumMod val="20000"/>
                      <a:lumOff val="80000"/>
                    </a:schemeClr>
                  </a:gs>
                  <a:gs pos="100000">
                    <a:schemeClr val="tx2">
                      <a:lumMod val="20000"/>
                      <a:lumOff val="80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45"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07" name="右矢印 45"/>
              <p:cNvSpPr/>
              <p:nvPr/>
            </p:nvSpPr>
            <p:spPr bwMode="auto">
              <a:xfrm>
                <a:off x="8506106" y="6024715"/>
                <a:ext cx="2767661" cy="1716530"/>
              </a:xfrm>
              <a:custGeom>
                <a:avLst/>
                <a:gdLst>
                  <a:gd name="connsiteX0" fmla="*/ 0 w 6079725"/>
                  <a:gd name="connsiteY0" fmla="*/ 315552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0 w 6079725"/>
                  <a:gd name="connsiteY6" fmla="*/ 2572263 h 2887815"/>
                  <a:gd name="connsiteX7" fmla="*/ 0 w 6079725"/>
                  <a:gd name="connsiteY7" fmla="*/ 315552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0 w 6079725"/>
                  <a:gd name="connsiteY6" fmla="*/ 2572263 h 2887815"/>
                  <a:gd name="connsiteX7" fmla="*/ 0 w 6079725"/>
                  <a:gd name="connsiteY7" fmla="*/ 939666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315552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504237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572263 h 2887815"/>
                  <a:gd name="connsiteX6" fmla="*/ 14514 w 6079725"/>
                  <a:gd name="connsiteY6" fmla="*/ 2035235 h 2887815"/>
                  <a:gd name="connsiteX7" fmla="*/ 0 w 6079725"/>
                  <a:gd name="connsiteY7" fmla="*/ 939666 h 2887815"/>
                  <a:gd name="connsiteX0" fmla="*/ 0 w 6079725"/>
                  <a:gd name="connsiteY0" fmla="*/ 939666 h 2887815"/>
                  <a:gd name="connsiteX1" fmla="*/ 5448622 w 6079725"/>
                  <a:gd name="connsiteY1" fmla="*/ 504237 h 2887815"/>
                  <a:gd name="connsiteX2" fmla="*/ 5448622 w 6079725"/>
                  <a:gd name="connsiteY2" fmla="*/ 0 h 2887815"/>
                  <a:gd name="connsiteX3" fmla="*/ 6079725 w 6079725"/>
                  <a:gd name="connsiteY3" fmla="*/ 1443908 h 2887815"/>
                  <a:gd name="connsiteX4" fmla="*/ 5448622 w 6079725"/>
                  <a:gd name="connsiteY4" fmla="*/ 2887815 h 2887815"/>
                  <a:gd name="connsiteX5" fmla="*/ 5448622 w 6079725"/>
                  <a:gd name="connsiteY5" fmla="*/ 2398091 h 2887815"/>
                  <a:gd name="connsiteX6" fmla="*/ 14514 w 6079725"/>
                  <a:gd name="connsiteY6" fmla="*/ 2035235 h 2887815"/>
                  <a:gd name="connsiteX7" fmla="*/ 0 w 6079725"/>
                  <a:gd name="connsiteY7" fmla="*/ 939666 h 288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9725" h="2887815">
                    <a:moveTo>
                      <a:pt x="0" y="939666"/>
                    </a:moveTo>
                    <a:cubicBezTo>
                      <a:pt x="1859750" y="963856"/>
                      <a:pt x="3632415" y="712275"/>
                      <a:pt x="5448622" y="504237"/>
                    </a:cubicBezTo>
                    <a:lnTo>
                      <a:pt x="5448622" y="0"/>
                    </a:lnTo>
                    <a:lnTo>
                      <a:pt x="6079725" y="1443908"/>
                    </a:lnTo>
                    <a:lnTo>
                      <a:pt x="5448622" y="2887815"/>
                    </a:lnTo>
                    <a:lnTo>
                      <a:pt x="5448622" y="2398091"/>
                    </a:lnTo>
                    <a:cubicBezTo>
                      <a:pt x="3637253" y="2219082"/>
                      <a:pt x="1811368" y="1909444"/>
                      <a:pt x="14514" y="2035235"/>
                    </a:cubicBezTo>
                    <a:lnTo>
                      <a:pt x="0" y="939666"/>
                    </a:lnTo>
                    <a:close/>
                  </a:path>
                </a:pathLst>
              </a:custGeom>
              <a:solidFill>
                <a:schemeClr val="tx2">
                  <a:lumMod val="40000"/>
                  <a:lumOff val="60000"/>
                </a:schemeClr>
              </a:solidFill>
              <a:ln>
                <a:noFill/>
              </a:ln>
              <a:effectLst/>
              <a:extLst/>
            </p:spPr>
            <p:txBody>
              <a:bodyPr vert="horz" wrap="square" lIns="54464" tIns="27233" rIns="54464" bIns="27233"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80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5" name="右矢印 294"/>
              <p:cNvSpPr/>
              <p:nvPr/>
            </p:nvSpPr>
            <p:spPr>
              <a:xfrm>
                <a:off x="8830741" y="7291128"/>
                <a:ext cx="421149" cy="350565"/>
              </a:xfrm>
              <a:prstGeom prst="rightArrow">
                <a:avLst>
                  <a:gd name="adj1" fmla="val 100000"/>
                  <a:gd name="adj2" fmla="val 0"/>
                </a:avLst>
              </a:prstGeom>
              <a:solidFill>
                <a:srgbClr val="92D050">
                  <a:alpha val="20000"/>
                </a:srgbClr>
              </a:solidFill>
              <a:ln w="6350">
                <a:solidFill>
                  <a:srgbClr val="00B050">
                    <a:alpha val="4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6" name="右矢印 295"/>
              <p:cNvSpPr/>
              <p:nvPr/>
            </p:nvSpPr>
            <p:spPr>
              <a:xfrm>
                <a:off x="9476822" y="7286605"/>
                <a:ext cx="1702700" cy="306008"/>
              </a:xfrm>
              <a:prstGeom prst="rightArrow">
                <a:avLst>
                  <a:gd name="adj1" fmla="val 100000"/>
                  <a:gd name="adj2" fmla="val 33243"/>
                </a:avLst>
              </a:prstGeom>
              <a:solidFill>
                <a:srgbClr val="92D050">
                  <a:alpha val="60000"/>
                </a:srgbClr>
              </a:solidFill>
              <a:ln w="6350">
                <a:solidFill>
                  <a:srgbClr val="00B050">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7" name="角丸四角形 296"/>
              <p:cNvSpPr/>
              <p:nvPr/>
            </p:nvSpPr>
            <p:spPr>
              <a:xfrm>
                <a:off x="9118148" y="7238799"/>
                <a:ext cx="422106" cy="467999"/>
              </a:xfrm>
              <a:prstGeom prst="roundRect">
                <a:avLst>
                  <a:gd name="adj" fmla="val 24030"/>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カンファ</a:t>
                </a:r>
                <a:endParaRPr kumimoji="0"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レンス</a:t>
                </a:r>
              </a:p>
            </p:txBody>
          </p:sp>
          <p:sp>
            <p:nvSpPr>
              <p:cNvPr id="298" name="右矢印 297"/>
              <p:cNvSpPr/>
              <p:nvPr/>
            </p:nvSpPr>
            <p:spPr>
              <a:xfrm>
                <a:off x="8671431" y="6815538"/>
                <a:ext cx="2454066" cy="340115"/>
              </a:xfrm>
              <a:prstGeom prst="rightArrow">
                <a:avLst>
                  <a:gd name="adj1" fmla="val 100000"/>
                  <a:gd name="adj2" fmla="val 33243"/>
                </a:avLst>
              </a:prstGeom>
              <a:solidFill>
                <a:srgbClr val="92D050">
                  <a:alpha val="60000"/>
                </a:srgbClr>
              </a:solidFill>
              <a:ln w="6350">
                <a:solidFill>
                  <a:srgbClr val="00B050">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0" name="右矢印 299"/>
              <p:cNvSpPr/>
              <p:nvPr/>
            </p:nvSpPr>
            <p:spPr>
              <a:xfrm>
                <a:off x="9469313" y="7344000"/>
                <a:ext cx="1581042" cy="180000"/>
              </a:xfrm>
              <a:prstGeom prst="rightArrow">
                <a:avLst>
                  <a:gd name="adj1" fmla="val 10000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プロモーション強化</a:t>
                </a:r>
              </a:p>
            </p:txBody>
          </p:sp>
          <p:sp>
            <p:nvSpPr>
              <p:cNvPr id="301" name="右矢印 300"/>
              <p:cNvSpPr/>
              <p:nvPr/>
            </p:nvSpPr>
            <p:spPr>
              <a:xfrm>
                <a:off x="8830741" y="6770013"/>
                <a:ext cx="2511243" cy="457648"/>
              </a:xfrm>
              <a:prstGeom prst="rightArrow">
                <a:avLst>
                  <a:gd name="adj1" fmla="val 10000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水素に関する正しい知識の普及と</a:t>
                </a:r>
                <a:endParaRPr kumimoji="0" lang="en-US" altLang="ja-JP"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合理的な規制緩和の推進</a:t>
                </a:r>
              </a:p>
            </p:txBody>
          </p:sp>
          <p:sp>
            <p:nvSpPr>
              <p:cNvPr id="302" name="右矢印 301"/>
              <p:cNvSpPr/>
              <p:nvPr/>
            </p:nvSpPr>
            <p:spPr>
              <a:xfrm>
                <a:off x="8677225" y="6157069"/>
                <a:ext cx="2454066" cy="288000"/>
              </a:xfrm>
              <a:prstGeom prst="rightArrow">
                <a:avLst>
                  <a:gd name="adj1" fmla="val 100000"/>
                  <a:gd name="adj2" fmla="val 33243"/>
                </a:avLst>
              </a:prstGeom>
              <a:solidFill>
                <a:srgbClr val="92D050">
                  <a:alpha val="60000"/>
                </a:srgbClr>
              </a:solidFill>
              <a:ln w="6350">
                <a:solidFill>
                  <a:srgbClr val="00B050">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3" name="右矢印 302"/>
              <p:cNvSpPr/>
              <p:nvPr/>
            </p:nvSpPr>
            <p:spPr>
              <a:xfrm>
                <a:off x="8677225" y="6157069"/>
                <a:ext cx="2511243" cy="280336"/>
              </a:xfrm>
              <a:prstGeom prst="rightArrow">
                <a:avLst>
                  <a:gd name="adj1" fmla="val 10000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54470" tIns="27234" rIns="54470" bIns="27234"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プラットフォームの運営</a:t>
                </a:r>
              </a:p>
            </p:txBody>
          </p:sp>
          <p:sp>
            <p:nvSpPr>
              <p:cNvPr id="290" name="角丸四角形 289"/>
              <p:cNvSpPr/>
              <p:nvPr/>
            </p:nvSpPr>
            <p:spPr>
              <a:xfrm>
                <a:off x="8434098" y="6124267"/>
                <a:ext cx="459151" cy="1517426"/>
              </a:xfrm>
              <a:prstGeom prst="roundRect">
                <a:avLst>
                  <a:gd name="adj" fmla="val 20699"/>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ビジョン策定</a:t>
                </a:r>
              </a:p>
            </p:txBody>
          </p:sp>
          <p:sp>
            <p:nvSpPr>
              <p:cNvPr id="292" name="角丸四角形 291"/>
              <p:cNvSpPr/>
              <p:nvPr/>
            </p:nvSpPr>
            <p:spPr>
              <a:xfrm>
                <a:off x="8389193" y="5914240"/>
                <a:ext cx="504000" cy="360000"/>
              </a:xfrm>
              <a:prstGeom prst="roundRect">
                <a:avLst>
                  <a:gd name="adj" fmla="val 20699"/>
                </a:avLst>
              </a:prstGeom>
              <a:solidFill>
                <a:schemeClr val="bg1"/>
              </a:solidFill>
              <a:ln w="9525">
                <a:solidFill>
                  <a:schemeClr val="tx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２０１５</a:t>
                </a:r>
                <a:endParaRPr kumimoji="0" lang="en-US" altLang="ja-JP"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年度</a:t>
                </a:r>
              </a:p>
            </p:txBody>
          </p:sp>
          <p:sp>
            <p:nvSpPr>
              <p:cNvPr id="304" name="サブタイトル 2"/>
              <p:cNvSpPr txBox="1">
                <a:spLocks/>
              </p:cNvSpPr>
              <p:nvPr/>
            </p:nvSpPr>
            <p:spPr>
              <a:xfrm>
                <a:off x="12135660" y="6482307"/>
                <a:ext cx="2374213" cy="485677"/>
              </a:xfrm>
              <a:prstGeom prst="rect">
                <a:avLst/>
              </a:prstGeom>
              <a:noFill/>
              <a:ln>
                <a:noFill/>
                <a:prstDash val="solid"/>
              </a:ln>
            </p:spPr>
            <p:txBody>
              <a:bodyPr vert="horz" lIns="45948" tIns="0" rIns="45948" bIns="0" rtlCol="0" anchor="ctr" anchorCtr="0">
                <a:noAutofit/>
              </a:bodyPr>
              <a:lstStyle>
                <a:lvl1pPr marL="0" indent="0" algn="ctr" defTabSz="1280160" rtl="0" eaLnBrk="1" latinLnBrk="0" hangingPunct="1">
                  <a:spcBef>
                    <a:spcPct val="20000"/>
                  </a:spcBef>
                  <a:buFont typeface="Arial" panose="020B0604020202020204" pitchFamily="34" charset="0"/>
                  <a:buNone/>
                  <a:defRPr kumimoji="1" sz="4500" kern="1200">
                    <a:solidFill>
                      <a:schemeClr val="tx1">
                        <a:tint val="75000"/>
                      </a:schemeClr>
                    </a:solidFill>
                    <a:latin typeface="+mn-lt"/>
                    <a:ea typeface="+mn-ea"/>
                    <a:cs typeface="+mn-cs"/>
                  </a:defRPr>
                </a:lvl1pPr>
                <a:lvl2pPr marL="640080" indent="0" algn="ctr" defTabSz="1280160" rtl="0" eaLnBrk="1" latinLnBrk="0" hangingPunct="1">
                  <a:spcBef>
                    <a:spcPct val="20000"/>
                  </a:spcBef>
                  <a:buFont typeface="Arial" panose="020B0604020202020204" pitchFamily="34" charset="0"/>
                  <a:buNone/>
                  <a:defRPr kumimoji="1" sz="3900" kern="1200">
                    <a:solidFill>
                      <a:schemeClr val="tx1">
                        <a:tint val="75000"/>
                      </a:schemeClr>
                    </a:solidFill>
                    <a:latin typeface="+mn-lt"/>
                    <a:ea typeface="+mn-ea"/>
                    <a:cs typeface="+mn-cs"/>
                  </a:defRPr>
                </a:lvl2pPr>
                <a:lvl3pPr marL="1280160" indent="0" algn="ctr" defTabSz="1280160" rtl="0" eaLnBrk="1" latinLnBrk="0" hangingPunct="1">
                  <a:spcBef>
                    <a:spcPct val="20000"/>
                  </a:spcBef>
                  <a:buFont typeface="Arial" panose="020B0604020202020204" pitchFamily="34" charset="0"/>
                  <a:buNone/>
                  <a:defRPr kumimoji="1" sz="3400" kern="1200">
                    <a:solidFill>
                      <a:schemeClr val="tx1">
                        <a:tint val="75000"/>
                      </a:schemeClr>
                    </a:solidFill>
                    <a:latin typeface="+mn-lt"/>
                    <a:ea typeface="+mn-ea"/>
                    <a:cs typeface="+mn-cs"/>
                  </a:defRPr>
                </a:lvl3pPr>
                <a:lvl4pPr marL="19202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4pPr>
                <a:lvl5pPr marL="256032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5pPr>
                <a:lvl6pPr marL="320040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6pPr>
                <a:lvl7pPr marL="384048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7pPr>
                <a:lvl8pPr marL="448056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8pPr>
                <a:lvl9pPr marL="51206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9pPr>
              </a:lstStyle>
              <a:p>
                <a:pPr marL="0" marR="0" lvl="0" indent="0" algn="l" defTabSz="1280160" rtl="0" eaLnBrk="1" fontAlgn="auto" latinLnBrk="0" hangingPunct="1">
                  <a:lnSpc>
                    <a:spcPts val="681"/>
                  </a:lnSpc>
                  <a:spcBef>
                    <a:spcPts val="0"/>
                  </a:spcBef>
                  <a:spcAft>
                    <a:spcPts val="0"/>
                  </a:spcAft>
                  <a:buClrTx/>
                  <a:buSzTx/>
                  <a:buFont typeface="Arial" panose="020B0604020202020204" pitchFamily="34" charset="0"/>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研究開発成果を事業化に</a:t>
                </a:r>
                <a:endParaRPr kumimoji="1" lang="en-US" altLang="ja-JP"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1280160" rtl="0" eaLnBrk="1" fontAlgn="auto" latinLnBrk="0" hangingPunct="1">
                  <a:lnSpc>
                    <a:spcPts val="681"/>
                  </a:lnSpc>
                  <a:spcBef>
                    <a:spcPts val="0"/>
                  </a:spcBef>
                  <a:spcAft>
                    <a:spcPts val="0"/>
                  </a:spcAft>
                  <a:buClrTx/>
                  <a:buSzTx/>
                  <a:buFont typeface="Arial" panose="020B0604020202020204" pitchFamily="34" charset="0"/>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結びつけるための支援方策の検討</a:t>
                </a:r>
              </a:p>
            </p:txBody>
          </p:sp>
          <p:sp>
            <p:nvSpPr>
              <p:cNvPr id="305" name="サブタイトル 2"/>
              <p:cNvSpPr txBox="1">
                <a:spLocks/>
              </p:cNvSpPr>
              <p:nvPr/>
            </p:nvSpPr>
            <p:spPr>
              <a:xfrm>
                <a:off x="12218777" y="7033916"/>
                <a:ext cx="1282984" cy="409769"/>
              </a:xfrm>
              <a:prstGeom prst="rect">
                <a:avLst/>
              </a:prstGeom>
              <a:noFill/>
              <a:ln>
                <a:noFill/>
                <a:prstDash val="solid"/>
              </a:ln>
            </p:spPr>
            <p:txBody>
              <a:bodyPr vert="horz" lIns="45948" tIns="0" rIns="45948" bIns="0" rtlCol="0" anchor="ctr" anchorCtr="0">
                <a:noAutofit/>
              </a:bodyPr>
              <a:lstStyle>
                <a:lvl1pPr marL="0" indent="0" algn="ctr" defTabSz="1280160" rtl="0" eaLnBrk="1" latinLnBrk="0" hangingPunct="1">
                  <a:spcBef>
                    <a:spcPct val="20000"/>
                  </a:spcBef>
                  <a:buFont typeface="Arial" panose="020B0604020202020204" pitchFamily="34" charset="0"/>
                  <a:buNone/>
                  <a:defRPr kumimoji="1" sz="4500" kern="1200">
                    <a:solidFill>
                      <a:schemeClr val="tx1">
                        <a:tint val="75000"/>
                      </a:schemeClr>
                    </a:solidFill>
                    <a:latin typeface="+mn-lt"/>
                    <a:ea typeface="+mn-ea"/>
                    <a:cs typeface="+mn-cs"/>
                  </a:defRPr>
                </a:lvl1pPr>
                <a:lvl2pPr marL="640080" indent="0" algn="ctr" defTabSz="1280160" rtl="0" eaLnBrk="1" latinLnBrk="0" hangingPunct="1">
                  <a:spcBef>
                    <a:spcPct val="20000"/>
                  </a:spcBef>
                  <a:buFont typeface="Arial" panose="020B0604020202020204" pitchFamily="34" charset="0"/>
                  <a:buNone/>
                  <a:defRPr kumimoji="1" sz="3900" kern="1200">
                    <a:solidFill>
                      <a:schemeClr val="tx1">
                        <a:tint val="75000"/>
                      </a:schemeClr>
                    </a:solidFill>
                    <a:latin typeface="+mn-lt"/>
                    <a:ea typeface="+mn-ea"/>
                    <a:cs typeface="+mn-cs"/>
                  </a:defRPr>
                </a:lvl2pPr>
                <a:lvl3pPr marL="1280160" indent="0" algn="ctr" defTabSz="1280160" rtl="0" eaLnBrk="1" latinLnBrk="0" hangingPunct="1">
                  <a:spcBef>
                    <a:spcPct val="20000"/>
                  </a:spcBef>
                  <a:buFont typeface="Arial" panose="020B0604020202020204" pitchFamily="34" charset="0"/>
                  <a:buNone/>
                  <a:defRPr kumimoji="1" sz="3400" kern="1200">
                    <a:solidFill>
                      <a:schemeClr val="tx1">
                        <a:tint val="75000"/>
                      </a:schemeClr>
                    </a:solidFill>
                    <a:latin typeface="+mn-lt"/>
                    <a:ea typeface="+mn-ea"/>
                    <a:cs typeface="+mn-cs"/>
                  </a:defRPr>
                </a:lvl3pPr>
                <a:lvl4pPr marL="19202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4pPr>
                <a:lvl5pPr marL="256032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5pPr>
                <a:lvl6pPr marL="320040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6pPr>
                <a:lvl7pPr marL="384048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7pPr>
                <a:lvl8pPr marL="448056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8pPr>
                <a:lvl9pPr marL="5120640" indent="0" algn="ctr" defTabSz="128016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9pPr>
              </a:lstStyle>
              <a:p>
                <a:pPr marL="0" marR="0" lvl="0" indent="0" algn="l" defTabSz="1280160" rtl="0" eaLnBrk="1" fontAlgn="auto" latinLnBrk="0" hangingPunct="1">
                  <a:lnSpc>
                    <a:spcPts val="681"/>
                  </a:lnSpc>
                  <a:spcBef>
                    <a:spcPts val="0"/>
                  </a:spcBef>
                  <a:spcAft>
                    <a:spcPts val="0"/>
                  </a:spcAft>
                  <a:buClrTx/>
                  <a:buSzTx/>
                  <a:buFont typeface="Arial" panose="020B0604020202020204" pitchFamily="34" charset="0"/>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実用化技術の普及</a:t>
                </a:r>
              </a:p>
            </p:txBody>
          </p:sp>
          <p:sp>
            <p:nvSpPr>
              <p:cNvPr id="308" name="角丸四角形 307"/>
              <p:cNvSpPr/>
              <p:nvPr/>
            </p:nvSpPr>
            <p:spPr>
              <a:xfrm>
                <a:off x="8931025" y="5797029"/>
                <a:ext cx="2122464" cy="331774"/>
              </a:xfrm>
              <a:prstGeom prst="roundRect">
                <a:avLst>
                  <a:gd name="adj" fmla="val 20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ファーストステップ</a:t>
                </a:r>
                <a:endParaRPr kumimoji="0" lang="en-US" altLang="ja-JP"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水素を活用したプロジェクトを積極的に推進</a:t>
                </a:r>
              </a:p>
            </p:txBody>
          </p:sp>
          <p:sp>
            <p:nvSpPr>
              <p:cNvPr id="309" name="角丸四角形 308"/>
              <p:cNvSpPr/>
              <p:nvPr/>
            </p:nvSpPr>
            <p:spPr>
              <a:xfrm>
                <a:off x="12055902" y="5825295"/>
                <a:ext cx="2381963" cy="331774"/>
              </a:xfrm>
              <a:prstGeom prst="roundRect">
                <a:avLst>
                  <a:gd name="adj" fmla="val 20699"/>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61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セカンドステップ</a:t>
                </a:r>
                <a:endParaRPr kumimoji="0" lang="en-US" altLang="ja-JP"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利活用の定着と更なる拡大に向けた取組の展開</a:t>
                </a:r>
              </a:p>
            </p:txBody>
          </p:sp>
          <p:sp>
            <p:nvSpPr>
              <p:cNvPr id="186" name="角丸四角形 185"/>
              <p:cNvSpPr/>
              <p:nvPr/>
            </p:nvSpPr>
            <p:spPr>
              <a:xfrm>
                <a:off x="9394765" y="6515996"/>
                <a:ext cx="1481909" cy="180000"/>
              </a:xfrm>
              <a:prstGeom prst="roundRect">
                <a:avLst/>
              </a:prstGeom>
              <a:solidFill>
                <a:srgbClr val="92D050">
                  <a:alpha val="50000"/>
                </a:srgbClr>
              </a:solidFill>
              <a:ln w="6350">
                <a:solidFill>
                  <a:srgbClr val="92D050">
                    <a:alpha val="35000"/>
                  </a:srgb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様々な水素プロジェクト創出</a:t>
                </a:r>
              </a:p>
            </p:txBody>
          </p:sp>
          <p:sp>
            <p:nvSpPr>
              <p:cNvPr id="187" name="円弧 186"/>
              <p:cNvSpPr/>
              <p:nvPr/>
            </p:nvSpPr>
            <p:spPr>
              <a:xfrm rot="10800000">
                <a:off x="9181281" y="6252038"/>
                <a:ext cx="444521" cy="337078"/>
              </a:xfrm>
              <a:prstGeom prst="arc">
                <a:avLst>
                  <a:gd name="adj1" fmla="val 16200000"/>
                  <a:gd name="adj2" fmla="val 1234329"/>
                </a:avLst>
              </a:prstGeom>
              <a:ln w="38100">
                <a:solidFill>
                  <a:schemeClr val="tx2">
                    <a:lumMod val="50000"/>
                    <a:alpha val="66000"/>
                  </a:schemeClr>
                </a:solidFill>
                <a:headEnd type="triangle" w="lg" len="sm"/>
                <a:tailEnd type="none" w="lg" len="sm"/>
              </a:ln>
            </p:spPr>
            <p:style>
              <a:lnRef idx="1">
                <a:schemeClr val="accent1"/>
              </a:lnRef>
              <a:fillRef idx="0">
                <a:schemeClr val="accent1"/>
              </a:fillRef>
              <a:effectRef idx="0">
                <a:schemeClr val="accent1"/>
              </a:effectRef>
              <a:fontRef idx="minor">
                <a:schemeClr val="tx1"/>
              </a:fontRef>
            </p:style>
            <p:txBody>
              <a:bodyPr lIns="56634" tIns="28316" rIns="56634" bIns="28316"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145"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grpSp>
        <p:grpSp>
          <p:nvGrpSpPr>
            <p:cNvPr id="20" name="グループ化 19"/>
            <p:cNvGrpSpPr/>
            <p:nvPr/>
          </p:nvGrpSpPr>
          <p:grpSpPr>
            <a:xfrm>
              <a:off x="11179521" y="5883626"/>
              <a:ext cx="902283" cy="1780937"/>
              <a:chOff x="11179521" y="5965162"/>
              <a:chExt cx="902283" cy="1780937"/>
            </a:xfrm>
          </p:grpSpPr>
          <p:sp>
            <p:nvSpPr>
              <p:cNvPr id="291" name="角丸四角形 290"/>
              <p:cNvSpPr/>
              <p:nvPr/>
            </p:nvSpPr>
            <p:spPr>
              <a:xfrm>
                <a:off x="11179521" y="6157069"/>
                <a:ext cx="902283" cy="1589030"/>
              </a:xfrm>
              <a:prstGeom prst="roundRect">
                <a:avLst>
                  <a:gd name="adj" fmla="val 7357"/>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4335" tIns="128684" rIns="64335" bIns="107237"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水素エネルギー産業振興につながるプロジェクトが大阪を舞台に展開</a:t>
                </a:r>
              </a:p>
            </p:txBody>
          </p:sp>
          <p:sp>
            <p:nvSpPr>
              <p:cNvPr id="293" name="角丸四角形 292"/>
              <p:cNvSpPr/>
              <p:nvPr/>
            </p:nvSpPr>
            <p:spPr>
              <a:xfrm>
                <a:off x="11349435" y="5965162"/>
                <a:ext cx="504000" cy="360000"/>
              </a:xfrm>
              <a:prstGeom prst="roundRect">
                <a:avLst>
                  <a:gd name="adj" fmla="val 20699"/>
                </a:avLst>
              </a:prstGeom>
              <a:solidFill>
                <a:schemeClr val="bg1"/>
              </a:solidFill>
              <a:ln w="9525">
                <a:solidFill>
                  <a:schemeClr val="tx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２０２０</a:t>
                </a:r>
                <a:endParaRPr kumimoji="0" lang="en-US" altLang="ja-JP"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ctr" defTabSz="457200" rtl="0" eaLnBrk="1" fontAlgn="auto" latinLnBrk="0" hangingPunct="1">
                  <a:lnSpc>
                    <a:spcPts val="619"/>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年度</a:t>
                </a:r>
              </a:p>
            </p:txBody>
          </p:sp>
        </p:grpSp>
      </p:grpSp>
      <p:sp>
        <p:nvSpPr>
          <p:cNvPr id="70" name="角丸四角形 69"/>
          <p:cNvSpPr/>
          <p:nvPr/>
        </p:nvSpPr>
        <p:spPr>
          <a:xfrm>
            <a:off x="191631" y="2224711"/>
            <a:ext cx="1700046" cy="245291"/>
          </a:xfrm>
          <a:prstGeom prst="roundRect">
            <a:avLst>
              <a:gd name="adj" fmla="val 9178"/>
            </a:avLst>
          </a:prstGeom>
          <a:solidFill>
            <a:schemeClr val="bg1"/>
          </a:solidFill>
          <a:ln>
            <a:solidFill>
              <a:schemeClr val="accent1"/>
            </a:solidFill>
          </a:ln>
        </p:spPr>
        <p:style>
          <a:lnRef idx="0">
            <a:schemeClr val="accent1"/>
          </a:lnRef>
          <a:fillRef idx="3">
            <a:schemeClr val="accent1"/>
          </a:fillRef>
          <a:effectRef idx="3">
            <a:schemeClr val="accent1"/>
          </a:effectRef>
          <a:fontRef idx="minor">
            <a:schemeClr val="lt1"/>
          </a:fontRef>
        </p:style>
        <p:txBody>
          <a:bodyPr wrap="square" lIns="24368" tIns="0" rIns="24368" bIns="0" anchor="ctr">
            <a:noAutofit/>
          </a:bodyPr>
          <a:lstStyle/>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リーディングからサポーティングまで幅広く水素エネルギー産業にチャレンジする先進企業が数多く集積</a:t>
            </a:r>
          </a:p>
        </p:txBody>
      </p:sp>
      <p:sp>
        <p:nvSpPr>
          <p:cNvPr id="126" name="角丸四角形 125"/>
          <p:cNvSpPr/>
          <p:nvPr/>
        </p:nvSpPr>
        <p:spPr bwMode="auto">
          <a:xfrm>
            <a:off x="2074215" y="2801345"/>
            <a:ext cx="896454" cy="449242"/>
          </a:xfrm>
          <a:prstGeom prst="roundRect">
            <a:avLst>
              <a:gd name="adj" fmla="val 12827"/>
            </a:avLst>
          </a:prstGeom>
          <a:noFill/>
          <a:ln>
            <a:noFill/>
          </a:ln>
          <a:effectLst/>
          <a:extLst/>
        </p:spPr>
        <p:txBody>
          <a:bodyPr vert="horz" wrap="square" lIns="0" tIns="0" rIns="0" bIns="0" numCol="1" rtlCol="0" anchor="ctr" anchorCtr="0" compatLnSpc="1">
            <a:prstTxWarp prst="textNoShape">
              <a:avLst/>
            </a:prstTxWarp>
            <a:noAutofit/>
          </a:bodyPr>
          <a:lstStyle/>
          <a:p>
            <a:pPr marL="0" marR="0" lvl="0" indent="0" algn="l" defTabSz="457200" rtl="0" eaLnBrk="0" fontAlgn="auto" latinLnBrk="0" hangingPunct="0">
              <a:lnSpc>
                <a:spcPts val="1015"/>
              </a:lnSpc>
              <a:spcBef>
                <a:spcPts val="0"/>
              </a:spcBef>
              <a:spcAft>
                <a:spcPts val="0"/>
              </a:spcAft>
              <a:buClrTx/>
              <a:buSzTx/>
              <a:buFontTx/>
              <a:buNone/>
              <a:tabLst/>
              <a:defRPr/>
            </a:pPr>
            <a:r>
              <a:rPr kumimoji="0"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＜部門別全国最多事業所＞</a:t>
            </a:r>
            <a:endParaRPr kumimoji="0" lang="en-US" altLang="ja-JP"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金属製品・非鉄金属製造</a:t>
            </a:r>
            <a:endParaRPr kumimoji="0" lang="en-US" altLang="ja-JP"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鉄鋼業・化学工業</a:t>
            </a:r>
            <a:endParaRPr kumimoji="0" lang="en-US" altLang="ja-JP"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はん用機械器具　等</a:t>
            </a:r>
          </a:p>
        </p:txBody>
      </p:sp>
      <p:sp>
        <p:nvSpPr>
          <p:cNvPr id="180" name="角丸四角形 179"/>
          <p:cNvSpPr/>
          <p:nvPr/>
        </p:nvSpPr>
        <p:spPr bwMode="auto">
          <a:xfrm>
            <a:off x="3006497" y="2536935"/>
            <a:ext cx="896454" cy="127350"/>
          </a:xfrm>
          <a:prstGeom prst="roundRect">
            <a:avLst>
              <a:gd name="adj" fmla="val 12827"/>
            </a:avLst>
          </a:prstGeom>
          <a:noFill/>
          <a:ln>
            <a:noFill/>
          </a:ln>
          <a:effectLst/>
          <a:extLst/>
        </p:spPr>
        <p:txBody>
          <a:bodyPr vert="horz" wrap="square" lIns="0" tIns="0" rIns="0" bIns="0" numCol="1" rtlCol="0" anchor="ctr" anchorCtr="0" compatLnSpc="1">
            <a:prstTxWarp prst="textNoShape">
              <a:avLst/>
            </a:prstTxWarp>
            <a:noAutofit/>
          </a:bodyPr>
          <a:lstStyle/>
          <a:p>
            <a:pPr marL="0" marR="0" lvl="0" indent="0" algn="l" defTabSz="457200" rtl="0" eaLnBrk="0" fontAlgn="auto" latinLnBrk="0" hangingPunct="0">
              <a:lnSpc>
                <a:spcPts val="1015"/>
              </a:lnSpc>
              <a:spcBef>
                <a:spcPts val="0"/>
              </a:spcBef>
              <a:spcAft>
                <a:spcPts val="0"/>
              </a:spcAft>
              <a:buClrTx/>
              <a:buSzTx/>
              <a:buFontTx/>
              <a:buNone/>
              <a:tabLst/>
              <a:defRPr/>
            </a:pPr>
            <a:r>
              <a:rPr kumimoji="0"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＜部門別事業所数シェア＞</a:t>
            </a:r>
            <a:endPar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
          <p:cNvGrpSpPr/>
          <p:nvPr/>
        </p:nvGrpSpPr>
        <p:grpSpPr>
          <a:xfrm>
            <a:off x="4160977" y="1031587"/>
            <a:ext cx="4838921" cy="1315770"/>
            <a:chOff x="6717521" y="950371"/>
            <a:chExt cx="7812000" cy="2124192"/>
          </a:xfrm>
        </p:grpSpPr>
        <p:sp>
          <p:nvSpPr>
            <p:cNvPr id="215" name="角丸四角形 214"/>
            <p:cNvSpPr/>
            <p:nvPr/>
          </p:nvSpPr>
          <p:spPr>
            <a:xfrm>
              <a:off x="6717521" y="950371"/>
              <a:ext cx="7812000" cy="2124192"/>
            </a:xfrm>
            <a:prstGeom prst="roundRect">
              <a:avLst>
                <a:gd name="adj" fmla="val 2970"/>
              </a:avLst>
            </a:prstGeom>
            <a:solidFill>
              <a:schemeClr val="tx2">
                <a:lumMod val="20000"/>
                <a:lumOff val="8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896" tIns="30948" rIns="61896" bIns="30948" rtlCol="0" anchor="ctr" anchorCtr="0"/>
            <a:lstStyle/>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1" fontAlgn="auto" latinLnBrk="0" hangingPunct="1">
                <a:lnSpc>
                  <a:spcPts val="1151"/>
                </a:lnSpc>
                <a:spcBef>
                  <a:spcPts val="0"/>
                </a:spcBef>
                <a:spcAft>
                  <a:spcPts val="0"/>
                </a:spcAft>
                <a:buClrTx/>
                <a:buSzTx/>
                <a:buFontTx/>
                <a:buNone/>
                <a:tabLst/>
                <a:defRPr/>
              </a:pPr>
              <a:r>
                <a:rPr kumimoji="0" lang="ja-JP" altLang="en-US"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0" lang="en-US" altLang="ja-JP" sz="74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0" name="角丸四角形 209"/>
            <p:cNvSpPr/>
            <p:nvPr/>
          </p:nvSpPr>
          <p:spPr bwMode="auto">
            <a:xfrm>
              <a:off x="6733009" y="1004355"/>
              <a:ext cx="7712564" cy="864605"/>
            </a:xfrm>
            <a:prstGeom prst="roundRect">
              <a:avLst>
                <a:gd name="adj" fmla="val 15441"/>
              </a:avLst>
            </a:prstGeom>
            <a:noFill/>
            <a:ln>
              <a:noFill/>
            </a:ln>
            <a:effectLst/>
            <a:extLst/>
          </p:spPr>
          <p:txBody>
            <a:bodyPr vert="horz" wrap="square" lIns="24368" tIns="0" rIns="0" bIns="0" numCol="1" rtlCol="0" anchor="ctr" anchorCtr="0" compatLnSpc="1">
              <a:prstTxWarp prst="textNoShape">
                <a:avLst/>
              </a:prstTxWarp>
              <a:noAutofit/>
            </a:bodyPr>
            <a:lstStyle/>
            <a:p>
              <a:pPr marL="106196" marR="0" lvl="0" indent="-106196" algn="l" defTabSz="457200" rtl="0" eaLnBrk="0" fontAlgn="auto" latinLnBrk="0" hangingPunct="0">
                <a:lnSpc>
                  <a:spcPts val="805"/>
                </a:lnSpc>
                <a:spcBef>
                  <a:spcPts val="0"/>
                </a:spcBef>
                <a:spcAft>
                  <a:spcPts val="0"/>
                </a:spcAft>
                <a:buClrTx/>
                <a:buSzTx/>
                <a:buFont typeface="Wingdings" panose="05000000000000000000" pitchFamily="2" charset="2"/>
                <a:buChar char="Ø"/>
                <a:tabLst/>
                <a:defRPr/>
              </a:pPr>
              <a:r>
                <a:rPr kumimoji="0" lang="ja-JP" altLang="en-US"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ＫＩＸ水素グリッドプロジェクトや府中央卸売市場のメガワット級燃料電池導入といった府内での取組の経験を活かし、戦略的かつ幅広い分野での実証事業等のプロジェクトを民間企業と連携して創出。事業者の研究開発成果を実用化や事業化につなげる</a:t>
              </a:r>
              <a:endParaRPr kumimoji="0" lang="en-US" altLang="ja-JP"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457200" rtl="0" eaLnBrk="0" fontAlgn="auto" latinLnBrk="0" hangingPunct="0">
                <a:lnSpc>
                  <a:spcPts val="372"/>
                </a:lnSpc>
                <a:spcBef>
                  <a:spcPts val="0"/>
                </a:spcBef>
                <a:spcAft>
                  <a:spcPts val="0"/>
                </a:spcAft>
                <a:buClrTx/>
                <a:buSzTx/>
                <a:buFontTx/>
                <a:buNone/>
                <a:tabLst/>
                <a:defRPr/>
              </a:pPr>
              <a:endParaRPr kumimoji="0" lang="en-US" altLang="ja-JP" sz="65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06196" marR="0" lvl="0" indent="-106196" algn="l" defTabSz="457200" rtl="0" eaLnBrk="0" fontAlgn="auto" latinLnBrk="0" hangingPunct="0">
                <a:lnSpc>
                  <a:spcPts val="805"/>
                </a:lnSpc>
                <a:spcBef>
                  <a:spcPts val="0"/>
                </a:spcBef>
                <a:spcAft>
                  <a:spcPts val="0"/>
                </a:spcAft>
                <a:buClrTx/>
                <a:buSzTx/>
                <a:buFont typeface="Wingdings" panose="05000000000000000000" pitchFamily="2" charset="2"/>
                <a:buChar char="Ø"/>
                <a:tabLst/>
                <a:defRPr/>
              </a:pPr>
              <a:r>
                <a:rPr kumimoji="0" lang="ja-JP" altLang="en-US" sz="68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水素エネルギー産業への参入ポテンシャルが高い府内中小企業等に対して、動機付けし、ビジネス参入をサポート</a:t>
              </a:r>
            </a:p>
          </p:txBody>
        </p:sp>
        <p:sp>
          <p:nvSpPr>
            <p:cNvPr id="144" name="角丸四角形 143"/>
            <p:cNvSpPr/>
            <p:nvPr/>
          </p:nvSpPr>
          <p:spPr>
            <a:xfrm>
              <a:off x="13098163" y="1940459"/>
              <a:ext cx="1339702" cy="836589"/>
            </a:xfrm>
            <a:prstGeom prst="roundRect">
              <a:avLst>
                <a:gd name="adj" fmla="val 20636"/>
              </a:avLst>
            </a:prstGeom>
            <a:gradFill flip="none" rotWithShape="1">
              <a:gsLst>
                <a:gs pos="0">
                  <a:srgbClr val="0070C0"/>
                </a:gs>
                <a:gs pos="80000">
                  <a:schemeClr val="accent1">
                    <a:lumMod val="60000"/>
                    <a:lumOff val="40000"/>
                  </a:schemeClr>
                </a:gs>
                <a:gs pos="100000">
                  <a:schemeClr val="accent1">
                    <a:lumMod val="40000"/>
                    <a:lumOff val="60000"/>
                  </a:schemeClr>
                </a:gs>
              </a:gsLst>
              <a:lin ang="16200000" scaled="1"/>
              <a:tileRect/>
            </a:gradFill>
          </p:spPr>
          <p:style>
            <a:lnRef idx="0">
              <a:schemeClr val="accent1"/>
            </a:lnRef>
            <a:fillRef idx="3">
              <a:schemeClr val="accent1"/>
            </a:fillRef>
            <a:effectRef idx="3">
              <a:schemeClr val="accent1"/>
            </a:effectRef>
            <a:fontRef idx="minor">
              <a:schemeClr val="lt1"/>
            </a:fontRef>
          </p:style>
          <p:txBody>
            <a:bodyPr wrap="square" lIns="0" tIns="20222" rIns="0" bIns="20222" anchor="ctr">
              <a:noAutofit/>
            </a:bodyPr>
            <a:lstStyle/>
            <a:p>
              <a:pPr marL="0" marR="0" lvl="0" indent="0" algn="ctr" defTabSz="90310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将来性のある</a:t>
              </a:r>
              <a:endParaRPr kumimoji="0" lang="en-US" altLang="ja-JP"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10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産業を大阪から</a:t>
              </a:r>
              <a:endParaRPr kumimoji="0" lang="en-US" altLang="ja-JP"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03103" rtl="0" eaLnBrk="1" fontAlgn="auto" latinLnBrk="0" hangingPunct="1">
                <a:lnSpc>
                  <a:spcPct val="100000"/>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発展させる</a:t>
              </a:r>
            </a:p>
          </p:txBody>
        </p:sp>
      </p:grpSp>
      <p:sp>
        <p:nvSpPr>
          <p:cNvPr id="188" name="右矢印 187"/>
          <p:cNvSpPr/>
          <p:nvPr/>
        </p:nvSpPr>
        <p:spPr>
          <a:xfrm>
            <a:off x="2074215" y="5213132"/>
            <a:ext cx="339827" cy="251980"/>
          </a:xfrm>
          <a:prstGeom prst="rightArrow">
            <a:avLst/>
          </a:prstGeom>
          <a:solidFill>
            <a:srgbClr val="92D050"/>
          </a:solidFill>
          <a:scene3d>
            <a:camera prst="orthographicFront">
              <a:rot lat="0" lon="0" rev="0"/>
            </a:camera>
            <a:lightRig rig="threePt" dir="t">
              <a:rot lat="0" lon="0" rev="1200000"/>
            </a:lightRig>
          </a:scene3d>
          <a:sp3d>
            <a:bevelT w="0" h="0"/>
          </a:sp3d>
        </p:spPr>
        <p:style>
          <a:lnRef idx="0">
            <a:schemeClr val="accent1"/>
          </a:lnRef>
          <a:fillRef idx="3">
            <a:schemeClr val="accent1"/>
          </a:fillRef>
          <a:effectRef idx="3">
            <a:schemeClr val="accent1"/>
          </a:effectRef>
          <a:fontRef idx="minor">
            <a:schemeClr val="lt1"/>
          </a:fontRef>
        </p:style>
        <p:txBody>
          <a:bodyPr wrap="square" lIns="24368" tIns="0" rIns="24368" bIns="0" rtlCol="0" anchor="ctr">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endPar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00" name="右矢印 199"/>
          <p:cNvSpPr/>
          <p:nvPr/>
        </p:nvSpPr>
        <p:spPr>
          <a:xfrm rot="10800000">
            <a:off x="2022123" y="4961152"/>
            <a:ext cx="339827" cy="251980"/>
          </a:xfrm>
          <a:prstGeom prst="rightArrow">
            <a:avLst/>
          </a:prstGeom>
          <a:solidFill>
            <a:srgbClr val="92D050"/>
          </a:solidFill>
          <a:scene3d>
            <a:camera prst="orthographicFront">
              <a:rot lat="0" lon="0" rev="0"/>
            </a:camera>
            <a:lightRig rig="threePt" dir="t">
              <a:rot lat="0" lon="0" rev="1200000"/>
            </a:lightRig>
          </a:scene3d>
          <a:sp3d>
            <a:bevelT w="0" h="0"/>
          </a:sp3d>
        </p:spPr>
        <p:style>
          <a:lnRef idx="0">
            <a:schemeClr val="accent1"/>
          </a:lnRef>
          <a:fillRef idx="3">
            <a:schemeClr val="accent1"/>
          </a:fillRef>
          <a:effectRef idx="3">
            <a:schemeClr val="accent1"/>
          </a:effectRef>
          <a:fontRef idx="minor">
            <a:schemeClr val="lt1"/>
          </a:fontRef>
        </p:style>
        <p:txBody>
          <a:bodyPr wrap="square" lIns="24368" tIns="0" rIns="24368" bIns="0" rtlCol="0" anchor="ctr">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endPar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02" name="Rectangle 3"/>
          <p:cNvSpPr>
            <a:spLocks noChangeArrowheads="1"/>
          </p:cNvSpPr>
          <p:nvPr/>
        </p:nvSpPr>
        <p:spPr bwMode="auto">
          <a:xfrm>
            <a:off x="1999820" y="5145738"/>
            <a:ext cx="414668" cy="166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ctr" defTabSz="457200" rtl="0" eaLnBrk="0" fontAlgn="base" latinLnBrk="0" hangingPunct="0">
              <a:lnSpc>
                <a:spcPts val="1151"/>
              </a:lnSpc>
              <a:spcBef>
                <a:spcPct val="0"/>
              </a:spcBef>
              <a:spcAft>
                <a:spcPct val="0"/>
              </a:spcAft>
              <a:buClrTx/>
              <a:buSzTx/>
              <a:buFontTx/>
              <a:buNone/>
              <a:tabLst/>
              <a:defRPr/>
            </a:pPr>
            <a:r>
              <a:rPr kumimoji="1"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連携</a:t>
            </a:r>
          </a:p>
        </p:txBody>
      </p:sp>
      <p:sp>
        <p:nvSpPr>
          <p:cNvPr id="125" name="円/楕円 124"/>
          <p:cNvSpPr>
            <a:spLocks noChangeAspect="1"/>
          </p:cNvSpPr>
          <p:nvPr/>
        </p:nvSpPr>
        <p:spPr bwMode="auto">
          <a:xfrm>
            <a:off x="2074216" y="2556593"/>
            <a:ext cx="834640" cy="247962"/>
          </a:xfrm>
          <a:prstGeom prst="ellipse">
            <a:avLst/>
          </a:prstGeom>
          <a:solidFill>
            <a:schemeClr val="tx2">
              <a:lumMod val="75000"/>
              <a:alpha val="50000"/>
            </a:schemeClr>
          </a:solidFill>
          <a:ln w="9525">
            <a:noFill/>
            <a:miter lim="800000"/>
            <a:headEnd/>
            <a:tailEnd/>
          </a:ln>
          <a:effectLst/>
          <a:extLst/>
        </p:spPr>
        <p:txBody>
          <a:bodyPr vert="horz" wrap="square" lIns="0" tIns="0" rIns="0" bIns="0"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製造業事業所数</a:t>
            </a:r>
            <a:endParaRPr kumimoji="0" lang="en-US" altLang="ja-JP" sz="55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ct val="100000"/>
              </a:lnSpc>
              <a:spcBef>
                <a:spcPts val="0"/>
              </a:spcBef>
              <a:spcAft>
                <a:spcPts val="0"/>
              </a:spcAft>
              <a:buClrTx/>
              <a:buSzTx/>
              <a:buFontTx/>
              <a:buNone/>
              <a:tabLst/>
              <a:defRPr/>
            </a:pPr>
            <a:r>
              <a:rPr kumimoji="0" lang="ja-JP" altLang="en-US" sz="65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全国最多</a:t>
            </a:r>
          </a:p>
        </p:txBody>
      </p:sp>
      <p:sp>
        <p:nvSpPr>
          <p:cNvPr id="245" name="Rectangle 3"/>
          <p:cNvSpPr>
            <a:spLocks noChangeArrowheads="1"/>
          </p:cNvSpPr>
          <p:nvPr/>
        </p:nvSpPr>
        <p:spPr bwMode="auto">
          <a:xfrm>
            <a:off x="5241050" y="6062117"/>
            <a:ext cx="154220" cy="132288"/>
          </a:xfrm>
          <a:prstGeom prst="rect">
            <a:avLst/>
          </a:prstGeom>
          <a:noFill/>
          <a:ln w="25400">
            <a:noFill/>
            <a:miter lim="800000"/>
            <a:headEnd/>
            <a:tailEnd/>
          </a:ln>
          <a:effectLst/>
          <a:extLst/>
        </p:spPr>
        <p:txBody>
          <a:bodyPr vert="horz" wrap="square" lIns="64342" tIns="0" rIns="64342"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altLang="ja-JP"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55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46" name="Rectangle 3"/>
          <p:cNvSpPr>
            <a:spLocks noChangeArrowheads="1"/>
          </p:cNvSpPr>
          <p:nvPr/>
        </p:nvSpPr>
        <p:spPr bwMode="auto">
          <a:xfrm>
            <a:off x="5196446" y="6306675"/>
            <a:ext cx="2651238" cy="110747"/>
          </a:xfrm>
          <a:prstGeom prst="rect">
            <a:avLst/>
          </a:prstGeom>
          <a:noFill/>
          <a:ln w="25400">
            <a:noFill/>
            <a:miter lim="800000"/>
            <a:headEnd/>
            <a:tailEnd/>
          </a:ln>
          <a:effectLst/>
          <a:extLst/>
        </p:spPr>
        <p:txBody>
          <a:bodyPr vert="horz" wrap="square" lIns="64342" tIns="0" rIns="64342" bIns="0" numCol="1" anchor="ctr" anchorCtr="0" compatLnSpc="1">
            <a:prstTxWarp prst="textNoShape">
              <a:avLst/>
            </a:prstTxWarp>
            <a:noAutofit/>
          </a:bodyPr>
          <a:lstStyle>
            <a:lvl1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1pPr>
            <a:lvl2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2pPr>
            <a:lvl3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3pPr>
            <a:lvl4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4pPr>
            <a:lvl5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5pPr>
            <a:lvl6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6pPr>
            <a:lvl7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7pPr>
            <a:lvl8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8pPr>
            <a:lvl9pPr fontAlgn="base">
              <a:spcBef>
                <a:spcPct val="0"/>
              </a:spcBef>
              <a:spcAft>
                <a:spcPct val="0"/>
              </a:spcAft>
              <a:defRPr kumimoji="1">
                <a:solidFill>
                  <a:schemeClr val="tx1"/>
                </a:solidFill>
                <a:latin typeface="Arial" pitchFamily="34" charset="0"/>
                <a:ea typeface="ＭＳ Ｐゴシック" pitchFamily="50" charset="-128"/>
                <a:cs typeface="ＭＳ Ｐゴシック" pitchFamily="50"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蓄電池、水素・燃料電池 国際カンファレンス</a:t>
            </a: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in</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大阪（平成</a:t>
            </a: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28</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49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月開催予定）</a:t>
            </a:r>
          </a:p>
        </p:txBody>
      </p:sp>
      <p:sp>
        <p:nvSpPr>
          <p:cNvPr id="166" name="正方形/長方形 165"/>
          <p:cNvSpPr/>
          <p:nvPr/>
        </p:nvSpPr>
        <p:spPr>
          <a:xfrm>
            <a:off x="344624" y="3473604"/>
            <a:ext cx="3201501" cy="268931"/>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水素は、様々な用途への活用が可能であり、今後、大きく成長することが期待されている市場</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41" name="正方形/長方形 240"/>
          <p:cNvSpPr/>
          <p:nvPr/>
        </p:nvSpPr>
        <p:spPr>
          <a:xfrm>
            <a:off x="4348984" y="2851363"/>
            <a:ext cx="2393162" cy="800653"/>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産学官が幅広く結集し、事業者間の交流やアイデア創出を図る</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「場」</a:t>
            </a:r>
            <a:r>
              <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プラットフォーム</a:t>
            </a:r>
            <a:r>
              <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として運営していくことにより、新たなプロジェ</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クト創出につなげていくとともに、これらの取組を府内事業者や府民</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に幅広く情報発信していく　　　</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47" name="角丸四角形 246"/>
          <p:cNvSpPr/>
          <p:nvPr/>
        </p:nvSpPr>
        <p:spPr>
          <a:xfrm>
            <a:off x="4259777" y="3245180"/>
            <a:ext cx="2021880" cy="312188"/>
          </a:xfrm>
          <a:prstGeom prst="roundRect">
            <a:avLst>
              <a:gd name="adj" fmla="val 9178"/>
            </a:avLst>
          </a:prstGeom>
          <a:solidFill>
            <a:schemeClr val="bg1"/>
          </a:solidFill>
          <a:ln>
            <a:noFill/>
          </a:ln>
          <a:effectLst/>
        </p:spPr>
        <p:style>
          <a:lnRef idx="0">
            <a:schemeClr val="accent1"/>
          </a:lnRef>
          <a:fillRef idx="3">
            <a:schemeClr val="accent1"/>
          </a:fillRef>
          <a:effectRef idx="3">
            <a:schemeClr val="accent1"/>
          </a:effectRef>
          <a:fontRef idx="minor">
            <a:schemeClr val="lt1"/>
          </a:fontRef>
        </p:style>
        <p:txBody>
          <a:bodyPr wrap="square" lIns="0" tIns="0" rIns="0" bIns="0" anchor="ctr" anchorCtr="0">
            <a:noAutofit/>
          </a:bodyPr>
          <a:lstStyle/>
          <a:p>
            <a:pPr marL="0" marR="0" lvl="0" indent="0" algn="ctr" defTabSz="903211" rtl="0" eaLnBrk="1" fontAlgn="auto" latinLnBrk="0" hangingPunct="1">
              <a:lnSpc>
                <a:spcPts val="681"/>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Ｈ</a:t>
            </a:r>
            <a:r>
              <a:rPr kumimoji="0" lang="ja-JP" altLang="en-US" sz="496"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２</a:t>
            </a: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Ｏｓａｋａビジョン推進会議（仮称）</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事業者からの提案等を踏まえ、会議のもとに取組内容別の</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03211" rtl="0" eaLnBrk="1" fontAlgn="auto" latinLnBrk="0" hangingPunct="1">
              <a:lnSpc>
                <a:spcPts val="681"/>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研究会等をそれぞれ立上げ、プロジェクト創出につなげていく</a:t>
            </a:r>
          </a:p>
        </p:txBody>
      </p:sp>
      <p:sp>
        <p:nvSpPr>
          <p:cNvPr id="248" name="正方形/長方形 247"/>
          <p:cNvSpPr/>
          <p:nvPr/>
        </p:nvSpPr>
        <p:spPr>
          <a:xfrm>
            <a:off x="6703989" y="2849158"/>
            <a:ext cx="2417549" cy="459019"/>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106196" marR="0" lvl="0" indent="-106196" algn="l" defTabSz="457200" rtl="0" eaLnBrk="1" fontAlgn="auto" latinLnBrk="0" hangingPunct="1">
              <a:lnSpc>
                <a:spcPts val="743"/>
              </a:lnSpc>
              <a:spcBef>
                <a:spcPts val="0"/>
              </a:spcBef>
              <a:spcAft>
                <a:spcPts val="0"/>
              </a:spcAft>
              <a:buClrTx/>
              <a:buSzTx/>
              <a:buFont typeface="Wingdings" panose="05000000000000000000" pitchFamily="2" charset="2"/>
              <a:buChar char="Ø"/>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水素エネルギーの普及にあたっては、水素について「よくわからない」</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等と感じている府民に正しく理解してもらうことが重要なことから、</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水素に関する正しい知識の普及活動について事業者と一体と</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なって取り組んでいく</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06196" marR="0" lvl="0" indent="-106196" algn="l" defTabSz="457200" rtl="0" eaLnBrk="1" fontAlgn="auto" latinLnBrk="0" hangingPunct="1">
              <a:lnSpc>
                <a:spcPts val="372"/>
              </a:lnSpc>
              <a:spcBef>
                <a:spcPts val="0"/>
              </a:spcBef>
              <a:spcAft>
                <a:spcPts val="0"/>
              </a:spcAft>
              <a:buClrTx/>
              <a:buSzTx/>
              <a:buFont typeface="Wingdings" panose="05000000000000000000" pitchFamily="2" charset="2"/>
              <a:buChar char="Ø"/>
              <a:tabLst/>
              <a:defRPr/>
            </a:pP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106196" marR="0" lvl="0" indent="-106196" algn="l" defTabSz="457200" rtl="0" eaLnBrk="1" fontAlgn="auto" latinLnBrk="0" hangingPunct="1">
              <a:lnSpc>
                <a:spcPts val="743"/>
              </a:lnSpc>
              <a:spcBef>
                <a:spcPts val="0"/>
              </a:spcBef>
              <a:spcAft>
                <a:spcPts val="0"/>
              </a:spcAft>
              <a:buClrTx/>
              <a:buSzTx/>
              <a:buFont typeface="Wingdings" panose="05000000000000000000" pitchFamily="2" charset="2"/>
              <a:buChar char="Ø"/>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規制緩和することに合理的理由があると考えられるものについては、</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国へ要望していくなど積極的に取り組んでいく</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1" name="タイトル 1"/>
          <p:cNvSpPr txBox="1">
            <a:spLocks/>
          </p:cNvSpPr>
          <p:nvPr/>
        </p:nvSpPr>
        <p:spPr>
          <a:xfrm>
            <a:off x="6010168" y="2403125"/>
            <a:ext cx="1060812" cy="178393"/>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ct val="100000"/>
              </a:lnSpc>
              <a:spcBef>
                <a:spcPct val="0"/>
              </a:spcBef>
              <a:spcAft>
                <a:spcPts val="0"/>
              </a:spcAft>
              <a:buClrTx/>
              <a:buSzTx/>
              <a:buFontTx/>
              <a:buNone/>
              <a:tabLst/>
              <a:defRPr/>
            </a:pPr>
            <a:r>
              <a:rPr kumimoji="1" lang="ja-JP" altLang="en-US" sz="805"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取組内容</a:t>
            </a:r>
          </a:p>
        </p:txBody>
      </p:sp>
      <p:sp>
        <p:nvSpPr>
          <p:cNvPr id="265" name="正方形/長方形 264"/>
          <p:cNvSpPr/>
          <p:nvPr/>
        </p:nvSpPr>
        <p:spPr>
          <a:xfrm>
            <a:off x="4305913" y="4053446"/>
            <a:ext cx="1202757" cy="423524"/>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燃料電池フォークリフトや燃料電池バスの普及拡大、燃料電池船の実証事業の実施など、産業用車両等への水素エネルギーの導入を促進</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4" name="正方形/長方形 263"/>
          <p:cNvSpPr/>
          <p:nvPr/>
        </p:nvSpPr>
        <p:spPr>
          <a:xfrm>
            <a:off x="7513415" y="4053446"/>
            <a:ext cx="1385105" cy="369097"/>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現在、実証段階にある水素発電をはじめとして、水素の特性を活かした取組の可能性を探るなど、大阪が新たな水素ビジネスの拠点となるように、事業者とともに積極的に取り組んでいく</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71" name="角丸四角形 270"/>
          <p:cNvSpPr/>
          <p:nvPr/>
        </p:nvSpPr>
        <p:spPr>
          <a:xfrm>
            <a:off x="4304381" y="2527574"/>
            <a:ext cx="932922" cy="143170"/>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基本的取組　＞</a:t>
            </a:r>
          </a:p>
        </p:txBody>
      </p:sp>
      <p:sp>
        <p:nvSpPr>
          <p:cNvPr id="273" name="角丸四角形 272"/>
          <p:cNvSpPr/>
          <p:nvPr/>
        </p:nvSpPr>
        <p:spPr>
          <a:xfrm>
            <a:off x="4170570" y="3611143"/>
            <a:ext cx="4833881" cy="174684"/>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7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プロジェクト創出に向けた取組　～水素の「製造」「輸送・貯蔵」「利用」のうち、「利用」分野を中心とした取組を推進～　＞</a:t>
            </a:r>
          </a:p>
        </p:txBody>
      </p:sp>
      <p:sp>
        <p:nvSpPr>
          <p:cNvPr id="127" name="角丸四角形 126"/>
          <p:cNvSpPr/>
          <p:nvPr/>
        </p:nvSpPr>
        <p:spPr>
          <a:xfrm>
            <a:off x="4217530" y="2670744"/>
            <a:ext cx="1423528" cy="122606"/>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①　産学官プラットフォームの運営</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34" name="角丸四角形 133"/>
          <p:cNvSpPr/>
          <p:nvPr/>
        </p:nvSpPr>
        <p:spPr>
          <a:xfrm>
            <a:off x="6618007" y="2686292"/>
            <a:ext cx="2036611" cy="122606"/>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37010" tIns="18505" rIns="37010" bIns="18505" anchor="ctr"/>
          <a:lstStyle/>
          <a:p>
            <a:pPr marL="0" marR="0" lvl="0" indent="0" algn="l" defTabSz="826413" rtl="0" eaLnBrk="1" fontAlgn="auto" latinLnBrk="0" hangingPunct="1">
              <a:lnSpc>
                <a:spcPct val="100000"/>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②　正しい知識の普及と合理的な規制緩和の推進</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51" name="正方形/長方形 150"/>
          <p:cNvSpPr/>
          <p:nvPr/>
        </p:nvSpPr>
        <p:spPr>
          <a:xfrm>
            <a:off x="5880602" y="4053446"/>
            <a:ext cx="1322993" cy="436598"/>
          </a:xfrm>
          <a:prstGeom prst="rect">
            <a:avLst/>
          </a:prstGeom>
          <a:noFill/>
          <a:ln>
            <a:noFill/>
          </a:ln>
        </p:spPr>
        <p:style>
          <a:lnRef idx="2">
            <a:schemeClr val="dk1"/>
          </a:lnRef>
          <a:fillRef idx="1">
            <a:schemeClr val="lt1"/>
          </a:fillRef>
          <a:effectRef idx="0">
            <a:schemeClr val="dk1"/>
          </a:effectRef>
          <a:fontRef idx="minor">
            <a:schemeClr val="dk1"/>
          </a:fontRef>
        </p:style>
        <p:txBody>
          <a:bodyPr lIns="0" tIns="0" rIns="0" bIns="0" rtlCol="0" anchor="t"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都市ガス等を機器内で改質した水素ではなく、機器に供給される水素を燃料とする純水素型定置用燃料電池の多様な活用モデルの構築を図る</a:t>
            </a:r>
            <a:endParaRPr kumimoji="0" lang="en-US" altLang="ja-JP" sz="588"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52" name="角丸四角形 151"/>
          <p:cNvSpPr/>
          <p:nvPr/>
        </p:nvSpPr>
        <p:spPr>
          <a:xfrm>
            <a:off x="4279807" y="3785827"/>
            <a:ext cx="1360250" cy="212854"/>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22299" tIns="18505" rIns="0" bIns="18505" anchor="ctr"/>
          <a:lstStyle/>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①　産業用車両等への</a:t>
            </a:r>
            <a:endParaRPr kumimoji="0" lang="en-US" altLang="ja-JP"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　　 水素エネルギーの導入促進</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53" name="角丸四角形 152"/>
          <p:cNvSpPr/>
          <p:nvPr/>
        </p:nvSpPr>
        <p:spPr>
          <a:xfrm>
            <a:off x="5877381" y="3785827"/>
            <a:ext cx="1360250" cy="212854"/>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22299" tIns="18505" rIns="0" bIns="18505" anchor="ctr"/>
          <a:lstStyle/>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②　純水素型定置用燃料電池の</a:t>
            </a:r>
            <a:endParaRPr kumimoji="0" lang="en-US" altLang="ja-JP"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a:p>
            <a:pPr marL="0" marR="0" lvl="0" indent="0" algn="l" defTabSz="826413" rtl="0" eaLnBrk="1" fontAlgn="auto" latinLnBrk="0" hangingPunct="1">
              <a:lnSpc>
                <a:spcPts val="743"/>
              </a:lnSpc>
              <a:spcBef>
                <a:spcPts val="0"/>
              </a:spcBef>
              <a:spcAft>
                <a:spcPts val="0"/>
              </a:spcAft>
              <a:buClrTx/>
              <a:buSzTx/>
              <a:buFontTx/>
              <a:buNone/>
              <a:tabLst/>
              <a:defRPr/>
            </a:pPr>
            <a:r>
              <a:rPr kumimoji="0" lang="en-US" altLang="ja-JP"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     </a:t>
            </a: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活用モデルの構築</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56" name="角丸四角形 155"/>
          <p:cNvSpPr/>
          <p:nvPr/>
        </p:nvSpPr>
        <p:spPr>
          <a:xfrm>
            <a:off x="7515818" y="3785827"/>
            <a:ext cx="1382549" cy="212854"/>
          </a:xfrm>
          <a:prstGeom prst="roundRect">
            <a:avLst>
              <a:gd name="adj" fmla="val 50000"/>
            </a:avLst>
          </a:prstGeom>
          <a:gradFill>
            <a:gsLst>
              <a:gs pos="0">
                <a:srgbClr val="002060"/>
              </a:gs>
              <a:gs pos="54000">
                <a:schemeClr val="accent1">
                  <a:lumMod val="75000"/>
                </a:schemeClr>
              </a:gs>
              <a:gs pos="100000">
                <a:schemeClr val="tx2">
                  <a:lumMod val="75000"/>
                </a:schemeClr>
              </a:gs>
            </a:gsLst>
          </a:gradFill>
        </p:spPr>
        <p:style>
          <a:lnRef idx="0">
            <a:schemeClr val="accent1"/>
          </a:lnRef>
          <a:fillRef idx="3">
            <a:schemeClr val="accent1"/>
          </a:fillRef>
          <a:effectRef idx="3">
            <a:schemeClr val="accent1"/>
          </a:effectRef>
          <a:fontRef idx="minor">
            <a:schemeClr val="lt1"/>
          </a:fontRef>
        </p:style>
        <p:txBody>
          <a:bodyPr lIns="22299" tIns="18505" rIns="0" bIns="18505" anchor="ctr"/>
          <a:lstStyle/>
          <a:p>
            <a:pPr marL="0" marR="0" lvl="0" indent="0" algn="l" defTabSz="826413" rtl="0" eaLnBrk="1" fontAlgn="auto" latinLnBrk="0" hangingPunct="1">
              <a:lnSpc>
                <a:spcPts val="743"/>
              </a:lnSpc>
              <a:spcBef>
                <a:spcPts val="0"/>
              </a:spcBef>
              <a:spcAft>
                <a:spcPts val="0"/>
              </a:spcAft>
              <a:buClrTx/>
              <a:buSzTx/>
              <a:buFontTx/>
              <a:buNone/>
              <a:tabLst/>
              <a:defRPr/>
            </a:pPr>
            <a:r>
              <a:rPr kumimoji="0" lang="ja-JP" altLang="en-US" sz="68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③　様々な水素プロジェクトへの挑戦</a:t>
            </a:r>
            <a:endParaRPr kumimoji="0" lang="ja-JP" altLang="en-US" sz="651"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161" name="正方形/長方形 160"/>
          <p:cNvSpPr/>
          <p:nvPr/>
        </p:nvSpPr>
        <p:spPr>
          <a:xfrm>
            <a:off x="1851200" y="3652017"/>
            <a:ext cx="1216794" cy="453800"/>
          </a:xfrm>
          <a:prstGeom prst="rect">
            <a:avLst/>
          </a:prstGeom>
          <a:solidFill>
            <a:schemeClr val="tx2">
              <a:lumMod val="20000"/>
              <a:lumOff val="80000"/>
              <a:alpha val="60000"/>
            </a:schemeClr>
          </a:solidFill>
          <a:ln>
            <a:noFill/>
          </a:ln>
        </p:spPr>
        <p:style>
          <a:lnRef idx="2">
            <a:schemeClr val="dk1"/>
          </a:lnRef>
          <a:fillRef idx="1">
            <a:schemeClr val="lt1"/>
          </a:fillRef>
          <a:effectRef idx="0">
            <a:schemeClr val="dk1"/>
          </a:effectRef>
          <a:fontRef idx="minor">
            <a:schemeClr val="dk1"/>
          </a:fontRef>
        </p:style>
        <p:txBody>
          <a:bodyPr lIns="44598" tIns="0" rIns="44598" bIns="0" rtlCol="0" anchor="ctr" anchorCtr="0"/>
          <a:lstStyle/>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今後、市場が本格成長する前に</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府内企業が参入することで</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457200" rtl="0" eaLnBrk="1" fontAlgn="auto" latinLnBrk="0" hangingPunct="1">
              <a:lnSpc>
                <a:spcPts val="743"/>
              </a:lnSpc>
              <a:spcBef>
                <a:spcPts val="0"/>
              </a:spcBef>
              <a:spcAft>
                <a:spcPts val="0"/>
              </a:spcAft>
              <a:buClrTx/>
              <a:buSzTx/>
              <a:buFontTx/>
              <a:buNone/>
              <a:tabLst/>
              <a:defRPr/>
            </a:pPr>
            <a:r>
              <a:rPr kumimoji="0" lang="ja-JP" altLang="en-US"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競争優位性を獲得</a:t>
            </a:r>
            <a:endParaRPr kumimoji="0" lang="en-US" altLang="ja-JP" sz="65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123"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sharpenSoften amount="74000"/>
                    </a14:imgEffect>
                  </a14:imgLayer>
                </a14:imgProps>
              </a:ext>
              <a:ext uri="{28A0092B-C50C-407E-A947-70E740481C1C}">
                <a14:useLocalDpi xmlns:a14="http://schemas.microsoft.com/office/drawing/2010/main" val="0"/>
              </a:ext>
            </a:extLst>
          </a:blip>
          <a:srcRect/>
          <a:stretch>
            <a:fillRect/>
          </a:stretch>
        </p:blipFill>
        <p:spPr bwMode="auto">
          <a:xfrm>
            <a:off x="2844045" y="2626142"/>
            <a:ext cx="1192715" cy="823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9" name="タイトル 1"/>
          <p:cNvSpPr txBox="1">
            <a:spLocks/>
          </p:cNvSpPr>
          <p:nvPr/>
        </p:nvSpPr>
        <p:spPr>
          <a:xfrm>
            <a:off x="6059899" y="908621"/>
            <a:ext cx="920679" cy="178393"/>
          </a:xfrm>
          <a:prstGeom prst="rect">
            <a:avLst/>
          </a:prstGeom>
          <a:solidFill>
            <a:schemeClr val="accent1">
              <a:lumMod val="50000"/>
            </a:schemeClr>
          </a:solidFill>
          <a:extLst/>
        </p:spPr>
        <p:style>
          <a:lnRef idx="0">
            <a:schemeClr val="accent5"/>
          </a:lnRef>
          <a:fillRef idx="3">
            <a:schemeClr val="accent5"/>
          </a:fillRef>
          <a:effectRef idx="3">
            <a:schemeClr val="accent5"/>
          </a:effectRef>
          <a:fontRef idx="minor">
            <a:schemeClr val="lt1"/>
          </a:fontRef>
        </p:style>
        <p:txBody>
          <a:bodyPr vert="horz" lIns="0" tIns="0" rIns="0" bIns="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826413" rtl="0" eaLnBrk="1" fontAlgn="auto" latinLnBrk="0" hangingPunct="1">
              <a:lnSpc>
                <a:spcPct val="100000"/>
              </a:lnSpc>
              <a:spcBef>
                <a:spcPct val="0"/>
              </a:spcBef>
              <a:spcAft>
                <a:spcPts val="0"/>
              </a:spcAft>
              <a:buClrTx/>
              <a:buSzTx/>
              <a:buFontTx/>
              <a:buNone/>
              <a:tabLst/>
              <a:defRPr/>
            </a:pPr>
            <a:r>
              <a:rPr kumimoji="1" lang="ja-JP" altLang="en-US" sz="805"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取組の方向性</a:t>
            </a:r>
          </a:p>
        </p:txBody>
      </p:sp>
      <p:sp>
        <p:nvSpPr>
          <p:cNvPr id="124" name="テキスト ボックス 123"/>
          <p:cNvSpPr txBox="1"/>
          <p:nvPr/>
        </p:nvSpPr>
        <p:spPr>
          <a:xfrm>
            <a:off x="6228244" y="1606987"/>
            <a:ext cx="1644401" cy="683961"/>
          </a:xfrm>
          <a:prstGeom prst="rect">
            <a:avLst/>
          </a:prstGeom>
          <a:solidFill>
            <a:srgbClr val="002060"/>
          </a:solidFill>
        </p:spPr>
        <p:txBody>
          <a:bodyPr wrap="square" lIns="0" tIns="44598" rIns="0" bIns="0" rtlCol="0" anchor="t"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中小企業等の</a:t>
            </a:r>
            <a:endParaRPr kumimoji="0" lang="en-US" altLang="ja-JP"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参入促進</a:t>
            </a:r>
          </a:p>
        </p:txBody>
      </p:sp>
      <p:sp>
        <p:nvSpPr>
          <p:cNvPr id="135" name="右矢印 134"/>
          <p:cNvSpPr/>
          <p:nvPr/>
        </p:nvSpPr>
        <p:spPr bwMode="auto">
          <a:xfrm>
            <a:off x="5999306" y="1677667"/>
            <a:ext cx="248507" cy="500117"/>
          </a:xfrm>
          <a:prstGeom prst="rightArrow">
            <a:avLst>
              <a:gd name="adj1" fmla="val 43743"/>
              <a:gd name="adj2" fmla="val 62580"/>
            </a:avLst>
          </a:prstGeom>
          <a:solidFill>
            <a:schemeClr val="accent1">
              <a:lumMod val="75000"/>
            </a:schemeClr>
          </a:solidFill>
          <a:ln>
            <a:noFill/>
          </a:ln>
          <a:effectLst/>
          <a:extLst/>
        </p:spPr>
        <p:txBody>
          <a:bodyPr vert="horz" wrap="square" lIns="61882" tIns="30942" rIns="61882" bIns="30942"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93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右矢印 135"/>
          <p:cNvSpPr/>
          <p:nvPr/>
        </p:nvSpPr>
        <p:spPr bwMode="auto">
          <a:xfrm>
            <a:off x="7872644" y="1677667"/>
            <a:ext cx="248507" cy="500117"/>
          </a:xfrm>
          <a:prstGeom prst="rightArrow">
            <a:avLst>
              <a:gd name="adj1" fmla="val 43743"/>
              <a:gd name="adj2" fmla="val 62580"/>
            </a:avLst>
          </a:prstGeom>
          <a:solidFill>
            <a:schemeClr val="accent1">
              <a:lumMod val="75000"/>
            </a:schemeClr>
          </a:solidFill>
          <a:ln>
            <a:noFill/>
          </a:ln>
          <a:effectLst/>
          <a:extLst/>
        </p:spPr>
        <p:txBody>
          <a:bodyPr vert="horz" wrap="square" lIns="61882" tIns="30942" rIns="61882" bIns="30942" numCol="1" rtlCol="0" anchor="ctr" anchorCtr="0" compatLnSpc="1">
            <a:prstTxWarp prst="textNoShape">
              <a:avLst/>
            </a:prstTxWarp>
            <a:noAutofit/>
          </a:bodyPr>
          <a:lstStyle/>
          <a:p>
            <a:pPr marL="0" marR="0" lvl="0" indent="0" algn="ctr" defTabSz="457200" rtl="0" eaLnBrk="0" fontAlgn="auto" latinLnBrk="0" hangingPunct="0">
              <a:lnSpc>
                <a:spcPct val="100000"/>
              </a:lnSpc>
              <a:spcBef>
                <a:spcPts val="0"/>
              </a:spcBef>
              <a:spcAft>
                <a:spcPts val="0"/>
              </a:spcAft>
              <a:buClrTx/>
              <a:buSzTx/>
              <a:buFontTx/>
              <a:buNone/>
              <a:tabLst/>
              <a:defRPr/>
            </a:pPr>
            <a:endParaRPr kumimoji="0" lang="ja-JP" altLang="en-US" sz="93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角丸四角形 140"/>
          <p:cNvSpPr/>
          <p:nvPr/>
        </p:nvSpPr>
        <p:spPr bwMode="auto">
          <a:xfrm>
            <a:off x="6311529" y="1989470"/>
            <a:ext cx="1494044" cy="222991"/>
          </a:xfrm>
          <a:prstGeom prst="roundRect">
            <a:avLst>
              <a:gd name="adj" fmla="val 12765"/>
            </a:avLst>
          </a:prstGeom>
          <a:solidFill>
            <a:schemeClr val="bg1"/>
          </a:solidFill>
          <a:ln>
            <a:noFill/>
            <a:prstDash val="sysDash"/>
          </a:ln>
          <a:effectLst/>
          <a:extLst/>
        </p:spPr>
        <p:txBody>
          <a:bodyPr vert="horz" wrap="square" lIns="24368" tIns="0" rIns="24368" bIns="0" numCol="1" rtlCol="0" anchor="ctr" anchorCtr="0" compatLnSpc="1">
            <a:prstTxWarp prst="textNoShape">
              <a:avLst/>
            </a:prstTxWarp>
            <a:noAutofit/>
          </a:bodyPr>
          <a:lstStyle/>
          <a:p>
            <a:pPr marL="0" marR="0" lvl="0" indent="0" algn="ctr" defTabSz="457200" rtl="0" eaLnBrk="0" fontAlgn="auto" latinLnBrk="0" hangingPunct="0">
              <a:lnSpc>
                <a:spcPts val="681"/>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水素エネルギー産業をけん引する事業者とのビジネスマッチングまできめ細かくサポート</a:t>
            </a:r>
          </a:p>
        </p:txBody>
      </p:sp>
      <p:sp>
        <p:nvSpPr>
          <p:cNvPr id="143" name="テキスト ボックス 142"/>
          <p:cNvSpPr txBox="1"/>
          <p:nvPr/>
        </p:nvSpPr>
        <p:spPr>
          <a:xfrm>
            <a:off x="4257226" y="1600265"/>
            <a:ext cx="1742080" cy="690683"/>
          </a:xfrm>
          <a:prstGeom prst="rect">
            <a:avLst/>
          </a:prstGeom>
          <a:solidFill>
            <a:srgbClr val="002060"/>
          </a:solidFill>
        </p:spPr>
        <p:txBody>
          <a:bodyPr wrap="square" lIns="0" tIns="44598" rIns="0" bIns="0" rtlCol="0" anchor="t"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新たな</a:t>
            </a:r>
            <a:endParaRPr kumimoji="0" lang="en-US" altLang="ja-JP"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91"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水素プロジェクト創出</a:t>
            </a:r>
          </a:p>
        </p:txBody>
      </p:sp>
      <p:sp>
        <p:nvSpPr>
          <p:cNvPr id="140" name="角丸四角形 139"/>
          <p:cNvSpPr/>
          <p:nvPr/>
        </p:nvSpPr>
        <p:spPr bwMode="auto">
          <a:xfrm>
            <a:off x="4336188" y="1989470"/>
            <a:ext cx="1494044" cy="222991"/>
          </a:xfrm>
          <a:prstGeom prst="roundRect">
            <a:avLst/>
          </a:prstGeom>
          <a:solidFill>
            <a:schemeClr val="bg1"/>
          </a:solidFill>
          <a:ln>
            <a:noFill/>
            <a:prstDash val="sysDash"/>
          </a:ln>
          <a:effectLst/>
          <a:extLst/>
        </p:spPr>
        <p:txBody>
          <a:bodyPr vert="horz" wrap="square" lIns="24368" tIns="0" rIns="24368" bIns="0" numCol="1" rtlCol="0" anchor="ctr" anchorCtr="0" compatLnSpc="1">
            <a:prstTxWarp prst="textNoShape">
              <a:avLst/>
            </a:prstTxWarp>
            <a:noAutofit/>
          </a:bodyPr>
          <a:lstStyle/>
          <a:p>
            <a:pPr marL="0" marR="0" lvl="0" indent="0" algn="ctr" defTabSz="457200" rtl="0" eaLnBrk="0" fontAlgn="auto" latinLnBrk="0" hangingPunct="0">
              <a:lnSpc>
                <a:spcPts val="681"/>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府内事業者の水素エネルギー産業への</a:t>
            </a:r>
            <a:endParaRPr kumimoji="0" lang="en-US" altLang="ja-JP"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457200" rtl="0" eaLnBrk="0" fontAlgn="auto" latinLnBrk="0" hangingPunct="0">
              <a:lnSpc>
                <a:spcPts val="681"/>
              </a:lnSpc>
              <a:spcBef>
                <a:spcPts val="0"/>
              </a:spcBef>
              <a:spcAft>
                <a:spcPts val="0"/>
              </a:spcAft>
              <a:buClrTx/>
              <a:buSzTx/>
              <a:buFontTx/>
              <a:buNone/>
              <a:tabLst/>
              <a:defRPr/>
            </a:pPr>
            <a:r>
              <a:rPr kumimoji="0" lang="ja-JP" altLang="en-US" sz="61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参入意欲醸成</a:t>
            </a:r>
          </a:p>
        </p:txBody>
      </p:sp>
      <p:sp>
        <p:nvSpPr>
          <p:cNvPr id="121" name="テキスト ボックス 120"/>
          <p:cNvSpPr txBox="1"/>
          <p:nvPr/>
        </p:nvSpPr>
        <p:spPr>
          <a:xfrm>
            <a:off x="63290" y="8282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Ｈ２Ｏｓａｋａ</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ビジョン（</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５月）</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a:xfrm>
            <a:off x="7052942" y="6462040"/>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17880722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 name="図 141"/>
          <p:cNvPicPr>
            <a:picLocks noChangeAspect="1"/>
          </p:cNvPicPr>
          <p:nvPr/>
        </p:nvPicPr>
        <p:blipFill>
          <a:blip r:embed="rId2"/>
          <a:stretch>
            <a:fillRect/>
          </a:stretch>
        </p:blipFill>
        <p:spPr>
          <a:xfrm>
            <a:off x="63290" y="568171"/>
            <a:ext cx="8999035" cy="6134470"/>
          </a:xfrm>
          <a:prstGeom prst="rect">
            <a:avLst/>
          </a:prstGeom>
        </p:spPr>
      </p:pic>
      <p:sp>
        <p:nvSpPr>
          <p:cNvPr id="143" name="テキスト ボックス 142"/>
          <p:cNvSpPr txBox="1"/>
          <p:nvPr/>
        </p:nvSpPr>
        <p:spPr>
          <a:xfrm>
            <a:off x="63290" y="82829"/>
            <a:ext cx="7515019"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Ｏｓａｋａビジョン２０２２（</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年５月～）</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164288" y="6592267"/>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49201059"/>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241977" y="23563"/>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）成長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産業の育成</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等（</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バッテリー関連産業の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振興）（その１）</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8" name="表 7"/>
          <p:cNvGraphicFramePr>
            <a:graphicFrameLocks noGrp="1"/>
          </p:cNvGraphicFramePr>
          <p:nvPr>
            <p:extLst/>
          </p:nvPr>
        </p:nvGraphicFramePr>
        <p:xfrm>
          <a:off x="251520" y="480791"/>
          <a:ext cx="8712968" cy="6116561"/>
        </p:xfrm>
        <a:graphic>
          <a:graphicData uri="http://schemas.openxmlformats.org/drawingml/2006/table">
            <a:tbl>
              <a:tblPr firstRow="1" bandRow="1">
                <a:tableStyleId>{5940675A-B579-460E-94D1-54222C63F5DA}</a:tableStyleId>
              </a:tblPr>
              <a:tblGrid>
                <a:gridCol w="79208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gridCol w="3600400">
                  <a:extLst>
                    <a:ext uri="{9D8B030D-6E8A-4147-A177-3AD203B41FA5}">
                      <a16:colId xmlns:a16="http://schemas.microsoft.com/office/drawing/2014/main" val="20003"/>
                    </a:ext>
                  </a:extLst>
                </a:gridCol>
              </a:tblGrid>
              <a:tr h="366721">
                <a:tc>
                  <a:txBody>
                    <a:bodyPr/>
                    <a:lstStyle/>
                    <a:p>
                      <a:pPr algn="ctr"/>
                      <a:r>
                        <a:rPr kumimoji="1" lang="ja-JP" altLang="en-US" sz="1200" dirty="0" smtClean="0">
                          <a:solidFill>
                            <a:schemeClr val="tx1"/>
                          </a:solidFill>
                        </a:rPr>
                        <a:t>＜</a:t>
                      </a:r>
                      <a:r>
                        <a:rPr kumimoji="1" lang="en-US" altLang="ja-JP" sz="1200" dirty="0" smtClean="0">
                          <a:solidFill>
                            <a:schemeClr val="tx1"/>
                          </a:solidFill>
                        </a:rPr>
                        <a:t>Why</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Vision</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What</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Outcome</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49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・大阪・関西が優位性や強みをもつ新エネルギー（バッテリー関連）産業が、近年の中国・韓国などの躍進により、国際競争力低下の傾向</a:t>
                      </a:r>
                      <a:endParaRPr kumimoji="1" lang="en-US" altLang="ja-JP" sz="1100" dirty="0" smtClean="0">
                        <a:solidFill>
                          <a:schemeClr val="tx1"/>
                        </a:solidFill>
                      </a:endParaRPr>
                    </a:p>
                    <a:p>
                      <a:pPr marL="0" indent="0"/>
                      <a:endParaRPr kumimoji="1" lang="ja-JP" altLang="en-US" sz="11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100" b="0" dirty="0" smtClean="0">
                          <a:solidFill>
                            <a:schemeClr val="tx1"/>
                          </a:solidFill>
                        </a:rPr>
                        <a:t>・新エネルギーを環境保全のみではなく、産業振興策としてとらえる新たな視点</a:t>
                      </a:r>
                      <a:endParaRPr kumimoji="1" lang="en-US" altLang="ja-JP" sz="1100" b="0" dirty="0" smtClean="0">
                        <a:solidFill>
                          <a:schemeClr val="tx1"/>
                        </a:solidFill>
                      </a:endParaRPr>
                    </a:p>
                    <a:p>
                      <a:pPr algn="l"/>
                      <a:endParaRPr kumimoji="1" lang="en-US" altLang="ja-JP" sz="700" b="0" dirty="0" smtClean="0">
                        <a:solidFill>
                          <a:schemeClr val="tx1"/>
                        </a:solidFill>
                      </a:endParaRPr>
                    </a:p>
                    <a:p>
                      <a:pPr algn="l"/>
                      <a:r>
                        <a:rPr kumimoji="1" lang="ja-JP" altLang="en-US" sz="1100" b="0" dirty="0" smtClean="0">
                          <a:solidFill>
                            <a:schemeClr val="tx1"/>
                          </a:solidFill>
                        </a:rPr>
                        <a:t>・官だけでなく、産学官一体での産業活性化</a:t>
                      </a:r>
                      <a:endParaRPr kumimoji="1" lang="en-US" altLang="ja-JP" sz="1100" b="0" dirty="0" smtClean="0">
                        <a:solidFill>
                          <a:schemeClr val="tx1"/>
                        </a:solidFill>
                      </a:endParaRPr>
                    </a:p>
                    <a:p>
                      <a:pPr algn="l"/>
                      <a:endParaRPr kumimoji="1" lang="en-US" altLang="ja-JP" sz="700" b="0" dirty="0" smtClean="0">
                        <a:solidFill>
                          <a:schemeClr val="tx1"/>
                        </a:solidFill>
                      </a:endParaRPr>
                    </a:p>
                    <a:p>
                      <a:pPr algn="l"/>
                      <a:r>
                        <a:rPr kumimoji="1" lang="ja-JP" altLang="en-US" sz="1100" b="0" dirty="0" smtClean="0">
                          <a:solidFill>
                            <a:schemeClr val="tx1"/>
                          </a:solidFill>
                        </a:rPr>
                        <a:t>・補助金支援型だけではなく、民間企業が活躍できる環境整備型へ</a:t>
                      </a:r>
                      <a:endParaRPr kumimoji="1" lang="en-US" altLang="ja-JP" sz="11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rPr>
                        <a:t>・大企業からの技術要求により、中小企業自らが、チャンスの広がる新エネルギー関連産業への参入意欲を高める手段へ</a:t>
                      </a:r>
                      <a:endParaRPr kumimoji="1" lang="en-US" altLang="ja-JP" sz="1100" b="0" dirty="0" smtClean="0">
                        <a:solidFill>
                          <a:schemeClr val="tx1"/>
                        </a:solidFill>
                      </a:endParaRPr>
                    </a:p>
                    <a:p>
                      <a:pPr marL="0" indent="0"/>
                      <a:endParaRPr kumimoji="1" lang="ja-JP" altLang="en-US" sz="1100" dirty="0" smtClean="0">
                        <a:solidFill>
                          <a:schemeClr val="tx1"/>
                        </a:solidFill>
                      </a:endParaRPr>
                    </a:p>
                    <a:p>
                      <a:pPr marL="0" indent="0"/>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dirty="0" smtClean="0">
                          <a:solidFill>
                            <a:schemeClr val="tx1"/>
                          </a:solidFill>
                        </a:rPr>
                        <a:t>・新エネルギー産業課設置（</a:t>
                      </a:r>
                      <a:r>
                        <a:rPr kumimoji="1" lang="en-US" altLang="ja-JP" sz="1000" u="none" dirty="0" smtClean="0">
                          <a:solidFill>
                            <a:schemeClr val="tx1"/>
                          </a:solidFill>
                        </a:rPr>
                        <a:t>2009</a:t>
                      </a:r>
                      <a:r>
                        <a:rPr kumimoji="1" lang="ja-JP" altLang="en-US" sz="1000" u="none" dirty="0" smtClean="0">
                          <a:solidFill>
                            <a:schemeClr val="tx1"/>
                          </a:solidFill>
                        </a:rPr>
                        <a:t>年）</a:t>
                      </a:r>
                      <a:endParaRPr kumimoji="1" lang="en-US" altLang="ja-JP" sz="10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dirty="0" smtClean="0">
                          <a:solidFill>
                            <a:schemeClr val="tx1"/>
                          </a:solidFill>
                        </a:rPr>
                        <a:t>・国際戦略総合特区地域指定（</a:t>
                      </a:r>
                      <a:r>
                        <a:rPr kumimoji="1" lang="en-US" altLang="ja-JP" sz="1000" u="none" dirty="0" smtClean="0">
                          <a:solidFill>
                            <a:schemeClr val="tx1"/>
                          </a:solidFill>
                        </a:rPr>
                        <a:t>2011</a:t>
                      </a:r>
                      <a:r>
                        <a:rPr kumimoji="1" lang="ja-JP" altLang="en-US" sz="1000" u="none" dirty="0" smtClean="0">
                          <a:solidFill>
                            <a:schemeClr val="tx1"/>
                          </a:solidFill>
                        </a:rPr>
                        <a:t>年）</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dirty="0" smtClean="0">
                          <a:solidFill>
                            <a:schemeClr val="tx1"/>
                          </a:solidFill>
                        </a:rPr>
                        <a:t>・</a:t>
                      </a:r>
                      <a:r>
                        <a:rPr kumimoji="1" lang="ja-JP" altLang="en-US" sz="1000" b="0" u="none" dirty="0" smtClean="0">
                          <a:solidFill>
                            <a:schemeClr val="tx1"/>
                          </a:solidFill>
                          <a:effectLst/>
                        </a:rPr>
                        <a:t>おおさかＦＣＶ推進会議と大阪ＥＶアクション協議会を統合さし、</a:t>
                      </a:r>
                      <a:r>
                        <a:rPr kumimoji="1" lang="en-US" altLang="ja-JP" sz="1000" b="0" u="none" dirty="0" smtClean="0">
                          <a:solidFill>
                            <a:schemeClr val="tx1"/>
                          </a:solidFill>
                          <a:effectLst/>
                        </a:rPr>
                        <a:t>EV</a:t>
                      </a:r>
                      <a:r>
                        <a:rPr kumimoji="1" lang="ja-JP" altLang="en-US" sz="1000" b="0" u="none" dirty="0" smtClean="0">
                          <a:solidFill>
                            <a:schemeClr val="tx1"/>
                          </a:solidFill>
                          <a:effectLst/>
                        </a:rPr>
                        <a:t>・</a:t>
                      </a:r>
                      <a:r>
                        <a:rPr kumimoji="1" lang="en-US" altLang="ja-JP" sz="1000" b="0" u="none" dirty="0" smtClean="0">
                          <a:solidFill>
                            <a:schemeClr val="tx1"/>
                          </a:solidFill>
                          <a:effectLst/>
                        </a:rPr>
                        <a:t>FCV</a:t>
                      </a:r>
                      <a:r>
                        <a:rPr kumimoji="1" lang="ja-JP" altLang="en-US" sz="1000" b="0" u="none" dirty="0" smtClean="0">
                          <a:solidFill>
                            <a:schemeClr val="tx1"/>
                          </a:solidFill>
                          <a:effectLst/>
                        </a:rPr>
                        <a:t>の普及拡大に関する取組を一体的に推進するため「大阪次世代自動車普及推進協議会」を設置（</a:t>
                      </a:r>
                      <a:r>
                        <a:rPr kumimoji="1" lang="en-US" altLang="ja-JP" sz="1000" b="0" u="none" dirty="0" smtClean="0">
                          <a:solidFill>
                            <a:schemeClr val="tx1"/>
                          </a:solidFill>
                          <a:effectLst/>
                        </a:rPr>
                        <a:t>2015</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月）、「おおさか電動車協働普及サポートネット」に統合・再構築（</a:t>
                      </a:r>
                      <a:r>
                        <a:rPr kumimoji="1" lang="en-US" altLang="ja-JP" sz="1000" b="0" u="none" dirty="0" smtClean="0">
                          <a:solidFill>
                            <a:schemeClr val="tx1"/>
                          </a:solidFill>
                          <a:effectLst/>
                        </a:rPr>
                        <a:t>2021</a:t>
                      </a:r>
                      <a:r>
                        <a:rPr kumimoji="1" lang="ja-JP" altLang="en-US" sz="1000" b="0" u="none" dirty="0" smtClean="0">
                          <a:solidFill>
                            <a:schemeClr val="tx1"/>
                          </a:solidFill>
                          <a:effectLst/>
                        </a:rPr>
                        <a:t>年</a:t>
                      </a:r>
                      <a:r>
                        <a:rPr kumimoji="1" lang="en-US" altLang="ja-JP" sz="1000" b="0" u="none" dirty="0" smtClean="0">
                          <a:solidFill>
                            <a:schemeClr val="tx1"/>
                          </a:solidFill>
                          <a:effectLst/>
                        </a:rPr>
                        <a:t>11</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00" b="0" u="none" dirty="0" smtClean="0">
                          <a:solidFill>
                            <a:schemeClr val="tx1"/>
                          </a:solidFill>
                          <a:effectLst/>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dirty="0" smtClean="0">
                          <a:solidFill>
                            <a:schemeClr val="tx1"/>
                          </a:solidFill>
                          <a:effectLst/>
                        </a:rPr>
                        <a:t>・</a:t>
                      </a:r>
                      <a:r>
                        <a:rPr kumimoji="1" lang="en-US" altLang="ja-JP" sz="1000" b="0" u="none" dirty="0" smtClean="0">
                          <a:solidFill>
                            <a:schemeClr val="tx1"/>
                          </a:solidFill>
                          <a:effectLst/>
                        </a:rPr>
                        <a:t> </a:t>
                      </a:r>
                      <a:r>
                        <a:rPr kumimoji="1" lang="ja-JP" altLang="en-US" sz="1000" b="0" u="none" dirty="0" smtClean="0">
                          <a:solidFill>
                            <a:schemeClr val="tx1"/>
                          </a:solidFill>
                          <a:effectLst/>
                        </a:rPr>
                        <a:t>大阪府内における水素ステーション整備計画を策定（</a:t>
                      </a:r>
                      <a:r>
                        <a:rPr kumimoji="1" lang="en-US" altLang="ja-JP" sz="1000" b="0" u="none" dirty="0" smtClean="0">
                          <a:solidFill>
                            <a:schemeClr val="tx1"/>
                          </a:solidFill>
                          <a:effectLst/>
                        </a:rPr>
                        <a:t>2015</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2</a:t>
                      </a:r>
                      <a:r>
                        <a:rPr kumimoji="1" lang="ja-JP" altLang="en-US" sz="1000" b="0" u="none" dirty="0" smtClean="0">
                          <a:solidFill>
                            <a:schemeClr val="tx1"/>
                          </a:solidFill>
                          <a:effectLst/>
                        </a:rPr>
                        <a:t>月改訂）</a:t>
                      </a:r>
                      <a:endParaRPr kumimoji="1" lang="en-US" altLang="ja-JP" sz="1000" b="0" u="none" dirty="0" smtClean="0">
                        <a:solidFill>
                          <a:schemeClr val="tx1"/>
                        </a:solidFill>
                        <a:effectLst/>
                      </a:endParaRPr>
                    </a:p>
                    <a:p>
                      <a:pPr algn="l"/>
                      <a:endParaRPr kumimoji="1" lang="en-US" altLang="ja-JP" sz="1000" b="0" u="none" dirty="0" smtClean="0">
                        <a:solidFill>
                          <a:schemeClr val="tx1"/>
                        </a:solidFill>
                        <a:effectLst/>
                      </a:endParaRPr>
                    </a:p>
                    <a:p>
                      <a:pPr algn="l"/>
                      <a:r>
                        <a:rPr kumimoji="1" lang="ja-JP" altLang="en-US" sz="1000" b="0" u="none" dirty="0" smtClean="0">
                          <a:solidFill>
                            <a:schemeClr val="tx1"/>
                          </a:solidFill>
                          <a:effectLst/>
                        </a:rPr>
                        <a:t>・バッテリー戦略研究センター</a:t>
                      </a:r>
                      <a:endParaRPr kumimoji="1" lang="en-US" altLang="ja-JP" sz="1000" b="0" u="none" dirty="0" smtClean="0">
                        <a:solidFill>
                          <a:schemeClr val="tx1"/>
                        </a:solidFill>
                        <a:effectLst/>
                      </a:endParaRPr>
                    </a:p>
                    <a:p>
                      <a:pPr algn="l"/>
                      <a:r>
                        <a:rPr kumimoji="1" lang="en-US" altLang="ja-JP" sz="1000" b="0" u="none" dirty="0" smtClean="0">
                          <a:solidFill>
                            <a:schemeClr val="tx1"/>
                          </a:solidFill>
                          <a:effectLst/>
                        </a:rPr>
                        <a:t>- 2012</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月設立（</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4</a:t>
                      </a:r>
                      <a:r>
                        <a:rPr kumimoji="1" lang="ja-JP" altLang="en-US" sz="1000" b="0" u="none" dirty="0" smtClean="0">
                          <a:solidFill>
                            <a:schemeClr val="tx1"/>
                          </a:solidFill>
                          <a:effectLst/>
                        </a:rPr>
                        <a:t>月に、「バッテリー戦略推進センター」に改称、</a:t>
                      </a:r>
                      <a:r>
                        <a:rPr kumimoji="1" lang="en-US" altLang="ja-JP" sz="1000" b="0" u="none" dirty="0" smtClean="0">
                          <a:solidFill>
                            <a:schemeClr val="tx1"/>
                          </a:solidFill>
                          <a:effectLst/>
                        </a:rPr>
                        <a:t>2022</a:t>
                      </a:r>
                      <a:r>
                        <a:rPr kumimoji="1" lang="ja-JP" altLang="en-US" sz="1000" b="0" u="none" dirty="0" smtClean="0">
                          <a:solidFill>
                            <a:schemeClr val="tx1"/>
                          </a:solidFill>
                          <a:effectLst/>
                        </a:rPr>
                        <a:t>年</a:t>
                      </a:r>
                      <a:r>
                        <a:rPr kumimoji="1" lang="en-US" altLang="ja-JP" sz="1000" b="0" u="none" dirty="0" smtClean="0">
                          <a:solidFill>
                            <a:schemeClr val="tx1"/>
                          </a:solidFill>
                          <a:effectLst/>
                        </a:rPr>
                        <a:t>4</a:t>
                      </a:r>
                      <a:r>
                        <a:rPr kumimoji="1" lang="ja-JP" altLang="en-US" sz="1000" b="0" u="none" dirty="0" smtClean="0">
                          <a:solidFill>
                            <a:schemeClr val="tx1"/>
                          </a:solidFill>
                          <a:effectLst/>
                        </a:rPr>
                        <a:t>月に「エネルギービジネス推進事業」として再構築）</a:t>
                      </a:r>
                      <a:endParaRPr kumimoji="1" lang="en-US" altLang="ja-JP" sz="1000" b="0" u="none" dirty="0" smtClean="0">
                        <a:solidFill>
                          <a:schemeClr val="tx1"/>
                        </a:solidFill>
                        <a:effectLst/>
                      </a:endParaRPr>
                    </a:p>
                    <a:p>
                      <a:pPr algn="l"/>
                      <a:r>
                        <a:rPr kumimoji="1" lang="en-US" altLang="ja-JP" sz="1000" b="0" u="none" dirty="0" smtClean="0">
                          <a:solidFill>
                            <a:schemeClr val="tx1"/>
                          </a:solidFill>
                          <a:effectLst/>
                        </a:rPr>
                        <a:t> -</a:t>
                      </a:r>
                      <a:r>
                        <a:rPr kumimoji="1" lang="ja-JP" altLang="en-US" sz="1000" b="0" u="none" dirty="0" smtClean="0">
                          <a:solidFill>
                            <a:schemeClr val="tx1"/>
                          </a:solidFill>
                          <a:effectLst/>
                        </a:rPr>
                        <a:t>民間企業出身の蓄電池・燃料電池分野の専門人材らの知見・ネットワークを活用し、バッテリーを含むエネルギー関連の新たなビジネス創出の支援や実証コーディネート、国際標準化に向けた環境整備に取組む（企画・コーディネート・つなぐ機能の発揮）</a:t>
                      </a:r>
                      <a:endParaRPr kumimoji="1" lang="en-US" altLang="ja-JP" sz="1000" b="0" u="none" dirty="0" smtClean="0">
                        <a:solidFill>
                          <a:schemeClr val="tx1"/>
                        </a:solidFill>
                        <a:effectLst/>
                      </a:endParaRPr>
                    </a:p>
                    <a:p>
                      <a:pPr algn="l"/>
                      <a:endParaRPr kumimoji="1" lang="en-US" altLang="ja-JP"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u="none" strike="noStrike" dirty="0" smtClean="0">
                          <a:solidFill>
                            <a:schemeClr val="tx1"/>
                          </a:solidFill>
                        </a:rPr>
                        <a:t>・水素利活用の拡大を図る取組を推進する「Ｈ</a:t>
                      </a:r>
                      <a:r>
                        <a:rPr kumimoji="1" lang="en-US" altLang="ja-JP" sz="1000" u="none" strike="noStrike" dirty="0" smtClean="0">
                          <a:solidFill>
                            <a:schemeClr val="tx1"/>
                          </a:solidFill>
                        </a:rPr>
                        <a:t>2</a:t>
                      </a:r>
                      <a:r>
                        <a:rPr kumimoji="1" lang="ja-JP" altLang="en-US" sz="1000" u="none" strike="noStrike" dirty="0" smtClean="0">
                          <a:solidFill>
                            <a:schemeClr val="tx1"/>
                          </a:solidFill>
                        </a:rPr>
                        <a:t>Ｏｓａｋａビジョン」を策定</a:t>
                      </a:r>
                      <a:r>
                        <a:rPr kumimoji="1" lang="en-US" altLang="ja-JP" sz="1000" u="none" strike="noStrike" dirty="0" smtClean="0">
                          <a:solidFill>
                            <a:schemeClr val="tx1"/>
                          </a:solidFill>
                        </a:rPr>
                        <a:t>(2016</a:t>
                      </a:r>
                      <a:r>
                        <a:rPr kumimoji="1" lang="ja-JP" altLang="en-US" sz="1000" u="none" strike="noStrike" dirty="0" smtClean="0">
                          <a:solidFill>
                            <a:schemeClr val="tx1"/>
                          </a:solidFill>
                        </a:rPr>
                        <a:t>年</a:t>
                      </a:r>
                      <a:r>
                        <a:rPr kumimoji="1" lang="en-US" altLang="ja-JP" sz="1000" u="none" strike="noStrike" dirty="0" smtClean="0">
                          <a:solidFill>
                            <a:schemeClr val="tx1"/>
                          </a:solidFill>
                        </a:rPr>
                        <a:t>3</a:t>
                      </a:r>
                      <a:r>
                        <a:rPr kumimoji="1" lang="ja-JP" altLang="en-US" sz="1000" u="none" strike="noStrike" dirty="0" smtClean="0">
                          <a:solidFill>
                            <a:schemeClr val="tx1"/>
                          </a:solidFill>
                        </a:rPr>
                        <a:t>月</a:t>
                      </a:r>
                      <a:r>
                        <a:rPr kumimoji="1" lang="en-US" altLang="ja-JP" sz="1000" u="none" strike="noStrike" dirty="0" smtClean="0">
                          <a:solidFill>
                            <a:schemeClr val="tx1"/>
                          </a:solidFill>
                        </a:rPr>
                        <a:t>)</a:t>
                      </a:r>
                    </a:p>
                    <a:p>
                      <a:pPr algn="l"/>
                      <a:r>
                        <a:rPr kumimoji="1" lang="en-US" altLang="ja-JP" sz="1000" b="0" u="none" dirty="0" smtClean="0">
                          <a:solidFill>
                            <a:schemeClr val="tx1"/>
                          </a:solidFill>
                          <a:effectLst/>
                        </a:rPr>
                        <a:t>- </a:t>
                      </a:r>
                      <a:r>
                        <a:rPr kumimoji="1" lang="ja-JP" altLang="en-US" sz="1000" b="0" u="none" dirty="0" smtClean="0">
                          <a:solidFill>
                            <a:schemeClr val="tx1"/>
                          </a:solidFill>
                          <a:effectLst/>
                        </a:rPr>
                        <a:t>ビジョン実現に向け産学官が連携し先進的なプロジェクト創出を図る「</a:t>
                      </a:r>
                      <a:r>
                        <a:rPr kumimoji="1" lang="en-US" altLang="ja-JP" sz="1000" b="0" u="none" dirty="0" smtClean="0">
                          <a:solidFill>
                            <a:schemeClr val="tx1"/>
                          </a:solidFill>
                          <a:effectLst/>
                        </a:rPr>
                        <a:t>H2Osaka</a:t>
                      </a:r>
                      <a:r>
                        <a:rPr kumimoji="1" lang="ja-JP" altLang="en-US" sz="1000" b="0" u="none" dirty="0" smtClean="0">
                          <a:solidFill>
                            <a:schemeClr val="tx1"/>
                          </a:solidFill>
                          <a:effectLst/>
                        </a:rPr>
                        <a:t>ビジョン推進会議」を大阪市と共同で設置（</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8</a:t>
                      </a:r>
                      <a:r>
                        <a:rPr kumimoji="1" lang="ja-JP" altLang="en-US" sz="1000" b="0" u="none" dirty="0" smtClean="0">
                          <a:solidFill>
                            <a:schemeClr val="tx1"/>
                          </a:solidFill>
                          <a:effectLst/>
                        </a:rPr>
                        <a:t>月）、堺市水素エネルギー社会推進協議会と統合（</a:t>
                      </a:r>
                      <a:r>
                        <a:rPr kumimoji="1" lang="en-US" altLang="ja-JP" sz="1000" b="0" u="none" dirty="0" smtClean="0">
                          <a:solidFill>
                            <a:schemeClr val="tx1"/>
                          </a:solidFill>
                          <a:effectLst/>
                        </a:rPr>
                        <a:t>2021</a:t>
                      </a:r>
                      <a:r>
                        <a:rPr kumimoji="1" lang="ja-JP" altLang="en-US" sz="1000" b="0" u="none" dirty="0" smtClean="0">
                          <a:solidFill>
                            <a:schemeClr val="tx1"/>
                          </a:solidFill>
                          <a:effectLst/>
                        </a:rPr>
                        <a:t>年</a:t>
                      </a:r>
                      <a:r>
                        <a:rPr kumimoji="1" lang="en-US" altLang="ja-JP" sz="1000" b="0" u="none" dirty="0" smtClean="0">
                          <a:solidFill>
                            <a:schemeClr val="tx1"/>
                          </a:solidFill>
                          <a:effectLst/>
                        </a:rPr>
                        <a:t>3</a:t>
                      </a:r>
                      <a:r>
                        <a:rPr kumimoji="1" lang="ja-JP" altLang="en-US" sz="1000" b="0" u="none" dirty="0" smtClean="0">
                          <a:solidFill>
                            <a:schemeClr val="tx1"/>
                          </a:solidFill>
                          <a:effectLst/>
                        </a:rPr>
                        <a:t>月）、万博開催都市として産学官一丸となって取組みを推進するため、</a:t>
                      </a:r>
                      <a:r>
                        <a:rPr kumimoji="1" lang="en-US" altLang="ja-JP" sz="1000" b="0" u="none" dirty="0" smtClean="0">
                          <a:solidFill>
                            <a:schemeClr val="tx1"/>
                          </a:solidFill>
                          <a:effectLst/>
                        </a:rPr>
                        <a:t>H2Osaka</a:t>
                      </a:r>
                      <a:r>
                        <a:rPr kumimoji="1" lang="ja-JP" altLang="en-US" sz="1000" b="0" u="none" dirty="0" smtClean="0">
                          <a:solidFill>
                            <a:schemeClr val="tx1"/>
                          </a:solidFill>
                          <a:effectLst/>
                        </a:rPr>
                        <a:t>ビジョン推進会議として、</a:t>
                      </a:r>
                      <a:r>
                        <a:rPr kumimoji="1" lang="ja-JP" altLang="en-US" sz="1000" u="none" strike="noStrike" dirty="0" smtClean="0">
                          <a:solidFill>
                            <a:schemeClr val="tx1"/>
                          </a:solidFill>
                        </a:rPr>
                        <a:t>「Ｈ</a:t>
                      </a:r>
                      <a:r>
                        <a:rPr kumimoji="1" lang="en-US" altLang="ja-JP" sz="1000" u="none" strike="noStrike" dirty="0" smtClean="0">
                          <a:solidFill>
                            <a:schemeClr val="tx1"/>
                          </a:solidFill>
                        </a:rPr>
                        <a:t>2</a:t>
                      </a:r>
                      <a:r>
                        <a:rPr kumimoji="1" lang="ja-JP" altLang="en-US" sz="1000" u="none" strike="noStrike" dirty="0" smtClean="0">
                          <a:solidFill>
                            <a:schemeClr val="tx1"/>
                          </a:solidFill>
                        </a:rPr>
                        <a:t>Ｏｓａｋａビジョン</a:t>
                      </a:r>
                      <a:r>
                        <a:rPr kumimoji="1" lang="en-US" altLang="ja-JP" sz="1000" u="none" strike="noStrike" dirty="0" smtClean="0">
                          <a:solidFill>
                            <a:schemeClr val="tx1"/>
                          </a:solidFill>
                        </a:rPr>
                        <a:t>2022</a:t>
                      </a:r>
                      <a:r>
                        <a:rPr kumimoji="1" lang="ja-JP" altLang="en-US" sz="1000" u="none" strike="noStrike" dirty="0" smtClean="0">
                          <a:solidFill>
                            <a:schemeClr val="tx1"/>
                          </a:solidFill>
                        </a:rPr>
                        <a:t>」を策定（</a:t>
                      </a:r>
                      <a:r>
                        <a:rPr kumimoji="1" lang="en-US" altLang="ja-JP" sz="1000" u="none" strike="noStrike" dirty="0" smtClean="0">
                          <a:solidFill>
                            <a:schemeClr val="tx1"/>
                          </a:solidFill>
                        </a:rPr>
                        <a:t>2022</a:t>
                      </a:r>
                      <a:r>
                        <a:rPr kumimoji="1" lang="ja-JP" altLang="en-US" sz="1000" u="none" strike="noStrike" dirty="0" smtClean="0">
                          <a:solidFill>
                            <a:schemeClr val="tx1"/>
                          </a:solidFill>
                        </a:rPr>
                        <a:t>年</a:t>
                      </a:r>
                      <a:r>
                        <a:rPr kumimoji="1" lang="en-US" altLang="ja-JP" sz="1000" u="none" strike="noStrike" dirty="0" smtClean="0">
                          <a:solidFill>
                            <a:schemeClr val="tx1"/>
                          </a:solidFill>
                        </a:rPr>
                        <a:t>5</a:t>
                      </a:r>
                      <a:r>
                        <a:rPr kumimoji="1" lang="ja-JP" altLang="en-US" sz="1000" u="none" strike="noStrike" dirty="0" smtClean="0">
                          <a:solidFill>
                            <a:schemeClr val="tx1"/>
                          </a:solidFill>
                        </a:rPr>
                        <a:t>月）</a:t>
                      </a:r>
                      <a:endParaRPr kumimoji="1" lang="en-US" altLang="ja-JP" sz="1000" u="none" strike="noStrik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dirty="0" smtClean="0">
                          <a:solidFill>
                            <a:schemeClr val="tx1"/>
                          </a:solidFill>
                          <a:effectLst/>
                        </a:rPr>
                        <a:t>・産学官のメンバーが電池駆動ロボットの社会実装に向けた課題抽出や、解決の方向性などを議論し、ロボットビジネスの振興に取り組む「大阪府電池駆動ロボット社会実装推進協議会」を設立（</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ts val="1300"/>
                        </a:lnSpc>
                      </a:pPr>
                      <a:r>
                        <a:rPr kumimoji="1" lang="ja-JP" altLang="en-US" sz="1000" b="0" u="none" baseline="0" dirty="0" smtClean="0">
                          <a:solidFill>
                            <a:schemeClr val="tx1"/>
                          </a:solidFill>
                          <a:effectLst/>
                        </a:rPr>
                        <a:t>・府内の</a:t>
                      </a:r>
                      <a:r>
                        <a:rPr kumimoji="1" lang="en-US" altLang="ja-JP" sz="1000" b="0" u="none" baseline="0" dirty="0" smtClean="0">
                          <a:solidFill>
                            <a:schemeClr val="tx1"/>
                          </a:solidFill>
                          <a:effectLst/>
                        </a:rPr>
                        <a:t>EV</a:t>
                      </a:r>
                      <a:r>
                        <a:rPr kumimoji="1" lang="ja-JP" altLang="en-US" sz="1000" b="0" u="none" baseline="0" dirty="0" smtClean="0">
                          <a:solidFill>
                            <a:schemeClr val="tx1"/>
                          </a:solidFill>
                          <a:effectLst/>
                        </a:rPr>
                        <a:t>・</a:t>
                      </a:r>
                      <a:r>
                        <a:rPr kumimoji="1" lang="en-US" altLang="ja-JP" sz="1000" b="0" u="none" baseline="0" dirty="0" smtClean="0">
                          <a:solidFill>
                            <a:schemeClr val="tx1"/>
                          </a:solidFill>
                          <a:effectLst/>
                        </a:rPr>
                        <a:t>PHV</a:t>
                      </a:r>
                      <a:r>
                        <a:rPr kumimoji="1" lang="ja-JP" altLang="en-US" sz="1000" b="0" u="none" baseline="0" dirty="0" smtClean="0">
                          <a:solidFill>
                            <a:schemeClr val="tx1"/>
                          </a:solidFill>
                          <a:effectLst/>
                        </a:rPr>
                        <a:t>約</a:t>
                      </a:r>
                      <a:r>
                        <a:rPr kumimoji="1" lang="en-US" altLang="ja-JP" sz="1000" b="1" u="none" baseline="0" dirty="0" smtClean="0">
                          <a:solidFill>
                            <a:schemeClr val="tx1"/>
                          </a:solidFill>
                          <a:effectLst/>
                        </a:rPr>
                        <a:t>14400</a:t>
                      </a:r>
                      <a:r>
                        <a:rPr kumimoji="1" lang="ja-JP" altLang="en-US" sz="1000" b="0" u="none" baseline="0" dirty="0" smtClean="0">
                          <a:solidFill>
                            <a:schemeClr val="tx1"/>
                          </a:solidFill>
                          <a:effectLst/>
                        </a:rPr>
                        <a:t>台、急速充電器</a:t>
                      </a:r>
                      <a:r>
                        <a:rPr kumimoji="1" lang="en-US" altLang="ja-JP" sz="1000" b="0" u="none" baseline="0" dirty="0" smtClean="0">
                          <a:solidFill>
                            <a:schemeClr val="tx1"/>
                          </a:solidFill>
                          <a:effectLst/>
                        </a:rPr>
                        <a:t>281</a:t>
                      </a:r>
                      <a:r>
                        <a:rPr kumimoji="1" lang="ja-JP" altLang="en-US" sz="1000" b="0" u="none" baseline="0" dirty="0" smtClean="0">
                          <a:solidFill>
                            <a:schemeClr val="tx1"/>
                          </a:solidFill>
                          <a:effectLst/>
                        </a:rPr>
                        <a:t>基</a:t>
                      </a:r>
                      <a:r>
                        <a:rPr kumimoji="1" lang="en-US" altLang="ja-JP" sz="1000" b="0" u="none" baseline="0" dirty="0" smtClean="0">
                          <a:solidFill>
                            <a:schemeClr val="tx1"/>
                          </a:solidFill>
                          <a:effectLst/>
                        </a:rPr>
                        <a:t>(</a:t>
                      </a:r>
                      <a:r>
                        <a:rPr kumimoji="1" lang="en-US" altLang="ja-JP" sz="1000" b="0" u="none" strike="noStrike" baseline="0" dirty="0" smtClean="0">
                          <a:solidFill>
                            <a:schemeClr val="tx1"/>
                          </a:solidFill>
                          <a:effectLst/>
                        </a:rPr>
                        <a:t>2022</a:t>
                      </a:r>
                      <a:r>
                        <a:rPr kumimoji="1" lang="ja-JP" altLang="en-US" sz="1000" b="0" u="none" baseline="0" dirty="0" smtClean="0">
                          <a:solidFill>
                            <a:schemeClr val="tx1"/>
                          </a:solidFill>
                          <a:effectLst/>
                        </a:rPr>
                        <a:t>年</a:t>
                      </a:r>
                      <a:r>
                        <a:rPr kumimoji="1" lang="en-US" altLang="ja-JP" sz="1000" b="0" u="none" baseline="0" dirty="0" smtClean="0">
                          <a:solidFill>
                            <a:schemeClr val="tx1"/>
                          </a:solidFill>
                          <a:effectLst/>
                        </a:rPr>
                        <a:t>3</a:t>
                      </a:r>
                      <a:r>
                        <a:rPr kumimoji="1" lang="ja-JP" altLang="en-US" sz="1000" b="0" u="none" baseline="0" dirty="0" smtClean="0">
                          <a:solidFill>
                            <a:schemeClr val="tx1"/>
                          </a:solidFill>
                          <a:effectLst/>
                        </a:rPr>
                        <a:t>月末時点</a:t>
                      </a:r>
                      <a:r>
                        <a:rPr kumimoji="1" lang="en-US" altLang="ja-JP" sz="1000" b="0" u="none" baseline="0" dirty="0" smtClean="0">
                          <a:solidFill>
                            <a:schemeClr val="tx1"/>
                          </a:solidFill>
                          <a:effectLst/>
                        </a:rPr>
                        <a:t>)</a:t>
                      </a:r>
                    </a:p>
                    <a:p>
                      <a:pPr algn="l">
                        <a:lnSpc>
                          <a:spcPts val="1300"/>
                        </a:lnSpc>
                      </a:pPr>
                      <a:r>
                        <a:rPr kumimoji="1" lang="ja-JP" altLang="en-US" sz="1000" b="0" u="none" dirty="0" smtClean="0">
                          <a:solidFill>
                            <a:schemeClr val="tx1"/>
                          </a:solidFill>
                          <a:effectLst/>
                        </a:rPr>
                        <a:t>・関西イノベーション国際戦略総合特区で重点分野の一つとして提案し、地域採択</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・関西国際空港における水素活用・インフラ整備に向けたプロジェクトが、環境省事業に採択（</a:t>
                      </a:r>
                      <a:r>
                        <a:rPr kumimoji="1" lang="en-US" altLang="ja-JP" sz="1000" b="0" u="none" dirty="0" smtClean="0">
                          <a:solidFill>
                            <a:schemeClr val="tx1"/>
                          </a:solidFill>
                          <a:effectLst/>
                        </a:rPr>
                        <a:t>2014</a:t>
                      </a:r>
                      <a:r>
                        <a:rPr kumimoji="1" lang="ja-JP" altLang="en-US" sz="1000" b="0" u="none" dirty="0" smtClean="0">
                          <a:solidFill>
                            <a:schemeClr val="tx1"/>
                          </a:solidFill>
                          <a:effectLst/>
                        </a:rPr>
                        <a:t>年</a:t>
                      </a:r>
                      <a:r>
                        <a:rPr kumimoji="1" lang="en-US" altLang="ja-JP" sz="1000" b="0" u="none" dirty="0" smtClean="0">
                          <a:solidFill>
                            <a:schemeClr val="tx1"/>
                          </a:solidFill>
                          <a:effectLst/>
                        </a:rPr>
                        <a:t>4</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p>
                      <a:pPr algn="l">
                        <a:lnSpc>
                          <a:spcPts val="1300"/>
                        </a:lnSpc>
                      </a:pPr>
                      <a:r>
                        <a:rPr kumimoji="1" lang="ja-JP" altLang="en-US" sz="1000" b="0" u="none" dirty="0" smtClean="0">
                          <a:solidFill>
                            <a:schemeClr val="tx1"/>
                          </a:solidFill>
                          <a:effectLst/>
                        </a:rPr>
                        <a:t>・上記実証プロジェクトの成果により、関空</a:t>
                      </a:r>
                      <a:r>
                        <a:rPr kumimoji="1" lang="en-US" altLang="ja-JP" sz="1000" b="0" u="none" dirty="0" smtClean="0">
                          <a:solidFill>
                            <a:schemeClr val="tx1"/>
                          </a:solidFill>
                          <a:effectLst/>
                        </a:rPr>
                        <a:t>2</a:t>
                      </a:r>
                      <a:r>
                        <a:rPr kumimoji="1" lang="ja-JP" altLang="en-US" sz="1000" b="0" u="none" dirty="0" smtClean="0">
                          <a:solidFill>
                            <a:schemeClr val="tx1"/>
                          </a:solidFill>
                          <a:effectLst/>
                        </a:rPr>
                        <a:t>期島に「イワタニ水素ｽﾃｰｼｮﾝ関西国際空港」が開所</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r>
                        <a:rPr kumimoji="1" lang="ja-JP" altLang="en-US" sz="1000" b="0" u="none" dirty="0" err="1" smtClean="0">
                          <a:solidFill>
                            <a:schemeClr val="tx1"/>
                          </a:solidFill>
                          <a:effectLst/>
                        </a:rPr>
                        <a:t>、</a:t>
                      </a:r>
                      <a:r>
                        <a:rPr kumimoji="1" lang="ja-JP" altLang="en-US" sz="1000" b="0" u="none" dirty="0" smtClean="0">
                          <a:solidFill>
                            <a:schemeClr val="tx1"/>
                          </a:solidFill>
                          <a:effectLst/>
                        </a:rPr>
                        <a:t>燃料電池フォークリフトの市販開始</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11</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r>
                        <a:rPr kumimoji="1" lang="ja-JP" altLang="en-US" sz="1000" b="0" u="none" dirty="0" err="1" smtClean="0">
                          <a:solidFill>
                            <a:schemeClr val="tx1"/>
                          </a:solidFill>
                          <a:effectLst/>
                        </a:rPr>
                        <a:t>、</a:t>
                      </a:r>
                      <a:r>
                        <a:rPr kumimoji="1" lang="ja-JP" altLang="en-US" sz="1000" b="0" u="none" dirty="0" smtClean="0">
                          <a:solidFill>
                            <a:schemeClr val="tx1"/>
                          </a:solidFill>
                          <a:effectLst/>
                        </a:rPr>
                        <a:t>関空</a:t>
                      </a:r>
                      <a:r>
                        <a:rPr kumimoji="1" lang="en-US" altLang="ja-JP" sz="1000" b="0" u="none" dirty="0" smtClean="0">
                          <a:solidFill>
                            <a:schemeClr val="tx1"/>
                          </a:solidFill>
                          <a:effectLst/>
                        </a:rPr>
                        <a:t>1</a:t>
                      </a:r>
                      <a:r>
                        <a:rPr kumimoji="1" lang="ja-JP" altLang="en-US" sz="1000" b="0" u="none" dirty="0" smtClean="0">
                          <a:solidFill>
                            <a:schemeClr val="tx1"/>
                          </a:solidFill>
                          <a:effectLst/>
                        </a:rPr>
                        <a:t>期島に「大規模産業車両用水素インフラ」が開所</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3</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・ﾊﾞｯﾃﾘｰ戦略研究ｾﾝﾀｰが咲洲地区に誘致した世界最大規模の大型蓄電池システム試験評価施設</a:t>
                      </a:r>
                      <a:r>
                        <a:rPr kumimoji="1" lang="en-US" altLang="ja-JP" sz="1000" b="0" u="none" dirty="0" smtClean="0">
                          <a:solidFill>
                            <a:schemeClr val="tx1"/>
                          </a:solidFill>
                          <a:effectLst/>
                        </a:rPr>
                        <a:t>(NLAB)</a:t>
                      </a:r>
                      <a:r>
                        <a:rPr kumimoji="1" lang="ja-JP" altLang="en-US" sz="1000" b="0" u="none" dirty="0" smtClean="0">
                          <a:solidFill>
                            <a:schemeClr val="tx1"/>
                          </a:solidFill>
                          <a:effectLst/>
                        </a:rPr>
                        <a:t>がサービス開始。</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algn="l">
                        <a:lnSpc>
                          <a:spcPts val="1300"/>
                        </a:lnSpc>
                      </a:pPr>
                      <a:r>
                        <a:rPr kumimoji="1" lang="ja-JP" altLang="en-US" sz="1000" b="0" u="none" dirty="0" smtClean="0">
                          <a:solidFill>
                            <a:schemeClr val="tx1"/>
                          </a:solidFill>
                          <a:effectLst/>
                        </a:rPr>
                        <a:t>・蓄電池関連分野の</a:t>
                      </a:r>
                      <a:r>
                        <a:rPr kumimoji="1" lang="en-US" altLang="ja-JP" sz="1000" b="0" u="none" dirty="0" smtClean="0">
                          <a:solidFill>
                            <a:schemeClr val="tx1"/>
                          </a:solidFill>
                          <a:effectLst/>
                        </a:rPr>
                        <a:t>5</a:t>
                      </a:r>
                      <a:r>
                        <a:rPr kumimoji="1" lang="ja-JP" altLang="en-US" sz="1000" b="0" u="none" dirty="0" err="1" smtClean="0">
                          <a:solidFill>
                            <a:schemeClr val="tx1"/>
                          </a:solidFill>
                          <a:effectLst/>
                        </a:rPr>
                        <a:t>つの</a:t>
                      </a:r>
                      <a:r>
                        <a:rPr kumimoji="1" lang="ja-JP" altLang="en-US" sz="1000" b="0" u="none" dirty="0" smtClean="0">
                          <a:solidFill>
                            <a:schemeClr val="tx1"/>
                          </a:solidFill>
                          <a:effectLst/>
                        </a:rPr>
                        <a:t>認証機関と産業振興に関する連携協定を締結。</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9</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algn="l">
                        <a:lnSpc>
                          <a:spcPts val="1300"/>
                        </a:lnSpc>
                      </a:pPr>
                      <a:r>
                        <a:rPr kumimoji="1" lang="ja-JP" altLang="en-US" sz="1000" b="0" u="none" dirty="0" smtClean="0">
                          <a:solidFill>
                            <a:schemeClr val="tx1"/>
                          </a:solidFill>
                          <a:effectLst/>
                        </a:rPr>
                        <a:t>・「蓄電池、水素・燃料電池国際カンファレンス</a:t>
                      </a:r>
                      <a:r>
                        <a:rPr kumimoji="1" lang="en-US" altLang="ja-JP" sz="1000" b="0" u="none" dirty="0" smtClean="0">
                          <a:solidFill>
                            <a:schemeClr val="tx1"/>
                          </a:solidFill>
                          <a:effectLst/>
                        </a:rPr>
                        <a:t>in</a:t>
                      </a:r>
                      <a:r>
                        <a:rPr kumimoji="1" lang="ja-JP" altLang="en-US" sz="1000" b="0" u="none" dirty="0" smtClean="0">
                          <a:solidFill>
                            <a:schemeClr val="tx1"/>
                          </a:solidFill>
                          <a:effectLst/>
                        </a:rPr>
                        <a:t>大阪」を開催し</a:t>
                      </a:r>
                      <a:r>
                        <a:rPr kumimoji="1" lang="en-US" altLang="ja-JP" sz="1000" b="0" u="none" dirty="0" smtClean="0">
                          <a:solidFill>
                            <a:schemeClr val="tx1"/>
                          </a:solidFill>
                          <a:effectLst/>
                        </a:rPr>
                        <a:t>293</a:t>
                      </a:r>
                      <a:r>
                        <a:rPr kumimoji="1" lang="ja-JP" altLang="en-US" sz="1000" b="0" u="none" dirty="0" smtClean="0">
                          <a:solidFill>
                            <a:schemeClr val="tx1"/>
                          </a:solidFill>
                          <a:effectLst/>
                        </a:rPr>
                        <a:t>名が参加（</a:t>
                      </a:r>
                      <a:r>
                        <a:rPr kumimoji="1" lang="en-US" altLang="ja-JP" sz="1000" b="0" u="none" dirty="0" smtClean="0">
                          <a:solidFill>
                            <a:schemeClr val="tx1"/>
                          </a:solidFill>
                          <a:effectLst/>
                        </a:rPr>
                        <a:t>2016</a:t>
                      </a:r>
                      <a:r>
                        <a:rPr kumimoji="1" lang="ja-JP" altLang="en-US" sz="1000" b="0" u="none" dirty="0" smtClean="0">
                          <a:solidFill>
                            <a:schemeClr val="tx1"/>
                          </a:solidFill>
                          <a:effectLst/>
                        </a:rPr>
                        <a:t>年</a:t>
                      </a:r>
                      <a:r>
                        <a:rPr kumimoji="1" lang="en-US" altLang="ja-JP" sz="1000" b="0" u="none" dirty="0" smtClean="0">
                          <a:solidFill>
                            <a:schemeClr val="tx1"/>
                          </a:solidFill>
                          <a:effectLst/>
                        </a:rPr>
                        <a:t>9</a:t>
                      </a:r>
                      <a:r>
                        <a:rPr kumimoji="1" lang="ja-JP" altLang="en-US" sz="1000" b="0" u="none" dirty="0" smtClean="0">
                          <a:solidFill>
                            <a:schemeClr val="tx1"/>
                          </a:solidFill>
                          <a:effectLst/>
                        </a:rPr>
                        <a:t>月）</a:t>
                      </a:r>
                    </a:p>
                    <a:p>
                      <a:pPr algn="l">
                        <a:lnSpc>
                          <a:spcPts val="1300"/>
                        </a:lnSpc>
                      </a:pPr>
                      <a:r>
                        <a:rPr kumimoji="1" lang="en-US" altLang="ja-JP" sz="1000" b="0" u="none" dirty="0" smtClean="0">
                          <a:solidFill>
                            <a:schemeClr val="tx1"/>
                          </a:solidFill>
                          <a:effectLst/>
                        </a:rPr>
                        <a:t>-</a:t>
                      </a:r>
                      <a:r>
                        <a:rPr kumimoji="1" lang="ja-JP" altLang="en-US" sz="1000" b="0" u="none" dirty="0" smtClean="0">
                          <a:solidFill>
                            <a:schemeClr val="tx1"/>
                          </a:solidFill>
                          <a:effectLst/>
                        </a:rPr>
                        <a:t>大阪工業大学と連携協力に関する協定（バッテリーを活用したロボット産業の普及・振興に関する協定）を締結（</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6</a:t>
                      </a:r>
                      <a:r>
                        <a:rPr kumimoji="1" lang="ja-JP" altLang="en-US" sz="1000" b="0" u="none" dirty="0" smtClean="0">
                          <a:solidFill>
                            <a:schemeClr val="tx1"/>
                          </a:solidFill>
                          <a:effectLst/>
                        </a:rPr>
                        <a:t>月）</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・大阪産業技術研究所で業務用燃料電池の実証を開始。</a:t>
                      </a:r>
                      <a:r>
                        <a:rPr kumimoji="1" lang="en-US" altLang="ja-JP" sz="1000" b="0" u="none" dirty="0" smtClean="0">
                          <a:solidFill>
                            <a:schemeClr val="tx1"/>
                          </a:solidFill>
                          <a:effectLst/>
                        </a:rPr>
                        <a:t>(2017</a:t>
                      </a:r>
                      <a:r>
                        <a:rPr kumimoji="1" lang="ja-JP" altLang="en-US" sz="1000" b="0" u="none" dirty="0" smtClean="0">
                          <a:solidFill>
                            <a:schemeClr val="tx1"/>
                          </a:solidFill>
                          <a:effectLst/>
                        </a:rPr>
                        <a:t>年</a:t>
                      </a:r>
                      <a:r>
                        <a:rPr kumimoji="1" lang="en-US" altLang="ja-JP" sz="1000" b="0" u="none" dirty="0" smtClean="0">
                          <a:solidFill>
                            <a:schemeClr val="tx1"/>
                          </a:solidFill>
                          <a:effectLst/>
                        </a:rPr>
                        <a:t>7</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・咲くやこの花館（花博記念公園鶴見緑地内）で業務用燃料電池の実証を開始。</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r>
                        <a:rPr kumimoji="1" lang="ja-JP" altLang="en-US" sz="1000" b="0" u="none" dirty="0" smtClean="0">
                          <a:solidFill>
                            <a:schemeClr val="tx1"/>
                          </a:solidFill>
                          <a:effectLst/>
                        </a:rPr>
                        <a:t> </a:t>
                      </a:r>
                      <a:endParaRPr kumimoji="1" lang="en-US" altLang="ja-JP" sz="1000" b="0" u="none" dirty="0" smtClean="0">
                        <a:solidFill>
                          <a:schemeClr val="tx1"/>
                        </a:solidFill>
                        <a:effectLst/>
                      </a:endParaRPr>
                    </a:p>
                    <a:p>
                      <a:pPr algn="l">
                        <a:lnSpc>
                          <a:spcPts val="1300"/>
                        </a:lnSpc>
                      </a:pPr>
                      <a:r>
                        <a:rPr kumimoji="1" lang="ja-JP" altLang="en-US" sz="1000" b="0" u="none" dirty="0" smtClean="0">
                          <a:solidFill>
                            <a:schemeClr val="tx1"/>
                          </a:solidFill>
                          <a:effectLst/>
                        </a:rPr>
                        <a:t>・「蓄電池国際ビジネスフォーラム</a:t>
                      </a:r>
                      <a:r>
                        <a:rPr kumimoji="1" lang="en-US" altLang="ja-JP" sz="1000" b="0" u="none" dirty="0" smtClean="0">
                          <a:solidFill>
                            <a:schemeClr val="tx1"/>
                          </a:solidFill>
                          <a:effectLst/>
                        </a:rPr>
                        <a:t>in</a:t>
                      </a:r>
                      <a:r>
                        <a:rPr kumimoji="1" lang="ja-JP" altLang="en-US" sz="1000" b="0" u="none" dirty="0" smtClean="0">
                          <a:solidFill>
                            <a:schemeClr val="tx1"/>
                          </a:solidFill>
                          <a:effectLst/>
                        </a:rPr>
                        <a:t>大阪」を開催し</a:t>
                      </a:r>
                      <a:r>
                        <a:rPr kumimoji="1" lang="en-US" altLang="ja-JP" sz="1000" b="0" u="none" dirty="0" smtClean="0">
                          <a:solidFill>
                            <a:schemeClr val="tx1"/>
                          </a:solidFill>
                          <a:effectLst/>
                        </a:rPr>
                        <a:t>203</a:t>
                      </a:r>
                      <a:r>
                        <a:rPr kumimoji="1" lang="ja-JP" altLang="en-US" sz="1000" b="0" u="none" dirty="0" smtClean="0">
                          <a:solidFill>
                            <a:schemeClr val="tx1"/>
                          </a:solidFill>
                          <a:effectLst/>
                        </a:rPr>
                        <a:t>名が参加（</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a:t>
                      </a:r>
                      <a:r>
                        <a:rPr kumimoji="1" lang="ja-JP" altLang="en-US" sz="1000" b="0" u="none" dirty="0" smtClean="0">
                          <a:solidFill>
                            <a:schemeClr val="tx1"/>
                          </a:solidFill>
                          <a:effectLst/>
                        </a:rPr>
                        <a:t>月）</a:t>
                      </a:r>
                      <a:endParaRPr kumimoji="1" lang="en-US" altLang="ja-JP" sz="1000" b="0" u="none" dirty="0" smtClean="0">
                        <a:solidFill>
                          <a:schemeClr val="tx1"/>
                        </a:solidFill>
                        <a:effectLst/>
                      </a:endParaRPr>
                    </a:p>
                    <a:p>
                      <a:pPr algn="l">
                        <a:lnSpc>
                          <a:spcPts val="1300"/>
                        </a:lnSpc>
                      </a:pPr>
                      <a:r>
                        <a:rPr kumimoji="1" lang="ja-JP" altLang="en-US" sz="1000" b="0" u="none" dirty="0" smtClean="0">
                          <a:solidFill>
                            <a:schemeClr val="tx1"/>
                          </a:solidFill>
                          <a:effectLst/>
                        </a:rPr>
                        <a:t>・ドイツのノルトライン＝ヴェストファーレン州と企業間のビジネス交流の促進に向けた覚書を締結。 </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10</a:t>
                      </a:r>
                      <a:r>
                        <a:rPr kumimoji="1" lang="ja-JP" altLang="en-US" sz="1000" b="0" u="none" dirty="0" smtClean="0">
                          <a:solidFill>
                            <a:schemeClr val="tx1"/>
                          </a:solidFill>
                          <a:effectLst/>
                        </a:rPr>
                        <a:t>月</a:t>
                      </a:r>
                      <a:r>
                        <a:rPr kumimoji="1" lang="en-US" altLang="ja-JP" sz="1000" b="0" u="none" dirty="0" smtClean="0">
                          <a:solidFill>
                            <a:schemeClr val="tx1"/>
                          </a:solidFill>
                          <a:effectLst/>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895467156"/>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80791"/>
          <a:ext cx="8712968" cy="6116561"/>
        </p:xfrm>
        <a:graphic>
          <a:graphicData uri="http://schemas.openxmlformats.org/drawingml/2006/table">
            <a:tbl>
              <a:tblPr firstRow="1" bandRow="1">
                <a:tableStyleId>{5940675A-B579-460E-94D1-54222C63F5DA}</a:tableStyleId>
              </a:tblPr>
              <a:tblGrid>
                <a:gridCol w="79208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3384376">
                  <a:extLst>
                    <a:ext uri="{9D8B030D-6E8A-4147-A177-3AD203B41FA5}">
                      <a16:colId xmlns:a16="http://schemas.microsoft.com/office/drawing/2014/main" val="20002"/>
                    </a:ext>
                  </a:extLst>
                </a:gridCol>
                <a:gridCol w="3600400">
                  <a:extLst>
                    <a:ext uri="{9D8B030D-6E8A-4147-A177-3AD203B41FA5}">
                      <a16:colId xmlns:a16="http://schemas.microsoft.com/office/drawing/2014/main" val="20003"/>
                    </a:ext>
                  </a:extLst>
                </a:gridCol>
              </a:tblGrid>
              <a:tr h="366721">
                <a:tc>
                  <a:txBody>
                    <a:bodyPr/>
                    <a:lstStyle/>
                    <a:p>
                      <a:pPr algn="ctr"/>
                      <a:r>
                        <a:rPr kumimoji="1" lang="ja-JP" altLang="en-US" sz="1200" dirty="0" smtClean="0">
                          <a:solidFill>
                            <a:schemeClr val="tx1"/>
                          </a:solidFill>
                        </a:rPr>
                        <a:t>＜</a:t>
                      </a:r>
                      <a:r>
                        <a:rPr kumimoji="1" lang="en-US" altLang="ja-JP" sz="1200" dirty="0" smtClean="0">
                          <a:solidFill>
                            <a:schemeClr val="tx1"/>
                          </a:solidFill>
                        </a:rPr>
                        <a:t>Why</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Vision</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What</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Outcome</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49840">
                <a:tc>
                  <a:txBody>
                    <a:bodyPr/>
                    <a:lstStyle/>
                    <a:p>
                      <a:pPr marL="0" indent="0"/>
                      <a:endParaRPr kumimoji="1" lang="ja-JP" altLang="en-US" sz="11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100" dirty="0" smtClean="0">
                        <a:solidFill>
                          <a:schemeClr val="tx1"/>
                        </a:solidFill>
                      </a:endParaRPr>
                    </a:p>
                    <a:p>
                      <a:pPr marL="0" indent="0"/>
                      <a:endParaRPr kumimoji="1" lang="ja-JP" altLang="en-US"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strike="noStrike" dirty="0" smtClean="0">
                          <a:solidFill>
                            <a:schemeClr val="tx1"/>
                          </a:solidFill>
                          <a:effectLst/>
                        </a:rPr>
                        <a:t>・中小企業の優れた技術を大手・中堅企業につなぐ「大阪スマートエネルギーパートナーズ（</a:t>
                      </a:r>
                      <a:r>
                        <a:rPr kumimoji="1" lang="en-US" altLang="ja-JP" sz="1000" b="0" u="none" strike="noStrike" dirty="0" smtClean="0">
                          <a:solidFill>
                            <a:schemeClr val="tx1"/>
                          </a:solidFill>
                          <a:effectLst/>
                        </a:rPr>
                        <a:t>SEP</a:t>
                      </a:r>
                      <a:r>
                        <a:rPr kumimoji="1" lang="ja-JP" altLang="en-US" sz="1000" b="0" u="none" strike="noStrike" dirty="0" smtClean="0">
                          <a:solidFill>
                            <a:schemeClr val="tx1"/>
                          </a:solidFill>
                          <a:effectLst/>
                        </a:rPr>
                        <a:t>）」</a:t>
                      </a:r>
                      <a:r>
                        <a:rPr kumimoji="1" lang="ja-JP" altLang="en-US" sz="1000" b="0" u="none" dirty="0" smtClean="0">
                          <a:solidFill>
                            <a:schemeClr val="tx1"/>
                          </a:solidFill>
                          <a:effectLst/>
                        </a:rPr>
                        <a:t>（</a:t>
                      </a:r>
                      <a:r>
                        <a:rPr kumimoji="1" lang="en-US" altLang="ja-JP" sz="1000" b="0" u="none" dirty="0" smtClean="0">
                          <a:solidFill>
                            <a:schemeClr val="tx1"/>
                          </a:solidFill>
                          <a:effectLst/>
                        </a:rPr>
                        <a:t>2011</a:t>
                      </a:r>
                      <a:r>
                        <a:rPr kumimoji="1" lang="ja-JP" altLang="en-US" sz="1000" b="0" u="none" dirty="0" smtClean="0">
                          <a:solidFill>
                            <a:schemeClr val="tx1"/>
                          </a:solidFill>
                          <a:effectLst/>
                        </a:rPr>
                        <a:t>年</a:t>
                      </a:r>
                      <a:r>
                        <a:rPr kumimoji="1" lang="en-US" altLang="ja-JP" sz="1000" b="0" u="none" dirty="0" smtClean="0">
                          <a:solidFill>
                            <a:schemeClr val="tx1"/>
                          </a:solidFill>
                          <a:effectLst/>
                        </a:rPr>
                        <a:t>10</a:t>
                      </a:r>
                      <a:r>
                        <a:rPr kumimoji="1" lang="ja-JP" altLang="en-US" sz="1000" b="0" u="none" dirty="0" smtClean="0">
                          <a:solidFill>
                            <a:schemeClr val="tx1"/>
                          </a:solidFill>
                          <a:effectLst/>
                        </a:rPr>
                        <a:t>月～）、「おおさかスマエネインダストリーネットワーク（</a:t>
                      </a:r>
                      <a:r>
                        <a:rPr kumimoji="1" lang="en-US" altLang="ja-JP" sz="1000" b="0" u="none" dirty="0" smtClean="0">
                          <a:solidFill>
                            <a:schemeClr val="tx1"/>
                          </a:solidFill>
                          <a:effectLst/>
                        </a:rPr>
                        <a:t>SIN</a:t>
                      </a:r>
                      <a:r>
                        <a:rPr kumimoji="1" lang="ja-JP" altLang="en-US" sz="1000" b="0" u="none" dirty="0" smtClean="0">
                          <a:solidFill>
                            <a:schemeClr val="tx1"/>
                          </a:solidFill>
                          <a:effectLst/>
                        </a:rPr>
                        <a:t>）」（</a:t>
                      </a:r>
                      <a:r>
                        <a:rPr kumimoji="1" lang="en-US" altLang="ja-JP" sz="1000" b="0" u="none" dirty="0" smtClean="0">
                          <a:solidFill>
                            <a:schemeClr val="tx1"/>
                          </a:solidFill>
                          <a:effectLst/>
                        </a:rPr>
                        <a:t>2018</a:t>
                      </a:r>
                      <a:r>
                        <a:rPr kumimoji="1" lang="ja-JP" altLang="en-US" sz="1000" b="0" u="none" dirty="0" smtClean="0">
                          <a:solidFill>
                            <a:schemeClr val="tx1"/>
                          </a:solidFill>
                          <a:effectLst/>
                        </a:rPr>
                        <a:t>年</a:t>
                      </a:r>
                      <a:r>
                        <a:rPr kumimoji="1" lang="en-US" altLang="ja-JP" sz="1000" b="0" u="none" dirty="0" smtClean="0">
                          <a:solidFill>
                            <a:schemeClr val="tx1"/>
                          </a:solidFill>
                          <a:effectLst/>
                        </a:rPr>
                        <a:t>12</a:t>
                      </a:r>
                      <a:r>
                        <a:rPr kumimoji="1" lang="ja-JP" altLang="en-US" sz="1000" b="0" u="none" dirty="0" smtClean="0">
                          <a:solidFill>
                            <a:schemeClr val="tx1"/>
                          </a:solidFill>
                          <a:effectLst/>
                        </a:rPr>
                        <a:t>月～）を構築し、オープンイノベーションをコーディネート</a:t>
                      </a:r>
                      <a:endParaRPr kumimoji="1" lang="en-US" altLang="ja-JP" sz="1000" b="0" u="none"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u="non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u="none" dirty="0" smtClean="0">
                          <a:solidFill>
                            <a:schemeClr val="tx1"/>
                          </a:solidFill>
                          <a:effectLst/>
                        </a:rPr>
                        <a:t>・電池関連の事業化を促進する「新エネルギー産業（電池関連）創出事業補助金」を創設（</a:t>
                      </a:r>
                      <a:r>
                        <a:rPr kumimoji="1" lang="en-US" altLang="ja-JP" sz="1000" b="0" u="none" dirty="0" smtClean="0">
                          <a:solidFill>
                            <a:schemeClr val="tx1"/>
                          </a:solidFill>
                          <a:effectLst/>
                        </a:rPr>
                        <a:t>2013</a:t>
                      </a:r>
                      <a:r>
                        <a:rPr kumimoji="1" lang="ja-JP" altLang="en-US" sz="1000" b="0" u="none" dirty="0" smtClean="0">
                          <a:solidFill>
                            <a:schemeClr val="tx1"/>
                          </a:solidFill>
                          <a:effectLst/>
                        </a:rPr>
                        <a:t>年）（現、「エネルギー産業創出促進事業補助金」）</a:t>
                      </a:r>
                      <a:endParaRPr kumimoji="1" lang="en-US" altLang="ja-JP" sz="1000" b="0" u="non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000" b="0" u="none" dirty="0" smtClean="0">
                          <a:solidFill>
                            <a:schemeClr val="tx1"/>
                          </a:solidFill>
                          <a:effectLst/>
                        </a:rPr>
                        <a:t>・</a:t>
                      </a:r>
                      <a:r>
                        <a:rPr kumimoji="1" lang="en-US" altLang="ja-JP" sz="1000" b="0" u="none" dirty="0" smtClean="0">
                          <a:solidFill>
                            <a:schemeClr val="tx1"/>
                          </a:solidFill>
                          <a:effectLst/>
                        </a:rPr>
                        <a:t>SEP</a:t>
                      </a:r>
                      <a:r>
                        <a:rPr kumimoji="1" lang="ja-JP" altLang="en-US" sz="1000" b="0" u="none" dirty="0" smtClean="0">
                          <a:solidFill>
                            <a:schemeClr val="tx1"/>
                          </a:solidFill>
                          <a:effectLst/>
                        </a:rPr>
                        <a:t>企業数社、</a:t>
                      </a:r>
                      <a:r>
                        <a:rPr kumimoji="1" lang="en-US" altLang="ja-JP" sz="1000" b="0" u="none" dirty="0" smtClean="0">
                          <a:solidFill>
                            <a:schemeClr val="tx1"/>
                          </a:solidFill>
                          <a:effectLst/>
                        </a:rPr>
                        <a:t>SIN</a:t>
                      </a:r>
                      <a:r>
                        <a:rPr kumimoji="1" lang="ja-JP" altLang="en-US" sz="1000" b="0" u="none" dirty="0" smtClean="0">
                          <a:solidFill>
                            <a:schemeClr val="tx1"/>
                          </a:solidFill>
                          <a:effectLst/>
                        </a:rPr>
                        <a:t>企業等</a:t>
                      </a:r>
                      <a:r>
                        <a:rPr kumimoji="1" lang="en-US" altLang="ja-JP" sz="1000" b="0" u="none" dirty="0" smtClean="0">
                          <a:solidFill>
                            <a:schemeClr val="tx1"/>
                          </a:solidFill>
                          <a:effectLst/>
                        </a:rPr>
                        <a:t>213</a:t>
                      </a:r>
                      <a:r>
                        <a:rPr kumimoji="1" lang="ja-JP" altLang="en-US" sz="1000" b="0" u="none" dirty="0" smtClean="0">
                          <a:solidFill>
                            <a:schemeClr val="tx1"/>
                          </a:solidFill>
                          <a:effectLst/>
                        </a:rPr>
                        <a:t>社、コーディネート実績 </a:t>
                      </a:r>
                      <a:r>
                        <a:rPr kumimoji="1" lang="en-US" altLang="ja-JP" sz="1000" b="0" u="none" dirty="0" smtClean="0">
                          <a:solidFill>
                            <a:schemeClr val="tx1"/>
                          </a:solidFill>
                          <a:effectLst/>
                        </a:rPr>
                        <a:t>1105</a:t>
                      </a:r>
                      <a:r>
                        <a:rPr kumimoji="1" lang="ja-JP" altLang="en-US" sz="1000" b="0" u="none" dirty="0" smtClean="0">
                          <a:solidFill>
                            <a:schemeClr val="tx1"/>
                          </a:solidFill>
                          <a:effectLst/>
                        </a:rPr>
                        <a:t>件（</a:t>
                      </a:r>
                      <a:r>
                        <a:rPr kumimoji="1" lang="en-US" altLang="ja-JP" sz="1000" b="0" u="none" dirty="0" smtClean="0">
                          <a:solidFill>
                            <a:schemeClr val="tx1"/>
                          </a:solidFill>
                          <a:effectLst/>
                        </a:rPr>
                        <a:t>2022</a:t>
                      </a:r>
                      <a:r>
                        <a:rPr kumimoji="1" lang="ja-JP" altLang="en-US" sz="1000" b="0" u="none" dirty="0" smtClean="0">
                          <a:solidFill>
                            <a:schemeClr val="tx1"/>
                          </a:solidFill>
                          <a:effectLst/>
                        </a:rPr>
                        <a:t>年</a:t>
                      </a:r>
                      <a:r>
                        <a:rPr kumimoji="1" lang="en-US" altLang="ja-JP" sz="1000" b="0" u="none" dirty="0" smtClean="0">
                          <a:solidFill>
                            <a:schemeClr val="tx1"/>
                          </a:solidFill>
                          <a:effectLst/>
                        </a:rPr>
                        <a:t>9</a:t>
                      </a:r>
                      <a:r>
                        <a:rPr kumimoji="1" lang="ja-JP" altLang="en-US" sz="1000" b="0" u="none" dirty="0" smtClean="0">
                          <a:solidFill>
                            <a:schemeClr val="tx1"/>
                          </a:solidFill>
                          <a:effectLst/>
                        </a:rPr>
                        <a:t>月末時点）</a:t>
                      </a: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000" b="0" u="none" dirty="0" smtClean="0">
                          <a:solidFill>
                            <a:schemeClr val="tx1"/>
                          </a:solidFill>
                          <a:effectLst/>
                        </a:rPr>
                        <a:t> - </a:t>
                      </a:r>
                      <a:r>
                        <a:rPr kumimoji="1" lang="ja-JP" altLang="en-US" sz="1000" b="0" u="none" dirty="0" smtClean="0">
                          <a:solidFill>
                            <a:schemeClr val="tx1"/>
                          </a:solidFill>
                          <a:effectLst/>
                        </a:rPr>
                        <a:t>「新エネルギー産業（電池関連）創出事業補助金」創設以降、計</a:t>
                      </a:r>
                      <a:r>
                        <a:rPr kumimoji="1" lang="en-US" altLang="ja-JP" sz="1000" b="0" u="none" dirty="0" smtClean="0">
                          <a:solidFill>
                            <a:schemeClr val="tx1"/>
                          </a:solidFill>
                          <a:effectLst/>
                        </a:rPr>
                        <a:t>52</a:t>
                      </a:r>
                      <a:r>
                        <a:rPr kumimoji="1" lang="ja-JP" altLang="en-US" sz="1000" b="0" u="none" dirty="0" smtClean="0">
                          <a:solidFill>
                            <a:schemeClr val="tx1"/>
                          </a:solidFill>
                          <a:effectLst/>
                        </a:rPr>
                        <a:t>件を採択、うち</a:t>
                      </a:r>
                      <a:r>
                        <a:rPr kumimoji="1" lang="en-US" altLang="ja-JP" sz="1000" b="0" u="none" dirty="0" smtClean="0">
                          <a:solidFill>
                            <a:schemeClr val="tx1"/>
                          </a:solidFill>
                          <a:effectLst/>
                        </a:rPr>
                        <a:t>8</a:t>
                      </a:r>
                      <a:r>
                        <a:rPr kumimoji="1" lang="ja-JP" altLang="en-US" sz="1000" b="0" u="none" dirty="0" smtClean="0">
                          <a:solidFill>
                            <a:schemeClr val="tx1"/>
                          </a:solidFill>
                          <a:effectLst/>
                        </a:rPr>
                        <a:t>件が製品化に成功</a:t>
                      </a:r>
                      <a:endParaRPr kumimoji="1" lang="ja-JP" altLang="en-US" sz="11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241977" y="23563"/>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）成長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産業の育成</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等（</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バッテリー関連産業の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振興）（その</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76411096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6"/>
          <p:cNvSpPr txBox="1"/>
          <p:nvPr/>
        </p:nvSpPr>
        <p:spPr>
          <a:xfrm>
            <a:off x="117404" y="87776"/>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）成長産業の振興等（スタートアップ）</a:t>
            </a:r>
            <a:endPar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7" name="表 6"/>
          <p:cNvGraphicFramePr>
            <a:graphicFrameLocks noGrp="1"/>
          </p:cNvGraphicFramePr>
          <p:nvPr>
            <p:extLst/>
          </p:nvPr>
        </p:nvGraphicFramePr>
        <p:xfrm>
          <a:off x="117404" y="548680"/>
          <a:ext cx="8923565" cy="5872187"/>
        </p:xfrm>
        <a:graphic>
          <a:graphicData uri="http://schemas.openxmlformats.org/drawingml/2006/table">
            <a:tbl>
              <a:tblPr firstRow="1" firstCol="1" bandRow="1"/>
              <a:tblGrid>
                <a:gridCol w="2006324">
                  <a:extLst>
                    <a:ext uri="{9D8B030D-6E8A-4147-A177-3AD203B41FA5}">
                      <a16:colId xmlns:a16="http://schemas.microsoft.com/office/drawing/2014/main" val="838138467"/>
                    </a:ext>
                  </a:extLst>
                </a:gridCol>
                <a:gridCol w="2088232">
                  <a:extLst>
                    <a:ext uri="{9D8B030D-6E8A-4147-A177-3AD203B41FA5}">
                      <a16:colId xmlns:a16="http://schemas.microsoft.com/office/drawing/2014/main" val="1867253675"/>
                    </a:ext>
                  </a:extLst>
                </a:gridCol>
                <a:gridCol w="2808312">
                  <a:extLst>
                    <a:ext uri="{9D8B030D-6E8A-4147-A177-3AD203B41FA5}">
                      <a16:colId xmlns:a16="http://schemas.microsoft.com/office/drawing/2014/main" val="665385018"/>
                    </a:ext>
                  </a:extLst>
                </a:gridCol>
                <a:gridCol w="2020697">
                  <a:extLst>
                    <a:ext uri="{9D8B030D-6E8A-4147-A177-3AD203B41FA5}">
                      <a16:colId xmlns:a16="http://schemas.microsoft.com/office/drawing/2014/main" val="1580010884"/>
                    </a:ext>
                  </a:extLst>
                </a:gridCol>
              </a:tblGrid>
              <a:tr h="310346">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Why</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Vision</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What</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Outcome</a:t>
                      </a:r>
                      <a:r>
                        <a:rPr lang="ja-JP" sz="12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561841">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・大阪は、東京と比較して、新規上場数、スタートアップの資金調達額とも経済規模以上の差があり、スタートアップが成長するための環境整備が必要。</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・一方、内閣府・経産省・文科省にて</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世界</a:t>
                      </a:r>
                      <a:r>
                        <a:rPr lang="ja-JP" altLang="en-US"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に伍するスタートアップ・エコシステム拠点形成</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戦略</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6</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「スタートアップ・エコシステム拠点形成 ７つの戦略」などが定められた。</a:t>
                      </a: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・「大阪・京都・ひょうご神戸コンソーシアム（構成団体：大阪府、大阪市、京都府、京都市、兵庫県、神戸市等）」が、内閣府によりグローバル拠点都市に選定（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7</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行政・経済団体等の関係機関が一体となって、オール大阪で起業家を生み育てる環境を整備するとともに、世界に冠たるスタートアップ・エコシステムの構築・拠点形成をめざす。</a:t>
                      </a: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・目標値（</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年策定）</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「大阪スタートアップ・エコシステムコンソーシアム」設置</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2019</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10</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スタートアップ・エコシステム拠点都市構築事業</a:t>
                      </a: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大阪スタートアップ・エコシステムコンソーシアムの活動最大化に向けた情報発信・共有、連携促進、運営体制の</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確保等（</a:t>
                      </a: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事務局　大阪産業局）</a:t>
                      </a:r>
                      <a:endParaRPr lang="en-US" alt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zh-TW" altLang="en-US"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若手人材等機運醸成事業</a:t>
                      </a:r>
                      <a:endParaRPr lang="en-US" altLang="zh-TW"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若手人材等の起業に対する機運醸成を目的として、大阪コンソーシアムのメンバーや国支援施策等と連携したスタートアップ創出につながる情報発信と交流機会の提供等を</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実施</a:t>
                      </a:r>
                      <a:endPar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大阪起業家グローイングアップ事業</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ビジネスプランコンテストの開催を通じた</a:t>
                      </a:r>
                      <a:b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b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有望起業家の発掘、受賞者への補助金交付及びハンズオン支援を実施</a:t>
                      </a: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zh-TW" altLang="en-US"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成長志向創業者支援事業</a:t>
                      </a:r>
                      <a:endParaRPr lang="en-US" altLang="zh-TW" sz="1000" u="sng"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リーディングカンパニー候補となる新規市場開拓型のスタートアップに対する初期の専門的支援と、一定の成長を</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遂げた</a:t>
                      </a:r>
                      <a:r>
                        <a:rPr lang="ja-JP" altLang="en-US" sz="1000" strike="noStrike" kern="100" baseline="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を</a:t>
                      </a:r>
                      <a:r>
                        <a:rPr lang="ja-JP" altLang="en-US"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対象にその更なる発展に資する支援を実施</a:t>
                      </a:r>
                      <a:endParaRPr lang="en-US" alt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u="sng"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海外スタートアップ誘致・定着強化事業</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海外への一元的な情報発信やスタートアップ誘致の総合窓口開設、大阪でのビジネス機会の創出に向けた個別伴走支援等を実施</a:t>
                      </a:r>
                      <a:endPar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ct val="100000"/>
                        </a:lnSpc>
                        <a:spcBef>
                          <a:spcPts val="240"/>
                        </a:spcBef>
                        <a:spcAft>
                          <a:spcPts val="24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府事業の大部分は</a:t>
                      </a: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年度から大阪産業局に移管し、大阪市事業と連携して実施</a:t>
                      </a: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ts val="1200"/>
                        </a:lnSpc>
                        <a:spcBef>
                          <a:spcPts val="240"/>
                        </a:spcBef>
                        <a:spcAft>
                          <a:spcPts val="240"/>
                        </a:spcAft>
                      </a:pP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月末時点の成果</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l">
                        <a:lnSpc>
                          <a:spcPts val="1200"/>
                        </a:lnSpc>
                        <a:spcBef>
                          <a:spcPts val="240"/>
                        </a:spcBef>
                        <a:spcAft>
                          <a:spcPts val="240"/>
                        </a:spcAft>
                      </a:pPr>
                      <a:endPar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l">
                        <a:lnSpc>
                          <a:spcPts val="1200"/>
                        </a:lnSpc>
                        <a:spcBef>
                          <a:spcPts val="240"/>
                        </a:spcBef>
                        <a:spcAft>
                          <a:spcPts val="240"/>
                        </a:spcAft>
                      </a:pPr>
                      <a:endParaRPr lang="ja-JP" alt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l">
                        <a:lnSpc>
                          <a:spcPts val="1200"/>
                        </a:lnSpc>
                        <a:spcBef>
                          <a:spcPts val="240"/>
                        </a:spcBef>
                        <a:spcAft>
                          <a:spcPts val="240"/>
                        </a:spcAft>
                      </a:pP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graphicFrame>
        <p:nvGraphicFramePr>
          <p:cNvPr id="8" name="表 7"/>
          <p:cNvGraphicFramePr>
            <a:graphicFrameLocks noGrp="1"/>
          </p:cNvGraphicFramePr>
          <p:nvPr>
            <p:extLst/>
          </p:nvPr>
        </p:nvGraphicFramePr>
        <p:xfrm>
          <a:off x="7092280" y="1196752"/>
          <a:ext cx="1875204" cy="3048000"/>
        </p:xfrm>
        <a:graphic>
          <a:graphicData uri="http://schemas.openxmlformats.org/drawingml/2006/table">
            <a:tbl>
              <a:tblPr firstRow="1" bandRow="1">
                <a:tableStyleId>{5C22544A-7EE6-4342-B048-85BDC9FD1C3A}</a:tableStyleId>
              </a:tblPr>
              <a:tblGrid>
                <a:gridCol w="1263204">
                  <a:extLst>
                    <a:ext uri="{9D8B030D-6E8A-4147-A177-3AD203B41FA5}">
                      <a16:colId xmlns:a16="http://schemas.microsoft.com/office/drawing/2014/main" val="4180789069"/>
                    </a:ext>
                  </a:extLst>
                </a:gridCol>
                <a:gridCol w="612000">
                  <a:extLst>
                    <a:ext uri="{9D8B030D-6E8A-4147-A177-3AD203B41FA5}">
                      <a16:colId xmlns:a16="http://schemas.microsoft.com/office/drawing/2014/main" val="3682867364"/>
                    </a:ext>
                  </a:extLst>
                </a:gridCol>
              </a:tblGrid>
              <a:tr h="244430">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内容</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実績数</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61634023"/>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スタートアップ</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設立件数</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163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20919701"/>
                  </a:ext>
                </a:extLst>
              </a:tr>
              <a:tr h="399976">
                <a:tc>
                  <a:txBody>
                    <a:bodyPr/>
                    <a:lstStyle/>
                    <a:p>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上記のうち</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大学発スタートアップ設立件数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69</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8276872"/>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ユニコーン輩出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件数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なし</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94481594"/>
                  </a:ext>
                </a:extLst>
              </a:tr>
              <a:tr h="399976">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億円以上調達の</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ｽﾀｰﾄｱｯﾌﾟ件数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73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753716887"/>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外国人起業家の</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誘致件数</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17</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8641008"/>
                  </a:ext>
                </a:extLst>
              </a:tr>
              <a:tr h="3999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万博を契機に活躍するｽﾀｰﾄｱｯﾌﾟ輩出件数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万博開催年に向けて輩出予定</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33317840"/>
                  </a:ext>
                </a:extLst>
              </a:tr>
            </a:tbl>
          </a:graphicData>
        </a:graphic>
      </p:graphicFrame>
      <p:graphicFrame>
        <p:nvGraphicFramePr>
          <p:cNvPr id="9" name="表 8"/>
          <p:cNvGraphicFramePr>
            <a:graphicFrameLocks noGrp="1"/>
          </p:cNvGraphicFramePr>
          <p:nvPr>
            <p:extLst/>
          </p:nvPr>
        </p:nvGraphicFramePr>
        <p:xfrm>
          <a:off x="2195736" y="2289948"/>
          <a:ext cx="1944216" cy="4114663"/>
        </p:xfrm>
        <a:graphic>
          <a:graphicData uri="http://schemas.openxmlformats.org/drawingml/2006/table">
            <a:tbl>
              <a:tblPr firstRow="1" bandRow="1">
                <a:tableStyleId>{93296810-A885-4BE3-A3E7-6D5BEEA58F35}</a:tableStyleId>
              </a:tblPr>
              <a:tblGrid>
                <a:gridCol w="1271218">
                  <a:extLst>
                    <a:ext uri="{9D8B030D-6E8A-4147-A177-3AD203B41FA5}">
                      <a16:colId xmlns:a16="http://schemas.microsoft.com/office/drawing/2014/main" val="2927723300"/>
                    </a:ext>
                  </a:extLst>
                </a:gridCol>
                <a:gridCol w="672998">
                  <a:extLst>
                    <a:ext uri="{9D8B030D-6E8A-4147-A177-3AD203B41FA5}">
                      <a16:colId xmlns:a16="http://schemas.microsoft.com/office/drawing/2014/main" val="1069197292"/>
                    </a:ext>
                  </a:extLst>
                </a:gridCol>
              </a:tblGrid>
              <a:tr h="510681">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内容</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solidFill>
                            <a:schemeClr val="bg1"/>
                          </a:solidFill>
                          <a:latin typeface="Meiryo UI" panose="020B0604030504040204" pitchFamily="50" charset="-128"/>
                          <a:ea typeface="Meiryo UI" panose="020B0604030504040204" pitchFamily="50" charset="-128"/>
                        </a:rPr>
                        <a:t>大阪の目標</a:t>
                      </a:r>
                      <a:endParaRPr kumimoji="1" lang="en-US" altLang="ja-JP" sz="1050" dirty="0" smtClean="0">
                        <a:solidFill>
                          <a:schemeClr val="bg1"/>
                        </a:solidFill>
                        <a:latin typeface="Meiryo UI" panose="020B0604030504040204" pitchFamily="50" charset="-128"/>
                        <a:ea typeface="Meiryo UI" panose="020B0604030504040204" pitchFamily="50" charset="-128"/>
                      </a:endParaRPr>
                    </a:p>
                    <a:p>
                      <a:pPr algn="ctr"/>
                      <a:r>
                        <a:rPr kumimoji="1" lang="en-US" altLang="ja-JP" sz="900" dirty="0" smtClean="0">
                          <a:solidFill>
                            <a:schemeClr val="bg1"/>
                          </a:solidFill>
                          <a:latin typeface="Meiryo UI" panose="020B0604030504040204" pitchFamily="50" charset="-128"/>
                          <a:ea typeface="Meiryo UI" panose="020B0604030504040204" pitchFamily="50" charset="-128"/>
                        </a:rPr>
                        <a:t>2020</a:t>
                      </a:r>
                      <a:r>
                        <a:rPr kumimoji="1" lang="ja-JP" altLang="en-US" sz="900" dirty="0" smtClean="0">
                          <a:solidFill>
                            <a:schemeClr val="bg1"/>
                          </a:solidFill>
                          <a:latin typeface="Meiryo UI" panose="020B0604030504040204" pitchFamily="50" charset="-128"/>
                          <a:ea typeface="Meiryo UI" panose="020B0604030504040204" pitchFamily="50" charset="-128"/>
                        </a:rPr>
                        <a:t>～</a:t>
                      </a:r>
                      <a:r>
                        <a:rPr kumimoji="1" lang="en-US" altLang="ja-JP" sz="900" dirty="0" smtClean="0">
                          <a:solidFill>
                            <a:schemeClr val="bg1"/>
                          </a:solidFill>
                          <a:latin typeface="Meiryo UI" panose="020B0604030504040204" pitchFamily="50" charset="-128"/>
                          <a:ea typeface="Meiryo UI" panose="020B0604030504040204" pitchFamily="50" charset="-128"/>
                        </a:rPr>
                        <a:t>24</a:t>
                      </a:r>
                      <a:endParaRPr kumimoji="1" lang="ja-JP" altLang="en-US" sz="900"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38341462"/>
                  </a:ext>
                </a:extLst>
              </a:tr>
              <a:tr h="409789">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スタートアップ</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設立件数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300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06135829"/>
                  </a:ext>
                </a:extLst>
              </a:tr>
              <a:tr h="531959">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上記のうち</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大学発スタートアップ設立件数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100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91518347"/>
                  </a:ext>
                </a:extLst>
              </a:tr>
              <a:tr h="409789">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ユニコーン輩出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68076635"/>
                  </a:ext>
                </a:extLst>
              </a:tr>
              <a:tr h="569152">
                <a:tc>
                  <a:txBody>
                    <a:bodyPr/>
                    <a:lstStyle/>
                    <a:p>
                      <a:r>
                        <a:rPr kumimoji="1" lang="en-US" altLang="ja-JP" sz="1050" dirty="0" smtClean="0">
                          <a:solidFill>
                            <a:schemeClr val="tx1"/>
                          </a:solidFill>
                          <a:latin typeface="Meiryo UI" panose="020B0604030504040204" pitchFamily="50" charset="-128"/>
                          <a:ea typeface="Meiryo UI" panose="020B0604030504040204" pitchFamily="50" charset="-128"/>
                        </a:rPr>
                        <a:t>5</a:t>
                      </a:r>
                      <a:r>
                        <a:rPr kumimoji="1" lang="ja-JP" altLang="en-US" sz="1050" dirty="0" smtClean="0">
                          <a:solidFill>
                            <a:schemeClr val="tx1"/>
                          </a:solidFill>
                          <a:latin typeface="Meiryo UI" panose="020B0604030504040204" pitchFamily="50" charset="-128"/>
                          <a:ea typeface="Meiryo UI" panose="020B0604030504040204" pitchFamily="50" charset="-128"/>
                        </a:rPr>
                        <a:t>億円以上調達の</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ｽﾀｰﾄｱｯﾌﾟ件数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75</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69448900"/>
                  </a:ext>
                </a:extLst>
              </a:tr>
              <a:tr h="799373">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外国人起業家の</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誘致件数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800" dirty="0" smtClean="0">
                          <a:solidFill>
                            <a:schemeClr val="tx1"/>
                          </a:solidFill>
                          <a:latin typeface="Meiryo UI" panose="020B0604030504040204" pitchFamily="50" charset="-128"/>
                          <a:ea typeface="Meiryo UI" panose="020B0604030504040204" pitchFamily="50" charset="-128"/>
                        </a:rPr>
                        <a:t>（ｽﾀｰﾄｱｯﾌﾟﾋﾞｻﾞ活用数：</a:t>
                      </a:r>
                      <a:r>
                        <a:rPr kumimoji="1" lang="en-US" altLang="ja-JP" sz="800" dirty="0" smtClean="0">
                          <a:solidFill>
                            <a:schemeClr val="tx1"/>
                          </a:solidFill>
                          <a:latin typeface="Meiryo UI" panose="020B0604030504040204" pitchFamily="50" charset="-128"/>
                          <a:ea typeface="Meiryo UI" panose="020B0604030504040204" pitchFamily="50" charset="-128"/>
                        </a:rPr>
                        <a:t>30</a:t>
                      </a:r>
                      <a:r>
                        <a:rPr kumimoji="1" lang="ja-JP" altLang="en-US" sz="800" dirty="0" smtClean="0">
                          <a:solidFill>
                            <a:schemeClr val="tx1"/>
                          </a:solidFill>
                          <a:latin typeface="Meiryo UI" panose="020B0604030504040204" pitchFamily="50" charset="-128"/>
                          <a:ea typeface="Meiryo UI" panose="020B0604030504040204" pitchFamily="50" charset="-128"/>
                        </a:rPr>
                        <a:t>者）</a:t>
                      </a:r>
                      <a:endParaRPr kumimoji="1" lang="ja-JP" altLang="en-US" sz="8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49586140"/>
                  </a:ext>
                </a:extLst>
              </a:tr>
              <a:tr h="665878">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万博を契機に活躍するｽﾀｰﾄｱｯﾌﾟ輩出件数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50</a:t>
                      </a:r>
                      <a:r>
                        <a:rPr kumimoji="1" lang="ja-JP" altLang="en-US" sz="1050" dirty="0" smtClean="0">
                          <a:solidFill>
                            <a:schemeClr val="tx1"/>
                          </a:solidFill>
                          <a:latin typeface="Meiryo UI" panose="020B0604030504040204" pitchFamily="50" charset="-128"/>
                          <a:ea typeface="Meiryo UI" panose="020B0604030504040204" pitchFamily="50" charset="-128"/>
                        </a:rPr>
                        <a:t>社</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96226"/>
                  </a:ext>
                </a:extLst>
              </a:tr>
            </a:tbl>
          </a:graphicData>
        </a:graphic>
      </p:graphicFrame>
    </p:spTree>
    <p:extLst>
      <p:ext uri="{BB962C8B-B14F-4D97-AF65-F5344CB8AC3E}">
        <p14:creationId xmlns:p14="http://schemas.microsoft.com/office/powerpoint/2010/main" val="228217444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a:extLst>
              <a:ext uri="{FF2B5EF4-FFF2-40B4-BE49-F238E27FC236}">
                <a16:creationId xmlns:a16="http://schemas.microsoft.com/office/drawing/2014/main" id="{FC024533-669C-48B1-82E7-C27042384F7F}"/>
              </a:ext>
            </a:extLst>
          </p:cNvPr>
          <p:cNvSpPr/>
          <p:nvPr/>
        </p:nvSpPr>
        <p:spPr>
          <a:xfrm>
            <a:off x="0" y="395999"/>
            <a:ext cx="9144000" cy="131850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◆６月中旬以降、</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代の若者を中心として夜の街の関係者及び滞在歴がある人の感染が拡大。７月以降、幅広い</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年代</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層</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、居酒屋</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・飲食店の滞在歴のある人の感染が急速に拡大。</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◆多人数の宴会を控えることや、ミナミの一部地域の飲食店等に対し休業・営業時間短縮を要請。ミナミに臨時の</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検査場</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を開設</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するなど、対策を強化。</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◆７月以降、医療機関に加え、高齢者施設でクラスターが多く発生。</a:t>
            </a:r>
          </a:p>
        </p:txBody>
      </p:sp>
      <p:sp>
        <p:nvSpPr>
          <p:cNvPr id="20" name="スライド番号プレースホルダー 4"/>
          <p:cNvSpPr>
            <a:spLocks noGrp="1"/>
          </p:cNvSpPr>
          <p:nvPr>
            <p:ph type="sldNum" sz="quarter" idx="12"/>
          </p:nvPr>
        </p:nvSpPr>
        <p:spPr>
          <a:xfrm>
            <a:off x="7086600" y="6476583"/>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4" name="テキスト ボックス 23"/>
          <p:cNvSpPr txBox="1"/>
          <p:nvPr/>
        </p:nvSpPr>
        <p:spPr>
          <a:xfrm>
            <a:off x="9658" y="2687159"/>
            <a:ext cx="396026"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31" name="正方形/長方形 30"/>
          <p:cNvSpPr/>
          <p:nvPr/>
        </p:nvSpPr>
        <p:spPr>
          <a:xfrm>
            <a:off x="0" y="-1"/>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第２波（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月９日）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の状況</a:t>
            </a:r>
          </a:p>
        </p:txBody>
      </p:sp>
      <p:pic>
        <p:nvPicPr>
          <p:cNvPr id="2" name="図 1"/>
          <p:cNvPicPr>
            <a:picLocks noChangeAspect="1"/>
          </p:cNvPicPr>
          <p:nvPr/>
        </p:nvPicPr>
        <p:blipFill>
          <a:blip r:embed="rId3"/>
          <a:stretch>
            <a:fillRect/>
          </a:stretch>
        </p:blipFill>
        <p:spPr>
          <a:xfrm>
            <a:off x="207671" y="2886452"/>
            <a:ext cx="9004572" cy="3395766"/>
          </a:xfrm>
          <a:prstGeom prst="rect">
            <a:avLst/>
          </a:prstGeom>
        </p:spPr>
      </p:pic>
    </p:spTree>
    <p:extLst>
      <p:ext uri="{BB962C8B-B14F-4D97-AF65-F5344CB8AC3E}">
        <p14:creationId xmlns:p14="http://schemas.microsoft.com/office/powerpoint/2010/main" val="396301452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53248" y="3205500"/>
            <a:ext cx="8339769"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448694" y="351069"/>
          <a:ext cx="8509914" cy="254614"/>
        </p:xfrm>
        <a:graphic>
          <a:graphicData uri="http://schemas.openxmlformats.org/drawingml/2006/table">
            <a:tbl>
              <a:tblPr firstRow="1" bandRow="1">
                <a:tableStyleId>{5C22544A-7EE6-4342-B048-85BDC9FD1C3A}</a:tableStyleId>
              </a:tblPr>
              <a:tblGrid>
                <a:gridCol w="1610310">
                  <a:extLst>
                    <a:ext uri="{9D8B030D-6E8A-4147-A177-3AD203B41FA5}">
                      <a16:colId xmlns:a16="http://schemas.microsoft.com/office/drawing/2014/main" val="2720820681"/>
                    </a:ext>
                  </a:extLst>
                </a:gridCol>
                <a:gridCol w="1610310">
                  <a:extLst>
                    <a:ext uri="{9D8B030D-6E8A-4147-A177-3AD203B41FA5}">
                      <a16:colId xmlns:a16="http://schemas.microsoft.com/office/drawing/2014/main" val="20005"/>
                    </a:ext>
                  </a:extLst>
                </a:gridCol>
                <a:gridCol w="1278280">
                  <a:extLst>
                    <a:ext uri="{9D8B030D-6E8A-4147-A177-3AD203B41FA5}">
                      <a16:colId xmlns:a16="http://schemas.microsoft.com/office/drawing/2014/main" val="20006"/>
                    </a:ext>
                  </a:extLst>
                </a:gridCol>
                <a:gridCol w="2004049">
                  <a:extLst>
                    <a:ext uri="{9D8B030D-6E8A-4147-A177-3AD203B41FA5}">
                      <a16:colId xmlns:a16="http://schemas.microsoft.com/office/drawing/2014/main" val="20007"/>
                    </a:ext>
                  </a:extLst>
                </a:gridCol>
                <a:gridCol w="2006965">
                  <a:extLst>
                    <a:ext uri="{9D8B030D-6E8A-4147-A177-3AD203B41FA5}">
                      <a16:colId xmlns:a16="http://schemas.microsoft.com/office/drawing/2014/main" val="20008"/>
                    </a:ext>
                  </a:extLst>
                </a:gridCol>
              </a:tblGrid>
              <a:tr h="254614">
                <a:tc>
                  <a:txBody>
                    <a:bodyPr/>
                    <a:lstStyle/>
                    <a:p>
                      <a:pPr algn="ctr"/>
                      <a:r>
                        <a:rPr kumimoji="1" lang="en-US" altLang="ja-JP" sz="1050" dirty="0" smtClean="0">
                          <a:latin typeface="Meiryo UI" panose="020B0604030504040204" pitchFamily="50" charset="-128"/>
                          <a:ea typeface="Meiryo UI" panose="020B0604030504040204" pitchFamily="50" charset="-128"/>
                        </a:rPr>
                        <a:t>2008~2018</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2019</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2020</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2021</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2022</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sp>
        <p:nvSpPr>
          <p:cNvPr id="5" name="テキスト ボックス 4"/>
          <p:cNvSpPr txBox="1"/>
          <p:nvPr/>
        </p:nvSpPr>
        <p:spPr>
          <a:xfrm>
            <a:off x="15573" y="12515"/>
            <a:ext cx="283561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経過</a:t>
            </a:r>
          </a:p>
        </p:txBody>
      </p:sp>
      <p:sp>
        <p:nvSpPr>
          <p:cNvPr id="6" name="テキスト ボックス 5"/>
          <p:cNvSpPr txBox="1"/>
          <p:nvPr/>
        </p:nvSpPr>
        <p:spPr>
          <a:xfrm>
            <a:off x="-37846" y="1504223"/>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国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998" y="4613269"/>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右矢印 15"/>
          <p:cNvSpPr/>
          <p:nvPr/>
        </p:nvSpPr>
        <p:spPr>
          <a:xfrm>
            <a:off x="2738966" y="969910"/>
            <a:ext cx="1031913" cy="170086"/>
          </a:xfrm>
          <a:prstGeom prst="rightArrow">
            <a:avLst/>
          </a:prstGeom>
          <a:solidFill>
            <a:srgbClr val="00206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 name="右矢印 16"/>
          <p:cNvSpPr/>
          <p:nvPr/>
        </p:nvSpPr>
        <p:spPr>
          <a:xfrm>
            <a:off x="3347984" y="4879511"/>
            <a:ext cx="367631" cy="206044"/>
          </a:xfrm>
          <a:prstGeom prst="rightArrow">
            <a:avLst/>
          </a:prstGeom>
          <a:solidFill>
            <a:srgbClr val="002060"/>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9" name="正方形/長方形 8"/>
          <p:cNvSpPr/>
          <p:nvPr/>
        </p:nvSpPr>
        <p:spPr>
          <a:xfrm>
            <a:off x="2094429" y="605683"/>
            <a:ext cx="595876"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年６月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世界に伍するスタートアップ・エコシステム拠点形成戦略</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2683702" y="3313111"/>
            <a:ext cx="629736" cy="354488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大阪スタートアップ・エコシステムコンソーシアム設立</a:t>
            </a:r>
          </a:p>
        </p:txBody>
      </p:sp>
      <p:sp>
        <p:nvSpPr>
          <p:cNvPr id="11" name="正方形/長方形 10"/>
          <p:cNvSpPr/>
          <p:nvPr/>
        </p:nvSpPr>
        <p:spPr>
          <a:xfrm>
            <a:off x="3878056" y="605683"/>
            <a:ext cx="541359" cy="581280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京阪神地域がスタートアップ・エコシステムの「グローバル拠点都市」に選定</a:t>
            </a:r>
          </a:p>
        </p:txBody>
      </p:sp>
      <p:sp>
        <p:nvSpPr>
          <p:cNvPr id="19" name="正方形/長方形 18"/>
          <p:cNvSpPr/>
          <p:nvPr/>
        </p:nvSpPr>
        <p:spPr>
          <a:xfrm>
            <a:off x="7006729" y="659488"/>
            <a:ext cx="730785"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「新しい資本主義のグランドデザ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イン及び実行計画」において「ス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タートアップ」への投資を重点化</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7823404" y="659487"/>
            <a:ext cx="406197"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スタートアップ担当相　新設</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正方形/長方形 20"/>
          <p:cNvSpPr/>
          <p:nvPr/>
        </p:nvSpPr>
        <p:spPr>
          <a:xfrm>
            <a:off x="8335317" y="659486"/>
            <a:ext cx="515400"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年度中</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スタートアップ育成</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か年計画</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策定予定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581857" y="3289961"/>
            <a:ext cx="1559726" cy="3054236"/>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京阪神</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スタートアップアカデミア・</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コア</a:t>
            </a:r>
            <a:endParaRPr kumimoji="0"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リション（</a:t>
            </a:r>
            <a:r>
              <a:rPr kumimoji="0"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KSAC</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成果展開事業社会還元加速プログラム（</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SCORE</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）拠点都市環境</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整備型採択</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正方形/長方形 22"/>
          <p:cNvSpPr/>
          <p:nvPr/>
        </p:nvSpPr>
        <p:spPr>
          <a:xfrm>
            <a:off x="5572144" y="659485"/>
            <a:ext cx="730785"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経産省内</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に「スタートアップ</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創出推</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進室」を設置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正方形/長方形 26"/>
          <p:cNvSpPr/>
          <p:nvPr/>
        </p:nvSpPr>
        <p:spPr>
          <a:xfrm>
            <a:off x="1615640" y="3259306"/>
            <a:ext cx="944477" cy="3598694"/>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スタートアップの起業年数に応じた支援を展開</a:t>
            </a:r>
            <a:endParaRPr kumimoji="0"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19</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　ＳＩＯ（シード期の支援）</a:t>
            </a:r>
            <a:endParaRPr kumimoji="0"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19</a:t>
            </a: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　ＲＩＳＩＮＧ（ミドル⇒レーター期）</a:t>
            </a:r>
            <a:endParaRPr kumimoji="0"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13</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0" lang="ja-JP" altLang="en-US" sz="11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Ｇｒｏｗｉｎｇ　Ｕｐ（アーリー期）</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など</a:t>
            </a:r>
            <a:endPar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7012880" y="3313110"/>
            <a:ext cx="541359" cy="303108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年４月～</a:t>
            </a:r>
          </a:p>
          <a:p>
            <a:pPr marL="182563"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スタートアップ資金調達促進事業の開始　</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a:off x="5607166" y="6392734"/>
            <a:ext cx="3601343" cy="461665"/>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※KSAC</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京阪神の大学・産業界・金融界・自治体等</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以上の機関が</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参画し、</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・エコシステムの構築をめざす</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プラットフォーム。</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p:cNvSpPr txBox="1"/>
          <p:nvPr/>
        </p:nvSpPr>
        <p:spPr>
          <a:xfrm>
            <a:off x="4580010" y="3437791"/>
            <a:ext cx="600164" cy="2906406"/>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・エコシステム拠点</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都市において中核</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なる、大学</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機関を対象とした、環境整備のための国支援</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大かっこ 13"/>
          <p:cNvSpPr/>
          <p:nvPr/>
        </p:nvSpPr>
        <p:spPr>
          <a:xfrm rot="5400000">
            <a:off x="3431243" y="4574602"/>
            <a:ext cx="2928321" cy="492263"/>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 name="スライド番号プレースホルダー 7"/>
          <p:cNvSpPr>
            <a:spLocks noGrp="1"/>
          </p:cNvSpPr>
          <p:nvPr>
            <p:ph type="sldNum" sz="quarter" idx="12"/>
          </p:nvPr>
        </p:nvSpPr>
        <p:spPr>
          <a:xfrm>
            <a:off x="7100072" y="652025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119</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47663448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1082348"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■関連指標</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テキスト ボックス 11"/>
          <p:cNvSpPr txBox="1"/>
          <p:nvPr/>
        </p:nvSpPr>
        <p:spPr>
          <a:xfrm>
            <a:off x="384217" y="381587"/>
            <a:ext cx="4346825"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〇目標値</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年策定</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nvPr>
        </p:nvGraphicFramePr>
        <p:xfrm>
          <a:off x="409974" y="699742"/>
          <a:ext cx="7806748" cy="2547653"/>
        </p:xfrm>
        <a:graphic>
          <a:graphicData uri="http://schemas.openxmlformats.org/drawingml/2006/table">
            <a:tbl>
              <a:tblPr firstRow="1" bandRow="1">
                <a:tableStyleId>{5940675A-B579-460E-94D1-54222C63F5DA}</a:tableStyleId>
              </a:tblPr>
              <a:tblGrid>
                <a:gridCol w="4654393">
                  <a:extLst>
                    <a:ext uri="{9D8B030D-6E8A-4147-A177-3AD203B41FA5}">
                      <a16:colId xmlns:a16="http://schemas.microsoft.com/office/drawing/2014/main" val="1325492592"/>
                    </a:ext>
                  </a:extLst>
                </a:gridCol>
                <a:gridCol w="3152355">
                  <a:extLst>
                    <a:ext uri="{9D8B030D-6E8A-4147-A177-3AD203B41FA5}">
                      <a16:colId xmlns:a16="http://schemas.microsoft.com/office/drawing/2014/main" val="1237483560"/>
                    </a:ext>
                  </a:extLst>
                </a:gridCol>
              </a:tblGrid>
              <a:tr h="440335">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内容</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大阪の目標</a:t>
                      </a:r>
                      <a:endParaRPr kumimoji="1" lang="en-US" altLang="ja-JP" sz="1100" b="1"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a:t>
                      </a:r>
                      <a:r>
                        <a:rPr kumimoji="1" lang="en-US" altLang="ja-JP" sz="1100" b="1" dirty="0" smtClean="0">
                          <a:solidFill>
                            <a:schemeClr val="bg1"/>
                          </a:solidFill>
                          <a:latin typeface="Meiryo UI" panose="020B0604030504040204" pitchFamily="50" charset="-128"/>
                          <a:ea typeface="Meiryo UI" panose="020B0604030504040204" pitchFamily="50" charset="-128"/>
                        </a:rPr>
                        <a:t>2020</a:t>
                      </a:r>
                      <a:r>
                        <a:rPr kumimoji="1" lang="ja-JP" altLang="en-US" sz="1100" b="1" dirty="0" smtClean="0">
                          <a:solidFill>
                            <a:schemeClr val="bg1"/>
                          </a:solidFill>
                          <a:latin typeface="Meiryo UI" panose="020B0604030504040204" pitchFamily="50" charset="-128"/>
                          <a:ea typeface="Meiryo UI" panose="020B0604030504040204" pitchFamily="50" charset="-128"/>
                        </a:rPr>
                        <a:t>～</a:t>
                      </a:r>
                      <a:r>
                        <a:rPr kumimoji="1" lang="en-US" altLang="ja-JP" sz="1100" b="1" dirty="0" smtClean="0">
                          <a:solidFill>
                            <a:schemeClr val="bg1"/>
                          </a:solidFill>
                          <a:latin typeface="Meiryo UI" panose="020B0604030504040204" pitchFamily="50" charset="-128"/>
                          <a:ea typeface="Meiryo UI" panose="020B0604030504040204" pitchFamily="50" charset="-128"/>
                        </a:rPr>
                        <a:t>2024</a:t>
                      </a:r>
                      <a:r>
                        <a:rPr kumimoji="1" lang="ja-JP" altLang="en-US" sz="1100" b="1" dirty="0" smtClean="0">
                          <a:solidFill>
                            <a:schemeClr val="bg1"/>
                          </a:solidFill>
                          <a:latin typeface="Meiryo UI" panose="020B0604030504040204" pitchFamily="50" charset="-128"/>
                          <a:ea typeface="Meiryo UI" panose="020B0604030504040204" pitchFamily="50" charset="-128"/>
                        </a:rPr>
                        <a:t>年）</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extLst>
                  <a:ext uri="{0D108BD9-81ED-4DB2-BD59-A6C34878D82A}">
                    <a16:rowId xmlns:a16="http://schemas.microsoft.com/office/drawing/2014/main" val="1888664836"/>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300</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594561571"/>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上記のうち、大学発スタートアップ設立件数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100</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13462150"/>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ユニコーン輩出件数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3</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81670889"/>
                  </a:ext>
                </a:extLst>
              </a:tr>
              <a:tr h="314525">
                <a:tc>
                  <a:txBody>
                    <a:bodyPr/>
                    <a:lstStyle/>
                    <a:p>
                      <a:r>
                        <a:rPr kumimoji="1" lang="en-US" altLang="ja-JP" sz="1400" dirty="0" smtClean="0">
                          <a:latin typeface="Meiryo UI" panose="020B0604030504040204" pitchFamily="50" charset="-128"/>
                          <a:ea typeface="Meiryo UI" panose="020B0604030504040204" pitchFamily="50" charset="-128"/>
                        </a:rPr>
                        <a:t>5</a:t>
                      </a:r>
                      <a:r>
                        <a:rPr kumimoji="1" lang="ja-JP" altLang="en-US" sz="1400" dirty="0" smtClean="0">
                          <a:latin typeface="Meiryo UI" panose="020B0604030504040204" pitchFamily="50" charset="-128"/>
                          <a:ea typeface="Meiryo UI" panose="020B0604030504040204" pitchFamily="50" charset="-128"/>
                        </a:rPr>
                        <a:t>億円以上調達のスタートアップ件数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75</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72195091"/>
                  </a:ext>
                </a:extLst>
              </a:tr>
              <a:tr h="534693">
                <a:tc>
                  <a:txBody>
                    <a:bodyPr/>
                    <a:lstStyle/>
                    <a:p>
                      <a:r>
                        <a:rPr kumimoji="1" lang="ja-JP" altLang="en-US" sz="1400" dirty="0" smtClean="0">
                          <a:latin typeface="Meiryo UI" panose="020B0604030504040204" pitchFamily="50" charset="-128"/>
                          <a:ea typeface="Meiryo UI" panose="020B0604030504040204" pitchFamily="50" charset="-128"/>
                        </a:rPr>
                        <a:t>外国人起業家の誘致件数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20</a:t>
                      </a:r>
                      <a:r>
                        <a:rPr kumimoji="1" lang="ja-JP" altLang="en-US" sz="1400" dirty="0" smtClean="0">
                          <a:latin typeface="Meiryo UI" panose="020B0604030504040204" pitchFamily="50" charset="-128"/>
                          <a:ea typeface="Meiryo UI" panose="020B0604030504040204" pitchFamily="50" charset="-128"/>
                        </a:rPr>
                        <a:t>社</a:t>
                      </a:r>
                      <a:endParaRPr kumimoji="1" lang="en-US" altLang="ja-JP" sz="1400" dirty="0" smtClean="0">
                        <a:latin typeface="Meiryo UI" panose="020B0604030504040204" pitchFamily="50" charset="-128"/>
                        <a:ea typeface="Meiryo UI" panose="020B0604030504040204" pitchFamily="50" charset="-128"/>
                      </a:endParaRPr>
                    </a:p>
                    <a:p>
                      <a:pPr algn="ctr"/>
                      <a:r>
                        <a:rPr kumimoji="1" lang="ja-JP" altLang="en-US" sz="1400" dirty="0" smtClean="0">
                          <a:latin typeface="Meiryo UI" panose="020B0604030504040204" pitchFamily="50" charset="-128"/>
                          <a:ea typeface="Meiryo UI" panose="020B0604030504040204" pitchFamily="50" charset="-128"/>
                        </a:rPr>
                        <a:t>（スタートアップビザ活用数：</a:t>
                      </a:r>
                      <a:r>
                        <a:rPr kumimoji="1" lang="en-US" altLang="ja-JP" sz="1400" dirty="0" smtClean="0">
                          <a:latin typeface="Meiryo UI" panose="020B0604030504040204" pitchFamily="50" charset="-128"/>
                          <a:ea typeface="Meiryo UI" panose="020B0604030504040204" pitchFamily="50" charset="-128"/>
                        </a:rPr>
                        <a:t>30</a:t>
                      </a:r>
                      <a:r>
                        <a:rPr kumimoji="1" lang="ja-JP" altLang="en-US" sz="1400" dirty="0" smtClean="0">
                          <a:latin typeface="Meiryo UI" panose="020B0604030504040204" pitchFamily="50" charset="-128"/>
                          <a:ea typeface="Meiryo UI" panose="020B0604030504040204" pitchFamily="50" charset="-128"/>
                        </a:rPr>
                        <a:t>者）</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3375596"/>
                  </a:ext>
                </a:extLst>
              </a:tr>
              <a:tr h="314525">
                <a:tc>
                  <a:txBody>
                    <a:bodyPr/>
                    <a:lstStyle/>
                    <a:p>
                      <a:r>
                        <a:rPr kumimoji="1" lang="ja-JP" altLang="en-US" sz="1400" dirty="0" smtClean="0">
                          <a:latin typeface="Meiryo UI" panose="020B0604030504040204" pitchFamily="50" charset="-128"/>
                          <a:ea typeface="Meiryo UI" panose="020B0604030504040204" pitchFamily="50" charset="-128"/>
                        </a:rPr>
                        <a:t>万博を契機に活躍するスタートアップ輩出件数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50</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955042109"/>
                  </a:ext>
                </a:extLst>
              </a:tr>
            </a:tbl>
          </a:graphicData>
        </a:graphic>
      </p:graphicFrame>
      <p:sp>
        <p:nvSpPr>
          <p:cNvPr id="13" name="テキスト ボックス 12"/>
          <p:cNvSpPr txBox="1"/>
          <p:nvPr/>
        </p:nvSpPr>
        <p:spPr>
          <a:xfrm>
            <a:off x="384217" y="3356992"/>
            <a:ext cx="4346825"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〇取組状況</a:t>
            </a:r>
            <a:endPar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6" name="表 15"/>
          <p:cNvGraphicFramePr>
            <a:graphicFrameLocks noGrp="1"/>
          </p:cNvGraphicFramePr>
          <p:nvPr>
            <p:extLst>
              <p:ext uri="{D42A27DB-BD31-4B8C-83A1-F6EECF244321}">
                <p14:modId xmlns:p14="http://schemas.microsoft.com/office/powerpoint/2010/main" val="1237590764"/>
              </p:ext>
            </p:extLst>
          </p:nvPr>
        </p:nvGraphicFramePr>
        <p:xfrm>
          <a:off x="184003" y="3873311"/>
          <a:ext cx="4200665" cy="2742738"/>
        </p:xfrm>
        <a:graphic>
          <a:graphicData uri="http://schemas.openxmlformats.org/drawingml/2006/table">
            <a:tbl>
              <a:tblPr firstRow="1" bandRow="1">
                <a:tableStyleId>{5940675A-B579-460E-94D1-54222C63F5DA}</a:tableStyleId>
              </a:tblPr>
              <a:tblGrid>
                <a:gridCol w="2829653">
                  <a:extLst>
                    <a:ext uri="{9D8B030D-6E8A-4147-A177-3AD203B41FA5}">
                      <a16:colId xmlns:a16="http://schemas.microsoft.com/office/drawing/2014/main" val="1325492592"/>
                    </a:ext>
                  </a:extLst>
                </a:gridCol>
                <a:gridCol w="1371012">
                  <a:extLst>
                    <a:ext uri="{9D8B030D-6E8A-4147-A177-3AD203B41FA5}">
                      <a16:colId xmlns:a16="http://schemas.microsoft.com/office/drawing/2014/main" val="1237483560"/>
                    </a:ext>
                  </a:extLst>
                </a:gridCol>
              </a:tblGrid>
              <a:tr h="321896">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内容</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実績</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extLst>
                  <a:ext uri="{0D108BD9-81ED-4DB2-BD59-A6C34878D82A}">
                    <a16:rowId xmlns:a16="http://schemas.microsoft.com/office/drawing/2014/main" val="1888664836"/>
                  </a:ext>
                </a:extLst>
              </a:tr>
              <a:tr h="265662">
                <a:tc>
                  <a:txBody>
                    <a:bodyPr/>
                    <a:lstStyle/>
                    <a:p>
                      <a:r>
                        <a:rPr kumimoji="1" lang="ja-JP" altLang="en-US" sz="1400" dirty="0" smtClean="0">
                          <a:latin typeface="Meiryo UI" panose="020B0604030504040204" pitchFamily="50" charset="-128"/>
                          <a:ea typeface="Meiryo UI" panose="020B0604030504040204" pitchFamily="50" charset="-128"/>
                        </a:rPr>
                        <a:t>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99</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594561571"/>
                  </a:ext>
                </a:extLst>
              </a:tr>
              <a:tr h="451625">
                <a:tc>
                  <a:txBody>
                    <a:bodyPr/>
                    <a:lstStyle/>
                    <a:p>
                      <a:r>
                        <a:rPr kumimoji="1" lang="ja-JP" altLang="en-US" sz="1400" dirty="0" smtClean="0">
                          <a:latin typeface="Meiryo UI" panose="020B0604030504040204" pitchFamily="50" charset="-128"/>
                          <a:ea typeface="Meiryo UI" panose="020B0604030504040204" pitchFamily="50" charset="-128"/>
                        </a:rPr>
                        <a:t>上記のうち、大学発スタートアップ設立件数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44</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13462150"/>
                  </a:ext>
                </a:extLst>
              </a:tr>
              <a:tr h="265662">
                <a:tc>
                  <a:txBody>
                    <a:bodyPr/>
                    <a:lstStyle/>
                    <a:p>
                      <a:r>
                        <a:rPr kumimoji="1" lang="ja-JP" altLang="en-US" sz="1400" dirty="0" smtClean="0">
                          <a:latin typeface="Meiryo UI" panose="020B0604030504040204" pitchFamily="50" charset="-128"/>
                          <a:ea typeface="Meiryo UI" panose="020B0604030504040204" pitchFamily="50" charset="-128"/>
                        </a:rPr>
                        <a:t>ユニコーン輩出件数</a:t>
                      </a:r>
                    </a:p>
                  </a:txBody>
                  <a:tcPr anchor="ctr"/>
                </a:tc>
                <a:tc>
                  <a:txBody>
                    <a:bodyPr/>
                    <a:lstStyle/>
                    <a:p>
                      <a:pPr algn="ctr"/>
                      <a:r>
                        <a:rPr kumimoji="1" lang="ja-JP" altLang="en-US" sz="1400" dirty="0" smtClean="0">
                          <a:latin typeface="Meiryo UI" panose="020B0604030504040204" pitchFamily="50" charset="-128"/>
                          <a:ea typeface="Meiryo UI" panose="020B0604030504040204" pitchFamily="50" charset="-128"/>
                        </a:rPr>
                        <a:t>なし</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81670889"/>
                  </a:ext>
                </a:extLst>
              </a:tr>
              <a:tr h="451625">
                <a:tc>
                  <a:txBody>
                    <a:bodyPr/>
                    <a:lstStyle/>
                    <a:p>
                      <a:r>
                        <a:rPr kumimoji="1" lang="en-US" altLang="ja-JP" sz="1400" dirty="0" smtClean="0">
                          <a:latin typeface="Meiryo UI" panose="020B0604030504040204" pitchFamily="50" charset="-128"/>
                          <a:ea typeface="Meiryo UI" panose="020B0604030504040204" pitchFamily="50" charset="-128"/>
                        </a:rPr>
                        <a:t>5</a:t>
                      </a:r>
                      <a:r>
                        <a:rPr kumimoji="1" lang="ja-JP" altLang="en-US" sz="1400" dirty="0" smtClean="0">
                          <a:latin typeface="Meiryo UI" panose="020B0604030504040204" pitchFamily="50" charset="-128"/>
                          <a:ea typeface="Meiryo UI" panose="020B0604030504040204" pitchFamily="50" charset="-128"/>
                        </a:rPr>
                        <a:t>億円以上調達のスタートアップ件数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59</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72195091"/>
                  </a:ext>
                </a:extLst>
              </a:tr>
              <a:tr h="323297">
                <a:tc>
                  <a:txBody>
                    <a:bodyPr/>
                    <a:lstStyle/>
                    <a:p>
                      <a:r>
                        <a:rPr kumimoji="1" lang="ja-JP" altLang="en-US" sz="1400" dirty="0" smtClean="0">
                          <a:latin typeface="Meiryo UI" panose="020B0604030504040204" pitchFamily="50" charset="-128"/>
                          <a:ea typeface="Meiryo UI" panose="020B0604030504040204" pitchFamily="50" charset="-128"/>
                        </a:rPr>
                        <a:t>外国人起業家の誘致件数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400" dirty="0" smtClean="0">
                          <a:solidFill>
                            <a:schemeClr val="tx1"/>
                          </a:solidFill>
                          <a:latin typeface="Meiryo UI" panose="020B0604030504040204" pitchFamily="50" charset="-128"/>
                          <a:ea typeface="Meiryo UI" panose="020B0604030504040204" pitchFamily="50" charset="-128"/>
                        </a:rPr>
                        <a:t>８社（</a:t>
                      </a:r>
                      <a:r>
                        <a:rPr kumimoji="1" lang="en-US" altLang="ja-JP" sz="1400" dirty="0" smtClean="0">
                          <a:solidFill>
                            <a:schemeClr val="tx1"/>
                          </a:solidFill>
                          <a:latin typeface="Meiryo UI" panose="020B0604030504040204" pitchFamily="50" charset="-128"/>
                          <a:ea typeface="Meiryo UI" panose="020B0604030504040204" pitchFamily="50" charset="-128"/>
                        </a:rPr>
                        <a:t>8</a:t>
                      </a:r>
                      <a:r>
                        <a:rPr kumimoji="1" lang="ja-JP" altLang="en-US" sz="1400" dirty="0" smtClean="0">
                          <a:solidFill>
                            <a:schemeClr val="tx1"/>
                          </a:solidFill>
                          <a:latin typeface="Meiryo UI" panose="020B0604030504040204" pitchFamily="50" charset="-128"/>
                          <a:ea typeface="Meiryo UI" panose="020B0604030504040204" pitchFamily="50" charset="-128"/>
                        </a:rPr>
                        <a:t>者）</a:t>
                      </a:r>
                      <a:endParaRPr kumimoji="1" lang="en-US" altLang="ja-JP" sz="14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3375596"/>
                  </a:ext>
                </a:extLst>
              </a:tr>
              <a:tr h="451625">
                <a:tc>
                  <a:txBody>
                    <a:bodyPr/>
                    <a:lstStyle/>
                    <a:p>
                      <a:r>
                        <a:rPr kumimoji="1" lang="ja-JP" altLang="en-US" sz="1400" dirty="0" smtClean="0">
                          <a:latin typeface="Meiryo UI" panose="020B0604030504040204" pitchFamily="50" charset="-128"/>
                          <a:ea typeface="Meiryo UI" panose="020B0604030504040204" pitchFamily="50" charset="-128"/>
                        </a:rPr>
                        <a:t>万博を契機に活躍するスタートアップ輩出件数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400" dirty="0" smtClean="0">
                          <a:latin typeface="Meiryo UI" panose="020B0604030504040204" pitchFamily="50" charset="-128"/>
                          <a:ea typeface="Meiryo UI" panose="020B0604030504040204" pitchFamily="50" charset="-128"/>
                        </a:rPr>
                        <a:t>万博開催年に向けて輩出予定</a:t>
                      </a:r>
                    </a:p>
                  </a:txBody>
                  <a:tcPr anchor="ctr"/>
                </a:tc>
                <a:extLst>
                  <a:ext uri="{0D108BD9-81ED-4DB2-BD59-A6C34878D82A}">
                    <a16:rowId xmlns:a16="http://schemas.microsoft.com/office/drawing/2014/main" val="955042109"/>
                  </a:ext>
                </a:extLst>
              </a:tr>
            </a:tbl>
          </a:graphicData>
        </a:graphic>
      </p:graphicFrame>
      <p:sp>
        <p:nvSpPr>
          <p:cNvPr id="17" name="テキスト ボックス 16"/>
          <p:cNvSpPr txBox="1"/>
          <p:nvPr/>
        </p:nvSpPr>
        <p:spPr>
          <a:xfrm>
            <a:off x="98347" y="3584941"/>
            <a:ext cx="181814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0" name="表 19"/>
          <p:cNvGraphicFramePr>
            <a:graphicFrameLocks noGrp="1"/>
          </p:cNvGraphicFramePr>
          <p:nvPr>
            <p:extLst>
              <p:ext uri="{D42A27DB-BD31-4B8C-83A1-F6EECF244321}">
                <p14:modId xmlns:p14="http://schemas.microsoft.com/office/powerpoint/2010/main" val="2777248794"/>
              </p:ext>
            </p:extLst>
          </p:nvPr>
        </p:nvGraphicFramePr>
        <p:xfrm>
          <a:off x="4816698" y="3873311"/>
          <a:ext cx="4288665" cy="2757717"/>
        </p:xfrm>
        <a:graphic>
          <a:graphicData uri="http://schemas.openxmlformats.org/drawingml/2006/table">
            <a:tbl>
              <a:tblPr firstRow="1" bandRow="1">
                <a:tableStyleId>{5940675A-B579-460E-94D1-54222C63F5DA}</a:tableStyleId>
              </a:tblPr>
              <a:tblGrid>
                <a:gridCol w="2717443">
                  <a:extLst>
                    <a:ext uri="{9D8B030D-6E8A-4147-A177-3AD203B41FA5}">
                      <a16:colId xmlns:a16="http://schemas.microsoft.com/office/drawing/2014/main" val="1325492592"/>
                    </a:ext>
                  </a:extLst>
                </a:gridCol>
                <a:gridCol w="1571222">
                  <a:extLst>
                    <a:ext uri="{9D8B030D-6E8A-4147-A177-3AD203B41FA5}">
                      <a16:colId xmlns:a16="http://schemas.microsoft.com/office/drawing/2014/main" val="1237483560"/>
                    </a:ext>
                  </a:extLst>
                </a:gridCol>
              </a:tblGrid>
              <a:tr h="288837">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内容</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tc>
                  <a:txBody>
                    <a:bodyPr/>
                    <a:lstStyle/>
                    <a:p>
                      <a:pPr algn="ctr"/>
                      <a:r>
                        <a:rPr kumimoji="1" lang="ja-JP" altLang="en-US" sz="1100" b="1" dirty="0" smtClean="0">
                          <a:solidFill>
                            <a:schemeClr val="bg1"/>
                          </a:solidFill>
                          <a:latin typeface="Meiryo UI" panose="020B0604030504040204" pitchFamily="50" charset="-128"/>
                          <a:ea typeface="Meiryo UI" panose="020B0604030504040204" pitchFamily="50" charset="-128"/>
                        </a:rPr>
                        <a:t>実績</a:t>
                      </a:r>
                      <a:endParaRPr kumimoji="1" lang="ja-JP" altLang="en-US" sz="1100" b="1" dirty="0">
                        <a:solidFill>
                          <a:schemeClr val="bg1"/>
                        </a:solidFill>
                        <a:latin typeface="Meiryo UI" panose="020B0604030504040204" pitchFamily="50" charset="-128"/>
                        <a:ea typeface="Meiryo UI" panose="020B0604030504040204" pitchFamily="50" charset="-128"/>
                      </a:endParaRPr>
                    </a:p>
                  </a:txBody>
                  <a:tcPr anchor="ctr">
                    <a:solidFill>
                      <a:schemeClr val="accent1"/>
                    </a:solidFill>
                  </a:tcPr>
                </a:tc>
                <a:extLst>
                  <a:ext uri="{0D108BD9-81ED-4DB2-BD59-A6C34878D82A}">
                    <a16:rowId xmlns:a16="http://schemas.microsoft.com/office/drawing/2014/main" val="1888664836"/>
                  </a:ext>
                </a:extLst>
              </a:tr>
              <a:tr h="292928">
                <a:tc>
                  <a:txBody>
                    <a:bodyPr/>
                    <a:lstStyle/>
                    <a:p>
                      <a:r>
                        <a:rPr kumimoji="1" lang="ja-JP" altLang="en-US" sz="1400" dirty="0" smtClean="0">
                          <a:latin typeface="Meiryo UI" panose="020B0604030504040204" pitchFamily="50" charset="-128"/>
                          <a:ea typeface="Meiryo UI" panose="020B0604030504040204" pitchFamily="50" charset="-128"/>
                        </a:rPr>
                        <a:t>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163</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594561571"/>
                  </a:ext>
                </a:extLst>
              </a:tr>
              <a:tr h="497978">
                <a:tc>
                  <a:txBody>
                    <a:bodyPr/>
                    <a:lstStyle/>
                    <a:p>
                      <a:r>
                        <a:rPr kumimoji="1" lang="ja-JP" altLang="en-US" sz="1400" dirty="0" smtClean="0">
                          <a:latin typeface="Meiryo UI" panose="020B0604030504040204" pitchFamily="50" charset="-128"/>
                          <a:ea typeface="Meiryo UI" panose="020B0604030504040204" pitchFamily="50" charset="-128"/>
                        </a:rPr>
                        <a:t>上記のうち、大学発スタートアップ設立件数</a:t>
                      </a: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69</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13462150"/>
                  </a:ext>
                </a:extLst>
              </a:tr>
              <a:tr h="292928">
                <a:tc>
                  <a:txBody>
                    <a:bodyPr/>
                    <a:lstStyle/>
                    <a:p>
                      <a:r>
                        <a:rPr kumimoji="1" lang="ja-JP" altLang="en-US" sz="1400" dirty="0" smtClean="0">
                          <a:latin typeface="Meiryo UI" panose="020B0604030504040204" pitchFamily="50" charset="-128"/>
                          <a:ea typeface="Meiryo UI" panose="020B0604030504040204" pitchFamily="50" charset="-128"/>
                        </a:rPr>
                        <a:t>ユニコーン輩出件数</a:t>
                      </a:r>
                    </a:p>
                  </a:txBody>
                  <a:tcPr anchor="ctr"/>
                </a:tc>
                <a:tc>
                  <a:txBody>
                    <a:bodyPr/>
                    <a:lstStyle/>
                    <a:p>
                      <a:pPr algn="ctr"/>
                      <a:r>
                        <a:rPr kumimoji="1" lang="ja-JP" altLang="en-US" sz="1400" dirty="0" smtClean="0">
                          <a:latin typeface="Meiryo UI" panose="020B0604030504040204" pitchFamily="50" charset="-128"/>
                          <a:ea typeface="Meiryo UI" panose="020B0604030504040204" pitchFamily="50" charset="-128"/>
                        </a:rPr>
                        <a:t>なし</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81670889"/>
                  </a:ext>
                </a:extLst>
              </a:tr>
              <a:tr h="497978">
                <a:tc>
                  <a:txBody>
                    <a:bodyPr/>
                    <a:lstStyle/>
                    <a:p>
                      <a:r>
                        <a:rPr kumimoji="1" lang="en-US" altLang="ja-JP" sz="1400" dirty="0" smtClean="0">
                          <a:latin typeface="Meiryo UI" panose="020B0604030504040204" pitchFamily="50" charset="-128"/>
                          <a:ea typeface="Meiryo UI" panose="020B0604030504040204" pitchFamily="50" charset="-128"/>
                        </a:rPr>
                        <a:t>5</a:t>
                      </a:r>
                      <a:r>
                        <a:rPr kumimoji="1" lang="ja-JP" altLang="en-US" sz="1400" dirty="0" smtClean="0">
                          <a:latin typeface="Meiryo UI" panose="020B0604030504040204" pitchFamily="50" charset="-128"/>
                          <a:ea typeface="Meiryo UI" panose="020B0604030504040204" pitchFamily="50" charset="-128"/>
                        </a:rPr>
                        <a:t>億円以上調達のスタートアップ件数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latin typeface="Meiryo UI" panose="020B0604030504040204" pitchFamily="50" charset="-128"/>
                          <a:ea typeface="Meiryo UI" panose="020B0604030504040204" pitchFamily="50" charset="-128"/>
                        </a:rPr>
                        <a:t>73</a:t>
                      </a:r>
                      <a:r>
                        <a:rPr kumimoji="1" lang="ja-JP" altLang="en-US" sz="1400" dirty="0" smtClean="0">
                          <a:latin typeface="Meiryo UI" panose="020B0604030504040204" pitchFamily="50" charset="-128"/>
                          <a:ea typeface="Meiryo UI" panose="020B0604030504040204" pitchFamily="50" charset="-128"/>
                        </a:rPr>
                        <a:t>社</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872195091"/>
                  </a:ext>
                </a:extLst>
              </a:tr>
              <a:tr h="288766">
                <a:tc>
                  <a:txBody>
                    <a:bodyPr/>
                    <a:lstStyle/>
                    <a:p>
                      <a:r>
                        <a:rPr kumimoji="1" lang="ja-JP" altLang="en-US" sz="1400" dirty="0" smtClean="0">
                          <a:latin typeface="Meiryo UI" panose="020B0604030504040204" pitchFamily="50" charset="-128"/>
                          <a:ea typeface="Meiryo UI" panose="020B0604030504040204" pitchFamily="50" charset="-128"/>
                        </a:rPr>
                        <a:t>外国人起業家の誘致件数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smtClean="0">
                          <a:solidFill>
                            <a:schemeClr val="tx1"/>
                          </a:solidFill>
                          <a:latin typeface="Meiryo UI" panose="020B0604030504040204" pitchFamily="50" charset="-128"/>
                          <a:ea typeface="Meiryo UI" panose="020B0604030504040204" pitchFamily="50" charset="-128"/>
                        </a:rPr>
                        <a:t>17</a:t>
                      </a:r>
                      <a:r>
                        <a:rPr kumimoji="1" lang="ja-JP" altLang="en-US" sz="1400" dirty="0" smtClean="0">
                          <a:solidFill>
                            <a:schemeClr val="tx1"/>
                          </a:solidFill>
                          <a:latin typeface="Meiryo UI" panose="020B0604030504040204" pitchFamily="50" charset="-128"/>
                          <a:ea typeface="Meiryo UI" panose="020B0604030504040204" pitchFamily="50" charset="-128"/>
                        </a:rPr>
                        <a:t>社（</a:t>
                      </a:r>
                      <a:r>
                        <a:rPr kumimoji="1" lang="en-US" altLang="ja-JP" sz="1400" dirty="0" smtClean="0">
                          <a:solidFill>
                            <a:schemeClr val="tx1"/>
                          </a:solidFill>
                          <a:latin typeface="Meiryo UI" panose="020B0604030504040204" pitchFamily="50" charset="-128"/>
                          <a:ea typeface="Meiryo UI" panose="020B0604030504040204" pitchFamily="50" charset="-128"/>
                        </a:rPr>
                        <a:t>13</a:t>
                      </a:r>
                      <a:r>
                        <a:rPr kumimoji="1" lang="ja-JP" altLang="en-US" sz="1400" dirty="0" smtClean="0">
                          <a:solidFill>
                            <a:schemeClr val="tx1"/>
                          </a:solidFill>
                          <a:latin typeface="Meiryo UI" panose="020B0604030504040204" pitchFamily="50" charset="-128"/>
                          <a:ea typeface="Meiryo UI" panose="020B0604030504040204" pitchFamily="50" charset="-128"/>
                        </a:rPr>
                        <a:t>者）</a:t>
                      </a:r>
                      <a:endParaRPr kumimoji="1" lang="en-US" altLang="ja-JP" sz="14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3375596"/>
                  </a:ext>
                </a:extLst>
              </a:tr>
              <a:tr h="497978">
                <a:tc>
                  <a:txBody>
                    <a:bodyPr/>
                    <a:lstStyle/>
                    <a:p>
                      <a:r>
                        <a:rPr kumimoji="1" lang="ja-JP" altLang="en-US" sz="1400" dirty="0" smtClean="0">
                          <a:latin typeface="Meiryo UI" panose="020B0604030504040204" pitchFamily="50" charset="-128"/>
                          <a:ea typeface="Meiryo UI" panose="020B0604030504040204" pitchFamily="50" charset="-128"/>
                        </a:rPr>
                        <a:t>万博を契機に活躍するスタートアップ輩出件数</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400" dirty="0" smtClean="0">
                          <a:latin typeface="Meiryo UI" panose="020B0604030504040204" pitchFamily="50" charset="-128"/>
                          <a:ea typeface="Meiryo UI" panose="020B0604030504040204" pitchFamily="50" charset="-128"/>
                        </a:rPr>
                        <a:t>万博開催年に向けて輩出予定</a:t>
                      </a:r>
                    </a:p>
                  </a:txBody>
                  <a:tcPr anchor="ctr"/>
                </a:tc>
                <a:extLst>
                  <a:ext uri="{0D108BD9-81ED-4DB2-BD59-A6C34878D82A}">
                    <a16:rowId xmlns:a16="http://schemas.microsoft.com/office/drawing/2014/main" val="955042109"/>
                  </a:ext>
                </a:extLst>
              </a:tr>
            </a:tbl>
          </a:graphicData>
        </a:graphic>
      </p:graphicFrame>
      <p:sp>
        <p:nvSpPr>
          <p:cNvPr id="23" name="二等辺三角形 22"/>
          <p:cNvSpPr/>
          <p:nvPr/>
        </p:nvSpPr>
        <p:spPr>
          <a:xfrm rot="5400000">
            <a:off x="3920484" y="5285798"/>
            <a:ext cx="1403798" cy="311356"/>
          </a:xfrm>
          <a:prstGeom prst="triangle">
            <a:avLst/>
          </a:prstGeom>
          <a:solidFill>
            <a:srgbClr val="FF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5" name="テキスト ボックス 24"/>
          <p:cNvSpPr txBox="1"/>
          <p:nvPr/>
        </p:nvSpPr>
        <p:spPr>
          <a:xfrm>
            <a:off x="4816698" y="3565533"/>
            <a:ext cx="1818148" cy="30777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0"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a:xfrm>
            <a:off x="7092280" y="6592267"/>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2150271"/>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 name="オブジェクト 109"/>
          <p:cNvPicPr>
            <a:picLocks noChangeAspect="1"/>
          </p:cNvPicPr>
          <p:nvPr/>
        </p:nvPicPr>
        <p:blipFill>
          <a:blip cstate="print"/>
          <a:stretch>
            <a:fillRect/>
          </a:stretch>
        </p:blipFill>
        <p:spPr>
          <a:xfrm>
            <a:off x="1466" y="265235"/>
            <a:ext cx="1466" cy="1466"/>
          </a:xfrm>
          <a:prstGeom prst="rect">
            <a:avLst/>
          </a:prstGeom>
        </p:spPr>
      </p:pic>
      <p:sp>
        <p:nvSpPr>
          <p:cNvPr id="106" name="コンテンツ プレースホルダー 2">
            <a:extLst>
              <a:ext uri="{FF2B5EF4-FFF2-40B4-BE49-F238E27FC236}">
                <a16:creationId xmlns:a16="http://schemas.microsoft.com/office/drawing/2014/main" id="{5B052E9C-9DBF-4777-9D87-CC7E1956F30C}"/>
              </a:ext>
            </a:extLst>
          </p:cNvPr>
          <p:cNvSpPr txBox="1">
            <a:spLocks/>
          </p:cNvSpPr>
          <p:nvPr/>
        </p:nvSpPr>
        <p:spPr>
          <a:xfrm>
            <a:off x="293928" y="689215"/>
            <a:ext cx="8220520" cy="296941"/>
          </a:xfrm>
          <a:prstGeom prst="rect">
            <a:avLst/>
          </a:prstGeom>
        </p:spPr>
        <p:txBody>
          <a:bodyPr vert="horz" wrap="none" lIns="91440" tIns="45720" rIns="91440" bIns="45720" rtlCol="0">
            <a:spAutoFit/>
          </a:bodyPr>
          <a:lstStyle>
            <a:lvl1pPr marL="211020" indent="-211020" algn="l" defTabSz="844078" rtl="0" eaLnBrk="1" latinLnBrk="0" hangingPunct="1">
              <a:lnSpc>
                <a:spcPct val="90000"/>
              </a:lnSpc>
              <a:spcBef>
                <a:spcPts val="923"/>
              </a:spcBef>
              <a:buFont typeface="Arial" panose="020B0604020202020204" pitchFamily="34" charset="0"/>
              <a:buChar char="•"/>
              <a:defRPr kumimoji="1" sz="1477"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vl2pPr marL="633058" indent="-211020" algn="l" defTabSz="844078" rtl="0" eaLnBrk="1" latinLnBrk="0" hangingPunct="1">
              <a:lnSpc>
                <a:spcPct val="90000"/>
              </a:lnSpc>
              <a:spcBef>
                <a:spcPts val="462"/>
              </a:spcBef>
              <a:buFont typeface="Arial" panose="020B0604020202020204" pitchFamily="34" charset="0"/>
              <a:buChar char="•"/>
              <a:defRPr kumimoji="1" sz="1292"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2pPr>
            <a:lvl3pPr marL="1055097" indent="-211020" algn="l" defTabSz="844078" rtl="0" eaLnBrk="1" latinLnBrk="0" hangingPunct="1">
              <a:lnSpc>
                <a:spcPct val="90000"/>
              </a:lnSpc>
              <a:spcBef>
                <a:spcPts val="462"/>
              </a:spcBef>
              <a:buFont typeface="Arial" panose="020B0604020202020204" pitchFamily="34" charset="0"/>
              <a:buChar char="•"/>
              <a:defRPr kumimoji="1" sz="1108"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3pPr>
            <a:lvl4pPr marL="1477136"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4pPr>
            <a:lvl5pPr marL="1899175"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5pPr>
            <a:lvl6pPr marL="232121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5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291"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30"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a:lstStyle>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srgbClr val="00B0F0"/>
                </a:solidFill>
                <a:effectLst/>
                <a:uLnTx/>
                <a:uFillTx/>
                <a:latin typeface="Meiryo UI" panose="020B0604030504040204" pitchFamily="50" charset="-128"/>
                <a:ea typeface="Meiryo UI" panose="020B0604030504040204" pitchFamily="50" charset="-128"/>
                <a:sym typeface="Meiryo UI" panose="020B0604030504040204" pitchFamily="50" charset="-128"/>
              </a:rPr>
              <a:t>　　　大阪のエコシステムの強み・機会を活かし、弱み・脅威の補完に取り組み、世界に伍する拠点を構築する</a:t>
            </a:r>
            <a:endParaRPr kumimoji="1" lang="en-US" altLang="ja-JP" sz="1477"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p:txBody>
      </p:sp>
      <p:sp>
        <p:nvSpPr>
          <p:cNvPr id="107" name="タイトル 1"/>
          <p:cNvSpPr txBox="1">
            <a:spLocks/>
          </p:cNvSpPr>
          <p:nvPr/>
        </p:nvSpPr>
        <p:spPr>
          <a:xfrm>
            <a:off x="0" y="261549"/>
            <a:ext cx="9145108" cy="347980"/>
          </a:xfrm>
          <a:prstGeom prst="rect">
            <a:avLst/>
          </a:prstGeom>
          <a:gradFill rotWithShape="1">
            <a:gsLst>
              <a:gs pos="0">
                <a:srgbClr val="002060"/>
              </a:gs>
              <a:gs pos="52000">
                <a:srgbClr val="002060"/>
              </a:gs>
              <a:gs pos="100000">
                <a:srgbClr val="4472C4">
                  <a:lumMod val="75000"/>
                </a:srgbClr>
              </a:gs>
            </a:gsLst>
            <a:lin ang="5400000" scaled="0"/>
          </a:gradFill>
          <a:ln>
            <a:noFill/>
          </a:ln>
          <a:effectLst>
            <a:outerShdw blurRad="57150" dist="19050" dir="5400000" algn="ctr" rotWithShape="0">
              <a:srgbClr val="000000">
                <a:alpha val="63000"/>
              </a:srgbClr>
            </a:outerShdw>
          </a:effectLst>
        </p:spPr>
        <p:txBody>
          <a:bodyPr vert="horz" wrap="square" lIns="91440" tIns="45720" rIns="91440" bIns="45720" rtlCol="0" anchor="ctr">
            <a:spAutoFit/>
          </a:bodyPr>
          <a:lstStyle>
            <a:lvl1pPr algn="ctr" defTabSz="844078" rtl="0" eaLnBrk="1" latinLnBrk="0" hangingPunct="1">
              <a:lnSpc>
                <a:spcPct val="90000"/>
              </a:lnSpc>
              <a:spcBef>
                <a:spcPct val="0"/>
              </a:spcBef>
              <a:buNone/>
              <a:defRPr kumimoji="1" sz="2215" b="1" kern="1200">
                <a:solidFill>
                  <a:schemeClr val="bg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stStyle>
          <a:p>
            <a:pPr marL="0" marR="0" lvl="0" indent="0" algn="ctr" defTabSz="844078" rtl="0" eaLnBrk="1" fontAlgn="auto" latinLnBrk="0" hangingPunct="1">
              <a:lnSpc>
                <a:spcPct val="90000"/>
              </a:lnSpc>
              <a:spcBef>
                <a:spcPct val="0"/>
              </a:spcBef>
              <a:spcAft>
                <a:spcPts val="0"/>
              </a:spcAft>
              <a:buClrTx/>
              <a:buSzTx/>
              <a:buFontTx/>
              <a:buNone/>
              <a:tabLst/>
              <a:defRPr/>
            </a:pPr>
            <a:r>
              <a:rPr kumimoji="0" lang="ja-JP" altLang="en-US" sz="1846"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sym typeface="Meiryo UI" panose="020B0604030504040204" pitchFamily="50" charset="-128"/>
              </a:rPr>
              <a:t>エコシステム</a:t>
            </a:r>
            <a:r>
              <a:rPr kumimoji="0" lang="ja-JP" altLang="en-US" sz="18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sym typeface="Meiryo UI" panose="020B0604030504040204" pitchFamily="50" charset="-128"/>
              </a:rPr>
              <a:t>形成推進主体について</a:t>
            </a:r>
          </a:p>
        </p:txBody>
      </p:sp>
      <p:grpSp>
        <p:nvGrpSpPr>
          <p:cNvPr id="108" name="グループ化 107"/>
          <p:cNvGrpSpPr/>
          <p:nvPr/>
        </p:nvGrpSpPr>
        <p:grpSpPr>
          <a:xfrm>
            <a:off x="5232265" y="1304584"/>
            <a:ext cx="2278827" cy="422489"/>
            <a:chOff x="6944073" y="1225833"/>
            <a:chExt cx="2468729" cy="457696"/>
          </a:xfrm>
        </p:grpSpPr>
        <p:sp>
          <p:nvSpPr>
            <p:cNvPr id="109" name="テキスト ボックス 108"/>
            <p:cNvSpPr txBox="1"/>
            <p:nvPr/>
          </p:nvSpPr>
          <p:spPr>
            <a:xfrm>
              <a:off x="7556472" y="1264132"/>
              <a:ext cx="1834613" cy="195723"/>
            </a:xfrm>
            <a:prstGeom prst="rect">
              <a:avLst/>
            </a:prstGeom>
            <a:noFill/>
          </p:spPr>
          <p:txBody>
            <a:bodyPr wrap="square" lIns="33231" tIns="33231" rIns="33231" bIns="33231" rtlCol="0" anchor="ctr" anchorCtr="0">
              <a:spAutoFit/>
            </a:bodyPr>
            <a:lstStyle/>
            <a:p>
              <a:pPr marL="0" marR="0" lvl="0" indent="0" algn="l" defTabSz="844078" rtl="0" eaLnBrk="1" fontAlgn="base" latinLnBrk="0" hangingPunct="1">
                <a:lnSpc>
                  <a:spcPct val="100000"/>
                </a:lnSpc>
                <a:spcBef>
                  <a:spcPts val="0"/>
                </a:spcBef>
                <a:spcAft>
                  <a:spcPct val="0"/>
                </a:spcAft>
                <a:buClrTx/>
                <a:buSzPct val="100000"/>
                <a:buFontTx/>
                <a:buNone/>
                <a:tabLst/>
                <a:defRPr/>
              </a:pPr>
              <a:r>
                <a:rPr kumimoji="0"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既に進めている取組を更に加速推進</a:t>
              </a:r>
            </a:p>
          </p:txBody>
        </p:sp>
        <p:sp>
          <p:nvSpPr>
            <p:cNvPr id="110" name="テキスト ボックス 109"/>
            <p:cNvSpPr txBox="1"/>
            <p:nvPr/>
          </p:nvSpPr>
          <p:spPr>
            <a:xfrm>
              <a:off x="7556472" y="1459535"/>
              <a:ext cx="1221981" cy="195723"/>
            </a:xfrm>
            <a:prstGeom prst="rect">
              <a:avLst/>
            </a:prstGeom>
            <a:noFill/>
          </p:spPr>
          <p:txBody>
            <a:bodyPr wrap="square" lIns="33231" tIns="33231" rIns="33231" bIns="33231" rtlCol="0" anchor="ctr" anchorCtr="0">
              <a:spAutoFit/>
            </a:bodyPr>
            <a:lstStyle/>
            <a:p>
              <a:pPr marL="0" marR="0" lvl="0" indent="0" algn="l" defTabSz="844078" rtl="0" eaLnBrk="1" fontAlgn="base" latinLnBrk="0" hangingPunct="1">
                <a:lnSpc>
                  <a:spcPct val="100000"/>
                </a:lnSpc>
                <a:spcBef>
                  <a:spcPts val="0"/>
                </a:spcBef>
                <a:spcAft>
                  <a:spcPct val="0"/>
                </a:spcAft>
                <a:buClrTx/>
                <a:buSzPct val="100000"/>
                <a:buFontTx/>
                <a:buNone/>
                <a:tabLst/>
                <a:defRPr/>
              </a:pPr>
              <a:r>
                <a:rPr kumimoji="0"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新たに強化する取組</a:t>
              </a:r>
            </a:p>
          </p:txBody>
        </p:sp>
        <p:sp>
          <p:nvSpPr>
            <p:cNvPr id="111" name="正方形/長方形 110"/>
            <p:cNvSpPr/>
            <p:nvPr/>
          </p:nvSpPr>
          <p:spPr bwMode="gray">
            <a:xfrm>
              <a:off x="6944073" y="1225833"/>
              <a:ext cx="2468729" cy="457696"/>
            </a:xfrm>
            <a:prstGeom prst="rect">
              <a:avLst/>
            </a:prstGeom>
            <a:noFill/>
            <a:ln w="12700" algn="ctr">
              <a:solidFill>
                <a:srgbClr val="75787B">
                  <a:lumMod val="40000"/>
                  <a:lumOff val="60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12" name="角丸四角形 111"/>
            <p:cNvSpPr/>
            <p:nvPr/>
          </p:nvSpPr>
          <p:spPr bwMode="gray">
            <a:xfrm>
              <a:off x="7025095" y="1487059"/>
              <a:ext cx="505388"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13" name="角丸四角形 112"/>
            <p:cNvSpPr/>
            <p:nvPr/>
          </p:nvSpPr>
          <p:spPr bwMode="gray">
            <a:xfrm>
              <a:off x="7025095" y="1289288"/>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sp>
        <p:nvSpPr>
          <p:cNvPr id="114" name="正方形/長方形 113"/>
          <p:cNvSpPr/>
          <p:nvPr/>
        </p:nvSpPr>
        <p:spPr bwMode="gray">
          <a:xfrm>
            <a:off x="4524050" y="1785165"/>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弱み（</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Weaknesses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15" name="正方形/長方形 114"/>
          <p:cNvSpPr/>
          <p:nvPr/>
        </p:nvSpPr>
        <p:spPr bwMode="gray">
          <a:xfrm>
            <a:off x="408052" y="1785165"/>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強み（</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Strengths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16" name="正方形/長方形 115"/>
          <p:cNvSpPr/>
          <p:nvPr/>
        </p:nvSpPr>
        <p:spPr bwMode="gray">
          <a:xfrm>
            <a:off x="408052" y="2072307"/>
            <a:ext cx="4052121" cy="844085"/>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他都市に先駆けてスタートアップ育成に取組んでおり、知の集積、ネットワークがあり、実際にスタートアップ数が全国第</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位（起業人材が一定数存在）</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大企業、高水準な大学・研究機関の集積地（シーズの集積地）</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大学を中心としたアントレプレナー教育の充実、優秀な学生、シード人材が豊富</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高い技術を有するものづくり企業が集積するアジャイル開発都市</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産官学金各プレイヤーの一体感、横のつながり</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海外における知名度の高さ、住みやすさ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17" name="正方形/長方形 116"/>
          <p:cNvSpPr/>
          <p:nvPr/>
        </p:nvSpPr>
        <p:spPr bwMode="gray">
          <a:xfrm>
            <a:off x="4524050" y="2072307"/>
            <a:ext cx="4052121" cy="821153"/>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世界のスタートアップ・ベンチャーキャピタル・大企業に対するプレゼンスの低さ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首都圏に対するベンチャーキャピタルの充実度の劣後</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世界を牽引するグローバル企業や、世界トップレベルの技術シーズを持つ大学とのネットワークの脆弱さ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スタートアップをスケールさせる経営幹部候補（</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CXO</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）の少なさ</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18" name="正方形/長方形 117"/>
          <p:cNvSpPr/>
          <p:nvPr/>
        </p:nvSpPr>
        <p:spPr bwMode="gray">
          <a:xfrm>
            <a:off x="408052" y="6274790"/>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機会（</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Opportunities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19" name="正方形/長方形 118"/>
          <p:cNvSpPr/>
          <p:nvPr/>
        </p:nvSpPr>
        <p:spPr bwMode="gray">
          <a:xfrm>
            <a:off x="408052" y="4628402"/>
            <a:ext cx="4052121" cy="1020066"/>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「みどりとイノベーションの融合拠点」</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 </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うめきた</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期の開業</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大阪・関西万博開催（夢洲） 、大規模アリーナの開業（吹田）、課題先進ニュータウンの存在（泉北・千里）</a:t>
            </a: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北大阪健康医療都市（吹田・摂津）、未来医療国際拠点（中之島）形成</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大阪府大・大阪市立大統合キャンパスが大阪市中心部に開学</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20" name="正方形/長方形 119"/>
          <p:cNvSpPr/>
          <p:nvPr/>
        </p:nvSpPr>
        <p:spPr bwMode="gray">
          <a:xfrm>
            <a:off x="4524050" y="6274790"/>
            <a:ext cx="4052121" cy="274635"/>
          </a:xfrm>
          <a:prstGeom prst="rect">
            <a:avLst/>
          </a:prstGeom>
          <a:solidFill>
            <a:srgbClr val="BBBCBC"/>
          </a:solidFill>
          <a:ln w="12700"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脅威（</a:t>
            </a:r>
            <a:r>
              <a:rPr kumimoji="0" lang="en-US" altLang="ja-JP"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Threats</a:t>
            </a:r>
            <a:r>
              <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a:t>
            </a:r>
          </a:p>
        </p:txBody>
      </p:sp>
      <p:sp>
        <p:nvSpPr>
          <p:cNvPr id="121" name="正方形/長方形 120"/>
          <p:cNvSpPr/>
          <p:nvPr/>
        </p:nvSpPr>
        <p:spPr bwMode="gray">
          <a:xfrm>
            <a:off x="4524050" y="4526707"/>
            <a:ext cx="4052121" cy="1113570"/>
          </a:xfrm>
          <a:prstGeom prst="rect">
            <a:avLst/>
          </a:prstGeom>
          <a:noFill/>
          <a:ln w="12700" algn="ctr">
            <a:noFill/>
            <a:miter lim="800000"/>
            <a:headEnd/>
            <a:tailEnd/>
          </a:ln>
        </p:spPr>
        <p:txBody>
          <a:bodyPr rot="0" spcFirstLastPara="0" vertOverflow="overflow" horzOverflow="overflow" vert="horz" wrap="square" lIns="66462" tIns="33231" rIns="33231" bIns="33231" numCol="1" spcCol="0" rtlCol="0" fromWordArt="0" anchor="t"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若年層の起業家人材の首都圏への流出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労働人口減少、大企業本社機能の移転などに伴う人材の確保、特に経営人材の確保の難化</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技術力を有する中小企業を中心としたものづくり企業の廃業の増加と、それに伴う技能伝承の断絶</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a:p>
            <a:pPr marL="158264" marR="0" lvl="0" indent="-158264" algn="l" defTabSz="844083" rtl="0" eaLnBrk="1" fontAlgn="base" latinLnBrk="0" hangingPunct="1">
              <a:lnSpc>
                <a:spcPct val="100000"/>
              </a:lnSpc>
              <a:spcBef>
                <a:spcPct val="0"/>
              </a:spcBef>
              <a:spcAft>
                <a:spcPts val="277"/>
              </a:spcAft>
              <a:buClrTx/>
              <a:buSzTx/>
              <a:buFont typeface="Wingdings" panose="05000000000000000000" pitchFamily="2" charset="2"/>
              <a:buChar char="n"/>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技術シーズの流出、ビジネスシーズの他都市での事業化、海外企業の進出</a:t>
            </a:r>
          </a:p>
        </p:txBody>
      </p:sp>
      <p:cxnSp>
        <p:nvCxnSpPr>
          <p:cNvPr id="122" name="直線コネクタ 121"/>
          <p:cNvCxnSpPr/>
          <p:nvPr/>
        </p:nvCxnSpPr>
        <p:spPr>
          <a:xfrm>
            <a:off x="408052" y="4531889"/>
            <a:ext cx="8168119" cy="0"/>
          </a:xfrm>
          <a:prstGeom prst="line">
            <a:avLst/>
          </a:prstGeom>
          <a:noFill/>
          <a:ln w="9525" cap="flat" cmpd="sng" algn="ctr">
            <a:solidFill>
              <a:srgbClr val="53565A"/>
            </a:solidFill>
            <a:prstDash val="dash"/>
          </a:ln>
          <a:effectLst/>
        </p:spPr>
      </p:cxnSp>
      <p:cxnSp>
        <p:nvCxnSpPr>
          <p:cNvPr id="123" name="直線コネクタ 122"/>
          <p:cNvCxnSpPr/>
          <p:nvPr/>
        </p:nvCxnSpPr>
        <p:spPr>
          <a:xfrm>
            <a:off x="4492111" y="1926250"/>
            <a:ext cx="0" cy="4316757"/>
          </a:xfrm>
          <a:prstGeom prst="line">
            <a:avLst/>
          </a:prstGeom>
          <a:noFill/>
          <a:ln w="9525" cap="flat" cmpd="sng" algn="ctr">
            <a:solidFill>
              <a:srgbClr val="53565A"/>
            </a:solidFill>
            <a:prstDash val="dash"/>
          </a:ln>
          <a:effectLst/>
        </p:spPr>
      </p:cxnSp>
      <p:grpSp>
        <p:nvGrpSpPr>
          <p:cNvPr id="124" name="グループ化 123"/>
          <p:cNvGrpSpPr/>
          <p:nvPr/>
        </p:nvGrpSpPr>
        <p:grpSpPr>
          <a:xfrm>
            <a:off x="371159" y="5599727"/>
            <a:ext cx="384096" cy="588768"/>
            <a:chOff x="402089" y="5782955"/>
            <a:chExt cx="416104" cy="637832"/>
          </a:xfrm>
        </p:grpSpPr>
        <p:sp>
          <p:nvSpPr>
            <p:cNvPr id="125" name="右矢印 124"/>
            <p:cNvSpPr/>
            <p:nvPr/>
          </p:nvSpPr>
          <p:spPr bwMode="gray">
            <a:xfrm>
              <a:off x="424803" y="5782955"/>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26" name="テキスト ボックス 125"/>
            <p:cNvSpPr txBox="1"/>
            <p:nvPr/>
          </p:nvSpPr>
          <p:spPr>
            <a:xfrm>
              <a:off x="402089" y="5957440"/>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機会を</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捉え</a:t>
              </a:r>
            </a:p>
          </p:txBody>
        </p:sp>
      </p:grpSp>
      <p:grpSp>
        <p:nvGrpSpPr>
          <p:cNvPr id="127" name="グループ化 126"/>
          <p:cNvGrpSpPr/>
          <p:nvPr/>
        </p:nvGrpSpPr>
        <p:grpSpPr>
          <a:xfrm>
            <a:off x="371159" y="3615263"/>
            <a:ext cx="384096" cy="588768"/>
            <a:chOff x="402089" y="3504709"/>
            <a:chExt cx="416104" cy="637832"/>
          </a:xfrm>
        </p:grpSpPr>
        <p:sp>
          <p:nvSpPr>
            <p:cNvPr id="128" name="右矢印 127"/>
            <p:cNvSpPr/>
            <p:nvPr/>
          </p:nvSpPr>
          <p:spPr bwMode="gray">
            <a:xfrm>
              <a:off x="424803" y="3504709"/>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29" name="テキスト ボックス 128"/>
            <p:cNvSpPr txBox="1"/>
            <p:nvPr/>
          </p:nvSpPr>
          <p:spPr>
            <a:xfrm>
              <a:off x="402089" y="3678810"/>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強みを</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活かし</a:t>
              </a:r>
            </a:p>
          </p:txBody>
        </p:sp>
      </p:grpSp>
      <p:grpSp>
        <p:nvGrpSpPr>
          <p:cNvPr id="130" name="グループ化 129"/>
          <p:cNvGrpSpPr/>
          <p:nvPr/>
        </p:nvGrpSpPr>
        <p:grpSpPr>
          <a:xfrm>
            <a:off x="4508508" y="3495371"/>
            <a:ext cx="384096" cy="588768"/>
            <a:chOff x="4884217" y="3498897"/>
            <a:chExt cx="416104" cy="637832"/>
          </a:xfrm>
        </p:grpSpPr>
        <p:sp>
          <p:nvSpPr>
            <p:cNvPr id="131" name="右矢印 130"/>
            <p:cNvSpPr/>
            <p:nvPr/>
          </p:nvSpPr>
          <p:spPr bwMode="gray">
            <a:xfrm>
              <a:off x="4899585" y="3498897"/>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32" name="テキスト ボックス 131"/>
            <p:cNvSpPr txBox="1"/>
            <p:nvPr/>
          </p:nvSpPr>
          <p:spPr>
            <a:xfrm>
              <a:off x="4884217" y="3672156"/>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弱みを</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補完し</a:t>
              </a:r>
            </a:p>
          </p:txBody>
        </p:sp>
      </p:grpSp>
      <p:grpSp>
        <p:nvGrpSpPr>
          <p:cNvPr id="133" name="グループ化 132"/>
          <p:cNvGrpSpPr/>
          <p:nvPr/>
        </p:nvGrpSpPr>
        <p:grpSpPr>
          <a:xfrm>
            <a:off x="4521222" y="5599727"/>
            <a:ext cx="384096" cy="588768"/>
            <a:chOff x="4897991" y="5782955"/>
            <a:chExt cx="416104" cy="637832"/>
          </a:xfrm>
        </p:grpSpPr>
        <p:sp>
          <p:nvSpPr>
            <p:cNvPr id="134" name="右矢印 133"/>
            <p:cNvSpPr/>
            <p:nvPr/>
          </p:nvSpPr>
          <p:spPr bwMode="gray">
            <a:xfrm>
              <a:off x="4920705" y="5782955"/>
              <a:ext cx="320021" cy="637832"/>
            </a:xfrm>
            <a:prstGeom prst="rightArrow">
              <a:avLst>
                <a:gd name="adj1" fmla="val 50000"/>
                <a:gd name="adj2" fmla="val 50724"/>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35" name="テキスト ボックス 134"/>
            <p:cNvSpPr txBox="1"/>
            <p:nvPr/>
          </p:nvSpPr>
          <p:spPr>
            <a:xfrm>
              <a:off x="4897991" y="5957440"/>
              <a:ext cx="416104" cy="288040"/>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脅威に</a:t>
              </a:r>
              <a: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
              </a:r>
              <a:br>
                <a:rPr kumimoji="1" lang="en-US" altLang="ja-JP"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br>
              <a:r>
                <a:rPr kumimoji="1" lang="ja-JP" altLang="en-US" sz="64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備え</a:t>
              </a:r>
            </a:p>
          </p:txBody>
        </p:sp>
      </p:grpSp>
      <p:grpSp>
        <p:nvGrpSpPr>
          <p:cNvPr id="136" name="グループ化 135"/>
          <p:cNvGrpSpPr/>
          <p:nvPr/>
        </p:nvGrpSpPr>
        <p:grpSpPr>
          <a:xfrm>
            <a:off x="727122" y="5551537"/>
            <a:ext cx="3732984" cy="685148"/>
            <a:chOff x="787715" y="5728415"/>
            <a:chExt cx="4044066" cy="742244"/>
          </a:xfrm>
        </p:grpSpPr>
        <p:grpSp>
          <p:nvGrpSpPr>
            <p:cNvPr id="137" name="グループ化 136"/>
            <p:cNvGrpSpPr/>
            <p:nvPr/>
          </p:nvGrpSpPr>
          <p:grpSpPr>
            <a:xfrm>
              <a:off x="787715" y="5728415"/>
              <a:ext cx="4044066" cy="220904"/>
              <a:chOff x="910266" y="5762839"/>
              <a:chExt cx="4044066" cy="220904"/>
            </a:xfrm>
          </p:grpSpPr>
          <p:sp>
            <p:nvSpPr>
              <p:cNvPr id="146" name="角丸四角形 145"/>
              <p:cNvSpPr/>
              <p:nvPr/>
            </p:nvSpPr>
            <p:spPr bwMode="gray">
              <a:xfrm>
                <a:off x="910266" y="576283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ライフサイエンス拠点を起点としたスタートアップの育成強化</a:t>
                </a:r>
              </a:p>
            </p:txBody>
          </p:sp>
          <p:sp>
            <p:nvSpPr>
              <p:cNvPr id="147" name="楕円 146"/>
              <p:cNvSpPr/>
              <p:nvPr/>
            </p:nvSpPr>
            <p:spPr bwMode="gray">
              <a:xfrm>
                <a:off x="946310" y="580129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48" name="角丸四角形 147"/>
              <p:cNvSpPr/>
              <p:nvPr/>
            </p:nvSpPr>
            <p:spPr bwMode="gray">
              <a:xfrm>
                <a:off x="4716289" y="580128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grpSp>
        <p:grpSp>
          <p:nvGrpSpPr>
            <p:cNvPr id="138" name="グループ化 137"/>
            <p:cNvGrpSpPr/>
            <p:nvPr/>
          </p:nvGrpSpPr>
          <p:grpSpPr>
            <a:xfrm>
              <a:off x="787715" y="5989085"/>
              <a:ext cx="4044066" cy="220904"/>
              <a:chOff x="910266" y="5502169"/>
              <a:chExt cx="4044066" cy="220904"/>
            </a:xfrm>
          </p:grpSpPr>
          <p:sp>
            <p:nvSpPr>
              <p:cNvPr id="143" name="角丸四角形 142"/>
              <p:cNvSpPr/>
              <p:nvPr/>
            </p:nvSpPr>
            <p:spPr bwMode="gray">
              <a:xfrm>
                <a:off x="910266" y="550216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うめきた・万博などを活用した実証実験フィールドの構築</a:t>
                </a:r>
              </a:p>
            </p:txBody>
          </p:sp>
          <p:sp>
            <p:nvSpPr>
              <p:cNvPr id="144" name="角丸四角形 143"/>
              <p:cNvSpPr/>
              <p:nvPr/>
            </p:nvSpPr>
            <p:spPr bwMode="gray">
              <a:xfrm>
                <a:off x="4716289" y="554061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45" name="楕円 144"/>
              <p:cNvSpPr/>
              <p:nvPr/>
            </p:nvSpPr>
            <p:spPr bwMode="gray">
              <a:xfrm>
                <a:off x="946310" y="5540621"/>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nvGrpSpPr>
            <p:cNvPr id="139" name="グループ化 138"/>
            <p:cNvGrpSpPr/>
            <p:nvPr/>
          </p:nvGrpSpPr>
          <p:grpSpPr>
            <a:xfrm>
              <a:off x="787715" y="6249755"/>
              <a:ext cx="4044066" cy="220904"/>
              <a:chOff x="910266" y="6023509"/>
              <a:chExt cx="4044066" cy="220904"/>
            </a:xfrm>
          </p:grpSpPr>
          <p:sp>
            <p:nvSpPr>
              <p:cNvPr id="140" name="角丸四角形 139"/>
              <p:cNvSpPr/>
              <p:nvPr/>
            </p:nvSpPr>
            <p:spPr bwMode="gray">
              <a:xfrm>
                <a:off x="910266" y="602350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近接する大学が保有するシーズ集約による知財活用の促進</a:t>
                </a:r>
              </a:p>
            </p:txBody>
          </p:sp>
          <p:sp>
            <p:nvSpPr>
              <p:cNvPr id="141" name="角丸四角形 140"/>
              <p:cNvSpPr/>
              <p:nvPr/>
            </p:nvSpPr>
            <p:spPr bwMode="gray">
              <a:xfrm>
                <a:off x="4716289" y="606195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42" name="楕円 141"/>
              <p:cNvSpPr/>
              <p:nvPr/>
            </p:nvSpPr>
            <p:spPr bwMode="gray">
              <a:xfrm>
                <a:off x="946310" y="6061961"/>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grpSp>
        <p:nvGrpSpPr>
          <p:cNvPr id="149" name="グループ化 148"/>
          <p:cNvGrpSpPr/>
          <p:nvPr/>
        </p:nvGrpSpPr>
        <p:grpSpPr>
          <a:xfrm>
            <a:off x="4877186" y="5551537"/>
            <a:ext cx="3730985" cy="685148"/>
            <a:chOff x="5283617" y="5728415"/>
            <a:chExt cx="4041900" cy="742244"/>
          </a:xfrm>
        </p:grpSpPr>
        <p:grpSp>
          <p:nvGrpSpPr>
            <p:cNvPr id="150" name="グループ化 149"/>
            <p:cNvGrpSpPr/>
            <p:nvPr/>
          </p:nvGrpSpPr>
          <p:grpSpPr>
            <a:xfrm>
              <a:off x="5283617" y="5989085"/>
              <a:ext cx="4041900" cy="220904"/>
              <a:chOff x="5406168" y="5762839"/>
              <a:chExt cx="4041900" cy="220904"/>
            </a:xfrm>
          </p:grpSpPr>
          <p:sp>
            <p:nvSpPr>
              <p:cNvPr id="159" name="角丸四角形 158"/>
              <p:cNvSpPr/>
              <p:nvPr/>
            </p:nvSpPr>
            <p:spPr bwMode="gray">
              <a:xfrm>
                <a:off x="5406168" y="576283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外国人起業家の育成・支援強化</a:t>
                </a:r>
              </a:p>
            </p:txBody>
          </p:sp>
          <p:sp>
            <p:nvSpPr>
              <p:cNvPr id="160" name="角丸四角形 159"/>
              <p:cNvSpPr/>
              <p:nvPr/>
            </p:nvSpPr>
            <p:spPr bwMode="gray">
              <a:xfrm>
                <a:off x="9210025" y="580128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61" name="楕円 160"/>
              <p:cNvSpPr/>
              <p:nvPr/>
            </p:nvSpPr>
            <p:spPr bwMode="gray">
              <a:xfrm>
                <a:off x="5430492" y="580129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51" name="グループ化 150"/>
            <p:cNvGrpSpPr/>
            <p:nvPr/>
          </p:nvGrpSpPr>
          <p:grpSpPr>
            <a:xfrm>
              <a:off x="5283617" y="6249755"/>
              <a:ext cx="4041900" cy="220904"/>
              <a:chOff x="5406168" y="6023509"/>
              <a:chExt cx="4041900" cy="220904"/>
            </a:xfrm>
          </p:grpSpPr>
          <p:sp>
            <p:nvSpPr>
              <p:cNvPr id="156" name="角丸四角形 155"/>
              <p:cNvSpPr/>
              <p:nvPr/>
            </p:nvSpPr>
            <p:spPr bwMode="gray">
              <a:xfrm>
                <a:off x="5406168" y="602350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スタートアップ就職のサポートの強化（特に経営人材）</a:t>
                </a:r>
              </a:p>
            </p:txBody>
          </p:sp>
          <p:sp>
            <p:nvSpPr>
              <p:cNvPr id="157" name="角丸四角形 156"/>
              <p:cNvSpPr/>
              <p:nvPr/>
            </p:nvSpPr>
            <p:spPr bwMode="gray">
              <a:xfrm>
                <a:off x="9210025" y="6061953"/>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58" name="楕円 157"/>
              <p:cNvSpPr/>
              <p:nvPr/>
            </p:nvSpPr>
            <p:spPr bwMode="gray">
              <a:xfrm>
                <a:off x="5430492" y="606196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52" name="グループ化 151"/>
            <p:cNvGrpSpPr/>
            <p:nvPr/>
          </p:nvGrpSpPr>
          <p:grpSpPr>
            <a:xfrm>
              <a:off x="5283617" y="5728415"/>
              <a:ext cx="4040447" cy="220904"/>
              <a:chOff x="5406168" y="6023509"/>
              <a:chExt cx="4040447" cy="220904"/>
            </a:xfrm>
          </p:grpSpPr>
          <p:sp>
            <p:nvSpPr>
              <p:cNvPr id="153" name="角丸四角形 152"/>
              <p:cNvSpPr/>
              <p:nvPr/>
            </p:nvSpPr>
            <p:spPr bwMode="gray">
              <a:xfrm>
                <a:off x="5406168" y="602350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ベンチャー型事業承継、アトツギベンチャーの支援強化</a:t>
                </a:r>
              </a:p>
            </p:txBody>
          </p:sp>
          <p:sp>
            <p:nvSpPr>
              <p:cNvPr id="154" name="楕円 153"/>
              <p:cNvSpPr/>
              <p:nvPr/>
            </p:nvSpPr>
            <p:spPr bwMode="gray">
              <a:xfrm>
                <a:off x="5430492" y="606196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55" name="角丸四角形 154"/>
              <p:cNvSpPr/>
              <p:nvPr/>
            </p:nvSpPr>
            <p:spPr bwMode="gray">
              <a:xfrm>
                <a:off x="8941227" y="6061953"/>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grpSp>
        <p:nvGrpSpPr>
          <p:cNvPr id="162" name="グループ化 161"/>
          <p:cNvGrpSpPr/>
          <p:nvPr/>
        </p:nvGrpSpPr>
        <p:grpSpPr>
          <a:xfrm>
            <a:off x="4857690" y="3328125"/>
            <a:ext cx="3750480" cy="923263"/>
            <a:chOff x="5262497" y="3319717"/>
            <a:chExt cx="4063020" cy="1000202"/>
          </a:xfrm>
        </p:grpSpPr>
        <p:grpSp>
          <p:nvGrpSpPr>
            <p:cNvPr id="163" name="グループ化 162"/>
            <p:cNvGrpSpPr/>
            <p:nvPr/>
          </p:nvGrpSpPr>
          <p:grpSpPr>
            <a:xfrm>
              <a:off x="5262497" y="4099015"/>
              <a:ext cx="4063020" cy="220904"/>
              <a:chOff x="5385048" y="4114336"/>
              <a:chExt cx="4063020" cy="220904"/>
            </a:xfrm>
          </p:grpSpPr>
          <p:sp>
            <p:nvSpPr>
              <p:cNvPr id="176" name="角丸四角形 175"/>
              <p:cNvSpPr/>
              <p:nvPr/>
            </p:nvSpPr>
            <p:spPr bwMode="gray">
              <a:xfrm>
                <a:off x="5385048" y="4114336"/>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グローバル企業、世界トップレベル大学との連携施策の構築</a:t>
                </a:r>
              </a:p>
            </p:txBody>
          </p:sp>
          <p:sp>
            <p:nvSpPr>
              <p:cNvPr id="177" name="角丸四角形 176"/>
              <p:cNvSpPr/>
              <p:nvPr/>
            </p:nvSpPr>
            <p:spPr bwMode="gray">
              <a:xfrm>
                <a:off x="9210025" y="4152780"/>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78" name="楕円 177"/>
              <p:cNvSpPr/>
              <p:nvPr/>
            </p:nvSpPr>
            <p:spPr bwMode="gray">
              <a:xfrm>
                <a:off x="5430492" y="4152788"/>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nvGrpSpPr>
            <p:cNvPr id="164" name="グループ化 163"/>
            <p:cNvGrpSpPr/>
            <p:nvPr/>
          </p:nvGrpSpPr>
          <p:grpSpPr>
            <a:xfrm>
              <a:off x="5262497" y="3839249"/>
              <a:ext cx="4063020" cy="220904"/>
              <a:chOff x="5385048" y="3338571"/>
              <a:chExt cx="4063020" cy="220904"/>
            </a:xfrm>
          </p:grpSpPr>
          <p:sp>
            <p:nvSpPr>
              <p:cNvPr id="173" name="角丸四角形 172"/>
              <p:cNvSpPr/>
              <p:nvPr/>
            </p:nvSpPr>
            <p:spPr bwMode="gray">
              <a:xfrm>
                <a:off x="5385048" y="3338571"/>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海外メディア連携を含むスタートアップ情報発信機能の整備</a:t>
                </a:r>
              </a:p>
            </p:txBody>
          </p:sp>
          <p:sp>
            <p:nvSpPr>
              <p:cNvPr id="174" name="角丸四角形 173"/>
              <p:cNvSpPr/>
              <p:nvPr/>
            </p:nvSpPr>
            <p:spPr bwMode="gray">
              <a:xfrm>
                <a:off x="9210025" y="3377015"/>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sp>
            <p:nvSpPr>
              <p:cNvPr id="175" name="楕円 174"/>
              <p:cNvSpPr/>
              <p:nvPr/>
            </p:nvSpPr>
            <p:spPr bwMode="gray">
              <a:xfrm>
                <a:off x="5430492" y="3377023"/>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grpSp>
        <p:grpSp>
          <p:nvGrpSpPr>
            <p:cNvPr id="165" name="グループ化 164"/>
            <p:cNvGrpSpPr/>
            <p:nvPr/>
          </p:nvGrpSpPr>
          <p:grpSpPr>
            <a:xfrm>
              <a:off x="5262497" y="3579483"/>
              <a:ext cx="4061567" cy="220904"/>
              <a:chOff x="5385048" y="3592996"/>
              <a:chExt cx="4061567" cy="220904"/>
            </a:xfrm>
          </p:grpSpPr>
          <p:sp>
            <p:nvSpPr>
              <p:cNvPr id="170" name="角丸四角形 169"/>
              <p:cNvSpPr/>
              <p:nvPr/>
            </p:nvSpPr>
            <p:spPr bwMode="gray">
              <a:xfrm>
                <a:off x="5385048" y="3592996"/>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国際イベントの開催・誘致による海外認知度の向上</a:t>
                </a:r>
              </a:p>
            </p:txBody>
          </p:sp>
          <p:sp>
            <p:nvSpPr>
              <p:cNvPr id="171" name="楕円 170"/>
              <p:cNvSpPr/>
              <p:nvPr/>
            </p:nvSpPr>
            <p:spPr bwMode="gray">
              <a:xfrm>
                <a:off x="5430492" y="3631448"/>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sp>
            <p:nvSpPr>
              <p:cNvPr id="172" name="角丸四角形 171"/>
              <p:cNvSpPr/>
              <p:nvPr/>
            </p:nvSpPr>
            <p:spPr bwMode="gray">
              <a:xfrm>
                <a:off x="8941227" y="3631440"/>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nvGrpSpPr>
            <p:cNvPr id="166" name="グループ化 165"/>
            <p:cNvGrpSpPr/>
            <p:nvPr/>
          </p:nvGrpSpPr>
          <p:grpSpPr>
            <a:xfrm>
              <a:off x="5262497" y="3319717"/>
              <a:ext cx="4061567" cy="220904"/>
              <a:chOff x="5385048" y="3853666"/>
              <a:chExt cx="4061567" cy="220904"/>
            </a:xfrm>
          </p:grpSpPr>
          <p:sp>
            <p:nvSpPr>
              <p:cNvPr id="167" name="角丸四角形 166"/>
              <p:cNvSpPr/>
              <p:nvPr/>
            </p:nvSpPr>
            <p:spPr bwMode="gray">
              <a:xfrm>
                <a:off x="5385048" y="3853666"/>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国内外</a:t>
                </a:r>
                <a:r>
                  <a:rPr kumimoji="0" lang="en-US" altLang="ja-JP"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VC</a:t>
                </a: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と大阪発のスタートアップの交流機会の確保</a:t>
                </a:r>
              </a:p>
            </p:txBody>
          </p:sp>
          <p:sp>
            <p:nvSpPr>
              <p:cNvPr id="168" name="楕円 167"/>
              <p:cNvSpPr/>
              <p:nvPr/>
            </p:nvSpPr>
            <p:spPr bwMode="gray">
              <a:xfrm>
                <a:off x="5430492" y="3892118"/>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69" name="角丸四角形 168"/>
              <p:cNvSpPr/>
              <p:nvPr/>
            </p:nvSpPr>
            <p:spPr bwMode="gray">
              <a:xfrm>
                <a:off x="8941227" y="3892110"/>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sp>
        <p:nvSpPr>
          <p:cNvPr id="179" name="正方形/長方形 178"/>
          <p:cNvSpPr/>
          <p:nvPr/>
        </p:nvSpPr>
        <p:spPr bwMode="gray">
          <a:xfrm>
            <a:off x="787099" y="1313329"/>
            <a:ext cx="4216360" cy="282775"/>
          </a:xfrm>
          <a:prstGeom prst="rect">
            <a:avLst/>
          </a:prstGeom>
          <a:solidFill>
            <a:srgbClr val="0070C0"/>
          </a:solidFill>
          <a:ln w="12700" algn="ctr">
            <a:no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大阪スタートアップ・エコシステムコンソーシアム主要な取組</a:t>
            </a:r>
          </a:p>
        </p:txBody>
      </p:sp>
      <p:grpSp>
        <p:nvGrpSpPr>
          <p:cNvPr id="180" name="グループ化 179"/>
          <p:cNvGrpSpPr/>
          <p:nvPr/>
        </p:nvGrpSpPr>
        <p:grpSpPr>
          <a:xfrm>
            <a:off x="7596555" y="1300054"/>
            <a:ext cx="1418253" cy="593834"/>
            <a:chOff x="8229600" y="1150923"/>
            <a:chExt cx="1536441" cy="643320"/>
          </a:xfrm>
        </p:grpSpPr>
        <p:sp>
          <p:nvSpPr>
            <p:cNvPr id="181" name="正方形/長方形 180"/>
            <p:cNvSpPr/>
            <p:nvPr/>
          </p:nvSpPr>
          <p:spPr bwMode="gray">
            <a:xfrm>
              <a:off x="8229600" y="1150923"/>
              <a:ext cx="1536441" cy="643320"/>
            </a:xfrm>
            <a:prstGeom prst="rect">
              <a:avLst/>
            </a:prstGeom>
            <a:solidFill>
              <a:sysClr val="window" lastClr="FFFFFF"/>
            </a:solidFill>
            <a:ln w="12700" algn="ctr">
              <a:solidFill>
                <a:srgbClr val="75787B">
                  <a:lumMod val="40000"/>
                  <a:lumOff val="60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endParaRPr>
            </a:p>
          </p:txBody>
        </p:sp>
        <p:sp>
          <p:nvSpPr>
            <p:cNvPr id="182" name="楕円 181"/>
            <p:cNvSpPr/>
            <p:nvPr/>
          </p:nvSpPr>
          <p:spPr bwMode="gray">
            <a:xfrm>
              <a:off x="8251941" y="1201405"/>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183" name="テキスト ボックス 182"/>
            <p:cNvSpPr txBox="1"/>
            <p:nvPr/>
          </p:nvSpPr>
          <p:spPr>
            <a:xfrm>
              <a:off x="8434041" y="1164527"/>
              <a:ext cx="1008699" cy="195724"/>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大阪で取り組む予定</a:t>
              </a:r>
            </a:p>
          </p:txBody>
        </p:sp>
        <p:sp>
          <p:nvSpPr>
            <p:cNvPr id="184" name="楕円 183"/>
            <p:cNvSpPr/>
            <p:nvPr/>
          </p:nvSpPr>
          <p:spPr bwMode="gray">
            <a:xfrm>
              <a:off x="8251941" y="1401426"/>
              <a:ext cx="144000" cy="144000"/>
            </a:xfrm>
            <a:prstGeom prst="ellipse">
              <a:avLst/>
            </a:prstGeom>
            <a:solidFill>
              <a:srgbClr val="86BC25"/>
            </a:solidFill>
            <a:ln w="12700" algn="ctr">
              <a:solidFill>
                <a:srgbClr val="86BC25"/>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関</a:t>
              </a:r>
            </a:p>
          </p:txBody>
        </p:sp>
        <p:sp>
          <p:nvSpPr>
            <p:cNvPr id="185" name="テキスト ボックス 184"/>
            <p:cNvSpPr txBox="1"/>
            <p:nvPr/>
          </p:nvSpPr>
          <p:spPr>
            <a:xfrm>
              <a:off x="8434041" y="1374722"/>
              <a:ext cx="1332000" cy="195724"/>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738"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京阪神連携で取り組む予定</a:t>
              </a:r>
            </a:p>
          </p:txBody>
        </p:sp>
        <p:sp>
          <p:nvSpPr>
            <p:cNvPr id="186" name="楕円 185"/>
            <p:cNvSpPr/>
            <p:nvPr/>
          </p:nvSpPr>
          <p:spPr bwMode="gray">
            <a:xfrm>
              <a:off x="8251941" y="1599197"/>
              <a:ext cx="144000" cy="144000"/>
            </a:xfrm>
            <a:prstGeom prst="ellipse">
              <a:avLst/>
            </a:prstGeom>
            <a:solidFill>
              <a:srgbClr val="046A38"/>
            </a:solidFill>
            <a:ln w="12700" algn="ctr">
              <a:solidFill>
                <a:srgbClr val="046A38"/>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国</a:t>
              </a:r>
            </a:p>
          </p:txBody>
        </p:sp>
        <p:sp>
          <p:nvSpPr>
            <p:cNvPr id="187" name="テキスト ボックス 186"/>
            <p:cNvSpPr txBox="1"/>
            <p:nvPr/>
          </p:nvSpPr>
          <p:spPr>
            <a:xfrm>
              <a:off x="8434041" y="1581574"/>
              <a:ext cx="1332000" cy="180372"/>
            </a:xfrm>
            <a:prstGeom prst="rect">
              <a:avLst/>
            </a:prstGeom>
            <a:noFill/>
          </p:spPr>
          <p:txBody>
            <a:bodyPr wrap="square" lIns="33231" tIns="33231" rIns="33231" bIns="33231" rtlCol="0" anchor="ctr" anchorCtr="0">
              <a:spAutoFit/>
            </a:bodyPr>
            <a:lstStyle/>
            <a:p>
              <a:pPr marL="0" marR="0" lvl="0" indent="0" algn="l" defTabSz="844083" rtl="0" eaLnBrk="1" fontAlgn="base" latinLnBrk="0" hangingPunct="1">
                <a:lnSpc>
                  <a:spcPct val="100000"/>
                </a:lnSpc>
                <a:spcBef>
                  <a:spcPts val="0"/>
                </a:spcBef>
                <a:spcAft>
                  <a:spcPct val="0"/>
                </a:spcAft>
                <a:buClrTx/>
                <a:buSzPct val="100000"/>
                <a:buFontTx/>
                <a:buNone/>
                <a:tabLst/>
                <a:defRPr/>
              </a:pPr>
              <a:r>
                <a:rPr kumimoji="1" lang="ja-JP" altLang="en-US" sz="64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国・京阪神連携で取り組む予定</a:t>
              </a:r>
            </a:p>
          </p:txBody>
        </p:sp>
      </p:grpSp>
      <p:grpSp>
        <p:nvGrpSpPr>
          <p:cNvPr id="188" name="グループ化 187"/>
          <p:cNvGrpSpPr/>
          <p:nvPr/>
        </p:nvGrpSpPr>
        <p:grpSpPr>
          <a:xfrm>
            <a:off x="727121" y="4047477"/>
            <a:ext cx="3690052" cy="203911"/>
            <a:chOff x="787715" y="4099015"/>
            <a:chExt cx="3997556" cy="220904"/>
          </a:xfrm>
        </p:grpSpPr>
        <p:sp>
          <p:nvSpPr>
            <p:cNvPr id="189" name="角丸四角形 188"/>
            <p:cNvSpPr/>
            <p:nvPr/>
          </p:nvSpPr>
          <p:spPr bwMode="gray">
            <a:xfrm>
              <a:off x="787715" y="4099015"/>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大企業とスタートアップの連携・協業機会の拡大</a:t>
              </a:r>
            </a:p>
          </p:txBody>
        </p:sp>
        <p:sp>
          <p:nvSpPr>
            <p:cNvPr id="190" name="楕円 189"/>
            <p:cNvSpPr/>
            <p:nvPr/>
          </p:nvSpPr>
          <p:spPr bwMode="gray">
            <a:xfrm>
              <a:off x="823759" y="4137467"/>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91" name="グループ化 190"/>
          <p:cNvGrpSpPr/>
          <p:nvPr/>
        </p:nvGrpSpPr>
        <p:grpSpPr>
          <a:xfrm>
            <a:off x="727123" y="3807693"/>
            <a:ext cx="3732985" cy="203911"/>
            <a:chOff x="787715" y="3839249"/>
            <a:chExt cx="4044067" cy="220904"/>
          </a:xfrm>
        </p:grpSpPr>
        <p:sp>
          <p:nvSpPr>
            <p:cNvPr id="192" name="角丸四角形 191"/>
            <p:cNvSpPr/>
            <p:nvPr/>
          </p:nvSpPr>
          <p:spPr bwMode="gray">
            <a:xfrm>
              <a:off x="787715" y="3839249"/>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83"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スタートアップコミュニティと多彩な人材のマッチング</a:t>
              </a:r>
            </a:p>
          </p:txBody>
        </p:sp>
        <p:sp>
          <p:nvSpPr>
            <p:cNvPr id="193" name="角丸四角形 192"/>
            <p:cNvSpPr/>
            <p:nvPr/>
          </p:nvSpPr>
          <p:spPr bwMode="gray">
            <a:xfrm>
              <a:off x="4326394" y="3877693"/>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sp>
          <p:nvSpPr>
            <p:cNvPr id="194" name="楕円 193"/>
            <p:cNvSpPr/>
            <p:nvPr/>
          </p:nvSpPr>
          <p:spPr bwMode="gray">
            <a:xfrm>
              <a:off x="823759" y="3877701"/>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grpSp>
      <p:grpSp>
        <p:nvGrpSpPr>
          <p:cNvPr id="195" name="グループ化 194"/>
          <p:cNvGrpSpPr/>
          <p:nvPr/>
        </p:nvGrpSpPr>
        <p:grpSpPr>
          <a:xfrm>
            <a:off x="727123" y="3328125"/>
            <a:ext cx="3732985" cy="203911"/>
            <a:chOff x="787715" y="3319717"/>
            <a:chExt cx="4044067" cy="220904"/>
          </a:xfrm>
        </p:grpSpPr>
        <p:sp>
          <p:nvSpPr>
            <p:cNvPr id="196" name="角丸四角形 195"/>
            <p:cNvSpPr/>
            <p:nvPr/>
          </p:nvSpPr>
          <p:spPr bwMode="gray">
            <a:xfrm>
              <a:off x="787715" y="3319717"/>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起業家人材ネットワークの拡充、支援の仕組みの強化</a:t>
              </a:r>
            </a:p>
          </p:txBody>
        </p:sp>
        <p:sp>
          <p:nvSpPr>
            <p:cNvPr id="197" name="楕円 196"/>
            <p:cNvSpPr/>
            <p:nvPr/>
          </p:nvSpPr>
          <p:spPr bwMode="gray">
            <a:xfrm>
              <a:off x="823759" y="3358169"/>
              <a:ext cx="144000" cy="144000"/>
            </a:xfrm>
            <a:prstGeom prst="ellipse">
              <a:avLst/>
            </a:prstGeom>
            <a:solidFill>
              <a:srgbClr val="86BC25"/>
            </a:solidFill>
            <a:ln w="12700" algn="ctr">
              <a:solidFill>
                <a:srgbClr val="86BC25"/>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646"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関</a:t>
              </a:r>
            </a:p>
          </p:txBody>
        </p:sp>
        <p:sp>
          <p:nvSpPr>
            <p:cNvPr id="198" name="角丸四角形 197"/>
            <p:cNvSpPr/>
            <p:nvPr/>
          </p:nvSpPr>
          <p:spPr bwMode="gray">
            <a:xfrm>
              <a:off x="4326394" y="3358161"/>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nvGrpSpPr>
          <p:cNvPr id="199" name="グループ化 198"/>
          <p:cNvGrpSpPr/>
          <p:nvPr/>
        </p:nvGrpSpPr>
        <p:grpSpPr>
          <a:xfrm>
            <a:off x="727123" y="3567909"/>
            <a:ext cx="3732985" cy="203911"/>
            <a:chOff x="787715" y="3579483"/>
            <a:chExt cx="4044067" cy="220904"/>
          </a:xfrm>
        </p:grpSpPr>
        <p:sp>
          <p:nvSpPr>
            <p:cNvPr id="200" name="角丸四角形 199"/>
            <p:cNvSpPr/>
            <p:nvPr/>
          </p:nvSpPr>
          <p:spPr bwMode="gray">
            <a:xfrm>
              <a:off x="787715" y="3579483"/>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大学・研究機関と連携したシーズを活用した起業の促進</a:t>
              </a:r>
            </a:p>
          </p:txBody>
        </p:sp>
        <p:sp>
          <p:nvSpPr>
            <p:cNvPr id="201" name="楕円 200"/>
            <p:cNvSpPr/>
            <p:nvPr/>
          </p:nvSpPr>
          <p:spPr bwMode="gray">
            <a:xfrm>
              <a:off x="823759" y="3617935"/>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202" name="角丸四角形 201"/>
            <p:cNvSpPr/>
            <p:nvPr/>
          </p:nvSpPr>
          <p:spPr bwMode="gray">
            <a:xfrm>
              <a:off x="4326394" y="3617927"/>
              <a:ext cx="505388" cy="144016"/>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grpSp>
      <p:grpSp>
        <p:nvGrpSpPr>
          <p:cNvPr id="203" name="グループ化 202"/>
          <p:cNvGrpSpPr/>
          <p:nvPr/>
        </p:nvGrpSpPr>
        <p:grpSpPr>
          <a:xfrm>
            <a:off x="727122" y="4287261"/>
            <a:ext cx="3732984" cy="203911"/>
            <a:chOff x="787715" y="4358782"/>
            <a:chExt cx="4044066" cy="220904"/>
          </a:xfrm>
        </p:grpSpPr>
        <p:sp>
          <p:nvSpPr>
            <p:cNvPr id="204" name="角丸四角形 203"/>
            <p:cNvSpPr/>
            <p:nvPr/>
          </p:nvSpPr>
          <p:spPr bwMode="gray">
            <a:xfrm>
              <a:off x="787715" y="4358782"/>
              <a:ext cx="3997556" cy="220904"/>
            </a:xfrm>
            <a:prstGeom prst="roundRect">
              <a:avLst/>
            </a:prstGeom>
            <a:solidFill>
              <a:sysClr val="window" lastClr="FFFFFF"/>
            </a:solidFill>
            <a:ln w="22225" algn="ctr">
              <a:solidFill>
                <a:srgbClr val="75787B"/>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158264" marR="0" lvl="0" indent="-158264" algn="l" defTabSz="844078" rtl="0" eaLnBrk="1" fontAlgn="base" latinLnBrk="0" hangingPunct="1">
                <a:lnSpc>
                  <a:spcPct val="100000"/>
                </a:lnSpc>
                <a:spcBef>
                  <a:spcPct val="0"/>
                </a:spcBef>
                <a:spcAft>
                  <a:spcPct val="0"/>
                </a:spcAft>
                <a:buClrTx/>
                <a:buSzTx/>
                <a:buFont typeface="Wingdings" panose="05000000000000000000" pitchFamily="2" charset="2"/>
                <a:buChar char="l"/>
                <a:tabLst/>
                <a:defRPr/>
              </a:pPr>
              <a:r>
                <a:rPr kumimoji="0" lang="ja-JP" altLang="en-US" sz="1015"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Arial" charset="0"/>
                </a:rPr>
                <a:t>ものづくり企業との連携によるアジャイル開発基盤の構築</a:t>
              </a:r>
            </a:p>
          </p:txBody>
        </p:sp>
        <p:sp>
          <p:nvSpPr>
            <p:cNvPr id="205" name="楕円 204"/>
            <p:cNvSpPr/>
            <p:nvPr/>
          </p:nvSpPr>
          <p:spPr bwMode="gray">
            <a:xfrm>
              <a:off x="823759" y="4397234"/>
              <a:ext cx="144000" cy="144000"/>
            </a:xfrm>
            <a:prstGeom prst="ellipse">
              <a:avLst/>
            </a:prstGeom>
            <a:solidFill>
              <a:srgbClr val="4472C4">
                <a:lumMod val="75000"/>
              </a:srgbClr>
            </a:solidFill>
            <a:ln w="12700" algn="ctr">
              <a:solidFill>
                <a:srgbClr val="4472C4">
                  <a:lumMod val="75000"/>
                </a:srgbClr>
              </a:solidFill>
              <a:miter lim="800000"/>
              <a:headEnd/>
              <a:tailEnd/>
            </a:ln>
          </p:spPr>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646"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阪</a:t>
              </a:r>
            </a:p>
          </p:txBody>
        </p:sp>
        <p:sp>
          <p:nvSpPr>
            <p:cNvPr id="206" name="角丸四角形 205"/>
            <p:cNvSpPr/>
            <p:nvPr/>
          </p:nvSpPr>
          <p:spPr bwMode="gray">
            <a:xfrm>
              <a:off x="4593738" y="4397226"/>
              <a:ext cx="238043" cy="144016"/>
            </a:xfrm>
            <a:prstGeom prst="roundRect">
              <a:avLst/>
            </a:prstGeom>
            <a:solidFill>
              <a:srgbClr val="C00000"/>
            </a:solidFill>
            <a:ln w="12700" algn="ctr">
              <a:solidFill>
                <a:srgbClr val="C00000"/>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新規</a:t>
              </a:r>
            </a:p>
          </p:txBody>
        </p:sp>
      </p:grpSp>
      <p:sp>
        <p:nvSpPr>
          <p:cNvPr id="207" name="角丸四角形 206"/>
          <p:cNvSpPr/>
          <p:nvPr/>
        </p:nvSpPr>
        <p:spPr bwMode="gray">
          <a:xfrm>
            <a:off x="3993594" y="4082962"/>
            <a:ext cx="466512" cy="132938"/>
          </a:xfrm>
          <a:prstGeom prst="roundRect">
            <a:avLst/>
          </a:prstGeom>
          <a:solidFill>
            <a:srgbClr val="012169"/>
          </a:solidFill>
          <a:ln w="12700" algn="ctr">
            <a:solidFill>
              <a:srgbClr val="012169"/>
            </a:solidFill>
            <a:miter lim="800000"/>
            <a:headEnd/>
            <a:tailEnd/>
          </a:ln>
        </p:spPr>
        <p:txBody>
          <a:bodyPr rot="0" spcFirstLastPara="0" vertOverflow="overflow" horzOverflow="overflow" vert="horz" wrap="none" lIns="33231" tIns="33231" rIns="33231" bIns="33231" numCol="1" spcCol="0" rtlCol="0" fromWordArt="0" anchor="ctr" anchorCtr="0" forceAA="0" compatLnSpc="1">
            <a:prstTxWarp prst="textNoShape">
              <a:avLst/>
            </a:prstTxWarp>
            <a:noAutofit/>
          </a:bodyPr>
          <a:lstStyle/>
          <a:p>
            <a:pPr marL="0" marR="0" lvl="0" indent="0" algn="ctr" defTabSz="844078" rtl="0" eaLnBrk="1" fontAlgn="base" latinLnBrk="0" hangingPunct="1">
              <a:lnSpc>
                <a:spcPct val="100000"/>
              </a:lnSpc>
              <a:spcBef>
                <a:spcPct val="0"/>
              </a:spcBef>
              <a:spcAft>
                <a:spcPct val="0"/>
              </a:spcAft>
              <a:buClrTx/>
              <a:buSzTx/>
              <a:buFontTx/>
              <a:buNone/>
              <a:tabLst/>
              <a:defRPr/>
            </a:pPr>
            <a:r>
              <a:rPr kumimoji="0" lang="ja-JP" altLang="en-US" sz="738"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Arial" charset="0"/>
              </a:rPr>
              <a:t>既存強化</a:t>
            </a:r>
          </a:p>
        </p:txBody>
      </p:sp>
      <p:sp>
        <p:nvSpPr>
          <p:cNvPr id="2" name="スライド番号プレースホルダー 1"/>
          <p:cNvSpPr>
            <a:spLocks noGrp="1"/>
          </p:cNvSpPr>
          <p:nvPr>
            <p:ph type="sldNum" sz="quarter" idx="12"/>
          </p:nvPr>
        </p:nvSpPr>
        <p:spPr>
          <a:xfrm>
            <a:off x="7092280" y="649655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121</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99778099"/>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5" name="オブジェクト 109"/>
          <p:cNvPicPr>
            <a:picLocks noChangeAspect="1"/>
          </p:cNvPicPr>
          <p:nvPr/>
        </p:nvPicPr>
        <p:blipFill>
          <a:blip cstate="print"/>
          <a:stretch>
            <a:fillRect/>
          </a:stretch>
        </p:blipFill>
        <p:spPr>
          <a:xfrm>
            <a:off x="1466" y="265235"/>
            <a:ext cx="1466" cy="1466"/>
          </a:xfrm>
          <a:prstGeom prst="rect">
            <a:avLst/>
          </a:prstGeom>
        </p:spPr>
      </p:pic>
      <p:sp>
        <p:nvSpPr>
          <p:cNvPr id="966" name="テキスト ボックス 965"/>
          <p:cNvSpPr txBox="1"/>
          <p:nvPr/>
        </p:nvSpPr>
        <p:spPr>
          <a:xfrm>
            <a:off x="90150" y="268975"/>
            <a:ext cx="3007555"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■スタートアップ・エコシステム拠点都市</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67" name="コンテンツ プレースホルダー 2">
            <a:extLst>
              <a:ext uri="{FF2B5EF4-FFF2-40B4-BE49-F238E27FC236}">
                <a16:creationId xmlns:a16="http://schemas.microsoft.com/office/drawing/2014/main" id="{5B052E9C-9DBF-4777-9D87-CC7E1956F30C}"/>
              </a:ext>
            </a:extLst>
          </p:cNvPr>
          <p:cNvSpPr txBox="1">
            <a:spLocks/>
          </p:cNvSpPr>
          <p:nvPr/>
        </p:nvSpPr>
        <p:spPr>
          <a:xfrm>
            <a:off x="38634" y="640758"/>
            <a:ext cx="9053849" cy="1333378"/>
          </a:xfrm>
          <a:prstGeom prst="rect">
            <a:avLst/>
          </a:prstGeom>
          <a:solidFill>
            <a:schemeClr val="accent1">
              <a:lumMod val="40000"/>
              <a:lumOff val="60000"/>
            </a:schemeClr>
          </a:solidFill>
        </p:spPr>
        <p:txBody>
          <a:bodyPr vert="horz" wrap="square" lIns="91440" tIns="45720" rIns="91440" bIns="45720" rtlCol="0">
            <a:spAutoFit/>
          </a:bodyPr>
          <a:lstStyle>
            <a:lvl1pPr marL="211020" indent="-211020" algn="l" defTabSz="844078" rtl="0" eaLnBrk="1" latinLnBrk="0" hangingPunct="1">
              <a:lnSpc>
                <a:spcPct val="90000"/>
              </a:lnSpc>
              <a:spcBef>
                <a:spcPts val="923"/>
              </a:spcBef>
              <a:buFont typeface="Arial" panose="020B0604020202020204" pitchFamily="34" charset="0"/>
              <a:buChar char="•"/>
              <a:defRPr kumimoji="1" sz="1477"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vl2pPr marL="633058" indent="-211020" algn="l" defTabSz="844078" rtl="0" eaLnBrk="1" latinLnBrk="0" hangingPunct="1">
              <a:lnSpc>
                <a:spcPct val="90000"/>
              </a:lnSpc>
              <a:spcBef>
                <a:spcPts val="462"/>
              </a:spcBef>
              <a:buFont typeface="Arial" panose="020B0604020202020204" pitchFamily="34" charset="0"/>
              <a:buChar char="•"/>
              <a:defRPr kumimoji="1" sz="1292"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2pPr>
            <a:lvl3pPr marL="1055097" indent="-211020" algn="l" defTabSz="844078" rtl="0" eaLnBrk="1" latinLnBrk="0" hangingPunct="1">
              <a:lnSpc>
                <a:spcPct val="90000"/>
              </a:lnSpc>
              <a:spcBef>
                <a:spcPts val="462"/>
              </a:spcBef>
              <a:buFont typeface="Arial" panose="020B0604020202020204" pitchFamily="34" charset="0"/>
              <a:buChar char="•"/>
              <a:defRPr kumimoji="1" sz="1108"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3pPr>
            <a:lvl4pPr marL="1477136"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4pPr>
            <a:lvl5pPr marL="1899175"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5pPr>
            <a:lvl6pPr marL="232121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5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291"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30"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a:lstStyle>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世界の冠たるスタートアップ都市を実現することは、国内外からの投資を呼込み、</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Society5.0</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の実現をめざす「</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2025</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年大阪・関西万博」の成功や、副首都大阪の確立・発展につながるもの。</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　</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2020</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年、大阪・京都・兵庫は、</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国の「スタートアップ・エコシステム拠点</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都市」に選定。</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都市選定により、新たに得られる国の支援機会やコンソーシアムメンバーのリソースを最大限に</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活用し</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、大阪のエコシステムを強化していく。</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211020" marR="0" lvl="0" indent="-211020" algn="l" defTabSz="844078" rtl="0" eaLnBrk="1" fontAlgn="auto" latinLnBrk="0" hangingPunct="1">
              <a:lnSpc>
                <a:spcPct val="90000"/>
              </a:lnSpc>
              <a:spcBef>
                <a:spcPts val="923"/>
              </a:spcBef>
              <a:spcAft>
                <a:spcPts val="0"/>
              </a:spcAft>
              <a:buClrTx/>
              <a:buSzTx/>
              <a:buFont typeface="Arial" panose="020B0604020202020204" pitchFamily="34" charset="0"/>
              <a:buChar char="•"/>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あわせて、国や京阪神の連携により、京阪神での相乗効果を発揮していく。</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p:txBody>
      </p:sp>
      <p:sp>
        <p:nvSpPr>
          <p:cNvPr id="968" name="コンテンツ プレースホルダー 2">
            <a:extLst>
              <a:ext uri="{FF2B5EF4-FFF2-40B4-BE49-F238E27FC236}">
                <a16:creationId xmlns:a16="http://schemas.microsoft.com/office/drawing/2014/main" id="{5B052E9C-9DBF-4777-9D87-CC7E1956F30C}"/>
              </a:ext>
            </a:extLst>
          </p:cNvPr>
          <p:cNvSpPr txBox="1">
            <a:spLocks/>
          </p:cNvSpPr>
          <p:nvPr/>
        </p:nvSpPr>
        <p:spPr>
          <a:xfrm>
            <a:off x="206061" y="2162718"/>
            <a:ext cx="9053849" cy="1448795"/>
          </a:xfrm>
          <a:prstGeom prst="rect">
            <a:avLst/>
          </a:prstGeom>
        </p:spPr>
        <p:txBody>
          <a:bodyPr vert="horz" wrap="square" lIns="91440" tIns="45720" rIns="91440" bIns="45720" rtlCol="0">
            <a:spAutoFit/>
          </a:bodyPr>
          <a:lstStyle>
            <a:lvl1pPr marL="211020" indent="-211020" algn="l" defTabSz="844078" rtl="0" eaLnBrk="1" latinLnBrk="0" hangingPunct="1">
              <a:lnSpc>
                <a:spcPct val="90000"/>
              </a:lnSpc>
              <a:spcBef>
                <a:spcPts val="923"/>
              </a:spcBef>
              <a:buFont typeface="Arial" panose="020B0604020202020204" pitchFamily="34" charset="0"/>
              <a:buChar char="•"/>
              <a:defRPr kumimoji="1" sz="1477"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1pPr>
            <a:lvl2pPr marL="633058" indent="-211020" algn="l" defTabSz="844078" rtl="0" eaLnBrk="1" latinLnBrk="0" hangingPunct="1">
              <a:lnSpc>
                <a:spcPct val="90000"/>
              </a:lnSpc>
              <a:spcBef>
                <a:spcPts val="462"/>
              </a:spcBef>
              <a:buFont typeface="Arial" panose="020B0604020202020204" pitchFamily="34" charset="0"/>
              <a:buChar char="•"/>
              <a:defRPr kumimoji="1" sz="1292"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2pPr>
            <a:lvl3pPr marL="1055097" indent="-211020" algn="l" defTabSz="844078" rtl="0" eaLnBrk="1" latinLnBrk="0" hangingPunct="1">
              <a:lnSpc>
                <a:spcPct val="90000"/>
              </a:lnSpc>
              <a:spcBef>
                <a:spcPts val="462"/>
              </a:spcBef>
              <a:buFont typeface="Arial" panose="020B0604020202020204" pitchFamily="34" charset="0"/>
              <a:buChar char="•"/>
              <a:defRPr kumimoji="1" sz="1108"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3pPr>
            <a:lvl4pPr marL="1477136"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4pPr>
            <a:lvl5pPr marL="1899175" indent="-211020" algn="l" defTabSz="844078" rtl="0" eaLnBrk="1" latinLnBrk="0" hangingPunct="1">
              <a:lnSpc>
                <a:spcPct val="90000"/>
              </a:lnSpc>
              <a:spcBef>
                <a:spcPts val="462"/>
              </a:spcBef>
              <a:buFont typeface="Arial" panose="020B0604020202020204" pitchFamily="34" charset="0"/>
              <a:buChar char="•"/>
              <a:defRPr kumimoji="1" sz="1015" kern="1200">
                <a:solidFill>
                  <a:schemeClr val="tx1"/>
                </a:solidFill>
                <a:latin typeface="Meiryo UI" panose="020B0604030504040204" pitchFamily="50" charset="-128"/>
                <a:ea typeface="Meiryo UI" panose="020B0604030504040204" pitchFamily="50" charset="-128"/>
                <a:cs typeface="Meiryo UI" panose="020B0604030504040204" pitchFamily="50" charset="-128"/>
                <a:sym typeface="Meiryo UI" panose="020B0604030504040204" pitchFamily="50" charset="-128"/>
              </a:defRPr>
            </a:lvl5pPr>
            <a:lvl6pPr marL="232121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6pPr>
            <a:lvl7pPr marL="2743253"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7pPr>
            <a:lvl8pPr marL="3165291"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8pPr>
            <a:lvl9pPr marL="3587330" indent="-211020" algn="l" defTabSz="844078" rtl="0" eaLnBrk="1" latinLnBrk="0" hangingPunct="1">
              <a:lnSpc>
                <a:spcPct val="90000"/>
              </a:lnSpc>
              <a:spcBef>
                <a:spcPts val="462"/>
              </a:spcBef>
              <a:buFont typeface="Arial" panose="020B0604020202020204" pitchFamily="34" charset="0"/>
              <a:buChar char="•"/>
              <a:defRPr kumimoji="1" sz="1662" kern="1200">
                <a:solidFill>
                  <a:schemeClr val="tx1"/>
                </a:solidFill>
                <a:latin typeface="+mn-lt"/>
                <a:ea typeface="+mn-ea"/>
                <a:cs typeface="+mn-cs"/>
              </a:defRPr>
            </a:lvl9pPr>
          </a:lstStyle>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設置場所</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大阪産業局（大阪コンソーシアム事務局）</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構成メンバー</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経済団体、大学・研究機関（大阪大学・大阪公立大学等）、金融機関、デベロッパー、支援機関（知財ほか）等</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取組内容</a:t>
            </a:r>
            <a:r>
              <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a:t>
            </a: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　〇情報収集・発信機能の強化（戦略的な情報発信、コンソーシアムでの情報共有の仕組みづくり、相談体制の確保　等）</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a:p>
            <a:pPr marL="0" marR="0" lvl="0" indent="0" algn="l" defTabSz="844078"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rPr>
              <a:t>　〇コンソーシアム事務局機能（国アクセラレーター他支援事業への対応、京阪神連携の促進　等）</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sym typeface="Meiryo UI" panose="020B0604030504040204" pitchFamily="50" charset="-128"/>
            </a:endParaRPr>
          </a:p>
        </p:txBody>
      </p:sp>
      <p:sp>
        <p:nvSpPr>
          <p:cNvPr id="4" name="スライド番号プレースホルダー 3"/>
          <p:cNvSpPr>
            <a:spLocks noGrp="1"/>
          </p:cNvSpPr>
          <p:nvPr>
            <p:ph type="sldNum" sz="quarter" idx="12"/>
          </p:nvPr>
        </p:nvSpPr>
        <p:spPr>
          <a:xfrm>
            <a:off x="7109973" y="647163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122</a:t>
            </a:fld>
            <a:endParaRPr kumimoji="1" lang="ja-JP" altLang="en-US" dirty="0">
              <a:latin typeface="BIZ UDゴシック" panose="020B0400000000000000" pitchFamily="49" charset="-128"/>
              <a:ea typeface="BIZ UDゴシック" panose="020B0400000000000000" pitchFamily="49" charset="-128"/>
            </a:endParaRPr>
          </a:p>
        </p:txBody>
      </p:sp>
      <p:pic>
        <p:nvPicPr>
          <p:cNvPr id="9" name="図 8"/>
          <p:cNvPicPr>
            <a:picLocks noChangeAspect="1"/>
          </p:cNvPicPr>
          <p:nvPr/>
        </p:nvPicPr>
        <p:blipFill>
          <a:blip r:embed="rId2"/>
          <a:stretch>
            <a:fillRect/>
          </a:stretch>
        </p:blipFill>
        <p:spPr>
          <a:xfrm>
            <a:off x="323528" y="3645024"/>
            <a:ext cx="8590008" cy="2895851"/>
          </a:xfrm>
          <a:prstGeom prst="rect">
            <a:avLst/>
          </a:prstGeom>
        </p:spPr>
      </p:pic>
    </p:spTree>
    <p:extLst>
      <p:ext uri="{BB962C8B-B14F-4D97-AF65-F5344CB8AC3E}">
        <p14:creationId xmlns:p14="http://schemas.microsoft.com/office/powerpoint/2010/main" val="516124731"/>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3995004"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■大阪府におけるスタートアップ支援事業（１</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218937" y="522138"/>
            <a:ext cx="333185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スタートアップ・</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エコシステム拠点</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都市構築事業</a:t>
            </a:r>
          </a:p>
        </p:txBody>
      </p:sp>
      <p:sp>
        <p:nvSpPr>
          <p:cNvPr id="2" name="テキスト ボックス 1"/>
          <p:cNvSpPr txBox="1"/>
          <p:nvPr/>
        </p:nvSpPr>
        <p:spPr>
          <a:xfrm>
            <a:off x="203838" y="927277"/>
            <a:ext cx="6534219" cy="1200329"/>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 産学官のオール大阪のスタートアップ支援の枠組みとして、「大阪スタートアップ・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エコシステム</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コンソーシアム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」を設立（</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事務局：大阪産業局</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 京阪神のコンソーシアムが国の「グローバル拠点都市」に選定。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◆事業内容：</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事務局における情報収集・発信機能の強化（情報ハブ機能）や</a:t>
            </a:r>
            <a:r>
              <a:rPr kumimoji="1" lang="ja-JP" altLang="en-US"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コンソーシアム</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事務局機能</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16" name="図 15"/>
          <p:cNvPicPr>
            <a:picLocks noChangeAspect="1"/>
          </p:cNvPicPr>
          <p:nvPr/>
        </p:nvPicPr>
        <p:blipFill rotWithShape="1">
          <a:blip r:embed="rId2"/>
          <a:srcRect l="23175" t="23019" r="50792" b="54094"/>
          <a:stretch/>
        </p:blipFill>
        <p:spPr>
          <a:xfrm>
            <a:off x="6738057" y="653749"/>
            <a:ext cx="2359186" cy="1222267"/>
          </a:xfrm>
          <a:prstGeom prst="rect">
            <a:avLst/>
          </a:prstGeom>
        </p:spPr>
      </p:pic>
      <p:sp>
        <p:nvSpPr>
          <p:cNvPr id="17" name="角丸四角形 16"/>
          <p:cNvSpPr/>
          <p:nvPr/>
        </p:nvSpPr>
        <p:spPr>
          <a:xfrm>
            <a:off x="203837" y="2048575"/>
            <a:ext cx="333185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スタートアップ資金調達促進事業</a:t>
            </a:r>
          </a:p>
        </p:txBody>
      </p:sp>
      <p:sp>
        <p:nvSpPr>
          <p:cNvPr id="3" name="テキスト ボックス 2"/>
          <p:cNvSpPr txBox="1"/>
          <p:nvPr/>
        </p:nvSpPr>
        <p:spPr>
          <a:xfrm>
            <a:off x="218937" y="2314549"/>
            <a:ext cx="8152327" cy="830997"/>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有力スタートアップの輩出・集積をめざすとともに資金調達の強化に向け、</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首都圏ベンチャーキャピタリストの呼込、大阪・関西資本の金融機関等の投資促進、民間におけるファンド組成を推進</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◆首都圏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VC</a:t>
            </a:r>
            <a:r>
              <a:rPr kumimoji="1" lang="ja-JP" altLang="en-US" sz="12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の呼</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込➡大阪の金融機関・スタートアップ・首都圏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VC</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交流会等</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◆大阪・関西の金融機関等を対象とした、スタートアップへの投資ノウハウの提供➡セミナー開催</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3448522" y="2063308"/>
            <a:ext cx="968535"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新規</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角丸四角形 22"/>
          <p:cNvSpPr/>
          <p:nvPr/>
        </p:nvSpPr>
        <p:spPr>
          <a:xfrm>
            <a:off x="218937" y="4322909"/>
            <a:ext cx="566893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海外スタートアップ誘致・定着強化</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　</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OSAKA</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SPRINGBOARD</a:t>
            </a:r>
          </a:p>
        </p:txBody>
      </p:sp>
      <p:sp>
        <p:nvSpPr>
          <p:cNvPr id="25" name="テキスト ボックス 24"/>
          <p:cNvSpPr txBox="1"/>
          <p:nvPr/>
        </p:nvSpPr>
        <p:spPr>
          <a:xfrm>
            <a:off x="159089" y="4598244"/>
            <a:ext cx="8152327" cy="1569660"/>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海外スタートアップには、「日本市場に興味があるものの、相談できる窓口にたどり着くことが難しい」といった課題があることから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産業局を中心として、海外スタートアップの日本進出をサポート。</a:t>
            </a:r>
            <a:endParaRPr kumimoji="1" lang="en-US" altLang="ja-JP"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◆海外への一元的な情報発信：事業</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サイトの開設・総合窓口の開設・関係支援機関の紹介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◆大阪でのビジネス機会の創出活動：海外スタートアップとの連携機運醸成に向けたイベント開催</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◆海外スタートアップの大阪進出の活動支援：在阪企業とのビジネスマッチング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マーケットレクチャー</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（商慣習の違い等指導）</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・専門家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による法規制等の手続き相談</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在阪</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支援機関やサポート事業メニューの紹介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5769522" y="4340741"/>
            <a:ext cx="968535" cy="276999"/>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新規</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5" name="表 4"/>
          <p:cNvGraphicFramePr>
            <a:graphicFrameLocks noGrp="1"/>
          </p:cNvGraphicFramePr>
          <p:nvPr>
            <p:extLst/>
          </p:nvPr>
        </p:nvGraphicFramePr>
        <p:xfrm>
          <a:off x="325529" y="3340496"/>
          <a:ext cx="4863920" cy="822960"/>
        </p:xfrm>
        <a:graphic>
          <a:graphicData uri="http://schemas.openxmlformats.org/drawingml/2006/table">
            <a:tbl>
              <a:tblPr firstRow="1" bandRow="1">
                <a:tableStyleId>{5940675A-B579-460E-94D1-54222C63F5DA}</a:tableStyleId>
              </a:tblPr>
              <a:tblGrid>
                <a:gridCol w="2441572">
                  <a:extLst>
                    <a:ext uri="{9D8B030D-6E8A-4147-A177-3AD203B41FA5}">
                      <a16:colId xmlns:a16="http://schemas.microsoft.com/office/drawing/2014/main" val="1627741053"/>
                    </a:ext>
                  </a:extLst>
                </a:gridCol>
                <a:gridCol w="2422348">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■キックオフイベント</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r>
                        <a:rPr kumimoji="1" lang="en-US" altLang="ja-JP" sz="1200" dirty="0" smtClean="0">
                          <a:latin typeface="Meiryo UI" panose="020B0604030504040204" pitchFamily="50" charset="-128"/>
                          <a:ea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rPr>
                        <a:t>月に開催</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■交流事業の実施</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１件（今年度中に計２件予定）</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■大阪関西資本へのセミナーの実施</a:t>
                      </a:r>
                    </a:p>
                  </a:txBody>
                  <a:tcPr anchor="ctr">
                    <a:solidFill>
                      <a:schemeClr val="accent1">
                        <a:lumMod val="75000"/>
                      </a:schemeClr>
                    </a:solidFill>
                  </a:tcPr>
                </a:tc>
                <a:tc>
                  <a:txBody>
                    <a:bodyPr/>
                    <a:lstStyle/>
                    <a:p>
                      <a:r>
                        <a:rPr kumimoji="1" lang="ja-JP" altLang="en-US" sz="1200" dirty="0" smtClean="0">
                          <a:latin typeface="Meiryo UI" panose="020B0604030504040204" pitchFamily="50" charset="-128"/>
                          <a:ea typeface="Meiryo UI" panose="020B0604030504040204" pitchFamily="50" charset="-128"/>
                        </a:rPr>
                        <a:t>１件（今年度中に計６件予定）</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4021667685"/>
                  </a:ext>
                </a:extLst>
              </a:tr>
            </a:tbl>
          </a:graphicData>
        </a:graphic>
      </p:graphicFrame>
      <p:graphicFrame>
        <p:nvGraphicFramePr>
          <p:cNvPr id="14" name="表 13"/>
          <p:cNvGraphicFramePr>
            <a:graphicFrameLocks noGrp="1"/>
          </p:cNvGraphicFramePr>
          <p:nvPr>
            <p:extLst/>
          </p:nvPr>
        </p:nvGraphicFramePr>
        <p:xfrm>
          <a:off x="377083" y="6130874"/>
          <a:ext cx="4841047" cy="701040"/>
        </p:xfrm>
        <a:graphic>
          <a:graphicData uri="http://schemas.openxmlformats.org/drawingml/2006/table">
            <a:tbl>
              <a:tblPr firstRow="1" bandRow="1">
                <a:tableStyleId>{5940675A-B579-460E-94D1-54222C63F5DA}</a:tableStyleId>
              </a:tblPr>
              <a:tblGrid>
                <a:gridCol w="1389509">
                  <a:extLst>
                    <a:ext uri="{9D8B030D-6E8A-4147-A177-3AD203B41FA5}">
                      <a16:colId xmlns:a16="http://schemas.microsoft.com/office/drawing/2014/main" val="1627741053"/>
                    </a:ext>
                  </a:extLst>
                </a:gridCol>
                <a:gridCol w="3451538">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■事業</a:t>
                      </a:r>
                      <a:r>
                        <a:rPr kumimoji="1" lang="en-US" altLang="ja-JP" sz="1200" dirty="0" smtClean="0">
                          <a:solidFill>
                            <a:schemeClr val="bg1"/>
                          </a:solidFill>
                          <a:latin typeface="Meiryo UI" panose="020B0604030504040204" pitchFamily="50" charset="-128"/>
                          <a:ea typeface="Meiryo UI" panose="020B0604030504040204" pitchFamily="50" charset="-128"/>
                        </a:rPr>
                        <a:t>WEB</a:t>
                      </a:r>
                      <a:r>
                        <a:rPr kumimoji="1" lang="ja-JP" altLang="en-US" sz="1200" dirty="0" smtClean="0">
                          <a:solidFill>
                            <a:schemeClr val="bg1"/>
                          </a:solidFill>
                          <a:latin typeface="Meiryo UI" panose="020B0604030504040204" pitchFamily="50" charset="-128"/>
                          <a:ea typeface="Meiryo UI" panose="020B0604030504040204" pitchFamily="50" charset="-128"/>
                        </a:rPr>
                        <a:t>サイト</a:t>
                      </a:r>
                    </a:p>
                  </a:txBody>
                  <a:tcPr anchor="ctr">
                    <a:solidFill>
                      <a:schemeClr val="accent1">
                        <a:lumMod val="75000"/>
                      </a:schemeClr>
                    </a:solidFill>
                  </a:tcPr>
                </a:tc>
                <a:tc>
                  <a:txBody>
                    <a:bodyPr/>
                    <a:lstStyle/>
                    <a:p>
                      <a:r>
                        <a:rPr kumimoji="1" lang="en-US" altLang="ja-JP" sz="1200" dirty="0" smtClean="0">
                          <a:latin typeface="Meiryo UI" panose="020B0604030504040204" pitchFamily="50" charset="-128"/>
                          <a:ea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rPr>
                        <a:t>月　開設</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■イベント</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anose="020B0604030504040204" pitchFamily="50" charset="-128"/>
                          <a:ea typeface="Meiryo UI" panose="020B0604030504040204" pitchFamily="50" charset="-128"/>
                        </a:rPr>
                        <a:t>海外スタートアップとの連携機醸成に向けたイベントを</a:t>
                      </a:r>
                      <a:r>
                        <a:rPr kumimoji="1" lang="en-US" altLang="ja-JP" sz="1100" dirty="0" smtClean="0">
                          <a:latin typeface="Meiryo UI" panose="020B0604030504040204" pitchFamily="50" charset="-128"/>
                          <a:ea typeface="Meiryo UI" panose="020B0604030504040204" pitchFamily="50" charset="-128"/>
                        </a:rPr>
                        <a:t>10</a:t>
                      </a:r>
                      <a:r>
                        <a:rPr kumimoji="1" lang="ja-JP" altLang="en-US" sz="1100" dirty="0" smtClean="0">
                          <a:latin typeface="Meiryo UI" panose="020B0604030504040204" pitchFamily="50" charset="-128"/>
                          <a:ea typeface="Meiryo UI" panose="020B0604030504040204" pitchFamily="50" charset="-128"/>
                        </a:rPr>
                        <a:t>月に開催（トークイベントとピッチイベントの計２回開催）</a:t>
                      </a:r>
                      <a:endParaRPr kumimoji="1" lang="ja-JP" altLang="en-US" sz="11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bl>
          </a:graphicData>
        </a:graphic>
      </p:graphicFrame>
      <p:sp>
        <p:nvSpPr>
          <p:cNvPr id="15" name="テキスト ボックス 14"/>
          <p:cNvSpPr txBox="1"/>
          <p:nvPr/>
        </p:nvSpPr>
        <p:spPr>
          <a:xfrm>
            <a:off x="159089" y="5885807"/>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2022</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11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月末時点実績</a:t>
            </a: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246963" y="3128859"/>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2022</a:t>
            </a:r>
            <a:r>
              <a:rPr kumimoji="1" lang="ja-JP" altLang="en-US"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年</a:t>
            </a:r>
            <a:r>
              <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11</a:t>
            </a:r>
            <a:r>
              <a:rPr kumimoji="1" lang="ja-JP" altLang="en-US"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月末時点実績</a:t>
            </a:r>
            <a:r>
              <a:rPr kumimoji="1" lang="ja-JP" altLang="en-US" sz="1200" b="1" i="0" u="none" strike="noStrike" kern="1200" cap="none" spc="0" normalizeH="0" baseline="0" noProof="0" dirty="0" smtClean="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a:ln>
                <a:noFill/>
              </a:ln>
              <a:solidFill>
                <a:srgbClr val="5B9BD5">
                  <a:lumMod val="75000"/>
                </a:srgbClr>
              </a:solidFill>
              <a:effectLst/>
              <a:uLnTx/>
              <a:uFillTx/>
              <a:latin typeface="Meiryo UI" panose="020B0604030504040204" pitchFamily="50" charset="-128"/>
              <a:ea typeface="Meiryo UI" panose="020B0604030504040204" pitchFamily="50" charset="-128"/>
              <a:cs typeface="+mn-cs"/>
            </a:endParaRPr>
          </a:p>
        </p:txBody>
      </p:sp>
      <p:pic>
        <p:nvPicPr>
          <p:cNvPr id="6" name="図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57752" y="5161324"/>
            <a:ext cx="2405943" cy="1264083"/>
          </a:xfrm>
          <a:prstGeom prst="rect">
            <a:avLst/>
          </a:prstGeom>
        </p:spPr>
      </p:pic>
      <p:sp>
        <p:nvSpPr>
          <p:cNvPr id="7" name="スライド番号プレースホルダー 6"/>
          <p:cNvSpPr>
            <a:spLocks noGrp="1"/>
          </p:cNvSpPr>
          <p:nvPr>
            <p:ph type="sldNum" sz="quarter" idx="12"/>
          </p:nvPr>
        </p:nvSpPr>
        <p:spPr>
          <a:xfrm>
            <a:off x="7086600" y="6466789"/>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5658274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3995004"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■大阪府におけるスタートアップ支援事業</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218936" y="766528"/>
            <a:ext cx="4649277"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若手人材等機運醸成</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　</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START</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LINE</a:t>
            </a: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OSAKA</a:t>
            </a:r>
          </a:p>
        </p:txBody>
      </p:sp>
      <p:sp>
        <p:nvSpPr>
          <p:cNvPr id="17" name="角丸四角形 16"/>
          <p:cNvSpPr/>
          <p:nvPr/>
        </p:nvSpPr>
        <p:spPr>
          <a:xfrm>
            <a:off x="218936" y="3947303"/>
            <a:ext cx="3331850"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SIO</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Startup Initial program Osaka</a:t>
            </a: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218936" y="1186808"/>
            <a:ext cx="8719002" cy="1015663"/>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大学生等の若手人材</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に向けて、</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スタートアップや起業等への関心を高めてもらい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、大阪・関西におけるスタートアップとして挑戦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起業家輩出」をめざす。</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◆イベント開催</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◆コミュニティの場の提供</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Growing UP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での「</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U-30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起業アイデア部門賞」の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楕円 5"/>
          <p:cNvSpPr/>
          <p:nvPr/>
        </p:nvSpPr>
        <p:spPr>
          <a:xfrm>
            <a:off x="4955251" y="758420"/>
            <a:ext cx="1191085"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シード期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 name="楕円 17"/>
          <p:cNvSpPr/>
          <p:nvPr/>
        </p:nvSpPr>
        <p:spPr>
          <a:xfrm>
            <a:off x="3627504" y="3956905"/>
            <a:ext cx="1191085"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シード期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203837" y="4463421"/>
            <a:ext cx="8719002" cy="1015663"/>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初期段階のスタートアップ</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及び起業前後を対象として、</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事業立上げ時に必要とされる専門的な支援プログラム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◆連続講座：事業構築手法・グローバル展開等、理論を体系的に身に着ける座学</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◆アクセラレータープログラム：メンタリング・ネットワーキング、ワークショップ等の実施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◆イベント：スタートアップと既存企業とのオープンイノベーションや、投資家等との交流イベントの実施</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1" name="図 20">
            <a:extLst>
              <a:ext uri="{FF2B5EF4-FFF2-40B4-BE49-F238E27FC236}">
                <a16:creationId xmlns:a16="http://schemas.microsoft.com/office/drawing/2014/main" id="{BBB017C9-9E54-0C4E-B3FD-5F0D8ADC0ED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bwMode="gray">
          <a:xfrm>
            <a:off x="6883235" y="4801092"/>
            <a:ext cx="1625423" cy="1467308"/>
          </a:xfrm>
          <a:prstGeom prst="rect">
            <a:avLst/>
          </a:prstGeom>
          <a:solidFill>
            <a:schemeClr val="bg1"/>
          </a:solidFill>
          <a:ln>
            <a:solidFill>
              <a:schemeClr val="bg1"/>
            </a:solidFill>
          </a:ln>
        </p:spPr>
      </p:pic>
      <p:pic>
        <p:nvPicPr>
          <p:cNvPr id="24" name="図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35588" y="1581866"/>
            <a:ext cx="2048733" cy="1913368"/>
          </a:xfrm>
          <a:prstGeom prst="rect">
            <a:avLst/>
          </a:prstGeom>
        </p:spPr>
      </p:pic>
      <p:graphicFrame>
        <p:nvGraphicFramePr>
          <p:cNvPr id="11" name="表 10"/>
          <p:cNvGraphicFramePr>
            <a:graphicFrameLocks noGrp="1"/>
          </p:cNvGraphicFramePr>
          <p:nvPr>
            <p:extLst/>
          </p:nvPr>
        </p:nvGraphicFramePr>
        <p:xfrm>
          <a:off x="398815" y="2698292"/>
          <a:ext cx="6236773" cy="822960"/>
        </p:xfrm>
        <a:graphic>
          <a:graphicData uri="http://schemas.openxmlformats.org/drawingml/2006/table">
            <a:tbl>
              <a:tblPr firstRow="1" bandRow="1">
                <a:tableStyleId>{5940675A-B579-460E-94D1-54222C63F5DA}</a:tableStyleId>
              </a:tblPr>
              <a:tblGrid>
                <a:gridCol w="3812577">
                  <a:extLst>
                    <a:ext uri="{9D8B030D-6E8A-4147-A177-3AD203B41FA5}">
                      <a16:colId xmlns:a16="http://schemas.microsoft.com/office/drawing/2014/main" val="1627741053"/>
                    </a:ext>
                  </a:extLst>
                </a:gridCol>
                <a:gridCol w="2424196">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■大阪起業家グローイングアップ「</a:t>
                      </a:r>
                      <a:r>
                        <a:rPr kumimoji="1" lang="en-US" altLang="ja-JP" sz="1200" dirty="0" smtClean="0">
                          <a:solidFill>
                            <a:schemeClr val="bg1"/>
                          </a:solidFill>
                          <a:latin typeface="Meiryo UI" panose="020B0604030504040204" pitchFamily="50" charset="-128"/>
                          <a:ea typeface="Meiryo UI" panose="020B0604030504040204" pitchFamily="50" charset="-128"/>
                        </a:rPr>
                        <a:t>U-30</a:t>
                      </a:r>
                      <a:r>
                        <a:rPr kumimoji="1" lang="ja-JP" altLang="en-US" sz="1200" dirty="0" smtClean="0">
                          <a:solidFill>
                            <a:schemeClr val="bg1"/>
                          </a:solidFill>
                          <a:latin typeface="Meiryo UI" panose="020B0604030504040204" pitchFamily="50" charset="-128"/>
                          <a:ea typeface="Meiryo UI" panose="020B0604030504040204" pitchFamily="50" charset="-128"/>
                        </a:rPr>
                        <a:t>起業アイデア部門」</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r>
                        <a:rPr kumimoji="1" lang="zh-TW" altLang="en-US" sz="1200" dirty="0" smtClean="0">
                          <a:latin typeface="Meiryo UI" panose="020B0604030504040204" pitchFamily="50" charset="-128"/>
                          <a:ea typeface="Meiryo UI" panose="020B0604030504040204" pitchFamily="50" charset="-128"/>
                        </a:rPr>
                        <a:t>受賞者：４者</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■関西の若手起業家を対象とした、事業成長に向けた</a:t>
                      </a:r>
                      <a:r>
                        <a:rPr kumimoji="1" lang="en-US" altLang="ja-JP" sz="1200" dirty="0" smtClean="0">
                          <a:latin typeface="Meiryo UI" panose="020B0604030504040204" pitchFamily="50" charset="-128"/>
                          <a:ea typeface="Meiryo UI" panose="020B0604030504040204" pitchFamily="50" charset="-128"/>
                        </a:rPr>
                        <a:t>IPO</a:t>
                      </a:r>
                      <a:r>
                        <a:rPr kumimoji="1" lang="ja-JP" altLang="en-US" sz="1200" dirty="0" smtClean="0">
                          <a:latin typeface="Meiryo UI" panose="020B0604030504040204" pitchFamily="50" charset="-128"/>
                          <a:ea typeface="Meiryo UI" panose="020B0604030504040204" pitchFamily="50" charset="-128"/>
                        </a:rPr>
                        <a:t>経験者との少人数座談会の実施</a:t>
                      </a:r>
                      <a:endParaRPr kumimoji="1" lang="en-US" altLang="ja-JP" sz="1200" dirty="0" smtClean="0">
                        <a:latin typeface="Meiryo UI" panose="020B0604030504040204" pitchFamily="50" charset="-128"/>
                        <a:ea typeface="Meiryo UI" panose="020B0604030504040204" pitchFamily="50" charset="-128"/>
                      </a:endParaRPr>
                    </a:p>
                  </a:txBody>
                  <a:tcPr anchor="ctr">
                    <a:solidFill>
                      <a:schemeClr val="bg1"/>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■関西の大学生・大学院生を対象とした、</a:t>
                      </a:r>
                      <a:r>
                        <a:rPr kumimoji="1" lang="en-US" altLang="ja-JP" sz="1200" dirty="0" smtClean="0">
                          <a:latin typeface="Meiryo UI" panose="020B0604030504040204" pitchFamily="50" charset="-128"/>
                          <a:ea typeface="Meiryo UI" panose="020B0604030504040204" pitchFamily="50" charset="-128"/>
                        </a:rPr>
                        <a:t>20</a:t>
                      </a:r>
                      <a:r>
                        <a:rPr kumimoji="1" lang="ja-JP" altLang="en-US" sz="1200" dirty="0" smtClean="0">
                          <a:latin typeface="Meiryo UI" panose="020B0604030504040204" pitchFamily="50" charset="-128"/>
                          <a:ea typeface="Meiryo UI" panose="020B0604030504040204" pitchFamily="50" charset="-128"/>
                        </a:rPr>
                        <a:t>代のキャリア形成に向けたセ講演会、座談会の実施</a:t>
                      </a:r>
                      <a:endParaRPr kumimoji="1" lang="en-US" altLang="ja-JP" sz="1200" dirty="0" smtClean="0">
                        <a:latin typeface="Meiryo UI" panose="020B0604030504040204" pitchFamily="50" charset="-128"/>
                        <a:ea typeface="Meiryo UI" panose="020B0604030504040204" pitchFamily="50" charset="-128"/>
                      </a:endParaRPr>
                    </a:p>
                  </a:txBody>
                  <a:tcPr anchor="ctr">
                    <a:solidFill>
                      <a:schemeClr val="bg1"/>
                    </a:solidFill>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4021667685"/>
                  </a:ext>
                </a:extLst>
              </a:tr>
            </a:tbl>
          </a:graphicData>
        </a:graphic>
      </p:graphicFrame>
      <p:sp>
        <p:nvSpPr>
          <p:cNvPr id="12" name="テキスト ボックス 11"/>
          <p:cNvSpPr txBox="1"/>
          <p:nvPr/>
        </p:nvSpPr>
        <p:spPr>
          <a:xfrm>
            <a:off x="313379" y="2364446"/>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smtClean="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a:t>
            </a:r>
            <a:r>
              <a:rPr kumimoji="1" lang="ja-JP" altLang="en-US" sz="1200" b="1" i="0" u="none" strike="noStrike" kern="1200" cap="none" spc="0" normalizeH="0" baseline="0" noProof="0" dirty="0" smtClean="0">
                <a:ln>
                  <a:noFill/>
                </a:ln>
                <a:solidFill>
                  <a:srgbClr val="2E75B6"/>
                </a:solidFill>
                <a:effectLst/>
                <a:uLnTx/>
                <a:uFillTx/>
                <a:latin typeface="Meiryo UI" panose="020B0604030504040204" pitchFamily="50" charset="-128"/>
                <a:ea typeface="Meiryo UI" panose="020B0604030504040204" pitchFamily="50" charset="-128"/>
                <a:cs typeface="+mn-cs"/>
              </a:rPr>
              <a:t>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graphicFrame>
        <p:nvGraphicFramePr>
          <p:cNvPr id="14" name="表 13"/>
          <p:cNvGraphicFramePr>
            <a:graphicFrameLocks noGrp="1"/>
          </p:cNvGraphicFramePr>
          <p:nvPr>
            <p:extLst/>
          </p:nvPr>
        </p:nvGraphicFramePr>
        <p:xfrm>
          <a:off x="398815" y="5681351"/>
          <a:ext cx="4841047" cy="822960"/>
        </p:xfrm>
        <a:graphic>
          <a:graphicData uri="http://schemas.openxmlformats.org/drawingml/2006/table">
            <a:tbl>
              <a:tblPr firstRow="1" bandRow="1">
                <a:tableStyleId>{5940675A-B579-460E-94D1-54222C63F5DA}</a:tableStyleId>
              </a:tblPr>
              <a:tblGrid>
                <a:gridCol w="3503484">
                  <a:extLst>
                    <a:ext uri="{9D8B030D-6E8A-4147-A177-3AD203B41FA5}">
                      <a16:colId xmlns:a16="http://schemas.microsoft.com/office/drawing/2014/main" val="1627741053"/>
                    </a:ext>
                  </a:extLst>
                </a:gridCol>
                <a:gridCol w="1337563">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■アクセラレーションプログラムの支援先企業</a:t>
                      </a:r>
                    </a:p>
                  </a:txBody>
                  <a:tcPr anchor="ctr">
                    <a:solidFill>
                      <a:schemeClr val="accent1">
                        <a:lumMod val="75000"/>
                      </a:schemeClr>
                    </a:solidFill>
                  </a:tcPr>
                </a:tc>
                <a:tc>
                  <a:txBody>
                    <a:bodyPr/>
                    <a:lstStyle/>
                    <a:p>
                      <a:r>
                        <a:rPr kumimoji="1" lang="en-US" altLang="ja-JP" sz="1200" dirty="0" smtClean="0">
                          <a:latin typeface="Meiryo UI" panose="020B0604030504040204" pitchFamily="50" charset="-128"/>
                          <a:ea typeface="Meiryo UI" panose="020B0604030504040204" pitchFamily="50" charset="-128"/>
                        </a:rPr>
                        <a:t>11</a:t>
                      </a:r>
                      <a:r>
                        <a:rPr kumimoji="1" lang="ja-JP" altLang="en-US" sz="1200" dirty="0" smtClean="0">
                          <a:latin typeface="Meiryo UI" panose="020B0604030504040204" pitchFamily="50" charset="-128"/>
                          <a:ea typeface="Meiryo UI" panose="020B0604030504040204" pitchFamily="50" charset="-128"/>
                        </a:rPr>
                        <a:t>者</a:t>
                      </a: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■連続講座の受講</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eiryo UI" panose="020B0604030504040204" pitchFamily="50" charset="-128"/>
                          <a:ea typeface="Meiryo UI" panose="020B0604030504040204" pitchFamily="50" charset="-128"/>
                        </a:rPr>
                        <a:t>20</a:t>
                      </a:r>
                      <a:r>
                        <a:rPr kumimoji="1" lang="ja-JP" altLang="en-US" sz="1200" dirty="0" smtClean="0">
                          <a:latin typeface="Meiryo UI" panose="020B0604030504040204" pitchFamily="50" charset="-128"/>
                          <a:ea typeface="Meiryo UI" panose="020B0604030504040204" pitchFamily="50" charset="-128"/>
                        </a:rPr>
                        <a:t>名</a:t>
                      </a:r>
                      <a:endParaRPr kumimoji="1" lang="ja-JP" altLang="en-US" sz="12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■スタートアップとして新たに事業・活動に着手する者</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３者</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896074029"/>
                  </a:ext>
                </a:extLst>
              </a:tr>
            </a:tbl>
          </a:graphicData>
        </a:graphic>
      </p:graphicFrame>
      <p:sp>
        <p:nvSpPr>
          <p:cNvPr id="15" name="テキスト ボックス 14"/>
          <p:cNvSpPr txBox="1"/>
          <p:nvPr/>
        </p:nvSpPr>
        <p:spPr>
          <a:xfrm>
            <a:off x="203837" y="5333088"/>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51104" y="645095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8428897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03837" y="93217"/>
            <a:ext cx="3995004" cy="307777"/>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■大阪府におけるスタートアップ支援</a:t>
            </a:r>
            <a:r>
              <a:rPr kumimoji="1" lang="ja-JP" altLang="en-US" sz="14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事業</a:t>
            </a:r>
            <a:r>
              <a:rPr kumimoji="1" lang="ja-JP" altLang="en-US" sz="1400" b="0" i="0" u="none" strike="noStrike" kern="1200" cap="none" spc="0" normalizeH="0" baseline="0" noProof="0" smtClean="0">
                <a:ln>
                  <a:noFill/>
                </a:ln>
                <a:solidFill>
                  <a:prstClr val="black"/>
                </a:solidFill>
                <a:effectLst/>
                <a:uLnTx/>
                <a:uFillTx/>
                <a:latin typeface="Meiryo UI" panose="020B0604030504040204" pitchFamily="50" charset="-128"/>
                <a:ea typeface="Meiryo UI" panose="020B0604030504040204" pitchFamily="50" charset="-128"/>
                <a:cs typeface="+mn-cs"/>
              </a:rPr>
              <a:t>（３／</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３）</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a:xfrm>
            <a:off x="218937" y="858801"/>
            <a:ext cx="2640174" cy="306467"/>
          </a:xfrm>
          <a:prstGeom prst="roundRect">
            <a:avLst/>
          </a:prstGeom>
          <a:solidFill>
            <a:srgbClr val="FF7C80"/>
          </a:solid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Growing UP</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7" name="角丸四角形 16"/>
          <p:cNvSpPr/>
          <p:nvPr/>
        </p:nvSpPr>
        <p:spPr>
          <a:xfrm>
            <a:off x="218937" y="3803488"/>
            <a:ext cx="2165876" cy="306467"/>
          </a:xfrm>
          <a:prstGeom prst="roundRect">
            <a:avLst/>
          </a:prstGeom>
          <a:solidFill>
            <a:srgbClr val="FF7C80"/>
          </a:solidFill>
          <a:ln>
            <a:noFill/>
          </a:ln>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RISING</a:t>
            </a:r>
            <a:endParaRPr kumimoji="1" lang="en-US" altLang="ja-JP"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223208" y="1353875"/>
            <a:ext cx="8719002" cy="830997"/>
          </a:xfrm>
          <a:prstGeom prst="rect">
            <a:avLst/>
          </a:prstGeom>
          <a:noFill/>
        </p:spPr>
        <p:txBody>
          <a:bodyPr wrap="square" rtlCol="0">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大阪産業局と共同で、</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ビジネスコンテストを通した有望企業家の発掘、補助金の支給等、成長過程までの一貫したハンズオン支援</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◆ビジネスプランコンテストの開催（年２回）</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◆優勝・準優勝者には、補助金の交付（</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２名）及び中小企業診断士による伴走支援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楕円 5"/>
          <p:cNvSpPr/>
          <p:nvPr/>
        </p:nvSpPr>
        <p:spPr>
          <a:xfrm>
            <a:off x="3031961" y="847359"/>
            <a:ext cx="1191085"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アーリー期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 name="楕円 17"/>
          <p:cNvSpPr/>
          <p:nvPr/>
        </p:nvSpPr>
        <p:spPr>
          <a:xfrm>
            <a:off x="2543458" y="3811504"/>
            <a:ext cx="1910411" cy="34843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ミドル⇒レーター期</a:t>
            </a:r>
            <a:endPar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89308" y="4287649"/>
            <a:ext cx="8719002" cy="1200329"/>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ロールモデル輩出のため、</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発展期のスタートアップに対し</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、先輩経営者によるメンタリング、支援環境が豊富な首都圏の支援者との繋ぎなどを実施。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◆メンタリング：上場会社創業者メンターが起業家の成⻑段階で起こりうる様々な問題、不安、恐れなど、精神面から支援するメンタリング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回程度実施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東京上場企業訪問</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新規株式上場</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をした企業へ訪問し、急拡大する上で必要な経験等をヒアリング</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 name="図 10"/>
          <p:cNvPicPr>
            <a:picLocks noChangeAspect="1"/>
          </p:cNvPicPr>
          <p:nvPr/>
        </p:nvPicPr>
        <p:blipFill>
          <a:blip r:embed="rId2"/>
          <a:stretch>
            <a:fillRect/>
          </a:stretch>
        </p:blipFill>
        <p:spPr>
          <a:xfrm>
            <a:off x="6193601" y="5512922"/>
            <a:ext cx="2588951" cy="881785"/>
          </a:xfrm>
          <a:prstGeom prst="rect">
            <a:avLst/>
          </a:prstGeom>
          <a:ln>
            <a:solidFill>
              <a:schemeClr val="tx1"/>
            </a:solidFill>
          </a:ln>
        </p:spPr>
      </p:pic>
      <p:pic>
        <p:nvPicPr>
          <p:cNvPr id="12" name="図 11"/>
          <p:cNvPicPr>
            <a:picLocks noChangeAspect="1"/>
          </p:cNvPicPr>
          <p:nvPr/>
        </p:nvPicPr>
        <p:blipFill>
          <a:blip r:embed="rId3"/>
          <a:stretch>
            <a:fillRect/>
          </a:stretch>
        </p:blipFill>
        <p:spPr>
          <a:xfrm>
            <a:off x="5975798" y="2201233"/>
            <a:ext cx="2812986" cy="913495"/>
          </a:xfrm>
          <a:prstGeom prst="rect">
            <a:avLst/>
          </a:prstGeom>
        </p:spPr>
      </p:pic>
      <p:graphicFrame>
        <p:nvGraphicFramePr>
          <p:cNvPr id="14" name="表 13"/>
          <p:cNvGraphicFramePr>
            <a:graphicFrameLocks noGrp="1"/>
          </p:cNvGraphicFramePr>
          <p:nvPr>
            <p:extLst/>
          </p:nvPr>
        </p:nvGraphicFramePr>
        <p:xfrm>
          <a:off x="371626" y="2484362"/>
          <a:ext cx="3015517" cy="822960"/>
        </p:xfrm>
        <a:graphic>
          <a:graphicData uri="http://schemas.openxmlformats.org/drawingml/2006/table">
            <a:tbl>
              <a:tblPr firstRow="1" bandRow="1">
                <a:tableStyleId>{5940675A-B579-460E-94D1-54222C63F5DA}</a:tableStyleId>
              </a:tblPr>
              <a:tblGrid>
                <a:gridCol w="2294301">
                  <a:extLst>
                    <a:ext uri="{9D8B030D-6E8A-4147-A177-3AD203B41FA5}">
                      <a16:colId xmlns:a16="http://schemas.microsoft.com/office/drawing/2014/main" val="1627741053"/>
                    </a:ext>
                  </a:extLst>
                </a:gridCol>
                <a:gridCol w="721216">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■ビジネスプランコンテストの実施</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２件</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■補助金交付</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６社</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■伴走支援</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r>
                        <a:rPr kumimoji="1" lang="ja-JP" altLang="en-US" sz="1200" dirty="0" smtClean="0">
                          <a:latin typeface="Meiryo UI" panose="020B0604030504040204" pitchFamily="50" charset="-128"/>
                          <a:ea typeface="Meiryo UI" panose="020B0604030504040204" pitchFamily="50" charset="-128"/>
                        </a:rPr>
                        <a:t>６社</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896074029"/>
                  </a:ext>
                </a:extLst>
              </a:tr>
            </a:tbl>
          </a:graphicData>
        </a:graphic>
      </p:graphicFrame>
      <p:sp>
        <p:nvSpPr>
          <p:cNvPr id="15" name="テキスト ボックス 14"/>
          <p:cNvSpPr txBox="1"/>
          <p:nvPr/>
        </p:nvSpPr>
        <p:spPr>
          <a:xfrm>
            <a:off x="186777" y="2141969"/>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graphicFrame>
        <p:nvGraphicFramePr>
          <p:cNvPr id="16" name="表 15"/>
          <p:cNvGraphicFramePr>
            <a:graphicFrameLocks noGrp="1"/>
          </p:cNvGraphicFramePr>
          <p:nvPr>
            <p:extLst/>
          </p:nvPr>
        </p:nvGraphicFramePr>
        <p:xfrm>
          <a:off x="371626" y="5805544"/>
          <a:ext cx="5076137" cy="731520"/>
        </p:xfrm>
        <a:graphic>
          <a:graphicData uri="http://schemas.openxmlformats.org/drawingml/2006/table">
            <a:tbl>
              <a:tblPr firstRow="1" bandRow="1">
                <a:tableStyleId>{5940675A-B579-460E-94D1-54222C63F5DA}</a:tableStyleId>
              </a:tblPr>
              <a:tblGrid>
                <a:gridCol w="4193416">
                  <a:extLst>
                    <a:ext uri="{9D8B030D-6E8A-4147-A177-3AD203B41FA5}">
                      <a16:colId xmlns:a16="http://schemas.microsoft.com/office/drawing/2014/main" val="1627741053"/>
                    </a:ext>
                  </a:extLst>
                </a:gridCol>
                <a:gridCol w="882721">
                  <a:extLst>
                    <a:ext uri="{9D8B030D-6E8A-4147-A177-3AD203B41FA5}">
                      <a16:colId xmlns:a16="http://schemas.microsoft.com/office/drawing/2014/main" val="2133399995"/>
                    </a:ext>
                  </a:extLst>
                </a:gridCol>
              </a:tblGrid>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■支援先企業</a:t>
                      </a: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７者</a:t>
                      </a:r>
                      <a:endParaRPr kumimoji="1" lang="en-US" altLang="ja-JP" sz="1200" dirty="0" smtClean="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96854970"/>
                  </a:ext>
                </a:extLst>
              </a:tr>
              <a:tr h="2176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bg1"/>
                          </a:solidFill>
                          <a:latin typeface="Meiryo UI" panose="020B0604030504040204" pitchFamily="50" charset="-128"/>
                          <a:ea typeface="Meiryo UI" panose="020B0604030504040204" pitchFamily="50" charset="-128"/>
                        </a:rPr>
                        <a:t>■上場、</a:t>
                      </a:r>
                      <a:r>
                        <a:rPr kumimoji="1" lang="en-US" altLang="ja-JP" sz="1200" dirty="0" smtClean="0">
                          <a:solidFill>
                            <a:schemeClr val="bg1"/>
                          </a:solidFill>
                          <a:latin typeface="Meiryo UI" panose="020B0604030504040204" pitchFamily="50" charset="-128"/>
                          <a:ea typeface="Meiryo UI" panose="020B0604030504040204" pitchFamily="50" charset="-128"/>
                        </a:rPr>
                        <a:t>M&amp;A</a:t>
                      </a:r>
                      <a:r>
                        <a:rPr kumimoji="1" lang="ja-JP" altLang="en-US" sz="1200" dirty="0" err="1" smtClean="0">
                          <a:solidFill>
                            <a:schemeClr val="bg1"/>
                          </a:solidFill>
                          <a:latin typeface="Meiryo UI" panose="020B0604030504040204" pitchFamily="50" charset="-128"/>
                          <a:ea typeface="Meiryo UI" panose="020B0604030504040204" pitchFamily="50" charset="-128"/>
                        </a:rPr>
                        <a:t>、</a:t>
                      </a:r>
                      <a:r>
                        <a:rPr kumimoji="1" lang="ja-JP" altLang="en-US" sz="1200" dirty="0" smtClean="0">
                          <a:solidFill>
                            <a:schemeClr val="bg1"/>
                          </a:solidFill>
                          <a:latin typeface="Meiryo UI" panose="020B0604030504040204" pitchFamily="50" charset="-128"/>
                          <a:ea typeface="Meiryo UI" panose="020B0604030504040204" pitchFamily="50" charset="-128"/>
                        </a:rPr>
                        <a:t>大企業連携、グローバル進出等ロールモデルとなり得る活動に着手する者</a:t>
                      </a:r>
                      <a:endParaRPr kumimoji="1" lang="en-US" altLang="ja-JP" sz="1200" dirty="0" smtClean="0">
                        <a:solidFill>
                          <a:schemeClr val="bg1"/>
                        </a:solidFill>
                        <a:latin typeface="Meiryo UI" panose="020B0604030504040204" pitchFamily="50" charset="-128"/>
                        <a:ea typeface="Meiryo UI" panose="020B0604030504040204" pitchFamily="50" charset="-128"/>
                      </a:endParaRPr>
                    </a:p>
                  </a:txBody>
                  <a:tcPr anchor="ct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３者</a:t>
                      </a:r>
                      <a:endParaRPr kumimoji="1" lang="ja-JP" altLang="en-US" sz="1200"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35087105"/>
                  </a:ext>
                </a:extLst>
              </a:tr>
            </a:tbl>
          </a:graphicData>
        </a:graphic>
      </p:graphicFrame>
      <p:sp>
        <p:nvSpPr>
          <p:cNvPr id="20" name="テキスト ボックス 19"/>
          <p:cNvSpPr txBox="1"/>
          <p:nvPr/>
        </p:nvSpPr>
        <p:spPr>
          <a:xfrm>
            <a:off x="203837" y="5487978"/>
            <a:ext cx="2230195"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rPr>
              <a:t>年度実績≫</a:t>
            </a:r>
            <a:endParaRPr kumimoji="1" lang="en-US" altLang="ja-JP" sz="1200" b="1" i="0" u="none" strike="noStrike" kern="1200" cap="none" spc="0" normalizeH="0" baseline="0" noProof="0" dirty="0">
              <a:ln>
                <a:noFill/>
              </a:ln>
              <a:solidFill>
                <a:srgbClr val="2E75B6"/>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a:xfrm>
            <a:off x="7086600" y="652392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125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224810040"/>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755036"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（３）インフラの充実・</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強化（関空・伊丹空港</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の経営</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統合、空港運用の強化）</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8" name="表 7"/>
          <p:cNvGraphicFramePr>
            <a:graphicFrameLocks noGrp="1"/>
          </p:cNvGraphicFramePr>
          <p:nvPr>
            <p:extLst/>
          </p:nvPr>
        </p:nvGraphicFramePr>
        <p:xfrm>
          <a:off x="107504" y="478552"/>
          <a:ext cx="8928992" cy="6096000"/>
        </p:xfrm>
        <a:graphic>
          <a:graphicData uri="http://schemas.openxmlformats.org/drawingml/2006/table">
            <a:tbl>
              <a:tblPr firstRow="1" bandRow="1">
                <a:tableStyleId>{5940675A-B579-460E-94D1-54222C63F5DA}</a:tableStyleId>
              </a:tblPr>
              <a:tblGrid>
                <a:gridCol w="2376264">
                  <a:extLst>
                    <a:ext uri="{9D8B030D-6E8A-4147-A177-3AD203B41FA5}">
                      <a16:colId xmlns:a16="http://schemas.microsoft.com/office/drawing/2014/main" val="20000"/>
                    </a:ext>
                  </a:extLst>
                </a:gridCol>
                <a:gridCol w="2520280">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944216">
                  <a:extLst>
                    <a:ext uri="{9D8B030D-6E8A-4147-A177-3AD203B41FA5}">
                      <a16:colId xmlns:a16="http://schemas.microsoft.com/office/drawing/2014/main" val="20003"/>
                    </a:ext>
                  </a:extLst>
                </a:gridCol>
              </a:tblGrid>
              <a:tr h="348792">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088744">
                <a:tc>
                  <a:txBody>
                    <a:bodyPr/>
                    <a:lstStyle/>
                    <a:p>
                      <a:pPr marL="0" indent="0"/>
                      <a:r>
                        <a:rPr kumimoji="1" lang="ja-JP" altLang="en-US" sz="1300" dirty="0" smtClean="0"/>
                        <a:t>・従来、空港戦略は国主導で行われており、府は、国への要望活動が中心であった。</a:t>
                      </a:r>
                    </a:p>
                    <a:p>
                      <a:pPr marL="0" indent="0"/>
                      <a:r>
                        <a:rPr kumimoji="1" lang="ja-JP" altLang="en-US" sz="1300" dirty="0" smtClean="0"/>
                        <a:t>・一方、関西国際空港は、海上空港という</a:t>
                      </a:r>
                      <a:r>
                        <a:rPr kumimoji="1" lang="ja-JP" altLang="en-US" sz="1300" dirty="0" smtClean="0">
                          <a:solidFill>
                            <a:schemeClr val="tx1"/>
                          </a:solidFill>
                        </a:rPr>
                        <a:t>特殊性から、関空会社が１．３兆円という巨額の負債を抱え、空港経営が硬直化し、ハブ</a:t>
                      </a:r>
                      <a:r>
                        <a:rPr kumimoji="1" lang="ja-JP" altLang="en-US" sz="1300" dirty="0" smtClean="0"/>
                        <a:t>空港</a:t>
                      </a:r>
                      <a:r>
                        <a:rPr kumimoji="1" lang="ja-JP" altLang="en-US" sz="1300" dirty="0" smtClean="0">
                          <a:solidFill>
                            <a:schemeClr val="tx1"/>
                          </a:solidFill>
                        </a:rPr>
                        <a:t>として活用しきれない状況にあった。</a:t>
                      </a:r>
                      <a:endParaRPr kumimoji="1"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300" dirty="0" smtClean="0">
                          <a:solidFill>
                            <a:schemeClr val="tx1"/>
                          </a:solidFill>
                        </a:rPr>
                        <a:t>・そこで、知事が政治的メッセージとして、伊丹空港の廃止・</a:t>
                      </a:r>
                      <a:r>
                        <a:rPr lang="ja-JP" altLang="en-US" sz="1300" dirty="0" smtClean="0"/>
                        <a:t>跡地売却という「ストック組換え」も視野に、関空の財務状況の課題やハブ空港としての経営戦略について、国家レベルの課題として国に問題提起を行った。</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indent="0"/>
                      <a:r>
                        <a:rPr kumimoji="1" lang="ja-JP" altLang="en-US" sz="1300" dirty="0" smtClean="0"/>
                        <a:t>・国際競争に勝ち抜くための都市機能・広域交通インフラである国際空港の機能強化をめざした戦略的な経営の実現。</a:t>
                      </a:r>
                    </a:p>
                    <a:p>
                      <a:pPr marL="0" indent="0"/>
                      <a:r>
                        <a:rPr kumimoji="1" lang="ja-JP" altLang="en-US" sz="1300" dirty="0" smtClean="0"/>
                        <a:t>・関空の財務構造の改善、政府補給金への依存体質からの脱却を図る。</a:t>
                      </a:r>
                      <a:endParaRPr kumimoji="1" lang="en-US" altLang="ja-JP" sz="1300" dirty="0" smtClean="0"/>
                    </a:p>
                    <a:p>
                      <a:pPr marL="0" indent="0"/>
                      <a:endParaRPr kumimoji="1" lang="en-US" altLang="ja-JP" sz="1300" dirty="0" smtClean="0"/>
                    </a:p>
                    <a:p>
                      <a:pPr marL="0" indent="0"/>
                      <a:endParaRPr kumimoji="1" lang="ja-JP" altLang="en-US" sz="13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indent="0"/>
                      <a:r>
                        <a:rPr kumimoji="1" lang="ja-JP" altLang="en-US" sz="1300" strike="noStrike" dirty="0" smtClean="0"/>
                        <a:t>・関空・伊丹空港の経営を統合（</a:t>
                      </a:r>
                      <a:r>
                        <a:rPr kumimoji="1" lang="en-US" altLang="ja-JP" sz="1300" strike="noStrike" dirty="0" smtClean="0"/>
                        <a:t>2012</a:t>
                      </a:r>
                      <a:r>
                        <a:rPr kumimoji="1" lang="ja-JP" altLang="en-US" sz="1300" strike="noStrike" dirty="0" smtClean="0"/>
                        <a:t>年</a:t>
                      </a:r>
                      <a:r>
                        <a:rPr kumimoji="1" lang="en-US" altLang="ja-JP" sz="1300" strike="noStrike" dirty="0" smtClean="0"/>
                        <a:t>7</a:t>
                      </a:r>
                      <a:r>
                        <a:rPr kumimoji="1" lang="ja-JP" altLang="en-US" sz="1300" strike="noStrike" dirty="0" smtClean="0"/>
                        <a:t>月）。</a:t>
                      </a:r>
                    </a:p>
                    <a:p>
                      <a:pPr marL="0" indent="0"/>
                      <a:r>
                        <a:rPr kumimoji="1" lang="ja-JP" altLang="en-US" sz="1300" dirty="0" smtClean="0"/>
                        <a:t>・全国に先駆けて、伊丹空港の基本施設とターミナルの経営一元化を実現（</a:t>
                      </a:r>
                      <a:r>
                        <a:rPr kumimoji="1" lang="en-US" altLang="ja-JP" sz="1300" dirty="0" smtClean="0"/>
                        <a:t>2013</a:t>
                      </a:r>
                      <a:r>
                        <a:rPr kumimoji="1" lang="ja-JP" altLang="en-US" sz="1300" dirty="0" smtClean="0"/>
                        <a:t>年</a:t>
                      </a:r>
                      <a:r>
                        <a:rPr kumimoji="1" lang="en-US" altLang="ja-JP" sz="1300" dirty="0" smtClean="0"/>
                        <a:t>10</a:t>
                      </a:r>
                      <a:r>
                        <a:rPr kumimoji="1" lang="ja-JP" altLang="en-US" sz="1300" dirty="0" smtClean="0"/>
                        <a:t>月）。</a:t>
                      </a:r>
                    </a:p>
                    <a:p>
                      <a:pPr marL="0" indent="0"/>
                      <a:r>
                        <a:rPr kumimoji="1" lang="ja-JP" altLang="en-US" sz="1300" dirty="0" smtClean="0"/>
                        <a:t>・府が出資する土地保有会社の債務の着実な償還を確保しつつ、両空港の機能強化、円滑なコンセッション実施が可能となるスキームを構築。</a:t>
                      </a:r>
                    </a:p>
                    <a:p>
                      <a:pPr marL="0" indent="0"/>
                      <a:r>
                        <a:rPr kumimoji="1" lang="ja-JP" altLang="en-US" sz="1300" dirty="0" smtClean="0"/>
                        <a:t>・あわせて、特区制度を活用した機能強化、関西産業の国際競争力の強化を推進。</a:t>
                      </a:r>
                    </a:p>
                    <a:p>
                      <a:pPr marL="92075" indent="-92075"/>
                      <a:endParaRPr kumimoji="1" lang="ja-JP" altLang="en-US" sz="13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0" indent="0"/>
                      <a:r>
                        <a:rPr kumimoji="1" lang="ja-JP" altLang="en-US" sz="1300" dirty="0" smtClean="0"/>
                        <a:t>・空港運営における課題を顕在化し、課題解決の手法としての２空港経営統合が実現。</a:t>
                      </a:r>
                    </a:p>
                    <a:p>
                      <a:pPr marL="0" indent="0"/>
                      <a:r>
                        <a:rPr kumimoji="1" lang="ja-JP" altLang="en-US" sz="1300" dirty="0" smtClean="0"/>
                        <a:t>・我が国初の本格的ＬＣＣの新規就航・増便。</a:t>
                      </a:r>
                    </a:p>
                    <a:p>
                      <a:pPr marL="0" indent="0"/>
                      <a:r>
                        <a:rPr kumimoji="1" lang="ja-JP" altLang="en-US" sz="1300" dirty="0" smtClean="0"/>
                        <a:t>・世界最大手の航空貨物会社の北太平洋地区のハブ施設誘致成功。</a:t>
                      </a:r>
                      <a:endParaRPr kumimoji="1" lang="en-US" altLang="ja-JP" sz="1300" dirty="0" smtClean="0"/>
                    </a:p>
                    <a:p>
                      <a:pPr marL="0" indent="0"/>
                      <a:r>
                        <a:rPr kumimoji="1" lang="ja-JP" altLang="en-US" sz="1300" dirty="0" smtClean="0">
                          <a:solidFill>
                            <a:schemeClr val="tx1"/>
                          </a:solidFill>
                        </a:rPr>
                        <a:t>・関空・伊丹空港コンセッション実施（</a:t>
                      </a:r>
                      <a:r>
                        <a:rPr kumimoji="1" lang="en-US" altLang="ja-JP" sz="1300" dirty="0" smtClean="0">
                          <a:solidFill>
                            <a:schemeClr val="tx1"/>
                          </a:solidFill>
                        </a:rPr>
                        <a:t>2015</a:t>
                      </a:r>
                      <a:r>
                        <a:rPr kumimoji="1" lang="ja-JP" altLang="en-US" sz="1300" dirty="0" smtClean="0">
                          <a:solidFill>
                            <a:schemeClr val="tx1"/>
                          </a:solidFill>
                        </a:rPr>
                        <a:t>年</a:t>
                      </a:r>
                      <a:r>
                        <a:rPr kumimoji="1" lang="en-US" altLang="ja-JP" sz="1300" dirty="0" smtClean="0">
                          <a:solidFill>
                            <a:schemeClr val="tx1"/>
                          </a:solidFill>
                        </a:rPr>
                        <a:t>4</a:t>
                      </a:r>
                      <a:r>
                        <a:rPr kumimoji="1" lang="ja-JP" altLang="en-US" sz="1300" dirty="0" smtClean="0">
                          <a:solidFill>
                            <a:schemeClr val="tx1"/>
                          </a:solidFill>
                        </a:rPr>
                        <a:t>月～</a:t>
                      </a:r>
                      <a:r>
                        <a:rPr kumimoji="1" lang="en-US" altLang="ja-JP" sz="1300" dirty="0" smtClean="0">
                          <a:solidFill>
                            <a:schemeClr val="tx1"/>
                          </a:solidFill>
                        </a:rPr>
                        <a:t>2060</a:t>
                      </a:r>
                      <a:r>
                        <a:rPr kumimoji="1" lang="ja-JP" altLang="en-US" sz="1300" dirty="0" smtClean="0">
                          <a:solidFill>
                            <a:schemeClr val="tx1"/>
                          </a:solidFill>
                        </a:rPr>
                        <a:t>年</a:t>
                      </a:r>
                      <a:r>
                        <a:rPr kumimoji="1" lang="en-US" altLang="ja-JP" sz="1300" dirty="0" smtClean="0">
                          <a:solidFill>
                            <a:schemeClr val="tx1"/>
                          </a:solidFill>
                        </a:rPr>
                        <a:t>3</a:t>
                      </a:r>
                      <a:r>
                        <a:rPr kumimoji="1" lang="ja-JP" altLang="en-US" sz="1300" dirty="0" smtClean="0">
                          <a:solidFill>
                            <a:schemeClr val="tx1"/>
                          </a:solidFill>
                        </a:rPr>
                        <a:t>月まで）</a:t>
                      </a:r>
                      <a:endParaRPr kumimoji="1" lang="en-US" altLang="ja-JP" sz="1300" dirty="0" smtClean="0">
                        <a:solidFill>
                          <a:schemeClr val="tx1"/>
                        </a:solidFill>
                      </a:endParaRPr>
                    </a:p>
                    <a:p>
                      <a:pPr marL="0" indent="0"/>
                      <a:r>
                        <a:rPr kumimoji="1" lang="ja-JP" altLang="en-US" sz="1300" dirty="0" smtClean="0">
                          <a:solidFill>
                            <a:schemeClr val="tx1"/>
                          </a:solidFill>
                        </a:rPr>
                        <a:t>・神戸空港コンセッション実施（</a:t>
                      </a:r>
                      <a:r>
                        <a:rPr kumimoji="1" lang="en-US" altLang="ja-JP" sz="1300" dirty="0" smtClean="0">
                          <a:solidFill>
                            <a:schemeClr val="tx1"/>
                          </a:solidFill>
                        </a:rPr>
                        <a:t>2018</a:t>
                      </a:r>
                      <a:r>
                        <a:rPr kumimoji="1" lang="ja-JP" altLang="en-US" sz="1300" dirty="0" smtClean="0">
                          <a:solidFill>
                            <a:schemeClr val="tx1"/>
                          </a:solidFill>
                        </a:rPr>
                        <a:t>年</a:t>
                      </a:r>
                      <a:r>
                        <a:rPr kumimoji="1" lang="en-US" altLang="ja-JP" sz="1300" dirty="0" smtClean="0">
                          <a:solidFill>
                            <a:schemeClr val="tx1"/>
                          </a:solidFill>
                        </a:rPr>
                        <a:t>4</a:t>
                      </a:r>
                      <a:r>
                        <a:rPr kumimoji="1" lang="ja-JP" altLang="en-US" sz="1300" dirty="0" smtClean="0">
                          <a:solidFill>
                            <a:schemeClr val="tx1"/>
                          </a:solidFill>
                        </a:rPr>
                        <a:t>月～</a:t>
                      </a:r>
                      <a:r>
                        <a:rPr kumimoji="1" lang="en-US" altLang="ja-JP" sz="1300" dirty="0" smtClean="0">
                          <a:solidFill>
                            <a:schemeClr val="tx1"/>
                          </a:solidFill>
                        </a:rPr>
                        <a:t>2060</a:t>
                      </a:r>
                      <a:r>
                        <a:rPr kumimoji="1" lang="ja-JP" altLang="en-US" sz="1300" dirty="0" smtClean="0">
                          <a:solidFill>
                            <a:schemeClr val="tx1"/>
                          </a:solidFill>
                        </a:rPr>
                        <a:t>年</a:t>
                      </a:r>
                      <a:r>
                        <a:rPr kumimoji="1" lang="en-US" altLang="ja-JP" sz="1300" dirty="0" smtClean="0">
                          <a:solidFill>
                            <a:schemeClr val="tx1"/>
                          </a:solidFill>
                        </a:rPr>
                        <a:t>3</a:t>
                      </a:r>
                      <a:r>
                        <a:rPr kumimoji="1" lang="ja-JP" altLang="en-US" sz="1300" dirty="0" smtClean="0">
                          <a:solidFill>
                            <a:schemeClr val="tx1"/>
                          </a:solidFill>
                        </a:rPr>
                        <a:t>月まで）関空・伊丹・神戸空港の</a:t>
                      </a:r>
                      <a:r>
                        <a:rPr kumimoji="1" lang="en-US" altLang="ja-JP" sz="1300" dirty="0" smtClean="0">
                          <a:solidFill>
                            <a:schemeClr val="tx1"/>
                          </a:solidFill>
                        </a:rPr>
                        <a:t>3</a:t>
                      </a:r>
                      <a:r>
                        <a:rPr kumimoji="1" lang="ja-JP" altLang="en-US" sz="1300" dirty="0" smtClean="0">
                          <a:solidFill>
                            <a:schemeClr val="tx1"/>
                          </a:solidFill>
                        </a:rPr>
                        <a:t>空港一体運営へ。</a:t>
                      </a:r>
                      <a:endParaRPr kumimoji="1" lang="en-US" altLang="ja-JP" sz="13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1"/>
                  </a:ext>
                </a:extLst>
              </a:tr>
              <a:tr h="2232000">
                <a:tc>
                  <a:txBody>
                    <a:bodyPr/>
                    <a:lstStyle/>
                    <a:p>
                      <a:r>
                        <a:rPr kumimoji="1" lang="ja-JP" altLang="en-US" sz="1300" dirty="0" smtClean="0"/>
                        <a:t>・万博期間中及びその後の世界各国からの来訪者の増加を見据え、関空の受入体制の強化を図る必要がある。</a:t>
                      </a:r>
                      <a:endParaRPr kumimoji="1" lang="ja-JP" altLang="en-US" sz="1300"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92075" indent="-92075"/>
                      <a:r>
                        <a:rPr kumimoji="1" lang="ja-JP" altLang="en-US" sz="1300" dirty="0" smtClean="0"/>
                        <a:t>・関西</a:t>
                      </a:r>
                      <a:r>
                        <a:rPr kumimoji="1" lang="en-US" altLang="ja-JP" sz="1300" dirty="0" smtClean="0"/>
                        <a:t>3</a:t>
                      </a:r>
                      <a:r>
                        <a:rPr kumimoji="1" lang="ja-JP" altLang="en-US" sz="1300" dirty="0" smtClean="0"/>
                        <a:t>空港懇談会において、万博に向けた万全の受入体制を整えるとともに、成長目標である年間発着回数</a:t>
                      </a:r>
                      <a:r>
                        <a:rPr kumimoji="1" lang="en-US" altLang="ja-JP" sz="1300" dirty="0" smtClean="0"/>
                        <a:t>30</a:t>
                      </a:r>
                      <a:r>
                        <a:rPr kumimoji="1" lang="ja-JP" altLang="en-US" sz="1300" dirty="0" smtClean="0"/>
                        <a:t>万回の実現に必要な能力を確保するため、万博までに航空機処理能力の引き上げをめざすことを合意。</a:t>
                      </a:r>
                      <a:endParaRPr kumimoji="1" lang="en-US" altLang="ja-JP" sz="1300" dirty="0" smtClean="0"/>
                    </a:p>
                    <a:p>
                      <a:pPr marL="92075" indent="-92075"/>
                      <a:r>
                        <a:rPr kumimoji="1" lang="ja-JP" altLang="en-US" sz="1300" dirty="0" smtClean="0"/>
                        <a:t>・国際線旅客処理能力を年間</a:t>
                      </a:r>
                      <a:r>
                        <a:rPr kumimoji="1" lang="en-US" altLang="ja-JP" sz="1300" dirty="0" smtClean="0"/>
                        <a:t>3,000</a:t>
                      </a:r>
                      <a:r>
                        <a:rPr kumimoji="1" lang="ja-JP" altLang="en-US" sz="1300" dirty="0" smtClean="0"/>
                        <a:t>万人に向上させるため、万博までにターミナル機能の強化を図る。</a:t>
                      </a:r>
                      <a:endParaRPr kumimoji="1" lang="en-US" altLang="ja-JP" sz="13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・関西</a:t>
                      </a:r>
                      <a:r>
                        <a:rPr kumimoji="1" lang="en-US" altLang="ja-JP" sz="1300" dirty="0" smtClean="0"/>
                        <a:t>3</a:t>
                      </a:r>
                      <a:r>
                        <a:rPr kumimoji="1" lang="ja-JP" altLang="en-US" sz="1300" dirty="0" smtClean="0"/>
                        <a:t>空港懇談会から国に対し現行飛行経路の見直しについて検討を要請（</a:t>
                      </a:r>
                      <a:r>
                        <a:rPr kumimoji="1" lang="en-US" altLang="ja-JP" sz="1300" dirty="0" smtClean="0"/>
                        <a:t>2022</a:t>
                      </a:r>
                      <a:r>
                        <a:rPr kumimoji="1" lang="ja-JP" altLang="en-US" sz="1300" dirty="0" smtClean="0"/>
                        <a:t>年</a:t>
                      </a:r>
                      <a:r>
                        <a:rPr kumimoji="1" lang="en-US" altLang="ja-JP" sz="1300" dirty="0" smtClean="0"/>
                        <a:t>9</a:t>
                      </a:r>
                      <a:r>
                        <a:rPr kumimoji="1" lang="ja-JP" altLang="en-US" sz="1300" dirty="0" smtClean="0"/>
                        <a:t>月）。</a:t>
                      </a:r>
                      <a:endParaRPr kumimoji="1" lang="en-US" altLang="ja-JP" sz="1300" dirty="0" smtClean="0"/>
                    </a:p>
                    <a:p>
                      <a:pPr marL="92075" indent="-92075" algn="l"/>
                      <a:r>
                        <a:rPr kumimoji="1" lang="ja-JP" altLang="en-US" sz="1300" dirty="0" smtClean="0"/>
                        <a:t>・第１ターミナルの改修工事に着手（</a:t>
                      </a:r>
                      <a:r>
                        <a:rPr kumimoji="1" lang="en-US" altLang="ja-JP" sz="1300" dirty="0" smtClean="0"/>
                        <a:t>2021</a:t>
                      </a:r>
                      <a:r>
                        <a:rPr kumimoji="1" lang="ja-JP" altLang="en-US" sz="1300" dirty="0" smtClean="0"/>
                        <a:t>年</a:t>
                      </a:r>
                      <a:r>
                        <a:rPr kumimoji="1" lang="en-US" altLang="ja-JP" sz="1300" dirty="0" smtClean="0"/>
                        <a:t>5</a:t>
                      </a:r>
                      <a:r>
                        <a:rPr kumimoji="1" lang="ja-JP" altLang="en-US" sz="1300" dirty="0" smtClean="0"/>
                        <a:t>月）。</a:t>
                      </a:r>
                      <a:endParaRPr kumimoji="1" lang="en-US" altLang="ja-JP" sz="1300" dirty="0" smtClean="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92075" indent="-92075" algn="l"/>
                      <a:r>
                        <a:rPr kumimoji="1" lang="ja-JP" altLang="en-US" sz="1300" dirty="0" smtClean="0"/>
                        <a:t>・国において有識者会議を設置し、検討を開始（</a:t>
                      </a:r>
                      <a:r>
                        <a:rPr kumimoji="1" lang="en-US" altLang="ja-JP" sz="1300" dirty="0" smtClean="0"/>
                        <a:t>2022</a:t>
                      </a:r>
                      <a:r>
                        <a:rPr kumimoji="1" lang="ja-JP" altLang="en-US" sz="1300" dirty="0" smtClean="0"/>
                        <a:t>年</a:t>
                      </a:r>
                      <a:r>
                        <a:rPr kumimoji="1" lang="en-US" altLang="ja-JP" sz="1300" dirty="0" smtClean="0"/>
                        <a:t>11</a:t>
                      </a:r>
                      <a:r>
                        <a:rPr kumimoji="1" lang="ja-JP" altLang="en-US" sz="1300" dirty="0" smtClean="0"/>
                        <a:t>月）</a:t>
                      </a:r>
                      <a:endParaRPr kumimoji="1" lang="en-US" altLang="ja-JP" sz="1300" dirty="0" smtClean="0"/>
                    </a:p>
                    <a:p>
                      <a:pPr marL="92075" indent="-92075" algn="l"/>
                      <a:r>
                        <a:rPr kumimoji="1" lang="ja-JP" altLang="en-US" sz="1300" dirty="0" smtClean="0"/>
                        <a:t>・第１ターミナル改修工事のフェーズ１（全</a:t>
                      </a:r>
                      <a:r>
                        <a:rPr kumimoji="1" lang="en-US" altLang="ja-JP" sz="1300" dirty="0" smtClean="0"/>
                        <a:t>4</a:t>
                      </a:r>
                      <a:r>
                        <a:rPr kumimoji="1" lang="ja-JP" altLang="en-US" sz="1300" dirty="0" smtClean="0"/>
                        <a:t>フェーズ）である、新国内線エリアオープン（</a:t>
                      </a:r>
                      <a:r>
                        <a:rPr kumimoji="1" lang="en-US" altLang="ja-JP" sz="1300" dirty="0" smtClean="0"/>
                        <a:t>2022</a:t>
                      </a:r>
                      <a:r>
                        <a:rPr kumimoji="1" lang="ja-JP" altLang="en-US" sz="1300" dirty="0" smtClean="0"/>
                        <a:t>年</a:t>
                      </a:r>
                      <a:r>
                        <a:rPr kumimoji="1" lang="en-US" altLang="ja-JP" sz="1300" dirty="0" smtClean="0"/>
                        <a:t>10</a:t>
                      </a:r>
                      <a:r>
                        <a:rPr kumimoji="1" lang="ja-JP" altLang="en-US" sz="1300" dirty="0" smtClean="0"/>
                        <a:t>月）。</a:t>
                      </a:r>
                      <a:endParaRPr kumimoji="1" lang="en-US" altLang="ja-JP" sz="1300" dirty="0" smtClean="0"/>
                    </a:p>
                  </a:txBody>
                  <a:tcPr>
                    <a:lnL w="12700" cap="flat" cmpd="sng" algn="ctr">
                      <a:solidFill>
                        <a:srgbClr val="002060"/>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05660016"/>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126</a:t>
            </a:fld>
            <a:endParaRPr lang="ja-JP" altLang="en-US"/>
          </a:p>
        </p:txBody>
      </p:sp>
    </p:spTree>
    <p:extLst>
      <p:ext uri="{BB962C8B-B14F-4D97-AF65-F5344CB8AC3E}">
        <p14:creationId xmlns:p14="http://schemas.microsoft.com/office/powerpoint/2010/main" val="606548491"/>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24"/>
          <p:cNvSpPr txBox="1"/>
          <p:nvPr/>
        </p:nvSpPr>
        <p:spPr>
          <a:xfrm>
            <a:off x="4860032" y="985745"/>
            <a:ext cx="4211960" cy="5827631"/>
          </a:xfrm>
          <a:prstGeom prst="rect">
            <a:avLst/>
          </a:prstGeom>
          <a:noFill/>
          <a:ln>
            <a:solidFill>
              <a:schemeClr val="bg1">
                <a:lumMod val="85000"/>
              </a:schemeClr>
            </a:solidFill>
          </a:ln>
        </p:spPr>
        <p:txBody>
          <a:bodyPr wrap="square" rtlCol="0">
            <a:noAutofit/>
          </a:bodyPr>
          <a:lstStyle/>
          <a:p>
            <a:r>
              <a:rPr lang="ja-JP" altLang="en-US" sz="1400" b="1" u="sng" dirty="0" smtClean="0"/>
              <a:t>関空・伊丹両空港の経営を統合</a:t>
            </a:r>
            <a:r>
              <a:rPr lang="en-US" altLang="ja-JP" sz="1400" b="1" u="sng" dirty="0" smtClean="0"/>
              <a:t>(2012</a:t>
            </a:r>
            <a:r>
              <a:rPr lang="ja-JP" altLang="en-US" sz="1400" b="1" u="sng" dirty="0" smtClean="0"/>
              <a:t>年</a:t>
            </a:r>
            <a:r>
              <a:rPr lang="en-US" altLang="ja-JP" sz="1400" b="1" u="sng" dirty="0" smtClean="0"/>
              <a:t>7</a:t>
            </a:r>
            <a:r>
              <a:rPr lang="ja-JP" altLang="en-US" sz="1400" b="1" u="sng" dirty="0" smtClean="0"/>
              <a:t>月</a:t>
            </a:r>
            <a:r>
              <a:rPr lang="en-US" altLang="ja-JP" sz="1400" b="1" u="sng" dirty="0" smtClean="0"/>
              <a:t>)</a:t>
            </a:r>
          </a:p>
          <a:p>
            <a:pPr marL="355600"/>
            <a:r>
              <a:rPr lang="ja-JP" altLang="en-US" sz="1400" dirty="0" smtClean="0"/>
              <a:t>↓</a:t>
            </a:r>
            <a:endParaRPr lang="en-US" altLang="ja-JP" sz="1400" dirty="0" smtClean="0"/>
          </a:p>
          <a:p>
            <a:r>
              <a:rPr kumimoji="1" lang="ja-JP" altLang="en-US" sz="1400" dirty="0" smtClean="0"/>
              <a:t>・一体運用による経営の効率化</a:t>
            </a:r>
            <a:endParaRPr kumimoji="1" lang="en-US" altLang="ja-JP" sz="1400" dirty="0" smtClean="0"/>
          </a:p>
          <a:p>
            <a:pPr marL="88900" indent="-88900"/>
            <a:r>
              <a:rPr lang="ja-JP" altLang="en-US" sz="1400" dirty="0" smtClean="0"/>
              <a:t>・伊丹空港の収益も活用し、戦略的な設備投資など、関空の経営基盤を強化</a:t>
            </a:r>
            <a:endParaRPr lang="en-US" altLang="ja-JP" sz="1400" dirty="0" smtClean="0"/>
          </a:p>
          <a:p>
            <a:pPr marL="88900" indent="-88900"/>
            <a:endParaRPr lang="en-US" altLang="ja-JP" sz="1400" dirty="0"/>
          </a:p>
          <a:p>
            <a:pPr marL="88900" indent="-88900"/>
            <a:endParaRPr lang="en-US" altLang="ja-JP" sz="1400" dirty="0" smtClean="0"/>
          </a:p>
          <a:p>
            <a:pPr marL="88900" indent="-88900"/>
            <a:endParaRPr lang="en-US" altLang="ja-JP" sz="1400" dirty="0"/>
          </a:p>
          <a:p>
            <a:pPr marL="88900" indent="-88900"/>
            <a:endParaRPr lang="en-US" altLang="ja-JP" sz="1400" dirty="0" smtClean="0"/>
          </a:p>
          <a:p>
            <a:pPr marL="355600"/>
            <a:r>
              <a:rPr lang="ja-JP" altLang="en-US" sz="1400" dirty="0" smtClean="0"/>
              <a:t>↓</a:t>
            </a:r>
            <a:endParaRPr lang="en-US" altLang="ja-JP" sz="1400" dirty="0" smtClean="0"/>
          </a:p>
          <a:p>
            <a:r>
              <a:rPr lang="ja-JP" altLang="en-US" sz="1400" dirty="0" smtClean="0"/>
              <a:t>◆戦略的な経営</a:t>
            </a:r>
            <a:endParaRPr lang="en-US" altLang="ja-JP" sz="1400" dirty="0" smtClean="0"/>
          </a:p>
          <a:p>
            <a:r>
              <a:rPr lang="ja-JP" altLang="en-US" sz="1400" dirty="0" smtClean="0"/>
              <a:t>・伊丹空港とターミナルビルの経営一元化</a:t>
            </a:r>
            <a:endParaRPr lang="en-US" altLang="ja-JP" sz="1400" dirty="0" smtClean="0"/>
          </a:p>
          <a:p>
            <a:r>
              <a:rPr lang="ja-JP" altLang="en-US" sz="1400" dirty="0"/>
              <a:t>　</a:t>
            </a:r>
            <a:r>
              <a:rPr lang="en-US" altLang="ja-JP" sz="1400" dirty="0" smtClean="0"/>
              <a:t>(2013</a:t>
            </a:r>
            <a:r>
              <a:rPr lang="ja-JP" altLang="en-US" sz="1400" dirty="0" smtClean="0"/>
              <a:t>年</a:t>
            </a:r>
            <a:r>
              <a:rPr lang="en-US" altLang="ja-JP" sz="1400" dirty="0" smtClean="0"/>
              <a:t>10</a:t>
            </a:r>
            <a:r>
              <a:rPr lang="ja-JP" altLang="en-US" sz="1400" dirty="0" smtClean="0"/>
              <a:t>月</a:t>
            </a:r>
            <a:r>
              <a:rPr lang="en-US" altLang="ja-JP" sz="1400" dirty="0" smtClean="0"/>
              <a:t>)</a:t>
            </a:r>
          </a:p>
          <a:p>
            <a:endParaRPr lang="en-US" altLang="ja-JP" sz="1400" dirty="0" smtClean="0"/>
          </a:p>
          <a:p>
            <a:endParaRPr lang="en-US" altLang="ja-JP" sz="1400" dirty="0" smtClean="0"/>
          </a:p>
          <a:p>
            <a:pPr marL="177800" indent="-177800">
              <a:spcAft>
                <a:spcPts val="600"/>
              </a:spcAft>
            </a:pPr>
            <a:endParaRPr lang="en-US" altLang="ja-JP" sz="1400" dirty="0" smtClean="0"/>
          </a:p>
          <a:p>
            <a:r>
              <a:rPr lang="en-US" altLang="ja-JP" sz="1400" dirty="0"/>
              <a:t> </a:t>
            </a:r>
            <a:r>
              <a:rPr lang="ja-JP" altLang="en-US" sz="1400" dirty="0"/>
              <a:t>　</a:t>
            </a:r>
            <a:r>
              <a:rPr lang="ja-JP" altLang="en-US" sz="1400" dirty="0" smtClean="0"/>
              <a:t>　　　</a:t>
            </a:r>
            <a:r>
              <a:rPr lang="en-US" altLang="ja-JP" sz="1400" dirty="0" smtClean="0"/>
              <a:t> ↓</a:t>
            </a:r>
          </a:p>
          <a:p>
            <a:r>
              <a:rPr lang="ja-JP" altLang="en-US" sz="1400" b="1" u="sng" dirty="0" smtClean="0"/>
              <a:t>運営権売却（コンセッション）</a:t>
            </a:r>
            <a:endParaRPr lang="en-US" altLang="ja-JP" sz="1400" b="1" u="sng" dirty="0" smtClean="0"/>
          </a:p>
          <a:p>
            <a:pPr marL="177800" indent="-177800"/>
            <a:endParaRPr lang="en-US" altLang="ja-JP" sz="1400" dirty="0" smtClean="0"/>
          </a:p>
          <a:p>
            <a:pPr marL="177800" indent="-177800"/>
            <a:endParaRPr lang="en-US" altLang="ja-JP" sz="1400" dirty="0" smtClean="0"/>
          </a:p>
          <a:p>
            <a:pPr marL="177800" indent="-177800"/>
            <a:endParaRPr lang="en-US" altLang="ja-JP" sz="1400" dirty="0" smtClean="0"/>
          </a:p>
          <a:p>
            <a:pPr marL="177800" indent="-177800"/>
            <a:endParaRPr lang="en-US" altLang="ja-JP" sz="1400" dirty="0" smtClean="0"/>
          </a:p>
          <a:p>
            <a:pPr marL="177800" indent="-177800"/>
            <a:endParaRPr lang="en-US" altLang="ja-JP" sz="600" dirty="0" smtClean="0"/>
          </a:p>
          <a:p>
            <a:pPr marL="177800" indent="-177800"/>
            <a:r>
              <a:rPr lang="ja-JP" altLang="en-US" sz="1400" dirty="0" smtClean="0"/>
              <a:t>➣国からの補給金に 頼らない民間による自立した</a:t>
            </a:r>
            <a:endParaRPr lang="en-US" altLang="ja-JP" sz="1400" dirty="0" smtClean="0"/>
          </a:p>
          <a:p>
            <a:pPr marL="177800" indent="-177800"/>
            <a:r>
              <a:rPr lang="ja-JP" altLang="en-US" sz="1400" dirty="0"/>
              <a:t>　 </a:t>
            </a:r>
            <a:r>
              <a:rPr lang="ja-JP" altLang="en-US" sz="1400" dirty="0" smtClean="0"/>
              <a:t> 経営に道筋。</a:t>
            </a:r>
            <a:endParaRPr lang="en-US" altLang="ja-JP" sz="1400" dirty="0" smtClean="0"/>
          </a:p>
          <a:p>
            <a:pPr marL="177800" indent="-177800"/>
            <a:r>
              <a:rPr lang="ja-JP" altLang="en-US" sz="1400" dirty="0" smtClean="0"/>
              <a:t>➣国際拠点空港港として機能強化するための</a:t>
            </a:r>
            <a:endParaRPr lang="en-US" altLang="ja-JP" sz="1400" dirty="0" smtClean="0"/>
          </a:p>
          <a:p>
            <a:pPr marL="177800" indent="-177800"/>
            <a:r>
              <a:rPr lang="en-US" altLang="ja-JP" sz="1400" dirty="0"/>
              <a:t> </a:t>
            </a:r>
            <a:r>
              <a:rPr lang="en-US" altLang="ja-JP" sz="1400" dirty="0" smtClean="0"/>
              <a:t>    </a:t>
            </a:r>
            <a:r>
              <a:rPr lang="ja-JP" altLang="en-US" sz="1400" dirty="0" smtClean="0"/>
              <a:t>戦略的な投資が可能に。</a:t>
            </a:r>
            <a:endParaRPr lang="ja-JP" altLang="en-US" sz="1400" dirty="0"/>
          </a:p>
          <a:p>
            <a:pPr marL="177800" indent="-177800"/>
            <a:endParaRPr lang="en-US" altLang="ja-JP" sz="1400" dirty="0" smtClean="0"/>
          </a:p>
        </p:txBody>
      </p:sp>
      <p:sp>
        <p:nvSpPr>
          <p:cNvPr id="2" name="テキスト ボックス 1"/>
          <p:cNvSpPr txBox="1"/>
          <p:nvPr/>
        </p:nvSpPr>
        <p:spPr>
          <a:xfrm>
            <a:off x="87078" y="260648"/>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　　空港の経営</a:t>
            </a:r>
            <a:endParaRPr kumimoji="1" lang="ja-JP" altLang="en-US" sz="1600" dirty="0"/>
          </a:p>
        </p:txBody>
      </p:sp>
      <p:sp>
        <p:nvSpPr>
          <p:cNvPr id="22" name="テキスト ボックス 21"/>
          <p:cNvSpPr txBox="1"/>
          <p:nvPr/>
        </p:nvSpPr>
        <p:spPr>
          <a:xfrm>
            <a:off x="-180528" y="1338438"/>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1418180" y="616413"/>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27" name="テキスト ボックス 26"/>
          <p:cNvSpPr txBox="1"/>
          <p:nvPr/>
        </p:nvSpPr>
        <p:spPr>
          <a:xfrm>
            <a:off x="5805029" y="613585"/>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28" name="二等辺三角形 27"/>
          <p:cNvSpPr/>
          <p:nvPr/>
        </p:nvSpPr>
        <p:spPr>
          <a:xfrm rot="5400000">
            <a:off x="2746450" y="2694599"/>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下矢印 28"/>
          <p:cNvSpPr/>
          <p:nvPr/>
        </p:nvSpPr>
        <p:spPr>
          <a:xfrm>
            <a:off x="6396988" y="5696763"/>
            <a:ext cx="648072" cy="1716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ボックス 29"/>
          <p:cNvSpPr txBox="1"/>
          <p:nvPr/>
        </p:nvSpPr>
        <p:spPr>
          <a:xfrm>
            <a:off x="690608" y="985745"/>
            <a:ext cx="2905832" cy="3262432"/>
          </a:xfrm>
          <a:prstGeom prst="rect">
            <a:avLst/>
          </a:prstGeom>
          <a:noFill/>
          <a:ln>
            <a:solidFill>
              <a:schemeClr val="bg1">
                <a:lumMod val="85000"/>
              </a:schemeClr>
            </a:solidFill>
          </a:ln>
        </p:spPr>
        <p:txBody>
          <a:bodyPr wrap="square" lIns="36000" rIns="36000" rtlCol="0">
            <a:spAutoFit/>
          </a:bodyPr>
          <a:lstStyle/>
          <a:p>
            <a:r>
              <a:rPr lang="ja-JP" altLang="en-US" sz="1600" u="sng" dirty="0" smtClean="0"/>
              <a:t>伊丹空港</a:t>
            </a:r>
            <a:endParaRPr lang="en-US" altLang="ja-JP" sz="1600" u="sng" dirty="0" smtClean="0"/>
          </a:p>
          <a:p>
            <a:r>
              <a:rPr lang="ja-JP" altLang="en-US" sz="1400" dirty="0" smtClean="0"/>
              <a:t>・国が管理</a:t>
            </a:r>
            <a:endParaRPr lang="en-US" altLang="ja-JP" sz="1400" dirty="0" smtClean="0"/>
          </a:p>
          <a:p>
            <a:r>
              <a:rPr lang="ja-JP" altLang="en-US" sz="1400" dirty="0" smtClean="0"/>
              <a:t>・収支が</a:t>
            </a:r>
            <a:r>
              <a:rPr kumimoji="1" lang="ja-JP" altLang="en-US" sz="1400" dirty="0" smtClean="0"/>
              <a:t>黒字</a:t>
            </a:r>
            <a:endParaRPr kumimoji="1" lang="en-US" altLang="ja-JP" sz="1400" dirty="0" smtClean="0"/>
          </a:p>
          <a:p>
            <a:r>
              <a:rPr lang="ja-JP" altLang="en-US" sz="1400" dirty="0" smtClean="0"/>
              <a:t>　</a:t>
            </a:r>
            <a:r>
              <a:rPr kumimoji="1" lang="ja-JP" altLang="en-US" sz="1400" dirty="0" smtClean="0"/>
              <a:t>➡収益は国の特別会計へ</a:t>
            </a:r>
            <a:endParaRPr kumimoji="1" lang="en-US" altLang="ja-JP" sz="1400" dirty="0" smtClean="0"/>
          </a:p>
          <a:p>
            <a:r>
              <a:rPr lang="ja-JP" altLang="en-US" sz="1400" dirty="0" smtClean="0"/>
              <a:t>・ターミナルは自治体</a:t>
            </a:r>
            <a:r>
              <a:rPr lang="en-US" altLang="ja-JP" sz="1400" dirty="0" smtClean="0"/>
              <a:t>+</a:t>
            </a:r>
            <a:r>
              <a:rPr lang="ja-JP" altLang="en-US" sz="1400" dirty="0" smtClean="0"/>
              <a:t>民間 の別会社</a:t>
            </a:r>
            <a:endParaRPr kumimoji="1" lang="en-US" altLang="ja-JP" sz="1400" dirty="0" smtClean="0"/>
          </a:p>
          <a:p>
            <a:pPr>
              <a:spcBef>
                <a:spcPts val="600"/>
              </a:spcBef>
            </a:pPr>
            <a:r>
              <a:rPr lang="ja-JP" altLang="en-US" sz="1600" u="sng" dirty="0" smtClean="0"/>
              <a:t>関西国際空港</a:t>
            </a:r>
            <a:endParaRPr lang="en-US" altLang="ja-JP" sz="1600" u="sng" dirty="0" smtClean="0"/>
          </a:p>
          <a:p>
            <a:pPr marL="241300" indent="-241300"/>
            <a:r>
              <a:rPr kumimoji="1" lang="ja-JP" altLang="en-US" sz="1400" dirty="0" smtClean="0"/>
              <a:t>・第三セクター経営</a:t>
            </a:r>
            <a:r>
              <a:rPr lang="ja-JP" altLang="en-US" sz="1200" dirty="0" smtClean="0"/>
              <a:t>（国</a:t>
            </a:r>
            <a:r>
              <a:rPr lang="en-US" altLang="ja-JP" sz="1200" dirty="0" smtClean="0"/>
              <a:t>+</a:t>
            </a:r>
            <a:r>
              <a:rPr lang="ja-JP" altLang="en-US" sz="1200" dirty="0" smtClean="0"/>
              <a:t>自治体</a:t>
            </a:r>
            <a:r>
              <a:rPr lang="en-US" altLang="ja-JP" sz="1200" dirty="0" smtClean="0"/>
              <a:t>+</a:t>
            </a:r>
            <a:r>
              <a:rPr lang="ja-JP" altLang="en-US" sz="1200" dirty="0" smtClean="0"/>
              <a:t>民間）</a:t>
            </a:r>
            <a:endParaRPr lang="en-US" altLang="ja-JP" sz="1400" dirty="0" smtClean="0"/>
          </a:p>
          <a:p>
            <a:pPr marL="88900" indent="-88900"/>
            <a:r>
              <a:rPr lang="ja-JP" altLang="en-US" sz="1400" dirty="0" smtClean="0"/>
              <a:t>・１．３兆円の負債*</a:t>
            </a:r>
            <a:endParaRPr lang="en-US" altLang="ja-JP" sz="1400" dirty="0" smtClean="0"/>
          </a:p>
          <a:p>
            <a:pPr marL="123825" indent="-123825"/>
            <a:r>
              <a:rPr kumimoji="1" lang="ja-JP" altLang="en-US" sz="1400" dirty="0" smtClean="0"/>
              <a:t>　</a:t>
            </a:r>
            <a:r>
              <a:rPr lang="ja-JP" altLang="en-US" sz="1400" dirty="0" smtClean="0"/>
              <a:t>国が</a:t>
            </a:r>
            <a:r>
              <a:rPr lang="ja-JP" altLang="en-US" sz="1400" dirty="0"/>
              <a:t>利払い</a:t>
            </a:r>
            <a:r>
              <a:rPr lang="ja-JP" altLang="en-US" sz="1400" dirty="0" smtClean="0"/>
              <a:t>負担軽減のため補給金を支給</a:t>
            </a:r>
            <a:endParaRPr lang="en-US" altLang="ja-JP" sz="1400" dirty="0" smtClean="0"/>
          </a:p>
          <a:p>
            <a:pPr marL="266700" indent="-266700"/>
            <a:r>
              <a:rPr kumimoji="1" lang="ja-JP" altLang="en-US" sz="1400" dirty="0"/>
              <a:t>　</a:t>
            </a:r>
            <a:r>
              <a:rPr kumimoji="1" lang="ja-JP" altLang="en-US" sz="1400" dirty="0" smtClean="0"/>
              <a:t>➡多額の負債を抱え、</a:t>
            </a:r>
            <a:r>
              <a:rPr lang="ja-JP" altLang="en-US" sz="1400" dirty="0" smtClean="0"/>
              <a:t>国際拠点</a:t>
            </a:r>
            <a:r>
              <a:rPr kumimoji="1" lang="ja-JP" altLang="en-US" sz="1400" dirty="0" smtClean="0"/>
              <a:t>空港としての機能強化に向けた戦略的な投資ができない</a:t>
            </a:r>
            <a:endParaRPr kumimoji="1" lang="en-US" altLang="ja-JP" sz="1400" dirty="0" smtClean="0"/>
          </a:p>
          <a:p>
            <a:pPr marL="266700" indent="-266700">
              <a:spcBef>
                <a:spcPts val="600"/>
              </a:spcBef>
            </a:pPr>
            <a:r>
              <a:rPr lang="ja-JP" altLang="en-US" sz="1000" dirty="0" smtClean="0"/>
              <a:t>*関空負債額：</a:t>
            </a:r>
            <a:r>
              <a:rPr lang="en-US" altLang="ja-JP" sz="1000" dirty="0" smtClean="0"/>
              <a:t>2011</a:t>
            </a:r>
            <a:r>
              <a:rPr lang="ja-JP" altLang="en-US" sz="1000" dirty="0" smtClean="0"/>
              <a:t>年</a:t>
            </a:r>
            <a:r>
              <a:rPr lang="en-US" altLang="ja-JP" sz="1000" dirty="0" smtClean="0"/>
              <a:t>3</a:t>
            </a:r>
            <a:r>
              <a:rPr lang="ja-JP" altLang="en-US" sz="1000" dirty="0" smtClean="0"/>
              <a:t>月期決算時点</a:t>
            </a:r>
            <a:endParaRPr kumimoji="1" lang="en-US" altLang="ja-JP" sz="1000" dirty="0" smtClean="0"/>
          </a:p>
        </p:txBody>
      </p:sp>
      <p:sp>
        <p:nvSpPr>
          <p:cNvPr id="31" name="大かっこ 30"/>
          <p:cNvSpPr/>
          <p:nvPr/>
        </p:nvSpPr>
        <p:spPr>
          <a:xfrm>
            <a:off x="5133017" y="3797228"/>
            <a:ext cx="3594941" cy="725393"/>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en-US" sz="1100" dirty="0" smtClean="0"/>
              <a:t>自治体及び民間が</a:t>
            </a:r>
            <a:r>
              <a:rPr lang="ja-JP" altLang="en-US" sz="1100" dirty="0"/>
              <a:t>新関空会社に</a:t>
            </a:r>
            <a:r>
              <a:rPr lang="ja-JP" altLang="en-US" sz="1100" dirty="0" smtClean="0"/>
              <a:t>ターミナルビル会社の全株式を売却</a:t>
            </a:r>
            <a:endParaRPr lang="en-US" altLang="ja-JP" sz="1100" dirty="0" smtClean="0"/>
          </a:p>
          <a:p>
            <a:r>
              <a:rPr kumimoji="1" lang="ja-JP" altLang="en-US" sz="1100" dirty="0"/>
              <a:t>　</a:t>
            </a:r>
            <a:r>
              <a:rPr kumimoji="1" lang="ja-JP" altLang="en-US" sz="1100" dirty="0" smtClean="0"/>
              <a:t>・売却額総額　</a:t>
            </a:r>
            <a:r>
              <a:rPr kumimoji="1" lang="en-US" altLang="ja-JP" sz="1100" dirty="0" smtClean="0"/>
              <a:t>278</a:t>
            </a:r>
            <a:r>
              <a:rPr kumimoji="1" lang="ja-JP" altLang="en-US" sz="1100" dirty="0" smtClean="0"/>
              <a:t>億円</a:t>
            </a:r>
            <a:endParaRPr kumimoji="1" lang="en-US" altLang="ja-JP" sz="1100" dirty="0" smtClean="0"/>
          </a:p>
          <a:p>
            <a:r>
              <a:rPr lang="ja-JP" altLang="en-US" sz="1100" dirty="0"/>
              <a:t>　</a:t>
            </a:r>
            <a:r>
              <a:rPr lang="ja-JP" altLang="en-US" sz="1100" dirty="0" smtClean="0"/>
              <a:t>　うち府、市保有分　各々</a:t>
            </a:r>
            <a:r>
              <a:rPr lang="en-US" altLang="ja-JP" sz="1100" dirty="0" smtClean="0"/>
              <a:t>55</a:t>
            </a:r>
            <a:r>
              <a:rPr lang="ja-JP" altLang="en-US" sz="1100" dirty="0" smtClean="0"/>
              <a:t>億</a:t>
            </a:r>
            <a:r>
              <a:rPr lang="en-US" altLang="ja-JP" sz="1100" dirty="0" smtClean="0"/>
              <a:t>6,464</a:t>
            </a:r>
            <a:r>
              <a:rPr lang="ja-JP" altLang="en-US" sz="1100" dirty="0" smtClean="0"/>
              <a:t>万円</a:t>
            </a:r>
            <a:endParaRPr kumimoji="1" lang="ja-JP" altLang="en-US" sz="1100" dirty="0"/>
          </a:p>
        </p:txBody>
      </p:sp>
      <p:sp>
        <p:nvSpPr>
          <p:cNvPr id="32" name="大かっこ 31"/>
          <p:cNvSpPr/>
          <p:nvPr/>
        </p:nvSpPr>
        <p:spPr>
          <a:xfrm>
            <a:off x="5113240" y="2166490"/>
            <a:ext cx="3614719" cy="832338"/>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ja-JP" sz="1100" dirty="0"/>
              <a:t>○新たに国</a:t>
            </a:r>
            <a:r>
              <a:rPr lang="en-US" altLang="ja-JP" sz="1100" dirty="0"/>
              <a:t>100%</a:t>
            </a:r>
            <a:r>
              <a:rPr lang="ja-JP" altLang="ja-JP" sz="1100" dirty="0"/>
              <a:t>出資で設立された「新関空会社」が、両空港を一体的に管理・運営。</a:t>
            </a:r>
          </a:p>
          <a:p>
            <a:r>
              <a:rPr lang="ja-JP" altLang="ja-JP" sz="1100" dirty="0" smtClean="0"/>
              <a:t>○</a:t>
            </a:r>
            <a:r>
              <a:rPr lang="ja-JP" altLang="en-US" sz="1100" dirty="0" smtClean="0"/>
              <a:t>旧</a:t>
            </a:r>
            <a:r>
              <a:rPr lang="ja-JP" altLang="ja-JP" sz="1100" dirty="0" smtClean="0"/>
              <a:t>関空</a:t>
            </a:r>
            <a:r>
              <a:rPr lang="ja-JP" altLang="ja-JP" sz="1100" dirty="0"/>
              <a:t>会社は</a:t>
            </a:r>
            <a:r>
              <a:rPr lang="ja-JP" altLang="ja-JP" sz="1100" dirty="0" smtClean="0"/>
              <a:t>、「</a:t>
            </a:r>
            <a:r>
              <a:rPr lang="ja-JP" altLang="ja-JP" sz="1100" dirty="0"/>
              <a:t>関空土地保有会社」として、関空の空港用地の保有管理及び新関空会社への貸付業務を</a:t>
            </a:r>
            <a:r>
              <a:rPr lang="ja-JP" altLang="ja-JP" sz="1100" dirty="0" smtClean="0"/>
              <a:t>実施。</a:t>
            </a:r>
          </a:p>
        </p:txBody>
      </p:sp>
      <p:sp>
        <p:nvSpPr>
          <p:cNvPr id="33" name="大かっこ 32"/>
          <p:cNvSpPr/>
          <p:nvPr/>
        </p:nvSpPr>
        <p:spPr>
          <a:xfrm>
            <a:off x="5129160" y="4948560"/>
            <a:ext cx="3598798" cy="772617"/>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72000" tIns="36000" rIns="72000" bIns="36000" rtlCol="0" anchor="t"/>
          <a:lstStyle/>
          <a:p>
            <a:r>
              <a:rPr lang="ja-JP" altLang="en-US" sz="1100" dirty="0" smtClean="0"/>
              <a:t>関西エアポート㈱が公共施設等運営権を取得し、両空港の運営を実施</a:t>
            </a:r>
            <a:endParaRPr lang="en-US" altLang="ja-JP" sz="1100" dirty="0" smtClean="0"/>
          </a:p>
          <a:p>
            <a:r>
              <a:rPr kumimoji="1" lang="ja-JP" altLang="en-US" sz="1100" dirty="0"/>
              <a:t>　</a:t>
            </a:r>
            <a:r>
              <a:rPr kumimoji="1" lang="ja-JP" altLang="en-US" sz="1100" dirty="0" smtClean="0"/>
              <a:t>・</a:t>
            </a:r>
            <a:r>
              <a:rPr lang="ja-JP" altLang="en-US" sz="1100" dirty="0"/>
              <a:t>実施</a:t>
            </a:r>
            <a:r>
              <a:rPr lang="ja-JP" altLang="en-US" sz="1100" dirty="0" smtClean="0"/>
              <a:t>期間は</a:t>
            </a:r>
            <a:r>
              <a:rPr lang="en-US" altLang="ja-JP" sz="1100" dirty="0" smtClean="0"/>
              <a:t>2016</a:t>
            </a:r>
            <a:r>
              <a:rPr lang="ja-JP" altLang="en-US" sz="1100" dirty="0" smtClean="0"/>
              <a:t>年</a:t>
            </a:r>
            <a:r>
              <a:rPr lang="en-US" altLang="ja-JP" sz="1100" dirty="0" smtClean="0"/>
              <a:t>4</a:t>
            </a:r>
            <a:r>
              <a:rPr lang="ja-JP" altLang="en-US" sz="1100" dirty="0" smtClean="0"/>
              <a:t>月</a:t>
            </a:r>
            <a:r>
              <a:rPr lang="en-US" altLang="ja-JP" sz="1100" dirty="0" smtClean="0"/>
              <a:t>1</a:t>
            </a:r>
            <a:r>
              <a:rPr lang="ja-JP" altLang="en-US" sz="1100" dirty="0" smtClean="0"/>
              <a:t>日から</a:t>
            </a:r>
            <a:r>
              <a:rPr lang="en-US" altLang="ja-JP" sz="1100" dirty="0" smtClean="0"/>
              <a:t>44</a:t>
            </a:r>
            <a:r>
              <a:rPr lang="ja-JP" altLang="en-US" sz="1100" dirty="0" smtClean="0"/>
              <a:t>年間</a:t>
            </a:r>
            <a:endParaRPr kumimoji="1" lang="en-US" altLang="ja-JP" sz="1100" dirty="0" smtClean="0"/>
          </a:p>
          <a:p>
            <a:r>
              <a:rPr lang="ja-JP" altLang="en-US" sz="1100" dirty="0" smtClean="0"/>
              <a:t>　・運営権対価等は総額</a:t>
            </a:r>
            <a:r>
              <a:rPr lang="en-US" altLang="ja-JP" sz="1100" dirty="0" smtClean="0"/>
              <a:t>2.2</a:t>
            </a:r>
            <a:r>
              <a:rPr lang="ja-JP" altLang="en-US" sz="1100" dirty="0" smtClean="0"/>
              <a:t>兆円</a:t>
            </a:r>
            <a:endParaRPr kumimoji="1" lang="ja-JP" altLang="en-US" sz="1100" dirty="0"/>
          </a:p>
        </p:txBody>
      </p:sp>
      <p:grpSp>
        <p:nvGrpSpPr>
          <p:cNvPr id="34" name="グループ化 33"/>
          <p:cNvGrpSpPr/>
          <p:nvPr/>
        </p:nvGrpSpPr>
        <p:grpSpPr>
          <a:xfrm>
            <a:off x="734530" y="4346135"/>
            <a:ext cx="2861910" cy="1977465"/>
            <a:chOff x="400057" y="1697613"/>
            <a:chExt cx="2861910" cy="1977465"/>
          </a:xfrm>
        </p:grpSpPr>
        <p:sp>
          <p:nvSpPr>
            <p:cNvPr id="35" name="円/楕円 37"/>
            <p:cNvSpPr/>
            <p:nvPr/>
          </p:nvSpPr>
          <p:spPr>
            <a:xfrm>
              <a:off x="1175890" y="1697613"/>
              <a:ext cx="1296000" cy="883939"/>
            </a:xfrm>
            <a:prstGeom prst="ellipse">
              <a:avLst/>
            </a:prstGeom>
            <a:solidFill>
              <a:srgbClr val="1F497D">
                <a:lumMod val="40000"/>
                <a:lumOff val="60000"/>
              </a:srgbClr>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関空会社の巨額の</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債務</a:t>
              </a:r>
              <a:r>
                <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1.3</a:t>
              </a: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兆円</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(2009</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年まで国が毎年約</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90</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億円の補助金を支給</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円/楕円 38"/>
            <p:cNvSpPr/>
            <p:nvPr/>
          </p:nvSpPr>
          <p:spPr>
            <a:xfrm>
              <a:off x="1965967" y="2787652"/>
              <a:ext cx="1296000" cy="883939"/>
            </a:xfrm>
            <a:prstGeom prst="ellipse">
              <a:avLst/>
            </a:prstGeom>
            <a:solidFill>
              <a:srgbClr val="92D050"/>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高コスト構造</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高額な着陸料など</a:t>
              </a:r>
              <a:r>
                <a:rPr kumimoji="0" lang="en-US" altLang="ja-JP" sz="8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戦略的な投資が</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困難</a:t>
              </a:r>
            </a:p>
          </p:txBody>
        </p:sp>
        <p:sp>
          <p:nvSpPr>
            <p:cNvPr id="37" name="円/楕円 39"/>
            <p:cNvSpPr/>
            <p:nvPr/>
          </p:nvSpPr>
          <p:spPr>
            <a:xfrm>
              <a:off x="400057" y="2791139"/>
              <a:ext cx="1296000" cy="883939"/>
            </a:xfrm>
            <a:prstGeom prst="ellipse">
              <a:avLst/>
            </a:prstGeom>
            <a:solidFill>
              <a:srgbClr val="F79646"/>
            </a:solidFill>
            <a:ln w="25400" cap="flat" cmpd="sng" algn="ctr">
              <a:noFill/>
              <a:prstDash val="solid"/>
            </a:ln>
            <a:effectLst/>
          </p:spPr>
          <p:txBody>
            <a:bodyPr lIns="0" tIns="0" rIns="0" bIns="0"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脆弱な</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就航ネットワーク</a:t>
              </a: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endParaRPr kumimoji="0" lang="en-US" altLang="ja-JP"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不安定な経営基盤</a:t>
              </a:r>
            </a:p>
          </p:txBody>
        </p:sp>
        <p:sp>
          <p:nvSpPr>
            <p:cNvPr id="38" name="下矢印 37"/>
            <p:cNvSpPr/>
            <p:nvPr/>
          </p:nvSpPr>
          <p:spPr>
            <a:xfrm rot="11558047">
              <a:off x="1281413" y="2575349"/>
              <a:ext cx="346134" cy="242344"/>
            </a:xfrm>
            <a:prstGeom prst="downArrow">
              <a:avLst/>
            </a:prstGeom>
            <a:solidFill>
              <a:srgbClr val="F79646"/>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sp>
          <p:nvSpPr>
            <p:cNvPr id="39" name="下矢印 38"/>
            <p:cNvSpPr/>
            <p:nvPr/>
          </p:nvSpPr>
          <p:spPr>
            <a:xfrm rot="9353684" flipV="1">
              <a:off x="2097275" y="2527420"/>
              <a:ext cx="346134" cy="242344"/>
            </a:xfrm>
            <a:prstGeom prst="downArrow">
              <a:avLst/>
            </a:prstGeom>
            <a:solidFill>
              <a:srgbClr val="4F81BD">
                <a:lumMod val="60000"/>
                <a:lumOff val="40000"/>
              </a:srgbClr>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sp>
          <p:nvSpPr>
            <p:cNvPr id="40" name="下矢印 39"/>
            <p:cNvSpPr/>
            <p:nvPr/>
          </p:nvSpPr>
          <p:spPr>
            <a:xfrm rot="16200000" flipV="1">
              <a:off x="1650823" y="3093209"/>
              <a:ext cx="346134" cy="242344"/>
            </a:xfrm>
            <a:prstGeom prst="downArrow">
              <a:avLst/>
            </a:prstGeom>
            <a:solidFill>
              <a:srgbClr val="92D050"/>
            </a:solidFill>
            <a:ln w="25400" cap="flat" cmpd="sng" algn="ctr">
              <a:noFill/>
              <a:prstDash val="solid"/>
            </a:ln>
            <a:effectLst/>
          </p:spPr>
          <p:txBody>
            <a:bodyPr rtlCol="0" anchor="ctr"/>
            <a:lstStyle/>
            <a:p>
              <a:pPr marL="0" marR="0" lvl="0" indent="0" algn="ctr" defTabSz="957700" eaLnBrk="1" fontAlgn="auto" latinLnBrk="0" hangingPunct="1">
                <a:lnSpc>
                  <a:spcPct val="100000"/>
                </a:lnSpc>
                <a:spcBef>
                  <a:spcPts val="0"/>
                </a:spcBef>
                <a:spcAft>
                  <a:spcPts val="0"/>
                </a:spcAft>
                <a:buClrTx/>
                <a:buSzTx/>
                <a:buFontTx/>
                <a:buNone/>
                <a:tabLst/>
                <a:defRPr/>
              </a:pPr>
              <a:endParaRPr kumimoji="0" lang="ja-JP" altLang="en-US" sz="1200" b="0" i="0" u="none" strike="noStrike" kern="0" cap="none" spc="0" normalizeH="0" baseline="0" noProof="0" dirty="0" smtClean="0">
                <a:ln>
                  <a:noFill/>
                </a:ln>
                <a:solidFill>
                  <a:prstClr val="white"/>
                </a:solidFill>
                <a:effectLst/>
                <a:uLnTx/>
                <a:uFillTx/>
                <a:latin typeface="Calibri"/>
                <a:ea typeface="ＭＳ Ｐゴシック"/>
                <a:cs typeface="+mn-cs"/>
              </a:endParaRPr>
            </a:p>
          </p:txBody>
        </p:sp>
      </p:gr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127</a:t>
            </a:fld>
            <a:endParaRPr lang="ja-JP" altLang="en-US"/>
          </a:p>
        </p:txBody>
      </p:sp>
    </p:spTree>
    <p:extLst>
      <p:ext uri="{BB962C8B-B14F-4D97-AF65-F5344CB8AC3E}">
        <p14:creationId xmlns:p14="http://schemas.microsoft.com/office/powerpoint/2010/main" val="50808275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396824" y="3249627"/>
            <a:ext cx="8405392" cy="2985433"/>
          </a:xfrm>
          <a:prstGeom prst="rect">
            <a:avLst/>
          </a:prstGeom>
          <a:noFill/>
        </p:spPr>
        <p:txBody>
          <a:bodyPr wrap="square" rtlCol="0">
            <a:spAutoFit/>
          </a:bodyPr>
          <a:lstStyle/>
          <a:p>
            <a:pPr indent="177800" algn="just">
              <a:spcBef>
                <a:spcPts val="600"/>
              </a:spcBef>
            </a:pPr>
            <a:r>
              <a:rPr lang="ja-JP" altLang="en-US" sz="1400" dirty="0" smtClean="0"/>
              <a:t>統合後の新関空会社は、中期経営計画に基づき、関空国際線着陸料の５％引き下げ、路線誘致インセンティブの拡充などを順次展開している。また、</a:t>
            </a:r>
            <a:r>
              <a:rPr lang="en-US" altLang="ja-JP" sz="1400" dirty="0" smtClean="0"/>
              <a:t>2015</a:t>
            </a:r>
            <a:r>
              <a:rPr lang="ja-JP" altLang="en-US" sz="1400" dirty="0" smtClean="0"/>
              <a:t>年からはコンセッションにより、関西エアポートが関空と伊丹を運営。</a:t>
            </a:r>
            <a:r>
              <a:rPr lang="en-US" altLang="ja-JP" sz="1400" dirty="0" smtClean="0"/>
              <a:t>2018</a:t>
            </a:r>
            <a:r>
              <a:rPr lang="ja-JP" altLang="en-US" sz="1400" dirty="0" smtClean="0"/>
              <a:t>年には、同社による神戸空港の運営も開始し、関空・伊丹・神戸の</a:t>
            </a:r>
            <a:r>
              <a:rPr lang="en-US" altLang="ja-JP" sz="1400" dirty="0" smtClean="0"/>
              <a:t>3</a:t>
            </a:r>
            <a:r>
              <a:rPr lang="ja-JP" altLang="en-US" sz="1400" dirty="0" smtClean="0"/>
              <a:t>空港一体運営となる。</a:t>
            </a:r>
            <a:endParaRPr lang="en-US" altLang="ja-JP" sz="1400" dirty="0" smtClean="0"/>
          </a:p>
          <a:p>
            <a:pPr indent="177800" algn="just">
              <a:spcBef>
                <a:spcPts val="600"/>
              </a:spcBef>
            </a:pPr>
            <a:r>
              <a:rPr lang="ja-JP" altLang="en-US" sz="1400" dirty="0" smtClean="0"/>
              <a:t>完全</a:t>
            </a:r>
            <a:r>
              <a:rPr lang="en-US" altLang="ja-JP" sz="1400" dirty="0" smtClean="0">
                <a:latin typeface="+mn-ea"/>
              </a:rPr>
              <a:t>24</a:t>
            </a:r>
            <a:r>
              <a:rPr lang="ja-JP" altLang="en-US" sz="1400" dirty="0" smtClean="0"/>
              <a:t>時間運用の強みを活かし、ＬＣＣの誘致にも注力。専用ターミナルの設置や深夜早朝アクセスの充実などを進め、国内最大規模のＬＣＣ乗り入れ空港</a:t>
            </a:r>
            <a:r>
              <a:rPr lang="ja-JP" altLang="en-US" sz="1400" dirty="0"/>
              <a:t>となっている</a:t>
            </a:r>
            <a:r>
              <a:rPr lang="ja-JP" altLang="en-US" sz="1400" dirty="0" smtClean="0"/>
              <a:t>。</a:t>
            </a:r>
            <a:endParaRPr lang="en-US" altLang="ja-JP" sz="1400" dirty="0" smtClean="0"/>
          </a:p>
          <a:p>
            <a:pPr indent="177800">
              <a:spcBef>
                <a:spcPts val="600"/>
              </a:spcBef>
            </a:pPr>
            <a:r>
              <a:rPr lang="ja-JP" altLang="en-US" sz="1400" dirty="0" smtClean="0"/>
              <a:t>開港以来、</a:t>
            </a:r>
            <a:r>
              <a:rPr lang="ja-JP" altLang="en-US" sz="1400" dirty="0"/>
              <a:t>訪日</a:t>
            </a:r>
            <a:r>
              <a:rPr lang="ja-JP" altLang="en-US" sz="1400" dirty="0" smtClean="0"/>
              <a:t>外国人数は</a:t>
            </a:r>
            <a:r>
              <a:rPr lang="en-US" altLang="ja-JP" sz="1400" dirty="0" smtClean="0">
                <a:latin typeface="+mn-ea"/>
              </a:rPr>
              <a:t>200</a:t>
            </a:r>
            <a:r>
              <a:rPr lang="ja-JP" altLang="en-US" sz="1400" dirty="0" smtClean="0">
                <a:latin typeface="+mn-ea"/>
              </a:rPr>
              <a:t>万人から</a:t>
            </a:r>
            <a:r>
              <a:rPr lang="en-US" altLang="ja-JP" sz="1400" dirty="0" smtClean="0">
                <a:latin typeface="+mn-ea"/>
              </a:rPr>
              <a:t>300</a:t>
            </a:r>
            <a:r>
              <a:rPr lang="ja-JP" altLang="en-US" sz="1400" dirty="0" smtClean="0"/>
              <a:t>万人へ緩やかに上昇していたが、ＬＣＣ拠点化の動きに併せて近年大幅に増加。 </a:t>
            </a:r>
            <a:r>
              <a:rPr lang="en-US" altLang="ja-JP" sz="1400" dirty="0" smtClean="0"/>
              <a:t>2015</a:t>
            </a:r>
            <a:r>
              <a:rPr lang="ja-JP" altLang="en-US" sz="1400" dirty="0" smtClean="0"/>
              <a:t>年度、開港以来最高の約</a:t>
            </a:r>
            <a:r>
              <a:rPr lang="en-US" altLang="ja-JP" sz="1400" dirty="0" smtClean="0">
                <a:latin typeface="+mn-ea"/>
              </a:rPr>
              <a:t>500</a:t>
            </a:r>
            <a:r>
              <a:rPr lang="ja-JP" altLang="en-US" sz="1400" dirty="0" smtClean="0"/>
              <a:t>万人に到達。</a:t>
            </a:r>
            <a:r>
              <a:rPr lang="en-US" altLang="ja-JP" sz="1400" dirty="0" smtClean="0"/>
              <a:t>2017</a:t>
            </a:r>
            <a:r>
              <a:rPr lang="ja-JP" altLang="en-US" sz="1400" dirty="0" smtClean="0"/>
              <a:t>年度には約</a:t>
            </a:r>
            <a:r>
              <a:rPr lang="en-US" altLang="ja-JP" sz="1400" dirty="0" smtClean="0"/>
              <a:t>700</a:t>
            </a:r>
            <a:r>
              <a:rPr lang="ja-JP" altLang="en-US" sz="1400" dirty="0" smtClean="0"/>
              <a:t>万人にまで増加。</a:t>
            </a:r>
            <a:endParaRPr lang="en-US" altLang="ja-JP" sz="1400" dirty="0" smtClean="0"/>
          </a:p>
          <a:p>
            <a:pPr indent="177800" algn="just">
              <a:spcBef>
                <a:spcPts val="600"/>
              </a:spcBef>
            </a:pPr>
            <a:r>
              <a:rPr lang="ja-JP" altLang="en-US" sz="1400" dirty="0" smtClean="0"/>
              <a:t>国際</a:t>
            </a:r>
            <a:r>
              <a:rPr lang="ja-JP" altLang="en-US" sz="1400" dirty="0"/>
              <a:t>貨物</a:t>
            </a:r>
            <a:r>
              <a:rPr lang="ja-JP" altLang="en-US" sz="1400" dirty="0" smtClean="0"/>
              <a:t>取扱量に</a:t>
            </a:r>
            <a:r>
              <a:rPr lang="ja-JP" altLang="en-US" sz="1400" dirty="0"/>
              <a:t>ついては、リーマンショック、東日本大震災を経て</a:t>
            </a:r>
            <a:r>
              <a:rPr lang="ja-JP" altLang="en-US" sz="1400" dirty="0" smtClean="0"/>
              <a:t>伸び悩んでいるが、</a:t>
            </a:r>
            <a:r>
              <a:rPr lang="en-US" altLang="ja-JP" sz="1400" dirty="0" smtClean="0">
                <a:latin typeface="+mn-ea"/>
              </a:rPr>
              <a:t>2014</a:t>
            </a:r>
            <a:r>
              <a:rPr lang="ja-JP" altLang="en-US" sz="1400" dirty="0">
                <a:latin typeface="+mn-ea"/>
              </a:rPr>
              <a:t>年</a:t>
            </a:r>
            <a:r>
              <a:rPr lang="en-US" altLang="ja-JP" sz="1400" dirty="0">
                <a:latin typeface="+mn-ea"/>
              </a:rPr>
              <a:t>4</a:t>
            </a:r>
            <a:r>
              <a:rPr lang="ja-JP" altLang="en-US" sz="1400" dirty="0" smtClean="0"/>
              <a:t>月に世界</a:t>
            </a:r>
            <a:r>
              <a:rPr lang="ja-JP" altLang="en-US" sz="1400" dirty="0"/>
              <a:t>最大手航空貨物会社のハブ拠点</a:t>
            </a:r>
            <a:r>
              <a:rPr lang="ja-JP" altLang="en-US" sz="1400" dirty="0" smtClean="0"/>
              <a:t>が開設され、</a:t>
            </a:r>
            <a:r>
              <a:rPr lang="ja-JP" altLang="en-US" sz="1400" dirty="0"/>
              <a:t>今後</a:t>
            </a:r>
            <a:r>
              <a:rPr lang="ja-JP" altLang="en-US" sz="1400" dirty="0" smtClean="0"/>
              <a:t>の増加が期待される。</a:t>
            </a:r>
            <a:endParaRPr lang="en-US" altLang="ja-JP" sz="1400" dirty="0"/>
          </a:p>
          <a:p>
            <a:pPr indent="177800" algn="just">
              <a:spcBef>
                <a:spcPts val="600"/>
              </a:spcBef>
            </a:pPr>
            <a:r>
              <a:rPr lang="ja-JP" altLang="en-US" sz="1400" dirty="0" smtClean="0"/>
              <a:t>また、国際</a:t>
            </a:r>
            <a:r>
              <a:rPr lang="ja-JP" altLang="en-US" sz="1400" dirty="0"/>
              <a:t>戦略総合特区を活用し、薬監証明手続きの簡素化・</a:t>
            </a:r>
            <a:r>
              <a:rPr lang="ja-JP" altLang="en-US" sz="1400" dirty="0" smtClean="0"/>
              <a:t>電子化を実現したほか、医薬品定温庫の活用など、関西の成長産業である医薬品</a:t>
            </a:r>
            <a:r>
              <a:rPr lang="ja-JP" altLang="en-US" sz="1400" dirty="0"/>
              <a:t>・医療機器等の</a:t>
            </a:r>
            <a:r>
              <a:rPr lang="ja-JP" altLang="en-US" sz="1400" dirty="0" smtClean="0"/>
              <a:t>分野を支える物流拠点機能も強化。 医</a:t>
            </a:r>
            <a:r>
              <a:rPr lang="ja-JP" altLang="en-US" sz="1400" dirty="0"/>
              <a:t>薬品貿易額が順調に</a:t>
            </a:r>
            <a:r>
              <a:rPr lang="ja-JP" altLang="en-US" sz="1400" dirty="0" smtClean="0"/>
              <a:t>伸びるなど、</a:t>
            </a:r>
            <a:r>
              <a:rPr lang="ja-JP" altLang="en-US" sz="1400" dirty="0"/>
              <a:t>成果</a:t>
            </a:r>
            <a:r>
              <a:rPr lang="ja-JP" altLang="en-US" sz="1400" dirty="0" smtClean="0"/>
              <a:t>が現れつつある。　</a:t>
            </a:r>
            <a:endParaRPr kumimoji="1" lang="ja-JP" altLang="en-US" sz="1400" dirty="0"/>
          </a:p>
        </p:txBody>
      </p:sp>
      <p:grpSp>
        <p:nvGrpSpPr>
          <p:cNvPr id="2" name="グループ化 1"/>
          <p:cNvGrpSpPr/>
          <p:nvPr/>
        </p:nvGrpSpPr>
        <p:grpSpPr>
          <a:xfrm>
            <a:off x="59184" y="72353"/>
            <a:ext cx="7498613" cy="2745305"/>
            <a:chOff x="192199" y="161988"/>
            <a:chExt cx="7498613" cy="2745305"/>
          </a:xfrm>
        </p:grpSpPr>
        <p:sp>
          <p:nvSpPr>
            <p:cNvPr id="9" name="正方形/長方形 8"/>
            <p:cNvSpPr/>
            <p:nvPr/>
          </p:nvSpPr>
          <p:spPr>
            <a:xfrm>
              <a:off x="200365" y="1117232"/>
              <a:ext cx="330765" cy="174875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100" dirty="0" smtClean="0">
                  <a:solidFill>
                    <a:schemeClr val="tx1"/>
                  </a:solidFill>
                </a:rPr>
                <a:t>▲</a:t>
              </a:r>
              <a:r>
                <a:rPr kumimoji="1" lang="en-US" altLang="ja-JP" sz="1100" dirty="0" smtClean="0">
                  <a:solidFill>
                    <a:schemeClr val="tx1"/>
                  </a:solidFill>
                </a:rPr>
                <a:t>94</a:t>
              </a:r>
              <a:r>
                <a:rPr kumimoji="1" lang="ja-JP" altLang="en-US" sz="1100" dirty="0" smtClean="0">
                  <a:solidFill>
                    <a:schemeClr val="tx1"/>
                  </a:solidFill>
                </a:rPr>
                <a:t>年　関空が開港</a:t>
              </a:r>
              <a:endParaRPr kumimoji="1" lang="ja-JP" altLang="en-US" sz="1100" dirty="0">
                <a:solidFill>
                  <a:schemeClr val="tx1"/>
                </a:solidFill>
              </a:endParaRPr>
            </a:p>
          </p:txBody>
        </p:sp>
        <p:sp>
          <p:nvSpPr>
            <p:cNvPr id="10" name="正方形/長方形 9"/>
            <p:cNvSpPr/>
            <p:nvPr/>
          </p:nvSpPr>
          <p:spPr>
            <a:xfrm>
              <a:off x="4200959" y="1002930"/>
              <a:ext cx="417000" cy="175652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kumimoji="1" lang="ja-JP" altLang="en-US" sz="1100" dirty="0" smtClean="0">
                  <a:solidFill>
                    <a:schemeClr val="tx1"/>
                  </a:solidFill>
                </a:rPr>
                <a:t>▲</a:t>
              </a:r>
              <a:r>
                <a:rPr kumimoji="1" lang="en-US" altLang="ja-JP" sz="1100" dirty="0" smtClean="0">
                  <a:solidFill>
                    <a:schemeClr val="tx1"/>
                  </a:solidFill>
                </a:rPr>
                <a:t>12</a:t>
              </a:r>
              <a:r>
                <a:rPr kumimoji="1" lang="ja-JP" altLang="en-US" sz="1100" dirty="0" smtClean="0">
                  <a:solidFill>
                    <a:schemeClr val="tx1"/>
                  </a:solidFill>
                </a:rPr>
                <a:t>年</a:t>
              </a:r>
              <a:r>
                <a:rPr kumimoji="1" lang="en-US" altLang="ja-JP" sz="1100" dirty="0" smtClean="0">
                  <a:solidFill>
                    <a:schemeClr val="tx1"/>
                  </a:solidFill>
                </a:rPr>
                <a:t>11</a:t>
              </a:r>
              <a:r>
                <a:rPr kumimoji="1" lang="ja-JP" altLang="en-US" sz="1100" dirty="0" smtClean="0">
                  <a:solidFill>
                    <a:schemeClr val="tx1"/>
                  </a:solidFill>
                </a:rPr>
                <a:t>月</a:t>
              </a:r>
              <a:r>
                <a:rPr lang="ja-JP" altLang="en-US" sz="1100" dirty="0">
                  <a:solidFill>
                    <a:schemeClr val="tx1"/>
                  </a:solidFill>
                </a:rPr>
                <a:t>　</a:t>
              </a:r>
              <a:r>
                <a:rPr kumimoji="1" lang="ja-JP" altLang="en-US" sz="1100" dirty="0" smtClean="0">
                  <a:solidFill>
                    <a:schemeClr val="tx1"/>
                  </a:solidFill>
                </a:rPr>
                <a:t>ＬＣＣ専用ターミナルオープン</a:t>
              </a:r>
              <a:endParaRPr kumimoji="1" lang="ja-JP" altLang="en-US" sz="1100" dirty="0">
                <a:solidFill>
                  <a:schemeClr val="tx1"/>
                </a:solidFill>
              </a:endParaRPr>
            </a:p>
          </p:txBody>
        </p:sp>
        <p:sp>
          <p:nvSpPr>
            <p:cNvPr id="12" name="正方形/長方形 11"/>
            <p:cNvSpPr/>
            <p:nvPr/>
          </p:nvSpPr>
          <p:spPr>
            <a:xfrm>
              <a:off x="6224015" y="1006777"/>
              <a:ext cx="360040" cy="190051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en-US" altLang="ja-JP" sz="1100" dirty="0" smtClean="0">
                  <a:solidFill>
                    <a:schemeClr val="tx1"/>
                  </a:solidFill>
                </a:rPr>
                <a:t>13</a:t>
              </a:r>
              <a:r>
                <a:rPr lang="ja-JP" altLang="en-US" sz="1100" dirty="0" smtClean="0">
                  <a:solidFill>
                    <a:schemeClr val="tx1"/>
                  </a:solidFill>
                </a:rPr>
                <a:t>年度　外国人旅客数が過去最高</a:t>
              </a:r>
              <a:endParaRPr kumimoji="1" lang="ja-JP" altLang="en-US" sz="1100" dirty="0">
                <a:solidFill>
                  <a:schemeClr val="tx1"/>
                </a:solidFill>
              </a:endParaRPr>
            </a:p>
          </p:txBody>
        </p:sp>
        <p:sp>
          <p:nvSpPr>
            <p:cNvPr id="13" name="正方形/長方形 12"/>
            <p:cNvSpPr/>
            <p:nvPr/>
          </p:nvSpPr>
          <p:spPr>
            <a:xfrm>
              <a:off x="3604047" y="1002930"/>
              <a:ext cx="443496" cy="175296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rPr>
                <a:t>▲</a:t>
              </a:r>
              <a:r>
                <a:rPr lang="en-US" altLang="ja-JP" sz="1100" dirty="0" smtClean="0">
                  <a:solidFill>
                    <a:schemeClr val="tx1"/>
                  </a:solidFill>
                </a:rPr>
                <a:t>12</a:t>
              </a:r>
              <a:r>
                <a:rPr lang="ja-JP" altLang="en-US" sz="1100" dirty="0" smtClean="0">
                  <a:solidFill>
                    <a:schemeClr val="tx1"/>
                  </a:solidFill>
                </a:rPr>
                <a:t>年</a:t>
              </a:r>
              <a:r>
                <a:rPr lang="en-US" altLang="ja-JP" sz="1100" dirty="0" smtClean="0">
                  <a:solidFill>
                    <a:schemeClr val="tx1"/>
                  </a:solidFill>
                </a:rPr>
                <a:t>7</a:t>
              </a:r>
              <a:r>
                <a:rPr lang="ja-JP" altLang="en-US" sz="1100" dirty="0" smtClean="0">
                  <a:solidFill>
                    <a:schemeClr val="tx1"/>
                  </a:solidFill>
                </a:rPr>
                <a:t>月</a:t>
              </a:r>
              <a:endParaRPr lang="en-US" altLang="ja-JP" sz="1100" dirty="0">
                <a:solidFill>
                  <a:schemeClr val="tx1"/>
                </a:solidFill>
              </a:endParaRPr>
            </a:p>
            <a:p>
              <a:pPr marL="177800"/>
              <a:r>
                <a:rPr lang="ja-JP" altLang="en-US" sz="1100" dirty="0" smtClean="0">
                  <a:solidFill>
                    <a:schemeClr val="tx1"/>
                  </a:solidFill>
                </a:rPr>
                <a:t>関空・伊丹経営統合</a:t>
              </a:r>
              <a:endParaRPr kumimoji="1" lang="ja-JP" altLang="en-US" sz="1100" dirty="0">
                <a:solidFill>
                  <a:schemeClr val="tx1"/>
                </a:solidFill>
              </a:endParaRPr>
            </a:p>
          </p:txBody>
        </p:sp>
        <p:sp>
          <p:nvSpPr>
            <p:cNvPr id="14" name="正方形/長方形 13"/>
            <p:cNvSpPr/>
            <p:nvPr/>
          </p:nvSpPr>
          <p:spPr>
            <a:xfrm>
              <a:off x="5569111" y="994792"/>
              <a:ext cx="576064" cy="175296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ja-JP" altLang="en-US" sz="1100" dirty="0" smtClean="0">
                  <a:solidFill>
                    <a:schemeClr val="tx1"/>
                  </a:solidFill>
                </a:rPr>
                <a:t>▲</a:t>
              </a:r>
              <a:r>
                <a:rPr lang="en-US" altLang="ja-JP" sz="1100" dirty="0" smtClean="0">
                  <a:solidFill>
                    <a:schemeClr val="tx1"/>
                  </a:solidFill>
                </a:rPr>
                <a:t>13</a:t>
              </a:r>
              <a:r>
                <a:rPr lang="ja-JP" altLang="en-US" sz="1100" dirty="0" smtClean="0">
                  <a:solidFill>
                    <a:schemeClr val="tx1"/>
                  </a:solidFill>
                </a:rPr>
                <a:t>年</a:t>
              </a:r>
              <a:r>
                <a:rPr lang="en-US" altLang="ja-JP" sz="1100" dirty="0" smtClean="0">
                  <a:solidFill>
                    <a:schemeClr val="tx1"/>
                  </a:solidFill>
                </a:rPr>
                <a:t>10</a:t>
              </a:r>
              <a:r>
                <a:rPr lang="ja-JP" altLang="en-US" sz="1100" dirty="0" smtClean="0">
                  <a:solidFill>
                    <a:schemeClr val="tx1"/>
                  </a:solidFill>
                </a:rPr>
                <a:t>月　伊丹空港の基本施設・ターミナル経営一元化</a:t>
              </a:r>
              <a:endParaRPr lang="en-US" altLang="ja-JP" sz="1100" dirty="0">
                <a:solidFill>
                  <a:schemeClr val="tx1"/>
                </a:solidFill>
              </a:endParaRPr>
            </a:p>
          </p:txBody>
        </p:sp>
        <p:sp>
          <p:nvSpPr>
            <p:cNvPr id="15" name="正方形/長方形 14"/>
            <p:cNvSpPr/>
            <p:nvPr/>
          </p:nvSpPr>
          <p:spPr>
            <a:xfrm>
              <a:off x="6753194" y="999720"/>
              <a:ext cx="351942" cy="188855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14</a:t>
              </a:r>
              <a:r>
                <a:rPr lang="ja-JP" altLang="en-US" sz="1100" dirty="0" smtClean="0">
                  <a:solidFill>
                    <a:schemeClr val="tx1"/>
                  </a:solidFill>
                </a:rPr>
                <a:t>年　空港事業運営権</a:t>
              </a:r>
              <a:endParaRPr lang="en-US" altLang="ja-JP" sz="1100" dirty="0" smtClean="0">
                <a:solidFill>
                  <a:schemeClr val="tx1"/>
                </a:solidFill>
              </a:endParaRPr>
            </a:p>
            <a:p>
              <a:r>
                <a:rPr lang="ja-JP" altLang="en-US" sz="1100" dirty="0">
                  <a:solidFill>
                    <a:schemeClr val="tx1"/>
                  </a:solidFill>
                </a:rPr>
                <a:t>　</a:t>
              </a:r>
              <a:r>
                <a:rPr lang="ja-JP" altLang="en-US" sz="1100" dirty="0" smtClean="0">
                  <a:solidFill>
                    <a:schemeClr val="tx1"/>
                  </a:solidFill>
                </a:rPr>
                <a:t>の売却へ</a:t>
              </a:r>
              <a:endParaRPr kumimoji="1" lang="ja-JP" altLang="en-US" sz="1100" strike="dblStrike" dirty="0">
                <a:solidFill>
                  <a:srgbClr val="FF0000"/>
                </a:solidFill>
              </a:endParaRPr>
            </a:p>
          </p:txBody>
        </p:sp>
        <p:sp>
          <p:nvSpPr>
            <p:cNvPr id="16" name="正方形/長方形 15"/>
            <p:cNvSpPr/>
            <p:nvPr/>
          </p:nvSpPr>
          <p:spPr>
            <a:xfrm>
              <a:off x="4888093" y="988260"/>
              <a:ext cx="580035" cy="175652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77800" indent="-177800"/>
              <a:r>
                <a:rPr lang="ja-JP" altLang="en-US" sz="1100" dirty="0" smtClean="0">
                  <a:solidFill>
                    <a:schemeClr val="tx1"/>
                  </a:solidFill>
                </a:rPr>
                <a:t>▲</a:t>
              </a:r>
              <a:r>
                <a:rPr lang="en-US" altLang="ja-JP" sz="1100" dirty="0" smtClean="0">
                  <a:solidFill>
                    <a:schemeClr val="tx1"/>
                  </a:solidFill>
                </a:rPr>
                <a:t>13</a:t>
              </a:r>
              <a:r>
                <a:rPr lang="ja-JP" altLang="en-US" sz="1100" dirty="0" smtClean="0">
                  <a:solidFill>
                    <a:schemeClr val="tx1"/>
                  </a:solidFill>
                </a:rPr>
                <a:t>年</a:t>
              </a:r>
              <a:r>
                <a:rPr lang="en-US" altLang="ja-JP" sz="1100" dirty="0" smtClean="0">
                  <a:solidFill>
                    <a:schemeClr val="tx1"/>
                  </a:solidFill>
                </a:rPr>
                <a:t>3</a:t>
              </a:r>
              <a:r>
                <a:rPr lang="ja-JP" altLang="en-US" sz="1100" dirty="0" smtClean="0">
                  <a:solidFill>
                    <a:schemeClr val="tx1"/>
                  </a:solidFill>
                </a:rPr>
                <a:t>月　国際戦略総合</a:t>
              </a:r>
              <a:r>
                <a:rPr lang="ja-JP" altLang="en-US" sz="1100" dirty="0">
                  <a:solidFill>
                    <a:schemeClr val="tx1"/>
                  </a:solidFill>
                </a:rPr>
                <a:t>特</a:t>
              </a:r>
              <a:r>
                <a:rPr lang="ja-JP" altLang="en-US" sz="1100" dirty="0" smtClean="0">
                  <a:solidFill>
                    <a:schemeClr val="tx1"/>
                  </a:solidFill>
                </a:rPr>
                <a:t>区により、薬監証明電子化開始</a:t>
              </a:r>
              <a:endParaRPr lang="en-US" altLang="ja-JP" sz="1100" dirty="0">
                <a:solidFill>
                  <a:schemeClr val="tx1"/>
                </a:solidFill>
              </a:endParaRPr>
            </a:p>
          </p:txBody>
        </p:sp>
        <p:sp>
          <p:nvSpPr>
            <p:cNvPr id="20" name="正方形/長方形 19"/>
            <p:cNvSpPr/>
            <p:nvPr/>
          </p:nvSpPr>
          <p:spPr>
            <a:xfrm>
              <a:off x="7185409" y="987462"/>
              <a:ext cx="505403" cy="174268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100" dirty="0" smtClean="0">
                  <a:solidFill>
                    <a:schemeClr val="tx1"/>
                  </a:solidFill>
                </a:rPr>
                <a:t>▲</a:t>
              </a:r>
              <a:r>
                <a:rPr kumimoji="1" lang="en-US" altLang="ja-JP" sz="1100" dirty="0" smtClean="0">
                  <a:solidFill>
                    <a:schemeClr val="tx1"/>
                  </a:solidFill>
                </a:rPr>
                <a:t>14</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a:t>
              </a:r>
              <a:endParaRPr lang="en-US" altLang="ja-JP" sz="1100" dirty="0" smtClean="0">
                <a:solidFill>
                  <a:schemeClr val="tx1"/>
                </a:solidFill>
              </a:endParaRPr>
            </a:p>
            <a:p>
              <a:pPr marL="177800"/>
              <a:r>
                <a:rPr lang="en-US" altLang="ja-JP" sz="1100" dirty="0" smtClean="0">
                  <a:solidFill>
                    <a:schemeClr val="tx1"/>
                  </a:solidFill>
                </a:rPr>
                <a:t>FEDEX</a:t>
              </a:r>
              <a:r>
                <a:rPr lang="ja-JP" altLang="en-US" sz="1100" dirty="0" smtClean="0">
                  <a:solidFill>
                    <a:schemeClr val="tx1"/>
                  </a:solidFill>
                </a:rPr>
                <a:t>北太平洋地区ハブ開設</a:t>
              </a:r>
              <a:endParaRPr kumimoji="1" lang="ja-JP" altLang="en-US" sz="1100" dirty="0">
                <a:solidFill>
                  <a:schemeClr val="tx1"/>
                </a:solidFill>
              </a:endParaRPr>
            </a:p>
          </p:txBody>
        </p:sp>
        <p:sp>
          <p:nvSpPr>
            <p:cNvPr id="30" name="テキスト ボックス 29"/>
            <p:cNvSpPr txBox="1"/>
            <p:nvPr/>
          </p:nvSpPr>
          <p:spPr>
            <a:xfrm>
              <a:off x="192199" y="161988"/>
              <a:ext cx="3633596" cy="338554"/>
            </a:xfrm>
            <a:prstGeom prst="rect">
              <a:avLst/>
            </a:prstGeom>
            <a:noFill/>
          </p:spPr>
          <p:txBody>
            <a:bodyPr wrap="square" rtlCol="0">
              <a:spAutoFit/>
            </a:bodyPr>
            <a:lstStyle/>
            <a:p>
              <a:pPr marL="177800" indent="-177800">
                <a:spcBef>
                  <a:spcPts val="600"/>
                </a:spcBef>
              </a:pPr>
              <a:r>
                <a:rPr lang="ja-JP" altLang="en-US" sz="1600" dirty="0" smtClean="0"/>
                <a:t>■経緯</a:t>
              </a:r>
              <a:endParaRPr kumimoji="1" lang="en-US" altLang="ja-JP" sz="1600" dirty="0" smtClean="0"/>
            </a:p>
          </p:txBody>
        </p:sp>
      </p:grpSp>
      <p:sp>
        <p:nvSpPr>
          <p:cNvPr id="32" name="テキスト ボックス 31"/>
          <p:cNvSpPr txBox="1"/>
          <p:nvPr/>
        </p:nvSpPr>
        <p:spPr>
          <a:xfrm>
            <a:off x="201669" y="2920628"/>
            <a:ext cx="3633596" cy="338554"/>
          </a:xfrm>
          <a:prstGeom prst="rect">
            <a:avLst/>
          </a:prstGeom>
          <a:noFill/>
        </p:spPr>
        <p:txBody>
          <a:bodyPr wrap="square" rtlCol="0">
            <a:spAutoFit/>
          </a:bodyPr>
          <a:lstStyle/>
          <a:p>
            <a:pPr marL="177800" indent="-177800">
              <a:spcBef>
                <a:spcPts val="600"/>
              </a:spcBef>
            </a:pPr>
            <a:r>
              <a:rPr lang="ja-JP" altLang="en-US" sz="1600" dirty="0" smtClean="0"/>
              <a:t>■経営統合後の動き</a:t>
            </a:r>
            <a:endParaRPr kumimoji="1" lang="en-US" altLang="ja-JP" sz="1600" dirty="0" smtClean="0"/>
          </a:p>
        </p:txBody>
      </p:sp>
      <p:sp>
        <p:nvSpPr>
          <p:cNvPr id="33" name="正方形/長方形 32"/>
          <p:cNvSpPr/>
          <p:nvPr/>
        </p:nvSpPr>
        <p:spPr>
          <a:xfrm>
            <a:off x="1559980" y="910085"/>
            <a:ext cx="632003" cy="175257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ja-JP" altLang="en-US" sz="1100" dirty="0" smtClean="0">
                <a:solidFill>
                  <a:schemeClr val="tx1"/>
                </a:solidFill>
              </a:rPr>
              <a:t>▲</a:t>
            </a:r>
            <a:r>
              <a:rPr lang="en-US" altLang="ja-JP" sz="1100" dirty="0" smtClean="0">
                <a:solidFill>
                  <a:schemeClr val="tx1"/>
                </a:solidFill>
              </a:rPr>
              <a:t>10</a:t>
            </a:r>
            <a:r>
              <a:rPr lang="ja-JP" altLang="en-US" sz="1100" dirty="0" smtClean="0">
                <a:solidFill>
                  <a:schemeClr val="tx1"/>
                </a:solidFill>
              </a:rPr>
              <a:t>年</a:t>
            </a:r>
            <a:r>
              <a:rPr lang="en-US" altLang="ja-JP" sz="1100" dirty="0">
                <a:solidFill>
                  <a:schemeClr val="tx1"/>
                </a:solidFill>
              </a:rPr>
              <a:t>5</a:t>
            </a:r>
            <a:r>
              <a:rPr lang="ja-JP" altLang="en-US" sz="1100" dirty="0" smtClean="0">
                <a:solidFill>
                  <a:schemeClr val="tx1"/>
                </a:solidFill>
              </a:rPr>
              <a:t>月 　国が関空・　</a:t>
            </a:r>
            <a:endParaRPr lang="en-US" altLang="ja-JP" sz="1100" dirty="0" smtClean="0">
              <a:solidFill>
                <a:schemeClr val="tx1"/>
              </a:solidFill>
            </a:endParaRPr>
          </a:p>
          <a:p>
            <a:pPr marL="182563" indent="-182563"/>
            <a:r>
              <a:rPr lang="ja-JP" altLang="en-US" sz="1100" dirty="0">
                <a:solidFill>
                  <a:schemeClr val="tx1"/>
                </a:solidFill>
              </a:rPr>
              <a:t>　</a:t>
            </a:r>
            <a:r>
              <a:rPr lang="ja-JP" altLang="en-US" sz="1100" dirty="0" smtClean="0">
                <a:solidFill>
                  <a:schemeClr val="tx1"/>
                </a:solidFill>
              </a:rPr>
              <a:t>　伊丹を経営統合する方針を決定</a:t>
            </a:r>
            <a:endParaRPr kumimoji="1" lang="ja-JP" altLang="en-US" sz="1100" dirty="0">
              <a:solidFill>
                <a:schemeClr val="tx1"/>
              </a:solidFill>
            </a:endParaRPr>
          </a:p>
        </p:txBody>
      </p:sp>
      <p:sp>
        <p:nvSpPr>
          <p:cNvPr id="35" name="正方形/長方形 34"/>
          <p:cNvSpPr/>
          <p:nvPr/>
        </p:nvSpPr>
        <p:spPr>
          <a:xfrm>
            <a:off x="2237502" y="913295"/>
            <a:ext cx="470244" cy="190051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10</a:t>
            </a:r>
            <a:r>
              <a:rPr lang="ja-JP" altLang="en-US" sz="1100" dirty="0" smtClean="0">
                <a:solidFill>
                  <a:schemeClr val="tx1"/>
                </a:solidFill>
              </a:rPr>
              <a:t>年度　国と地元で、　</a:t>
            </a:r>
            <a:endParaRPr lang="en-US" altLang="ja-JP" sz="1100" dirty="0" smtClean="0">
              <a:solidFill>
                <a:schemeClr val="tx1"/>
              </a:solidFill>
            </a:endParaRPr>
          </a:p>
          <a:p>
            <a:r>
              <a:rPr lang="ja-JP" altLang="en-US" sz="1100" dirty="0">
                <a:solidFill>
                  <a:schemeClr val="tx1"/>
                </a:solidFill>
              </a:rPr>
              <a:t>　</a:t>
            </a:r>
            <a:r>
              <a:rPr lang="ja-JP" altLang="en-US" sz="1100" dirty="0" smtClean="0">
                <a:solidFill>
                  <a:schemeClr val="tx1"/>
                </a:solidFill>
              </a:rPr>
              <a:t>　統合スキームを議論</a:t>
            </a:r>
            <a:endParaRPr kumimoji="1" lang="ja-JP" altLang="en-US" sz="1100" dirty="0">
              <a:solidFill>
                <a:schemeClr val="tx1"/>
              </a:solidFill>
            </a:endParaRPr>
          </a:p>
        </p:txBody>
      </p:sp>
      <p:sp>
        <p:nvSpPr>
          <p:cNvPr id="36" name="正方形/長方形 35"/>
          <p:cNvSpPr/>
          <p:nvPr/>
        </p:nvSpPr>
        <p:spPr>
          <a:xfrm>
            <a:off x="566478" y="913295"/>
            <a:ext cx="823848" cy="184512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182563" indent="-182563"/>
            <a:r>
              <a:rPr lang="en-US" altLang="ja-JP" sz="1100" dirty="0" smtClean="0">
                <a:solidFill>
                  <a:schemeClr val="tx1"/>
                </a:solidFill>
              </a:rPr>
              <a:t>08</a:t>
            </a:r>
            <a:r>
              <a:rPr lang="ja-JP" altLang="en-US" sz="1100" dirty="0" smtClean="0">
                <a:solidFill>
                  <a:schemeClr val="tx1"/>
                </a:solidFill>
              </a:rPr>
              <a:t>年・</a:t>
            </a:r>
            <a:r>
              <a:rPr lang="en-US" altLang="ja-JP" sz="1100" dirty="0" smtClean="0">
                <a:solidFill>
                  <a:schemeClr val="tx1"/>
                </a:solidFill>
              </a:rPr>
              <a:t>09</a:t>
            </a:r>
            <a:r>
              <a:rPr lang="ja-JP" altLang="en-US" sz="1100" dirty="0" smtClean="0">
                <a:solidFill>
                  <a:schemeClr val="tx1"/>
                </a:solidFill>
              </a:rPr>
              <a:t>年「関空・伊丹プロジェクト」として、知事が伊丹空港廃止・跡地売却を視野に国に問題提起</a:t>
            </a:r>
            <a:endParaRPr kumimoji="1" lang="ja-JP" altLang="en-US" sz="1100" dirty="0">
              <a:solidFill>
                <a:schemeClr val="tx1"/>
              </a:solidFill>
            </a:endParaRPr>
          </a:p>
        </p:txBody>
      </p:sp>
      <p:graphicFrame>
        <p:nvGraphicFramePr>
          <p:cNvPr id="38" name="表 37"/>
          <p:cNvGraphicFramePr>
            <a:graphicFrameLocks noGrp="1"/>
          </p:cNvGraphicFramePr>
          <p:nvPr>
            <p:extLst/>
          </p:nvPr>
        </p:nvGraphicFramePr>
        <p:xfrm>
          <a:off x="59184" y="483886"/>
          <a:ext cx="8977313" cy="254614"/>
        </p:xfrm>
        <a:graphic>
          <a:graphicData uri="http://schemas.openxmlformats.org/drawingml/2006/table">
            <a:tbl>
              <a:tblPr firstRow="1" bandRow="1">
                <a:tableStyleId>{7DF18680-E054-41AD-8BC1-D1AEF772440D}</a:tableStyleId>
              </a:tblPr>
              <a:tblGrid>
                <a:gridCol w="242786">
                  <a:extLst>
                    <a:ext uri="{9D8B030D-6E8A-4147-A177-3AD203B41FA5}">
                      <a16:colId xmlns:a16="http://schemas.microsoft.com/office/drawing/2014/main" val="20000"/>
                    </a:ext>
                  </a:extLst>
                </a:gridCol>
                <a:gridCol w="655089">
                  <a:extLst>
                    <a:ext uri="{9D8B030D-6E8A-4147-A177-3AD203B41FA5}">
                      <a16:colId xmlns:a16="http://schemas.microsoft.com/office/drawing/2014/main" val="20001"/>
                    </a:ext>
                  </a:extLst>
                </a:gridCol>
                <a:gridCol w="655089">
                  <a:extLst>
                    <a:ext uri="{9D8B030D-6E8A-4147-A177-3AD203B41FA5}">
                      <a16:colId xmlns:a16="http://schemas.microsoft.com/office/drawing/2014/main" val="20002"/>
                    </a:ext>
                  </a:extLst>
                </a:gridCol>
                <a:gridCol w="1087644">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gridCol w="1290988">
                  <a:extLst>
                    <a:ext uri="{9D8B030D-6E8A-4147-A177-3AD203B41FA5}">
                      <a16:colId xmlns:a16="http://schemas.microsoft.com/office/drawing/2014/main" val="20005"/>
                    </a:ext>
                  </a:extLst>
                </a:gridCol>
                <a:gridCol w="1805356">
                  <a:extLst>
                    <a:ext uri="{9D8B030D-6E8A-4147-A177-3AD203B41FA5}">
                      <a16:colId xmlns:a16="http://schemas.microsoft.com/office/drawing/2014/main" val="20006"/>
                    </a:ext>
                  </a:extLst>
                </a:gridCol>
                <a:gridCol w="1728192">
                  <a:extLst>
                    <a:ext uri="{9D8B030D-6E8A-4147-A177-3AD203B41FA5}">
                      <a16:colId xmlns:a16="http://schemas.microsoft.com/office/drawing/2014/main" val="20007"/>
                    </a:ext>
                  </a:extLst>
                </a:gridCol>
                <a:gridCol w="792089">
                  <a:extLst>
                    <a:ext uri="{9D8B030D-6E8A-4147-A177-3AD203B41FA5}">
                      <a16:colId xmlns:a16="http://schemas.microsoft.com/office/drawing/2014/main" val="20008"/>
                    </a:ext>
                  </a:extLst>
                </a:gridCol>
              </a:tblGrid>
              <a:tr h="254614">
                <a:tc>
                  <a:txBody>
                    <a:bodyPr/>
                    <a:lstStyle/>
                    <a:p>
                      <a:endParaRPr kumimoji="1" lang="ja-JP" altLang="en-US" sz="1050" dirty="0"/>
                    </a:p>
                  </a:txBody>
                  <a:tcPr/>
                </a:tc>
                <a:tc>
                  <a:txBody>
                    <a:bodyPr/>
                    <a:lstStyle/>
                    <a:p>
                      <a:r>
                        <a:rPr kumimoji="1" lang="en-US" altLang="ja-JP" sz="1050" dirty="0" smtClean="0"/>
                        <a:t>2008</a:t>
                      </a:r>
                      <a:r>
                        <a:rPr kumimoji="1" lang="ja-JP" altLang="en-US" sz="1050" dirty="0" smtClean="0"/>
                        <a:t>年</a:t>
                      </a:r>
                      <a:endParaRPr kumimoji="1" lang="ja-JP" altLang="en-US" sz="1050" dirty="0"/>
                    </a:p>
                  </a:txBody>
                  <a:tcPr/>
                </a:tc>
                <a:tc>
                  <a:txBody>
                    <a:bodyPr/>
                    <a:lstStyle/>
                    <a:p>
                      <a:r>
                        <a:rPr kumimoji="1" lang="en-US" altLang="ja-JP" sz="1050" dirty="0" smtClean="0"/>
                        <a:t>2009</a:t>
                      </a:r>
                      <a:r>
                        <a:rPr kumimoji="1" lang="ja-JP" altLang="en-US" sz="1050" dirty="0" smtClean="0"/>
                        <a:t>年</a:t>
                      </a:r>
                      <a:endParaRPr kumimoji="1" lang="ja-JP" altLang="en-US" sz="1050" dirty="0"/>
                    </a:p>
                  </a:txBody>
                  <a:tcPr/>
                </a:tc>
                <a:tc>
                  <a:txBody>
                    <a:bodyPr/>
                    <a:lstStyle/>
                    <a:p>
                      <a:r>
                        <a:rPr kumimoji="1" lang="en-US" altLang="ja-JP" sz="1050" dirty="0" smtClean="0"/>
                        <a:t>2010</a:t>
                      </a:r>
                      <a:r>
                        <a:rPr kumimoji="1" lang="ja-JP" altLang="en-US" sz="1050" dirty="0" smtClean="0"/>
                        <a:t>年</a:t>
                      </a:r>
                      <a:endParaRPr kumimoji="1" lang="ja-JP" altLang="en-US" sz="1050" dirty="0"/>
                    </a:p>
                  </a:txBody>
                  <a:tcPr/>
                </a:tc>
                <a:tc>
                  <a:txBody>
                    <a:bodyPr/>
                    <a:lstStyle/>
                    <a:p>
                      <a:r>
                        <a:rPr kumimoji="1" lang="en-US" altLang="ja-JP" sz="1050" dirty="0" smtClean="0"/>
                        <a:t>2011</a:t>
                      </a:r>
                      <a:r>
                        <a:rPr kumimoji="1" lang="ja-JP" altLang="en-US" sz="1050" dirty="0" smtClean="0"/>
                        <a:t>年</a:t>
                      </a:r>
                      <a:endParaRPr kumimoji="1" lang="ja-JP" altLang="en-US" sz="1050" dirty="0"/>
                    </a:p>
                  </a:txBody>
                  <a:tcPr/>
                </a:tc>
                <a:tc>
                  <a:txBody>
                    <a:bodyPr/>
                    <a:lstStyle/>
                    <a:p>
                      <a:r>
                        <a:rPr kumimoji="1" lang="en-US" altLang="ja-JP" sz="1050" dirty="0" smtClean="0"/>
                        <a:t>2012</a:t>
                      </a:r>
                      <a:r>
                        <a:rPr kumimoji="1" lang="ja-JP" altLang="en-US" sz="1050" dirty="0" smtClean="0"/>
                        <a:t>年</a:t>
                      </a:r>
                      <a:endParaRPr kumimoji="1" lang="ja-JP" altLang="en-US" sz="1050" dirty="0"/>
                    </a:p>
                  </a:txBody>
                  <a:tcPr/>
                </a:tc>
                <a:tc>
                  <a:txBody>
                    <a:bodyPr/>
                    <a:lstStyle/>
                    <a:p>
                      <a:r>
                        <a:rPr kumimoji="1" lang="en-US" altLang="ja-JP" sz="1050" dirty="0" smtClean="0"/>
                        <a:t>2013</a:t>
                      </a:r>
                      <a:r>
                        <a:rPr kumimoji="1" lang="ja-JP" altLang="en-US" sz="1050" dirty="0" smtClean="0"/>
                        <a:t>年</a:t>
                      </a:r>
                      <a:endParaRPr kumimoji="1" lang="ja-JP" altLang="en-US" sz="1050" dirty="0"/>
                    </a:p>
                  </a:txBody>
                  <a:tcPr/>
                </a:tc>
                <a:tc>
                  <a:txBody>
                    <a:bodyPr/>
                    <a:lstStyle/>
                    <a:p>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solidFill>
                            <a:schemeClr val="bg1"/>
                          </a:solidFill>
                        </a:rPr>
                        <a:t>2015</a:t>
                      </a:r>
                      <a:r>
                        <a:rPr kumimoji="1" lang="ja-JP" altLang="en-US" sz="1050" dirty="0" smtClean="0">
                          <a:solidFill>
                            <a:schemeClr val="bg1"/>
                          </a:solidFill>
                        </a:rPr>
                        <a:t>年～</a:t>
                      </a:r>
                      <a:endParaRPr kumimoji="1" lang="ja-JP" altLang="en-US" sz="1050" dirty="0">
                        <a:solidFill>
                          <a:schemeClr val="bg1"/>
                        </a:solidFill>
                      </a:endParaRPr>
                    </a:p>
                  </a:txBody>
                  <a:tcPr/>
                </a:tc>
                <a:extLst>
                  <a:ext uri="{0D108BD9-81ED-4DB2-BD59-A6C34878D82A}">
                    <a16:rowId xmlns:a16="http://schemas.microsoft.com/office/drawing/2014/main" val="10000"/>
                  </a:ext>
                </a:extLst>
              </a:tr>
            </a:tbl>
          </a:graphicData>
        </a:graphic>
      </p:graphicFrame>
      <p:cxnSp>
        <p:nvCxnSpPr>
          <p:cNvPr id="39" name="直線矢印コネクタ 38"/>
          <p:cNvCxnSpPr/>
          <p:nvPr/>
        </p:nvCxnSpPr>
        <p:spPr>
          <a:xfrm>
            <a:off x="396824" y="836712"/>
            <a:ext cx="1163156"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a:off x="2050888" y="824971"/>
            <a:ext cx="1251520"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p:nvPr/>
        </p:nvCxnSpPr>
        <p:spPr>
          <a:xfrm flipV="1">
            <a:off x="4901480" y="816607"/>
            <a:ext cx="1894670" cy="16728"/>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直線矢印コネクタ 42"/>
          <p:cNvCxnSpPr/>
          <p:nvPr/>
        </p:nvCxnSpPr>
        <p:spPr>
          <a:xfrm flipV="1">
            <a:off x="8431226" y="833335"/>
            <a:ext cx="689687" cy="3377"/>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25" name="正方形/長方形 24"/>
          <p:cNvSpPr/>
          <p:nvPr/>
        </p:nvSpPr>
        <p:spPr>
          <a:xfrm>
            <a:off x="8271907" y="909732"/>
            <a:ext cx="377050" cy="20108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15</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　関空・伊丹空港コンセッション実施</a:t>
            </a:r>
            <a:endParaRPr lang="en-US" altLang="ja-JP" sz="1100" dirty="0" smtClean="0">
              <a:solidFill>
                <a:schemeClr val="tx1"/>
              </a:solidFill>
            </a:endParaRPr>
          </a:p>
        </p:txBody>
      </p:sp>
      <p:sp>
        <p:nvSpPr>
          <p:cNvPr id="26" name="正方形/長方形 25"/>
          <p:cNvSpPr/>
          <p:nvPr/>
        </p:nvSpPr>
        <p:spPr>
          <a:xfrm>
            <a:off x="7578080" y="910084"/>
            <a:ext cx="663514" cy="188855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smtClean="0">
                <a:solidFill>
                  <a:schemeClr val="tx1"/>
                </a:solidFill>
              </a:rPr>
              <a:t>14</a:t>
            </a:r>
            <a:r>
              <a:rPr lang="ja-JP" altLang="en-US" sz="1100" dirty="0" smtClean="0">
                <a:solidFill>
                  <a:schemeClr val="tx1"/>
                </a:solidFill>
              </a:rPr>
              <a:t>年</a:t>
            </a:r>
            <a:r>
              <a:rPr lang="en-US" altLang="ja-JP" sz="1100" dirty="0">
                <a:solidFill>
                  <a:schemeClr val="tx1"/>
                </a:solidFill>
              </a:rPr>
              <a:t>12</a:t>
            </a:r>
            <a:r>
              <a:rPr lang="ja-JP" altLang="en-US" sz="1100" dirty="0" smtClean="0">
                <a:solidFill>
                  <a:schemeClr val="tx1"/>
                </a:solidFill>
              </a:rPr>
              <a:t>月　ＳＰＣ</a:t>
            </a:r>
            <a:r>
              <a:rPr lang="en-US" altLang="ja-JP" sz="1100" dirty="0" smtClean="0">
                <a:solidFill>
                  <a:schemeClr val="tx1"/>
                </a:solidFill>
              </a:rPr>
              <a:t>(</a:t>
            </a:r>
            <a:r>
              <a:rPr lang="ja-JP" altLang="en-US" sz="1100" dirty="0" smtClean="0">
                <a:solidFill>
                  <a:schemeClr val="tx1"/>
                </a:solidFill>
              </a:rPr>
              <a:t>特定目的会社</a:t>
            </a:r>
            <a:r>
              <a:rPr lang="en-US" altLang="ja-JP" sz="1100" dirty="0" smtClean="0">
                <a:solidFill>
                  <a:schemeClr val="tx1"/>
                </a:solidFill>
              </a:rPr>
              <a:t>)</a:t>
            </a:r>
            <a:r>
              <a:rPr lang="ja-JP" altLang="en-US" sz="1100" dirty="0" smtClean="0">
                <a:solidFill>
                  <a:schemeClr val="tx1"/>
                </a:solidFill>
              </a:rPr>
              <a:t>関西エアポートの設立</a:t>
            </a:r>
            <a:endParaRPr lang="en-US" altLang="ja-JP" sz="1100" dirty="0" smtClean="0">
              <a:solidFill>
                <a:schemeClr val="tx1"/>
              </a:solidFill>
            </a:endParaRPr>
          </a:p>
          <a:p>
            <a:r>
              <a:rPr lang="ja-JP" altLang="en-US" sz="1100" dirty="0">
                <a:solidFill>
                  <a:schemeClr val="tx1"/>
                </a:solidFill>
              </a:rPr>
              <a:t>新関空</a:t>
            </a:r>
            <a:r>
              <a:rPr lang="ja-JP" altLang="en-US" sz="1100" dirty="0" smtClean="0">
                <a:solidFill>
                  <a:schemeClr val="tx1"/>
                </a:solidFill>
              </a:rPr>
              <a:t>会社と関西エアポートとの実施契約の締結</a:t>
            </a:r>
            <a:endParaRPr lang="en-US" altLang="ja-JP" sz="1100" dirty="0" smtClean="0">
              <a:solidFill>
                <a:schemeClr val="tx1"/>
              </a:solidFill>
            </a:endParaRPr>
          </a:p>
        </p:txBody>
      </p:sp>
      <p:sp>
        <p:nvSpPr>
          <p:cNvPr id="27" name="正方形/長方形 26"/>
          <p:cNvSpPr/>
          <p:nvPr/>
        </p:nvSpPr>
        <p:spPr>
          <a:xfrm>
            <a:off x="8698508" y="917142"/>
            <a:ext cx="422405" cy="2022003"/>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lang="en-US" altLang="ja-JP" sz="1100" dirty="0">
                <a:solidFill>
                  <a:schemeClr val="tx1"/>
                </a:solidFill>
              </a:rPr>
              <a:t>18</a:t>
            </a:r>
            <a:r>
              <a:rPr lang="ja-JP" altLang="en-US" sz="1100" dirty="0" smtClean="0">
                <a:solidFill>
                  <a:schemeClr val="tx1"/>
                </a:solidFill>
              </a:rPr>
              <a:t>年</a:t>
            </a:r>
            <a:r>
              <a:rPr lang="en-US" altLang="ja-JP" sz="1100" dirty="0" smtClean="0">
                <a:solidFill>
                  <a:schemeClr val="tx1"/>
                </a:solidFill>
              </a:rPr>
              <a:t>4</a:t>
            </a:r>
            <a:r>
              <a:rPr lang="ja-JP" altLang="en-US" sz="1100" dirty="0" smtClean="0">
                <a:solidFill>
                  <a:schemeClr val="tx1"/>
                </a:solidFill>
              </a:rPr>
              <a:t>月　関西エアポートによる、神戸空港運営開始</a:t>
            </a:r>
            <a:endParaRPr lang="en-US" altLang="ja-JP" sz="1100" dirty="0" smtClean="0">
              <a:solidFill>
                <a:schemeClr val="tx1"/>
              </a:solidFill>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128</a:t>
            </a:fld>
            <a:endParaRPr lang="ja-JP" altLang="en-US"/>
          </a:p>
        </p:txBody>
      </p:sp>
    </p:spTree>
    <p:extLst>
      <p:ext uri="{BB962C8B-B14F-4D97-AF65-F5344CB8AC3E}">
        <p14:creationId xmlns:p14="http://schemas.microsoft.com/office/powerpoint/2010/main" val="30856612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011528288"/>
              </p:ext>
            </p:extLst>
          </p:nvPr>
        </p:nvGraphicFramePr>
        <p:xfrm>
          <a:off x="36000" y="411129"/>
          <a:ext cx="9072000" cy="644271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8130">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11980">
                <a:tc>
                  <a:txBody>
                    <a:bodyPr/>
                    <a:lstStyle/>
                    <a:p>
                      <a:pPr algn="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COCOA</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（接触確認アプリ）利用開始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抗原定量検査を薬事承認（</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日から保険適用）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トラベル開始（東京発着は対象外）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対策分科会より、ステージ移行を検知する指標（分科会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指標）の提示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「新型コロナウイルス感染症に関する今後の取組」決定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・感染症法における入院勧告等の権限の運用見直し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・検査体制の抜本的拡充（抗原簡易キットによる検査</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を拡充：１日平均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万件程度等）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・医療提供体制の確保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・治療薬、ワクチン（令和３年度前半までに全国民への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ワクチン提供をめざす等）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イベントの開催制限の段階的緩和について発表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・当面１１月末までの緩和内容</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・収容率は、大声での歓声等がないイベントは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人を超え収容人数の</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％まで可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GoToEat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トラベルに東京発着追加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・一定の条件のもと、原則全ての国・地域からの新規入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国を許可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spc="-100" baseline="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spc="-100" baseline="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spc="-100" baseline="0" dirty="0" smtClean="0">
                          <a:solidFill>
                            <a:schemeClr val="tx1"/>
                          </a:solidFill>
                          <a:latin typeface="ＭＳ Ｐゴシック" panose="020B0600070205080204" pitchFamily="50" charset="-128"/>
                          <a:ea typeface="ＭＳ Ｐゴシック" panose="020B0600070205080204" pitchFamily="50" charset="-128"/>
                        </a:rPr>
                        <a:t>日～７月</a:t>
                      </a:r>
                      <a:r>
                        <a:rPr kumimoji="1" lang="en-US" altLang="ja-JP" sz="1050" spc="-100" baseline="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８月６日～８月</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ミナミのバー関連クラスターの公表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「大阪の人・関西の人 いらっしゃい！」キャンペーン開始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ＬＩＮＥを活用した児童虐待防止相談の試行実施</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感染防止宣言ステッカー申請開始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令和２年度一般会計補正予算（第７号）成立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高機能換気設備等の導入支援補助金申請受付開始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30" baseline="0" dirty="0" smtClean="0">
                          <a:solidFill>
                            <a:schemeClr val="tx1"/>
                          </a:solidFill>
                          <a:latin typeface="ＭＳ Ｐゴシック" panose="020B0600070205080204" pitchFamily="50" charset="-128"/>
                          <a:ea typeface="ＭＳ Ｐゴシック" panose="020B0600070205080204" pitchFamily="50" charset="-128"/>
                        </a:rPr>
                        <a:t>代を中心に、夜の街での飲食時における注意喚起を実施</a:t>
                      </a:r>
                      <a:endPar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ミナミに臨時の検査場を開設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５人以上の宴会等を控えることを要請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イベントの開催制限を強化（人数上限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人、屋内の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定員半分以下等）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濃厚接触者・検疫フォローアップセンター設置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ミナミの一部地域の飲食店等に対し、休業・営業時間短縮を要請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高齢者やその家族への注意喚起、高齢者施設等への感染防止対策徹底を要請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令和２年度一般会計補正予算（第８号）成立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入所系社会福祉施設等への応援職員派遣支援事業の創設</a:t>
                      </a:r>
                      <a:endParaRPr kumimoji="1" lang="en-US" altLang="ja-JP"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宴会等の人数制限を「５人以上」から「多人数」に変更</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令和２年度一般会計補正予算（第９号）成立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少人数利用・飲食店応援キャンペーン開始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イベントの開催制限の緩和（歓声の有無による収容率の設定等）</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611050"/>
            <a:ext cx="2057400" cy="273844"/>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F216AE56-EAD3-4706-B860-3EC2C2952B40}" type="slidenum">
              <a:rPr kumimoji="0"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685800" rtl="0" eaLnBrk="1" fontAlgn="auto" latinLnBrk="0" hangingPunct="1">
                <a:lnSpc>
                  <a:spcPct val="100000"/>
                </a:lnSpc>
                <a:spcBef>
                  <a:spcPts val="0"/>
                </a:spcBef>
                <a:spcAft>
                  <a:spcPts val="0"/>
                </a:spcAft>
                <a:buClrTx/>
                <a:buSzTx/>
                <a:buFontTx/>
                <a:buNone/>
                <a:tabLst/>
                <a:defRPr/>
              </a:pPr>
              <a:t>12</a:t>
            </a:fld>
            <a:endPar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正方形/長方形 4"/>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第２波（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月９日）の取組み等</a:t>
            </a:r>
          </a:p>
        </p:txBody>
      </p:sp>
    </p:spTree>
    <p:extLst>
      <p:ext uri="{BB962C8B-B14F-4D97-AF65-F5344CB8AC3E}">
        <p14:creationId xmlns:p14="http://schemas.microsoft.com/office/powerpoint/2010/main" val="1955703635"/>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9224" y="445314"/>
            <a:ext cx="7704856" cy="338554"/>
          </a:xfrm>
          <a:prstGeom prst="rect">
            <a:avLst/>
          </a:prstGeom>
          <a:noFill/>
        </p:spPr>
        <p:txBody>
          <a:bodyPr wrap="square" rtlCol="0">
            <a:spAutoFit/>
          </a:bodyPr>
          <a:lstStyle/>
          <a:p>
            <a:r>
              <a:rPr lang="ja-JP" altLang="en-US" sz="1600" dirty="0" smtClean="0"/>
              <a:t>■実施体制の改革</a:t>
            </a:r>
            <a:endParaRPr kumimoji="1" lang="ja-JP" altLang="en-US" sz="1600" dirty="0"/>
          </a:p>
        </p:txBody>
      </p:sp>
      <p:sp>
        <p:nvSpPr>
          <p:cNvPr id="13" name="テキスト ボックス 12"/>
          <p:cNvSpPr txBox="1"/>
          <p:nvPr/>
        </p:nvSpPr>
        <p:spPr>
          <a:xfrm>
            <a:off x="4894271" y="1465010"/>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496424" y="1037008"/>
            <a:ext cx="7319613" cy="321626"/>
          </a:xfrm>
          <a:prstGeom prst="rect">
            <a:avLst/>
          </a:prstGeom>
          <a:noFill/>
        </p:spPr>
        <p:txBody>
          <a:bodyPr wrap="square" rtlCol="0">
            <a:spAutoFit/>
          </a:bodyPr>
          <a:lstStyle/>
          <a:p>
            <a:r>
              <a:rPr lang="ja-JP" altLang="en-US" sz="1600" dirty="0" smtClean="0"/>
              <a:t>■実施体制の改革</a:t>
            </a:r>
            <a:endParaRPr kumimoji="1" lang="ja-JP" altLang="en-US" sz="1600" dirty="0"/>
          </a:p>
        </p:txBody>
      </p:sp>
      <p:sp>
        <p:nvSpPr>
          <p:cNvPr id="16" name="テキスト ボックス 15"/>
          <p:cNvSpPr txBox="1"/>
          <p:nvPr/>
        </p:nvSpPr>
        <p:spPr>
          <a:xfrm>
            <a:off x="860676" y="1336891"/>
            <a:ext cx="1847005" cy="350865"/>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17" name="テキスト ボックス 16"/>
          <p:cNvSpPr txBox="1"/>
          <p:nvPr/>
        </p:nvSpPr>
        <p:spPr>
          <a:xfrm>
            <a:off x="5889134" y="1269315"/>
            <a:ext cx="1847005" cy="350865"/>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94" name="正方形/長方形 93"/>
          <p:cNvSpPr/>
          <p:nvPr/>
        </p:nvSpPr>
        <p:spPr>
          <a:xfrm>
            <a:off x="77583" y="5436674"/>
            <a:ext cx="7217502" cy="1374735"/>
          </a:xfrm>
          <a:prstGeom prst="rect">
            <a:avLst/>
          </a:prstGeom>
        </p:spPr>
        <p:txBody>
          <a:bodyPr wrap="square">
            <a:spAutoFit/>
          </a:bodyPr>
          <a:lstStyle/>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（参考）</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・日本初</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の本格的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ＬＣＣ専用ターミナルオープン（</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・世界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最大手の航空貨物会社の北太平洋地区のハブ施設誘致</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成功（</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・関空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・伊丹空港コンセッション実施（</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0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神戸</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空港コンセッション実施（</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月）⇒関西</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空港の一体運営が実現。</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右矢印 94"/>
          <p:cNvSpPr/>
          <p:nvPr/>
        </p:nvSpPr>
        <p:spPr>
          <a:xfrm>
            <a:off x="3515284" y="2718750"/>
            <a:ext cx="376242" cy="124550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96" name="グループ化 95"/>
          <p:cNvGrpSpPr>
            <a:grpSpLocks noChangeAspect="1"/>
          </p:cNvGrpSpPr>
          <p:nvPr/>
        </p:nvGrpSpPr>
        <p:grpSpPr>
          <a:xfrm>
            <a:off x="951167" y="1814927"/>
            <a:ext cx="1778553" cy="2862893"/>
            <a:chOff x="199192" y="2798053"/>
            <a:chExt cx="1616866" cy="2602634"/>
          </a:xfrm>
        </p:grpSpPr>
        <p:cxnSp>
          <p:nvCxnSpPr>
            <p:cNvPr id="97" name="直線コネクタ 96"/>
            <p:cNvCxnSpPr/>
            <p:nvPr/>
          </p:nvCxnSpPr>
          <p:spPr>
            <a:xfrm>
              <a:off x="771327" y="3190951"/>
              <a:ext cx="1037590" cy="5715"/>
            </a:xfrm>
            <a:prstGeom prst="line">
              <a:avLst/>
            </a:prstGeom>
            <a:noFill/>
            <a:ln w="38100" cap="flat" cmpd="sng" algn="ctr">
              <a:solidFill>
                <a:srgbClr val="0070C0"/>
              </a:solidFill>
              <a:prstDash val="solid"/>
            </a:ln>
            <a:effectLst/>
          </p:spPr>
        </p:cxnSp>
        <p:grpSp>
          <p:nvGrpSpPr>
            <p:cNvPr id="98" name="グループ化 97"/>
            <p:cNvGrpSpPr/>
            <p:nvPr/>
          </p:nvGrpSpPr>
          <p:grpSpPr>
            <a:xfrm>
              <a:off x="244918" y="2798053"/>
              <a:ext cx="1571140" cy="2602634"/>
              <a:chOff x="1454915" y="184854"/>
              <a:chExt cx="2835956" cy="3664095"/>
            </a:xfrm>
          </p:grpSpPr>
          <p:grpSp>
            <p:nvGrpSpPr>
              <p:cNvPr id="101" name="グループ化 100"/>
              <p:cNvGrpSpPr/>
              <p:nvPr/>
            </p:nvGrpSpPr>
            <p:grpSpPr>
              <a:xfrm>
                <a:off x="1648205" y="798489"/>
                <a:ext cx="2409130" cy="1181107"/>
                <a:chOff x="1648205" y="798489"/>
                <a:chExt cx="2409130" cy="1181107"/>
              </a:xfrm>
            </p:grpSpPr>
            <p:sp>
              <p:nvSpPr>
                <p:cNvPr id="122" name="正方形/長方形 121"/>
                <p:cNvSpPr/>
                <p:nvPr/>
              </p:nvSpPr>
              <p:spPr>
                <a:xfrm>
                  <a:off x="1648205" y="798489"/>
                  <a:ext cx="409443" cy="565972"/>
                </a:xfrm>
                <a:prstGeom prst="rect">
                  <a:avLst/>
                </a:prstGeom>
                <a:noFill/>
                <a:ln w="25400" cap="flat" cmpd="sng" algn="ctr">
                  <a:solidFill>
                    <a:srgbClr val="C0504D">
                      <a:lumMod val="75000"/>
                    </a:srgbClr>
                  </a:solidFill>
                  <a:prstDash val="solid"/>
                </a:ln>
                <a:effectLst/>
              </p:spPr>
              <p:txBody>
                <a:bodyPr rtlCol="0" anchor="ctr"/>
                <a:lstStyle/>
                <a:p>
                  <a:endParaRPr lang="ja-JP" altLang="en-US"/>
                </a:p>
              </p:txBody>
            </p:sp>
            <p:sp>
              <p:nvSpPr>
                <p:cNvPr id="123" name="正方形/長方形 122"/>
                <p:cNvSpPr/>
                <p:nvPr/>
              </p:nvSpPr>
              <p:spPr>
                <a:xfrm>
                  <a:off x="2571397" y="925219"/>
                  <a:ext cx="1485936" cy="540060"/>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24" name="正方形/長方形 123"/>
                <p:cNvSpPr/>
                <p:nvPr/>
              </p:nvSpPr>
              <p:spPr>
                <a:xfrm>
                  <a:off x="1668820" y="1619554"/>
                  <a:ext cx="2388515" cy="360042"/>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grpSp>
          <p:sp>
            <p:nvSpPr>
              <p:cNvPr id="102" name="テキスト ボックス 7"/>
              <p:cNvSpPr txBox="1"/>
              <p:nvPr/>
            </p:nvSpPr>
            <p:spPr>
              <a:xfrm>
                <a:off x="1509598" y="761920"/>
                <a:ext cx="685072" cy="565971"/>
              </a:xfrm>
              <a:prstGeom prst="rect">
                <a:avLst/>
              </a:prstGeom>
              <a:noFill/>
            </p:spPr>
            <p:txBody>
              <a:bodyPr vert="eaVert" wrap="square" rtlCol="0">
                <a:noAutofit/>
              </a:bodyPr>
              <a:lstStyle/>
              <a:p>
                <a:pPr algn="ctr"/>
                <a:r>
                  <a:rPr lang="ja-JP" altLang="en-US" sz="1100" dirty="0">
                    <a:solidFill>
                      <a:srgbClr val="000000"/>
                    </a:solidFill>
                    <a:latin typeface="Century"/>
                    <a:ea typeface="ＭＳ 明朝"/>
                    <a:cs typeface="Times New Roman"/>
                  </a:rPr>
                  <a:t>ビ</a:t>
                </a:r>
                <a:r>
                  <a:rPr lang="ja-JP" altLang="en-US" sz="1100" dirty="0">
                    <a:solidFill>
                      <a:srgbClr val="000000"/>
                    </a:solidFill>
                    <a:latin typeface="ＭＳ Ｐゴシック"/>
                    <a:ea typeface="Century"/>
                    <a:cs typeface="Times New Roman"/>
                  </a:rPr>
                  <a:t> </a:t>
                </a:r>
                <a:r>
                  <a:rPr lang="ja-JP" altLang="en-US" sz="1100" dirty="0">
                    <a:solidFill>
                      <a:srgbClr val="000000"/>
                    </a:solidFill>
                    <a:latin typeface="Century"/>
                    <a:ea typeface="ＭＳ 明朝"/>
                    <a:cs typeface="Times New Roman"/>
                  </a:rPr>
                  <a:t>ル</a:t>
                </a:r>
                <a:endParaRPr lang="ja-JP" altLang="en-US" sz="1200" dirty="0">
                  <a:latin typeface="ＭＳ Ｐゴシック"/>
                  <a:cs typeface="ＭＳ Ｐゴシック"/>
                </a:endParaRPr>
              </a:p>
            </p:txBody>
          </p:sp>
          <p:sp>
            <p:nvSpPr>
              <p:cNvPr id="103" name="テキスト ボックス 8"/>
              <p:cNvSpPr txBox="1"/>
              <p:nvPr/>
            </p:nvSpPr>
            <p:spPr>
              <a:xfrm>
                <a:off x="2324956" y="952078"/>
                <a:ext cx="1908374" cy="401432"/>
              </a:xfrm>
              <a:prstGeom prst="rect">
                <a:avLst/>
              </a:prstGeom>
              <a:noFill/>
            </p:spPr>
            <p:txBody>
              <a:bodyPr wrap="square" rtlCol="0">
                <a:noAutofit/>
              </a:bodyPr>
              <a:lstStyle/>
              <a:p>
                <a:pPr algn="ctr"/>
                <a:r>
                  <a:rPr lang="ja-JP" altLang="en-US" sz="1100">
                    <a:solidFill>
                      <a:srgbClr val="000000"/>
                    </a:solidFill>
                    <a:latin typeface="Century"/>
                    <a:ea typeface="ＭＳ 明朝"/>
                    <a:cs typeface="Times New Roman"/>
                  </a:rPr>
                  <a:t>滑走路等</a:t>
                </a:r>
                <a:endParaRPr lang="ja-JP" altLang="en-US" sz="1200">
                  <a:latin typeface="ＭＳ Ｐゴシック"/>
                  <a:cs typeface="ＭＳ Ｐゴシック"/>
                </a:endParaRPr>
              </a:p>
            </p:txBody>
          </p:sp>
          <p:sp>
            <p:nvSpPr>
              <p:cNvPr id="104" name="テキスト ボックス 9"/>
              <p:cNvSpPr txBox="1"/>
              <p:nvPr/>
            </p:nvSpPr>
            <p:spPr>
              <a:xfrm>
                <a:off x="2156263" y="1627371"/>
                <a:ext cx="1526511" cy="401431"/>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05" name="正方形/長方形 104"/>
              <p:cNvSpPr/>
              <p:nvPr/>
            </p:nvSpPr>
            <p:spPr>
              <a:xfrm>
                <a:off x="1660597" y="2716498"/>
                <a:ext cx="1353803" cy="525536"/>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06" name="正方形/長方形 105"/>
              <p:cNvSpPr/>
              <p:nvPr/>
            </p:nvSpPr>
            <p:spPr>
              <a:xfrm>
                <a:off x="1660597" y="3357968"/>
                <a:ext cx="2426285" cy="360218"/>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07" name="テキスト ボックス 12"/>
              <p:cNvSpPr txBox="1"/>
              <p:nvPr/>
            </p:nvSpPr>
            <p:spPr>
              <a:xfrm>
                <a:off x="3380615" y="2691106"/>
                <a:ext cx="648895" cy="657793"/>
              </a:xfrm>
              <a:prstGeom prst="rect">
                <a:avLst/>
              </a:prstGeom>
              <a:noFill/>
            </p:spPr>
            <p:txBody>
              <a:bodyPr vert="eaVert" wrap="square" rtlCol="0">
                <a:noAutofit/>
              </a:bodyPr>
              <a:lstStyle/>
              <a:p>
                <a:pPr algn="ctr"/>
                <a:r>
                  <a:rPr lang="ja-JP" altLang="en-US" sz="1100" dirty="0" smtClean="0">
                    <a:solidFill>
                      <a:srgbClr val="000000"/>
                    </a:solidFill>
                    <a:latin typeface="Century"/>
                    <a:ea typeface="ＭＳ 明朝"/>
                    <a:cs typeface="Times New Roman"/>
                  </a:rPr>
                  <a:t>ビル</a:t>
                </a:r>
                <a:endParaRPr lang="ja-JP" altLang="en-US" sz="1200" dirty="0">
                  <a:latin typeface="ＭＳ Ｐゴシック"/>
                  <a:cs typeface="ＭＳ Ｐゴシック"/>
                </a:endParaRPr>
              </a:p>
            </p:txBody>
          </p:sp>
          <p:sp>
            <p:nvSpPr>
              <p:cNvPr id="108" name="テキスト ボックス 13"/>
              <p:cNvSpPr txBox="1"/>
              <p:nvPr/>
            </p:nvSpPr>
            <p:spPr>
              <a:xfrm>
                <a:off x="1490425" y="2746927"/>
                <a:ext cx="1716502" cy="401431"/>
              </a:xfrm>
              <a:prstGeom prst="rect">
                <a:avLst/>
              </a:prstGeom>
              <a:noFill/>
            </p:spPr>
            <p:txBody>
              <a:bodyPr wrap="square" rtlCol="0">
                <a:noAutofit/>
              </a:bodyPr>
              <a:lstStyle/>
              <a:p>
                <a:pPr algn="ctr"/>
                <a:r>
                  <a:rPr lang="ja-JP" altLang="en-US" sz="1100">
                    <a:solidFill>
                      <a:srgbClr val="000000"/>
                    </a:solidFill>
                    <a:latin typeface="Century"/>
                    <a:ea typeface="ＭＳ 明朝"/>
                    <a:cs typeface="Times New Roman"/>
                  </a:rPr>
                  <a:t>滑走路等</a:t>
                </a:r>
                <a:endParaRPr lang="ja-JP" altLang="en-US" sz="1200">
                  <a:latin typeface="ＭＳ Ｐゴシック"/>
                  <a:cs typeface="ＭＳ Ｐゴシック"/>
                </a:endParaRPr>
              </a:p>
            </p:txBody>
          </p:sp>
          <p:sp>
            <p:nvSpPr>
              <p:cNvPr id="109" name="テキスト ボックス 14"/>
              <p:cNvSpPr txBox="1"/>
              <p:nvPr/>
            </p:nvSpPr>
            <p:spPr>
              <a:xfrm>
                <a:off x="2170462" y="3317431"/>
                <a:ext cx="1586706" cy="401431"/>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10" name="正方形/長方形 109"/>
              <p:cNvSpPr/>
              <p:nvPr/>
            </p:nvSpPr>
            <p:spPr>
              <a:xfrm>
                <a:off x="1457198" y="745855"/>
                <a:ext cx="792087" cy="719424"/>
              </a:xfrm>
              <a:prstGeom prst="rect">
                <a:avLst/>
              </a:prstGeom>
              <a:noFill/>
              <a:ln w="19050" cap="flat" cmpd="sng" algn="ctr">
                <a:solidFill>
                  <a:srgbClr val="FF0000"/>
                </a:solidFill>
                <a:prstDash val="solid"/>
              </a:ln>
              <a:effectLst/>
            </p:spPr>
            <p:txBody>
              <a:bodyPr rtlCol="0" anchor="ctr"/>
              <a:lstStyle/>
              <a:p>
                <a:endParaRPr lang="ja-JP" altLang="en-US"/>
              </a:p>
            </p:txBody>
          </p:sp>
          <p:cxnSp>
            <p:nvCxnSpPr>
              <p:cNvPr id="111" name="直線コネクタ 110"/>
              <p:cNvCxnSpPr/>
              <p:nvPr/>
            </p:nvCxnSpPr>
            <p:spPr>
              <a:xfrm>
                <a:off x="2388897" y="1919393"/>
                <a:ext cx="0" cy="0"/>
              </a:xfrm>
              <a:prstGeom prst="line">
                <a:avLst/>
              </a:prstGeom>
              <a:noFill/>
              <a:ln w="9525" cap="flat" cmpd="sng" algn="ctr">
                <a:solidFill>
                  <a:srgbClr val="4F81BD">
                    <a:shade val="95000"/>
                    <a:satMod val="105000"/>
                  </a:srgbClr>
                </a:solidFill>
                <a:prstDash val="solid"/>
              </a:ln>
              <a:effectLst/>
            </p:spPr>
          </p:cxnSp>
          <p:cxnSp>
            <p:nvCxnSpPr>
              <p:cNvPr id="112" name="直線コネクタ 111"/>
              <p:cNvCxnSpPr/>
              <p:nvPr/>
            </p:nvCxnSpPr>
            <p:spPr>
              <a:xfrm>
                <a:off x="1524801" y="1573652"/>
                <a:ext cx="0" cy="524611"/>
              </a:xfrm>
              <a:prstGeom prst="line">
                <a:avLst/>
              </a:prstGeom>
              <a:noFill/>
              <a:ln w="38100" cap="flat" cmpd="sng" algn="ctr">
                <a:solidFill>
                  <a:srgbClr val="0070C0"/>
                </a:solidFill>
                <a:prstDash val="solid"/>
              </a:ln>
              <a:effectLst/>
            </p:spPr>
          </p:cxnSp>
          <p:cxnSp>
            <p:nvCxnSpPr>
              <p:cNvPr id="113" name="直線コネクタ 112"/>
              <p:cNvCxnSpPr/>
              <p:nvPr/>
            </p:nvCxnSpPr>
            <p:spPr>
              <a:xfrm>
                <a:off x="1491409" y="1553940"/>
                <a:ext cx="879303" cy="0"/>
              </a:xfrm>
              <a:prstGeom prst="line">
                <a:avLst/>
              </a:prstGeom>
              <a:noFill/>
              <a:ln w="38100" cap="flat" cmpd="sng" algn="ctr">
                <a:solidFill>
                  <a:srgbClr val="0070C0"/>
                </a:solidFill>
                <a:prstDash val="solid"/>
              </a:ln>
              <a:effectLst/>
            </p:spPr>
          </p:cxnSp>
          <p:cxnSp>
            <p:nvCxnSpPr>
              <p:cNvPr id="114" name="直線コネクタ 113"/>
              <p:cNvCxnSpPr/>
              <p:nvPr/>
            </p:nvCxnSpPr>
            <p:spPr>
              <a:xfrm flipV="1">
                <a:off x="2388897" y="731758"/>
                <a:ext cx="0" cy="910986"/>
              </a:xfrm>
              <a:prstGeom prst="line">
                <a:avLst/>
              </a:prstGeom>
              <a:noFill/>
              <a:ln w="38100" cap="flat" cmpd="sng" algn="ctr">
                <a:solidFill>
                  <a:srgbClr val="0070C0"/>
                </a:solidFill>
                <a:prstDash val="solid"/>
              </a:ln>
              <a:effectLst/>
            </p:spPr>
          </p:cxnSp>
          <p:cxnSp>
            <p:nvCxnSpPr>
              <p:cNvPr id="115" name="直線コネクタ 114"/>
              <p:cNvCxnSpPr/>
              <p:nvPr/>
            </p:nvCxnSpPr>
            <p:spPr>
              <a:xfrm flipV="1">
                <a:off x="1537974" y="2089282"/>
                <a:ext cx="2708527" cy="590"/>
              </a:xfrm>
              <a:prstGeom prst="line">
                <a:avLst/>
              </a:prstGeom>
              <a:noFill/>
              <a:ln w="38100" cap="flat" cmpd="sng" algn="ctr">
                <a:solidFill>
                  <a:srgbClr val="0070C0"/>
                </a:solidFill>
                <a:prstDash val="solid"/>
              </a:ln>
              <a:effectLst/>
            </p:spPr>
          </p:cxnSp>
          <p:sp>
            <p:nvSpPr>
              <p:cNvPr id="116" name="正方形/長方形 115"/>
              <p:cNvSpPr/>
              <p:nvPr/>
            </p:nvSpPr>
            <p:spPr>
              <a:xfrm>
                <a:off x="1454915" y="2572355"/>
                <a:ext cx="2835956" cy="1276594"/>
              </a:xfrm>
              <a:prstGeom prst="rect">
                <a:avLst/>
              </a:prstGeom>
              <a:noFill/>
              <a:ln w="28575" cap="flat" cmpd="sng" algn="ctr">
                <a:solidFill>
                  <a:srgbClr val="0070C0"/>
                </a:solidFill>
                <a:prstDash val="solid"/>
              </a:ln>
              <a:effectLst/>
            </p:spPr>
            <p:txBody>
              <a:bodyPr rtlCol="0" anchor="ctr"/>
              <a:lstStyle/>
              <a:p>
                <a:endParaRPr lang="ja-JP" altLang="en-US"/>
              </a:p>
            </p:txBody>
          </p:sp>
          <p:sp>
            <p:nvSpPr>
              <p:cNvPr id="117" name="テキスト ボックス 34"/>
              <p:cNvSpPr txBox="1"/>
              <p:nvPr/>
            </p:nvSpPr>
            <p:spPr>
              <a:xfrm>
                <a:off x="2224843" y="2376167"/>
                <a:ext cx="1470862" cy="337306"/>
              </a:xfrm>
              <a:prstGeom prst="rect">
                <a:avLst/>
              </a:prstGeom>
              <a:solidFill>
                <a:schemeClr val="bg1"/>
              </a:solidFill>
            </p:spPr>
            <p:txBody>
              <a:bodyPr wrap="square" rtlCol="0">
                <a:noAutofit/>
              </a:bodyPr>
              <a:lstStyle/>
              <a:p>
                <a:pPr algn="ctr"/>
                <a:r>
                  <a:rPr lang="ja-JP" altLang="en-US" sz="1100" b="1" dirty="0">
                    <a:solidFill>
                      <a:srgbClr val="000000"/>
                    </a:solidFill>
                    <a:latin typeface="Century"/>
                    <a:ea typeface="ＭＳ 明朝"/>
                    <a:cs typeface="Times New Roman"/>
                  </a:rPr>
                  <a:t>関空会社</a:t>
                </a:r>
                <a:endParaRPr lang="ja-JP" altLang="en-US" sz="1200" dirty="0">
                  <a:latin typeface="ＭＳ Ｐゴシック"/>
                  <a:cs typeface="ＭＳ Ｐゴシック"/>
                </a:endParaRPr>
              </a:p>
            </p:txBody>
          </p:sp>
          <p:sp>
            <p:nvSpPr>
              <p:cNvPr id="118" name="正方形/長方形 117"/>
              <p:cNvSpPr/>
              <p:nvPr/>
            </p:nvSpPr>
            <p:spPr>
              <a:xfrm>
                <a:off x="3491682" y="2670811"/>
                <a:ext cx="485355" cy="610945"/>
              </a:xfrm>
              <a:prstGeom prst="rect">
                <a:avLst/>
              </a:prstGeom>
              <a:noFill/>
              <a:ln w="25400" cap="flat" cmpd="sng" algn="ctr">
                <a:solidFill>
                  <a:srgbClr val="9BBB59">
                    <a:lumMod val="75000"/>
                  </a:srgbClr>
                </a:solidFill>
                <a:prstDash val="solid"/>
              </a:ln>
              <a:effectLst/>
            </p:spPr>
            <p:txBody>
              <a:bodyPr rtlCol="0" anchor="ctr"/>
              <a:lstStyle/>
              <a:p>
                <a:endParaRPr lang="ja-JP" altLang="en-US"/>
              </a:p>
            </p:txBody>
          </p:sp>
          <p:sp>
            <p:nvSpPr>
              <p:cNvPr id="119" name="テキスト ボックス 37"/>
              <p:cNvSpPr txBox="1"/>
              <p:nvPr/>
            </p:nvSpPr>
            <p:spPr>
              <a:xfrm>
                <a:off x="2151270" y="184854"/>
                <a:ext cx="1987651" cy="401431"/>
              </a:xfrm>
              <a:prstGeom prst="rect">
                <a:avLst/>
              </a:prstGeom>
              <a:noFill/>
            </p:spPr>
            <p:txBody>
              <a:bodyPr wrap="square" rtlCol="0">
                <a:noAutofit/>
              </a:bodyPr>
              <a:lstStyle/>
              <a:p>
                <a:r>
                  <a:rPr lang="en-US" altLang="ja-JP" sz="1100" b="1" dirty="0">
                    <a:solidFill>
                      <a:srgbClr val="000000"/>
                    </a:solidFill>
                    <a:latin typeface="Century"/>
                    <a:ea typeface="ＭＳ 明朝"/>
                    <a:cs typeface="Times New Roman"/>
                  </a:rPr>
                  <a:t>〔</a:t>
                </a:r>
                <a:r>
                  <a:rPr lang="ja-JP" altLang="en-US" sz="1100" b="1" dirty="0">
                    <a:solidFill>
                      <a:srgbClr val="000000"/>
                    </a:solidFill>
                    <a:latin typeface="Century"/>
                    <a:ea typeface="ＭＳ 明朝"/>
                    <a:cs typeface="Times New Roman"/>
                  </a:rPr>
                  <a:t>伊丹空港</a:t>
                </a:r>
                <a:r>
                  <a:rPr lang="en-US" altLang="ja-JP" sz="1100" b="1" dirty="0">
                    <a:solidFill>
                      <a:srgbClr val="000000"/>
                    </a:solidFill>
                    <a:latin typeface="Century"/>
                    <a:ea typeface="ＭＳ 明朝"/>
                    <a:cs typeface="Times New Roman"/>
                  </a:rPr>
                  <a:t>〕</a:t>
                </a:r>
                <a:endParaRPr lang="ja-JP" altLang="en-US" sz="1200" dirty="0">
                  <a:latin typeface="ＭＳ Ｐゴシック"/>
                  <a:cs typeface="ＭＳ Ｐゴシック"/>
                </a:endParaRPr>
              </a:p>
            </p:txBody>
          </p:sp>
          <p:sp>
            <p:nvSpPr>
              <p:cNvPr id="120" name="テキスト ボックス 38"/>
              <p:cNvSpPr txBox="1"/>
              <p:nvPr/>
            </p:nvSpPr>
            <p:spPr>
              <a:xfrm>
                <a:off x="2088172" y="2105082"/>
                <a:ext cx="2191417" cy="401431"/>
              </a:xfrm>
              <a:prstGeom prst="rect">
                <a:avLst/>
              </a:prstGeom>
              <a:noFill/>
            </p:spPr>
            <p:txBody>
              <a:bodyPr wrap="square" rtlCol="0">
                <a:noAutofit/>
              </a:bodyPr>
              <a:lstStyle/>
              <a:p>
                <a:r>
                  <a:rPr lang="en-US" altLang="ja-JP" sz="1100" b="1" dirty="0">
                    <a:solidFill>
                      <a:srgbClr val="000000"/>
                    </a:solidFill>
                    <a:latin typeface="Century"/>
                    <a:ea typeface="ＭＳ 明朝"/>
                    <a:cs typeface="Times New Roman"/>
                  </a:rPr>
                  <a:t>〔</a:t>
                </a:r>
                <a:r>
                  <a:rPr lang="ja-JP" altLang="en-US" sz="1100" b="1" dirty="0">
                    <a:solidFill>
                      <a:srgbClr val="000000"/>
                    </a:solidFill>
                    <a:latin typeface="Century"/>
                    <a:ea typeface="ＭＳ 明朝"/>
                    <a:cs typeface="Times New Roman"/>
                  </a:rPr>
                  <a:t>関西空港</a:t>
                </a:r>
                <a:r>
                  <a:rPr lang="en-US" altLang="ja-JP" sz="1100" b="1" dirty="0">
                    <a:solidFill>
                      <a:srgbClr val="000000"/>
                    </a:solidFill>
                    <a:latin typeface="Century"/>
                    <a:ea typeface="ＭＳ 明朝"/>
                    <a:cs typeface="Times New Roman"/>
                  </a:rPr>
                  <a:t>〕</a:t>
                </a:r>
                <a:endParaRPr lang="ja-JP" altLang="en-US" sz="1200" dirty="0">
                  <a:latin typeface="ＭＳ Ｐゴシック"/>
                  <a:cs typeface="ＭＳ Ｐゴシック"/>
                </a:endParaRPr>
              </a:p>
            </p:txBody>
          </p:sp>
          <p:sp>
            <p:nvSpPr>
              <p:cNvPr id="121" name="テキスト ボックス 35"/>
              <p:cNvSpPr txBox="1"/>
              <p:nvPr/>
            </p:nvSpPr>
            <p:spPr>
              <a:xfrm>
                <a:off x="2942843" y="583989"/>
                <a:ext cx="859218" cy="267338"/>
              </a:xfrm>
              <a:prstGeom prst="rect">
                <a:avLst/>
              </a:prstGeom>
              <a:solidFill>
                <a:schemeClr val="bg1"/>
              </a:solidFill>
            </p:spPr>
            <p:txBody>
              <a:bodyPr wrap="square" tIns="0" bIns="0" rtlCol="0">
                <a:noAutofit/>
              </a:bodyPr>
              <a:lstStyle/>
              <a:p>
                <a:pPr algn="ctr"/>
                <a:r>
                  <a:rPr lang="ja-JP" altLang="en-US" sz="1200" b="1" dirty="0">
                    <a:solidFill>
                      <a:srgbClr val="000000"/>
                    </a:solidFill>
                    <a:latin typeface="Century"/>
                    <a:ea typeface="ＭＳ 明朝"/>
                    <a:cs typeface="Times New Roman"/>
                  </a:rPr>
                  <a:t>国</a:t>
                </a:r>
                <a:endParaRPr lang="ja-JP" altLang="en-US" sz="1200" dirty="0">
                  <a:latin typeface="ＭＳ Ｐゴシック"/>
                  <a:cs typeface="ＭＳ Ｐゴシック"/>
                </a:endParaRPr>
              </a:p>
            </p:txBody>
          </p:sp>
        </p:grpSp>
        <p:cxnSp>
          <p:nvCxnSpPr>
            <p:cNvPr id="99" name="直線コネクタ 98"/>
            <p:cNvCxnSpPr/>
            <p:nvPr/>
          </p:nvCxnSpPr>
          <p:spPr>
            <a:xfrm>
              <a:off x="1786057" y="3171901"/>
              <a:ext cx="0" cy="985260"/>
            </a:xfrm>
            <a:prstGeom prst="line">
              <a:avLst/>
            </a:prstGeom>
            <a:noFill/>
            <a:ln w="38100" cap="flat" cmpd="sng" algn="ctr">
              <a:solidFill>
                <a:srgbClr val="0070C0"/>
              </a:solidFill>
              <a:prstDash val="solid"/>
            </a:ln>
            <a:effectLst/>
          </p:spPr>
        </p:cxnSp>
        <p:sp>
          <p:nvSpPr>
            <p:cNvPr id="100" name="テキスト ボックス 35"/>
            <p:cNvSpPr txBox="1"/>
            <p:nvPr/>
          </p:nvSpPr>
          <p:spPr>
            <a:xfrm>
              <a:off x="199192" y="2818206"/>
              <a:ext cx="614742" cy="444500"/>
            </a:xfrm>
            <a:prstGeom prst="rect">
              <a:avLst/>
            </a:prstGeom>
            <a:noFill/>
          </p:spPr>
          <p:txBody>
            <a:bodyPr wrap="square" rtlCol="0">
              <a:noAutofit/>
            </a:bodyPr>
            <a:lstStyle/>
            <a:p>
              <a:pPr>
                <a:lnSpc>
                  <a:spcPts val="1200"/>
                </a:lnSpc>
              </a:pPr>
              <a:r>
                <a:rPr lang="ja-JP" altLang="en-US" sz="700" dirty="0" smtClean="0">
                  <a:latin typeface="ＭＳ 明朝" panose="02020609040205080304" pitchFamily="17" charset="-128"/>
                  <a:ea typeface="ＭＳ 明朝" panose="02020609040205080304" pitchFamily="17" charset="-128"/>
                  <a:cs typeface="ＭＳ Ｐゴシック"/>
                </a:rPr>
                <a:t>大阪空港</a:t>
              </a:r>
              <a:endParaRPr lang="ja-JP" altLang="en-US" sz="700" dirty="0">
                <a:latin typeface="ＭＳ 明朝" panose="02020609040205080304" pitchFamily="17" charset="-128"/>
                <a:ea typeface="ＭＳ 明朝" panose="02020609040205080304" pitchFamily="17" charset="-128"/>
                <a:cs typeface="ＭＳ Ｐゴシック"/>
              </a:endParaRPr>
            </a:p>
            <a:p>
              <a:pPr>
                <a:lnSpc>
                  <a:spcPts val="1200"/>
                </a:lnSpc>
              </a:pPr>
              <a:r>
                <a:rPr lang="ja-JP" altLang="en-US" sz="700" b="1" dirty="0" smtClean="0">
                  <a:latin typeface="ＭＳ 明朝" panose="02020609040205080304" pitchFamily="17" charset="-128"/>
                  <a:ea typeface="ＭＳ 明朝" panose="02020609040205080304" pitchFamily="17" charset="-128"/>
                  <a:cs typeface="Times New Roman"/>
                </a:rPr>
                <a:t>ﾀｰﾐﾅﾙ</a:t>
              </a:r>
              <a:r>
                <a:rPr lang="en-US" altLang="ja-JP" sz="700" b="1" dirty="0" smtClean="0">
                  <a:latin typeface="ＭＳ 明朝" panose="02020609040205080304" pitchFamily="17" charset="-128"/>
                  <a:ea typeface="ＭＳ 明朝" panose="02020609040205080304" pitchFamily="17" charset="-128"/>
                  <a:cs typeface="Times New Roman"/>
                </a:rPr>
                <a:t>(</a:t>
              </a:r>
              <a:r>
                <a:rPr lang="ja-JP" altLang="en-US" sz="700" b="1" dirty="0" smtClean="0">
                  <a:latin typeface="ＭＳ 明朝" panose="02020609040205080304" pitchFamily="17" charset="-128"/>
                  <a:ea typeface="ＭＳ 明朝" panose="02020609040205080304" pitchFamily="17" charset="-128"/>
                  <a:cs typeface="Times New Roman"/>
                </a:rPr>
                <a:t>株</a:t>
              </a:r>
              <a:r>
                <a:rPr lang="en-US" altLang="ja-JP" sz="700" b="1" dirty="0" smtClean="0">
                  <a:latin typeface="ＭＳ 明朝" panose="02020609040205080304" pitchFamily="17" charset="-128"/>
                  <a:ea typeface="ＭＳ 明朝" panose="02020609040205080304" pitchFamily="17" charset="-128"/>
                  <a:cs typeface="Times New Roman"/>
                </a:rPr>
                <a:t>)</a:t>
              </a:r>
              <a:endParaRPr lang="ja-JP" altLang="en-US" sz="1050" dirty="0">
                <a:latin typeface="ＭＳ 明朝" panose="02020609040205080304" pitchFamily="17" charset="-128"/>
                <a:ea typeface="ＭＳ 明朝" panose="02020609040205080304" pitchFamily="17" charset="-128"/>
                <a:cs typeface="ＭＳ Ｐゴシック"/>
              </a:endParaRPr>
            </a:p>
          </p:txBody>
        </p:sp>
      </p:grpSp>
      <p:grpSp>
        <p:nvGrpSpPr>
          <p:cNvPr id="125" name="グループ化 124"/>
          <p:cNvGrpSpPr>
            <a:grpSpLocks noChangeAspect="1"/>
          </p:cNvGrpSpPr>
          <p:nvPr/>
        </p:nvGrpSpPr>
        <p:grpSpPr>
          <a:xfrm>
            <a:off x="4576375" y="1853040"/>
            <a:ext cx="4567625" cy="3116022"/>
            <a:chOff x="4846970" y="2297395"/>
            <a:chExt cx="4152386" cy="2832749"/>
          </a:xfrm>
        </p:grpSpPr>
        <p:sp>
          <p:nvSpPr>
            <p:cNvPr id="126" name="テキスト ボックス 125"/>
            <p:cNvSpPr txBox="1">
              <a:spLocks noChangeAspect="1"/>
            </p:cNvSpPr>
            <p:nvPr/>
          </p:nvSpPr>
          <p:spPr>
            <a:xfrm>
              <a:off x="4846970" y="4892317"/>
              <a:ext cx="4152386" cy="237827"/>
            </a:xfrm>
            <a:prstGeom prst="rect">
              <a:avLst/>
            </a:prstGeom>
            <a:noFill/>
          </p:spPr>
          <p:txBody>
            <a:bodyPr wrap="square" rtlCol="0">
              <a:spAutoFit/>
            </a:bodyPr>
            <a:lstStyle/>
            <a:p>
              <a:pPr indent="177800" algn="just">
                <a:spcBef>
                  <a:spcPts val="600"/>
                </a:spcBef>
              </a:pPr>
              <a:r>
                <a:rPr lang="ja-JP" altLang="en-US" sz="1050" dirty="0"/>
                <a:t>（</a:t>
              </a:r>
              <a:r>
                <a:rPr lang="en-US" altLang="ja-JP" sz="1050" dirty="0"/>
                <a:t>2018</a:t>
              </a:r>
              <a:r>
                <a:rPr lang="ja-JP" altLang="en-US" sz="1050" dirty="0"/>
                <a:t>年</a:t>
              </a:r>
              <a:r>
                <a:rPr lang="en-US" altLang="ja-JP" sz="1050" dirty="0"/>
                <a:t>4</a:t>
              </a:r>
              <a:r>
                <a:rPr lang="ja-JP" altLang="en-US" sz="1050" dirty="0"/>
                <a:t>月からは神戸空港を</a:t>
              </a:r>
              <a:r>
                <a:rPr lang="ja-JP" altLang="en-US" sz="1050" dirty="0" smtClean="0"/>
                <a:t>含めた</a:t>
              </a:r>
              <a:r>
                <a:rPr lang="en-US" altLang="ja-JP" sz="1050" dirty="0" smtClean="0"/>
                <a:t>3</a:t>
              </a:r>
              <a:r>
                <a:rPr lang="ja-JP" altLang="en-US" sz="1050" dirty="0"/>
                <a:t>空港の一体運営が実現）</a:t>
              </a:r>
              <a:endParaRPr lang="en-US" altLang="ja-JP" sz="1050" dirty="0"/>
            </a:p>
          </p:txBody>
        </p:sp>
        <p:sp>
          <p:nvSpPr>
            <p:cNvPr id="127" name="テキスト ボックス 126"/>
            <p:cNvSpPr txBox="1">
              <a:spLocks noChangeArrowheads="1"/>
            </p:cNvSpPr>
            <p:nvPr/>
          </p:nvSpPr>
          <p:spPr bwMode="auto">
            <a:xfrm>
              <a:off x="6053954" y="2482741"/>
              <a:ext cx="1513379" cy="209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defTabSz="914400" fontAlgn="base">
                <a:spcBef>
                  <a:spcPct val="0"/>
                </a:spcBef>
                <a:spcAft>
                  <a:spcPct val="0"/>
                </a:spcAft>
              </a:pPr>
              <a:r>
                <a:rPr lang="ja-JP" altLang="ja-JP" sz="900" dirty="0">
                  <a:solidFill>
                    <a:srgbClr val="000000"/>
                  </a:solidFill>
                  <a:latin typeface="ＭＳ 明朝" pitchFamily="17" charset="-128"/>
                  <a:ea typeface="ＭＳ 明朝" pitchFamily="17" charset="-128"/>
                  <a:cs typeface="Times New Roman" pitchFamily="18" charset="0"/>
                </a:rPr>
                <a:t>（国１００％出資）</a:t>
              </a:r>
              <a:endParaRPr lang="ja-JP" altLang="ja-JP" sz="1800" dirty="0">
                <a:latin typeface="Arial" pitchFamily="34" charset="0"/>
                <a:ea typeface="ＭＳ Ｐゴシック" pitchFamily="50" charset="-128"/>
                <a:cs typeface="ＭＳ Ｐゴシック" pitchFamily="50" charset="-128"/>
              </a:endParaRPr>
            </a:p>
          </p:txBody>
        </p:sp>
        <p:sp>
          <p:nvSpPr>
            <p:cNvPr id="128" name="テキスト ボックス 7"/>
            <p:cNvSpPr txBox="1">
              <a:spLocks noChangeArrowheads="1"/>
            </p:cNvSpPr>
            <p:nvPr/>
          </p:nvSpPr>
          <p:spPr bwMode="auto">
            <a:xfrm>
              <a:off x="5170739" y="2830062"/>
              <a:ext cx="34925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ビ　ル</a:t>
              </a:r>
              <a:endParaRPr lang="ja-JP" altLang="ja-JP" sz="1800" dirty="0">
                <a:latin typeface="Arial" pitchFamily="34" charset="0"/>
                <a:ea typeface="ＭＳ Ｐゴシック" pitchFamily="50" charset="-128"/>
                <a:cs typeface="ＭＳ Ｐゴシック" pitchFamily="50" charset="-128"/>
              </a:endParaRPr>
            </a:p>
          </p:txBody>
        </p:sp>
        <p:sp>
          <p:nvSpPr>
            <p:cNvPr id="129" name="テキスト ボックス 8"/>
            <p:cNvSpPr txBox="1">
              <a:spLocks noChangeArrowheads="1"/>
            </p:cNvSpPr>
            <p:nvPr/>
          </p:nvSpPr>
          <p:spPr bwMode="auto">
            <a:xfrm>
              <a:off x="5656036" y="2932026"/>
              <a:ext cx="9334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滑走路等</a:t>
              </a:r>
              <a:endParaRPr lang="ja-JP" altLang="ja-JP" sz="1800" dirty="0">
                <a:latin typeface="Arial" pitchFamily="34" charset="0"/>
                <a:ea typeface="ＭＳ Ｐゴシック" pitchFamily="50" charset="-128"/>
                <a:cs typeface="ＭＳ Ｐゴシック" pitchFamily="50" charset="-128"/>
              </a:endParaRPr>
            </a:p>
          </p:txBody>
        </p:sp>
        <p:sp>
          <p:nvSpPr>
            <p:cNvPr id="130" name="テキスト ボックス 9"/>
            <p:cNvSpPr txBox="1">
              <a:spLocks noChangeArrowheads="1"/>
            </p:cNvSpPr>
            <p:nvPr/>
          </p:nvSpPr>
          <p:spPr bwMode="auto">
            <a:xfrm>
              <a:off x="5432929" y="3674106"/>
              <a:ext cx="7477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土　　地</a:t>
              </a:r>
              <a:endParaRPr lang="ja-JP" altLang="ja-JP" sz="1800" dirty="0">
                <a:latin typeface="Arial" pitchFamily="34" charset="0"/>
                <a:ea typeface="ＭＳ Ｐゴシック" pitchFamily="50" charset="-128"/>
                <a:cs typeface="ＭＳ Ｐゴシック" pitchFamily="50" charset="-128"/>
              </a:endParaRPr>
            </a:p>
          </p:txBody>
        </p:sp>
        <p:sp>
          <p:nvSpPr>
            <p:cNvPr id="131" name="テキスト ボックス 12"/>
            <p:cNvSpPr txBox="1">
              <a:spLocks noChangeArrowheads="1"/>
            </p:cNvSpPr>
            <p:nvPr/>
          </p:nvSpPr>
          <p:spPr bwMode="auto">
            <a:xfrm>
              <a:off x="7653191" y="2872657"/>
              <a:ext cx="377825"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a:solidFill>
                    <a:srgbClr val="000000"/>
                  </a:solidFill>
                  <a:latin typeface="ＭＳ 明朝" pitchFamily="17" charset="-128"/>
                  <a:ea typeface="ＭＳ 明朝" pitchFamily="17" charset="-128"/>
                  <a:cs typeface="Times New Roman" pitchFamily="18" charset="0"/>
                </a:rPr>
                <a:t>ビ　ル</a:t>
              </a:r>
              <a:endParaRPr lang="ja-JP" altLang="ja-JP" sz="1800">
                <a:latin typeface="Arial" pitchFamily="34" charset="0"/>
                <a:ea typeface="ＭＳ Ｐゴシック" pitchFamily="50" charset="-128"/>
                <a:cs typeface="ＭＳ Ｐゴシック" pitchFamily="50" charset="-128"/>
              </a:endParaRPr>
            </a:p>
          </p:txBody>
        </p:sp>
        <p:sp>
          <p:nvSpPr>
            <p:cNvPr id="132" name="テキスト ボックス 13"/>
            <p:cNvSpPr txBox="1">
              <a:spLocks noChangeArrowheads="1"/>
            </p:cNvSpPr>
            <p:nvPr/>
          </p:nvSpPr>
          <p:spPr bwMode="auto">
            <a:xfrm>
              <a:off x="6742943" y="2948943"/>
              <a:ext cx="8397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dirty="0">
                  <a:solidFill>
                    <a:srgbClr val="000000"/>
                  </a:solidFill>
                  <a:latin typeface="ＭＳ 明朝" pitchFamily="17" charset="-128"/>
                  <a:ea typeface="ＭＳ 明朝" pitchFamily="17" charset="-128"/>
                  <a:cs typeface="Times New Roman" pitchFamily="18" charset="0"/>
                </a:rPr>
                <a:t>滑走路等</a:t>
              </a:r>
              <a:endParaRPr lang="ja-JP" altLang="ja-JP" sz="1800" dirty="0">
                <a:latin typeface="Arial" pitchFamily="34" charset="0"/>
                <a:ea typeface="ＭＳ Ｐゴシック" pitchFamily="50" charset="-128"/>
                <a:cs typeface="ＭＳ Ｐゴシック" pitchFamily="50" charset="-128"/>
              </a:endParaRPr>
            </a:p>
          </p:txBody>
        </p:sp>
        <p:sp>
          <p:nvSpPr>
            <p:cNvPr id="133" name="テキスト ボックス 18"/>
            <p:cNvSpPr txBox="1">
              <a:spLocks noChangeArrowheads="1"/>
            </p:cNvSpPr>
            <p:nvPr/>
          </p:nvSpPr>
          <p:spPr bwMode="auto">
            <a:xfrm>
              <a:off x="6703437" y="3593583"/>
              <a:ext cx="708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貸付け</a:t>
              </a:r>
              <a:endParaRPr lang="ja-JP" altLang="ja-JP" sz="1800" dirty="0">
                <a:latin typeface="Arial" pitchFamily="34" charset="0"/>
                <a:ea typeface="ＭＳ Ｐゴシック" pitchFamily="50" charset="-128"/>
                <a:cs typeface="ＭＳ Ｐゴシック" pitchFamily="50" charset="-128"/>
              </a:endParaRPr>
            </a:p>
          </p:txBody>
        </p:sp>
        <p:sp>
          <p:nvSpPr>
            <p:cNvPr id="134" name="テキスト ボックス 20"/>
            <p:cNvSpPr txBox="1">
              <a:spLocks noChangeArrowheads="1"/>
            </p:cNvSpPr>
            <p:nvPr/>
          </p:nvSpPr>
          <p:spPr bwMode="auto">
            <a:xfrm>
              <a:off x="7757674" y="3614062"/>
              <a:ext cx="51593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地代</a:t>
              </a:r>
              <a:endParaRPr lang="ja-JP" altLang="ja-JP" sz="1800" dirty="0">
                <a:latin typeface="Arial" pitchFamily="34" charset="0"/>
                <a:ea typeface="ＭＳ Ｐゴシック" pitchFamily="50" charset="-128"/>
                <a:cs typeface="ＭＳ Ｐゴシック" pitchFamily="50" charset="-128"/>
              </a:endParaRPr>
            </a:p>
          </p:txBody>
        </p:sp>
        <p:sp>
          <p:nvSpPr>
            <p:cNvPr id="135" name="テキスト ボックス 37"/>
            <p:cNvSpPr txBox="1">
              <a:spLocks noChangeArrowheads="1"/>
            </p:cNvSpPr>
            <p:nvPr/>
          </p:nvSpPr>
          <p:spPr bwMode="auto">
            <a:xfrm>
              <a:off x="5244016" y="2334254"/>
              <a:ext cx="11366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〔伊丹空港〕</a:t>
              </a:r>
              <a:endParaRPr lang="ja-JP" altLang="ja-JP" sz="1800" dirty="0">
                <a:latin typeface="Arial" pitchFamily="34" charset="0"/>
                <a:ea typeface="ＭＳ Ｐゴシック" pitchFamily="50" charset="-128"/>
                <a:cs typeface="ＭＳ Ｐゴシック" pitchFamily="50" charset="-128"/>
              </a:endParaRPr>
            </a:p>
          </p:txBody>
        </p:sp>
        <p:sp>
          <p:nvSpPr>
            <p:cNvPr id="136" name="テキスト ボックス 38"/>
            <p:cNvSpPr txBox="1">
              <a:spLocks noChangeArrowheads="1"/>
            </p:cNvSpPr>
            <p:nvPr/>
          </p:nvSpPr>
          <p:spPr bwMode="auto">
            <a:xfrm>
              <a:off x="6979799" y="2297395"/>
              <a:ext cx="12938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r>
                <a:rPr lang="ja-JP" altLang="ja-JP" sz="1100" b="1" dirty="0">
                  <a:solidFill>
                    <a:srgbClr val="000000"/>
                  </a:solidFill>
                  <a:latin typeface="ＭＳ 明朝" pitchFamily="17" charset="-128"/>
                  <a:ea typeface="ＭＳ 明朝" pitchFamily="17" charset="-128"/>
                  <a:cs typeface="Times New Roman" pitchFamily="18" charset="0"/>
                </a:rPr>
                <a:t>〔関西空港〕</a:t>
              </a:r>
              <a:endParaRPr lang="ja-JP" altLang="ja-JP" sz="1800" dirty="0">
                <a:latin typeface="Arial" pitchFamily="34" charset="0"/>
                <a:ea typeface="ＭＳ Ｐゴシック" pitchFamily="50" charset="-128"/>
                <a:cs typeface="ＭＳ Ｐゴシック" pitchFamily="50" charset="-128"/>
              </a:endParaRPr>
            </a:p>
          </p:txBody>
        </p:sp>
        <p:grpSp>
          <p:nvGrpSpPr>
            <p:cNvPr id="137" name="グループ化 136"/>
            <p:cNvGrpSpPr/>
            <p:nvPr/>
          </p:nvGrpSpPr>
          <p:grpSpPr>
            <a:xfrm>
              <a:off x="5076228" y="2724156"/>
              <a:ext cx="3472815" cy="2189480"/>
              <a:chOff x="962025" y="5829300"/>
              <a:chExt cx="3472815" cy="2189480"/>
            </a:xfrm>
          </p:grpSpPr>
          <p:cxnSp>
            <p:nvCxnSpPr>
              <p:cNvPr id="140" name="直線コネクタ 139"/>
              <p:cNvCxnSpPr/>
              <p:nvPr/>
            </p:nvCxnSpPr>
            <p:spPr>
              <a:xfrm>
                <a:off x="1727835" y="67659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41" name="直線矢印コネクタ 140"/>
              <p:cNvCxnSpPr/>
              <p:nvPr/>
            </p:nvCxnSpPr>
            <p:spPr>
              <a:xfrm flipV="1">
                <a:off x="3354705" y="666305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2" name="直線矢印コネクタ 141"/>
              <p:cNvCxnSpPr/>
              <p:nvPr/>
            </p:nvCxnSpPr>
            <p:spPr>
              <a:xfrm>
                <a:off x="3658870" y="666559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43" name="グループ化 142"/>
              <p:cNvGrpSpPr/>
              <p:nvPr/>
            </p:nvGrpSpPr>
            <p:grpSpPr>
              <a:xfrm>
                <a:off x="4063365" y="6372860"/>
                <a:ext cx="371475" cy="894715"/>
                <a:chOff x="7663849" y="1465235"/>
                <a:chExt cx="543489" cy="1494559"/>
              </a:xfrm>
            </p:grpSpPr>
            <p:cxnSp>
              <p:nvCxnSpPr>
                <p:cNvPr id="165" name="直線コネクタ 164"/>
                <p:cNvCxnSpPr/>
                <p:nvPr/>
              </p:nvCxnSpPr>
              <p:spPr>
                <a:xfrm>
                  <a:off x="7882271" y="1465235"/>
                  <a:ext cx="196" cy="14945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直線コネクタ 165"/>
                <p:cNvCxnSpPr/>
                <p:nvPr/>
              </p:nvCxnSpPr>
              <p:spPr>
                <a:xfrm flipH="1">
                  <a:off x="7666636" y="1465235"/>
                  <a:ext cx="2160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矢印コネクタ 166"/>
                <p:cNvCxnSpPr/>
                <p:nvPr/>
              </p:nvCxnSpPr>
              <p:spPr>
                <a:xfrm flipH="1">
                  <a:off x="7666636" y="2959794"/>
                  <a:ext cx="2160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8" name="テキスト ボックス 42"/>
                <p:cNvSpPr txBox="1"/>
                <p:nvPr/>
              </p:nvSpPr>
              <p:spPr>
                <a:xfrm>
                  <a:off x="7663849" y="1744057"/>
                  <a:ext cx="543489" cy="1008359"/>
                </a:xfrm>
                <a:prstGeom prst="rect">
                  <a:avLst/>
                </a:prstGeom>
                <a:solidFill>
                  <a:schemeClr val="lt1"/>
                </a:solidFill>
                <a:ln>
                  <a:noFill/>
                </a:ln>
              </p:spPr>
              <p:txBody>
                <a:bodyPr vert="eaVert" wrap="square" rtlCol="0">
                  <a:noAutofit/>
                </a:bodyPr>
                <a:lstStyle/>
                <a:p>
                  <a:pPr algn="ctr"/>
                  <a:r>
                    <a:rPr lang="ja-JP" altLang="en-US" sz="900">
                      <a:latin typeface="ＭＳ Ｐゴシック"/>
                      <a:cs typeface="ＭＳ Ｐゴシック"/>
                    </a:rPr>
                    <a:t>連結関係</a:t>
                  </a:r>
                  <a:endParaRPr lang="ja-JP" altLang="en-US" sz="1200">
                    <a:latin typeface="ＭＳ Ｐゴシック"/>
                    <a:cs typeface="ＭＳ Ｐゴシック"/>
                  </a:endParaRPr>
                </a:p>
              </p:txBody>
            </p:sp>
          </p:grpSp>
          <p:cxnSp>
            <p:nvCxnSpPr>
              <p:cNvPr id="144" name="直線コネクタ 143"/>
              <p:cNvCxnSpPr/>
              <p:nvPr/>
            </p:nvCxnSpPr>
            <p:spPr>
              <a:xfrm>
                <a:off x="4054475" y="5829300"/>
                <a:ext cx="0" cy="838835"/>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45" name="グループ化 144"/>
              <p:cNvGrpSpPr/>
              <p:nvPr/>
            </p:nvGrpSpPr>
            <p:grpSpPr>
              <a:xfrm>
                <a:off x="962025" y="5857875"/>
                <a:ext cx="3118485" cy="2160905"/>
                <a:chOff x="-13335" y="0"/>
                <a:chExt cx="3118485" cy="2160925"/>
              </a:xfrm>
            </p:grpSpPr>
            <p:cxnSp>
              <p:nvCxnSpPr>
                <p:cNvPr id="148" name="直線コネクタ 147"/>
                <p:cNvCxnSpPr/>
                <p:nvPr/>
              </p:nvCxnSpPr>
              <p:spPr>
                <a:xfrm>
                  <a:off x="-13335" y="0"/>
                  <a:ext cx="3114675" cy="1"/>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49" name="グループ化 148"/>
                <p:cNvGrpSpPr/>
                <p:nvPr/>
              </p:nvGrpSpPr>
              <p:grpSpPr>
                <a:xfrm>
                  <a:off x="133350" y="142876"/>
                  <a:ext cx="1246105" cy="1064260"/>
                  <a:chOff x="1414930" y="938626"/>
                  <a:chExt cx="2545591" cy="1497960"/>
                </a:xfrm>
              </p:grpSpPr>
              <p:sp>
                <p:nvSpPr>
                  <p:cNvPr id="163" name="正方形/長方形 162"/>
                  <p:cNvSpPr/>
                  <p:nvPr/>
                </p:nvSpPr>
                <p:spPr>
                  <a:xfrm>
                    <a:off x="2450097" y="938626"/>
                    <a:ext cx="1485936" cy="54005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4" name="正方形/長方形 163"/>
                  <p:cNvSpPr/>
                  <p:nvPr/>
                </p:nvSpPr>
                <p:spPr>
                  <a:xfrm>
                    <a:off x="1414930" y="2076547"/>
                    <a:ext cx="2545591" cy="36003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sp>
              <p:nvSpPr>
                <p:cNvPr id="150" name="正方形/長方形 149"/>
                <p:cNvSpPr/>
                <p:nvPr/>
              </p:nvSpPr>
              <p:spPr>
                <a:xfrm>
                  <a:off x="1666875" y="152400"/>
                  <a:ext cx="810895" cy="37338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51" name="正方形/長方形 150"/>
                <p:cNvSpPr/>
                <p:nvPr/>
              </p:nvSpPr>
              <p:spPr>
                <a:xfrm>
                  <a:off x="1724025" y="1356879"/>
                  <a:ext cx="1304594" cy="222168"/>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52" name="テキスト ボックス 14"/>
                <p:cNvSpPr txBox="1"/>
                <p:nvPr/>
              </p:nvSpPr>
              <p:spPr>
                <a:xfrm>
                  <a:off x="2009775" y="1309254"/>
                  <a:ext cx="776605" cy="285115"/>
                </a:xfrm>
                <a:prstGeom prst="rect">
                  <a:avLst/>
                </a:prstGeom>
                <a:noFill/>
              </p:spPr>
              <p:txBody>
                <a:bodyPr wrap="square" rtlCol="0">
                  <a:noAutofit/>
                </a:bodyPr>
                <a:lstStyle/>
                <a:p>
                  <a:pPr algn="ctr"/>
                  <a:r>
                    <a:rPr lang="ja-JP" altLang="en-US" sz="1100" dirty="0">
                      <a:solidFill>
                        <a:srgbClr val="000000"/>
                      </a:solidFill>
                      <a:latin typeface="Century"/>
                      <a:ea typeface="ＭＳ 明朝"/>
                      <a:cs typeface="Times New Roman"/>
                    </a:rPr>
                    <a:t>土　　地</a:t>
                  </a:r>
                  <a:endParaRPr lang="ja-JP" altLang="en-US" sz="1200" dirty="0">
                    <a:latin typeface="ＭＳ Ｐゴシック"/>
                    <a:cs typeface="ＭＳ Ｐゴシック"/>
                  </a:endParaRPr>
                </a:p>
              </p:txBody>
            </p:sp>
            <p:sp>
              <p:nvSpPr>
                <p:cNvPr id="153" name="下矢印 152"/>
                <p:cNvSpPr/>
                <p:nvPr/>
              </p:nvSpPr>
              <p:spPr>
                <a:xfrm>
                  <a:off x="209197" y="1327150"/>
                  <a:ext cx="134169" cy="53403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nvGrpSpPr>
                <p:cNvPr id="154" name="グループ化 153"/>
                <p:cNvGrpSpPr/>
                <p:nvPr/>
              </p:nvGrpSpPr>
              <p:grpSpPr>
                <a:xfrm>
                  <a:off x="95160" y="1875693"/>
                  <a:ext cx="2367170" cy="285232"/>
                  <a:chOff x="1198868" y="3375319"/>
                  <a:chExt cx="4834330" cy="401431"/>
                </a:xfrm>
              </p:grpSpPr>
              <p:sp>
                <p:nvSpPr>
                  <p:cNvPr id="161" name="角丸四角形 160"/>
                  <p:cNvSpPr/>
                  <p:nvPr/>
                </p:nvSpPr>
                <p:spPr>
                  <a:xfrm>
                    <a:off x="1198868" y="3400528"/>
                    <a:ext cx="4834330" cy="341956"/>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2" name="テキスト ボックス 44"/>
                  <p:cNvSpPr txBox="1"/>
                  <p:nvPr/>
                </p:nvSpPr>
                <p:spPr>
                  <a:xfrm>
                    <a:off x="1392832" y="3375319"/>
                    <a:ext cx="3443473" cy="401431"/>
                  </a:xfrm>
                  <a:prstGeom prst="rect">
                    <a:avLst/>
                  </a:prstGeom>
                  <a:noFill/>
                </p:spPr>
                <p:txBody>
                  <a:bodyPr wrap="square" rtlCol="0">
                    <a:noAutofit/>
                  </a:bodyPr>
                  <a:lstStyle/>
                  <a:p>
                    <a:pPr algn="ctr"/>
                    <a:r>
                      <a:rPr lang="ja-JP" altLang="en-US" sz="1100" b="1">
                        <a:latin typeface="Century"/>
                        <a:ea typeface="ＭＳ 明朝"/>
                        <a:cs typeface="Times New Roman"/>
                      </a:rPr>
                      <a:t>関西エアポート㈱</a:t>
                    </a:r>
                    <a:endParaRPr lang="ja-JP" altLang="en-US" sz="1200">
                      <a:latin typeface="ＭＳ Ｐゴシック"/>
                      <a:cs typeface="ＭＳ Ｐゴシック"/>
                    </a:endParaRPr>
                  </a:p>
                </p:txBody>
              </p:sp>
            </p:grpSp>
            <p:cxnSp>
              <p:nvCxnSpPr>
                <p:cNvPr id="155" name="直線コネクタ 154"/>
                <p:cNvCxnSpPr/>
                <p:nvPr/>
              </p:nvCxnSpPr>
              <p:spPr>
                <a:xfrm>
                  <a:off x="0" y="0"/>
                  <a:ext cx="1" cy="131445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p:cNvCxnSpPr/>
                <p:nvPr/>
              </p:nvCxnSpPr>
              <p:spPr>
                <a:xfrm flipH="1">
                  <a:off x="1571625" y="819150"/>
                  <a:ext cx="152527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7" name="直線コネクタ 156"/>
                <p:cNvCxnSpPr/>
                <p:nvPr/>
              </p:nvCxnSpPr>
              <p:spPr>
                <a:xfrm>
                  <a:off x="1571625" y="838200"/>
                  <a:ext cx="0" cy="46990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8" name="直線コネクタ 157"/>
                <p:cNvCxnSpPr/>
                <p:nvPr/>
              </p:nvCxnSpPr>
              <p:spPr>
                <a:xfrm>
                  <a:off x="0" y="1295400"/>
                  <a:ext cx="1571625"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
              <p:nvSpPr>
                <p:cNvPr id="159" name="正方形/長方形 158"/>
                <p:cNvSpPr/>
                <p:nvPr/>
              </p:nvSpPr>
              <p:spPr>
                <a:xfrm>
                  <a:off x="1628775" y="1175905"/>
                  <a:ext cx="1476375" cy="544699"/>
                </a:xfrm>
                <a:prstGeom prst="rect">
                  <a:avLst/>
                </a:pr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sp>
              <p:nvSpPr>
                <p:cNvPr id="160" name="正方形/長方形 159"/>
                <p:cNvSpPr/>
                <p:nvPr/>
              </p:nvSpPr>
              <p:spPr>
                <a:xfrm>
                  <a:off x="2581275" y="123825"/>
                  <a:ext cx="344805" cy="57531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a:p>
              </p:txBody>
            </p:sp>
          </p:grpSp>
          <p:sp>
            <p:nvSpPr>
              <p:cNvPr id="146" name="上矢印 145"/>
              <p:cNvSpPr/>
              <p:nvPr/>
            </p:nvSpPr>
            <p:spPr>
              <a:xfrm>
                <a:off x="2190750" y="7199630"/>
                <a:ext cx="123825" cy="523240"/>
              </a:xfrm>
              <a:prstGeom prst="upArrow">
                <a:avLst/>
              </a:prstGeom>
              <a:no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147" name="正方形/長方形 146"/>
              <p:cNvSpPr/>
              <p:nvPr/>
            </p:nvSpPr>
            <p:spPr>
              <a:xfrm>
                <a:off x="1102995" y="5939790"/>
                <a:ext cx="238125" cy="651510"/>
              </a:xfrm>
              <a:prstGeom prst="rect">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grpSp>
        <p:sp>
          <p:nvSpPr>
            <p:cNvPr id="138" name="Text Box 1"/>
            <p:cNvSpPr txBox="1">
              <a:spLocks noChangeArrowheads="1"/>
            </p:cNvSpPr>
            <p:nvPr/>
          </p:nvSpPr>
          <p:spPr bwMode="auto">
            <a:xfrm>
              <a:off x="6299201" y="4637351"/>
              <a:ext cx="194786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indent="381000" defTabSz="914400" fontAlgn="base">
                <a:spcBef>
                  <a:spcPct val="0"/>
                </a:spcBef>
                <a:spcAft>
                  <a:spcPct val="0"/>
                </a:spcAft>
              </a:pPr>
              <a:r>
                <a:rPr lang="en-US" altLang="ja-JP" sz="1000" dirty="0">
                  <a:latin typeface="Arial" pitchFamily="34" charset="0"/>
                  <a:ea typeface="ＭＳ ゴシック" pitchFamily="49" charset="-128"/>
                  <a:cs typeface="Times New Roman" pitchFamily="18" charset="0"/>
                </a:rPr>
                <a:t>2016</a:t>
              </a:r>
              <a:r>
                <a:rPr lang="ja-JP" altLang="en-US" sz="1000" dirty="0">
                  <a:latin typeface="Arial" pitchFamily="34" charset="0"/>
                  <a:ea typeface="ＭＳ ゴシック" pitchFamily="49" charset="-128"/>
                  <a:cs typeface="Times New Roman" pitchFamily="18" charset="0"/>
                </a:rPr>
                <a:t>年</a:t>
              </a:r>
              <a:r>
                <a:rPr lang="en-US" altLang="ja-JP" sz="1000" dirty="0">
                  <a:latin typeface="Arial" pitchFamily="34" charset="0"/>
                  <a:ea typeface="ＭＳ ゴシック" pitchFamily="49" charset="-128"/>
                  <a:cs typeface="Times New Roman" pitchFamily="18" charset="0"/>
                </a:rPr>
                <a:t>4</a:t>
              </a:r>
              <a:r>
                <a:rPr lang="ja-JP" altLang="en-US" sz="1000" dirty="0">
                  <a:latin typeface="Arial" pitchFamily="34" charset="0"/>
                  <a:ea typeface="ＭＳ ゴシック" pitchFamily="49" charset="-128"/>
                  <a:cs typeface="Times New Roman" pitchFamily="18" charset="0"/>
                </a:rPr>
                <a:t>月～</a:t>
              </a:r>
              <a:endParaRPr lang="ja-JP" altLang="en-US" sz="1800" dirty="0">
                <a:latin typeface="Arial" pitchFamily="34" charset="0"/>
                <a:ea typeface="ＭＳ Ｐゴシック" pitchFamily="50" charset="-128"/>
                <a:cs typeface="ＭＳ Ｐゴシック" pitchFamily="50" charset="-128"/>
              </a:endParaRPr>
            </a:p>
          </p:txBody>
        </p:sp>
        <p:sp>
          <p:nvSpPr>
            <p:cNvPr id="139" name="Rectangle 59"/>
            <p:cNvSpPr>
              <a:spLocks noChangeArrowheads="1"/>
            </p:cNvSpPr>
            <p:nvPr/>
          </p:nvSpPr>
          <p:spPr bwMode="auto">
            <a:xfrm>
              <a:off x="4914366" y="3828840"/>
              <a:ext cx="1704891" cy="951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defTabSz="914400" fontAlgn="base">
                <a:spcBef>
                  <a:spcPct val="0"/>
                </a:spcBef>
                <a:spcAft>
                  <a:spcPct val="0"/>
                </a:spcAft>
              </a:pPr>
              <a:r>
                <a:rPr lang="ja-JP" altLang="ja-JP" sz="800" dirty="0">
                  <a:latin typeface="Arial" pitchFamily="34" charset="0"/>
                  <a:ea typeface="ＭＳ Ｐゴシック" pitchFamily="50" charset="-128"/>
                  <a:cs typeface="ＭＳ Ｐゴシック" pitchFamily="50" charset="-128"/>
                </a:rPr>
                <a:t/>
              </a:r>
              <a:br>
                <a:rPr lang="ja-JP" altLang="ja-JP" sz="800" dirty="0">
                  <a:latin typeface="Arial" pitchFamily="34" charset="0"/>
                  <a:ea typeface="ＭＳ Ｐゴシック" pitchFamily="50" charset="-128"/>
                  <a:cs typeface="ＭＳ Ｐゴシック" pitchFamily="50" charset="-128"/>
                </a:rPr>
              </a:br>
              <a:endParaRPr lang="ja-JP" altLang="ja-JP" sz="12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r>
                <a:rPr lang="ja-JP" altLang="ja-JP" sz="1200" dirty="0">
                  <a:latin typeface="ＭＳ ゴシック" pitchFamily="49" charset="-128"/>
                  <a:ea typeface="ＭＳ ゴシック" pitchFamily="49" charset="-128"/>
                  <a:cs typeface="ＭＳ Ｐゴシック" pitchFamily="50" charset="-128"/>
                </a:rPr>
                <a:t>　　　</a:t>
              </a:r>
              <a:r>
                <a:rPr lang="ja-JP" altLang="ja-JP" sz="1000" dirty="0">
                  <a:latin typeface="ＭＳ ゴシック" pitchFamily="49" charset="-128"/>
                  <a:ea typeface="ＭＳ ゴシック" pitchFamily="49" charset="-128"/>
                  <a:cs typeface="ＭＳ Ｐゴシック" pitchFamily="50" charset="-128"/>
                </a:rPr>
                <a:t>運営権設定</a:t>
              </a:r>
              <a:endParaRPr lang="ja-JP" altLang="ja-JP" sz="8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r>
                <a:rPr lang="ja-JP" altLang="ja-JP" sz="1200" dirty="0">
                  <a:latin typeface="ＭＳ ゴシック" pitchFamily="49" charset="-128"/>
                  <a:ea typeface="ＭＳ ゴシック" pitchFamily="49" charset="-128"/>
                  <a:cs typeface="ＭＳ Ｐゴシック" pitchFamily="50" charset="-128"/>
                </a:rPr>
                <a:t>　　　　</a:t>
              </a:r>
              <a:r>
                <a:rPr lang="ja-JP" altLang="ja-JP" sz="1000" dirty="0">
                  <a:latin typeface="ＭＳ ゴシック" pitchFamily="49" charset="-128"/>
                  <a:ea typeface="ＭＳ ゴシック" pitchFamily="49" charset="-128"/>
                  <a:cs typeface="ＭＳ Ｐゴシック" pitchFamily="50" charset="-128"/>
                </a:rPr>
                <a:t>運営権対価</a:t>
              </a:r>
              <a:endParaRPr lang="ja-JP" altLang="ja-JP" sz="1200" dirty="0">
                <a:latin typeface="Arial" pitchFamily="34" charset="0"/>
                <a:ea typeface="ＭＳ Ｐゴシック" pitchFamily="50" charset="-128"/>
                <a:cs typeface="ＭＳ Ｐゴシック" pitchFamily="50" charset="-128"/>
              </a:endParaRPr>
            </a:p>
            <a:p>
              <a:pPr defTabSz="914400" eaLnBrk="0" fontAlgn="base" hangingPunct="0">
                <a:spcBef>
                  <a:spcPct val="0"/>
                </a:spcBef>
                <a:spcAft>
                  <a:spcPct val="0"/>
                </a:spcAft>
              </a:pPr>
              <a:endParaRPr lang="ja-JP" altLang="ja-JP" sz="1800" dirty="0">
                <a:latin typeface="Arial" pitchFamily="34" charset="0"/>
                <a:ea typeface="ＭＳ Ｐゴシック" pitchFamily="50" charset="-128"/>
                <a:cs typeface="ＭＳ Ｐゴシック" pitchFamily="50" charset="-128"/>
              </a:endParaRPr>
            </a:p>
          </p:txBody>
        </p:sp>
      </p:grpSp>
      <p:sp>
        <p:nvSpPr>
          <p:cNvPr id="169" name="テキスト ボックス 168"/>
          <p:cNvSpPr txBox="1">
            <a:spLocks noChangeAspect="1"/>
          </p:cNvSpPr>
          <p:nvPr/>
        </p:nvSpPr>
        <p:spPr>
          <a:xfrm>
            <a:off x="-119918" y="4656980"/>
            <a:ext cx="3635201" cy="253916"/>
          </a:xfrm>
          <a:prstGeom prst="rect">
            <a:avLst/>
          </a:prstGeom>
          <a:noFill/>
        </p:spPr>
        <p:txBody>
          <a:bodyPr wrap="square" rtlCol="0">
            <a:spAutoFit/>
          </a:bodyPr>
          <a:lstStyle/>
          <a:p>
            <a:pPr indent="177800" algn="just">
              <a:spcBef>
                <a:spcPts val="600"/>
              </a:spcBef>
            </a:pPr>
            <a:r>
              <a:rPr lang="ja-JP" altLang="en-US" sz="1050" dirty="0"/>
              <a:t>　</a:t>
            </a:r>
            <a:r>
              <a:rPr lang="en-US" altLang="ja-JP" sz="1050" dirty="0" smtClean="0"/>
              <a:t>※</a:t>
            </a:r>
            <a:r>
              <a:rPr lang="ja-JP" altLang="en-US" sz="1050" dirty="0" smtClean="0"/>
              <a:t>管制施設は上記経営統合に関わらず、国が管理</a:t>
            </a:r>
            <a:endParaRPr lang="en-US" altLang="ja-JP" sz="1050" dirty="0"/>
          </a:p>
        </p:txBody>
      </p:sp>
      <p:sp>
        <p:nvSpPr>
          <p:cNvPr id="170" name="正方形/長方形 169"/>
          <p:cNvSpPr/>
          <p:nvPr/>
        </p:nvSpPr>
        <p:spPr>
          <a:xfrm>
            <a:off x="8267920" y="1940406"/>
            <a:ext cx="748363" cy="614107"/>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100" dirty="0" smtClean="0">
                <a:solidFill>
                  <a:schemeClr val="tx1"/>
                </a:solidFill>
              </a:rPr>
              <a:t>①</a:t>
            </a:r>
            <a:endParaRPr kumimoji="1" lang="en-US" altLang="ja-JP" sz="1100" dirty="0" smtClean="0">
              <a:solidFill>
                <a:schemeClr val="tx1"/>
              </a:solidFill>
            </a:endParaRPr>
          </a:p>
          <a:p>
            <a:pPr algn="ctr"/>
            <a:r>
              <a:rPr kumimoji="1" lang="ja-JP" altLang="en-US" sz="1100" dirty="0" smtClean="0">
                <a:solidFill>
                  <a:schemeClr val="tx1"/>
                </a:solidFill>
              </a:rPr>
              <a:t>関空・伊丹の経営統合</a:t>
            </a:r>
          </a:p>
        </p:txBody>
      </p:sp>
      <p:sp>
        <p:nvSpPr>
          <p:cNvPr id="171" name="正方形/長方形 170"/>
          <p:cNvSpPr/>
          <p:nvPr/>
        </p:nvSpPr>
        <p:spPr>
          <a:xfrm>
            <a:off x="3879722" y="1982696"/>
            <a:ext cx="877372" cy="449825"/>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1100" dirty="0" smtClean="0">
                <a:solidFill>
                  <a:schemeClr val="tx1"/>
                </a:solidFill>
              </a:rPr>
              <a:t>②</a:t>
            </a:r>
            <a:endParaRPr lang="en-US" altLang="ja-JP" sz="1100" dirty="0" smtClean="0">
              <a:solidFill>
                <a:schemeClr val="tx1"/>
              </a:solidFill>
            </a:endParaRPr>
          </a:p>
          <a:p>
            <a:pPr algn="ctr"/>
            <a:r>
              <a:rPr lang="ja-JP" altLang="en-US" sz="1100" dirty="0" smtClean="0">
                <a:solidFill>
                  <a:schemeClr val="tx1"/>
                </a:solidFill>
              </a:rPr>
              <a:t>ターミナルビル経営一元化</a:t>
            </a:r>
            <a:endParaRPr kumimoji="1" lang="ja-JP" altLang="en-US" sz="1100" dirty="0" smtClean="0">
              <a:solidFill>
                <a:schemeClr val="tx1"/>
              </a:solidFill>
            </a:endParaRPr>
          </a:p>
        </p:txBody>
      </p:sp>
      <p:cxnSp>
        <p:nvCxnSpPr>
          <p:cNvPr id="172" name="直線矢印コネクタ 171"/>
          <p:cNvCxnSpPr>
            <a:stCxn id="171" idx="2"/>
            <a:endCxn id="147" idx="1"/>
          </p:cNvCxnSpPr>
          <p:nvPr/>
        </p:nvCxnSpPr>
        <p:spPr>
          <a:xfrm>
            <a:off x="4318408" y="2432521"/>
            <a:ext cx="665218" cy="369826"/>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73" name="正方形/長方形 172"/>
          <p:cNvSpPr/>
          <p:nvPr/>
        </p:nvSpPr>
        <p:spPr>
          <a:xfrm>
            <a:off x="3564662" y="4485125"/>
            <a:ext cx="1081745" cy="256189"/>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a:r>
              <a:rPr lang="ja-JP" altLang="en-US" sz="1100" dirty="0" smtClean="0">
                <a:solidFill>
                  <a:schemeClr val="tx1"/>
                </a:solidFill>
              </a:rPr>
              <a:t>③コンセッション</a:t>
            </a:r>
            <a:endParaRPr kumimoji="1" lang="ja-JP" altLang="en-US" sz="1100" dirty="0" smtClean="0">
              <a:solidFill>
                <a:schemeClr val="tx1"/>
              </a:solidFill>
            </a:endParaRPr>
          </a:p>
        </p:txBody>
      </p:sp>
      <p:cxnSp>
        <p:nvCxnSpPr>
          <p:cNvPr id="174" name="直線矢印コネクタ 173"/>
          <p:cNvCxnSpPr>
            <a:stCxn id="173" idx="3"/>
          </p:cNvCxnSpPr>
          <p:nvPr/>
        </p:nvCxnSpPr>
        <p:spPr>
          <a:xfrm flipV="1">
            <a:off x="4646407" y="4592668"/>
            <a:ext cx="343506" cy="20552"/>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75" name="正方形/長方形 174"/>
          <p:cNvSpPr/>
          <p:nvPr/>
        </p:nvSpPr>
        <p:spPr>
          <a:xfrm>
            <a:off x="6071160" y="2226557"/>
            <a:ext cx="931163" cy="217244"/>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200" b="1" dirty="0" smtClean="0">
                <a:solidFill>
                  <a:schemeClr val="tx1"/>
                </a:solidFill>
                <a:latin typeface="ＭＳ 明朝" panose="02020609040205080304" pitchFamily="17" charset="-128"/>
                <a:ea typeface="ＭＳ 明朝" panose="02020609040205080304" pitchFamily="17" charset="-128"/>
              </a:rPr>
              <a:t>新関空会社</a:t>
            </a:r>
          </a:p>
        </p:txBody>
      </p:sp>
      <p:sp>
        <p:nvSpPr>
          <p:cNvPr id="176" name="正方形/長方形 175"/>
          <p:cNvSpPr/>
          <p:nvPr/>
        </p:nvSpPr>
        <p:spPr>
          <a:xfrm>
            <a:off x="6822512" y="3543835"/>
            <a:ext cx="1291397" cy="20553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kumimoji="1" lang="ja-JP" altLang="en-US" sz="1200" b="1" dirty="0" smtClean="0">
                <a:solidFill>
                  <a:schemeClr val="tx1"/>
                </a:solidFill>
                <a:latin typeface="ＭＳ 明朝" panose="02020609040205080304" pitchFamily="17" charset="-128"/>
                <a:ea typeface="ＭＳ 明朝" panose="02020609040205080304" pitchFamily="17" charset="-128"/>
              </a:rPr>
              <a:t>関空土地保有会社</a:t>
            </a:r>
          </a:p>
        </p:txBody>
      </p:sp>
      <p:cxnSp>
        <p:nvCxnSpPr>
          <p:cNvPr id="177" name="直線矢印コネクタ 176"/>
          <p:cNvCxnSpPr/>
          <p:nvPr/>
        </p:nvCxnSpPr>
        <p:spPr>
          <a:xfrm flipH="1">
            <a:off x="7122782" y="2237717"/>
            <a:ext cx="1136111" cy="40511"/>
          </a:xfrm>
          <a:prstGeom prst="straightConnector1">
            <a:avLst/>
          </a:prstGeom>
          <a:ln w="317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78" name="直線コネクタ 177"/>
          <p:cNvCxnSpPr/>
          <p:nvPr/>
        </p:nvCxnSpPr>
        <p:spPr>
          <a:xfrm>
            <a:off x="5388495" y="2368242"/>
            <a:ext cx="0" cy="871365"/>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cxnSp>
        <p:nvCxnSpPr>
          <p:cNvPr id="179" name="直線コネクタ 178"/>
          <p:cNvCxnSpPr/>
          <p:nvPr/>
        </p:nvCxnSpPr>
        <p:spPr>
          <a:xfrm>
            <a:off x="4836257" y="3274530"/>
            <a:ext cx="552240" cy="0"/>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129</a:t>
            </a:fld>
            <a:endParaRPr lang="ja-JP" altLang="en-US"/>
          </a:p>
        </p:txBody>
      </p:sp>
    </p:spTree>
    <p:extLst>
      <p:ext uri="{BB962C8B-B14F-4D97-AF65-F5344CB8AC3E}">
        <p14:creationId xmlns:p14="http://schemas.microsoft.com/office/powerpoint/2010/main" val="3608344910"/>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9224" y="445314"/>
            <a:ext cx="7704856" cy="338554"/>
          </a:xfrm>
          <a:prstGeom prst="rect">
            <a:avLst/>
          </a:prstGeom>
          <a:noFill/>
        </p:spPr>
        <p:txBody>
          <a:bodyPr wrap="square" rtlCol="0">
            <a:spAutoFit/>
          </a:bodyPr>
          <a:lstStyle/>
          <a:p>
            <a:r>
              <a:rPr lang="ja-JP" altLang="en-US" sz="1600" dirty="0" smtClean="0"/>
              <a:t>■空港運用の強化</a:t>
            </a:r>
            <a:endParaRPr kumimoji="1" lang="ja-JP" altLang="en-US" sz="1600" dirty="0"/>
          </a:p>
        </p:txBody>
      </p:sp>
      <p:grpSp>
        <p:nvGrpSpPr>
          <p:cNvPr id="181" name="グループ化 180">
            <a:extLst>
              <a:ext uri="{FF2B5EF4-FFF2-40B4-BE49-F238E27FC236}">
                <a16:creationId xmlns:a16="http://schemas.microsoft.com/office/drawing/2014/main" id="{B1406B80-BB7A-4E81-A06D-8F4FC87D64EF}"/>
              </a:ext>
            </a:extLst>
          </p:cNvPr>
          <p:cNvGrpSpPr/>
          <p:nvPr/>
        </p:nvGrpSpPr>
        <p:grpSpPr>
          <a:xfrm>
            <a:off x="406552" y="887640"/>
            <a:ext cx="8676000" cy="381120"/>
            <a:chOff x="396163" y="886368"/>
            <a:chExt cx="6833447" cy="340159"/>
          </a:xfrm>
          <a:solidFill>
            <a:srgbClr val="953735"/>
          </a:solidFill>
        </p:grpSpPr>
        <p:sp>
          <p:nvSpPr>
            <p:cNvPr id="183" name="ホームベース 6">
              <a:extLst>
                <a:ext uri="{FF2B5EF4-FFF2-40B4-BE49-F238E27FC236}">
                  <a16:creationId xmlns:a16="http://schemas.microsoft.com/office/drawing/2014/main" id="{1B7629EA-ADB7-4C0E-8F66-00767F27E995}"/>
                </a:ext>
              </a:extLst>
            </p:cNvPr>
            <p:cNvSpPr/>
            <p:nvPr/>
          </p:nvSpPr>
          <p:spPr bwMode="gray">
            <a:xfrm>
              <a:off x="4706391" y="886368"/>
              <a:ext cx="2523219" cy="340159"/>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443194">
                <a:defRPr/>
              </a:pPr>
              <a:r>
                <a:rPr kumimoji="1" lang="en-US" altLang="ja-JP" sz="1260" dirty="0">
                  <a:solidFill>
                    <a:prstClr val="white"/>
                  </a:solidFill>
                  <a:latin typeface="BIZ UDPゴシック" panose="020B0400000000000000" pitchFamily="50" charset="-128"/>
                  <a:ea typeface="BIZ UDPゴシック" panose="020B0400000000000000" pitchFamily="50" charset="-128"/>
                </a:rPr>
                <a:t>2030</a:t>
              </a:r>
              <a:r>
                <a:rPr kumimoji="1" lang="ja-JP" altLang="en-US" sz="1260" dirty="0">
                  <a:solidFill>
                    <a:prstClr val="white"/>
                  </a:solidFill>
                  <a:latin typeface="BIZ UDPゴシック" panose="020B0400000000000000" pitchFamily="50" charset="-128"/>
                  <a:ea typeface="BIZ UDPゴシック" panose="020B0400000000000000" pitchFamily="50" charset="-128"/>
                </a:rPr>
                <a:t>（</a:t>
              </a:r>
              <a:r>
                <a:rPr kumimoji="1" lang="ja-JP" altLang="en-US" sz="1260" dirty="0" smtClean="0">
                  <a:solidFill>
                    <a:prstClr val="white"/>
                  </a:solidFill>
                  <a:latin typeface="BIZ UDPゴシック" panose="020B0400000000000000" pitchFamily="50" charset="-128"/>
                  <a:ea typeface="BIZ UDPゴシック" panose="020B0400000000000000" pitchFamily="50" charset="-128"/>
                </a:rPr>
                <a:t>万博後のめざす姿）</a:t>
              </a:r>
              <a:endParaRPr kumimoji="1" lang="ja-JP" altLang="en-US" sz="1260" dirty="0">
                <a:solidFill>
                  <a:prstClr val="white"/>
                </a:solidFill>
                <a:latin typeface="BIZ UDPゴシック" panose="020B0400000000000000" pitchFamily="50" charset="-128"/>
                <a:ea typeface="BIZ UDPゴシック" panose="020B0400000000000000" pitchFamily="50" charset="-128"/>
              </a:endParaRPr>
            </a:p>
          </p:txBody>
        </p:sp>
        <p:sp>
          <p:nvSpPr>
            <p:cNvPr id="184" name="ホームベース 5">
              <a:extLst>
                <a:ext uri="{FF2B5EF4-FFF2-40B4-BE49-F238E27FC236}">
                  <a16:creationId xmlns:a16="http://schemas.microsoft.com/office/drawing/2014/main" id="{AD85B09B-C151-4246-83FE-8C65C4C68421}"/>
                </a:ext>
              </a:extLst>
            </p:cNvPr>
            <p:cNvSpPr/>
            <p:nvPr/>
          </p:nvSpPr>
          <p:spPr bwMode="gray">
            <a:xfrm>
              <a:off x="2549230" y="886369"/>
              <a:ext cx="2285095" cy="340158"/>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443194">
                <a:defRPr/>
              </a:pPr>
              <a:r>
                <a:rPr kumimoji="1" lang="en-US" altLang="ja-JP" sz="1551" b="1" dirty="0">
                  <a:solidFill>
                    <a:prstClr val="white"/>
                  </a:solidFill>
                  <a:latin typeface="BIZ UDPゴシック" panose="020B0400000000000000" pitchFamily="50" charset="-128"/>
                  <a:ea typeface="BIZ UDPゴシック" panose="020B0400000000000000" pitchFamily="50" charset="-128"/>
                </a:rPr>
                <a:t>2025</a:t>
              </a:r>
              <a:r>
                <a:rPr kumimoji="1" lang="ja-JP" altLang="en-US" sz="1551" b="1" dirty="0">
                  <a:solidFill>
                    <a:prstClr val="white"/>
                  </a:solidFill>
                  <a:latin typeface="BIZ UDPゴシック" panose="020B0400000000000000" pitchFamily="50" charset="-128"/>
                  <a:ea typeface="BIZ UDPゴシック" panose="020B0400000000000000" pitchFamily="50" charset="-128"/>
                </a:rPr>
                <a:t>（万博開催）</a:t>
              </a:r>
            </a:p>
          </p:txBody>
        </p:sp>
        <p:sp>
          <p:nvSpPr>
            <p:cNvPr id="185" name="ホームベース 4">
              <a:extLst>
                <a:ext uri="{FF2B5EF4-FFF2-40B4-BE49-F238E27FC236}">
                  <a16:creationId xmlns:a16="http://schemas.microsoft.com/office/drawing/2014/main" id="{51F0FD7C-A3F3-4D3F-9E7A-E2D8BBD297CC}"/>
                </a:ext>
              </a:extLst>
            </p:cNvPr>
            <p:cNvSpPr/>
            <p:nvPr/>
          </p:nvSpPr>
          <p:spPr bwMode="gray">
            <a:xfrm>
              <a:off x="396163" y="886368"/>
              <a:ext cx="2362526" cy="340159"/>
            </a:xfrm>
            <a:prstGeom prst="homePlate">
              <a:avLst/>
            </a:prstGeom>
            <a:solidFill>
              <a:srgbClr val="002060"/>
            </a:solidFill>
            <a:ln w="28575">
              <a:solidFill>
                <a:schemeClr val="bg1"/>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443194">
                <a:defRPr/>
              </a:pPr>
              <a:r>
                <a:rPr kumimoji="1" lang="en-US" altLang="ja-JP" sz="1260" dirty="0">
                  <a:solidFill>
                    <a:prstClr val="white"/>
                  </a:solidFill>
                  <a:latin typeface="BIZ UDPゴシック" panose="020B0400000000000000" pitchFamily="50" charset="-128"/>
                  <a:ea typeface="BIZ UDPゴシック" panose="020B0400000000000000" pitchFamily="50" charset="-128"/>
                </a:rPr>
                <a:t>2022(</a:t>
              </a:r>
              <a:r>
                <a:rPr kumimoji="1" lang="ja-JP" altLang="en-US" sz="1260" dirty="0">
                  <a:solidFill>
                    <a:prstClr val="white"/>
                  </a:solidFill>
                  <a:latin typeface="BIZ UDPゴシック" panose="020B0400000000000000" pitchFamily="50" charset="-128"/>
                  <a:ea typeface="BIZ UDPゴシック" panose="020B0400000000000000" pitchFamily="50" charset="-128"/>
                </a:rPr>
                <a:t>現状</a:t>
              </a:r>
              <a:r>
                <a:rPr kumimoji="1" lang="en-US" altLang="ja-JP" sz="1260" dirty="0">
                  <a:solidFill>
                    <a:prstClr val="white"/>
                  </a:solidFill>
                  <a:latin typeface="BIZ UDPゴシック" panose="020B0400000000000000" pitchFamily="50" charset="-128"/>
                  <a:ea typeface="BIZ UDPゴシック" panose="020B0400000000000000" pitchFamily="50" charset="-128"/>
                </a:rPr>
                <a:t>)</a:t>
              </a:r>
              <a:endParaRPr kumimoji="1" lang="ja-JP" altLang="en-US" sz="1260" dirty="0">
                <a:solidFill>
                  <a:prstClr val="white"/>
                </a:solidFill>
                <a:latin typeface="BIZ UDPゴシック" panose="020B0400000000000000" pitchFamily="50" charset="-128"/>
                <a:ea typeface="BIZ UDPゴシック" panose="020B0400000000000000" pitchFamily="50" charset="-128"/>
              </a:endParaRPr>
            </a:p>
          </p:txBody>
        </p:sp>
      </p:grpSp>
      <p:graphicFrame>
        <p:nvGraphicFramePr>
          <p:cNvPr id="186" name="表 185">
            <a:extLst>
              <a:ext uri="{FF2B5EF4-FFF2-40B4-BE49-F238E27FC236}">
                <a16:creationId xmlns:a16="http://schemas.microsoft.com/office/drawing/2014/main" id="{731D8736-1F24-4DDD-BAE5-3D26FC93D64E}"/>
              </a:ext>
            </a:extLst>
          </p:cNvPr>
          <p:cNvGraphicFramePr>
            <a:graphicFrameLocks noGrp="1"/>
          </p:cNvGraphicFramePr>
          <p:nvPr>
            <p:extLst/>
          </p:nvPr>
        </p:nvGraphicFramePr>
        <p:xfrm>
          <a:off x="439301" y="1256987"/>
          <a:ext cx="8453178" cy="4980325"/>
        </p:xfrm>
        <a:graphic>
          <a:graphicData uri="http://schemas.openxmlformats.org/drawingml/2006/table">
            <a:tbl>
              <a:tblPr>
                <a:tableStyleId>{2D5ABB26-0587-4C30-8999-92F81FD0307C}</a:tableStyleId>
              </a:tblPr>
              <a:tblGrid>
                <a:gridCol w="2764547">
                  <a:extLst>
                    <a:ext uri="{9D8B030D-6E8A-4147-A177-3AD203B41FA5}">
                      <a16:colId xmlns:a16="http://schemas.microsoft.com/office/drawing/2014/main" val="901775203"/>
                    </a:ext>
                  </a:extLst>
                </a:gridCol>
                <a:gridCol w="2664296">
                  <a:extLst>
                    <a:ext uri="{9D8B030D-6E8A-4147-A177-3AD203B41FA5}">
                      <a16:colId xmlns:a16="http://schemas.microsoft.com/office/drawing/2014/main" val="2895380761"/>
                    </a:ext>
                  </a:extLst>
                </a:gridCol>
                <a:gridCol w="3024335">
                  <a:extLst>
                    <a:ext uri="{9D8B030D-6E8A-4147-A177-3AD203B41FA5}">
                      <a16:colId xmlns:a16="http://schemas.microsoft.com/office/drawing/2014/main" val="925580270"/>
                    </a:ext>
                  </a:extLst>
                </a:gridCol>
              </a:tblGrid>
              <a:tr h="4980325">
                <a:tc>
                  <a:txBody>
                    <a:bodyPr/>
                    <a:lstStyle/>
                    <a:p>
                      <a:pPr marL="0" indent="0" defTabSz="443194">
                        <a:lnSpc>
                          <a:spcPct val="100000"/>
                        </a:lnSpc>
                        <a:spcBef>
                          <a:spcPts val="0"/>
                        </a:spcBef>
                        <a:spcAft>
                          <a:spcPts val="0"/>
                        </a:spcAft>
                        <a:defRPr/>
                      </a:pPr>
                      <a:r>
                        <a:rPr lang="ja-JP" altLang="en-US" sz="1300" b="1" dirty="0" smtClean="0">
                          <a:solidFill>
                            <a:prstClr val="black"/>
                          </a:solidFill>
                          <a:latin typeface="BIZ UDPゴシック" panose="020B0400000000000000" pitchFamily="50" charset="-128"/>
                          <a:ea typeface="BIZ UDPゴシック" panose="020B0400000000000000" pitchFamily="50" charset="-128"/>
                        </a:rPr>
                        <a:t>□旅客受入能力の</a:t>
                      </a:r>
                      <a:r>
                        <a:rPr lang="ja-JP" altLang="en-US" sz="1300" b="1" dirty="0" smtClean="0">
                          <a:solidFill>
                            <a:schemeClr val="tx1"/>
                          </a:solidFill>
                          <a:latin typeface="BIZ UDPゴシック" panose="020B0400000000000000" pitchFamily="50" charset="-128"/>
                          <a:ea typeface="BIZ UDPゴシック" panose="020B0400000000000000" pitchFamily="50" charset="-128"/>
                        </a:rPr>
                        <a:t>拡大へ</a:t>
                      </a:r>
                      <a:endParaRPr lang="en-US" altLang="ja-JP" sz="1300" b="1"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◎発着容量の拡張の検討</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・将来航空需要予測において、年間</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発着回数は増加</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・関西３空港懇談会において、関空の</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成長目標等を合意</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◎ターミナルの機能強化</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44000" indent="-45720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・第</a:t>
                      </a:r>
                      <a:r>
                        <a:rPr lang="en-US" altLang="ja-JP" sz="1100" dirty="0" smtClean="0">
                          <a:solidFill>
                            <a:schemeClr val="tx1"/>
                          </a:solidFill>
                          <a:latin typeface="BIZ UDPゴシック" panose="020B0400000000000000" pitchFamily="50" charset="-128"/>
                          <a:ea typeface="BIZ UDPゴシック" panose="020B0400000000000000" pitchFamily="50" charset="-128"/>
                        </a:rPr>
                        <a:t>1</a:t>
                      </a:r>
                      <a:r>
                        <a:rPr lang="ja-JP" altLang="en-US" sz="1100" dirty="0" smtClean="0">
                          <a:solidFill>
                            <a:schemeClr val="tx1"/>
                          </a:solidFill>
                          <a:latin typeface="BIZ UDPゴシック" panose="020B0400000000000000" pitchFamily="50" charset="-128"/>
                          <a:ea typeface="BIZ UDPゴシック" panose="020B0400000000000000" pitchFamily="50" charset="-128"/>
                        </a:rPr>
                        <a:t>ターミナル改修工事着工</a:t>
                      </a:r>
                      <a:r>
                        <a:rPr lang="ja-JP" altLang="en-US" sz="800" dirty="0" smtClean="0">
                          <a:solidFill>
                            <a:schemeClr val="tx1"/>
                          </a:solidFill>
                          <a:latin typeface="BIZ UDPゴシック" panose="020B0400000000000000" pitchFamily="50" charset="-128"/>
                          <a:ea typeface="BIZ UDPゴシック" panose="020B0400000000000000" pitchFamily="50" charset="-128"/>
                        </a:rPr>
                        <a:t>（</a:t>
                      </a:r>
                      <a:r>
                        <a:rPr lang="en-US" altLang="ja-JP" sz="800" dirty="0" smtClean="0">
                          <a:solidFill>
                            <a:schemeClr val="tx1"/>
                          </a:solidFill>
                          <a:latin typeface="BIZ UDPゴシック" panose="020B0400000000000000" pitchFamily="50" charset="-128"/>
                          <a:ea typeface="BIZ UDPゴシック" panose="020B0400000000000000" pitchFamily="50" charset="-128"/>
                        </a:rPr>
                        <a:t>2021</a:t>
                      </a:r>
                      <a:r>
                        <a:rPr lang="ja-JP" altLang="en-US" sz="800" dirty="0" smtClean="0">
                          <a:solidFill>
                            <a:schemeClr val="tx1"/>
                          </a:solidFill>
                          <a:latin typeface="BIZ UDPゴシック" panose="020B0400000000000000" pitchFamily="50" charset="-128"/>
                          <a:ea typeface="BIZ UDPゴシック" panose="020B0400000000000000" pitchFamily="50" charset="-128"/>
                        </a:rPr>
                        <a:t>年５月）</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144000" indent="-457200">
                        <a:lnSpc>
                          <a:spcPct val="100000"/>
                        </a:lnSpc>
                        <a:spcBef>
                          <a:spcPts val="0"/>
                        </a:spcBef>
                        <a:spcAft>
                          <a:spcPts val="0"/>
                        </a:spcAft>
                        <a:defRPr/>
                      </a:pPr>
                      <a:r>
                        <a:rPr lang="ja-JP" altLang="en-US" sz="1100" dirty="0" smtClean="0">
                          <a:solidFill>
                            <a:schemeClr val="tx1"/>
                          </a:solidFill>
                          <a:latin typeface="BIZ UDPゴシック" panose="020B0400000000000000" pitchFamily="50" charset="-128"/>
                          <a:ea typeface="BIZ UDPゴシック" panose="020B0400000000000000" pitchFamily="50" charset="-128"/>
                        </a:rPr>
                        <a:t>　・新国内線エリアオープン</a:t>
                      </a:r>
                      <a:r>
                        <a:rPr lang="ja-JP" altLang="en-US" sz="800" dirty="0" smtClean="0">
                          <a:solidFill>
                            <a:schemeClr val="tx1"/>
                          </a:solidFill>
                          <a:latin typeface="BIZ UDPゴシック" panose="020B0400000000000000" pitchFamily="50" charset="-128"/>
                          <a:ea typeface="BIZ UDPゴシック" panose="020B0400000000000000" pitchFamily="50" charset="-128"/>
                        </a:rPr>
                        <a:t>（</a:t>
                      </a:r>
                      <a:r>
                        <a:rPr lang="en-US" altLang="ja-JP" sz="800" dirty="0" smtClean="0">
                          <a:solidFill>
                            <a:schemeClr val="tx1"/>
                          </a:solidFill>
                          <a:latin typeface="BIZ UDPゴシック" panose="020B0400000000000000" pitchFamily="50" charset="-128"/>
                          <a:ea typeface="BIZ UDPゴシック" panose="020B0400000000000000" pitchFamily="50" charset="-128"/>
                        </a:rPr>
                        <a:t>2022</a:t>
                      </a:r>
                      <a:r>
                        <a:rPr lang="ja-JP" altLang="en-US" sz="800" dirty="0" smtClean="0">
                          <a:solidFill>
                            <a:schemeClr val="tx1"/>
                          </a:solidFill>
                          <a:latin typeface="BIZ UDPゴシック" panose="020B0400000000000000" pitchFamily="50" charset="-128"/>
                          <a:ea typeface="BIZ UDPゴシック" panose="020B0400000000000000" pitchFamily="50" charset="-128"/>
                        </a:rPr>
                        <a:t>年</a:t>
                      </a:r>
                      <a:r>
                        <a:rPr lang="en-US" altLang="ja-JP" sz="800" dirty="0" smtClean="0">
                          <a:solidFill>
                            <a:schemeClr val="tx1"/>
                          </a:solidFill>
                          <a:latin typeface="BIZ UDPゴシック" panose="020B0400000000000000" pitchFamily="50" charset="-128"/>
                          <a:ea typeface="BIZ UDPゴシック" panose="020B0400000000000000" pitchFamily="50" charset="-128"/>
                        </a:rPr>
                        <a:t>10</a:t>
                      </a:r>
                      <a:r>
                        <a:rPr lang="ja-JP" altLang="en-US" sz="800" dirty="0" smtClean="0">
                          <a:solidFill>
                            <a:schemeClr val="tx1"/>
                          </a:solidFill>
                          <a:latin typeface="BIZ UDPゴシック" panose="020B0400000000000000" pitchFamily="50" charset="-128"/>
                          <a:ea typeface="BIZ UDPゴシック" panose="020B0400000000000000" pitchFamily="50" charset="-128"/>
                        </a:rPr>
                        <a:t>月）</a:t>
                      </a:r>
                      <a:endParaRPr lang="en-US" altLang="ja-JP" sz="1100" dirty="0" smtClean="0">
                        <a:solidFill>
                          <a:schemeClr val="tx1"/>
                        </a:solidFill>
                        <a:latin typeface="BIZ UDPゴシック" panose="020B0400000000000000" pitchFamily="50" charset="-128"/>
                        <a:ea typeface="BIZ UDPゴシック" panose="020B0400000000000000" pitchFamily="50" charset="-128"/>
                      </a:endParaRPr>
                    </a:p>
                  </a:txBody>
                  <a:tcPr marL="72000" marR="72000" marT="252000" marB="48014">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lvl="0" indent="0" algn="l" defTabSz="959937"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□国内外からの来訪者の万全な</a:t>
                      </a:r>
                      <a:endParaRPr kumimoji="1" lang="en-US" altLang="ja-JP" sz="1300" b="1"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59937"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受入体制</a:t>
                      </a:r>
                    </a:p>
                    <a:p>
                      <a:pPr marL="72000" marR="0" lvl="0" indent="-457200" algn="l" defTabSz="959937"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・万博開催時とその後の成長に</a:t>
                      </a: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適切に対応できるよう、</a:t>
                      </a:r>
                      <a:endPar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endParaRPr>
                    </a:p>
                    <a:p>
                      <a:pPr marL="7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　　　　発着容量を拡張</a:t>
                      </a: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・第１ターミナル改修により、国際線</a:t>
                      </a:r>
                      <a:endParaRPr kumimoji="1" lang="en-US" altLang="ja-JP"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の受入能力を</a:t>
                      </a:r>
                      <a:r>
                        <a:rPr kumimoji="1" lang="en-US" altLang="ja-JP" sz="1100" b="0" i="0" u="none" strike="noStrike" kern="1200" cap="none" spc="0" normalizeH="0" baseline="0" noProof="0" dirty="0" smtClean="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3,000</a:t>
                      </a: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万人に</a:t>
                      </a:r>
                    </a:p>
                    <a:p>
                      <a:pPr marL="162000" marR="0" lvl="0" indent="-457200" algn="l" defTabSz="959937"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p>
                    <a:p>
                      <a:pPr marL="0" marR="0" lvl="0" indent="0" algn="l" defTabSz="959937" rtl="0" eaLnBrk="1" fontAlgn="auto" latinLnBrk="0" hangingPunct="1">
                        <a:lnSpc>
                          <a:spcPct val="100000"/>
                        </a:lnSpc>
                        <a:spcBef>
                          <a:spcPts val="0"/>
                        </a:spcBef>
                        <a:spcAft>
                          <a:spcPts val="0"/>
                        </a:spcAft>
                        <a:buClrTx/>
                        <a:buSzTx/>
                        <a:buFontTx/>
                        <a:buNone/>
                        <a:tabLst/>
                        <a:defRPr/>
                      </a:pPr>
                      <a:endParaRPr kumimoji="1" lang="en-US" altLang="ja-JP" sz="1100" dirty="0" smtClean="0">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endParaRPr kumimoji="1" lang="en-US" altLang="ja-JP" sz="1200" dirty="0">
                        <a:solidFill>
                          <a:schemeClr val="tx1"/>
                        </a:solidFill>
                        <a:latin typeface="BIZ UDPゴシック" panose="020B0400000000000000" pitchFamily="50" charset="-128"/>
                        <a:ea typeface="BIZ UDPゴシック" panose="020B0400000000000000" pitchFamily="50" charset="-128"/>
                      </a:endParaRPr>
                    </a:p>
                  </a:txBody>
                  <a:tcPr marL="72000" marR="72000" marT="252000" marB="48014">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marL="0" indent="0">
                        <a:lnSpc>
                          <a:spcPct val="100000"/>
                        </a:lnSpc>
                        <a:spcBef>
                          <a:spcPts val="0"/>
                        </a:spcBef>
                        <a:spcAft>
                          <a:spcPts val="0"/>
                        </a:spcAft>
                      </a:pPr>
                      <a:r>
                        <a:rPr kumimoji="1" lang="ja-JP" altLang="en-US" sz="1300" b="1" dirty="0" smtClean="0">
                          <a:solidFill>
                            <a:schemeClr val="tx1"/>
                          </a:solidFill>
                          <a:latin typeface="BIZ UDPゴシック" panose="020B0400000000000000" pitchFamily="50" charset="-128"/>
                          <a:ea typeface="BIZ UDPゴシック" panose="020B0400000000000000" pitchFamily="50" charset="-128"/>
                        </a:rPr>
                        <a:t>□さらなる来訪者増に向けた受入</a:t>
                      </a:r>
                      <a:endParaRPr kumimoji="1" lang="en-US" altLang="ja-JP" sz="1300" b="1"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300" b="1" dirty="0" smtClean="0">
                          <a:solidFill>
                            <a:schemeClr val="tx1"/>
                          </a:solidFill>
                          <a:latin typeface="BIZ UDPゴシック" panose="020B0400000000000000" pitchFamily="50" charset="-128"/>
                          <a:ea typeface="BIZ UDPゴシック" panose="020B0400000000000000" pitchFamily="50" charset="-128"/>
                        </a:rPr>
                        <a:t>　 体制の強化</a:t>
                      </a:r>
                      <a:endParaRPr kumimoji="1" lang="en-US" altLang="ja-JP" sz="1300" b="1"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BIZ UDPゴシック" panose="020B0400000000000000" pitchFamily="50" charset="-128"/>
                          <a:ea typeface="BIZ UDPゴシック" panose="020B0400000000000000" pitchFamily="50" charset="-128"/>
                        </a:rPr>
                        <a:t>　　　・年間発着回数</a:t>
                      </a:r>
                      <a:r>
                        <a:rPr kumimoji="1" lang="en-US" altLang="ja-JP" sz="1100" dirty="0" smtClean="0">
                          <a:solidFill>
                            <a:schemeClr val="tx1"/>
                          </a:solidFill>
                          <a:latin typeface="BIZ UDPゴシック" panose="020B0400000000000000" pitchFamily="50" charset="-128"/>
                          <a:ea typeface="BIZ UDPゴシック" panose="020B0400000000000000" pitchFamily="50" charset="-128"/>
                        </a:rPr>
                        <a:t>30</a:t>
                      </a:r>
                      <a:r>
                        <a:rPr kumimoji="1" lang="ja-JP" altLang="en-US" sz="1100" dirty="0" smtClean="0">
                          <a:solidFill>
                            <a:schemeClr val="tx1"/>
                          </a:solidFill>
                          <a:latin typeface="BIZ UDPゴシック" panose="020B0400000000000000" pitchFamily="50" charset="-128"/>
                          <a:ea typeface="BIZ UDPゴシック" panose="020B0400000000000000" pitchFamily="50" charset="-128"/>
                        </a:rPr>
                        <a:t>万回の実現</a:t>
                      </a:r>
                      <a:endParaRPr kumimoji="1" lang="en-US" altLang="ja-JP" sz="110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参考：</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2029</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年秋～冬頃　</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IR</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開業予定</a:t>
                      </a: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a:t>
                      </a:r>
                      <a:r>
                        <a:rPr kumimoji="1" lang="ja-JP" altLang="en-US" sz="1100" b="0" baseline="0" dirty="0" smtClean="0">
                          <a:solidFill>
                            <a:schemeClr val="tx1"/>
                          </a:solidFill>
                          <a:latin typeface="BIZ UDPゴシック" panose="020B0400000000000000" pitchFamily="50" charset="-128"/>
                          <a:ea typeface="BIZ UDPゴシック" panose="020B0400000000000000" pitchFamily="50" charset="-128"/>
                        </a:rPr>
                        <a:t> </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年間来場者数　約</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2,000</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万人</a:t>
                      </a:r>
                    </a:p>
                    <a:p>
                      <a:pPr marL="0" indent="0">
                        <a:lnSpc>
                          <a:spcPct val="100000"/>
                        </a:lnSpc>
                        <a:spcBef>
                          <a:spcPts val="0"/>
                        </a:spcBef>
                        <a:spcAft>
                          <a:spcPts val="0"/>
                        </a:spcAft>
                      </a:pP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　　　　　　　　（国内</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1,400</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万人、国外</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6</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０</a:t>
                      </a:r>
                      <a:r>
                        <a:rPr kumimoji="1" lang="en-US" altLang="ja-JP" sz="1100" b="0" dirty="0" smtClean="0">
                          <a:solidFill>
                            <a:schemeClr val="tx1"/>
                          </a:solidFill>
                          <a:latin typeface="BIZ UDPゴシック" panose="020B0400000000000000" pitchFamily="50" charset="-128"/>
                          <a:ea typeface="BIZ UDPゴシック" panose="020B0400000000000000" pitchFamily="50" charset="-128"/>
                        </a:rPr>
                        <a:t>0</a:t>
                      </a:r>
                      <a:r>
                        <a:rPr kumimoji="1" lang="ja-JP" altLang="en-US" sz="1100" b="0" dirty="0" smtClean="0">
                          <a:solidFill>
                            <a:schemeClr val="tx1"/>
                          </a:solidFill>
                          <a:latin typeface="BIZ UDPゴシック" panose="020B0400000000000000" pitchFamily="50" charset="-128"/>
                          <a:ea typeface="BIZ UDPゴシック" panose="020B0400000000000000" pitchFamily="50" charset="-128"/>
                        </a:rPr>
                        <a:t>万人）</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marR="0" lvl="0" indent="0" algn="l" defTabSz="959937"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BIZ UDPゴシック" panose="020B0400000000000000" pitchFamily="50" charset="-128"/>
                          <a:ea typeface="BIZ UDPゴシック" panose="020B0400000000000000" pitchFamily="50" charset="-128"/>
                        </a:rPr>
                        <a:t>　　</a:t>
                      </a:r>
                      <a:endParaRPr kumimoji="1" lang="en-US" altLang="ja-JP" sz="1100" b="0" dirty="0" smtClean="0">
                        <a:solidFill>
                          <a:schemeClr val="tx1"/>
                        </a:solidFill>
                        <a:latin typeface="BIZ UDPゴシック" panose="020B0400000000000000" pitchFamily="50" charset="-128"/>
                        <a:ea typeface="BIZ UDPゴシック" panose="020B0400000000000000" pitchFamily="50" charset="-128"/>
                      </a:endParaRPr>
                    </a:p>
                    <a:p>
                      <a:pPr marL="0" indent="0">
                        <a:lnSpc>
                          <a:spcPct val="100000"/>
                        </a:lnSpc>
                        <a:spcBef>
                          <a:spcPts val="0"/>
                        </a:spcBef>
                        <a:spcAft>
                          <a:spcPts val="0"/>
                        </a:spcAft>
                      </a:pPr>
                      <a:endParaRPr kumimoji="1" lang="en-US" altLang="ja-JP" sz="1100" dirty="0" smtClean="0">
                        <a:solidFill>
                          <a:schemeClr val="tx1"/>
                        </a:solidFill>
                        <a:latin typeface="BIZ UDPゴシック" panose="020B0400000000000000" pitchFamily="50" charset="-128"/>
                        <a:ea typeface="BIZ UDPゴシック" panose="020B0400000000000000" pitchFamily="50" charset="-128"/>
                      </a:endParaRPr>
                    </a:p>
                  </a:txBody>
                  <a:tcPr marL="72000" marR="72000" marT="252000" marB="48014">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38179187"/>
                  </a:ext>
                </a:extLst>
              </a:tr>
            </a:tbl>
          </a:graphicData>
        </a:graphic>
      </p:graphicFrame>
      <p:grpSp>
        <p:nvGrpSpPr>
          <p:cNvPr id="5" name="グループ化 4"/>
          <p:cNvGrpSpPr/>
          <p:nvPr/>
        </p:nvGrpSpPr>
        <p:grpSpPr>
          <a:xfrm>
            <a:off x="6012160" y="3540547"/>
            <a:ext cx="2753494" cy="2624758"/>
            <a:chOff x="6210870" y="3861048"/>
            <a:chExt cx="2319812" cy="2230679"/>
          </a:xfrm>
        </p:grpSpPr>
        <p:sp>
          <p:nvSpPr>
            <p:cNvPr id="188" name="テキスト ボックス 187">
              <a:extLst>
                <a:ext uri="{FF2B5EF4-FFF2-40B4-BE49-F238E27FC236}">
                  <a16:creationId xmlns:a16="http://schemas.microsoft.com/office/drawing/2014/main" id="{37DB1857-2264-4DD7-91E8-39AD81473A7C}"/>
                </a:ext>
              </a:extLst>
            </p:cNvPr>
            <p:cNvSpPr txBox="1"/>
            <p:nvPr/>
          </p:nvSpPr>
          <p:spPr>
            <a:xfrm>
              <a:off x="6670584" y="5670773"/>
              <a:ext cx="1592874" cy="420954"/>
            </a:xfrm>
            <a:prstGeom prst="rect">
              <a:avLst/>
            </a:prstGeom>
            <a:noFill/>
          </p:spPr>
          <p:txBody>
            <a:bodyPr wrap="square" lIns="0" tIns="0" rIns="0" bIns="0" rtlCol="0" anchor="ctr" anchorCtr="0">
              <a:noAutofit/>
            </a:bodyPr>
            <a:lstStyle/>
            <a:p>
              <a:r>
                <a:rPr lang="ja-JP" altLang="en-US" sz="800" dirty="0">
                  <a:latin typeface="BIZ UDPゴシック" panose="020B0400000000000000" pitchFamily="50" charset="-128"/>
                  <a:ea typeface="BIZ UDPゴシック" panose="020B0400000000000000" pitchFamily="50" charset="-128"/>
                  <a:cs typeface="Meiryo UI" panose="020B0604030504040204" pitchFamily="50" charset="-128"/>
                </a:rPr>
                <a:t>▲</a:t>
              </a:r>
              <a:r>
                <a:rPr lang="en-US" altLang="ja-JP" sz="800" b="1" dirty="0">
                  <a:latin typeface="BIZ UDPゴシック" panose="020B0400000000000000" pitchFamily="50" charset="-128"/>
                  <a:ea typeface="BIZ UDPゴシック" panose="020B0400000000000000" pitchFamily="50" charset="-128"/>
                  <a:cs typeface="Meiryo UI" panose="020B0604030504040204" pitchFamily="50" charset="-128"/>
                </a:rPr>
                <a:t>KIX </a:t>
              </a:r>
              <a:r>
                <a:rPr lang="ja-JP" altLang="en-US" sz="800" b="1" dirty="0">
                  <a:latin typeface="BIZ UDPゴシック" panose="020B0400000000000000" pitchFamily="50" charset="-128"/>
                  <a:ea typeface="BIZ UDPゴシック" panose="020B0400000000000000" pitchFamily="50" charset="-128"/>
                  <a:cs typeface="Meiryo UI" panose="020B0604030504040204" pitchFamily="50" charset="-128"/>
                </a:rPr>
                <a:t>国際線キャパシティ</a:t>
              </a:r>
              <a:r>
                <a:rPr lang="ja-JP" altLang="en-US" sz="800" b="1" dirty="0" smtClean="0">
                  <a:latin typeface="BIZ UDPゴシック" panose="020B0400000000000000" pitchFamily="50" charset="-128"/>
                  <a:ea typeface="BIZ UDPゴシック" panose="020B0400000000000000" pitchFamily="50" charset="-128"/>
                  <a:cs typeface="Meiryo UI" panose="020B0604030504040204" pitchFamily="50" charset="-128"/>
                </a:rPr>
                <a:t>拡大</a:t>
              </a:r>
              <a:endParaRPr lang="en-US" altLang="ja-JP" sz="800" b="1" dirty="0" smtClean="0">
                <a:latin typeface="BIZ UDPゴシック" panose="020B0400000000000000" pitchFamily="50" charset="-128"/>
                <a:ea typeface="BIZ UDPゴシック" panose="020B0400000000000000" pitchFamily="50" charset="-128"/>
                <a:cs typeface="Meiryo UI" panose="020B0604030504040204" pitchFamily="50" charset="-128"/>
              </a:endParaRPr>
            </a:p>
            <a:p>
              <a:r>
                <a:rPr lang="ja-JP" altLang="en-US" sz="700" dirty="0" smtClean="0">
                  <a:latin typeface="BIZ UDPゴシック" panose="020B0400000000000000" pitchFamily="50" charset="-128"/>
                  <a:ea typeface="BIZ UDPゴシック" panose="020B0400000000000000" pitchFamily="50" charset="-128"/>
                  <a:cs typeface="Meiryo UI" panose="020B0604030504040204" pitchFamily="50" charset="-128"/>
                </a:rPr>
                <a:t>（出典）</a:t>
              </a:r>
              <a:r>
                <a:rPr kumimoji="1" lang="ja-JP" altLang="en-US" sz="700" dirty="0" smtClean="0">
                  <a:latin typeface="BIZ UDPゴシック" panose="020B0400000000000000" pitchFamily="50" charset="-128"/>
                  <a:ea typeface="BIZ UDPゴシック" panose="020B0400000000000000" pitchFamily="50" charset="-128"/>
                </a:rPr>
                <a:t>関西エアポート</a:t>
              </a:r>
              <a:r>
                <a:rPr kumimoji="1" lang="en-US" altLang="ja-JP" sz="700" dirty="0" smtClean="0">
                  <a:latin typeface="BIZ UDPゴシック" panose="020B0400000000000000" pitchFamily="50" charset="-128"/>
                  <a:ea typeface="BIZ UDPゴシック" panose="020B0400000000000000" pitchFamily="50" charset="-128"/>
                </a:rPr>
                <a:t>HP</a:t>
              </a:r>
              <a:endParaRPr kumimoji="1" lang="en-US" altLang="ja-JP" sz="700" dirty="0">
                <a:latin typeface="BIZ UDPゴシック" panose="020B0400000000000000" pitchFamily="50" charset="-128"/>
                <a:ea typeface="BIZ UDPゴシック" panose="020B0400000000000000" pitchFamily="50" charset="-128"/>
              </a:endParaRPr>
            </a:p>
          </p:txBody>
        </p:sp>
        <p:pic>
          <p:nvPicPr>
            <p:cNvPr id="189" name="図 188"/>
            <p:cNvPicPr>
              <a:picLocks noChangeAspect="1"/>
            </p:cNvPicPr>
            <p:nvPr/>
          </p:nvPicPr>
          <p:blipFill>
            <a:blip r:embed="rId2"/>
            <a:stretch>
              <a:fillRect/>
            </a:stretch>
          </p:blipFill>
          <p:spPr>
            <a:xfrm>
              <a:off x="6210870" y="3861048"/>
              <a:ext cx="2319812" cy="1907598"/>
            </a:xfrm>
            <a:prstGeom prst="rect">
              <a:avLst/>
            </a:prstGeom>
          </p:spPr>
        </p:pic>
      </p:grpSp>
      <p:grpSp>
        <p:nvGrpSpPr>
          <p:cNvPr id="3" name="グループ化 2"/>
          <p:cNvGrpSpPr/>
          <p:nvPr/>
        </p:nvGrpSpPr>
        <p:grpSpPr>
          <a:xfrm>
            <a:off x="3292072" y="3861048"/>
            <a:ext cx="2504064" cy="1717110"/>
            <a:chOff x="4630383" y="5116615"/>
            <a:chExt cx="2504064" cy="1717110"/>
          </a:xfrm>
        </p:grpSpPr>
        <p:sp>
          <p:nvSpPr>
            <p:cNvPr id="193" name="ホームベース 192"/>
            <p:cNvSpPr/>
            <p:nvPr/>
          </p:nvSpPr>
          <p:spPr>
            <a:xfrm>
              <a:off x="5164249" y="5116615"/>
              <a:ext cx="1553079" cy="142137"/>
            </a:xfrm>
            <a:prstGeom prst="homePlate">
              <a:avLst>
                <a:gd name="adj" fmla="val 21053"/>
              </a:avLst>
            </a:prstGeom>
            <a:no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kumimoji="1" lang="ja-JP" altLang="en-US" sz="1000" b="1" dirty="0" smtClean="0">
                  <a:solidFill>
                    <a:schemeClr val="tx1"/>
                  </a:solidFill>
                  <a:latin typeface="BIZ UDPゴシック" panose="020B0400000000000000" pitchFamily="50" charset="-128"/>
                  <a:ea typeface="BIZ UDPゴシック" panose="020B0400000000000000" pitchFamily="50" charset="-128"/>
                </a:rPr>
                <a:t>≪将来航空需要予測≫</a:t>
              </a:r>
              <a:endParaRPr kumimoji="1" lang="ja-JP" altLang="en-US" sz="1000" b="1" dirty="0">
                <a:solidFill>
                  <a:schemeClr val="tx1"/>
                </a:solidFill>
                <a:latin typeface="BIZ UDPゴシック" panose="020B0400000000000000" pitchFamily="50" charset="-128"/>
                <a:ea typeface="BIZ UDPゴシック" panose="020B0400000000000000" pitchFamily="50" charset="-128"/>
              </a:endParaRPr>
            </a:p>
          </p:txBody>
        </p:sp>
        <p:pic>
          <p:nvPicPr>
            <p:cNvPr id="194" name="図 193"/>
            <p:cNvPicPr>
              <a:picLocks noChangeAspect="1"/>
            </p:cNvPicPr>
            <p:nvPr/>
          </p:nvPicPr>
          <p:blipFill rotWithShape="1">
            <a:blip r:embed="rId3"/>
            <a:srcRect l="1648" t="7477" r="1586" b="5796"/>
            <a:stretch/>
          </p:blipFill>
          <p:spPr>
            <a:xfrm>
              <a:off x="4630383" y="5305772"/>
              <a:ext cx="2504064" cy="1527953"/>
            </a:xfrm>
            <a:prstGeom prst="rect">
              <a:avLst/>
            </a:prstGeom>
            <a:ln>
              <a:solidFill>
                <a:schemeClr val="tx1"/>
              </a:solidFill>
            </a:ln>
          </p:spPr>
        </p:pic>
      </p:grpSp>
      <p:sp>
        <p:nvSpPr>
          <p:cNvPr id="6" name="右矢印 5"/>
          <p:cNvSpPr/>
          <p:nvPr/>
        </p:nvSpPr>
        <p:spPr>
          <a:xfrm>
            <a:off x="3119808" y="2338298"/>
            <a:ext cx="372072" cy="3706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右矢印 20"/>
          <p:cNvSpPr/>
          <p:nvPr/>
        </p:nvSpPr>
        <p:spPr>
          <a:xfrm>
            <a:off x="3111615" y="3210614"/>
            <a:ext cx="380265" cy="3706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右矢印 21"/>
          <p:cNvSpPr/>
          <p:nvPr/>
        </p:nvSpPr>
        <p:spPr>
          <a:xfrm>
            <a:off x="5768196" y="2338298"/>
            <a:ext cx="387981" cy="37062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大かっこ 6"/>
          <p:cNvSpPr/>
          <p:nvPr/>
        </p:nvSpPr>
        <p:spPr>
          <a:xfrm>
            <a:off x="6228184" y="2492896"/>
            <a:ext cx="2592288" cy="792088"/>
          </a:xfrm>
          <a:prstGeom prst="bracketPair">
            <a:avLst>
              <a:gd name="adj" fmla="val 8321"/>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5" name="ホームベース 24"/>
          <p:cNvSpPr/>
          <p:nvPr/>
        </p:nvSpPr>
        <p:spPr>
          <a:xfrm>
            <a:off x="3598345" y="5587051"/>
            <a:ext cx="2169851" cy="351382"/>
          </a:xfrm>
          <a:prstGeom prst="homePlate">
            <a:avLst>
              <a:gd name="adj" fmla="val 21053"/>
            </a:avLst>
          </a:prstGeom>
          <a:no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kumimoji="1" lang="ja-JP" altLang="en-US" sz="700" dirty="0" smtClean="0">
                <a:solidFill>
                  <a:schemeClr val="tx1"/>
                </a:solidFill>
                <a:latin typeface="BIZ UDPゴシック" panose="020B0400000000000000" pitchFamily="50" charset="-128"/>
                <a:ea typeface="BIZ UDPゴシック" panose="020B0400000000000000" pitchFamily="50" charset="-128"/>
              </a:rPr>
              <a:t>関西国際空港の将来航空需要に関する調査委員会</a:t>
            </a:r>
            <a:endParaRPr kumimoji="1" lang="en-US" altLang="ja-JP" sz="700" dirty="0" smtClean="0">
              <a:solidFill>
                <a:schemeClr val="tx1"/>
              </a:solidFill>
              <a:latin typeface="BIZ UDPゴシック" panose="020B0400000000000000" pitchFamily="50" charset="-128"/>
              <a:ea typeface="BIZ UDPゴシック" panose="020B0400000000000000" pitchFamily="50" charset="-128"/>
            </a:endParaRPr>
          </a:p>
          <a:p>
            <a:r>
              <a:rPr kumimoji="1" lang="ja-JP" altLang="en-US" sz="700" dirty="0" smtClean="0">
                <a:solidFill>
                  <a:schemeClr val="tx1"/>
                </a:solidFill>
                <a:latin typeface="BIZ UDPゴシック" panose="020B0400000000000000" pitchFamily="50" charset="-128"/>
                <a:ea typeface="BIZ UDPゴシック" panose="020B0400000000000000" pitchFamily="50" charset="-128"/>
              </a:rPr>
              <a:t>資料より府作成</a:t>
            </a:r>
            <a:endParaRPr kumimoji="1" lang="ja-JP" altLang="en-US" sz="700" dirty="0">
              <a:solidFill>
                <a:schemeClr val="tx1"/>
              </a:solidFill>
              <a:latin typeface="BIZ UDPゴシック" panose="020B0400000000000000" pitchFamily="50" charset="-128"/>
              <a:ea typeface="BIZ UDPゴシック" panose="020B0400000000000000" pitchFamily="50" charset="-128"/>
            </a:endParaRPr>
          </a:p>
        </p:txBody>
      </p:sp>
      <p:sp>
        <p:nvSpPr>
          <p:cNvPr id="8" name="スライド番号プレースホルダー 7"/>
          <p:cNvSpPr>
            <a:spLocks noGrp="1"/>
          </p:cNvSpPr>
          <p:nvPr>
            <p:ph type="sldNum" sz="quarter" idx="12"/>
          </p:nvPr>
        </p:nvSpPr>
        <p:spPr/>
        <p:txBody>
          <a:bodyPr/>
          <a:lstStyle/>
          <a:p>
            <a:fld id="{63BC356D-1576-478B-8647-1361C6E9DFF7}" type="slidenum">
              <a:rPr lang="ja-JP" altLang="en-US" smtClean="0"/>
              <a:pPr/>
              <a:t>130</a:t>
            </a:fld>
            <a:endParaRPr lang="ja-JP" altLang="en-US"/>
          </a:p>
        </p:txBody>
      </p:sp>
    </p:spTree>
    <p:extLst>
      <p:ext uri="{BB962C8B-B14F-4D97-AF65-F5344CB8AC3E}">
        <p14:creationId xmlns:p14="http://schemas.microsoft.com/office/powerpoint/2010/main" val="3233196955"/>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201476" y="455847"/>
            <a:ext cx="8907028" cy="6285521"/>
          </a:xfrm>
          <a:prstGeom prst="rect">
            <a:avLst/>
          </a:prstGeom>
        </p:spPr>
      </p:pic>
      <p:sp>
        <p:nvSpPr>
          <p:cNvPr id="2" name="テキスト ボックス 1"/>
          <p:cNvSpPr txBox="1"/>
          <p:nvPr/>
        </p:nvSpPr>
        <p:spPr>
          <a:xfrm>
            <a:off x="133455" y="37922"/>
            <a:ext cx="3633596" cy="338554"/>
          </a:xfrm>
          <a:prstGeom prst="rect">
            <a:avLst/>
          </a:prstGeom>
          <a:noFill/>
        </p:spPr>
        <p:txBody>
          <a:bodyPr wrap="square" rtlCol="0">
            <a:spAutoFit/>
          </a:bodyPr>
          <a:lstStyle/>
          <a:p>
            <a:pPr marL="177800" indent="-177800">
              <a:spcBef>
                <a:spcPts val="600"/>
              </a:spcBef>
            </a:pPr>
            <a:r>
              <a:rPr lang="ja-JP" altLang="en-US" sz="1600" dirty="0" smtClean="0"/>
              <a:t>■関連データその１</a:t>
            </a:r>
            <a:endParaRPr kumimoji="1" lang="en-US" altLang="ja-JP" sz="1600" dirty="0" smtClean="0"/>
          </a:p>
        </p:txBody>
      </p:sp>
      <p:grpSp>
        <p:nvGrpSpPr>
          <p:cNvPr id="4" name="グループ化 3"/>
          <p:cNvGrpSpPr/>
          <p:nvPr/>
        </p:nvGrpSpPr>
        <p:grpSpPr>
          <a:xfrm>
            <a:off x="577584" y="788145"/>
            <a:ext cx="8390747" cy="3915594"/>
            <a:chOff x="455218" y="653116"/>
            <a:chExt cx="8385597" cy="4022543"/>
          </a:xfrm>
        </p:grpSpPr>
        <p:sp>
          <p:nvSpPr>
            <p:cNvPr id="15" name="正方形/長方形 14"/>
            <p:cNvSpPr>
              <a:spLocks noChangeAspect="1"/>
            </p:cNvSpPr>
            <p:nvPr/>
          </p:nvSpPr>
          <p:spPr>
            <a:xfrm>
              <a:off x="455218" y="693311"/>
              <a:ext cx="2160677" cy="86381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2009 </a:t>
              </a:r>
              <a:r>
                <a:rPr kumimoji="1" lang="ja-JP" altLang="en-US" sz="1000" u="sng" dirty="0">
                  <a:solidFill>
                    <a:schemeClr val="tx1"/>
                  </a:solidFill>
                  <a:latin typeface="+mn-ea"/>
                </a:rPr>
                <a:t>⇒ </a:t>
              </a:r>
              <a:r>
                <a:rPr kumimoji="1" lang="en-US" altLang="ja-JP" sz="1000" u="sng" dirty="0" smtClean="0">
                  <a:solidFill>
                    <a:schemeClr val="tx1"/>
                  </a:solidFill>
                  <a:latin typeface="+mn-ea"/>
                </a:rPr>
                <a:t>2019</a:t>
              </a:r>
              <a:endParaRPr kumimoji="1" lang="en-US" altLang="ja-JP" sz="1000" u="sng" dirty="0">
                <a:solidFill>
                  <a:schemeClr val="tx1"/>
                </a:solidFill>
                <a:latin typeface="+mn-ea"/>
              </a:endParaRPr>
            </a:p>
            <a:p>
              <a:r>
                <a:rPr kumimoji="1" lang="ja-JP" altLang="en-US" sz="1000" dirty="0" smtClean="0">
                  <a:solidFill>
                    <a:schemeClr val="tx1"/>
                  </a:solidFill>
                  <a:latin typeface="+mn-ea"/>
                </a:rPr>
                <a:t>　</a:t>
              </a:r>
              <a:r>
                <a:rPr lang="ja-JP" altLang="en-US" sz="1000" dirty="0" smtClean="0">
                  <a:solidFill>
                    <a:schemeClr val="tx1"/>
                  </a:solidFill>
                  <a:latin typeface="+mn-ea"/>
                </a:rPr>
                <a:t>関空　</a:t>
              </a:r>
              <a:r>
                <a:rPr lang="en-US" altLang="ja-JP" sz="1000" dirty="0" smtClean="0">
                  <a:solidFill>
                    <a:schemeClr val="tx1"/>
                  </a:solidFill>
                  <a:latin typeface="+mn-ea"/>
                </a:rPr>
                <a:t>12</a:t>
              </a:r>
              <a:r>
                <a:rPr lang="ja-JP" altLang="en-US" sz="1000" dirty="0" smtClean="0">
                  <a:solidFill>
                    <a:schemeClr val="tx1"/>
                  </a:solidFill>
                  <a:latin typeface="+mn-ea"/>
                </a:rPr>
                <a:t>便 ⇒ </a:t>
              </a:r>
              <a:r>
                <a:rPr lang="en-US" altLang="ja-JP" sz="1000" dirty="0" smtClean="0">
                  <a:solidFill>
                    <a:schemeClr val="tx1"/>
                  </a:solidFill>
                  <a:latin typeface="+mn-ea"/>
                </a:rPr>
                <a:t>540</a:t>
              </a:r>
              <a:r>
                <a:rPr lang="ja-JP" altLang="en-US" sz="1000" dirty="0" smtClean="0">
                  <a:solidFill>
                    <a:schemeClr val="tx1"/>
                  </a:solidFill>
                  <a:latin typeface="+mn-ea"/>
                </a:rPr>
                <a:t>便</a:t>
              </a:r>
            </a:p>
            <a:p>
              <a:r>
                <a:rPr lang="ja-JP" altLang="en-US" sz="1000" dirty="0" smtClean="0">
                  <a:solidFill>
                    <a:schemeClr val="tx1"/>
                  </a:solidFill>
                  <a:latin typeface="+mn-ea"/>
                </a:rPr>
                <a:t>            </a:t>
              </a:r>
              <a:r>
                <a:rPr lang="en-US" altLang="ja-JP" sz="1000" dirty="0">
                  <a:solidFill>
                    <a:schemeClr val="tx1"/>
                  </a:solidFill>
                  <a:latin typeface="+mn-ea"/>
                </a:rPr>
                <a:t>2</a:t>
              </a:r>
              <a:r>
                <a:rPr lang="ja-JP" altLang="en-US" sz="1000" dirty="0" smtClean="0">
                  <a:solidFill>
                    <a:schemeClr val="tx1"/>
                  </a:solidFill>
                  <a:latin typeface="+mn-ea"/>
                </a:rPr>
                <a:t>％ ⇒ </a:t>
              </a:r>
              <a:r>
                <a:rPr lang="en-US" altLang="ja-JP" sz="1000" dirty="0" smtClean="0">
                  <a:solidFill>
                    <a:schemeClr val="tx1"/>
                  </a:solidFill>
                  <a:latin typeface="+mn-ea"/>
                </a:rPr>
                <a:t>39</a:t>
              </a:r>
              <a:r>
                <a:rPr lang="ja-JP" altLang="en-US" sz="1000" dirty="0" smtClean="0">
                  <a:solidFill>
                    <a:schemeClr val="tx1"/>
                  </a:solidFill>
                  <a:latin typeface="+mn-ea"/>
                </a:rPr>
                <a:t>％</a:t>
              </a:r>
            </a:p>
            <a:p>
              <a:r>
                <a:rPr lang="ja-JP" altLang="en-US" sz="1000" dirty="0">
                  <a:solidFill>
                    <a:schemeClr val="tx1"/>
                  </a:solidFill>
                  <a:latin typeface="+mn-ea"/>
                </a:rPr>
                <a:t>　成田＋羽田　</a:t>
              </a:r>
              <a:r>
                <a:rPr lang="en-US" altLang="ja-JP" sz="1000" dirty="0">
                  <a:solidFill>
                    <a:schemeClr val="tx1"/>
                  </a:solidFill>
                  <a:latin typeface="+mn-ea"/>
                </a:rPr>
                <a:t>0</a:t>
              </a:r>
              <a:r>
                <a:rPr lang="ja-JP" altLang="en-US" sz="1000" dirty="0" smtClean="0">
                  <a:solidFill>
                    <a:schemeClr val="tx1"/>
                  </a:solidFill>
                  <a:latin typeface="+mn-ea"/>
                </a:rPr>
                <a:t>便 </a:t>
              </a:r>
              <a:r>
                <a:rPr lang="ja-JP" altLang="en-US" sz="1000" dirty="0">
                  <a:solidFill>
                    <a:schemeClr val="tx1"/>
                  </a:solidFill>
                  <a:latin typeface="+mn-ea"/>
                </a:rPr>
                <a:t>⇒ </a:t>
              </a:r>
              <a:r>
                <a:rPr lang="en-US" altLang="ja-JP" sz="1000" dirty="0" smtClean="0">
                  <a:solidFill>
                    <a:schemeClr val="tx1"/>
                  </a:solidFill>
                  <a:latin typeface="+mn-ea"/>
                </a:rPr>
                <a:t>326</a:t>
              </a:r>
              <a:r>
                <a:rPr lang="ja-JP" altLang="en-US" sz="1000" dirty="0" smtClean="0">
                  <a:solidFill>
                    <a:schemeClr val="tx1"/>
                  </a:solidFill>
                  <a:latin typeface="+mn-ea"/>
                </a:rPr>
                <a:t>便</a:t>
              </a:r>
              <a:endParaRPr lang="ja-JP" altLang="en-US" sz="1000" dirty="0">
                <a:solidFill>
                  <a:schemeClr val="tx1"/>
                </a:solidFill>
                <a:latin typeface="+mn-ea"/>
              </a:endParaRPr>
            </a:p>
            <a:p>
              <a:r>
                <a:rPr lang="ja-JP" altLang="en-US" sz="1000" dirty="0">
                  <a:solidFill>
                    <a:schemeClr val="tx1"/>
                  </a:solidFill>
                  <a:latin typeface="+mn-ea"/>
                </a:rPr>
                <a:t>　　　　　　　　　　</a:t>
              </a:r>
              <a:r>
                <a:rPr lang="en-US" altLang="ja-JP" sz="1000" dirty="0" smtClean="0">
                  <a:solidFill>
                    <a:schemeClr val="tx1"/>
                  </a:solidFill>
                  <a:latin typeface="+mn-ea"/>
                </a:rPr>
                <a:t>0</a:t>
              </a:r>
              <a:r>
                <a:rPr lang="ja-JP" altLang="en-US" sz="1000" dirty="0" smtClean="0">
                  <a:solidFill>
                    <a:schemeClr val="tx1"/>
                  </a:solidFill>
                  <a:latin typeface="+mn-ea"/>
                </a:rPr>
                <a:t>％ </a:t>
              </a:r>
              <a:r>
                <a:rPr lang="ja-JP" altLang="en-US" sz="1000" dirty="0">
                  <a:solidFill>
                    <a:schemeClr val="tx1"/>
                  </a:solidFill>
                  <a:latin typeface="+mn-ea"/>
                </a:rPr>
                <a:t>⇒ </a:t>
              </a:r>
              <a:r>
                <a:rPr lang="en-US" altLang="ja-JP" sz="1000" dirty="0" smtClean="0">
                  <a:solidFill>
                    <a:schemeClr val="tx1"/>
                  </a:solidFill>
                  <a:latin typeface="+mn-ea"/>
                </a:rPr>
                <a:t>13</a:t>
              </a:r>
              <a:r>
                <a:rPr lang="ja-JP" altLang="en-US" sz="1000" dirty="0" smtClean="0">
                  <a:solidFill>
                    <a:schemeClr val="tx1"/>
                  </a:solidFill>
                  <a:latin typeface="+mn-ea"/>
                </a:rPr>
                <a:t>％</a:t>
              </a:r>
              <a:endParaRPr lang="ja-JP" altLang="en-US" sz="1000" dirty="0">
                <a:solidFill>
                  <a:schemeClr val="tx1"/>
                </a:solidFill>
                <a:latin typeface="+mn-ea"/>
              </a:endParaRPr>
            </a:p>
          </p:txBody>
        </p:sp>
        <p:sp>
          <p:nvSpPr>
            <p:cNvPr id="24" name="正方形/長方形 23"/>
            <p:cNvSpPr/>
            <p:nvPr/>
          </p:nvSpPr>
          <p:spPr>
            <a:xfrm>
              <a:off x="3365839" y="3961284"/>
              <a:ext cx="1299262" cy="714375"/>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2008 </a:t>
              </a:r>
              <a:r>
                <a:rPr kumimoji="1" lang="ja-JP" altLang="en-US" sz="1000" u="sng" dirty="0">
                  <a:solidFill>
                    <a:schemeClr val="tx1"/>
                  </a:solidFill>
                  <a:latin typeface="+mn-ea"/>
                </a:rPr>
                <a:t>⇒</a:t>
              </a:r>
              <a:r>
                <a:rPr kumimoji="1" lang="ja-JP" altLang="en-US" sz="1000" u="sng" baseline="0" dirty="0">
                  <a:solidFill>
                    <a:schemeClr val="tx1"/>
                  </a:solidFill>
                  <a:latin typeface="+mn-ea"/>
                </a:rPr>
                <a:t> </a:t>
              </a:r>
              <a:r>
                <a:rPr kumimoji="1" lang="en-US" altLang="ja-JP" sz="1000" u="sng" dirty="0" smtClean="0">
                  <a:solidFill>
                    <a:schemeClr val="tx1"/>
                  </a:solidFill>
                  <a:latin typeface="+mn-ea"/>
                </a:rPr>
                <a:t>2019</a:t>
              </a:r>
              <a:endParaRPr kumimoji="1" lang="en-US" altLang="ja-JP" sz="1000" u="sng" dirty="0">
                <a:solidFill>
                  <a:schemeClr val="tx1"/>
                </a:solidFill>
                <a:latin typeface="+mn-ea"/>
              </a:endParaRPr>
            </a:p>
            <a:p>
              <a:r>
                <a:rPr lang="ja-JP" altLang="en-US" sz="1000" dirty="0" smtClean="0">
                  <a:solidFill>
                    <a:schemeClr val="tx1"/>
                  </a:solidFill>
                  <a:latin typeface="+mn-ea"/>
                </a:rPr>
                <a:t>　関空</a:t>
              </a:r>
              <a:r>
                <a:rPr lang="ja-JP" altLang="en-US" sz="1000" dirty="0">
                  <a:solidFill>
                    <a:schemeClr val="tx1"/>
                  </a:solidFill>
                  <a:latin typeface="+mn-ea"/>
                </a:rPr>
                <a:t>　　</a:t>
              </a:r>
              <a:r>
                <a:rPr lang="ja-JP" altLang="en-US" sz="1000" dirty="0" smtClean="0">
                  <a:solidFill>
                    <a:schemeClr val="tx1"/>
                  </a:solidFill>
                  <a:latin typeface="+mn-ea"/>
                </a:rPr>
                <a:t>＋</a:t>
              </a:r>
              <a:r>
                <a:rPr lang="en-US" altLang="ja-JP" sz="1000" dirty="0" smtClean="0">
                  <a:solidFill>
                    <a:schemeClr val="tx1"/>
                  </a:solidFill>
                  <a:latin typeface="+mn-ea"/>
                </a:rPr>
                <a:t>10</a:t>
              </a:r>
              <a:r>
                <a:rPr lang="ja-JP" altLang="en-US" sz="1000" dirty="0" smtClean="0">
                  <a:solidFill>
                    <a:schemeClr val="tx1"/>
                  </a:solidFill>
                  <a:latin typeface="+mn-ea"/>
                </a:rPr>
                <a:t>都市</a:t>
              </a:r>
              <a:endParaRPr lang="ja-JP" altLang="en-US" sz="1000" dirty="0">
                <a:solidFill>
                  <a:schemeClr val="tx1"/>
                </a:solidFill>
                <a:latin typeface="+mn-ea"/>
              </a:endParaRPr>
            </a:p>
            <a:p>
              <a:r>
                <a:rPr lang="ja-JP" altLang="en-US" sz="1000" dirty="0">
                  <a:solidFill>
                    <a:schemeClr val="tx1"/>
                  </a:solidFill>
                  <a:latin typeface="+mn-ea"/>
                </a:rPr>
                <a:t>　成田　　</a:t>
              </a:r>
              <a:r>
                <a:rPr lang="ja-JP" altLang="en-US" sz="1000" dirty="0" smtClean="0">
                  <a:solidFill>
                    <a:schemeClr val="tx1"/>
                  </a:solidFill>
                  <a:latin typeface="+mn-ea"/>
                </a:rPr>
                <a:t>＋</a:t>
              </a:r>
              <a:r>
                <a:rPr lang="en-US" altLang="ja-JP" sz="1000" dirty="0">
                  <a:solidFill>
                    <a:schemeClr val="tx1"/>
                  </a:solidFill>
                  <a:latin typeface="+mn-ea"/>
                </a:rPr>
                <a:t>23</a:t>
              </a:r>
              <a:r>
                <a:rPr lang="ja-JP" altLang="en-US" sz="1000" dirty="0" smtClean="0">
                  <a:solidFill>
                    <a:schemeClr val="tx1"/>
                  </a:solidFill>
                  <a:latin typeface="+mn-ea"/>
                </a:rPr>
                <a:t>都市</a:t>
              </a:r>
              <a:endParaRPr lang="ja-JP" altLang="en-US" sz="1000" dirty="0">
                <a:solidFill>
                  <a:schemeClr val="tx1"/>
                </a:solidFill>
                <a:latin typeface="+mn-ea"/>
              </a:endParaRPr>
            </a:p>
            <a:p>
              <a:r>
                <a:rPr lang="ja-JP" altLang="en-US" sz="1000" dirty="0">
                  <a:solidFill>
                    <a:schemeClr val="tx1"/>
                  </a:solidFill>
                  <a:latin typeface="+mn-ea"/>
                </a:rPr>
                <a:t>　羽田　　</a:t>
              </a:r>
              <a:r>
                <a:rPr lang="ja-JP" altLang="en-US" sz="1000" dirty="0" smtClean="0">
                  <a:solidFill>
                    <a:schemeClr val="tx1"/>
                  </a:solidFill>
                  <a:latin typeface="+mn-ea"/>
                </a:rPr>
                <a:t>＋</a:t>
              </a:r>
              <a:r>
                <a:rPr lang="en-US" altLang="ja-JP" sz="1000" dirty="0">
                  <a:solidFill>
                    <a:schemeClr val="tx1"/>
                  </a:solidFill>
                  <a:latin typeface="+mn-ea"/>
                </a:rPr>
                <a:t>28</a:t>
              </a:r>
              <a:r>
                <a:rPr lang="ja-JP" altLang="en-US" sz="1000" dirty="0" smtClean="0">
                  <a:solidFill>
                    <a:schemeClr val="tx1"/>
                  </a:solidFill>
                  <a:latin typeface="+mn-ea"/>
                </a:rPr>
                <a:t>都市</a:t>
              </a:r>
              <a:endParaRPr lang="ja-JP" altLang="en-US" sz="1000" dirty="0">
                <a:solidFill>
                  <a:schemeClr val="tx1"/>
                </a:solidFill>
                <a:latin typeface="+mn-ea"/>
              </a:endParaRPr>
            </a:p>
          </p:txBody>
        </p:sp>
        <p:sp>
          <p:nvSpPr>
            <p:cNvPr id="12" name="正方形/長方形 11"/>
            <p:cNvSpPr/>
            <p:nvPr/>
          </p:nvSpPr>
          <p:spPr>
            <a:xfrm>
              <a:off x="6332628" y="3848486"/>
              <a:ext cx="2508187" cy="55244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1000" u="sng" dirty="0">
                  <a:solidFill>
                    <a:schemeClr val="tx1"/>
                  </a:solidFill>
                  <a:latin typeface="+mn-ea"/>
                </a:rPr>
                <a:t>推移：</a:t>
              </a:r>
              <a:r>
                <a:rPr kumimoji="1" lang="en-US" altLang="ja-JP" sz="1000" u="sng" dirty="0" smtClean="0">
                  <a:solidFill>
                    <a:schemeClr val="tx1"/>
                  </a:solidFill>
                  <a:latin typeface="+mn-ea"/>
                </a:rPr>
                <a:t>2008 </a:t>
              </a:r>
              <a:r>
                <a:rPr kumimoji="1" lang="ja-JP" altLang="en-US" sz="1000" u="sng" dirty="0">
                  <a:solidFill>
                    <a:schemeClr val="tx1"/>
                  </a:solidFill>
                  <a:latin typeface="+mn-ea"/>
                </a:rPr>
                <a:t>⇒ </a:t>
              </a:r>
              <a:r>
                <a:rPr kumimoji="1" lang="en-US" altLang="ja-JP" sz="1000" u="sng" dirty="0" smtClean="0">
                  <a:solidFill>
                    <a:schemeClr val="tx1"/>
                  </a:solidFill>
                  <a:latin typeface="+mn-ea"/>
                </a:rPr>
                <a:t>2019</a:t>
              </a:r>
              <a:r>
                <a:rPr kumimoji="1" lang="ja-JP" altLang="en-US" sz="1000" u="sng" dirty="0" smtClean="0">
                  <a:solidFill>
                    <a:schemeClr val="tx1"/>
                  </a:solidFill>
                  <a:latin typeface="+mn-ea"/>
                </a:rPr>
                <a:t>（ピーク時）</a:t>
              </a:r>
              <a:endParaRPr kumimoji="1" lang="en-US" altLang="ja-JP" sz="1000" u="sng" dirty="0">
                <a:solidFill>
                  <a:schemeClr val="tx1"/>
                </a:solidFill>
                <a:latin typeface="+mn-ea"/>
              </a:endParaRPr>
            </a:p>
            <a:p>
              <a:r>
                <a:rPr kumimoji="1" lang="ja-JP" altLang="en-US" sz="1000" dirty="0">
                  <a:solidFill>
                    <a:schemeClr val="tx1"/>
                  </a:solidFill>
                  <a:latin typeface="+mn-ea"/>
                </a:rPr>
                <a:t>　</a:t>
              </a:r>
              <a:r>
                <a:rPr kumimoji="1" lang="ja-JP" altLang="en-US" sz="1000" dirty="0" smtClean="0">
                  <a:solidFill>
                    <a:schemeClr val="tx1"/>
                  </a:solidFill>
                  <a:latin typeface="+mn-ea"/>
                </a:rPr>
                <a:t>関空　</a:t>
              </a:r>
              <a:r>
                <a:rPr lang="en-US" altLang="ja-JP" sz="1000" dirty="0" smtClean="0">
                  <a:solidFill>
                    <a:schemeClr val="tx1"/>
                  </a:solidFill>
                  <a:latin typeface="+mn-ea"/>
                </a:rPr>
                <a:t>598</a:t>
              </a:r>
              <a:r>
                <a:rPr kumimoji="1" lang="ja-JP" altLang="en-US" sz="1000" dirty="0" smtClean="0">
                  <a:solidFill>
                    <a:schemeClr val="tx1"/>
                  </a:solidFill>
                  <a:latin typeface="+mn-ea"/>
                </a:rPr>
                <a:t>便⇒</a:t>
              </a:r>
              <a:r>
                <a:rPr lang="en-US" altLang="ja-JP" sz="1000" dirty="0">
                  <a:solidFill>
                    <a:schemeClr val="tx1"/>
                  </a:solidFill>
                  <a:latin typeface="+mn-ea"/>
                </a:rPr>
                <a:t>1375</a:t>
              </a:r>
              <a:r>
                <a:rPr kumimoji="1" lang="ja-JP" altLang="en-US" sz="1000" dirty="0" smtClean="0">
                  <a:solidFill>
                    <a:schemeClr val="tx1"/>
                  </a:solidFill>
                  <a:latin typeface="+mn-ea"/>
                </a:rPr>
                <a:t>便</a:t>
              </a:r>
              <a:r>
                <a:rPr kumimoji="1" lang="ja-JP" altLang="en-US" sz="1000" baseline="0" dirty="0" smtClean="0">
                  <a:solidFill>
                    <a:schemeClr val="tx1"/>
                  </a:solidFill>
                  <a:latin typeface="+mn-ea"/>
                </a:rPr>
                <a:t> 　</a:t>
              </a:r>
              <a:r>
                <a:rPr kumimoji="1" lang="ja-JP" altLang="en-US" sz="1000" dirty="0">
                  <a:solidFill>
                    <a:schemeClr val="tx1"/>
                  </a:solidFill>
                  <a:latin typeface="+mn-ea"/>
                </a:rPr>
                <a:t>　</a:t>
              </a:r>
              <a:r>
                <a:rPr kumimoji="1" lang="en-US" altLang="ja-JP" sz="1000" dirty="0" smtClean="0">
                  <a:solidFill>
                    <a:schemeClr val="tx1"/>
                  </a:solidFill>
                  <a:latin typeface="+mn-ea"/>
                </a:rPr>
                <a:t>130</a:t>
              </a:r>
              <a:r>
                <a:rPr kumimoji="1" lang="ja-JP" altLang="en-US" sz="1000" dirty="0" smtClean="0">
                  <a:solidFill>
                    <a:schemeClr val="tx1"/>
                  </a:solidFill>
                  <a:latin typeface="+mn-ea"/>
                </a:rPr>
                <a:t>％</a:t>
              </a:r>
              <a:r>
                <a:rPr lang="ja-JP" altLang="en-US" sz="1000" dirty="0">
                  <a:solidFill>
                    <a:schemeClr val="tx1"/>
                  </a:solidFill>
                  <a:latin typeface="+mn-ea"/>
                </a:rPr>
                <a:t>増</a:t>
              </a:r>
              <a:endParaRPr kumimoji="1" lang="en-US" altLang="ja-JP" sz="1000" b="0" i="0" u="none" strike="noStrike" kern="1200" dirty="0">
                <a:solidFill>
                  <a:schemeClr val="tx1"/>
                </a:solidFill>
                <a:effectLst/>
              </a:endParaRPr>
            </a:p>
            <a:p>
              <a:r>
                <a:rPr kumimoji="1" lang="ja-JP" altLang="en-US" sz="1000" b="0" i="0" u="none" strike="noStrike" kern="1200" dirty="0">
                  <a:solidFill>
                    <a:schemeClr val="tx1"/>
                  </a:solidFill>
                  <a:effectLst/>
                  <a:latin typeface="+mn-lt"/>
                  <a:ea typeface="+mn-ea"/>
                  <a:cs typeface="+mn-cs"/>
                </a:rPr>
                <a:t>　成田＋</a:t>
              </a:r>
              <a:r>
                <a:rPr kumimoji="1" lang="ja-JP" altLang="en-US" sz="1000" b="0" i="0" u="none" strike="noStrike" kern="1200" dirty="0" smtClean="0">
                  <a:solidFill>
                    <a:schemeClr val="tx1"/>
                  </a:solidFill>
                  <a:effectLst/>
                  <a:latin typeface="+mn-lt"/>
                  <a:ea typeface="+mn-ea"/>
                  <a:cs typeface="+mn-cs"/>
                </a:rPr>
                <a:t>羽田 </a:t>
              </a:r>
              <a:r>
                <a:rPr lang="en-US" altLang="ja-JP" sz="1000" dirty="0" smtClean="0">
                  <a:solidFill>
                    <a:schemeClr val="tx1"/>
                  </a:solidFill>
                </a:rPr>
                <a:t>1472</a:t>
              </a:r>
              <a:r>
                <a:rPr kumimoji="1" lang="ja-JP" altLang="en-US" sz="1000" b="0" i="0" u="none" strike="noStrike" kern="1200" dirty="0" smtClean="0">
                  <a:solidFill>
                    <a:schemeClr val="tx1"/>
                  </a:solidFill>
                  <a:effectLst/>
                  <a:latin typeface="+mn-lt"/>
                  <a:ea typeface="+mn-ea"/>
                  <a:cs typeface="+mn-cs"/>
                </a:rPr>
                <a:t>便⇒</a:t>
              </a:r>
              <a:r>
                <a:rPr kumimoji="1" lang="en-US" altLang="ja-JP" sz="1000" b="0" i="0" u="none" strike="noStrike" kern="1200" dirty="0" smtClean="0">
                  <a:solidFill>
                    <a:schemeClr val="tx1"/>
                  </a:solidFill>
                  <a:effectLst/>
                  <a:latin typeface="+mn-lt"/>
                  <a:ea typeface="+mn-ea"/>
                  <a:cs typeface="+mn-cs"/>
                </a:rPr>
                <a:t>2561</a:t>
              </a:r>
              <a:r>
                <a:rPr kumimoji="1" lang="ja-JP" altLang="en-US" sz="1000" b="0" i="0" u="none" strike="noStrike" kern="1200" dirty="0" smtClean="0">
                  <a:solidFill>
                    <a:schemeClr val="tx1"/>
                  </a:solidFill>
                  <a:effectLst/>
                  <a:latin typeface="+mn-lt"/>
                  <a:ea typeface="+mn-ea"/>
                  <a:cs typeface="+mn-cs"/>
                </a:rPr>
                <a:t>便</a:t>
              </a:r>
              <a:r>
                <a:rPr kumimoji="1" lang="ja-JP" altLang="en-US" sz="1000" b="0" i="0" u="none" strike="noStrike" kern="1200" dirty="0">
                  <a:solidFill>
                    <a:schemeClr val="tx1"/>
                  </a:solidFill>
                  <a:effectLst/>
                  <a:latin typeface="+mn-lt"/>
                  <a:ea typeface="+mn-ea"/>
                  <a:cs typeface="+mn-cs"/>
                </a:rPr>
                <a:t>　</a:t>
              </a:r>
              <a:r>
                <a:rPr lang="en-US" altLang="ja-JP" sz="1000" dirty="0">
                  <a:solidFill>
                    <a:schemeClr val="tx1"/>
                  </a:solidFill>
                  <a:latin typeface="+mn-ea"/>
                </a:rPr>
                <a:t>73</a:t>
              </a:r>
              <a:r>
                <a:rPr kumimoji="1" lang="ja-JP" altLang="en-US" sz="1000" b="0" i="0" u="none" strike="noStrike" kern="1200" dirty="0" smtClean="0">
                  <a:solidFill>
                    <a:schemeClr val="tx1"/>
                  </a:solidFill>
                  <a:effectLst/>
                  <a:latin typeface="+mn-lt"/>
                  <a:ea typeface="+mn-ea"/>
                  <a:cs typeface="+mn-cs"/>
                </a:rPr>
                <a:t>％増</a:t>
              </a:r>
              <a:r>
                <a:rPr kumimoji="1" lang="ja-JP" altLang="en-US" sz="1000" b="0" i="0" u="none" strike="noStrike" kern="1200" dirty="0">
                  <a:solidFill>
                    <a:schemeClr val="tx1"/>
                  </a:solidFill>
                  <a:effectLst/>
                </a:rPr>
                <a:t>　　</a:t>
              </a:r>
              <a:endParaRPr kumimoji="1" lang="en-US" altLang="ja-JP" sz="1000" dirty="0">
                <a:solidFill>
                  <a:schemeClr val="tx1"/>
                </a:solidFill>
                <a:latin typeface="+mn-ea"/>
              </a:endParaRPr>
            </a:p>
          </p:txBody>
        </p:sp>
        <p:sp>
          <p:nvSpPr>
            <p:cNvPr id="13" name="正方形/長方形 12"/>
            <p:cNvSpPr/>
            <p:nvPr/>
          </p:nvSpPr>
          <p:spPr>
            <a:xfrm>
              <a:off x="5279463" y="653116"/>
              <a:ext cx="1460534" cy="78241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推移：</a:t>
              </a:r>
              <a:r>
                <a:rPr kumimoji="1" lang="en-US" altLang="ja-JP" sz="1000" b="0"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2008 </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a:t>
              </a:r>
              <a:r>
                <a:rPr kumimoji="1" lang="en-US" altLang="ja-JP" sz="1000" b="0"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2019</a:t>
              </a: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関空　　</a:t>
              </a:r>
              <a:r>
                <a:rPr lang="en-US" altLang="ja-JP" sz="1000" noProof="0" dirty="0" smtClean="0">
                  <a:solidFill>
                    <a:prstClr val="black"/>
                  </a:solidFill>
                  <a:latin typeface="ＭＳ Ｐゴシック" panose="020B0600070205080204" pitchFamily="50" charset="-128"/>
                  <a:ea typeface="ＭＳ Ｐゴシック" panose="020B0600070205080204" pitchFamily="50" charset="-128"/>
                </a:rPr>
                <a:t>673</a:t>
              </a:r>
              <a:r>
                <a:rPr lang="ja-JP" altLang="en-US" sz="1000" dirty="0" smtClean="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成田　　</a:t>
              </a:r>
              <a:r>
                <a:rPr lang="en-US" altLang="ja-JP" sz="1000" noProof="0" dirty="0" smtClean="0">
                  <a:solidFill>
                    <a:prstClr val="black"/>
                  </a:solidFill>
                  <a:latin typeface="ＭＳ Ｐゴシック" panose="020B0600070205080204" pitchFamily="50" charset="-128"/>
                  <a:ea typeface="ＭＳ Ｐゴシック" panose="020B0600070205080204" pitchFamily="50" charset="-128"/>
                </a:rPr>
                <a:t>469</a:t>
              </a:r>
              <a:r>
                <a:rPr lang="ja-JP" altLang="en-US" sz="1000" dirty="0" smtClean="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羽田　　</a:t>
              </a:r>
              <a:r>
                <a:rPr lang="en-US" altLang="ja-JP" sz="1000" noProof="0" dirty="0" smtClean="0">
                  <a:solidFill>
                    <a:prstClr val="black"/>
                  </a:solidFill>
                  <a:latin typeface="ＭＳ Ｐゴシック" panose="020B0600070205080204" pitchFamily="50" charset="-128"/>
                  <a:ea typeface="ＭＳ Ｐゴシック" panose="020B0600070205080204" pitchFamily="50" charset="-128"/>
                </a:rPr>
                <a:t>375</a:t>
              </a:r>
              <a:r>
                <a:rPr lang="ja-JP" altLang="en-US" sz="1000" dirty="0" smtClean="0">
                  <a:solidFill>
                    <a:prstClr val="black"/>
                  </a:solidFill>
                  <a:latin typeface="ＭＳ Ｐゴシック" panose="020B0600070205080204" pitchFamily="50" charset="-128"/>
                  <a:ea typeface="ＭＳ Ｐゴシック" panose="020B0600070205080204" pitchFamily="50" charset="-128"/>
                </a:rPr>
                <a:t>万人</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p:txBody>
        </p:sp>
        <p:sp>
          <p:nvSpPr>
            <p:cNvPr id="14" name="円形吹き出し 13"/>
            <p:cNvSpPr/>
            <p:nvPr/>
          </p:nvSpPr>
          <p:spPr>
            <a:xfrm>
              <a:off x="5144598" y="1501353"/>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6" name="円形吹き出し 15"/>
            <p:cNvSpPr/>
            <p:nvPr/>
          </p:nvSpPr>
          <p:spPr>
            <a:xfrm>
              <a:off x="586099" y="1578263"/>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8" name="円形吹き出し 17"/>
            <p:cNvSpPr/>
            <p:nvPr/>
          </p:nvSpPr>
          <p:spPr>
            <a:xfrm>
              <a:off x="1568630" y="4009104"/>
              <a:ext cx="1107831" cy="430823"/>
            </a:xfrm>
            <a:prstGeom prst="wedgeEllipseCallout">
              <a:avLst>
                <a:gd name="adj1" fmla="val -48747"/>
                <a:gd name="adj2" fmla="val 10067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9" name="円形吹き出し 18"/>
            <p:cNvSpPr/>
            <p:nvPr/>
          </p:nvSpPr>
          <p:spPr>
            <a:xfrm>
              <a:off x="5123088" y="4168499"/>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gr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131</a:t>
            </a:fld>
            <a:endParaRPr lang="ja-JP" altLang="en-US"/>
          </a:p>
        </p:txBody>
      </p:sp>
    </p:spTree>
    <p:extLst>
      <p:ext uri="{BB962C8B-B14F-4D97-AF65-F5344CB8AC3E}">
        <p14:creationId xmlns:p14="http://schemas.microsoft.com/office/powerpoint/2010/main" val="309350171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07504" y="764704"/>
            <a:ext cx="3633596" cy="338554"/>
          </a:xfrm>
          <a:prstGeom prst="rect">
            <a:avLst/>
          </a:prstGeom>
          <a:noFill/>
        </p:spPr>
        <p:txBody>
          <a:bodyPr wrap="square" rtlCol="0">
            <a:spAutoFit/>
          </a:bodyPr>
          <a:lstStyle/>
          <a:p>
            <a:pPr marL="177800" indent="-177800">
              <a:spcBef>
                <a:spcPts val="600"/>
              </a:spcBef>
            </a:pPr>
            <a:r>
              <a:rPr lang="ja-JP" altLang="en-US" sz="1600" dirty="0" smtClean="0"/>
              <a:t>■関連データその</a:t>
            </a:r>
            <a:r>
              <a:rPr lang="ja-JP" altLang="en-US" sz="1600" dirty="0"/>
              <a:t>２</a:t>
            </a:r>
            <a:endParaRPr kumimoji="1" lang="en-US" altLang="ja-JP" sz="1600" dirty="0" smtClean="0"/>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132</a:t>
            </a:fld>
            <a:endParaRPr kumimoji="1" lang="ja-JP" altLang="en-US"/>
          </a:p>
        </p:txBody>
      </p:sp>
      <p:pic>
        <p:nvPicPr>
          <p:cNvPr id="3" name="図 2"/>
          <p:cNvPicPr>
            <a:picLocks noChangeAspect="1"/>
          </p:cNvPicPr>
          <p:nvPr/>
        </p:nvPicPr>
        <p:blipFill>
          <a:blip r:embed="rId2"/>
          <a:stretch>
            <a:fillRect/>
          </a:stretch>
        </p:blipFill>
        <p:spPr>
          <a:xfrm>
            <a:off x="94100" y="1112203"/>
            <a:ext cx="8955800" cy="5169856"/>
          </a:xfrm>
          <a:prstGeom prst="rect">
            <a:avLst/>
          </a:prstGeom>
        </p:spPr>
      </p:pic>
    </p:spTree>
    <p:extLst>
      <p:ext uri="{BB962C8B-B14F-4D97-AF65-F5344CB8AC3E}">
        <p14:creationId xmlns:p14="http://schemas.microsoft.com/office/powerpoint/2010/main" val="1592315997"/>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915868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（３）インフラの充実・</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強化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インフラ整備（道路網・鉄道網）の具体化、ストックの組換え</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p>
        </p:txBody>
      </p:sp>
      <p:graphicFrame>
        <p:nvGraphicFramePr>
          <p:cNvPr id="8" name="表 7"/>
          <p:cNvGraphicFramePr>
            <a:graphicFrameLocks noGrp="1"/>
          </p:cNvGraphicFramePr>
          <p:nvPr>
            <p:extLst>
              <p:ext uri="{D42A27DB-BD31-4B8C-83A1-F6EECF244321}">
                <p14:modId xmlns:p14="http://schemas.microsoft.com/office/powerpoint/2010/main" val="3215979427"/>
              </p:ext>
            </p:extLst>
          </p:nvPr>
        </p:nvGraphicFramePr>
        <p:xfrm>
          <a:off x="251520" y="386329"/>
          <a:ext cx="8712968" cy="626440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556000">
                <a:tc rowSpan="3">
                  <a:txBody>
                    <a:bodyPr/>
                    <a:lstStyle/>
                    <a:p>
                      <a:pPr marL="0" indent="0"/>
                      <a:r>
                        <a:rPr kumimoji="1" lang="ja-JP" altLang="en-US" sz="1400" dirty="0" smtClean="0">
                          <a:solidFill>
                            <a:schemeClr val="tx1"/>
                          </a:solidFill>
                        </a:rPr>
                        <a:t>・インフラ整備は、経済発展に不可欠な投資であるにもかかわらず、財政難が続く中で、莫大な予算を確保</a:t>
                      </a:r>
                      <a:r>
                        <a:rPr kumimoji="1" lang="ja-JP" altLang="en-US" sz="1400" strike="noStrike" dirty="0" smtClean="0">
                          <a:solidFill>
                            <a:schemeClr val="tx1"/>
                          </a:solidFill>
                        </a:rPr>
                        <a:t>する</a:t>
                      </a:r>
                      <a:r>
                        <a:rPr kumimoji="1" lang="ja-JP" altLang="en-US" sz="1400" dirty="0" smtClean="0">
                          <a:solidFill>
                            <a:schemeClr val="tx1"/>
                          </a:solidFill>
                        </a:rPr>
                        <a:t>事業スキームを構築する必要があった。</a:t>
                      </a:r>
                      <a:endParaRPr kumimoji="1" lang="en-US" altLang="ja-JP" sz="1400" dirty="0" smtClean="0">
                        <a:solidFill>
                          <a:schemeClr val="tx1"/>
                        </a:solidFill>
                      </a:endParaRPr>
                    </a:p>
                    <a:p>
                      <a:pPr marL="0" indent="0"/>
                      <a:r>
                        <a:rPr kumimoji="1" lang="ja-JP" altLang="en-US" sz="1400" dirty="0" smtClean="0">
                          <a:solidFill>
                            <a:schemeClr val="tx1"/>
                          </a:solidFill>
                        </a:rPr>
                        <a:t>・都心と国土軸や関空のアクセス状況等に課題があり、副首都として必要な都市機能の充実が必要。</a:t>
                      </a:r>
                      <a:endParaRPr kumimoji="1" lang="en-US" altLang="ja-JP" sz="1400" dirty="0" smtClean="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b="1" dirty="0" smtClean="0">
                          <a:solidFill>
                            <a:schemeClr val="tx1"/>
                          </a:solidFill>
                        </a:rPr>
                        <a:t>①高速道路</a:t>
                      </a:r>
                      <a:endParaRPr kumimoji="1" lang="en-US" altLang="ja-JP" sz="1400" b="1" dirty="0" smtClean="0">
                        <a:solidFill>
                          <a:schemeClr val="tx1"/>
                        </a:solidFill>
                      </a:endParaRPr>
                    </a:p>
                    <a:p>
                      <a:pPr marL="92075" indent="-92075"/>
                      <a:r>
                        <a:rPr kumimoji="1" lang="ja-JP" altLang="en-US" sz="1400" dirty="0" smtClean="0">
                          <a:solidFill>
                            <a:schemeClr val="tx1"/>
                          </a:solidFill>
                        </a:rPr>
                        <a:t>・複数の運営主体が混在する複雑な料金体系の改善</a:t>
                      </a:r>
                      <a:endParaRPr kumimoji="1" lang="en-US" altLang="ja-JP" sz="1400" dirty="0" smtClean="0">
                        <a:solidFill>
                          <a:schemeClr val="tx1"/>
                        </a:solidFill>
                      </a:endParaRPr>
                    </a:p>
                    <a:p>
                      <a:pPr marL="92075" indent="-92075"/>
                      <a:r>
                        <a:rPr kumimoji="1" lang="ja-JP" altLang="en-US" sz="1400" dirty="0" smtClean="0">
                          <a:solidFill>
                            <a:schemeClr val="tx1"/>
                          </a:solidFill>
                        </a:rPr>
                        <a:t>・ミッシングリンク解消に向けた道路整備、老朽化に伴うインフラ更新計画の具体化</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400" dirty="0" smtClean="0">
                          <a:solidFill>
                            <a:schemeClr val="tx1"/>
                          </a:solidFill>
                        </a:rPr>
                        <a:t>	</a:t>
                      </a:r>
                      <a:endParaRPr kumimoji="1" lang="en-US" altLang="ja-JP" sz="1400" dirty="0" smtClean="0">
                        <a:solidFill>
                          <a:schemeClr val="tx1"/>
                        </a:solidFill>
                      </a:endParaRPr>
                    </a:p>
                    <a:p>
                      <a:pPr marL="92075" indent="-92075"/>
                      <a:r>
                        <a:rPr kumimoji="1" lang="ja-JP" altLang="en-US" sz="1400" dirty="0" smtClean="0">
                          <a:solidFill>
                            <a:schemeClr val="tx1"/>
                          </a:solidFill>
                        </a:rPr>
                        <a:t>・</a:t>
                      </a:r>
                      <a:r>
                        <a:rPr kumimoji="1" lang="ja-JP" altLang="en-US" sz="1400" strike="noStrike" baseline="0" dirty="0" smtClean="0">
                          <a:solidFill>
                            <a:schemeClr val="tx1"/>
                          </a:solidFill>
                        </a:rPr>
                        <a:t>近畿圏の高速道路を賢く使う料金体系の提案</a:t>
                      </a:r>
                      <a:r>
                        <a:rPr kumimoji="1" lang="ja-JP" altLang="en-US" sz="1400" dirty="0" smtClean="0">
                          <a:solidFill>
                            <a:schemeClr val="tx1"/>
                          </a:solidFill>
                        </a:rPr>
                        <a:t>（料金体系の一元化</a:t>
                      </a:r>
                      <a:r>
                        <a:rPr kumimoji="1" lang="ja-JP" altLang="en-US" sz="1400" baseline="0" dirty="0" smtClean="0">
                          <a:solidFill>
                            <a:schemeClr val="tx1"/>
                          </a:solidFill>
                        </a:rPr>
                        <a:t>）</a:t>
                      </a:r>
                      <a:r>
                        <a:rPr kumimoji="1" lang="ja-JP" altLang="en-US" sz="1400" dirty="0" smtClean="0">
                          <a:solidFill>
                            <a:schemeClr val="tx1"/>
                          </a:solidFill>
                        </a:rPr>
                        <a:t>、大規模更新の財源確保のための料金徴収期間延長、ミッシングリンク解消に向けた事業スキームの具体化、国・高速道路会社・自治体による検討会設置</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endParaRPr kumimoji="1" lang="en-US" altLang="ja-JP" sz="1150" dirty="0" smtClean="0">
                        <a:solidFill>
                          <a:schemeClr val="tx1"/>
                        </a:solidFill>
                      </a:endParaRPr>
                    </a:p>
                    <a:p>
                      <a:pPr marL="92075" indent="-92075"/>
                      <a:r>
                        <a:rPr kumimoji="1" lang="ja-JP" altLang="en-US" sz="1150" dirty="0" smtClean="0">
                          <a:solidFill>
                            <a:schemeClr val="tx1"/>
                          </a:solidFill>
                        </a:rPr>
                        <a:t>・</a:t>
                      </a:r>
                      <a:r>
                        <a:rPr kumimoji="1" lang="ja-JP" altLang="en-US" sz="1150" strike="noStrike" baseline="0" dirty="0" smtClean="0">
                          <a:solidFill>
                            <a:schemeClr val="tx1"/>
                          </a:solidFill>
                        </a:rPr>
                        <a:t>近畿</a:t>
                      </a:r>
                      <a:r>
                        <a:rPr kumimoji="1" lang="ja-JP" altLang="en-US" sz="1150" dirty="0" smtClean="0">
                          <a:solidFill>
                            <a:schemeClr val="tx1"/>
                          </a:solidFill>
                        </a:rPr>
                        <a:t>圏の料金を対距離制を基本とした料金体系へ整理・統一（</a:t>
                      </a:r>
                      <a:r>
                        <a:rPr kumimoji="1" lang="en-US" altLang="ja-JP" sz="1150" dirty="0" smtClean="0">
                          <a:solidFill>
                            <a:schemeClr val="tx1"/>
                          </a:solidFill>
                        </a:rPr>
                        <a:t>2017</a:t>
                      </a:r>
                      <a:r>
                        <a:rPr kumimoji="1" lang="ja-JP" altLang="en-US" sz="1150" dirty="0" smtClean="0">
                          <a:solidFill>
                            <a:schemeClr val="tx1"/>
                          </a:solidFill>
                        </a:rPr>
                        <a:t>年</a:t>
                      </a:r>
                      <a:r>
                        <a:rPr kumimoji="1" lang="en-US" altLang="ja-JP" sz="1150" dirty="0" smtClean="0">
                          <a:solidFill>
                            <a:schemeClr val="tx1"/>
                          </a:solidFill>
                        </a:rPr>
                        <a:t>6</a:t>
                      </a:r>
                      <a:r>
                        <a:rPr kumimoji="1" lang="ja-JP" altLang="en-US" sz="1150" dirty="0" smtClean="0">
                          <a:solidFill>
                            <a:schemeClr val="tx1"/>
                          </a:solidFill>
                        </a:rPr>
                        <a:t>月）</a:t>
                      </a:r>
                    </a:p>
                    <a:p>
                      <a:pPr marL="92075" indent="-92075"/>
                      <a:r>
                        <a:rPr kumimoji="1" lang="ja-JP" altLang="en-US" sz="1150" dirty="0" smtClean="0">
                          <a:solidFill>
                            <a:schemeClr val="tx1"/>
                          </a:solidFill>
                        </a:rPr>
                        <a:t>・道路公社路線をＮＥＸＣＯに移管（</a:t>
                      </a:r>
                      <a:r>
                        <a:rPr kumimoji="1" lang="en-US" altLang="ja-JP" sz="1150" dirty="0" smtClean="0">
                          <a:solidFill>
                            <a:schemeClr val="tx1"/>
                          </a:solidFill>
                        </a:rPr>
                        <a:t>2018</a:t>
                      </a:r>
                      <a:r>
                        <a:rPr kumimoji="1" lang="ja-JP" altLang="en-US" sz="1150" dirty="0" smtClean="0">
                          <a:solidFill>
                            <a:schemeClr val="tx1"/>
                          </a:solidFill>
                        </a:rPr>
                        <a:t>年</a:t>
                      </a:r>
                      <a:r>
                        <a:rPr kumimoji="1" lang="en-US" altLang="ja-JP" sz="1150" dirty="0" smtClean="0">
                          <a:solidFill>
                            <a:schemeClr val="tx1"/>
                          </a:solidFill>
                        </a:rPr>
                        <a:t>4</a:t>
                      </a:r>
                      <a:r>
                        <a:rPr kumimoji="1" lang="ja-JP" altLang="en-US" sz="1150" dirty="0" smtClean="0">
                          <a:solidFill>
                            <a:schemeClr val="tx1"/>
                          </a:solidFill>
                        </a:rPr>
                        <a:t>月堺泉北・南阪奈、</a:t>
                      </a:r>
                      <a:r>
                        <a:rPr kumimoji="1" lang="en-US" altLang="ja-JP" sz="1150" dirty="0" smtClean="0">
                          <a:solidFill>
                            <a:schemeClr val="tx1"/>
                          </a:solidFill>
                        </a:rPr>
                        <a:t>2019</a:t>
                      </a:r>
                      <a:r>
                        <a:rPr kumimoji="1" lang="ja-JP" altLang="en-US" sz="1150" dirty="0" smtClean="0">
                          <a:solidFill>
                            <a:schemeClr val="tx1"/>
                          </a:solidFill>
                        </a:rPr>
                        <a:t>年</a:t>
                      </a:r>
                      <a:r>
                        <a:rPr kumimoji="1" lang="en-US" altLang="ja-JP" sz="1150" dirty="0" smtClean="0">
                          <a:solidFill>
                            <a:schemeClr val="tx1"/>
                          </a:solidFill>
                        </a:rPr>
                        <a:t>4</a:t>
                      </a:r>
                      <a:r>
                        <a:rPr kumimoji="1" lang="ja-JP" altLang="en-US" sz="1150" dirty="0" smtClean="0">
                          <a:solidFill>
                            <a:schemeClr val="tx1"/>
                          </a:solidFill>
                        </a:rPr>
                        <a:t>月第二阪奈）</a:t>
                      </a:r>
                      <a:endParaRPr kumimoji="1" lang="en-US" altLang="ja-JP" sz="1150" dirty="0" smtClean="0">
                        <a:solidFill>
                          <a:schemeClr val="tx1"/>
                        </a:solidFill>
                      </a:endParaRPr>
                    </a:p>
                    <a:p>
                      <a:pPr marL="92075" indent="-92075"/>
                      <a:r>
                        <a:rPr kumimoji="1" lang="ja-JP" altLang="en-US" sz="1150" dirty="0" smtClean="0">
                          <a:solidFill>
                            <a:schemeClr val="tx1"/>
                          </a:solidFill>
                        </a:rPr>
                        <a:t>・大規模更新は、料金徴収期間を延長し、</a:t>
                      </a:r>
                      <a:r>
                        <a:rPr kumimoji="1" lang="en-US" altLang="ja-JP" sz="1150" dirty="0" smtClean="0">
                          <a:solidFill>
                            <a:schemeClr val="tx1"/>
                          </a:solidFill>
                        </a:rPr>
                        <a:t>2015</a:t>
                      </a:r>
                      <a:r>
                        <a:rPr kumimoji="1" lang="ja-JP" altLang="en-US" sz="1150" dirty="0" smtClean="0">
                          <a:solidFill>
                            <a:schemeClr val="tx1"/>
                          </a:solidFill>
                        </a:rPr>
                        <a:t>年度着手（</a:t>
                      </a:r>
                      <a:r>
                        <a:rPr kumimoji="1" lang="en-US" altLang="ja-JP" sz="1150" dirty="0" smtClean="0">
                          <a:solidFill>
                            <a:schemeClr val="tx1"/>
                          </a:solidFill>
                        </a:rPr>
                        <a:t>2014</a:t>
                      </a:r>
                      <a:r>
                        <a:rPr kumimoji="1" lang="ja-JP" altLang="en-US" sz="1150" dirty="0" smtClean="0">
                          <a:solidFill>
                            <a:schemeClr val="tx1"/>
                          </a:solidFill>
                        </a:rPr>
                        <a:t>年度法律改正）</a:t>
                      </a:r>
                      <a:endParaRPr kumimoji="1" lang="en-US" altLang="ja-JP" sz="1150" dirty="0" smtClean="0">
                        <a:solidFill>
                          <a:schemeClr val="tx1"/>
                        </a:solidFill>
                      </a:endParaRPr>
                    </a:p>
                    <a:p>
                      <a:pPr marL="92075" indent="-92075"/>
                      <a:r>
                        <a:rPr kumimoji="1" lang="ja-JP" altLang="en-US" sz="1150" dirty="0" smtClean="0">
                          <a:solidFill>
                            <a:schemeClr val="tx1"/>
                          </a:solidFill>
                        </a:rPr>
                        <a:t>・淀川左岸線延伸部は、</a:t>
                      </a:r>
                      <a:r>
                        <a:rPr kumimoji="1" lang="en-US" altLang="ja-JP" sz="1150" dirty="0" smtClean="0">
                          <a:solidFill>
                            <a:schemeClr val="tx1"/>
                          </a:solidFill>
                        </a:rPr>
                        <a:t>2017</a:t>
                      </a:r>
                      <a:r>
                        <a:rPr kumimoji="1" lang="ja-JP" altLang="en-US" sz="1150" dirty="0" smtClean="0">
                          <a:solidFill>
                            <a:schemeClr val="tx1"/>
                          </a:solidFill>
                        </a:rPr>
                        <a:t>年度事業化が決定</a:t>
                      </a:r>
                      <a:endParaRPr kumimoji="1" lang="en-US" altLang="ja-JP" sz="1150" dirty="0" smtClean="0">
                        <a:solidFill>
                          <a:schemeClr val="tx1"/>
                        </a:solidFill>
                      </a:endParaRPr>
                    </a:p>
                    <a:p>
                      <a:pPr marL="92075" indent="-92075"/>
                      <a:r>
                        <a:rPr kumimoji="1" lang="ja-JP" altLang="en-US" sz="1150" dirty="0" smtClean="0">
                          <a:solidFill>
                            <a:schemeClr val="tx1"/>
                          </a:solidFill>
                        </a:rPr>
                        <a:t>・大和川線は、</a:t>
                      </a:r>
                      <a:r>
                        <a:rPr kumimoji="1" lang="en-US" altLang="ja-JP" sz="1150" smtClean="0">
                          <a:solidFill>
                            <a:schemeClr val="tx1"/>
                          </a:solidFill>
                        </a:rPr>
                        <a:t>2020</a:t>
                      </a:r>
                      <a:r>
                        <a:rPr kumimoji="1" lang="ja-JP" altLang="en-US" sz="1150" smtClean="0">
                          <a:solidFill>
                            <a:schemeClr val="tx1"/>
                          </a:solidFill>
                        </a:rPr>
                        <a:t>年</a:t>
                      </a:r>
                      <a:r>
                        <a:rPr kumimoji="1" lang="en-US" altLang="ja-JP" sz="1150" dirty="0" smtClean="0">
                          <a:solidFill>
                            <a:schemeClr val="tx1"/>
                          </a:solidFill>
                        </a:rPr>
                        <a:t>3</a:t>
                      </a:r>
                      <a:r>
                        <a:rPr kumimoji="1" lang="ja-JP" altLang="en-US" sz="1150" dirty="0" smtClean="0">
                          <a:solidFill>
                            <a:schemeClr val="tx1"/>
                          </a:solidFill>
                        </a:rPr>
                        <a:t>月全線開通</a:t>
                      </a:r>
                      <a:endParaRPr kumimoji="1" lang="en-US" altLang="ja-JP" sz="1150"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2060"/>
                      </a:solidFill>
                      <a:prstDash val="sysDash"/>
                      <a:round/>
                      <a:headEnd type="none" w="med" len="med"/>
                      <a:tailEnd type="none" w="med" len="med"/>
                    </a:lnB>
                  </a:tcPr>
                </a:tc>
                <a:extLst>
                  <a:ext uri="{0D108BD9-81ED-4DB2-BD59-A6C34878D82A}">
                    <a16:rowId xmlns:a16="http://schemas.microsoft.com/office/drawing/2014/main" val="10001"/>
                  </a:ext>
                </a:extLst>
              </a:tr>
              <a:tr h="2088232">
                <a:tc vMerge="1">
                  <a:txBody>
                    <a:bodyPr/>
                    <a:lstStyle/>
                    <a:p>
                      <a:endParaRPr kumimoji="1" lang="ja-JP" altLang="en-US"/>
                    </a:p>
                  </a:txBody>
                  <a:tcPr/>
                </a:tc>
                <a:tc>
                  <a:txBody>
                    <a:bodyPr/>
                    <a:lstStyle/>
                    <a:p>
                      <a:pPr marL="92075" indent="-92075"/>
                      <a:r>
                        <a:rPr kumimoji="1" lang="ja-JP" altLang="en-US" sz="1400" b="1" dirty="0" smtClean="0">
                          <a:solidFill>
                            <a:schemeClr val="tx1"/>
                          </a:solidFill>
                        </a:rPr>
                        <a:t>②鉄道</a:t>
                      </a:r>
                      <a:r>
                        <a:rPr kumimoji="1" lang="en-US" altLang="ja-JP" sz="1400" b="1" dirty="0" smtClean="0">
                          <a:solidFill>
                            <a:schemeClr val="tx1"/>
                          </a:solidFill>
                        </a:rPr>
                        <a:t>(</a:t>
                      </a:r>
                      <a:r>
                        <a:rPr kumimoji="1" lang="ja-JP" altLang="en-US" sz="1400" b="1" dirty="0" smtClean="0">
                          <a:solidFill>
                            <a:schemeClr val="tx1"/>
                          </a:solidFill>
                        </a:rPr>
                        <a:t>戦略路線</a:t>
                      </a:r>
                      <a:r>
                        <a:rPr kumimoji="1" lang="en-US" altLang="ja-JP" sz="1400" b="1" dirty="0" smtClean="0">
                          <a:solidFill>
                            <a:schemeClr val="tx1"/>
                          </a:solidFill>
                        </a:rPr>
                        <a:t>)</a:t>
                      </a:r>
                    </a:p>
                    <a:p>
                      <a:pPr marL="92075" indent="-92075"/>
                      <a:r>
                        <a:rPr kumimoji="1" lang="ja-JP" altLang="en-US" sz="1400" dirty="0" smtClean="0">
                          <a:solidFill>
                            <a:schemeClr val="tx1"/>
                          </a:solidFill>
                        </a:rPr>
                        <a:t>・取組みの方向性を示す公共交通戦略を策定</a:t>
                      </a:r>
                    </a:p>
                    <a:p>
                      <a:pPr marL="92075" indent="-92075"/>
                      <a:r>
                        <a:rPr kumimoji="1" lang="ja-JP" altLang="en-US" sz="1400" dirty="0" smtClean="0">
                          <a:solidFill>
                            <a:schemeClr val="tx1"/>
                          </a:solidFill>
                        </a:rPr>
                        <a:t>・ストック組換えによる鉄道網整備に要する府財源確保</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300" dirty="0" smtClean="0">
                          <a:solidFill>
                            <a:schemeClr val="tx1"/>
                          </a:solidFill>
                        </a:rPr>
                        <a:t>・公共交通戦略を</a:t>
                      </a:r>
                      <a:r>
                        <a:rPr kumimoji="1" lang="en-US" altLang="ja-JP" sz="1300" dirty="0" smtClean="0">
                          <a:solidFill>
                            <a:schemeClr val="tx1"/>
                          </a:solidFill>
                        </a:rPr>
                        <a:t>2019</a:t>
                      </a:r>
                      <a:r>
                        <a:rPr kumimoji="1" lang="ja-JP" altLang="en-US" sz="1300" dirty="0" smtClean="0">
                          <a:solidFill>
                            <a:schemeClr val="tx1"/>
                          </a:solidFill>
                        </a:rPr>
                        <a:t>年に改訂し、戦略路線を見直し・追加</a:t>
                      </a:r>
                    </a:p>
                    <a:p>
                      <a:pPr marL="92075" indent="-92075"/>
                      <a:r>
                        <a:rPr kumimoji="1" lang="ja-JP" altLang="en-US" sz="1300" dirty="0" smtClean="0">
                          <a:solidFill>
                            <a:schemeClr val="tx1"/>
                          </a:solidFill>
                        </a:rPr>
                        <a:t>	（北大阪急行延伸／大阪モノレール延伸／なにわ筋線／なにわ筋連絡線・新大阪連絡線、中之島線延伸）</a:t>
                      </a:r>
                      <a:endParaRPr kumimoji="1" lang="en-US" altLang="ja-JP" sz="1300" dirty="0" smtClean="0">
                        <a:solidFill>
                          <a:schemeClr val="tx1"/>
                        </a:solidFill>
                      </a:endParaRPr>
                    </a:p>
                    <a:p>
                      <a:pPr marL="92075" indent="-92075"/>
                      <a:r>
                        <a:rPr kumimoji="1" lang="ja-JP" altLang="en-US" sz="1300" dirty="0" smtClean="0">
                          <a:solidFill>
                            <a:schemeClr val="tx1"/>
                          </a:solidFill>
                        </a:rPr>
                        <a:t>・黒字の第三セクター（大阪府都市開発㈱）の株式売却。売却益を公共施設整備を目的とする基金に積立て。</a:t>
                      </a:r>
                      <a:endParaRPr kumimoji="1" lang="ja-JP" altLang="en-US" sz="13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tc>
                  <a:txBody>
                    <a:bodyPr/>
                    <a:lstStyle/>
                    <a:p>
                      <a:pPr marL="92075" indent="-92075"/>
                      <a:r>
                        <a:rPr kumimoji="1" lang="ja-JP" altLang="en-US" sz="1150" dirty="0" smtClean="0">
                          <a:solidFill>
                            <a:schemeClr val="tx1"/>
                          </a:solidFill>
                        </a:rPr>
                        <a:t>・戦略路線が着実に進展</a:t>
                      </a:r>
                      <a:endParaRPr kumimoji="1" lang="en-US" altLang="ja-JP" sz="1150" dirty="0" smtClean="0">
                        <a:solidFill>
                          <a:schemeClr val="tx1"/>
                        </a:solidFill>
                      </a:endParaRPr>
                    </a:p>
                    <a:p>
                      <a:pPr marL="92075" indent="-92075"/>
                      <a:r>
                        <a:rPr kumimoji="1" lang="en-US" altLang="ja-JP" sz="1150" dirty="0" smtClean="0">
                          <a:solidFill>
                            <a:schemeClr val="tx1"/>
                          </a:solidFill>
                        </a:rPr>
                        <a:t>-</a:t>
                      </a:r>
                      <a:r>
                        <a:rPr kumimoji="1" lang="ja-JP" altLang="en-US" sz="1150" dirty="0" smtClean="0">
                          <a:solidFill>
                            <a:schemeClr val="tx1"/>
                          </a:solidFill>
                        </a:rPr>
                        <a:t>北大阪急行延伸は、</a:t>
                      </a:r>
                      <a:r>
                        <a:rPr kumimoji="1" lang="en-US" altLang="ja-JP" sz="1150" strike="noStrike" baseline="0" dirty="0" smtClean="0">
                          <a:solidFill>
                            <a:schemeClr val="tx1"/>
                          </a:solidFill>
                        </a:rPr>
                        <a:t>2016</a:t>
                      </a:r>
                      <a:r>
                        <a:rPr kumimoji="1" lang="ja-JP" altLang="en-US" sz="1150" strike="noStrike" baseline="0" dirty="0" smtClean="0">
                          <a:solidFill>
                            <a:schemeClr val="tx1"/>
                          </a:solidFill>
                        </a:rPr>
                        <a:t>年度に</a:t>
                      </a:r>
                      <a:r>
                        <a:rPr kumimoji="1" lang="ja-JP" altLang="en-US" sz="1150" dirty="0" smtClean="0">
                          <a:solidFill>
                            <a:schemeClr val="tx1"/>
                          </a:solidFill>
                        </a:rPr>
                        <a:t>工事着手し、軌道・駅舎建築工事を実施中。</a:t>
                      </a:r>
                    </a:p>
                    <a:p>
                      <a:pPr marL="92075" indent="-92075"/>
                      <a:r>
                        <a:rPr kumimoji="1" lang="en-US" altLang="ja-JP" sz="1150" dirty="0" smtClean="0">
                          <a:solidFill>
                            <a:schemeClr val="tx1"/>
                          </a:solidFill>
                        </a:rPr>
                        <a:t>‐</a:t>
                      </a:r>
                      <a:r>
                        <a:rPr kumimoji="1" lang="ja-JP" altLang="en-US" sz="1150" dirty="0" smtClean="0">
                          <a:solidFill>
                            <a:schemeClr val="tx1"/>
                          </a:solidFill>
                        </a:rPr>
                        <a:t>大阪モノレール延伸は、</a:t>
                      </a:r>
                      <a:r>
                        <a:rPr kumimoji="1" lang="en-US" altLang="ja-JP" sz="1150" strike="noStrike" baseline="0" dirty="0" smtClean="0">
                          <a:solidFill>
                            <a:schemeClr val="tx1"/>
                          </a:solidFill>
                        </a:rPr>
                        <a:t>2020</a:t>
                      </a:r>
                      <a:r>
                        <a:rPr kumimoji="1" lang="ja-JP" altLang="en-US" sz="1150" strike="noStrike" baseline="0" dirty="0" smtClean="0">
                          <a:solidFill>
                            <a:schemeClr val="tx1"/>
                          </a:solidFill>
                        </a:rPr>
                        <a:t>年</a:t>
                      </a:r>
                      <a:endParaRPr kumimoji="1" lang="en-US" altLang="ja-JP" sz="1150" strike="noStrike" baseline="0" dirty="0" smtClean="0">
                        <a:solidFill>
                          <a:schemeClr val="tx1"/>
                        </a:solidFill>
                      </a:endParaRPr>
                    </a:p>
                    <a:p>
                      <a:pPr marL="92075" indent="-92075"/>
                      <a:r>
                        <a:rPr kumimoji="1" lang="en-US" altLang="ja-JP" sz="1150" strike="noStrike" baseline="0" dirty="0" smtClean="0">
                          <a:solidFill>
                            <a:schemeClr val="tx1"/>
                          </a:solidFill>
                        </a:rPr>
                        <a:t> </a:t>
                      </a:r>
                      <a:r>
                        <a:rPr kumimoji="1" lang="ja-JP" altLang="en-US" sz="1150" strike="noStrike" baseline="0" dirty="0" smtClean="0">
                          <a:solidFill>
                            <a:schemeClr val="tx1"/>
                          </a:solidFill>
                        </a:rPr>
                        <a:t>度に工事着手し、支柱建設工事や車両基地整備工事等を実施中。</a:t>
                      </a:r>
                      <a:endParaRPr kumimoji="1" lang="ja-JP" altLang="en-US" sz="1150" b="1" baseline="0" dirty="0" smtClean="0">
                        <a:solidFill>
                          <a:schemeClr val="tx1"/>
                        </a:solidFill>
                      </a:endParaRPr>
                    </a:p>
                    <a:p>
                      <a:pPr marL="92075" indent="-92075"/>
                      <a:r>
                        <a:rPr kumimoji="1" lang="en-US" altLang="ja-JP" sz="1150" dirty="0" smtClean="0">
                          <a:solidFill>
                            <a:schemeClr val="tx1"/>
                          </a:solidFill>
                        </a:rPr>
                        <a:t>‐</a:t>
                      </a:r>
                      <a:r>
                        <a:rPr kumimoji="1" lang="ja-JP" altLang="en-US" sz="1150" dirty="0" smtClean="0">
                          <a:solidFill>
                            <a:schemeClr val="tx1"/>
                          </a:solidFill>
                        </a:rPr>
                        <a:t>なにわ筋線は</a:t>
                      </a:r>
                      <a:r>
                        <a:rPr kumimoji="1" lang="ja-JP" altLang="en-US" sz="1150" strike="noStrike" dirty="0" smtClean="0">
                          <a:solidFill>
                            <a:schemeClr val="tx1"/>
                          </a:solidFill>
                        </a:rPr>
                        <a:t>、</a:t>
                      </a:r>
                      <a:r>
                        <a:rPr kumimoji="1" lang="en-US" altLang="ja-JP" sz="1150" strike="noStrike" baseline="0" dirty="0" smtClean="0">
                          <a:solidFill>
                            <a:schemeClr val="tx1"/>
                          </a:solidFill>
                        </a:rPr>
                        <a:t>2021</a:t>
                      </a:r>
                      <a:r>
                        <a:rPr kumimoji="1" lang="ja-JP" altLang="en-US" sz="1150" strike="noStrike" baseline="0" dirty="0" smtClean="0">
                          <a:solidFill>
                            <a:schemeClr val="tx1"/>
                          </a:solidFill>
                        </a:rPr>
                        <a:t>年度に工事着手</a:t>
                      </a:r>
                    </a:p>
                    <a:p>
                      <a:pPr marL="92075" indent="-92075"/>
                      <a:r>
                        <a:rPr kumimoji="1" lang="en-US" altLang="ja-JP" sz="1150" dirty="0" smtClean="0">
                          <a:solidFill>
                            <a:schemeClr val="tx1"/>
                          </a:solidFill>
                        </a:rPr>
                        <a:t>‐</a:t>
                      </a:r>
                      <a:r>
                        <a:rPr kumimoji="1" lang="ja-JP" altLang="en-US" sz="1150" dirty="0" smtClean="0">
                          <a:solidFill>
                            <a:schemeClr val="tx1"/>
                          </a:solidFill>
                        </a:rPr>
                        <a:t>なにわ筋連絡線・新大阪連絡線、中之島線延伸は、今後、事業実施の可否について検討</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2060"/>
                      </a:solidFill>
                      <a:prstDash val="sysDash"/>
                      <a:round/>
                      <a:headEnd type="none" w="med" len="med"/>
                      <a:tailEnd type="none" w="med" len="med"/>
                    </a:lnT>
                    <a:lnB w="12700" cap="flat" cmpd="sng" algn="ctr">
                      <a:solidFill>
                        <a:srgbClr val="002060"/>
                      </a:solidFill>
                      <a:prstDash val="sysDash"/>
                      <a:round/>
                      <a:headEnd type="none" w="med" len="med"/>
                      <a:tailEnd type="none" w="med" len="med"/>
                    </a:lnB>
                  </a:tcPr>
                </a:tc>
                <a:extLst>
                  <a:ext uri="{0D108BD9-81ED-4DB2-BD59-A6C34878D82A}">
                    <a16:rowId xmlns:a16="http://schemas.microsoft.com/office/drawing/2014/main" val="3132442172"/>
                  </a:ext>
                </a:extLst>
              </a:tr>
              <a:tr h="915496">
                <a:tc vMerge="1">
                  <a:txBody>
                    <a:bodyPr/>
                    <a:lstStyle/>
                    <a:p>
                      <a:endParaRPr kumimoji="1" lang="ja-JP" altLang="en-US"/>
                    </a:p>
                  </a:txBody>
                  <a:tcPr/>
                </a:tc>
                <a:tc>
                  <a:txBody>
                    <a:bodyPr/>
                    <a:lstStyle/>
                    <a:p>
                      <a:pPr marL="92075" indent="-92075"/>
                      <a:r>
                        <a:rPr kumimoji="1" lang="ja-JP" altLang="en-US" sz="1400" b="1" dirty="0" smtClean="0">
                          <a:solidFill>
                            <a:schemeClr val="tx1"/>
                          </a:solidFill>
                        </a:rPr>
                        <a:t>③鉄道</a:t>
                      </a:r>
                      <a:r>
                        <a:rPr kumimoji="1" lang="en-US" altLang="ja-JP" sz="1400" b="1" dirty="0" smtClean="0">
                          <a:solidFill>
                            <a:schemeClr val="tx1"/>
                          </a:solidFill>
                        </a:rPr>
                        <a:t>(</a:t>
                      </a:r>
                      <a:r>
                        <a:rPr kumimoji="1" lang="ja-JP" altLang="en-US" sz="1400" b="1" dirty="0" smtClean="0">
                          <a:solidFill>
                            <a:schemeClr val="tx1"/>
                          </a:solidFill>
                        </a:rPr>
                        <a:t>リニア、北陸</a:t>
                      </a:r>
                      <a:r>
                        <a:rPr kumimoji="1" lang="en-US" altLang="ja-JP" sz="1400" b="1" dirty="0" smtClean="0">
                          <a:solidFill>
                            <a:schemeClr val="tx1"/>
                          </a:solidFill>
                        </a:rPr>
                        <a:t>)</a:t>
                      </a:r>
                    </a:p>
                    <a:p>
                      <a:pPr marL="92075" indent="-92075"/>
                      <a:r>
                        <a:rPr kumimoji="1" lang="ja-JP" altLang="en-US" sz="1400" dirty="0" smtClean="0">
                          <a:solidFill>
                            <a:schemeClr val="tx1"/>
                          </a:solidFill>
                        </a:rPr>
                        <a:t>・リニア中央新幹線、北陸新幹線の早期全線開業</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solidFill>
                            <a:schemeClr val="tx1"/>
                          </a:solidFill>
                        </a:rPr>
                        <a:t>・府・市・経済界が一丸となって、リニア中央新幹線、北陸新幹線の</a:t>
                      </a:r>
                      <a:r>
                        <a:rPr kumimoji="1" lang="ja-JP" altLang="en-US" sz="1400" baseline="0" dirty="0" smtClean="0">
                          <a:solidFill>
                            <a:schemeClr val="tx1"/>
                          </a:solidFill>
                        </a:rPr>
                        <a:t>早期全線開業</a:t>
                      </a:r>
                      <a:r>
                        <a:rPr kumimoji="1" lang="ja-JP" altLang="en-US" sz="1400" dirty="0" smtClean="0">
                          <a:solidFill>
                            <a:schemeClr val="tx1"/>
                          </a:solidFill>
                        </a:rPr>
                        <a:t>を働きかけ。</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150" dirty="0" smtClean="0">
                          <a:solidFill>
                            <a:schemeClr val="tx1"/>
                          </a:solidFill>
                        </a:rPr>
                        <a:t>・リニア中央新幹線の名阪間の開業最大</a:t>
                      </a:r>
                      <a:r>
                        <a:rPr kumimoji="1" lang="en-US" altLang="ja-JP" sz="1150" dirty="0" smtClean="0">
                          <a:solidFill>
                            <a:schemeClr val="tx1"/>
                          </a:solidFill>
                        </a:rPr>
                        <a:t>8</a:t>
                      </a:r>
                      <a:r>
                        <a:rPr kumimoji="1" lang="ja-JP" altLang="en-US" sz="1150" dirty="0" smtClean="0">
                          <a:solidFill>
                            <a:schemeClr val="tx1"/>
                          </a:solidFill>
                        </a:rPr>
                        <a:t>年間前倒し（</a:t>
                      </a:r>
                      <a:r>
                        <a:rPr kumimoji="1" lang="en-US" altLang="ja-JP" sz="1150" dirty="0" smtClean="0">
                          <a:solidFill>
                            <a:schemeClr val="tx1"/>
                          </a:solidFill>
                        </a:rPr>
                        <a:t>2045</a:t>
                      </a:r>
                      <a:r>
                        <a:rPr kumimoji="1" lang="ja-JP" altLang="en-US" sz="1150" dirty="0" smtClean="0">
                          <a:solidFill>
                            <a:schemeClr val="tx1"/>
                          </a:solidFill>
                        </a:rPr>
                        <a:t>年→</a:t>
                      </a:r>
                      <a:r>
                        <a:rPr kumimoji="1" lang="en-US" altLang="ja-JP" sz="1150" dirty="0" smtClean="0">
                          <a:solidFill>
                            <a:schemeClr val="tx1"/>
                          </a:solidFill>
                        </a:rPr>
                        <a:t>2037</a:t>
                      </a:r>
                      <a:r>
                        <a:rPr kumimoji="1" lang="ja-JP" altLang="en-US" sz="1150" dirty="0" smtClean="0">
                          <a:solidFill>
                            <a:schemeClr val="tx1"/>
                          </a:solidFill>
                        </a:rPr>
                        <a:t>年）</a:t>
                      </a:r>
                      <a:endParaRPr kumimoji="1" lang="en-US" altLang="ja-JP" sz="1150" dirty="0" smtClean="0">
                        <a:solidFill>
                          <a:schemeClr val="tx1"/>
                        </a:solidFill>
                      </a:endParaRPr>
                    </a:p>
                    <a:p>
                      <a:pPr marL="92075" indent="-92075"/>
                      <a:r>
                        <a:rPr kumimoji="1" lang="ja-JP" altLang="en-US" sz="1150" dirty="0" smtClean="0">
                          <a:solidFill>
                            <a:schemeClr val="tx1"/>
                          </a:solidFill>
                        </a:rPr>
                        <a:t>・北陸新幹線については、概略の駅・ルートが決定。</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206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a:xfrm>
            <a:off x="7020272" y="6592267"/>
            <a:ext cx="2133600" cy="365125"/>
          </a:xfrm>
        </p:spPr>
        <p:txBody>
          <a:bodyPr/>
          <a:lstStyle/>
          <a:p>
            <a:fld id="{63BC356D-1576-478B-8647-1361C6E9DFF7}" type="slidenum">
              <a:rPr lang="ja-JP" altLang="en-US" smtClean="0"/>
              <a:pPr/>
              <a:t>133</a:t>
            </a:fld>
            <a:endParaRPr lang="ja-JP" altLang="en-US"/>
          </a:p>
        </p:txBody>
      </p:sp>
    </p:spTree>
    <p:extLst>
      <p:ext uri="{BB962C8B-B14F-4D97-AF65-F5344CB8AC3E}">
        <p14:creationId xmlns:p14="http://schemas.microsoft.com/office/powerpoint/2010/main" val="2521212698"/>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880" y="488035"/>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a:t>
            </a:r>
            <a:endParaRPr kumimoji="1" lang="ja-JP" altLang="en-US" sz="1600" dirty="0"/>
          </a:p>
        </p:txBody>
      </p:sp>
      <p:sp>
        <p:nvSpPr>
          <p:cNvPr id="3" name="テキスト ボックス 2"/>
          <p:cNvSpPr txBox="1"/>
          <p:nvPr/>
        </p:nvSpPr>
        <p:spPr>
          <a:xfrm>
            <a:off x="263609" y="875991"/>
            <a:ext cx="1944216" cy="369332"/>
          </a:xfrm>
          <a:prstGeom prst="rect">
            <a:avLst/>
          </a:prstGeom>
          <a:noFill/>
        </p:spPr>
        <p:txBody>
          <a:bodyPr wrap="square" rtlCol="0">
            <a:spAutoFit/>
          </a:bodyPr>
          <a:lstStyle/>
          <a:p>
            <a:pPr algn="ctr"/>
            <a:r>
              <a:rPr kumimoji="1" lang="ja-JP" altLang="en-US" u="sng" dirty="0" smtClean="0"/>
              <a:t>改革の対象項目</a:t>
            </a:r>
            <a:endParaRPr kumimoji="1" lang="ja-JP" altLang="en-US" u="sng" dirty="0"/>
          </a:p>
        </p:txBody>
      </p:sp>
      <p:sp>
        <p:nvSpPr>
          <p:cNvPr id="4" name="テキスト ボックス 3"/>
          <p:cNvSpPr txBox="1"/>
          <p:nvPr/>
        </p:nvSpPr>
        <p:spPr>
          <a:xfrm>
            <a:off x="2549845" y="878819"/>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24249" y="875991"/>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6" name="テキスト ボックス 5"/>
          <p:cNvSpPr txBox="1"/>
          <p:nvPr/>
        </p:nvSpPr>
        <p:spPr>
          <a:xfrm>
            <a:off x="179512" y="1386453"/>
            <a:ext cx="2016224" cy="584775"/>
          </a:xfrm>
          <a:prstGeom prst="rect">
            <a:avLst/>
          </a:prstGeom>
          <a:noFill/>
          <a:ln>
            <a:solidFill>
              <a:schemeClr val="bg1">
                <a:lumMod val="85000"/>
              </a:schemeClr>
            </a:solidFill>
          </a:ln>
        </p:spPr>
        <p:txBody>
          <a:bodyPr wrap="square" rtlCol="0">
            <a:spAutoFit/>
          </a:bodyPr>
          <a:lstStyle/>
          <a:p>
            <a:pPr marL="92075" indent="-92075"/>
            <a:r>
              <a:rPr lang="ja-JP" altLang="en-US" sz="1600" dirty="0"/>
              <a:t>・</a:t>
            </a:r>
            <a:r>
              <a:rPr kumimoji="1" lang="ja-JP" altLang="en-US" sz="1600" dirty="0" smtClean="0"/>
              <a:t>高速道路の料金</a:t>
            </a:r>
            <a:r>
              <a:rPr kumimoji="1" lang="en-US" altLang="ja-JP" sz="1600" dirty="0" smtClean="0"/>
              <a:t/>
            </a:r>
            <a:br>
              <a:rPr kumimoji="1" lang="en-US" altLang="ja-JP" sz="1600" dirty="0" smtClean="0"/>
            </a:br>
            <a:r>
              <a:rPr kumimoji="1" lang="ja-JP" altLang="en-US" sz="1600" dirty="0" smtClean="0"/>
              <a:t>体系</a:t>
            </a:r>
            <a:endParaRPr kumimoji="1" lang="ja-JP" altLang="en-US" sz="1600" dirty="0"/>
          </a:p>
        </p:txBody>
      </p:sp>
      <p:sp>
        <p:nvSpPr>
          <p:cNvPr id="7" name="テキスト ボックス 6"/>
          <p:cNvSpPr txBox="1"/>
          <p:nvPr/>
        </p:nvSpPr>
        <p:spPr>
          <a:xfrm>
            <a:off x="2339752" y="1371769"/>
            <a:ext cx="2376264" cy="584775"/>
          </a:xfrm>
          <a:prstGeom prst="rect">
            <a:avLst/>
          </a:prstGeom>
          <a:noFill/>
          <a:ln>
            <a:solidFill>
              <a:schemeClr val="bg1">
                <a:lumMod val="85000"/>
              </a:schemeClr>
            </a:solidFill>
          </a:ln>
        </p:spPr>
        <p:txBody>
          <a:bodyPr wrap="square" rtlCol="0">
            <a:spAutoFit/>
          </a:bodyPr>
          <a:lstStyle/>
          <a:p>
            <a:r>
              <a:rPr kumimoji="1" lang="ja-JP" altLang="en-US" sz="1600" dirty="0" smtClean="0"/>
              <a:t>・複数の運営主体と料金体系が混在</a:t>
            </a:r>
            <a:endParaRPr kumimoji="1" lang="ja-JP" altLang="en-US" sz="1600" dirty="0"/>
          </a:p>
        </p:txBody>
      </p:sp>
      <p:sp>
        <p:nvSpPr>
          <p:cNvPr id="8" name="テキスト ボックス 7"/>
          <p:cNvSpPr txBox="1"/>
          <p:nvPr/>
        </p:nvSpPr>
        <p:spPr>
          <a:xfrm>
            <a:off x="5308116" y="1365567"/>
            <a:ext cx="3744416" cy="3382085"/>
          </a:xfrm>
          <a:prstGeom prst="rect">
            <a:avLst/>
          </a:prstGeom>
          <a:noFill/>
          <a:ln>
            <a:solidFill>
              <a:schemeClr val="bg1">
                <a:lumMod val="85000"/>
              </a:schemeClr>
            </a:solidFill>
          </a:ln>
        </p:spPr>
        <p:txBody>
          <a:bodyPr wrap="square" rtlCol="0">
            <a:noAutofit/>
          </a:bodyPr>
          <a:lstStyle/>
          <a:p>
            <a:pPr marL="88900" indent="-88900">
              <a:spcBef>
                <a:spcPts val="600"/>
              </a:spcBef>
            </a:pPr>
            <a:r>
              <a:rPr lang="ja-JP" altLang="en-US" sz="1600" dirty="0" smtClean="0"/>
              <a:t>・近畿圏の料金一元化等を協議する「国と地方の検討会」設置（</a:t>
            </a:r>
            <a:r>
              <a:rPr lang="en-US" altLang="ja-JP" sz="1600" dirty="0" smtClean="0"/>
              <a:t>2011</a:t>
            </a:r>
            <a:r>
              <a:rPr lang="ja-JP" altLang="en-US" sz="1600" dirty="0" smtClean="0"/>
              <a:t>年</a:t>
            </a:r>
            <a:r>
              <a:rPr lang="en-US" altLang="ja-JP" sz="1600" dirty="0" smtClean="0"/>
              <a:t>6</a:t>
            </a:r>
            <a:r>
              <a:rPr lang="ja-JP" altLang="en-US" sz="1600" dirty="0" smtClean="0"/>
              <a:t>月）</a:t>
            </a:r>
            <a:endParaRPr lang="en-US" altLang="ja-JP" sz="1600" dirty="0" smtClean="0"/>
          </a:p>
          <a:p>
            <a:pPr marL="88900" indent="-88900">
              <a:spcBef>
                <a:spcPts val="600"/>
              </a:spcBef>
            </a:pPr>
            <a:r>
              <a:rPr lang="ja-JP" altLang="en-US" sz="1600" dirty="0" smtClean="0"/>
              <a:t>・阪神高速道路が圏域を撤廃した対距離料金に移行（</a:t>
            </a:r>
            <a:r>
              <a:rPr lang="en-US" altLang="ja-JP" sz="1600" dirty="0"/>
              <a:t>2012</a:t>
            </a:r>
            <a:r>
              <a:rPr lang="ja-JP" altLang="en-US" sz="1600" dirty="0"/>
              <a:t>年</a:t>
            </a:r>
            <a:r>
              <a:rPr lang="en-US" altLang="ja-JP" sz="1600" dirty="0"/>
              <a:t>1</a:t>
            </a:r>
            <a:r>
              <a:rPr lang="ja-JP" altLang="en-US" sz="1600" dirty="0" smtClean="0"/>
              <a:t>月）</a:t>
            </a:r>
            <a:endParaRPr lang="en-US" altLang="ja-JP" sz="1600" dirty="0" smtClean="0"/>
          </a:p>
          <a:p>
            <a:pPr marL="88900" indent="-88900">
              <a:spcBef>
                <a:spcPts val="600"/>
              </a:spcBef>
            </a:pPr>
            <a:r>
              <a:rPr kumimoji="1" lang="ja-JP" altLang="en-US" sz="1600" dirty="0" smtClean="0"/>
              <a:t>・国土交通省「近畿圏の新たな高速</a:t>
            </a:r>
            <a:r>
              <a:rPr lang="ja-JP" altLang="en-US" sz="1600" dirty="0" smtClean="0"/>
              <a:t>道路料金に関する具体方針（案）</a:t>
            </a:r>
            <a:r>
              <a:rPr kumimoji="1" lang="ja-JP" altLang="en-US" sz="1600" dirty="0" smtClean="0"/>
              <a:t>」の公表（</a:t>
            </a:r>
            <a:r>
              <a:rPr kumimoji="1" lang="en-US" altLang="ja-JP" sz="1600" dirty="0" smtClean="0"/>
              <a:t>2016</a:t>
            </a:r>
            <a:r>
              <a:rPr kumimoji="1" lang="ja-JP" altLang="en-US" sz="1600" dirty="0" smtClean="0"/>
              <a:t>年</a:t>
            </a:r>
            <a:r>
              <a:rPr kumimoji="1" lang="en-US" altLang="ja-JP" sz="1600" dirty="0" smtClean="0"/>
              <a:t>12</a:t>
            </a:r>
            <a:r>
              <a:rPr lang="ja-JP" altLang="en-US" sz="1600" dirty="0"/>
              <a:t>月</a:t>
            </a:r>
            <a:r>
              <a:rPr kumimoji="1" lang="ja-JP" altLang="en-US" sz="1600" dirty="0" smtClean="0"/>
              <a:t>）</a:t>
            </a:r>
            <a:endParaRPr kumimoji="1" lang="en-US" altLang="ja-JP" sz="1600" dirty="0" smtClean="0"/>
          </a:p>
          <a:p>
            <a:pPr marL="88900" indent="-88900">
              <a:spcBef>
                <a:spcPts val="600"/>
              </a:spcBef>
            </a:pPr>
            <a:r>
              <a:rPr lang="ja-JP" altLang="en-US" sz="1600" dirty="0" smtClean="0"/>
              <a:t>・近畿圏の料金を対距離制</a:t>
            </a:r>
            <a:r>
              <a:rPr lang="ja-JP" altLang="en-US" sz="1600" dirty="0"/>
              <a:t>を基本とした料金体系</a:t>
            </a:r>
            <a:r>
              <a:rPr lang="ja-JP" altLang="en-US" sz="1600" dirty="0" smtClean="0"/>
              <a:t>へ整理</a:t>
            </a:r>
            <a:r>
              <a:rPr lang="ja-JP" altLang="en-US" sz="1600" dirty="0"/>
              <a:t>・</a:t>
            </a:r>
            <a:r>
              <a:rPr lang="ja-JP" altLang="en-US" sz="1600" dirty="0" smtClean="0"/>
              <a:t>統一（</a:t>
            </a:r>
            <a:r>
              <a:rPr lang="en-US" altLang="ja-JP" sz="1600" dirty="0" smtClean="0"/>
              <a:t>2017</a:t>
            </a:r>
            <a:r>
              <a:rPr lang="ja-JP" altLang="en-US" sz="1600" dirty="0" smtClean="0"/>
              <a:t>年</a:t>
            </a:r>
            <a:r>
              <a:rPr lang="en-US" altLang="ja-JP" sz="1600" dirty="0" smtClean="0"/>
              <a:t>6</a:t>
            </a:r>
            <a:r>
              <a:rPr lang="ja-JP" altLang="en-US" sz="1600" dirty="0" smtClean="0"/>
              <a:t>月）</a:t>
            </a:r>
            <a:endParaRPr lang="en-US" altLang="ja-JP" sz="1600" dirty="0" smtClean="0"/>
          </a:p>
          <a:p>
            <a:pPr marL="88900" indent="-88900">
              <a:spcBef>
                <a:spcPts val="600"/>
              </a:spcBef>
            </a:pPr>
            <a:r>
              <a:rPr lang="ja-JP" altLang="en-US" sz="1600" dirty="0" smtClean="0"/>
              <a:t>・道路公社路線をＮＥＸＣＯに移管（</a:t>
            </a:r>
            <a:r>
              <a:rPr lang="en-US" altLang="ja-JP" sz="1600" dirty="0" smtClean="0"/>
              <a:t>2018</a:t>
            </a:r>
            <a:r>
              <a:rPr lang="ja-JP" altLang="en-US" sz="1600" dirty="0" smtClean="0"/>
              <a:t>年</a:t>
            </a:r>
            <a:r>
              <a:rPr lang="en-US" altLang="ja-JP" sz="1600" dirty="0" smtClean="0"/>
              <a:t>4</a:t>
            </a:r>
            <a:r>
              <a:rPr lang="ja-JP" altLang="en-US" sz="1600" dirty="0" smtClean="0"/>
              <a:t>月堺泉北・南阪奈、</a:t>
            </a:r>
            <a:r>
              <a:rPr lang="en-US" altLang="ja-JP" sz="1600" dirty="0" smtClean="0"/>
              <a:t>2019</a:t>
            </a:r>
            <a:r>
              <a:rPr lang="ja-JP" altLang="en-US" sz="1600" dirty="0" smtClean="0"/>
              <a:t>年</a:t>
            </a:r>
            <a:r>
              <a:rPr lang="en-US" altLang="ja-JP" sz="1600" dirty="0" smtClean="0"/>
              <a:t>4</a:t>
            </a:r>
            <a:r>
              <a:rPr lang="ja-JP" altLang="en-US" sz="1600" dirty="0" smtClean="0"/>
              <a:t>月</a:t>
            </a:r>
            <a:r>
              <a:rPr lang="ja-JP" altLang="en-US" sz="1600" dirty="0"/>
              <a:t>第二阪奈</a:t>
            </a:r>
            <a:r>
              <a:rPr lang="ja-JP" altLang="en-US" sz="1600" dirty="0" smtClean="0"/>
              <a:t>）</a:t>
            </a:r>
            <a:endParaRPr lang="ja-JP" altLang="en-US" sz="1600" dirty="0"/>
          </a:p>
        </p:txBody>
      </p:sp>
      <p:sp>
        <p:nvSpPr>
          <p:cNvPr id="9" name="二等辺三角形 8"/>
          <p:cNvSpPr/>
          <p:nvPr/>
        </p:nvSpPr>
        <p:spPr>
          <a:xfrm rot="5400000">
            <a:off x="3411014" y="3677414"/>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179512" y="4864995"/>
            <a:ext cx="2016224" cy="584775"/>
          </a:xfrm>
          <a:prstGeom prst="rect">
            <a:avLst/>
          </a:prstGeom>
          <a:noFill/>
          <a:ln>
            <a:solidFill>
              <a:schemeClr val="bg1">
                <a:lumMod val="85000"/>
              </a:schemeClr>
            </a:solidFill>
          </a:ln>
        </p:spPr>
        <p:txBody>
          <a:bodyPr wrap="square" rtlCol="0">
            <a:spAutoFit/>
          </a:bodyPr>
          <a:lstStyle/>
          <a:p>
            <a:pPr marL="92075" indent="-92075"/>
            <a:r>
              <a:rPr kumimoji="1" lang="ja-JP" altLang="en-US" sz="1600" dirty="0" smtClean="0"/>
              <a:t>・高速道路ネットワークの整備</a:t>
            </a:r>
            <a:endParaRPr kumimoji="1" lang="en-US" altLang="ja-JP" sz="1600" dirty="0" smtClean="0"/>
          </a:p>
        </p:txBody>
      </p:sp>
      <p:sp>
        <p:nvSpPr>
          <p:cNvPr id="11" name="テキスト ボックス 10"/>
          <p:cNvSpPr txBox="1"/>
          <p:nvPr/>
        </p:nvSpPr>
        <p:spPr>
          <a:xfrm>
            <a:off x="2375756" y="4867897"/>
            <a:ext cx="2376264" cy="1077218"/>
          </a:xfrm>
          <a:prstGeom prst="rect">
            <a:avLst/>
          </a:prstGeom>
          <a:noFill/>
          <a:ln>
            <a:solidFill>
              <a:schemeClr val="bg1">
                <a:lumMod val="85000"/>
              </a:schemeClr>
            </a:solidFill>
          </a:ln>
        </p:spPr>
        <p:txBody>
          <a:bodyPr wrap="square" rtlCol="0">
            <a:spAutoFit/>
          </a:bodyPr>
          <a:lstStyle/>
          <a:p>
            <a:r>
              <a:rPr lang="ja-JP" altLang="en-US" sz="1600" dirty="0" smtClean="0"/>
              <a:t>・淀川左岸線延伸部が未着手。環状道路ネットワークが形成されずミッシングリンクが存在</a:t>
            </a:r>
            <a:endParaRPr kumimoji="1" lang="ja-JP" altLang="en-US" sz="1600" dirty="0"/>
          </a:p>
        </p:txBody>
      </p:sp>
      <p:sp>
        <p:nvSpPr>
          <p:cNvPr id="12" name="テキスト ボックス 11"/>
          <p:cNvSpPr txBox="1"/>
          <p:nvPr/>
        </p:nvSpPr>
        <p:spPr>
          <a:xfrm>
            <a:off x="5320084" y="4867897"/>
            <a:ext cx="3744416" cy="1513431"/>
          </a:xfrm>
          <a:prstGeom prst="rect">
            <a:avLst/>
          </a:prstGeom>
          <a:noFill/>
          <a:ln>
            <a:solidFill>
              <a:schemeClr val="bg1">
                <a:lumMod val="85000"/>
              </a:schemeClr>
            </a:solidFill>
          </a:ln>
        </p:spPr>
        <p:txBody>
          <a:bodyPr wrap="square" rtlCol="0">
            <a:noAutofit/>
          </a:bodyPr>
          <a:lstStyle/>
          <a:p>
            <a:pPr marL="88900" indent="-88900"/>
            <a:r>
              <a:rPr lang="ja-JP" altLang="en-US" sz="1600" dirty="0" smtClean="0"/>
              <a:t>・国</a:t>
            </a:r>
            <a:r>
              <a:rPr lang="ja-JP" altLang="en-US" sz="1600" dirty="0"/>
              <a:t>直轄道路事業と高速道路会社による有料道路事業の合併施行方式により</a:t>
            </a:r>
            <a:r>
              <a:rPr kumimoji="1" lang="ja-JP" altLang="en-US" sz="1600" dirty="0" smtClean="0"/>
              <a:t>、淀川左岸線延伸部の事業に着手（</a:t>
            </a:r>
            <a:r>
              <a:rPr lang="en-US" altLang="ja-JP" sz="1600" dirty="0"/>
              <a:t>2017</a:t>
            </a:r>
            <a:r>
              <a:rPr kumimoji="1" lang="ja-JP" altLang="en-US" sz="1600" dirty="0" smtClean="0"/>
              <a:t>年</a:t>
            </a:r>
            <a:r>
              <a:rPr lang="en-US" altLang="ja-JP" sz="1600" dirty="0"/>
              <a:t>4</a:t>
            </a:r>
            <a:r>
              <a:rPr lang="ja-JP" altLang="en-US" sz="1600" dirty="0" smtClean="0"/>
              <a:t>月）</a:t>
            </a:r>
            <a:endParaRPr lang="en-US" altLang="ja-JP" sz="1600" dirty="0" smtClean="0"/>
          </a:p>
          <a:p>
            <a:pPr marL="88900" indent="-88900"/>
            <a:r>
              <a:rPr kumimoji="1" lang="ja-JP" altLang="en-US" sz="1600" dirty="0" smtClean="0"/>
              <a:t>・大和川線全線開通（</a:t>
            </a:r>
            <a:r>
              <a:rPr kumimoji="1" lang="en-US" altLang="ja-JP" sz="1600" dirty="0" smtClean="0"/>
              <a:t>2020</a:t>
            </a:r>
            <a:r>
              <a:rPr kumimoji="1" lang="ja-JP" altLang="en-US" sz="1600" dirty="0" smtClean="0"/>
              <a:t>年</a:t>
            </a:r>
            <a:r>
              <a:rPr kumimoji="1" lang="en-US" altLang="ja-JP" sz="1600" dirty="0" smtClean="0"/>
              <a:t>3</a:t>
            </a:r>
            <a:r>
              <a:rPr kumimoji="1" lang="ja-JP" altLang="en-US" sz="1600" dirty="0" smtClean="0"/>
              <a:t>月</a:t>
            </a:r>
            <a:r>
              <a:rPr lang="ja-JP" altLang="en-US" sz="1600" dirty="0"/>
              <a:t>）</a:t>
            </a:r>
            <a:endParaRPr kumimoji="1" lang="en-US" altLang="ja-JP" sz="1600" dirty="0" smtClean="0"/>
          </a:p>
        </p:txBody>
      </p:sp>
      <p:sp>
        <p:nvSpPr>
          <p:cNvPr id="20" name="テキスト ボックス 19"/>
          <p:cNvSpPr txBox="1"/>
          <p:nvPr/>
        </p:nvSpPr>
        <p:spPr>
          <a:xfrm>
            <a:off x="178880" y="187589"/>
            <a:ext cx="7704856" cy="338554"/>
          </a:xfrm>
          <a:prstGeom prst="rect">
            <a:avLst/>
          </a:prstGeom>
          <a:noFill/>
        </p:spPr>
        <p:txBody>
          <a:bodyPr wrap="square" rtlCol="0">
            <a:spAutoFit/>
          </a:bodyPr>
          <a:lstStyle/>
          <a:p>
            <a:r>
              <a:rPr lang="ja-JP" altLang="en-US" sz="1600" dirty="0" smtClean="0"/>
              <a:t>①高速道路</a:t>
            </a:r>
            <a:endParaRPr kumimoji="1" lang="ja-JP" altLang="en-US" sz="1600" dirty="0"/>
          </a:p>
        </p:txBody>
      </p:sp>
      <p:sp>
        <p:nvSpPr>
          <p:cNvPr id="13" name="スライド番号プレースホルダー 12"/>
          <p:cNvSpPr>
            <a:spLocks noGrp="1"/>
          </p:cNvSpPr>
          <p:nvPr>
            <p:ph type="sldNum" sz="quarter" idx="12"/>
          </p:nvPr>
        </p:nvSpPr>
        <p:spPr/>
        <p:txBody>
          <a:bodyPr/>
          <a:lstStyle/>
          <a:p>
            <a:fld id="{63BC356D-1576-478B-8647-1361C6E9DFF7}" type="slidenum">
              <a:rPr lang="ja-JP" altLang="en-US" smtClean="0"/>
              <a:pPr/>
              <a:t>134</a:t>
            </a:fld>
            <a:endParaRPr lang="ja-JP" altLang="en-US"/>
          </a:p>
        </p:txBody>
      </p:sp>
    </p:spTree>
    <p:extLst>
      <p:ext uri="{BB962C8B-B14F-4D97-AF65-F5344CB8AC3E}">
        <p14:creationId xmlns:p14="http://schemas.microsoft.com/office/powerpoint/2010/main" val="2368771260"/>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31647" y="525741"/>
            <a:ext cx="8683217" cy="1384995"/>
          </a:xfrm>
          <a:prstGeom prst="rect">
            <a:avLst/>
          </a:prstGeom>
          <a:noFill/>
        </p:spPr>
        <p:txBody>
          <a:bodyPr wrap="square" rtlCol="0">
            <a:spAutoFit/>
          </a:bodyPr>
          <a:lstStyle/>
          <a:p>
            <a:pPr indent="177800"/>
            <a:r>
              <a:rPr lang="ja-JP" altLang="en-US" sz="1400" dirty="0" smtClean="0"/>
              <a:t>高速道路について、首都圏、中部圏では、ほぼ全ての環状道路が、開通済みまたは建設中である一方、近畿圏では、環状道路ネットワークの整備が遅れている。</a:t>
            </a:r>
            <a:r>
              <a:rPr lang="en-US" altLang="ja-JP" sz="1400" dirty="0" smtClean="0"/>
              <a:t/>
            </a:r>
            <a:br>
              <a:rPr lang="en-US" altLang="ja-JP" sz="1400" dirty="0" smtClean="0"/>
            </a:br>
            <a:r>
              <a:rPr lang="ja-JP" altLang="en-US" sz="1400" dirty="0" smtClean="0"/>
              <a:t>　　</a:t>
            </a:r>
            <a:r>
              <a:rPr kumimoji="1" lang="ja-JP" altLang="en-US" sz="1400" dirty="0" smtClean="0"/>
              <a:t>そこで、利用者の視点に立ち、複雑で分かりにくい料金体系の一元化と、料金収入によるミッシングリンク解消に向けた整備を可能とする</a:t>
            </a:r>
            <a:r>
              <a:rPr lang="ja-JP" altLang="en-US" sz="1400" dirty="0" smtClean="0"/>
              <a:t>「近畿圏の高速道路を賢く使う料金体系</a:t>
            </a:r>
            <a:r>
              <a:rPr kumimoji="1" lang="ja-JP" altLang="en-US" sz="1400" dirty="0" smtClean="0"/>
              <a:t>」を提案。</a:t>
            </a:r>
            <a:r>
              <a:rPr kumimoji="1" lang="en-US" altLang="ja-JP" sz="1400" dirty="0" smtClean="0"/>
              <a:t/>
            </a:r>
            <a:br>
              <a:rPr kumimoji="1" lang="en-US" altLang="ja-JP" sz="1400" dirty="0" smtClean="0"/>
            </a:br>
            <a:r>
              <a:rPr kumimoji="1" lang="ja-JP" altLang="en-US" sz="1400" dirty="0" smtClean="0"/>
              <a:t>　</a:t>
            </a:r>
            <a:r>
              <a:rPr lang="ja-JP" altLang="en-US" sz="1400" dirty="0"/>
              <a:t>「近畿圏</a:t>
            </a:r>
            <a:r>
              <a:rPr lang="ja-JP" altLang="en-US" sz="1400" dirty="0" smtClean="0"/>
              <a:t>の高速道路を賢く</a:t>
            </a:r>
            <a:r>
              <a:rPr lang="ja-JP" altLang="en-US" sz="1400" dirty="0"/>
              <a:t>使う料金体系」</a:t>
            </a:r>
            <a:r>
              <a:rPr lang="ja-JP" altLang="en-US" sz="1400" dirty="0" smtClean="0"/>
              <a:t>の</a:t>
            </a:r>
            <a:r>
              <a:rPr lang="ja-JP" altLang="en-US" sz="1400" dirty="0"/>
              <a:t>実現</a:t>
            </a:r>
            <a:r>
              <a:rPr lang="ja-JP" altLang="en-US" sz="1400" dirty="0" smtClean="0"/>
              <a:t>に向け、対距離制の料金体系の導入、淀川左岸線延伸部の事業着手、道路公社路線（堺泉北・南阪奈・第二阪奈）の高速道路会社への移管を実現。</a:t>
            </a:r>
            <a:endParaRPr kumimoji="1" lang="ja-JP" altLang="en-US" sz="1400" dirty="0"/>
          </a:p>
        </p:txBody>
      </p:sp>
      <p:sp>
        <p:nvSpPr>
          <p:cNvPr id="30" name="正方形/長方形 29"/>
          <p:cNvSpPr/>
          <p:nvPr/>
        </p:nvSpPr>
        <p:spPr>
          <a:xfrm>
            <a:off x="2080268" y="2564904"/>
            <a:ext cx="360000" cy="38852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11</a:t>
            </a:r>
            <a:r>
              <a:rPr kumimoji="1" lang="ja-JP" altLang="en-US" sz="1050" dirty="0" smtClean="0">
                <a:solidFill>
                  <a:schemeClr val="tx1"/>
                </a:solidFill>
                <a:latin typeface="+mn-ea"/>
              </a:rPr>
              <a:t>年６月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阪神圏料金一元化に向けた国と地方の検討会設置</a:t>
            </a:r>
            <a:endParaRPr kumimoji="1" lang="en-US" altLang="ja-JP" sz="1050" dirty="0" smtClean="0">
              <a:solidFill>
                <a:schemeClr val="tx1"/>
              </a:solidFill>
              <a:latin typeface="+mn-ea"/>
            </a:endParaRPr>
          </a:p>
        </p:txBody>
      </p:sp>
      <p:sp>
        <p:nvSpPr>
          <p:cNvPr id="31" name="正方形/長方形 30"/>
          <p:cNvSpPr/>
          <p:nvPr/>
        </p:nvSpPr>
        <p:spPr>
          <a:xfrm>
            <a:off x="3361051" y="2564904"/>
            <a:ext cx="540000" cy="38852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13</a:t>
            </a:r>
            <a:r>
              <a:rPr kumimoji="1" lang="ja-JP" altLang="en-US" sz="1050" dirty="0" smtClean="0">
                <a:solidFill>
                  <a:schemeClr val="tx1"/>
                </a:solidFill>
                <a:latin typeface="+mn-ea"/>
              </a:rPr>
              <a:t>年９月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国</a:t>
            </a:r>
            <a:r>
              <a:rPr lang="ja-JP" altLang="en-US" sz="1050" dirty="0" smtClean="0">
                <a:solidFill>
                  <a:schemeClr val="tx1"/>
                </a:solidFill>
                <a:latin typeface="+mn-ea"/>
              </a:rPr>
              <a:t>と</a:t>
            </a:r>
            <a:r>
              <a:rPr lang="ja-JP" altLang="en-US" sz="1050" dirty="0">
                <a:solidFill>
                  <a:schemeClr val="tx1"/>
                </a:solidFill>
                <a:latin typeface="+mn-ea"/>
              </a:rPr>
              <a:t>地方</a:t>
            </a:r>
            <a:r>
              <a:rPr lang="ja-JP" altLang="en-US" sz="1050" dirty="0" smtClean="0">
                <a:solidFill>
                  <a:schemeClr val="tx1"/>
                </a:solidFill>
                <a:latin typeface="+mn-ea"/>
              </a:rPr>
              <a:t>の</a:t>
            </a:r>
            <a:r>
              <a:rPr lang="ja-JP" altLang="en-US" sz="1050" dirty="0">
                <a:solidFill>
                  <a:schemeClr val="tx1"/>
                </a:solidFill>
                <a:latin typeface="+mn-ea"/>
              </a:rPr>
              <a:t>検討会</a:t>
            </a:r>
            <a:r>
              <a:rPr lang="ja-JP" altLang="en-US" sz="1050" dirty="0" smtClean="0">
                <a:solidFill>
                  <a:schemeClr val="tx1"/>
                </a:solidFill>
                <a:latin typeface="+mn-ea"/>
              </a:rPr>
              <a:t>で</a:t>
            </a:r>
            <a:r>
              <a:rPr lang="en-US" altLang="ja-JP" sz="1050" dirty="0" smtClean="0">
                <a:solidFill>
                  <a:schemeClr val="tx1"/>
                </a:solidFill>
                <a:latin typeface="+mn-ea"/>
              </a:rPr>
              <a:t>17</a:t>
            </a:r>
            <a:r>
              <a:rPr lang="ja-JP" altLang="en-US" sz="1050" dirty="0" smtClean="0">
                <a:solidFill>
                  <a:schemeClr val="tx1"/>
                </a:solidFill>
                <a:latin typeface="+mn-ea"/>
              </a:rPr>
              <a:t>年度当初にシームレスな料金体系導入を確認</a:t>
            </a:r>
            <a:endParaRPr kumimoji="1" lang="en-US" altLang="ja-JP" sz="1050" dirty="0" smtClean="0">
              <a:solidFill>
                <a:schemeClr val="tx1"/>
              </a:solidFill>
              <a:latin typeface="+mn-ea"/>
            </a:endParaRPr>
          </a:p>
        </p:txBody>
      </p:sp>
      <p:sp>
        <p:nvSpPr>
          <p:cNvPr id="32" name="正方形/長方形 31"/>
          <p:cNvSpPr/>
          <p:nvPr/>
        </p:nvSpPr>
        <p:spPr>
          <a:xfrm>
            <a:off x="4005452" y="2564904"/>
            <a:ext cx="72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13</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「新たな高速道路料金</a:t>
            </a:r>
            <a:r>
              <a:rPr lang="ja-JP" altLang="en-US" sz="1050" dirty="0" smtClean="0">
                <a:solidFill>
                  <a:schemeClr val="tx1"/>
                </a:solidFill>
                <a:latin typeface="+mn-ea"/>
              </a:rPr>
              <a:t>に関する基本方針決定」（国交省）</a:t>
            </a:r>
            <a:endParaRPr kumimoji="1" lang="en-US" altLang="ja-JP" sz="1050" dirty="0" smtClean="0">
              <a:solidFill>
                <a:schemeClr val="tx1"/>
              </a:solidFill>
              <a:latin typeface="+mn-ea"/>
            </a:endParaRPr>
          </a:p>
        </p:txBody>
      </p:sp>
      <p:sp>
        <p:nvSpPr>
          <p:cNvPr id="35" name="正方形/長方形 34"/>
          <p:cNvSpPr/>
          <p:nvPr/>
        </p:nvSpPr>
        <p:spPr>
          <a:xfrm>
            <a:off x="2727209"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13</a:t>
            </a:r>
            <a:r>
              <a:rPr kumimoji="1" lang="ja-JP" altLang="en-US" sz="1050" dirty="0" smtClean="0">
                <a:solidFill>
                  <a:schemeClr val="tx1"/>
                </a:solidFill>
                <a:latin typeface="+mn-ea"/>
              </a:rPr>
              <a:t>年１月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淀川左岸線延伸部の環境評価手続きに着手</a:t>
            </a:r>
            <a:endParaRPr kumimoji="1" lang="en-US" altLang="ja-JP" sz="1050" dirty="0" smtClean="0">
              <a:solidFill>
                <a:schemeClr val="tx1"/>
              </a:solidFill>
              <a:latin typeface="+mn-ea"/>
            </a:endParaRPr>
          </a:p>
        </p:txBody>
      </p:sp>
      <p:sp>
        <p:nvSpPr>
          <p:cNvPr id="36" name="正方形/長方形 35"/>
          <p:cNvSpPr/>
          <p:nvPr/>
        </p:nvSpPr>
        <p:spPr>
          <a:xfrm>
            <a:off x="531383"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lang="ja-JP" altLang="en-US" sz="1050" dirty="0" smtClean="0">
                <a:solidFill>
                  <a:schemeClr val="tx1"/>
                </a:solidFill>
                <a:latin typeface="+mn-ea"/>
              </a:rPr>
              <a:t>▲</a:t>
            </a:r>
            <a:r>
              <a:rPr lang="en-US" altLang="ja-JP" sz="1050" dirty="0" smtClean="0">
                <a:solidFill>
                  <a:schemeClr val="tx1"/>
                </a:solidFill>
                <a:latin typeface="+mn-ea"/>
              </a:rPr>
              <a:t>06</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淀川左岸線延伸部ＰＩ</a:t>
            </a:r>
            <a:r>
              <a:rPr kumimoji="1" lang="ja-JP" altLang="en-US" sz="900" dirty="0" smtClean="0">
                <a:solidFill>
                  <a:schemeClr val="tx1"/>
                </a:solidFill>
                <a:latin typeface="+mn-ea"/>
              </a:rPr>
              <a:t>*</a:t>
            </a:r>
            <a:r>
              <a:rPr kumimoji="1" lang="ja-JP" altLang="en-US" sz="1050" dirty="0" smtClean="0">
                <a:solidFill>
                  <a:schemeClr val="tx1"/>
                </a:solidFill>
                <a:latin typeface="+mn-ea"/>
              </a:rPr>
              <a:t>完了（推奨すべき計画案提言）</a:t>
            </a:r>
            <a:endParaRPr kumimoji="1" lang="en-US" altLang="ja-JP" sz="1050" dirty="0" smtClean="0">
              <a:solidFill>
                <a:schemeClr val="tx1"/>
              </a:solidFill>
              <a:latin typeface="+mn-ea"/>
            </a:endParaRPr>
          </a:p>
        </p:txBody>
      </p:sp>
      <p:sp>
        <p:nvSpPr>
          <p:cNvPr id="37" name="テキスト ボックス 36"/>
          <p:cNvSpPr txBox="1"/>
          <p:nvPr/>
        </p:nvSpPr>
        <p:spPr>
          <a:xfrm>
            <a:off x="815872" y="6507197"/>
            <a:ext cx="7704856" cy="261610"/>
          </a:xfrm>
          <a:prstGeom prst="rect">
            <a:avLst/>
          </a:prstGeom>
          <a:noFill/>
        </p:spPr>
        <p:txBody>
          <a:bodyPr wrap="square" rtlCol="0">
            <a:spAutoFit/>
          </a:bodyPr>
          <a:lstStyle/>
          <a:p>
            <a:r>
              <a:rPr lang="ja-JP" altLang="en-US" sz="1050" dirty="0" smtClean="0"/>
              <a:t>＊ＰＩ：</a:t>
            </a:r>
            <a:r>
              <a:rPr lang="en-US" altLang="ja-JP" sz="1050" dirty="0" smtClean="0"/>
              <a:t>Public Involvement</a:t>
            </a:r>
            <a:r>
              <a:rPr lang="ja-JP" altLang="en-US" sz="1050" dirty="0" err="1"/>
              <a:t>、</a:t>
            </a:r>
            <a:r>
              <a:rPr lang="ja-JP" altLang="en-US" sz="1050" dirty="0"/>
              <a:t>計画策定の早い段階から市民の方々等関係者へ積極的に情報を提供し、コミュニケーションを行う取り組み</a:t>
            </a:r>
            <a:r>
              <a:rPr lang="ja-JP" altLang="en-US" sz="1050" dirty="0" smtClean="0"/>
              <a:t>　　　</a:t>
            </a:r>
            <a:endParaRPr kumimoji="1" lang="ja-JP" altLang="en-US" sz="1050" dirty="0"/>
          </a:p>
        </p:txBody>
      </p:sp>
      <p:sp>
        <p:nvSpPr>
          <p:cNvPr id="49" name="テキスト ボックス 48"/>
          <p:cNvSpPr txBox="1"/>
          <p:nvPr/>
        </p:nvSpPr>
        <p:spPr>
          <a:xfrm>
            <a:off x="178880" y="210126"/>
            <a:ext cx="7704856" cy="338554"/>
          </a:xfrm>
          <a:prstGeom prst="rect">
            <a:avLst/>
          </a:prstGeom>
          <a:noFill/>
        </p:spPr>
        <p:txBody>
          <a:bodyPr wrap="square" rtlCol="0">
            <a:spAutoFit/>
          </a:bodyPr>
          <a:lstStyle/>
          <a:p>
            <a:r>
              <a:rPr lang="ja-JP" altLang="en-US" sz="1600" dirty="0" smtClean="0"/>
              <a:t>■改革の取組み：「近畿圏の高速道路を賢く使う料金体系」の提案</a:t>
            </a:r>
            <a:endParaRPr lang="en-US" altLang="ja-JP" sz="1600" dirty="0" smtClean="0"/>
          </a:p>
        </p:txBody>
      </p:sp>
      <p:sp>
        <p:nvSpPr>
          <p:cNvPr id="50" name="テキスト ボックス 49"/>
          <p:cNvSpPr txBox="1"/>
          <p:nvPr/>
        </p:nvSpPr>
        <p:spPr>
          <a:xfrm>
            <a:off x="152507" y="1918560"/>
            <a:ext cx="7704856" cy="338554"/>
          </a:xfrm>
          <a:prstGeom prst="rect">
            <a:avLst/>
          </a:prstGeom>
          <a:noFill/>
        </p:spPr>
        <p:txBody>
          <a:bodyPr wrap="square" rtlCol="0">
            <a:spAutoFit/>
          </a:bodyPr>
          <a:lstStyle/>
          <a:p>
            <a:r>
              <a:rPr lang="ja-JP" altLang="en-US" sz="1600" dirty="0" smtClean="0"/>
              <a:t>■経緯</a:t>
            </a:r>
            <a:endParaRPr lang="en-US" altLang="ja-JP" sz="1600" dirty="0" smtClean="0"/>
          </a:p>
        </p:txBody>
      </p:sp>
      <p:graphicFrame>
        <p:nvGraphicFramePr>
          <p:cNvPr id="28" name="表 27"/>
          <p:cNvGraphicFramePr>
            <a:graphicFrameLocks noGrp="1"/>
          </p:cNvGraphicFramePr>
          <p:nvPr>
            <p:extLst/>
          </p:nvPr>
        </p:nvGraphicFramePr>
        <p:xfrm>
          <a:off x="395537" y="2286082"/>
          <a:ext cx="8424000" cy="254614"/>
        </p:xfrm>
        <a:graphic>
          <a:graphicData uri="http://schemas.openxmlformats.org/drawingml/2006/table">
            <a:tbl>
              <a:tblPr firstRow="1" bandRow="1">
                <a:tableStyleId>{7DF18680-E054-41AD-8BC1-D1AEF772440D}</a:tableStyleId>
              </a:tblPr>
              <a:tblGrid>
                <a:gridCol w="1080000">
                  <a:extLst>
                    <a:ext uri="{9D8B030D-6E8A-4147-A177-3AD203B41FA5}">
                      <a16:colId xmlns:a16="http://schemas.microsoft.com/office/drawing/2014/main" val="20000"/>
                    </a:ext>
                  </a:extLst>
                </a:gridCol>
                <a:gridCol w="648000">
                  <a:extLst>
                    <a:ext uri="{9D8B030D-6E8A-4147-A177-3AD203B41FA5}">
                      <a16:colId xmlns:a16="http://schemas.microsoft.com/office/drawing/2014/main" val="20001"/>
                    </a:ext>
                  </a:extLst>
                </a:gridCol>
                <a:gridCol w="64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gridCol w="1296000">
                  <a:extLst>
                    <a:ext uri="{9D8B030D-6E8A-4147-A177-3AD203B41FA5}">
                      <a16:colId xmlns:a16="http://schemas.microsoft.com/office/drawing/2014/main" val="20004"/>
                    </a:ext>
                  </a:extLst>
                </a:gridCol>
                <a:gridCol w="1512000">
                  <a:extLst>
                    <a:ext uri="{9D8B030D-6E8A-4147-A177-3AD203B41FA5}">
                      <a16:colId xmlns:a16="http://schemas.microsoft.com/office/drawing/2014/main" val="20005"/>
                    </a:ext>
                  </a:extLst>
                </a:gridCol>
                <a:gridCol w="648000">
                  <a:extLst>
                    <a:ext uri="{9D8B030D-6E8A-4147-A177-3AD203B41FA5}">
                      <a16:colId xmlns:a16="http://schemas.microsoft.com/office/drawing/2014/main" val="20006"/>
                    </a:ext>
                  </a:extLst>
                </a:gridCol>
                <a:gridCol w="648000">
                  <a:extLst>
                    <a:ext uri="{9D8B030D-6E8A-4147-A177-3AD203B41FA5}">
                      <a16:colId xmlns:a16="http://schemas.microsoft.com/office/drawing/2014/main" val="20007"/>
                    </a:ext>
                  </a:extLst>
                </a:gridCol>
                <a:gridCol w="1296000">
                  <a:extLst>
                    <a:ext uri="{9D8B030D-6E8A-4147-A177-3AD203B41FA5}">
                      <a16:colId xmlns:a16="http://schemas.microsoft.com/office/drawing/2014/main" val="2748259168"/>
                    </a:ext>
                  </a:extLst>
                </a:gridCol>
              </a:tblGrid>
              <a:tr h="254614">
                <a:tc>
                  <a:txBody>
                    <a:bodyPr/>
                    <a:lstStyle/>
                    <a:p>
                      <a:pPr algn="ctr"/>
                      <a:r>
                        <a:rPr kumimoji="1" lang="ja-JP" altLang="en-US" sz="1050" dirty="0" smtClean="0"/>
                        <a:t>～</a:t>
                      </a:r>
                      <a:r>
                        <a:rPr kumimoji="1" lang="en-US" altLang="ja-JP" sz="1050" dirty="0" smtClean="0"/>
                        <a:t>2009</a:t>
                      </a:r>
                      <a:r>
                        <a:rPr kumimoji="1" lang="ja-JP" altLang="en-US" sz="1050" dirty="0" smtClean="0"/>
                        <a:t>年</a:t>
                      </a:r>
                      <a:endParaRPr kumimoji="1" lang="ja-JP" altLang="en-US" sz="1050" dirty="0"/>
                    </a:p>
                  </a:txBody>
                  <a:tcPr/>
                </a:tc>
                <a:tc>
                  <a:txBody>
                    <a:bodyPr/>
                    <a:lstStyle/>
                    <a:p>
                      <a:pPr algn="ctr"/>
                      <a:r>
                        <a:rPr kumimoji="1" lang="en-US" altLang="ja-JP" sz="1050" dirty="0" smtClean="0"/>
                        <a:t>2010</a:t>
                      </a:r>
                      <a:r>
                        <a:rPr kumimoji="1" lang="ja-JP" altLang="en-US" sz="1050" dirty="0" smtClean="0"/>
                        <a:t>年</a:t>
                      </a:r>
                      <a:endParaRPr kumimoji="1" lang="ja-JP" altLang="en-US" sz="1050" dirty="0"/>
                    </a:p>
                  </a:txBody>
                  <a:tcPr/>
                </a:tc>
                <a:tc>
                  <a:txBody>
                    <a:bodyPr/>
                    <a:lstStyle/>
                    <a:p>
                      <a:pPr algn="ctr"/>
                      <a:r>
                        <a:rPr kumimoji="1" lang="en-US" altLang="ja-JP" sz="1050" dirty="0" smtClean="0"/>
                        <a:t>2011</a:t>
                      </a:r>
                      <a:r>
                        <a:rPr kumimoji="1" lang="ja-JP" altLang="en-US" sz="1050" dirty="0" smtClean="0"/>
                        <a:t>年</a:t>
                      </a:r>
                      <a:endParaRPr kumimoji="1" lang="ja-JP" altLang="en-US" sz="1050" dirty="0"/>
                    </a:p>
                  </a:txBody>
                  <a:tcPr/>
                </a:tc>
                <a:tc>
                  <a:txBody>
                    <a:bodyPr/>
                    <a:lstStyle/>
                    <a:p>
                      <a:pPr algn="ctr"/>
                      <a:r>
                        <a:rPr kumimoji="1" lang="en-US" altLang="ja-JP" sz="1050" dirty="0" smtClean="0"/>
                        <a:t>2012</a:t>
                      </a:r>
                      <a:r>
                        <a:rPr kumimoji="1" lang="ja-JP" altLang="en-US" sz="1050" dirty="0" smtClean="0"/>
                        <a:t>年</a:t>
                      </a:r>
                      <a:endParaRPr kumimoji="1" lang="ja-JP" altLang="en-US" sz="1050" dirty="0"/>
                    </a:p>
                  </a:txBody>
                  <a:tcPr/>
                </a:tc>
                <a:tc>
                  <a:txBody>
                    <a:bodyPr/>
                    <a:lstStyle/>
                    <a:p>
                      <a:pPr algn="ctr"/>
                      <a:r>
                        <a:rPr kumimoji="1" lang="en-US" altLang="ja-JP" sz="1050" dirty="0" smtClean="0"/>
                        <a:t>2013</a:t>
                      </a:r>
                      <a:r>
                        <a:rPr kumimoji="1" lang="ja-JP" altLang="en-US" sz="1050" dirty="0" smtClean="0"/>
                        <a:t>年</a:t>
                      </a:r>
                      <a:endParaRPr kumimoji="1" lang="ja-JP" altLang="en-US" sz="1050" dirty="0"/>
                    </a:p>
                  </a:txBody>
                  <a:tcPr/>
                </a:tc>
                <a:tc>
                  <a:txBody>
                    <a:bodyPr/>
                    <a:lstStyle/>
                    <a:p>
                      <a:pPr algn="ctr"/>
                      <a:r>
                        <a:rPr kumimoji="1" lang="ja-JP" altLang="en-US" sz="1050" dirty="0" smtClean="0"/>
                        <a:t>～</a:t>
                      </a:r>
                      <a:r>
                        <a:rPr kumimoji="1" lang="en-US" altLang="ja-JP" sz="1050" dirty="0" smtClean="0"/>
                        <a:t>2016</a:t>
                      </a:r>
                      <a:r>
                        <a:rPr kumimoji="1" lang="ja-JP" altLang="en-US" sz="1050" dirty="0" smtClean="0"/>
                        <a:t>年</a:t>
                      </a:r>
                      <a:endParaRPr kumimoji="1" lang="ja-JP" altLang="en-US" sz="1050" dirty="0"/>
                    </a:p>
                  </a:txBody>
                  <a:tcPr/>
                </a:tc>
                <a:tc>
                  <a:txBody>
                    <a:bodyPr/>
                    <a:lstStyle/>
                    <a:p>
                      <a:pPr algn="ctr"/>
                      <a:r>
                        <a:rPr kumimoji="1" lang="en-US" altLang="ja-JP" sz="1050" dirty="0" smtClean="0"/>
                        <a:t>2017</a:t>
                      </a:r>
                      <a:r>
                        <a:rPr kumimoji="1" lang="ja-JP" altLang="en-US" sz="1050" dirty="0" smtClean="0"/>
                        <a:t>年</a:t>
                      </a:r>
                      <a:endParaRPr kumimoji="1" lang="ja-JP" altLang="en-US" sz="1050" dirty="0"/>
                    </a:p>
                  </a:txBody>
                  <a:tcPr/>
                </a:tc>
                <a:tc>
                  <a:txBody>
                    <a:bodyPr/>
                    <a:lstStyle/>
                    <a:p>
                      <a:pPr algn="ctr"/>
                      <a:r>
                        <a:rPr kumimoji="1" lang="en-US" altLang="ja-JP" sz="1050" dirty="0" smtClean="0"/>
                        <a:t>2018</a:t>
                      </a:r>
                      <a:r>
                        <a:rPr kumimoji="1" lang="ja-JP" altLang="en-US" sz="1050" dirty="0" smtClean="0"/>
                        <a:t>年</a:t>
                      </a:r>
                      <a:endParaRPr kumimoji="1" lang="ja-JP" altLang="en-US" sz="1050" dirty="0"/>
                    </a:p>
                  </a:txBody>
                  <a:tcPr/>
                </a:tc>
                <a:tc>
                  <a:txBody>
                    <a:bodyPr/>
                    <a:lstStyle/>
                    <a:p>
                      <a:pPr algn="ctr"/>
                      <a:r>
                        <a:rPr kumimoji="1" lang="ja-JP" altLang="en-US" sz="1050" dirty="0" smtClean="0"/>
                        <a:t>～</a:t>
                      </a:r>
                      <a:r>
                        <a:rPr kumimoji="1" lang="en-US" altLang="ja-JP" sz="1050" dirty="0" smtClean="0"/>
                        <a:t>2022</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46" name="テキスト ボックス 45"/>
          <p:cNvSpPr txBox="1"/>
          <p:nvPr/>
        </p:nvSpPr>
        <p:spPr>
          <a:xfrm>
            <a:off x="15573" y="3060539"/>
            <a:ext cx="430887" cy="805041"/>
          </a:xfrm>
          <a:prstGeom prst="rect">
            <a:avLst/>
          </a:prstGeom>
          <a:noFill/>
        </p:spPr>
        <p:txBody>
          <a:bodyPr vert="eaVert" wrap="square" rtlCol="0">
            <a:spAutoFit/>
          </a:bodyPr>
          <a:lstStyle/>
          <a:p>
            <a:r>
              <a:rPr lang="en-US" altLang="ja-JP" sz="1600" dirty="0" smtClean="0"/>
              <a:t>《</a:t>
            </a:r>
            <a:r>
              <a:rPr lang="ja-JP" altLang="en-US" sz="1600" dirty="0" smtClean="0"/>
              <a:t>　国　</a:t>
            </a:r>
            <a:r>
              <a:rPr lang="en-US" altLang="ja-JP" sz="1600" dirty="0" smtClean="0"/>
              <a:t>》</a:t>
            </a:r>
            <a:endParaRPr kumimoji="1" lang="ja-JP" altLang="en-US" sz="1600" dirty="0"/>
          </a:p>
        </p:txBody>
      </p:sp>
      <p:sp>
        <p:nvSpPr>
          <p:cNvPr id="47" name="テキスト ボックス 46"/>
          <p:cNvSpPr txBox="1"/>
          <p:nvPr/>
        </p:nvSpPr>
        <p:spPr>
          <a:xfrm>
            <a:off x="0" y="5119890"/>
            <a:ext cx="430887" cy="805041"/>
          </a:xfrm>
          <a:prstGeom prst="rect">
            <a:avLst/>
          </a:prstGeom>
          <a:noFill/>
        </p:spPr>
        <p:txBody>
          <a:bodyPr vert="eaVert" wrap="square" rtlCol="0">
            <a:spAutoFit/>
          </a:bodyPr>
          <a:lstStyle/>
          <a:p>
            <a:r>
              <a:rPr lang="en-US" altLang="ja-JP" sz="1600" dirty="0" smtClean="0"/>
              <a:t>《</a:t>
            </a:r>
            <a:r>
              <a:rPr lang="ja-JP" altLang="en-US" sz="1600" dirty="0" smtClean="0"/>
              <a:t>　府　</a:t>
            </a:r>
            <a:r>
              <a:rPr lang="en-US" altLang="ja-JP" sz="1600" dirty="0" smtClean="0"/>
              <a:t>》</a:t>
            </a:r>
            <a:endParaRPr kumimoji="1" lang="ja-JP" altLang="en-US" sz="1600" dirty="0"/>
          </a:p>
        </p:txBody>
      </p:sp>
      <p:cxnSp>
        <p:nvCxnSpPr>
          <p:cNvPr id="51" name="直線矢印コネクタ 50"/>
          <p:cNvCxnSpPr>
            <a:endCxn id="31" idx="1"/>
          </p:cNvCxnSpPr>
          <p:nvPr/>
        </p:nvCxnSpPr>
        <p:spPr>
          <a:xfrm flipV="1">
            <a:off x="2446511" y="4507546"/>
            <a:ext cx="914540" cy="1574"/>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21" name="正方形/長方形 20"/>
          <p:cNvSpPr/>
          <p:nvPr/>
        </p:nvSpPr>
        <p:spPr>
          <a:xfrm>
            <a:off x="1216798" y="4564555"/>
            <a:ext cx="72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10</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阪神都市圏５団体による「都市圏高速道路等の一体的運営構想」提案</a:t>
            </a:r>
            <a:endParaRPr kumimoji="1" lang="en-US" altLang="ja-JP" sz="1050" dirty="0" smtClean="0">
              <a:solidFill>
                <a:schemeClr val="tx1"/>
              </a:solidFill>
              <a:latin typeface="+mn-ea"/>
            </a:endParaRPr>
          </a:p>
        </p:txBody>
      </p:sp>
      <p:sp>
        <p:nvSpPr>
          <p:cNvPr id="23" name="正方形/長方形 22"/>
          <p:cNvSpPr/>
          <p:nvPr/>
        </p:nvSpPr>
        <p:spPr>
          <a:xfrm>
            <a:off x="4494305" y="4564556"/>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16</a:t>
            </a:r>
            <a:r>
              <a:rPr kumimoji="1" lang="ja-JP" altLang="en-US" sz="1050" dirty="0" smtClean="0">
                <a:solidFill>
                  <a:schemeClr val="tx1"/>
                </a:solidFill>
                <a:latin typeface="+mn-ea"/>
              </a:rPr>
              <a:t>年</a:t>
            </a:r>
            <a:r>
              <a:rPr lang="en-US" altLang="ja-JP" sz="1050" dirty="0">
                <a:solidFill>
                  <a:schemeClr val="tx1"/>
                </a:solidFill>
                <a:latin typeface="+mn-ea"/>
              </a:rPr>
              <a:t>11</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淀川左岸線延伸部</a:t>
            </a:r>
            <a:r>
              <a:rPr lang="ja-JP" altLang="en-US" sz="1050" dirty="0" smtClean="0">
                <a:solidFill>
                  <a:schemeClr val="tx1"/>
                </a:solidFill>
                <a:latin typeface="+mn-ea"/>
              </a:rPr>
              <a:t>の</a:t>
            </a:r>
            <a:endParaRPr lang="en-US" altLang="ja-JP" sz="1050" dirty="0" smtClean="0">
              <a:solidFill>
                <a:schemeClr val="tx1"/>
              </a:solidFill>
              <a:latin typeface="+mn-ea"/>
            </a:endParaRPr>
          </a:p>
          <a:p>
            <a:pPr marL="182563"/>
            <a:r>
              <a:rPr lang="ja-JP" altLang="en-US" sz="1050" dirty="0" smtClean="0">
                <a:solidFill>
                  <a:schemeClr val="tx1"/>
                </a:solidFill>
                <a:latin typeface="+mn-ea"/>
              </a:rPr>
              <a:t>都市計画決定</a:t>
            </a:r>
            <a:endParaRPr kumimoji="1" lang="en-US" altLang="ja-JP" sz="1050" dirty="0" smtClean="0">
              <a:solidFill>
                <a:schemeClr val="tx1"/>
              </a:solidFill>
              <a:latin typeface="+mn-ea"/>
            </a:endParaRPr>
          </a:p>
        </p:txBody>
      </p:sp>
      <p:sp>
        <p:nvSpPr>
          <p:cNvPr id="24" name="正方形/長方形 23"/>
          <p:cNvSpPr/>
          <p:nvPr/>
        </p:nvSpPr>
        <p:spPr>
          <a:xfrm>
            <a:off x="5127705" y="2564904"/>
            <a:ext cx="72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16</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lang="ja-JP" altLang="en-US" sz="1050" dirty="0" smtClean="0">
                <a:solidFill>
                  <a:schemeClr val="tx1"/>
                </a:solidFill>
                <a:latin typeface="+mn-ea"/>
              </a:rPr>
              <a:t>近畿圏の新たな高速道路料金に関する具体方針（案）（国交省）</a:t>
            </a:r>
            <a:endParaRPr kumimoji="1" lang="en-US" altLang="ja-JP" sz="1050" dirty="0" smtClean="0">
              <a:solidFill>
                <a:schemeClr val="tx1"/>
              </a:solidFill>
              <a:latin typeface="+mn-ea"/>
            </a:endParaRPr>
          </a:p>
        </p:txBody>
      </p:sp>
      <p:sp>
        <p:nvSpPr>
          <p:cNvPr id="26" name="正方形/長方形 25"/>
          <p:cNvSpPr/>
          <p:nvPr/>
        </p:nvSpPr>
        <p:spPr>
          <a:xfrm>
            <a:off x="6050261" y="2564904"/>
            <a:ext cx="36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17</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淀川左岸線延伸部事業着手</a:t>
            </a:r>
            <a:endParaRPr kumimoji="1" lang="en-US" altLang="ja-JP" sz="1050" dirty="0" smtClean="0">
              <a:solidFill>
                <a:schemeClr val="tx1"/>
              </a:solidFill>
              <a:latin typeface="+mn-ea"/>
            </a:endParaRPr>
          </a:p>
        </p:txBody>
      </p:sp>
      <p:sp>
        <p:nvSpPr>
          <p:cNvPr id="29" name="正方形/長方形 28"/>
          <p:cNvSpPr/>
          <p:nvPr/>
        </p:nvSpPr>
        <p:spPr>
          <a:xfrm>
            <a:off x="5760192" y="4564557"/>
            <a:ext cx="540000" cy="1872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17</a:t>
            </a:r>
            <a:r>
              <a:rPr kumimoji="1" lang="ja-JP" altLang="en-US" sz="1050" dirty="0" smtClean="0">
                <a:solidFill>
                  <a:schemeClr val="tx1"/>
                </a:solidFill>
                <a:latin typeface="+mn-ea"/>
              </a:rPr>
              <a:t>年３月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府議会・市会において関連議案が議決</a:t>
            </a:r>
            <a:endParaRPr kumimoji="1" lang="en-US" altLang="ja-JP" sz="1050" dirty="0" smtClean="0">
              <a:solidFill>
                <a:schemeClr val="tx1"/>
              </a:solidFill>
              <a:latin typeface="+mn-ea"/>
            </a:endParaRPr>
          </a:p>
        </p:txBody>
      </p:sp>
      <p:sp>
        <p:nvSpPr>
          <p:cNvPr id="39" name="正方形/長方形 38"/>
          <p:cNvSpPr/>
          <p:nvPr/>
        </p:nvSpPr>
        <p:spPr>
          <a:xfrm>
            <a:off x="6510757" y="2564904"/>
            <a:ext cx="360000" cy="388528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17</a:t>
            </a:r>
            <a:r>
              <a:rPr kumimoji="1" lang="ja-JP" altLang="en-US" sz="1050" dirty="0" smtClean="0">
                <a:solidFill>
                  <a:schemeClr val="tx1"/>
                </a:solidFill>
                <a:latin typeface="+mn-ea"/>
              </a:rPr>
              <a:t>年６月　</a:t>
            </a:r>
            <a:endParaRPr kumimoji="1" lang="en-US" altLang="ja-JP" sz="1050" dirty="0" smtClean="0">
              <a:solidFill>
                <a:schemeClr val="tx1"/>
              </a:solidFill>
              <a:latin typeface="+mn-ea"/>
            </a:endParaRPr>
          </a:p>
          <a:p>
            <a:r>
              <a:rPr lang="ja-JP" altLang="en-US" sz="1050" dirty="0">
                <a:solidFill>
                  <a:schemeClr val="tx1"/>
                </a:solidFill>
                <a:latin typeface="+mn-ea"/>
              </a:rPr>
              <a:t>　</a:t>
            </a:r>
            <a:r>
              <a:rPr lang="ja-JP" altLang="en-US" sz="1050" dirty="0" smtClean="0">
                <a:solidFill>
                  <a:schemeClr val="tx1"/>
                </a:solidFill>
                <a:latin typeface="+mn-ea"/>
              </a:rPr>
              <a:t>　</a:t>
            </a:r>
            <a:r>
              <a:rPr kumimoji="1" lang="ja-JP" altLang="en-US" sz="1050" dirty="0" smtClean="0">
                <a:solidFill>
                  <a:schemeClr val="tx1"/>
                </a:solidFill>
                <a:latin typeface="+mn-ea"/>
              </a:rPr>
              <a:t>新料金導入（阪神高速・ＮＥＸＣＯ路線）</a:t>
            </a:r>
            <a:endParaRPr kumimoji="1" lang="en-US" altLang="ja-JP" sz="1050" dirty="0" smtClean="0">
              <a:solidFill>
                <a:schemeClr val="tx1"/>
              </a:solidFill>
              <a:latin typeface="+mn-ea"/>
            </a:endParaRPr>
          </a:p>
        </p:txBody>
      </p:sp>
      <p:sp>
        <p:nvSpPr>
          <p:cNvPr id="40" name="正方形/長方形 39"/>
          <p:cNvSpPr/>
          <p:nvPr/>
        </p:nvSpPr>
        <p:spPr>
          <a:xfrm>
            <a:off x="6963244"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18</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道路公社路線（堺泉北・南阪奈）をＮＥＸＣ</a:t>
            </a:r>
            <a:r>
              <a:rPr lang="ja-JP" altLang="en-US" sz="1050" dirty="0" smtClean="0">
                <a:solidFill>
                  <a:schemeClr val="tx1"/>
                </a:solidFill>
                <a:latin typeface="+mn-ea"/>
              </a:rPr>
              <a:t>Ｏへ移管</a:t>
            </a:r>
            <a:endParaRPr kumimoji="1" lang="en-US" altLang="ja-JP" sz="1050" dirty="0" smtClean="0">
              <a:solidFill>
                <a:schemeClr val="tx1"/>
              </a:solidFill>
              <a:latin typeface="+mn-ea"/>
            </a:endParaRPr>
          </a:p>
        </p:txBody>
      </p:sp>
      <p:sp>
        <p:nvSpPr>
          <p:cNvPr id="38" name="正方形/長方形 37"/>
          <p:cNvSpPr/>
          <p:nvPr/>
        </p:nvSpPr>
        <p:spPr>
          <a:xfrm>
            <a:off x="7600439"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19</a:t>
            </a:r>
            <a:r>
              <a:rPr kumimoji="1" lang="ja-JP" altLang="en-US" sz="1050" dirty="0" smtClean="0">
                <a:solidFill>
                  <a:schemeClr val="tx1"/>
                </a:solidFill>
                <a:latin typeface="+mn-ea"/>
              </a:rPr>
              <a:t>年４月</a:t>
            </a:r>
            <a:endParaRPr kumimoji="1" lang="en-US" altLang="ja-JP" sz="1050" dirty="0" smtClean="0">
              <a:solidFill>
                <a:schemeClr val="tx1"/>
              </a:solidFill>
              <a:latin typeface="+mn-ea"/>
            </a:endParaRPr>
          </a:p>
          <a:p>
            <a:pPr marL="182563"/>
            <a:r>
              <a:rPr kumimoji="1" lang="ja-JP" altLang="en-US" sz="1050" dirty="0" smtClean="0">
                <a:solidFill>
                  <a:schemeClr val="tx1"/>
                </a:solidFill>
                <a:latin typeface="+mn-ea"/>
              </a:rPr>
              <a:t>道路公社路線（第二阪奈）をＮＥＸＣ</a:t>
            </a:r>
            <a:r>
              <a:rPr lang="ja-JP" altLang="en-US" sz="1050" dirty="0" smtClean="0">
                <a:solidFill>
                  <a:schemeClr val="tx1"/>
                </a:solidFill>
                <a:latin typeface="+mn-ea"/>
              </a:rPr>
              <a:t>Ｏへ移管</a:t>
            </a:r>
            <a:endParaRPr kumimoji="1" lang="en-US" altLang="ja-JP" sz="1050" dirty="0" smtClean="0">
              <a:solidFill>
                <a:schemeClr val="tx1"/>
              </a:solidFill>
              <a:latin typeface="+mn-ea"/>
            </a:endParaRPr>
          </a:p>
        </p:txBody>
      </p:sp>
      <p:sp>
        <p:nvSpPr>
          <p:cNvPr id="41" name="正方形/長方形 40"/>
          <p:cNvSpPr/>
          <p:nvPr/>
        </p:nvSpPr>
        <p:spPr>
          <a:xfrm>
            <a:off x="8236485" y="4564555"/>
            <a:ext cx="36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20</a:t>
            </a:r>
            <a:r>
              <a:rPr kumimoji="1" lang="ja-JP" altLang="en-US" sz="1050" dirty="0" smtClean="0">
                <a:solidFill>
                  <a:schemeClr val="tx1"/>
                </a:solidFill>
                <a:latin typeface="+mn-ea"/>
              </a:rPr>
              <a:t>年３月</a:t>
            </a:r>
            <a:endParaRPr kumimoji="1" lang="en-US" altLang="ja-JP" sz="1050" dirty="0" smtClean="0">
              <a:solidFill>
                <a:schemeClr val="tx1"/>
              </a:solidFill>
              <a:latin typeface="+mn-ea"/>
            </a:endParaRPr>
          </a:p>
          <a:p>
            <a:pPr marL="182563"/>
            <a:r>
              <a:rPr lang="ja-JP" altLang="en-US" sz="1050" dirty="0">
                <a:solidFill>
                  <a:schemeClr val="tx1"/>
                </a:solidFill>
                <a:latin typeface="+mn-ea"/>
              </a:rPr>
              <a:t>大和</a:t>
            </a:r>
            <a:r>
              <a:rPr lang="ja-JP" altLang="en-US" sz="1050" dirty="0" smtClean="0">
                <a:solidFill>
                  <a:schemeClr val="tx1"/>
                </a:solidFill>
                <a:latin typeface="+mn-ea"/>
              </a:rPr>
              <a:t>川線全線開通</a:t>
            </a:r>
            <a:endParaRPr kumimoji="1" lang="en-US" altLang="ja-JP" sz="1050" dirty="0" smtClean="0">
              <a:solidFill>
                <a:schemeClr val="tx1"/>
              </a:solidFill>
              <a:latin typeface="+mn-ea"/>
            </a:endParaRPr>
          </a:p>
        </p:txBody>
      </p:sp>
      <p:sp>
        <p:nvSpPr>
          <p:cNvPr id="45" name="正方形/長方形 44"/>
          <p:cNvSpPr/>
          <p:nvPr/>
        </p:nvSpPr>
        <p:spPr>
          <a:xfrm>
            <a:off x="5130904" y="4564555"/>
            <a:ext cx="540000" cy="1872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r>
              <a:rPr kumimoji="1" lang="ja-JP" altLang="en-US" sz="1050" dirty="0" smtClean="0">
                <a:solidFill>
                  <a:schemeClr val="tx1"/>
                </a:solidFill>
                <a:latin typeface="+mn-ea"/>
              </a:rPr>
              <a:t>▲</a:t>
            </a:r>
            <a:r>
              <a:rPr kumimoji="1" lang="en-US" altLang="ja-JP" sz="1050" dirty="0" smtClean="0">
                <a:solidFill>
                  <a:schemeClr val="tx1"/>
                </a:solidFill>
                <a:latin typeface="+mn-ea"/>
              </a:rPr>
              <a:t>16</a:t>
            </a:r>
            <a:r>
              <a:rPr kumimoji="1" lang="ja-JP" altLang="en-US" sz="1050" dirty="0" smtClean="0">
                <a:solidFill>
                  <a:schemeClr val="tx1"/>
                </a:solidFill>
                <a:latin typeface="+mn-ea"/>
              </a:rPr>
              <a:t>年</a:t>
            </a:r>
            <a:r>
              <a:rPr kumimoji="1" lang="en-US" altLang="ja-JP" sz="1050" dirty="0" smtClean="0">
                <a:solidFill>
                  <a:schemeClr val="tx1"/>
                </a:solidFill>
                <a:latin typeface="+mn-ea"/>
              </a:rPr>
              <a:t>12</a:t>
            </a:r>
            <a:r>
              <a:rPr kumimoji="1" lang="ja-JP" altLang="en-US" sz="1050" dirty="0" smtClean="0">
                <a:solidFill>
                  <a:schemeClr val="tx1"/>
                </a:solidFill>
                <a:latin typeface="+mn-ea"/>
              </a:rPr>
              <a:t>月</a:t>
            </a:r>
            <a:endParaRPr kumimoji="1" lang="en-US" altLang="ja-JP" sz="1050" dirty="0" smtClean="0">
              <a:solidFill>
                <a:schemeClr val="tx1"/>
              </a:solidFill>
              <a:latin typeface="+mn-ea"/>
            </a:endParaRPr>
          </a:p>
          <a:p>
            <a:pPr marL="182563"/>
            <a:r>
              <a:rPr lang="ja-JP" altLang="en-US" sz="1050" dirty="0" smtClean="0">
                <a:solidFill>
                  <a:schemeClr val="tx1"/>
                </a:solidFill>
                <a:latin typeface="+mn-ea"/>
              </a:rPr>
              <a:t>地方５団体による新たな高速道路料金に関する提案</a:t>
            </a:r>
            <a:endParaRPr kumimoji="1" lang="en-US" altLang="ja-JP" sz="1050" dirty="0" smtClean="0">
              <a:solidFill>
                <a:schemeClr val="tx1"/>
              </a:solidFill>
              <a:latin typeface="+mn-ea"/>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135</a:t>
            </a:fld>
            <a:endParaRPr lang="ja-JP" altLang="en-US"/>
          </a:p>
        </p:txBody>
      </p:sp>
    </p:spTree>
    <p:extLst>
      <p:ext uri="{BB962C8B-B14F-4D97-AF65-F5344CB8AC3E}">
        <p14:creationId xmlns:p14="http://schemas.microsoft.com/office/powerpoint/2010/main" val="3575980913"/>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テキスト ボックス 46"/>
          <p:cNvSpPr txBox="1"/>
          <p:nvPr/>
        </p:nvSpPr>
        <p:spPr>
          <a:xfrm>
            <a:off x="124702" y="183981"/>
            <a:ext cx="7704856" cy="338554"/>
          </a:xfrm>
          <a:prstGeom prst="rect">
            <a:avLst/>
          </a:prstGeom>
          <a:noFill/>
        </p:spPr>
        <p:txBody>
          <a:bodyPr wrap="square" rtlCol="0">
            <a:spAutoFit/>
          </a:bodyPr>
          <a:lstStyle/>
          <a:p>
            <a:r>
              <a:rPr lang="en-US" altLang="ja-JP" sz="1600" dirty="0" smtClean="0"/>
              <a:t>【</a:t>
            </a:r>
            <a:r>
              <a:rPr lang="ja-JP" altLang="en-US" sz="1600" dirty="0" smtClean="0"/>
              <a:t>参考その１</a:t>
            </a:r>
            <a:r>
              <a:rPr lang="en-US" altLang="ja-JP" sz="1600" dirty="0" smtClean="0"/>
              <a:t>】</a:t>
            </a:r>
            <a:r>
              <a:rPr lang="ja-JP" altLang="en-US" sz="1600" dirty="0" smtClean="0"/>
              <a:t>　高速道路のミッシングリンクの現状</a:t>
            </a:r>
            <a:endParaRPr lang="en-US" altLang="ja-JP" sz="1600" dirty="0" smtClean="0"/>
          </a:p>
        </p:txBody>
      </p:sp>
      <p:sp>
        <p:nvSpPr>
          <p:cNvPr id="69" name="テキスト ボックス 68"/>
          <p:cNvSpPr txBox="1"/>
          <p:nvPr/>
        </p:nvSpPr>
        <p:spPr>
          <a:xfrm>
            <a:off x="221890" y="513010"/>
            <a:ext cx="8670589" cy="954107"/>
          </a:xfrm>
          <a:prstGeom prst="rect">
            <a:avLst/>
          </a:prstGeom>
          <a:noFill/>
        </p:spPr>
        <p:txBody>
          <a:bodyPr wrap="square" rtlCol="0">
            <a:spAutoFit/>
          </a:bodyPr>
          <a:lstStyle/>
          <a:p>
            <a:r>
              <a:rPr lang="ja-JP" altLang="en-US" sz="1400" dirty="0" smtClean="0"/>
              <a:t>　首都圏、中部圏では、ほぼ全ての環状道路が、開通済みまたは建設中である一方、近畿圏では、都心部の環状道路ネットワークで重要な位置を占める淀川左岸線延伸部が未だ計画段階であった。</a:t>
            </a:r>
            <a:endParaRPr lang="en-US" altLang="ja-JP" sz="1400" dirty="0" smtClean="0"/>
          </a:p>
          <a:p>
            <a:r>
              <a:rPr lang="ja-JP" altLang="en-US" sz="1400" dirty="0" smtClean="0"/>
              <a:t>　</a:t>
            </a:r>
            <a:r>
              <a:rPr lang="ja-JP" altLang="en-US" sz="1400" dirty="0"/>
              <a:t>現在</a:t>
            </a:r>
            <a:r>
              <a:rPr lang="ja-JP" altLang="en-US" sz="1400" dirty="0" smtClean="0"/>
              <a:t>は、府市連携の取組みにより、国直轄道路事業と高速道路会社による有料道路事業の合併施行方式として、淀川左岸線延伸部の事業に着手できたことにより、ミッシンリングの解消に向けた整備が進んでいる。</a:t>
            </a:r>
            <a:endParaRPr lang="en-US" altLang="ja-JP" sz="1400" dirty="0" smtClean="0"/>
          </a:p>
        </p:txBody>
      </p:sp>
      <p:pic>
        <p:nvPicPr>
          <p:cNvPr id="4" name="図 3"/>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124702" y="2091270"/>
            <a:ext cx="5529196" cy="4682407"/>
          </a:xfrm>
          <a:prstGeom prst="rect">
            <a:avLst/>
          </a:prstGeom>
        </p:spPr>
      </p:pic>
      <p:pic>
        <p:nvPicPr>
          <p:cNvPr id="41" name="図 40"/>
          <p:cNvPicPr>
            <a:picLocks noChangeAspect="1"/>
          </p:cNvPicPr>
          <p:nvPr/>
        </p:nvPicPr>
        <p:blipFill rotWithShape="1">
          <a:blip r:embed="rId3" cstate="print">
            <a:extLst>
              <a:ext uri="{28A0092B-C50C-407E-A947-70E740481C1C}">
                <a14:useLocalDpi xmlns:a14="http://schemas.microsoft.com/office/drawing/2010/main" val="0"/>
              </a:ext>
            </a:extLst>
          </a:blip>
          <a:srcRect b="-1982"/>
          <a:stretch/>
        </p:blipFill>
        <p:spPr>
          <a:xfrm>
            <a:off x="5779482" y="4322908"/>
            <a:ext cx="2700000" cy="2450769"/>
          </a:xfrm>
          <a:prstGeom prst="rect">
            <a:avLst/>
          </a:prstGeom>
        </p:spPr>
      </p:pic>
      <p:pic>
        <p:nvPicPr>
          <p:cNvPr id="42" name="図 41"/>
          <p:cNvPicPr>
            <a:picLocks noChangeAspect="1"/>
          </p:cNvPicPr>
          <p:nvPr/>
        </p:nvPicPr>
        <p:blipFill rotWithShape="1">
          <a:blip r:embed="rId4" cstate="print">
            <a:extLst>
              <a:ext uri="{28A0092B-C50C-407E-A947-70E740481C1C}">
                <a14:useLocalDpi xmlns:a14="http://schemas.microsoft.com/office/drawing/2010/main" val="0"/>
              </a:ext>
            </a:extLst>
          </a:blip>
          <a:srcRect b="-28"/>
          <a:stretch/>
        </p:blipFill>
        <p:spPr>
          <a:xfrm>
            <a:off x="5780466" y="1741014"/>
            <a:ext cx="2700000" cy="2350030"/>
          </a:xfrm>
          <a:prstGeom prst="rect">
            <a:avLst/>
          </a:prstGeom>
        </p:spPr>
      </p:pic>
      <p:sp>
        <p:nvSpPr>
          <p:cNvPr id="17" name="タイトル 1"/>
          <p:cNvSpPr txBox="1">
            <a:spLocks/>
          </p:cNvSpPr>
          <p:nvPr/>
        </p:nvSpPr>
        <p:spPr>
          <a:xfrm>
            <a:off x="5868144" y="4155632"/>
            <a:ext cx="648072" cy="327832"/>
          </a:xfrm>
          <a:prstGeom prst="rect">
            <a:avLst/>
          </a:prstGeom>
          <a:solidFill>
            <a:srgbClr val="2E6FBF"/>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中部圏</a:t>
            </a:r>
            <a:endParaRPr lang="en-US" altLang="ja-JP"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43" name="タイトル 1"/>
          <p:cNvSpPr txBox="1">
            <a:spLocks/>
          </p:cNvSpPr>
          <p:nvPr/>
        </p:nvSpPr>
        <p:spPr>
          <a:xfrm>
            <a:off x="5868144" y="1553487"/>
            <a:ext cx="648072" cy="327832"/>
          </a:xfrm>
          <a:prstGeom prst="rect">
            <a:avLst/>
          </a:prstGeom>
          <a:solidFill>
            <a:srgbClr val="2E6FBF"/>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1400" dirty="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首都</a:t>
            </a:r>
            <a:r>
              <a:rPr lang="ja-JP" altLang="en-US"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圏</a:t>
            </a:r>
            <a:endParaRPr lang="en-US" altLang="ja-JP" sz="14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44" name="タイトル 1"/>
          <p:cNvSpPr txBox="1">
            <a:spLocks/>
          </p:cNvSpPr>
          <p:nvPr/>
        </p:nvSpPr>
        <p:spPr>
          <a:xfrm>
            <a:off x="470436" y="1641573"/>
            <a:ext cx="1296144" cy="539238"/>
          </a:xfrm>
          <a:prstGeom prst="rect">
            <a:avLst/>
          </a:prstGeom>
          <a:solidFill>
            <a:srgbClr val="2E6FBF"/>
          </a:solidFill>
        </p:spPr>
        <p:txBody>
          <a:bodyPr lIns="0" tIns="0" rIns="0" bIns="0"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28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rPr>
              <a:t>関西圏</a:t>
            </a:r>
            <a:endParaRPr lang="en-US" altLang="ja-JP" sz="2800" dirty="0" smtClean="0">
              <a:solidFill>
                <a:schemeClr val="bg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cxnSp>
        <p:nvCxnSpPr>
          <p:cNvPr id="7" name="直線コネクタ 6"/>
          <p:cNvCxnSpPr/>
          <p:nvPr/>
        </p:nvCxnSpPr>
        <p:spPr>
          <a:xfrm flipV="1">
            <a:off x="1735326" y="2089150"/>
            <a:ext cx="3725674" cy="0"/>
          </a:xfrm>
          <a:prstGeom prst="line">
            <a:avLst/>
          </a:prstGeom>
          <a:ln w="28575">
            <a:solidFill>
              <a:srgbClr val="3976BC"/>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6516216" y="1741014"/>
            <a:ext cx="1862837" cy="0"/>
          </a:xfrm>
          <a:prstGeom prst="line">
            <a:avLst/>
          </a:prstGeom>
          <a:ln w="12700">
            <a:solidFill>
              <a:srgbClr val="3976BC"/>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6516216" y="4322908"/>
            <a:ext cx="1862837" cy="0"/>
          </a:xfrm>
          <a:prstGeom prst="line">
            <a:avLst/>
          </a:prstGeom>
          <a:ln w="12700">
            <a:solidFill>
              <a:srgbClr val="3976BC"/>
            </a:solidFill>
          </a:ln>
        </p:spPr>
        <p:style>
          <a:lnRef idx="1">
            <a:schemeClr val="accent1"/>
          </a:lnRef>
          <a:fillRef idx="0">
            <a:schemeClr val="accent1"/>
          </a:fillRef>
          <a:effectRef idx="0">
            <a:schemeClr val="accent1"/>
          </a:effectRef>
          <a:fontRef idx="minor">
            <a:schemeClr val="tx1"/>
          </a:fontRef>
        </p:style>
      </p:cxnSp>
      <p:sp>
        <p:nvSpPr>
          <p:cNvPr id="2" name="楕円 1"/>
          <p:cNvSpPr/>
          <p:nvPr/>
        </p:nvSpPr>
        <p:spPr>
          <a:xfrm>
            <a:off x="1204863" y="3890578"/>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楕円 15"/>
          <p:cNvSpPr/>
          <p:nvPr/>
        </p:nvSpPr>
        <p:spPr>
          <a:xfrm>
            <a:off x="1278682" y="3907246"/>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楕円 17"/>
          <p:cNvSpPr/>
          <p:nvPr/>
        </p:nvSpPr>
        <p:spPr>
          <a:xfrm>
            <a:off x="1352501" y="3912008"/>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楕円 18"/>
          <p:cNvSpPr/>
          <p:nvPr/>
        </p:nvSpPr>
        <p:spPr>
          <a:xfrm>
            <a:off x="1431082" y="3916771"/>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楕円 19"/>
          <p:cNvSpPr/>
          <p:nvPr/>
        </p:nvSpPr>
        <p:spPr>
          <a:xfrm>
            <a:off x="1504900" y="3916771"/>
            <a:ext cx="61200" cy="61200"/>
          </a:xfrm>
          <a:prstGeom prst="ellipse">
            <a:avLst/>
          </a:prstGeom>
          <a:solidFill>
            <a:srgbClr val="FFFFFF"/>
          </a:solidFill>
          <a:ln w="6350">
            <a:solidFill>
              <a:srgbClr val="EC1B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四角形吹き出し 2"/>
          <p:cNvSpPr/>
          <p:nvPr/>
        </p:nvSpPr>
        <p:spPr>
          <a:xfrm>
            <a:off x="1566100" y="4725144"/>
            <a:ext cx="1205700" cy="319092"/>
          </a:xfrm>
          <a:prstGeom prst="wedgeRectCallout">
            <a:avLst>
              <a:gd name="adj1" fmla="val 68990"/>
              <a:gd name="adj2" fmla="val -195175"/>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000" dirty="0" smtClean="0">
                <a:solidFill>
                  <a:schemeClr val="tx1"/>
                </a:solidFill>
              </a:rPr>
              <a:t>2020</a:t>
            </a:r>
            <a:r>
              <a:rPr kumimoji="1" lang="ja-JP" altLang="en-US" sz="1000" dirty="0" smtClean="0">
                <a:solidFill>
                  <a:schemeClr val="tx1"/>
                </a:solidFill>
              </a:rPr>
              <a:t>年</a:t>
            </a:r>
            <a:r>
              <a:rPr kumimoji="1" lang="en-US" altLang="ja-JP" sz="1000" dirty="0" smtClean="0">
                <a:solidFill>
                  <a:schemeClr val="tx1"/>
                </a:solidFill>
              </a:rPr>
              <a:t>3</a:t>
            </a:r>
            <a:r>
              <a:rPr kumimoji="1" lang="ja-JP" altLang="en-US" sz="1000" dirty="0" smtClean="0">
                <a:solidFill>
                  <a:schemeClr val="tx1"/>
                </a:solidFill>
              </a:rPr>
              <a:t>月</a:t>
            </a:r>
            <a:endParaRPr kumimoji="1" lang="en-US" altLang="ja-JP" sz="1000" dirty="0" smtClean="0">
              <a:solidFill>
                <a:schemeClr val="tx1"/>
              </a:solidFill>
            </a:endParaRPr>
          </a:p>
          <a:p>
            <a:pPr algn="ctr"/>
            <a:r>
              <a:rPr kumimoji="1" lang="ja-JP" altLang="en-US" sz="1000" dirty="0" smtClean="0">
                <a:solidFill>
                  <a:schemeClr val="tx1"/>
                </a:solidFill>
              </a:rPr>
              <a:t>大和川線全線開通</a:t>
            </a:r>
            <a:endParaRPr kumimoji="1" lang="ja-JP" altLang="en-US" sz="1000" dirty="0">
              <a:solidFill>
                <a:schemeClr val="tx1"/>
              </a:solidFill>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136</a:t>
            </a:fld>
            <a:endParaRPr lang="ja-JP" altLang="en-US"/>
          </a:p>
        </p:txBody>
      </p:sp>
    </p:spTree>
    <p:extLst>
      <p:ext uri="{BB962C8B-B14F-4D97-AF65-F5344CB8AC3E}">
        <p14:creationId xmlns:p14="http://schemas.microsoft.com/office/powerpoint/2010/main" val="3372366002"/>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880" y="332656"/>
            <a:ext cx="7704856" cy="338554"/>
          </a:xfrm>
          <a:prstGeom prst="rect">
            <a:avLst/>
          </a:prstGeom>
          <a:noFill/>
        </p:spPr>
        <p:txBody>
          <a:bodyPr wrap="square" rtlCol="0">
            <a:spAutoFit/>
          </a:bodyPr>
          <a:lstStyle/>
          <a:p>
            <a:r>
              <a:rPr lang="ja-JP" altLang="en-US" sz="1600" dirty="0" smtClean="0"/>
              <a:t>■</a:t>
            </a:r>
            <a:r>
              <a:rPr lang="en-US" altLang="ja-JP" sz="1600" dirty="0" smtClean="0"/>
              <a:t>Outcome</a:t>
            </a:r>
            <a:r>
              <a:rPr lang="ja-JP" altLang="en-US" sz="1600" dirty="0" smtClean="0"/>
              <a:t>の整理</a:t>
            </a:r>
            <a:endParaRPr kumimoji="1" lang="ja-JP" altLang="en-US" sz="1600" dirty="0"/>
          </a:p>
        </p:txBody>
      </p:sp>
      <p:sp>
        <p:nvSpPr>
          <p:cNvPr id="3" name="テキスト ボックス 2"/>
          <p:cNvSpPr txBox="1"/>
          <p:nvPr/>
        </p:nvSpPr>
        <p:spPr>
          <a:xfrm>
            <a:off x="251520" y="683404"/>
            <a:ext cx="1944216" cy="369332"/>
          </a:xfrm>
          <a:prstGeom prst="rect">
            <a:avLst/>
          </a:prstGeom>
          <a:noFill/>
        </p:spPr>
        <p:txBody>
          <a:bodyPr wrap="square" rtlCol="0">
            <a:spAutoFit/>
          </a:bodyPr>
          <a:lstStyle/>
          <a:p>
            <a:pPr algn="ctr"/>
            <a:r>
              <a:rPr kumimoji="1" lang="ja-JP" altLang="en-US" u="sng" dirty="0" smtClean="0"/>
              <a:t>改革の対象項目</a:t>
            </a:r>
            <a:endParaRPr kumimoji="1" lang="ja-JP" altLang="en-US" u="sng" dirty="0"/>
          </a:p>
        </p:txBody>
      </p:sp>
      <p:sp>
        <p:nvSpPr>
          <p:cNvPr id="4" name="テキスト ボックス 3"/>
          <p:cNvSpPr txBox="1"/>
          <p:nvPr/>
        </p:nvSpPr>
        <p:spPr>
          <a:xfrm>
            <a:off x="2537756" y="620688"/>
            <a:ext cx="1944216" cy="369332"/>
          </a:xfrm>
          <a:prstGeom prst="rect">
            <a:avLst/>
          </a:prstGeom>
          <a:noFill/>
        </p:spPr>
        <p:txBody>
          <a:bodyPr wrap="square" rtlCol="0">
            <a:spAutoFit/>
          </a:bodyPr>
          <a:lstStyle/>
          <a:p>
            <a:pPr algn="ctr"/>
            <a:r>
              <a:rPr kumimoji="1" lang="en-US" altLang="ja-JP" u="sng" dirty="0" smtClean="0"/>
              <a:t>Before</a:t>
            </a:r>
            <a:endParaRPr kumimoji="1" lang="ja-JP" altLang="en-US" u="sng" dirty="0"/>
          </a:p>
        </p:txBody>
      </p:sp>
      <p:sp>
        <p:nvSpPr>
          <p:cNvPr id="5" name="テキスト ボックス 4"/>
          <p:cNvSpPr txBox="1"/>
          <p:nvPr/>
        </p:nvSpPr>
        <p:spPr>
          <a:xfrm>
            <a:off x="6012160" y="501055"/>
            <a:ext cx="1944216" cy="369332"/>
          </a:xfrm>
          <a:prstGeom prst="rect">
            <a:avLst/>
          </a:prstGeom>
          <a:noFill/>
        </p:spPr>
        <p:txBody>
          <a:bodyPr wrap="square" rtlCol="0">
            <a:spAutoFit/>
          </a:bodyPr>
          <a:lstStyle/>
          <a:p>
            <a:pPr algn="ctr"/>
            <a:r>
              <a:rPr kumimoji="1" lang="en-US" altLang="ja-JP" u="sng" dirty="0" smtClean="0"/>
              <a:t>After</a:t>
            </a:r>
            <a:endParaRPr kumimoji="1" lang="ja-JP" altLang="en-US" u="sng" dirty="0"/>
          </a:p>
        </p:txBody>
      </p:sp>
      <p:sp>
        <p:nvSpPr>
          <p:cNvPr id="9" name="二等辺三角形 8"/>
          <p:cNvSpPr/>
          <p:nvPr/>
        </p:nvSpPr>
        <p:spPr>
          <a:xfrm rot="5400000">
            <a:off x="4124293" y="2083664"/>
            <a:ext cx="1810973"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178880" y="1052736"/>
            <a:ext cx="2016224" cy="584775"/>
          </a:xfrm>
          <a:prstGeom prst="rect">
            <a:avLst/>
          </a:prstGeom>
          <a:noFill/>
          <a:ln>
            <a:solidFill>
              <a:schemeClr val="bg1">
                <a:lumMod val="85000"/>
              </a:schemeClr>
            </a:solidFill>
          </a:ln>
        </p:spPr>
        <p:txBody>
          <a:bodyPr wrap="square" rtlCol="0">
            <a:noAutofit/>
          </a:bodyPr>
          <a:lstStyle/>
          <a:p>
            <a:pPr marL="92075" indent="-92075"/>
            <a:r>
              <a:rPr lang="ja-JP" altLang="en-US" sz="1600" dirty="0"/>
              <a:t>・</a:t>
            </a:r>
            <a:r>
              <a:rPr lang="ja-JP" altLang="en-US" sz="1600" dirty="0" smtClean="0"/>
              <a:t>戦略的な鉄道網</a:t>
            </a:r>
            <a:r>
              <a:rPr lang="en-US" altLang="ja-JP" sz="1600" dirty="0" smtClean="0"/>
              <a:t/>
            </a:r>
            <a:br>
              <a:rPr lang="en-US" altLang="ja-JP" sz="1600" dirty="0" smtClean="0"/>
            </a:br>
            <a:r>
              <a:rPr lang="ja-JP" altLang="en-US" sz="1600" dirty="0" smtClean="0"/>
              <a:t>整備</a:t>
            </a:r>
            <a:endParaRPr kumimoji="1" lang="en-US" altLang="ja-JP" sz="1600" dirty="0" smtClean="0"/>
          </a:p>
        </p:txBody>
      </p:sp>
      <p:sp>
        <p:nvSpPr>
          <p:cNvPr id="14" name="テキスト ボックス 13"/>
          <p:cNvSpPr txBox="1"/>
          <p:nvPr/>
        </p:nvSpPr>
        <p:spPr>
          <a:xfrm>
            <a:off x="2375124" y="1052736"/>
            <a:ext cx="2376264" cy="1323439"/>
          </a:xfrm>
          <a:prstGeom prst="rect">
            <a:avLst/>
          </a:prstGeom>
          <a:noFill/>
          <a:ln>
            <a:solidFill>
              <a:schemeClr val="bg1">
                <a:lumMod val="85000"/>
              </a:schemeClr>
            </a:solidFill>
          </a:ln>
        </p:spPr>
        <p:txBody>
          <a:bodyPr wrap="square" rtlCol="0">
            <a:noAutofit/>
          </a:bodyPr>
          <a:lstStyle/>
          <a:p>
            <a:r>
              <a:rPr lang="ja-JP" altLang="en-US" sz="1600" dirty="0" smtClean="0"/>
              <a:t>・戦略の不存在</a:t>
            </a:r>
            <a:endParaRPr lang="en-US" altLang="ja-JP" sz="1600" dirty="0" smtClean="0"/>
          </a:p>
          <a:p>
            <a:pPr marL="266700" indent="-266700"/>
            <a:r>
              <a:rPr lang="ja-JP" altLang="en-US" sz="1600" dirty="0"/>
              <a:t>　</a:t>
            </a:r>
            <a:r>
              <a:rPr lang="ja-JP" altLang="en-US" sz="1600" dirty="0" smtClean="0"/>
              <a:t>（国土軸アクセス、関空アクセスなどの課題）</a:t>
            </a:r>
            <a:endParaRPr lang="en-US" altLang="ja-JP" sz="1600" dirty="0"/>
          </a:p>
          <a:p>
            <a:pPr marL="88900" indent="-88900">
              <a:spcBef>
                <a:spcPts val="600"/>
              </a:spcBef>
            </a:pPr>
            <a:r>
              <a:rPr lang="ja-JP" altLang="en-US" sz="1600" dirty="0" smtClean="0"/>
              <a:t>・鉄道網整備に必要な財源不足</a:t>
            </a:r>
            <a:endParaRPr lang="en-US" altLang="ja-JP" sz="1600" dirty="0" smtClean="0"/>
          </a:p>
        </p:txBody>
      </p:sp>
      <p:sp>
        <p:nvSpPr>
          <p:cNvPr id="15" name="テキスト ボックス 14"/>
          <p:cNvSpPr txBox="1"/>
          <p:nvPr/>
        </p:nvSpPr>
        <p:spPr>
          <a:xfrm>
            <a:off x="5319452" y="845144"/>
            <a:ext cx="3744416" cy="5752208"/>
          </a:xfrm>
          <a:prstGeom prst="rect">
            <a:avLst/>
          </a:prstGeom>
          <a:noFill/>
          <a:ln>
            <a:solidFill>
              <a:schemeClr val="bg1">
                <a:lumMod val="85000"/>
              </a:schemeClr>
            </a:solidFill>
          </a:ln>
        </p:spPr>
        <p:txBody>
          <a:bodyPr wrap="square" rtlCol="0">
            <a:noAutofit/>
          </a:bodyPr>
          <a:lstStyle/>
          <a:p>
            <a:pPr marL="88900" indent="-88900"/>
            <a:r>
              <a:rPr lang="ja-JP" altLang="en-US" sz="1600" dirty="0"/>
              <a:t>・公共交通戦略を</a:t>
            </a:r>
            <a:r>
              <a:rPr lang="en-US" altLang="ja-JP" sz="1600" dirty="0"/>
              <a:t>2019</a:t>
            </a:r>
            <a:r>
              <a:rPr lang="ja-JP" altLang="en-US" sz="1600" dirty="0"/>
              <a:t>年に改訂、</a:t>
            </a:r>
            <a:r>
              <a:rPr lang="ja-JP" altLang="en-US" sz="1600" dirty="0" smtClean="0"/>
              <a:t>戦略路線</a:t>
            </a:r>
            <a:r>
              <a:rPr lang="ja-JP" altLang="en-US" sz="1600" dirty="0"/>
              <a:t>を見直し・追加</a:t>
            </a:r>
            <a:endParaRPr lang="en-US" altLang="ja-JP" sz="1600" dirty="0"/>
          </a:p>
          <a:p>
            <a:pPr marL="88900" indent="-88900"/>
            <a:r>
              <a:rPr lang="ja-JP" altLang="en-US" sz="1600" dirty="0"/>
              <a:t>　　</a:t>
            </a:r>
            <a:r>
              <a:rPr lang="en-US" altLang="ja-JP" sz="1600" dirty="0"/>
              <a:t>※</a:t>
            </a:r>
            <a:r>
              <a:rPr lang="ja-JP" altLang="en-US" sz="1600" dirty="0" smtClean="0"/>
              <a:t>戦略路線</a:t>
            </a:r>
            <a:endParaRPr lang="en-US" altLang="ja-JP" sz="1600" dirty="0"/>
          </a:p>
          <a:p>
            <a:pPr marL="88900" indent="-88900"/>
            <a:r>
              <a:rPr lang="ja-JP" altLang="en-US" sz="1600" dirty="0"/>
              <a:t>　　　　　</a:t>
            </a:r>
            <a:r>
              <a:rPr lang="en-US" altLang="ja-JP" sz="1600" dirty="0"/>
              <a:t>-</a:t>
            </a:r>
            <a:r>
              <a:rPr lang="ja-JP" altLang="en-US" sz="1600" dirty="0"/>
              <a:t>北大阪急行延伸</a:t>
            </a:r>
            <a:endParaRPr lang="en-US" altLang="ja-JP" sz="1600" dirty="0"/>
          </a:p>
          <a:p>
            <a:pPr marL="88900" indent="-88900"/>
            <a:r>
              <a:rPr lang="ja-JP" altLang="en-US" sz="1600" dirty="0"/>
              <a:t>　　　　　</a:t>
            </a:r>
            <a:r>
              <a:rPr lang="en-US" altLang="ja-JP" sz="1600" dirty="0"/>
              <a:t>-</a:t>
            </a:r>
            <a:r>
              <a:rPr lang="ja-JP" altLang="en-US" sz="1600" dirty="0"/>
              <a:t>大阪モノレール延伸</a:t>
            </a:r>
            <a:endParaRPr lang="en-US" altLang="ja-JP" sz="1600" dirty="0"/>
          </a:p>
          <a:p>
            <a:pPr marL="88900" indent="-88900"/>
            <a:r>
              <a:rPr lang="ja-JP" altLang="en-US" sz="1600" dirty="0"/>
              <a:t>　　　　　</a:t>
            </a:r>
            <a:r>
              <a:rPr lang="en-US" altLang="ja-JP" sz="1600" dirty="0"/>
              <a:t>-</a:t>
            </a:r>
            <a:r>
              <a:rPr lang="ja-JP" altLang="en-US" sz="1600" dirty="0"/>
              <a:t>なにわ筋線</a:t>
            </a:r>
            <a:endParaRPr lang="en-US" altLang="ja-JP" sz="1600" dirty="0"/>
          </a:p>
          <a:p>
            <a:pPr marL="88900" indent="-88900"/>
            <a:r>
              <a:rPr lang="ja-JP" altLang="en-US" sz="1600" dirty="0"/>
              <a:t>　　　　　</a:t>
            </a:r>
            <a:r>
              <a:rPr lang="en-US" altLang="ja-JP" sz="1600" dirty="0"/>
              <a:t>-</a:t>
            </a:r>
            <a:r>
              <a:rPr lang="ja-JP" altLang="en-US" sz="1600" dirty="0"/>
              <a:t>なにわ筋連絡線・新大阪連絡線</a:t>
            </a:r>
            <a:endParaRPr lang="en-US" altLang="ja-JP" sz="1600" dirty="0"/>
          </a:p>
          <a:p>
            <a:pPr marL="88900" indent="-88900"/>
            <a:r>
              <a:rPr lang="ja-JP" altLang="en-US" sz="1600" dirty="0"/>
              <a:t>　　　　　</a:t>
            </a:r>
            <a:r>
              <a:rPr lang="en-US" altLang="ja-JP" sz="1600" dirty="0"/>
              <a:t>-</a:t>
            </a:r>
            <a:r>
              <a:rPr lang="ja-JP" altLang="en-US" sz="1600" dirty="0"/>
              <a:t>中之島線延伸</a:t>
            </a:r>
            <a:endParaRPr lang="en-US" altLang="ja-JP" sz="1600" dirty="0"/>
          </a:p>
          <a:p>
            <a:pPr marL="88900" indent="-88900">
              <a:spcBef>
                <a:spcPts val="600"/>
              </a:spcBef>
            </a:pPr>
            <a:r>
              <a:rPr kumimoji="1" lang="ja-JP" altLang="en-US" sz="1600" dirty="0" smtClean="0"/>
              <a:t>・大阪府都市開発（株）の株式売却</a:t>
            </a:r>
            <a:r>
              <a:rPr lang="ja-JP" altLang="en-US" sz="1600" dirty="0" smtClean="0"/>
              <a:t>。売却益を公共施設整備を目的とする基金に積立て。</a:t>
            </a:r>
            <a:endParaRPr lang="en-US" altLang="ja-JP" sz="1600" dirty="0" smtClean="0"/>
          </a:p>
          <a:p>
            <a:pPr marL="88900" indent="-88900">
              <a:spcBef>
                <a:spcPts val="600"/>
              </a:spcBef>
            </a:pPr>
            <a:r>
              <a:rPr lang="en-US" altLang="ja-JP" sz="1600" dirty="0" smtClean="0"/>
              <a:t>【</a:t>
            </a:r>
            <a:r>
              <a:rPr lang="ja-JP" altLang="en-US" sz="1600" dirty="0" smtClean="0"/>
              <a:t>北大阪急行延伸</a:t>
            </a:r>
            <a:r>
              <a:rPr lang="en-US" altLang="ja-JP" sz="1600" dirty="0" smtClean="0"/>
              <a:t>】</a:t>
            </a:r>
            <a:br>
              <a:rPr lang="en-US" altLang="ja-JP" sz="1600" dirty="0" smtClean="0"/>
            </a:br>
            <a:r>
              <a:rPr lang="ja-JP" altLang="en-US" sz="1600" dirty="0"/>
              <a:t>・</a:t>
            </a:r>
            <a:r>
              <a:rPr lang="en-US" altLang="ja-JP" sz="1600" dirty="0"/>
              <a:t>2016</a:t>
            </a:r>
            <a:r>
              <a:rPr lang="ja-JP" altLang="en-US" sz="1600" dirty="0"/>
              <a:t>年度に工事着手し、軌道・駅舎建築工事を実施中。</a:t>
            </a:r>
            <a:endParaRPr lang="en-US" altLang="ja-JP" sz="1600" dirty="0"/>
          </a:p>
          <a:p>
            <a:pPr marL="92075" indent="-92075"/>
            <a:r>
              <a:rPr lang="en-US" altLang="ja-JP" sz="1600" dirty="0"/>
              <a:t>【</a:t>
            </a:r>
            <a:r>
              <a:rPr lang="ja-JP" altLang="en-US" sz="1600" dirty="0"/>
              <a:t>大阪モノレール延伸</a:t>
            </a:r>
            <a:r>
              <a:rPr lang="en-US" altLang="ja-JP" sz="1600" dirty="0"/>
              <a:t>】</a:t>
            </a:r>
            <a:br>
              <a:rPr lang="en-US" altLang="ja-JP" sz="1600" dirty="0"/>
            </a:br>
            <a:r>
              <a:rPr lang="ja-JP" altLang="en-US" sz="1600" dirty="0"/>
              <a:t>・</a:t>
            </a:r>
            <a:r>
              <a:rPr lang="en-US" altLang="ja-JP" sz="1600" dirty="0"/>
              <a:t>2020</a:t>
            </a:r>
            <a:r>
              <a:rPr lang="ja-JP" altLang="en-US" sz="1600" dirty="0"/>
              <a:t>年度に工事着手し、支柱建設工事や車両基地整備工事等を実施中。</a:t>
            </a:r>
            <a:endParaRPr lang="ja-JP" altLang="en-US" sz="1600" b="1" dirty="0"/>
          </a:p>
          <a:p>
            <a:pPr marL="88900" indent="-88900">
              <a:spcBef>
                <a:spcPts val="600"/>
              </a:spcBef>
            </a:pPr>
            <a:r>
              <a:rPr lang="en-US" altLang="ja-JP" sz="1600" dirty="0" smtClean="0"/>
              <a:t>【</a:t>
            </a:r>
            <a:r>
              <a:rPr lang="ja-JP" altLang="en-US" sz="1600" dirty="0"/>
              <a:t>なにわ筋線</a:t>
            </a:r>
            <a:r>
              <a:rPr lang="en-US" altLang="ja-JP" sz="1600" dirty="0"/>
              <a:t>】</a:t>
            </a:r>
            <a:br>
              <a:rPr lang="en-US" altLang="ja-JP" sz="1600" dirty="0"/>
            </a:br>
            <a:r>
              <a:rPr lang="ja-JP" altLang="en-US" sz="1600" dirty="0"/>
              <a:t>・</a:t>
            </a:r>
            <a:r>
              <a:rPr lang="en-US" altLang="ja-JP" sz="1600" dirty="0"/>
              <a:t>2021</a:t>
            </a:r>
            <a:r>
              <a:rPr lang="ja-JP" altLang="en-US" sz="1600" dirty="0"/>
              <a:t>年度に工事着手</a:t>
            </a:r>
          </a:p>
          <a:p>
            <a:pPr marL="88900" indent="-88900">
              <a:spcBef>
                <a:spcPts val="600"/>
              </a:spcBef>
            </a:pPr>
            <a:r>
              <a:rPr lang="en-US" altLang="ja-JP" sz="1600" dirty="0"/>
              <a:t>【</a:t>
            </a:r>
            <a:r>
              <a:rPr lang="ja-JP" altLang="en-US" sz="1600" dirty="0"/>
              <a:t>なにわ筋連絡線・新大阪連絡線、中之島線延伸</a:t>
            </a:r>
            <a:r>
              <a:rPr lang="en-US" altLang="ja-JP" sz="1600" dirty="0"/>
              <a:t>】</a:t>
            </a:r>
            <a:br>
              <a:rPr lang="en-US" altLang="ja-JP" sz="1600" dirty="0"/>
            </a:br>
            <a:r>
              <a:rPr lang="ja-JP" altLang="en-US" sz="1600" dirty="0"/>
              <a:t>・今後、事業実施の可否について検討</a:t>
            </a:r>
            <a:r>
              <a:rPr lang="en-US" altLang="ja-JP" sz="1600" dirty="0" smtClean="0"/>
              <a:t/>
            </a:r>
            <a:br>
              <a:rPr lang="en-US" altLang="ja-JP" sz="1600" dirty="0" smtClean="0"/>
            </a:br>
            <a:endParaRPr lang="en-US" altLang="ja-JP" sz="1600" dirty="0" smtClean="0"/>
          </a:p>
          <a:p>
            <a:pPr marL="88900" indent="-88900">
              <a:spcBef>
                <a:spcPts val="600"/>
              </a:spcBef>
            </a:pPr>
            <a:endParaRPr lang="en-US" altLang="ja-JP" sz="1600" dirty="0" smtClean="0"/>
          </a:p>
          <a:p>
            <a:pPr marL="88900" indent="-88900">
              <a:spcBef>
                <a:spcPts val="600"/>
              </a:spcBef>
            </a:pPr>
            <a:endParaRPr kumimoji="1" lang="en-US" altLang="ja-JP" sz="1600" dirty="0" smtClean="0"/>
          </a:p>
        </p:txBody>
      </p:sp>
      <p:sp>
        <p:nvSpPr>
          <p:cNvPr id="20" name="テキスト ボックス 19"/>
          <p:cNvSpPr txBox="1"/>
          <p:nvPr/>
        </p:nvSpPr>
        <p:spPr>
          <a:xfrm>
            <a:off x="178880" y="44624"/>
            <a:ext cx="7704856" cy="338554"/>
          </a:xfrm>
          <a:prstGeom prst="rect">
            <a:avLst/>
          </a:prstGeom>
          <a:noFill/>
        </p:spPr>
        <p:txBody>
          <a:bodyPr wrap="square" rtlCol="0">
            <a:spAutoFit/>
          </a:bodyPr>
          <a:lstStyle/>
          <a:p>
            <a:r>
              <a:rPr lang="ja-JP" altLang="en-US" sz="1600" dirty="0" smtClean="0"/>
              <a:t>②鉄道</a:t>
            </a:r>
            <a:endParaRPr kumimoji="1" lang="ja-JP" altLang="en-US" sz="1600" dirty="0"/>
          </a:p>
        </p:txBody>
      </p:sp>
      <p:sp>
        <p:nvSpPr>
          <p:cNvPr id="6" name="スライド番号プレースホルダー 5"/>
          <p:cNvSpPr>
            <a:spLocks noGrp="1"/>
          </p:cNvSpPr>
          <p:nvPr>
            <p:ph type="sldNum" sz="quarter" idx="12"/>
          </p:nvPr>
        </p:nvSpPr>
        <p:spPr>
          <a:xfrm>
            <a:off x="7010400" y="6520259"/>
            <a:ext cx="2133600" cy="365125"/>
          </a:xfrm>
        </p:spPr>
        <p:txBody>
          <a:bodyPr/>
          <a:lstStyle/>
          <a:p>
            <a:fld id="{63BC356D-1576-478B-8647-1361C6E9DFF7}" type="slidenum">
              <a:rPr lang="ja-JP" altLang="en-US" smtClean="0"/>
              <a:pPr/>
              <a:t>137</a:t>
            </a:fld>
            <a:endParaRPr lang="ja-JP" altLang="en-US"/>
          </a:p>
        </p:txBody>
      </p:sp>
    </p:spTree>
    <p:extLst>
      <p:ext uri="{BB962C8B-B14F-4D97-AF65-F5344CB8AC3E}">
        <p14:creationId xmlns:p14="http://schemas.microsoft.com/office/powerpoint/2010/main" val="85593854"/>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extLst/>
          </p:nvPr>
        </p:nvGraphicFramePr>
        <p:xfrm>
          <a:off x="3036168" y="4009271"/>
          <a:ext cx="5784304" cy="2710076"/>
        </p:xfrm>
        <a:graphic>
          <a:graphicData uri="http://schemas.openxmlformats.org/drawingml/2006/table">
            <a:tbl>
              <a:tblPr firstRow="1" bandRow="1">
                <a:tableStyleId>{22838BEF-8BB2-4498-84A7-C5851F593DF1}</a:tableStyleId>
              </a:tblPr>
              <a:tblGrid>
                <a:gridCol w="5784304">
                  <a:extLst>
                    <a:ext uri="{9D8B030D-6E8A-4147-A177-3AD203B41FA5}">
                      <a16:colId xmlns:a16="http://schemas.microsoft.com/office/drawing/2014/main" val="20000"/>
                    </a:ext>
                  </a:extLst>
                </a:gridCol>
              </a:tblGrid>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0"/>
                  </a:ext>
                </a:extLst>
              </a:tr>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1"/>
                  </a:ext>
                </a:extLst>
              </a:tr>
              <a:tr h="677519">
                <a:tc>
                  <a:txBody>
                    <a:bodyPr/>
                    <a:lstStyle/>
                    <a:p>
                      <a:endParaRPr kumimoji="1" lang="ja-JP" altLang="en-US" dirty="0">
                        <a:ln>
                          <a:solidFill>
                            <a:schemeClr val="bg1"/>
                          </a:solidFill>
                        </a:ln>
                      </a:endParaRPr>
                    </a:p>
                  </a:txBody>
                  <a:tcPr/>
                </a:tc>
                <a:extLst>
                  <a:ext uri="{0D108BD9-81ED-4DB2-BD59-A6C34878D82A}">
                    <a16:rowId xmlns:a16="http://schemas.microsoft.com/office/drawing/2014/main" val="10002"/>
                  </a:ext>
                </a:extLst>
              </a:tr>
              <a:tr h="677519">
                <a:tc>
                  <a:txBody>
                    <a:bodyPr/>
                    <a:lstStyle/>
                    <a:p>
                      <a:endParaRPr kumimoji="1" lang="en-US" altLang="ja-JP" dirty="0" smtClean="0">
                        <a:ln>
                          <a:solidFill>
                            <a:schemeClr val="bg1"/>
                          </a:solidFill>
                        </a:ln>
                      </a:endParaRPr>
                    </a:p>
                    <a:p>
                      <a:endParaRPr kumimoji="1" lang="en-US" altLang="ja-JP" dirty="0" smtClean="0">
                        <a:ln>
                          <a:solidFill>
                            <a:schemeClr val="bg1"/>
                          </a:solidFill>
                        </a:ln>
                      </a:endParaRPr>
                    </a:p>
                  </a:txBody>
                  <a:tcPr/>
                </a:tc>
                <a:extLst>
                  <a:ext uri="{0D108BD9-81ED-4DB2-BD59-A6C34878D82A}">
                    <a16:rowId xmlns:a16="http://schemas.microsoft.com/office/drawing/2014/main" val="10003"/>
                  </a:ext>
                </a:extLst>
              </a:tr>
            </a:tbl>
          </a:graphicData>
        </a:graphic>
      </p:graphicFrame>
      <p:sp>
        <p:nvSpPr>
          <p:cNvPr id="2" name="テキスト ボックス 1"/>
          <p:cNvSpPr txBox="1"/>
          <p:nvPr/>
        </p:nvSpPr>
        <p:spPr>
          <a:xfrm>
            <a:off x="178880" y="712656"/>
            <a:ext cx="7704856" cy="338554"/>
          </a:xfrm>
          <a:prstGeom prst="rect">
            <a:avLst/>
          </a:prstGeom>
          <a:noFill/>
        </p:spPr>
        <p:txBody>
          <a:bodyPr wrap="square" rtlCol="0">
            <a:spAutoFit/>
          </a:bodyPr>
          <a:lstStyle/>
          <a:p>
            <a:r>
              <a:rPr lang="ja-JP" altLang="en-US" sz="1600" dirty="0" smtClean="0"/>
              <a:t>■改革の取組み：ストックの組換えの実現</a:t>
            </a:r>
            <a:endParaRPr kumimoji="1" lang="ja-JP" altLang="en-US" sz="1600" dirty="0"/>
          </a:p>
        </p:txBody>
      </p:sp>
      <p:sp>
        <p:nvSpPr>
          <p:cNvPr id="20" name="テキスト ボックス 19"/>
          <p:cNvSpPr txBox="1"/>
          <p:nvPr/>
        </p:nvSpPr>
        <p:spPr>
          <a:xfrm>
            <a:off x="178880" y="370471"/>
            <a:ext cx="7704856" cy="338554"/>
          </a:xfrm>
          <a:prstGeom prst="rect">
            <a:avLst/>
          </a:prstGeom>
          <a:noFill/>
        </p:spPr>
        <p:txBody>
          <a:bodyPr wrap="square" rtlCol="0">
            <a:spAutoFit/>
          </a:bodyPr>
          <a:lstStyle/>
          <a:p>
            <a:r>
              <a:rPr lang="ja-JP" altLang="en-US" sz="1600" dirty="0" smtClean="0"/>
              <a:t>②鉄道</a:t>
            </a:r>
            <a:endParaRPr kumimoji="1" lang="ja-JP" altLang="en-US" sz="1600" dirty="0"/>
          </a:p>
        </p:txBody>
      </p:sp>
      <p:sp>
        <p:nvSpPr>
          <p:cNvPr id="22" name="テキスト ボックス 21"/>
          <p:cNvSpPr txBox="1"/>
          <p:nvPr/>
        </p:nvSpPr>
        <p:spPr>
          <a:xfrm>
            <a:off x="287793" y="980728"/>
            <a:ext cx="8604687" cy="1600438"/>
          </a:xfrm>
          <a:prstGeom prst="rect">
            <a:avLst/>
          </a:prstGeom>
          <a:noFill/>
        </p:spPr>
        <p:txBody>
          <a:bodyPr wrap="square" rtlCol="0">
            <a:spAutoFit/>
          </a:bodyPr>
          <a:lstStyle/>
          <a:p>
            <a:pPr marL="88900" indent="3175"/>
            <a:r>
              <a:rPr lang="ja-JP" altLang="en-US" sz="1400" dirty="0"/>
              <a:t>　</a:t>
            </a:r>
            <a:r>
              <a:rPr lang="ja-JP" altLang="en-US" sz="1400" dirty="0" smtClean="0"/>
              <a:t>鉄道については、関空のアクセス強化が課題であるが、整備には莫大な費用が必要。そのためその財源を捻出するための手法として、「ストック（資産）の組換え」を実施。第三セクターの大阪府都市開発（株）の株式を売却し、その売却益を、戦略路線などの公共施設の整備を目的とする基金に積み立て、戦略路線整備具体化に向けた検討をスタート。</a:t>
            </a:r>
            <a:endParaRPr lang="en-US" altLang="ja-JP" sz="1400" dirty="0" smtClean="0"/>
          </a:p>
          <a:p>
            <a:pPr marL="88900" indent="3175"/>
            <a:r>
              <a:rPr lang="ja-JP" altLang="en-US" sz="1400" dirty="0"/>
              <a:t>　</a:t>
            </a:r>
            <a:r>
              <a:rPr lang="ja-JP" altLang="en-US" sz="1400" dirty="0" smtClean="0"/>
              <a:t>北大阪急行の延伸については、事業化が決定し、</a:t>
            </a:r>
            <a:r>
              <a:rPr lang="en-US" altLang="ja-JP" sz="1400" dirty="0" smtClean="0"/>
              <a:t>2016</a:t>
            </a:r>
            <a:r>
              <a:rPr lang="ja-JP" altLang="en-US" sz="1400" dirty="0" smtClean="0"/>
              <a:t>年度に工事着手。大阪モノレールの延伸については、</a:t>
            </a:r>
            <a:r>
              <a:rPr lang="en-US" altLang="ja-JP" sz="1400" dirty="0"/>
              <a:t>2020</a:t>
            </a:r>
            <a:r>
              <a:rPr lang="ja-JP" altLang="en-US" sz="1400" dirty="0"/>
              <a:t>年度に工事着手し、支柱建設工事や車両基地整備工事等を実施中。</a:t>
            </a:r>
            <a:endParaRPr lang="ja-JP" altLang="en-US" sz="1400" b="1" dirty="0"/>
          </a:p>
          <a:p>
            <a:pPr marL="88900" indent="3175"/>
            <a:r>
              <a:rPr lang="ja-JP" altLang="en-US" sz="1400" dirty="0" smtClean="0"/>
              <a:t>また、関空アクセス強化等に資する「なにわ筋線」については、</a:t>
            </a:r>
            <a:r>
              <a:rPr lang="en-US" altLang="ja-JP" sz="1400" dirty="0" smtClean="0"/>
              <a:t>2021</a:t>
            </a:r>
            <a:r>
              <a:rPr lang="ja-JP" altLang="en-US" sz="1400" dirty="0" smtClean="0"/>
              <a:t>年度に工事着手。</a:t>
            </a:r>
            <a:endParaRPr lang="en-US" altLang="ja-JP" sz="1400" dirty="0" smtClean="0"/>
          </a:p>
        </p:txBody>
      </p:sp>
      <p:sp>
        <p:nvSpPr>
          <p:cNvPr id="26" name="正方形/長方形 25"/>
          <p:cNvSpPr/>
          <p:nvPr/>
        </p:nvSpPr>
        <p:spPr>
          <a:xfrm>
            <a:off x="390009" y="3933675"/>
            <a:ext cx="656316"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04</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endParaRPr kumimoji="1" lang="en-US" altLang="ja-JP" sz="1200" dirty="0" smtClean="0">
              <a:solidFill>
                <a:schemeClr val="tx1"/>
              </a:solidFill>
            </a:endParaRPr>
          </a:p>
          <a:p>
            <a:pPr marL="182563"/>
            <a:r>
              <a:rPr kumimoji="1" lang="ja-JP" altLang="en-US" sz="1200" dirty="0" smtClean="0">
                <a:solidFill>
                  <a:schemeClr val="tx1"/>
                </a:solidFill>
              </a:rPr>
              <a:t>近畿地方交通審議会答申「近畿圏における望ましい交通のあり方」</a:t>
            </a:r>
            <a:endParaRPr kumimoji="1" lang="en-US" altLang="ja-JP" sz="1200" dirty="0" smtClean="0">
              <a:solidFill>
                <a:schemeClr val="tx1"/>
              </a:solidFill>
            </a:endParaRPr>
          </a:p>
        </p:txBody>
      </p:sp>
      <p:sp>
        <p:nvSpPr>
          <p:cNvPr id="27" name="正方形/長方形 26"/>
          <p:cNvSpPr/>
          <p:nvPr/>
        </p:nvSpPr>
        <p:spPr>
          <a:xfrm>
            <a:off x="1231332" y="3954031"/>
            <a:ext cx="504056"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年１月</a:t>
            </a:r>
            <a:endParaRPr kumimoji="1" lang="en-US" altLang="ja-JP" sz="1200" dirty="0" smtClean="0">
              <a:solidFill>
                <a:schemeClr val="tx1"/>
              </a:solidFill>
            </a:endParaRPr>
          </a:p>
          <a:p>
            <a:pPr marL="182563"/>
            <a:r>
              <a:rPr kumimoji="1" lang="ja-JP" altLang="en-US" sz="1200" dirty="0" smtClean="0">
                <a:solidFill>
                  <a:schemeClr val="tx1"/>
                </a:solidFill>
              </a:rPr>
              <a:t>公共交通戦略策定</a:t>
            </a:r>
            <a:endParaRPr kumimoji="1" lang="en-US" altLang="ja-JP" sz="1200" dirty="0" smtClean="0">
              <a:solidFill>
                <a:schemeClr val="tx1"/>
              </a:solidFill>
            </a:endParaRPr>
          </a:p>
        </p:txBody>
      </p:sp>
      <p:sp>
        <p:nvSpPr>
          <p:cNvPr id="28" name="正方形/長方形 27"/>
          <p:cNvSpPr/>
          <p:nvPr/>
        </p:nvSpPr>
        <p:spPr>
          <a:xfrm>
            <a:off x="1835696" y="3969679"/>
            <a:ext cx="648072"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年３月</a:t>
            </a:r>
            <a:endParaRPr kumimoji="1" lang="en-US" altLang="ja-JP" sz="1200" dirty="0" smtClean="0">
              <a:solidFill>
                <a:schemeClr val="tx1"/>
              </a:solidFill>
            </a:endParaRPr>
          </a:p>
          <a:p>
            <a:pPr marL="182563"/>
            <a:r>
              <a:rPr kumimoji="1" lang="ja-JP" altLang="en-US" sz="1200" dirty="0" smtClean="0">
                <a:solidFill>
                  <a:schemeClr val="tx1"/>
                </a:solidFill>
              </a:rPr>
              <a:t>北大阪急行延伸基本合意（府・箕面市・北急㈱、阪急㈱）</a:t>
            </a:r>
            <a:endParaRPr kumimoji="1" lang="en-US" altLang="ja-JP" sz="1200" dirty="0" smtClean="0">
              <a:solidFill>
                <a:schemeClr val="tx1"/>
              </a:solidFill>
            </a:endParaRPr>
          </a:p>
        </p:txBody>
      </p:sp>
      <p:sp>
        <p:nvSpPr>
          <p:cNvPr id="29" name="正方形/長方形 28"/>
          <p:cNvSpPr/>
          <p:nvPr/>
        </p:nvSpPr>
        <p:spPr>
          <a:xfrm>
            <a:off x="2555776" y="3969679"/>
            <a:ext cx="411742" cy="266429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14</a:t>
            </a:r>
            <a:r>
              <a:rPr kumimoji="1" lang="ja-JP" altLang="en-US" sz="1200" dirty="0" smtClean="0">
                <a:solidFill>
                  <a:schemeClr val="tx1"/>
                </a:solidFill>
              </a:rPr>
              <a:t>年７月</a:t>
            </a:r>
            <a:endParaRPr kumimoji="1" lang="en-US" altLang="ja-JP" sz="1200" dirty="0" smtClean="0">
              <a:solidFill>
                <a:schemeClr val="tx1"/>
              </a:solidFill>
            </a:endParaRPr>
          </a:p>
          <a:p>
            <a:pPr marL="182563"/>
            <a:r>
              <a:rPr kumimoji="1" lang="ja-JP" altLang="en-US" sz="1200" dirty="0" smtClean="0">
                <a:solidFill>
                  <a:schemeClr val="tx1"/>
                </a:solidFill>
              </a:rPr>
              <a:t>大阪府都市開発（ＯＴＫ）株売却</a:t>
            </a:r>
            <a:endParaRPr kumimoji="1" lang="en-US" altLang="ja-JP" sz="1200" dirty="0" smtClean="0">
              <a:solidFill>
                <a:schemeClr val="tx1"/>
              </a:solidFill>
            </a:endParaRPr>
          </a:p>
        </p:txBody>
      </p:sp>
      <p:sp>
        <p:nvSpPr>
          <p:cNvPr id="34" name="テキスト ボックス 33"/>
          <p:cNvSpPr txBox="1"/>
          <p:nvPr/>
        </p:nvSpPr>
        <p:spPr>
          <a:xfrm>
            <a:off x="300229" y="3212976"/>
            <a:ext cx="1002836" cy="338554"/>
          </a:xfrm>
          <a:prstGeom prst="rect">
            <a:avLst/>
          </a:prstGeom>
          <a:noFill/>
        </p:spPr>
        <p:txBody>
          <a:bodyPr wrap="square" rtlCol="0">
            <a:spAutoFit/>
          </a:bodyPr>
          <a:lstStyle/>
          <a:p>
            <a:r>
              <a:rPr lang="ja-JP" altLang="en-US" sz="1600" dirty="0" smtClean="0"/>
              <a:t>■経緯</a:t>
            </a:r>
            <a:endParaRPr lang="en-US" altLang="ja-JP" sz="1600" dirty="0" smtClean="0"/>
          </a:p>
        </p:txBody>
      </p:sp>
      <p:graphicFrame>
        <p:nvGraphicFramePr>
          <p:cNvPr id="35" name="表 34"/>
          <p:cNvGraphicFramePr>
            <a:graphicFrameLocks noGrp="1"/>
          </p:cNvGraphicFramePr>
          <p:nvPr>
            <p:extLst/>
          </p:nvPr>
        </p:nvGraphicFramePr>
        <p:xfrm>
          <a:off x="318351" y="3516145"/>
          <a:ext cx="8604686" cy="254614"/>
        </p:xfrm>
        <a:graphic>
          <a:graphicData uri="http://schemas.openxmlformats.org/drawingml/2006/table">
            <a:tbl>
              <a:tblPr firstRow="1" bandRow="1">
                <a:tableStyleId>{7DF18680-E054-41AD-8BC1-D1AEF772440D}</a:tableStyleId>
              </a:tblPr>
              <a:tblGrid>
                <a:gridCol w="918662">
                  <a:extLst>
                    <a:ext uri="{9D8B030D-6E8A-4147-A177-3AD203B41FA5}">
                      <a16:colId xmlns:a16="http://schemas.microsoft.com/office/drawing/2014/main" val="20000"/>
                    </a:ext>
                  </a:extLst>
                </a:gridCol>
                <a:gridCol w="2130779">
                  <a:extLst>
                    <a:ext uri="{9D8B030D-6E8A-4147-A177-3AD203B41FA5}">
                      <a16:colId xmlns:a16="http://schemas.microsoft.com/office/drawing/2014/main" val="20001"/>
                    </a:ext>
                  </a:extLst>
                </a:gridCol>
                <a:gridCol w="1065390">
                  <a:extLst>
                    <a:ext uri="{9D8B030D-6E8A-4147-A177-3AD203B41FA5}">
                      <a16:colId xmlns:a16="http://schemas.microsoft.com/office/drawing/2014/main" val="20002"/>
                    </a:ext>
                  </a:extLst>
                </a:gridCol>
                <a:gridCol w="760992">
                  <a:extLst>
                    <a:ext uri="{9D8B030D-6E8A-4147-A177-3AD203B41FA5}">
                      <a16:colId xmlns:a16="http://schemas.microsoft.com/office/drawing/2014/main" val="20003"/>
                    </a:ext>
                  </a:extLst>
                </a:gridCol>
                <a:gridCol w="760992">
                  <a:extLst>
                    <a:ext uri="{9D8B030D-6E8A-4147-A177-3AD203B41FA5}">
                      <a16:colId xmlns:a16="http://schemas.microsoft.com/office/drawing/2014/main" val="20004"/>
                    </a:ext>
                  </a:extLst>
                </a:gridCol>
                <a:gridCol w="2967871">
                  <a:extLst>
                    <a:ext uri="{9D8B030D-6E8A-4147-A177-3AD203B41FA5}">
                      <a16:colId xmlns:a16="http://schemas.microsoft.com/office/drawing/2014/main" val="20005"/>
                    </a:ext>
                  </a:extLst>
                </a:gridCol>
              </a:tblGrid>
              <a:tr h="254614">
                <a:tc>
                  <a:txBody>
                    <a:bodyPr/>
                    <a:lstStyle/>
                    <a:p>
                      <a:pPr algn="ctr"/>
                      <a:r>
                        <a:rPr kumimoji="1" lang="ja-JP" altLang="en-US" sz="1050" dirty="0" smtClean="0"/>
                        <a:t>～</a:t>
                      </a:r>
                      <a:r>
                        <a:rPr kumimoji="1" lang="en-US" altLang="ja-JP" sz="1050" dirty="0" smtClean="0"/>
                        <a:t>2007</a:t>
                      </a:r>
                      <a:r>
                        <a:rPr kumimoji="1" lang="ja-JP" altLang="en-US" sz="1050" dirty="0" smtClean="0"/>
                        <a:t>年</a:t>
                      </a:r>
                      <a:endParaRPr kumimoji="1" lang="ja-JP" altLang="en-US" sz="1050" dirty="0"/>
                    </a:p>
                  </a:txBody>
                  <a:tcPr/>
                </a:tc>
                <a:tc>
                  <a:txBody>
                    <a:bodyPr/>
                    <a:lstStyle/>
                    <a:p>
                      <a:r>
                        <a:rPr kumimoji="1" lang="ja-JP" altLang="en-US" sz="1050" dirty="0" smtClean="0"/>
                        <a:t>～</a:t>
                      </a:r>
                      <a:r>
                        <a:rPr kumimoji="1" lang="en-US" altLang="ja-JP" sz="1050" dirty="0" smtClean="0"/>
                        <a:t>2014</a:t>
                      </a:r>
                      <a:r>
                        <a:rPr kumimoji="1" lang="ja-JP" altLang="en-US" sz="1050" dirty="0" smtClean="0"/>
                        <a:t>年</a:t>
                      </a:r>
                      <a:endParaRPr kumimoji="1" lang="ja-JP" altLang="en-US" sz="1050" dirty="0"/>
                    </a:p>
                  </a:txBody>
                  <a:tcPr/>
                </a:tc>
                <a:tc>
                  <a:txBody>
                    <a:bodyPr/>
                    <a:lstStyle/>
                    <a:p>
                      <a:r>
                        <a:rPr kumimoji="1" lang="en-US" altLang="ja-JP" sz="1050" dirty="0" smtClean="0"/>
                        <a:t>2015</a:t>
                      </a:r>
                      <a:r>
                        <a:rPr kumimoji="1" lang="ja-JP" altLang="en-US" sz="1050" dirty="0" smtClean="0"/>
                        <a:t>年</a:t>
                      </a:r>
                      <a:endParaRPr kumimoji="1" lang="ja-JP" altLang="en-US" sz="1050" dirty="0"/>
                    </a:p>
                  </a:txBody>
                  <a:tcPr/>
                </a:tc>
                <a:tc>
                  <a:txBody>
                    <a:bodyPr/>
                    <a:lstStyle/>
                    <a:p>
                      <a:r>
                        <a:rPr kumimoji="1" lang="en-US" altLang="ja-JP" sz="1050" dirty="0" smtClean="0"/>
                        <a:t>2016</a:t>
                      </a:r>
                      <a:r>
                        <a:rPr kumimoji="1" lang="ja-JP" altLang="en-US" sz="1050" dirty="0" smtClean="0"/>
                        <a:t>年</a:t>
                      </a:r>
                      <a:endParaRPr kumimoji="1" lang="ja-JP" altLang="en-US" sz="1050" dirty="0"/>
                    </a:p>
                  </a:txBody>
                  <a:tcPr/>
                </a:tc>
                <a:tc>
                  <a:txBody>
                    <a:bodyPr/>
                    <a:lstStyle/>
                    <a:p>
                      <a:r>
                        <a:rPr kumimoji="1" lang="en-US" altLang="ja-JP" sz="1050" dirty="0" smtClean="0"/>
                        <a:t>2017</a:t>
                      </a:r>
                      <a:r>
                        <a:rPr kumimoji="1" lang="ja-JP" altLang="en-US" sz="1050" dirty="0" smtClean="0"/>
                        <a:t>年</a:t>
                      </a:r>
                      <a:endParaRPr kumimoji="1" lang="ja-JP" altLang="en-US" sz="1050" dirty="0"/>
                    </a:p>
                  </a:txBody>
                  <a:tcPr/>
                </a:tc>
                <a:tc>
                  <a:txBody>
                    <a:bodyPr/>
                    <a:lstStyle/>
                    <a:p>
                      <a:r>
                        <a:rPr kumimoji="1" lang="en-US" altLang="ja-JP" sz="1050" dirty="0" smtClean="0"/>
                        <a:t>2018</a:t>
                      </a:r>
                      <a:r>
                        <a:rPr kumimoji="1" lang="ja-JP" altLang="en-US" sz="1050" dirty="0" smtClean="0"/>
                        <a:t>年～</a:t>
                      </a:r>
                      <a:endParaRPr kumimoji="1" lang="ja-JP" altLang="en-US" sz="1050" dirty="0"/>
                    </a:p>
                  </a:txBody>
                  <a:tcPr/>
                </a:tc>
                <a:extLst>
                  <a:ext uri="{0D108BD9-81ED-4DB2-BD59-A6C34878D82A}">
                    <a16:rowId xmlns:a16="http://schemas.microsoft.com/office/drawing/2014/main" val="10000"/>
                  </a:ext>
                </a:extLst>
              </a:tr>
            </a:tbl>
          </a:graphicData>
        </a:graphic>
      </p:graphicFrame>
      <p:sp>
        <p:nvSpPr>
          <p:cNvPr id="3" name="角丸四角形 2"/>
          <p:cNvSpPr/>
          <p:nvPr/>
        </p:nvSpPr>
        <p:spPr>
          <a:xfrm>
            <a:off x="3059832" y="4041687"/>
            <a:ext cx="1296144"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北大阪急行</a:t>
            </a:r>
            <a:endParaRPr kumimoji="1" lang="en-US" altLang="ja-JP" sz="1200" dirty="0" smtClean="0">
              <a:solidFill>
                <a:schemeClr val="tx1"/>
              </a:solidFill>
            </a:endParaRPr>
          </a:p>
          <a:p>
            <a:pPr algn="ctr"/>
            <a:r>
              <a:rPr kumimoji="1" lang="ja-JP" altLang="en-US" sz="1200" dirty="0" smtClean="0">
                <a:solidFill>
                  <a:schemeClr val="tx1"/>
                </a:solidFill>
              </a:rPr>
              <a:t>延伸</a:t>
            </a:r>
            <a:endParaRPr kumimoji="1" lang="ja-JP" altLang="en-US" sz="1200" dirty="0">
              <a:solidFill>
                <a:schemeClr val="tx1"/>
              </a:solidFill>
            </a:endParaRPr>
          </a:p>
        </p:txBody>
      </p:sp>
      <p:sp>
        <p:nvSpPr>
          <p:cNvPr id="14" name="角丸四角形 13"/>
          <p:cNvSpPr/>
          <p:nvPr/>
        </p:nvSpPr>
        <p:spPr>
          <a:xfrm>
            <a:off x="3059832" y="4737587"/>
            <a:ext cx="1296144" cy="564240"/>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rPr>
              <a:t>大阪モノレール</a:t>
            </a:r>
            <a:endParaRPr lang="en-US" altLang="ja-JP" sz="1200" dirty="0" smtClean="0">
              <a:solidFill>
                <a:schemeClr val="tx1"/>
              </a:solidFill>
            </a:endParaRPr>
          </a:p>
          <a:p>
            <a:pPr algn="ctr"/>
            <a:r>
              <a:rPr lang="ja-JP" altLang="en-US" sz="1200" dirty="0" smtClean="0">
                <a:solidFill>
                  <a:schemeClr val="tx1"/>
                </a:solidFill>
              </a:rPr>
              <a:t>延伸</a:t>
            </a:r>
            <a:endParaRPr kumimoji="1" lang="ja-JP" altLang="en-US" sz="1200" dirty="0">
              <a:solidFill>
                <a:schemeClr val="tx1"/>
              </a:solidFill>
            </a:endParaRPr>
          </a:p>
        </p:txBody>
      </p:sp>
      <p:sp>
        <p:nvSpPr>
          <p:cNvPr id="15" name="角丸四角形 14"/>
          <p:cNvSpPr/>
          <p:nvPr/>
        </p:nvSpPr>
        <p:spPr>
          <a:xfrm>
            <a:off x="3059832" y="5409839"/>
            <a:ext cx="1317096" cy="504056"/>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なにわ筋線</a:t>
            </a:r>
            <a:endParaRPr kumimoji="1" lang="ja-JP" altLang="en-US" sz="1200" dirty="0">
              <a:solidFill>
                <a:schemeClr val="tx1"/>
              </a:solidFill>
            </a:endParaRPr>
          </a:p>
        </p:txBody>
      </p:sp>
      <p:sp>
        <p:nvSpPr>
          <p:cNvPr id="17" name="角丸四角形 16"/>
          <p:cNvSpPr/>
          <p:nvPr/>
        </p:nvSpPr>
        <p:spPr>
          <a:xfrm>
            <a:off x="6063216" y="6093296"/>
            <a:ext cx="1317096"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なにわ筋連絡線新大阪連絡線</a:t>
            </a:r>
            <a:endParaRPr kumimoji="1" lang="en-US" altLang="ja-JP" sz="1200" dirty="0" smtClean="0">
              <a:solidFill>
                <a:schemeClr val="tx1"/>
              </a:solidFill>
            </a:endParaRPr>
          </a:p>
          <a:p>
            <a:pPr algn="ctr"/>
            <a:r>
              <a:rPr kumimoji="1" lang="ja-JP" altLang="en-US" sz="1200" dirty="0" smtClean="0">
                <a:solidFill>
                  <a:schemeClr val="tx1"/>
                </a:solidFill>
              </a:rPr>
              <a:t>中之島線延伸</a:t>
            </a:r>
            <a:endParaRPr kumimoji="1" lang="ja-JP" altLang="en-US" sz="1200" dirty="0">
              <a:solidFill>
                <a:schemeClr val="tx1"/>
              </a:solidFill>
            </a:endParaRPr>
          </a:p>
        </p:txBody>
      </p:sp>
      <p:sp>
        <p:nvSpPr>
          <p:cNvPr id="18" name="正方形/長方形 17"/>
          <p:cNvSpPr/>
          <p:nvPr/>
        </p:nvSpPr>
        <p:spPr>
          <a:xfrm>
            <a:off x="4499992" y="4005064"/>
            <a:ext cx="3024336" cy="33615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15</a:t>
            </a:r>
            <a:r>
              <a:rPr kumimoji="1" lang="ja-JP" altLang="en-US" sz="1200" dirty="0" smtClean="0">
                <a:solidFill>
                  <a:schemeClr val="tx1"/>
                </a:solidFill>
              </a:rPr>
              <a:t>年</a:t>
            </a:r>
            <a:r>
              <a:rPr lang="en-US" altLang="ja-JP" sz="1200" dirty="0" smtClean="0">
                <a:solidFill>
                  <a:schemeClr val="tx1"/>
                </a:solidFill>
              </a:rPr>
              <a:t>12</a:t>
            </a:r>
            <a:r>
              <a:rPr kumimoji="1" lang="ja-JP" altLang="en-US" sz="1200" dirty="0" smtClean="0">
                <a:solidFill>
                  <a:schemeClr val="tx1"/>
                </a:solidFill>
              </a:rPr>
              <a:t>月：都市計画決定</a:t>
            </a:r>
            <a:endParaRPr kumimoji="1" lang="en-US" altLang="ja-JP" sz="1200" dirty="0" smtClean="0">
              <a:solidFill>
                <a:schemeClr val="tx1"/>
              </a:solidFill>
            </a:endParaRPr>
          </a:p>
          <a:p>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a:t>
            </a:r>
            <a:r>
              <a:rPr lang="en-US" altLang="ja-JP" sz="1200" dirty="0" smtClean="0">
                <a:solidFill>
                  <a:schemeClr val="tx1"/>
                </a:solidFill>
              </a:rPr>
              <a:t>8</a:t>
            </a:r>
            <a:r>
              <a:rPr lang="ja-JP" altLang="en-US" sz="1200" dirty="0" smtClean="0">
                <a:solidFill>
                  <a:schemeClr val="tx1"/>
                </a:solidFill>
              </a:rPr>
              <a:t>月：都市計画事業認可取得</a:t>
            </a:r>
            <a:endParaRPr kumimoji="1" lang="en-US" altLang="ja-JP" sz="1200" dirty="0" smtClean="0">
              <a:solidFill>
                <a:schemeClr val="tx1"/>
              </a:solidFill>
            </a:endParaRPr>
          </a:p>
        </p:txBody>
      </p:sp>
      <p:sp>
        <p:nvSpPr>
          <p:cNvPr id="19" name="角丸四角形 18"/>
          <p:cNvSpPr/>
          <p:nvPr/>
        </p:nvSpPr>
        <p:spPr>
          <a:xfrm>
            <a:off x="7524328" y="4030639"/>
            <a:ext cx="904880"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a:solidFill>
                  <a:schemeClr val="tx1"/>
                </a:solidFill>
              </a:rPr>
              <a:t>2023</a:t>
            </a:r>
            <a:r>
              <a:rPr lang="ja-JP" altLang="en-US" sz="1200" dirty="0">
                <a:solidFill>
                  <a:schemeClr val="tx1"/>
                </a:solidFill>
              </a:rPr>
              <a:t>年度末</a:t>
            </a:r>
            <a:endParaRPr lang="en-US" altLang="ja-JP" sz="1200" dirty="0">
              <a:solidFill>
                <a:schemeClr val="tx1"/>
              </a:solidFill>
            </a:endParaRPr>
          </a:p>
          <a:p>
            <a:pPr algn="ctr"/>
            <a:r>
              <a:rPr lang="ja-JP" altLang="en-US" sz="1200" dirty="0" smtClean="0">
                <a:solidFill>
                  <a:schemeClr val="tx1"/>
                </a:solidFill>
              </a:rPr>
              <a:t>開業目標</a:t>
            </a:r>
            <a:endParaRPr kumimoji="1" lang="ja-JP" altLang="en-US" sz="1200" dirty="0">
              <a:solidFill>
                <a:schemeClr val="tx1"/>
              </a:solidFill>
            </a:endParaRPr>
          </a:p>
        </p:txBody>
      </p:sp>
      <p:sp>
        <p:nvSpPr>
          <p:cNvPr id="21" name="角丸四角形 20"/>
          <p:cNvSpPr/>
          <p:nvPr/>
        </p:nvSpPr>
        <p:spPr>
          <a:xfrm>
            <a:off x="7716688" y="4726335"/>
            <a:ext cx="974840"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00" dirty="0" smtClean="0">
                <a:solidFill>
                  <a:schemeClr val="tx1"/>
                </a:solidFill>
              </a:rPr>
              <a:t>2029</a:t>
            </a:r>
            <a:r>
              <a:rPr lang="ja-JP" altLang="en-US" sz="1200" dirty="0" smtClean="0">
                <a:solidFill>
                  <a:schemeClr val="tx1"/>
                </a:solidFill>
              </a:rPr>
              <a:t>年</a:t>
            </a:r>
            <a:endParaRPr kumimoji="1" lang="en-US" altLang="ja-JP" sz="1200" dirty="0" smtClean="0">
              <a:solidFill>
                <a:schemeClr val="tx1"/>
              </a:solidFill>
            </a:endParaRPr>
          </a:p>
          <a:p>
            <a:pPr algn="ctr"/>
            <a:r>
              <a:rPr lang="ja-JP" altLang="en-US" sz="1200" dirty="0" smtClean="0">
                <a:solidFill>
                  <a:schemeClr val="tx1"/>
                </a:solidFill>
              </a:rPr>
              <a:t>開業目標</a:t>
            </a:r>
            <a:endParaRPr kumimoji="1" lang="ja-JP" altLang="en-US" sz="1200" dirty="0">
              <a:solidFill>
                <a:schemeClr val="tx1"/>
              </a:solidFill>
            </a:endParaRPr>
          </a:p>
        </p:txBody>
      </p:sp>
      <p:sp>
        <p:nvSpPr>
          <p:cNvPr id="23" name="角丸四角形 22"/>
          <p:cNvSpPr/>
          <p:nvPr/>
        </p:nvSpPr>
        <p:spPr>
          <a:xfrm>
            <a:off x="8028384" y="5409839"/>
            <a:ext cx="735152" cy="576064"/>
          </a:xfrm>
          <a:prstGeom prst="round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smtClean="0">
                <a:solidFill>
                  <a:schemeClr val="tx1"/>
                </a:solidFill>
              </a:rPr>
              <a:t>2030</a:t>
            </a:r>
            <a:r>
              <a:rPr kumimoji="1" lang="ja-JP" altLang="en-US" sz="1200" dirty="0" smtClean="0">
                <a:solidFill>
                  <a:schemeClr val="tx1"/>
                </a:solidFill>
              </a:rPr>
              <a:t>年度末</a:t>
            </a:r>
            <a:r>
              <a:rPr lang="ja-JP" altLang="en-US" sz="1200" dirty="0" smtClean="0">
                <a:solidFill>
                  <a:schemeClr val="tx1"/>
                </a:solidFill>
              </a:rPr>
              <a:t>開業目標</a:t>
            </a:r>
            <a:endParaRPr kumimoji="1" lang="ja-JP" altLang="en-US" sz="1200" dirty="0">
              <a:solidFill>
                <a:schemeClr val="tx1"/>
              </a:solidFill>
            </a:endParaRPr>
          </a:p>
        </p:txBody>
      </p:sp>
      <p:sp>
        <p:nvSpPr>
          <p:cNvPr id="4" name="ストライプ矢印 3"/>
          <p:cNvSpPr/>
          <p:nvPr/>
        </p:nvSpPr>
        <p:spPr>
          <a:xfrm>
            <a:off x="4620694" y="4257711"/>
            <a:ext cx="2692962" cy="432048"/>
          </a:xfrm>
          <a:prstGeom prst="stripedRightArrow">
            <a:avLst>
              <a:gd name="adj1" fmla="val 50000"/>
              <a:gd name="adj2" fmla="val 64110"/>
            </a:avLst>
          </a:pr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smtClean="0">
                <a:solidFill>
                  <a:schemeClr val="tx1"/>
                </a:solidFill>
              </a:rPr>
              <a:t>▲</a:t>
            </a:r>
            <a:r>
              <a:rPr lang="en-US" altLang="ja-JP" sz="1200" dirty="0" smtClean="0">
                <a:solidFill>
                  <a:schemeClr val="tx1"/>
                </a:solidFill>
              </a:rPr>
              <a:t>16</a:t>
            </a:r>
            <a:r>
              <a:rPr lang="ja-JP" altLang="en-US" sz="1200" dirty="0" smtClean="0">
                <a:solidFill>
                  <a:schemeClr val="tx1"/>
                </a:solidFill>
              </a:rPr>
              <a:t>年度：工事着手</a:t>
            </a:r>
            <a:endParaRPr kumimoji="1" lang="ja-JP" altLang="en-US" sz="1200" dirty="0">
              <a:solidFill>
                <a:schemeClr val="tx1"/>
              </a:solidFill>
            </a:endParaRPr>
          </a:p>
        </p:txBody>
      </p:sp>
      <p:sp>
        <p:nvSpPr>
          <p:cNvPr id="25" name="正方形/長方形 24"/>
          <p:cNvSpPr/>
          <p:nvPr/>
        </p:nvSpPr>
        <p:spPr>
          <a:xfrm>
            <a:off x="4427984" y="4717535"/>
            <a:ext cx="2736304" cy="43679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lang="ja-JP" altLang="en-US" sz="1200" dirty="0">
                <a:solidFill>
                  <a:schemeClr val="tx1"/>
                </a:solidFill>
              </a:rPr>
              <a:t>▲</a:t>
            </a:r>
            <a:r>
              <a:rPr lang="en-US" altLang="ja-JP" sz="1200" dirty="0">
                <a:solidFill>
                  <a:schemeClr val="tx1"/>
                </a:solidFill>
              </a:rPr>
              <a:t>20</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月：都市計画事業認可取得</a:t>
            </a:r>
            <a:endParaRPr lang="en-US" altLang="ja-JP" sz="1200" dirty="0">
              <a:solidFill>
                <a:schemeClr val="tx1"/>
              </a:solidFill>
            </a:endParaRPr>
          </a:p>
          <a:p>
            <a:r>
              <a:rPr lang="ja-JP" altLang="en-US" sz="1200" dirty="0">
                <a:solidFill>
                  <a:schemeClr val="tx1"/>
                </a:solidFill>
              </a:rPr>
              <a:t>▲</a:t>
            </a:r>
            <a:r>
              <a:rPr lang="en-US" altLang="ja-JP" sz="1200" dirty="0">
                <a:solidFill>
                  <a:schemeClr val="tx1"/>
                </a:solidFill>
              </a:rPr>
              <a:t>20</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月：工事施行認可取得</a:t>
            </a:r>
            <a:endParaRPr lang="en-US" altLang="ja-JP" sz="1200" dirty="0">
              <a:solidFill>
                <a:schemeClr val="tx1"/>
              </a:solidFill>
            </a:endParaRPr>
          </a:p>
        </p:txBody>
      </p:sp>
      <p:sp>
        <p:nvSpPr>
          <p:cNvPr id="31" name="正方形/長方形 30"/>
          <p:cNvSpPr/>
          <p:nvPr/>
        </p:nvSpPr>
        <p:spPr>
          <a:xfrm>
            <a:off x="5432444" y="5292980"/>
            <a:ext cx="2163892"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lang="en-US" altLang="ja-JP" sz="1200" dirty="0" smtClean="0">
                <a:solidFill>
                  <a:schemeClr val="tx1"/>
                </a:solidFill>
              </a:rPr>
              <a:t>17</a:t>
            </a:r>
            <a:r>
              <a:rPr lang="ja-JP" altLang="en-US" sz="1200" dirty="0" smtClean="0">
                <a:solidFill>
                  <a:schemeClr val="tx1"/>
                </a:solidFill>
              </a:rPr>
              <a:t>年</a:t>
            </a:r>
            <a:r>
              <a:rPr lang="en-US" altLang="ja-JP" sz="1200" dirty="0" smtClean="0">
                <a:solidFill>
                  <a:schemeClr val="tx1"/>
                </a:solidFill>
              </a:rPr>
              <a:t>9</a:t>
            </a:r>
            <a:r>
              <a:rPr lang="ja-JP" altLang="en-US" sz="1200" dirty="0" smtClean="0">
                <a:solidFill>
                  <a:schemeClr val="tx1"/>
                </a:solidFill>
              </a:rPr>
              <a:t>月：府市で意思決定</a:t>
            </a:r>
            <a:endParaRPr kumimoji="1" lang="en-US" altLang="ja-JP" sz="1200" dirty="0" smtClean="0">
              <a:solidFill>
                <a:schemeClr val="tx1"/>
              </a:solidFill>
            </a:endParaRPr>
          </a:p>
        </p:txBody>
      </p:sp>
      <p:sp>
        <p:nvSpPr>
          <p:cNvPr id="32" name="正方形/長方形 31"/>
          <p:cNvSpPr/>
          <p:nvPr/>
        </p:nvSpPr>
        <p:spPr>
          <a:xfrm>
            <a:off x="7380312" y="6093296"/>
            <a:ext cx="1440160" cy="5400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lang="ja-JP" altLang="en-US" sz="1200" dirty="0">
                <a:solidFill>
                  <a:schemeClr val="tx1"/>
                </a:solidFill>
              </a:rPr>
              <a:t>今後、事業実施の可否に</a:t>
            </a:r>
            <a:r>
              <a:rPr lang="ja-JP" altLang="en-US" sz="1200" dirty="0" smtClean="0">
                <a:solidFill>
                  <a:schemeClr val="tx1"/>
                </a:solidFill>
              </a:rPr>
              <a:t>ついて検討</a:t>
            </a:r>
            <a:endParaRPr kumimoji="1" lang="en-US" altLang="ja-JP" sz="1200" dirty="0" smtClean="0">
              <a:solidFill>
                <a:schemeClr val="tx1"/>
              </a:solidFill>
            </a:endParaRPr>
          </a:p>
        </p:txBody>
      </p:sp>
      <p:sp>
        <p:nvSpPr>
          <p:cNvPr id="33" name="正方形/長方形 32"/>
          <p:cNvSpPr/>
          <p:nvPr/>
        </p:nvSpPr>
        <p:spPr>
          <a:xfrm>
            <a:off x="6440556" y="3642064"/>
            <a:ext cx="2163892"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lang="en-US" altLang="ja-JP" sz="1200" dirty="0" smtClean="0">
                <a:solidFill>
                  <a:schemeClr val="tx1"/>
                </a:solidFill>
              </a:rPr>
              <a:t>19</a:t>
            </a:r>
            <a:r>
              <a:rPr lang="ja-JP" altLang="en-US" sz="1200" dirty="0" smtClean="0">
                <a:solidFill>
                  <a:schemeClr val="tx1"/>
                </a:solidFill>
              </a:rPr>
              <a:t>年</a:t>
            </a:r>
            <a:r>
              <a:rPr lang="en-US" altLang="ja-JP" sz="1200" dirty="0">
                <a:solidFill>
                  <a:schemeClr val="tx1"/>
                </a:solidFill>
              </a:rPr>
              <a:t>11</a:t>
            </a:r>
            <a:r>
              <a:rPr lang="ja-JP" altLang="en-US" sz="1200" dirty="0" smtClean="0">
                <a:solidFill>
                  <a:schemeClr val="tx1"/>
                </a:solidFill>
              </a:rPr>
              <a:t>月：公共交通戦略改訂</a:t>
            </a:r>
            <a:endParaRPr kumimoji="1" lang="en-US" altLang="ja-JP" sz="1200" dirty="0" smtClean="0">
              <a:solidFill>
                <a:schemeClr val="tx1"/>
              </a:solidFill>
            </a:endParaRPr>
          </a:p>
        </p:txBody>
      </p:sp>
      <p:sp>
        <p:nvSpPr>
          <p:cNvPr id="37" name="正方形/長方形 36"/>
          <p:cNvSpPr/>
          <p:nvPr/>
        </p:nvSpPr>
        <p:spPr>
          <a:xfrm>
            <a:off x="7059174" y="5589240"/>
            <a:ext cx="1113226" cy="44027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r>
              <a:rPr kumimoji="1" lang="ja-JP" altLang="en-US" sz="1200" dirty="0" smtClean="0">
                <a:solidFill>
                  <a:schemeClr val="tx1"/>
                </a:solidFill>
              </a:rPr>
              <a:t>▲</a:t>
            </a:r>
            <a:r>
              <a:rPr kumimoji="1" lang="en-US" altLang="ja-JP" sz="1200" dirty="0" smtClean="0">
                <a:solidFill>
                  <a:schemeClr val="tx1"/>
                </a:solidFill>
              </a:rPr>
              <a:t>21</a:t>
            </a:r>
            <a:r>
              <a:rPr lang="ja-JP" altLang="en-US" sz="1200" dirty="0" smtClean="0">
                <a:solidFill>
                  <a:schemeClr val="tx1"/>
                </a:solidFill>
              </a:rPr>
              <a:t>年</a:t>
            </a:r>
            <a:r>
              <a:rPr lang="en-US" altLang="ja-JP" sz="1200" dirty="0">
                <a:solidFill>
                  <a:schemeClr val="tx1"/>
                </a:solidFill>
              </a:rPr>
              <a:t>10</a:t>
            </a:r>
            <a:r>
              <a:rPr lang="ja-JP" altLang="en-US" sz="1200" dirty="0" smtClean="0">
                <a:solidFill>
                  <a:schemeClr val="tx1"/>
                </a:solidFill>
              </a:rPr>
              <a:t>月：</a:t>
            </a:r>
            <a:endParaRPr lang="en-US" altLang="ja-JP" sz="1200" dirty="0" smtClean="0">
              <a:solidFill>
                <a:schemeClr val="tx1"/>
              </a:solidFill>
            </a:endParaRPr>
          </a:p>
          <a:p>
            <a:r>
              <a:rPr lang="ja-JP" altLang="en-US" sz="1200" dirty="0">
                <a:solidFill>
                  <a:schemeClr val="tx1"/>
                </a:solidFill>
              </a:rPr>
              <a:t>　</a:t>
            </a:r>
            <a:r>
              <a:rPr lang="ja-JP" altLang="en-US" sz="1200" dirty="0" smtClean="0">
                <a:solidFill>
                  <a:schemeClr val="tx1"/>
                </a:solidFill>
              </a:rPr>
              <a:t>　工事着手</a:t>
            </a:r>
            <a:endParaRPr kumimoji="1" lang="en-US" altLang="ja-JP" sz="1200" dirty="0" smtClean="0">
              <a:solidFill>
                <a:schemeClr val="tx1"/>
              </a:solidFill>
            </a:endParaRPr>
          </a:p>
        </p:txBody>
      </p:sp>
      <p:sp>
        <p:nvSpPr>
          <p:cNvPr id="38" name="ストライプ矢印 37"/>
          <p:cNvSpPr/>
          <p:nvPr/>
        </p:nvSpPr>
        <p:spPr>
          <a:xfrm>
            <a:off x="4379640" y="5040221"/>
            <a:ext cx="2630760" cy="369618"/>
          </a:xfrm>
          <a:prstGeom prst="stripedRightArrow">
            <a:avLst>
              <a:gd name="adj1" fmla="val 50000"/>
              <a:gd name="adj2" fmla="val 64110"/>
            </a:avLst>
          </a:prstGeom>
          <a:no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smtClean="0">
                <a:solidFill>
                  <a:schemeClr val="tx1"/>
                </a:solidFill>
              </a:rPr>
              <a:t>▲</a:t>
            </a:r>
            <a:r>
              <a:rPr lang="en-US" altLang="ja-JP" sz="1200" dirty="0" smtClean="0">
                <a:solidFill>
                  <a:schemeClr val="tx1"/>
                </a:solidFill>
              </a:rPr>
              <a:t>20</a:t>
            </a:r>
            <a:r>
              <a:rPr lang="ja-JP" altLang="en-US" sz="1200" dirty="0" smtClean="0">
                <a:solidFill>
                  <a:schemeClr val="tx1"/>
                </a:solidFill>
              </a:rPr>
              <a:t>年度：工事着手</a:t>
            </a:r>
            <a:endParaRPr kumimoji="1" lang="ja-JP" altLang="en-US" sz="1200" dirty="0">
              <a:solidFill>
                <a:schemeClr val="tx1"/>
              </a:solidFill>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138</a:t>
            </a:fld>
            <a:endParaRPr lang="ja-JP" altLang="en-US"/>
          </a:p>
        </p:txBody>
      </p:sp>
    </p:spTree>
    <p:extLst>
      <p:ext uri="{BB962C8B-B14F-4D97-AF65-F5344CB8AC3E}">
        <p14:creationId xmlns:p14="http://schemas.microsoft.com/office/powerpoint/2010/main" val="278750794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6096000" y="2470901"/>
            <a:ext cx="2786743" cy="3871404"/>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38627" y="2577719"/>
            <a:ext cx="8900931" cy="3822523"/>
          </a:xfrm>
          <a:prstGeom prst="rect">
            <a:avLst/>
          </a:prstGeom>
        </p:spPr>
      </p:pic>
      <p:sp>
        <p:nvSpPr>
          <p:cNvPr id="23" name="正方形/長方形 22">
            <a:extLst>
              <a:ext uri="{FF2B5EF4-FFF2-40B4-BE49-F238E27FC236}">
                <a16:creationId xmlns:a16="http://schemas.microsoft.com/office/drawing/2014/main" id="{FC024533-669C-48B1-82E7-C27042384F7F}"/>
              </a:ext>
            </a:extLst>
          </p:cNvPr>
          <p:cNvSpPr/>
          <p:nvPr/>
        </p:nvSpPr>
        <p:spPr>
          <a:xfrm>
            <a:off x="10051" y="369368"/>
            <a:ext cx="9144000" cy="107367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月中旬から感染が拡大し、高齢者施設や医療機関でクラスターが多く発生。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医療提供体制がひっ迫したことから、大阪モデルに基づき、</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月３日に赤信号点灯、「医療非常事態宣言」を発出。</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代の若者を中心に年始から感染が再拡大し、１月</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日から２度目の緊急事態措置を実施。</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月下旬から、飲食店等への時短要請（大阪市北区・中央区⇒市全域⇒府全域）を実施。</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スライド番号プレースホルダー 4"/>
          <p:cNvSpPr>
            <a:spLocks noGrp="1"/>
          </p:cNvSpPr>
          <p:nvPr>
            <p:ph type="sldNum" sz="quarter" idx="12"/>
          </p:nvPr>
        </p:nvSpPr>
        <p:spPr>
          <a:xfrm>
            <a:off x="7043557" y="6507060"/>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3" name="テキスト ボックス 32"/>
          <p:cNvSpPr txBox="1"/>
          <p:nvPr/>
        </p:nvSpPr>
        <p:spPr>
          <a:xfrm>
            <a:off x="10051" y="2745221"/>
            <a:ext cx="548009"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27" name="正方形/長方形 26"/>
          <p:cNvSpPr/>
          <p:nvPr/>
        </p:nvSpPr>
        <p:spPr>
          <a:xfrm>
            <a:off x="0" y="-5725"/>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第３波（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年２</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状況</a:t>
            </a:r>
            <a:endPar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190003630"/>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テキスト ボックス 12"/>
          <p:cNvSpPr txBox="1">
            <a:spLocks noChangeArrowheads="1"/>
          </p:cNvSpPr>
          <p:nvPr/>
        </p:nvSpPr>
        <p:spPr bwMode="auto">
          <a:xfrm>
            <a:off x="446120" y="1142367"/>
            <a:ext cx="2159566" cy="310341"/>
          </a:xfrm>
          <a:prstGeom prst="rect">
            <a:avLst/>
          </a:prstGeom>
          <a:noFill/>
          <a:ln w="9525">
            <a:noFill/>
            <a:miter lim="800000"/>
            <a:headEnd/>
            <a:tailEnd/>
          </a:ln>
        </p:spPr>
        <p:txBody>
          <a:bodyPr wrap="none">
            <a:spAutoFit/>
          </a:bodyPr>
          <a:lstStyle/>
          <a:p>
            <a:pPr>
              <a:lnSpc>
                <a:spcPts val="1700"/>
              </a:lnSpc>
            </a:pPr>
            <a:r>
              <a:rPr lang="ja-JP" altLang="en-US" sz="1400" u="sng" dirty="0" smtClean="0">
                <a:latin typeface="+mn-ea"/>
                <a:cs typeface="Meiryo UI" panose="020B0604030504040204" pitchFamily="50" charset="-128"/>
              </a:rPr>
              <a:t>大阪</a:t>
            </a:r>
            <a:r>
              <a:rPr lang="ja-JP" altLang="en-US" sz="1400" u="sng" dirty="0">
                <a:latin typeface="+mn-ea"/>
                <a:cs typeface="Meiryo UI" panose="020B0604030504040204" pitchFamily="50" charset="-128"/>
              </a:rPr>
              <a:t>中心部の鉄道</a:t>
            </a:r>
            <a:r>
              <a:rPr lang="ja-JP" altLang="en-US" sz="1400" u="sng" dirty="0" smtClean="0">
                <a:latin typeface="+mn-ea"/>
                <a:cs typeface="Meiryo UI" panose="020B0604030504040204" pitchFamily="50" charset="-128"/>
              </a:rPr>
              <a:t>模式図</a:t>
            </a:r>
            <a:endParaRPr lang="ja-JP" altLang="en-US" sz="1400" u="sng" dirty="0">
              <a:latin typeface="+mn-ea"/>
              <a:cs typeface="Meiryo UI" panose="020B0604030504040204" pitchFamily="50" charset="-128"/>
            </a:endParaRPr>
          </a:p>
        </p:txBody>
      </p:sp>
      <p:sp>
        <p:nvSpPr>
          <p:cNvPr id="29" name="テキスト ボックス 12"/>
          <p:cNvSpPr txBox="1">
            <a:spLocks noChangeArrowheads="1"/>
          </p:cNvSpPr>
          <p:nvPr/>
        </p:nvSpPr>
        <p:spPr bwMode="auto">
          <a:xfrm>
            <a:off x="4048579" y="1169682"/>
            <a:ext cx="4641014" cy="310341"/>
          </a:xfrm>
          <a:prstGeom prst="rect">
            <a:avLst/>
          </a:prstGeom>
          <a:noFill/>
          <a:ln w="9525">
            <a:noFill/>
            <a:miter lim="800000"/>
            <a:headEnd/>
            <a:tailEnd/>
          </a:ln>
        </p:spPr>
        <p:txBody>
          <a:bodyPr wrap="none">
            <a:spAutoFit/>
          </a:bodyPr>
          <a:lstStyle/>
          <a:p>
            <a:pPr>
              <a:lnSpc>
                <a:spcPts val="1700"/>
              </a:lnSpc>
            </a:pPr>
            <a:r>
              <a:rPr lang="ja-JP" altLang="en-US" sz="1400" u="sng" dirty="0" smtClean="0">
                <a:latin typeface="+mn-ea"/>
                <a:cs typeface="Meiryo UI" panose="020B0604030504040204" pitchFamily="50" charset="-128"/>
              </a:rPr>
              <a:t>関西空港、成田空港、羽田</a:t>
            </a:r>
            <a:r>
              <a:rPr lang="ja-JP" altLang="en-US" sz="1400" u="sng" dirty="0">
                <a:latin typeface="+mn-ea"/>
                <a:cs typeface="Meiryo UI" panose="020B0604030504040204" pitchFamily="50" charset="-128"/>
              </a:rPr>
              <a:t>空港</a:t>
            </a:r>
            <a:r>
              <a:rPr lang="ja-JP" altLang="en-US" sz="1400" u="sng" dirty="0" smtClean="0">
                <a:latin typeface="+mn-ea"/>
                <a:cs typeface="Meiryo UI" panose="020B0604030504040204" pitchFamily="50" charset="-128"/>
              </a:rPr>
              <a:t>、中部空港　　アクセス比較</a:t>
            </a:r>
            <a:endParaRPr lang="ja-JP" altLang="en-US" sz="1400" u="sng" dirty="0">
              <a:latin typeface="+mn-ea"/>
              <a:cs typeface="Meiryo UI" panose="020B0604030504040204" pitchFamily="50" charset="-128"/>
            </a:endParaRPr>
          </a:p>
        </p:txBody>
      </p:sp>
      <p:sp>
        <p:nvSpPr>
          <p:cNvPr id="58" name="テキスト ボックス 57"/>
          <p:cNvSpPr txBox="1"/>
          <p:nvPr/>
        </p:nvSpPr>
        <p:spPr>
          <a:xfrm>
            <a:off x="242268" y="151239"/>
            <a:ext cx="7704856" cy="338554"/>
          </a:xfrm>
          <a:prstGeom prst="rect">
            <a:avLst/>
          </a:prstGeom>
          <a:noFill/>
        </p:spPr>
        <p:txBody>
          <a:bodyPr wrap="square" rtlCol="0">
            <a:spAutoFit/>
          </a:bodyPr>
          <a:lstStyle/>
          <a:p>
            <a:r>
              <a:rPr lang="en-US" altLang="ja-JP" sz="1600" dirty="0" smtClean="0"/>
              <a:t>【</a:t>
            </a:r>
            <a:r>
              <a:rPr lang="ja-JP" altLang="en-US" sz="1600" dirty="0" smtClean="0"/>
              <a:t>参考その２</a:t>
            </a:r>
            <a:r>
              <a:rPr lang="en-US" altLang="ja-JP" sz="1600" dirty="0" smtClean="0"/>
              <a:t>】</a:t>
            </a:r>
            <a:r>
              <a:rPr lang="ja-JP" altLang="en-US" sz="1600" dirty="0" smtClean="0"/>
              <a:t>　鉄道ネットワークの現状</a:t>
            </a:r>
            <a:endParaRPr lang="en-US" altLang="ja-JP" sz="1600" dirty="0" smtClean="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77805" y="1844824"/>
            <a:ext cx="3669319" cy="2205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77805" y="4432345"/>
            <a:ext cx="3669319" cy="22056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p:cNvSpPr txBox="1"/>
          <p:nvPr/>
        </p:nvSpPr>
        <p:spPr>
          <a:xfrm>
            <a:off x="4277805" y="1556792"/>
            <a:ext cx="723161" cy="288032"/>
          </a:xfrm>
          <a:prstGeom prst="rect">
            <a:avLst/>
          </a:prstGeom>
          <a:noFill/>
        </p:spPr>
        <p:txBody>
          <a:bodyPr wrap="square" rtlCol="0">
            <a:spAutoFit/>
          </a:bodyPr>
          <a:lstStyle/>
          <a:p>
            <a:r>
              <a:rPr kumimoji="1" lang="en-US" altLang="ja-JP" sz="1200" dirty="0" smtClean="0">
                <a:latin typeface="+mn-ea"/>
                <a:cs typeface="Meiryo UI" panose="020B0604030504040204" pitchFamily="50" charset="-128"/>
              </a:rPr>
              <a:t>【</a:t>
            </a:r>
            <a:r>
              <a:rPr kumimoji="1" lang="ja-JP" altLang="en-US" sz="1200" dirty="0" smtClean="0">
                <a:latin typeface="+mn-ea"/>
                <a:cs typeface="Meiryo UI" panose="020B0604030504040204" pitchFamily="50" charset="-128"/>
              </a:rPr>
              <a:t>距離</a:t>
            </a:r>
            <a:r>
              <a:rPr kumimoji="1" lang="en-US" altLang="ja-JP" sz="1200" dirty="0" smtClean="0">
                <a:latin typeface="+mn-ea"/>
                <a:cs typeface="Meiryo UI" panose="020B0604030504040204" pitchFamily="50" charset="-128"/>
              </a:rPr>
              <a:t>】</a:t>
            </a:r>
            <a:endParaRPr kumimoji="1" lang="ja-JP" altLang="en-US" sz="1200" dirty="0">
              <a:latin typeface="+mn-ea"/>
              <a:cs typeface="Meiryo UI" panose="020B0604030504040204" pitchFamily="50" charset="-128"/>
            </a:endParaRPr>
          </a:p>
        </p:txBody>
      </p:sp>
      <p:sp>
        <p:nvSpPr>
          <p:cNvPr id="47" name="テキスト ボックス 46"/>
          <p:cNvSpPr txBox="1"/>
          <p:nvPr/>
        </p:nvSpPr>
        <p:spPr>
          <a:xfrm>
            <a:off x="4289605" y="4120784"/>
            <a:ext cx="1938579" cy="276999"/>
          </a:xfrm>
          <a:prstGeom prst="rect">
            <a:avLst/>
          </a:prstGeom>
          <a:noFill/>
        </p:spPr>
        <p:txBody>
          <a:bodyPr wrap="square" rtlCol="0">
            <a:spAutoFit/>
          </a:bodyPr>
          <a:lstStyle/>
          <a:p>
            <a:r>
              <a:rPr kumimoji="1" lang="en-US" altLang="ja-JP" sz="1200" dirty="0" smtClean="0">
                <a:latin typeface="+mn-ea"/>
                <a:cs typeface="Meiryo UI" panose="020B0604030504040204" pitchFamily="50" charset="-128"/>
              </a:rPr>
              <a:t>【</a:t>
            </a:r>
            <a:r>
              <a:rPr kumimoji="1" lang="ja-JP" altLang="en-US" sz="1200" dirty="0" smtClean="0">
                <a:latin typeface="+mn-ea"/>
                <a:cs typeface="Meiryo UI" panose="020B0604030504040204" pitchFamily="50" charset="-128"/>
              </a:rPr>
              <a:t>都心からの所要時間</a:t>
            </a:r>
            <a:r>
              <a:rPr kumimoji="1" lang="en-US" altLang="ja-JP" sz="1200" dirty="0" smtClean="0">
                <a:latin typeface="+mn-ea"/>
                <a:cs typeface="Meiryo UI" panose="020B0604030504040204" pitchFamily="50" charset="-128"/>
              </a:rPr>
              <a:t>】</a:t>
            </a:r>
            <a:endParaRPr kumimoji="1" lang="ja-JP" altLang="en-US" sz="1200" dirty="0">
              <a:latin typeface="+mn-ea"/>
              <a:cs typeface="Meiryo UI" panose="020B0604030504040204" pitchFamily="50" charset="-128"/>
            </a:endParaRPr>
          </a:p>
        </p:txBody>
      </p:sp>
      <p:sp>
        <p:nvSpPr>
          <p:cNvPr id="49" name="テキスト ボックス 48"/>
          <p:cNvSpPr txBox="1"/>
          <p:nvPr/>
        </p:nvSpPr>
        <p:spPr>
          <a:xfrm>
            <a:off x="4521211" y="2337965"/>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50km</a:t>
            </a:r>
            <a:endParaRPr kumimoji="1" lang="ja-JP" altLang="en-US" sz="1100" dirty="0">
              <a:latin typeface="+mn-ea"/>
              <a:cs typeface="Meiryo UI" panose="020B0604030504040204" pitchFamily="50" charset="-128"/>
            </a:endParaRPr>
          </a:p>
        </p:txBody>
      </p:sp>
      <p:sp>
        <p:nvSpPr>
          <p:cNvPr id="50" name="テキスト ボックス 49"/>
          <p:cNvSpPr txBox="1"/>
          <p:nvPr/>
        </p:nvSpPr>
        <p:spPr>
          <a:xfrm>
            <a:off x="5354973" y="1926253"/>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70km</a:t>
            </a:r>
            <a:endParaRPr kumimoji="1" lang="ja-JP" altLang="en-US" sz="1100" dirty="0">
              <a:latin typeface="+mn-ea"/>
              <a:cs typeface="Meiryo UI" panose="020B0604030504040204" pitchFamily="50" charset="-128"/>
            </a:endParaRPr>
          </a:p>
        </p:txBody>
      </p:sp>
      <p:sp>
        <p:nvSpPr>
          <p:cNvPr id="51" name="テキスト ボックス 50"/>
          <p:cNvSpPr txBox="1"/>
          <p:nvPr/>
        </p:nvSpPr>
        <p:spPr>
          <a:xfrm>
            <a:off x="6228184" y="2953147"/>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20km</a:t>
            </a:r>
            <a:endParaRPr kumimoji="1" lang="ja-JP" altLang="en-US" sz="1100" dirty="0">
              <a:latin typeface="+mn-ea"/>
              <a:cs typeface="Meiryo UI" panose="020B0604030504040204" pitchFamily="50" charset="-128"/>
            </a:endParaRPr>
          </a:p>
        </p:txBody>
      </p:sp>
      <p:sp>
        <p:nvSpPr>
          <p:cNvPr id="52" name="テキスト ボックス 51"/>
          <p:cNvSpPr txBox="1"/>
          <p:nvPr/>
        </p:nvSpPr>
        <p:spPr>
          <a:xfrm>
            <a:off x="7092280" y="2599575"/>
            <a:ext cx="723161" cy="261610"/>
          </a:xfrm>
          <a:prstGeom prst="rect">
            <a:avLst/>
          </a:prstGeom>
          <a:noFill/>
        </p:spPr>
        <p:txBody>
          <a:bodyPr wrap="square" rtlCol="0">
            <a:spAutoFit/>
          </a:bodyPr>
          <a:lstStyle/>
          <a:p>
            <a:r>
              <a:rPr kumimoji="1" lang="ja-JP" altLang="en-US" sz="1100" dirty="0" smtClean="0">
                <a:latin typeface="+mn-ea"/>
                <a:cs typeface="Meiryo UI" panose="020B0604030504040204" pitchFamily="50" charset="-128"/>
              </a:rPr>
              <a:t>約</a:t>
            </a:r>
            <a:r>
              <a:rPr kumimoji="1" lang="en-US" altLang="ja-JP" sz="1100" dirty="0" smtClean="0">
                <a:latin typeface="+mn-ea"/>
                <a:cs typeface="Meiryo UI" panose="020B0604030504040204" pitchFamily="50" charset="-128"/>
              </a:rPr>
              <a:t>40km</a:t>
            </a:r>
            <a:endParaRPr kumimoji="1" lang="ja-JP" altLang="en-US" sz="1100" dirty="0">
              <a:latin typeface="+mn-ea"/>
              <a:cs typeface="Meiryo UI" panose="020B0604030504040204" pitchFamily="50" charset="-128"/>
            </a:endParaRPr>
          </a:p>
        </p:txBody>
      </p:sp>
      <p:sp>
        <p:nvSpPr>
          <p:cNvPr id="53" name="テキスト ボックス 52"/>
          <p:cNvSpPr txBox="1"/>
          <p:nvPr/>
        </p:nvSpPr>
        <p:spPr>
          <a:xfrm>
            <a:off x="4462497" y="4412654"/>
            <a:ext cx="723161" cy="261610"/>
          </a:xfrm>
          <a:prstGeom prst="rect">
            <a:avLst/>
          </a:prstGeom>
          <a:noFill/>
        </p:spPr>
        <p:txBody>
          <a:bodyPr wrap="square" rtlCol="0">
            <a:spAutoFit/>
          </a:bodyPr>
          <a:lstStyle/>
          <a:p>
            <a:pPr algn="ctr"/>
            <a:r>
              <a:rPr kumimoji="1" lang="en-US" altLang="ja-JP" sz="1100" dirty="0" smtClean="0">
                <a:latin typeface="+mn-ea"/>
                <a:cs typeface="Meiryo UI" panose="020B0604030504040204" pitchFamily="50" charset="-128"/>
              </a:rPr>
              <a:t>56</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4" name="テキスト ボックス 53"/>
          <p:cNvSpPr txBox="1"/>
          <p:nvPr/>
        </p:nvSpPr>
        <p:spPr>
          <a:xfrm>
            <a:off x="5334773" y="4543459"/>
            <a:ext cx="723161" cy="261610"/>
          </a:xfrm>
          <a:prstGeom prst="rect">
            <a:avLst/>
          </a:prstGeom>
          <a:noFill/>
        </p:spPr>
        <p:txBody>
          <a:bodyPr wrap="square" rtlCol="0">
            <a:spAutoFit/>
          </a:bodyPr>
          <a:lstStyle/>
          <a:p>
            <a:pPr algn="ctr"/>
            <a:r>
              <a:rPr kumimoji="1" lang="en-US" altLang="ja-JP" sz="1100" dirty="0" smtClean="0">
                <a:latin typeface="+mn-ea"/>
                <a:cs typeface="Meiryo UI" panose="020B0604030504040204" pitchFamily="50" charset="-128"/>
              </a:rPr>
              <a:t>53</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5" name="テキスト ボックス 54"/>
          <p:cNvSpPr txBox="1"/>
          <p:nvPr/>
        </p:nvSpPr>
        <p:spPr>
          <a:xfrm>
            <a:off x="6228183" y="5273563"/>
            <a:ext cx="723161" cy="261610"/>
          </a:xfrm>
          <a:prstGeom prst="rect">
            <a:avLst/>
          </a:prstGeom>
          <a:noFill/>
        </p:spPr>
        <p:txBody>
          <a:bodyPr wrap="square" rtlCol="0">
            <a:spAutoFit/>
          </a:bodyPr>
          <a:lstStyle/>
          <a:p>
            <a:pPr algn="ctr"/>
            <a:r>
              <a:rPr lang="en-US" altLang="ja-JP" sz="1100" dirty="0">
                <a:latin typeface="+mn-ea"/>
                <a:cs typeface="Meiryo UI" panose="020B0604030504040204" pitchFamily="50" charset="-128"/>
              </a:rPr>
              <a:t>27</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6" name="テキスト ボックス 55"/>
          <p:cNvSpPr txBox="1"/>
          <p:nvPr/>
        </p:nvSpPr>
        <p:spPr>
          <a:xfrm>
            <a:off x="7045768" y="5255798"/>
            <a:ext cx="723161" cy="261610"/>
          </a:xfrm>
          <a:prstGeom prst="rect">
            <a:avLst/>
          </a:prstGeom>
          <a:noFill/>
        </p:spPr>
        <p:txBody>
          <a:bodyPr wrap="square" rtlCol="0">
            <a:spAutoFit/>
          </a:bodyPr>
          <a:lstStyle/>
          <a:p>
            <a:pPr algn="ctr"/>
            <a:r>
              <a:rPr lang="en-US" altLang="ja-JP" sz="1100" dirty="0" smtClean="0">
                <a:latin typeface="+mn-ea"/>
                <a:cs typeface="Meiryo UI" panose="020B0604030504040204" pitchFamily="50" charset="-128"/>
              </a:rPr>
              <a:t>29</a:t>
            </a:r>
            <a:r>
              <a:rPr kumimoji="1" lang="ja-JP" altLang="en-US" sz="1100" dirty="0" smtClean="0">
                <a:latin typeface="+mn-ea"/>
                <a:cs typeface="Meiryo UI" panose="020B0604030504040204" pitchFamily="50" charset="-128"/>
              </a:rPr>
              <a:t>分</a:t>
            </a:r>
            <a:endParaRPr kumimoji="1" lang="ja-JP" altLang="en-US" sz="1100" dirty="0">
              <a:latin typeface="+mn-ea"/>
              <a:cs typeface="Meiryo UI" panose="020B0604030504040204" pitchFamily="50" charset="-128"/>
            </a:endParaRPr>
          </a:p>
        </p:txBody>
      </p:sp>
      <p:sp>
        <p:nvSpPr>
          <p:cNvPr id="57" name="テキスト ボックス 56"/>
          <p:cNvSpPr txBox="1"/>
          <p:nvPr/>
        </p:nvSpPr>
        <p:spPr>
          <a:xfrm>
            <a:off x="5185658" y="6604425"/>
            <a:ext cx="3274774" cy="261610"/>
          </a:xfrm>
          <a:prstGeom prst="rect">
            <a:avLst/>
          </a:prstGeom>
          <a:noFill/>
        </p:spPr>
        <p:txBody>
          <a:bodyPr wrap="square" rtlCol="0">
            <a:spAutoFit/>
          </a:bodyPr>
          <a:lstStyle/>
          <a:p>
            <a:pPr algn="ctr"/>
            <a:r>
              <a:rPr kumimoji="1" lang="ja-JP" altLang="en-US" sz="1100" dirty="0" smtClean="0">
                <a:latin typeface="+mn-ea"/>
                <a:cs typeface="Meiryo UI" panose="020B0604030504040204" pitchFamily="50" charset="-128"/>
              </a:rPr>
              <a:t>国土交通省　交通政策審議会資料より企画室作成</a:t>
            </a:r>
            <a:endParaRPr kumimoji="1" lang="ja-JP" altLang="en-US" sz="1100" dirty="0">
              <a:latin typeface="+mn-ea"/>
              <a:cs typeface="Meiryo UI" panose="020B0604030504040204" pitchFamily="50" charset="-128"/>
            </a:endParaRPr>
          </a:p>
        </p:txBody>
      </p:sp>
      <p:pic>
        <p:nvPicPr>
          <p:cNvPr id="1536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911" y="1878588"/>
            <a:ext cx="3822700" cy="34686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139</a:t>
            </a:fld>
            <a:endParaRPr lang="ja-JP" altLang="en-US"/>
          </a:p>
        </p:txBody>
      </p:sp>
    </p:spTree>
    <p:extLst>
      <p:ext uri="{BB962C8B-B14F-4D97-AF65-F5344CB8AC3E}">
        <p14:creationId xmlns:p14="http://schemas.microsoft.com/office/powerpoint/2010/main" val="203806251"/>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107504" y="789856"/>
            <a:ext cx="8918930" cy="5769178"/>
            <a:chOff x="107504" y="904156"/>
            <a:chExt cx="8918930" cy="5769178"/>
          </a:xfrm>
          <a:solidFill>
            <a:schemeClr val="bg2"/>
          </a:solidFill>
        </p:grpSpPr>
        <p:sp>
          <p:nvSpPr>
            <p:cNvPr id="4" name="正方形/長方形 3"/>
            <p:cNvSpPr/>
            <p:nvPr/>
          </p:nvSpPr>
          <p:spPr>
            <a:xfrm>
              <a:off x="107504" y="904156"/>
              <a:ext cx="8918930" cy="57691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p:nvSpPr>
          <p:spPr>
            <a:xfrm>
              <a:off x="107504" y="3986653"/>
              <a:ext cx="4863725" cy="26866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 name="コンテンツ プレースホルダー 2"/>
          <p:cNvSpPr txBox="1">
            <a:spLocks/>
          </p:cNvSpPr>
          <p:nvPr/>
        </p:nvSpPr>
        <p:spPr>
          <a:xfrm>
            <a:off x="251520" y="959676"/>
            <a:ext cx="2855230" cy="2109284"/>
          </a:xfrm>
          <a:prstGeom prst="rect">
            <a:avLst/>
          </a:prstGeom>
          <a:solidFill>
            <a:schemeClr val="bg1"/>
          </a:solidFill>
          <a:ln w="22225">
            <a:solidFill>
              <a:srgbClr val="0070C0"/>
            </a:solidFill>
          </a:ln>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182563" indent="-182563" algn="l"/>
            <a:r>
              <a:rPr lang="ja-JP" altLang="en-US" sz="2000" dirty="0" smtClean="0">
                <a:solidFill>
                  <a:schemeClr val="tx1"/>
                </a:solidFill>
              </a:rPr>
              <a:t>＜鉄道＞</a:t>
            </a:r>
            <a:endParaRPr lang="en-US" altLang="ja-JP" sz="2000" dirty="0" smtClean="0">
              <a:solidFill>
                <a:schemeClr val="tx1"/>
              </a:solidFill>
            </a:endParaRPr>
          </a:p>
          <a:p>
            <a:pPr marL="182563" indent="-182563" algn="l">
              <a:spcBef>
                <a:spcPts val="600"/>
              </a:spcBef>
            </a:pPr>
            <a:r>
              <a:rPr lang="ja-JP" altLang="en-US" sz="2000" dirty="0" smtClean="0">
                <a:solidFill>
                  <a:schemeClr val="tx1"/>
                </a:solidFill>
              </a:rPr>
              <a:t>○大阪府都市</a:t>
            </a:r>
            <a:r>
              <a:rPr lang="ja-JP" altLang="en-US" sz="2000" dirty="0" smtClean="0">
                <a:solidFill>
                  <a:schemeClr val="tx1"/>
                </a:solidFill>
                <a:latin typeface="+mn-ea"/>
              </a:rPr>
              <a:t>開発（</a:t>
            </a:r>
            <a:r>
              <a:rPr lang="en-US" altLang="ja-JP" sz="2000" dirty="0" smtClean="0">
                <a:solidFill>
                  <a:schemeClr val="tx1"/>
                </a:solidFill>
                <a:latin typeface="+mn-ea"/>
              </a:rPr>
              <a:t>OTK</a:t>
            </a:r>
            <a:r>
              <a:rPr lang="ja-JP" altLang="en-US" sz="2000" dirty="0" smtClean="0">
                <a:solidFill>
                  <a:schemeClr val="tx1"/>
                </a:solidFill>
                <a:latin typeface="+mn-ea"/>
              </a:rPr>
              <a:t>）</a:t>
            </a:r>
            <a:endParaRPr lang="en-US" altLang="ja-JP" sz="2000" dirty="0" smtClean="0">
              <a:solidFill>
                <a:schemeClr val="tx1"/>
              </a:solidFill>
              <a:latin typeface="+mn-ea"/>
            </a:endParaRPr>
          </a:p>
          <a:p>
            <a:pPr marL="182563" indent="-4763" algn="l">
              <a:spcBef>
                <a:spcPts val="600"/>
              </a:spcBef>
            </a:pPr>
            <a:r>
              <a:rPr lang="ja-JP" altLang="en-US" sz="2000" dirty="0" smtClean="0">
                <a:solidFill>
                  <a:schemeClr val="tx1"/>
                </a:solidFill>
              </a:rPr>
              <a:t>黒字の第三セクターの株を売却　</a:t>
            </a:r>
            <a:r>
              <a:rPr lang="en-US" altLang="ja-JP" sz="2000" dirty="0" smtClean="0">
                <a:solidFill>
                  <a:schemeClr val="tx1"/>
                </a:solidFill>
              </a:rPr>
              <a:t/>
            </a:r>
            <a:br>
              <a:rPr lang="en-US" altLang="ja-JP" sz="2000" dirty="0" smtClean="0">
                <a:solidFill>
                  <a:schemeClr val="tx1"/>
                </a:solidFill>
              </a:rPr>
            </a:br>
            <a:r>
              <a:rPr lang="ja-JP" altLang="en-US" sz="2000" dirty="0" smtClean="0">
                <a:solidFill>
                  <a:schemeClr val="tx1"/>
                </a:solidFill>
              </a:rPr>
              <a:t>（約３６７．５億円）</a:t>
            </a:r>
            <a:endParaRPr lang="en-US" altLang="ja-JP" sz="2000" dirty="0" smtClean="0">
              <a:solidFill>
                <a:schemeClr val="tx1"/>
              </a:solidFill>
            </a:endParaRPr>
          </a:p>
        </p:txBody>
      </p:sp>
      <p:sp>
        <p:nvSpPr>
          <p:cNvPr id="7" name="コンテンツ プレースホルダー 2"/>
          <p:cNvSpPr txBox="1">
            <a:spLocks/>
          </p:cNvSpPr>
          <p:nvPr/>
        </p:nvSpPr>
        <p:spPr>
          <a:xfrm>
            <a:off x="5580112" y="959676"/>
            <a:ext cx="3312368" cy="4485548"/>
          </a:xfrm>
          <a:prstGeom prst="rect">
            <a:avLst/>
          </a:prstGeom>
          <a:solidFill>
            <a:schemeClr val="bg1"/>
          </a:solidFill>
          <a:ln w="22225">
            <a:solidFill>
              <a:srgbClr val="0070C0"/>
            </a:solidFill>
          </a:ln>
        </p:spPr>
        <p:txBody>
          <a:bodyPr vert="horz" lIns="91440" tIns="45720" rIns="91440" bIns="45720" rtlCol="0" anchor="ctr">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indent="0">
              <a:buNone/>
            </a:pPr>
            <a:r>
              <a:rPr lang="ja-JP" altLang="en-US" sz="2000" dirty="0" smtClean="0"/>
              <a:t>＜鉄道＞</a:t>
            </a:r>
            <a:endParaRPr lang="en-US" altLang="ja-JP" sz="2000" dirty="0" smtClean="0"/>
          </a:p>
          <a:p>
            <a:pPr marL="0" indent="0">
              <a:buNone/>
            </a:pPr>
            <a:r>
              <a:rPr lang="ja-JP" altLang="en-US" sz="2000" dirty="0" smtClean="0"/>
              <a:t>◆</a:t>
            </a:r>
            <a:r>
              <a:rPr lang="ja-JP" altLang="en-US" sz="2000" u="sng" dirty="0" smtClean="0"/>
              <a:t>戦略路線</a:t>
            </a:r>
            <a:r>
              <a:rPr lang="ja-JP" altLang="en-US" sz="2000" u="sng" dirty="0"/>
              <a:t>の整備着手</a:t>
            </a:r>
            <a:r>
              <a:rPr lang="ja-JP" altLang="en-US" sz="2000" u="sng" dirty="0" smtClean="0"/>
              <a:t>へ</a:t>
            </a:r>
            <a:endParaRPr lang="en-US" altLang="ja-JP" sz="2000" u="sng" dirty="0" smtClean="0"/>
          </a:p>
          <a:p>
            <a:pPr marL="0" indent="0">
              <a:buNone/>
            </a:pPr>
            <a:r>
              <a:rPr lang="ja-JP" altLang="en-US" sz="2000" dirty="0" smtClean="0"/>
              <a:t>・</a:t>
            </a:r>
            <a:r>
              <a:rPr lang="ja-JP" altLang="en-US" sz="2000" dirty="0"/>
              <a:t>北大阪急行</a:t>
            </a:r>
            <a:r>
              <a:rPr lang="ja-JP" altLang="en-US" sz="2000" dirty="0" smtClean="0"/>
              <a:t>延伸基本合意</a:t>
            </a:r>
            <a:endParaRPr lang="ja-JP" altLang="en-US" sz="2000" dirty="0"/>
          </a:p>
          <a:p>
            <a:pPr marL="177800" indent="-177800">
              <a:buNone/>
            </a:pPr>
            <a:r>
              <a:rPr lang="ja-JP" altLang="en-US" sz="2000" dirty="0"/>
              <a:t>　整備費</a:t>
            </a:r>
            <a:r>
              <a:rPr lang="en-US" altLang="ja-JP" sz="2000" dirty="0"/>
              <a:t>600</a:t>
            </a:r>
            <a:r>
              <a:rPr lang="ja-JP" altLang="en-US" sz="2000" dirty="0"/>
              <a:t>億</a:t>
            </a:r>
            <a:r>
              <a:rPr lang="ja-JP" altLang="en-US" sz="2000" dirty="0" smtClean="0"/>
              <a:t>円（うち府負担上限</a:t>
            </a:r>
            <a:r>
              <a:rPr lang="en-US" altLang="ja-JP" sz="2000" dirty="0" smtClean="0"/>
              <a:t>100</a:t>
            </a:r>
            <a:r>
              <a:rPr lang="ja-JP" altLang="en-US" sz="2000" dirty="0"/>
              <a:t>億</a:t>
            </a:r>
            <a:r>
              <a:rPr lang="ja-JP" altLang="en-US" sz="2000" dirty="0" smtClean="0"/>
              <a:t>円）</a:t>
            </a:r>
            <a:endParaRPr lang="en-US" altLang="ja-JP" sz="2000" dirty="0" smtClean="0"/>
          </a:p>
          <a:p>
            <a:pPr marL="177800" indent="-177800">
              <a:buNone/>
            </a:pPr>
            <a:r>
              <a:rPr lang="ja-JP" altLang="en-US" sz="2000" dirty="0" smtClean="0"/>
              <a:t>・</a:t>
            </a:r>
            <a:r>
              <a:rPr lang="ja-JP" altLang="en-US" sz="2000" dirty="0"/>
              <a:t>大阪モノレール延伸を検討</a:t>
            </a:r>
          </a:p>
          <a:p>
            <a:pPr marL="182563" indent="-182563">
              <a:buNone/>
            </a:pPr>
            <a:r>
              <a:rPr lang="ja-JP" altLang="en-US" sz="2000" dirty="0"/>
              <a:t>　</a:t>
            </a:r>
            <a:r>
              <a:rPr lang="ja-JP" altLang="en-US" sz="2000" dirty="0" smtClean="0"/>
              <a:t>インフラ整備費約</a:t>
            </a:r>
            <a:r>
              <a:rPr lang="en-US" altLang="ja-JP" sz="2000" dirty="0"/>
              <a:t>740</a:t>
            </a:r>
            <a:r>
              <a:rPr lang="ja-JP" altLang="en-US" sz="2000" dirty="0"/>
              <a:t>億円（うち府費（約</a:t>
            </a:r>
            <a:r>
              <a:rPr lang="en-US" altLang="ja-JP" sz="2000" dirty="0"/>
              <a:t>300</a:t>
            </a:r>
            <a:r>
              <a:rPr lang="ja-JP" altLang="en-US" sz="2000" dirty="0"/>
              <a:t>億円</a:t>
            </a:r>
            <a:r>
              <a:rPr lang="ja-JP" altLang="en-US" sz="2000" dirty="0" smtClean="0"/>
              <a:t>）　</a:t>
            </a:r>
            <a:endParaRPr lang="en-US" altLang="ja-JP" sz="2000" dirty="0"/>
          </a:p>
          <a:p>
            <a:pPr marL="182563" indent="-182563">
              <a:buNone/>
            </a:pPr>
            <a:r>
              <a:rPr lang="ja-JP" altLang="en-US" sz="2000" dirty="0" smtClean="0"/>
              <a:t>　　　　　　　　　　　　　　　など</a:t>
            </a:r>
            <a:endParaRPr lang="en-US" altLang="ja-JP" sz="2000" dirty="0"/>
          </a:p>
          <a:p>
            <a:pPr marL="182563" indent="-182563">
              <a:buNone/>
            </a:pPr>
            <a:endParaRPr lang="en-US" altLang="ja-JP" sz="2000" dirty="0"/>
          </a:p>
          <a:p>
            <a:pPr marL="182563" indent="-182563">
              <a:buNone/>
            </a:pPr>
            <a:r>
              <a:rPr lang="ja-JP" altLang="en-US" sz="2000" dirty="0"/>
              <a:t>⇒公共施設等整備基金活用を</a:t>
            </a:r>
            <a:r>
              <a:rPr lang="ja-JP" altLang="en-US" sz="2000" dirty="0" smtClean="0"/>
              <a:t>検討</a:t>
            </a:r>
            <a:endParaRPr lang="ja-JP" altLang="en-US" sz="2000" dirty="0"/>
          </a:p>
        </p:txBody>
      </p:sp>
      <p:sp>
        <p:nvSpPr>
          <p:cNvPr id="8" name="右矢印 7"/>
          <p:cNvSpPr/>
          <p:nvPr/>
        </p:nvSpPr>
        <p:spPr>
          <a:xfrm>
            <a:off x="3200401" y="1484783"/>
            <a:ext cx="1229864" cy="3730909"/>
          </a:xfrm>
          <a:prstGeom prst="rightArrow">
            <a:avLst>
              <a:gd name="adj1" fmla="val 65406"/>
              <a:gd name="adj2" fmla="val 3762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3187337" y="2854731"/>
            <a:ext cx="1136469" cy="1054642"/>
          </a:xfrm>
          <a:prstGeom prst="rect">
            <a:avLst/>
          </a:prstGeom>
          <a:noFill/>
        </p:spPr>
        <p:txBody>
          <a:bodyPr wrap="square" rtlCol="0">
            <a:noAutofit/>
          </a:bodyPr>
          <a:lstStyle/>
          <a:p>
            <a:r>
              <a:rPr lang="ja-JP" altLang="en-US" sz="1400" dirty="0" smtClean="0">
                <a:solidFill>
                  <a:schemeClr val="bg1"/>
                </a:solidFill>
              </a:rPr>
              <a:t>府保有分株売却額</a:t>
            </a:r>
            <a:r>
              <a:rPr kumimoji="1" lang="ja-JP" altLang="en-US" sz="1400" dirty="0" smtClean="0">
                <a:solidFill>
                  <a:schemeClr val="bg1"/>
                </a:solidFill>
              </a:rPr>
              <a:t>合計</a:t>
            </a:r>
            <a:r>
              <a:rPr lang="ja-JP" altLang="en-US" sz="1400" dirty="0" smtClean="0">
                <a:solidFill>
                  <a:schemeClr val="bg1"/>
                </a:solidFill>
              </a:rPr>
              <a:t>　</a:t>
            </a:r>
            <a:r>
              <a:rPr kumimoji="1" lang="ja-JP" altLang="en-US" sz="1400" dirty="0" smtClean="0">
                <a:solidFill>
                  <a:schemeClr val="bg1"/>
                </a:solidFill>
              </a:rPr>
              <a:t>　　　</a:t>
            </a:r>
            <a:r>
              <a:rPr lang="ja-JP" altLang="en-US" sz="1400" dirty="0" smtClean="0">
                <a:solidFill>
                  <a:schemeClr val="bg1"/>
                </a:solidFill>
              </a:rPr>
              <a:t>４２３．１</a:t>
            </a:r>
            <a:endParaRPr lang="en-US" altLang="ja-JP" sz="1400" dirty="0" smtClean="0">
              <a:solidFill>
                <a:schemeClr val="bg1"/>
              </a:solidFill>
            </a:endParaRPr>
          </a:p>
          <a:p>
            <a:r>
              <a:rPr lang="ja-JP" altLang="en-US" sz="1400" dirty="0" smtClean="0">
                <a:solidFill>
                  <a:schemeClr val="bg1"/>
                </a:solidFill>
              </a:rPr>
              <a:t>億</a:t>
            </a:r>
            <a:r>
              <a:rPr kumimoji="1" lang="ja-JP" altLang="en-US" sz="1400" dirty="0" smtClean="0">
                <a:solidFill>
                  <a:schemeClr val="bg1"/>
                </a:solidFill>
              </a:rPr>
              <a:t>円</a:t>
            </a:r>
            <a:endParaRPr kumimoji="1" lang="ja-JP" altLang="en-US" sz="1400" dirty="0">
              <a:solidFill>
                <a:schemeClr val="bg1"/>
              </a:solidFill>
            </a:endParaRPr>
          </a:p>
        </p:txBody>
      </p:sp>
      <p:sp>
        <p:nvSpPr>
          <p:cNvPr id="12" name="コンテンツ プレースホルダー 2"/>
          <p:cNvSpPr txBox="1">
            <a:spLocks/>
          </p:cNvSpPr>
          <p:nvPr/>
        </p:nvSpPr>
        <p:spPr>
          <a:xfrm>
            <a:off x="251520" y="3487299"/>
            <a:ext cx="2855230" cy="2592288"/>
          </a:xfrm>
          <a:prstGeom prst="rect">
            <a:avLst/>
          </a:prstGeom>
          <a:solidFill>
            <a:schemeClr val="bg1"/>
          </a:solidFill>
          <a:ln w="22225">
            <a:solidFill>
              <a:srgbClr val="0070C0"/>
            </a:solidFill>
          </a:ln>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lvl="0" indent="0">
              <a:buNone/>
            </a:pPr>
            <a:r>
              <a:rPr lang="ja-JP" altLang="en-US" sz="2000" dirty="0" smtClean="0">
                <a:latin typeface="+mn-ea"/>
                <a:cs typeface="Meiryo UI" panose="020B0604030504040204" pitchFamily="50" charset="-128"/>
              </a:rPr>
              <a:t>＜空港＞</a:t>
            </a:r>
            <a:endParaRPr lang="en-US" altLang="ja-JP" sz="2000" dirty="0" smtClean="0">
              <a:latin typeface="+mn-ea"/>
              <a:cs typeface="Meiryo UI" panose="020B0604030504040204" pitchFamily="50" charset="-128"/>
            </a:endParaRPr>
          </a:p>
          <a:p>
            <a:pPr marL="177800" lvl="0" indent="-177800">
              <a:buNone/>
            </a:pPr>
            <a:r>
              <a:rPr lang="ja-JP" altLang="en-US" sz="2000" dirty="0" smtClean="0">
                <a:latin typeface="+mn-ea"/>
                <a:cs typeface="Meiryo UI" panose="020B0604030504040204" pitchFamily="50" charset="-128"/>
              </a:rPr>
              <a:t>○大阪空港ターミナル</a:t>
            </a:r>
            <a:r>
              <a:rPr lang="en-US" altLang="ja-JP" sz="2000" dirty="0" smtClean="0">
                <a:latin typeface="+mn-ea"/>
                <a:cs typeface="Meiryo UI" panose="020B0604030504040204" pitchFamily="50" charset="-128"/>
              </a:rPr>
              <a:t/>
            </a:r>
            <a:br>
              <a:rPr lang="en-US" altLang="ja-JP" sz="2000" dirty="0" smtClean="0">
                <a:latin typeface="+mn-ea"/>
                <a:cs typeface="Meiryo UI" panose="020B0604030504040204" pitchFamily="50" charset="-128"/>
              </a:rPr>
            </a:br>
            <a:r>
              <a:rPr lang="ja-JP" altLang="en-US" sz="2000" dirty="0" smtClean="0">
                <a:latin typeface="+mn-ea"/>
                <a:cs typeface="Meiryo UI" panose="020B0604030504040204" pitchFamily="50" charset="-128"/>
              </a:rPr>
              <a:t>ビル（</a:t>
            </a:r>
            <a:r>
              <a:rPr lang="en-US" altLang="ja-JP" sz="2000" dirty="0" smtClean="0">
                <a:latin typeface="+mn-ea"/>
                <a:cs typeface="Meiryo UI" panose="020B0604030504040204" pitchFamily="50" charset="-128"/>
              </a:rPr>
              <a:t>OAT</a:t>
            </a:r>
            <a:r>
              <a:rPr lang="ja-JP" altLang="en-US" sz="2000" dirty="0" smtClean="0">
                <a:latin typeface="+mn-ea"/>
                <a:cs typeface="Meiryo UI" panose="020B0604030504040204" pitchFamily="50" charset="-128"/>
              </a:rPr>
              <a:t>）</a:t>
            </a:r>
            <a:endParaRPr lang="en-US" altLang="ja-JP" sz="2000" dirty="0" smtClean="0">
              <a:latin typeface="+mn-ea"/>
              <a:cs typeface="Meiryo UI" panose="020B0604030504040204" pitchFamily="50" charset="-128"/>
            </a:endParaRPr>
          </a:p>
          <a:p>
            <a:pPr marL="180000" lvl="0" indent="-457200">
              <a:buNone/>
            </a:pPr>
            <a:r>
              <a:rPr lang="ja-JP" altLang="en-US" sz="2000" dirty="0" smtClean="0">
                <a:latin typeface="+mn-ea"/>
                <a:cs typeface="Meiryo UI" panose="020B0604030504040204" pitchFamily="50" charset="-128"/>
              </a:rPr>
              <a:t>　黒字の第</a:t>
            </a:r>
            <a:r>
              <a:rPr lang="en-US" altLang="ja-JP" sz="2000" dirty="0" smtClean="0">
                <a:latin typeface="+mn-ea"/>
                <a:cs typeface="Meiryo UI" panose="020B0604030504040204" pitchFamily="50" charset="-128"/>
              </a:rPr>
              <a:t>3</a:t>
            </a:r>
            <a:r>
              <a:rPr lang="ja-JP" altLang="en-US" sz="2000" dirty="0" smtClean="0">
                <a:latin typeface="+mn-ea"/>
                <a:cs typeface="Meiryo UI" panose="020B0604030504040204" pitchFamily="50" charset="-128"/>
              </a:rPr>
              <a:t>セクターの株を売却</a:t>
            </a:r>
            <a:endParaRPr lang="en-US" altLang="ja-JP" sz="2000" dirty="0" smtClean="0">
              <a:latin typeface="+mn-ea"/>
              <a:cs typeface="Meiryo UI" panose="020B0604030504040204" pitchFamily="50" charset="-128"/>
            </a:endParaRPr>
          </a:p>
          <a:p>
            <a:pPr marL="180000" lvl="0" indent="-457200">
              <a:spcBef>
                <a:spcPts val="0"/>
              </a:spcBef>
              <a:buNone/>
            </a:pPr>
            <a:r>
              <a:rPr lang="ja-JP" altLang="en-US" sz="2000" dirty="0" smtClean="0">
                <a:latin typeface="+mn-ea"/>
                <a:cs typeface="Meiryo UI" panose="020B0604030504040204" pitchFamily="50" charset="-128"/>
              </a:rPr>
              <a:t>　</a:t>
            </a:r>
            <a:r>
              <a:rPr lang="ja-JP" altLang="en-US" sz="1600" dirty="0" smtClean="0">
                <a:latin typeface="+mn-ea"/>
                <a:cs typeface="Meiryo UI" panose="020B0604030504040204" pitchFamily="50" charset="-128"/>
              </a:rPr>
              <a:t>（売却額総額</a:t>
            </a:r>
            <a:r>
              <a:rPr lang="en-US" altLang="ja-JP" sz="1600" dirty="0" smtClean="0">
                <a:latin typeface="+mn-ea"/>
                <a:cs typeface="Meiryo UI" panose="020B0604030504040204" pitchFamily="50" charset="-128"/>
              </a:rPr>
              <a:t>278</a:t>
            </a:r>
            <a:r>
              <a:rPr lang="ja-JP" altLang="en-US" sz="1600" dirty="0" smtClean="0">
                <a:latin typeface="+mn-ea"/>
                <a:cs typeface="Meiryo UI" panose="020B0604030504040204" pitchFamily="50" charset="-128"/>
              </a:rPr>
              <a:t>億円。うち、府保有分は約５５．６億円（市保有分も府と同額））</a:t>
            </a:r>
            <a:endParaRPr lang="ja-JP" altLang="en-US" sz="1600" dirty="0">
              <a:latin typeface="+mn-ea"/>
            </a:endParaRPr>
          </a:p>
        </p:txBody>
      </p:sp>
      <p:sp>
        <p:nvSpPr>
          <p:cNvPr id="13" name="右矢印 12"/>
          <p:cNvSpPr/>
          <p:nvPr/>
        </p:nvSpPr>
        <p:spPr>
          <a:xfrm>
            <a:off x="5074079" y="2320292"/>
            <a:ext cx="432048" cy="21235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4482517" y="959676"/>
            <a:ext cx="530669" cy="511991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t>公共施設等整備基金に積立て</a:t>
            </a:r>
            <a:endParaRPr kumimoji="1" lang="ja-JP" altLang="en-US" b="1" dirty="0"/>
          </a:p>
        </p:txBody>
      </p:sp>
      <p:sp>
        <p:nvSpPr>
          <p:cNvPr id="17" name="テキスト ボックス 16"/>
          <p:cNvSpPr txBox="1"/>
          <p:nvPr/>
        </p:nvSpPr>
        <p:spPr>
          <a:xfrm>
            <a:off x="156919" y="323871"/>
            <a:ext cx="7704856" cy="338554"/>
          </a:xfrm>
          <a:prstGeom prst="rect">
            <a:avLst/>
          </a:prstGeom>
          <a:noFill/>
        </p:spPr>
        <p:txBody>
          <a:bodyPr wrap="square" rtlCol="0">
            <a:spAutoFit/>
          </a:bodyPr>
          <a:lstStyle/>
          <a:p>
            <a:r>
              <a:rPr kumimoji="1" lang="ja-JP" altLang="en-US" sz="1600" dirty="0" smtClean="0"/>
              <a:t>■ストック組換えによるインフラ整備の具体化のまとめ</a:t>
            </a:r>
            <a:endParaRPr kumimoji="1" lang="ja-JP" altLang="en-US" sz="16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140</a:t>
            </a:fld>
            <a:endParaRPr lang="ja-JP" altLang="en-US"/>
          </a:p>
        </p:txBody>
      </p:sp>
    </p:spTree>
    <p:extLst>
      <p:ext uri="{BB962C8B-B14F-4D97-AF65-F5344CB8AC3E}">
        <p14:creationId xmlns:p14="http://schemas.microsoft.com/office/powerpoint/2010/main" val="2189053370"/>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8979172"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）危機管理対策（地震</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・津波対策（津波対策・南海トラフ等巨大地震対策</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）（その１））</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marL="0" indent="0"/>
                      <a:r>
                        <a:rPr kumimoji="1" lang="ja-JP" altLang="en-US" sz="1050" dirty="0"/>
                        <a:t>・従来の「大阪府地震防災アクションプラン」は、東日本大震災の発生により津波対策が不十分であることが判明</a:t>
                      </a:r>
                    </a:p>
                    <a:p>
                      <a:pPr marL="0" indent="0"/>
                      <a:endParaRPr kumimoji="1" lang="ja-JP" altLang="en-US" sz="1050" dirty="0"/>
                    </a:p>
                    <a:p>
                      <a:pPr marL="0" indent="0"/>
                      <a:r>
                        <a:rPr kumimoji="1" lang="en-US" altLang="ja-JP" sz="1050" dirty="0"/>
                        <a:t>-</a:t>
                      </a:r>
                      <a:r>
                        <a:rPr kumimoji="1" lang="ja-JP" altLang="en-US" sz="1050" dirty="0"/>
                        <a:t>上町断層帯地震では想定しなかった甚大な被害をもたらす南海トラフ巨大地震への対策の必要性</a:t>
                      </a:r>
                    </a:p>
                    <a:p>
                      <a:pPr marL="0" indent="0"/>
                      <a:endParaRPr kumimoji="1" lang="ja-JP" altLang="en-US" sz="1050" dirty="0"/>
                    </a:p>
                    <a:p>
                      <a:pPr marL="0" indent="0"/>
                      <a:r>
                        <a:rPr kumimoji="1" lang="en-US" altLang="ja-JP" sz="1050" dirty="0"/>
                        <a:t>-</a:t>
                      </a:r>
                      <a:r>
                        <a:rPr kumimoji="1" lang="ja-JP" altLang="en-US" sz="1050" dirty="0"/>
                        <a:t>南海トラフ巨大地震による被害想定の結果、地盤の液状化により防潮堤が沈下し</a:t>
                      </a:r>
                      <a:r>
                        <a:rPr kumimoji="1" lang="ja-JP" altLang="en-US" sz="1050" dirty="0" smtClean="0"/>
                        <a:t>、</a:t>
                      </a:r>
                      <a:r>
                        <a:rPr kumimoji="1" lang="en-US" altLang="ja-JP" sz="1050" dirty="0" smtClean="0"/>
                        <a:t>11,000</a:t>
                      </a:r>
                    </a:p>
                    <a:p>
                      <a:pPr marL="0" indent="0"/>
                      <a:r>
                        <a:rPr kumimoji="1" lang="en-US" altLang="ja-JP" sz="1050" dirty="0" smtClean="0"/>
                        <a:t>ha</a:t>
                      </a:r>
                      <a:r>
                        <a:rPr kumimoji="1" lang="ja-JP" altLang="en-US" sz="1050" dirty="0"/>
                        <a:t>が浸水</a:t>
                      </a:r>
                    </a:p>
                    <a:p>
                      <a:pPr marL="0" indent="0"/>
                      <a:endParaRPr kumimoji="1" lang="ja-JP" altLang="en-US" sz="1050" dirty="0"/>
                    </a:p>
                    <a:p>
                      <a:pPr marL="0" indent="0"/>
                      <a:r>
                        <a:rPr kumimoji="1" lang="en-US" altLang="ja-JP" sz="1050" dirty="0"/>
                        <a:t>-</a:t>
                      </a:r>
                      <a:r>
                        <a:rPr kumimoji="1" lang="ja-JP" altLang="en-US" sz="1050" dirty="0"/>
                        <a:t>密集市街地対策の必要性（別掲）</a:t>
                      </a:r>
                    </a:p>
                    <a:p>
                      <a:pPr marL="0" indent="0"/>
                      <a:endParaRPr kumimoji="1" lang="ja-JP" altLang="en-US" sz="1050" dirty="0"/>
                    </a:p>
                    <a:p>
                      <a:pPr marL="0" indent="0"/>
                      <a:r>
                        <a:rPr kumimoji="1" lang="en-US" altLang="ja-JP" sz="1050" dirty="0"/>
                        <a:t>-</a:t>
                      </a:r>
                      <a:r>
                        <a:rPr kumimoji="1" lang="ja-JP" altLang="en-US" sz="1050" dirty="0"/>
                        <a:t>住宅・建築物の耐震化の必要性（別掲）</a:t>
                      </a:r>
                    </a:p>
                    <a:p>
                      <a:pPr marL="0" indent="0"/>
                      <a:endParaRPr kumimoji="1" lang="ja-JP" altLang="en-US" sz="1050" dirty="0"/>
                    </a:p>
                    <a:p>
                      <a:pPr marL="0" indent="0"/>
                      <a:endParaRPr kumimoji="1" lang="ja-JP" altLang="en-US" sz="1050" dirty="0"/>
                    </a:p>
                  </a:txBody>
                  <a:tcPr marR="90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a:solidFill>
                            <a:schemeClr val="tx1"/>
                          </a:solidFill>
                        </a:rPr>
                        <a:t>・</a:t>
                      </a:r>
                      <a:r>
                        <a:rPr kumimoji="1" lang="en-US" altLang="ja-JP" sz="1050" dirty="0">
                          <a:solidFill>
                            <a:schemeClr val="tx1"/>
                          </a:solidFill>
                        </a:rPr>
                        <a:t>『</a:t>
                      </a:r>
                      <a:r>
                        <a:rPr kumimoji="1" lang="ja-JP" altLang="en-US" sz="1050" dirty="0">
                          <a:solidFill>
                            <a:schemeClr val="tx1"/>
                          </a:solidFill>
                        </a:rPr>
                        <a:t>減災</a:t>
                      </a:r>
                      <a:r>
                        <a:rPr kumimoji="1" lang="en-US" altLang="ja-JP" sz="1050" dirty="0">
                          <a:solidFill>
                            <a:schemeClr val="tx1"/>
                          </a:solidFill>
                        </a:rPr>
                        <a:t>』</a:t>
                      </a:r>
                      <a:r>
                        <a:rPr kumimoji="1" lang="ja-JP" altLang="en-US" sz="1050" dirty="0">
                          <a:solidFill>
                            <a:schemeClr val="tx1"/>
                          </a:solidFill>
                        </a:rPr>
                        <a:t>を基本理念に、たとえ被災したとしても人命が失われないことを最重視し、また経済的被害ができるだけ小さくなるようにする</a:t>
                      </a:r>
                    </a:p>
                    <a:p>
                      <a:pPr marL="0" indent="0"/>
                      <a:r>
                        <a:rPr kumimoji="1" lang="ja-JP" altLang="en-US" sz="1050" dirty="0">
                          <a:solidFill>
                            <a:schemeClr val="tx1"/>
                          </a:solidFill>
                        </a:rPr>
                        <a:t>・「</a:t>
                      </a:r>
                      <a:r>
                        <a:rPr kumimoji="1" lang="en-US" altLang="ja-JP" sz="1050" dirty="0">
                          <a:solidFill>
                            <a:schemeClr val="tx1"/>
                          </a:solidFill>
                        </a:rPr>
                        <a:t>Ⅰ</a:t>
                      </a:r>
                      <a:r>
                        <a:rPr kumimoji="1" lang="ja-JP" altLang="en-US" sz="1050" dirty="0">
                          <a:solidFill>
                            <a:schemeClr val="tx1"/>
                          </a:solidFill>
                        </a:rPr>
                        <a:t>命を守る」、「</a:t>
                      </a:r>
                      <a:r>
                        <a:rPr kumimoji="1" lang="en-US" altLang="ja-JP" sz="1050" dirty="0">
                          <a:solidFill>
                            <a:schemeClr val="tx1"/>
                          </a:solidFill>
                        </a:rPr>
                        <a:t>Ⅱ</a:t>
                      </a:r>
                      <a:r>
                        <a:rPr kumimoji="1" lang="ja-JP" altLang="en-US" sz="1050" dirty="0">
                          <a:solidFill>
                            <a:schemeClr val="tx1"/>
                          </a:solidFill>
                        </a:rPr>
                        <a:t>命をつなぐ」、「</a:t>
                      </a:r>
                      <a:r>
                        <a:rPr kumimoji="1" lang="en-US" altLang="ja-JP" sz="1050" dirty="0">
                          <a:solidFill>
                            <a:schemeClr val="tx1"/>
                          </a:solidFill>
                        </a:rPr>
                        <a:t>Ⅲ</a:t>
                      </a:r>
                      <a:r>
                        <a:rPr kumimoji="1" lang="ja-JP" altLang="en-US" sz="1050" dirty="0">
                          <a:solidFill>
                            <a:schemeClr val="tx1"/>
                          </a:solidFill>
                        </a:rPr>
                        <a:t>必要不可欠な行政機能の維持」、</a:t>
                      </a:r>
                      <a:r>
                        <a:rPr kumimoji="1" lang="ja-JP" altLang="en-US" sz="1050" dirty="0" smtClean="0">
                          <a:solidFill>
                            <a:schemeClr val="tx1"/>
                          </a:solidFill>
                        </a:rPr>
                        <a:t>「</a:t>
                      </a:r>
                      <a:r>
                        <a:rPr kumimoji="1" lang="en-US" altLang="ja-JP" sz="1050" dirty="0" smtClean="0">
                          <a:solidFill>
                            <a:schemeClr val="tx1"/>
                          </a:solidFill>
                        </a:rPr>
                        <a:t>Ⅳ</a:t>
                      </a:r>
                      <a:r>
                        <a:rPr kumimoji="1" lang="ja-JP" altLang="en-US" sz="1050" dirty="0" smtClean="0">
                          <a:solidFill>
                            <a:schemeClr val="tx1"/>
                          </a:solidFill>
                        </a:rPr>
                        <a:t>経済</a:t>
                      </a:r>
                      <a:r>
                        <a:rPr kumimoji="1" lang="ja-JP" altLang="en-US" sz="1050" dirty="0">
                          <a:solidFill>
                            <a:schemeClr val="tx1"/>
                          </a:solidFill>
                        </a:rPr>
                        <a:t>活動の機能維持」、「</a:t>
                      </a:r>
                      <a:r>
                        <a:rPr kumimoji="1" lang="en-US" altLang="ja-JP" sz="1050" dirty="0">
                          <a:solidFill>
                            <a:schemeClr val="tx1"/>
                          </a:solidFill>
                        </a:rPr>
                        <a:t>Ⅴ</a:t>
                      </a:r>
                      <a:r>
                        <a:rPr kumimoji="1" lang="ja-JP" altLang="en-US" sz="1050" dirty="0">
                          <a:solidFill>
                            <a:schemeClr val="tx1"/>
                          </a:solidFill>
                        </a:rPr>
                        <a:t>迅速な復旧・復興」の５つの基本方針として対策</a:t>
                      </a:r>
                    </a:p>
                    <a:p>
                      <a:pPr marL="0" indent="0"/>
                      <a:endParaRPr kumimoji="1" lang="ja-JP" altLang="en-US" sz="1050" dirty="0">
                        <a:solidFill>
                          <a:schemeClr val="tx1"/>
                        </a:solidFill>
                      </a:endParaRPr>
                    </a:p>
                    <a:p>
                      <a:pPr marL="0" indent="0"/>
                      <a:r>
                        <a:rPr kumimoji="1" lang="ja-JP" altLang="en-US" sz="1050" dirty="0">
                          <a:solidFill>
                            <a:schemeClr val="tx1"/>
                          </a:solidFill>
                        </a:rPr>
                        <a:t>・被害を最小に食い止めるための施策を着実に実施する</a:t>
                      </a:r>
                    </a:p>
                    <a:p>
                      <a:pPr marL="0" indent="0"/>
                      <a:r>
                        <a:rPr kumimoji="1" lang="en-US" altLang="ja-JP" sz="1050" dirty="0">
                          <a:solidFill>
                            <a:schemeClr val="tx1"/>
                          </a:solidFill>
                        </a:rPr>
                        <a:t>-</a:t>
                      </a:r>
                      <a:r>
                        <a:rPr kumimoji="1" lang="ja-JP" altLang="en-US" sz="1050" dirty="0">
                          <a:solidFill>
                            <a:schemeClr val="tx1"/>
                          </a:solidFill>
                        </a:rPr>
                        <a:t>高潮対策として整備してきた防潮堤等が津波来襲時にも機能</a:t>
                      </a:r>
                    </a:p>
                    <a:p>
                      <a:pPr marL="0" indent="0"/>
                      <a:r>
                        <a:rPr kumimoji="1" lang="en-US" altLang="ja-JP" sz="1050" dirty="0">
                          <a:solidFill>
                            <a:schemeClr val="tx1"/>
                          </a:solidFill>
                        </a:rPr>
                        <a:t>-</a:t>
                      </a:r>
                      <a:r>
                        <a:rPr kumimoji="1" lang="ja-JP" altLang="en-US" sz="1050" dirty="0">
                          <a:solidFill>
                            <a:schemeClr val="tx1"/>
                          </a:solidFill>
                        </a:rPr>
                        <a:t>密集市街地対策（別掲）</a:t>
                      </a:r>
                    </a:p>
                    <a:p>
                      <a:pPr marL="0" indent="0"/>
                      <a:r>
                        <a:rPr kumimoji="1" lang="en-US" altLang="ja-JP" sz="1050" dirty="0">
                          <a:solidFill>
                            <a:schemeClr val="tx1"/>
                          </a:solidFill>
                        </a:rPr>
                        <a:t>-</a:t>
                      </a:r>
                      <a:r>
                        <a:rPr kumimoji="1" lang="ja-JP" altLang="en-US" sz="1050" dirty="0">
                          <a:solidFill>
                            <a:schemeClr val="tx1"/>
                          </a:solidFill>
                        </a:rPr>
                        <a:t>住宅・建築物の耐震化（別掲）</a:t>
                      </a: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r>
                        <a:rPr kumimoji="1" lang="ja-JP" altLang="en-US" sz="1050" u="none" dirty="0">
                          <a:solidFill>
                            <a:schemeClr val="tx1"/>
                          </a:solidFill>
                        </a:rPr>
                        <a:t>・災害対策の基本的考え方の整理</a:t>
                      </a:r>
                      <a:endParaRPr kumimoji="1" lang="en-US" altLang="ja-JP" sz="1050" u="none" dirty="0">
                        <a:solidFill>
                          <a:schemeClr val="tx1"/>
                        </a:solidFill>
                      </a:endParaRPr>
                    </a:p>
                    <a:p>
                      <a:pPr marL="88900" indent="-88900" algn="l"/>
                      <a:r>
                        <a:rPr kumimoji="1" lang="ja-JP" altLang="en-US" sz="1050" u="none" dirty="0">
                          <a:solidFill>
                            <a:schemeClr val="tx1"/>
                          </a:solidFill>
                        </a:rPr>
                        <a:t>■大阪府地域防災計画の改訂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南海トラフ巨大地震による被害への対応（</a:t>
                      </a:r>
                      <a:r>
                        <a:rPr kumimoji="1" lang="en-US" altLang="ja-JP" sz="1050" u="none" dirty="0">
                          <a:solidFill>
                            <a:schemeClr val="tx1"/>
                          </a:solidFill>
                        </a:rPr>
                        <a:t>2014.3</a:t>
                      </a:r>
                      <a:r>
                        <a:rPr kumimoji="1" lang="ja-JP" altLang="en-US" sz="1050" u="none" dirty="0">
                          <a:solidFill>
                            <a:schemeClr val="tx1"/>
                          </a:solidFill>
                        </a:rPr>
                        <a:t>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熊本地震の教訓等を踏まえ、応援・受援体制の強化等（</a:t>
                      </a:r>
                      <a:r>
                        <a:rPr kumimoji="1" lang="en-US" altLang="ja-JP" sz="1050" u="none" dirty="0">
                          <a:solidFill>
                            <a:schemeClr val="tx1"/>
                          </a:solidFill>
                        </a:rPr>
                        <a:t>2017.3</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国の防災基本計画の修正を踏まえた修正（</a:t>
                      </a:r>
                      <a:r>
                        <a:rPr kumimoji="1" lang="en-US" altLang="ja-JP" sz="1050" u="none" dirty="0">
                          <a:solidFill>
                            <a:schemeClr val="tx1"/>
                          </a:solidFill>
                        </a:rPr>
                        <a:t>2017.11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大阪府北部地震</a:t>
                      </a:r>
                      <a:r>
                        <a:rPr kumimoji="1" lang="ja-JP" altLang="en-US" sz="1050" u="none" dirty="0" smtClean="0">
                          <a:solidFill>
                            <a:schemeClr val="tx1"/>
                          </a:solidFill>
                        </a:rPr>
                        <a:t>、平成</a:t>
                      </a:r>
                      <a:r>
                        <a:rPr kumimoji="1" lang="en-US" altLang="ja-JP" sz="1050" u="none" dirty="0" smtClean="0">
                          <a:solidFill>
                            <a:schemeClr val="tx1"/>
                          </a:solidFill>
                        </a:rPr>
                        <a:t>30</a:t>
                      </a:r>
                      <a:r>
                        <a:rPr kumimoji="1" lang="ja-JP" altLang="en-US" sz="1050" u="none" dirty="0" smtClean="0">
                          <a:solidFill>
                            <a:schemeClr val="tx1"/>
                          </a:solidFill>
                        </a:rPr>
                        <a:t>年台風第</a:t>
                      </a:r>
                      <a:r>
                        <a:rPr kumimoji="1" lang="en-US" altLang="ja-JP" sz="1050" u="none" dirty="0" smtClean="0">
                          <a:solidFill>
                            <a:schemeClr val="tx1"/>
                          </a:solidFill>
                        </a:rPr>
                        <a:t>21</a:t>
                      </a:r>
                      <a:r>
                        <a:rPr kumimoji="1" lang="ja-JP" altLang="en-US" sz="1050" u="none" dirty="0">
                          <a:solidFill>
                            <a:schemeClr val="tx1"/>
                          </a:solidFill>
                        </a:rPr>
                        <a:t>号等の教訓を踏まえた災害対応力の強化等（</a:t>
                      </a:r>
                      <a:r>
                        <a:rPr kumimoji="1" lang="en-US" altLang="ja-JP" sz="1050" u="none" dirty="0">
                          <a:solidFill>
                            <a:schemeClr val="tx1"/>
                          </a:solidFill>
                        </a:rPr>
                        <a:t>2019.1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smtClean="0">
                          <a:solidFill>
                            <a:schemeClr val="tx1"/>
                          </a:solidFill>
                        </a:rPr>
                        <a:t>-</a:t>
                      </a:r>
                      <a:r>
                        <a:rPr kumimoji="1" lang="ja-JP" altLang="en-US" sz="1050" u="none" dirty="0" smtClean="0">
                          <a:solidFill>
                            <a:schemeClr val="tx1"/>
                          </a:solidFill>
                        </a:rPr>
                        <a:t>平成</a:t>
                      </a:r>
                      <a:r>
                        <a:rPr kumimoji="1" lang="en-US" altLang="ja-JP" sz="1050" u="none" dirty="0" smtClean="0">
                          <a:solidFill>
                            <a:schemeClr val="tx1"/>
                          </a:solidFill>
                        </a:rPr>
                        <a:t>30</a:t>
                      </a:r>
                      <a:r>
                        <a:rPr kumimoji="1" lang="ja-JP" altLang="en-US" sz="1050" u="none" dirty="0" smtClean="0">
                          <a:solidFill>
                            <a:schemeClr val="tx1"/>
                          </a:solidFill>
                        </a:rPr>
                        <a:t>年</a:t>
                      </a:r>
                      <a:r>
                        <a:rPr kumimoji="1" lang="en-US" altLang="ja-JP" sz="1050" u="none" dirty="0" smtClean="0">
                          <a:solidFill>
                            <a:schemeClr val="tx1"/>
                          </a:solidFill>
                        </a:rPr>
                        <a:t>7</a:t>
                      </a:r>
                      <a:r>
                        <a:rPr kumimoji="1" lang="ja-JP" altLang="en-US" sz="1050" u="none" dirty="0">
                          <a:solidFill>
                            <a:schemeClr val="tx1"/>
                          </a:solidFill>
                        </a:rPr>
                        <a:t>月豪雨の教訓、災害モード宣言等を踏まえた修正（</a:t>
                      </a:r>
                      <a:r>
                        <a:rPr kumimoji="1" lang="en-US" altLang="ja-JP" sz="1050" u="none" dirty="0">
                          <a:solidFill>
                            <a:schemeClr val="tx1"/>
                          </a:solidFill>
                        </a:rPr>
                        <a:t>2019.11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東日本台風、房総半島台風の検証、新型コロナウイルス感染症対策等を踏まえた修正（</a:t>
                      </a:r>
                      <a:r>
                        <a:rPr kumimoji="1" lang="en-US" altLang="ja-JP" sz="1050" u="none" dirty="0">
                          <a:solidFill>
                            <a:schemeClr val="tx1"/>
                          </a:solidFill>
                        </a:rPr>
                        <a:t>2021.1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災害対策基本法の改正、新型コロナウイルス感染症対策等を踏まえた修正（</a:t>
                      </a:r>
                      <a:r>
                        <a:rPr kumimoji="1" lang="en-US" altLang="ja-JP" sz="1050" u="none" dirty="0">
                          <a:solidFill>
                            <a:schemeClr val="tx1"/>
                          </a:solidFill>
                        </a:rPr>
                        <a:t>2022.1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■地震防災アクションプランの改訂等</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南海トラフ巨大地震の被害想定を踏まえて改訂した「大阪府地域防災計画」の方向性を踏まえ、「新・地震防災アクションプラン」を策定（</a:t>
                      </a:r>
                      <a:r>
                        <a:rPr kumimoji="1" lang="en-US" altLang="ja-JP" sz="1050" u="none" dirty="0">
                          <a:solidFill>
                            <a:schemeClr val="tx1"/>
                          </a:solidFill>
                        </a:rPr>
                        <a:t>2015.3</a:t>
                      </a:r>
                      <a:r>
                        <a:rPr kumimoji="1" lang="ja-JP" altLang="en-US" sz="1050" u="none" dirty="0">
                          <a:solidFill>
                            <a:schemeClr val="tx1"/>
                          </a:solidFill>
                        </a:rPr>
                        <a:t>）</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大阪府北部地震</a:t>
                      </a:r>
                      <a:r>
                        <a:rPr kumimoji="1" lang="ja-JP" altLang="en-US" sz="1050" u="none" dirty="0" smtClean="0">
                          <a:solidFill>
                            <a:schemeClr val="tx1"/>
                          </a:solidFill>
                        </a:rPr>
                        <a:t>、平成</a:t>
                      </a:r>
                      <a:r>
                        <a:rPr kumimoji="1" lang="en-US" altLang="ja-JP" sz="1050" u="none" dirty="0" smtClean="0">
                          <a:solidFill>
                            <a:schemeClr val="tx1"/>
                          </a:solidFill>
                        </a:rPr>
                        <a:t>30</a:t>
                      </a:r>
                      <a:r>
                        <a:rPr kumimoji="1" lang="ja-JP" altLang="en-US" sz="1050" u="none" dirty="0" smtClean="0">
                          <a:solidFill>
                            <a:schemeClr val="tx1"/>
                          </a:solidFill>
                        </a:rPr>
                        <a:t>年台風第</a:t>
                      </a:r>
                      <a:r>
                        <a:rPr kumimoji="1" lang="en-US" altLang="ja-JP" sz="1050" u="none" dirty="0" smtClean="0">
                          <a:solidFill>
                            <a:schemeClr val="tx1"/>
                          </a:solidFill>
                        </a:rPr>
                        <a:t>21</a:t>
                      </a:r>
                      <a:r>
                        <a:rPr kumimoji="1" lang="ja-JP" altLang="en-US" sz="1050" u="none" dirty="0">
                          <a:solidFill>
                            <a:schemeClr val="tx1"/>
                          </a:solidFill>
                        </a:rPr>
                        <a:t>号等を踏まえて一部改訂（</a:t>
                      </a:r>
                      <a:r>
                        <a:rPr kumimoji="1" lang="en-US" altLang="ja-JP" sz="1050" u="none" dirty="0">
                          <a:solidFill>
                            <a:schemeClr val="tx1"/>
                          </a:solidFill>
                        </a:rPr>
                        <a:t>2019.1</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①救援物資の備蓄</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市町村と大阪府域救援物資対策協議会にて取りまとめた「大規模災害時における救援物資に関する今後の備蓄方針について」に基づき備蓄。</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050" dirty="0">
                        <a:solidFill>
                          <a:schemeClr val="tx1"/>
                        </a:solidFill>
                      </a:endParaRPr>
                    </a:p>
                    <a:p>
                      <a:pPr marL="0" indent="0"/>
                      <a:r>
                        <a:rPr kumimoji="1" lang="ja-JP" altLang="en-US" sz="1050" dirty="0">
                          <a:solidFill>
                            <a:schemeClr val="tx1"/>
                          </a:solidFill>
                        </a:rPr>
                        <a:t>・大規模災害に対する対策・対応の新たな考え方の府民との共有</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大阪</a:t>
                      </a:r>
                      <a:r>
                        <a:rPr kumimoji="1" lang="en-US" altLang="ja-JP" sz="1050" dirty="0">
                          <a:solidFill>
                            <a:schemeClr val="tx1"/>
                          </a:solidFill>
                        </a:rPr>
                        <a:t>880</a:t>
                      </a:r>
                      <a:r>
                        <a:rPr kumimoji="1" lang="ja-JP" altLang="en-US" sz="1050" dirty="0">
                          <a:solidFill>
                            <a:schemeClr val="tx1"/>
                          </a:solidFill>
                        </a:rPr>
                        <a:t>万人訓練の実施</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防災･減災ポータルサイト設置</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防災イベント</a:t>
                      </a:r>
                      <a:endParaRPr kumimoji="1" lang="en-US" altLang="ja-JP" sz="1050" dirty="0">
                        <a:solidFill>
                          <a:schemeClr val="tx1"/>
                        </a:solidFill>
                      </a:endParaRPr>
                    </a:p>
                    <a:p>
                      <a:pPr marL="0" indent="0"/>
                      <a:r>
                        <a:rPr kumimoji="1" lang="ja-JP" altLang="en-US" sz="1050" dirty="0">
                          <a:solidFill>
                            <a:schemeClr val="tx1"/>
                          </a:solidFill>
                        </a:rPr>
                        <a:t>　　参画：延べ</a:t>
                      </a:r>
                      <a:r>
                        <a:rPr kumimoji="1" lang="en-US" altLang="ja-JP" sz="1050" dirty="0">
                          <a:solidFill>
                            <a:schemeClr val="tx1"/>
                          </a:solidFill>
                        </a:rPr>
                        <a:t>30</a:t>
                      </a:r>
                      <a:r>
                        <a:rPr kumimoji="1" lang="ja-JP" altLang="en-US" sz="1050" dirty="0">
                          <a:solidFill>
                            <a:schemeClr val="tx1"/>
                          </a:solidFill>
                        </a:rPr>
                        <a:t>回</a:t>
                      </a:r>
                      <a:endParaRPr kumimoji="1" lang="en-US" altLang="ja-JP" sz="1050" dirty="0">
                        <a:solidFill>
                          <a:schemeClr val="tx1"/>
                        </a:solidFill>
                      </a:endParaRPr>
                    </a:p>
                    <a:p>
                      <a:pPr marL="0" indent="0"/>
                      <a:r>
                        <a:rPr kumimoji="1" lang="ja-JP" altLang="en-US" sz="1050" dirty="0">
                          <a:solidFill>
                            <a:schemeClr val="tx1"/>
                          </a:solidFill>
                        </a:rPr>
                        <a:t>　　参加者数：延べ約</a:t>
                      </a:r>
                      <a:r>
                        <a:rPr kumimoji="1" lang="en-US" altLang="ja-JP" sz="1050" dirty="0">
                          <a:solidFill>
                            <a:schemeClr val="tx1"/>
                          </a:solidFill>
                        </a:rPr>
                        <a:t>10</a:t>
                      </a:r>
                      <a:r>
                        <a:rPr kumimoji="1" lang="ja-JP" altLang="en-US" sz="1050" dirty="0">
                          <a:solidFill>
                            <a:schemeClr val="tx1"/>
                          </a:solidFill>
                        </a:rPr>
                        <a:t>万人</a:t>
                      </a: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防災講演・研修会等</a:t>
                      </a:r>
                      <a:endParaRPr kumimoji="1" lang="en-US" altLang="ja-JP" sz="1050" dirty="0">
                        <a:solidFill>
                          <a:schemeClr val="tx1"/>
                        </a:solidFill>
                      </a:endParaRPr>
                    </a:p>
                    <a:p>
                      <a:pPr marL="0" indent="0"/>
                      <a:r>
                        <a:rPr kumimoji="1" lang="ja-JP" altLang="en-US" sz="1050" dirty="0">
                          <a:solidFill>
                            <a:schemeClr val="tx1"/>
                          </a:solidFill>
                        </a:rPr>
                        <a:t>　　開催：延べ</a:t>
                      </a:r>
                      <a:r>
                        <a:rPr kumimoji="1" lang="en-US" altLang="ja-JP" sz="1050" dirty="0">
                          <a:solidFill>
                            <a:schemeClr val="tx1"/>
                          </a:solidFill>
                        </a:rPr>
                        <a:t>154</a:t>
                      </a:r>
                      <a:r>
                        <a:rPr kumimoji="1" lang="ja-JP" altLang="en-US" sz="1050" dirty="0">
                          <a:solidFill>
                            <a:schemeClr val="tx1"/>
                          </a:solidFill>
                        </a:rPr>
                        <a:t>回</a:t>
                      </a:r>
                      <a:endParaRPr kumimoji="1" lang="en-US" altLang="ja-JP" sz="1050" dirty="0">
                        <a:solidFill>
                          <a:schemeClr val="tx1"/>
                        </a:solidFill>
                      </a:endParaRPr>
                    </a:p>
                    <a:p>
                      <a:pPr marL="0" indent="0"/>
                      <a:r>
                        <a:rPr kumimoji="1" lang="ja-JP" altLang="en-US" sz="1050" dirty="0">
                          <a:solidFill>
                            <a:schemeClr val="tx1"/>
                          </a:solidFill>
                        </a:rPr>
                        <a:t>　　参加者数：延べ約</a:t>
                      </a:r>
                      <a:r>
                        <a:rPr kumimoji="1" lang="en-US" altLang="ja-JP" sz="1050" dirty="0">
                          <a:solidFill>
                            <a:schemeClr val="tx1"/>
                          </a:solidFill>
                        </a:rPr>
                        <a:t>8,400</a:t>
                      </a:r>
                      <a:r>
                        <a:rPr kumimoji="1" lang="ja-JP" altLang="en-US" sz="1050" dirty="0">
                          <a:solidFill>
                            <a:schemeClr val="tx1"/>
                          </a:solidFill>
                        </a:rPr>
                        <a:t>人</a:t>
                      </a:r>
                    </a:p>
                    <a:p>
                      <a:pPr marL="0" indent="0"/>
                      <a:r>
                        <a:rPr kumimoji="1" lang="ja-JP" altLang="en-US" sz="1050" dirty="0">
                          <a:solidFill>
                            <a:schemeClr val="tx1"/>
                          </a:solidFill>
                        </a:rPr>
                        <a:t>　</a:t>
                      </a:r>
                      <a:r>
                        <a:rPr kumimoji="1" lang="ja-JP" altLang="en-US" sz="1050" dirty="0" smtClean="0">
                          <a:solidFill>
                            <a:schemeClr val="tx1"/>
                          </a:solidFill>
                        </a:rPr>
                        <a:t>   （</a:t>
                      </a:r>
                      <a:r>
                        <a:rPr kumimoji="1" lang="en-US" altLang="ja-JP" sz="1050" dirty="0">
                          <a:solidFill>
                            <a:schemeClr val="tx1"/>
                          </a:solidFill>
                        </a:rPr>
                        <a:t>2018</a:t>
                      </a:r>
                      <a:r>
                        <a:rPr kumimoji="1" lang="ja-JP" altLang="en-US" sz="1050" dirty="0">
                          <a:solidFill>
                            <a:schemeClr val="tx1"/>
                          </a:solidFill>
                        </a:rPr>
                        <a:t>～</a:t>
                      </a:r>
                      <a:r>
                        <a:rPr kumimoji="1" lang="en-US" altLang="ja-JP" sz="1050" dirty="0">
                          <a:solidFill>
                            <a:schemeClr val="tx1"/>
                          </a:solidFill>
                        </a:rPr>
                        <a:t>2022</a:t>
                      </a:r>
                      <a:r>
                        <a:rPr kumimoji="1" lang="ja-JP" altLang="en-US" sz="1050" dirty="0">
                          <a:solidFill>
                            <a:schemeClr val="tx1"/>
                          </a:solidFill>
                        </a:rPr>
                        <a:t>年）</a:t>
                      </a: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r>
                        <a:rPr kumimoji="1" lang="ja-JP" altLang="en-US" sz="1050" dirty="0">
                          <a:solidFill>
                            <a:schemeClr val="tx1"/>
                          </a:solidFill>
                        </a:rPr>
                        <a:t>・ハード対策とソフト対策を組み合わせることで「死者数を限りなくゼロに近づけ、経済的被害を最小限に」</a:t>
                      </a:r>
                    </a:p>
                    <a:p>
                      <a:pPr marL="0" indent="0"/>
                      <a:r>
                        <a:rPr kumimoji="1" lang="ja-JP" altLang="en-US" sz="1050" dirty="0">
                          <a:solidFill>
                            <a:schemeClr val="tx1"/>
                          </a:solidFill>
                        </a:rPr>
                        <a:t>（参考：人的被害</a:t>
                      </a:r>
                      <a:r>
                        <a:rPr kumimoji="1" lang="en-US" altLang="ja-JP" sz="1050" dirty="0">
                          <a:solidFill>
                            <a:schemeClr val="tx1"/>
                          </a:solidFill>
                        </a:rPr>
                        <a:t>(</a:t>
                      </a:r>
                      <a:r>
                        <a:rPr kumimoji="1" lang="ja-JP" altLang="en-US" sz="1050" dirty="0">
                          <a:solidFill>
                            <a:schemeClr val="tx1"/>
                          </a:solidFill>
                        </a:rPr>
                        <a:t>死者</a:t>
                      </a:r>
                      <a:r>
                        <a:rPr kumimoji="1" lang="en-US" altLang="ja-JP" sz="1050" dirty="0">
                          <a:solidFill>
                            <a:schemeClr val="tx1"/>
                          </a:solidFill>
                        </a:rPr>
                        <a:t>)</a:t>
                      </a:r>
                      <a:r>
                        <a:rPr kumimoji="1" lang="ja-JP" altLang="en-US" sz="1050" dirty="0">
                          <a:solidFill>
                            <a:schemeClr val="tx1"/>
                          </a:solidFill>
                        </a:rPr>
                        <a:t>）</a:t>
                      </a:r>
                    </a:p>
                    <a:p>
                      <a:pPr marL="0" indent="0"/>
                      <a:r>
                        <a:rPr kumimoji="1" lang="ja-JP" altLang="en-US" sz="1050" dirty="0">
                          <a:solidFill>
                            <a:schemeClr val="tx1"/>
                          </a:solidFill>
                        </a:rPr>
                        <a:t>　早期避難率が低い場合</a:t>
                      </a:r>
                      <a:endParaRPr kumimoji="1" lang="en-US" altLang="ja-JP" sz="1050" dirty="0">
                        <a:solidFill>
                          <a:schemeClr val="tx1"/>
                        </a:solidFill>
                      </a:endParaRPr>
                    </a:p>
                    <a:p>
                      <a:pPr marL="0" indent="0"/>
                      <a:r>
                        <a:rPr kumimoji="1" lang="ja-JP" altLang="en-US" sz="1050" dirty="0">
                          <a:solidFill>
                            <a:schemeClr val="tx1"/>
                          </a:solidFill>
                        </a:rPr>
                        <a:t>　　約</a:t>
                      </a:r>
                      <a:r>
                        <a:rPr kumimoji="1" lang="en-US" altLang="ja-JP" sz="1050" dirty="0">
                          <a:solidFill>
                            <a:schemeClr val="tx1"/>
                          </a:solidFill>
                        </a:rPr>
                        <a:t>134,000</a:t>
                      </a:r>
                      <a:r>
                        <a:rPr kumimoji="1" lang="ja-JP" altLang="en-US" sz="1050" dirty="0">
                          <a:solidFill>
                            <a:schemeClr val="tx1"/>
                          </a:solidFill>
                        </a:rPr>
                        <a:t>人⇒約</a:t>
                      </a:r>
                      <a:r>
                        <a:rPr kumimoji="1" lang="en-US" altLang="ja-JP" sz="1050" dirty="0">
                          <a:solidFill>
                            <a:schemeClr val="tx1"/>
                          </a:solidFill>
                        </a:rPr>
                        <a:t>7,400</a:t>
                      </a:r>
                      <a:r>
                        <a:rPr kumimoji="1" lang="ja-JP" altLang="en-US" sz="1050" dirty="0">
                          <a:solidFill>
                            <a:schemeClr val="tx1"/>
                          </a:solidFill>
                        </a:rPr>
                        <a:t>人</a:t>
                      </a:r>
                    </a:p>
                    <a:p>
                      <a:pPr marL="0" indent="0"/>
                      <a:r>
                        <a:rPr kumimoji="1" lang="ja-JP" altLang="en-US" sz="1050" dirty="0">
                          <a:solidFill>
                            <a:schemeClr val="tx1"/>
                          </a:solidFill>
                        </a:rPr>
                        <a:t>　避難が迅速な場合</a:t>
                      </a:r>
                      <a:endParaRPr kumimoji="1" lang="en-US" altLang="ja-JP" sz="1050" dirty="0">
                        <a:solidFill>
                          <a:schemeClr val="tx1"/>
                        </a:solidFill>
                      </a:endParaRPr>
                    </a:p>
                    <a:p>
                      <a:pPr marL="0" indent="0"/>
                      <a:r>
                        <a:rPr kumimoji="1" lang="ja-JP" altLang="en-US" sz="1050" dirty="0">
                          <a:solidFill>
                            <a:schemeClr val="tx1"/>
                          </a:solidFill>
                        </a:rPr>
                        <a:t>　　約</a:t>
                      </a:r>
                      <a:r>
                        <a:rPr kumimoji="1" lang="en-US" altLang="ja-JP" sz="1050" dirty="0">
                          <a:solidFill>
                            <a:schemeClr val="tx1"/>
                          </a:solidFill>
                        </a:rPr>
                        <a:t>8,800</a:t>
                      </a:r>
                      <a:r>
                        <a:rPr kumimoji="1" lang="ja-JP" altLang="en-US" sz="1050" dirty="0">
                          <a:solidFill>
                            <a:schemeClr val="tx1"/>
                          </a:solidFill>
                        </a:rPr>
                        <a:t>人⇒約</a:t>
                      </a:r>
                      <a:r>
                        <a:rPr kumimoji="1" lang="en-US" altLang="ja-JP" sz="1050" dirty="0">
                          <a:solidFill>
                            <a:schemeClr val="tx1"/>
                          </a:solidFill>
                        </a:rPr>
                        <a:t>0</a:t>
                      </a:r>
                      <a:r>
                        <a:rPr kumimoji="1" lang="ja-JP" altLang="en-US" sz="1050" dirty="0">
                          <a:solidFill>
                            <a:schemeClr val="tx1"/>
                          </a:solidFill>
                        </a:rPr>
                        <a:t>人</a:t>
                      </a:r>
                    </a:p>
                    <a:p>
                      <a:pPr marL="0" indent="0"/>
                      <a:r>
                        <a:rPr kumimoji="1" lang="ja-JP" altLang="en-US" sz="1050" dirty="0">
                          <a:solidFill>
                            <a:schemeClr val="tx1"/>
                          </a:solidFill>
                        </a:rPr>
                        <a:t>　（被害軽減目標</a:t>
                      </a:r>
                      <a:r>
                        <a:rPr kumimoji="1" lang="en-US" altLang="ja-JP" sz="1050" dirty="0">
                          <a:solidFill>
                            <a:schemeClr val="tx1"/>
                          </a:solidFill>
                        </a:rPr>
                        <a:t>2015⇒2024</a:t>
                      </a:r>
                      <a:r>
                        <a:rPr kumimoji="1" lang="ja-JP" altLang="en-US" sz="1050" dirty="0">
                          <a:solidFill>
                            <a:schemeClr val="tx1"/>
                          </a:solidFill>
                        </a:rPr>
                        <a:t>年度）</a:t>
                      </a:r>
                      <a:endParaRPr kumimoji="1" lang="en-US" altLang="ja-JP" sz="1050" dirty="0">
                        <a:solidFill>
                          <a:schemeClr val="tx1"/>
                        </a:solidFill>
                      </a:endParaRPr>
                    </a:p>
                    <a:p>
                      <a:pPr marL="0" indent="0"/>
                      <a:endParaRPr kumimoji="1" lang="en-US" altLang="ja-JP" sz="1050" dirty="0" smtClean="0">
                        <a:solidFill>
                          <a:schemeClr val="tx1"/>
                        </a:solidFill>
                      </a:endParaRPr>
                    </a:p>
                    <a:p>
                      <a:pPr marL="0" indent="0"/>
                      <a:endParaRPr kumimoji="1" lang="ja-JP" altLang="en-US" sz="1050" dirty="0">
                        <a:solidFill>
                          <a:schemeClr val="tx1"/>
                        </a:solidFill>
                      </a:endParaRPr>
                    </a:p>
                    <a:p>
                      <a:pPr marL="0" indent="0"/>
                      <a:r>
                        <a:rPr kumimoji="1" lang="ja-JP" altLang="en-US" sz="1050" dirty="0">
                          <a:solidFill>
                            <a:schemeClr val="tx1"/>
                          </a:solidFill>
                        </a:rPr>
                        <a:t>・食糧約</a:t>
                      </a:r>
                      <a:r>
                        <a:rPr kumimoji="1" lang="en-US" altLang="ja-JP" sz="1050" dirty="0">
                          <a:solidFill>
                            <a:schemeClr val="tx1"/>
                          </a:solidFill>
                        </a:rPr>
                        <a:t>110</a:t>
                      </a:r>
                      <a:r>
                        <a:rPr kumimoji="1" lang="ja-JP" altLang="en-US" sz="1050" dirty="0">
                          <a:solidFill>
                            <a:schemeClr val="tx1"/>
                          </a:solidFill>
                        </a:rPr>
                        <a:t>万食等を備蓄</a:t>
                      </a:r>
                      <a:endParaRPr kumimoji="1" lang="en-US" altLang="ja-JP" sz="1050" dirty="0">
                        <a:solidFill>
                          <a:schemeClr val="tx1"/>
                        </a:solidFill>
                      </a:endParaRPr>
                    </a:p>
                    <a:p>
                      <a:pPr marL="0" indent="0"/>
                      <a:r>
                        <a:rPr kumimoji="1" lang="ja-JP" altLang="en-US" sz="1050" dirty="0">
                          <a:solidFill>
                            <a:schemeClr val="tx1"/>
                          </a:solidFill>
                        </a:rPr>
                        <a:t>・感染症対策物資の備蓄</a:t>
                      </a:r>
                      <a:endParaRPr kumimoji="1" lang="en-US" altLang="ja-JP" sz="1050" dirty="0">
                        <a:solidFill>
                          <a:schemeClr val="tx1"/>
                        </a:solidFill>
                      </a:endParaRPr>
                    </a:p>
                    <a:p>
                      <a:pPr marL="0" indent="0"/>
                      <a:r>
                        <a:rPr kumimoji="1" lang="ja-JP" altLang="en-US" sz="1050" dirty="0">
                          <a:solidFill>
                            <a:schemeClr val="tx1"/>
                          </a:solidFill>
                        </a:rPr>
                        <a:t>　　パーティション：</a:t>
                      </a:r>
                      <a:r>
                        <a:rPr kumimoji="1" lang="en-US" altLang="ja-JP" sz="1050" dirty="0">
                          <a:solidFill>
                            <a:schemeClr val="tx1"/>
                          </a:solidFill>
                        </a:rPr>
                        <a:t>2,557</a:t>
                      </a:r>
                      <a:r>
                        <a:rPr kumimoji="1" lang="ja-JP" altLang="en-US" sz="1050" dirty="0">
                          <a:solidFill>
                            <a:schemeClr val="tx1"/>
                          </a:solidFill>
                        </a:rPr>
                        <a:t>張</a:t>
                      </a:r>
                      <a:endParaRPr kumimoji="1" lang="en-US" altLang="ja-JP" sz="1050" dirty="0">
                        <a:solidFill>
                          <a:schemeClr val="tx1"/>
                        </a:solidFill>
                      </a:endParaRPr>
                    </a:p>
                    <a:p>
                      <a:pPr marL="0" indent="0"/>
                      <a:r>
                        <a:rPr kumimoji="1" lang="ja-JP" altLang="en-US" sz="1050" dirty="0">
                          <a:solidFill>
                            <a:schemeClr val="tx1"/>
                          </a:solidFill>
                        </a:rPr>
                        <a:t>　　簡易ベッド：</a:t>
                      </a:r>
                      <a:r>
                        <a:rPr kumimoji="1" lang="en-US" altLang="ja-JP" sz="1050" dirty="0">
                          <a:solidFill>
                            <a:schemeClr val="tx1"/>
                          </a:solidFill>
                        </a:rPr>
                        <a:t>2,557</a:t>
                      </a:r>
                      <a:r>
                        <a:rPr kumimoji="1" lang="ja-JP" altLang="en-US" sz="1050" dirty="0">
                          <a:solidFill>
                            <a:schemeClr val="tx1"/>
                          </a:solidFill>
                        </a:rPr>
                        <a:t>台</a:t>
                      </a:r>
                      <a:endParaRPr kumimoji="1" lang="en-US" altLang="ja-JP" sz="1050" dirty="0">
                        <a:solidFill>
                          <a:schemeClr val="tx1"/>
                        </a:solidFill>
                      </a:endParaRP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811957582"/>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558292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endParaRPr kumimoji="1" lang="ja-JP" altLang="en-US" sz="1050" dirty="0"/>
                    </a:p>
                    <a:p>
                      <a:pPr marL="0" indent="0"/>
                      <a:endParaRPr kumimoji="1" lang="ja-JP" altLang="en-US" sz="105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②帰宅困難者対策</a:t>
                      </a:r>
                      <a:endParaRPr kumimoji="1" lang="en-US" altLang="ja-JP" sz="1050" u="none" dirty="0">
                        <a:solidFill>
                          <a:schemeClr val="tx1"/>
                        </a:solidFill>
                      </a:endParaRPr>
                    </a:p>
                    <a:p>
                      <a:pPr marL="0" indent="0" algn="l"/>
                      <a:r>
                        <a:rPr kumimoji="1" lang="ja-JP" altLang="en-US" sz="1050" dirty="0">
                          <a:solidFill>
                            <a:schemeClr val="tx1"/>
                          </a:solidFill>
                        </a:rPr>
                        <a:t>・一斉に帰宅しようとすることの危険性や、一斉帰宅を抑制するために事業者に求める備えなどについて周知、啓発</a:t>
                      </a:r>
                      <a:endParaRPr kumimoji="1" lang="en-US" altLang="ja-JP" sz="1050" dirty="0">
                        <a:solidFill>
                          <a:schemeClr val="tx1"/>
                        </a:solidFill>
                      </a:endParaRPr>
                    </a:p>
                    <a:p>
                      <a:pPr marL="0" indent="0" algn="l"/>
                      <a:r>
                        <a:rPr kumimoji="1" lang="ja-JP" altLang="en-US" sz="1050" dirty="0">
                          <a:solidFill>
                            <a:schemeClr val="tx1"/>
                          </a:solidFill>
                        </a:rPr>
                        <a:t>・大阪市の主要ターミナル駅周辺６か所の</a:t>
                      </a:r>
                      <a:r>
                        <a:rPr kumimoji="1" lang="zh-TW" altLang="en-US" sz="1050" dirty="0">
                          <a:solidFill>
                            <a:schemeClr val="tx1"/>
                          </a:solidFill>
                        </a:rPr>
                        <a:t>駅周辺地区帰宅困難者対策協議会</a:t>
                      </a:r>
                      <a:r>
                        <a:rPr kumimoji="1" lang="ja-JP" altLang="en-US" sz="1050" dirty="0">
                          <a:solidFill>
                            <a:schemeClr val="tx1"/>
                          </a:solidFill>
                        </a:rPr>
                        <a:t>にオブザーバーとして参加</a:t>
                      </a:r>
                      <a:endParaRPr kumimoji="1" lang="en-US" altLang="ja-JP" sz="1050" dirty="0">
                        <a:solidFill>
                          <a:schemeClr val="tx1"/>
                        </a:solidFill>
                      </a:endParaRPr>
                    </a:p>
                    <a:p>
                      <a:pPr marL="0" indent="0" algn="l"/>
                      <a:r>
                        <a:rPr kumimoji="1" lang="ja-JP" altLang="en-US" sz="1050" dirty="0">
                          <a:solidFill>
                            <a:schemeClr val="tx1"/>
                          </a:solidFill>
                        </a:rPr>
                        <a:t>・府内市町村と連携し、公共交通機関が再開するまでの間に帰宅困難者を受入れる一時滞在施設を確保（施設の確保は市町村が担い、府はその支援を行う）</a:t>
                      </a:r>
                      <a:endParaRPr kumimoji="1" lang="en-US" altLang="ja-JP" sz="1050" dirty="0">
                        <a:solidFill>
                          <a:schemeClr val="tx1"/>
                        </a:solidFill>
                      </a:endParaRPr>
                    </a:p>
                    <a:p>
                      <a:pPr marL="0" indent="0" algn="l"/>
                      <a:r>
                        <a:rPr kumimoji="1" lang="ja-JP" altLang="en-US" sz="1050" dirty="0">
                          <a:solidFill>
                            <a:schemeClr val="tx1"/>
                          </a:solidFill>
                        </a:rPr>
                        <a:t>・関西広域連合と連携し、災害時帰宅支援ステーションの整備や帰宅困難者対策訓練に参加</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u="none" dirty="0">
                          <a:solidFill>
                            <a:schemeClr val="tx1"/>
                          </a:solidFill>
                        </a:rPr>
                        <a:t> </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indent="-88900" algn="l"/>
                      <a:r>
                        <a:rPr kumimoji="1" lang="ja-JP" altLang="en-US" sz="1050" u="none" dirty="0">
                          <a:solidFill>
                            <a:schemeClr val="tx1"/>
                          </a:solidFill>
                        </a:rPr>
                        <a:t>■大阪府石油コンビナート等防災計画の改訂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南海トラフ巨大地震を想定し、最新の知見を踏まえた被害想定、対策の充実強化等（</a:t>
                      </a:r>
                      <a:r>
                        <a:rPr kumimoji="1" lang="en-US" altLang="ja-JP" sz="1050" u="none" dirty="0">
                          <a:solidFill>
                            <a:schemeClr val="tx1"/>
                          </a:solidFill>
                        </a:rPr>
                        <a:t>2014.3</a:t>
                      </a:r>
                      <a:r>
                        <a:rPr kumimoji="1" lang="ja-JP" altLang="en-US" sz="1050" u="none" dirty="0">
                          <a:solidFill>
                            <a:schemeClr val="tx1"/>
                          </a:solidFill>
                        </a:rPr>
                        <a:t>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南海トラフ巨大地震を想定した見直しを引き続き行い、最新の知見に基づく被害想定、事業所のための津波避難の基本的な考え方等（</a:t>
                      </a:r>
                      <a:r>
                        <a:rPr kumimoji="1" lang="en-US" altLang="ja-JP" sz="1050" u="none" dirty="0">
                          <a:solidFill>
                            <a:schemeClr val="tx1"/>
                          </a:solidFill>
                        </a:rPr>
                        <a:t>2016.3</a:t>
                      </a:r>
                      <a:r>
                        <a:rPr kumimoji="1" lang="ja-JP" altLang="en-US" sz="1050" u="none" dirty="0">
                          <a:solidFill>
                            <a:schemeClr val="tx1"/>
                          </a:solidFill>
                        </a:rPr>
                        <a:t>改訂）</a:t>
                      </a:r>
                      <a:endParaRPr kumimoji="1" lang="en-US" altLang="ja-JP" sz="1050" u="none" dirty="0">
                        <a:solidFill>
                          <a:schemeClr val="tx1"/>
                        </a:solidFill>
                      </a:endParaRPr>
                    </a:p>
                    <a:p>
                      <a:pPr marL="88900" indent="-88900" algn="l"/>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防災対策設置時の基準の見直し等（</a:t>
                      </a:r>
                      <a:r>
                        <a:rPr kumimoji="1" lang="en-US" altLang="ja-JP" sz="1050" u="none" dirty="0">
                          <a:solidFill>
                            <a:schemeClr val="tx1"/>
                          </a:solidFill>
                        </a:rPr>
                        <a:t>2017.4</a:t>
                      </a:r>
                      <a:r>
                        <a:rPr kumimoji="1" lang="ja-JP" altLang="en-US" sz="1050" u="none" dirty="0">
                          <a:solidFill>
                            <a:schemeClr val="tx1"/>
                          </a:solidFill>
                        </a:rPr>
                        <a:t>改訂）</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a:t>
                      </a:r>
                      <a:r>
                        <a:rPr kumimoji="1" lang="ja-JP" altLang="en-US" sz="1050" u="none" dirty="0">
                          <a:solidFill>
                            <a:schemeClr val="tx1"/>
                          </a:solidFill>
                        </a:rPr>
                        <a:t>災害対策基本法の改正、特定事業所における対策の進展を踏まえた修正、災害応急時の防災体制の整理等（</a:t>
                      </a:r>
                      <a:r>
                        <a:rPr kumimoji="1" lang="en-US" altLang="ja-JP" sz="1050" u="none" dirty="0">
                          <a:solidFill>
                            <a:schemeClr val="tx1"/>
                          </a:solidFill>
                        </a:rPr>
                        <a:t>2021.11</a:t>
                      </a:r>
                      <a:r>
                        <a:rPr kumimoji="1" lang="ja-JP" altLang="en-US" sz="1050" u="none" dirty="0">
                          <a:solidFill>
                            <a:schemeClr val="tx1"/>
                          </a:solidFill>
                        </a:rPr>
                        <a:t>改訂）</a:t>
                      </a:r>
                      <a:endParaRPr kumimoji="1" lang="en-US" altLang="ja-JP" sz="105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a:solidFill>
                            <a:schemeClr val="tx1"/>
                          </a:solidFill>
                        </a:rPr>
                        <a:t>・啓発活動（</a:t>
                      </a:r>
                      <a:r>
                        <a:rPr kumimoji="1" lang="en-US" altLang="ja-JP" sz="1050" dirty="0">
                          <a:solidFill>
                            <a:schemeClr val="tx1"/>
                          </a:solidFill>
                        </a:rPr>
                        <a:t>2022.11</a:t>
                      </a:r>
                      <a:r>
                        <a:rPr kumimoji="1" lang="ja-JP" altLang="en-US" sz="1050" dirty="0">
                          <a:solidFill>
                            <a:schemeClr val="tx1"/>
                          </a:solidFill>
                        </a:rPr>
                        <a:t>）</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啓発チラシ約</a:t>
                      </a:r>
                      <a:r>
                        <a:rPr kumimoji="1" lang="en-US" altLang="ja-JP" sz="1050" dirty="0">
                          <a:solidFill>
                            <a:schemeClr val="tx1"/>
                          </a:solidFill>
                        </a:rPr>
                        <a:t>32,000</a:t>
                      </a:r>
                      <a:r>
                        <a:rPr kumimoji="1" lang="ja-JP" altLang="en-US" sz="1050" dirty="0">
                          <a:solidFill>
                            <a:schemeClr val="tx1"/>
                          </a:solidFill>
                        </a:rPr>
                        <a:t>枚</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啓発ポスター約</a:t>
                      </a:r>
                      <a:r>
                        <a:rPr kumimoji="1" lang="en-US" altLang="ja-JP" sz="1050" dirty="0">
                          <a:solidFill>
                            <a:schemeClr val="tx1"/>
                          </a:solidFill>
                        </a:rPr>
                        <a:t>170</a:t>
                      </a:r>
                      <a:r>
                        <a:rPr kumimoji="1" lang="ja-JP" altLang="en-US" sz="1050" dirty="0">
                          <a:solidFill>
                            <a:schemeClr val="tx1"/>
                          </a:solidFill>
                        </a:rPr>
                        <a:t>枚</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啓発動画（</a:t>
                      </a:r>
                      <a:r>
                        <a:rPr kumimoji="1" lang="en-US" altLang="ja-JP" sz="1050" dirty="0">
                          <a:solidFill>
                            <a:schemeClr val="tx1"/>
                          </a:solidFill>
                        </a:rPr>
                        <a:t>YouTube</a:t>
                      </a:r>
                      <a:r>
                        <a:rPr kumimoji="1" lang="ja-JP" altLang="en-US" sz="1050" dirty="0">
                          <a:solidFill>
                            <a:schemeClr val="tx1"/>
                          </a:solidFill>
                        </a:rPr>
                        <a:t>）約</a:t>
                      </a:r>
                      <a:r>
                        <a:rPr kumimoji="1" lang="en-US" altLang="ja-JP" sz="1050" dirty="0">
                          <a:solidFill>
                            <a:schemeClr val="tx1"/>
                          </a:solidFill>
                        </a:rPr>
                        <a:t>25,000</a:t>
                      </a:r>
                      <a:r>
                        <a:rPr kumimoji="1" lang="ja-JP" altLang="en-US" sz="1050" dirty="0">
                          <a:solidFill>
                            <a:schemeClr val="tx1"/>
                          </a:solidFill>
                        </a:rPr>
                        <a:t>回</a:t>
                      </a:r>
                      <a:endParaRPr kumimoji="1" lang="en-US" altLang="ja-JP" sz="1050" dirty="0">
                        <a:solidFill>
                          <a:schemeClr val="tx1"/>
                        </a:solidFill>
                      </a:endParaRPr>
                    </a:p>
                    <a:p>
                      <a:pPr marL="0" indent="0"/>
                      <a:r>
                        <a:rPr kumimoji="1" lang="ja-JP" altLang="en-US" sz="1050" dirty="0">
                          <a:solidFill>
                            <a:schemeClr val="tx1"/>
                          </a:solidFill>
                        </a:rPr>
                        <a:t>　　再生</a:t>
                      </a:r>
                      <a:endParaRPr kumimoji="1" lang="en-US" altLang="ja-JP" sz="1050"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a:t>
                      </a:r>
                      <a:r>
                        <a:rPr kumimoji="1" lang="ja-JP" altLang="en-US" sz="1050" dirty="0">
                          <a:solidFill>
                            <a:schemeClr val="tx1"/>
                          </a:solidFill>
                        </a:rPr>
                        <a:t>その他、</a:t>
                      </a:r>
                      <a:r>
                        <a:rPr kumimoji="1" lang="en-US" altLang="ja-JP" sz="1050" dirty="0">
                          <a:solidFill>
                            <a:schemeClr val="tx1"/>
                          </a:solidFill>
                        </a:rPr>
                        <a:t>SNS</a:t>
                      </a:r>
                      <a:r>
                        <a:rPr kumimoji="1" lang="ja-JP" altLang="en-US" sz="1050" dirty="0" err="1">
                          <a:solidFill>
                            <a:schemeClr val="tx1"/>
                          </a:solidFill>
                        </a:rPr>
                        <a:t>、</a:t>
                      </a:r>
                      <a:r>
                        <a:rPr kumimoji="1" lang="ja-JP" altLang="en-US" sz="1050" dirty="0">
                          <a:solidFill>
                            <a:schemeClr val="tx1"/>
                          </a:solidFill>
                        </a:rPr>
                        <a:t>デジタルサイネー</a:t>
                      </a:r>
                      <a:endParaRPr kumimoji="1" lang="en-US" altLang="ja-JP" sz="1050" dirty="0">
                        <a:solidFill>
                          <a:schemeClr val="tx1"/>
                        </a:solidFill>
                      </a:endParaRPr>
                    </a:p>
                    <a:p>
                      <a:pPr marL="0" indent="0"/>
                      <a:r>
                        <a:rPr kumimoji="1" lang="ja-JP" altLang="en-US" sz="1050" dirty="0">
                          <a:solidFill>
                            <a:schemeClr val="tx1"/>
                          </a:solidFill>
                        </a:rPr>
                        <a:t>　　ジ、防災講演等を実施</a:t>
                      </a:r>
                    </a:p>
                    <a:p>
                      <a:pPr marL="0" indent="0"/>
                      <a:endParaRPr kumimoji="1" lang="ja-JP" altLang="en-US" sz="1050" dirty="0">
                        <a:solidFill>
                          <a:schemeClr val="tx1"/>
                        </a:solidFill>
                      </a:endParaRPr>
                    </a:p>
                    <a:p>
                      <a:pPr marL="0" indent="0"/>
                      <a:r>
                        <a:rPr kumimoji="1" lang="ja-JP" altLang="en-US" sz="1050" dirty="0">
                          <a:solidFill>
                            <a:schemeClr val="tx1"/>
                          </a:solidFill>
                        </a:rPr>
                        <a:t>・全ての</a:t>
                      </a:r>
                      <a:r>
                        <a:rPr kumimoji="1" lang="zh-TW" altLang="en-US" sz="1050" dirty="0">
                          <a:solidFill>
                            <a:schemeClr val="tx1"/>
                          </a:solidFill>
                        </a:rPr>
                        <a:t>駅周辺地区帰宅困難者対策協議会</a:t>
                      </a:r>
                      <a:r>
                        <a:rPr kumimoji="1" lang="ja-JP" altLang="en-US" sz="1050" dirty="0">
                          <a:solidFill>
                            <a:schemeClr val="tx1"/>
                          </a:solidFill>
                        </a:rPr>
                        <a:t>で帰宅困難者対策マニュアル等を策定（</a:t>
                      </a:r>
                      <a:r>
                        <a:rPr kumimoji="1" lang="en-US" altLang="ja-JP" sz="1050" dirty="0">
                          <a:solidFill>
                            <a:schemeClr val="tx1"/>
                          </a:solidFill>
                        </a:rPr>
                        <a:t>2019.3</a:t>
                      </a:r>
                      <a:r>
                        <a:rPr kumimoji="1" lang="ja-JP" altLang="en-US" sz="1050" dirty="0">
                          <a:solidFill>
                            <a:schemeClr val="tx1"/>
                          </a:solidFill>
                        </a:rPr>
                        <a:t>）</a:t>
                      </a:r>
                      <a:endParaRPr kumimoji="1" lang="en-US" altLang="ja-JP" sz="1050" dirty="0">
                        <a:solidFill>
                          <a:schemeClr val="tx1"/>
                        </a:solidFill>
                      </a:endParaRPr>
                    </a:p>
                    <a:p>
                      <a:pPr marL="0" indent="0"/>
                      <a:r>
                        <a:rPr kumimoji="1" lang="ja-JP" altLang="en-US" sz="1050" dirty="0">
                          <a:solidFill>
                            <a:schemeClr val="tx1"/>
                          </a:solidFill>
                        </a:rPr>
                        <a:t>・府内市町村で計</a:t>
                      </a:r>
                      <a:r>
                        <a:rPr kumimoji="1" lang="en-US" altLang="ja-JP" sz="1050" dirty="0">
                          <a:solidFill>
                            <a:schemeClr val="tx1"/>
                          </a:solidFill>
                        </a:rPr>
                        <a:t>158</a:t>
                      </a:r>
                      <a:r>
                        <a:rPr kumimoji="1" lang="ja-JP" altLang="en-US" sz="1050" dirty="0">
                          <a:solidFill>
                            <a:schemeClr val="tx1"/>
                          </a:solidFill>
                        </a:rPr>
                        <a:t>の一時滞在施設を確保（</a:t>
                      </a:r>
                      <a:r>
                        <a:rPr kumimoji="1" lang="en-US" altLang="ja-JP" sz="1050" dirty="0">
                          <a:solidFill>
                            <a:schemeClr val="tx1"/>
                          </a:solidFill>
                        </a:rPr>
                        <a:t>2022.9</a:t>
                      </a:r>
                      <a:r>
                        <a:rPr kumimoji="1" lang="ja-JP" altLang="en-US" sz="1050" dirty="0">
                          <a:solidFill>
                            <a:schemeClr val="tx1"/>
                          </a:solidFill>
                        </a:rPr>
                        <a:t>）</a:t>
                      </a:r>
                      <a:endParaRPr kumimoji="1" lang="en-US" altLang="ja-JP" sz="1050" dirty="0">
                        <a:solidFill>
                          <a:schemeClr val="tx1"/>
                        </a:solidFill>
                      </a:endParaRPr>
                    </a:p>
                    <a:p>
                      <a:pPr marL="0" indent="0"/>
                      <a:endParaRPr kumimoji="1" lang="en-US" altLang="ja-JP" sz="1050" dirty="0">
                        <a:solidFill>
                          <a:schemeClr val="tx1"/>
                        </a:solidFill>
                      </a:endParaRPr>
                    </a:p>
                    <a:p>
                      <a:pPr marL="0" indent="0"/>
                      <a:r>
                        <a:rPr kumimoji="1" lang="ja-JP" altLang="en-US" sz="1050" dirty="0">
                          <a:solidFill>
                            <a:schemeClr val="tx1"/>
                          </a:solidFill>
                        </a:rPr>
                        <a:t>・関西広域連合域内において</a:t>
                      </a:r>
                      <a:r>
                        <a:rPr kumimoji="1" lang="en-US" altLang="ja-JP" sz="1050" dirty="0">
                          <a:solidFill>
                            <a:schemeClr val="tx1"/>
                          </a:solidFill>
                        </a:rPr>
                        <a:t>12,256</a:t>
                      </a:r>
                      <a:r>
                        <a:rPr kumimoji="1" lang="ja-JP" altLang="en-US" sz="1050" dirty="0">
                          <a:solidFill>
                            <a:schemeClr val="tx1"/>
                          </a:solidFill>
                        </a:rPr>
                        <a:t>店舗を災害時帰宅支援ステーションとして登録（</a:t>
                      </a:r>
                      <a:r>
                        <a:rPr kumimoji="1" lang="en-US" altLang="ja-JP" sz="1050" dirty="0">
                          <a:solidFill>
                            <a:schemeClr val="tx1"/>
                          </a:solidFill>
                        </a:rPr>
                        <a:t>2022.9</a:t>
                      </a:r>
                      <a:r>
                        <a:rPr kumimoji="1" lang="ja-JP" altLang="en-US" sz="1050" dirty="0">
                          <a:solidFill>
                            <a:schemeClr val="tx1"/>
                          </a:solidFill>
                        </a:rPr>
                        <a:t>）</a:t>
                      </a:r>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en-US" altLang="ja-JP" sz="1050" dirty="0">
                        <a:solidFill>
                          <a:schemeClr val="tx1"/>
                        </a:solidFill>
                      </a:endParaRPr>
                    </a:p>
                    <a:p>
                      <a:pPr marL="0" indent="0"/>
                      <a:r>
                        <a:rPr kumimoji="1" lang="ja-JP" altLang="en-US" sz="1050" dirty="0">
                          <a:solidFill>
                            <a:schemeClr val="tx1"/>
                          </a:solidFill>
                        </a:rPr>
                        <a:t>・</a:t>
                      </a:r>
                      <a:r>
                        <a:rPr kumimoji="1" lang="ja-JP" altLang="en-US" sz="1050" u="none" dirty="0">
                          <a:solidFill>
                            <a:schemeClr val="tx1"/>
                          </a:solidFill>
                        </a:rPr>
                        <a:t>特定事業所における対策の進展により、災害発生のリスクが低減</a:t>
                      </a:r>
                      <a:endParaRPr kumimoji="1" lang="en-US" altLang="ja-JP" sz="1050" u="none" dirty="0">
                        <a:solidFill>
                          <a:schemeClr val="tx1"/>
                        </a:solidFill>
                      </a:endParaRPr>
                    </a:p>
                    <a:p>
                      <a:pPr marL="0" indent="0"/>
                      <a:r>
                        <a:rPr kumimoji="1" lang="ja-JP" altLang="en-US" sz="1050" u="none" dirty="0">
                          <a:solidFill>
                            <a:schemeClr val="tx1"/>
                          </a:solidFill>
                        </a:rPr>
                        <a:t>　浮き屋根式タンクからの油の溢流</a:t>
                      </a:r>
                      <a:endParaRPr kumimoji="1" lang="en-US" altLang="ja-JP" sz="1050" u="none" dirty="0">
                        <a:solidFill>
                          <a:schemeClr val="tx1"/>
                        </a:solidFill>
                      </a:endParaRPr>
                    </a:p>
                    <a:p>
                      <a:pPr marL="0" indent="0"/>
                      <a:r>
                        <a:rPr kumimoji="1" lang="ja-JP" altLang="en-US" sz="1050" u="none" dirty="0">
                          <a:solidFill>
                            <a:schemeClr val="tx1"/>
                          </a:solidFill>
                        </a:rPr>
                        <a:t>　最大約</a:t>
                      </a:r>
                      <a:r>
                        <a:rPr kumimoji="1" lang="en-US" altLang="ja-JP" sz="1050" u="none" dirty="0">
                          <a:solidFill>
                            <a:schemeClr val="tx1"/>
                          </a:solidFill>
                        </a:rPr>
                        <a:t>1.2</a:t>
                      </a:r>
                      <a:r>
                        <a:rPr kumimoji="1" lang="ja-JP" altLang="en-US" sz="1050" u="none" dirty="0">
                          <a:solidFill>
                            <a:schemeClr val="tx1"/>
                          </a:solidFill>
                        </a:rPr>
                        <a:t>万</a:t>
                      </a:r>
                      <a:r>
                        <a:rPr kumimoji="1" lang="en-US" altLang="ja-JP" sz="1050" u="none" dirty="0" err="1">
                          <a:solidFill>
                            <a:schemeClr val="tx1"/>
                          </a:solidFill>
                        </a:rPr>
                        <a:t>kL</a:t>
                      </a:r>
                      <a:r>
                        <a:rPr kumimoji="1" lang="ja-JP" altLang="en-US" sz="1050" u="none" dirty="0">
                          <a:solidFill>
                            <a:schemeClr val="tx1"/>
                          </a:solidFill>
                        </a:rPr>
                        <a:t>⇒溢流のおそれは低い</a:t>
                      </a:r>
                      <a:endParaRPr kumimoji="1" lang="en-US" altLang="ja-JP" sz="1050" u="none" dirty="0">
                        <a:solidFill>
                          <a:schemeClr val="tx1"/>
                        </a:solidFill>
                      </a:endParaRPr>
                    </a:p>
                    <a:p>
                      <a:pPr marL="0" indent="0"/>
                      <a:r>
                        <a:rPr kumimoji="1" lang="ja-JP" altLang="en-US" sz="1050" u="none" dirty="0">
                          <a:solidFill>
                            <a:schemeClr val="tx1"/>
                          </a:solidFill>
                        </a:rPr>
                        <a:t>　津波による危険物タンクの移動による石油類の流出</a:t>
                      </a:r>
                      <a:endParaRPr kumimoji="1" lang="en-US" altLang="ja-JP" sz="1050" u="none" dirty="0">
                        <a:solidFill>
                          <a:schemeClr val="tx1"/>
                        </a:solidFill>
                      </a:endParaRPr>
                    </a:p>
                    <a:p>
                      <a:pPr marL="0" indent="0"/>
                      <a:r>
                        <a:rPr kumimoji="1" lang="ja-JP" altLang="en-US" sz="1050" u="none" dirty="0">
                          <a:solidFill>
                            <a:schemeClr val="tx1"/>
                          </a:solidFill>
                        </a:rPr>
                        <a:t>　最大約</a:t>
                      </a:r>
                      <a:r>
                        <a:rPr kumimoji="1" lang="en-US" altLang="ja-JP" sz="1050" u="none" dirty="0">
                          <a:solidFill>
                            <a:schemeClr val="tx1"/>
                          </a:solidFill>
                        </a:rPr>
                        <a:t>3.2</a:t>
                      </a:r>
                      <a:r>
                        <a:rPr kumimoji="1" lang="ja-JP" altLang="en-US" sz="1050" u="none" dirty="0">
                          <a:solidFill>
                            <a:schemeClr val="tx1"/>
                          </a:solidFill>
                        </a:rPr>
                        <a:t>万</a:t>
                      </a:r>
                      <a:r>
                        <a:rPr kumimoji="1" lang="en-US" altLang="ja-JP" sz="1050" u="none" dirty="0" err="1">
                          <a:solidFill>
                            <a:schemeClr val="tx1"/>
                          </a:solidFill>
                        </a:rPr>
                        <a:t>kL</a:t>
                      </a:r>
                      <a:r>
                        <a:rPr kumimoji="1" lang="ja-JP" altLang="en-US" sz="1050" u="none" dirty="0">
                          <a:solidFill>
                            <a:schemeClr val="tx1"/>
                          </a:solidFill>
                        </a:rPr>
                        <a:t>⇒最大約</a:t>
                      </a:r>
                      <a:r>
                        <a:rPr kumimoji="1" lang="en-US" altLang="ja-JP" sz="1050" u="none" dirty="0">
                          <a:solidFill>
                            <a:schemeClr val="tx1"/>
                          </a:solidFill>
                        </a:rPr>
                        <a:t>0.56</a:t>
                      </a:r>
                      <a:r>
                        <a:rPr kumimoji="1" lang="ja-JP" altLang="en-US" sz="1050" u="none" dirty="0">
                          <a:solidFill>
                            <a:schemeClr val="tx1"/>
                          </a:solidFill>
                        </a:rPr>
                        <a:t>万</a:t>
                      </a:r>
                      <a:r>
                        <a:rPr kumimoji="1" lang="en-US" altLang="ja-JP" sz="1050" u="none" dirty="0" err="1">
                          <a:solidFill>
                            <a:schemeClr val="tx1"/>
                          </a:solidFill>
                        </a:rPr>
                        <a:t>kL</a:t>
                      </a:r>
                      <a:endParaRPr kumimoji="1" lang="en-US" altLang="ja-JP" sz="1050" u="none" dirty="0">
                        <a:solidFill>
                          <a:schemeClr val="tx1"/>
                        </a:solidFill>
                      </a:endParaRPr>
                    </a:p>
                    <a:p>
                      <a:pPr marL="0" indent="0"/>
                      <a:r>
                        <a:rPr kumimoji="1" lang="ja-JP" altLang="en-US" sz="1050" dirty="0">
                          <a:solidFill>
                            <a:schemeClr val="tx1"/>
                          </a:solidFill>
                        </a:rPr>
                        <a:t>　（</a:t>
                      </a:r>
                      <a:r>
                        <a:rPr kumimoji="1" lang="en-US" altLang="ja-JP" sz="1050" dirty="0">
                          <a:solidFill>
                            <a:schemeClr val="tx1"/>
                          </a:solidFill>
                        </a:rPr>
                        <a:t>2014</a:t>
                      </a:r>
                      <a:r>
                        <a:rPr kumimoji="1" lang="ja-JP" altLang="en-US" sz="1050" dirty="0">
                          <a:solidFill>
                            <a:schemeClr val="tx1"/>
                          </a:solidFill>
                        </a:rPr>
                        <a:t>年度⇒</a:t>
                      </a:r>
                      <a:r>
                        <a:rPr kumimoji="1" lang="en-US" altLang="ja-JP" sz="1050" dirty="0">
                          <a:solidFill>
                            <a:schemeClr val="tx1"/>
                          </a:solidFill>
                        </a:rPr>
                        <a:t>2021</a:t>
                      </a:r>
                      <a:r>
                        <a:rPr kumimoji="1" lang="ja-JP" altLang="en-US" sz="1050" dirty="0">
                          <a:solidFill>
                            <a:schemeClr val="tx1"/>
                          </a:solidFill>
                        </a:rPr>
                        <a:t>年度）</a:t>
                      </a:r>
                      <a:endParaRPr kumimoji="1" lang="en-US" altLang="ja-JP" sz="1050" dirty="0">
                        <a:solidFill>
                          <a:schemeClr val="tx1"/>
                        </a:solidFill>
                      </a:endParaRPr>
                    </a:p>
                    <a:p>
                      <a:pPr marL="0" indent="0"/>
                      <a:endParaRPr kumimoji="1" lang="en-US" altLang="ja-JP" sz="1050" dirty="0">
                        <a:solidFill>
                          <a:schemeClr val="tx1"/>
                        </a:solidFill>
                      </a:endParaRP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8979172"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）危機管理対策（地震</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・津波対策（津波対策・南海トラフ等巨大地震対策</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）（その２））</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252970152"/>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382270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endParaRPr kumimoji="1" lang="ja-JP" altLang="en-US" sz="1050" dirty="0">
                        <a:solidFill>
                          <a:srgbClr val="FF0000"/>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・予算の重点化等</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①防潮堤液状化対策</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2014</a:t>
                      </a:r>
                      <a:r>
                        <a:rPr kumimoji="1" lang="ja-JP" altLang="en-US" sz="1050" u="none" dirty="0">
                          <a:solidFill>
                            <a:schemeClr val="tx1"/>
                          </a:solidFill>
                        </a:rPr>
                        <a:t>年から１０年間で２１００億円を投入し８９ｋｍの対策を計画。</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a:t>
                      </a:r>
                      <a:r>
                        <a:rPr kumimoji="1" lang="en-US" altLang="ja-JP" sz="1050" u="none" dirty="0">
                          <a:solidFill>
                            <a:schemeClr val="tx1"/>
                          </a:solidFill>
                        </a:rPr>
                        <a:t>2022</a:t>
                      </a:r>
                      <a:r>
                        <a:rPr kumimoji="1" lang="ja-JP" altLang="en-US" sz="1050" u="none" dirty="0">
                          <a:solidFill>
                            <a:schemeClr val="tx1"/>
                          </a:solidFill>
                        </a:rPr>
                        <a:t>年</a:t>
                      </a:r>
                      <a:r>
                        <a:rPr kumimoji="1" lang="en-US" altLang="ja-JP" sz="1050" u="none" dirty="0">
                          <a:solidFill>
                            <a:schemeClr val="tx1"/>
                          </a:solidFill>
                        </a:rPr>
                        <a:t>3</a:t>
                      </a:r>
                      <a:r>
                        <a:rPr kumimoji="1" lang="ja-JP" altLang="en-US" sz="1050" u="none" dirty="0">
                          <a:solidFill>
                            <a:schemeClr val="tx1"/>
                          </a:solidFill>
                        </a:rPr>
                        <a:t>月末までに約１２７０億円を投入し、要対策延長約５０㎞のうち約４４ｋｍの対策を実施。</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進捗率は８８％。</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②三大水門の更新</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　老朽化が進む三大水門（安治川水門、尻無川水門、木津川水門）を津波にも耐えうる新たな水門に更新</a:t>
                      </a: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050" u="none"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③密集市街地対策（別掲）</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u="none" dirty="0">
                          <a:solidFill>
                            <a:schemeClr val="tx1"/>
                          </a:solidFill>
                        </a:rPr>
                        <a:t>④住宅・建築物の耐震化（別掲）</a:t>
                      </a:r>
                      <a:endParaRPr kumimoji="1" lang="en-US" altLang="ja-JP" sz="1050" u="none" dirty="0">
                        <a:solidFill>
                          <a:schemeClr val="tx1"/>
                        </a:solidFill>
                      </a:endParaRPr>
                    </a:p>
                    <a:p>
                      <a:pPr marL="0" indent="0" algn="l"/>
                      <a:endParaRPr kumimoji="1" lang="en-US" altLang="ja-JP" sz="1050" dirty="0" smtClean="0">
                        <a:solidFill>
                          <a:schemeClr val="tx1"/>
                        </a:solidFill>
                      </a:endParaRPr>
                    </a:p>
                    <a:p>
                      <a:pPr marL="0" indent="0" algn="l"/>
                      <a:r>
                        <a:rPr kumimoji="1" lang="ja-JP" altLang="en-US" sz="1050" dirty="0" smtClean="0">
                          <a:solidFill>
                            <a:schemeClr val="tx1"/>
                          </a:solidFill>
                        </a:rPr>
                        <a:t>⑤国予算の確保（国土強靭化）</a:t>
                      </a:r>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「大阪府強靭化地域計画」を策定（</a:t>
                      </a:r>
                      <a:r>
                        <a:rPr kumimoji="1" lang="en-US" altLang="ja-JP" sz="1050" dirty="0" smtClean="0">
                          <a:solidFill>
                            <a:schemeClr val="tx1"/>
                          </a:solidFill>
                        </a:rPr>
                        <a:t>2016.3</a:t>
                      </a:r>
                      <a:r>
                        <a:rPr kumimoji="1" lang="ja-JP" altLang="en-US" sz="1050" dirty="0" smtClean="0">
                          <a:solidFill>
                            <a:schemeClr val="tx1"/>
                          </a:solidFill>
                        </a:rPr>
                        <a:t>）。</a:t>
                      </a:r>
                      <a:endParaRPr kumimoji="1" lang="en-US" altLang="ja-JP" sz="1050" dirty="0" smtClean="0">
                        <a:solidFill>
                          <a:schemeClr val="tx1"/>
                        </a:solidFill>
                      </a:endParaRPr>
                    </a:p>
                    <a:p>
                      <a:pPr marL="0" indent="0" algn="l"/>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「強靭化地域計画」に基づく取組み等について 、関係</a:t>
                      </a:r>
                      <a:endParaRPr kumimoji="1" lang="en-US" altLang="ja-JP" sz="1050" dirty="0" smtClean="0">
                        <a:solidFill>
                          <a:schemeClr val="tx1"/>
                        </a:solidFill>
                      </a:endParaRPr>
                    </a:p>
                    <a:p>
                      <a:pPr marL="0" indent="0" algn="l"/>
                      <a:r>
                        <a:rPr kumimoji="1" lang="ja-JP" altLang="en-US" sz="1050" dirty="0" smtClean="0">
                          <a:solidFill>
                            <a:schemeClr val="tx1"/>
                          </a:solidFill>
                        </a:rPr>
                        <a:t>　　府省庁の予算交付の重点化（</a:t>
                      </a:r>
                      <a:r>
                        <a:rPr kumimoji="1" lang="en-US" altLang="ja-JP" sz="1050" dirty="0" smtClean="0">
                          <a:solidFill>
                            <a:schemeClr val="tx1"/>
                          </a:solidFill>
                        </a:rPr>
                        <a:t>2019.8</a:t>
                      </a:r>
                      <a:r>
                        <a:rPr kumimoji="1" lang="ja-JP" altLang="en-US" sz="1050" dirty="0" smtClean="0">
                          <a:solidFill>
                            <a:schemeClr val="tx1"/>
                          </a:solidFill>
                        </a:rPr>
                        <a:t>～）。</a:t>
                      </a:r>
                      <a:endParaRPr kumimoji="1" lang="en-US" altLang="ja-JP" sz="1050" dirty="0" smtClean="0">
                        <a:solidFill>
                          <a:schemeClr val="tx1"/>
                        </a:solidFill>
                      </a:endParaRPr>
                    </a:p>
                    <a:p>
                      <a:pPr marL="0" indent="0" algn="l"/>
                      <a:r>
                        <a:rPr kumimoji="1" lang="ja-JP" altLang="en-US" sz="1050" dirty="0" smtClean="0">
                          <a:solidFill>
                            <a:schemeClr val="tx1"/>
                          </a:solidFill>
                        </a:rPr>
                        <a:t>　</a:t>
                      </a:r>
                      <a:r>
                        <a:rPr kumimoji="1" lang="en-US" altLang="ja-JP" sz="1050" dirty="0" smtClean="0">
                          <a:solidFill>
                            <a:schemeClr val="tx1"/>
                          </a:solidFill>
                        </a:rPr>
                        <a:t>-</a:t>
                      </a:r>
                      <a:r>
                        <a:rPr kumimoji="1" lang="ja-JP" altLang="en-US" sz="1050" dirty="0" smtClean="0">
                          <a:solidFill>
                            <a:schemeClr val="tx1"/>
                          </a:solidFill>
                        </a:rPr>
                        <a:t>市町村の計画策定への支援　（防災関連データの</a:t>
                      </a:r>
                      <a:endParaRPr kumimoji="1" lang="en-US" altLang="ja-JP" sz="1050" dirty="0" smtClean="0">
                        <a:solidFill>
                          <a:schemeClr val="tx1"/>
                        </a:solidFill>
                      </a:endParaRPr>
                    </a:p>
                    <a:p>
                      <a:pPr marL="0" indent="0" algn="l"/>
                      <a:r>
                        <a:rPr kumimoji="1" lang="ja-JP" altLang="en-US" sz="1050" dirty="0" smtClean="0">
                          <a:solidFill>
                            <a:schemeClr val="tx1"/>
                          </a:solidFill>
                        </a:rPr>
                        <a:t>　　提供、説明会の開催（</a:t>
                      </a:r>
                      <a:r>
                        <a:rPr kumimoji="1" lang="en-US" altLang="ja-JP" sz="1050" dirty="0" smtClean="0">
                          <a:solidFill>
                            <a:schemeClr val="tx1"/>
                          </a:solidFill>
                        </a:rPr>
                        <a:t>7</a:t>
                      </a:r>
                      <a:r>
                        <a:rPr kumimoji="1" lang="ja-JP" altLang="en-US" sz="1050" dirty="0" smtClean="0">
                          <a:solidFill>
                            <a:schemeClr val="tx1"/>
                          </a:solidFill>
                        </a:rPr>
                        <a:t>回）等）を実施</a:t>
                      </a:r>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050" dirty="0">
                          <a:solidFill>
                            <a:schemeClr val="tx1"/>
                          </a:solidFill>
                        </a:rPr>
                        <a:t>・</a:t>
                      </a:r>
                      <a:r>
                        <a:rPr kumimoji="1" lang="en-US" altLang="ja-JP" sz="1050" dirty="0">
                          <a:solidFill>
                            <a:schemeClr val="tx1"/>
                          </a:solidFill>
                        </a:rPr>
                        <a:t>2014</a:t>
                      </a:r>
                      <a:r>
                        <a:rPr kumimoji="1" lang="ja-JP" altLang="en-US" sz="1050" dirty="0">
                          <a:solidFill>
                            <a:schemeClr val="tx1"/>
                          </a:solidFill>
                        </a:rPr>
                        <a:t>年から</a:t>
                      </a:r>
                      <a:r>
                        <a:rPr kumimoji="1" lang="en-US" altLang="ja-JP" sz="1050" dirty="0">
                          <a:solidFill>
                            <a:schemeClr val="tx1"/>
                          </a:solidFill>
                        </a:rPr>
                        <a:t>10</a:t>
                      </a:r>
                      <a:r>
                        <a:rPr kumimoji="1" lang="ja-JP" altLang="en-US" sz="1050" dirty="0">
                          <a:solidFill>
                            <a:schemeClr val="tx1"/>
                          </a:solidFill>
                        </a:rPr>
                        <a:t>年間で取り組む、防潮堤液状化対策の完了により、地震・津波による浸水面積を半減</a:t>
                      </a:r>
                    </a:p>
                    <a:p>
                      <a:pPr marL="0" indent="0"/>
                      <a:r>
                        <a:rPr kumimoji="1" lang="ja-JP" altLang="en-US" sz="1050" dirty="0">
                          <a:solidFill>
                            <a:schemeClr val="tx1"/>
                          </a:solidFill>
                        </a:rPr>
                        <a:t>　対策前　約</a:t>
                      </a:r>
                      <a:r>
                        <a:rPr kumimoji="1" lang="en-US" altLang="ja-JP" sz="1050" dirty="0">
                          <a:solidFill>
                            <a:schemeClr val="tx1"/>
                          </a:solidFill>
                        </a:rPr>
                        <a:t>11,000ha</a:t>
                      </a:r>
                    </a:p>
                    <a:p>
                      <a:pPr marL="0" indent="0"/>
                      <a:r>
                        <a:rPr kumimoji="1" lang="en-US" altLang="ja-JP" sz="1050" dirty="0">
                          <a:solidFill>
                            <a:schemeClr val="tx1"/>
                          </a:solidFill>
                        </a:rPr>
                        <a:t>⇒</a:t>
                      </a:r>
                      <a:r>
                        <a:rPr kumimoji="1" lang="ja-JP" altLang="en-US" sz="1050" dirty="0">
                          <a:solidFill>
                            <a:schemeClr val="tx1"/>
                          </a:solidFill>
                        </a:rPr>
                        <a:t>対策後　約</a:t>
                      </a:r>
                      <a:r>
                        <a:rPr kumimoji="1" lang="en-US" altLang="ja-JP" sz="1050" dirty="0">
                          <a:solidFill>
                            <a:schemeClr val="tx1"/>
                          </a:solidFill>
                        </a:rPr>
                        <a:t>5,300ha</a:t>
                      </a: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lgn="l"/>
                      <a:r>
                        <a:rPr kumimoji="1" lang="ja-JP" altLang="en-US" sz="1050" dirty="0" smtClean="0">
                          <a:solidFill>
                            <a:schemeClr val="tx1"/>
                          </a:solidFill>
                        </a:rPr>
                        <a:t>・</a:t>
                      </a:r>
                      <a:r>
                        <a:rPr kumimoji="1" lang="en-US" altLang="ja-JP" sz="1050" dirty="0" smtClean="0">
                          <a:solidFill>
                            <a:schemeClr val="tx1"/>
                          </a:solidFill>
                        </a:rPr>
                        <a:t>43</a:t>
                      </a:r>
                      <a:r>
                        <a:rPr kumimoji="1" lang="ja-JP" altLang="en-US" sz="1050" dirty="0" smtClean="0">
                          <a:solidFill>
                            <a:schemeClr val="tx1"/>
                          </a:solidFill>
                        </a:rPr>
                        <a:t>市町村全てで「強靭化地域計画」の策定完了（</a:t>
                      </a:r>
                      <a:r>
                        <a:rPr kumimoji="1" lang="en-US" altLang="ja-JP" sz="1050" dirty="0" smtClean="0">
                          <a:solidFill>
                            <a:schemeClr val="tx1"/>
                          </a:solidFill>
                        </a:rPr>
                        <a:t>2022.3</a:t>
                      </a:r>
                      <a:r>
                        <a:rPr kumimoji="1" lang="ja-JP" altLang="en-US" sz="1050" dirty="0" smtClean="0">
                          <a:solidFill>
                            <a:schemeClr val="tx1"/>
                          </a:solidFill>
                        </a:rPr>
                        <a:t>）</a:t>
                      </a:r>
                    </a:p>
                    <a:p>
                      <a:pPr marL="0" indent="0"/>
                      <a:endParaRPr kumimoji="1" lang="ja-JP" altLang="en-US" sz="105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8979172"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）危機管理対策（地震</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・津波対策（津波対策・南海トラフ等巨大地震対策</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）（その３））</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98750119"/>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04664"/>
          <a:ext cx="8712968" cy="6131560"/>
        </p:xfrm>
        <a:graphic>
          <a:graphicData uri="http://schemas.openxmlformats.org/drawingml/2006/table">
            <a:tbl>
              <a:tblPr firstRow="1" bandRow="1">
                <a:tableStyleId>{5940675A-B579-460E-94D1-54222C63F5DA}</a:tableStyleId>
              </a:tblPr>
              <a:tblGrid>
                <a:gridCol w="1728192">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3384376">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en-US" altLang="ja-JP" sz="1200" dirty="0"/>
                        <a:t>【</a:t>
                      </a:r>
                      <a:r>
                        <a:rPr kumimoji="1" lang="ja-JP" altLang="en-US" sz="1200" dirty="0"/>
                        <a:t>密集市街地対策</a:t>
                      </a:r>
                      <a:r>
                        <a:rPr kumimoji="1" lang="en-US" altLang="ja-JP" sz="1200" dirty="0"/>
                        <a:t>】</a:t>
                      </a:r>
                    </a:p>
                    <a:p>
                      <a:pPr marL="0" indent="0"/>
                      <a:r>
                        <a:rPr kumimoji="1" lang="ja-JP" altLang="en-US" sz="1200" dirty="0"/>
                        <a:t>・府内には、地震等の災害時に著しく危険な密集市街地が７市</a:t>
                      </a:r>
                      <a:r>
                        <a:rPr kumimoji="1" lang="en-US" altLang="ja-JP" sz="1200" dirty="0"/>
                        <a:t>11</a:t>
                      </a:r>
                      <a:r>
                        <a:rPr kumimoji="1" lang="ja-JP" altLang="en-US" sz="1200" dirty="0"/>
                        <a:t>地区</a:t>
                      </a:r>
                      <a:r>
                        <a:rPr kumimoji="1" lang="en-US" altLang="ja-JP" sz="1200" dirty="0"/>
                        <a:t>2,248ha</a:t>
                      </a:r>
                      <a:r>
                        <a:rPr kumimoji="1" lang="ja-JP" altLang="en-US" sz="1200" dirty="0"/>
                        <a:t>存在（全国ワースト規模）</a:t>
                      </a:r>
                    </a:p>
                    <a:p>
                      <a:pPr marL="0" indent="0"/>
                      <a:endParaRPr kumimoji="1" lang="ja-JP" altLang="en-US" sz="1200" dirty="0"/>
                    </a:p>
                    <a:p>
                      <a:pPr marL="0" indent="0"/>
                      <a:r>
                        <a:rPr kumimoji="1" lang="ja-JP" altLang="en-US" sz="1200" dirty="0"/>
                        <a:t>・部分的な整備の積み重ねであり、効果発生までに時間を要する</a:t>
                      </a:r>
                    </a:p>
                    <a:p>
                      <a:pPr marL="0" indent="0"/>
                      <a:endParaRPr kumimoji="1" lang="ja-JP" altLang="en-US" sz="1200" dirty="0"/>
                    </a:p>
                    <a:p>
                      <a:pPr marL="0" indent="0"/>
                      <a:r>
                        <a:rPr kumimoji="1" lang="ja-JP" altLang="en-US" sz="1200" dirty="0"/>
                        <a:t>・府と地元市の連携、地域への働きかけが不十分</a:t>
                      </a:r>
                    </a:p>
                    <a:p>
                      <a:pPr marL="0" indent="0"/>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a:solidFill>
                            <a:schemeClr val="tx1"/>
                          </a:solidFill>
                        </a:rPr>
                        <a:t>・これまでの公共施設等整備の取組みに加えスピードアップを図るため新たな手法を検討</a:t>
                      </a:r>
                    </a:p>
                    <a:p>
                      <a:pPr marL="0" indent="0"/>
                      <a:endParaRPr kumimoji="1" lang="ja-JP" altLang="en-US" sz="1200" dirty="0">
                        <a:solidFill>
                          <a:schemeClr val="tx1"/>
                        </a:solidFill>
                      </a:endParaRPr>
                    </a:p>
                    <a:p>
                      <a:pPr marL="0" indent="0"/>
                      <a:endParaRPr kumimoji="1" lang="ja-JP" altLang="en-US" sz="1200" dirty="0">
                        <a:solidFill>
                          <a:schemeClr val="tx1"/>
                        </a:solidFill>
                      </a:endParaRPr>
                    </a:p>
                    <a:p>
                      <a:pPr marL="0" indent="0"/>
                      <a:r>
                        <a:rPr kumimoji="1" lang="ja-JP" altLang="en-US" sz="1200" dirty="0">
                          <a:solidFill>
                            <a:schemeClr val="tx1"/>
                          </a:solidFill>
                        </a:rPr>
                        <a:t>・緊急な取組みを必要とする地区を設定し、重点投資</a:t>
                      </a:r>
                    </a:p>
                    <a:p>
                      <a:pPr marL="0" indent="0"/>
                      <a:endParaRPr kumimoji="1" lang="ja-JP" altLang="en-US" sz="1200" dirty="0">
                        <a:solidFill>
                          <a:schemeClr val="tx1"/>
                        </a:solidFill>
                      </a:endParaRPr>
                    </a:p>
                    <a:p>
                      <a:pPr marL="0" indent="0"/>
                      <a:r>
                        <a:rPr kumimoji="1" lang="ja-JP" altLang="en-US" sz="1200" dirty="0">
                          <a:solidFill>
                            <a:schemeClr val="tx1"/>
                          </a:solidFill>
                        </a:rPr>
                        <a:t>・避難訓練やワークショップの実施等、地元市と連携して地域への働きかけを強化する</a:t>
                      </a: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・「大阪密集市街地整備方針」の策定（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2014.3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改定）</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改定）</a:t>
                      </a:r>
                    </a:p>
                    <a:p>
                      <a:pPr algn="l"/>
                      <a:endParaRPr kumimoji="1" lang="en-US" altLang="ja-JP" sz="1200" dirty="0">
                        <a:solidFill>
                          <a:schemeClr val="tx1"/>
                        </a:solidFill>
                      </a:endParaRPr>
                    </a:p>
                    <a:p>
                      <a:pPr algn="l"/>
                      <a:r>
                        <a:rPr kumimoji="1" lang="ja-JP" altLang="en-US" sz="1200" dirty="0">
                          <a:solidFill>
                            <a:schemeClr val="tx1"/>
                          </a:solidFill>
                        </a:rPr>
                        <a:t>・老朽住宅除却補助制度の拡充</a:t>
                      </a:r>
                      <a:endParaRPr kumimoji="1" lang="en-US" altLang="ja-JP" sz="1200" dirty="0">
                        <a:solidFill>
                          <a:schemeClr val="tx1"/>
                        </a:solidFill>
                      </a:endParaRPr>
                    </a:p>
                    <a:p>
                      <a:pPr algn="l"/>
                      <a:r>
                        <a:rPr kumimoji="1" lang="ja-JP" altLang="en-US" sz="1200" dirty="0">
                          <a:solidFill>
                            <a:schemeClr val="tx1"/>
                          </a:solidFill>
                        </a:rPr>
                        <a:t>①対象エリアの拡大</a:t>
                      </a:r>
                      <a:endParaRPr kumimoji="1" lang="en-US" altLang="ja-JP" sz="1200" dirty="0">
                        <a:solidFill>
                          <a:schemeClr val="tx1"/>
                        </a:solidFill>
                      </a:endParaRPr>
                    </a:p>
                    <a:p>
                      <a:pPr algn="l"/>
                      <a:r>
                        <a:rPr kumimoji="1" lang="ja-JP" altLang="en-US" sz="1200" dirty="0">
                          <a:solidFill>
                            <a:schemeClr val="tx1"/>
                          </a:solidFill>
                        </a:rPr>
                        <a:t>②建物所有者等の負担軽減に繋がる補助率の改善（期間限定）</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・公共施設を重点的に整備する「取組重点地区」を府市で協議し設定</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・土木事務所に密集市街地担当を配置</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・庁内関係部局が連携し、横断的な取り組みを行う「密集市街地対策推進チーム」を設置</a:t>
                      </a:r>
                      <a:endParaRPr kumimoji="1" lang="en-US" altLang="ja-JP" sz="1200" dirty="0">
                        <a:solidFill>
                          <a:schemeClr val="tx1"/>
                        </a:solidFill>
                      </a:endParaRPr>
                    </a:p>
                    <a:p>
                      <a:pPr marL="88900" indent="-88900" algn="l"/>
                      <a:endParaRPr kumimoji="1" lang="en-US" altLang="ja-JP" sz="1200" u="none" dirty="0">
                        <a:solidFill>
                          <a:schemeClr val="tx1"/>
                        </a:solidFill>
                      </a:endParaRPr>
                    </a:p>
                    <a:p>
                      <a:pPr marL="0" indent="0" algn="l"/>
                      <a:r>
                        <a:rPr kumimoji="1" lang="ja-JP" altLang="en-US" sz="1200" u="none" dirty="0">
                          <a:solidFill>
                            <a:schemeClr val="tx1"/>
                          </a:solidFill>
                        </a:rPr>
                        <a:t>・ＧＩＳを用いて延焼危険性を効果的に低減可能な箇所を特定し除却等を推進する手法を導入</a:t>
                      </a:r>
                      <a:endParaRPr kumimoji="1" lang="en-US" altLang="ja-JP" sz="1200" u="none" dirty="0">
                        <a:solidFill>
                          <a:schemeClr val="tx1"/>
                        </a:solidFill>
                      </a:endParaRPr>
                    </a:p>
                    <a:p>
                      <a:pPr marL="88900" indent="-88900" algn="l"/>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a:solidFill>
                            <a:schemeClr val="tx1"/>
                          </a:solidFill>
                        </a:rPr>
                        <a:t>・</a:t>
                      </a:r>
                      <a:r>
                        <a:rPr kumimoji="1" lang="ja-JP" altLang="en-US" sz="1200" u="none" dirty="0">
                          <a:solidFill>
                            <a:schemeClr val="tx1"/>
                          </a:solidFill>
                        </a:rPr>
                        <a:t>老朽住宅除却補助における</a:t>
                      </a:r>
                      <a:r>
                        <a:rPr kumimoji="1" lang="ja-JP" altLang="en-US" sz="1200" dirty="0">
                          <a:solidFill>
                            <a:schemeClr val="tx1"/>
                          </a:solidFill>
                        </a:rPr>
                        <a:t>建物所有者の負担</a:t>
                      </a:r>
                      <a:r>
                        <a:rPr kumimoji="1" lang="ja-JP" altLang="en-US" sz="1200" u="none" dirty="0">
                          <a:solidFill>
                            <a:schemeClr val="tx1"/>
                          </a:solidFill>
                        </a:rPr>
                        <a:t>割合を従来の１</a:t>
                      </a:r>
                      <a:r>
                        <a:rPr kumimoji="1" lang="en-US" altLang="ja-JP" sz="1200" u="none" dirty="0">
                          <a:solidFill>
                            <a:schemeClr val="tx1"/>
                          </a:solidFill>
                        </a:rPr>
                        <a:t>/</a:t>
                      </a:r>
                      <a:r>
                        <a:rPr kumimoji="1" lang="ja-JP" altLang="en-US" sz="1200" u="none" dirty="0">
                          <a:solidFill>
                            <a:schemeClr val="tx1"/>
                          </a:solidFill>
                        </a:rPr>
                        <a:t>２に軽減</a:t>
                      </a:r>
                      <a:endParaRPr kumimoji="1" lang="en-US" altLang="ja-JP" sz="1200" u="none"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・府市の連携の要となる「整備アクションプログラム」を策定し、取組重点地区</a:t>
                      </a:r>
                      <a:r>
                        <a:rPr kumimoji="1" lang="ja-JP" altLang="en-US" sz="1200" strike="noStrike" baseline="0" dirty="0">
                          <a:solidFill>
                            <a:schemeClr val="tx1"/>
                          </a:solidFill>
                        </a:rPr>
                        <a:t>を位置付け</a:t>
                      </a:r>
                      <a:endParaRPr kumimoji="1" lang="en-US" altLang="ja-JP" sz="1200" strike="noStrike" baseline="0" dirty="0">
                        <a:solidFill>
                          <a:schemeClr val="tx1"/>
                        </a:solidFill>
                      </a:endParaRPr>
                    </a:p>
                    <a:p>
                      <a:pPr algn="l"/>
                      <a:endParaRPr kumimoji="1" lang="en-US" altLang="ja-JP" sz="1200" strike="noStrike" baseline="0" dirty="0">
                        <a:solidFill>
                          <a:schemeClr val="tx1"/>
                        </a:solidFill>
                      </a:endParaRPr>
                    </a:p>
                    <a:p>
                      <a:pPr algn="l"/>
                      <a:r>
                        <a:rPr kumimoji="1" lang="ja-JP" altLang="en-US" sz="1200" strike="noStrike" baseline="0" dirty="0">
                          <a:solidFill>
                            <a:schemeClr val="tx1"/>
                          </a:solidFill>
                        </a:rPr>
                        <a:t>・密集市街地の解消</a:t>
                      </a:r>
                      <a:endParaRPr kumimoji="1" lang="en-US" altLang="ja-JP" sz="1200" strike="noStrike" baseline="0" dirty="0">
                        <a:solidFill>
                          <a:schemeClr val="tx1"/>
                        </a:solidFill>
                      </a:endParaRPr>
                    </a:p>
                    <a:p>
                      <a:pPr algn="l"/>
                      <a:r>
                        <a:rPr kumimoji="1" lang="en-US" altLang="ja-JP" sz="1200" strike="noStrike" baseline="0" dirty="0">
                          <a:solidFill>
                            <a:schemeClr val="tx1"/>
                          </a:solidFill>
                        </a:rPr>
                        <a:t> 268</a:t>
                      </a:r>
                      <a:r>
                        <a:rPr kumimoji="1" lang="en-US" altLang="ja-JP" sz="1200" dirty="0">
                          <a:solidFill>
                            <a:schemeClr val="tx1"/>
                          </a:solidFill>
                        </a:rPr>
                        <a:t>ha</a:t>
                      </a:r>
                      <a:r>
                        <a:rPr kumimoji="1" lang="ja-JP" altLang="en-US" sz="1200" dirty="0">
                          <a:solidFill>
                            <a:schemeClr val="tx1"/>
                          </a:solidFill>
                        </a:rPr>
                        <a:t>（残り</a:t>
                      </a:r>
                      <a:r>
                        <a:rPr kumimoji="1" lang="en-US" altLang="ja-JP" sz="1200" dirty="0">
                          <a:solidFill>
                            <a:schemeClr val="tx1"/>
                          </a:solidFill>
                        </a:rPr>
                        <a:t>1,980ha</a:t>
                      </a:r>
                      <a:r>
                        <a:rPr kumimoji="1" lang="ja-JP" altLang="en-US" sz="1200" dirty="0">
                          <a:solidFill>
                            <a:schemeClr val="tx1"/>
                          </a:solidFill>
                        </a:rPr>
                        <a:t>）　・・・</a:t>
                      </a:r>
                      <a:r>
                        <a:rPr kumimoji="1" lang="en-US" altLang="ja-JP" sz="1200" dirty="0">
                          <a:solidFill>
                            <a:schemeClr val="tx1"/>
                          </a:solidFill>
                        </a:rPr>
                        <a:t>2018.6</a:t>
                      </a:r>
                      <a:r>
                        <a:rPr kumimoji="1" lang="ja-JP" altLang="en-US" sz="1200" dirty="0">
                          <a:solidFill>
                            <a:schemeClr val="tx1"/>
                          </a:solidFill>
                        </a:rPr>
                        <a:t>公表</a:t>
                      </a:r>
                      <a:endParaRPr kumimoji="1" lang="en-US" altLang="ja-JP" sz="1200" dirty="0">
                        <a:solidFill>
                          <a:schemeClr val="tx1"/>
                        </a:solidFill>
                      </a:endParaRPr>
                    </a:p>
                    <a:p>
                      <a:pPr algn="l"/>
                      <a:r>
                        <a:rPr kumimoji="1" lang="en-US" altLang="ja-JP" sz="1200" dirty="0">
                          <a:solidFill>
                            <a:schemeClr val="tx1"/>
                          </a:solidFill>
                        </a:rPr>
                        <a:t> 1,266ha</a:t>
                      </a:r>
                      <a:r>
                        <a:rPr kumimoji="1" lang="ja-JP" altLang="en-US" sz="1200" dirty="0">
                          <a:solidFill>
                            <a:schemeClr val="tx1"/>
                          </a:solidFill>
                        </a:rPr>
                        <a:t>（残り</a:t>
                      </a:r>
                      <a:r>
                        <a:rPr kumimoji="1" lang="en-US" altLang="ja-JP" sz="1200" dirty="0">
                          <a:solidFill>
                            <a:schemeClr val="tx1"/>
                          </a:solidFill>
                        </a:rPr>
                        <a:t>982ha</a:t>
                      </a:r>
                      <a:r>
                        <a:rPr kumimoji="1" lang="ja-JP" altLang="en-US" sz="1200" dirty="0">
                          <a:solidFill>
                            <a:schemeClr val="tx1"/>
                          </a:solidFill>
                        </a:rPr>
                        <a:t>）　・・・</a:t>
                      </a:r>
                      <a:r>
                        <a:rPr kumimoji="1" lang="en-US" altLang="ja-JP" sz="1200" dirty="0">
                          <a:solidFill>
                            <a:schemeClr val="tx1"/>
                          </a:solidFill>
                        </a:rPr>
                        <a:t>2022.3</a:t>
                      </a:r>
                      <a:r>
                        <a:rPr kumimoji="1" lang="ja-JP" altLang="en-US" sz="1200" dirty="0">
                          <a:solidFill>
                            <a:schemeClr val="tx1"/>
                          </a:solidFill>
                        </a:rPr>
                        <a:t>公表</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・まちの不燃化</a:t>
                      </a:r>
                      <a:endParaRPr kumimoji="1" lang="en-US" altLang="ja-JP" sz="1200" dirty="0">
                        <a:solidFill>
                          <a:schemeClr val="tx1"/>
                        </a:solidFill>
                      </a:endParaRPr>
                    </a:p>
                    <a:p>
                      <a:pPr algn="l"/>
                      <a:r>
                        <a:rPr kumimoji="1" lang="ja-JP" altLang="en-US" sz="1200" dirty="0">
                          <a:solidFill>
                            <a:schemeClr val="tx1"/>
                          </a:solidFill>
                        </a:rPr>
                        <a:t>　Ａ：</a:t>
                      </a:r>
                      <a:r>
                        <a:rPr kumimoji="1" lang="en-US" altLang="ja-JP" sz="1200" dirty="0">
                          <a:solidFill>
                            <a:schemeClr val="tx1"/>
                          </a:solidFill>
                        </a:rPr>
                        <a:t>2014</a:t>
                      </a:r>
                      <a:r>
                        <a:rPr kumimoji="1" lang="ja-JP" altLang="en-US" sz="1200" dirty="0">
                          <a:solidFill>
                            <a:schemeClr val="tx1"/>
                          </a:solidFill>
                        </a:rPr>
                        <a:t>～</a:t>
                      </a:r>
                      <a:r>
                        <a:rPr kumimoji="1" lang="en-US" altLang="ja-JP" sz="1200" dirty="0">
                          <a:solidFill>
                            <a:schemeClr val="tx1"/>
                          </a:solidFill>
                        </a:rPr>
                        <a:t>17</a:t>
                      </a:r>
                      <a:r>
                        <a:rPr kumimoji="1" lang="ja-JP" altLang="en-US" sz="1200" dirty="0">
                          <a:solidFill>
                            <a:schemeClr val="tx1"/>
                          </a:solidFill>
                        </a:rPr>
                        <a:t>年度　　Ｂ：</a:t>
                      </a:r>
                      <a:r>
                        <a:rPr kumimoji="1" lang="en-US" altLang="ja-JP" sz="1200" dirty="0">
                          <a:solidFill>
                            <a:schemeClr val="tx1"/>
                          </a:solidFill>
                        </a:rPr>
                        <a:t>2018</a:t>
                      </a:r>
                      <a:r>
                        <a:rPr kumimoji="1" lang="ja-JP" altLang="en-US" sz="1200" dirty="0">
                          <a:solidFill>
                            <a:schemeClr val="tx1"/>
                          </a:solidFill>
                        </a:rPr>
                        <a:t>～</a:t>
                      </a:r>
                      <a:r>
                        <a:rPr kumimoji="1" lang="en-US" altLang="ja-JP" sz="1200" dirty="0">
                          <a:solidFill>
                            <a:schemeClr val="tx1"/>
                          </a:solidFill>
                        </a:rPr>
                        <a:t>21</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老朽建築部等除却</a:t>
                      </a:r>
                      <a:endParaRPr kumimoji="1" lang="en-US" altLang="ja-JP" sz="1200" dirty="0">
                        <a:solidFill>
                          <a:schemeClr val="tx1"/>
                        </a:solidFill>
                      </a:endParaRPr>
                    </a:p>
                    <a:p>
                      <a:pPr algn="l"/>
                      <a:r>
                        <a:rPr kumimoji="1" lang="ja-JP" altLang="en-US" sz="1200" dirty="0">
                          <a:solidFill>
                            <a:schemeClr val="tx1"/>
                          </a:solidFill>
                        </a:rPr>
                        <a:t>　　除却戸数  Ａ： </a:t>
                      </a:r>
                      <a:r>
                        <a:rPr kumimoji="1" lang="en-US" altLang="ja-JP" sz="1200" dirty="0">
                          <a:solidFill>
                            <a:schemeClr val="tx1"/>
                          </a:solidFill>
                        </a:rPr>
                        <a:t>3,085</a:t>
                      </a:r>
                      <a:r>
                        <a:rPr kumimoji="1" lang="ja-JP" altLang="en-US" sz="1200" dirty="0">
                          <a:solidFill>
                            <a:schemeClr val="tx1"/>
                          </a:solidFill>
                        </a:rPr>
                        <a:t>戸　　Ｂ： </a:t>
                      </a:r>
                      <a:r>
                        <a:rPr kumimoji="1" lang="en-US" altLang="ja-JP" sz="1200" dirty="0">
                          <a:solidFill>
                            <a:schemeClr val="tx1"/>
                          </a:solidFill>
                        </a:rPr>
                        <a:t>4,193</a:t>
                      </a:r>
                      <a:r>
                        <a:rPr kumimoji="1" lang="ja-JP" altLang="en-US" sz="1200" dirty="0">
                          <a:solidFill>
                            <a:schemeClr val="tx1"/>
                          </a:solidFill>
                        </a:rPr>
                        <a:t>戸</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地区公共施設整備</a:t>
                      </a:r>
                      <a:endParaRPr kumimoji="1" lang="en-US" altLang="ja-JP" sz="1200" dirty="0">
                        <a:solidFill>
                          <a:schemeClr val="tx1"/>
                        </a:solidFill>
                      </a:endParaRPr>
                    </a:p>
                    <a:p>
                      <a:pPr algn="l"/>
                      <a:r>
                        <a:rPr kumimoji="1" lang="ja-JP" altLang="en-US" sz="1200" dirty="0">
                          <a:solidFill>
                            <a:schemeClr val="tx1"/>
                          </a:solidFill>
                        </a:rPr>
                        <a:t>　　道路整備</a:t>
                      </a:r>
                      <a:r>
                        <a:rPr kumimoji="1" lang="ja-JP" altLang="en-US" sz="1200" baseline="0" dirty="0">
                          <a:solidFill>
                            <a:schemeClr val="tx1"/>
                          </a:solidFill>
                        </a:rPr>
                        <a:t>  Ａ： </a:t>
                      </a:r>
                      <a:r>
                        <a:rPr kumimoji="1" lang="en-US" altLang="ja-JP" sz="1200" dirty="0">
                          <a:solidFill>
                            <a:schemeClr val="tx1"/>
                          </a:solidFill>
                        </a:rPr>
                        <a:t>6,350</a:t>
                      </a:r>
                      <a:r>
                        <a:rPr kumimoji="1" lang="ja-JP" altLang="en-US" sz="1200" dirty="0">
                          <a:solidFill>
                            <a:schemeClr val="tx1"/>
                          </a:solidFill>
                        </a:rPr>
                        <a:t>㎡　　Ｂ：</a:t>
                      </a:r>
                      <a:r>
                        <a:rPr kumimoji="1" lang="en-US" altLang="ja-JP" sz="1200" dirty="0">
                          <a:solidFill>
                            <a:schemeClr val="tx1"/>
                          </a:solidFill>
                        </a:rPr>
                        <a:t>6,265</a:t>
                      </a:r>
                      <a:r>
                        <a:rPr kumimoji="1" lang="ja-JP" altLang="en-US" sz="1200" dirty="0">
                          <a:solidFill>
                            <a:schemeClr val="tx1"/>
                          </a:solidFill>
                        </a:rPr>
                        <a:t>㎡</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公園整備</a:t>
                      </a:r>
                      <a:r>
                        <a:rPr kumimoji="1" lang="ja-JP" altLang="en-US" sz="1200" baseline="0" dirty="0">
                          <a:solidFill>
                            <a:schemeClr val="tx1"/>
                          </a:solidFill>
                        </a:rPr>
                        <a:t>  Ａ：　</a:t>
                      </a:r>
                      <a:r>
                        <a:rPr kumimoji="1" lang="ja-JP" altLang="en-US" sz="1200" dirty="0">
                          <a:solidFill>
                            <a:schemeClr val="tx1"/>
                          </a:solidFill>
                        </a:rPr>
                        <a:t> </a:t>
                      </a:r>
                      <a:r>
                        <a:rPr kumimoji="1" lang="en-US" altLang="ja-JP" sz="1200" dirty="0">
                          <a:solidFill>
                            <a:schemeClr val="tx1"/>
                          </a:solidFill>
                        </a:rPr>
                        <a:t>880</a:t>
                      </a:r>
                      <a:r>
                        <a:rPr kumimoji="1" lang="ja-JP" altLang="en-US" sz="1200" dirty="0">
                          <a:solidFill>
                            <a:schemeClr val="tx1"/>
                          </a:solidFill>
                        </a:rPr>
                        <a:t>㎡　　Ｂ：　　</a:t>
                      </a:r>
                      <a:r>
                        <a:rPr kumimoji="1" lang="ja-JP" altLang="en-US" sz="1200" baseline="0" dirty="0">
                          <a:solidFill>
                            <a:schemeClr val="tx1"/>
                          </a:solidFill>
                        </a:rPr>
                        <a:t> </a:t>
                      </a:r>
                      <a:r>
                        <a:rPr kumimoji="1" lang="en-US" altLang="ja-JP" sz="1200" dirty="0">
                          <a:solidFill>
                            <a:schemeClr val="tx1"/>
                          </a:solidFill>
                        </a:rPr>
                        <a:t>0</a:t>
                      </a:r>
                      <a:r>
                        <a:rPr kumimoji="1" lang="ja-JP" altLang="en-US" sz="1200" dirty="0">
                          <a:solidFill>
                            <a:schemeClr val="tx1"/>
                          </a:solidFill>
                        </a:rPr>
                        <a:t>㎡</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防火規制</a:t>
                      </a:r>
                      <a:endParaRPr kumimoji="1" lang="en-US" altLang="ja-JP" sz="1200" dirty="0">
                        <a:solidFill>
                          <a:schemeClr val="tx1"/>
                        </a:solidFill>
                      </a:endParaRPr>
                    </a:p>
                    <a:p>
                      <a:pPr algn="l"/>
                      <a:r>
                        <a:rPr kumimoji="1" lang="ja-JP" altLang="en-US" sz="1200" dirty="0">
                          <a:solidFill>
                            <a:schemeClr val="tx1"/>
                          </a:solidFill>
                        </a:rPr>
                        <a:t>　　準防火地域指定　　　</a:t>
                      </a:r>
                      <a:r>
                        <a:rPr kumimoji="1" lang="ja-JP" altLang="en-US" sz="1200" dirty="0" smtClean="0">
                          <a:solidFill>
                            <a:schemeClr val="tx1"/>
                          </a:solidFill>
                        </a:rPr>
                        <a:t>６市９地区</a:t>
                      </a:r>
                      <a:r>
                        <a:rPr kumimoji="1" lang="en-US" altLang="ja-JP" sz="1200" dirty="0" smtClean="0">
                          <a:solidFill>
                            <a:schemeClr val="tx1"/>
                          </a:solidFill>
                        </a:rPr>
                        <a:t>(2022</a:t>
                      </a:r>
                      <a:r>
                        <a:rPr kumimoji="1" lang="ja-JP" altLang="en-US" sz="1200" dirty="0" smtClean="0">
                          <a:solidFill>
                            <a:schemeClr val="tx1"/>
                          </a:solidFill>
                        </a:rPr>
                        <a:t>年度</a:t>
                      </a:r>
                      <a:r>
                        <a:rPr kumimoji="1" lang="en-US" altLang="ja-JP" sz="1200" dirty="0" smtClean="0">
                          <a:solidFill>
                            <a:schemeClr val="tx1"/>
                          </a:solidFill>
                        </a:rPr>
                        <a:t>)</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　　防災街区整備地区計画等の導入５市９</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年度</a:t>
                      </a:r>
                      <a:r>
                        <a:rPr kumimoji="1" lang="en-US" altLang="ja-JP" sz="1200" dirty="0" smtClean="0">
                          <a:solidFill>
                            <a:schemeClr val="tx1"/>
                          </a:solidFill>
                        </a:rPr>
                        <a:t>)</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・延焼遮断帯の整備</a:t>
                      </a:r>
                      <a:endParaRPr kumimoji="1" lang="en-US" altLang="ja-JP" sz="1200" dirty="0">
                        <a:solidFill>
                          <a:schemeClr val="tx1"/>
                        </a:solidFill>
                      </a:endParaRPr>
                    </a:p>
                    <a:p>
                      <a:pPr marL="85725" indent="-85725" algn="l"/>
                      <a:r>
                        <a:rPr kumimoji="1" lang="ja-JP" altLang="en-US" sz="1200" dirty="0">
                          <a:solidFill>
                            <a:schemeClr val="tx1"/>
                          </a:solidFill>
                        </a:rPr>
                        <a:t>　以下の路線について整備</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三国塚口線  </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2015</a:t>
                      </a:r>
                      <a:r>
                        <a:rPr kumimoji="1" lang="ja-JP" altLang="en-US" sz="1200" dirty="0">
                          <a:solidFill>
                            <a:schemeClr val="tx1"/>
                          </a:solidFill>
                        </a:rPr>
                        <a:t>年度～）</a:t>
                      </a:r>
                      <a:endParaRPr kumimoji="1" lang="en-US" altLang="ja-JP" sz="1200" dirty="0">
                        <a:solidFill>
                          <a:schemeClr val="tx1"/>
                        </a:solidFill>
                      </a:endParaRPr>
                    </a:p>
                    <a:p>
                      <a:pPr marL="182563" indent="-182563"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寝屋川大東線</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2016</a:t>
                      </a:r>
                      <a:r>
                        <a:rPr kumimoji="1" lang="ja-JP" altLang="en-US" sz="1200" dirty="0">
                          <a:solidFill>
                            <a:schemeClr val="tx1"/>
                          </a:solidFill>
                        </a:rPr>
                        <a:t>年度～）</a:t>
                      </a:r>
                      <a:endParaRPr kumimoji="1" lang="en-US" altLang="ja-JP" sz="1200" dirty="0">
                        <a:solidFill>
                          <a:schemeClr val="tx1"/>
                        </a:solidFill>
                      </a:endParaRPr>
                    </a:p>
                    <a:p>
                      <a:pPr algn="l"/>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8979172" cy="323165"/>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対策（地震・津波対策（密集市街地対策、住宅・建築物の耐震化</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）（その１））</a:t>
            </a:r>
            <a:endPar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35418810"/>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ext uri="{D42A27DB-BD31-4B8C-83A1-F6EECF244321}">
                <p14:modId xmlns:p14="http://schemas.microsoft.com/office/powerpoint/2010/main" val="2791606585"/>
              </p:ext>
            </p:extLst>
          </p:nvPr>
        </p:nvGraphicFramePr>
        <p:xfrm>
          <a:off x="179512" y="473000"/>
          <a:ext cx="8748648" cy="613156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gridCol w="2916000">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marR="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en-US" altLang="ja-JP" sz="1200" dirty="0">
                          <a:solidFill>
                            <a:schemeClr val="tx1"/>
                          </a:solidFill>
                        </a:rPr>
                        <a:t>【</a:t>
                      </a:r>
                      <a:r>
                        <a:rPr kumimoji="1" lang="ja-JP" altLang="en-US" sz="1200" dirty="0">
                          <a:solidFill>
                            <a:schemeClr val="tx1"/>
                          </a:solidFill>
                        </a:rPr>
                        <a:t>住宅・建築物の耐震化</a:t>
                      </a:r>
                      <a:r>
                        <a:rPr kumimoji="1" lang="en-US" altLang="ja-JP" sz="1200" dirty="0">
                          <a:solidFill>
                            <a:schemeClr val="tx1"/>
                          </a:solidFill>
                        </a:rPr>
                        <a:t>】</a:t>
                      </a:r>
                    </a:p>
                    <a:p>
                      <a:pPr algn="l"/>
                      <a:r>
                        <a:rPr kumimoji="1" lang="ja-JP" altLang="en-US" sz="1200" dirty="0">
                          <a:solidFill>
                            <a:schemeClr val="tx1"/>
                          </a:solidFill>
                        </a:rPr>
                        <a:t>・府民の耐震化に対する関心や危険に対する認識が薄い</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・府有建築物のリスクを判断する客観的情報が開示されていなかった</a:t>
                      </a:r>
                    </a:p>
                    <a:p>
                      <a:pPr marL="0" indent="0"/>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a:solidFill>
                            <a:schemeClr val="tx1"/>
                          </a:solidFill>
                        </a:rPr>
                        <a:t>・耐震化を一層促進するため、民間との連携を強化する</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a:solidFill>
                          <a:schemeClr val="tx1"/>
                        </a:solidFill>
                      </a:endParaRPr>
                    </a:p>
                    <a:p>
                      <a:pPr algn="l"/>
                      <a:r>
                        <a:rPr kumimoji="1" lang="ja-JP" altLang="en-US" sz="1200" dirty="0" smtClean="0">
                          <a:solidFill>
                            <a:schemeClr val="tx1"/>
                          </a:solidFill>
                        </a:rPr>
                        <a:t>・</a:t>
                      </a:r>
                      <a:r>
                        <a:rPr kumimoji="1" lang="ja-JP" altLang="en-US" sz="1200" dirty="0">
                          <a:solidFill>
                            <a:schemeClr val="tx1"/>
                          </a:solidFill>
                        </a:rPr>
                        <a:t>府民とのリスク共有</a:t>
                      </a: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・大阪府住宅・建築物耐震　</a:t>
                      </a:r>
                      <a:r>
                        <a:rPr kumimoji="1" lang="en-US" altLang="ja-JP" sz="1200" dirty="0">
                          <a:solidFill>
                            <a:schemeClr val="tx1"/>
                          </a:solidFill>
                        </a:rPr>
                        <a:t>10</a:t>
                      </a:r>
                      <a:r>
                        <a:rPr kumimoji="1" lang="ja-JP" altLang="en-US" sz="1200" dirty="0">
                          <a:solidFill>
                            <a:schemeClr val="tx1"/>
                          </a:solidFill>
                        </a:rPr>
                        <a:t>ヵ年 戦略プラン　中間検証（</a:t>
                      </a:r>
                      <a:r>
                        <a:rPr kumimoji="1" lang="en-US" altLang="ja-JP" sz="1200" dirty="0">
                          <a:solidFill>
                            <a:schemeClr val="tx1"/>
                          </a:solidFill>
                        </a:rPr>
                        <a:t>2011</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a:t>
                      </a:r>
                      <a:r>
                        <a:rPr kumimoji="1" lang="en-US" altLang="ja-JP" sz="1200" dirty="0">
                          <a:solidFill>
                            <a:schemeClr val="tx1"/>
                          </a:solidFill>
                        </a:rPr>
                        <a:t>)</a:t>
                      </a:r>
                      <a:endParaRPr kumimoji="1" lang="ja-JP" altLang="en-US"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住宅建築物耐震</a:t>
                      </a:r>
                      <a:r>
                        <a:rPr kumimoji="1" lang="en-US" altLang="ja-JP" sz="1200" dirty="0">
                          <a:solidFill>
                            <a:schemeClr val="tx1"/>
                          </a:solidFill>
                        </a:rPr>
                        <a:t>10</a:t>
                      </a:r>
                      <a:r>
                        <a:rPr kumimoji="1" lang="ja-JP" altLang="en-US" sz="1200" dirty="0">
                          <a:solidFill>
                            <a:schemeClr val="tx1"/>
                          </a:solidFill>
                        </a:rPr>
                        <a:t>ヵ年 戦略・大阪 策定</a:t>
                      </a:r>
                      <a:r>
                        <a:rPr kumimoji="1" lang="en-US" altLang="ja-JP" sz="1200" dirty="0">
                          <a:solidFill>
                            <a:schemeClr val="tx1"/>
                          </a:solidFill>
                        </a:rPr>
                        <a:t>(2016</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a:t>
                      </a:r>
                      <a:r>
                        <a:rPr kumimoji="1" lang="en-US" altLang="ja-JP" sz="1200" dirty="0" smtClean="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10</a:t>
                      </a:r>
                      <a:r>
                        <a:rPr kumimoji="1" lang="ja-JP" altLang="en-US" sz="1200" dirty="0" smtClean="0">
                          <a:solidFill>
                            <a:schemeClr val="tx1"/>
                          </a:solidFill>
                        </a:rPr>
                        <a:t>ヵ年 戦略 </a:t>
                      </a:r>
                      <a:r>
                        <a:rPr kumimoji="1" lang="ja-JP" altLang="en-US" sz="1200" u="none" dirty="0" smtClean="0">
                          <a:solidFill>
                            <a:schemeClr val="tx1"/>
                          </a:solidFill>
                        </a:rPr>
                        <a:t>改定（</a:t>
                      </a:r>
                      <a:r>
                        <a:rPr kumimoji="1" lang="en-US" altLang="ja-JP" sz="1200" u="none" dirty="0" smtClean="0">
                          <a:solidFill>
                            <a:schemeClr val="tx1"/>
                          </a:solidFill>
                        </a:rPr>
                        <a:t>2019</a:t>
                      </a:r>
                      <a:r>
                        <a:rPr kumimoji="1" lang="ja-JP" altLang="en-US" sz="1200" u="none" dirty="0" smtClean="0">
                          <a:solidFill>
                            <a:schemeClr val="tx1"/>
                          </a:solidFill>
                        </a:rPr>
                        <a:t>年</a:t>
                      </a:r>
                      <a:r>
                        <a:rPr kumimoji="1" lang="en-US" altLang="ja-JP" sz="1200" u="none" dirty="0" smtClean="0">
                          <a:solidFill>
                            <a:schemeClr val="tx1"/>
                          </a:solidFill>
                        </a:rPr>
                        <a:t>3</a:t>
                      </a:r>
                      <a:r>
                        <a:rPr kumimoji="1" lang="ja-JP" altLang="en-US" sz="1200" u="none" dirty="0" smtClean="0">
                          <a:solidFill>
                            <a:schemeClr val="tx1"/>
                          </a:solidFill>
                        </a:rPr>
                        <a:t>月）</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　　</a:t>
                      </a:r>
                      <a:r>
                        <a:rPr kumimoji="1" lang="ja-JP" altLang="en-US" sz="1050" u="none" dirty="0" smtClean="0">
                          <a:solidFill>
                            <a:schemeClr val="tx1"/>
                          </a:solidFill>
                        </a:rPr>
                        <a:t>大阪府北部を震源とする地震の被害等を</a:t>
                      </a:r>
                      <a:r>
                        <a:rPr kumimoji="1" lang="ja-JP" altLang="en-US" sz="1050" u="none" dirty="0" err="1" smtClean="0">
                          <a:solidFill>
                            <a:schemeClr val="tx1"/>
                          </a:solidFill>
                        </a:rPr>
                        <a:t>踏ま</a:t>
                      </a:r>
                      <a:endParaRPr kumimoji="1" lang="en-US" altLang="ja-JP" sz="1050" u="none" dirty="0" smtClean="0">
                        <a:solidFill>
                          <a:schemeClr val="tx1"/>
                        </a:solidFill>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050" u="none" dirty="0" smtClean="0">
                          <a:solidFill>
                            <a:schemeClr val="tx1"/>
                          </a:solidFill>
                        </a:rPr>
                        <a:t>　  </a:t>
                      </a:r>
                      <a:r>
                        <a:rPr kumimoji="1" lang="ja-JP" altLang="en-US" sz="1050" u="none" spc="-30" baseline="0" dirty="0" smtClean="0">
                          <a:solidFill>
                            <a:schemeClr val="tx1"/>
                          </a:solidFill>
                        </a:rPr>
                        <a:t>え、取組みを強化（ブロック塀等の安全対策等）</a:t>
                      </a:r>
                      <a:endParaRPr kumimoji="1" lang="en-US" altLang="ja-JP" sz="1050" u="none" strike="sngStrike" spc="-30"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solidFill>
                            <a:schemeClr val="tx1"/>
                          </a:solidFill>
                        </a:rPr>
                        <a:t>　</a:t>
                      </a:r>
                      <a:r>
                        <a:rPr kumimoji="1" lang="en-US" altLang="ja-JP" sz="1200" dirty="0" smtClean="0">
                          <a:solidFill>
                            <a:schemeClr val="tx1"/>
                          </a:solidFill>
                        </a:rPr>
                        <a:t>10</a:t>
                      </a:r>
                      <a:r>
                        <a:rPr kumimoji="1" lang="ja-JP" altLang="en-US" sz="1200" dirty="0" smtClean="0">
                          <a:solidFill>
                            <a:schemeClr val="tx1"/>
                          </a:solidFill>
                        </a:rPr>
                        <a:t>ヵ年 戦略</a:t>
                      </a:r>
                      <a:r>
                        <a:rPr kumimoji="1" lang="ja-JP" altLang="en-US" sz="1200" strike="noStrike" baseline="0" dirty="0" smtClean="0">
                          <a:solidFill>
                            <a:schemeClr val="tx1"/>
                          </a:solidFill>
                        </a:rPr>
                        <a:t> </a:t>
                      </a:r>
                      <a:r>
                        <a:rPr kumimoji="1" lang="ja-JP" altLang="en-US" sz="1200" u="none" dirty="0" smtClean="0">
                          <a:solidFill>
                            <a:schemeClr val="tx1"/>
                          </a:solidFill>
                        </a:rPr>
                        <a:t>改定（</a:t>
                      </a:r>
                      <a:r>
                        <a:rPr kumimoji="1" lang="en-US" altLang="ja-JP" sz="1200" u="none" dirty="0" smtClean="0">
                          <a:solidFill>
                            <a:schemeClr val="tx1"/>
                          </a:solidFill>
                        </a:rPr>
                        <a:t>2021</a:t>
                      </a:r>
                      <a:r>
                        <a:rPr kumimoji="1" lang="ja-JP" altLang="en-US" sz="1200" u="none" dirty="0" smtClean="0">
                          <a:solidFill>
                            <a:schemeClr val="tx1"/>
                          </a:solidFill>
                        </a:rPr>
                        <a:t>年</a:t>
                      </a:r>
                      <a:r>
                        <a:rPr kumimoji="1" lang="en-US" altLang="ja-JP" sz="1200" u="none" dirty="0" smtClean="0">
                          <a:solidFill>
                            <a:schemeClr val="tx1"/>
                          </a:solidFill>
                        </a:rPr>
                        <a:t>3</a:t>
                      </a:r>
                      <a:r>
                        <a:rPr kumimoji="1" lang="ja-JP" altLang="en-US" sz="1200" u="none" dirty="0" smtClean="0">
                          <a:solidFill>
                            <a:schemeClr val="tx1"/>
                          </a:solidFill>
                        </a:rPr>
                        <a:t>月）</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　　  中間検証に基づく見直し</a:t>
                      </a:r>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・行政が登録した事業者を、地域が選定し、府民の自主的な耐震化を促進する「まちまるごと耐震化支援事業」を実施</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a:t>
                      </a:r>
                      <a:r>
                        <a:rPr kumimoji="1" lang="ja-JP" altLang="en-US" sz="1200" dirty="0">
                          <a:solidFill>
                            <a:schemeClr val="tx1"/>
                          </a:solidFill>
                        </a:rPr>
                        <a:t>有建築物の耐震性能を府民にわかりやすく情報提供</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・「新・府有建築物耐震化実施方針（</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月策定、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月中間</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見直し）」に基づき、耐震化を推進</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a:solidFill>
                            <a:schemeClr val="tx1"/>
                          </a:solidFill>
                        </a:rPr>
                        <a:t>・まちまるごと耐震化支援事業</a:t>
                      </a:r>
                      <a:r>
                        <a:rPr kumimoji="1" lang="ja-JP" altLang="en-US" sz="1200" dirty="0" smtClean="0">
                          <a:solidFill>
                            <a:schemeClr val="tx1"/>
                          </a:solidFill>
                        </a:rPr>
                        <a:t>実績</a:t>
                      </a:r>
                      <a:endParaRPr kumimoji="1" lang="en-US" altLang="ja-JP" sz="1200" dirty="0" smtClean="0">
                        <a:solidFill>
                          <a:schemeClr val="tx1"/>
                        </a:solidFill>
                      </a:endParaRPr>
                    </a:p>
                    <a:p>
                      <a:pPr algn="l"/>
                      <a:r>
                        <a:rPr kumimoji="1" lang="en-US" altLang="ja-JP"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a:t>
                      </a:r>
                      <a:r>
                        <a:rPr kumimoji="1" lang="en-US" altLang="ja-JP" sz="1200" dirty="0" smtClean="0">
                          <a:solidFill>
                            <a:schemeClr val="tx1"/>
                          </a:solidFill>
                        </a:rPr>
                        <a:t>10</a:t>
                      </a:r>
                      <a:r>
                        <a:rPr kumimoji="1" lang="ja-JP" altLang="en-US" sz="1200" dirty="0" smtClean="0">
                          <a:solidFill>
                            <a:schemeClr val="tx1"/>
                          </a:solidFill>
                        </a:rPr>
                        <a:t>市</a:t>
                      </a:r>
                      <a:r>
                        <a:rPr kumimoji="1" lang="en-US" altLang="ja-JP" sz="1200" dirty="0" smtClean="0">
                          <a:solidFill>
                            <a:schemeClr val="tx1"/>
                          </a:solidFill>
                        </a:rPr>
                        <a:t>17</a:t>
                      </a:r>
                      <a:r>
                        <a:rPr kumimoji="1" lang="ja-JP" altLang="en-US" sz="1200" dirty="0" smtClean="0">
                          <a:solidFill>
                            <a:schemeClr val="tx1"/>
                          </a:solidFill>
                        </a:rPr>
                        <a:t>地区</a:t>
                      </a:r>
                      <a:r>
                        <a:rPr kumimoji="1" lang="ja-JP" altLang="en-US" sz="1200" baseline="0" dirty="0" smtClean="0">
                          <a:solidFill>
                            <a:schemeClr val="tx1"/>
                          </a:solidFill>
                        </a:rPr>
                        <a:t> </a:t>
                      </a:r>
                      <a:r>
                        <a:rPr kumimoji="1" lang="en-US" altLang="ja-JP" sz="1200" dirty="0" smtClean="0">
                          <a:solidFill>
                            <a:schemeClr val="tx1"/>
                          </a:solidFill>
                        </a:rPr>
                        <a:t>14</a:t>
                      </a:r>
                      <a:r>
                        <a:rPr kumimoji="1" lang="ja-JP" altLang="en-US" sz="1200" dirty="0" smtClean="0">
                          <a:solidFill>
                            <a:schemeClr val="tx1"/>
                          </a:solidFill>
                        </a:rPr>
                        <a:t>年度</a:t>
                      </a:r>
                      <a:r>
                        <a:rPr kumimoji="1" lang="en-US" altLang="ja-JP" sz="1200" dirty="0" smtClean="0">
                          <a:solidFill>
                            <a:schemeClr val="tx1"/>
                          </a:solidFill>
                        </a:rPr>
                        <a:t>15</a:t>
                      </a:r>
                      <a:r>
                        <a:rPr kumimoji="1" lang="ja-JP" altLang="en-US" sz="1200" dirty="0" smtClean="0">
                          <a:solidFill>
                            <a:schemeClr val="tx1"/>
                          </a:solidFill>
                        </a:rPr>
                        <a:t>市村</a:t>
                      </a:r>
                      <a:r>
                        <a:rPr kumimoji="1" lang="en-US" altLang="ja-JP" sz="1200" dirty="0" smtClean="0">
                          <a:solidFill>
                            <a:schemeClr val="tx1"/>
                          </a:solidFill>
                        </a:rPr>
                        <a:t>30</a:t>
                      </a:r>
                      <a:r>
                        <a:rPr kumimoji="1" lang="ja-JP" altLang="en-US" sz="1200" dirty="0" smtClean="0">
                          <a:solidFill>
                            <a:schemeClr val="tx1"/>
                          </a:solidFill>
                        </a:rPr>
                        <a:t>地</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区 </a:t>
                      </a:r>
                      <a:r>
                        <a:rPr kumimoji="1" lang="en-US" altLang="ja-JP" sz="1200" dirty="0" smtClean="0">
                          <a:solidFill>
                            <a:schemeClr val="tx1"/>
                          </a:solidFill>
                        </a:rPr>
                        <a:t>15</a:t>
                      </a:r>
                      <a:r>
                        <a:rPr kumimoji="1" lang="ja-JP" altLang="en-US" sz="1200" dirty="0" smtClean="0">
                          <a:solidFill>
                            <a:schemeClr val="tx1"/>
                          </a:solidFill>
                        </a:rPr>
                        <a:t>年度 </a:t>
                      </a:r>
                      <a:r>
                        <a:rPr kumimoji="1" lang="en-US" altLang="ja-JP" sz="1200" dirty="0" smtClean="0">
                          <a:solidFill>
                            <a:schemeClr val="tx1"/>
                          </a:solidFill>
                        </a:rPr>
                        <a:t>7</a:t>
                      </a:r>
                      <a:r>
                        <a:rPr kumimoji="1" lang="ja-JP" altLang="en-US" sz="1200" dirty="0" smtClean="0">
                          <a:solidFill>
                            <a:schemeClr val="tx1"/>
                          </a:solidFill>
                        </a:rPr>
                        <a:t>市</a:t>
                      </a:r>
                      <a:r>
                        <a:rPr kumimoji="1" lang="en-US" altLang="ja-JP" sz="1200" dirty="0" smtClean="0">
                          <a:solidFill>
                            <a:schemeClr val="tx1"/>
                          </a:solidFill>
                        </a:rPr>
                        <a:t>36</a:t>
                      </a:r>
                      <a:r>
                        <a:rPr kumimoji="1" lang="ja-JP" altLang="en-US" sz="1200" dirty="0" smtClean="0">
                          <a:solidFill>
                            <a:schemeClr val="tx1"/>
                          </a:solidFill>
                        </a:rPr>
                        <a:t>地区 </a:t>
                      </a:r>
                      <a:r>
                        <a:rPr kumimoji="1" lang="en-US" altLang="ja-JP" sz="1200" dirty="0" smtClean="0">
                          <a:solidFill>
                            <a:schemeClr val="tx1"/>
                          </a:solidFill>
                        </a:rPr>
                        <a:t>16</a:t>
                      </a:r>
                      <a:r>
                        <a:rPr kumimoji="1" lang="ja-JP" altLang="en-US" sz="1200" dirty="0" smtClean="0">
                          <a:solidFill>
                            <a:schemeClr val="tx1"/>
                          </a:solidFill>
                        </a:rPr>
                        <a:t>年度  </a:t>
                      </a:r>
                      <a:r>
                        <a:rPr kumimoji="1" lang="en-US" altLang="ja-JP" sz="1200" dirty="0" smtClean="0">
                          <a:solidFill>
                            <a:schemeClr val="tx1"/>
                          </a:solidFill>
                        </a:rPr>
                        <a:t>5</a:t>
                      </a:r>
                      <a:r>
                        <a:rPr kumimoji="1" lang="ja-JP" altLang="en-US" sz="1200" dirty="0" smtClean="0">
                          <a:solidFill>
                            <a:schemeClr val="tx1"/>
                          </a:solidFill>
                        </a:rPr>
                        <a:t>市</a:t>
                      </a:r>
                      <a:r>
                        <a:rPr kumimoji="1" lang="en-US" altLang="ja-JP" sz="1200" dirty="0" smtClean="0">
                          <a:solidFill>
                            <a:schemeClr val="tx1"/>
                          </a:solidFill>
                        </a:rPr>
                        <a:t>41</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   17</a:t>
                      </a:r>
                      <a:r>
                        <a:rPr kumimoji="1" lang="ja-JP" altLang="en-US" sz="1200" dirty="0" smtClean="0">
                          <a:solidFill>
                            <a:schemeClr val="tx1"/>
                          </a:solidFill>
                        </a:rPr>
                        <a:t>年度 </a:t>
                      </a:r>
                      <a:r>
                        <a:rPr kumimoji="1" lang="en-US" altLang="ja-JP" sz="1200" dirty="0" smtClean="0">
                          <a:solidFill>
                            <a:schemeClr val="tx1"/>
                          </a:solidFill>
                        </a:rPr>
                        <a:t>6</a:t>
                      </a:r>
                      <a:r>
                        <a:rPr kumimoji="1" lang="ja-JP" altLang="en-US" sz="1200" dirty="0" smtClean="0">
                          <a:solidFill>
                            <a:schemeClr val="tx1"/>
                          </a:solidFill>
                        </a:rPr>
                        <a:t>市町</a:t>
                      </a:r>
                      <a:r>
                        <a:rPr kumimoji="1" lang="en-US" altLang="ja-JP" sz="1200" dirty="0" smtClean="0">
                          <a:solidFill>
                            <a:schemeClr val="tx1"/>
                          </a:solidFill>
                        </a:rPr>
                        <a:t>45</a:t>
                      </a:r>
                      <a:r>
                        <a:rPr kumimoji="1" lang="ja-JP" altLang="en-US" sz="1200" dirty="0" smtClean="0">
                          <a:solidFill>
                            <a:schemeClr val="tx1"/>
                          </a:solidFill>
                        </a:rPr>
                        <a:t>地区 </a:t>
                      </a:r>
                      <a:r>
                        <a:rPr kumimoji="1" lang="en-US" altLang="ja-JP" sz="1200" dirty="0" smtClean="0">
                          <a:solidFill>
                            <a:schemeClr val="tx1"/>
                          </a:solidFill>
                        </a:rPr>
                        <a:t>18</a:t>
                      </a:r>
                      <a:r>
                        <a:rPr kumimoji="1" lang="ja-JP" altLang="en-US" sz="1200" dirty="0" smtClean="0">
                          <a:solidFill>
                            <a:schemeClr val="tx1"/>
                          </a:solidFill>
                        </a:rPr>
                        <a:t>年度 </a:t>
                      </a:r>
                      <a:r>
                        <a:rPr kumimoji="1" lang="en-US" altLang="ja-JP" sz="1200" dirty="0" smtClean="0">
                          <a:solidFill>
                            <a:schemeClr val="tx1"/>
                          </a:solidFill>
                        </a:rPr>
                        <a:t>3</a:t>
                      </a:r>
                      <a:r>
                        <a:rPr kumimoji="1" lang="ja-JP" altLang="en-US" sz="1200" dirty="0" smtClean="0">
                          <a:solidFill>
                            <a:schemeClr val="tx1"/>
                          </a:solidFill>
                        </a:rPr>
                        <a:t>市</a:t>
                      </a:r>
                      <a:r>
                        <a:rPr kumimoji="1" lang="en-US" altLang="ja-JP" sz="1200" dirty="0" smtClean="0">
                          <a:solidFill>
                            <a:schemeClr val="tx1"/>
                          </a:solidFill>
                        </a:rPr>
                        <a:t>33</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19</a:t>
                      </a:r>
                      <a:r>
                        <a:rPr kumimoji="1" lang="ja-JP" altLang="en-US" sz="1200" dirty="0" smtClean="0">
                          <a:solidFill>
                            <a:schemeClr val="tx1"/>
                          </a:solidFill>
                        </a:rPr>
                        <a:t>年度 </a:t>
                      </a:r>
                      <a:r>
                        <a:rPr kumimoji="1" lang="en-US" altLang="ja-JP" sz="1200" dirty="0" smtClean="0">
                          <a:solidFill>
                            <a:schemeClr val="tx1"/>
                          </a:solidFill>
                        </a:rPr>
                        <a:t>6</a:t>
                      </a:r>
                      <a:r>
                        <a:rPr kumimoji="1" lang="ja-JP" altLang="en-US" sz="1200" dirty="0" smtClean="0">
                          <a:solidFill>
                            <a:schemeClr val="tx1"/>
                          </a:solidFill>
                        </a:rPr>
                        <a:t>市</a:t>
                      </a:r>
                      <a:r>
                        <a:rPr kumimoji="1" lang="en-US" altLang="ja-JP" sz="1200" dirty="0" smtClean="0">
                          <a:solidFill>
                            <a:schemeClr val="tx1"/>
                          </a:solidFill>
                        </a:rPr>
                        <a:t>51</a:t>
                      </a:r>
                      <a:r>
                        <a:rPr kumimoji="1" lang="ja-JP" altLang="en-US" sz="1200" dirty="0" smtClean="0">
                          <a:solidFill>
                            <a:schemeClr val="tx1"/>
                          </a:solidFill>
                        </a:rPr>
                        <a:t>地区 </a:t>
                      </a:r>
                      <a:r>
                        <a:rPr kumimoji="1" lang="en-US" altLang="ja-JP" sz="1200" dirty="0" smtClean="0">
                          <a:solidFill>
                            <a:schemeClr val="tx1"/>
                          </a:solidFill>
                        </a:rPr>
                        <a:t>20</a:t>
                      </a:r>
                      <a:r>
                        <a:rPr kumimoji="1" lang="ja-JP" altLang="en-US" sz="1200" dirty="0" smtClean="0">
                          <a:solidFill>
                            <a:schemeClr val="tx1"/>
                          </a:solidFill>
                        </a:rPr>
                        <a:t>年度 </a:t>
                      </a:r>
                      <a:r>
                        <a:rPr kumimoji="1" lang="en-US" altLang="ja-JP" sz="1200" dirty="0" smtClean="0">
                          <a:solidFill>
                            <a:schemeClr val="tx1"/>
                          </a:solidFill>
                        </a:rPr>
                        <a:t>4</a:t>
                      </a:r>
                      <a:r>
                        <a:rPr kumimoji="1" lang="ja-JP" altLang="en-US" sz="1200" dirty="0" smtClean="0">
                          <a:solidFill>
                            <a:schemeClr val="tx1"/>
                          </a:solidFill>
                        </a:rPr>
                        <a:t>市</a:t>
                      </a:r>
                      <a:r>
                        <a:rPr kumimoji="1" lang="en-US" altLang="ja-JP" sz="1200" dirty="0" smtClean="0">
                          <a:solidFill>
                            <a:schemeClr val="tx1"/>
                          </a:solidFill>
                        </a:rPr>
                        <a:t>49</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   21</a:t>
                      </a:r>
                      <a:r>
                        <a:rPr kumimoji="1" lang="ja-JP" altLang="en-US" sz="1200" dirty="0" smtClean="0">
                          <a:solidFill>
                            <a:schemeClr val="tx1"/>
                          </a:solidFill>
                        </a:rPr>
                        <a:t>年度 </a:t>
                      </a:r>
                      <a:r>
                        <a:rPr kumimoji="1" lang="en-US" altLang="ja-JP" sz="1200" dirty="0" smtClean="0">
                          <a:solidFill>
                            <a:schemeClr val="tx1"/>
                          </a:solidFill>
                        </a:rPr>
                        <a:t>5</a:t>
                      </a:r>
                      <a:r>
                        <a:rPr kumimoji="1" lang="ja-JP" altLang="en-US" sz="1200" dirty="0" smtClean="0">
                          <a:solidFill>
                            <a:schemeClr val="tx1"/>
                          </a:solidFill>
                        </a:rPr>
                        <a:t>市町</a:t>
                      </a:r>
                      <a:r>
                        <a:rPr kumimoji="1" lang="en-US" altLang="ja-JP" sz="1200" dirty="0" smtClean="0">
                          <a:solidFill>
                            <a:schemeClr val="tx1"/>
                          </a:solidFill>
                        </a:rPr>
                        <a:t>82</a:t>
                      </a:r>
                      <a:r>
                        <a:rPr kumimoji="1" lang="ja-JP" altLang="en-US" sz="1200" dirty="0" smtClean="0">
                          <a:solidFill>
                            <a:schemeClr val="tx1"/>
                          </a:solidFill>
                        </a:rPr>
                        <a:t>地区</a:t>
                      </a:r>
                      <a:endParaRPr kumimoji="1" lang="en-US" altLang="ja-JP" sz="1200" dirty="0" smtClean="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・耐震化率の</a:t>
                      </a:r>
                      <a:r>
                        <a:rPr kumimoji="1" lang="ja-JP" altLang="en-US" sz="1200" dirty="0" smtClean="0">
                          <a:solidFill>
                            <a:schemeClr val="tx1"/>
                          </a:solidFill>
                        </a:rPr>
                        <a:t>推移</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a:solidFill>
                            <a:schemeClr val="tx1"/>
                          </a:solidFill>
                        </a:rPr>
                        <a:t>2010</a:t>
                      </a:r>
                      <a:r>
                        <a:rPr kumimoji="1" lang="ja-JP" altLang="en-US" sz="1200" dirty="0">
                          <a:solidFill>
                            <a:schemeClr val="tx1"/>
                          </a:solidFill>
                        </a:rPr>
                        <a:t>年→</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2020</a:t>
                      </a:r>
                      <a:r>
                        <a:rPr kumimoji="1" lang="ja-JP" altLang="en-US" sz="1200" dirty="0" smtClean="0">
                          <a:solidFill>
                            <a:schemeClr val="tx1"/>
                          </a:solidFill>
                        </a:rPr>
                        <a:t>年）</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住宅　（</a:t>
                      </a:r>
                      <a:r>
                        <a:rPr kumimoji="1" lang="en-US" altLang="ja-JP" sz="1200" dirty="0">
                          <a:solidFill>
                            <a:schemeClr val="tx1"/>
                          </a:solidFill>
                        </a:rPr>
                        <a:t>79.0%</a:t>
                      </a:r>
                      <a:r>
                        <a:rPr kumimoji="1" lang="ja-JP" altLang="en-US" sz="1200" dirty="0">
                          <a:solidFill>
                            <a:schemeClr val="tx1"/>
                          </a:solidFill>
                        </a:rPr>
                        <a:t>→</a:t>
                      </a:r>
                      <a:r>
                        <a:rPr kumimoji="1" lang="en-US" altLang="ja-JP" sz="1200" dirty="0">
                          <a:solidFill>
                            <a:schemeClr val="tx1"/>
                          </a:solidFill>
                        </a:rPr>
                        <a:t>83.5%</a:t>
                      </a:r>
                      <a:r>
                        <a:rPr kumimoji="1" lang="ja-JP" altLang="en-US" sz="1200" dirty="0">
                          <a:solidFill>
                            <a:schemeClr val="tx1"/>
                          </a:solidFill>
                        </a:rPr>
                        <a:t>→</a:t>
                      </a:r>
                      <a:r>
                        <a:rPr kumimoji="1" lang="en-US" altLang="ja-JP" sz="1200" dirty="0">
                          <a:solidFill>
                            <a:schemeClr val="tx1"/>
                          </a:solidFill>
                        </a:rPr>
                        <a:t>88.6%</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spc="-100" baseline="0" dirty="0">
                          <a:solidFill>
                            <a:schemeClr val="tx1"/>
                          </a:solidFill>
                        </a:rPr>
                        <a:t>多数の者が利用する 建築物</a:t>
                      </a:r>
                      <a:endParaRPr kumimoji="1" lang="en-US" altLang="ja-JP" sz="1200" spc="-100" baseline="0" dirty="0">
                        <a:solidFill>
                          <a:schemeClr val="tx1"/>
                        </a:solidFill>
                      </a:endParaRPr>
                    </a:p>
                    <a:p>
                      <a:pPr algn="l"/>
                      <a:r>
                        <a:rPr kumimoji="1" lang="ja-JP" altLang="en-US" sz="1200" spc="-100" baseline="0" dirty="0">
                          <a:solidFill>
                            <a:schemeClr val="tx1"/>
                          </a:solidFill>
                        </a:rPr>
                        <a:t>　（</a:t>
                      </a:r>
                      <a:r>
                        <a:rPr kumimoji="1" lang="en-US" altLang="ja-JP" sz="1200" dirty="0">
                          <a:solidFill>
                            <a:schemeClr val="tx1"/>
                          </a:solidFill>
                        </a:rPr>
                        <a:t>86.0%</a:t>
                      </a:r>
                      <a:r>
                        <a:rPr kumimoji="1" lang="ja-JP" altLang="en-US" sz="1200" dirty="0">
                          <a:solidFill>
                            <a:schemeClr val="tx1"/>
                          </a:solidFill>
                        </a:rPr>
                        <a:t>→</a:t>
                      </a:r>
                      <a:r>
                        <a:rPr kumimoji="1" lang="en-US" altLang="ja-JP" sz="1200" dirty="0">
                          <a:solidFill>
                            <a:schemeClr val="tx1"/>
                          </a:solidFill>
                        </a:rPr>
                        <a:t>90.3%</a:t>
                      </a:r>
                      <a:r>
                        <a:rPr kumimoji="1" lang="ja-JP" altLang="en-US" sz="1200" dirty="0">
                          <a:solidFill>
                            <a:schemeClr val="tx1"/>
                          </a:solidFill>
                        </a:rPr>
                        <a:t>→</a:t>
                      </a:r>
                      <a:r>
                        <a:rPr kumimoji="1" lang="en-US" altLang="ja-JP" sz="1200" dirty="0">
                          <a:solidFill>
                            <a:schemeClr val="tx1"/>
                          </a:solidFill>
                        </a:rPr>
                        <a:t>93.9%</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・耐震性が不足する棟数の推移</a:t>
                      </a:r>
                      <a:endParaRPr kumimoji="1" lang="en-US" altLang="ja-JP" sz="1200" dirty="0">
                        <a:solidFill>
                          <a:schemeClr val="tx1"/>
                        </a:solidFill>
                      </a:endParaRPr>
                    </a:p>
                    <a:p>
                      <a:pPr algn="l"/>
                      <a:r>
                        <a:rPr kumimoji="1" lang="ja-JP" altLang="en-US" sz="1200" dirty="0">
                          <a:solidFill>
                            <a:schemeClr val="tx1"/>
                          </a:solidFill>
                        </a:rPr>
                        <a:t>　大規模建築物</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139</a:t>
                      </a:r>
                      <a:r>
                        <a:rPr kumimoji="1" lang="ja-JP" altLang="en-US" sz="1200" dirty="0">
                          <a:solidFill>
                            <a:schemeClr val="tx1"/>
                          </a:solidFill>
                        </a:rPr>
                        <a:t>棟→</a:t>
                      </a:r>
                      <a:r>
                        <a:rPr kumimoji="1" lang="en-US" altLang="ja-JP" sz="1200" dirty="0">
                          <a:solidFill>
                            <a:schemeClr val="tx1"/>
                          </a:solidFill>
                        </a:rPr>
                        <a:t>2021</a:t>
                      </a:r>
                      <a:r>
                        <a:rPr kumimoji="1" lang="ja-JP" altLang="en-US" sz="1200" dirty="0" smtClean="0">
                          <a:solidFill>
                            <a:schemeClr val="tx1"/>
                          </a:solidFill>
                        </a:rPr>
                        <a:t>年度</a:t>
                      </a:r>
                      <a:r>
                        <a:rPr kumimoji="1" lang="en-US" altLang="ja-JP" sz="1200" dirty="0" smtClean="0">
                          <a:solidFill>
                            <a:schemeClr val="tx1"/>
                          </a:solidFill>
                        </a:rPr>
                        <a:t>90</a:t>
                      </a:r>
                      <a:r>
                        <a:rPr kumimoji="1" lang="ja-JP" altLang="en-US" sz="1200" dirty="0">
                          <a:solidFill>
                            <a:schemeClr val="tx1"/>
                          </a:solidFill>
                        </a:rPr>
                        <a:t>棟）</a:t>
                      </a:r>
                      <a:endParaRPr kumimoji="1" lang="en-US" altLang="ja-JP" sz="1200" dirty="0">
                        <a:solidFill>
                          <a:schemeClr val="tx1"/>
                        </a:solidFill>
                      </a:endParaRPr>
                    </a:p>
                    <a:p>
                      <a:pPr algn="l"/>
                      <a:r>
                        <a:rPr kumimoji="1" lang="ja-JP" altLang="en-US" sz="1200" dirty="0">
                          <a:solidFill>
                            <a:schemeClr val="tx1"/>
                          </a:solidFill>
                        </a:rPr>
                        <a:t>　広域緊急交通路沿道建築物</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2018</a:t>
                      </a:r>
                      <a:r>
                        <a:rPr kumimoji="1" lang="ja-JP" altLang="en-US" sz="1200" dirty="0" smtClean="0">
                          <a:solidFill>
                            <a:schemeClr val="tx1"/>
                          </a:solidFill>
                        </a:rPr>
                        <a:t>年度</a:t>
                      </a:r>
                      <a:r>
                        <a:rPr kumimoji="1" lang="en-US" altLang="ja-JP" sz="1200" dirty="0" smtClean="0">
                          <a:solidFill>
                            <a:schemeClr val="tx1"/>
                          </a:solidFill>
                        </a:rPr>
                        <a:t>228</a:t>
                      </a:r>
                      <a:r>
                        <a:rPr kumimoji="1" lang="ja-JP" altLang="en-US" sz="1200" dirty="0">
                          <a:solidFill>
                            <a:schemeClr val="tx1"/>
                          </a:solidFill>
                        </a:rPr>
                        <a:t>棟→</a:t>
                      </a:r>
                      <a:r>
                        <a:rPr kumimoji="1" lang="en-US" altLang="ja-JP" sz="1200" dirty="0">
                          <a:solidFill>
                            <a:schemeClr val="tx1"/>
                          </a:solidFill>
                        </a:rPr>
                        <a:t>2021</a:t>
                      </a:r>
                      <a:r>
                        <a:rPr kumimoji="1" lang="ja-JP" altLang="en-US" sz="1200" dirty="0" smtClean="0">
                          <a:solidFill>
                            <a:schemeClr val="tx1"/>
                          </a:solidFill>
                        </a:rPr>
                        <a:t>年度</a:t>
                      </a:r>
                      <a:r>
                        <a:rPr kumimoji="1" lang="en-US" altLang="ja-JP" sz="1200" dirty="0" smtClean="0">
                          <a:solidFill>
                            <a:schemeClr val="tx1"/>
                          </a:solidFill>
                        </a:rPr>
                        <a:t>197</a:t>
                      </a:r>
                      <a:r>
                        <a:rPr kumimoji="1" lang="ja-JP" altLang="en-US" sz="1200" dirty="0">
                          <a:solidFill>
                            <a:schemeClr val="tx1"/>
                          </a:solidFill>
                        </a:rPr>
                        <a:t>棟</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・府立学校のブロック塀について、</a:t>
                      </a:r>
                      <a:r>
                        <a:rPr kumimoji="1" lang="en-US" altLang="ja-JP" sz="1200" strike="noStrike" baseline="0" dirty="0" smtClean="0">
                          <a:solidFill>
                            <a:schemeClr val="tx1"/>
                          </a:solidFill>
                        </a:rPr>
                        <a:t>2018</a:t>
                      </a:r>
                      <a:r>
                        <a:rPr kumimoji="1" lang="ja-JP" altLang="en-US" sz="1200" strike="noStrike" baseline="0" dirty="0" smtClean="0">
                          <a:solidFill>
                            <a:schemeClr val="tx1"/>
                          </a:solidFill>
                        </a:rPr>
                        <a:t>年度の調査時に不適合のあった全ブロック塀の撤去完了</a:t>
                      </a:r>
                      <a:r>
                        <a:rPr kumimoji="1" lang="ja-JP" altLang="en-US" sz="1200" dirty="0" smtClean="0">
                          <a:solidFill>
                            <a:schemeClr val="tx1"/>
                          </a:solidFill>
                        </a:rPr>
                        <a:t>（</a:t>
                      </a:r>
                      <a:r>
                        <a:rPr kumimoji="1" lang="en-US" altLang="ja-JP" sz="1200" dirty="0" smtClean="0">
                          <a:solidFill>
                            <a:schemeClr val="tx1"/>
                          </a:solidFill>
                        </a:rPr>
                        <a:t>131</a:t>
                      </a:r>
                      <a:r>
                        <a:rPr kumimoji="1" lang="ja-JP" altLang="en-US" sz="1200" dirty="0" smtClean="0">
                          <a:solidFill>
                            <a:schemeClr val="tx1"/>
                          </a:solidFill>
                        </a:rPr>
                        <a:t>校　</a:t>
                      </a:r>
                      <a:r>
                        <a:rPr kumimoji="1" lang="en-US" altLang="ja-JP" sz="1200" dirty="0" smtClean="0">
                          <a:solidFill>
                            <a:schemeClr val="tx1"/>
                          </a:solidFill>
                        </a:rPr>
                        <a:t>2021</a:t>
                      </a:r>
                      <a:r>
                        <a:rPr kumimoji="1" lang="ja-JP" altLang="en-US" sz="1200" dirty="0" smtClean="0">
                          <a:solidFill>
                            <a:schemeClr val="tx1"/>
                          </a:solidFill>
                        </a:rPr>
                        <a:t>年度）</a:t>
                      </a:r>
                      <a:endParaRPr kumimoji="1" lang="en-US" altLang="ja-JP" sz="1200" dirty="0">
                        <a:solidFill>
                          <a:schemeClr val="tx1"/>
                        </a:solidFill>
                      </a:endParaRPr>
                    </a:p>
                    <a:p>
                      <a:pPr algn="l"/>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・グーグルマップを活用し、府</a:t>
                      </a:r>
                      <a:r>
                        <a:rPr kumimoji="1" lang="ja-JP" altLang="en-US" sz="1200" dirty="0">
                          <a:solidFill>
                            <a:schemeClr val="tx1"/>
                          </a:solidFill>
                        </a:rPr>
                        <a:t>有建築物の</a:t>
                      </a:r>
                      <a:r>
                        <a:rPr kumimoji="1" lang="ja-JP" altLang="en-US" sz="1200" dirty="0" smtClean="0">
                          <a:solidFill>
                            <a:schemeClr val="tx1"/>
                          </a:solidFill>
                        </a:rPr>
                        <a:t>耐震性能を地図上に表示し、府</a:t>
                      </a:r>
                      <a:r>
                        <a:rPr kumimoji="1" lang="en-US" altLang="ja-JP" sz="1200" dirty="0" smtClean="0">
                          <a:solidFill>
                            <a:schemeClr val="tx1"/>
                          </a:solidFill>
                        </a:rPr>
                        <a:t>HP</a:t>
                      </a:r>
                      <a:r>
                        <a:rPr kumimoji="1" lang="ja-JP" altLang="en-US" sz="1200" dirty="0" smtClean="0">
                          <a:solidFill>
                            <a:schemeClr val="tx1"/>
                          </a:solidFill>
                        </a:rPr>
                        <a:t>に掲載</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a:solidFill>
                            <a:schemeClr val="tx1"/>
                          </a:solidFill>
                        </a:rPr>
                        <a:t>2009</a:t>
                      </a:r>
                      <a:r>
                        <a:rPr kumimoji="1" lang="ja-JP" altLang="en-US" sz="1200" dirty="0">
                          <a:solidFill>
                            <a:schemeClr val="tx1"/>
                          </a:solidFill>
                        </a:rPr>
                        <a:t>年度～</a:t>
                      </a:r>
                      <a:r>
                        <a:rPr kumimoji="1" lang="ja-JP" altLang="en-US" sz="1200" dirty="0" smtClean="0">
                          <a:solidFill>
                            <a:schemeClr val="tx1"/>
                          </a:solidFill>
                        </a:rPr>
                        <a:t>）</a:t>
                      </a:r>
                      <a:endParaRPr kumimoji="1" lang="ja-JP" altLang="en-US" sz="1200" strike="dblStrike" dirty="0">
                        <a:solidFill>
                          <a:schemeClr val="tx1"/>
                        </a:solidFill>
                      </a:endParaRPr>
                    </a:p>
                    <a:p>
                      <a:pPr algn="l"/>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・耐震化率の推移</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(2008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府有</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建築物</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63.9%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90.1%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96.1%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うち災害時に重要</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な機能</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を果たす建築物</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68.8%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年度に</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100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％達成）</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marR="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14684" y="0"/>
            <a:ext cx="8979172" cy="323165"/>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対策（地震・津波対策（密集市街地対策、住宅・建築物の耐震化</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）（その２））</a:t>
            </a:r>
            <a:endPar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a:xfrm>
            <a:off x="7092280" y="6492875"/>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125067804"/>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482206" y="692696"/>
            <a:ext cx="8419826" cy="6076472"/>
          </a:xfrm>
          <a:prstGeom prst="rect">
            <a:avLst/>
          </a:prstGeom>
          <a:noFill/>
        </p:spPr>
        <p:txBody>
          <a:bodyPr wrap="square" bIns="0" rtlCol="0">
            <a:spAutoFit/>
          </a:bodyPr>
          <a:lstStyle/>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防潮堤の液状化</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南海トラフ地震に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備え、津波による浸水を防ぐため、府市が連携して、</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年から</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年間で、防潮堤の液状化対策の完了を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めざし取組みを実施。</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（進捗）</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年度までの５年間で</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、第一線</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防潮堤（津波を直接防御）の対策完了</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要対策延長約</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のうち</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対策を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実施（進捗率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88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年度末時点）</a:t>
            </a: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三</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大水門の</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更新</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・台風による高潮や南海トラフ等巨大地震により想定される津波に備えるため、</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老朽化が進む三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大水門の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更新を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進める。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（進捗）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木津川水門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　新水門築造工事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年までに完成）</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安治川水門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  詳細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設計（</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2034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年までに完成）</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尻無川水門　上記水門に引き続き、尻無川水門の更新に着手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予定（</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2041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年までに完成）</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密集市街地</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地震発生時の人的被害や建物被害を軽減するため、「大阪府密集市街地整備方針」（</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月策定）に基づき、</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「地震時等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の災害時に著しく危険な密集</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市街地（危険密集）」の解消に向けて、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府・市・公益財団法人大阪府都市整備推進センター等と連携し、取組みを推進。</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年度末までに危険密集の９割以上、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年度末までに全域の解消をめざす</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（進捗）危険密集</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2,248ha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のうち</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1,266ha</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を解消（残り</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982ha</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年度末時点）</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建築物の耐震化</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・住宅・建築物の耐震化促進の取組み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「住宅</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建築物耐震</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ヵ年戦略・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大阪」（計画期間</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）に基づき、実施。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（目標）①住宅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年までに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②大規模建築物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学校・病院・ホテル等</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年をめどに耐震性の不足するものをおおむね解消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③広域緊急交通路沿道建築物：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年をめどに耐震性の不足するものをおおむね解消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（進捗）①住宅の耐震化率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79.0%(</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→83.5%(</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→88.6%(</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②</a:t>
            </a:r>
            <a:r>
              <a:rPr kumimoji="1" lang="zh-TW"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大規模建築物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の耐震性が不足する棟数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139</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90</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広域緊急交通路沿道建築物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の耐震性が不足する棟数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228</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197</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base"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8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8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ブロック塀等の安全</a:t>
            </a:r>
            <a:r>
              <a:rPr kumimoji="1" lang="ja-JP" altLang="en-US" sz="148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48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・大阪府北部を震源とする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地震</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ではブロック塀等の転倒や倒壊による死傷者が出たことから安全対策を推進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進捗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学校のブロック塀について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の調査時</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に不適合</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のあった全ブロック塀（</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校）の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撤去完了</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市町村と連携し、所有者に対して個別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訪問等により、安全対策の普及啓発</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507447" y="72329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8" name="直線コネクタ 7"/>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0219" y="318163"/>
            <a:ext cx="4455066"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67776024"/>
      </p:ext>
    </p:extLst>
  </p:cSld>
  <p:clrMapOvr>
    <a:masterClrMapping/>
  </p:clrMapOvr>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601345" y="875460"/>
            <a:ext cx="8092280" cy="54338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災害モード</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宣言</a:t>
            </a:r>
            <a:endParaRPr kumimoji="1" lang="en-US" altLang="ja-JP" sz="1477" b="1"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・府民や事業者等に大阪府に広域的な大規模災害が発生もしくは迫っていることを知らせ</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、学校</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仕事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など</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の日常生活の状態（モード）から、災害時の状態（モード）への意識の切り替えを呼びかける</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ため、</a:t>
            </a:r>
            <a:endPar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導入</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2019.8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（発信の目安）</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非常に強い台風（府域の陸上で最大風速</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30m</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以上見込まれる場合）の接近や、震度</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６弱</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以上の地震が発生した場合等</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（発信の内容）</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自分の身の安全確保、 近所での助け合い（地震の場合）、出勤・通学の</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抑制促進</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救援</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物資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の備蓄</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・府と府内</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市町村は</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、大阪府域</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救援物資対策協</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議会において、南海</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トラフ巨大地震をはじめと</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大規模</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災害時に必要な備蓄物資の品目や量を定めた今後の備蓄方針を</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公表（</a:t>
            </a:r>
            <a:r>
              <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2015.12</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（方針）府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域内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で対応する期間</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南海トラフ巨大地震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日間、直下型地震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日間と設定</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必要数量は府１：市町村１を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基本に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役割分担</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帰宅困難者対策</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・大規模</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地震等により公共交通機関等が停止した場合、帰宅困難者が一斉に徒歩移動を開始</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すれば</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混雑</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による集団転倒や建物からの落下物等の二次災害により死傷する危険性があるとともに、救助</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救急</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活動や緊急輸送活動など応急対策活動の妨げとなるおそれがある。</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では、市町村や関西広域連合等と連携</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し、「一斉帰宅の抑制」の周知</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、事業所</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に対して、</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従業</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員</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や観光客</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等を待機させることや</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、その際に必要となる備蓄等を</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促す。また、関西広域連合と協定締</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結した</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コンビニエンスストア等の事業者の協力を</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得て、水道水、</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トイレなどの提供による徒歩帰宅支援を</a:t>
            </a:r>
            <a:endParaRPr kumimoji="1" lang="en-US" altLang="ja-JP"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行う。</a:t>
            </a:r>
            <a:endPar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626586" y="92884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16" name="直線コネクタ 15"/>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250219" y="318163"/>
            <a:ext cx="4459875"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147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815355975"/>
      </p:ext>
    </p:extLst>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97134" y="1535388"/>
            <a:ext cx="8595346" cy="5061964"/>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防潮堤の液状化対策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府市が連携</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して、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年から</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年間での完了をめざし、</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防潮堤の液状化対策工などの耐震・液状化対策を実施。</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進捗状況</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府市</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全体進捗率　</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88.</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５％</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①</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満潮時</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に地震直後から浸水が</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8km</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8.1</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km)</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完了</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右表</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②</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津波</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により浸水が始まる危険性のある水門外の</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防潮堤</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および水門内</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で満潮時に地震直後から浸水が</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23km</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16.5km</a:t>
            </a:r>
            <a:r>
              <a:rPr kumimoji="1" lang="ja-JP" altLang="en-US" sz="1100" b="0" i="0" u="none" strike="noStrike" kern="1200" cap="none" spc="0" normalizeH="0" baseline="0" noProof="0" dirty="0" err="1"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市</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5.6km)</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完了</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③水門の内側等にある防潮堤：</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20km</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9.4km</a:t>
            </a:r>
            <a:r>
              <a:rPr kumimoji="1" lang="ja-JP" altLang="en-US" sz="1100" b="0" i="0" u="none" strike="noStrike" kern="1200" cap="none" spc="0" normalizeH="0" baseline="0" noProof="0" dirty="0" err="1">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市</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10.0km)</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のうち約</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14km</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府</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8.8km</a:t>
            </a:r>
            <a:r>
              <a:rPr kumimoji="1" lang="ja-JP" altLang="en-US" sz="1100" b="0" i="0" u="none" strike="noStrike" kern="1200" cap="none" spc="0" normalizeH="0" baseline="0" noProof="0" dirty="0" err="1"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市</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4.9km)</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完了（</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年度末）</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 name="図 1"/>
          <p:cNvPicPr>
            <a:picLocks noChangeAspect="1"/>
          </p:cNvPicPr>
          <p:nvPr/>
        </p:nvPicPr>
        <p:blipFill>
          <a:blip r:embed="rId3"/>
          <a:stretch>
            <a:fillRect/>
          </a:stretch>
        </p:blipFill>
        <p:spPr>
          <a:xfrm>
            <a:off x="584092" y="4581128"/>
            <a:ext cx="2487384" cy="1956986"/>
          </a:xfrm>
          <a:prstGeom prst="rect">
            <a:avLst/>
          </a:prstGeom>
        </p:spPr>
      </p:pic>
      <p:sp>
        <p:nvSpPr>
          <p:cNvPr id="17" name="角丸四角形 16"/>
          <p:cNvSpPr/>
          <p:nvPr/>
        </p:nvSpPr>
        <p:spPr>
          <a:xfrm>
            <a:off x="297134" y="819344"/>
            <a:ext cx="8667016" cy="551256"/>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〇　南海トラフ巨大地震などの大規模地震の被害軽減を図るため、</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ハード対策とソフト対策の両面から、</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　　 地震・津波対策を推進。ハード対策として、防潮堤の液状化対策や三大水門の更新、地震時等に著しく危険</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　 な密集市街地解消や建築物の耐震化</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に向けた取組みを実施。</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テキスト ボックス 22"/>
          <p:cNvSpPr txBox="1"/>
          <p:nvPr/>
        </p:nvSpPr>
        <p:spPr>
          <a:xfrm>
            <a:off x="897137" y="4437112"/>
            <a:ext cx="2035160"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防潮堤の対策の</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推移</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4" name="表 23"/>
          <p:cNvGraphicFramePr>
            <a:graphicFrameLocks noGrp="1"/>
          </p:cNvGraphicFramePr>
          <p:nvPr>
            <p:extLst/>
          </p:nvPr>
        </p:nvGraphicFramePr>
        <p:xfrm>
          <a:off x="4126524" y="2392764"/>
          <a:ext cx="4707325" cy="1509998"/>
        </p:xfrm>
        <a:graphic>
          <a:graphicData uri="http://schemas.openxmlformats.org/drawingml/2006/table">
            <a:tbl>
              <a:tblPr firstRow="1" bandRow="1">
                <a:tableStyleId>{5940675A-B579-460E-94D1-54222C63F5DA}</a:tableStyleId>
              </a:tblPr>
              <a:tblGrid>
                <a:gridCol w="2880127">
                  <a:extLst>
                    <a:ext uri="{9D8B030D-6E8A-4147-A177-3AD203B41FA5}">
                      <a16:colId xmlns:a16="http://schemas.microsoft.com/office/drawing/2014/main" val="20000"/>
                    </a:ext>
                  </a:extLst>
                </a:gridCol>
                <a:gridCol w="1094270">
                  <a:extLst>
                    <a:ext uri="{9D8B030D-6E8A-4147-A177-3AD203B41FA5}">
                      <a16:colId xmlns:a16="http://schemas.microsoft.com/office/drawing/2014/main" val="20001"/>
                    </a:ext>
                  </a:extLst>
                </a:gridCol>
                <a:gridCol w="732928">
                  <a:extLst>
                    <a:ext uri="{9D8B030D-6E8A-4147-A177-3AD203B41FA5}">
                      <a16:colId xmlns:a16="http://schemas.microsoft.com/office/drawing/2014/main" val="20002"/>
                    </a:ext>
                  </a:extLst>
                </a:gridCol>
              </a:tblGrid>
              <a:tr h="200531">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対策箇所</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対策延長</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目標</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0"/>
                  </a:ext>
                </a:extLst>
              </a:tr>
              <a:tr h="202548">
                <a:tc>
                  <a:txBody>
                    <a:bodyPr/>
                    <a:lstStyle/>
                    <a:p>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　８㎞</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8.1km)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年度完成</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1"/>
                  </a:ext>
                </a:extLst>
              </a:tr>
              <a:tr h="309489">
                <a:tc>
                  <a:txBody>
                    <a:bodyPr/>
                    <a:lstStyle/>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津波により浸水が始まる危険性のある水門外の防潮堤</a:t>
                      </a: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および</a:t>
                      </a:r>
                      <a:endParaRPr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水門内で満潮時に地震直後から浸水が始まる危険性のある防潮堤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約２２㎞</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16.5</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5.6)</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年度完成</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2"/>
                  </a:ext>
                </a:extLst>
              </a:tr>
              <a:tr h="206188">
                <a:tc>
                  <a:txBody>
                    <a:bodyPr/>
                    <a:lstStyle/>
                    <a:p>
                      <a:r>
                        <a:rPr kumimoji="1" lang="ja-JP" altLang="en-US" sz="700" u="none" strike="noStrike" kern="120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③  水門の内側等にある防潮堤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約２０㎞</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9.4</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年度完成</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10003"/>
                  </a:ext>
                </a:extLst>
              </a:tr>
              <a:tr h="206188">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計</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約５０</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km</a:t>
                      </a: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34.0km</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15.6km)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tc>
                  <a:txBody>
                    <a:bodyPr/>
                    <a:lstStyle/>
                    <a:p>
                      <a:pPr algn="ct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36000" marT="42203" marB="42203" anchor="ctr"/>
                </a:tc>
                <a:extLst>
                  <a:ext uri="{0D108BD9-81ED-4DB2-BD59-A6C34878D82A}">
                    <a16:rowId xmlns:a16="http://schemas.microsoft.com/office/drawing/2014/main" val="355049557"/>
                  </a:ext>
                </a:extLst>
              </a:tr>
            </a:tbl>
          </a:graphicData>
        </a:graphic>
      </p:graphicFrame>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9" name="右矢印 18"/>
          <p:cNvSpPr/>
          <p:nvPr/>
        </p:nvSpPr>
        <p:spPr>
          <a:xfrm>
            <a:off x="5904632" y="5209863"/>
            <a:ext cx="428625" cy="390525"/>
          </a:xfrm>
          <a:prstGeom prst="rightArrow">
            <a:avLst/>
          </a:prstGeom>
          <a:solidFill>
            <a:schemeClr val="accent1">
              <a:lumMod val="75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5796136" y="5695638"/>
            <a:ext cx="647700" cy="266700"/>
          </a:xfrm>
          <a:prstGeom prst="roundRect">
            <a:avLst/>
          </a:prstGeom>
          <a:ln>
            <a:noFill/>
          </a:ln>
        </p:spPr>
        <p:style>
          <a:lnRef idx="1">
            <a:schemeClr val="accent6"/>
          </a:lnRef>
          <a:fillRef idx="2">
            <a:schemeClr val="accent6"/>
          </a:fillRef>
          <a:effectRef idx="1">
            <a:schemeClr val="accent6"/>
          </a:effectRef>
          <a:fontRef idx="minor">
            <a:schemeClr val="dk1"/>
          </a:fontRef>
        </p:style>
        <p:txBody>
          <a:bodyPr rot="0" spcFirstLastPara="0" vert="horz" wrap="square" lIns="36000" tIns="18000" rIns="36000" bIns="18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Calibri"/>
                <a:ea typeface="Meiryo UI" panose="020B0604030504040204" pitchFamily="50" charset="-128"/>
                <a:cs typeface="Meiryo UI" panose="020B0604030504040204" pitchFamily="50" charset="-128"/>
              </a:rPr>
              <a:t>地盤改良</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p:txBody>
      </p:sp>
      <p:sp>
        <p:nvSpPr>
          <p:cNvPr id="21" name="正方形/長方形 20"/>
          <p:cNvSpPr/>
          <p:nvPr/>
        </p:nvSpPr>
        <p:spPr>
          <a:xfrm>
            <a:off x="3379326" y="4523392"/>
            <a:ext cx="2416810" cy="265430"/>
          </a:xfrm>
          <a:prstGeom prst="rect">
            <a:avLst/>
          </a:prstGeom>
          <a:ln w="19050">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一級河川　六軒家川　防潮堤補強</a:t>
            </a:r>
            <a:r>
              <a:rPr kumimoji="1" lang="en-US" altLang="ja-JP"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対策前</a:t>
            </a:r>
            <a:r>
              <a:rPr kumimoji="1" lang="en-US" altLang="ja-JP"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sz="1800" b="0" i="0" u="none" strike="noStrike" kern="1200" cap="none" spc="0" normalizeH="0" baseline="0" noProof="0" dirty="0">
                <a:ln>
                  <a:noFill/>
                </a:ln>
                <a:solidFill>
                  <a:srgbClr val="000000"/>
                </a:solidFill>
                <a:effectLst/>
                <a:uLnTx/>
                <a:uFillTx/>
                <a:latin typeface="Meiryo UI" panose="020B0604030504040204" pitchFamily="50" charset="-128"/>
                <a:ea typeface="ＭＳ Ｐゴシック" panose="020B0600070205080204" pitchFamily="50" charset="-128"/>
                <a:cs typeface="Meiryo UI" panose="020B0604030504040204" pitchFamily="50" charset="-128"/>
              </a:rPr>
              <a:t> </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p:txBody>
      </p:sp>
      <p:sp>
        <p:nvSpPr>
          <p:cNvPr id="25" name="正方形/長方形 24"/>
          <p:cNvSpPr/>
          <p:nvPr/>
        </p:nvSpPr>
        <p:spPr>
          <a:xfrm>
            <a:off x="6492642" y="4512597"/>
            <a:ext cx="2303145" cy="276225"/>
          </a:xfrm>
          <a:prstGeom prst="rect">
            <a:avLst/>
          </a:prstGeom>
          <a:ln w="19050">
            <a:noFill/>
          </a:ln>
        </p:spPr>
        <p:style>
          <a:lnRef idx="2">
            <a:schemeClr val="accent6"/>
          </a:lnRef>
          <a:fillRef idx="1">
            <a:schemeClr val="lt1"/>
          </a:fillRef>
          <a:effectRef idx="0">
            <a:schemeClr val="accent6"/>
          </a:effectRef>
          <a:fontRef idx="minor">
            <a:schemeClr val="dk1"/>
          </a:fontRef>
        </p:style>
        <p:txBody>
          <a:bodyPr wrap="square" lIns="0" tIns="0" rIns="0" bIns="0" rtlCol="0" anchor="ctr">
            <a:no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一級河川　六軒家川　防潮堤補強</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対策後</a:t>
            </a:r>
            <a:r>
              <a:rPr kumimoji="1" lang="en-US" altLang="ja-JP" sz="900" b="0" i="0" u="none" strike="noStrike" kern="1200" cap="none" spc="0" normalizeH="0" baseline="0" noProof="0">
                <a:ln>
                  <a:noFill/>
                </a:ln>
                <a:solidFill>
                  <a:srgbClr val="000000"/>
                </a:solidFill>
                <a:effectLst/>
                <a:uLnTx/>
                <a:uFillTx/>
                <a:latin typeface="ＭＳ Ｐゴシック" panose="020B060007020508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sz="1800" b="0" i="0" u="none" strike="noStrike" kern="1200" cap="none" spc="0" normalizeH="0" baseline="0" noProof="0">
                <a:ln>
                  <a:noFill/>
                </a:ln>
                <a:solidFill>
                  <a:srgbClr val="000000"/>
                </a:solidFill>
                <a:effectLst/>
                <a:uLnTx/>
                <a:uFillTx/>
                <a:latin typeface="Meiryo UI" panose="020B0604030504040204" pitchFamily="50" charset="-128"/>
                <a:ea typeface="ＭＳ Ｐゴシック" panose="020B0600070205080204" pitchFamily="50" charset="-128"/>
                <a:cs typeface="Meiryo UI" panose="020B0604030504040204" pitchFamily="50" charset="-128"/>
              </a:rPr>
              <a:t> </a:t>
            </a:r>
            <a:endPar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anose="020B0600070205080204" pitchFamily="50" charset="-128"/>
            </a:endParaRPr>
          </a:p>
        </p:txBody>
      </p:sp>
      <p:pic>
        <p:nvPicPr>
          <p:cNvPr id="26" name="図 25"/>
          <p:cNvPicPr/>
          <p:nvPr/>
        </p:nvPicPr>
        <p:blipFill rotWithShape="1">
          <a:blip r:embed="rId4" cstate="print">
            <a:extLst>
              <a:ext uri="{28A0092B-C50C-407E-A947-70E740481C1C}">
                <a14:useLocalDpi xmlns:a14="http://schemas.microsoft.com/office/drawing/2010/main" val="0"/>
              </a:ext>
            </a:extLst>
          </a:blip>
          <a:srcRect/>
          <a:stretch/>
        </p:blipFill>
        <p:spPr bwMode="auto">
          <a:xfrm>
            <a:off x="3447078" y="4682630"/>
            <a:ext cx="2296264" cy="1680181"/>
          </a:xfrm>
          <a:prstGeom prst="rect">
            <a:avLst/>
          </a:prstGeom>
          <a:ln>
            <a:noFill/>
          </a:ln>
          <a:extLst>
            <a:ext uri="{53640926-AAD7-44D8-BBD7-CCE9431645EC}">
              <a14:shadowObscured xmlns:a14="http://schemas.microsoft.com/office/drawing/2010/main"/>
            </a:ext>
          </a:extLst>
        </p:spPr>
      </p:pic>
      <p:pic>
        <p:nvPicPr>
          <p:cNvPr id="27" name="図 26" descr="F:\DCIM\100OLYMP\P6082637.JPG"/>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94547" y="4678369"/>
            <a:ext cx="2303145" cy="1684442"/>
          </a:xfrm>
          <a:prstGeom prst="rect">
            <a:avLst/>
          </a:prstGeom>
          <a:noFill/>
          <a:ln>
            <a:noFill/>
          </a:ln>
        </p:spPr>
      </p:pic>
      <p:sp>
        <p:nvSpPr>
          <p:cNvPr id="30" name="テキスト ボックス 29"/>
          <p:cNvSpPr txBox="1"/>
          <p:nvPr/>
        </p:nvSpPr>
        <p:spPr>
          <a:xfrm>
            <a:off x="441224" y="4470677"/>
            <a:ext cx="695459"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km</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1" name="テキスト ボックス 30"/>
          <p:cNvSpPr txBox="1"/>
          <p:nvPr/>
        </p:nvSpPr>
        <p:spPr>
          <a:xfrm>
            <a:off x="3012445" y="6268160"/>
            <a:ext cx="695459"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p>
        </p:txBody>
      </p:sp>
      <p:sp>
        <p:nvSpPr>
          <p:cNvPr id="36" name="テキスト ボックス 35"/>
          <p:cNvSpPr txBox="1"/>
          <p:nvPr/>
        </p:nvSpPr>
        <p:spPr>
          <a:xfrm>
            <a:off x="939804" y="4725144"/>
            <a:ext cx="2017033" cy="246221"/>
          </a:xfrm>
          <a:prstGeom prst="rect">
            <a:avLst/>
          </a:prstGeom>
          <a:noFill/>
          <a:ln>
            <a:noFill/>
          </a:ln>
        </p:spPr>
        <p:txBody>
          <a:bodyPr wrap="squar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防潮堤整備目標　約５０</a:t>
            </a:r>
            <a:r>
              <a:rPr kumimoji="1" lang="en-US" altLang="ja-JP"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km</a:t>
            </a:r>
            <a:endParaRPr kumimoji="1" lang="ja-JP" altLang="en-US" sz="1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9" name="直線コネクタ 8"/>
          <p:cNvCxnSpPr/>
          <p:nvPr/>
        </p:nvCxnSpPr>
        <p:spPr>
          <a:xfrm flipV="1">
            <a:off x="984923" y="4943261"/>
            <a:ext cx="1926793" cy="8078"/>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250219" y="318163"/>
            <a:ext cx="5686172"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1265862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第３波（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年２月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43424" y="467440"/>
          <a:ext cx="9072000" cy="482727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8130">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3771900">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対策分科会が「感染リスクが高まる５つの場面」を発表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・飲酒を伴う懇親会等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・大人数や長時間におよぶ飲食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・マスクなしでの会話</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・狭い空間での共同生活</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・居場所の切り替わり</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「大都市の歓楽街における感染拡大防止対策ワーキンググループ　当面の取組方策に関する報告書」を発表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・大都市の歓楽街が感染拡大の「急所」であり、こうした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エリアへの対策強化が有効</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・通常時からの対策（信頼関係の構築、感染拡大しに</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く</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い</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環境づくり等）、感染検知時の早期介入　が重要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地方創生交付金の「協力要請推進枠」を創設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・予算額：</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億円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・エリア・業種を限定した休業要請や営業時間短縮要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請等に協力した事業者に支給する協力金が対象</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英国で新しい変異株（アルファ株）を検出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国内で初めてのアルファ株患者を確認（空港検疫）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事業を一時停止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全ての国・地域からの新規入国停止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月４日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３密で唾液が飛び交う環境を避けることを要請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GoToEatOsaka</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食事券引換開始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静かに飲食、マスクの徹底の要請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患者情報管理について、府独自システム（</a:t>
                      </a:r>
                      <a:r>
                        <a:rPr kumimoji="1" lang="en-US" altLang="ja-JP" sz="1050" dirty="0" err="1" smtClean="0">
                          <a:solidFill>
                            <a:schemeClr val="tx1"/>
                          </a:solidFill>
                          <a:latin typeface="ＭＳ Ｐゴシック" panose="020B0600070205080204" pitchFamily="50" charset="-128"/>
                          <a:ea typeface="ＭＳ Ｐゴシック" panose="020B0600070205080204" pitchFamily="50" charset="-128"/>
                        </a:rPr>
                        <a:t>kintone</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）を廃止し、国システム（</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HER-SYS</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G-MIS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）に一本化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５人以上・２時間以上の宴会等を控えること、重症化リスクの高い方は不要不急の外出を控えることを要請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大阪市北区・中央区の飲食店等に対し、休業・営業時間</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短縮要請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「大阪モデル」赤信号点灯、医療非常事態宣言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できる限りの、不要不急の外出自粛を要請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大阪コロナ重症センター運用開始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大阪市全域の飲食店等に対し、休業・営業時間短縮要請、不要不急の外出自粛の要請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64127532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4563410" y="836713"/>
            <a:ext cx="4394579" cy="5760640"/>
          </a:xfrm>
          <a:prstGeom prst="rect">
            <a:avLst/>
          </a:prstGeom>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密集市街地対策</a:t>
            </a:r>
            <a:r>
              <a:rPr kumimoji="1" lang="en-US" altLang="ja-JP" sz="1108" b="0" i="0" u="sng"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大阪府密集市街地整備方針」</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(2021</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月改定</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に基づき</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、取組み</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を推進</a:t>
            </a:r>
            <a:endParaRPr kumimoji="1" lang="en-US" altLang="ja-JP" sz="11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まちの防災性の向上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：延焼遮断帯の整備、老朽建築物等除却、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防火規制の強化、避難路・公園の整備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地域防災力のさらなる向上</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：まちの危険性の一層の「見える化」、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防災訓練やワークショップなどの実施</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3.</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魅力あるまちづくり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：公共用地等を活用したまちづくりの推進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308824" y="836712"/>
            <a:ext cx="4263176" cy="5755692"/>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三大水門の更新</a:t>
            </a:r>
            <a:r>
              <a:rPr kumimoji="1" lang="ja-JP" altLang="en-US" sz="1477" b="0" i="0" u="sng"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西大阪地域を流れる安治川、尻無川、木津川の河口部に、</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高潮による被害から市街地を守るため、防潮水門（</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安治川</a:t>
            </a:r>
            <a:r>
              <a:rPr kumimoji="1" lang="zh-TW" altLang="en-US" sz="1200" b="0" i="0" u="none" strike="noStrike" kern="1200" cap="none" spc="0" normalizeH="0" baseline="0" noProof="0" dirty="0">
                <a:ln>
                  <a:noFill/>
                </a:ln>
                <a:solidFill>
                  <a:prstClr val="black"/>
                </a:solidFill>
                <a:effectLst/>
                <a:uLnTx/>
                <a:uFillTx/>
                <a:latin typeface="Meiryo UI"/>
                <a:ea typeface="Meiryo UI"/>
                <a:cs typeface="+mn-cs"/>
              </a:rPr>
              <a:t>水門</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zh-TW"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尻</a:t>
            </a:r>
            <a:r>
              <a:rPr kumimoji="1" lang="zh-TW" altLang="en-US" sz="1200" b="0" i="0" u="none" strike="noStrike" kern="1200" cap="none" spc="0" normalizeH="0" baseline="0" noProof="0" dirty="0">
                <a:ln>
                  <a:noFill/>
                </a:ln>
                <a:solidFill>
                  <a:prstClr val="black"/>
                </a:solidFill>
                <a:effectLst/>
                <a:uLnTx/>
                <a:uFillTx/>
                <a:latin typeface="Meiryo UI"/>
                <a:ea typeface="Meiryo UI"/>
                <a:cs typeface="+mn-cs"/>
              </a:rPr>
              <a:t>無川水門、木津川水門</a:t>
            </a:r>
            <a:r>
              <a:rPr kumimoji="1" lang="zh-TW"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を建設</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台風</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による高潮や南海トラフ等巨大地震により想定される津波に</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備えるため、老朽化が進む三大水門の更新を進める。</a:t>
            </a: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主な検討経緯</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2011.11</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西大阪地区の津波対策に関する技術検討委員会での検討開始</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 2012.11  </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新設</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の</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「大阪府河川構造物等審議会」へ移行</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2017.11</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審議会答申（水門新設案が最適、早急設計段階へ移行すべき）</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1" i="0" u="none" strike="noStrike" kern="1200" cap="none" spc="0" normalizeH="0" baseline="0" noProof="0" dirty="0" smtClean="0">
                <a:ln>
                  <a:noFill/>
                </a:ln>
                <a:solidFill>
                  <a:prstClr val="black"/>
                </a:solidFill>
                <a:effectLst/>
                <a:uLnTx/>
                <a:uFillTx/>
                <a:latin typeface="Meiryo UI"/>
                <a:ea typeface="Meiryo UI"/>
                <a:cs typeface="+mn-cs"/>
              </a:rPr>
              <a:t>2019.</a:t>
            </a:r>
            <a:r>
              <a:rPr kumimoji="1" lang="ja-JP" altLang="en-US" sz="1000" b="1" i="0" u="none" strike="noStrike" kern="1200" cap="none" spc="0" normalizeH="0" baseline="0" noProof="0" dirty="0" smtClean="0">
                <a:ln>
                  <a:noFill/>
                </a:ln>
                <a:solidFill>
                  <a:prstClr val="black"/>
                </a:solidFill>
                <a:effectLst/>
                <a:uLnTx/>
                <a:uFillTx/>
                <a:latin typeface="Meiryo UI"/>
                <a:ea typeface="Meiryo UI"/>
                <a:cs typeface="+mn-cs"/>
              </a:rPr>
              <a:t>２　</a:t>
            </a:r>
            <a:r>
              <a:rPr kumimoji="1" lang="ja-JP" altLang="en-US" sz="1000" b="1" i="0" u="sng" strike="noStrike" kern="1200" cap="none" spc="0" normalizeH="0" baseline="0" noProof="0" dirty="0" smtClean="0">
                <a:ln>
                  <a:noFill/>
                </a:ln>
                <a:solidFill>
                  <a:prstClr val="black"/>
                </a:solidFill>
                <a:effectLst/>
                <a:uLnTx/>
                <a:uFillTx/>
                <a:latin typeface="Meiryo UI"/>
                <a:ea typeface="Meiryo UI"/>
                <a:cs typeface="+mn-cs"/>
              </a:rPr>
              <a:t>府方針「現水門付近に津波・高潮に対応できる新たな水門を設置」</a:t>
            </a:r>
            <a:endParaRPr kumimoji="1" lang="en-US" altLang="ja-JP" sz="1000"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2020.8</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三大水門景観検討部会を設置し、景観の検討開始</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2021.1</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部会答申（木津川水門の景観設計において配慮すべき事項等）</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rPr>
              <a:t>2021.12</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 部会答申（安治川水門の景観設計において配慮すべき事項等）</a:t>
            </a:r>
            <a:endParaRPr kumimoji="1" lang="en-US" altLang="ja-JP" sz="10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05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050"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050"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木</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津川</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水門 </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2019</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　詳細設計</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2022</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　新水門築造工事　（</a:t>
            </a:r>
            <a:r>
              <a:rPr kumimoji="1" lang="en-US" altLang="ja-JP" sz="1050" b="0" i="0" u="none" strike="noStrike" kern="1200" cap="none" spc="0" normalizeH="0" baseline="0" noProof="0" dirty="0">
                <a:ln>
                  <a:noFill/>
                </a:ln>
                <a:solidFill>
                  <a:prstClr val="black"/>
                </a:solidFill>
                <a:effectLst/>
                <a:uLnTx/>
                <a:uFillTx/>
                <a:latin typeface="Meiryo UI"/>
                <a:ea typeface="Meiryo UI"/>
                <a:cs typeface="+mn-cs"/>
              </a:rPr>
              <a:t>2031</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年までに完成）</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　・安治川</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水門　</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  詳細設計</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 今後、新水門</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築造工事に着手予定（</a:t>
            </a:r>
            <a:r>
              <a:rPr kumimoji="1" lang="en-US" altLang="ja-JP" sz="1050" b="0" i="0" u="none" strike="noStrike" kern="1200" cap="none" spc="0" normalizeH="0" baseline="0" noProof="0" dirty="0">
                <a:ln>
                  <a:noFill/>
                </a:ln>
                <a:solidFill>
                  <a:prstClr val="black"/>
                </a:solidFill>
                <a:effectLst/>
                <a:uLnTx/>
                <a:uFillTx/>
                <a:latin typeface="Meiryo UI"/>
                <a:ea typeface="Meiryo UI"/>
                <a:cs typeface="+mn-cs"/>
              </a:rPr>
              <a:t>2034</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年までに完成）</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　・尻</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無川</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水門  上記</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水門に引き続き、尻無川水門の更新に着手予定</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2041</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年までに完成）</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000" b="0" i="0" u="none" strike="noStrike" kern="1200" cap="none" spc="0" normalizeH="0" baseline="0" noProof="0" dirty="0">
              <a:ln>
                <a:noFill/>
              </a:ln>
              <a:solidFill>
                <a:srgbClr val="FF0000"/>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5" name="図 4"/>
          <p:cNvPicPr>
            <a:picLocks noChangeAspect="1"/>
          </p:cNvPicPr>
          <p:nvPr/>
        </p:nvPicPr>
        <p:blipFill rotWithShape="1">
          <a:blip r:embed="rId3"/>
          <a:srcRect l="19725"/>
          <a:stretch/>
        </p:blipFill>
        <p:spPr>
          <a:xfrm>
            <a:off x="1994532" y="4762722"/>
            <a:ext cx="2474148" cy="1781465"/>
          </a:xfrm>
          <a:prstGeom prst="rect">
            <a:avLst/>
          </a:prstGeom>
        </p:spPr>
      </p:pic>
      <p:pic>
        <p:nvPicPr>
          <p:cNvPr id="18" name="図 17"/>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441406" y="5169229"/>
            <a:ext cx="1440205" cy="751646"/>
          </a:xfrm>
          <a:prstGeom prst="rect">
            <a:avLst/>
          </a:prstGeom>
        </p:spPr>
      </p:pic>
      <p:sp>
        <p:nvSpPr>
          <p:cNvPr id="20" name="テキスト ボックス 17"/>
          <p:cNvSpPr txBox="1"/>
          <p:nvPr/>
        </p:nvSpPr>
        <p:spPr>
          <a:xfrm>
            <a:off x="285422" y="5907220"/>
            <a:ext cx="2100200" cy="203712"/>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just" defTabSz="913881" rtl="0" eaLnBrk="1" fontAlgn="auto" latinLnBrk="0" hangingPunct="1">
              <a:lnSpc>
                <a:spcPts val="1300"/>
              </a:lnSpc>
              <a:spcBef>
                <a:spcPts val="0"/>
              </a:spcBef>
              <a:spcAft>
                <a:spcPts val="0"/>
              </a:spcAft>
              <a:buClrTx/>
              <a:buSzTx/>
              <a:buFontTx/>
              <a:buNone/>
              <a:tabLst/>
              <a:defRPr/>
            </a:pPr>
            <a:r>
              <a:rPr kumimoji="1" lang="ja-JP" altLang="en-US"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整備後の木津川水門のイメージ</a:t>
            </a:r>
          </a:p>
        </p:txBody>
      </p:sp>
      <p:graphicFrame>
        <p:nvGraphicFramePr>
          <p:cNvPr id="61" name="表 60"/>
          <p:cNvGraphicFramePr>
            <a:graphicFrameLocks noGrp="1"/>
          </p:cNvGraphicFramePr>
          <p:nvPr>
            <p:extLst>
              <p:ext uri="{D42A27DB-BD31-4B8C-83A1-F6EECF244321}">
                <p14:modId xmlns:p14="http://schemas.microsoft.com/office/powerpoint/2010/main" val="3813240508"/>
              </p:ext>
            </p:extLst>
          </p:nvPr>
        </p:nvGraphicFramePr>
        <p:xfrm>
          <a:off x="4853704" y="5054826"/>
          <a:ext cx="3787089" cy="1493520"/>
        </p:xfrm>
        <a:graphic>
          <a:graphicData uri="http://schemas.openxmlformats.org/drawingml/2006/table">
            <a:tbl>
              <a:tblPr>
                <a:tableStyleId>{5C22544A-7EE6-4342-B048-85BDC9FD1C3A}</a:tableStyleId>
              </a:tblPr>
              <a:tblGrid>
                <a:gridCol w="820456">
                  <a:extLst>
                    <a:ext uri="{9D8B030D-6E8A-4147-A177-3AD203B41FA5}">
                      <a16:colId xmlns:a16="http://schemas.microsoft.com/office/drawing/2014/main" val="1276941167"/>
                    </a:ext>
                  </a:extLst>
                </a:gridCol>
                <a:gridCol w="1062895">
                  <a:extLst>
                    <a:ext uri="{9D8B030D-6E8A-4147-A177-3AD203B41FA5}">
                      <a16:colId xmlns:a16="http://schemas.microsoft.com/office/drawing/2014/main" val="1676820223"/>
                    </a:ext>
                  </a:extLst>
                </a:gridCol>
                <a:gridCol w="951869">
                  <a:extLst>
                    <a:ext uri="{9D8B030D-6E8A-4147-A177-3AD203B41FA5}">
                      <a16:colId xmlns:a16="http://schemas.microsoft.com/office/drawing/2014/main" val="1383888150"/>
                    </a:ext>
                  </a:extLst>
                </a:gridCol>
                <a:gridCol w="951869">
                  <a:extLst>
                    <a:ext uri="{9D8B030D-6E8A-4147-A177-3AD203B41FA5}">
                      <a16:colId xmlns:a16="http://schemas.microsoft.com/office/drawing/2014/main" val="1704229019"/>
                    </a:ext>
                  </a:extLst>
                </a:gridCol>
              </a:tblGrid>
              <a:tr h="135551">
                <a:tc rowSpan="2">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rowSpan="2">
                  <a:txBody>
                    <a:bodyPr/>
                    <a:lstStyle/>
                    <a:p>
                      <a:pPr algn="ctr" fontAlgn="ctr"/>
                      <a:r>
                        <a:rPr lang="en-US" altLang="ja-JP" sz="900" u="none" strike="noStrike" dirty="0">
                          <a:effectLst/>
                          <a:latin typeface="Meiryo UI" panose="020B0604030504040204" pitchFamily="50" charset="-128"/>
                          <a:ea typeface="Meiryo UI" panose="020B0604030504040204" pitchFamily="50" charset="-128"/>
                        </a:rPr>
                        <a:t>2012</a:t>
                      </a:r>
                      <a:r>
                        <a:rPr lang="en-US" altLang="ja-JP" sz="700" u="none" strike="noStrike" dirty="0">
                          <a:effectLst/>
                          <a:latin typeface="Meiryo UI" panose="020B0604030504040204" pitchFamily="50" charset="-128"/>
                          <a:ea typeface="Meiryo UI" panose="020B0604030504040204" pitchFamily="50" charset="-128"/>
                        </a:rPr>
                        <a:t>(</a:t>
                      </a:r>
                      <a:r>
                        <a:rPr lang="en-US" sz="700" u="none" strike="noStrike" dirty="0">
                          <a:effectLst/>
                          <a:latin typeface="Meiryo UI" panose="020B0604030504040204" pitchFamily="50" charset="-128"/>
                          <a:ea typeface="Meiryo UI" panose="020B0604030504040204" pitchFamily="50" charset="-128"/>
                        </a:rPr>
                        <a:t>H24)</a:t>
                      </a:r>
                      <a:r>
                        <a:rPr lang="ja-JP" altLang="en-US" sz="900" u="none" strike="noStrike" dirty="0">
                          <a:effectLst/>
                          <a:latin typeface="Meiryo UI" panose="020B0604030504040204" pitchFamily="50" charset="-128"/>
                          <a:ea typeface="Meiryo UI" panose="020B0604030504040204" pitchFamily="50" charset="-128"/>
                        </a:rPr>
                        <a:t>年度</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gridSpan="2">
                  <a:txBody>
                    <a:bodyPr/>
                    <a:lstStyle/>
                    <a:p>
                      <a:pPr algn="ctr"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2021</a:t>
                      </a:r>
                      <a:r>
                        <a:rPr lang="en-US" altLang="ja-JP" sz="700" b="0" i="0" u="none" strike="noStrike" dirty="0">
                          <a:solidFill>
                            <a:srgbClr val="000000"/>
                          </a:solidFill>
                          <a:effectLst/>
                          <a:latin typeface="Meiryo UI" panose="020B0604030504040204" pitchFamily="50" charset="-128"/>
                          <a:ea typeface="Meiryo UI" panose="020B0604030504040204" pitchFamily="50" charset="-128"/>
                        </a:rPr>
                        <a:t>(R3)</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年度末</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hMerge="1">
                  <a:txBody>
                    <a:bodyPr/>
                    <a:lstStyle/>
                    <a:p>
                      <a:pPr algn="ctr"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0205" marR="50205"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42362159"/>
                  </a:ext>
                </a:extLst>
              </a:tr>
              <a:tr h="135551">
                <a:tc vMerge="1">
                  <a:txBody>
                    <a:bodyPr/>
                    <a:lstStyle/>
                    <a:p>
                      <a:pPr algn="ctr"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0205" marR="50205"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vMerge="1">
                  <a:txBody>
                    <a:bodyPr/>
                    <a:lstStyle/>
                    <a:p>
                      <a:pPr algn="ctr" fontAlgn="ct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0205" marR="50205"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解消</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未解消</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88529548"/>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大阪市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1,333</a:t>
                      </a:r>
                      <a:r>
                        <a:rPr lang="ja-JP" altLang="en-US" sz="900" u="none" strike="noStrike" baseline="0" dirty="0">
                          <a:effectLst/>
                          <a:latin typeface="Meiryo UI" panose="020B0604030504040204" pitchFamily="50" charset="-128"/>
                          <a:ea typeface="Meiryo UI" panose="020B0604030504040204" pitchFamily="50" charset="-128"/>
                        </a:rPr>
                        <a:t> </a:t>
                      </a:r>
                      <a:r>
                        <a:rPr lang="en-US" altLang="ja-JP" sz="900" u="none" strike="noStrike" dirty="0">
                          <a:effectLst/>
                          <a:latin typeface="Meiryo UI" panose="020B0604030504040204" pitchFamily="50" charset="-128"/>
                          <a:ea typeface="Meiryo UI" panose="020B0604030504040204" pitchFamily="50" charset="-128"/>
                        </a:rPr>
                        <a:t>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692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641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56852813"/>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堺市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54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36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765487756"/>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豊中市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246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125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121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590308748"/>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守口市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213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213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0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24207345"/>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門真市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137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29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108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42813499"/>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寝屋川市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216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160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56 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85699602"/>
                  </a:ext>
                </a:extLst>
              </a:tr>
              <a:tr h="13555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東大阪市</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49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11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38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84503085"/>
                  </a:ext>
                </a:extLst>
              </a:tr>
              <a:tr h="256041">
                <a:tc>
                  <a:txBody>
                    <a:bodyPr/>
                    <a:lstStyle/>
                    <a:p>
                      <a:pPr algn="ctr" fontAlgn="ctr"/>
                      <a:r>
                        <a:rPr lang="ja-JP" altLang="en-US" sz="900" u="none" strike="noStrike" dirty="0">
                          <a:effectLst/>
                          <a:latin typeface="Meiryo UI" panose="020B0604030504040204" pitchFamily="50" charset="-128"/>
                          <a:ea typeface="Meiryo UI" panose="020B0604030504040204" pitchFamily="50" charset="-128"/>
                        </a:rPr>
                        <a:t>合計</a:t>
                      </a:r>
                      <a:endParaRPr lang="ja-JP"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2,248 ha</a:t>
                      </a:r>
                      <a:endParaRPr lang="en-US" altLang="ja-JP" sz="900" b="0" i="0" u="none" strike="noStrike" dirty="0">
                        <a:solidFill>
                          <a:srgbClr val="000000"/>
                        </a:solidFill>
                        <a:effectLst/>
                        <a:latin typeface="Meiryo UI" panose="020B0604030504040204" pitchFamily="50" charset="-128"/>
                        <a:ea typeface="Meiryo UI" panose="020B0604030504040204" pitchFamily="50" charset="-128"/>
                      </a:endParaRP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1,266 ha</a:t>
                      </a:r>
                    </a:p>
                    <a:p>
                      <a:pPr marL="0" marR="0" lvl="0" indent="0" algn="r" defTabSz="128016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(R3</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年度</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32ha)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tc>
                  <a:txBody>
                    <a:bodyPr/>
                    <a:lstStyle/>
                    <a:p>
                      <a:pPr algn="r" fontAlgn="ctr"/>
                      <a:r>
                        <a:rPr lang="en-US" altLang="ja-JP" sz="900" u="none" strike="noStrike" dirty="0">
                          <a:effectLst/>
                          <a:latin typeface="Meiryo UI" panose="020B0604030504040204" pitchFamily="50" charset="-128"/>
                          <a:ea typeface="Meiryo UI" panose="020B0604030504040204" pitchFamily="50" charset="-128"/>
                        </a:rPr>
                        <a:t>982ha</a:t>
                      </a:r>
                    </a:p>
                  </a:txBody>
                  <a:tcPr marL="51861" marR="51861" marT="0" marB="0" anchor="ctr">
                    <a:lnL w="6350" cap="flat" cmpd="sng" algn="ctr">
                      <a:solidFill>
                        <a:schemeClr val="bg1">
                          <a:lumMod val="50000"/>
                        </a:schemeClr>
                      </a:solidFill>
                      <a:prstDash val="solid"/>
                      <a:round/>
                      <a:headEnd type="none" w="med" len="med"/>
                      <a:tailEnd type="none" w="med" len="med"/>
                    </a:lnL>
                    <a:lnR w="6350" cap="flat" cmpd="sng" algn="ctr">
                      <a:solidFill>
                        <a:schemeClr val="bg1">
                          <a:lumMod val="50000"/>
                        </a:schemeClr>
                      </a:solid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13851829"/>
                  </a:ext>
                </a:extLst>
              </a:tr>
            </a:tbl>
          </a:graphicData>
        </a:graphic>
      </p:graphicFrame>
      <p:sp>
        <p:nvSpPr>
          <p:cNvPr id="62" name="フレーム 61"/>
          <p:cNvSpPr/>
          <p:nvPr/>
        </p:nvSpPr>
        <p:spPr>
          <a:xfrm>
            <a:off x="6750519" y="6284929"/>
            <a:ext cx="944011" cy="286181"/>
          </a:xfrm>
          <a:prstGeom prst="frame">
            <a:avLst>
              <a:gd name="adj1" fmla="val 8939"/>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65" name="グループ化 64"/>
          <p:cNvGrpSpPr/>
          <p:nvPr/>
        </p:nvGrpSpPr>
        <p:grpSpPr>
          <a:xfrm>
            <a:off x="5052266" y="2211944"/>
            <a:ext cx="3390950" cy="2801233"/>
            <a:chOff x="1" y="68240"/>
            <a:chExt cx="5985832" cy="6360191"/>
          </a:xfrm>
        </p:grpSpPr>
        <p:pic>
          <p:nvPicPr>
            <p:cNvPr id="66" name="図 65"/>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bwMode="auto">
            <a:xfrm>
              <a:off x="1" y="68240"/>
              <a:ext cx="5906771" cy="6360191"/>
            </a:xfrm>
            <a:prstGeom prst="rect">
              <a:avLst/>
            </a:prstGeom>
            <a:noFill/>
            <a:ln w="6350">
              <a:solidFill>
                <a:schemeClr val="tx1">
                  <a:lumMod val="85000"/>
                  <a:lumOff val="15000"/>
                </a:schemeClr>
              </a:solidFill>
            </a:ln>
            <a:extLst>
              <a:ext uri="{53640926-AAD7-44D8-BBD7-CCE9431645EC}">
                <a14:shadowObscured xmlns:a14="http://schemas.microsoft.com/office/drawing/2010/main"/>
              </a:ext>
            </a:extLst>
          </p:spPr>
        </p:pic>
        <p:cxnSp>
          <p:nvCxnSpPr>
            <p:cNvPr id="67" name="直線コネクタ 66"/>
            <p:cNvCxnSpPr>
              <a:stCxn id="101" idx="3"/>
            </p:cNvCxnSpPr>
            <p:nvPr/>
          </p:nvCxnSpPr>
          <p:spPr>
            <a:xfrm>
              <a:off x="3322775" y="1238936"/>
              <a:ext cx="456044" cy="68229"/>
            </a:xfrm>
            <a:prstGeom prst="line">
              <a:avLst/>
            </a:prstGeom>
            <a:noFill/>
            <a:ln w="3175" cap="flat" cmpd="sng" algn="ctr">
              <a:solidFill>
                <a:sysClr val="windowText" lastClr="000000"/>
              </a:solidFill>
              <a:prstDash val="solid"/>
              <a:headEnd type="none" w="sm" len="sm"/>
              <a:tailEnd type="oval" w="sm" len="sm"/>
            </a:ln>
            <a:effectLst/>
          </p:spPr>
        </p:cxnSp>
        <p:cxnSp>
          <p:nvCxnSpPr>
            <p:cNvPr id="68" name="直線コネクタ 67"/>
            <p:cNvCxnSpPr>
              <a:stCxn id="102" idx="2"/>
            </p:cNvCxnSpPr>
            <p:nvPr/>
          </p:nvCxnSpPr>
          <p:spPr>
            <a:xfrm>
              <a:off x="3958370" y="717737"/>
              <a:ext cx="109082" cy="389939"/>
            </a:xfrm>
            <a:prstGeom prst="line">
              <a:avLst/>
            </a:prstGeom>
            <a:noFill/>
            <a:ln w="3175" cap="flat" cmpd="sng" algn="ctr">
              <a:solidFill>
                <a:sysClr val="windowText" lastClr="000000"/>
              </a:solidFill>
              <a:prstDash val="solid"/>
              <a:headEnd type="none" w="sm" len="sm"/>
              <a:tailEnd type="oval" w="sm" len="sm"/>
            </a:ln>
            <a:effectLst/>
          </p:spPr>
        </p:cxnSp>
        <p:cxnSp>
          <p:nvCxnSpPr>
            <p:cNvPr id="69" name="直線コネクタ 68"/>
            <p:cNvCxnSpPr>
              <a:stCxn id="101" idx="3"/>
            </p:cNvCxnSpPr>
            <p:nvPr/>
          </p:nvCxnSpPr>
          <p:spPr>
            <a:xfrm flipV="1">
              <a:off x="3322775" y="1098287"/>
              <a:ext cx="456044" cy="140649"/>
            </a:xfrm>
            <a:prstGeom prst="line">
              <a:avLst/>
            </a:prstGeom>
            <a:noFill/>
            <a:ln w="3175" cap="flat" cmpd="sng" algn="ctr">
              <a:solidFill>
                <a:sysClr val="windowText" lastClr="000000"/>
              </a:solidFill>
              <a:prstDash val="solid"/>
              <a:headEnd type="none" w="sm" len="sm"/>
              <a:tailEnd type="oval" w="sm" len="sm"/>
            </a:ln>
            <a:effectLst/>
          </p:spPr>
        </p:cxnSp>
        <p:sp>
          <p:nvSpPr>
            <p:cNvPr id="70" name="正方形/長方形 69"/>
            <p:cNvSpPr/>
            <p:nvPr/>
          </p:nvSpPr>
          <p:spPr>
            <a:xfrm>
              <a:off x="4020207" y="5070135"/>
              <a:ext cx="1826193" cy="981963"/>
            </a:xfrm>
            <a:prstGeom prst="rect">
              <a:avLst/>
            </a:prstGeom>
            <a:solidFill>
              <a:sysClr val="window" lastClr="FFFFFF"/>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71" name="正方形/長方形 70"/>
            <p:cNvSpPr/>
            <p:nvPr/>
          </p:nvSpPr>
          <p:spPr>
            <a:xfrm>
              <a:off x="4083269" y="5152548"/>
              <a:ext cx="287655" cy="215900"/>
            </a:xfrm>
            <a:prstGeom prst="rect">
              <a:avLst/>
            </a:prstGeom>
            <a:solidFill>
              <a:srgbClr val="FFFF00"/>
            </a:solidFill>
            <a:ln w="3175" cap="flat" cmpd="sng" algn="ctr">
              <a:solidFill>
                <a:sysClr val="window" lastClr="FFFFFF">
                  <a:lumMod val="50000"/>
                </a:sysClr>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72" name="正方形/長方形 71"/>
            <p:cNvSpPr/>
            <p:nvPr/>
          </p:nvSpPr>
          <p:spPr>
            <a:xfrm>
              <a:off x="4083269" y="5770179"/>
              <a:ext cx="287655" cy="215900"/>
            </a:xfrm>
            <a:prstGeom prst="rect">
              <a:avLst/>
            </a:prstGeom>
            <a:pattFill prst="ltUpDiag">
              <a:fgClr>
                <a:sysClr val="windowText" lastClr="000000"/>
              </a:fgClr>
              <a:bgClr>
                <a:srgbClr val="FF3399"/>
              </a:bgClr>
            </a:pattFill>
            <a:ln w="3175" cap="flat" cmpd="sng" algn="ctr">
              <a:solidFill>
                <a:sysClr val="window" lastClr="FFFFFF">
                  <a:lumMod val="50000"/>
                </a:sysClr>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73" name="正方形/長方形 72"/>
            <p:cNvSpPr/>
            <p:nvPr/>
          </p:nvSpPr>
          <p:spPr>
            <a:xfrm>
              <a:off x="4414345" y="5770179"/>
              <a:ext cx="575945" cy="215900"/>
            </a:xfrm>
            <a:prstGeom prst="rect">
              <a:avLst/>
            </a:prstGeom>
            <a:solidFill>
              <a:sysClr val="window" lastClr="FFFFFF"/>
            </a:solidFill>
            <a:ln w="317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未解消</a:t>
              </a:r>
              <a:endParaRPr kumimoji="1" lang="ja-JP" altLang="en-US" sz="714"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74" name="正方形/長方形 73"/>
            <p:cNvSpPr/>
            <p:nvPr/>
          </p:nvSpPr>
          <p:spPr>
            <a:xfrm>
              <a:off x="4920422" y="5155438"/>
              <a:ext cx="898304" cy="230136"/>
            </a:xfrm>
            <a:prstGeom prst="rect">
              <a:avLst/>
            </a:prstGeom>
            <a:noFill/>
            <a:ln w="3175" cap="flat" cmpd="sng" algn="ctr">
              <a:noFill/>
              <a:prstDash val="dash"/>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1,266ha</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75" name="正方形/長方形 74"/>
            <p:cNvSpPr/>
            <p:nvPr/>
          </p:nvSpPr>
          <p:spPr>
            <a:xfrm>
              <a:off x="5065077" y="5770178"/>
              <a:ext cx="752419" cy="215901"/>
            </a:xfrm>
            <a:prstGeom prst="rect">
              <a:avLst/>
            </a:prstGeom>
            <a:noFill/>
            <a:ln w="3175" cap="flat" cmpd="sng" algn="ctr">
              <a:noFill/>
              <a:prstDash val="solid"/>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982ha</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cxnSp>
          <p:nvCxnSpPr>
            <p:cNvPr id="76" name="直線コネクタ 75"/>
            <p:cNvCxnSpPr>
              <a:stCxn id="99" idx="1"/>
            </p:cNvCxnSpPr>
            <p:nvPr/>
          </p:nvCxnSpPr>
          <p:spPr>
            <a:xfrm flipH="1">
              <a:off x="5241229" y="465128"/>
              <a:ext cx="266224" cy="42516"/>
            </a:xfrm>
            <a:prstGeom prst="line">
              <a:avLst/>
            </a:prstGeom>
            <a:noFill/>
            <a:ln w="3175" cap="flat" cmpd="sng" algn="ctr">
              <a:solidFill>
                <a:sysClr val="windowText" lastClr="000000"/>
              </a:solidFill>
              <a:prstDash val="solid"/>
              <a:headEnd type="none" w="sm" len="sm"/>
              <a:tailEnd type="oval" w="sm" len="sm"/>
            </a:ln>
            <a:effectLst/>
          </p:spPr>
        </p:cxnSp>
        <p:cxnSp>
          <p:nvCxnSpPr>
            <p:cNvPr id="77" name="直線コネクタ 76"/>
            <p:cNvCxnSpPr/>
            <p:nvPr/>
          </p:nvCxnSpPr>
          <p:spPr>
            <a:xfrm flipH="1" flipV="1">
              <a:off x="4945713" y="807641"/>
              <a:ext cx="489415" cy="163630"/>
            </a:xfrm>
            <a:prstGeom prst="line">
              <a:avLst/>
            </a:prstGeom>
            <a:noFill/>
            <a:ln w="3175" cap="flat" cmpd="sng" algn="ctr">
              <a:solidFill>
                <a:sysClr val="windowText" lastClr="000000"/>
              </a:solidFill>
              <a:prstDash val="solid"/>
              <a:headEnd type="none" w="sm" len="sm"/>
              <a:tailEnd type="oval" w="sm" len="sm"/>
            </a:ln>
            <a:effectLst/>
          </p:spPr>
        </p:cxnSp>
        <p:cxnSp>
          <p:nvCxnSpPr>
            <p:cNvPr id="78" name="直線コネクタ 77"/>
            <p:cNvCxnSpPr/>
            <p:nvPr/>
          </p:nvCxnSpPr>
          <p:spPr>
            <a:xfrm flipH="1" flipV="1">
              <a:off x="5004732" y="1357235"/>
              <a:ext cx="548601" cy="57901"/>
            </a:xfrm>
            <a:prstGeom prst="line">
              <a:avLst/>
            </a:prstGeom>
            <a:noFill/>
            <a:ln w="3175" cap="flat" cmpd="sng" algn="ctr">
              <a:solidFill>
                <a:sysClr val="windowText" lastClr="000000"/>
              </a:solidFill>
              <a:prstDash val="solid"/>
              <a:headEnd type="none" w="sm" len="sm"/>
              <a:tailEnd type="oval" w="sm" len="sm"/>
            </a:ln>
            <a:effectLst/>
          </p:spPr>
        </p:cxnSp>
        <p:cxnSp>
          <p:nvCxnSpPr>
            <p:cNvPr id="79" name="直線コネクタ 78"/>
            <p:cNvCxnSpPr>
              <a:stCxn id="100" idx="0"/>
            </p:cNvCxnSpPr>
            <p:nvPr/>
          </p:nvCxnSpPr>
          <p:spPr>
            <a:xfrm flipV="1">
              <a:off x="4596026" y="1466192"/>
              <a:ext cx="173481" cy="416245"/>
            </a:xfrm>
            <a:prstGeom prst="line">
              <a:avLst/>
            </a:prstGeom>
            <a:noFill/>
            <a:ln w="3175" cap="flat" cmpd="sng" algn="ctr">
              <a:solidFill>
                <a:sysClr val="windowText" lastClr="000000"/>
              </a:solidFill>
              <a:prstDash val="solid"/>
              <a:headEnd type="none" w="sm" len="sm"/>
              <a:tailEnd type="oval" w="sm" len="sm"/>
            </a:ln>
            <a:effectLst/>
          </p:spPr>
        </p:cxnSp>
        <p:cxnSp>
          <p:nvCxnSpPr>
            <p:cNvPr id="80" name="直線コネクタ 79"/>
            <p:cNvCxnSpPr>
              <a:stCxn id="100" idx="0"/>
            </p:cNvCxnSpPr>
            <p:nvPr/>
          </p:nvCxnSpPr>
          <p:spPr>
            <a:xfrm flipH="1" flipV="1">
              <a:off x="4514405" y="1545023"/>
              <a:ext cx="81621" cy="337414"/>
            </a:xfrm>
            <a:prstGeom prst="line">
              <a:avLst/>
            </a:prstGeom>
            <a:noFill/>
            <a:ln w="3175" cap="flat" cmpd="sng" algn="ctr">
              <a:solidFill>
                <a:sysClr val="windowText" lastClr="000000"/>
              </a:solidFill>
              <a:prstDash val="solid"/>
              <a:headEnd type="none" w="sm" len="sm"/>
              <a:tailEnd type="oval" w="sm" len="sm"/>
            </a:ln>
            <a:effectLst/>
          </p:spPr>
        </p:cxnSp>
        <p:cxnSp>
          <p:nvCxnSpPr>
            <p:cNvPr id="81" name="直線コネクタ 80"/>
            <p:cNvCxnSpPr>
              <a:stCxn id="100" idx="0"/>
            </p:cNvCxnSpPr>
            <p:nvPr/>
          </p:nvCxnSpPr>
          <p:spPr>
            <a:xfrm flipH="1" flipV="1">
              <a:off x="4193631" y="1513490"/>
              <a:ext cx="402395" cy="368947"/>
            </a:xfrm>
            <a:prstGeom prst="line">
              <a:avLst/>
            </a:prstGeom>
            <a:noFill/>
            <a:ln w="3175" cap="flat" cmpd="sng" algn="ctr">
              <a:solidFill>
                <a:sysClr val="windowText" lastClr="000000"/>
              </a:solidFill>
              <a:prstDash val="solid"/>
              <a:headEnd type="none" w="sm" len="sm"/>
              <a:tailEnd type="oval" w="sm" len="sm"/>
            </a:ln>
            <a:effectLst/>
          </p:spPr>
        </p:cxnSp>
        <p:cxnSp>
          <p:nvCxnSpPr>
            <p:cNvPr id="82" name="直線コネクタ 81"/>
            <p:cNvCxnSpPr>
              <a:stCxn id="100" idx="0"/>
            </p:cNvCxnSpPr>
            <p:nvPr/>
          </p:nvCxnSpPr>
          <p:spPr>
            <a:xfrm flipH="1" flipV="1">
              <a:off x="3831023" y="1671144"/>
              <a:ext cx="765003" cy="211293"/>
            </a:xfrm>
            <a:prstGeom prst="line">
              <a:avLst/>
            </a:prstGeom>
            <a:noFill/>
            <a:ln w="3175" cap="flat" cmpd="sng" algn="ctr">
              <a:solidFill>
                <a:sysClr val="windowText" lastClr="000000"/>
              </a:solidFill>
              <a:prstDash val="solid"/>
              <a:headEnd type="none" w="sm" len="sm"/>
              <a:tailEnd type="oval" w="sm" len="sm"/>
            </a:ln>
            <a:effectLst/>
          </p:spPr>
        </p:cxnSp>
        <p:cxnSp>
          <p:nvCxnSpPr>
            <p:cNvPr id="83" name="直線コネクタ 82"/>
            <p:cNvCxnSpPr>
              <a:stCxn id="103" idx="0"/>
            </p:cNvCxnSpPr>
            <p:nvPr/>
          </p:nvCxnSpPr>
          <p:spPr>
            <a:xfrm flipH="1" flipV="1">
              <a:off x="4678286" y="3754739"/>
              <a:ext cx="283843" cy="352263"/>
            </a:xfrm>
            <a:prstGeom prst="line">
              <a:avLst/>
            </a:prstGeom>
            <a:noFill/>
            <a:ln w="3175" cap="flat" cmpd="sng" algn="ctr">
              <a:solidFill>
                <a:sysClr val="windowText" lastClr="000000"/>
              </a:solidFill>
              <a:prstDash val="solid"/>
              <a:headEnd type="none" w="sm" len="sm"/>
              <a:tailEnd type="oval" w="sm" len="sm"/>
            </a:ln>
            <a:effectLst/>
          </p:spPr>
        </p:cxnSp>
        <p:cxnSp>
          <p:nvCxnSpPr>
            <p:cNvPr id="84" name="直線コネクタ 83"/>
            <p:cNvCxnSpPr>
              <a:stCxn id="96" idx="1"/>
            </p:cNvCxnSpPr>
            <p:nvPr/>
          </p:nvCxnSpPr>
          <p:spPr>
            <a:xfrm flipH="1" flipV="1">
              <a:off x="878697" y="2831097"/>
              <a:ext cx="446788" cy="345698"/>
            </a:xfrm>
            <a:prstGeom prst="line">
              <a:avLst/>
            </a:prstGeom>
            <a:noFill/>
            <a:ln w="3175" cap="flat" cmpd="sng" algn="ctr">
              <a:solidFill>
                <a:sysClr val="windowText" lastClr="000000"/>
              </a:solidFill>
              <a:prstDash val="solid"/>
              <a:headEnd type="none" w="sm" len="sm"/>
              <a:tailEnd type="oval" w="sm" len="sm"/>
            </a:ln>
            <a:effectLst/>
          </p:spPr>
        </p:cxnSp>
        <p:cxnSp>
          <p:nvCxnSpPr>
            <p:cNvPr id="85" name="直線コネクタ 84"/>
            <p:cNvCxnSpPr>
              <a:stCxn id="96" idx="0"/>
            </p:cNvCxnSpPr>
            <p:nvPr/>
          </p:nvCxnSpPr>
          <p:spPr>
            <a:xfrm flipV="1">
              <a:off x="1701354" y="2659878"/>
              <a:ext cx="1114940" cy="414396"/>
            </a:xfrm>
            <a:prstGeom prst="line">
              <a:avLst/>
            </a:prstGeom>
            <a:noFill/>
            <a:ln w="3175" cap="flat" cmpd="sng" algn="ctr">
              <a:solidFill>
                <a:sysClr val="windowText" lastClr="000000"/>
              </a:solidFill>
              <a:prstDash val="solid"/>
              <a:headEnd type="none" w="sm" len="sm"/>
              <a:tailEnd type="oval" w="sm" len="sm"/>
            </a:ln>
            <a:effectLst/>
          </p:spPr>
        </p:cxnSp>
        <p:cxnSp>
          <p:nvCxnSpPr>
            <p:cNvPr id="86" name="直線コネクタ 85"/>
            <p:cNvCxnSpPr/>
            <p:nvPr/>
          </p:nvCxnSpPr>
          <p:spPr>
            <a:xfrm>
              <a:off x="1652281" y="3279315"/>
              <a:ext cx="291305" cy="790816"/>
            </a:xfrm>
            <a:prstGeom prst="line">
              <a:avLst/>
            </a:prstGeom>
            <a:noFill/>
            <a:ln w="3175" cap="flat" cmpd="sng" algn="ctr">
              <a:solidFill>
                <a:sysClr val="windowText" lastClr="000000"/>
              </a:solidFill>
              <a:prstDash val="solid"/>
              <a:headEnd type="none" w="sm" len="sm"/>
              <a:tailEnd type="oval" w="sm" len="sm"/>
            </a:ln>
            <a:effectLst/>
          </p:spPr>
        </p:cxnSp>
        <p:sp>
          <p:nvSpPr>
            <p:cNvPr id="87" name="正方形/長方形 86"/>
            <p:cNvSpPr/>
            <p:nvPr/>
          </p:nvSpPr>
          <p:spPr>
            <a:xfrm>
              <a:off x="220718" y="677915"/>
              <a:ext cx="47838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庄内</a:t>
              </a:r>
              <a:endParaRPr kumimoji="1" lang="ja-JP" altLang="en-US" sz="10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88" name="正方形/長方形 87"/>
            <p:cNvSpPr/>
            <p:nvPr/>
          </p:nvSpPr>
          <p:spPr>
            <a:xfrm>
              <a:off x="1325483" y="677915"/>
              <a:ext cx="61506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豊南町</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cxnSp>
          <p:nvCxnSpPr>
            <p:cNvPr id="89" name="直線コネクタ 88"/>
            <p:cNvCxnSpPr/>
            <p:nvPr/>
          </p:nvCxnSpPr>
          <p:spPr>
            <a:xfrm>
              <a:off x="378373" y="851338"/>
              <a:ext cx="314034" cy="517283"/>
            </a:xfrm>
            <a:prstGeom prst="line">
              <a:avLst/>
            </a:prstGeom>
            <a:noFill/>
            <a:ln w="3175" cap="flat" cmpd="sng" algn="ctr">
              <a:solidFill>
                <a:sysClr val="windowText" lastClr="000000"/>
              </a:solidFill>
              <a:prstDash val="solid"/>
              <a:headEnd type="none" w="sm" len="sm"/>
              <a:tailEnd type="oval" w="sm" len="sm"/>
            </a:ln>
            <a:effectLst/>
          </p:spPr>
        </p:cxnSp>
        <p:cxnSp>
          <p:nvCxnSpPr>
            <p:cNvPr id="90" name="直線コネクタ 89"/>
            <p:cNvCxnSpPr/>
            <p:nvPr/>
          </p:nvCxnSpPr>
          <p:spPr>
            <a:xfrm flipH="1">
              <a:off x="1198180" y="851338"/>
              <a:ext cx="381000" cy="400050"/>
            </a:xfrm>
            <a:prstGeom prst="line">
              <a:avLst/>
            </a:prstGeom>
            <a:noFill/>
            <a:ln w="3175" cap="flat" cmpd="sng" algn="ctr">
              <a:solidFill>
                <a:sysClr val="windowText" lastClr="000000"/>
              </a:solidFill>
              <a:prstDash val="solid"/>
              <a:headEnd type="none" w="sm" len="sm"/>
              <a:tailEnd type="oval" w="sm" len="sm"/>
            </a:ln>
            <a:effectLst/>
          </p:spPr>
        </p:cxnSp>
        <p:sp>
          <p:nvSpPr>
            <p:cNvPr id="91" name="正方形/長方形 90"/>
            <p:cNvSpPr/>
            <p:nvPr/>
          </p:nvSpPr>
          <p:spPr>
            <a:xfrm>
              <a:off x="315308" y="5549461"/>
              <a:ext cx="47838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新湊</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cxnSp>
          <p:nvCxnSpPr>
            <p:cNvPr id="92" name="直線コネクタ 91"/>
            <p:cNvCxnSpPr>
              <a:stCxn id="91" idx="2"/>
            </p:cNvCxnSpPr>
            <p:nvPr/>
          </p:nvCxnSpPr>
          <p:spPr>
            <a:xfrm>
              <a:off x="554498" y="5754502"/>
              <a:ext cx="116561" cy="464785"/>
            </a:xfrm>
            <a:prstGeom prst="line">
              <a:avLst/>
            </a:prstGeom>
            <a:noFill/>
            <a:ln w="3175" cap="flat" cmpd="sng" algn="ctr">
              <a:solidFill>
                <a:sysClr val="windowText" lastClr="000000"/>
              </a:solidFill>
              <a:prstDash val="solid"/>
              <a:headEnd type="none" w="sm" len="sm"/>
              <a:tailEnd type="oval" w="sm" len="sm"/>
            </a:ln>
            <a:effectLst/>
          </p:spPr>
        </p:cxnSp>
        <p:sp>
          <p:nvSpPr>
            <p:cNvPr id="93" name="正方形/長方形 92"/>
            <p:cNvSpPr/>
            <p:nvPr/>
          </p:nvSpPr>
          <p:spPr>
            <a:xfrm>
              <a:off x="4085241" y="5446777"/>
              <a:ext cx="287654" cy="215901"/>
            </a:xfrm>
            <a:prstGeom prst="rect">
              <a:avLst/>
            </a:prstGeom>
            <a:pattFill prst="narHorz">
              <a:fgClr>
                <a:schemeClr val="tx1"/>
              </a:fgClr>
              <a:bgClr>
                <a:srgbClr val="FFFF00"/>
              </a:bgClr>
            </a:pattFill>
            <a:ln w="3175" cap="flat" cmpd="sng" algn="ctr">
              <a:solidFill>
                <a:sysClr val="window" lastClr="FFFFFF">
                  <a:lumMod val="50000"/>
                </a:sysClr>
              </a:solid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29" b="0"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4" name="正方形/長方形 93"/>
            <p:cNvSpPr/>
            <p:nvPr/>
          </p:nvSpPr>
          <p:spPr>
            <a:xfrm>
              <a:off x="4387836" y="5451594"/>
              <a:ext cx="1461266" cy="224019"/>
            </a:xfrm>
            <a:prstGeom prst="rect">
              <a:avLst/>
            </a:prstGeom>
            <a:noFill/>
            <a:ln w="3175" cap="flat" cmpd="sng" algn="ctr">
              <a:no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r" defTabSz="914400" rtl="0" eaLnBrk="1" fontAlgn="base" latinLnBrk="0" hangingPunct="1">
                <a:lnSpc>
                  <a:spcPts val="714"/>
                </a:lnSpc>
                <a:spcBef>
                  <a:spcPts val="0"/>
                </a:spcBef>
                <a:spcAft>
                  <a:spcPts val="0"/>
                </a:spcAft>
                <a:buClrTx/>
                <a:buSzTx/>
                <a:buFontTx/>
                <a:buNone/>
                <a:tabLst>
                  <a:tab pos="1928624" algn="ctr"/>
                  <a:tab pos="3857249" algn="r"/>
                </a:tabLst>
                <a:defRPr/>
              </a:pPr>
              <a:r>
                <a:rPr kumimoji="1" lang="ja-JP" alt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うち</a:t>
              </a:r>
              <a:r>
                <a:rPr kumimoji="1" 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R3</a:t>
              </a:r>
              <a:r>
                <a:rPr kumimoji="1" lang="ja-JP" alt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解消</a:t>
              </a:r>
              <a:r>
                <a:rPr kumimoji="1" lang="en-US" sz="500" b="0" i="0" u="none" strike="noStrike" kern="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32ha</a:t>
              </a:r>
              <a:endParaRPr kumimoji="1" lang="ja-JP" altLang="en-US" sz="500"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5" name="正方形/長方形 94"/>
            <p:cNvSpPr/>
            <p:nvPr/>
          </p:nvSpPr>
          <p:spPr>
            <a:xfrm>
              <a:off x="4414346" y="5159621"/>
              <a:ext cx="575944" cy="215901"/>
            </a:xfrm>
            <a:prstGeom prst="rect">
              <a:avLst/>
            </a:prstGeom>
            <a:solidFill>
              <a:sysClr val="window" lastClr="FFFFFF"/>
            </a:solidFill>
            <a:ln w="317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解</a:t>
              </a:r>
              <a:r>
                <a:rPr kumimoji="1" lang="en-US" altLang="ja-JP"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  </a:t>
              </a: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消</a:t>
              </a:r>
              <a:endParaRPr kumimoji="1" lang="ja-JP" altLang="en-US" sz="714"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96" name="正方形/長方形 95"/>
            <p:cNvSpPr/>
            <p:nvPr/>
          </p:nvSpPr>
          <p:spPr>
            <a:xfrm>
              <a:off x="1325485" y="3074274"/>
              <a:ext cx="751739"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優先地区</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7" name="正方形/長方形 96"/>
            <p:cNvSpPr/>
            <p:nvPr/>
          </p:nvSpPr>
          <p:spPr>
            <a:xfrm>
              <a:off x="5110832" y="812424"/>
              <a:ext cx="820079"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池田･大利</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8" name="正方形/長方形 97"/>
            <p:cNvSpPr/>
            <p:nvPr/>
          </p:nvSpPr>
          <p:spPr>
            <a:xfrm>
              <a:off x="5249917" y="1308538"/>
              <a:ext cx="615060"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萱島東</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99" name="正方形/長方形 98"/>
            <p:cNvSpPr/>
            <p:nvPr/>
          </p:nvSpPr>
          <p:spPr>
            <a:xfrm>
              <a:off x="5507453" y="362607"/>
              <a:ext cx="478380" cy="205041"/>
            </a:xfrm>
            <a:prstGeom prst="rect">
              <a:avLst/>
            </a:prstGeom>
            <a:solidFill>
              <a:sysClr val="window" lastClr="FFFFFF"/>
            </a:solidFill>
            <a:ln w="2540" cap="flat" cmpd="sng" algn="ctr">
              <a:solidFill>
                <a:sysClr val="windowText" lastClr="000000"/>
              </a:solid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香里</a:t>
              </a:r>
              <a:endParaRPr kumimoji="1" lang="ja-JP" altLang="en-US" sz="714"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ＭＳ Ｐゴシック" panose="020B0600070205080204" pitchFamily="50" charset="-128"/>
              </a:endParaRPr>
            </a:p>
          </p:txBody>
        </p:sp>
        <p:sp>
          <p:nvSpPr>
            <p:cNvPr id="100" name="正方形/長方形 99"/>
            <p:cNvSpPr/>
            <p:nvPr/>
          </p:nvSpPr>
          <p:spPr>
            <a:xfrm>
              <a:off x="4151816" y="1882437"/>
              <a:ext cx="888419" cy="205041"/>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門真北部</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101" name="正方形/長方形 100"/>
            <p:cNvSpPr/>
            <p:nvPr/>
          </p:nvSpPr>
          <p:spPr>
            <a:xfrm>
              <a:off x="2024316" y="1136416"/>
              <a:ext cx="1298459" cy="205041"/>
            </a:xfrm>
            <a:prstGeom prst="rect">
              <a:avLst/>
            </a:prstGeom>
            <a:solidFill>
              <a:sysClr val="window" lastClr="FFFFFF"/>
            </a:solidFill>
            <a:ln w="2540" cap="flat" cmpd="sng" algn="ctr">
              <a:solidFill>
                <a:sysClr val="windowText" lastClr="000000"/>
              </a:solid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大日・八雲東町</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102" name="正方形/長方形 101"/>
            <p:cNvSpPr/>
            <p:nvPr/>
          </p:nvSpPr>
          <p:spPr>
            <a:xfrm>
              <a:off x="3548331" y="512695"/>
              <a:ext cx="820079" cy="205041"/>
            </a:xfrm>
            <a:prstGeom prst="rect">
              <a:avLst/>
            </a:prstGeom>
            <a:solidFill>
              <a:sysClr val="window" lastClr="FFFFFF"/>
            </a:solidFill>
            <a:ln w="2540" cap="flat" cmpd="sng" algn="ctr">
              <a:solidFill>
                <a:sysClr val="windowText" lastClr="000000"/>
              </a:solidFill>
              <a:prstDash val="dash"/>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守口東部</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sp>
          <p:nvSpPr>
            <p:cNvPr id="103" name="正方形/長方形 102"/>
            <p:cNvSpPr/>
            <p:nvPr/>
          </p:nvSpPr>
          <p:spPr>
            <a:xfrm>
              <a:off x="4370927" y="4107002"/>
              <a:ext cx="1182409" cy="290789"/>
            </a:xfrm>
            <a:prstGeom prst="rect">
              <a:avLst/>
            </a:prstGeom>
            <a:solidFill>
              <a:sysClr val="window" lastClr="FFFFFF"/>
            </a:solidFill>
            <a:ln w="9525" cap="flat" cmpd="sng" algn="ctr">
              <a:solidFill>
                <a:sysClr val="windowText" lastClr="000000"/>
              </a:solidFill>
              <a:prstDash val="solid"/>
            </a:ln>
            <a:effectLst/>
          </p:spPr>
          <p:txBody>
            <a:bodyPr rot="0" spcFirstLastPara="0" vert="horz" wrap="square" lIns="0" tIns="0" rIns="0" bIns="0" numCol="1" spcCol="0" rtlCol="0" fromWordArt="0" anchor="ctr" anchorCtr="1" forceAA="0" compatLnSpc="1">
              <a:prstTxWarp prst="textNoShape">
                <a:avLst/>
              </a:prstTxWarp>
              <a:noAutofit/>
            </a:bodyPr>
            <a:lstStyle/>
            <a:p>
              <a:pPr marL="0" marR="0" lvl="0" indent="0" algn="ctr" defTabSz="914400" rtl="0" eaLnBrk="1" fontAlgn="base" latinLnBrk="0" hangingPunct="1">
                <a:lnSpc>
                  <a:spcPct val="100000"/>
                </a:lnSpc>
                <a:spcBef>
                  <a:spcPts val="0"/>
                </a:spcBef>
                <a:spcAft>
                  <a:spcPts val="0"/>
                </a:spcAft>
                <a:buClrTx/>
                <a:buSzTx/>
                <a:buFontTx/>
                <a:buNone/>
                <a:tabLst>
                  <a:tab pos="1928624" algn="ctr"/>
                  <a:tab pos="3857249" algn="r"/>
                </a:tabLst>
                <a:defRPr/>
              </a:pPr>
              <a:r>
                <a:rPr kumimoji="1" lang="ja-JP" altLang="en-US" sz="500" b="0" i="0" u="none" strike="noStrike" kern="1200" cap="none" spc="0" normalizeH="0" baseline="0" noProof="0" dirty="0">
                  <a:ln>
                    <a:noFill/>
                  </a:ln>
                  <a:solidFill>
                    <a:srgbClr val="000000"/>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rPr>
                <a:t>若江・岩田・瓜生堂</a:t>
              </a:r>
              <a:endParaRPr kumimoji="1" lang="ja-JP" altLang="en-US" sz="643" b="0" i="0" u="none" strike="noStrike" kern="1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Times New Roman" panose="02020603050405020304" pitchFamily="18" charset="0"/>
              </a:endParaRPr>
            </a:p>
          </p:txBody>
        </p:sp>
      </p:grpSp>
      <p:sp>
        <p:nvSpPr>
          <p:cNvPr id="63" name="正方形/長方形 62"/>
          <p:cNvSpPr/>
          <p:nvPr/>
        </p:nvSpPr>
        <p:spPr>
          <a:xfrm>
            <a:off x="5032584" y="2193265"/>
            <a:ext cx="827800" cy="20789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進捗状況</a:t>
            </a:r>
          </a:p>
        </p:txBody>
      </p:sp>
      <p:sp>
        <p:nvSpPr>
          <p:cNvPr id="54" name="テキスト ボックス 53"/>
          <p:cNvSpPr txBox="1"/>
          <p:nvPr/>
        </p:nvSpPr>
        <p:spPr>
          <a:xfrm>
            <a:off x="250219" y="318163"/>
            <a:ext cx="5686172"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3484664812"/>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47772" y="836712"/>
            <a:ext cx="4338219" cy="5762796"/>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建築物の耐震化（学校、病院、民間住宅等</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477"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「住宅建築物耐震</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ヵ年戦略・大阪」</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(2021</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月改定</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に基づき</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取り組み</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を実施</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耐震化率目標）</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①住宅</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年までに</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95%</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②大規模建築物</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学校・病院・ホテル等</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年を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目途に</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耐震性を不足するものをおおむね解消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③広域緊急交通路沿道建築物：</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年を目途に耐震性の不足するものをおおむね解消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主な取組み内容・進捗状況）</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住宅</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の耐震化率</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79.0</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(2010</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→83.5</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→88.6</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2020</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ts val="3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2</a:t>
            </a:r>
            <a:r>
              <a:rPr kumimoji="1" lang="en-US" altLang="ja-JP" sz="1200" b="1"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200" b="1" i="0" u="none" strike="noStrike" kern="1200" cap="none" spc="0" normalizeH="0" baseline="0" noProof="0" dirty="0">
                <a:ln>
                  <a:noFill/>
                </a:ln>
                <a:solidFill>
                  <a:prstClr val="black"/>
                </a:solidFill>
                <a:effectLst/>
                <a:uLnTx/>
                <a:uFillTx/>
                <a:latin typeface="Meiryo UI"/>
                <a:ea typeface="Meiryo UI"/>
                <a:cs typeface="+mn-cs"/>
              </a:rPr>
              <a:t>大規模</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建築物</a:t>
            </a:r>
            <a:r>
              <a:rPr kumimoji="1" lang="ja-JP" altLang="en-US" sz="1050" b="1" i="0" u="none" strike="noStrike" kern="1200" cap="none" spc="0" normalizeH="0" baseline="0" noProof="0" dirty="0">
                <a:ln>
                  <a:noFill/>
                </a:ln>
                <a:solidFill>
                  <a:prstClr val="black"/>
                </a:solidFill>
                <a:effectLst/>
                <a:uLnTx/>
                <a:uFillTx/>
                <a:latin typeface="Meiryo UI"/>
                <a:ea typeface="Meiryo UI"/>
                <a:cs typeface="+mn-cs"/>
              </a:rPr>
              <a:t>（学校・病院・ホテル等</a:t>
            </a:r>
            <a:r>
              <a:rPr kumimoji="1" lang="ja-JP" altLang="en-US" sz="105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の</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耐震性が不足する棟数</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139</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90</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auto" latinLnBrk="0" hangingPunct="1">
              <a:lnSpc>
                <a:spcPts val="300"/>
              </a:lnSpc>
              <a:spcBef>
                <a:spcPts val="0"/>
              </a:spcBef>
              <a:spcAft>
                <a:spcPts val="0"/>
              </a:spcAft>
              <a:buClrTx/>
              <a:buSzTx/>
              <a:buFontTx/>
              <a:buNone/>
              <a:tabLst/>
              <a:defRPr/>
            </a:pPr>
            <a:endParaRPr kumimoji="1" lang="en-US" altLang="ja-JP" sz="900" b="0"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3</a:t>
            </a:r>
            <a:r>
              <a:rPr kumimoji="1" lang="en-US" altLang="ja-JP" sz="1200" b="1"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200" b="1" i="0" u="none" strike="noStrike" kern="1200" cap="none" spc="0" normalizeH="0" baseline="0" noProof="0" dirty="0">
                <a:ln>
                  <a:noFill/>
                </a:ln>
                <a:solidFill>
                  <a:prstClr val="black"/>
                </a:solidFill>
                <a:effectLst/>
                <a:uLnTx/>
                <a:uFillTx/>
                <a:latin typeface="Meiryo UI"/>
                <a:ea typeface="Meiryo UI"/>
                <a:cs typeface="+mn-cs"/>
              </a:rPr>
              <a:t>広域緊急交通路沿道建築物</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の耐震性が不足する棟数</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228</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zh-TW"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197</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base" latinLnBrk="0" hangingPunct="1">
              <a:lnSpc>
                <a:spcPts val="300"/>
              </a:lnSpc>
              <a:spcBef>
                <a:spcPts val="0"/>
              </a:spcBef>
              <a:spcAft>
                <a:spcPts val="0"/>
              </a:spcAft>
              <a:buClrTx/>
              <a:buSzTx/>
              <a:buFontTx/>
              <a:buNone/>
              <a:tabLst/>
              <a:defRPr/>
            </a:pPr>
            <a:endParaRPr kumimoji="1" lang="ja-JP" altLang="en-US" sz="900" b="0"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府有建築物</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の耐震化</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71.6% </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(2010</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 85.9</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(2015</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 96.1</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ts val="3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5.</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府立学校</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の耐震化</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2015</a:t>
            </a:r>
            <a:r>
              <a:rPr kumimoji="1" lang="ja-JP" altLang="en-US" sz="1050" b="0" i="0" u="none" strike="noStrike" kern="1200" cap="none" spc="0" normalizeH="0" baseline="0" noProof="0" dirty="0">
                <a:ln>
                  <a:noFill/>
                </a:ln>
                <a:solidFill>
                  <a:prstClr val="black"/>
                </a:solidFill>
                <a:effectLst/>
                <a:uLnTx/>
                <a:uFillTx/>
                <a:latin typeface="Meiryo UI"/>
                <a:ea typeface="Meiryo UI"/>
                <a:cs typeface="+mn-cs"/>
              </a:rPr>
              <a:t>年度に耐震化</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完了</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9" name="正方形/長方形 18"/>
          <p:cNvSpPr/>
          <p:nvPr/>
        </p:nvSpPr>
        <p:spPr>
          <a:xfrm>
            <a:off x="4697112" y="836712"/>
            <a:ext cx="4270227" cy="5762796"/>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3600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ブロック塀等の安全対策</a:t>
            </a:r>
            <a:endParaRPr kumimoji="1" lang="en-US" altLang="ja-JP" sz="1477"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大阪北部地震</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年</a:t>
            </a:r>
            <a:r>
              <a:rPr kumimoji="1" lang="en-US" altLang="ja-JP" sz="1050" b="0" i="0" u="none" strike="noStrike" kern="1200" cap="none" spc="0" normalizeH="0" baseline="0" noProof="0" dirty="0" smtClean="0">
                <a:ln>
                  <a:noFill/>
                </a:ln>
                <a:solidFill>
                  <a:prstClr val="black"/>
                </a:solidFill>
                <a:effectLst/>
                <a:uLnTx/>
                <a:uFillTx/>
                <a:latin typeface="Meiryo UI"/>
                <a:ea typeface="Meiryo UI"/>
                <a:cs typeface="+mn-cs"/>
              </a:rPr>
              <a:t>6</a:t>
            </a:r>
            <a:r>
              <a:rPr kumimoji="1" lang="ja-JP" altLang="en-US" sz="1050" b="0" i="0" u="none" strike="noStrike" kern="1200" cap="none" spc="0" normalizeH="0" baseline="0" noProof="0" dirty="0" smtClean="0">
                <a:ln>
                  <a:noFill/>
                </a:ln>
                <a:solidFill>
                  <a:prstClr val="black"/>
                </a:solidFill>
                <a:effectLst/>
                <a:uLnTx/>
                <a:uFillTx/>
                <a:latin typeface="Meiryo UI"/>
                <a:ea typeface="Meiryo UI"/>
                <a:cs typeface="+mn-cs"/>
              </a:rPr>
              <a:t>月）</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では、ブロック塀等の転倒や倒壊に</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よる死傷者がでたため、ブロック塀等の安全対策を推進</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○民間のブロック塀等の危険性や安全対策等について、所有者</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等</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err="1" smtClean="0">
                <a:ln>
                  <a:noFill/>
                </a:ln>
                <a:solidFill>
                  <a:prstClr val="black"/>
                </a:solidFill>
                <a:effectLst/>
                <a:uLnTx/>
                <a:uFillTx/>
                <a:latin typeface="Meiryo UI"/>
                <a:ea typeface="Meiryo UI"/>
                <a:cs typeface="+mn-cs"/>
              </a:rPr>
              <a:t>への</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確実</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な普及啓発の強化や負担軽減等の支援などを実施</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○府立学校のブロック塀では、調査結果を踏まえ、不適合のあった</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ブロック塀について優先順位付けを行い、順次撤去を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行った</a:t>
            </a:r>
            <a:endParaRPr kumimoji="1" lang="en-US" altLang="ja-JP" sz="1200" b="0"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府立学校のブロック塀について、</a:t>
            </a:r>
            <a:r>
              <a:rPr kumimoji="1" lang="en-US" altLang="ja-JP" sz="1200" b="1" i="0" u="sng"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00" b="1" i="0" u="sng"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年度の調査時に定めた方針に基づき、不適合のあった全ブロック塀</a:t>
            </a:r>
            <a:r>
              <a:rPr kumimoji="1" lang="ja-JP" altLang="en-US" sz="900" b="1" i="0" u="sng"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900" b="1" i="0" u="sng" strike="noStrike" kern="1200" cap="none" spc="0" normalizeH="0" baseline="0" noProof="0" dirty="0" smtClean="0">
                <a:ln>
                  <a:noFill/>
                </a:ln>
                <a:solidFill>
                  <a:prstClr val="black"/>
                </a:solidFill>
                <a:effectLst/>
                <a:uLnTx/>
                <a:uFillTx/>
                <a:latin typeface="Meiryo UI"/>
                <a:ea typeface="Meiryo UI"/>
                <a:cs typeface="+mn-cs"/>
              </a:rPr>
              <a:t>131</a:t>
            </a:r>
            <a:r>
              <a:rPr kumimoji="1" lang="ja-JP" altLang="en-US" sz="900" b="1" i="0" u="sng" strike="noStrike" kern="1200" cap="none" spc="0" normalizeH="0" baseline="0" noProof="0" dirty="0" smtClean="0">
                <a:ln>
                  <a:noFill/>
                </a:ln>
                <a:solidFill>
                  <a:prstClr val="black"/>
                </a:solidFill>
                <a:effectLst/>
                <a:uLnTx/>
                <a:uFillTx/>
                <a:latin typeface="Meiryo UI"/>
                <a:ea typeface="Meiryo UI"/>
                <a:cs typeface="+mn-cs"/>
              </a:rPr>
              <a:t>校）</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の撤去が完了</a:t>
            </a:r>
            <a:endParaRPr kumimoji="1" lang="en-US" altLang="ja-JP" sz="1200" b="1" i="0" u="sng"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・市町村と連携し、所有者に対して個別訪問等に</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よる普及</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啓発</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・ブロック塀等の除却補助</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年度実績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580</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件）</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・所有者への改善指導</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2021</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年度実績 </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98</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件）</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（今後の取組み）</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・改善されないブロック塀の危険度の優先順位付けを行い、勧告</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を視野に指導を強化</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・旧市立高校（</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2022.4</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大阪市から府へ移管）について、改めて</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調査を行い、</a:t>
            </a:r>
            <a:r>
              <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rPr>
              <a:t>2023</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年度以降に必要な対策</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0" name="図 9"/>
          <p:cNvPicPr>
            <a:picLocks noChangeAspect="1"/>
          </p:cNvPicPr>
          <p:nvPr/>
        </p:nvPicPr>
        <p:blipFill>
          <a:blip r:embed="rId3"/>
          <a:stretch>
            <a:fillRect/>
          </a:stretch>
        </p:blipFill>
        <p:spPr>
          <a:xfrm>
            <a:off x="5213455" y="5087304"/>
            <a:ext cx="1312425" cy="1065463"/>
          </a:xfrm>
          <a:prstGeom prst="rect">
            <a:avLst/>
          </a:prstGeom>
        </p:spPr>
      </p:pic>
      <p:pic>
        <p:nvPicPr>
          <p:cNvPr id="11" name="図 10"/>
          <p:cNvPicPr>
            <a:picLocks noChangeAspect="1"/>
          </p:cNvPicPr>
          <p:nvPr/>
        </p:nvPicPr>
        <p:blipFill>
          <a:blip r:embed="rId4"/>
          <a:stretch>
            <a:fillRect/>
          </a:stretch>
        </p:blipFill>
        <p:spPr>
          <a:xfrm>
            <a:off x="7106750" y="5074769"/>
            <a:ext cx="1340004" cy="1090535"/>
          </a:xfrm>
          <a:prstGeom prst="rect">
            <a:avLst/>
          </a:prstGeom>
        </p:spPr>
      </p:pic>
      <p:sp>
        <p:nvSpPr>
          <p:cNvPr id="15" name="テキスト ボックス 14"/>
          <p:cNvSpPr txBox="1"/>
          <p:nvPr/>
        </p:nvSpPr>
        <p:spPr>
          <a:xfrm>
            <a:off x="5131531" y="4841170"/>
            <a:ext cx="1726755" cy="2308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学校の改修例（改修前）</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6940210" y="4842672"/>
            <a:ext cx="1664238" cy="2308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学校の改修例（改修後）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4" name="直線コネクタ 43"/>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250219" y="318163"/>
            <a:ext cx="5686172"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右矢印 19"/>
          <p:cNvSpPr/>
          <p:nvPr/>
        </p:nvSpPr>
        <p:spPr>
          <a:xfrm>
            <a:off x="6629679" y="5443278"/>
            <a:ext cx="428625" cy="390525"/>
          </a:xfrm>
          <a:prstGeom prst="rightArrow">
            <a:avLst/>
          </a:prstGeom>
          <a:solidFill>
            <a:schemeClr val="accent1">
              <a:lumMod val="75000"/>
            </a:schemeClr>
          </a:solidFill>
          <a:ln w="19050">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338346" y="4955782"/>
            <a:ext cx="2565119"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民間建築物と府有建築物の耐震化率の推移</a:t>
            </a:r>
          </a:p>
        </p:txBody>
      </p:sp>
      <p:sp>
        <p:nvSpPr>
          <p:cNvPr id="22" name="テキスト ボックス 21"/>
          <p:cNvSpPr txBox="1"/>
          <p:nvPr/>
        </p:nvSpPr>
        <p:spPr>
          <a:xfrm>
            <a:off x="1327825" y="6411681"/>
            <a:ext cx="2816209" cy="215444"/>
          </a:xfrm>
          <a:prstGeom prst="rect">
            <a:avLst/>
          </a:prstGeom>
          <a:noFill/>
          <a:ln>
            <a:noFill/>
          </a:ln>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府有建築物の耐震化率は、各年度の</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日時点</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5" name="図 4"/>
          <p:cNvPicPr>
            <a:picLocks noChangeAspect="1"/>
          </p:cNvPicPr>
          <p:nvPr/>
        </p:nvPicPr>
        <p:blipFill>
          <a:blip r:embed="rId5"/>
          <a:stretch>
            <a:fillRect/>
          </a:stretch>
        </p:blipFill>
        <p:spPr>
          <a:xfrm>
            <a:off x="974032" y="4972464"/>
            <a:ext cx="3523793" cy="1591194"/>
          </a:xfrm>
          <a:prstGeom prst="rect">
            <a:avLst/>
          </a:prstGeom>
        </p:spPr>
      </p:pic>
    </p:spTree>
    <p:extLst>
      <p:ext uri="{BB962C8B-B14F-4D97-AF65-F5344CB8AC3E}">
        <p14:creationId xmlns:p14="http://schemas.microsoft.com/office/powerpoint/2010/main" val="4023178310"/>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251520" y="1254782"/>
          <a:ext cx="8672065" cy="5270562"/>
        </p:xfrm>
        <a:graphic>
          <a:graphicData uri="http://schemas.openxmlformats.org/drawingml/2006/table">
            <a:tbl>
              <a:tblPr firstRow="1" bandRow="1">
                <a:tableStyleId>{5C22544A-7EE6-4342-B048-85BDC9FD1C3A}</a:tableStyleId>
              </a:tblPr>
              <a:tblGrid>
                <a:gridCol w="440566">
                  <a:extLst>
                    <a:ext uri="{9D8B030D-6E8A-4147-A177-3AD203B41FA5}">
                      <a16:colId xmlns:a16="http://schemas.microsoft.com/office/drawing/2014/main" val="1866091962"/>
                    </a:ext>
                  </a:extLst>
                </a:gridCol>
                <a:gridCol w="8231499">
                  <a:extLst>
                    <a:ext uri="{9D8B030D-6E8A-4147-A177-3AD203B41FA5}">
                      <a16:colId xmlns:a16="http://schemas.microsoft.com/office/drawing/2014/main" val="109332795"/>
                    </a:ext>
                  </a:extLst>
                </a:gridCol>
              </a:tblGrid>
              <a:tr h="281354">
                <a:tc>
                  <a:txBody>
                    <a:bodyPr/>
                    <a:lstStyle/>
                    <a:p>
                      <a:pPr algn="ctr"/>
                      <a:endParaRPr kumimoji="1" lang="ja-JP" altLang="en-US" sz="1300" dirty="0"/>
                    </a:p>
                  </a:txBody>
                  <a:tcPr marL="84406" marR="84406" marT="42203" marB="42203"/>
                </a:tc>
                <a:tc>
                  <a:txBody>
                    <a:bodyPr/>
                    <a:lstStyle/>
                    <a:p>
                      <a:pPr algn="ctr"/>
                      <a:r>
                        <a:rPr kumimoji="1" lang="ja-JP" altLang="en-US" sz="1200" b="0" dirty="0" smtClean="0">
                          <a:latin typeface="Meiryo UI" panose="020B0604030504040204" pitchFamily="50" charset="-128"/>
                          <a:ea typeface="Meiryo UI" panose="020B0604030504040204" pitchFamily="50" charset="-128"/>
                        </a:rPr>
                        <a:t>対策内容</a:t>
                      </a:r>
                      <a:endParaRPr kumimoji="1" lang="ja-JP" altLang="en-US" sz="1200" b="0" dirty="0">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1744014692"/>
                  </a:ext>
                </a:extLst>
              </a:tr>
              <a:tr h="4988036">
                <a:tc>
                  <a:txBody>
                    <a:bodyPr/>
                    <a:lstStyle/>
                    <a:p>
                      <a:pPr algn="ctr"/>
                      <a:r>
                        <a:rPr kumimoji="1" lang="ja-JP" altLang="en-US" sz="1500" dirty="0" smtClean="0">
                          <a:latin typeface="Meiryo UI" panose="020B0604030504040204" pitchFamily="50" charset="-128"/>
                          <a:ea typeface="Meiryo UI" panose="020B0604030504040204" pitchFamily="50" charset="-128"/>
                        </a:rPr>
                        <a:t>府</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民</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へ</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の</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啓</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発</a:t>
                      </a:r>
                      <a:endParaRPr kumimoji="1" lang="ja-JP" altLang="en-US" sz="1500" dirty="0">
                        <a:latin typeface="Meiryo UI" panose="020B0604030504040204" pitchFamily="50" charset="-128"/>
                        <a:ea typeface="Meiryo UI" panose="020B0604030504040204" pitchFamily="50" charset="-128"/>
                      </a:endParaRPr>
                    </a:p>
                  </a:txBody>
                  <a:tcPr marL="84406" marR="84406" marT="42203" marB="42203"/>
                </a:tc>
                <a:tc>
                  <a:txBody>
                    <a:bodyPr/>
                    <a:lstStyle/>
                    <a:p>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200" u="sng" dirty="0" smtClean="0">
                          <a:solidFill>
                            <a:schemeClr val="tx1"/>
                          </a:solidFill>
                          <a:latin typeface="Meiryo UI" panose="020B0604030504040204" pitchFamily="50" charset="-128"/>
                          <a:ea typeface="Meiryo UI" panose="020B0604030504040204" pitchFamily="50" charset="-128"/>
                        </a:rPr>
                        <a:t>・</a:t>
                      </a:r>
                      <a:r>
                        <a:rPr lang="en-US" altLang="ja-JP" sz="1200" b="1" u="sng" dirty="0" smtClean="0">
                          <a:solidFill>
                            <a:schemeClr val="tx1"/>
                          </a:solidFill>
                          <a:latin typeface="Meiryo UI" panose="020B0604030504040204" pitchFamily="50" charset="-128"/>
                          <a:ea typeface="Meiryo UI" panose="020B0604030504040204" pitchFamily="50" charset="-128"/>
                        </a:rPr>
                        <a:t>880</a:t>
                      </a:r>
                      <a:r>
                        <a:rPr lang="ja-JP" altLang="en-US" sz="1200" b="1" u="sng" dirty="0" smtClean="0">
                          <a:solidFill>
                            <a:schemeClr val="tx1"/>
                          </a:solidFill>
                          <a:latin typeface="Meiryo UI" panose="020B0604030504040204" pitchFamily="50" charset="-128"/>
                          <a:ea typeface="Meiryo UI" panose="020B0604030504040204" pitchFamily="50" charset="-128"/>
                        </a:rPr>
                        <a:t>万人訓練</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r>
                        <a:rPr lang="en-US" altLang="ja-JP" sz="1000" dirty="0" smtClean="0">
                          <a:solidFill>
                            <a:schemeClr val="tx1"/>
                          </a:solidFill>
                          <a:latin typeface="Meiryo UI" panose="020B0604030504040204" pitchFamily="50" charset="-128"/>
                          <a:ea typeface="Meiryo UI" panose="020B0604030504040204" pitchFamily="50" charset="-128"/>
                        </a:rPr>
                        <a:t>   </a:t>
                      </a:r>
                      <a:r>
                        <a:rPr lang="ja-JP" altLang="ja-JP" sz="1000" dirty="0" smtClean="0">
                          <a:solidFill>
                            <a:schemeClr val="tx1"/>
                          </a:solidFill>
                          <a:latin typeface="Meiryo UI" panose="020B0604030504040204" pitchFamily="50" charset="-128"/>
                          <a:ea typeface="Meiryo UI" panose="020B0604030504040204" pitchFamily="50" charset="-128"/>
                        </a:rPr>
                        <a:t>全国で初めての都道府県単位、府民全員参加を目指した訓練</a:t>
                      </a:r>
                      <a:r>
                        <a:rPr lang="ja-JP" altLang="en-US" sz="1000" dirty="0" smtClean="0">
                          <a:solidFill>
                            <a:schemeClr val="tx1"/>
                          </a:solidFill>
                          <a:latin typeface="Meiryo UI" panose="020B0604030504040204" pitchFamily="50" charset="-128"/>
                          <a:ea typeface="Meiryo UI" panose="020B0604030504040204" pitchFamily="50" charset="-128"/>
                        </a:rPr>
                        <a:t>。</a:t>
                      </a:r>
                      <a:r>
                        <a:rPr lang="ja-JP" altLang="ja-JP" sz="1000" dirty="0" smtClean="0">
                          <a:solidFill>
                            <a:schemeClr val="tx1"/>
                          </a:solidFill>
                          <a:latin typeface="Meiryo UI" panose="020B0604030504040204" pitchFamily="50" charset="-128"/>
                          <a:ea typeface="Meiryo UI" panose="020B0604030504040204" pitchFamily="50" charset="-128"/>
                        </a:rPr>
                        <a:t>携帯電話のエリアメール機能を使い、</a:t>
                      </a:r>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rPr>
                        <a:t>　</a:t>
                      </a:r>
                      <a:r>
                        <a:rPr lang="ja-JP" altLang="en-US" sz="1000" baseline="0" dirty="0" smtClean="0">
                          <a:solidFill>
                            <a:schemeClr val="tx1"/>
                          </a:solidFill>
                          <a:latin typeface="Meiryo UI" panose="020B0604030504040204" pitchFamily="50" charset="-128"/>
                          <a:ea typeface="Meiryo UI" panose="020B0604030504040204" pitchFamily="50" charset="-128"/>
                        </a:rPr>
                        <a:t> </a:t>
                      </a:r>
                      <a:r>
                        <a:rPr lang="ja-JP" altLang="ja-JP" sz="1000" dirty="0" smtClean="0">
                          <a:solidFill>
                            <a:schemeClr val="tx1"/>
                          </a:solidFill>
                          <a:latin typeface="Meiryo UI" panose="020B0604030504040204" pitchFamily="50" charset="-128"/>
                          <a:ea typeface="Meiryo UI" panose="020B0604030504040204" pitchFamily="50" charset="-128"/>
                        </a:rPr>
                        <a:t>府内一斉に緊急速報メールを配信。府民に身を守る行動や避難経路の確認などを促す。</a:t>
                      </a:r>
                      <a:endParaRPr lang="en-US" altLang="ja-JP" sz="1000" dirty="0" smtClean="0">
                        <a:solidFill>
                          <a:schemeClr val="tx1"/>
                        </a:solidFill>
                        <a:latin typeface="Meiryo UI" panose="020B0604030504040204" pitchFamily="50" charset="-128"/>
                        <a:ea typeface="Meiryo UI" panose="020B0604030504040204" pitchFamily="50" charset="-128"/>
                      </a:endParaRPr>
                    </a:p>
                    <a:p>
                      <a:endParaRPr lang="en-US" altLang="ja-JP" sz="1000" u="none" dirty="0" smtClean="0">
                        <a:solidFill>
                          <a:schemeClr val="tx1"/>
                        </a:solidFill>
                        <a:latin typeface="Meiryo UI" panose="020B0604030504040204" pitchFamily="50" charset="-128"/>
                        <a:ea typeface="Meiryo UI" panose="020B0604030504040204" pitchFamily="50" charset="-128"/>
                      </a:endParaRPr>
                    </a:p>
                    <a:p>
                      <a:pPr>
                        <a:lnSpc>
                          <a:spcPts val="500"/>
                        </a:lnSpc>
                      </a:pPr>
                      <a:endParaRPr lang="en-US" altLang="ja-JP" sz="1000" u="none"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00" b="1" u="sng" dirty="0" smtClean="0">
                          <a:solidFill>
                            <a:schemeClr val="tx1"/>
                          </a:solidFill>
                          <a:latin typeface="Meiryo UI" panose="020B0604030504040204" pitchFamily="50" charset="-128"/>
                          <a:ea typeface="Meiryo UI" panose="020B0604030504040204" pitchFamily="50" charset="-128"/>
                        </a:rPr>
                        <a:t>・自主防災組織の活動支援</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effectLst/>
                          <a:latin typeface="Meiryo UI" panose="020B0604030504040204" pitchFamily="50" charset="-128"/>
                          <a:ea typeface="Meiryo UI" panose="020B0604030504040204" pitchFamily="50" charset="-128"/>
                        </a:rPr>
                        <a:t>　</a:t>
                      </a:r>
                      <a:r>
                        <a:rPr lang="ja-JP" altLang="en-US" sz="1000" u="none" baseline="0" dirty="0" smtClean="0">
                          <a:solidFill>
                            <a:schemeClr val="tx1"/>
                          </a:solidFill>
                          <a:effectLst/>
                          <a:uFill>
                            <a:solidFill>
                              <a:srgbClr val="FF00FF"/>
                            </a:solidFill>
                          </a:uFill>
                          <a:latin typeface="Meiryo UI" panose="020B0604030504040204" pitchFamily="50" charset="-128"/>
                          <a:ea typeface="Meiryo UI" panose="020B0604030504040204" pitchFamily="50" charset="-128"/>
                        </a:rPr>
                        <a:t>校区や町内会単位などで</a:t>
                      </a:r>
                      <a:r>
                        <a:rPr lang="ja-JP" altLang="en-US" sz="1000" u="none" dirty="0" smtClean="0">
                          <a:solidFill>
                            <a:schemeClr val="tx1"/>
                          </a:solidFill>
                          <a:effectLst/>
                          <a:latin typeface="Meiryo UI" panose="020B0604030504040204" pitchFamily="50" charset="-128"/>
                          <a:ea typeface="Meiryo UI" panose="020B0604030504040204" pitchFamily="50" charset="-128"/>
                        </a:rPr>
                        <a:t>自主的に結成し、災害による被害を予防・軽減するための活動を行う組織。</a:t>
                      </a:r>
                      <a:endParaRPr lang="en-US" altLang="ja-JP" sz="1000" u="none" dirty="0" smtClean="0">
                        <a:solidFill>
                          <a:schemeClr val="tx1"/>
                        </a:solidFill>
                        <a:effectLst/>
                        <a:latin typeface="Meiryo UI" panose="020B0604030504040204" pitchFamily="50" charset="-128"/>
                        <a:ea typeface="Meiryo UI" panose="020B0604030504040204" pitchFamily="50" charset="-128"/>
                      </a:endParaRPr>
                    </a:p>
                    <a:p>
                      <a:r>
                        <a:rPr lang="ja-JP" altLang="en-US" sz="1000" u="none" dirty="0" smtClean="0">
                          <a:solidFill>
                            <a:schemeClr val="tx1"/>
                          </a:solidFill>
                          <a:effectLst/>
                          <a:latin typeface="Meiryo UI" panose="020B0604030504040204" pitchFamily="50" charset="-128"/>
                          <a:ea typeface="Meiryo UI" panose="020B0604030504040204" pitchFamily="50" charset="-128"/>
                        </a:rPr>
                        <a:t>　組織の中核となる人材の育成や避難用資機材の配備支援などを実施。</a:t>
                      </a:r>
                      <a:endParaRPr lang="en-US" altLang="ja-JP" sz="1000" u="none" dirty="0" smtClean="0">
                        <a:solidFill>
                          <a:schemeClr val="tx1"/>
                        </a:solidFill>
                        <a:effectLst/>
                        <a:latin typeface="Meiryo UI" panose="020B0604030504040204" pitchFamily="50" charset="-128"/>
                        <a:ea typeface="Meiryo UI" panose="020B0604030504040204" pitchFamily="50" charset="-128"/>
                      </a:endParaRPr>
                    </a:p>
                    <a:p>
                      <a:r>
                        <a:rPr lang="ja-JP" altLang="en-US" sz="1000" dirty="0" smtClean="0">
                          <a:solidFill>
                            <a:schemeClr val="tx1"/>
                          </a:solidFill>
                          <a:effectLst/>
                          <a:latin typeface="Meiryo UI" panose="020B0604030504040204" pitchFamily="50" charset="-128"/>
                          <a:ea typeface="Meiryo UI" panose="020B0604030504040204" pitchFamily="50" charset="-128"/>
                        </a:rPr>
                        <a:t>（進捗状況）</a:t>
                      </a:r>
                      <a:endParaRPr lang="en-US" altLang="ja-JP" sz="1000"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b="1" dirty="0" smtClean="0">
                          <a:solidFill>
                            <a:schemeClr val="tx1"/>
                          </a:solidFill>
                          <a:effectLst/>
                          <a:latin typeface="Meiryo UI" panose="020B0604030504040204" pitchFamily="50" charset="-128"/>
                          <a:ea typeface="Meiryo UI" panose="020B0604030504040204" pitchFamily="50" charset="-128"/>
                        </a:rPr>
                        <a:t>　</a:t>
                      </a:r>
                      <a:r>
                        <a:rPr lang="ja-JP" altLang="en-US" sz="1000" b="1" baseline="0" dirty="0" smtClean="0">
                          <a:solidFill>
                            <a:schemeClr val="tx1"/>
                          </a:solidFill>
                          <a:effectLst/>
                          <a:latin typeface="Meiryo UI" panose="020B0604030504040204" pitchFamily="50" charset="-128"/>
                          <a:ea typeface="Meiryo UI" panose="020B0604030504040204" pitchFamily="50" charset="-128"/>
                        </a:rPr>
                        <a:t> </a:t>
                      </a:r>
                      <a:r>
                        <a:rPr lang="ja-JP" altLang="en-US" sz="1000" b="1" dirty="0" smtClean="0">
                          <a:solidFill>
                            <a:schemeClr val="tx1"/>
                          </a:solidFill>
                          <a:latin typeface="Meiryo UI" panose="020B0604030504040204" pitchFamily="50" charset="-128"/>
                          <a:ea typeface="Meiryo UI" panose="020B0604030504040204" pitchFamily="50" charset="-128"/>
                        </a:rPr>
                        <a:t>自主防災組織活動カバー率</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  </a:t>
                      </a:r>
                      <a:r>
                        <a:rPr lang="en-US" altLang="ja-JP" sz="1000" b="1" dirty="0" smtClean="0">
                          <a:solidFill>
                            <a:schemeClr val="tx1"/>
                          </a:solidFill>
                          <a:latin typeface="Meiryo UI" panose="020B0604030504040204" pitchFamily="50" charset="-128"/>
                          <a:ea typeface="Meiryo UI" panose="020B0604030504040204" pitchFamily="50" charset="-128"/>
                        </a:rPr>
                        <a:t>83.5%(</a:t>
                      </a:r>
                      <a:r>
                        <a:rPr lang="ja-JP" altLang="en-US" sz="1000" b="1" dirty="0" smtClean="0">
                          <a:solidFill>
                            <a:schemeClr val="tx1"/>
                          </a:solidFill>
                          <a:latin typeface="Meiryo UI" panose="020B0604030504040204" pitchFamily="50" charset="-128"/>
                          <a:ea typeface="Meiryo UI" panose="020B0604030504040204" pitchFamily="50" charset="-128"/>
                        </a:rPr>
                        <a:t>全国</a:t>
                      </a:r>
                      <a:r>
                        <a:rPr lang="en-US" altLang="ja-JP" sz="1000" b="1" dirty="0" smtClean="0">
                          <a:solidFill>
                            <a:schemeClr val="tx1"/>
                          </a:solidFill>
                          <a:latin typeface="Meiryo UI" panose="020B0604030504040204" pitchFamily="50" charset="-128"/>
                          <a:ea typeface="Meiryo UI" panose="020B0604030504040204" pitchFamily="50" charset="-128"/>
                        </a:rPr>
                        <a:t>77.4%</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2012</a:t>
                      </a:r>
                      <a:r>
                        <a:rPr lang="ja-JP" altLang="en-US" sz="1000" b="1" dirty="0" smtClean="0">
                          <a:solidFill>
                            <a:schemeClr val="tx1"/>
                          </a:solidFill>
                          <a:latin typeface="Meiryo UI" panose="020B0604030504040204" pitchFamily="50" charset="-128"/>
                          <a:ea typeface="Meiryo UI" panose="020B0604030504040204" pitchFamily="50" charset="-128"/>
                        </a:rPr>
                        <a:t>年</a:t>
                      </a:r>
                      <a:r>
                        <a:rPr lang="en-US" altLang="ja-JP" sz="1000" b="1" dirty="0" smtClean="0">
                          <a:solidFill>
                            <a:schemeClr val="tx1"/>
                          </a:solidFill>
                          <a:latin typeface="Meiryo UI" panose="020B0604030504040204" pitchFamily="50" charset="-128"/>
                          <a:ea typeface="Meiryo UI" panose="020B0604030504040204" pitchFamily="50" charset="-128"/>
                        </a:rPr>
                        <a:t>)</a:t>
                      </a:r>
                      <a:r>
                        <a:rPr lang="en-US" altLang="ja-JP" sz="1000" b="1" baseline="0" dirty="0" smtClean="0">
                          <a:solidFill>
                            <a:schemeClr val="tx1"/>
                          </a:solidFill>
                          <a:latin typeface="Meiryo UI" panose="020B0604030504040204" pitchFamily="50" charset="-128"/>
                          <a:ea typeface="Meiryo UI" panose="020B0604030504040204" pitchFamily="50" charset="-128"/>
                        </a:rPr>
                        <a:t> </a:t>
                      </a:r>
                      <a:r>
                        <a:rPr lang="en-US" altLang="ja-JP" sz="1000" b="1" dirty="0" smtClean="0">
                          <a:solidFill>
                            <a:schemeClr val="tx1"/>
                          </a:solidFill>
                          <a:latin typeface="Meiryo UI" panose="020B0604030504040204" pitchFamily="50" charset="-128"/>
                          <a:ea typeface="Meiryo UI" panose="020B0604030504040204" pitchFamily="50" charset="-128"/>
                        </a:rPr>
                        <a:t>⇒ 90.4</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全国</a:t>
                      </a:r>
                      <a:r>
                        <a:rPr lang="en-US" altLang="ja-JP" sz="1000" b="1" dirty="0" smtClean="0">
                          <a:solidFill>
                            <a:schemeClr val="tx1"/>
                          </a:solidFill>
                          <a:latin typeface="Meiryo UI" panose="020B0604030504040204" pitchFamily="50" charset="-128"/>
                          <a:ea typeface="Meiryo UI" panose="020B0604030504040204" pitchFamily="50" charset="-128"/>
                        </a:rPr>
                        <a:t>82.7</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2017</a:t>
                      </a:r>
                      <a:r>
                        <a:rPr lang="ja-JP" altLang="en-US" sz="1000" b="1" dirty="0" smtClean="0">
                          <a:solidFill>
                            <a:schemeClr val="tx1"/>
                          </a:solidFill>
                          <a:latin typeface="Meiryo UI" panose="020B0604030504040204" pitchFamily="50" charset="-128"/>
                          <a:ea typeface="Meiryo UI" panose="020B0604030504040204" pitchFamily="50" charset="-128"/>
                        </a:rPr>
                        <a:t>年</a:t>
                      </a:r>
                      <a:r>
                        <a:rPr lang="en-US" altLang="ja-JP" sz="1000" b="1" dirty="0" smtClean="0">
                          <a:solidFill>
                            <a:schemeClr val="tx1"/>
                          </a:solidFill>
                          <a:latin typeface="Meiryo UI" panose="020B0604030504040204" pitchFamily="50" charset="-128"/>
                          <a:ea typeface="Meiryo UI" panose="020B0604030504040204" pitchFamily="50" charset="-128"/>
                        </a:rPr>
                        <a:t>) ⇒ 90.6</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全国</a:t>
                      </a:r>
                      <a:r>
                        <a:rPr lang="en-US" altLang="ja-JP" sz="1000" b="1" dirty="0" smtClean="0">
                          <a:solidFill>
                            <a:schemeClr val="tx1"/>
                          </a:solidFill>
                          <a:latin typeface="Meiryo UI" panose="020B0604030504040204" pitchFamily="50" charset="-128"/>
                          <a:ea typeface="Meiryo UI" panose="020B0604030504040204" pitchFamily="50" charset="-128"/>
                        </a:rPr>
                        <a:t>84.4</a:t>
                      </a:r>
                      <a:r>
                        <a:rPr lang="ja-JP" altLang="en-US" sz="1000" b="1" dirty="0" smtClean="0">
                          <a:solidFill>
                            <a:schemeClr val="tx1"/>
                          </a:solidFill>
                          <a:latin typeface="Meiryo UI" panose="020B0604030504040204" pitchFamily="50" charset="-128"/>
                          <a:ea typeface="Meiryo UI" panose="020B0604030504040204" pitchFamily="50" charset="-128"/>
                        </a:rPr>
                        <a:t>％：</a:t>
                      </a:r>
                      <a:r>
                        <a:rPr lang="en-US" altLang="ja-JP" sz="1000" b="1" dirty="0" smtClean="0">
                          <a:solidFill>
                            <a:schemeClr val="tx1"/>
                          </a:solidFill>
                          <a:latin typeface="Meiryo UI" panose="020B0604030504040204" pitchFamily="50" charset="-128"/>
                          <a:ea typeface="Meiryo UI" panose="020B0604030504040204" pitchFamily="50" charset="-128"/>
                        </a:rPr>
                        <a:t>2021</a:t>
                      </a:r>
                      <a:r>
                        <a:rPr lang="ja-JP" altLang="en-US" sz="1000" b="1" dirty="0" smtClean="0">
                          <a:solidFill>
                            <a:schemeClr val="tx1"/>
                          </a:solidFill>
                          <a:latin typeface="Meiryo UI" panose="020B0604030504040204" pitchFamily="50" charset="-128"/>
                          <a:ea typeface="Meiryo UI" panose="020B0604030504040204" pitchFamily="50" charset="-128"/>
                        </a:rPr>
                        <a:t>年</a:t>
                      </a:r>
                      <a:r>
                        <a:rPr lang="en-US" altLang="ja-JP" sz="1000" b="1" dirty="0" smtClean="0">
                          <a:solidFill>
                            <a:schemeClr val="tx1"/>
                          </a:solidFill>
                          <a:latin typeface="Meiryo UI" panose="020B0604030504040204" pitchFamily="50" charset="-128"/>
                          <a:ea typeface="Meiryo UI" panose="020B0604030504040204" pitchFamily="50" charset="-128"/>
                        </a:rPr>
                        <a:t>)</a:t>
                      </a:r>
                    </a:p>
                    <a:p>
                      <a:r>
                        <a:rPr lang="ja-JP" altLang="en-US" sz="100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rPr>
                        <a:t>自主防災組織がその活動範囲としている地域の世帯数／管内世帯数   </a:t>
                      </a:r>
                      <a:r>
                        <a:rPr lang="en-US" altLang="ja-JP" sz="1000" baseline="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rPr>
                        <a:t>出典：消防庁「地方防災行政の現況」</a:t>
                      </a:r>
                      <a:r>
                        <a:rPr lang="en-US" altLang="ja-JP" sz="1000" dirty="0" smtClean="0">
                          <a:solidFill>
                            <a:schemeClr val="tx1"/>
                          </a:solidFill>
                          <a:latin typeface="Meiryo UI" panose="020B0604030504040204" pitchFamily="50" charset="-128"/>
                          <a:ea typeface="Meiryo UI" panose="020B0604030504040204" pitchFamily="50" charset="-128"/>
                        </a:rPr>
                        <a:t>)</a:t>
                      </a:r>
                    </a:p>
                    <a:p>
                      <a:endParaRPr lang="en-US" altLang="ja-JP" sz="1000" b="1" u="none"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00" b="1" u="sng" dirty="0" smtClean="0">
                          <a:solidFill>
                            <a:schemeClr val="tx1"/>
                          </a:solidFill>
                          <a:latin typeface="Meiryo UI" panose="020B0604030504040204" pitchFamily="50" charset="-128"/>
                          <a:ea typeface="Meiryo UI" panose="020B0604030504040204" pitchFamily="50" charset="-128"/>
                        </a:rPr>
                        <a:t>・ハザードマップ作成</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latin typeface="Meiryo UI" panose="020B0604030504040204" pitchFamily="50" charset="-128"/>
                          <a:ea typeface="Meiryo UI" panose="020B0604030504040204" pitchFamily="50" charset="-128"/>
                        </a:rPr>
                        <a:t>　地震発生時に起こりうる建物倒壊や火災延焼の危険性等について、住民が正確な知識・情報を持ち、</a:t>
                      </a:r>
                      <a:endParaRPr lang="en-US" altLang="ja-JP" sz="1000" u="none"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u="none" dirty="0" smtClean="0">
                          <a:solidFill>
                            <a:schemeClr val="tx1"/>
                          </a:solidFill>
                          <a:latin typeface="Meiryo UI" panose="020B0604030504040204" pitchFamily="50" charset="-128"/>
                          <a:ea typeface="Meiryo UI" panose="020B0604030504040204" pitchFamily="50" charset="-128"/>
                        </a:rPr>
                        <a:t>　的確な避難行動につなげるため、地震や津波ハザードマップの作成・改訂の技術的支援を実施。</a:t>
                      </a:r>
                      <a:endParaRPr lang="en-US" altLang="ja-JP" sz="1000" u="none"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latin typeface="Meiryo UI" panose="020B0604030504040204" pitchFamily="50" charset="-128"/>
                          <a:ea typeface="Meiryo UI" panose="020B0604030504040204" pitchFamily="50" charset="-128"/>
                        </a:rPr>
                        <a:t>　（進捗状況） 地震</a:t>
                      </a:r>
                      <a:r>
                        <a:rPr lang="ja-JP" altLang="ja-JP" sz="1000" u="none" dirty="0" smtClean="0">
                          <a:solidFill>
                            <a:schemeClr val="tx1"/>
                          </a:solidFill>
                          <a:latin typeface="Meiryo UI" panose="020B0604030504040204" pitchFamily="50" charset="-128"/>
                          <a:ea typeface="Meiryo UI" panose="020B0604030504040204" pitchFamily="50" charset="-128"/>
                        </a:rPr>
                        <a:t>ハザードマップ作成地区数</a:t>
                      </a:r>
                      <a:r>
                        <a:rPr lang="ja-JP" altLang="en-US" sz="1000" u="none" dirty="0" smtClean="0">
                          <a:solidFill>
                            <a:schemeClr val="tx1"/>
                          </a:solidFill>
                          <a:latin typeface="Meiryo UI" panose="020B0604030504040204" pitchFamily="50" charset="-128"/>
                          <a:ea typeface="Meiryo UI" panose="020B0604030504040204" pitchFamily="50" charset="-128"/>
                        </a:rPr>
                        <a:t>　</a:t>
                      </a:r>
                      <a:r>
                        <a:rPr lang="en-US" altLang="ja-JP" sz="1000" u="none" dirty="0" smtClean="0">
                          <a:solidFill>
                            <a:schemeClr val="tx1"/>
                          </a:solidFill>
                          <a:latin typeface="Meiryo UI" panose="020B0604030504040204" pitchFamily="50" charset="-128"/>
                          <a:ea typeface="Meiryo UI" panose="020B0604030504040204" pitchFamily="50" charset="-128"/>
                        </a:rPr>
                        <a:t>2016</a:t>
                      </a:r>
                      <a:r>
                        <a:rPr lang="ja-JP" altLang="ja-JP" sz="1000" u="none" dirty="0" smtClean="0">
                          <a:solidFill>
                            <a:schemeClr val="tx1"/>
                          </a:solidFill>
                          <a:latin typeface="Meiryo UI" panose="020B0604030504040204" pitchFamily="50" charset="-128"/>
                          <a:ea typeface="Meiryo UI" panose="020B0604030504040204" pitchFamily="50" charset="-128"/>
                        </a:rPr>
                        <a:t>年</a:t>
                      </a:r>
                      <a:r>
                        <a:rPr lang="ja-JP" altLang="en-US" sz="1000" u="none" dirty="0" smtClean="0">
                          <a:solidFill>
                            <a:schemeClr val="tx1"/>
                          </a:solidFill>
                          <a:latin typeface="Meiryo UI" panose="020B0604030504040204" pitchFamily="50" charset="-128"/>
                          <a:ea typeface="Meiryo UI" panose="020B0604030504040204" pitchFamily="50" charset="-128"/>
                        </a:rPr>
                        <a:t>度：全</a:t>
                      </a:r>
                      <a:r>
                        <a:rPr lang="en-US" altLang="ja-JP" sz="1000" u="none" dirty="0" smtClean="0">
                          <a:solidFill>
                            <a:schemeClr val="tx1"/>
                          </a:solidFill>
                          <a:latin typeface="Meiryo UI" panose="020B0604030504040204" pitchFamily="50" charset="-128"/>
                          <a:ea typeface="Meiryo UI" panose="020B0604030504040204" pitchFamily="50" charset="-128"/>
                        </a:rPr>
                        <a:t>43</a:t>
                      </a:r>
                      <a:r>
                        <a:rPr lang="ja-JP" altLang="en-US" sz="1000" u="none" dirty="0" smtClean="0">
                          <a:solidFill>
                            <a:schemeClr val="tx1"/>
                          </a:solidFill>
                          <a:latin typeface="Meiryo UI" panose="020B0604030504040204" pitchFamily="50" charset="-128"/>
                          <a:ea typeface="Meiryo UI" panose="020B0604030504040204" pitchFamily="50" charset="-128"/>
                        </a:rPr>
                        <a:t>地区完了</a:t>
                      </a:r>
                      <a:endParaRPr lang="en-US" altLang="ja-JP" sz="1000" u="none" dirty="0" smtClean="0">
                        <a:solidFill>
                          <a:schemeClr val="tx1"/>
                        </a:solidFill>
                        <a:latin typeface="Meiryo UI" panose="020B0604030504040204" pitchFamily="50" charset="-128"/>
                        <a:ea typeface="Meiryo UI" panose="020B0604030504040204" pitchFamily="50" charset="-128"/>
                      </a:endParaRPr>
                    </a:p>
                    <a:p>
                      <a:r>
                        <a:rPr lang="ja-JP" altLang="en-US" sz="1000" u="none" dirty="0" smtClean="0">
                          <a:solidFill>
                            <a:schemeClr val="tx1"/>
                          </a:solidFill>
                          <a:latin typeface="Meiryo UI" panose="020B0604030504040204" pitchFamily="50" charset="-128"/>
                          <a:ea typeface="Meiryo UI" panose="020B0604030504040204" pitchFamily="50" charset="-128"/>
                        </a:rPr>
                        <a:t>　　　　　　　　</a:t>
                      </a:r>
                      <a:r>
                        <a:rPr lang="ja-JP" altLang="en-US" sz="1000" u="none" baseline="0" dirty="0" smtClean="0">
                          <a:solidFill>
                            <a:schemeClr val="tx1"/>
                          </a:solidFill>
                          <a:latin typeface="Meiryo UI" panose="020B0604030504040204" pitchFamily="50" charset="-128"/>
                          <a:ea typeface="Meiryo UI" panose="020B0604030504040204" pitchFamily="50" charset="-128"/>
                        </a:rPr>
                        <a:t>  </a:t>
                      </a:r>
                      <a:r>
                        <a:rPr lang="ja-JP" altLang="en-US" sz="1000" u="none" dirty="0" smtClean="0">
                          <a:solidFill>
                            <a:schemeClr val="tx1"/>
                          </a:solidFill>
                          <a:latin typeface="Meiryo UI" panose="020B0604030504040204" pitchFamily="50" charset="-128"/>
                          <a:ea typeface="Meiryo UI" panose="020B0604030504040204" pitchFamily="50" charset="-128"/>
                        </a:rPr>
                        <a:t>津波ハザードマップ作成地区数　</a:t>
                      </a:r>
                      <a:r>
                        <a:rPr lang="en-US" altLang="ja-JP" sz="1000" u="none" dirty="0" smtClean="0">
                          <a:solidFill>
                            <a:schemeClr val="tx1"/>
                          </a:solidFill>
                          <a:latin typeface="Meiryo UI" panose="020B0604030504040204" pitchFamily="50" charset="-128"/>
                          <a:ea typeface="Meiryo UI" panose="020B0604030504040204" pitchFamily="50" charset="-128"/>
                        </a:rPr>
                        <a:t>2015</a:t>
                      </a:r>
                      <a:r>
                        <a:rPr lang="ja-JP" altLang="en-US" sz="1000" u="none" dirty="0" smtClean="0">
                          <a:solidFill>
                            <a:schemeClr val="tx1"/>
                          </a:solidFill>
                          <a:latin typeface="Meiryo UI" panose="020B0604030504040204" pitchFamily="50" charset="-128"/>
                          <a:ea typeface="Meiryo UI" panose="020B0604030504040204" pitchFamily="50" charset="-128"/>
                        </a:rPr>
                        <a:t>年度：全</a:t>
                      </a:r>
                      <a:r>
                        <a:rPr lang="en-US" altLang="ja-JP" sz="1000" u="none" dirty="0" smtClean="0">
                          <a:solidFill>
                            <a:schemeClr val="tx1"/>
                          </a:solidFill>
                          <a:latin typeface="Meiryo UI" panose="020B0604030504040204" pitchFamily="50" charset="-128"/>
                          <a:ea typeface="Meiryo UI" panose="020B0604030504040204" pitchFamily="50" charset="-128"/>
                        </a:rPr>
                        <a:t>14</a:t>
                      </a:r>
                      <a:r>
                        <a:rPr lang="ja-JP" altLang="en-US" sz="1000" u="none" dirty="0" smtClean="0">
                          <a:solidFill>
                            <a:schemeClr val="tx1"/>
                          </a:solidFill>
                          <a:latin typeface="Meiryo UI" panose="020B0604030504040204" pitchFamily="50" charset="-128"/>
                          <a:ea typeface="Meiryo UI" panose="020B0604030504040204" pitchFamily="50" charset="-128"/>
                        </a:rPr>
                        <a:t>地区完了</a:t>
                      </a:r>
                      <a:endParaRPr lang="en-US" altLang="ja-JP" sz="1000" u="none" dirty="0" smtClean="0">
                        <a:solidFill>
                          <a:schemeClr val="tx1"/>
                        </a:solidFill>
                        <a:latin typeface="Meiryo UI" panose="020B0604030504040204" pitchFamily="50" charset="-128"/>
                        <a:ea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200" u="sng" dirty="0" smtClean="0">
                          <a:solidFill>
                            <a:schemeClr val="tx1"/>
                          </a:solidFill>
                          <a:latin typeface="Meiryo UI" panose="020B0604030504040204" pitchFamily="50" charset="-128"/>
                          <a:ea typeface="Meiryo UI" panose="020B0604030504040204" pitchFamily="50" charset="-128"/>
                        </a:rPr>
                        <a:t>・</a:t>
                      </a:r>
                      <a:r>
                        <a:rPr lang="ja-JP" altLang="en-US" sz="1200" b="1" u="sng" dirty="0" smtClean="0">
                          <a:solidFill>
                            <a:schemeClr val="tx1"/>
                          </a:solidFill>
                          <a:latin typeface="Meiryo UI" panose="020B0604030504040204" pitchFamily="50" charset="-128"/>
                          <a:ea typeface="Meiryo UI" panose="020B0604030504040204" pitchFamily="50" charset="-128"/>
                        </a:rPr>
                        <a:t>タイムライン作成</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洪水や土砂災害等に対し、行政、関係機関、地域住民、民間団体等の各行動主体が取るべき行動を時系列で整理した防災行動計画	</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dirty="0" smtClean="0">
                          <a:solidFill>
                            <a:schemeClr val="tx1"/>
                          </a:solidFill>
                          <a:effectLst/>
                          <a:latin typeface="Meiryo UI" panose="020B0604030504040204" pitchFamily="50" charset="-128"/>
                          <a:ea typeface="Meiryo UI" panose="020B0604030504040204" pitchFamily="50" charset="-128"/>
                        </a:rPr>
                        <a:t>　（進捗状況）</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寝屋川流域大規模水害タイムライン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2018.8</a:t>
                      </a:r>
                      <a:r>
                        <a:rPr kumimoji="1" lang="ja-JP" altLang="en-US" sz="1000" dirty="0" smtClean="0">
                          <a:solidFill>
                            <a:schemeClr val="tx1"/>
                          </a:solidFill>
                          <a:latin typeface="Meiryo UI" panose="020B0604030504040204" pitchFamily="50" charset="-128"/>
                          <a:ea typeface="Meiryo UI" panose="020B0604030504040204" pitchFamily="50" charset="-128"/>
                        </a:rPr>
                        <a:t>運用開始　（リーディングプロジェクト）</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安威川流域（安威川）洪水タイムライン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2019.9</a:t>
                      </a:r>
                      <a:r>
                        <a:rPr kumimoji="1" lang="ja-JP" altLang="en-US" sz="1000" dirty="0" smtClean="0">
                          <a:solidFill>
                            <a:schemeClr val="tx1"/>
                          </a:solidFill>
                          <a:latin typeface="Meiryo UI" panose="020B0604030504040204" pitchFamily="50" charset="-128"/>
                          <a:ea typeface="Meiryo UI" panose="020B0604030504040204" pitchFamily="50" charset="-128"/>
                        </a:rPr>
                        <a:t>運用開始　</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南河内地域広域タイムライン（石川流域・西除川流域・東除川流域）（土砂災害）　</a:t>
                      </a:r>
                      <a:r>
                        <a:rPr kumimoji="1" lang="en-US" altLang="ja-JP" sz="1000" dirty="0" smtClean="0">
                          <a:solidFill>
                            <a:schemeClr val="tx1"/>
                          </a:solidFill>
                          <a:latin typeface="Meiryo UI" panose="020B0604030504040204" pitchFamily="50" charset="-128"/>
                          <a:ea typeface="Meiryo UI" panose="020B0604030504040204" pitchFamily="50" charset="-128"/>
                        </a:rPr>
                        <a:t>2020.3</a:t>
                      </a:r>
                      <a:r>
                        <a:rPr kumimoji="1" lang="ja-JP" altLang="en-US" sz="1000" dirty="0" smtClean="0">
                          <a:solidFill>
                            <a:schemeClr val="tx1"/>
                          </a:solidFill>
                          <a:latin typeface="Meiryo UI" panose="020B0604030504040204" pitchFamily="50" charset="-128"/>
                          <a:ea typeface="Meiryo UI" panose="020B0604030504040204" pitchFamily="50" charset="-128"/>
                        </a:rPr>
                        <a:t>運用開始（試行版運用）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大阪湾沿岸（泉州）高潮広域タイムライン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2020.8</a:t>
                      </a:r>
                      <a:r>
                        <a:rPr kumimoji="1" lang="ja-JP" altLang="en-US" sz="1000" dirty="0" smtClean="0">
                          <a:solidFill>
                            <a:schemeClr val="tx1"/>
                          </a:solidFill>
                          <a:latin typeface="Meiryo UI" panose="020B0604030504040204" pitchFamily="50" charset="-128"/>
                          <a:ea typeface="Meiryo UI" panose="020B0604030504040204" pitchFamily="50" charset="-128"/>
                        </a:rPr>
                        <a:t>運用開始</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大津川流域広域タイムライン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2021.3</a:t>
                      </a:r>
                      <a:r>
                        <a:rPr kumimoji="1" lang="ja-JP" altLang="en-US" sz="1000" dirty="0" smtClean="0">
                          <a:solidFill>
                            <a:schemeClr val="tx1"/>
                          </a:solidFill>
                          <a:latin typeface="Meiryo UI" panose="020B0604030504040204" pitchFamily="50" charset="-128"/>
                          <a:ea typeface="Meiryo UI" panose="020B0604030504040204" pitchFamily="50" charset="-128"/>
                        </a:rPr>
                        <a:t>運用開始（試行版運用）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神崎川流域洪水タイムライン　</a:t>
                      </a:r>
                      <a:r>
                        <a:rPr kumimoji="1" lang="en-US" altLang="ja-JP" sz="1000" dirty="0" smtClean="0">
                          <a:solidFill>
                            <a:schemeClr val="tx1"/>
                          </a:solidFill>
                          <a:latin typeface="Meiryo UI" panose="020B0604030504040204" pitchFamily="50" charset="-128"/>
                          <a:ea typeface="Meiryo UI" panose="020B0604030504040204" pitchFamily="50" charset="-128"/>
                        </a:rPr>
                        <a:t>2021.9</a:t>
                      </a:r>
                      <a:r>
                        <a:rPr kumimoji="1" lang="ja-JP" altLang="en-US" sz="1000" dirty="0" smtClean="0">
                          <a:solidFill>
                            <a:schemeClr val="tx1"/>
                          </a:solidFill>
                          <a:latin typeface="Meiryo UI" panose="020B0604030504040204" pitchFamily="50" charset="-128"/>
                          <a:ea typeface="Meiryo UI" panose="020B0604030504040204" pitchFamily="50" charset="-128"/>
                        </a:rPr>
                        <a:t>運用開始</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3534880399"/>
                  </a:ext>
                </a:extLst>
              </a:tr>
            </a:tbl>
          </a:graphicData>
        </a:graphic>
      </p:graphicFrame>
      <p:sp>
        <p:nvSpPr>
          <p:cNvPr id="14" name="角丸四角形 13"/>
          <p:cNvSpPr/>
          <p:nvPr/>
        </p:nvSpPr>
        <p:spPr>
          <a:xfrm>
            <a:off x="368126" y="716937"/>
            <a:ext cx="8505418" cy="453510"/>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〇　</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府民</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が迅速・安全に避難するために重要となる地域・コミュニティにおける「逃げる」</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対策や、帰宅困難者対策</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　 などのソフト対策を実施。</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64403" y="5049942"/>
            <a:ext cx="1225594" cy="12094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4" descr="Y:\_11主要個別課題(一般)\○改革評価プロジェクト\各担当作業フォルダ\田中作業フォルダ\テーマ編\危機管理★\ネタ\避難訓練等.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02898" y="1556598"/>
            <a:ext cx="2215662" cy="1210441"/>
          </a:xfrm>
          <a:prstGeom prst="rect">
            <a:avLst/>
          </a:prstGeom>
          <a:noFill/>
          <a:extLst>
            <a:ext uri="{909E8E84-426E-40DD-AFC4-6F175D3DCCD1}">
              <a14:hiddenFill xmlns:a14="http://schemas.microsoft.com/office/drawing/2010/main">
                <a:solidFill>
                  <a:srgbClr val="FFFFFF"/>
                </a:solidFill>
              </a14:hiddenFill>
            </a:ext>
          </a:extLst>
        </p:spPr>
      </p:pic>
      <p:sp>
        <p:nvSpPr>
          <p:cNvPr id="18" name="テキスト ボックス 17"/>
          <p:cNvSpPr txBox="1"/>
          <p:nvPr/>
        </p:nvSpPr>
        <p:spPr>
          <a:xfrm>
            <a:off x="7272182" y="2766180"/>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ハザードマップの作成等</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7423378" y="6259568"/>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タイムラインの策定</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cxnSp>
        <p:nvCxnSpPr>
          <p:cNvPr id="11" name="直線コネクタ 10"/>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250219" y="318163"/>
            <a:ext cx="5641288"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243457248"/>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257692" y="786997"/>
          <a:ext cx="8674985" cy="6048672"/>
        </p:xfrm>
        <a:graphic>
          <a:graphicData uri="http://schemas.openxmlformats.org/drawingml/2006/table">
            <a:tbl>
              <a:tblPr firstRow="1" bandRow="1">
                <a:tableStyleId>{5C22544A-7EE6-4342-B048-85BDC9FD1C3A}</a:tableStyleId>
              </a:tblPr>
              <a:tblGrid>
                <a:gridCol w="443486">
                  <a:extLst>
                    <a:ext uri="{9D8B030D-6E8A-4147-A177-3AD203B41FA5}">
                      <a16:colId xmlns:a16="http://schemas.microsoft.com/office/drawing/2014/main" val="1866091962"/>
                    </a:ext>
                  </a:extLst>
                </a:gridCol>
                <a:gridCol w="8231499">
                  <a:extLst>
                    <a:ext uri="{9D8B030D-6E8A-4147-A177-3AD203B41FA5}">
                      <a16:colId xmlns:a16="http://schemas.microsoft.com/office/drawing/2014/main" val="109332795"/>
                    </a:ext>
                  </a:extLst>
                </a:gridCol>
              </a:tblGrid>
              <a:tr h="144016">
                <a:tc>
                  <a:txBody>
                    <a:bodyPr/>
                    <a:lstStyle/>
                    <a:p>
                      <a:pPr algn="ctr"/>
                      <a:endParaRPr kumimoji="1" lang="ja-JP" altLang="en-US" sz="1300" dirty="0"/>
                    </a:p>
                  </a:txBody>
                  <a:tcPr marL="84406" marR="84406" marT="36000" marB="0"/>
                </a:tc>
                <a:tc>
                  <a:txBody>
                    <a:bodyPr/>
                    <a:lstStyle/>
                    <a:p>
                      <a:pPr algn="ctr"/>
                      <a:r>
                        <a:rPr kumimoji="1" lang="ja-JP" altLang="en-US" sz="1200" b="0" dirty="0" smtClean="0">
                          <a:latin typeface="Meiryo UI" panose="020B0604030504040204" pitchFamily="50" charset="-128"/>
                          <a:ea typeface="Meiryo UI" panose="020B0604030504040204" pitchFamily="50" charset="-128"/>
                        </a:rPr>
                        <a:t>対策内容</a:t>
                      </a:r>
                      <a:endParaRPr kumimoji="1" lang="ja-JP" altLang="en-US" sz="1200" b="0" dirty="0">
                        <a:latin typeface="Meiryo UI" panose="020B0604030504040204" pitchFamily="50" charset="-128"/>
                        <a:ea typeface="Meiryo UI" panose="020B0604030504040204" pitchFamily="50" charset="-128"/>
                      </a:endParaRPr>
                    </a:p>
                  </a:txBody>
                  <a:tcPr marL="84406" marR="84406" marT="36000" marB="0"/>
                </a:tc>
                <a:extLst>
                  <a:ext uri="{0D108BD9-81ED-4DB2-BD59-A6C34878D82A}">
                    <a16:rowId xmlns:a16="http://schemas.microsoft.com/office/drawing/2014/main" val="1744014692"/>
                  </a:ext>
                </a:extLst>
              </a:tr>
              <a:tr h="5814552">
                <a:tc>
                  <a:txBody>
                    <a:bodyPr/>
                    <a:lstStyle/>
                    <a:p>
                      <a:pPr algn="ctr"/>
                      <a:r>
                        <a:rPr kumimoji="1" lang="ja-JP" altLang="en-US" sz="1500" dirty="0" smtClean="0">
                          <a:latin typeface="Meiryo UI" panose="020B0604030504040204" pitchFamily="50" charset="-128"/>
                          <a:ea typeface="Meiryo UI" panose="020B0604030504040204" pitchFamily="50" charset="-128"/>
                        </a:rPr>
                        <a:t>府</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民</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へ</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の</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啓</a:t>
                      </a:r>
                      <a:endParaRPr kumimoji="1" lang="en-US" altLang="ja-JP" sz="1500" dirty="0" smtClean="0">
                        <a:latin typeface="Meiryo UI" panose="020B0604030504040204" pitchFamily="50" charset="-128"/>
                        <a:ea typeface="Meiryo UI" panose="020B0604030504040204" pitchFamily="50" charset="-128"/>
                      </a:endParaRPr>
                    </a:p>
                    <a:p>
                      <a:pPr algn="ctr"/>
                      <a:r>
                        <a:rPr kumimoji="1" lang="ja-JP" altLang="en-US" sz="1500" dirty="0" smtClean="0">
                          <a:latin typeface="Meiryo UI" panose="020B0604030504040204" pitchFamily="50" charset="-128"/>
                          <a:ea typeface="Meiryo UI" panose="020B0604030504040204" pitchFamily="50" charset="-128"/>
                        </a:rPr>
                        <a:t>発</a:t>
                      </a:r>
                      <a:endParaRPr kumimoji="1" lang="ja-JP" altLang="en-US" sz="1500" dirty="0">
                        <a:latin typeface="Meiryo UI" panose="020B0604030504040204" pitchFamily="50" charset="-128"/>
                        <a:ea typeface="Meiryo UI" panose="020B0604030504040204" pitchFamily="50" charset="-128"/>
                      </a:endParaRPr>
                    </a:p>
                  </a:txBody>
                  <a:tcPr marL="84406" marR="84406" marT="36000" marB="0"/>
                </a:tc>
                <a:tc>
                  <a:txBody>
                    <a:bodyPr/>
                    <a:lstStyle/>
                    <a:p>
                      <a:r>
                        <a:rPr lang="ja-JP" altLang="en-US" sz="1200" b="1" u="sng" dirty="0" smtClean="0">
                          <a:solidFill>
                            <a:schemeClr val="tx1"/>
                          </a:solidFill>
                          <a:latin typeface="Meiryo UI" panose="020B0604030504040204" pitchFamily="50" charset="-128"/>
                          <a:ea typeface="Meiryo UI" panose="020B0604030504040204" pitchFamily="50" charset="-128"/>
                        </a:rPr>
                        <a:t>・災害モード宣言</a:t>
                      </a:r>
                      <a:endParaRPr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府民や事業者等に大阪府に広域的な大規模災害が発生もしくは迫っていることを知らせ、学校や仕事などの日常生活の状態（モード）から、災害時の状態（モード）への意識の切り替えを呼びかけるため導入（</a:t>
                      </a:r>
                      <a:r>
                        <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2019.8</a:t>
                      </a: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（発信の目安）非常に強い台風（府域の陸上で最大風速</a:t>
                      </a:r>
                      <a:r>
                        <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30m</a:t>
                      </a: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以上見込まれる場合）の接近や、震度６弱以上の地震が発生した場合など</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　（発信の内容）自分の身の安全確保、 近所での助け合い（地震の場合）、出勤・通学の抑制促進</a:t>
                      </a:r>
                      <a:endParaRPr kumimoji="1" lang="en-US" altLang="ja-JP" sz="10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chemeClr val="tx1"/>
                          </a:solidFill>
                          <a:latin typeface="Meiryo UI" panose="020B0604030504040204" pitchFamily="50" charset="-128"/>
                          <a:ea typeface="Meiryo UI" panose="020B0604030504040204" pitchFamily="50" charset="-128"/>
                        </a:rPr>
                        <a:t>・救援物資の備蓄</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府と府内市町村は、大阪府域救援物資対策協議会において、南海トラフ巨大地震をはじめとした大規模災害時に必要な備蓄物資の品目や量を定めた今後の備蓄方針を公表（</a:t>
                      </a:r>
                      <a:r>
                        <a:rPr kumimoji="1" lang="en-US" altLang="ja-JP" sz="1000" dirty="0" smtClean="0">
                          <a:solidFill>
                            <a:schemeClr val="tx1"/>
                          </a:solidFill>
                          <a:latin typeface="Meiryo UI" panose="020B0604030504040204" pitchFamily="50" charset="-128"/>
                          <a:ea typeface="Meiryo UI" panose="020B0604030504040204" pitchFamily="50" charset="-128"/>
                        </a:rPr>
                        <a:t>2015.12</a:t>
                      </a:r>
                      <a:r>
                        <a:rPr kumimoji="1" lang="ja-JP" altLang="en-US" sz="1000" dirty="0" smtClean="0">
                          <a:solidFill>
                            <a:schemeClr val="tx1"/>
                          </a:solidFill>
                          <a:latin typeface="Meiryo UI" panose="020B0604030504040204" pitchFamily="50" charset="-128"/>
                          <a:ea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（方針）府域内で対応する期間</a:t>
                      </a:r>
                      <a:r>
                        <a:rPr kumimoji="1" lang="en-US" altLang="ja-JP" sz="1000" dirty="0" smtClean="0">
                          <a:solidFill>
                            <a:schemeClr val="tx1"/>
                          </a:solidFill>
                          <a:latin typeface="Meiryo UI" panose="020B0604030504040204" pitchFamily="50" charset="-128"/>
                          <a:ea typeface="Meiryo UI" panose="020B0604030504040204" pitchFamily="50" charset="-128"/>
                        </a:rPr>
                        <a:t>: </a:t>
                      </a:r>
                      <a:r>
                        <a:rPr kumimoji="1" lang="ja-JP" altLang="en-US" sz="1000" dirty="0" smtClean="0">
                          <a:solidFill>
                            <a:schemeClr val="tx1"/>
                          </a:solidFill>
                          <a:latin typeface="Meiryo UI" panose="020B0604030504040204" pitchFamily="50" charset="-128"/>
                          <a:ea typeface="Meiryo UI" panose="020B0604030504040204" pitchFamily="50" charset="-128"/>
                        </a:rPr>
                        <a:t>南海トラフ巨大地震 </a:t>
                      </a:r>
                      <a:r>
                        <a:rPr kumimoji="1" lang="en-US" altLang="ja-JP" sz="1000" dirty="0" smtClean="0">
                          <a:solidFill>
                            <a:schemeClr val="tx1"/>
                          </a:solidFill>
                          <a:latin typeface="Meiryo UI" panose="020B0604030504040204" pitchFamily="50" charset="-128"/>
                          <a:ea typeface="Meiryo UI" panose="020B0604030504040204" pitchFamily="50" charset="-128"/>
                        </a:rPr>
                        <a:t>3</a:t>
                      </a:r>
                      <a:r>
                        <a:rPr kumimoji="1" lang="ja-JP" altLang="en-US" sz="1000" dirty="0" smtClean="0">
                          <a:solidFill>
                            <a:schemeClr val="tx1"/>
                          </a:solidFill>
                          <a:latin typeface="Meiryo UI" panose="020B0604030504040204" pitchFamily="50" charset="-128"/>
                          <a:ea typeface="Meiryo UI" panose="020B0604030504040204" pitchFamily="50" charset="-128"/>
                        </a:rPr>
                        <a:t>日間、直下型地震 </a:t>
                      </a:r>
                      <a:r>
                        <a:rPr kumimoji="1" lang="en-US" altLang="ja-JP" sz="1000" dirty="0" smtClean="0">
                          <a:solidFill>
                            <a:schemeClr val="tx1"/>
                          </a:solidFill>
                          <a:latin typeface="Meiryo UI" panose="020B0604030504040204" pitchFamily="50" charset="-128"/>
                          <a:ea typeface="Meiryo UI" panose="020B0604030504040204" pitchFamily="50" charset="-128"/>
                        </a:rPr>
                        <a:t>1</a:t>
                      </a:r>
                      <a:r>
                        <a:rPr kumimoji="1" lang="ja-JP" altLang="en-US" sz="1000" dirty="0" smtClean="0">
                          <a:solidFill>
                            <a:schemeClr val="tx1"/>
                          </a:solidFill>
                          <a:latin typeface="Meiryo UI" panose="020B0604030504040204" pitchFamily="50" charset="-128"/>
                          <a:ea typeface="Meiryo UI" panose="020B0604030504040204" pitchFamily="50" charset="-128"/>
                        </a:rPr>
                        <a:t>日間と設定</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r>
                        <a:rPr kumimoji="1" lang="ja-JP" altLang="en-US" sz="1000" baseline="0" dirty="0" smtClean="0">
                          <a:solidFill>
                            <a:schemeClr val="tx1"/>
                          </a:solidFill>
                          <a:latin typeface="Meiryo UI" panose="020B0604030504040204" pitchFamily="50" charset="-128"/>
                          <a:ea typeface="Meiryo UI" panose="020B0604030504040204" pitchFamily="50" charset="-128"/>
                        </a:rPr>
                        <a:t> </a:t>
                      </a:r>
                      <a:r>
                        <a:rPr kumimoji="1" lang="ja-JP" altLang="en-US" sz="1000" dirty="0" smtClean="0">
                          <a:solidFill>
                            <a:schemeClr val="tx1"/>
                          </a:solidFill>
                          <a:latin typeface="Meiryo UI" panose="020B0604030504040204" pitchFamily="50" charset="-128"/>
                          <a:ea typeface="Meiryo UI" panose="020B0604030504040204" pitchFamily="50" charset="-128"/>
                        </a:rPr>
                        <a:t>必要数量は府１：市町村１を基本に役割分担</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ts val="8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ts val="8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u="sng" dirty="0" smtClean="0">
                          <a:solidFill>
                            <a:schemeClr val="tx1"/>
                          </a:solidFill>
                          <a:latin typeface="Meiryo UI" panose="020B0604030504040204" pitchFamily="50" charset="-128"/>
                          <a:ea typeface="Meiryo UI" panose="020B0604030504040204" pitchFamily="50" charset="-128"/>
                        </a:rPr>
                        <a:t>・</a:t>
                      </a:r>
                      <a:r>
                        <a:rPr kumimoji="1" lang="ja-JP" altLang="en-US" sz="1200" b="1" u="sng" dirty="0" smtClean="0">
                          <a:solidFill>
                            <a:schemeClr val="tx1"/>
                          </a:solidFill>
                          <a:latin typeface="Meiryo UI" panose="020B0604030504040204" pitchFamily="50" charset="-128"/>
                          <a:ea typeface="Meiryo UI" panose="020B0604030504040204" pitchFamily="50" charset="-128"/>
                        </a:rPr>
                        <a:t>帰宅困難者対策</a:t>
                      </a:r>
                      <a:endParaRPr kumimoji="1"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大規模地震等により公共交通機関等が停止した場合、帰宅困難者が一斉に徒歩移動を開始すれば混雑による集団転倒や建物からの落下物等の</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二次災害により死傷する危険性があるとともに、救助・救急活動や緊急輸送活動など応急対策活動の妨げとなるおそれがある。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このため、府では、市町村や関西広域連合等と連携して、帰宅困難者支援体制の整備に取り組む。</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r>
                        <a:rPr kumimoji="1" lang="ja-JP" altLang="en-US" sz="900" dirty="0" smtClean="0">
                          <a:solidFill>
                            <a:schemeClr val="tx1"/>
                          </a:solidFill>
                          <a:latin typeface="Meiryo UI" panose="020B0604030504040204" pitchFamily="50" charset="-128"/>
                          <a:ea typeface="Meiryo UI" panose="020B0604030504040204" pitchFamily="50" charset="-128"/>
                        </a:rPr>
                        <a:t>（主な取組み）</a:t>
                      </a:r>
                      <a:endParaRPr kumimoji="1" lang="en-US" altLang="ja-JP" sz="9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chemeClr val="tx1"/>
                          </a:solidFill>
                          <a:latin typeface="Meiryo UI" panose="020B0604030504040204" pitchFamily="50" charset="-128"/>
                          <a:ea typeface="Meiryo UI" panose="020B0604030504040204" pitchFamily="50" charset="-128"/>
                        </a:rPr>
                        <a:t>・「おおさか防災ネット」のリニューアル</a:t>
                      </a:r>
                      <a:endParaRPr kumimoji="1" lang="en-US" altLang="ja-JP" sz="1200" b="1" u="sng"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　府民への情報提供を行う「おおさか防災ネット」と、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府と市町村の職員が情報収集を行う「大阪府防災情報システム」を統合し、新たに運用開始（</a:t>
                      </a:r>
                      <a:r>
                        <a:rPr kumimoji="1" lang="en-US" altLang="ja-JP" sz="1000" dirty="0" smtClean="0">
                          <a:solidFill>
                            <a:schemeClr val="tx1"/>
                          </a:solidFill>
                        </a:rPr>
                        <a:t>2022.3</a:t>
                      </a:r>
                      <a:r>
                        <a:rPr kumimoji="1" lang="ja-JP" altLang="en-US" sz="1000" dirty="0" smtClean="0">
                          <a:solidFill>
                            <a:schemeClr val="tx1"/>
                          </a:solidFill>
                        </a:rPr>
                        <a:t>）</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府民向けホームページにおいて、気象・避難情報等を地図でも閲覧できるようビジュアル化、</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より分かりやすく表示し、府民が迅速に避難行動できるように情報発信を行う。</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また、</a:t>
                      </a:r>
                      <a:r>
                        <a:rPr kumimoji="1" lang="en-US" altLang="ja-JP" sz="1000" dirty="0" smtClean="0">
                          <a:solidFill>
                            <a:schemeClr val="tx1"/>
                          </a:solidFill>
                        </a:rPr>
                        <a:t>ICT</a:t>
                      </a:r>
                      <a:r>
                        <a:rPr kumimoji="1" lang="ja-JP" altLang="en-US" sz="1000" dirty="0" smtClean="0">
                          <a:solidFill>
                            <a:schemeClr val="tx1"/>
                          </a:solidFill>
                        </a:rPr>
                        <a:t>を活用して業務のデジタル化を進め、府・市町村の災害対応業務の迅速化・効率化を図る。</a:t>
                      </a:r>
                    </a:p>
                  </a:txBody>
                  <a:tcPr marL="84406" marR="84406" marT="36000" marB="0"/>
                </a:tc>
                <a:extLst>
                  <a:ext uri="{0D108BD9-81ED-4DB2-BD59-A6C34878D82A}">
                    <a16:rowId xmlns:a16="http://schemas.microsoft.com/office/drawing/2014/main" val="3534880399"/>
                  </a:ext>
                </a:extLst>
              </a:tr>
            </a:tbl>
          </a:graphicData>
        </a:graphic>
      </p:graphicFrame>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152</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grpSp>
        <p:nvGrpSpPr>
          <p:cNvPr id="2" name="グループ化 1"/>
          <p:cNvGrpSpPr/>
          <p:nvPr/>
        </p:nvGrpSpPr>
        <p:grpSpPr>
          <a:xfrm>
            <a:off x="6442875" y="5079665"/>
            <a:ext cx="2088232" cy="1734589"/>
            <a:chOff x="6445800" y="5022646"/>
            <a:chExt cx="2081032" cy="1734589"/>
          </a:xfrm>
        </p:grpSpPr>
        <p:pic>
          <p:nvPicPr>
            <p:cNvPr id="18" name="図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63259" y="5139817"/>
              <a:ext cx="1963573" cy="1617418"/>
            </a:xfrm>
            <a:prstGeom prst="rect">
              <a:avLst/>
            </a:prstGeom>
          </p:spPr>
        </p:pic>
        <p:sp>
          <p:nvSpPr>
            <p:cNvPr id="20" name="フリーフォーム 19"/>
            <p:cNvSpPr/>
            <p:nvPr/>
          </p:nvSpPr>
          <p:spPr>
            <a:xfrm>
              <a:off x="7175671" y="5277127"/>
              <a:ext cx="1351161" cy="1340761"/>
            </a:xfrm>
            <a:custGeom>
              <a:avLst/>
              <a:gdLst>
                <a:gd name="connsiteX0" fmla="*/ 3943350 w 5924550"/>
                <a:gd name="connsiteY0" fmla="*/ 1457325 h 3990975"/>
                <a:gd name="connsiteX1" fmla="*/ 4162425 w 5924550"/>
                <a:gd name="connsiteY1" fmla="*/ 1533525 h 3990975"/>
                <a:gd name="connsiteX2" fmla="*/ 4438650 w 5924550"/>
                <a:gd name="connsiteY2" fmla="*/ 1295400 h 3990975"/>
                <a:gd name="connsiteX3" fmla="*/ 4695825 w 5924550"/>
                <a:gd name="connsiteY3" fmla="*/ 1219200 h 3990975"/>
                <a:gd name="connsiteX4" fmla="*/ 4572000 w 5924550"/>
                <a:gd name="connsiteY4" fmla="*/ 781050 h 3990975"/>
                <a:gd name="connsiteX5" fmla="*/ 4267200 w 5924550"/>
                <a:gd name="connsiteY5" fmla="*/ 371475 h 3990975"/>
                <a:gd name="connsiteX6" fmla="*/ 4848225 w 5924550"/>
                <a:gd name="connsiteY6" fmla="*/ 0 h 3990975"/>
                <a:gd name="connsiteX7" fmla="*/ 5915025 w 5924550"/>
                <a:gd name="connsiteY7" fmla="*/ 0 h 3990975"/>
                <a:gd name="connsiteX8" fmla="*/ 5924550 w 5924550"/>
                <a:gd name="connsiteY8" fmla="*/ 733425 h 3990975"/>
                <a:gd name="connsiteX9" fmla="*/ 5429250 w 5924550"/>
                <a:gd name="connsiteY9" fmla="*/ 1047750 h 3990975"/>
                <a:gd name="connsiteX10" fmla="*/ 4867275 w 5924550"/>
                <a:gd name="connsiteY10" fmla="*/ 1990725 h 3990975"/>
                <a:gd name="connsiteX11" fmla="*/ 4391025 w 5924550"/>
                <a:gd name="connsiteY11" fmla="*/ 2647950 h 3990975"/>
                <a:gd name="connsiteX12" fmla="*/ 4476750 w 5924550"/>
                <a:gd name="connsiteY12" fmla="*/ 2943225 h 3990975"/>
                <a:gd name="connsiteX13" fmla="*/ 5591175 w 5924550"/>
                <a:gd name="connsiteY13" fmla="*/ 2657475 h 3990975"/>
                <a:gd name="connsiteX14" fmla="*/ 5715000 w 5924550"/>
                <a:gd name="connsiteY14" fmla="*/ 3381375 h 3990975"/>
                <a:gd name="connsiteX15" fmla="*/ 4886325 w 5924550"/>
                <a:gd name="connsiteY15" fmla="*/ 3990975 h 3990975"/>
                <a:gd name="connsiteX16" fmla="*/ 866775 w 5924550"/>
                <a:gd name="connsiteY16" fmla="*/ 3981450 h 3990975"/>
                <a:gd name="connsiteX17" fmla="*/ 666750 w 5924550"/>
                <a:gd name="connsiteY17" fmla="*/ 3495675 h 3990975"/>
                <a:gd name="connsiteX18" fmla="*/ 0 w 5924550"/>
                <a:gd name="connsiteY18" fmla="*/ 3019425 h 3990975"/>
                <a:gd name="connsiteX19" fmla="*/ 457200 w 5924550"/>
                <a:gd name="connsiteY19" fmla="*/ 2333625 h 3990975"/>
                <a:gd name="connsiteX20" fmla="*/ 1409700 w 5924550"/>
                <a:gd name="connsiteY20" fmla="*/ 2971800 h 3990975"/>
                <a:gd name="connsiteX21" fmla="*/ 2809875 w 5924550"/>
                <a:gd name="connsiteY21" fmla="*/ 2038350 h 3990975"/>
                <a:gd name="connsiteX22" fmla="*/ 2085975 w 5924550"/>
                <a:gd name="connsiteY22" fmla="*/ 1285875 h 3990975"/>
                <a:gd name="connsiteX23" fmla="*/ 2305050 w 5924550"/>
                <a:gd name="connsiteY23" fmla="*/ 952500 h 3990975"/>
                <a:gd name="connsiteX24" fmla="*/ 2876550 w 5924550"/>
                <a:gd name="connsiteY24" fmla="*/ 1000125 h 3990975"/>
                <a:gd name="connsiteX25" fmla="*/ 3486150 w 5924550"/>
                <a:gd name="connsiteY25" fmla="*/ 1352550 h 3990975"/>
                <a:gd name="connsiteX26" fmla="*/ 3552825 w 5924550"/>
                <a:gd name="connsiteY26" fmla="*/ 1647825 h 3990975"/>
                <a:gd name="connsiteX27" fmla="*/ 3943350 w 5924550"/>
                <a:gd name="connsiteY27" fmla="*/ 1457325 h 399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24550" h="3990975">
                  <a:moveTo>
                    <a:pt x="3943350" y="1457325"/>
                  </a:moveTo>
                  <a:lnTo>
                    <a:pt x="4162425" y="1533525"/>
                  </a:lnTo>
                  <a:lnTo>
                    <a:pt x="4438650" y="1295400"/>
                  </a:lnTo>
                  <a:lnTo>
                    <a:pt x="4695825" y="1219200"/>
                  </a:lnTo>
                  <a:lnTo>
                    <a:pt x="4572000" y="781050"/>
                  </a:lnTo>
                  <a:lnTo>
                    <a:pt x="4267200" y="371475"/>
                  </a:lnTo>
                  <a:lnTo>
                    <a:pt x="4848225" y="0"/>
                  </a:lnTo>
                  <a:lnTo>
                    <a:pt x="5915025" y="0"/>
                  </a:lnTo>
                  <a:lnTo>
                    <a:pt x="5924550" y="733425"/>
                  </a:lnTo>
                  <a:lnTo>
                    <a:pt x="5429250" y="1047750"/>
                  </a:lnTo>
                  <a:lnTo>
                    <a:pt x="4867275" y="1990725"/>
                  </a:lnTo>
                  <a:lnTo>
                    <a:pt x="4391025" y="2647950"/>
                  </a:lnTo>
                  <a:lnTo>
                    <a:pt x="4476750" y="2943225"/>
                  </a:lnTo>
                  <a:lnTo>
                    <a:pt x="5591175" y="2657475"/>
                  </a:lnTo>
                  <a:lnTo>
                    <a:pt x="5715000" y="3381375"/>
                  </a:lnTo>
                  <a:lnTo>
                    <a:pt x="4886325" y="3990975"/>
                  </a:lnTo>
                  <a:lnTo>
                    <a:pt x="866775" y="3981450"/>
                  </a:lnTo>
                  <a:lnTo>
                    <a:pt x="666750" y="3495675"/>
                  </a:lnTo>
                  <a:lnTo>
                    <a:pt x="0" y="3019425"/>
                  </a:lnTo>
                  <a:lnTo>
                    <a:pt x="457200" y="2333625"/>
                  </a:lnTo>
                  <a:lnTo>
                    <a:pt x="1409700" y="2971800"/>
                  </a:lnTo>
                  <a:lnTo>
                    <a:pt x="2809875" y="2038350"/>
                  </a:lnTo>
                  <a:lnTo>
                    <a:pt x="2085975" y="1285875"/>
                  </a:lnTo>
                  <a:lnTo>
                    <a:pt x="2305050" y="952500"/>
                  </a:lnTo>
                  <a:lnTo>
                    <a:pt x="2876550" y="1000125"/>
                  </a:lnTo>
                  <a:lnTo>
                    <a:pt x="3486150" y="1352550"/>
                  </a:lnTo>
                  <a:lnTo>
                    <a:pt x="3552825" y="1647825"/>
                  </a:lnTo>
                  <a:lnTo>
                    <a:pt x="3943350" y="1457325"/>
                  </a:lnTo>
                  <a:close/>
                </a:path>
              </a:pathLst>
            </a:custGeom>
            <a:solidFill>
              <a:srgbClr val="CC00FF">
                <a:alpha val="25000"/>
              </a:srgbClr>
            </a:solidFill>
            <a:ln w="63500">
              <a:solidFill>
                <a:srgbClr val="CC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5"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28" name="図 27">
              <a:extLst>
                <a:ext uri="{FF2B5EF4-FFF2-40B4-BE49-F238E27FC236}">
                  <a16:creationId xmlns:a16="http://schemas.microsoft.com/office/drawing/2014/main" id="{D8E4BE93-60A1-4DD9-B503-8E23C939EE6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22003" y="5403359"/>
              <a:ext cx="636876" cy="627332"/>
            </a:xfrm>
            <a:prstGeom prst="rect">
              <a:avLst/>
            </a:prstGeom>
          </p:spPr>
        </p:pic>
        <p:sp>
          <p:nvSpPr>
            <p:cNvPr id="21" name="テキスト ボックス 20"/>
            <p:cNvSpPr txBox="1"/>
            <p:nvPr/>
          </p:nvSpPr>
          <p:spPr>
            <a:xfrm>
              <a:off x="7380117" y="6173789"/>
              <a:ext cx="936443" cy="215444"/>
            </a:xfrm>
            <a:prstGeom prst="rect">
              <a:avLst/>
            </a:prstGeom>
            <a:solidFill>
              <a:schemeClr val="accent2">
                <a:lumMod val="60000"/>
                <a:lumOff val="40000"/>
              </a:schemeClr>
            </a:solidFill>
            <a:ln w="19050">
              <a:noFill/>
              <a:prstDash val="dash"/>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避難指示エリア</a:t>
              </a:r>
            </a:p>
          </p:txBody>
        </p:sp>
        <p:pic>
          <p:nvPicPr>
            <p:cNvPr id="29" name="図 2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45800" y="5716812"/>
              <a:ext cx="719313" cy="728985"/>
            </a:xfrm>
            <a:prstGeom prst="rect">
              <a:avLst/>
            </a:prstGeom>
          </p:spPr>
        </p:pic>
        <p:pic>
          <p:nvPicPr>
            <p:cNvPr id="30" name="図 29">
              <a:extLst>
                <a:ext uri="{FF2B5EF4-FFF2-40B4-BE49-F238E27FC236}">
                  <a16:creationId xmlns:a16="http://schemas.microsoft.com/office/drawing/2014/main" id="{CC178A59-D738-4F43-A49F-F0DB6E93C10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393354" y="5022646"/>
              <a:ext cx="644300" cy="634645"/>
            </a:xfrm>
            <a:prstGeom prst="rect">
              <a:avLst/>
            </a:prstGeom>
          </p:spPr>
        </p:pic>
      </p:grpSp>
      <p:sp>
        <p:nvSpPr>
          <p:cNvPr id="32" name="テキスト ボックス 31"/>
          <p:cNvSpPr txBox="1"/>
          <p:nvPr/>
        </p:nvSpPr>
        <p:spPr>
          <a:xfrm>
            <a:off x="6502090" y="6631300"/>
            <a:ext cx="992579" cy="2308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避難所検索画面</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4" name="表 13"/>
          <p:cNvGraphicFramePr>
            <a:graphicFrameLocks noGrp="1"/>
          </p:cNvGraphicFramePr>
          <p:nvPr>
            <p:extLst/>
          </p:nvPr>
        </p:nvGraphicFramePr>
        <p:xfrm>
          <a:off x="1331640" y="4187763"/>
          <a:ext cx="7344817" cy="956148"/>
        </p:xfrm>
        <a:graphic>
          <a:graphicData uri="http://schemas.openxmlformats.org/drawingml/2006/table">
            <a:tbl>
              <a:tblPr firstRow="1" bandRow="1">
                <a:tableStyleId>{5940675A-B579-460E-94D1-54222C63F5DA}</a:tableStyleId>
              </a:tblPr>
              <a:tblGrid>
                <a:gridCol w="2232249">
                  <a:extLst>
                    <a:ext uri="{9D8B030D-6E8A-4147-A177-3AD203B41FA5}">
                      <a16:colId xmlns:a16="http://schemas.microsoft.com/office/drawing/2014/main" val="20000"/>
                    </a:ext>
                  </a:extLst>
                </a:gridCol>
                <a:gridCol w="5112568">
                  <a:extLst>
                    <a:ext uri="{9D8B030D-6E8A-4147-A177-3AD203B41FA5}">
                      <a16:colId xmlns:a16="http://schemas.microsoft.com/office/drawing/2014/main" val="20001"/>
                    </a:ext>
                  </a:extLst>
                </a:gridCol>
              </a:tblGrid>
              <a:tr h="202548">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①発災直後の「一斉帰宅の抑制」の周知　</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「むやみに移動を開始しない」という基本原則を広報（啓発ポスター・動画等）　　</a:t>
                      </a: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89989">
                <a:tc>
                  <a:txBody>
                    <a:bodyPr/>
                    <a:lstStyle/>
                    <a:p>
                      <a:pPr marL="0" indent="0" algn="l">
                        <a:buFont typeface="Wingdings" panose="05000000000000000000" pitchFamily="2" charset="2"/>
                        <a:buNone/>
                      </a:pP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②発災直後の「ターミナルでの混乱防止」策の促進</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事業所に対して、従業員や観光客等の待機や、その際に必要となる備蓄等を促す</a:t>
                      </a:r>
                    </a:p>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公共交通機関が再開するまでの間に帰宅困難者を受入れる「一時滞在施設」を市町村が確保</a:t>
                      </a:r>
                    </a:p>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できるよう、府として、広域団体を通じた呼びかけ、府立施設との調整等を実施</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（確保状況：府内</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158</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施設</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(2022.9</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時点））</a:t>
                      </a: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06188">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③災害が落ち着いた段階での「帰宅支援」策の検討 </a:t>
                      </a:r>
                      <a:endParaRPr kumimoji="1"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l"/>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「災害時帰宅支援ステーション」（災害時の徒歩帰宅者を支援するため、関西広域連合と協定締結したコンビニ・外食事業者等）において、水道水、トイレ、沿道情報、休憩の場を提供 </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（登録店舗数：</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12,242</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店舗（</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2022.4.4</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時点）</a:t>
                      </a:r>
                      <a:r>
                        <a:rPr kumimoji="1"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txBody>
                  <a:tcPr marL="72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5" name="テキスト ボックス 14"/>
          <p:cNvSpPr txBox="1"/>
          <p:nvPr/>
        </p:nvSpPr>
        <p:spPr>
          <a:xfrm>
            <a:off x="838746" y="2701677"/>
            <a:ext cx="3304238" cy="23083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大阪府の主な備蓄物資（</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月末現在</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6" name="表 15"/>
          <p:cNvGraphicFramePr>
            <a:graphicFrameLocks noGrp="1"/>
          </p:cNvGraphicFramePr>
          <p:nvPr>
            <p:extLst/>
          </p:nvPr>
        </p:nvGraphicFramePr>
        <p:xfrm>
          <a:off x="1331640" y="2910767"/>
          <a:ext cx="5301136" cy="374217"/>
        </p:xfrm>
        <a:graphic>
          <a:graphicData uri="http://schemas.openxmlformats.org/drawingml/2006/table">
            <a:tbl>
              <a:tblPr/>
              <a:tblGrid>
                <a:gridCol w="500298">
                  <a:extLst>
                    <a:ext uri="{9D8B030D-6E8A-4147-A177-3AD203B41FA5}">
                      <a16:colId xmlns:a16="http://schemas.microsoft.com/office/drawing/2014/main" val="20000"/>
                    </a:ext>
                  </a:extLst>
                </a:gridCol>
                <a:gridCol w="1066295">
                  <a:extLst>
                    <a:ext uri="{9D8B030D-6E8A-4147-A177-3AD203B41FA5}">
                      <a16:colId xmlns:a16="http://schemas.microsoft.com/office/drawing/2014/main" val="20001"/>
                    </a:ext>
                  </a:extLst>
                </a:gridCol>
                <a:gridCol w="792088">
                  <a:extLst>
                    <a:ext uri="{9D8B030D-6E8A-4147-A177-3AD203B41FA5}">
                      <a16:colId xmlns:a16="http://schemas.microsoft.com/office/drawing/2014/main" val="20004"/>
                    </a:ext>
                  </a:extLst>
                </a:gridCol>
                <a:gridCol w="1440160">
                  <a:extLst>
                    <a:ext uri="{9D8B030D-6E8A-4147-A177-3AD203B41FA5}">
                      <a16:colId xmlns:a16="http://schemas.microsoft.com/office/drawing/2014/main" val="722256771"/>
                    </a:ext>
                  </a:extLst>
                </a:gridCol>
                <a:gridCol w="1502295">
                  <a:extLst>
                    <a:ext uri="{9D8B030D-6E8A-4147-A177-3AD203B41FA5}">
                      <a16:colId xmlns:a16="http://schemas.microsoft.com/office/drawing/2014/main" val="2078475981"/>
                    </a:ext>
                  </a:extLst>
                </a:gridCol>
              </a:tblGrid>
              <a:tr h="133998">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品名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煮炊不要食品</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毛布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パーテーション（感染症対策物資）</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簡易ベッド（感染症対策物資）</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40219">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数量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約</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110</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万食</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約</a:t>
                      </a: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88</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万枚</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2,557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張</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2,,557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台</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cxnSp>
        <p:nvCxnSpPr>
          <p:cNvPr id="17" name="直線コネクタ 16"/>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250219" y="318163"/>
            <a:ext cx="5641288"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（４）危機管理対策（地震・津波</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r>
              <a:rPr kumimoji="1" lang="en-US" altLang="ja-JP"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804322"/>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47294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smtClean="0"/>
                        <a:t>・従来の治水対策は、「大阪府河川整備長期計画」に基づき、府内すべての河川で“時間雨量</a:t>
                      </a:r>
                      <a:r>
                        <a:rPr kumimoji="1" lang="en-US" altLang="ja-JP" sz="1400" dirty="0" smtClean="0"/>
                        <a:t>80</a:t>
                      </a:r>
                      <a:r>
                        <a:rPr kumimoji="1" lang="ja-JP" altLang="en-US" sz="1400" dirty="0" smtClean="0"/>
                        <a:t>ミリ程度”を目標に治水対策を実施。</a:t>
                      </a:r>
                      <a:endParaRPr kumimoji="1" lang="en-US" altLang="ja-JP" sz="1400" dirty="0" smtClean="0"/>
                    </a:p>
                    <a:p>
                      <a:pPr marL="0" indent="0"/>
                      <a:r>
                        <a:rPr kumimoji="1" lang="ja-JP" altLang="en-US" sz="1400" dirty="0" smtClean="0"/>
                        <a:t>・完成までに、莫大な費用（約１兆</a:t>
                      </a:r>
                      <a:r>
                        <a:rPr kumimoji="1" lang="en-US" altLang="ja-JP" sz="1400" dirty="0" smtClean="0"/>
                        <a:t>400</a:t>
                      </a:r>
                      <a:r>
                        <a:rPr kumimoji="1" lang="ja-JP" altLang="en-US" sz="1400" dirty="0" smtClean="0"/>
                        <a:t>億円）と</a:t>
                      </a:r>
                      <a:r>
                        <a:rPr kumimoji="1" lang="en-US" altLang="ja-JP" sz="1400" dirty="0" smtClean="0"/>
                        <a:t>50</a:t>
                      </a:r>
                      <a:r>
                        <a:rPr kumimoji="1" lang="ja-JP" altLang="en-US" sz="1400" dirty="0" smtClean="0"/>
                        <a:t>年もの年月を要する状態であり府民が対策の効果を実感できない。</a:t>
                      </a:r>
                      <a:endParaRPr kumimoji="1" lang="en-US" altLang="ja-JP" sz="1400" dirty="0" smtClean="0"/>
                    </a:p>
                    <a:p>
                      <a:pPr marL="0" indent="0"/>
                      <a:r>
                        <a:rPr kumimoji="1" lang="ja-JP" altLang="en-US" sz="1400" dirty="0" smtClean="0"/>
                        <a:t>・整備中、整備完了後も、今後の気候変動に伴う更なる災害リスクへの対応が必要。</a:t>
                      </a:r>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・人命を守ることを最優先とすることはもとより、現実的な事業費の負担で、できるだけ早期に府民が効果を実感できる治水対策の実現をめざす。</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・知事の判断で、着工済みであった槇尾川ダムのダム本体関係工事を休止し、改めて河川整備委員会で専門的見地からの議論を行った。</a:t>
                      </a:r>
                    </a:p>
                    <a:p>
                      <a:pPr marL="0" indent="0"/>
                      <a:r>
                        <a:rPr kumimoji="1" lang="ja-JP" altLang="en-US" sz="1400" dirty="0" smtClean="0">
                          <a:solidFill>
                            <a:schemeClr val="tx1"/>
                          </a:solidFill>
                        </a:rPr>
                        <a:t>・河川整備委員会で、「今後の治水対策の進め方」を策定（</a:t>
                      </a:r>
                      <a:r>
                        <a:rPr kumimoji="1" lang="en-US" altLang="ja-JP" sz="1400" dirty="0" smtClean="0">
                          <a:solidFill>
                            <a:schemeClr val="tx1"/>
                          </a:solidFill>
                        </a:rPr>
                        <a:t>2010.6</a:t>
                      </a:r>
                      <a:r>
                        <a:rPr kumimoji="1" lang="ja-JP" altLang="en-US" sz="1400" dirty="0" smtClean="0">
                          <a:solidFill>
                            <a:schemeClr val="tx1"/>
                          </a:solidFill>
                        </a:rPr>
                        <a:t>）。</a:t>
                      </a:r>
                    </a:p>
                    <a:p>
                      <a:pPr marL="0" indent="0"/>
                      <a:r>
                        <a:rPr kumimoji="1" lang="ja-JP" altLang="en-US" sz="1400" dirty="0" smtClean="0">
                          <a:solidFill>
                            <a:schemeClr val="tx1"/>
                          </a:solidFill>
                        </a:rPr>
                        <a:t>・河川毎（府域</a:t>
                      </a:r>
                      <a:r>
                        <a:rPr kumimoji="1" lang="en-US" altLang="ja-JP" sz="1400" dirty="0" smtClean="0">
                          <a:solidFill>
                            <a:schemeClr val="tx1"/>
                          </a:solidFill>
                        </a:rPr>
                        <a:t>154</a:t>
                      </a:r>
                      <a:r>
                        <a:rPr kumimoji="1" lang="ja-JP" altLang="en-US" sz="1400" dirty="0" smtClean="0">
                          <a:solidFill>
                            <a:schemeClr val="tx1"/>
                          </a:solidFill>
                        </a:rPr>
                        <a:t>河川）に洪水シミュレーションを実施し、現状のリスクを開示するとともに、当面の整備目標を設定。</a:t>
                      </a:r>
                      <a:endParaRPr kumimoji="1" lang="en-US" altLang="ja-JP" sz="1400" dirty="0" smtClean="0">
                        <a:solidFill>
                          <a:schemeClr val="tx1"/>
                        </a:solidFill>
                      </a:endParaRPr>
                    </a:p>
                    <a:p>
                      <a:pPr marL="0" indent="0"/>
                      <a:r>
                        <a:rPr kumimoji="1" lang="ja-JP" altLang="en-US" sz="1400" dirty="0" smtClean="0">
                          <a:solidFill>
                            <a:schemeClr val="tx1"/>
                          </a:solidFill>
                        </a:rPr>
                        <a:t>・</a:t>
                      </a:r>
                      <a:r>
                        <a:rPr kumimoji="1" lang="en-US" altLang="ja-JP" sz="1400" dirty="0" smtClean="0">
                          <a:solidFill>
                            <a:schemeClr val="tx1"/>
                          </a:solidFill>
                        </a:rPr>
                        <a:t>2019</a:t>
                      </a:r>
                      <a:r>
                        <a:rPr kumimoji="1" lang="ja-JP" altLang="en-US" sz="1400" dirty="0" smtClean="0">
                          <a:solidFill>
                            <a:schemeClr val="tx1"/>
                          </a:solidFill>
                        </a:rPr>
                        <a:t>年までに「今後の治水対策の進め方」に基づく、河川整備が必要となる府管理河川全てで河川整備計画を策定（</a:t>
                      </a:r>
                      <a:r>
                        <a:rPr kumimoji="1" lang="en-US" altLang="ja-JP" sz="1400" dirty="0" smtClean="0">
                          <a:solidFill>
                            <a:schemeClr val="tx1"/>
                          </a:solidFill>
                        </a:rPr>
                        <a:t>2019.5</a:t>
                      </a:r>
                      <a:r>
                        <a:rPr kumimoji="1" lang="ja-JP" altLang="en-US" sz="1400" dirty="0" smtClean="0">
                          <a:solidFill>
                            <a:schemeClr val="tx1"/>
                          </a:solidFill>
                        </a:rPr>
                        <a:t>）。</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・対策完了までの期間を</a:t>
                      </a:r>
                      <a:r>
                        <a:rPr kumimoji="1" lang="en-US" altLang="ja-JP" sz="1400" dirty="0" smtClean="0">
                          <a:solidFill>
                            <a:schemeClr val="tx1"/>
                          </a:solidFill>
                        </a:rPr>
                        <a:t/>
                      </a:r>
                      <a:br>
                        <a:rPr kumimoji="1" lang="en-US" altLang="ja-JP" sz="1400" dirty="0" smtClean="0">
                          <a:solidFill>
                            <a:schemeClr val="tx1"/>
                          </a:solidFill>
                        </a:rPr>
                      </a:br>
                      <a:r>
                        <a:rPr kumimoji="1" lang="en-US" altLang="ja-JP" sz="1400" dirty="0" smtClean="0">
                          <a:solidFill>
                            <a:schemeClr val="tx1"/>
                          </a:solidFill>
                        </a:rPr>
                        <a:t>50</a:t>
                      </a:r>
                      <a:r>
                        <a:rPr kumimoji="1" lang="ja-JP" altLang="en-US" sz="1400" dirty="0" smtClean="0">
                          <a:solidFill>
                            <a:schemeClr val="tx1"/>
                          </a:solidFill>
                        </a:rPr>
                        <a:t>年から</a:t>
                      </a:r>
                      <a:r>
                        <a:rPr kumimoji="1" lang="en-US" altLang="ja-JP" sz="1400" dirty="0" smtClean="0">
                          <a:solidFill>
                            <a:schemeClr val="tx1"/>
                          </a:solidFill>
                        </a:rPr>
                        <a:t>30</a:t>
                      </a:r>
                      <a:r>
                        <a:rPr kumimoji="1" lang="ja-JP" altLang="en-US" sz="1400" dirty="0" smtClean="0">
                          <a:solidFill>
                            <a:schemeClr val="tx1"/>
                          </a:solidFill>
                        </a:rPr>
                        <a:t>年に短縮。早期に治水効果を実感できる計画に変更。</a:t>
                      </a:r>
                    </a:p>
                    <a:p>
                      <a:pPr marL="0" indent="0"/>
                      <a:r>
                        <a:rPr kumimoji="1" lang="ja-JP" altLang="en-US" sz="1400" dirty="0" smtClean="0">
                          <a:solidFill>
                            <a:schemeClr val="tx1"/>
                          </a:solidFill>
                        </a:rPr>
                        <a:t>・事業費も１兆</a:t>
                      </a:r>
                      <a:r>
                        <a:rPr kumimoji="1" lang="en-US" altLang="ja-JP" sz="1400" dirty="0" smtClean="0">
                          <a:solidFill>
                            <a:schemeClr val="tx1"/>
                          </a:solidFill>
                        </a:rPr>
                        <a:t>400</a:t>
                      </a:r>
                      <a:r>
                        <a:rPr kumimoji="1" lang="ja-JP" altLang="en-US" sz="1400" dirty="0" smtClean="0">
                          <a:solidFill>
                            <a:schemeClr val="tx1"/>
                          </a:solidFill>
                        </a:rPr>
                        <a:t>億円（</a:t>
                      </a:r>
                      <a:r>
                        <a:rPr kumimoji="1" lang="en-US" altLang="ja-JP" sz="1400" dirty="0" smtClean="0">
                          <a:solidFill>
                            <a:schemeClr val="tx1"/>
                          </a:solidFill>
                        </a:rPr>
                        <a:t>50</a:t>
                      </a:r>
                      <a:r>
                        <a:rPr kumimoji="1" lang="ja-JP" altLang="en-US" sz="1400" dirty="0" smtClean="0">
                          <a:solidFill>
                            <a:schemeClr val="tx1"/>
                          </a:solidFill>
                        </a:rPr>
                        <a:t>年）から</a:t>
                      </a:r>
                      <a:r>
                        <a:rPr kumimoji="1" lang="en-US" altLang="ja-JP" sz="1400" dirty="0" smtClean="0">
                          <a:solidFill>
                            <a:schemeClr val="tx1"/>
                          </a:solidFill>
                        </a:rPr>
                        <a:t>4,400</a:t>
                      </a:r>
                      <a:r>
                        <a:rPr kumimoji="1" lang="ja-JP" altLang="en-US" sz="1400" dirty="0" smtClean="0">
                          <a:solidFill>
                            <a:schemeClr val="tx1"/>
                          </a:solidFill>
                        </a:rPr>
                        <a:t>億円（</a:t>
                      </a:r>
                      <a:r>
                        <a:rPr kumimoji="1" lang="en-US" altLang="ja-JP" sz="1400" dirty="0" smtClean="0">
                          <a:solidFill>
                            <a:schemeClr val="tx1"/>
                          </a:solidFill>
                        </a:rPr>
                        <a:t>30</a:t>
                      </a:r>
                      <a:r>
                        <a:rPr kumimoji="1" lang="ja-JP" altLang="en-US" sz="1400" dirty="0" smtClean="0">
                          <a:solidFill>
                            <a:schemeClr val="tx1"/>
                          </a:solidFill>
                        </a:rPr>
                        <a:t>年）と現実的な設定に改訂。</a:t>
                      </a:r>
                    </a:p>
                    <a:p>
                      <a:pPr marL="0" indent="0"/>
                      <a:r>
                        <a:rPr kumimoji="1" lang="ja-JP" altLang="en-US" sz="1400" dirty="0" smtClean="0">
                          <a:solidFill>
                            <a:schemeClr val="tx1"/>
                          </a:solidFill>
                        </a:rPr>
                        <a:t>・当面の治水目標に向け、「逃げる」「凌ぐ」「防ぐ」施策を効果的に組み合わせ、着実に推進中。</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14684" y="0"/>
            <a:ext cx="4298652" cy="323165"/>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対策</a:t>
            </a:r>
            <a:r>
              <a:rPr kumimoji="1" lang="ja-JP" altLang="en-US" sz="15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（治水対策）</a:t>
            </a:r>
            <a:endParaRPr kumimoji="1" lang="ja-JP" altLang="en-US" sz="15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4375039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楕円 3"/>
          <p:cNvSpPr/>
          <p:nvPr/>
        </p:nvSpPr>
        <p:spPr>
          <a:xfrm>
            <a:off x="1475656" y="3839996"/>
            <a:ext cx="6208334" cy="1128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467544" y="845983"/>
            <a:ext cx="8532440" cy="2417379"/>
          </a:xfrm>
          <a:prstGeom prst="rect">
            <a:avLst/>
          </a:prstGeom>
          <a:noFill/>
          <a:ln>
            <a:solidFill>
              <a:schemeClr val="tx1"/>
            </a:solidFill>
            <a:prstDash val="sysDot"/>
          </a:ln>
        </p:spPr>
        <p:txBody>
          <a:bodyPr wrap="square" tIns="10800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Meiryo UI"/>
                <a:ea typeface="Meiryo UI"/>
                <a:cs typeface="+mn-cs"/>
              </a:rPr>
              <a:t>「今後の治水対策の進め方」策定（</a:t>
            </a:r>
            <a:r>
              <a:rPr kumimoji="1" lang="en-US" altLang="ja-JP" sz="1200" b="1" i="0" u="sng" strike="noStrike" kern="1200" cap="none" spc="0" normalizeH="0" baseline="0" noProof="0" dirty="0" smtClean="0">
                <a:ln>
                  <a:noFill/>
                </a:ln>
                <a:solidFill>
                  <a:prstClr val="black"/>
                </a:solidFill>
                <a:effectLst/>
                <a:uLnTx/>
                <a:uFillTx/>
                <a:latin typeface="Meiryo UI"/>
                <a:ea typeface="Meiryo UI"/>
                <a:cs typeface="+mn-cs"/>
              </a:rPr>
              <a:t>2010.6 </a:t>
            </a:r>
            <a:r>
              <a:rPr kumimoji="1" lang="ja-JP" altLang="en-US" sz="1200" b="1" i="0" u="sng" strike="noStrike" kern="1200" cap="none" spc="0" normalizeH="0" baseline="0" noProof="0" dirty="0" smtClean="0">
                <a:ln>
                  <a:noFill/>
                </a:ln>
                <a:solidFill>
                  <a:prstClr val="black"/>
                </a:solidFill>
                <a:effectLst/>
                <a:uLnTx/>
                <a:uFillTx/>
                <a:latin typeface="Meiryo UI"/>
                <a:ea typeface="Meiryo UI"/>
                <a:cs typeface="+mn-cs"/>
              </a:rPr>
              <a:t>府河川整備委員会）</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「様々な降雨により想定される河川氾濫・浸水の危険性から、</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人命を守ることを最優先とする」という基本理念</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に基づき</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、洪水リスクを開示し、地域住民と共有するとともに、</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治水施設の保全・整備などの「防ぐ」</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施策</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府民が適切な避難行動をとることができるよう支援する「逃げる」施策</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a:ln>
                  <a:noFill/>
                </a:ln>
                <a:solidFill>
                  <a:prstClr val="black"/>
                </a:solidFill>
                <a:effectLst/>
                <a:uLnTx/>
                <a:uFillTx/>
                <a:latin typeface="Meiryo UI"/>
                <a:ea typeface="Meiryo UI"/>
                <a:cs typeface="+mn-cs"/>
              </a:rPr>
              <a:t>流出抑制施設の整備</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や耐水型都市づくりなどの「凌ぐ」施策</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を総合的</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・効果的に組み合わせて</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実施</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当面の治水目標</a:t>
            </a:r>
            <a:r>
              <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・河川毎に今後</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20</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年程度で目指すべき当面の</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治水目標の設定・公表</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・時間</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雨量</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50</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ミリ程度で床下浸水を発生させない</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かつ</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少なくとも</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ミリ程度</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で床上</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浸水を発生</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させない</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対策</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を着実に</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実施</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p:txBody>
      </p:sp>
      <p:sp>
        <p:nvSpPr>
          <p:cNvPr id="28" name="下矢印 27"/>
          <p:cNvSpPr/>
          <p:nvPr/>
        </p:nvSpPr>
        <p:spPr>
          <a:xfrm>
            <a:off x="3807015" y="3319681"/>
            <a:ext cx="1656184" cy="325343"/>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角丸四角形 2"/>
          <p:cNvSpPr/>
          <p:nvPr/>
        </p:nvSpPr>
        <p:spPr>
          <a:xfrm>
            <a:off x="470597" y="4160229"/>
            <a:ext cx="2748745" cy="2616133"/>
          </a:xfrm>
          <a:prstGeom prst="roundRect">
            <a:avLst/>
          </a:prstGeom>
          <a:ln>
            <a:noFill/>
          </a:ln>
        </p:spPr>
        <p:style>
          <a:lnRef idx="1">
            <a:schemeClr val="accent5"/>
          </a:lnRef>
          <a:fillRef idx="2">
            <a:schemeClr val="accent5"/>
          </a:fillRef>
          <a:effectRef idx="1">
            <a:schemeClr val="accent5"/>
          </a:effectRef>
          <a:fontRef idx="minor">
            <a:schemeClr val="dk1"/>
          </a:fontRef>
        </p:style>
        <p:txBody>
          <a:bodyPr lIns="72000" tIns="36000" rIns="3600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「逃げる</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府民の適切な避難行動に繋げるため、洪水リスクの周知や河川防災情報の提供に加えて、自ら</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が躊躇なく避難行動を起こすことができるように、タイムライン</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の取組みを推進</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（主な取組み）</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・洪水リスク表示図の公表</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管理の全</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154</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河川で高頻度から</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低頻度の　</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多段型</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の洪水リスク</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情報や河川整備後の</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洪水リスク情報を公表</a:t>
            </a:r>
            <a:endParaRPr kumimoji="1" lang="en-US" altLang="ja-JP" sz="1000" b="0" i="0" u="none" strike="noStrike" kern="1200" cap="none" spc="0" normalizeH="0" baseline="0" noProof="0" dirty="0">
              <a:ln>
                <a:noFill/>
              </a:ln>
              <a:solidFill>
                <a:srgbClr val="00B0F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srgbClr val="00B0F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・おおさかタイムライン防災</a:t>
            </a: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プロジェクト</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実施主体に応じて「広域」「市町村」「地域」</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0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つの</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タイムラインを関係者と連携して推進</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3306938" y="4160228"/>
            <a:ext cx="2856704" cy="2616133"/>
          </a:xfrm>
          <a:prstGeom prst="roundRect">
            <a:avLst/>
          </a:prstGeom>
          <a:ln>
            <a:noFill/>
          </a:ln>
        </p:spPr>
        <p:style>
          <a:lnRef idx="1">
            <a:schemeClr val="accent5"/>
          </a:lnRef>
          <a:fillRef idx="2">
            <a:schemeClr val="accent5"/>
          </a:fillRef>
          <a:effectRef idx="1">
            <a:schemeClr val="accent5"/>
          </a:effectRef>
          <a:fontRef idx="minor">
            <a:schemeClr val="dk1"/>
          </a:fontRef>
        </p:style>
        <p:txBody>
          <a:bodyPr lIns="72000" tIns="36000" rIns="3600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凌ぐ」</a:t>
            </a: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大雨時に河川への雨水の流出を抑えるため</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ダムの事前放流やため池の治水活用による流出抑制や災害が発生しても被害が最小限となるまちづくりの取組みを推進</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・ため池の治水活用</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市町村等と</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し、ため</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池の余水吐の一部</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切り下げ</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、常時の水位を低くすることで、大雨</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雨水をため池に一時的に貯留し、下流へ</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負担を軽減</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角丸四角形 34"/>
          <p:cNvSpPr/>
          <p:nvPr/>
        </p:nvSpPr>
        <p:spPr>
          <a:xfrm>
            <a:off x="6251239" y="4162451"/>
            <a:ext cx="2748745" cy="2613910"/>
          </a:xfrm>
          <a:prstGeom prst="roundRect">
            <a:avLst/>
          </a:prstGeom>
          <a:ln>
            <a:noFill/>
          </a:ln>
        </p:spPr>
        <p:style>
          <a:lnRef idx="1">
            <a:schemeClr val="accent5"/>
          </a:lnRef>
          <a:fillRef idx="2">
            <a:schemeClr val="accent5"/>
          </a:fillRef>
          <a:effectRef idx="1">
            <a:schemeClr val="accent5"/>
          </a:effectRef>
          <a:fontRef idx="minor">
            <a:schemeClr val="dk1"/>
          </a:fontRef>
        </p:style>
        <p:txBody>
          <a:bodyPr lIns="72000" tIns="36000" rIns="0" b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「防ぐ</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河道改修やダム建設などの河川整備を進めるとともに、治水施設の機能を最大限発揮するため、老朽化対策や堆積土砂撤去など、計画的な維持管理を</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・寝屋川</a:t>
            </a: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流域総合治水</a:t>
            </a: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河道改修に加え、地下河川や貯留施設で</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ある流域調節池、遊水地などの整備を推進</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・中小河川の改修やダム建設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時間雨量</a:t>
            </a:r>
            <a:r>
              <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ミリ程度で床下浸水を発生させない、</a:t>
            </a:r>
            <a:endPar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かつ少なくとも</a:t>
            </a:r>
            <a:r>
              <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65</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ミリ程度で床上浸水を発生させ</a:t>
            </a:r>
            <a:endParaRPr kumimoji="1" lang="en-US" altLang="ja-JP"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ないことを当面の目標として、河川整備を推進</a:t>
            </a:r>
            <a:endParaRPr kumimoji="1" lang="ja-JP" altLang="en-US" sz="9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1" name="正方形/長方形 40"/>
          <p:cNvSpPr/>
          <p:nvPr/>
        </p:nvSpPr>
        <p:spPr>
          <a:xfrm>
            <a:off x="1475656" y="3645024"/>
            <a:ext cx="620833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00" b="1"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00" b="1" i="0" u="sng" strike="noStrike" kern="1200" cap="none" spc="0" normalizeH="0" baseline="0" noProof="0" dirty="0">
                <a:ln>
                  <a:noFill/>
                </a:ln>
                <a:solidFill>
                  <a:prstClr val="black"/>
                </a:solidFill>
                <a:effectLst/>
                <a:uLnTx/>
                <a:uFillTx/>
                <a:latin typeface="Meiryo UI"/>
                <a:ea typeface="Meiryo UI"/>
                <a:cs typeface="+mn-cs"/>
              </a:rPr>
              <a:t>逃げる」「凌ぐ」「防ぐ」各施策を総合的・効果的に組み合わせた治水</a:t>
            </a:r>
            <a:r>
              <a:rPr kumimoji="1" lang="ja-JP" altLang="en-US" sz="1400" b="1" i="0" u="sng" strike="noStrike" kern="1200" cap="none" spc="0" normalizeH="0" baseline="0" noProof="0" dirty="0" smtClean="0">
                <a:ln>
                  <a:noFill/>
                </a:ln>
                <a:solidFill>
                  <a:prstClr val="black"/>
                </a:solidFill>
                <a:effectLst/>
                <a:uLnTx/>
                <a:uFillTx/>
                <a:latin typeface="Meiryo UI"/>
                <a:ea typeface="Meiryo UI"/>
                <a:cs typeface="+mn-cs"/>
              </a:rPr>
              <a:t>対策の推進</a:t>
            </a:r>
            <a:endParaRPr kumimoji="1" lang="en-US" altLang="ja-JP" sz="14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1"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35107" y="1707322"/>
            <a:ext cx="4140000" cy="1539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2" name="直線コネクタ 11"/>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250219" y="318163"/>
            <a:ext cx="3877985"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zh-TW"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（４）危機管理対策（治水対策</a:t>
            </a:r>
            <a:r>
              <a:rPr kumimoji="1" lang="zh-TW"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569725649"/>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9228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正方形/長方形 4"/>
          <p:cNvSpPr/>
          <p:nvPr/>
        </p:nvSpPr>
        <p:spPr>
          <a:xfrm>
            <a:off x="270457" y="836711"/>
            <a:ext cx="4445558" cy="5937067"/>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寝屋川流域の総合治水対策</a:t>
            </a:r>
            <a:r>
              <a:rPr kumimoji="1" lang="ja-JP" altLang="en-US" sz="1477" b="0" i="0" u="sng"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人口</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・資産が集中する寝屋川流域を水害から守るため、河川改修</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に</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加え</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、放流施設である地下河川、分水路、貯留施設である流域</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調節</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池、遊</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水地</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など</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整備</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292"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〇</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寝屋川北部</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地下河川の整備</a:t>
            </a:r>
            <a:endParaRPr kumimoji="1" lang="en-US" altLang="ja-JP" sz="11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〇</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恩智川（法善寺）多目的遊水地</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や布施</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公園調節池の整備</a:t>
            </a:r>
            <a:endParaRPr kumimoji="1" lang="en-US" altLang="ja-JP" sz="11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正方形/長方形 5"/>
          <p:cNvSpPr/>
          <p:nvPr/>
        </p:nvSpPr>
        <p:spPr>
          <a:xfrm>
            <a:off x="4724818" y="836711"/>
            <a:ext cx="4148726" cy="5937067"/>
          </a:xfrm>
          <a:prstGeom prst="rect">
            <a:avLst/>
          </a:prstGeom>
          <a:noFill/>
          <a:ln/>
        </p:spPr>
        <p:style>
          <a:lnRef idx="2">
            <a:schemeClr val="accent1"/>
          </a:lnRef>
          <a:fillRef idx="1">
            <a:schemeClr val="lt1"/>
          </a:fillRef>
          <a:effectRef idx="0">
            <a:schemeClr val="accent1"/>
          </a:effectRef>
          <a:fontRef idx="minor">
            <a:schemeClr val="dk1"/>
          </a:fontRef>
        </p:style>
        <p:txBody>
          <a:bodyPr lIns="72000" tIns="7200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sng"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smtClean="0">
                <a:ln>
                  <a:noFill/>
                </a:ln>
                <a:solidFill>
                  <a:prstClr val="black"/>
                </a:solidFill>
                <a:effectLst/>
                <a:uLnTx/>
                <a:uFillTx/>
                <a:latin typeface="Meiryo UI"/>
                <a:ea typeface="Meiryo UI"/>
                <a:cs typeface="+mn-cs"/>
              </a:rPr>
              <a:t>中小河川の改修やダム建設</a:t>
            </a: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河川</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整備計画に基づき</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、時間</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雨量</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50</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ミリ程度で床下浸水を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発生</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させない</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、かつ少なくとも</a:t>
            </a:r>
            <a:r>
              <a:rPr kumimoji="1" lang="en-US" altLang="ja-JP" sz="1200"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ミリ程度で床上浸水を発生させない</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こと</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を当面</a:t>
            </a: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の目標として、河川整備を</a:t>
            </a: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推進</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a:ea typeface="Meiryo UI"/>
                <a:cs typeface="+mn-cs"/>
              </a:rPr>
              <a:t>主な取組み</a:t>
            </a:r>
            <a:r>
              <a:rPr kumimoji="1" lang="en-US" altLang="ja-JP" sz="1200" b="1" i="0" u="none" strike="noStrike" kern="1200" cap="none" spc="0" normalizeH="0" baseline="0" noProof="0" dirty="0" smtClean="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〇安威川ダム建設事業</a:t>
            </a:r>
            <a:endParaRPr kumimoji="1" lang="en-US" altLang="ja-JP" sz="1100" b="0" i="0" u="none" strike="noStrike" kern="1200" cap="none" spc="0" normalizeH="0" baseline="0" noProof="0" dirty="0" smtClean="0">
              <a:ln>
                <a:noFill/>
              </a:ln>
              <a:solidFill>
                <a:srgbClr val="00B0F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○時間</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雨量</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50mm</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で建物の</a:t>
            </a:r>
            <a:r>
              <a:rPr kumimoji="1" lang="en-US" altLang="ja-JP" sz="1100"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階相当が水没するリスクの高い河川</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や</a:t>
            </a:r>
            <a:endParaRPr kumimoji="1" lang="en-US" altLang="ja-JP" sz="11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　 近年</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浸水被害が発生している河川</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等の改修</a:t>
            </a:r>
            <a:r>
              <a:rPr kumimoji="1" lang="ja-JP" altLang="en-US" sz="1100" b="0" i="0" u="none" strike="noStrike" kern="1200" cap="none" spc="0" normalizeH="0" baseline="0" noProof="0" dirty="0">
                <a:ln>
                  <a:noFill/>
                </a:ln>
                <a:solidFill>
                  <a:prstClr val="black"/>
                </a:solidFill>
                <a:effectLst/>
                <a:uLnTx/>
                <a:uFillTx/>
                <a:latin typeface="Meiryo UI"/>
                <a:ea typeface="Meiryo UI"/>
                <a:cs typeface="+mn-cs"/>
              </a:rPr>
              <a:t>を</a:t>
            </a:r>
            <a:r>
              <a:rPr kumimoji="1" lang="ja-JP" altLang="en-US" sz="1100" b="0" i="0" u="none" strike="noStrike" kern="1200" cap="none" spc="0" normalizeH="0" baseline="0" noProof="0" dirty="0" smtClean="0">
                <a:ln>
                  <a:noFill/>
                </a:ln>
                <a:solidFill>
                  <a:prstClr val="black"/>
                </a:solidFill>
                <a:effectLst/>
                <a:uLnTx/>
                <a:uFillTx/>
                <a:latin typeface="Meiryo UI"/>
                <a:ea typeface="Meiryo UI"/>
                <a:cs typeface="+mn-cs"/>
              </a:rPr>
              <a:t>推進</a:t>
            </a: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18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 name="正方形/長方形 29"/>
          <p:cNvSpPr/>
          <p:nvPr/>
        </p:nvSpPr>
        <p:spPr>
          <a:xfrm>
            <a:off x="414064" y="4084479"/>
            <a:ext cx="4157690" cy="2665721"/>
          </a:xfrm>
          <a:prstGeom prst="rect">
            <a:avLst/>
          </a:prstGeom>
          <a:solidFill>
            <a:schemeClr val="accent5">
              <a:lumMod val="20000"/>
              <a:lumOff val="80000"/>
            </a:schemeClr>
          </a:solidFill>
        </p:spPr>
        <p:txBody>
          <a:bodyPr wrap="square" tIns="7200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効果</a:t>
            </a:r>
            <a:r>
              <a:rPr kumimoji="1" lang="en-US" altLang="ja-JP" sz="12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豪雨</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寝屋川</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流域では</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枚方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地点で時間雨量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32mm</a:t>
            </a:r>
            <a:r>
              <a:rPr kumimoji="1" lang="ja-JP" altLang="en-US" sz="12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日雨量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171mm</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観測するも、</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貯留</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施設（地下河川、調節池、遊水地）で約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148.3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貯留</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するなど、</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これまでの施設整備により浸水被害を大幅に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軽減</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正方形/長方形 28"/>
          <p:cNvSpPr/>
          <p:nvPr/>
        </p:nvSpPr>
        <p:spPr>
          <a:xfrm>
            <a:off x="1413114" y="6576546"/>
            <a:ext cx="2966729" cy="123111"/>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寝屋川流域内での降雨と被害（</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R3.5.24</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時点）</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Text Box 630"/>
          <p:cNvSpPr txBox="1">
            <a:spLocks noChangeArrowheads="1"/>
          </p:cNvSpPr>
          <p:nvPr/>
        </p:nvSpPr>
        <p:spPr bwMode="auto">
          <a:xfrm>
            <a:off x="2626436" y="3807041"/>
            <a:ext cx="1983876" cy="153696"/>
          </a:xfrm>
          <a:prstGeom prst="rect">
            <a:avLst/>
          </a:prstGeom>
          <a:noFill/>
          <a:ln w="9525">
            <a:noFill/>
            <a:miter lim="800000"/>
            <a:headEnd/>
            <a:tailEnd/>
          </a:ln>
        </p:spPr>
        <p:txBody>
          <a:bodyPr rot="0" vert="horz" wrap="none" lIns="74295" tIns="8890" rIns="74295" bIns="8890" anchor="ctr" anchorCtr="1" upright="1">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恩智</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川</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法善寺</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多目的遊水地（柏原市）</a:t>
            </a:r>
            <a:endPar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2" name="図 20"/>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3841" y="2520623"/>
            <a:ext cx="1763501" cy="1233184"/>
          </a:xfrm>
          <a:prstGeom prst="rect">
            <a:avLst/>
          </a:prstGeom>
          <a:noFill/>
          <a:ln w="6350">
            <a:noFill/>
            <a:miter lim="800000"/>
            <a:headEnd/>
            <a:tailEnd/>
          </a:ln>
          <a:extLst>
            <a:ext uri="{909E8E84-426E-40DD-AFC4-6F175D3DCCD1}">
              <a14:hiddenFill xmlns:a14="http://schemas.microsoft.com/office/drawing/2010/main">
                <a:solidFill>
                  <a:srgbClr val="FFFFFF"/>
                </a:solidFill>
              </a14:hiddenFill>
            </a:ext>
          </a:extLst>
        </p:spPr>
      </p:pic>
      <p:sp>
        <p:nvSpPr>
          <p:cNvPr id="44" name="Text Box 630"/>
          <p:cNvSpPr txBox="1">
            <a:spLocks noChangeArrowheads="1"/>
          </p:cNvSpPr>
          <p:nvPr/>
        </p:nvSpPr>
        <p:spPr bwMode="auto">
          <a:xfrm>
            <a:off x="445483" y="3806003"/>
            <a:ext cx="2086469" cy="153696"/>
          </a:xfrm>
          <a:prstGeom prst="rect">
            <a:avLst/>
          </a:prstGeom>
          <a:noFill/>
          <a:ln w="9525">
            <a:noFill/>
            <a:miter lim="800000"/>
            <a:headEnd/>
            <a:tailEnd/>
          </a:ln>
        </p:spPr>
        <p:txBody>
          <a:bodyPr rot="0" vert="horz" wrap="none" lIns="74295" tIns="8890" rIns="74295" bIns="8890" anchor="ctr" anchorCtr="1" upright="1">
            <a:sp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寝屋川北部地下</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河川</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城北立坑</a:t>
            </a: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59" name="図 58"/>
          <p:cNvPicPr>
            <a:picLocks noChangeAspect="1"/>
          </p:cNvPicPr>
          <p:nvPr/>
        </p:nvPicPr>
        <p:blipFill rotWithShape="1">
          <a:blip r:embed="rId3"/>
          <a:srcRect l="9978"/>
          <a:stretch/>
        </p:blipFill>
        <p:spPr>
          <a:xfrm>
            <a:off x="2570345" y="5150529"/>
            <a:ext cx="1977831" cy="1370744"/>
          </a:xfrm>
          <a:prstGeom prst="rect">
            <a:avLst/>
          </a:prstGeom>
          <a:solidFill>
            <a:srgbClr val="FFFFFF"/>
          </a:solidFill>
        </p:spPr>
      </p:pic>
      <p:pic>
        <p:nvPicPr>
          <p:cNvPr id="60" name="図 59"/>
          <p:cNvPicPr>
            <a:picLocks noChangeAspect="1"/>
          </p:cNvPicPr>
          <p:nvPr/>
        </p:nvPicPr>
        <p:blipFill rotWithShape="1">
          <a:blip r:embed="rId4"/>
          <a:srcRect l="2154" r="3470"/>
          <a:stretch/>
        </p:blipFill>
        <p:spPr>
          <a:xfrm>
            <a:off x="460233" y="5150529"/>
            <a:ext cx="2052000" cy="1374815"/>
          </a:xfrm>
          <a:prstGeom prst="rect">
            <a:avLst/>
          </a:prstGeom>
          <a:solidFill>
            <a:srgbClr val="FFFFFF"/>
          </a:solidFill>
        </p:spPr>
      </p:pic>
      <p:pic>
        <p:nvPicPr>
          <p:cNvPr id="61" name="図 60"/>
          <p:cNvPicPr>
            <a:picLocks noChangeAspect="1"/>
          </p:cNvPicPr>
          <p:nvPr/>
        </p:nvPicPr>
        <p:blipFill rotWithShape="1">
          <a:blip r:embed="rId5" cstate="print">
            <a:extLst>
              <a:ext uri="{BEBA8EAE-BF5A-486C-A8C5-ECC9F3942E4B}">
                <a14:imgProps xmlns:a14="http://schemas.microsoft.com/office/drawing/2010/main">
                  <a14:imgLayer r:embed="rId6">
                    <a14:imgEffect>
                      <a14:brightnessContrast bright="20000" contrast="20000"/>
                    </a14:imgEffect>
                  </a14:imgLayer>
                </a14:imgProps>
              </a:ext>
              <a:ext uri="{28A0092B-C50C-407E-A947-70E740481C1C}">
                <a14:useLocalDpi xmlns:a14="http://schemas.microsoft.com/office/drawing/2010/main" val="0"/>
              </a:ext>
            </a:extLst>
          </a:blip>
          <a:srcRect l="8011" r="3919" b="17491"/>
          <a:stretch/>
        </p:blipFill>
        <p:spPr>
          <a:xfrm>
            <a:off x="7110663" y="5137086"/>
            <a:ext cx="1682686" cy="1182322"/>
          </a:xfrm>
          <a:prstGeom prst="rect">
            <a:avLst/>
          </a:prstGeom>
          <a:ln>
            <a:noFill/>
          </a:ln>
        </p:spPr>
      </p:pic>
      <p:sp>
        <p:nvSpPr>
          <p:cNvPr id="62" name="テキスト ボックス 61"/>
          <p:cNvSpPr txBox="1"/>
          <p:nvPr/>
        </p:nvSpPr>
        <p:spPr>
          <a:xfrm>
            <a:off x="5618879" y="6334704"/>
            <a:ext cx="2440757" cy="215444"/>
          </a:xfrm>
          <a:prstGeom prst="rect">
            <a:avLst/>
          </a:prstGeom>
          <a:noFill/>
          <a:ln>
            <a:noFill/>
          </a:ln>
        </p:spPr>
        <p:txBody>
          <a:bodyPr wrap="square" rtlCol="0">
            <a:spAutoFit/>
          </a:bodyPr>
          <a:lstStyle/>
          <a:p>
            <a:pPr marL="0" marR="0" lvl="0" indent="0" algn="ctr" defTabSz="913881"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梅川の改修（河南町）</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テキスト ボックス 62"/>
          <p:cNvSpPr txBox="1"/>
          <p:nvPr/>
        </p:nvSpPr>
        <p:spPr>
          <a:xfrm>
            <a:off x="7069733" y="5180843"/>
            <a:ext cx="540000"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改修後</a:t>
            </a:r>
            <a:endPar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5" name="図 64"/>
          <p:cNvPicPr>
            <a:picLocks noChangeAspect="1"/>
          </p:cNvPicPr>
          <p:nvPr/>
        </p:nvPicPr>
        <p:blipFill rotWithShape="1">
          <a:blip r:embed="rId7" cstate="print">
            <a:extLst>
              <a:ext uri="{BEBA8EAE-BF5A-486C-A8C5-ECC9F3942E4B}">
                <a14:imgProps xmlns:a14="http://schemas.microsoft.com/office/drawing/2010/main">
                  <a14:imgLayer r:embed="rId8">
                    <a14:imgEffect>
                      <a14:brightnessContrast bright="20000" contrast="20000"/>
                    </a14:imgEffect>
                  </a14:imgLayer>
                </a14:imgProps>
              </a:ext>
              <a:ext uri="{28A0092B-C50C-407E-A947-70E740481C1C}">
                <a14:useLocalDpi xmlns:a14="http://schemas.microsoft.com/office/drawing/2010/main" val="0"/>
              </a:ext>
            </a:extLst>
          </a:blip>
          <a:srcRect l="1370" r="1862" b="16234"/>
          <a:stretch/>
        </p:blipFill>
        <p:spPr>
          <a:xfrm>
            <a:off x="4884446" y="5159301"/>
            <a:ext cx="1750449" cy="1136455"/>
          </a:xfrm>
          <a:prstGeom prst="rect">
            <a:avLst/>
          </a:prstGeom>
          <a:ln>
            <a:noFill/>
          </a:ln>
        </p:spPr>
      </p:pic>
      <p:sp>
        <p:nvSpPr>
          <p:cNvPr id="66" name="テキスト ボックス 65"/>
          <p:cNvSpPr txBox="1"/>
          <p:nvPr/>
        </p:nvSpPr>
        <p:spPr>
          <a:xfrm>
            <a:off x="4837501" y="5150529"/>
            <a:ext cx="540000"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改修前</a:t>
            </a:r>
            <a:endPar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5636443" y="4836678"/>
            <a:ext cx="2440757" cy="215444"/>
          </a:xfrm>
          <a:prstGeom prst="rect">
            <a:avLst/>
          </a:prstGeom>
          <a:noFill/>
          <a:ln>
            <a:noFill/>
          </a:ln>
        </p:spPr>
        <p:txBody>
          <a:bodyPr wrap="square" rtlCol="0">
            <a:spAutoFit/>
          </a:bodyPr>
          <a:lstStyle/>
          <a:p>
            <a:pPr marL="0" marR="0" lvl="0" indent="0" algn="ctr" defTabSz="913881"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安威川</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ダム建設事業（茨木市）</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右矢印 44"/>
          <p:cNvSpPr/>
          <p:nvPr/>
        </p:nvSpPr>
        <p:spPr>
          <a:xfrm>
            <a:off x="6679641" y="5597065"/>
            <a:ext cx="428625" cy="390525"/>
          </a:xfrm>
          <a:prstGeom prst="rightArrow">
            <a:avLst/>
          </a:prstGeom>
          <a:solidFill>
            <a:schemeClr val="accent1">
              <a:lumMod val="75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6" name="直線コネクタ 45"/>
          <p:cNvCxnSpPr/>
          <p:nvPr/>
        </p:nvCxnSpPr>
        <p:spPr>
          <a:xfrm>
            <a:off x="270456" y="69269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250219" y="318163"/>
            <a:ext cx="3877985" cy="36933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zh-TW"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（４）危機管理対策（治水対策</a:t>
            </a:r>
            <a:r>
              <a:rPr kumimoji="1" lang="zh-TW" altLang="en-US" sz="1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TW"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54" name="図 53"/>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2702517" y="2520623"/>
            <a:ext cx="1699113" cy="1264362"/>
          </a:xfrm>
          <a:prstGeom prst="rect">
            <a:avLst/>
          </a:prstGeom>
          <a:ln w="6350">
            <a:noFill/>
          </a:ln>
        </p:spPr>
      </p:pic>
      <p:cxnSp>
        <p:nvCxnSpPr>
          <p:cNvPr id="55" name="直線矢印コネクタ 54"/>
          <p:cNvCxnSpPr/>
          <p:nvPr/>
        </p:nvCxnSpPr>
        <p:spPr>
          <a:xfrm>
            <a:off x="3903273" y="3521941"/>
            <a:ext cx="0" cy="194892"/>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2929369" y="2760205"/>
            <a:ext cx="346249" cy="138499"/>
          </a:xfrm>
          <a:prstGeom prst="rect">
            <a:avLst/>
          </a:prstGeom>
          <a:solidFill>
            <a:srgbClr val="FFFFFF">
              <a:alpha val="69804"/>
            </a:srgbClr>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遊水地</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テキスト ボックス 56"/>
          <p:cNvSpPr txBox="1"/>
          <p:nvPr/>
        </p:nvSpPr>
        <p:spPr>
          <a:xfrm>
            <a:off x="3583558" y="2522636"/>
            <a:ext cx="346249" cy="138499"/>
          </a:xfrm>
          <a:prstGeom prst="rect">
            <a:avLst/>
          </a:prstGeom>
          <a:solidFill>
            <a:srgbClr val="FFFFFF">
              <a:alpha val="69804"/>
            </a:srgbClr>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越流堤</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テキスト ボックス 57"/>
          <p:cNvSpPr txBox="1"/>
          <p:nvPr/>
        </p:nvSpPr>
        <p:spPr>
          <a:xfrm>
            <a:off x="3813550" y="3211012"/>
            <a:ext cx="138499" cy="346249"/>
          </a:xfrm>
          <a:prstGeom prst="rect">
            <a:avLst/>
          </a:prstGeom>
          <a:solidFill>
            <a:srgbClr val="FFFFFF">
              <a:alpha val="69804"/>
            </a:srgbClr>
          </a:solidFill>
        </p:spPr>
        <p:txBody>
          <a:bodyPr vert="eaVert"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恩智川</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4" name="フリーフォーム 63"/>
          <p:cNvSpPr/>
          <p:nvPr/>
        </p:nvSpPr>
        <p:spPr>
          <a:xfrm>
            <a:off x="3378769" y="2686431"/>
            <a:ext cx="425978" cy="598553"/>
          </a:xfrm>
          <a:custGeom>
            <a:avLst/>
            <a:gdLst>
              <a:gd name="connsiteX0" fmla="*/ 476250 w 762000"/>
              <a:gd name="connsiteY0" fmla="*/ 0 h 1200150"/>
              <a:gd name="connsiteX1" fmla="*/ 762000 w 762000"/>
              <a:gd name="connsiteY1" fmla="*/ 0 h 1200150"/>
              <a:gd name="connsiteX2" fmla="*/ 628650 w 762000"/>
              <a:gd name="connsiteY2" fmla="*/ 1200150 h 1200150"/>
              <a:gd name="connsiteX3" fmla="*/ 0 w 762000"/>
              <a:gd name="connsiteY3" fmla="*/ 1200150 h 1200150"/>
              <a:gd name="connsiteX4" fmla="*/ 476250 w 762000"/>
              <a:gd name="connsiteY4" fmla="*/ 0 h 120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 h="1200150">
                <a:moveTo>
                  <a:pt x="476250" y="0"/>
                </a:moveTo>
                <a:lnTo>
                  <a:pt x="762000" y="0"/>
                </a:lnTo>
                <a:lnTo>
                  <a:pt x="628650" y="1200150"/>
                </a:lnTo>
                <a:lnTo>
                  <a:pt x="0" y="1200150"/>
                </a:lnTo>
                <a:lnTo>
                  <a:pt x="476250" y="0"/>
                </a:lnTo>
                <a:close/>
              </a:path>
            </a:pathLst>
          </a:cu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749377" y="6277391"/>
            <a:ext cx="627311" cy="1039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平成</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7</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年梅雨前線</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32" name="正方形/長方形 31"/>
          <p:cNvSpPr/>
          <p:nvPr/>
        </p:nvSpPr>
        <p:spPr>
          <a:xfrm>
            <a:off x="2973743" y="6189686"/>
            <a:ext cx="603750" cy="1142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平成</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7</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年梅雨前線</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33" name="正方形/長方形 32"/>
          <p:cNvSpPr/>
          <p:nvPr/>
        </p:nvSpPr>
        <p:spPr>
          <a:xfrm>
            <a:off x="1739596" y="6271577"/>
            <a:ext cx="686488" cy="1280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令和</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3</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5</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月</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20</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21</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日</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sp>
        <p:nvSpPr>
          <p:cNvPr id="34" name="正方形/長方形 33"/>
          <p:cNvSpPr/>
          <p:nvPr/>
        </p:nvSpPr>
        <p:spPr>
          <a:xfrm>
            <a:off x="3739647" y="6182783"/>
            <a:ext cx="709961" cy="1280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令和</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3</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年</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5</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月</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20</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r>
              <a:rPr kumimoji="1" lang="en-US" altLang="ja-JP"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21</a:t>
            </a:r>
            <a:r>
              <a:rPr kumimoji="1" lang="ja-JP" altLang="en-US" sz="500" b="0" i="0" u="none" strike="noStrike" kern="12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n-cs"/>
              </a:rPr>
              <a:t>日</a:t>
            </a:r>
            <a:endParaRPr kumimoji="1" lang="ja-JP" altLang="en-US" sz="500" b="0" i="0" u="none" strike="noStrike" kern="12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pic>
        <p:nvPicPr>
          <p:cNvPr id="7" name="図 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964012" y="2652265"/>
            <a:ext cx="3799209" cy="2137055"/>
          </a:xfrm>
          <a:prstGeom prst="rect">
            <a:avLst/>
          </a:prstGeom>
        </p:spPr>
      </p:pic>
    </p:spTree>
    <p:extLst>
      <p:ext uri="{BB962C8B-B14F-4D97-AF65-F5344CB8AC3E}">
        <p14:creationId xmlns:p14="http://schemas.microsoft.com/office/powerpoint/2010/main" val="1777397268"/>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algn="l"/>
                      <a:r>
                        <a:rPr kumimoji="1" lang="ja-JP" altLang="en-US" sz="1200" dirty="0"/>
                        <a:t>・</a:t>
                      </a:r>
                      <a:r>
                        <a:rPr kumimoji="1" lang="en-US" altLang="ja-JP" sz="1200" dirty="0"/>
                        <a:t>2008</a:t>
                      </a:r>
                      <a:r>
                        <a:rPr kumimoji="1" lang="ja-JP" altLang="en-US" sz="1200" dirty="0"/>
                        <a:t>年末まで街頭犯罪認知件数が</a:t>
                      </a:r>
                      <a:r>
                        <a:rPr kumimoji="1" lang="en-US" altLang="ja-JP" sz="1200" dirty="0"/>
                        <a:t>9</a:t>
                      </a:r>
                      <a:r>
                        <a:rPr kumimoji="1" lang="ja-JP" altLang="en-US" sz="1200" dirty="0"/>
                        <a:t>年連続で全国ワースト</a:t>
                      </a:r>
                      <a:r>
                        <a:rPr kumimoji="1" lang="en-US" altLang="ja-JP" sz="1200" dirty="0"/>
                        <a:t>1</a:t>
                      </a:r>
                      <a:r>
                        <a:rPr kumimoji="1" lang="ja-JP" altLang="en-US" sz="1200" dirty="0"/>
                        <a:t>を記録するなど、大阪の治安情勢は極めて厳しい状況にあった。</a:t>
                      </a:r>
                      <a:endParaRPr kumimoji="1" lang="en-US" altLang="ja-JP" sz="1200" dirty="0"/>
                    </a:p>
                    <a:p>
                      <a:pPr algn="l"/>
                      <a:endParaRPr kumimoji="1" lang="en-US" altLang="ja-JP" sz="1200" dirty="0"/>
                    </a:p>
                    <a:p>
                      <a:pPr algn="l"/>
                      <a:r>
                        <a:rPr kumimoji="1" lang="ja-JP" altLang="en-US" sz="1200" dirty="0"/>
                        <a:t>・子供に対する性犯罪の認知件数も多発し、近年増加傾向にある。</a:t>
                      </a:r>
                      <a:endParaRPr kumimoji="1" lang="en-US" altLang="ja-JP" sz="1200" dirty="0"/>
                    </a:p>
                    <a:p>
                      <a:pPr algn="l"/>
                      <a:endParaRPr kumimoji="1" lang="en-US" altLang="ja-JP" sz="1200" dirty="0"/>
                    </a:p>
                    <a:p>
                      <a:pPr algn="l"/>
                      <a:r>
                        <a:rPr kumimoji="1" lang="ja-JP" altLang="en-US" sz="1200" dirty="0"/>
                        <a:t>・厳しい治安情勢を受け、府民の体感治安の改善が喫緊の課題となっていたが、警察、府、市町村、地域が個別で対策を進めており、総合調整機能がなかった。</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・府警、市町村と連携し、街頭犯罪ワースト</a:t>
                      </a:r>
                      <a:r>
                        <a:rPr kumimoji="1" lang="en-US" altLang="ja-JP" sz="1200" u="none" dirty="0">
                          <a:solidFill>
                            <a:schemeClr val="tx1"/>
                          </a:solidFill>
                        </a:rPr>
                        <a:t>1</a:t>
                      </a:r>
                      <a:r>
                        <a:rPr kumimoji="1" lang="ja-JP" altLang="en-US" sz="1200" u="none" dirty="0">
                          <a:solidFill>
                            <a:schemeClr val="tx1"/>
                          </a:solidFill>
                        </a:rPr>
                        <a:t>返上に向けた総合的な治安対策を推進するための司令塔機能を整備</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・子供の性犯罪被害防止のため、府警と連携して加害者の再犯防止、立ち直り支援の仕組みを新たに構築</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・知事部局に青少年・地域安全室を設置（</a:t>
                      </a:r>
                      <a:r>
                        <a:rPr kumimoji="1" lang="en-US" altLang="ja-JP" sz="1200" u="none" dirty="0">
                          <a:solidFill>
                            <a:schemeClr val="tx1"/>
                          </a:solidFill>
                        </a:rPr>
                        <a:t>2009</a:t>
                      </a:r>
                      <a:r>
                        <a:rPr kumimoji="1" lang="ja-JP" altLang="en-US" sz="1200" u="none" dirty="0">
                          <a:solidFill>
                            <a:schemeClr val="tx1"/>
                          </a:solidFill>
                        </a:rPr>
                        <a:t>年度）</a:t>
                      </a:r>
                      <a:endParaRPr kumimoji="1" lang="en-US" altLang="ja-JP" sz="1200" u="none" strike="sngStrike" dirty="0">
                        <a:solidFill>
                          <a:schemeClr val="tx1"/>
                        </a:solidFill>
                      </a:endParaRPr>
                    </a:p>
                    <a:p>
                      <a:pPr algn="l"/>
                      <a:r>
                        <a:rPr kumimoji="1" lang="ja-JP" altLang="en-US" sz="1200" u="none" dirty="0">
                          <a:solidFill>
                            <a:schemeClr val="tx1"/>
                          </a:solidFill>
                        </a:rPr>
                        <a:t>・組織改正により、青少年・地域安全室（廃止）から危機管理室へ移管（</a:t>
                      </a:r>
                      <a:r>
                        <a:rPr kumimoji="1" lang="en-US" altLang="ja-JP" sz="1200" u="none" dirty="0">
                          <a:solidFill>
                            <a:schemeClr val="tx1"/>
                          </a:solidFill>
                        </a:rPr>
                        <a:t>2022</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・市町村（自治会・商店街等を通じての設置を含む）による防犯カメラ設置（約</a:t>
                      </a:r>
                      <a:r>
                        <a:rPr kumimoji="1" lang="en-US" altLang="ja-JP" sz="1200" u="none" dirty="0">
                          <a:solidFill>
                            <a:schemeClr val="tx1"/>
                          </a:solidFill>
                        </a:rPr>
                        <a:t>37,000</a:t>
                      </a:r>
                      <a:r>
                        <a:rPr kumimoji="1" lang="ja-JP" altLang="en-US" sz="1200" u="none" dirty="0">
                          <a:solidFill>
                            <a:schemeClr val="tx1"/>
                          </a:solidFill>
                        </a:rPr>
                        <a:t>台）（</a:t>
                      </a:r>
                      <a:r>
                        <a:rPr kumimoji="1" lang="en-US" altLang="ja-JP" sz="1200" u="none" dirty="0">
                          <a:solidFill>
                            <a:schemeClr val="tx1"/>
                          </a:solidFill>
                        </a:rPr>
                        <a:t>2021</a:t>
                      </a:r>
                      <a:r>
                        <a:rPr kumimoji="1" lang="ja-JP" altLang="en-US" sz="1200" u="none" dirty="0">
                          <a:solidFill>
                            <a:schemeClr val="tx1"/>
                          </a:solidFill>
                        </a:rPr>
                        <a:t>年度末）</a:t>
                      </a:r>
                      <a:endParaRPr kumimoji="1" lang="en-US" altLang="ja-JP" sz="1200" u="none" dirty="0">
                        <a:solidFill>
                          <a:schemeClr val="tx1"/>
                        </a:solidFill>
                      </a:endParaRPr>
                    </a:p>
                    <a:p>
                      <a:pPr algn="l"/>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・小学校区単位で防犯ボランティアの活動拠点（地域安全センター）を整備 </a:t>
                      </a:r>
                      <a:r>
                        <a:rPr kumimoji="1" lang="en-US" altLang="ja-JP" sz="1200" u="none" strike="noStrike" dirty="0">
                          <a:solidFill>
                            <a:schemeClr val="tx1"/>
                          </a:solidFill>
                        </a:rPr>
                        <a:t>【</a:t>
                      </a:r>
                      <a:r>
                        <a:rPr kumimoji="1" lang="ja-JP" altLang="en-US" sz="1200" u="none" strike="noStrike" dirty="0">
                          <a:solidFill>
                            <a:schemeClr val="tx1"/>
                          </a:solidFill>
                        </a:rPr>
                        <a:t>大阪発</a:t>
                      </a:r>
                      <a:r>
                        <a:rPr kumimoji="1" lang="en-US" altLang="ja-JP" sz="1200" u="none" strike="noStrike"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dirty="0">
                          <a:solidFill>
                            <a:schemeClr val="tx1"/>
                          </a:solidFill>
                        </a:rPr>
                        <a:t>　</a:t>
                      </a:r>
                      <a:r>
                        <a:rPr kumimoji="1" lang="en-US" altLang="ja-JP" sz="1200" u="none" strike="noStrike" dirty="0">
                          <a:solidFill>
                            <a:schemeClr val="tx1"/>
                          </a:solidFill>
                        </a:rPr>
                        <a:t>2019</a:t>
                      </a:r>
                      <a:r>
                        <a:rPr kumimoji="1" lang="ja-JP" altLang="en-US" sz="1200" u="none" strike="noStrike" dirty="0">
                          <a:solidFill>
                            <a:schemeClr val="tx1"/>
                          </a:solidFill>
                        </a:rPr>
                        <a:t>年</a:t>
                      </a:r>
                      <a:r>
                        <a:rPr kumimoji="1" lang="en-US" altLang="ja-JP" sz="1200" u="none" strike="noStrike" dirty="0">
                          <a:solidFill>
                            <a:schemeClr val="tx1"/>
                          </a:solidFill>
                        </a:rPr>
                        <a:t>11</a:t>
                      </a:r>
                      <a:r>
                        <a:rPr kumimoji="1" lang="ja-JP" altLang="en-US" sz="1200" u="none" strike="noStrike" dirty="0">
                          <a:solidFill>
                            <a:schemeClr val="tx1"/>
                          </a:solidFill>
                        </a:rPr>
                        <a:t>月全小学校区に地域安全センターを設置</a:t>
                      </a:r>
                      <a:endParaRPr kumimoji="1" lang="en-US" altLang="ja-JP" sz="1200" u="none"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dirty="0">
                          <a:solidFill>
                            <a:schemeClr val="tx1"/>
                          </a:solidFill>
                        </a:rPr>
                        <a:t>・地域安全センターを拠点に活動する青色防犯パトロール車にドライブレコーダーを設置する市町村に対する補助（</a:t>
                      </a:r>
                      <a:r>
                        <a:rPr kumimoji="1" lang="en-US" altLang="ja-JP" sz="1200" u="none" strike="noStrike" dirty="0">
                          <a:solidFill>
                            <a:schemeClr val="tx1"/>
                          </a:solidFill>
                        </a:rPr>
                        <a:t>2019</a:t>
                      </a:r>
                      <a:r>
                        <a:rPr kumimoji="1" lang="ja-JP" altLang="en-US" sz="1200" u="none" strike="noStrike" dirty="0">
                          <a:solidFill>
                            <a:schemeClr val="tx1"/>
                          </a:solidFill>
                        </a:rPr>
                        <a:t>～</a:t>
                      </a:r>
                      <a:r>
                        <a:rPr kumimoji="1" lang="en-US" altLang="ja-JP" sz="1200" u="none" strike="noStrike" dirty="0">
                          <a:solidFill>
                            <a:schemeClr val="tx1"/>
                          </a:solidFill>
                        </a:rPr>
                        <a:t>2021</a:t>
                      </a:r>
                      <a:r>
                        <a:rPr kumimoji="1" lang="ja-JP" altLang="en-US" sz="1200" u="none" strike="noStrike" dirty="0">
                          <a:solidFill>
                            <a:schemeClr val="tx1"/>
                          </a:solidFill>
                        </a:rPr>
                        <a:t>年度）</a:t>
                      </a:r>
                      <a:endParaRPr kumimoji="1" lang="en-US" altLang="ja-JP" sz="1200" u="none"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strike="noStrike" dirty="0">
                          <a:solidFill>
                            <a:schemeClr val="tx1"/>
                          </a:solidFill>
                        </a:rPr>
                        <a:t>10</a:t>
                      </a:r>
                      <a:r>
                        <a:rPr kumimoji="1" lang="ja-JP" altLang="en-US" sz="1200" u="none" strike="noStrike" dirty="0">
                          <a:solidFill>
                            <a:schemeClr val="tx1"/>
                          </a:solidFill>
                        </a:rPr>
                        <a:t>市町、</a:t>
                      </a:r>
                      <a:r>
                        <a:rPr kumimoji="1" lang="en-US" altLang="ja-JP" sz="1200" u="none" strike="noStrike" dirty="0">
                          <a:solidFill>
                            <a:schemeClr val="tx1"/>
                          </a:solidFill>
                        </a:rPr>
                        <a:t>120</a:t>
                      </a:r>
                      <a:r>
                        <a:rPr kumimoji="1" lang="ja-JP" altLang="en-US" sz="1200" u="none" strike="noStrike" dirty="0">
                          <a:solidFill>
                            <a:schemeClr val="tx1"/>
                          </a:solidFill>
                        </a:rPr>
                        <a:t>台設置</a:t>
                      </a:r>
                      <a:endParaRPr kumimoji="1" lang="en-US" altLang="ja-JP" sz="1200" u="none" strike="noStrike" dirty="0">
                        <a:solidFill>
                          <a:schemeClr val="tx1"/>
                        </a:solidFill>
                      </a:endParaRPr>
                    </a:p>
                    <a:p>
                      <a:pPr algn="l"/>
                      <a:endParaRPr kumimoji="1" lang="en-US" altLang="ja-JP" sz="1200" u="none" strike="noStrike" dirty="0">
                        <a:solidFill>
                          <a:schemeClr val="tx1"/>
                        </a:solidFill>
                      </a:endParaRPr>
                    </a:p>
                    <a:p>
                      <a:pPr algn="l"/>
                      <a:r>
                        <a:rPr kumimoji="1" lang="ja-JP" altLang="en-US" sz="1200" u="none" strike="noStrike" dirty="0">
                          <a:solidFill>
                            <a:schemeClr val="tx1"/>
                          </a:solidFill>
                        </a:rPr>
                        <a:t>・特殊詐欺対策機器を購入し、高齢者に対して貸与を行う市町村に対する補助（</a:t>
                      </a:r>
                      <a:r>
                        <a:rPr kumimoji="1" lang="en-US" altLang="ja-JP" sz="1200" u="none" strike="noStrike" dirty="0">
                          <a:solidFill>
                            <a:schemeClr val="tx1"/>
                          </a:solidFill>
                        </a:rPr>
                        <a:t>2017</a:t>
                      </a:r>
                      <a:r>
                        <a:rPr kumimoji="1" lang="ja-JP" altLang="en-US" sz="1200" u="none" strike="noStrike" dirty="0">
                          <a:solidFill>
                            <a:schemeClr val="tx1"/>
                          </a:solidFill>
                        </a:rPr>
                        <a:t>年度～）</a:t>
                      </a:r>
                      <a:endParaRPr kumimoji="1" lang="en-US" altLang="ja-JP" sz="1200" u="none" strike="noStrike" dirty="0">
                        <a:solidFill>
                          <a:schemeClr val="tx1"/>
                        </a:solidFill>
                      </a:endParaRPr>
                    </a:p>
                    <a:p>
                      <a:pPr algn="l"/>
                      <a:r>
                        <a:rPr kumimoji="1" lang="en-US" altLang="ja-JP" sz="1200" u="none" strike="noStrike" dirty="0">
                          <a:solidFill>
                            <a:schemeClr val="tx1"/>
                          </a:solidFill>
                        </a:rPr>
                        <a:t>17</a:t>
                      </a:r>
                      <a:r>
                        <a:rPr kumimoji="1" lang="ja-JP" altLang="en-US" sz="1200" u="none" strike="noStrike" dirty="0">
                          <a:solidFill>
                            <a:schemeClr val="tx1"/>
                          </a:solidFill>
                        </a:rPr>
                        <a:t>市町、</a:t>
                      </a:r>
                      <a:r>
                        <a:rPr kumimoji="1" lang="en-US" altLang="ja-JP" sz="1200" u="none" strike="noStrike" dirty="0">
                          <a:solidFill>
                            <a:schemeClr val="tx1"/>
                          </a:solidFill>
                        </a:rPr>
                        <a:t>9,508</a:t>
                      </a:r>
                      <a:r>
                        <a:rPr kumimoji="1" lang="ja-JP" altLang="en-US" sz="1200" u="none" strike="noStrike" dirty="0">
                          <a:solidFill>
                            <a:schemeClr val="tx1"/>
                          </a:solidFill>
                        </a:rPr>
                        <a:t>台設置（</a:t>
                      </a:r>
                      <a:r>
                        <a:rPr kumimoji="1" lang="en-US" altLang="ja-JP" sz="1200" u="none" strike="noStrike" dirty="0">
                          <a:solidFill>
                            <a:schemeClr val="tx1"/>
                          </a:solidFill>
                        </a:rPr>
                        <a:t>2022</a:t>
                      </a:r>
                      <a:r>
                        <a:rPr kumimoji="1" lang="ja-JP" altLang="en-US" sz="1200" u="none" strike="noStrike" dirty="0">
                          <a:solidFill>
                            <a:schemeClr val="tx1"/>
                          </a:solidFill>
                        </a:rPr>
                        <a:t>年度末見込み）</a:t>
                      </a:r>
                      <a:endParaRPr kumimoji="1" lang="en-US" altLang="ja-JP" sz="1200" u="none" strike="noStrike" dirty="0">
                        <a:solidFill>
                          <a:schemeClr val="tx1"/>
                        </a:solidFill>
                      </a:endParaRPr>
                    </a:p>
                    <a:p>
                      <a:pPr algn="l"/>
                      <a:endParaRPr kumimoji="1" lang="en-US" altLang="ja-JP" sz="1200" u="none" strike="noStrike" dirty="0">
                        <a:solidFill>
                          <a:schemeClr val="tx1"/>
                        </a:solidFill>
                      </a:endParaRPr>
                    </a:p>
                    <a:p>
                      <a:pPr algn="l"/>
                      <a:r>
                        <a:rPr kumimoji="1" lang="ja-JP" altLang="en-US" sz="1200" u="none" dirty="0">
                          <a:solidFill>
                            <a:schemeClr val="tx1"/>
                          </a:solidFill>
                        </a:rPr>
                        <a:t>・迷惑防止条例の改正や街頭防犯カメラの更新により、歓楽街への対策を</a:t>
                      </a:r>
                      <a:r>
                        <a:rPr kumimoji="1" lang="ja-JP" altLang="en-US" sz="1200" u="none" dirty="0" smtClean="0">
                          <a:solidFill>
                            <a:schemeClr val="tx1"/>
                          </a:solidFill>
                        </a:rPr>
                        <a:t>強化</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・住民の安全・安心を確保するため、厳しい治安情勢となっていた西堺警察署の管轄区域を分割し、中堺警察署を新設、</a:t>
                      </a:r>
                      <a:r>
                        <a:rPr kumimoji="1" lang="en-US" altLang="ja-JP" sz="1200" u="none" dirty="0" smtClean="0">
                          <a:solidFill>
                            <a:schemeClr val="tx1"/>
                          </a:solidFill>
                        </a:rPr>
                        <a:t>2021</a:t>
                      </a:r>
                      <a:r>
                        <a:rPr kumimoji="1" lang="ja-JP" altLang="en-US" sz="1200" u="none" dirty="0" smtClean="0">
                          <a:solidFill>
                            <a:schemeClr val="tx1"/>
                          </a:solidFill>
                        </a:rPr>
                        <a:t>年度より運用開始。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・刑法犯認知件数</a:t>
                      </a:r>
                      <a:endParaRPr kumimoji="1" lang="en-US" altLang="ja-JP" sz="1200" u="none" dirty="0">
                        <a:solidFill>
                          <a:schemeClr val="tx1"/>
                        </a:solidFill>
                      </a:endParaRPr>
                    </a:p>
                    <a:p>
                      <a:pPr algn="l"/>
                      <a:r>
                        <a:rPr kumimoji="1" lang="en-US" altLang="ja-JP" sz="1200" u="none" dirty="0">
                          <a:solidFill>
                            <a:schemeClr val="tx1"/>
                          </a:solidFill>
                        </a:rPr>
                        <a:t>※</a:t>
                      </a:r>
                      <a:r>
                        <a:rPr kumimoji="1" lang="ja-JP" altLang="en-US" sz="1200" u="none" dirty="0">
                          <a:solidFill>
                            <a:schemeClr val="tx1"/>
                          </a:solidFill>
                        </a:rPr>
                        <a:t>大阪</a:t>
                      </a:r>
                      <a:endParaRPr kumimoji="1" lang="en-US" altLang="ja-JP" sz="1200" u="none" dirty="0">
                        <a:solidFill>
                          <a:schemeClr val="tx1"/>
                        </a:solidFill>
                      </a:endParaRPr>
                    </a:p>
                    <a:p>
                      <a:pPr algn="l"/>
                      <a:r>
                        <a:rPr kumimoji="1" lang="ja-JP" altLang="en-US" sz="1200" u="none" dirty="0">
                          <a:solidFill>
                            <a:schemeClr val="tx1"/>
                          </a:solidFill>
                        </a:rPr>
                        <a:t>ピークの</a:t>
                      </a:r>
                      <a:r>
                        <a:rPr kumimoji="1" lang="en-US" altLang="ja-JP" sz="1200" u="none" dirty="0">
                          <a:solidFill>
                            <a:schemeClr val="tx1"/>
                          </a:solidFill>
                        </a:rPr>
                        <a:t>H13</a:t>
                      </a:r>
                      <a:r>
                        <a:rPr kumimoji="1" lang="ja-JP" altLang="en-US" sz="1200" u="none" dirty="0">
                          <a:solidFill>
                            <a:schemeClr val="tx1"/>
                          </a:solidFill>
                        </a:rPr>
                        <a:t>（</a:t>
                      </a:r>
                      <a:r>
                        <a:rPr kumimoji="1" lang="en-US" altLang="ja-JP" sz="1200" u="none" dirty="0">
                          <a:solidFill>
                            <a:schemeClr val="tx1"/>
                          </a:solidFill>
                        </a:rPr>
                        <a:t>2001</a:t>
                      </a:r>
                      <a:r>
                        <a:rPr kumimoji="1" lang="ja-JP" altLang="en-US" sz="1200" u="none" dirty="0">
                          <a:solidFill>
                            <a:schemeClr val="tx1"/>
                          </a:solidFill>
                        </a:rPr>
                        <a:t>）年</a:t>
                      </a:r>
                      <a:endParaRPr kumimoji="1" lang="en-US" altLang="ja-JP" sz="1200" u="none" dirty="0">
                        <a:solidFill>
                          <a:schemeClr val="tx1"/>
                        </a:solidFill>
                      </a:endParaRPr>
                    </a:p>
                    <a:p>
                      <a:pPr algn="l"/>
                      <a:r>
                        <a:rPr kumimoji="1" lang="ja-JP" altLang="en-US" sz="1200" u="none" dirty="0">
                          <a:solidFill>
                            <a:schemeClr val="tx1"/>
                          </a:solidFill>
                        </a:rPr>
                        <a:t>から約</a:t>
                      </a:r>
                      <a:r>
                        <a:rPr kumimoji="1" lang="en-US" altLang="ja-JP" sz="1200" u="none" strike="noStrike" dirty="0">
                          <a:solidFill>
                            <a:schemeClr val="tx1"/>
                          </a:solidFill>
                          <a:effectLst/>
                        </a:rPr>
                        <a:t>81</a:t>
                      </a:r>
                      <a:r>
                        <a:rPr kumimoji="1" lang="ja-JP" altLang="en-US" sz="1200" u="none" dirty="0">
                          <a:solidFill>
                            <a:schemeClr val="tx1"/>
                          </a:solidFill>
                        </a:rPr>
                        <a:t>％の減少</a:t>
                      </a:r>
                      <a:endParaRPr kumimoji="1" lang="en-US" altLang="ja-JP" sz="1200" u="none" dirty="0">
                        <a:solidFill>
                          <a:schemeClr val="tx1"/>
                        </a:solidFill>
                      </a:endParaRPr>
                    </a:p>
                    <a:p>
                      <a:pPr algn="l"/>
                      <a:r>
                        <a:rPr kumimoji="1" lang="en-US" altLang="ja-JP" sz="1200" u="none" dirty="0">
                          <a:solidFill>
                            <a:schemeClr val="tx1"/>
                          </a:solidFill>
                        </a:rPr>
                        <a:t>2001</a:t>
                      </a:r>
                      <a:r>
                        <a:rPr kumimoji="1" lang="ja-JP" altLang="en-US" sz="1200" u="none" dirty="0">
                          <a:solidFill>
                            <a:schemeClr val="tx1"/>
                          </a:solidFill>
                        </a:rPr>
                        <a:t>年　</a:t>
                      </a:r>
                      <a:r>
                        <a:rPr kumimoji="1" lang="en-US" altLang="ja-JP" sz="1200" u="none" dirty="0">
                          <a:solidFill>
                            <a:schemeClr val="tx1"/>
                          </a:solidFill>
                        </a:rPr>
                        <a:t>327,262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151,413</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2014</a:t>
                      </a:r>
                      <a:r>
                        <a:rPr kumimoji="1" lang="ja-JP" altLang="en-US" sz="1200" u="none" dirty="0">
                          <a:solidFill>
                            <a:schemeClr val="tx1"/>
                          </a:solidFill>
                        </a:rPr>
                        <a:t>年　</a:t>
                      </a:r>
                      <a:r>
                        <a:rPr kumimoji="1" lang="en-US" altLang="ja-JP" sz="1200" u="none" dirty="0">
                          <a:solidFill>
                            <a:schemeClr val="tx1"/>
                          </a:solidFill>
                        </a:rPr>
                        <a:t>148,257</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2015</a:t>
                      </a:r>
                      <a:r>
                        <a:rPr kumimoji="1" lang="ja-JP" altLang="en-US" sz="1200" u="none" dirty="0">
                          <a:solidFill>
                            <a:schemeClr val="tx1"/>
                          </a:solidFill>
                        </a:rPr>
                        <a:t>年　</a:t>
                      </a:r>
                      <a:r>
                        <a:rPr kumimoji="1" lang="en-US" altLang="ja-JP" sz="1200" u="none" dirty="0">
                          <a:solidFill>
                            <a:schemeClr val="tx1"/>
                          </a:solidFill>
                        </a:rPr>
                        <a:t>132,471</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　</a:t>
                      </a:r>
                      <a:r>
                        <a:rPr kumimoji="1" lang="en-US" altLang="ja-JP" sz="1200" u="none" dirty="0">
                          <a:solidFill>
                            <a:schemeClr val="tx1"/>
                          </a:solidFill>
                        </a:rPr>
                        <a:t>122,136</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　</a:t>
                      </a:r>
                      <a:r>
                        <a:rPr kumimoji="1" lang="en-US" altLang="ja-JP" sz="1200" u="none" dirty="0">
                          <a:solidFill>
                            <a:schemeClr val="tx1"/>
                          </a:solidFill>
                        </a:rPr>
                        <a:t>107,023</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　</a:t>
                      </a:r>
                      <a:r>
                        <a:rPr kumimoji="1" lang="en-US" altLang="ja-JP" sz="1200" u="none" dirty="0">
                          <a:solidFill>
                            <a:schemeClr val="tx1"/>
                          </a:solidFill>
                        </a:rPr>
                        <a:t>95,558</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　</a:t>
                      </a:r>
                      <a:r>
                        <a:rPr kumimoji="1" lang="en-US" altLang="ja-JP" sz="1200" u="none" dirty="0">
                          <a:solidFill>
                            <a:schemeClr val="tx1"/>
                          </a:solidFill>
                        </a:rPr>
                        <a:t>84,672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　</a:t>
                      </a:r>
                      <a:r>
                        <a:rPr kumimoji="1" lang="en-US" altLang="ja-JP" sz="1200" u="none" dirty="0">
                          <a:solidFill>
                            <a:schemeClr val="tx1"/>
                          </a:solidFill>
                        </a:rPr>
                        <a:t>68,351</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　</a:t>
                      </a:r>
                      <a:r>
                        <a:rPr kumimoji="1" lang="en-US" altLang="ja-JP" sz="1200" u="none" dirty="0">
                          <a:solidFill>
                            <a:schemeClr val="tx1"/>
                          </a:solidFill>
                        </a:rPr>
                        <a:t>62,690</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en-US" altLang="ja-JP" sz="1200" u="none" dirty="0">
                          <a:solidFill>
                            <a:schemeClr val="tx1"/>
                          </a:solidFill>
                        </a:rPr>
                        <a:t>※ </a:t>
                      </a:r>
                      <a:r>
                        <a:rPr kumimoji="1" lang="ja-JP" altLang="en-US" sz="1200" u="none" dirty="0">
                          <a:solidFill>
                            <a:schemeClr val="tx1"/>
                          </a:solidFill>
                        </a:rPr>
                        <a:t>東京</a:t>
                      </a:r>
                      <a:endParaRPr kumimoji="1" lang="en-US" altLang="ja-JP" sz="1200" u="none" dirty="0">
                        <a:solidFill>
                          <a:schemeClr val="tx1"/>
                        </a:solidFill>
                      </a:endParaRPr>
                    </a:p>
                    <a:p>
                      <a:pPr algn="l"/>
                      <a:r>
                        <a:rPr kumimoji="1" lang="ja-JP" altLang="en-US" sz="1200" u="none" dirty="0">
                          <a:solidFill>
                            <a:schemeClr val="tx1"/>
                          </a:solidFill>
                        </a:rPr>
                        <a:t>ピークの</a:t>
                      </a:r>
                      <a:r>
                        <a:rPr kumimoji="1" lang="en-US" altLang="ja-JP" sz="1200" u="none" dirty="0">
                          <a:solidFill>
                            <a:schemeClr val="tx1"/>
                          </a:solidFill>
                        </a:rPr>
                        <a:t>H14</a:t>
                      </a:r>
                      <a:r>
                        <a:rPr kumimoji="1" lang="ja-JP" altLang="en-US" sz="1200" u="none" dirty="0">
                          <a:solidFill>
                            <a:schemeClr val="tx1"/>
                          </a:solidFill>
                        </a:rPr>
                        <a:t>（</a:t>
                      </a:r>
                      <a:r>
                        <a:rPr kumimoji="1" lang="en-US" altLang="ja-JP" sz="1200" u="none" dirty="0">
                          <a:solidFill>
                            <a:schemeClr val="tx1"/>
                          </a:solidFill>
                        </a:rPr>
                        <a:t>2002</a:t>
                      </a:r>
                      <a:r>
                        <a:rPr kumimoji="1" lang="ja-JP" altLang="en-US" sz="1200" u="none" dirty="0">
                          <a:solidFill>
                            <a:schemeClr val="tx1"/>
                          </a:solidFill>
                        </a:rPr>
                        <a:t>）年から</a:t>
                      </a:r>
                      <a:endParaRPr kumimoji="1" lang="en-US" altLang="ja-JP" sz="1200" u="none" dirty="0">
                        <a:solidFill>
                          <a:schemeClr val="tx1"/>
                        </a:solidFill>
                      </a:endParaRPr>
                    </a:p>
                    <a:p>
                      <a:pPr algn="l"/>
                      <a:r>
                        <a:rPr kumimoji="1" lang="ja-JP" altLang="en-US" sz="1200" u="none" dirty="0">
                          <a:solidFill>
                            <a:schemeClr val="tx1"/>
                          </a:solidFill>
                        </a:rPr>
                        <a:t>約</a:t>
                      </a:r>
                      <a:r>
                        <a:rPr kumimoji="1" lang="en-US" altLang="ja-JP" sz="1200" u="none" strike="noStrike" dirty="0">
                          <a:solidFill>
                            <a:schemeClr val="tx1"/>
                          </a:solidFill>
                        </a:rPr>
                        <a:t>75</a:t>
                      </a:r>
                      <a:r>
                        <a:rPr kumimoji="1" lang="ja-JP" altLang="en-US" sz="1200" u="none" dirty="0">
                          <a:solidFill>
                            <a:schemeClr val="tx1"/>
                          </a:solidFill>
                        </a:rPr>
                        <a:t>％の減少</a:t>
                      </a:r>
                      <a:r>
                        <a:rPr kumimoji="1" lang="ja-JP" altLang="en-US" sz="900" u="none" dirty="0">
                          <a:solidFill>
                            <a:schemeClr val="tx1"/>
                          </a:solidFill>
                        </a:rPr>
                        <a:t>　</a:t>
                      </a:r>
                      <a:endParaRPr kumimoji="1" lang="en-US" altLang="ja-JP" sz="900" u="none" dirty="0">
                        <a:solidFill>
                          <a:schemeClr val="tx1"/>
                        </a:solidFill>
                      </a:endParaRPr>
                    </a:p>
                    <a:p>
                      <a:pPr algn="l"/>
                      <a:r>
                        <a:rPr kumimoji="1" lang="en-US" altLang="ja-JP" sz="1200" u="none" dirty="0">
                          <a:solidFill>
                            <a:schemeClr val="tx1"/>
                          </a:solidFill>
                        </a:rPr>
                        <a:t>2002</a:t>
                      </a:r>
                      <a:r>
                        <a:rPr kumimoji="1" lang="ja-JP" altLang="en-US" sz="1200" u="none" dirty="0">
                          <a:solidFill>
                            <a:schemeClr val="tx1"/>
                          </a:solidFill>
                        </a:rPr>
                        <a:t>年　</a:t>
                      </a:r>
                      <a:r>
                        <a:rPr kumimoji="1" lang="en-US" altLang="ja-JP" sz="1200" u="none" dirty="0">
                          <a:solidFill>
                            <a:schemeClr val="tx1"/>
                          </a:solidFill>
                        </a:rPr>
                        <a:t>301,913</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2008</a:t>
                      </a:r>
                      <a:r>
                        <a:rPr kumimoji="1" lang="ja-JP" altLang="en-US" sz="1200" u="none" dirty="0">
                          <a:solidFill>
                            <a:schemeClr val="tx1"/>
                          </a:solidFill>
                        </a:rPr>
                        <a:t>年　</a:t>
                      </a:r>
                      <a:r>
                        <a:rPr kumimoji="1" lang="en-US" altLang="ja-JP" sz="1200" u="none" dirty="0">
                          <a:solidFill>
                            <a:schemeClr val="tx1"/>
                          </a:solidFill>
                        </a:rPr>
                        <a:t>212,152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162,557</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　</a:t>
                      </a:r>
                      <a:r>
                        <a:rPr kumimoji="1" lang="en-US" altLang="ja-JP" sz="1200" u="none" dirty="0">
                          <a:solidFill>
                            <a:schemeClr val="tx1"/>
                          </a:solidFill>
                        </a:rPr>
                        <a:t>134,619</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　</a:t>
                      </a:r>
                      <a:r>
                        <a:rPr kumimoji="1" lang="en-US" altLang="ja-JP" sz="1200" u="none" dirty="0">
                          <a:solidFill>
                            <a:schemeClr val="tx1"/>
                          </a:solidFill>
                        </a:rPr>
                        <a:t>125,251</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   </a:t>
                      </a:r>
                      <a:r>
                        <a:rPr kumimoji="1" lang="en-US" altLang="ja-JP" sz="1200" u="none" dirty="0">
                          <a:solidFill>
                            <a:schemeClr val="tx1"/>
                          </a:solidFill>
                        </a:rPr>
                        <a:t>114,492</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   </a:t>
                      </a:r>
                      <a:r>
                        <a:rPr kumimoji="1" lang="en-US" altLang="ja-JP" sz="1200" u="none" dirty="0">
                          <a:solidFill>
                            <a:schemeClr val="tx1"/>
                          </a:solidFill>
                        </a:rPr>
                        <a:t>104,664</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     </a:t>
                      </a:r>
                      <a:r>
                        <a:rPr kumimoji="1" lang="en-US" altLang="ja-JP" sz="1200" u="none" dirty="0">
                          <a:solidFill>
                            <a:schemeClr val="tx1"/>
                          </a:solidFill>
                        </a:rPr>
                        <a:t>82,764</a:t>
                      </a:r>
                      <a:r>
                        <a:rPr kumimoji="1" lang="ja-JP" altLang="en-US" sz="1200" u="none" dirty="0">
                          <a:solidFill>
                            <a:schemeClr val="tx1"/>
                          </a:solidFill>
                        </a:rPr>
                        <a:t>件</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a:t>
                      </a:r>
                      <a:r>
                        <a:rPr kumimoji="1" lang="ja-JP" altLang="en-US" sz="1200" u="none" baseline="0" dirty="0">
                          <a:solidFill>
                            <a:schemeClr val="tx1"/>
                          </a:solidFill>
                        </a:rPr>
                        <a:t> 　 </a:t>
                      </a:r>
                      <a:r>
                        <a:rPr kumimoji="1" lang="en-US" altLang="ja-JP" sz="1200" u="none" dirty="0">
                          <a:solidFill>
                            <a:schemeClr val="tx1"/>
                          </a:solidFill>
                        </a:rPr>
                        <a:t>75,288</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大かっこ 8"/>
          <p:cNvSpPr/>
          <p:nvPr/>
        </p:nvSpPr>
        <p:spPr>
          <a:xfrm>
            <a:off x="6840000" y="3573016"/>
            <a:ext cx="2016000" cy="2266468"/>
          </a:xfrm>
          <a:prstGeom prst="bracketPair">
            <a:avLst>
              <a:gd name="adj" fmla="val 8829"/>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0" y="0"/>
            <a:ext cx="5472608"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（４）危機管理対策（総合治安対策（その１））</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701603924"/>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6096000"/>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algn="l"/>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ja-JP" altLang="en-US"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・「子どもを性犯罪から守る条例」を施行 </a:t>
                      </a:r>
                      <a:r>
                        <a:rPr kumimoji="1" lang="en-US" altLang="ja-JP" sz="1200" u="none" dirty="0">
                          <a:solidFill>
                            <a:schemeClr val="tx1"/>
                          </a:solidFill>
                        </a:rPr>
                        <a:t>【</a:t>
                      </a:r>
                      <a:r>
                        <a:rPr kumimoji="1" lang="ja-JP" altLang="en-US" sz="1200" u="none" dirty="0">
                          <a:solidFill>
                            <a:schemeClr val="tx1"/>
                          </a:solidFill>
                        </a:rPr>
                        <a:t>全国初</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2012.10</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　性犯罪の再犯防止に向けて刑期満了者の社会復帰支援に着手</a:t>
                      </a:r>
                      <a:endParaRPr kumimoji="1" lang="en-US" altLang="ja-JP" sz="1200" u="none" dirty="0">
                        <a:solidFill>
                          <a:schemeClr val="tx1"/>
                        </a:solidFill>
                      </a:endParaRPr>
                    </a:p>
                    <a:p>
                      <a:pPr algn="l"/>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年度から</a:t>
                      </a:r>
                      <a:r>
                        <a:rPr kumimoji="1" lang="en-US" altLang="ja-JP" sz="1200" u="none" dirty="0">
                          <a:solidFill>
                            <a:schemeClr val="tx1"/>
                          </a:solidFill>
                        </a:rPr>
                        <a:t>2020</a:t>
                      </a:r>
                      <a:r>
                        <a:rPr kumimoji="1" lang="ja-JP" altLang="en-US" sz="1200" u="none" dirty="0">
                          <a:solidFill>
                            <a:schemeClr val="tx1"/>
                          </a:solidFill>
                        </a:rPr>
                        <a:t>年度の間、国の地域再犯防止推進モデル事業を活用し、懲役刑まで至らない比較的罰則の軽い痴漢等を犯した性犯罪者に対し全６回による心理カウンセリングを実施（入口支援）</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・「大阪府再犯防止推進計画」を策定</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2020.3</a:t>
                      </a:r>
                      <a:r>
                        <a:rPr kumimoji="1" lang="ja-JP" altLang="en-US" sz="1200" u="none" dirty="0">
                          <a:solidFill>
                            <a:schemeClr val="tx1"/>
                          </a:solidFill>
                        </a:rPr>
                        <a:t>）</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u="none" dirty="0">
                          <a:solidFill>
                            <a:schemeClr val="tx1"/>
                          </a:solidFill>
                        </a:rPr>
                        <a:t>支援者数</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年度：</a:t>
                      </a:r>
                      <a:r>
                        <a:rPr kumimoji="1" lang="en-US" altLang="ja-JP" sz="1200" u="none" dirty="0">
                          <a:solidFill>
                            <a:schemeClr val="tx1"/>
                          </a:solidFill>
                        </a:rPr>
                        <a:t>5</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3</a:t>
                      </a:r>
                      <a:r>
                        <a:rPr kumimoji="1" lang="ja-JP" altLang="en-US" sz="1200" u="none" dirty="0">
                          <a:solidFill>
                            <a:schemeClr val="tx1"/>
                          </a:solidFill>
                        </a:rPr>
                        <a:t>月）</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年度：</a:t>
                      </a:r>
                      <a:r>
                        <a:rPr kumimoji="1" lang="en-US" altLang="ja-JP" sz="1200" u="none" dirty="0">
                          <a:solidFill>
                            <a:schemeClr val="tx1"/>
                          </a:solidFill>
                        </a:rPr>
                        <a:t>12</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2014</a:t>
                      </a:r>
                      <a:r>
                        <a:rPr kumimoji="1" lang="ja-JP" altLang="en-US" sz="1200" u="none" dirty="0">
                          <a:solidFill>
                            <a:schemeClr val="tx1"/>
                          </a:solidFill>
                        </a:rPr>
                        <a:t>年度：</a:t>
                      </a:r>
                      <a:r>
                        <a:rPr kumimoji="1" lang="en-US" altLang="ja-JP" sz="1200" u="none" dirty="0">
                          <a:solidFill>
                            <a:schemeClr val="tx1"/>
                          </a:solidFill>
                        </a:rPr>
                        <a:t>5</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2015</a:t>
                      </a:r>
                      <a:r>
                        <a:rPr kumimoji="1" lang="ja-JP" altLang="en-US" sz="1200" u="none" dirty="0">
                          <a:solidFill>
                            <a:schemeClr val="tx1"/>
                          </a:solidFill>
                        </a:rPr>
                        <a:t>年度：</a:t>
                      </a:r>
                      <a:r>
                        <a:rPr kumimoji="1" lang="en-US" altLang="ja-JP" sz="1200" u="none" dirty="0">
                          <a:solidFill>
                            <a:schemeClr val="tx1"/>
                          </a:solidFill>
                        </a:rPr>
                        <a:t>13</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年度：</a:t>
                      </a:r>
                      <a:r>
                        <a:rPr kumimoji="1" lang="en-US" altLang="ja-JP" sz="1200" u="none" dirty="0">
                          <a:solidFill>
                            <a:schemeClr val="tx1"/>
                          </a:solidFill>
                        </a:rPr>
                        <a:t>10</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年度：</a:t>
                      </a:r>
                      <a:r>
                        <a:rPr kumimoji="1" lang="en-US" altLang="ja-JP" sz="1200" u="none" strike="noStrike" baseline="0" dirty="0">
                          <a:solidFill>
                            <a:schemeClr val="tx1"/>
                          </a:solidFill>
                        </a:rPr>
                        <a:t>4</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年度：</a:t>
                      </a:r>
                      <a:r>
                        <a:rPr kumimoji="1" lang="en-US" altLang="ja-JP" sz="1200" u="none" dirty="0">
                          <a:solidFill>
                            <a:schemeClr val="tx1"/>
                          </a:solidFill>
                        </a:rPr>
                        <a:t>5</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年度：</a:t>
                      </a:r>
                      <a:r>
                        <a:rPr kumimoji="1" lang="en-US" altLang="ja-JP" sz="1200" u="none" dirty="0">
                          <a:solidFill>
                            <a:schemeClr val="tx1"/>
                          </a:solidFill>
                        </a:rPr>
                        <a:t>6</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a:t>
                      </a:r>
                      <a:r>
                        <a:rPr kumimoji="1" lang="en-US" altLang="ja-JP" sz="1200" u="none" dirty="0">
                          <a:solidFill>
                            <a:schemeClr val="tx1"/>
                          </a:solidFill>
                        </a:rPr>
                        <a:t>6</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年度：</a:t>
                      </a:r>
                      <a:r>
                        <a:rPr kumimoji="1" lang="en-US" altLang="ja-JP" sz="1200" u="none" dirty="0">
                          <a:solidFill>
                            <a:schemeClr val="tx1"/>
                          </a:solidFill>
                        </a:rPr>
                        <a:t>6</a:t>
                      </a:r>
                      <a:r>
                        <a:rPr kumimoji="1" lang="ja-JP" altLang="en-US" sz="1200" u="none" dirty="0">
                          <a:solidFill>
                            <a:schemeClr val="tx1"/>
                          </a:solidFill>
                        </a:rPr>
                        <a:t>人</a:t>
                      </a:r>
                      <a:endParaRPr kumimoji="1" lang="en-US" altLang="ja-JP" sz="1200" u="none" dirty="0">
                        <a:solidFill>
                          <a:schemeClr val="tx1"/>
                        </a:solidFill>
                      </a:endParaRPr>
                    </a:p>
                    <a:p>
                      <a:pPr algn="l"/>
                      <a:r>
                        <a:rPr kumimoji="1" lang="en-US" altLang="ja-JP" sz="1200" u="none" dirty="0">
                          <a:solidFill>
                            <a:schemeClr val="tx1"/>
                          </a:solidFill>
                        </a:rPr>
                        <a:t>2022</a:t>
                      </a:r>
                      <a:r>
                        <a:rPr kumimoji="1" lang="ja-JP" altLang="en-US" sz="1200" u="none" dirty="0">
                          <a:solidFill>
                            <a:schemeClr val="tx1"/>
                          </a:solidFill>
                        </a:rPr>
                        <a:t>年度：</a:t>
                      </a:r>
                      <a:r>
                        <a:rPr kumimoji="1" lang="en-US" altLang="ja-JP" sz="1200" u="none" dirty="0">
                          <a:solidFill>
                            <a:schemeClr val="tx1"/>
                          </a:solidFill>
                        </a:rPr>
                        <a:t>4</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月まで）</a:t>
                      </a:r>
                      <a:endParaRPr kumimoji="1" lang="en-US" altLang="ja-JP" sz="1200" u="none" dirty="0">
                        <a:solidFill>
                          <a:schemeClr val="tx1"/>
                        </a:solidFill>
                      </a:endParaRPr>
                    </a:p>
                    <a:p>
                      <a:pPr algn="l"/>
                      <a:endParaRPr kumimoji="1" lang="en-US" altLang="ja-JP" sz="400" u="none" dirty="0">
                        <a:solidFill>
                          <a:schemeClr val="tx1"/>
                        </a:solidFill>
                      </a:endParaRPr>
                    </a:p>
                    <a:p>
                      <a:pPr algn="l"/>
                      <a:r>
                        <a:rPr kumimoji="1" lang="ja-JP" altLang="en-US" sz="1200" u="none" dirty="0">
                          <a:solidFill>
                            <a:schemeClr val="tx1"/>
                          </a:solidFill>
                        </a:rPr>
                        <a:t>支援実施回数</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年度：</a:t>
                      </a:r>
                      <a:r>
                        <a:rPr kumimoji="1" lang="en-US" altLang="ja-JP" sz="1200" u="none" dirty="0">
                          <a:solidFill>
                            <a:schemeClr val="tx1"/>
                          </a:solidFill>
                        </a:rPr>
                        <a:t>14</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3</a:t>
                      </a:r>
                      <a:r>
                        <a:rPr kumimoji="1" lang="ja-JP" altLang="en-US" sz="1200" u="none" dirty="0">
                          <a:solidFill>
                            <a:schemeClr val="tx1"/>
                          </a:solidFill>
                        </a:rPr>
                        <a:t>月）</a:t>
                      </a:r>
                      <a:endParaRPr kumimoji="1" lang="en-US" altLang="ja-JP" sz="1200" u="none" dirty="0">
                        <a:solidFill>
                          <a:schemeClr val="tx1"/>
                        </a:solidFill>
                      </a:endParaRPr>
                    </a:p>
                    <a:p>
                      <a:pPr algn="l"/>
                      <a:r>
                        <a:rPr kumimoji="1" lang="en-US" altLang="ja-JP" sz="1200" u="none" dirty="0">
                          <a:solidFill>
                            <a:schemeClr val="tx1"/>
                          </a:solidFill>
                        </a:rPr>
                        <a:t>2013</a:t>
                      </a:r>
                      <a:r>
                        <a:rPr kumimoji="1" lang="ja-JP" altLang="en-US" sz="1200" u="none" dirty="0">
                          <a:solidFill>
                            <a:schemeClr val="tx1"/>
                          </a:solidFill>
                        </a:rPr>
                        <a:t>年度：</a:t>
                      </a:r>
                      <a:r>
                        <a:rPr kumimoji="1" lang="en-US" altLang="ja-JP" sz="1200" u="none" dirty="0">
                          <a:solidFill>
                            <a:schemeClr val="tx1"/>
                          </a:solidFill>
                        </a:rPr>
                        <a:t>84</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2014</a:t>
                      </a:r>
                      <a:r>
                        <a:rPr kumimoji="1" lang="ja-JP" altLang="en-US" sz="1200" u="none" dirty="0">
                          <a:solidFill>
                            <a:schemeClr val="tx1"/>
                          </a:solidFill>
                        </a:rPr>
                        <a:t>年度：</a:t>
                      </a:r>
                      <a:r>
                        <a:rPr kumimoji="1" lang="en-US" altLang="ja-JP" sz="1200" u="none" dirty="0">
                          <a:solidFill>
                            <a:schemeClr val="tx1"/>
                          </a:solidFill>
                        </a:rPr>
                        <a:t>94</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2015</a:t>
                      </a:r>
                      <a:r>
                        <a:rPr kumimoji="1" lang="ja-JP" altLang="en-US" sz="1200" u="none" dirty="0">
                          <a:solidFill>
                            <a:schemeClr val="tx1"/>
                          </a:solidFill>
                        </a:rPr>
                        <a:t>年度：</a:t>
                      </a:r>
                      <a:r>
                        <a:rPr kumimoji="1" lang="en-US" altLang="ja-JP" sz="1200" u="none" dirty="0">
                          <a:solidFill>
                            <a:schemeClr val="tx1"/>
                          </a:solidFill>
                        </a:rPr>
                        <a:t>137</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2016</a:t>
                      </a:r>
                      <a:r>
                        <a:rPr kumimoji="1" lang="ja-JP" altLang="en-US" sz="1200" u="none" dirty="0">
                          <a:solidFill>
                            <a:schemeClr val="tx1"/>
                          </a:solidFill>
                        </a:rPr>
                        <a:t>年度：</a:t>
                      </a:r>
                      <a:r>
                        <a:rPr kumimoji="1" lang="en-US" altLang="ja-JP" sz="1200" u="none" dirty="0">
                          <a:solidFill>
                            <a:schemeClr val="tx1"/>
                          </a:solidFill>
                        </a:rPr>
                        <a:t>175</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2017</a:t>
                      </a:r>
                      <a:r>
                        <a:rPr kumimoji="1" lang="ja-JP" altLang="en-US" sz="1200" u="none" dirty="0">
                          <a:solidFill>
                            <a:schemeClr val="tx1"/>
                          </a:solidFill>
                        </a:rPr>
                        <a:t>年度：</a:t>
                      </a:r>
                      <a:r>
                        <a:rPr kumimoji="1" lang="en-US" altLang="ja-JP" sz="1200" u="none" dirty="0">
                          <a:solidFill>
                            <a:schemeClr val="tx1"/>
                          </a:solidFill>
                        </a:rPr>
                        <a:t>174</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2018</a:t>
                      </a:r>
                      <a:r>
                        <a:rPr kumimoji="1" lang="ja-JP" altLang="en-US" sz="1200" u="none" dirty="0">
                          <a:solidFill>
                            <a:schemeClr val="tx1"/>
                          </a:solidFill>
                        </a:rPr>
                        <a:t>年度：</a:t>
                      </a:r>
                      <a:r>
                        <a:rPr kumimoji="1" lang="en-US" altLang="ja-JP" sz="1200" u="none" dirty="0">
                          <a:solidFill>
                            <a:schemeClr val="tx1"/>
                          </a:solidFill>
                        </a:rPr>
                        <a:t>160</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2019</a:t>
                      </a:r>
                      <a:r>
                        <a:rPr kumimoji="1" lang="ja-JP" altLang="en-US" sz="1200" u="none" dirty="0">
                          <a:solidFill>
                            <a:schemeClr val="tx1"/>
                          </a:solidFill>
                        </a:rPr>
                        <a:t>年度：</a:t>
                      </a:r>
                      <a:r>
                        <a:rPr kumimoji="1" lang="en-US" altLang="ja-JP" sz="1200" u="none" dirty="0">
                          <a:solidFill>
                            <a:schemeClr val="tx1"/>
                          </a:solidFill>
                        </a:rPr>
                        <a:t>170</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a:t>
                      </a:r>
                      <a:r>
                        <a:rPr kumimoji="1" lang="en-US" altLang="ja-JP" sz="1200" u="none" dirty="0">
                          <a:solidFill>
                            <a:schemeClr val="tx1"/>
                          </a:solidFill>
                        </a:rPr>
                        <a:t>160</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2021</a:t>
                      </a:r>
                      <a:r>
                        <a:rPr kumimoji="1" lang="ja-JP" altLang="en-US" sz="1200" u="none" dirty="0">
                          <a:solidFill>
                            <a:schemeClr val="tx1"/>
                          </a:solidFill>
                        </a:rPr>
                        <a:t>年度：</a:t>
                      </a:r>
                      <a:r>
                        <a:rPr kumimoji="1" lang="en-US" altLang="ja-JP" sz="1200" u="none" dirty="0">
                          <a:solidFill>
                            <a:schemeClr val="tx1"/>
                          </a:solidFill>
                        </a:rPr>
                        <a:t>168</a:t>
                      </a:r>
                      <a:r>
                        <a:rPr kumimoji="1" lang="ja-JP" altLang="en-US" sz="1200" u="none" dirty="0">
                          <a:solidFill>
                            <a:schemeClr val="tx1"/>
                          </a:solidFill>
                        </a:rPr>
                        <a:t>回</a:t>
                      </a:r>
                      <a:endParaRPr kumimoji="1" lang="en-US" altLang="ja-JP" sz="1200" u="none" dirty="0">
                        <a:solidFill>
                          <a:schemeClr val="tx1"/>
                        </a:solidFill>
                      </a:endParaRPr>
                    </a:p>
                    <a:p>
                      <a:pPr algn="l"/>
                      <a:r>
                        <a:rPr kumimoji="1" lang="en-US" altLang="ja-JP" sz="1200" u="none" dirty="0">
                          <a:solidFill>
                            <a:schemeClr val="tx1"/>
                          </a:solidFill>
                        </a:rPr>
                        <a:t>2022</a:t>
                      </a:r>
                      <a:r>
                        <a:rPr kumimoji="1" lang="ja-JP" altLang="en-US" sz="1200" u="none" dirty="0">
                          <a:solidFill>
                            <a:schemeClr val="tx1"/>
                          </a:solidFill>
                        </a:rPr>
                        <a:t>年度：</a:t>
                      </a:r>
                      <a:r>
                        <a:rPr kumimoji="1" lang="en-US" altLang="ja-JP" sz="1200" u="none" dirty="0">
                          <a:solidFill>
                            <a:schemeClr val="tx1"/>
                          </a:solidFill>
                        </a:rPr>
                        <a:t>69</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月まで）</a:t>
                      </a:r>
                      <a:endParaRPr kumimoji="1" lang="en-US" altLang="ja-JP" sz="1200" u="none" dirty="0">
                        <a:solidFill>
                          <a:schemeClr val="tx1"/>
                        </a:solidFill>
                      </a:endParaRPr>
                    </a:p>
                    <a:p>
                      <a:pPr algn="l"/>
                      <a:endParaRPr kumimoji="1" lang="en-US" altLang="ja-JP" sz="600" u="none" dirty="0">
                        <a:solidFill>
                          <a:schemeClr val="tx1"/>
                        </a:solidFill>
                      </a:endParaRPr>
                    </a:p>
                    <a:p>
                      <a:pPr algn="l"/>
                      <a:r>
                        <a:rPr kumimoji="1" lang="ja-JP" altLang="en-US" sz="1200" u="none" dirty="0">
                          <a:solidFill>
                            <a:schemeClr val="tx1"/>
                          </a:solidFill>
                        </a:rPr>
                        <a:t>支援者数（入口支援）</a:t>
                      </a:r>
                      <a:endParaRPr kumimoji="1" lang="en-US" altLang="ja-JP" sz="1200" u="none" dirty="0">
                        <a:solidFill>
                          <a:schemeClr val="tx1"/>
                        </a:solidFill>
                      </a:endParaRPr>
                    </a:p>
                    <a:p>
                      <a:pPr algn="l"/>
                      <a:r>
                        <a:rPr kumimoji="1" lang="en-US" altLang="ja-JP" sz="1200" u="none" dirty="0">
                          <a:solidFill>
                            <a:schemeClr val="tx1"/>
                          </a:solidFill>
                        </a:rPr>
                        <a:t>2018~2020</a:t>
                      </a:r>
                      <a:r>
                        <a:rPr kumimoji="1" lang="ja-JP" altLang="en-US" sz="1200" u="none" dirty="0">
                          <a:solidFill>
                            <a:schemeClr val="tx1"/>
                          </a:solidFill>
                        </a:rPr>
                        <a:t>年度：</a:t>
                      </a:r>
                      <a:r>
                        <a:rPr kumimoji="1" lang="en-US" altLang="ja-JP" sz="1200" u="none" dirty="0">
                          <a:solidFill>
                            <a:schemeClr val="tx1"/>
                          </a:solidFill>
                        </a:rPr>
                        <a:t>14</a:t>
                      </a:r>
                      <a:r>
                        <a:rPr kumimoji="1" lang="ja-JP" altLang="en-US" sz="1200" u="none" dirty="0">
                          <a:solidFill>
                            <a:schemeClr val="tx1"/>
                          </a:solidFill>
                        </a:rPr>
                        <a:t>人</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5472608"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（４）危機管理対策（総合治安対策（その２））</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59237777"/>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・全国で、交番への襲撃が相次ぎ、警察官が負傷したり、拳銃が奪われる事案が発生</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・警察官が襲われて拳銃を奪われれば、府民の安全を脅かすこととなる。</a:t>
                      </a:r>
                      <a:endParaRPr kumimoji="1" lang="en-US" altLang="ja-JP"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・交番環境の整備等による襲撃事案の発生の抑止</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・警察官自身の身を守ることが、市民の安全につながる。</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・交番・駐在所への防犯カメラの設置による、来所者の安全確保と犯罪捜査等への活用</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schemeClr val="tx1"/>
                          </a:solidFill>
                          <a:effectLst/>
                          <a:uLnTx/>
                          <a:uFillTx/>
                          <a:latin typeface="+mn-lt"/>
                          <a:ea typeface="+mn-ea"/>
                          <a:cs typeface="+mn-cs"/>
                        </a:rPr>
                        <a:t>参考</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：犯罪件数について</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年から「地域の犯罪情勢に即した犯罪抑止総合対策」を推進するため「大阪重点犯罪」を提唱</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大阪重点犯罪</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・子どもや女性を狙った性犯罪　（強姦、強制わいせつ、公然わいせつ、痴漢）</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・ひったくり・路上強盗</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・自動車関連犯罪（自動車盗、車上ねらい、部品ねらい）</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・署指定犯罪　（警察署管内の犯罪情勢に応じて、大阪重点犯罪以外の犯罪を指定）</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以降、大阪は街頭犯罪という名称を使用しない</a:t>
                      </a: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年から「大阪重点犯罪」に「特殊詐欺」を追加し、対策を推進</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108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年から「大阪重点犯罪」から「ひったくり・路上強盗」を除外</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（ハード面の強化）</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・交番・駐在所への防犯カメラの設置等、セキュリティ機能の強化</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・交番等の最適化計画の策定（</a:t>
                      </a:r>
                      <a:r>
                        <a:rPr kumimoji="1" lang="en-US" altLang="ja-JP" sz="1200" u="none" dirty="0">
                          <a:solidFill>
                            <a:schemeClr val="tx1"/>
                          </a:solidFill>
                        </a:rPr>
                        <a:t>2021.11</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（ソフト面の強化）</a:t>
                      </a:r>
                      <a:endParaRPr kumimoji="1" lang="en-US" altLang="ja-JP" sz="1200" u="none" dirty="0">
                        <a:solidFill>
                          <a:schemeClr val="tx1"/>
                        </a:solidFill>
                      </a:endParaRPr>
                    </a:p>
                    <a:p>
                      <a:pPr algn="l"/>
                      <a:r>
                        <a:rPr kumimoji="1" lang="ja-JP" altLang="en-US" sz="1200" u="none" dirty="0">
                          <a:solidFill>
                            <a:schemeClr val="tx1"/>
                          </a:solidFill>
                        </a:rPr>
                        <a:t>・警察官に対する徹底した指導・教養による危</a:t>
                      </a:r>
                    </a:p>
                    <a:p>
                      <a:pPr algn="l"/>
                      <a:r>
                        <a:rPr kumimoji="1" lang="ja-JP" altLang="en-US" sz="1200" u="none" dirty="0">
                          <a:solidFill>
                            <a:schemeClr val="tx1"/>
                          </a:solidFill>
                        </a:rPr>
                        <a:t>機意識の醸成及び実際に発生した事案に即した訓練等を行い、地域住民や警察官自身の安全を確保するための活動を推進</a:t>
                      </a:r>
                      <a:endParaRPr kumimoji="1" lang="ja-JP" altLang="en-US" sz="9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・大阪重点犯罪認知件数</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21,850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（以降特殊詐欺認知件数含む）</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19,912</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16,116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12,381</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（以降ひったくり路上強盗除外）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9,609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9,426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　　</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chemeClr val="tx1"/>
                          </a:solidFill>
                          <a:effectLst/>
                          <a:uLnTx/>
                          <a:uFillTx/>
                          <a:latin typeface="+mn-lt"/>
                          <a:ea typeface="+mn-ea"/>
                          <a:cs typeface="+mn-cs"/>
                        </a:rPr>
                        <a:t>・特殊詐欺被害認知件数</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1,633</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1,596</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1,622</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2019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1,809</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1,107</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年　</a:t>
                      </a:r>
                      <a:r>
                        <a:rPr kumimoji="1" lang="en-US" altLang="ja-JP" sz="900" b="0" i="0" u="none" strike="noStrike" kern="1200" cap="none" spc="0" normalizeH="0" baseline="0" noProof="0" dirty="0">
                          <a:ln>
                            <a:noFill/>
                          </a:ln>
                          <a:solidFill>
                            <a:schemeClr val="tx1"/>
                          </a:solidFill>
                          <a:effectLst/>
                          <a:uLnTx/>
                          <a:uFillTx/>
                          <a:latin typeface="+mn-lt"/>
                          <a:ea typeface="+mn-ea"/>
                          <a:cs typeface="+mn-cs"/>
                        </a:rPr>
                        <a:t>1,538</a:t>
                      </a:r>
                      <a:r>
                        <a:rPr kumimoji="1" lang="ja-JP" altLang="en-US" sz="9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9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a:t>
                      </a:r>
                      <a:r>
                        <a:rPr kumimoji="1" lang="ja-JP" altLang="en-US" sz="1200" u="none" dirty="0">
                          <a:solidFill>
                            <a:schemeClr val="tx1"/>
                          </a:solidFill>
                        </a:rPr>
                        <a:t>年度までに全</a:t>
                      </a:r>
                      <a:r>
                        <a:rPr kumimoji="1" lang="en-US" altLang="ja-JP" sz="1200" u="none" dirty="0">
                          <a:solidFill>
                            <a:schemeClr val="tx1"/>
                          </a:solidFill>
                        </a:rPr>
                        <a:t>599</a:t>
                      </a:r>
                      <a:r>
                        <a:rPr kumimoji="1" lang="ja-JP" altLang="en-US" sz="1200" u="none" dirty="0">
                          <a:solidFill>
                            <a:schemeClr val="tx1"/>
                          </a:solidFill>
                        </a:rPr>
                        <a:t>交番・</a:t>
                      </a:r>
                      <a:r>
                        <a:rPr kumimoji="1" lang="en-US" altLang="ja-JP" sz="1200" u="none" dirty="0">
                          <a:solidFill>
                            <a:schemeClr val="tx1"/>
                          </a:solidFill>
                        </a:rPr>
                        <a:t>46</a:t>
                      </a:r>
                      <a:r>
                        <a:rPr kumimoji="1" lang="ja-JP" altLang="en-US" sz="1200" u="none" dirty="0">
                          <a:solidFill>
                            <a:schemeClr val="tx1"/>
                          </a:solidFill>
                        </a:rPr>
                        <a:t>駐在所に防犯カメラを設置</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大かっこ 8"/>
          <p:cNvSpPr/>
          <p:nvPr/>
        </p:nvSpPr>
        <p:spPr>
          <a:xfrm>
            <a:off x="3491880" y="836712"/>
            <a:ext cx="5400600" cy="2520280"/>
          </a:xfrm>
          <a:prstGeom prst="bracketPair">
            <a:avLst>
              <a:gd name="adj" fmla="val 7401"/>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0" y="0"/>
            <a:ext cx="5472608"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（４）危機管理対策（総合治安対策（その３））</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158</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54617683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736108998"/>
              </p:ext>
            </p:extLst>
          </p:nvPr>
        </p:nvGraphicFramePr>
        <p:xfrm>
          <a:off x="42864" y="450021"/>
          <a:ext cx="9072000" cy="639148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77700">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683578">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年１月７日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緊急事態措置における施設の使用制限等の要請対象に飲食店を追加</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■施設利用関係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・飲食店：営業時間短縮要請（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時まで、酒類提供は</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■イベント関係</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人かつ収容率</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％以下に厳格化</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（あわせて</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時まで営業時間短縮の働きかけ）</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緊急事態宣言発出（東京、埼玉、千葉、神奈川）</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改正特措法・感染症法施行</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おもな改正内容</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新型コロナウイルス感染症に係る予防接種の実施について大臣指示</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初回接種（医療従事者等優先接種）開始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年１月８日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１月９日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strike="noStrike"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1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緊急事態宣言地域（東京、埼玉、千葉、神奈川）との往来自粛の要請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緊急事態措置適用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・飲食店等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・不要不急の外出自粛（生活や健康維持に必要なものを</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除く）要請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・イベントの開催制限</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（収容率は、屋内：</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％以下、屋外：人と人との距離を</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十分に確保、人数上限：</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人以下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時までの営業時間短縮の協力依頼）</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高齢者施設「スマホ検査センター」を設置</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（その後、高齢者施設等「スマホ検査センター」に改称し、対象施設及び対象者を順次拡大）</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飲食店等への営業時間短縮協力金受付開始（以降、第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期まで順次受付開始）</a:t>
                      </a:r>
                    </a:p>
                    <a:p>
                      <a:pP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大阪府ワクチン配送センターの設置及び</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LINE</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予約システムを導入</a:t>
                      </a:r>
                    </a:p>
                    <a:p>
                      <a:pPr>
                        <a:lnSpc>
                          <a:spcPts val="10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u="none" spc="-60" baseline="0" dirty="0" smtClean="0">
                          <a:solidFill>
                            <a:schemeClr val="tx1"/>
                          </a:solidFill>
                          <a:latin typeface="ＭＳ Ｐゴシック" panose="020B0600070205080204" pitchFamily="50" charset="-128"/>
                          <a:ea typeface="ＭＳ Ｐゴシック" panose="020B0600070205080204" pitchFamily="50" charset="-128"/>
                        </a:rPr>
                        <a:t>感染拡大兆候探知のため、大阪モデルに見張り番指標を導入</a:t>
                      </a:r>
                      <a:endParaRPr kumimoji="1" lang="en-US" altLang="ja-JP" sz="1050" b="0" u="none" spc="-6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府内で初めてアルファ株陽性者を確認</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ワクチン接種にかかる集団接種会場訓練の実施</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68145" y="6484718"/>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5872"/>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第３波（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年２月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
        <p:nvSpPr>
          <p:cNvPr id="5" name="正方形/長方形 4"/>
          <p:cNvSpPr/>
          <p:nvPr/>
        </p:nvSpPr>
        <p:spPr>
          <a:xfrm>
            <a:off x="1240682" y="3892393"/>
            <a:ext cx="3169782" cy="2097860"/>
          </a:xfrm>
          <a:prstGeom prst="rect">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＜特措法＞</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・「まん延防止等重点措置」を創設。営業時間の</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変更</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等の要請</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要請に応じない場合の命令、命令に違反</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　</a:t>
            </a:r>
            <a:endParaRPr kumimoji="0" lang="en-US" altLang="ja-JP"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場合の過料を規定</a:t>
            </a:r>
            <a:endParaRPr kumimoji="0" lang="en-US" altLang="ja-JP"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「臨時の医療施設」を政府対策本部が設置された</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段階</a:t>
            </a:r>
            <a:endParaRPr kumimoji="0" lang="en-US" altLang="ja-JP"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75"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a:t>
            </a:r>
            <a:r>
              <a:rPr kumimoji="0" lang="ja-JP" altLang="en-US"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開設できる</a:t>
            </a:r>
            <a:endParaRPr kumimoji="0" lang="en-US" altLang="ja-JP" sz="1050" b="0"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・緊急事態宣言中の施設の使用制限等の要請に</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応じ</a:t>
            </a: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ない</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場合の命令、命令に違反した場合の過料を規定</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感染症法＞</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・新型コロナウイルス感染症を「新型インフルエンザ</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 </a:t>
            </a: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」として位置付け</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2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・宿泊療養・自宅療養の法的位置付け</a:t>
            </a:r>
          </a:p>
        </p:txBody>
      </p:sp>
      <p:graphicFrame>
        <p:nvGraphicFramePr>
          <p:cNvPr id="6" name="表 5"/>
          <p:cNvGraphicFramePr>
            <a:graphicFrameLocks noGrp="1"/>
          </p:cNvGraphicFramePr>
          <p:nvPr>
            <p:extLst/>
          </p:nvPr>
        </p:nvGraphicFramePr>
        <p:xfrm>
          <a:off x="5787074" y="1876346"/>
          <a:ext cx="3204000" cy="1272540"/>
        </p:xfrm>
        <a:graphic>
          <a:graphicData uri="http://schemas.openxmlformats.org/drawingml/2006/table">
            <a:tbl>
              <a:tblPr firstRow="1" bandRow="1">
                <a:tableStyleId>{5940675A-B579-460E-94D1-54222C63F5DA}</a:tableStyleId>
              </a:tblPr>
              <a:tblGrid>
                <a:gridCol w="684000">
                  <a:extLst>
                    <a:ext uri="{9D8B030D-6E8A-4147-A177-3AD203B41FA5}">
                      <a16:colId xmlns:a16="http://schemas.microsoft.com/office/drawing/2014/main" val="1564617303"/>
                    </a:ext>
                  </a:extLst>
                </a:gridCol>
                <a:gridCol w="1692000">
                  <a:extLst>
                    <a:ext uri="{9D8B030D-6E8A-4147-A177-3AD203B41FA5}">
                      <a16:colId xmlns:a16="http://schemas.microsoft.com/office/drawing/2014/main" val="2853747618"/>
                    </a:ext>
                  </a:extLst>
                </a:gridCol>
                <a:gridCol w="828000">
                  <a:extLst>
                    <a:ext uri="{9D8B030D-6E8A-4147-A177-3AD203B41FA5}">
                      <a16:colId xmlns:a16="http://schemas.microsoft.com/office/drawing/2014/main" val="3267648686"/>
                    </a:ext>
                  </a:extLst>
                </a:gridCol>
              </a:tblGrid>
              <a:tr h="205740">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施設</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措置内容</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863743998"/>
                  </a:ext>
                </a:extLst>
              </a:tr>
              <a:tr h="297180">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飲食店（居酒屋を含む）、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喫茶店等（宅配・テークアウトを除く）</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rowSpan="2">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５時～２０時の営業時間短縮</a:t>
                      </a:r>
                      <a:r>
                        <a:rPr kumimoji="1" lang="ja-JP" altLang="en-US" sz="1050" spc="-150" baseline="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spc="-15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時の酒類提供</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extLst>
                  <a:ext uri="{0D108BD9-81ED-4DB2-BD59-A6C34878D82A}">
                    <a16:rowId xmlns:a16="http://schemas.microsoft.com/office/drawing/2014/main" val="1579807153"/>
                  </a:ext>
                </a:extLst>
              </a:tr>
              <a:tr h="411480">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遊興施設</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バー、カラオケボックス等で、食品衛生法の飲食店営業許可を受けている店舗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vMerge="1">
                  <a:txBody>
                    <a:bodyPr/>
                    <a:lstStyle/>
                    <a:p>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2738240856"/>
                  </a:ext>
                </a:extLst>
              </a:tr>
            </a:tbl>
          </a:graphicData>
        </a:graphic>
      </p:graphicFrame>
    </p:spTree>
    <p:extLst>
      <p:ext uri="{BB962C8B-B14F-4D97-AF65-F5344CB8AC3E}">
        <p14:creationId xmlns:p14="http://schemas.microsoft.com/office/powerpoint/2010/main" val="3346435839"/>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角丸四角形 4"/>
          <p:cNvSpPr/>
          <p:nvPr/>
        </p:nvSpPr>
        <p:spPr>
          <a:xfrm>
            <a:off x="238493" y="507104"/>
            <a:ext cx="8667016" cy="443742"/>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〇府民が安全に安心して暮らすことができる社会の実現をめざし、府民、市町村、警察と協力して取組みを推進。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6">
            <a:extLst>
              <a:ext uri="{FF2B5EF4-FFF2-40B4-BE49-F238E27FC236}">
                <a16:creationId xmlns:a16="http://schemas.microsoft.com/office/drawing/2014/main" id="{528C1872-9E5D-4352-9F82-38E6CEB1FBC5}"/>
              </a:ext>
            </a:extLst>
          </p:cNvPr>
          <p:cNvSpPr/>
          <p:nvPr/>
        </p:nvSpPr>
        <p:spPr>
          <a:xfrm>
            <a:off x="270456" y="1124744"/>
            <a:ext cx="4337639" cy="5438218"/>
          </a:xfrm>
          <a:prstGeom prst="rect">
            <a:avLst/>
          </a:prstGeom>
        </p:spPr>
        <p:style>
          <a:lnRef idx="2">
            <a:schemeClr val="accent2"/>
          </a:lnRef>
          <a:fillRef idx="1">
            <a:schemeClr val="lt1"/>
          </a:fillRef>
          <a:effectRef idx="0">
            <a:schemeClr val="accent2"/>
          </a:effectRef>
          <a:fontRef idx="minor">
            <a:schemeClr val="dk1"/>
          </a:fontRef>
        </p:style>
        <p:txBody>
          <a:bodyPr lIns="27000" tIns="108000" rIns="27000" bIns="27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子どもの安全・地域防犯活動の強化</a:t>
            </a:r>
            <a:endParaRPr kumimoji="1" lang="en-US" altLang="ja-JP"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〇「地域安全センター」の設置</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自治会、子どもの安全見守り隊、</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PTA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等地域の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防犯活動拠点</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して、各小学校区に設置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➡全小学校区に地域安全センターを設置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〇地域安全センターを拠点に活動する</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「青色防犯パトロール車」へのドライブレコーダーの設置</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ドライブレコーダーは、「動く防犯カメラ」として犯罪の検挙</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・抑止に</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有効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な機器であることから、市町村に対し補助</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台設置を補助（</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〇地域防犯カメラ設置</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街頭</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犯罪多発地域や子どもの登下校時の見守りを補完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するため、</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市町村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による防犯カメラ設置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自治会・商店街等を通じての設置を含む）</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37,000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台（市町村による設置数、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a:extLst>
              <a:ext uri="{FF2B5EF4-FFF2-40B4-BE49-F238E27FC236}">
                <a16:creationId xmlns:a16="http://schemas.microsoft.com/office/drawing/2014/main" id="{528C1872-9E5D-4352-9F82-38E6CEB1FBC5}"/>
              </a:ext>
            </a:extLst>
          </p:cNvPr>
          <p:cNvSpPr/>
          <p:nvPr/>
        </p:nvSpPr>
        <p:spPr>
          <a:xfrm>
            <a:off x="4633883" y="1124745"/>
            <a:ext cx="4271626" cy="5438218"/>
          </a:xfrm>
          <a:prstGeom prst="rect">
            <a:avLst/>
          </a:prstGeom>
        </p:spPr>
        <p:style>
          <a:lnRef idx="2">
            <a:schemeClr val="accent2"/>
          </a:lnRef>
          <a:fillRef idx="1">
            <a:schemeClr val="lt1"/>
          </a:fillRef>
          <a:effectRef idx="0">
            <a:schemeClr val="accent2"/>
          </a:effectRef>
          <a:fontRef idx="minor">
            <a:schemeClr val="dk1"/>
          </a:fontRef>
        </p:style>
        <p:txBody>
          <a:bodyPr lIns="27000" tIns="108000" rIns="27000" bIns="27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歓楽街への対策</a:t>
            </a:r>
            <a:endParaRPr kumimoji="1" lang="en-US" altLang="ja-JP"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○不当な客引行為等の禁止</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2005</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年）大阪府迷惑防止条例</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・キャバクラ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やホストクラブなど風俗店を対象に声掛けなどの客引きを</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全面的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に禁止</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年）大阪府迷惑防止条例の改正</a:t>
            </a:r>
            <a:endPar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・昨今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、新たな形態の営業による客引き等が横行していること</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現状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に即した効果的な客引き等の取締りができるよう改正。</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新たに、ガールズバー等の「異性に対する好奇心をそそる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ような</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方法</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により接客し、酒類を提供する飲食店営業」に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客引き</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禁止</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➡新たに、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午後</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午前</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時</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までの間に専ら異性の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身体に接触する役務を提供する営業の客引きを規制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ニューハーフクラブ等の「同性間」による接待を伴う営業の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客引き</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等が出現していることから、異性・同性の区別なく接待を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伴う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営業の客引き等を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規制</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〇街頭防犯カメラ</a:t>
            </a: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r>
              <a:rPr kumimoji="1" lang="zh-TW"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（歓楽街総合対策事業</a:t>
            </a:r>
            <a:r>
              <a:rPr kumimoji="1" lang="zh-TW" altLang="en-US" sz="13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350" b="0" i="0" u="none" strike="noStrike" kern="1200" cap="none" spc="0" normalizeH="0" baseline="0" noProof="0" dirty="0">
              <a:ln>
                <a:noFill/>
              </a:ln>
              <a:solidFill>
                <a:prstClr val="black"/>
              </a:solidFill>
              <a:effectLst/>
              <a:highlight>
                <a:srgbClr val="FFFF00"/>
              </a:highligh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において、街頭において行われる犯罪等に対する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防犯対策</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して、犯罪多発地域及び歓楽街の街頭に防犯カメラ</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を設置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270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0" name="図 9"/>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38975" y="3711503"/>
            <a:ext cx="1874655" cy="1095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角丸四角形 10"/>
          <p:cNvSpPr/>
          <p:nvPr/>
        </p:nvSpPr>
        <p:spPr>
          <a:xfrm>
            <a:off x="8172400" y="1203241"/>
            <a:ext cx="626030" cy="37043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府警</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sp>
        <p:nvSpPr>
          <p:cNvPr id="12" name="角丸四角形 11"/>
          <p:cNvSpPr/>
          <p:nvPr/>
        </p:nvSpPr>
        <p:spPr>
          <a:xfrm>
            <a:off x="3487428" y="1203241"/>
            <a:ext cx="1057541" cy="37043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府・市町村等</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cxnSp>
        <p:nvCxnSpPr>
          <p:cNvPr id="16" name="直線コネクタ 15"/>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470992298"/>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291210" y="692696"/>
            <a:ext cx="4453934" cy="6076979"/>
          </a:xfrm>
          <a:prstGeom prst="rect">
            <a:avLst/>
          </a:prstGeom>
          <a:noFill/>
          <a:ln w="28575">
            <a:solidFill>
              <a:schemeClr val="accent2"/>
            </a:solidFill>
            <a:prstDash val="solid"/>
          </a:ln>
        </p:spPr>
        <p:txBody>
          <a:bodyPr wrap="square" t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特殊</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詐欺被害の防止</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en-US" altLang="ja-JP"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（府における特殊詐欺被害の現状）</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年中の特殊詐欺全体の認知件数及び被害金額は、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年中より大幅に増加。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認知件数は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431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件、被害金額は約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万円の増加）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月末時点での認知件数、被害</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金額</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（速報値）</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についても、</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年同時期対比で、</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6,600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万円の増加</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取組み</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特殊詐欺対策機器を購入し、高齢者に貸与する事業を行う</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対し</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、補助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金を交付（</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9,508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台設置（</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年度末見込み</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府民の防犯意識高揚と自主防犯行動を促すため、広報啓発を実施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啓発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DVD</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制作、民間事業者との連携によりアニメーションや</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漫画</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制作、特殊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詐欺被害防止教室を開催</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70" name="図 69"/>
          <p:cNvPicPr>
            <a:picLocks noChangeAspect="1"/>
          </p:cNvPicPr>
          <p:nvPr/>
        </p:nvPicPr>
        <p:blipFill rotWithShape="1">
          <a:blip r:embed="rId3"/>
          <a:srcRect t="14166"/>
          <a:stretch/>
        </p:blipFill>
        <p:spPr>
          <a:xfrm>
            <a:off x="444790" y="5508732"/>
            <a:ext cx="4127211" cy="1232636"/>
          </a:xfrm>
          <a:prstGeom prst="rect">
            <a:avLst/>
          </a:prstGeom>
        </p:spPr>
      </p:pic>
      <p:sp>
        <p:nvSpPr>
          <p:cNvPr id="32" name="正方形/長方形 31"/>
          <p:cNvSpPr/>
          <p:nvPr/>
        </p:nvSpPr>
        <p:spPr>
          <a:xfrm>
            <a:off x="3184095" y="2308824"/>
            <a:ext cx="1641573"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＜地域別発生割合＞</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正方形/長方形 71"/>
          <p:cNvSpPr/>
          <p:nvPr/>
        </p:nvSpPr>
        <p:spPr>
          <a:xfrm>
            <a:off x="299077" y="5338972"/>
            <a:ext cx="1584514"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（参考：対策</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機器</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種類）</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角丸四角形 21"/>
          <p:cNvSpPr/>
          <p:nvPr/>
        </p:nvSpPr>
        <p:spPr>
          <a:xfrm>
            <a:off x="3603916" y="759499"/>
            <a:ext cx="1057541" cy="3652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府・市町村等</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cxnSp>
        <p:nvCxnSpPr>
          <p:cNvPr id="23" name="直線コネクタ 22"/>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テキスト ボックス 38"/>
          <p:cNvSpPr txBox="1"/>
          <p:nvPr/>
        </p:nvSpPr>
        <p:spPr>
          <a:xfrm>
            <a:off x="4768610" y="692696"/>
            <a:ext cx="4104936" cy="6076979"/>
          </a:xfrm>
          <a:prstGeom prst="rect">
            <a:avLst/>
          </a:prstGeom>
          <a:noFill/>
          <a:ln w="28575">
            <a:solidFill>
              <a:schemeClr val="accent2"/>
            </a:solidFill>
            <a:prstDash val="solid"/>
          </a:ln>
        </p:spPr>
        <p:txBody>
          <a:bodyPr wrap="square" t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警察署・交番等の</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配置</a:t>
            </a:r>
            <a:endParaRPr kumimoji="1" lang="en-US" altLang="ja-JP"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交番等の最適化計画の策定（</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2021.11</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計画期間</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（内　　　容</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645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か所の交番・駐在所を対象に、令和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で概ね</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か所以下に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統廃合</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単独配置の交番を減らし、複数人配置の交番を増やす</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こと</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で、警察官</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の集中投入を必要とする事案現場への迅速な</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派</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遣を可能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とする。あわせて、パトロールや本部支援を強化</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こと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の不安解消に努める。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「中堺警察署」の新設（</a:t>
            </a:r>
            <a:r>
              <a:rPr kumimoji="1" lang="en-US" altLang="ja-JP"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2021.7</a:t>
            </a:r>
            <a:r>
              <a:rPr kumimoji="1" lang="ja-JP" altLang="en-US" sz="13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　　　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・西堺警察署は管内人口・面積とも府内トップクラスで、</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堺市</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西区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及び中区の異なった行政区を管轄、過去</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年間に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人口が約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万人以上増加する等、発展を続ける地域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受け持って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いた。また、同署は刑法犯認知件数、交通事故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番受理件数も</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内</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トップクラス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である等非常に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厳しい</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治安</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情勢となっていた。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・住民の安全・安心を確保するために、西堺警察署の管轄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区域の西区と中区を分割し、中区に警察署を新設。</a:t>
            </a: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　　　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より</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警察署の運用を開始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角丸四角形 25"/>
          <p:cNvSpPr/>
          <p:nvPr/>
        </p:nvSpPr>
        <p:spPr>
          <a:xfrm>
            <a:off x="8181267" y="759498"/>
            <a:ext cx="626030" cy="3652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府警</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pic>
        <p:nvPicPr>
          <p:cNvPr id="27" name="Picture 2" descr="中堺警察署の全景写真"/>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6296" y="5328379"/>
            <a:ext cx="1271307" cy="1162116"/>
          </a:xfrm>
          <a:prstGeom prst="rect">
            <a:avLst/>
          </a:prstGeom>
          <a:noFill/>
          <a:extLst>
            <a:ext uri="{909E8E84-426E-40DD-AFC4-6F175D3DCCD1}">
              <a14:hiddenFill xmlns:a14="http://schemas.microsoft.com/office/drawing/2010/main">
                <a:solidFill>
                  <a:srgbClr val="FFFFFF"/>
                </a:solidFill>
              </a14:hiddenFill>
            </a:ext>
          </a:extLst>
        </p:spPr>
      </p:pic>
      <p:sp>
        <p:nvSpPr>
          <p:cNvPr id="28" name="テキスト ボックス 27"/>
          <p:cNvSpPr txBox="1"/>
          <p:nvPr/>
        </p:nvSpPr>
        <p:spPr>
          <a:xfrm>
            <a:off x="6703243" y="6490495"/>
            <a:ext cx="2440757" cy="230832"/>
          </a:xfrm>
          <a:prstGeom prst="rect">
            <a:avLst/>
          </a:prstGeom>
          <a:noFill/>
          <a:ln>
            <a:noFill/>
          </a:ln>
        </p:spPr>
        <p:txBody>
          <a:bodyPr wrap="square" rtlCol="0">
            <a:spAutoFit/>
          </a:bodyPr>
          <a:lstStyle/>
          <a:p>
            <a:pPr marL="0" marR="0" lvl="0" indent="0" algn="ctr" defTabSz="913881"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中堺警察署</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2" name="図 1"/>
          <p:cNvPicPr>
            <a:picLocks noChangeAspect="1"/>
          </p:cNvPicPr>
          <p:nvPr/>
        </p:nvPicPr>
        <p:blipFill>
          <a:blip r:embed="rId5"/>
          <a:stretch>
            <a:fillRect/>
          </a:stretch>
        </p:blipFill>
        <p:spPr>
          <a:xfrm>
            <a:off x="2908890" y="2424819"/>
            <a:ext cx="2030144" cy="1463167"/>
          </a:xfrm>
          <a:prstGeom prst="rect">
            <a:avLst/>
          </a:prstGeom>
        </p:spPr>
      </p:pic>
      <p:pic>
        <p:nvPicPr>
          <p:cNvPr id="3" name="図 2"/>
          <p:cNvPicPr>
            <a:picLocks noChangeAspect="1"/>
          </p:cNvPicPr>
          <p:nvPr/>
        </p:nvPicPr>
        <p:blipFill>
          <a:blip r:embed="rId6"/>
          <a:stretch>
            <a:fillRect/>
          </a:stretch>
        </p:blipFill>
        <p:spPr>
          <a:xfrm>
            <a:off x="238979" y="2308824"/>
            <a:ext cx="2828789" cy="1621373"/>
          </a:xfrm>
          <a:prstGeom prst="rect">
            <a:avLst/>
          </a:prstGeom>
        </p:spPr>
      </p:pic>
      <p:sp>
        <p:nvSpPr>
          <p:cNvPr id="4" name="スライド番号プレースホルダー 3"/>
          <p:cNvSpPr>
            <a:spLocks noGrp="1"/>
          </p:cNvSpPr>
          <p:nvPr>
            <p:ph type="sldNum" sz="quarter" idx="12"/>
          </p:nvPr>
        </p:nvSpPr>
        <p:spPr>
          <a:xfrm>
            <a:off x="7092280" y="6492875"/>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57521843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313483" y="791571"/>
            <a:ext cx="8560062" cy="5877790"/>
          </a:xfrm>
          <a:prstGeom prst="rect">
            <a:avLst/>
          </a:prstGeom>
          <a:noFill/>
          <a:ln w="28575">
            <a:solidFill>
              <a:schemeClr val="accent2"/>
            </a:solidFill>
            <a:prstDash val="solid"/>
          </a:ln>
        </p:spPr>
        <p:txBody>
          <a:bodyPr wrap="square" lIns="90000" tIns="108000" rIns="90000" bIns="72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35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再犯防止推進</a:t>
            </a:r>
            <a:endParaRPr kumimoji="1" lang="en-US" altLang="ja-JP" sz="13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4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0" name="正方形/長方形 109"/>
          <p:cNvSpPr/>
          <p:nvPr/>
        </p:nvSpPr>
        <p:spPr>
          <a:xfrm>
            <a:off x="514866" y="1273947"/>
            <a:ext cx="5030693" cy="1110560"/>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（現状）</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・全国的に、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また大阪府域に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おいて、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罪を犯した人に占める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再犯者の割合が増加</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では</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犯罪を抑止し府域の安全を高めていくため</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、「大阪府再犯防止推進</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計画」</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2020.3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基づき</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、再犯防止推進に取り組む。</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の防止等の推進に関する法律（再犯防止推進法</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）第８条</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第１項の規定</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に基づき、</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計画を策定</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角丸四角形 20"/>
          <p:cNvSpPr/>
          <p:nvPr/>
        </p:nvSpPr>
        <p:spPr>
          <a:xfrm>
            <a:off x="7742905" y="863739"/>
            <a:ext cx="1057541" cy="37043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914482" rtl="0" eaLnBrk="1" fontAlgn="auto" latinLnBrk="0" hangingPunct="1">
              <a:lnSpc>
                <a:spcPct val="100000"/>
              </a:lnSpc>
              <a:spcBef>
                <a:spcPts val="0"/>
              </a:spcBef>
              <a:spcAft>
                <a:spcPts val="0"/>
              </a:spcAft>
              <a:buClrTx/>
              <a:buSzTx/>
              <a:buFontTx/>
              <a:buNone/>
              <a:tabLst/>
              <a:defRPr/>
            </a:pPr>
            <a:r>
              <a:rPr kumimoji="1" lang="ja-JP" altLang="en-US" sz="1144"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rPr>
              <a:t>府・市町村等</a:t>
            </a:r>
            <a:endParaRPr kumimoji="1" lang="ja-JP" altLang="en-US" sz="786" b="1" i="0" u="none" strike="noStrike" kern="1200" cap="none" spc="0" normalizeH="0" baseline="0" noProof="0" dirty="0">
              <a:ln>
                <a:noFill/>
              </a:ln>
              <a:solidFill>
                <a:prstClr val="white"/>
              </a:solidFill>
              <a:effectLst/>
              <a:uLnTx/>
              <a:uFillTx/>
              <a:latin typeface="UD デジタル 教科書体 NK-B" panose="02020700000000000000" pitchFamily="18" charset="-128"/>
              <a:ea typeface="UD デジタル 教科書体 NK-B" panose="02020700000000000000" pitchFamily="18" charset="-128"/>
              <a:cs typeface="+mn-cs"/>
            </a:endParaRPr>
          </a:p>
        </p:txBody>
      </p:sp>
      <p:cxnSp>
        <p:nvCxnSpPr>
          <p:cNvPr id="23" name="直線コネクタ 22"/>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6" name="正方形/長方形 125"/>
          <p:cNvSpPr/>
          <p:nvPr/>
        </p:nvSpPr>
        <p:spPr>
          <a:xfrm>
            <a:off x="528382" y="4124106"/>
            <a:ext cx="4873613" cy="2185214"/>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・入札</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や指定管理者選定における協力雇用主の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評価</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犯罪</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をした人を、その事情を承知の上で雇用している「協力雇用主」</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と呼ばれる</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事</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業者</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に対し</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、庁舎</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清掃業務に係る総合評価方式一般競争入札や</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公</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の施設の</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指定管理者の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選定において、評価点</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を付与</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・再犯防止講演の開催</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年度～毎年開催）</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非行</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や犯罪をした人の立ち直りに対する</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府民理解の醸成のため、実際</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更生し</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社会復帰した</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を講師</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とする講演を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開催（</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学校等との共催</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8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・地域</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再犯防止推進モデル事業</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法務省</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受託し、</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痴漢や盗撮などの特定の性犯罪を犯し</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、起訴</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猶予、罰金</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執行猶予の</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処分を受けた方を対象に</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、再犯防止のための心理</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カウンセリングを</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9" name="正方形/長方形 118"/>
          <p:cNvSpPr/>
          <p:nvPr/>
        </p:nvSpPr>
        <p:spPr>
          <a:xfrm>
            <a:off x="521351" y="2553463"/>
            <a:ext cx="4874017" cy="1356782"/>
          </a:xfrm>
          <a:prstGeom prst="rect">
            <a:avLst/>
          </a:prstGeom>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（めざす姿）</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計画</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期間</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2020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年度までの</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４年間</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犯罪</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をした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者等が、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間違っても再び罪を犯し、新たな被害者が</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生まれることの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ないよう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にしなければ</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ならないという考え方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の下、</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犯罪をした者等が</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地域</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社会において孤立することなく、府民の理解と協力を得て立ち直り</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再び</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地域社会を構成する一員として、ともに生き、支え合う社会の実現を図る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・上記</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社会の実現により、刑法犯検挙人員に占める再犯者の割合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及び</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新受刑者に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占める再入者の割合の抑制をめざす</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5724128" y="1360937"/>
            <a:ext cx="3006220" cy="5236935"/>
          </a:xfrm>
          <a:prstGeom prst="rect">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（参考：大阪の再犯者率等の推移）</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7" name="図 116"/>
          <p:cNvPicPr>
            <a:picLocks noChangeAspect="1"/>
          </p:cNvPicPr>
          <p:nvPr/>
        </p:nvPicPr>
        <p:blipFill>
          <a:blip r:embed="rId3"/>
          <a:stretch>
            <a:fillRect/>
          </a:stretch>
        </p:blipFill>
        <p:spPr>
          <a:xfrm>
            <a:off x="5841917" y="3140968"/>
            <a:ext cx="2770642" cy="1537791"/>
          </a:xfrm>
          <a:prstGeom prst="rect">
            <a:avLst/>
          </a:prstGeom>
          <a:solidFill>
            <a:schemeClr val="bg1"/>
          </a:solidFill>
        </p:spPr>
      </p:pic>
      <p:pic>
        <p:nvPicPr>
          <p:cNvPr id="25" name="図 24"/>
          <p:cNvPicPr>
            <a:picLocks noChangeAspect="1"/>
          </p:cNvPicPr>
          <p:nvPr/>
        </p:nvPicPr>
        <p:blipFill>
          <a:blip r:embed="rId4"/>
          <a:stretch>
            <a:fillRect/>
          </a:stretch>
        </p:blipFill>
        <p:spPr>
          <a:xfrm>
            <a:off x="5842040" y="1621639"/>
            <a:ext cx="2770519" cy="1447321"/>
          </a:xfrm>
          <a:prstGeom prst="rect">
            <a:avLst/>
          </a:prstGeom>
          <a:solidFill>
            <a:schemeClr val="bg1"/>
          </a:solidFill>
        </p:spPr>
      </p:pic>
      <p:sp>
        <p:nvSpPr>
          <p:cNvPr id="35" name="正方形/長方形 34"/>
          <p:cNvSpPr/>
          <p:nvPr/>
        </p:nvSpPr>
        <p:spPr>
          <a:xfrm>
            <a:off x="5805764" y="4797152"/>
            <a:ext cx="2852576" cy="1720461"/>
          </a:xfrm>
          <a:prstGeom prst="rect">
            <a:avLst/>
          </a:prstGeom>
          <a:ln w="9525">
            <a:prstDash val="sysDot"/>
          </a:ln>
        </p:spPr>
        <p:style>
          <a:lnRef idx="2">
            <a:schemeClr val="dk1"/>
          </a:lnRef>
          <a:fillRef idx="1">
            <a:schemeClr val="lt1"/>
          </a:fillRef>
          <a:effectRef idx="0">
            <a:schemeClr val="dk1"/>
          </a:effectRef>
          <a:fontRef idx="minor">
            <a:schemeClr val="dk1"/>
          </a:fontRef>
        </p:style>
        <p:txBody>
          <a:bodyPr lIns="90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刑法犯</a:t>
            </a: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検挙人員及び新受刑者数は減少傾向にあるが</a:t>
            </a:r>
            <a:r>
              <a:rPr kumimoji="1" lang="ja-JP" altLang="en-US"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再犯者率</a:t>
            </a: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や再入所者率は上昇</a:t>
            </a:r>
            <a:endParaRPr kumimoji="1" lang="en-US" altLang="ja-JP"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大阪府警察が検挙した刑法犯検挙人員の推移）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20,626</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15,918</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うち</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、再犯者数及び再犯者率の推移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9,660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(46.8</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⇒H30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8,123</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(51.0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新受刑者数の推移）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1,927</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1,430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うち、再入者数</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及び再入者率の推移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H25:1,109</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(57.6</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⇒H30:908</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(63.5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再入所に係る犯行時の居住地が大阪府である</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者）</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a:xfrm>
            <a:off x="7092280" y="6520259"/>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161</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9286285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コネクタ 4"/>
          <p:cNvCxnSpPr/>
          <p:nvPr/>
        </p:nvCxnSpPr>
        <p:spPr>
          <a:xfrm>
            <a:off x="270457" y="5049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3" name="テキスト ボックス 12"/>
          <p:cNvSpPr txBox="1"/>
          <p:nvPr/>
        </p:nvSpPr>
        <p:spPr>
          <a:xfrm>
            <a:off x="354844" y="692696"/>
            <a:ext cx="5297276" cy="316483"/>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刑法犯と街頭犯罪（認知件数）</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354844" y="1023521"/>
            <a:ext cx="4793220"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大阪の街頭犯罪認知件数と、刑法犯認知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件数（人口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あたり）は、全国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との差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を縮めている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78" name="テキスト ボックス 77"/>
          <p:cNvSpPr txBox="1"/>
          <p:nvPr/>
        </p:nvSpPr>
        <p:spPr>
          <a:xfrm>
            <a:off x="5796135" y="706434"/>
            <a:ext cx="3256333" cy="307777"/>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特殊詐欺（認知件数）</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正方形/長方形 78"/>
          <p:cNvSpPr/>
          <p:nvPr/>
        </p:nvSpPr>
        <p:spPr>
          <a:xfrm>
            <a:off x="5820720" y="1019357"/>
            <a:ext cx="3397190"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特殊詐欺の認知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件数（人口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あたり）では、全国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と比べ概ね高い水準で推移</a:t>
            </a:r>
          </a:p>
        </p:txBody>
      </p:sp>
      <p:cxnSp>
        <p:nvCxnSpPr>
          <p:cNvPr id="76" name="直線矢印コネクタ 75"/>
          <p:cNvCxnSpPr/>
          <p:nvPr/>
        </p:nvCxnSpPr>
        <p:spPr>
          <a:xfrm flipH="1">
            <a:off x="2870591" y="3058317"/>
            <a:ext cx="21704" cy="221546"/>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7" name="正方形/長方形 76"/>
          <p:cNvSpPr/>
          <p:nvPr/>
        </p:nvSpPr>
        <p:spPr>
          <a:xfrm>
            <a:off x="2822104" y="3076746"/>
            <a:ext cx="544979" cy="2292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259.13</a:t>
            </a:r>
            <a:endParaRPr kumimoji="1" lang="ja-JP" altLang="en-US"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74" name="直線矢印コネクタ 73"/>
          <p:cNvCxnSpPr/>
          <p:nvPr/>
        </p:nvCxnSpPr>
        <p:spPr>
          <a:xfrm>
            <a:off x="971600" y="1916832"/>
            <a:ext cx="0" cy="602032"/>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5" name="正方形/長方形 74"/>
          <p:cNvSpPr/>
          <p:nvPr/>
        </p:nvSpPr>
        <p:spPr>
          <a:xfrm>
            <a:off x="549569" y="2220881"/>
            <a:ext cx="844062" cy="2000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950.25</a:t>
            </a:r>
            <a:endParaRPr kumimoji="1" lang="ja-JP" altLang="en-US"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正方形/長方形 79"/>
          <p:cNvSpPr/>
          <p:nvPr/>
        </p:nvSpPr>
        <p:spPr>
          <a:xfrm>
            <a:off x="840561" y="1430088"/>
            <a:ext cx="2262158"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刑法犯認知件数</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endPar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84" name="直線矢印コネクタ 83"/>
          <p:cNvCxnSpPr/>
          <p:nvPr/>
        </p:nvCxnSpPr>
        <p:spPr>
          <a:xfrm>
            <a:off x="3933408" y="4938916"/>
            <a:ext cx="18640" cy="781316"/>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5" name="正方形/長方形 84"/>
          <p:cNvSpPr/>
          <p:nvPr/>
        </p:nvSpPr>
        <p:spPr>
          <a:xfrm>
            <a:off x="3715783" y="5288452"/>
            <a:ext cx="421911" cy="1195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25.52</a:t>
            </a:r>
          </a:p>
        </p:txBody>
      </p:sp>
      <p:sp>
        <p:nvSpPr>
          <p:cNvPr id="90" name="テキスト ボックス 89"/>
          <p:cNvSpPr txBox="1"/>
          <p:nvPr/>
        </p:nvSpPr>
        <p:spPr>
          <a:xfrm>
            <a:off x="354845" y="4121859"/>
            <a:ext cx="8496000" cy="307777"/>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ひったくりと自動車盗難（認知件数）</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92" name="直線矢印コネクタ 91"/>
          <p:cNvCxnSpPr/>
          <p:nvPr/>
        </p:nvCxnSpPr>
        <p:spPr>
          <a:xfrm>
            <a:off x="3536296" y="2175757"/>
            <a:ext cx="4680" cy="559429"/>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3" name="正方形/長方形 92"/>
          <p:cNvSpPr/>
          <p:nvPr/>
        </p:nvSpPr>
        <p:spPr>
          <a:xfrm>
            <a:off x="3296395" y="2398066"/>
            <a:ext cx="591960" cy="1668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561.33</a:t>
            </a:r>
          </a:p>
        </p:txBody>
      </p:sp>
      <p:cxnSp>
        <p:nvCxnSpPr>
          <p:cNvPr id="94" name="直線矢印コネクタ 93"/>
          <p:cNvCxnSpPr/>
          <p:nvPr/>
        </p:nvCxnSpPr>
        <p:spPr>
          <a:xfrm>
            <a:off x="5545559" y="3130325"/>
            <a:ext cx="0" cy="299077"/>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5" name="正方形/長方形 94"/>
          <p:cNvSpPr/>
          <p:nvPr/>
        </p:nvSpPr>
        <p:spPr>
          <a:xfrm>
            <a:off x="5486535" y="3179860"/>
            <a:ext cx="553915" cy="2000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167.16</a:t>
            </a:r>
            <a:endParaRPr kumimoji="1" lang="ja-JP" altLang="en-US"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6" name="正方形/長方形 95"/>
          <p:cNvSpPr/>
          <p:nvPr/>
        </p:nvSpPr>
        <p:spPr>
          <a:xfrm>
            <a:off x="3347953" y="1413178"/>
            <a:ext cx="241604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街頭犯罪認知</a:t>
            </a:r>
            <a:r>
              <a:rPr kumimoji="1" lang="zh-TW"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a:t>
            </a:r>
            <a:r>
              <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p>
        </p:txBody>
      </p:sp>
      <p:cxnSp>
        <p:nvCxnSpPr>
          <p:cNvPr id="98" name="直線矢印コネクタ 97"/>
          <p:cNvCxnSpPr/>
          <p:nvPr/>
        </p:nvCxnSpPr>
        <p:spPr>
          <a:xfrm>
            <a:off x="8486157" y="2338311"/>
            <a:ext cx="3722" cy="371011"/>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9" name="正方形/長方形 98"/>
          <p:cNvSpPr/>
          <p:nvPr/>
        </p:nvSpPr>
        <p:spPr>
          <a:xfrm>
            <a:off x="8525514" y="2448946"/>
            <a:ext cx="348031" cy="1380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5.91</a:t>
            </a:r>
          </a:p>
        </p:txBody>
      </p:sp>
      <p:sp>
        <p:nvSpPr>
          <p:cNvPr id="104" name="正方形/長方形 103"/>
          <p:cNvSpPr/>
          <p:nvPr/>
        </p:nvSpPr>
        <p:spPr>
          <a:xfrm>
            <a:off x="6501026" y="3929844"/>
            <a:ext cx="2626841"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出典：大阪府警「大阪府下の特殊詐欺発生状況</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正方形/長方形 104"/>
          <p:cNvSpPr/>
          <p:nvPr/>
        </p:nvSpPr>
        <p:spPr>
          <a:xfrm>
            <a:off x="3866355" y="6682031"/>
            <a:ext cx="3240359"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出典：警察庁「犯罪統計資料」</a:t>
            </a:r>
          </a:p>
        </p:txBody>
      </p:sp>
      <p:sp>
        <p:nvSpPr>
          <p:cNvPr id="107" name="正方形/長方形 106"/>
          <p:cNvSpPr/>
          <p:nvPr/>
        </p:nvSpPr>
        <p:spPr>
          <a:xfrm>
            <a:off x="354845" y="4837966"/>
            <a:ext cx="3249614"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ひったくり”の認知</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件数（人口</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万人あたり）は、</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年時点で全国とほぼ同水準となっている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自動車盗（人口</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万人あたり）も、全国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との差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を縮めている</a:t>
            </a:r>
            <a:endParaRPr kumimoji="1" lang="en-US" altLang="ja-JP" sz="1200"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cxnSp>
        <p:nvCxnSpPr>
          <p:cNvPr id="46" name="直線矢印コネクタ 45"/>
          <p:cNvCxnSpPr/>
          <p:nvPr/>
        </p:nvCxnSpPr>
        <p:spPr>
          <a:xfrm>
            <a:off x="6735257" y="4924913"/>
            <a:ext cx="2662" cy="642769"/>
          </a:xfrm>
          <a:prstGeom prst="straightConnector1">
            <a:avLst/>
          </a:prstGeom>
          <a:ln>
            <a:solidFill>
              <a:schemeClr val="tx1">
                <a:lumMod val="50000"/>
                <a:lumOff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6580917" y="5298104"/>
            <a:ext cx="331445" cy="913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1</a:t>
            </a:r>
            <a:r>
              <a:rPr kumimoji="1" lang="en-US" altLang="ja-JP" sz="831" b="1" i="0" u="none" strike="noStrike" kern="1200" cap="none" spc="0" normalizeH="0" baseline="0" noProof="0" dirty="0" smtClean="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rPr>
              <a:t>9.45</a:t>
            </a:r>
            <a:endParaRPr kumimoji="1" lang="en-US" altLang="ja-JP" sz="831" b="1" i="0" u="none" strike="noStrike" kern="1200" cap="none" spc="0" normalizeH="0" baseline="0" noProof="0" dirty="0">
              <a:ln>
                <a:noFill/>
              </a:ln>
              <a:solidFill>
                <a:prstClr val="black">
                  <a:lumMod val="50000"/>
                  <a:lumOff val="50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p:cNvSpPr/>
          <p:nvPr/>
        </p:nvSpPr>
        <p:spPr>
          <a:xfrm>
            <a:off x="4055643" y="4510418"/>
            <a:ext cx="2483372"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ひったくり認知件数</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p>
        </p:txBody>
      </p:sp>
      <p:sp>
        <p:nvSpPr>
          <p:cNvPr id="51" name="正方形/長方形 50"/>
          <p:cNvSpPr/>
          <p:nvPr/>
        </p:nvSpPr>
        <p:spPr>
          <a:xfrm>
            <a:off x="6580917" y="4469663"/>
            <a:ext cx="2544286"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自動車盗認知</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件数</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a:t>
            </a:r>
            <a:r>
              <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万人あたり）</a:t>
            </a:r>
          </a:p>
        </p:txBody>
      </p:sp>
      <p:sp>
        <p:nvSpPr>
          <p:cNvPr id="48" name="テキスト ボックス 47"/>
          <p:cNvSpPr txBox="1"/>
          <p:nvPr/>
        </p:nvSpPr>
        <p:spPr>
          <a:xfrm>
            <a:off x="253479" y="135264"/>
            <a:ext cx="5292080"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（４）危機管理対策（総合治安</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対策）</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3723734" y="3918248"/>
            <a:ext cx="3240359"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出典：警察庁「犯罪統計資料」</a:t>
            </a:r>
          </a:p>
        </p:txBody>
      </p:sp>
      <p:pic>
        <p:nvPicPr>
          <p:cNvPr id="3" name="図 2"/>
          <p:cNvPicPr>
            <a:picLocks noChangeAspect="1"/>
          </p:cNvPicPr>
          <p:nvPr/>
        </p:nvPicPr>
        <p:blipFill>
          <a:blip r:embed="rId2"/>
          <a:stretch>
            <a:fillRect/>
          </a:stretch>
        </p:blipFill>
        <p:spPr>
          <a:xfrm>
            <a:off x="555103" y="1654327"/>
            <a:ext cx="2383743" cy="2298391"/>
          </a:xfrm>
          <a:prstGeom prst="rect">
            <a:avLst/>
          </a:prstGeom>
        </p:spPr>
      </p:pic>
      <p:pic>
        <p:nvPicPr>
          <p:cNvPr id="4" name="図 3"/>
          <p:cNvPicPr>
            <a:picLocks noChangeAspect="1"/>
          </p:cNvPicPr>
          <p:nvPr/>
        </p:nvPicPr>
        <p:blipFill>
          <a:blip r:embed="rId3"/>
          <a:stretch>
            <a:fillRect/>
          </a:stretch>
        </p:blipFill>
        <p:spPr>
          <a:xfrm>
            <a:off x="3065834" y="1685135"/>
            <a:ext cx="2572735" cy="2255716"/>
          </a:xfrm>
          <a:prstGeom prst="rect">
            <a:avLst/>
          </a:prstGeom>
        </p:spPr>
      </p:pic>
      <p:pic>
        <p:nvPicPr>
          <p:cNvPr id="6" name="図 5"/>
          <p:cNvPicPr>
            <a:picLocks noChangeAspect="1"/>
          </p:cNvPicPr>
          <p:nvPr/>
        </p:nvPicPr>
        <p:blipFill>
          <a:blip r:embed="rId4"/>
          <a:stretch>
            <a:fillRect/>
          </a:stretch>
        </p:blipFill>
        <p:spPr>
          <a:xfrm>
            <a:off x="6058666" y="1659626"/>
            <a:ext cx="2633700" cy="2255716"/>
          </a:xfrm>
          <a:prstGeom prst="rect">
            <a:avLst/>
          </a:prstGeom>
        </p:spPr>
      </p:pic>
      <p:pic>
        <p:nvPicPr>
          <p:cNvPr id="7" name="図 6"/>
          <p:cNvPicPr>
            <a:picLocks noChangeAspect="1"/>
          </p:cNvPicPr>
          <p:nvPr/>
        </p:nvPicPr>
        <p:blipFill>
          <a:blip r:embed="rId5"/>
          <a:stretch>
            <a:fillRect/>
          </a:stretch>
        </p:blipFill>
        <p:spPr>
          <a:xfrm>
            <a:off x="3621965" y="4581941"/>
            <a:ext cx="2365453" cy="2115495"/>
          </a:xfrm>
          <a:prstGeom prst="rect">
            <a:avLst/>
          </a:prstGeom>
        </p:spPr>
      </p:pic>
      <p:pic>
        <p:nvPicPr>
          <p:cNvPr id="8" name="図 7"/>
          <p:cNvPicPr>
            <a:picLocks noChangeAspect="1"/>
          </p:cNvPicPr>
          <p:nvPr/>
        </p:nvPicPr>
        <p:blipFill>
          <a:blip r:embed="rId6"/>
          <a:stretch>
            <a:fillRect/>
          </a:stretch>
        </p:blipFill>
        <p:spPr>
          <a:xfrm>
            <a:off x="6232947" y="4698314"/>
            <a:ext cx="2572735" cy="2072820"/>
          </a:xfrm>
          <a:prstGeom prst="rect">
            <a:avLst/>
          </a:prstGeom>
        </p:spPr>
      </p:pic>
    </p:spTree>
    <p:extLst>
      <p:ext uri="{BB962C8B-B14F-4D97-AF65-F5344CB8AC3E}">
        <p14:creationId xmlns:p14="http://schemas.microsoft.com/office/powerpoint/2010/main" val="2793728877"/>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828600" y="6459463"/>
          <a:ext cx="8136904" cy="370840"/>
        </p:xfrm>
        <a:graphic>
          <a:graphicData uri="http://schemas.openxmlformats.org/drawingml/2006/table">
            <a:tbl>
              <a:tblPr firstRow="1" bandRow="1">
                <a:tableStyleId>{2D5ABB26-0587-4C30-8999-92F81FD0307C}</a:tableStyleId>
              </a:tblPr>
              <a:tblGrid>
                <a:gridCol w="4320480">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70840">
                <a:tc>
                  <a:txBody>
                    <a:bodyPr/>
                    <a:lstStyle/>
                    <a:p>
                      <a:endParaRPr kumimoji="1" lang="ja-JP" altLang="en-US" sz="1600" dirty="0"/>
                    </a:p>
                  </a:txBody>
                  <a:tcPr/>
                </a:tc>
                <a:tc>
                  <a:txBody>
                    <a:bodyPr/>
                    <a:lstStyle/>
                    <a:p>
                      <a:endParaRPr kumimoji="1" lang="ja-JP" altLang="en-US" sz="1600" dirty="0"/>
                    </a:p>
                  </a:txBody>
                  <a:tcPr/>
                </a:tc>
                <a:extLst>
                  <a:ext uri="{0D108BD9-81ED-4DB2-BD59-A6C34878D82A}">
                    <a16:rowId xmlns:a16="http://schemas.microsoft.com/office/drawing/2014/main" val="10000"/>
                  </a:ext>
                </a:extLst>
              </a:tr>
            </a:tbl>
          </a:graphicData>
        </a:graphic>
      </p:graphicFrame>
      <p:sp>
        <p:nvSpPr>
          <p:cNvPr id="8" name="テキスト ボックス 7"/>
          <p:cNvSpPr txBox="1"/>
          <p:nvPr/>
        </p:nvSpPr>
        <p:spPr>
          <a:xfrm>
            <a:off x="-14684" y="0"/>
            <a:ext cx="710696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（５）教育</a:t>
            </a:r>
          </a:p>
        </p:txBody>
      </p:sp>
      <p:graphicFrame>
        <p:nvGraphicFramePr>
          <p:cNvPr id="9" name="表 8"/>
          <p:cNvGraphicFramePr>
            <a:graphicFrameLocks noGrp="1"/>
          </p:cNvGraphicFramePr>
          <p:nvPr>
            <p:extLst>
              <p:ext uri="{D42A27DB-BD31-4B8C-83A1-F6EECF244321}">
                <p14:modId xmlns:p14="http://schemas.microsoft.com/office/powerpoint/2010/main" val="1560172702"/>
              </p:ext>
            </p:extLst>
          </p:nvPr>
        </p:nvGraphicFramePr>
        <p:xfrm>
          <a:off x="251520" y="404664"/>
          <a:ext cx="8712968" cy="6312297"/>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430270">
                  <a:extLst>
                    <a:ext uri="{9D8B030D-6E8A-4147-A177-3AD203B41FA5}">
                      <a16:colId xmlns:a16="http://schemas.microsoft.com/office/drawing/2014/main" val="20001"/>
                    </a:ext>
                  </a:extLst>
                </a:gridCol>
                <a:gridCol w="2736304">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tblGrid>
              <a:tr h="364843">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spc="-150"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580988">
                <a:tc>
                  <a:txBody>
                    <a:bodyPr/>
                    <a:lstStyle/>
                    <a:p>
                      <a:r>
                        <a:rPr kumimoji="1" lang="ja-JP" altLang="en-US" sz="1400" b="1" dirty="0">
                          <a:solidFill>
                            <a:schemeClr val="tx1"/>
                          </a:solidFill>
                        </a:rPr>
                        <a:t>①制度改革</a:t>
                      </a:r>
                      <a:endParaRPr kumimoji="1" lang="en-US" altLang="ja-JP" sz="1400" b="1" dirty="0">
                        <a:solidFill>
                          <a:schemeClr val="tx1"/>
                        </a:solidFill>
                      </a:endParaRPr>
                    </a:p>
                    <a:p>
                      <a:r>
                        <a:rPr kumimoji="1" lang="ja-JP" altLang="en-US" sz="1400" dirty="0">
                          <a:solidFill>
                            <a:schemeClr val="tx1"/>
                          </a:solidFill>
                        </a:rPr>
                        <a:t>・住民から選ばれた知事の意見を反映できない仕組み。教育に関する権限・責任・財源の不一致など、制度的問題も存在。</a:t>
                      </a:r>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indent="0"/>
                      <a:r>
                        <a:rPr kumimoji="1" lang="ja-JP" altLang="en-US" sz="1400" dirty="0">
                          <a:solidFill>
                            <a:schemeClr val="tx1"/>
                          </a:solidFill>
                        </a:rPr>
                        <a:t>・知事と教育委員会が相互に　　協力しながら、それぞれの責任を果たし、教育の振興を図る。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92075" indent="-92075"/>
                      <a:r>
                        <a:rPr kumimoji="1" lang="ja-JP" altLang="en-US" sz="1400" dirty="0">
                          <a:solidFill>
                            <a:schemeClr val="tx1"/>
                          </a:solidFill>
                        </a:rPr>
                        <a:t>・教育</a:t>
                      </a:r>
                      <a:r>
                        <a:rPr kumimoji="1" lang="en-US" altLang="ja-JP" sz="1400" dirty="0">
                          <a:solidFill>
                            <a:schemeClr val="tx1"/>
                          </a:solidFill>
                        </a:rPr>
                        <a:t>2</a:t>
                      </a:r>
                      <a:r>
                        <a:rPr kumimoji="1" lang="ja-JP" altLang="en-US" sz="1400" dirty="0">
                          <a:solidFill>
                            <a:schemeClr val="tx1"/>
                          </a:solidFill>
                        </a:rPr>
                        <a:t>条例と教育振興基本計画の策定</a:t>
                      </a:r>
                      <a:endParaRPr kumimoji="1" lang="en-US" altLang="ja-JP" sz="14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・教職員の人事権の移譲</a:t>
                      </a:r>
                      <a:endParaRPr kumimoji="1" lang="en-US" altLang="ja-JP" sz="14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・教育庁の創設</a:t>
                      </a:r>
                      <a:endParaRPr kumimoji="1" lang="en-US" altLang="ja-JP" sz="1400" b="1" u="none"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・公私連携の取組み</a:t>
                      </a:r>
                      <a:endParaRPr kumimoji="1" lang="en-US" altLang="ja-JP" sz="1400" b="1" u="none" dirty="0">
                        <a:solidFill>
                          <a:schemeClr val="tx1"/>
                        </a:solidFill>
                      </a:endParaRPr>
                    </a:p>
                    <a:p>
                      <a:pPr marL="92075" indent="-92075"/>
                      <a:r>
                        <a:rPr kumimoji="1" lang="ja-JP" altLang="en-US" sz="1400" u="none" dirty="0">
                          <a:solidFill>
                            <a:schemeClr val="tx1"/>
                          </a:solidFill>
                        </a:rPr>
                        <a:t>・校長マネジメントの推進</a:t>
                      </a:r>
                      <a:endParaRPr kumimoji="1" lang="en-US" altLang="ja-JP" sz="1400" b="1" u="none" dirty="0">
                        <a:solidFill>
                          <a:schemeClr val="tx1"/>
                        </a:solidFill>
                      </a:endParaRPr>
                    </a:p>
                    <a:p>
                      <a:pPr marL="92075" indent="-92075"/>
                      <a:r>
                        <a:rPr kumimoji="1" lang="ja-JP" altLang="en-US" sz="1400" i="0" u="none" dirty="0">
                          <a:solidFill>
                            <a:schemeClr val="tx1"/>
                          </a:solidFill>
                        </a:rPr>
                        <a:t>・中高一貫校の設置</a:t>
                      </a:r>
                      <a:endParaRPr kumimoji="1" lang="ja-JP" altLang="en-US" sz="1400" b="1" i="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rgbClr val="0070C0"/>
                      </a:solidFill>
                      <a:prstDash val="sysDash"/>
                      <a:round/>
                      <a:headEnd type="none" w="med" len="med"/>
                      <a:tailEnd type="none" w="med" len="med"/>
                    </a:lnB>
                  </a:tcPr>
                </a:tc>
                <a:tc rowSpan="4">
                  <a:txBody>
                    <a:bodyPr/>
                    <a:lstStyle/>
                    <a:p>
                      <a:pPr marL="0" indent="0"/>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月に策定した「教育振興基本計画」に基づく取組結果</a:t>
                      </a:r>
                      <a:r>
                        <a:rPr kumimoji="1" lang="ja-JP" altLang="en-US" sz="1400" dirty="0">
                          <a:solidFill>
                            <a:schemeClr val="tx1"/>
                          </a:solidFill>
                          <a:latin typeface="+mn-ea"/>
                          <a:ea typeface="+mn-ea"/>
                        </a:rPr>
                        <a:t>について、</a:t>
                      </a:r>
                      <a:r>
                        <a:rPr kumimoji="1" lang="en-US" altLang="ja-JP" sz="1400" dirty="0">
                          <a:solidFill>
                            <a:schemeClr val="tx1"/>
                          </a:solidFill>
                          <a:latin typeface="+mn-ea"/>
                          <a:ea typeface="+mn-ea"/>
                        </a:rPr>
                        <a:t>2014</a:t>
                      </a:r>
                      <a:r>
                        <a:rPr kumimoji="1" lang="ja-JP" altLang="en-US" sz="1400" dirty="0">
                          <a:solidFill>
                            <a:schemeClr val="tx1"/>
                          </a:solidFill>
                          <a:latin typeface="+mn-ea"/>
                          <a:ea typeface="+mn-ea"/>
                        </a:rPr>
                        <a:t>年度</a:t>
                      </a:r>
                      <a:r>
                        <a:rPr kumimoji="1" lang="ja-JP" altLang="en-US" sz="1400" u="none" dirty="0">
                          <a:solidFill>
                            <a:schemeClr val="tx1"/>
                          </a:solidFill>
                          <a:latin typeface="+mn-ea"/>
                          <a:ea typeface="+mn-ea"/>
                        </a:rPr>
                        <a:t>から</a:t>
                      </a:r>
                      <a:r>
                        <a:rPr kumimoji="1" lang="ja-JP" altLang="en-US" sz="1400" dirty="0">
                          <a:solidFill>
                            <a:schemeClr val="tx1"/>
                          </a:solidFill>
                          <a:latin typeface="+mn-ea"/>
                          <a:ea typeface="+mn-ea"/>
                        </a:rPr>
                        <a:t>、「大阪府教育行政評価審議会」で点検・評価中。</a:t>
                      </a:r>
                      <a:endParaRPr kumimoji="1" lang="en-US" altLang="ja-JP" sz="1400" b="1" dirty="0">
                        <a:solidFill>
                          <a:schemeClr val="tx1"/>
                        </a:solidFill>
                        <a:latin typeface="+mn-ea"/>
                        <a:ea typeface="+mn-ea"/>
                      </a:endParaRPr>
                    </a:p>
                    <a:p>
                      <a:pPr marL="0" indent="0"/>
                      <a:r>
                        <a:rPr kumimoji="1" lang="ja-JP" altLang="en-US" sz="1400" strike="noStrike" baseline="0" dirty="0">
                          <a:solidFill>
                            <a:schemeClr val="tx1"/>
                          </a:solidFill>
                        </a:rPr>
                        <a:t>・各項目ごとの進捗状況について以降のページに別掲。</a:t>
                      </a:r>
                      <a:endParaRPr kumimoji="1" lang="en-US" altLang="ja-JP" sz="1400" strike="noStrike" baseline="0" dirty="0">
                        <a:solidFill>
                          <a:schemeClr val="tx1"/>
                        </a:solidFill>
                      </a:endParaRPr>
                    </a:p>
                    <a:p>
                      <a:pPr marL="0" indent="0"/>
                      <a:endParaRPr kumimoji="1" lang="ja-JP" altLang="en-US" sz="1400" strike="sngStrike" baseline="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1405017">
                <a:tc>
                  <a:txBody>
                    <a:bodyPr/>
                    <a:lstStyle/>
                    <a:p>
                      <a:r>
                        <a:rPr kumimoji="1" lang="ja-JP" altLang="en-US" sz="1400" b="1" dirty="0">
                          <a:solidFill>
                            <a:schemeClr val="tx1"/>
                          </a:solidFill>
                        </a:rPr>
                        <a:t>②義務教育改革</a:t>
                      </a:r>
                      <a:endParaRPr kumimoji="1" lang="en-US" altLang="ja-JP" sz="1400" b="1" dirty="0">
                        <a:solidFill>
                          <a:schemeClr val="tx1"/>
                        </a:solidFill>
                      </a:endParaRPr>
                    </a:p>
                    <a:p>
                      <a:r>
                        <a:rPr kumimoji="1" lang="ja-JP" altLang="en-US" sz="1400" dirty="0">
                          <a:solidFill>
                            <a:schemeClr val="tx1"/>
                          </a:solidFill>
                        </a:rPr>
                        <a:t>・</a:t>
                      </a:r>
                      <a:r>
                        <a:rPr kumimoji="1" lang="en-US" altLang="ja-JP" sz="1400" dirty="0">
                          <a:solidFill>
                            <a:schemeClr val="tx1"/>
                          </a:solidFill>
                        </a:rPr>
                        <a:t>2008</a:t>
                      </a:r>
                      <a:r>
                        <a:rPr kumimoji="1" lang="ja-JP" altLang="en-US" sz="1400" dirty="0">
                          <a:solidFill>
                            <a:schemeClr val="tx1"/>
                          </a:solidFill>
                        </a:rPr>
                        <a:t>年、「全国学力・学習状況調査」で全ての教科で全国平均を下回るなど、大阪の教育はいわば「非常事態」であった。</a:t>
                      </a:r>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r>
                        <a:rPr kumimoji="1" lang="ja-JP" altLang="en-US" sz="1400" dirty="0">
                          <a:solidFill>
                            <a:schemeClr val="tx1"/>
                          </a:solidFill>
                        </a:rPr>
                        <a:t>・全国学力・学習状況調査の市町村別結果の情報公開を行うとともに、市町村や課題のある学校を支援することで、市町村のがんばりを促し、小中学校の学力向上を図る。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92075" indent="-92075"/>
                      <a:r>
                        <a:rPr kumimoji="1" lang="ja-JP" altLang="en-US" sz="1400" dirty="0">
                          <a:solidFill>
                            <a:schemeClr val="tx1"/>
                          </a:solidFill>
                        </a:rPr>
                        <a:t>・小・中学校の学力向上</a:t>
                      </a:r>
                      <a:endParaRPr kumimoji="1" lang="ja-JP" altLang="en-US" sz="1400" b="1"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・英語教育改革</a:t>
                      </a:r>
                      <a:endParaRPr kumimoji="1" lang="ja-JP" altLang="en-US" sz="1400" b="1"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・中学校給食の導入支援</a:t>
                      </a:r>
                      <a:endParaRPr kumimoji="1" lang="ja-JP" altLang="en-US" sz="140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・小中学校生徒指導体制の推進　</a:t>
                      </a:r>
                      <a:endParaRPr kumimoji="1" lang="ja-JP" altLang="en-US" sz="14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・すくすくウォッチ</a:t>
                      </a:r>
                      <a:endParaRPr kumimoji="1" lang="ja-JP" altLang="en-US" sz="14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・いじめ対策</a:t>
                      </a:r>
                      <a:endParaRPr kumimoji="1" lang="ja-JP" altLang="en-US" sz="1400" b="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extLst>
                  <a:ext uri="{0D108BD9-81ED-4DB2-BD59-A6C34878D82A}">
                    <a16:rowId xmlns:a16="http://schemas.microsoft.com/office/drawing/2014/main" val="10002"/>
                  </a:ext>
                </a:extLst>
              </a:tr>
              <a:tr h="1764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dirty="0">
                          <a:solidFill>
                            <a:schemeClr val="tx1"/>
                          </a:solidFill>
                        </a:rPr>
                        <a:t>③高校教育改革</a:t>
                      </a:r>
                      <a:endParaRPr kumimoji="1" lang="en-US" altLang="ja-JP" sz="1400" b="1" dirty="0">
                        <a:solidFill>
                          <a:schemeClr val="tx1"/>
                        </a:solidFill>
                      </a:endParaRPr>
                    </a:p>
                    <a:p>
                      <a:r>
                        <a:rPr kumimoji="1" lang="ja-JP" altLang="en-US" sz="1400" dirty="0">
                          <a:solidFill>
                            <a:schemeClr val="tx1"/>
                          </a:solidFill>
                        </a:rPr>
                        <a:t>・就職や進学など多様な進路選択の実現という期待に応えるため、各学校の魅力づくりが必要であった。</a:t>
                      </a: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・公立高校と私立高校の切磋琢磨による教育力の向上をめざした環境を整備。</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・グローバル社会で活躍できるリーダーの育成や多様な社会経済基盤を支える人づくりなどに取り組む。</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・私立高校授業料無償化（別掲）</a:t>
                      </a:r>
                      <a:r>
                        <a:rPr kumimoji="1" lang="ja-JP" altLang="en-US" sz="1400" u="none" dirty="0">
                          <a:solidFill>
                            <a:schemeClr val="tx1"/>
                          </a:solidFill>
                        </a:rPr>
                        <a:t>　</a:t>
                      </a:r>
                      <a:endParaRPr kumimoji="1" lang="ja-JP" altLang="en-US" sz="140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府立高校入学者選抜制度の改善</a:t>
                      </a:r>
                      <a:endParaRPr kumimoji="1" lang="en-US" altLang="ja-JP" sz="1400" b="1"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・グローバルリーダーズハイスクールの設置等府立高校の特色づくり</a:t>
                      </a:r>
                      <a:endParaRPr kumimoji="1" lang="en-US" altLang="ja-JP" sz="1400" b="1" u="none"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rPr>
                        <a:t>・英語教育の推進</a:t>
                      </a:r>
                      <a:endParaRPr kumimoji="1" lang="en-US" altLang="ja-JP" sz="1400" b="0" u="none" dirty="0">
                        <a:solidFill>
                          <a:schemeClr val="tx1"/>
                        </a:solidFill>
                      </a:endParaRPr>
                    </a:p>
                    <a:p>
                      <a:r>
                        <a:rPr kumimoji="1" lang="ja-JP" altLang="en-US" sz="1400" b="0" dirty="0">
                          <a:solidFill>
                            <a:schemeClr val="tx1"/>
                          </a:solidFill>
                        </a:rPr>
                        <a:t>・工業系高校の充実強化</a:t>
                      </a:r>
                      <a:endParaRPr kumimoji="1" lang="en-US" altLang="ja-JP" sz="14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rPr>
                        <a:t>・府立高校ＩＣＴ化</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a:solidFill>
                            <a:schemeClr val="tx1"/>
                          </a:solidFill>
                        </a:rPr>
                        <a:t>・いじめ対策</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2700" cap="flat" cmpd="sng" algn="ctr">
                      <a:solidFill>
                        <a:srgbClr val="0070C0"/>
                      </a:solidFill>
                      <a:prstDash val="sysDash"/>
                      <a:round/>
                      <a:headEnd type="none" w="med" len="med"/>
                      <a:tailEnd type="none" w="med" len="med"/>
                    </a:lnB>
                  </a:tcPr>
                </a:tc>
                <a:extLst>
                  <a:ext uri="{0D108BD9-81ED-4DB2-BD59-A6C34878D82A}">
                    <a16:rowId xmlns:a16="http://schemas.microsoft.com/office/drawing/2014/main" val="10003"/>
                  </a:ext>
                </a:extLst>
              </a:tr>
              <a:tr h="1116000">
                <a:tc>
                  <a:txBody>
                    <a:bodyPr/>
                    <a:lstStyle/>
                    <a:p>
                      <a:r>
                        <a:rPr kumimoji="1" lang="ja-JP" altLang="en-US" sz="1400" b="1" dirty="0">
                          <a:solidFill>
                            <a:schemeClr val="tx1"/>
                          </a:solidFill>
                        </a:rPr>
                        <a:t>④支援教育改革</a:t>
                      </a:r>
                      <a:endParaRPr kumimoji="1" lang="en-US" altLang="ja-JP" sz="1400" b="1" dirty="0">
                        <a:solidFill>
                          <a:schemeClr val="tx1"/>
                        </a:solidFill>
                      </a:endParaRPr>
                    </a:p>
                    <a:p>
                      <a:r>
                        <a:rPr kumimoji="1" lang="ja-JP" altLang="en-US" sz="1400" b="0" dirty="0">
                          <a:solidFill>
                            <a:schemeClr val="tx1"/>
                          </a:solidFill>
                        </a:rPr>
                        <a:t>・支援を必要とする幼児・児童・生徒の増加や多様化に対応した教育環境の整備が必要。</a:t>
                      </a:r>
                      <a:endParaRPr kumimoji="1" lang="en-US" altLang="ja-JP" sz="1400" b="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・新たな支援学校の設置や就労を通じた社会的自立支援の充実など、教育環境の充実に取り組む。</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・支援教育の充実</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endParaRPr kumimoji="1" lang="ja-JP" altLang="en-US" sz="1400"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rgbClr val="0070C0"/>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050" smtClean="0">
                <a:latin typeface="BIZ UDゴシック" panose="020B0400000000000000" pitchFamily="49" charset="-128"/>
                <a:ea typeface="BIZ UDゴシック" panose="020B0400000000000000" pitchFamily="49" charset="-128"/>
              </a:rPr>
              <a:t>163</a:t>
            </a:fld>
            <a:endParaRPr kumimoji="1" lang="ja-JP" altLang="en-US" sz="105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425028244"/>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79512" y="574705"/>
          <a:ext cx="8958181" cy="6079625"/>
        </p:xfrm>
        <a:graphic>
          <a:graphicData uri="http://schemas.openxmlformats.org/drawingml/2006/table">
            <a:tbl>
              <a:tblPr firstRow="1" bandRow="1">
                <a:tableStyleId>{5940675A-B579-460E-94D1-54222C63F5DA}</a:tableStyleId>
              </a:tblPr>
              <a:tblGrid>
                <a:gridCol w="318181">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576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gridCol w="576000">
                  <a:extLst>
                    <a:ext uri="{9D8B030D-6E8A-4147-A177-3AD203B41FA5}">
                      <a16:colId xmlns:a16="http://schemas.microsoft.com/office/drawing/2014/main" val="20004"/>
                    </a:ext>
                  </a:extLst>
                </a:gridCol>
                <a:gridCol w="576000">
                  <a:extLst>
                    <a:ext uri="{9D8B030D-6E8A-4147-A177-3AD203B41FA5}">
                      <a16:colId xmlns:a16="http://schemas.microsoft.com/office/drawing/2014/main" val="20005"/>
                    </a:ext>
                  </a:extLst>
                </a:gridCol>
                <a:gridCol w="576000">
                  <a:extLst>
                    <a:ext uri="{9D8B030D-6E8A-4147-A177-3AD203B41FA5}">
                      <a16:colId xmlns:a16="http://schemas.microsoft.com/office/drawing/2014/main" val="20006"/>
                    </a:ext>
                  </a:extLst>
                </a:gridCol>
                <a:gridCol w="576000">
                  <a:extLst>
                    <a:ext uri="{9D8B030D-6E8A-4147-A177-3AD203B41FA5}">
                      <a16:colId xmlns:a16="http://schemas.microsoft.com/office/drawing/2014/main" val="20007"/>
                    </a:ext>
                  </a:extLst>
                </a:gridCol>
                <a:gridCol w="576000">
                  <a:extLst>
                    <a:ext uri="{9D8B030D-6E8A-4147-A177-3AD203B41FA5}">
                      <a16:colId xmlns:a16="http://schemas.microsoft.com/office/drawing/2014/main" val="20008"/>
                    </a:ext>
                  </a:extLst>
                </a:gridCol>
                <a:gridCol w="576000">
                  <a:extLst>
                    <a:ext uri="{9D8B030D-6E8A-4147-A177-3AD203B41FA5}">
                      <a16:colId xmlns:a16="http://schemas.microsoft.com/office/drawing/2014/main" val="20009"/>
                    </a:ext>
                  </a:extLst>
                </a:gridCol>
                <a:gridCol w="576000">
                  <a:extLst>
                    <a:ext uri="{9D8B030D-6E8A-4147-A177-3AD203B41FA5}">
                      <a16:colId xmlns:a16="http://schemas.microsoft.com/office/drawing/2014/main" val="20010"/>
                    </a:ext>
                  </a:extLst>
                </a:gridCol>
                <a:gridCol w="576000">
                  <a:extLst>
                    <a:ext uri="{9D8B030D-6E8A-4147-A177-3AD203B41FA5}">
                      <a16:colId xmlns:a16="http://schemas.microsoft.com/office/drawing/2014/main" val="309001280"/>
                    </a:ext>
                  </a:extLst>
                </a:gridCol>
                <a:gridCol w="576000">
                  <a:extLst>
                    <a:ext uri="{9D8B030D-6E8A-4147-A177-3AD203B41FA5}">
                      <a16:colId xmlns:a16="http://schemas.microsoft.com/office/drawing/2014/main" val="1943994727"/>
                    </a:ext>
                  </a:extLst>
                </a:gridCol>
                <a:gridCol w="576000">
                  <a:extLst>
                    <a:ext uri="{9D8B030D-6E8A-4147-A177-3AD203B41FA5}">
                      <a16:colId xmlns:a16="http://schemas.microsoft.com/office/drawing/2014/main" val="1102274986"/>
                    </a:ext>
                  </a:extLst>
                </a:gridCol>
                <a:gridCol w="576000">
                  <a:extLst>
                    <a:ext uri="{9D8B030D-6E8A-4147-A177-3AD203B41FA5}">
                      <a16:colId xmlns:a16="http://schemas.microsoft.com/office/drawing/2014/main" val="2585448548"/>
                    </a:ext>
                  </a:extLst>
                </a:gridCol>
                <a:gridCol w="576000">
                  <a:extLst>
                    <a:ext uri="{9D8B030D-6E8A-4147-A177-3AD203B41FA5}">
                      <a16:colId xmlns:a16="http://schemas.microsoft.com/office/drawing/2014/main" val="1900812750"/>
                    </a:ext>
                  </a:extLst>
                </a:gridCol>
              </a:tblGrid>
              <a:tr h="295337">
                <a:tc>
                  <a:txBody>
                    <a:bodyPr/>
                    <a:lstStyle/>
                    <a:p>
                      <a:endParaRPr kumimoji="1" lang="ja-JP" altLang="en-US" sz="1100" dirty="0"/>
                    </a:p>
                  </a:txBody>
                  <a:tcPr/>
                </a:tc>
                <a:tc>
                  <a:txBody>
                    <a:bodyPr/>
                    <a:lstStyle/>
                    <a:p>
                      <a:pPr algn="ctr"/>
                      <a:r>
                        <a:rPr kumimoji="1" lang="en-US" altLang="ja-JP" sz="1200" dirty="0"/>
                        <a:t>2008</a:t>
                      </a:r>
                      <a:endParaRPr kumimoji="1" lang="ja-JP" altLang="en-US" sz="1200" dirty="0"/>
                    </a:p>
                  </a:txBody>
                  <a:tcPr>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2009</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2010</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2011</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2012</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2013</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2014</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2015</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2016</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2017</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2018</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2019</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2020</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2021</a:t>
                      </a:r>
                      <a:endParaRPr kumimoji="1" lang="ja-JP" altLang="en-US" sz="1200"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algn="ctr"/>
                      <a:r>
                        <a:rPr kumimoji="1" lang="en-US" altLang="ja-JP" sz="1200" dirty="0"/>
                        <a:t>2022</a:t>
                      </a:r>
                      <a:endParaRPr kumimoji="1" lang="ja-JP" altLang="en-US" sz="1200"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0"/>
                  </a:ext>
                </a:extLst>
              </a:tr>
              <a:tr h="1403519">
                <a:tc>
                  <a:txBody>
                    <a:bodyPr/>
                    <a:lstStyle/>
                    <a:p>
                      <a:r>
                        <a:rPr kumimoji="1" lang="ja-JP" altLang="en-US" sz="1100" dirty="0"/>
                        <a:t>①制度改革</a:t>
                      </a:r>
                    </a:p>
                  </a:txBody>
                  <a:tcPr/>
                </a:tc>
                <a:tc>
                  <a:txBody>
                    <a:bodyPr/>
                    <a:lstStyle/>
                    <a:p>
                      <a:endParaRPr kumimoji="1" lang="ja-JP" altLang="en-US" sz="1600" dirty="0"/>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1"/>
                  </a:ext>
                </a:extLst>
              </a:tr>
              <a:tr h="1607761">
                <a:tc>
                  <a:txBody>
                    <a:bodyPr/>
                    <a:lstStyle/>
                    <a:p>
                      <a:r>
                        <a:rPr kumimoji="1" lang="ja-JP" altLang="en-US" sz="1100" dirty="0"/>
                        <a:t>②義務教育</a:t>
                      </a:r>
                    </a:p>
                  </a:txBody>
                  <a:tcPr/>
                </a:tc>
                <a:tc>
                  <a:txBody>
                    <a:bodyPr/>
                    <a:lstStyle/>
                    <a:p>
                      <a:endParaRPr kumimoji="1" lang="ja-JP" altLang="en-US" sz="1600" dirty="0"/>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2"/>
                  </a:ext>
                </a:extLst>
              </a:tr>
              <a:tr h="1843368">
                <a:tc>
                  <a:txBody>
                    <a:bodyPr/>
                    <a:lstStyle/>
                    <a:p>
                      <a:r>
                        <a:rPr kumimoji="1" lang="ja-JP" altLang="en-US" sz="1100" dirty="0"/>
                        <a:t>③高校教育</a:t>
                      </a:r>
                    </a:p>
                  </a:txBody>
                  <a:tcPr/>
                </a:tc>
                <a:tc>
                  <a:txBody>
                    <a:bodyPr/>
                    <a:lstStyle/>
                    <a:p>
                      <a:endParaRPr kumimoji="1" lang="ja-JP" altLang="en-US" dirty="0"/>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3"/>
                  </a:ext>
                </a:extLst>
              </a:tr>
              <a:tr h="915319">
                <a:tc>
                  <a:txBody>
                    <a:bodyPr/>
                    <a:lstStyle/>
                    <a:p>
                      <a:r>
                        <a:rPr kumimoji="1" lang="ja-JP" altLang="en-US" sz="1100" dirty="0"/>
                        <a:t>④支援教育</a:t>
                      </a:r>
                    </a:p>
                  </a:txBody>
                  <a:tcPr/>
                </a:tc>
                <a:tc>
                  <a:txBody>
                    <a:bodyPr/>
                    <a:lstStyle/>
                    <a:p>
                      <a:endParaRPr kumimoji="1" lang="ja-JP" altLang="en-US"/>
                    </a:p>
                  </a:txBody>
                  <a:tcPr>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endParaRPr kumimoji="1" lang="ja-JP" altLang="en-US" dirty="0"/>
                    </a:p>
                  </a:txBody>
                  <a:tcPr>
                    <a:lnL w="12700"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4"/>
                  </a:ext>
                </a:extLst>
              </a:tr>
            </a:tbl>
          </a:graphicData>
        </a:graphic>
      </p:graphicFrame>
      <p:sp>
        <p:nvSpPr>
          <p:cNvPr id="15" name="タイトル 1"/>
          <p:cNvSpPr txBox="1">
            <a:spLocks/>
          </p:cNvSpPr>
          <p:nvPr/>
        </p:nvSpPr>
        <p:spPr>
          <a:xfrm>
            <a:off x="128719" y="13771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■主な取組経過</a:t>
            </a:r>
          </a:p>
        </p:txBody>
      </p:sp>
      <p:sp>
        <p:nvSpPr>
          <p:cNvPr id="16" name="右矢印 15"/>
          <p:cNvSpPr/>
          <p:nvPr/>
        </p:nvSpPr>
        <p:spPr>
          <a:xfrm>
            <a:off x="2776188" y="1475137"/>
            <a:ext cx="499668"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0" name="右矢印 19"/>
          <p:cNvSpPr/>
          <p:nvPr/>
        </p:nvSpPr>
        <p:spPr>
          <a:xfrm>
            <a:off x="1119969" y="2318428"/>
            <a:ext cx="7980810" cy="396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学力向上に向けた市町村教委や学校への支援</a:t>
            </a:r>
          </a:p>
        </p:txBody>
      </p:sp>
      <p:sp>
        <p:nvSpPr>
          <p:cNvPr id="25" name="右矢印 24"/>
          <p:cNvSpPr/>
          <p:nvPr/>
        </p:nvSpPr>
        <p:spPr>
          <a:xfrm>
            <a:off x="2249632" y="2712270"/>
            <a:ext cx="2862218" cy="396000"/>
          </a:xfrm>
          <a:prstGeom prst="rightArrow">
            <a:avLst>
              <a:gd name="adj1" fmla="val 70481"/>
              <a:gd name="adj2" fmla="val 24398"/>
            </a:avLst>
          </a:prstGeom>
          <a:solidFill>
            <a:srgbClr val="FFCACA"/>
          </a:solidFill>
          <a:ln>
            <a:solidFill>
              <a:srgbClr val="D68381"/>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中学校給食導入促進事業</a:t>
            </a:r>
          </a:p>
        </p:txBody>
      </p:sp>
      <p:sp>
        <p:nvSpPr>
          <p:cNvPr id="26" name="右矢印 25"/>
          <p:cNvSpPr/>
          <p:nvPr/>
        </p:nvSpPr>
        <p:spPr>
          <a:xfrm>
            <a:off x="3300893" y="1481046"/>
            <a:ext cx="5799886"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府費負担教職員の人事権の移譲</a:t>
            </a:r>
          </a:p>
        </p:txBody>
      </p:sp>
      <p:sp>
        <p:nvSpPr>
          <p:cNvPr id="30" name="右矢印 29"/>
          <p:cNvSpPr/>
          <p:nvPr/>
        </p:nvSpPr>
        <p:spPr>
          <a:xfrm>
            <a:off x="1637704" y="4012832"/>
            <a:ext cx="540000" cy="720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lIns="72000" r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右矢印 30"/>
          <p:cNvSpPr/>
          <p:nvPr/>
        </p:nvSpPr>
        <p:spPr>
          <a:xfrm>
            <a:off x="2249631" y="4022840"/>
            <a:ext cx="6888062"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私立高校授業料無償化　</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別掲</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テキスト ボックス 31"/>
          <p:cNvSpPr txBox="1"/>
          <p:nvPr/>
        </p:nvSpPr>
        <p:spPr>
          <a:xfrm>
            <a:off x="2243324" y="4409906"/>
            <a:ext cx="36006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・所得中位の世帯</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まで</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授業料無償、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万未満</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まで</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保護者負担</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p>
        </p:txBody>
      </p:sp>
      <p:sp>
        <p:nvSpPr>
          <p:cNvPr id="33" name="テキスト ボックス 32"/>
          <p:cNvSpPr txBox="1"/>
          <p:nvPr/>
        </p:nvSpPr>
        <p:spPr>
          <a:xfrm>
            <a:off x="1535842" y="4623751"/>
            <a:ext cx="86018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350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a:t>
            </a:r>
          </a:p>
        </p:txBody>
      </p:sp>
      <p:sp>
        <p:nvSpPr>
          <p:cNvPr id="34" name="右矢印 33"/>
          <p:cNvSpPr/>
          <p:nvPr/>
        </p:nvSpPr>
        <p:spPr>
          <a:xfrm>
            <a:off x="2249631" y="4748353"/>
            <a:ext cx="6851151"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ｸﾞﾛｰﾊﾞﾙﾘｰﾀﾞｰｽﾞﾊｲｽｸｰﾙ等府立高校の新たな特色づくりの推進</a:t>
            </a:r>
          </a:p>
        </p:txBody>
      </p:sp>
      <p:sp>
        <p:nvSpPr>
          <p:cNvPr id="35" name="右矢印 34"/>
          <p:cNvSpPr/>
          <p:nvPr/>
        </p:nvSpPr>
        <p:spPr>
          <a:xfrm>
            <a:off x="3635895" y="3524462"/>
            <a:ext cx="5464884" cy="396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英語教育改革</a:t>
            </a:r>
          </a:p>
        </p:txBody>
      </p:sp>
      <p:sp>
        <p:nvSpPr>
          <p:cNvPr id="36" name="右矢印 35"/>
          <p:cNvSpPr/>
          <p:nvPr/>
        </p:nvSpPr>
        <p:spPr>
          <a:xfrm>
            <a:off x="542065" y="5840702"/>
            <a:ext cx="8564351"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支援教育の充実</a:t>
            </a:r>
          </a:p>
        </p:txBody>
      </p:sp>
      <p:sp>
        <p:nvSpPr>
          <p:cNvPr id="37" name="テキスト ボックス 36"/>
          <p:cNvSpPr txBox="1"/>
          <p:nvPr/>
        </p:nvSpPr>
        <p:spPr>
          <a:xfrm>
            <a:off x="1965935" y="6297550"/>
            <a:ext cx="687351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支援学校の新校整備、職業コースの設置、障がいのある生徒の府立高校生活支援、発達障がいのある子どもへの支援など</a:t>
            </a:r>
          </a:p>
        </p:txBody>
      </p:sp>
      <p:sp>
        <p:nvSpPr>
          <p:cNvPr id="23" name="テキスト ボックス 22"/>
          <p:cNvSpPr txBox="1"/>
          <p:nvPr/>
        </p:nvSpPr>
        <p:spPr>
          <a:xfrm>
            <a:off x="4513580" y="4409906"/>
            <a:ext cx="228823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年度からは世帯区分と</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授業料負担の額の見直しを実施。</a:t>
            </a:r>
          </a:p>
        </p:txBody>
      </p:sp>
      <p:sp>
        <p:nvSpPr>
          <p:cNvPr id="39" name="右矢印 38"/>
          <p:cNvSpPr/>
          <p:nvPr/>
        </p:nvSpPr>
        <p:spPr>
          <a:xfrm>
            <a:off x="5111848" y="1970999"/>
            <a:ext cx="3988931" cy="286957"/>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教育庁の創設</a:t>
            </a:r>
          </a:p>
        </p:txBody>
      </p:sp>
      <p:sp>
        <p:nvSpPr>
          <p:cNvPr id="41" name="右矢印 40"/>
          <p:cNvSpPr/>
          <p:nvPr/>
        </p:nvSpPr>
        <p:spPr>
          <a:xfrm>
            <a:off x="4119853" y="3110516"/>
            <a:ext cx="5008452" cy="396000"/>
          </a:xfrm>
          <a:prstGeom prst="rightArrow">
            <a:avLst>
              <a:gd name="adj1" fmla="val 70481"/>
              <a:gd name="adj2" fmla="val 24398"/>
            </a:avLst>
          </a:prstGeom>
          <a:solidFill>
            <a:srgbClr val="FFCACA"/>
          </a:solidFill>
          <a:ln>
            <a:solidFill>
              <a:srgbClr val="D68381"/>
            </a:solid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生徒指導体制の推進</a:t>
            </a:r>
          </a:p>
        </p:txBody>
      </p:sp>
      <p:grpSp>
        <p:nvGrpSpPr>
          <p:cNvPr id="8" name="グループ化 7"/>
          <p:cNvGrpSpPr/>
          <p:nvPr/>
        </p:nvGrpSpPr>
        <p:grpSpPr>
          <a:xfrm>
            <a:off x="2756152" y="863897"/>
            <a:ext cx="7093752" cy="690543"/>
            <a:chOff x="3602038" y="980728"/>
            <a:chExt cx="6206078" cy="690543"/>
          </a:xfrm>
        </p:grpSpPr>
        <p:sp>
          <p:nvSpPr>
            <p:cNvPr id="5" name="右矢印 4"/>
            <p:cNvSpPr/>
            <p:nvPr/>
          </p:nvSpPr>
          <p:spPr>
            <a:xfrm>
              <a:off x="3686989" y="980784"/>
              <a:ext cx="391624"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7" name="右矢印 16"/>
            <p:cNvSpPr/>
            <p:nvPr/>
          </p:nvSpPr>
          <p:spPr>
            <a:xfrm>
              <a:off x="4163562" y="980728"/>
              <a:ext cx="4989172" cy="504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大阪府教育振興基本計画</a:t>
              </a:r>
            </a:p>
          </p:txBody>
        </p:sp>
        <p:sp>
          <p:nvSpPr>
            <p:cNvPr id="6" name="テキスト ボックス 5"/>
            <p:cNvSpPr txBox="1"/>
            <p:nvPr/>
          </p:nvSpPr>
          <p:spPr>
            <a:xfrm>
              <a:off x="5266426" y="1419527"/>
              <a:ext cx="4541690" cy="2517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知事が、教育委員会と協議して教育方針を定める</a:t>
              </a:r>
            </a:p>
          </p:txBody>
        </p:sp>
        <p:sp>
          <p:nvSpPr>
            <p:cNvPr id="4" name="テキスト ボックス 3"/>
            <p:cNvSpPr txBox="1"/>
            <p:nvPr/>
          </p:nvSpPr>
          <p:spPr>
            <a:xfrm>
              <a:off x="3602038" y="1096584"/>
              <a:ext cx="56152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教育行政</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基本条例</a:t>
              </a:r>
            </a:p>
          </p:txBody>
        </p:sp>
      </p:grpSp>
      <p:sp>
        <p:nvSpPr>
          <p:cNvPr id="28" name="テキスト ボックス 27"/>
          <p:cNvSpPr txBox="1"/>
          <p:nvPr/>
        </p:nvSpPr>
        <p:spPr>
          <a:xfrm>
            <a:off x="2536517" y="1556792"/>
            <a:ext cx="93610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学校条例</a:t>
            </a:r>
          </a:p>
        </p:txBody>
      </p:sp>
      <p:grpSp>
        <p:nvGrpSpPr>
          <p:cNvPr id="9" name="グループ化 8"/>
          <p:cNvGrpSpPr/>
          <p:nvPr/>
        </p:nvGrpSpPr>
        <p:grpSpPr>
          <a:xfrm>
            <a:off x="321195" y="2407293"/>
            <a:ext cx="936104" cy="504056"/>
            <a:chOff x="292138" y="2564258"/>
            <a:chExt cx="936104" cy="504056"/>
          </a:xfrm>
        </p:grpSpPr>
        <p:sp>
          <p:nvSpPr>
            <p:cNvPr id="7" name="角丸四角形 6"/>
            <p:cNvSpPr/>
            <p:nvPr/>
          </p:nvSpPr>
          <p:spPr>
            <a:xfrm>
              <a:off x="467544" y="2564258"/>
              <a:ext cx="576000" cy="504056"/>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292138" y="2648135"/>
              <a:ext cx="93610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800" b="0" i="0" u="none" strike="noStrike" kern="1200" cap="none" spc="0" normalizeH="0" baseline="0" noProof="0" dirty="0">
                  <a:ln>
                    <a:noFill/>
                  </a:ln>
                  <a:solidFill>
                    <a:prstClr val="black"/>
                  </a:solidFill>
                  <a:effectLst/>
                  <a:uLnTx/>
                  <a:uFillTx/>
                  <a:latin typeface="Calibri"/>
                  <a:cs typeface="+mn-cs"/>
                </a:rPr>
                <a:t>教育非常</a:t>
              </a:r>
              <a:br>
                <a:rPr kumimoji="1" lang="zh-TW" altLang="en-US" sz="800" b="0" i="0" u="none" strike="noStrike" kern="1200" cap="none" spc="0" normalizeH="0" baseline="0" noProof="0" dirty="0">
                  <a:ln>
                    <a:noFill/>
                  </a:ln>
                  <a:solidFill>
                    <a:prstClr val="black"/>
                  </a:solidFill>
                  <a:effectLst/>
                  <a:uLnTx/>
                  <a:uFillTx/>
                  <a:latin typeface="Calibri"/>
                  <a:cs typeface="+mn-cs"/>
                </a:rPr>
              </a:br>
              <a:r>
                <a:rPr kumimoji="1" lang="zh-TW" altLang="en-US" sz="800" b="0" i="0" u="none" strike="noStrike" kern="1200" cap="none" spc="0" normalizeH="0" baseline="0" noProof="0" dirty="0">
                  <a:ln>
                    <a:noFill/>
                  </a:ln>
                  <a:solidFill>
                    <a:prstClr val="black"/>
                  </a:solidFill>
                  <a:effectLst/>
                  <a:uLnTx/>
                  <a:uFillTx/>
                  <a:latin typeface="Calibri"/>
                  <a:cs typeface="+mn-cs"/>
                </a:rPr>
                <a:t>事態宣言</a:t>
              </a:r>
            </a:p>
          </p:txBody>
        </p:sp>
      </p:grpSp>
      <p:sp>
        <p:nvSpPr>
          <p:cNvPr id="10" name="正方形/長方形 9"/>
          <p:cNvSpPr/>
          <p:nvPr/>
        </p:nvSpPr>
        <p:spPr>
          <a:xfrm>
            <a:off x="1535842" y="4072950"/>
            <a:ext cx="743724"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高校生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ｾｰﾌﾃｨﾈｯﾄ</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右矢印 39"/>
          <p:cNvSpPr/>
          <p:nvPr/>
        </p:nvSpPr>
        <p:spPr>
          <a:xfrm>
            <a:off x="8142926" y="5231835"/>
            <a:ext cx="957853" cy="432000"/>
          </a:xfrm>
          <a:prstGeom prst="rightArrow">
            <a:avLst>
              <a:gd name="adj1" fmla="val 70481"/>
              <a:gd name="adj2" fmla="val 24398"/>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府立高校の</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ICT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化</a:t>
            </a:r>
          </a:p>
        </p:txBody>
      </p:sp>
      <p:sp>
        <p:nvSpPr>
          <p:cNvPr id="42" name="テキスト ボックス 41"/>
          <p:cNvSpPr txBox="1"/>
          <p:nvPr/>
        </p:nvSpPr>
        <p:spPr>
          <a:xfrm>
            <a:off x="7901119" y="4385329"/>
            <a:ext cx="149611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・無線</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LAN</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環境の整備</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・生徒１人１台端末の配備</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など</a:t>
            </a:r>
          </a:p>
        </p:txBody>
      </p:sp>
      <p:sp>
        <p:nvSpPr>
          <p:cNvPr id="38" name="スライド番号プレースホルダー 2">
            <a:extLst>
              <a:ext uri="{FF2B5EF4-FFF2-40B4-BE49-F238E27FC236}">
                <a16:creationId xmlns:a16="http://schemas.microsoft.com/office/drawing/2014/main" id="{77F8CA90-B0EC-48C2-BEDD-C1617A132AB7}"/>
              </a:ext>
            </a:extLst>
          </p:cNvPr>
          <p:cNvSpPr>
            <a:spLocks noGrp="1"/>
          </p:cNvSpPr>
          <p:nvPr>
            <p:ph type="sldNum" sz="quarter" idx="12"/>
          </p:nvPr>
        </p:nvSpPr>
        <p:spPr>
          <a:xfrm>
            <a:off x="701040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832767321"/>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①制度改革</a:t>
            </a:r>
          </a:p>
        </p:txBody>
      </p:sp>
      <p:sp>
        <p:nvSpPr>
          <p:cNvPr id="19" name="テキスト ボックス 18"/>
          <p:cNvSpPr txBox="1"/>
          <p:nvPr/>
        </p:nvSpPr>
        <p:spPr>
          <a:xfrm>
            <a:off x="215516" y="62068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1028992"/>
          <a:ext cx="8748971" cy="49377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gridCol w="3600401">
                  <a:extLst>
                    <a:ext uri="{9D8B030D-6E8A-4147-A177-3AD203B41FA5}">
                      <a16:colId xmlns:a16="http://schemas.microsoft.com/office/drawing/2014/main" val="20002"/>
                    </a:ext>
                  </a:extLst>
                </a:gridCol>
              </a:tblGrid>
              <a:tr h="309518">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知事と教育委員会の関係再構築</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・知事と教育委員会が相互に協力しながら、それぞれの責任を果たし、教育の振興を図る体制を整えるため、教育</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条例を制定するとともに、教育振興基本計画を策定。</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274638" indent="-92075"/>
                      <a:r>
                        <a:rPr lang="ja-JP" altLang="en-US" sz="1400" dirty="0">
                          <a:solidFill>
                            <a:schemeClr val="tx1"/>
                          </a:solidFill>
                        </a:rPr>
                        <a:t>－「教育行政基本条例」及び「大阪府立学校条例」を制定</a:t>
                      </a:r>
                      <a:r>
                        <a:rPr lang="en-US" altLang="ja-JP" sz="1400" dirty="0">
                          <a:solidFill>
                            <a:schemeClr val="tx1"/>
                          </a:solidFill>
                        </a:rPr>
                        <a:t>(2012.4)</a:t>
                      </a:r>
                    </a:p>
                    <a:p>
                      <a:pPr marL="274638" indent="-92075"/>
                      <a:r>
                        <a:rPr lang="ja-JP" altLang="en-US" sz="1400" dirty="0">
                          <a:solidFill>
                            <a:schemeClr val="tx1"/>
                          </a:solidFill>
                        </a:rPr>
                        <a:t>－「大阪府教育振興基本計画」を策定 </a:t>
                      </a:r>
                      <a:r>
                        <a:rPr lang="en-US" altLang="ja-JP" sz="1400" dirty="0">
                          <a:solidFill>
                            <a:schemeClr val="tx1"/>
                          </a:solidFill>
                        </a:rPr>
                        <a:t>(2013.3)</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・知事が教育委員会と協議して教育の方針を定める仕組みが整った。</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（参考：計画策定後の制度改革）</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全府立学校における学校経営計画の策定と学校評価の実施</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(2012.4)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全府立学校における学校協議会の設置</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(2012.4)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府立学校長の公募の実施</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(2013.4)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新たな教員評価制度の導入</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(2013.4)</a:t>
                      </a:r>
                    </a:p>
                    <a:p>
                      <a:pPr marL="176213" indent="-87313"/>
                      <a:r>
                        <a:rPr kumimoji="1" lang="en-US" altLang="ja-JP" sz="120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高等学校の通学区域の撤廃</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(2014.4)</a:t>
                      </a:r>
                    </a:p>
                    <a:p>
                      <a:pPr marL="176213" indent="-87313"/>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教育庁の創設</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(2016.4)</a:t>
                      </a:r>
                    </a:p>
                    <a:p>
                      <a:pPr marL="176213" indent="-87313"/>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中高一貫校の設置</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(2017.4)</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教職員の人事権の市町村への移譲</a:t>
                      </a:r>
                      <a:endParaRPr kumimoji="1" lang="en-US" altLang="ja-JP" sz="1400" dirty="0">
                        <a:solidFill>
                          <a:schemeClr val="tx1"/>
                        </a:solidFill>
                      </a:endParaRPr>
                    </a:p>
                    <a:p>
                      <a:pPr marL="274638" marR="0" indent="-274638"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「市町村への権限移譲」の項目にも掲載</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小中学校の教職員は、市町村の職員でありながら人事権は都道府県にあるというねじれが生じているため、人事権と服務監督権を一致させ、義務教育の実施主体である市町村の権限と責任を明確にするため、市町村に教職員人事権の移譲を提案。</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dirty="0">
                          <a:solidFill>
                            <a:schemeClr val="tx1"/>
                          </a:solidFill>
                        </a:rPr>
                        <a:t>　－豊能地区に人事権を移譲</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豊能地区</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3</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市</a:t>
                      </a:r>
                      <a:r>
                        <a:rPr kumimoji="1" lang="en-US" altLang="ja-JP" sz="1400" b="0" i="0" u="none" strike="noStrike" kern="1200" cap="none" spc="0" normalizeH="0" baseline="0" noProof="0" dirty="0">
                          <a:ln>
                            <a:noFill/>
                          </a:ln>
                          <a:solidFill>
                            <a:prstClr val="black"/>
                          </a:solidFill>
                          <a:effectLst/>
                          <a:uLnTx/>
                          <a:uFillTx/>
                          <a:latin typeface="+mn-lt"/>
                          <a:ea typeface="+mn-ea"/>
                          <a:cs typeface="+mn-cs"/>
                        </a:rPr>
                        <a:t>2</a:t>
                      </a:r>
                      <a:r>
                        <a:rPr kumimoji="1" lang="ja-JP" altLang="en-US" sz="1400" b="0" i="0" u="none" strike="noStrike" kern="1200" cap="none" spc="0" normalizeH="0" baseline="0" noProof="0" dirty="0">
                          <a:ln>
                            <a:noFill/>
                          </a:ln>
                          <a:solidFill>
                            <a:prstClr val="black"/>
                          </a:solidFill>
                          <a:effectLst/>
                          <a:uLnTx/>
                          <a:uFillTx/>
                          <a:latin typeface="+mn-lt"/>
                          <a:ea typeface="+mn-ea"/>
                          <a:cs typeface="+mn-cs"/>
                        </a:rPr>
                        <a:t>町</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での権限移譲が実現。</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274638"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教員採用選考テストは大阪府と合同実施</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274638"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教員採用選考テストを豊能地区</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町が単独で実施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教員研修計画等についても豊能地区へ</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権限移譲</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indent="0"/>
                      <a:endParaRPr kumimoji="1" lang="en-US" altLang="ja-JP" sz="1400" u="sng"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69411389"/>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29884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6" y="614824"/>
          <a:ext cx="8748971" cy="602742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2808312">
                  <a:extLst>
                    <a:ext uri="{9D8B030D-6E8A-4147-A177-3AD203B41FA5}">
                      <a16:colId xmlns:a16="http://schemas.microsoft.com/office/drawing/2014/main" val="20001"/>
                    </a:ext>
                  </a:extLst>
                </a:gridCol>
                <a:gridCol w="4248473">
                  <a:extLst>
                    <a:ext uri="{9D8B030D-6E8A-4147-A177-3AD203B41FA5}">
                      <a16:colId xmlns:a16="http://schemas.microsoft.com/office/drawing/2014/main" val="20002"/>
                    </a:ext>
                  </a:extLst>
                </a:gridCol>
              </a:tblGrid>
              <a:tr h="288000">
                <a:tc>
                  <a:txBody>
                    <a:bodyPr/>
                    <a:lstStyle/>
                    <a:p>
                      <a:pPr algn="ctr"/>
                      <a:r>
                        <a:rPr kumimoji="1" lang="ja-JP" altLang="en-US" sz="14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900000">
                <a:tc>
                  <a:txBody>
                    <a:bodyPr/>
                    <a:lstStyle/>
                    <a:p>
                      <a:pPr>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教育庁の創設</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a:lnSpc>
                          <a:spcPts val="1300"/>
                        </a:lnSpc>
                      </a:pPr>
                      <a:endParaRPr kumimoji="1" lang="ja-JP" altLang="en-US"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月、私学行政について知事から教育長に事務の委任。教育行政の一元化に伴い、教育庁を創設。</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・教育庁に私学行政に係る重要な事務を担う職として、私学監を設置。</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・公立・私立学校間の交流や情報共有を行い、総合的に教育行政を推進していく体制を整備。</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60240">
                <a:tc>
                  <a:txBody>
                    <a:bodyPr/>
                    <a:lstStyle/>
                    <a:p>
                      <a:pPr>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公私連携の取組み</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年度、公私連携事業を充実するとともに、新たな事業の検討を行うため、教育庁内に公私連携</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PT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会議を設置。</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177800" indent="-17780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私立学校・園を対象に、公私連携に関するアンケートを実施（</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7</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177800" indent="-17780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アンケート結果を踏まえ具体的メニューを検討、整理。</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・公私の連携・協力により子どもの学びの支援や教員の資質向上等を図り、大阪の教育力のさらなる向上に向けた事業を実施。</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（参考：公私連携事業例）</a:t>
                      </a: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2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n-cs"/>
                        </a:rPr>
                        <a:t>TOEFL</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n-cs"/>
                        </a:rPr>
                        <a:t>iBT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オンライン練習テストを府立・私立高校等で実施。</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英語や生徒指導、管理職養成等に係る研修を私立学校に拡充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教員の専門性や指導力の向上を図るための研修を私立学校に拡充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事業連携協定を締結したことにより、専門学校による府立学校への出前授業を拡充（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府立支援学校のリーディングスタッフ等を活用した相談等を私立学校に拡大</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87313"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生徒が英語４技能をバランスよく身に付け、主体的、自律的に英語を用いてコミュニケーションを図ろうとする意欲や態度を高めるための機会提供を私立学校にも拡充（</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052000">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lang="ja-JP" altLang="en-US" sz="1200" u="none" dirty="0">
                          <a:solidFill>
                            <a:schemeClr val="tx1"/>
                          </a:solidFill>
                        </a:rPr>
                        <a:t>校長マネジメントの推進</a:t>
                      </a:r>
                      <a:endParaRPr lang="en-US" altLang="ja-JP" sz="12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nSpc>
                          <a:spcPts val="1300"/>
                        </a:lnSpc>
                      </a:pP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校の特性や生徒の課題に応じた学校経営を推進するため、校長マネジメントを推進。校長・准校長が自己の責任と権限において裁量で執行できる校長マネジメント経費や、効果の見込まれる事業計画を支援する学校経営推進費などを配当。</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marR="0" indent="-92075" algn="l" defTabSz="914400" rtl="0" eaLnBrk="1" fontAlgn="auto" latinLnBrk="0" hangingPunct="1">
                        <a:lnSpc>
                          <a:spcPts val="13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・校長マネジメント経費：</a:t>
                      </a:r>
                      <a:r>
                        <a:rPr kumimoji="1" lang="en-US" altLang="ja-JP" sz="1200" u="none" dirty="0">
                          <a:solidFill>
                            <a:schemeClr val="tx1"/>
                          </a:solidFill>
                          <a:latin typeface="ＭＳ Ｐゴシック" panose="020B0600070205080204" pitchFamily="50" charset="-128"/>
                          <a:ea typeface="+mn-ea"/>
                        </a:rPr>
                        <a:t>2012</a:t>
                      </a:r>
                      <a:r>
                        <a:rPr kumimoji="1" lang="ja-JP" altLang="en-US" sz="1200" u="none" dirty="0">
                          <a:solidFill>
                            <a:schemeClr val="tx1"/>
                          </a:solidFill>
                          <a:latin typeface="ＭＳ Ｐゴシック" panose="020B0600070205080204" pitchFamily="50" charset="-128"/>
                          <a:ea typeface="+mn-ea"/>
                        </a:rPr>
                        <a:t>年度は</a:t>
                      </a:r>
                      <a:r>
                        <a:rPr kumimoji="1" lang="en-US" altLang="ja-JP" sz="1200" u="none" dirty="0">
                          <a:solidFill>
                            <a:schemeClr val="tx1"/>
                          </a:solidFill>
                          <a:latin typeface="ＭＳ Ｐゴシック" panose="020B0600070205080204" pitchFamily="50" charset="-128"/>
                          <a:ea typeface="+mn-ea"/>
                        </a:rPr>
                        <a:t>1</a:t>
                      </a:r>
                      <a:r>
                        <a:rPr kumimoji="1" lang="ja-JP" altLang="en-US" sz="1200" u="none" dirty="0">
                          <a:solidFill>
                            <a:schemeClr val="tx1"/>
                          </a:solidFill>
                          <a:latin typeface="ＭＳ Ｐゴシック" panose="020B0600070205080204" pitchFamily="50" charset="-128"/>
                          <a:ea typeface="+mn-ea"/>
                        </a:rPr>
                        <a:t>校あたり</a:t>
                      </a:r>
                      <a:r>
                        <a:rPr kumimoji="1" lang="en-US" altLang="ja-JP" sz="1200" u="none" dirty="0">
                          <a:solidFill>
                            <a:schemeClr val="tx1"/>
                          </a:solidFill>
                          <a:latin typeface="ＭＳ Ｐゴシック" panose="020B0600070205080204" pitchFamily="50" charset="-128"/>
                          <a:ea typeface="+mn-ea"/>
                        </a:rPr>
                        <a:t>100</a:t>
                      </a:r>
                      <a:r>
                        <a:rPr kumimoji="1" lang="ja-JP" altLang="en-US" sz="1200" u="none" dirty="0">
                          <a:solidFill>
                            <a:schemeClr val="tx1"/>
                          </a:solidFill>
                          <a:latin typeface="ＭＳ Ｐゴシック" panose="020B0600070205080204" pitchFamily="50" charset="-128"/>
                          <a:ea typeface="+mn-ea"/>
                        </a:rPr>
                        <a:t>万円、</a:t>
                      </a:r>
                      <a:r>
                        <a:rPr kumimoji="1" lang="en-US" altLang="ja-JP" sz="1200" u="none" strike="noStrike" dirty="0">
                          <a:solidFill>
                            <a:schemeClr val="tx1"/>
                          </a:solidFill>
                          <a:latin typeface="ＭＳ Ｐゴシック" panose="020B0600070205080204" pitchFamily="50" charset="-128"/>
                          <a:ea typeface="+mn-ea"/>
                        </a:rPr>
                        <a:t>2022</a:t>
                      </a:r>
                      <a:r>
                        <a:rPr kumimoji="1" lang="ja-JP" altLang="en-US" sz="1200" u="none" strike="noStrike" dirty="0">
                          <a:solidFill>
                            <a:schemeClr val="tx1"/>
                          </a:solidFill>
                          <a:latin typeface="ＭＳ Ｐゴシック" panose="020B0600070205080204" pitchFamily="50" charset="-128"/>
                          <a:ea typeface="+mn-ea"/>
                        </a:rPr>
                        <a:t>年度は</a:t>
                      </a:r>
                      <a:r>
                        <a:rPr kumimoji="1" lang="en-US" altLang="ja-JP" sz="1200" u="none" strike="noStrike" dirty="0">
                          <a:solidFill>
                            <a:schemeClr val="tx1"/>
                          </a:solidFill>
                          <a:latin typeface="ＭＳ Ｐゴシック" panose="020B0600070205080204" pitchFamily="50" charset="-128"/>
                          <a:ea typeface="+mn-ea"/>
                        </a:rPr>
                        <a:t>1</a:t>
                      </a:r>
                      <a:r>
                        <a:rPr kumimoji="1" lang="ja-JP" altLang="en-US" sz="1200" u="none" strike="noStrike" dirty="0">
                          <a:solidFill>
                            <a:schemeClr val="tx1"/>
                          </a:solidFill>
                          <a:latin typeface="ＭＳ Ｐゴシック" panose="020B0600070205080204" pitchFamily="50" charset="-128"/>
                          <a:ea typeface="+mn-ea"/>
                        </a:rPr>
                        <a:t>校あたり</a:t>
                      </a:r>
                      <a:r>
                        <a:rPr kumimoji="1" lang="en-US" altLang="ja-JP" sz="1200" u="none" strike="noStrike" dirty="0">
                          <a:solidFill>
                            <a:schemeClr val="tx1"/>
                          </a:solidFill>
                          <a:latin typeface="ＭＳ Ｐゴシック" panose="020B0600070205080204" pitchFamily="50" charset="-128"/>
                          <a:ea typeface="+mn-ea"/>
                        </a:rPr>
                        <a:t>103</a:t>
                      </a:r>
                      <a:r>
                        <a:rPr kumimoji="1" lang="ja-JP" altLang="en-US" sz="1200" u="none" strike="noStrike" dirty="0">
                          <a:solidFill>
                            <a:schemeClr val="tx1"/>
                          </a:solidFill>
                          <a:latin typeface="ＭＳ Ｐゴシック" panose="020B0600070205080204" pitchFamily="50" charset="-128"/>
                          <a:ea typeface="+mn-ea"/>
                        </a:rPr>
                        <a:t>万円</a:t>
                      </a:r>
                      <a:r>
                        <a:rPr kumimoji="1" lang="ja-JP" altLang="en-US" sz="1200" u="none" dirty="0">
                          <a:solidFill>
                            <a:schemeClr val="tx1"/>
                          </a:solidFill>
                          <a:latin typeface="ＭＳ Ｐゴシック" panose="020B0600070205080204" pitchFamily="50" charset="-128"/>
                          <a:ea typeface="+mn-ea"/>
                        </a:rPr>
                        <a:t>（</a:t>
                      </a:r>
                      <a:r>
                        <a:rPr kumimoji="1" lang="en-US" altLang="ja-JP" sz="1200" u="none" dirty="0">
                          <a:solidFill>
                            <a:schemeClr val="tx1"/>
                          </a:solidFill>
                          <a:latin typeface="ＭＳ Ｐゴシック" panose="020B0600070205080204" pitchFamily="50" charset="-128"/>
                          <a:ea typeface="+mn-ea"/>
                        </a:rPr>
                        <a:t>2014</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2015</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2016</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2.1</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2.0</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2.2</a:t>
                      </a:r>
                      <a:r>
                        <a:rPr kumimoji="1" lang="ja-JP" altLang="en-US" sz="1200" u="none" dirty="0">
                          <a:solidFill>
                            <a:schemeClr val="tx1"/>
                          </a:solidFill>
                          <a:latin typeface="ＭＳ Ｐゴシック" panose="020B0600070205080204" pitchFamily="50" charset="-128"/>
                          <a:ea typeface="+mn-ea"/>
                        </a:rPr>
                        <a:t>億円）</a:t>
                      </a:r>
                      <a:endParaRPr kumimoji="1" lang="en-US" altLang="ja-JP" sz="1200" u="none" dirty="0">
                        <a:solidFill>
                          <a:schemeClr val="tx1"/>
                        </a:solidFill>
                        <a:latin typeface="ＭＳ Ｐゴシック" panose="020B0600070205080204" pitchFamily="50" charset="-128"/>
                        <a:ea typeface="+mn-ea"/>
                      </a:endParaRPr>
                    </a:p>
                    <a:p>
                      <a:pPr marL="92075" indent="-92075">
                        <a:lnSpc>
                          <a:spcPts val="1300"/>
                        </a:lnSpc>
                      </a:pPr>
                      <a:r>
                        <a:rPr kumimoji="1" lang="ja-JP" altLang="en-US" sz="1200" u="none" dirty="0">
                          <a:solidFill>
                            <a:schemeClr val="tx1"/>
                          </a:solidFill>
                          <a:latin typeface="ＭＳ Ｐゴシック" panose="020B0600070205080204" pitchFamily="50" charset="-128"/>
                          <a:ea typeface="+mn-ea"/>
                        </a:rPr>
                        <a:t>・学校経営推進費：府立、私立合わせて</a:t>
                      </a:r>
                      <a:r>
                        <a:rPr kumimoji="1" lang="en-US" altLang="ja-JP" sz="1200" u="none" dirty="0">
                          <a:solidFill>
                            <a:schemeClr val="tx1"/>
                          </a:solidFill>
                          <a:latin typeface="ＭＳ Ｐゴシック" panose="020B0600070205080204" pitchFamily="50" charset="-128"/>
                          <a:ea typeface="+mn-ea"/>
                        </a:rPr>
                        <a:t>2013</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26 </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2014</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22</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2015</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20</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2016</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16</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15</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11</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12</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12</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8</a:t>
                      </a:r>
                      <a:r>
                        <a:rPr kumimoji="1" lang="ja-JP" altLang="en-US" sz="1200" u="none" dirty="0">
                          <a:solidFill>
                            <a:schemeClr val="tx1"/>
                          </a:solidFill>
                          <a:latin typeface="ＭＳ Ｐゴシック" panose="020B0600070205080204" pitchFamily="50" charset="-128"/>
                          <a:ea typeface="+mn-ea"/>
                        </a:rPr>
                        <a:t>校、</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10</a:t>
                      </a:r>
                      <a:r>
                        <a:rPr kumimoji="1" lang="ja-JP" altLang="en-US" sz="1200" u="none" dirty="0">
                          <a:solidFill>
                            <a:schemeClr val="tx1"/>
                          </a:solidFill>
                          <a:latin typeface="ＭＳ Ｐゴシック" panose="020B0600070205080204" pitchFamily="50" charset="-128"/>
                          <a:ea typeface="+mn-ea"/>
                        </a:rPr>
                        <a:t>校に経費を支援</a:t>
                      </a:r>
                      <a:r>
                        <a:rPr kumimoji="1" lang="en-US" altLang="ja-JP" sz="1200" u="none" dirty="0">
                          <a:solidFill>
                            <a:schemeClr val="tx1"/>
                          </a:solidFill>
                          <a:latin typeface="ＭＳ Ｐゴシック" panose="020B0600070205080204" pitchFamily="50" charset="-128"/>
                          <a:ea typeface="+mn-ea"/>
                        </a:rPr>
                        <a:t>(2014</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1.5</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2015</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1.2</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2016</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0.8</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0.5</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0.3</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2.2</a:t>
                      </a:r>
                      <a:r>
                        <a:rPr kumimoji="1" lang="ja-JP" altLang="en-US" sz="1200" u="none" dirty="0">
                          <a:solidFill>
                            <a:schemeClr val="tx1"/>
                          </a:solidFill>
                          <a:latin typeface="ＭＳ Ｐゴシック" panose="020B0600070205080204" pitchFamily="50" charset="-128"/>
                          <a:ea typeface="+mn-ea"/>
                        </a:rPr>
                        <a:t>億円。</a:t>
                      </a:r>
                      <a:r>
                        <a:rPr kumimoji="1" lang="en-US" altLang="ja-JP" sz="1200" u="none" dirty="0">
                          <a:solidFill>
                            <a:schemeClr val="tx1"/>
                          </a:solidFill>
                          <a:latin typeface="ＭＳ Ｐゴシック" panose="020B0600070205080204" pitchFamily="50" charset="-128"/>
                          <a:ea typeface="+mn-ea"/>
                        </a:rPr>
                        <a:t>1</a:t>
                      </a:r>
                      <a:r>
                        <a:rPr kumimoji="1" lang="ja-JP" altLang="en-US" sz="1200" u="none" dirty="0">
                          <a:solidFill>
                            <a:schemeClr val="tx1"/>
                          </a:solidFill>
                          <a:latin typeface="ＭＳ Ｐゴシック" panose="020B0600070205080204" pitchFamily="50" charset="-128"/>
                          <a:ea typeface="+mn-ea"/>
                        </a:rPr>
                        <a:t>校あたり最大</a:t>
                      </a:r>
                      <a:r>
                        <a:rPr kumimoji="1" lang="en-US" altLang="ja-JP" sz="1200" u="none" dirty="0">
                          <a:solidFill>
                            <a:schemeClr val="tx1"/>
                          </a:solidFill>
                          <a:latin typeface="ＭＳ Ｐゴシック" panose="020B0600070205080204" pitchFamily="50" charset="-128"/>
                          <a:ea typeface="+mn-ea"/>
                        </a:rPr>
                        <a:t>500</a:t>
                      </a:r>
                      <a:r>
                        <a:rPr kumimoji="1" lang="ja-JP" altLang="en-US" sz="1200" u="none" dirty="0">
                          <a:solidFill>
                            <a:schemeClr val="tx1"/>
                          </a:solidFill>
                          <a:latin typeface="ＭＳ Ｐゴシック" panose="020B0600070205080204" pitchFamily="50" charset="-128"/>
                          <a:ea typeface="+mn-ea"/>
                        </a:rPr>
                        <a:t>万円</a:t>
                      </a:r>
                      <a:r>
                        <a:rPr kumimoji="1" lang="en-US" altLang="ja-JP" sz="1200" u="none" dirty="0">
                          <a:solidFill>
                            <a:schemeClr val="tx1"/>
                          </a:solidFill>
                          <a:latin typeface="ＭＳ Ｐゴシック" panose="020B0600070205080204" pitchFamily="50" charset="-128"/>
                          <a:ea typeface="+mn-ea"/>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65027564"/>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2068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1028992"/>
          <a:ext cx="8748971" cy="31089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gridCol w="3600401">
                  <a:extLst>
                    <a:ext uri="{9D8B030D-6E8A-4147-A177-3AD203B41FA5}">
                      <a16:colId xmlns:a16="http://schemas.microsoft.com/office/drawing/2014/main" val="20002"/>
                    </a:ext>
                  </a:extLst>
                </a:gridCol>
              </a:tblGrid>
              <a:tr h="309518">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南河内地域における中高一貫校の設置</a:t>
                      </a:r>
                      <a:endParaRPr kumimoji="1" lang="en-US" altLang="ja-JP" sz="14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・大阪府内で今後著しい人口減少が予想される南河内地域において、南河内全体の教育力を高めるとともに、地域活性化を図るため、中高一貫校を設置。</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0" indent="0"/>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設置・運営形態</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◇併設型中高一貫校</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府立富田林高等学校に　　　　　</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府立中学校を併設</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◇コミュニティ・スクール</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学校運営協議会を設置</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学校規模</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baseline="0" dirty="0">
                          <a:solidFill>
                            <a:schemeClr val="tx1"/>
                          </a:solidFill>
                          <a:latin typeface="ＭＳ Ｐゴシック" panose="020B0600070205080204" pitchFamily="50" charset="-128"/>
                          <a:ea typeface="ＭＳ Ｐゴシック" panose="020B0600070205080204" pitchFamily="50" charset="-128"/>
                        </a:rPr>
                        <a:t>　</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◇中学校</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学級</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120</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　◇高校　</a:t>
                      </a:r>
                      <a:r>
                        <a:rPr kumimoji="1" lang="ja-JP" altLang="en-US" sz="1200" u="none" baseline="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学年</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6</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学級</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200" u="none" dirty="0">
                        <a:solidFill>
                          <a:schemeClr val="tx1"/>
                        </a:solidFill>
                        <a:latin typeface="ＭＳ Ｐゴシック" panose="020B0600070205080204" pitchFamily="50" charset="-128"/>
                        <a:ea typeface="ＭＳ Ｐゴシック" panose="020B0600070205080204" pitchFamily="50" charset="-128"/>
                      </a:endParaRPr>
                    </a:p>
                    <a:p>
                      <a:pPr marL="444500" indent="-44450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200" u="none" dirty="0">
                          <a:solidFill>
                            <a:schemeClr val="tx1"/>
                          </a:solidFill>
                          <a:latin typeface="ＭＳ Ｐゴシック" panose="020B0600070205080204" pitchFamily="50" charset="-128"/>
                          <a:ea typeface="+mn-ea"/>
                        </a:rPr>
                        <a:t>・</a:t>
                      </a:r>
                      <a:r>
                        <a:rPr kumimoji="1" lang="ja-JP" altLang="en-US" sz="1400" u="none" dirty="0">
                          <a:solidFill>
                            <a:schemeClr val="tx1"/>
                          </a:solidFill>
                          <a:latin typeface="ＭＳ Ｐゴシック" panose="020B0600070205080204" pitchFamily="50" charset="-128"/>
                          <a:ea typeface="+mn-ea"/>
                        </a:rPr>
                        <a:t>中学校、高校の</a:t>
                      </a:r>
                      <a:r>
                        <a:rPr kumimoji="1" lang="en-US" altLang="ja-JP" sz="1400" u="none" dirty="0">
                          <a:solidFill>
                            <a:schemeClr val="tx1"/>
                          </a:solidFill>
                          <a:latin typeface="ＭＳ Ｐゴシック" panose="020B0600070205080204" pitchFamily="50" charset="-128"/>
                          <a:ea typeface="+mn-ea"/>
                        </a:rPr>
                        <a:t>6</a:t>
                      </a:r>
                      <a:r>
                        <a:rPr kumimoji="1" lang="ja-JP" altLang="en-US" sz="1400" u="none" dirty="0">
                          <a:solidFill>
                            <a:schemeClr val="tx1"/>
                          </a:solidFill>
                          <a:latin typeface="ＭＳ Ｐゴシック" panose="020B0600070205080204" pitchFamily="50" charset="-128"/>
                          <a:ea typeface="+mn-ea"/>
                        </a:rPr>
                        <a:t>年間を基礎期、充実期、発展期の</a:t>
                      </a:r>
                      <a:r>
                        <a:rPr kumimoji="1" lang="en-US" altLang="ja-JP" sz="1400" u="none" dirty="0">
                          <a:solidFill>
                            <a:schemeClr val="tx1"/>
                          </a:solidFill>
                          <a:latin typeface="ＭＳ Ｐゴシック" panose="020B0600070205080204" pitchFamily="50" charset="-128"/>
                          <a:ea typeface="+mn-ea"/>
                        </a:rPr>
                        <a:t>3</a:t>
                      </a:r>
                      <a:r>
                        <a:rPr kumimoji="1" lang="ja-JP" altLang="en-US" sz="1400" u="none" dirty="0">
                          <a:solidFill>
                            <a:schemeClr val="tx1"/>
                          </a:solidFill>
                          <a:latin typeface="ＭＳ Ｐゴシック" panose="020B0600070205080204" pitchFamily="50" charset="-128"/>
                          <a:ea typeface="+mn-ea"/>
                        </a:rPr>
                        <a:t>期に区分し、それぞれの発達段階に応じた教育課程及び教育内容を実施。</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u="none" dirty="0">
                          <a:solidFill>
                            <a:schemeClr val="tx1"/>
                          </a:solidFill>
                          <a:latin typeface="ＭＳ Ｐゴシック" panose="020B0600070205080204" pitchFamily="50" charset="-128"/>
                          <a:ea typeface="+mn-ea"/>
                        </a:rPr>
                        <a:t>・育みたい３つの資質</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ja-JP" altLang="en-US" sz="1200" u="none" baseline="0" dirty="0">
                          <a:solidFill>
                            <a:schemeClr val="tx1"/>
                          </a:solidFill>
                          <a:latin typeface="ＭＳ Ｐゴシック" panose="020B0600070205080204" pitchFamily="50" charset="-128"/>
                          <a:ea typeface="+mn-ea"/>
                        </a:rPr>
                        <a:t> </a:t>
                      </a:r>
                      <a:r>
                        <a:rPr kumimoji="1" lang="ja-JP" altLang="en-US" sz="1200" u="none" dirty="0">
                          <a:solidFill>
                            <a:schemeClr val="tx1"/>
                          </a:solidFill>
                          <a:latin typeface="ＭＳ Ｐゴシック" panose="020B0600070205080204" pitchFamily="50" charset="-128"/>
                          <a:ea typeface="+mn-ea"/>
                        </a:rPr>
                        <a:t>①グローバルな視野とコミュニケーション力</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ja-JP" altLang="en-US" sz="1200" u="none" baseline="0" dirty="0">
                          <a:solidFill>
                            <a:schemeClr val="tx1"/>
                          </a:solidFill>
                          <a:latin typeface="ＭＳ Ｐゴシック" panose="020B0600070205080204" pitchFamily="50" charset="-128"/>
                          <a:ea typeface="+mn-ea"/>
                        </a:rPr>
                        <a:t> </a:t>
                      </a:r>
                      <a:r>
                        <a:rPr kumimoji="1" lang="ja-JP" altLang="en-US" sz="1200" u="none" dirty="0">
                          <a:solidFill>
                            <a:schemeClr val="tx1"/>
                          </a:solidFill>
                          <a:latin typeface="ＭＳ Ｐゴシック" panose="020B0600070205080204" pitchFamily="50" charset="-128"/>
                          <a:ea typeface="+mn-ea"/>
                        </a:rPr>
                        <a:t>②論理的な思考力と課題発見・解決能力</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ja-JP" altLang="en-US" sz="1200" u="none" baseline="0" dirty="0">
                          <a:solidFill>
                            <a:schemeClr val="tx1"/>
                          </a:solidFill>
                          <a:latin typeface="ＭＳ Ｐゴシック" panose="020B0600070205080204" pitchFamily="50" charset="-128"/>
                          <a:ea typeface="+mn-ea"/>
                        </a:rPr>
                        <a:t> </a:t>
                      </a:r>
                      <a:r>
                        <a:rPr kumimoji="1" lang="ja-JP" altLang="en-US" sz="1200" u="none" dirty="0">
                          <a:solidFill>
                            <a:schemeClr val="tx1"/>
                          </a:solidFill>
                          <a:latin typeface="ＭＳ Ｐゴシック" panose="020B0600070205080204" pitchFamily="50" charset="-128"/>
                          <a:ea typeface="+mn-ea"/>
                        </a:rPr>
                        <a:t>③社会貢献意識と地域愛</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en-US" altLang="ja-JP" sz="1200" u="none" dirty="0">
                          <a:solidFill>
                            <a:schemeClr val="tx1"/>
                          </a:solidFill>
                          <a:latin typeface="ＭＳ Ｐゴシック" panose="020B0600070205080204" pitchFamily="50" charset="-128"/>
                          <a:ea typeface="+mn-ea"/>
                        </a:rPr>
                        <a:t>-</a:t>
                      </a:r>
                      <a:r>
                        <a:rPr kumimoji="1" lang="ja-JP" altLang="en-US" sz="1200" u="none" dirty="0">
                          <a:solidFill>
                            <a:schemeClr val="tx1"/>
                          </a:solidFill>
                          <a:latin typeface="ＭＳ Ｐゴシック" panose="020B0600070205080204" pitchFamily="50" charset="-128"/>
                          <a:ea typeface="+mn-ea"/>
                        </a:rPr>
                        <a:t>富田林中学校志願倍率</a:t>
                      </a:r>
                      <a:endParaRPr kumimoji="1" lang="en-US" altLang="ja-JP" sz="120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2022</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…2.75</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2021</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…3.12</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2020</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…3.54</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2019</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…3.62</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p>
                      <a:pPr marL="92075" indent="-92075"/>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2018</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…4.14</a:t>
                      </a:r>
                      <a:r>
                        <a:rPr kumimoji="1" lang="ja-JP" altLang="en-US" sz="1200" u="none" dirty="0">
                          <a:solidFill>
                            <a:schemeClr val="tx1"/>
                          </a:solidFill>
                          <a:latin typeface="ＭＳ Ｐゴシック" panose="020B0600070205080204" pitchFamily="50" charset="-128"/>
                          <a:ea typeface="+mn-ea"/>
                        </a:rPr>
                        <a:t>倍　</a:t>
                      </a:r>
                      <a:endParaRPr kumimoji="1" lang="en-US" altLang="ja-JP" sz="1200" u="none" dirty="0">
                        <a:solidFill>
                          <a:schemeClr val="tx1"/>
                        </a:solidFill>
                        <a:latin typeface="ＭＳ Ｐゴシック" panose="020B0600070205080204" pitchFamily="50" charset="-128"/>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ＭＳ Ｐゴシック" panose="020B0600070205080204" pitchFamily="50" charset="-128"/>
                          <a:ea typeface="+mn-ea"/>
                        </a:rPr>
                        <a:t>　 ◇</a:t>
                      </a:r>
                      <a:r>
                        <a:rPr kumimoji="1" lang="en-US" altLang="ja-JP" sz="1200" u="none" dirty="0">
                          <a:solidFill>
                            <a:schemeClr val="tx1"/>
                          </a:solidFill>
                          <a:latin typeface="ＭＳ Ｐゴシック" panose="020B0600070205080204" pitchFamily="50" charset="-128"/>
                          <a:ea typeface="+mn-ea"/>
                        </a:rPr>
                        <a:t>2017</a:t>
                      </a:r>
                      <a:r>
                        <a:rPr kumimoji="1" lang="ja-JP" altLang="en-US" sz="1200" u="none" dirty="0">
                          <a:solidFill>
                            <a:schemeClr val="tx1"/>
                          </a:solidFill>
                          <a:latin typeface="ＭＳ Ｐゴシック" panose="020B0600070205080204" pitchFamily="50" charset="-128"/>
                          <a:ea typeface="+mn-ea"/>
                        </a:rPr>
                        <a:t>年度</a:t>
                      </a:r>
                      <a:r>
                        <a:rPr kumimoji="1" lang="en-US" altLang="ja-JP" sz="1200" u="none" dirty="0">
                          <a:solidFill>
                            <a:schemeClr val="tx1"/>
                          </a:solidFill>
                          <a:latin typeface="ＭＳ Ｐゴシック" panose="020B0600070205080204" pitchFamily="50" charset="-128"/>
                          <a:ea typeface="+mn-ea"/>
                        </a:rPr>
                        <a:t>…5.03</a:t>
                      </a:r>
                      <a:r>
                        <a:rPr kumimoji="1" lang="ja-JP" altLang="en-US" sz="1200" u="none" dirty="0">
                          <a:solidFill>
                            <a:schemeClr val="tx1"/>
                          </a:solidFill>
                          <a:latin typeface="ＭＳ Ｐゴシック" panose="020B0600070205080204" pitchFamily="50" charset="-128"/>
                          <a:ea typeface="+mn-ea"/>
                        </a:rPr>
                        <a:t>倍</a:t>
                      </a:r>
                      <a:endParaRPr kumimoji="1" lang="en-US" altLang="ja-JP" sz="1200" u="none" dirty="0">
                        <a:solidFill>
                          <a:schemeClr val="tx1"/>
                        </a:solidFill>
                        <a:latin typeface="ＭＳ Ｐゴシック" panose="020B0600070205080204" pitchFamily="50" charset="-128"/>
                        <a:ea typeface="+mn-ea"/>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167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40762198"/>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タイトル 1"/>
          <p:cNvSpPr>
            <a:spLocks noGrp="1"/>
          </p:cNvSpPr>
          <p:nvPr>
            <p:ph type="title" idx="4294967295"/>
          </p:nvPr>
        </p:nvSpPr>
        <p:spPr>
          <a:xfrm>
            <a:off x="0" y="309563"/>
            <a:ext cx="3887788" cy="490537"/>
          </a:xfrm>
        </p:spPr>
        <p:txBody>
          <a:bodyPr>
            <a:noAutofit/>
          </a:bodyPr>
          <a:lstStyle/>
          <a:p>
            <a:pPr algn="l"/>
            <a:r>
              <a:rPr kumimoji="1" lang="ja-JP" altLang="en-US" sz="1600" dirty="0">
                <a:latin typeface="+mn-ea"/>
                <a:ea typeface="+mn-ea"/>
              </a:rPr>
              <a:t>■教育庁の創設</a:t>
            </a:r>
          </a:p>
        </p:txBody>
      </p:sp>
      <p:pic>
        <p:nvPicPr>
          <p:cNvPr id="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502" y="764704"/>
            <a:ext cx="8836978" cy="5873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3483938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148213" y="2616158"/>
            <a:ext cx="1543151" cy="3796309"/>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4691365" y="2616158"/>
            <a:ext cx="4314423" cy="3796308"/>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FC024533-669C-48B1-82E7-C27042384F7F}"/>
              </a:ext>
            </a:extLst>
          </p:cNvPr>
          <p:cNvSpPr/>
          <p:nvPr/>
        </p:nvSpPr>
        <p:spPr>
          <a:xfrm>
            <a:off x="-1355" y="397959"/>
            <a:ext cx="9144000" cy="130397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◆３月中旬から、緊急事態措置解除によるリバウンドと、恒例行事による感染機会の増加、アルファ株への置き換わり</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背景と</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して、感染が急拡大。重篤度が高いとされるアルファ株の影響により、重症患者が急増し、医療提供体制が</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極め</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て</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ひっ迫。</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◆４月には、まん延防止等重点措置の後、再び、緊急事態措置を実施。第３波には行わなかった、商業施設等への</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要請など</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、人出の抑制を含めた強い措置を実施。</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スライド番号プレースホルダー 4"/>
          <p:cNvSpPr>
            <a:spLocks noGrp="1"/>
          </p:cNvSpPr>
          <p:nvPr>
            <p:ph type="sldNum" sz="quarter" idx="12"/>
          </p:nvPr>
        </p:nvSpPr>
        <p:spPr>
          <a:xfrm>
            <a:off x="7086600" y="6540889"/>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1" name="テキスト ボックス 20"/>
          <p:cNvSpPr txBox="1"/>
          <p:nvPr/>
        </p:nvSpPr>
        <p:spPr>
          <a:xfrm>
            <a:off x="141154" y="2986625"/>
            <a:ext cx="548009"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26" name="正方形/長方形 25"/>
          <p:cNvSpPr/>
          <p:nvPr/>
        </p:nvSpPr>
        <p:spPr>
          <a:xfrm>
            <a:off x="0" y="1959"/>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第４波（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年３</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１日～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の状況</a:t>
            </a:r>
          </a:p>
        </p:txBody>
      </p:sp>
      <p:cxnSp>
        <p:nvCxnSpPr>
          <p:cNvPr id="38" name="直線矢印コネクタ 37"/>
          <p:cNvCxnSpPr/>
          <p:nvPr/>
        </p:nvCxnSpPr>
        <p:spPr>
          <a:xfrm flipV="1">
            <a:off x="4676954" y="6176152"/>
            <a:ext cx="4328834" cy="4833"/>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40" name="正方形/長方形 39"/>
          <p:cNvSpPr/>
          <p:nvPr/>
        </p:nvSpPr>
        <p:spPr>
          <a:xfrm>
            <a:off x="5558369" y="6074968"/>
            <a:ext cx="2628000" cy="187444"/>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２５～６</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２０</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a:t>
            </a:r>
          </a:p>
        </p:txBody>
      </p:sp>
      <p:cxnSp>
        <p:nvCxnSpPr>
          <p:cNvPr id="42" name="直線矢印コネクタ 41"/>
          <p:cNvCxnSpPr/>
          <p:nvPr/>
        </p:nvCxnSpPr>
        <p:spPr>
          <a:xfrm>
            <a:off x="3148212" y="6190226"/>
            <a:ext cx="1528742" cy="113"/>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41" name="正方形/長方形 40"/>
          <p:cNvSpPr/>
          <p:nvPr/>
        </p:nvSpPr>
        <p:spPr>
          <a:xfrm>
            <a:off x="3299158" y="5999709"/>
            <a:ext cx="1224000" cy="262703"/>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0" lang="ja-JP" altLang="en-US"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75"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a:t>
            </a:r>
          </a:p>
        </p:txBody>
      </p:sp>
      <p:pic>
        <p:nvPicPr>
          <p:cNvPr id="3" name="図 2"/>
          <p:cNvPicPr>
            <a:picLocks noChangeAspect="1"/>
          </p:cNvPicPr>
          <p:nvPr/>
        </p:nvPicPr>
        <p:blipFill>
          <a:blip r:embed="rId3"/>
          <a:stretch>
            <a:fillRect/>
          </a:stretch>
        </p:blipFill>
        <p:spPr>
          <a:xfrm>
            <a:off x="141154" y="2904795"/>
            <a:ext cx="9004572" cy="3420152"/>
          </a:xfrm>
          <a:prstGeom prst="rect">
            <a:avLst/>
          </a:prstGeom>
        </p:spPr>
      </p:pic>
    </p:spTree>
    <p:extLst>
      <p:ext uri="{BB962C8B-B14F-4D97-AF65-F5344CB8AC3E}">
        <p14:creationId xmlns:p14="http://schemas.microsoft.com/office/powerpoint/2010/main" val="1678607427"/>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txBox="1">
            <a:spLocks/>
          </p:cNvSpPr>
          <p:nvPr/>
        </p:nvSpPr>
        <p:spPr>
          <a:xfrm>
            <a:off x="323528" y="309759"/>
            <a:ext cx="3888432" cy="490066"/>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■公私連携の取組み</a:t>
            </a:r>
          </a:p>
        </p:txBody>
      </p:sp>
      <p:sp>
        <p:nvSpPr>
          <p:cNvPr id="6" name="正方形/長方形 5"/>
          <p:cNvSpPr/>
          <p:nvPr/>
        </p:nvSpPr>
        <p:spPr>
          <a:xfrm>
            <a:off x="539552" y="764704"/>
            <a:ext cx="2736304" cy="58326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取組体制</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公私連携プロジェクトチームを教育庁に設置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取組内容</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・私立学校・園を対象に、公私連携に関するアンケートを実施（</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2016.7</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・アンケート結果を踏まえ具体的メニューを検討。実施可能なものから順次実施。</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メモ 8"/>
          <p:cNvSpPr/>
          <p:nvPr/>
        </p:nvSpPr>
        <p:spPr>
          <a:xfrm>
            <a:off x="609600" y="2780928"/>
            <a:ext cx="2594248" cy="3384376"/>
          </a:xfrm>
          <a:prstGeom prst="foldedCorne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～アンケート結果</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主な意見</a:t>
            </a:r>
            <a:r>
              <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中学・高校</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参加したい研修</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・生徒指導、</a:t>
            </a:r>
            <a:r>
              <a:rPr kumimoji="1" lang="ja-JP" altLang="en-US" sz="10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障がい</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者理解に関する研修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参加したい事業</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・英語教育、発達障がいの可能性の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ある児童生徒への支援等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公私連携に関する意見</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・不登校支援に関する情報交換等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公私連携に関する意見</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・公立園との情報共有等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専修学校</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専修学校を周知する効果的な方策</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・高校生や教員対象の進路説明会開催</a:t>
            </a:r>
          </a:p>
        </p:txBody>
      </p:sp>
      <p:sp>
        <p:nvSpPr>
          <p:cNvPr id="13" name="角丸四角形 12"/>
          <p:cNvSpPr/>
          <p:nvPr/>
        </p:nvSpPr>
        <p:spPr>
          <a:xfrm>
            <a:off x="3563888" y="764704"/>
            <a:ext cx="5175426" cy="5688632"/>
          </a:xfrm>
          <a:prstGeom prst="roundRect">
            <a:avLst>
              <a:gd name="adj" fmla="val 781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公私連携メニューの主な事業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小学・中学・高校</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専修学校</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2" name="グループ化 11"/>
          <p:cNvGrpSpPr/>
          <p:nvPr/>
        </p:nvGrpSpPr>
        <p:grpSpPr>
          <a:xfrm>
            <a:off x="3059832" y="2060848"/>
            <a:ext cx="702490" cy="3672408"/>
            <a:chOff x="3707904" y="2132856"/>
            <a:chExt cx="829940" cy="3672408"/>
          </a:xfrm>
        </p:grpSpPr>
        <p:sp>
          <p:nvSpPr>
            <p:cNvPr id="10" name="右矢印 9"/>
            <p:cNvSpPr/>
            <p:nvPr/>
          </p:nvSpPr>
          <p:spPr>
            <a:xfrm>
              <a:off x="3707904" y="2132856"/>
              <a:ext cx="829940" cy="3672408"/>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3842628" y="3140968"/>
              <a:ext cx="369332" cy="1800200"/>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公私連携メニューに反映</a:t>
              </a:r>
            </a:p>
          </p:txBody>
        </p:sp>
      </p:grpSp>
      <p:grpSp>
        <p:nvGrpSpPr>
          <p:cNvPr id="17" name="グループ化 16"/>
          <p:cNvGrpSpPr/>
          <p:nvPr/>
        </p:nvGrpSpPr>
        <p:grpSpPr>
          <a:xfrm>
            <a:off x="3829000" y="3347536"/>
            <a:ext cx="4824536" cy="762007"/>
            <a:chOff x="4644008" y="2276872"/>
            <a:chExt cx="3960440" cy="851912"/>
          </a:xfrm>
        </p:grpSpPr>
        <p:sp>
          <p:nvSpPr>
            <p:cNvPr id="15" name="正方形/長方形 14"/>
            <p:cNvSpPr/>
            <p:nvPr/>
          </p:nvSpPr>
          <p:spPr>
            <a:xfrm>
              <a:off x="4644008" y="2276872"/>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white"/>
                  </a:solidFill>
                  <a:effectLst/>
                  <a:uLnTx/>
                  <a:uFillTx/>
                  <a:latin typeface="Calibri"/>
                  <a:cs typeface="+mn-cs"/>
                </a:rPr>
                <a:t>英語教育推進事業</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644008" y="2492896"/>
              <a:ext cx="3960440" cy="6358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生徒すべてが英語４技能をバランスよく身に付け、主体的、自律的に英語を用いてコミュニケーションを図ろうとする意欲や態度を高めるための機会提供を私立学校にも拡充</a:t>
              </a:r>
            </a:p>
          </p:txBody>
        </p:sp>
      </p:grpSp>
      <p:grpSp>
        <p:nvGrpSpPr>
          <p:cNvPr id="18" name="グループ化 17"/>
          <p:cNvGrpSpPr/>
          <p:nvPr/>
        </p:nvGrpSpPr>
        <p:grpSpPr>
          <a:xfrm>
            <a:off x="3848100" y="1312662"/>
            <a:ext cx="4824536" cy="803490"/>
            <a:chOff x="4644008" y="2022411"/>
            <a:chExt cx="3960440" cy="644033"/>
          </a:xfrm>
        </p:grpSpPr>
        <p:sp>
          <p:nvSpPr>
            <p:cNvPr id="19" name="正方形/長方形 18"/>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支援教育地域支援整備事業・高等学校支援教育力充実事業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府立支援学校のリーディングスタッフや府立高等学校から指定した支援教育サポート校のコーディネーター等を活用した相談等を私立学校園に拡大。校内支援体制等のノウハウ共有の報告会等を開催</a:t>
              </a:r>
            </a:p>
          </p:txBody>
        </p:sp>
      </p:grpSp>
      <p:grpSp>
        <p:nvGrpSpPr>
          <p:cNvPr id="21" name="グループ化 20"/>
          <p:cNvGrpSpPr/>
          <p:nvPr/>
        </p:nvGrpSpPr>
        <p:grpSpPr>
          <a:xfrm>
            <a:off x="3848102" y="2221681"/>
            <a:ext cx="4828354" cy="356236"/>
            <a:chOff x="4644009" y="2047903"/>
            <a:chExt cx="3963575" cy="398267"/>
          </a:xfrm>
        </p:grpSpPr>
        <p:sp>
          <p:nvSpPr>
            <p:cNvPr id="22" name="正方形/長方形 21"/>
            <p:cNvSpPr/>
            <p:nvPr/>
          </p:nvSpPr>
          <p:spPr>
            <a:xfrm>
              <a:off x="4644009" y="2047903"/>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教育総合相談事業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4647144" y="2225896"/>
              <a:ext cx="3960440" cy="22027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面接相談や高等学校適応指導教室の対象を私立高校の生徒・保護者・教員にも拡大</a:t>
              </a:r>
            </a:p>
          </p:txBody>
        </p:sp>
      </p:grpSp>
      <p:grpSp>
        <p:nvGrpSpPr>
          <p:cNvPr id="28" name="グループ化 27"/>
          <p:cNvGrpSpPr/>
          <p:nvPr/>
        </p:nvGrpSpPr>
        <p:grpSpPr>
          <a:xfrm>
            <a:off x="3851672" y="2706923"/>
            <a:ext cx="4824536" cy="576066"/>
            <a:chOff x="4644008" y="2022411"/>
            <a:chExt cx="3960440" cy="644033"/>
          </a:xfrm>
        </p:grpSpPr>
        <p:sp>
          <p:nvSpPr>
            <p:cNvPr id="29" name="正方形/長方形 28"/>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被害者救済システム運用事業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いじめ等事案の解決を図るための第三者性を活かした相談窓口である「被害者救済システム」の対象を私立学校にも拡大</a:t>
              </a:r>
            </a:p>
          </p:txBody>
        </p:sp>
      </p:grpSp>
      <p:grpSp>
        <p:nvGrpSpPr>
          <p:cNvPr id="33" name="グループ化 32"/>
          <p:cNvGrpSpPr/>
          <p:nvPr/>
        </p:nvGrpSpPr>
        <p:grpSpPr>
          <a:xfrm>
            <a:off x="3851920" y="4149080"/>
            <a:ext cx="4824536" cy="379038"/>
            <a:chOff x="4644008" y="2022411"/>
            <a:chExt cx="3960440" cy="423759"/>
          </a:xfrm>
        </p:grpSpPr>
        <p:sp>
          <p:nvSpPr>
            <p:cNvPr id="34" name="正方形/長方形 33"/>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教職員研修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正方形/長方形 34"/>
            <p:cNvSpPr/>
            <p:nvPr/>
          </p:nvSpPr>
          <p:spPr>
            <a:xfrm>
              <a:off x="4644008" y="2225897"/>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教員の専門性や指導力の向上を図るための研修</a:t>
              </a:r>
            </a:p>
          </p:txBody>
        </p:sp>
      </p:grpSp>
      <p:grpSp>
        <p:nvGrpSpPr>
          <p:cNvPr id="36" name="グループ化 35"/>
          <p:cNvGrpSpPr/>
          <p:nvPr/>
        </p:nvGrpSpPr>
        <p:grpSpPr>
          <a:xfrm>
            <a:off x="3851920" y="5733256"/>
            <a:ext cx="4824536" cy="465902"/>
            <a:chOff x="4644008" y="2022412"/>
            <a:chExt cx="3960440" cy="352246"/>
          </a:xfrm>
        </p:grpSpPr>
        <p:sp>
          <p:nvSpPr>
            <p:cNvPr id="37" name="正方形/長方形 36"/>
            <p:cNvSpPr/>
            <p:nvPr/>
          </p:nvSpPr>
          <p:spPr>
            <a:xfrm>
              <a:off x="4644008" y="2022412"/>
              <a:ext cx="3960440" cy="14697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専修学校の周知</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644008" y="2154385"/>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公立・私立の高校進路指導研究会等で専修学校（専門課程）の取組内容等の周知。</a:t>
              </a:r>
            </a:p>
          </p:txBody>
        </p:sp>
      </p:grpSp>
      <p:grpSp>
        <p:nvGrpSpPr>
          <p:cNvPr id="40" name="グループ化 39"/>
          <p:cNvGrpSpPr/>
          <p:nvPr/>
        </p:nvGrpSpPr>
        <p:grpSpPr>
          <a:xfrm>
            <a:off x="3851920" y="4797150"/>
            <a:ext cx="4824536" cy="576066"/>
            <a:chOff x="4644008" y="2022411"/>
            <a:chExt cx="3960440" cy="644033"/>
          </a:xfrm>
        </p:grpSpPr>
        <p:sp>
          <p:nvSpPr>
            <p:cNvPr id="41" name="正方形/長方形 40"/>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幼児教育推進体制構築事業</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幼児教育の推進体制を構築するための調査研究を行い、幼児教育に関する研修などを総合的に行う幼児教育センターを設置（</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p>
          </p:txBody>
        </p:sp>
      </p:gr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393574769"/>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②義務教育改革</a:t>
            </a:r>
          </a:p>
        </p:txBody>
      </p:sp>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extLst/>
          </p:nvPr>
        </p:nvGraphicFramePr>
        <p:xfrm>
          <a:off x="215518" y="692695"/>
          <a:ext cx="8748971" cy="525742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60041">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897379">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小・中学校の児童生徒の学力向上に向けた緊急対策、</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重点支援</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・全国学力・学習状況調査の市町村別結果の情報公開を行うとともに、市町村や課題のある学校を支援することで、市町村のがんばりを促し、小中学校の学力向上を図る。</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endParaRPr kumimoji="1" lang="en-US" altLang="ja-JP" sz="1400"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ＭＳ Ｐゴシック" panose="020B0600070205080204" pitchFamily="50" charset="-128"/>
                          <a:ea typeface="+mn-ea"/>
                        </a:rPr>
                        <a:t>・学力向上のさらなる推進のため、課題となっている言語能力や読解力、情報活用能力等を向上させる。また、一人ひとりの子どもを伸ばすよう、テスト等を資料として活用していく。</a:t>
                      </a:r>
                    </a:p>
                    <a:p>
                      <a:endParaRPr kumimoji="1" lang="ja-JP" altLang="en-US" sz="1400" dirty="0">
                        <a:solidFill>
                          <a:schemeClr val="tx1"/>
                        </a:solidFill>
                        <a:latin typeface="ＭＳ Ｐゴシック" panose="020B0600070205080204" pitchFamily="50" charset="-128"/>
                        <a:ea typeface="+mn-ea"/>
                      </a:endParaRPr>
                    </a:p>
                    <a:p>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年度全国学力・学習状況調査の結果では、小学校は全ての教科・区分で全国との差が拡大。中学校では、全国との差は大きいが国語</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A</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区分・数学</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B</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区分に改善が見られた。</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年度においては、小学校では全国との差は概ね変わらず。中学校では、全国との差が改善傾向。</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2019</a:t>
                      </a:r>
                      <a:r>
                        <a:rPr kumimoji="1" lang="ja-JP" altLang="en-US" sz="1400" u="none" dirty="0">
                          <a:solidFill>
                            <a:schemeClr val="tx1"/>
                          </a:solidFill>
                          <a:latin typeface="ＭＳ Ｐゴシック" panose="020B0600070205080204" pitchFamily="50" charset="-128"/>
                          <a:ea typeface="+mn-ea"/>
                        </a:rPr>
                        <a:t>年度から</a:t>
                      </a:r>
                      <a:r>
                        <a:rPr kumimoji="1" lang="en-US" altLang="ja-JP" sz="1400" u="none" dirty="0">
                          <a:solidFill>
                            <a:schemeClr val="tx1"/>
                          </a:solidFill>
                          <a:latin typeface="ＭＳ Ｐゴシック" panose="020B0600070205080204" pitchFamily="50" charset="-128"/>
                          <a:ea typeface="+mn-ea"/>
                        </a:rPr>
                        <a:t>2022</a:t>
                      </a:r>
                      <a:r>
                        <a:rPr kumimoji="1" lang="ja-JP" altLang="en-US" sz="1400" u="none" dirty="0">
                          <a:solidFill>
                            <a:schemeClr val="tx1"/>
                          </a:solidFill>
                          <a:latin typeface="ＭＳ Ｐゴシック" panose="020B0600070205080204" pitchFamily="50" charset="-128"/>
                          <a:ea typeface="+mn-ea"/>
                        </a:rPr>
                        <a:t>年度においては、小学校・中学校ともに全国との差は改善傾向。特に、算数・数学についてはほぼ全国水準。国語については引き続き課題。</a:t>
                      </a:r>
                      <a:endParaRPr kumimoji="1" lang="en-US" altLang="ja-JP" sz="1400" u="none" dirty="0">
                        <a:solidFill>
                          <a:schemeClr val="tx1"/>
                        </a:solidFill>
                        <a:latin typeface="ＭＳ Ｐゴシック" panose="020B0600070205080204" pitchFamily="50" charset="-128"/>
                        <a:ea typeface="+mn-ea"/>
                      </a:endParaRPr>
                    </a:p>
                    <a:p>
                      <a:endParaRPr kumimoji="1" lang="en-US" altLang="ja-JP" sz="1400" u="none" dirty="0">
                        <a:solidFill>
                          <a:schemeClr val="tx1"/>
                        </a:solidFill>
                        <a:latin typeface="ＭＳ Ｐゴシック" panose="020B0600070205080204" pitchFamily="50" charset="-128"/>
                        <a:ea typeface="+mn-ea"/>
                      </a:endParaRPr>
                    </a:p>
                    <a:p>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2021</a:t>
                      </a:r>
                      <a:r>
                        <a:rPr kumimoji="1" lang="ja-JP" altLang="en-US" sz="1400" u="none" dirty="0">
                          <a:solidFill>
                            <a:schemeClr val="tx1"/>
                          </a:solidFill>
                          <a:latin typeface="ＭＳ Ｐゴシック" panose="020B0600070205080204" pitchFamily="50" charset="-128"/>
                          <a:ea typeface="+mn-ea"/>
                        </a:rPr>
                        <a:t>年度から小学生すくすくウォッチを</a:t>
                      </a:r>
                      <a:r>
                        <a:rPr kumimoji="1" lang="en-US" altLang="ja-JP" sz="1400" u="none" dirty="0">
                          <a:solidFill>
                            <a:schemeClr val="tx1"/>
                          </a:solidFill>
                          <a:latin typeface="ＭＳ Ｐゴシック" panose="020B0600070205080204" pitchFamily="50" charset="-128"/>
                          <a:ea typeface="+mn-ea"/>
                        </a:rPr>
                        <a:t>5</a:t>
                      </a:r>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6</a:t>
                      </a:r>
                      <a:r>
                        <a:rPr kumimoji="1" lang="ja-JP" altLang="en-US" sz="1400" u="none" dirty="0">
                          <a:solidFill>
                            <a:schemeClr val="tx1"/>
                          </a:solidFill>
                          <a:latin typeface="ＭＳ Ｐゴシック" panose="020B0600070205080204" pitchFamily="50" charset="-128"/>
                          <a:ea typeface="+mn-ea"/>
                        </a:rPr>
                        <a:t>年生で実施し、府内の全市町村が参加。</a:t>
                      </a:r>
                    </a:p>
                    <a:p>
                      <a:endParaRPr kumimoji="1" lang="ja-JP" altLang="en-US" sz="1400" b="1"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273450321"/>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②義務教育改革</a:t>
            </a:r>
          </a:p>
        </p:txBody>
      </p:sp>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5"/>
          <a:ext cx="8748971" cy="5572121"/>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60041">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50885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英語教育の推進</a:t>
                      </a:r>
                      <a:endParaRPr kumimoji="1" lang="en-US" altLang="ja-JP" sz="14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92075"/>
                      <a:r>
                        <a:rPr kumimoji="1" lang="ja-JP" altLang="en-US" sz="14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年度から、「聞く」「話す」「読む」「書く」の</a:t>
                      </a:r>
                      <a:r>
                        <a:rPr kumimoji="1" lang="en-US" altLang="ja-JP" sz="14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400" dirty="0">
                          <a:solidFill>
                            <a:schemeClr val="tx1"/>
                          </a:solidFill>
                          <a:latin typeface="ＭＳ Ｐゴシック" panose="020B0600070205080204" pitchFamily="50" charset="-128"/>
                          <a:ea typeface="ＭＳ Ｐゴシック" panose="020B0600070205080204" pitchFamily="50" charset="-128"/>
                        </a:rPr>
                        <a:t>技能をバランスよく引き上げる取組みを実施。小学校からの英語教育を充実強化。</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小学校</a:t>
                      </a:r>
                      <a:r>
                        <a:rPr kumimoji="1" lang="ja-JP" altLang="en-US" sz="1400" b="0" u="none" strike="noStrike" dirty="0">
                          <a:solidFill>
                            <a:schemeClr val="tx1"/>
                          </a:solidFill>
                          <a:effectLst/>
                          <a:latin typeface="ＭＳ Ｐゴシック" panose="020B0600070205080204" pitchFamily="50" charset="-128"/>
                          <a:ea typeface="ＭＳ Ｐゴシック" panose="020B0600070205080204" pitchFamily="50" charset="-128"/>
                        </a:rPr>
                        <a:t>６年間で活用できる</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新しい英語学習</a:t>
                      </a:r>
                      <a:r>
                        <a:rPr kumimoji="1" lang="ja-JP" altLang="en-US" sz="1400" b="0" u="none" strike="noStrike" dirty="0">
                          <a:solidFill>
                            <a:schemeClr val="tx1"/>
                          </a:solidFill>
                          <a:latin typeface="ＭＳ Ｐゴシック" panose="020B0600070205080204" pitchFamily="50" charset="-128"/>
                          <a:ea typeface="ＭＳ Ｐゴシック" panose="020B0600070205080204" pitchFamily="50" charset="-128"/>
                        </a:rPr>
                        <a:t>教材</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DREAM</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」を開発。</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年度から、市町村を対象に同教材の普及及び効果的な活用についての研修を実施。</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38</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市町</a:t>
                      </a:r>
                      <a:r>
                        <a:rPr lang="en-US" altLang="ja-JP" sz="1400" kern="100" dirty="0">
                          <a:solidFill>
                            <a:schemeClr val="tx1"/>
                          </a:solidFill>
                          <a:effectLst/>
                          <a:latin typeface="ＭＳ ゴシック" panose="020B0609070205080204" pitchFamily="49" charset="-128"/>
                          <a:cs typeface="Times New Roman" panose="02020603050405020304" pitchFamily="18" charset="0"/>
                        </a:rPr>
                        <a:t>727</a:t>
                      </a:r>
                      <a:r>
                        <a:rPr kumimoji="1" lang="ja-JP" altLang="en-US" sz="1400" b="0" u="none" dirty="0">
                          <a:solidFill>
                            <a:schemeClr val="tx1"/>
                          </a:solidFill>
                          <a:latin typeface="ＭＳ Ｐゴシック" panose="020B0600070205080204" pitchFamily="50" charset="-128"/>
                          <a:ea typeface="+mn-ea"/>
                        </a:rPr>
                        <a:t>小学校等で活用。</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・中学校において、</a:t>
                      </a:r>
                      <a:r>
                        <a:rPr kumimoji="1" lang="en-US" altLang="ja-JP" sz="1400" b="0" u="none" dirty="0">
                          <a:solidFill>
                            <a:schemeClr val="tx1"/>
                          </a:solidFill>
                          <a:latin typeface="ＭＳ Ｐゴシック" panose="020B0600070205080204" pitchFamily="50" charset="-128"/>
                          <a:ea typeface="+mn-ea"/>
                        </a:rPr>
                        <a:t>2016</a:t>
                      </a:r>
                      <a:r>
                        <a:rPr kumimoji="1" lang="ja-JP" altLang="en-US" sz="1400" b="0" u="none" dirty="0">
                          <a:solidFill>
                            <a:schemeClr val="tx1"/>
                          </a:solidFill>
                          <a:latin typeface="ＭＳ Ｐゴシック" panose="020B0600070205080204" pitchFamily="50" charset="-128"/>
                          <a:ea typeface="+mn-ea"/>
                        </a:rPr>
                        <a:t>年度から、市町村の英語教育を推進する立場の教員を対象に民間を活用したリーダー研修を実施。</a:t>
                      </a:r>
                      <a:r>
                        <a:rPr kumimoji="1" lang="en-US" altLang="ja-JP" sz="1400" dirty="0">
                          <a:solidFill>
                            <a:schemeClr val="tx1"/>
                          </a:solidFill>
                          <a:latin typeface="ＭＳ Ｐゴシック" panose="020B0600070205080204" pitchFamily="50" charset="-128"/>
                          <a:ea typeface="+mn-ea"/>
                        </a:rPr>
                        <a:t>2018</a:t>
                      </a:r>
                      <a:r>
                        <a:rPr kumimoji="1" lang="ja-JP" altLang="en-US" sz="1400" dirty="0">
                          <a:solidFill>
                            <a:schemeClr val="tx1"/>
                          </a:solidFill>
                          <a:latin typeface="ＭＳ Ｐゴシック" panose="020B0600070205080204" pitchFamily="50" charset="-128"/>
                          <a:ea typeface="+mn-ea"/>
                        </a:rPr>
                        <a:t>年度より、本研修受講者を各市に中学校英語コーディネーターとして配置し、配置校及び市町村全体の外国語教育の充実を図る。</a:t>
                      </a:r>
                      <a:endParaRPr kumimoji="1" lang="en-US" altLang="ja-JP" sz="1400"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a:t>
                      </a:r>
                      <a:r>
                        <a:rPr kumimoji="1" lang="en-US" altLang="ja-JP" sz="1400" b="0" u="none" dirty="0">
                          <a:solidFill>
                            <a:schemeClr val="tx1"/>
                          </a:solidFill>
                          <a:latin typeface="ＭＳ Ｐゴシック" panose="020B0600070205080204" pitchFamily="50" charset="-128"/>
                          <a:ea typeface="+mn-ea"/>
                        </a:rPr>
                        <a:t>2021</a:t>
                      </a:r>
                      <a:r>
                        <a:rPr kumimoji="1" lang="ja-JP" altLang="en-US" sz="1400" b="0" u="none" dirty="0">
                          <a:solidFill>
                            <a:schemeClr val="tx1"/>
                          </a:solidFill>
                          <a:latin typeface="ＭＳ Ｐゴシック" panose="020B0600070205080204" pitchFamily="50" charset="-128"/>
                          <a:ea typeface="+mn-ea"/>
                        </a:rPr>
                        <a:t>年度「英語教育実施状況調査」（文科省実施）では、英語を使って授業を行う中学校教員の割合は、全国平均を上回っている。</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400" b="0" u="none" dirty="0">
                          <a:solidFill>
                            <a:schemeClr val="tx1"/>
                          </a:solidFill>
                          <a:latin typeface="ＭＳ Ｐゴシック" panose="020B0600070205080204" pitchFamily="50" charset="-128"/>
                          <a:ea typeface="+mn-ea"/>
                        </a:rPr>
                        <a:t>大阪府　</a:t>
                      </a:r>
                      <a:r>
                        <a:rPr kumimoji="1" lang="en-US" altLang="ja-JP" sz="1400" b="0" u="none" dirty="0">
                          <a:solidFill>
                            <a:schemeClr val="tx1"/>
                          </a:solidFill>
                          <a:latin typeface="ＭＳ Ｐゴシック" panose="020B0600070205080204" pitchFamily="50" charset="-128"/>
                          <a:ea typeface="+mn-ea"/>
                        </a:rPr>
                        <a:t>98.7</a:t>
                      </a:r>
                      <a:r>
                        <a:rPr kumimoji="1" lang="ja-JP" altLang="en-US" sz="1400" b="0" u="none" dirty="0">
                          <a:solidFill>
                            <a:schemeClr val="tx1"/>
                          </a:solidFill>
                          <a:latin typeface="ＭＳ Ｐゴシック" panose="020B0600070205080204" pitchFamily="50" charset="-128"/>
                          <a:ea typeface="+mn-ea"/>
                        </a:rPr>
                        <a:t>％（</a:t>
                      </a:r>
                      <a:r>
                        <a:rPr kumimoji="1" lang="en-US" altLang="ja-JP" sz="1400" b="0" u="none" dirty="0">
                          <a:solidFill>
                            <a:schemeClr val="tx1"/>
                          </a:solidFill>
                          <a:latin typeface="ＭＳ Ｐゴシック" panose="020B0600070205080204" pitchFamily="50" charset="-128"/>
                          <a:ea typeface="+mn-ea"/>
                        </a:rPr>
                        <a:t>2021</a:t>
                      </a:r>
                      <a:r>
                        <a:rPr kumimoji="1" lang="ja-JP" altLang="en-US" sz="1400" b="0" u="none" dirty="0">
                          <a:solidFill>
                            <a:schemeClr val="tx1"/>
                          </a:solidFill>
                          <a:latin typeface="ＭＳ Ｐゴシック" panose="020B0600070205080204" pitchFamily="50" charset="-128"/>
                          <a:ea typeface="+mn-ea"/>
                        </a:rPr>
                        <a:t>年</a:t>
                      </a:r>
                      <a:r>
                        <a:rPr kumimoji="1" lang="en-US" altLang="ja-JP" sz="1400" b="0" u="none" dirty="0">
                          <a:solidFill>
                            <a:schemeClr val="tx1"/>
                          </a:solidFill>
                          <a:latin typeface="ＭＳ Ｐゴシック" panose="020B0600070205080204" pitchFamily="50" charset="-128"/>
                          <a:ea typeface="+mn-ea"/>
                        </a:rPr>
                        <a:t>12</a:t>
                      </a:r>
                      <a:r>
                        <a:rPr kumimoji="1" lang="ja-JP" altLang="en-US" sz="1400" b="0" u="none" dirty="0">
                          <a:solidFill>
                            <a:schemeClr val="tx1"/>
                          </a:solidFill>
                          <a:latin typeface="ＭＳ Ｐゴシック" panose="020B0600070205080204" pitchFamily="50" charset="-128"/>
                          <a:ea typeface="+mn-ea"/>
                        </a:rPr>
                        <a:t>月１日現在）</a:t>
                      </a:r>
                      <a:endParaRPr kumimoji="1" lang="en-US" altLang="ja-JP" sz="1400" b="0" u="none" dirty="0">
                        <a:solidFill>
                          <a:schemeClr val="tx1"/>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　全国　　</a:t>
                      </a:r>
                      <a:r>
                        <a:rPr kumimoji="1" lang="ja-JP" altLang="en-US" sz="1400" b="0" u="none" baseline="0" dirty="0">
                          <a:solidFill>
                            <a:schemeClr val="tx1"/>
                          </a:solidFill>
                          <a:latin typeface="ＭＳ Ｐゴシック" panose="020B0600070205080204" pitchFamily="50" charset="-128"/>
                          <a:ea typeface="+mn-ea"/>
                        </a:rPr>
                        <a:t> </a:t>
                      </a:r>
                      <a:r>
                        <a:rPr kumimoji="1" lang="en-US" altLang="ja-JP" sz="1400" b="0" u="none" dirty="0">
                          <a:solidFill>
                            <a:schemeClr val="tx1"/>
                          </a:solidFill>
                          <a:latin typeface="ＭＳ Ｐゴシック" panose="020B0600070205080204" pitchFamily="50" charset="-128"/>
                          <a:ea typeface="+mn-ea"/>
                        </a:rPr>
                        <a:t>73.4</a:t>
                      </a:r>
                      <a:r>
                        <a:rPr kumimoji="1" lang="ja-JP" altLang="en-US" sz="1400" b="0" u="none" dirty="0">
                          <a:solidFill>
                            <a:schemeClr val="tx1"/>
                          </a:solidFill>
                          <a:latin typeface="ＭＳ Ｐゴシック" panose="020B0600070205080204" pitchFamily="50" charset="-128"/>
                          <a:ea typeface="+mn-ea"/>
                        </a:rPr>
                        <a:t>％（</a:t>
                      </a:r>
                      <a:r>
                        <a:rPr kumimoji="1" lang="en-US" altLang="ja-JP" sz="1400" b="0" u="none" dirty="0">
                          <a:solidFill>
                            <a:schemeClr val="tx1"/>
                          </a:solidFill>
                          <a:latin typeface="ＭＳ Ｐゴシック" panose="020B0600070205080204" pitchFamily="50" charset="-128"/>
                          <a:ea typeface="+mn-ea"/>
                        </a:rPr>
                        <a:t>2021</a:t>
                      </a:r>
                      <a:r>
                        <a:rPr kumimoji="1" lang="ja-JP" altLang="en-US" sz="1400" b="0" u="none" dirty="0">
                          <a:solidFill>
                            <a:schemeClr val="tx1"/>
                          </a:solidFill>
                          <a:latin typeface="ＭＳ Ｐゴシック" panose="020B0600070205080204" pitchFamily="50" charset="-128"/>
                          <a:ea typeface="+mn-ea"/>
                        </a:rPr>
                        <a:t>年</a:t>
                      </a:r>
                      <a:r>
                        <a:rPr kumimoji="1" lang="en-US" altLang="ja-JP" sz="1400" b="0" u="none" dirty="0">
                          <a:solidFill>
                            <a:schemeClr val="tx1"/>
                          </a:solidFill>
                          <a:latin typeface="ＭＳ Ｐゴシック" panose="020B0600070205080204" pitchFamily="50" charset="-128"/>
                          <a:ea typeface="+mn-ea"/>
                        </a:rPr>
                        <a:t>12</a:t>
                      </a:r>
                      <a:r>
                        <a:rPr kumimoji="1" lang="ja-JP" altLang="en-US" sz="1400" b="0" u="none" dirty="0">
                          <a:solidFill>
                            <a:schemeClr val="tx1"/>
                          </a:solidFill>
                          <a:latin typeface="ＭＳ Ｐゴシック" panose="020B0600070205080204" pitchFamily="50" charset="-128"/>
                          <a:ea typeface="+mn-ea"/>
                        </a:rPr>
                        <a:t>月１日現在）</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latin typeface="ＭＳ Ｐゴシック" panose="020B0600070205080204" pitchFamily="50" charset="-128"/>
                          <a:ea typeface="+mn-ea"/>
                        </a:rPr>
                        <a:t>・小学校において、</a:t>
                      </a:r>
                      <a:r>
                        <a:rPr kumimoji="1" lang="en-US" altLang="ja-JP" sz="1400" b="0" u="none" dirty="0">
                          <a:solidFill>
                            <a:schemeClr val="tx1"/>
                          </a:solidFill>
                          <a:latin typeface="ＭＳ Ｐゴシック" panose="020B0600070205080204" pitchFamily="50" charset="-128"/>
                          <a:ea typeface="+mn-ea"/>
                        </a:rPr>
                        <a:t>2018</a:t>
                      </a:r>
                      <a:r>
                        <a:rPr kumimoji="1" lang="ja-JP" altLang="en-US" sz="1400" b="0" u="none" dirty="0">
                          <a:solidFill>
                            <a:schemeClr val="tx1"/>
                          </a:solidFill>
                          <a:latin typeface="ＭＳ Ｐゴシック" panose="020B0600070205080204" pitchFamily="50" charset="-128"/>
                          <a:ea typeface="+mn-ea"/>
                        </a:rPr>
                        <a:t>年度から英語教育実践リーダー研修を実施し、すべての小学校に英語教育のリーダーを育成。また、</a:t>
                      </a:r>
                      <a:r>
                        <a:rPr kumimoji="1" lang="en-US" altLang="ja-JP" sz="1400" b="0" u="none" dirty="0">
                          <a:solidFill>
                            <a:schemeClr val="tx1"/>
                          </a:solidFill>
                          <a:latin typeface="ＭＳ Ｐゴシック" panose="020B0600070205080204" pitchFamily="50" charset="-128"/>
                          <a:ea typeface="+mn-ea"/>
                        </a:rPr>
                        <a:t>2018</a:t>
                      </a:r>
                      <a:r>
                        <a:rPr kumimoji="1" lang="ja-JP" altLang="en-US" sz="1400" b="0" u="none" dirty="0">
                          <a:solidFill>
                            <a:schemeClr val="tx1"/>
                          </a:solidFill>
                          <a:latin typeface="ＭＳ Ｐゴシック" panose="020B0600070205080204" pitchFamily="50" charset="-128"/>
                          <a:ea typeface="+mn-ea"/>
                        </a:rPr>
                        <a:t>年度から、英語の専門性を有する教員を専科指導教員として配置。</a:t>
                      </a:r>
                      <a:endParaRPr kumimoji="1" lang="en-US" altLang="ja-JP" sz="1400" b="0" u="none" dirty="0">
                        <a:solidFill>
                          <a:schemeClr val="tx1"/>
                        </a:solidFill>
                        <a:latin typeface="ＭＳ Ｐゴシック" panose="020B0600070205080204" pitchFamily="50" charset="-128"/>
                        <a:ea typeface="+mn-ea"/>
                      </a:endParaRPr>
                    </a:p>
                    <a:p>
                      <a:pPr marL="0" indent="0"/>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381450765"/>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6"/>
          <a:ext cx="8748971" cy="302260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u="none" dirty="0">
                          <a:solidFill>
                            <a:schemeClr val="tx1"/>
                          </a:solidFill>
                        </a:rPr>
                        <a:t>中学校への給食導入</a:t>
                      </a:r>
                      <a:endParaRPr kumimoji="1" lang="ja-JP" altLang="en-US" sz="14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・中学校給食の実施主体は設置者である市町村であるが、府としてイニシャルコスト</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施設設備ほか</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を対象に補助し、全中学校への給食の導入を促進。</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【246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億円の予算</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債務負担行為、</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0" indent="92075"/>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補助制度の内容</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施設整備費について定率補助（</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分の</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施設整備以外のイニシャルコスト</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消耗品等</a:t>
                      </a:r>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について定額補助</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用地取得費については、原則として補助の対象外</a:t>
                      </a:r>
                    </a:p>
                    <a:p>
                      <a:pPr marL="0" indent="92075"/>
                      <a:r>
                        <a:rPr kumimoji="1" lang="en-US" altLang="ja-JP" sz="120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過度な施設整備を抑制するため、補助金の上限額を設定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・大阪府における中学校給食の実施率は</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年度末に全国平均を上回った。</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大阪府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93.9</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日時点）</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全国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90.2</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5</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日時点） </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2022</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年度には全中学校で給食が実施されている。</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学校給食の運営にかかる経費</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学校給食法規定</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・学校の設置者である市町村の負担は，施設整備費，人件費，修繕費　等</a:t>
                      </a:r>
                    </a:p>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・保護者の負担は，食材料費等</a:t>
                      </a:r>
                    </a:p>
                    <a:p>
                      <a:pPr marL="0" indent="0"/>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857103816"/>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6"/>
          <a:ext cx="8748971" cy="5369560"/>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小中学校生徒指導体制の推進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・暴力行為が多い府内小中学校に非常勤講師や、校長ＯＢ等を配置。（</a:t>
                      </a:r>
                      <a:r>
                        <a:rPr kumimoji="1" lang="en-US" altLang="ja-JP" sz="1400" u="none" dirty="0">
                          <a:solidFill>
                            <a:schemeClr val="tx1"/>
                          </a:solidFill>
                          <a:latin typeface="ＭＳ Ｐゴシック" panose="020B0600070205080204" pitchFamily="50" charset="-128"/>
                          <a:ea typeface="+mn-ea"/>
                        </a:rPr>
                        <a:t>2015</a:t>
                      </a:r>
                      <a:r>
                        <a:rPr kumimoji="1" lang="ja-JP" altLang="en-US" sz="1400" u="none" dirty="0">
                          <a:solidFill>
                            <a:schemeClr val="tx1"/>
                          </a:solidFill>
                          <a:latin typeface="ＭＳ Ｐゴシック" panose="020B0600070205080204" pitchFamily="50" charset="-128"/>
                          <a:ea typeface="+mn-ea"/>
                        </a:rPr>
                        <a:t>年度は中学校のみ、</a:t>
                      </a:r>
                      <a:r>
                        <a:rPr kumimoji="1" lang="en-US" altLang="ja-JP" sz="1400" u="none" dirty="0">
                          <a:solidFill>
                            <a:schemeClr val="tx1"/>
                          </a:solidFill>
                          <a:latin typeface="ＭＳ Ｐゴシック" panose="020B0600070205080204" pitchFamily="50" charset="-128"/>
                          <a:ea typeface="+mn-ea"/>
                        </a:rPr>
                        <a:t>2016</a:t>
                      </a:r>
                      <a:r>
                        <a:rPr kumimoji="1" lang="ja-JP" altLang="en-US" sz="1400" u="none" dirty="0">
                          <a:solidFill>
                            <a:schemeClr val="tx1"/>
                          </a:solidFill>
                          <a:latin typeface="ＭＳ Ｐゴシック" panose="020B0600070205080204" pitchFamily="50" charset="-128"/>
                          <a:ea typeface="+mn-ea"/>
                        </a:rPr>
                        <a:t>年度以降は小中学校で実施）中学校区単位で生徒指導上の問題行動の減少を図る。</a:t>
                      </a:r>
                    </a:p>
                    <a:p>
                      <a:pPr marL="0" marR="0" indent="92075"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solidFill>
                          <a:schemeClr val="tx1"/>
                        </a:solidFill>
                        <a:latin typeface="ＭＳ Ｐゴシック" panose="020B0600070205080204" pitchFamily="50" charset="-128"/>
                        <a:ea typeface="+mn-ea"/>
                      </a:endParaRPr>
                    </a:p>
                    <a:p>
                      <a:pPr marL="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strike="noStrike" baseline="0" dirty="0">
                          <a:solidFill>
                            <a:schemeClr val="tx1"/>
                          </a:solidFill>
                          <a:latin typeface="ＭＳ Ｐゴシック" panose="020B0600070205080204" pitchFamily="50" charset="-128"/>
                          <a:ea typeface="+mn-ea"/>
                        </a:rPr>
                        <a:t>・</a:t>
                      </a:r>
                      <a:r>
                        <a:rPr kumimoji="1" lang="en-US" altLang="ja-JP" sz="1400" u="none" strike="noStrike" baseline="0" dirty="0">
                          <a:solidFill>
                            <a:schemeClr val="tx1"/>
                          </a:solidFill>
                          <a:latin typeface="ＭＳ Ｐゴシック" panose="020B0600070205080204" pitchFamily="50" charset="-128"/>
                          <a:ea typeface="+mn-ea"/>
                        </a:rPr>
                        <a:t>2020</a:t>
                      </a:r>
                      <a:r>
                        <a:rPr kumimoji="1" lang="ja-JP" altLang="en-US" sz="1400" u="none" strike="noStrike" baseline="0" dirty="0">
                          <a:solidFill>
                            <a:schemeClr val="tx1"/>
                          </a:solidFill>
                          <a:latin typeface="ＭＳ Ｐゴシック" panose="020B0600070205080204" pitchFamily="50" charset="-128"/>
                          <a:ea typeface="+mn-ea"/>
                        </a:rPr>
                        <a:t>年度以降は、小中学校におけるいじめ重大事態や児童虐待等の深刻な事案に迅速かつ適切に対応するため、市町村の要請に応じ、専門人材からなる緊急支援チームを派遣。また、課題の大きい府内小中学校に非常勤講師や校長</a:t>
                      </a:r>
                      <a:r>
                        <a:rPr kumimoji="1" lang="en-US" altLang="ja-JP" sz="1400" u="none" strike="noStrike" baseline="0" dirty="0">
                          <a:solidFill>
                            <a:schemeClr val="tx1"/>
                          </a:solidFill>
                          <a:latin typeface="ＭＳ Ｐゴシック" panose="020B0600070205080204" pitchFamily="50" charset="-128"/>
                          <a:ea typeface="+mn-ea"/>
                        </a:rPr>
                        <a:t>OB</a:t>
                      </a:r>
                      <a:r>
                        <a:rPr kumimoji="1" lang="ja-JP" altLang="en-US" sz="1400" u="none" strike="noStrike" baseline="0" dirty="0">
                          <a:solidFill>
                            <a:schemeClr val="tx1"/>
                          </a:solidFill>
                          <a:latin typeface="ＭＳ Ｐゴシック" panose="020B0600070205080204" pitchFamily="50" charset="-128"/>
                          <a:ea typeface="+mn-ea"/>
                        </a:rPr>
                        <a:t>等を配置。</a:t>
                      </a:r>
                    </a:p>
                    <a:p>
                      <a:pPr marL="0" marR="0" indent="92075"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・府の</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1,000</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人あたりの暴力行為発生</a:t>
                      </a:r>
                      <a:r>
                        <a:rPr kumimoji="1" lang="ja-JP" altLang="en-US" sz="1400" u="none" dirty="0">
                          <a:solidFill>
                            <a:schemeClr val="tx1"/>
                          </a:solidFill>
                          <a:latin typeface="ＭＳ Ｐゴシック" panose="020B0600070205080204" pitchFamily="50" charset="-128"/>
                          <a:ea typeface="+mn-ea"/>
                        </a:rPr>
                        <a:t>件数については、中学校ではピーク時からは改善しているものの、小・中ともに全国より多い。</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u="none" dirty="0">
                          <a:solidFill>
                            <a:schemeClr val="tx1"/>
                          </a:solidFill>
                          <a:latin typeface="ＭＳ Ｐゴシック" panose="020B0600070205080204" pitchFamily="50" charset="-128"/>
                          <a:ea typeface="+mn-ea"/>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小学校</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u="none" dirty="0">
                          <a:solidFill>
                            <a:schemeClr val="tx1"/>
                          </a:solidFill>
                          <a:latin typeface="ＭＳ Ｐゴシック" panose="020B0600070205080204" pitchFamily="50" charset="-128"/>
                          <a:ea typeface="+mn-ea"/>
                        </a:rPr>
                        <a:t>　　　</a:t>
                      </a:r>
                      <a:r>
                        <a:rPr kumimoji="1" lang="en-US" altLang="ja-JP" sz="1400" u="none" dirty="0">
                          <a:solidFill>
                            <a:schemeClr val="tx1"/>
                          </a:solidFill>
                          <a:latin typeface="ＭＳ Ｐゴシック" panose="020B0600070205080204" pitchFamily="50" charset="-128"/>
                          <a:ea typeface="+mn-ea"/>
                        </a:rPr>
                        <a:t>2015</a:t>
                      </a:r>
                      <a:r>
                        <a:rPr kumimoji="1" lang="ja-JP" altLang="en-US" sz="1400" u="none" dirty="0">
                          <a:solidFill>
                            <a:schemeClr val="tx1"/>
                          </a:solidFill>
                          <a:latin typeface="ＭＳ Ｐゴシック" panose="020B0600070205080204" pitchFamily="50" charset="-128"/>
                          <a:ea typeface="+mn-ea"/>
                        </a:rPr>
                        <a:t>年度　府</a:t>
                      </a:r>
                      <a:r>
                        <a:rPr kumimoji="1" lang="en-US" altLang="ja-JP" sz="1400" u="none" dirty="0">
                          <a:solidFill>
                            <a:schemeClr val="tx1"/>
                          </a:solidFill>
                          <a:latin typeface="ＭＳ Ｐゴシック" panose="020B0600070205080204" pitchFamily="50" charset="-128"/>
                          <a:ea typeface="+mn-ea"/>
                        </a:rPr>
                        <a:t>6.1</a:t>
                      </a:r>
                      <a:r>
                        <a:rPr kumimoji="1" lang="ja-JP" altLang="en-US" sz="1400" u="none" dirty="0">
                          <a:solidFill>
                            <a:schemeClr val="tx1"/>
                          </a:solidFill>
                          <a:latin typeface="ＭＳ Ｐゴシック" panose="020B0600070205080204" pitchFamily="50" charset="-128"/>
                          <a:ea typeface="+mn-ea"/>
                        </a:rPr>
                        <a:t>件、全国</a:t>
                      </a:r>
                      <a:r>
                        <a:rPr kumimoji="1" lang="en-US" altLang="ja-JP" sz="1400" u="none" dirty="0">
                          <a:solidFill>
                            <a:schemeClr val="tx1"/>
                          </a:solidFill>
                          <a:latin typeface="ＭＳ Ｐゴシック" panose="020B0600070205080204" pitchFamily="50" charset="-128"/>
                          <a:ea typeface="+mn-ea"/>
                        </a:rPr>
                        <a:t>2.6</a:t>
                      </a:r>
                      <a:r>
                        <a:rPr kumimoji="1" lang="ja-JP" altLang="en-US" sz="1400" u="none" dirty="0">
                          <a:solidFill>
                            <a:schemeClr val="tx1"/>
                          </a:solidFill>
                          <a:latin typeface="ＭＳ Ｐゴシック" panose="020B0600070205080204" pitchFamily="50" charset="-128"/>
                          <a:ea typeface="+mn-ea"/>
                        </a:rPr>
                        <a:t>件</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u="none" dirty="0">
                          <a:solidFill>
                            <a:schemeClr val="tx1"/>
                          </a:solidFill>
                          <a:latin typeface="ＭＳ Ｐゴシック" panose="020B0600070205080204" pitchFamily="50" charset="-128"/>
                          <a:ea typeface="+mn-ea"/>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　　</a:t>
                      </a:r>
                      <a:endParaRPr kumimoji="1" lang="en-US" altLang="ja-JP" sz="1400" u="none" dirty="0">
                        <a:solidFill>
                          <a:schemeClr val="tx1"/>
                        </a:solidFill>
                        <a:latin typeface="ＭＳ Ｐゴシック" panose="020B0600070205080204" pitchFamily="50" charset="-128"/>
                        <a:ea typeface="+mn-ea"/>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中学校</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32.4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28.2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21.2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17.3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12.6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14.9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chemeClr val="tx1"/>
                        </a:solidFill>
                        <a:latin typeface="ＭＳ Ｐゴシック" panose="020B0600070205080204" pitchFamily="50" charset="-128"/>
                        <a:ea typeface="+mn-ea"/>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444435300"/>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215516" y="69269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518" y="692696"/>
          <a:ext cx="8748971" cy="5830186"/>
        </p:xfrm>
        <a:graphic>
          <a:graphicData uri="http://schemas.openxmlformats.org/drawingml/2006/table">
            <a:tbl>
              <a:tblPr firstRow="1">
                <a:tableStyleId>{7DF18680-E054-41AD-8BC1-D1AEF772440D}</a:tableStyleId>
              </a:tblPr>
              <a:tblGrid>
                <a:gridCol w="1764194">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gridCol w="3312369">
                  <a:extLst>
                    <a:ext uri="{9D8B030D-6E8A-4147-A177-3AD203B41FA5}">
                      <a16:colId xmlns:a16="http://schemas.microsoft.com/office/drawing/2014/main" val="20002"/>
                    </a:ext>
                  </a:extLst>
                </a:gridCol>
              </a:tblGrid>
              <a:tr h="305273">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549490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b="0" u="none" dirty="0">
                          <a:solidFill>
                            <a:schemeClr val="tx1"/>
                          </a:solidFill>
                        </a:rPr>
                        <a:t>いじめ対策</a:t>
                      </a:r>
                      <a:endParaRPr lang="en-US" altLang="ja-JP" sz="1400" b="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a:solidFill>
                            <a:schemeClr val="tx1"/>
                          </a:solidFill>
                        </a:rPr>
                        <a:t>　（高校・支援含む）</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400" b="1"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2020</a:t>
                      </a:r>
                      <a:r>
                        <a:rPr kumimoji="1" lang="ja-JP" altLang="en-US" sz="1400" u="none" dirty="0">
                          <a:solidFill>
                            <a:schemeClr val="tx1"/>
                          </a:solidFill>
                          <a:latin typeface="ＭＳ Ｐゴシック" panose="020B0600070205080204" pitchFamily="50" charset="-128"/>
                          <a:ea typeface="+mn-ea"/>
                        </a:rPr>
                        <a:t>年度以降、小中学校におけるいじめ重大事態や児童虐待等の深刻な事案に迅速かつ適切に対応するため、市町村の要請に応じ、専門人材からなる緊急支援チームを派遣。また、課題の大きい府内小中学校に非常勤講師や校長</a:t>
                      </a:r>
                      <a:r>
                        <a:rPr kumimoji="1" lang="en-US" altLang="ja-JP" sz="1400" u="none" dirty="0">
                          <a:solidFill>
                            <a:schemeClr val="tx1"/>
                          </a:solidFill>
                          <a:latin typeface="ＭＳ Ｐゴシック" panose="020B0600070205080204" pitchFamily="50" charset="-128"/>
                          <a:ea typeface="+mn-ea"/>
                        </a:rPr>
                        <a:t>OB</a:t>
                      </a:r>
                      <a:r>
                        <a:rPr kumimoji="1" lang="ja-JP" altLang="en-US" sz="1400" u="none" dirty="0">
                          <a:solidFill>
                            <a:schemeClr val="tx1"/>
                          </a:solidFill>
                          <a:latin typeface="ＭＳ Ｐゴシック" panose="020B0600070205080204" pitchFamily="50" charset="-128"/>
                          <a:ea typeface="+mn-ea"/>
                        </a:rPr>
                        <a:t>等を配置。</a:t>
                      </a:r>
                    </a:p>
                    <a:p>
                      <a:pPr marL="0" marR="0" indent="92075"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a:solidFill>
                          <a:schemeClr val="tx1"/>
                        </a:solidFill>
                        <a:latin typeface="ＭＳ Ｐゴシック" panose="020B0600070205080204" pitchFamily="50" charset="-128"/>
                        <a:ea typeface="+mn-ea"/>
                      </a:endParaRPr>
                    </a:p>
                    <a:p>
                      <a:pPr marL="0"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立学校において、背景にいじめの疑いがあり、生徒の生命に重大な被害が生じた場合や相当の期間学校を欠席することを余儀なくされた場合、調査主体は従前であれば教育庁もしくは学校であったが、被害生徒側が知事部局の第三者委員会による調査を選択できる仕組みを整備した（</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en-US" altLang="ja-JP" sz="1200" b="1" u="none" dirty="0">
                        <a:solidFill>
                          <a:schemeClr val="tx1"/>
                        </a:solidFill>
                        <a:latin typeface="ＭＳ Ｐゴシック" panose="020B0600070205080204" pitchFamily="50" charset="-128"/>
                        <a:ea typeface="ＭＳ Ｐゴシック" panose="020B0600070205080204" pitchFamily="50" charset="-128"/>
                      </a:endParaRPr>
                    </a:p>
                    <a:p>
                      <a:pPr marL="0" indent="92075"/>
                      <a:endParaRPr kumimoji="1" lang="ja-JP" altLang="en-US" sz="1200" b="1"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・府の</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1,000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人あたりのいじめ認知件数について、適切に対応ができるよう積極的な認知を進めた結果、全国平均より高くなっている。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小学校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67.1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109.9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80.7</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中</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学校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2020</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27.8</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26.6</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2021</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35.7</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31.9</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indent="0"/>
                      <a:endParaRPr kumimoji="1" lang="en-US" altLang="ja-JP" sz="1400" b="1" u="none" dirty="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府立高校</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中</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学校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2020</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2.4</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4.8</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2021</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年度　府</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2.8</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件、全国</a:t>
                      </a:r>
                      <a:r>
                        <a:rPr kumimoji="1" lang="en-US" altLang="zh-CN"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5.4</a:t>
                      </a:r>
                      <a:r>
                        <a:rPr kumimoji="1" lang="zh-CN"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件</a:t>
                      </a:r>
                    </a:p>
                    <a:p>
                      <a:pPr marL="0" indent="0"/>
                      <a:endParaRPr kumimoji="1" lang="en-US" altLang="ja-JP" sz="1400" b="1" u="none" dirty="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latin typeface="ＭＳ Ｐゴシック" panose="020B0600070205080204" pitchFamily="50" charset="-128"/>
                          <a:ea typeface="+mn-ea"/>
                        </a:rPr>
                        <a:t>・</a:t>
                      </a:r>
                      <a:r>
                        <a:rPr kumimoji="1" lang="en-US" altLang="ja-JP" sz="1400" u="none" dirty="0">
                          <a:solidFill>
                            <a:schemeClr val="tx1"/>
                          </a:solidFill>
                          <a:latin typeface="ＭＳ Ｐゴシック" panose="020B0600070205080204" pitchFamily="50" charset="-128"/>
                          <a:ea typeface="+mn-ea"/>
                        </a:rPr>
                        <a:t>LINE</a:t>
                      </a:r>
                      <a:r>
                        <a:rPr kumimoji="1" lang="ja-JP" altLang="en-US" sz="1400" u="none" dirty="0">
                          <a:solidFill>
                            <a:schemeClr val="tx1"/>
                          </a:solidFill>
                          <a:latin typeface="ＭＳ Ｐゴシック" panose="020B0600070205080204" pitchFamily="50" charset="-128"/>
                          <a:ea typeface="+mn-ea"/>
                        </a:rPr>
                        <a:t>相談をはじめとするいじめに関する相談窓口を設置（</a:t>
                      </a:r>
                      <a:r>
                        <a:rPr kumimoji="1" lang="en-US" altLang="ja-JP" sz="1400" u="none" dirty="0">
                          <a:solidFill>
                            <a:schemeClr val="tx1"/>
                          </a:solidFill>
                          <a:latin typeface="ＭＳ Ｐゴシック" panose="020B0600070205080204" pitchFamily="50" charset="-128"/>
                          <a:ea typeface="+mn-ea"/>
                        </a:rPr>
                        <a:t>LINE</a:t>
                      </a:r>
                      <a:r>
                        <a:rPr kumimoji="1" lang="ja-JP" altLang="en-US" sz="1400" u="none" dirty="0">
                          <a:solidFill>
                            <a:schemeClr val="tx1"/>
                          </a:solidFill>
                          <a:latin typeface="ＭＳ Ｐゴシック" panose="020B0600070205080204" pitchFamily="50" charset="-128"/>
                          <a:ea typeface="+mn-ea"/>
                        </a:rPr>
                        <a:t>相談窓口設置は</a:t>
                      </a:r>
                      <a:r>
                        <a:rPr kumimoji="1" lang="en-US" altLang="ja-JP" sz="1400" u="none" dirty="0">
                          <a:solidFill>
                            <a:schemeClr val="tx1"/>
                          </a:solidFill>
                          <a:latin typeface="ＭＳ Ｐゴシック" panose="020B0600070205080204" pitchFamily="50" charset="-128"/>
                          <a:ea typeface="+mn-ea"/>
                        </a:rPr>
                        <a:t>2018</a:t>
                      </a:r>
                      <a:r>
                        <a:rPr kumimoji="1" lang="ja-JP" altLang="en-US" sz="1400" u="none" dirty="0">
                          <a:solidFill>
                            <a:schemeClr val="tx1"/>
                          </a:solidFill>
                          <a:latin typeface="ＭＳ Ｐゴシック" panose="020B0600070205080204" pitchFamily="50" charset="-128"/>
                          <a:ea typeface="+mn-ea"/>
                        </a:rPr>
                        <a:t>年度）。</a:t>
                      </a:r>
                    </a:p>
                    <a:p>
                      <a:pPr marL="0" indent="0"/>
                      <a:endParaRPr kumimoji="1" lang="en-US" altLang="ja-JP" sz="1400" b="1"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365437675"/>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txBox="1">
            <a:spLocks/>
          </p:cNvSpPr>
          <p:nvPr/>
        </p:nvSpPr>
        <p:spPr>
          <a:xfrm>
            <a:off x="141297" y="224644"/>
            <a:ext cx="8856984"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■学力向上関連事業</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7" name="図 6"/>
          <p:cNvPicPr>
            <a:picLocks noChangeAspect="1"/>
          </p:cNvPicPr>
          <p:nvPr/>
        </p:nvPicPr>
        <p:blipFill>
          <a:blip r:embed="rId2"/>
          <a:stretch>
            <a:fillRect/>
          </a:stretch>
        </p:blipFill>
        <p:spPr>
          <a:xfrm>
            <a:off x="1041397" y="570466"/>
            <a:ext cx="7056784" cy="6162434"/>
          </a:xfrm>
          <a:prstGeom prst="rect">
            <a:avLst/>
          </a:prstGeom>
        </p:spPr>
      </p:pic>
    </p:spTree>
    <p:extLst>
      <p:ext uri="{BB962C8B-B14F-4D97-AF65-F5344CB8AC3E}">
        <p14:creationId xmlns:p14="http://schemas.microsoft.com/office/powerpoint/2010/main" val="1952285143"/>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580127" y="1252996"/>
            <a:ext cx="4240345" cy="2440549"/>
          </a:xfrm>
          <a:prstGeom prst="rect">
            <a:avLst/>
          </a:prstGeom>
        </p:spPr>
      </p:pic>
      <p:sp>
        <p:nvSpPr>
          <p:cNvPr id="4" name="タイトル 1"/>
          <p:cNvSpPr txBox="1">
            <a:spLocks/>
          </p:cNvSpPr>
          <p:nvPr/>
        </p:nvSpPr>
        <p:spPr>
          <a:xfrm>
            <a:off x="141297" y="224644"/>
            <a:ext cx="8856984"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■全国学力・学習状況調査　平均正答率対全国比　他府県との比較</a:t>
            </a:r>
          </a:p>
        </p:txBody>
      </p:sp>
      <p:sp>
        <p:nvSpPr>
          <p:cNvPr id="13" name="テキスト ボックス 12"/>
          <p:cNvSpPr txBox="1"/>
          <p:nvPr/>
        </p:nvSpPr>
        <p:spPr>
          <a:xfrm>
            <a:off x="107504" y="682437"/>
            <a:ext cx="172819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小学生</a:t>
            </a:r>
          </a:p>
        </p:txBody>
      </p:sp>
      <p:sp>
        <p:nvSpPr>
          <p:cNvPr id="14" name="テキスト ボックス 13"/>
          <p:cNvSpPr txBox="1"/>
          <p:nvPr/>
        </p:nvSpPr>
        <p:spPr>
          <a:xfrm>
            <a:off x="827584" y="918012"/>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国語の全国に対する割合</a:t>
            </a:r>
          </a:p>
        </p:txBody>
      </p:sp>
      <p:sp>
        <p:nvSpPr>
          <p:cNvPr id="15" name="テキスト ボックス 14"/>
          <p:cNvSpPr txBox="1"/>
          <p:nvPr/>
        </p:nvSpPr>
        <p:spPr>
          <a:xfrm>
            <a:off x="5220072" y="934687"/>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算数の全国に対する割合</a:t>
            </a:r>
          </a:p>
        </p:txBody>
      </p:sp>
      <p:sp>
        <p:nvSpPr>
          <p:cNvPr id="16" name="テキスト ボックス 15"/>
          <p:cNvSpPr txBox="1"/>
          <p:nvPr/>
        </p:nvSpPr>
        <p:spPr>
          <a:xfrm>
            <a:off x="107504" y="3717032"/>
            <a:ext cx="172819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中学生</a:t>
            </a:r>
          </a:p>
        </p:txBody>
      </p:sp>
      <p:sp>
        <p:nvSpPr>
          <p:cNvPr id="17" name="テキスト ボックス 16"/>
          <p:cNvSpPr txBox="1"/>
          <p:nvPr/>
        </p:nvSpPr>
        <p:spPr>
          <a:xfrm>
            <a:off x="827584" y="4031569"/>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国語の全国に対する割合</a:t>
            </a:r>
          </a:p>
        </p:txBody>
      </p:sp>
      <p:sp>
        <p:nvSpPr>
          <p:cNvPr id="18" name="テキスト ボックス 17"/>
          <p:cNvSpPr txBox="1"/>
          <p:nvPr/>
        </p:nvSpPr>
        <p:spPr>
          <a:xfrm>
            <a:off x="5220072" y="4054327"/>
            <a:ext cx="280831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数学の全国に対する割合</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10" name="図 9"/>
          <p:cNvPicPr>
            <a:picLocks noChangeAspect="1"/>
          </p:cNvPicPr>
          <p:nvPr/>
        </p:nvPicPr>
        <p:blipFill>
          <a:blip r:embed="rId3"/>
          <a:stretch>
            <a:fillRect/>
          </a:stretch>
        </p:blipFill>
        <p:spPr>
          <a:xfrm>
            <a:off x="5455019" y="3007578"/>
            <a:ext cx="712013" cy="349414"/>
          </a:xfrm>
          <a:prstGeom prst="rect">
            <a:avLst/>
          </a:prstGeom>
        </p:spPr>
      </p:pic>
      <p:pic>
        <p:nvPicPr>
          <p:cNvPr id="3" name="図 2"/>
          <p:cNvPicPr>
            <a:picLocks noChangeAspect="1"/>
          </p:cNvPicPr>
          <p:nvPr/>
        </p:nvPicPr>
        <p:blipFill>
          <a:blip r:embed="rId4"/>
          <a:stretch>
            <a:fillRect/>
          </a:stretch>
        </p:blipFill>
        <p:spPr>
          <a:xfrm>
            <a:off x="172512" y="1234549"/>
            <a:ext cx="4286685" cy="2441128"/>
          </a:xfrm>
          <a:prstGeom prst="rect">
            <a:avLst/>
          </a:prstGeom>
        </p:spPr>
      </p:pic>
      <p:pic>
        <p:nvPicPr>
          <p:cNvPr id="20" name="図 19"/>
          <p:cNvPicPr>
            <a:picLocks noChangeAspect="1"/>
          </p:cNvPicPr>
          <p:nvPr/>
        </p:nvPicPr>
        <p:blipFill>
          <a:blip r:embed="rId5"/>
          <a:stretch>
            <a:fillRect/>
          </a:stretch>
        </p:blipFill>
        <p:spPr>
          <a:xfrm>
            <a:off x="4584255" y="4320042"/>
            <a:ext cx="4236217" cy="2439081"/>
          </a:xfrm>
          <a:prstGeom prst="rect">
            <a:avLst/>
          </a:prstGeom>
        </p:spPr>
      </p:pic>
      <p:pic>
        <p:nvPicPr>
          <p:cNvPr id="7" name="図 6"/>
          <p:cNvPicPr>
            <a:picLocks noChangeAspect="1"/>
          </p:cNvPicPr>
          <p:nvPr/>
        </p:nvPicPr>
        <p:blipFill>
          <a:blip r:embed="rId6"/>
          <a:stretch>
            <a:fillRect/>
          </a:stretch>
        </p:blipFill>
        <p:spPr>
          <a:xfrm>
            <a:off x="187639" y="4320042"/>
            <a:ext cx="4240345" cy="2439081"/>
          </a:xfrm>
          <a:prstGeom prst="rect">
            <a:avLst/>
          </a:prstGeom>
        </p:spPr>
      </p:pic>
      <p:sp>
        <p:nvSpPr>
          <p:cNvPr id="19" name="テキスト ボックス 18"/>
          <p:cNvSpPr txBox="1"/>
          <p:nvPr/>
        </p:nvSpPr>
        <p:spPr>
          <a:xfrm>
            <a:off x="2968587" y="2916108"/>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sp>
        <p:nvSpPr>
          <p:cNvPr id="21" name="テキスト ボックス 20"/>
          <p:cNvSpPr txBox="1"/>
          <p:nvPr/>
        </p:nvSpPr>
        <p:spPr>
          <a:xfrm>
            <a:off x="6876256" y="2902788"/>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sp>
        <p:nvSpPr>
          <p:cNvPr id="23" name="テキスト ボックス 22"/>
          <p:cNvSpPr txBox="1"/>
          <p:nvPr/>
        </p:nvSpPr>
        <p:spPr>
          <a:xfrm>
            <a:off x="2531603" y="5991533"/>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sp>
        <p:nvSpPr>
          <p:cNvPr id="24" name="テキスト ボックス 23"/>
          <p:cNvSpPr txBox="1"/>
          <p:nvPr/>
        </p:nvSpPr>
        <p:spPr>
          <a:xfrm>
            <a:off x="7010400" y="6000207"/>
            <a:ext cx="873968" cy="461665"/>
          </a:xfrm>
          <a:prstGeom prst="rect">
            <a:avLst/>
          </a:prstGeom>
          <a:solidFill>
            <a:schemeClr val="bg1"/>
          </a:solidFill>
          <a:ln>
            <a:solidFill>
              <a:schemeClr val="tx1"/>
            </a:solidFill>
            <a:prstDash val="solid"/>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問題の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区分がなくなる</a:t>
            </a:r>
          </a:p>
        </p:txBody>
      </p:sp>
      <p:pic>
        <p:nvPicPr>
          <p:cNvPr id="25" name="図 24"/>
          <p:cNvPicPr>
            <a:picLocks noChangeAspect="1"/>
          </p:cNvPicPr>
          <p:nvPr/>
        </p:nvPicPr>
        <p:blipFill>
          <a:blip r:embed="rId3"/>
          <a:stretch>
            <a:fillRect/>
          </a:stretch>
        </p:blipFill>
        <p:spPr>
          <a:xfrm>
            <a:off x="1403648" y="6112458"/>
            <a:ext cx="712013" cy="349414"/>
          </a:xfrm>
          <a:prstGeom prst="rect">
            <a:avLst/>
          </a:prstGeom>
        </p:spPr>
      </p:pic>
      <p:pic>
        <p:nvPicPr>
          <p:cNvPr id="26" name="図 25"/>
          <p:cNvPicPr>
            <a:picLocks noChangeAspect="1"/>
          </p:cNvPicPr>
          <p:nvPr/>
        </p:nvPicPr>
        <p:blipFill>
          <a:blip r:embed="rId3"/>
          <a:stretch>
            <a:fillRect/>
          </a:stretch>
        </p:blipFill>
        <p:spPr>
          <a:xfrm>
            <a:off x="5520600" y="6139500"/>
            <a:ext cx="712013" cy="349414"/>
          </a:xfrm>
          <a:prstGeom prst="rect">
            <a:avLst/>
          </a:prstGeom>
        </p:spPr>
      </p:pic>
    </p:spTree>
    <p:extLst>
      <p:ext uri="{BB962C8B-B14F-4D97-AF65-F5344CB8AC3E}">
        <p14:creationId xmlns:p14="http://schemas.microsoft.com/office/powerpoint/2010/main" val="3069556557"/>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215517" y="1066091"/>
          <a:ext cx="8748971" cy="354076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032449">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tblGrid>
              <a:tr h="370840">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私立高校授業料無償化制度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・詳細別掲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42734">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府立高校入学者選抜制度の改善</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・中長期的に安定した入学者選抜制度を構築するため、</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2013</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年度以降、受験者の志願動向や進路指導の状況等を分析。</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11</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月に「大阪府立公立高等学校入学者選抜制度改善方針」を策定。</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選抜機会の一本化</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絶対評価の導入</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177800" indent="-177800"/>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　絶対評価の公平性を担保する「府内統一ルール」の策定</a:t>
                      </a:r>
                      <a:endParaRPr kumimoji="1" lang="en-US" altLang="ja-JP" sz="1400" u="none" dirty="0">
                        <a:solidFill>
                          <a:schemeClr val="tx1"/>
                        </a:solidFill>
                        <a:latin typeface="ＭＳ Ｐゴシック" panose="020B0600070205080204" pitchFamily="50" charset="-128"/>
                        <a:ea typeface="ＭＳ Ｐゴシック" panose="020B0600070205080204" pitchFamily="50" charset="-128"/>
                      </a:endParaRPr>
                    </a:p>
                    <a:p>
                      <a:pPr marL="177800" indent="-177800"/>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自己申告書、調査書の「活動／行動の記録」の活用</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英語入試改革</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400" u="none" dirty="0">
                          <a:solidFill>
                            <a:schemeClr val="tx1"/>
                          </a:solidFill>
                          <a:latin typeface="ＭＳ Ｐゴシック" panose="020B0600070205080204" pitchFamily="50" charset="-128"/>
                          <a:ea typeface="ＭＳ Ｐゴシック" panose="020B060007020508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strike="noStrike" baseline="0" dirty="0">
                          <a:solidFill>
                            <a:schemeClr val="tx1"/>
                          </a:solidFill>
                          <a:latin typeface="ＭＳ Ｐゴシック" panose="020B0600070205080204" pitchFamily="50" charset="-128"/>
                          <a:ea typeface="+mn-ea"/>
                        </a:rPr>
                        <a:t>-</a:t>
                      </a:r>
                      <a:r>
                        <a:rPr kumimoji="1" lang="ja-JP" altLang="en-US" sz="1400" u="none" strike="noStrike" baseline="0" dirty="0">
                          <a:solidFill>
                            <a:schemeClr val="tx1"/>
                          </a:solidFill>
                          <a:latin typeface="ＭＳ Ｐゴシック" panose="020B0600070205080204" pitchFamily="50" charset="-128"/>
                          <a:ea typeface="+mn-ea"/>
                        </a:rPr>
                        <a:t>インフルエンザ罹患者等に対する追検査の導入（</a:t>
                      </a:r>
                      <a:r>
                        <a:rPr kumimoji="1" lang="en-US" altLang="ja-JP" sz="1400" u="none" strike="noStrike" baseline="0" dirty="0">
                          <a:solidFill>
                            <a:schemeClr val="tx1"/>
                          </a:solidFill>
                          <a:latin typeface="ＭＳ Ｐゴシック" panose="020B0600070205080204" pitchFamily="50" charset="-128"/>
                          <a:ea typeface="+mn-ea"/>
                        </a:rPr>
                        <a:t>2018</a:t>
                      </a:r>
                      <a:r>
                        <a:rPr kumimoji="1" lang="ja-JP" altLang="en-US" sz="1400" u="none" strike="noStrike" baseline="0" dirty="0">
                          <a:solidFill>
                            <a:schemeClr val="tx1"/>
                          </a:solidFill>
                          <a:latin typeface="ＭＳ Ｐゴシック" panose="020B0600070205080204" pitchFamily="50" charset="-128"/>
                          <a:ea typeface="+mn-ea"/>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strike="noStrike" baseline="0" dirty="0">
                          <a:solidFill>
                            <a:schemeClr val="tx1"/>
                          </a:solidFill>
                          <a:latin typeface="ＭＳ Ｐゴシック" panose="020B0600070205080204" pitchFamily="50" charset="-128"/>
                          <a:ea typeface="+mn-ea"/>
                        </a:rPr>
                        <a:t>-</a:t>
                      </a:r>
                      <a:r>
                        <a:rPr kumimoji="1" lang="ja-JP" altLang="en-US" sz="1400" u="none" strike="noStrike" baseline="0" dirty="0">
                          <a:solidFill>
                            <a:schemeClr val="tx1"/>
                          </a:solidFill>
                          <a:latin typeface="ＭＳ Ｐゴシック" panose="020B0600070205080204" pitchFamily="50" charset="-128"/>
                          <a:ea typeface="+mn-ea"/>
                        </a:rPr>
                        <a:t>新型コロナウイルス感染症への対応として追検査対象者の拡大（</a:t>
                      </a:r>
                      <a:r>
                        <a:rPr kumimoji="1" lang="en-US" altLang="ja-JP" sz="1400" u="none" strike="noStrike" baseline="0" dirty="0">
                          <a:solidFill>
                            <a:schemeClr val="tx1"/>
                          </a:solidFill>
                          <a:latin typeface="ＭＳ Ｐゴシック" panose="020B0600070205080204" pitchFamily="50" charset="-128"/>
                          <a:ea typeface="+mn-ea"/>
                        </a:rPr>
                        <a:t>2021</a:t>
                      </a:r>
                      <a:r>
                        <a:rPr kumimoji="1" lang="ja-JP" altLang="en-US" sz="1400" u="none" strike="noStrike" baseline="0" dirty="0">
                          <a:solidFill>
                            <a:schemeClr val="tx1"/>
                          </a:solidFill>
                          <a:latin typeface="ＭＳ Ｐゴシック" panose="020B0600070205080204" pitchFamily="50" charset="-128"/>
                          <a:ea typeface="+mn-ea"/>
                        </a:rPr>
                        <a:t>年度～）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2" name="テキスト ボックス 1"/>
          <p:cNvSpPr txBox="1"/>
          <p:nvPr/>
        </p:nvSpPr>
        <p:spPr>
          <a:xfrm>
            <a:off x="215516" y="34715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③高校教育改革</a:t>
            </a:r>
          </a:p>
        </p:txBody>
      </p:sp>
      <p:sp>
        <p:nvSpPr>
          <p:cNvPr id="19" name="テキスト ボックス 18"/>
          <p:cNvSpPr txBox="1"/>
          <p:nvPr/>
        </p:nvSpPr>
        <p:spPr>
          <a:xfrm>
            <a:off x="215516" y="64217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177</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102827851"/>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79997" y="677108"/>
          <a:ext cx="8748971" cy="609600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28490">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53467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a:solidFill>
                            <a:schemeClr val="tx1"/>
                          </a:solidFill>
                        </a:rPr>
                        <a:t>グローバルリーダーズハイスクールの設置等府立高校の特色づくり</a:t>
                      </a:r>
                      <a:endParaRPr kumimoji="1" lang="en-US" altLang="ja-JP" sz="140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・これからの社会のリーダーとして活躍する人材を育成するため、選ばれる学校となるための特色づくりを進める。</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176213" indent="-84138"/>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府立高校</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校に、進学指導に特色を置いた文理学科を設置</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北野、豊中、茨木、大手前、四條畷、高津、天王寺、生野、三国丘、岸和田</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p>
                    <a:p>
                      <a:pPr marL="176213" indent="-84138"/>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教育センターと一体となって大阪の教育課題を踏まえた実践・研究を行う附属高校を開設</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176213" indent="-84138"/>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グローバル人材の育成とキャリア教育推進について先駆的な取組みを行っている高校に新たな専門学科（グローバル科、デュアル総合学科）を設置</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・グローバルリーダーズハイスクールの現役大学進学率</a:t>
                      </a: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60.6</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2013</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62.7</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2014</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64.9</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2015</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66.8</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2016</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zh-TW" sz="1400" b="0" u="none" dirty="0">
                          <a:solidFill>
                            <a:schemeClr val="tx1"/>
                          </a:solidFill>
                          <a:latin typeface="ＭＳ Ｐゴシック" panose="020B0600070205080204" pitchFamily="50" charset="-128"/>
                          <a:ea typeface="ＭＳ Ｐゴシック" panose="020B0600070205080204" pitchFamily="50" charset="-128"/>
                        </a:rPr>
                        <a:t>67.4</a:t>
                      </a:r>
                      <a:r>
                        <a:rPr kumimoji="1" lang="zh-TW"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67.0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66.6</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2019</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71.5</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2020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72.9</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2021</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年度卒業生　　</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74.7</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zh-TW" sz="14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年度選抜における志願倍率</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文理学科：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2.98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グローバル科：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2.68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デュアル総合学科：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1.78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昼間の高校平均：前期選抜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後期選抜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1.23</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参考：</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年度選抜における志願倍率</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文理学科：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2.25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グローバル科：</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3.31</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昼間の高校平均：特別選抜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1.21</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一般選抜</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1.18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参考：</a:t>
                      </a:r>
                      <a:r>
                        <a:rPr kumimoji="1" lang="en-US" altLang="ja-JP" sz="1200" b="0" u="none" dirty="0">
                          <a:solidFill>
                            <a:schemeClr val="tx1"/>
                          </a:solidFill>
                          <a:latin typeface="ＭＳ Ｐゴシック" panose="020B0600070205080204" pitchFamily="50" charset="-128"/>
                          <a:ea typeface="+mn-ea"/>
                        </a:rPr>
                        <a:t>2022</a:t>
                      </a:r>
                      <a:r>
                        <a:rPr kumimoji="1" lang="ja-JP" altLang="en-US" sz="1200" b="0" u="none" dirty="0">
                          <a:solidFill>
                            <a:schemeClr val="tx1"/>
                          </a:solidFill>
                          <a:latin typeface="ＭＳ Ｐゴシック" panose="020B0600070205080204" pitchFamily="50" charset="-128"/>
                          <a:ea typeface="+mn-ea"/>
                        </a:rPr>
                        <a:t>年度選抜における志願倍率</a:t>
                      </a:r>
                      <a:r>
                        <a:rPr kumimoji="1" lang="en-US" altLang="ja-JP" sz="1200" b="0" u="none" dirty="0">
                          <a:solidFill>
                            <a:schemeClr val="tx1"/>
                          </a:solidFill>
                          <a:latin typeface="ＭＳ Ｐゴシック" panose="020B0600070205080204" pitchFamily="50" charset="-128"/>
                          <a:ea typeface="+mn-ea"/>
                        </a:rPr>
                        <a:t>】</a:t>
                      </a: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文理学科：</a:t>
                      </a:r>
                      <a:r>
                        <a:rPr kumimoji="1" lang="en-US" altLang="ja-JP" sz="1200" b="0" u="none" dirty="0">
                          <a:solidFill>
                            <a:schemeClr val="tx1"/>
                          </a:solidFill>
                          <a:latin typeface="ＭＳ Ｐゴシック" panose="020B0600070205080204" pitchFamily="50" charset="-128"/>
                          <a:ea typeface="+mn-ea"/>
                        </a:rPr>
                        <a:t>1.38</a:t>
                      </a:r>
                      <a:r>
                        <a:rPr kumimoji="1" lang="ja-JP" altLang="en-US" sz="1200" b="0" u="none" dirty="0">
                          <a:solidFill>
                            <a:schemeClr val="tx1"/>
                          </a:solidFill>
                          <a:latin typeface="ＭＳ Ｐゴシック" panose="020B0600070205080204" pitchFamily="50" charset="-128"/>
                          <a:ea typeface="+mn-ea"/>
                        </a:rPr>
                        <a:t>倍</a:t>
                      </a:r>
                      <a:endParaRPr kumimoji="1" lang="en-US" altLang="ja-JP" sz="1200" b="0" u="none" dirty="0">
                        <a:solidFill>
                          <a:schemeClr val="tx1"/>
                        </a:solidFill>
                        <a:latin typeface="ＭＳ Ｐゴシック" panose="020B0600070205080204" pitchFamily="50" charset="-128"/>
                        <a:ea typeface="+mn-ea"/>
                      </a:endParaRP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グローバル科：</a:t>
                      </a:r>
                      <a:r>
                        <a:rPr kumimoji="1" lang="en-US" altLang="ja-JP" sz="1200" b="0" u="none" dirty="0">
                          <a:solidFill>
                            <a:schemeClr val="tx1"/>
                          </a:solidFill>
                          <a:latin typeface="ＭＳ Ｐゴシック" panose="020B0600070205080204" pitchFamily="50" charset="-128"/>
                          <a:ea typeface="+mn-ea"/>
                        </a:rPr>
                        <a:t>1.99</a:t>
                      </a:r>
                      <a:r>
                        <a:rPr kumimoji="1" lang="ja-JP" altLang="en-US" sz="1200" b="0" u="none" dirty="0">
                          <a:solidFill>
                            <a:schemeClr val="tx1"/>
                          </a:solidFill>
                          <a:latin typeface="ＭＳ Ｐゴシック" panose="020B0600070205080204" pitchFamily="50" charset="-128"/>
                          <a:ea typeface="+mn-ea"/>
                        </a:rPr>
                        <a:t>倍</a:t>
                      </a:r>
                      <a:endParaRPr kumimoji="1" lang="en-US" altLang="ja-JP" sz="1200" b="0" u="none" dirty="0">
                        <a:solidFill>
                          <a:schemeClr val="tx1"/>
                        </a:solidFill>
                        <a:latin typeface="ＭＳ Ｐゴシック" panose="020B0600070205080204" pitchFamily="50" charset="-128"/>
                        <a:ea typeface="+mn-ea"/>
                      </a:endParaRPr>
                    </a:p>
                    <a:p>
                      <a:pPr marL="92075" indent="-3175"/>
                      <a:r>
                        <a:rPr kumimoji="1" lang="en-US" altLang="ja-JP" sz="1200" b="0" u="none" dirty="0">
                          <a:solidFill>
                            <a:schemeClr val="tx1"/>
                          </a:solidFill>
                          <a:latin typeface="ＭＳ Ｐゴシック" panose="020B0600070205080204" pitchFamily="50" charset="-128"/>
                          <a:ea typeface="+mn-ea"/>
                        </a:rPr>
                        <a:t>-</a:t>
                      </a:r>
                      <a:r>
                        <a:rPr kumimoji="1" lang="ja-JP" altLang="en-US" sz="1200" b="0" u="none" dirty="0">
                          <a:solidFill>
                            <a:schemeClr val="tx1"/>
                          </a:solidFill>
                          <a:latin typeface="ＭＳ Ｐゴシック" panose="020B0600070205080204" pitchFamily="50" charset="-128"/>
                          <a:ea typeface="+mn-ea"/>
                        </a:rPr>
                        <a:t>昼間の高校平均：特別選抜</a:t>
                      </a:r>
                      <a:r>
                        <a:rPr kumimoji="1" lang="en-US" altLang="ja-JP" sz="1200" b="0" u="none" dirty="0">
                          <a:solidFill>
                            <a:schemeClr val="tx1"/>
                          </a:solidFill>
                          <a:latin typeface="ＭＳ Ｐゴシック" panose="020B0600070205080204" pitchFamily="50" charset="-128"/>
                          <a:ea typeface="+mn-ea"/>
                        </a:rPr>
                        <a:t>0.95</a:t>
                      </a:r>
                      <a:r>
                        <a:rPr kumimoji="1" lang="ja-JP" altLang="en-US" sz="1200" b="0" u="none" dirty="0">
                          <a:solidFill>
                            <a:schemeClr val="tx1"/>
                          </a:solidFill>
                          <a:latin typeface="ＭＳ Ｐゴシック" panose="020B0600070205080204" pitchFamily="50" charset="-128"/>
                          <a:ea typeface="+mn-ea"/>
                        </a:rPr>
                        <a:t>倍</a:t>
                      </a:r>
                      <a:endParaRPr kumimoji="1" lang="en-US" altLang="ja-JP" sz="1200" b="0" u="none" dirty="0">
                        <a:solidFill>
                          <a:schemeClr val="tx1"/>
                        </a:solidFill>
                        <a:latin typeface="ＭＳ Ｐゴシック" panose="020B0600070205080204" pitchFamily="50" charset="-128"/>
                        <a:ea typeface="+mn-ea"/>
                      </a:endParaRPr>
                    </a:p>
                    <a:p>
                      <a:pPr marL="92075" indent="-3175"/>
                      <a:r>
                        <a:rPr kumimoji="1" lang="ja-JP" altLang="en-US" sz="1200" b="0" u="none" dirty="0">
                          <a:solidFill>
                            <a:schemeClr val="tx1"/>
                          </a:solidFill>
                          <a:latin typeface="ＭＳ Ｐゴシック" panose="020B0600070205080204" pitchFamily="50" charset="-128"/>
                          <a:ea typeface="+mn-ea"/>
                        </a:rPr>
                        <a:t>　　　　　　　　　　　　一般選抜</a:t>
                      </a:r>
                      <a:r>
                        <a:rPr kumimoji="1" lang="en-US" altLang="ja-JP" sz="1200" b="0" u="none" dirty="0">
                          <a:solidFill>
                            <a:schemeClr val="tx1"/>
                          </a:solidFill>
                          <a:latin typeface="ＭＳ Ｐゴシック" panose="020B0600070205080204" pitchFamily="50" charset="-128"/>
                          <a:ea typeface="+mn-ea"/>
                        </a:rPr>
                        <a:t>1.12</a:t>
                      </a:r>
                      <a:r>
                        <a:rPr kumimoji="1" lang="ja-JP" altLang="en-US" sz="1200" b="0" u="none" dirty="0">
                          <a:solidFill>
                            <a:schemeClr val="tx1"/>
                          </a:solidFill>
                          <a:latin typeface="ＭＳ Ｐゴシック" panose="020B0600070205080204" pitchFamily="50" charset="-128"/>
                          <a:ea typeface="+mn-ea"/>
                        </a:rPr>
                        <a:t>倍</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19" name="テキスト ボックス 18"/>
          <p:cNvSpPr txBox="1"/>
          <p:nvPr/>
        </p:nvSpPr>
        <p:spPr>
          <a:xfrm>
            <a:off x="179997" y="33855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178</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44408535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82847629"/>
              </p:ext>
            </p:extLst>
          </p:nvPr>
        </p:nvGraphicFramePr>
        <p:xfrm>
          <a:off x="36001" y="440817"/>
          <a:ext cx="9072000" cy="6390104"/>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0924">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69130">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「緊急事態宣言解除後の新型コロナウイルス感染症への対応」決定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・飲食の感染対策　・変異株対策の強化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・モニタリング検査など感染拡大防止策の強化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・ワクチン接種の着実な推進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・医療提供体制の充実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国内で初めてのデルタ株患者確認（空港検疫）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・措置区域の飲食店：営業時間短縮要請（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酒類の提供は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・措置区域外の飲食店：知事の判断により時短要請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・大規模集客施設：時短や入場整理等の働きかけ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飲食店向け規模別協力金制度を導入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緊急事態措置解除、「大阪モデル」黄信号点灯、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大阪市全域の飲食店等に対し営業時間短縮を要請、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４人以下でのマスク会食の徹底を要請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首都圏（１都３県）との往来自粛を要請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新大阪駅での検温実施（～４月９日）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令和３年度当初予算成立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令和３年度一般会計補正予算（第１号）成立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大阪府全域の飲食店等に対し、営業時間短縮を要請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ワクチン接種後の副反応等にかかる専門相談窓口及び専門医療体制を確保</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まん延防止等重点措置適用（措置区域：大阪市）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・飲食店等：営業時間短縮（大阪市内：５～</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酒類提供：</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時、大阪市外：５時～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酒類提供：</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分）、カラオケ自粛要請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・大規模商業施設等（大阪市内）：飲食店と同様の時短や</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入場整理等の働きかけ</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（大阪市外：４月９日～）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人以下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・大阪市内・大阪府外への不要不急の外出自粛要請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「大阪モデル」赤信号点灯、医療非常事態宣言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大阪府全域における不要不急の外出自粛要請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大学等でのオンライン授業実施、府立学校での部活動休止、修学旅行の中止・延期、「出勤者７割削減」をめざしたテレワークの徹底を要請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令和３年度一般会計補正予算（第２号）成立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入院</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患者</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待機ステーション設置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1" y="655707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1"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第４波（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年３月１日～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Tree>
    <p:extLst>
      <p:ext uri="{BB962C8B-B14F-4D97-AF65-F5344CB8AC3E}">
        <p14:creationId xmlns:p14="http://schemas.microsoft.com/office/powerpoint/2010/main" val="3987794201"/>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215516" y="579549"/>
          <a:ext cx="8748971" cy="545592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29171">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116435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英語教育の推進</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・高校</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年間で</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技能を英語圏の大学に進学できるレベルに引き上げるなど、さらなる府立高校生の英語ｺﾐｭﾆｹｰｼｮﾝ能力の向上に取り組む（</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・また、府立高校入学者選抜において、</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TOEFL</a:t>
                      </a:r>
                      <a:r>
                        <a:rPr kumimoji="1" lang="en-US" altLang="ja-JP" sz="1200" b="0" u="none" baseline="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baseline="0" dirty="0" err="1">
                          <a:solidFill>
                            <a:schemeClr val="tx1"/>
                          </a:solidFill>
                          <a:latin typeface="ＭＳ Ｐゴシック" panose="020B0600070205080204" pitchFamily="50" charset="-128"/>
                          <a:ea typeface="ＭＳ Ｐゴシック" panose="020B0600070205080204" pitchFamily="50" charset="-128"/>
                        </a:rPr>
                        <a:t>iBT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などの外部検定の成績を活用（</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・４年間で全府立高校</a:t>
                      </a:r>
                      <a:r>
                        <a:rPr kumimoji="1" lang="ja-JP" altLang="en-US" sz="1200" b="0" u="none" dirty="0">
                          <a:solidFill>
                            <a:schemeClr val="tx1"/>
                          </a:solidFill>
                          <a:latin typeface="ＭＳ Ｐゴシック" panose="020B0600070205080204" pitchFamily="50" charset="-128"/>
                          <a:ea typeface="+mn-ea"/>
                        </a:rPr>
                        <a:t>に対し英語教育推進中核教員研修を実施し</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た。（</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2019</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TOEFL  </a:t>
                      </a:r>
                      <a:r>
                        <a:rPr kumimoji="1" lang="en-US" altLang="ja-JP" sz="1200" b="0" u="none" dirty="0" err="1">
                          <a:solidFill>
                            <a:schemeClr val="tx1"/>
                          </a:solidFill>
                          <a:latin typeface="ＭＳ Ｐゴシック" panose="020B0600070205080204" pitchFamily="50" charset="-128"/>
                          <a:ea typeface="ＭＳ Ｐゴシック" panose="020B0600070205080204" pitchFamily="50" charset="-128"/>
                        </a:rPr>
                        <a:t>iBT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を扱った授業を実施するための調査研究の実施及びシラバスの作成。</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年度または</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TOEFL  </a:t>
                      </a:r>
                      <a:r>
                        <a:rPr kumimoji="1" lang="en-US" altLang="ja-JP" sz="1200" b="0" u="none" dirty="0" err="1">
                          <a:solidFill>
                            <a:schemeClr val="tx1"/>
                          </a:solidFill>
                          <a:latin typeface="ＭＳ Ｐゴシック" panose="020B0600070205080204" pitchFamily="50" charset="-128"/>
                          <a:ea typeface="ＭＳ Ｐゴシック" panose="020B0600070205080204" pitchFamily="50" charset="-128"/>
                        </a:rPr>
                        <a:t>iBT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を扱った授業を導入。</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Super English Teacher(SET)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の採用選考を実施（</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2014,2015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年度から</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SET</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を雇用。</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0" indent="0"/>
                      <a:r>
                        <a:rPr kumimoji="1" lang="ja-JP" altLang="en-US" sz="1200" b="0" u="none" dirty="0">
                          <a:solidFill>
                            <a:schemeClr val="tx1"/>
                          </a:solidFill>
                          <a:latin typeface="ＭＳ Ｐゴシック" panose="020B0600070205080204" pitchFamily="50" charset="-128"/>
                          <a:ea typeface="+mn-ea"/>
                        </a:rPr>
                        <a:t>・</a:t>
                      </a:r>
                      <a:r>
                        <a:rPr kumimoji="1" lang="en-US" altLang="ja-JP" sz="1200" b="0" u="none" dirty="0">
                          <a:solidFill>
                            <a:schemeClr val="tx1"/>
                          </a:solidFill>
                          <a:latin typeface="ＭＳ Ｐゴシック" panose="020B0600070205080204" pitchFamily="50" charset="-128"/>
                          <a:ea typeface="+mn-ea"/>
                        </a:rPr>
                        <a:t>CEFR A2</a:t>
                      </a:r>
                      <a:r>
                        <a:rPr kumimoji="1" lang="ja-JP" altLang="en-US" sz="1200" b="0" u="none" dirty="0">
                          <a:solidFill>
                            <a:schemeClr val="tx1"/>
                          </a:solidFill>
                          <a:latin typeface="ＭＳ Ｐゴシック" panose="020B0600070205080204" pitchFamily="50" charset="-128"/>
                          <a:ea typeface="+mn-ea"/>
                        </a:rPr>
                        <a:t>レベル相当以上を達成した高校３年生の割合</a:t>
                      </a:r>
                      <a:r>
                        <a:rPr kumimoji="1" lang="en-US" altLang="ja-JP" sz="1200" b="0" u="none" dirty="0">
                          <a:solidFill>
                            <a:schemeClr val="tx1"/>
                          </a:solidFill>
                          <a:latin typeface="ＭＳ Ｐゴシック" panose="020B0600070205080204" pitchFamily="50" charset="-128"/>
                          <a:ea typeface="+mn-ea"/>
                        </a:rPr>
                        <a:t>51.0</a:t>
                      </a:r>
                      <a:r>
                        <a:rPr kumimoji="1" lang="ja-JP" altLang="en-US" sz="1200" b="0" u="none" dirty="0">
                          <a:solidFill>
                            <a:schemeClr val="tx1"/>
                          </a:solidFill>
                          <a:latin typeface="ＭＳ Ｐゴシック" panose="020B0600070205080204" pitchFamily="50" charset="-128"/>
                          <a:ea typeface="+mn-ea"/>
                        </a:rPr>
                        <a:t>％となり、府の教育振興基本計画の目標</a:t>
                      </a:r>
                      <a:r>
                        <a:rPr kumimoji="1" lang="en-US" altLang="ja-JP" sz="1200" b="0" u="none" dirty="0">
                          <a:solidFill>
                            <a:schemeClr val="tx1"/>
                          </a:solidFill>
                          <a:latin typeface="ＭＳ Ｐゴシック" panose="020B0600070205080204" pitchFamily="50" charset="-128"/>
                          <a:ea typeface="+mn-ea"/>
                        </a:rPr>
                        <a:t>50</a:t>
                      </a:r>
                      <a:r>
                        <a:rPr kumimoji="1" lang="ja-JP" altLang="en-US" sz="1200" b="0" u="none" dirty="0">
                          <a:solidFill>
                            <a:schemeClr val="tx1"/>
                          </a:solidFill>
                          <a:latin typeface="ＭＳ Ｐゴシック" panose="020B0600070205080204" pitchFamily="50" charset="-128"/>
                          <a:ea typeface="+mn-ea"/>
                        </a:rPr>
                        <a:t>％を達成した。（</a:t>
                      </a:r>
                      <a:r>
                        <a:rPr kumimoji="1" lang="en-US" altLang="ja-JP" sz="1200" b="0" u="none" dirty="0">
                          <a:solidFill>
                            <a:schemeClr val="tx1"/>
                          </a:solidFill>
                          <a:latin typeface="ＭＳ Ｐゴシック" panose="020B0600070205080204" pitchFamily="50" charset="-128"/>
                          <a:ea typeface="+mn-ea"/>
                        </a:rPr>
                        <a:t>2021</a:t>
                      </a:r>
                      <a:r>
                        <a:rPr kumimoji="1" lang="ja-JP" altLang="en-US" sz="1200" b="0" u="none" dirty="0">
                          <a:solidFill>
                            <a:schemeClr val="tx1"/>
                          </a:solidFill>
                          <a:latin typeface="ＭＳ Ｐゴシック" panose="020B0600070205080204" pitchFamily="50" charset="-128"/>
                          <a:ea typeface="+mn-ea"/>
                        </a:rPr>
                        <a:t>年度）</a:t>
                      </a:r>
                      <a:endParaRPr kumimoji="1" lang="en-US" altLang="ja-JP" sz="1200" b="0" u="none" dirty="0">
                        <a:solidFill>
                          <a:schemeClr val="tx1"/>
                        </a:solidFill>
                        <a:latin typeface="ＭＳ Ｐゴシック" panose="020B0600070205080204" pitchFamily="50" charset="-128"/>
                        <a:ea typeface="+mn-ea"/>
                      </a:endParaRPr>
                    </a:p>
                    <a:p>
                      <a:pPr marL="0" indent="0"/>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183525">
                <a:tc>
                  <a:txBody>
                    <a:bodyPr/>
                    <a:lstStyle/>
                    <a:p>
                      <a:r>
                        <a:rPr kumimoji="1" lang="ja-JP" altLang="en-US" sz="1200" b="0" dirty="0">
                          <a:solidFill>
                            <a:schemeClr val="tx1"/>
                          </a:solidFill>
                        </a:rPr>
                        <a:t>工業系</a:t>
                      </a:r>
                      <a:r>
                        <a:rPr kumimoji="1" lang="ja-JP" altLang="en-US" sz="1200" b="0" u="none" dirty="0">
                          <a:solidFill>
                            <a:schemeClr val="tx1"/>
                          </a:solidFill>
                        </a:rPr>
                        <a:t>高校の充実強化</a:t>
                      </a:r>
                    </a:p>
                    <a:p>
                      <a:endParaRPr kumimoji="1" lang="ja-JP" altLang="en-US" sz="1600" b="0" u="none"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2011</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2013</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年度、工科高校等において老朽化した設備の更新を行うとともに、</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年度からは、工科高校</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9</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校を「高大連携重点型」「実践的技能養成重点型」「地域産業連携重点型」に指定し、役割を明確にして特色づくりを進める。</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年、工科高校魅力化推進プロジェクトチーム</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教育庁、商工労働部、府立工科校長会</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工科高校魅力化推進プロジェクト応援団</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経済団体、大学等</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を設置。公民が連携し、工科高校の魅力向上、情報発信を実施。</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2022</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年、今後の工業系高校のあり方について、大阪府学校教育審議会へ諮問。答申では「大学進学への更なる対応」「時代に即した基礎・基本への対応」「企業連携の拡充」「工業系高校の魅力化と規模の適正化」「開かれた学校づくり」「工業系高校のネットワーク化」「魅力発信やイメージ戦略」が提言され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2014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年度、高大連携重点型</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3</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校に「工学系大学進学専科」を設置。</a:t>
                      </a: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200" b="0" u="none" strike="noStrike" dirty="0">
                          <a:solidFill>
                            <a:schemeClr val="tx1"/>
                          </a:solidFill>
                          <a:latin typeface="ＭＳ Ｐゴシック" panose="020B0600070205080204" pitchFamily="50" charset="-128"/>
                          <a:ea typeface="+mn-ea"/>
                        </a:rPr>
                        <a:t>工業系</a:t>
                      </a:r>
                      <a:r>
                        <a:rPr kumimoji="1" lang="ja-JP" altLang="en-US" sz="1200" b="0" u="none" dirty="0">
                          <a:solidFill>
                            <a:schemeClr val="tx1"/>
                          </a:solidFill>
                          <a:latin typeface="ＭＳ Ｐゴシック" panose="020B0600070205080204" pitchFamily="50" charset="-128"/>
                          <a:ea typeface="+mn-ea"/>
                        </a:rPr>
                        <a:t>高校の志願</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倍率の推移</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109.1</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95.6</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103.4</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年度選抜　</a:t>
                      </a:r>
                      <a:r>
                        <a:rPr kumimoji="1" lang="en-US" altLang="ja-JP" sz="1200" b="0" u="none" dirty="0">
                          <a:solidFill>
                            <a:schemeClr val="tx1"/>
                          </a:solidFill>
                          <a:latin typeface="ＭＳ Ｐゴシック" panose="020B0600070205080204" pitchFamily="50" charset="-128"/>
                          <a:ea typeface="ＭＳ Ｐゴシック" panose="020B0600070205080204" pitchFamily="50" charset="-128"/>
                        </a:rPr>
                        <a:t>101.7</a:t>
                      </a:r>
                      <a:r>
                        <a:rPr kumimoji="1" lang="ja-JP" altLang="en-US" sz="1200" b="0" u="none" dirty="0">
                          <a:solidFill>
                            <a:schemeClr val="tx1"/>
                          </a:solidFill>
                          <a:latin typeface="ＭＳ Ｐゴシック" panose="020B0600070205080204" pitchFamily="50" charset="-128"/>
                          <a:ea typeface="ＭＳ Ｐゴシック" panose="020B0600070205080204" pitchFamily="50" charset="-128"/>
                        </a:rPr>
                        <a:t>％</a:t>
                      </a:r>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2019</a:t>
                      </a:r>
                      <a:r>
                        <a:rPr kumimoji="1" lang="ja-JP" altLang="en-US" sz="1200" b="0" u="none" dirty="0">
                          <a:solidFill>
                            <a:schemeClr val="tx1"/>
                          </a:solidFill>
                          <a:latin typeface="ＭＳ Ｐゴシック" panose="020B0600070205080204" pitchFamily="50" charset="-128"/>
                          <a:ea typeface="+mn-ea"/>
                        </a:rPr>
                        <a:t>年度選抜　　</a:t>
                      </a:r>
                      <a:r>
                        <a:rPr kumimoji="1" lang="en-US" altLang="ja-JP" sz="1200" b="0" u="none" dirty="0">
                          <a:solidFill>
                            <a:schemeClr val="tx1"/>
                          </a:solidFill>
                          <a:latin typeface="ＭＳ Ｐゴシック" panose="020B0600070205080204" pitchFamily="50" charset="-128"/>
                          <a:ea typeface="+mn-ea"/>
                        </a:rPr>
                        <a:t>99.1</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2020</a:t>
                      </a:r>
                      <a:r>
                        <a:rPr kumimoji="1" lang="ja-JP" altLang="en-US" sz="1200" b="0" u="none" dirty="0">
                          <a:solidFill>
                            <a:schemeClr val="tx1"/>
                          </a:solidFill>
                          <a:latin typeface="ＭＳ Ｐゴシック" panose="020B0600070205080204" pitchFamily="50" charset="-128"/>
                          <a:ea typeface="+mn-ea"/>
                        </a:rPr>
                        <a:t>年度選抜   </a:t>
                      </a:r>
                      <a:r>
                        <a:rPr kumimoji="1" lang="en-US" altLang="ja-JP" sz="1200" b="0" u="none" dirty="0">
                          <a:solidFill>
                            <a:schemeClr val="tx1"/>
                          </a:solidFill>
                          <a:latin typeface="ＭＳ Ｐゴシック" panose="020B0600070205080204" pitchFamily="50" charset="-128"/>
                          <a:ea typeface="+mn-ea"/>
                        </a:rPr>
                        <a:t>101.9</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2021</a:t>
                      </a:r>
                      <a:r>
                        <a:rPr kumimoji="1" lang="ja-JP" altLang="en-US" sz="1200" b="0" u="none" dirty="0">
                          <a:solidFill>
                            <a:schemeClr val="tx1"/>
                          </a:solidFill>
                          <a:latin typeface="ＭＳ Ｐゴシック" panose="020B0600070205080204" pitchFamily="50" charset="-128"/>
                          <a:ea typeface="+mn-ea"/>
                        </a:rPr>
                        <a:t>年度選抜　</a:t>
                      </a:r>
                      <a:r>
                        <a:rPr kumimoji="1" lang="ja-JP" altLang="en-US" sz="1200" b="0" u="none" baseline="0"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84.2</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ＭＳ Ｐゴシック" panose="020B0600070205080204" pitchFamily="50" charset="-128"/>
                          <a:ea typeface="+mn-ea"/>
                        </a:rPr>
                        <a:t>　</a:t>
                      </a:r>
                      <a:r>
                        <a:rPr kumimoji="1" lang="en-US" altLang="ja-JP" sz="1200" b="0" u="none" dirty="0">
                          <a:solidFill>
                            <a:schemeClr val="tx1"/>
                          </a:solidFill>
                          <a:latin typeface="ＭＳ Ｐゴシック" panose="020B0600070205080204" pitchFamily="50" charset="-128"/>
                          <a:ea typeface="+mn-ea"/>
                        </a:rPr>
                        <a:t>2022</a:t>
                      </a:r>
                      <a:r>
                        <a:rPr kumimoji="1" lang="ja-JP" altLang="en-US" sz="1200" b="0" u="none" dirty="0">
                          <a:solidFill>
                            <a:schemeClr val="tx1"/>
                          </a:solidFill>
                          <a:latin typeface="ＭＳ Ｐゴシック" panose="020B0600070205080204" pitchFamily="50" charset="-128"/>
                          <a:ea typeface="+mn-ea"/>
                        </a:rPr>
                        <a:t>年度選抜　  </a:t>
                      </a:r>
                      <a:r>
                        <a:rPr kumimoji="1" lang="en-US" altLang="ja-JP" sz="1200" b="0" u="none" dirty="0">
                          <a:solidFill>
                            <a:schemeClr val="tx1"/>
                          </a:solidFill>
                          <a:latin typeface="ＭＳ Ｐゴシック" panose="020B0600070205080204" pitchFamily="50" charset="-128"/>
                          <a:ea typeface="+mn-ea"/>
                        </a:rPr>
                        <a:t>84.7</a:t>
                      </a:r>
                      <a:r>
                        <a:rPr kumimoji="1" lang="ja-JP" altLang="en-US" sz="1200" b="0" u="none" dirty="0">
                          <a:solidFill>
                            <a:schemeClr val="tx1"/>
                          </a:solidFill>
                          <a:latin typeface="ＭＳ Ｐゴシック" panose="020B0600070205080204" pitchFamily="50" charset="-128"/>
                          <a:ea typeface="+mn-ea"/>
                        </a:rPr>
                        <a:t>％</a:t>
                      </a:r>
                      <a:endParaRPr kumimoji="1" lang="en-US" altLang="ja-JP" sz="1200" b="0" u="none" dirty="0">
                        <a:solidFill>
                          <a:schemeClr val="tx1"/>
                        </a:solidFill>
                        <a:latin typeface="ＭＳ Ｐゴシック" panose="020B0600070205080204" pitchFamily="50" charset="-128"/>
                        <a:ea typeface="+mn-ea"/>
                      </a:endParaRPr>
                    </a:p>
                    <a:p>
                      <a:pPr marL="92075" indent="-92075"/>
                      <a:r>
                        <a:rPr kumimoji="1" lang="en-US" altLang="ja-JP" sz="1200" b="0" u="none" dirty="0">
                          <a:solidFill>
                            <a:schemeClr val="tx1"/>
                          </a:solidFill>
                          <a:latin typeface="ＭＳ Ｐゴシック" panose="020B0600070205080204" pitchFamily="50" charset="-128"/>
                          <a:ea typeface="+mn-ea"/>
                        </a:rPr>
                        <a:t>(※2022</a:t>
                      </a:r>
                      <a:r>
                        <a:rPr kumimoji="1" lang="ja-JP" altLang="en-US" sz="1200" b="0" u="none" dirty="0">
                          <a:solidFill>
                            <a:schemeClr val="tx1"/>
                          </a:solidFill>
                          <a:latin typeface="ＭＳ Ｐゴシック" panose="020B0600070205080204" pitchFamily="50" charset="-128"/>
                          <a:ea typeface="+mn-ea"/>
                        </a:rPr>
                        <a:t>年度選抜より旧市立工業高校を含む</a:t>
                      </a:r>
                      <a:r>
                        <a:rPr kumimoji="1" lang="en-US" altLang="ja-JP" sz="1200" b="0" u="none" dirty="0">
                          <a:solidFill>
                            <a:schemeClr val="tx1"/>
                          </a:solidFill>
                          <a:latin typeface="ＭＳ Ｐゴシック" panose="020B0600070205080204" pitchFamily="50" charset="-128"/>
                          <a:ea typeface="+mn-ea"/>
                        </a:rPr>
                        <a:t>)</a:t>
                      </a:r>
                    </a:p>
                    <a:p>
                      <a:pPr marL="92075" indent="-92075"/>
                      <a:endParaRPr kumimoji="1" lang="en-US" altLang="ja-JP" sz="1200" b="0" u="none" dirty="0">
                        <a:solidFill>
                          <a:schemeClr val="tx1"/>
                        </a:solidFill>
                        <a:latin typeface="ＭＳ Ｐゴシック" panose="020B0600070205080204" pitchFamily="50" charset="-128"/>
                        <a:ea typeface="ＭＳ Ｐゴシック" panose="020B0600070205080204" pitchFamily="50" charset="-128"/>
                      </a:endParaRPr>
                    </a:p>
                    <a:p>
                      <a:pPr marL="92075" indent="-92075"/>
                      <a:endParaRPr kumimoji="1" lang="ja-JP" altLang="en-US" sz="1200" b="0" u="non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215516" y="28213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179</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42703573"/>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215517" y="1066091"/>
          <a:ext cx="8748971" cy="236308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4104457">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370840">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u="none"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1164352">
                <a:tc>
                  <a:txBody>
                    <a:bodyPr/>
                    <a:lstStyle/>
                    <a:p>
                      <a:r>
                        <a:rPr kumimoji="1" lang="ja-JP" altLang="en-US" sz="1400" b="0" u="none" dirty="0">
                          <a:solidFill>
                            <a:schemeClr val="tx1"/>
                          </a:solidFill>
                        </a:rPr>
                        <a:t>府立高校</a:t>
                      </a:r>
                      <a:r>
                        <a:rPr kumimoji="1" lang="en-US" altLang="ja-JP" sz="1400" b="0" u="none" dirty="0">
                          <a:solidFill>
                            <a:schemeClr val="tx1"/>
                          </a:solidFill>
                        </a:rPr>
                        <a:t>ICT</a:t>
                      </a:r>
                      <a:r>
                        <a:rPr kumimoji="1" lang="ja-JP" altLang="en-US" sz="1400" b="0" u="none" dirty="0">
                          <a:solidFill>
                            <a:schemeClr val="tx1"/>
                          </a:solidFill>
                        </a:rPr>
                        <a:t>化</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ICT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を活用した新時代の教育を実現するため、全府立高校への生徒１人１台端末の配備をはじめとする学校の</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ICT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環境の整備等を実施。</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年３月　府立高校の普通教室等における無線</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LAN</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環境を整備。</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92075" indent="-92075"/>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年９月　府立高校への生徒１人１台端末を配備。</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2023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年</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３月　府立高校の特別教室等における無線</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LAN</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rPr>
                        <a:t>環境を整備予定。</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endParaRPr>
                    </a:p>
                    <a:p>
                      <a:pPr marL="92075" indent="-92075"/>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2023</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年３月　府立高校</a:t>
                      </a:r>
                      <a:r>
                        <a:rPr kumimoji="1" lang="en-US" altLang="ja-JP" sz="1400" b="0" u="none" dirty="0">
                          <a:solidFill>
                            <a:schemeClr val="tx1"/>
                          </a:solidFill>
                          <a:latin typeface="ＭＳ Ｐゴシック" panose="020B0600070205080204" pitchFamily="50" charset="-128"/>
                          <a:ea typeface="ＭＳ Ｐゴシック" panose="020B0600070205080204" pitchFamily="50" charset="-128"/>
                        </a:rPr>
                        <a:t>30</a:t>
                      </a:r>
                      <a:r>
                        <a:rPr kumimoji="1" lang="ja-JP" altLang="en-US" sz="1400" b="0" u="none" dirty="0">
                          <a:solidFill>
                            <a:schemeClr val="tx1"/>
                          </a:solidFill>
                          <a:latin typeface="ＭＳ Ｐゴシック" panose="020B0600070205080204" pitchFamily="50" charset="-128"/>
                          <a:ea typeface="ＭＳ Ｐゴシック" panose="020B0600070205080204" pitchFamily="50" charset="-128"/>
                        </a:rPr>
                        <a:t>校の普通教室に電子黒板機能付きプロジェクタ等を整備予定。</a:t>
                      </a:r>
                      <a:endParaRPr kumimoji="1" lang="en-US" altLang="ja-JP" sz="1400" b="0" u="none" dirty="0">
                        <a:solidFill>
                          <a:schemeClr val="tx1"/>
                        </a:solidFill>
                        <a:latin typeface="ＭＳ Ｐゴシック" panose="020B0600070205080204" pitchFamily="50" charset="-128"/>
                        <a:ea typeface="ＭＳ Ｐゴシック" panose="020B0600070205080204" pitchFamily="50" charset="-128"/>
                      </a:endParaRPr>
                    </a:p>
                  </a:txBody>
                  <a:tcPr marR="36000" marT="36000" marB="3600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93512750"/>
                  </a:ext>
                </a:extLst>
              </a:tr>
            </a:tbl>
          </a:graphicData>
        </a:graphic>
      </p:graphicFrame>
      <p:sp>
        <p:nvSpPr>
          <p:cNvPr id="19" name="テキスト ボックス 18"/>
          <p:cNvSpPr txBox="1"/>
          <p:nvPr/>
        </p:nvSpPr>
        <p:spPr>
          <a:xfrm>
            <a:off x="215516" y="64217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339542108"/>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表 17"/>
          <p:cNvGraphicFramePr>
            <a:graphicFrameLocks noGrp="1"/>
          </p:cNvGraphicFramePr>
          <p:nvPr/>
        </p:nvGraphicFramePr>
        <p:xfrm>
          <a:off x="323528" y="4149080"/>
          <a:ext cx="8136904" cy="2330160"/>
        </p:xfrm>
        <a:graphic>
          <a:graphicData uri="http://schemas.openxmlformats.org/drawingml/2006/table">
            <a:tbl>
              <a:tblPr firstRow="1" bandRow="1">
                <a:tableStyleId>{5940675A-B579-460E-94D1-54222C63F5DA}</a:tableStyleId>
              </a:tblPr>
              <a:tblGrid>
                <a:gridCol w="8136904">
                  <a:extLst>
                    <a:ext uri="{9D8B030D-6E8A-4147-A177-3AD203B41FA5}">
                      <a16:colId xmlns:a16="http://schemas.microsoft.com/office/drawing/2014/main" val="20000"/>
                    </a:ext>
                  </a:extLst>
                </a:gridCol>
              </a:tblGrid>
              <a:tr h="288000">
                <a:tc>
                  <a:txBody>
                    <a:bodyPr/>
                    <a:lstStyle/>
                    <a:p>
                      <a:pPr algn="ctr"/>
                      <a:r>
                        <a:rPr lang="ja-JP" altLang="en-US" sz="1000" b="1" dirty="0">
                          <a:solidFill>
                            <a:schemeClr val="tx1"/>
                          </a:solidFill>
                        </a:rPr>
                        <a:t>英語入試改革について</a:t>
                      </a: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748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chemeClr val="tx1"/>
                          </a:solidFill>
                          <a:effectLst/>
                          <a:uLnTx/>
                          <a:uFillTx/>
                          <a:latin typeface="+mn-lt"/>
                          <a:ea typeface="+mn-ea"/>
                          <a:cs typeface="+mn-cs"/>
                        </a:rPr>
                        <a:t>○ 英語入試改革</a:t>
                      </a:r>
                      <a:r>
                        <a:rPr kumimoji="1" lang="en-US" altLang="ja-JP" sz="1000" b="1"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000" b="1"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000" b="1"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　英語の外部検定（</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TOEFL </a:t>
                      </a:r>
                      <a:r>
                        <a:rPr kumimoji="1" lang="en-US" altLang="ja-JP" sz="1000" b="0" i="0" u="none" strike="noStrike" kern="1200" cap="none" spc="0" normalizeH="0" baseline="0" noProof="0" dirty="0" err="1">
                          <a:ln>
                            <a:noFill/>
                          </a:ln>
                          <a:solidFill>
                            <a:schemeClr val="tx1"/>
                          </a:solidFill>
                          <a:effectLst/>
                          <a:uLnTx/>
                          <a:uFillTx/>
                          <a:latin typeface="+mn-lt"/>
                          <a:ea typeface="+mn-ea"/>
                          <a:cs typeface="+mn-cs"/>
                        </a:rPr>
                        <a:t>iBT</a:t>
                      </a:r>
                      <a:r>
                        <a:rPr kumimoji="1" lang="ja-JP" altLang="en-US" sz="1000" b="0" i="0" u="none" strike="noStrike" kern="1200" cap="none" spc="0" normalizeH="0" baseline="0" noProof="0" dirty="0" err="1">
                          <a:ln>
                            <a:noFill/>
                          </a:ln>
                          <a:solidFill>
                            <a:schemeClr val="tx1"/>
                          </a:solidFill>
                          <a:effectLst/>
                          <a:uLnTx/>
                          <a:uFillTx/>
                          <a:latin typeface="+mn-lt"/>
                          <a:ea typeface="+mn-ea"/>
                          <a:cs typeface="+mn-cs"/>
                        </a:rPr>
                        <a:t>、</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IELTS</a:t>
                      </a:r>
                      <a:r>
                        <a:rPr kumimoji="1" lang="ja-JP" altLang="en-US" sz="1000" b="0" i="0" u="none" strike="noStrike" kern="1200" cap="none" spc="0" normalizeH="0" baseline="0" noProof="0" dirty="0" err="1">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実用英語技能検定</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英検</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）のスコア等が一定レベル以上の場合、出願時に申請すれば、</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学力検査「英語」で以下の点数が保障される。</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dirty="0">
                        <a:solidFill>
                          <a:srgbClr val="FF0000"/>
                        </a:solidFill>
                      </a:endParaRPr>
                    </a:p>
                  </a:txBody>
                  <a:tcP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テキスト ボックス 2"/>
          <p:cNvSpPr txBox="1"/>
          <p:nvPr/>
        </p:nvSpPr>
        <p:spPr>
          <a:xfrm>
            <a:off x="215516" y="405051"/>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■府立高校入学者選抜制度の改善</a:t>
            </a:r>
          </a:p>
        </p:txBody>
      </p:sp>
      <p:graphicFrame>
        <p:nvGraphicFramePr>
          <p:cNvPr id="10" name="表 9"/>
          <p:cNvGraphicFramePr>
            <a:graphicFrameLocks noGrp="1"/>
          </p:cNvGraphicFramePr>
          <p:nvPr/>
        </p:nvGraphicFramePr>
        <p:xfrm>
          <a:off x="539552" y="5025958"/>
          <a:ext cx="2718246" cy="1355370"/>
        </p:xfrm>
        <a:graphic>
          <a:graphicData uri="http://schemas.openxmlformats.org/drawingml/2006/table">
            <a:tbl>
              <a:tblPr firstRow="1">
                <a:tableStyleId>{7DF18680-E054-41AD-8BC1-D1AEF772440D}</a:tableStyleId>
              </a:tblPr>
              <a:tblGrid>
                <a:gridCol w="906082">
                  <a:extLst>
                    <a:ext uri="{9D8B030D-6E8A-4147-A177-3AD203B41FA5}">
                      <a16:colId xmlns:a16="http://schemas.microsoft.com/office/drawing/2014/main" val="20000"/>
                    </a:ext>
                  </a:extLst>
                </a:gridCol>
                <a:gridCol w="906082">
                  <a:extLst>
                    <a:ext uri="{9D8B030D-6E8A-4147-A177-3AD203B41FA5}">
                      <a16:colId xmlns:a16="http://schemas.microsoft.com/office/drawing/2014/main" val="20001"/>
                    </a:ext>
                  </a:extLst>
                </a:gridCol>
                <a:gridCol w="906082">
                  <a:extLst>
                    <a:ext uri="{9D8B030D-6E8A-4147-A177-3AD203B41FA5}">
                      <a16:colId xmlns:a16="http://schemas.microsoft.com/office/drawing/2014/main" val="20002"/>
                    </a:ext>
                  </a:extLst>
                </a:gridCol>
              </a:tblGrid>
              <a:tr h="311925">
                <a:tc gridSpan="3">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英語の外部検定のスコア等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311925">
                <a:tc>
                  <a:txBody>
                    <a:bodyPr/>
                    <a:lstStyle/>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TOEFL</a:t>
                      </a:r>
                      <a:r>
                        <a:rPr kumimoji="1" lang="en-US" altLang="ja-JP" sz="1000" b="1" baseline="0" dirty="0">
                          <a:solidFill>
                            <a:schemeClr val="bg1"/>
                          </a:solidFill>
                          <a:latin typeface="ＭＳ Ｐゴシック" panose="020B0600070205080204" pitchFamily="50" charset="-128"/>
                          <a:ea typeface="ＭＳ Ｐゴシック" panose="020B0600070205080204" pitchFamily="50" charset="-128"/>
                        </a:rPr>
                        <a:t> </a:t>
                      </a:r>
                      <a:r>
                        <a:rPr kumimoji="1" lang="en-US" altLang="ja-JP" sz="1000" b="1" baseline="0" dirty="0" err="1">
                          <a:solidFill>
                            <a:schemeClr val="bg1"/>
                          </a:solidFill>
                          <a:latin typeface="ＭＳ Ｐゴシック" panose="020B0600070205080204" pitchFamily="50" charset="-128"/>
                          <a:ea typeface="ＭＳ Ｐゴシック" panose="020B0600070205080204" pitchFamily="50" charset="-128"/>
                        </a:rPr>
                        <a:t>iBT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IELTS</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英検</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60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120</a:t>
                      </a:r>
                      <a:r>
                        <a:rPr kumimoji="1" lang="ja-JP" altLang="en-US" sz="1000" dirty="0">
                          <a:latin typeface="ＭＳ Ｐゴシック" panose="020B0600070205080204" pitchFamily="50" charset="-128"/>
                          <a:ea typeface="ＭＳ Ｐゴシック" panose="020B0600070205080204" pitchFamily="50" charset="-128"/>
                        </a:rPr>
                        <a:t>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6.0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9.0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ja-JP" altLang="en-US" sz="1000" dirty="0">
                          <a:solidFill>
                            <a:schemeClr val="tx1"/>
                          </a:solidFill>
                          <a:latin typeface="ＭＳ Ｐゴシック" panose="020B0600070205080204" pitchFamily="50" charset="-128"/>
                          <a:ea typeface="ＭＳ Ｐゴシック" panose="020B0600070205080204" pitchFamily="50" charset="-128"/>
                        </a:rPr>
                        <a:t>１級・</a:t>
                      </a:r>
                      <a:r>
                        <a:rPr kumimoji="1" lang="ja-JP" altLang="en-US" sz="1000" dirty="0">
                          <a:latin typeface="ＭＳ Ｐゴシック" panose="020B0600070205080204" pitchFamily="50" charset="-128"/>
                          <a:ea typeface="ＭＳ Ｐゴシック" panose="020B0600070205080204" pitchFamily="50" charset="-128"/>
                        </a:rPr>
                        <a:t>準１級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50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59</a:t>
                      </a:r>
                      <a:r>
                        <a:rPr kumimoji="1" lang="ja-JP" altLang="en-US" sz="1000" dirty="0">
                          <a:latin typeface="ＭＳ Ｐゴシック" panose="020B0600070205080204" pitchFamily="50" charset="-128"/>
                          <a:ea typeface="ＭＳ Ｐゴシック" panose="020B0600070205080204" pitchFamily="50" charset="-128"/>
                        </a:rPr>
                        <a:t>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5.5</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a:t>
                      </a:r>
                      <a:r>
                        <a:rPr kumimoji="1" lang="ja-JP" altLang="en-US" sz="1000" dirty="0">
                          <a:latin typeface="ＭＳ Ｐゴシック" panose="020B0600070205080204" pitchFamily="50" charset="-128"/>
                          <a:ea typeface="ＭＳ Ｐゴシック" panose="020B0600070205080204" pitchFamily="50" charset="-128"/>
                        </a:rPr>
                        <a:t>対応なし</a:t>
                      </a:r>
                      <a:r>
                        <a:rPr kumimoji="1" lang="en-US" altLang="ja-JP" sz="1000" dirty="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40</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49</a:t>
                      </a:r>
                      <a:r>
                        <a:rPr kumimoji="1" lang="ja-JP" altLang="en-US" sz="1000" dirty="0">
                          <a:latin typeface="ＭＳ Ｐゴシック" panose="020B0600070205080204" pitchFamily="50" charset="-128"/>
                          <a:ea typeface="ＭＳ Ｐゴシック" panose="020B0600070205080204" pitchFamily="50" charset="-128"/>
                        </a:rPr>
                        <a:t>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5.0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a:latin typeface="ＭＳ Ｐゴシック" panose="020B0600070205080204" pitchFamily="50" charset="-128"/>
                          <a:ea typeface="ＭＳ Ｐゴシック" panose="020B0600070205080204" pitchFamily="50" charset="-128"/>
                        </a:rPr>
                        <a:t>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1" name="表 10"/>
          <p:cNvGraphicFramePr>
            <a:graphicFrameLocks noGrp="1"/>
          </p:cNvGraphicFramePr>
          <p:nvPr/>
        </p:nvGraphicFramePr>
        <p:xfrm>
          <a:off x="5888310" y="5009728"/>
          <a:ext cx="2106116" cy="1371600"/>
        </p:xfrm>
        <a:graphic>
          <a:graphicData uri="http://schemas.openxmlformats.org/drawingml/2006/table">
            <a:tbl>
              <a:tblPr firstRow="1">
                <a:tableStyleId>{7DF18680-E054-41AD-8BC1-D1AEF772440D}</a:tableStyleId>
              </a:tblPr>
              <a:tblGrid>
                <a:gridCol w="1092060">
                  <a:extLst>
                    <a:ext uri="{9D8B030D-6E8A-4147-A177-3AD203B41FA5}">
                      <a16:colId xmlns:a16="http://schemas.microsoft.com/office/drawing/2014/main" val="20000"/>
                    </a:ext>
                  </a:extLst>
                </a:gridCol>
                <a:gridCol w="1014056">
                  <a:extLst>
                    <a:ext uri="{9D8B030D-6E8A-4147-A177-3AD203B41FA5}">
                      <a16:colId xmlns:a16="http://schemas.microsoft.com/office/drawing/2014/main" val="20001"/>
                    </a:ext>
                  </a:extLst>
                </a:gridCol>
              </a:tblGrid>
              <a:tr h="149820">
                <a:tc gridSpan="2">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学力検査「英語」で保障される点数</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特別選抜</a:t>
                      </a:r>
                      <a:endParaRPr kumimoji="1" lang="en-US" altLang="ja-JP" sz="1000" b="1" dirty="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(45</a:t>
                      </a: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一般選抜</a:t>
                      </a:r>
                      <a:endParaRPr kumimoji="1" lang="en-US" altLang="ja-JP" sz="1000" b="1" dirty="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(90</a:t>
                      </a:r>
                      <a:r>
                        <a:rPr kumimoji="1" lang="ja-JP" altLang="en-US" sz="1000" b="1" dirty="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45</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90</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41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81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36</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a:solidFill>
                            <a:schemeClr val="tx1"/>
                          </a:solidFill>
                          <a:latin typeface="ＭＳ Ｐゴシック" panose="020B0600070205080204" pitchFamily="50" charset="-128"/>
                          <a:ea typeface="ＭＳ Ｐゴシック" panose="020B0600070205080204" pitchFamily="50" charset="-128"/>
                        </a:rPr>
                        <a:t>72</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点</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2" name="表 11"/>
          <p:cNvGraphicFramePr>
            <a:graphicFrameLocks noGrp="1"/>
          </p:cNvGraphicFramePr>
          <p:nvPr/>
        </p:nvGraphicFramePr>
        <p:xfrm>
          <a:off x="4067944" y="5001736"/>
          <a:ext cx="990054" cy="1379592"/>
        </p:xfrm>
        <a:graphic>
          <a:graphicData uri="http://schemas.openxmlformats.org/drawingml/2006/table">
            <a:tbl>
              <a:tblPr firstRow="1">
                <a:tableStyleId>{7DF18680-E054-41AD-8BC1-D1AEF772440D}</a:tableStyleId>
              </a:tblPr>
              <a:tblGrid>
                <a:gridCol w="990054">
                  <a:extLst>
                    <a:ext uri="{9D8B030D-6E8A-4147-A177-3AD203B41FA5}">
                      <a16:colId xmlns:a16="http://schemas.microsoft.com/office/drawing/2014/main" val="20000"/>
                    </a:ext>
                  </a:extLst>
                </a:gridCol>
              </a:tblGrid>
              <a:tr h="648072">
                <a:tc>
                  <a:txBody>
                    <a:bodyPr/>
                    <a:lstStyle/>
                    <a:p>
                      <a:pPr algn="ctr"/>
                      <a:r>
                        <a:rPr kumimoji="1" lang="ja-JP" altLang="en-US" sz="900" b="1" dirty="0">
                          <a:solidFill>
                            <a:schemeClr val="bg1"/>
                          </a:solidFill>
                          <a:latin typeface="ＭＳ Ｐゴシック" panose="020B0600070205080204" pitchFamily="50" charset="-128"/>
                          <a:ea typeface="ＭＳ Ｐゴシック" panose="020B0600070205080204" pitchFamily="50" charset="-128"/>
                        </a:rPr>
                        <a:t>学力検査「英語」における点数の読み替え率</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100</a:t>
                      </a:r>
                      <a:r>
                        <a:rPr kumimoji="1" lang="ja-JP" altLang="en-US" sz="1000" dirty="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ctr"/>
                      <a:r>
                        <a:rPr kumimoji="1" lang="en-US" altLang="ja-JP" sz="1000" dirty="0">
                          <a:latin typeface="ＭＳ Ｐゴシック" panose="020B0600070205080204" pitchFamily="50" charset="-128"/>
                          <a:ea typeface="ＭＳ Ｐゴシック" panose="020B0600070205080204" pitchFamily="50" charset="-128"/>
                        </a:rPr>
                        <a:t>90</a:t>
                      </a:r>
                      <a:r>
                        <a:rPr kumimoji="1" lang="ja-JP" altLang="en-US" sz="1000" dirty="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a:latin typeface="ＭＳ Ｐゴシック" panose="020B0600070205080204" pitchFamily="50" charset="-128"/>
                          <a:ea typeface="ＭＳ Ｐゴシック" panose="020B0600070205080204" pitchFamily="50" charset="-128"/>
                        </a:rPr>
                        <a:t>80</a:t>
                      </a:r>
                      <a:r>
                        <a:rPr kumimoji="1" lang="ja-JP" altLang="en-US" sz="1000" dirty="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4" name="二等辺三角形 13"/>
          <p:cNvSpPr/>
          <p:nvPr/>
        </p:nvSpPr>
        <p:spPr>
          <a:xfrm rot="5400000">
            <a:off x="3387482" y="5539378"/>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二等辺三角形 14"/>
          <p:cNvSpPr/>
          <p:nvPr/>
        </p:nvSpPr>
        <p:spPr>
          <a:xfrm rot="5400000">
            <a:off x="5135386" y="5539378"/>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323528" y="743605"/>
          <a:ext cx="8136904" cy="3279974"/>
        </p:xfrm>
        <a:graphic>
          <a:graphicData uri="http://schemas.openxmlformats.org/drawingml/2006/table">
            <a:tbl>
              <a:tblPr firstRow="1" bandRow="1">
                <a:tableStyleId>{5940675A-B579-460E-94D1-54222C63F5DA}</a:tableStyleId>
              </a:tblPr>
              <a:tblGrid>
                <a:gridCol w="8136904">
                  <a:extLst>
                    <a:ext uri="{9D8B030D-6E8A-4147-A177-3AD203B41FA5}">
                      <a16:colId xmlns:a16="http://schemas.microsoft.com/office/drawing/2014/main" val="20000"/>
                    </a:ext>
                  </a:extLst>
                </a:gridCol>
              </a:tblGrid>
              <a:tr h="292934">
                <a:tc>
                  <a:txBody>
                    <a:bodyPr/>
                    <a:lstStyle/>
                    <a:p>
                      <a:pPr algn="ctr"/>
                      <a:r>
                        <a:rPr kumimoji="1" lang="ja-JP" altLang="en-US" sz="1000" b="1" dirty="0">
                          <a:solidFill>
                            <a:schemeClr val="tx1"/>
                          </a:solidFill>
                        </a:rPr>
                        <a:t>選抜機会一本化、絶対評価導入等について</a:t>
                      </a: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70840">
                <a:tc>
                  <a:txBody>
                    <a:bodyPr/>
                    <a:lstStyle/>
                    <a:p>
                      <a:r>
                        <a:rPr kumimoji="1" lang="ja-JP" altLang="en-US" sz="1000" b="1" dirty="0">
                          <a:solidFill>
                            <a:schemeClr val="tx1"/>
                          </a:solidFill>
                        </a:rPr>
                        <a:t>○選抜機会の原則一本化</a:t>
                      </a:r>
                      <a:r>
                        <a:rPr kumimoji="1" lang="en-US" altLang="ja-JP" sz="1000" b="1" dirty="0">
                          <a:solidFill>
                            <a:schemeClr val="tx1"/>
                          </a:solidFill>
                        </a:rPr>
                        <a:t>(2016</a:t>
                      </a:r>
                      <a:r>
                        <a:rPr kumimoji="1" lang="ja-JP" altLang="en-US" sz="1000" b="1" dirty="0">
                          <a:solidFill>
                            <a:schemeClr val="tx1"/>
                          </a:solidFill>
                        </a:rPr>
                        <a:t>年度～</a:t>
                      </a:r>
                      <a:r>
                        <a:rPr kumimoji="1" lang="en-US" altLang="ja-JP" sz="1000" b="1" dirty="0">
                          <a:solidFill>
                            <a:schemeClr val="tx1"/>
                          </a:solidFill>
                        </a:rPr>
                        <a:t>)</a:t>
                      </a:r>
                    </a:p>
                    <a:p>
                      <a:r>
                        <a:rPr kumimoji="1" lang="ja-JP" altLang="en-US" sz="1000" dirty="0">
                          <a:solidFill>
                            <a:schemeClr val="tx1"/>
                          </a:solidFill>
                        </a:rPr>
                        <a:t>　・　前期・後期入学者選抜　⇒　一般入学者選抜に一本化。</a:t>
                      </a:r>
                      <a:r>
                        <a:rPr lang="ja-JP" altLang="en-US" sz="1000" dirty="0">
                          <a:solidFill>
                            <a:schemeClr val="tx1"/>
                          </a:solidFill>
                        </a:rPr>
                        <a:t>　（一部、実技試験や面接を実施する学科・学校は特別入学者選抜を実施）</a:t>
                      </a:r>
                      <a:endParaRPr lang="en-US" altLang="ja-JP" sz="1000" dirty="0">
                        <a:solidFill>
                          <a:schemeClr val="tx1"/>
                        </a:solidFill>
                      </a:endParaRPr>
                    </a:p>
                    <a:p>
                      <a:endParaRPr kumimoji="1" lang="en-US" altLang="ja-JP" sz="1000" dirty="0">
                        <a:solidFill>
                          <a:schemeClr val="tx1"/>
                        </a:solidFill>
                      </a:endParaRPr>
                    </a:p>
                    <a:p>
                      <a:r>
                        <a:rPr kumimoji="1" lang="ja-JP" altLang="en-US" sz="1000" b="1" dirty="0">
                          <a:solidFill>
                            <a:schemeClr val="tx1"/>
                          </a:solidFill>
                        </a:rPr>
                        <a:t>○選抜資料等について </a:t>
                      </a:r>
                      <a:r>
                        <a:rPr kumimoji="1" lang="en-US" altLang="ja-JP" sz="1000" b="1" dirty="0">
                          <a:solidFill>
                            <a:schemeClr val="tx1"/>
                          </a:solidFill>
                        </a:rPr>
                        <a:t>(2016</a:t>
                      </a:r>
                      <a:r>
                        <a:rPr kumimoji="1" lang="ja-JP" altLang="en-US" sz="1000" b="1" dirty="0">
                          <a:solidFill>
                            <a:schemeClr val="tx1"/>
                          </a:solidFill>
                        </a:rPr>
                        <a:t>年度～</a:t>
                      </a:r>
                      <a:r>
                        <a:rPr kumimoji="1" lang="en-US" altLang="ja-JP" sz="1000" b="1" dirty="0">
                          <a:solidFill>
                            <a:schemeClr val="tx1"/>
                          </a:solidFill>
                        </a:rPr>
                        <a:t>)</a:t>
                      </a:r>
                    </a:p>
                    <a:p>
                      <a:r>
                        <a:rPr kumimoji="1" lang="ja-JP" altLang="en-US" sz="1000" dirty="0">
                          <a:solidFill>
                            <a:schemeClr val="tx1"/>
                          </a:solidFill>
                        </a:rPr>
                        <a:t>　・　</a:t>
                      </a:r>
                      <a:r>
                        <a:rPr kumimoji="1" lang="ja-JP" altLang="en-US" sz="1000" b="1" dirty="0">
                          <a:solidFill>
                            <a:schemeClr val="tx1"/>
                          </a:solidFill>
                        </a:rPr>
                        <a:t>調査書の各評価の評定における絶対評価の導入</a:t>
                      </a:r>
                      <a:endParaRPr kumimoji="1" lang="en-US" altLang="ja-JP" sz="1000" b="1" dirty="0">
                        <a:solidFill>
                          <a:schemeClr val="tx1"/>
                        </a:solidFill>
                      </a:endParaRPr>
                    </a:p>
                    <a:p>
                      <a:r>
                        <a:rPr kumimoji="1" lang="ja-JP" altLang="en-US" sz="1000" dirty="0">
                          <a:solidFill>
                            <a:schemeClr val="tx1"/>
                          </a:solidFill>
                        </a:rPr>
                        <a:t>　　　相対評価（集団に準拠した評価）　⇒　絶対評価（目標に準拠した評価）</a:t>
                      </a:r>
                      <a:endParaRPr kumimoji="1" lang="en-US" altLang="ja-JP" sz="1000" dirty="0">
                        <a:solidFill>
                          <a:schemeClr val="tx1"/>
                        </a:solidFill>
                      </a:endParaRPr>
                    </a:p>
                    <a:p>
                      <a:r>
                        <a:rPr lang="ja-JP" altLang="en-US" sz="1000" dirty="0">
                          <a:solidFill>
                            <a:schemeClr val="tx1"/>
                          </a:solidFill>
                        </a:rPr>
                        <a:t>　　　</a:t>
                      </a:r>
                      <a:r>
                        <a:rPr lang="en-US" altLang="ja-JP" sz="1000" dirty="0">
                          <a:solidFill>
                            <a:schemeClr val="tx1"/>
                          </a:solidFill>
                        </a:rPr>
                        <a:t>※</a:t>
                      </a:r>
                      <a:r>
                        <a:rPr lang="ja-JP" altLang="en-US" sz="1000" dirty="0">
                          <a:solidFill>
                            <a:schemeClr val="tx1"/>
                          </a:solidFill>
                        </a:rPr>
                        <a:t>なお、</a:t>
                      </a:r>
                      <a:r>
                        <a:rPr lang="en-US" altLang="ja-JP" sz="1000" dirty="0">
                          <a:solidFill>
                            <a:schemeClr val="tx1"/>
                          </a:solidFill>
                        </a:rPr>
                        <a:t>3</a:t>
                      </a:r>
                      <a:r>
                        <a:rPr lang="ja-JP" altLang="en-US" sz="1000" dirty="0">
                          <a:solidFill>
                            <a:schemeClr val="tx1"/>
                          </a:solidFill>
                        </a:rPr>
                        <a:t>年生の評定を</a:t>
                      </a:r>
                      <a:r>
                        <a:rPr lang="en-US" altLang="ja-JP" sz="1000" dirty="0">
                          <a:solidFill>
                            <a:schemeClr val="tx1"/>
                          </a:solidFill>
                        </a:rPr>
                        <a:t>1</a:t>
                      </a:r>
                      <a:r>
                        <a:rPr lang="ja-JP" altLang="en-US" sz="1000" dirty="0" err="1">
                          <a:solidFill>
                            <a:schemeClr val="tx1"/>
                          </a:solidFill>
                        </a:rPr>
                        <a:t>，</a:t>
                      </a:r>
                      <a:r>
                        <a:rPr lang="en-US" altLang="ja-JP" sz="1000" dirty="0">
                          <a:solidFill>
                            <a:schemeClr val="tx1"/>
                          </a:solidFill>
                        </a:rPr>
                        <a:t>2</a:t>
                      </a:r>
                      <a:r>
                        <a:rPr lang="ja-JP" altLang="en-US" sz="1000" dirty="0">
                          <a:solidFill>
                            <a:schemeClr val="tx1"/>
                          </a:solidFill>
                        </a:rPr>
                        <a:t>年生の評定の合計より重く評価する。</a:t>
                      </a:r>
                      <a:endParaRPr kumimoji="1" lang="en-US" altLang="ja-JP" sz="1000" dirty="0">
                        <a:solidFill>
                          <a:schemeClr val="tx1"/>
                        </a:solidFill>
                      </a:endParaRPr>
                    </a:p>
                    <a:p>
                      <a:r>
                        <a:rPr lang="ja-JP" altLang="en-US" sz="1000" dirty="0">
                          <a:solidFill>
                            <a:schemeClr val="tx1"/>
                          </a:solidFill>
                        </a:rPr>
                        <a:t>　　　</a:t>
                      </a:r>
                      <a:endParaRPr kumimoji="1" lang="en-US" altLang="ja-JP" sz="1000" dirty="0">
                        <a:solidFill>
                          <a:schemeClr val="tx1"/>
                        </a:solidFill>
                      </a:endParaRPr>
                    </a:p>
                    <a:p>
                      <a:r>
                        <a:rPr lang="ja-JP" altLang="en-US" sz="1000" dirty="0">
                          <a:solidFill>
                            <a:schemeClr val="tx1"/>
                          </a:solidFill>
                        </a:rPr>
                        <a:t>　</a:t>
                      </a:r>
                      <a:endParaRPr lang="en-US" altLang="ja-JP" sz="1000" dirty="0">
                        <a:solidFill>
                          <a:schemeClr val="tx1"/>
                        </a:solidFill>
                      </a:endParaRPr>
                    </a:p>
                    <a:p>
                      <a:endParaRPr kumimoji="1" lang="en-US" altLang="ja-JP" sz="1000" dirty="0">
                        <a:solidFill>
                          <a:schemeClr val="tx1"/>
                        </a:solidFill>
                      </a:endParaRPr>
                    </a:p>
                    <a:p>
                      <a:endParaRPr lang="en-US" altLang="ja-JP" sz="1000" dirty="0">
                        <a:solidFill>
                          <a:schemeClr val="tx1"/>
                        </a:solidFill>
                      </a:endParaRPr>
                    </a:p>
                    <a:p>
                      <a:r>
                        <a:rPr kumimoji="1" lang="ja-JP" altLang="en-US" sz="1000" b="1" dirty="0">
                          <a:solidFill>
                            <a:schemeClr val="tx1"/>
                          </a:solidFill>
                        </a:rPr>
                        <a:t>　・　絶対評価の公平性を担保する仕組み（府内統一ルール）</a:t>
                      </a:r>
                      <a:endParaRPr kumimoji="1" lang="en-US" altLang="ja-JP" sz="1000" b="1" dirty="0">
                        <a:solidFill>
                          <a:schemeClr val="tx1"/>
                        </a:solidFill>
                      </a:endParaRPr>
                    </a:p>
                    <a:p>
                      <a:pPr marL="266700" indent="-266700"/>
                      <a:r>
                        <a:rPr lang="ja-JP" altLang="en-US" sz="1000" dirty="0">
                          <a:solidFill>
                            <a:schemeClr val="tx1"/>
                          </a:solidFill>
                        </a:rPr>
                        <a:t>　　　公平な選抜を実施するため、各中学校がつける調査書の評定について、大阪府全体の状況に照らし適正であるかどうかを確認するために、チャレンジテストの点数を活用。</a:t>
                      </a:r>
                      <a:endParaRPr kumimoji="1" lang="ja-JP" altLang="en-US" sz="1000" dirty="0">
                        <a:solidFill>
                          <a:schemeClr val="tx1"/>
                        </a:solidFill>
                      </a:endParaRPr>
                    </a:p>
                    <a:p>
                      <a:endParaRPr kumimoji="1" lang="en-US" altLang="ja-JP" sz="1000" dirty="0">
                        <a:solidFill>
                          <a:schemeClr val="tx1"/>
                        </a:solidFill>
                      </a:endParaRPr>
                    </a:p>
                    <a:p>
                      <a:r>
                        <a:rPr kumimoji="1" lang="ja-JP" altLang="en-US" sz="1000" b="1" dirty="0">
                          <a:solidFill>
                            <a:schemeClr val="tx1"/>
                          </a:solidFill>
                        </a:rPr>
                        <a:t>　・　自己申告書等の活用</a:t>
                      </a:r>
                      <a:endParaRPr kumimoji="1" lang="en-US" altLang="ja-JP" sz="1000" b="1" dirty="0">
                        <a:solidFill>
                          <a:schemeClr val="tx1"/>
                        </a:solidFill>
                      </a:endParaRPr>
                    </a:p>
                    <a:p>
                      <a:r>
                        <a:rPr kumimoji="1" lang="ja-JP" altLang="en-US" sz="1000" dirty="0">
                          <a:solidFill>
                            <a:schemeClr val="tx1"/>
                          </a:solidFill>
                        </a:rPr>
                        <a:t>　　　生徒を多面的に評価する観点から、「自己申告書」、調査書の「活動／行動の記録」を活用。</a:t>
                      </a:r>
                      <a:endParaRPr kumimoji="1" lang="en-US" altLang="ja-JP" sz="1000" dirty="0">
                        <a:solidFill>
                          <a:schemeClr val="tx1"/>
                        </a:solidFill>
                      </a:endParaRPr>
                    </a:p>
                    <a:p>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自己申告書：与えられたテーマ</a:t>
                      </a:r>
                      <a:r>
                        <a:rPr kumimoji="1" lang="en-US" altLang="ja-JP" sz="1000" dirty="0">
                          <a:solidFill>
                            <a:schemeClr val="tx1"/>
                          </a:solidFill>
                        </a:rPr>
                        <a:t>(</a:t>
                      </a:r>
                      <a:r>
                        <a:rPr kumimoji="1" lang="ja-JP" altLang="en-US" sz="1000" dirty="0">
                          <a:solidFill>
                            <a:schemeClr val="tx1"/>
                          </a:solidFill>
                        </a:rPr>
                        <a:t>例</a:t>
                      </a:r>
                      <a:r>
                        <a:rPr kumimoji="1" lang="en-US" altLang="ja-JP" sz="1000" dirty="0">
                          <a:solidFill>
                            <a:schemeClr val="tx1"/>
                          </a:solidFill>
                        </a:rPr>
                        <a:t>.</a:t>
                      </a:r>
                      <a:r>
                        <a:rPr kumimoji="1" lang="ja-JP" altLang="en-US" sz="1000" dirty="0">
                          <a:solidFill>
                            <a:schemeClr val="tx1"/>
                          </a:solidFill>
                        </a:rPr>
                        <a:t>中学校３年間で何を学んだか</a:t>
                      </a:r>
                      <a:r>
                        <a:rPr kumimoji="1" lang="en-US" altLang="ja-JP" sz="1000" dirty="0">
                          <a:solidFill>
                            <a:schemeClr val="tx1"/>
                          </a:solidFill>
                        </a:rPr>
                        <a:t>)</a:t>
                      </a:r>
                      <a:r>
                        <a:rPr kumimoji="1" lang="ja-JP" altLang="en-US" sz="1000" dirty="0">
                          <a:solidFill>
                            <a:schemeClr val="tx1"/>
                          </a:solidFill>
                        </a:rPr>
                        <a:t>について生徒が回答。</a:t>
                      </a:r>
                      <a:endParaRPr kumimoji="1" lang="en-US" altLang="ja-JP" sz="1000" dirty="0">
                        <a:solidFill>
                          <a:schemeClr val="tx1"/>
                        </a:solidFill>
                      </a:endParaRPr>
                    </a:p>
                    <a:p>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調査書の「活動／行動の記録」：校内での日常生活等教育活動全般における活動及び行動の記録を学校が記載。</a:t>
                      </a:r>
                    </a:p>
                  </a:txBody>
                  <a:tcPr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19" name="表 18"/>
          <p:cNvGraphicFramePr>
            <a:graphicFrameLocks noGrp="1"/>
          </p:cNvGraphicFramePr>
          <p:nvPr/>
        </p:nvGraphicFramePr>
        <p:xfrm>
          <a:off x="4572000" y="1700808"/>
          <a:ext cx="3744416" cy="975360"/>
        </p:xfrm>
        <a:graphic>
          <a:graphicData uri="http://schemas.openxmlformats.org/drawingml/2006/table">
            <a:tbl>
              <a:tblPr firstRow="1">
                <a:tableStyleId>{7DF18680-E054-41AD-8BC1-D1AEF772440D}</a:tableStyleId>
              </a:tblPr>
              <a:tblGrid>
                <a:gridCol w="1008112">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tblGrid>
              <a:tr h="149820">
                <a:tc>
                  <a:txBody>
                    <a:bodyPr/>
                    <a:lstStyle/>
                    <a:p>
                      <a:pPr algn="ct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絶対評価対象</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比率</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l"/>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年度選抜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年生＝１</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l"/>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年度選抜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err="1">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l"/>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年度選抜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err="1">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err="1">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2</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3</a:t>
                      </a:r>
                      <a:r>
                        <a:rPr kumimoji="1" lang="ja-JP" altLang="en-US" sz="1000" dirty="0">
                          <a:latin typeface="ＭＳ Ｐゴシック" panose="020B0600070205080204" pitchFamily="50" charset="-128"/>
                          <a:ea typeface="ＭＳ Ｐゴシック" panose="020B0600070205080204" pitchFamily="50" charset="-128"/>
                        </a:rPr>
                        <a:t>年生＝</a:t>
                      </a: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1</a:t>
                      </a:r>
                      <a:r>
                        <a:rPr kumimoji="1" lang="ja-JP" altLang="en-US" sz="1000" dirty="0">
                          <a:latin typeface="ＭＳ Ｐゴシック" panose="020B0600070205080204" pitchFamily="50" charset="-128"/>
                          <a:ea typeface="ＭＳ Ｐゴシック" panose="020B0600070205080204" pitchFamily="50" charset="-128"/>
                        </a:rPr>
                        <a:t>：</a:t>
                      </a:r>
                      <a:r>
                        <a:rPr kumimoji="1" lang="en-US" altLang="ja-JP" sz="1000" dirty="0">
                          <a:latin typeface="ＭＳ Ｐゴシック" panose="020B0600070205080204" pitchFamily="50" charset="-128"/>
                          <a:ea typeface="ＭＳ Ｐゴシック" panose="020B0600070205080204" pitchFamily="50" charset="-128"/>
                        </a:rPr>
                        <a:t>3</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491871819"/>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4462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④支援教育改革</a:t>
            </a:r>
          </a:p>
        </p:txBody>
      </p:sp>
      <p:sp>
        <p:nvSpPr>
          <p:cNvPr id="19" name="テキスト ボックス 18"/>
          <p:cNvSpPr txBox="1"/>
          <p:nvPr/>
        </p:nvSpPr>
        <p:spPr>
          <a:xfrm>
            <a:off x="208112" y="3350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159048" y="629012"/>
          <a:ext cx="8892986" cy="5902960"/>
        </p:xfrm>
        <a:graphic>
          <a:graphicData uri="http://schemas.openxmlformats.org/drawingml/2006/table">
            <a:tbl>
              <a:tblPr firstRow="1">
                <a:tableStyleId>{7DF18680-E054-41AD-8BC1-D1AEF772440D}</a:tableStyleId>
              </a:tblPr>
              <a:tblGrid>
                <a:gridCol w="1061301">
                  <a:extLst>
                    <a:ext uri="{9D8B030D-6E8A-4147-A177-3AD203B41FA5}">
                      <a16:colId xmlns:a16="http://schemas.microsoft.com/office/drawing/2014/main" val="20000"/>
                    </a:ext>
                  </a:extLst>
                </a:gridCol>
                <a:gridCol w="3659665">
                  <a:extLst>
                    <a:ext uri="{9D8B030D-6E8A-4147-A177-3AD203B41FA5}">
                      <a16:colId xmlns:a16="http://schemas.microsoft.com/office/drawing/2014/main" val="20001"/>
                    </a:ext>
                  </a:extLst>
                </a:gridCol>
                <a:gridCol w="4172020">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350" dirty="0">
                          <a:latin typeface="ＭＳ Ｐゴシック" panose="020B0600070205080204" pitchFamily="50" charset="-128"/>
                          <a:ea typeface="ＭＳ Ｐゴシック" panose="020B0600070205080204" pitchFamily="50" charset="-128"/>
                        </a:rPr>
                        <a:t>府立支援学校の教育環境の整備</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350" dirty="0">
                          <a:solidFill>
                            <a:schemeClr val="tx1"/>
                          </a:solidFill>
                          <a:latin typeface="ＭＳ Ｐゴシック" panose="020B0600070205080204" pitchFamily="50" charset="-128"/>
                          <a:ea typeface="ＭＳ Ｐゴシック" panose="020B0600070205080204" pitchFamily="50" charset="-128"/>
                        </a:rPr>
                        <a:t>・知的</a:t>
                      </a:r>
                      <a:r>
                        <a:rPr kumimoji="1" lang="ja-JP" altLang="en-US" sz="1350"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支援学校に在籍する児童生徒数が増加していることを踏まえ、「府立支援学校施設整備基本方針」</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(2009</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月</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に基づき、府内</a:t>
                      </a:r>
                      <a:r>
                        <a:rPr kumimoji="1" lang="en-US" altLang="ja-JP" sz="135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dirty="0">
                          <a:solidFill>
                            <a:schemeClr val="tx1"/>
                          </a:solidFill>
                          <a:latin typeface="ＭＳ Ｐゴシック" panose="020B0600070205080204" pitchFamily="50" charset="-128"/>
                          <a:ea typeface="ＭＳ Ｐゴシック" panose="020B0600070205080204" pitchFamily="50" charset="-128"/>
                        </a:rPr>
                        <a:t>地域に新たな支援学校の整備を推進。</a:t>
                      </a:r>
                      <a:endParaRPr kumimoji="1" lang="en-US" altLang="ja-JP" sz="13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・今後の知的</a:t>
                      </a:r>
                      <a:r>
                        <a:rPr kumimoji="1" lang="ja-JP" altLang="en-US" sz="1350" u="non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児童生徒の増加を踏まえ、</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月に「府立支援学校における知的</a:t>
                      </a:r>
                      <a:r>
                        <a:rPr kumimoji="1" lang="ja-JP" altLang="en-US" sz="1350" u="non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児童生徒の教育環境の充実に向けた基本方針」を策定。</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2020</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月に同方針を改め、「知的障がいのある児童生徒等の教育環境に関する基本方針」を策定。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2013</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月　豊能・三島地域に摂津支援学校開校。</a:t>
                      </a:r>
                    </a:p>
                    <a:p>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月　泉北・泉南地域に泉南支援学校開校。</a:t>
                      </a:r>
                      <a:endParaRPr kumimoji="1" lang="en-US" altLang="ja-JP" sz="1350" b="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dirty="0">
                          <a:solidFill>
                            <a:schemeClr val="tx1"/>
                          </a:solidFill>
                          <a:latin typeface="ＭＳ Ｐゴシック" panose="020B0600070205080204" pitchFamily="50" charset="-128"/>
                          <a:ea typeface="ＭＳ Ｐゴシック" panose="020B0600070205080204" pitchFamily="50" charset="-128"/>
                        </a:rPr>
                        <a:t>月　北河内地域に枚方支援学校、中・南河内地域に西浦支援学校開校。</a:t>
                      </a:r>
                      <a:endParaRPr kumimoji="1" lang="en-US" altLang="ja-JP" sz="1350" b="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・「もと府立西淀川高等学校」を活用した 新たな知的</a:t>
                      </a:r>
                      <a:r>
                        <a:rPr kumimoji="1" lang="ja-JP" altLang="en-US" sz="1350" b="0" u="none" strike="noStrik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支援学校を整備中。（</a:t>
                      </a:r>
                      <a:r>
                        <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rPr>
                        <a:t>2024</a:t>
                      </a:r>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月開校予定）</a:t>
                      </a:r>
                      <a:endPar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b="0" u="none" strike="noStrike" dirty="0">
                          <a:solidFill>
                            <a:schemeClr val="tx1"/>
                          </a:solidFill>
                          <a:latin typeface="ＭＳ Ｐゴシック" panose="020B0600070205080204" pitchFamily="50" charset="-128"/>
                          <a:ea typeface="ＭＳ Ｐゴシック" panose="020B0600070205080204" pitchFamily="50" charset="-128"/>
                        </a:rPr>
                        <a:t>・生野支援学校の大阪わかば高等学校敷地内への移転・併設にかかる計画に着手。</a:t>
                      </a:r>
                      <a:endParaRPr kumimoji="1" lang="en-US" altLang="ja-JP" sz="1350" b="0" u="none" strike="noStrik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42734">
                <a:tc>
                  <a:txBody>
                    <a:bodyPr/>
                    <a:lstStyle/>
                    <a:p>
                      <a:r>
                        <a:rPr kumimoji="1" lang="ja-JP" altLang="en-US" sz="1350" dirty="0">
                          <a:latin typeface="ＭＳ Ｐゴシック" panose="020B0600070205080204" pitchFamily="50" charset="-128"/>
                          <a:ea typeface="ＭＳ Ｐゴシック" panose="020B0600070205080204" pitchFamily="50" charset="-128"/>
                        </a:rPr>
                        <a:t>就労を通じた社会的自立支援の充実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50" dirty="0">
                          <a:solidFill>
                            <a:schemeClr val="tx1"/>
                          </a:solidFill>
                          <a:latin typeface="ＭＳ Ｐゴシック" panose="020B0600070205080204" pitchFamily="50" charset="-128"/>
                          <a:ea typeface="ＭＳ Ｐゴシック" panose="020B0600070205080204" pitchFamily="50" charset="-128"/>
                        </a:rPr>
                        <a:t>・「府立知的障がい支援学校職業コースの設置方針」に基づき、知的障がい支援学校高等部（知肢併置校含む）に職業コースを設置。国の「切れ目ない支援体制整備事業」を活用した、府立支援学校における教育課程改善やキャリア教育の充実を図る取組の促進。</a:t>
                      </a:r>
                      <a:r>
                        <a:rPr kumimoji="1" lang="ja-JP" altLang="en-US" sz="1350" dirty="0">
                          <a:solidFill>
                            <a:schemeClr val="tx1"/>
                          </a:solidFill>
                          <a:latin typeface="ＭＳ Ｐゴシック" panose="020B0600070205080204" pitchFamily="50" charset="-128"/>
                          <a:ea typeface="+mn-ea"/>
                        </a:rPr>
                        <a:t>さらなる就労支援の充実をめざし、令和元年度に株式会社</a:t>
                      </a:r>
                      <a:r>
                        <a:rPr kumimoji="1" lang="en-US" altLang="ja-JP" sz="1350" dirty="0">
                          <a:solidFill>
                            <a:schemeClr val="tx1"/>
                          </a:solidFill>
                          <a:latin typeface="ＭＳ Ｐゴシック" panose="020B0600070205080204" pitchFamily="50" charset="-128"/>
                          <a:ea typeface="+mn-ea"/>
                        </a:rPr>
                        <a:t>D&amp;I</a:t>
                      </a:r>
                      <a:r>
                        <a:rPr kumimoji="1" lang="ja-JP" altLang="en-US" sz="1350" dirty="0">
                          <a:solidFill>
                            <a:schemeClr val="tx1"/>
                          </a:solidFill>
                          <a:latin typeface="ＭＳ Ｐゴシック" panose="020B0600070205080204" pitchFamily="50" charset="-128"/>
                          <a:ea typeface="+mn-ea"/>
                        </a:rPr>
                        <a:t>と事業連携協定を締結。</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350" u="none" dirty="0">
                          <a:solidFill>
                            <a:schemeClr val="tx1"/>
                          </a:solidFill>
                          <a:latin typeface="ＭＳ Ｐゴシック" panose="020B0600070205080204" pitchFamily="50" charset="-128"/>
                          <a:ea typeface="+mn-ea"/>
                        </a:rPr>
                        <a:t>・</a:t>
                      </a:r>
                      <a:r>
                        <a:rPr kumimoji="1" lang="en-US" altLang="ja-JP" sz="1350" u="none" dirty="0">
                          <a:solidFill>
                            <a:schemeClr val="tx1"/>
                          </a:solidFill>
                          <a:latin typeface="ＭＳ Ｐゴシック" panose="020B0600070205080204" pitchFamily="50" charset="-128"/>
                          <a:ea typeface="+mn-ea"/>
                        </a:rPr>
                        <a:t>2013</a:t>
                      </a:r>
                      <a:r>
                        <a:rPr kumimoji="1" lang="ja-JP" altLang="en-US" sz="1350" u="none" dirty="0">
                          <a:solidFill>
                            <a:schemeClr val="tx1"/>
                          </a:solidFill>
                          <a:latin typeface="ＭＳ Ｐゴシック" panose="020B0600070205080204" pitchFamily="50" charset="-128"/>
                          <a:ea typeface="+mn-ea"/>
                        </a:rPr>
                        <a:t>年</a:t>
                      </a:r>
                      <a:r>
                        <a:rPr kumimoji="1" lang="en-US" altLang="ja-JP" sz="1350" u="none" dirty="0">
                          <a:solidFill>
                            <a:schemeClr val="tx1"/>
                          </a:solidFill>
                          <a:latin typeface="ＭＳ Ｐゴシック" panose="020B0600070205080204" pitchFamily="50" charset="-128"/>
                          <a:ea typeface="+mn-ea"/>
                        </a:rPr>
                        <a:t>4</a:t>
                      </a:r>
                      <a:r>
                        <a:rPr kumimoji="1" lang="ja-JP" altLang="en-US" sz="1350" u="none" dirty="0">
                          <a:solidFill>
                            <a:schemeClr val="tx1"/>
                          </a:solidFill>
                          <a:latin typeface="ＭＳ Ｐゴシック" panose="020B0600070205080204" pitchFamily="50" charset="-128"/>
                          <a:ea typeface="+mn-ea"/>
                        </a:rPr>
                        <a:t>月　豊能・三島地域にとりかい高等支援学校開校。</a:t>
                      </a:r>
                    </a:p>
                    <a:p>
                      <a:r>
                        <a:rPr kumimoji="1" lang="ja-JP" altLang="en-US" sz="1350" u="none" dirty="0">
                          <a:solidFill>
                            <a:schemeClr val="tx1"/>
                          </a:solidFill>
                          <a:latin typeface="ＭＳ Ｐゴシック" panose="020B0600070205080204" pitchFamily="50" charset="-128"/>
                          <a:ea typeface="+mn-ea"/>
                        </a:rPr>
                        <a:t>・</a:t>
                      </a:r>
                      <a:r>
                        <a:rPr kumimoji="1" lang="en-US" altLang="ja-JP" sz="1350" u="none" dirty="0">
                          <a:solidFill>
                            <a:schemeClr val="tx1"/>
                          </a:solidFill>
                          <a:latin typeface="ＭＳ Ｐゴシック" panose="020B0600070205080204" pitchFamily="50" charset="-128"/>
                          <a:ea typeface="+mn-ea"/>
                        </a:rPr>
                        <a:t>2014</a:t>
                      </a:r>
                      <a:r>
                        <a:rPr kumimoji="1" lang="ja-JP" altLang="en-US" sz="1350" u="none" dirty="0">
                          <a:solidFill>
                            <a:schemeClr val="tx1"/>
                          </a:solidFill>
                          <a:latin typeface="ＭＳ Ｐゴシック" panose="020B0600070205080204" pitchFamily="50" charset="-128"/>
                          <a:ea typeface="+mn-ea"/>
                        </a:rPr>
                        <a:t>年</a:t>
                      </a:r>
                      <a:r>
                        <a:rPr kumimoji="1" lang="en-US" altLang="ja-JP" sz="1350" u="none" dirty="0">
                          <a:solidFill>
                            <a:schemeClr val="tx1"/>
                          </a:solidFill>
                          <a:latin typeface="ＭＳ Ｐゴシック" panose="020B0600070205080204" pitchFamily="50" charset="-128"/>
                          <a:ea typeface="+mn-ea"/>
                        </a:rPr>
                        <a:t>4</a:t>
                      </a:r>
                      <a:r>
                        <a:rPr kumimoji="1" lang="ja-JP" altLang="en-US" sz="1350" u="none" dirty="0">
                          <a:solidFill>
                            <a:schemeClr val="tx1"/>
                          </a:solidFill>
                          <a:latin typeface="ＭＳ Ｐゴシック" panose="020B0600070205080204" pitchFamily="50" charset="-128"/>
                          <a:ea typeface="+mn-ea"/>
                        </a:rPr>
                        <a:t>月　泉北・泉南地域にすながわ高等支援学校開校。</a:t>
                      </a:r>
                      <a:endParaRPr kumimoji="1" lang="en-US" altLang="ja-JP" sz="1350" u="none" dirty="0">
                        <a:solidFill>
                          <a:schemeClr val="tx1"/>
                        </a:solidFill>
                        <a:latin typeface="ＭＳ Ｐゴシック" panose="020B0600070205080204" pitchFamily="50" charset="-128"/>
                        <a:ea typeface="+mn-ea"/>
                      </a:endParaRPr>
                    </a:p>
                    <a:p>
                      <a:r>
                        <a:rPr kumimoji="1" lang="ja-JP" altLang="en-US" sz="1350" u="none" dirty="0">
                          <a:solidFill>
                            <a:schemeClr val="tx1"/>
                          </a:solidFill>
                          <a:latin typeface="ＭＳ Ｐゴシック" panose="020B0600070205080204" pitchFamily="50" charset="-128"/>
                          <a:ea typeface="+mn-ea"/>
                        </a:rPr>
                        <a:t>・</a:t>
                      </a:r>
                      <a:r>
                        <a:rPr kumimoji="1" lang="en-US" altLang="ja-JP" sz="1350" u="none" dirty="0">
                          <a:solidFill>
                            <a:schemeClr val="tx1"/>
                          </a:solidFill>
                          <a:latin typeface="ＭＳ Ｐゴシック" panose="020B0600070205080204" pitchFamily="50" charset="-128"/>
                          <a:ea typeface="+mn-ea"/>
                        </a:rPr>
                        <a:t>2015</a:t>
                      </a:r>
                      <a:r>
                        <a:rPr kumimoji="1" lang="ja-JP" altLang="en-US" sz="1350" u="none" dirty="0">
                          <a:solidFill>
                            <a:schemeClr val="tx1"/>
                          </a:solidFill>
                          <a:latin typeface="ＭＳ Ｐゴシック" panose="020B0600070205080204" pitchFamily="50" charset="-128"/>
                          <a:ea typeface="+mn-ea"/>
                        </a:rPr>
                        <a:t>年</a:t>
                      </a:r>
                      <a:r>
                        <a:rPr kumimoji="1" lang="en-US" altLang="ja-JP" sz="1350" u="none" dirty="0">
                          <a:solidFill>
                            <a:schemeClr val="tx1"/>
                          </a:solidFill>
                          <a:latin typeface="ＭＳ Ｐゴシック" panose="020B0600070205080204" pitchFamily="50" charset="-128"/>
                          <a:ea typeface="+mn-ea"/>
                        </a:rPr>
                        <a:t>4</a:t>
                      </a:r>
                      <a:r>
                        <a:rPr kumimoji="1" lang="ja-JP" altLang="en-US" sz="1350" u="none" dirty="0">
                          <a:solidFill>
                            <a:schemeClr val="tx1"/>
                          </a:solidFill>
                          <a:latin typeface="ＭＳ Ｐゴシック" panose="020B0600070205080204" pitchFamily="50" charset="-128"/>
                          <a:ea typeface="+mn-ea"/>
                        </a:rPr>
                        <a:t>月　北河内地域にむらの高等支援学校開校。</a:t>
                      </a:r>
                    </a:p>
                    <a:p>
                      <a:r>
                        <a:rPr kumimoji="1" lang="ja-JP" altLang="en-US" sz="1350" u="none" dirty="0">
                          <a:solidFill>
                            <a:schemeClr val="tx1"/>
                          </a:solidFill>
                          <a:latin typeface="ＭＳ Ｐゴシック" panose="020B0600070205080204" pitchFamily="50" charset="-128"/>
                          <a:ea typeface="+mn-ea"/>
                        </a:rPr>
                        <a:t>・全府立知的</a:t>
                      </a:r>
                      <a:r>
                        <a:rPr kumimoji="1" lang="ja-JP" altLang="en-US" sz="1350" u="none" dirty="0" err="1">
                          <a:solidFill>
                            <a:schemeClr val="tx1"/>
                          </a:solidFill>
                          <a:latin typeface="ＭＳ Ｐゴシック" panose="020B0600070205080204" pitchFamily="50" charset="-128"/>
                          <a:ea typeface="+mn-ea"/>
                        </a:rPr>
                        <a:t>障がい</a:t>
                      </a:r>
                      <a:r>
                        <a:rPr kumimoji="1" lang="ja-JP" altLang="en-US" sz="1350" u="none" dirty="0">
                          <a:solidFill>
                            <a:schemeClr val="tx1"/>
                          </a:solidFill>
                          <a:latin typeface="ＭＳ Ｐゴシック" panose="020B0600070205080204" pitchFamily="50" charset="-128"/>
                          <a:ea typeface="+mn-ea"/>
                        </a:rPr>
                        <a:t>支援学校高等部に職業コースを設置（</a:t>
                      </a:r>
                      <a:r>
                        <a:rPr kumimoji="1" lang="en-US" altLang="ja-JP" sz="1350" u="none" dirty="0">
                          <a:solidFill>
                            <a:schemeClr val="tx1"/>
                          </a:solidFill>
                          <a:latin typeface="ＭＳ Ｐゴシック" panose="020B0600070205080204" pitchFamily="50" charset="-128"/>
                          <a:ea typeface="+mn-ea"/>
                        </a:rPr>
                        <a:t>2013</a:t>
                      </a:r>
                      <a:r>
                        <a:rPr kumimoji="1" lang="ja-JP" altLang="en-US" sz="1350" u="none" dirty="0">
                          <a:solidFill>
                            <a:schemeClr val="tx1"/>
                          </a:solidFill>
                          <a:latin typeface="ＭＳ Ｐゴシック" panose="020B0600070205080204" pitchFamily="50" charset="-128"/>
                          <a:ea typeface="+mn-ea"/>
                        </a:rPr>
                        <a:t>年度設置完了）</a:t>
                      </a:r>
                      <a:endParaRPr kumimoji="1" lang="en-US" altLang="ja-JP" sz="1350" u="none" dirty="0">
                        <a:solidFill>
                          <a:schemeClr val="tx1"/>
                        </a:solidFill>
                        <a:latin typeface="ＭＳ Ｐゴシック" panose="020B0600070205080204" pitchFamily="50" charset="-128"/>
                        <a:ea typeface="+mn-ea"/>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月に大阪市から府へ移管した知的</a:t>
                      </a:r>
                      <a:r>
                        <a:rPr kumimoji="1" lang="ja-JP" altLang="en-US" sz="1350" u="none"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支援学校</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6</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校に職業コースを設置。（</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2018</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年度設置完了）</a:t>
                      </a:r>
                      <a:endParaRPr kumimoji="1" lang="en-US" altLang="ja-JP" sz="135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・モデル校において「①教育課程改善事業」（</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2017</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2019</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）、「②キャリア教育支援体制強化事業」（</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2020</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2022</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）を実施（①生野支援学校、東淀川支援学校　②思斉支援学校、交野支援学校四條畷校）</a:t>
                      </a:r>
                      <a:endParaRPr kumimoji="1" lang="en-US" altLang="ja-JP" sz="135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・株式会社</a:t>
                      </a:r>
                      <a:r>
                        <a:rPr kumimoji="1" lang="en-US" altLang="ja-JP" sz="1350" u="none" dirty="0">
                          <a:solidFill>
                            <a:schemeClr val="tx1"/>
                          </a:solidFill>
                          <a:latin typeface="ＭＳ Ｐゴシック" panose="020B0600070205080204" pitchFamily="50" charset="-128"/>
                          <a:ea typeface="ＭＳ Ｐゴシック" panose="020B0600070205080204" pitchFamily="50" charset="-128"/>
                        </a:rPr>
                        <a:t>D&amp;I</a:t>
                      </a:r>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との連携事業である、テレワーク実習、中学部生徒及び保護者向け職場体験実習を実施。</a:t>
                      </a:r>
                      <a:endParaRPr kumimoji="1" lang="en-US" altLang="ja-JP" sz="1350" u="none"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50" u="none" dirty="0">
                          <a:solidFill>
                            <a:schemeClr val="tx1"/>
                          </a:solidFill>
                          <a:latin typeface="ＭＳ Ｐゴシック" panose="020B0600070205080204" pitchFamily="50" charset="-128"/>
                          <a:ea typeface="ＭＳ Ｐゴシック" panose="020B0600070205080204" pitchFamily="50" charset="-128"/>
                        </a:rPr>
                        <a:t>・上記のほか、教員向け就労支援研修の実施等。</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182</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146698366"/>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2407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④支援教育改革</a:t>
            </a:r>
          </a:p>
        </p:txBody>
      </p:sp>
      <p:sp>
        <p:nvSpPr>
          <p:cNvPr id="19" name="テキスト ボックス 18"/>
          <p:cNvSpPr txBox="1"/>
          <p:nvPr/>
        </p:nvSpPr>
        <p:spPr>
          <a:xfrm>
            <a:off x="208112" y="53122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■改革の内容と進捗状況</a:t>
            </a:r>
          </a:p>
        </p:txBody>
      </p:sp>
      <p:graphicFrame>
        <p:nvGraphicFramePr>
          <p:cNvPr id="10" name="表 9"/>
          <p:cNvGraphicFramePr>
            <a:graphicFrameLocks noGrp="1"/>
          </p:cNvGraphicFramePr>
          <p:nvPr/>
        </p:nvGraphicFramePr>
        <p:xfrm>
          <a:off x="215010" y="834216"/>
          <a:ext cx="8892986" cy="4234180"/>
        </p:xfrm>
        <a:graphic>
          <a:graphicData uri="http://schemas.openxmlformats.org/drawingml/2006/table">
            <a:tbl>
              <a:tblPr firstRow="1">
                <a:tableStyleId>{7DF18680-E054-41AD-8BC1-D1AEF772440D}</a:tableStyleId>
              </a:tblPr>
              <a:tblGrid>
                <a:gridCol w="1061301">
                  <a:extLst>
                    <a:ext uri="{9D8B030D-6E8A-4147-A177-3AD203B41FA5}">
                      <a16:colId xmlns:a16="http://schemas.microsoft.com/office/drawing/2014/main" val="20000"/>
                    </a:ext>
                  </a:extLst>
                </a:gridCol>
                <a:gridCol w="3659665">
                  <a:extLst>
                    <a:ext uri="{9D8B030D-6E8A-4147-A177-3AD203B41FA5}">
                      <a16:colId xmlns:a16="http://schemas.microsoft.com/office/drawing/2014/main" val="20001"/>
                    </a:ext>
                  </a:extLst>
                </a:gridCol>
                <a:gridCol w="4172020">
                  <a:extLst>
                    <a:ext uri="{9D8B030D-6E8A-4147-A177-3AD203B41FA5}">
                      <a16:colId xmlns:a16="http://schemas.microsoft.com/office/drawing/2014/main" val="20002"/>
                    </a:ext>
                  </a:extLst>
                </a:gridCol>
              </a:tblGrid>
              <a:tr h="370840">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改革の内容</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kumimoji="1" lang="ja-JP" altLang="en-US" sz="1600" dirty="0">
                          <a:solidFill>
                            <a:schemeClr val="tx1"/>
                          </a:solidFill>
                          <a:latin typeface="ＭＳ Ｐゴシック" panose="020B0600070205080204" pitchFamily="50" charset="-128"/>
                          <a:ea typeface="ＭＳ Ｐゴシック" panose="020B0600070205080204" pitchFamily="50" charset="-128"/>
                        </a:rPr>
                        <a:t>成果・進捗状況</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0"/>
                  </a:ext>
                </a:extLst>
              </a:tr>
              <a:tr h="442734">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府立高校における知的</a:t>
                      </a:r>
                      <a:r>
                        <a:rPr kumimoji="1" lang="ja-JP" altLang="en-US" sz="1200" dirty="0" err="1">
                          <a:solidFill>
                            <a:schemeClr val="tx1"/>
                          </a:solidFill>
                          <a:latin typeface="ＭＳ Ｐゴシック" panose="020B0600070205080204" pitchFamily="50" charset="-128"/>
                          <a:ea typeface="ＭＳ Ｐゴシック" panose="020B0600070205080204" pitchFamily="50" charset="-128"/>
                        </a:rPr>
                        <a:t>障がい</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等のある生徒の学習機会の充実</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・府立高校において、知的障がいのある生徒が社会的自立を図れるよう、一人ひとりの教育的ニーズに応じた支援を行い、「ともに学び、ともに育つ」教育を推進する環境を整備。</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ＭＳ Ｐゴシック" panose="020B0600070205080204" pitchFamily="50" charset="-128"/>
                          <a:ea typeface="+mn-ea"/>
                        </a:rPr>
                        <a:t>・府立高校における発達障がいのある生徒の状況に応じた指導を行う通級指導教室を設置。</a:t>
                      </a:r>
                      <a:endParaRPr kumimoji="1" lang="en-US" altLang="ja-JP" sz="1200"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ＭＳ Ｐゴシック" panose="020B0600070205080204" pitchFamily="50" charset="-128"/>
                          <a:ea typeface="ＭＳ Ｐゴシック" panose="020B0600070205080204" pitchFamily="50" charset="-128"/>
                        </a:rPr>
                        <a:t>・府立高校において障がいのある生徒が増加しているため、臨床心理士や支援員を配置するなどにより、障がいのある生徒の学校生活を支援。</a:t>
                      </a:r>
                      <a:endParaRPr kumimoji="1" lang="ja-JP" altLang="en-US" sz="1200" strike="sngStrike"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u="none" dirty="0">
                          <a:solidFill>
                            <a:schemeClr val="tx1"/>
                          </a:solidFill>
                          <a:latin typeface="ＭＳ Ｐゴシック" panose="020B0600070205080204" pitchFamily="50" charset="-128"/>
                          <a:ea typeface="+mn-ea"/>
                        </a:rPr>
                        <a:t>・知的障がい生徒自立支援コースの設置（</a:t>
                      </a:r>
                      <a:r>
                        <a:rPr kumimoji="1" lang="en-US" altLang="ja-JP" sz="1200" u="none" dirty="0">
                          <a:solidFill>
                            <a:schemeClr val="tx1"/>
                          </a:solidFill>
                          <a:latin typeface="ＭＳ Ｐゴシック" panose="020B0600070205080204" pitchFamily="50" charset="-128"/>
                          <a:ea typeface="+mn-ea"/>
                        </a:rPr>
                        <a:t>11</a:t>
                      </a:r>
                      <a:r>
                        <a:rPr kumimoji="1" lang="ja-JP" altLang="en-US" sz="1200" u="none" dirty="0">
                          <a:solidFill>
                            <a:schemeClr val="tx1"/>
                          </a:solidFill>
                          <a:latin typeface="ＭＳ Ｐゴシック" panose="020B0600070205080204" pitchFamily="50" charset="-128"/>
                          <a:ea typeface="+mn-ea"/>
                        </a:rPr>
                        <a:t>校）</a:t>
                      </a:r>
                    </a:p>
                    <a:p>
                      <a:r>
                        <a:rPr kumimoji="1" lang="ja-JP" altLang="en-US" sz="1200" u="none" dirty="0">
                          <a:solidFill>
                            <a:schemeClr val="tx1"/>
                          </a:solidFill>
                          <a:latin typeface="ＭＳ Ｐゴシック" panose="020B0600070205080204" pitchFamily="50" charset="-128"/>
                          <a:ea typeface="+mn-ea"/>
                        </a:rPr>
                        <a:t>  順次、募集人員を増員（</a:t>
                      </a:r>
                      <a:r>
                        <a:rPr kumimoji="1" lang="en-US" altLang="ja-JP" sz="1200" u="none" dirty="0">
                          <a:solidFill>
                            <a:schemeClr val="tx1"/>
                          </a:solidFill>
                          <a:latin typeface="ＭＳ Ｐゴシック" panose="020B0600070205080204" pitchFamily="50" charset="-128"/>
                          <a:ea typeface="+mn-ea"/>
                        </a:rPr>
                        <a:t>3</a:t>
                      </a:r>
                      <a:r>
                        <a:rPr kumimoji="1" lang="ja-JP" altLang="en-US" sz="1200" u="none" dirty="0">
                          <a:solidFill>
                            <a:schemeClr val="tx1"/>
                          </a:solidFill>
                          <a:latin typeface="ＭＳ Ｐゴシック" panose="020B0600070205080204" pitchFamily="50" charset="-128"/>
                          <a:ea typeface="+mn-ea"/>
                        </a:rPr>
                        <a:t>人➡</a:t>
                      </a:r>
                      <a:r>
                        <a:rPr kumimoji="1" lang="en-US" altLang="ja-JP" sz="1200" u="none" dirty="0">
                          <a:solidFill>
                            <a:schemeClr val="tx1"/>
                          </a:solidFill>
                          <a:latin typeface="ＭＳ Ｐゴシック" panose="020B0600070205080204" pitchFamily="50" charset="-128"/>
                          <a:ea typeface="+mn-ea"/>
                        </a:rPr>
                        <a:t>4</a:t>
                      </a:r>
                      <a:r>
                        <a:rPr kumimoji="1" lang="ja-JP" altLang="en-US" sz="1200" u="none" dirty="0">
                          <a:solidFill>
                            <a:schemeClr val="tx1"/>
                          </a:solidFill>
                          <a:latin typeface="ＭＳ Ｐゴシック" panose="020B0600070205080204" pitchFamily="50" charset="-128"/>
                          <a:ea typeface="+mn-ea"/>
                        </a:rPr>
                        <a:t>人）</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2018</a:t>
                      </a:r>
                      <a:r>
                        <a:rPr kumimoji="1" lang="ja-JP" altLang="en-US" sz="1050" u="none" dirty="0">
                          <a:solidFill>
                            <a:schemeClr val="tx1"/>
                          </a:solidFill>
                          <a:latin typeface="ＭＳ Ｐゴシック" panose="020B0600070205080204" pitchFamily="50" charset="-128"/>
                          <a:ea typeface="+mn-ea"/>
                        </a:rPr>
                        <a:t>年度～ 枚方なぎさ、松原、貝塚</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2022</a:t>
                      </a:r>
                      <a:r>
                        <a:rPr kumimoji="1" lang="ja-JP" altLang="en-US" sz="1050" u="none" dirty="0">
                          <a:solidFill>
                            <a:schemeClr val="tx1"/>
                          </a:solidFill>
                          <a:latin typeface="ＭＳ Ｐゴシック" panose="020B0600070205080204" pitchFamily="50" charset="-128"/>
                          <a:ea typeface="+mn-ea"/>
                        </a:rPr>
                        <a:t>年度～ 園芸</a:t>
                      </a:r>
                    </a:p>
                    <a:p>
                      <a:r>
                        <a:rPr kumimoji="1" lang="ja-JP" altLang="en-US" sz="1200" u="none" dirty="0">
                          <a:solidFill>
                            <a:schemeClr val="tx1"/>
                          </a:solidFill>
                          <a:latin typeface="ＭＳ Ｐゴシック" panose="020B0600070205080204" pitchFamily="50" charset="-128"/>
                          <a:ea typeface="+mn-ea"/>
                        </a:rPr>
                        <a:t>・共生推進教室の設置（</a:t>
                      </a:r>
                      <a:r>
                        <a:rPr kumimoji="1" lang="en-US" altLang="ja-JP" sz="1200" u="none" dirty="0">
                          <a:solidFill>
                            <a:schemeClr val="tx1"/>
                          </a:solidFill>
                          <a:latin typeface="ＭＳ Ｐゴシック" panose="020B0600070205080204" pitchFamily="50" charset="-128"/>
                          <a:ea typeface="+mn-ea"/>
                        </a:rPr>
                        <a:t>10</a:t>
                      </a:r>
                      <a:r>
                        <a:rPr kumimoji="1" lang="ja-JP" altLang="en-US" sz="1200" u="none" dirty="0">
                          <a:solidFill>
                            <a:schemeClr val="tx1"/>
                          </a:solidFill>
                          <a:latin typeface="ＭＳ Ｐゴシック" panose="020B0600070205080204" pitchFamily="50" charset="-128"/>
                          <a:ea typeface="+mn-ea"/>
                        </a:rPr>
                        <a:t>校）</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2019</a:t>
                      </a:r>
                      <a:r>
                        <a:rPr kumimoji="1" lang="ja-JP" altLang="en-US" sz="1050" u="none" dirty="0">
                          <a:solidFill>
                            <a:schemeClr val="tx1"/>
                          </a:solidFill>
                          <a:latin typeface="ＭＳ Ｐゴシック" panose="020B0600070205080204" pitchFamily="50" charset="-128"/>
                          <a:ea typeface="+mn-ea"/>
                        </a:rPr>
                        <a:t>年度までに府立高校８校に設置</a:t>
                      </a:r>
                    </a:p>
                    <a:p>
                      <a:r>
                        <a:rPr kumimoji="1" lang="ja-JP" altLang="en-US" sz="1050" u="none" dirty="0">
                          <a:solidFill>
                            <a:schemeClr val="tx1"/>
                          </a:solidFill>
                          <a:latin typeface="ＭＳ Ｐゴシック" panose="020B0600070205080204" pitchFamily="50" charset="-128"/>
                          <a:ea typeface="+mn-ea"/>
                        </a:rPr>
                        <a:t>  </a:t>
                      </a:r>
                      <a:r>
                        <a:rPr kumimoji="1" lang="en-US" altLang="ja-JP" sz="1050" u="none" dirty="0">
                          <a:solidFill>
                            <a:schemeClr val="tx1"/>
                          </a:solidFill>
                          <a:latin typeface="ＭＳ Ｐゴシック" panose="020B0600070205080204" pitchFamily="50" charset="-128"/>
                          <a:ea typeface="+mn-ea"/>
                        </a:rPr>
                        <a:t>2020</a:t>
                      </a:r>
                      <a:r>
                        <a:rPr kumimoji="1" lang="ja-JP" altLang="en-US" sz="1050" u="none" dirty="0">
                          <a:solidFill>
                            <a:schemeClr val="tx1"/>
                          </a:solidFill>
                          <a:latin typeface="ＭＳ Ｐゴシック" panose="020B0600070205080204" pitchFamily="50" charset="-128"/>
                          <a:ea typeface="+mn-ea"/>
                        </a:rPr>
                        <a:t>年</a:t>
                      </a:r>
                      <a:r>
                        <a:rPr kumimoji="1" lang="en-US" altLang="ja-JP" sz="1050" u="none" dirty="0">
                          <a:solidFill>
                            <a:schemeClr val="tx1"/>
                          </a:solidFill>
                          <a:latin typeface="ＭＳ Ｐゴシック" panose="020B0600070205080204" pitchFamily="50" charset="-128"/>
                          <a:ea typeface="+mn-ea"/>
                        </a:rPr>
                        <a:t>4</a:t>
                      </a:r>
                      <a:r>
                        <a:rPr kumimoji="1" lang="ja-JP" altLang="en-US" sz="1050" u="none" dirty="0">
                          <a:solidFill>
                            <a:schemeClr val="tx1"/>
                          </a:solidFill>
                          <a:latin typeface="ＭＳ Ｐゴシック" panose="020B0600070205080204" pitchFamily="50" charset="-128"/>
                          <a:ea typeface="+mn-ea"/>
                        </a:rPr>
                        <a:t>月に、新たに府立高校２校（東住吉、今宮）に設置</a:t>
                      </a:r>
                    </a:p>
                    <a:p>
                      <a:r>
                        <a:rPr kumimoji="1" lang="ja-JP" altLang="en-US" sz="1200" dirty="0">
                          <a:solidFill>
                            <a:schemeClr val="tx1"/>
                          </a:solidFill>
                          <a:latin typeface="ＭＳ Ｐゴシック" panose="020B0600070205080204" pitchFamily="50" charset="-128"/>
                          <a:ea typeface="+mn-ea"/>
                        </a:rPr>
                        <a:t>・通級指導教室の設置（</a:t>
                      </a:r>
                      <a:r>
                        <a:rPr kumimoji="1" lang="en-US" altLang="ja-JP" sz="1200" dirty="0">
                          <a:solidFill>
                            <a:schemeClr val="tx1"/>
                          </a:solidFill>
                          <a:latin typeface="ＭＳ Ｐゴシック" panose="020B0600070205080204" pitchFamily="50" charset="-128"/>
                          <a:ea typeface="+mn-ea"/>
                        </a:rPr>
                        <a:t>10</a:t>
                      </a:r>
                      <a:r>
                        <a:rPr kumimoji="1" lang="ja-JP" altLang="en-US" sz="1200" dirty="0">
                          <a:solidFill>
                            <a:schemeClr val="tx1"/>
                          </a:solidFill>
                          <a:latin typeface="ＭＳ Ｐゴシック" panose="020B0600070205080204" pitchFamily="50" charset="-128"/>
                          <a:ea typeface="+mn-ea"/>
                        </a:rPr>
                        <a:t>校）</a:t>
                      </a:r>
                    </a:p>
                    <a:p>
                      <a:r>
                        <a:rPr kumimoji="1" lang="ja-JP" altLang="en-US" sz="1050" dirty="0">
                          <a:solidFill>
                            <a:schemeClr val="tx1"/>
                          </a:solidFill>
                          <a:latin typeface="ＭＳ Ｐゴシック" panose="020B0600070205080204" pitchFamily="50" charset="-128"/>
                          <a:ea typeface="+mn-ea"/>
                        </a:rPr>
                        <a:t>  </a:t>
                      </a:r>
                      <a:r>
                        <a:rPr kumimoji="1" lang="en-US" altLang="ja-JP" sz="1050" dirty="0">
                          <a:solidFill>
                            <a:schemeClr val="tx1"/>
                          </a:solidFill>
                          <a:latin typeface="ＭＳ Ｐゴシック" panose="020B0600070205080204" pitchFamily="50" charset="-128"/>
                          <a:ea typeface="+mn-ea"/>
                        </a:rPr>
                        <a:t>2018</a:t>
                      </a:r>
                      <a:r>
                        <a:rPr kumimoji="1" lang="ja-JP" altLang="en-US" sz="1050" dirty="0">
                          <a:solidFill>
                            <a:schemeClr val="tx1"/>
                          </a:solidFill>
                          <a:latin typeface="ＭＳ Ｐゴシック" panose="020B0600070205080204" pitchFamily="50" charset="-128"/>
                          <a:ea typeface="+mn-ea"/>
                        </a:rPr>
                        <a:t>年度～ 柴島、松原</a:t>
                      </a:r>
                    </a:p>
                    <a:p>
                      <a:r>
                        <a:rPr kumimoji="1" lang="ja-JP" altLang="en-US" sz="1050" dirty="0">
                          <a:solidFill>
                            <a:schemeClr val="tx1"/>
                          </a:solidFill>
                          <a:latin typeface="ＭＳ Ｐゴシック" panose="020B0600070205080204" pitchFamily="50" charset="-128"/>
                          <a:ea typeface="+mn-ea"/>
                        </a:rPr>
                        <a:t>  </a:t>
                      </a:r>
                      <a:r>
                        <a:rPr kumimoji="1" lang="en-US" altLang="ja-JP" sz="1050" dirty="0">
                          <a:solidFill>
                            <a:schemeClr val="tx1"/>
                          </a:solidFill>
                          <a:latin typeface="ＭＳ Ｐゴシック" panose="020B0600070205080204" pitchFamily="50" charset="-128"/>
                          <a:ea typeface="+mn-ea"/>
                        </a:rPr>
                        <a:t>2019</a:t>
                      </a:r>
                      <a:r>
                        <a:rPr kumimoji="1" lang="ja-JP" altLang="en-US" sz="1050" dirty="0">
                          <a:solidFill>
                            <a:schemeClr val="tx1"/>
                          </a:solidFill>
                          <a:latin typeface="ＭＳ Ｐゴシック" panose="020B0600070205080204" pitchFamily="50" charset="-128"/>
                          <a:ea typeface="+mn-ea"/>
                        </a:rPr>
                        <a:t>年度～ 大手前、岬</a:t>
                      </a:r>
                    </a:p>
                    <a:p>
                      <a:r>
                        <a:rPr kumimoji="1" lang="ja-JP" altLang="en-US" sz="1050" dirty="0">
                          <a:solidFill>
                            <a:schemeClr val="tx1"/>
                          </a:solidFill>
                          <a:latin typeface="ＭＳ Ｐゴシック" panose="020B0600070205080204" pitchFamily="50" charset="-128"/>
                          <a:ea typeface="+mn-ea"/>
                        </a:rPr>
                        <a:t>  </a:t>
                      </a:r>
                      <a:r>
                        <a:rPr kumimoji="1" lang="en-US" altLang="ja-JP" sz="1050" dirty="0">
                          <a:solidFill>
                            <a:schemeClr val="tx1"/>
                          </a:solidFill>
                          <a:latin typeface="ＭＳ Ｐゴシック" panose="020B0600070205080204" pitchFamily="50" charset="-128"/>
                          <a:ea typeface="+mn-ea"/>
                        </a:rPr>
                        <a:t>2022</a:t>
                      </a:r>
                      <a:r>
                        <a:rPr kumimoji="1" lang="ja-JP" altLang="en-US" sz="1050" dirty="0">
                          <a:solidFill>
                            <a:schemeClr val="tx1"/>
                          </a:solidFill>
                          <a:latin typeface="ＭＳ Ｐゴシック" panose="020B0600070205080204" pitchFamily="50" charset="-128"/>
                          <a:ea typeface="+mn-ea"/>
                        </a:rPr>
                        <a:t>年度～ 箕面東、野崎、布施、教育センター附属、富田林、和泉総合</a:t>
                      </a:r>
                    </a:p>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・エキスパート支援員としてスクールカウンセラーを全ての府立高校に配置するともに、学校からの要望に応じて介助員、学習支援員を配置。</a:t>
                      </a:r>
                    </a:p>
                  </a:txBody>
                  <a:tcPr marL="36000" marR="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67346769"/>
                  </a:ext>
                </a:extLst>
              </a:tr>
              <a:tr h="442734">
                <a:tc>
                  <a:txBody>
                    <a:bodyPr/>
                    <a:lstStyle/>
                    <a:p>
                      <a:pPr marL="0" algn="l" defTabSz="914400" rtl="0" eaLnBrk="1" latinLnBrk="0" hangingPunct="1"/>
                      <a:r>
                        <a:rPr kumimoji="1" lang="ja-JP" altLang="en-US" sz="1400" kern="1200" dirty="0">
                          <a:solidFill>
                            <a:schemeClr val="tx1"/>
                          </a:solidFill>
                          <a:latin typeface="ＭＳ Ｐゴシック" panose="020B0600070205080204" pitchFamily="50" charset="-128"/>
                          <a:ea typeface="ＭＳ Ｐゴシック" panose="020B0600070205080204" pitchFamily="50" charset="-128"/>
                          <a:cs typeface="+mn-cs"/>
                        </a:rPr>
                        <a:t>医療的ケア児の通学支援</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・府立学校において、通学中に医療的ケアが必要なため、通学バスを利用できない等の理由により、通学が困難な児童生徒に対して通学支援を行うことにより学習機会を保障する。</a:t>
                      </a:r>
                      <a:endParaRPr kumimoji="1" lang="ja-JP" altLang="en-US" sz="1400" b="0" i="0" u="none" strike="sng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年度モデル実施（通学支援）</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年９月本格実施（通学支援）</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・利用実績</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44</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71</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86</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人　＊</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月現在</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01359029"/>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1115616" y="3933056"/>
            <a:ext cx="6303810" cy="2853175"/>
          </a:xfrm>
          <a:prstGeom prst="rect">
            <a:avLst/>
          </a:prstGeom>
        </p:spPr>
      </p:pic>
      <p:pic>
        <p:nvPicPr>
          <p:cNvPr id="5" name="図 4"/>
          <p:cNvPicPr>
            <a:picLocks noChangeAspect="1"/>
          </p:cNvPicPr>
          <p:nvPr/>
        </p:nvPicPr>
        <p:blipFill>
          <a:blip r:embed="rId3"/>
          <a:stretch>
            <a:fillRect/>
          </a:stretch>
        </p:blipFill>
        <p:spPr>
          <a:xfrm>
            <a:off x="1243753" y="1124744"/>
            <a:ext cx="6352583" cy="2639797"/>
          </a:xfrm>
          <a:prstGeom prst="rect">
            <a:avLst/>
          </a:prstGeom>
        </p:spPr>
      </p:pic>
      <p:sp>
        <p:nvSpPr>
          <p:cNvPr id="2" name="タイトル 1"/>
          <p:cNvSpPr>
            <a:spLocks noGrp="1"/>
          </p:cNvSpPr>
          <p:nvPr>
            <p:ph type="title"/>
          </p:nvPr>
        </p:nvSpPr>
        <p:spPr>
          <a:xfrm>
            <a:off x="323528" y="309759"/>
            <a:ext cx="3888432" cy="490066"/>
          </a:xfrm>
        </p:spPr>
        <p:txBody>
          <a:bodyPr>
            <a:noAutofit/>
          </a:bodyPr>
          <a:lstStyle/>
          <a:p>
            <a:pPr algn="l"/>
            <a:r>
              <a:rPr kumimoji="1" lang="ja-JP" altLang="en-US" sz="1600" dirty="0">
                <a:latin typeface="+mn-ea"/>
                <a:ea typeface="+mn-ea"/>
              </a:rPr>
              <a:t>■関連データ：教育予算規模の推移</a:t>
            </a:r>
          </a:p>
        </p:txBody>
      </p:sp>
      <p:sp>
        <p:nvSpPr>
          <p:cNvPr id="7" name="テキスト ボックス 6"/>
          <p:cNvSpPr txBox="1"/>
          <p:nvPr/>
        </p:nvSpPr>
        <p:spPr>
          <a:xfrm>
            <a:off x="0" y="692696"/>
            <a:ext cx="9144000"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当初予算（一般会計）に占める教育費の推移（事業費ベース）</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当初予算の規模の推移に関わらず、一定の予算規模を確保</a:t>
            </a:r>
          </a:p>
        </p:txBody>
      </p:sp>
      <p:sp>
        <p:nvSpPr>
          <p:cNvPr id="8" name="テキスト ボックス 7"/>
          <p:cNvSpPr txBox="1"/>
          <p:nvPr/>
        </p:nvSpPr>
        <p:spPr>
          <a:xfrm>
            <a:off x="0" y="1001591"/>
            <a:ext cx="1872208"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単位：百億円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3789040"/>
            <a:ext cx="9144000"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知事重点事業予算に占める教育関連事業予算の推移（事業費ベース）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1" name="テキスト ボックス 10"/>
          <p:cNvSpPr txBox="1"/>
          <p:nvPr/>
        </p:nvSpPr>
        <p:spPr>
          <a:xfrm>
            <a:off x="0" y="3909284"/>
            <a:ext cx="93610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1" name="グループ化 20"/>
          <p:cNvGrpSpPr/>
          <p:nvPr/>
        </p:nvGrpSpPr>
        <p:grpSpPr>
          <a:xfrm>
            <a:off x="2908930" y="5947708"/>
            <a:ext cx="3658162" cy="431428"/>
            <a:chOff x="1793314" y="1870636"/>
            <a:chExt cx="3658162" cy="431428"/>
          </a:xfrm>
        </p:grpSpPr>
        <p:sp>
          <p:nvSpPr>
            <p:cNvPr id="27" name="テキスト ボックス 7"/>
            <p:cNvSpPr txBox="1"/>
            <p:nvPr/>
          </p:nvSpPr>
          <p:spPr>
            <a:xfrm>
              <a:off x="1793314" y="187063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80.2 %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8"/>
            <p:cNvSpPr txBox="1"/>
            <p:nvPr/>
          </p:nvSpPr>
          <p:spPr>
            <a:xfrm>
              <a:off x="2488639" y="188968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85.4 %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テキスト ボックス 11"/>
            <p:cNvSpPr txBox="1"/>
            <p:nvPr/>
          </p:nvSpPr>
          <p:spPr>
            <a:xfrm>
              <a:off x="4365064" y="1918261"/>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36.5 %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2" name="テキスト ボックス 12"/>
            <p:cNvSpPr txBox="1"/>
            <p:nvPr/>
          </p:nvSpPr>
          <p:spPr>
            <a:xfrm>
              <a:off x="5012764" y="1927786"/>
              <a:ext cx="438712" cy="374278"/>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41.6 %</a:t>
              </a:r>
              <a:endParaRPr kumimoji="1" lang="ja-JP" altLang="en-US" sz="7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3" name="ホームベース 22"/>
          <p:cNvSpPr/>
          <p:nvPr/>
        </p:nvSpPr>
        <p:spPr>
          <a:xfrm>
            <a:off x="1223566" y="6272785"/>
            <a:ext cx="504056" cy="296204"/>
          </a:xfrm>
          <a:prstGeom prst="homePlate">
            <a:avLst/>
          </a:prstGeom>
          <a:ln w="9525">
            <a:solidFill>
              <a:schemeClr val="tx2">
                <a:lumMod val="75000"/>
              </a:schemeClr>
            </a:solidFill>
          </a:ln>
        </p:spPr>
        <p:style>
          <a:lnRef idx="2">
            <a:schemeClr val="accent2"/>
          </a:lnRef>
          <a:fillRef idx="1">
            <a:schemeClr val="lt1"/>
          </a:fillRef>
          <a:effectRef idx="0">
            <a:schemeClr val="accent2"/>
          </a:effectRef>
          <a:fontRef idx="minor">
            <a:schemeClr val="dk1"/>
          </a:fontRef>
        </p:style>
        <p:txBody>
          <a:bodyPr wrap="square" lIns="36000" rIns="3600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教育関連事業</a:t>
            </a:r>
          </a:p>
        </p:txBody>
      </p:sp>
      <p:sp>
        <p:nvSpPr>
          <p:cNvPr id="24" name="右矢印 23"/>
          <p:cNvSpPr/>
          <p:nvPr/>
        </p:nvSpPr>
        <p:spPr>
          <a:xfrm>
            <a:off x="2727325" y="5805264"/>
            <a:ext cx="3284835" cy="2783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四角形吹き出し 33"/>
          <p:cNvSpPr/>
          <p:nvPr/>
        </p:nvSpPr>
        <p:spPr>
          <a:xfrm>
            <a:off x="7434091" y="4040089"/>
            <a:ext cx="1386382" cy="1704727"/>
          </a:xfrm>
          <a:prstGeom prst="wedgeRectCallout">
            <a:avLst>
              <a:gd name="adj1" fmla="val -50417"/>
              <a:gd name="adj2" fmla="val 22216"/>
            </a:avLst>
          </a:prstGeom>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年度</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知事重点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教育関連事業例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・私立高等学校等生徒授業料支援補助</a:t>
            </a:r>
            <a:endParaRPr kumimoji="1" lang="ja-JP" altLang="en-US" sz="10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・スマートスクール推進</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事業</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スクールカウンセラー配置</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事業</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医療的ケア児支援</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事業</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rPr>
              <a:t>等</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Unicode MS" panose="020B0604020202020204" pitchFamily="50"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1" lang="ja-JP" altLang="en-US" sz="1200" b="0" i="0" u="none" strike="noStrike" kern="1200" cap="none" spc="0" normalizeH="0" baseline="0" noProof="0" dirty="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38" name="ホームベース 37"/>
          <p:cNvSpPr/>
          <p:nvPr/>
        </p:nvSpPr>
        <p:spPr>
          <a:xfrm>
            <a:off x="1323660" y="3172004"/>
            <a:ext cx="504068" cy="216027"/>
          </a:xfrm>
          <a:prstGeom prst="homePlate">
            <a:avLst/>
          </a:prstGeom>
          <a:ln w="9525">
            <a:solidFill>
              <a:schemeClr val="tx2">
                <a:lumMod val="75000"/>
              </a:schemeClr>
            </a:solidFill>
          </a:ln>
        </p:spPr>
        <p:style>
          <a:lnRef idx="2">
            <a:schemeClr val="accent1"/>
          </a:lnRef>
          <a:fillRef idx="1">
            <a:schemeClr val="lt1"/>
          </a:fillRef>
          <a:effectRef idx="0">
            <a:schemeClr val="accent1"/>
          </a:effectRef>
          <a:fontRef idx="minor">
            <a:schemeClr val="dk1"/>
          </a:fontRef>
        </p:style>
        <p:txBody>
          <a:bodyPr lIns="36000" rIns="3600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教育費</a:t>
            </a:r>
          </a:p>
        </p:txBody>
      </p:sp>
      <p:sp>
        <p:nvSpPr>
          <p:cNvPr id="39" name="右矢印 38"/>
          <p:cNvSpPr/>
          <p:nvPr/>
        </p:nvSpPr>
        <p:spPr>
          <a:xfrm>
            <a:off x="2623740" y="2557558"/>
            <a:ext cx="3284835" cy="2783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7434091" y="5892285"/>
            <a:ext cx="1458389"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年度以降、新型コロナウイルス感染症対策により知事重点事業費全体が増大</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189671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（５）教育（私立高校授業料無償化）</a:t>
            </a:r>
          </a:p>
        </p:txBody>
      </p:sp>
      <p:graphicFrame>
        <p:nvGraphicFramePr>
          <p:cNvPr id="9" name="表 8"/>
          <p:cNvGraphicFramePr>
            <a:graphicFrameLocks noGrp="1"/>
          </p:cNvGraphicFramePr>
          <p:nvPr/>
        </p:nvGraphicFramePr>
        <p:xfrm>
          <a:off x="251524" y="404664"/>
          <a:ext cx="8712968" cy="6314440"/>
        </p:xfrm>
        <a:graphic>
          <a:graphicData uri="http://schemas.openxmlformats.org/drawingml/2006/table">
            <a:tbl>
              <a:tblPr firstRow="1" bandRow="1">
                <a:tableStyleId>{5940675A-B579-460E-94D1-54222C63F5DA}</a:tableStyleId>
              </a:tblPr>
              <a:tblGrid>
                <a:gridCol w="1872208">
                  <a:extLst>
                    <a:ext uri="{9D8B030D-6E8A-4147-A177-3AD203B41FA5}">
                      <a16:colId xmlns:a16="http://schemas.microsoft.com/office/drawing/2014/main" val="20000"/>
                    </a:ext>
                  </a:extLst>
                </a:gridCol>
                <a:gridCol w="2304256">
                  <a:extLst>
                    <a:ext uri="{9D8B030D-6E8A-4147-A177-3AD203B41FA5}">
                      <a16:colId xmlns:a16="http://schemas.microsoft.com/office/drawing/2014/main" val="20001"/>
                    </a:ext>
                  </a:extLst>
                </a:gridCol>
                <a:gridCol w="266429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r>
                        <a:rPr kumimoji="1" lang="en-US" altLang="ja-JP" dirty="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400" b="1" dirty="0">
                          <a:solidFill>
                            <a:schemeClr val="tx1"/>
                          </a:solidFill>
                        </a:rPr>
                        <a:t>①学校・行政の供給側の論理が優先</a:t>
                      </a:r>
                      <a:endParaRPr kumimoji="1" lang="en-US" altLang="ja-JP" sz="140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・これまでの大阪の高　校教育は、エンドユーザー（生徒や保護者）の視点よりも、供給側（行政・学校）の論理が優先されてきた。（公立・私立で入学者の受入枠を事前協議で設定する「公私７・３枠の設定」など）</a:t>
                      </a:r>
                    </a:p>
                    <a:p>
                      <a:pPr marL="0" indent="0"/>
                      <a:r>
                        <a:rPr kumimoji="1" lang="ja-JP" altLang="en-US" sz="1400" dirty="0">
                          <a:solidFill>
                            <a:schemeClr val="tx1"/>
                          </a:solidFill>
                        </a:rPr>
                        <a:t>・国は、高等学校等における教育に係る経済的負担の軽減を図り、それによって教育の機会均等に寄与することを目的に、国公立高校生の授業料不徴収、私立高校生への就学支援制度を、</a:t>
                      </a:r>
                      <a:r>
                        <a:rPr kumimoji="1" lang="en-US" altLang="ja-JP" sz="1400" dirty="0">
                          <a:solidFill>
                            <a:schemeClr val="tx1"/>
                          </a:solidFill>
                        </a:rPr>
                        <a:t>2010</a:t>
                      </a:r>
                      <a:r>
                        <a:rPr kumimoji="1" lang="ja-JP" altLang="en-US" sz="1400" dirty="0">
                          <a:solidFill>
                            <a:schemeClr val="tx1"/>
                          </a:solidFill>
                        </a:rPr>
                        <a:t>年度にスタート。しかし、公私間の授業料に大きな格差が残り、「教育の機会均等」は十分とはいえなかった。</a:t>
                      </a:r>
                      <a:endParaRPr kumimoji="1" lang="en-US" altLang="ja-JP" sz="1400" dirty="0">
                        <a:solidFill>
                          <a:schemeClr val="tx1"/>
                        </a:solidFill>
                      </a:endParaRP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1" dirty="0">
                          <a:solidFill>
                            <a:schemeClr val="tx1"/>
                          </a:solidFill>
                        </a:rPr>
                        <a:t>②自由な学校選択の機会の保証</a:t>
                      </a:r>
                      <a:endParaRPr kumimoji="1" lang="en-US" altLang="ja-JP" sz="1400" b="1" dirty="0">
                        <a:solidFill>
                          <a:schemeClr val="tx1"/>
                        </a:solidFill>
                      </a:endParaRPr>
                    </a:p>
                    <a:p>
                      <a:pPr marL="0" indent="0"/>
                      <a:r>
                        <a:rPr kumimoji="1" lang="ja-JP" altLang="en-US" sz="1400" dirty="0">
                          <a:solidFill>
                            <a:schemeClr val="tx1"/>
                          </a:solidFill>
                        </a:rPr>
                        <a:t>・中学生が、進学先の高校を選択する際、家庭の経済的事情に関わらず、教育内容そのものが決め手になるよう、公立・私立高校の保護者負担格差を解消し、自由な学校選択の機会を保障。</a:t>
                      </a:r>
                      <a:endParaRPr kumimoji="1" lang="en-US" altLang="ja-JP" sz="1400" dirty="0">
                        <a:solidFill>
                          <a:schemeClr val="tx1"/>
                        </a:solidFill>
                      </a:endParaRPr>
                    </a:p>
                    <a:p>
                      <a:pPr marL="0" indent="0"/>
                      <a:endParaRPr kumimoji="1" lang="en-US" altLang="ja-JP" sz="300" dirty="0">
                        <a:solidFill>
                          <a:schemeClr val="tx1"/>
                        </a:solidFill>
                      </a:endParaRPr>
                    </a:p>
                    <a:p>
                      <a:pPr marL="0" indent="0"/>
                      <a:r>
                        <a:rPr kumimoji="1" lang="ja-JP" altLang="en-US" sz="1400" b="1" dirty="0">
                          <a:solidFill>
                            <a:schemeClr val="tx1"/>
                          </a:solidFill>
                        </a:rPr>
                        <a:t>③学校間の切磋琢磨による教育の質の向上</a:t>
                      </a:r>
                      <a:endParaRPr kumimoji="1" lang="en-US" altLang="ja-JP" sz="1400" b="1" dirty="0">
                        <a:solidFill>
                          <a:schemeClr val="tx1"/>
                        </a:solidFill>
                      </a:endParaRPr>
                    </a:p>
                    <a:p>
                      <a:pPr marL="0" indent="0"/>
                      <a:r>
                        <a:rPr kumimoji="1" lang="ja-JP" altLang="en-US" sz="1400" dirty="0">
                          <a:solidFill>
                            <a:schemeClr val="tx1"/>
                          </a:solidFill>
                        </a:rPr>
                        <a:t>・公立・私立高校間の競争条件をほぼ同一にすることにより、魅力ある教育内容を提供するよう学校側の努力を促し、学校間の切磋琢磨による大阪の教育力の底上げをめざす。</a:t>
                      </a:r>
                    </a:p>
                    <a:p>
                      <a:pPr marL="0" indent="0"/>
                      <a:r>
                        <a:rPr kumimoji="1" lang="ja-JP" altLang="en-US" sz="1400" dirty="0">
                          <a:solidFill>
                            <a:schemeClr val="tx1"/>
                          </a:solidFill>
                        </a:rPr>
                        <a:t>・公私の事前協議で生徒受入枠を決める「公私７・３枠」を撤廃し、公私間の切磋琢磨を促進。</a:t>
                      </a:r>
                      <a:endParaRPr kumimoji="1" lang="en-US" altLang="ja-JP" sz="1400" dirty="0">
                        <a:solidFill>
                          <a:schemeClr val="tx1"/>
                        </a:solidFill>
                      </a:endParaRPr>
                    </a:p>
                    <a:p>
                      <a:pPr marL="0" indent="0"/>
                      <a:endParaRPr kumimoji="1" lang="en-US" altLang="ja-JP" sz="300" dirty="0">
                        <a:solidFill>
                          <a:schemeClr val="tx1"/>
                        </a:solidFill>
                      </a:endParaRPr>
                    </a:p>
                    <a:p>
                      <a:pPr marL="0" indent="0"/>
                      <a:r>
                        <a:rPr kumimoji="1" lang="ja-JP" altLang="en-US" sz="1400" b="1" dirty="0">
                          <a:solidFill>
                            <a:schemeClr val="tx1"/>
                          </a:solidFill>
                        </a:rPr>
                        <a:t>④経常費補助金の配分方法の転換</a:t>
                      </a:r>
                      <a:endParaRPr kumimoji="1" lang="en-US" altLang="ja-JP" sz="1400" b="1" dirty="0">
                        <a:solidFill>
                          <a:schemeClr val="tx1"/>
                        </a:solidFill>
                      </a:endParaRPr>
                    </a:p>
                    <a:p>
                      <a:pPr marL="0" indent="0"/>
                      <a:r>
                        <a:rPr kumimoji="1" lang="ja-JP" altLang="en-US" sz="1400" b="1" dirty="0">
                          <a:solidFill>
                            <a:schemeClr val="tx1"/>
                          </a:solidFill>
                        </a:rPr>
                        <a:t>・</a:t>
                      </a:r>
                      <a:r>
                        <a:rPr kumimoji="1" lang="ja-JP" altLang="en-US" sz="1400" b="0" dirty="0">
                          <a:solidFill>
                            <a:schemeClr val="tx1"/>
                          </a:solidFill>
                        </a:rPr>
                        <a:t>府が私立高校に対し交付する経常費補助金の配分ルールを見直し。</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a:t>
                      </a:r>
                      <a:r>
                        <a:rPr kumimoji="1" lang="en-US" altLang="ja-JP" sz="1400" u="none" dirty="0">
                          <a:solidFill>
                            <a:schemeClr val="tx1"/>
                          </a:solidFill>
                          <a:latin typeface="+mn-ea"/>
                          <a:ea typeface="+mn-ea"/>
                        </a:rPr>
                        <a:t>2010</a:t>
                      </a:r>
                      <a:r>
                        <a:rPr kumimoji="1" lang="ja-JP" altLang="en-US" sz="1400" u="none" dirty="0">
                          <a:solidFill>
                            <a:schemeClr val="tx1"/>
                          </a:solidFill>
                          <a:latin typeface="+mn-ea"/>
                          <a:ea typeface="+mn-ea"/>
                        </a:rPr>
                        <a:t>年度より、国の「高等学校等就学支援金」と併せて府独自の「私立高等学校等授業料支援補助金」を交付することにより、私立高校の授業料が無償となる、「私立高等学校等授業料無償化制度」を実施。</a:t>
                      </a:r>
                      <a:endParaRPr kumimoji="1" lang="en-US" altLang="ja-JP" sz="1400" u="none" dirty="0">
                        <a:solidFill>
                          <a:schemeClr val="tx1"/>
                        </a:solidFill>
                        <a:latin typeface="+mn-ea"/>
                        <a:ea typeface="+mn-ea"/>
                      </a:endParaRPr>
                    </a:p>
                    <a:p>
                      <a:pPr marL="0" indent="0"/>
                      <a:r>
                        <a:rPr kumimoji="1" lang="ja-JP" altLang="en-US" sz="1400" u="none" dirty="0">
                          <a:solidFill>
                            <a:schemeClr val="tx1"/>
                          </a:solidFill>
                          <a:latin typeface="+mn-ea"/>
                          <a:ea typeface="+mn-ea"/>
                        </a:rPr>
                        <a:t>制度開始以降、</a:t>
                      </a:r>
                      <a:r>
                        <a:rPr kumimoji="1" lang="en-US" altLang="ja-JP" sz="1400" u="none" dirty="0">
                          <a:solidFill>
                            <a:schemeClr val="tx1"/>
                          </a:solidFill>
                          <a:latin typeface="+mn-ea"/>
                          <a:ea typeface="+mn-ea"/>
                        </a:rPr>
                        <a:t>2011</a:t>
                      </a:r>
                      <a:r>
                        <a:rPr kumimoji="1" lang="ja-JP" altLang="en-US" sz="1400" u="none" dirty="0">
                          <a:solidFill>
                            <a:schemeClr val="tx1"/>
                          </a:solidFill>
                          <a:latin typeface="+mn-ea"/>
                          <a:ea typeface="+mn-ea"/>
                        </a:rPr>
                        <a:t>年・</a:t>
                      </a:r>
                      <a:r>
                        <a:rPr kumimoji="1" lang="en-US" altLang="ja-JP" sz="1400" u="none" dirty="0">
                          <a:solidFill>
                            <a:schemeClr val="tx1"/>
                          </a:solidFill>
                          <a:latin typeface="+mn-ea"/>
                          <a:ea typeface="+mn-ea"/>
                        </a:rPr>
                        <a:t>2016</a:t>
                      </a:r>
                      <a:r>
                        <a:rPr kumimoji="1" lang="ja-JP" altLang="en-US" sz="1400" u="none" dirty="0">
                          <a:solidFill>
                            <a:schemeClr val="tx1"/>
                          </a:solidFill>
                          <a:latin typeface="+mn-ea"/>
                          <a:ea typeface="+mn-ea"/>
                        </a:rPr>
                        <a:t>年・</a:t>
                      </a:r>
                      <a:r>
                        <a:rPr kumimoji="1" lang="en-US" altLang="ja-JP" sz="1400" u="none" dirty="0">
                          <a:solidFill>
                            <a:schemeClr val="tx1"/>
                          </a:solidFill>
                          <a:latin typeface="+mn-ea"/>
                          <a:ea typeface="+mn-ea"/>
                        </a:rPr>
                        <a:t>2019</a:t>
                      </a:r>
                      <a:r>
                        <a:rPr kumimoji="1" lang="ja-JP" altLang="en-US" sz="1400" u="none" dirty="0">
                          <a:solidFill>
                            <a:schemeClr val="tx1"/>
                          </a:solidFill>
                          <a:latin typeface="+mn-ea"/>
                          <a:ea typeface="+mn-ea"/>
                        </a:rPr>
                        <a:t>年の制度改正を経て、現在では、年収めやす</a:t>
                      </a:r>
                      <a:r>
                        <a:rPr kumimoji="1" lang="en-US" altLang="ja-JP" sz="1400" u="none" dirty="0">
                          <a:solidFill>
                            <a:schemeClr val="tx1"/>
                          </a:solidFill>
                          <a:latin typeface="+mn-ea"/>
                          <a:ea typeface="+mn-ea"/>
                        </a:rPr>
                        <a:t>590</a:t>
                      </a:r>
                      <a:r>
                        <a:rPr kumimoji="1" lang="ja-JP" altLang="en-US" sz="1400" u="none" dirty="0">
                          <a:solidFill>
                            <a:schemeClr val="tx1"/>
                          </a:solidFill>
                          <a:latin typeface="+mn-ea"/>
                          <a:ea typeface="+mn-ea"/>
                        </a:rPr>
                        <a:t>万円未満世帯は授業料負担が実質無償、年収めやす</a:t>
                      </a:r>
                      <a:r>
                        <a:rPr kumimoji="1" lang="en-US" altLang="ja-JP" sz="1400" u="none" dirty="0">
                          <a:solidFill>
                            <a:schemeClr val="tx1"/>
                          </a:solidFill>
                          <a:latin typeface="+mn-ea"/>
                          <a:ea typeface="+mn-ea"/>
                        </a:rPr>
                        <a:t>590</a:t>
                      </a:r>
                      <a:r>
                        <a:rPr kumimoji="1" lang="ja-JP" altLang="en-US" sz="1400" u="none" dirty="0">
                          <a:solidFill>
                            <a:schemeClr val="tx1"/>
                          </a:solidFill>
                          <a:latin typeface="+mn-ea"/>
                          <a:ea typeface="+mn-ea"/>
                        </a:rPr>
                        <a:t>万円以上</a:t>
                      </a:r>
                      <a:r>
                        <a:rPr kumimoji="1" lang="en-US" altLang="ja-JP" sz="1400" u="none" dirty="0">
                          <a:solidFill>
                            <a:schemeClr val="tx1"/>
                          </a:solidFill>
                          <a:latin typeface="+mn-ea"/>
                          <a:ea typeface="+mn-ea"/>
                        </a:rPr>
                        <a:t>910</a:t>
                      </a:r>
                      <a:r>
                        <a:rPr kumimoji="1" lang="ja-JP" altLang="en-US" sz="1400" u="none" dirty="0">
                          <a:solidFill>
                            <a:schemeClr val="tx1"/>
                          </a:solidFill>
                          <a:latin typeface="+mn-ea"/>
                          <a:ea typeface="+mn-ea"/>
                        </a:rPr>
                        <a:t>万円未満世帯は、子どもの人数に応じて支援が手厚くなる制度となっている。</a:t>
                      </a:r>
                      <a:endParaRPr kumimoji="1" lang="en-US" altLang="ja-JP" sz="1400" u="none" dirty="0">
                        <a:solidFill>
                          <a:schemeClr val="tx1"/>
                        </a:solidFill>
                        <a:latin typeface="+mn-ea"/>
                        <a:ea typeface="+mn-ea"/>
                      </a:endParaRPr>
                    </a:p>
                    <a:p>
                      <a:pPr marL="92075" indent="-92075"/>
                      <a:endParaRPr kumimoji="1" lang="en-US" altLang="ja-JP" sz="1400" u="none" dirty="0">
                        <a:solidFill>
                          <a:schemeClr val="tx1"/>
                        </a:solidFill>
                        <a:latin typeface="+mn-ea"/>
                        <a:ea typeface="+mn-ea"/>
                      </a:endParaRPr>
                    </a:p>
                    <a:p>
                      <a:pPr marL="0" indent="0"/>
                      <a:r>
                        <a:rPr kumimoji="1" lang="ja-JP" altLang="en-US" sz="1400" u="none" dirty="0">
                          <a:solidFill>
                            <a:schemeClr val="tx1"/>
                          </a:solidFill>
                          <a:latin typeface="+mn-ea"/>
                          <a:ea typeface="+mn-ea"/>
                        </a:rPr>
                        <a:t>・府が私立高校に対し交付する経常費補助金の配分ルールについて、</a:t>
                      </a:r>
                      <a:r>
                        <a:rPr kumimoji="1" lang="en-US" altLang="ja-JP" sz="1400" u="none" dirty="0">
                          <a:solidFill>
                            <a:schemeClr val="tx1"/>
                          </a:solidFill>
                          <a:latin typeface="+mn-ea"/>
                          <a:ea typeface="+mn-ea"/>
                        </a:rPr>
                        <a:t>2011</a:t>
                      </a:r>
                      <a:r>
                        <a:rPr kumimoji="1" lang="ja-JP" altLang="en-US" sz="1400" u="none" dirty="0">
                          <a:solidFill>
                            <a:schemeClr val="tx1"/>
                          </a:solidFill>
                          <a:latin typeface="+mn-ea"/>
                          <a:ea typeface="+mn-ea"/>
                        </a:rPr>
                        <a:t>年度から、それまでは授業料水準などの基準により配分していたものを、生徒数に応じて決める「パーヘッドの原則」へ転換。</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・府内公立中学校卒業生に占める、府内私立高校進学生の比率が上昇。公立・私立間の生徒流動化が実現、定着。　</a:t>
                      </a:r>
                    </a:p>
                    <a:p>
                      <a:pPr marL="92075" indent="-92075"/>
                      <a:r>
                        <a:rPr kumimoji="1" lang="en-US" altLang="ja-JP" sz="1400" u="none" dirty="0">
                          <a:solidFill>
                            <a:schemeClr val="tx1"/>
                          </a:solidFill>
                        </a:rPr>
                        <a:t>-2010</a:t>
                      </a:r>
                      <a:r>
                        <a:rPr kumimoji="1" lang="ja-JP" altLang="en-US" sz="1400" u="none" dirty="0">
                          <a:solidFill>
                            <a:schemeClr val="tx1"/>
                          </a:solidFill>
                        </a:rPr>
                        <a:t>年：</a:t>
                      </a:r>
                      <a:r>
                        <a:rPr kumimoji="1" lang="en-US" altLang="ja-JP" sz="1400" u="none" dirty="0">
                          <a:solidFill>
                            <a:schemeClr val="tx1"/>
                          </a:solidFill>
                        </a:rPr>
                        <a:t>27.4%</a:t>
                      </a:r>
                      <a:r>
                        <a:rPr kumimoji="1" lang="ja-JP" altLang="en-US" sz="1400" u="none" dirty="0">
                          <a:solidFill>
                            <a:schemeClr val="tx1"/>
                          </a:solidFill>
                        </a:rPr>
                        <a:t>（</a:t>
                      </a:r>
                      <a:r>
                        <a:rPr kumimoji="1" lang="en-US" altLang="ja-JP" sz="1400" u="none" dirty="0">
                          <a:solidFill>
                            <a:schemeClr val="tx1"/>
                          </a:solidFill>
                        </a:rPr>
                        <a:t>17,990</a:t>
                      </a:r>
                      <a:r>
                        <a:rPr kumimoji="1" lang="ja-JP" altLang="en-US" sz="1400" u="none" dirty="0">
                          <a:solidFill>
                            <a:schemeClr val="tx1"/>
                          </a:solidFill>
                        </a:rPr>
                        <a:t>人）</a:t>
                      </a:r>
                      <a:endParaRPr kumimoji="1" lang="en-US" altLang="ja-JP" sz="1400" u="none" dirty="0">
                        <a:solidFill>
                          <a:schemeClr val="tx1"/>
                        </a:solidFill>
                      </a:endParaRPr>
                    </a:p>
                    <a:p>
                      <a:pPr marL="0" indent="0"/>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38.4%</a:t>
                      </a:r>
                    </a:p>
                    <a:p>
                      <a:pPr marL="0" indent="0"/>
                      <a:r>
                        <a:rPr kumimoji="1" lang="ja-JP" altLang="en-US" sz="1400" u="none" dirty="0">
                          <a:solidFill>
                            <a:schemeClr val="tx1"/>
                          </a:solidFill>
                        </a:rPr>
                        <a:t>　（</a:t>
                      </a:r>
                      <a:r>
                        <a:rPr kumimoji="1" lang="en-US" altLang="ja-JP" sz="1400" u="none" dirty="0">
                          <a:solidFill>
                            <a:schemeClr val="tx1"/>
                          </a:solidFill>
                        </a:rPr>
                        <a:t>22,286</a:t>
                      </a:r>
                      <a:r>
                        <a:rPr kumimoji="1" lang="ja-JP" altLang="en-US" sz="1400" u="none" dirty="0">
                          <a:solidFill>
                            <a:schemeClr val="tx1"/>
                          </a:solidFill>
                        </a:rPr>
                        <a:t>人）</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・私学専願率が上昇。</a:t>
                      </a:r>
                      <a:endParaRPr kumimoji="1" lang="en-US" altLang="ja-JP" sz="1400" u="none" dirty="0">
                        <a:solidFill>
                          <a:schemeClr val="tx1"/>
                        </a:solidFill>
                      </a:endParaRPr>
                    </a:p>
                    <a:p>
                      <a:pPr marL="0" indent="0"/>
                      <a:r>
                        <a:rPr kumimoji="1" lang="en-US" altLang="ja-JP" sz="1400" u="none" dirty="0">
                          <a:solidFill>
                            <a:schemeClr val="tx1"/>
                          </a:solidFill>
                        </a:rPr>
                        <a:t>-2010</a:t>
                      </a:r>
                      <a:r>
                        <a:rPr kumimoji="1" lang="ja-JP" altLang="en-US" sz="1400" u="none" dirty="0">
                          <a:solidFill>
                            <a:schemeClr val="tx1"/>
                          </a:solidFill>
                        </a:rPr>
                        <a:t>年：</a:t>
                      </a:r>
                      <a:r>
                        <a:rPr kumimoji="1" lang="en-US" altLang="ja-JP" sz="1400" u="none" dirty="0">
                          <a:solidFill>
                            <a:schemeClr val="tx1"/>
                          </a:solidFill>
                        </a:rPr>
                        <a:t>21.46%</a:t>
                      </a:r>
                    </a:p>
                    <a:p>
                      <a:pPr marL="0" indent="0"/>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29.12%</a:t>
                      </a:r>
                    </a:p>
                    <a:p>
                      <a:pPr marL="0" indent="0"/>
                      <a:endParaRPr kumimoji="1" lang="en-US" altLang="ja-JP" sz="1400" u="none" dirty="0">
                        <a:solidFill>
                          <a:schemeClr val="tx1"/>
                        </a:solidFill>
                      </a:endParaRPr>
                    </a:p>
                    <a:p>
                      <a:pPr marL="0" indent="0"/>
                      <a:r>
                        <a:rPr kumimoji="1" lang="ja-JP" altLang="en-US" sz="1400" u="none" dirty="0">
                          <a:solidFill>
                            <a:schemeClr val="tx1"/>
                          </a:solidFill>
                        </a:rPr>
                        <a:t>・高校中退率が減少。</a:t>
                      </a:r>
                      <a:endParaRPr kumimoji="1" lang="en-US" altLang="ja-JP" sz="1400" u="none" dirty="0">
                        <a:solidFill>
                          <a:schemeClr val="tx1"/>
                        </a:solidFill>
                      </a:endParaRPr>
                    </a:p>
                    <a:p>
                      <a:pPr marL="92075" indent="-92075"/>
                      <a:r>
                        <a:rPr kumimoji="1" lang="en-US" altLang="ja-JP" sz="1400" u="none" dirty="0">
                          <a:solidFill>
                            <a:schemeClr val="tx1"/>
                          </a:solidFill>
                        </a:rPr>
                        <a:t>-2010</a:t>
                      </a:r>
                      <a:r>
                        <a:rPr kumimoji="1" lang="ja-JP" altLang="en-US" sz="1400" u="none" dirty="0">
                          <a:solidFill>
                            <a:schemeClr val="tx1"/>
                          </a:solidFill>
                        </a:rPr>
                        <a:t>年：</a:t>
                      </a:r>
                      <a:r>
                        <a:rPr kumimoji="1" lang="en-US" altLang="ja-JP" sz="1400" u="none" dirty="0">
                          <a:solidFill>
                            <a:schemeClr val="tx1"/>
                          </a:solidFill>
                        </a:rPr>
                        <a:t>2.12%</a:t>
                      </a:r>
                    </a:p>
                    <a:p>
                      <a:pPr marL="0" indent="0"/>
                      <a:r>
                        <a:rPr kumimoji="1" lang="en-US" altLang="ja-JP" sz="1400" u="none" dirty="0">
                          <a:solidFill>
                            <a:schemeClr val="tx1"/>
                          </a:solidFill>
                        </a:rPr>
                        <a:t>-2021</a:t>
                      </a:r>
                      <a:r>
                        <a:rPr kumimoji="1" lang="ja-JP" altLang="en-US" sz="1400" u="none" dirty="0">
                          <a:solidFill>
                            <a:schemeClr val="tx1"/>
                          </a:solidFill>
                        </a:rPr>
                        <a:t>年：</a:t>
                      </a:r>
                      <a:r>
                        <a:rPr kumimoji="1" lang="en-US" altLang="ja-JP" sz="1400" u="none" dirty="0">
                          <a:solidFill>
                            <a:schemeClr val="tx1"/>
                          </a:solidFill>
                        </a:rPr>
                        <a:t>1.41%</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185</a:t>
            </a:fld>
            <a:endParaRPr kumimoji="1" lang="ja-JP" altLang="en-US" sz="110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05689491"/>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15516" y="445314"/>
            <a:ext cx="81188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私学無償化制度における改革の考え方の整理</a:t>
            </a:r>
          </a:p>
        </p:txBody>
      </p:sp>
      <p:sp>
        <p:nvSpPr>
          <p:cNvPr id="4" name="テキスト ボックス 3"/>
          <p:cNvSpPr txBox="1"/>
          <p:nvPr/>
        </p:nvSpPr>
        <p:spPr>
          <a:xfrm>
            <a:off x="2537756" y="805756"/>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6012160" y="80292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179512" y="1224260"/>
            <a:ext cx="2016224" cy="369332"/>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①政策理念</a:t>
            </a:r>
          </a:p>
        </p:txBody>
      </p:sp>
      <p:sp>
        <p:nvSpPr>
          <p:cNvPr id="7" name="テキスト ボックス 6"/>
          <p:cNvSpPr txBox="1"/>
          <p:nvPr/>
        </p:nvSpPr>
        <p:spPr>
          <a:xfrm>
            <a:off x="2339752" y="1209594"/>
            <a:ext cx="2376264" cy="584775"/>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学校・行政の供給側の論理が優先</a:t>
            </a:r>
          </a:p>
        </p:txBody>
      </p:sp>
      <p:sp>
        <p:nvSpPr>
          <p:cNvPr id="8" name="テキスト ボックス 7"/>
          <p:cNvSpPr txBox="1"/>
          <p:nvPr/>
        </p:nvSpPr>
        <p:spPr>
          <a:xfrm>
            <a:off x="5272112" y="1209594"/>
            <a:ext cx="3744416" cy="584775"/>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・エンドユーザーの視点から私学助成を再構築</a:t>
            </a:r>
          </a:p>
        </p:txBody>
      </p:sp>
      <p:sp>
        <p:nvSpPr>
          <p:cNvPr id="9" name="二等辺三角形 8"/>
          <p:cNvSpPr/>
          <p:nvPr/>
        </p:nvSpPr>
        <p:spPr>
          <a:xfrm rot="5400000">
            <a:off x="3411014" y="3389382"/>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215516" y="1866050"/>
            <a:ext cx="2016224" cy="664885"/>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②自由な学校選択の機会の保証</a:t>
            </a:r>
          </a:p>
        </p:txBody>
      </p:sp>
      <p:sp>
        <p:nvSpPr>
          <p:cNvPr id="11" name="テキスト ボックス 10"/>
          <p:cNvSpPr txBox="1"/>
          <p:nvPr/>
        </p:nvSpPr>
        <p:spPr>
          <a:xfrm>
            <a:off x="2382522" y="1866033"/>
            <a:ext cx="2376264" cy="2072942"/>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・２０１０年度、国は国公立高校生の授業料不徴収、私立高校生への就学支援制度をスタートさせたが、公立・私立間の授業料に大きな格差が残り、学校選択の際に経済的事情が影響</a:t>
            </a:r>
          </a:p>
        </p:txBody>
      </p:sp>
      <p:sp>
        <p:nvSpPr>
          <p:cNvPr id="12" name="テキスト ボックス 11"/>
          <p:cNvSpPr txBox="1"/>
          <p:nvPr/>
        </p:nvSpPr>
        <p:spPr>
          <a:xfrm>
            <a:off x="5308116" y="1866051"/>
            <a:ext cx="3708412" cy="1375091"/>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・２０１１年度より、生徒の７割を対象に、授業料を公立同様の無償化もしくは低額負担化とする大幅な支援の拡充。家庭の経済的事情に関わらず、高校進学段階で自由な学校選択の機会を保障</a:t>
            </a:r>
          </a:p>
        </p:txBody>
      </p:sp>
      <p:sp>
        <p:nvSpPr>
          <p:cNvPr id="13" name="テキスト ボックス 12"/>
          <p:cNvSpPr txBox="1"/>
          <p:nvPr/>
        </p:nvSpPr>
        <p:spPr>
          <a:xfrm>
            <a:off x="254100" y="4030588"/>
            <a:ext cx="2016224" cy="945396"/>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③学校間の切磋琢磨による教育の質の向上</a:t>
            </a:r>
          </a:p>
        </p:txBody>
      </p:sp>
      <p:sp>
        <p:nvSpPr>
          <p:cNvPr id="17" name="テキスト ボックス 16"/>
          <p:cNvSpPr txBox="1"/>
          <p:nvPr/>
        </p:nvSpPr>
        <p:spPr>
          <a:xfrm>
            <a:off x="2389627" y="4030606"/>
            <a:ext cx="2376264" cy="1323439"/>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・公立・私立間で生徒の受入枠を協議して設定（「公私７・３枠」）。公私の切磋琢磨が起こらない環境</a:t>
            </a:r>
          </a:p>
        </p:txBody>
      </p:sp>
      <p:sp>
        <p:nvSpPr>
          <p:cNvPr id="18" name="テキスト ボックス 17"/>
          <p:cNvSpPr txBox="1"/>
          <p:nvPr/>
        </p:nvSpPr>
        <p:spPr>
          <a:xfrm>
            <a:off x="5321996" y="4030588"/>
            <a:ext cx="3694541" cy="1077218"/>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・公私それぞれが受入枠を確保し、公私トータルで高校進学予定者数を上回る募集人員を確保する仕組みにより、学校間の切磋琢磨の環境を整備</a:t>
            </a:r>
          </a:p>
        </p:txBody>
      </p:sp>
      <p:sp>
        <p:nvSpPr>
          <p:cNvPr id="19" name="テキスト ボックス 18"/>
          <p:cNvSpPr txBox="1"/>
          <p:nvPr/>
        </p:nvSpPr>
        <p:spPr>
          <a:xfrm>
            <a:off x="251520" y="5482429"/>
            <a:ext cx="2016224" cy="898917"/>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④私立高校への経常費補助金の配分方法の転換</a:t>
            </a:r>
          </a:p>
        </p:txBody>
      </p:sp>
      <p:sp>
        <p:nvSpPr>
          <p:cNvPr id="20" name="テキスト ボックス 19"/>
          <p:cNvSpPr txBox="1"/>
          <p:nvPr/>
        </p:nvSpPr>
        <p:spPr>
          <a:xfrm>
            <a:off x="2387048" y="5460363"/>
            <a:ext cx="2376264" cy="1323439"/>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・授業料水準などの配分基準により、学校間で、生徒一人当たり単価に大きな配分格差</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２１年度で４倍</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5319416" y="5460363"/>
            <a:ext cx="3697121" cy="830997"/>
          </a:xfrm>
          <a:prstGeom prst="rect">
            <a:avLst/>
          </a:prstGeom>
          <a:noFill/>
          <a:ln>
            <a:solidFill>
              <a:schemeClr val="bg1">
                <a:lumMod val="85000"/>
              </a:schemeClr>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・「パーヘッド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(per head)</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の原則」（原則として生徒単価均等）で配分する制度に転換し、学校間の切磋琢磨を促す環境を整備</a:t>
            </a:r>
          </a:p>
        </p:txBody>
      </p: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186</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42156200"/>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6" descr="D:\TeradaTa\Desktop\現行制度.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17993"/>
            <a:ext cx="6915900" cy="4320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タイトル 1"/>
          <p:cNvSpPr>
            <a:spLocks noGrp="1"/>
          </p:cNvSpPr>
          <p:nvPr>
            <p:ph type="title" idx="4294967295"/>
          </p:nvPr>
        </p:nvSpPr>
        <p:spPr>
          <a:xfrm>
            <a:off x="0" y="220663"/>
            <a:ext cx="8229600" cy="404812"/>
          </a:xfrm>
        </p:spPr>
        <p:txBody>
          <a:bodyPr>
            <a:normAutofit/>
          </a:bodyPr>
          <a:lstStyle/>
          <a:p>
            <a:pPr algn="l"/>
            <a:r>
              <a:rPr kumimoji="1" lang="ja-JP" altLang="en-US" sz="1600" dirty="0"/>
              <a:t>■私立高校等授業料支援補助金の制度概要イメージ</a:t>
            </a:r>
          </a:p>
        </p:txBody>
      </p:sp>
      <p:sp>
        <p:nvSpPr>
          <p:cNvPr id="7" name="正方形/長方形 6"/>
          <p:cNvSpPr/>
          <p:nvPr/>
        </p:nvSpPr>
        <p:spPr>
          <a:xfrm>
            <a:off x="0" y="1917993"/>
            <a:ext cx="1259632" cy="2880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4355976" y="1935927"/>
            <a:ext cx="4896544" cy="4255494"/>
            <a:chOff x="4355976" y="1935927"/>
            <a:chExt cx="4896544" cy="4255494"/>
          </a:xfrm>
        </p:grpSpPr>
        <p:pic>
          <p:nvPicPr>
            <p:cNvPr id="5" name="Picture 6" descr="D:\TeradaTa\Desktop\無題.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a:stretch/>
          </p:blipFill>
          <p:spPr bwMode="auto">
            <a:xfrm>
              <a:off x="4608000" y="1965045"/>
              <a:ext cx="4644000" cy="4226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正方形/長方形 7"/>
            <p:cNvSpPr/>
            <p:nvPr/>
          </p:nvSpPr>
          <p:spPr>
            <a:xfrm>
              <a:off x="4355976" y="1935927"/>
              <a:ext cx="4896544" cy="3421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9" name="正方形/長方形 8"/>
          <p:cNvSpPr/>
          <p:nvPr/>
        </p:nvSpPr>
        <p:spPr>
          <a:xfrm>
            <a:off x="179512" y="1773977"/>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年度の制度</a:t>
            </a:r>
          </a:p>
        </p:txBody>
      </p:sp>
      <p:sp>
        <p:nvSpPr>
          <p:cNvPr id="10" name="正方形/長方形 9"/>
          <p:cNvSpPr/>
          <p:nvPr/>
        </p:nvSpPr>
        <p:spPr>
          <a:xfrm>
            <a:off x="5220072" y="1773977"/>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2011</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r>
              <a:rPr kumimoji="1" lang="ja-JP" altLang="en-US" sz="1600" b="0" i="0" u="none" strike="noStrike" kern="1200" cap="none" spc="0" normalizeH="0" baseline="0" noProof="0" dirty="0" err="1">
                <a:ln>
                  <a:noFill/>
                </a:ln>
                <a:solidFill>
                  <a:prstClr val="white"/>
                </a:solidFill>
                <a:effectLst/>
                <a:uLnTx/>
                <a:uFillTx/>
                <a:latin typeface="Calibri"/>
                <a:ea typeface="ＭＳ Ｐゴシック" panose="020B0600070205080204" pitchFamily="50" charset="-128"/>
                <a:cs typeface="+mn-cs"/>
              </a:rPr>
              <a:t>の</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制度</a:t>
            </a:r>
          </a:p>
        </p:txBody>
      </p:sp>
      <p:sp>
        <p:nvSpPr>
          <p:cNvPr id="11" name="テキスト ボックス 10"/>
          <p:cNvSpPr txBox="1"/>
          <p:nvPr/>
        </p:nvSpPr>
        <p:spPr>
          <a:xfrm>
            <a:off x="5148064" y="6238473"/>
            <a:ext cx="399593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年度は、国の就学支援金の増額などの変更がある</a:t>
            </a:r>
          </a:p>
        </p:txBody>
      </p:sp>
      <p:sp>
        <p:nvSpPr>
          <p:cNvPr id="12" name="テキスト ボックス 11"/>
          <p:cNvSpPr txBox="1"/>
          <p:nvPr/>
        </p:nvSpPr>
        <p:spPr>
          <a:xfrm>
            <a:off x="209815" y="620694"/>
            <a:ext cx="8928992"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年度の新</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年生より、私立高等学校等授業料支援補助金を</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・所得中位の世帯（年収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万円未満世帯）の生徒まで授業料を無償とし、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・生徒の</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万円未満世帯）までは保護者負担が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万円で収まるように、大幅に拡充</a:t>
            </a:r>
          </a:p>
        </p:txBody>
      </p:sp>
    </p:spTree>
    <p:extLst>
      <p:ext uri="{BB962C8B-B14F-4D97-AF65-F5344CB8AC3E}">
        <p14:creationId xmlns:p14="http://schemas.microsoft.com/office/powerpoint/2010/main" val="2978449565"/>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678248" y="62068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r>
              <a:rPr kumimoji="1" lang="ja-JP" altLang="en-US" sz="1600" b="0" i="0" u="none" strike="noStrike" kern="1200" cap="none" spc="0" normalizeH="0" baseline="0" noProof="0" dirty="0" err="1">
                <a:ln>
                  <a:noFill/>
                </a:ln>
                <a:solidFill>
                  <a:prstClr val="white"/>
                </a:solidFill>
                <a:effectLst/>
                <a:uLnTx/>
                <a:uFillTx/>
                <a:latin typeface="Calibri"/>
                <a:ea typeface="ＭＳ Ｐゴシック" panose="020B0600070205080204" pitchFamily="50" charset="-128"/>
                <a:cs typeface="+mn-cs"/>
              </a:rPr>
              <a:t>の</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制度</a:t>
            </a:r>
          </a:p>
        </p:txBody>
      </p:sp>
      <p:sp>
        <p:nvSpPr>
          <p:cNvPr id="4" name="テキスト ボックス 3"/>
          <p:cNvSpPr txBox="1"/>
          <p:nvPr/>
        </p:nvSpPr>
        <p:spPr>
          <a:xfrm>
            <a:off x="215017" y="332674"/>
            <a:ext cx="6889273" cy="2554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年度の新</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年生より、私立高等学校等授業料支援補助金については、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万円未満世帯の生徒まで授業料を無償とし、</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人以上の世帯の場合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人以下の世帯の場合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となるよう支援</a:t>
            </a:r>
          </a:p>
        </p:txBody>
      </p:sp>
      <p:sp>
        <p:nvSpPr>
          <p:cNvPr id="70" name="正方形/長方形 69"/>
          <p:cNvSpPr/>
          <p:nvPr/>
        </p:nvSpPr>
        <p:spPr>
          <a:xfrm>
            <a:off x="498430" y="3068978"/>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（子どもが三人以上の世帯の場合）</a:t>
            </a:r>
          </a:p>
        </p:txBody>
      </p:sp>
      <p:sp>
        <p:nvSpPr>
          <p:cNvPr id="71" name="正方形/長方形 70"/>
          <p:cNvSpPr/>
          <p:nvPr/>
        </p:nvSpPr>
        <p:spPr>
          <a:xfrm>
            <a:off x="4716823" y="2996970"/>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（子どもが二人以下の世帯の場合）</a:t>
            </a:r>
          </a:p>
        </p:txBody>
      </p:sp>
      <p:grpSp>
        <p:nvGrpSpPr>
          <p:cNvPr id="166" name="グループ化 165"/>
          <p:cNvGrpSpPr/>
          <p:nvPr/>
        </p:nvGrpSpPr>
        <p:grpSpPr>
          <a:xfrm>
            <a:off x="4313607" y="3335508"/>
            <a:ext cx="4794900" cy="3337189"/>
            <a:chOff x="4644008" y="3335490"/>
            <a:chExt cx="4320480" cy="3337189"/>
          </a:xfrm>
        </p:grpSpPr>
        <p:grpSp>
          <p:nvGrpSpPr>
            <p:cNvPr id="111" name="グループ化 110"/>
            <p:cNvGrpSpPr/>
            <p:nvPr/>
          </p:nvGrpSpPr>
          <p:grpSpPr>
            <a:xfrm>
              <a:off x="4644008" y="3357572"/>
              <a:ext cx="4320480" cy="3315107"/>
              <a:chOff x="-39904" y="412801"/>
              <a:chExt cx="9761754" cy="6306362"/>
            </a:xfrm>
          </p:grpSpPr>
          <p:sp>
            <p:nvSpPr>
              <p:cNvPr id="112" name="テキスト ボックス 111"/>
              <p:cNvSpPr txBox="1"/>
              <p:nvPr/>
            </p:nvSpPr>
            <p:spPr>
              <a:xfrm>
                <a:off x="1749751" y="6307292"/>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3" name="テキスト ボックス 112"/>
              <p:cNvSpPr txBox="1"/>
              <p:nvPr/>
            </p:nvSpPr>
            <p:spPr>
              <a:xfrm>
                <a:off x="-38819" y="6309322"/>
                <a:ext cx="1626869"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4" name="テキスト ボックス 113"/>
              <p:cNvSpPr txBox="1"/>
              <p:nvPr/>
            </p:nvSpPr>
            <p:spPr>
              <a:xfrm>
                <a:off x="3204364" y="6307293"/>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5" name="テキスト ボックス 114"/>
              <p:cNvSpPr txBox="1"/>
              <p:nvPr/>
            </p:nvSpPr>
            <p:spPr>
              <a:xfrm>
                <a:off x="8486899" y="6301905"/>
                <a:ext cx="104867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6" name="テキスト ボックス 115"/>
              <p:cNvSpPr txBox="1"/>
              <p:nvPr/>
            </p:nvSpPr>
            <p:spPr>
              <a:xfrm>
                <a:off x="37740" y="1242806"/>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sp>
            <p:nvSpPr>
              <p:cNvPr id="117" name="テキスト ボックス 116"/>
              <p:cNvSpPr txBox="1"/>
              <p:nvPr/>
            </p:nvSpPr>
            <p:spPr>
              <a:xfrm>
                <a:off x="-39904" y="412801"/>
                <a:ext cx="1550311" cy="409841"/>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授業料</a:t>
                </a:r>
              </a:p>
            </p:txBody>
          </p:sp>
          <p:sp>
            <p:nvSpPr>
              <p:cNvPr id="118" name="テキスト ボックス 117"/>
              <p:cNvSpPr txBox="1"/>
              <p:nvPr/>
            </p:nvSpPr>
            <p:spPr>
              <a:xfrm>
                <a:off x="7797873" y="6301905"/>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19" name="テキスト ボックス 118"/>
              <p:cNvSpPr txBox="1"/>
              <p:nvPr/>
            </p:nvSpPr>
            <p:spPr>
              <a:xfrm>
                <a:off x="5654238" y="6307293"/>
                <a:ext cx="125841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590</a:t>
                </a:r>
              </a:p>
            </p:txBody>
          </p:sp>
          <p:sp>
            <p:nvSpPr>
              <p:cNvPr id="120" name="テキスト ボックス 119"/>
              <p:cNvSpPr txBox="1"/>
              <p:nvPr/>
            </p:nvSpPr>
            <p:spPr>
              <a:xfrm>
                <a:off x="37740" y="2743940"/>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grpSp>
            <p:nvGrpSpPr>
              <p:cNvPr id="121" name="グループ化 120"/>
              <p:cNvGrpSpPr/>
              <p:nvPr/>
            </p:nvGrpSpPr>
            <p:grpSpPr>
              <a:xfrm>
                <a:off x="589771" y="548680"/>
                <a:ext cx="9132079" cy="5851973"/>
                <a:chOff x="589771" y="548680"/>
                <a:chExt cx="9132079" cy="5851973"/>
              </a:xfrm>
            </p:grpSpPr>
            <p:sp>
              <p:nvSpPr>
                <p:cNvPr id="122" name="正方形/長方形 121"/>
                <p:cNvSpPr/>
                <p:nvPr/>
              </p:nvSpPr>
              <p:spPr>
                <a:xfrm>
                  <a:off x="3729113" y="741621"/>
                  <a:ext cx="5971563" cy="5478124"/>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正方形/長方形 122"/>
                <p:cNvSpPr/>
                <p:nvPr/>
              </p:nvSpPr>
              <p:spPr>
                <a:xfrm>
                  <a:off x="803326" y="2943989"/>
                  <a:ext cx="5435654" cy="325633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正方形/長方形 123"/>
                <p:cNvSpPr/>
                <p:nvPr/>
              </p:nvSpPr>
              <p:spPr>
                <a:xfrm>
                  <a:off x="803326" y="1389177"/>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正方形/長方形 124"/>
                <p:cNvSpPr/>
                <p:nvPr/>
              </p:nvSpPr>
              <p:spPr>
                <a:xfrm>
                  <a:off x="803326" y="722195"/>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キ　ャ　ッ　プ　制</a:t>
                  </a:r>
                </a:p>
              </p:txBody>
            </p:sp>
            <p:cxnSp>
              <p:nvCxnSpPr>
                <p:cNvPr id="126" name="直線コネクタ 125"/>
                <p:cNvCxnSpPr/>
                <p:nvPr/>
              </p:nvCxnSpPr>
              <p:spPr>
                <a:xfrm flipV="1">
                  <a:off x="2238796" y="1389177"/>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27" name="直線コネクタ 126"/>
                <p:cNvCxnSpPr/>
                <p:nvPr/>
              </p:nvCxnSpPr>
              <p:spPr>
                <a:xfrm flipV="1">
                  <a:off x="3674268" y="1375783"/>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28" name="直線コネクタ 127"/>
                <p:cNvCxnSpPr/>
                <p:nvPr/>
              </p:nvCxnSpPr>
              <p:spPr>
                <a:xfrm flipV="1">
                  <a:off x="8995084" y="5156203"/>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29" name="テキスト ボックス 128"/>
                <p:cNvSpPr txBox="1"/>
                <p:nvPr/>
              </p:nvSpPr>
              <p:spPr>
                <a:xfrm>
                  <a:off x="711473" y="1519802"/>
                  <a:ext cx="164902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30" name="テキスト ボックス 129"/>
                <p:cNvSpPr txBox="1"/>
                <p:nvPr/>
              </p:nvSpPr>
              <p:spPr>
                <a:xfrm>
                  <a:off x="2137887" y="1519802"/>
                  <a:ext cx="164940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31" name="テキスト ボックス 130"/>
                <p:cNvSpPr txBox="1"/>
                <p:nvPr/>
              </p:nvSpPr>
              <p:spPr>
                <a:xfrm>
                  <a:off x="4004514" y="1537140"/>
                  <a:ext cx="205237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32" name="直線コネクタ 131"/>
                <p:cNvCxnSpPr/>
                <p:nvPr/>
              </p:nvCxnSpPr>
              <p:spPr>
                <a:xfrm>
                  <a:off x="777273" y="1375789"/>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133" name="正方形/長方形 132"/>
                <p:cNvSpPr/>
                <p:nvPr/>
              </p:nvSpPr>
              <p:spPr>
                <a:xfrm>
                  <a:off x="6238978" y="2959960"/>
                  <a:ext cx="2028800" cy="222450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テキスト ボックス 133"/>
                <p:cNvSpPr txBox="1"/>
                <p:nvPr/>
              </p:nvSpPr>
              <p:spPr>
                <a:xfrm>
                  <a:off x="6398572" y="3115015"/>
                  <a:ext cx="180285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35" name="直線矢印コネクタ 134"/>
                <p:cNvCxnSpPr/>
                <p:nvPr/>
              </p:nvCxnSpPr>
              <p:spPr>
                <a:xfrm>
                  <a:off x="6698329" y="1410748"/>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6" name="テキスト ボックス 135"/>
                <p:cNvSpPr txBox="1"/>
                <p:nvPr/>
              </p:nvSpPr>
              <p:spPr>
                <a:xfrm>
                  <a:off x="6315537" y="1554059"/>
                  <a:ext cx="1837403" cy="64403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37" name="正方形/長方形 136"/>
                <p:cNvSpPr/>
                <p:nvPr/>
              </p:nvSpPr>
              <p:spPr>
                <a:xfrm>
                  <a:off x="8258246" y="736105"/>
                  <a:ext cx="1454612" cy="639678"/>
                </a:xfrm>
                <a:prstGeom prst="rect">
                  <a:avLst/>
                </a:prstGeom>
                <a:pattFill prst="wdUpDiag">
                  <a:fgClr>
                    <a:schemeClr val="accent1"/>
                  </a:fgClr>
                  <a:bgClr>
                    <a:schemeClr val="bg1"/>
                  </a:bgClr>
                </a:pattFill>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38" name="直線コネクタ 137"/>
                <p:cNvCxnSpPr/>
                <p:nvPr/>
              </p:nvCxnSpPr>
              <p:spPr>
                <a:xfrm>
                  <a:off x="8251840" y="741625"/>
                  <a:ext cx="3202" cy="2218339"/>
                </a:xfrm>
                <a:prstGeom prst="line">
                  <a:avLst/>
                </a:prstGeom>
              </p:spPr>
              <p:style>
                <a:lnRef idx="1">
                  <a:schemeClr val="accent1"/>
                </a:lnRef>
                <a:fillRef idx="0">
                  <a:schemeClr val="accent1"/>
                </a:fillRef>
                <a:effectRef idx="0">
                  <a:schemeClr val="accent1"/>
                </a:effectRef>
                <a:fontRef idx="minor">
                  <a:schemeClr val="tx1"/>
                </a:fontRef>
              </p:style>
            </p:cxnSp>
            <p:cxnSp>
              <p:nvCxnSpPr>
                <p:cNvPr id="139" name="直線コネクタ 138"/>
                <p:cNvCxnSpPr>
                  <a:stCxn id="118" idx="0"/>
                </p:cNvCxnSpPr>
                <p:nvPr/>
              </p:nvCxnSpPr>
              <p:spPr>
                <a:xfrm flipH="1" flipV="1">
                  <a:off x="8251839" y="2943989"/>
                  <a:ext cx="17940" cy="3357915"/>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40" name="正方形/長方形 139"/>
                <p:cNvSpPr/>
                <p:nvPr/>
              </p:nvSpPr>
              <p:spPr>
                <a:xfrm>
                  <a:off x="803326" y="5156203"/>
                  <a:ext cx="8191760" cy="104411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1" name="テキスト ボックス 140"/>
                <p:cNvSpPr txBox="1"/>
                <p:nvPr/>
              </p:nvSpPr>
              <p:spPr>
                <a:xfrm>
                  <a:off x="6769298" y="5401392"/>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142" name="正方形/長方形 141"/>
                <p:cNvSpPr/>
                <p:nvPr/>
              </p:nvSpPr>
              <p:spPr>
                <a:xfrm>
                  <a:off x="803326" y="4697443"/>
                  <a:ext cx="5435654" cy="150287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3" name="正方形/長方形 142"/>
                <p:cNvSpPr/>
                <p:nvPr/>
              </p:nvSpPr>
              <p:spPr>
                <a:xfrm>
                  <a:off x="803326" y="4112087"/>
                  <a:ext cx="2870944" cy="208823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4" name="正方形/長方形 143"/>
                <p:cNvSpPr/>
                <p:nvPr/>
              </p:nvSpPr>
              <p:spPr>
                <a:xfrm>
                  <a:off x="803324" y="3392008"/>
                  <a:ext cx="1435472" cy="280831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5" name="テキスト ボックス 144"/>
                <p:cNvSpPr txBox="1"/>
                <p:nvPr/>
              </p:nvSpPr>
              <p:spPr>
                <a:xfrm>
                  <a:off x="962412" y="353602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146" name="テキスト ボックス 145"/>
                <p:cNvSpPr txBox="1"/>
                <p:nvPr/>
              </p:nvSpPr>
              <p:spPr>
                <a:xfrm>
                  <a:off x="2411053" y="4318820"/>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147" name="テキスト ボックス 146"/>
                <p:cNvSpPr txBox="1"/>
                <p:nvPr/>
              </p:nvSpPr>
              <p:spPr>
                <a:xfrm>
                  <a:off x="4401576" y="482287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148" name="テキスト ボックス 147"/>
                <p:cNvSpPr txBox="1"/>
                <p:nvPr/>
              </p:nvSpPr>
              <p:spPr>
                <a:xfrm>
                  <a:off x="2041399" y="4771199"/>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149" name="テキスト ボックス 148"/>
                <p:cNvSpPr txBox="1"/>
                <p:nvPr/>
              </p:nvSpPr>
              <p:spPr>
                <a:xfrm>
                  <a:off x="589771" y="3968076"/>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150" name="テキスト ボックス 149"/>
                <p:cNvSpPr txBox="1"/>
                <p:nvPr/>
              </p:nvSpPr>
              <p:spPr>
                <a:xfrm>
                  <a:off x="1588050" y="5677100"/>
                  <a:ext cx="4172437" cy="409841"/>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国の就学支援金</a:t>
                  </a:r>
                </a:p>
              </p:txBody>
            </p:sp>
            <p:sp>
              <p:nvSpPr>
                <p:cNvPr id="151" name="テキスト ボックス 150"/>
                <p:cNvSpPr txBox="1"/>
                <p:nvPr/>
              </p:nvSpPr>
              <p:spPr>
                <a:xfrm>
                  <a:off x="4031923" y="5192214"/>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cxnSp>
              <p:nvCxnSpPr>
                <p:cNvPr id="152" name="直線コネクタ 151"/>
                <p:cNvCxnSpPr/>
                <p:nvPr/>
              </p:nvCxnSpPr>
              <p:spPr>
                <a:xfrm flipV="1">
                  <a:off x="8267779" y="6200321"/>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53" name="直線コネクタ 152"/>
                <p:cNvCxnSpPr/>
                <p:nvPr/>
              </p:nvCxnSpPr>
              <p:spPr>
                <a:xfrm flipH="1" flipV="1">
                  <a:off x="6238980" y="1455933"/>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154" name="テキスト ボックス 153"/>
                <p:cNvSpPr txBox="1"/>
                <p:nvPr/>
              </p:nvSpPr>
              <p:spPr>
                <a:xfrm>
                  <a:off x="1544938" y="2743937"/>
                  <a:ext cx="3981042" cy="409841"/>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府の授業料支援補助金</a:t>
                  </a:r>
                </a:p>
              </p:txBody>
            </p:sp>
            <p:cxnSp>
              <p:nvCxnSpPr>
                <p:cNvPr id="155" name="直線コネクタ 154"/>
                <p:cNvCxnSpPr/>
                <p:nvPr/>
              </p:nvCxnSpPr>
              <p:spPr>
                <a:xfrm>
                  <a:off x="8897364" y="548680"/>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156" name="直線矢印コネクタ 155"/>
                <p:cNvCxnSpPr/>
                <p:nvPr/>
              </p:nvCxnSpPr>
              <p:spPr>
                <a:xfrm>
                  <a:off x="8466126" y="1426713"/>
                  <a:ext cx="0" cy="3729490"/>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7" name="テキスト ボックス 156"/>
                <p:cNvSpPr txBox="1"/>
                <p:nvPr/>
              </p:nvSpPr>
              <p:spPr>
                <a:xfrm>
                  <a:off x="8609688" y="1537140"/>
                  <a:ext cx="802283" cy="8782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46</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158" name="直線矢印コネクタ 157"/>
                <p:cNvCxnSpPr/>
                <p:nvPr/>
              </p:nvCxnSpPr>
              <p:spPr>
                <a:xfrm>
                  <a:off x="9623297" y="1426713"/>
                  <a:ext cx="0" cy="4793032"/>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9" name="テキスト ボックス 158"/>
                <p:cNvSpPr txBox="1"/>
                <p:nvPr/>
              </p:nvSpPr>
              <p:spPr>
                <a:xfrm>
                  <a:off x="8823923" y="4105354"/>
                  <a:ext cx="776083" cy="134661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grpSp>
        <p:sp>
          <p:nvSpPr>
            <p:cNvPr id="165" name="テキスト ボックス 164"/>
            <p:cNvSpPr txBox="1"/>
            <p:nvPr/>
          </p:nvSpPr>
          <p:spPr>
            <a:xfrm>
              <a:off x="7924044" y="3335490"/>
              <a:ext cx="8964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p>
          </p:txBody>
        </p:sp>
      </p:grpSp>
      <p:grpSp>
        <p:nvGrpSpPr>
          <p:cNvPr id="175" name="グループ化 174"/>
          <p:cNvGrpSpPr/>
          <p:nvPr/>
        </p:nvGrpSpPr>
        <p:grpSpPr>
          <a:xfrm>
            <a:off x="-70420" y="3335507"/>
            <a:ext cx="4384024" cy="3349505"/>
            <a:chOff x="259944" y="3530427"/>
            <a:chExt cx="4384024" cy="3155337"/>
          </a:xfrm>
        </p:grpSpPr>
        <p:grpSp>
          <p:nvGrpSpPr>
            <p:cNvPr id="167" name="グループ化 166"/>
            <p:cNvGrpSpPr/>
            <p:nvPr/>
          </p:nvGrpSpPr>
          <p:grpSpPr>
            <a:xfrm>
              <a:off x="259944" y="3530427"/>
              <a:ext cx="4384024" cy="2994917"/>
              <a:chOff x="259944" y="3530427"/>
              <a:chExt cx="4384024" cy="2994917"/>
            </a:xfrm>
          </p:grpSpPr>
          <p:grpSp>
            <p:nvGrpSpPr>
              <p:cNvPr id="69" name="グループ化 68"/>
              <p:cNvGrpSpPr/>
              <p:nvPr/>
            </p:nvGrpSpPr>
            <p:grpSpPr>
              <a:xfrm>
                <a:off x="259944" y="3573016"/>
                <a:ext cx="4384024" cy="2952328"/>
                <a:chOff x="-107660" y="612085"/>
                <a:chExt cx="9956125" cy="5903967"/>
              </a:xfrm>
            </p:grpSpPr>
            <p:sp>
              <p:nvSpPr>
                <p:cNvPr id="6" name="正方形/長方形 5"/>
                <p:cNvSpPr/>
                <p:nvPr/>
              </p:nvSpPr>
              <p:spPr>
                <a:xfrm>
                  <a:off x="3811921" y="840294"/>
                  <a:ext cx="5976153" cy="5380846"/>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正方形/長方形 6"/>
                <p:cNvSpPr/>
                <p:nvPr/>
              </p:nvSpPr>
              <p:spPr>
                <a:xfrm>
                  <a:off x="803326" y="2348880"/>
                  <a:ext cx="7448515" cy="4032448"/>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803326" y="1570186"/>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803326" y="5337212"/>
                  <a:ext cx="8191760" cy="104411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803326" y="4878453"/>
                  <a:ext cx="5435654" cy="1502876"/>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803326" y="4293096"/>
                  <a:ext cx="2870944" cy="208823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803324" y="3573017"/>
                  <a:ext cx="1435472" cy="2808312"/>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36739" y="1325541"/>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sp>
              <p:nvSpPr>
                <p:cNvPr id="14" name="正方形/長方形 13"/>
                <p:cNvSpPr/>
                <p:nvPr/>
              </p:nvSpPr>
              <p:spPr>
                <a:xfrm>
                  <a:off x="803326" y="903204"/>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キ　ャ　ッ　プ　制</a:t>
                  </a:r>
                </a:p>
              </p:txBody>
            </p:sp>
            <p:sp>
              <p:nvSpPr>
                <p:cNvPr id="15" name="テキスト ボックス 14"/>
                <p:cNvSpPr txBox="1"/>
                <p:nvPr/>
              </p:nvSpPr>
              <p:spPr>
                <a:xfrm>
                  <a:off x="-107660" y="612085"/>
                  <a:ext cx="1289112" cy="405862"/>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授業料</a:t>
                  </a:r>
                </a:p>
              </p:txBody>
            </p:sp>
            <p:cxnSp>
              <p:nvCxnSpPr>
                <p:cNvPr id="16" name="直線コネクタ 15"/>
                <p:cNvCxnSpPr/>
                <p:nvPr/>
              </p:nvCxnSpPr>
              <p:spPr>
                <a:xfrm flipV="1">
                  <a:off x="2238796" y="1570186"/>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7" name="直線コネクタ 16"/>
                <p:cNvCxnSpPr/>
                <p:nvPr/>
              </p:nvCxnSpPr>
              <p:spPr>
                <a:xfrm flipV="1">
                  <a:off x="3674268" y="1556792"/>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8" name="直線コネクタ 17"/>
                <p:cNvCxnSpPr/>
                <p:nvPr/>
              </p:nvCxnSpPr>
              <p:spPr>
                <a:xfrm flipH="1" flipV="1">
                  <a:off x="6238978" y="1570186"/>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19" name="直線コネクタ 18"/>
                <p:cNvCxnSpPr/>
                <p:nvPr/>
              </p:nvCxnSpPr>
              <p:spPr>
                <a:xfrm flipV="1">
                  <a:off x="8995084" y="5337212"/>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0" name="テキスト ボックス 19"/>
                <p:cNvSpPr txBox="1"/>
                <p:nvPr/>
              </p:nvSpPr>
              <p:spPr>
                <a:xfrm>
                  <a:off x="1588049" y="5858109"/>
                  <a:ext cx="4172440" cy="405862"/>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国の就学支援金</a:t>
                  </a:r>
                </a:p>
              </p:txBody>
            </p:sp>
            <p:sp>
              <p:nvSpPr>
                <p:cNvPr id="21" name="テキスト ボックス 20"/>
                <p:cNvSpPr txBox="1"/>
                <p:nvPr/>
              </p:nvSpPr>
              <p:spPr>
                <a:xfrm>
                  <a:off x="962410" y="3717031"/>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22" name="テキスト ボックス 21"/>
                <p:cNvSpPr txBox="1"/>
                <p:nvPr/>
              </p:nvSpPr>
              <p:spPr>
                <a:xfrm>
                  <a:off x="2411054" y="4509120"/>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cxnSp>
              <p:nvCxnSpPr>
                <p:cNvPr id="23" name="直線矢印コネクタ 22"/>
                <p:cNvCxnSpPr/>
                <p:nvPr/>
              </p:nvCxnSpPr>
              <p:spPr>
                <a:xfrm>
                  <a:off x="6545212" y="1591752"/>
                  <a:ext cx="0" cy="757129"/>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681318" y="4149086"/>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26" name="テキスト ボックス 25"/>
                <p:cNvSpPr txBox="1"/>
                <p:nvPr/>
              </p:nvSpPr>
              <p:spPr>
                <a:xfrm>
                  <a:off x="2122130" y="4941174"/>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27" name="テキスト ボックス 26"/>
                <p:cNvSpPr txBox="1"/>
                <p:nvPr/>
              </p:nvSpPr>
              <p:spPr>
                <a:xfrm>
                  <a:off x="4401575" y="4996137"/>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倍</a:t>
                  </a:r>
                </a:p>
              </p:txBody>
            </p:sp>
            <p:sp>
              <p:nvSpPr>
                <p:cNvPr id="28" name="テキスト ボックス 27"/>
                <p:cNvSpPr txBox="1"/>
                <p:nvPr/>
              </p:nvSpPr>
              <p:spPr>
                <a:xfrm>
                  <a:off x="3939584" y="5376607"/>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29" name="テキスト ボックス 28"/>
                <p:cNvSpPr txBox="1"/>
                <p:nvPr/>
              </p:nvSpPr>
              <p:spPr>
                <a:xfrm>
                  <a:off x="6676958" y="5582403"/>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rPr>
                    <a:t>円</a:t>
                  </a:r>
                </a:p>
              </p:txBody>
            </p:sp>
            <p:sp>
              <p:nvSpPr>
                <p:cNvPr id="30" name="テキスト ボックス 29"/>
                <p:cNvSpPr txBox="1"/>
                <p:nvPr/>
              </p:nvSpPr>
              <p:spPr>
                <a:xfrm>
                  <a:off x="1544938" y="2924943"/>
                  <a:ext cx="3981045" cy="405862"/>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府の授業料支援補助金</a:t>
                  </a:r>
                </a:p>
              </p:txBody>
            </p:sp>
            <p:sp>
              <p:nvSpPr>
                <p:cNvPr id="31" name="テキスト ボックス 30"/>
                <p:cNvSpPr txBox="1"/>
                <p:nvPr/>
              </p:nvSpPr>
              <p:spPr>
                <a:xfrm>
                  <a:off x="62657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32" name="テキスト ボックス 31"/>
                <p:cNvSpPr txBox="1"/>
                <p:nvPr/>
              </p:nvSpPr>
              <p:spPr>
                <a:xfrm>
                  <a:off x="199910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33" name="テキスト ボックス 32"/>
                <p:cNvSpPr txBox="1"/>
                <p:nvPr/>
              </p:nvSpPr>
              <p:spPr>
                <a:xfrm>
                  <a:off x="3897180" y="1718147"/>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cxnSp>
              <p:nvCxnSpPr>
                <p:cNvPr id="34" name="直線コネクタ 33"/>
                <p:cNvCxnSpPr/>
                <p:nvPr/>
              </p:nvCxnSpPr>
              <p:spPr>
                <a:xfrm flipH="1" flipV="1">
                  <a:off x="8251840" y="2348881"/>
                  <a:ext cx="4785" cy="298833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35" name="テキスト ボックス 34"/>
                <p:cNvSpPr txBox="1"/>
                <p:nvPr/>
              </p:nvSpPr>
              <p:spPr>
                <a:xfrm>
                  <a:off x="6468654" y="2420893"/>
                  <a:ext cx="1607731"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361,200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cxnSp>
              <p:nvCxnSpPr>
                <p:cNvPr id="36" name="直線矢印コネクタ 35"/>
                <p:cNvCxnSpPr/>
                <p:nvPr/>
              </p:nvCxnSpPr>
              <p:spPr>
                <a:xfrm>
                  <a:off x="8398361" y="1578363"/>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777273" y="1556798"/>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6450109" y="3645028"/>
                  <a:ext cx="1763143" cy="405862"/>
                </a:xfrm>
                <a:prstGeom prst="rect">
                  <a:avLst/>
                </a:prstGeom>
                <a:noFill/>
                <a:ln>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40" name="正方形/長方形 39"/>
                <p:cNvSpPr/>
                <p:nvPr/>
              </p:nvSpPr>
              <p:spPr>
                <a:xfrm>
                  <a:off x="8258246" y="917114"/>
                  <a:ext cx="1454612" cy="639678"/>
                </a:xfrm>
                <a:prstGeom prst="rect">
                  <a:avLst/>
                </a:prstGeom>
                <a:pattFill prst="wdUpDiag">
                  <a:fgClr>
                    <a:schemeClr val="accent1"/>
                  </a:fgClr>
                  <a:bgClr>
                    <a:schemeClr val="bg1"/>
                  </a:bgClr>
                </a:pattFill>
                <a:ln w="19050">
                  <a:solidFill>
                    <a:schemeClr val="accent3">
                      <a:shade val="95000"/>
                      <a:satMod val="105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41" name="直線コネクタ 40"/>
                <p:cNvCxnSpPr/>
                <p:nvPr/>
              </p:nvCxnSpPr>
              <p:spPr>
                <a:xfrm flipV="1">
                  <a:off x="8267779" y="6381330"/>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42" name="テキスト ボックス 41"/>
                <p:cNvSpPr txBox="1"/>
                <p:nvPr/>
              </p:nvSpPr>
              <p:spPr>
                <a:xfrm>
                  <a:off x="37739" y="2196475"/>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48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円</a:t>
                  </a:r>
                </a:p>
              </p:txBody>
            </p:sp>
            <p:sp>
              <p:nvSpPr>
                <p:cNvPr id="43" name="テキスト ボックス 42"/>
                <p:cNvSpPr txBox="1"/>
                <p:nvPr/>
              </p:nvSpPr>
              <p:spPr>
                <a:xfrm>
                  <a:off x="37739" y="3089013"/>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p>
              </p:txBody>
            </p:sp>
            <p:cxnSp>
              <p:nvCxnSpPr>
                <p:cNvPr id="44" name="直線コネクタ 43"/>
                <p:cNvCxnSpPr/>
                <p:nvPr/>
              </p:nvCxnSpPr>
              <p:spPr>
                <a:xfrm>
                  <a:off x="8768154" y="844116"/>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8251840" y="922634"/>
                  <a:ext cx="3202" cy="2218339"/>
                </a:xfrm>
                <a:prstGeom prst="line">
                  <a:avLst/>
                </a:prstGeom>
              </p:spPr>
              <p:style>
                <a:lnRef idx="1">
                  <a:schemeClr val="accent1"/>
                </a:lnRef>
                <a:fillRef idx="0">
                  <a:schemeClr val="accent1"/>
                </a:fillRef>
                <a:effectRef idx="0">
                  <a:schemeClr val="accent1"/>
                </a:effectRef>
                <a:fontRef idx="minor">
                  <a:schemeClr val="tx1"/>
                </a:fontRef>
              </p:style>
            </p:cxnSp>
            <p:sp>
              <p:nvSpPr>
                <p:cNvPr id="46" name="正方形/長方形 45"/>
                <p:cNvSpPr/>
                <p:nvPr/>
              </p:nvSpPr>
              <p:spPr>
                <a:xfrm>
                  <a:off x="8251841" y="3140970"/>
                  <a:ext cx="743247" cy="2184504"/>
                </a:xfrm>
                <a:prstGeom prst="rect">
                  <a:avLst/>
                </a:prstGeom>
                <a:gradFill>
                  <a:gsLst>
                    <a:gs pos="0">
                      <a:schemeClr val="accent5">
                        <a:tint val="50000"/>
                        <a:satMod val="300000"/>
                      </a:schemeClr>
                    </a:gs>
                    <a:gs pos="12000">
                      <a:schemeClr val="accent5">
                        <a:tint val="37000"/>
                        <a:satMod val="300000"/>
                      </a:schemeClr>
                    </a:gs>
                    <a:gs pos="100000">
                      <a:schemeClr val="accent5">
                        <a:tint val="15000"/>
                        <a:satMod val="350000"/>
                      </a:schemeClr>
                    </a:gs>
                  </a:gsLst>
                  <a:lin ang="16200000" scaled="1"/>
                </a:gradFill>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47" name="直線コネクタ 46"/>
                <p:cNvCxnSpPr/>
                <p:nvPr/>
              </p:nvCxnSpPr>
              <p:spPr>
                <a:xfrm flipV="1">
                  <a:off x="8076384" y="3573021"/>
                  <a:ext cx="370673" cy="210507"/>
                </a:xfrm>
                <a:prstGeom prst="line">
                  <a:avLst/>
                </a:prstGeom>
                <a:ln w="15875"/>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8768153" y="4248289"/>
                  <a:ext cx="1080312"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49" name="直線矢印コネクタ 48"/>
                <p:cNvCxnSpPr/>
                <p:nvPr/>
              </p:nvCxnSpPr>
              <p:spPr>
                <a:xfrm>
                  <a:off x="9668109" y="1613486"/>
                  <a:ext cx="0" cy="4773605"/>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6708526" y="1637110"/>
                  <a:ext cx="124630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万円負担</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テキスト ボックス 52"/>
                <p:cNvSpPr txBox="1"/>
                <p:nvPr/>
              </p:nvSpPr>
              <p:spPr>
                <a:xfrm>
                  <a:off x="8440114" y="1916227"/>
                  <a:ext cx="122799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sp>
            <p:nvSpPr>
              <p:cNvPr id="164" name="テキスト ボックス 163"/>
              <p:cNvSpPr txBox="1"/>
              <p:nvPr/>
            </p:nvSpPr>
            <p:spPr>
              <a:xfrm>
                <a:off x="3509690" y="3530427"/>
                <a:ext cx="896428" cy="2029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p>
            </p:txBody>
          </p:sp>
        </p:grpSp>
        <p:sp>
          <p:nvSpPr>
            <p:cNvPr id="169" name="テキスト ボックス 168"/>
            <p:cNvSpPr txBox="1"/>
            <p:nvPr/>
          </p:nvSpPr>
          <p:spPr>
            <a:xfrm>
              <a:off x="1054043"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0" name="テキスト ボックス 169"/>
            <p:cNvSpPr txBox="1"/>
            <p:nvPr/>
          </p:nvSpPr>
          <p:spPr>
            <a:xfrm>
              <a:off x="262435" y="6482809"/>
              <a:ext cx="725205"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1" name="テキスト ボックス 170"/>
            <p:cNvSpPr txBox="1"/>
            <p:nvPr/>
          </p:nvSpPr>
          <p:spPr>
            <a:xfrm>
              <a:off x="1697844"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2" name="テキスト ボックス 171"/>
            <p:cNvSpPr txBox="1"/>
            <p:nvPr/>
          </p:nvSpPr>
          <p:spPr>
            <a:xfrm>
              <a:off x="4035855" y="6478911"/>
              <a:ext cx="464137"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3" name="テキスト ボックス 172"/>
            <p:cNvSpPr txBox="1"/>
            <p:nvPr/>
          </p:nvSpPr>
          <p:spPr>
            <a:xfrm>
              <a:off x="3730897" y="6478911"/>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74" name="テキスト ボックス 173"/>
            <p:cNvSpPr txBox="1"/>
            <p:nvPr/>
          </p:nvSpPr>
          <p:spPr>
            <a:xfrm>
              <a:off x="2782140" y="6481743"/>
              <a:ext cx="556966"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590</a:t>
              </a:r>
            </a:p>
          </p:txBody>
        </p:sp>
      </p:grpSp>
      <p:sp>
        <p:nvSpPr>
          <p:cNvPr id="24" name="スライド番号プレースホルダー 2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4869272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第４波（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年３月１日～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40341" y="433881"/>
          <a:ext cx="9072000" cy="56574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57700">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・酒類又はカラオケ設備を提供する飲食店等に休業要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請、それ以外の飲食店は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・イベントは原則として無観客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㎡超の集客施設に対する休業要請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大規模施設等向け協力金制度を導入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緊急事態宣言発出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国が各都道府県に対し、第三者認証制度の導入を求める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検疫施設待期期間を「６日間」「</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日間」とする指定国制度の創設など水際対策を強化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WHO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がデルタ株を懸念すべき変異株（</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国立感染症研究所がデルタ株を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ct val="100000"/>
                        </a:lnSpc>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防衛省・自衛隊による大規模接種会場（グランキューブ大阪）の運用開始</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＜緊急事態措置の概要（イベント）＞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・上限人数</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人かつ収容率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年４月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６月４日</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aseline="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・府全域の飲食店等に対し休業（酒類又はカラオケ設備　</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　　提供）・</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時までの営業時間短縮（酒類等を提供しない）</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　　要請</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・イベントは無観客開催を要請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・大規模商業施設等に対し休業要請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㎡以下施設は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時までの時短の協力依頼）</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府内で初めてデルタ株陽性者を確認</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飲食店等感染症対策備品設置支援金</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緊急事態措置適用の再延長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・飲食店への要請は変更なし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・大規模商業施設等に対し、平日：営業時間短縮、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休日：休業要請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・イベントは、休日：無観客又はオンライン開催、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平日：人数上限</a:t>
                      </a:r>
                      <a:r>
                        <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人かつ収容率５０％以内、</a:t>
                      </a:r>
                      <a:r>
                        <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　　（飲食</a:t>
                      </a:r>
                      <a:r>
                        <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ワクチン職域接種サポートチームを設置</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令和３年度一般会計補正予算（第３号、第４号）成立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感染防止認証ゴールドステッカー（</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飲食店「スマホ検査センター」受付開始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大規模施設等協力金受付開始（</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以降、第４期まで順次受付開始）</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大阪府コロナワクチン接種センター（マイドームおおさか）運用開始</a:t>
                      </a:r>
                      <a:r>
                        <a:rPr kumimoji="1" lang="ja-JP" altLang="en-US" sz="1050" b="1"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1"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1" u="none"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1" u="none"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1"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1"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282439170"/>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948272" y="62068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r>
              <a:rPr kumimoji="1" lang="ja-JP" altLang="en-US" sz="1600" b="0" i="0" u="none" strike="noStrike" kern="1200" cap="none" spc="0" normalizeH="0" baseline="0" noProof="0" dirty="0" err="1">
                <a:ln>
                  <a:noFill/>
                </a:ln>
                <a:solidFill>
                  <a:prstClr val="white"/>
                </a:solidFill>
                <a:effectLst/>
                <a:uLnTx/>
                <a:uFillTx/>
                <a:latin typeface="Calibri"/>
                <a:ea typeface="ＭＳ Ｐゴシック" panose="020B0600070205080204" pitchFamily="50" charset="-128"/>
                <a:cs typeface="+mn-cs"/>
              </a:rPr>
              <a:t>の</a:t>
            </a: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制度</a:t>
            </a:r>
          </a:p>
        </p:txBody>
      </p:sp>
      <p:sp>
        <p:nvSpPr>
          <p:cNvPr id="4" name="テキスト ボックス 3"/>
          <p:cNvSpPr txBox="1"/>
          <p:nvPr/>
        </p:nvSpPr>
        <p:spPr>
          <a:xfrm>
            <a:off x="215017" y="332674"/>
            <a:ext cx="7456877" cy="30469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年度の新</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年生より、私立高等学校等授業料支援補助金については、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万円未満世帯の生徒まで授業料を無償とし、</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人以上の世帯の場合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多子世帯の要件を拡充</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万円未満世帯の生徒まで授業料を無償（子ども３人以上）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万円（子ども２人）</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万円（子ども３人以上）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万円（子ども２人）</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人以下の世帯の場合</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・年収</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万円以上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万円未満世帯の保護者負担を</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となるよう支援</a:t>
            </a:r>
          </a:p>
        </p:txBody>
      </p:sp>
      <p:pic>
        <p:nvPicPr>
          <p:cNvPr id="8" name="図 7"/>
          <p:cNvPicPr>
            <a:picLocks noChangeAspect="1"/>
          </p:cNvPicPr>
          <p:nvPr/>
        </p:nvPicPr>
        <p:blipFill>
          <a:blip r:embed="rId2"/>
          <a:stretch>
            <a:fillRect/>
          </a:stretch>
        </p:blipFill>
        <p:spPr>
          <a:xfrm>
            <a:off x="-36513" y="3675860"/>
            <a:ext cx="4546825" cy="3209523"/>
          </a:xfrm>
          <a:prstGeom prst="rect">
            <a:avLst/>
          </a:prstGeom>
        </p:spPr>
      </p:pic>
      <p:pic>
        <p:nvPicPr>
          <p:cNvPr id="9" name="図 8"/>
          <p:cNvPicPr>
            <a:picLocks noChangeAspect="1"/>
          </p:cNvPicPr>
          <p:nvPr/>
        </p:nvPicPr>
        <p:blipFill>
          <a:blip r:embed="rId3"/>
          <a:stretch>
            <a:fillRect/>
          </a:stretch>
        </p:blipFill>
        <p:spPr>
          <a:xfrm>
            <a:off x="4605114" y="3675861"/>
            <a:ext cx="4546823" cy="3209523"/>
          </a:xfrm>
          <a:prstGeom prst="rect">
            <a:avLst/>
          </a:prstGeom>
        </p:spPr>
      </p:pic>
      <p:sp>
        <p:nvSpPr>
          <p:cNvPr id="6" name="スライド番号プレースホルダー 5"/>
          <p:cNvSpPr>
            <a:spLocks noGrp="1"/>
          </p:cNvSpPr>
          <p:nvPr>
            <p:ph type="sldNum" sz="quarter" idx="12"/>
          </p:nvPr>
        </p:nvSpPr>
        <p:spPr>
          <a:xfrm>
            <a:off x="7092280" y="6597352"/>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823473383"/>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342000" y="1731600"/>
            <a:ext cx="8480271" cy="4883319"/>
          </a:xfrm>
          <a:prstGeom prst="rect">
            <a:avLst/>
          </a:prstGeom>
        </p:spPr>
      </p:pic>
      <p:sp>
        <p:nvSpPr>
          <p:cNvPr id="11" name="テキスト ボックス 10"/>
          <p:cNvSpPr txBox="1"/>
          <p:nvPr/>
        </p:nvSpPr>
        <p:spPr>
          <a:xfrm>
            <a:off x="395536" y="339638"/>
            <a:ext cx="874846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＞公立・私立高校　入学者割合の推移</a:t>
            </a:r>
          </a:p>
        </p:txBody>
      </p:sp>
      <p:sp>
        <p:nvSpPr>
          <p:cNvPr id="12" name="テキスト ボックス 11"/>
          <p:cNvSpPr txBox="1"/>
          <p:nvPr/>
        </p:nvSpPr>
        <p:spPr>
          <a:xfrm>
            <a:off x="539552" y="743163"/>
            <a:ext cx="828092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年度より私学無償化制度が開始され、府内公立中学校卒業者の私立高校への入学割合が増加し、３割を上回った。</a:t>
            </a:r>
          </a:p>
        </p:txBody>
      </p:sp>
      <p:sp>
        <p:nvSpPr>
          <p:cNvPr id="8" name="正方形/長方形 7"/>
          <p:cNvSpPr/>
          <p:nvPr/>
        </p:nvSpPr>
        <p:spPr>
          <a:xfrm>
            <a:off x="2826060" y="1486771"/>
            <a:ext cx="1584176" cy="2880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公立</a:t>
            </a:r>
          </a:p>
        </p:txBody>
      </p:sp>
      <p:sp>
        <p:nvSpPr>
          <p:cNvPr id="9" name="正方形/長方形 8"/>
          <p:cNvSpPr/>
          <p:nvPr/>
        </p:nvSpPr>
        <p:spPr>
          <a:xfrm>
            <a:off x="6749978" y="1486771"/>
            <a:ext cx="1584176" cy="288032"/>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a:t>
            </a:r>
          </a:p>
        </p:txBody>
      </p:sp>
      <p:cxnSp>
        <p:nvCxnSpPr>
          <p:cNvPr id="10" name="直線コネクタ 9"/>
          <p:cNvCxnSpPr/>
          <p:nvPr/>
        </p:nvCxnSpPr>
        <p:spPr>
          <a:xfrm>
            <a:off x="-18476" y="2492896"/>
            <a:ext cx="8532000" cy="0"/>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8496741" y="2300917"/>
            <a:ext cx="72052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私学無償化ｽﾀｰﾄ</a:t>
            </a:r>
          </a:p>
        </p:txBody>
      </p:sp>
      <p:sp>
        <p:nvSpPr>
          <p:cNvPr id="15" name="テキスト ボックス 14"/>
          <p:cNvSpPr txBox="1"/>
          <p:nvPr/>
        </p:nvSpPr>
        <p:spPr>
          <a:xfrm>
            <a:off x="322389" y="1662916"/>
            <a:ext cx="64807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17" name="直線コネクタ 16"/>
          <p:cNvCxnSpPr/>
          <p:nvPr/>
        </p:nvCxnSpPr>
        <p:spPr>
          <a:xfrm>
            <a:off x="6266394" y="1774809"/>
            <a:ext cx="0" cy="4579091"/>
          </a:xfrm>
          <a:prstGeom prst="line">
            <a:avLst/>
          </a:prstGeom>
          <a:ln w="5715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左矢印 17"/>
          <p:cNvSpPr/>
          <p:nvPr/>
        </p:nvSpPr>
        <p:spPr>
          <a:xfrm>
            <a:off x="8242580" y="2320972"/>
            <a:ext cx="288472" cy="360000"/>
          </a:xfrm>
          <a:prstGeom prst="leftArrow">
            <a:avLst>
              <a:gd name="adj1" fmla="val 50000"/>
              <a:gd name="adj2" fmla="val 5614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10890793"/>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p:cNvPicPr>
            <a:picLocks noChangeAspect="1"/>
          </p:cNvPicPr>
          <p:nvPr/>
        </p:nvPicPr>
        <p:blipFill>
          <a:blip r:embed="rId2"/>
          <a:stretch>
            <a:fillRect/>
          </a:stretch>
        </p:blipFill>
        <p:spPr>
          <a:xfrm>
            <a:off x="241200" y="1047600"/>
            <a:ext cx="8669263" cy="5578323"/>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タイトル 1"/>
          <p:cNvSpPr>
            <a:spLocks noGrp="1"/>
          </p:cNvSpPr>
          <p:nvPr>
            <p:ph type="title" idx="4294967295"/>
          </p:nvPr>
        </p:nvSpPr>
        <p:spPr>
          <a:xfrm>
            <a:off x="0" y="215900"/>
            <a:ext cx="8588375" cy="620713"/>
          </a:xfrm>
        </p:spPr>
        <p:txBody>
          <a:bodyPr>
            <a:normAutofit/>
          </a:bodyPr>
          <a:lstStyle/>
          <a:p>
            <a:pPr algn="l"/>
            <a:r>
              <a:rPr kumimoji="1" lang="ja-JP" altLang="en-US" sz="1600" dirty="0">
                <a:latin typeface="+mn-ea"/>
                <a:ea typeface="+mn-ea"/>
              </a:rPr>
              <a:t>■関連データ：私学助成の予算額の推移</a:t>
            </a:r>
          </a:p>
        </p:txBody>
      </p:sp>
      <p:sp>
        <p:nvSpPr>
          <p:cNvPr id="7" name="テキスト ボックス 6"/>
          <p:cNvSpPr txBox="1"/>
          <p:nvPr/>
        </p:nvSpPr>
        <p:spPr>
          <a:xfrm>
            <a:off x="181206" y="836712"/>
            <a:ext cx="820721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私立高校等授業料支援補助金（府から生徒・保護者へ補助）</a:t>
            </a:r>
          </a:p>
        </p:txBody>
      </p:sp>
      <p:sp>
        <p:nvSpPr>
          <p:cNvPr id="8" name="テキスト ボックス 7"/>
          <p:cNvSpPr txBox="1"/>
          <p:nvPr/>
        </p:nvSpPr>
        <p:spPr>
          <a:xfrm>
            <a:off x="194526" y="3788558"/>
            <a:ext cx="432048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経常費補助金（府から全日制私立高校へ補助）</a:t>
            </a:r>
          </a:p>
        </p:txBody>
      </p:sp>
      <p:sp>
        <p:nvSpPr>
          <p:cNvPr id="9" name="テキスト ボックス 8"/>
          <p:cNvSpPr txBox="1"/>
          <p:nvPr/>
        </p:nvSpPr>
        <p:spPr>
          <a:xfrm>
            <a:off x="7668344" y="682841"/>
            <a:ext cx="1368152"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単位：億円</a:t>
            </a:r>
          </a:p>
        </p:txBody>
      </p:sp>
      <p:sp>
        <p:nvSpPr>
          <p:cNvPr id="10" name="テキスト ボックス 9"/>
          <p:cNvSpPr txBox="1"/>
          <p:nvPr/>
        </p:nvSpPr>
        <p:spPr>
          <a:xfrm>
            <a:off x="7534338" y="3807342"/>
            <a:ext cx="1368152"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単位：億円</a:t>
            </a:r>
          </a:p>
        </p:txBody>
      </p:sp>
      <p:sp>
        <p:nvSpPr>
          <p:cNvPr id="5" name="上矢印 4"/>
          <p:cNvSpPr/>
          <p:nvPr/>
        </p:nvSpPr>
        <p:spPr>
          <a:xfrm rot="4891848">
            <a:off x="3895461" y="3678638"/>
            <a:ext cx="273305" cy="2095962"/>
          </a:xfrm>
          <a:prstGeom prst="upArrow">
            <a:avLst/>
          </a:pr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771357" y="3470612"/>
            <a:ext cx="144015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所得に応じた補助</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公私間に授業料格差</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2063385" y="3484875"/>
            <a:ext cx="98478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350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万円未満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無償化</a:t>
            </a:r>
          </a:p>
        </p:txBody>
      </p:sp>
      <p:sp>
        <p:nvSpPr>
          <p:cNvPr id="19" name="テキスト ボックス 18"/>
          <p:cNvSpPr txBox="1"/>
          <p:nvPr/>
        </p:nvSpPr>
        <p:spPr>
          <a:xfrm>
            <a:off x="4284815" y="3581302"/>
            <a:ext cx="2073218"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中間所得層まで授業料無償化</a:t>
            </a:r>
          </a:p>
        </p:txBody>
      </p:sp>
      <p:cxnSp>
        <p:nvCxnSpPr>
          <p:cNvPr id="11" name="直線コネクタ 10"/>
          <p:cNvCxnSpPr/>
          <p:nvPr/>
        </p:nvCxnSpPr>
        <p:spPr>
          <a:xfrm>
            <a:off x="2123728" y="1184712"/>
            <a:ext cx="0" cy="25197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2555776" y="1175266"/>
            <a:ext cx="0" cy="25200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2761338" y="4127112"/>
            <a:ext cx="10287" cy="2517322"/>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872939" y="6219631"/>
            <a:ext cx="18529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教育水準や授業料水準等の基準により配分</a:t>
            </a:r>
          </a:p>
        </p:txBody>
      </p:sp>
      <p:sp>
        <p:nvSpPr>
          <p:cNvPr id="25" name="テキスト ボックス 24"/>
          <p:cNvSpPr txBox="1"/>
          <p:nvPr/>
        </p:nvSpPr>
        <p:spPr>
          <a:xfrm>
            <a:off x="2807100" y="6222058"/>
            <a:ext cx="308011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生徒単価均等</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パーヘッド</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の原則を導入し、生徒が集まった学校に多く支出</a:t>
            </a:r>
          </a:p>
        </p:txBody>
      </p:sp>
      <p:sp>
        <p:nvSpPr>
          <p:cNvPr id="21" name="上矢印 20"/>
          <p:cNvSpPr/>
          <p:nvPr/>
        </p:nvSpPr>
        <p:spPr>
          <a:xfrm rot="3981644">
            <a:off x="2931039" y="1452301"/>
            <a:ext cx="329503" cy="1899949"/>
          </a:xfrm>
          <a:prstGeom prst="upArrow">
            <a:avLst/>
          </a:prstGeom>
          <a:solidFill>
            <a:schemeClr val="accent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93682171"/>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84976" cy="4857360"/>
        </p:xfrm>
        <a:graphic>
          <a:graphicData uri="http://schemas.openxmlformats.org/drawingml/2006/table">
            <a:tbl>
              <a:tblPr firstRow="1" bandRow="1">
                <a:tableStyleId>{5940675A-B579-460E-94D1-54222C63F5DA}</a:tableStyleId>
              </a:tblPr>
              <a:tblGrid>
                <a:gridCol w="2196244">
                  <a:extLst>
                    <a:ext uri="{9D8B030D-6E8A-4147-A177-3AD203B41FA5}">
                      <a16:colId xmlns:a16="http://schemas.microsoft.com/office/drawing/2014/main" val="20000"/>
                    </a:ext>
                  </a:extLst>
                </a:gridCol>
                <a:gridCol w="2196244">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○親の経済事情や家庭の個別事情によって、大阪の子どもたちが進学を諦めることなくチャレンジできるよう、大阪で子育てをしている世帯を支援するため。</a:t>
                      </a:r>
                      <a:endParaRPr lang="ja-JP" sz="1600" kern="100" dirty="0">
                        <a:solidFill>
                          <a:schemeClr val="tx1"/>
                        </a:solidFill>
                        <a:effectLst/>
                        <a:latin typeface="+mn-ea"/>
                        <a:ea typeface="+mn-ea"/>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a:t>
                      </a:r>
                      <a:r>
                        <a:rPr lang="en-US" altLang="ja-JP" sz="1600" kern="100" dirty="0">
                          <a:solidFill>
                            <a:schemeClr val="tx1"/>
                          </a:solidFill>
                          <a:effectLst/>
                          <a:latin typeface="+mn-ea"/>
                          <a:ea typeface="+mn-ea"/>
                          <a:cs typeface="Times New Roman" panose="02020603050405020304" pitchFamily="18" charset="0"/>
                        </a:rPr>
                        <a:t>2020</a:t>
                      </a:r>
                      <a:r>
                        <a:rPr lang="ja-JP" altLang="en-US" sz="1600" kern="100" dirty="0">
                          <a:solidFill>
                            <a:schemeClr val="tx1"/>
                          </a:solidFill>
                          <a:effectLst/>
                          <a:latin typeface="+mn-ea"/>
                          <a:ea typeface="+mn-ea"/>
                          <a:cs typeface="Times New Roman" panose="02020603050405020304" pitchFamily="18" charset="0"/>
                        </a:rPr>
                        <a:t>年度入学生から、国の高等教育の修学支援新制度に大阪府独自の制度を加え、大阪公立大学・大阪府立大学、大阪市立大学及び大阪公立大学工業高等専門学校の授業料等支援制度を実施。</a:t>
                      </a:r>
                      <a:endParaRPr lang="ja-JP" sz="16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○中・低所得者層（年収目安</a:t>
                      </a:r>
                      <a:r>
                        <a:rPr lang="en-US" altLang="ja-JP" sz="1600" kern="100" dirty="0">
                          <a:solidFill>
                            <a:schemeClr val="tx1"/>
                          </a:solidFill>
                          <a:effectLst/>
                          <a:latin typeface="+mn-ea"/>
                          <a:ea typeface="+mn-ea"/>
                          <a:cs typeface="Times New Roman" panose="02020603050405020304" pitchFamily="18" charset="0"/>
                        </a:rPr>
                        <a:t>590</a:t>
                      </a:r>
                      <a:r>
                        <a:rPr lang="ja-JP" altLang="en-US" sz="1600" kern="100" dirty="0">
                          <a:solidFill>
                            <a:schemeClr val="tx1"/>
                          </a:solidFill>
                          <a:effectLst/>
                          <a:latin typeface="+mn-ea"/>
                          <a:ea typeface="+mn-ea"/>
                          <a:cs typeface="Times New Roman" panose="02020603050405020304" pitchFamily="18" charset="0"/>
                        </a:rPr>
                        <a:t>万円未満世帯）は、</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国の高等教育の修学支援新制度＋大阪府独自の制度</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もしくは</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大阪府独自の制度</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の単独実施により無償化。</a:t>
                      </a:r>
                    </a:p>
                    <a:p>
                      <a:pPr algn="l">
                        <a:lnSpc>
                          <a:spcPct val="100000"/>
                        </a:lnSpc>
                        <a:spcBef>
                          <a:spcPts val="240"/>
                        </a:spcBef>
                        <a:spcAft>
                          <a:spcPts val="240"/>
                        </a:spcAft>
                      </a:pPr>
                      <a:endParaRPr lang="en-US" altLang="ja-JP" sz="16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○年収目安</a:t>
                      </a:r>
                      <a:r>
                        <a:rPr lang="en-US" altLang="ja-JP" sz="1600" kern="100" dirty="0">
                          <a:solidFill>
                            <a:schemeClr val="tx1"/>
                          </a:solidFill>
                          <a:effectLst/>
                          <a:latin typeface="+mn-ea"/>
                          <a:ea typeface="+mn-ea"/>
                          <a:cs typeface="Times New Roman" panose="02020603050405020304" pitchFamily="18" charset="0"/>
                        </a:rPr>
                        <a:t>590</a:t>
                      </a:r>
                      <a:r>
                        <a:rPr lang="ja-JP" altLang="en-US" sz="1600" kern="100" dirty="0">
                          <a:solidFill>
                            <a:schemeClr val="tx1"/>
                          </a:solidFill>
                          <a:effectLst/>
                          <a:latin typeface="+mn-ea"/>
                          <a:ea typeface="+mn-ea"/>
                          <a:cs typeface="Times New Roman" panose="02020603050405020304" pitchFamily="18" charset="0"/>
                        </a:rPr>
                        <a:t>万円～</a:t>
                      </a:r>
                      <a:r>
                        <a:rPr lang="en-US" altLang="ja-JP" sz="1600" kern="100" dirty="0">
                          <a:solidFill>
                            <a:schemeClr val="tx1"/>
                          </a:solidFill>
                          <a:effectLst/>
                          <a:latin typeface="+mn-ea"/>
                          <a:ea typeface="+mn-ea"/>
                          <a:cs typeface="Times New Roman" panose="02020603050405020304" pitchFamily="18" charset="0"/>
                        </a:rPr>
                        <a:t>910</a:t>
                      </a:r>
                      <a:r>
                        <a:rPr lang="ja-JP" altLang="en-US" sz="1600" kern="100" dirty="0">
                          <a:solidFill>
                            <a:schemeClr val="tx1"/>
                          </a:solidFill>
                          <a:effectLst/>
                          <a:latin typeface="+mn-ea"/>
                          <a:ea typeface="+mn-ea"/>
                          <a:cs typeface="Times New Roman" panose="02020603050405020304" pitchFamily="18" charset="0"/>
                        </a:rPr>
                        <a:t>万円未満までは、</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大阪府独自の制度</a:t>
                      </a:r>
                      <a:r>
                        <a:rPr lang="en-US" altLang="ja-JP" sz="1600" kern="100" dirty="0">
                          <a:solidFill>
                            <a:schemeClr val="tx1"/>
                          </a:solidFill>
                          <a:effectLst/>
                          <a:latin typeface="+mn-ea"/>
                          <a:ea typeface="+mn-ea"/>
                          <a:cs typeface="Times New Roman" panose="02020603050405020304" pitchFamily="18" charset="0"/>
                        </a:rPr>
                        <a:t>』</a:t>
                      </a:r>
                      <a:r>
                        <a:rPr lang="ja-JP" altLang="en-US" sz="1600" kern="100" dirty="0">
                          <a:solidFill>
                            <a:schemeClr val="tx1"/>
                          </a:solidFill>
                          <a:effectLst/>
                          <a:latin typeface="+mn-ea"/>
                          <a:ea typeface="+mn-ea"/>
                          <a:cs typeface="Times New Roman" panose="02020603050405020304" pitchFamily="18" charset="0"/>
                        </a:rPr>
                        <a:t>により世帯年収や子どもの数に応じた支援を実施。</a:t>
                      </a:r>
                      <a:endParaRPr lang="en-US" altLang="ja-JP" sz="16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lnSpc>
                          <a:spcPct val="100000"/>
                        </a:lnSpc>
                        <a:spcBef>
                          <a:spcPts val="240"/>
                        </a:spcBef>
                        <a:spcAft>
                          <a:spcPts val="240"/>
                        </a:spcAft>
                      </a:pPr>
                      <a:r>
                        <a:rPr lang="ja-JP" altLang="en-US" sz="1600" kern="100" dirty="0">
                          <a:solidFill>
                            <a:schemeClr val="tx1"/>
                          </a:solidFill>
                          <a:effectLst/>
                          <a:latin typeface="+mn-ea"/>
                          <a:ea typeface="+mn-ea"/>
                          <a:cs typeface="Times New Roman" panose="02020603050405020304" pitchFamily="18" charset="0"/>
                        </a:rPr>
                        <a:t>○中途退学者の割合は制度開始以前（</a:t>
                      </a:r>
                      <a:r>
                        <a:rPr lang="en-US" altLang="ja-JP" sz="1600" kern="100" dirty="0">
                          <a:solidFill>
                            <a:schemeClr val="tx1"/>
                          </a:solidFill>
                          <a:effectLst/>
                          <a:latin typeface="+mn-ea"/>
                          <a:ea typeface="+mn-ea"/>
                          <a:cs typeface="Times New Roman" panose="02020603050405020304" pitchFamily="18" charset="0"/>
                        </a:rPr>
                        <a:t>2019</a:t>
                      </a:r>
                      <a:r>
                        <a:rPr lang="ja-JP" altLang="en-US" sz="1600" kern="100" dirty="0">
                          <a:solidFill>
                            <a:schemeClr val="tx1"/>
                          </a:solidFill>
                          <a:effectLst/>
                          <a:latin typeface="+mn-ea"/>
                          <a:ea typeface="+mn-ea"/>
                          <a:cs typeface="Times New Roman" panose="02020603050405020304" pitchFamily="18" charset="0"/>
                        </a:rPr>
                        <a:t>年度）に比べ減少するなど、セーフティネットとしての機能を一定果たしている。</a:t>
                      </a:r>
                    </a:p>
                    <a:p>
                      <a:pPr algn="l">
                        <a:lnSpc>
                          <a:spcPct val="100000"/>
                        </a:lnSpc>
                        <a:spcBef>
                          <a:spcPts val="240"/>
                        </a:spcBef>
                        <a:spcAft>
                          <a:spcPts val="240"/>
                        </a:spcAft>
                      </a:pPr>
                      <a:endParaRPr lang="en-US" altLang="ja-JP" sz="16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2020</a:t>
                      </a:r>
                      <a:r>
                        <a:rPr lang="ja-JP" altLang="en-US" sz="1400" kern="100" dirty="0">
                          <a:solidFill>
                            <a:schemeClr val="tx1"/>
                          </a:solidFill>
                          <a:effectLst/>
                          <a:latin typeface="+mn-ea"/>
                          <a:ea typeface="+mn-ea"/>
                          <a:cs typeface="Times New Roman" panose="02020603050405020304" pitchFamily="18" charset="0"/>
                        </a:rPr>
                        <a:t>年度（４月～３月）＞</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（府大学域の中退率</a:t>
                      </a:r>
                      <a:r>
                        <a:rPr lang="en-US" altLang="ja-JP" sz="1400" kern="100" dirty="0">
                          <a:solidFill>
                            <a:schemeClr val="tx1"/>
                          </a:solidFill>
                          <a:effectLst/>
                          <a:latin typeface="+mn-ea"/>
                          <a:ea typeface="+mn-ea"/>
                          <a:cs typeface="Times New Roman" panose="02020603050405020304" pitchFamily="18" charset="0"/>
                        </a:rPr>
                        <a:t>1.3</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
                      </a:r>
                      <a:br>
                        <a:rPr lang="en-US" altLang="ja-JP" sz="1400" kern="100" dirty="0">
                          <a:solidFill>
                            <a:schemeClr val="tx1"/>
                          </a:solidFill>
                          <a:effectLst/>
                          <a:latin typeface="+mn-ea"/>
                          <a:ea typeface="+mn-ea"/>
                          <a:cs typeface="Times New Roman" panose="02020603050405020304" pitchFamily="18" charset="0"/>
                        </a:rPr>
                      </a:b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1.5</a:t>
                      </a:r>
                      <a:r>
                        <a:rPr lang="ja-JP" altLang="en-US" sz="1400" kern="100" dirty="0">
                          <a:solidFill>
                            <a:schemeClr val="tx1"/>
                          </a:solidFill>
                          <a:effectLst/>
                          <a:latin typeface="+mn-ea"/>
                          <a:ea typeface="+mn-ea"/>
                          <a:cs typeface="Times New Roman" panose="02020603050405020304" pitchFamily="18" charset="0"/>
                        </a:rPr>
                        <a:t>％））</a:t>
                      </a: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（市大学部の中退率</a:t>
                      </a:r>
                      <a:r>
                        <a:rPr lang="en-US" altLang="ja-JP" sz="1400" kern="100" dirty="0">
                          <a:solidFill>
                            <a:schemeClr val="tx1"/>
                          </a:solidFill>
                          <a:effectLst/>
                          <a:latin typeface="+mn-ea"/>
                          <a:ea typeface="+mn-ea"/>
                          <a:cs typeface="Times New Roman" panose="02020603050405020304" pitchFamily="18" charset="0"/>
                        </a:rPr>
                        <a:t>1.0</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
                      </a:r>
                      <a:br>
                        <a:rPr lang="en-US" altLang="ja-JP" sz="1400" kern="100" dirty="0">
                          <a:solidFill>
                            <a:schemeClr val="tx1"/>
                          </a:solidFill>
                          <a:effectLst/>
                          <a:latin typeface="+mn-ea"/>
                          <a:ea typeface="+mn-ea"/>
                          <a:cs typeface="Times New Roman" panose="02020603050405020304" pitchFamily="18" charset="0"/>
                        </a:rPr>
                      </a:b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1.1</a:t>
                      </a:r>
                      <a:r>
                        <a:rPr lang="ja-JP" altLang="en-US" sz="1400" kern="100" dirty="0">
                          <a:solidFill>
                            <a:schemeClr val="tx1"/>
                          </a:solidFill>
                          <a:effectLst/>
                          <a:latin typeface="+mn-ea"/>
                          <a:ea typeface="+mn-ea"/>
                          <a:cs typeface="Times New Roman" panose="02020603050405020304" pitchFamily="18" charset="0"/>
                        </a:rPr>
                        <a:t>％））</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＜２０２１年度（４月～３月）＞</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（府大学域の中退率</a:t>
                      </a:r>
                      <a:r>
                        <a:rPr lang="en-US" altLang="ja-JP" sz="1400" kern="100" dirty="0">
                          <a:solidFill>
                            <a:schemeClr val="tx1"/>
                          </a:solidFill>
                          <a:effectLst/>
                          <a:latin typeface="+mn-ea"/>
                          <a:ea typeface="+mn-ea"/>
                          <a:cs typeface="Times New Roman" panose="02020603050405020304" pitchFamily="18" charset="0"/>
                        </a:rPr>
                        <a:t>1.1</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1.5</a:t>
                      </a:r>
                      <a:r>
                        <a:rPr lang="ja-JP" altLang="en-US" sz="1400" kern="100" dirty="0">
                          <a:solidFill>
                            <a:schemeClr val="tx1"/>
                          </a:solidFill>
                          <a:effectLst/>
                          <a:latin typeface="+mn-ea"/>
                          <a:ea typeface="+mn-ea"/>
                          <a:cs typeface="Times New Roman" panose="02020603050405020304" pitchFamily="18" charset="0"/>
                        </a:rPr>
                        <a:t>％））</a:t>
                      </a:r>
                    </a:p>
                    <a:p>
                      <a:pPr algn="l">
                        <a:lnSpc>
                          <a:spcPct val="100000"/>
                        </a:lnSpc>
                        <a:spcBef>
                          <a:spcPts val="240"/>
                        </a:spcBef>
                        <a:spcAft>
                          <a:spcPts val="240"/>
                        </a:spcAft>
                      </a:pPr>
                      <a:r>
                        <a:rPr lang="ja-JP" altLang="en-US" sz="1400" kern="100" dirty="0">
                          <a:solidFill>
                            <a:schemeClr val="tx1"/>
                          </a:solidFill>
                          <a:effectLst/>
                          <a:latin typeface="+mn-ea"/>
                          <a:ea typeface="+mn-ea"/>
                          <a:cs typeface="Times New Roman" panose="02020603050405020304" pitchFamily="18" charset="0"/>
                        </a:rPr>
                        <a:t>（市大学部の中退率</a:t>
                      </a:r>
                      <a:r>
                        <a:rPr lang="en-US" altLang="ja-JP" sz="1400" kern="100" dirty="0">
                          <a:solidFill>
                            <a:schemeClr val="tx1"/>
                          </a:solidFill>
                          <a:effectLst/>
                          <a:latin typeface="+mn-ea"/>
                          <a:ea typeface="+mn-ea"/>
                          <a:cs typeface="Times New Roman" panose="02020603050405020304" pitchFamily="18" charset="0"/>
                        </a:rPr>
                        <a:t>0.8</a:t>
                      </a:r>
                      <a:r>
                        <a:rPr lang="ja-JP" altLang="en-US" sz="1400" kern="100" dirty="0">
                          <a:solidFill>
                            <a:schemeClr val="tx1"/>
                          </a:solidFill>
                          <a:effectLst/>
                          <a:latin typeface="+mn-ea"/>
                          <a:ea typeface="+mn-ea"/>
                          <a:cs typeface="Times New Roman" panose="02020603050405020304" pitchFamily="18" charset="0"/>
                        </a:rPr>
                        <a:t>％（</a:t>
                      </a:r>
                      <a:r>
                        <a:rPr lang="en-US" altLang="ja-JP" sz="1400" kern="100" dirty="0">
                          <a:solidFill>
                            <a:schemeClr val="tx1"/>
                          </a:solidFill>
                          <a:effectLst/>
                          <a:latin typeface="+mn-ea"/>
                          <a:ea typeface="+mn-ea"/>
                          <a:cs typeface="Times New Roman" panose="02020603050405020304" pitchFamily="18" charset="0"/>
                        </a:rPr>
                        <a:t>2019</a:t>
                      </a:r>
                      <a:r>
                        <a:rPr lang="ja-JP" altLang="en-US" sz="1400" kern="100" dirty="0">
                          <a:solidFill>
                            <a:schemeClr val="tx1"/>
                          </a:solidFill>
                          <a:effectLst/>
                          <a:latin typeface="+mn-ea"/>
                          <a:ea typeface="+mn-ea"/>
                          <a:cs typeface="Times New Roman" panose="02020603050405020304" pitchFamily="18" charset="0"/>
                        </a:rPr>
                        <a:t>年度</a:t>
                      </a:r>
                      <a:r>
                        <a:rPr lang="en-US" altLang="ja-JP" sz="1400" kern="100" dirty="0">
                          <a:solidFill>
                            <a:schemeClr val="tx1"/>
                          </a:solidFill>
                          <a:effectLst/>
                          <a:latin typeface="+mn-ea"/>
                          <a:ea typeface="+mn-ea"/>
                          <a:cs typeface="Times New Roman" panose="02020603050405020304" pitchFamily="18" charset="0"/>
                        </a:rPr>
                        <a:t>1.1</a:t>
                      </a:r>
                      <a:r>
                        <a:rPr lang="ja-JP" altLang="en-US" sz="1400" kern="100" dirty="0">
                          <a:solidFill>
                            <a:schemeClr val="tx1"/>
                          </a:solidFill>
                          <a:effectLst/>
                          <a:latin typeface="+mn-ea"/>
                          <a:ea typeface="+mn-ea"/>
                          <a:cs typeface="Times New Roman" panose="02020603050405020304" pitchFamily="18" charset="0"/>
                        </a:rPr>
                        <a:t>％））</a:t>
                      </a:r>
                      <a:endParaRPr lang="en-US" altLang="ja-JP" sz="1400" kern="100" dirty="0">
                        <a:solidFill>
                          <a:schemeClr val="tx1"/>
                        </a:solidFill>
                        <a:effectLst/>
                        <a:latin typeface="+mn-ea"/>
                        <a:ea typeface="+mn-ea"/>
                        <a:cs typeface="Times New Roman" panose="02020603050405020304" pitchFamily="18" charset="0"/>
                      </a:endParaRPr>
                    </a:p>
                    <a:p>
                      <a:pPr algn="l">
                        <a:lnSpc>
                          <a:spcPct val="100000"/>
                        </a:lnSpc>
                        <a:spcBef>
                          <a:spcPts val="240"/>
                        </a:spcBef>
                        <a:spcAft>
                          <a:spcPts val="240"/>
                        </a:spcAft>
                      </a:pPr>
                      <a:endParaRPr lang="ja-JP" sz="16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（５）教育（大阪公立大・府大・市大・高専授業料無償化）</a:t>
            </a:r>
          </a:p>
        </p:txBody>
      </p:sp>
    </p:spTree>
    <p:extLst>
      <p:ext uri="{BB962C8B-B14F-4D97-AF65-F5344CB8AC3E}">
        <p14:creationId xmlns:p14="http://schemas.microsoft.com/office/powerpoint/2010/main" val="2168692663"/>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nvGraphicFramePr>
        <p:xfrm>
          <a:off x="574726" y="709673"/>
          <a:ext cx="7983455" cy="2747510"/>
        </p:xfrm>
        <a:graphic>
          <a:graphicData uri="http://schemas.openxmlformats.org/drawingml/2006/table">
            <a:tbl>
              <a:tblPr firstRow="1" bandRow="1">
                <a:tableStyleId>{2D5ABB26-0587-4C30-8999-92F81FD0307C}</a:tableStyleId>
              </a:tblPr>
              <a:tblGrid>
                <a:gridCol w="7983455">
                  <a:extLst>
                    <a:ext uri="{9D8B030D-6E8A-4147-A177-3AD203B41FA5}">
                      <a16:colId xmlns:a16="http://schemas.microsoft.com/office/drawing/2014/main" val="833124969"/>
                    </a:ext>
                  </a:extLst>
                </a:gridCol>
              </a:tblGrid>
              <a:tr h="348714">
                <a:tc>
                  <a:txBody>
                    <a:bodyPr/>
                    <a:lstStyle/>
                    <a:p>
                      <a:pPr marL="0" marR="0" lvl="0" indent="0" algn="l" defTabSz="755934" rtl="0" eaLnBrk="1" fontAlgn="auto" latinLnBrk="0" hangingPunct="1">
                        <a:lnSpc>
                          <a:spcPct val="100000"/>
                        </a:lnSpc>
                        <a:spcBef>
                          <a:spcPts val="0"/>
                        </a:spcBef>
                        <a:spcAft>
                          <a:spcPts val="0"/>
                        </a:spcAft>
                        <a:buClrTx/>
                        <a:buSzTx/>
                        <a:buFontTx/>
                        <a:buNone/>
                        <a:tabLst/>
                        <a:defRPr/>
                      </a:pPr>
                      <a:r>
                        <a:rPr kumimoji="1" lang="ja-JP" altLang="en-US" sz="1600" dirty="0">
                          <a:latin typeface="+mj-ea"/>
                          <a:ea typeface="+mj-ea"/>
                        </a:rPr>
                        <a:t>　</a:t>
                      </a:r>
                      <a:r>
                        <a:rPr kumimoji="1" lang="ja-JP" altLang="en-US" sz="1400" dirty="0">
                          <a:latin typeface="+mj-ea"/>
                          <a:ea typeface="+mj-ea"/>
                        </a:rPr>
                        <a:t>①</a:t>
                      </a:r>
                      <a:r>
                        <a:rPr kumimoji="1" lang="ja-JP" altLang="en-US" sz="1400" kern="1200" dirty="0">
                          <a:solidFill>
                            <a:schemeClr val="tx1"/>
                          </a:solidFill>
                          <a:effectLst/>
                          <a:latin typeface="+mj-ea"/>
                          <a:ea typeface="+mj-ea"/>
                          <a:cs typeface="+mn-cs"/>
                        </a:rPr>
                        <a:t>大阪公立大学・</a:t>
                      </a:r>
                      <a:r>
                        <a:rPr kumimoji="1" lang="ja-JP" altLang="en-US" sz="1400" dirty="0">
                          <a:latin typeface="+mj-ea"/>
                          <a:ea typeface="+mj-ea"/>
                        </a:rPr>
                        <a:t>府大・市大（学部・学域）</a:t>
                      </a:r>
                      <a:r>
                        <a:rPr kumimoji="1" lang="en-US" altLang="ja-JP" sz="1400" dirty="0">
                          <a:latin typeface="+mj-ea"/>
                          <a:ea typeface="+mj-ea"/>
                        </a:rPr>
                        <a:t>《</a:t>
                      </a:r>
                      <a:r>
                        <a:rPr kumimoji="1" lang="ja-JP" altLang="en-US" sz="1400" dirty="0">
                          <a:latin typeface="+mj-ea"/>
                          <a:ea typeface="+mj-ea"/>
                        </a:rPr>
                        <a:t>国制度に府制度を加えた支援となります。</a:t>
                      </a:r>
                      <a:r>
                        <a:rPr kumimoji="1" lang="en-US" altLang="ja-JP" sz="1400" dirty="0">
                          <a:latin typeface="+mj-ea"/>
                          <a:ea typeface="+mj-ea"/>
                        </a:rPr>
                        <a:t>》</a:t>
                      </a:r>
                      <a:endParaRPr kumimoji="1" lang="ja-JP" altLang="en-US" sz="1400" dirty="0">
                        <a:latin typeface="+mj-ea"/>
                        <a:ea typeface="+mj-ea"/>
                      </a:endParaRPr>
                    </a:p>
                  </a:txBody>
                  <a:tcPr marL="61016" marR="61016" marT="30508" marB="30508" anchor="ctr">
                    <a:solidFill>
                      <a:srgbClr val="FFCC66"/>
                    </a:solidFill>
                  </a:tcPr>
                </a:tc>
                <a:extLst>
                  <a:ext uri="{0D108BD9-81ED-4DB2-BD59-A6C34878D82A}">
                    <a16:rowId xmlns:a16="http://schemas.microsoft.com/office/drawing/2014/main" val="2556608031"/>
                  </a:ext>
                </a:extLst>
              </a:tr>
              <a:tr h="2398796">
                <a:tc>
                  <a:txBody>
                    <a:bodyPr/>
                    <a:lstStyle/>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5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600" dirty="0">
                        <a:latin typeface="+mn-ea"/>
                        <a:ea typeface="+mn-ea"/>
                      </a:endParaRPr>
                    </a:p>
                    <a:p>
                      <a:r>
                        <a:rPr kumimoji="1" lang="ja-JP" altLang="en-US" sz="1600" dirty="0">
                          <a:latin typeface="メイリオ" panose="020B0604030504040204" pitchFamily="50" charset="-128"/>
                          <a:ea typeface="メイリオ" panose="020B0604030504040204" pitchFamily="50" charset="-128"/>
                        </a:rPr>
                        <a:t>　</a:t>
                      </a:r>
                      <a:endParaRPr kumimoji="1" lang="en-US" altLang="ja-JP" sz="1100" kern="1200" dirty="0">
                        <a:solidFill>
                          <a:schemeClr val="tx1"/>
                        </a:solidFill>
                        <a:effectLst/>
                        <a:latin typeface="メイリオ" panose="020B0604030504040204" pitchFamily="50" charset="-128"/>
                        <a:ea typeface="メイリオ" panose="020B0604030504040204" pitchFamily="50" charset="-128"/>
                        <a:cs typeface="+mn-cs"/>
                      </a:endParaRPr>
                    </a:p>
                  </a:txBody>
                  <a:tcPr marL="61016" marR="61016" marT="30508" marB="30508" anchor="ctr">
                    <a:solidFill>
                      <a:schemeClr val="bg1"/>
                    </a:solidFill>
                  </a:tcPr>
                </a:tc>
                <a:extLst>
                  <a:ext uri="{0D108BD9-81ED-4DB2-BD59-A6C34878D82A}">
                    <a16:rowId xmlns:a16="http://schemas.microsoft.com/office/drawing/2014/main" val="3470399155"/>
                  </a:ext>
                </a:extLst>
              </a:tr>
            </a:tbl>
          </a:graphicData>
        </a:graphic>
      </p:graphicFrame>
      <p:grpSp>
        <p:nvGrpSpPr>
          <p:cNvPr id="7" name="グループ化 6"/>
          <p:cNvGrpSpPr/>
          <p:nvPr/>
        </p:nvGrpSpPr>
        <p:grpSpPr>
          <a:xfrm>
            <a:off x="634191" y="1217707"/>
            <a:ext cx="7864524" cy="1956237"/>
            <a:chOff x="499516" y="2264986"/>
            <a:chExt cx="6695613" cy="1692000"/>
          </a:xfrm>
        </p:grpSpPr>
        <p:pic>
          <p:nvPicPr>
            <p:cNvPr id="8" name="図 7" descr="画面の領域"/>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9516" y="2264986"/>
              <a:ext cx="6695613" cy="1692000"/>
            </a:xfrm>
            <a:prstGeom prst="rect">
              <a:avLst/>
            </a:prstGeom>
          </p:spPr>
        </p:pic>
        <p:sp>
          <p:nvSpPr>
            <p:cNvPr id="9" name="大かっこ 8"/>
            <p:cNvSpPr/>
            <p:nvPr/>
          </p:nvSpPr>
          <p:spPr>
            <a:xfrm>
              <a:off x="5497900" y="3372763"/>
              <a:ext cx="882000" cy="180000"/>
            </a:xfrm>
            <a:prstGeom prst="bracketPair">
              <a:avLst>
                <a:gd name="adj" fmla="val 20738"/>
              </a:avLst>
            </a:prstGeom>
          </p:spPr>
          <p:style>
            <a:lnRef idx="1">
              <a:schemeClr val="dk1"/>
            </a:lnRef>
            <a:fillRef idx="0">
              <a:schemeClr val="dk1"/>
            </a:fillRef>
            <a:effectRef idx="0">
              <a:schemeClr val="dk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大かっこ 9"/>
            <p:cNvSpPr/>
            <p:nvPr/>
          </p:nvSpPr>
          <p:spPr>
            <a:xfrm>
              <a:off x="4570242" y="3370077"/>
              <a:ext cx="882000" cy="180000"/>
            </a:xfrm>
            <a:prstGeom prst="bracketPair">
              <a:avLst>
                <a:gd name="adj" fmla="val 20738"/>
              </a:avLst>
            </a:prstGeom>
          </p:spPr>
          <p:style>
            <a:lnRef idx="1">
              <a:schemeClr val="dk1"/>
            </a:lnRef>
            <a:fillRef idx="0">
              <a:schemeClr val="dk1"/>
            </a:fillRef>
            <a:effectRef idx="0">
              <a:schemeClr val="dk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4629195" y="3288435"/>
              <a:ext cx="1008000" cy="34328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人以上⇒全額支援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5594548" y="3280077"/>
              <a:ext cx="828000" cy="36000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負担</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人⇒支援なし</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a:t>
              </a:r>
              <a:r>
                <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1090600" y="2839401"/>
              <a:ext cx="1512000" cy="288000"/>
            </a:xfrm>
            <a:prstGeom prst="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国制度による支援</a:t>
              </a:r>
            </a:p>
          </p:txBody>
        </p:sp>
        <p:sp>
          <p:nvSpPr>
            <p:cNvPr id="14" name="正方形/長方形 13"/>
            <p:cNvSpPr/>
            <p:nvPr/>
          </p:nvSpPr>
          <p:spPr>
            <a:xfrm>
              <a:off x="3357084" y="2841385"/>
              <a:ext cx="1512000" cy="28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府制度による支援</a:t>
              </a:r>
            </a:p>
          </p:txBody>
        </p:sp>
        <p:sp>
          <p:nvSpPr>
            <p:cNvPr id="15" name="正方形/長方形 14"/>
            <p:cNvSpPr/>
            <p:nvPr/>
          </p:nvSpPr>
          <p:spPr>
            <a:xfrm>
              <a:off x="5771845" y="2842694"/>
              <a:ext cx="1080000" cy="288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本人負担分</a:t>
              </a:r>
            </a:p>
          </p:txBody>
        </p:sp>
        <p:sp>
          <p:nvSpPr>
            <p:cNvPr id="16" name="正方形/長方形 15"/>
            <p:cNvSpPr/>
            <p:nvPr/>
          </p:nvSpPr>
          <p:spPr>
            <a:xfrm>
              <a:off x="978150" y="3071247"/>
              <a:ext cx="2595629" cy="5837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重要</a:t>
              </a:r>
              <a:r>
                <a:rPr kumimoji="1" lang="en-US" altLang="ja-JP"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25"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本制度（府制度）と国制度は別制度です。対象となる収入基準の範囲が異なるため、併用して支援を受けようとする場合は、それぞれの制度に対して申請していただく必要があります。</a:t>
              </a:r>
            </a:p>
          </p:txBody>
        </p:sp>
      </p:grpSp>
      <p:graphicFrame>
        <p:nvGraphicFramePr>
          <p:cNvPr id="17" name="表 16"/>
          <p:cNvGraphicFramePr>
            <a:graphicFrameLocks noGrp="1"/>
          </p:cNvGraphicFramePr>
          <p:nvPr/>
        </p:nvGraphicFramePr>
        <p:xfrm>
          <a:off x="572180" y="3368401"/>
          <a:ext cx="7973423" cy="3207373"/>
        </p:xfrm>
        <a:graphic>
          <a:graphicData uri="http://schemas.openxmlformats.org/drawingml/2006/table">
            <a:tbl>
              <a:tblPr firstRow="1" bandRow="1"/>
              <a:tblGrid>
                <a:gridCol w="7973423">
                  <a:extLst>
                    <a:ext uri="{9D8B030D-6E8A-4147-A177-3AD203B41FA5}">
                      <a16:colId xmlns:a16="http://schemas.microsoft.com/office/drawing/2014/main" val="833124969"/>
                    </a:ext>
                  </a:extLst>
                </a:gridCol>
              </a:tblGrid>
              <a:tr h="335460">
                <a:tc>
                  <a:txBody>
                    <a:bodyPr/>
                    <a:lstStyle>
                      <a:lvl1pPr marL="0" algn="l" defTabSz="457200" rtl="0" eaLnBrk="1" latinLnBrk="0" hangingPunct="1">
                        <a:defRPr kumimoji="1" sz="1800" kern="1200">
                          <a:solidFill>
                            <a:schemeClr val="tx1"/>
                          </a:solidFill>
                          <a:latin typeface="Calibri"/>
                        </a:defRPr>
                      </a:lvl1pPr>
                      <a:lvl2pPr marL="457200" algn="l" defTabSz="457200" rtl="0" eaLnBrk="1" latinLnBrk="0" hangingPunct="1">
                        <a:defRPr kumimoji="1" sz="1800" kern="1200">
                          <a:solidFill>
                            <a:schemeClr val="tx1"/>
                          </a:solidFill>
                          <a:latin typeface="Calibri"/>
                        </a:defRPr>
                      </a:lvl2pPr>
                      <a:lvl3pPr marL="914400" algn="l" defTabSz="457200" rtl="0" eaLnBrk="1" latinLnBrk="0" hangingPunct="1">
                        <a:defRPr kumimoji="1" sz="1800" kern="1200">
                          <a:solidFill>
                            <a:schemeClr val="tx1"/>
                          </a:solidFill>
                          <a:latin typeface="Calibri"/>
                        </a:defRPr>
                      </a:lvl3pPr>
                      <a:lvl4pPr marL="1371600" algn="l" defTabSz="457200" rtl="0" eaLnBrk="1" latinLnBrk="0" hangingPunct="1">
                        <a:defRPr kumimoji="1" sz="1800" kern="1200">
                          <a:solidFill>
                            <a:schemeClr val="tx1"/>
                          </a:solidFill>
                          <a:latin typeface="Calibri"/>
                        </a:defRPr>
                      </a:lvl4pPr>
                      <a:lvl5pPr marL="1828800" algn="l" defTabSz="457200" rtl="0" eaLnBrk="1" latinLnBrk="0" hangingPunct="1">
                        <a:defRPr kumimoji="1" sz="1800" kern="1200">
                          <a:solidFill>
                            <a:schemeClr val="tx1"/>
                          </a:solidFill>
                          <a:latin typeface="Calibri"/>
                        </a:defRPr>
                      </a:lvl5pPr>
                      <a:lvl6pPr marL="2286000" algn="l" defTabSz="457200" rtl="0" eaLnBrk="1" latinLnBrk="0" hangingPunct="1">
                        <a:defRPr kumimoji="1" sz="1800" kern="1200">
                          <a:solidFill>
                            <a:schemeClr val="tx1"/>
                          </a:solidFill>
                          <a:latin typeface="Calibri"/>
                        </a:defRPr>
                      </a:lvl6pPr>
                      <a:lvl7pPr marL="2743200" algn="l" defTabSz="457200" rtl="0" eaLnBrk="1" latinLnBrk="0" hangingPunct="1">
                        <a:defRPr kumimoji="1" sz="1800" kern="1200">
                          <a:solidFill>
                            <a:schemeClr val="tx1"/>
                          </a:solidFill>
                          <a:latin typeface="Calibri"/>
                        </a:defRPr>
                      </a:lvl7pPr>
                      <a:lvl8pPr marL="3200400" algn="l" defTabSz="457200" rtl="0" eaLnBrk="1" latinLnBrk="0" hangingPunct="1">
                        <a:defRPr kumimoji="1" sz="1800" kern="1200">
                          <a:solidFill>
                            <a:schemeClr val="tx1"/>
                          </a:solidFill>
                          <a:latin typeface="Calibri"/>
                        </a:defRPr>
                      </a:lvl8pPr>
                      <a:lvl9pPr marL="3657600" algn="l" defTabSz="457200" rtl="0" eaLnBrk="1" latinLnBrk="0" hangingPunct="1">
                        <a:defRPr kumimoji="1" sz="1800" kern="1200">
                          <a:solidFill>
                            <a:schemeClr val="tx1"/>
                          </a:solidFill>
                          <a:latin typeface="Calibri"/>
                        </a:defRPr>
                      </a:lvl9pPr>
                    </a:lstStyle>
                    <a:p>
                      <a:pPr marL="0" marR="0" lvl="0" indent="0" algn="l" defTabSz="755934" rtl="0" eaLnBrk="1" fontAlgn="auto" latinLnBrk="0" hangingPunct="1">
                        <a:lnSpc>
                          <a:spcPct val="100000"/>
                        </a:lnSpc>
                        <a:spcBef>
                          <a:spcPts val="0"/>
                        </a:spcBef>
                        <a:spcAft>
                          <a:spcPts val="0"/>
                        </a:spcAft>
                        <a:buClrTx/>
                        <a:buSzTx/>
                        <a:buFontTx/>
                        <a:buNone/>
                        <a:tabLst/>
                        <a:defRPr/>
                      </a:pPr>
                      <a:r>
                        <a:rPr kumimoji="1" lang="ja-JP" altLang="en-US" sz="1800" dirty="0">
                          <a:latin typeface="+mj-ea"/>
                          <a:ea typeface="+mj-ea"/>
                        </a:rPr>
                        <a:t>　</a:t>
                      </a:r>
                      <a:r>
                        <a:rPr kumimoji="1" lang="ja-JP" altLang="en-US" sz="1400" dirty="0">
                          <a:latin typeface="+mj-ea"/>
                          <a:ea typeface="+mj-ea"/>
                        </a:rPr>
                        <a:t>②大阪公立大学・府大・市大大学院</a:t>
                      </a:r>
                      <a:r>
                        <a:rPr kumimoji="1" lang="en-US" altLang="ja-JP" sz="1400" dirty="0">
                          <a:latin typeface="+mj-ea"/>
                          <a:ea typeface="+mj-ea"/>
                        </a:rPr>
                        <a:t>《</a:t>
                      </a:r>
                      <a:r>
                        <a:rPr kumimoji="1" lang="ja-JP" altLang="en-US" sz="1400" dirty="0">
                          <a:latin typeface="+mj-ea"/>
                          <a:ea typeface="+mj-ea"/>
                        </a:rPr>
                        <a:t>府制度のみの支援となります。</a:t>
                      </a:r>
                      <a:r>
                        <a:rPr kumimoji="1" lang="en-US" altLang="ja-JP" sz="1400" dirty="0">
                          <a:latin typeface="+mj-ea"/>
                          <a:ea typeface="+mj-ea"/>
                        </a:rPr>
                        <a:t>》</a:t>
                      </a:r>
                      <a:endParaRPr kumimoji="1" lang="ja-JP" altLang="en-US" sz="1400" dirty="0">
                        <a:latin typeface="+mj-ea"/>
                        <a:ea typeface="+mj-ea"/>
                      </a:endParaRPr>
                    </a:p>
                  </a:txBody>
                  <a:tcPr marL="68580" marR="68580" marT="34290" marB="34290" anchor="ctr">
                    <a:lnL>
                      <a:noFill/>
                    </a:lnL>
                    <a:lnR>
                      <a:noFill/>
                    </a:lnR>
                    <a:lnT>
                      <a:noFill/>
                    </a:lnT>
                    <a:lnB>
                      <a:noFill/>
                    </a:lnB>
                    <a:lnTlToBr w="12700" cmpd="sng">
                      <a:noFill/>
                      <a:prstDash val="solid"/>
                    </a:lnTlToBr>
                    <a:lnBlToTr w="12700" cmpd="sng">
                      <a:noFill/>
                      <a:prstDash val="solid"/>
                    </a:lnBlToTr>
                    <a:solidFill>
                      <a:srgbClr val="FFCC66"/>
                    </a:solidFill>
                  </a:tcPr>
                </a:tc>
                <a:extLst>
                  <a:ext uri="{0D108BD9-81ED-4DB2-BD59-A6C34878D82A}">
                    <a16:rowId xmlns:a16="http://schemas.microsoft.com/office/drawing/2014/main" val="2556608031"/>
                  </a:ext>
                </a:extLst>
              </a:tr>
              <a:tr h="2864473">
                <a:tc>
                  <a:txBody>
                    <a:bodyPr/>
                    <a:lstStyle>
                      <a:lvl1pPr marL="0" algn="l" defTabSz="457200" rtl="0" eaLnBrk="1" latinLnBrk="0" hangingPunct="1">
                        <a:defRPr kumimoji="1" sz="1800" kern="1200">
                          <a:solidFill>
                            <a:schemeClr val="tx1"/>
                          </a:solidFill>
                          <a:latin typeface="Calibri"/>
                        </a:defRPr>
                      </a:lvl1pPr>
                      <a:lvl2pPr marL="457200" algn="l" defTabSz="457200" rtl="0" eaLnBrk="1" latinLnBrk="0" hangingPunct="1">
                        <a:defRPr kumimoji="1" sz="1800" kern="1200">
                          <a:solidFill>
                            <a:schemeClr val="tx1"/>
                          </a:solidFill>
                          <a:latin typeface="Calibri"/>
                        </a:defRPr>
                      </a:lvl2pPr>
                      <a:lvl3pPr marL="914400" algn="l" defTabSz="457200" rtl="0" eaLnBrk="1" latinLnBrk="0" hangingPunct="1">
                        <a:defRPr kumimoji="1" sz="1800" kern="1200">
                          <a:solidFill>
                            <a:schemeClr val="tx1"/>
                          </a:solidFill>
                          <a:latin typeface="Calibri"/>
                        </a:defRPr>
                      </a:lvl3pPr>
                      <a:lvl4pPr marL="1371600" algn="l" defTabSz="457200" rtl="0" eaLnBrk="1" latinLnBrk="0" hangingPunct="1">
                        <a:defRPr kumimoji="1" sz="1800" kern="1200">
                          <a:solidFill>
                            <a:schemeClr val="tx1"/>
                          </a:solidFill>
                          <a:latin typeface="Calibri"/>
                        </a:defRPr>
                      </a:lvl4pPr>
                      <a:lvl5pPr marL="1828800" algn="l" defTabSz="457200" rtl="0" eaLnBrk="1" latinLnBrk="0" hangingPunct="1">
                        <a:defRPr kumimoji="1" sz="1800" kern="1200">
                          <a:solidFill>
                            <a:schemeClr val="tx1"/>
                          </a:solidFill>
                          <a:latin typeface="Calibri"/>
                        </a:defRPr>
                      </a:lvl5pPr>
                      <a:lvl6pPr marL="2286000" algn="l" defTabSz="457200" rtl="0" eaLnBrk="1" latinLnBrk="0" hangingPunct="1">
                        <a:defRPr kumimoji="1" sz="1800" kern="1200">
                          <a:solidFill>
                            <a:schemeClr val="tx1"/>
                          </a:solidFill>
                          <a:latin typeface="Calibri"/>
                        </a:defRPr>
                      </a:lvl6pPr>
                      <a:lvl7pPr marL="2743200" algn="l" defTabSz="457200" rtl="0" eaLnBrk="1" latinLnBrk="0" hangingPunct="1">
                        <a:defRPr kumimoji="1" sz="1800" kern="1200">
                          <a:solidFill>
                            <a:schemeClr val="tx1"/>
                          </a:solidFill>
                          <a:latin typeface="Calibri"/>
                        </a:defRPr>
                      </a:lvl7pPr>
                      <a:lvl8pPr marL="3200400" algn="l" defTabSz="457200" rtl="0" eaLnBrk="1" latinLnBrk="0" hangingPunct="1">
                        <a:defRPr kumimoji="1" sz="1800" kern="1200">
                          <a:solidFill>
                            <a:schemeClr val="tx1"/>
                          </a:solidFill>
                          <a:latin typeface="Calibri"/>
                        </a:defRPr>
                      </a:lvl8pPr>
                      <a:lvl9pPr marL="3657600" algn="l" defTabSz="457200" rtl="0" eaLnBrk="1" latinLnBrk="0" hangingPunct="1">
                        <a:defRPr kumimoji="1" sz="1800" kern="1200">
                          <a:solidFill>
                            <a:schemeClr val="tx1"/>
                          </a:solidFill>
                          <a:latin typeface="Calibri"/>
                        </a:defRPr>
                      </a:lvl9pPr>
                    </a:lstStyle>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700" b="0" kern="1200" dirty="0">
                        <a:solidFill>
                          <a:schemeClr val="tx1"/>
                        </a:solidFill>
                        <a:effectLst/>
                        <a:latin typeface="メイリオ" panose="020B0604030504040204" pitchFamily="50" charset="-128"/>
                        <a:ea typeface="メイリオ" panose="020B0604030504040204" pitchFamily="50" charset="-128"/>
                        <a:cs typeface="+mn-cs"/>
                      </a:endParaRPr>
                    </a:p>
                    <a:p>
                      <a:endParaRPr kumimoji="1" lang="en-US" altLang="ja-JP" sz="1800" dirty="0">
                        <a:latin typeface="+mn-ea"/>
                        <a:ea typeface="+mn-ea"/>
                      </a:endParaRPr>
                    </a:p>
                    <a:p>
                      <a:r>
                        <a:rPr kumimoji="1" lang="ja-JP" altLang="en-US" sz="1800" dirty="0">
                          <a:latin typeface="メイリオ" panose="020B0604030504040204" pitchFamily="50" charset="-128"/>
                          <a:ea typeface="メイリオ" panose="020B0604030504040204" pitchFamily="50" charset="-128"/>
                        </a:rPr>
                        <a:t>　</a:t>
                      </a:r>
                      <a:endParaRPr kumimoji="1" lang="en-US" altLang="ja-JP" sz="1800" dirty="0">
                        <a:latin typeface="メイリオ" panose="020B0604030504040204" pitchFamily="50" charset="-128"/>
                        <a:ea typeface="メイリオ" panose="020B0604030504040204" pitchFamily="50" charset="-128"/>
                      </a:endParaRPr>
                    </a:p>
                    <a:p>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 </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上図は、保護者のうちどちらか一方が働き、本人、中学生の家族</a:t>
                      </a:r>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4</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人世帯の場合の目安であり、</a:t>
                      </a:r>
                      <a:endPar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endParaRPr>
                    </a:p>
                    <a:p>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　 イメージです。</a:t>
                      </a:r>
                    </a:p>
                    <a:p>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 590</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万円未満の世帯は無償となり、</a:t>
                      </a:r>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590</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万円以上</a:t>
                      </a:r>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910</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万円未満の世帯は、世帯年収や子どもの数に応じた</a:t>
                      </a:r>
                      <a:endPar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endParaRPr>
                    </a:p>
                    <a:p>
                      <a:r>
                        <a:rPr kumimoji="1" lang="en-US" altLang="ja-JP" sz="1200" kern="1200" dirty="0">
                          <a:solidFill>
                            <a:schemeClr val="tx1"/>
                          </a:solidFill>
                          <a:effectLst/>
                          <a:latin typeface="メイリオ" panose="020B0604030504040204" pitchFamily="50" charset="-128"/>
                          <a:ea typeface="メイリオ" panose="020B0604030504040204" pitchFamily="50" charset="-128"/>
                          <a:cs typeface="+mn-cs"/>
                        </a:rPr>
                        <a:t>    </a:t>
                      </a:r>
                      <a:r>
                        <a:rPr kumimoji="1" lang="ja-JP" altLang="en-US" sz="1200" kern="1200" dirty="0">
                          <a:solidFill>
                            <a:schemeClr val="tx1"/>
                          </a:solidFill>
                          <a:effectLst/>
                          <a:latin typeface="メイリオ" panose="020B0604030504040204" pitchFamily="50" charset="-128"/>
                          <a:ea typeface="メイリオ" panose="020B0604030504040204" pitchFamily="50" charset="-128"/>
                          <a:cs typeface="+mn-cs"/>
                        </a:rPr>
                        <a:t>支援となります。</a:t>
                      </a:r>
                      <a:endParaRPr kumimoji="1" lang="en-US" altLang="ja-JP" sz="1800" kern="1200" dirty="0">
                        <a:solidFill>
                          <a:schemeClr val="tx1"/>
                        </a:solidFill>
                        <a:effectLst/>
                        <a:latin typeface="メイリオ" panose="020B0604030504040204" pitchFamily="50" charset="-128"/>
                        <a:ea typeface="メイリオ" panose="020B0604030504040204" pitchFamily="50" charset="-128"/>
                        <a:cs typeface="+mn-cs"/>
                      </a:endParaRPr>
                    </a:p>
                  </a:txBody>
                  <a:tcPr marL="68580" marR="68580" marT="34290" marB="34290" anchor="ctr">
                    <a:lnL>
                      <a:noFill/>
                    </a:lnL>
                    <a:lnR>
                      <a:noFill/>
                    </a:lnR>
                    <a:lnT>
                      <a:noFill/>
                    </a:lnT>
                    <a:lnB>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470399155"/>
                  </a:ext>
                </a:extLst>
              </a:tr>
            </a:tbl>
          </a:graphicData>
        </a:graphic>
      </p:graphicFrame>
      <p:grpSp>
        <p:nvGrpSpPr>
          <p:cNvPr id="18" name="グループ化 17"/>
          <p:cNvGrpSpPr/>
          <p:nvPr/>
        </p:nvGrpSpPr>
        <p:grpSpPr>
          <a:xfrm>
            <a:off x="689989" y="3932131"/>
            <a:ext cx="7868192" cy="1735205"/>
            <a:chOff x="508563" y="4561182"/>
            <a:chExt cx="6686566" cy="1692000"/>
          </a:xfrm>
        </p:grpSpPr>
        <p:pic>
          <p:nvPicPr>
            <p:cNvPr id="19" name="図 18"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8563" y="4561182"/>
              <a:ext cx="6686566" cy="1692000"/>
            </a:xfrm>
            <a:prstGeom prst="rect">
              <a:avLst/>
            </a:prstGeom>
          </p:spPr>
        </p:pic>
        <p:sp>
          <p:nvSpPr>
            <p:cNvPr id="20" name="正方形/長方形 19"/>
            <p:cNvSpPr/>
            <p:nvPr/>
          </p:nvSpPr>
          <p:spPr>
            <a:xfrm>
              <a:off x="4642019" y="5574701"/>
              <a:ext cx="1008000" cy="343283"/>
            </a:xfrm>
            <a:prstGeom prst="rect">
              <a:avLst/>
            </a:prstGeom>
            <a:noFill/>
            <a:ln w="25400" cap="flat" cmpd="sng" algn="ctr">
              <a:noFill/>
              <a:prstDash val="solid"/>
            </a:ln>
            <a:effectLst/>
          </p:spPr>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人以上⇒全額支援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578266" y="5565236"/>
              <a:ext cx="828000" cy="360000"/>
            </a:xfrm>
            <a:prstGeom prst="rect">
              <a:avLst/>
            </a:prstGeom>
            <a:noFill/>
            <a:ln w="25400" cap="flat" cmpd="sng" algn="ctr">
              <a:noFill/>
              <a:prstDash val="solid"/>
            </a:ln>
            <a:effectLst/>
          </p:spPr>
          <p:txBody>
            <a:bodyPr wrap="square" lIns="0" tIns="0" rIns="0" bIns="0"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負担</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人⇒支援なし</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人以上⇒</a:t>
              </a:r>
              <a:r>
                <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endParaRPr kumimoji="1" lang="en-US" altLang="ja-JP" sz="675"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大かっこ 21"/>
            <p:cNvSpPr/>
            <p:nvPr/>
          </p:nvSpPr>
          <p:spPr>
            <a:xfrm>
              <a:off x="5508171" y="5662754"/>
              <a:ext cx="882000" cy="180000"/>
            </a:xfrm>
            <a:prstGeom prst="bracketPair">
              <a:avLst>
                <a:gd name="adj" fmla="val 20738"/>
              </a:avLst>
            </a:prstGeom>
            <a:noFill/>
            <a:ln w="9525" cap="flat" cmpd="sng" algn="ctr">
              <a:solidFill>
                <a:sysClr val="windowText" lastClr="000000">
                  <a:shade val="95000"/>
                  <a:satMod val="105000"/>
                </a:sysClr>
              </a:solidFill>
              <a:prstDash val="solid"/>
            </a:ln>
            <a:effectLst/>
          </p:spPr>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1" lang="ja-JP" altLang="en-US" sz="825"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大かっこ 22"/>
            <p:cNvSpPr/>
            <p:nvPr/>
          </p:nvSpPr>
          <p:spPr>
            <a:xfrm>
              <a:off x="4584162" y="5656343"/>
              <a:ext cx="882000" cy="180000"/>
            </a:xfrm>
            <a:prstGeom prst="bracketPair">
              <a:avLst>
                <a:gd name="adj" fmla="val 20738"/>
              </a:avLst>
            </a:prstGeom>
            <a:noFill/>
            <a:ln w="9525" cap="flat" cmpd="sng" algn="ctr">
              <a:solidFill>
                <a:sysClr val="windowText" lastClr="000000">
                  <a:shade val="95000"/>
                  <a:satMod val="105000"/>
                </a:sysClr>
              </a:solidFill>
              <a:prstDash val="solid"/>
            </a:ln>
            <a:effectLst/>
          </p:spPr>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1" lang="ja-JP" altLang="en-US" sz="825"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1238899" y="5123007"/>
              <a:ext cx="3839384" cy="288000"/>
            </a:xfrm>
            <a:prstGeom prst="rect">
              <a:avLst/>
            </a:prstGeom>
            <a:solidFill>
              <a:srgbClr val="4F81BD"/>
            </a:solidFill>
            <a:ln w="25400" cap="flat" cmpd="sng" algn="ctr">
              <a:solidFill>
                <a:srgbClr val="4F81BD">
                  <a:shade val="50000"/>
                </a:srgbClr>
              </a:solidFill>
              <a:prstDash val="solid"/>
            </a:ln>
            <a:effectLst/>
          </p:spPr>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1" lang="ja-JP" altLang="en-US" sz="15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府制度による支援</a:t>
              </a:r>
            </a:p>
          </p:txBody>
        </p:sp>
        <p:sp>
          <p:nvSpPr>
            <p:cNvPr id="25" name="正方形/長方形 24"/>
            <p:cNvSpPr/>
            <p:nvPr/>
          </p:nvSpPr>
          <p:spPr>
            <a:xfrm>
              <a:off x="5788226" y="5123006"/>
              <a:ext cx="1080000" cy="2880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1" lang="ja-JP" altLang="en-US"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本人負担分</a:t>
              </a:r>
            </a:p>
          </p:txBody>
        </p:sp>
      </p:grpSp>
      <p:sp>
        <p:nvSpPr>
          <p:cNvPr id="2" name="テキスト ボックス 1"/>
          <p:cNvSpPr txBox="1"/>
          <p:nvPr/>
        </p:nvSpPr>
        <p:spPr>
          <a:xfrm>
            <a:off x="425885" y="212942"/>
            <a:ext cx="1590805" cy="369332"/>
          </a:xfrm>
          <a:prstGeom prst="rect">
            <a:avLst/>
          </a:prstGeom>
          <a:solidFill>
            <a:schemeClr val="bg1">
              <a:lumMod val="9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支援イメージ</a:t>
            </a:r>
          </a:p>
        </p:txBody>
      </p:sp>
      <p:sp>
        <p:nvSpPr>
          <p:cNvPr id="26" name="スライド番号プレースホルダー 2">
            <a:extLst>
              <a:ext uri="{FF2B5EF4-FFF2-40B4-BE49-F238E27FC236}">
                <a16:creationId xmlns:a16="http://schemas.microsoft.com/office/drawing/2014/main" id="{F163F117-400F-430D-BC92-3BF3233A7C1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602016685"/>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（６）子ども施策（子どもの貧困）</a:t>
            </a:r>
          </a:p>
        </p:txBody>
      </p:sp>
      <p:graphicFrame>
        <p:nvGraphicFramePr>
          <p:cNvPr id="9" name="表 8"/>
          <p:cNvGraphicFramePr>
            <a:graphicFrameLocks noGrp="1"/>
          </p:cNvGraphicFramePr>
          <p:nvPr/>
        </p:nvGraphicFramePr>
        <p:xfrm>
          <a:off x="251520" y="476672"/>
          <a:ext cx="8712968" cy="6009640"/>
        </p:xfrm>
        <a:graphic>
          <a:graphicData uri="http://schemas.openxmlformats.org/drawingml/2006/table">
            <a:tbl>
              <a:tblPr firstRow="1" bandRow="1">
                <a:tableStyleId>{5940675A-B579-460E-94D1-54222C63F5DA}</a:tableStyleId>
              </a:tblPr>
              <a:tblGrid>
                <a:gridCol w="2664296">
                  <a:extLst>
                    <a:ext uri="{9D8B030D-6E8A-4147-A177-3AD203B41FA5}">
                      <a16:colId xmlns:a16="http://schemas.microsoft.com/office/drawing/2014/main" val="20000"/>
                    </a:ext>
                  </a:extLst>
                </a:gridCol>
                <a:gridCol w="1692188">
                  <a:extLst>
                    <a:ext uri="{9D8B030D-6E8A-4147-A177-3AD203B41FA5}">
                      <a16:colId xmlns:a16="http://schemas.microsoft.com/office/drawing/2014/main" val="20001"/>
                    </a:ext>
                  </a:extLst>
                </a:gridCol>
                <a:gridCol w="1764196">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a:t>
                      </a:r>
                      <a:r>
                        <a:rPr kumimoji="1" lang="en-US" altLang="ja-JP" sz="1400" dirty="0">
                          <a:solidFill>
                            <a:schemeClr val="tx1"/>
                          </a:solidFill>
                        </a:rPr>
                        <a:t>2014</a:t>
                      </a:r>
                      <a:r>
                        <a:rPr kumimoji="1" lang="ja-JP" altLang="en-US" sz="1400" dirty="0">
                          <a:solidFill>
                            <a:schemeClr val="tx1"/>
                          </a:solidFill>
                        </a:rPr>
                        <a:t>年</a:t>
                      </a:r>
                      <a:r>
                        <a:rPr kumimoji="1" lang="en-US" altLang="ja-JP" sz="1400" dirty="0">
                          <a:solidFill>
                            <a:schemeClr val="tx1"/>
                          </a:solidFill>
                        </a:rPr>
                        <a:t>1</a:t>
                      </a:r>
                      <a:r>
                        <a:rPr kumimoji="1" lang="ja-JP" altLang="en-US" sz="1400" dirty="0">
                          <a:solidFill>
                            <a:schemeClr val="tx1"/>
                          </a:solidFill>
                        </a:rPr>
                        <a:t>月、子どもの貧困対策の推進に関する法律が施行。</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・大阪府では、</a:t>
                      </a:r>
                      <a:r>
                        <a:rPr kumimoji="1" lang="en-US" altLang="ja-JP" sz="1400" dirty="0">
                          <a:solidFill>
                            <a:schemeClr val="tx1"/>
                          </a:solidFill>
                        </a:rPr>
                        <a:t>2015</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月、「子供の貧困対策計画（子ども総合計画に包含）（</a:t>
                      </a:r>
                      <a:r>
                        <a:rPr kumimoji="1" lang="en-US" altLang="ja-JP" sz="1400" dirty="0">
                          <a:solidFill>
                            <a:schemeClr val="tx1"/>
                          </a:solidFill>
                        </a:rPr>
                        <a:t>2015</a:t>
                      </a:r>
                      <a:r>
                        <a:rPr kumimoji="1" lang="ja-JP" altLang="en-US" sz="1400" dirty="0">
                          <a:solidFill>
                            <a:schemeClr val="tx1"/>
                          </a:solidFill>
                        </a:rPr>
                        <a:t>～</a:t>
                      </a:r>
                      <a:r>
                        <a:rPr kumimoji="1" lang="en-US" altLang="ja-JP" sz="1400" dirty="0">
                          <a:solidFill>
                            <a:schemeClr val="tx1"/>
                          </a:solidFill>
                        </a:rPr>
                        <a:t>2019</a:t>
                      </a:r>
                      <a:r>
                        <a:rPr kumimoji="1" lang="ja-JP" altLang="en-US" sz="1400" dirty="0">
                          <a:solidFill>
                            <a:schemeClr val="tx1"/>
                          </a:solidFill>
                        </a:rPr>
                        <a:t>）」を策定</a:t>
                      </a:r>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2016</a:t>
                      </a:r>
                      <a:r>
                        <a:rPr kumimoji="1" lang="ja-JP" altLang="en-US" sz="1400" dirty="0">
                          <a:solidFill>
                            <a:schemeClr val="tx1"/>
                          </a:solidFill>
                        </a:rPr>
                        <a:t>年度に子どもの生活実態や学習状況を把握し、支援を必要とする子どもやその家庭に対する対策について検証を行うため、「子どもの生活に関する実態調査」を実施</a:t>
                      </a:r>
                      <a:endParaRPr kumimoji="1" lang="en-US" altLang="ja-JP" sz="1400" dirty="0">
                        <a:solidFill>
                          <a:schemeClr val="tx1"/>
                        </a:solidFill>
                      </a:endParaRPr>
                    </a:p>
                    <a:p>
                      <a:pPr marL="0" indent="0"/>
                      <a:r>
                        <a:rPr kumimoji="1" lang="ja-JP" altLang="en-US" sz="1400" dirty="0">
                          <a:solidFill>
                            <a:schemeClr val="tx1"/>
                          </a:solidFill>
                        </a:rPr>
                        <a:t>　</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調査概要</a:t>
                      </a:r>
                      <a:endParaRPr kumimoji="1" lang="en-US" altLang="ja-JP" sz="1400" dirty="0">
                        <a:solidFill>
                          <a:schemeClr val="tx1"/>
                        </a:solidFill>
                      </a:endParaRPr>
                    </a:p>
                    <a:p>
                      <a:pPr marL="0" indent="0"/>
                      <a:r>
                        <a:rPr kumimoji="1" lang="ja-JP" altLang="en-US" sz="1400" dirty="0">
                          <a:solidFill>
                            <a:schemeClr val="tx1"/>
                          </a:solidFill>
                        </a:rPr>
                        <a:t>調査対象：府域全域の小学</a:t>
                      </a:r>
                      <a:r>
                        <a:rPr kumimoji="1" lang="en-US" altLang="ja-JP" sz="1400" dirty="0">
                          <a:solidFill>
                            <a:schemeClr val="tx1"/>
                          </a:solidFill>
                        </a:rPr>
                        <a:t>5</a:t>
                      </a:r>
                      <a:r>
                        <a:rPr kumimoji="1" lang="ja-JP" altLang="en-US" sz="1400" dirty="0">
                          <a:solidFill>
                            <a:schemeClr val="tx1"/>
                          </a:solidFill>
                        </a:rPr>
                        <a:t>年生及び中学</a:t>
                      </a:r>
                      <a:r>
                        <a:rPr kumimoji="1" lang="en-US" altLang="ja-JP" sz="1400" dirty="0">
                          <a:solidFill>
                            <a:schemeClr val="tx1"/>
                          </a:solidFill>
                        </a:rPr>
                        <a:t>2</a:t>
                      </a:r>
                      <a:r>
                        <a:rPr kumimoji="1" lang="ja-JP" altLang="en-US" sz="1400" dirty="0">
                          <a:solidFill>
                            <a:schemeClr val="tx1"/>
                          </a:solidFill>
                        </a:rPr>
                        <a:t>年生とその保護者</a:t>
                      </a:r>
                      <a:endParaRPr kumimoji="1" lang="en-US" altLang="ja-JP" sz="1400" dirty="0">
                        <a:solidFill>
                          <a:schemeClr val="tx1"/>
                        </a:solidFill>
                      </a:endParaRPr>
                    </a:p>
                    <a:p>
                      <a:pPr marL="0" indent="0"/>
                      <a:r>
                        <a:rPr kumimoji="1" lang="ja-JP" altLang="en-US" sz="1400" dirty="0">
                          <a:solidFill>
                            <a:schemeClr val="tx1"/>
                          </a:solidFill>
                        </a:rPr>
                        <a:t>回収率：</a:t>
                      </a:r>
                      <a:r>
                        <a:rPr kumimoji="1" lang="en-US" altLang="ja-JP" sz="1400" dirty="0">
                          <a:solidFill>
                            <a:schemeClr val="tx1"/>
                          </a:solidFill>
                        </a:rPr>
                        <a:t>62.3</a:t>
                      </a:r>
                      <a:r>
                        <a:rPr kumimoji="1" lang="ja-JP" altLang="en-US" sz="1400" dirty="0">
                          <a:solidFill>
                            <a:schemeClr val="tx1"/>
                          </a:solidFill>
                        </a:rPr>
                        <a:t>％</a:t>
                      </a:r>
                      <a:r>
                        <a:rPr kumimoji="1" lang="en-US" altLang="ja-JP" sz="1400" dirty="0">
                          <a:solidFill>
                            <a:schemeClr val="tx1"/>
                          </a:solidFill>
                        </a:rPr>
                        <a:t>(</a:t>
                      </a:r>
                      <a:r>
                        <a:rPr kumimoji="1" lang="ja-JP" altLang="en-US" sz="1400" dirty="0">
                          <a:solidFill>
                            <a:schemeClr val="tx1"/>
                          </a:solidFill>
                        </a:rPr>
                        <a:t>約</a:t>
                      </a:r>
                      <a:r>
                        <a:rPr kumimoji="1" lang="en-US" altLang="ja-JP" sz="1400" dirty="0">
                          <a:solidFill>
                            <a:schemeClr val="tx1"/>
                          </a:solidFill>
                        </a:rPr>
                        <a:t>50,000</a:t>
                      </a:r>
                      <a:r>
                        <a:rPr kumimoji="1" lang="ja-JP" altLang="en-US" sz="1400" dirty="0">
                          <a:solidFill>
                            <a:schemeClr val="tx1"/>
                          </a:solidFill>
                        </a:rPr>
                        <a:t>世帯から回答</a:t>
                      </a:r>
                      <a:r>
                        <a:rPr kumimoji="1" lang="en-US" altLang="ja-JP" sz="1400" dirty="0">
                          <a:solidFill>
                            <a:schemeClr val="tx1"/>
                          </a:solidFill>
                        </a:rPr>
                        <a:t>)</a:t>
                      </a:r>
                    </a:p>
                    <a:p>
                      <a:pPr marL="0" indent="0"/>
                      <a:endParaRPr kumimoji="1" lang="en-US" altLang="ja-JP" sz="1400" dirty="0">
                        <a:solidFill>
                          <a:schemeClr val="tx1"/>
                        </a:solidFill>
                      </a:endParaRPr>
                    </a:p>
                    <a:p>
                      <a:pPr marL="0" indent="0"/>
                      <a:r>
                        <a:rPr kumimoji="1" lang="ja-JP" altLang="en-US" sz="1400" dirty="0">
                          <a:solidFill>
                            <a:schemeClr val="tx1"/>
                          </a:solidFill>
                        </a:rPr>
                        <a:t>調査の結果、以下の課題が浮き彫りとなった。</a:t>
                      </a:r>
                      <a:endParaRPr kumimoji="1" lang="en-US" altLang="ja-JP"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a:t>
                      </a:r>
                      <a:r>
                        <a:rPr kumimoji="1" lang="ja-JP" altLang="en-US" sz="1400" dirty="0">
                          <a:solidFill>
                            <a:schemeClr val="tx1"/>
                          </a:solidFill>
                        </a:rPr>
                        <a:t>母子世帯への支援</a:t>
                      </a:r>
                      <a:endParaRPr kumimoji="1" lang="en-US" altLang="ja-JP" sz="1400" dirty="0">
                        <a:solidFill>
                          <a:schemeClr val="tx1"/>
                        </a:solidFill>
                      </a:endParaRPr>
                    </a:p>
                    <a:p>
                      <a:pPr marL="0" indent="0"/>
                      <a:r>
                        <a:rPr kumimoji="1" lang="en-US" altLang="ja-JP" sz="1400" baseline="0" dirty="0">
                          <a:solidFill>
                            <a:schemeClr val="tx1"/>
                          </a:solidFill>
                        </a:rPr>
                        <a:t> </a:t>
                      </a:r>
                      <a:r>
                        <a:rPr kumimoji="1" lang="ja-JP" altLang="en-US" sz="1400" baseline="0" dirty="0">
                          <a:solidFill>
                            <a:schemeClr val="tx1"/>
                          </a:solidFill>
                        </a:rPr>
                        <a:t>　困窮世帯の子どもへの教育</a:t>
                      </a:r>
                      <a:endParaRPr kumimoji="1" lang="en-US" altLang="ja-JP" sz="1400" baseline="0" dirty="0">
                        <a:solidFill>
                          <a:schemeClr val="tx1"/>
                        </a:solidFill>
                      </a:endParaRPr>
                    </a:p>
                    <a:p>
                      <a:pPr marL="0" indent="0"/>
                      <a:r>
                        <a:rPr kumimoji="1" lang="en-US" altLang="ja-JP" sz="1400" baseline="0" dirty="0">
                          <a:solidFill>
                            <a:schemeClr val="tx1"/>
                          </a:solidFill>
                        </a:rPr>
                        <a:t> </a:t>
                      </a:r>
                      <a:r>
                        <a:rPr kumimoji="1" lang="ja-JP" altLang="en-US" sz="1400" baseline="0" dirty="0">
                          <a:solidFill>
                            <a:schemeClr val="tx1"/>
                          </a:solidFill>
                        </a:rPr>
                        <a:t>　孤立している親子への支援　等</a:t>
                      </a:r>
                      <a:endParaRPr kumimoji="1" lang="en-US" altLang="ja-JP" sz="1400" dirty="0">
                        <a:solidFill>
                          <a:schemeClr val="tx1"/>
                        </a:solidFill>
                      </a:endParaRPr>
                    </a:p>
                    <a:p>
                      <a:pPr marL="0" indent="0"/>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a:solidFill>
                            <a:schemeClr val="tx1"/>
                          </a:solidFill>
                        </a:rPr>
                        <a:t>・子どもの貧困対策という喫緊の課題に対して、効果的な施策を総合的に推進。</a:t>
                      </a:r>
                      <a:endParaRPr kumimoji="1" lang="en-US" altLang="ja-JP" sz="1400" dirty="0">
                        <a:solidFill>
                          <a:schemeClr val="tx1"/>
                        </a:solidFill>
                      </a:endParaRPr>
                    </a:p>
                    <a:p>
                      <a:pPr marL="92075" indent="-92075"/>
                      <a:r>
                        <a:rPr kumimoji="1" lang="ja-JP" altLang="en-US" sz="1400" dirty="0">
                          <a:solidFill>
                            <a:schemeClr val="tx1"/>
                          </a:solidFill>
                        </a:rPr>
                        <a:t>・すべての子どもたちが同じスタートラインに立って将来を目指せるように支援する。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a:t>
                      </a:r>
                      <a:r>
                        <a:rPr kumimoji="1" lang="en-US" altLang="ja-JP" sz="1400" dirty="0">
                          <a:solidFill>
                            <a:schemeClr val="tx1"/>
                          </a:solidFill>
                        </a:rPr>
                        <a:t>2017</a:t>
                      </a:r>
                      <a:r>
                        <a:rPr kumimoji="1" lang="ja-JP" altLang="en-US" sz="1400" dirty="0">
                          <a:solidFill>
                            <a:schemeClr val="tx1"/>
                          </a:solidFill>
                        </a:rPr>
                        <a:t>年度、実態調査の結果を踏まえ、大阪府の</a:t>
                      </a:r>
                      <a:r>
                        <a:rPr kumimoji="1" lang="en-US" altLang="ja-JP" sz="1400" dirty="0">
                          <a:solidFill>
                            <a:schemeClr val="tx1"/>
                          </a:solidFill>
                        </a:rPr>
                        <a:t>104</a:t>
                      </a:r>
                      <a:r>
                        <a:rPr kumimoji="1" lang="ja-JP" altLang="en-US" sz="1400" dirty="0">
                          <a:solidFill>
                            <a:schemeClr val="tx1"/>
                          </a:solidFill>
                        </a:rPr>
                        <a:t>事業を総点検。</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・以下７つの視点で施策の総点検を行い、「子どもの貧困に関する具体的取組」として</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119</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項目をとりまとめ</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月、「第二次大阪府子どもの貧困対策計画（子ども総合計画後期計画に包含）（</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）」を策定。</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関係部局が連携を図りながら総合的に推進していくこととした。</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７つの視点</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困窮世帯への経済的支援</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学びを支える環境づくり</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子どもの孤立防止</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保護者の孤立防止</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子育て環境整備</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健康づくり</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オール大阪での取組</a:t>
                      </a:r>
                      <a:endParaRPr kumimoji="1" lang="en-US" altLang="ja-JP" sz="1400" b="0" i="0" u="none" strike="sng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月、子ども輝く未来基金を創設。</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月、子どもの貧困緊急対策事業費補助金を創設。</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年度から、府内市町村における子どもを支援につなぐ取組み等の事例集を作成・公表。</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194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39800750"/>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56033" y="82620"/>
            <a:ext cx="1447452"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407276" y="689786"/>
          <a:ext cx="1140388" cy="2358214"/>
        </p:xfrm>
        <a:graphic>
          <a:graphicData uri="http://schemas.openxmlformats.org/drawingml/2006/table">
            <a:tbl>
              <a:tblPr>
                <a:tableStyleId>{5C22544A-7EE6-4342-B048-85BDC9FD1C3A}</a:tableStyleId>
              </a:tblPr>
              <a:tblGrid>
                <a:gridCol w="552638">
                  <a:extLst>
                    <a:ext uri="{9D8B030D-6E8A-4147-A177-3AD203B41FA5}">
                      <a16:colId xmlns:a16="http://schemas.microsoft.com/office/drawing/2014/main" val="20000"/>
                    </a:ext>
                  </a:extLst>
                </a:gridCol>
                <a:gridCol w="587750">
                  <a:extLst>
                    <a:ext uri="{9D8B030D-6E8A-4147-A177-3AD203B41FA5}">
                      <a16:colId xmlns:a16="http://schemas.microsoft.com/office/drawing/2014/main" val="20001"/>
                    </a:ext>
                  </a:extLst>
                </a:gridCol>
              </a:tblGrid>
              <a:tr h="2358214">
                <a:tc>
                  <a:txBody>
                    <a:bodyPr/>
                    <a:lstStyle/>
                    <a:p>
                      <a:pPr marL="495300" indent="-495300"/>
                      <a:r>
                        <a:rPr kumimoji="1" lang="ja-JP" altLang="en-US" sz="1200" dirty="0">
                          <a:solidFill>
                            <a:schemeClr val="tx1"/>
                          </a:solidFill>
                        </a:rPr>
                        <a:t>▲</a:t>
                      </a:r>
                      <a:r>
                        <a:rPr kumimoji="1" lang="en-US" altLang="ja-JP" sz="1200" dirty="0">
                          <a:solidFill>
                            <a:schemeClr val="tx1"/>
                          </a:solidFill>
                        </a:rPr>
                        <a:t>14</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　「子どもの貧困対策の推進に関する法律」の施行</a:t>
                      </a:r>
                      <a:endParaRPr kumimoji="1" lang="en-US" altLang="ja-JP" sz="1200" dirty="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tc>
                  <a:txBody>
                    <a:bodyPr/>
                    <a:lstStyle/>
                    <a:p>
                      <a:pPr marL="457200" indent="-457200"/>
                      <a:r>
                        <a:rPr kumimoji="1" lang="ja-JP" altLang="en-US" sz="1200" dirty="0">
                          <a:solidFill>
                            <a:schemeClr val="tx1"/>
                          </a:solidFill>
                        </a:rPr>
                        <a:t>▲</a:t>
                      </a:r>
                      <a:r>
                        <a:rPr kumimoji="1" lang="en-US" altLang="ja-JP" sz="1200" dirty="0">
                          <a:solidFill>
                            <a:schemeClr val="tx1"/>
                          </a:solidFill>
                        </a:rPr>
                        <a:t>14</a:t>
                      </a:r>
                      <a:r>
                        <a:rPr kumimoji="1" lang="ja-JP" altLang="en-US" sz="1200" dirty="0">
                          <a:solidFill>
                            <a:schemeClr val="tx1"/>
                          </a:solidFill>
                        </a:rPr>
                        <a:t>年</a:t>
                      </a:r>
                      <a:r>
                        <a:rPr kumimoji="1" lang="en-US" altLang="ja-JP" sz="1200" dirty="0">
                          <a:solidFill>
                            <a:schemeClr val="tx1"/>
                          </a:solidFill>
                        </a:rPr>
                        <a:t>8</a:t>
                      </a:r>
                      <a:r>
                        <a:rPr kumimoji="1" lang="ja-JP" altLang="en-US" sz="1200" dirty="0">
                          <a:solidFill>
                            <a:schemeClr val="tx1"/>
                          </a:solidFill>
                        </a:rPr>
                        <a:t>月　「子供の貧困対策に関する大綱」の閣議決定</a:t>
                      </a:r>
                      <a:endParaRPr kumimoji="1" lang="en-US" altLang="ja-JP" sz="1200" dirty="0">
                        <a:solidFill>
                          <a:schemeClr val="tx1"/>
                        </a:solidFill>
                      </a:endParaRPr>
                    </a:p>
                  </a:txBody>
                  <a:tcPr vert="eaVert"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20" name="テキスト ボックス 19"/>
          <p:cNvSpPr txBox="1"/>
          <p:nvPr/>
        </p:nvSpPr>
        <p:spPr>
          <a:xfrm>
            <a:off x="-52995" y="3815802"/>
            <a:ext cx="440313" cy="1944216"/>
          </a:xfrm>
          <a:prstGeom prst="rect">
            <a:avLst/>
          </a:prstGeom>
          <a:noFill/>
        </p:spPr>
        <p:txBody>
          <a:bodyPr vert="wordArtVertRtl"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大阪府の動き</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20"/>
          <p:cNvSpPr txBox="1"/>
          <p:nvPr/>
        </p:nvSpPr>
        <p:spPr>
          <a:xfrm>
            <a:off x="-70814" y="1052736"/>
            <a:ext cx="440313" cy="1944216"/>
          </a:xfrm>
          <a:prstGeom prst="rect">
            <a:avLst/>
          </a:prstGeom>
          <a:noFill/>
        </p:spPr>
        <p:txBody>
          <a:bodyPr vert="wordArtVertRtl" wrap="square" rtlCol="0">
            <a:spAutoFit/>
          </a:bodyPr>
          <a:lstStyle/>
          <a:p>
            <a:pPr marL="177800" marR="0" lvl="0" indent="-177800" algn="ctr"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国の動き</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aphicFrame>
        <p:nvGraphicFramePr>
          <p:cNvPr id="30" name="表 29"/>
          <p:cNvGraphicFramePr>
            <a:graphicFrameLocks noGrp="1"/>
          </p:cNvGraphicFramePr>
          <p:nvPr/>
        </p:nvGraphicFramePr>
        <p:xfrm>
          <a:off x="387318" y="399721"/>
          <a:ext cx="8289137" cy="254614"/>
        </p:xfrm>
        <a:graphic>
          <a:graphicData uri="http://schemas.openxmlformats.org/drawingml/2006/table">
            <a:tbl>
              <a:tblPr firstRow="1" bandRow="1">
                <a:tableStyleId>{7DF18680-E054-41AD-8BC1-D1AEF772440D}</a:tableStyleId>
              </a:tblPr>
              <a:tblGrid>
                <a:gridCol w="1164306">
                  <a:extLst>
                    <a:ext uri="{9D8B030D-6E8A-4147-A177-3AD203B41FA5}">
                      <a16:colId xmlns:a16="http://schemas.microsoft.com/office/drawing/2014/main" val="20000"/>
                    </a:ext>
                  </a:extLst>
                </a:gridCol>
                <a:gridCol w="1165790">
                  <a:extLst>
                    <a:ext uri="{9D8B030D-6E8A-4147-A177-3AD203B41FA5}">
                      <a16:colId xmlns:a16="http://schemas.microsoft.com/office/drawing/2014/main" val="20001"/>
                    </a:ext>
                  </a:extLst>
                </a:gridCol>
                <a:gridCol w="1162837">
                  <a:extLst>
                    <a:ext uri="{9D8B030D-6E8A-4147-A177-3AD203B41FA5}">
                      <a16:colId xmlns:a16="http://schemas.microsoft.com/office/drawing/2014/main" val="2125460315"/>
                    </a:ext>
                  </a:extLst>
                </a:gridCol>
                <a:gridCol w="1529386">
                  <a:extLst>
                    <a:ext uri="{9D8B030D-6E8A-4147-A177-3AD203B41FA5}">
                      <a16:colId xmlns:a16="http://schemas.microsoft.com/office/drawing/2014/main" val="3716827784"/>
                    </a:ext>
                  </a:extLst>
                </a:gridCol>
                <a:gridCol w="1163524">
                  <a:extLst>
                    <a:ext uri="{9D8B030D-6E8A-4147-A177-3AD203B41FA5}">
                      <a16:colId xmlns:a16="http://schemas.microsoft.com/office/drawing/2014/main" val="2478453072"/>
                    </a:ext>
                  </a:extLst>
                </a:gridCol>
                <a:gridCol w="1051647">
                  <a:extLst>
                    <a:ext uri="{9D8B030D-6E8A-4147-A177-3AD203B41FA5}">
                      <a16:colId xmlns:a16="http://schemas.microsoft.com/office/drawing/2014/main" val="723933660"/>
                    </a:ext>
                  </a:extLst>
                </a:gridCol>
                <a:gridCol w="1051647">
                  <a:extLst>
                    <a:ext uri="{9D8B030D-6E8A-4147-A177-3AD203B41FA5}">
                      <a16:colId xmlns:a16="http://schemas.microsoft.com/office/drawing/2014/main" val="4269773041"/>
                    </a:ext>
                  </a:extLst>
                </a:gridCol>
              </a:tblGrid>
              <a:tr h="254614">
                <a:tc>
                  <a:txBody>
                    <a:bodyPr/>
                    <a:lstStyle/>
                    <a:p>
                      <a:r>
                        <a:rPr kumimoji="1" lang="en-US" altLang="ja-JP" sz="1050" dirty="0"/>
                        <a:t>2014</a:t>
                      </a:r>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t>2018</a:t>
                      </a:r>
                      <a:r>
                        <a:rPr kumimoji="1" lang="ja-JP" altLang="en-US" sz="1050" dirty="0"/>
                        <a:t>年</a:t>
                      </a:r>
                    </a:p>
                  </a:txBody>
                  <a:tcPr/>
                </a:tc>
                <a:tc>
                  <a:txBody>
                    <a:bodyPr/>
                    <a:lstStyle/>
                    <a:p>
                      <a:r>
                        <a:rPr kumimoji="1" lang="en-US" altLang="ja-JP" sz="1050" dirty="0"/>
                        <a:t>2019</a:t>
                      </a:r>
                      <a:r>
                        <a:rPr kumimoji="1" lang="ja-JP" altLang="en-US" sz="1050" dirty="0"/>
                        <a:t>年</a:t>
                      </a:r>
                    </a:p>
                  </a:txBody>
                  <a:tcPr/>
                </a:tc>
                <a:tc>
                  <a:txBody>
                    <a:bodyPr/>
                    <a:lstStyle/>
                    <a:p>
                      <a:r>
                        <a:rPr kumimoji="1" lang="en-US" altLang="ja-JP" sz="1050" dirty="0"/>
                        <a:t>2020</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9" name="正方形/長方形 18"/>
          <p:cNvSpPr/>
          <p:nvPr/>
        </p:nvSpPr>
        <p:spPr>
          <a:xfrm>
            <a:off x="1547664" y="3048000"/>
            <a:ext cx="811132"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大阪府子ども総合計画</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子どもの貧困対策計画を包含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計画期間：本体計画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前期事業計画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4028372" y="3048000"/>
            <a:ext cx="1407724" cy="3810000"/>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子どもの貧困対策計画に掲げる事業の総点検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実態調査結果を踏まえた課題解決に向け、子</a:t>
            </a:r>
            <a:r>
              <a:rPr kumimoji="1" lang="ja-JP" altLang="en-US" sz="12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ど</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もの貧困対策計画に掲げる事業をベースに総点</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検を実施。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「子どもの貧困対策に関する具体的取組」をとり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まとめ、関係部局が連携を図りながら、総合的に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取組みを進めていくこととした。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2915816" y="3048000"/>
            <a:ext cx="936104"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子どもの生活に関する実態調査の実施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81000" marR="0" lvl="0" indent="-381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子どもの生活実態や学習状況を把握し、支援を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81000" marR="0" lvl="0" indent="-381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必要とする子どもやその家庭に対する対策について検証を行うため実施。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5910103" y="3048000"/>
            <a:ext cx="390089"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子どもの貧困緊急対策事業費補助金の創設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5532898" y="3048000"/>
            <a:ext cx="377205"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子ども輝く未来基金の創設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7257879" y="3048000"/>
            <a:ext cx="698497"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大阪府子ども総合計画後期事業計画</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第二次子どもの貧困対策計画を包含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計画期間：</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8001617" y="3052564"/>
            <a:ext cx="602831" cy="3765376"/>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市町村子どもの貧困対策取組事例集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計画の策定、支援につなぐ取組、地域の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68300" marR="0" lvl="0" indent="-3683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居場所への支援）の作成・公表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6593408" y="688021"/>
            <a:ext cx="577044" cy="2359980"/>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「子どもの貧困対策の推進に関する法律」改正法の施行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7170452" y="688021"/>
            <a:ext cx="425884" cy="2359980"/>
          </a:xfrm>
          <a:prstGeom prst="rect">
            <a:avLst/>
          </a:prstGeom>
          <a:no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533400" marR="0" lvl="0" indent="-5334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新「子供の貧困対策に関する大綱」の閣議決定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195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957599771"/>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■「子どもの生活に関する実態調査」に基づく施策の総点検</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nvGraphicFramePr>
        <p:xfrm>
          <a:off x="251520" y="476672"/>
          <a:ext cx="4176464" cy="1631424"/>
        </p:xfrm>
        <a:graphic>
          <a:graphicData uri="http://schemas.openxmlformats.org/drawingml/2006/table">
            <a:tbl>
              <a:tblPr firstRow="1" firstCol="1" bandRow="1">
                <a:tableStyleId>{5C22544A-7EE6-4342-B048-85BDC9FD1C3A}</a:tableStyleId>
              </a:tblPr>
              <a:tblGrid>
                <a:gridCol w="504056">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１．困窮している世帯を経済的に支援</a:t>
                      </a:r>
                      <a:endParaRPr lang="en-US" altLang="ja-JP" sz="1200" kern="100" dirty="0">
                        <a:effectLst/>
                      </a:endParaRPr>
                    </a:p>
                    <a:p>
                      <a:pPr indent="152400" algn="l">
                        <a:spcAft>
                          <a:spcPts val="0"/>
                        </a:spcAft>
                      </a:pPr>
                      <a:r>
                        <a:rPr lang="ja-JP" altLang="en-US" sz="1200" kern="100" dirty="0">
                          <a:effectLst/>
                        </a:rPr>
                        <a:t>　</a:t>
                      </a:r>
                      <a:r>
                        <a:rPr lang="ja-JP" sz="1200" kern="100" dirty="0">
                          <a:effectLst/>
                        </a:rPr>
                        <a:t>（就労支援を含む）</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756394">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・ひとり親世帯の所得状況が厳しい</a:t>
                      </a:r>
                      <a:endParaRPr lang="ja-JP" sz="1050" kern="100" dirty="0">
                        <a:effectLst/>
                      </a:endParaRPr>
                    </a:p>
                    <a:p>
                      <a:pPr algn="just">
                        <a:spcAft>
                          <a:spcPts val="0"/>
                        </a:spcAft>
                      </a:pPr>
                      <a:r>
                        <a:rPr lang="ja-JP" sz="1100" kern="100" dirty="0">
                          <a:effectLst/>
                        </a:rPr>
                        <a:t>・困窮世帯ほど経済的にできなかったことが多い</a:t>
                      </a:r>
                      <a:endParaRPr lang="ja-JP" sz="1050" kern="100" dirty="0">
                        <a:effectLst/>
                      </a:endParaRPr>
                    </a:p>
                    <a:p>
                      <a:pPr algn="l">
                        <a:spcAft>
                          <a:spcPts val="0"/>
                        </a:spcAft>
                      </a:pPr>
                      <a:r>
                        <a:rPr lang="ja-JP" sz="1100" kern="100" dirty="0">
                          <a:effectLst/>
                        </a:rPr>
                        <a:t>・非正規群に占める母子世帯は約７割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0">
                <a:tc gridSpan="2">
                  <a:txBody>
                    <a:bodyPr/>
                    <a:lstStyle/>
                    <a:p>
                      <a:pPr algn="ctr">
                        <a:spcAft>
                          <a:spcPts val="0"/>
                        </a:spcAft>
                      </a:pPr>
                      <a:r>
                        <a:rPr lang="en-US" sz="1100" kern="100" dirty="0">
                          <a:effectLst/>
                        </a:rPr>
                        <a:t> </a:t>
                      </a:r>
                      <a:endParaRPr lang="ja-JP" sz="1050" kern="100" dirty="0">
                        <a:effectLst/>
                      </a:endParaRPr>
                    </a:p>
                    <a:p>
                      <a:pPr algn="ctr">
                        <a:spcAft>
                          <a:spcPts val="0"/>
                        </a:spcAft>
                      </a:pPr>
                      <a:r>
                        <a:rPr lang="ja-JP" sz="1100" kern="100" dirty="0">
                          <a:solidFill>
                            <a:schemeClr val="tx1"/>
                          </a:solidFill>
                          <a:effectLst/>
                        </a:rPr>
                        <a:t>収入確保・経済的負担軽減に向けた取組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13" name="表 12"/>
          <p:cNvGraphicFramePr>
            <a:graphicFrameLocks noGrp="1"/>
          </p:cNvGraphicFramePr>
          <p:nvPr/>
        </p:nvGraphicFramePr>
        <p:xfrm>
          <a:off x="251520" y="2420888"/>
          <a:ext cx="4176464" cy="1814830"/>
        </p:xfrm>
        <a:graphic>
          <a:graphicData uri="http://schemas.openxmlformats.org/drawingml/2006/table">
            <a:tbl>
              <a:tblPr firstRow="1" firstCol="1" bandRow="1">
                <a:tableStyleId>{5C22544A-7EE6-4342-B048-85BDC9FD1C3A}</a:tableStyleId>
              </a:tblPr>
              <a:tblGrid>
                <a:gridCol w="504056">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tc>
                <a:tc>
                  <a:txBody>
                    <a:bodyPr/>
                    <a:lstStyle/>
                    <a:p>
                      <a:pPr indent="152400" algn="l">
                        <a:spcAft>
                          <a:spcPts val="0"/>
                        </a:spcAft>
                      </a:pPr>
                      <a:r>
                        <a:rPr lang="ja-JP" sz="1200" kern="100" dirty="0">
                          <a:effectLst/>
                        </a:rPr>
                        <a:t>２．学びを支える環境づくりを支援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87884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・困窮世帯ほど学習理解度について</a:t>
                      </a:r>
                      <a:r>
                        <a:rPr lang="ja-JP" altLang="en-US" sz="1100" kern="100" dirty="0">
                          <a:effectLst/>
                        </a:rPr>
                        <a:t>、</a:t>
                      </a:r>
                      <a:endParaRPr lang="en-US" altLang="ja-JP" sz="1100" kern="100" dirty="0">
                        <a:effectLst/>
                      </a:endParaRPr>
                    </a:p>
                    <a:p>
                      <a:pPr algn="just">
                        <a:spcAft>
                          <a:spcPts val="0"/>
                        </a:spcAft>
                      </a:pPr>
                      <a:r>
                        <a:rPr lang="ja-JP" sz="1100" kern="100" dirty="0">
                          <a:effectLst/>
                        </a:rPr>
                        <a:t>「よくわかる」「だいたいわかる」の割合が低い</a:t>
                      </a:r>
                      <a:endParaRPr lang="ja-JP" sz="1050" kern="100" dirty="0">
                        <a:effectLst/>
                      </a:endParaRPr>
                    </a:p>
                    <a:p>
                      <a:pPr algn="just">
                        <a:spcAft>
                          <a:spcPts val="0"/>
                        </a:spcAft>
                      </a:pPr>
                      <a:r>
                        <a:rPr lang="ja-JP" sz="1100" kern="100" dirty="0">
                          <a:effectLst/>
                        </a:rPr>
                        <a:t>・進学希望について、</a:t>
                      </a:r>
                      <a:endParaRPr lang="en-US" altLang="ja-JP" sz="1100" kern="100" dirty="0">
                        <a:effectLst/>
                      </a:endParaRPr>
                    </a:p>
                    <a:p>
                      <a:pPr algn="just">
                        <a:spcAft>
                          <a:spcPts val="0"/>
                        </a:spcAft>
                      </a:pPr>
                      <a:r>
                        <a:rPr lang="ja-JP" sz="1100" kern="100" dirty="0">
                          <a:effectLst/>
                        </a:rPr>
                        <a:t>困窮世帯ほど「大学・短大・大学院」の割合が低い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96240">
                <a:tc gridSpan="2">
                  <a:txBody>
                    <a:bodyPr/>
                    <a:lstStyle/>
                    <a:p>
                      <a:pPr algn="just">
                        <a:spcAft>
                          <a:spcPts val="0"/>
                        </a:spcAft>
                      </a:pPr>
                      <a:endParaRPr lang="en-US" sz="1100" kern="100" dirty="0">
                        <a:solidFill>
                          <a:schemeClr val="tx1"/>
                        </a:solidFill>
                        <a:effectLst/>
                      </a:endParaRPr>
                    </a:p>
                    <a:p>
                      <a:pPr algn="ctr">
                        <a:spcAft>
                          <a:spcPts val="0"/>
                        </a:spcAft>
                      </a:pPr>
                      <a:r>
                        <a:rPr lang="ja-JP" sz="1100" kern="100" dirty="0">
                          <a:solidFill>
                            <a:schemeClr val="tx1"/>
                          </a:solidFill>
                          <a:effectLst/>
                        </a:rPr>
                        <a:t>子どもの教育環境の整備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1" name="表 20"/>
          <p:cNvGraphicFramePr>
            <a:graphicFrameLocks noGrp="1"/>
          </p:cNvGraphicFramePr>
          <p:nvPr/>
        </p:nvGraphicFramePr>
        <p:xfrm>
          <a:off x="275431" y="4437112"/>
          <a:ext cx="4152553" cy="1968500"/>
        </p:xfrm>
        <a:graphic>
          <a:graphicData uri="http://schemas.openxmlformats.org/drawingml/2006/table">
            <a:tbl>
              <a:tblPr firstRow="1" firstCol="1" bandRow="1">
                <a:tableStyleId>{5C22544A-7EE6-4342-B048-85BDC9FD1C3A}</a:tableStyleId>
              </a:tblPr>
              <a:tblGrid>
                <a:gridCol w="480145">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3975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３．子どもたちが孤立しないように支援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991870">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・放課後ひとりでいる子どもは約２割</a:t>
                      </a:r>
                      <a:endParaRPr lang="ja-JP" sz="1050" kern="100" dirty="0">
                        <a:effectLst/>
                      </a:endParaRPr>
                    </a:p>
                    <a:p>
                      <a:pPr algn="just">
                        <a:spcAft>
                          <a:spcPts val="0"/>
                        </a:spcAft>
                      </a:pPr>
                      <a:r>
                        <a:rPr lang="ja-JP" sz="1100" kern="100" dirty="0">
                          <a:effectLst/>
                        </a:rPr>
                        <a:t>・困窮度が高いほど、</a:t>
                      </a:r>
                      <a:endParaRPr lang="en-US" altLang="ja-JP" sz="1100" kern="100" dirty="0">
                        <a:effectLst/>
                      </a:endParaRPr>
                    </a:p>
                    <a:p>
                      <a:pPr algn="just">
                        <a:spcAft>
                          <a:spcPts val="0"/>
                        </a:spcAft>
                      </a:pPr>
                      <a:r>
                        <a:rPr lang="ja-JP" altLang="en-US" sz="1100" kern="100" dirty="0">
                          <a:effectLst/>
                        </a:rPr>
                        <a:t>　</a:t>
                      </a:r>
                      <a:r>
                        <a:rPr lang="ja-JP" sz="1100" kern="100" dirty="0">
                          <a:effectLst/>
                        </a:rPr>
                        <a:t>家以外の大人や学校以外の友達と過ごす割合が低い</a:t>
                      </a:r>
                      <a:endParaRPr lang="ja-JP" sz="1050" kern="100" dirty="0">
                        <a:effectLst/>
                      </a:endParaRPr>
                    </a:p>
                    <a:p>
                      <a:pPr algn="just">
                        <a:spcAft>
                          <a:spcPts val="0"/>
                        </a:spcAft>
                      </a:pPr>
                      <a:r>
                        <a:rPr lang="ja-JP" sz="1100" kern="100" dirty="0">
                          <a:effectLst/>
                        </a:rPr>
                        <a:t>・「誰にも相談したくない」は約１割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436880">
                <a:tc gridSpan="2">
                  <a:txBody>
                    <a:bodyPr/>
                    <a:lstStyle/>
                    <a:p>
                      <a:pPr algn="just">
                        <a:spcAft>
                          <a:spcPts val="0"/>
                        </a:spcAft>
                      </a:pPr>
                      <a:endParaRPr lang="en-US" sz="1100" kern="100" dirty="0">
                        <a:solidFill>
                          <a:schemeClr val="tx1"/>
                        </a:solidFill>
                        <a:effectLst/>
                      </a:endParaRPr>
                    </a:p>
                    <a:p>
                      <a:pPr algn="ctr">
                        <a:spcAft>
                          <a:spcPts val="0"/>
                        </a:spcAft>
                      </a:pPr>
                      <a:r>
                        <a:rPr lang="ja-JP" sz="1100" kern="100" dirty="0">
                          <a:solidFill>
                            <a:schemeClr val="tx1"/>
                          </a:solidFill>
                          <a:effectLst/>
                        </a:rPr>
                        <a:t>子どもの孤立を防止するための体制整備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3" name="表 22"/>
          <p:cNvGraphicFramePr>
            <a:graphicFrameLocks noGrp="1"/>
          </p:cNvGraphicFramePr>
          <p:nvPr/>
        </p:nvGraphicFramePr>
        <p:xfrm>
          <a:off x="4589770" y="476672"/>
          <a:ext cx="4158160" cy="1300976"/>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726160">
                  <a:extLst>
                    <a:ext uri="{9D8B030D-6E8A-4147-A177-3AD203B41FA5}">
                      <a16:colId xmlns:a16="http://schemas.microsoft.com/office/drawing/2014/main" val="20001"/>
                    </a:ext>
                  </a:extLst>
                </a:gridCol>
              </a:tblGrid>
              <a:tr h="432048">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152400" algn="l">
                        <a:spcAft>
                          <a:spcPts val="0"/>
                        </a:spcAft>
                      </a:pPr>
                      <a:r>
                        <a:rPr lang="ja-JP" sz="1200" kern="100" dirty="0">
                          <a:effectLst/>
                        </a:rPr>
                        <a:t>４．保護者が孤立しないよう支援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432048">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・公的な機関への相談割合が低い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436880">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親の孤立を防止するための体制整備</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5" name="表 24"/>
          <p:cNvGraphicFramePr>
            <a:graphicFrameLocks noGrp="1"/>
          </p:cNvGraphicFramePr>
          <p:nvPr/>
        </p:nvGraphicFramePr>
        <p:xfrm>
          <a:off x="4589770" y="1916832"/>
          <a:ext cx="4285960" cy="1665079"/>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53960">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4800" algn="l">
                        <a:spcAft>
                          <a:spcPts val="0"/>
                        </a:spcAft>
                      </a:pPr>
                      <a:r>
                        <a:rPr lang="ja-JP" sz="1200" kern="100">
                          <a:effectLst/>
                        </a:rPr>
                        <a:t>５．安心して子育てできる環境を整備</a:t>
                      </a:r>
                      <a:endParaRPr lang="ja-JP" sz="1050" kern="10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864144">
                <a:tc>
                  <a:txBody>
                    <a:bodyPr/>
                    <a:lstStyle/>
                    <a:p>
                      <a:pPr algn="ctr">
                        <a:spcAft>
                          <a:spcPts val="0"/>
                        </a:spcAft>
                      </a:pPr>
                      <a:r>
                        <a:rPr lang="ja-JP" sz="1100" kern="100">
                          <a:effectLst/>
                        </a:rPr>
                        <a:t>調査結果</a:t>
                      </a:r>
                      <a:endParaRPr lang="ja-JP" sz="1050" kern="100">
                        <a:effectLst/>
                        <a:latin typeface="Century"/>
                        <a:ea typeface="ＭＳ 明朝"/>
                        <a:cs typeface="Times New Roman"/>
                      </a:endParaRPr>
                    </a:p>
                  </a:txBody>
                  <a:tcPr marL="68580" marR="68580" marT="0" marB="0" anchor="ctr"/>
                </a:tc>
                <a:tc>
                  <a:txBody>
                    <a:bodyPr/>
                    <a:lstStyle/>
                    <a:p>
                      <a:pPr algn="just">
                        <a:spcAft>
                          <a:spcPts val="0"/>
                        </a:spcAft>
                      </a:pPr>
                      <a:r>
                        <a:rPr lang="ja-JP" sz="1100" kern="100" dirty="0">
                          <a:effectLst/>
                        </a:rPr>
                        <a:t>・放課後ひとりでいる子どもは約２割</a:t>
                      </a:r>
                      <a:endParaRPr lang="ja-JP" sz="1050" kern="100" dirty="0">
                        <a:effectLst/>
                      </a:endParaRPr>
                    </a:p>
                    <a:p>
                      <a:pPr marL="69850" indent="-69850" algn="just">
                        <a:spcAft>
                          <a:spcPts val="0"/>
                        </a:spcAft>
                      </a:pPr>
                      <a:r>
                        <a:rPr lang="ja-JP" sz="1100" kern="100" dirty="0">
                          <a:effectLst/>
                        </a:rPr>
                        <a:t>・困窮世帯ほど、保護者の家にいる時間について、「お子さんの学校からの帰宅時間には家にいる」「お子さんの夕食時間には家にいる」の割合が少ない　　など</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68935">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その他、子育て環境の整備にかかる取組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7" name="表 26"/>
          <p:cNvGraphicFramePr>
            <a:graphicFrameLocks noGrp="1"/>
          </p:cNvGraphicFramePr>
          <p:nvPr/>
        </p:nvGraphicFramePr>
        <p:xfrm>
          <a:off x="4555475" y="3717032"/>
          <a:ext cx="4251181" cy="1449055"/>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19181">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4800" algn="l">
                        <a:spcAft>
                          <a:spcPts val="0"/>
                        </a:spcAft>
                      </a:pPr>
                      <a:r>
                        <a:rPr lang="ja-JP" sz="1200" kern="100" dirty="0">
                          <a:effectLst/>
                        </a:rPr>
                        <a:t>６．健康づくりを支援</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64812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marL="69850" indent="-69850" algn="just">
                        <a:spcAft>
                          <a:spcPts val="0"/>
                        </a:spcAft>
                      </a:pPr>
                      <a:r>
                        <a:rPr lang="ja-JP" sz="1100" kern="100" dirty="0">
                          <a:effectLst/>
                        </a:rPr>
                        <a:t>・家の大人と一緒に朝食を摂る割合は困窮世帯ほど低い状況</a:t>
                      </a:r>
                      <a:endParaRPr lang="ja-JP" sz="1050" kern="100" dirty="0">
                        <a:effectLst/>
                      </a:endParaRPr>
                    </a:p>
                    <a:p>
                      <a:pPr marL="69850" indent="-69850" algn="just">
                        <a:spcAft>
                          <a:spcPts val="0"/>
                        </a:spcAft>
                      </a:pPr>
                      <a:r>
                        <a:rPr lang="ja-JP" sz="1100" kern="100" dirty="0">
                          <a:effectLst/>
                        </a:rPr>
                        <a:t>・「毎日又はほとんど毎日」朝食を食べている割合は困窮世帯ほど低い状況</a:t>
                      </a:r>
                      <a:endParaRPr lang="ja-JP" sz="1050" kern="100" dirty="0">
                        <a:effectLst/>
                      </a:endParaRPr>
                    </a:p>
                  </a:txBody>
                  <a:tcPr marL="68580" marR="68580" marT="0" marB="0" anchor="ctr"/>
                </a:tc>
                <a:extLst>
                  <a:ext uri="{0D108BD9-81ED-4DB2-BD59-A6C34878D82A}">
                    <a16:rowId xmlns:a16="http://schemas.microsoft.com/office/drawing/2014/main" val="10001"/>
                  </a:ext>
                </a:extLst>
              </a:tr>
              <a:tr h="368935">
                <a:tc gridSpan="2">
                  <a:txBody>
                    <a:bodyPr/>
                    <a:lstStyle/>
                    <a:p>
                      <a:pPr algn="just">
                        <a:spcAft>
                          <a:spcPts val="0"/>
                        </a:spcAft>
                      </a:pPr>
                      <a:endParaRPr lang="en-US" sz="1100" kern="100" dirty="0">
                        <a:effectLst/>
                      </a:endParaRPr>
                    </a:p>
                    <a:p>
                      <a:pPr algn="ctr">
                        <a:spcAft>
                          <a:spcPts val="0"/>
                        </a:spcAft>
                      </a:pPr>
                      <a:r>
                        <a:rPr lang="ja-JP" sz="1100" kern="100" dirty="0">
                          <a:solidFill>
                            <a:schemeClr val="tx1"/>
                          </a:solidFill>
                          <a:effectLst/>
                        </a:rPr>
                        <a:t>食事を含む健康を支える取組</a:t>
                      </a:r>
                      <a:endParaRPr lang="ja-JP" sz="1050" kern="100" dirty="0">
                        <a:solidFill>
                          <a:schemeClr val="tx1"/>
                        </a:solidFill>
                        <a:effectLst/>
                        <a:latin typeface="Century"/>
                        <a:ea typeface="ＭＳ 明朝"/>
                        <a:cs typeface="Times New Roman"/>
                      </a:endParaRPr>
                    </a:p>
                  </a:txBody>
                  <a:tcPr marL="68580" marR="68580" marT="0" marB="0">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nvGraphicFramePr>
        <p:xfrm>
          <a:off x="4551035" y="5301208"/>
          <a:ext cx="4251181" cy="1440800"/>
        </p:xfrm>
        <a:graphic>
          <a:graphicData uri="http://schemas.openxmlformats.org/drawingml/2006/table">
            <a:tbl>
              <a:tblPr firstRow="1" firstCol="1" bandRow="1">
                <a:tableStyleId>{5C22544A-7EE6-4342-B048-85BDC9FD1C3A}</a:tableStyleId>
              </a:tblPr>
              <a:tblGrid>
                <a:gridCol w="432000">
                  <a:extLst>
                    <a:ext uri="{9D8B030D-6E8A-4147-A177-3AD203B41FA5}">
                      <a16:colId xmlns:a16="http://schemas.microsoft.com/office/drawing/2014/main" val="20000"/>
                    </a:ext>
                  </a:extLst>
                </a:gridCol>
                <a:gridCol w="3819181">
                  <a:extLst>
                    <a:ext uri="{9D8B030D-6E8A-4147-A177-3AD203B41FA5}">
                      <a16:colId xmlns:a16="http://schemas.microsoft.com/office/drawing/2014/main" val="20001"/>
                    </a:ext>
                  </a:extLst>
                </a:gridCol>
              </a:tblGrid>
              <a:tr h="432000">
                <a:tc>
                  <a:txBody>
                    <a:bodyPr/>
                    <a:lstStyle/>
                    <a:p>
                      <a:pPr algn="ctr">
                        <a:spcAft>
                          <a:spcPts val="0"/>
                        </a:spcAft>
                      </a:pPr>
                      <a:r>
                        <a:rPr lang="ja-JP" sz="1200" kern="100" dirty="0">
                          <a:effectLst/>
                        </a:rPr>
                        <a:t>視　点</a:t>
                      </a:r>
                      <a:endParaRPr lang="ja-JP" sz="1050" kern="100" dirty="0">
                        <a:effectLst/>
                        <a:latin typeface="Century"/>
                        <a:ea typeface="ＭＳ 明朝"/>
                        <a:cs typeface="Times New Roman"/>
                      </a:endParaRPr>
                    </a:p>
                  </a:txBody>
                  <a:tcPr marL="68580" marR="68580" marT="0" marB="0" anchor="ctr"/>
                </a:tc>
                <a:tc>
                  <a:txBody>
                    <a:bodyPr/>
                    <a:lstStyle/>
                    <a:p>
                      <a:pPr indent="306070" algn="just">
                        <a:spcAft>
                          <a:spcPts val="0"/>
                        </a:spcAft>
                      </a:pPr>
                      <a:r>
                        <a:rPr lang="ja-JP" sz="1200" kern="100" dirty="0">
                          <a:effectLst/>
                        </a:rPr>
                        <a:t>７．オール大阪での取組</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648120">
                <a:tc>
                  <a:txBody>
                    <a:bodyPr/>
                    <a:lstStyle/>
                    <a:p>
                      <a:pPr algn="ctr">
                        <a:spcAft>
                          <a:spcPts val="0"/>
                        </a:spcAft>
                      </a:pPr>
                      <a:r>
                        <a:rPr lang="ja-JP" sz="1100" kern="100" dirty="0">
                          <a:effectLst/>
                        </a:rPr>
                        <a:t>調査結果</a:t>
                      </a:r>
                      <a:endParaRPr lang="ja-JP" sz="1050" kern="100" dirty="0">
                        <a:effectLst/>
                        <a:latin typeface="Century"/>
                        <a:ea typeface="ＭＳ 明朝"/>
                        <a:cs typeface="Times New Roman"/>
                      </a:endParaRPr>
                    </a:p>
                  </a:txBody>
                  <a:tcPr marL="68580" marR="68580" marT="0" marB="0" anchor="ctr"/>
                </a:tc>
                <a:tc>
                  <a:txBody>
                    <a:bodyPr/>
                    <a:lstStyle/>
                    <a:p>
                      <a:pPr algn="l">
                        <a:spcAft>
                          <a:spcPts val="0"/>
                        </a:spcAft>
                      </a:pPr>
                      <a:r>
                        <a:rPr lang="ja-JP" sz="1100" kern="100" dirty="0">
                          <a:effectLst/>
                        </a:rPr>
                        <a:t>子どもの貧困対策を進めるためには、社会全体として取組むことが重要</a:t>
                      </a:r>
                      <a:r>
                        <a:rPr lang="ja-JP" altLang="en-US" sz="1100" kern="100" dirty="0">
                          <a:effectLst/>
                        </a:rPr>
                        <a:t>。</a:t>
                      </a:r>
                      <a:r>
                        <a:rPr lang="ja-JP" sz="1100" kern="100" dirty="0">
                          <a:effectLst/>
                        </a:rPr>
                        <a:t>行政のみならず、企業や地域の協力が欠かせないことから、府民意識醸成に向けて取り組む必要がある</a:t>
                      </a:r>
                      <a:endParaRPr lang="ja-JP" sz="105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1"/>
                  </a:ext>
                </a:extLst>
              </a:tr>
              <a:tr h="360680">
                <a:tc gridSpan="2">
                  <a:txBody>
                    <a:bodyPr/>
                    <a:lstStyle/>
                    <a:p>
                      <a:pPr algn="ctr">
                        <a:spcAft>
                          <a:spcPts val="0"/>
                        </a:spcAft>
                      </a:pPr>
                      <a:r>
                        <a:rPr lang="en-US" sz="1100" kern="100" dirty="0">
                          <a:effectLst/>
                        </a:rPr>
                        <a:t> </a:t>
                      </a:r>
                      <a:endParaRPr lang="ja-JP" sz="1050" kern="100" dirty="0">
                        <a:effectLst/>
                      </a:endParaRPr>
                    </a:p>
                    <a:p>
                      <a:pPr algn="ctr">
                        <a:spcAft>
                          <a:spcPts val="0"/>
                        </a:spcAft>
                      </a:pPr>
                      <a:r>
                        <a:rPr lang="ja-JP" sz="1100" kern="100" dirty="0">
                          <a:solidFill>
                            <a:schemeClr val="tx1"/>
                          </a:solidFill>
                          <a:effectLst/>
                        </a:rPr>
                        <a:t>多くの府民が身近に取り組む意識の醸成</a:t>
                      </a:r>
                      <a:endParaRPr lang="ja-JP" sz="1050" kern="100" dirty="0">
                        <a:solidFill>
                          <a:schemeClr val="tx1"/>
                        </a:solidFill>
                        <a:effectLst/>
                        <a:latin typeface="Century"/>
                        <a:ea typeface="ＭＳ 明朝"/>
                        <a:cs typeface="Times New Roman"/>
                      </a:endParaRPr>
                    </a:p>
                  </a:txBody>
                  <a:tcPr marL="68580" marR="68580" marT="0" marB="0" anchor="ctr">
                    <a:noFill/>
                  </a:tcPr>
                </a:tc>
                <a:tc hMerge="1">
                  <a:txBody>
                    <a:bodyPr/>
                    <a:lstStyle/>
                    <a:p>
                      <a:endParaRPr kumimoji="1" lang="ja-JP" altLang="en-US"/>
                    </a:p>
                  </a:txBody>
                  <a:tcPr/>
                </a:tc>
                <a:extLst>
                  <a:ext uri="{0D108BD9-81ED-4DB2-BD59-A6C34878D82A}">
                    <a16:rowId xmlns:a16="http://schemas.microsoft.com/office/drawing/2014/main" val="10002"/>
                  </a:ext>
                </a:extLst>
              </a:tr>
            </a:tbl>
          </a:graphicData>
        </a:graphic>
      </p:graphicFrame>
      <p:sp>
        <p:nvSpPr>
          <p:cNvPr id="32" name="下矢印 31"/>
          <p:cNvSpPr/>
          <p:nvPr/>
        </p:nvSpPr>
        <p:spPr>
          <a:xfrm>
            <a:off x="2123728" y="1653183"/>
            <a:ext cx="468313" cy="276225"/>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下矢印 32"/>
          <p:cNvSpPr/>
          <p:nvPr/>
        </p:nvSpPr>
        <p:spPr>
          <a:xfrm>
            <a:off x="6444208" y="1268760"/>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下矢印 33"/>
          <p:cNvSpPr/>
          <p:nvPr/>
        </p:nvSpPr>
        <p:spPr>
          <a:xfrm>
            <a:off x="1979712" y="5849144"/>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下矢印 34"/>
          <p:cNvSpPr/>
          <p:nvPr/>
        </p:nvSpPr>
        <p:spPr>
          <a:xfrm>
            <a:off x="2123728" y="3789040"/>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6" name="下矢印 35"/>
          <p:cNvSpPr/>
          <p:nvPr/>
        </p:nvSpPr>
        <p:spPr>
          <a:xfrm>
            <a:off x="6444207" y="3140968"/>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7" name="下矢印 36"/>
          <p:cNvSpPr/>
          <p:nvPr/>
        </p:nvSpPr>
        <p:spPr>
          <a:xfrm>
            <a:off x="6429671" y="4725144"/>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下矢印 37"/>
          <p:cNvSpPr/>
          <p:nvPr/>
        </p:nvSpPr>
        <p:spPr>
          <a:xfrm>
            <a:off x="6480471" y="6339036"/>
            <a:ext cx="468313" cy="228600"/>
          </a:xfrm>
          <a:prstGeom prst="downArrow">
            <a:avLst/>
          </a:prstGeom>
        </p:spPr>
        <p:style>
          <a:lnRef idx="0">
            <a:schemeClr val="accent5"/>
          </a:lnRef>
          <a:fillRef idx="3">
            <a:schemeClr val="accent5"/>
          </a:fillRef>
          <a:effectRef idx="3">
            <a:schemeClr val="accent5"/>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71339298"/>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59" name="テキスト ボックス 58"/>
          <p:cNvSpPr txBox="1"/>
          <p:nvPr/>
        </p:nvSpPr>
        <p:spPr>
          <a:xfrm>
            <a:off x="56032" y="82620"/>
            <a:ext cx="7030568"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■第二次子どもの貧困対策計画（子ども総合計画後期事業計画に包含）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61660" y="457508"/>
            <a:ext cx="8758812"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・子どもの生活に関する実態調査に基づく施策の総点検の結果を踏まえ、</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年度に「第二次子どもの貧困対策計画」を</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策定</a:t>
            </a:r>
          </a:p>
        </p:txBody>
      </p:sp>
      <p:sp>
        <p:nvSpPr>
          <p:cNvPr id="61" name="正方形/長方形 60"/>
          <p:cNvSpPr/>
          <p:nvPr/>
        </p:nvSpPr>
        <p:spPr>
          <a:xfrm>
            <a:off x="35496" y="1104999"/>
            <a:ext cx="309634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○計画の主な方向性とポイント</a:t>
            </a:r>
          </a:p>
        </p:txBody>
      </p:sp>
      <p:sp>
        <p:nvSpPr>
          <p:cNvPr id="62" name="正方形/長方形 61"/>
          <p:cNvSpPr/>
          <p:nvPr/>
        </p:nvSpPr>
        <p:spPr>
          <a:xfrm>
            <a:off x="216372" y="1703296"/>
            <a:ext cx="8424936"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3" name="正方形/長方形 62"/>
          <p:cNvSpPr/>
          <p:nvPr/>
        </p:nvSpPr>
        <p:spPr>
          <a:xfrm>
            <a:off x="107504" y="1484784"/>
            <a:ext cx="4041707"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学校をプラットフォームとした支援</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児童・生徒の日常的な学習の場である</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学校を</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プラットフォームとし</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、教育委員会、福祉・保健部局</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等の協働により子どもや保護者を支援につなぐ</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4" name="図 63" descr="困難を抱える子どもや保護者を学校や地域で発見し、居場所・地域ボランティアや専門機関につなぐスキーム図" title="学校をプラットフォームとした地域・福祉との連携による子ども(保護者)を支援につなぐスキーム"/>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56327" y="1700808"/>
            <a:ext cx="4980169" cy="3777682"/>
          </a:xfrm>
          <a:prstGeom prst="rect">
            <a:avLst/>
          </a:prstGeom>
          <a:noFill/>
          <a:ln>
            <a:noFill/>
          </a:ln>
        </p:spPr>
      </p:pic>
      <p:sp>
        <p:nvSpPr>
          <p:cNvPr id="65" name="正方形/長方形 64"/>
          <p:cNvSpPr/>
          <p:nvPr/>
        </p:nvSpPr>
        <p:spPr>
          <a:xfrm>
            <a:off x="107504" y="2491154"/>
            <a:ext cx="4218895" cy="144655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子どもの居場所づくりへの支援</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子ども食堂等の居場所づくりを推進するため、</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市町村への支援、子ども輝く未来基金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寄附金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を活用した支援等を実施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（参考）</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府内の子ども食堂数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か所</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日現在）</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正方形/長方形 67"/>
          <p:cNvSpPr/>
          <p:nvPr/>
        </p:nvSpPr>
        <p:spPr>
          <a:xfrm>
            <a:off x="4720952" y="1268760"/>
            <a:ext cx="3451448"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学校をプラットフォームとした地域・福祉との連携による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保護者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を支援につなぐスキーム</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（イメージ図）</a:t>
            </a:r>
          </a:p>
        </p:txBody>
      </p:sp>
      <p:sp>
        <p:nvSpPr>
          <p:cNvPr id="69" name="正方形/長方形 68"/>
          <p:cNvSpPr/>
          <p:nvPr/>
        </p:nvSpPr>
        <p:spPr>
          <a:xfrm>
            <a:off x="98245" y="4023067"/>
            <a:ext cx="4041707"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社会全体で子どもの貧困対策に取り組む機運の</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醸成・子ども輝く未来基金の活用</a:t>
            </a:r>
            <a:endPar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企業等の協力のもと様々な体験の機会を提供する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など、公民が連携した取組みを進めるとともに、</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子ども輝く未来基金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寄附金</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子どもの教育・体験・生活支援を実施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0" name="正方形/長方形 69"/>
          <p:cNvSpPr/>
          <p:nvPr/>
        </p:nvSpPr>
        <p:spPr>
          <a:xfrm>
            <a:off x="35496" y="5517232"/>
            <a:ext cx="309634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○具体的取組</a:t>
            </a:r>
          </a:p>
        </p:txBody>
      </p:sp>
      <p:sp>
        <p:nvSpPr>
          <p:cNvPr id="71" name="正方形/長方形 70"/>
          <p:cNvSpPr/>
          <p:nvPr/>
        </p:nvSpPr>
        <p:spPr>
          <a:xfrm>
            <a:off x="287261" y="5786680"/>
            <a:ext cx="8644373"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関係部局が連携し、７つの視点（「</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困窮している世帯を経済的に支援（就労支援を含む）</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学びを支える環境づくりを支援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子どもたちが孤立しないように支援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保護者が孤立しないように支援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安心して子育てできる環境を整備</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健康づくりを支援</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オール大阪での取組</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」）で具体的取組を推進</a:t>
            </a:r>
            <a:endParaRPr kumimoji="1" lang="ja-JP"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95777782"/>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33" name="正方形/長方形 32"/>
          <p:cNvSpPr/>
          <p:nvPr/>
        </p:nvSpPr>
        <p:spPr>
          <a:xfrm>
            <a:off x="685439" y="666893"/>
            <a:ext cx="8779288"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子どもの貧困対策関連事業（大阪府）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年度予算総額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1105</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億</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7549</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4" name="グループ化 33"/>
          <p:cNvGrpSpPr/>
          <p:nvPr/>
        </p:nvGrpSpPr>
        <p:grpSpPr>
          <a:xfrm>
            <a:off x="827584" y="1194506"/>
            <a:ext cx="3922635" cy="1443920"/>
            <a:chOff x="99088" y="800688"/>
            <a:chExt cx="4400904" cy="1443920"/>
          </a:xfrm>
        </p:grpSpPr>
        <p:sp>
          <p:nvSpPr>
            <p:cNvPr id="35" name="角丸四角形 34"/>
            <p:cNvSpPr/>
            <p:nvPr/>
          </p:nvSpPr>
          <p:spPr>
            <a:xfrm>
              <a:off x="99088" y="944106"/>
              <a:ext cx="4400904" cy="1300502"/>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・生活保護制度　　・生活困窮者自立支援事業</a:t>
              </a:r>
              <a:endParaRPr kumimoji="1" lang="en-US" altLang="zh-TW" sz="800" b="0" i="0" u="none" strike="noStrike" kern="1200" cap="none" spc="0" normalizeH="0" baseline="0" noProof="0" dirty="0">
                <a:ln>
                  <a:noFill/>
                </a:ln>
                <a:solidFill>
                  <a:prstClr val="black"/>
                </a:solidFill>
                <a:effectLst/>
                <a:uLnTx/>
                <a:uFillTx/>
                <a:latin typeface="新細明體"/>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・生活福祉資金</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貸付制度　　・福祉医療費助成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・私立中学校等の授業料軽減（私立中学校等の修学支援実証事業費補助金）</a:t>
              </a: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・児童扶養手当の支給　　・母子・父子・寡婦福祉資金貸付金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・養育費確保に向けた取組の推進　　・母子家庭・父子家庭自立支援給付金事業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・ＯＳＡＫＡしごとフィールドにおける就業支援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・ひとり親家庭高等職業訓練促進資金貸付事業　</a:t>
              </a: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・ひとり親家庭の父母を対象とした職業訓練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・ひとり親家庭の親の雇用を進める事業主への表彰制度の創設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　　　　　　　　　　　　　　　　　　　　　　　　　　　　　　　　　　</a:t>
              </a:r>
            </a:p>
          </p:txBody>
        </p:sp>
        <p:sp>
          <p:nvSpPr>
            <p:cNvPr id="36" name="正方形/長方形 35"/>
            <p:cNvSpPr/>
            <p:nvPr/>
          </p:nvSpPr>
          <p:spPr>
            <a:xfrm>
              <a:off x="99088" y="800688"/>
              <a:ext cx="4400904"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困窮している世帯</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を経済的に支援します</a:t>
              </a: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就労支援を含む</a:t>
              </a: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pSp>
      <p:grpSp>
        <p:nvGrpSpPr>
          <p:cNvPr id="37" name="グループ化 36"/>
          <p:cNvGrpSpPr/>
          <p:nvPr/>
        </p:nvGrpSpPr>
        <p:grpSpPr>
          <a:xfrm>
            <a:off x="827584" y="2707731"/>
            <a:ext cx="3922635" cy="1549945"/>
            <a:chOff x="87838" y="5043729"/>
            <a:chExt cx="6277905" cy="1549945"/>
          </a:xfrm>
        </p:grpSpPr>
        <p:sp>
          <p:nvSpPr>
            <p:cNvPr id="38" name="角丸四角形 37"/>
            <p:cNvSpPr/>
            <p:nvPr/>
          </p:nvSpPr>
          <p:spPr>
            <a:xfrm>
              <a:off x="87838" y="5207534"/>
              <a:ext cx="6263999" cy="1386140"/>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・就学援助制度　　・高等学校等就学支援金事業・高等学校等学び直し支援金事業</a:t>
              </a: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・私立高等学校等授業料支援補助事業（実質無償化）</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・スクール・エンパワーメント推進事業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・スクールソーシャルワーカー等を活用した支援体制の強化</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・スクールカウンセラー配置事業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・高校における生徒指導上の課題解決に向けた取組み　　　　　　　　　　　　</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・子どもの学習支援の場への学生等の参加の促進</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・生活困窮者自立支援事業における子どもの学習・生活支援事業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・幼稚園教育理解推進事業　　　・教育コミュニティづくり推進事業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　・教育センターによる教育相談　　　　　　　　　　　　　　　　　　　　　　　　　　　等  </a:t>
              </a:r>
              <a:r>
                <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27</a:t>
              </a:r>
              <a:r>
                <a:rPr kumimoji="1" lang="ja-JP" altLang="en-US"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rPr>
                <a:t>事業</a:t>
              </a:r>
              <a:endParaRPr kumimoji="1" lang="en-US" altLang="ja-JP" sz="800" b="0" i="0" u="none" strike="noStrike" kern="1200" cap="none" spc="0" normalizeH="0" baseline="0" noProof="0" dirty="0">
                <a:ln>
                  <a:noFill/>
                </a:ln>
                <a:solidFill>
                  <a:prstClr val="black"/>
                </a:solidFill>
                <a:effectLst/>
                <a:uLnTx/>
                <a:uFillTx/>
                <a:latin typeface="ＭＳ Ｐゴシック 本文"/>
                <a:ea typeface="ＭＳ Ｐゴシック" panose="020B0600070205080204" pitchFamily="50" charset="-128"/>
                <a:cs typeface="+mn-cs"/>
              </a:endParaRPr>
            </a:p>
          </p:txBody>
        </p:sp>
        <p:sp>
          <p:nvSpPr>
            <p:cNvPr id="39" name="正方形/長方形 38"/>
            <p:cNvSpPr/>
            <p:nvPr/>
          </p:nvSpPr>
          <p:spPr>
            <a:xfrm>
              <a:off x="101744" y="5043729"/>
              <a:ext cx="6263999"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学びを支える環境づくりを支援します</a:t>
              </a:r>
              <a:endParaRPr kumimoji="1" lang="en-US" altLang="ja-JP"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0" name="グループ化 39"/>
          <p:cNvGrpSpPr/>
          <p:nvPr/>
        </p:nvGrpSpPr>
        <p:grpSpPr>
          <a:xfrm>
            <a:off x="827584" y="4348290"/>
            <a:ext cx="3914182" cy="1460839"/>
            <a:chOff x="6415221" y="1452251"/>
            <a:chExt cx="6268653" cy="1536759"/>
          </a:xfrm>
        </p:grpSpPr>
        <p:sp>
          <p:nvSpPr>
            <p:cNvPr id="41" name="角丸四角形 40"/>
            <p:cNvSpPr/>
            <p:nvPr/>
          </p:nvSpPr>
          <p:spPr>
            <a:xfrm>
              <a:off x="6415221" y="1647989"/>
              <a:ext cx="6263998" cy="134102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・要保護児童対策地域協議会（子どもを守る地域ネットワーク機能強化事業）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・放課後児童クラブの充実</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・ひとり親家庭等生活向上事業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・公民連携による子どもの居場所への支援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・食材の有効活用に向けたシステム構築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・高校における生徒指導上の課題解決に向けた対応の強化（再掲）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・輝け！子どもパフォーマー事業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・社会的養護自立支援事業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・面会交流の促進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p>
          </p:txBody>
        </p:sp>
        <p:sp>
          <p:nvSpPr>
            <p:cNvPr id="42" name="正方形/長方形 41"/>
            <p:cNvSpPr/>
            <p:nvPr/>
          </p:nvSpPr>
          <p:spPr>
            <a:xfrm>
              <a:off x="6419875" y="1452251"/>
              <a:ext cx="6263999" cy="18935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子どもたちが孤立しないように支援します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3" name="グループ化 42"/>
          <p:cNvGrpSpPr/>
          <p:nvPr/>
        </p:nvGrpSpPr>
        <p:grpSpPr>
          <a:xfrm>
            <a:off x="4902067" y="1194504"/>
            <a:ext cx="3837260" cy="1865351"/>
            <a:chOff x="6444396" y="3690602"/>
            <a:chExt cx="6264002" cy="1533276"/>
          </a:xfrm>
        </p:grpSpPr>
        <p:sp>
          <p:nvSpPr>
            <p:cNvPr id="44" name="角丸四角形 43"/>
            <p:cNvSpPr/>
            <p:nvPr/>
          </p:nvSpPr>
          <p:spPr>
            <a:xfrm>
              <a:off x="6444396" y="3810827"/>
              <a:ext cx="6264000" cy="141305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・「にんしんＳＯＳ」相談事業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・妊婦健診の未受診や飛び込みによる出産等対策事業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・子ども家庭総合支援拠点の設置促進</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・乳幼児家庭全戸訪問事業　・養育支援訪問事業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・保育所・認定こども園における地域貢献事業（スマイルサポーター）</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・私立幼稚園キンダーカウンセラー事業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・地域子育て支援拠点事業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・子ども家庭センターによる相談支援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・コミュニティソーシャルワーカーによる支援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・民生委員・児童委員、主任児童委員による活動支援</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・家庭的養護の推進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・企業との連携による子育て支援情報発信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p>
          </p:txBody>
        </p:sp>
        <p:sp>
          <p:nvSpPr>
            <p:cNvPr id="45" name="正方形/長方形 44"/>
            <p:cNvSpPr/>
            <p:nvPr/>
          </p:nvSpPr>
          <p:spPr>
            <a:xfrm>
              <a:off x="6444398" y="3690602"/>
              <a:ext cx="6264000" cy="131168"/>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保護者が孤立しないように支援します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6" name="グループ化 45"/>
          <p:cNvGrpSpPr/>
          <p:nvPr/>
        </p:nvGrpSpPr>
        <p:grpSpPr>
          <a:xfrm>
            <a:off x="4902068" y="3212975"/>
            <a:ext cx="3851407" cy="1331387"/>
            <a:chOff x="6471131" y="6392661"/>
            <a:chExt cx="6264000" cy="2119160"/>
          </a:xfrm>
        </p:grpSpPr>
        <p:sp>
          <p:nvSpPr>
            <p:cNvPr id="47" name="角丸四角形 46"/>
            <p:cNvSpPr/>
            <p:nvPr/>
          </p:nvSpPr>
          <p:spPr>
            <a:xfrm>
              <a:off x="6471131" y="6679166"/>
              <a:ext cx="6251177" cy="1832655"/>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・ファミリー・サポート・センター事業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・子育て短期支援事業（ショートステイ事業・トワイライトステイ事業）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・保育所等整備事業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・利用者支援事業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・ひとり親家庭等日常生活支援事業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・大阪あんぜん・あんしん賃貸住宅登録制度の実施</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・府営住宅の「新婚・子育て世帯向け募集」「親子近居向け募集」「福祉世帯向け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募集」の実施</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p>
          </p:txBody>
        </p:sp>
        <p:sp>
          <p:nvSpPr>
            <p:cNvPr id="48" name="正方形/長方形 47"/>
            <p:cNvSpPr/>
            <p:nvPr/>
          </p:nvSpPr>
          <p:spPr>
            <a:xfrm>
              <a:off x="6471131" y="6392661"/>
              <a:ext cx="6264000" cy="28650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安心して</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子</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育てできる環境を整備</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します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9" name="グループ化 48"/>
          <p:cNvGrpSpPr/>
          <p:nvPr/>
        </p:nvGrpSpPr>
        <p:grpSpPr>
          <a:xfrm>
            <a:off x="4902070" y="4725144"/>
            <a:ext cx="3851406" cy="939128"/>
            <a:chOff x="60936" y="3896108"/>
            <a:chExt cx="6302152" cy="960624"/>
          </a:xfrm>
        </p:grpSpPr>
        <p:sp>
          <p:nvSpPr>
            <p:cNvPr id="50" name="正方形/長方形 49"/>
            <p:cNvSpPr/>
            <p:nvPr/>
          </p:nvSpPr>
          <p:spPr>
            <a:xfrm>
              <a:off x="60936" y="3896108"/>
              <a:ext cx="6302152" cy="18412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健康づくりを支援し</a:t>
              </a:r>
              <a:r>
                <a:rPr kumimoji="1" lang="ja-JP" altLang="ja-JP" sz="10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ます</a:t>
              </a: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角丸四角形 50"/>
            <p:cNvSpPr/>
            <p:nvPr/>
          </p:nvSpPr>
          <p:spPr>
            <a:xfrm>
              <a:off x="99089" y="4077017"/>
              <a:ext cx="6240849" cy="779715"/>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・食環境整備事業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・乳幼児健診時の栄養指導</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・子育て世代包括支援センターの設置促進</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・妊婦健診の未受診や飛び込みによる出産等対策事業（再掲）</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・乳児家庭全戸訪問事業（再掲）　　　　　　　　　　　　　　　　　　　　　　　等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　　　　</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52" name="グループ化 51"/>
          <p:cNvGrpSpPr/>
          <p:nvPr/>
        </p:nvGrpSpPr>
        <p:grpSpPr>
          <a:xfrm>
            <a:off x="934219" y="5830048"/>
            <a:ext cx="7805109" cy="776199"/>
            <a:chOff x="1852190" y="8208186"/>
            <a:chExt cx="9829102" cy="747569"/>
          </a:xfrm>
        </p:grpSpPr>
        <p:sp>
          <p:nvSpPr>
            <p:cNvPr id="53" name="角丸四角形 52"/>
            <p:cNvSpPr/>
            <p:nvPr/>
          </p:nvSpPr>
          <p:spPr>
            <a:xfrm>
              <a:off x="1852190" y="8450891"/>
              <a:ext cx="9829102" cy="504863"/>
            </a:xfrm>
            <a:prstGeom prst="roundRect">
              <a:avLst/>
            </a:prstGeom>
            <a:solidFill>
              <a:srgbClr val="92D050"/>
            </a:solidFill>
            <a:ln w="50800" cmpd="thickThi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2769361" y="8520855"/>
              <a:ext cx="8829788" cy="4349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・市町村のネットワーク構築　　　　　　　　・子どもの貧困緊急対策事業費補助金　　・新子育て支援交付金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・地域福祉・高齢者福祉交付金　　　　　　・子ども輝く未来基金　　　　　　　　　　　　　・経済界との連携　　</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　</a:t>
              </a: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5" name="二等辺三角形 54"/>
            <p:cNvSpPr/>
            <p:nvPr/>
          </p:nvSpPr>
          <p:spPr>
            <a:xfrm>
              <a:off x="2769361" y="8208186"/>
              <a:ext cx="8181089" cy="242705"/>
            </a:xfrm>
            <a:prstGeom prst="triangle">
              <a:avLst>
                <a:gd name="adj" fmla="val 48304"/>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56" name="正方形/長方形 55"/>
          <p:cNvSpPr/>
          <p:nvPr/>
        </p:nvSpPr>
        <p:spPr>
          <a:xfrm>
            <a:off x="3237790" y="5946115"/>
            <a:ext cx="3125147" cy="18000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7.</a:t>
            </a: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オール大阪での取組</a:t>
            </a:r>
          </a:p>
        </p:txBody>
      </p:sp>
      <p:sp>
        <p:nvSpPr>
          <p:cNvPr id="57" name="正方形/長方形 56"/>
          <p:cNvSpPr/>
          <p:nvPr/>
        </p:nvSpPr>
        <p:spPr>
          <a:xfrm>
            <a:off x="3800475" y="901440"/>
            <a:ext cx="5019676" cy="246221"/>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第二次子どもの貧困対策計画に掲げている</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119</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事業の予算総額</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テキスト ボックス 58"/>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■第二次子どもの貧困対策計画における具体的取組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8552372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69274" y="476672"/>
            <a:ext cx="9000000" cy="6085478"/>
          </a:xfrm>
          <a:prstGeom prst="roundRect">
            <a:avLst>
              <a:gd name="adj" fmla="val 3652"/>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tIns="195254" rIns="130169" rtlCol="0" anchor="t"/>
          <a:lstStyle/>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大阪府市では、</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年以降、府市が連携して取り組んだ様々</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な改革や政策転換を評価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し</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、今後の政策</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課題に役立てていくもの</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として、関係所属</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の協力</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得て、</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の２</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にわたり、「改革評価プロジェクト」と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して「大阪府庁の点検・棚卸し結果」、「大阪市</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役所の</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点</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・棚卸し結果</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作成し、公表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してきました。</a:t>
            </a:r>
            <a:endPar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前回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の改革評価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から４年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が経過した今般、９月</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日の第７回副首都推進本部（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大阪府市）</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会議</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において、これまでの到達点検証を行うべきとの意見がありました。それを受けて</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、「副首都ビ</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ジョン</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」のバージョンアップの参考等にも資するため</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、今回改めて府市で点検・棚卸しを実施しました。</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flipH="1">
            <a:off x="166782" y="4018729"/>
            <a:ext cx="8805505" cy="2246769"/>
          </a:xfrm>
          <a:prstGeom prst="rect">
            <a:avLst/>
          </a:prstGeom>
          <a:solidFill>
            <a:schemeClr val="bg1"/>
          </a:solidFill>
        </p:spPr>
        <p:txBody>
          <a:bodyPr wrap="square" rtlCol="0">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「総括シート」様式</a:t>
            </a: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 name="表 7"/>
          <p:cNvGraphicFramePr>
            <a:graphicFrameLocks noGrp="1"/>
          </p:cNvGraphicFramePr>
          <p:nvPr>
            <p:extLst/>
          </p:nvPr>
        </p:nvGraphicFramePr>
        <p:xfrm>
          <a:off x="351340" y="4473021"/>
          <a:ext cx="8535676" cy="1658854"/>
        </p:xfrm>
        <a:graphic>
          <a:graphicData uri="http://schemas.openxmlformats.org/drawingml/2006/table">
            <a:tbl>
              <a:tblPr firstRow="1" bandRow="1">
                <a:tableStyleId>{5940675A-B579-460E-94D1-54222C63F5DA}</a:tableStyleId>
              </a:tblPr>
              <a:tblGrid>
                <a:gridCol w="2133919">
                  <a:extLst>
                    <a:ext uri="{9D8B030D-6E8A-4147-A177-3AD203B41FA5}">
                      <a16:colId xmlns:a16="http://schemas.microsoft.com/office/drawing/2014/main" val="20000"/>
                    </a:ext>
                  </a:extLst>
                </a:gridCol>
                <a:gridCol w="2133919">
                  <a:extLst>
                    <a:ext uri="{9D8B030D-6E8A-4147-A177-3AD203B41FA5}">
                      <a16:colId xmlns:a16="http://schemas.microsoft.com/office/drawing/2014/main" val="20001"/>
                    </a:ext>
                  </a:extLst>
                </a:gridCol>
                <a:gridCol w="2133919">
                  <a:extLst>
                    <a:ext uri="{9D8B030D-6E8A-4147-A177-3AD203B41FA5}">
                      <a16:colId xmlns:a16="http://schemas.microsoft.com/office/drawing/2014/main" val="20002"/>
                    </a:ext>
                  </a:extLst>
                </a:gridCol>
                <a:gridCol w="2133919">
                  <a:extLst>
                    <a:ext uri="{9D8B030D-6E8A-4147-A177-3AD203B41FA5}">
                      <a16:colId xmlns:a16="http://schemas.microsoft.com/office/drawing/2014/main" val="20003"/>
                    </a:ext>
                  </a:extLst>
                </a:gridCol>
              </a:tblGrid>
              <a:tr h="411788">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247066">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改革前の課題。他都市比較等も踏まえつつ、改革が必要となった背景等を記載。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改革の方向性。どのような戦略や方向性を打ち出したかを記載。</a:t>
                      </a:r>
                    </a:p>
                    <a:p>
                      <a:pPr marL="0" indent="0"/>
                      <a:endPar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何をどう変えたか。具体的に用いた手法や実施した内容を記載。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主な成果。改革の結果、どのような影響・効果が生じたかを記載。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スライド番号プレースホルダー 2"/>
          <p:cNvSpPr>
            <a:spLocks noGrp="1"/>
          </p:cNvSpPr>
          <p:nvPr>
            <p:ph type="sldNum" sz="quarter" idx="12"/>
          </p:nvPr>
        </p:nvSpPr>
        <p:spPr>
          <a:xfrm>
            <a:off x="8138492" y="6563444"/>
            <a:ext cx="1049640" cy="332656"/>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93686176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正方形/長方形 29"/>
          <p:cNvSpPr/>
          <p:nvPr/>
        </p:nvSpPr>
        <p:spPr>
          <a:xfrm>
            <a:off x="2379414" y="2640345"/>
            <a:ext cx="2862943" cy="357617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371225" y="2640345"/>
            <a:ext cx="2008189" cy="3576170"/>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9" name="図 8"/>
          <p:cNvPicPr>
            <a:picLocks noChangeAspect="1"/>
          </p:cNvPicPr>
          <p:nvPr/>
        </p:nvPicPr>
        <p:blipFill>
          <a:blip r:embed="rId3"/>
          <a:stretch>
            <a:fillRect/>
          </a:stretch>
        </p:blipFill>
        <p:spPr>
          <a:xfrm>
            <a:off x="0" y="2777403"/>
            <a:ext cx="9077731" cy="3554276"/>
          </a:xfrm>
          <a:prstGeom prst="rect">
            <a:avLst/>
          </a:prstGeom>
        </p:spPr>
      </p:pic>
      <p:sp>
        <p:nvSpPr>
          <p:cNvPr id="17" name="正方形/長方形 16">
            <a:extLst>
              <a:ext uri="{FF2B5EF4-FFF2-40B4-BE49-F238E27FC236}">
                <a16:creationId xmlns:a16="http://schemas.microsoft.com/office/drawing/2014/main" id="{1CD21CD2-F242-44D4-8E61-62B96980AB33}"/>
              </a:ext>
            </a:extLst>
          </p:cNvPr>
          <p:cNvSpPr/>
          <p:nvPr/>
        </p:nvSpPr>
        <p:spPr>
          <a:xfrm>
            <a:off x="0" y="366908"/>
            <a:ext cx="9144000" cy="130165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◆感染力が高いとされるデルタ株への置き換わりが進み、急速に感染が拡大。</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◆まん延防止等重点措置や緊急事態措置をたびたび延長し、対策を実施した。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◆１０代以下にも感染が拡大し、府立学校においては、修学旅行の延期や部活動を休止。</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◆一方で、ワクチン接種の効果や中和抗体薬の承認により、６０代以上の新規陽性者数や重症者数が抑えられたこと</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ら、これ</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までに比べ、重症化率や死亡率が低下。</a:t>
            </a:r>
          </a:p>
        </p:txBody>
      </p:sp>
      <p:sp>
        <p:nvSpPr>
          <p:cNvPr id="16" name="スライド番号プレースホルダー 4"/>
          <p:cNvSpPr>
            <a:spLocks noGrp="1"/>
          </p:cNvSpPr>
          <p:nvPr>
            <p:ph type="sldNum" sz="quarter" idx="12"/>
          </p:nvPr>
        </p:nvSpPr>
        <p:spPr>
          <a:xfrm>
            <a:off x="7020331" y="6374629"/>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3" name="テキスト ボックス 22"/>
          <p:cNvSpPr txBox="1"/>
          <p:nvPr/>
        </p:nvSpPr>
        <p:spPr>
          <a:xfrm>
            <a:off x="97221" y="2750193"/>
            <a:ext cx="548009"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28" name="正方形/長方形 27"/>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状況</a:t>
            </a:r>
          </a:p>
        </p:txBody>
      </p:sp>
      <p:cxnSp>
        <p:nvCxnSpPr>
          <p:cNvPr id="19" name="直線矢印コネクタ 18"/>
          <p:cNvCxnSpPr/>
          <p:nvPr/>
        </p:nvCxnSpPr>
        <p:spPr>
          <a:xfrm flipV="1">
            <a:off x="2379377" y="6011194"/>
            <a:ext cx="2862963" cy="0"/>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20" name="正方形/長方形 19"/>
          <p:cNvSpPr/>
          <p:nvPr/>
        </p:nvSpPr>
        <p:spPr>
          <a:xfrm>
            <a:off x="2638896" y="5890218"/>
            <a:ext cx="2315433" cy="230100"/>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３０</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21" name="直線矢印コネクタ 20"/>
          <p:cNvCxnSpPr/>
          <p:nvPr/>
        </p:nvCxnSpPr>
        <p:spPr>
          <a:xfrm>
            <a:off x="371193" y="6022444"/>
            <a:ext cx="2008184" cy="0"/>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22" name="正方形/長方形 21"/>
          <p:cNvSpPr/>
          <p:nvPr/>
        </p:nvSpPr>
        <p:spPr>
          <a:xfrm>
            <a:off x="645230" y="5835673"/>
            <a:ext cx="1357754" cy="295114"/>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a:t>
            </a:r>
            <a:r>
              <a:rPr kumimoji="0"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２１～８</a:t>
            </a:r>
            <a:r>
              <a:rPr kumimoji="0"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endParaRPr kumimoji="0"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a:t>
            </a:r>
            <a:r>
              <a:rPr kumimoji="0" lang="ja-JP" altLang="en-US" sz="900" b="1" i="0" u="none" strike="noStrike" kern="1200" cap="none" spc="-10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防止等重点措置</a:t>
            </a:r>
            <a:endParaRPr kumimoji="1" lang="ja-JP" altLang="en-US" sz="9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557008520"/>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■子ども輝く未来基金の創設</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3791" y="786390"/>
            <a:ext cx="2423550"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子ども輝く未来基金の設置</a:t>
            </a:r>
          </a:p>
        </p:txBody>
      </p:sp>
      <p:sp>
        <p:nvSpPr>
          <p:cNvPr id="15" name="正方形/長方形 14"/>
          <p:cNvSpPr/>
          <p:nvPr/>
        </p:nvSpPr>
        <p:spPr>
          <a:xfrm>
            <a:off x="286334" y="1124744"/>
            <a:ext cx="8758812" cy="181588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・実態調査の結果、困窮度が高いほど、学習理解度が低いことや、経済的な理由で習い事や行事への参加等ができなかった割合が高いことが明らかになった。</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・親が経済的に貧困であることで、子どもの学習機会や生活体験が奪われ、将来的には子ども自身の経済的貧困につながるという貧困の連鎖を断ち切る必要がある。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・そこで、大阪府では、行政のみならず、社会全体で取り組めるよう寄附の受け皿として「子ども輝く未来基金」を創設。</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nvGrpSpPr>
          <p:cNvPr id="16" name="グループ化 15"/>
          <p:cNvGrpSpPr/>
          <p:nvPr/>
        </p:nvGrpSpPr>
        <p:grpSpPr>
          <a:xfrm>
            <a:off x="393791" y="3698214"/>
            <a:ext cx="8432056" cy="2593095"/>
            <a:chOff x="642550" y="2755563"/>
            <a:chExt cx="8093677" cy="2042979"/>
          </a:xfrm>
        </p:grpSpPr>
        <p:sp>
          <p:nvSpPr>
            <p:cNvPr id="17" name="角丸四角形 16"/>
            <p:cNvSpPr/>
            <p:nvPr/>
          </p:nvSpPr>
          <p:spPr>
            <a:xfrm>
              <a:off x="642551" y="2755563"/>
              <a:ext cx="1767016" cy="63018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子どもの教育に</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関すること</a:t>
              </a:r>
            </a:p>
          </p:txBody>
        </p:sp>
        <p:sp>
          <p:nvSpPr>
            <p:cNvPr id="18" name="正方形/長方形 17"/>
            <p:cNvSpPr/>
            <p:nvPr/>
          </p:nvSpPr>
          <p:spPr>
            <a:xfrm>
              <a:off x="2520778" y="2755563"/>
              <a:ext cx="6215449" cy="630187"/>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◇子ども食堂等での学習支援に使用する子どものための学習教材や文房具、</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本等に係る費用　等</a:t>
              </a:r>
            </a:p>
          </p:txBody>
        </p:sp>
        <p:sp>
          <p:nvSpPr>
            <p:cNvPr id="19" name="角丸四角形 18"/>
            <p:cNvSpPr/>
            <p:nvPr/>
          </p:nvSpPr>
          <p:spPr>
            <a:xfrm>
              <a:off x="642551" y="3448527"/>
              <a:ext cx="1767016" cy="6300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子どもの体験に</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関すること</a:t>
              </a:r>
            </a:p>
          </p:txBody>
        </p:sp>
        <p:sp>
          <p:nvSpPr>
            <p:cNvPr id="20" name="正方形/長方形 19"/>
            <p:cNvSpPr/>
            <p:nvPr/>
          </p:nvSpPr>
          <p:spPr>
            <a:xfrm>
              <a:off x="2520778" y="3448527"/>
              <a:ext cx="6215449" cy="630000"/>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◇キャンプなど自然体験・スポーツ活動・科学体験活動・文化芸術活動などに係る費用</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入場料・交通費など</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等</a:t>
              </a:r>
            </a:p>
          </p:txBody>
        </p:sp>
        <p:sp>
          <p:nvSpPr>
            <p:cNvPr id="21" name="角丸四角形 20"/>
            <p:cNvSpPr/>
            <p:nvPr/>
          </p:nvSpPr>
          <p:spPr>
            <a:xfrm>
              <a:off x="642550" y="4168542"/>
              <a:ext cx="1767016" cy="630000"/>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子どもの生活</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支援に関すること</a:t>
              </a:r>
            </a:p>
          </p:txBody>
        </p:sp>
        <p:sp>
          <p:nvSpPr>
            <p:cNvPr id="22" name="正方形/長方形 21"/>
            <p:cNvSpPr/>
            <p:nvPr/>
          </p:nvSpPr>
          <p:spPr>
            <a:xfrm>
              <a:off x="2520777" y="4168542"/>
              <a:ext cx="6215448" cy="630000"/>
            </a:xfrm>
            <a:prstGeom prst="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◇児童養護施設等で生活する子どもへのプリペイドカードの支給</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◇ひとり親家庭の子どもへの自転車、学習・スポーツ用品等の提供　等</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3" name="正方形/長方形 22"/>
          <p:cNvSpPr/>
          <p:nvPr/>
        </p:nvSpPr>
        <p:spPr>
          <a:xfrm>
            <a:off x="393791" y="3025954"/>
            <a:ext cx="6303571"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寄附受入総額　約</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397,520</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千円</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日現在</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基金は直接子どもたちに提供できるものに活用（活用例は以下のとおり）</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1886550"/>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399522" y="764704"/>
            <a:ext cx="3191403"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子どもの貧困緊急対策事業費補助金</a:t>
            </a:r>
          </a:p>
        </p:txBody>
      </p:sp>
      <p:sp>
        <p:nvSpPr>
          <p:cNvPr id="3" name="正方形/長方形 2"/>
          <p:cNvSpPr/>
          <p:nvPr/>
        </p:nvSpPr>
        <p:spPr>
          <a:xfrm>
            <a:off x="310623" y="1250372"/>
            <a:ext cx="8985352"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・子どもの貧困対策の推進にあたっては、各市町村において地域の実情に応じた施策立案、課題解決を図っていくことが重要。</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・こうした取組みは、未来を担う人づくりを促進し、ひいては大阪府の活力につながるものであることから、府としても市町村</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による取組みを強力に推し進める必要がある。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4" name="表 3"/>
          <p:cNvGraphicFramePr>
            <a:graphicFrameLocks noGrp="1"/>
          </p:cNvGraphicFramePr>
          <p:nvPr>
            <p:extLst/>
          </p:nvPr>
        </p:nvGraphicFramePr>
        <p:xfrm>
          <a:off x="594046" y="3720281"/>
          <a:ext cx="7521254" cy="1882638"/>
        </p:xfrm>
        <a:graphic>
          <a:graphicData uri="http://schemas.openxmlformats.org/drawingml/2006/table">
            <a:tbl>
              <a:tblPr firstRow="1">
                <a:tableStyleId>{69CF1AB2-1976-4502-BF36-3FF5EA218861}</a:tableStyleId>
              </a:tblPr>
              <a:tblGrid>
                <a:gridCol w="1830388">
                  <a:extLst>
                    <a:ext uri="{9D8B030D-6E8A-4147-A177-3AD203B41FA5}">
                      <a16:colId xmlns:a16="http://schemas.microsoft.com/office/drawing/2014/main" val="20000"/>
                    </a:ext>
                  </a:extLst>
                </a:gridCol>
                <a:gridCol w="5690866">
                  <a:extLst>
                    <a:ext uri="{9D8B030D-6E8A-4147-A177-3AD203B41FA5}">
                      <a16:colId xmlns:a16="http://schemas.microsoft.com/office/drawing/2014/main" val="20001"/>
                    </a:ext>
                  </a:extLst>
                </a:gridCol>
              </a:tblGrid>
              <a:tr h="434506">
                <a:tc>
                  <a:txBody>
                    <a:bodyPr/>
                    <a:lstStyle/>
                    <a:p>
                      <a:pPr algn="ct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補助事業</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課題を有する子どもや保護者を発見し、支援へのつなぎや見守り等を行う取組</a:t>
                      </a:r>
                    </a:p>
                  </a:txBody>
                  <a:tcPr anchor="ctr"/>
                </a:tc>
                <a:extLst>
                  <a:ext uri="{0D108BD9-81ED-4DB2-BD59-A6C34878D82A}">
                    <a16:rowId xmlns:a16="http://schemas.microsoft.com/office/drawing/2014/main" val="10000"/>
                  </a:ext>
                </a:extLst>
              </a:tr>
              <a:tr h="434506">
                <a:tc>
                  <a:txBody>
                    <a:bodyPr/>
                    <a:lstStyle/>
                    <a:p>
                      <a:pPr algn="ct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対象</a:t>
                      </a:r>
                    </a:p>
                  </a:txBody>
                  <a:tcPr anchor="ctr"/>
                </a:tc>
                <a:tc>
                  <a:txBody>
                    <a:bodyPr/>
                    <a:lstStyle/>
                    <a:p>
                      <a:pPr algn="l"/>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全市町村</a:t>
                      </a:r>
                    </a:p>
                  </a:txBody>
                  <a:tcPr anchor="ctr"/>
                </a:tc>
                <a:extLst>
                  <a:ext uri="{0D108BD9-81ED-4DB2-BD59-A6C34878D82A}">
                    <a16:rowId xmlns:a16="http://schemas.microsoft.com/office/drawing/2014/main" val="10001"/>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補助率</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１／２</a:t>
                      </a:r>
                    </a:p>
                  </a:txBody>
                  <a:tcPr anchor="ctr"/>
                </a:tc>
                <a:extLst>
                  <a:ext uri="{0D108BD9-81ED-4DB2-BD59-A6C34878D82A}">
                    <a16:rowId xmlns:a16="http://schemas.microsoft.com/office/drawing/2014/main" val="10002"/>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補助金上限額</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600" b="0" dirty="0">
                          <a:latin typeface="Meiryo UI" panose="020B0604030504040204" pitchFamily="50" charset="-128"/>
                          <a:ea typeface="Meiryo UI" panose="020B0604030504040204" pitchFamily="50" charset="-128"/>
                          <a:cs typeface="Meiryo UI" panose="020B0604030504040204" pitchFamily="50" charset="-128"/>
                        </a:rPr>
                        <a:t>2,000</a:t>
                      </a: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万円／１市町村</a:t>
                      </a:r>
                      <a:r>
                        <a:rPr kumimoji="1" lang="en-US" altLang="ja-JP" sz="1600" b="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dirty="0">
                          <a:latin typeface="Meiryo UI" panose="020B0604030504040204" pitchFamily="50" charset="-128"/>
                          <a:ea typeface="Meiryo UI" panose="020B0604030504040204" pitchFamily="50" charset="-128"/>
                          <a:cs typeface="Meiryo UI" panose="020B0604030504040204" pitchFamily="50" charset="-128"/>
                        </a:rPr>
                        <a:t>ただし、予算の範囲内で対応</a:t>
                      </a:r>
                      <a:r>
                        <a:rPr kumimoji="1" lang="en-US" altLang="ja-JP" sz="1600" b="0" dirty="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b="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5" name="正方形/長方形 4"/>
          <p:cNvSpPr/>
          <p:nvPr/>
        </p:nvSpPr>
        <p:spPr>
          <a:xfrm>
            <a:off x="489535" y="3207233"/>
            <a:ext cx="400626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補助金総額　</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億円</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年当初</a:t>
            </a:r>
            <a:r>
              <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予算</a:t>
            </a:r>
            <a:r>
              <a:rPr kumimoji="1" lang="en-US" altLang="ja-JP"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p:txBody>
      </p:sp>
      <p:sp>
        <p:nvSpPr>
          <p:cNvPr id="6" name="下矢印 5"/>
          <p:cNvSpPr/>
          <p:nvPr/>
        </p:nvSpPr>
        <p:spPr>
          <a:xfrm>
            <a:off x="4284345" y="1959455"/>
            <a:ext cx="676911" cy="3175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正方形/長方形 6"/>
          <p:cNvSpPr/>
          <p:nvPr/>
        </p:nvSpPr>
        <p:spPr>
          <a:xfrm>
            <a:off x="463023" y="2365855"/>
            <a:ext cx="7893577"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子ども・保護者のセーフティネットの構築（課題を有する子どもや保護者を発見し、支援へのつなぎや見守り等を行う取組）」を強力に推し進めるため、子どもの貧困緊急対策事業費補助金を創設し、市町村への支援を通じて重点的に取組みを進めていく。</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テキスト ボックス 7"/>
          <p:cNvSpPr txBox="1"/>
          <p:nvPr/>
        </p:nvSpPr>
        <p:spPr>
          <a:xfrm>
            <a:off x="56032" y="82620"/>
            <a:ext cx="5812111" cy="338554"/>
          </a:xfrm>
          <a:prstGeom prst="rect">
            <a:avLst/>
          </a:prstGeom>
          <a:noFill/>
        </p:spPr>
        <p:txBody>
          <a:bodyPr wrap="square" rtlCol="0">
            <a:spAutoFit/>
          </a:bodyPr>
          <a:lstStyle/>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■子どもの貧困緊急対策事業費補助金</a:t>
            </a:r>
          </a:p>
        </p:txBody>
      </p:sp>
      <p:sp>
        <p:nvSpPr>
          <p:cNvPr id="9" name="スライド番号プレースホルダー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922366977"/>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688632"/>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070230">
                  <a:extLst>
                    <a:ext uri="{9D8B030D-6E8A-4147-A177-3AD203B41FA5}">
                      <a16:colId xmlns:a16="http://schemas.microsoft.com/office/drawing/2014/main" val="20001"/>
                    </a:ext>
                  </a:extLst>
                </a:gridCol>
                <a:gridCol w="228625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404319">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84313">
                <a:tc>
                  <a:txBody>
                    <a:bodyPr/>
                    <a:lstStyle/>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◎ヤングケアラーの実態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・国「ヤングケアラーの実態に関　する調査研究」（</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年度中学　生・高校生・</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年度小学生・　大学生）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小学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中学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5.7</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全日制高校</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4.1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大学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年生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・府立高校におけるヤングケア　ラーに関する調査</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11.4</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◎課題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①社会的認知度の低さ</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ja-JP" sz="1100" dirty="0">
                          <a:solidFill>
                            <a:schemeClr val="tx1"/>
                          </a:solidFill>
                          <a:latin typeface="ＭＳ Ｐゴシック" panose="020B0600070205080204" pitchFamily="50" charset="-128"/>
                          <a:ea typeface="ＭＳ Ｐゴシック" panose="020B0600070205080204" pitchFamily="50" charset="-128"/>
                        </a:rPr>
                        <a:t>・</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ヤングケアラーの概念や対象が制度上規定されておらず、本人及び社会の理解が</a:t>
                      </a:r>
                      <a:r>
                        <a:rPr kumimoji="1" lang="ja-JP" altLang="en-US" sz="1100" kern="1200" dirty="0">
                          <a:solidFill>
                            <a:schemeClr val="tx1"/>
                          </a:solidFill>
                          <a:effectLst/>
                          <a:latin typeface="ＭＳ Ｐゴシック" panose="020B0600070205080204" pitchFamily="50" charset="-128"/>
                          <a:ea typeface="ＭＳ Ｐゴシック" panose="020B0600070205080204" pitchFamily="50" charset="-128"/>
                          <a:cs typeface="+mn-cs"/>
                        </a:rPr>
                        <a:t>進</a:t>
                      </a:r>
                      <a:r>
                        <a:rPr kumimoji="1" lang="ja-JP" altLang="ja-JP" sz="1100" kern="1200" dirty="0">
                          <a:solidFill>
                            <a:schemeClr val="tx1"/>
                          </a:solidFill>
                          <a:effectLst/>
                          <a:latin typeface="ＭＳ Ｐゴシック" panose="020B0600070205080204" pitchFamily="50" charset="-128"/>
                          <a:ea typeface="ＭＳ Ｐゴシック" panose="020B0600070205080204" pitchFamily="50" charset="-128"/>
                          <a:cs typeface="+mn-cs"/>
                        </a:rPr>
                        <a:t>まず支援が必要であっても表面化しにくい構造となっている</a:t>
                      </a:r>
                      <a:r>
                        <a:rPr lang="ja-JP" altLang="ja-JP" sz="1100" dirty="0">
                          <a:solidFill>
                            <a:schemeClr val="tx1"/>
                          </a:solidFill>
                          <a:latin typeface="ＭＳ Ｐゴシック" panose="020B0600070205080204" pitchFamily="50" charset="-128"/>
                          <a:ea typeface="ＭＳ Ｐゴシック" panose="020B0600070205080204" pitchFamily="50" charset="-128"/>
                        </a:rPr>
                        <a:t>。</a:t>
                      </a:r>
                      <a:endParaRPr lang="ja-JP"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・国において、</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年度から</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2024</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年度までの</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年間をヤングケアラー認知度向上の「集中取組期間」としていることから、府においてもこの</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年間（</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2024</a:t>
                      </a:r>
                      <a:r>
                        <a:rPr kumimoji="1"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を重点的な取組みの期間とし、「ヤングケアラー支援関係課長会議」及び「市町村ヤングケアラー支援担当課長会議」を通じた庁内関係部局・市町村等と連携・協働により、ヤングケアラー支援推進指針に沿った取組みを推進。</a:t>
                      </a: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defTabSz="1280160" rtl="0" eaLnBrk="1" latinLnBrk="0" hangingPunct="1">
                        <a:lnSpc>
                          <a:spcPct val="100000"/>
                        </a:lnSpc>
                        <a:spcBef>
                          <a:spcPts val="0"/>
                        </a:spcBef>
                        <a:spcAft>
                          <a:spcPts val="0"/>
                        </a:spcAft>
                      </a:pPr>
                      <a:r>
                        <a:rPr kumimoji="1" lang="ja-JP" altLang="en-US" sz="1100" u="sng" kern="1200" dirty="0">
                          <a:solidFill>
                            <a:schemeClr val="tx1"/>
                          </a:solidFill>
                          <a:latin typeface="ＭＳ Ｐゴシック" panose="020B0600070205080204" pitchFamily="50" charset="-128"/>
                          <a:ea typeface="ＭＳ Ｐゴシック" panose="020B0600070205080204" pitchFamily="50" charset="-128"/>
                          <a:cs typeface="+mn-cs"/>
                        </a:rPr>
                        <a:t>①社会的認知度の向上、早期発見・実態把握</a:t>
                      </a:r>
                      <a:endParaRPr kumimoji="1" lang="en-US" altLang="ja-JP" sz="1100" u="sng" kern="1200" dirty="0">
                        <a:solidFill>
                          <a:schemeClr val="tx1"/>
                        </a:solidFill>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・地域住民や市町村職員、福祉専門職、教職員等の意識向上を図り、発見頻度を高めるとともに、ヤングケアラー自身の意識醸成を進める。</a:t>
                      </a:r>
                      <a:endParaRPr kumimoji="1"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・福祉部内に「ヤングケアラー支援方策検討ワーキンググループ」を設置（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・ヤングケアラー支援関係課長会　議の設置（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9</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・ヤングケアラー支援推進指針の　策定（</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・福祉部に子ども家庭局を設置し、　子ども家庭局がヤングケアラー施策の推進に関して、庁内総合調整を行う（</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4</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・国家要望（ヤングケアラーへの支援強化に向けた法整備及び法に盛り込むべき内容についての要望）（</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7</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・ヤングケアラー支援関係課長会　議の構成員を拡充（</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・府民向けシンポジウムの開催（</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・市町村、福祉専門職、教職員等　向け研修会の実施</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・ヤングケアラー支援関係課長会議を開催（年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回程度）し、福祉、教育をはじめ、庁内関係課における関係事業の共有、施策の方向性等を確認。</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・市町村ヤングケアラー支援担当課長会議等を通じたヤングケアラー施策の好事例等の共有や取組の促進。</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ct val="1000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8900" indent="-88900" algn="l">
                        <a:lnSpc>
                          <a:spcPct val="100000"/>
                        </a:lnSpc>
                        <a:spcBef>
                          <a:spcPts val="0"/>
                        </a:spcBef>
                        <a:spcAft>
                          <a:spcPts val="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・ヤングケアラー支援に関わる民間支援団体への助成による活動の活性化及び地域の民間支援団体と行政、関係機関等との連携による支援のネットワーク化。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（６）子ども施策（ヤングケアラー支援（その１））</a:t>
            </a:r>
          </a:p>
        </p:txBody>
      </p:sp>
    </p:spTree>
    <p:extLst>
      <p:ext uri="{BB962C8B-B14F-4D97-AF65-F5344CB8AC3E}">
        <p14:creationId xmlns:p14="http://schemas.microsoft.com/office/powerpoint/2010/main" val="3308692002"/>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7819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l">
                        <a:lnSpc>
                          <a:spcPts val="1600"/>
                        </a:lnSpc>
                        <a:spcBef>
                          <a:spcPts val="240"/>
                        </a:spcBef>
                        <a:spcAft>
                          <a:spcPts val="240"/>
                        </a:spcAft>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➁的確なアセスメントの必要性</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600"/>
                        </a:lnSpc>
                      </a:pPr>
                      <a:r>
                        <a:rPr lang="ja-JP" altLang="ja-JP" sz="1100" dirty="0">
                          <a:solidFill>
                            <a:schemeClr val="tx1"/>
                          </a:solidFill>
                          <a:latin typeface="ＭＳ Ｐゴシック" panose="020B0600070205080204" pitchFamily="50" charset="-128"/>
                          <a:ea typeface="ＭＳ Ｐゴシック" panose="020B0600070205080204" pitchFamily="50" charset="-128"/>
                        </a:rPr>
                        <a:t>・</a:t>
                      </a:r>
                      <a:r>
                        <a:rPr lang="ja-JP" altLang="en-US" sz="1100" dirty="0">
                          <a:solidFill>
                            <a:schemeClr val="tx1"/>
                          </a:solidFill>
                          <a:latin typeface="ＭＳ Ｐゴシック" panose="020B0600070205080204" pitchFamily="50" charset="-128"/>
                          <a:ea typeface="ＭＳ Ｐゴシック" panose="020B0600070205080204" pitchFamily="50" charset="-128"/>
                        </a:rPr>
                        <a:t>ヤングケアラーについて、</a:t>
                      </a:r>
                      <a:r>
                        <a:rPr lang="ja-JP" altLang="ja-JP" sz="1100" dirty="0">
                          <a:solidFill>
                            <a:schemeClr val="tx1"/>
                          </a:solidFill>
                          <a:latin typeface="ＭＳ Ｐゴシック" panose="020B0600070205080204" pitchFamily="50" charset="-128"/>
                          <a:ea typeface="ＭＳ Ｐゴシック" panose="020B0600070205080204" pitchFamily="50" charset="-128"/>
                        </a:rPr>
                        <a:t>画一</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的な線引きが困難</a:t>
                      </a:r>
                      <a:r>
                        <a:rPr lang="ja-JP" altLang="en-US" sz="1100" dirty="0">
                          <a:solidFill>
                            <a:schemeClr val="tx1"/>
                          </a:solidFill>
                          <a:latin typeface="ＭＳ Ｐゴシック" panose="020B0600070205080204" pitchFamily="50" charset="-128"/>
                          <a:ea typeface="ＭＳ Ｐゴシック" panose="020B0600070205080204" pitchFamily="50" charset="-128"/>
                        </a:rPr>
                        <a:t>であり、</a:t>
                      </a:r>
                      <a:r>
                        <a:rPr lang="ja-JP" altLang="ja-JP" sz="1100" dirty="0">
                          <a:solidFill>
                            <a:schemeClr val="tx1"/>
                          </a:solidFill>
                          <a:latin typeface="ＭＳ Ｐゴシック" panose="020B0600070205080204" pitchFamily="50" charset="-128"/>
                          <a:ea typeface="ＭＳ Ｐゴシック" panose="020B0600070205080204" pitchFamily="50" charset="-128"/>
                        </a:rPr>
                        <a:t>個々</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の事情について、子ども自身の</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自己決定権を尊重しながら、的</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確にアセスメントを実施し、適</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切な支援に繋い</a:t>
                      </a:r>
                      <a:r>
                        <a:rPr lang="ja-JP" altLang="en-US" sz="1100" dirty="0">
                          <a:solidFill>
                            <a:schemeClr val="tx1"/>
                          </a:solidFill>
                          <a:latin typeface="ＭＳ Ｐゴシック" panose="020B0600070205080204" pitchFamily="50" charset="-128"/>
                          <a:ea typeface="ＭＳ Ｐゴシック" panose="020B0600070205080204" pitchFamily="50" charset="-128"/>
                        </a:rPr>
                        <a:t>で</a:t>
                      </a:r>
                      <a:r>
                        <a:rPr lang="ja-JP" altLang="ja-JP" sz="1100" dirty="0">
                          <a:solidFill>
                            <a:schemeClr val="tx1"/>
                          </a:solidFill>
                          <a:latin typeface="ＭＳ Ｐゴシック" panose="020B0600070205080204" pitchFamily="50" charset="-128"/>
                          <a:ea typeface="ＭＳ Ｐゴシック" panose="020B0600070205080204" pitchFamily="50" charset="-128"/>
                        </a:rPr>
                        <a:t>いくことが必</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要。</a:t>
                      </a:r>
                    </a:p>
                    <a:p>
                      <a:pPr algn="l">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600"/>
                        </a:lnSpc>
                        <a:spcBef>
                          <a:spcPts val="240"/>
                        </a:spcBef>
                        <a:spcAft>
                          <a:spcPts val="240"/>
                        </a:spcAft>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③多種多用な課題への対応</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600"/>
                        </a:lnSpc>
                      </a:pPr>
                      <a:r>
                        <a:rPr lang="ja-JP" altLang="ja-JP" sz="1100" dirty="0">
                          <a:solidFill>
                            <a:schemeClr val="tx1"/>
                          </a:solidFill>
                          <a:latin typeface="ＭＳ Ｐゴシック" panose="020B0600070205080204" pitchFamily="50" charset="-128"/>
                          <a:ea typeface="ＭＳ Ｐゴシック" panose="020B0600070205080204" pitchFamily="50" charset="-128"/>
                        </a:rPr>
                        <a:t>・高齢、障がい、疾病、失業、生</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活困窮、ひとり親家庭など家庭</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の状況に応じた課題整理や、ヤ</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ング</a:t>
                      </a:r>
                      <a:r>
                        <a:rPr lang="ja-JP" altLang="en-US" sz="1100" dirty="0">
                          <a:solidFill>
                            <a:schemeClr val="tx1"/>
                          </a:solidFill>
                          <a:latin typeface="ＭＳ Ｐゴシック" panose="020B0600070205080204" pitchFamily="50" charset="-128"/>
                          <a:ea typeface="ＭＳ Ｐゴシック" panose="020B0600070205080204" pitchFamily="50" charset="-128"/>
                        </a:rPr>
                        <a:t>ケアラー</a:t>
                      </a:r>
                      <a:r>
                        <a:rPr lang="ja-JP" altLang="ja-JP" sz="1100" dirty="0">
                          <a:solidFill>
                            <a:schemeClr val="tx1"/>
                          </a:solidFill>
                          <a:latin typeface="ＭＳ Ｐゴシック" panose="020B0600070205080204" pitchFamily="50" charset="-128"/>
                          <a:ea typeface="ＭＳ Ｐゴシック" panose="020B0600070205080204" pitchFamily="50" charset="-128"/>
                        </a:rPr>
                        <a:t>自身の</a:t>
                      </a:r>
                      <a:r>
                        <a:rPr lang="ja-JP" altLang="en-US" sz="1100" dirty="0">
                          <a:solidFill>
                            <a:schemeClr val="tx1"/>
                          </a:solidFill>
                          <a:latin typeface="ＭＳ Ｐゴシック" panose="020B0600070205080204" pitchFamily="50" charset="-128"/>
                          <a:ea typeface="ＭＳ Ｐゴシック" panose="020B0600070205080204" pitchFamily="50" charset="-128"/>
                        </a:rPr>
                        <a:t>成長</a:t>
                      </a:r>
                      <a:r>
                        <a:rPr lang="ja-JP" altLang="ja-JP" sz="1100" dirty="0">
                          <a:solidFill>
                            <a:schemeClr val="tx1"/>
                          </a:solidFill>
                          <a:latin typeface="ＭＳ Ｐゴシック" panose="020B0600070205080204" pitchFamily="50" charset="-128"/>
                          <a:ea typeface="ＭＳ Ｐゴシック" panose="020B0600070205080204" pitchFamily="50" charset="-128"/>
                        </a:rPr>
                        <a:t>の段階</a:t>
                      </a:r>
                      <a:endParaRPr lang="en-US"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pPr>
                      <a:r>
                        <a:rPr lang="ja-JP" altLang="en-US" sz="1100" dirty="0">
                          <a:solidFill>
                            <a:schemeClr val="tx1"/>
                          </a:solidFill>
                          <a:latin typeface="ＭＳ Ｐゴシック" panose="020B0600070205080204" pitchFamily="50" charset="-128"/>
                          <a:ea typeface="ＭＳ Ｐゴシック" panose="020B0600070205080204" pitchFamily="50" charset="-128"/>
                        </a:rPr>
                        <a:t>　</a:t>
                      </a:r>
                      <a:r>
                        <a:rPr lang="ja-JP" altLang="ja-JP" sz="1100" dirty="0">
                          <a:solidFill>
                            <a:schemeClr val="tx1"/>
                          </a:solidFill>
                          <a:latin typeface="ＭＳ Ｐゴシック" panose="020B0600070205080204" pitchFamily="50" charset="-128"/>
                          <a:ea typeface="ＭＳ Ｐゴシック" panose="020B0600070205080204" pitchFamily="50" charset="-128"/>
                        </a:rPr>
                        <a:t>等による幅広い支援</a:t>
                      </a:r>
                      <a:r>
                        <a:rPr lang="ja-JP" altLang="en-US" sz="1100" dirty="0">
                          <a:solidFill>
                            <a:schemeClr val="tx1"/>
                          </a:solidFill>
                          <a:latin typeface="ＭＳ Ｐゴシック" panose="020B0600070205080204" pitchFamily="50" charset="-128"/>
                          <a:ea typeface="ＭＳ Ｐゴシック" panose="020B0600070205080204" pitchFamily="50" charset="-128"/>
                        </a:rPr>
                        <a:t>方策</a:t>
                      </a:r>
                      <a:r>
                        <a:rPr lang="ja-JP" altLang="ja-JP" sz="1100" dirty="0">
                          <a:solidFill>
                            <a:schemeClr val="tx1"/>
                          </a:solidFill>
                          <a:latin typeface="ＭＳ Ｐゴシック" panose="020B0600070205080204" pitchFamily="50" charset="-128"/>
                          <a:ea typeface="ＭＳ Ｐゴシック" panose="020B0600070205080204" pitchFamily="50" charset="-128"/>
                        </a:rPr>
                        <a:t>が必要。</a:t>
                      </a:r>
                      <a:r>
                        <a:rPr lang="ja-JP" altLang="en-US" sz="1100" dirty="0">
                          <a:solidFill>
                            <a:schemeClr val="tx1"/>
                          </a:solidFill>
                          <a:latin typeface="ＭＳ Ｐゴシック" panose="020B0600070205080204" pitchFamily="50" charset="-128"/>
                          <a:ea typeface="ＭＳ Ｐゴシック" panose="020B0600070205080204" pitchFamily="50" charset="-128"/>
                        </a:rPr>
                        <a:t>　</a:t>
                      </a:r>
                      <a:endParaRPr lang="ja-JP" altLang="ja-JP" sz="1100" dirty="0">
                        <a:solidFill>
                          <a:schemeClr val="tx1"/>
                        </a:solidFill>
                        <a:latin typeface="ＭＳ Ｐゴシック" panose="020B0600070205080204" pitchFamily="50" charset="-128"/>
                        <a:ea typeface="ＭＳ Ｐゴシック" panose="020B0600070205080204" pitchFamily="50" charset="-128"/>
                      </a:endParaRPr>
                    </a:p>
                    <a:p>
                      <a:pPr algn="l">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➁プラットフォームの整備</a:t>
                      </a:r>
                      <a:endParaRPr kumimoji="1"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・相談から的確なアセスメント、　適切な支援へ切れ目なく繋ぐことができるよう、地域の実情を踏まえた市町村における体制整備を支援する。</a:t>
                      </a:r>
                      <a:endParaRPr kumimoji="1" lang="en-US" altLang="ja-JP"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endParaRPr kumimoji="1" lang="en-US" altLang="ja-JP"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endParaRPr kumimoji="1"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③支援策の充実</a:t>
                      </a:r>
                      <a:endParaRPr kumimoji="1"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1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・既存のサービス・支援策により　対応するほか、既存のサービス等では対応できない課題への支援策を検討する。</a:t>
                      </a:r>
                    </a:p>
                    <a:p>
                      <a:pPr marL="0" marR="0" lvl="0" indent="0" algn="l" defTabSz="1280160" rtl="0" eaLnBrk="1" fontAlgn="auto" latinLnBrk="0" hangingPunct="1">
                        <a:lnSpc>
                          <a:spcPts val="1600"/>
                        </a:lnSpc>
                        <a:spcBef>
                          <a:spcPts val="60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・府立高校におけるヤングケアラーを適切な支援につなげる</a:t>
                      </a:r>
                      <a:endParaRPr lang="ja-JP"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・市町村ヤングケアラー支援担当課長会議（年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回程度）</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・市町村アンケートの実施</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⇒先行事例の紹介及び課題の共有</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・福祉専門職向け実態調査の実施</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（介護支援専門員、相談支援専門員等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・民間支援団体への助成（府福祉基金の活用）</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・スクールソーシャルワーカーの配置校数を拡充するとともに、スクールソーシャルワーカー・スーパーバイザーを新たに雇用し、全ての府立高校が必要な時に専門人材に相談できる体制づくりを構築</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・きめ細かな学習支援、手厚い進路相談を行うため、学習支援スタッフやキャリア教育コーディネーターを府立高校に配置</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・府立高校におけるすべてのヤングケアラーを早期に発見し、自己実現に向けた支援を強力に推進。</a:t>
                      </a: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（６）子ども施策（ヤングケアラー支援（その２））</a:t>
            </a:r>
          </a:p>
        </p:txBody>
      </p:sp>
    </p:spTree>
    <p:extLst>
      <p:ext uri="{BB962C8B-B14F-4D97-AF65-F5344CB8AC3E}">
        <p14:creationId xmlns:p14="http://schemas.microsoft.com/office/powerpoint/2010/main" val="2959932871"/>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467544" y="303116"/>
            <a:ext cx="8352928" cy="115416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■市町村ヤングケアラー支援担当課長会議</a:t>
            </a:r>
            <a:endPar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・大阪府・府内市町村におけるヤングケアラー支援関連施策や先進的な取組事例等について情報共有</a:t>
            </a:r>
            <a:endParaRPr kumimoji="1" lang="en-US" altLang="ja-JP"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・支援の実施主体である市町村との連携強化・機運醸成</a:t>
            </a:r>
          </a:p>
        </p:txBody>
      </p:sp>
      <p:sp>
        <p:nvSpPr>
          <p:cNvPr id="26"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2" name="図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9592" y="1628800"/>
            <a:ext cx="7416824" cy="4631466"/>
          </a:xfrm>
          <a:prstGeom prst="rect">
            <a:avLst/>
          </a:prstGeom>
        </p:spPr>
      </p:pic>
    </p:spTree>
    <p:extLst>
      <p:ext uri="{BB962C8B-B14F-4D97-AF65-F5344CB8AC3E}">
        <p14:creationId xmlns:p14="http://schemas.microsoft.com/office/powerpoint/2010/main" val="2282549454"/>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251520" y="476672"/>
          <a:ext cx="8712968" cy="579628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520280">
                  <a:extLst>
                    <a:ext uri="{9D8B030D-6E8A-4147-A177-3AD203B41FA5}">
                      <a16:colId xmlns:a16="http://schemas.microsoft.com/office/drawing/2014/main" val="20002"/>
                    </a:ext>
                  </a:extLst>
                </a:gridCol>
                <a:gridCol w="273630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都市部を中心に待機児童は増加傾向にあったが、保育所等整備や人材確保を進めた結果、保育の受け皿が拡大した。現状としては、待機児童は減少傾向にあるが、今後の潜在需要も見込み、引き続きの対策が必要。</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・保育人材確保に向けた取組みを引き続き実施していく。</a:t>
                      </a:r>
                    </a:p>
                    <a:p>
                      <a:pPr algn="l"/>
                      <a:endParaRPr kumimoji="1" lang="ja-JP" altLang="en-US" sz="1400" dirty="0">
                        <a:solidFill>
                          <a:schemeClr val="tx1"/>
                        </a:solidFill>
                      </a:endParaRPr>
                    </a:p>
                    <a:p>
                      <a:pPr algn="l"/>
                      <a:r>
                        <a:rPr kumimoji="1" lang="ja-JP" altLang="en-US" sz="1400" dirty="0">
                          <a:solidFill>
                            <a:schemeClr val="tx1"/>
                          </a:solidFill>
                        </a:rPr>
                        <a:t>・国家戦略特区等を活用し、国に対する提案等を実施した。</a:t>
                      </a:r>
                      <a:endParaRPr kumimoji="1" lang="en-US" altLang="ja-JP" sz="1400" dirty="0">
                        <a:solidFill>
                          <a:schemeClr val="tx1"/>
                        </a:solidFill>
                      </a:endParaRPr>
                    </a:p>
                    <a:p>
                      <a:pPr algn="l"/>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en-US" altLang="ja-JP" sz="1400" dirty="0">
                          <a:solidFill>
                            <a:schemeClr val="tx1"/>
                          </a:solidFill>
                        </a:rPr>
                        <a:t>【</a:t>
                      </a:r>
                      <a:r>
                        <a:rPr kumimoji="1" lang="ja-JP" altLang="en-US" sz="1400" dirty="0">
                          <a:solidFill>
                            <a:schemeClr val="tx1"/>
                          </a:solidFill>
                        </a:rPr>
                        <a:t>地域限定保育士</a:t>
                      </a:r>
                      <a:r>
                        <a:rPr kumimoji="1" lang="en-US" altLang="ja-JP" sz="1400" dirty="0">
                          <a:solidFill>
                            <a:schemeClr val="tx1"/>
                          </a:solidFill>
                        </a:rPr>
                        <a:t>】</a:t>
                      </a:r>
                    </a:p>
                    <a:p>
                      <a:pPr algn="l"/>
                      <a:r>
                        <a:rPr kumimoji="1" lang="ja-JP" altLang="en-US" sz="1400" dirty="0">
                          <a:solidFill>
                            <a:schemeClr val="tx1"/>
                          </a:solidFill>
                        </a:rPr>
                        <a:t>・</a:t>
                      </a:r>
                      <a:r>
                        <a:rPr kumimoji="1" lang="en-US" altLang="ja-JP" sz="1400" dirty="0">
                          <a:solidFill>
                            <a:schemeClr val="tx1"/>
                          </a:solidFill>
                        </a:rPr>
                        <a:t>2015</a:t>
                      </a:r>
                      <a:r>
                        <a:rPr kumimoji="1" lang="ja-JP" altLang="en-US" sz="1400" dirty="0">
                          <a:solidFill>
                            <a:schemeClr val="tx1"/>
                          </a:solidFill>
                        </a:rPr>
                        <a:t>年度から、全国に先駆け、地域限定保育士試験を実施。</a:t>
                      </a:r>
                    </a:p>
                    <a:p>
                      <a:pPr algn="l"/>
                      <a:r>
                        <a:rPr kumimoji="1" lang="en-US" altLang="ja-JP" sz="1400" dirty="0">
                          <a:solidFill>
                            <a:schemeClr val="tx1"/>
                          </a:solidFill>
                        </a:rPr>
                        <a:t>2018</a:t>
                      </a:r>
                      <a:r>
                        <a:rPr kumimoji="1" lang="ja-JP" altLang="en-US" sz="1400" dirty="0">
                          <a:solidFill>
                            <a:schemeClr val="tx1"/>
                          </a:solidFill>
                        </a:rPr>
                        <a:t>年度は、全国で初めて実技試験による通常試験と、保育実技講習会による地域限定試験を同時実施。</a:t>
                      </a:r>
                      <a:endParaRPr kumimoji="1" lang="en-US" altLang="ja-JP" sz="1400" dirty="0">
                        <a:solidFill>
                          <a:schemeClr val="tx1"/>
                        </a:solidFill>
                      </a:endParaRPr>
                    </a:p>
                    <a:p>
                      <a:pPr algn="l"/>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規制緩和</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府から国へ以下の提案を実施</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・①保育に従事する人員の配置基準の緩和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⇒職員配置基準内に「保育士」以外に府が養成を行う「保育支援員」を位置付け。保育士の３分の１に置きかえて配置。</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②保育所等の面積基準の緩和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⇒認定こども園も緩和対象とすること及び特例地域の要件（待機児童の人数、比較対象となる土地価格）の見直し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③保育所等の採光基準の緩和</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⇒採光に有効な部分の面積の床面積に対する割合を緩和</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kumimoji="1" lang="en-US" altLang="ja-JP" sz="1400" dirty="0">
                          <a:solidFill>
                            <a:schemeClr val="tx1"/>
                          </a:solidFill>
                        </a:rPr>
                        <a:t>【</a:t>
                      </a:r>
                      <a:r>
                        <a:rPr kumimoji="1" lang="ja-JP" altLang="en-US" sz="1400" dirty="0">
                          <a:solidFill>
                            <a:schemeClr val="tx1"/>
                          </a:solidFill>
                        </a:rPr>
                        <a:t>地域限定保育士</a:t>
                      </a:r>
                      <a:r>
                        <a:rPr kumimoji="1" lang="en-US" altLang="ja-JP" sz="1400" dirty="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・地域限定保育士試験の実施回数　</a:t>
                      </a:r>
                      <a:r>
                        <a:rPr kumimoji="1" lang="en-US" altLang="ja-JP" sz="1400" dirty="0">
                          <a:solidFill>
                            <a:schemeClr val="tx1"/>
                          </a:solidFill>
                        </a:rPr>
                        <a:t>2015</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年度各</a:t>
                      </a:r>
                      <a:r>
                        <a:rPr kumimoji="1" lang="en-US" altLang="ja-JP" sz="1400" dirty="0">
                          <a:solidFill>
                            <a:schemeClr val="tx1"/>
                          </a:solidFill>
                        </a:rPr>
                        <a:t>1</a:t>
                      </a:r>
                      <a:r>
                        <a:rPr kumimoji="1" lang="ja-JP" altLang="en-US" sz="1400" dirty="0">
                          <a:solidFill>
                            <a:schemeClr val="tx1"/>
                          </a:solidFill>
                        </a:rPr>
                        <a:t>回の計</a:t>
                      </a:r>
                      <a:r>
                        <a:rPr kumimoji="1" lang="en-US" altLang="ja-JP" sz="1400" dirty="0">
                          <a:solidFill>
                            <a:schemeClr val="tx1"/>
                          </a:solidFill>
                        </a:rPr>
                        <a:t>7</a:t>
                      </a:r>
                      <a:r>
                        <a:rPr kumimoji="1" lang="ja-JP" altLang="en-US" sz="1400" dirty="0">
                          <a:solidFill>
                            <a:schemeClr val="tx1"/>
                          </a:solidFill>
                        </a:rPr>
                        <a:t>回（全国最多）</a:t>
                      </a: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・合格者数計</a:t>
                      </a:r>
                      <a:r>
                        <a:rPr kumimoji="1" lang="en-US" altLang="ja-JP" sz="1400" dirty="0">
                          <a:solidFill>
                            <a:schemeClr val="tx1"/>
                          </a:solidFill>
                        </a:rPr>
                        <a:t>2,906</a:t>
                      </a:r>
                      <a:r>
                        <a:rPr kumimoji="1" lang="ja-JP" altLang="en-US" sz="1400" dirty="0">
                          <a:solidFill>
                            <a:schemeClr val="tx1"/>
                          </a:solidFill>
                        </a:rPr>
                        <a:t>名（</a:t>
                      </a:r>
                      <a:r>
                        <a:rPr kumimoji="1" lang="en-US" altLang="ja-JP" sz="1400" dirty="0">
                          <a:solidFill>
                            <a:schemeClr val="tx1"/>
                          </a:solidFill>
                        </a:rPr>
                        <a:t>2015</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a:t>
                      </a: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規制緩和</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①保育に従事する人員の配置基準の緩和</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・待機児童解消までの措置として、自治体が自ら定める基準（配置基準の６割以上）に基づく「地方裁量型認可化移行施設」の創設が決定（</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②保育所等の面積基準の緩和</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・認定こども園も緩和対象に（</a:t>
                      </a:r>
                      <a:r>
                        <a:rPr kumimoji="1" lang="en-US" altLang="ja-JP" sz="1400" b="0" i="0" u="none" strike="noStrike" kern="1200" cap="none" spc="0" normalizeH="0" baseline="0" noProof="0" dirty="0" err="1">
                          <a:ln>
                            <a:noFill/>
                          </a:ln>
                          <a:solidFill>
                            <a:schemeClr val="tx1"/>
                          </a:solidFill>
                          <a:effectLst/>
                          <a:uLnTx/>
                          <a:uFillTx/>
                          <a:latin typeface="+mn-lt"/>
                          <a:ea typeface="+mn-ea"/>
                          <a:cs typeface="+mn-cs"/>
                        </a:rPr>
                        <a:t>H30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・特例地域の要件について見直し（</a:t>
                      </a:r>
                      <a:r>
                        <a:rPr kumimoji="1" lang="en-US" altLang="ja-JP" sz="1400" b="0" i="0" u="none" strike="noStrike" kern="1200" cap="none" spc="0" normalizeH="0" baseline="0" noProof="0" dirty="0" err="1">
                          <a:ln>
                            <a:noFill/>
                          </a:ln>
                          <a:solidFill>
                            <a:schemeClr val="tx1"/>
                          </a:solidFill>
                          <a:effectLst/>
                          <a:uLnTx/>
                          <a:uFillTx/>
                          <a:latin typeface="+mn-lt"/>
                          <a:ea typeface="+mn-ea"/>
                          <a:cs typeface="+mn-cs"/>
                        </a:rPr>
                        <a:t>H30</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③保育所等の採光基準の緩和</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・保育所の円滑な整備などを後押しするため、採光基準を緩和（</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a:t>
                      </a:r>
                      <a:r>
                        <a:rPr kumimoji="1" lang="ja-JP" altLang="en-US" sz="1400" dirty="0">
                          <a:solidFill>
                            <a:schemeClr val="tx1"/>
                          </a:solidFill>
                        </a:rPr>
                        <a:t>　</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（６）子ども施策（待機児童（その１））</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306256291"/>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251520" y="476672"/>
          <a:ext cx="8712968" cy="280924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2520280">
                  <a:extLst>
                    <a:ext uri="{9D8B030D-6E8A-4147-A177-3AD203B41FA5}">
                      <a16:colId xmlns:a16="http://schemas.microsoft.com/office/drawing/2014/main" val="20002"/>
                    </a:ext>
                  </a:extLst>
                </a:gridCol>
                <a:gridCol w="273630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潜在保育士の復職支援等</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年度から潜在保育士の現場復帰を促す保育士・保育所支援センター事業の実施。</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12</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月より保育士資格の新規取得者の確保のための保育士修学資金貸付事業、潜在保育士の再就職支援のための就職準備金や保育料等の貸付事業を実施。</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a:t>
                      </a:r>
                      <a:r>
                        <a:rPr kumimoji="1" lang="ja-JP" altLang="en-US" sz="1400" dirty="0">
                          <a:solidFill>
                            <a:schemeClr val="tx1"/>
                          </a:solidFill>
                        </a:rPr>
                        <a:t>潜在保育士の復職支援等</a:t>
                      </a:r>
                      <a:r>
                        <a:rPr kumimoji="1" lang="en-US" altLang="ja-JP" sz="1400" dirty="0">
                          <a:solidFill>
                            <a:schemeClr val="tx1"/>
                          </a:solidFill>
                        </a:rPr>
                        <a:t>】</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・保育士・保育所支援センター事業の保育所等への就業者数は累計で</a:t>
                      </a:r>
                      <a:r>
                        <a:rPr kumimoji="1" lang="en-US" altLang="ja-JP" sz="1400" dirty="0">
                          <a:solidFill>
                            <a:schemeClr val="tx1"/>
                          </a:solidFill>
                        </a:rPr>
                        <a:t>1,124</a:t>
                      </a:r>
                      <a:r>
                        <a:rPr kumimoji="1" lang="ja-JP" altLang="en-US" sz="1400" dirty="0">
                          <a:solidFill>
                            <a:schemeClr val="tx1"/>
                          </a:solidFill>
                        </a:rPr>
                        <a:t>名（</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7</a:t>
                      </a:r>
                      <a:r>
                        <a:rPr kumimoji="1" lang="ja-JP" altLang="en-US" sz="1400" dirty="0">
                          <a:solidFill>
                            <a:schemeClr val="tx1"/>
                          </a:solidFill>
                        </a:rPr>
                        <a:t>月末時点）</a:t>
                      </a:r>
                      <a:endParaRPr kumimoji="1" lang="en-US" altLang="ja-JP" sz="1400"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・保育士修学資金貸付等事業の累計貸付件数</a:t>
                      </a:r>
                      <a:r>
                        <a:rPr kumimoji="1" lang="en-US" altLang="ja-JP" sz="1400" dirty="0">
                          <a:solidFill>
                            <a:schemeClr val="tx1"/>
                          </a:solidFill>
                        </a:rPr>
                        <a:t>1,991</a:t>
                      </a:r>
                      <a:r>
                        <a:rPr kumimoji="1" lang="ja-JP" altLang="en-US" sz="1400" dirty="0">
                          <a:solidFill>
                            <a:schemeClr val="tx1"/>
                          </a:solidFill>
                        </a:rPr>
                        <a:t>件（</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7</a:t>
                      </a:r>
                      <a:r>
                        <a:rPr kumimoji="1" lang="ja-JP" altLang="en-US" sz="1400" dirty="0">
                          <a:solidFill>
                            <a:schemeClr val="tx1"/>
                          </a:solidFill>
                        </a:rPr>
                        <a:t>月末時点）</a:t>
                      </a:r>
                      <a:endParaRPr kumimoji="1" lang="en-US" altLang="ja-JP" sz="14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（６）子ども施策（待機児童（その２））</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205</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01404923"/>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（７）健康・医療（健康</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寿命の</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延伸）</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ext uri="{D42A27DB-BD31-4B8C-83A1-F6EECF244321}">
                <p14:modId xmlns:p14="http://schemas.microsoft.com/office/powerpoint/2010/main" val="2788857004"/>
              </p:ext>
            </p:extLst>
          </p:nvPr>
        </p:nvGraphicFramePr>
        <p:xfrm>
          <a:off x="179512" y="465792"/>
          <a:ext cx="8712968" cy="61315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・健康寿命が全国に比べて低い</a:t>
                      </a:r>
                      <a:br>
                        <a:rPr kumimoji="1" lang="ja-JP" altLang="en-US" sz="1400" dirty="0" smtClean="0">
                          <a:solidFill>
                            <a:schemeClr val="tx1"/>
                          </a:solidFill>
                          <a:latin typeface="+mn-ea"/>
                          <a:ea typeface="+mn-ea"/>
                        </a:rPr>
                      </a:br>
                      <a:r>
                        <a:rPr kumimoji="1" lang="ja-JP" altLang="en-US" sz="1400" baseline="0" dirty="0" smtClean="0">
                          <a:solidFill>
                            <a:schemeClr val="tx1"/>
                          </a:solidFill>
                          <a:latin typeface="+mn-ea"/>
                          <a:ea typeface="+mn-ea"/>
                        </a:rPr>
                        <a:t> </a:t>
                      </a:r>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69.39</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72.55</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45</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smtClean="0">
                          <a:solidFill>
                            <a:schemeClr val="tx1"/>
                          </a:solidFill>
                          <a:latin typeface="+mn-ea"/>
                          <a:ea typeface="+mn-ea"/>
                        </a:rPr>
                        <a:t>・生涯を通じて、心身ともに自立し、健やかで質の高い生活を送ることができるよう、「健康寿命の延伸」をめざす。</a:t>
                      </a:r>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・市町村の健康指標の状況や健康課題などに応じた効果的な施策展開に取組み、「健康格差の縮小」をめざす。</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lgn="l"/>
                      <a:r>
                        <a:rPr kumimoji="1" lang="ja-JP" altLang="en-US" sz="1200" dirty="0" smtClean="0">
                          <a:solidFill>
                            <a:schemeClr val="tx1"/>
                          </a:solidFill>
                          <a:latin typeface="+mn-ea"/>
                          <a:ea typeface="+mn-ea"/>
                        </a:rPr>
                        <a:t>・</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第</a:t>
                      </a:r>
                      <a:r>
                        <a:rPr kumimoji="1" lang="en-US" altLang="zh-TW" sz="1200" dirty="0" smtClean="0">
                          <a:solidFill>
                            <a:schemeClr val="tx1"/>
                          </a:solidFill>
                          <a:latin typeface="ＭＳ ゴシック" panose="020B0609070205080204" pitchFamily="49" charset="-128"/>
                          <a:ea typeface="ＭＳ ゴシック" panose="020B0609070205080204" pitchFamily="49" charset="-128"/>
                        </a:rPr>
                        <a:t>2</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次大阪府健康増進計画</a:t>
                      </a:r>
                      <a:r>
                        <a:rPr kumimoji="1" lang="ja-JP" altLang="en-US" sz="1200" dirty="0" smtClean="0">
                          <a:solidFill>
                            <a:schemeClr val="tx1"/>
                          </a:solidFill>
                          <a:latin typeface="+mn-ea"/>
                          <a:ea typeface="+mn-ea"/>
                        </a:rPr>
                        <a:t>を策定</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4</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第</a:t>
                      </a:r>
                      <a:r>
                        <a:rPr kumimoji="1" lang="en-US" altLang="zh-TW" sz="1200" dirty="0" smtClean="0">
                          <a:solidFill>
                            <a:schemeClr val="tx1"/>
                          </a:solidFill>
                          <a:latin typeface="ＭＳ ゴシック" panose="020B0609070205080204" pitchFamily="49" charset="-128"/>
                          <a:ea typeface="ＭＳ ゴシック" panose="020B0609070205080204" pitchFamily="49" charset="-128"/>
                        </a:rPr>
                        <a:t>3</a:t>
                      </a:r>
                      <a:r>
                        <a:rPr kumimoji="1" lang="zh-TW" altLang="en-US" sz="1200" dirty="0" smtClean="0">
                          <a:solidFill>
                            <a:schemeClr val="tx1"/>
                          </a:solidFill>
                          <a:latin typeface="ＭＳ ゴシック" panose="020B0609070205080204" pitchFamily="49" charset="-128"/>
                          <a:ea typeface="ＭＳ ゴシック" panose="020B0609070205080204" pitchFamily="49" charset="-128"/>
                        </a:rPr>
                        <a:t>次大阪府健康増進計画</a:t>
                      </a:r>
                      <a:r>
                        <a:rPr kumimoji="1" lang="ja-JP" altLang="en-US" sz="1200" dirty="0" smtClean="0">
                          <a:solidFill>
                            <a:schemeClr val="tx1"/>
                          </a:solidFill>
                          <a:latin typeface="+mn-ea"/>
                          <a:ea typeface="+mn-ea"/>
                        </a:rPr>
                        <a:t>を策定</a:t>
                      </a: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・大阪府健康づくり推進条例を制定</a:t>
                      </a:r>
                      <a:r>
                        <a:rPr kumimoji="1" lang="en-US" altLang="ja-JP" sz="1200" dirty="0" smtClean="0">
                          <a:solidFill>
                            <a:schemeClr val="tx1"/>
                          </a:solidFill>
                          <a:latin typeface="+mn-ea"/>
                          <a:ea typeface="+mn-ea"/>
                        </a:rPr>
                        <a:t>(2018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・データ分析による健康課題の明確化</a:t>
                      </a:r>
                    </a:p>
                    <a:p>
                      <a:pPr marL="88900" indent="-88900" algn="l"/>
                      <a:r>
                        <a:rPr kumimoji="1" lang="ja-JP" altLang="en-US" sz="1200" dirty="0" smtClean="0">
                          <a:solidFill>
                            <a:schemeClr val="tx1"/>
                          </a:solidFill>
                          <a:latin typeface="+mn-ea"/>
                          <a:ea typeface="+mn-ea"/>
                        </a:rPr>
                        <a:t>・市町村の健康づくりの推進（</a:t>
                      </a:r>
                      <a:r>
                        <a:rPr kumimoji="1" lang="en-US" altLang="ja-JP" sz="1200" dirty="0" smtClean="0">
                          <a:solidFill>
                            <a:schemeClr val="tx1"/>
                          </a:solidFill>
                          <a:latin typeface="+mn-ea"/>
                          <a:ea typeface="+mn-ea"/>
                        </a:rPr>
                        <a:t>2017</a:t>
                      </a:r>
                      <a:r>
                        <a:rPr kumimoji="1" lang="ja-JP" altLang="en-US" sz="1200" dirty="0" smtClean="0">
                          <a:solidFill>
                            <a:schemeClr val="tx1"/>
                          </a:solidFill>
                          <a:latin typeface="+mn-ea"/>
                          <a:ea typeface="+mn-ea"/>
                        </a:rPr>
                        <a:t>年度まで）</a:t>
                      </a:r>
                      <a:endParaRPr kumimoji="1" lang="en-US" altLang="ja-JP" sz="1200" dirty="0" smtClean="0">
                        <a:solidFill>
                          <a:schemeClr val="tx1"/>
                        </a:solidFill>
                        <a:latin typeface="+mn-ea"/>
                        <a:ea typeface="+mn-ea"/>
                      </a:endParaRPr>
                    </a:p>
                    <a:p>
                      <a:pPr marL="88900" indent="-88900" algn="l"/>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健康マイレージ事業を導入する市町村へ補助</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・中小企業の健康づくりの推進</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大阪府健康づくりアワードの実施</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健康経営セミナーを開催</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・若い世代の健康づくりの推進</a:t>
                      </a:r>
                      <a:endParaRPr kumimoji="1" lang="en-US" altLang="ja-JP" sz="1200" dirty="0" smtClean="0">
                        <a:solidFill>
                          <a:schemeClr val="tx1"/>
                        </a:solidFill>
                        <a:latin typeface="+mn-ea"/>
                        <a:ea typeface="+mn-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健康キャンパス・プロジェクトの実施</a:t>
                      </a:r>
                      <a:endParaRPr kumimoji="1" lang="en-US" altLang="ja-JP" sz="1200" dirty="0" smtClean="0">
                        <a:solidFill>
                          <a:schemeClr val="tx1"/>
                        </a:solidFill>
                        <a:latin typeface="+mn-ea"/>
                        <a:ea typeface="+mn-ea"/>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・府民への働きかけ</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各種媒体を活用して、府民に対して健康情報を発信</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・健活</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の普及啓発</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アスマイルの利用拡大に向けた取組み</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10</a:t>
                      </a:r>
                      <a:r>
                        <a:rPr kumimoji="1" lang="ja-JP" altLang="en-US" sz="1200" dirty="0" smtClean="0">
                          <a:solidFill>
                            <a:schemeClr val="tx1"/>
                          </a:solidFill>
                          <a:latin typeface="+mn-ea"/>
                          <a:ea typeface="+mn-ea"/>
                        </a:rPr>
                        <a:t>歳若返り」プロジェクトの推進</a:t>
                      </a: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latin typeface="+mn-ea"/>
                        <a:ea typeface="+mn-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strike="noStrike" dirty="0" smtClean="0">
                          <a:solidFill>
                            <a:schemeClr val="tx1"/>
                          </a:solidFill>
                        </a:rPr>
                        <a:t>※</a:t>
                      </a:r>
                      <a:r>
                        <a:rPr kumimoji="1" lang="ja-JP" altLang="en-US" sz="1200" strike="noStrike" dirty="0" smtClean="0">
                          <a:solidFill>
                            <a:schemeClr val="tx1"/>
                          </a:solidFill>
                        </a:rPr>
                        <a:t>各項目ごとの取組み内容や進捗状況について以降のページに別掲。</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・健康寿命は男女ともに</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延伸</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2016</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71.50</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39</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74.46</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34</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 </a:t>
                      </a:r>
                      <a:r>
                        <a:rPr kumimoji="1" lang="en-US" altLang="ja-JP" sz="1400" dirty="0" smtClean="0">
                          <a:solidFill>
                            <a:schemeClr val="tx1"/>
                          </a:solidFill>
                          <a:latin typeface="+mn-ea"/>
                          <a:ea typeface="+mn-ea"/>
                        </a:rPr>
                        <a:t>2019</a:t>
                      </a:r>
                      <a:r>
                        <a:rPr kumimoji="1" lang="ja-JP" altLang="en-US" sz="1400" dirty="0" smtClean="0">
                          <a:solidFill>
                            <a:schemeClr val="tx1"/>
                          </a:solidFill>
                          <a:latin typeface="+mn-ea"/>
                          <a:ea typeface="+mn-ea"/>
                        </a:rPr>
                        <a:t>年：</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男性</a:t>
                      </a:r>
                      <a:r>
                        <a:rPr kumimoji="1" lang="en-US" altLang="ja-JP" sz="1400" dirty="0" smtClean="0">
                          <a:solidFill>
                            <a:schemeClr val="tx1"/>
                          </a:solidFill>
                          <a:latin typeface="+mn-ea"/>
                          <a:ea typeface="+mn-ea"/>
                        </a:rPr>
                        <a:t>71.88</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41</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女性</a:t>
                      </a:r>
                      <a:r>
                        <a:rPr kumimoji="1" lang="en-US" altLang="ja-JP" sz="1400" dirty="0" smtClean="0">
                          <a:solidFill>
                            <a:schemeClr val="tx1"/>
                          </a:solidFill>
                          <a:latin typeface="+mn-ea"/>
                          <a:ea typeface="+mn-ea"/>
                        </a:rPr>
                        <a:t>74.78</a:t>
                      </a:r>
                      <a:r>
                        <a:rPr kumimoji="1" lang="ja-JP" altLang="en-US" sz="1400" dirty="0" smtClean="0">
                          <a:solidFill>
                            <a:schemeClr val="tx1"/>
                          </a:solidFill>
                          <a:latin typeface="+mn-ea"/>
                          <a:ea typeface="+mn-ea"/>
                        </a:rPr>
                        <a:t>歳・</a:t>
                      </a:r>
                      <a:r>
                        <a:rPr kumimoji="1" lang="en-US" altLang="ja-JP" sz="1400" dirty="0" smtClean="0">
                          <a:solidFill>
                            <a:schemeClr val="tx1"/>
                          </a:solidFill>
                          <a:latin typeface="+mn-ea"/>
                          <a:ea typeface="+mn-ea"/>
                        </a:rPr>
                        <a:t>40</a:t>
                      </a:r>
                      <a:r>
                        <a:rPr kumimoji="1" lang="ja-JP" altLang="en-US" sz="1400" dirty="0" smtClean="0">
                          <a:solidFill>
                            <a:schemeClr val="tx1"/>
                          </a:solidFill>
                          <a:latin typeface="+mn-ea"/>
                          <a:ea typeface="+mn-ea"/>
                        </a:rPr>
                        <a:t>位</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・特定健康診査の受診率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39.8%(44.7%)</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45.6%(50.1%)</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 2019</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51.3%(55.3%)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・特定保健指導の実施率</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smtClean="0">
                          <a:solidFill>
                            <a:schemeClr val="tx1"/>
                          </a:solidFill>
                          <a:latin typeface="+mn-ea"/>
                          <a:ea typeface="+mn-ea"/>
                        </a:rPr>
                        <a:t>  2011</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11.1%(15.0%)</a:t>
                      </a:r>
                      <a:endParaRPr kumimoji="1" lang="en-US" altLang="ja-JP" sz="1400" baseline="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solidFill>
                            <a:schemeClr val="tx1"/>
                          </a:solidFill>
                          <a:latin typeface="+mn-ea"/>
                          <a:ea typeface="+mn-ea"/>
                        </a:rPr>
                        <a:t>　</a:t>
                      </a:r>
                      <a:r>
                        <a:rPr kumimoji="1" lang="en-US" altLang="ja-JP" sz="1400" baseline="0" dirty="0" smtClean="0">
                          <a:solidFill>
                            <a:schemeClr val="tx1"/>
                          </a:solidFill>
                          <a:latin typeface="+mn-ea"/>
                          <a:ea typeface="+mn-ea"/>
                        </a:rPr>
                        <a:t>2015</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13.1%(17.5%)</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n-ea"/>
                          <a:ea typeface="+mn-ea"/>
                        </a:rPr>
                        <a:t>  2019</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19.9%(23.2%)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n-ea"/>
                          <a:ea typeface="+mn-ea"/>
                        </a:rPr>
                        <a:t>　</a:t>
                      </a:r>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は全国平均</a:t>
                      </a:r>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57856449"/>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1663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①</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大阪府健康増進計画</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3" name="表 2"/>
          <p:cNvGraphicFramePr>
            <a:graphicFrameLocks noGrp="1"/>
          </p:cNvGraphicFramePr>
          <p:nvPr>
            <p:extLst/>
          </p:nvPr>
        </p:nvGraphicFramePr>
        <p:xfrm>
          <a:off x="330188" y="568729"/>
          <a:ext cx="8640960" cy="6000901"/>
        </p:xfrm>
        <a:graphic>
          <a:graphicData uri="http://schemas.openxmlformats.org/drawingml/2006/table">
            <a:tbl>
              <a:tblPr firstRow="1" bandRow="1">
                <a:tableStyleId>{5C22544A-7EE6-4342-B048-85BDC9FD1C3A}</a:tableStyleId>
              </a:tblPr>
              <a:tblGrid>
                <a:gridCol w="592118">
                  <a:extLst>
                    <a:ext uri="{9D8B030D-6E8A-4147-A177-3AD203B41FA5}">
                      <a16:colId xmlns:a16="http://schemas.microsoft.com/office/drawing/2014/main" val="20000"/>
                    </a:ext>
                  </a:extLst>
                </a:gridCol>
                <a:gridCol w="2576234">
                  <a:extLst>
                    <a:ext uri="{9D8B030D-6E8A-4147-A177-3AD203B41FA5}">
                      <a16:colId xmlns:a16="http://schemas.microsoft.com/office/drawing/2014/main" val="20001"/>
                    </a:ext>
                  </a:extLst>
                </a:gridCol>
                <a:gridCol w="2382754">
                  <a:extLst>
                    <a:ext uri="{9D8B030D-6E8A-4147-A177-3AD203B41FA5}">
                      <a16:colId xmlns:a16="http://schemas.microsoft.com/office/drawing/2014/main" val="20002"/>
                    </a:ext>
                  </a:extLst>
                </a:gridCol>
                <a:gridCol w="3089854">
                  <a:extLst>
                    <a:ext uri="{9D8B030D-6E8A-4147-A177-3AD203B41FA5}">
                      <a16:colId xmlns:a16="http://schemas.microsoft.com/office/drawing/2014/main" val="20003"/>
                    </a:ext>
                  </a:extLst>
                </a:gridCol>
              </a:tblGrid>
              <a:tr h="348966">
                <a:tc>
                  <a:txBody>
                    <a:bodyPr/>
                    <a:lstStyle/>
                    <a:p>
                      <a:endParaRPr kumimoji="1" lang="ja-JP" altLang="en-US" dirty="0"/>
                    </a:p>
                  </a:txBody>
                  <a:tcPr/>
                </a:tc>
                <a:tc>
                  <a:txBody>
                    <a:bodyPr/>
                    <a:lstStyle/>
                    <a:p>
                      <a:pPr algn="ct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2</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大阪府健康増進計画</a:t>
                      </a:r>
                      <a:endParaRPr kumimoji="1" lang="ja-JP" altLang="en-US" sz="1400" dirty="0" smtClean="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第</a:t>
                      </a:r>
                      <a:r>
                        <a:rPr kumimoji="1" lang="en-US" altLang="ja-JP" sz="1400" b="0" dirty="0" smtClean="0"/>
                        <a:t>3</a:t>
                      </a:r>
                      <a:r>
                        <a:rPr kumimoji="1" lang="ja-JP" altLang="en-US" sz="1400" b="0" dirty="0" smtClean="0"/>
                        <a:t>次</a:t>
                      </a:r>
                      <a:r>
                        <a:rPr kumimoji="1" lang="ja-JP" altLang="en-US" sz="1400" b="0" i="0" u="none" strike="noStrike" kern="1200" baseline="0" dirty="0" smtClean="0">
                          <a:solidFill>
                            <a:schemeClr val="lt1"/>
                          </a:solidFill>
                          <a:latin typeface="+mn-lt"/>
                          <a:ea typeface="+mn-ea"/>
                          <a:cs typeface="+mn-cs"/>
                        </a:rPr>
                        <a:t>大阪府健康</a:t>
                      </a:r>
                      <a:r>
                        <a:rPr kumimoji="1" lang="ja-JP" altLang="en-US" sz="1400" b="0" i="0" u="none" strike="noStrike" kern="1200" baseline="0" smtClean="0">
                          <a:solidFill>
                            <a:schemeClr val="lt1"/>
                          </a:solidFill>
                          <a:latin typeface="+mn-lt"/>
                          <a:ea typeface="+mn-ea"/>
                          <a:cs typeface="+mn-cs"/>
                        </a:rPr>
                        <a:t>増進計画</a:t>
                      </a:r>
                      <a:endParaRPr kumimoji="1" lang="ja-JP" altLang="en-US" sz="1400" dirty="0" smtClean="0"/>
                    </a:p>
                  </a:txBody>
                  <a:tcPr/>
                </a:tc>
                <a:extLst>
                  <a:ext uri="{0D108BD9-81ED-4DB2-BD59-A6C34878D82A}">
                    <a16:rowId xmlns:a16="http://schemas.microsoft.com/office/drawing/2014/main" val="10000"/>
                  </a:ext>
                </a:extLst>
              </a:tr>
              <a:tr h="331621">
                <a:tc>
                  <a:txBody>
                    <a:bodyPr/>
                    <a:lstStyle/>
                    <a:p>
                      <a:r>
                        <a:rPr kumimoji="1" lang="ja-JP" altLang="en-US" sz="1400" dirty="0" smtClean="0"/>
                        <a:t>期間</a:t>
                      </a:r>
                      <a:endParaRPr kumimoji="1" lang="ja-JP" altLang="en-US" sz="1400" dirty="0"/>
                    </a:p>
                  </a:txBody>
                  <a:tcPr/>
                </a:tc>
                <a:tc>
                  <a:txBody>
                    <a:bodyPr/>
                    <a:lstStyle/>
                    <a:p>
                      <a:pPr algn="ctr"/>
                      <a:r>
                        <a:rPr kumimoji="1" lang="en-US" altLang="ja-JP" sz="1400" b="0" i="0" u="none" strike="noStrike" kern="1200" baseline="0" dirty="0" smtClean="0">
                          <a:solidFill>
                            <a:schemeClr val="dk1"/>
                          </a:solidFill>
                          <a:latin typeface="+mn-lt"/>
                          <a:ea typeface="+mn-ea"/>
                          <a:cs typeface="+mn-cs"/>
                        </a:rPr>
                        <a:t>2008</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8 </a:t>
                      </a:r>
                      <a:r>
                        <a:rPr kumimoji="1" lang="ja-JP" altLang="en-US" sz="1400" b="0" i="0" u="none" strike="noStrike" kern="1200" baseline="0" dirty="0" smtClean="0">
                          <a:solidFill>
                            <a:schemeClr val="dk1"/>
                          </a:solidFill>
                          <a:latin typeface="+mn-lt"/>
                          <a:ea typeface="+mn-ea"/>
                          <a:cs typeface="+mn-cs"/>
                        </a:rPr>
                        <a:t>月</a:t>
                      </a:r>
                      <a:r>
                        <a:rPr kumimoji="1" lang="en-US" altLang="ja-JP" sz="1400" b="0" i="0" u="none" strike="noStrike" kern="1200" baseline="0" dirty="0" smtClean="0">
                          <a:solidFill>
                            <a:schemeClr val="dk1"/>
                          </a:solidFill>
                          <a:latin typeface="+mn-lt"/>
                          <a:ea typeface="+mn-ea"/>
                          <a:cs typeface="+mn-cs"/>
                        </a:rPr>
                        <a:t>‐2013</a:t>
                      </a:r>
                      <a:r>
                        <a:rPr kumimoji="1" lang="ja-JP" altLang="en-US" sz="1400" b="0" i="0" u="none" strike="noStrike" kern="1200" baseline="0" dirty="0" smtClean="0">
                          <a:solidFill>
                            <a:schemeClr val="dk1"/>
                          </a:solidFill>
                          <a:latin typeface="+mn-lt"/>
                          <a:ea typeface="+mn-ea"/>
                          <a:cs typeface="+mn-cs"/>
                        </a:rPr>
                        <a:t>年</a:t>
                      </a:r>
                      <a:r>
                        <a:rPr kumimoji="1" lang="en-US" altLang="ja-JP" sz="1400" b="0" i="0" u="none" strike="noStrike" kern="1200" baseline="0" dirty="0" smtClean="0">
                          <a:solidFill>
                            <a:schemeClr val="dk1"/>
                          </a:solidFill>
                          <a:latin typeface="+mn-lt"/>
                          <a:ea typeface="+mn-ea"/>
                          <a:cs typeface="+mn-cs"/>
                        </a:rPr>
                        <a:t>3 </a:t>
                      </a:r>
                      <a:r>
                        <a:rPr kumimoji="1" lang="ja-JP" altLang="en-US" sz="1400" b="0" i="0" u="none" strike="noStrike" kern="1200" baseline="0" dirty="0" smtClean="0">
                          <a:solidFill>
                            <a:schemeClr val="dk1"/>
                          </a:solidFill>
                          <a:latin typeface="+mn-lt"/>
                          <a:ea typeface="+mn-ea"/>
                          <a:cs typeface="+mn-cs"/>
                        </a:rPr>
                        <a:t>月</a:t>
                      </a:r>
                      <a:endParaRPr kumimoji="1" lang="ja-JP" altLang="en-US" sz="1400" dirty="0"/>
                    </a:p>
                  </a:txBody>
                  <a:tcPr/>
                </a:tc>
                <a:tc>
                  <a:txBody>
                    <a:bodyPr/>
                    <a:lstStyle/>
                    <a:p>
                      <a:pPr algn="ctr"/>
                      <a:r>
                        <a:rPr kumimoji="1" lang="en-US" altLang="ja-JP" sz="1400" dirty="0" smtClean="0"/>
                        <a:t>2013</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‐2018</a:t>
                      </a:r>
                      <a:r>
                        <a:rPr kumimoji="1" lang="ja-JP" altLang="en-US" sz="1400" dirty="0" smtClean="0"/>
                        <a:t>年</a:t>
                      </a:r>
                      <a:r>
                        <a:rPr kumimoji="1" lang="en-US" altLang="ja-JP" sz="1400" dirty="0" smtClean="0"/>
                        <a:t>3 </a:t>
                      </a:r>
                      <a:r>
                        <a:rPr kumimoji="1" lang="ja-JP" altLang="en-US" sz="1400" dirty="0" smtClean="0"/>
                        <a:t>月</a:t>
                      </a:r>
                      <a:endParaRPr kumimoji="1" lang="ja-JP" altLang="en-US" sz="1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2018</a:t>
                      </a:r>
                      <a:r>
                        <a:rPr kumimoji="1" lang="ja-JP" altLang="en-US" sz="1400" dirty="0" smtClean="0"/>
                        <a:t>年</a:t>
                      </a:r>
                      <a:r>
                        <a:rPr kumimoji="1" lang="en-US" altLang="ja-JP" sz="1400" dirty="0" smtClean="0"/>
                        <a:t>4 </a:t>
                      </a:r>
                      <a:r>
                        <a:rPr kumimoji="1" lang="ja-JP" altLang="en-US" sz="1400" dirty="0" smtClean="0"/>
                        <a:t>月</a:t>
                      </a:r>
                      <a:r>
                        <a:rPr kumimoji="1" lang="en-US" altLang="ja-JP" sz="1400" dirty="0" smtClean="0"/>
                        <a:t>‐2024</a:t>
                      </a:r>
                      <a:r>
                        <a:rPr kumimoji="1" lang="ja-JP" altLang="en-US" sz="1400" dirty="0" smtClean="0"/>
                        <a:t>年</a:t>
                      </a:r>
                      <a:r>
                        <a:rPr kumimoji="1" lang="en-US" altLang="ja-JP" sz="1400" dirty="0" smtClean="0"/>
                        <a:t>3 </a:t>
                      </a:r>
                      <a:r>
                        <a:rPr kumimoji="1" lang="ja-JP" altLang="en-US" sz="1400" dirty="0" smtClean="0"/>
                        <a:t>月</a:t>
                      </a:r>
                    </a:p>
                  </a:txBody>
                  <a:tcPr/>
                </a:tc>
                <a:extLst>
                  <a:ext uri="{0D108BD9-81ED-4DB2-BD59-A6C34878D82A}">
                    <a16:rowId xmlns:a16="http://schemas.microsoft.com/office/drawing/2014/main" val="10001"/>
                  </a:ext>
                </a:extLst>
              </a:tr>
              <a:tr h="697932">
                <a:tc>
                  <a:txBody>
                    <a:bodyPr/>
                    <a:lstStyle/>
                    <a:p>
                      <a:r>
                        <a:rPr kumimoji="1" lang="ja-JP" altLang="en-US" sz="1400" dirty="0" smtClean="0"/>
                        <a:t>基本理念</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全ての府民が健やかで心豊かに生活できる活力ある社会の実現</a:t>
                      </a:r>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2"/>
                  </a:ext>
                </a:extLst>
              </a:tr>
              <a:tr h="901495">
                <a:tc>
                  <a:txBody>
                    <a:bodyPr/>
                    <a:lstStyle/>
                    <a:p>
                      <a:r>
                        <a:rPr kumimoji="1" lang="ja-JP" altLang="en-US" sz="1400" dirty="0" smtClean="0"/>
                        <a:t>基本目標</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・壮･中年期死亡の減少</a:t>
                      </a:r>
                    </a:p>
                    <a:p>
                      <a:r>
                        <a:rPr kumimoji="1" lang="ja-JP" altLang="en-US" sz="1400" b="0" i="0" u="none" strike="noStrike" kern="1200" baseline="0" dirty="0" smtClean="0">
                          <a:solidFill>
                            <a:schemeClr val="dk1"/>
                          </a:solidFill>
                          <a:latin typeface="+mn-lt"/>
                          <a:ea typeface="+mn-ea"/>
                          <a:cs typeface="+mn-cs"/>
                        </a:rPr>
                        <a:t>・健康寿命</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認知症や寝たきりにならない状態で生活できる期間</a:t>
                      </a:r>
                      <a:r>
                        <a:rPr kumimoji="1" lang="en-US" altLang="ja-JP" sz="1400" b="0" i="0" u="none" strike="noStrike" kern="1200" baseline="0" dirty="0" smtClean="0">
                          <a:solidFill>
                            <a:schemeClr val="dk1"/>
                          </a:solidFill>
                          <a:latin typeface="+mn-lt"/>
                          <a:ea typeface="+mn-ea"/>
                          <a:cs typeface="+mn-cs"/>
                        </a:rPr>
                        <a:t>)</a:t>
                      </a:r>
                      <a:r>
                        <a:rPr kumimoji="1" lang="ja-JP" altLang="en-US" sz="1400" b="0" i="0" u="none" strike="noStrike" kern="1200" baseline="0" dirty="0" smtClean="0">
                          <a:solidFill>
                            <a:schemeClr val="dk1"/>
                          </a:solidFill>
                          <a:latin typeface="+mn-lt"/>
                          <a:ea typeface="+mn-ea"/>
                          <a:cs typeface="+mn-cs"/>
                        </a:rPr>
                        <a:t>の延伸及び生活の質の向上</a:t>
                      </a:r>
                      <a:endParaRPr kumimoji="1" lang="ja-JP" altLang="en-US" sz="1400" dirty="0"/>
                    </a:p>
                  </a:txBody>
                  <a:tcPr/>
                </a:tc>
                <a:tc>
                  <a:txBody>
                    <a:bodyPr/>
                    <a:lstStyle/>
                    <a:p>
                      <a:r>
                        <a:rPr kumimoji="1" lang="ja-JP" altLang="en-US" sz="1400" b="0" i="0" u="none" strike="noStrike" kern="1200" baseline="0" dirty="0" smtClean="0">
                          <a:solidFill>
                            <a:schemeClr val="dk1"/>
                          </a:solidFill>
                          <a:latin typeface="+mn-lt"/>
                          <a:ea typeface="+mn-ea"/>
                          <a:cs typeface="+mn-cs"/>
                        </a:rPr>
                        <a:t>・健康寿命の延伸</a:t>
                      </a:r>
                    </a:p>
                    <a:p>
                      <a:r>
                        <a:rPr kumimoji="1" lang="ja-JP" altLang="en-US" sz="1400" b="0" i="0" u="none" strike="noStrike" kern="1200" baseline="0" dirty="0" smtClean="0">
                          <a:solidFill>
                            <a:schemeClr val="dk1"/>
                          </a:solidFill>
                          <a:latin typeface="+mn-lt"/>
                          <a:ea typeface="+mn-ea"/>
                          <a:cs typeface="+mn-cs"/>
                        </a:rPr>
                        <a:t>・健康格差の縮小</a:t>
                      </a:r>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3"/>
                  </a:ext>
                </a:extLst>
              </a:tr>
              <a:tr h="1105058">
                <a:tc>
                  <a:txBody>
                    <a:bodyPr/>
                    <a:lstStyle/>
                    <a:p>
                      <a:r>
                        <a:rPr kumimoji="1" lang="ja-JP" altLang="en-US" sz="1400" dirty="0" smtClean="0"/>
                        <a:t>基本方針</a:t>
                      </a:r>
                      <a:endParaRPr kumimoji="1" lang="ja-JP" altLang="en-US" sz="1400" dirty="0"/>
                    </a:p>
                  </a:txBody>
                  <a:tcPr/>
                </a:tc>
                <a:tc>
                  <a:txBody>
                    <a:bodyPr/>
                    <a:lstStyle/>
                    <a:p>
                      <a:r>
                        <a:rPr kumimoji="1" lang="ja-JP" altLang="en-US" sz="1400" dirty="0" smtClean="0"/>
                        <a:t>・メタボリックシンドロームを中心とした生活習慣病対策の強化</a:t>
                      </a:r>
                    </a:p>
                    <a:p>
                      <a:r>
                        <a:rPr kumimoji="1" lang="ja-JP" altLang="en-US" sz="1400" dirty="0" smtClean="0"/>
                        <a:t>・特定健診・特定保健指導の受診率の向上</a:t>
                      </a:r>
                      <a:endParaRPr kumimoji="1" lang="ja-JP" altLang="en-US" sz="1400" dirty="0"/>
                    </a:p>
                  </a:txBody>
                  <a:tcPr/>
                </a:tc>
                <a:tc>
                  <a:txBody>
                    <a:bodyPr/>
                    <a:lstStyle/>
                    <a:p>
                      <a:r>
                        <a:rPr kumimoji="1" lang="ja-JP" altLang="en-US" sz="1400" dirty="0" smtClean="0"/>
                        <a:t>・ＮＣＤ（注）の予防とこころの健康</a:t>
                      </a:r>
                    </a:p>
                    <a:p>
                      <a:r>
                        <a:rPr kumimoji="1" lang="ja-JP" altLang="en-US" sz="1400" dirty="0" smtClean="0"/>
                        <a:t>・生活習慣と社会環境の改善*高血圧とたばこに重点を置いて取り組む</a:t>
                      </a:r>
                      <a:endParaRPr kumimoji="1" lang="ja-JP" altLang="en-US" sz="1400" dirty="0"/>
                    </a:p>
                  </a:txBody>
                  <a:tcPr/>
                </a:tc>
                <a:tc>
                  <a:txBody>
                    <a:bodyPr/>
                    <a:lstStyle/>
                    <a:p>
                      <a:r>
                        <a:rPr kumimoji="1" lang="ja-JP" altLang="en-US" sz="1400" dirty="0" smtClean="0"/>
                        <a:t>・生活習慣病の予防、早期発見、重症化予防</a:t>
                      </a:r>
                    </a:p>
                    <a:p>
                      <a:r>
                        <a:rPr kumimoji="1" lang="ja-JP" altLang="en-US" sz="1400" dirty="0" smtClean="0"/>
                        <a:t>・ライフステージに応じた取組み</a:t>
                      </a:r>
                    </a:p>
                    <a:p>
                      <a:r>
                        <a:rPr kumimoji="1" lang="ja-JP" altLang="en-US" sz="1400" dirty="0" smtClean="0"/>
                        <a:t>・</a:t>
                      </a:r>
                      <a:r>
                        <a:rPr kumimoji="1" lang="ja-JP" altLang="en-US" sz="1400" dirty="0" smtClean="0">
                          <a:solidFill>
                            <a:schemeClr val="tx1"/>
                          </a:solidFill>
                        </a:rPr>
                        <a:t>府民の健康づくりを支える社会環境整備</a:t>
                      </a:r>
                      <a:endParaRPr kumimoji="1" lang="ja-JP" altLang="en-US" sz="1400" dirty="0">
                        <a:solidFill>
                          <a:schemeClr val="tx1"/>
                        </a:solidFill>
                      </a:endParaRPr>
                    </a:p>
                  </a:txBody>
                  <a:tcPr/>
                </a:tc>
                <a:extLst>
                  <a:ext uri="{0D108BD9-81ED-4DB2-BD59-A6C34878D82A}">
                    <a16:rowId xmlns:a16="http://schemas.microsoft.com/office/drawing/2014/main" val="10004"/>
                  </a:ext>
                </a:extLst>
              </a:tr>
              <a:tr h="2355519">
                <a:tc>
                  <a:txBody>
                    <a:bodyPr/>
                    <a:lstStyle/>
                    <a:p>
                      <a:r>
                        <a:rPr kumimoji="1" lang="ja-JP" altLang="en-US" sz="1400" dirty="0" smtClean="0"/>
                        <a:t>取組</a:t>
                      </a:r>
                      <a:endParaRPr kumimoji="1" lang="ja-JP" altLang="en-US" sz="1400" dirty="0"/>
                    </a:p>
                  </a:txBody>
                  <a:tcPr/>
                </a:tc>
                <a:tc>
                  <a:txBody>
                    <a:bodyPr/>
                    <a:lstStyle/>
                    <a:p>
                      <a:r>
                        <a:rPr kumimoji="1" lang="ja-JP" altLang="en-US" sz="1400" dirty="0" smtClean="0"/>
                        <a:t>・７分野ごとに目標を提示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健診</a:t>
                      </a:r>
                      <a:endParaRPr kumimoji="1" lang="ja-JP" altLang="en-US" sz="1400" dirty="0"/>
                    </a:p>
                  </a:txBody>
                  <a:tcPr/>
                </a:tc>
                <a:tc>
                  <a:txBody>
                    <a:bodyPr/>
                    <a:lstStyle/>
                    <a:p>
                      <a:r>
                        <a:rPr kumimoji="1" lang="ja-JP" altLang="en-US" sz="1400" dirty="0" smtClean="0"/>
                        <a:t>・７分野ごとに</a:t>
                      </a:r>
                      <a:r>
                        <a:rPr kumimoji="1" lang="en-US" altLang="ja-JP" sz="1400" dirty="0" smtClean="0"/>
                        <a:t>､</a:t>
                      </a:r>
                      <a:r>
                        <a:rPr kumimoji="1" lang="ja-JP" altLang="en-US" sz="1400" dirty="0" smtClean="0"/>
                        <a:t>生活習慣の改善に関する目標を提示</a:t>
                      </a:r>
                    </a:p>
                    <a:p>
                      <a:r>
                        <a:rPr kumimoji="1" lang="ja-JP" altLang="en-US" sz="1400" dirty="0" smtClean="0"/>
                        <a:t>①栄養</a:t>
                      </a:r>
                    </a:p>
                    <a:p>
                      <a:r>
                        <a:rPr kumimoji="1" lang="ja-JP" altLang="en-US" sz="1400" dirty="0" smtClean="0"/>
                        <a:t>②運動</a:t>
                      </a:r>
                      <a:endParaRPr kumimoji="1" lang="en-US" altLang="ja-JP" sz="1400" dirty="0" smtClean="0"/>
                    </a:p>
                    <a:p>
                      <a:r>
                        <a:rPr kumimoji="1" lang="en-US" altLang="ja-JP" sz="1400" dirty="0" smtClean="0"/>
                        <a:t>③</a:t>
                      </a:r>
                      <a:r>
                        <a:rPr kumimoji="1" lang="ja-JP" altLang="en-US" sz="1400" dirty="0" smtClean="0"/>
                        <a:t>休養</a:t>
                      </a:r>
                      <a:endParaRPr kumimoji="1" lang="en-US" altLang="ja-JP" sz="1400" dirty="0" smtClean="0"/>
                    </a:p>
                    <a:p>
                      <a:r>
                        <a:rPr kumimoji="1" lang="en-US" altLang="ja-JP" sz="1400" dirty="0" smtClean="0"/>
                        <a:t>④</a:t>
                      </a:r>
                      <a:r>
                        <a:rPr kumimoji="1" lang="ja-JP" altLang="en-US" sz="1400" dirty="0" smtClean="0"/>
                        <a:t>たばこ</a:t>
                      </a:r>
                      <a:endParaRPr kumimoji="1" lang="en-US" altLang="ja-JP" sz="1400" dirty="0" smtClean="0"/>
                    </a:p>
                    <a:p>
                      <a:r>
                        <a:rPr kumimoji="1" lang="en-US" altLang="ja-JP" sz="1400" dirty="0" smtClean="0"/>
                        <a:t>⑤</a:t>
                      </a:r>
                      <a:r>
                        <a:rPr kumimoji="1" lang="ja-JP" altLang="en-US" sz="1400" dirty="0" smtClean="0"/>
                        <a:t>歯と口</a:t>
                      </a:r>
                      <a:endParaRPr kumimoji="1" lang="en-US" altLang="ja-JP" sz="1400" dirty="0" smtClean="0"/>
                    </a:p>
                    <a:p>
                      <a:r>
                        <a:rPr kumimoji="1" lang="en-US" altLang="ja-JP" sz="1400" dirty="0" smtClean="0"/>
                        <a:t>⑥</a:t>
                      </a:r>
                      <a:r>
                        <a:rPr kumimoji="1" lang="ja-JP" altLang="en-US" sz="1400" dirty="0" smtClean="0"/>
                        <a:t>アルコール</a:t>
                      </a:r>
                      <a:endParaRPr kumimoji="1" lang="en-US" altLang="ja-JP" sz="1400" dirty="0" smtClean="0"/>
                    </a:p>
                    <a:p>
                      <a:r>
                        <a:rPr kumimoji="1" lang="en-US" altLang="ja-JP" sz="1400" dirty="0" smtClean="0"/>
                        <a:t>⑦</a:t>
                      </a:r>
                      <a:r>
                        <a:rPr kumimoji="1" lang="ja-JP" altLang="en-US" sz="1400" dirty="0" smtClean="0"/>
                        <a:t>こころ</a:t>
                      </a:r>
                      <a:endParaRPr kumimoji="1" lang="ja-JP" altLang="en-US" sz="1400" dirty="0"/>
                    </a:p>
                  </a:txBody>
                  <a:tcPr/>
                </a:tc>
                <a:tc>
                  <a:txBody>
                    <a:bodyPr/>
                    <a:lstStyle/>
                    <a:p>
                      <a:r>
                        <a:rPr kumimoji="1" lang="ja-JP" altLang="en-US" sz="1300" dirty="0" smtClean="0"/>
                        <a:t>・</a:t>
                      </a:r>
                      <a:r>
                        <a:rPr kumimoji="1" lang="en-US" altLang="ja-JP" sz="1300" dirty="0" smtClean="0"/>
                        <a:t>11 </a:t>
                      </a:r>
                      <a:r>
                        <a:rPr kumimoji="1" lang="ja-JP" altLang="en-US" sz="1300" dirty="0" smtClean="0"/>
                        <a:t>分野のもと</a:t>
                      </a:r>
                      <a:r>
                        <a:rPr kumimoji="1" lang="en-US" altLang="ja-JP" sz="1300" dirty="0" smtClean="0"/>
                        <a:t>､</a:t>
                      </a:r>
                      <a:r>
                        <a:rPr kumimoji="1" lang="ja-JP" altLang="en-US" sz="1300" dirty="0" smtClean="0"/>
                        <a:t>生活習慣の改善と早期発見・重症化予防等に関する目標を提示</a:t>
                      </a:r>
                    </a:p>
                    <a:p>
                      <a:r>
                        <a:rPr kumimoji="1" lang="en-US" altLang="ja-JP" sz="1300" dirty="0" smtClean="0"/>
                        <a:t>[Ⅰ</a:t>
                      </a:r>
                      <a:r>
                        <a:rPr kumimoji="1" lang="ja-JP" altLang="en-US" sz="1300" dirty="0" smtClean="0"/>
                        <a:t>生活習慣病の予防</a:t>
                      </a:r>
                      <a:r>
                        <a:rPr kumimoji="1" lang="en-US" altLang="ja-JP" sz="1300" dirty="0" smtClean="0"/>
                        <a:t>]</a:t>
                      </a:r>
                    </a:p>
                    <a:p>
                      <a:r>
                        <a:rPr kumimoji="1" lang="en-US" altLang="ja-JP" sz="1300" dirty="0" smtClean="0"/>
                        <a:t>①</a:t>
                      </a:r>
                      <a:r>
                        <a:rPr kumimoji="1" lang="ja-JP" altLang="en-US" sz="1300" dirty="0" smtClean="0"/>
                        <a:t>ヘルスリテラシー　</a:t>
                      </a:r>
                      <a:r>
                        <a:rPr kumimoji="1" lang="en-US" altLang="ja-JP" sz="1300" dirty="0" smtClean="0"/>
                        <a:t>②</a:t>
                      </a:r>
                      <a:r>
                        <a:rPr kumimoji="1" lang="ja-JP" altLang="en-US" sz="1300" dirty="0" smtClean="0"/>
                        <a:t>栄養・食生活</a:t>
                      </a:r>
                    </a:p>
                    <a:p>
                      <a:r>
                        <a:rPr kumimoji="1" lang="ja-JP" altLang="en-US" sz="1300" dirty="0" smtClean="0"/>
                        <a:t>③身体運動・運動　　</a:t>
                      </a:r>
                      <a:r>
                        <a:rPr kumimoji="1" lang="en-US" altLang="ja-JP" sz="1300" dirty="0" smtClean="0"/>
                        <a:t>④</a:t>
                      </a:r>
                      <a:r>
                        <a:rPr kumimoji="1" lang="ja-JP" altLang="en-US" sz="1300" dirty="0" smtClean="0"/>
                        <a:t>休養・睡眠</a:t>
                      </a:r>
                      <a:endParaRPr kumimoji="1" lang="en-US" altLang="ja-JP" sz="1300" dirty="0" smtClean="0"/>
                    </a:p>
                    <a:p>
                      <a:r>
                        <a:rPr kumimoji="1" lang="en-US" altLang="ja-JP" sz="1300" dirty="0" smtClean="0"/>
                        <a:t>⑤</a:t>
                      </a:r>
                      <a:r>
                        <a:rPr kumimoji="1" lang="ja-JP" altLang="en-US" sz="1300" dirty="0" smtClean="0"/>
                        <a:t>飲酒　　</a:t>
                      </a:r>
                      <a:r>
                        <a:rPr kumimoji="1" lang="en-US" altLang="ja-JP" sz="1300" dirty="0" smtClean="0"/>
                        <a:t>⑥</a:t>
                      </a:r>
                      <a:r>
                        <a:rPr kumimoji="1" lang="ja-JP" altLang="en-US" sz="1300" dirty="0" smtClean="0"/>
                        <a:t>喫煙　　</a:t>
                      </a:r>
                      <a:r>
                        <a:rPr kumimoji="1" lang="en-US" altLang="ja-JP" sz="1300" dirty="0" smtClean="0"/>
                        <a:t>⑦</a:t>
                      </a:r>
                      <a:r>
                        <a:rPr kumimoji="1" lang="ja-JP" altLang="en-US" sz="1300" dirty="0" smtClean="0"/>
                        <a:t>歯と口の健康</a:t>
                      </a:r>
                      <a:endParaRPr kumimoji="1" lang="en-US" altLang="ja-JP" sz="1300" dirty="0" smtClean="0"/>
                    </a:p>
                    <a:p>
                      <a:r>
                        <a:rPr kumimoji="1" lang="en-US" altLang="ja-JP" sz="1300" dirty="0" smtClean="0"/>
                        <a:t>⑧</a:t>
                      </a:r>
                      <a:r>
                        <a:rPr kumimoji="1" lang="ja-JP" altLang="en-US" sz="1300" dirty="0" smtClean="0"/>
                        <a:t>こころの健康</a:t>
                      </a:r>
                      <a:endParaRPr kumimoji="1" lang="en-US" altLang="ja-JP" sz="1300" dirty="0" smtClean="0"/>
                    </a:p>
                    <a:p>
                      <a:r>
                        <a:rPr kumimoji="1" lang="en-US" altLang="ja-JP" sz="1300" dirty="0" smtClean="0"/>
                        <a:t>[Ⅱ</a:t>
                      </a:r>
                      <a:r>
                        <a:rPr kumimoji="1" lang="ja-JP" altLang="en-US" sz="1300" dirty="0" smtClean="0"/>
                        <a:t>生活習慣病の早期発見・重症化予防</a:t>
                      </a:r>
                      <a:r>
                        <a:rPr kumimoji="1" lang="en-US" altLang="ja-JP" sz="1300" dirty="0" smtClean="0"/>
                        <a:t>]</a:t>
                      </a:r>
                    </a:p>
                    <a:p>
                      <a:r>
                        <a:rPr kumimoji="1" lang="en-US" altLang="ja-JP" sz="1300" dirty="0" smtClean="0">
                          <a:solidFill>
                            <a:schemeClr val="tx1"/>
                          </a:solidFill>
                        </a:rPr>
                        <a:t>①</a:t>
                      </a:r>
                      <a:r>
                        <a:rPr kumimoji="1" lang="ja-JP" altLang="en-US" sz="1300" dirty="0" smtClean="0">
                          <a:solidFill>
                            <a:schemeClr val="tx1"/>
                          </a:solidFill>
                        </a:rPr>
                        <a:t>けんしん　</a:t>
                      </a:r>
                      <a:r>
                        <a:rPr kumimoji="1" lang="en-US" altLang="ja-JP" sz="1300" dirty="0" smtClean="0">
                          <a:solidFill>
                            <a:schemeClr val="tx1"/>
                          </a:solidFill>
                        </a:rPr>
                        <a:t>②</a:t>
                      </a:r>
                      <a:r>
                        <a:rPr kumimoji="1" lang="ja-JP" altLang="en-US" sz="1300" dirty="0" smtClean="0">
                          <a:solidFill>
                            <a:schemeClr val="tx1"/>
                          </a:solidFill>
                        </a:rPr>
                        <a:t>重症化予防</a:t>
                      </a:r>
                    </a:p>
                    <a:p>
                      <a:r>
                        <a:rPr kumimoji="1" lang="en-US" altLang="ja-JP" sz="1300" dirty="0" smtClean="0">
                          <a:solidFill>
                            <a:schemeClr val="tx1"/>
                          </a:solidFill>
                        </a:rPr>
                        <a:t>[Ⅲ</a:t>
                      </a:r>
                      <a:r>
                        <a:rPr kumimoji="1" lang="ja-JP" altLang="en-US" sz="1300" dirty="0" smtClean="0">
                          <a:solidFill>
                            <a:schemeClr val="tx1"/>
                          </a:solidFill>
                        </a:rPr>
                        <a:t>府民の健康づくりを支える社会環境整備</a:t>
                      </a:r>
                      <a:r>
                        <a:rPr kumimoji="1" lang="en-US" altLang="ja-JP" sz="1300" dirty="0" smtClean="0">
                          <a:solidFill>
                            <a:schemeClr val="tx1"/>
                          </a:solidFill>
                        </a:rPr>
                        <a:t>]</a:t>
                      </a:r>
                    </a:p>
                    <a:p>
                      <a:r>
                        <a:rPr kumimoji="1" lang="ja-JP" altLang="en-US" sz="1300" dirty="0" smtClean="0">
                          <a:solidFill>
                            <a:schemeClr val="tx1"/>
                          </a:solidFill>
                        </a:rPr>
                        <a:t>社会環境整備</a:t>
                      </a:r>
                      <a:endParaRPr kumimoji="1" lang="ja-JP" altLang="en-US" sz="1300" dirty="0">
                        <a:solidFill>
                          <a:schemeClr val="tx1"/>
                        </a:solidFill>
                      </a:endParaRPr>
                    </a:p>
                  </a:txBody>
                  <a:tcPr/>
                </a:tc>
                <a:extLst>
                  <a:ext uri="{0D108BD9-81ED-4DB2-BD59-A6C34878D82A}">
                    <a16:rowId xmlns:a16="http://schemas.microsoft.com/office/drawing/2014/main" val="10005"/>
                  </a:ext>
                </a:extLst>
              </a:tr>
            </a:tbl>
          </a:graphicData>
        </a:graphic>
      </p:graphicFrame>
      <p:sp>
        <p:nvSpPr>
          <p:cNvPr id="23" name="右矢印 22"/>
          <p:cNvSpPr/>
          <p:nvPr/>
        </p:nvSpPr>
        <p:spPr>
          <a:xfrm>
            <a:off x="3668458" y="1484784"/>
            <a:ext cx="513375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承継</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右矢印 23"/>
          <p:cNvSpPr/>
          <p:nvPr/>
        </p:nvSpPr>
        <p:spPr>
          <a:xfrm>
            <a:off x="6372200" y="2204864"/>
            <a:ext cx="2418928" cy="432048"/>
          </a:xfrm>
          <a:prstGeom prst="rightArrow">
            <a:avLst>
              <a:gd name="adj1" fmla="val 70481"/>
              <a:gd name="adj2" fmla="val 87387"/>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承継</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26"/>
          <p:cNvSpPr txBox="1"/>
          <p:nvPr/>
        </p:nvSpPr>
        <p:spPr>
          <a:xfrm>
            <a:off x="510208" y="6496992"/>
            <a:ext cx="8280920"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注）</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ＮＣＤ（エヌ・シー・ディー）</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がん、循環器疾患（心疾患）、慢性呼吸器疾患および糖尿病を中心とする非感染性疾患のこと。</a:t>
            </a:r>
            <a:r>
              <a:rPr kumimoji="1" lang="en-US" altLang="ja-JP" sz="11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NonCommunicable</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Diseases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の略。</a:t>
            </a:r>
            <a:endParaRPr kumimoji="1" lang="en-US" altLang="ja-JP" sz="11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963244936"/>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テキスト ボックス 53"/>
          <p:cNvSpPr txBox="1"/>
          <p:nvPr/>
        </p:nvSpPr>
        <p:spPr>
          <a:xfrm>
            <a:off x="404302" y="977780"/>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平均寿命</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5" name="テキスト ボックス 54"/>
          <p:cNvSpPr txBox="1"/>
          <p:nvPr/>
        </p:nvSpPr>
        <p:spPr>
          <a:xfrm>
            <a:off x="4581029" y="990040"/>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6" name="正方形/長方形 55"/>
          <p:cNvSpPr/>
          <p:nvPr/>
        </p:nvSpPr>
        <p:spPr>
          <a:xfrm>
            <a:off x="2225699" y="1046541"/>
            <a:ext cx="2201244" cy="23436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都道府県別生命表</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1" name="テキスト ボックス 60"/>
          <p:cNvSpPr txBox="1"/>
          <p:nvPr/>
        </p:nvSpPr>
        <p:spPr>
          <a:xfrm>
            <a:off x="775254" y="1910013"/>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男性の平均寿命</a:t>
            </a:r>
          </a:p>
        </p:txBody>
      </p:sp>
      <p:sp>
        <p:nvSpPr>
          <p:cNvPr id="70" name="テキスト ボックス 69"/>
          <p:cNvSpPr txBox="1"/>
          <p:nvPr/>
        </p:nvSpPr>
        <p:spPr>
          <a:xfrm>
            <a:off x="2747389" y="1910733"/>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女性の平均寿命</a:t>
            </a:r>
          </a:p>
        </p:txBody>
      </p:sp>
      <p:sp>
        <p:nvSpPr>
          <p:cNvPr id="77" name="テキスト ボックス 76"/>
          <p:cNvSpPr txBox="1"/>
          <p:nvPr/>
        </p:nvSpPr>
        <p:spPr>
          <a:xfrm>
            <a:off x="4904368" y="1900440"/>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男性の健康寿命</a:t>
            </a:r>
          </a:p>
        </p:txBody>
      </p:sp>
      <p:sp>
        <p:nvSpPr>
          <p:cNvPr id="84" name="テキスト ボックス 83"/>
          <p:cNvSpPr txBox="1"/>
          <p:nvPr/>
        </p:nvSpPr>
        <p:spPr>
          <a:xfrm>
            <a:off x="6935317" y="1900440"/>
            <a:ext cx="1082348"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女性の健康寿命</a:t>
            </a:r>
          </a:p>
        </p:txBody>
      </p:sp>
      <p:sp>
        <p:nvSpPr>
          <p:cNvPr id="87" name="正方形/長方形 86"/>
          <p:cNvSpPr/>
          <p:nvPr/>
        </p:nvSpPr>
        <p:spPr>
          <a:xfrm>
            <a:off x="5614799" y="1028317"/>
            <a:ext cx="2903359" cy="22018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 健康日本</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第二次</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の推進に関する研究</a:t>
            </a:r>
          </a:p>
        </p:txBody>
      </p:sp>
      <p:sp>
        <p:nvSpPr>
          <p:cNvPr id="90" name="正方形/長方形 89"/>
          <p:cNvSpPr/>
          <p:nvPr/>
        </p:nvSpPr>
        <p:spPr>
          <a:xfrm>
            <a:off x="585732" y="1662423"/>
            <a:ext cx="99692" cy="1661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正方形/長方形 90"/>
          <p:cNvSpPr/>
          <p:nvPr/>
        </p:nvSpPr>
        <p:spPr>
          <a:xfrm>
            <a:off x="738375" y="1662423"/>
            <a:ext cx="99692" cy="166154"/>
          </a:xfrm>
          <a:prstGeom prst="rect">
            <a:avLst/>
          </a:prstGeom>
          <a:pattFill prst="pct20">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 name="テキスト ボックス 91"/>
          <p:cNvSpPr txBox="1"/>
          <p:nvPr/>
        </p:nvSpPr>
        <p:spPr>
          <a:xfrm>
            <a:off x="468503" y="1283326"/>
            <a:ext cx="468846" cy="409728"/>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a:t>
            </a:r>
            <a:endPar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a:t>
            </a:r>
            <a:endPar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4" name="テキスト ボックス 93"/>
          <p:cNvSpPr txBox="1"/>
          <p:nvPr/>
        </p:nvSpPr>
        <p:spPr>
          <a:xfrm>
            <a:off x="803729" y="1293990"/>
            <a:ext cx="298223" cy="55239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全国との差</a:t>
            </a:r>
          </a:p>
        </p:txBody>
      </p:sp>
      <p:cxnSp>
        <p:nvCxnSpPr>
          <p:cNvPr id="95" name="直線コネクタ 94"/>
          <p:cNvCxnSpPr/>
          <p:nvPr/>
        </p:nvCxnSpPr>
        <p:spPr>
          <a:xfrm>
            <a:off x="1068109" y="1633620"/>
            <a:ext cx="0" cy="199385"/>
          </a:xfrm>
          <a:prstGeom prst="line">
            <a:avLst/>
          </a:prstGeom>
          <a:ln>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6" name="テキスト ボックス 95"/>
          <p:cNvSpPr txBox="1"/>
          <p:nvPr/>
        </p:nvSpPr>
        <p:spPr>
          <a:xfrm>
            <a:off x="265803" y="1786791"/>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7" name="テキスト ボックス 96"/>
          <p:cNvSpPr txBox="1"/>
          <p:nvPr/>
        </p:nvSpPr>
        <p:spPr>
          <a:xfrm>
            <a:off x="2321342" y="1751823"/>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8" name="テキスト ボックス 97"/>
          <p:cNvSpPr txBox="1"/>
          <p:nvPr/>
        </p:nvSpPr>
        <p:spPr>
          <a:xfrm>
            <a:off x="4515673" y="1722039"/>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99" name="テキスト ボックス 98"/>
          <p:cNvSpPr txBox="1"/>
          <p:nvPr/>
        </p:nvSpPr>
        <p:spPr>
          <a:xfrm>
            <a:off x="6574875" y="1722039"/>
            <a:ext cx="290464" cy="2201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a:t>
            </a:r>
          </a:p>
        </p:txBody>
      </p:sp>
      <p:sp>
        <p:nvSpPr>
          <p:cNvPr id="102" name="テキスト ボックス 101"/>
          <p:cNvSpPr txBox="1"/>
          <p:nvPr/>
        </p:nvSpPr>
        <p:spPr>
          <a:xfrm>
            <a:off x="420853" y="4055722"/>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特定健診受診率</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04" name="テキスト ボックス 103"/>
          <p:cNvSpPr txBox="1"/>
          <p:nvPr/>
        </p:nvSpPr>
        <p:spPr>
          <a:xfrm>
            <a:off x="4581029" y="4039207"/>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特定保健指導実施率</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9" name="正方形/長方形 28"/>
          <p:cNvSpPr/>
          <p:nvPr/>
        </p:nvSpPr>
        <p:spPr>
          <a:xfrm>
            <a:off x="1937016" y="4129079"/>
            <a:ext cx="2534668" cy="23436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出典：厚生労働省：特定健康診査の実施状況</a:t>
            </a:r>
          </a:p>
        </p:txBody>
      </p:sp>
      <p:sp>
        <p:nvSpPr>
          <p:cNvPr id="30" name="正方形/長方形 29"/>
          <p:cNvSpPr/>
          <p:nvPr/>
        </p:nvSpPr>
        <p:spPr>
          <a:xfrm>
            <a:off x="6330121" y="4093902"/>
            <a:ext cx="2281394" cy="22018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出典：厚生労働省：特定保健指導の実施状況</a:t>
            </a:r>
          </a:p>
        </p:txBody>
      </p:sp>
      <p:sp>
        <p:nvSpPr>
          <p:cNvPr id="31" name="正方形/長方形 30"/>
          <p:cNvSpPr/>
          <p:nvPr/>
        </p:nvSpPr>
        <p:spPr>
          <a:xfrm>
            <a:off x="47048" y="430767"/>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a:t>
            </a:r>
            <a:r>
              <a:rPr kumimoji="1" lang="zh-TW"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特定健診受診</a:t>
            </a: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特定保健指導</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208</a:t>
            </a:fld>
            <a:endParaRPr kumimoji="1" lang="ja-JP" altLang="en-US">
              <a:latin typeface="BIZ UDゴシック" panose="020B0400000000000000" pitchFamily="49" charset="-128"/>
              <a:ea typeface="BIZ UDゴシック" panose="020B0400000000000000" pitchFamily="49" charset="-128"/>
            </a:endParaRPr>
          </a:p>
        </p:txBody>
      </p:sp>
      <p:pic>
        <p:nvPicPr>
          <p:cNvPr id="3" name="図 2"/>
          <p:cNvPicPr>
            <a:picLocks noChangeAspect="1"/>
          </p:cNvPicPr>
          <p:nvPr/>
        </p:nvPicPr>
        <p:blipFill>
          <a:blip r:embed="rId3"/>
          <a:stretch>
            <a:fillRect/>
          </a:stretch>
        </p:blipFill>
        <p:spPr>
          <a:xfrm>
            <a:off x="251520" y="2050379"/>
            <a:ext cx="8455885" cy="1810669"/>
          </a:xfrm>
          <a:prstGeom prst="rect">
            <a:avLst/>
          </a:prstGeom>
        </p:spPr>
      </p:pic>
      <p:pic>
        <p:nvPicPr>
          <p:cNvPr id="4" name="図 3"/>
          <p:cNvPicPr>
            <a:picLocks noChangeAspect="1"/>
          </p:cNvPicPr>
          <p:nvPr/>
        </p:nvPicPr>
        <p:blipFill>
          <a:blip r:embed="rId4"/>
          <a:stretch>
            <a:fillRect/>
          </a:stretch>
        </p:blipFill>
        <p:spPr>
          <a:xfrm>
            <a:off x="539552" y="4436796"/>
            <a:ext cx="7864522" cy="2225233"/>
          </a:xfrm>
          <a:prstGeom prst="rect">
            <a:avLst/>
          </a:prstGeom>
        </p:spPr>
      </p:pic>
    </p:spTree>
    <p:extLst>
      <p:ext uri="{BB962C8B-B14F-4D97-AF65-F5344CB8AC3E}">
        <p14:creationId xmlns:p14="http://schemas.microsoft.com/office/powerpoint/2010/main" val="337662421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73153"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45106" y="422894"/>
          <a:ext cx="9072000" cy="624417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57700">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日～８月８日</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日以降における取組」発表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・飲食対策の徹底・人流抑制</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・ワクチン接種の円滑化・加速化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・検査・サーベイランスの強化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・水際対策を含む変異株対策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・医療提供体制等の一層の確保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・飲食店に対し、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・酒類は４要件（アクリル板等、換気、消毒、マスク会食）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を満たした店舗は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時まで提供可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人（解除後１カ月は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知事の判断により時短要請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・知事の判断により、措置区域において、大規模集客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施設への時短要請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職域でのワクチン接種開始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中和抗体薬（ロナプリーブ）特例承認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東京オリンピック開催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&lt;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・酒類又はカラオケ設備を提供する飲食店等に休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業要請、それ以外の飲食店は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・多数の者が集まる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㎡超の施設に２０時までの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８月２日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30" baseline="0" dirty="0" smtClean="0">
                          <a:solidFill>
                            <a:schemeClr val="tx1"/>
                          </a:solidFill>
                          <a:latin typeface="ＭＳ Ｐゴシック" panose="020B0600070205080204" pitchFamily="50" charset="-128"/>
                          <a:ea typeface="ＭＳ Ｐゴシック" panose="020B0600070205080204" pitchFamily="50" charset="-128"/>
                        </a:rPr>
                        <a:t>・措置区域の大型商業施設等に対し、</a:t>
                      </a:r>
                      <a:r>
                        <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spc="-30" baseline="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spc="-3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転退院サポートセンター設置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zh-TW" altLang="en-US" sz="1050" dirty="0" smtClean="0">
                          <a:solidFill>
                            <a:schemeClr val="tx1"/>
                          </a:solidFill>
                          <a:latin typeface="ＭＳ Ｐゴシック" panose="020B0600070205080204" pitchFamily="50" charset="-128"/>
                          <a:ea typeface="ＭＳ Ｐゴシック" panose="020B0600070205080204" pitchFamily="50" charset="-128"/>
                        </a:rPr>
                        <a:t>「酒類販売事業者支援金」</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新型コロナ受診相談センターにおいて後遺症に関する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相談受付を開始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令和２年度一般会計補正予算（第５号）成立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ほとんどの措置を延長、</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認証店で同一グループ４人以内で酒類提供可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酒類又はカラオケ設備を提供する飲食店等に休業要請、　</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　　それ以外の飲食</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・大型商業施設等に</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の時短要請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・不要不急の外出自粛要請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入院患者待機ステーション運用再開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graphicFrame>
        <p:nvGraphicFramePr>
          <p:cNvPr id="5" name="表 4"/>
          <p:cNvGraphicFramePr>
            <a:graphicFrameLocks noGrp="1"/>
          </p:cNvGraphicFramePr>
          <p:nvPr>
            <p:extLst/>
          </p:nvPr>
        </p:nvGraphicFramePr>
        <p:xfrm>
          <a:off x="5834742" y="1056945"/>
          <a:ext cx="3240000" cy="1097280"/>
        </p:xfrm>
        <a:graphic>
          <a:graphicData uri="http://schemas.openxmlformats.org/drawingml/2006/table">
            <a:tbl>
              <a:tblPr firstRow="1" bandRow="1">
                <a:tableStyleId>{5940675A-B579-460E-94D1-54222C63F5DA}</a:tableStyleId>
              </a:tblPr>
              <a:tblGrid>
                <a:gridCol w="1620000">
                  <a:extLst>
                    <a:ext uri="{9D8B030D-6E8A-4147-A177-3AD203B41FA5}">
                      <a16:colId xmlns:a16="http://schemas.microsoft.com/office/drawing/2014/main" val="1564617303"/>
                    </a:ext>
                  </a:extLst>
                </a:gridCol>
                <a:gridCol w="1620000">
                  <a:extLst>
                    <a:ext uri="{9D8B030D-6E8A-4147-A177-3AD203B41FA5}">
                      <a16:colId xmlns:a16="http://schemas.microsoft.com/office/drawing/2014/main" val="3267648686"/>
                    </a:ext>
                  </a:extLst>
                </a:gridCol>
              </a:tblGrid>
              <a:tr h="205740">
                <a:tc>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措置区域（</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市）</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措置区域以外（</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町村）</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863743998"/>
                  </a:ext>
                </a:extLst>
              </a:tr>
              <a:tr h="754380">
                <a:tc>
                  <a:txBody>
                    <a:bodyPr/>
                    <a:lstStyle/>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酒類提供は</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認証店舗</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等で同一グループ原則</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２人</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□カラオケ自粛</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tc>
                  <a:txBody>
                    <a:bodyPr/>
                    <a:lstStyle/>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酒類提供は</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認証店舗</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　 等で同一グループ原則</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２人以</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内（</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□カラオケ自粛</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tc>
                <a:extLst>
                  <a:ext uri="{0D108BD9-81ED-4DB2-BD59-A6C34878D82A}">
                    <a16:rowId xmlns:a16="http://schemas.microsoft.com/office/drawing/2014/main" val="1579807153"/>
                  </a:ext>
                </a:extLst>
              </a:tr>
            </a:tbl>
          </a:graphicData>
        </a:graphic>
      </p:graphicFrame>
    </p:spTree>
    <p:extLst>
      <p:ext uri="{BB962C8B-B14F-4D97-AF65-F5344CB8AC3E}">
        <p14:creationId xmlns:p14="http://schemas.microsoft.com/office/powerpoint/2010/main" val="3119953614"/>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正方形/長方形 36"/>
          <p:cNvSpPr/>
          <p:nvPr/>
        </p:nvSpPr>
        <p:spPr>
          <a:xfrm>
            <a:off x="288211" y="703774"/>
            <a:ext cx="8803678" cy="1826767"/>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角丸四角形 2"/>
          <p:cNvSpPr/>
          <p:nvPr/>
        </p:nvSpPr>
        <p:spPr>
          <a:xfrm>
            <a:off x="3641434" y="770243"/>
            <a:ext cx="5383984" cy="1709188"/>
          </a:xfrm>
          <a:prstGeom prst="roundRect">
            <a:avLst>
              <a:gd name="adj" fmla="val 3289"/>
            </a:avLst>
          </a:prstGeom>
          <a:ln w="6350"/>
        </p:spPr>
        <p:style>
          <a:lnRef idx="1">
            <a:schemeClr val="accent1"/>
          </a:lnRef>
          <a:fillRef idx="2">
            <a:schemeClr val="accent1"/>
          </a:fillRef>
          <a:effectRef idx="1">
            <a:schemeClr val="accent1"/>
          </a:effectRef>
          <a:fontRef idx="minor">
            <a:schemeClr val="dk1"/>
          </a:fontRef>
        </p:style>
        <p:txBody>
          <a:bodyPr lIns="43200" rIns="43200" rtlCol="0" anchor="t"/>
          <a:lstStyle/>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角丸四角形 3"/>
          <p:cNvSpPr/>
          <p:nvPr/>
        </p:nvSpPr>
        <p:spPr>
          <a:xfrm>
            <a:off x="7297226" y="1199722"/>
            <a:ext cx="1672059" cy="1020568"/>
          </a:xfrm>
          <a:prstGeom prst="roundRect">
            <a:avLst>
              <a:gd name="adj" fmla="val 9341"/>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3" name="正方形/長方形 122"/>
          <p:cNvSpPr/>
          <p:nvPr/>
        </p:nvSpPr>
        <p:spPr>
          <a:xfrm>
            <a:off x="4466492" y="2681654"/>
            <a:ext cx="4625396" cy="2741414"/>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0" name="正方形/長方形 49"/>
          <p:cNvSpPr/>
          <p:nvPr/>
        </p:nvSpPr>
        <p:spPr>
          <a:xfrm>
            <a:off x="288210" y="5594151"/>
            <a:ext cx="6394179" cy="846215"/>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226015" y="637305"/>
            <a:ext cx="1886635" cy="199407"/>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ビジョン策定の背景・趣旨</a:t>
            </a:r>
          </a:p>
        </p:txBody>
      </p:sp>
      <p:sp>
        <p:nvSpPr>
          <p:cNvPr id="40" name="正方形/長方形 39"/>
          <p:cNvSpPr/>
          <p:nvPr/>
        </p:nvSpPr>
        <p:spPr>
          <a:xfrm>
            <a:off x="288210" y="2681654"/>
            <a:ext cx="4001298" cy="2741414"/>
          </a:xfrm>
          <a:prstGeom prst="rect">
            <a:avLst/>
          </a:prstGeom>
          <a:solidFill>
            <a:schemeClr val="bg1"/>
          </a:solidFill>
          <a:ln w="9525"/>
        </p:spPr>
        <p:style>
          <a:lnRef idx="1">
            <a:schemeClr val="accent1"/>
          </a:lnRef>
          <a:fillRef idx="2">
            <a:schemeClr val="accent1"/>
          </a:fillRef>
          <a:effectRef idx="1">
            <a:schemeClr val="accent1"/>
          </a:effectRef>
          <a:fontRef idx="minor">
            <a:schemeClr val="dk1"/>
          </a:fontRef>
        </p:style>
        <p:txBody>
          <a:bodyPr lIns="84390" tIns="42196" rIns="84390" bIns="421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Rectangle 6"/>
          <p:cNvSpPr/>
          <p:nvPr/>
        </p:nvSpPr>
        <p:spPr>
          <a:xfrm>
            <a:off x="0" y="238492"/>
            <a:ext cx="9144000" cy="3376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84344" tIns="42174" rIns="84344" bIns="42174"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1662" b="0" i="0" u="none" strike="noStrike" kern="1200" cap="none" spc="0" normalizeH="0" baseline="0" noProof="0">
              <a:ln>
                <a:noFill/>
              </a:ln>
              <a:solidFill>
                <a:prstClr val="white"/>
              </a:solidFill>
              <a:effectLst/>
              <a:uLnTx/>
              <a:uFillTx/>
              <a:latin typeface="Calibri"/>
              <a:ea typeface="+mn-ea"/>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209</a:t>
            </a:fld>
            <a:endParaRPr kumimoji="1" lang="ja-JP" altLang="en-US" dirty="0">
              <a:latin typeface="BIZ UDゴシック" panose="020B0400000000000000" pitchFamily="49" charset="-128"/>
              <a:ea typeface="BIZ UDゴシック" panose="020B0400000000000000" pitchFamily="49" charset="-128"/>
            </a:endParaRPr>
          </a:p>
        </p:txBody>
      </p:sp>
      <p:sp>
        <p:nvSpPr>
          <p:cNvPr id="5" name="タイトル 1"/>
          <p:cNvSpPr>
            <a:spLocks noGrp="1"/>
          </p:cNvSpPr>
          <p:nvPr>
            <p:ph type="title" idx="4294967295"/>
          </p:nvPr>
        </p:nvSpPr>
        <p:spPr>
          <a:xfrm>
            <a:off x="0" y="257175"/>
            <a:ext cx="9144000" cy="288925"/>
          </a:xfrm>
        </p:spPr>
        <p:txBody>
          <a:bodyPr>
            <a:noAutofit/>
          </a:bodyPr>
          <a:lstStyle/>
          <a:p>
            <a:pPr algn="l"/>
            <a:r>
              <a:rPr lang="ja-JP" altLang="en-US" sz="1846"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　「いのち輝く未来社会」をめざすビジョンの策定・推進について</a:t>
            </a:r>
          </a:p>
        </p:txBody>
      </p:sp>
      <p:sp>
        <p:nvSpPr>
          <p:cNvPr id="12" name="テキスト ボックス 11"/>
          <p:cNvSpPr txBox="1"/>
          <p:nvPr/>
        </p:nvSpPr>
        <p:spPr>
          <a:xfrm>
            <a:off x="288209" y="871822"/>
            <a:ext cx="3020881" cy="6675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人口減少・少子高齢化などの社会の急激な変化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（世界でも類を見ない超高齢化、</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大都市圏でもいち早く人口減少）</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462"/>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こうした変化に対して、大阪ではこれまでも様々な取組を積み重ねてきた。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健康寿命は、依然として全国ワーストクラス、伸び悩みは大きな課題。</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府、市町村だけでなく、民間企業、学界、住民など様々な主体の取組が必要。</a:t>
            </a:r>
          </a:p>
        </p:txBody>
      </p:sp>
      <p:sp>
        <p:nvSpPr>
          <p:cNvPr id="55" name="テキスト ボックス 54"/>
          <p:cNvSpPr txBox="1"/>
          <p:nvPr/>
        </p:nvSpPr>
        <p:spPr>
          <a:xfrm>
            <a:off x="288211" y="2830780"/>
            <a:ext cx="3818507" cy="433004"/>
          </a:xfrm>
          <a:prstGeom prst="rect">
            <a:avLst/>
          </a:prstGeom>
          <a:noFill/>
        </p:spPr>
        <p:txBody>
          <a:bodyPr wrap="square" rtlCol="0">
            <a:spAutoFit/>
          </a:bodyPr>
          <a:lstStyle/>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万博のテーマを踏まえ、</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や超スマート社会などの世界的な潮流を考慮して、</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「①健康な生活」、「②活躍できる社会」とそれを支える「③産業・イノベーション」を切り口に、</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82064"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大阪の現状・課題</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を整理</a:t>
            </a:r>
          </a:p>
        </p:txBody>
      </p:sp>
      <p:sp>
        <p:nvSpPr>
          <p:cNvPr id="71" name="テキスト ボックス 70"/>
          <p:cNvSpPr txBox="1"/>
          <p:nvPr/>
        </p:nvSpPr>
        <p:spPr>
          <a:xfrm>
            <a:off x="288210" y="1603516"/>
            <a:ext cx="3020880" cy="8022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万博のインパクトを活かして、課題に対応</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＊テーマ　　　「いのち輝く未来社会のデザイン」</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＊サブテーマ 「多様で心身ともに健康な生き方」「持続可能な社会・経済システム」</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SDGs</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や、超スマート社会（</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Society5.0</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）などの世界的な潮流も。</a:t>
            </a:r>
          </a:p>
        </p:txBody>
      </p:sp>
      <p:graphicFrame>
        <p:nvGraphicFramePr>
          <p:cNvPr id="13" name="表 12"/>
          <p:cNvGraphicFramePr>
            <a:graphicFrameLocks noGrp="1"/>
          </p:cNvGraphicFramePr>
          <p:nvPr>
            <p:extLst/>
          </p:nvPr>
        </p:nvGraphicFramePr>
        <p:xfrm>
          <a:off x="362330" y="3270965"/>
          <a:ext cx="3877325" cy="2085634"/>
        </p:xfrm>
        <a:graphic>
          <a:graphicData uri="http://schemas.openxmlformats.org/drawingml/2006/table">
            <a:tbl>
              <a:tblPr firstRow="1" bandRow="1">
                <a:tableStyleId>{5C22544A-7EE6-4342-B048-85BDC9FD1C3A}</a:tableStyleId>
              </a:tblPr>
              <a:tblGrid>
                <a:gridCol w="157314">
                  <a:extLst>
                    <a:ext uri="{9D8B030D-6E8A-4147-A177-3AD203B41FA5}">
                      <a16:colId xmlns:a16="http://schemas.microsoft.com/office/drawing/2014/main" val="20000"/>
                    </a:ext>
                  </a:extLst>
                </a:gridCol>
                <a:gridCol w="1194192">
                  <a:extLst>
                    <a:ext uri="{9D8B030D-6E8A-4147-A177-3AD203B41FA5}">
                      <a16:colId xmlns:a16="http://schemas.microsoft.com/office/drawing/2014/main" val="20001"/>
                    </a:ext>
                  </a:extLst>
                </a:gridCol>
                <a:gridCol w="1329378">
                  <a:extLst>
                    <a:ext uri="{9D8B030D-6E8A-4147-A177-3AD203B41FA5}">
                      <a16:colId xmlns:a16="http://schemas.microsoft.com/office/drawing/2014/main" val="20002"/>
                    </a:ext>
                  </a:extLst>
                </a:gridCol>
                <a:gridCol w="1196441">
                  <a:extLst>
                    <a:ext uri="{9D8B030D-6E8A-4147-A177-3AD203B41FA5}">
                      <a16:colId xmlns:a16="http://schemas.microsoft.com/office/drawing/2014/main" val="20003"/>
                    </a:ext>
                  </a:extLst>
                </a:gridCol>
              </a:tblGrid>
              <a:tr h="237166">
                <a:tc>
                  <a:txBody>
                    <a:bodyPr/>
                    <a:lstStyle/>
                    <a:p>
                      <a:pPr algn="just">
                        <a:lnSpc>
                          <a:spcPts val="1200"/>
                        </a:lnSpc>
                        <a:spcAft>
                          <a:spcPts val="0"/>
                        </a:spcAft>
                      </a:pPr>
                      <a:r>
                        <a:rPr lang="en-US" sz="700" b="1"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7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①健康な生活</a:t>
                      </a:r>
                      <a:endParaRPr lang="en-US" altLang="ja-JP"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ja-JP" altLang="en-US"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（心身ともに健康）</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②活躍できる社会</a:t>
                      </a:r>
                      <a:endParaRPr lang="en-US" altLang="ja-JP" sz="7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en-US" altLang="ja-JP"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多様な生き方、持続可能な社会</a:t>
                      </a:r>
                      <a:r>
                        <a:rPr lang="en-US" altLang="ja-JP" sz="600"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tc>
                  <a:txBody>
                    <a:bodyPr/>
                    <a:lstStyle/>
                    <a:p>
                      <a:pPr algn="ctr">
                        <a:lnSpc>
                          <a:spcPts val="800"/>
                        </a:lnSpc>
                        <a:spcAft>
                          <a:spcPts val="0"/>
                        </a:spcAft>
                      </a:pPr>
                      <a:r>
                        <a:rPr lang="ja-JP" altLang="en-US"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③</a:t>
                      </a:r>
                      <a:r>
                        <a:rPr 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産業</a:t>
                      </a:r>
                      <a:r>
                        <a:rPr lang="ja-JP" sz="700" b="1"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イノベーション</a:t>
                      </a:r>
                      <a:endParaRPr lang="en-US" altLang="ja-JP" sz="7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800"/>
                        </a:lnSpc>
                        <a:spcAft>
                          <a:spcPts val="0"/>
                        </a:spcAft>
                      </a:pPr>
                      <a:r>
                        <a:rPr lang="en-US" altLang="ja-JP"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健康を支える経済システム</a:t>
                      </a:r>
                      <a:r>
                        <a:rPr lang="en-US" altLang="ja-JP" sz="600" b="1" kern="100" spc="0" baseline="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600" kern="100" spc="0" baseline="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0"/>
                  </a:ext>
                </a:extLst>
              </a:tr>
              <a:tr h="784965">
                <a:tc>
                  <a:txBody>
                    <a:bodyPr/>
                    <a:lstStyle/>
                    <a:p>
                      <a:pPr marL="71755" marR="71755" algn="ctr">
                        <a:lnSpc>
                          <a:spcPts val="1200"/>
                        </a:lnSpc>
                        <a:spcAft>
                          <a:spcPts val="0"/>
                        </a:spcAft>
                      </a:pPr>
                      <a:r>
                        <a:rPr lang="ja-JP" sz="600" kern="100" dirty="0" smtClean="0">
                          <a:effectLst/>
                          <a:latin typeface="Meiryo UI" panose="020B0604030504040204" pitchFamily="50" charset="-128"/>
                          <a:ea typeface="Meiryo UI" panose="020B0604030504040204" pitchFamily="50" charset="-128"/>
                          <a:cs typeface="Meiryo UI" panose="020B0604030504040204" pitchFamily="50" charset="-128"/>
                        </a:rPr>
                        <a:t>現状</a:t>
                      </a:r>
                      <a:endParaRPr lang="ja-JP" sz="6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tc>
                  <a:txBody>
                    <a:bodyPr/>
                    <a:lstStyle/>
                    <a:p>
                      <a:pPr marL="139700" indent="-139700"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男女</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とも短い健康寿命</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全国平均を上回る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要介護</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要支援</a:t>
                      </a:r>
                      <a:r>
                        <a:rPr lang="en-US"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認定者数</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tc>
                  <a:txBody>
                    <a:bodyPr/>
                    <a:lstStyle/>
                    <a:p>
                      <a:pPr marL="90488" indent="-90488" algn="just">
                        <a:lnSpc>
                          <a:spcPts val="1000"/>
                        </a:lnSpc>
                        <a:spcAft>
                          <a:spcPts val="0"/>
                        </a:spcAft>
                      </a:pP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労働環境水準、</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就業率</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の低さ</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高齢者</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の社会的</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孤立</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90488" indent="-90488"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児童虐待</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などの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深刻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な状況</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生活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環境（ヒートアイランド</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現象</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増加傾向</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温室</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ガス）</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0" marT="0" marB="0" anchor="ctr">
                    <a:lnT w="19050" cap="flat" cmpd="sng" algn="ctr">
                      <a:solidFill>
                        <a:schemeClr val="bg1"/>
                      </a:solidFill>
                      <a:prstDash val="solid"/>
                      <a:round/>
                      <a:headEnd type="none" w="med" len="med"/>
                      <a:tailEnd type="none" w="med" len="med"/>
                    </a:lnT>
                  </a:tcP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ライフサイエンス</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関連の企業</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大学</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等の集積</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幅広い</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産業の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集積</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関連産業の集積</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ものづくり企業</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集積</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lnT w="190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1063503">
                <a:tc>
                  <a:txBody>
                    <a:bodyPr/>
                    <a:lstStyle/>
                    <a:p>
                      <a:pPr marL="71755" marR="71755" algn="ctr">
                        <a:lnSpc>
                          <a:spcPts val="1200"/>
                        </a:lnSpc>
                        <a:spcAft>
                          <a:spcPts val="0"/>
                        </a:spcAft>
                      </a:pPr>
                      <a:r>
                        <a:rPr lang="ja-JP" altLang="en-US" sz="600" kern="100" dirty="0" smtClean="0">
                          <a:effectLst/>
                          <a:latin typeface="Meiryo UI" panose="020B0604030504040204" pitchFamily="50" charset="-128"/>
                          <a:ea typeface="Meiryo UI" panose="020B0604030504040204" pitchFamily="50" charset="-128"/>
                          <a:cs typeface="Meiryo UI" panose="020B0604030504040204" pitchFamily="50" charset="-128"/>
                        </a:rPr>
                        <a:t>課題</a:t>
                      </a:r>
                      <a:endParaRPr lang="ja-JP" altLang="ja-JP" sz="6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幅広い年代の</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意識向上</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での健康づくり活動</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ビッ</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グ</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データ</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活用による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新た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な健康関連サービスの展開</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革新的な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先端</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医療の普及</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への</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の分析、</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普及</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食、スポーツ、笑い等</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働きやすく</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魅力的な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職場整備</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女性</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等の活躍の場の拡大</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600" kern="10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高齢者</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・子どもの見守り等</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地域</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で支える仕組みづくり</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快適</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住</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生活</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環境の実現</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まちの安全・安心の確保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tc>
                  <a:txBody>
                    <a:bodyPr/>
                    <a:lstStyle/>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医療</a:t>
                      </a:r>
                      <a:r>
                        <a:rPr lang="en-US" alt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関連の世界的</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な</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産業</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クラスターの形成</a:t>
                      </a: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健康</a:t>
                      </a:r>
                      <a:r>
                        <a:rPr lang="en-US" alt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エネルギー</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関連</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技術</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革新・産業化</a:t>
                      </a:r>
                    </a:p>
                    <a:p>
                      <a:pPr marL="85725" indent="-85725" algn="just">
                        <a:lnSpc>
                          <a:spcPts val="1000"/>
                        </a:lnSpc>
                        <a:spcAft>
                          <a:spcPts val="0"/>
                        </a:spcAft>
                      </a:pP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AI</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や</a:t>
                      </a:r>
                      <a:r>
                        <a:rPr lang="en-US"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IoT</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と、ものづくり</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a:t>
                      </a:r>
                      <a:endParaRPr lang="en-US" alt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85725" indent="-85725" algn="just">
                        <a:lnSpc>
                          <a:spcPts val="1000"/>
                        </a:lnSpc>
                        <a:spcAft>
                          <a:spcPts val="0"/>
                        </a:spcAft>
                      </a:pP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融合</a:t>
                      </a:r>
                      <a:r>
                        <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による</a:t>
                      </a:r>
                      <a:r>
                        <a:rPr lang="ja-JP"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イノベーション</a:t>
                      </a:r>
                      <a:r>
                        <a:rPr lang="ja-JP" altLang="en-US" sz="6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等</a:t>
                      </a:r>
                      <a:endParaRPr lang="ja-JP" sz="6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3305" marR="63305" marT="0" marB="0" anchor="ctr"/>
                </a:tc>
                <a:extLst>
                  <a:ext uri="{0D108BD9-81ED-4DB2-BD59-A6C34878D82A}">
                    <a16:rowId xmlns:a16="http://schemas.microsoft.com/office/drawing/2014/main" val="10002"/>
                  </a:ext>
                </a:extLst>
              </a:tr>
            </a:tbl>
          </a:graphicData>
        </a:graphic>
      </p:graphicFrame>
      <p:sp>
        <p:nvSpPr>
          <p:cNvPr id="86" name="テキスト ボックス 85"/>
          <p:cNvSpPr txBox="1"/>
          <p:nvPr/>
        </p:nvSpPr>
        <p:spPr>
          <a:xfrm>
            <a:off x="359372" y="5755412"/>
            <a:ext cx="5940820" cy="6459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オール大阪で総合力を発揮するため、関係者が</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を共</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有し、取組を推進する体制を整備</a:t>
            </a: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ビジョンの共有・浸透と、施策推進⇒施策充実の検討⇒ビジョンの充実（バージョンアップ）と施策の深化のサイクルをたゆみなく進める</a:t>
            </a: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有識者、研究機関などの協力を得て、取組の効果測定</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データ分析等</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を実施し、各主体の施策充実につなげる。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オール大阪の産学官で構成する会議体を設置。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51"/>
          <p:cNvSpPr/>
          <p:nvPr/>
        </p:nvSpPr>
        <p:spPr>
          <a:xfrm>
            <a:off x="4540044" y="3175058"/>
            <a:ext cx="2018911" cy="1060495"/>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740038"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正方形/長方形 52"/>
          <p:cNvSpPr/>
          <p:nvPr/>
        </p:nvSpPr>
        <p:spPr>
          <a:xfrm>
            <a:off x="4648035" y="3216968"/>
            <a:ext cx="522186" cy="312511"/>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①健康な生活</a:t>
            </a:r>
          </a:p>
        </p:txBody>
      </p:sp>
      <p:sp>
        <p:nvSpPr>
          <p:cNvPr id="54" name="正方形/長方形 53"/>
          <p:cNvSpPr/>
          <p:nvPr/>
        </p:nvSpPr>
        <p:spPr>
          <a:xfrm>
            <a:off x="4970813" y="4501662"/>
            <a:ext cx="3710118" cy="688546"/>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1247074"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5103751" y="4658127"/>
            <a:ext cx="930565" cy="366127"/>
          </a:xfrm>
          <a:prstGeom prst="rect">
            <a:avLst/>
          </a:prstGeom>
        </p:spPr>
        <p:style>
          <a:lnRef idx="1">
            <a:schemeClr val="accent2"/>
          </a:lnRef>
          <a:fillRef idx="3">
            <a:schemeClr val="accent2"/>
          </a:fillRef>
          <a:effectRef idx="2">
            <a:schemeClr val="accent2"/>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③未来を創る産業・</a:t>
            </a:r>
            <a:endParaRPr kumimoji="1" lang="en-US" altLang="ja-JP"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イノベーション</a:t>
            </a:r>
          </a:p>
        </p:txBody>
      </p:sp>
      <p:sp>
        <p:nvSpPr>
          <p:cNvPr id="57" name="正方形/長方形 56"/>
          <p:cNvSpPr/>
          <p:nvPr/>
        </p:nvSpPr>
        <p:spPr>
          <a:xfrm>
            <a:off x="6796463" y="3175514"/>
            <a:ext cx="2228955" cy="1057130"/>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marL="740038"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正方形/長方形 57"/>
          <p:cNvSpPr/>
          <p:nvPr/>
        </p:nvSpPr>
        <p:spPr>
          <a:xfrm>
            <a:off x="6957715" y="3216967"/>
            <a:ext cx="605387" cy="325817"/>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②活躍</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できる社会</a:t>
            </a:r>
          </a:p>
        </p:txBody>
      </p:sp>
      <p:sp>
        <p:nvSpPr>
          <p:cNvPr id="59" name="円/楕円 58"/>
          <p:cNvSpPr/>
          <p:nvPr/>
        </p:nvSpPr>
        <p:spPr>
          <a:xfrm>
            <a:off x="5901379" y="4123965"/>
            <a:ext cx="1648650" cy="435007"/>
          </a:xfrm>
          <a:prstGeom prst="ellipse">
            <a:avLst/>
          </a:prstGeom>
          <a:ln/>
        </p:spPr>
        <p:style>
          <a:lnRef idx="1">
            <a:schemeClr val="accent2"/>
          </a:lnRef>
          <a:fillRef idx="2">
            <a:schemeClr val="accent2"/>
          </a:fillRef>
          <a:effectRef idx="1">
            <a:schemeClr val="accent2"/>
          </a:effectRef>
          <a:fontRef idx="minor">
            <a:schemeClr val="dk1"/>
          </a:fontRef>
        </p:style>
        <p:txBody>
          <a:bodyPr lIns="33231" rIns="3323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などの革新的技術を</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最大限活用しビジョンを実現</a:t>
            </a:r>
          </a:p>
        </p:txBody>
      </p:sp>
      <p:sp>
        <p:nvSpPr>
          <p:cNvPr id="63" name="テキスト ボックス 62"/>
          <p:cNvSpPr txBox="1"/>
          <p:nvPr/>
        </p:nvSpPr>
        <p:spPr>
          <a:xfrm>
            <a:off x="4515867" y="2830780"/>
            <a:ext cx="4453418" cy="31944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大阪の現状・課題を踏まえ、「①健康な生活」、「②活躍できる社会」とそれを支える「③産業・イノベーション」 それぞれについて、オール大阪で</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を掲げる</a:t>
            </a:r>
          </a:p>
        </p:txBody>
      </p:sp>
      <p:sp>
        <p:nvSpPr>
          <p:cNvPr id="64" name="テキスト ボックス 63"/>
          <p:cNvSpPr txBox="1"/>
          <p:nvPr/>
        </p:nvSpPr>
        <p:spPr>
          <a:xfrm>
            <a:off x="5163056" y="3216968"/>
            <a:ext cx="1469481" cy="3194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誰もが生涯にわたって心身ともに健康で豊かな生活の実現</a:t>
            </a:r>
          </a:p>
        </p:txBody>
      </p:sp>
      <p:sp>
        <p:nvSpPr>
          <p:cNvPr id="7" name="左右矢印 6"/>
          <p:cNvSpPr/>
          <p:nvPr/>
        </p:nvSpPr>
        <p:spPr>
          <a:xfrm>
            <a:off x="6466364" y="3515302"/>
            <a:ext cx="432048"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左右矢印 64"/>
          <p:cNvSpPr/>
          <p:nvPr/>
        </p:nvSpPr>
        <p:spPr>
          <a:xfrm rot="7657969">
            <a:off x="8192280" y="4221549"/>
            <a:ext cx="476566"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左右矢印 65"/>
          <p:cNvSpPr/>
          <p:nvPr/>
        </p:nvSpPr>
        <p:spPr>
          <a:xfrm rot="3261879">
            <a:off x="5144010" y="4215657"/>
            <a:ext cx="460624" cy="31251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6141111" y="4558972"/>
            <a:ext cx="2684900" cy="297517"/>
          </a:xfrm>
          <a:prstGeom prst="rect">
            <a:avLst/>
          </a:prstGeom>
          <a:noFill/>
        </p:spPr>
        <p:txBody>
          <a:bodyPr wrap="square" rtlCol="0">
            <a:spAutoFit/>
          </a:bodyPr>
          <a:lstStyle/>
          <a:p>
            <a:pPr marL="0" marR="0" lvl="0" indent="0" algn="l" defTabSz="914400" rtl="0" eaLnBrk="1" fontAlgn="auto" latinLnBrk="0" hangingPunct="1">
              <a:lnSpc>
                <a:spcPts val="831"/>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ライフサイエンス関連産業等のイノベーション促進を通じて</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831"/>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世界の課題解決に貢献</a:t>
            </a:r>
          </a:p>
        </p:txBody>
      </p:sp>
      <p:sp>
        <p:nvSpPr>
          <p:cNvPr id="69" name="テキスト ボックス 68"/>
          <p:cNvSpPr txBox="1"/>
          <p:nvPr/>
        </p:nvSpPr>
        <p:spPr>
          <a:xfrm>
            <a:off x="7601133" y="3216968"/>
            <a:ext cx="1490754" cy="31944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一人ひとりのポテンシャルや個性を発揮し活躍できる社会の実現</a:t>
            </a:r>
          </a:p>
        </p:txBody>
      </p:sp>
      <p:sp>
        <p:nvSpPr>
          <p:cNvPr id="70" name="二等辺三角形 69"/>
          <p:cNvSpPr/>
          <p:nvPr/>
        </p:nvSpPr>
        <p:spPr>
          <a:xfrm rot="5400000">
            <a:off x="3096037" y="1623641"/>
            <a:ext cx="658748" cy="9970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6" name="テキスト ボックス 75"/>
          <p:cNvSpPr txBox="1"/>
          <p:nvPr/>
        </p:nvSpPr>
        <p:spPr>
          <a:xfrm>
            <a:off x="6090636" y="4803328"/>
            <a:ext cx="2729836" cy="3904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ライフサイエンス・健康関連産業</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クラスター形成、新産業創出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新エネルギー産業</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持続可能な社会を支える新技術の開発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ものづくり産業等</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を活用した新製品・サービスの創出　等</a:t>
            </a:r>
          </a:p>
        </p:txBody>
      </p:sp>
      <p:sp>
        <p:nvSpPr>
          <p:cNvPr id="80" name="テキスト ボックス 79"/>
          <p:cNvSpPr txBox="1"/>
          <p:nvPr/>
        </p:nvSpPr>
        <p:spPr>
          <a:xfrm>
            <a:off x="6840000" y="3577750"/>
            <a:ext cx="2279018" cy="589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多様な活躍</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女性、高齢者などの働きやすさの向上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地域のつながり</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地域で子どもを育てる社会の実現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住まい・移動</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スマートホームや自動走行車の普及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クリーンな生活環境</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再生可能エネルギー等の普及</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災害や健康危機</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犯罪等からいのちを守る</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災害発生予測 等</a:t>
            </a:r>
          </a:p>
        </p:txBody>
      </p:sp>
      <p:sp>
        <p:nvSpPr>
          <p:cNvPr id="81" name="テキスト ボックス 80"/>
          <p:cNvSpPr txBox="1"/>
          <p:nvPr/>
        </p:nvSpPr>
        <p:spPr>
          <a:xfrm>
            <a:off x="4572000" y="3577750"/>
            <a:ext cx="2076342" cy="589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健康づくり</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を活用した健康管理サービスの普及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医療・介護</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再生医療など先端医療技術の確立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食</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健康モニタリングに応じたメニューの提案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スポーツ・文化・エンターテインメント</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笑いと健康のメカニズム解析　等</a:t>
            </a:r>
          </a:p>
        </p:txBody>
      </p:sp>
      <p:sp>
        <p:nvSpPr>
          <p:cNvPr id="96" name="テキスト ボックス 95"/>
          <p:cNvSpPr txBox="1"/>
          <p:nvPr/>
        </p:nvSpPr>
        <p:spPr>
          <a:xfrm>
            <a:off x="3641434" y="753579"/>
            <a:ext cx="3722261" cy="175118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ビジョンの策定（いのち輝く未来社会をオール大阪で実現）</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369"/>
              </a:lnSpc>
              <a:spcBef>
                <a:spcPts val="0"/>
              </a:spcBef>
              <a:spcAft>
                <a:spcPts val="0"/>
              </a:spcAft>
              <a:buClrTx/>
              <a:buSzTx/>
              <a:buFontTx/>
              <a:buNone/>
              <a:tabLst/>
              <a:defRPr/>
            </a:pP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目的</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生涯を通じて心身ともに健康で、それぞれの能力を活かして輝きながら暮らし続けることのできる</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「いのち輝く未来社会」の実現に向け、万博のインパクトを活かしてオール大阪で目標を定め、</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さらに強力に取組を進めるため、ビジョンを策定。</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ts val="369"/>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「健康」を重点ターゲットに健康寿命の延伸に注力。</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地域の健康づくり活動に加え、革新技術を最大限活用し、さらに</a:t>
            </a:r>
            <a:r>
              <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年万博のインパクトを活かして、</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いきいきと長く活躍できる「</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」を目標に掲げる。</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6191" marR="0" lvl="0" indent="-246191" algn="l" defTabSz="914400" rtl="0" eaLnBrk="1" fontAlgn="auto" latinLnBrk="0" hangingPunct="1">
              <a:lnSpc>
                <a:spcPts val="369"/>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ビジョンの位置付け</a:t>
            </a:r>
            <a:r>
              <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府、住民に身近なサービスを担う市町村、産業振興を担う産業界・民間企業、高い専門性と知見を</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有する学界、府民一人ひとりが共通の目標に向かって、取組の強化を進めて行く指針（アクションプラン</a:t>
            </a:r>
            <a:r>
              <a:rPr kumimoji="1" lang="ja-JP" altLang="en-US" sz="6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a:t>
            </a: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なるもの。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府は、有識者や研究機関の協力を得て、取組の効果測定やデータの分析・研究などにより、各主体の</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効果的な取組の検討につなげる。</a:t>
            </a:r>
          </a:p>
        </p:txBody>
      </p:sp>
      <p:sp>
        <p:nvSpPr>
          <p:cNvPr id="102" name="テキスト ボックス 101"/>
          <p:cNvSpPr txBox="1"/>
          <p:nvPr/>
        </p:nvSpPr>
        <p:spPr>
          <a:xfrm>
            <a:off x="448834" y="1966684"/>
            <a:ext cx="2660850" cy="253605"/>
          </a:xfrm>
          <a:prstGeom prst="rect">
            <a:avLst/>
          </a:prstGeom>
          <a:noFill/>
          <a:ln>
            <a:solidFill>
              <a:schemeClr val="bg1">
                <a:lumMod val="50000"/>
              </a:schemeClr>
            </a:solidFill>
            <a:prstDash val="sysDot"/>
          </a:ln>
        </p:spPr>
        <p:txBody>
          <a:bodyPr wrap="square"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生涯を通じて心身ともに健康で、それぞれの能力を活かして輝きながら暮らし</a:t>
            </a:r>
            <a:endParaRPr kumimoji="1" lang="en-US" altLang="ja-JP"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続けることのできる「いのち輝く未来社会」の実現は人類共通の願い。</a:t>
            </a:r>
          </a:p>
        </p:txBody>
      </p:sp>
      <p:sp>
        <p:nvSpPr>
          <p:cNvPr id="112" name="角丸四角形 111"/>
          <p:cNvSpPr/>
          <p:nvPr/>
        </p:nvSpPr>
        <p:spPr>
          <a:xfrm>
            <a:off x="226015" y="5535741"/>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ビジョンの推進</a:t>
            </a:r>
          </a:p>
        </p:txBody>
      </p:sp>
      <p:sp>
        <p:nvSpPr>
          <p:cNvPr id="125" name="角丸四角形 124"/>
          <p:cNvSpPr/>
          <p:nvPr/>
        </p:nvSpPr>
        <p:spPr>
          <a:xfrm>
            <a:off x="226015" y="2631373"/>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大阪の現状・課題</a:t>
            </a:r>
          </a:p>
        </p:txBody>
      </p:sp>
      <p:sp>
        <p:nvSpPr>
          <p:cNvPr id="126" name="角丸四角形 125"/>
          <p:cNvSpPr/>
          <p:nvPr/>
        </p:nvSpPr>
        <p:spPr>
          <a:xfrm>
            <a:off x="4413557" y="2631373"/>
            <a:ext cx="1886635" cy="198500"/>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３つのめざす姿</a:t>
            </a:r>
          </a:p>
        </p:txBody>
      </p:sp>
      <p:sp>
        <p:nvSpPr>
          <p:cNvPr id="127" name="テキスト ボックス 126"/>
          <p:cNvSpPr txBox="1"/>
          <p:nvPr/>
        </p:nvSpPr>
        <p:spPr>
          <a:xfrm>
            <a:off x="4516357" y="5224196"/>
            <a:ext cx="4611441" cy="20589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分野ごとに、</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めざす姿</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の実現に向けた「取組の方向性」と、各主体の「具体的な取組」を整理</a:t>
            </a:r>
            <a:endParaRPr kumimoji="1" lang="ja-JP" altLang="en-US" sz="6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二等辺三角形 77"/>
          <p:cNvSpPr/>
          <p:nvPr/>
        </p:nvSpPr>
        <p:spPr>
          <a:xfrm rot="5400000">
            <a:off x="4059836" y="4078647"/>
            <a:ext cx="658748" cy="99703"/>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1" name="テキスト ボックス 130"/>
          <p:cNvSpPr txBox="1"/>
          <p:nvPr/>
        </p:nvSpPr>
        <p:spPr>
          <a:xfrm>
            <a:off x="7260408" y="1199721"/>
            <a:ext cx="967385" cy="1020568"/>
          </a:xfrm>
          <a:prstGeom prst="rect">
            <a:avLst/>
          </a:prstGeom>
          <a:noFill/>
        </p:spPr>
        <p:txBody>
          <a:bodyPr wrap="square" rtlCol="0" anchor="ctr">
            <a:no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インパクトを最大限活かして、オール</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大阪で取組を進め</a:t>
            </a:r>
          </a:p>
        </p:txBody>
      </p:sp>
      <p:sp>
        <p:nvSpPr>
          <p:cNvPr id="124" name="二等辺三角形 123"/>
          <p:cNvSpPr/>
          <p:nvPr/>
        </p:nvSpPr>
        <p:spPr>
          <a:xfrm rot="5400000">
            <a:off x="8041495" y="1647452"/>
            <a:ext cx="372594" cy="132935"/>
          </a:xfrm>
          <a:prstGeom prst="triangle">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1" name="テキスト ボックス 100"/>
          <p:cNvSpPr txBox="1"/>
          <p:nvPr/>
        </p:nvSpPr>
        <p:spPr>
          <a:xfrm>
            <a:off x="8227793" y="1199722"/>
            <a:ext cx="763704" cy="1020568"/>
          </a:xfrm>
          <a:prstGeom prst="rect">
            <a:avLst/>
          </a:prstGeom>
          <a:noFill/>
        </p:spPr>
        <p:txBody>
          <a:bodyPr wrap="square" rtlCol="0" anchor="ctr">
            <a:no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いきいきと長く活躍できる</a:t>
            </a:r>
            <a:endPar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歳若返り」を実現</a:t>
            </a:r>
          </a:p>
        </p:txBody>
      </p:sp>
    </p:spTree>
    <p:extLst>
      <p:ext uri="{BB962C8B-B14F-4D97-AF65-F5344CB8AC3E}">
        <p14:creationId xmlns:p14="http://schemas.microsoft.com/office/powerpoint/2010/main" val="2620319864"/>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正方形/長方形 51"/>
          <p:cNvSpPr/>
          <p:nvPr/>
        </p:nvSpPr>
        <p:spPr>
          <a:xfrm>
            <a:off x="0" y="357245"/>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■健康寿命延伸・アスマイルの取組状況</a:t>
            </a:r>
          </a:p>
        </p:txBody>
      </p:sp>
      <p:sp>
        <p:nvSpPr>
          <p:cNvPr id="6" name="正方形/長方形 5"/>
          <p:cNvSpPr/>
          <p:nvPr/>
        </p:nvSpPr>
        <p:spPr>
          <a:xfrm>
            <a:off x="292278" y="783274"/>
            <a:ext cx="8642986" cy="6062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年の大阪・関西万博に向け、</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の普及啓発や健康アプリ</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の利用拡大に向けた取組みを進め、府民の主体的な健康づくりを推進する。</a:t>
            </a:r>
          </a:p>
        </p:txBody>
      </p:sp>
      <p:sp>
        <p:nvSpPr>
          <p:cNvPr id="60" name="角丸四角形 59"/>
          <p:cNvSpPr/>
          <p:nvPr/>
        </p:nvSpPr>
        <p:spPr>
          <a:xfrm>
            <a:off x="4622210" y="1864051"/>
            <a:ext cx="4252678" cy="4526532"/>
          </a:xfrm>
          <a:prstGeom prst="roundRect">
            <a:avLst>
              <a:gd name="adj" fmla="val 1547"/>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ホームベース 62"/>
          <p:cNvSpPr/>
          <p:nvPr/>
        </p:nvSpPr>
        <p:spPr>
          <a:xfrm>
            <a:off x="4613772" y="1449920"/>
            <a:ext cx="3174817" cy="339246"/>
          </a:xfrm>
          <a:prstGeom prst="homePlate">
            <a:avLst/>
          </a:prstGeom>
          <a:ln/>
        </p:spPr>
        <p:style>
          <a:lnRef idx="0">
            <a:schemeClr val="accent5"/>
          </a:lnRef>
          <a:fillRef idx="3">
            <a:schemeClr val="accent5"/>
          </a:fillRef>
          <a:effectRef idx="3">
            <a:schemeClr val="accent5"/>
          </a:effectRef>
          <a:fontRef idx="minor">
            <a:schemeClr val="lt1"/>
          </a:fontRef>
        </p:style>
        <p:txBody>
          <a:bodyPr lIns="46012" tIns="23006" rIns="46012"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２　健康アプリ「アスマイル」第</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期（</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R4</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R7</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）の推進</a:t>
            </a:r>
          </a:p>
        </p:txBody>
      </p:sp>
      <p:pic>
        <p:nvPicPr>
          <p:cNvPr id="64" name="図 63"/>
          <p:cNvPicPr>
            <a:picLocks noChangeAspect="1"/>
          </p:cNvPicPr>
          <p:nvPr/>
        </p:nvPicPr>
        <p:blipFill>
          <a:blip r:embed="rId3"/>
          <a:stretch>
            <a:fillRect/>
          </a:stretch>
        </p:blipFill>
        <p:spPr>
          <a:xfrm>
            <a:off x="8160923" y="1522018"/>
            <a:ext cx="842655" cy="244299"/>
          </a:xfrm>
          <a:prstGeom prst="rect">
            <a:avLst/>
          </a:prstGeom>
        </p:spPr>
      </p:pic>
      <p:sp>
        <p:nvSpPr>
          <p:cNvPr id="65" name="テキスト ボックス 64"/>
          <p:cNvSpPr txBox="1"/>
          <p:nvPr/>
        </p:nvSpPr>
        <p:spPr>
          <a:xfrm>
            <a:off x="4660074" y="3931061"/>
            <a:ext cx="3603339" cy="284052"/>
          </a:xfrm>
          <a:prstGeom prst="rect">
            <a:avLst/>
          </a:prstGeom>
          <a:noFill/>
          <a:ln>
            <a:noFill/>
          </a:ln>
        </p:spPr>
        <p:txBody>
          <a:bodyPr wrap="square" tIns="0" bIns="0" rtlCol="0" anchor="ctr" anchorCtr="0">
            <a:spAutoFit/>
          </a:bodyPr>
          <a:lstStyle/>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目標会員数（</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７年度末）：</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７０</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万人（うち国保会員</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１４</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主な取組み（予定）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角丸四角形 65"/>
          <p:cNvSpPr/>
          <p:nvPr/>
        </p:nvSpPr>
        <p:spPr>
          <a:xfrm>
            <a:off x="4689941" y="1938433"/>
            <a:ext cx="4095053" cy="392876"/>
          </a:xfrm>
          <a:prstGeom prst="roundRect">
            <a:avLst>
              <a:gd name="adj" fmla="val 20907"/>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府民一人ひとりのきっかけづくり</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第</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期</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から、府民一丸となった</a:t>
            </a:r>
            <a:endPar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健康づくりの実践</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第</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期</a:t>
            </a: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へ</a:t>
            </a:r>
          </a:p>
        </p:txBody>
      </p:sp>
      <p:grpSp>
        <p:nvGrpSpPr>
          <p:cNvPr id="10" name="グループ化 9"/>
          <p:cNvGrpSpPr/>
          <p:nvPr/>
        </p:nvGrpSpPr>
        <p:grpSpPr>
          <a:xfrm>
            <a:off x="8218914" y="3773372"/>
            <a:ext cx="893517" cy="2340811"/>
            <a:chOff x="8817507" y="2250015"/>
            <a:chExt cx="967977" cy="2535879"/>
          </a:xfrm>
        </p:grpSpPr>
        <p:pic>
          <p:nvPicPr>
            <p:cNvPr id="69" name="図 68"/>
            <p:cNvPicPr>
              <a:picLocks noChangeAspect="1"/>
            </p:cNvPicPr>
            <p:nvPr/>
          </p:nvPicPr>
          <p:blipFill rotWithShape="1">
            <a:blip r:embed="rId4"/>
            <a:srcRect b="26168"/>
            <a:stretch/>
          </p:blipFill>
          <p:spPr>
            <a:xfrm>
              <a:off x="8817507" y="2326086"/>
              <a:ext cx="932151" cy="1324945"/>
            </a:xfrm>
            <a:prstGeom prst="rect">
              <a:avLst/>
            </a:prstGeom>
          </p:spPr>
        </p:pic>
        <p:pic>
          <p:nvPicPr>
            <p:cNvPr id="71" name="図 70"/>
            <p:cNvPicPr>
              <a:picLocks noChangeAspect="1"/>
            </p:cNvPicPr>
            <p:nvPr/>
          </p:nvPicPr>
          <p:blipFill rotWithShape="1">
            <a:blip r:embed="rId5"/>
            <a:srcRect t="34490"/>
            <a:stretch/>
          </p:blipFill>
          <p:spPr>
            <a:xfrm>
              <a:off x="8817507" y="3591279"/>
              <a:ext cx="967977" cy="1136221"/>
            </a:xfrm>
            <a:prstGeom prst="rect">
              <a:avLst/>
            </a:prstGeom>
          </p:spPr>
        </p:pic>
        <p:sp>
          <p:nvSpPr>
            <p:cNvPr id="72" name="テキスト ボックス 71"/>
            <p:cNvSpPr txBox="1"/>
            <p:nvPr/>
          </p:nvSpPr>
          <p:spPr>
            <a:xfrm>
              <a:off x="8864866" y="2250015"/>
              <a:ext cx="832499" cy="221309"/>
            </a:xfrm>
            <a:prstGeom prst="rect">
              <a:avLst/>
            </a:prstGeom>
            <a:ln w="47625">
              <a:noFill/>
            </a:ln>
          </p:spPr>
          <p:style>
            <a:lnRef idx="1">
              <a:schemeClr val="accent1"/>
            </a:lnRef>
            <a:fillRef idx="2">
              <a:schemeClr val="accent1"/>
            </a:fillRef>
            <a:effectRef idx="1">
              <a:schemeClr val="accent1"/>
            </a:effectRef>
            <a:fontRef idx="minor">
              <a:schemeClr val="dk1"/>
            </a:fontRef>
          </p:style>
          <p:txBody>
            <a:bodyPr wrap="square" lIns="0" tIns="23006" rIns="0" bIns="23006"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健康予測ＡＩ・勧奨</a:t>
              </a:r>
              <a:endParaRPr kumimoji="1" lang="en-US" altLang="ja-JP"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モデル（イメージ）</a:t>
              </a:r>
              <a:endParaRPr kumimoji="1" lang="en-US" altLang="ja-JP" sz="57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73" name="角丸四角形 72"/>
            <p:cNvSpPr/>
            <p:nvPr/>
          </p:nvSpPr>
          <p:spPr>
            <a:xfrm>
              <a:off x="8926670" y="2834750"/>
              <a:ext cx="708889" cy="81722"/>
            </a:xfrm>
            <a:prstGeom prst="roundRect">
              <a:avLst>
                <a:gd name="adj" fmla="val 5000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1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健診受診日 ○月○日</a:t>
              </a:r>
            </a:p>
          </p:txBody>
        </p:sp>
        <p:sp>
          <p:nvSpPr>
            <p:cNvPr id="74" name="角丸四角形 73"/>
            <p:cNvSpPr/>
            <p:nvPr/>
          </p:nvSpPr>
          <p:spPr>
            <a:xfrm>
              <a:off x="9041159" y="3341904"/>
              <a:ext cx="484803" cy="116457"/>
            </a:xfrm>
            <a:prstGeom prst="roundRect">
              <a:avLst>
                <a:gd name="adj" fmla="val 5000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あなたの目標</a:t>
              </a:r>
            </a:p>
          </p:txBody>
        </p:sp>
        <p:sp>
          <p:nvSpPr>
            <p:cNvPr id="76" name="テキスト ボックス 75"/>
            <p:cNvSpPr txBox="1"/>
            <p:nvPr/>
          </p:nvSpPr>
          <p:spPr>
            <a:xfrm>
              <a:off x="8864866" y="4543103"/>
              <a:ext cx="832499" cy="242791"/>
            </a:xfrm>
            <a:prstGeom prst="rect">
              <a:avLst/>
            </a:prstGeom>
            <a:ln w="19050">
              <a:noFill/>
              <a:prstDash val="sysDot"/>
            </a:ln>
          </p:spPr>
          <p:style>
            <a:lnRef idx="1">
              <a:schemeClr val="accent2"/>
            </a:lnRef>
            <a:fillRef idx="2">
              <a:schemeClr val="accent2"/>
            </a:fillRef>
            <a:effectRef idx="1">
              <a:schemeClr val="accent2"/>
            </a:effectRef>
            <a:fontRef idx="minor">
              <a:schemeClr val="dk1"/>
            </a:fontRef>
          </p:style>
          <p:txBody>
            <a:bodyPr vert="horz" wrap="square" lIns="23006" tIns="23006" rIns="23006" bIns="23006"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健康行動の目標を</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提示し改善点を提案</a:t>
              </a:r>
              <a:endParaRPr kumimoji="1" lang="en-US" altLang="ja-JP"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78" name="テキスト ボックス 77"/>
          <p:cNvSpPr txBox="1"/>
          <p:nvPr/>
        </p:nvSpPr>
        <p:spPr>
          <a:xfrm>
            <a:off x="4675975" y="2627858"/>
            <a:ext cx="4198913" cy="710131"/>
          </a:xfrm>
          <a:prstGeom prst="rect">
            <a:avLst/>
          </a:prstGeom>
          <a:noFill/>
          <a:ln>
            <a:noFill/>
          </a:ln>
        </p:spPr>
        <p:txBody>
          <a:bodyPr wrap="square" tIns="0" bIns="0" rtlCol="0" anchor="ctr" anchorCtr="0">
            <a:spAutoFit/>
          </a:bodyPr>
          <a:lstStyle/>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会員数：約</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２８</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万人（うち国保会員約</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３月末現在</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アスマイルの効果</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・利用者の行動変容効果（参加前後で１日に歩く歩数が</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歩アップ）</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・特定健診受診率の向上（国保会員約</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％＞市町村国保（全体）約</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年度受診率）</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下矢印 78"/>
          <p:cNvSpPr/>
          <p:nvPr/>
        </p:nvSpPr>
        <p:spPr>
          <a:xfrm>
            <a:off x="5043867" y="3339497"/>
            <a:ext cx="299077" cy="349898"/>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0" name="テキスト ボックス 79"/>
          <p:cNvSpPr txBox="1"/>
          <p:nvPr/>
        </p:nvSpPr>
        <p:spPr>
          <a:xfrm>
            <a:off x="5501317" y="3360698"/>
            <a:ext cx="3080934" cy="284052"/>
          </a:xfrm>
          <a:prstGeom prst="rect">
            <a:avLst/>
          </a:prstGeom>
          <a:solidFill>
            <a:schemeClr val="accent4">
              <a:lumMod val="40000"/>
              <a:lumOff val="60000"/>
            </a:schemeClr>
          </a:solidFill>
          <a:ln>
            <a:noFill/>
          </a:ln>
        </p:spPr>
        <p:txBody>
          <a:bodyPr wrap="square" t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第２期においても</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府民の主体的な健康づくりの促進</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効率的な保健事業の展開</a:t>
            </a:r>
            <a:r>
              <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を目的に事業を展開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1" name="表 80"/>
          <p:cNvGraphicFramePr>
            <a:graphicFrameLocks noGrp="1"/>
          </p:cNvGraphicFramePr>
          <p:nvPr>
            <p:extLst/>
          </p:nvPr>
        </p:nvGraphicFramePr>
        <p:xfrm>
          <a:off x="4731827" y="4279715"/>
          <a:ext cx="3146453" cy="1991402"/>
        </p:xfrm>
        <a:graphic>
          <a:graphicData uri="http://schemas.openxmlformats.org/drawingml/2006/table">
            <a:tbl>
              <a:tblPr firstRow="1" bandRow="1">
                <a:tableStyleId>{BC89EF96-8CEA-46FF-86C4-4CE0E7609802}</a:tableStyleId>
              </a:tblPr>
              <a:tblGrid>
                <a:gridCol w="3146453">
                  <a:extLst>
                    <a:ext uri="{9D8B030D-6E8A-4147-A177-3AD203B41FA5}">
                      <a16:colId xmlns:a16="http://schemas.microsoft.com/office/drawing/2014/main" val="3659946550"/>
                    </a:ext>
                  </a:extLst>
                </a:gridCol>
              </a:tblGrid>
              <a:tr h="519973">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１　アプリの魅力向上</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機能強化</a:t>
                      </a:r>
                      <a:r>
                        <a:rPr kumimoji="1" lang="en-US" altLang="ja-JP" sz="800" b="1" u="sng" dirty="0" smtClean="0">
                          <a:latin typeface="Meiryo UI" panose="020B0604030504040204" pitchFamily="50" charset="-128"/>
                          <a:ea typeface="Meiryo UI" panose="020B0604030504040204" pitchFamily="50" charset="-128"/>
                        </a:rPr>
                        <a:t>】</a:t>
                      </a:r>
                    </a:p>
                    <a:p>
                      <a:pPr lvl="0" defTabSz="685800">
                        <a:lnSpc>
                          <a:spcPts val="1300"/>
                        </a:lnSpc>
                        <a:defRPr/>
                      </a:pPr>
                      <a:r>
                        <a:rPr kumimoji="1" lang="ja-JP" altLang="en-US" sz="800" b="0" dirty="0" smtClean="0">
                          <a:latin typeface="Meiryo UI" panose="020B0604030504040204" pitchFamily="50" charset="-128"/>
                          <a:ea typeface="Meiryo UI" panose="020B0604030504040204" pitchFamily="50" charset="-128"/>
                        </a:rPr>
                        <a:t>　</a:t>
                      </a:r>
                      <a:r>
                        <a:rPr kumimoji="1" lang="ja-JP" altLang="en-US" sz="800" b="0" u="none" dirty="0" smtClean="0">
                          <a:latin typeface="Meiryo UI" panose="020B0604030504040204" pitchFamily="50" charset="-128"/>
                          <a:ea typeface="Meiryo UI" panose="020B0604030504040204" pitchFamily="50" charset="-128"/>
                        </a:rPr>
                        <a:t>▼　</a:t>
                      </a:r>
                      <a:r>
                        <a:rPr kumimoji="1" lang="ja-JP" altLang="en-US" sz="800" b="1" u="none" dirty="0" smtClean="0">
                          <a:latin typeface="Meiryo UI" panose="020B0604030504040204" pitchFamily="50" charset="-128"/>
                          <a:ea typeface="Meiryo UI" panose="020B0604030504040204" pitchFamily="50" charset="-128"/>
                        </a:rPr>
                        <a:t>健康予測</a:t>
                      </a:r>
                      <a:r>
                        <a:rPr kumimoji="1" lang="en-US" altLang="ja-JP" sz="800" b="1" u="none" dirty="0" smtClean="0">
                          <a:latin typeface="Meiryo UI" panose="020B0604030504040204" pitchFamily="50" charset="-128"/>
                          <a:ea typeface="Meiryo UI" panose="020B0604030504040204" pitchFamily="50" charset="-128"/>
                        </a:rPr>
                        <a:t>AI</a:t>
                      </a:r>
                      <a:r>
                        <a:rPr kumimoji="1" lang="ja-JP" altLang="en-US" sz="800" b="1" u="none" dirty="0" smtClean="0">
                          <a:latin typeface="Meiryo UI" panose="020B0604030504040204" pitchFamily="50" charset="-128"/>
                          <a:ea typeface="Meiryo UI" panose="020B0604030504040204" pitchFamily="50" charset="-128"/>
                        </a:rPr>
                        <a:t>の改良・勧奨モデルの搭載</a:t>
                      </a:r>
                      <a:r>
                        <a:rPr kumimoji="1" lang="en-US" altLang="ja-JP" sz="800" b="1" u="none" dirty="0" smtClean="0">
                          <a:latin typeface="Meiryo UI" panose="020B0604030504040204" pitchFamily="50" charset="-128"/>
                          <a:ea typeface="Meiryo UI" panose="020B0604030504040204" pitchFamily="50" charset="-128"/>
                        </a:rPr>
                        <a:t>〔R4</a:t>
                      </a:r>
                      <a:r>
                        <a:rPr kumimoji="1" lang="ja-JP" altLang="en-US" sz="800" b="1" u="none" dirty="0" smtClean="0">
                          <a:latin typeface="Meiryo UI" panose="020B0604030504040204" pitchFamily="50" charset="-128"/>
                          <a:ea typeface="Meiryo UI" panose="020B0604030504040204" pitchFamily="50" charset="-128"/>
                        </a:rPr>
                        <a:t>開発、</a:t>
                      </a:r>
                      <a:r>
                        <a:rPr kumimoji="1" lang="en-US" altLang="ja-JP" sz="800" b="1" u="none" dirty="0" smtClean="0">
                          <a:latin typeface="Meiryo UI" panose="020B0604030504040204" pitchFamily="50" charset="-128"/>
                          <a:ea typeface="Meiryo UI" panose="020B0604030504040204" pitchFamily="50" charset="-128"/>
                        </a:rPr>
                        <a:t>R5</a:t>
                      </a:r>
                      <a:r>
                        <a:rPr kumimoji="1" lang="ja-JP" altLang="en-US" sz="800" b="1" u="none" dirty="0" smtClean="0">
                          <a:latin typeface="Meiryo UI" panose="020B0604030504040204" pitchFamily="50" charset="-128"/>
                          <a:ea typeface="Meiryo UI" panose="020B0604030504040204" pitchFamily="50" charset="-128"/>
                        </a:rPr>
                        <a:t>搭載</a:t>
                      </a:r>
                      <a:r>
                        <a:rPr kumimoji="1" lang="en-US" altLang="ja-JP" sz="800" b="1" u="none" dirty="0" smtClean="0">
                          <a:latin typeface="Meiryo UI" panose="020B0604030504040204" pitchFamily="50" charset="-128"/>
                          <a:ea typeface="Meiryo UI" panose="020B0604030504040204" pitchFamily="50" charset="-128"/>
                        </a:rPr>
                        <a:t>〕</a:t>
                      </a:r>
                    </a:p>
                    <a:p>
                      <a:pPr lvl="0" defTabSz="685800">
                        <a:lnSpc>
                          <a:spcPts val="1300"/>
                        </a:lnSpc>
                        <a:defRPr/>
                      </a:pPr>
                      <a:r>
                        <a:rPr kumimoji="1" lang="ja-JP" altLang="en-US" sz="800" b="0" dirty="0" smtClean="0">
                          <a:latin typeface="Meiryo UI" panose="020B0604030504040204" pitchFamily="50" charset="-128"/>
                          <a:ea typeface="Meiryo UI" panose="020B0604030504040204" pitchFamily="50" charset="-128"/>
                        </a:rPr>
                        <a:t>　▼　ウェアラブル端末やマイナポータル等との連携</a:t>
                      </a:r>
                      <a:r>
                        <a:rPr kumimoji="1" lang="en-US" altLang="ja-JP" sz="800" b="0" dirty="0" smtClean="0">
                          <a:latin typeface="Meiryo UI" panose="020B0604030504040204" pitchFamily="50" charset="-128"/>
                          <a:ea typeface="Meiryo UI" panose="020B0604030504040204" pitchFamily="50" charset="-128"/>
                        </a:rPr>
                        <a:t>〔R</a:t>
                      </a:r>
                      <a:r>
                        <a:rPr kumimoji="1" lang="ja-JP" altLang="en-US" sz="800" b="0" dirty="0" smtClean="0">
                          <a:latin typeface="Meiryo UI" panose="020B0604030504040204" pitchFamily="50" charset="-128"/>
                          <a:ea typeface="Meiryo UI" panose="020B0604030504040204" pitchFamily="50" charset="-128"/>
                        </a:rPr>
                        <a:t>４～順次</a:t>
                      </a:r>
                      <a:r>
                        <a:rPr kumimoji="1" lang="en-US" altLang="ja-JP" sz="800" b="0" dirty="0" smtClean="0">
                          <a:latin typeface="Meiryo UI" panose="020B0604030504040204" pitchFamily="50" charset="-128"/>
                          <a:ea typeface="Meiryo UI" panose="020B0604030504040204" pitchFamily="50" charset="-128"/>
                        </a:rPr>
                        <a:t>〕</a:t>
                      </a: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537944723"/>
                  </a:ext>
                </a:extLst>
              </a:tr>
              <a:tr h="668034">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２　参加者（会員）増に向けた取組み</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公民連携等の強化</a:t>
                      </a:r>
                      <a:r>
                        <a:rPr kumimoji="1" lang="en-US" altLang="ja-JP" sz="800" b="1" u="sng" dirty="0" smtClean="0">
                          <a:latin typeface="Meiryo UI" panose="020B0604030504040204" pitchFamily="50" charset="-128"/>
                          <a:ea typeface="Meiryo UI" panose="020B0604030504040204" pitchFamily="50" charset="-128"/>
                        </a:rPr>
                        <a:t>】</a:t>
                      </a:r>
                    </a:p>
                    <a:p>
                      <a:pPr>
                        <a:lnSpc>
                          <a:spcPts val="1300"/>
                        </a:lnSpc>
                      </a:pPr>
                      <a:r>
                        <a:rPr kumimoji="1" lang="ja-JP" altLang="en-US" sz="800" b="0" dirty="0" smtClean="0">
                          <a:latin typeface="Meiryo UI" panose="020B0604030504040204" pitchFamily="50" charset="-128"/>
                          <a:ea typeface="Meiryo UI" panose="020B0604030504040204" pitchFamily="50" charset="-128"/>
                        </a:rPr>
                        <a:t>　▼市町村オプションの導入促進（現在５市町が導入）</a:t>
                      </a:r>
                      <a:endParaRPr kumimoji="1" lang="en-US" altLang="ja-JP" sz="800" b="0" dirty="0" smtClean="0">
                        <a:latin typeface="Meiryo UI" panose="020B0604030504040204" pitchFamily="50" charset="-128"/>
                        <a:ea typeface="Meiryo UI" panose="020B0604030504040204" pitchFamily="50" charset="-128"/>
                      </a:endParaRPr>
                    </a:p>
                    <a:p>
                      <a:pPr>
                        <a:lnSpc>
                          <a:spcPts val="1300"/>
                        </a:lnSpc>
                      </a:pPr>
                      <a:r>
                        <a:rPr kumimoji="1" lang="ja-JP" altLang="en-US" sz="800" b="0" dirty="0" smtClean="0">
                          <a:latin typeface="Meiryo UI" panose="020B0604030504040204" pitchFamily="50" charset="-128"/>
                          <a:ea typeface="Meiryo UI" panose="020B0604030504040204" pitchFamily="50" charset="-128"/>
                        </a:rPr>
                        <a:t>　▼事業所単位・大学単位での参画機能の追加</a:t>
                      </a:r>
                      <a:r>
                        <a:rPr kumimoji="1" lang="en-US" altLang="ja-JP" sz="800" b="0" dirty="0" smtClean="0">
                          <a:latin typeface="Meiryo UI" panose="020B0604030504040204" pitchFamily="50" charset="-128"/>
                          <a:ea typeface="Meiryo UI" panose="020B0604030504040204" pitchFamily="50" charset="-128"/>
                        </a:rPr>
                        <a:t>〔R4</a:t>
                      </a:r>
                      <a:r>
                        <a:rPr kumimoji="1" lang="ja-JP" altLang="en-US" sz="800" b="0" dirty="0" smtClean="0">
                          <a:latin typeface="Meiryo UI" panose="020B0604030504040204" pitchFamily="50" charset="-128"/>
                          <a:ea typeface="Meiryo UI" panose="020B0604030504040204" pitchFamily="50" charset="-128"/>
                        </a:rPr>
                        <a:t>～</a:t>
                      </a:r>
                      <a:r>
                        <a:rPr kumimoji="1" lang="en-US" altLang="ja-JP" sz="800" b="0" dirty="0" smtClean="0">
                          <a:latin typeface="Meiryo UI" panose="020B0604030504040204" pitchFamily="50" charset="-128"/>
                          <a:ea typeface="Meiryo UI" panose="020B0604030504040204" pitchFamily="50" charset="-128"/>
                        </a:rPr>
                        <a:t>〕</a:t>
                      </a:r>
                    </a:p>
                    <a:p>
                      <a:pPr>
                        <a:lnSpc>
                          <a:spcPts val="1300"/>
                        </a:lnSpc>
                      </a:pPr>
                      <a:r>
                        <a:rPr kumimoji="1" lang="ja-JP" altLang="en-US" sz="800" b="0" dirty="0" smtClean="0">
                          <a:latin typeface="Meiryo UI" panose="020B0604030504040204" pitchFamily="50" charset="-128"/>
                          <a:ea typeface="Meiryo UI" panose="020B0604030504040204" pitchFamily="50" charset="-128"/>
                        </a:rPr>
                        <a:t>　▼イベント等におけるプロモーションの強化（企業や地域との連携）</a:t>
                      </a:r>
                      <a:endParaRPr kumimoji="1" lang="en-US" altLang="ja-JP" sz="800" b="0" dirty="0" smtClean="0">
                        <a:latin typeface="Meiryo UI" panose="020B0604030504040204" pitchFamily="50" charset="-128"/>
                        <a:ea typeface="Meiryo UI" panose="020B0604030504040204" pitchFamily="50" charset="-128"/>
                      </a:endParaRP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3624531690"/>
                  </a:ext>
                </a:extLst>
              </a:tr>
              <a:tr h="668034">
                <a:tc>
                  <a:txBody>
                    <a:bodyPr/>
                    <a:lstStyle/>
                    <a:p>
                      <a:pPr>
                        <a:lnSpc>
                          <a:spcPts val="1300"/>
                        </a:lnSpc>
                      </a:pPr>
                      <a:r>
                        <a:rPr kumimoji="1" lang="ja-JP" altLang="en-US" sz="800" b="1" u="sng" dirty="0" smtClean="0">
                          <a:latin typeface="Meiryo UI" panose="020B0604030504040204" pitchFamily="50" charset="-128"/>
                          <a:ea typeface="Meiryo UI" panose="020B0604030504040204" pitchFamily="50" charset="-128"/>
                        </a:rPr>
                        <a:t>３　効率的な保健事業の展開</a:t>
                      </a:r>
                      <a:r>
                        <a:rPr kumimoji="1" lang="en-US" altLang="ja-JP" sz="800" b="1" u="sng" dirty="0" smtClean="0">
                          <a:latin typeface="Meiryo UI" panose="020B0604030504040204" pitchFamily="50" charset="-128"/>
                          <a:ea typeface="Meiryo UI" panose="020B0604030504040204" pitchFamily="50" charset="-128"/>
                        </a:rPr>
                        <a:t>【</a:t>
                      </a:r>
                      <a:r>
                        <a:rPr kumimoji="1" lang="ja-JP" altLang="en-US" sz="800" b="1" u="sng" dirty="0" smtClean="0">
                          <a:latin typeface="Meiryo UI" panose="020B0604030504040204" pitchFamily="50" charset="-128"/>
                          <a:ea typeface="Meiryo UI" panose="020B0604030504040204" pitchFamily="50" charset="-128"/>
                        </a:rPr>
                        <a:t>保険者機能の充実</a:t>
                      </a:r>
                      <a:r>
                        <a:rPr kumimoji="1" lang="en-US" altLang="ja-JP" sz="800" b="1" u="sng" dirty="0" smtClean="0">
                          <a:latin typeface="Meiryo UI" panose="020B0604030504040204" pitchFamily="50" charset="-128"/>
                          <a:ea typeface="Meiryo UI" panose="020B0604030504040204" pitchFamily="50" charset="-128"/>
                        </a:rPr>
                        <a:t>】</a:t>
                      </a:r>
                    </a:p>
                    <a:p>
                      <a:pPr>
                        <a:lnSpc>
                          <a:spcPts val="1300"/>
                        </a:lnSpc>
                      </a:pPr>
                      <a:r>
                        <a:rPr kumimoji="1" lang="ja-JP" altLang="en-US" sz="800" b="0" u="none" dirty="0" smtClean="0">
                          <a:latin typeface="Meiryo UI" panose="020B0604030504040204" pitchFamily="50" charset="-128"/>
                          <a:ea typeface="Meiryo UI" panose="020B0604030504040204" pitchFamily="50" charset="-128"/>
                        </a:rPr>
                        <a:t>　</a:t>
                      </a:r>
                      <a:r>
                        <a:rPr kumimoji="1" lang="ja-JP" altLang="en-US" sz="800" b="0" dirty="0" smtClean="0">
                          <a:latin typeface="Meiryo UI" panose="020B0604030504040204" pitchFamily="50" charset="-128"/>
                          <a:ea typeface="Meiryo UI" panose="020B0604030504040204" pitchFamily="50" charset="-128"/>
                        </a:rPr>
                        <a:t>▼　集積された</a:t>
                      </a:r>
                      <a:r>
                        <a:rPr kumimoji="1" lang="en-US" altLang="ja-JP" sz="800" b="0" dirty="0" smtClean="0">
                          <a:latin typeface="Meiryo UI" panose="020B0604030504040204" pitchFamily="50" charset="-128"/>
                          <a:ea typeface="Meiryo UI" panose="020B0604030504040204" pitchFamily="50" charset="-128"/>
                        </a:rPr>
                        <a:t>PHR</a:t>
                      </a:r>
                      <a:r>
                        <a:rPr kumimoji="1" lang="ja-JP" altLang="en-US" sz="800" b="0" dirty="0" smtClean="0">
                          <a:latin typeface="Meiryo UI" panose="020B0604030504040204" pitchFamily="50" charset="-128"/>
                          <a:ea typeface="Meiryo UI" panose="020B0604030504040204" pitchFamily="50" charset="-128"/>
                        </a:rPr>
                        <a:t>データの分析・保健事業への活用</a:t>
                      </a:r>
                      <a:r>
                        <a:rPr kumimoji="1" lang="en-US" altLang="ja-JP" sz="800" b="0" dirty="0" smtClean="0">
                          <a:latin typeface="Meiryo UI" panose="020B0604030504040204" pitchFamily="50" charset="-128"/>
                          <a:ea typeface="Meiryo UI" panose="020B0604030504040204" pitchFamily="50" charset="-128"/>
                        </a:rPr>
                        <a:t>〔R4</a:t>
                      </a:r>
                      <a:r>
                        <a:rPr kumimoji="1" lang="ja-JP" altLang="en-US" sz="800" b="0" dirty="0" smtClean="0">
                          <a:latin typeface="Meiryo UI" panose="020B0604030504040204" pitchFamily="50" charset="-128"/>
                          <a:ea typeface="Meiryo UI" panose="020B0604030504040204" pitchFamily="50" charset="-128"/>
                        </a:rPr>
                        <a:t>～順次</a:t>
                      </a:r>
                      <a:r>
                        <a:rPr kumimoji="1" lang="en-US" altLang="ja-JP" sz="800" b="0" dirty="0" smtClean="0">
                          <a:latin typeface="Meiryo UI" panose="020B0604030504040204" pitchFamily="50" charset="-128"/>
                          <a:ea typeface="Meiryo UI" panose="020B0604030504040204" pitchFamily="50" charset="-128"/>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800" b="0" u="none" dirty="0" smtClean="0">
                          <a:latin typeface="Meiryo UI" panose="020B0604030504040204" pitchFamily="50" charset="-128"/>
                          <a:ea typeface="Meiryo UI" panose="020B0604030504040204" pitchFamily="50" charset="-128"/>
                        </a:rPr>
                        <a:t>　▼　</a:t>
                      </a:r>
                      <a:r>
                        <a:rPr lang="ja-JP" altLang="en-US" sz="800" dirty="0" smtClean="0">
                          <a:solidFill>
                            <a:schemeClr val="tx1"/>
                          </a:solidFill>
                          <a:latin typeface="Meiryo UI" panose="020B0604030504040204" pitchFamily="50" charset="-128"/>
                          <a:ea typeface="Meiryo UI" panose="020B0604030504040204" pitchFamily="50" charset="-128"/>
                        </a:rPr>
                        <a:t>アスマイルを通じた受診勧奨・健康指標の改善へのインセン</a:t>
                      </a:r>
                      <a:endParaRPr lang="en-US" altLang="ja-JP" sz="80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800" dirty="0" smtClean="0">
                          <a:solidFill>
                            <a:schemeClr val="tx1"/>
                          </a:solidFill>
                          <a:latin typeface="Meiryo UI" panose="020B0604030504040204" pitchFamily="50" charset="-128"/>
                          <a:ea typeface="Meiryo UI" panose="020B0604030504040204" pitchFamily="50" charset="-128"/>
                        </a:rPr>
                        <a:t>　　　 ティブ付与</a:t>
                      </a:r>
                      <a:endParaRPr kumimoji="1" lang="en-US" altLang="ja-JP" sz="800" b="0" dirty="0" smtClean="0">
                        <a:solidFill>
                          <a:schemeClr val="tx1"/>
                        </a:solidFill>
                        <a:latin typeface="Meiryo UI" panose="020B0604030504040204" pitchFamily="50" charset="-128"/>
                        <a:ea typeface="Meiryo UI" panose="020B0604030504040204" pitchFamily="50" charset="-128"/>
                      </a:endParaRPr>
                    </a:p>
                  </a:txBody>
                  <a:tcPr marL="58435" marR="58435" marT="29217" marB="29217" anchor="ctr">
                    <a:lnL w="9525" cap="flat" cmpd="sng" algn="ctr">
                      <a:solidFill>
                        <a:srgbClr val="6666FF"/>
                      </a:solidFill>
                      <a:prstDash val="solid"/>
                      <a:round/>
                      <a:headEnd type="none" w="med" len="med"/>
                      <a:tailEnd type="none" w="med" len="med"/>
                    </a:lnL>
                    <a:lnR w="9525" cap="flat" cmpd="sng" algn="ctr">
                      <a:solidFill>
                        <a:srgbClr val="6666FF"/>
                      </a:solidFill>
                      <a:prstDash val="solid"/>
                      <a:round/>
                      <a:headEnd type="none" w="med" len="med"/>
                      <a:tailEnd type="none" w="med" len="med"/>
                    </a:lnR>
                    <a:lnT w="9525" cap="flat" cmpd="sng" algn="ctr">
                      <a:solidFill>
                        <a:srgbClr val="6666FF"/>
                      </a:solidFill>
                      <a:prstDash val="solid"/>
                      <a:round/>
                      <a:headEnd type="none" w="med" len="med"/>
                      <a:tailEnd type="none" w="med" len="med"/>
                    </a:lnT>
                    <a:lnB w="9525" cap="flat" cmpd="sng" algn="ctr">
                      <a:solidFill>
                        <a:srgbClr val="6666FF"/>
                      </a:solidFill>
                      <a:prstDash val="solid"/>
                      <a:round/>
                      <a:headEnd type="none" w="med" len="med"/>
                      <a:tailEnd type="none" w="med" len="med"/>
                    </a:lnB>
                  </a:tcPr>
                </a:tc>
                <a:extLst>
                  <a:ext uri="{0D108BD9-81ED-4DB2-BD59-A6C34878D82A}">
                    <a16:rowId xmlns:a16="http://schemas.microsoft.com/office/drawing/2014/main" val="579011991"/>
                  </a:ext>
                </a:extLst>
              </a:tr>
            </a:tbl>
          </a:graphicData>
        </a:graphic>
      </p:graphicFrame>
      <p:cxnSp>
        <p:nvCxnSpPr>
          <p:cNvPr id="82" name="直線矢印コネクタ 81"/>
          <p:cNvCxnSpPr/>
          <p:nvPr/>
        </p:nvCxnSpPr>
        <p:spPr>
          <a:xfrm flipV="1">
            <a:off x="7600312" y="4340434"/>
            <a:ext cx="513772" cy="369438"/>
          </a:xfrm>
          <a:prstGeom prst="straightConnector1">
            <a:avLst/>
          </a:prstGeom>
          <a:ln w="101600" cap="rnd">
            <a:solidFill>
              <a:srgbClr val="002060">
                <a:alpha val="34000"/>
              </a:srgbClr>
            </a:solidFill>
            <a:prstDash val="sysDot"/>
            <a:round/>
            <a:tailEnd type="stealth"/>
          </a:ln>
        </p:spPr>
        <p:style>
          <a:lnRef idx="1">
            <a:schemeClr val="accent2"/>
          </a:lnRef>
          <a:fillRef idx="0">
            <a:schemeClr val="accent2"/>
          </a:fillRef>
          <a:effectRef idx="0">
            <a:schemeClr val="accent2"/>
          </a:effectRef>
          <a:fontRef idx="minor">
            <a:schemeClr val="tx1"/>
          </a:fontRef>
        </p:style>
      </p:cxnSp>
      <p:pic>
        <p:nvPicPr>
          <p:cNvPr id="85" name="図 8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0464426">
            <a:off x="7701332" y="4911311"/>
            <a:ext cx="435018" cy="267789"/>
          </a:xfrm>
          <a:prstGeom prst="rect">
            <a:avLst/>
          </a:prstGeom>
        </p:spPr>
      </p:pic>
      <p:pic>
        <p:nvPicPr>
          <p:cNvPr id="86" name="図 8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802392" y="5199962"/>
            <a:ext cx="379863" cy="427413"/>
          </a:xfrm>
          <a:prstGeom prst="rect">
            <a:avLst/>
          </a:prstGeom>
        </p:spPr>
      </p:pic>
      <p:sp>
        <p:nvSpPr>
          <p:cNvPr id="88" name="テキスト ボックス 87"/>
          <p:cNvSpPr txBox="1"/>
          <p:nvPr/>
        </p:nvSpPr>
        <p:spPr>
          <a:xfrm>
            <a:off x="4692016" y="3717347"/>
            <a:ext cx="1769727" cy="172813"/>
          </a:xfrm>
          <a:prstGeom prst="roundRect">
            <a:avLst/>
          </a:prstGeom>
          <a:gradFill flip="none" rotWithShape="1">
            <a:gsLst>
              <a:gs pos="0">
                <a:schemeClr val="dk1">
                  <a:lumMod val="67000"/>
                </a:schemeClr>
              </a:gs>
              <a:gs pos="48000">
                <a:schemeClr val="dk1">
                  <a:lumMod val="97000"/>
                  <a:lumOff val="3000"/>
                </a:schemeClr>
              </a:gs>
              <a:gs pos="100000">
                <a:schemeClr val="dk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第</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期（</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R4</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R</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７）の概要</a:t>
            </a:r>
            <a:endPar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9" name="テキスト ボックス 88"/>
          <p:cNvSpPr txBox="1"/>
          <p:nvPr/>
        </p:nvSpPr>
        <p:spPr>
          <a:xfrm>
            <a:off x="4660074" y="2422630"/>
            <a:ext cx="2200464" cy="172813"/>
          </a:xfrm>
          <a:prstGeom prst="roundRect">
            <a:avLst/>
          </a:prstGeom>
          <a:gradFill flip="none" rotWithShape="1">
            <a:gsLst>
              <a:gs pos="0">
                <a:schemeClr val="dk1">
                  <a:lumMod val="67000"/>
                </a:schemeClr>
              </a:gs>
              <a:gs pos="48000">
                <a:schemeClr val="dk1">
                  <a:lumMod val="97000"/>
                  <a:lumOff val="3000"/>
                </a:schemeClr>
              </a:gs>
              <a:gs pos="100000">
                <a:schemeClr val="dk1">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　第１期（</a:t>
            </a:r>
            <a:r>
              <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H30</a:t>
            </a: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R</a:t>
            </a:r>
            <a:r>
              <a:rPr kumimoji="1" lang="ja-JP" altLang="en-US"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３）の成果</a:t>
            </a:r>
            <a:endParaRPr kumimoji="1" lang="en-US" altLang="ja-JP" sz="1015"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grpSp>
        <p:nvGrpSpPr>
          <p:cNvPr id="9" name="グループ化 8"/>
          <p:cNvGrpSpPr/>
          <p:nvPr/>
        </p:nvGrpSpPr>
        <p:grpSpPr>
          <a:xfrm>
            <a:off x="72670" y="1419894"/>
            <a:ext cx="4532428" cy="4940664"/>
            <a:chOff x="54417" y="792940"/>
            <a:chExt cx="4910130" cy="4858230"/>
          </a:xfrm>
        </p:grpSpPr>
        <p:sp>
          <p:nvSpPr>
            <p:cNvPr id="128" name="角丸四角形 127"/>
            <p:cNvSpPr/>
            <p:nvPr/>
          </p:nvSpPr>
          <p:spPr>
            <a:xfrm>
              <a:off x="119396" y="1200162"/>
              <a:ext cx="4610769" cy="4451008"/>
            </a:xfrm>
            <a:prstGeom prst="roundRect">
              <a:avLst>
                <a:gd name="adj" fmla="val 1783"/>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6" name="ホームベース 125"/>
            <p:cNvSpPr/>
            <p:nvPr/>
          </p:nvSpPr>
          <p:spPr>
            <a:xfrm>
              <a:off x="54417" y="801668"/>
              <a:ext cx="3607577" cy="333581"/>
            </a:xfrm>
            <a:prstGeom prst="homePlate">
              <a:avLst/>
            </a:prstGeom>
            <a:ln/>
          </p:spPr>
          <p:style>
            <a:lnRef idx="0">
              <a:schemeClr val="accent5"/>
            </a:lnRef>
            <a:fillRef idx="3">
              <a:schemeClr val="accent5"/>
            </a:fillRef>
            <a:effectRef idx="3">
              <a:schemeClr val="accent5"/>
            </a:effectRef>
            <a:fontRef idx="minor">
              <a:schemeClr val="lt1"/>
            </a:fontRef>
          </p:style>
          <p:txBody>
            <a:bodyPr lIns="46012" tIns="23006" rIns="46012"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１　健康寿命の延伸（おおさか健活</a:t>
              </a:r>
              <a:r>
                <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10</a:t>
              </a: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推進プロジェクト）</a:t>
              </a:r>
            </a:p>
          </p:txBody>
        </p:sp>
        <p:sp>
          <p:nvSpPr>
            <p:cNvPr id="133" name="正方形/長方形 132"/>
            <p:cNvSpPr/>
            <p:nvPr/>
          </p:nvSpPr>
          <p:spPr>
            <a:xfrm>
              <a:off x="1733232" y="1623504"/>
              <a:ext cx="2916000" cy="9215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「健康寿命の延伸」「市町村間の健康格差の縮小」に向け、多様な主体と連携し、ライフステージに応じた取組みを推進</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ポストコロナを見据えた「新しい生活様式」にも対応し、府民の主体的な健康づくりを支援</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角丸四角形 30"/>
            <p:cNvSpPr/>
            <p:nvPr/>
          </p:nvSpPr>
          <p:spPr>
            <a:xfrm>
              <a:off x="133736" y="1287132"/>
              <a:ext cx="4436308" cy="220329"/>
            </a:xfrm>
            <a:prstGeom prst="roundRect">
              <a:avLst>
                <a:gd name="adj" fmla="val 30380"/>
              </a:avLst>
            </a:prstGeom>
            <a:solidFill>
              <a:srgbClr val="FFF21D"/>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万博とも連携し、府民の健康づくりをオール大阪で推進</a:t>
              </a:r>
            </a:p>
          </p:txBody>
        </p:sp>
        <p:pic>
          <p:nvPicPr>
            <p:cNvPr id="32" name="図 31"/>
            <p:cNvPicPr>
              <a:picLocks noChangeAspect="1"/>
            </p:cNvPicPr>
            <p:nvPr/>
          </p:nvPicPr>
          <p:blipFill>
            <a:blip r:embed="rId8"/>
            <a:stretch>
              <a:fillRect/>
            </a:stretch>
          </p:blipFill>
          <p:spPr>
            <a:xfrm>
              <a:off x="3734423" y="792940"/>
              <a:ext cx="835621" cy="260963"/>
            </a:xfrm>
            <a:prstGeom prst="rect">
              <a:avLst/>
            </a:prstGeom>
          </p:spPr>
        </p:pic>
        <p:grpSp>
          <p:nvGrpSpPr>
            <p:cNvPr id="3" name="グループ化 2"/>
            <p:cNvGrpSpPr/>
            <p:nvPr/>
          </p:nvGrpSpPr>
          <p:grpSpPr>
            <a:xfrm>
              <a:off x="126034" y="1571532"/>
              <a:ext cx="1561714" cy="2877858"/>
              <a:chOff x="254584" y="1793365"/>
              <a:chExt cx="2255809" cy="2294664"/>
            </a:xfrm>
          </p:grpSpPr>
          <p:sp>
            <p:nvSpPr>
              <p:cNvPr id="132" name="角丸四角形 131"/>
              <p:cNvSpPr/>
              <p:nvPr/>
            </p:nvSpPr>
            <p:spPr>
              <a:xfrm>
                <a:off x="278393" y="1793365"/>
                <a:ext cx="2232000" cy="2294664"/>
              </a:xfrm>
              <a:prstGeom prst="roundRect">
                <a:avLst>
                  <a:gd name="adj" fmla="val 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健康寿命の状況</a:t>
                </a:r>
                <a:endParaRPr kumimoji="1" lang="en-US" altLang="ja-JP" sz="92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男性</a:t>
                </a:r>
                <a:r>
                  <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67"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67"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女性</a:t>
                </a:r>
                <a:r>
                  <a:rPr kumimoji="1" lang="en-US" altLang="ja-JP"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67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graphicFrame>
            <p:nvGraphicFramePr>
              <p:cNvPr id="27" name="グラフ 26"/>
              <p:cNvGraphicFramePr/>
              <p:nvPr>
                <p:extLst/>
              </p:nvPr>
            </p:nvGraphicFramePr>
            <p:xfrm>
              <a:off x="254584" y="2132941"/>
              <a:ext cx="2160000" cy="936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8" name="グラフ 27"/>
              <p:cNvGraphicFramePr/>
              <p:nvPr>
                <p:extLst/>
              </p:nvPr>
            </p:nvGraphicFramePr>
            <p:xfrm>
              <a:off x="268111" y="3065995"/>
              <a:ext cx="2160000" cy="936000"/>
            </p:xfrm>
            <a:graphic>
              <a:graphicData uri="http://schemas.openxmlformats.org/drawingml/2006/chart">
                <c:chart xmlns:c="http://schemas.openxmlformats.org/drawingml/2006/chart" xmlns:r="http://schemas.openxmlformats.org/officeDocument/2006/relationships" r:id="rId10"/>
              </a:graphicData>
            </a:graphic>
          </p:graphicFrame>
          <p:sp>
            <p:nvSpPr>
              <p:cNvPr id="22" name="角丸四角形 21"/>
              <p:cNvSpPr/>
              <p:nvPr/>
            </p:nvSpPr>
            <p:spPr>
              <a:xfrm>
                <a:off x="1005813" y="2325025"/>
                <a:ext cx="647999"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71.51</a:t>
                </a:r>
                <a:r>
                  <a:rPr kumimoji="1" lang="ja-JP" altLang="en-US"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71.88</a:t>
                </a:r>
                <a:r>
                  <a:rPr kumimoji="1" lang="ja-JP" altLang="en-US"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ja-JP" altLang="en-US"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3" name="角丸四角形 22"/>
              <p:cNvSpPr/>
              <p:nvPr/>
            </p:nvSpPr>
            <p:spPr>
              <a:xfrm>
                <a:off x="1645872" y="2257685"/>
                <a:ext cx="72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9.08</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9.10</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6" name="角丸四角形 25"/>
              <p:cNvSpPr/>
              <p:nvPr/>
            </p:nvSpPr>
            <p:spPr>
              <a:xfrm>
                <a:off x="1010235" y="3245748"/>
                <a:ext cx="647999"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74.46</a:t>
                </a:r>
                <a:r>
                  <a:rPr kumimoji="1" lang="ja-JP" altLang="en-US"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en-US" altLang="ja-JP"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9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74.78</a:t>
                </a:r>
                <a:r>
                  <a:rPr kumimoji="1" lang="ja-JP" altLang="en-US"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endParaRPr kumimoji="1" lang="ja-JP" altLang="en-US" sz="575"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9" name="角丸四角形 28"/>
              <p:cNvSpPr/>
              <p:nvPr/>
            </p:nvSpPr>
            <p:spPr>
              <a:xfrm>
                <a:off x="1658157" y="3185561"/>
                <a:ext cx="72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12.56</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en-US" altLang="ja-JP"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smtClean="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94"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r>
                  <a:rPr kumimoji="1" lang="en-US" altLang="ja-JP" sz="511"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12.70</a:t>
                </a:r>
                <a:r>
                  <a:rPr kumimoji="1" lang="ja-JP" altLang="en-US" sz="448"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歳</a:t>
                </a:r>
                <a:r>
                  <a:rPr kumimoji="1" lang="ja-JP" altLang="en-US" sz="383"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a:t>
                </a:r>
                <a:endParaRPr kumimoji="1" lang="ja-JP" altLang="en-US" sz="575" b="0"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30" name="角丸四角形 29"/>
              <p:cNvSpPr/>
              <p:nvPr/>
            </p:nvSpPr>
            <p:spPr>
              <a:xfrm>
                <a:off x="1752034" y="1793365"/>
                <a:ext cx="756000" cy="360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4509" tIns="23006" rIns="34509" bIns="23006"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39" b="0" i="0" u="none" strike="noStrike" kern="1200" cap="none" spc="0" normalizeH="0" baseline="0" noProof="0" dirty="0">
                    <a:ln>
                      <a:noFill/>
                    </a:ln>
                    <a:solidFill>
                      <a:srgbClr val="FF9933"/>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健康寿命</a:t>
                </a:r>
                <a:endParaRPr kumimoji="1" lang="en-US" altLang="ja-JP"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39" b="0" i="0" u="none" strike="noStrike" kern="1200" cap="none" spc="0" normalizeH="0" baseline="0" noProof="0" dirty="0">
                    <a:ln>
                      <a:noFill/>
                    </a:ln>
                    <a:solidFill>
                      <a:srgbClr val="6600FF"/>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607"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平均寿命</a:t>
                </a:r>
              </a:p>
            </p:txBody>
          </p:sp>
          <p:sp>
            <p:nvSpPr>
              <p:cNvPr id="33" name="円形吹き出し 32"/>
              <p:cNvSpPr/>
              <p:nvPr/>
            </p:nvSpPr>
            <p:spPr>
              <a:xfrm>
                <a:off x="1442063" y="2787262"/>
                <a:ext cx="540000" cy="216000"/>
              </a:xfrm>
              <a:prstGeom prst="wedgeEllipseCallout">
                <a:avLst>
                  <a:gd name="adj1" fmla="val -34331"/>
                  <a:gd name="adj2" fmla="val -58978"/>
                </a:avLst>
              </a:prstGeom>
              <a:solidFill>
                <a:schemeClr val="bg1">
                  <a:alpha val="90000"/>
                </a:scheme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3450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全国</a:t>
                </a:r>
                <a:r>
                  <a:rPr kumimoji="1" lang="ja-JP" altLang="en-US" sz="192"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41</a:t>
                </a: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位</a:t>
                </a:r>
              </a:p>
            </p:txBody>
          </p:sp>
          <p:sp>
            <p:nvSpPr>
              <p:cNvPr id="34" name="円形吹き出し 33"/>
              <p:cNvSpPr/>
              <p:nvPr/>
            </p:nvSpPr>
            <p:spPr>
              <a:xfrm>
                <a:off x="1442063" y="3719180"/>
                <a:ext cx="540000" cy="216000"/>
              </a:xfrm>
              <a:prstGeom prst="wedgeEllipseCallout">
                <a:avLst>
                  <a:gd name="adj1" fmla="val -34331"/>
                  <a:gd name="adj2" fmla="val -58978"/>
                </a:avLst>
              </a:prstGeom>
              <a:solidFill>
                <a:schemeClr val="bg1">
                  <a:alpha val="90000"/>
                </a:schemeClr>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lIns="23006" tIns="23006" rIns="23006" bIns="34509"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全国</a:t>
                </a:r>
                <a:r>
                  <a:rPr kumimoji="1" lang="ja-JP" altLang="en-US" sz="192"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 </a:t>
                </a:r>
                <a:r>
                  <a:rPr kumimoji="1" lang="en-US" altLang="ja-JP" sz="511"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40</a:t>
                </a:r>
                <a:r>
                  <a:rPr kumimoji="1" lang="ja-JP" altLang="en-US" sz="448" b="1" i="0" u="none" strike="noStrike" kern="1200" cap="none" spc="0" normalizeH="0" baseline="0" noProof="0" dirty="0">
                    <a:ln>
                      <a:noFill/>
                    </a:ln>
                    <a:solidFill>
                      <a:srgbClr val="FF0000"/>
                    </a:solidFill>
                    <a:effectLst/>
                    <a:uLnTx/>
                    <a:uFillTx/>
                    <a:latin typeface="HG丸ｺﾞｼｯｸM-PRO" panose="020F0600000000000000" pitchFamily="50" charset="-128"/>
                    <a:ea typeface="HG丸ｺﾞｼｯｸM-PRO" panose="020F0600000000000000" pitchFamily="50" charset="-128"/>
                    <a:cs typeface="+mn-cs"/>
                  </a:rPr>
                  <a:t>位</a:t>
                </a:r>
              </a:p>
            </p:txBody>
          </p:sp>
          <p:sp>
            <p:nvSpPr>
              <p:cNvPr id="2" name="左カーブ矢印 1"/>
              <p:cNvSpPr/>
              <p:nvPr/>
            </p:nvSpPr>
            <p:spPr>
              <a:xfrm>
                <a:off x="2254548" y="2471987"/>
                <a:ext cx="144000" cy="360000"/>
              </a:xfrm>
              <a:prstGeom prst="curvedLeftArrow">
                <a:avLst>
                  <a:gd name="adj1" fmla="val 11075"/>
                  <a:gd name="adj2" fmla="val 45858"/>
                  <a:gd name="adj3" fmla="val 455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左カーブ矢印 37"/>
              <p:cNvSpPr/>
              <p:nvPr/>
            </p:nvSpPr>
            <p:spPr>
              <a:xfrm>
                <a:off x="2270584" y="3395534"/>
                <a:ext cx="144000" cy="360000"/>
              </a:xfrm>
              <a:prstGeom prst="curvedLeftArrow">
                <a:avLst>
                  <a:gd name="adj1" fmla="val 11075"/>
                  <a:gd name="adj2" fmla="val 45858"/>
                  <a:gd name="adj3" fmla="val 455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3" name="角丸四角形 42"/>
            <p:cNvSpPr/>
            <p:nvPr/>
          </p:nvSpPr>
          <p:spPr>
            <a:xfrm>
              <a:off x="1316685" y="5095789"/>
              <a:ext cx="2716615" cy="416976"/>
            </a:xfrm>
            <a:prstGeom prst="roundRect">
              <a:avLst>
                <a:gd name="adj" fmla="val 5656"/>
              </a:avLst>
            </a:prstGeom>
            <a:solidFill>
              <a:schemeClr val="accent2">
                <a:lumMod val="20000"/>
                <a:lumOff val="80000"/>
              </a:schemeClr>
            </a:solidFill>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主要駅での広告ジャック等</a:t>
              </a:r>
              <a:endParaRPr kumimoji="1" lang="en-US" altLang="ja-JP"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による気運醸成</a:t>
              </a:r>
            </a:p>
          </p:txBody>
        </p:sp>
        <p:sp>
          <p:nvSpPr>
            <p:cNvPr id="58" name="角丸四角形 57"/>
            <p:cNvSpPr/>
            <p:nvPr/>
          </p:nvSpPr>
          <p:spPr>
            <a:xfrm>
              <a:off x="1847090" y="2572996"/>
              <a:ext cx="2716615" cy="671205"/>
            </a:xfrm>
            <a:prstGeom prst="roundRect">
              <a:avLst>
                <a:gd name="adj" fmla="val 9406"/>
              </a:avLst>
            </a:prstGeom>
            <a:solidFill>
              <a:schemeClr val="accent2">
                <a:lumMod val="20000"/>
                <a:lumOff val="80000"/>
              </a:schemeClr>
            </a:solidFill>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」の普及啓発</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（健活会議、イベント・セミナー）</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市町村と連携した保健指導やフレイル予防</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の取組み　</a:t>
              </a:r>
              <a:r>
                <a:rPr kumimoji="1" lang="ja-JP" altLang="en-US"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等</a:t>
              </a:r>
              <a:endParaRPr kumimoji="1" lang="ja-JP" altLang="en-US" sz="63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1736500" y="4148418"/>
              <a:ext cx="2891901" cy="5420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6012" tIns="23006" rIns="46012" bIns="23006" rtlCol="0" anchor="t"/>
            <a:lstStyle/>
            <a:p>
              <a:pPr marL="109567" marR="0" lvl="0" indent="-109567" algn="l" defTabSz="914400" rtl="0" eaLnBrk="1" fontAlgn="auto" latinLnBrk="0" hangingPunct="1">
                <a:lnSpc>
                  <a:spcPts val="894"/>
                </a:lnSpc>
                <a:spcBef>
                  <a:spcPts val="0"/>
                </a:spcBef>
                <a:spcAft>
                  <a:spcPts val="0"/>
                </a:spcAft>
                <a:buClrTx/>
                <a:buSzTx/>
                <a:buFont typeface="Wingdings" panose="05000000000000000000" pitchFamily="2" charset="2"/>
                <a:buChar char="l"/>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「いのち・健康」がテーマの</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年大阪・関西万博の取組みとも連携し、府民に広く健康づくりを</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PR</a:t>
              </a:r>
            </a:p>
          </p:txBody>
        </p:sp>
        <p:sp>
          <p:nvSpPr>
            <p:cNvPr id="62" name="角丸四角形 61"/>
            <p:cNvSpPr/>
            <p:nvPr/>
          </p:nvSpPr>
          <p:spPr>
            <a:xfrm>
              <a:off x="3391443" y="3320105"/>
              <a:ext cx="1573104" cy="183570"/>
            </a:xfrm>
            <a:prstGeom prst="roundRect">
              <a:avLst>
                <a:gd name="adj" fmla="val 0"/>
              </a:avLst>
            </a:prstGeom>
            <a:noFill/>
            <a:ln>
              <a:noFill/>
            </a:ln>
          </p:spPr>
          <p:style>
            <a:lnRef idx="1">
              <a:schemeClr val="accent1"/>
            </a:lnRef>
            <a:fillRef idx="2">
              <a:schemeClr val="accent1"/>
            </a:fillRef>
            <a:effectRef idx="1">
              <a:schemeClr val="accent1"/>
            </a:effectRef>
            <a:fontRef idx="minor">
              <a:schemeClr val="dk1"/>
            </a:fontRef>
          </p:style>
          <p:txBody>
            <a:bodyPr lIns="46012" tIns="23006" rIns="23006" bIns="23006" rtlCol="0" anchor="ctr" anchorCtr="0">
              <a:noAutofit/>
            </a:bodyPr>
            <a:lstStyle/>
            <a:p>
              <a:pPr marL="0" marR="0" lvl="0" indent="0" algn="l" defTabSz="914400" rtl="0" eaLnBrk="1" fontAlgn="auto" latinLnBrk="0" hangingPunct="1">
                <a:lnSpc>
                  <a:spcPts val="767"/>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（参考）駅構内ビジョン</a:t>
              </a:r>
            </a:p>
          </p:txBody>
        </p:sp>
      </p:grpSp>
      <p:pic>
        <p:nvPicPr>
          <p:cNvPr id="5" name="図 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922236" y="5291742"/>
            <a:ext cx="1242729" cy="932047"/>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210</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604944028"/>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図 4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17907" y="1538002"/>
            <a:ext cx="3584117" cy="1979966"/>
          </a:xfrm>
          <a:prstGeom prst="rect">
            <a:avLst/>
          </a:prstGeom>
        </p:spPr>
      </p:pic>
      <p:sp>
        <p:nvSpPr>
          <p:cNvPr id="20" name="正方形/長方形 19">
            <a:extLst>
              <a:ext uri="{FF2B5EF4-FFF2-40B4-BE49-F238E27FC236}">
                <a16:creationId xmlns:a16="http://schemas.microsoft.com/office/drawing/2014/main" id="{AD167F78-E83D-4268-AD88-6A3A67DDEE1C}"/>
              </a:ext>
            </a:extLst>
          </p:cNvPr>
          <p:cNvSpPr/>
          <p:nvPr/>
        </p:nvSpPr>
        <p:spPr>
          <a:xfrm>
            <a:off x="2607861" y="4280047"/>
            <a:ext cx="2617848" cy="1561846"/>
          </a:xfrm>
          <a:prstGeom prst="rect">
            <a:avLst/>
          </a:prstGeom>
          <a:solidFill>
            <a:srgbClr val="5B9BD5">
              <a:lumMod val="20000"/>
              <a:lumOff val="80000"/>
            </a:srgbClr>
          </a:solidFill>
          <a:ln w="1905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 name="フローチャート: 磁気ディスク 20">
            <a:extLst>
              <a:ext uri="{FF2B5EF4-FFF2-40B4-BE49-F238E27FC236}">
                <a16:creationId xmlns:a16="http://schemas.microsoft.com/office/drawing/2014/main" id="{C5A5F15B-189E-4A4B-9C8E-34C1B971A22D}"/>
              </a:ext>
            </a:extLst>
          </p:cNvPr>
          <p:cNvSpPr/>
          <p:nvPr/>
        </p:nvSpPr>
        <p:spPr>
          <a:xfrm>
            <a:off x="2726051" y="4877193"/>
            <a:ext cx="2266591" cy="358027"/>
          </a:xfrm>
          <a:prstGeom prst="flowChartMagneticDisk">
            <a:avLst/>
          </a:prstGeom>
          <a:solidFill>
            <a:srgbClr val="70AD47">
              <a:lumMod val="60000"/>
              <a:lumOff val="40000"/>
            </a:srgbClr>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PHR</a:t>
            </a:r>
            <a:r>
              <a:rPr kumimoji="1" lang="en-US" altLang="ja-JP"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データベース</a:t>
            </a:r>
          </a:p>
        </p:txBody>
      </p:sp>
      <p:pic>
        <p:nvPicPr>
          <p:cNvPr id="22" name="図 21">
            <a:extLst>
              <a:ext uri="{FF2B5EF4-FFF2-40B4-BE49-F238E27FC236}">
                <a16:creationId xmlns:a16="http://schemas.microsoft.com/office/drawing/2014/main" id="{D8110862-83C8-4920-9E14-0382892D875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4113" y="3912543"/>
            <a:ext cx="674623" cy="674623"/>
          </a:xfrm>
          <a:prstGeom prst="rect">
            <a:avLst/>
          </a:prstGeom>
        </p:spPr>
      </p:pic>
      <p:sp>
        <p:nvSpPr>
          <p:cNvPr id="23" name="正方形/長方形 22">
            <a:extLst>
              <a:ext uri="{FF2B5EF4-FFF2-40B4-BE49-F238E27FC236}">
                <a16:creationId xmlns:a16="http://schemas.microsoft.com/office/drawing/2014/main" id="{F17E8524-B680-4AA4-9555-4967926F2910}"/>
              </a:ext>
            </a:extLst>
          </p:cNvPr>
          <p:cNvSpPr/>
          <p:nvPr/>
        </p:nvSpPr>
        <p:spPr>
          <a:xfrm>
            <a:off x="731951" y="3873924"/>
            <a:ext cx="625788" cy="200437"/>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市町村</a:t>
            </a:r>
          </a:p>
        </p:txBody>
      </p:sp>
      <p:pic>
        <p:nvPicPr>
          <p:cNvPr id="24" name="図 23">
            <a:extLst>
              <a:ext uri="{FF2B5EF4-FFF2-40B4-BE49-F238E27FC236}">
                <a16:creationId xmlns:a16="http://schemas.microsoft.com/office/drawing/2014/main" id="{A4315D46-067D-4440-9EF9-6939BF10349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80567" y="5368788"/>
            <a:ext cx="585506" cy="524759"/>
          </a:xfrm>
          <a:prstGeom prst="rect">
            <a:avLst/>
          </a:prstGeom>
        </p:spPr>
      </p:pic>
      <p:sp>
        <p:nvSpPr>
          <p:cNvPr id="26" name="正方形/長方形 25">
            <a:extLst>
              <a:ext uri="{FF2B5EF4-FFF2-40B4-BE49-F238E27FC236}">
                <a16:creationId xmlns:a16="http://schemas.microsoft.com/office/drawing/2014/main" id="{2920DD0C-93BD-497F-A30B-467FF46ABDB8}"/>
              </a:ext>
            </a:extLst>
          </p:cNvPr>
          <p:cNvSpPr/>
          <p:nvPr/>
        </p:nvSpPr>
        <p:spPr>
          <a:xfrm>
            <a:off x="400390" y="5079180"/>
            <a:ext cx="1219511" cy="226965"/>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大学・研究機関</a:t>
            </a:r>
          </a:p>
        </p:txBody>
      </p:sp>
      <p:pic>
        <p:nvPicPr>
          <p:cNvPr id="31" name="図 30" descr="おもちゃ が含まれている画像&#10;&#10;高い精度で生成された説明">
            <a:extLst>
              <a:ext uri="{FF2B5EF4-FFF2-40B4-BE49-F238E27FC236}">
                <a16:creationId xmlns:a16="http://schemas.microsoft.com/office/drawing/2014/main" id="{1CEB0327-4317-451A-B70A-A766D7DE9AA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01229" y="5049772"/>
            <a:ext cx="411802" cy="628704"/>
          </a:xfrm>
          <a:prstGeom prst="rect">
            <a:avLst/>
          </a:prstGeom>
        </p:spPr>
      </p:pic>
      <p:sp>
        <p:nvSpPr>
          <p:cNvPr id="32" name="テキスト ボックス 31">
            <a:extLst>
              <a:ext uri="{FF2B5EF4-FFF2-40B4-BE49-F238E27FC236}">
                <a16:creationId xmlns:a16="http://schemas.microsoft.com/office/drawing/2014/main" id="{3DEFB9B5-187B-431A-8449-624D55820963}"/>
              </a:ext>
            </a:extLst>
          </p:cNvPr>
          <p:cNvSpPr txBox="1"/>
          <p:nvPr/>
        </p:nvSpPr>
        <p:spPr>
          <a:xfrm>
            <a:off x="2957526" y="5267601"/>
            <a:ext cx="1783819" cy="511487"/>
          </a:xfrm>
          <a:prstGeom prst="rect">
            <a:avLst/>
          </a:prstGeom>
          <a:ln>
            <a:noFill/>
          </a:ln>
        </p:spPr>
        <p:style>
          <a:lnRef idx="3">
            <a:schemeClr val="lt1"/>
          </a:lnRef>
          <a:fillRef idx="1">
            <a:schemeClr val="accent2"/>
          </a:fillRef>
          <a:effectRef idx="1">
            <a:schemeClr val="accent2"/>
          </a:effectRef>
          <a:fontRef idx="minor">
            <a:schemeClr val="lt1"/>
          </a:fontRef>
        </p:style>
        <p:txBody>
          <a:bodyPr wrap="square" lIns="33231" tIns="0" rIns="33231"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○効果的な健康づくり施策・</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医療費適正化施策</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○データヘルス推進</a:t>
            </a:r>
          </a:p>
        </p:txBody>
      </p:sp>
      <p:pic>
        <p:nvPicPr>
          <p:cNvPr id="35" name="図 34">
            <a:extLst>
              <a:ext uri="{FF2B5EF4-FFF2-40B4-BE49-F238E27FC236}">
                <a16:creationId xmlns:a16="http://schemas.microsoft.com/office/drawing/2014/main" id="{8702F945-70E4-41ED-8FC3-F818B0F72F9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2351" y="4183833"/>
            <a:ext cx="338251" cy="338251"/>
          </a:xfrm>
          <a:prstGeom prst="rect">
            <a:avLst/>
          </a:prstGeom>
        </p:spPr>
      </p:pic>
      <p:sp>
        <p:nvSpPr>
          <p:cNvPr id="36" name="テキスト ボックス 35">
            <a:extLst>
              <a:ext uri="{FF2B5EF4-FFF2-40B4-BE49-F238E27FC236}">
                <a16:creationId xmlns:a16="http://schemas.microsoft.com/office/drawing/2014/main" id="{F3BD7489-DC28-4DDF-AB57-3EED7E5CBE83}"/>
              </a:ext>
            </a:extLst>
          </p:cNvPr>
          <p:cNvSpPr txBox="1"/>
          <p:nvPr/>
        </p:nvSpPr>
        <p:spPr>
          <a:xfrm>
            <a:off x="392350" y="4595320"/>
            <a:ext cx="1532924" cy="5114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○効果的な保健事業企画</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○データヘルス推進</a:t>
            </a:r>
          </a:p>
        </p:txBody>
      </p:sp>
      <p:sp>
        <p:nvSpPr>
          <p:cNvPr id="37" name="テキスト ボックス 36">
            <a:extLst>
              <a:ext uri="{FF2B5EF4-FFF2-40B4-BE49-F238E27FC236}">
                <a16:creationId xmlns:a16="http://schemas.microsoft.com/office/drawing/2014/main" id="{A92E574E-8416-4968-87F4-BFDDABD2D1B3}"/>
              </a:ext>
            </a:extLst>
          </p:cNvPr>
          <p:cNvSpPr txBox="1"/>
          <p:nvPr/>
        </p:nvSpPr>
        <p:spPr>
          <a:xfrm>
            <a:off x="216486" y="5571956"/>
            <a:ext cx="1373665" cy="1704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○データ分析・研究</a:t>
            </a:r>
          </a:p>
        </p:txBody>
      </p:sp>
      <p:pic>
        <p:nvPicPr>
          <p:cNvPr id="38" name="Picture 3">
            <a:extLst>
              <a:ext uri="{FF2B5EF4-FFF2-40B4-BE49-F238E27FC236}">
                <a16:creationId xmlns:a16="http://schemas.microsoft.com/office/drawing/2014/main" id="{96ACFD1C-CA28-4788-94D3-6926B892240A}"/>
              </a:ext>
            </a:extLst>
          </p:cNvPr>
          <p:cNvPicPr>
            <a:picLocks noChangeAspect="1" noChangeArrowheads="1"/>
          </p:cNvPicPr>
          <p:nvPr/>
        </p:nvPicPr>
        <p:blipFill rotWithShape="1">
          <a:blip r:embed="rId7">
            <a:grayscl/>
            <a:extLst>
              <a:ext uri="{BEBA8EAE-BF5A-486C-A8C5-ECC9F3942E4B}">
                <a14:imgProps xmlns:a14="http://schemas.microsoft.com/office/drawing/2010/main">
                  <a14:imgLayer r:embed="rId8">
                    <a14:imgEffect>
                      <a14:saturation sat="40000"/>
                    </a14:imgEffect>
                  </a14:imgLayer>
                </a14:imgProps>
              </a:ext>
              <a:ext uri="{28A0092B-C50C-407E-A947-70E740481C1C}">
                <a14:useLocalDpi xmlns:a14="http://schemas.microsoft.com/office/drawing/2010/main" val="0"/>
              </a:ext>
            </a:extLst>
          </a:blip>
          <a:srcRect/>
          <a:stretch/>
        </p:blipFill>
        <p:spPr bwMode="auto">
          <a:xfrm>
            <a:off x="4133840" y="4361003"/>
            <a:ext cx="919880" cy="508657"/>
          </a:xfrm>
          <a:prstGeom prst="rect">
            <a:avLst/>
          </a:prstGeom>
          <a:noFill/>
          <a:extLst>
            <a:ext uri="{909E8E84-426E-40DD-AFC4-6F175D3DCCD1}">
              <a14:hiddenFill xmlns:a14="http://schemas.microsoft.com/office/drawing/2010/main">
                <a:solidFill>
                  <a:srgbClr val="FFFFFF"/>
                </a:solidFill>
              </a14:hiddenFill>
            </a:ext>
          </a:extLst>
        </p:spPr>
      </p:pic>
      <p:pic>
        <p:nvPicPr>
          <p:cNvPr id="39" name="図 38">
            <a:extLst>
              <a:ext uri="{FF2B5EF4-FFF2-40B4-BE49-F238E27FC236}">
                <a16:creationId xmlns:a16="http://schemas.microsoft.com/office/drawing/2014/main" id="{0D89EB50-038F-4DD8-AC54-EFA2C129593A}"/>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494674" y="4312606"/>
            <a:ext cx="532206" cy="532206"/>
          </a:xfrm>
          <a:prstGeom prst="rect">
            <a:avLst/>
          </a:prstGeom>
        </p:spPr>
      </p:pic>
      <p:sp>
        <p:nvSpPr>
          <p:cNvPr id="48" name="テキスト ボックス 47"/>
          <p:cNvSpPr txBox="1"/>
          <p:nvPr/>
        </p:nvSpPr>
        <p:spPr>
          <a:xfrm>
            <a:off x="2897827" y="2406730"/>
            <a:ext cx="1085007" cy="1115434"/>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テキスト ボックス 48"/>
          <p:cNvSpPr txBox="1"/>
          <p:nvPr/>
        </p:nvSpPr>
        <p:spPr>
          <a:xfrm>
            <a:off x="417641" y="931415"/>
            <a:ext cx="6749552" cy="5114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・アスマイルは、大阪府民の健康をサポートする全国最大級の健康アプリ。</a:t>
            </a:r>
            <a:endParaRPr kumimoji="1" lang="en-US" altLang="ja-JP"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・毎日の健康的な活動によりポイントが貯まり、特典が当たる抽選に参加することが可能。</a:t>
            </a:r>
            <a:endParaRPr kumimoji="1" lang="en-US" altLang="ja-JP"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・集積できた健康データは、効率的な保健事業の展開に向けて活用。</a:t>
            </a:r>
          </a:p>
        </p:txBody>
      </p:sp>
      <p:sp>
        <p:nvSpPr>
          <p:cNvPr id="53" name="テキスト ボックス 52"/>
          <p:cNvSpPr txBox="1"/>
          <p:nvPr/>
        </p:nvSpPr>
        <p:spPr>
          <a:xfrm>
            <a:off x="1752954" y="3918390"/>
            <a:ext cx="704039"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相互連携</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75846BFA-29DB-49C6-9DCF-3802E9D8A613}"/>
              </a:ext>
            </a:extLst>
          </p:cNvPr>
          <p:cNvSpPr/>
          <p:nvPr/>
        </p:nvSpPr>
        <p:spPr>
          <a:xfrm>
            <a:off x="2625680" y="4214695"/>
            <a:ext cx="882462" cy="260550"/>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2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大阪府</a:t>
            </a:r>
          </a:p>
        </p:txBody>
      </p:sp>
      <p:sp>
        <p:nvSpPr>
          <p:cNvPr id="55" name="矢印: 左 16">
            <a:extLst>
              <a:ext uri="{FF2B5EF4-FFF2-40B4-BE49-F238E27FC236}">
                <a16:creationId xmlns:a16="http://schemas.microsoft.com/office/drawing/2014/main" id="{7077EC0B-6624-4B79-BDCE-54F303B1B393}"/>
              </a:ext>
            </a:extLst>
          </p:cNvPr>
          <p:cNvSpPr/>
          <p:nvPr/>
        </p:nvSpPr>
        <p:spPr>
          <a:xfrm>
            <a:off x="1719296" y="5288943"/>
            <a:ext cx="697627" cy="181713"/>
          </a:xfrm>
          <a:prstGeom prst="lef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6" name="矢印: 右 17">
            <a:extLst>
              <a:ext uri="{FF2B5EF4-FFF2-40B4-BE49-F238E27FC236}">
                <a16:creationId xmlns:a16="http://schemas.microsoft.com/office/drawing/2014/main" id="{485E5D2A-6E4B-4249-B235-106CEAE42E0B}"/>
              </a:ext>
            </a:extLst>
          </p:cNvPr>
          <p:cNvSpPr/>
          <p:nvPr/>
        </p:nvSpPr>
        <p:spPr>
          <a:xfrm>
            <a:off x="1743057" y="5533931"/>
            <a:ext cx="704047" cy="181518"/>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7" name="テキスト ボックス 56"/>
          <p:cNvSpPr txBox="1"/>
          <p:nvPr/>
        </p:nvSpPr>
        <p:spPr>
          <a:xfrm>
            <a:off x="1671836" y="5119475"/>
            <a:ext cx="793807"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データ提供</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テキスト ボックス 57"/>
          <p:cNvSpPr txBox="1"/>
          <p:nvPr/>
        </p:nvSpPr>
        <p:spPr>
          <a:xfrm>
            <a:off x="1577201" y="5701717"/>
            <a:ext cx="92044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フィードバック</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四角形: 角を丸くする 30">
            <a:extLst>
              <a:ext uri="{FF2B5EF4-FFF2-40B4-BE49-F238E27FC236}">
                <a16:creationId xmlns:a16="http://schemas.microsoft.com/office/drawing/2014/main" id="{99F820E8-8D07-46E4-A0BB-092F25174F76}"/>
              </a:ext>
            </a:extLst>
          </p:cNvPr>
          <p:cNvSpPr>
            <a:spLocks noChangeAspect="1"/>
          </p:cNvSpPr>
          <p:nvPr/>
        </p:nvSpPr>
        <p:spPr>
          <a:xfrm>
            <a:off x="3652464" y="2369251"/>
            <a:ext cx="645218" cy="1289358"/>
          </a:xfrm>
          <a:prstGeom prst="roundRect">
            <a:avLst>
              <a:gd name="adj" fmla="val 8063"/>
            </a:avLst>
          </a:prstGeom>
          <a:solidFill>
            <a:sysClr val="windowText" lastClr="000000"/>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sysClr val="window" lastClr="FFFFFF"/>
              </a:solidFill>
              <a:effectLst/>
              <a:uLnTx/>
              <a:uFillTx/>
              <a:latin typeface="Century"/>
              <a:ea typeface="ＭＳ 明朝" panose="02020609040205080304" pitchFamily="17" charset="-128"/>
              <a:cs typeface="+mn-cs"/>
            </a:endParaRPr>
          </a:p>
        </p:txBody>
      </p:sp>
      <p:pic>
        <p:nvPicPr>
          <p:cNvPr id="45" name="図 44" descr="スクリーンショットの画面&#10;&#10;自動的に生成された説明">
            <a:extLst>
              <a:ext uri="{FF2B5EF4-FFF2-40B4-BE49-F238E27FC236}">
                <a16:creationId xmlns:a16="http://schemas.microsoft.com/office/drawing/2014/main" id="{9FB2DE7D-77DC-4291-AD9B-A60EE214B08A}"/>
              </a:ext>
            </a:extLst>
          </p:cNvPr>
          <p:cNvPicPr/>
          <p:nvPr/>
        </p:nvPicPr>
        <p:blipFill>
          <a:blip r:embed="rId9" cstate="screen">
            <a:extLst>
              <a:ext uri="{28A0092B-C50C-407E-A947-70E740481C1C}">
                <a14:useLocalDpi xmlns:a14="http://schemas.microsoft.com/office/drawing/2010/main"/>
              </a:ext>
            </a:extLst>
          </a:blip>
          <a:stretch>
            <a:fillRect/>
          </a:stretch>
        </p:blipFill>
        <p:spPr>
          <a:xfrm>
            <a:off x="3688264" y="2436690"/>
            <a:ext cx="573617" cy="1203818"/>
          </a:xfrm>
          <a:prstGeom prst="rect">
            <a:avLst/>
          </a:prstGeom>
        </p:spPr>
      </p:pic>
      <p:sp>
        <p:nvSpPr>
          <p:cNvPr id="50" name="テキスト ボックス 49">
            <a:extLst>
              <a:ext uri="{FF2B5EF4-FFF2-40B4-BE49-F238E27FC236}">
                <a16:creationId xmlns:a16="http://schemas.microsoft.com/office/drawing/2014/main" id="{F3BD7489-DC28-4DDF-AB57-3EED7E5CBE83}"/>
              </a:ext>
            </a:extLst>
          </p:cNvPr>
          <p:cNvSpPr txBox="1"/>
          <p:nvPr/>
        </p:nvSpPr>
        <p:spPr>
          <a:xfrm>
            <a:off x="515109" y="1873402"/>
            <a:ext cx="2857318" cy="172149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◆アスマイルで「健活</a:t>
            </a:r>
            <a:r>
              <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」を実践</a:t>
            </a:r>
            <a:endPar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○毎日の健康活動のきっかけを提供</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いつでもどこでもお手軽に利用できるスマホアプリ</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○インセンティブの提供</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毎週・毎月抽選を実施し、</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楽しみながら続ける機会をより多く提供</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◆効率的な保健事業の展開</a:t>
            </a:r>
            <a:endParaRPr kumimoji="1" lang="en-US" altLang="ja-JP" sz="13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○集積できた健康データを活用して利用者へ還元</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新機能を順次リリース予定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4" name="正方形/長方形 53">
            <a:extLst>
              <a:ext uri="{FF2B5EF4-FFF2-40B4-BE49-F238E27FC236}">
                <a16:creationId xmlns:a16="http://schemas.microsoft.com/office/drawing/2014/main" id="{F17E8524-B680-4AA4-9555-4967926F2910}"/>
              </a:ext>
            </a:extLst>
          </p:cNvPr>
          <p:cNvSpPr/>
          <p:nvPr/>
        </p:nvSpPr>
        <p:spPr>
          <a:xfrm>
            <a:off x="6673724" y="4517543"/>
            <a:ext cx="1490138" cy="247386"/>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企業や商店街など</a:t>
            </a:r>
          </a:p>
        </p:txBody>
      </p:sp>
      <p:pic>
        <p:nvPicPr>
          <p:cNvPr id="61" name="図 6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913775" y="4778220"/>
            <a:ext cx="957613" cy="874620"/>
          </a:xfrm>
          <a:prstGeom prst="rect">
            <a:avLst/>
          </a:prstGeom>
        </p:spPr>
      </p:pic>
      <p:pic>
        <p:nvPicPr>
          <p:cNvPr id="62" name="図 6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10454" y="4802683"/>
            <a:ext cx="896118" cy="758339"/>
          </a:xfrm>
          <a:prstGeom prst="rect">
            <a:avLst/>
          </a:prstGeom>
        </p:spPr>
      </p:pic>
      <p:pic>
        <p:nvPicPr>
          <p:cNvPr id="63" name="図 62"/>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190348" y="4824372"/>
            <a:ext cx="735259" cy="757998"/>
          </a:xfrm>
          <a:prstGeom prst="rect">
            <a:avLst/>
          </a:prstGeom>
        </p:spPr>
      </p:pic>
      <p:sp>
        <p:nvSpPr>
          <p:cNvPr id="64" name="テキスト ボックス 63">
            <a:extLst>
              <a:ext uri="{FF2B5EF4-FFF2-40B4-BE49-F238E27FC236}">
                <a16:creationId xmlns:a16="http://schemas.microsoft.com/office/drawing/2014/main" id="{A92E574E-8416-4968-87F4-BFDDABD2D1B3}"/>
              </a:ext>
            </a:extLst>
          </p:cNvPr>
          <p:cNvSpPr txBox="1"/>
          <p:nvPr/>
        </p:nvSpPr>
        <p:spPr>
          <a:xfrm>
            <a:off x="6215470" y="5652840"/>
            <a:ext cx="2406646" cy="17049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○多様な資源（特典提供</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クーポン等）</a:t>
            </a:r>
          </a:p>
        </p:txBody>
      </p:sp>
      <p:sp>
        <p:nvSpPr>
          <p:cNvPr id="65" name="矢印: 右 17">
            <a:extLst>
              <a:ext uri="{FF2B5EF4-FFF2-40B4-BE49-F238E27FC236}">
                <a16:creationId xmlns:a16="http://schemas.microsoft.com/office/drawing/2014/main" id="{485E5D2A-6E4B-4249-B235-106CEAE42E0B}"/>
              </a:ext>
            </a:extLst>
          </p:cNvPr>
          <p:cNvSpPr/>
          <p:nvPr/>
        </p:nvSpPr>
        <p:spPr>
          <a:xfrm>
            <a:off x="5390198" y="4869659"/>
            <a:ext cx="704047" cy="181518"/>
          </a:xfrm>
          <a:prstGeom prst="righ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6" name="矢印: 左 16">
            <a:extLst>
              <a:ext uri="{FF2B5EF4-FFF2-40B4-BE49-F238E27FC236}">
                <a16:creationId xmlns:a16="http://schemas.microsoft.com/office/drawing/2014/main" id="{7077EC0B-6624-4B79-BDCE-54F303B1B393}"/>
              </a:ext>
            </a:extLst>
          </p:cNvPr>
          <p:cNvSpPr/>
          <p:nvPr/>
        </p:nvSpPr>
        <p:spPr>
          <a:xfrm>
            <a:off x="5387473" y="5155662"/>
            <a:ext cx="697627" cy="181713"/>
          </a:xfrm>
          <a:prstGeom prst="left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5358591" y="5295851"/>
            <a:ext cx="833883"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協賛等提供</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矢印: 右 6">
            <a:extLst>
              <a:ext uri="{FF2B5EF4-FFF2-40B4-BE49-F238E27FC236}">
                <a16:creationId xmlns:a16="http://schemas.microsoft.com/office/drawing/2014/main" id="{76BEE964-54CF-40C9-A065-3EDDD147FD51}"/>
              </a:ext>
            </a:extLst>
          </p:cNvPr>
          <p:cNvSpPr/>
          <p:nvPr/>
        </p:nvSpPr>
        <p:spPr>
          <a:xfrm rot="5400000">
            <a:off x="3828357" y="3766300"/>
            <a:ext cx="379784" cy="446652"/>
          </a:xfrm>
          <a:prstGeom prst="rightArrow">
            <a:avLst>
              <a:gd name="adj1" fmla="val 37949"/>
              <a:gd name="adj2" fmla="val 34349"/>
            </a:avLst>
          </a:prstGeom>
          <a:solidFill>
            <a:srgbClr val="4472C4"/>
          </a:solidFill>
          <a:ln w="12700" cap="flat" cmpd="sng" algn="ctr">
            <a:solidFill>
              <a:srgbClr val="4472C4">
                <a:shade val="50000"/>
              </a:srgbClr>
            </a:solidFill>
            <a:prstDash val="solid"/>
            <a:miter lim="800000"/>
          </a:ln>
          <a:effectLst/>
        </p:spPr>
        <p:txBody>
          <a:bodyPr vert="vert270"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1"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２</a:t>
            </a:r>
          </a:p>
        </p:txBody>
      </p:sp>
      <p:sp>
        <p:nvSpPr>
          <p:cNvPr id="73" name="テキスト ボックス 72"/>
          <p:cNvSpPr txBox="1"/>
          <p:nvPr/>
        </p:nvSpPr>
        <p:spPr>
          <a:xfrm>
            <a:off x="5320115" y="4663877"/>
            <a:ext cx="96372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協力企業募集</a:t>
            </a: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角丸四角形 59"/>
          <p:cNvSpPr/>
          <p:nvPr/>
        </p:nvSpPr>
        <p:spPr>
          <a:xfrm>
            <a:off x="417641" y="1542388"/>
            <a:ext cx="6749552" cy="2159747"/>
          </a:xfrm>
          <a:prstGeom prst="round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楕円 2"/>
          <p:cNvSpPr/>
          <p:nvPr/>
        </p:nvSpPr>
        <p:spPr>
          <a:xfrm>
            <a:off x="6464742" y="2113761"/>
            <a:ext cx="522428" cy="4584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664849" y="1699490"/>
            <a:ext cx="348953" cy="46710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円弧 6"/>
          <p:cNvSpPr/>
          <p:nvPr/>
        </p:nvSpPr>
        <p:spPr>
          <a:xfrm rot="3832735">
            <a:off x="6128939" y="1997043"/>
            <a:ext cx="595427" cy="691852"/>
          </a:xfrm>
          <a:prstGeom prst="arc">
            <a:avLst>
              <a:gd name="adj1" fmla="val 15137095"/>
              <a:gd name="adj2" fmla="val 20381384"/>
            </a:avLst>
          </a:prstGeom>
          <a:ln w="19050">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59" name="図 58">
            <a:extLst>
              <a:ext uri="{FF2B5EF4-FFF2-40B4-BE49-F238E27FC236}">
                <a16:creationId xmlns:a16="http://schemas.microsoft.com/office/drawing/2014/main" id="{4C5676DE-1F34-40FA-9797-55D0F5098806}"/>
              </a:ext>
            </a:extLst>
          </p:cNvPr>
          <p:cNvPicPr>
            <a:picLocks noChangeAspect="1"/>
          </p:cNvPicPr>
          <p:nvPr/>
        </p:nvPicPr>
        <p:blipFill>
          <a:blip r:embed="rId13"/>
          <a:stretch>
            <a:fillRect/>
          </a:stretch>
        </p:blipFill>
        <p:spPr>
          <a:xfrm>
            <a:off x="746319" y="1480441"/>
            <a:ext cx="973171" cy="337334"/>
          </a:xfrm>
          <a:prstGeom prst="rect">
            <a:avLst/>
          </a:prstGeom>
        </p:spPr>
      </p:pic>
      <p:sp>
        <p:nvSpPr>
          <p:cNvPr id="46" name="正方形/長方形 45">
            <a:extLst>
              <a:ext uri="{FF2B5EF4-FFF2-40B4-BE49-F238E27FC236}">
                <a16:creationId xmlns:a16="http://schemas.microsoft.com/office/drawing/2014/main" id="{9786D6D1-42C1-486F-BDE5-BD59BCF08034}"/>
              </a:ext>
            </a:extLst>
          </p:cNvPr>
          <p:cNvSpPr/>
          <p:nvPr/>
        </p:nvSpPr>
        <p:spPr>
          <a:xfrm>
            <a:off x="1737993" y="1460039"/>
            <a:ext cx="824849" cy="227593"/>
          </a:xfrm>
          <a:prstGeom prst="rect">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府民</a:t>
            </a:r>
          </a:p>
        </p:txBody>
      </p:sp>
      <p:sp>
        <p:nvSpPr>
          <p:cNvPr id="2" name="左右矢印 1"/>
          <p:cNvSpPr/>
          <p:nvPr/>
        </p:nvSpPr>
        <p:spPr>
          <a:xfrm>
            <a:off x="1633679" y="4121453"/>
            <a:ext cx="873462" cy="415781"/>
          </a:xfrm>
          <a:prstGeom prst="leftRightArrow">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4059411" y="3822580"/>
            <a:ext cx="478016"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ＰＨＲ</a:t>
            </a:r>
            <a:endParaRPr kumimoji="1" lang="ja-JP" altLang="en-US" sz="258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4" name="矢印: 右 6">
            <a:extLst>
              <a:ext uri="{FF2B5EF4-FFF2-40B4-BE49-F238E27FC236}">
                <a16:creationId xmlns:a16="http://schemas.microsoft.com/office/drawing/2014/main" id="{76BEE964-54CF-40C9-A065-3EDDD147FD51}"/>
              </a:ext>
            </a:extLst>
          </p:cNvPr>
          <p:cNvSpPr/>
          <p:nvPr/>
        </p:nvSpPr>
        <p:spPr>
          <a:xfrm rot="16200000">
            <a:off x="2702387" y="3742886"/>
            <a:ext cx="379784" cy="439768"/>
          </a:xfrm>
          <a:prstGeom prst="rightArrow">
            <a:avLst>
              <a:gd name="adj1" fmla="val 37949"/>
              <a:gd name="adj2" fmla="val 31219"/>
            </a:avLst>
          </a:prstGeom>
          <a:solidFill>
            <a:srgbClr val="4472C4"/>
          </a:solidFill>
          <a:ln w="12700" cap="flat" cmpd="sng" algn="ctr">
            <a:solidFill>
              <a:srgbClr val="4472C4">
                <a:shade val="50000"/>
              </a:srgbClr>
            </a:solidFill>
            <a:prstDash val="solid"/>
            <a:miter lim="800000"/>
          </a:ln>
          <a:effectLst/>
        </p:spPr>
        <p:txBody>
          <a:bodyPr vert="eaVert"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166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endParaRPr kumimoji="1" lang="ja-JP" altLang="en-US" sz="166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テキスト ボックス 74"/>
          <p:cNvSpPr txBox="1"/>
          <p:nvPr/>
        </p:nvSpPr>
        <p:spPr>
          <a:xfrm>
            <a:off x="3048322" y="3795291"/>
            <a:ext cx="841897" cy="4047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きっかけと</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機会の提供</a:t>
            </a:r>
            <a:endParaRPr kumimoji="1" lang="ja-JP" altLang="en-US" sz="258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6" name="矢印: 右 6">
            <a:extLst>
              <a:ext uri="{FF2B5EF4-FFF2-40B4-BE49-F238E27FC236}">
                <a16:creationId xmlns:a16="http://schemas.microsoft.com/office/drawing/2014/main" id="{76BEE964-54CF-40C9-A065-3EDDD147FD51}"/>
              </a:ext>
            </a:extLst>
          </p:cNvPr>
          <p:cNvSpPr/>
          <p:nvPr/>
        </p:nvSpPr>
        <p:spPr>
          <a:xfrm rot="16200000">
            <a:off x="4627214" y="3751092"/>
            <a:ext cx="379784" cy="446652"/>
          </a:xfrm>
          <a:prstGeom prst="rightArrow">
            <a:avLst>
              <a:gd name="adj1" fmla="val 37949"/>
              <a:gd name="adj2" fmla="val 34349"/>
            </a:avLst>
          </a:prstGeom>
          <a:solidFill>
            <a:srgbClr val="4472C4"/>
          </a:solidFill>
          <a:ln w="12700" cap="flat" cmpd="sng" algn="ctr">
            <a:solidFill>
              <a:srgbClr val="4472C4">
                <a:shade val="50000"/>
              </a:srgbClr>
            </a:solidFill>
            <a:prstDash val="solid"/>
            <a:miter lim="800000"/>
          </a:ln>
          <a:effectLst/>
        </p:spPr>
        <p:txBody>
          <a:bodyPr vert="vert"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1" i="0" u="none" strike="noStrike" kern="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３</a:t>
            </a:r>
          </a:p>
        </p:txBody>
      </p:sp>
      <p:sp>
        <p:nvSpPr>
          <p:cNvPr id="77" name="テキスト ボックス 76"/>
          <p:cNvSpPr txBox="1"/>
          <p:nvPr/>
        </p:nvSpPr>
        <p:spPr>
          <a:xfrm>
            <a:off x="5019251" y="3848407"/>
            <a:ext cx="710451" cy="4047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効率的な</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保健事業</a:t>
            </a:r>
            <a:endParaRPr kumimoji="1" lang="en-US" altLang="ja-JP" sz="1015"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22448" y="437459"/>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■「アスマイル」のスキーム</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83550300"/>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6940875" y="857250"/>
            <a:ext cx="552061" cy="3647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9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R2.9.4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9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広域調整室</a:t>
            </a:r>
          </a:p>
        </p:txBody>
      </p:sp>
      <p:sp>
        <p:nvSpPr>
          <p:cNvPr id="201" name="テキスト ボックス 200"/>
          <p:cNvSpPr txBox="1"/>
          <p:nvPr/>
        </p:nvSpPr>
        <p:spPr>
          <a:xfrm>
            <a:off x="21457" y="4826887"/>
            <a:ext cx="4286993" cy="1200329"/>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進技術を活用しつつ、生活習慣病の予防等に向けた「健康づくり」と、仕事や地域活動、趣味・娯楽といった「多様な活動」との相乗効果を図りながら、オール大阪でいきいきと長く活躍できる社会の実現をめざす。</a:t>
            </a:r>
            <a:endParaRPr kumimoji="1" lang="ja-JP" altLang="en-US" sz="12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33" name="グループ化 132">
            <a:extLst>
              <a:ext uri="{FF2B5EF4-FFF2-40B4-BE49-F238E27FC236}">
                <a16:creationId xmlns:a16="http://schemas.microsoft.com/office/drawing/2014/main" id="{22FB3EC6-042F-477F-96D4-A43F8E972820}"/>
              </a:ext>
            </a:extLst>
          </p:cNvPr>
          <p:cNvGrpSpPr/>
          <p:nvPr/>
        </p:nvGrpSpPr>
        <p:grpSpPr>
          <a:xfrm>
            <a:off x="76732" y="2413149"/>
            <a:ext cx="4231718" cy="1214681"/>
            <a:chOff x="208746" y="3656154"/>
            <a:chExt cx="4711175" cy="1703233"/>
          </a:xfrm>
        </p:grpSpPr>
        <p:sp>
          <p:nvSpPr>
            <p:cNvPr id="138" name="正方形/長方形 137">
              <a:extLst>
                <a:ext uri="{FF2B5EF4-FFF2-40B4-BE49-F238E27FC236}">
                  <a16:creationId xmlns:a16="http://schemas.microsoft.com/office/drawing/2014/main" id="{A748428E-6035-406A-B13C-502936585668}"/>
                </a:ext>
              </a:extLst>
            </p:cNvPr>
            <p:cNvSpPr/>
            <p:nvPr/>
          </p:nvSpPr>
          <p:spPr>
            <a:xfrm>
              <a:off x="538533" y="3906532"/>
              <a:ext cx="1356644" cy="220054"/>
            </a:xfrm>
            <a:prstGeom prst="rect">
              <a:avLst/>
            </a:prstGeom>
            <a:solidFill>
              <a:srgbClr val="9BBB59"/>
            </a:solidFill>
            <a:ln w="25400" cap="flat" cmpd="sng" algn="ctr">
              <a:noFill/>
              <a:prstDash val="solid"/>
            </a:ln>
            <a:effectLst/>
          </p:spPr>
          <p:txBody>
            <a:bodyPr wrap="none"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　　　　　健康寿命　</a:t>
              </a:r>
              <a:r>
                <a:rPr kumimoji="1" lang="en-US" altLang="ja-JP"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71.50</a:t>
              </a: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歳</a:t>
              </a:r>
            </a:p>
          </p:txBody>
        </p:sp>
        <p:sp>
          <p:nvSpPr>
            <p:cNvPr id="172" name="正方形/長方形 171">
              <a:extLst>
                <a:ext uri="{FF2B5EF4-FFF2-40B4-BE49-F238E27FC236}">
                  <a16:creationId xmlns:a16="http://schemas.microsoft.com/office/drawing/2014/main" id="{6AEB60BF-8A35-40CF-9E68-2B3456DBE34E}"/>
                </a:ext>
              </a:extLst>
            </p:cNvPr>
            <p:cNvSpPr/>
            <p:nvPr/>
          </p:nvSpPr>
          <p:spPr>
            <a:xfrm>
              <a:off x="538533" y="4175272"/>
              <a:ext cx="1990393" cy="220054"/>
            </a:xfrm>
            <a:prstGeom prst="rect">
              <a:avLst/>
            </a:prstGeom>
            <a:solidFill>
              <a:srgbClr val="9BBB59">
                <a:lumMod val="60000"/>
                <a:lumOff val="40000"/>
              </a:srgbClr>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　　　　　平均寿命　</a:t>
              </a:r>
              <a:r>
                <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80.23</a:t>
              </a: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歳</a:t>
              </a:r>
            </a:p>
          </p:txBody>
        </p:sp>
        <p:sp>
          <p:nvSpPr>
            <p:cNvPr id="173" name="正方形/長方形 172">
              <a:extLst>
                <a:ext uri="{FF2B5EF4-FFF2-40B4-BE49-F238E27FC236}">
                  <a16:creationId xmlns:a16="http://schemas.microsoft.com/office/drawing/2014/main" id="{4F6D62F9-C353-4F13-9C11-E8DF072E2ADA}"/>
                </a:ext>
              </a:extLst>
            </p:cNvPr>
            <p:cNvSpPr/>
            <p:nvPr/>
          </p:nvSpPr>
          <p:spPr>
            <a:xfrm>
              <a:off x="538533" y="4456666"/>
              <a:ext cx="1619435" cy="220054"/>
            </a:xfrm>
            <a:prstGeom prst="rect">
              <a:avLst/>
            </a:prstGeom>
            <a:solidFill>
              <a:srgbClr val="9BBB59"/>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　　　　　健康寿命　</a:t>
              </a:r>
              <a:r>
                <a:rPr kumimoji="1" lang="en-US" altLang="ja-JP"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74.46</a:t>
              </a:r>
              <a:r>
                <a:rPr kumimoji="1" lang="ja-JP" altLang="en-US" sz="675" b="1"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rPr>
                <a:t>歳</a:t>
              </a:r>
            </a:p>
          </p:txBody>
        </p:sp>
        <p:sp>
          <p:nvSpPr>
            <p:cNvPr id="174" name="正方形/長方形 173">
              <a:extLst>
                <a:ext uri="{FF2B5EF4-FFF2-40B4-BE49-F238E27FC236}">
                  <a16:creationId xmlns:a16="http://schemas.microsoft.com/office/drawing/2014/main" id="{B8FA6C44-F263-40A9-A86C-3AB4D50E2DC3}"/>
                </a:ext>
              </a:extLst>
            </p:cNvPr>
            <p:cNvSpPr/>
            <p:nvPr/>
          </p:nvSpPr>
          <p:spPr>
            <a:xfrm>
              <a:off x="538533" y="4731734"/>
              <a:ext cx="2387878" cy="220054"/>
            </a:xfrm>
            <a:prstGeom prst="rect">
              <a:avLst/>
            </a:prstGeom>
            <a:solidFill>
              <a:srgbClr val="9BBB59">
                <a:lumMod val="60000"/>
                <a:lumOff val="40000"/>
              </a:srgbClr>
            </a:solidFill>
            <a:ln w="25400" cap="flat" cmpd="sng" algn="ctr">
              <a:noFill/>
              <a:prstDash val="solid"/>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　　　　　平均寿命　</a:t>
              </a:r>
              <a:r>
                <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86.73</a:t>
              </a: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歳</a:t>
              </a:r>
            </a:p>
          </p:txBody>
        </p:sp>
        <p:sp>
          <p:nvSpPr>
            <p:cNvPr id="175" name="小波 174">
              <a:extLst>
                <a:ext uri="{FF2B5EF4-FFF2-40B4-BE49-F238E27FC236}">
                  <a16:creationId xmlns:a16="http://schemas.microsoft.com/office/drawing/2014/main" id="{DE51B930-DC49-42ED-9B27-EB9C334B097B}"/>
                </a:ext>
              </a:extLst>
            </p:cNvPr>
            <p:cNvSpPr/>
            <p:nvPr/>
          </p:nvSpPr>
          <p:spPr>
            <a:xfrm rot="5400000">
              <a:off x="220010" y="4323156"/>
              <a:ext cx="1155282" cy="212005"/>
            </a:xfrm>
            <a:prstGeom prst="doubleWave">
              <a:avLst>
                <a:gd name="adj1" fmla="val 12500"/>
                <a:gd name="adj2" fmla="val 0"/>
              </a:avLst>
            </a:prstGeom>
            <a:solidFill>
              <a:sysClr val="window" lastClr="FFFFFF"/>
            </a:solidFill>
            <a:ln w="25400" cap="flat" cmpd="sng" algn="ctr">
              <a:noFill/>
              <a:prstDash val="solid"/>
            </a:ln>
            <a:effectLst/>
          </p:spPr>
          <p:txBody>
            <a:bodyPr rtlCol="0" anchor="ctr"/>
            <a:lstStyle/>
            <a:p>
              <a:pPr marL="0" marR="0" lvl="0" indent="0" algn="ctr" defTabSz="349912" rtl="0" eaLnBrk="1" fontAlgn="auto" latinLnBrk="0" hangingPunct="1">
                <a:lnSpc>
                  <a:spcPct val="100000"/>
                </a:lnSpc>
                <a:spcBef>
                  <a:spcPts val="0"/>
                </a:spcBef>
                <a:spcAft>
                  <a:spcPts val="0"/>
                </a:spcAft>
                <a:buClrTx/>
                <a:buSzTx/>
                <a:buFontTx/>
                <a:buNone/>
                <a:tabLst/>
                <a:defRPr/>
              </a:pPr>
              <a:endParaRPr kumimoji="1" lang="ja-JP" altLang="en-US" sz="825"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76" name="直線矢印コネクタ 175">
              <a:extLst>
                <a:ext uri="{FF2B5EF4-FFF2-40B4-BE49-F238E27FC236}">
                  <a16:creationId xmlns:a16="http://schemas.microsoft.com/office/drawing/2014/main" id="{7379EAE4-B21D-4FAC-A76D-D046C39282C7}"/>
                </a:ext>
              </a:extLst>
            </p:cNvPr>
            <p:cNvCxnSpPr/>
            <p:nvPr/>
          </p:nvCxnSpPr>
          <p:spPr>
            <a:xfrm>
              <a:off x="538533" y="5006799"/>
              <a:ext cx="3203642" cy="0"/>
            </a:xfrm>
            <a:prstGeom prst="straightConnector1">
              <a:avLst/>
            </a:prstGeom>
            <a:noFill/>
            <a:ln w="25400" cap="flat" cmpd="sng" algn="ctr">
              <a:solidFill>
                <a:srgbClr val="9BBB59"/>
              </a:solidFill>
              <a:prstDash val="solid"/>
              <a:tailEnd type="arrow"/>
            </a:ln>
            <a:effectLst>
              <a:outerShdw blurRad="40000" dist="20000" dir="5400000" rotWithShape="0">
                <a:srgbClr val="000000">
                  <a:alpha val="38000"/>
                </a:srgbClr>
              </a:outerShdw>
            </a:effectLst>
          </p:spPr>
        </p:cxnSp>
        <p:sp>
          <p:nvSpPr>
            <p:cNvPr id="177" name="テキスト ボックス 176">
              <a:extLst>
                <a:ext uri="{FF2B5EF4-FFF2-40B4-BE49-F238E27FC236}">
                  <a16:creationId xmlns:a16="http://schemas.microsoft.com/office/drawing/2014/main" id="{DD5C40D2-CFD3-4CB2-89A3-A1C7D192F776}"/>
                </a:ext>
              </a:extLst>
            </p:cNvPr>
            <p:cNvSpPr txBox="1"/>
            <p:nvPr/>
          </p:nvSpPr>
          <p:spPr>
            <a:xfrm>
              <a:off x="208746" y="3934029"/>
              <a:ext cx="329786" cy="420777"/>
            </a:xfrm>
            <a:prstGeom prst="rect">
              <a:avLst/>
            </a:prstGeom>
            <a:noFill/>
          </p:spPr>
          <p:txBody>
            <a:bodyPr wrap="squar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男性</a:t>
              </a:r>
            </a:p>
          </p:txBody>
        </p:sp>
        <p:sp>
          <p:nvSpPr>
            <p:cNvPr id="178" name="テキスト ボックス 177">
              <a:extLst>
                <a:ext uri="{FF2B5EF4-FFF2-40B4-BE49-F238E27FC236}">
                  <a16:creationId xmlns:a16="http://schemas.microsoft.com/office/drawing/2014/main" id="{2A378B74-83E6-4762-9D17-962216BCF3B2}"/>
                </a:ext>
              </a:extLst>
            </p:cNvPr>
            <p:cNvSpPr txBox="1"/>
            <p:nvPr/>
          </p:nvSpPr>
          <p:spPr>
            <a:xfrm>
              <a:off x="208746" y="4495896"/>
              <a:ext cx="329786" cy="420777"/>
            </a:xfrm>
            <a:prstGeom prst="rect">
              <a:avLst/>
            </a:prstGeom>
            <a:noFill/>
          </p:spPr>
          <p:txBody>
            <a:bodyPr wrap="squar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女性</a:t>
              </a:r>
            </a:p>
          </p:txBody>
        </p:sp>
        <p:cxnSp>
          <p:nvCxnSpPr>
            <p:cNvPr id="179" name="直線矢印コネクタ 178">
              <a:extLst>
                <a:ext uri="{FF2B5EF4-FFF2-40B4-BE49-F238E27FC236}">
                  <a16:creationId xmlns:a16="http://schemas.microsoft.com/office/drawing/2014/main" id="{D95E462F-9954-4438-8631-1F66DF183486}"/>
                </a:ext>
              </a:extLst>
            </p:cNvPr>
            <p:cNvCxnSpPr/>
            <p:nvPr/>
          </p:nvCxnSpPr>
          <p:spPr>
            <a:xfrm>
              <a:off x="1895178" y="4279046"/>
              <a:ext cx="624930" cy="0"/>
            </a:xfrm>
            <a:prstGeom prst="straightConnector1">
              <a:avLst/>
            </a:prstGeom>
            <a:noFill/>
            <a:ln w="25400" cap="flat" cmpd="sng" algn="ctr">
              <a:solidFill>
                <a:srgbClr val="C0504D"/>
              </a:solidFill>
              <a:prstDash val="solid"/>
              <a:headEnd type="arrow"/>
              <a:tailEnd type="arrow"/>
            </a:ln>
            <a:effectLst>
              <a:outerShdw blurRad="40000" dist="20000" dir="5400000" rotWithShape="0">
                <a:srgbClr val="000000">
                  <a:alpha val="38000"/>
                </a:srgbClr>
              </a:outerShdw>
            </a:effectLst>
          </p:spPr>
        </p:cxnSp>
        <p:sp>
          <p:nvSpPr>
            <p:cNvPr id="180" name="正方形/長方形 179">
              <a:extLst>
                <a:ext uri="{FF2B5EF4-FFF2-40B4-BE49-F238E27FC236}">
                  <a16:creationId xmlns:a16="http://schemas.microsoft.com/office/drawing/2014/main" id="{8F6B685E-CE50-46B8-AC2B-352B62650E06}"/>
                </a:ext>
              </a:extLst>
            </p:cNvPr>
            <p:cNvSpPr/>
            <p:nvPr/>
          </p:nvSpPr>
          <p:spPr>
            <a:xfrm>
              <a:off x="1898388" y="3906533"/>
              <a:ext cx="135181" cy="220052"/>
            </a:xfrm>
            <a:prstGeom prst="rect">
              <a:avLst/>
            </a:prstGeom>
            <a:solidFill>
              <a:sysClr val="window" lastClr="FFFFFF"/>
            </a:solidFill>
            <a:ln w="38100" cap="flat" cmpd="sng" algn="ctr">
              <a:solidFill>
                <a:srgbClr val="9BBB59"/>
              </a:solidFill>
              <a:prstDash val="sysDot"/>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endParaRPr kumimoji="1" lang="ja-JP" altLang="en-US" sz="675"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endParaRPr>
            </a:p>
          </p:txBody>
        </p:sp>
        <p:cxnSp>
          <p:nvCxnSpPr>
            <p:cNvPr id="181" name="直線コネクタ 180">
              <a:extLst>
                <a:ext uri="{FF2B5EF4-FFF2-40B4-BE49-F238E27FC236}">
                  <a16:creationId xmlns:a16="http://schemas.microsoft.com/office/drawing/2014/main" id="{C970C139-962F-4D17-A6AA-815262C7228F}"/>
                </a:ext>
              </a:extLst>
            </p:cNvPr>
            <p:cNvCxnSpPr>
              <a:endCxn id="185" idx="1"/>
            </p:cNvCxnSpPr>
            <p:nvPr/>
          </p:nvCxnSpPr>
          <p:spPr>
            <a:xfrm>
              <a:off x="2038365" y="3985040"/>
              <a:ext cx="707939" cy="156703"/>
            </a:xfrm>
            <a:prstGeom prst="line">
              <a:avLst/>
            </a:prstGeom>
            <a:noFill/>
            <a:ln w="9525" cap="flat" cmpd="sng" algn="ctr">
              <a:solidFill>
                <a:srgbClr val="9BBB59">
                  <a:shade val="95000"/>
                  <a:satMod val="105000"/>
                </a:srgbClr>
              </a:solidFill>
              <a:prstDash val="dash"/>
            </a:ln>
            <a:effectLst/>
          </p:spPr>
        </p:cxnSp>
        <p:cxnSp>
          <p:nvCxnSpPr>
            <p:cNvPr id="182" name="直線コネクタ 181">
              <a:extLst>
                <a:ext uri="{FF2B5EF4-FFF2-40B4-BE49-F238E27FC236}">
                  <a16:creationId xmlns:a16="http://schemas.microsoft.com/office/drawing/2014/main" id="{76A66FCD-90FD-4C50-A670-B08799B6D509}"/>
                </a:ext>
              </a:extLst>
            </p:cNvPr>
            <p:cNvCxnSpPr/>
            <p:nvPr/>
          </p:nvCxnSpPr>
          <p:spPr>
            <a:xfrm flipV="1">
              <a:off x="2321849" y="4142534"/>
              <a:ext cx="456553" cy="413974"/>
            </a:xfrm>
            <a:prstGeom prst="line">
              <a:avLst/>
            </a:prstGeom>
            <a:noFill/>
            <a:ln w="9525" cap="flat" cmpd="sng" algn="ctr">
              <a:solidFill>
                <a:srgbClr val="9BBB59">
                  <a:shade val="95000"/>
                  <a:satMod val="105000"/>
                </a:srgbClr>
              </a:solidFill>
              <a:prstDash val="dash"/>
            </a:ln>
            <a:effectLst/>
          </p:spPr>
        </p:cxnSp>
        <p:cxnSp>
          <p:nvCxnSpPr>
            <p:cNvPr id="183" name="直線コネクタ 182">
              <a:extLst>
                <a:ext uri="{FF2B5EF4-FFF2-40B4-BE49-F238E27FC236}">
                  <a16:creationId xmlns:a16="http://schemas.microsoft.com/office/drawing/2014/main" id="{03FFE442-9056-43E3-B359-32788BF4C55B}"/>
                </a:ext>
              </a:extLst>
            </p:cNvPr>
            <p:cNvCxnSpPr/>
            <p:nvPr/>
          </p:nvCxnSpPr>
          <p:spPr>
            <a:xfrm flipV="1">
              <a:off x="2624117" y="4582641"/>
              <a:ext cx="326291" cy="259120"/>
            </a:xfrm>
            <a:prstGeom prst="line">
              <a:avLst/>
            </a:prstGeom>
            <a:noFill/>
            <a:ln w="9525" cap="flat" cmpd="sng" algn="ctr">
              <a:solidFill>
                <a:srgbClr val="C0504D">
                  <a:shade val="95000"/>
                  <a:satMod val="105000"/>
                </a:srgbClr>
              </a:solidFill>
              <a:prstDash val="solid"/>
            </a:ln>
            <a:effectLst/>
          </p:spPr>
        </p:cxnSp>
        <p:cxnSp>
          <p:nvCxnSpPr>
            <p:cNvPr id="184" name="直線コネクタ 183">
              <a:extLst>
                <a:ext uri="{FF2B5EF4-FFF2-40B4-BE49-F238E27FC236}">
                  <a16:creationId xmlns:a16="http://schemas.microsoft.com/office/drawing/2014/main" id="{9AE3123D-A6E8-4E4A-91AE-8150416EB58D}"/>
                </a:ext>
              </a:extLst>
            </p:cNvPr>
            <p:cNvCxnSpPr/>
            <p:nvPr/>
          </p:nvCxnSpPr>
          <p:spPr>
            <a:xfrm>
              <a:off x="2216866" y="4279046"/>
              <a:ext cx="733542" cy="303593"/>
            </a:xfrm>
            <a:prstGeom prst="line">
              <a:avLst/>
            </a:prstGeom>
            <a:noFill/>
            <a:ln w="9525" cap="flat" cmpd="sng" algn="ctr">
              <a:solidFill>
                <a:srgbClr val="C0504D">
                  <a:shade val="95000"/>
                  <a:satMod val="105000"/>
                </a:srgbClr>
              </a:solidFill>
              <a:prstDash val="solid"/>
            </a:ln>
            <a:effectLst/>
          </p:spPr>
        </p:cxnSp>
        <p:sp>
          <p:nvSpPr>
            <p:cNvPr id="185" name="テキスト ボックス 184">
              <a:extLst>
                <a:ext uri="{FF2B5EF4-FFF2-40B4-BE49-F238E27FC236}">
                  <a16:creationId xmlns:a16="http://schemas.microsoft.com/office/drawing/2014/main" id="{9866D30D-3C7E-4F66-9CF8-10C90E840260}"/>
                </a:ext>
              </a:extLst>
            </p:cNvPr>
            <p:cNvSpPr txBox="1"/>
            <p:nvPr/>
          </p:nvSpPr>
          <p:spPr>
            <a:xfrm>
              <a:off x="2746304" y="3949853"/>
              <a:ext cx="1517317" cy="469508"/>
            </a:xfrm>
            <a:prstGeom prst="rect">
              <a:avLst/>
            </a:prstGeom>
            <a:noFill/>
          </p:spPr>
          <p:txBody>
            <a:bodyPr wrap="square" rtlCol="0">
              <a:spAutoFit/>
            </a:bodyP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大阪府では、健康寿命</a:t>
              </a:r>
              <a:r>
                <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歳以上の延伸をめざしている</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6" name="テキスト ボックス 185">
              <a:extLst>
                <a:ext uri="{FF2B5EF4-FFF2-40B4-BE49-F238E27FC236}">
                  <a16:creationId xmlns:a16="http://schemas.microsoft.com/office/drawing/2014/main" id="{AA1991BB-D144-4DB5-9B73-D206ECB61795}"/>
                </a:ext>
              </a:extLst>
            </p:cNvPr>
            <p:cNvSpPr txBox="1"/>
            <p:nvPr/>
          </p:nvSpPr>
          <p:spPr>
            <a:xfrm>
              <a:off x="2966041" y="4451828"/>
              <a:ext cx="1230555" cy="469508"/>
            </a:xfrm>
            <a:prstGeom prst="rect">
              <a:avLst/>
            </a:prstGeom>
            <a:noFill/>
          </p:spPr>
          <p:txBody>
            <a:bodyPr wrap="square" rtlCol="0">
              <a:spAutoFit/>
            </a:bodyPr>
            <a:lstStyle/>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平均寿命との差は</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349912" rtl="0" eaLnBrk="1" fontAlgn="auto" latinLnBrk="0" hangingPunct="1">
                <a:lnSpc>
                  <a:spcPct val="100000"/>
                </a:lnSpc>
                <a:spcBef>
                  <a:spcPts val="0"/>
                </a:spcBef>
                <a:spcAft>
                  <a:spcPts val="0"/>
                </a:spcAft>
                <a:buClrTx/>
                <a:buSzTx/>
                <a:buFontTx/>
                <a:buNone/>
                <a:tabLst/>
                <a:defRPr/>
              </a:pP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a:t>
              </a: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87" name="直線コネクタ 186">
              <a:extLst>
                <a:ext uri="{FF2B5EF4-FFF2-40B4-BE49-F238E27FC236}">
                  <a16:creationId xmlns:a16="http://schemas.microsoft.com/office/drawing/2014/main" id="{CD58820B-167C-42CC-BB8F-E731FB9D7CC4}"/>
                </a:ext>
              </a:extLst>
            </p:cNvPr>
            <p:cNvCxnSpPr/>
            <p:nvPr/>
          </p:nvCxnSpPr>
          <p:spPr>
            <a:xfrm flipV="1">
              <a:off x="538532" y="3906532"/>
              <a:ext cx="0" cy="1100270"/>
            </a:xfrm>
            <a:prstGeom prst="line">
              <a:avLst/>
            </a:prstGeom>
            <a:noFill/>
            <a:ln w="25400" cap="flat" cmpd="sng" algn="ctr">
              <a:solidFill>
                <a:srgbClr val="9BBB59"/>
              </a:solidFill>
              <a:prstDash val="solid"/>
            </a:ln>
            <a:effectLst>
              <a:outerShdw blurRad="40000" dist="20000" dir="5400000" rotWithShape="0">
                <a:srgbClr val="000000">
                  <a:alpha val="38000"/>
                </a:srgbClr>
              </a:outerShdw>
            </a:effectLst>
          </p:spPr>
        </p:cxnSp>
        <p:sp>
          <p:nvSpPr>
            <p:cNvPr id="188" name="テキスト ボックス 187">
              <a:extLst>
                <a:ext uri="{FF2B5EF4-FFF2-40B4-BE49-F238E27FC236}">
                  <a16:creationId xmlns:a16="http://schemas.microsoft.com/office/drawing/2014/main" id="{CE8C83F9-E912-4F5F-8738-34D96104E33C}"/>
                </a:ext>
              </a:extLst>
            </p:cNvPr>
            <p:cNvSpPr txBox="1"/>
            <p:nvPr/>
          </p:nvSpPr>
          <p:spPr>
            <a:xfrm>
              <a:off x="1569404"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70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89" name="テキスト ボックス 188">
              <a:extLst>
                <a:ext uri="{FF2B5EF4-FFF2-40B4-BE49-F238E27FC236}">
                  <a16:creationId xmlns:a16="http://schemas.microsoft.com/office/drawing/2014/main" id="{9CADC167-ED31-4E53-A875-01A9A10C596F}"/>
                </a:ext>
              </a:extLst>
            </p:cNvPr>
            <p:cNvSpPr txBox="1"/>
            <p:nvPr/>
          </p:nvSpPr>
          <p:spPr>
            <a:xfrm>
              <a:off x="2356312"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80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90" name="テキスト ボックス 189">
              <a:extLst>
                <a:ext uri="{FF2B5EF4-FFF2-40B4-BE49-F238E27FC236}">
                  <a16:creationId xmlns:a16="http://schemas.microsoft.com/office/drawing/2014/main" id="{E50812F8-0341-4A57-A162-8204E208EE53}"/>
                </a:ext>
              </a:extLst>
            </p:cNvPr>
            <p:cNvSpPr txBox="1"/>
            <p:nvPr/>
          </p:nvSpPr>
          <p:spPr>
            <a:xfrm>
              <a:off x="3096148"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90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sp>
          <p:nvSpPr>
            <p:cNvPr id="191" name="テキスト ボックス 190">
              <a:extLst>
                <a:ext uri="{FF2B5EF4-FFF2-40B4-BE49-F238E27FC236}">
                  <a16:creationId xmlns:a16="http://schemas.microsoft.com/office/drawing/2014/main" id="{CE8C83F9-E912-4F5F-8738-34D96104E33C}"/>
                </a:ext>
              </a:extLst>
            </p:cNvPr>
            <p:cNvSpPr txBox="1"/>
            <p:nvPr/>
          </p:nvSpPr>
          <p:spPr>
            <a:xfrm>
              <a:off x="844675" y="4979869"/>
              <a:ext cx="301959" cy="275124"/>
            </a:xfrm>
            <a:prstGeom prst="rect">
              <a:avLst/>
            </a:prstGeom>
            <a:noFill/>
          </p:spPr>
          <p:txBody>
            <a:bodyPr wrap="none" rtlCol="0">
              <a:spAutoFit/>
            </a:bodyPr>
            <a:lstStyle/>
            <a:p>
              <a:pPr marL="0" marR="0" lvl="0" indent="0" algn="ctr" defTabSz="349912" rtl="0" eaLnBrk="1" fontAlgn="auto" latinLnBrk="0" hangingPunct="1">
                <a:lnSpc>
                  <a:spcPct val="100000"/>
                </a:lnSpc>
                <a:spcBef>
                  <a:spcPts val="0"/>
                </a:spcBef>
                <a:spcAft>
                  <a:spcPts val="0"/>
                </a:spcAft>
                <a:buClrTx/>
                <a:buSzTx/>
                <a:buFontTx/>
                <a:buNone/>
                <a:tabLst/>
                <a:defRPr/>
              </a:pPr>
              <a:r>
                <a:rPr kumimoji="1" lang="en-US" altLang="ja-JP"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60</a:t>
              </a:r>
              <a:endParaRPr kumimoji="1" lang="ja-JP" altLang="en-US" sz="67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endParaRPr>
            </a:p>
          </p:txBody>
        </p:sp>
        <p:cxnSp>
          <p:nvCxnSpPr>
            <p:cNvPr id="192" name="直線矢印コネクタ 191">
              <a:extLst>
                <a:ext uri="{FF2B5EF4-FFF2-40B4-BE49-F238E27FC236}">
                  <a16:creationId xmlns:a16="http://schemas.microsoft.com/office/drawing/2014/main" id="{D95E462F-9954-4438-8631-1F66DF183486}"/>
                </a:ext>
              </a:extLst>
            </p:cNvPr>
            <p:cNvCxnSpPr>
              <a:endCxn id="174" idx="3"/>
            </p:cNvCxnSpPr>
            <p:nvPr/>
          </p:nvCxnSpPr>
          <p:spPr>
            <a:xfrm flipV="1">
              <a:off x="2163763" y="4841760"/>
              <a:ext cx="762649" cy="3162"/>
            </a:xfrm>
            <a:prstGeom prst="straightConnector1">
              <a:avLst/>
            </a:prstGeom>
            <a:noFill/>
            <a:ln w="25400" cap="flat" cmpd="sng" algn="ctr">
              <a:solidFill>
                <a:srgbClr val="C0504D"/>
              </a:solidFill>
              <a:prstDash val="solid"/>
              <a:headEnd type="arrow"/>
              <a:tailEnd type="arrow"/>
            </a:ln>
            <a:effectLst>
              <a:outerShdw blurRad="40000" dist="20000" dir="5400000" rotWithShape="0">
                <a:srgbClr val="000000">
                  <a:alpha val="38000"/>
                </a:srgbClr>
              </a:outerShdw>
            </a:effectLst>
          </p:spPr>
        </p:cxnSp>
        <p:sp>
          <p:nvSpPr>
            <p:cNvPr id="193" name="正方形/長方形 192">
              <a:extLst>
                <a:ext uri="{FF2B5EF4-FFF2-40B4-BE49-F238E27FC236}">
                  <a16:creationId xmlns:a16="http://schemas.microsoft.com/office/drawing/2014/main" id="{8F6B685E-CE50-46B8-AC2B-352B62650E06}"/>
                </a:ext>
              </a:extLst>
            </p:cNvPr>
            <p:cNvSpPr/>
            <p:nvPr/>
          </p:nvSpPr>
          <p:spPr>
            <a:xfrm>
              <a:off x="2163763" y="4444909"/>
              <a:ext cx="135181" cy="220052"/>
            </a:xfrm>
            <a:prstGeom prst="rect">
              <a:avLst/>
            </a:prstGeom>
            <a:solidFill>
              <a:sysClr val="window" lastClr="FFFFFF"/>
            </a:solidFill>
            <a:ln w="38100" cap="flat" cmpd="sng" algn="ctr">
              <a:solidFill>
                <a:srgbClr val="9BBB59"/>
              </a:solidFill>
              <a:prstDash val="sysDot"/>
            </a:ln>
            <a:effectLst/>
          </p:spPr>
          <p:txBody>
            <a:bodyPr rtlCol="0" anchor="ctr"/>
            <a:lstStyle/>
            <a:p>
              <a:pPr marL="0" marR="0" lvl="0" indent="0" algn="l" defTabSz="349912" rtl="0" eaLnBrk="1" fontAlgn="auto" latinLnBrk="0" hangingPunct="1">
                <a:lnSpc>
                  <a:spcPct val="100000"/>
                </a:lnSpc>
                <a:spcBef>
                  <a:spcPts val="0"/>
                </a:spcBef>
                <a:spcAft>
                  <a:spcPts val="0"/>
                </a:spcAft>
                <a:buClrTx/>
                <a:buSzTx/>
                <a:buFontTx/>
                <a:buNone/>
                <a:tabLst/>
                <a:defRPr/>
              </a:pPr>
              <a:endParaRPr kumimoji="1" lang="ja-JP" altLang="en-US" sz="675"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eiryo UI" panose="020B0604030504040204" pitchFamily="50" charset="-128"/>
              </a:endParaRPr>
            </a:p>
          </p:txBody>
        </p:sp>
        <p:sp>
          <p:nvSpPr>
            <p:cNvPr id="194" name="テキスト ボックス 193"/>
            <p:cNvSpPr txBox="1"/>
            <p:nvPr/>
          </p:nvSpPr>
          <p:spPr>
            <a:xfrm>
              <a:off x="252544" y="3656154"/>
              <a:ext cx="2118093" cy="3236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大阪府の健康寿命と平均寿命</a:t>
              </a:r>
              <a:endParaRPr kumimoji="1"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6" name="テキスト ボックス 195"/>
            <p:cNvSpPr txBox="1"/>
            <p:nvPr/>
          </p:nvSpPr>
          <p:spPr>
            <a:xfrm>
              <a:off x="3697040" y="4776773"/>
              <a:ext cx="1222881" cy="58261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健康寿命：厚生労働省「都道府県別健康寿命」</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a:t>
              </a: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平均寿命：厚生労働省「都道府県別生命表の概況」</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(H27</a:t>
              </a:r>
              <a:r>
                <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5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7" name="テキスト ボックス 196"/>
            <p:cNvSpPr txBox="1"/>
            <p:nvPr/>
          </p:nvSpPr>
          <p:spPr>
            <a:xfrm>
              <a:off x="3698312" y="4647962"/>
              <a:ext cx="355497" cy="24275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eiryo UI" panose="020B0604030504040204" pitchFamily="50" charset="-128"/>
                </a:rPr>
                <a:t>出典</a:t>
              </a:r>
            </a:p>
          </p:txBody>
        </p:sp>
      </p:grpSp>
      <p:sp>
        <p:nvSpPr>
          <p:cNvPr id="71" name="角丸四角形 70"/>
          <p:cNvSpPr/>
          <p:nvPr/>
        </p:nvSpPr>
        <p:spPr>
          <a:xfrm>
            <a:off x="55424" y="1287365"/>
            <a:ext cx="2189529" cy="252462"/>
          </a:xfrm>
          <a:prstGeom prst="roundRect">
            <a:avLst>
              <a:gd name="adj" fmla="val 13522"/>
            </a:avLst>
          </a:prstGeom>
          <a:solidFill>
            <a:srgbClr val="92D050"/>
          </a:solidFill>
          <a:ln/>
        </p:spPr>
        <p:style>
          <a:lnRef idx="2">
            <a:schemeClr val="accent6"/>
          </a:lnRef>
          <a:fillRef idx="1">
            <a:schemeClr val="lt1"/>
          </a:fillRef>
          <a:effectRef idx="0">
            <a:schemeClr val="accent6"/>
          </a:effectRef>
          <a:fontRef idx="minor">
            <a:schemeClr val="dk1"/>
          </a:fontRef>
        </p:style>
        <p:txBody>
          <a:bodyPr wrap="squar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10</a:t>
            </a:r>
            <a:r>
              <a:rPr kumimoji="1" lang="ja-JP" altLang="en-US"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歳若返りと</a:t>
            </a:r>
            <a:r>
              <a:rPr kumimoji="1" lang="ja-JP" altLang="en-US" sz="1350" b="1" i="0" u="none" strike="noStrike" kern="0" cap="none" spc="115"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は</a:t>
            </a:r>
            <a:r>
              <a:rPr kumimoji="1" lang="ja-JP" altLang="en-US"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endParaRPr kumimoji="1" lang="en-US" altLang="ja-JP" sz="13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77" name="テキスト ボックス 76"/>
          <p:cNvSpPr txBox="1"/>
          <p:nvPr/>
        </p:nvSpPr>
        <p:spPr>
          <a:xfrm>
            <a:off x="0" y="747847"/>
            <a:ext cx="9144000" cy="369332"/>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歳若返りについて</a:t>
            </a:r>
          </a:p>
        </p:txBody>
      </p:sp>
      <p:sp>
        <p:nvSpPr>
          <p:cNvPr id="78" name="角丸四角形 77"/>
          <p:cNvSpPr/>
          <p:nvPr/>
        </p:nvSpPr>
        <p:spPr>
          <a:xfrm>
            <a:off x="-45571" y="1568732"/>
            <a:ext cx="4241729" cy="914864"/>
          </a:xfrm>
          <a:prstGeom prst="roundRect">
            <a:avLst/>
          </a:prstGeom>
          <a:noFill/>
          <a:ln w="15875">
            <a:noFill/>
          </a:ln>
        </p:spPr>
        <p:style>
          <a:lnRef idx="2">
            <a:schemeClr val="accent6"/>
          </a:lnRef>
          <a:fillRef idx="1">
            <a:schemeClr val="lt1"/>
          </a:fillRef>
          <a:effectRef idx="0">
            <a:schemeClr val="accent6"/>
          </a:effectRef>
          <a:fontRef idx="minor">
            <a:schemeClr val="dk1"/>
          </a:fontRef>
        </p:style>
        <p:txBody>
          <a:bodyPr rtlCol="0" anchor="ctr"/>
          <a:lstStyle/>
          <a:p>
            <a:pPr marL="135731" marR="0" lvl="0" indent="-135731"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◆大阪府における平均寿命と健康寿命（日常生活に制限のない期間の平均）の差は約</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健康に影響がある期間が生じたとしても、いきいきと活動できるようにすることが重要。</a:t>
            </a:r>
            <a:endParaRPr kumimoji="1" lang="ja-JP" altLang="en-US" sz="12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135731" marR="0" lvl="0" indent="-135731"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7" name="二等辺三角形 236"/>
          <p:cNvSpPr/>
          <p:nvPr/>
        </p:nvSpPr>
        <p:spPr>
          <a:xfrm>
            <a:off x="5193120" y="1747154"/>
            <a:ext cx="2962788" cy="1898021"/>
          </a:xfrm>
          <a:prstGeom prst="triangle">
            <a:avLst>
              <a:gd name="adj" fmla="val 48990"/>
            </a:avLst>
          </a:prstGeom>
          <a:noFill/>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4" name="テキスト ボックス 243"/>
          <p:cNvSpPr txBox="1"/>
          <p:nvPr/>
        </p:nvSpPr>
        <p:spPr>
          <a:xfrm>
            <a:off x="6243920" y="2536960"/>
            <a:ext cx="789581"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相乗効果</a:t>
            </a:r>
          </a:p>
        </p:txBody>
      </p:sp>
      <p:sp>
        <p:nvSpPr>
          <p:cNvPr id="137" name="正方形/長方形 136"/>
          <p:cNvSpPr/>
          <p:nvPr/>
        </p:nvSpPr>
        <p:spPr>
          <a:xfrm>
            <a:off x="4408967" y="2533152"/>
            <a:ext cx="1582965" cy="245812"/>
          </a:xfrm>
          <a:prstGeom prst="rect">
            <a:avLst/>
          </a:prstGeom>
          <a:noFill/>
          <a:ln w="12700" cap="flat" cmpd="sng" algn="ctr">
            <a:noFill/>
            <a:prstDash val="solid"/>
            <a:miter lim="800000"/>
          </a:ln>
          <a:effectLst/>
        </p:spPr>
        <p:txBody>
          <a:bodyPr rtlCol="0" anchor="ctr"/>
          <a:lstStyle/>
          <a:p>
            <a:pPr marL="25602" marR="0" lvl="0" indent="-25602" algn="ctr" defTabSz="244934"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府民一人ひとりが健康への関心と理解を深め、健康寿命の延伸をめざす</a:t>
            </a:r>
          </a:p>
        </p:txBody>
      </p:sp>
      <p:sp>
        <p:nvSpPr>
          <p:cNvPr id="228" name="テキスト ボックス 227"/>
          <p:cNvSpPr txBox="1"/>
          <p:nvPr/>
        </p:nvSpPr>
        <p:spPr>
          <a:xfrm>
            <a:off x="4554030" y="1311917"/>
            <a:ext cx="4316156" cy="276999"/>
          </a:xfrm>
          <a:prstGeom prst="rect">
            <a:avLst/>
          </a:prstGeom>
          <a:solidFill>
            <a:schemeClr val="bg1"/>
          </a:solidFill>
          <a:ln w="19050">
            <a:solidFill>
              <a:srgbClr val="92D05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いきいきと長く活躍できる「</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歳若返り」の実現</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8" name="台形 237"/>
          <p:cNvSpPr/>
          <p:nvPr/>
        </p:nvSpPr>
        <p:spPr>
          <a:xfrm>
            <a:off x="4562408" y="3689618"/>
            <a:ext cx="4224210" cy="840996"/>
          </a:xfrm>
          <a:prstGeom prst="trapezoid">
            <a:avLst>
              <a:gd name="adj" fmla="val 66652"/>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7" name="上矢印 246"/>
          <p:cNvSpPr/>
          <p:nvPr/>
        </p:nvSpPr>
        <p:spPr>
          <a:xfrm>
            <a:off x="6556279" y="1602461"/>
            <a:ext cx="149086" cy="854588"/>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2" name="円弧 241"/>
          <p:cNvSpPr/>
          <p:nvPr/>
        </p:nvSpPr>
        <p:spPr>
          <a:xfrm>
            <a:off x="6318212" y="2844848"/>
            <a:ext cx="638021" cy="135098"/>
          </a:xfrm>
          <a:prstGeom prst="arc">
            <a:avLst>
              <a:gd name="adj1" fmla="val 10777143"/>
              <a:gd name="adj2" fmla="val 0"/>
            </a:avLst>
          </a:prstGeom>
          <a:noFill/>
          <a:ln w="38100" cap="flat" cmpd="sng" algn="ctr">
            <a:solidFill>
              <a:sysClr val="window" lastClr="FFFFFF">
                <a:lumMod val="50000"/>
              </a:sysClr>
            </a:solidFill>
            <a:prstDash val="solid"/>
            <a:miter lim="800000"/>
            <a:headEnd type="triangle" w="lg" len="med"/>
            <a:tailEnd type="triangle" w="lg" len="med"/>
          </a:ln>
          <a:effectLst/>
        </p:spPr>
        <p:txBody>
          <a:bodyPr rtlCol="0" anchor="ctr"/>
          <a:lstStyle/>
          <a:p>
            <a:pPr marL="0" marR="0" lvl="0" indent="0" algn="ctr" defTabSz="244934" rtl="0" eaLnBrk="1" fontAlgn="auto" latinLnBrk="0" hangingPunct="1">
              <a:lnSpc>
                <a:spcPct val="100000"/>
              </a:lnSpc>
              <a:spcBef>
                <a:spcPts val="0"/>
              </a:spcBef>
              <a:spcAft>
                <a:spcPts val="0"/>
              </a:spcAft>
              <a:buClrTx/>
              <a:buSzTx/>
              <a:buFontTx/>
              <a:buNone/>
              <a:tabLst/>
              <a:defRPr/>
            </a:pPr>
            <a:endParaRPr kumimoji="1" lang="ja-JP" altLang="en-US" sz="287" b="0" i="0" u="none" strike="noStrike" kern="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53" name="テキスト ボックス 252"/>
          <p:cNvSpPr txBox="1"/>
          <p:nvPr/>
        </p:nvSpPr>
        <p:spPr>
          <a:xfrm>
            <a:off x="6137165" y="4100603"/>
            <a:ext cx="1149886" cy="216110"/>
          </a:xfrm>
          <a:prstGeom prst="rect">
            <a:avLst/>
          </a:prstGeom>
          <a:noFill/>
          <a:ln>
            <a:solidFill>
              <a:schemeClr val="tx1"/>
            </a:solidFill>
            <a:prstDash val="solid"/>
          </a:ln>
        </p:spPr>
        <p:txBody>
          <a:bodyPr wrap="square" tIns="27000" bIns="27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先進技術の活用</a:t>
            </a:r>
          </a:p>
        </p:txBody>
      </p:sp>
      <p:sp>
        <p:nvSpPr>
          <p:cNvPr id="109" name="テキスト ボックス 108"/>
          <p:cNvSpPr txBox="1"/>
          <p:nvPr/>
        </p:nvSpPr>
        <p:spPr>
          <a:xfrm>
            <a:off x="4768037" y="1649691"/>
            <a:ext cx="1485906" cy="516192"/>
          </a:xfrm>
          <a:prstGeom prst="rect">
            <a:avLst/>
          </a:prstGeom>
          <a:noFill/>
          <a:ln w="12700">
            <a:solidFill>
              <a:schemeClr val="tx1"/>
            </a:solidFill>
            <a:prstDash val="sysDash"/>
          </a:ln>
        </p:spPr>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健康づくりをすることは長く多様な活動ができることにつながり、多様な活動をすることは健康によい影響を与える。</a:t>
            </a:r>
          </a:p>
        </p:txBody>
      </p:sp>
      <p:sp>
        <p:nvSpPr>
          <p:cNvPr id="19" name="テキスト ボックス 18"/>
          <p:cNvSpPr txBox="1"/>
          <p:nvPr/>
        </p:nvSpPr>
        <p:spPr>
          <a:xfrm>
            <a:off x="7147441" y="1657613"/>
            <a:ext cx="1892621" cy="516192"/>
          </a:xfrm>
          <a:prstGeom prst="rect">
            <a:avLst/>
          </a:prstGeom>
          <a:noFill/>
          <a:ln w="12700">
            <a:solidFill>
              <a:schemeClr val="tx1"/>
            </a:solidFill>
            <a:prstDash val="sysDash"/>
          </a:ln>
        </p:spPr>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多様な活動は、社会での役割やつながり、達成感・幸福感を生じ、それがさらなる活動や健康に好影響を及ぼすことが学術的な研究を通じて明らかになってきている。</a:t>
            </a:r>
          </a:p>
        </p:txBody>
      </p:sp>
      <p:grpSp>
        <p:nvGrpSpPr>
          <p:cNvPr id="2" name="グループ化 1"/>
          <p:cNvGrpSpPr/>
          <p:nvPr/>
        </p:nvGrpSpPr>
        <p:grpSpPr>
          <a:xfrm>
            <a:off x="4815435" y="3113804"/>
            <a:ext cx="4281595" cy="476810"/>
            <a:chOff x="7090294" y="5574172"/>
            <a:chExt cx="3068533" cy="283576"/>
          </a:xfrm>
        </p:grpSpPr>
        <p:sp>
          <p:nvSpPr>
            <p:cNvPr id="121" name="角丸四角形 120"/>
            <p:cNvSpPr/>
            <p:nvPr/>
          </p:nvSpPr>
          <p:spPr>
            <a:xfrm>
              <a:off x="8293381" y="5584389"/>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仕事</a:t>
              </a:r>
            </a:p>
          </p:txBody>
        </p:sp>
        <p:sp>
          <p:nvSpPr>
            <p:cNvPr id="122" name="角丸四角形 121"/>
            <p:cNvSpPr/>
            <p:nvPr/>
          </p:nvSpPr>
          <p:spPr>
            <a:xfrm>
              <a:off x="9096637"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社会貢献</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活動</a:t>
              </a:r>
            </a:p>
          </p:txBody>
        </p:sp>
        <p:sp>
          <p:nvSpPr>
            <p:cNvPr id="123" name="角丸四角形 122"/>
            <p:cNvSpPr/>
            <p:nvPr/>
          </p:nvSpPr>
          <p:spPr>
            <a:xfrm>
              <a:off x="8826796"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地域活動</a:t>
              </a:r>
            </a:p>
          </p:txBody>
        </p:sp>
        <p:sp>
          <p:nvSpPr>
            <p:cNvPr id="124" name="角丸四角形 123"/>
            <p:cNvSpPr/>
            <p:nvPr/>
          </p:nvSpPr>
          <p:spPr>
            <a:xfrm>
              <a:off x="9624392" y="5592771"/>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家族・</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友人との交流</a:t>
              </a:r>
            </a:p>
          </p:txBody>
        </p:sp>
        <p:sp>
          <p:nvSpPr>
            <p:cNvPr id="125" name="角丸四角形 124"/>
            <p:cNvSpPr/>
            <p:nvPr/>
          </p:nvSpPr>
          <p:spPr>
            <a:xfrm>
              <a:off x="8565706" y="558460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スポーツ</a:t>
              </a:r>
            </a:p>
          </p:txBody>
        </p:sp>
        <p:sp>
          <p:nvSpPr>
            <p:cNvPr id="126" name="角丸四角形 125"/>
            <p:cNvSpPr/>
            <p:nvPr/>
          </p:nvSpPr>
          <p:spPr>
            <a:xfrm>
              <a:off x="9357908" y="5592771"/>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趣味・</a:t>
              </a:r>
              <a:endParaRPr kumimoji="1" lang="en-US" altLang="ja-JP"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75"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娯楽</a:t>
              </a:r>
            </a:p>
          </p:txBody>
        </p:sp>
        <p:sp>
          <p:nvSpPr>
            <p:cNvPr id="127" name="角丸四角形 126"/>
            <p:cNvSpPr/>
            <p:nvPr/>
          </p:nvSpPr>
          <p:spPr>
            <a:xfrm>
              <a:off x="9894198" y="5594834"/>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その他の</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活動</a:t>
              </a:r>
            </a:p>
          </p:txBody>
        </p:sp>
        <p:sp>
          <p:nvSpPr>
            <p:cNvPr id="128" name="角丸四角形 127"/>
            <p:cNvSpPr/>
            <p:nvPr/>
          </p:nvSpPr>
          <p:spPr>
            <a:xfrm>
              <a:off x="7090294" y="5584388"/>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生活習慣病の予防</a:t>
              </a:r>
            </a:p>
          </p:txBody>
        </p:sp>
        <p:sp>
          <p:nvSpPr>
            <p:cNvPr id="129" name="角丸四角形 128"/>
            <p:cNvSpPr/>
            <p:nvPr/>
          </p:nvSpPr>
          <p:spPr>
            <a:xfrm>
              <a:off x="7364508" y="5579415"/>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早期発見</a:t>
              </a:r>
              <a:endParaRPr kumimoji="1" lang="en-US" altLang="ja-JP"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早期治療</a:t>
              </a:r>
            </a:p>
          </p:txBody>
        </p:sp>
        <p:sp>
          <p:nvSpPr>
            <p:cNvPr id="130" name="角丸四角形 129"/>
            <p:cNvSpPr/>
            <p:nvPr/>
          </p:nvSpPr>
          <p:spPr>
            <a:xfrm>
              <a:off x="7634094" y="5575189"/>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歯と口の健康づくり</a:t>
              </a:r>
            </a:p>
          </p:txBody>
        </p:sp>
        <p:sp>
          <p:nvSpPr>
            <p:cNvPr id="131" name="角丸四角形 130"/>
            <p:cNvSpPr/>
            <p:nvPr/>
          </p:nvSpPr>
          <p:spPr>
            <a:xfrm>
              <a:off x="7896950" y="5574172"/>
              <a:ext cx="264629" cy="262914"/>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0" tIns="12496" rIns="0" bIns="12496"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6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その他様々な健康づくり</a:t>
              </a:r>
            </a:p>
          </p:txBody>
        </p:sp>
      </p:grpSp>
      <p:sp>
        <p:nvSpPr>
          <p:cNvPr id="241" name="テキスト ボックス 240"/>
          <p:cNvSpPr txBox="1"/>
          <p:nvPr/>
        </p:nvSpPr>
        <p:spPr>
          <a:xfrm>
            <a:off x="7006176" y="2840886"/>
            <a:ext cx="863950" cy="216110"/>
          </a:xfrm>
          <a:prstGeom prst="rect">
            <a:avLst/>
          </a:prstGeom>
          <a:noFill/>
          <a:ln>
            <a:solidFill>
              <a:schemeClr val="tx1"/>
            </a:solidFill>
            <a:prstDash val="solid"/>
          </a:ln>
        </p:spPr>
        <p:txBody>
          <a:bodyPr wrap="square" tIns="27000" bIns="270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多様な活動</a:t>
            </a:r>
          </a:p>
        </p:txBody>
      </p:sp>
      <p:sp>
        <p:nvSpPr>
          <p:cNvPr id="135" name="正方形/長方形 134"/>
          <p:cNvSpPr/>
          <p:nvPr/>
        </p:nvSpPr>
        <p:spPr>
          <a:xfrm>
            <a:off x="4450422" y="4361265"/>
            <a:ext cx="4589640" cy="122438"/>
          </a:xfrm>
          <a:prstGeom prst="rect">
            <a:avLst/>
          </a:prstGeom>
          <a:noFill/>
          <a:ln w="12700" cap="flat" cmpd="sng" algn="ctr">
            <a:noFill/>
            <a:prstDash val="solid"/>
            <a:miter lim="800000"/>
          </a:ln>
          <a:effectLst/>
        </p:spPr>
        <p:txBody>
          <a:bodyPr lIns="0" tIns="0" rIns="0" bIns="0" rtlCol="0" anchor="ct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再生医療、ロボット、</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AI</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IoT</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VR</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AR</a:t>
            </a:r>
            <a:r>
              <a:rPr kumimoji="1" lang="ja-JP" altLang="en-US" sz="788" b="0" i="0" u="none" strike="noStrike" kern="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アンチエイジング</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機能的な衰えの予防→心身に好影響</a:t>
            </a:r>
            <a:r>
              <a:rPr kumimoji="1" lang="en-US" altLang="ja-JP"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88"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など</a:t>
            </a:r>
          </a:p>
        </p:txBody>
      </p:sp>
      <p:sp>
        <p:nvSpPr>
          <p:cNvPr id="136" name="テキスト ボックス 135"/>
          <p:cNvSpPr txBox="1"/>
          <p:nvPr/>
        </p:nvSpPr>
        <p:spPr>
          <a:xfrm>
            <a:off x="4536498" y="2210612"/>
            <a:ext cx="4316156" cy="21929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「健康づくり」と「多様な活動」を進めることで、「</a:t>
            </a:r>
            <a:r>
              <a:rPr kumimoji="1" lang="en-US" altLang="ja-JP"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歳若返り」の実現をめざす</a:t>
            </a:r>
          </a:p>
        </p:txBody>
      </p:sp>
      <p:sp>
        <p:nvSpPr>
          <p:cNvPr id="169" name="正方形/長方形 168"/>
          <p:cNvSpPr/>
          <p:nvPr/>
        </p:nvSpPr>
        <p:spPr>
          <a:xfrm>
            <a:off x="7331629" y="2569533"/>
            <a:ext cx="1661119" cy="213406"/>
          </a:xfrm>
          <a:prstGeom prst="rect">
            <a:avLst/>
          </a:prstGeom>
          <a:noFill/>
          <a:ln w="12700" cap="flat" cmpd="sng" algn="ctr">
            <a:noFill/>
            <a:prstDash val="solid"/>
            <a:miter lim="800000"/>
          </a:ln>
          <a:effectLst/>
        </p:spPr>
        <p:txBody>
          <a:bodyPr rtlCol="0" anchor="ctr"/>
          <a:lstStyle/>
          <a:p>
            <a:pPr marL="25602" marR="0" lvl="0" indent="-25602" algn="ctr"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加齢等により健康に影響が生じても</a:t>
            </a:r>
          </a:p>
          <a:p>
            <a:pPr marL="25602" marR="0" lvl="0" indent="-25602" algn="ctr" defTabSz="914400" rtl="0" eaLnBrk="1" fontAlgn="auto" latinLnBrk="0" hangingPunct="1">
              <a:lnSpc>
                <a:spcPct val="100000"/>
              </a:lnSpc>
              <a:spcBef>
                <a:spcPts val="0"/>
              </a:spcBef>
              <a:spcAft>
                <a:spcPts val="0"/>
              </a:spcAft>
              <a:buClrTx/>
              <a:buSzTx/>
              <a:buFontTx/>
              <a:buNone/>
              <a:tabLst/>
              <a:defRPr/>
            </a:pPr>
            <a:r>
              <a:rPr kumimoji="1" lang="ja-JP" altLang="en-US" sz="7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いつまでも活動できる環境をめざす</a:t>
            </a:r>
          </a:p>
        </p:txBody>
      </p:sp>
      <p:sp>
        <p:nvSpPr>
          <p:cNvPr id="139" name="テキスト ボックス 138"/>
          <p:cNvSpPr txBox="1"/>
          <p:nvPr/>
        </p:nvSpPr>
        <p:spPr>
          <a:xfrm>
            <a:off x="4532826" y="3917008"/>
            <a:ext cx="4442002" cy="219291"/>
          </a:xfrm>
          <a:prstGeom prst="rect">
            <a:avLst/>
          </a:prstGeom>
          <a:noFill/>
          <a:ln>
            <a:noFill/>
            <a:prstDash val="sysDash"/>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先進技術を活用して、健康づくりや多様な活動につながる取組みをさらに充実・拡大</a:t>
            </a:r>
          </a:p>
        </p:txBody>
      </p:sp>
      <p:sp>
        <p:nvSpPr>
          <p:cNvPr id="171" name="二等辺三角形 170"/>
          <p:cNvSpPr/>
          <p:nvPr/>
        </p:nvSpPr>
        <p:spPr>
          <a:xfrm>
            <a:off x="5951450" y="2502690"/>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24" name="直線コネクタ 23"/>
          <p:cNvCxnSpPr/>
          <p:nvPr/>
        </p:nvCxnSpPr>
        <p:spPr>
          <a:xfrm>
            <a:off x="6079987" y="2466447"/>
            <a:ext cx="1135067" cy="10900"/>
          </a:xfrm>
          <a:prstGeom prst="line">
            <a:avLst/>
          </a:prstGeom>
          <a:ln w="28575">
            <a:solidFill>
              <a:srgbClr val="92D050"/>
            </a:solidFill>
          </a:ln>
        </p:spPr>
        <p:style>
          <a:lnRef idx="1">
            <a:schemeClr val="accent1"/>
          </a:lnRef>
          <a:fillRef idx="0">
            <a:schemeClr val="accent1"/>
          </a:fillRef>
          <a:effectRef idx="0">
            <a:schemeClr val="accent1"/>
          </a:effectRef>
          <a:fontRef idx="minor">
            <a:schemeClr val="tx1"/>
          </a:fontRef>
        </p:style>
      </p:cxnSp>
      <p:sp>
        <p:nvSpPr>
          <p:cNvPr id="80" name="二等辺三角形 79"/>
          <p:cNvSpPr/>
          <p:nvPr/>
        </p:nvSpPr>
        <p:spPr>
          <a:xfrm>
            <a:off x="6940875" y="2537056"/>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3" name="テキスト ボックス 82"/>
          <p:cNvSpPr txBox="1"/>
          <p:nvPr/>
        </p:nvSpPr>
        <p:spPr>
          <a:xfrm>
            <a:off x="5412768" y="2846389"/>
            <a:ext cx="853801" cy="216110"/>
          </a:xfrm>
          <a:prstGeom prst="rect">
            <a:avLst/>
          </a:prstGeom>
          <a:noFill/>
          <a:ln>
            <a:solidFill>
              <a:schemeClr val="tx1"/>
            </a:solidFill>
            <a:prstDash val="solid"/>
          </a:ln>
        </p:spPr>
        <p:txBody>
          <a:bodyPr wrap="square" tIns="27000" bIns="2700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健康づくり</a:t>
            </a:r>
          </a:p>
        </p:txBody>
      </p:sp>
      <p:sp>
        <p:nvSpPr>
          <p:cNvPr id="84" name="二等辺三角形 83"/>
          <p:cNvSpPr/>
          <p:nvPr/>
        </p:nvSpPr>
        <p:spPr>
          <a:xfrm>
            <a:off x="7044515" y="3620306"/>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5" name="二等辺三角形 84"/>
          <p:cNvSpPr/>
          <p:nvPr/>
        </p:nvSpPr>
        <p:spPr>
          <a:xfrm>
            <a:off x="5886975" y="3608097"/>
            <a:ext cx="431237" cy="27416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65"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p:cNvSpPr txBox="1"/>
          <p:nvPr/>
        </p:nvSpPr>
        <p:spPr>
          <a:xfrm>
            <a:off x="37190" y="3649643"/>
            <a:ext cx="4279702" cy="1200329"/>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◆このため、目指すべき「</a:t>
            </a:r>
            <a:r>
              <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歳若返り」を　健康寿命の延伸に加え、</a:t>
            </a: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l" defTabSz="489513" rtl="0" eaLnBrk="1" fontAlgn="auto" latinLnBrk="0" hangingPunct="1">
              <a:lnSpc>
                <a:spcPct val="150000"/>
              </a:lnSpc>
              <a:spcBef>
                <a:spcPts val="0"/>
              </a:spcBef>
              <a:spcAft>
                <a:spcPts val="0"/>
              </a:spcAft>
              <a:buClrTx/>
              <a:buSzTx/>
              <a:buFontTx/>
              <a:buNone/>
              <a:tabLst/>
              <a:defRPr/>
            </a:pPr>
            <a:r>
              <a:rPr kumimoji="1"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と定義。</a:t>
            </a:r>
            <a:endParaRPr kumimoji="1" lang="ja-JP" altLang="en-US" sz="1200" b="0"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テキスト ボックス 3"/>
          <p:cNvSpPr txBox="1"/>
          <p:nvPr/>
        </p:nvSpPr>
        <p:spPr>
          <a:xfrm>
            <a:off x="372957" y="3915181"/>
            <a:ext cx="3348604"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nchor="ctr">
            <a:spAutoFit/>
          </a:bodyPr>
          <a:lstStyle/>
          <a:p>
            <a:pPr marL="143729" marR="0" lvl="0" indent="-143729" algn="ctr" defTabSz="489513" rtl="0" eaLnBrk="1" fontAlgn="auto" latinLnBrk="0" hangingPunct="1">
              <a:lnSpc>
                <a:spcPct val="150000"/>
              </a:lnSpc>
              <a:spcBef>
                <a:spcPts val="0"/>
              </a:spcBef>
              <a:spcAft>
                <a:spcPts val="0"/>
              </a:spcAft>
              <a:buClrTx/>
              <a:buSzTx/>
              <a:buFontTx/>
              <a:buNone/>
              <a:tabLst/>
              <a:defRPr/>
            </a:pPr>
            <a:r>
              <a:rPr kumimoji="1" lang="ja-JP" altLang="en-US"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健康状態に応じて、誰もが生涯を通じ、</a:t>
            </a:r>
            <a:endParaRPr kumimoji="1" lang="en-US" altLang="ja-JP"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43729" marR="0" lvl="0" indent="-143729" algn="ctr" defTabSz="489513" rtl="0" eaLnBrk="1" fontAlgn="auto" latinLnBrk="0" hangingPunct="1">
              <a:lnSpc>
                <a:spcPct val="150000"/>
              </a:lnSpc>
              <a:spcBef>
                <a:spcPts val="0"/>
              </a:spcBef>
              <a:spcAft>
                <a:spcPts val="0"/>
              </a:spcAft>
              <a:buClrTx/>
              <a:buSzTx/>
              <a:buFontTx/>
              <a:buNone/>
              <a:tabLst/>
              <a:defRPr/>
            </a:pPr>
            <a:r>
              <a:rPr kumimoji="1" lang="ja-JP" altLang="en-US"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自らの意思に基づき活動的に生活できる</a:t>
            </a:r>
            <a:endParaRPr kumimoji="1" lang="en-US" altLang="ja-JP" sz="1200" b="1" i="0" u="sng"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7" name="テキスト ボックス 86"/>
          <p:cNvSpPr txBox="1"/>
          <p:nvPr/>
        </p:nvSpPr>
        <p:spPr>
          <a:xfrm>
            <a:off x="4435828" y="4640017"/>
            <a:ext cx="4642450" cy="1084912"/>
          </a:xfrm>
          <a:prstGeom prst="rect">
            <a:avLst/>
          </a:prstGeom>
          <a:ln/>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1"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つ</a:t>
            </a:r>
            <a:r>
              <a:rPr kumimoji="1" lang="ja-JP" altLang="en-US" sz="1050" b="1"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の</a:t>
            </a: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取組み分野</a:t>
            </a: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角丸四角形 92"/>
          <p:cNvSpPr/>
          <p:nvPr/>
        </p:nvSpPr>
        <p:spPr>
          <a:xfrm>
            <a:off x="5784905" y="4992568"/>
            <a:ext cx="570168" cy="672305"/>
          </a:xfrm>
          <a:prstGeom prst="roundRect">
            <a:avLst/>
          </a:prstGeom>
          <a:solidFill>
            <a:sysClr val="window" lastClr="FFFFFF"/>
          </a:solidFill>
          <a:ln w="12700" cap="flat" cmpd="sng" algn="ctr">
            <a:solidFill>
              <a:srgbClr val="A5A5A5"/>
            </a:solidFill>
            <a:prstDash val="solid"/>
            <a:miter lim="800000"/>
          </a:ln>
          <a:effectLst/>
        </p:spPr>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運動と笑い、音楽</a:t>
            </a:r>
          </a:p>
        </p:txBody>
      </p:sp>
      <p:sp>
        <p:nvSpPr>
          <p:cNvPr id="88" name="角丸四角形 87"/>
          <p:cNvSpPr/>
          <p:nvPr/>
        </p:nvSpPr>
        <p:spPr>
          <a:xfrm>
            <a:off x="4470462" y="4992568"/>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運動と笑い、音楽</a:t>
            </a:r>
          </a:p>
        </p:txBody>
      </p:sp>
      <p:sp>
        <p:nvSpPr>
          <p:cNvPr id="92" name="角丸四角形 91"/>
          <p:cNvSpPr/>
          <p:nvPr/>
        </p:nvSpPr>
        <p:spPr>
          <a:xfrm>
            <a:off x="5127683" y="4996352"/>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口の</a:t>
            </a:r>
            <a:endParaRPr kumimoji="1" lang="en-US" altLang="ja-JP"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健康、食</a:t>
            </a:r>
          </a:p>
        </p:txBody>
      </p:sp>
      <p:sp>
        <p:nvSpPr>
          <p:cNvPr id="96" name="角丸四角形 95"/>
          <p:cNvSpPr/>
          <p:nvPr/>
        </p:nvSpPr>
        <p:spPr>
          <a:xfrm>
            <a:off x="5777003" y="4996352"/>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認知症予防</a:t>
            </a:r>
          </a:p>
        </p:txBody>
      </p:sp>
      <p:sp>
        <p:nvSpPr>
          <p:cNvPr id="94" name="角丸四角形 93"/>
          <p:cNvSpPr/>
          <p:nvPr/>
        </p:nvSpPr>
        <p:spPr>
          <a:xfrm>
            <a:off x="6442126" y="4984039"/>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アンチエイジング</a:t>
            </a:r>
          </a:p>
        </p:txBody>
      </p:sp>
      <p:sp>
        <p:nvSpPr>
          <p:cNvPr id="95" name="角丸四角形 94"/>
          <p:cNvSpPr/>
          <p:nvPr/>
        </p:nvSpPr>
        <p:spPr>
          <a:xfrm>
            <a:off x="7099347" y="4984039"/>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企業の取組み促進</a:t>
            </a:r>
          </a:p>
        </p:txBody>
      </p:sp>
      <p:sp>
        <p:nvSpPr>
          <p:cNvPr id="97" name="角丸四角形 96"/>
          <p:cNvSpPr/>
          <p:nvPr/>
        </p:nvSpPr>
        <p:spPr>
          <a:xfrm>
            <a:off x="7755623" y="4992568"/>
            <a:ext cx="570168"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生きがい、やりがい</a:t>
            </a:r>
          </a:p>
        </p:txBody>
      </p:sp>
      <p:sp>
        <p:nvSpPr>
          <p:cNvPr id="115" name="角丸四角形 114"/>
          <p:cNvSpPr/>
          <p:nvPr/>
        </p:nvSpPr>
        <p:spPr>
          <a:xfrm>
            <a:off x="8409179" y="4992568"/>
            <a:ext cx="630883" cy="672305"/>
          </a:xfrm>
          <a:prstGeom prst="roundRect">
            <a:avLst/>
          </a:prstGeom>
          <a:ln/>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27000" tIns="27000" rIns="27000" bIns="27000" numCol="1" spcCol="0" rtlCol="0" fromWordArt="0" anchor="ctr" anchorCtr="0" forceAA="0" compatLnSpc="1">
            <a:prstTxWarp prst="textNoShape">
              <a:avLst/>
            </a:prstTxWarp>
            <a:noAutofit/>
          </a:bodyPr>
          <a:lstStyle/>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いのち</a:t>
            </a:r>
            <a:endParaRPr kumimoji="1" lang="en-US" altLang="ja-JP"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89867"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輝く未来のまちづくり</a:t>
            </a:r>
          </a:p>
        </p:txBody>
      </p:sp>
      <p:sp>
        <p:nvSpPr>
          <p:cNvPr id="81" name="正方形/長方形 80"/>
          <p:cNvSpPr/>
          <p:nvPr/>
        </p:nvSpPr>
        <p:spPr>
          <a:xfrm>
            <a:off x="-22362" y="217685"/>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歳若返り」プロジェクト</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00382779"/>
      </p:ext>
    </p:extLst>
  </p:cSld>
  <p:clrMapOvr>
    <a:masterClrMapping/>
  </p:clrMapOvr>
  <mc:AlternateContent xmlns:mc="http://schemas.openxmlformats.org/markup-compatibility/2006" xmlns:p14="http://schemas.microsoft.com/office/powerpoint/2010/main">
    <mc:Choice Requires="p14">
      <p:transition spd="slow" p14:dur="2000" advTm="94399"/>
    </mc:Choice>
    <mc:Fallback xmlns="">
      <p:transition spd="slow" advTm="94399"/>
    </mc:Fallback>
  </mc:AlternateContent>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52431" y="638452"/>
            <a:ext cx="4504415" cy="2019313"/>
          </a:xfrm>
          <a:prstGeom prst="roundRect">
            <a:avLst>
              <a:gd name="adj" fmla="val 3770"/>
            </a:avLst>
          </a:prstGeom>
          <a:noFill/>
          <a:ln>
            <a:noFill/>
          </a:ln>
        </p:spPr>
        <p:style>
          <a:lnRef idx="2">
            <a:schemeClr val="accent6"/>
          </a:lnRef>
          <a:fillRef idx="1">
            <a:schemeClr val="lt1"/>
          </a:fillRef>
          <a:effectRef idx="0">
            <a:schemeClr val="accent6"/>
          </a:effectRef>
          <a:fontRef idx="minor">
            <a:schemeClr val="dk1"/>
          </a:fontRef>
        </p:style>
        <p:txBody>
          <a:bodyPr rIns="54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１．笑いと運動を連携した実践による健康・ストレスの分析（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sng"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体操と笑いを連携、グループで実践</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落語の</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鑑賞や笑いを取り入れた健康体操やヨガの</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実践等</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し、心身の健康や生きがいに及ぼす</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効果を分析</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腹囲平均</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2.9</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㎝減少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㎝減少</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握力平均</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0.8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㎏向上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1.6</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㎏向上　</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精神的</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QOL》A</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ポイント向上、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B</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群</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1.3</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ポイント向上</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p:txBody>
      </p:sp>
      <p:sp>
        <p:nvSpPr>
          <p:cNvPr id="7" name="角丸四角形 6"/>
          <p:cNvSpPr/>
          <p:nvPr/>
        </p:nvSpPr>
        <p:spPr>
          <a:xfrm>
            <a:off x="4377570" y="639719"/>
            <a:ext cx="4639585" cy="2008545"/>
          </a:xfrm>
          <a:prstGeom prst="roundRect">
            <a:avLst>
              <a:gd name="adj" fmla="val 3770"/>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２．楽器演奏の実践による認知機能向上の分析（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76275" marR="0" lvl="0" indent="-676275" algn="l" defTabSz="914400" rtl="0" eaLnBrk="1" fontAlgn="auto" latinLnBrk="0" hangingPunct="1">
              <a:lnSpc>
                <a:spcPct val="100000"/>
              </a:lnSpc>
              <a:spcBef>
                <a:spcPts val="0"/>
              </a:spcBef>
              <a:spcAft>
                <a:spcPts val="0"/>
              </a:spcAft>
              <a:buClrTx/>
              <a:buSzTx/>
              <a:buFontTx/>
              <a:buNone/>
              <a:tabLst/>
              <a:defRPr/>
            </a:pPr>
            <a:endParaRPr kumimoji="1" lang="en-US" altLang="ja-JP" sz="8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楽器演奏講師の指導のもと、ピアニカ</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演奏と脳を使った運動の実践を行い、</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認知機能向上の効果を分析</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語流暢性「文字」課題</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多くの語を言えるようになった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9.8</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11.6</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語</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符号</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時間内の転記作業量が増大　</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58.9</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個⇒</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67.1</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個　</a:t>
            </a:r>
            <a:endPar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作業記憶</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反応時間</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記憶との照合がより速くなった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1239</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ミリ秒⇒</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1148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ミリ秒</a:t>
            </a:r>
            <a:endPar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130969" marR="0" lvl="0" indent="-130969" algn="l" defTabSz="914400" rtl="0" eaLnBrk="1" fontAlgn="auto" latinLnBrk="0" hangingPunct="1">
              <a:lnSpc>
                <a:spcPct val="100000"/>
              </a:lnSpc>
              <a:spcBef>
                <a:spcPts val="0"/>
              </a:spcBef>
              <a:spcAft>
                <a:spcPts val="0"/>
              </a:spcAft>
              <a:buClrTx/>
              <a:buSzTx/>
              <a:buFontTx/>
              <a:buNone/>
              <a:tabLst/>
              <a:defRPr/>
            </a:pPr>
            <a:endParaRPr kumimoji="1" lang="en-US" altLang="ja-JP" sz="8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角丸四角形 7"/>
          <p:cNvSpPr/>
          <p:nvPr/>
        </p:nvSpPr>
        <p:spPr>
          <a:xfrm>
            <a:off x="-52431" y="2705453"/>
            <a:ext cx="4615662" cy="2497250"/>
          </a:xfrm>
          <a:prstGeom prst="roundRect">
            <a:avLst>
              <a:gd name="adj" fmla="val 3222"/>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３．①</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・ロボットによるコミュニケーションの実践と分析（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74846" marR="0" lvl="0" indent="-674846"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674846" marR="0" lvl="0" indent="-674846"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デュアルタスクによる運動ゲームを一定期間実践し、が認知機能に及ぼす効果を分析等</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 </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8"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78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1" name="図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459562" y="975369"/>
            <a:ext cx="1891823" cy="1382150"/>
          </a:xfrm>
          <a:prstGeom prst="rect">
            <a:avLst/>
          </a:prstGeom>
          <a:ln>
            <a:noFill/>
          </a:ln>
          <a:effectLst/>
        </p:spPr>
      </p:pic>
      <p:sp>
        <p:nvSpPr>
          <p:cNvPr id="12" name="テキスト ボックス 11"/>
          <p:cNvSpPr txBox="1"/>
          <p:nvPr/>
        </p:nvSpPr>
        <p:spPr>
          <a:xfrm>
            <a:off x="439495" y="1607144"/>
            <a:ext cx="1861142" cy="470026"/>
          </a:xfrm>
          <a:prstGeom prst="rect">
            <a:avLst/>
          </a:prstGeom>
          <a:ln>
            <a:noFill/>
          </a:ln>
        </p:spPr>
        <p:style>
          <a:lnRef idx="2">
            <a:schemeClr val="dk1"/>
          </a:lnRef>
          <a:fillRef idx="1">
            <a:schemeClr val="lt1"/>
          </a:fillRef>
          <a:effectRef idx="0">
            <a:schemeClr val="dk1"/>
          </a:effectRef>
          <a:fontRef idx="minor">
            <a:schemeClr val="dk1"/>
          </a:fontRef>
        </p:style>
        <p:txBody>
          <a:bodyPr wrap="square" lIns="27000" tIns="27000" rIns="27000" bIns="27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実施例）</a:t>
            </a:r>
            <a:endParaRPr kumimoji="1" lang="en-US" altLang="ja-JP"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①健康講座</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＋笑いヨガ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笑いヨガ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＋落語</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7139110" y="910965"/>
            <a:ext cx="1941467" cy="1308336"/>
          </a:xfrm>
          <a:prstGeom prst="rect">
            <a:avLst/>
          </a:prstGeom>
          <a:ln>
            <a:noFill/>
          </a:ln>
          <a:effectLst/>
        </p:spPr>
      </p:pic>
      <p:pic>
        <p:nvPicPr>
          <p:cNvPr id="15" name="図 6">
            <a:extLst>
              <a:ext uri="{FF2B5EF4-FFF2-40B4-BE49-F238E27FC236}">
                <a16:creationId xmlns:a16="http://schemas.microsoft.com/office/drawing/2014/main" id="{BD8DED19-D900-4805-BA42-AED55738CE05}"/>
              </a:ext>
            </a:extLst>
          </p:cNvPr>
          <p:cNvPicPr>
            <a:picLocks noChangeAspect="1"/>
          </p:cNvPicPr>
          <p:nvPr/>
        </p:nvPicPr>
        <p:blipFill>
          <a:blip r:embed="rId4"/>
          <a:stretch>
            <a:fillRect/>
          </a:stretch>
        </p:blipFill>
        <p:spPr>
          <a:xfrm rot="-4740000">
            <a:off x="6505864" y="1095918"/>
            <a:ext cx="715027" cy="714639"/>
          </a:xfrm>
          <a:prstGeom prst="rect">
            <a:avLst/>
          </a:prstGeom>
        </p:spPr>
      </p:pic>
      <p:sp>
        <p:nvSpPr>
          <p:cNvPr id="17" name="正方形/長方形 16"/>
          <p:cNvSpPr/>
          <p:nvPr/>
        </p:nvSpPr>
        <p:spPr>
          <a:xfrm>
            <a:off x="32537" y="3259804"/>
            <a:ext cx="2472707" cy="1241522"/>
          </a:xfrm>
          <a:prstGeom prst="rect">
            <a:avLst/>
          </a:prstGeom>
          <a:ln>
            <a:noFill/>
          </a:ln>
        </p:spPr>
        <p:style>
          <a:lnRef idx="2">
            <a:schemeClr val="dk1"/>
          </a:lnRef>
          <a:fillRef idx="1">
            <a:schemeClr val="lt1"/>
          </a:fillRef>
          <a:effectRef idx="0">
            <a:schemeClr val="dk1"/>
          </a:effectRef>
          <a:fontRef idx="minor">
            <a:schemeClr val="dk1"/>
          </a:fontRef>
        </p:style>
        <p:txBody>
          <a:bodyPr lIns="27000" tIns="27000" rIns="27000" bIns="27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◆「窓拭き」タスク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手の動きに連動する画面のスポンジを使って</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窓ふきをするゲーム。脳を使いながら身体の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横移動や上下の屈伸運動を行う。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◆「反射神経」タスク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画面上にランダムに並んだ数字を、小さい順</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に素早くタッチしていくゲーム。素早い視線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移動と視覚認知が必要であり、同時に身体の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横移動、上限の屈伸運動などを繰り返す。</a:t>
            </a:r>
          </a:p>
        </p:txBody>
      </p:sp>
      <p:pic>
        <p:nvPicPr>
          <p:cNvPr id="19" name="図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34748" y="3637423"/>
            <a:ext cx="1436787" cy="1040744"/>
          </a:xfrm>
          <a:prstGeom prst="rect">
            <a:avLst/>
          </a:prstGeom>
        </p:spPr>
      </p:pic>
      <p:sp>
        <p:nvSpPr>
          <p:cNvPr id="20" name="角丸四角形 19"/>
          <p:cNvSpPr/>
          <p:nvPr/>
        </p:nvSpPr>
        <p:spPr>
          <a:xfrm>
            <a:off x="4451984" y="2695952"/>
            <a:ext cx="4616967" cy="2578347"/>
          </a:xfrm>
          <a:prstGeom prst="roundRect">
            <a:avLst>
              <a:gd name="adj" fmla="val 3222"/>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３．②</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・ロボットによるコミュニケーションの実践と分析（</a:t>
            </a:r>
            <a:r>
              <a:rPr kumimoji="1" lang="en-US" altLang="ja-JP"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5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内容</a:t>
            </a:r>
            <a:r>
              <a:rPr kumimoji="1" lang="en-US" altLang="ja-JP" sz="900" b="1"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AI</a:t>
            </a:r>
            <a:r>
              <a:rPr kumimoji="1" lang="ja-JP" altLang="en-US" sz="900"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rPr>
              <a:t>ロボによるコミュニケーションを一定期間実践し、認知機能に及ぼす効果分析等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1" i="0" u="none" strike="noStrike" kern="1200" cap="none" spc="0" normalizeH="0" baseline="0" noProof="0" dirty="0">
                <a:ln>
                  <a:noFill/>
                </a:ln>
                <a:solidFill>
                  <a:prstClr val="black"/>
                </a:solidFill>
                <a:effectLst/>
                <a:uLnTx/>
                <a:uFillTx/>
                <a:latin typeface="Calibri"/>
                <a:ea typeface="Meiryo UI"/>
                <a:cs typeface="+mn-cs"/>
              </a:rPr>
              <a:t>主な成果</a:t>
            </a:r>
            <a:r>
              <a:rPr kumimoji="1" lang="en-US" altLang="ja-JP" sz="900" b="1" i="0" u="none" strike="noStrike" kern="1200" cap="none" spc="0" normalizeH="0" baseline="0" noProof="0" dirty="0">
                <a:ln>
                  <a:noFill/>
                </a:ln>
                <a:solidFill>
                  <a:prstClr val="black"/>
                </a:solidFill>
                <a:effectLst/>
                <a:uLnTx/>
                <a:uFillTx/>
                <a:latin typeface="Calibr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《MMSE》</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スコアの維持</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アイトラッキング法による認知機能検査</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スコアが27.5%上昇</a:t>
            </a:r>
            <a:endParaRPr kumimoji="1" lang="ja-JP" altLang="en-US"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健康関連</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QOL</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尺度（</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SF-8</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の</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「精神的サマリースコア」が改善した</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被検者の割合がより多かった</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（施設</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50.0%</a:t>
            </a:r>
            <a:r>
              <a:rPr kumimoji="1" lang="ja-JP" altLang="en-US" sz="900" b="0" i="0" u="none" strike="noStrike" kern="1200" cap="none" spc="0" normalizeH="0" baseline="0" noProof="0" dirty="0" err="1">
                <a:ln>
                  <a:noFill/>
                </a:ln>
                <a:solidFill>
                  <a:prstClr val="black"/>
                </a:solidFill>
                <a:effectLst/>
                <a:uLnTx/>
                <a:uFillTx/>
                <a:latin typeface="Calibri"/>
                <a:ea typeface="Meiryo UI"/>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　施設</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2</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Meiryo UI"/>
                <a:cs typeface="+mn-cs"/>
              </a:rPr>
              <a:t>62.5%</a:t>
            </a:r>
            <a:r>
              <a:rPr kumimoji="1" lang="ja-JP" altLang="en-US" sz="900" b="0" i="0" u="none" strike="noStrike" kern="1200" cap="none" spc="0" normalizeH="0" baseline="0" noProof="0" dirty="0">
                <a:ln>
                  <a:noFill/>
                </a:ln>
                <a:solidFill>
                  <a:prstClr val="black"/>
                </a:solidFill>
                <a:effectLst/>
                <a:uLnTx/>
                <a:uFillTx/>
                <a:latin typeface="Calibri"/>
                <a:ea typeface="Meiryo UI"/>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prstClr val="black"/>
                </a:solidFill>
                <a:effectLst/>
                <a:uLnTx/>
                <a:uFillTx/>
                <a:latin typeface="Calibri"/>
                <a:ea typeface="Meiryo UI"/>
                <a:cs typeface="+mn-cs"/>
              </a:rPr>
              <a:t>	 </a:t>
            </a:r>
            <a:endParaRPr kumimoji="1" lang="ja-JP" altLang="en-US" sz="825"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8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8"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78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8" name="図 17"/>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7022683" y="3281518"/>
            <a:ext cx="2057894" cy="1294187"/>
          </a:xfrm>
          <a:prstGeom prst="rect">
            <a:avLst/>
          </a:prstGeom>
          <a:ln>
            <a:noFill/>
          </a:ln>
          <a:effectLst/>
        </p:spPr>
      </p:pic>
      <p:pic>
        <p:nvPicPr>
          <p:cNvPr id="9" name="図 8"/>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2452801" y="3281518"/>
            <a:ext cx="1905341" cy="1388002"/>
          </a:xfrm>
          <a:prstGeom prst="rect">
            <a:avLst/>
          </a:prstGeom>
          <a:ln>
            <a:noFill/>
          </a:ln>
          <a:effectLst/>
        </p:spPr>
      </p:pic>
      <p:sp>
        <p:nvSpPr>
          <p:cNvPr id="16" name="テキスト ボックス 15"/>
          <p:cNvSpPr txBox="1"/>
          <p:nvPr/>
        </p:nvSpPr>
        <p:spPr>
          <a:xfrm>
            <a:off x="0" y="314337"/>
            <a:ext cx="9144000" cy="338554"/>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これまでの実施</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状況</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モデル事業～</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4" name="表 23"/>
          <p:cNvGraphicFramePr>
            <a:graphicFrameLocks noGrp="1"/>
          </p:cNvGraphicFramePr>
          <p:nvPr>
            <p:extLst/>
          </p:nvPr>
        </p:nvGraphicFramePr>
        <p:xfrm>
          <a:off x="4492483" y="4734591"/>
          <a:ext cx="4104456" cy="678180"/>
        </p:xfrm>
        <a:graphic>
          <a:graphicData uri="http://schemas.openxmlformats.org/drawingml/2006/table">
            <a:tbl>
              <a:tblPr firstRow="1" bandRow="1">
                <a:tableStyleId>{2D5ABB26-0587-4C30-8999-92F81FD0307C}</a:tableStyleId>
              </a:tblPr>
              <a:tblGrid>
                <a:gridCol w="4104456">
                  <a:extLst>
                    <a:ext uri="{9D8B030D-6E8A-4147-A177-3AD203B41FA5}">
                      <a16:colId xmlns:a16="http://schemas.microsoft.com/office/drawing/2014/main" val="3316413907"/>
                    </a:ext>
                  </a:extLst>
                </a:gridCol>
              </a:tblGrid>
              <a:tr h="0">
                <a:tc>
                  <a:txBody>
                    <a:bodyPr/>
                    <a:lstStyle/>
                    <a:p>
                      <a:r>
                        <a:rPr kumimoji="1" lang="ja-JP" altLang="en-US" sz="1000" dirty="0" smtClean="0">
                          <a:latin typeface="Meiryo UI" panose="020B0604030504040204" pitchFamily="50" charset="-128"/>
                          <a:ea typeface="Meiryo UI" panose="020B0604030504040204" pitchFamily="50" charset="-128"/>
                        </a:rPr>
                        <a:t>◆先端技術を活用したオーラルフレイル予防など口の健康づくりの効果分析</a:t>
                      </a:r>
                      <a:endParaRPr kumimoji="1" lang="en-US" altLang="ja-JP" sz="1000" baseline="0" dirty="0" smtClean="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755260921"/>
                  </a:ext>
                </a:extLst>
              </a:tr>
              <a:tr h="0">
                <a:tc>
                  <a:txBody>
                    <a:bodyPr/>
                    <a:lstStyle/>
                    <a:p>
                      <a:r>
                        <a:rPr kumimoji="1" lang="ja-JP" altLang="en-US" sz="1000" dirty="0" smtClean="0">
                          <a:latin typeface="Meiryo UI" panose="020B0604030504040204" pitchFamily="50" charset="-128"/>
                          <a:ea typeface="Meiryo UI" panose="020B0604030504040204" pitchFamily="50" charset="-128"/>
                        </a:rPr>
                        <a:t>◆「行動経済学」を活用した健康になる空間づくり</a:t>
                      </a:r>
                      <a:endParaRPr kumimoji="1" lang="ja-JP" altLang="en-US" sz="1000" dirty="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489746061"/>
                  </a:ext>
                </a:extLst>
              </a:tr>
              <a:tr h="104154">
                <a:tc>
                  <a:txBody>
                    <a:bodyPr/>
                    <a:lstStyle/>
                    <a:p>
                      <a:endParaRPr kumimoji="1" lang="ja-JP" altLang="en-US" sz="1100" dirty="0">
                        <a:latin typeface="Meiryo UI" panose="020B0604030504040204" pitchFamily="50" charset="-128"/>
                        <a:ea typeface="Meiryo UI" panose="020B0604030504040204" pitchFamily="50" charset="-128"/>
                      </a:endParaRPr>
                    </a:p>
                  </a:txBody>
                  <a:tcPr marL="68580" marR="68580" marT="34290" marB="34290"/>
                </a:tc>
                <a:extLst>
                  <a:ext uri="{0D108BD9-81ED-4DB2-BD59-A6C34878D82A}">
                    <a16:rowId xmlns:a16="http://schemas.microsoft.com/office/drawing/2014/main" val="162061994"/>
                  </a:ext>
                </a:extLst>
              </a:tr>
            </a:tbl>
          </a:graphicData>
        </a:graphic>
      </p:graphicFrame>
      <p:sp>
        <p:nvSpPr>
          <p:cNvPr id="25" name="角丸四角形 24"/>
          <p:cNvSpPr/>
          <p:nvPr/>
        </p:nvSpPr>
        <p:spPr>
          <a:xfrm>
            <a:off x="4582743" y="4492145"/>
            <a:ext cx="1658391" cy="223890"/>
          </a:xfrm>
          <a:prstGeom prst="roundRect">
            <a:avLst>
              <a:gd name="adj" fmla="val 13522"/>
            </a:avLst>
          </a:prstGeom>
          <a:solidFill>
            <a:srgbClr val="92D050"/>
          </a:solidFill>
          <a:ln/>
        </p:spPr>
        <p:style>
          <a:lnRef idx="2">
            <a:schemeClr val="accent6"/>
          </a:lnRef>
          <a:fillRef idx="1">
            <a:schemeClr val="lt1"/>
          </a:fillRef>
          <a:effectRef idx="0">
            <a:schemeClr val="accent6"/>
          </a:effectRef>
          <a:fontRef idx="minor">
            <a:schemeClr val="dk1"/>
          </a:fontRef>
        </p:style>
        <p:txBody>
          <a:bodyPr wrap="squar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2021</a:t>
            </a:r>
            <a:r>
              <a:rPr kumimoji="1" lang="ja-JP" altLang="en-US"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年度実践事業</a:t>
            </a:r>
            <a:endParaRPr kumimoji="1" lang="en-US" altLang="ja-JP" sz="1050" b="1" i="0" u="none" strike="noStrike" kern="0" cap="none" spc="115"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48377" y="-27331"/>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歳若返り」プロジェクト</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0" y="5151869"/>
            <a:ext cx="9144000" cy="338554"/>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これまでの実施</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状況</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発信</a:t>
            </a:r>
            <a:r>
              <a:rPr kumimoji="1" lang="ja-JP" altLang="en-US" sz="12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事業</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23490" y="5469195"/>
            <a:ext cx="4572000" cy="1338828"/>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 </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アンチエイジングフェア（</a:t>
            </a: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関西テレビ放送㈱、特定非営利活動法人日本抗加齢協会と連携し、</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・フェア</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」を共催。</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◆ブースの出展を通して、府の健康に関する取り組みを発信するとともに、</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アンチエイジング</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の取組みに関するアンケートによる意識調査を実施。</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開催実績</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（開催期間）令和元年</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日（土）、</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日（日）</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（入場者数）約</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10,000</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日間合計）</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pic>
        <p:nvPicPr>
          <p:cNvPr id="27" name="図 26"/>
          <p:cNvPicPr>
            <a:picLocks noChangeAspect="1"/>
          </p:cNvPicPr>
          <p:nvPr/>
        </p:nvPicPr>
        <p:blipFill>
          <a:blip r:embed="rId8"/>
          <a:stretch>
            <a:fillRect/>
          </a:stretch>
        </p:blipFill>
        <p:spPr>
          <a:xfrm>
            <a:off x="3459560" y="5619981"/>
            <a:ext cx="763417" cy="1073444"/>
          </a:xfrm>
          <a:prstGeom prst="rect">
            <a:avLst/>
          </a:prstGeom>
        </p:spPr>
      </p:pic>
      <p:sp>
        <p:nvSpPr>
          <p:cNvPr id="26" name="正方形/長方形 25"/>
          <p:cNvSpPr/>
          <p:nvPr/>
        </p:nvSpPr>
        <p:spPr>
          <a:xfrm>
            <a:off x="4358142" y="5469195"/>
            <a:ext cx="4766430" cy="1400383"/>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 SNS</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等を活用した情報発信（</a:t>
            </a:r>
            <a:r>
              <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1"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歳若返りチャンネルの開設</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YouTube</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チャンネルを開設し、企業</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等の様々な取組みを動画で紹介するとともに、</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タレントがナレーション</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を担当する天下人・秀吉が「</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歳若返り」の取組みをわかりやすく解説した動画を配信</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Twitter</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による情報発信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企業の取組み・市町村に</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おけるイベント</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情報等を毎日つぶやきで発信。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サイトによる情報発信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企業等の</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WEB</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ページとリンクでつなげ、「</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歳若返り」の取組みを一体的に発信。</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ja-JP" sz="900" b="0" i="0" u="sng"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sng"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オンラインイベントの開催</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8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歳若返り」に関連した講演、パネルディスカッション等を配信</a:t>
            </a:r>
            <a:r>
              <a:rPr kumimoji="1" lang="ja-JP" altLang="en-US" sz="800" b="0" i="0" u="none" strike="noStrike" kern="1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正方形/長方形 27"/>
          <p:cNvSpPr/>
          <p:nvPr/>
        </p:nvSpPr>
        <p:spPr>
          <a:xfrm>
            <a:off x="32537" y="4520146"/>
            <a:ext cx="4459946" cy="612903"/>
          </a:xfrm>
          <a:prstGeom prst="rect">
            <a:avLst/>
          </a:prstGeom>
          <a:ln>
            <a:noFill/>
          </a:ln>
        </p:spPr>
        <p:style>
          <a:lnRef idx="2">
            <a:schemeClr val="dk1"/>
          </a:lnRef>
          <a:fillRef idx="1">
            <a:schemeClr val="lt1"/>
          </a:fillRef>
          <a:effectRef idx="0">
            <a:schemeClr val="dk1"/>
          </a:effectRef>
          <a:fontRef idx="minor">
            <a:schemeClr val="dk1"/>
          </a:fontRef>
        </p:style>
        <p:txBody>
          <a:bodyPr lIns="27000" tIns="27000" rIns="27000" bIns="27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主な成果</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アイトラッキング法による認知機能検査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スコアが</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健康関連</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QOL</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尺度（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SF-8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全体的健康感の向上（参加者の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％が向上）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運動機能（立ち上がり・歩行速度）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改善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TUG</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の時間短縮）</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213</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474293177"/>
      </p:ext>
    </p:extLst>
  </p:cSld>
  <p:clrMapOvr>
    <a:masterClrMapping/>
  </p:clrMapOvr>
  <mc:AlternateContent xmlns:mc="http://schemas.openxmlformats.org/markup-compatibility/2006" xmlns:p14="http://schemas.microsoft.com/office/powerpoint/2010/main">
    <mc:Choice Requires="p14">
      <p:transition spd="slow" p14:dur="2000" advTm="112701"/>
    </mc:Choice>
    <mc:Fallback xmlns="">
      <p:transition spd="slow" advTm="112701"/>
    </mc:Fallback>
  </mc:AlternateContent>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（７）健康・医療（地域医療・救急医療体制等の充実）</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nvPr>
        </p:nvGraphicFramePr>
        <p:xfrm>
          <a:off x="107504" y="404664"/>
          <a:ext cx="8928991" cy="5913120"/>
        </p:xfrm>
        <a:graphic>
          <a:graphicData uri="http://schemas.openxmlformats.org/drawingml/2006/table">
            <a:tbl>
              <a:tblPr firstRow="1" bandRow="1">
                <a:tableStyleId>{5940675A-B579-460E-94D1-54222C63F5DA}</a:tableStyleId>
              </a:tblPr>
              <a:tblGrid>
                <a:gridCol w="1024638">
                  <a:extLst>
                    <a:ext uri="{9D8B030D-6E8A-4147-A177-3AD203B41FA5}">
                      <a16:colId xmlns:a16="http://schemas.microsoft.com/office/drawing/2014/main" val="20000"/>
                    </a:ext>
                  </a:extLst>
                </a:gridCol>
                <a:gridCol w="1135602">
                  <a:extLst>
                    <a:ext uri="{9D8B030D-6E8A-4147-A177-3AD203B41FA5}">
                      <a16:colId xmlns:a16="http://schemas.microsoft.com/office/drawing/2014/main" val="20001"/>
                    </a:ext>
                  </a:extLst>
                </a:gridCol>
                <a:gridCol w="4032448">
                  <a:extLst>
                    <a:ext uri="{9D8B030D-6E8A-4147-A177-3AD203B41FA5}">
                      <a16:colId xmlns:a16="http://schemas.microsoft.com/office/drawing/2014/main" val="20002"/>
                    </a:ext>
                  </a:extLst>
                </a:gridCol>
                <a:gridCol w="2736303">
                  <a:extLst>
                    <a:ext uri="{9D8B030D-6E8A-4147-A177-3AD203B41FA5}">
                      <a16:colId xmlns:a16="http://schemas.microsoft.com/office/drawing/2014/main" val="20003"/>
                    </a:ext>
                  </a:extLst>
                </a:gridCol>
              </a:tblGrid>
              <a:tr h="288032">
                <a:tc>
                  <a:txBody>
                    <a:bodyPr/>
                    <a:lstStyle/>
                    <a:p>
                      <a:pPr algn="ctr"/>
                      <a:r>
                        <a:rPr kumimoji="1" lang="ja-JP" altLang="en-US" sz="1600" dirty="0" smtClean="0">
                          <a:solidFill>
                            <a:schemeClr val="tx1"/>
                          </a:solidFill>
                        </a:rPr>
                        <a:t>＜</a:t>
                      </a:r>
                      <a:r>
                        <a:rPr kumimoji="1" lang="en-US" altLang="ja-JP" sz="1600" dirty="0" smtClean="0">
                          <a:solidFill>
                            <a:schemeClr val="tx1"/>
                          </a:solidFill>
                        </a:rPr>
                        <a:t>Why</a:t>
                      </a:r>
                      <a:r>
                        <a:rPr kumimoji="1" lang="ja-JP" altLang="en-US" sz="1600" dirty="0" smtClean="0">
                          <a:solidFill>
                            <a:schemeClr val="tx1"/>
                          </a:solidFill>
                        </a:rPr>
                        <a:t>＞</a:t>
                      </a:r>
                      <a:endParaRPr kumimoji="1" lang="ja-JP" altLang="en-US" sz="16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Vision</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What</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600" dirty="0" smtClean="0">
                          <a:solidFill>
                            <a:schemeClr val="tx1"/>
                          </a:solidFill>
                        </a:rPr>
                        <a:t>＜</a:t>
                      </a:r>
                      <a:r>
                        <a:rPr kumimoji="1" lang="en-US" altLang="ja-JP" sz="1600" dirty="0" smtClean="0">
                          <a:solidFill>
                            <a:schemeClr val="tx1"/>
                          </a:solidFill>
                        </a:rPr>
                        <a:t>Outcome</a:t>
                      </a:r>
                      <a:r>
                        <a:rPr kumimoji="1" lang="ja-JP" altLang="en-US" sz="1600" dirty="0" smtClean="0">
                          <a:solidFill>
                            <a:schemeClr val="tx1"/>
                          </a:solidFill>
                        </a:rPr>
                        <a:t>＞</a:t>
                      </a:r>
                      <a:endParaRPr kumimoji="1" lang="ja-JP" altLang="en-US" sz="16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200" dirty="0" smtClean="0">
                          <a:solidFill>
                            <a:schemeClr val="tx1"/>
                          </a:solidFill>
                          <a:latin typeface="+mn-ea"/>
                          <a:ea typeface="+mn-ea"/>
                        </a:rPr>
                        <a:t>・深刻な搬送困難事案が、府内及び近隣府県で発生した</a:t>
                      </a:r>
                    </a:p>
                    <a:p>
                      <a:pPr algn="l"/>
                      <a:r>
                        <a:rPr kumimoji="1" lang="ja-JP" altLang="en-US" sz="1200" dirty="0" smtClean="0">
                          <a:solidFill>
                            <a:schemeClr val="tx1"/>
                          </a:solidFill>
                          <a:latin typeface="+mn-ea"/>
                          <a:ea typeface="+mn-ea"/>
                        </a:rPr>
                        <a:t>（府内の事案）</a:t>
                      </a:r>
                    </a:p>
                    <a:p>
                      <a:pPr algn="l"/>
                      <a:r>
                        <a:rPr kumimoji="1" lang="en-US" altLang="ja-JP" sz="1200" dirty="0" smtClean="0">
                          <a:solidFill>
                            <a:schemeClr val="tx1"/>
                          </a:solidFill>
                          <a:latin typeface="+mn-ea"/>
                          <a:ea typeface="+mn-ea"/>
                        </a:rPr>
                        <a:t>-2007</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12</a:t>
                      </a:r>
                      <a:r>
                        <a:rPr kumimoji="1" lang="ja-JP" altLang="en-US" sz="1200" dirty="0" smtClean="0">
                          <a:solidFill>
                            <a:schemeClr val="tx1"/>
                          </a:solidFill>
                          <a:latin typeface="+mn-ea"/>
                          <a:ea typeface="+mn-ea"/>
                        </a:rPr>
                        <a:t>月　嘔吐等で救急要請した傷病者が</a:t>
                      </a:r>
                      <a:r>
                        <a:rPr kumimoji="1" lang="en-US" altLang="ja-JP" sz="1200" dirty="0" smtClean="0">
                          <a:solidFill>
                            <a:schemeClr val="tx1"/>
                          </a:solidFill>
                          <a:latin typeface="+mn-ea"/>
                          <a:ea typeface="+mn-ea"/>
                        </a:rPr>
                        <a:t>30</a:t>
                      </a:r>
                      <a:r>
                        <a:rPr kumimoji="1" lang="ja-JP" altLang="en-US" sz="1200" dirty="0" smtClean="0">
                          <a:solidFill>
                            <a:schemeClr val="tx1"/>
                          </a:solidFill>
                          <a:latin typeface="+mn-ea"/>
                          <a:ea typeface="+mn-ea"/>
                        </a:rPr>
                        <a:t>病院に計</a:t>
                      </a:r>
                      <a:r>
                        <a:rPr kumimoji="1" lang="en-US" altLang="ja-JP" sz="1200" dirty="0" smtClean="0">
                          <a:solidFill>
                            <a:schemeClr val="tx1"/>
                          </a:solidFill>
                          <a:latin typeface="+mn-ea"/>
                          <a:ea typeface="+mn-ea"/>
                        </a:rPr>
                        <a:t>36</a:t>
                      </a:r>
                      <a:r>
                        <a:rPr kumimoji="1" lang="ja-JP" altLang="en-US" sz="1200" dirty="0" smtClean="0">
                          <a:solidFill>
                            <a:schemeClr val="tx1"/>
                          </a:solidFill>
                          <a:latin typeface="+mn-ea"/>
                          <a:ea typeface="+mn-ea"/>
                        </a:rPr>
                        <a:t>回受入れを断られる</a:t>
                      </a:r>
                    </a:p>
                    <a:p>
                      <a:pPr algn="l"/>
                      <a:r>
                        <a:rPr kumimoji="1" lang="en-US" altLang="ja-JP" sz="1200" dirty="0" smtClean="0">
                          <a:solidFill>
                            <a:schemeClr val="tx1"/>
                          </a:solidFill>
                          <a:latin typeface="+mn-ea"/>
                          <a:ea typeface="+mn-ea"/>
                        </a:rPr>
                        <a:t>-2008</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月　交通事故傷病者が５救命救急センターに計</a:t>
                      </a:r>
                      <a:r>
                        <a:rPr kumimoji="1" lang="en-US" altLang="ja-JP" sz="1200" dirty="0" smtClean="0">
                          <a:solidFill>
                            <a:schemeClr val="tx1"/>
                          </a:solidFill>
                          <a:latin typeface="+mn-ea"/>
                          <a:ea typeface="+mn-ea"/>
                        </a:rPr>
                        <a:t>6</a:t>
                      </a:r>
                      <a:r>
                        <a:rPr kumimoji="1" lang="ja-JP" altLang="en-US" sz="1200" dirty="0" smtClean="0">
                          <a:solidFill>
                            <a:schemeClr val="tx1"/>
                          </a:solidFill>
                          <a:latin typeface="+mn-ea"/>
                          <a:ea typeface="+mn-ea"/>
                        </a:rPr>
                        <a:t>回受入れを断られる</a:t>
                      </a:r>
                    </a:p>
                    <a:p>
                      <a:pPr algn="l"/>
                      <a:endParaRPr kumimoji="1" lang="ja-JP" altLang="en-US" sz="1200" dirty="0" smtClean="0">
                        <a:solidFill>
                          <a:schemeClr val="tx1"/>
                        </a:solidFill>
                        <a:latin typeface="+mn-ea"/>
                        <a:ea typeface="+mn-ea"/>
                      </a:endParaRPr>
                    </a:p>
                    <a:p>
                      <a:pPr algn="l"/>
                      <a:r>
                        <a:rPr kumimoji="1" lang="ja-JP" altLang="en-US" sz="1200" dirty="0" smtClean="0">
                          <a:solidFill>
                            <a:schemeClr val="tx1"/>
                          </a:solidFill>
                          <a:latin typeface="+mn-ea"/>
                          <a:ea typeface="+mn-ea"/>
                        </a:rPr>
                        <a:t>・超高齢社会の到来に伴い、救急搬送件数のさらなる増加が見込まれる</a:t>
                      </a:r>
                    </a:p>
                    <a:p>
                      <a:pPr algn="l"/>
                      <a:endParaRPr kumimoji="1" lang="en-US" altLang="ja-JP" sz="12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latin typeface="+mn-ea"/>
                          <a:ea typeface="+mn-ea"/>
                        </a:rPr>
                        <a:t>・救急告示医療機関を確保、維持しつつ、限られた医療資源を有効に活用し、迅速な救急搬送、医療機関での適切な治療が可能となる体制を構築する</a:t>
                      </a:r>
                    </a:p>
                    <a:p>
                      <a:pPr algn="l"/>
                      <a:endParaRPr kumimoji="1" lang="en-US" altLang="ja-JP" sz="12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200" dirty="0" smtClean="0">
                          <a:solidFill>
                            <a:schemeClr val="tx1"/>
                          </a:solidFill>
                        </a:rPr>
                        <a:t>・消防・医療機関が利用する大阪府広域災害・救急医療情報システム</a:t>
                      </a:r>
                      <a:r>
                        <a:rPr kumimoji="1" lang="ja-JP" altLang="en-US" sz="1200" strike="noStrike" dirty="0" smtClean="0">
                          <a:solidFill>
                            <a:schemeClr val="tx1"/>
                          </a:solidFill>
                        </a:rPr>
                        <a:t>の大幅な見直し（</a:t>
                      </a:r>
                      <a:r>
                        <a:rPr kumimoji="1" lang="en-US" altLang="ja-JP" sz="1200" strike="noStrike" dirty="0" smtClean="0">
                          <a:solidFill>
                            <a:schemeClr val="tx1"/>
                          </a:solidFill>
                        </a:rPr>
                        <a:t>2008</a:t>
                      </a:r>
                      <a:r>
                        <a:rPr kumimoji="1" lang="ja-JP" altLang="en-US" sz="1200" strike="noStrike" dirty="0" smtClean="0">
                          <a:solidFill>
                            <a:schemeClr val="tx1"/>
                          </a:solidFill>
                        </a:rPr>
                        <a:t>年</a:t>
                      </a:r>
                      <a:r>
                        <a:rPr kumimoji="1" lang="en-US" altLang="ja-JP" sz="1200" strike="noStrike" dirty="0" smtClean="0">
                          <a:solidFill>
                            <a:schemeClr val="tx1"/>
                          </a:solidFill>
                        </a:rPr>
                        <a:t>10</a:t>
                      </a:r>
                      <a:r>
                        <a:rPr kumimoji="1" lang="ja-JP" altLang="en-US" sz="1200" strike="noStrike" dirty="0" smtClean="0">
                          <a:solidFill>
                            <a:schemeClr val="tx1"/>
                          </a:solidFill>
                        </a:rPr>
                        <a:t>月）</a:t>
                      </a:r>
                      <a:endParaRPr kumimoji="1" lang="en-US" altLang="ja-JP" sz="1200" strike="noStrike" dirty="0" smtClean="0">
                        <a:solidFill>
                          <a:schemeClr val="tx1"/>
                        </a:solidFill>
                      </a:endParaRPr>
                    </a:p>
                    <a:p>
                      <a:pPr algn="l"/>
                      <a:r>
                        <a:rPr kumimoji="1" lang="en-US" altLang="ja-JP" sz="1200" strike="noStrike" dirty="0" smtClean="0">
                          <a:solidFill>
                            <a:schemeClr val="tx1"/>
                          </a:solidFill>
                        </a:rPr>
                        <a:t>-</a:t>
                      </a:r>
                      <a:r>
                        <a:rPr kumimoji="1" lang="ja-JP" altLang="en-US" sz="1200" strike="noStrike" dirty="0" smtClean="0">
                          <a:solidFill>
                            <a:schemeClr val="tx1"/>
                          </a:solidFill>
                        </a:rPr>
                        <a:t>ﾀｯﾁﾊﾟﾈﾙ</a:t>
                      </a:r>
                      <a:r>
                        <a:rPr kumimoji="1" lang="ja-JP" altLang="en-US" sz="1200" dirty="0" smtClean="0">
                          <a:solidFill>
                            <a:schemeClr val="tx1"/>
                          </a:solidFill>
                        </a:rPr>
                        <a:t>端末の導入</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消防の携帯電話による応需情報検索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救急隊から医療機関への一斉搬送要請システムの導入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・スマートフォン等を活用した「大阪府救急搬送支援・情報収集・集計分析システム」（</a:t>
                      </a:r>
                      <a:r>
                        <a:rPr kumimoji="1" lang="en-US" altLang="ja-JP" sz="1200" dirty="0" smtClean="0">
                          <a:solidFill>
                            <a:schemeClr val="tx1"/>
                          </a:solidFill>
                        </a:rPr>
                        <a:t>ORION</a:t>
                      </a:r>
                      <a:r>
                        <a:rPr kumimoji="1" lang="ja-JP" altLang="en-US" sz="1200" dirty="0" smtClean="0">
                          <a:solidFill>
                            <a:schemeClr val="tx1"/>
                          </a:solidFill>
                        </a:rPr>
                        <a:t>）を構築、導入開始（</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大都市圏で全国初</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-ICT</a:t>
                      </a:r>
                      <a:r>
                        <a:rPr kumimoji="1" lang="ja-JP" altLang="en-US" sz="1200" dirty="0" smtClean="0">
                          <a:solidFill>
                            <a:schemeClr val="tx1"/>
                          </a:solidFill>
                        </a:rPr>
                        <a:t>を用いた病院検索</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救急医療に関する情報の集約化</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集約された情報の集計・分析</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改正消防法に基づき策定した救急搬送・受入れのルール「大阪府傷病者の搬送及び受入れの実施基準</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の運用状況を検証する仕組みを構築</a:t>
                      </a:r>
                      <a:endParaRPr kumimoji="1" lang="en-US" altLang="ja-JP" sz="1200" dirty="0" smtClean="0">
                        <a:solidFill>
                          <a:schemeClr val="tx1"/>
                        </a:solidFill>
                      </a:endParaRPr>
                    </a:p>
                    <a:p>
                      <a:endParaRPr kumimoji="1" lang="en-US" altLang="ja-JP" sz="1200" dirty="0" smtClean="0">
                        <a:solidFill>
                          <a:schemeClr val="tx1"/>
                        </a:solidFill>
                      </a:endParaRPr>
                    </a:p>
                    <a:p>
                      <a:pPr algn="l"/>
                      <a:r>
                        <a:rPr kumimoji="1" lang="ja-JP" altLang="en-US" sz="1200" dirty="0" smtClean="0">
                          <a:solidFill>
                            <a:schemeClr val="tx1"/>
                          </a:solidFill>
                        </a:rPr>
                        <a:t>・新たな大阪府救急・災害医療情報システムの運用開始</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救急医療機関情報の精度・信頼性の向上</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病院前・後情報を一元化したデータベースを構築</a:t>
                      </a:r>
                      <a:endParaRPr kumimoji="1" lang="en-US" altLang="ja-JP" sz="1200" dirty="0" smtClean="0">
                        <a:solidFill>
                          <a:schemeClr val="tx1"/>
                        </a:solidFill>
                      </a:endParaRPr>
                    </a:p>
                    <a:p>
                      <a:endParaRPr kumimoji="1" lang="en-US" altLang="ja-JP" sz="1200" dirty="0" smtClean="0">
                        <a:solidFill>
                          <a:schemeClr val="tx1"/>
                        </a:solidFill>
                      </a:endParaRPr>
                    </a:p>
                    <a:p>
                      <a:pPr algn="l"/>
                      <a:r>
                        <a:rPr kumimoji="1" lang="ja-JP" altLang="en-US" sz="1200" dirty="0" smtClean="0">
                          <a:solidFill>
                            <a:schemeClr val="tx1"/>
                          </a:solidFill>
                        </a:rPr>
                        <a:t>・大阪府救急・災害医療情報システムを再構築</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10</a:t>
                      </a:r>
                      <a:r>
                        <a:rPr kumimoji="1" lang="ja-JP" altLang="en-US" sz="1200" dirty="0" smtClean="0">
                          <a:solidFill>
                            <a:schemeClr val="tx1"/>
                          </a:solidFill>
                        </a:rPr>
                        <a:t>月</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救急医療機関情報の精度・信頼性の向上</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病院前・後情報を一元化したデータベースを構築</a:t>
                      </a:r>
                      <a:endParaRPr kumimoji="1" lang="en-US" altLang="ja-JP" sz="1200" dirty="0" smtClean="0">
                        <a:solidFill>
                          <a:schemeClr val="tx1"/>
                        </a:solidFill>
                      </a:endParaRPr>
                    </a:p>
                    <a:p>
                      <a:r>
                        <a:rPr kumimoji="1" lang="en-US" altLang="ja-JP" sz="1200" dirty="0" smtClean="0">
                          <a:solidFill>
                            <a:schemeClr val="tx1"/>
                          </a:solidFill>
                        </a:rPr>
                        <a:t>-</a:t>
                      </a:r>
                      <a:r>
                        <a:rPr kumimoji="1" lang="ja-JP" altLang="en-US" sz="1200" dirty="0" smtClean="0">
                          <a:solidFill>
                            <a:schemeClr val="tx1"/>
                          </a:solidFill>
                        </a:rPr>
                        <a:t>救急車搭載心電図情報の連携</a:t>
                      </a:r>
                    </a:p>
                    <a:p>
                      <a:r>
                        <a:rPr kumimoji="1" lang="en-US" altLang="ja-JP" sz="1200" dirty="0" smtClean="0">
                          <a:solidFill>
                            <a:schemeClr val="tx1"/>
                          </a:solidFill>
                        </a:rPr>
                        <a:t>-</a:t>
                      </a:r>
                      <a:r>
                        <a:rPr kumimoji="1" lang="ja-JP" altLang="en-US" sz="1200" dirty="0" smtClean="0">
                          <a:solidFill>
                            <a:schemeClr val="tx1"/>
                          </a:solidFill>
                        </a:rPr>
                        <a:t>府内関係機関間の情報共有ツール「掲示板」機能を構築</a:t>
                      </a:r>
                      <a:endParaRPr kumimoji="1" lang="en-US" altLang="ja-JP" sz="12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・（導入消防本部の一例）</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ORION</a:t>
                      </a:r>
                      <a:r>
                        <a:rPr kumimoji="1" lang="ja-JP" altLang="en-US" sz="1200" dirty="0" smtClean="0">
                          <a:solidFill>
                            <a:schemeClr val="tx1"/>
                          </a:solidFill>
                          <a:latin typeface="+mn-ea"/>
                          <a:ea typeface="+mn-ea"/>
                        </a:rPr>
                        <a:t>システム導入後、救急搬送が円滑化</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(2012</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月と</a:t>
                      </a:r>
                      <a:r>
                        <a:rPr kumimoji="1" lang="en-US" altLang="ja-JP" sz="1200" dirty="0" smtClean="0">
                          <a:solidFill>
                            <a:schemeClr val="tx1"/>
                          </a:solidFill>
                          <a:latin typeface="+mn-ea"/>
                          <a:ea typeface="+mn-ea"/>
                        </a:rPr>
                        <a:t>2013</a:t>
                      </a:r>
                      <a:r>
                        <a:rPr kumimoji="1" lang="ja-JP" altLang="en-US" sz="1200" dirty="0" smtClean="0">
                          <a:solidFill>
                            <a:schemeClr val="tx1"/>
                          </a:solidFill>
                          <a:latin typeface="+mn-ea"/>
                          <a:ea typeface="+mn-ea"/>
                        </a:rPr>
                        <a:t>年</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月～</a:t>
                      </a:r>
                      <a:r>
                        <a:rPr kumimoji="1" lang="en-US" altLang="ja-JP" sz="1200" dirty="0" smtClean="0">
                          <a:solidFill>
                            <a:schemeClr val="tx1"/>
                          </a:solidFill>
                          <a:latin typeface="+mn-ea"/>
                          <a:ea typeface="+mn-ea"/>
                        </a:rPr>
                        <a:t>8</a:t>
                      </a:r>
                      <a:r>
                        <a:rPr kumimoji="1" lang="ja-JP" altLang="en-US" sz="1200" dirty="0" smtClean="0">
                          <a:solidFill>
                            <a:schemeClr val="tx1"/>
                          </a:solidFill>
                          <a:latin typeface="+mn-ea"/>
                          <a:ea typeface="+mn-ea"/>
                        </a:rPr>
                        <a:t>月を比較</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病院選定時間：</a:t>
                      </a:r>
                      <a:r>
                        <a:rPr kumimoji="1" lang="en-US" altLang="ja-JP" sz="1200" dirty="0" smtClean="0">
                          <a:solidFill>
                            <a:schemeClr val="tx1"/>
                          </a:solidFill>
                          <a:latin typeface="+mn-ea"/>
                          <a:ea typeface="+mn-ea"/>
                        </a:rPr>
                        <a:t>60</a:t>
                      </a:r>
                      <a:r>
                        <a:rPr kumimoji="1" lang="ja-JP" altLang="en-US" sz="1200" dirty="0" smtClean="0">
                          <a:solidFill>
                            <a:schemeClr val="tx1"/>
                          </a:solidFill>
                          <a:latin typeface="+mn-ea"/>
                          <a:ea typeface="+mn-ea"/>
                        </a:rPr>
                        <a:t>分以上要した症例が約</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割減少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搬送連絡回数：</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回で搬送先が決定した症例が約</a:t>
                      </a:r>
                      <a:r>
                        <a:rPr kumimoji="1" lang="en-US" altLang="ja-JP" sz="1200" dirty="0" smtClean="0">
                          <a:solidFill>
                            <a:schemeClr val="tx1"/>
                          </a:solidFill>
                          <a:latin typeface="+mn-ea"/>
                          <a:ea typeface="+mn-ea"/>
                        </a:rPr>
                        <a:t>1,500</a:t>
                      </a:r>
                      <a:r>
                        <a:rPr kumimoji="1" lang="ja-JP" altLang="en-US" sz="1200" dirty="0" smtClean="0">
                          <a:solidFill>
                            <a:schemeClr val="tx1"/>
                          </a:solidFill>
                          <a:latin typeface="+mn-ea"/>
                          <a:ea typeface="+mn-ea"/>
                        </a:rPr>
                        <a:t>例増加（導入前</a:t>
                      </a:r>
                      <a:r>
                        <a:rPr kumimoji="1" lang="en-US" altLang="ja-JP" sz="1200" dirty="0" smtClean="0">
                          <a:solidFill>
                            <a:schemeClr val="tx1"/>
                          </a:solidFill>
                          <a:latin typeface="+mn-ea"/>
                          <a:ea typeface="+mn-ea"/>
                        </a:rPr>
                        <a:t>24,446</a:t>
                      </a:r>
                      <a:r>
                        <a:rPr kumimoji="1" lang="ja-JP" altLang="en-US" sz="1200" dirty="0" smtClean="0">
                          <a:solidFill>
                            <a:schemeClr val="tx1"/>
                          </a:solidFill>
                          <a:latin typeface="+mn-ea"/>
                          <a:ea typeface="+mn-ea"/>
                        </a:rPr>
                        <a:t>件→導入後</a:t>
                      </a:r>
                      <a:r>
                        <a:rPr kumimoji="1" lang="en-US" altLang="ja-JP" sz="1200" dirty="0" smtClean="0">
                          <a:solidFill>
                            <a:schemeClr val="tx1"/>
                          </a:solidFill>
                          <a:latin typeface="+mn-ea"/>
                          <a:ea typeface="+mn-ea"/>
                        </a:rPr>
                        <a:t>25,985</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5</a:t>
                      </a:r>
                      <a:r>
                        <a:rPr kumimoji="1" lang="ja-JP" altLang="en-US" sz="1200" dirty="0" smtClean="0">
                          <a:solidFill>
                            <a:schemeClr val="tx1"/>
                          </a:solidFill>
                          <a:latin typeface="+mn-ea"/>
                          <a:ea typeface="+mn-ea"/>
                        </a:rPr>
                        <a:t>回以上要した症例が減少（導入前</a:t>
                      </a:r>
                      <a:r>
                        <a:rPr kumimoji="1" lang="en-US" altLang="ja-JP" sz="1200" dirty="0" smtClean="0">
                          <a:solidFill>
                            <a:schemeClr val="tx1"/>
                          </a:solidFill>
                          <a:latin typeface="+mn-ea"/>
                          <a:ea typeface="+mn-ea"/>
                        </a:rPr>
                        <a:t>6,238</a:t>
                      </a:r>
                      <a:r>
                        <a:rPr kumimoji="1" lang="ja-JP" altLang="en-US" sz="1200" dirty="0" smtClean="0">
                          <a:solidFill>
                            <a:schemeClr val="tx1"/>
                          </a:solidFill>
                          <a:latin typeface="+mn-ea"/>
                          <a:ea typeface="+mn-ea"/>
                        </a:rPr>
                        <a:t>件→</a:t>
                      </a:r>
                      <a:r>
                        <a:rPr kumimoji="1" lang="en-US" altLang="ja-JP" sz="1200" dirty="0" smtClean="0">
                          <a:solidFill>
                            <a:schemeClr val="tx1"/>
                          </a:solidFill>
                          <a:latin typeface="+mn-ea"/>
                          <a:ea typeface="+mn-ea"/>
                        </a:rPr>
                        <a:t>6,056</a:t>
                      </a:r>
                      <a:r>
                        <a:rPr kumimoji="1" lang="ja-JP" altLang="en-US" sz="1200" dirty="0" smtClean="0">
                          <a:solidFill>
                            <a:schemeClr val="tx1"/>
                          </a:solidFill>
                          <a:latin typeface="+mn-ea"/>
                          <a:ea typeface="+mn-ea"/>
                        </a:rPr>
                        <a:t>件）</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参考</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救急自動車による収容所要時間</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・救急自動車による病院等までの所要時間は、全国的に遅延傾向</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全国平均</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2010</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37.4</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a:t>
                      </a:r>
                      <a:r>
                        <a:rPr kumimoji="1" lang="en-US" altLang="ja-JP" sz="1200" dirty="0" smtClean="0">
                          <a:solidFill>
                            <a:schemeClr val="tx1"/>
                          </a:solidFill>
                          <a:latin typeface="+mn-ea"/>
                          <a:ea typeface="+mn-ea"/>
                        </a:rPr>
                        <a:t>2020</a:t>
                      </a:r>
                      <a:r>
                        <a:rPr kumimoji="1" lang="ja-JP" altLang="en-US" sz="1200" dirty="0" smtClean="0">
                          <a:solidFill>
                            <a:schemeClr val="tx1"/>
                          </a:solidFill>
                          <a:latin typeface="+mn-ea"/>
                          <a:ea typeface="+mn-ea"/>
                        </a:rPr>
                        <a:t>年　</a:t>
                      </a:r>
                      <a:r>
                        <a:rPr kumimoji="1" lang="en-US" altLang="ja-JP" sz="1200" dirty="0" smtClean="0">
                          <a:solidFill>
                            <a:schemeClr val="tx1"/>
                          </a:solidFill>
                          <a:latin typeface="+mn-ea"/>
                          <a:ea typeface="+mn-ea"/>
                        </a:rPr>
                        <a:t>40.6</a:t>
                      </a:r>
                      <a:r>
                        <a:rPr kumimoji="1" lang="ja-JP" altLang="en-US" sz="1200" dirty="0" smtClean="0">
                          <a:solidFill>
                            <a:schemeClr val="tx1"/>
                          </a:solidFill>
                          <a:latin typeface="+mn-ea"/>
                          <a:ea typeface="+mn-ea"/>
                        </a:rPr>
                        <a:t>分</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(2010</a:t>
                      </a:r>
                      <a:r>
                        <a:rPr kumimoji="1" lang="ja-JP" altLang="en-US" sz="1200" dirty="0" smtClean="0">
                          <a:solidFill>
                            <a:schemeClr val="tx1"/>
                          </a:solidFill>
                          <a:latin typeface="+mn-ea"/>
                          <a:ea typeface="+mn-ea"/>
                        </a:rPr>
                        <a:t>年比</a:t>
                      </a:r>
                      <a:r>
                        <a:rPr kumimoji="1" lang="en-US" altLang="ja-JP" sz="1200" dirty="0" smtClean="0">
                          <a:solidFill>
                            <a:schemeClr val="tx1"/>
                          </a:solidFill>
                          <a:latin typeface="+mn-ea"/>
                          <a:ea typeface="+mn-ea"/>
                        </a:rPr>
                        <a:t>3.2</a:t>
                      </a:r>
                      <a:r>
                        <a:rPr kumimoji="1" lang="ja-JP" altLang="en-US" sz="1200" dirty="0" smtClean="0">
                          <a:solidFill>
                            <a:schemeClr val="tx1"/>
                          </a:solidFill>
                          <a:latin typeface="+mn-ea"/>
                          <a:ea typeface="+mn-ea"/>
                        </a:rPr>
                        <a:t>分遅延</a:t>
                      </a:r>
                      <a:r>
                        <a:rPr kumimoji="1" lang="en-US" altLang="ja-JP" sz="1200" dirty="0" smtClean="0">
                          <a:solidFill>
                            <a:schemeClr val="tx1"/>
                          </a:solidFill>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（令和</a:t>
                      </a:r>
                      <a:r>
                        <a:rPr kumimoji="1" lang="en-US" altLang="ja-JP" sz="1200" dirty="0" smtClean="0">
                          <a:solidFill>
                            <a:schemeClr val="tx1"/>
                          </a:solidFill>
                          <a:latin typeface="+mn-ea"/>
                          <a:ea typeface="+mn-ea"/>
                        </a:rPr>
                        <a:t>3</a:t>
                      </a:r>
                      <a:r>
                        <a:rPr kumimoji="1" lang="ja-JP" altLang="en-US" sz="1200" dirty="0" smtClean="0">
                          <a:solidFill>
                            <a:schemeClr val="tx1"/>
                          </a:solidFill>
                          <a:latin typeface="+mn-ea"/>
                          <a:ea typeface="+mn-ea"/>
                        </a:rPr>
                        <a:t>年版消防白書より）</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月末現在、</a:t>
                      </a:r>
                      <a:r>
                        <a:rPr kumimoji="1" lang="en-US" altLang="ja-JP" sz="1200" dirty="0" smtClean="0">
                          <a:solidFill>
                            <a:schemeClr val="tx1"/>
                          </a:solidFill>
                        </a:rPr>
                        <a:t>500</a:t>
                      </a:r>
                      <a:r>
                        <a:rPr kumimoji="1" lang="ja-JP" altLang="en-US" sz="1200" dirty="0" smtClean="0">
                          <a:solidFill>
                            <a:schemeClr val="tx1"/>
                          </a:solidFill>
                        </a:rPr>
                        <a:t>万件以上のデータを集積</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922754"/>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0" y="0"/>
            <a:ext cx="6892619"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（７）健康・医療（受動喫煙防止）</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nvPr>
        </p:nvGraphicFramePr>
        <p:xfrm>
          <a:off x="583864" y="703776"/>
          <a:ext cx="8042739" cy="5562401"/>
        </p:xfrm>
        <a:graphic>
          <a:graphicData uri="http://schemas.openxmlformats.org/drawingml/2006/table">
            <a:tbl>
              <a:tblPr firstRow="1" bandRow="1">
                <a:tableStyleId>{5940675A-B579-460E-94D1-54222C63F5DA}</a:tableStyleId>
              </a:tblPr>
              <a:tblGrid>
                <a:gridCol w="1395847">
                  <a:extLst>
                    <a:ext uri="{9D8B030D-6E8A-4147-A177-3AD203B41FA5}">
                      <a16:colId xmlns:a16="http://schemas.microsoft.com/office/drawing/2014/main" val="20000"/>
                    </a:ext>
                  </a:extLst>
                </a:gridCol>
                <a:gridCol w="1528785">
                  <a:extLst>
                    <a:ext uri="{9D8B030D-6E8A-4147-A177-3AD203B41FA5}">
                      <a16:colId xmlns:a16="http://schemas.microsoft.com/office/drawing/2014/main" val="20001"/>
                    </a:ext>
                  </a:extLst>
                </a:gridCol>
                <a:gridCol w="3107422">
                  <a:extLst>
                    <a:ext uri="{9D8B030D-6E8A-4147-A177-3AD203B41FA5}">
                      <a16:colId xmlns:a16="http://schemas.microsoft.com/office/drawing/2014/main" val="20002"/>
                    </a:ext>
                  </a:extLst>
                </a:gridCol>
                <a:gridCol w="2010685">
                  <a:extLst>
                    <a:ext uri="{9D8B030D-6E8A-4147-A177-3AD203B41FA5}">
                      <a16:colId xmlns:a16="http://schemas.microsoft.com/office/drawing/2014/main" val="20003"/>
                    </a:ext>
                  </a:extLst>
                </a:gridCol>
              </a:tblGrid>
              <a:tr h="337625">
                <a:tc>
                  <a:txBody>
                    <a:bodyPr/>
                    <a:lstStyle/>
                    <a:p>
                      <a:pPr algn="ctr"/>
                      <a:r>
                        <a:rPr kumimoji="1" lang="ja-JP" altLang="en-US" sz="1700" dirty="0"/>
                        <a:t>＜</a:t>
                      </a:r>
                      <a:r>
                        <a:rPr kumimoji="1" lang="en-US" altLang="ja-JP" sz="1700" dirty="0"/>
                        <a:t>Why</a:t>
                      </a:r>
                      <a:r>
                        <a:rPr kumimoji="1" lang="ja-JP" altLang="en-US" sz="1700" dirty="0"/>
                        <a:t>＞</a:t>
                      </a:r>
                    </a:p>
                  </a:txBody>
                  <a:tcPr marL="84406" marR="84406" marT="42203" marB="42203">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Vision</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What</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700" dirty="0"/>
                        <a:t>＜</a:t>
                      </a:r>
                      <a:r>
                        <a:rPr kumimoji="1" lang="en-US" altLang="ja-JP" sz="1700" dirty="0"/>
                        <a:t>Outcome</a:t>
                      </a:r>
                      <a:r>
                        <a:rPr kumimoji="1" lang="ja-JP" altLang="en-US" sz="1700" dirty="0"/>
                        <a:t>＞</a:t>
                      </a:r>
                    </a:p>
                  </a:txBody>
                  <a:tcPr marL="84406" marR="84406" marT="42203" marB="42203">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18915">
                <a:tc>
                  <a:txBody>
                    <a:bodyPr/>
                    <a:lstStyle/>
                    <a:p>
                      <a:pPr marL="0" indent="0"/>
                      <a:r>
                        <a:rPr kumimoji="1" lang="ja-JP" altLang="en-US" sz="1300" dirty="0" smtClean="0"/>
                        <a:t>望まない受動喫煙の防止を目的とした</a:t>
                      </a:r>
                      <a:r>
                        <a:rPr kumimoji="1" lang="en-US" altLang="ja-JP" sz="1300" dirty="0" smtClean="0"/>
                        <a:t>2018</a:t>
                      </a:r>
                      <a:r>
                        <a:rPr kumimoji="1" lang="ja-JP" altLang="en-US" sz="1300" dirty="0" smtClean="0"/>
                        <a:t>年の健康増進法（以下：法）の改正を踏まえ、大阪府における受動喫煙防止対策の推進方策を検討。</a:t>
                      </a:r>
                      <a:endParaRPr kumimoji="1" lang="ja-JP" altLang="en-US" sz="1300" dirty="0"/>
                    </a:p>
                  </a:txBody>
                  <a:tcPr marL="84406" marR="84406" marT="42203" marB="42203">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300" dirty="0" smtClean="0"/>
                        <a:t>・府民の健康のため、望まない受動喫煙を生じさせることのない環境づくりの推進。</a:t>
                      </a:r>
                    </a:p>
                    <a:p>
                      <a:pPr marL="0" indent="0"/>
                      <a:endParaRPr kumimoji="1" lang="ja-JP" altLang="en-US" sz="1300" dirty="0" smtClean="0"/>
                    </a:p>
                    <a:p>
                      <a:pPr marL="0" indent="0"/>
                      <a:r>
                        <a:rPr kumimoji="1" lang="ja-JP" altLang="en-US" sz="1300" dirty="0" smtClean="0"/>
                        <a:t>・万博開催の</a:t>
                      </a:r>
                      <a:r>
                        <a:rPr kumimoji="1" lang="en-US" altLang="ja-JP" sz="1300" dirty="0" smtClean="0"/>
                        <a:t>2025</a:t>
                      </a:r>
                      <a:r>
                        <a:rPr kumimoji="1" lang="ja-JP" altLang="en-US" sz="1300" dirty="0" smtClean="0"/>
                        <a:t>年を目指し、国際都市として、全国に先駆けた受動喫煙防止対策の推進。</a:t>
                      </a:r>
                      <a:endParaRPr kumimoji="1" lang="ja-JP" altLang="en-US" sz="1300" dirty="0"/>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・大阪府受動喫煙防止条例（以下：府条例）を</a:t>
                      </a:r>
                      <a:r>
                        <a:rPr kumimoji="1" lang="en-US" altLang="ja-JP" sz="1300" u="none" dirty="0" smtClean="0">
                          <a:solidFill>
                            <a:schemeClr val="tx1"/>
                          </a:solidFill>
                        </a:rPr>
                        <a:t>2019</a:t>
                      </a:r>
                      <a:r>
                        <a:rPr kumimoji="1" lang="ja-JP" altLang="en-US" sz="1300" u="none" dirty="0" smtClean="0">
                          <a:solidFill>
                            <a:schemeClr val="tx1"/>
                          </a:solidFill>
                        </a:rPr>
                        <a:t>年３月に制定し、各規定の準備期間等を踏まえ、順次施行。（全面施行：</a:t>
                      </a:r>
                      <a:r>
                        <a:rPr kumimoji="1" lang="en-US" altLang="ja-JP" sz="1300" u="none" dirty="0" smtClean="0">
                          <a:solidFill>
                            <a:schemeClr val="tx1"/>
                          </a:solidFill>
                        </a:rPr>
                        <a:t>2025</a:t>
                      </a:r>
                      <a:r>
                        <a:rPr kumimoji="1" lang="ja-JP" altLang="en-US" sz="1300" u="none" dirty="0" smtClean="0">
                          <a:solidFill>
                            <a:schemeClr val="tx1"/>
                          </a:solidFill>
                        </a:rPr>
                        <a:t>年４月）</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3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・府条例で規制の対象となる飲食店に対する支援策として、喫煙専用室等の整備や禁煙化に伴う改装に係る経費に対する補助制度を創設し、運用。</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3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smtClean="0">
                          <a:solidFill>
                            <a:schemeClr val="tx1"/>
                          </a:solidFill>
                        </a:rPr>
                        <a:t>・法や府条例に基づく原則屋内禁煙の取組みが進むにつれ、路上等での喫煙の増加が懸念されることから、市町村や民間事業者との連携により屋外分煙所のモデル整備を実施。</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300" u="none" dirty="0">
                        <a:solidFill>
                          <a:schemeClr val="tx1"/>
                        </a:solidFill>
                      </a:endParaRPr>
                    </a:p>
                  </a:txBody>
                  <a:tcPr marL="84406" marR="84406" marT="42203" marB="42203">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300" dirty="0" smtClean="0">
                          <a:solidFill>
                            <a:schemeClr val="tx1"/>
                          </a:solidFill>
                        </a:rPr>
                        <a:t>・飲食店における受動喫煙防止対策の状況 </a:t>
                      </a:r>
                    </a:p>
                    <a:p>
                      <a:pPr marL="0" indent="0"/>
                      <a:r>
                        <a:rPr kumimoji="1" lang="ja-JP" altLang="en-US" sz="1300" dirty="0" smtClean="0">
                          <a:solidFill>
                            <a:schemeClr val="tx1"/>
                          </a:solidFill>
                        </a:rPr>
                        <a:t>原則屋内禁煙対応済：</a:t>
                      </a:r>
                      <a:r>
                        <a:rPr kumimoji="1" lang="en-US" altLang="ja-JP" sz="1300" dirty="0" smtClean="0">
                          <a:solidFill>
                            <a:schemeClr val="tx1"/>
                          </a:solidFill>
                        </a:rPr>
                        <a:t>68.1%</a:t>
                      </a:r>
                    </a:p>
                    <a:p>
                      <a:pPr marL="0" indent="0"/>
                      <a:r>
                        <a:rPr kumimoji="1" lang="ja-JP" altLang="en-US" sz="1300" dirty="0" smtClean="0">
                          <a:solidFill>
                            <a:schemeClr val="tx1"/>
                          </a:solidFill>
                        </a:rPr>
                        <a:t>　（</a:t>
                      </a:r>
                      <a:r>
                        <a:rPr kumimoji="1" lang="en-US" altLang="ja-JP" sz="1300" dirty="0" smtClean="0">
                          <a:solidFill>
                            <a:schemeClr val="tx1"/>
                          </a:solidFill>
                        </a:rPr>
                        <a:t>R4</a:t>
                      </a:r>
                      <a:r>
                        <a:rPr kumimoji="1" lang="ja-JP" altLang="en-US" sz="1300" dirty="0" smtClean="0">
                          <a:solidFill>
                            <a:schemeClr val="tx1"/>
                          </a:solidFill>
                        </a:rPr>
                        <a:t>飲食店実態調査より）</a:t>
                      </a:r>
                    </a:p>
                    <a:p>
                      <a:pPr marL="0" indent="0"/>
                      <a:endParaRPr kumimoji="1" lang="ja-JP" altLang="en-US" sz="1300" dirty="0" smtClean="0">
                        <a:solidFill>
                          <a:schemeClr val="tx1"/>
                        </a:solidFill>
                      </a:endParaRPr>
                    </a:p>
                    <a:p>
                      <a:pPr marL="0" indent="0"/>
                      <a:r>
                        <a:rPr kumimoji="1" lang="ja-JP" altLang="en-US" sz="1300" dirty="0" smtClean="0">
                          <a:solidFill>
                            <a:schemeClr val="tx1"/>
                          </a:solidFill>
                        </a:rPr>
                        <a:t>・交付実績：</a:t>
                      </a:r>
                      <a:endParaRPr kumimoji="1" lang="en-US" altLang="ja-JP" sz="1300" dirty="0" smtClean="0">
                        <a:solidFill>
                          <a:schemeClr val="tx1"/>
                        </a:solidFill>
                      </a:endParaRPr>
                    </a:p>
                    <a:p>
                      <a:pPr marL="0" indent="0"/>
                      <a:r>
                        <a:rPr kumimoji="1" lang="en-US" altLang="ja-JP" sz="1300" dirty="0" smtClean="0">
                          <a:solidFill>
                            <a:schemeClr val="tx1"/>
                          </a:solidFill>
                        </a:rPr>
                        <a:t>R1 20</a:t>
                      </a:r>
                      <a:r>
                        <a:rPr kumimoji="1" lang="ja-JP" altLang="en-US" sz="1300" dirty="0" smtClean="0">
                          <a:solidFill>
                            <a:schemeClr val="tx1"/>
                          </a:solidFill>
                        </a:rPr>
                        <a:t>件　</a:t>
                      </a:r>
                      <a:r>
                        <a:rPr kumimoji="1" lang="en-US" altLang="ja-JP" sz="1300" dirty="0" smtClean="0">
                          <a:solidFill>
                            <a:schemeClr val="tx1"/>
                          </a:solidFill>
                        </a:rPr>
                        <a:t>R2 42</a:t>
                      </a:r>
                      <a:r>
                        <a:rPr kumimoji="1" lang="ja-JP" altLang="en-US" sz="1300" dirty="0" smtClean="0">
                          <a:solidFill>
                            <a:schemeClr val="tx1"/>
                          </a:solidFill>
                        </a:rPr>
                        <a:t>件　　　　　　</a:t>
                      </a:r>
                      <a:r>
                        <a:rPr kumimoji="1" lang="en-US" altLang="ja-JP" sz="1300" dirty="0" smtClean="0">
                          <a:solidFill>
                            <a:schemeClr val="tx1"/>
                          </a:solidFill>
                        </a:rPr>
                        <a:t>R3 20</a:t>
                      </a:r>
                      <a:r>
                        <a:rPr kumimoji="1" lang="ja-JP" altLang="en-US" sz="1300" dirty="0" smtClean="0">
                          <a:solidFill>
                            <a:schemeClr val="tx1"/>
                          </a:solidFill>
                        </a:rPr>
                        <a:t>件　</a:t>
                      </a:r>
                      <a:r>
                        <a:rPr kumimoji="1" lang="en-US" altLang="ja-JP" sz="1300" dirty="0" smtClean="0">
                          <a:solidFill>
                            <a:schemeClr val="tx1"/>
                          </a:solidFill>
                        </a:rPr>
                        <a:t>R4 2</a:t>
                      </a:r>
                      <a:r>
                        <a:rPr kumimoji="1" lang="ja-JP" altLang="en-US" sz="1300" dirty="0" smtClean="0">
                          <a:solidFill>
                            <a:schemeClr val="tx1"/>
                          </a:solidFill>
                        </a:rPr>
                        <a:t>件</a:t>
                      </a:r>
                    </a:p>
                    <a:p>
                      <a:pPr marL="0" indent="0"/>
                      <a:r>
                        <a:rPr kumimoji="1" lang="ja-JP" altLang="en-US" sz="1300" dirty="0" smtClean="0">
                          <a:solidFill>
                            <a:schemeClr val="tx1"/>
                          </a:solidFill>
                        </a:rPr>
                        <a:t>　（</a:t>
                      </a:r>
                      <a:r>
                        <a:rPr kumimoji="1" lang="en-US" altLang="ja-JP" sz="1300" dirty="0" smtClean="0">
                          <a:solidFill>
                            <a:schemeClr val="tx1"/>
                          </a:solidFill>
                        </a:rPr>
                        <a:t>R</a:t>
                      </a:r>
                      <a:r>
                        <a:rPr kumimoji="1" lang="ja-JP" altLang="en-US" sz="1300" dirty="0" smtClean="0">
                          <a:solidFill>
                            <a:schemeClr val="tx1"/>
                          </a:solidFill>
                        </a:rPr>
                        <a:t>４</a:t>
                      </a:r>
                      <a:r>
                        <a:rPr kumimoji="1" lang="en-US" altLang="ja-JP" sz="1300" dirty="0" smtClean="0">
                          <a:solidFill>
                            <a:schemeClr val="tx1"/>
                          </a:solidFill>
                        </a:rPr>
                        <a:t>.10</a:t>
                      </a:r>
                      <a:r>
                        <a:rPr kumimoji="1" lang="ja-JP" altLang="en-US" sz="1300" dirty="0" smtClean="0">
                          <a:solidFill>
                            <a:schemeClr val="tx1"/>
                          </a:solidFill>
                        </a:rPr>
                        <a:t>月末時点）</a:t>
                      </a:r>
                    </a:p>
                    <a:p>
                      <a:pPr marL="0" indent="0"/>
                      <a:endParaRPr kumimoji="1" lang="ja-JP" altLang="en-US" sz="1300" dirty="0" smtClean="0">
                        <a:solidFill>
                          <a:schemeClr val="tx1"/>
                        </a:solidFill>
                      </a:endParaRPr>
                    </a:p>
                    <a:p>
                      <a:pPr marL="0" indent="0"/>
                      <a:endParaRPr kumimoji="1" lang="ja-JP" altLang="en-US" sz="1300" dirty="0" smtClean="0">
                        <a:solidFill>
                          <a:schemeClr val="tx1"/>
                        </a:solidFill>
                      </a:endParaRPr>
                    </a:p>
                    <a:p>
                      <a:pPr marL="0" indent="0"/>
                      <a:r>
                        <a:rPr kumimoji="1" lang="ja-JP" altLang="en-US" sz="1300" dirty="0" smtClean="0">
                          <a:solidFill>
                            <a:schemeClr val="tx1"/>
                          </a:solidFill>
                        </a:rPr>
                        <a:t>・整備実績：</a:t>
                      </a:r>
                      <a:r>
                        <a:rPr kumimoji="1" lang="en-US" altLang="ja-JP" sz="1300" dirty="0" smtClean="0">
                          <a:solidFill>
                            <a:schemeClr val="tx1"/>
                          </a:solidFill>
                        </a:rPr>
                        <a:t>13</a:t>
                      </a:r>
                      <a:r>
                        <a:rPr kumimoji="1" lang="ja-JP" altLang="en-US" sz="1300" dirty="0" smtClean="0">
                          <a:solidFill>
                            <a:schemeClr val="tx1"/>
                          </a:solidFill>
                        </a:rPr>
                        <a:t>か所</a:t>
                      </a:r>
                    </a:p>
                    <a:p>
                      <a:pPr marL="0" indent="0"/>
                      <a:r>
                        <a:rPr kumimoji="1" lang="ja-JP" altLang="en-US" sz="1300" dirty="0" smtClean="0">
                          <a:solidFill>
                            <a:schemeClr val="tx1"/>
                          </a:solidFill>
                        </a:rPr>
                        <a:t>　（</a:t>
                      </a:r>
                      <a:r>
                        <a:rPr kumimoji="1" lang="en-US" altLang="ja-JP" sz="1300" dirty="0" smtClean="0">
                          <a:solidFill>
                            <a:schemeClr val="tx1"/>
                          </a:solidFill>
                        </a:rPr>
                        <a:t>R</a:t>
                      </a:r>
                      <a:r>
                        <a:rPr kumimoji="1" lang="ja-JP" altLang="en-US" sz="1300" dirty="0" smtClean="0">
                          <a:solidFill>
                            <a:schemeClr val="tx1"/>
                          </a:solidFill>
                        </a:rPr>
                        <a:t>４</a:t>
                      </a:r>
                      <a:r>
                        <a:rPr kumimoji="1" lang="en-US" altLang="ja-JP" sz="1300" dirty="0" smtClean="0">
                          <a:solidFill>
                            <a:schemeClr val="tx1"/>
                          </a:solidFill>
                        </a:rPr>
                        <a:t>.10</a:t>
                      </a:r>
                      <a:r>
                        <a:rPr kumimoji="1" lang="ja-JP" altLang="en-US" sz="1300" dirty="0" smtClean="0">
                          <a:solidFill>
                            <a:schemeClr val="tx1"/>
                          </a:solidFill>
                        </a:rPr>
                        <a:t>月末時点）</a:t>
                      </a:r>
                    </a:p>
                    <a:p>
                      <a:pPr marL="0" indent="0"/>
                      <a:endParaRPr kumimoji="1" lang="ja-JP" altLang="en-US" sz="1300" dirty="0">
                        <a:solidFill>
                          <a:schemeClr val="tx1"/>
                        </a:solidFill>
                      </a:endParaRPr>
                    </a:p>
                  </a:txBody>
                  <a:tcPr marL="84406" marR="84406" marT="42203" marB="42203">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45976175"/>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216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2" name="図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3735" y="263769"/>
            <a:ext cx="8536531" cy="6330462"/>
          </a:xfrm>
          <a:prstGeom prst="rect">
            <a:avLst/>
          </a:prstGeom>
        </p:spPr>
      </p:pic>
    </p:spTree>
    <p:extLst>
      <p:ext uri="{BB962C8B-B14F-4D97-AF65-F5344CB8AC3E}">
        <p14:creationId xmlns:p14="http://schemas.microsoft.com/office/powerpoint/2010/main" val="727208577"/>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タイトル 1">
            <a:extLst>
              <a:ext uri="{FF2B5EF4-FFF2-40B4-BE49-F238E27FC236}">
                <a16:creationId xmlns:a16="http://schemas.microsoft.com/office/drawing/2014/main" id="{F2D8C622-D0BA-4992-B2E0-9B81BB032CC2}"/>
              </a:ext>
            </a:extLst>
          </p:cNvPr>
          <p:cNvSpPr txBox="1">
            <a:spLocks/>
          </p:cNvSpPr>
          <p:nvPr/>
        </p:nvSpPr>
        <p:spPr>
          <a:xfrm>
            <a:off x="142345" y="1473686"/>
            <a:ext cx="4268394" cy="1661937"/>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383"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＜健康増進法＞</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月改正）</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月（全面施行）　原則屋内禁煙（</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経過措置あり）</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319"/>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＜条例＞</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2019</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月公布）</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月（一部施行）</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従業員を雇用する飲食店は、客席面積に関わらず</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原則屋内禁煙（努力義務）</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月（全面施行）　</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従業員の雇用に関わらず、客席面積</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飲食店は原則屋内禁煙</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14" name="タイトル 1">
            <a:extLst>
              <a:ext uri="{FF2B5EF4-FFF2-40B4-BE49-F238E27FC236}">
                <a16:creationId xmlns:a16="http://schemas.microsoft.com/office/drawing/2014/main" id="{F2D8C622-D0BA-4992-B2E0-9B81BB032CC2}"/>
              </a:ext>
            </a:extLst>
          </p:cNvPr>
          <p:cNvSpPr txBox="1">
            <a:spLocks/>
          </p:cNvSpPr>
          <p:nvPr/>
        </p:nvSpPr>
        <p:spPr>
          <a:xfrm>
            <a:off x="4655426" y="3927238"/>
            <a:ext cx="4418359" cy="2531702"/>
          </a:xfrm>
          <a:prstGeom prst="rect">
            <a:avLst/>
          </a:prstGeom>
          <a:noFill/>
          <a:ln w="38100" cmpd="dbl">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 </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府独自の支援策（喫煙専用室等の整備補助）の拡充</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年度当初予算：</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億</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1,065</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万円）</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319"/>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「屋外分煙所」モデル整備の更なる促進</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市町村や民間事業者にガイドラインを配布し、活用を図る。</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ts val="511"/>
              </a:lnSpc>
              <a:spcBef>
                <a:spcPct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実態調査の継続実施</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飲食店・府民を対象とした調査を毎年度行い、状況等を把握、公表。</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7" name="タイトル 1">
            <a:extLst>
              <a:ext uri="{FF2B5EF4-FFF2-40B4-BE49-F238E27FC236}">
                <a16:creationId xmlns:a16="http://schemas.microsoft.com/office/drawing/2014/main" id="{F2D8C622-D0BA-4992-B2E0-9B81BB032CC2}"/>
              </a:ext>
            </a:extLst>
          </p:cNvPr>
          <p:cNvSpPr txBox="1">
            <a:spLocks/>
          </p:cNvSpPr>
          <p:nvPr/>
        </p:nvSpPr>
        <p:spPr>
          <a:xfrm>
            <a:off x="4655426" y="1389185"/>
            <a:ext cx="4325112" cy="2388229"/>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（１）飲食店に対する府独自の支援策の活用状況</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31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（２）「屋外分煙所」のモデル整備の状況等</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（目標：</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2024</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年度末 </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30</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か所）</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（３）</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月の条例一部施行に向けた取組み</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◆喫煙可能店に対するリーフレットの送付及び電話での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フォローアップ（</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2021.11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多様な媒体（</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YouTube</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等）を活用した啓発（</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2" name="テキスト ボックス 1"/>
          <p:cNvSpPr txBox="1"/>
          <p:nvPr/>
        </p:nvSpPr>
        <p:spPr>
          <a:xfrm>
            <a:off x="67189" y="368204"/>
            <a:ext cx="9006597" cy="3196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大阪府における受動喫煙防止対策の状況</a:t>
            </a:r>
          </a:p>
        </p:txBody>
      </p:sp>
      <p:sp>
        <p:nvSpPr>
          <p:cNvPr id="3" name="ホームベース 2"/>
          <p:cNvSpPr/>
          <p:nvPr/>
        </p:nvSpPr>
        <p:spPr>
          <a:xfrm>
            <a:off x="142345" y="1214712"/>
            <a:ext cx="2787351" cy="328230"/>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１　条例の内容及び施行時期</a:t>
            </a:r>
          </a:p>
        </p:txBody>
      </p:sp>
      <p:sp>
        <p:nvSpPr>
          <p:cNvPr id="6" name="ホームベース 5"/>
          <p:cNvSpPr/>
          <p:nvPr/>
        </p:nvSpPr>
        <p:spPr>
          <a:xfrm>
            <a:off x="4655426" y="1106142"/>
            <a:ext cx="2179431" cy="310967"/>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３　これまでの取組み</a:t>
            </a:r>
          </a:p>
        </p:txBody>
      </p:sp>
      <p:graphicFrame>
        <p:nvGraphicFramePr>
          <p:cNvPr id="15" name="表 14"/>
          <p:cNvGraphicFramePr>
            <a:graphicFrameLocks noGrp="1"/>
          </p:cNvGraphicFramePr>
          <p:nvPr>
            <p:extLst/>
          </p:nvPr>
        </p:nvGraphicFramePr>
        <p:xfrm>
          <a:off x="4772841" y="4359077"/>
          <a:ext cx="1955503" cy="1361925"/>
        </p:xfrm>
        <a:graphic>
          <a:graphicData uri="http://schemas.openxmlformats.org/drawingml/2006/table">
            <a:tbl>
              <a:tblPr firstRow="1" bandRow="1">
                <a:tableStyleId>{5940675A-B579-460E-94D1-54222C63F5DA}</a:tableStyleId>
              </a:tblPr>
              <a:tblGrid>
                <a:gridCol w="431734">
                  <a:extLst>
                    <a:ext uri="{9D8B030D-6E8A-4147-A177-3AD203B41FA5}">
                      <a16:colId xmlns:a16="http://schemas.microsoft.com/office/drawing/2014/main" val="3394490815"/>
                    </a:ext>
                  </a:extLst>
                </a:gridCol>
                <a:gridCol w="1523769">
                  <a:extLst>
                    <a:ext uri="{9D8B030D-6E8A-4147-A177-3AD203B41FA5}">
                      <a16:colId xmlns:a16="http://schemas.microsoft.com/office/drawing/2014/main" val="683627805"/>
                    </a:ext>
                  </a:extLst>
                </a:gridCol>
              </a:tblGrid>
              <a:tr h="144486">
                <a:tc>
                  <a:txBody>
                    <a:bodyPr/>
                    <a:lstStyle/>
                    <a:p>
                      <a:pPr algn="ct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現行</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757177318"/>
                  </a:ext>
                </a:extLst>
              </a:tr>
              <a:tr h="327366">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補助</a:t>
                      </a:r>
                      <a:endParaRPr kumimoji="1" lang="en-US" altLang="ja-JP" sz="600" b="1" dirty="0" smtClean="0">
                        <a:solidFill>
                          <a:schemeClr val="bg1"/>
                        </a:solidFill>
                        <a:latin typeface="HG丸ｺﾞｼｯｸM-PRO" panose="020F0600000000000000" pitchFamily="50" charset="-128"/>
                        <a:ea typeface="HG丸ｺﾞｼｯｸM-PRO" panose="020F0600000000000000" pitchFamily="50" charset="-128"/>
                      </a:endParaRPr>
                    </a:p>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対象者</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l">
                        <a:lnSpc>
                          <a:spcPct val="125000"/>
                        </a:lnSpc>
                      </a:pPr>
                      <a:r>
                        <a:rPr kumimoji="1" lang="ja-JP" altLang="en-US" sz="700" dirty="0" smtClean="0">
                          <a:latin typeface="Meiryo UI" panose="020B0604030504040204" pitchFamily="50" charset="-128"/>
                          <a:ea typeface="Meiryo UI" panose="020B0604030504040204" pitchFamily="50" charset="-128"/>
                        </a:rPr>
                        <a:t>・客席面積</a:t>
                      </a:r>
                      <a:r>
                        <a:rPr kumimoji="1" lang="en-US" altLang="ja-JP" sz="700" b="0" u="none" dirty="0" smtClean="0">
                          <a:latin typeface="Meiryo UI" panose="020B0604030504040204" pitchFamily="50" charset="-128"/>
                          <a:ea typeface="Meiryo UI" panose="020B0604030504040204" pitchFamily="50" charset="-128"/>
                        </a:rPr>
                        <a:t>30</a:t>
                      </a:r>
                      <a:r>
                        <a:rPr kumimoji="1" lang="ja-JP" altLang="en-US" sz="700" b="0" u="none" dirty="0" smtClean="0">
                          <a:latin typeface="Meiryo UI" panose="020B0604030504040204" pitchFamily="50" charset="-128"/>
                          <a:ea typeface="Meiryo UI" panose="020B0604030504040204" pitchFamily="50" charset="-128"/>
                        </a:rPr>
                        <a:t>㎡～</a:t>
                      </a:r>
                      <a:r>
                        <a:rPr kumimoji="1" lang="en-US" altLang="ja-JP" sz="700" b="0" u="none" dirty="0" smtClean="0">
                          <a:latin typeface="Meiryo UI" panose="020B0604030504040204" pitchFamily="50" charset="-128"/>
                          <a:ea typeface="Meiryo UI" panose="020B0604030504040204" pitchFamily="50" charset="-128"/>
                        </a:rPr>
                        <a:t>100</a:t>
                      </a:r>
                      <a:r>
                        <a:rPr kumimoji="1" lang="ja-JP" altLang="en-US" sz="700" b="0" u="none" dirty="0" smtClean="0">
                          <a:latin typeface="Meiryo UI" panose="020B0604030504040204" pitchFamily="50" charset="-128"/>
                          <a:ea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rPr>
                        <a:t>の</a:t>
                      </a:r>
                      <a:r>
                        <a:rPr kumimoji="1" lang="ja-JP" altLang="en-US" sz="700" dirty="0" smtClean="0">
                          <a:latin typeface="Meiryo UI" panose="020B0604030504040204" pitchFamily="50" charset="-128"/>
                          <a:ea typeface="Meiryo UI" panose="020B0604030504040204" pitchFamily="50" charset="-128"/>
                        </a:rPr>
                        <a:t>飲食店</a:t>
                      </a:r>
                      <a:endParaRPr kumimoji="1" lang="en-US" altLang="ja-JP" sz="700"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dirty="0" smtClean="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35553725"/>
                  </a:ext>
                </a:extLst>
              </a:tr>
              <a:tr h="890073">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補助</a:t>
                      </a:r>
                      <a:endParaRPr kumimoji="1" lang="en-US" altLang="ja-JP" sz="600" b="1" dirty="0" smtClean="0">
                        <a:solidFill>
                          <a:schemeClr val="bg1"/>
                        </a:solidFill>
                        <a:latin typeface="HG丸ｺﾞｼｯｸM-PRO" panose="020F0600000000000000" pitchFamily="50" charset="-128"/>
                        <a:ea typeface="HG丸ｺﾞｼｯｸM-PRO" panose="020F0600000000000000" pitchFamily="50" charset="-128"/>
                      </a:endParaRPr>
                    </a:p>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対象経費</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・喫煙専用室等の整備費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　（設置・改修費）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上限</a:t>
                      </a:r>
                      <a:r>
                        <a:rPr kumimoji="1" lang="en-US" altLang="ja-JP" sz="700" b="0" u="none" dirty="0" smtClean="0">
                          <a:latin typeface="Meiryo UI" panose="020B0604030504040204" pitchFamily="50" charset="-128"/>
                          <a:ea typeface="Meiryo UI" panose="020B0604030504040204" pitchFamily="50" charset="-128"/>
                        </a:rPr>
                        <a:t>300</a:t>
                      </a:r>
                      <a:r>
                        <a:rPr kumimoji="1" lang="ja-JP" altLang="en-US" sz="700" b="0" u="none" dirty="0" smtClean="0">
                          <a:latin typeface="Meiryo UI" panose="020B0604030504040204" pitchFamily="50" charset="-128"/>
                          <a:ea typeface="Meiryo UI" panose="020B0604030504040204" pitchFamily="50" charset="-128"/>
                        </a:rPr>
                        <a:t>万円の</a:t>
                      </a:r>
                      <a:r>
                        <a:rPr kumimoji="1" lang="en-US" altLang="ja-JP" sz="700" b="0" u="none" dirty="0" smtClean="0">
                          <a:latin typeface="Meiryo UI" panose="020B0604030504040204" pitchFamily="50" charset="-128"/>
                          <a:ea typeface="Meiryo UI" panose="020B0604030504040204" pitchFamily="50" charset="-128"/>
                        </a:rPr>
                        <a:t>3/4</a:t>
                      </a: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endParaRPr kumimoji="1" lang="en-US" altLang="ja-JP" sz="700" b="0" u="none" dirty="0" smtClean="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8056861"/>
                  </a:ext>
                </a:extLst>
              </a:tr>
            </a:tbl>
          </a:graphicData>
        </a:graphic>
      </p:graphicFrame>
      <p:graphicFrame>
        <p:nvGraphicFramePr>
          <p:cNvPr id="16" name="表 15"/>
          <p:cNvGraphicFramePr>
            <a:graphicFrameLocks noGrp="1"/>
          </p:cNvGraphicFramePr>
          <p:nvPr>
            <p:extLst/>
          </p:nvPr>
        </p:nvGraphicFramePr>
        <p:xfrm>
          <a:off x="6958221" y="4383088"/>
          <a:ext cx="2063056" cy="1250934"/>
        </p:xfrm>
        <a:graphic>
          <a:graphicData uri="http://schemas.openxmlformats.org/drawingml/2006/table">
            <a:tbl>
              <a:tblPr firstRow="1" bandRow="1">
                <a:tableStyleId>{5940675A-B579-460E-94D1-54222C63F5DA}</a:tableStyleId>
              </a:tblPr>
              <a:tblGrid>
                <a:gridCol w="2063056">
                  <a:extLst>
                    <a:ext uri="{9D8B030D-6E8A-4147-A177-3AD203B41FA5}">
                      <a16:colId xmlns:a16="http://schemas.microsoft.com/office/drawing/2014/main" val="683627805"/>
                    </a:ext>
                  </a:extLst>
                </a:gridCol>
              </a:tblGrid>
              <a:tr h="144486">
                <a:tc>
                  <a:txBody>
                    <a:bodyPr/>
                    <a:lstStyle/>
                    <a:p>
                      <a:pPr algn="ctr"/>
                      <a:r>
                        <a:rPr kumimoji="1" lang="ja-JP" altLang="en-US" sz="600" b="1" dirty="0" smtClean="0">
                          <a:solidFill>
                            <a:schemeClr val="bg1"/>
                          </a:solidFill>
                          <a:latin typeface="HG丸ｺﾞｼｯｸM-PRO" panose="020F0600000000000000" pitchFamily="50" charset="-128"/>
                          <a:ea typeface="HG丸ｺﾞｼｯｸM-PRO" panose="020F0600000000000000" pitchFamily="50" charset="-128"/>
                        </a:rPr>
                        <a:t>令和４年度以降</a:t>
                      </a:r>
                      <a:endParaRPr kumimoji="1" lang="ja-JP" altLang="en-US" sz="600" b="1" dirty="0">
                        <a:solidFill>
                          <a:schemeClr val="bg1"/>
                        </a:solidFill>
                        <a:latin typeface="HG丸ｺﾞｼｯｸM-PRO" panose="020F0600000000000000" pitchFamily="50" charset="-128"/>
                        <a:ea typeface="HG丸ｺﾞｼｯｸM-PRO" panose="020F0600000000000000" pitchFamily="50" charset="-128"/>
                      </a:endParaRPr>
                    </a:p>
                  </a:txBody>
                  <a:tcPr marL="23006" marR="23006" marT="23006" marB="23006"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757177318"/>
                  </a:ext>
                </a:extLst>
              </a:tr>
              <a:tr h="327366">
                <a:tc>
                  <a:txBody>
                    <a:bodyPr/>
                    <a:lstStyle/>
                    <a:p>
                      <a:pPr algn="l">
                        <a:lnSpc>
                          <a:spcPct val="125000"/>
                        </a:lnSpc>
                      </a:pPr>
                      <a:r>
                        <a:rPr kumimoji="1" lang="ja-JP" altLang="en-US" sz="700" dirty="0" smtClean="0">
                          <a:latin typeface="Meiryo UI" panose="020B0604030504040204" pitchFamily="50" charset="-128"/>
                          <a:ea typeface="Meiryo UI" panose="020B0604030504040204" pitchFamily="50" charset="-128"/>
                        </a:rPr>
                        <a:t>・客席面積</a:t>
                      </a:r>
                      <a:r>
                        <a:rPr kumimoji="1" lang="en-US" altLang="ja-JP" sz="700" b="0" u="none" dirty="0" smtClean="0">
                          <a:latin typeface="Meiryo UI" panose="020B0604030504040204" pitchFamily="50" charset="-128"/>
                          <a:ea typeface="Meiryo UI" panose="020B0604030504040204" pitchFamily="50" charset="-128"/>
                        </a:rPr>
                        <a:t>30</a:t>
                      </a:r>
                      <a:r>
                        <a:rPr kumimoji="1" lang="ja-JP" altLang="en-US" sz="700" b="0" u="none" dirty="0" smtClean="0">
                          <a:latin typeface="Meiryo UI" panose="020B0604030504040204" pitchFamily="50" charset="-128"/>
                          <a:ea typeface="Meiryo UI" panose="020B0604030504040204" pitchFamily="50" charset="-128"/>
                        </a:rPr>
                        <a:t>㎡～</a:t>
                      </a:r>
                      <a:r>
                        <a:rPr kumimoji="1" lang="en-US" altLang="ja-JP" sz="700" b="0" u="none" dirty="0" smtClean="0">
                          <a:latin typeface="Meiryo UI" panose="020B0604030504040204" pitchFamily="50" charset="-128"/>
                          <a:ea typeface="Meiryo UI" panose="020B0604030504040204" pitchFamily="50" charset="-128"/>
                        </a:rPr>
                        <a:t>100</a:t>
                      </a:r>
                      <a:r>
                        <a:rPr kumimoji="1" lang="ja-JP" altLang="en-US" sz="700" b="0" u="none" dirty="0" smtClean="0">
                          <a:latin typeface="Meiryo UI" panose="020B0604030504040204" pitchFamily="50" charset="-128"/>
                          <a:ea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rPr>
                        <a:t>の飲食店</a:t>
                      </a:r>
                      <a:endParaRPr kumimoji="1" lang="en-US" altLang="ja-JP" sz="700" b="1" u="sng" dirty="0" smtClean="0">
                        <a:solidFill>
                          <a:schemeClr val="tx1"/>
                        </a:solidFill>
                        <a:latin typeface="Meiryo UI" panose="020B0604030504040204" pitchFamily="50" charset="-128"/>
                        <a:ea typeface="Meiryo UI" panose="020B0604030504040204" pitchFamily="50" charset="-128"/>
                      </a:endParaRPr>
                    </a:p>
                    <a:p>
                      <a:pPr algn="l">
                        <a:lnSpc>
                          <a:spcPct val="125000"/>
                        </a:lnSpc>
                      </a:pPr>
                      <a:r>
                        <a:rPr kumimoji="1" lang="ja-JP" altLang="ja-JP" sz="700" b="1" u="none"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従業員を雇用する客席面積</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㎡以下の飲食店</a:t>
                      </a:r>
                      <a:endParaRPr kumimoji="1" lang="ja-JP" altLang="en-US" sz="700" b="1" u="sng" dirty="0">
                        <a:latin typeface="Meiryo UI" panose="020B0604030504040204" pitchFamily="50" charset="-128"/>
                        <a:ea typeface="Meiryo UI" panose="020B060403050404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35553725"/>
                  </a:ext>
                </a:extLst>
              </a:tr>
              <a:tr h="779082">
                <a:tc>
                  <a:txBody>
                    <a:bodyPr/>
                    <a:lstStyle/>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・喫煙専用室等の整備費</a:t>
                      </a:r>
                      <a:endParaRPr kumimoji="1" lang="en-US" altLang="ja-JP" sz="700" b="0" u="none" dirty="0" smtClean="0">
                        <a:latin typeface="Meiryo UI" panose="020B0604030504040204" pitchFamily="50" charset="-128"/>
                        <a:ea typeface="Meiryo UI" panose="020B0604030504040204" pitchFamily="50" charset="-128"/>
                      </a:endParaRPr>
                    </a:p>
                    <a:p>
                      <a:pPr algn="l">
                        <a:lnSpc>
                          <a:spcPct val="125000"/>
                        </a:lnSpc>
                      </a:pPr>
                      <a:r>
                        <a:rPr kumimoji="1" lang="ja-JP" altLang="en-US" sz="700" b="0" u="none" dirty="0" smtClean="0">
                          <a:latin typeface="Meiryo UI" panose="020B0604030504040204" pitchFamily="50" charset="-128"/>
                          <a:ea typeface="Meiryo UI" panose="020B0604030504040204" pitchFamily="50" charset="-128"/>
                        </a:rPr>
                        <a:t>　（設置・改修費）上限</a:t>
                      </a:r>
                      <a:r>
                        <a:rPr kumimoji="1" lang="en-US" altLang="ja-JP" sz="700" b="0" u="none" dirty="0" smtClean="0">
                          <a:latin typeface="Meiryo UI" panose="020B0604030504040204" pitchFamily="50" charset="-128"/>
                          <a:ea typeface="Meiryo UI" panose="020B0604030504040204" pitchFamily="50" charset="-128"/>
                        </a:rPr>
                        <a:t>300</a:t>
                      </a:r>
                      <a:r>
                        <a:rPr kumimoji="1" lang="ja-JP" altLang="en-US" sz="700" b="0" u="none" dirty="0" smtClean="0">
                          <a:latin typeface="Meiryo UI" panose="020B0604030504040204" pitchFamily="50" charset="-128"/>
                          <a:ea typeface="Meiryo UI" panose="020B0604030504040204" pitchFamily="50" charset="-128"/>
                        </a:rPr>
                        <a:t>万円の</a:t>
                      </a:r>
                      <a:r>
                        <a:rPr kumimoji="1" lang="en-US" altLang="ja-JP" sz="700" b="0" u="none" dirty="0" smtClean="0">
                          <a:latin typeface="Meiryo UI" panose="020B0604030504040204" pitchFamily="50" charset="-128"/>
                          <a:ea typeface="Meiryo UI" panose="020B0604030504040204" pitchFamily="50" charset="-128"/>
                        </a:rPr>
                        <a:t>3/4</a:t>
                      </a:r>
                    </a:p>
                    <a:p>
                      <a:pPr>
                        <a:lnSpc>
                          <a:spcPct val="125000"/>
                        </a:lnSpc>
                        <a:spcAft>
                          <a:spcPts val="0"/>
                        </a:spcAft>
                      </a:pPr>
                      <a:r>
                        <a:rPr kumimoji="1" lang="ja-JP" altLang="ja-JP" sz="700" b="1" u="none"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全面禁煙化に伴う改装費等</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en-US"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壁紙の交換等</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経費</a:t>
                      </a:r>
                      <a:endParaRPr lang="ja-JP" altLang="ja-JP" sz="70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nSpc>
                          <a:spcPct val="125000"/>
                        </a:lnSpc>
                        <a:spcAft>
                          <a:spcPts val="0"/>
                        </a:spcAft>
                      </a:pPr>
                      <a:r>
                        <a:rPr kumimoji="1" lang="ja-JP" altLang="ja-JP" sz="700" kern="1200" dirty="0" smtClean="0">
                          <a:solidFill>
                            <a:srgbClr val="000000"/>
                          </a:solidFill>
                          <a:effectLst/>
                          <a:latin typeface="Meiryo UI" panose="020B0604030504040204" pitchFamily="50" charset="-128"/>
                          <a:ea typeface="Meiryo UI" panose="020B0604030504040204" pitchFamily="50" charset="-128"/>
                          <a:cs typeface="+mn-cs"/>
                        </a:rPr>
                        <a:t>　　</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上限 </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20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万円の</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3/4</a:t>
                      </a:r>
                      <a:endParaRPr lang="ja-JP" altLang="ja-JP" sz="70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nSpc>
                          <a:spcPct val="125000"/>
                        </a:lnSpc>
                        <a:spcAft>
                          <a:spcPts val="0"/>
                        </a:spcAft>
                      </a:pPr>
                      <a:r>
                        <a:rPr kumimoji="1" lang="ja-JP" altLang="ja-JP" sz="700" kern="1200" dirty="0" smtClean="0">
                          <a:solidFill>
                            <a:srgbClr val="000000"/>
                          </a:solidFill>
                          <a:effectLst/>
                          <a:latin typeface="Meiryo UI" panose="020B0604030504040204" pitchFamily="50" charset="-128"/>
                          <a:ea typeface="Meiryo UI" panose="020B0604030504040204" pitchFamily="50" charset="-128"/>
                          <a:cs typeface="+mn-cs"/>
                        </a:rPr>
                        <a:t>　　</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※喫煙室の撤去費を伴う場合、上限 </a:t>
                      </a:r>
                      <a:r>
                        <a:rPr kumimoji="1" lang="en-US"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30</a:t>
                      </a:r>
                      <a:r>
                        <a:rPr kumimoji="1" lang="ja-JP" altLang="ja-JP" sz="700" b="1" u="sng" kern="1200" dirty="0" smtClean="0">
                          <a:solidFill>
                            <a:srgbClr val="000000"/>
                          </a:solidFill>
                          <a:effectLst/>
                          <a:highlight>
                            <a:srgbClr val="FFFF00"/>
                          </a:highlight>
                          <a:latin typeface="Meiryo UI" panose="020B0604030504040204" pitchFamily="50" charset="-128"/>
                          <a:ea typeface="Meiryo UI" panose="020B0604030504040204" pitchFamily="50" charset="-128"/>
                          <a:cs typeface="+mn-cs"/>
                        </a:rPr>
                        <a:t>万円</a:t>
                      </a:r>
                      <a:endParaRPr lang="ja-JP" altLang="ja-JP" sz="700" dirty="0">
                        <a:effectLst/>
                        <a:latin typeface="Meiryo UI" panose="020B0604030504040204" pitchFamily="50" charset="-128"/>
                        <a:ea typeface="Meiryo UI" panose="020B0604030504040204" pitchFamily="50" charset="-128"/>
                        <a:cs typeface="ＭＳ Ｐゴシック" panose="020B0600070205080204" pitchFamily="50" charset="-128"/>
                      </a:endParaRPr>
                    </a:p>
                  </a:txBody>
                  <a:tcPr marL="23006" marR="23006" marT="23006" marB="23006">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8056861"/>
                  </a:ext>
                </a:extLst>
              </a:tr>
            </a:tbl>
          </a:graphicData>
        </a:graphic>
      </p:graphicFrame>
      <p:sp>
        <p:nvSpPr>
          <p:cNvPr id="17" name="右矢印 16"/>
          <p:cNvSpPr/>
          <p:nvPr/>
        </p:nvSpPr>
        <p:spPr>
          <a:xfrm>
            <a:off x="6800283" y="4925009"/>
            <a:ext cx="115029" cy="230059"/>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50" b="0" i="0" u="none" strike="noStrike" kern="1200" cap="none" spc="0" normalizeH="0" baseline="0" noProof="0">
              <a:ln>
                <a:noFill/>
              </a:ln>
              <a:solidFill>
                <a:srgbClr val="4F81BD"/>
              </a:solidFill>
              <a:effectLst/>
              <a:uLnTx/>
              <a:uFillTx/>
              <a:latin typeface="Calibri"/>
              <a:ea typeface="ＭＳ Ｐゴシック" panose="020B0600070205080204" pitchFamily="50" charset="-128"/>
              <a:cs typeface="+mn-cs"/>
            </a:endParaRPr>
          </a:p>
        </p:txBody>
      </p:sp>
      <p:sp>
        <p:nvSpPr>
          <p:cNvPr id="21" name="タイトル 1">
            <a:extLst>
              <a:ext uri="{FF2B5EF4-FFF2-40B4-BE49-F238E27FC236}">
                <a16:creationId xmlns:a16="http://schemas.microsoft.com/office/drawing/2014/main" id="{F2D8C622-D0BA-4992-B2E0-9B81BB032CC2}"/>
              </a:ext>
            </a:extLst>
          </p:cNvPr>
          <p:cNvSpPr txBox="1">
            <a:spLocks/>
          </p:cNvSpPr>
          <p:nvPr/>
        </p:nvSpPr>
        <p:spPr>
          <a:xfrm>
            <a:off x="200916" y="722171"/>
            <a:ext cx="8820360" cy="440526"/>
          </a:xfrm>
          <a:prstGeom prst="rect">
            <a:avLst/>
          </a:prstGeom>
          <a:noFill/>
          <a:ln w="6350">
            <a:noFill/>
          </a:ln>
        </p:spPr>
        <p:txBody>
          <a:bodyPr lIns="23006" tIns="0" rIns="23006"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4</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月の大阪府受動喫煙防止条例全面施行に向け、引き続き、周知啓発に努めるとともに、</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年度予算においては、飲食店への支援策を拡充し、さらなる受動喫煙防止対策を推進する。</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20" name="テキスト ボックス 19"/>
          <p:cNvSpPr txBox="1"/>
          <p:nvPr/>
        </p:nvSpPr>
        <p:spPr>
          <a:xfrm>
            <a:off x="2235171" y="2859580"/>
            <a:ext cx="2361547" cy="780355"/>
          </a:xfrm>
          <a:prstGeom prst="roundRect">
            <a:avLst/>
          </a:prstGeom>
          <a:solidFill>
            <a:schemeClr val="bg1"/>
          </a:solidFill>
          <a:ln w="6350">
            <a:solidFill>
              <a:schemeClr val="tx1"/>
            </a:solidFill>
          </a:ln>
        </p:spPr>
        <p:txBody>
          <a:bodyPr wrap="square" lIns="23006" tIns="0" rIns="23006" bIns="0" rtlCol="0" anchor="ctr">
            <a:spAutoFit/>
          </a:bodyPr>
          <a:lstStyle/>
          <a:p>
            <a:pPr marL="0" marR="0" lvl="0" indent="0" algn="just" defTabSz="914400" rtl="0" eaLnBrk="1" fontAlgn="auto" latinLnBrk="0" hangingPunct="1">
              <a:lnSpc>
                <a:spcPts val="1108"/>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ja-JP" altLang="en-US" sz="831" b="1" i="0" u="sng"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健康増進法に基づく飲食店の経過措置の要件</a:t>
            </a:r>
            <a:endParaRPr kumimoji="1" lang="en-US" altLang="ja-JP" sz="831" b="1" i="0" u="sng"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小規模（個人又は中小企業が経営）</a:t>
            </a: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a:t>
            </a:r>
            <a:r>
              <a:rPr kumimoji="1" lang="zh-TW"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客席面積</a:t>
            </a:r>
            <a:r>
              <a:rPr kumimoji="1" lang="en-US" altLang="zh-TW"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100㎡</a:t>
            </a:r>
            <a:r>
              <a:rPr kumimoji="1" lang="zh-TW"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以下</a:t>
            </a:r>
          </a:p>
          <a:p>
            <a:pPr marL="0" marR="0" lvl="0" indent="0" algn="just" defTabSz="914400" rtl="0" eaLnBrk="1" fontAlgn="auto" latinLnBrk="0" hangingPunct="1">
              <a:lnSpc>
                <a:spcPts val="1108"/>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 既存店舗（</a:t>
            </a:r>
            <a:r>
              <a:rPr kumimoji="1" lang="en-US" altLang="ja-JP"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2020</a:t>
            </a:r>
            <a:r>
              <a:rPr kumimoji="1" lang="ja-JP" altLang="en-US" sz="83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年４月以前から営業）</a:t>
            </a:r>
          </a:p>
        </p:txBody>
      </p:sp>
      <p:graphicFrame>
        <p:nvGraphicFramePr>
          <p:cNvPr id="8" name="表 7"/>
          <p:cNvGraphicFramePr>
            <a:graphicFrameLocks noGrp="1"/>
          </p:cNvGraphicFramePr>
          <p:nvPr>
            <p:extLst/>
          </p:nvPr>
        </p:nvGraphicFramePr>
        <p:xfrm>
          <a:off x="4772841" y="1693740"/>
          <a:ext cx="4118058" cy="535739"/>
        </p:xfrm>
        <a:graphic>
          <a:graphicData uri="http://schemas.openxmlformats.org/drawingml/2006/table">
            <a:tbl>
              <a:tblPr firstRow="1" bandRow="1">
                <a:tableStyleId>{5C22544A-7EE6-4342-B048-85BDC9FD1C3A}</a:tableStyleId>
              </a:tblPr>
              <a:tblGrid>
                <a:gridCol w="690177">
                  <a:extLst>
                    <a:ext uri="{9D8B030D-6E8A-4147-A177-3AD203B41FA5}">
                      <a16:colId xmlns:a16="http://schemas.microsoft.com/office/drawing/2014/main" val="1058652052"/>
                    </a:ext>
                  </a:extLst>
                </a:gridCol>
                <a:gridCol w="2530650">
                  <a:extLst>
                    <a:ext uri="{9D8B030D-6E8A-4147-A177-3AD203B41FA5}">
                      <a16:colId xmlns:a16="http://schemas.microsoft.com/office/drawing/2014/main" val="2122733251"/>
                    </a:ext>
                  </a:extLst>
                </a:gridCol>
                <a:gridCol w="897231">
                  <a:extLst>
                    <a:ext uri="{9D8B030D-6E8A-4147-A177-3AD203B41FA5}">
                      <a16:colId xmlns:a16="http://schemas.microsoft.com/office/drawing/2014/main" val="4144220347"/>
                    </a:ext>
                  </a:extLst>
                </a:gridCol>
              </a:tblGrid>
              <a:tr h="138035">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項　目</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内　容</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600" dirty="0" smtClean="0">
                          <a:latin typeface="HG丸ｺﾞｼｯｸM-PRO" panose="020F0600000000000000" pitchFamily="50" charset="-128"/>
                          <a:ea typeface="HG丸ｺﾞｼｯｸM-PRO" panose="020F0600000000000000" pitchFamily="50" charset="-128"/>
                        </a:rPr>
                        <a:t>実績</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R1</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R3.12</a:t>
                      </a:r>
                      <a:r>
                        <a:rPr lang="ja-JP" altLang="en-US" sz="600" dirty="0" smtClean="0">
                          <a:latin typeface="HG丸ｺﾞｼｯｸM-PRO" panose="020F0600000000000000" pitchFamily="50" charset="-128"/>
                          <a:ea typeface="HG丸ｺﾞｼｯｸM-PRO" panose="020F0600000000000000" pitchFamily="50" charset="-128"/>
                        </a:rPr>
                        <a:t>月）</a:t>
                      </a:r>
                      <a:endParaRPr lang="en-US" altLang="ja-JP"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545433845"/>
                  </a:ext>
                </a:extLst>
              </a:tr>
              <a:tr h="191818">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補助金の創設</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dirty="0" smtClean="0">
                          <a:latin typeface="HG丸ｺﾞｼｯｸM-PRO" panose="020F0600000000000000" pitchFamily="50" charset="-128"/>
                          <a:ea typeface="HG丸ｺﾞｼｯｸM-PRO" panose="020F0600000000000000" pitchFamily="50" charset="-128"/>
                        </a:rPr>
                        <a:t>喫煙専用室等の整備費用への補助</a:t>
                      </a:r>
                      <a:r>
                        <a:rPr lang="ja-JP" altLang="en-US" sz="500" dirty="0" smtClean="0">
                          <a:latin typeface="HG丸ｺﾞｼｯｸM-PRO" panose="020F0600000000000000" pitchFamily="50" charset="-128"/>
                          <a:ea typeface="HG丸ｺﾞｼｯｸM-PRO" panose="020F0600000000000000" pitchFamily="50" charset="-128"/>
                        </a:rPr>
                        <a:t>（上限</a:t>
                      </a:r>
                      <a:r>
                        <a:rPr lang="en-US" altLang="ja-JP" sz="500" dirty="0" smtClean="0">
                          <a:latin typeface="HG丸ｺﾞｼｯｸM-PRO" panose="020F0600000000000000" pitchFamily="50" charset="-128"/>
                          <a:ea typeface="HG丸ｺﾞｼｯｸM-PRO" panose="020F0600000000000000" pitchFamily="50" charset="-128"/>
                        </a:rPr>
                        <a:t>300</a:t>
                      </a:r>
                      <a:r>
                        <a:rPr lang="ja-JP" altLang="en-US" sz="500" dirty="0" smtClean="0">
                          <a:latin typeface="HG丸ｺﾞｼｯｸM-PRO" panose="020F0600000000000000" pitchFamily="50" charset="-128"/>
                          <a:ea typeface="HG丸ｺﾞｼｯｸM-PRO" panose="020F0600000000000000" pitchFamily="50" charset="-128"/>
                        </a:rPr>
                        <a:t>万円、補助率</a:t>
                      </a:r>
                      <a:r>
                        <a:rPr lang="en-US" altLang="ja-JP" sz="500" dirty="0" smtClean="0">
                          <a:latin typeface="HG丸ｺﾞｼｯｸM-PRO" panose="020F0600000000000000" pitchFamily="50" charset="-128"/>
                          <a:ea typeface="HG丸ｺﾞｼｯｸM-PRO" panose="020F0600000000000000" pitchFamily="50" charset="-128"/>
                        </a:rPr>
                        <a:t>3/4</a:t>
                      </a:r>
                      <a:r>
                        <a:rPr lang="ja-JP" altLang="en-US" sz="500" dirty="0" smtClean="0">
                          <a:latin typeface="HG丸ｺﾞｼｯｸM-PRO" panose="020F0600000000000000" pitchFamily="50" charset="-128"/>
                          <a:ea typeface="HG丸ｺﾞｼｯｸM-PRO" panose="020F0600000000000000" pitchFamily="50" charset="-128"/>
                        </a:rPr>
                        <a:t>＜国補助含む＞）</a:t>
                      </a:r>
                      <a:endParaRPr lang="en-US" altLang="ja-JP" sz="5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　</a:t>
                      </a:r>
                      <a:r>
                        <a:rPr lang="en-US" altLang="ja-JP" sz="600" b="1" dirty="0" smtClean="0">
                          <a:latin typeface="HG丸ｺﾞｼｯｸM-PRO" panose="020F0600000000000000" pitchFamily="50" charset="-128"/>
                          <a:ea typeface="HG丸ｺﾞｼｯｸM-PRO" panose="020F0600000000000000" pitchFamily="50" charset="-128"/>
                        </a:rPr>
                        <a:t>75</a:t>
                      </a:r>
                      <a:r>
                        <a:rPr lang="ja-JP" altLang="en-US" sz="600" b="1" dirty="0" smtClean="0">
                          <a:latin typeface="HG丸ｺﾞｼｯｸM-PRO" panose="020F0600000000000000" pitchFamily="50" charset="-128"/>
                          <a:ea typeface="HG丸ｺﾞｼｯｸM-PRO" panose="020F0600000000000000" pitchFamily="50" charset="-128"/>
                        </a:rPr>
                        <a:t>件</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94904561"/>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相談窓口の設置</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dirty="0" smtClean="0">
                          <a:latin typeface="HG丸ｺﾞｼｯｸM-PRO" panose="020F0600000000000000" pitchFamily="50" charset="-128"/>
                          <a:ea typeface="HG丸ｺﾞｼｯｸM-PRO" panose="020F0600000000000000" pitchFamily="50" charset="-128"/>
                        </a:rPr>
                        <a:t>大阪産業局にワンストップの相談窓口を開設（</a:t>
                      </a:r>
                      <a:r>
                        <a:rPr lang="en-US" altLang="ja-JP" sz="600" dirty="0" smtClean="0">
                          <a:latin typeface="HG丸ｺﾞｼｯｸM-PRO" panose="020F0600000000000000" pitchFamily="50" charset="-128"/>
                          <a:ea typeface="HG丸ｺﾞｼｯｸM-PRO" panose="020F0600000000000000" pitchFamily="50" charset="-128"/>
                        </a:rPr>
                        <a:t>R1.10</a:t>
                      </a:r>
                      <a:r>
                        <a:rPr lang="ja-JP" altLang="en-US" sz="600" dirty="0" smtClean="0">
                          <a:latin typeface="HG丸ｺﾞｼｯｸM-PRO" panose="020F0600000000000000" pitchFamily="50" charset="-128"/>
                          <a:ea typeface="HG丸ｺﾞｼｯｸM-PRO" panose="020F0600000000000000" pitchFamily="50" charset="-128"/>
                        </a:rPr>
                        <a:t>月～）</a:t>
                      </a:r>
                      <a:endParaRPr lang="en-US" altLang="ja-JP"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　</a:t>
                      </a:r>
                      <a:r>
                        <a:rPr lang="en-US" altLang="ja-JP" sz="600" b="1" dirty="0" smtClean="0">
                          <a:latin typeface="HG丸ｺﾞｼｯｸM-PRO" panose="020F0600000000000000" pitchFamily="50" charset="-128"/>
                          <a:ea typeface="HG丸ｺﾞｼｯｸM-PRO" panose="020F0600000000000000" pitchFamily="50" charset="-128"/>
                        </a:rPr>
                        <a:t>2,097</a:t>
                      </a:r>
                      <a:r>
                        <a:rPr lang="ja-JP" altLang="en-US" sz="600" b="1" dirty="0" smtClean="0">
                          <a:latin typeface="HG丸ｺﾞｼｯｸM-PRO" panose="020F0600000000000000" pitchFamily="50" charset="-128"/>
                          <a:ea typeface="HG丸ｺﾞｼｯｸM-PRO" panose="020F0600000000000000" pitchFamily="50" charset="-128"/>
                        </a:rPr>
                        <a:t>件</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63092685"/>
                  </a:ext>
                </a:extLst>
              </a:tr>
            </a:tbl>
          </a:graphicData>
        </a:graphic>
      </p:graphicFrame>
      <p:graphicFrame>
        <p:nvGraphicFramePr>
          <p:cNvPr id="24" name="表 23"/>
          <p:cNvGraphicFramePr>
            <a:graphicFrameLocks noGrp="1"/>
          </p:cNvGraphicFramePr>
          <p:nvPr>
            <p:extLst/>
          </p:nvPr>
        </p:nvGraphicFramePr>
        <p:xfrm>
          <a:off x="4772842" y="2565497"/>
          <a:ext cx="4118060" cy="619991"/>
        </p:xfrm>
        <a:graphic>
          <a:graphicData uri="http://schemas.openxmlformats.org/drawingml/2006/table">
            <a:tbl>
              <a:tblPr firstRow="1" bandRow="1">
                <a:tableStyleId>{5C22544A-7EE6-4342-B048-85BDC9FD1C3A}</a:tableStyleId>
              </a:tblPr>
              <a:tblGrid>
                <a:gridCol w="759196">
                  <a:extLst>
                    <a:ext uri="{9D8B030D-6E8A-4147-A177-3AD203B41FA5}">
                      <a16:colId xmlns:a16="http://schemas.microsoft.com/office/drawing/2014/main" val="1058652052"/>
                    </a:ext>
                  </a:extLst>
                </a:gridCol>
                <a:gridCol w="2461633">
                  <a:extLst>
                    <a:ext uri="{9D8B030D-6E8A-4147-A177-3AD203B41FA5}">
                      <a16:colId xmlns:a16="http://schemas.microsoft.com/office/drawing/2014/main" val="2122733251"/>
                    </a:ext>
                  </a:extLst>
                </a:gridCol>
                <a:gridCol w="897231">
                  <a:extLst>
                    <a:ext uri="{9D8B030D-6E8A-4147-A177-3AD203B41FA5}">
                      <a16:colId xmlns:a16="http://schemas.microsoft.com/office/drawing/2014/main" val="4144220347"/>
                    </a:ext>
                  </a:extLst>
                </a:gridCol>
              </a:tblGrid>
              <a:tr h="138035">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項　目</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内　容</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600" dirty="0" smtClean="0">
                          <a:latin typeface="HG丸ｺﾞｼｯｸM-PRO" panose="020F0600000000000000" pitchFamily="50" charset="-128"/>
                          <a:ea typeface="HG丸ｺﾞｼｯｸM-PRO" panose="020F0600000000000000" pitchFamily="50" charset="-128"/>
                        </a:rPr>
                        <a:t>実績</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R1</a:t>
                      </a:r>
                      <a:r>
                        <a:rPr lang="ja-JP" altLang="en-US" sz="600" dirty="0" smtClean="0">
                          <a:latin typeface="HG丸ｺﾞｼｯｸM-PRO" panose="020F0600000000000000" pitchFamily="50" charset="-128"/>
                          <a:ea typeface="HG丸ｺﾞｼｯｸM-PRO" panose="020F0600000000000000" pitchFamily="50" charset="-128"/>
                        </a:rPr>
                        <a:t>～</a:t>
                      </a:r>
                      <a:r>
                        <a:rPr lang="en-US" altLang="ja-JP" sz="600" dirty="0" smtClean="0">
                          <a:latin typeface="HG丸ｺﾞｼｯｸM-PRO" panose="020F0600000000000000" pitchFamily="50" charset="-128"/>
                          <a:ea typeface="HG丸ｺﾞｼｯｸM-PRO" panose="020F0600000000000000" pitchFamily="50" charset="-128"/>
                        </a:rPr>
                        <a:t>R3.12</a:t>
                      </a:r>
                      <a:r>
                        <a:rPr lang="ja-JP" altLang="en-US" sz="600" dirty="0" smtClean="0">
                          <a:latin typeface="HG丸ｺﾞｼｯｸM-PRO" panose="020F0600000000000000" pitchFamily="50" charset="-128"/>
                          <a:ea typeface="HG丸ｺﾞｼｯｸM-PRO" panose="020F0600000000000000" pitchFamily="50" charset="-128"/>
                        </a:rPr>
                        <a:t>月）</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545433845"/>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600" b="1" dirty="0" smtClean="0">
                          <a:latin typeface="HG丸ｺﾞｼｯｸM-PRO" panose="020F0600000000000000" pitchFamily="50" charset="-128"/>
                          <a:ea typeface="HG丸ｺﾞｼｯｸM-PRO" panose="020F0600000000000000" pitchFamily="50" charset="-128"/>
                        </a:rPr>
                        <a:t>整備状況</a:t>
                      </a:r>
                      <a:endParaRPr kumimoji="1" lang="ja-JP" altLang="en-US"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市町村や民間事業者と連携し、モデル整備を実施</a:t>
                      </a:r>
                      <a:endParaRPr lang="en-US" altLang="ja-JP" sz="6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altLang="ja-JP" sz="600" b="1" dirty="0" smtClean="0">
                          <a:latin typeface="HG丸ｺﾞｼｯｸM-PRO" panose="020F0600000000000000" pitchFamily="50" charset="-128"/>
                          <a:ea typeface="HG丸ｺﾞｼｯｸM-PRO" panose="020F0600000000000000" pitchFamily="50" charset="-128"/>
                        </a:rPr>
                        <a:t>11</a:t>
                      </a:r>
                      <a:r>
                        <a:rPr lang="ja-JP" altLang="en-US" sz="600" b="1" dirty="0" smtClean="0">
                          <a:latin typeface="HG丸ｺﾞｼｯｸM-PRO" panose="020F0600000000000000" pitchFamily="50" charset="-128"/>
                          <a:ea typeface="HG丸ｺﾞｼｯｸM-PRO" panose="020F0600000000000000" pitchFamily="50" charset="-128"/>
                        </a:rPr>
                        <a:t>か所</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94904561"/>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附帯設備への補助</a:t>
                      </a:r>
                      <a:endParaRPr lang="en-US" altLang="ja-JP" sz="600" b="1"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標識や防犯カメラ等への補助</a:t>
                      </a:r>
                      <a:r>
                        <a:rPr lang="ja-JP" altLang="en-US" sz="500" b="0" dirty="0" smtClean="0">
                          <a:latin typeface="HG丸ｺﾞｼｯｸM-PRO" panose="020F0600000000000000" pitchFamily="50" charset="-128"/>
                          <a:ea typeface="HG丸ｺﾞｼｯｸM-PRO" panose="020F0600000000000000" pitchFamily="50" charset="-128"/>
                        </a:rPr>
                        <a:t>（上限</a:t>
                      </a:r>
                      <a:r>
                        <a:rPr lang="en-US" altLang="ja-JP" sz="500" b="0" dirty="0" smtClean="0">
                          <a:latin typeface="HG丸ｺﾞｼｯｸM-PRO" panose="020F0600000000000000" pitchFamily="50" charset="-128"/>
                          <a:ea typeface="HG丸ｺﾞｼｯｸM-PRO" panose="020F0600000000000000" pitchFamily="50" charset="-128"/>
                        </a:rPr>
                        <a:t>100</a:t>
                      </a:r>
                      <a:r>
                        <a:rPr lang="ja-JP" altLang="en-US" sz="500" b="0" dirty="0" smtClean="0">
                          <a:latin typeface="HG丸ｺﾞｼｯｸM-PRO" panose="020F0600000000000000" pitchFamily="50" charset="-128"/>
                          <a:ea typeface="HG丸ｺﾞｼｯｸM-PRO" panose="020F0600000000000000" pitchFamily="50" charset="-128"/>
                        </a:rPr>
                        <a:t>万円、補助率</a:t>
                      </a:r>
                      <a:r>
                        <a:rPr lang="en-US" altLang="ja-JP" sz="500" b="0" dirty="0" smtClean="0">
                          <a:latin typeface="HG丸ｺﾞｼｯｸM-PRO" panose="020F0600000000000000" pitchFamily="50" charset="-128"/>
                          <a:ea typeface="HG丸ｺﾞｼｯｸM-PRO" panose="020F0600000000000000" pitchFamily="50" charset="-128"/>
                        </a:rPr>
                        <a:t>1/2</a:t>
                      </a:r>
                      <a:r>
                        <a:rPr lang="ja-JP" altLang="en-US" sz="500" b="0" dirty="0" smtClean="0">
                          <a:latin typeface="HG丸ｺﾞｼｯｸM-PRO" panose="020F0600000000000000" pitchFamily="50" charset="-128"/>
                          <a:ea typeface="HG丸ｺﾞｼｯｸM-PRO" panose="020F0600000000000000" pitchFamily="50" charset="-128"/>
                        </a:rPr>
                        <a:t>） </a:t>
                      </a:r>
                      <a:endParaRPr lang="en-US" altLang="ja-JP" sz="5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600" b="1" dirty="0" smtClean="0">
                          <a:latin typeface="HG丸ｺﾞｼｯｸM-PRO" panose="020F0600000000000000" pitchFamily="50" charset="-128"/>
                          <a:ea typeface="HG丸ｺﾞｼｯｸM-PRO" panose="020F0600000000000000" pitchFamily="50" charset="-128"/>
                        </a:rPr>
                        <a:t>５市町村</a:t>
                      </a:r>
                      <a:r>
                        <a:rPr kumimoji="1" lang="ja-JP" altLang="en-US" sz="600" dirty="0" smtClean="0">
                          <a:latin typeface="HG丸ｺﾞｼｯｸM-PRO" panose="020F0600000000000000" pitchFamily="50" charset="-128"/>
                          <a:ea typeface="HG丸ｺﾞｼｯｸM-PRO" panose="020F0600000000000000" pitchFamily="50" charset="-128"/>
                        </a:rPr>
                        <a:t>が活用</a:t>
                      </a:r>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63092685"/>
                  </a:ext>
                </a:extLst>
              </a:tr>
              <a:tr h="138035">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1" dirty="0" smtClean="0">
                          <a:latin typeface="HG丸ｺﾞｼｯｸM-PRO" panose="020F0600000000000000" pitchFamily="50" charset="-128"/>
                          <a:ea typeface="HG丸ｺﾞｼｯｸM-PRO" panose="020F0600000000000000" pitchFamily="50" charset="-128"/>
                        </a:rPr>
                        <a:t>ガイドライン作成</a:t>
                      </a:r>
                      <a:endParaRPr lang="en-US" altLang="ja-JP" sz="600" b="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ja-JP" altLang="en-US" sz="600" b="0" dirty="0" smtClean="0">
                          <a:latin typeface="HG丸ｺﾞｼｯｸM-PRO" panose="020F0600000000000000" pitchFamily="50" charset="-128"/>
                          <a:ea typeface="HG丸ｺﾞｼｯｸM-PRO" panose="020F0600000000000000" pitchFamily="50" charset="-128"/>
                        </a:rPr>
                        <a:t>連携パターン等をまとめたガイドラインを作成（</a:t>
                      </a:r>
                      <a:r>
                        <a:rPr lang="en-US" altLang="ja-JP" sz="600" b="0" dirty="0" smtClean="0">
                          <a:latin typeface="HG丸ｺﾞｼｯｸM-PRO" panose="020F0600000000000000" pitchFamily="50" charset="-128"/>
                          <a:ea typeface="HG丸ｺﾞｼｯｸM-PRO" panose="020F0600000000000000" pitchFamily="50" charset="-128"/>
                        </a:rPr>
                        <a:t>R4.1</a:t>
                      </a:r>
                      <a:r>
                        <a:rPr lang="ja-JP" altLang="en-US" sz="600" b="0" dirty="0" smtClean="0">
                          <a:latin typeface="HG丸ｺﾞｼｯｸM-PRO" panose="020F0600000000000000" pitchFamily="50" charset="-128"/>
                          <a:ea typeface="HG丸ｺﾞｼｯｸM-PRO" panose="020F0600000000000000" pitchFamily="50" charset="-128"/>
                        </a:rPr>
                        <a:t>月）</a:t>
                      </a:r>
                      <a:endParaRPr kumimoji="1" lang="ja-JP" altLang="en-US" sz="600" dirty="0" smtClean="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600" dirty="0">
                        <a:latin typeface="HG丸ｺﾞｼｯｸM-PRO" panose="020F0600000000000000" pitchFamily="50" charset="-128"/>
                        <a:ea typeface="HG丸ｺﾞｼｯｸM-PRO" panose="020F0600000000000000" pitchFamily="50" charset="-128"/>
                      </a:endParaRPr>
                    </a:p>
                  </a:txBody>
                  <a:tcPr marL="46012" marR="46012" marT="0" marB="2300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91653296"/>
                  </a:ext>
                </a:extLst>
              </a:tr>
            </a:tbl>
          </a:graphicData>
        </a:graphic>
      </p:graphicFrame>
      <p:sp>
        <p:nvSpPr>
          <p:cNvPr id="43" name="タイトル 1">
            <a:extLst>
              <a:ext uri="{FF2B5EF4-FFF2-40B4-BE49-F238E27FC236}">
                <a16:creationId xmlns:a16="http://schemas.microsoft.com/office/drawing/2014/main" id="{F2D8C622-D0BA-4992-B2E0-9B81BB032CC2}"/>
              </a:ext>
            </a:extLst>
          </p:cNvPr>
          <p:cNvSpPr txBox="1">
            <a:spLocks/>
          </p:cNvSpPr>
          <p:nvPr/>
        </p:nvSpPr>
        <p:spPr>
          <a:xfrm>
            <a:off x="100805" y="3950906"/>
            <a:ext cx="4418360" cy="1684298"/>
          </a:xfrm>
          <a:prstGeom prst="rect">
            <a:avLst/>
          </a:prstGeom>
          <a:noFill/>
          <a:ln w="6350">
            <a:solidFill>
              <a:schemeClr val="tx1"/>
            </a:solidFill>
          </a:ln>
        </p:spPr>
        <p:txBody>
          <a:bodyPr lIns="46012" rIns="23006"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en-US" altLang="ja-JP"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671"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r>
              <a:rPr kumimoji="1" lang="ja-JP" altLang="en-US" sz="671"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endParaRPr kumimoji="1" lang="ja-JP" altLang="en-US"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ja-JP" altLang="en-US" sz="383"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a:p>
            <a:pPr marL="0" marR="0" lvl="0" indent="0" algn="just" defTabSz="914400" rtl="0" eaLnBrk="1" fontAlgn="auto" latinLnBrk="0" hangingPunct="1">
              <a:lnSpc>
                <a:spcPct val="100000"/>
              </a:lnSpc>
              <a:spcBef>
                <a:spcPct val="0"/>
              </a:spcBef>
              <a:spcAft>
                <a:spcPts val="0"/>
              </a:spcAft>
              <a:buClrTx/>
              <a:buSzTx/>
              <a:buFontTx/>
              <a:buNone/>
              <a:tabLst/>
              <a:defRPr/>
            </a:pPr>
            <a:r>
              <a:rPr kumimoji="1" lang="ja-JP" altLang="en-US" sz="639"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　　　　</a:t>
            </a:r>
          </a:p>
        </p:txBody>
      </p:sp>
      <p:grpSp>
        <p:nvGrpSpPr>
          <p:cNvPr id="44" name="グループ化 43"/>
          <p:cNvGrpSpPr/>
          <p:nvPr/>
        </p:nvGrpSpPr>
        <p:grpSpPr>
          <a:xfrm>
            <a:off x="76270" y="4202474"/>
            <a:ext cx="4349280" cy="1206219"/>
            <a:chOff x="2588043" y="3537076"/>
            <a:chExt cx="4663163" cy="1275415"/>
          </a:xfrm>
        </p:grpSpPr>
        <p:pic>
          <p:nvPicPr>
            <p:cNvPr id="45" name="図 44"/>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2588043" y="3765512"/>
              <a:ext cx="1146462" cy="1046769"/>
            </a:xfrm>
            <a:prstGeom prst="rect">
              <a:avLst/>
            </a:prstGeom>
          </p:spPr>
        </p:pic>
        <p:sp>
          <p:nvSpPr>
            <p:cNvPr id="46" name="タイトル 1">
              <a:extLst>
                <a:ext uri="{FF2B5EF4-FFF2-40B4-BE49-F238E27FC236}">
                  <a16:creationId xmlns:a16="http://schemas.microsoft.com/office/drawing/2014/main" id="{F2D8C622-D0BA-4992-B2E0-9B81BB032CC2}"/>
                </a:ext>
              </a:extLst>
            </p:cNvPr>
            <p:cNvSpPr txBox="1">
              <a:spLocks/>
            </p:cNvSpPr>
            <p:nvPr/>
          </p:nvSpPr>
          <p:spPr>
            <a:xfrm>
              <a:off x="2711956" y="3644936"/>
              <a:ext cx="1046769"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原則屋内禁煙の対応状況</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sp>
          <p:nvSpPr>
            <p:cNvPr id="48" name="タイトル 1">
              <a:extLst>
                <a:ext uri="{FF2B5EF4-FFF2-40B4-BE49-F238E27FC236}">
                  <a16:creationId xmlns:a16="http://schemas.microsoft.com/office/drawing/2014/main" id="{F2D8C622-D0BA-4992-B2E0-9B81BB032CC2}"/>
                </a:ext>
              </a:extLst>
            </p:cNvPr>
            <p:cNvSpPr txBox="1">
              <a:spLocks/>
            </p:cNvSpPr>
            <p:nvPr/>
          </p:nvSpPr>
          <p:spPr>
            <a:xfrm>
              <a:off x="5696470" y="3537076"/>
              <a:ext cx="1458202" cy="152187"/>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調査対象：大阪府内の飲食店（無作為抽出）</a:t>
              </a: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49" name="タイトル 1">
              <a:extLst>
                <a:ext uri="{FF2B5EF4-FFF2-40B4-BE49-F238E27FC236}">
                  <a16:creationId xmlns:a16="http://schemas.microsoft.com/office/drawing/2014/main" id="{F2D8C622-D0BA-4992-B2E0-9B81BB032CC2}"/>
                </a:ext>
              </a:extLst>
            </p:cNvPr>
            <p:cNvSpPr txBox="1">
              <a:spLocks/>
            </p:cNvSpPr>
            <p:nvPr/>
          </p:nvSpPr>
          <p:spPr>
            <a:xfrm>
              <a:off x="6083925" y="3648587"/>
              <a:ext cx="1071692"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原則屋内禁煙への課題</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pic>
          <p:nvPicPr>
            <p:cNvPr id="50" name="図 4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70390" y="3835802"/>
              <a:ext cx="976689" cy="976689"/>
            </a:xfrm>
            <a:prstGeom prst="rect">
              <a:avLst/>
            </a:prstGeom>
          </p:spPr>
        </p:pic>
        <p:pic>
          <p:nvPicPr>
            <p:cNvPr id="51" name="図 50"/>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4941222" y="3833650"/>
              <a:ext cx="976985" cy="976985"/>
            </a:xfrm>
            <a:prstGeom prst="rect">
              <a:avLst/>
            </a:prstGeom>
          </p:spPr>
        </p:pic>
        <p:sp>
          <p:nvSpPr>
            <p:cNvPr id="52" name="角丸四角形吹き出し 12"/>
            <p:cNvSpPr/>
            <p:nvPr/>
          </p:nvSpPr>
          <p:spPr>
            <a:xfrm>
              <a:off x="3416303" y="3784332"/>
              <a:ext cx="455934" cy="174462"/>
            </a:xfrm>
            <a:custGeom>
              <a:avLst/>
              <a:gdLst>
                <a:gd name="connsiteX0" fmla="*/ 0 w 612000"/>
                <a:gd name="connsiteY0" fmla="*/ 42001 h 252000"/>
                <a:gd name="connsiteX1" fmla="*/ 42001 w 612000"/>
                <a:gd name="connsiteY1" fmla="*/ 0 h 252000"/>
                <a:gd name="connsiteX2" fmla="*/ 102000 w 612000"/>
                <a:gd name="connsiteY2" fmla="*/ 0 h 252000"/>
                <a:gd name="connsiteX3" fmla="*/ 102000 w 612000"/>
                <a:gd name="connsiteY3" fmla="*/ 0 h 252000"/>
                <a:gd name="connsiteX4" fmla="*/ 255000 w 612000"/>
                <a:gd name="connsiteY4" fmla="*/ 0 h 252000"/>
                <a:gd name="connsiteX5" fmla="*/ 569999 w 612000"/>
                <a:gd name="connsiteY5" fmla="*/ 0 h 252000"/>
                <a:gd name="connsiteX6" fmla="*/ 612000 w 612000"/>
                <a:gd name="connsiteY6" fmla="*/ 42001 h 252000"/>
                <a:gd name="connsiteX7" fmla="*/ 612000 w 612000"/>
                <a:gd name="connsiteY7" fmla="*/ 147000 h 252000"/>
                <a:gd name="connsiteX8" fmla="*/ 612000 w 612000"/>
                <a:gd name="connsiteY8" fmla="*/ 147000 h 252000"/>
                <a:gd name="connsiteX9" fmla="*/ 612000 w 612000"/>
                <a:gd name="connsiteY9" fmla="*/ 210000 h 252000"/>
                <a:gd name="connsiteX10" fmla="*/ 612000 w 612000"/>
                <a:gd name="connsiteY10" fmla="*/ 209999 h 252000"/>
                <a:gd name="connsiteX11" fmla="*/ 569999 w 612000"/>
                <a:gd name="connsiteY11" fmla="*/ 252000 h 252000"/>
                <a:gd name="connsiteX12" fmla="*/ 255000 w 612000"/>
                <a:gd name="connsiteY12" fmla="*/ 252000 h 252000"/>
                <a:gd name="connsiteX13" fmla="*/ 10741 w 612000"/>
                <a:gd name="connsiteY13" fmla="*/ 337297 h 252000"/>
                <a:gd name="connsiteX14" fmla="*/ 102000 w 612000"/>
                <a:gd name="connsiteY14" fmla="*/ 252000 h 252000"/>
                <a:gd name="connsiteX15" fmla="*/ 42001 w 612000"/>
                <a:gd name="connsiteY15" fmla="*/ 252000 h 252000"/>
                <a:gd name="connsiteX16" fmla="*/ 0 w 612000"/>
                <a:gd name="connsiteY16" fmla="*/ 209999 h 252000"/>
                <a:gd name="connsiteX17" fmla="*/ 0 w 612000"/>
                <a:gd name="connsiteY17" fmla="*/ 210000 h 252000"/>
                <a:gd name="connsiteX18" fmla="*/ 0 w 612000"/>
                <a:gd name="connsiteY18" fmla="*/ 147000 h 252000"/>
                <a:gd name="connsiteX19" fmla="*/ 0 w 612000"/>
                <a:gd name="connsiteY19" fmla="*/ 147000 h 252000"/>
                <a:gd name="connsiteX20" fmla="*/ 0 w 612000"/>
                <a:gd name="connsiteY20" fmla="*/ 42001 h 252000"/>
                <a:gd name="connsiteX0" fmla="*/ 0 w 612000"/>
                <a:gd name="connsiteY0" fmla="*/ 42001 h 252000"/>
                <a:gd name="connsiteX1" fmla="*/ 42001 w 612000"/>
                <a:gd name="connsiteY1" fmla="*/ 0 h 252000"/>
                <a:gd name="connsiteX2" fmla="*/ 102000 w 612000"/>
                <a:gd name="connsiteY2" fmla="*/ 0 h 252000"/>
                <a:gd name="connsiteX3" fmla="*/ 102000 w 612000"/>
                <a:gd name="connsiteY3" fmla="*/ 0 h 252000"/>
                <a:gd name="connsiteX4" fmla="*/ 255000 w 612000"/>
                <a:gd name="connsiteY4" fmla="*/ 0 h 252000"/>
                <a:gd name="connsiteX5" fmla="*/ 569999 w 612000"/>
                <a:gd name="connsiteY5" fmla="*/ 0 h 252000"/>
                <a:gd name="connsiteX6" fmla="*/ 612000 w 612000"/>
                <a:gd name="connsiteY6" fmla="*/ 42001 h 252000"/>
                <a:gd name="connsiteX7" fmla="*/ 612000 w 612000"/>
                <a:gd name="connsiteY7" fmla="*/ 147000 h 252000"/>
                <a:gd name="connsiteX8" fmla="*/ 612000 w 612000"/>
                <a:gd name="connsiteY8" fmla="*/ 147000 h 252000"/>
                <a:gd name="connsiteX9" fmla="*/ 612000 w 612000"/>
                <a:gd name="connsiteY9" fmla="*/ 210000 h 252000"/>
                <a:gd name="connsiteX10" fmla="*/ 612000 w 612000"/>
                <a:gd name="connsiteY10" fmla="*/ 209999 h 252000"/>
                <a:gd name="connsiteX11" fmla="*/ 569999 w 612000"/>
                <a:gd name="connsiteY11" fmla="*/ 252000 h 252000"/>
                <a:gd name="connsiteX12" fmla="*/ 255000 w 612000"/>
                <a:gd name="connsiteY12" fmla="*/ 252000 h 252000"/>
                <a:gd name="connsiteX13" fmla="*/ 102000 w 612000"/>
                <a:gd name="connsiteY13" fmla="*/ 252000 h 252000"/>
                <a:gd name="connsiteX14" fmla="*/ 42001 w 612000"/>
                <a:gd name="connsiteY14" fmla="*/ 252000 h 252000"/>
                <a:gd name="connsiteX15" fmla="*/ 0 w 612000"/>
                <a:gd name="connsiteY15" fmla="*/ 209999 h 252000"/>
                <a:gd name="connsiteX16" fmla="*/ 0 w 612000"/>
                <a:gd name="connsiteY16" fmla="*/ 210000 h 252000"/>
                <a:gd name="connsiteX17" fmla="*/ 0 w 612000"/>
                <a:gd name="connsiteY17" fmla="*/ 147000 h 252000"/>
                <a:gd name="connsiteX18" fmla="*/ 0 w 612000"/>
                <a:gd name="connsiteY18" fmla="*/ 147000 h 252000"/>
                <a:gd name="connsiteX19" fmla="*/ 0 w 612000"/>
                <a:gd name="connsiteY19" fmla="*/ 42001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2000" h="252000">
                  <a:moveTo>
                    <a:pt x="0" y="42001"/>
                  </a:moveTo>
                  <a:cubicBezTo>
                    <a:pt x="0" y="18804"/>
                    <a:pt x="18804" y="0"/>
                    <a:pt x="42001" y="0"/>
                  </a:cubicBezTo>
                  <a:lnTo>
                    <a:pt x="102000" y="0"/>
                  </a:lnTo>
                  <a:lnTo>
                    <a:pt x="102000" y="0"/>
                  </a:lnTo>
                  <a:lnTo>
                    <a:pt x="255000" y="0"/>
                  </a:lnTo>
                  <a:lnTo>
                    <a:pt x="569999" y="0"/>
                  </a:lnTo>
                  <a:cubicBezTo>
                    <a:pt x="593196" y="0"/>
                    <a:pt x="612000" y="18804"/>
                    <a:pt x="612000" y="42001"/>
                  </a:cubicBezTo>
                  <a:lnTo>
                    <a:pt x="612000" y="147000"/>
                  </a:lnTo>
                  <a:lnTo>
                    <a:pt x="612000" y="147000"/>
                  </a:lnTo>
                  <a:lnTo>
                    <a:pt x="612000" y="210000"/>
                  </a:lnTo>
                  <a:lnTo>
                    <a:pt x="612000" y="209999"/>
                  </a:lnTo>
                  <a:cubicBezTo>
                    <a:pt x="612000" y="233196"/>
                    <a:pt x="593196" y="252000"/>
                    <a:pt x="569999" y="252000"/>
                  </a:cubicBezTo>
                  <a:lnTo>
                    <a:pt x="255000" y="252000"/>
                  </a:lnTo>
                  <a:lnTo>
                    <a:pt x="102000" y="252000"/>
                  </a:lnTo>
                  <a:lnTo>
                    <a:pt x="42001" y="252000"/>
                  </a:lnTo>
                  <a:cubicBezTo>
                    <a:pt x="18804" y="252000"/>
                    <a:pt x="0" y="233196"/>
                    <a:pt x="0" y="209999"/>
                  </a:cubicBezTo>
                  <a:lnTo>
                    <a:pt x="0" y="210000"/>
                  </a:lnTo>
                  <a:lnTo>
                    <a:pt x="0" y="147000"/>
                  </a:lnTo>
                  <a:lnTo>
                    <a:pt x="0" y="147000"/>
                  </a:lnTo>
                  <a:lnTo>
                    <a:pt x="0" y="42001"/>
                  </a:lnTo>
                  <a:close/>
                </a:path>
              </a:pathLst>
            </a:custGeom>
            <a:solidFill>
              <a:schemeClr val="accent1">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3006" tIns="23006" rIns="23006" bIns="23006"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原則屋内禁煙</a:t>
              </a:r>
              <a:endPar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対応済</a:t>
              </a:r>
              <a:r>
                <a:rPr kumimoji="1" lang="en-US" altLang="ja-JP"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64.3%</a:t>
              </a:r>
              <a:endParaRPr kumimoji="1" lang="ja-JP" altLang="en-US" sz="448"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53" name="タイトル 1">
              <a:extLst>
                <a:ext uri="{FF2B5EF4-FFF2-40B4-BE49-F238E27FC236}">
                  <a16:creationId xmlns:a16="http://schemas.microsoft.com/office/drawing/2014/main" id="{F2D8C622-D0BA-4992-B2E0-9B81BB032CC2}"/>
                </a:ext>
              </a:extLst>
            </p:cNvPr>
            <p:cNvSpPr txBox="1">
              <a:spLocks/>
            </p:cNvSpPr>
            <p:nvPr/>
          </p:nvSpPr>
          <p:spPr>
            <a:xfrm>
              <a:off x="3936879" y="3738935"/>
              <a:ext cx="847385"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2022</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年</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4</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月施行）</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54" name="タイトル 1">
              <a:extLst>
                <a:ext uri="{FF2B5EF4-FFF2-40B4-BE49-F238E27FC236}">
                  <a16:creationId xmlns:a16="http://schemas.microsoft.com/office/drawing/2014/main" id="{F2D8C622-D0BA-4992-B2E0-9B81BB032CC2}"/>
                </a:ext>
              </a:extLst>
            </p:cNvPr>
            <p:cNvSpPr txBox="1">
              <a:spLocks/>
            </p:cNvSpPr>
            <p:nvPr/>
          </p:nvSpPr>
          <p:spPr>
            <a:xfrm>
              <a:off x="5010424" y="3738382"/>
              <a:ext cx="847385"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2025</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年</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4</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月施行）</a:t>
              </a:r>
              <a:endPar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endParaRPr>
            </a:p>
          </p:txBody>
        </p:sp>
        <p:sp>
          <p:nvSpPr>
            <p:cNvPr id="55" name="タイトル 1">
              <a:extLst>
                <a:ext uri="{FF2B5EF4-FFF2-40B4-BE49-F238E27FC236}">
                  <a16:creationId xmlns:a16="http://schemas.microsoft.com/office/drawing/2014/main" id="{F2D8C622-D0BA-4992-B2E0-9B81BB032CC2}"/>
                </a:ext>
              </a:extLst>
            </p:cNvPr>
            <p:cNvSpPr txBox="1">
              <a:spLocks/>
            </p:cNvSpPr>
            <p:nvPr/>
          </p:nvSpPr>
          <p:spPr>
            <a:xfrm>
              <a:off x="4596309" y="3643945"/>
              <a:ext cx="573231" cy="124615"/>
            </a:xfrm>
            <a:prstGeom prst="rect">
              <a:avLst/>
            </a:prstGeom>
            <a:noFill/>
            <a:ln w="6350">
              <a:noFill/>
            </a:ln>
          </p:spPr>
          <p:txBody>
            <a:bodyPr lIns="0" tIns="0" rIns="0" bIns="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r>
                <a:rPr kumimoji="1" lang="ja-JP" altLang="en-US"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条例認知度</a:t>
              </a:r>
              <a:r>
                <a:rPr kumimoji="1" lang="en-US" altLang="ja-JP" sz="575"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j-cs"/>
                </a:rPr>
                <a:t>】</a:t>
              </a:r>
            </a:p>
          </p:txBody>
        </p:sp>
        <p:sp>
          <p:nvSpPr>
            <p:cNvPr id="56" name="円弧 55"/>
            <p:cNvSpPr/>
            <p:nvPr/>
          </p:nvSpPr>
          <p:spPr>
            <a:xfrm>
              <a:off x="2841904" y="3946593"/>
              <a:ext cx="828508" cy="788275"/>
            </a:xfrm>
            <a:prstGeom prst="arc">
              <a:avLst>
                <a:gd name="adj1" fmla="val 16276946"/>
                <a:gd name="adj2" fmla="val 7655743"/>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wrap="square"/>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584285" rtl="0" eaLnBrk="1" fontAlgn="auto" latinLnBrk="0" hangingPunct="1">
                <a:lnSpc>
                  <a:spcPct val="100000"/>
                </a:lnSpc>
                <a:spcBef>
                  <a:spcPts val="0"/>
                </a:spcBef>
                <a:spcAft>
                  <a:spcPts val="0"/>
                </a:spcAft>
                <a:buClrTx/>
                <a:buSzTx/>
                <a:buFontTx/>
                <a:buNone/>
                <a:tabLst/>
                <a:defRPr/>
              </a:pPr>
              <a:endParaRPr kumimoji="1" lang="ja-JP" altLang="en-US" sz="70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cxnSp>
          <p:nvCxnSpPr>
            <p:cNvPr id="57" name="直線コネクタ 56"/>
            <p:cNvCxnSpPr/>
            <p:nvPr/>
          </p:nvCxnSpPr>
          <p:spPr>
            <a:xfrm flipV="1">
              <a:off x="3021557" y="4340729"/>
              <a:ext cx="249084" cy="32564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a:off x="3268526" y="3936809"/>
              <a:ext cx="2815" cy="41282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59" name="円弧 58"/>
            <p:cNvSpPr/>
            <p:nvPr/>
          </p:nvSpPr>
          <p:spPr>
            <a:xfrm>
              <a:off x="2854782" y="3945694"/>
              <a:ext cx="746622" cy="783657"/>
            </a:xfrm>
            <a:prstGeom prst="arc">
              <a:avLst>
                <a:gd name="adj1" fmla="val 13858484"/>
                <a:gd name="adj2" fmla="val 14910229"/>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wrap="square"/>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584285" rtl="0" eaLnBrk="1" fontAlgn="auto" latinLnBrk="0" hangingPunct="1">
                <a:lnSpc>
                  <a:spcPct val="100000"/>
                </a:lnSpc>
                <a:spcBef>
                  <a:spcPts val="0"/>
                </a:spcBef>
                <a:spcAft>
                  <a:spcPts val="0"/>
                </a:spcAft>
                <a:buClrTx/>
                <a:buSzTx/>
                <a:buFontTx/>
                <a:buNone/>
                <a:tabLst/>
                <a:defRPr/>
              </a:pPr>
              <a:endParaRPr kumimoji="1" lang="ja-JP" altLang="en-US" sz="703"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cxnSp>
          <p:nvCxnSpPr>
            <p:cNvPr id="60" name="直線コネクタ 59"/>
            <p:cNvCxnSpPr/>
            <p:nvPr/>
          </p:nvCxnSpPr>
          <p:spPr>
            <a:xfrm>
              <a:off x="3087995" y="3958792"/>
              <a:ext cx="184773" cy="37872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a:off x="2996911" y="4034281"/>
              <a:ext cx="273730" cy="303239"/>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pic>
          <p:nvPicPr>
            <p:cNvPr id="62" name="図 61" descr="画面の領域"/>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90770" y="3871156"/>
              <a:ext cx="1360436" cy="858195"/>
            </a:xfrm>
            <a:prstGeom prst="rect">
              <a:avLst/>
            </a:prstGeom>
          </p:spPr>
        </p:pic>
      </p:grpSp>
      <p:sp>
        <p:nvSpPr>
          <p:cNvPr id="63" name="ホームベース 62"/>
          <p:cNvSpPr/>
          <p:nvPr/>
        </p:nvSpPr>
        <p:spPr>
          <a:xfrm>
            <a:off x="105955" y="3611135"/>
            <a:ext cx="4295497" cy="351318"/>
          </a:xfrm>
          <a:prstGeom prst="homePlate">
            <a:avLst/>
          </a:prstGeom>
          <a:ln/>
        </p:spPr>
        <p:style>
          <a:lnRef idx="0">
            <a:schemeClr val="accent5"/>
          </a:lnRef>
          <a:fillRef idx="3">
            <a:schemeClr val="accent5"/>
          </a:fillRef>
          <a:effectRef idx="3">
            <a:schemeClr val="accent5"/>
          </a:effectRef>
          <a:fontRef idx="minor">
            <a:schemeClr val="lt1"/>
          </a:fontRef>
        </p:style>
        <p:txBody>
          <a:bodyPr lIns="23006" tIns="0" rIns="23006" bIns="23006"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rPr>
              <a:t>2</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飲食店における受動喫煙防止対策の状況（</a:t>
            </a:r>
            <a:r>
              <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2021</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度 調査）</a:t>
            </a: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155052485"/>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（７）健康・医療（依存症対策）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nvPr>
        </p:nvGraphicFramePr>
        <p:xfrm>
          <a:off x="251520" y="476672"/>
          <a:ext cx="8712968" cy="6072357"/>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09606">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97">
                <a:tc>
                  <a:txBody>
                    <a:bodyPr/>
                    <a:lstStyle/>
                    <a:p>
                      <a:pPr marL="0" indent="0"/>
                      <a:r>
                        <a:rPr kumimoji="1" lang="ja-JP" altLang="en-US" sz="1200" dirty="0" smtClean="0">
                          <a:solidFill>
                            <a:schemeClr val="tx1"/>
                          </a:solidFill>
                        </a:rPr>
                        <a:t>・</a:t>
                      </a:r>
                      <a:r>
                        <a:rPr kumimoji="1" lang="ja-JP" altLang="en-US" sz="1050" dirty="0" smtClean="0">
                          <a:solidFill>
                            <a:schemeClr val="tx1"/>
                          </a:solidFill>
                        </a:rPr>
                        <a:t>依存症は、本人だけでなく家族の日常生活や社会生活に問題を生じさせる可能性が高い。依存症は、病気であり、早期の支援や適切な治療により回復可能といわれている。しかし、依存症についての正しい知識の不足や、相談機関や治療を行っている医療機関、事情グループの情報の不足等により、依存症の本人や家族等が必要な相談・治療及び支援を受けれていない現状がある。</a:t>
                      </a:r>
                    </a:p>
                    <a:p>
                      <a:pPr marL="0" indent="0"/>
                      <a:endParaRPr kumimoji="1" lang="ja-JP" altLang="en-US" sz="1050" dirty="0" smtClean="0">
                        <a:solidFill>
                          <a:schemeClr val="tx1"/>
                        </a:solidFill>
                      </a:endParaRPr>
                    </a:p>
                    <a:p>
                      <a:pPr marL="0" indent="0"/>
                      <a:r>
                        <a:rPr kumimoji="1" lang="ja-JP" altLang="en-US" sz="1050" dirty="0" smtClean="0">
                          <a:solidFill>
                            <a:schemeClr val="tx1"/>
                          </a:solidFill>
                        </a:rPr>
                        <a:t>・平成</a:t>
                      </a:r>
                      <a:r>
                        <a:rPr kumimoji="1" lang="en-US" altLang="ja-JP" sz="1050" dirty="0" smtClean="0">
                          <a:solidFill>
                            <a:schemeClr val="tx1"/>
                          </a:solidFill>
                        </a:rPr>
                        <a:t>26</a:t>
                      </a:r>
                      <a:r>
                        <a:rPr kumimoji="1" lang="ja-JP" altLang="en-US" sz="1050" dirty="0" smtClean="0">
                          <a:solidFill>
                            <a:schemeClr val="tx1"/>
                          </a:solidFill>
                        </a:rPr>
                        <a:t>年</a:t>
                      </a:r>
                      <a:r>
                        <a:rPr kumimoji="1" lang="en-US" altLang="ja-JP" sz="1050" dirty="0" smtClean="0">
                          <a:solidFill>
                            <a:schemeClr val="tx1"/>
                          </a:solidFill>
                        </a:rPr>
                        <a:t>6</a:t>
                      </a:r>
                      <a:r>
                        <a:rPr kumimoji="1" lang="ja-JP" altLang="en-US" sz="1050" dirty="0" smtClean="0">
                          <a:solidFill>
                            <a:schemeClr val="tx1"/>
                          </a:solidFill>
                        </a:rPr>
                        <a:t>月にアルコール</a:t>
                      </a:r>
                      <a:r>
                        <a:rPr kumimoji="1" lang="ja-JP" altLang="en-US" sz="1050" dirty="0" err="1" smtClean="0">
                          <a:solidFill>
                            <a:schemeClr val="tx1"/>
                          </a:solidFill>
                        </a:rPr>
                        <a:t>健康障がい</a:t>
                      </a:r>
                      <a:r>
                        <a:rPr kumimoji="1" lang="ja-JP" altLang="en-US" sz="1050" dirty="0" smtClean="0">
                          <a:solidFill>
                            <a:schemeClr val="tx1"/>
                          </a:solidFill>
                        </a:rPr>
                        <a:t>対策基本法施行、平成</a:t>
                      </a:r>
                      <a:r>
                        <a:rPr kumimoji="1" lang="en-US" altLang="ja-JP" sz="1050" dirty="0" smtClean="0">
                          <a:solidFill>
                            <a:schemeClr val="tx1"/>
                          </a:solidFill>
                        </a:rPr>
                        <a:t>28</a:t>
                      </a:r>
                      <a:r>
                        <a:rPr kumimoji="1" lang="ja-JP" altLang="en-US" sz="1050" dirty="0" smtClean="0">
                          <a:solidFill>
                            <a:schemeClr val="tx1"/>
                          </a:solidFill>
                        </a:rPr>
                        <a:t>年</a:t>
                      </a:r>
                      <a:r>
                        <a:rPr kumimoji="1" lang="en-US" altLang="ja-JP" sz="1050" dirty="0" smtClean="0">
                          <a:solidFill>
                            <a:schemeClr val="tx1"/>
                          </a:solidFill>
                        </a:rPr>
                        <a:t>5</a:t>
                      </a:r>
                      <a:r>
                        <a:rPr kumimoji="1" lang="ja-JP" altLang="en-US" sz="1050" dirty="0" smtClean="0">
                          <a:solidFill>
                            <a:schemeClr val="tx1"/>
                          </a:solidFill>
                        </a:rPr>
                        <a:t>月に国の計画「アルコール</a:t>
                      </a:r>
                      <a:r>
                        <a:rPr kumimoji="1" lang="ja-JP" altLang="en-US" sz="1050" dirty="0" err="1" smtClean="0">
                          <a:solidFill>
                            <a:schemeClr val="tx1"/>
                          </a:solidFill>
                        </a:rPr>
                        <a:t>健康障がい</a:t>
                      </a:r>
                      <a:r>
                        <a:rPr kumimoji="1" lang="ja-JP" altLang="en-US" sz="1050" dirty="0" smtClean="0">
                          <a:solidFill>
                            <a:schemeClr val="tx1"/>
                          </a:solidFill>
                        </a:rPr>
                        <a:t>対策推進基本計画」が定められる。</a:t>
                      </a:r>
                    </a:p>
                    <a:p>
                      <a:pPr marL="0" indent="0"/>
                      <a:endParaRPr kumimoji="1" lang="ja-JP" altLang="en-US" sz="1050" dirty="0" smtClean="0">
                        <a:solidFill>
                          <a:schemeClr val="tx1"/>
                        </a:solidFill>
                      </a:endParaRPr>
                    </a:p>
                    <a:p>
                      <a:pPr marL="0" indent="0"/>
                      <a:r>
                        <a:rPr kumimoji="1" lang="ja-JP" altLang="en-US" sz="1050" dirty="0" smtClean="0">
                          <a:solidFill>
                            <a:schemeClr val="tx1"/>
                          </a:solidFill>
                        </a:rPr>
                        <a:t>・平成</a:t>
                      </a:r>
                      <a:r>
                        <a:rPr kumimoji="1" lang="en-US" altLang="ja-JP" sz="1050" dirty="0" smtClean="0">
                          <a:solidFill>
                            <a:schemeClr val="tx1"/>
                          </a:solidFill>
                        </a:rPr>
                        <a:t>30</a:t>
                      </a:r>
                      <a:r>
                        <a:rPr kumimoji="1" lang="ja-JP" altLang="en-US" sz="1050" dirty="0" smtClean="0">
                          <a:solidFill>
                            <a:schemeClr val="tx1"/>
                          </a:solidFill>
                        </a:rPr>
                        <a:t>年</a:t>
                      </a:r>
                      <a:r>
                        <a:rPr kumimoji="1" lang="en-US" altLang="ja-JP" sz="1050" dirty="0" smtClean="0">
                          <a:solidFill>
                            <a:schemeClr val="tx1"/>
                          </a:solidFill>
                        </a:rPr>
                        <a:t>10</a:t>
                      </a:r>
                      <a:r>
                        <a:rPr kumimoji="1" lang="ja-JP" altLang="en-US" sz="1050" dirty="0" smtClean="0">
                          <a:solidFill>
                            <a:schemeClr val="tx1"/>
                          </a:solidFill>
                        </a:rPr>
                        <a:t>月にギャンブル等依存症対策基本法施行。平成</a:t>
                      </a:r>
                      <a:r>
                        <a:rPr kumimoji="1" lang="en-US" altLang="ja-JP" sz="1050" dirty="0" smtClean="0">
                          <a:solidFill>
                            <a:schemeClr val="tx1"/>
                          </a:solidFill>
                        </a:rPr>
                        <a:t>31</a:t>
                      </a:r>
                      <a:r>
                        <a:rPr kumimoji="1" lang="ja-JP" altLang="en-US" sz="1050" dirty="0" smtClean="0">
                          <a:solidFill>
                            <a:schemeClr val="tx1"/>
                          </a:solidFill>
                        </a:rPr>
                        <a:t>年に国の計画「ギャンブル等依存症対策推進基本計画」が定められる</a:t>
                      </a:r>
                      <a:r>
                        <a:rPr kumimoji="1" lang="ja-JP" altLang="en-US" sz="1200" dirty="0" smtClean="0">
                          <a:solidFill>
                            <a:schemeClr val="tx1"/>
                          </a:solidFill>
                        </a:rPr>
                        <a:t>。</a:t>
                      </a: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依存症対策を総合的に推進し、依存症の予防と早期発見・早期介入により、依存症の本人や家族等に対する支援の充実を図り、府民が安心して暮らすことのできる社会の実現をめざす。</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・「大阪府アルコール</a:t>
                      </a:r>
                      <a:r>
                        <a:rPr kumimoji="1" lang="ja-JP" altLang="en-US" sz="1400" u="none" dirty="0" err="1" smtClean="0">
                          <a:solidFill>
                            <a:schemeClr val="tx1"/>
                          </a:solidFill>
                        </a:rPr>
                        <a:t>健康障がい</a:t>
                      </a:r>
                      <a:r>
                        <a:rPr kumimoji="1" lang="ja-JP" altLang="en-US" sz="1400" u="none" dirty="0" smtClean="0">
                          <a:solidFill>
                            <a:schemeClr val="tx1"/>
                          </a:solidFill>
                        </a:rPr>
                        <a:t>対策推進計画」平成</a:t>
                      </a:r>
                      <a:r>
                        <a:rPr kumimoji="1" lang="en-US" altLang="ja-JP" sz="1400" u="none" dirty="0" smtClean="0">
                          <a:solidFill>
                            <a:schemeClr val="tx1"/>
                          </a:solidFill>
                        </a:rPr>
                        <a:t>29</a:t>
                      </a:r>
                      <a:r>
                        <a:rPr kumimoji="1" lang="ja-JP" altLang="en-US" sz="1400" u="none" dirty="0" smtClean="0">
                          <a:solidFill>
                            <a:schemeClr val="tx1"/>
                          </a:solidFill>
                        </a:rPr>
                        <a:t>年</a:t>
                      </a:r>
                      <a:r>
                        <a:rPr kumimoji="1" lang="en-US" altLang="ja-JP" sz="1400" u="none" dirty="0" smtClean="0">
                          <a:solidFill>
                            <a:schemeClr val="tx1"/>
                          </a:solidFill>
                        </a:rPr>
                        <a:t>9</a:t>
                      </a:r>
                      <a:r>
                        <a:rPr kumimoji="1" lang="ja-JP" altLang="en-US" sz="1400" u="none" dirty="0" smtClean="0">
                          <a:solidFill>
                            <a:schemeClr val="tx1"/>
                          </a:solidFill>
                        </a:rPr>
                        <a:t>月策定・令和</a:t>
                      </a:r>
                      <a:r>
                        <a:rPr kumimoji="1" lang="en-US" altLang="ja-JP" sz="1400" u="none" dirty="0" smtClean="0">
                          <a:solidFill>
                            <a:schemeClr val="tx1"/>
                          </a:solidFill>
                        </a:rPr>
                        <a:t>3</a:t>
                      </a:r>
                      <a:r>
                        <a:rPr kumimoji="1" lang="ja-JP" altLang="en-US" sz="1400" u="none" dirty="0" smtClean="0">
                          <a:solidFill>
                            <a:schemeClr val="tx1"/>
                          </a:solidFill>
                        </a:rPr>
                        <a:t>年度見直し</a:t>
                      </a:r>
                      <a:r>
                        <a:rPr kumimoji="1" lang="en-US" altLang="ja-JP" sz="1400" u="none" dirty="0" smtClean="0">
                          <a:solidFill>
                            <a:schemeClr val="tx1"/>
                          </a:solidFill>
                        </a:rPr>
                        <a:t>(</a:t>
                      </a:r>
                      <a:r>
                        <a:rPr kumimoji="1" lang="ja-JP" altLang="en-US" sz="1400" u="none" dirty="0" smtClean="0">
                          <a:solidFill>
                            <a:schemeClr val="tx1"/>
                          </a:solidFill>
                        </a:rPr>
                        <a:t>計画期間：平成</a:t>
                      </a:r>
                      <a:r>
                        <a:rPr kumimoji="1" lang="en-US" altLang="ja-JP" sz="1400" u="none" dirty="0" smtClean="0">
                          <a:solidFill>
                            <a:schemeClr val="tx1"/>
                          </a:solidFill>
                        </a:rPr>
                        <a:t>29</a:t>
                      </a:r>
                      <a:r>
                        <a:rPr kumimoji="1" lang="ja-JP" altLang="en-US" sz="1400" u="none" dirty="0" smtClean="0">
                          <a:solidFill>
                            <a:schemeClr val="tx1"/>
                          </a:solidFill>
                        </a:rPr>
                        <a:t>年度から</a:t>
                      </a:r>
                      <a:r>
                        <a:rPr kumimoji="1" lang="en-US" altLang="ja-JP" sz="1400" u="none" dirty="0" smtClean="0">
                          <a:solidFill>
                            <a:schemeClr val="tx1"/>
                          </a:solidFill>
                        </a:rPr>
                        <a:t>7</a:t>
                      </a:r>
                      <a:r>
                        <a:rPr kumimoji="1" lang="ja-JP" altLang="en-US" sz="1400" u="none" dirty="0" smtClean="0">
                          <a:solidFill>
                            <a:schemeClr val="tx1"/>
                          </a:solidFill>
                        </a:rPr>
                        <a:t>年間）。</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・「大阪府ギャンブル等依存症対策推進計画」令和２年３月に策定（計画期間：令和２年度から</a:t>
                      </a:r>
                      <a:r>
                        <a:rPr kumimoji="1" lang="en-US" altLang="ja-JP" sz="1400" u="none" dirty="0" smtClean="0">
                          <a:solidFill>
                            <a:schemeClr val="tx1"/>
                          </a:solidFill>
                        </a:rPr>
                        <a:t>3</a:t>
                      </a:r>
                      <a:r>
                        <a:rPr kumimoji="1" lang="ja-JP" altLang="en-US" sz="1400" u="none" dirty="0" smtClean="0">
                          <a:solidFill>
                            <a:schemeClr val="tx1"/>
                          </a:solidFill>
                        </a:rPr>
                        <a:t>年間）。</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・府内における依存症の医療体制の強化を図るために、「依存症専門医療機関」と「依存症治療拠点機関」を選定。</a:t>
                      </a: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アルコール・薬物・ギャンブル等といった依存症の当事者・家族などに対する治療体制や相談支援体制及び回復支援体制の強化を図るとともに、依存症問題に対する関心と理解を深めるための普及啓発活動を実施。</a:t>
                      </a:r>
                    </a:p>
                    <a:p>
                      <a:pPr marL="0" indent="0"/>
                      <a:endParaRPr kumimoji="1" lang="ja-JP" altLang="en-US" sz="1400" dirty="0" smtClean="0">
                        <a:solidFill>
                          <a:schemeClr val="tx1"/>
                        </a:solidFill>
                      </a:endParaRPr>
                    </a:p>
                    <a:p>
                      <a:pPr marL="0" indent="0"/>
                      <a:r>
                        <a:rPr kumimoji="1" lang="ja-JP" altLang="en-US" sz="1400" dirty="0" smtClean="0">
                          <a:solidFill>
                            <a:schemeClr val="tx1"/>
                          </a:solidFill>
                        </a:rPr>
                        <a:t>依存症治療拠点医療機関　１か所</a:t>
                      </a:r>
                    </a:p>
                    <a:p>
                      <a:pPr marL="0" indent="0"/>
                      <a:r>
                        <a:rPr kumimoji="1" lang="ja-JP" altLang="en-US" sz="1400" dirty="0" smtClean="0">
                          <a:solidFill>
                            <a:schemeClr val="tx1"/>
                          </a:solidFill>
                        </a:rPr>
                        <a:t>依存症専門医療機関　　</a:t>
                      </a:r>
                    </a:p>
                    <a:p>
                      <a:pPr marL="0" indent="0"/>
                      <a:r>
                        <a:rPr kumimoji="1" lang="ja-JP" altLang="en-US" sz="1400" dirty="0" smtClean="0">
                          <a:solidFill>
                            <a:schemeClr val="tx1"/>
                          </a:solidFill>
                        </a:rPr>
                        <a:t>　アルコール　</a:t>
                      </a:r>
                      <a:r>
                        <a:rPr kumimoji="1" lang="en-US" altLang="ja-JP" sz="1400" dirty="0" smtClean="0">
                          <a:solidFill>
                            <a:schemeClr val="tx1"/>
                          </a:solidFill>
                        </a:rPr>
                        <a:t>16</a:t>
                      </a:r>
                      <a:r>
                        <a:rPr kumimoji="1" lang="ja-JP" altLang="en-US" sz="1400" dirty="0" smtClean="0">
                          <a:solidFill>
                            <a:schemeClr val="tx1"/>
                          </a:solidFill>
                        </a:rPr>
                        <a:t>か所</a:t>
                      </a:r>
                    </a:p>
                    <a:p>
                      <a:pPr marL="0" indent="0"/>
                      <a:r>
                        <a:rPr kumimoji="1" lang="ja-JP" altLang="en-US" sz="1400" dirty="0" smtClean="0">
                          <a:solidFill>
                            <a:schemeClr val="tx1"/>
                          </a:solidFill>
                        </a:rPr>
                        <a:t>　薬物　　　　５か所</a:t>
                      </a:r>
                    </a:p>
                    <a:p>
                      <a:pPr marL="0" indent="0"/>
                      <a:r>
                        <a:rPr kumimoji="1" lang="ja-JP" altLang="en-US" sz="1400" dirty="0" smtClean="0">
                          <a:solidFill>
                            <a:schemeClr val="tx1"/>
                          </a:solidFill>
                        </a:rPr>
                        <a:t>　ギャンブル　６か所</a:t>
                      </a: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218</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43696278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92280" y="6611540"/>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ext uri="{D42A27DB-BD31-4B8C-83A1-F6EECF244321}">
                <p14:modId xmlns:p14="http://schemas.microsoft.com/office/powerpoint/2010/main" val="302652312"/>
              </p:ext>
            </p:extLst>
          </p:nvPr>
        </p:nvGraphicFramePr>
        <p:xfrm>
          <a:off x="58108" y="447490"/>
          <a:ext cx="9027784" cy="624417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071784">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5976000">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日～９月５日</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百貨店の食品売り場を、特措法第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条９項に基づく施設の使用制限等の要請対象に追加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&lt;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緊急事態措置の概要（百貨店の地下食品売り場）＞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・入場者の整理等を要請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東京パラリンピック開催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「ワクチン接種が進む中における日常生活回復に向けた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考え方」発表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・飲食、イベント、人の移動、大学の部活動等において、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ワクチン・検査パッケージの活用により、緊急事態措置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区域等において制限を緩和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中和抗体薬（ゼビュディ）特例承認</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「新型コロナウイルス感染症に関する今後の取組」発表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・医療提供体制の充実・強化について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・ワクチン接種体制について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・子どもに対する感染対策等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・日常生活の回復に向けて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&lt;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緊急事態から除外された地域の措置概要＞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・飲食店への時短要請は段階的に行い、期間は１か月を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目途</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・認証適用店は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時まで、それ以外は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時までを基本。</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酒類提供は可だが、知事が適切に判断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・イベントは、解除後１カ月は、人数上限</a:t>
                      </a: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人又は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収容定員</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％以内（ただし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人上限）のいずれか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大きい方等）、知事の判断により時短要請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・飲食店、大規模商業施設等、イベントの要請は継続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・百貨店の地下食品売り場は、通常営業時の半数程度の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入場整理等の徹底を要請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・府立学校において修学旅行は原則延期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（９月１日出発分～）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ホテル抗体カクテルセンター運用開始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・飲食店、大規模商業施設等、イベントの要請は継続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・府立学校において部活動は原則休止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令和２年度一般会計補正予算（第６号）成立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自宅療養者に対して抗体カクテル療法往診開始（全国初）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新別館接種センターの運用開始（～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大阪コロナ大規模医療・療養センター（第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Ⅰ</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期）整備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緊急事態措置解除、「大阪モデル」黄信号点灯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・イベントは、収容率：大声なし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人又は収容定員</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％以内（ただし</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人上限）のいずれか大きい方、</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時までの時短協力依頼</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・大規模商業施設等への時短（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時まで）協力依頼</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graphicFrame>
        <p:nvGraphicFramePr>
          <p:cNvPr id="6" name="表 5"/>
          <p:cNvGraphicFramePr>
            <a:graphicFrameLocks noGrp="1"/>
          </p:cNvGraphicFramePr>
          <p:nvPr>
            <p:extLst/>
          </p:nvPr>
        </p:nvGraphicFramePr>
        <p:xfrm>
          <a:off x="5776634" y="4487634"/>
          <a:ext cx="3276000" cy="1200600"/>
        </p:xfrm>
        <a:graphic>
          <a:graphicData uri="http://schemas.openxmlformats.org/drawingml/2006/table">
            <a:tbl>
              <a:tblPr firstRow="1" bandRow="1">
                <a:tableStyleId>{5940675A-B579-460E-94D1-54222C63F5DA}</a:tableStyleId>
              </a:tblPr>
              <a:tblGrid>
                <a:gridCol w="1764000">
                  <a:extLst>
                    <a:ext uri="{9D8B030D-6E8A-4147-A177-3AD203B41FA5}">
                      <a16:colId xmlns:a16="http://schemas.microsoft.com/office/drawing/2014/main" val="1564617303"/>
                    </a:ext>
                  </a:extLst>
                </a:gridCol>
                <a:gridCol w="1512000">
                  <a:extLst>
                    <a:ext uri="{9D8B030D-6E8A-4147-A177-3AD203B41FA5}">
                      <a16:colId xmlns:a16="http://schemas.microsoft.com/office/drawing/2014/main" val="3267648686"/>
                    </a:ext>
                  </a:extLst>
                </a:gridCol>
              </a:tblGrid>
              <a:tr h="205740">
                <a:tc>
                  <a:txBody>
                    <a:bodyPr/>
                    <a:lstStyle/>
                    <a:p>
                      <a:pPr algn="ctr"/>
                      <a:r>
                        <a:rPr kumimoji="1" lang="en-US" altLang="ja-JP" sz="1050" dirty="0" smtClean="0">
                          <a:latin typeface="ＭＳ Ｐゴシック" panose="020B0600070205080204" pitchFamily="50" charset="-128"/>
                          <a:ea typeface="ＭＳ Ｐゴシック" panose="020B0600070205080204" pitchFamily="50" charset="-128"/>
                        </a:rPr>
                        <a:t>GS</a:t>
                      </a:r>
                      <a:r>
                        <a:rPr kumimoji="1" lang="ja-JP" altLang="en-US" sz="1050" dirty="0" smtClean="0">
                          <a:latin typeface="ＭＳ Ｐゴシック" panose="020B0600070205080204" pitchFamily="50" charset="-128"/>
                          <a:ea typeface="ＭＳ Ｐゴシック" panose="020B0600070205080204" pitchFamily="50" charset="-128"/>
                        </a:rPr>
                        <a:t>認証店舗</a:t>
                      </a:r>
                      <a:endParaRPr kumimoji="1" lang="ja-JP" altLang="en-US" sz="1050" dirty="0">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a:txBody>
                    <a:bodyPr/>
                    <a:lstStyle/>
                    <a:p>
                      <a:pPr algn="ctr"/>
                      <a:r>
                        <a:rPr kumimoji="1" lang="ja-JP" altLang="en-US" sz="1050" dirty="0" smtClean="0">
                          <a:latin typeface="ＭＳ Ｐゴシック" panose="020B0600070205080204" pitchFamily="50" charset="-128"/>
                          <a:ea typeface="ＭＳ Ｐゴシック" panose="020B0600070205080204" pitchFamily="50" charset="-128"/>
                        </a:rPr>
                        <a:t>その他の店舗</a:t>
                      </a:r>
                      <a:endParaRPr kumimoji="1" lang="ja-JP" altLang="en-US" sz="1050" dirty="0">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863743998"/>
                  </a:ext>
                </a:extLst>
              </a:tr>
              <a:tr h="972000">
                <a:tc>
                  <a:txBody>
                    <a:bodyPr/>
                    <a:lstStyle/>
                    <a:p>
                      <a:r>
                        <a:rPr kumimoji="1" lang="ja-JP" altLang="en-US" sz="1050" dirty="0" smtClean="0">
                          <a:latin typeface="ＭＳ Ｐゴシック" panose="020B0600070205080204" pitchFamily="50" charset="-128"/>
                          <a:ea typeface="ＭＳ Ｐゴシック" panose="020B0600070205080204" pitchFamily="50" charset="-128"/>
                        </a:rPr>
                        <a:t>□時短：</a:t>
                      </a:r>
                      <a:r>
                        <a:rPr kumimoji="1" lang="en-US" altLang="ja-JP" sz="1050" dirty="0" smtClean="0">
                          <a:latin typeface="ＭＳ Ｐゴシック" panose="020B0600070205080204" pitchFamily="50" charset="-128"/>
                          <a:ea typeface="ＭＳ Ｐゴシック" panose="020B0600070205080204" pitchFamily="50" charset="-128"/>
                        </a:rPr>
                        <a:t>21</a:t>
                      </a:r>
                      <a:r>
                        <a:rPr kumimoji="1" lang="ja-JP" altLang="en-US" sz="1050" dirty="0" smtClean="0">
                          <a:latin typeface="ＭＳ Ｐゴシック" panose="020B0600070205080204" pitchFamily="50" charset="-128"/>
                          <a:ea typeface="ＭＳ Ｐゴシック" panose="020B0600070205080204" pitchFamily="50" charset="-128"/>
                        </a:rPr>
                        <a:t>時まで</a:t>
                      </a:r>
                      <a:endParaRPr kumimoji="1" lang="en-US" altLang="ja-JP" sz="1050" dirty="0" smtClean="0">
                        <a:latin typeface="ＭＳ Ｐゴシック" panose="020B0600070205080204" pitchFamily="50" charset="-128"/>
                        <a:ea typeface="ＭＳ Ｐゴシック" panose="020B0600070205080204" pitchFamily="50" charset="-128"/>
                      </a:endParaRPr>
                    </a:p>
                    <a:p>
                      <a:r>
                        <a:rPr kumimoji="1" lang="ja-JP" altLang="en-US" sz="1050" dirty="0" smtClean="0">
                          <a:latin typeface="ＭＳ Ｐゴシック" panose="020B0600070205080204" pitchFamily="50" charset="-128"/>
                          <a:ea typeface="ＭＳ Ｐゴシック" panose="020B0600070205080204" pitchFamily="50" charset="-128"/>
                        </a:rPr>
                        <a:t>□酒類提供は</a:t>
                      </a:r>
                      <a:r>
                        <a:rPr kumimoji="1" lang="en-US" altLang="ja-JP" sz="1050" dirty="0" smtClean="0">
                          <a:latin typeface="ＭＳ Ｐゴシック" panose="020B0600070205080204" pitchFamily="50" charset="-128"/>
                          <a:ea typeface="ＭＳ Ｐゴシック" panose="020B0600070205080204" pitchFamily="50" charset="-128"/>
                        </a:rPr>
                        <a:t>11</a:t>
                      </a:r>
                      <a:r>
                        <a:rPr kumimoji="1" lang="ja-JP" altLang="en-US" sz="1050" dirty="0" smtClean="0">
                          <a:latin typeface="ＭＳ Ｐゴシック" panose="020B0600070205080204" pitchFamily="50" charset="-128"/>
                          <a:ea typeface="ＭＳ Ｐゴシック" panose="020B0600070205080204" pitchFamily="50" charset="-128"/>
                        </a:rPr>
                        <a:t>時～</a:t>
                      </a:r>
                      <a:r>
                        <a:rPr kumimoji="1" lang="en-US" altLang="ja-JP" sz="1050" dirty="0" smtClean="0">
                          <a:latin typeface="ＭＳ Ｐゴシック" panose="020B0600070205080204" pitchFamily="50" charset="-128"/>
                          <a:ea typeface="ＭＳ Ｐゴシック" panose="020B0600070205080204" pitchFamily="50" charset="-128"/>
                        </a:rPr>
                        <a:t>20</a:t>
                      </a:r>
                      <a:r>
                        <a:rPr kumimoji="1" lang="ja-JP" altLang="en-US" sz="1050" dirty="0" smtClean="0">
                          <a:latin typeface="ＭＳ Ｐゴシック" panose="020B0600070205080204" pitchFamily="50" charset="-128"/>
                          <a:ea typeface="ＭＳ Ｐゴシック" panose="020B0600070205080204" pitchFamily="50" charset="-128"/>
                        </a:rPr>
                        <a:t>時半</a:t>
                      </a:r>
                      <a:endParaRPr kumimoji="1" lang="en-US" altLang="ja-JP" sz="1050" dirty="0" smtClean="0">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r>
                        <a:rPr kumimoji="1" lang="ja-JP" altLang="en-US" sz="1050" dirty="0" smtClean="0">
                          <a:latin typeface="ＭＳ Ｐゴシック" panose="020B0600070205080204" pitchFamily="50" charset="-128"/>
                          <a:ea typeface="ＭＳ Ｐゴシック" panose="020B0600070205080204" pitchFamily="50" charset="-128"/>
                        </a:rPr>
                        <a:t>□時短：</a:t>
                      </a:r>
                      <a:r>
                        <a:rPr kumimoji="1" lang="en-US" altLang="ja-JP" sz="1050" dirty="0" smtClean="0">
                          <a:latin typeface="ＭＳ Ｐゴシック" panose="020B0600070205080204" pitchFamily="50" charset="-128"/>
                          <a:ea typeface="ＭＳ Ｐゴシック" panose="020B0600070205080204" pitchFamily="50" charset="-128"/>
                        </a:rPr>
                        <a:t>20</a:t>
                      </a:r>
                      <a:r>
                        <a:rPr kumimoji="1" lang="ja-JP" altLang="en-US" sz="1050" dirty="0" smtClean="0">
                          <a:latin typeface="ＭＳ Ｐゴシック" panose="020B0600070205080204" pitchFamily="50" charset="-128"/>
                          <a:ea typeface="ＭＳ Ｐゴシック" panose="020B0600070205080204" pitchFamily="50" charset="-128"/>
                        </a:rPr>
                        <a:t>時まで</a:t>
                      </a:r>
                      <a:endParaRPr kumimoji="1" lang="en-US" altLang="ja-JP" sz="1050" dirty="0" smtClean="0">
                        <a:latin typeface="ＭＳ Ｐゴシック" panose="020B0600070205080204" pitchFamily="50" charset="-128"/>
                        <a:ea typeface="ＭＳ Ｐゴシック" panose="020B0600070205080204" pitchFamily="50" charset="-128"/>
                      </a:endParaRPr>
                    </a:p>
                    <a:p>
                      <a:r>
                        <a:rPr kumimoji="1" lang="ja-JP" altLang="en-US" sz="1050" dirty="0" smtClean="0">
                          <a:latin typeface="ＭＳ Ｐゴシック" panose="020B0600070205080204" pitchFamily="50" charset="-128"/>
                          <a:ea typeface="ＭＳ Ｐゴシック" panose="020B0600070205080204" pitchFamily="50" charset="-128"/>
                        </a:rPr>
                        <a:t>□酒類提供は自粛</a:t>
                      </a:r>
                      <a:endParaRPr kumimoji="1" lang="en-US" altLang="ja-JP" sz="1050" dirty="0" smtClean="0">
                        <a:latin typeface="ＭＳ Ｐゴシック" panose="020B0600070205080204" pitchFamily="50" charset="-128"/>
                        <a:ea typeface="ＭＳ Ｐゴシック" panose="020B0600070205080204" pitchFamily="50" charset="-128"/>
                      </a:endParaRPr>
                    </a:p>
                    <a:p>
                      <a:endParaRPr kumimoji="1" lang="en-US" altLang="ja-JP" sz="1050" dirty="0" smtClean="0">
                        <a:latin typeface="ＭＳ Ｐゴシック" panose="020B0600070205080204" pitchFamily="50" charset="-128"/>
                        <a:ea typeface="ＭＳ Ｐゴシック" panose="020B0600070205080204" pitchFamily="50" charset="-128"/>
                      </a:endParaRPr>
                    </a:p>
                    <a:p>
                      <a:endParaRPr kumimoji="1" lang="en-US" altLang="ja-JP" sz="1050" dirty="0" smtClean="0">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1579807153"/>
                  </a:ext>
                </a:extLst>
              </a:tr>
            </a:tbl>
          </a:graphicData>
        </a:graphic>
      </p:graphicFrame>
      <p:sp>
        <p:nvSpPr>
          <p:cNvPr id="7" name="テキスト ボックス 6"/>
          <p:cNvSpPr txBox="1"/>
          <p:nvPr/>
        </p:nvSpPr>
        <p:spPr>
          <a:xfrm>
            <a:off x="6059869" y="5163942"/>
            <a:ext cx="2844000" cy="415498"/>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同一グループ・同一テーブル原則４人</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以内</a:t>
            </a:r>
            <a:endParaRPr kumimoji="0"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□カラオケ利用自粛</a:t>
            </a:r>
            <a:endPar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700651831"/>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6137"/>
          </a:xfrm>
          <a:prstGeom prst="rect">
            <a:avLst/>
          </a:prstGeom>
        </p:spPr>
      </p:pic>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219</a:t>
            </a:fld>
            <a:endParaRPr kumimoji="1" lang="ja-JP" altLang="en-US" sz="11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86578817"/>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サブタイトル 2"/>
          <p:cNvSpPr txBox="1">
            <a:spLocks/>
          </p:cNvSpPr>
          <p:nvPr/>
        </p:nvSpPr>
        <p:spPr>
          <a:xfrm>
            <a:off x="189" y="142"/>
            <a:ext cx="9143624" cy="272001"/>
          </a:xfrm>
          <a:prstGeom prst="rect">
            <a:avLst/>
          </a:prstGeom>
          <a:solidFill>
            <a:srgbClr val="000099"/>
          </a:solidFill>
        </p:spPr>
        <p:txBody>
          <a:bodyPr vert="horz" lIns="61713" tIns="30856" rIns="61713" bIns="30856"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12927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86"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28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第２期大阪府ギャンブル等依存症対策推進計画」（</a:t>
            </a:r>
            <a:r>
              <a:rPr kumimoji="1" lang="ja-JP" altLang="en-US" sz="1286"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rPr>
              <a:t>案）の概要</a:t>
            </a:r>
            <a:endParaRPr kumimoji="1" lang="ja-JP" altLang="en-US" sz="1286"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aphicFrame>
        <p:nvGraphicFramePr>
          <p:cNvPr id="2" name="表 1"/>
          <p:cNvGraphicFramePr>
            <a:graphicFrameLocks noGrp="1"/>
          </p:cNvGraphicFramePr>
          <p:nvPr>
            <p:extLst/>
          </p:nvPr>
        </p:nvGraphicFramePr>
        <p:xfrm>
          <a:off x="0" y="535619"/>
          <a:ext cx="4705715" cy="770980"/>
        </p:xfrm>
        <a:graphic>
          <a:graphicData uri="http://schemas.openxmlformats.org/drawingml/2006/table">
            <a:tbl>
              <a:tblPr>
                <a:tableStyleId>{073A0DAA-6AF3-43AB-8588-CEC1D06C72B9}</a:tableStyleId>
              </a:tblPr>
              <a:tblGrid>
                <a:gridCol w="99091">
                  <a:extLst>
                    <a:ext uri="{9D8B030D-6E8A-4147-A177-3AD203B41FA5}">
                      <a16:colId xmlns:a16="http://schemas.microsoft.com/office/drawing/2014/main" val="2375738016"/>
                    </a:ext>
                  </a:extLst>
                </a:gridCol>
                <a:gridCol w="4606624">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ja-JP" altLang="en-US" sz="800" b="1" dirty="0" smtClean="0">
                          <a:solidFill>
                            <a:schemeClr val="bg1"/>
                          </a:solidFill>
                          <a:latin typeface="Meiryo UI" panose="020B0604030504040204" pitchFamily="50" charset="-128"/>
                          <a:ea typeface="Meiryo UI" panose="020B0604030504040204" pitchFamily="50" charset="-128"/>
                        </a:rPr>
                        <a:t>基本理念</a:t>
                      </a:r>
                      <a:endParaRPr kumimoji="1" lang="ja-JP" altLang="en-US" sz="8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98828972"/>
                  </a:ext>
                </a:extLst>
              </a:tr>
              <a:tr h="514286">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nSpc>
                          <a:spcPts val="14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アルコール、薬物等に対する依存に関する施策等との有機的な連携を図りつつ、防止及び回復に必要な対策を講ずるとともに、ギャンブル等依存症の本人及びその家族等が日常生活及び社会生活を円滑に営むことができるように支援する。</a:t>
                      </a:r>
                      <a:r>
                        <a:rPr kumimoji="1" lang="en-US" altLang="ja-JP" sz="700" b="0" dirty="0" smtClean="0">
                          <a:latin typeface="Meiryo UI" panose="020B0604030504040204" pitchFamily="50" charset="-128"/>
                          <a:ea typeface="Meiryo UI" panose="020B0604030504040204" pitchFamily="50" charset="-128"/>
                        </a:rPr>
                        <a:t/>
                      </a:r>
                      <a:br>
                        <a:rPr kumimoji="1" lang="en-US" altLang="ja-JP" sz="700" b="0" dirty="0" smtClean="0">
                          <a:latin typeface="Meiryo UI" panose="020B0604030504040204" pitchFamily="50" charset="-128"/>
                          <a:ea typeface="Meiryo UI" panose="020B0604030504040204" pitchFamily="50" charset="-128"/>
                        </a:rPr>
                      </a:br>
                      <a:r>
                        <a:rPr kumimoji="1" lang="ja-JP" altLang="en-US" sz="700" b="0" dirty="0" smtClean="0">
                          <a:latin typeface="Meiryo UI" panose="020B0604030504040204" pitchFamily="50" charset="-128"/>
                          <a:ea typeface="Meiryo UI" panose="020B0604030504040204" pitchFamily="50" charset="-128"/>
                        </a:rPr>
                        <a:t>（基本法第３条・第４条、基本条例第３条）</a:t>
                      </a:r>
                    </a:p>
                  </a:txBody>
                  <a:tcPr marL="0" marR="0" marT="25714" marB="51429">
                    <a:lnB w="12700" cap="flat" cmpd="sng" algn="ctr">
                      <a:noFill/>
                      <a:prstDash val="solid"/>
                      <a:round/>
                      <a:headEnd type="none" w="med" len="med"/>
                      <a:tailEnd type="none" w="med" len="med"/>
                    </a:lnB>
                    <a:noFill/>
                  </a:tcPr>
                </a:tc>
                <a:extLst>
                  <a:ext uri="{0D108BD9-81ED-4DB2-BD59-A6C34878D82A}">
                    <a16:rowId xmlns:a16="http://schemas.microsoft.com/office/drawing/2014/main" val="1388967084"/>
                  </a:ext>
                </a:extLst>
              </a:tr>
            </a:tbl>
          </a:graphicData>
        </a:graphic>
      </p:graphicFrame>
      <p:graphicFrame>
        <p:nvGraphicFramePr>
          <p:cNvPr id="53" name="表 52"/>
          <p:cNvGraphicFramePr>
            <a:graphicFrameLocks noGrp="1"/>
          </p:cNvGraphicFramePr>
          <p:nvPr>
            <p:extLst>
              <p:ext uri="{D42A27DB-BD31-4B8C-83A1-F6EECF244321}">
                <p14:modId xmlns:p14="http://schemas.microsoft.com/office/powerpoint/2010/main" val="2368163271"/>
              </p:ext>
            </p:extLst>
          </p:nvPr>
        </p:nvGraphicFramePr>
        <p:xfrm>
          <a:off x="4777737" y="1540873"/>
          <a:ext cx="4371429" cy="5346857"/>
        </p:xfrm>
        <a:graphic>
          <a:graphicData uri="http://schemas.openxmlformats.org/drawingml/2006/table">
            <a:tbl>
              <a:tblPr>
                <a:tableStyleId>{073A0DAA-6AF3-43AB-8588-CEC1D06C72B9}</a:tableStyleId>
              </a:tblPr>
              <a:tblGrid>
                <a:gridCol w="86391">
                  <a:extLst>
                    <a:ext uri="{9D8B030D-6E8A-4147-A177-3AD203B41FA5}">
                      <a16:colId xmlns:a16="http://schemas.microsoft.com/office/drawing/2014/main" val="2375738016"/>
                    </a:ext>
                  </a:extLst>
                </a:gridCol>
                <a:gridCol w="4285038">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71450" indent="-171450">
                        <a:buFont typeface="Meiryo UI" panose="020B0604030504040204" pitchFamily="50" charset="-128"/>
                        <a:buChar char="⑵"/>
                      </a:pPr>
                      <a:r>
                        <a:rPr kumimoji="1" lang="ja-JP" altLang="en-US" sz="800" b="1" dirty="0" smtClean="0">
                          <a:solidFill>
                            <a:schemeClr val="bg1"/>
                          </a:solidFill>
                          <a:latin typeface="Meiryo UI" panose="020B0604030504040204" pitchFamily="50" charset="-128"/>
                          <a:ea typeface="Meiryo UI" panose="020B0604030504040204" pitchFamily="50" charset="-128"/>
                        </a:rPr>
                        <a:t>ギャンブル等依存が疑われる人の推計</a:t>
                      </a:r>
                      <a:r>
                        <a:rPr kumimoji="1" lang="ja-JP" altLang="en-US" sz="800" b="1" spc="-40" baseline="0" dirty="0" smtClean="0">
                          <a:solidFill>
                            <a:schemeClr val="bg1"/>
                          </a:solidFill>
                          <a:latin typeface="Meiryo UI" panose="020B0604030504040204" pitchFamily="50" charset="-128"/>
                          <a:ea typeface="Meiryo UI" panose="020B0604030504040204" pitchFamily="50" charset="-128"/>
                        </a:rPr>
                        <a:t> </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Ｒ</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4.11</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月時点 </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今後、</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R4</a:t>
                      </a:r>
                      <a:r>
                        <a:rPr kumimoji="1" lang="ja-JP" altLang="en-US" sz="600" b="1" spc="-40" baseline="0" dirty="0" smtClean="0">
                          <a:solidFill>
                            <a:schemeClr val="bg1"/>
                          </a:solidFill>
                          <a:latin typeface="Meiryo UI" panose="020B0604030504040204" pitchFamily="50" charset="-128"/>
                          <a:ea typeface="Meiryo UI" panose="020B0604030504040204" pitchFamily="50" charset="-128"/>
                        </a:rPr>
                        <a:t>年度大阪府実施予定の実態調査結果を反映予定</a:t>
                      </a:r>
                      <a:r>
                        <a:rPr kumimoji="1" lang="en-US" altLang="ja-JP" sz="600" b="1" spc="-40" baseline="0" dirty="0" smtClean="0">
                          <a:solidFill>
                            <a:schemeClr val="bg1"/>
                          </a:solidFill>
                          <a:latin typeface="Meiryo UI" panose="020B0604030504040204" pitchFamily="50" charset="-128"/>
                          <a:ea typeface="Meiryo UI" panose="020B0604030504040204" pitchFamily="50" charset="-128"/>
                        </a:rPr>
                        <a:t>】</a:t>
                      </a:r>
                    </a:p>
                  </a:txBody>
                  <a:tcPr marL="65314" marR="65314" marT="32657" marB="32657">
                    <a:lnL w="12700" cap="flat" cmpd="sng" algn="ctr">
                      <a:solidFill>
                        <a:schemeClr val="tx2">
                          <a:lumMod val="60000"/>
                          <a:lumOff val="40000"/>
                        </a:schemeClr>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4911429">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lvl="1" indent="-95250" algn="l" defTabSz="1280146" rtl="0" eaLnBrk="1" latinLnBrk="0" hangingPunct="1">
                        <a:lnSpc>
                          <a:spcPts val="1300"/>
                        </a:lnSpc>
                        <a:buFont typeface="Arial" panose="020B0604020202020204" pitchFamily="34" charset="0"/>
                        <a:buChar char="•"/>
                      </a:pP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国及び府が実施した調査における割合を府の成人人口（令和３年</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12</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月現在：</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750</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万人）にあてはめると、過去１年以内の「ギャンブル等依存が疑われる人」の数</a:t>
                      </a:r>
                      <a:r>
                        <a:rPr kumimoji="1" lang="en-US" altLang="ja-JP" sz="400" kern="1200" dirty="0" smtClean="0">
                          <a:solidFill>
                            <a:schemeClr val="dk1"/>
                          </a:solidFill>
                          <a:latin typeface="Meiryo UI" panose="020B0604030504040204" pitchFamily="50" charset="-128"/>
                          <a:ea typeface="Meiryo UI" panose="020B0604030504040204" pitchFamily="50" charset="-128"/>
                          <a:cs typeface="+mn-cs"/>
                        </a:rPr>
                        <a:t>※</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は、約９万８千人から</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16</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万</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6</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千人と推計され、そのうちギャンブル障害に該当する人は約半数と推定される。</a:t>
                      </a: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85725" lvl="1" indent="0" algn="l" defTabSz="1280146" rtl="0" eaLnBrk="1" latinLnBrk="0" hangingPunct="1">
                        <a:lnSpc>
                          <a:spcPts val="1200"/>
                        </a:lnSpc>
                        <a:buFont typeface="Arial" panose="020B0604020202020204" pitchFamily="34" charset="0"/>
                        <a:buNone/>
                      </a:pPr>
                      <a:endParaRPr kumimoji="1" lang="en-US" altLang="ja-JP" sz="800" kern="1200" dirty="0" smtClean="0">
                        <a:solidFill>
                          <a:srgbClr val="002060"/>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85725" lvl="1" indent="0" algn="l" defTabSz="1280146" rtl="0" eaLnBrk="1" latinLnBrk="0" hangingPunct="1">
                        <a:lnSpc>
                          <a:spcPts val="1200"/>
                        </a:lnSpc>
                        <a:buFont typeface="Arial" panose="020B0604020202020204" pitchFamily="34" charset="0"/>
                        <a:buNone/>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p>
                      <a:pPr marL="180975" lvl="1" indent="-95250" algn="l" defTabSz="1280146" rtl="0" eaLnBrk="1" latinLnBrk="0" hangingPunct="1">
                        <a:lnSpc>
                          <a:spcPts val="1200"/>
                        </a:lnSpc>
                        <a:buFont typeface="Arial" panose="020B0604020202020204" pitchFamily="34" charset="0"/>
                        <a:buChar char="•"/>
                      </a:pPr>
                      <a:endParaRPr kumimoji="1" lang="en-US" altLang="ja-JP" sz="700" kern="1200" dirty="0" smtClean="0">
                        <a:solidFill>
                          <a:schemeClr val="dk1"/>
                        </a:solidFill>
                        <a:latin typeface="Meiryo UI" panose="020B0604030504040204" pitchFamily="50" charset="-128"/>
                        <a:ea typeface="Meiryo UI" panose="020B0604030504040204" pitchFamily="50" charset="-128"/>
                        <a:cs typeface="+mn-cs"/>
                      </a:endParaRPr>
                    </a:p>
                  </a:txBody>
                  <a:tcPr marL="0" marR="0" marT="0" marB="0">
                    <a:lnL w="12700" cmpd="sng">
                      <a:noFill/>
                    </a:lnL>
                    <a:lnR w="28575"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noFill/>
                  </a:tcPr>
                </a:tc>
                <a:extLst>
                  <a:ext uri="{0D108BD9-81ED-4DB2-BD59-A6C34878D82A}">
                    <a16:rowId xmlns:a16="http://schemas.microsoft.com/office/drawing/2014/main" val="2305717086"/>
                  </a:ext>
                </a:extLst>
              </a:tr>
              <a:tr h="239486">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noFill/>
                      <a:prstDash val="solid"/>
                      <a:round/>
                      <a:headEnd type="none" w="med" len="med"/>
                      <a:tailEnd type="none" w="med" len="med"/>
                    </a:lnR>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endParaRPr kumimoji="1" lang="en-US" altLang="ja-JP" sz="600" b="1" dirty="0" smtClean="0">
                        <a:solidFill>
                          <a:schemeClr val="bg1"/>
                        </a:solidFill>
                        <a:latin typeface="Meiryo UI" panose="020B0604030504040204" pitchFamily="50" charset="-128"/>
                        <a:ea typeface="Meiryo UI" panose="020B0604030504040204" pitchFamily="50" charset="-128"/>
                      </a:endParaRPr>
                    </a:p>
                    <a:p>
                      <a:pPr marL="0" indent="0">
                        <a:buFont typeface="Wingdings" panose="05000000000000000000" pitchFamily="2" charset="2"/>
                        <a:buChar char="l"/>
                      </a:pPr>
                      <a:endParaRPr kumimoji="1" lang="en-US" altLang="ja-JP" sz="600" b="1" dirty="0" smtClean="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bg1"/>
                    </a:solidFill>
                  </a:tcPr>
                </a:tc>
                <a:extLst>
                  <a:ext uri="{0D108BD9-81ED-4DB2-BD59-A6C34878D82A}">
                    <a16:rowId xmlns:a16="http://schemas.microsoft.com/office/drawing/2014/main" val="98828972"/>
                  </a:ext>
                </a:extLst>
              </a:tr>
            </a:tbl>
          </a:graphicData>
        </a:graphic>
      </p:graphicFrame>
      <p:graphicFrame>
        <p:nvGraphicFramePr>
          <p:cNvPr id="172" name="表 171"/>
          <p:cNvGraphicFramePr>
            <a:graphicFrameLocks noGrp="1"/>
          </p:cNvGraphicFramePr>
          <p:nvPr>
            <p:extLst/>
          </p:nvPr>
        </p:nvGraphicFramePr>
        <p:xfrm>
          <a:off x="4906292" y="2246012"/>
          <a:ext cx="4244802" cy="2075339"/>
        </p:xfrm>
        <a:graphic>
          <a:graphicData uri="http://schemas.openxmlformats.org/drawingml/2006/table">
            <a:tbl>
              <a:tblPr bandRow="1"/>
              <a:tblGrid>
                <a:gridCol w="153588">
                  <a:extLst>
                    <a:ext uri="{9D8B030D-6E8A-4147-A177-3AD203B41FA5}">
                      <a16:colId xmlns:a16="http://schemas.microsoft.com/office/drawing/2014/main" val="4024171942"/>
                    </a:ext>
                  </a:extLst>
                </a:gridCol>
                <a:gridCol w="611255">
                  <a:extLst>
                    <a:ext uri="{9D8B030D-6E8A-4147-A177-3AD203B41FA5}">
                      <a16:colId xmlns:a16="http://schemas.microsoft.com/office/drawing/2014/main" val="1514483698"/>
                    </a:ext>
                  </a:extLst>
                </a:gridCol>
                <a:gridCol w="2037516">
                  <a:extLst>
                    <a:ext uri="{9D8B030D-6E8A-4147-A177-3AD203B41FA5}">
                      <a16:colId xmlns:a16="http://schemas.microsoft.com/office/drawing/2014/main" val="3533719708"/>
                    </a:ext>
                  </a:extLst>
                </a:gridCol>
                <a:gridCol w="770961">
                  <a:extLst>
                    <a:ext uri="{9D8B030D-6E8A-4147-A177-3AD203B41FA5}">
                      <a16:colId xmlns:a16="http://schemas.microsoft.com/office/drawing/2014/main" val="2867014325"/>
                    </a:ext>
                  </a:extLst>
                </a:gridCol>
                <a:gridCol w="671482">
                  <a:extLst>
                    <a:ext uri="{9D8B030D-6E8A-4147-A177-3AD203B41FA5}">
                      <a16:colId xmlns:a16="http://schemas.microsoft.com/office/drawing/2014/main" val="3069363958"/>
                    </a:ext>
                  </a:extLst>
                </a:gridCol>
              </a:tblGrid>
              <a:tr h="162066">
                <a:tc gridSpan="5">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r>
                        <a:rPr kumimoji="1" lang="ja-JP" altLang="en-US" sz="600" b="1" dirty="0" smtClean="0">
                          <a:solidFill>
                            <a:schemeClr val="bg1"/>
                          </a:solidFill>
                          <a:latin typeface="メイリオ" panose="020B0604030504040204" pitchFamily="50" charset="-128"/>
                          <a:ea typeface="メイリオ" panose="020B0604030504040204" pitchFamily="50" charset="-128"/>
                        </a:rPr>
                        <a:t>＜推 計＞</a:t>
                      </a:r>
                      <a:endParaRPr kumimoji="1" lang="en-US" altLang="ja-JP" sz="600" b="1" dirty="0" smtClean="0">
                        <a:solidFill>
                          <a:schemeClr val="bg1"/>
                        </a:solidFill>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rgbClr val="558ED5"/>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extLst>
                  <a:ext uri="{0D108BD9-81ED-4DB2-BD59-A6C34878D82A}">
                    <a16:rowId xmlns:a16="http://schemas.microsoft.com/office/drawing/2014/main" val="3245630909"/>
                  </a:ext>
                </a:extLst>
              </a:tr>
              <a:tr h="162066">
                <a:tc rowSpan="2">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ctr"/>
                      <a:endParaRPr kumimoji="1" lang="en-US" altLang="ja-JP" sz="500" b="1" dirty="0" smtClean="0">
                        <a:solidFill>
                          <a:schemeClr val="tx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p>
                      <a:pPr algn="ctr"/>
                      <a:endParaRPr kumimoji="1" lang="en-US" altLang="ja-JP" sz="500" b="1" dirty="0" smtClean="0">
                        <a:solidFill>
                          <a:schemeClr val="tx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p>
                      <a:pPr algn="ctr">
                        <a:lnSpc>
                          <a:spcPts val="1000"/>
                        </a:lnSpc>
                      </a:pPr>
                      <a:r>
                        <a:rPr kumimoji="1" lang="ja-JP" altLang="en-US" sz="600" b="1" dirty="0" smtClean="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❶</a:t>
                      </a:r>
                      <a:endParaRPr kumimoji="1" lang="ja-JP" altLang="en-US" sz="6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ap="flat" cmpd="sng" algn="ctr">
                      <a:solidFill>
                        <a:srgbClr val="558ED5"/>
                      </a:solidFill>
                      <a:prstDash val="solid"/>
                      <a:round/>
                      <a:headEnd type="none" w="med" len="med"/>
                      <a:tailEnd type="none" w="med" len="med"/>
                    </a:lnT>
                    <a:lnB w="12700" cap="flat" cmpd="sng" algn="ctr">
                      <a:solidFill>
                        <a:srgbClr val="558ED5"/>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調査名</a:t>
                      </a: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割合</a:t>
                      </a:r>
                      <a:endParaRPr kumimoji="1" lang="zh-TW" altLang="en-US" sz="600" b="1" dirty="0" smtClean="0">
                        <a:solidFill>
                          <a:schemeClr val="bg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b="1" dirty="0">
                        <a:solidFill>
                          <a:schemeClr val="bg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600" b="1" dirty="0" smtClean="0">
                          <a:solidFill>
                            <a:schemeClr val="bg1"/>
                          </a:solidFill>
                          <a:effectLst/>
                          <a:latin typeface="メイリオ" panose="020B0604030504040204" pitchFamily="50" charset="-128"/>
                          <a:ea typeface="メイリオ" panose="020B0604030504040204" pitchFamily="50" charset="-128"/>
                        </a:rPr>
                        <a:t>府推計値</a:t>
                      </a:r>
                      <a:endParaRPr kumimoji="1" lang="zh-TW" altLang="en-US" sz="600" b="1" dirty="0" smtClean="0">
                        <a:solidFill>
                          <a:schemeClr val="bg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472C4">
                        <a:lumMod val="75000"/>
                      </a:srgbClr>
                    </a:solidFill>
                  </a:tcPr>
                </a:tc>
                <a:extLst>
                  <a:ext uri="{0D108BD9-81ED-4DB2-BD59-A6C34878D82A}">
                    <a16:rowId xmlns:a16="http://schemas.microsoft.com/office/drawing/2014/main" val="2402416326"/>
                  </a:ext>
                </a:extLst>
              </a:tr>
              <a:tr h="287251">
                <a:tc vMerge="1">
                  <a:txBody>
                    <a:bodyPr/>
                    <a:lstStyle/>
                    <a:p>
                      <a:endParaRPr kumimoji="1" lang="ja-JP" altLang="en-US" sz="900" dirty="0">
                        <a:solidFill>
                          <a:schemeClr val="tx1"/>
                        </a:solidFill>
                        <a:latin typeface="メイリオ" panose="020B0604030504040204" pitchFamily="50" charset="-128"/>
                        <a:ea typeface="メイリオ" panose="020B0604030504040204" pitchFamily="50" charset="-128"/>
                      </a:endParaRPr>
                    </a:p>
                  </a:txBody>
                  <a:tcPr>
                    <a:solidFill>
                      <a:srgbClr val="0070C0"/>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zh-TW" altLang="en-US" sz="700" b="1" baseline="0" dirty="0" smtClean="0">
                          <a:solidFill>
                            <a:schemeClr val="tx1"/>
                          </a:solidFill>
                          <a:effectLst/>
                          <a:latin typeface="メイリオ" panose="020B0604030504040204" pitchFamily="50" charset="-128"/>
                          <a:ea typeface="メイリオ" panose="020B0604030504040204" pitchFamily="50" charset="-128"/>
                        </a:rPr>
                        <a:t>国実態調査</a:t>
                      </a:r>
                      <a:r>
                        <a:rPr kumimoji="1" lang="en-US" altLang="ja-JP" sz="600" b="1" baseline="0" dirty="0" smtClean="0">
                          <a:solidFill>
                            <a:schemeClr val="tx1"/>
                          </a:solidFill>
                          <a:effectLst/>
                          <a:latin typeface="メイリオ" panose="020B0604030504040204" pitchFamily="50" charset="-128"/>
                          <a:ea typeface="メイリオ" panose="020B0604030504040204" pitchFamily="50" charset="-128"/>
                        </a:rPr>
                        <a:t/>
                      </a:r>
                      <a:br>
                        <a:rPr kumimoji="1" lang="en-US" altLang="ja-JP" sz="600" b="1" baseline="0" dirty="0" smtClean="0">
                          <a:solidFill>
                            <a:schemeClr val="tx1"/>
                          </a:solidFill>
                          <a:effectLst/>
                          <a:latin typeface="メイリオ" panose="020B0604030504040204" pitchFamily="50" charset="-128"/>
                          <a:ea typeface="メイリオ" panose="020B0604030504040204" pitchFamily="50" charset="-128"/>
                        </a:rPr>
                      </a:br>
                      <a:r>
                        <a:rPr kumimoji="1" lang="zh-TW" altLang="en-US" sz="600" b="1" baseline="0" dirty="0" smtClean="0">
                          <a:solidFill>
                            <a:schemeClr val="tx1"/>
                          </a:solidFill>
                          <a:effectLst/>
                          <a:latin typeface="メイリオ" panose="020B0604030504040204" pitchFamily="50" charset="-128"/>
                          <a:ea typeface="メイリオ" panose="020B0604030504040204" pitchFamily="50" charset="-128"/>
                        </a:rPr>
                        <a:t>（Ｒ</a:t>
                      </a:r>
                      <a:r>
                        <a:rPr kumimoji="1" lang="en-US" altLang="zh-TW" sz="600" b="1" baseline="0" dirty="0" smtClean="0">
                          <a:solidFill>
                            <a:schemeClr val="tx1"/>
                          </a:solidFill>
                          <a:effectLst/>
                          <a:latin typeface="メイリオ" panose="020B0604030504040204" pitchFamily="50" charset="-128"/>
                          <a:ea typeface="メイリオ" panose="020B0604030504040204" pitchFamily="50" charset="-128"/>
                        </a:rPr>
                        <a:t>3.8</a:t>
                      </a:r>
                      <a:r>
                        <a:rPr kumimoji="1" lang="zh-TW" altLang="en-US" sz="600" b="1" baseline="0" dirty="0" smtClean="0">
                          <a:solidFill>
                            <a:schemeClr val="tx1"/>
                          </a:solidFill>
                          <a:effectLst/>
                          <a:latin typeface="メイリオ" panose="020B0604030504040204" pitchFamily="50" charset="-128"/>
                          <a:ea typeface="メイリオ" panose="020B0604030504040204" pitchFamily="50" charset="-128"/>
                        </a:rPr>
                        <a:t>公表）</a:t>
                      </a:r>
                      <a:endParaRPr kumimoji="1" lang="ja-JP" altLang="en-US" sz="600" b="1" baseline="0"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dirty="0" smtClean="0">
                          <a:solidFill>
                            <a:schemeClr val="tx1"/>
                          </a:solidFill>
                          <a:effectLst/>
                          <a:latin typeface="メイリオ" panose="020B0604030504040204" pitchFamily="50" charset="-128"/>
                          <a:ea typeface="メイリオ" panose="020B0604030504040204" pitchFamily="50" charset="-128"/>
                        </a:rPr>
                        <a:t>ギャンブル等依存が疑われる人の割合は成人の</a:t>
                      </a:r>
                      <a:r>
                        <a:rPr kumimoji="1" lang="en-US" altLang="ja-JP" sz="800" b="1" u="sng" dirty="0" smtClean="0">
                          <a:solidFill>
                            <a:schemeClr val="tx1"/>
                          </a:solidFill>
                          <a:effectLst/>
                          <a:latin typeface="メイリオ" panose="020B0604030504040204" pitchFamily="50" charset="-128"/>
                          <a:ea typeface="メイリオ" panose="020B0604030504040204" pitchFamily="50" charset="-128"/>
                        </a:rPr>
                        <a:t>2.2</a:t>
                      </a:r>
                      <a:r>
                        <a:rPr kumimoji="1" lang="ja-JP" altLang="en-US" sz="800" b="1" u="sng" dirty="0" smtClean="0">
                          <a:solidFill>
                            <a:schemeClr val="tx1"/>
                          </a:solidFill>
                          <a:effectLst/>
                          <a:latin typeface="メイリオ" panose="020B0604030504040204" pitchFamily="50" charset="-128"/>
                          <a:ea typeface="メイリオ" panose="020B0604030504040204" pitchFamily="50" charset="-128"/>
                        </a:rPr>
                        <a:t>％</a:t>
                      </a:r>
                      <a:endParaRPr kumimoji="1" lang="zh-TW" altLang="en-US" sz="800" b="1" u="sng"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dirty="0">
                        <a:solidFill>
                          <a:schemeClr val="tx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約</a:t>
                      </a:r>
                      <a:r>
                        <a:rPr kumimoji="1" lang="en-US" altLang="zh-TW" sz="700" b="1" spc="-30" baseline="0" dirty="0" smtClean="0">
                          <a:solidFill>
                            <a:schemeClr val="tx1"/>
                          </a:solidFill>
                          <a:effectLst/>
                          <a:latin typeface="メイリオ" panose="020B0604030504040204" pitchFamily="50" charset="-128"/>
                          <a:ea typeface="メイリオ" panose="020B0604030504040204" pitchFamily="50" charset="-128"/>
                        </a:rPr>
                        <a:t>16</a:t>
                      </a:r>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万</a:t>
                      </a:r>
                      <a:r>
                        <a:rPr kumimoji="1" lang="en-US" altLang="zh-TW" sz="700" b="1" spc="-30" baseline="0" dirty="0" smtClean="0">
                          <a:solidFill>
                            <a:schemeClr val="tx1"/>
                          </a:solidFill>
                          <a:effectLst/>
                          <a:latin typeface="メイリオ" panose="020B0604030504040204" pitchFamily="50" charset="-128"/>
                          <a:ea typeface="メイリオ" panose="020B0604030504040204" pitchFamily="50" charset="-128"/>
                        </a:rPr>
                        <a:t>6</a:t>
                      </a:r>
                      <a:r>
                        <a:rPr kumimoji="1" lang="zh-TW" altLang="en-US" sz="700" b="1" spc="-30" baseline="0" dirty="0" smtClean="0">
                          <a:solidFill>
                            <a:schemeClr val="tx1"/>
                          </a:solidFill>
                          <a:effectLst/>
                          <a:latin typeface="メイリオ" panose="020B0604030504040204" pitchFamily="50" charset="-128"/>
                          <a:ea typeface="メイリオ" panose="020B0604030504040204" pitchFamily="50" charset="-128"/>
                        </a:rPr>
                        <a:t>千人</a:t>
                      </a:r>
                    </a:p>
                  </a:txBody>
                  <a:tcPr marL="64094" marR="64094" marT="32047" marB="32047"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B9BD5">
                        <a:tint val="40000"/>
                      </a:srgbClr>
                    </a:solidFill>
                  </a:tcPr>
                </a:tc>
                <a:extLst>
                  <a:ext uri="{0D108BD9-81ED-4DB2-BD59-A6C34878D82A}">
                    <a16:rowId xmlns:a16="http://schemas.microsoft.com/office/drawing/2014/main" val="587334456"/>
                  </a:ext>
                </a:extLst>
              </a:tr>
              <a:tr h="287251">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ctr"/>
                      <a:r>
                        <a:rPr kumimoji="1" lang="ja-JP" altLang="en-US" sz="600" b="1" dirty="0" smtClean="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❷</a:t>
                      </a:r>
                      <a:endParaRPr kumimoji="1" lang="ja-JP" altLang="en-US" sz="600" b="1" dirty="0">
                        <a:solidFill>
                          <a:schemeClr val="bg1"/>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txBody>
                  <a:tcPr marL="64094" marR="64094" marT="32047" marB="32047" anchor="ctr">
                    <a:lnL w="12700" cmpd="sng">
                      <a:solidFill>
                        <a:sysClr val="window" lastClr="FFFFFF"/>
                      </a:solidFill>
                    </a:lnL>
                    <a:lnR w="12700" cmpd="sng">
                      <a:solidFill>
                        <a:sysClr val="window" lastClr="FFFFFF"/>
                      </a:solidFill>
                    </a:lnR>
                    <a:lnT w="12700" cap="flat" cmpd="sng" algn="ctr">
                      <a:solidFill>
                        <a:srgbClr val="558ED5"/>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58ED5"/>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algn="l" defTabSz="914400" rtl="0" eaLnBrk="1" latinLnBrk="0" hangingPunct="1"/>
                      <a:r>
                        <a:rPr kumimoji="1" lang="zh-TW" altLang="en-US" sz="700" b="1" kern="1200" baseline="0" dirty="0" smtClean="0">
                          <a:solidFill>
                            <a:schemeClr val="tx1"/>
                          </a:solidFill>
                          <a:effectLst/>
                          <a:latin typeface="メイリオ" panose="020B0604030504040204" pitchFamily="50" charset="-128"/>
                          <a:ea typeface="メイリオ" panose="020B0604030504040204" pitchFamily="50" charset="-128"/>
                          <a:cs typeface="+mn-cs"/>
                        </a:rPr>
                        <a:t>府実態調査</a:t>
                      </a:r>
                      <a: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t/>
                      </a:r>
                      <a:b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br>
                      <a:r>
                        <a:rPr kumimoji="1" lang="zh-TW"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rPr>
                        <a:t>（Ｒ</a:t>
                      </a:r>
                      <a:r>
                        <a:rPr kumimoji="1" lang="en-US" altLang="zh-TW" sz="600" b="1" kern="1200" baseline="0" dirty="0" smtClean="0">
                          <a:solidFill>
                            <a:schemeClr val="tx1"/>
                          </a:solidFill>
                          <a:effectLst/>
                          <a:latin typeface="メイリオ" panose="020B0604030504040204" pitchFamily="50" charset="-128"/>
                          <a:ea typeface="メイリオ" panose="020B0604030504040204" pitchFamily="50" charset="-128"/>
                          <a:cs typeface="+mn-cs"/>
                        </a:rPr>
                        <a:t>4.3</a:t>
                      </a:r>
                      <a:r>
                        <a:rPr kumimoji="1" lang="zh-TW"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rPr>
                        <a:t>公表）</a:t>
                      </a:r>
                      <a:endParaRPr kumimoji="1" lang="ja-JP" altLang="en-US" sz="600" b="1" kern="1200" baseline="0" dirty="0" smtClean="0">
                        <a:solidFill>
                          <a:schemeClr val="tx1"/>
                        </a:solidFill>
                        <a:effectLst/>
                        <a:latin typeface="メイリオ" panose="020B0604030504040204" pitchFamily="50" charset="-128"/>
                        <a:ea typeface="メイリオ" panose="020B0604030504040204" pitchFamily="50" charset="-128"/>
                        <a:cs typeface="+mn-cs"/>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algn="l"/>
                      <a:r>
                        <a:rPr kumimoji="1" lang="ja-JP" altLang="en-US" sz="700" b="0" dirty="0" smtClean="0">
                          <a:solidFill>
                            <a:schemeClr val="tx1"/>
                          </a:solidFill>
                          <a:effectLst/>
                          <a:latin typeface="メイリオ" panose="020B0604030504040204" pitchFamily="50" charset="-128"/>
                          <a:ea typeface="メイリオ" panose="020B0604030504040204" pitchFamily="50" charset="-128"/>
                        </a:rPr>
                        <a:t>ギャンブル等依存が疑われる人の割合は成人の</a:t>
                      </a:r>
                      <a:r>
                        <a:rPr kumimoji="1" lang="en-US" altLang="ja-JP" sz="800" b="1" u="sng" dirty="0" smtClean="0">
                          <a:solidFill>
                            <a:schemeClr val="tx1"/>
                          </a:solidFill>
                          <a:effectLst/>
                          <a:latin typeface="メイリオ" panose="020B0604030504040204" pitchFamily="50" charset="-128"/>
                          <a:ea typeface="メイリオ" panose="020B0604030504040204" pitchFamily="50" charset="-128"/>
                        </a:rPr>
                        <a:t>1.3</a:t>
                      </a:r>
                      <a:r>
                        <a:rPr kumimoji="1" lang="ja-JP" altLang="en-US" sz="800" b="1" u="sng" dirty="0" smtClean="0">
                          <a:solidFill>
                            <a:schemeClr val="tx1"/>
                          </a:solidFill>
                          <a:effectLst/>
                          <a:latin typeface="メイリオ" panose="020B0604030504040204" pitchFamily="50" charset="-128"/>
                          <a:ea typeface="メイリオ" panose="020B0604030504040204" pitchFamily="50" charset="-128"/>
                        </a:rPr>
                        <a:t>％</a:t>
                      </a:r>
                      <a:endParaRPr kumimoji="1" lang="zh-TW" altLang="en-US" sz="800" b="1" u="sng" dirty="0" smtClean="0">
                        <a:solidFill>
                          <a:schemeClr val="tx1"/>
                        </a:solidFill>
                        <a:effectLst/>
                        <a:latin typeface="メイリオ" panose="020B0604030504040204" pitchFamily="50" charset="-128"/>
                        <a:ea typeface="メイリオ" panose="020B0604030504040204" pitchFamily="50" charset="-128"/>
                      </a:endParaRPr>
                    </a:p>
                  </a:txBody>
                  <a:tcPr marL="64094" marR="64094" marT="32047" marB="32047">
                    <a:lnL w="12700" cmpd="sng">
                      <a:solidFill>
                        <a:sysClr val="window" lastClr="FFFFFF"/>
                      </a:solidFill>
                    </a:lnL>
                    <a:lnR w="12700" cmpd="sng">
                      <a:solidFill>
                        <a:sysClr val="window" lastClr="FFFFFF"/>
                      </a:solidFill>
                    </a:lnR>
                    <a:lnT w="12700" cmpd="sng">
                      <a:solidFill>
                        <a:sysClr val="window" lastClr="FFFFFF"/>
                      </a:solid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endParaRPr kumimoji="1" lang="ja-JP" altLang="en-US" sz="600" dirty="0">
                        <a:solidFill>
                          <a:schemeClr val="tx1"/>
                        </a:solidFill>
                        <a:latin typeface="メイリオ" panose="020B0604030504040204" pitchFamily="50" charset="-128"/>
                        <a:ea typeface="メイリオ" panose="020B0604030504040204" pitchFamily="50" charset="-128"/>
                      </a:endParaRPr>
                    </a:p>
                  </a:txBody>
                  <a:tcPr marL="64094" marR="64094" marT="32047" marB="32047">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約</a:t>
                      </a:r>
                      <a:r>
                        <a:rPr kumimoji="1" lang="en-US" altLang="zh-TW" sz="700" b="1" dirty="0" smtClean="0">
                          <a:solidFill>
                            <a:schemeClr val="tx1"/>
                          </a:solidFill>
                          <a:effectLst/>
                          <a:latin typeface="メイリオ" panose="020B0604030504040204" pitchFamily="50" charset="-128"/>
                          <a:ea typeface="メイリオ" panose="020B0604030504040204" pitchFamily="50" charset="-128"/>
                        </a:rPr>
                        <a:t>9</a:t>
                      </a: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万</a:t>
                      </a:r>
                      <a:r>
                        <a:rPr kumimoji="1" lang="en-US" altLang="zh-TW" sz="700" b="1" dirty="0" smtClean="0">
                          <a:solidFill>
                            <a:schemeClr val="tx1"/>
                          </a:solidFill>
                          <a:effectLst/>
                          <a:latin typeface="メイリオ" panose="020B0604030504040204" pitchFamily="50" charset="-128"/>
                          <a:ea typeface="メイリオ" panose="020B0604030504040204" pitchFamily="50" charset="-128"/>
                        </a:rPr>
                        <a:t>8</a:t>
                      </a:r>
                      <a:r>
                        <a:rPr kumimoji="1" lang="zh-TW" altLang="en-US" sz="700" b="1" dirty="0" smtClean="0">
                          <a:solidFill>
                            <a:schemeClr val="tx1"/>
                          </a:solidFill>
                          <a:effectLst/>
                          <a:latin typeface="メイリオ" panose="020B0604030504040204" pitchFamily="50" charset="-128"/>
                          <a:ea typeface="メイリオ" panose="020B0604030504040204" pitchFamily="50" charset="-128"/>
                        </a:rPr>
                        <a:t>千人</a:t>
                      </a:r>
                    </a:p>
                  </a:txBody>
                  <a:tcPr marL="64094" marR="64094" marT="32047" marB="32047"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B9BD5">
                        <a:tint val="20000"/>
                      </a:srgbClr>
                    </a:solidFill>
                  </a:tcPr>
                </a:tc>
                <a:extLst>
                  <a:ext uri="{0D108BD9-81ED-4DB2-BD59-A6C34878D82A}">
                    <a16:rowId xmlns:a16="http://schemas.microsoft.com/office/drawing/2014/main" val="2509277821"/>
                  </a:ext>
                </a:extLst>
              </a:tr>
              <a:tr h="862380">
                <a:tc gridSpan="5">
                  <a:txBody>
                    <a:bodyPr/>
                    <a:lstStyle>
                      <a:lvl1pPr marL="0" algn="l" defTabSz="1280146" rtl="0" eaLnBrk="1" latinLnBrk="0" hangingPunct="1">
                        <a:defRPr kumimoji="1" sz="2500" kern="1200">
                          <a:solidFill>
                            <a:schemeClr val="dk1"/>
                          </a:solidFill>
                          <a:latin typeface="Calibri" panose="020F0502020204030204"/>
                        </a:defRPr>
                      </a:lvl1pPr>
                      <a:lvl2pPr marL="640073" algn="l" defTabSz="1280146" rtl="0" eaLnBrk="1" latinLnBrk="0" hangingPunct="1">
                        <a:defRPr kumimoji="1" sz="2500" kern="1200">
                          <a:solidFill>
                            <a:schemeClr val="dk1"/>
                          </a:solidFill>
                          <a:latin typeface="Calibri" panose="020F0502020204030204"/>
                        </a:defRPr>
                      </a:lvl2pPr>
                      <a:lvl3pPr marL="1280146" algn="l" defTabSz="1280146" rtl="0" eaLnBrk="1" latinLnBrk="0" hangingPunct="1">
                        <a:defRPr kumimoji="1" sz="2500" kern="1200">
                          <a:solidFill>
                            <a:schemeClr val="dk1"/>
                          </a:solidFill>
                          <a:latin typeface="Calibri" panose="020F0502020204030204"/>
                        </a:defRPr>
                      </a:lvl3pPr>
                      <a:lvl4pPr marL="1920218" algn="l" defTabSz="1280146" rtl="0" eaLnBrk="1" latinLnBrk="0" hangingPunct="1">
                        <a:defRPr kumimoji="1" sz="2500" kern="1200">
                          <a:solidFill>
                            <a:schemeClr val="dk1"/>
                          </a:solidFill>
                          <a:latin typeface="Calibri" panose="020F0502020204030204"/>
                        </a:defRPr>
                      </a:lvl4pPr>
                      <a:lvl5pPr marL="2560292" algn="l" defTabSz="1280146" rtl="0" eaLnBrk="1" latinLnBrk="0" hangingPunct="1">
                        <a:defRPr kumimoji="1" sz="2500" kern="1200">
                          <a:solidFill>
                            <a:schemeClr val="dk1"/>
                          </a:solidFill>
                          <a:latin typeface="Calibri" panose="020F0502020204030204"/>
                        </a:defRPr>
                      </a:lvl5pPr>
                      <a:lvl6pPr marL="3200364" algn="l" defTabSz="1280146" rtl="0" eaLnBrk="1" latinLnBrk="0" hangingPunct="1">
                        <a:defRPr kumimoji="1" sz="2500" kern="1200">
                          <a:solidFill>
                            <a:schemeClr val="dk1"/>
                          </a:solidFill>
                          <a:latin typeface="Calibri" panose="020F0502020204030204"/>
                        </a:defRPr>
                      </a:lvl6pPr>
                      <a:lvl7pPr marL="3840439" algn="l" defTabSz="1280146" rtl="0" eaLnBrk="1" latinLnBrk="0" hangingPunct="1">
                        <a:defRPr kumimoji="1" sz="2500" kern="1200">
                          <a:solidFill>
                            <a:schemeClr val="dk1"/>
                          </a:solidFill>
                          <a:latin typeface="Calibri" panose="020F0502020204030204"/>
                        </a:defRPr>
                      </a:lvl7pPr>
                      <a:lvl8pPr marL="4480512" algn="l" defTabSz="1280146" rtl="0" eaLnBrk="1" latinLnBrk="0" hangingPunct="1">
                        <a:defRPr kumimoji="1" sz="2500" kern="1200">
                          <a:solidFill>
                            <a:schemeClr val="dk1"/>
                          </a:solidFill>
                          <a:latin typeface="Calibri" panose="020F0502020204030204"/>
                        </a:defRPr>
                      </a:lvl8pPr>
                      <a:lvl9pPr marL="5120585" algn="l" defTabSz="1280146" rtl="0" eaLnBrk="1" latinLnBrk="0" hangingPunct="1">
                        <a:defRPr kumimoji="1" sz="2500" kern="1200">
                          <a:solidFill>
                            <a:schemeClr val="dk1"/>
                          </a:solidFill>
                          <a:latin typeface="Calibri" panose="020F0502020204030204"/>
                        </a:defRPr>
                      </a:lvl9pPr>
                    </a:lstStyle>
                    <a:p>
                      <a:pPr marL="171450" indent="-171450">
                        <a:lnSpc>
                          <a:spcPts val="1100"/>
                        </a:lnSpc>
                        <a:spcBef>
                          <a:spcPts val="0"/>
                        </a:spcBef>
                        <a:buClr>
                          <a:schemeClr val="accent1"/>
                        </a:buClr>
                        <a:buFont typeface="Arial" panose="020B0604020202020204" pitchFamily="34" charset="0"/>
                        <a:buChar char="♦"/>
                      </a:pPr>
                      <a:endParaRPr kumimoji="1" lang="en-US" altLang="ja-JP" sz="500" b="1" dirty="0" smtClean="0">
                        <a:solidFill>
                          <a:schemeClr val="tx1"/>
                        </a:solidFill>
                        <a:latin typeface="メイリオ" panose="020B0604030504040204" pitchFamily="50" charset="-128"/>
                        <a:ea typeface="メイリオ" panose="020B0604030504040204" pitchFamily="50" charset="-128"/>
                      </a:endParaRP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国実態調査の報告書では、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を用いた推計値は、国際的診断基準である</a:t>
                      </a:r>
                      <a:r>
                        <a:rPr kumimoji="1" lang="en-US" altLang="ja-JP" sz="500" b="1" dirty="0" smtClean="0">
                          <a:solidFill>
                            <a:schemeClr val="tx1"/>
                          </a:solidFill>
                          <a:latin typeface="メイリオ" panose="020B0604030504040204" pitchFamily="50" charset="-128"/>
                          <a:ea typeface="メイリオ" panose="020B0604030504040204" pitchFamily="50" charset="-128"/>
                        </a:rPr>
                        <a:t>DSM</a:t>
                      </a:r>
                      <a:r>
                        <a:rPr kumimoji="1" lang="ja-JP" altLang="en-US" sz="500" b="1" dirty="0" smtClean="0">
                          <a:solidFill>
                            <a:schemeClr val="tx1"/>
                          </a:solidFill>
                          <a:latin typeface="メイリオ" panose="020B0604030504040204" pitchFamily="50" charset="-128"/>
                          <a:ea typeface="メイリオ" panose="020B0604030504040204" pitchFamily="50" charset="-128"/>
                        </a:rPr>
                        <a:t>を用いた割合より高くなることが報告されていることや、</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と</a:t>
                      </a:r>
                      <a:r>
                        <a:rPr kumimoji="1" lang="en-US" altLang="ja-JP" sz="500" b="1" dirty="0" smtClean="0">
                          <a:solidFill>
                            <a:schemeClr val="tx1"/>
                          </a:solidFill>
                          <a:latin typeface="メイリオ" panose="020B0604030504040204" pitchFamily="50" charset="-128"/>
                          <a:ea typeface="メイリオ" panose="020B0604030504040204" pitchFamily="50" charset="-128"/>
                        </a:rPr>
                        <a:t>DSM-5</a:t>
                      </a:r>
                      <a:r>
                        <a:rPr kumimoji="1" lang="ja-JP" altLang="en-US" sz="500" b="1" dirty="0" smtClean="0">
                          <a:solidFill>
                            <a:schemeClr val="tx1"/>
                          </a:solidFill>
                          <a:latin typeface="メイリオ" panose="020B0604030504040204" pitchFamily="50" charset="-128"/>
                          <a:ea typeface="メイリオ" panose="020B0604030504040204" pitchFamily="50" charset="-128"/>
                        </a:rPr>
                        <a:t>の基準による診断結果を比較すると、「</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でギャンブル障害が疑われた者の</a:t>
                      </a:r>
                      <a:r>
                        <a:rPr kumimoji="1" lang="en-US" altLang="ja-JP" sz="500" b="1" dirty="0" smtClean="0">
                          <a:solidFill>
                            <a:schemeClr val="tx1"/>
                          </a:solidFill>
                          <a:latin typeface="メイリオ" panose="020B0604030504040204" pitchFamily="50" charset="-128"/>
                          <a:ea typeface="メイリオ" panose="020B0604030504040204" pitchFamily="50" charset="-128"/>
                        </a:rPr>
                        <a:t>53%</a:t>
                      </a:r>
                      <a:r>
                        <a:rPr kumimoji="1" lang="ja-JP" altLang="en-US" sz="500" b="1" dirty="0" smtClean="0">
                          <a:solidFill>
                            <a:schemeClr val="tx1"/>
                          </a:solidFill>
                          <a:latin typeface="メイリオ" panose="020B0604030504040204" pitchFamily="50" charset="-128"/>
                          <a:ea typeface="メイリオ" panose="020B0604030504040204" pitchFamily="50" charset="-128"/>
                        </a:rPr>
                        <a:t>は、</a:t>
                      </a:r>
                      <a:r>
                        <a:rPr kumimoji="1" lang="en-US" altLang="ja-JP" sz="500" b="1" dirty="0" smtClean="0">
                          <a:solidFill>
                            <a:schemeClr val="tx1"/>
                          </a:solidFill>
                          <a:latin typeface="メイリオ" panose="020B0604030504040204" pitchFamily="50" charset="-128"/>
                          <a:ea typeface="メイリオ" panose="020B0604030504040204" pitchFamily="50" charset="-128"/>
                        </a:rPr>
                        <a:t>DSM-5 </a:t>
                      </a:r>
                      <a:r>
                        <a:rPr kumimoji="1" lang="ja-JP" altLang="en-US" sz="500" b="1" dirty="0" smtClean="0">
                          <a:solidFill>
                            <a:schemeClr val="tx1"/>
                          </a:solidFill>
                          <a:latin typeface="メイリオ" panose="020B0604030504040204" pitchFamily="50" charset="-128"/>
                          <a:ea typeface="メイリオ" panose="020B0604030504040204" pitchFamily="50" charset="-128"/>
                        </a:rPr>
                        <a:t>のギャンブル障害には該当しない」とする研究を紹介している。</a:t>
                      </a: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上記割合は、</a:t>
                      </a:r>
                      <a:r>
                        <a:rPr kumimoji="1" lang="en-US" altLang="ja-JP" sz="500" b="1" dirty="0" smtClean="0">
                          <a:solidFill>
                            <a:schemeClr val="tx1"/>
                          </a:solidFill>
                          <a:latin typeface="メイリオ" panose="020B0604030504040204" pitchFamily="50" charset="-128"/>
                          <a:ea typeface="メイリオ" panose="020B0604030504040204" pitchFamily="50" charset="-128"/>
                        </a:rPr>
                        <a:t>95</a:t>
                      </a:r>
                      <a:r>
                        <a:rPr kumimoji="1" lang="ja-JP" altLang="en-US" sz="500" b="1" dirty="0" smtClean="0">
                          <a:solidFill>
                            <a:schemeClr val="tx1"/>
                          </a:solidFill>
                          <a:latin typeface="メイリオ" panose="020B0604030504040204" pitchFamily="50" charset="-128"/>
                          <a:ea typeface="メイリオ" panose="020B0604030504040204" pitchFamily="50" charset="-128"/>
                        </a:rPr>
                        <a:t>％信頼区間（同じ調査を</a:t>
                      </a:r>
                      <a:r>
                        <a:rPr kumimoji="1" lang="en-US" altLang="ja-JP" sz="500" b="1" dirty="0" smtClean="0">
                          <a:solidFill>
                            <a:schemeClr val="tx1"/>
                          </a:solidFill>
                          <a:latin typeface="メイリオ" panose="020B0604030504040204" pitchFamily="50" charset="-128"/>
                          <a:ea typeface="メイリオ" panose="020B0604030504040204" pitchFamily="50" charset="-128"/>
                        </a:rPr>
                        <a:t>100</a:t>
                      </a:r>
                      <a:r>
                        <a:rPr kumimoji="1" lang="ja-JP" altLang="en-US" sz="500" b="1" dirty="0" smtClean="0">
                          <a:solidFill>
                            <a:schemeClr val="tx1"/>
                          </a:solidFill>
                          <a:latin typeface="メイリオ" panose="020B0604030504040204" pitchFamily="50" charset="-128"/>
                          <a:ea typeface="メイリオ" panose="020B0604030504040204" pitchFamily="50" charset="-128"/>
                        </a:rPr>
                        <a:t>回実施した場合、</a:t>
                      </a:r>
                      <a:r>
                        <a:rPr kumimoji="1" lang="en-US" altLang="ja-JP" sz="500" b="1" dirty="0" smtClean="0">
                          <a:solidFill>
                            <a:schemeClr val="tx1"/>
                          </a:solidFill>
                          <a:latin typeface="メイリオ" panose="020B0604030504040204" pitchFamily="50" charset="-128"/>
                          <a:ea typeface="メイリオ" panose="020B0604030504040204" pitchFamily="50" charset="-128"/>
                        </a:rPr>
                        <a:t>95</a:t>
                      </a:r>
                      <a:r>
                        <a:rPr kumimoji="1" lang="ja-JP" altLang="en-US" sz="500" b="1" dirty="0" smtClean="0">
                          <a:solidFill>
                            <a:schemeClr val="tx1"/>
                          </a:solidFill>
                          <a:latin typeface="メイリオ" panose="020B0604030504040204" pitchFamily="50" charset="-128"/>
                          <a:ea typeface="メイリオ" panose="020B0604030504040204" pitchFamily="50" charset="-128"/>
                        </a:rPr>
                        <a:t>回はその区間内になることを意味する。府実態調査では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0.8-2.0</a:t>
                      </a:r>
                      <a:r>
                        <a:rPr kumimoji="1" lang="ja-JP" altLang="en-US" sz="500" b="1" dirty="0" err="1" smtClean="0">
                          <a:solidFill>
                            <a:schemeClr val="tx1"/>
                          </a:solidFill>
                          <a:latin typeface="メイリオ" panose="020B0604030504040204" pitchFamily="50" charset="-128"/>
                          <a:ea typeface="メイリオ" panose="020B0604030504040204" pitchFamily="50" charset="-128"/>
                        </a:rPr>
                        <a:t>、</a:t>
                      </a:r>
                      <a:r>
                        <a:rPr kumimoji="1" lang="ja-JP" altLang="en-US" sz="500" b="1" dirty="0" smtClean="0">
                          <a:solidFill>
                            <a:schemeClr val="tx1"/>
                          </a:solidFill>
                          <a:latin typeface="メイリオ" panose="020B0604030504040204" pitchFamily="50" charset="-128"/>
                          <a:ea typeface="メイリオ" panose="020B0604030504040204" pitchFamily="50" charset="-128"/>
                        </a:rPr>
                        <a:t>国実態調査では</a:t>
                      </a:r>
                      <a:r>
                        <a:rPr kumimoji="1" lang="en-US" altLang="ja-JP" sz="500" b="1" dirty="0" smtClean="0">
                          <a:solidFill>
                            <a:schemeClr val="tx1"/>
                          </a:solidFill>
                          <a:latin typeface="メイリオ" panose="020B0604030504040204" pitchFamily="50" charset="-128"/>
                          <a:ea typeface="メイリオ" panose="020B0604030504040204" pitchFamily="50" charset="-128"/>
                        </a:rPr>
                        <a:t>1.9-2.5</a:t>
                      </a:r>
                      <a:r>
                        <a:rPr kumimoji="1" lang="ja-JP" altLang="en-US" sz="500" b="1" dirty="0" err="1" smtClean="0">
                          <a:solidFill>
                            <a:schemeClr val="tx1"/>
                          </a:solidFill>
                          <a:latin typeface="メイリオ" panose="020B0604030504040204" pitchFamily="50" charset="-128"/>
                          <a:ea typeface="メイリオ" panose="020B0604030504040204" pitchFamily="50" charset="-128"/>
                        </a:rPr>
                        <a:t>。</a:t>
                      </a:r>
                      <a:r>
                        <a:rPr kumimoji="1" lang="ja-JP" altLang="en-US" sz="500" b="1" dirty="0" smtClean="0">
                          <a:solidFill>
                            <a:schemeClr val="tx1"/>
                          </a:solidFill>
                          <a:latin typeface="メイリオ" panose="020B0604030504040204" pitchFamily="50" charset="-128"/>
                          <a:ea typeface="メイリオ" panose="020B0604030504040204" pitchFamily="50" charset="-128"/>
                        </a:rPr>
                        <a:t>）の間で変動する可能性がある。</a:t>
                      </a:r>
                    </a:p>
                    <a:p>
                      <a:pPr marL="171450" indent="-171450">
                        <a:lnSpc>
                          <a:spcPts val="1100"/>
                        </a:lnSpc>
                        <a:spcBef>
                          <a:spcPts val="0"/>
                        </a:spcBef>
                        <a:buClr>
                          <a:schemeClr val="accent1"/>
                        </a:buClr>
                        <a:buFont typeface="Arial" panose="020B0604020202020204" pitchFamily="34" charset="0"/>
                        <a:buChar char="♦"/>
                      </a:pPr>
                      <a:r>
                        <a:rPr kumimoji="1" lang="ja-JP" altLang="en-US" sz="500" b="1" dirty="0" smtClean="0">
                          <a:solidFill>
                            <a:schemeClr val="tx1"/>
                          </a:solidFill>
                          <a:latin typeface="メイリオ" panose="020B0604030504040204" pitchFamily="50" charset="-128"/>
                          <a:ea typeface="メイリオ" panose="020B0604030504040204" pitchFamily="50" charset="-128"/>
                        </a:rPr>
                        <a:t>府実態調査の割合については、回収率及び有効回答率が低く（回収率</a:t>
                      </a:r>
                      <a:r>
                        <a:rPr kumimoji="1" lang="en-US" altLang="ja-JP" sz="500" b="1" dirty="0" smtClean="0">
                          <a:solidFill>
                            <a:schemeClr val="tx1"/>
                          </a:solidFill>
                          <a:latin typeface="メイリオ" panose="020B0604030504040204" pitchFamily="50" charset="-128"/>
                          <a:ea typeface="メイリオ" panose="020B0604030504040204" pitchFamily="50" charset="-128"/>
                        </a:rPr>
                        <a:t>31.7</a:t>
                      </a:r>
                      <a:r>
                        <a:rPr kumimoji="1" lang="ja-JP" altLang="en-US" sz="500" b="1" dirty="0" smtClean="0">
                          <a:solidFill>
                            <a:schemeClr val="tx1"/>
                          </a:solidFill>
                          <a:latin typeface="メイリオ" panose="020B0604030504040204" pitchFamily="50" charset="-128"/>
                          <a:ea typeface="メイリオ" panose="020B0604030504040204" pitchFamily="50" charset="-128"/>
                        </a:rPr>
                        <a:t>％・有効回答率</a:t>
                      </a:r>
                      <a:r>
                        <a:rPr kumimoji="1" lang="en-US" altLang="ja-JP" sz="500" b="1" dirty="0" smtClean="0">
                          <a:solidFill>
                            <a:schemeClr val="tx1"/>
                          </a:solidFill>
                          <a:latin typeface="メイリオ" panose="020B0604030504040204" pitchFamily="50" charset="-128"/>
                          <a:ea typeface="メイリオ" panose="020B0604030504040204" pitchFamily="50" charset="-128"/>
                        </a:rPr>
                        <a:t>31.0</a:t>
                      </a:r>
                      <a:r>
                        <a:rPr kumimoji="1" lang="ja-JP" altLang="en-US" sz="500" b="1" dirty="0" smtClean="0">
                          <a:solidFill>
                            <a:schemeClr val="tx1"/>
                          </a:solidFill>
                          <a:latin typeface="メイリオ" panose="020B0604030504040204" pitchFamily="50" charset="-128"/>
                          <a:ea typeface="メイリオ" panose="020B0604030504040204" pitchFamily="50" charset="-128"/>
                        </a:rPr>
                        <a:t>％）、</a:t>
                      </a:r>
                      <a:r>
                        <a:rPr kumimoji="1" lang="en-US" altLang="ja-JP" sz="500" b="1" dirty="0" smtClean="0">
                          <a:solidFill>
                            <a:schemeClr val="tx1"/>
                          </a:solidFill>
                          <a:latin typeface="メイリオ" panose="020B0604030504040204" pitchFamily="50" charset="-128"/>
                          <a:ea typeface="メイリオ" panose="020B0604030504040204" pitchFamily="50" charset="-128"/>
                        </a:rPr>
                        <a:t>SOGS</a:t>
                      </a:r>
                      <a:r>
                        <a:rPr kumimoji="1" lang="ja-JP" altLang="en-US" sz="500" b="1" dirty="0" smtClean="0">
                          <a:solidFill>
                            <a:schemeClr val="tx1"/>
                          </a:solidFill>
                          <a:latin typeface="メイリオ" panose="020B0604030504040204" pitchFamily="50" charset="-128"/>
                          <a:ea typeface="メイリオ" panose="020B0604030504040204" pitchFamily="50" charset="-128"/>
                        </a:rPr>
                        <a:t>５点以上に該当する回答数が少ないため参考値とする。</a:t>
                      </a:r>
                    </a:p>
                  </a:txBody>
                  <a:tcPr marL="64094" marR="64094" marT="32047" marB="32047" anchor="ctr">
                    <a:lnL w="28575" cap="flat" cmpd="sng" algn="ctr">
                      <a:solidFill>
                        <a:schemeClr val="bg1"/>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hMerge="1">
                  <a:txBody>
                    <a:bodyPr/>
                    <a:lstStyle/>
                    <a:p>
                      <a:pPr marL="171450" indent="-171450">
                        <a:buClr>
                          <a:schemeClr val="accent1"/>
                        </a:buClr>
                        <a:buFont typeface="Wingdings" panose="05000000000000000000" pitchFamily="2" charset="2"/>
                        <a:buChar char="l"/>
                      </a:pPr>
                      <a:endParaRPr kumimoji="1" lang="ja-JP" altLang="en-US" sz="900" b="0" baseline="30000" dirty="0" smtClean="0">
                        <a:solidFill>
                          <a:schemeClr val="tx1"/>
                        </a:solidFill>
                        <a:effectLst/>
                        <a:latin typeface="メイリオ" panose="020B0604030504040204" pitchFamily="50" charset="-128"/>
                        <a:ea typeface="メイリオ" panose="020B0604030504040204" pitchFamily="50" charset="-128"/>
                      </a:endParaRPr>
                    </a:p>
                  </a:txBody>
                  <a:tcPr/>
                </a:tc>
                <a:tc hMerge="1">
                  <a:txBody>
                    <a:bodyPr/>
                    <a:lstStyle/>
                    <a:p>
                      <a:pPr algn="l"/>
                      <a:endParaRPr kumimoji="1" lang="zh-TW" altLang="en-US" sz="900" b="0" dirty="0" smtClean="0">
                        <a:solidFill>
                          <a:schemeClr val="tx1"/>
                        </a:solidFill>
                        <a:effectLst/>
                        <a:latin typeface="メイリオ" panose="020B0604030504040204" pitchFamily="50" charset="-128"/>
                        <a:ea typeface="メイリオ" panose="020B0604030504040204" pitchFamily="50" charset="-128"/>
                      </a:endParaRPr>
                    </a:p>
                  </a:txBody>
                  <a:tcPr/>
                </a:tc>
                <a:tc hMerge="1">
                  <a:txBody>
                    <a:bodyPr/>
                    <a:lstStyle/>
                    <a:p>
                      <a:pPr marL="92075" indent="-92075"/>
                      <a:endParaRPr kumimoji="1" lang="ja-JP" altLang="en-US" sz="900" dirty="0">
                        <a:solidFill>
                          <a:schemeClr val="tx1"/>
                        </a:solidFill>
                        <a:latin typeface="メイリオ" panose="020B0604030504040204" pitchFamily="50" charset="-128"/>
                        <a:ea typeface="メイリオ" panose="020B0604030504040204" pitchFamily="50" charset="-128"/>
                      </a:endParaRPr>
                    </a:p>
                  </a:txBody>
                  <a:tcPr marL="89732" marR="89732" marT="44866" marB="44866" anchor="ctr">
                    <a:lnL w="12700" cap="flat" cmpd="sng" algn="ctr">
                      <a:solidFill>
                        <a:sysClr val="window" lastClr="FFFFFF">
                          <a:lumMod val="85000"/>
                        </a:sysClr>
                      </a:solidFill>
                      <a:prstDash val="solid"/>
                      <a:round/>
                      <a:headEnd type="none" w="med" len="med"/>
                      <a:tailEnd type="none" w="med" len="med"/>
                    </a:lnL>
                    <a:lnR w="12700" cap="flat" cmpd="sng" algn="ctr">
                      <a:solidFill>
                        <a:sysClr val="window" lastClr="FFFFFF">
                          <a:lumMod val="85000"/>
                        </a:sys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endParaRPr kumimoji="1" lang="zh-TW" altLang="en-US" sz="900" b="0" dirty="0" smtClean="0">
                        <a:solidFill>
                          <a:schemeClr val="tx1"/>
                        </a:solidFill>
                        <a:effectLst/>
                        <a:latin typeface="メイリオ" panose="020B0604030504040204" pitchFamily="50" charset="-128"/>
                        <a:ea typeface="メイリオ" panose="020B0604030504040204" pitchFamily="50" charset="-128"/>
                      </a:endParaRPr>
                    </a:p>
                  </a:txBody>
                  <a:tcPr/>
                </a:tc>
                <a:extLst>
                  <a:ext uri="{0D108BD9-81ED-4DB2-BD59-A6C34878D82A}">
                    <a16:rowId xmlns:a16="http://schemas.microsoft.com/office/drawing/2014/main" val="2993230408"/>
                  </a:ext>
                </a:extLst>
              </a:tr>
            </a:tbl>
          </a:graphicData>
        </a:graphic>
      </p:graphicFrame>
      <p:sp>
        <p:nvSpPr>
          <p:cNvPr id="241" name="正方形/長方形 240"/>
          <p:cNvSpPr/>
          <p:nvPr/>
        </p:nvSpPr>
        <p:spPr>
          <a:xfrm>
            <a:off x="7457494" y="291509"/>
            <a:ext cx="1697331" cy="2132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1/2</a:t>
            </a:r>
            <a:endPar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5" name="表 64"/>
          <p:cNvGraphicFramePr>
            <a:graphicFrameLocks noGrp="1"/>
          </p:cNvGraphicFramePr>
          <p:nvPr>
            <p:extLst/>
          </p:nvPr>
        </p:nvGraphicFramePr>
        <p:xfrm>
          <a:off x="0" y="1525932"/>
          <a:ext cx="4705715" cy="5330091"/>
        </p:xfrm>
        <a:graphic>
          <a:graphicData uri="http://schemas.openxmlformats.org/drawingml/2006/table">
            <a:tbl>
              <a:tblPr>
                <a:tableStyleId>{073A0DAA-6AF3-43AB-8588-CEC1D06C72B9}</a:tableStyleId>
              </a:tblPr>
              <a:tblGrid>
                <a:gridCol w="99091">
                  <a:extLst>
                    <a:ext uri="{9D8B030D-6E8A-4147-A177-3AD203B41FA5}">
                      <a16:colId xmlns:a16="http://schemas.microsoft.com/office/drawing/2014/main" val="2375738016"/>
                    </a:ext>
                  </a:extLst>
                </a:gridCol>
                <a:gridCol w="4606624">
                  <a:extLst>
                    <a:ext uri="{9D8B030D-6E8A-4147-A177-3AD203B41FA5}">
                      <a16:colId xmlns:a16="http://schemas.microsoft.com/office/drawing/2014/main" val="4208928748"/>
                    </a:ext>
                  </a:extLst>
                </a:gridCol>
              </a:tblGrid>
              <a:tr h="179614">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71450" indent="-171450">
                        <a:buFont typeface="Meiryo UI" panose="020B0604030504040204" pitchFamily="50" charset="-128"/>
                        <a:buChar char="⑴"/>
                      </a:pPr>
                      <a:r>
                        <a:rPr kumimoji="1" lang="ja-JP" altLang="en-US" sz="800" b="1" dirty="0" smtClean="0">
                          <a:solidFill>
                            <a:schemeClr val="bg1"/>
                          </a:solidFill>
                          <a:latin typeface="Meiryo UI" panose="020B0604030504040204" pitchFamily="50" charset="-128"/>
                          <a:ea typeface="Meiryo UI" panose="020B0604030504040204" pitchFamily="50" charset="-128"/>
                        </a:rPr>
                        <a:t>ギャンブル等依存症を巡る状況 </a:t>
                      </a:r>
                      <a:r>
                        <a:rPr kumimoji="1" lang="en-US" altLang="ja-JP" sz="600" b="1" dirty="0" smtClean="0">
                          <a:solidFill>
                            <a:schemeClr val="bg1"/>
                          </a:solidFill>
                          <a:latin typeface="Meiryo UI" panose="020B0604030504040204" pitchFamily="50" charset="-128"/>
                          <a:ea typeface="Meiryo UI" panose="020B0604030504040204" pitchFamily="50" charset="-128"/>
                        </a:rPr>
                        <a:t>【</a:t>
                      </a:r>
                      <a:r>
                        <a:rPr kumimoji="1" lang="ja-JP" altLang="en-US" sz="600" b="1" dirty="0" smtClean="0">
                          <a:solidFill>
                            <a:schemeClr val="bg1"/>
                          </a:solidFill>
                          <a:latin typeface="Meiryo UI" panose="020B0604030504040204" pitchFamily="50" charset="-128"/>
                          <a:ea typeface="Meiryo UI" panose="020B0604030504040204" pitchFamily="50" charset="-128"/>
                        </a:rPr>
                        <a:t>「ギャンブル等と健康に関する調査」（令和３年２月実施）等より</a:t>
                      </a:r>
                      <a:r>
                        <a:rPr kumimoji="1" lang="en-US" altLang="ja-JP" sz="600" b="1" dirty="0" smtClean="0">
                          <a:solidFill>
                            <a:schemeClr val="bg1"/>
                          </a:solidFill>
                          <a:latin typeface="Meiryo UI" panose="020B0604030504040204" pitchFamily="50" charset="-128"/>
                          <a:ea typeface="Meiryo UI" panose="020B0604030504040204" pitchFamily="50" charset="-128"/>
                        </a:rPr>
                        <a:t>】</a:t>
                      </a:r>
                      <a:endParaRPr kumimoji="1" lang="ja-JP" altLang="en-US" sz="6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98828972"/>
                  </a:ext>
                </a:extLst>
              </a:tr>
              <a:tr h="5142857">
                <a:tc>
                  <a:txBody>
                    <a:bodyPr/>
                    <a:lstStyle/>
                    <a:p>
                      <a:r>
                        <a:rPr kumimoji="1" lang="ja-JP" altLang="en-US" sz="100" dirty="0" smtClean="0">
                          <a:latin typeface="Meiryo UI" panose="020B0604030504040204" pitchFamily="50" charset="-128"/>
                          <a:ea typeface="Meiryo UI" panose="020B0604030504040204" pitchFamily="50" charset="-128"/>
                        </a:rPr>
                        <a:t>　</a:t>
                      </a: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180975" indent="-95250">
                        <a:lnSpc>
                          <a:spcPts val="1200"/>
                        </a:lnSpc>
                        <a:buFont typeface="Arial" panose="020B0604020202020204" pitchFamily="34" charset="0"/>
                        <a:buChar char="•"/>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p>
                      <a:pPr marL="85725" indent="0">
                        <a:lnSpc>
                          <a:spcPts val="1200"/>
                        </a:lnSpc>
                        <a:buFont typeface="Arial" panose="020B0604020202020204" pitchFamily="34" charset="0"/>
                        <a:buNone/>
                      </a:pPr>
                      <a:endParaRPr kumimoji="1" lang="en-US" altLang="ja-JP" sz="700" b="0" dirty="0" smtClean="0">
                        <a:latin typeface="Meiryo UI" panose="020B0604030504040204" pitchFamily="50" charset="-128"/>
                        <a:ea typeface="Meiryo UI" panose="020B0604030504040204" pitchFamily="50" charset="-128"/>
                      </a:endParaRPr>
                    </a:p>
                  </a:txBody>
                  <a:tcPr marL="0" marR="0" marT="25714" marB="51429">
                    <a:lnB w="12700" cap="flat" cmpd="sng" algn="ctr">
                      <a:noFill/>
                      <a:prstDash val="solid"/>
                      <a:round/>
                      <a:headEnd type="none" w="med" len="med"/>
                      <a:tailEnd type="none" w="med" len="med"/>
                    </a:lnB>
                    <a:noFill/>
                  </a:tcPr>
                </a:tc>
                <a:extLst>
                  <a:ext uri="{0D108BD9-81ED-4DB2-BD59-A6C34878D82A}">
                    <a16:rowId xmlns:a16="http://schemas.microsoft.com/office/drawing/2014/main" val="1388967084"/>
                  </a:ext>
                </a:extLst>
              </a:tr>
            </a:tbl>
          </a:graphicData>
        </a:graphic>
      </p:graphicFrame>
      <p:grpSp>
        <p:nvGrpSpPr>
          <p:cNvPr id="175" name="グループ化 174"/>
          <p:cNvGrpSpPr/>
          <p:nvPr/>
        </p:nvGrpSpPr>
        <p:grpSpPr>
          <a:xfrm>
            <a:off x="7720103" y="2657487"/>
            <a:ext cx="763351" cy="419238"/>
            <a:chOff x="10721280" y="2624588"/>
            <a:chExt cx="1112922" cy="586933"/>
          </a:xfrm>
        </p:grpSpPr>
        <p:grpSp>
          <p:nvGrpSpPr>
            <p:cNvPr id="176" name="グループ化 175"/>
            <p:cNvGrpSpPr/>
            <p:nvPr/>
          </p:nvGrpSpPr>
          <p:grpSpPr>
            <a:xfrm>
              <a:off x="10721280" y="2624588"/>
              <a:ext cx="1112922" cy="488288"/>
              <a:chOff x="10673654" y="2615950"/>
              <a:chExt cx="1112922" cy="349864"/>
            </a:xfrm>
          </p:grpSpPr>
          <p:sp>
            <p:nvSpPr>
              <p:cNvPr id="178" name="ホームベース 177"/>
              <p:cNvSpPr/>
              <p:nvPr/>
            </p:nvSpPr>
            <p:spPr>
              <a:xfrm>
                <a:off x="10693692" y="2615952"/>
                <a:ext cx="1063999" cy="349862"/>
              </a:xfrm>
              <a:prstGeom prst="homePlate">
                <a:avLst/>
              </a:prstGeom>
              <a:gradFill flip="none" rotWithShape="1">
                <a:gsLst>
                  <a:gs pos="0">
                    <a:schemeClr val="accent5">
                      <a:lumMod val="20000"/>
                      <a:lumOff val="80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14"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9" name="テキスト ボックス 178"/>
              <p:cNvSpPr txBox="1"/>
              <p:nvPr/>
            </p:nvSpPr>
            <p:spPr>
              <a:xfrm>
                <a:off x="10673654" y="2615950"/>
                <a:ext cx="1112922" cy="324172"/>
              </a:xfrm>
              <a:prstGeom prst="rect">
                <a:avLst/>
              </a:prstGeom>
              <a:noFill/>
            </p:spPr>
            <p:txBody>
              <a:bodyPr wrap="none" rtlCol="0">
                <a:spAutoFit/>
              </a:bodyPr>
              <a:lstStyle/>
              <a:p>
                <a:pPr marL="0" marR="0" lvl="0" indent="0" algn="l" defTabSz="914400" rtl="0" eaLnBrk="1" fontAlgn="auto" latinLnBrk="0" hangingPunct="1">
                  <a:lnSpc>
                    <a:spcPts val="857"/>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府成人人口</a:t>
                </a:r>
                <a:r>
                  <a:rPr kumimoji="1" lang="en-US" altLang="ja-JP"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ts val="857"/>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約</a:t>
                </a:r>
                <a:r>
                  <a:rPr kumimoji="1" lang="en-US" altLang="ja-JP"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750</a:t>
                </a:r>
                <a:r>
                  <a:rPr kumimoji="1" lang="ja-JP" altLang="en-US" sz="5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万人から換算</a:t>
                </a:r>
              </a:p>
            </p:txBody>
          </p:sp>
        </p:grpSp>
        <p:sp>
          <p:nvSpPr>
            <p:cNvPr id="177" name="テキスト ボックス 176"/>
            <p:cNvSpPr txBox="1"/>
            <p:nvPr/>
          </p:nvSpPr>
          <p:spPr>
            <a:xfrm>
              <a:off x="10721280" y="2928392"/>
              <a:ext cx="668110" cy="2831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※R3.12.1</a:t>
              </a:r>
              <a:r>
                <a:rPr kumimoji="1" lang="ja-JP" altLang="en-US" sz="3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時点</a:t>
              </a:r>
            </a:p>
          </p:txBody>
        </p:sp>
      </p:grpSp>
      <p:sp>
        <p:nvSpPr>
          <p:cNvPr id="66" name="正方形/長方形 65"/>
          <p:cNvSpPr/>
          <p:nvPr/>
        </p:nvSpPr>
        <p:spPr>
          <a:xfrm>
            <a:off x="4955991" y="3147516"/>
            <a:ext cx="257171"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&lt;</a:t>
            </a:r>
            <a:r>
              <a:rPr kumimoji="1" lang="ja-JP" altLang="en-US"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注釈</a:t>
            </a:r>
            <a:r>
              <a:rPr kumimoji="1" lang="en-US" altLang="ja-JP" sz="500"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&gt;</a:t>
            </a:r>
          </a:p>
        </p:txBody>
      </p:sp>
      <p:sp>
        <p:nvSpPr>
          <p:cNvPr id="62" name="正方形/長方形 61"/>
          <p:cNvSpPr/>
          <p:nvPr/>
        </p:nvSpPr>
        <p:spPr>
          <a:xfrm>
            <a:off x="113546" y="3106777"/>
            <a:ext cx="3343229" cy="3959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61233" algn="l" defTabSz="914400" rtl="0" eaLnBrk="1" fontAlgn="auto" latinLnBrk="0" hangingPunct="1">
              <a:lnSpc>
                <a:spcPct val="100000"/>
              </a:lnSpc>
              <a:spcBef>
                <a:spcPts val="0"/>
              </a:spcBef>
              <a:spcAft>
                <a:spcPts val="0"/>
              </a:spcAft>
              <a:buClrTx/>
              <a:buSzTx/>
              <a:buFont typeface="メイリオ" panose="020B0604030504040204" pitchFamily="50" charset="-128"/>
              <a:buChar char="○"/>
              <a:tabLst/>
              <a:defRPr/>
            </a:pP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ギャンブル等の種類</a:t>
            </a:r>
            <a:r>
              <a:rPr kumimoji="1" lang="en-US" altLang="ja-JP"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図２</a:t>
            </a:r>
            <a:r>
              <a:rPr kumimoji="1" lang="en-US" altLang="ja-JP"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過去１年での経験：「パチンコ」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90.9%</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72.7%</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（最もお金を使用：「パチンコ」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「パチスロ」</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31.8%</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64" name="正方形/長方形 63"/>
          <p:cNvSpPr/>
          <p:nvPr/>
        </p:nvSpPr>
        <p:spPr>
          <a:xfrm>
            <a:off x="203353" y="3469007"/>
            <a:ext cx="2740716" cy="2571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※SOGS</a:t>
            </a:r>
            <a:r>
              <a:rPr kumimoji="1" lang="ja-JP" altLang="en-US"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South Oaks Gambling Screen</a:t>
            </a:r>
            <a:r>
              <a:rPr kumimoji="1" lang="ja-JP" altLang="en-US" sz="571" b="0" i="0" u="none" strike="noStrike" kern="1200" cap="none" spc="-71"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とは、アメリカのサウスオークス財団が</a:t>
            </a: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開発したギャンブル等依存症の診断のための質問票。</a:t>
            </a:r>
          </a:p>
        </p:txBody>
      </p:sp>
      <p:sp>
        <p:nvSpPr>
          <p:cNvPr id="73" name="対角する 2 つの角を切り取った四角形 72"/>
          <p:cNvSpPr/>
          <p:nvPr/>
        </p:nvSpPr>
        <p:spPr>
          <a:xfrm>
            <a:off x="148651" y="1783103"/>
            <a:ext cx="2674286" cy="151891"/>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⓵経験したギャンブル等の種類</a:t>
            </a:r>
            <a:endPar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4" name="対角する 2 つの角を切り取った四角形 73"/>
          <p:cNvSpPr/>
          <p:nvPr/>
        </p:nvSpPr>
        <p:spPr>
          <a:xfrm>
            <a:off x="148651" y="2451749"/>
            <a:ext cx="2674286" cy="151891"/>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②初めてギャンブル等をするようになった年齢</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図１</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77" name="正方形/長方形 76"/>
          <p:cNvSpPr/>
          <p:nvPr/>
        </p:nvSpPr>
        <p:spPr>
          <a:xfrm>
            <a:off x="75173" y="1961899"/>
            <a:ext cx="2748061" cy="48985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生涯での経験</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：「宝くじ</a:t>
            </a: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60.5%</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51.2%</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33.2%</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過去１年での経験</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：「宝くじ</a:t>
            </a: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47.6%</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「競馬」</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15.5%</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「パチンコ」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14.7%</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4" name="正方形/長方形 83"/>
          <p:cNvSpPr/>
          <p:nvPr/>
        </p:nvSpPr>
        <p:spPr>
          <a:xfrm>
            <a:off x="59688" y="2598167"/>
            <a:ext cx="1619746" cy="17552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0-19</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31.9%</a:t>
            </a:r>
          </a:p>
        </p:txBody>
      </p:sp>
      <p:sp>
        <p:nvSpPr>
          <p:cNvPr id="85" name="対角する 2 つの角を切り取った四角形 84"/>
          <p:cNvSpPr/>
          <p:nvPr/>
        </p:nvSpPr>
        <p:spPr>
          <a:xfrm>
            <a:off x="140487" y="291465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③ギャンブル等依存が疑われる人（</a:t>
            </a:r>
            <a:r>
              <a:rPr kumimoji="1" lang="en-US" altLang="ja-JP"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SOGS</a:t>
            </a:r>
            <a:r>
              <a:rPr kumimoji="1" lang="en-US" altLang="ja-JP" sz="429"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en-US" altLang="ja-JP"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5</a:t>
            </a:r>
            <a:r>
              <a:rPr kumimoji="1" lang="ja-JP" altLang="en-US" sz="714" b="1" i="0" u="none" strike="noStrike" kern="1200" cap="none" spc="-107"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点以上 ）のギャンブル等行動</a:t>
            </a:r>
          </a:p>
        </p:txBody>
      </p:sp>
      <p:sp>
        <p:nvSpPr>
          <p:cNvPr id="91" name="正方形/長方形 90"/>
          <p:cNvSpPr/>
          <p:nvPr/>
        </p:nvSpPr>
        <p:spPr>
          <a:xfrm>
            <a:off x="2782413" y="1755916"/>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図１</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sp>
        <p:nvSpPr>
          <p:cNvPr id="97" name="正方形/長方形 96"/>
          <p:cNvSpPr/>
          <p:nvPr/>
        </p:nvSpPr>
        <p:spPr>
          <a:xfrm>
            <a:off x="2806906" y="2941844"/>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図２</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pic>
        <p:nvPicPr>
          <p:cNvPr id="6" name="図 5"/>
          <p:cNvPicPr>
            <a:picLocks noChangeAspect="1"/>
          </p:cNvPicPr>
          <p:nvPr/>
        </p:nvPicPr>
        <p:blipFill>
          <a:blip r:embed="rId2"/>
          <a:stretch>
            <a:fillRect/>
          </a:stretch>
        </p:blipFill>
        <p:spPr>
          <a:xfrm>
            <a:off x="2986520" y="2966091"/>
            <a:ext cx="1748766" cy="1141229"/>
          </a:xfrm>
          <a:prstGeom prst="rect">
            <a:avLst/>
          </a:prstGeom>
        </p:spPr>
      </p:pic>
      <p:sp>
        <p:nvSpPr>
          <p:cNvPr id="100" name="対角する 2 つの角を切り取った四角形 99"/>
          <p:cNvSpPr/>
          <p:nvPr/>
        </p:nvSpPr>
        <p:spPr>
          <a:xfrm>
            <a:off x="131568" y="4260931"/>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5"/>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ギャンブル等依存の相談者の借金額</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図４</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101" name="正方形/長方形 100"/>
          <p:cNvSpPr/>
          <p:nvPr/>
        </p:nvSpPr>
        <p:spPr>
          <a:xfrm>
            <a:off x="97216" y="4449521"/>
            <a:ext cx="1810487" cy="30860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「１００万円以上」：</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55%</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7" name="図 6"/>
          <p:cNvPicPr>
            <a:picLocks noChangeAspect="1"/>
          </p:cNvPicPr>
          <p:nvPr/>
        </p:nvPicPr>
        <p:blipFill>
          <a:blip r:embed="rId3"/>
          <a:stretch>
            <a:fillRect/>
          </a:stretch>
        </p:blipFill>
        <p:spPr>
          <a:xfrm>
            <a:off x="97217" y="5640674"/>
            <a:ext cx="1491594" cy="1131554"/>
          </a:xfrm>
          <a:prstGeom prst="rect">
            <a:avLst/>
          </a:prstGeom>
        </p:spPr>
      </p:pic>
      <p:sp>
        <p:nvSpPr>
          <p:cNvPr id="102" name="正方形/長方形 101"/>
          <p:cNvSpPr/>
          <p:nvPr/>
        </p:nvSpPr>
        <p:spPr>
          <a:xfrm>
            <a:off x="2823235" y="4108013"/>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図３</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pic>
        <p:nvPicPr>
          <p:cNvPr id="8" name="図 7"/>
          <p:cNvPicPr>
            <a:picLocks noChangeAspect="1"/>
          </p:cNvPicPr>
          <p:nvPr/>
        </p:nvPicPr>
        <p:blipFill>
          <a:blip r:embed="rId4"/>
          <a:stretch>
            <a:fillRect/>
          </a:stretch>
        </p:blipFill>
        <p:spPr>
          <a:xfrm>
            <a:off x="3037954" y="4149080"/>
            <a:ext cx="1683304" cy="1234423"/>
          </a:xfrm>
          <a:prstGeom prst="rect">
            <a:avLst/>
          </a:prstGeom>
        </p:spPr>
      </p:pic>
      <p:sp>
        <p:nvSpPr>
          <p:cNvPr id="108" name="正方形/長方形 107"/>
          <p:cNvSpPr/>
          <p:nvPr/>
        </p:nvSpPr>
        <p:spPr>
          <a:xfrm>
            <a:off x="97217" y="3952868"/>
            <a:ext cx="2160240" cy="25717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「浪費、借金による経済的困難」：</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37</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「借金の肩代わり」：</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16%</a:t>
            </a:r>
            <a:endPar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9" name="対角する 2 つの角を切り取った四角形 108"/>
          <p:cNvSpPr/>
          <p:nvPr/>
        </p:nvSpPr>
        <p:spPr>
          <a:xfrm>
            <a:off x="140487" y="3747131"/>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④家族等がギャンブル問題から受けた影響</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図３</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endPar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12" name="正方形/長方形 111"/>
          <p:cNvSpPr/>
          <p:nvPr/>
        </p:nvSpPr>
        <p:spPr>
          <a:xfrm>
            <a:off x="1691681" y="5544822"/>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図５</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sp>
        <p:nvSpPr>
          <p:cNvPr id="117" name="正方形/長方形 116"/>
          <p:cNvSpPr/>
          <p:nvPr/>
        </p:nvSpPr>
        <p:spPr>
          <a:xfrm>
            <a:off x="97217" y="4855784"/>
            <a:ext cx="2623149" cy="15430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「精神科の受診・治療・病気に関するもの」：</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46</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9" name="図 8"/>
          <p:cNvPicPr>
            <a:picLocks noChangeAspect="1"/>
          </p:cNvPicPr>
          <p:nvPr/>
        </p:nvPicPr>
        <p:blipFill>
          <a:blip r:embed="rId5"/>
          <a:stretch>
            <a:fillRect/>
          </a:stretch>
        </p:blipFill>
        <p:spPr>
          <a:xfrm>
            <a:off x="1588812" y="5640674"/>
            <a:ext cx="1594464" cy="1099696"/>
          </a:xfrm>
          <a:prstGeom prst="rect">
            <a:avLst/>
          </a:prstGeom>
        </p:spPr>
      </p:pic>
      <p:sp>
        <p:nvSpPr>
          <p:cNvPr id="119" name="対角する 2 つの角を切り取った四角形 118"/>
          <p:cNvSpPr/>
          <p:nvPr/>
        </p:nvSpPr>
        <p:spPr>
          <a:xfrm>
            <a:off x="126650" y="505691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7"/>
              <a:tabLst/>
              <a:defRPr/>
            </a:pP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OAC</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加盟機関・団体への補助実績</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図６</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endPar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0" name="正方形/長方形 119"/>
          <p:cNvSpPr/>
          <p:nvPr/>
        </p:nvSpPr>
        <p:spPr>
          <a:xfrm>
            <a:off x="148651" y="5238183"/>
            <a:ext cx="2623149" cy="30860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61233" algn="l" defTabSz="914400" rtl="0" eaLnBrk="1" fontAlgn="auto" latinLnBrk="0" hangingPunct="1">
              <a:lnSpc>
                <a:spcPct val="100000"/>
              </a:lnSpc>
              <a:spcBef>
                <a:spcPts val="0"/>
              </a:spcBef>
              <a:spcAft>
                <a:spcPts val="0"/>
              </a:spcAft>
              <a:buClrTx/>
              <a:buSzTx/>
              <a:buFont typeface="メイリオ" panose="020B0604030504040204" pitchFamily="50" charset="-128"/>
              <a:buChar char="○"/>
              <a:tabLst/>
              <a:defRPr/>
            </a:pPr>
            <a:r>
              <a:rPr kumimoji="1" lang="ja-JP" altLang="en-US" sz="714"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早期介入・回復継続支援事業参画団体数</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R1-R3</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団体数」：４団体（横這い）</a:t>
            </a:r>
            <a:endPar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10" name="図 9"/>
          <p:cNvPicPr>
            <a:picLocks noChangeAspect="1"/>
          </p:cNvPicPr>
          <p:nvPr/>
        </p:nvPicPr>
        <p:blipFill>
          <a:blip r:embed="rId6"/>
          <a:stretch>
            <a:fillRect/>
          </a:stretch>
        </p:blipFill>
        <p:spPr>
          <a:xfrm>
            <a:off x="3080406" y="5708437"/>
            <a:ext cx="1680569" cy="1099759"/>
          </a:xfrm>
          <a:prstGeom prst="rect">
            <a:avLst/>
          </a:prstGeom>
        </p:spPr>
      </p:pic>
      <p:sp>
        <p:nvSpPr>
          <p:cNvPr id="121" name="正方形/長方形 120"/>
          <p:cNvSpPr/>
          <p:nvPr/>
        </p:nvSpPr>
        <p:spPr>
          <a:xfrm>
            <a:off x="83611" y="5544609"/>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図４</a:t>
            </a:r>
            <a:endPar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54" name="表 53"/>
          <p:cNvGraphicFramePr>
            <a:graphicFrameLocks noGrp="1"/>
          </p:cNvGraphicFramePr>
          <p:nvPr>
            <p:extLst/>
          </p:nvPr>
        </p:nvGraphicFramePr>
        <p:xfrm>
          <a:off x="4774201" y="535619"/>
          <a:ext cx="4371428" cy="792107"/>
        </p:xfrm>
        <a:graphic>
          <a:graphicData uri="http://schemas.openxmlformats.org/drawingml/2006/table">
            <a:tbl>
              <a:tblPr>
                <a:tableStyleId>{073A0DAA-6AF3-43AB-8588-CEC1D06C72B9}</a:tableStyleId>
              </a:tblPr>
              <a:tblGrid>
                <a:gridCol w="92052">
                  <a:extLst>
                    <a:ext uri="{9D8B030D-6E8A-4147-A177-3AD203B41FA5}">
                      <a16:colId xmlns:a16="http://schemas.microsoft.com/office/drawing/2014/main" val="2375738016"/>
                    </a:ext>
                  </a:extLst>
                </a:gridCol>
                <a:gridCol w="4279376">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rgbClr val="558ED5"/>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lgn="l" defTabSz="1280146" rtl="0" eaLnBrk="1" latinLnBrk="0" hangingPunct="1">
                        <a:lnSpc>
                          <a:spcPts val="1200"/>
                        </a:lnSpc>
                        <a:buFont typeface="Wingdings" panose="05000000000000000000" pitchFamily="2" charset="2"/>
                        <a:buChar char="l"/>
                      </a:pPr>
                      <a:r>
                        <a:rPr kumimoji="1" lang="ja-JP" altLang="en-US" sz="800" b="1" kern="1200" dirty="0" smtClean="0">
                          <a:solidFill>
                            <a:schemeClr val="bg1"/>
                          </a:solidFill>
                          <a:latin typeface="Meiryo UI" panose="020B0604030504040204" pitchFamily="50" charset="-128"/>
                          <a:ea typeface="Meiryo UI" panose="020B0604030504040204" pitchFamily="50" charset="-128"/>
                          <a:cs typeface="+mn-cs"/>
                        </a:rPr>
                        <a:t>計画の位置付け</a:t>
                      </a:r>
                      <a:endParaRPr kumimoji="1" lang="ja-JP" altLang="en-US" sz="800" b="1" kern="1200" dirty="0">
                        <a:solidFill>
                          <a:schemeClr val="bg1"/>
                        </a:solidFill>
                        <a:latin typeface="Meiryo UI" panose="020B0604030504040204" pitchFamily="50" charset="-128"/>
                        <a:ea typeface="Meiryo UI" panose="020B0604030504040204" pitchFamily="50" charset="-128"/>
                        <a:cs typeface="+mn-cs"/>
                      </a:endParaRPr>
                    </a:p>
                  </a:txBody>
                  <a:tcPr marL="65314" marR="65314" marT="32657" marB="32657">
                    <a:lnL w="12700" cap="flat" cmpd="sng" algn="ctr">
                      <a:solidFill>
                        <a:srgbClr val="558ED5"/>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solidFill>
                      <a:srgbClr val="558ED5"/>
                    </a:solidFill>
                  </a:tcPr>
                </a:tc>
                <a:extLst>
                  <a:ext uri="{0D108BD9-81ED-4DB2-BD59-A6C34878D82A}">
                    <a16:rowId xmlns:a16="http://schemas.microsoft.com/office/drawing/2014/main" val="1260485754"/>
                  </a:ext>
                </a:extLst>
              </a:tr>
              <a:tr h="186000">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180975" indent="-95250" algn="l" defTabSz="1280146" rtl="0" eaLnBrk="1" latinLnBrk="0" hangingPunct="1">
                        <a:lnSpc>
                          <a:spcPts val="1200"/>
                        </a:lnSpc>
                        <a:buFont typeface="Arial" panose="020B0604020202020204" pitchFamily="34" charset="0"/>
                        <a:buChar char="•"/>
                      </a:pP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基本法第</a:t>
                      </a:r>
                      <a:r>
                        <a:rPr kumimoji="1" lang="en-US" altLang="ja-JP" sz="700" kern="1200" dirty="0" smtClean="0">
                          <a:solidFill>
                            <a:schemeClr val="dk1"/>
                          </a:solidFill>
                          <a:latin typeface="Meiryo UI" panose="020B0604030504040204" pitchFamily="50" charset="-128"/>
                          <a:ea typeface="Meiryo UI" panose="020B0604030504040204" pitchFamily="50" charset="-128"/>
                          <a:cs typeface="+mn-cs"/>
                        </a:rPr>
                        <a:t>13</a:t>
                      </a:r>
                      <a:r>
                        <a:rPr kumimoji="1" lang="ja-JP" altLang="en-US" sz="700" kern="1200" dirty="0" smtClean="0">
                          <a:solidFill>
                            <a:schemeClr val="dk1"/>
                          </a:solidFill>
                          <a:latin typeface="Meiryo UI" panose="020B0604030504040204" pitchFamily="50" charset="-128"/>
                          <a:ea typeface="Meiryo UI" panose="020B0604030504040204" pitchFamily="50" charset="-128"/>
                          <a:cs typeface="+mn-cs"/>
                        </a:rPr>
                        <a:t>条第１項 及び基本条例第７条第１項に定める「ギャンブル等依存症対策推進計画」として策定。</a:t>
                      </a:r>
                    </a:p>
                  </a:txBody>
                  <a:tcPr marL="0" marR="0" marT="25714" marB="51429">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891530302"/>
                  </a:ext>
                </a:extLst>
              </a:tr>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en-US" altLang="ja-JP" sz="700" b="1" dirty="0" smtClean="0">
                          <a:solidFill>
                            <a:schemeClr val="bg1"/>
                          </a:solidFill>
                          <a:latin typeface="Meiryo UI" panose="020B0604030504040204" pitchFamily="50" charset="-128"/>
                          <a:ea typeface="Meiryo UI" panose="020B0604030504040204" pitchFamily="50" charset="-128"/>
                        </a:rPr>
                        <a:t>2</a:t>
                      </a:r>
                      <a:r>
                        <a:rPr kumimoji="1" lang="ja-JP" altLang="en-US" sz="700" b="1" dirty="0" smtClean="0">
                          <a:solidFill>
                            <a:schemeClr val="bg1"/>
                          </a:solidFill>
                          <a:latin typeface="Meiryo UI" panose="020B0604030504040204" pitchFamily="50" charset="-128"/>
                          <a:ea typeface="Meiryo UI" panose="020B0604030504040204" pitchFamily="50" charset="-128"/>
                        </a:rPr>
                        <a:t>期計画の期間</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2070405657"/>
                  </a:ext>
                </a:extLst>
              </a:tr>
              <a:tr h="186000">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bg1"/>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060"/>
                    </a:solidFill>
                  </a:tcPr>
                </a:tc>
                <a:tc>
                  <a:txBody>
                    <a:bodyPr/>
                    <a:lstStyle/>
                    <a:p>
                      <a:pPr marL="180975" indent="-95250">
                        <a:lnSpc>
                          <a:spcPts val="1200"/>
                        </a:lnSpc>
                        <a:buFont typeface="Arial" panose="020B0604020202020204" pitchFamily="34" charset="0"/>
                        <a:buChar char="•"/>
                      </a:pPr>
                      <a:r>
                        <a:rPr kumimoji="1" lang="ja-JP" altLang="en-US" sz="700" dirty="0" smtClean="0">
                          <a:latin typeface="Meiryo UI" panose="020B0604030504040204" pitchFamily="50" charset="-128"/>
                          <a:ea typeface="Meiryo UI" panose="020B0604030504040204" pitchFamily="50" charset="-128"/>
                        </a:rPr>
                        <a:t>令和５年度から令和７年度までの３年間</a:t>
                      </a:r>
                    </a:p>
                  </a:txBody>
                  <a:tcPr marL="0" marR="0" marT="25714" marB="51429">
                    <a:lnL w="12700" cap="flat" cmpd="sng" algn="ctr">
                      <a:solidFill>
                        <a:schemeClr val="bg1"/>
                      </a:solidFill>
                      <a:prstDash val="solid"/>
                      <a:round/>
                      <a:headEnd type="none" w="med" len="med"/>
                      <a:tailEnd type="none" w="med" len="med"/>
                    </a:lnL>
                    <a:noFill/>
                  </a:tcPr>
                </a:tc>
                <a:extLst>
                  <a:ext uri="{0D108BD9-81ED-4DB2-BD59-A6C34878D82A}">
                    <a16:rowId xmlns:a16="http://schemas.microsoft.com/office/drawing/2014/main" val="189515527"/>
                  </a:ext>
                </a:extLst>
              </a:tr>
            </a:tbl>
          </a:graphicData>
        </a:graphic>
      </p:graphicFrame>
      <p:sp>
        <p:nvSpPr>
          <p:cNvPr id="55" name="正方形/長方形 54"/>
          <p:cNvSpPr/>
          <p:nvPr/>
        </p:nvSpPr>
        <p:spPr>
          <a:xfrm>
            <a:off x="-13069" y="316547"/>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1</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基本的事項</a:t>
            </a:r>
          </a:p>
        </p:txBody>
      </p:sp>
      <p:sp>
        <p:nvSpPr>
          <p:cNvPr id="56" name="正方形/長方形 55"/>
          <p:cNvSpPr/>
          <p:nvPr/>
        </p:nvSpPr>
        <p:spPr>
          <a:xfrm flipV="1">
            <a:off x="13873" y="476024"/>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7" name="正方形/長方形 56"/>
          <p:cNvSpPr/>
          <p:nvPr/>
        </p:nvSpPr>
        <p:spPr>
          <a:xfrm>
            <a:off x="4880606" y="4149080"/>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endPar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59" name="正方形/長方形 58"/>
          <p:cNvSpPr/>
          <p:nvPr/>
        </p:nvSpPr>
        <p:spPr>
          <a:xfrm flipV="1">
            <a:off x="13873" y="1423063"/>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817563" y="1988840"/>
            <a:ext cx="1440160" cy="102869"/>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ロト・ナンバーズ等を含む</a:t>
            </a:r>
            <a:endPar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7" name="対角する 2 つの角を切り取った四角形 66"/>
          <p:cNvSpPr/>
          <p:nvPr/>
        </p:nvSpPr>
        <p:spPr>
          <a:xfrm>
            <a:off x="131568" y="4650047"/>
            <a:ext cx="2674584" cy="175536"/>
          </a:xfrm>
          <a:prstGeom prst="snip2Diag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mj-ea"/>
              <a:buAutoNum type="circleNumDbPlain" startAt="6"/>
              <a:tabLst/>
              <a:defRPr/>
            </a:pP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専門相談における主訴の内容</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ja-JP" altLang="en-US"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図５</a:t>
            </a:r>
            <a:r>
              <a:rPr kumimoji="1" lang="en-US" altLang="ja-JP" sz="714"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p>
        </p:txBody>
      </p:sp>
      <p:sp>
        <p:nvSpPr>
          <p:cNvPr id="68" name="正方形/長方形 67"/>
          <p:cNvSpPr/>
          <p:nvPr/>
        </p:nvSpPr>
        <p:spPr>
          <a:xfrm>
            <a:off x="3183275" y="5537806"/>
            <a:ext cx="308606" cy="1543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図</a:t>
            </a:r>
            <a:r>
              <a:rPr kumimoji="1" lang="en-US" altLang="ja-JP" sz="571" b="1" i="0" u="none" strike="noStrike" kern="120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6</a:t>
            </a:r>
          </a:p>
        </p:txBody>
      </p:sp>
      <p:sp>
        <p:nvSpPr>
          <p:cNvPr id="61" name="正方形/長方形 60"/>
          <p:cNvSpPr/>
          <p:nvPr/>
        </p:nvSpPr>
        <p:spPr>
          <a:xfrm>
            <a:off x="7173038" y="2074121"/>
            <a:ext cx="2026925" cy="13678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※SOGS</a:t>
            </a:r>
            <a:r>
              <a:rPr kumimoji="1" lang="ja-JP" altLang="en-US" sz="57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質問票を用いた得点が５点以上の回答者をいう。</a:t>
            </a:r>
          </a:p>
        </p:txBody>
      </p:sp>
      <p:sp>
        <p:nvSpPr>
          <p:cNvPr id="63" name="正方形/長方形 62"/>
          <p:cNvSpPr/>
          <p:nvPr/>
        </p:nvSpPr>
        <p:spPr>
          <a:xfrm>
            <a:off x="-13069" y="1268760"/>
            <a:ext cx="318892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2.</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現状と課題</a:t>
            </a:r>
            <a:endPar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69" name="正方形/長方形 68"/>
          <p:cNvSpPr/>
          <p:nvPr/>
        </p:nvSpPr>
        <p:spPr>
          <a:xfrm>
            <a:off x="59688" y="2725249"/>
            <a:ext cx="1619746" cy="17552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122467"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歳代」：</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56.1%</a:t>
            </a:r>
          </a:p>
        </p:txBody>
      </p:sp>
      <p:pic>
        <p:nvPicPr>
          <p:cNvPr id="3" name="図 2"/>
          <p:cNvPicPr>
            <a:picLocks noChangeAspect="1"/>
          </p:cNvPicPr>
          <p:nvPr/>
        </p:nvPicPr>
        <p:blipFill>
          <a:blip r:embed="rId7"/>
          <a:stretch>
            <a:fillRect/>
          </a:stretch>
        </p:blipFill>
        <p:spPr>
          <a:xfrm>
            <a:off x="3028972" y="1834537"/>
            <a:ext cx="1697968" cy="1131554"/>
          </a:xfrm>
          <a:prstGeom prst="rect">
            <a:avLst/>
          </a:prstGeom>
        </p:spPr>
      </p:pic>
      <p:pic>
        <p:nvPicPr>
          <p:cNvPr id="4" name="図 3"/>
          <p:cNvPicPr>
            <a:picLocks noChangeAspect="1"/>
          </p:cNvPicPr>
          <p:nvPr/>
        </p:nvPicPr>
        <p:blipFill>
          <a:blip r:embed="rId8"/>
          <a:stretch>
            <a:fillRect/>
          </a:stretch>
        </p:blipFill>
        <p:spPr>
          <a:xfrm>
            <a:off x="4930536" y="4239351"/>
            <a:ext cx="3909006" cy="2601128"/>
          </a:xfrm>
          <a:prstGeom prst="rect">
            <a:avLst/>
          </a:prstGeom>
        </p:spPr>
      </p:pic>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220</a:t>
            </a:fld>
            <a:endParaRPr kumimoji="1" lang="ja-JP" altLang="en-US" dirty="0">
              <a:latin typeface="BIZ UDゴシック" panose="020B0400000000000000" pitchFamily="49" charset="-128"/>
              <a:ea typeface="BIZ UDゴシック" panose="020B0400000000000000" pitchFamily="49" charset="-128"/>
            </a:endParaRPr>
          </a:p>
        </p:txBody>
      </p:sp>
      <p:sp>
        <p:nvSpPr>
          <p:cNvPr id="11" name="正方形/長方形 10"/>
          <p:cNvSpPr/>
          <p:nvPr/>
        </p:nvSpPr>
        <p:spPr>
          <a:xfrm>
            <a:off x="4479419" y="5118861"/>
            <a:ext cx="2828885" cy="14092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altLang="ja-JP" sz="800" b="1" dirty="0">
                <a:solidFill>
                  <a:srgbClr val="002060"/>
                </a:solidFill>
                <a:latin typeface="Meiryo UI" panose="020B0604030504040204" pitchFamily="50" charset="-128"/>
                <a:ea typeface="Meiryo UI" panose="020B0604030504040204" pitchFamily="50" charset="-128"/>
              </a:rPr>
              <a:t>【 </a:t>
            </a:r>
            <a:r>
              <a:rPr lang="ja-JP" altLang="en-US" sz="800" b="1" dirty="0">
                <a:solidFill>
                  <a:srgbClr val="002060"/>
                </a:solidFill>
                <a:latin typeface="Meiryo UI" panose="020B0604030504040204" pitchFamily="50" charset="-128"/>
                <a:ea typeface="Meiryo UI" panose="020B0604030504040204" pitchFamily="50" charset="-128"/>
              </a:rPr>
              <a:t>ギャンブル等依存が疑われる人のイメージ </a:t>
            </a:r>
            <a:r>
              <a:rPr lang="en-US" altLang="ja-JP" sz="800" b="1" dirty="0" smtClean="0">
                <a:solidFill>
                  <a:srgbClr val="002060"/>
                </a:solidFill>
                <a:latin typeface="Meiryo UI" panose="020B0604030504040204" pitchFamily="50" charset="-128"/>
                <a:ea typeface="Meiryo UI" panose="020B0604030504040204" pitchFamily="50" charset="-128"/>
              </a:rPr>
              <a:t>】</a:t>
            </a:r>
            <a:endParaRPr lang="en-US" altLang="ja-JP" sz="800" dirty="0">
              <a:solidFill>
                <a:srgbClr val="002060"/>
              </a:solidFill>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45319853"/>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15185" y="0"/>
            <a:ext cx="4206875"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3</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基本的な考え方と具体的な取組み</a:t>
            </a:r>
            <a:endPar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7451495" y="8165"/>
            <a:ext cx="1697331" cy="2132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2/2</a:t>
            </a:r>
            <a:endPar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64" name="表 63"/>
          <p:cNvGraphicFramePr>
            <a:graphicFrameLocks noGrp="1"/>
          </p:cNvGraphicFramePr>
          <p:nvPr>
            <p:extLst/>
          </p:nvPr>
        </p:nvGraphicFramePr>
        <p:xfrm>
          <a:off x="1914" y="220471"/>
          <a:ext cx="4932040" cy="617142"/>
        </p:xfrm>
        <a:graphic>
          <a:graphicData uri="http://schemas.openxmlformats.org/drawingml/2006/table">
            <a:tbl>
              <a:tblPr>
                <a:tableStyleId>{073A0DAA-6AF3-43AB-8588-CEC1D06C72B9}</a:tableStyleId>
              </a:tblPr>
              <a:tblGrid>
                <a:gridCol w="68191">
                  <a:extLst>
                    <a:ext uri="{9D8B030D-6E8A-4147-A177-3AD203B41FA5}">
                      <a16:colId xmlns:a16="http://schemas.microsoft.com/office/drawing/2014/main" val="2375738016"/>
                    </a:ext>
                  </a:extLst>
                </a:gridCol>
                <a:gridCol w="4863849">
                  <a:extLst>
                    <a:ext uri="{9D8B030D-6E8A-4147-A177-3AD203B41FA5}">
                      <a16:colId xmlns:a16="http://schemas.microsoft.com/office/drawing/2014/main" val="4208928748"/>
                    </a:ext>
                  </a:extLst>
                </a:gridCol>
              </a:tblGrid>
              <a:tr h="12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0" indent="0">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基本的な考え方</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0" marR="0" marT="0" marB="0">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48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2563" lvl="1" indent="-96838">
                        <a:lnSpc>
                          <a:spcPts val="1600"/>
                        </a:lnSpc>
                        <a:buFont typeface="Wingdings" panose="05000000000000000000" pitchFamily="2" charset="2"/>
                        <a:buChar char="Ø"/>
                      </a:pPr>
                      <a:r>
                        <a:rPr kumimoji="1" lang="ja-JP" altLang="en-US" sz="700" b="1" dirty="0" smtClean="0">
                          <a:latin typeface="Meiryo UI" panose="020B0604030504040204" pitchFamily="50" charset="-128"/>
                          <a:ea typeface="Meiryo UI" panose="020B0604030504040204" pitchFamily="50" charset="-128"/>
                        </a:rPr>
                        <a:t>基本理念や現状と課題等を踏まえ、第１期計画での５つの基本方針に、調査・分析の推進と人材の養成を加えた</a:t>
                      </a:r>
                      <a:r>
                        <a:rPr kumimoji="1" lang="en-US" altLang="ja-JP" sz="700" b="1" dirty="0" smtClean="0">
                          <a:latin typeface="Meiryo UI" panose="020B0604030504040204" pitchFamily="50" charset="-128"/>
                          <a:ea typeface="Meiryo UI" panose="020B0604030504040204" pitchFamily="50" charset="-128"/>
                        </a:rPr>
                        <a:t/>
                      </a:r>
                      <a:br>
                        <a:rPr kumimoji="1" lang="en-US" altLang="ja-JP" sz="700" b="1" dirty="0" smtClean="0">
                          <a:latin typeface="Meiryo UI" panose="020B0604030504040204" pitchFamily="50" charset="-128"/>
                          <a:ea typeface="Meiryo UI" panose="020B0604030504040204" pitchFamily="50" charset="-128"/>
                        </a:rPr>
                      </a:br>
                      <a:r>
                        <a:rPr kumimoji="1" lang="ja-JP" altLang="en-US" sz="700" b="1" dirty="0" smtClean="0">
                          <a:latin typeface="Meiryo UI" panose="020B0604030504040204" pitchFamily="50" charset="-128"/>
                          <a:ea typeface="Meiryo UI" panose="020B0604030504040204" pitchFamily="50" charset="-128"/>
                        </a:rPr>
                        <a:t>７つの基本方針に沿って、９つの重点施策を展開し、ギャンブル等依存症対策の更なる強化を図る。</a:t>
                      </a:r>
                    </a:p>
                  </a:txBody>
                  <a:tcPr marL="0" marR="0" marT="0" marB="0" anchor="ctr">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sp>
        <p:nvSpPr>
          <p:cNvPr id="260" name="正方形/長方形 259"/>
          <p:cNvSpPr/>
          <p:nvPr/>
        </p:nvSpPr>
        <p:spPr>
          <a:xfrm>
            <a:off x="33533" y="1014181"/>
            <a:ext cx="411429"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基本理念</a:t>
            </a:r>
          </a:p>
        </p:txBody>
      </p:sp>
      <p:sp>
        <p:nvSpPr>
          <p:cNvPr id="262" name="正方形/長方形 261"/>
          <p:cNvSpPr/>
          <p:nvPr/>
        </p:nvSpPr>
        <p:spPr>
          <a:xfrm>
            <a:off x="971600" y="1014181"/>
            <a:ext cx="1054286"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重点施策</a:t>
            </a:r>
          </a:p>
        </p:txBody>
      </p:sp>
      <p:sp>
        <p:nvSpPr>
          <p:cNvPr id="263" name="正方形/長方形 262"/>
          <p:cNvSpPr/>
          <p:nvPr/>
        </p:nvSpPr>
        <p:spPr>
          <a:xfrm>
            <a:off x="2094639" y="1014181"/>
            <a:ext cx="2957143"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取組み</a:t>
            </a:r>
          </a:p>
        </p:txBody>
      </p:sp>
      <p:sp>
        <p:nvSpPr>
          <p:cNvPr id="312" name="正方形/長方形 311"/>
          <p:cNvSpPr/>
          <p:nvPr/>
        </p:nvSpPr>
        <p:spPr>
          <a:xfrm>
            <a:off x="508731" y="1014181"/>
            <a:ext cx="360000" cy="15428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基本方針</a:t>
            </a:r>
          </a:p>
        </p:txBody>
      </p:sp>
      <p:sp>
        <p:nvSpPr>
          <p:cNvPr id="318" name="正方形/長方形 317"/>
          <p:cNvSpPr/>
          <p:nvPr/>
        </p:nvSpPr>
        <p:spPr>
          <a:xfrm>
            <a:off x="965477" y="1286593"/>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重点❶</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5769"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若年層を対象とした</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予防啓発の強化</a:t>
            </a:r>
          </a:p>
        </p:txBody>
      </p:sp>
      <p:sp>
        <p:nvSpPr>
          <p:cNvPr id="319" name="正方形/長方形 318"/>
          <p:cNvSpPr/>
          <p:nvPr/>
        </p:nvSpPr>
        <p:spPr>
          <a:xfrm>
            <a:off x="966498" y="1766474"/>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重点❷</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5769" marR="0" lvl="0" indent="-4536"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依存症に関する正しい知識</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の普及と理解の促進</a:t>
            </a:r>
          </a:p>
        </p:txBody>
      </p:sp>
      <p:sp>
        <p:nvSpPr>
          <p:cNvPr id="320" name="正方形/長方形 319"/>
          <p:cNvSpPr/>
          <p:nvPr/>
        </p:nvSpPr>
        <p:spPr>
          <a:xfrm>
            <a:off x="967518" y="2262483"/>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重点❸</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依存症の本人及びその家族等</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への</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相談支援体制の充実</a:t>
            </a:r>
          </a:p>
        </p:txBody>
      </p:sp>
      <p:sp>
        <p:nvSpPr>
          <p:cNvPr id="321" name="正方形/長方形 320"/>
          <p:cNvSpPr/>
          <p:nvPr/>
        </p:nvSpPr>
        <p:spPr>
          <a:xfrm>
            <a:off x="963436" y="3379516"/>
            <a:ext cx="1054286" cy="413840"/>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重点❺</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関係機関等との協働による</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切れ目のない支援の推進</a:t>
            </a:r>
          </a:p>
        </p:txBody>
      </p:sp>
      <p:sp>
        <p:nvSpPr>
          <p:cNvPr id="322" name="正方形/長方形 321"/>
          <p:cNvSpPr/>
          <p:nvPr/>
        </p:nvSpPr>
        <p:spPr>
          <a:xfrm>
            <a:off x="964456" y="3831979"/>
            <a:ext cx="1054286" cy="456128"/>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重点❻</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の活動の充実</a:t>
            </a:r>
          </a:p>
        </p:txBody>
      </p:sp>
      <p:sp>
        <p:nvSpPr>
          <p:cNvPr id="323" name="正方形/長方形 322"/>
          <p:cNvSpPr/>
          <p:nvPr/>
        </p:nvSpPr>
        <p:spPr>
          <a:xfrm>
            <a:off x="969560" y="4414555"/>
            <a:ext cx="1054286" cy="420062"/>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重点❼</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予防から相談、治療及び</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回復支援体制の推進</a:t>
            </a:r>
          </a:p>
        </p:txBody>
      </p:sp>
      <p:sp>
        <p:nvSpPr>
          <p:cNvPr id="324" name="正方形/長方形 323"/>
          <p:cNvSpPr/>
          <p:nvPr/>
        </p:nvSpPr>
        <p:spPr>
          <a:xfrm>
            <a:off x="970581" y="5047550"/>
            <a:ext cx="1054286" cy="419146"/>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重点❽</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ギャンブル等依存症に</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関する調査・分析の推進</a:t>
            </a:r>
          </a:p>
        </p:txBody>
      </p:sp>
      <p:sp>
        <p:nvSpPr>
          <p:cNvPr id="325" name="正方形/長方形 324"/>
          <p:cNvSpPr/>
          <p:nvPr/>
        </p:nvSpPr>
        <p:spPr>
          <a:xfrm>
            <a:off x="971600" y="5641356"/>
            <a:ext cx="1054286" cy="405658"/>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重点❾</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相談支援等を担う</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人材の養成</a:t>
            </a:r>
          </a:p>
        </p:txBody>
      </p:sp>
      <p:sp>
        <p:nvSpPr>
          <p:cNvPr id="326" name="正方形/長方形 325"/>
          <p:cNvSpPr/>
          <p:nvPr/>
        </p:nvSpPr>
        <p:spPr>
          <a:xfrm>
            <a:off x="968539" y="2857378"/>
            <a:ext cx="1054286" cy="385714"/>
          </a:xfrm>
          <a:prstGeom prst="rect">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重点❹</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61233"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治療可能な医療機関の拡充</a:t>
            </a:r>
            <a: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r>
            <a:br>
              <a:rPr kumimoji="1" lang="en-US" altLang="ja-JP"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br>
            <a:r>
              <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と治療体制の構築</a:t>
            </a:r>
          </a:p>
        </p:txBody>
      </p:sp>
      <p:grpSp>
        <p:nvGrpSpPr>
          <p:cNvPr id="110" name="グループ化 109"/>
          <p:cNvGrpSpPr/>
          <p:nvPr/>
        </p:nvGrpSpPr>
        <p:grpSpPr>
          <a:xfrm>
            <a:off x="519518" y="1258532"/>
            <a:ext cx="334286" cy="891396"/>
            <a:chOff x="712168" y="1632247"/>
            <a:chExt cx="576064" cy="1347737"/>
          </a:xfrm>
        </p:grpSpPr>
        <p:sp>
          <p:nvSpPr>
            <p:cNvPr id="313" name="正方形/長方形 312"/>
            <p:cNvSpPr/>
            <p:nvPr/>
          </p:nvSpPr>
          <p:spPr>
            <a:xfrm>
              <a:off x="712168" y="1632247"/>
              <a:ext cx="576064" cy="1347737"/>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普及啓発の</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強化</a:t>
              </a:r>
            </a:p>
          </p:txBody>
        </p:sp>
        <p:sp>
          <p:nvSpPr>
            <p:cNvPr id="327" name="正方形/長方形 326"/>
            <p:cNvSpPr/>
            <p:nvPr/>
          </p:nvSpPr>
          <p:spPr>
            <a:xfrm>
              <a:off x="1072208" y="1704256"/>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Ⅰ</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5" name="グループ化 334"/>
          <p:cNvGrpSpPr/>
          <p:nvPr/>
        </p:nvGrpSpPr>
        <p:grpSpPr>
          <a:xfrm>
            <a:off x="519518" y="2175800"/>
            <a:ext cx="334286" cy="560764"/>
            <a:chOff x="712168" y="2991785"/>
            <a:chExt cx="576064" cy="841805"/>
          </a:xfrm>
        </p:grpSpPr>
        <p:sp>
          <p:nvSpPr>
            <p:cNvPr id="314" name="正方形/長方形 313"/>
            <p:cNvSpPr/>
            <p:nvPr/>
          </p:nvSpPr>
          <p:spPr>
            <a:xfrm>
              <a:off x="712168" y="2993800"/>
              <a:ext cx="576064" cy="83979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相談支援体制</a:t>
              </a: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a:r>
              <a:b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b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の強化</a:t>
              </a:r>
            </a:p>
          </p:txBody>
        </p:sp>
        <p:sp>
          <p:nvSpPr>
            <p:cNvPr id="328" name="正方形/長方形 327"/>
            <p:cNvSpPr/>
            <p:nvPr/>
          </p:nvSpPr>
          <p:spPr>
            <a:xfrm>
              <a:off x="1072208" y="2991785"/>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Ⅱ</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6" name="グループ化 335"/>
          <p:cNvGrpSpPr/>
          <p:nvPr/>
        </p:nvGrpSpPr>
        <p:grpSpPr>
          <a:xfrm>
            <a:off x="519518" y="2764881"/>
            <a:ext cx="334286" cy="597623"/>
            <a:chOff x="712168" y="3967923"/>
            <a:chExt cx="576064" cy="936104"/>
          </a:xfrm>
        </p:grpSpPr>
        <p:sp>
          <p:nvSpPr>
            <p:cNvPr id="315" name="正方形/長方形 314"/>
            <p:cNvSpPr/>
            <p:nvPr/>
          </p:nvSpPr>
          <p:spPr>
            <a:xfrm>
              <a:off x="712168" y="3967923"/>
              <a:ext cx="576064" cy="936104"/>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治療体制の</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強化</a:t>
              </a:r>
            </a:p>
          </p:txBody>
        </p:sp>
        <p:sp>
          <p:nvSpPr>
            <p:cNvPr id="329" name="正方形/長方形 328"/>
            <p:cNvSpPr/>
            <p:nvPr/>
          </p:nvSpPr>
          <p:spPr>
            <a:xfrm>
              <a:off x="1072208" y="4008512"/>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Ⅲ</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8" name="グループ化 337"/>
          <p:cNvGrpSpPr/>
          <p:nvPr/>
        </p:nvGrpSpPr>
        <p:grpSpPr>
          <a:xfrm>
            <a:off x="519518" y="4309708"/>
            <a:ext cx="334286" cy="629226"/>
            <a:chOff x="712168" y="6481471"/>
            <a:chExt cx="576064" cy="951298"/>
          </a:xfrm>
        </p:grpSpPr>
        <p:sp>
          <p:nvSpPr>
            <p:cNvPr id="265" name="正方形/長方形 264"/>
            <p:cNvSpPr/>
            <p:nvPr/>
          </p:nvSpPr>
          <p:spPr>
            <a:xfrm>
              <a:off x="712168" y="6483039"/>
              <a:ext cx="576064" cy="94973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大阪独自の支援体制の推進</a:t>
              </a:r>
            </a:p>
          </p:txBody>
        </p:sp>
        <p:sp>
          <p:nvSpPr>
            <p:cNvPr id="330" name="正方形/長方形 329"/>
            <p:cNvSpPr/>
            <p:nvPr/>
          </p:nvSpPr>
          <p:spPr>
            <a:xfrm>
              <a:off x="1072208" y="6481471"/>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Ⅴ</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9" name="グループ化 338"/>
          <p:cNvGrpSpPr/>
          <p:nvPr/>
        </p:nvGrpSpPr>
        <p:grpSpPr>
          <a:xfrm>
            <a:off x="519518" y="4967248"/>
            <a:ext cx="334286" cy="545406"/>
            <a:chOff x="712168" y="7663095"/>
            <a:chExt cx="576064" cy="867618"/>
          </a:xfrm>
        </p:grpSpPr>
        <p:sp>
          <p:nvSpPr>
            <p:cNvPr id="284" name="正方形/長方形 283"/>
            <p:cNvSpPr/>
            <p:nvPr/>
          </p:nvSpPr>
          <p:spPr>
            <a:xfrm>
              <a:off x="712168" y="7663095"/>
              <a:ext cx="576064" cy="867618"/>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調査・分析の推進</a:t>
              </a:r>
            </a:p>
          </p:txBody>
        </p:sp>
        <p:sp>
          <p:nvSpPr>
            <p:cNvPr id="331" name="正方形/長方形 330"/>
            <p:cNvSpPr/>
            <p:nvPr/>
          </p:nvSpPr>
          <p:spPr>
            <a:xfrm>
              <a:off x="1072208" y="7680920"/>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Ⅵ</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37" name="グループ化 336"/>
          <p:cNvGrpSpPr/>
          <p:nvPr/>
        </p:nvGrpSpPr>
        <p:grpSpPr>
          <a:xfrm>
            <a:off x="518157" y="3386739"/>
            <a:ext cx="334286" cy="896790"/>
            <a:chOff x="712168" y="4902642"/>
            <a:chExt cx="554719" cy="1236891"/>
          </a:xfrm>
        </p:grpSpPr>
        <p:sp>
          <p:nvSpPr>
            <p:cNvPr id="264" name="正方形/長方形 263"/>
            <p:cNvSpPr/>
            <p:nvPr/>
          </p:nvSpPr>
          <p:spPr>
            <a:xfrm>
              <a:off x="712168" y="4902642"/>
              <a:ext cx="554719" cy="1236891"/>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切れ目のない回復</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支援体制の強化</a:t>
              </a:r>
            </a:p>
          </p:txBody>
        </p:sp>
        <p:sp>
          <p:nvSpPr>
            <p:cNvPr id="332" name="正方形/長方形 331"/>
            <p:cNvSpPr/>
            <p:nvPr/>
          </p:nvSpPr>
          <p:spPr>
            <a:xfrm>
              <a:off x="1072248" y="4974650"/>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Ⅳ</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grpSp>
        <p:nvGrpSpPr>
          <p:cNvPr id="340" name="グループ化 339"/>
          <p:cNvGrpSpPr/>
          <p:nvPr/>
        </p:nvGrpSpPr>
        <p:grpSpPr>
          <a:xfrm>
            <a:off x="519518" y="5530084"/>
            <a:ext cx="334286" cy="532864"/>
            <a:chOff x="712168" y="8761040"/>
            <a:chExt cx="576064" cy="840160"/>
          </a:xfrm>
        </p:grpSpPr>
        <p:sp>
          <p:nvSpPr>
            <p:cNvPr id="285" name="正方形/長方形 284"/>
            <p:cNvSpPr/>
            <p:nvPr/>
          </p:nvSpPr>
          <p:spPr>
            <a:xfrm>
              <a:off x="712168" y="8761040"/>
              <a:ext cx="576064" cy="84016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eaVert" lIns="102857" tIns="5143" rIns="5143" bIns="10286"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　人材の養成</a:t>
              </a:r>
            </a:p>
          </p:txBody>
        </p:sp>
        <p:sp>
          <p:nvSpPr>
            <p:cNvPr id="333" name="正方形/長方形 332"/>
            <p:cNvSpPr/>
            <p:nvPr/>
          </p:nvSpPr>
          <p:spPr>
            <a:xfrm>
              <a:off x="1072208" y="8833048"/>
              <a:ext cx="144000" cy="216000"/>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Ⅶ</a:t>
              </a:r>
              <a:endPar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sp>
        <p:nvSpPr>
          <p:cNvPr id="261" name="正方形/長方形 260"/>
          <p:cNvSpPr/>
          <p:nvPr/>
        </p:nvSpPr>
        <p:spPr>
          <a:xfrm>
            <a:off x="51434" y="1255839"/>
            <a:ext cx="385714" cy="4800571"/>
          </a:xfrm>
          <a:prstGeom prst="rect">
            <a:avLst/>
          </a:prstGeom>
          <a:solidFill>
            <a:srgbClr val="002060"/>
          </a:solidFill>
          <a:ln w="38100" cmpd="dbl">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vert="eaVert"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アルコール、薬物等に対する依存に</a:t>
            </a:r>
            <a:r>
              <a:rPr kumimoji="1" lang="ja-JP" altLang="en-US" sz="643" b="1"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rPr>
              <a:t>関する施策と</a:t>
            </a: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の有機的な連携を図りつつ、防止及び回復に必要な対策を講ずるとともに、</a:t>
            </a:r>
            <a:endParaRPr kumimoji="1" lang="en-US" altLang="ja-JP"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ギャンブル等依存症の本人及びその家族等が日常生活及び社会生活を円滑に営むことができるように支援する</a:t>
            </a:r>
          </a:p>
        </p:txBody>
      </p:sp>
      <p:sp>
        <p:nvSpPr>
          <p:cNvPr id="486" name="正方形/長方形 485"/>
          <p:cNvSpPr/>
          <p:nvPr/>
        </p:nvSpPr>
        <p:spPr>
          <a:xfrm>
            <a:off x="2098794" y="1286594"/>
            <a:ext cx="2957143" cy="38571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0" name="正方形/長方形 479"/>
          <p:cNvSpPr/>
          <p:nvPr/>
        </p:nvSpPr>
        <p:spPr>
          <a:xfrm>
            <a:off x="2100974" y="1766194"/>
            <a:ext cx="2957143" cy="38571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85" name="正方形/長方形 484"/>
          <p:cNvSpPr/>
          <p:nvPr/>
        </p:nvSpPr>
        <p:spPr>
          <a:xfrm>
            <a:off x="2154588" y="1795447"/>
            <a:ext cx="3343229" cy="257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府民への普及啓発</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多様な関係機関と連携した啓発月間における普及啓発</a:t>
            </a:r>
          </a:p>
        </p:txBody>
      </p:sp>
      <p:sp>
        <p:nvSpPr>
          <p:cNvPr id="474" name="正方形/長方形 473"/>
          <p:cNvSpPr/>
          <p:nvPr/>
        </p:nvSpPr>
        <p:spPr>
          <a:xfrm>
            <a:off x="2103154" y="2253227"/>
            <a:ext cx="2957143" cy="385714"/>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79" name="正方形/長方形 478"/>
          <p:cNvSpPr/>
          <p:nvPr/>
        </p:nvSpPr>
        <p:spPr>
          <a:xfrm>
            <a:off x="2154588" y="2246012"/>
            <a:ext cx="3366286" cy="3944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相談窓口の整備</a:t>
            </a:r>
            <a:r>
              <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本人及び家族等への相談支援の充実</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回復支援の充実</a:t>
            </a:r>
          </a:p>
        </p:txBody>
      </p:sp>
      <p:sp>
        <p:nvSpPr>
          <p:cNvPr id="468" name="正方形/長方形 467"/>
          <p:cNvSpPr/>
          <p:nvPr/>
        </p:nvSpPr>
        <p:spPr>
          <a:xfrm>
            <a:off x="2092251" y="2851411"/>
            <a:ext cx="2957143" cy="385714"/>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2" name="正方形/長方形 461"/>
          <p:cNvSpPr/>
          <p:nvPr/>
        </p:nvSpPr>
        <p:spPr>
          <a:xfrm>
            <a:off x="2096613" y="3377566"/>
            <a:ext cx="2957143" cy="413840"/>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7" name="正方形/長方形 466"/>
          <p:cNvSpPr/>
          <p:nvPr/>
        </p:nvSpPr>
        <p:spPr>
          <a:xfrm>
            <a:off x="2154589" y="3480434"/>
            <a:ext cx="3297046"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ネットワークの強化</a:t>
            </a:r>
            <a:r>
              <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円滑な連携支援の実施</a:t>
            </a:r>
          </a:p>
        </p:txBody>
      </p:sp>
      <p:sp>
        <p:nvSpPr>
          <p:cNvPr id="456" name="正方形/長方形 455"/>
          <p:cNvSpPr/>
          <p:nvPr/>
        </p:nvSpPr>
        <p:spPr>
          <a:xfrm>
            <a:off x="2090071" y="3831772"/>
            <a:ext cx="2957143" cy="456128"/>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1" name="正方形/長方形 460"/>
          <p:cNvSpPr/>
          <p:nvPr/>
        </p:nvSpPr>
        <p:spPr>
          <a:xfrm>
            <a:off x="2154589" y="3951780"/>
            <a:ext cx="2699904" cy="3086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自助グループ・民間団体等が行う活動への支援</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自助グループ・民間団体等との協働</a:t>
            </a:r>
          </a:p>
        </p:txBody>
      </p:sp>
      <p:sp>
        <p:nvSpPr>
          <p:cNvPr id="450" name="正方形/長方形 449"/>
          <p:cNvSpPr/>
          <p:nvPr/>
        </p:nvSpPr>
        <p:spPr>
          <a:xfrm>
            <a:off x="2085709" y="4413195"/>
            <a:ext cx="2957143" cy="420062"/>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55" name="正方形/長方形 454"/>
          <p:cNvSpPr/>
          <p:nvPr/>
        </p:nvSpPr>
        <p:spPr>
          <a:xfrm>
            <a:off x="2154589" y="4509120"/>
            <a:ext cx="3291794"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OATIS</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による取組みの推進</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「（仮称）大阪依存症センター」の整備</a:t>
            </a:r>
            <a:endParaRPr kumimoji="1" lang="en-US" altLang="ja-JP" sz="643"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4" name="正方形/長方形 443"/>
          <p:cNvSpPr/>
          <p:nvPr/>
        </p:nvSpPr>
        <p:spPr>
          <a:xfrm>
            <a:off x="2087890" y="5050926"/>
            <a:ext cx="2957143" cy="419146"/>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9" name="正方形/長方形 448"/>
          <p:cNvSpPr/>
          <p:nvPr/>
        </p:nvSpPr>
        <p:spPr>
          <a:xfrm>
            <a:off x="2154589" y="5147317"/>
            <a:ext cx="3315533"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ギャンブル等依存症に関する実態調査</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ギャンブル等依存症の本人及びその家族等の実状把握</a:t>
            </a:r>
          </a:p>
        </p:txBody>
      </p:sp>
      <p:sp>
        <p:nvSpPr>
          <p:cNvPr id="438" name="正方形/長方形 437"/>
          <p:cNvSpPr/>
          <p:nvPr/>
        </p:nvSpPr>
        <p:spPr>
          <a:xfrm>
            <a:off x="2094432" y="5630726"/>
            <a:ext cx="2957143" cy="416288"/>
          </a:xfrm>
          <a:prstGeom prst="rect">
            <a:avLst/>
          </a:prstGeom>
          <a:solidFill>
            <a:srgbClr val="93CDDD"/>
          </a:solid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endParaRPr kumimoji="1" lang="ja-JP" altLang="en-US" sz="643"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43" name="正方形/長方形 442"/>
          <p:cNvSpPr/>
          <p:nvPr/>
        </p:nvSpPr>
        <p:spPr>
          <a:xfrm>
            <a:off x="2154589" y="5692108"/>
            <a:ext cx="3057464" cy="3155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段階的養成プログラムの作成</a:t>
            </a:r>
            <a:endParaRPr kumimoji="1" lang="en-US" altLang="ja-JP"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様々な相談窓口等での相談対応力の向上</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2" name="正方形/長方形 271"/>
          <p:cNvSpPr/>
          <p:nvPr/>
        </p:nvSpPr>
        <p:spPr>
          <a:xfrm>
            <a:off x="5327243" y="5050926"/>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7" name="正方形/長方形 186"/>
          <p:cNvSpPr/>
          <p:nvPr/>
        </p:nvSpPr>
        <p:spPr>
          <a:xfrm>
            <a:off x="5397364" y="5131924"/>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ギャンブル等依存症に関する実態調査の実施回数</a:t>
            </a:r>
          </a:p>
        </p:txBody>
      </p:sp>
      <p:sp>
        <p:nvSpPr>
          <p:cNvPr id="202" name="正方形/長方形 201"/>
          <p:cNvSpPr/>
          <p:nvPr/>
        </p:nvSpPr>
        <p:spPr>
          <a:xfrm>
            <a:off x="7651617" y="513192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１回</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3" name="正方形/長方形 202"/>
          <p:cNvSpPr/>
          <p:nvPr/>
        </p:nvSpPr>
        <p:spPr>
          <a:xfrm>
            <a:off x="8378212" y="513192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回</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73" name="正方形/長方形 272"/>
          <p:cNvSpPr/>
          <p:nvPr/>
        </p:nvSpPr>
        <p:spPr>
          <a:xfrm>
            <a:off x="5327243" y="5633468"/>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8" name="正方形/長方形 187"/>
          <p:cNvSpPr/>
          <p:nvPr/>
        </p:nvSpPr>
        <p:spPr>
          <a:xfrm>
            <a:off x="5397364" y="5698510"/>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関係機関職員専門研修により養成した相談員数</a:t>
            </a:r>
          </a:p>
        </p:txBody>
      </p:sp>
      <p:sp>
        <p:nvSpPr>
          <p:cNvPr id="204" name="正方形/長方形 203"/>
          <p:cNvSpPr/>
          <p:nvPr/>
        </p:nvSpPr>
        <p:spPr>
          <a:xfrm>
            <a:off x="7716486" y="569851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461</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5" name="正方形/長方形 204"/>
          <p:cNvSpPr/>
          <p:nvPr/>
        </p:nvSpPr>
        <p:spPr>
          <a:xfrm>
            <a:off x="8345525" y="569851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500</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人以上</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53" name="正方形/長方形 252"/>
          <p:cNvSpPr/>
          <p:nvPr/>
        </p:nvSpPr>
        <p:spPr>
          <a:xfrm>
            <a:off x="5327243" y="1249367"/>
            <a:ext cx="3754286" cy="437143"/>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9" name="正方形/長方形 188"/>
          <p:cNvSpPr/>
          <p:nvPr/>
        </p:nvSpPr>
        <p:spPr>
          <a:xfrm>
            <a:off x="7651617" y="1476838"/>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2" name="正方形/長方形 191"/>
          <p:cNvSpPr/>
          <p:nvPr/>
        </p:nvSpPr>
        <p:spPr>
          <a:xfrm>
            <a:off x="8378212" y="1476838"/>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名以上</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6" name="正方形/長方形 205"/>
          <p:cNvSpPr/>
          <p:nvPr/>
        </p:nvSpPr>
        <p:spPr>
          <a:xfrm>
            <a:off x="7651617" y="127407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４校</a:t>
            </a:r>
            <a:r>
              <a:rPr kumimoji="1" lang="pt-BR"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endParaRPr kumimoji="1" lang="ja-JP" altLang="en-US"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7" name="正方形/長方形 206"/>
          <p:cNvSpPr/>
          <p:nvPr/>
        </p:nvSpPr>
        <p:spPr>
          <a:xfrm>
            <a:off x="8378212" y="127407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pt-BR"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08" name="正方形/長方形 207"/>
          <p:cNvSpPr/>
          <p:nvPr/>
        </p:nvSpPr>
        <p:spPr>
          <a:xfrm>
            <a:off x="5397364" y="1274074"/>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5769" marR="0" lvl="0" indent="-65769" algn="l" defTabSz="914400" rtl="0" eaLnBrk="1" fontAlgn="auto" latinLnBrk="0" hangingPunct="1">
              <a:lnSpc>
                <a:spcPts val="643"/>
              </a:lnSpc>
              <a:spcBef>
                <a:spcPts val="0"/>
              </a:spcBef>
              <a:spcAft>
                <a:spcPts val="0"/>
              </a:spcAft>
              <a:buClrTx/>
              <a:buSzTx/>
              <a:buFont typeface="+mj-ea"/>
              <a:buAutoNum type="circleNumDbPlain"/>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高等学校等における予防啓発授業等の実施率</a:t>
            </a:r>
            <a: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571"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（実施状況の把握は府立高校を対象に実施）</a:t>
            </a:r>
            <a:endPar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9" name="正方形/長方形 208"/>
          <p:cNvSpPr/>
          <p:nvPr/>
        </p:nvSpPr>
        <p:spPr>
          <a:xfrm>
            <a:off x="5397364" y="1476838"/>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教員向け研修会の参加者数（対面での研修を基本とする）</a:t>
            </a:r>
          </a:p>
        </p:txBody>
      </p:sp>
      <p:sp>
        <p:nvSpPr>
          <p:cNvPr id="288" name="正方形/長方形 287"/>
          <p:cNvSpPr/>
          <p:nvPr/>
        </p:nvSpPr>
        <p:spPr>
          <a:xfrm>
            <a:off x="5327243" y="2242237"/>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4" name="正方形/長方形 183"/>
          <p:cNvSpPr/>
          <p:nvPr/>
        </p:nvSpPr>
        <p:spPr>
          <a:xfrm>
            <a:off x="5397364" y="2323880"/>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相談拠点機関及び「依存症ほっとライン（</a:t>
            </a:r>
            <a:r>
              <a:rPr kumimoji="1" lang="en-US" altLang="ja-JP"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SNS</a:t>
            </a: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相談）」の相談数</a:t>
            </a:r>
          </a:p>
        </p:txBody>
      </p:sp>
      <p:sp>
        <p:nvSpPr>
          <p:cNvPr id="212" name="正方形/長方形 211"/>
          <p:cNvSpPr/>
          <p:nvPr/>
        </p:nvSpPr>
        <p:spPr>
          <a:xfrm>
            <a:off x="7651617" y="232388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3,244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年度末見込）</a:t>
            </a:r>
          </a:p>
        </p:txBody>
      </p:sp>
      <p:sp>
        <p:nvSpPr>
          <p:cNvPr id="213" name="正方形/長方形 212"/>
          <p:cNvSpPr/>
          <p:nvPr/>
        </p:nvSpPr>
        <p:spPr>
          <a:xfrm>
            <a:off x="8378212" y="2323880"/>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倍</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87" name="正方形/長方形 286"/>
          <p:cNvSpPr/>
          <p:nvPr/>
        </p:nvSpPr>
        <p:spPr>
          <a:xfrm>
            <a:off x="5327243" y="2842281"/>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5" name="正方形/長方形 184"/>
          <p:cNvSpPr/>
          <p:nvPr/>
        </p:nvSpPr>
        <p:spPr>
          <a:xfrm>
            <a:off x="5397364" y="2921604"/>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ギャンブル等依存症を診ることができる精神科医療機関数</a:t>
            </a:r>
          </a:p>
        </p:txBody>
      </p:sp>
      <p:sp>
        <p:nvSpPr>
          <p:cNvPr id="214" name="正方形/長方形 213"/>
          <p:cNvSpPr/>
          <p:nvPr/>
        </p:nvSpPr>
        <p:spPr>
          <a:xfrm>
            <a:off x="7651617" y="292160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15" name="正方形/長方形 214"/>
          <p:cNvSpPr/>
          <p:nvPr/>
        </p:nvSpPr>
        <p:spPr>
          <a:xfrm>
            <a:off x="8378212" y="2921604"/>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56" name="正方形/長方形 255"/>
          <p:cNvSpPr/>
          <p:nvPr/>
        </p:nvSpPr>
        <p:spPr>
          <a:xfrm>
            <a:off x="5327243" y="3371850"/>
            <a:ext cx="3754286" cy="394607"/>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9" name="正方形/長方形 258"/>
          <p:cNvSpPr/>
          <p:nvPr/>
        </p:nvSpPr>
        <p:spPr>
          <a:xfrm>
            <a:off x="5327243" y="3804557"/>
            <a:ext cx="3754286" cy="494693"/>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6" name="正方形/長方形 185"/>
          <p:cNvSpPr/>
          <p:nvPr/>
        </p:nvSpPr>
        <p:spPr>
          <a:xfrm>
            <a:off x="5397364" y="3427529"/>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相談拠点の相談者数に占める自助グループ、民間団体等への紹介率</a:t>
            </a:r>
          </a:p>
        </p:txBody>
      </p:sp>
      <p:sp>
        <p:nvSpPr>
          <p:cNvPr id="191" name="正方形/長方形 190"/>
          <p:cNvSpPr/>
          <p:nvPr/>
        </p:nvSpPr>
        <p:spPr>
          <a:xfrm>
            <a:off x="5397364" y="3829817"/>
            <a:ext cx="2185714" cy="205714"/>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643"/>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①補助金・基金を利用したギャンブル等依存症の本人及びその家族等の支援にあたる自助</a:t>
            </a:r>
            <a:r>
              <a:rPr kumimoji="1" lang="ja-JP" altLang="en-US" sz="571" b="1" i="0" u="none" strike="noStrike" kern="1200" cap="none" spc="-21"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ｸﾞﾙｰﾌﾟ</a:t>
            </a: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・民間団体数</a:t>
            </a:r>
          </a:p>
        </p:txBody>
      </p:sp>
      <p:sp>
        <p:nvSpPr>
          <p:cNvPr id="193" name="正方形/長方形 192"/>
          <p:cNvSpPr/>
          <p:nvPr/>
        </p:nvSpPr>
        <p:spPr>
          <a:xfrm>
            <a:off x="7651617" y="3427529"/>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4" name="正方形/長方形 193"/>
          <p:cNvSpPr/>
          <p:nvPr/>
        </p:nvSpPr>
        <p:spPr>
          <a:xfrm>
            <a:off x="8378212" y="3427529"/>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％程度</a:t>
            </a: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5" name="正方形/長方形 194"/>
          <p:cNvSpPr/>
          <p:nvPr/>
        </p:nvSpPr>
        <p:spPr>
          <a:xfrm>
            <a:off x="7651617" y="3829817"/>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団体</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6" name="正方形/長方形 195"/>
          <p:cNvSpPr/>
          <p:nvPr/>
        </p:nvSpPr>
        <p:spPr>
          <a:xfrm>
            <a:off x="8378212" y="3829817"/>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増加</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7" name="正方形/長方形 196"/>
          <p:cNvSpPr/>
          <p:nvPr/>
        </p:nvSpPr>
        <p:spPr>
          <a:xfrm>
            <a:off x="7651617" y="4068006"/>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98" name="正方形/長方形 197"/>
          <p:cNvSpPr/>
          <p:nvPr/>
        </p:nvSpPr>
        <p:spPr>
          <a:xfrm>
            <a:off x="5397364" y="4068006"/>
            <a:ext cx="2185714" cy="205714"/>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21"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相談拠点機関が実施する研修・普及啓発事業に占める、自助グループ・民間団体等と連携して取り組んだ事業の割合</a:t>
            </a:r>
          </a:p>
        </p:txBody>
      </p:sp>
      <p:sp>
        <p:nvSpPr>
          <p:cNvPr id="216" name="正方形/長方形 215"/>
          <p:cNvSpPr/>
          <p:nvPr/>
        </p:nvSpPr>
        <p:spPr>
          <a:xfrm>
            <a:off x="8378212" y="4068006"/>
            <a:ext cx="668571" cy="205714"/>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％程度</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218" name="正方形/長方形 217"/>
          <p:cNvSpPr/>
          <p:nvPr/>
        </p:nvSpPr>
        <p:spPr>
          <a:xfrm>
            <a:off x="5397364" y="1014181"/>
            <a:ext cx="2185714"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指　　　標</a:t>
            </a:r>
          </a:p>
        </p:txBody>
      </p:sp>
      <p:sp>
        <p:nvSpPr>
          <p:cNvPr id="219" name="正方形/長方形 218"/>
          <p:cNvSpPr/>
          <p:nvPr/>
        </p:nvSpPr>
        <p:spPr>
          <a:xfrm>
            <a:off x="8378212" y="1014181"/>
            <a:ext cx="668571"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目　標</a:t>
            </a:r>
          </a:p>
        </p:txBody>
      </p:sp>
      <p:sp>
        <p:nvSpPr>
          <p:cNvPr id="221" name="正方形/長方形 220"/>
          <p:cNvSpPr/>
          <p:nvPr/>
        </p:nvSpPr>
        <p:spPr>
          <a:xfrm>
            <a:off x="7651617" y="1014181"/>
            <a:ext cx="668571" cy="154286"/>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現　状</a:t>
            </a:r>
          </a:p>
        </p:txBody>
      </p:sp>
      <p:sp>
        <p:nvSpPr>
          <p:cNvPr id="232" name="二等辺三角形 231"/>
          <p:cNvSpPr/>
          <p:nvPr/>
        </p:nvSpPr>
        <p:spPr>
          <a:xfrm rot="5400000" flipH="1">
            <a:off x="5041848" y="141837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350" name="正方形/長方形 349"/>
          <p:cNvSpPr/>
          <p:nvPr/>
        </p:nvSpPr>
        <p:spPr>
          <a:xfrm>
            <a:off x="9043" y="880691"/>
            <a:ext cx="1939808" cy="1169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122467" marR="0" lvl="0" indent="-122467"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857" b="1"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n-cs"/>
              </a:rPr>
              <a:t>基本方針に基づく施策体系と個別目標</a:t>
            </a:r>
          </a:p>
        </p:txBody>
      </p:sp>
      <p:sp>
        <p:nvSpPr>
          <p:cNvPr id="353" name="正方形/長方形 352"/>
          <p:cNvSpPr/>
          <p:nvPr/>
        </p:nvSpPr>
        <p:spPr>
          <a:xfrm>
            <a:off x="-25376" y="6138263"/>
            <a:ext cx="3441407" cy="205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929"/>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4</a:t>
            </a:r>
            <a:r>
              <a:rPr kumimoji="1" lang="ja-JP" altLang="en-US" sz="10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第２期計画の推進体制等</a:t>
            </a:r>
            <a:endParaRPr kumimoji="1" lang="zh-TW" altLang="en-US" sz="75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361" name="正方形/長方形 360"/>
          <p:cNvSpPr/>
          <p:nvPr/>
        </p:nvSpPr>
        <p:spPr>
          <a:xfrm>
            <a:off x="2203614" y="6545815"/>
            <a:ext cx="348680" cy="9711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 規</a:t>
            </a:r>
          </a:p>
        </p:txBody>
      </p:sp>
      <p:sp>
        <p:nvSpPr>
          <p:cNvPr id="271" name="正方形/長方形 270"/>
          <p:cNvSpPr/>
          <p:nvPr/>
        </p:nvSpPr>
        <p:spPr>
          <a:xfrm>
            <a:off x="5327243" y="4415518"/>
            <a:ext cx="3754286" cy="411429"/>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9" name="正方形/長方形 198"/>
          <p:cNvSpPr/>
          <p:nvPr/>
        </p:nvSpPr>
        <p:spPr>
          <a:xfrm>
            <a:off x="5397364" y="4493477"/>
            <a:ext cx="2185714" cy="257143"/>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ワンストップ支援を提供できる機能を整備</a:t>
            </a:r>
          </a:p>
        </p:txBody>
      </p:sp>
      <p:sp>
        <p:nvSpPr>
          <p:cNvPr id="200" name="正方形/長方形 199"/>
          <p:cNvSpPr/>
          <p:nvPr/>
        </p:nvSpPr>
        <p:spPr>
          <a:xfrm>
            <a:off x="7651617" y="4493477"/>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1" name="正方形/長方形 200"/>
          <p:cNvSpPr/>
          <p:nvPr/>
        </p:nvSpPr>
        <p:spPr>
          <a:xfrm>
            <a:off x="8378212" y="4493477"/>
            <a:ext cx="668571" cy="257143"/>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643"/>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整備完了</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643"/>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(IR</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開業まで</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aphicFrame>
        <p:nvGraphicFramePr>
          <p:cNvPr id="170" name="表 169"/>
          <p:cNvGraphicFramePr>
            <a:graphicFrameLocks noGrp="1"/>
          </p:cNvGraphicFramePr>
          <p:nvPr>
            <p:extLst>
              <p:ext uri="{D42A27DB-BD31-4B8C-83A1-F6EECF244321}">
                <p14:modId xmlns:p14="http://schemas.microsoft.com/office/powerpoint/2010/main" val="1010052836"/>
              </p:ext>
            </p:extLst>
          </p:nvPr>
        </p:nvGraphicFramePr>
        <p:xfrm>
          <a:off x="5175597" y="220471"/>
          <a:ext cx="3954789" cy="915971"/>
        </p:xfrm>
        <a:graphic>
          <a:graphicData uri="http://schemas.openxmlformats.org/drawingml/2006/table">
            <a:tbl>
              <a:tblPr>
                <a:tableStyleId>{073A0DAA-6AF3-43AB-8588-CEC1D06C72B9}</a:tableStyleId>
              </a:tblPr>
              <a:tblGrid>
                <a:gridCol w="54679">
                  <a:extLst>
                    <a:ext uri="{9D8B030D-6E8A-4147-A177-3AD203B41FA5}">
                      <a16:colId xmlns:a16="http://schemas.microsoft.com/office/drawing/2014/main" val="2375738016"/>
                    </a:ext>
                  </a:extLst>
                </a:gridCol>
                <a:gridCol w="3900110">
                  <a:extLst>
                    <a:ext uri="{9D8B030D-6E8A-4147-A177-3AD203B41FA5}">
                      <a16:colId xmlns:a16="http://schemas.microsoft.com/office/drawing/2014/main" val="4208928748"/>
                    </a:ext>
                  </a:extLst>
                </a:gridCol>
              </a:tblGrid>
              <a:tr h="128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全体目標</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0" marR="0" marT="0" marB="0">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616857">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2563" lvl="1" indent="-96838">
                        <a:lnSpc>
                          <a:spcPct val="100000"/>
                        </a:lnSpc>
                        <a:buFont typeface="Wingdings" panose="05000000000000000000" pitchFamily="2" charset="2"/>
                        <a:buChar char="Ø"/>
                      </a:pPr>
                      <a:r>
                        <a:rPr kumimoji="1" lang="ja-JP" altLang="en-US" sz="700" b="0" dirty="0" smtClean="0">
                          <a:latin typeface="Meiryo UI" panose="020B0604030504040204" pitchFamily="50" charset="-128"/>
                          <a:ea typeface="Meiryo UI" panose="020B0604030504040204" pitchFamily="50" charset="-128"/>
                        </a:rPr>
                        <a:t>ギャンブル等依存症対策を総合的かつ計画的に推進することで、</a:t>
                      </a:r>
                      <a:r>
                        <a:rPr kumimoji="1" lang="ja-JP" altLang="en-US" sz="700" b="0" u="heavy" baseline="0" dirty="0" smtClean="0">
                          <a:latin typeface="Meiryo UI" panose="020B0604030504040204" pitchFamily="50" charset="-128"/>
                          <a:ea typeface="Meiryo UI" panose="020B0604030504040204" pitchFamily="50" charset="-128"/>
                        </a:rPr>
                        <a:t>「府民の健全な生活の確保を図るとともに、府民が安心して暮らすことができる社会の実現に寄与する」</a:t>
                      </a:r>
                      <a:r>
                        <a:rPr kumimoji="1" lang="ja-JP" altLang="en-US" sz="700" b="0" dirty="0" smtClean="0">
                          <a:latin typeface="Meiryo UI" panose="020B0604030504040204" pitchFamily="50" charset="-128"/>
                          <a:ea typeface="Meiryo UI" panose="020B0604030504040204" pitchFamily="50" charset="-128"/>
                        </a:rPr>
                        <a:t>ことを目標とする。</a:t>
                      </a:r>
                    </a:p>
                    <a:p>
                      <a:pPr marL="182563" lvl="1" indent="-96838">
                        <a:lnSpc>
                          <a:spcPct val="100000"/>
                        </a:lnSpc>
                        <a:spcBef>
                          <a:spcPts val="300"/>
                        </a:spcBef>
                        <a:buFont typeface="Wingdings" panose="05000000000000000000" pitchFamily="2" charset="2"/>
                        <a:buChar char="Ø"/>
                      </a:pPr>
                      <a:r>
                        <a:rPr kumimoji="1" lang="ja-JP" altLang="en-US" sz="700" b="0" dirty="0" smtClean="0">
                          <a:latin typeface="Meiryo UI" panose="020B0604030504040204" pitchFamily="50" charset="-128"/>
                          <a:ea typeface="Meiryo UI" panose="020B0604030504040204" pitchFamily="50" charset="-128"/>
                        </a:rPr>
                        <a:t>府実態調査結果を基に、令和７年度における以下の数値について、計画作成時点の令和４年度の数値からの増減をめざす。</a:t>
                      </a: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ct val="100000"/>
                        </a:lnSpc>
                        <a:spcBef>
                          <a:spcPts val="300"/>
                        </a:spcBef>
                        <a:buFont typeface="Wingdings" panose="05000000000000000000" pitchFamily="2" charset="2"/>
                        <a:buNone/>
                      </a:pP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ts val="400"/>
                        </a:lnSpc>
                        <a:spcBef>
                          <a:spcPts val="300"/>
                        </a:spcBef>
                        <a:buFont typeface="Wingdings" panose="05000000000000000000" pitchFamily="2" charset="2"/>
                        <a:buNone/>
                      </a:pPr>
                      <a:endParaRPr kumimoji="1" lang="en-US" altLang="ja-JP" sz="700" b="0" dirty="0" smtClean="0">
                        <a:latin typeface="Meiryo UI" panose="020B0604030504040204" pitchFamily="50" charset="-128"/>
                        <a:ea typeface="Meiryo UI" panose="020B0604030504040204" pitchFamily="50" charset="-128"/>
                      </a:endParaRPr>
                    </a:p>
                    <a:p>
                      <a:pPr marL="85725" lvl="1" indent="0">
                        <a:lnSpc>
                          <a:spcPts val="400"/>
                        </a:lnSpc>
                        <a:spcBef>
                          <a:spcPts val="300"/>
                        </a:spcBef>
                        <a:buFont typeface="Wingdings" panose="05000000000000000000" pitchFamily="2" charset="2"/>
                        <a:buNone/>
                      </a:pPr>
                      <a:endParaRPr kumimoji="1" lang="ja-JP" altLang="en-US" sz="700" b="0" dirty="0" smtClean="0">
                        <a:latin typeface="Meiryo UI" panose="020B0604030504040204" pitchFamily="50" charset="-128"/>
                        <a:ea typeface="Meiryo UI" panose="020B0604030504040204" pitchFamily="50" charset="-128"/>
                      </a:endParaRP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pSp>
        <p:nvGrpSpPr>
          <p:cNvPr id="17" name="グループ化 16"/>
          <p:cNvGrpSpPr/>
          <p:nvPr/>
        </p:nvGrpSpPr>
        <p:grpSpPr>
          <a:xfrm>
            <a:off x="2155486" y="1346480"/>
            <a:ext cx="3415971" cy="287957"/>
            <a:chOff x="3017680" y="1837447"/>
            <a:chExt cx="4782359" cy="403140"/>
          </a:xfrm>
        </p:grpSpPr>
        <p:sp>
          <p:nvSpPr>
            <p:cNvPr id="491" name="正方形/長方形 490"/>
            <p:cNvSpPr/>
            <p:nvPr/>
          </p:nvSpPr>
          <p:spPr>
            <a:xfrm>
              <a:off x="3017680" y="1871969"/>
              <a:ext cx="4782359" cy="3686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児童・生徒への普及啓発</a:t>
              </a: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大学・専修学校等への普及啓発</a:t>
              </a:r>
            </a:p>
            <a:p>
              <a:pPr marL="61233" marR="0" lvl="0" indent="-61233"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若年層にかかわる機会がある人たちへの普及啓発</a:t>
              </a:r>
            </a:p>
          </p:txBody>
        </p:sp>
        <p:sp>
          <p:nvSpPr>
            <p:cNvPr id="178" name="正方形/長方形 177"/>
            <p:cNvSpPr/>
            <p:nvPr/>
          </p:nvSpPr>
          <p:spPr>
            <a:xfrm>
              <a:off x="4446752" y="1837447"/>
              <a:ext cx="657904" cy="144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 ・拡充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79" name="正方形/長方形 178"/>
          <p:cNvSpPr/>
          <p:nvPr/>
        </p:nvSpPr>
        <p:spPr>
          <a:xfrm>
            <a:off x="2910249" y="1806333"/>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0" name="正方形/長方形 179"/>
          <p:cNvSpPr/>
          <p:nvPr/>
        </p:nvSpPr>
        <p:spPr>
          <a:xfrm>
            <a:off x="4222059" y="1945840"/>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1" name="正方形/長方形 180"/>
          <p:cNvSpPr/>
          <p:nvPr/>
        </p:nvSpPr>
        <p:spPr>
          <a:xfrm>
            <a:off x="2855694" y="2281106"/>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nvGrpSpPr>
          <p:cNvPr id="18" name="グループ化 17"/>
          <p:cNvGrpSpPr/>
          <p:nvPr/>
        </p:nvGrpSpPr>
        <p:grpSpPr>
          <a:xfrm>
            <a:off x="2162289" y="2893977"/>
            <a:ext cx="3400304" cy="333934"/>
            <a:chOff x="3027205" y="4022992"/>
            <a:chExt cx="4760425" cy="467508"/>
          </a:xfrm>
        </p:grpSpPr>
        <p:sp>
          <p:nvSpPr>
            <p:cNvPr id="473" name="正方形/長方形 472"/>
            <p:cNvSpPr/>
            <p:nvPr/>
          </p:nvSpPr>
          <p:spPr>
            <a:xfrm>
              <a:off x="3027205" y="4022992"/>
              <a:ext cx="4760425" cy="4675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ギャンブル等依存症の治療が可能な医療機関の充実</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専門治療プログラムの普及</a:t>
              </a:r>
              <a:endParaRPr kumimoji="1" lang="en-US" altLang="ja-JP"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6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受診したギャンブル等依存症の本人等への支援</a:t>
              </a:r>
            </a:p>
          </p:txBody>
        </p:sp>
        <p:sp>
          <p:nvSpPr>
            <p:cNvPr id="182" name="正方形/長方形 181"/>
            <p:cNvSpPr/>
            <p:nvPr/>
          </p:nvSpPr>
          <p:spPr>
            <a:xfrm>
              <a:off x="5825354" y="4033490"/>
              <a:ext cx="488152" cy="144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83" name="正方形/長方形 182"/>
          <p:cNvSpPr/>
          <p:nvPr/>
        </p:nvSpPr>
        <p:spPr>
          <a:xfrm>
            <a:off x="3094525" y="3579827"/>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0" name="正方形/長方形 219"/>
          <p:cNvSpPr/>
          <p:nvPr/>
        </p:nvSpPr>
        <p:spPr>
          <a:xfrm>
            <a:off x="3030034" y="3470560"/>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2" name="正方形/長方形 221"/>
          <p:cNvSpPr/>
          <p:nvPr/>
        </p:nvSpPr>
        <p:spPr>
          <a:xfrm>
            <a:off x="3987442" y="3996824"/>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3" name="正方形/長方形 222"/>
          <p:cNvSpPr/>
          <p:nvPr/>
        </p:nvSpPr>
        <p:spPr>
          <a:xfrm>
            <a:off x="3751069" y="4598328"/>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4" name="正方形/長方形 223"/>
          <p:cNvSpPr/>
          <p:nvPr/>
        </p:nvSpPr>
        <p:spPr>
          <a:xfrm>
            <a:off x="4265571" y="5230898"/>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5" name="正方形/長方形 224"/>
          <p:cNvSpPr/>
          <p:nvPr/>
        </p:nvSpPr>
        <p:spPr>
          <a:xfrm>
            <a:off x="3337577" y="5743543"/>
            <a:ext cx="348680" cy="102857"/>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643"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aphicFrame>
        <p:nvGraphicFramePr>
          <p:cNvPr id="227" name="表 226"/>
          <p:cNvGraphicFramePr>
            <a:graphicFrameLocks noGrp="1"/>
          </p:cNvGraphicFramePr>
          <p:nvPr>
            <p:extLst>
              <p:ext uri="{D42A27DB-BD31-4B8C-83A1-F6EECF244321}">
                <p14:modId xmlns:p14="http://schemas.microsoft.com/office/powerpoint/2010/main" val="1655708369"/>
              </p:ext>
            </p:extLst>
          </p:nvPr>
        </p:nvGraphicFramePr>
        <p:xfrm>
          <a:off x="18513" y="6357257"/>
          <a:ext cx="2668932" cy="500742"/>
        </p:xfrm>
        <a:graphic>
          <a:graphicData uri="http://schemas.openxmlformats.org/drawingml/2006/table">
            <a:tbl>
              <a:tblPr>
                <a:tableStyleId>{073A0DAA-6AF3-43AB-8588-CEC1D06C72B9}</a:tableStyleId>
              </a:tblPr>
              <a:tblGrid>
                <a:gridCol w="36901">
                  <a:extLst>
                    <a:ext uri="{9D8B030D-6E8A-4147-A177-3AD203B41FA5}">
                      <a16:colId xmlns:a16="http://schemas.microsoft.com/office/drawing/2014/main" val="2375738016"/>
                    </a:ext>
                  </a:extLst>
                </a:gridCol>
                <a:gridCol w="2632031">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推進会議等</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pPr>
                        <a:lnSpc>
                          <a:spcPct val="100000"/>
                        </a:lnSpc>
                      </a:pP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1" dirty="0" smtClean="0">
                          <a:latin typeface="Meiryo UI" panose="020B0604030504040204" pitchFamily="50" charset="-128"/>
                          <a:ea typeface="Meiryo UI" panose="020B0604030504040204" pitchFamily="50" charset="-128"/>
                        </a:rPr>
                        <a:t>大阪府ギャンブル等依存症対策推進本部・推進会議</a:t>
                      </a:r>
                      <a:endParaRPr kumimoji="1" lang="en-US" altLang="ja-JP" sz="700" b="1"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zh-TW" altLang="en-US" sz="700" b="0" dirty="0" smtClean="0">
                          <a:latin typeface="Meiryo UI" panose="020B0604030504040204" pitchFamily="50" charset="-128"/>
                          <a:ea typeface="Meiryo UI" panose="020B0604030504040204" pitchFamily="50" charset="-128"/>
                        </a:rPr>
                        <a:t>大阪府依存症関連機関連携会議</a:t>
                      </a:r>
                      <a:r>
                        <a:rPr kumimoji="1" lang="ja-JP" altLang="en-US" sz="700" b="0" dirty="0" smtClean="0">
                          <a:latin typeface="Meiryo UI" panose="020B0604030504040204" pitchFamily="50" charset="-128"/>
                          <a:ea typeface="Meiryo UI" panose="020B0604030504040204" pitchFamily="50" charset="-128"/>
                        </a:rPr>
                        <a:t>・専門部会</a:t>
                      </a:r>
                      <a:endParaRPr kumimoji="1" lang="en-US" altLang="ja-JP" sz="700" b="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zh-CN" altLang="en-US" sz="700" b="0" dirty="0" smtClean="0">
                          <a:latin typeface="Meiryo UI" panose="020B0604030504040204" pitchFamily="50" charset="-128"/>
                          <a:ea typeface="Meiryo UI" panose="020B0604030504040204" pitchFamily="50" charset="-128"/>
                        </a:rPr>
                        <a:t>大阪府依存症対策庁内連携会議</a:t>
                      </a:r>
                      <a:endParaRPr kumimoji="1" lang="ja-JP" altLang="en-US" sz="700" b="0" dirty="0" smtClean="0">
                        <a:latin typeface="Meiryo UI" panose="020B0604030504040204" pitchFamily="50" charset="-128"/>
                        <a:ea typeface="Meiryo UI" panose="020B0604030504040204" pitchFamily="50" charset="-128"/>
                      </a:endParaRP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aphicFrame>
        <p:nvGraphicFramePr>
          <p:cNvPr id="228" name="表 227"/>
          <p:cNvGraphicFramePr>
            <a:graphicFrameLocks noGrp="1"/>
          </p:cNvGraphicFramePr>
          <p:nvPr>
            <p:extLst>
              <p:ext uri="{D42A27DB-BD31-4B8C-83A1-F6EECF244321}">
                <p14:modId xmlns:p14="http://schemas.microsoft.com/office/powerpoint/2010/main" val="2029120933"/>
              </p:ext>
            </p:extLst>
          </p:nvPr>
        </p:nvGraphicFramePr>
        <p:xfrm>
          <a:off x="2740698" y="6357257"/>
          <a:ext cx="3291794" cy="500742"/>
        </p:xfrm>
        <a:graphic>
          <a:graphicData uri="http://schemas.openxmlformats.org/drawingml/2006/table">
            <a:tbl>
              <a:tblPr>
                <a:tableStyleId>{073A0DAA-6AF3-43AB-8588-CEC1D06C72B9}</a:tableStyleId>
              </a:tblPr>
              <a:tblGrid>
                <a:gridCol w="45512">
                  <a:extLst>
                    <a:ext uri="{9D8B030D-6E8A-4147-A177-3AD203B41FA5}">
                      <a16:colId xmlns:a16="http://schemas.microsoft.com/office/drawing/2014/main" val="2375738016"/>
                    </a:ext>
                  </a:extLst>
                </a:gridCol>
                <a:gridCol w="3246282">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進捗管理等</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pPr>
                        <a:lnSpc>
                          <a:spcPct val="100000"/>
                        </a:lnSpc>
                      </a:pPr>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0" spc="-20" baseline="0" dirty="0" smtClean="0">
                          <a:latin typeface="Meiryo UI" panose="020B0604030504040204" pitchFamily="50" charset="-128"/>
                          <a:ea typeface="Meiryo UI" panose="020B0604030504040204" pitchFamily="50" charset="-128"/>
                        </a:rPr>
                        <a:t>本計画については、推進本部において、計画に基づき実施する施策の実施状況の評価を行うとともに、その結果の取りまとめを行う際には、推進会議の意見を聴取する。</a:t>
                      </a:r>
                      <a:endParaRPr kumimoji="1" lang="en-US" altLang="ja-JP" sz="700" b="0" spc="-20" baseline="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本計画の進捗等の状況変化により、必要が生じた場合は、計画の見直しを行う。</a:t>
                      </a: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aphicFrame>
        <p:nvGraphicFramePr>
          <p:cNvPr id="229" name="表 228"/>
          <p:cNvGraphicFramePr>
            <a:graphicFrameLocks noGrp="1"/>
          </p:cNvGraphicFramePr>
          <p:nvPr>
            <p:extLst>
              <p:ext uri="{D42A27DB-BD31-4B8C-83A1-F6EECF244321}">
                <p14:modId xmlns:p14="http://schemas.microsoft.com/office/powerpoint/2010/main" val="476940270"/>
              </p:ext>
            </p:extLst>
          </p:nvPr>
        </p:nvGraphicFramePr>
        <p:xfrm>
          <a:off x="6115029" y="6357257"/>
          <a:ext cx="3028972" cy="500742"/>
        </p:xfrm>
        <a:graphic>
          <a:graphicData uri="http://schemas.openxmlformats.org/drawingml/2006/table">
            <a:tbl>
              <a:tblPr>
                <a:tableStyleId>{073A0DAA-6AF3-43AB-8588-CEC1D06C72B9}</a:tableStyleId>
              </a:tblPr>
              <a:tblGrid>
                <a:gridCol w="41879">
                  <a:extLst>
                    <a:ext uri="{9D8B030D-6E8A-4147-A177-3AD203B41FA5}">
                      <a16:colId xmlns:a16="http://schemas.microsoft.com/office/drawing/2014/main" val="2375738016"/>
                    </a:ext>
                  </a:extLst>
                </a:gridCol>
                <a:gridCol w="2987093">
                  <a:extLst>
                    <a:ext uri="{9D8B030D-6E8A-4147-A177-3AD203B41FA5}">
                      <a16:colId xmlns:a16="http://schemas.microsoft.com/office/drawing/2014/main" val="4208928748"/>
                    </a:ext>
                  </a:extLst>
                </a:gridCol>
              </a:tblGrid>
              <a:tr h="1741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R w="12700" cap="flat" cmpd="sng" algn="ctr">
                      <a:solidFill>
                        <a:schemeClr val="tx2">
                          <a:lumMod val="60000"/>
                          <a:lumOff val="40000"/>
                        </a:schemeClr>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solidFill>
                      <a:srgbClr val="002060"/>
                    </a:solidFill>
                  </a:tcPr>
                </a:tc>
                <a:tc>
                  <a:txBody>
                    <a:bodyPr/>
                    <a:lstStyle/>
                    <a:p>
                      <a:pPr marL="85725" indent="-85725">
                        <a:buFont typeface="Wingdings" panose="05000000000000000000" pitchFamily="2" charset="2"/>
                        <a:buChar char="l"/>
                      </a:pPr>
                      <a:r>
                        <a:rPr kumimoji="1" lang="ja-JP" altLang="en-US" sz="700" b="1" dirty="0" smtClean="0">
                          <a:solidFill>
                            <a:schemeClr val="bg1"/>
                          </a:solidFill>
                          <a:latin typeface="Meiryo UI" panose="020B0604030504040204" pitchFamily="50" charset="-128"/>
                          <a:ea typeface="Meiryo UI" panose="020B0604030504040204" pitchFamily="50" charset="-128"/>
                        </a:rPr>
                        <a:t>ギャンブル等依存症対策基金</a:t>
                      </a:r>
                      <a:endParaRPr kumimoji="1" lang="ja-JP" altLang="en-US" sz="700" b="1" dirty="0">
                        <a:solidFill>
                          <a:schemeClr val="bg1"/>
                        </a:solidFill>
                        <a:latin typeface="Meiryo UI" panose="020B0604030504040204" pitchFamily="50" charset="-128"/>
                        <a:ea typeface="Meiryo UI" panose="020B0604030504040204" pitchFamily="50" charset="-128"/>
                      </a:endParaRPr>
                    </a:p>
                  </a:txBody>
                  <a:tcPr marL="65314" marR="65314" marT="32657" marB="32657">
                    <a:lnL w="12700" cap="flat" cmpd="sng" algn="ctr">
                      <a:solidFill>
                        <a:schemeClr val="tx2">
                          <a:lumMod val="60000"/>
                          <a:lumOff val="40000"/>
                        </a:schemeClr>
                      </a:solidFill>
                      <a:prstDash val="solid"/>
                      <a:round/>
                      <a:headEnd type="none" w="med" len="med"/>
                      <a:tailEnd type="none" w="med" len="med"/>
                    </a:lnL>
                    <a:lnT w="12700" cap="flat" cmpd="sng" algn="ctr">
                      <a:solidFill>
                        <a:schemeClr val="tx2">
                          <a:lumMod val="60000"/>
                          <a:lumOff val="40000"/>
                        </a:schemeClr>
                      </a:solidFill>
                      <a:prstDash val="solid"/>
                      <a:round/>
                      <a:headEnd type="none" w="med" len="med"/>
                      <a:tailEnd type="none" w="med" len="med"/>
                    </a:lnT>
                    <a:solidFill>
                      <a:schemeClr val="tx2">
                        <a:lumMod val="60000"/>
                        <a:lumOff val="40000"/>
                      </a:schemeClr>
                    </a:solidFill>
                  </a:tcPr>
                </a:tc>
                <a:extLst>
                  <a:ext uri="{0D108BD9-81ED-4DB2-BD59-A6C34878D82A}">
                    <a16:rowId xmlns:a16="http://schemas.microsoft.com/office/drawing/2014/main" val="1258852688"/>
                  </a:ext>
                </a:extLst>
              </a:tr>
              <a:tr h="326571">
                <a:tc>
                  <a:txBody>
                    <a:bodyPr/>
                    <a:lstStyle/>
                    <a:p>
                      <a:endParaRPr kumimoji="1" lang="ja-JP" altLang="en-US" sz="100" dirty="0">
                        <a:latin typeface="Meiryo UI" panose="020B0604030504040204" pitchFamily="50" charset="-128"/>
                        <a:ea typeface="Meiryo UI" panose="020B0604030504040204" pitchFamily="50" charset="-128"/>
                      </a:endParaRPr>
                    </a:p>
                  </a:txBody>
                  <a:tcPr marL="0" marR="0" marT="0" marB="0">
                    <a:lnT w="12700" cap="flat" cmpd="sng" algn="ctr">
                      <a:solidFill>
                        <a:srgbClr val="002060"/>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2060"/>
                    </a:solidFill>
                  </a:tcPr>
                </a:tc>
                <a:tc>
                  <a:txBody>
                    <a:bodyPr/>
                    <a:lstStyle/>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ギャンブル等依存症対策の推進に資するための資金を積み立てるため設置。</a:t>
                      </a:r>
                      <a:endParaRPr kumimoji="1" lang="en-US" altLang="ja-JP" sz="700" b="0" dirty="0" smtClean="0">
                        <a:latin typeface="Meiryo UI" panose="020B0604030504040204" pitchFamily="50" charset="-128"/>
                        <a:ea typeface="Meiryo UI" panose="020B0604030504040204" pitchFamily="50" charset="-128"/>
                      </a:endParaRPr>
                    </a:p>
                    <a:p>
                      <a:pPr marL="180975" lvl="1" indent="-95250">
                        <a:lnSpc>
                          <a:spcPct val="100000"/>
                        </a:lnSpc>
                        <a:buFont typeface="Arial" panose="020B0604020202020204" pitchFamily="34" charset="0"/>
                        <a:buChar char="•"/>
                      </a:pPr>
                      <a:r>
                        <a:rPr kumimoji="1" lang="ja-JP" altLang="en-US" sz="700" b="0" dirty="0" smtClean="0">
                          <a:latin typeface="Meiryo UI" panose="020B0604030504040204" pitchFamily="50" charset="-128"/>
                          <a:ea typeface="Meiryo UI" panose="020B0604030504040204" pitchFamily="50" charset="-128"/>
                        </a:rPr>
                        <a:t>本基金を活用し、府民と協働し、府民が安心して健康的に暮らせる社会の実現を目的とするギャンブル等依存症対策の取組みを推進。</a:t>
                      </a:r>
                    </a:p>
                  </a:txBody>
                  <a:tcPr marL="0" marR="0" marT="0" marB="0">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05717086"/>
                  </a:ext>
                </a:extLst>
              </a:tr>
            </a:tbl>
          </a:graphicData>
        </a:graphic>
      </p:graphicFrame>
      <p:grpSp>
        <p:nvGrpSpPr>
          <p:cNvPr id="13" name="グループ化 12"/>
          <p:cNvGrpSpPr/>
          <p:nvPr/>
        </p:nvGrpSpPr>
        <p:grpSpPr>
          <a:xfrm>
            <a:off x="1730326" y="1193106"/>
            <a:ext cx="3331833" cy="96370"/>
            <a:chOff x="2656384" y="1632248"/>
            <a:chExt cx="4664566" cy="134918"/>
          </a:xfrm>
        </p:grpSpPr>
        <p:sp>
          <p:nvSpPr>
            <p:cNvPr id="226" name="正方形/長方形 225"/>
            <p:cNvSpPr/>
            <p:nvPr/>
          </p:nvSpPr>
          <p:spPr>
            <a:xfrm>
              <a:off x="2656384" y="1632248"/>
              <a:ext cx="4664566" cy="1349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500" b="1" i="0" u="none" strike="noStrike" kern="1200" cap="none" spc="-64"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a:t>
              </a:r>
              <a:r>
                <a:rPr kumimoji="1" lang="ja-JP" altLang="en-US" sz="500" b="1" i="0" u="none" strike="noStrike" kern="1200" cap="none" spc="-64"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：具体的な取組みとして新規事業を考えているもの　　　　　：具体的な取組みとして事業の拡充等を考えているもの</a:t>
              </a:r>
            </a:p>
          </p:txBody>
        </p:sp>
        <p:sp>
          <p:nvSpPr>
            <p:cNvPr id="231" name="正方形/長方形 230"/>
            <p:cNvSpPr/>
            <p:nvPr/>
          </p:nvSpPr>
          <p:spPr>
            <a:xfrm>
              <a:off x="2960320" y="1634158"/>
              <a:ext cx="272128" cy="108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新規</a:t>
              </a:r>
              <a:endParaRPr kumimoji="1" lang="en-US" altLang="ja-JP"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3" name="正方形/長方形 232"/>
            <p:cNvSpPr/>
            <p:nvPr/>
          </p:nvSpPr>
          <p:spPr>
            <a:xfrm>
              <a:off x="5104656" y="1634158"/>
              <a:ext cx="272128" cy="108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拡充</a:t>
              </a:r>
              <a:endParaRPr kumimoji="1" lang="en-US" altLang="ja-JP" sz="5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235" name="正方形/長方形 234"/>
          <p:cNvSpPr/>
          <p:nvPr/>
        </p:nvSpPr>
        <p:spPr>
          <a:xfrm flipV="1">
            <a:off x="-5651" y="6285349"/>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6" name="正方形/長方形 235"/>
          <p:cNvSpPr/>
          <p:nvPr/>
        </p:nvSpPr>
        <p:spPr>
          <a:xfrm flipV="1">
            <a:off x="-5651" y="159166"/>
            <a:ext cx="9105634" cy="326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7" name="二等辺三角形 236"/>
          <p:cNvSpPr/>
          <p:nvPr/>
        </p:nvSpPr>
        <p:spPr>
          <a:xfrm rot="5400000" flipH="1">
            <a:off x="5041848" y="191169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38" name="二等辺三角形 237"/>
          <p:cNvSpPr/>
          <p:nvPr/>
        </p:nvSpPr>
        <p:spPr>
          <a:xfrm rot="5400000" flipH="1">
            <a:off x="5041848" y="2393376"/>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39" name="二等辺三角形 238"/>
          <p:cNvSpPr/>
          <p:nvPr/>
        </p:nvSpPr>
        <p:spPr>
          <a:xfrm rot="5400000" flipH="1">
            <a:off x="5041848" y="2959153"/>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0" name="二等辺三角形 239"/>
          <p:cNvSpPr/>
          <p:nvPr/>
        </p:nvSpPr>
        <p:spPr>
          <a:xfrm rot="5400000" flipH="1">
            <a:off x="5041848" y="352493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1" name="二等辺三角形 240"/>
          <p:cNvSpPr/>
          <p:nvPr/>
        </p:nvSpPr>
        <p:spPr>
          <a:xfrm rot="5400000" flipH="1">
            <a:off x="5041848" y="4047710"/>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2" name="二等辺三角形 241"/>
          <p:cNvSpPr/>
          <p:nvPr/>
        </p:nvSpPr>
        <p:spPr>
          <a:xfrm rot="5400000" flipH="1">
            <a:off x="5041848" y="4553616"/>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3" name="二等辺三角形 242"/>
          <p:cNvSpPr/>
          <p:nvPr/>
        </p:nvSpPr>
        <p:spPr>
          <a:xfrm rot="5400000" flipH="1">
            <a:off x="5041848" y="5170827"/>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244" name="二等辺三角形 243"/>
          <p:cNvSpPr/>
          <p:nvPr/>
        </p:nvSpPr>
        <p:spPr>
          <a:xfrm rot="5400000" flipH="1">
            <a:off x="5041848" y="5788038"/>
            <a:ext cx="308606" cy="116746"/>
          </a:xfrm>
          <a:prstGeom prst="triangle">
            <a:avLst/>
          </a:prstGeom>
          <a:gradFill>
            <a:gsLst>
              <a:gs pos="29000">
                <a:srgbClr val="7D7D7D"/>
              </a:gs>
              <a:gs pos="3000">
                <a:schemeClr val="tx1">
                  <a:lumMod val="85000"/>
                  <a:lumOff val="15000"/>
                </a:schemeClr>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cxnSp>
        <p:nvCxnSpPr>
          <p:cNvPr id="5" name="カギ線コネクタ 4"/>
          <p:cNvCxnSpPr>
            <a:stCxn id="264" idx="3"/>
            <a:endCxn id="321" idx="1"/>
          </p:cNvCxnSpPr>
          <p:nvPr/>
        </p:nvCxnSpPr>
        <p:spPr>
          <a:xfrm flipV="1">
            <a:off x="852443" y="3586436"/>
            <a:ext cx="110993" cy="248698"/>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56" name="カギ線コネクタ 155"/>
          <p:cNvCxnSpPr>
            <a:stCxn id="313" idx="3"/>
            <a:endCxn id="319" idx="1"/>
          </p:cNvCxnSpPr>
          <p:nvPr/>
        </p:nvCxnSpPr>
        <p:spPr>
          <a:xfrm>
            <a:off x="853804" y="1704230"/>
            <a:ext cx="112694" cy="255101"/>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63" name="カギ線コネクタ 162"/>
          <p:cNvCxnSpPr>
            <a:stCxn id="313" idx="3"/>
            <a:endCxn id="318" idx="1"/>
          </p:cNvCxnSpPr>
          <p:nvPr/>
        </p:nvCxnSpPr>
        <p:spPr>
          <a:xfrm flipV="1">
            <a:off x="853804" y="1479450"/>
            <a:ext cx="111674" cy="224780"/>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cxnSp>
        <p:nvCxnSpPr>
          <p:cNvPr id="168" name="カギ線コネクタ 167"/>
          <p:cNvCxnSpPr>
            <a:stCxn id="264" idx="3"/>
            <a:endCxn id="322" idx="1"/>
          </p:cNvCxnSpPr>
          <p:nvPr/>
        </p:nvCxnSpPr>
        <p:spPr>
          <a:xfrm>
            <a:off x="852443" y="3835134"/>
            <a:ext cx="112014" cy="224909"/>
          </a:xfrm>
          <a:prstGeom prst="bentConnector3">
            <a:avLst>
              <a:gd name="adj1" fmla="val 50000"/>
            </a:avLst>
          </a:prstGeom>
        </p:spPr>
        <p:style>
          <a:lnRef idx="1">
            <a:schemeClr val="dk1"/>
          </a:lnRef>
          <a:fillRef idx="0">
            <a:schemeClr val="dk1"/>
          </a:fillRef>
          <a:effectRef idx="0">
            <a:schemeClr val="dk1"/>
          </a:effectRef>
          <a:fontRef idx="minor">
            <a:schemeClr val="tx1"/>
          </a:fontRef>
        </p:style>
      </p:cxnSp>
      <p:sp>
        <p:nvSpPr>
          <p:cNvPr id="2" name="テキスト ボックス 1"/>
          <p:cNvSpPr txBox="1"/>
          <p:nvPr/>
        </p:nvSpPr>
        <p:spPr>
          <a:xfrm>
            <a:off x="6193676" y="764704"/>
            <a:ext cx="2952000" cy="230226"/>
          </a:xfrm>
          <a:prstGeom prst="rect">
            <a:avLst/>
          </a:prstGeom>
          <a:solidFill>
            <a:srgbClr val="FFFF99"/>
          </a:solidFill>
        </p:spPr>
        <p:txBody>
          <a:bodyPr wrap="square" lIns="5143" tIns="5143" rIns="5143" bIns="5143" rtlCol="0" anchor="ctr">
            <a:noAutofit/>
          </a:bodyPr>
          <a:lstStyle/>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1</a:t>
            </a: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「ギャンブル等依存が疑われる者等の割合」の低減</a:t>
            </a:r>
            <a:endParaRPr kumimoji="1" lang="en-US" altLang="ja-JP" sz="607" b="1" i="0" u="sng"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714"/>
              </a:lnSpc>
              <a:spcBef>
                <a:spcPts val="0"/>
              </a:spcBef>
              <a:spcAft>
                <a:spcPts val="0"/>
              </a:spcAft>
              <a:buClrTx/>
              <a:buSzTx/>
              <a:buFontTx/>
              <a:buNone/>
              <a:tabLst/>
              <a:defRPr/>
            </a:pP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2</a:t>
            </a:r>
            <a:r>
              <a:rPr kumimoji="1" lang="ja-JP" altLang="en-US" sz="607" b="1" i="0" u="none" strike="noStrike" kern="1200" cap="none" spc="0"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ギャンブル等依存症は病気であることを知っている</a:t>
            </a:r>
            <a:r>
              <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a:t>
            </a:r>
            <a:r>
              <a:rPr kumimoji="1" lang="ja-JP" altLang="en-US"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と回答した府民の割合」の増加</a:t>
            </a:r>
            <a:endParaRPr kumimoji="1" lang="en-US" altLang="ja-JP" sz="607" b="1" i="0" u="sng" strike="noStrike" kern="1200" cap="none" spc="-71" normalizeH="0" baseline="0" noProof="0" dirty="0">
              <a:ln>
                <a:noFill/>
              </a:ln>
              <a:solidFill>
                <a:srgbClr val="0000CC"/>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164" name="二等辺三角形 163"/>
          <p:cNvSpPr/>
          <p:nvPr/>
        </p:nvSpPr>
        <p:spPr>
          <a:xfrm rot="5400000" flipH="1">
            <a:off x="6037877" y="852142"/>
            <a:ext cx="154303" cy="102869"/>
          </a:xfrm>
          <a:prstGeom prst="triangle">
            <a:avLst/>
          </a:prstGeom>
          <a:gradFill>
            <a:gsLst>
              <a:gs pos="29000">
                <a:srgbClr val="3333FF"/>
              </a:gs>
              <a:gs pos="3000">
                <a:srgbClr val="0000CC"/>
              </a:gs>
              <a:gs pos="100000">
                <a:schemeClr val="bg1"/>
              </a:gs>
            </a:gsLst>
            <a:lin ang="5400000" scaled="1"/>
          </a:gradFill>
          <a:ln>
            <a:noFill/>
          </a:ln>
        </p:spPr>
        <p:style>
          <a:lnRef idx="2">
            <a:schemeClr val="accent6"/>
          </a:lnRef>
          <a:fillRef idx="1">
            <a:schemeClr val="lt1"/>
          </a:fillRef>
          <a:effectRef idx="0">
            <a:schemeClr val="accent6"/>
          </a:effectRef>
          <a:fontRef idx="minor">
            <a:schemeClr val="dk1"/>
          </a:fontRef>
        </p:style>
        <p:txBody>
          <a:bodyPr rot="0" spcFirstLastPara="0" vertOverflow="overflow" horzOverflow="overflow" vert="horz" wrap="square" lIns="48986" tIns="24493" rIns="48986" bIns="24493"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rPr>
              <a:t>cx</a:t>
            </a:r>
            <a:endParaRPr kumimoji="1" lang="ja-JP" altLang="en-US" sz="714" b="0" i="0" u="none" strike="noStrike" kern="1200" cap="none" spc="0" normalizeH="0" baseline="0" noProof="0" dirty="0">
              <a:ln>
                <a:noFill/>
              </a:ln>
              <a:noFill/>
              <a:effectLst/>
              <a:uLnTx/>
              <a:uFillTx/>
              <a:latin typeface="メイリオ" panose="020B0604030504040204" pitchFamily="50" charset="-128"/>
              <a:ea typeface="メイリオ" panose="020B0604030504040204" pitchFamily="50" charset="-128"/>
              <a:cs typeface="+mn-cs"/>
            </a:endParaRPr>
          </a:p>
        </p:txBody>
      </p:sp>
      <p:sp>
        <p:nvSpPr>
          <p:cNvPr id="159" name="正方形/長方形 158"/>
          <p:cNvSpPr/>
          <p:nvPr/>
        </p:nvSpPr>
        <p:spPr>
          <a:xfrm>
            <a:off x="5327243" y="1709897"/>
            <a:ext cx="3754286" cy="445474"/>
          </a:xfrm>
          <a:prstGeom prst="rect">
            <a:avLst/>
          </a:prstGeom>
          <a:solidFill>
            <a:schemeClr val="accent1">
              <a:lumMod val="7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vert="horz" lIns="2571" tIns="2571" rIns="2571" bIns="2571" rtlCol="0" anchor="ctr"/>
          <a:lstStyle/>
          <a:p>
            <a:pPr marL="0" marR="0" lvl="0" indent="-257148" algn="l" defTabSz="914400" rtl="0" eaLnBrk="1" fontAlgn="auto" latinLnBrk="0" hangingPunct="1">
              <a:lnSpc>
                <a:spcPct val="100000"/>
              </a:lnSpc>
              <a:spcBef>
                <a:spcPts val="0"/>
              </a:spcBef>
              <a:spcAft>
                <a:spcPts val="0"/>
              </a:spcAft>
              <a:buClrTx/>
              <a:buSzTx/>
              <a:buFontTx/>
              <a:buNone/>
              <a:tabLst/>
              <a:defRPr/>
            </a:pPr>
            <a:endParaRPr kumimoji="1" lang="ja-JP" altLang="en-US" sz="57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60" name="正方形/長方形 159"/>
          <p:cNvSpPr/>
          <p:nvPr/>
        </p:nvSpPr>
        <p:spPr>
          <a:xfrm>
            <a:off x="7651617" y="1942811"/>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473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1" name="正方形/長方形 160"/>
          <p:cNvSpPr/>
          <p:nvPr/>
        </p:nvSpPr>
        <p:spPr>
          <a:xfrm>
            <a:off x="8378212" y="1942811"/>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2,000</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名以上</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pt-BR"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pt-BR"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2" name="正方形/長方形 161"/>
          <p:cNvSpPr/>
          <p:nvPr/>
        </p:nvSpPr>
        <p:spPr>
          <a:xfrm>
            <a:off x="7651617" y="173460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5,606</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件</a:t>
            </a: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5" name="正方形/長方形 164"/>
          <p:cNvSpPr/>
          <p:nvPr/>
        </p:nvSpPr>
        <p:spPr>
          <a:xfrm>
            <a:off x="8378212" y="1734604"/>
            <a:ext cx="668571" cy="180000"/>
          </a:xfrm>
          <a:prstGeom prst="rect">
            <a:avLst/>
          </a:prstGeom>
          <a:solidFill>
            <a:schemeClr val="bg1">
              <a:lumMod val="95000"/>
            </a:schemeClr>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2571" tIns="2571" rIns="2571" bIns="2571" rtlCol="0" anchor="ctr"/>
          <a:lstStyle/>
          <a:p>
            <a:pPr marL="25715" marR="0" lvl="0" indent="0" algn="ctr" defTabSz="914400" rtl="0" eaLnBrk="1" fontAlgn="auto" latinLnBrk="0" hangingPunct="1">
              <a:lnSpc>
                <a:spcPts val="571"/>
              </a:lnSpc>
              <a:spcBef>
                <a:spcPts val="0"/>
              </a:spcBef>
              <a:spcAft>
                <a:spcPts val="0"/>
              </a:spcAft>
              <a:buClrTx/>
              <a:buSzTx/>
              <a:buFontTx/>
              <a:buNone/>
              <a:tabLst/>
              <a:defRPr/>
            </a:pP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毎年度</a:t>
            </a: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万件以上</a:t>
            </a:r>
            <a:r>
              <a:rPr kumimoji="1" lang="en-US" altLang="ja-JP" sz="429"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endPar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5715" marR="0" lvl="0" indent="0" algn="ctr" defTabSz="914400" rtl="0" eaLnBrk="1" fontAlgn="auto" latinLnBrk="0" hangingPunct="1">
              <a:lnSpc>
                <a:spcPts val="571"/>
              </a:lnSpc>
              <a:spcBef>
                <a:spcPts val="0"/>
              </a:spcBef>
              <a:spcAft>
                <a:spcPts val="0"/>
              </a:spcAft>
              <a:buClrTx/>
              <a:buSzTx/>
              <a:buFontTx/>
              <a:buNone/>
              <a:tabLst/>
              <a:defRPr/>
            </a:pPr>
            <a:r>
              <a:rPr kumimoji="1" lang="en-US" altLang="ja-JP"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(R5-7</a:t>
            </a:r>
            <a:r>
              <a:rPr kumimoji="1" lang="ja-JP" altLang="en-US" sz="500" b="1" i="0" u="none" strike="noStrike" kern="1200" cap="none" spc="-43"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166" name="正方形/長方形 165"/>
          <p:cNvSpPr/>
          <p:nvPr/>
        </p:nvSpPr>
        <p:spPr>
          <a:xfrm>
            <a:off x="5397364" y="1734604"/>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5769" marR="0" lvl="0" indent="-65769" algn="l" defTabSz="914400" rtl="0" eaLnBrk="1" fontAlgn="auto" latinLnBrk="0" hangingPunct="1">
              <a:lnSpc>
                <a:spcPts val="643"/>
              </a:lnSpc>
              <a:spcBef>
                <a:spcPts val="0"/>
              </a:spcBef>
              <a:spcAft>
                <a:spcPts val="0"/>
              </a:spcAft>
              <a:buClrTx/>
              <a:buSzTx/>
              <a:buFont typeface="+mj-ea"/>
              <a:buAutoNum type="circleNumDbPlain"/>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依存症総合ポータルサイトのアクセス数</a:t>
            </a:r>
          </a:p>
        </p:txBody>
      </p:sp>
      <p:sp>
        <p:nvSpPr>
          <p:cNvPr id="167" name="正方形/長方形 166"/>
          <p:cNvSpPr/>
          <p:nvPr/>
        </p:nvSpPr>
        <p:spPr>
          <a:xfrm>
            <a:off x="5397364" y="1942811"/>
            <a:ext cx="2185714" cy="180000"/>
          </a:xfrm>
          <a:prstGeom prst="rect">
            <a:avLst/>
          </a:prstGeom>
          <a:solidFill>
            <a:schemeClr val="bg1"/>
          </a:solidFill>
          <a:ln w="25400" cmpd="sng">
            <a:noFill/>
          </a:ln>
        </p:spPr>
        <p:style>
          <a:lnRef idx="2">
            <a:schemeClr val="accent1">
              <a:shade val="50000"/>
            </a:schemeClr>
          </a:lnRef>
          <a:fillRef idx="1">
            <a:schemeClr val="accent1"/>
          </a:fillRef>
          <a:effectRef idx="0">
            <a:schemeClr val="accent1"/>
          </a:effectRef>
          <a:fontRef idx="minor">
            <a:schemeClr val="lt1"/>
          </a:fontRef>
        </p:style>
        <p:txBody>
          <a:bodyPr lIns="51429" tIns="2571" rIns="2571" bIns="2571" rtlCol="0" anchor="ctr"/>
          <a:lstStyle/>
          <a:p>
            <a:pPr marL="63501" marR="0" lvl="0" indent="-63501" algn="l" defTabSz="914400" rtl="0" eaLnBrk="1" fontAlgn="auto" latinLnBrk="0" hangingPunct="1">
              <a:lnSpc>
                <a:spcPts val="714"/>
              </a:lnSpc>
              <a:spcBef>
                <a:spcPts val="0"/>
              </a:spcBef>
              <a:spcAft>
                <a:spcPts val="0"/>
              </a:spcAft>
              <a:buClrTx/>
              <a:buSzTx/>
              <a:buFont typeface="+mj-ea"/>
              <a:buAutoNum type="circleNumDbPlain" startAt="2"/>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府民セミナー・シンポジウムの参加者数</a:t>
            </a:r>
          </a:p>
        </p:txBody>
      </p:sp>
      <p:sp>
        <p:nvSpPr>
          <p:cNvPr id="247" name="正方形/長方形 246"/>
          <p:cNvSpPr/>
          <p:nvPr/>
        </p:nvSpPr>
        <p:spPr>
          <a:xfrm>
            <a:off x="5292080" y="850645"/>
            <a:ext cx="720080" cy="127089"/>
          </a:xfrm>
          <a:prstGeom prst="rect">
            <a:avLst/>
          </a:prstGeom>
          <a:noFill/>
          <a:ln>
            <a:solidFill>
              <a:srgbClr val="0000CC"/>
            </a:solidFill>
          </a:ln>
        </p:spPr>
        <p:style>
          <a:lnRef idx="2">
            <a:schemeClr val="accent1">
              <a:shade val="50000"/>
            </a:schemeClr>
          </a:lnRef>
          <a:fillRef idx="1">
            <a:schemeClr val="accent1"/>
          </a:fillRef>
          <a:effectRef idx="0">
            <a:schemeClr val="accent1"/>
          </a:effectRef>
          <a:fontRef idx="minor">
            <a:schemeClr val="lt1"/>
          </a:fontRef>
        </p:style>
        <p:txBody>
          <a:bodyPr vert="horz" lIns="5143" tIns="5143" rIns="5143" bIns="5143"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全体目標に対する指標</a:t>
            </a:r>
            <a:endParaRPr kumimoji="1" lang="en-US" altLang="ja-JP" sz="57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 name="グループ化 2"/>
          <p:cNvGrpSpPr/>
          <p:nvPr/>
        </p:nvGrpSpPr>
        <p:grpSpPr>
          <a:xfrm>
            <a:off x="5615746" y="6011751"/>
            <a:ext cx="3610792" cy="266969"/>
            <a:chOff x="7862044" y="8434908"/>
            <a:chExt cx="5055108" cy="373757"/>
          </a:xfrm>
        </p:grpSpPr>
        <p:sp>
          <p:nvSpPr>
            <p:cNvPr id="362" name="正方形/長方形 361"/>
            <p:cNvSpPr/>
            <p:nvPr/>
          </p:nvSpPr>
          <p:spPr>
            <a:xfrm>
              <a:off x="10219257" y="8547173"/>
              <a:ext cx="2697895" cy="155239"/>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IR</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区域整備計画の認定等の進捗に合わせ計画的に推進</a:t>
              </a: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49" name="正方形/長方形 148"/>
            <p:cNvSpPr/>
            <p:nvPr/>
          </p:nvSpPr>
          <p:spPr>
            <a:xfrm>
              <a:off x="10212908" y="8434908"/>
              <a:ext cx="2592288" cy="1196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※4</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R5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年度は運用時期が下半期となるため半数の</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万件</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50" name="正方形/長方形 149"/>
            <p:cNvSpPr/>
            <p:nvPr/>
          </p:nvSpPr>
          <p:spPr>
            <a:xfrm>
              <a:off x="7862044" y="8661474"/>
              <a:ext cx="2592288" cy="14719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※3</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Web</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研修のみの参加者数であるため参考値</a:t>
              </a:r>
            </a:p>
          </p:txBody>
        </p:sp>
        <p:sp>
          <p:nvSpPr>
            <p:cNvPr id="151" name="正方形/長方形 150"/>
            <p:cNvSpPr/>
            <p:nvPr/>
          </p:nvSpPr>
          <p:spPr>
            <a:xfrm>
              <a:off x="7862044" y="8549208"/>
              <a:ext cx="2592288" cy="15029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※2</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R5</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年度は運用時期が下半期となるため半数の</a:t>
              </a: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万件</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sp>
          <p:nvSpPr>
            <p:cNvPr id="152" name="正方形/長方形 151"/>
            <p:cNvSpPr/>
            <p:nvPr/>
          </p:nvSpPr>
          <p:spPr>
            <a:xfrm>
              <a:off x="7862044" y="8445450"/>
              <a:ext cx="2592288" cy="150292"/>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t"/>
            <a:lstStyle/>
            <a:p>
              <a:pPr marL="6123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※1</a:t>
              </a:r>
              <a:r>
                <a:rPr kumimoji="1" lang="ja-JP" altLang="en-US"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rPr>
                <a:t> 府立高校における出前授業の実施数のため参考値</a:t>
              </a:r>
            </a:p>
            <a:p>
              <a:pPr marL="61233"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lumMod val="85000"/>
                    <a:lumOff val="15000"/>
                  </a:prstClr>
                </a:solidFill>
                <a:effectLst/>
                <a:uLnTx/>
                <a:uFillTx/>
                <a:latin typeface="メイリオ" panose="020B0604030504040204" pitchFamily="50" charset="-128"/>
                <a:ea typeface="メイリオ" panose="020B0604030504040204" pitchFamily="50" charset="-128"/>
                <a:cs typeface="+mn-cs"/>
              </a:endParaRPr>
            </a:p>
          </p:txBody>
        </p:sp>
      </p:grpSp>
      <p:sp>
        <p:nvSpPr>
          <p:cNvPr id="7" name="スライド番号プレースホルダー 6"/>
          <p:cNvSpPr>
            <a:spLocks noGrp="1"/>
          </p:cNvSpPr>
          <p:nvPr>
            <p:ph type="sldNum" sz="quarter" idx="12"/>
          </p:nvPr>
        </p:nvSpPr>
        <p:spPr>
          <a:xfrm>
            <a:off x="7092938" y="6606848"/>
            <a:ext cx="2133600" cy="365125"/>
          </a:xfrm>
        </p:spPr>
        <p:txBody>
          <a:bodyPr/>
          <a:lstStyle/>
          <a:p>
            <a:fld id="{63BC356D-1576-478B-8647-1361C6E9DFF7}" type="slidenum">
              <a:rPr kumimoji="1" lang="ja-JP" altLang="en-US" sz="1100" smtClean="0">
                <a:latin typeface="BIZ UDゴシック" panose="020B0400000000000000" pitchFamily="49" charset="-128"/>
                <a:ea typeface="BIZ UDゴシック" panose="020B0400000000000000" pitchFamily="49" charset="-128"/>
              </a:rPr>
              <a:t>221</a:t>
            </a:fld>
            <a:endParaRPr kumimoji="1" lang="ja-JP" altLang="en-US" sz="11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998059488"/>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479241" y="495436"/>
          <a:ext cx="8335244" cy="6136023"/>
        </p:xfrm>
        <a:graphic>
          <a:graphicData uri="http://schemas.openxmlformats.org/drawingml/2006/table">
            <a:tbl>
              <a:tblPr firstRow="1" bandRow="1">
                <a:tableStyleId>{5C22544A-7EE6-4342-B048-85BDC9FD1C3A}</a:tableStyleId>
              </a:tblPr>
              <a:tblGrid>
                <a:gridCol w="1590647">
                  <a:extLst>
                    <a:ext uri="{9D8B030D-6E8A-4147-A177-3AD203B41FA5}">
                      <a16:colId xmlns:a16="http://schemas.microsoft.com/office/drawing/2014/main" val="2980551048"/>
                    </a:ext>
                  </a:extLst>
                </a:gridCol>
                <a:gridCol w="6744597">
                  <a:extLst>
                    <a:ext uri="{9D8B030D-6E8A-4147-A177-3AD203B41FA5}">
                      <a16:colId xmlns:a16="http://schemas.microsoft.com/office/drawing/2014/main" val="3958834044"/>
                    </a:ext>
                  </a:extLst>
                </a:gridCol>
              </a:tblGrid>
              <a:tr h="305933">
                <a:tc>
                  <a:txBody>
                    <a:bodyPr/>
                    <a:lstStyle/>
                    <a:p>
                      <a:pPr algn="ctr"/>
                      <a:endParaRPr kumimoji="1" lang="ja-JP" altLang="en-US" sz="120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大阪府アルコール</a:t>
                      </a:r>
                      <a:r>
                        <a:rPr kumimoji="1" lang="ja-JP" altLang="en-US" sz="1050" dirty="0" err="1" smtClean="0">
                          <a:solidFill>
                            <a:schemeClr val="tx1"/>
                          </a:solidFill>
                          <a:latin typeface="Meiryo UI" panose="020B0604030504040204" pitchFamily="50" charset="-128"/>
                          <a:ea typeface="Meiryo UI" panose="020B0604030504040204" pitchFamily="50" charset="-128"/>
                          <a:cs typeface="Arial" panose="020B0604020202020204" pitchFamily="34" charset="0"/>
                        </a:rPr>
                        <a:t>健康障がい</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対策推進計画（平成</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29</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年</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9</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月策定・令和</a:t>
                      </a:r>
                      <a:r>
                        <a:rPr kumimoji="1" lang="en-US" altLang="ja-JP"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3</a:t>
                      </a:r>
                      <a:r>
                        <a:rPr kumimoji="1" lang="ja-JP" altLang="en-US" sz="1050" dirty="0" smtClean="0">
                          <a:solidFill>
                            <a:schemeClr val="tx1"/>
                          </a:solidFill>
                          <a:latin typeface="Meiryo UI" panose="020B0604030504040204" pitchFamily="50" charset="-128"/>
                          <a:ea typeface="Meiryo UI" panose="020B0604030504040204" pitchFamily="50" charset="-128"/>
                          <a:cs typeface="Arial" panose="020B0604020202020204" pitchFamily="34" charset="0"/>
                        </a:rPr>
                        <a:t>年度見直し）</a:t>
                      </a:r>
                      <a:endParaRPr kumimoji="1" lang="ja-JP" altLang="en-US" sz="1050" dirty="0">
                        <a:solidFill>
                          <a:schemeClr val="tx1"/>
                        </a:solidFill>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02571411"/>
                  </a:ext>
                </a:extLst>
              </a:tr>
              <a:tr h="236404">
                <a:tc>
                  <a:txBody>
                    <a:bodyPr/>
                    <a:lstStyle/>
                    <a:p>
                      <a:pPr algn="ct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位置づけ</a:t>
                      </a:r>
                      <a:endParaRPr kumimoji="1" lang="ja-JP" altLang="en-US" sz="110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アルコール健康障害対策基本法に定める「都道府県アルコール健康障害対策推進計画」</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9441084"/>
                  </a:ext>
                </a:extLst>
              </a:tr>
              <a:tr h="23640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計画の期間</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平成</a:t>
                      </a:r>
                      <a:r>
                        <a:rPr kumimoji="1" lang="en-US" altLang="ja-JP" sz="1050" dirty="0" smtClean="0">
                          <a:latin typeface="Meiryo UI" panose="020B0604030504040204" pitchFamily="50" charset="-128"/>
                          <a:ea typeface="Meiryo UI" panose="020B0604030504040204" pitchFamily="50" charset="-128"/>
                          <a:cs typeface="Arial" panose="020B0604020202020204" pitchFamily="34" charset="0"/>
                        </a:rPr>
                        <a:t>29</a:t>
                      </a: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年度から令和</a:t>
                      </a:r>
                      <a:r>
                        <a:rPr kumimoji="1" lang="en-US" altLang="ja-JP" sz="1050" dirty="0" smtClean="0">
                          <a:latin typeface="Meiryo UI" panose="020B0604030504040204" pitchFamily="50" charset="-128"/>
                          <a:ea typeface="Meiryo UI" panose="020B0604030504040204" pitchFamily="50" charset="-128"/>
                          <a:cs typeface="Arial" panose="020B0604020202020204" pitchFamily="34" charset="0"/>
                        </a:rPr>
                        <a:t>5</a:t>
                      </a:r>
                      <a:r>
                        <a:rPr kumimoji="1" lang="ja-JP" altLang="en-US" sz="1050" dirty="0" smtClean="0">
                          <a:latin typeface="Meiryo UI" panose="020B0604030504040204" pitchFamily="50" charset="-128"/>
                          <a:ea typeface="Meiryo UI" panose="020B0604030504040204" pitchFamily="50" charset="-128"/>
                          <a:cs typeface="Arial" panose="020B0604020202020204" pitchFamily="34" charset="0"/>
                        </a:rPr>
                        <a:t>年度までの７年間</a:t>
                      </a:r>
                      <a:endParaRPr kumimoji="1" lang="ja-JP" altLang="en-US" sz="1050" dirty="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25481228"/>
                  </a:ext>
                </a:extLst>
              </a:tr>
              <a:tr h="535728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基本的考え方・</a:t>
                      </a:r>
                      <a:endParaRPr kumimoji="1" lang="en-US" altLang="ja-JP" sz="1100" dirty="0" smtClean="0">
                        <a:latin typeface="Meiryo UI" panose="020B0604030504040204" pitchFamily="50" charset="-128"/>
                        <a:ea typeface="Meiryo UI" panose="020B0604030504040204" pitchFamily="50" charset="-128"/>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cs typeface="Arial" panose="020B0604020202020204" pitchFamily="34" charset="0"/>
                        </a:rPr>
                        <a:t>　取組み等</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＜取組みの方向性＞</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１</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治療と回復及び相談体制の強化</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２</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発生・進行・再発の各段階に応じたアルコール健康　</a:t>
                      </a:r>
                      <a:r>
                        <a:rPr kumimoji="1" lang="ja-JP" altLang="en-US" sz="900" dirty="0" err="1" smtClean="0">
                          <a:latin typeface="Meiryo UI" panose="020B0604030504040204" pitchFamily="50" charset="-128"/>
                          <a:ea typeface="Meiryo UI" panose="020B0604030504040204" pitchFamily="50" charset="-128"/>
                          <a:cs typeface="Arial" panose="020B0604020202020204" pitchFamily="34" charset="0"/>
                        </a:rPr>
                        <a:t>障がい</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対策の実施</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アルコール専門医療機関・相談機関の明確化</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・治療拠点機関と相談拠点機関の情報提供　</a:t>
                      </a:r>
                      <a:r>
                        <a:rPr kumimoji="1" lang="ja-JP" altLang="en-US" sz="900" baseline="0" dirty="0" smtClean="0">
                          <a:latin typeface="Meiryo UI" panose="020B0604030504040204" pitchFamily="50" charset="-128"/>
                          <a:ea typeface="Meiryo UI" panose="020B0604030504040204" pitchFamily="50" charset="-128"/>
                          <a:cs typeface="Arial" panose="020B0604020202020204" pitchFamily="34" charset="0"/>
                        </a:rPr>
                        <a:t>　</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・アルコール依存症の専門的治療を行う医療機関の情報提供</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関係機関の連携体制の強化と支援体制の整備</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・医療・保健・福祉・教育・自助グループ等の連携体制（</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SBIRTS</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を含む）の構築の推進</a:t>
                      </a:r>
                      <a:r>
                        <a:rPr kumimoji="1" lang="ja-JP" altLang="en-US" sz="900" baseline="0" dirty="0" smtClean="0">
                          <a:latin typeface="Meiryo UI" panose="020B0604030504040204" pitchFamily="50" charset="-128"/>
                          <a:ea typeface="Meiryo UI" panose="020B0604030504040204" pitchFamily="50" charset="-128"/>
                          <a:cs typeface="Arial" panose="020B0604020202020204" pitchFamily="34" charset="0"/>
                        </a:rPr>
                        <a:t>　　</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・研修や事例検討会による支援スキルの向上</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身体科・精神科医療機関とアルコール専門医療機関の連携強化</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・アルコール</a:t>
                      </a:r>
                      <a:r>
                        <a:rPr kumimoji="1" lang="ja-JP" altLang="en-US" sz="900" dirty="0" err="1" smtClean="0">
                          <a:latin typeface="Meiryo UI" panose="020B0604030504040204" pitchFamily="50" charset="-128"/>
                          <a:ea typeface="Meiryo UI" panose="020B0604030504040204" pitchFamily="50" charset="-128"/>
                          <a:cs typeface="Arial" panose="020B0604020202020204" pitchFamily="34" charset="0"/>
                        </a:rPr>
                        <a:t>使用障がい</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スクリーニング、ブリーフインターベンションの普及　　・連携による早期発見・早期治療</a:t>
                      </a:r>
                    </a:p>
                    <a:p>
                      <a:pPr algn="l"/>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発生予防・再発予防の充実</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・飲酒に伴うリスク、不適切な飲酒等についての啓発の推進　　・</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20</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歳未満の者等の不適切な飲酒に対しての指導・取締りの実施</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・回復支援を行う自助グループや関連団体への支援　　・地域生活支援充実のための施策の推進</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8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＜目標地＞</a:t>
                      </a: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１</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.20</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歳未満の飲酒者をなくす </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２</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生活習慣病のリスクを高める量を飲酒している者を減らす</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３</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妊娠中の飲酒をなくす</a:t>
                      </a:r>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ja-JP" altLang="en-US" sz="900" dirty="0" smtClean="0">
                        <a:latin typeface="Meiryo UI" panose="020B0604030504040204" pitchFamily="50" charset="-128"/>
                        <a:ea typeface="Meiryo UI" panose="020B0604030504040204" pitchFamily="50" charset="-128"/>
                        <a:cs typeface="Arial" panose="020B0604020202020204" pitchFamily="34" charset="0"/>
                      </a:endParaRPr>
                    </a:p>
                    <a:p>
                      <a:pPr algn="l"/>
                      <a:endParaRPr kumimoji="1" lang="en-US" altLang="ja-JP" sz="900" dirty="0" smtClean="0">
                        <a:latin typeface="Meiryo UI" panose="020B0604030504040204" pitchFamily="50" charset="-128"/>
                        <a:ea typeface="Meiryo UI" panose="020B0604030504040204" pitchFamily="50" charset="-128"/>
                        <a:cs typeface="Arial" panose="020B0604020202020204" pitchFamily="34" charset="0"/>
                      </a:endParaRPr>
                    </a:p>
                    <a:p>
                      <a:pPr algn="l"/>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４</a:t>
                      </a:r>
                      <a:r>
                        <a:rPr kumimoji="1" lang="en-US" altLang="ja-JP" sz="900" dirty="0" smtClean="0">
                          <a:latin typeface="Meiryo UI" panose="020B0604030504040204" pitchFamily="50" charset="-128"/>
                          <a:ea typeface="Meiryo UI" panose="020B0604030504040204" pitchFamily="50" charset="-128"/>
                          <a:cs typeface="Arial" panose="020B0604020202020204" pitchFamily="34" charset="0"/>
                        </a:rPr>
                        <a:t>.</a:t>
                      </a:r>
                      <a:r>
                        <a:rPr kumimoji="1" lang="ja-JP" altLang="en-US" sz="900" dirty="0" smtClean="0">
                          <a:latin typeface="Meiryo UI" panose="020B0604030504040204" pitchFamily="50" charset="-128"/>
                          <a:ea typeface="Meiryo UI" panose="020B0604030504040204" pitchFamily="50" charset="-128"/>
                          <a:cs typeface="Arial" panose="020B0604020202020204" pitchFamily="34" charset="0"/>
                        </a:rPr>
                        <a:t>身体科・精神科医療機関とアルコール専門医療機関の連携を強化する</a:t>
                      </a:r>
                    </a:p>
                    <a:p>
                      <a:pPr algn="l"/>
                      <a:endParaRPr kumimoji="1" lang="ja-JP" altLang="en-US" sz="1200" dirty="0" smtClean="0">
                        <a:latin typeface="Meiryo UI" panose="020B0604030504040204" pitchFamily="50" charset="-128"/>
                        <a:ea typeface="Meiryo UI" panose="020B0604030504040204" pitchFamily="50" charset="-128"/>
                        <a:cs typeface="Arial" panose="020B0604020202020204" pitchFamily="34"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54035146"/>
                  </a:ext>
                </a:extLst>
              </a:tr>
            </a:tbl>
          </a:graphicData>
        </a:graphic>
      </p:graphicFrame>
      <p:pic>
        <p:nvPicPr>
          <p:cNvPr id="11" name="図 10"/>
          <p:cNvPicPr>
            <a:picLocks noChangeAspect="1"/>
          </p:cNvPicPr>
          <p:nvPr/>
        </p:nvPicPr>
        <p:blipFill>
          <a:blip r:embed="rId2"/>
          <a:stretch>
            <a:fillRect/>
          </a:stretch>
        </p:blipFill>
        <p:spPr>
          <a:xfrm>
            <a:off x="2404363" y="5387577"/>
            <a:ext cx="2316640" cy="344799"/>
          </a:xfrm>
          <a:prstGeom prst="rect">
            <a:avLst/>
          </a:prstGeom>
        </p:spPr>
      </p:pic>
      <p:pic>
        <p:nvPicPr>
          <p:cNvPr id="12" name="図 11"/>
          <p:cNvPicPr>
            <a:picLocks noChangeAspect="1"/>
          </p:cNvPicPr>
          <p:nvPr/>
        </p:nvPicPr>
        <p:blipFill>
          <a:blip r:embed="rId3"/>
          <a:stretch>
            <a:fillRect/>
          </a:stretch>
        </p:blipFill>
        <p:spPr>
          <a:xfrm>
            <a:off x="2404363" y="6091705"/>
            <a:ext cx="3082791" cy="314371"/>
          </a:xfrm>
          <a:prstGeom prst="rect">
            <a:avLst/>
          </a:prstGeom>
        </p:spPr>
      </p:pic>
      <p:sp>
        <p:nvSpPr>
          <p:cNvPr id="9" name="正方形/長方形 8"/>
          <p:cNvSpPr/>
          <p:nvPr/>
        </p:nvSpPr>
        <p:spPr>
          <a:xfrm>
            <a:off x="128890" y="81713"/>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■アルコール依存症対策</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0" name="図 9"/>
          <p:cNvPicPr>
            <a:picLocks noChangeAspect="1"/>
          </p:cNvPicPr>
          <p:nvPr/>
        </p:nvPicPr>
        <p:blipFill>
          <a:blip r:embed="rId4"/>
          <a:stretch>
            <a:fillRect/>
          </a:stretch>
        </p:blipFill>
        <p:spPr>
          <a:xfrm>
            <a:off x="2926065" y="3477288"/>
            <a:ext cx="2610185" cy="667219"/>
          </a:xfrm>
          <a:prstGeom prst="rect">
            <a:avLst/>
          </a:prstGeom>
        </p:spPr>
      </p:pic>
      <p:pic>
        <p:nvPicPr>
          <p:cNvPr id="13" name="図 12"/>
          <p:cNvPicPr>
            <a:picLocks noChangeAspect="1"/>
          </p:cNvPicPr>
          <p:nvPr/>
        </p:nvPicPr>
        <p:blipFill>
          <a:blip r:embed="rId5"/>
          <a:stretch>
            <a:fillRect/>
          </a:stretch>
        </p:blipFill>
        <p:spPr>
          <a:xfrm>
            <a:off x="2926065" y="4369078"/>
            <a:ext cx="2674579" cy="793928"/>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77134134"/>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6768000" y="1916832"/>
            <a:ext cx="2200847" cy="1390008"/>
          </a:xfrm>
          <a:prstGeom prst="rect">
            <a:avLst/>
          </a:prstGeom>
        </p:spPr>
      </p:pic>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（７）健康・医療（自殺対策）</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extLst>
              <p:ext uri="{D42A27DB-BD31-4B8C-83A1-F6EECF244321}">
                <p14:modId xmlns:p14="http://schemas.microsoft.com/office/powerpoint/2010/main" val="4069905585"/>
              </p:ext>
            </p:extLst>
          </p:nvPr>
        </p:nvGraphicFramePr>
        <p:xfrm>
          <a:off x="251520" y="404664"/>
          <a:ext cx="8712968" cy="6193525"/>
        </p:xfrm>
        <a:graphic>
          <a:graphicData uri="http://schemas.openxmlformats.org/drawingml/2006/table">
            <a:tbl>
              <a:tblPr firstRow="1" bandRow="1">
                <a:tableStyleId>{5940675A-B579-460E-94D1-54222C63F5DA}</a:tableStyleId>
              </a:tblPr>
              <a:tblGrid>
                <a:gridCol w="1512168">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36637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64235">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827765">
                <a:tc>
                  <a:txBody>
                    <a:bodyPr/>
                    <a:lstStyle/>
                    <a:p>
                      <a:pPr marL="0" indent="0"/>
                      <a:r>
                        <a:rPr kumimoji="1" lang="ja-JP" altLang="en-US" sz="1200" dirty="0" smtClean="0"/>
                        <a:t>大阪府の自殺者数は、</a:t>
                      </a:r>
                      <a:r>
                        <a:rPr kumimoji="1" lang="en-US" altLang="ja-JP" sz="1200" dirty="0" smtClean="0"/>
                        <a:t>1998</a:t>
                      </a:r>
                      <a:r>
                        <a:rPr kumimoji="1" lang="ja-JP" altLang="en-US" sz="1200" dirty="0" smtClean="0"/>
                        <a:t>年に急増し、その後</a:t>
                      </a:r>
                      <a:r>
                        <a:rPr kumimoji="1" lang="en-US" altLang="ja-JP" sz="1200" dirty="0" smtClean="0"/>
                        <a:t>2,000</a:t>
                      </a:r>
                      <a:r>
                        <a:rPr kumimoji="1" lang="ja-JP" altLang="en-US" sz="1200" dirty="0" smtClean="0"/>
                        <a:t>人を超える状況が続いており、</a:t>
                      </a:r>
                      <a:r>
                        <a:rPr kumimoji="1" lang="en-US" altLang="ja-JP" sz="1200" dirty="0" smtClean="0"/>
                        <a:t>2008</a:t>
                      </a:r>
                      <a:r>
                        <a:rPr kumimoji="1" lang="ja-JP" altLang="en-US" sz="1200" dirty="0" smtClean="0"/>
                        <a:t>年は</a:t>
                      </a:r>
                      <a:r>
                        <a:rPr kumimoji="1" lang="en-US" altLang="ja-JP" sz="1200" dirty="0" smtClean="0"/>
                        <a:t>2,128</a:t>
                      </a:r>
                      <a:r>
                        <a:rPr kumimoji="1" lang="ja-JP" altLang="en-US" sz="1200" dirty="0" smtClean="0"/>
                        <a:t>人となっている。</a:t>
                      </a:r>
                      <a:endParaRPr kumimoji="1" lang="en-US" altLang="ja-JP" sz="1200" dirty="0" smtClean="0"/>
                    </a:p>
                    <a:p>
                      <a:pPr marL="0" indent="0"/>
                      <a:endParaRPr kumimoji="1" lang="ja-JP" altLang="en-US" sz="1200" dirty="0" smtClean="0"/>
                    </a:p>
                    <a:p>
                      <a:pPr marL="0" indent="0"/>
                      <a:r>
                        <a:rPr kumimoji="1" lang="ja-JP" altLang="en-US" sz="1200" dirty="0" smtClean="0"/>
                        <a:t>　国においては、自殺者数は</a:t>
                      </a:r>
                      <a:r>
                        <a:rPr kumimoji="1" lang="en-US" altLang="ja-JP" sz="1200" dirty="0" smtClean="0"/>
                        <a:t>1998</a:t>
                      </a:r>
                      <a:r>
                        <a:rPr kumimoji="1" lang="ja-JP" altLang="en-US" sz="1200" dirty="0" smtClean="0"/>
                        <a:t>年に急増し、その後</a:t>
                      </a:r>
                      <a:r>
                        <a:rPr kumimoji="1" lang="en-US" altLang="ja-JP" sz="1200" dirty="0" smtClean="0"/>
                        <a:t>3</a:t>
                      </a:r>
                      <a:r>
                        <a:rPr kumimoji="1" lang="ja-JP" altLang="en-US" sz="1200" dirty="0" smtClean="0"/>
                        <a:t>万人を超える状況が続いている。このような状況を受けて、</a:t>
                      </a:r>
                      <a:r>
                        <a:rPr kumimoji="1" lang="en-US" altLang="ja-JP" sz="1200" dirty="0" smtClean="0"/>
                        <a:t>2006</a:t>
                      </a:r>
                      <a:r>
                        <a:rPr kumimoji="1" lang="ja-JP" altLang="en-US" sz="1200" dirty="0" smtClean="0"/>
                        <a:t>年に自殺対策基本法を制定、</a:t>
                      </a:r>
                      <a:r>
                        <a:rPr kumimoji="1" lang="en-US" altLang="ja-JP" sz="1200" dirty="0" smtClean="0"/>
                        <a:t>2007</a:t>
                      </a:r>
                      <a:r>
                        <a:rPr kumimoji="1" lang="ja-JP" altLang="en-US" sz="1200" dirty="0" smtClean="0"/>
                        <a:t>年に自殺総合対策大綱を制定。</a:t>
                      </a:r>
                      <a:endParaRPr kumimoji="1" lang="ja-JP" altLang="en-US" sz="12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t>・生きることへの包括的支援として取り組む</a:t>
                      </a:r>
                    </a:p>
                    <a:p>
                      <a:pPr marL="0" indent="0"/>
                      <a:r>
                        <a:rPr kumimoji="1" lang="ja-JP" altLang="en-US" sz="1400" dirty="0" smtClean="0"/>
                        <a:t>・総合対策として様々な分野の関係者が連携して取り組む</a:t>
                      </a:r>
                    </a:p>
                    <a:p>
                      <a:pPr marL="0" indent="0"/>
                      <a:r>
                        <a:rPr kumimoji="1" lang="ja-JP" altLang="en-US" sz="1400" dirty="0" smtClean="0"/>
                        <a:t>・社会的要因を踏まえて取り組む</a:t>
                      </a:r>
                    </a:p>
                    <a:p>
                      <a:pPr marL="0" indent="0"/>
                      <a:r>
                        <a:rPr kumimoji="1" lang="ja-JP" altLang="en-US" sz="1400" dirty="0" smtClean="0"/>
                        <a:t>・心の健康問題を府民一人ひとりの問題として取り組む。</a:t>
                      </a:r>
                    </a:p>
                    <a:p>
                      <a:pPr marL="0" indent="0"/>
                      <a:r>
                        <a:rPr kumimoji="1" lang="ja-JP" altLang="en-US" sz="1400" dirty="0" smtClean="0"/>
                        <a:t>・自殺対策基本法に沿って取り組む</a:t>
                      </a:r>
                    </a:p>
                    <a:p>
                      <a:pPr marL="0" indent="0"/>
                      <a:r>
                        <a:rPr kumimoji="1" lang="ja-JP" altLang="en-US" sz="1400" dirty="0" smtClean="0"/>
                        <a:t>・事前予防（第</a:t>
                      </a:r>
                      <a:r>
                        <a:rPr kumimoji="1" lang="en-US" altLang="ja-JP" sz="1400" dirty="0" smtClean="0"/>
                        <a:t>1</a:t>
                      </a:r>
                      <a:r>
                        <a:rPr kumimoji="1" lang="ja-JP" altLang="en-US" sz="1400" dirty="0" smtClean="0"/>
                        <a:t>次予防）、危機対応（第</a:t>
                      </a:r>
                      <a:r>
                        <a:rPr kumimoji="1" lang="en-US" altLang="ja-JP" sz="1400" dirty="0" smtClean="0"/>
                        <a:t>2</a:t>
                      </a:r>
                      <a:r>
                        <a:rPr kumimoji="1" lang="ja-JP" altLang="en-US" sz="1400" dirty="0" smtClean="0"/>
                        <a:t>次予防）、事後予防（第</a:t>
                      </a:r>
                      <a:r>
                        <a:rPr kumimoji="1" lang="en-US" altLang="ja-JP" sz="1400" dirty="0" smtClean="0"/>
                        <a:t>3</a:t>
                      </a:r>
                      <a:r>
                        <a:rPr kumimoji="1" lang="ja-JP" altLang="en-US" sz="1400" dirty="0" smtClean="0"/>
                        <a:t>次予防）にそれぞれ取り組む。</a:t>
                      </a:r>
                    </a:p>
                    <a:p>
                      <a:pPr marL="0" indent="0"/>
                      <a:r>
                        <a:rPr kumimoji="1" lang="ja-JP" altLang="en-US" sz="1400" dirty="0" smtClean="0"/>
                        <a:t>・自殺の実態に基づき継続的に取り組む。</a:t>
                      </a:r>
                    </a:p>
                    <a:p>
                      <a:pPr marL="0" indent="0"/>
                      <a:r>
                        <a:rPr kumimoji="1" lang="ja-JP" altLang="en-US" sz="1400" dirty="0" smtClean="0"/>
                        <a:t>・生涯を通じたこころの健康づくりに取り組む。</a:t>
                      </a:r>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solidFill>
                            <a:schemeClr val="tx1"/>
                          </a:solidFill>
                        </a:rPr>
                        <a:t>2012</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月、大阪府自殺対策基本指針策定（</a:t>
                      </a:r>
                      <a:r>
                        <a:rPr kumimoji="1" lang="en-US" altLang="ja-JP" sz="1400" u="none" dirty="0" smtClean="0">
                          <a:solidFill>
                            <a:schemeClr val="tx1"/>
                          </a:solidFill>
                        </a:rPr>
                        <a:t>2017</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月改正、</a:t>
                      </a:r>
                      <a:r>
                        <a:rPr kumimoji="1" lang="en-US" altLang="ja-JP" sz="1400" u="none" dirty="0" smtClean="0">
                          <a:solidFill>
                            <a:schemeClr val="tx1"/>
                          </a:solidFill>
                        </a:rPr>
                        <a:t>2018</a:t>
                      </a:r>
                      <a:r>
                        <a:rPr kumimoji="1" lang="ja-JP" altLang="en-US" sz="1400" u="none" dirty="0" smtClean="0">
                          <a:solidFill>
                            <a:schemeClr val="tx1"/>
                          </a:solidFill>
                        </a:rPr>
                        <a:t>年</a:t>
                      </a:r>
                      <a:r>
                        <a:rPr kumimoji="1" lang="en-US" altLang="ja-JP" sz="1400" u="none" dirty="0" smtClean="0">
                          <a:solidFill>
                            <a:schemeClr val="tx1"/>
                          </a:solidFill>
                        </a:rPr>
                        <a:t>3</a:t>
                      </a:r>
                      <a:r>
                        <a:rPr kumimoji="1" lang="ja-JP" altLang="en-US" sz="1400" u="none" dirty="0" smtClean="0">
                          <a:solidFill>
                            <a:schemeClr val="tx1"/>
                          </a:solidFill>
                        </a:rPr>
                        <a:t>月一部改正）</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400" u="none" dirty="0" smtClean="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①市町村自殺対策計画策定等に係る支援</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②自殺の調査・分析を実施し、市町村等に情報提供</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③自殺や自殺関連事象、精神疾患等について正しい知識の普及啓発</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④自殺対策に関わる様々な分野の人に対して研修等を実施</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⑤学校、職場、地域においてこころの健康づくりを推進</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⑥うつ病など精神疾患の可能性の高い人が、適切な精神科医療を受けられる体制の整備</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⑦精神保健医療福祉に関する相談をはじめとする社会的な取組みを推進する。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⑧自殺未遂者支援の充実</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⑨自死遺族等への支援の充実</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⑩自殺対策に取り組む民間団体との連携</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smtClean="0">
                          <a:solidFill>
                            <a:schemeClr val="tx1"/>
                          </a:solidFill>
                        </a:rPr>
                        <a:t>〇大阪府の自殺者数は</a:t>
                      </a:r>
                      <a:r>
                        <a:rPr kumimoji="1" lang="en-US" altLang="ja-JP" sz="1200" dirty="0" smtClean="0">
                          <a:solidFill>
                            <a:schemeClr val="tx1"/>
                          </a:solidFill>
                        </a:rPr>
                        <a:t>2011</a:t>
                      </a:r>
                      <a:r>
                        <a:rPr kumimoji="1" lang="ja-JP" altLang="en-US" sz="1200" dirty="0" smtClean="0">
                          <a:solidFill>
                            <a:schemeClr val="tx1"/>
                          </a:solidFill>
                        </a:rPr>
                        <a:t>年より減少傾向となり、</a:t>
                      </a:r>
                      <a:r>
                        <a:rPr kumimoji="1" lang="en-US" altLang="ja-JP" sz="1200" dirty="0" smtClean="0">
                          <a:solidFill>
                            <a:schemeClr val="tx1"/>
                          </a:solidFill>
                        </a:rPr>
                        <a:t>2017</a:t>
                      </a:r>
                      <a:r>
                        <a:rPr kumimoji="1" lang="ja-JP" altLang="en-US" sz="1200" dirty="0" smtClean="0">
                          <a:solidFill>
                            <a:schemeClr val="tx1"/>
                          </a:solidFill>
                        </a:rPr>
                        <a:t>年には</a:t>
                      </a:r>
                      <a:r>
                        <a:rPr kumimoji="1" lang="en-US" altLang="ja-JP" sz="1200" dirty="0" smtClean="0">
                          <a:solidFill>
                            <a:schemeClr val="tx1"/>
                          </a:solidFill>
                        </a:rPr>
                        <a:t>1,201</a:t>
                      </a:r>
                      <a:r>
                        <a:rPr kumimoji="1" lang="ja-JP" altLang="en-US" sz="1200" dirty="0" smtClean="0">
                          <a:solidFill>
                            <a:schemeClr val="tx1"/>
                          </a:solidFill>
                        </a:rPr>
                        <a:t>人まで減少したが、</a:t>
                      </a:r>
                      <a:r>
                        <a:rPr kumimoji="1" lang="en-US" altLang="ja-JP" sz="1200" dirty="0" smtClean="0">
                          <a:solidFill>
                            <a:schemeClr val="tx1"/>
                          </a:solidFill>
                        </a:rPr>
                        <a:t>2020</a:t>
                      </a:r>
                      <a:r>
                        <a:rPr kumimoji="1" lang="ja-JP" altLang="en-US" sz="1200" dirty="0" smtClean="0">
                          <a:solidFill>
                            <a:schemeClr val="tx1"/>
                          </a:solidFill>
                        </a:rPr>
                        <a:t>年は新型コロナ感染症拡大の影響もあり前年より増加し、</a:t>
                      </a:r>
                      <a:r>
                        <a:rPr kumimoji="1" lang="en-US" altLang="ja-JP" sz="1200" dirty="0" smtClean="0">
                          <a:solidFill>
                            <a:schemeClr val="tx1"/>
                          </a:solidFill>
                        </a:rPr>
                        <a:t>2021</a:t>
                      </a:r>
                      <a:r>
                        <a:rPr kumimoji="1" lang="ja-JP" altLang="en-US" sz="1200" dirty="0" smtClean="0">
                          <a:solidFill>
                            <a:schemeClr val="tx1"/>
                          </a:solidFill>
                        </a:rPr>
                        <a:t>年は</a:t>
                      </a:r>
                      <a:r>
                        <a:rPr kumimoji="1" lang="en-US" altLang="ja-JP" sz="1200" dirty="0" smtClean="0">
                          <a:solidFill>
                            <a:schemeClr val="tx1"/>
                          </a:solidFill>
                        </a:rPr>
                        <a:t>1,376</a:t>
                      </a:r>
                      <a:r>
                        <a:rPr kumimoji="1" lang="ja-JP" altLang="en-US" sz="1200" dirty="0" smtClean="0">
                          <a:solidFill>
                            <a:schemeClr val="tx1"/>
                          </a:solidFill>
                        </a:rPr>
                        <a:t>人となっている。</a:t>
                      </a: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endParaRPr kumimoji="1" lang="ja-JP" altLang="en-US" sz="1200" dirty="0" smtClean="0">
                        <a:solidFill>
                          <a:schemeClr val="tx1"/>
                        </a:solidFill>
                      </a:endParaRPr>
                    </a:p>
                    <a:p>
                      <a:pPr marL="0" indent="0"/>
                      <a:r>
                        <a:rPr kumimoji="1" lang="ja-JP" altLang="en-US" sz="1200" dirty="0" smtClean="0">
                          <a:solidFill>
                            <a:schemeClr val="tx1"/>
                          </a:solidFill>
                        </a:rPr>
                        <a:t>〇令和</a:t>
                      </a:r>
                      <a:r>
                        <a:rPr kumimoji="1" lang="en-US" altLang="ja-JP" sz="1200" dirty="0" smtClean="0">
                          <a:solidFill>
                            <a:schemeClr val="tx1"/>
                          </a:solidFill>
                        </a:rPr>
                        <a:t>2</a:t>
                      </a:r>
                      <a:r>
                        <a:rPr kumimoji="1" lang="ja-JP" altLang="en-US" sz="1200" dirty="0" smtClean="0">
                          <a:solidFill>
                            <a:schemeClr val="tx1"/>
                          </a:solidFill>
                        </a:rPr>
                        <a:t>年度全市町村で自殺対策計画を策定</a:t>
                      </a:r>
                    </a:p>
                    <a:p>
                      <a:pPr marL="0" indent="0"/>
                      <a:r>
                        <a:rPr kumimoji="1" lang="ja-JP" altLang="en-US" sz="1200" dirty="0" smtClean="0">
                          <a:solidFill>
                            <a:schemeClr val="tx1"/>
                          </a:solidFill>
                        </a:rPr>
                        <a:t>〇主な事業実績（</a:t>
                      </a:r>
                      <a:r>
                        <a:rPr kumimoji="1" lang="en-US" altLang="ja-JP" sz="1200" dirty="0" smtClean="0">
                          <a:solidFill>
                            <a:schemeClr val="tx1"/>
                          </a:solidFill>
                        </a:rPr>
                        <a:t>2017</a:t>
                      </a:r>
                      <a:r>
                        <a:rPr kumimoji="1" lang="ja-JP" altLang="en-US" sz="1200" dirty="0" smtClean="0">
                          <a:solidFill>
                            <a:schemeClr val="tx1"/>
                          </a:solidFill>
                        </a:rPr>
                        <a:t>年度～</a:t>
                      </a:r>
                      <a:r>
                        <a:rPr kumimoji="1" lang="en-US" altLang="ja-JP" sz="1200" dirty="0" smtClean="0">
                          <a:solidFill>
                            <a:schemeClr val="tx1"/>
                          </a:solidFill>
                        </a:rPr>
                        <a:t>2021</a:t>
                      </a:r>
                      <a:r>
                        <a:rPr kumimoji="1" lang="ja-JP" altLang="en-US" sz="1200" dirty="0" smtClean="0">
                          <a:solidFill>
                            <a:schemeClr val="tx1"/>
                          </a:solidFill>
                        </a:rPr>
                        <a:t>年度）</a:t>
                      </a:r>
                    </a:p>
                    <a:p>
                      <a:pPr marL="0" indent="0"/>
                      <a:r>
                        <a:rPr kumimoji="1" lang="ja-JP" altLang="en-US" sz="1200" dirty="0" smtClean="0">
                          <a:solidFill>
                            <a:schemeClr val="tx1"/>
                          </a:solidFill>
                        </a:rPr>
                        <a:t>・こころの健康相談統一ダイヤル　延べ相談件数　</a:t>
                      </a:r>
                      <a:r>
                        <a:rPr kumimoji="1" lang="en-US" altLang="ja-JP" sz="1200" dirty="0" smtClean="0">
                          <a:solidFill>
                            <a:schemeClr val="tx1"/>
                          </a:solidFill>
                        </a:rPr>
                        <a:t>28,199</a:t>
                      </a:r>
                      <a:r>
                        <a:rPr kumimoji="1" lang="ja-JP" altLang="en-US" sz="1200" dirty="0" smtClean="0">
                          <a:solidFill>
                            <a:schemeClr val="tx1"/>
                          </a:solidFill>
                        </a:rPr>
                        <a:t>件</a:t>
                      </a:r>
                    </a:p>
                    <a:p>
                      <a:pPr marL="0" indent="0"/>
                      <a:r>
                        <a:rPr kumimoji="1" lang="ja-JP" altLang="en-US" sz="1200" dirty="0" smtClean="0">
                          <a:solidFill>
                            <a:schemeClr val="tx1"/>
                          </a:solidFill>
                        </a:rPr>
                        <a:t>・自殺未遂者相談支援事業対象数　延べ</a:t>
                      </a:r>
                      <a:r>
                        <a:rPr kumimoji="1" lang="en-US" altLang="ja-JP" sz="1200" dirty="0" smtClean="0">
                          <a:solidFill>
                            <a:schemeClr val="tx1"/>
                          </a:solidFill>
                        </a:rPr>
                        <a:t>2,861</a:t>
                      </a:r>
                      <a:r>
                        <a:rPr kumimoji="1" lang="ja-JP" altLang="en-US" sz="1200" dirty="0" smtClean="0">
                          <a:solidFill>
                            <a:schemeClr val="tx1"/>
                          </a:solidFill>
                        </a:rPr>
                        <a:t>件</a:t>
                      </a:r>
                    </a:p>
                    <a:p>
                      <a:pPr marL="0" indent="0"/>
                      <a:r>
                        <a:rPr kumimoji="1" lang="ja-JP" altLang="en-US" sz="1200" dirty="0" smtClean="0">
                          <a:solidFill>
                            <a:schemeClr val="tx1"/>
                          </a:solidFill>
                        </a:rPr>
                        <a:t>・自死遺族相談　延べ相談件数</a:t>
                      </a:r>
                      <a:r>
                        <a:rPr kumimoji="1" lang="en-US" altLang="ja-JP" sz="1200" dirty="0" smtClean="0">
                          <a:solidFill>
                            <a:schemeClr val="tx1"/>
                          </a:solidFill>
                        </a:rPr>
                        <a:t>682</a:t>
                      </a:r>
                      <a:r>
                        <a:rPr kumimoji="1" lang="ja-JP" altLang="en-US" sz="1200" dirty="0" smtClean="0">
                          <a:solidFill>
                            <a:schemeClr val="tx1"/>
                          </a:solidFill>
                        </a:rPr>
                        <a:t>件</a:t>
                      </a:r>
                    </a:p>
                    <a:p>
                      <a:pPr marL="0" indent="0"/>
                      <a:r>
                        <a:rPr kumimoji="1" lang="ja-JP" altLang="en-US" sz="1200" dirty="0" smtClean="0">
                          <a:solidFill>
                            <a:schemeClr val="tx1"/>
                          </a:solidFill>
                        </a:rPr>
                        <a:t>・自殺対策人材養成研修（精神保健福祉関係職員対象）延べ受講者数　</a:t>
                      </a:r>
                      <a:r>
                        <a:rPr kumimoji="1" lang="en-US" altLang="ja-JP" sz="1200" dirty="0" smtClean="0">
                          <a:solidFill>
                            <a:schemeClr val="tx1"/>
                          </a:solidFill>
                        </a:rPr>
                        <a:t>1,741</a:t>
                      </a:r>
                      <a:r>
                        <a:rPr kumimoji="1" lang="ja-JP" altLang="en-US" sz="1200" dirty="0" smtClean="0">
                          <a:solidFill>
                            <a:schemeClr val="tx1"/>
                          </a:solidFill>
                        </a:rPr>
                        <a:t>名</a:t>
                      </a:r>
                    </a:p>
                    <a:p>
                      <a:pPr marL="0" indent="0"/>
                      <a:r>
                        <a:rPr kumimoji="1" lang="ja-JP" altLang="en-US" sz="1200" dirty="0" smtClean="0">
                          <a:solidFill>
                            <a:schemeClr val="tx1"/>
                          </a:solidFill>
                        </a:rPr>
                        <a:t>・大阪府版ゲートキーパー養成テキスト研修　延べ受講者数</a:t>
                      </a:r>
                      <a:r>
                        <a:rPr kumimoji="1" lang="en-US" altLang="ja-JP" sz="1200" dirty="0" smtClean="0">
                          <a:solidFill>
                            <a:schemeClr val="tx1"/>
                          </a:solidFill>
                        </a:rPr>
                        <a:t>178</a:t>
                      </a:r>
                      <a:r>
                        <a:rPr kumimoji="1" lang="ja-JP" altLang="en-US" sz="1200" dirty="0" smtClean="0">
                          <a:solidFill>
                            <a:schemeClr val="tx1"/>
                          </a:solidFill>
                        </a:rPr>
                        <a:t>名</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0" name="Freeform 33"/>
          <p:cNvSpPr>
            <a:spLocks/>
          </p:cNvSpPr>
          <p:nvPr/>
        </p:nvSpPr>
        <p:spPr bwMode="auto">
          <a:xfrm rot="5400000">
            <a:off x="6899004" y="2551208"/>
            <a:ext cx="985652" cy="120980"/>
          </a:xfrm>
          <a:custGeom>
            <a:avLst/>
            <a:gdLst>
              <a:gd name="T0" fmla="*/ 164 w 5337"/>
              <a:gd name="T1" fmla="*/ 0 h 333"/>
              <a:gd name="T2" fmla="*/ 351 w 5337"/>
              <a:gd name="T3" fmla="*/ 55 h 333"/>
              <a:gd name="T4" fmla="*/ 537 w 5337"/>
              <a:gd name="T5" fmla="*/ 45 h 333"/>
              <a:gd name="T6" fmla="*/ 724 w 5337"/>
              <a:gd name="T7" fmla="*/ 1 h 333"/>
              <a:gd name="T8" fmla="*/ 911 w 5337"/>
              <a:gd name="T9" fmla="*/ 61 h 333"/>
              <a:gd name="T10" fmla="*/ 1097 w 5337"/>
              <a:gd name="T11" fmla="*/ 33 h 333"/>
              <a:gd name="T12" fmla="*/ 1284 w 5337"/>
              <a:gd name="T13" fmla="*/ 5 h 333"/>
              <a:gd name="T14" fmla="*/ 1471 w 5337"/>
              <a:gd name="T15" fmla="*/ 65 h 333"/>
              <a:gd name="T16" fmla="*/ 1657 w 5337"/>
              <a:gd name="T17" fmla="*/ 21 h 333"/>
              <a:gd name="T18" fmla="*/ 1844 w 5337"/>
              <a:gd name="T19" fmla="*/ 12 h 333"/>
              <a:gd name="T20" fmla="*/ 2031 w 5337"/>
              <a:gd name="T21" fmla="*/ 67 h 333"/>
              <a:gd name="T22" fmla="*/ 2217 w 5337"/>
              <a:gd name="T23" fmla="*/ 12 h 333"/>
              <a:gd name="T24" fmla="*/ 2404 w 5337"/>
              <a:gd name="T25" fmla="*/ 21 h 333"/>
              <a:gd name="T26" fmla="*/ 2591 w 5337"/>
              <a:gd name="T27" fmla="*/ 65 h 333"/>
              <a:gd name="T28" fmla="*/ 2777 w 5337"/>
              <a:gd name="T29" fmla="*/ 5 h 333"/>
              <a:gd name="T30" fmla="*/ 2964 w 5337"/>
              <a:gd name="T31" fmla="*/ 33 h 333"/>
              <a:gd name="T32" fmla="*/ 3151 w 5337"/>
              <a:gd name="T33" fmla="*/ 61 h 333"/>
              <a:gd name="T34" fmla="*/ 3337 w 5337"/>
              <a:gd name="T35" fmla="*/ 1 h 333"/>
              <a:gd name="T36" fmla="*/ 3524 w 5337"/>
              <a:gd name="T37" fmla="*/ 45 h 333"/>
              <a:gd name="T38" fmla="*/ 3711 w 5337"/>
              <a:gd name="T39" fmla="*/ 55 h 333"/>
              <a:gd name="T40" fmla="*/ 3897 w 5337"/>
              <a:gd name="T41" fmla="*/ 0 h 333"/>
              <a:gd name="T42" fmla="*/ 4084 w 5337"/>
              <a:gd name="T43" fmla="*/ 55 h 333"/>
              <a:gd name="T44" fmla="*/ 4271 w 5337"/>
              <a:gd name="T45" fmla="*/ 45 h 333"/>
              <a:gd name="T46" fmla="*/ 4457 w 5337"/>
              <a:gd name="T47" fmla="*/ 1 h 333"/>
              <a:gd name="T48" fmla="*/ 4644 w 5337"/>
              <a:gd name="T49" fmla="*/ 61 h 333"/>
              <a:gd name="T50" fmla="*/ 4831 w 5337"/>
              <a:gd name="T51" fmla="*/ 33 h 333"/>
              <a:gd name="T52" fmla="*/ 5017 w 5337"/>
              <a:gd name="T53" fmla="*/ 5 h 333"/>
              <a:gd name="T54" fmla="*/ 5204 w 5337"/>
              <a:gd name="T55" fmla="*/ 65 h 333"/>
              <a:gd name="T56" fmla="*/ 5311 w 5337"/>
              <a:gd name="T57" fmla="*/ 321 h 333"/>
              <a:gd name="T58" fmla="*/ 5124 w 5337"/>
              <a:gd name="T59" fmla="*/ 312 h 333"/>
              <a:gd name="T60" fmla="*/ 4937 w 5337"/>
              <a:gd name="T61" fmla="*/ 268 h 333"/>
              <a:gd name="T62" fmla="*/ 4751 w 5337"/>
              <a:gd name="T63" fmla="*/ 328 h 333"/>
              <a:gd name="T64" fmla="*/ 4564 w 5337"/>
              <a:gd name="T65" fmla="*/ 300 h 333"/>
              <a:gd name="T66" fmla="*/ 4377 w 5337"/>
              <a:gd name="T67" fmla="*/ 272 h 333"/>
              <a:gd name="T68" fmla="*/ 4191 w 5337"/>
              <a:gd name="T69" fmla="*/ 332 h 333"/>
              <a:gd name="T70" fmla="*/ 4004 w 5337"/>
              <a:gd name="T71" fmla="*/ 288 h 333"/>
              <a:gd name="T72" fmla="*/ 3817 w 5337"/>
              <a:gd name="T73" fmla="*/ 279 h 333"/>
              <a:gd name="T74" fmla="*/ 3631 w 5337"/>
              <a:gd name="T75" fmla="*/ 333 h 333"/>
              <a:gd name="T76" fmla="*/ 3444 w 5337"/>
              <a:gd name="T77" fmla="*/ 279 h 333"/>
              <a:gd name="T78" fmla="*/ 3257 w 5337"/>
              <a:gd name="T79" fmla="*/ 288 h 333"/>
              <a:gd name="T80" fmla="*/ 3071 w 5337"/>
              <a:gd name="T81" fmla="*/ 332 h 333"/>
              <a:gd name="T82" fmla="*/ 2884 w 5337"/>
              <a:gd name="T83" fmla="*/ 272 h 333"/>
              <a:gd name="T84" fmla="*/ 2697 w 5337"/>
              <a:gd name="T85" fmla="*/ 300 h 333"/>
              <a:gd name="T86" fmla="*/ 2511 w 5337"/>
              <a:gd name="T87" fmla="*/ 328 h 333"/>
              <a:gd name="T88" fmla="*/ 2324 w 5337"/>
              <a:gd name="T89" fmla="*/ 268 h 333"/>
              <a:gd name="T90" fmla="*/ 2137 w 5337"/>
              <a:gd name="T91" fmla="*/ 312 h 333"/>
              <a:gd name="T92" fmla="*/ 1951 w 5337"/>
              <a:gd name="T93" fmla="*/ 321 h 333"/>
              <a:gd name="T94" fmla="*/ 1764 w 5337"/>
              <a:gd name="T95" fmla="*/ 267 h 333"/>
              <a:gd name="T96" fmla="*/ 1577 w 5337"/>
              <a:gd name="T97" fmla="*/ 321 h 333"/>
              <a:gd name="T98" fmla="*/ 1391 w 5337"/>
              <a:gd name="T99" fmla="*/ 312 h 333"/>
              <a:gd name="T100" fmla="*/ 1204 w 5337"/>
              <a:gd name="T101" fmla="*/ 268 h 333"/>
              <a:gd name="T102" fmla="*/ 1017 w 5337"/>
              <a:gd name="T103" fmla="*/ 328 h 333"/>
              <a:gd name="T104" fmla="*/ 831 w 5337"/>
              <a:gd name="T105" fmla="*/ 300 h 333"/>
              <a:gd name="T106" fmla="*/ 644 w 5337"/>
              <a:gd name="T107" fmla="*/ 272 h 333"/>
              <a:gd name="T108" fmla="*/ 457 w 5337"/>
              <a:gd name="T109" fmla="*/ 332 h 333"/>
              <a:gd name="T110" fmla="*/ 271 w 5337"/>
              <a:gd name="T111" fmla="*/ 288 h 333"/>
              <a:gd name="T112" fmla="*/ 84 w 5337"/>
              <a:gd name="T113" fmla="*/ 27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7" h="333">
                <a:moveTo>
                  <a:pt x="4" y="45"/>
                </a:moveTo>
                <a:cubicBezTo>
                  <a:pt x="31" y="33"/>
                  <a:pt x="31" y="33"/>
                  <a:pt x="31" y="33"/>
                </a:cubicBezTo>
                <a:cubicBezTo>
                  <a:pt x="57" y="21"/>
                  <a:pt x="57" y="21"/>
                  <a:pt x="57" y="21"/>
                </a:cubicBezTo>
                <a:cubicBezTo>
                  <a:pt x="84" y="12"/>
                  <a:pt x="84" y="12"/>
                  <a:pt x="84" y="12"/>
                </a:cubicBezTo>
                <a:cubicBezTo>
                  <a:pt x="111" y="5"/>
                  <a:pt x="111" y="5"/>
                  <a:pt x="111" y="5"/>
                </a:cubicBezTo>
                <a:cubicBezTo>
                  <a:pt x="137" y="1"/>
                  <a:pt x="137" y="1"/>
                  <a:pt x="137" y="1"/>
                </a:cubicBezTo>
                <a:cubicBezTo>
                  <a:pt x="164" y="0"/>
                  <a:pt x="164" y="0"/>
                  <a:pt x="164" y="0"/>
                </a:cubicBezTo>
                <a:cubicBezTo>
                  <a:pt x="191" y="1"/>
                  <a:pt x="191" y="1"/>
                  <a:pt x="191" y="1"/>
                </a:cubicBezTo>
                <a:cubicBezTo>
                  <a:pt x="217" y="5"/>
                  <a:pt x="217" y="5"/>
                  <a:pt x="217" y="5"/>
                </a:cubicBezTo>
                <a:cubicBezTo>
                  <a:pt x="244" y="12"/>
                  <a:pt x="244" y="12"/>
                  <a:pt x="244" y="12"/>
                </a:cubicBezTo>
                <a:cubicBezTo>
                  <a:pt x="271" y="21"/>
                  <a:pt x="271" y="21"/>
                  <a:pt x="271" y="21"/>
                </a:cubicBezTo>
                <a:cubicBezTo>
                  <a:pt x="297" y="33"/>
                  <a:pt x="297" y="33"/>
                  <a:pt x="297" y="33"/>
                </a:cubicBezTo>
                <a:cubicBezTo>
                  <a:pt x="324" y="45"/>
                  <a:pt x="324" y="45"/>
                  <a:pt x="324" y="45"/>
                </a:cubicBezTo>
                <a:cubicBezTo>
                  <a:pt x="351" y="55"/>
                  <a:pt x="351" y="55"/>
                  <a:pt x="351" y="55"/>
                </a:cubicBezTo>
                <a:cubicBezTo>
                  <a:pt x="377" y="61"/>
                  <a:pt x="377" y="61"/>
                  <a:pt x="377" y="61"/>
                </a:cubicBezTo>
                <a:cubicBezTo>
                  <a:pt x="404" y="65"/>
                  <a:pt x="404" y="65"/>
                  <a:pt x="404" y="65"/>
                </a:cubicBezTo>
                <a:cubicBezTo>
                  <a:pt x="431" y="67"/>
                  <a:pt x="431" y="67"/>
                  <a:pt x="431" y="67"/>
                </a:cubicBezTo>
                <a:cubicBezTo>
                  <a:pt x="457" y="65"/>
                  <a:pt x="457" y="65"/>
                  <a:pt x="457" y="65"/>
                </a:cubicBezTo>
                <a:cubicBezTo>
                  <a:pt x="484" y="61"/>
                  <a:pt x="484" y="61"/>
                  <a:pt x="484" y="61"/>
                </a:cubicBezTo>
                <a:cubicBezTo>
                  <a:pt x="511" y="55"/>
                  <a:pt x="511" y="55"/>
                  <a:pt x="511" y="55"/>
                </a:cubicBezTo>
                <a:cubicBezTo>
                  <a:pt x="537" y="45"/>
                  <a:pt x="537" y="45"/>
                  <a:pt x="537" y="45"/>
                </a:cubicBezTo>
                <a:cubicBezTo>
                  <a:pt x="564" y="33"/>
                  <a:pt x="564" y="33"/>
                  <a:pt x="564" y="33"/>
                </a:cubicBezTo>
                <a:cubicBezTo>
                  <a:pt x="591" y="21"/>
                  <a:pt x="591" y="21"/>
                  <a:pt x="591" y="21"/>
                </a:cubicBezTo>
                <a:cubicBezTo>
                  <a:pt x="617" y="12"/>
                  <a:pt x="617" y="12"/>
                  <a:pt x="617" y="12"/>
                </a:cubicBezTo>
                <a:cubicBezTo>
                  <a:pt x="644" y="5"/>
                  <a:pt x="644" y="5"/>
                  <a:pt x="644" y="5"/>
                </a:cubicBezTo>
                <a:cubicBezTo>
                  <a:pt x="671" y="1"/>
                  <a:pt x="671" y="1"/>
                  <a:pt x="671" y="1"/>
                </a:cubicBezTo>
                <a:cubicBezTo>
                  <a:pt x="697" y="0"/>
                  <a:pt x="697" y="0"/>
                  <a:pt x="697" y="0"/>
                </a:cubicBezTo>
                <a:cubicBezTo>
                  <a:pt x="724" y="1"/>
                  <a:pt x="724" y="1"/>
                  <a:pt x="724" y="1"/>
                </a:cubicBezTo>
                <a:cubicBezTo>
                  <a:pt x="751" y="5"/>
                  <a:pt x="751" y="5"/>
                  <a:pt x="751" y="5"/>
                </a:cubicBezTo>
                <a:cubicBezTo>
                  <a:pt x="777" y="12"/>
                  <a:pt x="777" y="12"/>
                  <a:pt x="777" y="12"/>
                </a:cubicBezTo>
                <a:cubicBezTo>
                  <a:pt x="804" y="21"/>
                  <a:pt x="804" y="21"/>
                  <a:pt x="804" y="21"/>
                </a:cubicBezTo>
                <a:cubicBezTo>
                  <a:pt x="831" y="33"/>
                  <a:pt x="831" y="33"/>
                  <a:pt x="831" y="33"/>
                </a:cubicBezTo>
                <a:cubicBezTo>
                  <a:pt x="857" y="45"/>
                  <a:pt x="857" y="45"/>
                  <a:pt x="857" y="45"/>
                </a:cubicBezTo>
                <a:cubicBezTo>
                  <a:pt x="884" y="55"/>
                  <a:pt x="884" y="55"/>
                  <a:pt x="884" y="55"/>
                </a:cubicBezTo>
                <a:cubicBezTo>
                  <a:pt x="911" y="61"/>
                  <a:pt x="911" y="61"/>
                  <a:pt x="911" y="61"/>
                </a:cubicBezTo>
                <a:cubicBezTo>
                  <a:pt x="937" y="65"/>
                  <a:pt x="937" y="65"/>
                  <a:pt x="937" y="65"/>
                </a:cubicBezTo>
                <a:cubicBezTo>
                  <a:pt x="964" y="67"/>
                  <a:pt x="964" y="67"/>
                  <a:pt x="964" y="67"/>
                </a:cubicBezTo>
                <a:cubicBezTo>
                  <a:pt x="991" y="65"/>
                  <a:pt x="991" y="65"/>
                  <a:pt x="991" y="65"/>
                </a:cubicBezTo>
                <a:cubicBezTo>
                  <a:pt x="1017" y="61"/>
                  <a:pt x="1017" y="61"/>
                  <a:pt x="1017" y="61"/>
                </a:cubicBezTo>
                <a:cubicBezTo>
                  <a:pt x="1044" y="55"/>
                  <a:pt x="1044" y="55"/>
                  <a:pt x="1044" y="55"/>
                </a:cubicBezTo>
                <a:cubicBezTo>
                  <a:pt x="1071" y="45"/>
                  <a:pt x="1071" y="45"/>
                  <a:pt x="1071" y="45"/>
                </a:cubicBezTo>
                <a:cubicBezTo>
                  <a:pt x="1097" y="33"/>
                  <a:pt x="1097" y="33"/>
                  <a:pt x="1097" y="33"/>
                </a:cubicBezTo>
                <a:cubicBezTo>
                  <a:pt x="1124" y="21"/>
                  <a:pt x="1124" y="21"/>
                  <a:pt x="1124" y="21"/>
                </a:cubicBezTo>
                <a:cubicBezTo>
                  <a:pt x="1151" y="12"/>
                  <a:pt x="1151" y="12"/>
                  <a:pt x="1151" y="12"/>
                </a:cubicBezTo>
                <a:cubicBezTo>
                  <a:pt x="1177" y="5"/>
                  <a:pt x="1177" y="5"/>
                  <a:pt x="1177" y="5"/>
                </a:cubicBezTo>
                <a:cubicBezTo>
                  <a:pt x="1204" y="1"/>
                  <a:pt x="1204" y="1"/>
                  <a:pt x="1204" y="1"/>
                </a:cubicBezTo>
                <a:cubicBezTo>
                  <a:pt x="1231" y="0"/>
                  <a:pt x="1231" y="0"/>
                  <a:pt x="1231" y="0"/>
                </a:cubicBezTo>
                <a:cubicBezTo>
                  <a:pt x="1257" y="1"/>
                  <a:pt x="1257" y="1"/>
                  <a:pt x="1257" y="1"/>
                </a:cubicBezTo>
                <a:cubicBezTo>
                  <a:pt x="1284" y="5"/>
                  <a:pt x="1284" y="5"/>
                  <a:pt x="1284" y="5"/>
                </a:cubicBezTo>
                <a:cubicBezTo>
                  <a:pt x="1311" y="12"/>
                  <a:pt x="1311" y="12"/>
                  <a:pt x="1311" y="12"/>
                </a:cubicBezTo>
                <a:cubicBezTo>
                  <a:pt x="1337" y="21"/>
                  <a:pt x="1337" y="21"/>
                  <a:pt x="1337" y="21"/>
                </a:cubicBezTo>
                <a:cubicBezTo>
                  <a:pt x="1364" y="33"/>
                  <a:pt x="1364" y="33"/>
                  <a:pt x="1364" y="33"/>
                </a:cubicBezTo>
                <a:cubicBezTo>
                  <a:pt x="1391" y="45"/>
                  <a:pt x="1391" y="45"/>
                  <a:pt x="1391" y="45"/>
                </a:cubicBezTo>
                <a:cubicBezTo>
                  <a:pt x="1417" y="55"/>
                  <a:pt x="1417" y="55"/>
                  <a:pt x="1417" y="55"/>
                </a:cubicBezTo>
                <a:cubicBezTo>
                  <a:pt x="1444" y="61"/>
                  <a:pt x="1444" y="61"/>
                  <a:pt x="1444" y="61"/>
                </a:cubicBezTo>
                <a:cubicBezTo>
                  <a:pt x="1471" y="65"/>
                  <a:pt x="1471" y="65"/>
                  <a:pt x="1471" y="65"/>
                </a:cubicBezTo>
                <a:cubicBezTo>
                  <a:pt x="1497" y="67"/>
                  <a:pt x="1497" y="67"/>
                  <a:pt x="1497" y="67"/>
                </a:cubicBezTo>
                <a:cubicBezTo>
                  <a:pt x="1524" y="65"/>
                  <a:pt x="1524" y="65"/>
                  <a:pt x="1524" y="65"/>
                </a:cubicBezTo>
                <a:cubicBezTo>
                  <a:pt x="1551" y="61"/>
                  <a:pt x="1551" y="61"/>
                  <a:pt x="1551" y="61"/>
                </a:cubicBezTo>
                <a:cubicBezTo>
                  <a:pt x="1577" y="55"/>
                  <a:pt x="1577" y="55"/>
                  <a:pt x="1577" y="55"/>
                </a:cubicBezTo>
                <a:cubicBezTo>
                  <a:pt x="1604" y="45"/>
                  <a:pt x="1604" y="45"/>
                  <a:pt x="1604" y="45"/>
                </a:cubicBezTo>
                <a:cubicBezTo>
                  <a:pt x="1631" y="33"/>
                  <a:pt x="1631" y="33"/>
                  <a:pt x="1631" y="33"/>
                </a:cubicBezTo>
                <a:cubicBezTo>
                  <a:pt x="1657" y="21"/>
                  <a:pt x="1657" y="21"/>
                  <a:pt x="1657" y="21"/>
                </a:cubicBezTo>
                <a:cubicBezTo>
                  <a:pt x="1684" y="12"/>
                  <a:pt x="1684" y="12"/>
                  <a:pt x="1684" y="12"/>
                </a:cubicBezTo>
                <a:cubicBezTo>
                  <a:pt x="1711" y="5"/>
                  <a:pt x="1711" y="5"/>
                  <a:pt x="1711" y="5"/>
                </a:cubicBezTo>
                <a:cubicBezTo>
                  <a:pt x="1737" y="1"/>
                  <a:pt x="1737" y="1"/>
                  <a:pt x="1737" y="1"/>
                </a:cubicBezTo>
                <a:cubicBezTo>
                  <a:pt x="1764" y="0"/>
                  <a:pt x="1764" y="0"/>
                  <a:pt x="1764" y="0"/>
                </a:cubicBezTo>
                <a:cubicBezTo>
                  <a:pt x="1791" y="1"/>
                  <a:pt x="1791" y="1"/>
                  <a:pt x="1791" y="1"/>
                </a:cubicBezTo>
                <a:cubicBezTo>
                  <a:pt x="1817" y="5"/>
                  <a:pt x="1817" y="5"/>
                  <a:pt x="1817" y="5"/>
                </a:cubicBezTo>
                <a:cubicBezTo>
                  <a:pt x="1844" y="12"/>
                  <a:pt x="1844" y="12"/>
                  <a:pt x="1844" y="12"/>
                </a:cubicBezTo>
                <a:cubicBezTo>
                  <a:pt x="1871" y="21"/>
                  <a:pt x="1871" y="21"/>
                  <a:pt x="1871" y="21"/>
                </a:cubicBezTo>
                <a:cubicBezTo>
                  <a:pt x="1897" y="33"/>
                  <a:pt x="1897" y="33"/>
                  <a:pt x="1897" y="33"/>
                </a:cubicBezTo>
                <a:cubicBezTo>
                  <a:pt x="1924" y="45"/>
                  <a:pt x="1924" y="45"/>
                  <a:pt x="1924" y="45"/>
                </a:cubicBezTo>
                <a:cubicBezTo>
                  <a:pt x="1951" y="55"/>
                  <a:pt x="1951" y="55"/>
                  <a:pt x="1951" y="55"/>
                </a:cubicBezTo>
                <a:cubicBezTo>
                  <a:pt x="1977" y="61"/>
                  <a:pt x="1977" y="61"/>
                  <a:pt x="1977" y="61"/>
                </a:cubicBezTo>
                <a:cubicBezTo>
                  <a:pt x="2004" y="65"/>
                  <a:pt x="2004" y="65"/>
                  <a:pt x="2004" y="65"/>
                </a:cubicBezTo>
                <a:cubicBezTo>
                  <a:pt x="2031" y="67"/>
                  <a:pt x="2031" y="67"/>
                  <a:pt x="2031" y="67"/>
                </a:cubicBezTo>
                <a:cubicBezTo>
                  <a:pt x="2057" y="65"/>
                  <a:pt x="2057" y="65"/>
                  <a:pt x="2057" y="65"/>
                </a:cubicBezTo>
                <a:cubicBezTo>
                  <a:pt x="2084" y="61"/>
                  <a:pt x="2084" y="61"/>
                  <a:pt x="2084" y="61"/>
                </a:cubicBezTo>
                <a:cubicBezTo>
                  <a:pt x="2111" y="55"/>
                  <a:pt x="2111" y="55"/>
                  <a:pt x="2111" y="55"/>
                </a:cubicBezTo>
                <a:cubicBezTo>
                  <a:pt x="2137" y="45"/>
                  <a:pt x="2137" y="45"/>
                  <a:pt x="2137" y="45"/>
                </a:cubicBezTo>
                <a:cubicBezTo>
                  <a:pt x="2164" y="33"/>
                  <a:pt x="2164" y="33"/>
                  <a:pt x="2164" y="33"/>
                </a:cubicBezTo>
                <a:cubicBezTo>
                  <a:pt x="2191" y="21"/>
                  <a:pt x="2191" y="21"/>
                  <a:pt x="2191" y="21"/>
                </a:cubicBezTo>
                <a:cubicBezTo>
                  <a:pt x="2217" y="12"/>
                  <a:pt x="2217" y="12"/>
                  <a:pt x="2217" y="12"/>
                </a:cubicBezTo>
                <a:cubicBezTo>
                  <a:pt x="2244" y="5"/>
                  <a:pt x="2244" y="5"/>
                  <a:pt x="2244" y="5"/>
                </a:cubicBezTo>
                <a:cubicBezTo>
                  <a:pt x="2271" y="1"/>
                  <a:pt x="2271" y="1"/>
                  <a:pt x="2271" y="1"/>
                </a:cubicBezTo>
                <a:cubicBezTo>
                  <a:pt x="2297" y="0"/>
                  <a:pt x="2297" y="0"/>
                  <a:pt x="2297" y="0"/>
                </a:cubicBezTo>
                <a:cubicBezTo>
                  <a:pt x="2324" y="1"/>
                  <a:pt x="2324" y="1"/>
                  <a:pt x="2324" y="1"/>
                </a:cubicBezTo>
                <a:cubicBezTo>
                  <a:pt x="2351" y="5"/>
                  <a:pt x="2351" y="5"/>
                  <a:pt x="2351" y="5"/>
                </a:cubicBezTo>
                <a:cubicBezTo>
                  <a:pt x="2377" y="12"/>
                  <a:pt x="2377" y="12"/>
                  <a:pt x="2377" y="12"/>
                </a:cubicBezTo>
                <a:cubicBezTo>
                  <a:pt x="2404" y="21"/>
                  <a:pt x="2404" y="21"/>
                  <a:pt x="2404" y="21"/>
                </a:cubicBezTo>
                <a:cubicBezTo>
                  <a:pt x="2431" y="33"/>
                  <a:pt x="2431" y="33"/>
                  <a:pt x="2431" y="33"/>
                </a:cubicBezTo>
                <a:cubicBezTo>
                  <a:pt x="2457" y="45"/>
                  <a:pt x="2457" y="45"/>
                  <a:pt x="2457" y="45"/>
                </a:cubicBezTo>
                <a:cubicBezTo>
                  <a:pt x="2484" y="55"/>
                  <a:pt x="2484" y="55"/>
                  <a:pt x="2484" y="55"/>
                </a:cubicBezTo>
                <a:cubicBezTo>
                  <a:pt x="2511" y="61"/>
                  <a:pt x="2511" y="61"/>
                  <a:pt x="2511" y="61"/>
                </a:cubicBezTo>
                <a:cubicBezTo>
                  <a:pt x="2537" y="65"/>
                  <a:pt x="2537" y="65"/>
                  <a:pt x="2537" y="65"/>
                </a:cubicBezTo>
                <a:cubicBezTo>
                  <a:pt x="2564" y="67"/>
                  <a:pt x="2564" y="67"/>
                  <a:pt x="2564" y="67"/>
                </a:cubicBezTo>
                <a:cubicBezTo>
                  <a:pt x="2591" y="65"/>
                  <a:pt x="2591" y="65"/>
                  <a:pt x="2591" y="65"/>
                </a:cubicBezTo>
                <a:cubicBezTo>
                  <a:pt x="2617" y="61"/>
                  <a:pt x="2617" y="61"/>
                  <a:pt x="2617" y="61"/>
                </a:cubicBezTo>
                <a:cubicBezTo>
                  <a:pt x="2644" y="55"/>
                  <a:pt x="2644" y="55"/>
                  <a:pt x="2644" y="55"/>
                </a:cubicBezTo>
                <a:cubicBezTo>
                  <a:pt x="2671" y="45"/>
                  <a:pt x="2671" y="45"/>
                  <a:pt x="2671" y="45"/>
                </a:cubicBezTo>
                <a:cubicBezTo>
                  <a:pt x="2697" y="33"/>
                  <a:pt x="2697" y="33"/>
                  <a:pt x="2697" y="33"/>
                </a:cubicBezTo>
                <a:cubicBezTo>
                  <a:pt x="2724" y="21"/>
                  <a:pt x="2724" y="21"/>
                  <a:pt x="2724" y="21"/>
                </a:cubicBezTo>
                <a:cubicBezTo>
                  <a:pt x="2751" y="12"/>
                  <a:pt x="2751" y="12"/>
                  <a:pt x="2751" y="12"/>
                </a:cubicBezTo>
                <a:cubicBezTo>
                  <a:pt x="2777" y="5"/>
                  <a:pt x="2777" y="5"/>
                  <a:pt x="2777" y="5"/>
                </a:cubicBezTo>
                <a:cubicBezTo>
                  <a:pt x="2804" y="1"/>
                  <a:pt x="2804" y="1"/>
                  <a:pt x="2804" y="1"/>
                </a:cubicBezTo>
                <a:cubicBezTo>
                  <a:pt x="2831" y="0"/>
                  <a:pt x="2831" y="0"/>
                  <a:pt x="2831" y="0"/>
                </a:cubicBezTo>
                <a:cubicBezTo>
                  <a:pt x="2857" y="1"/>
                  <a:pt x="2857" y="1"/>
                  <a:pt x="2857" y="1"/>
                </a:cubicBezTo>
                <a:cubicBezTo>
                  <a:pt x="2884" y="5"/>
                  <a:pt x="2884" y="5"/>
                  <a:pt x="2884" y="5"/>
                </a:cubicBezTo>
                <a:cubicBezTo>
                  <a:pt x="2911" y="12"/>
                  <a:pt x="2911" y="12"/>
                  <a:pt x="2911" y="12"/>
                </a:cubicBezTo>
                <a:cubicBezTo>
                  <a:pt x="2937" y="21"/>
                  <a:pt x="2937" y="21"/>
                  <a:pt x="2937" y="21"/>
                </a:cubicBezTo>
                <a:cubicBezTo>
                  <a:pt x="2964" y="33"/>
                  <a:pt x="2964" y="33"/>
                  <a:pt x="2964" y="33"/>
                </a:cubicBezTo>
                <a:cubicBezTo>
                  <a:pt x="2991" y="45"/>
                  <a:pt x="2991" y="45"/>
                  <a:pt x="2991" y="45"/>
                </a:cubicBezTo>
                <a:cubicBezTo>
                  <a:pt x="3017" y="55"/>
                  <a:pt x="3017" y="55"/>
                  <a:pt x="3017" y="55"/>
                </a:cubicBezTo>
                <a:cubicBezTo>
                  <a:pt x="3044" y="61"/>
                  <a:pt x="3044" y="61"/>
                  <a:pt x="3044" y="61"/>
                </a:cubicBezTo>
                <a:cubicBezTo>
                  <a:pt x="3071" y="65"/>
                  <a:pt x="3071" y="65"/>
                  <a:pt x="3071" y="65"/>
                </a:cubicBezTo>
                <a:cubicBezTo>
                  <a:pt x="3097" y="67"/>
                  <a:pt x="3097" y="67"/>
                  <a:pt x="3097" y="67"/>
                </a:cubicBezTo>
                <a:cubicBezTo>
                  <a:pt x="3124" y="65"/>
                  <a:pt x="3124" y="65"/>
                  <a:pt x="3124" y="65"/>
                </a:cubicBezTo>
                <a:cubicBezTo>
                  <a:pt x="3151" y="61"/>
                  <a:pt x="3151" y="61"/>
                  <a:pt x="3151" y="61"/>
                </a:cubicBezTo>
                <a:cubicBezTo>
                  <a:pt x="3177" y="55"/>
                  <a:pt x="3177" y="55"/>
                  <a:pt x="3177" y="55"/>
                </a:cubicBezTo>
                <a:cubicBezTo>
                  <a:pt x="3204" y="45"/>
                  <a:pt x="3204" y="45"/>
                  <a:pt x="3204" y="45"/>
                </a:cubicBezTo>
                <a:cubicBezTo>
                  <a:pt x="3231" y="33"/>
                  <a:pt x="3231" y="33"/>
                  <a:pt x="3231" y="33"/>
                </a:cubicBezTo>
                <a:cubicBezTo>
                  <a:pt x="3257" y="21"/>
                  <a:pt x="3257" y="21"/>
                  <a:pt x="3257" y="21"/>
                </a:cubicBezTo>
                <a:cubicBezTo>
                  <a:pt x="3284" y="12"/>
                  <a:pt x="3284" y="12"/>
                  <a:pt x="3284" y="12"/>
                </a:cubicBezTo>
                <a:cubicBezTo>
                  <a:pt x="3311" y="5"/>
                  <a:pt x="3311" y="5"/>
                  <a:pt x="3311" y="5"/>
                </a:cubicBezTo>
                <a:cubicBezTo>
                  <a:pt x="3337" y="1"/>
                  <a:pt x="3337" y="1"/>
                  <a:pt x="3337" y="1"/>
                </a:cubicBezTo>
                <a:cubicBezTo>
                  <a:pt x="3364" y="0"/>
                  <a:pt x="3364" y="0"/>
                  <a:pt x="3364" y="0"/>
                </a:cubicBezTo>
                <a:cubicBezTo>
                  <a:pt x="3391" y="1"/>
                  <a:pt x="3391" y="1"/>
                  <a:pt x="3391" y="1"/>
                </a:cubicBezTo>
                <a:cubicBezTo>
                  <a:pt x="3417" y="5"/>
                  <a:pt x="3417" y="5"/>
                  <a:pt x="3417" y="5"/>
                </a:cubicBezTo>
                <a:cubicBezTo>
                  <a:pt x="3444" y="12"/>
                  <a:pt x="3444" y="12"/>
                  <a:pt x="3444" y="12"/>
                </a:cubicBezTo>
                <a:cubicBezTo>
                  <a:pt x="3471" y="21"/>
                  <a:pt x="3471" y="21"/>
                  <a:pt x="3471" y="21"/>
                </a:cubicBezTo>
                <a:cubicBezTo>
                  <a:pt x="3497" y="33"/>
                  <a:pt x="3497" y="33"/>
                  <a:pt x="3497" y="33"/>
                </a:cubicBezTo>
                <a:cubicBezTo>
                  <a:pt x="3524" y="45"/>
                  <a:pt x="3524" y="45"/>
                  <a:pt x="3524" y="45"/>
                </a:cubicBezTo>
                <a:cubicBezTo>
                  <a:pt x="3551" y="55"/>
                  <a:pt x="3551" y="55"/>
                  <a:pt x="3551" y="55"/>
                </a:cubicBezTo>
                <a:cubicBezTo>
                  <a:pt x="3577" y="61"/>
                  <a:pt x="3577" y="61"/>
                  <a:pt x="3577" y="61"/>
                </a:cubicBezTo>
                <a:cubicBezTo>
                  <a:pt x="3604" y="65"/>
                  <a:pt x="3604" y="65"/>
                  <a:pt x="3604" y="65"/>
                </a:cubicBezTo>
                <a:cubicBezTo>
                  <a:pt x="3631" y="67"/>
                  <a:pt x="3631" y="67"/>
                  <a:pt x="3631" y="67"/>
                </a:cubicBezTo>
                <a:cubicBezTo>
                  <a:pt x="3657" y="65"/>
                  <a:pt x="3657" y="65"/>
                  <a:pt x="3657" y="65"/>
                </a:cubicBezTo>
                <a:cubicBezTo>
                  <a:pt x="3684" y="61"/>
                  <a:pt x="3684" y="61"/>
                  <a:pt x="3684" y="61"/>
                </a:cubicBezTo>
                <a:cubicBezTo>
                  <a:pt x="3711" y="55"/>
                  <a:pt x="3711" y="55"/>
                  <a:pt x="3711" y="55"/>
                </a:cubicBezTo>
                <a:cubicBezTo>
                  <a:pt x="3737" y="45"/>
                  <a:pt x="3737" y="45"/>
                  <a:pt x="3737" y="45"/>
                </a:cubicBezTo>
                <a:cubicBezTo>
                  <a:pt x="3764" y="33"/>
                  <a:pt x="3764" y="33"/>
                  <a:pt x="3764" y="33"/>
                </a:cubicBezTo>
                <a:cubicBezTo>
                  <a:pt x="3791" y="21"/>
                  <a:pt x="3791" y="21"/>
                  <a:pt x="3791" y="21"/>
                </a:cubicBezTo>
                <a:cubicBezTo>
                  <a:pt x="3817" y="12"/>
                  <a:pt x="3817" y="12"/>
                  <a:pt x="3817" y="12"/>
                </a:cubicBezTo>
                <a:cubicBezTo>
                  <a:pt x="3844" y="5"/>
                  <a:pt x="3844" y="5"/>
                  <a:pt x="3844" y="5"/>
                </a:cubicBezTo>
                <a:cubicBezTo>
                  <a:pt x="3871" y="1"/>
                  <a:pt x="3871" y="1"/>
                  <a:pt x="3871" y="1"/>
                </a:cubicBezTo>
                <a:cubicBezTo>
                  <a:pt x="3897" y="0"/>
                  <a:pt x="3897" y="0"/>
                  <a:pt x="3897" y="0"/>
                </a:cubicBezTo>
                <a:cubicBezTo>
                  <a:pt x="3924" y="1"/>
                  <a:pt x="3924" y="1"/>
                  <a:pt x="3924" y="1"/>
                </a:cubicBezTo>
                <a:cubicBezTo>
                  <a:pt x="3951" y="5"/>
                  <a:pt x="3951" y="5"/>
                  <a:pt x="3951" y="5"/>
                </a:cubicBezTo>
                <a:cubicBezTo>
                  <a:pt x="3977" y="12"/>
                  <a:pt x="3977" y="12"/>
                  <a:pt x="3977" y="12"/>
                </a:cubicBezTo>
                <a:cubicBezTo>
                  <a:pt x="4004" y="21"/>
                  <a:pt x="4004" y="21"/>
                  <a:pt x="4004" y="21"/>
                </a:cubicBezTo>
                <a:cubicBezTo>
                  <a:pt x="4031" y="33"/>
                  <a:pt x="4031" y="33"/>
                  <a:pt x="4031" y="33"/>
                </a:cubicBezTo>
                <a:cubicBezTo>
                  <a:pt x="4057" y="45"/>
                  <a:pt x="4057" y="45"/>
                  <a:pt x="4057" y="45"/>
                </a:cubicBezTo>
                <a:cubicBezTo>
                  <a:pt x="4084" y="55"/>
                  <a:pt x="4084" y="55"/>
                  <a:pt x="4084" y="55"/>
                </a:cubicBezTo>
                <a:cubicBezTo>
                  <a:pt x="4111" y="61"/>
                  <a:pt x="4111" y="61"/>
                  <a:pt x="4111" y="61"/>
                </a:cubicBezTo>
                <a:cubicBezTo>
                  <a:pt x="4137" y="65"/>
                  <a:pt x="4137" y="65"/>
                  <a:pt x="4137" y="65"/>
                </a:cubicBezTo>
                <a:cubicBezTo>
                  <a:pt x="4164" y="67"/>
                  <a:pt x="4164" y="67"/>
                  <a:pt x="4164" y="67"/>
                </a:cubicBezTo>
                <a:cubicBezTo>
                  <a:pt x="4191" y="65"/>
                  <a:pt x="4191" y="65"/>
                  <a:pt x="4191" y="65"/>
                </a:cubicBezTo>
                <a:cubicBezTo>
                  <a:pt x="4217" y="61"/>
                  <a:pt x="4217" y="61"/>
                  <a:pt x="4217" y="61"/>
                </a:cubicBezTo>
                <a:cubicBezTo>
                  <a:pt x="4244" y="55"/>
                  <a:pt x="4244" y="55"/>
                  <a:pt x="4244" y="55"/>
                </a:cubicBezTo>
                <a:cubicBezTo>
                  <a:pt x="4271" y="45"/>
                  <a:pt x="4271" y="45"/>
                  <a:pt x="4271" y="45"/>
                </a:cubicBezTo>
                <a:cubicBezTo>
                  <a:pt x="4297" y="33"/>
                  <a:pt x="4297" y="33"/>
                  <a:pt x="4297" y="33"/>
                </a:cubicBezTo>
                <a:cubicBezTo>
                  <a:pt x="4324" y="21"/>
                  <a:pt x="4324" y="21"/>
                  <a:pt x="4324" y="21"/>
                </a:cubicBezTo>
                <a:cubicBezTo>
                  <a:pt x="4351" y="12"/>
                  <a:pt x="4351" y="12"/>
                  <a:pt x="4351" y="12"/>
                </a:cubicBezTo>
                <a:cubicBezTo>
                  <a:pt x="4377" y="5"/>
                  <a:pt x="4377" y="5"/>
                  <a:pt x="4377" y="5"/>
                </a:cubicBezTo>
                <a:cubicBezTo>
                  <a:pt x="4404" y="1"/>
                  <a:pt x="4404" y="1"/>
                  <a:pt x="4404" y="1"/>
                </a:cubicBezTo>
                <a:cubicBezTo>
                  <a:pt x="4431" y="0"/>
                  <a:pt x="4431" y="0"/>
                  <a:pt x="4431" y="0"/>
                </a:cubicBezTo>
                <a:cubicBezTo>
                  <a:pt x="4457" y="1"/>
                  <a:pt x="4457" y="1"/>
                  <a:pt x="4457" y="1"/>
                </a:cubicBezTo>
                <a:cubicBezTo>
                  <a:pt x="4484" y="5"/>
                  <a:pt x="4484" y="5"/>
                  <a:pt x="4484" y="5"/>
                </a:cubicBezTo>
                <a:cubicBezTo>
                  <a:pt x="4511" y="12"/>
                  <a:pt x="4511" y="12"/>
                  <a:pt x="4511" y="12"/>
                </a:cubicBezTo>
                <a:cubicBezTo>
                  <a:pt x="4537" y="21"/>
                  <a:pt x="4537" y="21"/>
                  <a:pt x="4537" y="21"/>
                </a:cubicBezTo>
                <a:cubicBezTo>
                  <a:pt x="4564" y="33"/>
                  <a:pt x="4564" y="33"/>
                  <a:pt x="4564" y="33"/>
                </a:cubicBezTo>
                <a:cubicBezTo>
                  <a:pt x="4591" y="45"/>
                  <a:pt x="4591" y="45"/>
                  <a:pt x="4591" y="45"/>
                </a:cubicBezTo>
                <a:cubicBezTo>
                  <a:pt x="4617" y="55"/>
                  <a:pt x="4617" y="55"/>
                  <a:pt x="4617" y="55"/>
                </a:cubicBezTo>
                <a:cubicBezTo>
                  <a:pt x="4644" y="61"/>
                  <a:pt x="4644" y="61"/>
                  <a:pt x="4644" y="61"/>
                </a:cubicBezTo>
                <a:cubicBezTo>
                  <a:pt x="4671" y="65"/>
                  <a:pt x="4671" y="65"/>
                  <a:pt x="4671" y="65"/>
                </a:cubicBezTo>
                <a:cubicBezTo>
                  <a:pt x="4697" y="67"/>
                  <a:pt x="4697" y="67"/>
                  <a:pt x="4697" y="67"/>
                </a:cubicBezTo>
                <a:cubicBezTo>
                  <a:pt x="4724" y="65"/>
                  <a:pt x="4724" y="65"/>
                  <a:pt x="4724" y="65"/>
                </a:cubicBezTo>
                <a:cubicBezTo>
                  <a:pt x="4751" y="61"/>
                  <a:pt x="4751" y="61"/>
                  <a:pt x="4751" y="61"/>
                </a:cubicBezTo>
                <a:cubicBezTo>
                  <a:pt x="4777" y="55"/>
                  <a:pt x="4777" y="55"/>
                  <a:pt x="4777" y="55"/>
                </a:cubicBezTo>
                <a:cubicBezTo>
                  <a:pt x="4804" y="45"/>
                  <a:pt x="4804" y="45"/>
                  <a:pt x="4804" y="45"/>
                </a:cubicBezTo>
                <a:cubicBezTo>
                  <a:pt x="4831" y="33"/>
                  <a:pt x="4831" y="33"/>
                  <a:pt x="4831" y="33"/>
                </a:cubicBezTo>
                <a:cubicBezTo>
                  <a:pt x="4857" y="21"/>
                  <a:pt x="4857" y="21"/>
                  <a:pt x="4857" y="21"/>
                </a:cubicBezTo>
                <a:cubicBezTo>
                  <a:pt x="4884" y="12"/>
                  <a:pt x="4884" y="12"/>
                  <a:pt x="4884" y="12"/>
                </a:cubicBezTo>
                <a:cubicBezTo>
                  <a:pt x="4911" y="5"/>
                  <a:pt x="4911" y="5"/>
                  <a:pt x="4911" y="5"/>
                </a:cubicBezTo>
                <a:cubicBezTo>
                  <a:pt x="4937" y="1"/>
                  <a:pt x="4937" y="1"/>
                  <a:pt x="4937" y="1"/>
                </a:cubicBezTo>
                <a:cubicBezTo>
                  <a:pt x="4964" y="0"/>
                  <a:pt x="4964" y="0"/>
                  <a:pt x="4964" y="0"/>
                </a:cubicBezTo>
                <a:cubicBezTo>
                  <a:pt x="4991" y="1"/>
                  <a:pt x="4991" y="1"/>
                  <a:pt x="4991" y="1"/>
                </a:cubicBezTo>
                <a:cubicBezTo>
                  <a:pt x="5017" y="5"/>
                  <a:pt x="5017" y="5"/>
                  <a:pt x="5017" y="5"/>
                </a:cubicBezTo>
                <a:cubicBezTo>
                  <a:pt x="5044" y="12"/>
                  <a:pt x="5044" y="12"/>
                  <a:pt x="5044" y="12"/>
                </a:cubicBezTo>
                <a:cubicBezTo>
                  <a:pt x="5071" y="21"/>
                  <a:pt x="5071" y="21"/>
                  <a:pt x="5071" y="21"/>
                </a:cubicBezTo>
                <a:cubicBezTo>
                  <a:pt x="5097" y="33"/>
                  <a:pt x="5097" y="33"/>
                  <a:pt x="5097" y="33"/>
                </a:cubicBezTo>
                <a:cubicBezTo>
                  <a:pt x="5124" y="45"/>
                  <a:pt x="5124" y="45"/>
                  <a:pt x="5124" y="45"/>
                </a:cubicBezTo>
                <a:cubicBezTo>
                  <a:pt x="5151" y="55"/>
                  <a:pt x="5151" y="55"/>
                  <a:pt x="5151" y="55"/>
                </a:cubicBezTo>
                <a:cubicBezTo>
                  <a:pt x="5177" y="61"/>
                  <a:pt x="5177" y="61"/>
                  <a:pt x="5177" y="61"/>
                </a:cubicBezTo>
                <a:cubicBezTo>
                  <a:pt x="5204" y="65"/>
                  <a:pt x="5204" y="65"/>
                  <a:pt x="5204" y="65"/>
                </a:cubicBezTo>
                <a:cubicBezTo>
                  <a:pt x="5231" y="67"/>
                  <a:pt x="5231" y="67"/>
                  <a:pt x="5231" y="67"/>
                </a:cubicBezTo>
                <a:cubicBezTo>
                  <a:pt x="5257" y="65"/>
                  <a:pt x="5257" y="65"/>
                  <a:pt x="5257" y="65"/>
                </a:cubicBezTo>
                <a:cubicBezTo>
                  <a:pt x="5284" y="61"/>
                  <a:pt x="5284" y="61"/>
                  <a:pt x="5284" y="61"/>
                </a:cubicBezTo>
                <a:cubicBezTo>
                  <a:pt x="5311" y="55"/>
                  <a:pt x="5311" y="55"/>
                  <a:pt x="5311" y="55"/>
                </a:cubicBezTo>
                <a:cubicBezTo>
                  <a:pt x="5337" y="45"/>
                  <a:pt x="5337" y="45"/>
                  <a:pt x="5337" y="45"/>
                </a:cubicBezTo>
                <a:cubicBezTo>
                  <a:pt x="5337" y="312"/>
                  <a:pt x="5337" y="312"/>
                  <a:pt x="5337" y="312"/>
                </a:cubicBezTo>
                <a:cubicBezTo>
                  <a:pt x="5311" y="321"/>
                  <a:pt x="5311" y="321"/>
                  <a:pt x="5311" y="321"/>
                </a:cubicBezTo>
                <a:cubicBezTo>
                  <a:pt x="5284" y="328"/>
                  <a:pt x="5284" y="328"/>
                  <a:pt x="5284" y="328"/>
                </a:cubicBezTo>
                <a:cubicBezTo>
                  <a:pt x="5257" y="332"/>
                  <a:pt x="5257" y="332"/>
                  <a:pt x="5257" y="332"/>
                </a:cubicBezTo>
                <a:cubicBezTo>
                  <a:pt x="5231" y="333"/>
                  <a:pt x="5231" y="333"/>
                  <a:pt x="5231" y="333"/>
                </a:cubicBezTo>
                <a:cubicBezTo>
                  <a:pt x="5204" y="332"/>
                  <a:pt x="5204" y="332"/>
                  <a:pt x="5204" y="332"/>
                </a:cubicBezTo>
                <a:cubicBezTo>
                  <a:pt x="5177" y="328"/>
                  <a:pt x="5177" y="328"/>
                  <a:pt x="5177" y="328"/>
                </a:cubicBezTo>
                <a:cubicBezTo>
                  <a:pt x="5151" y="321"/>
                  <a:pt x="5151" y="321"/>
                  <a:pt x="5151" y="321"/>
                </a:cubicBezTo>
                <a:cubicBezTo>
                  <a:pt x="5124" y="312"/>
                  <a:pt x="5124" y="312"/>
                  <a:pt x="5124" y="312"/>
                </a:cubicBezTo>
                <a:cubicBezTo>
                  <a:pt x="5097" y="300"/>
                  <a:pt x="5097" y="300"/>
                  <a:pt x="5097" y="300"/>
                </a:cubicBezTo>
                <a:cubicBezTo>
                  <a:pt x="5071" y="288"/>
                  <a:pt x="5071" y="288"/>
                  <a:pt x="5071" y="288"/>
                </a:cubicBezTo>
                <a:cubicBezTo>
                  <a:pt x="5044" y="279"/>
                  <a:pt x="5044" y="279"/>
                  <a:pt x="5044" y="279"/>
                </a:cubicBezTo>
                <a:cubicBezTo>
                  <a:pt x="5017" y="272"/>
                  <a:pt x="5017" y="272"/>
                  <a:pt x="5017" y="272"/>
                </a:cubicBezTo>
                <a:cubicBezTo>
                  <a:pt x="4991" y="268"/>
                  <a:pt x="4991" y="268"/>
                  <a:pt x="4991" y="268"/>
                </a:cubicBezTo>
                <a:cubicBezTo>
                  <a:pt x="4964" y="267"/>
                  <a:pt x="4964" y="267"/>
                  <a:pt x="4964" y="267"/>
                </a:cubicBezTo>
                <a:cubicBezTo>
                  <a:pt x="4937" y="268"/>
                  <a:pt x="4937" y="268"/>
                  <a:pt x="4937" y="268"/>
                </a:cubicBezTo>
                <a:cubicBezTo>
                  <a:pt x="4911" y="272"/>
                  <a:pt x="4911" y="272"/>
                  <a:pt x="4911" y="272"/>
                </a:cubicBezTo>
                <a:cubicBezTo>
                  <a:pt x="4884" y="279"/>
                  <a:pt x="4884" y="279"/>
                  <a:pt x="4884" y="279"/>
                </a:cubicBezTo>
                <a:cubicBezTo>
                  <a:pt x="4857" y="288"/>
                  <a:pt x="4857" y="288"/>
                  <a:pt x="4857" y="288"/>
                </a:cubicBezTo>
                <a:cubicBezTo>
                  <a:pt x="4831" y="300"/>
                  <a:pt x="4831" y="300"/>
                  <a:pt x="4831" y="300"/>
                </a:cubicBezTo>
                <a:cubicBezTo>
                  <a:pt x="4804" y="312"/>
                  <a:pt x="4804" y="312"/>
                  <a:pt x="4804" y="312"/>
                </a:cubicBezTo>
                <a:cubicBezTo>
                  <a:pt x="4777" y="321"/>
                  <a:pt x="4777" y="321"/>
                  <a:pt x="4777" y="321"/>
                </a:cubicBezTo>
                <a:cubicBezTo>
                  <a:pt x="4751" y="328"/>
                  <a:pt x="4751" y="328"/>
                  <a:pt x="4751" y="328"/>
                </a:cubicBezTo>
                <a:cubicBezTo>
                  <a:pt x="4724" y="332"/>
                  <a:pt x="4724" y="332"/>
                  <a:pt x="4724" y="332"/>
                </a:cubicBezTo>
                <a:cubicBezTo>
                  <a:pt x="4697" y="333"/>
                  <a:pt x="4697" y="333"/>
                  <a:pt x="4697" y="333"/>
                </a:cubicBezTo>
                <a:cubicBezTo>
                  <a:pt x="4671" y="332"/>
                  <a:pt x="4671" y="332"/>
                  <a:pt x="4671" y="332"/>
                </a:cubicBezTo>
                <a:cubicBezTo>
                  <a:pt x="4644" y="328"/>
                  <a:pt x="4644" y="328"/>
                  <a:pt x="4644" y="328"/>
                </a:cubicBezTo>
                <a:cubicBezTo>
                  <a:pt x="4617" y="321"/>
                  <a:pt x="4617" y="321"/>
                  <a:pt x="4617" y="321"/>
                </a:cubicBezTo>
                <a:cubicBezTo>
                  <a:pt x="4591" y="312"/>
                  <a:pt x="4591" y="312"/>
                  <a:pt x="4591" y="312"/>
                </a:cubicBezTo>
                <a:cubicBezTo>
                  <a:pt x="4564" y="300"/>
                  <a:pt x="4564" y="300"/>
                  <a:pt x="4564" y="300"/>
                </a:cubicBezTo>
                <a:cubicBezTo>
                  <a:pt x="4537" y="288"/>
                  <a:pt x="4537" y="288"/>
                  <a:pt x="4537" y="288"/>
                </a:cubicBezTo>
                <a:cubicBezTo>
                  <a:pt x="4511" y="279"/>
                  <a:pt x="4511" y="279"/>
                  <a:pt x="4511" y="279"/>
                </a:cubicBezTo>
                <a:cubicBezTo>
                  <a:pt x="4484" y="272"/>
                  <a:pt x="4484" y="272"/>
                  <a:pt x="4484" y="272"/>
                </a:cubicBezTo>
                <a:cubicBezTo>
                  <a:pt x="4457" y="268"/>
                  <a:pt x="4457" y="268"/>
                  <a:pt x="4457" y="268"/>
                </a:cubicBezTo>
                <a:cubicBezTo>
                  <a:pt x="4431" y="267"/>
                  <a:pt x="4431" y="267"/>
                  <a:pt x="4431" y="267"/>
                </a:cubicBezTo>
                <a:cubicBezTo>
                  <a:pt x="4404" y="268"/>
                  <a:pt x="4404" y="268"/>
                  <a:pt x="4404" y="268"/>
                </a:cubicBezTo>
                <a:cubicBezTo>
                  <a:pt x="4377" y="272"/>
                  <a:pt x="4377" y="272"/>
                  <a:pt x="4377" y="272"/>
                </a:cubicBezTo>
                <a:cubicBezTo>
                  <a:pt x="4351" y="279"/>
                  <a:pt x="4351" y="279"/>
                  <a:pt x="4351" y="279"/>
                </a:cubicBezTo>
                <a:cubicBezTo>
                  <a:pt x="4324" y="288"/>
                  <a:pt x="4324" y="288"/>
                  <a:pt x="4324" y="288"/>
                </a:cubicBezTo>
                <a:cubicBezTo>
                  <a:pt x="4297" y="300"/>
                  <a:pt x="4297" y="300"/>
                  <a:pt x="4297" y="300"/>
                </a:cubicBezTo>
                <a:cubicBezTo>
                  <a:pt x="4271" y="312"/>
                  <a:pt x="4271" y="312"/>
                  <a:pt x="4271" y="312"/>
                </a:cubicBezTo>
                <a:cubicBezTo>
                  <a:pt x="4244" y="321"/>
                  <a:pt x="4244" y="321"/>
                  <a:pt x="4244" y="321"/>
                </a:cubicBezTo>
                <a:cubicBezTo>
                  <a:pt x="4217" y="328"/>
                  <a:pt x="4217" y="328"/>
                  <a:pt x="4217" y="328"/>
                </a:cubicBezTo>
                <a:cubicBezTo>
                  <a:pt x="4191" y="332"/>
                  <a:pt x="4191" y="332"/>
                  <a:pt x="4191" y="332"/>
                </a:cubicBezTo>
                <a:cubicBezTo>
                  <a:pt x="4164" y="333"/>
                  <a:pt x="4164" y="333"/>
                  <a:pt x="4164" y="333"/>
                </a:cubicBezTo>
                <a:cubicBezTo>
                  <a:pt x="4137" y="332"/>
                  <a:pt x="4137" y="332"/>
                  <a:pt x="4137" y="332"/>
                </a:cubicBezTo>
                <a:cubicBezTo>
                  <a:pt x="4111" y="328"/>
                  <a:pt x="4111" y="328"/>
                  <a:pt x="4111" y="328"/>
                </a:cubicBezTo>
                <a:cubicBezTo>
                  <a:pt x="4084" y="321"/>
                  <a:pt x="4084" y="321"/>
                  <a:pt x="4084" y="321"/>
                </a:cubicBezTo>
                <a:cubicBezTo>
                  <a:pt x="4057" y="312"/>
                  <a:pt x="4057" y="312"/>
                  <a:pt x="4057" y="312"/>
                </a:cubicBezTo>
                <a:cubicBezTo>
                  <a:pt x="4031" y="300"/>
                  <a:pt x="4031" y="300"/>
                  <a:pt x="4031" y="300"/>
                </a:cubicBezTo>
                <a:cubicBezTo>
                  <a:pt x="4004" y="288"/>
                  <a:pt x="4004" y="288"/>
                  <a:pt x="4004" y="288"/>
                </a:cubicBezTo>
                <a:cubicBezTo>
                  <a:pt x="3977" y="279"/>
                  <a:pt x="3977" y="279"/>
                  <a:pt x="3977" y="279"/>
                </a:cubicBezTo>
                <a:cubicBezTo>
                  <a:pt x="3951" y="272"/>
                  <a:pt x="3951" y="272"/>
                  <a:pt x="3951" y="272"/>
                </a:cubicBezTo>
                <a:cubicBezTo>
                  <a:pt x="3924" y="268"/>
                  <a:pt x="3924" y="268"/>
                  <a:pt x="3924" y="268"/>
                </a:cubicBezTo>
                <a:cubicBezTo>
                  <a:pt x="3897" y="267"/>
                  <a:pt x="3897" y="267"/>
                  <a:pt x="3897" y="267"/>
                </a:cubicBezTo>
                <a:cubicBezTo>
                  <a:pt x="3871" y="268"/>
                  <a:pt x="3871" y="268"/>
                  <a:pt x="3871" y="268"/>
                </a:cubicBezTo>
                <a:cubicBezTo>
                  <a:pt x="3844" y="272"/>
                  <a:pt x="3844" y="272"/>
                  <a:pt x="3844" y="272"/>
                </a:cubicBezTo>
                <a:cubicBezTo>
                  <a:pt x="3817" y="279"/>
                  <a:pt x="3817" y="279"/>
                  <a:pt x="3817" y="279"/>
                </a:cubicBezTo>
                <a:cubicBezTo>
                  <a:pt x="3791" y="288"/>
                  <a:pt x="3791" y="288"/>
                  <a:pt x="3791" y="288"/>
                </a:cubicBezTo>
                <a:cubicBezTo>
                  <a:pt x="3764" y="300"/>
                  <a:pt x="3764" y="300"/>
                  <a:pt x="3764" y="300"/>
                </a:cubicBezTo>
                <a:cubicBezTo>
                  <a:pt x="3737" y="312"/>
                  <a:pt x="3737" y="312"/>
                  <a:pt x="3737" y="312"/>
                </a:cubicBezTo>
                <a:cubicBezTo>
                  <a:pt x="3711" y="321"/>
                  <a:pt x="3711" y="321"/>
                  <a:pt x="3711" y="321"/>
                </a:cubicBezTo>
                <a:cubicBezTo>
                  <a:pt x="3684" y="328"/>
                  <a:pt x="3684" y="328"/>
                  <a:pt x="3684" y="328"/>
                </a:cubicBezTo>
                <a:cubicBezTo>
                  <a:pt x="3657" y="332"/>
                  <a:pt x="3657" y="332"/>
                  <a:pt x="3657" y="332"/>
                </a:cubicBezTo>
                <a:cubicBezTo>
                  <a:pt x="3631" y="333"/>
                  <a:pt x="3631" y="333"/>
                  <a:pt x="3631" y="333"/>
                </a:cubicBezTo>
                <a:cubicBezTo>
                  <a:pt x="3604" y="332"/>
                  <a:pt x="3604" y="332"/>
                  <a:pt x="3604" y="332"/>
                </a:cubicBezTo>
                <a:cubicBezTo>
                  <a:pt x="3577" y="328"/>
                  <a:pt x="3577" y="328"/>
                  <a:pt x="3577" y="328"/>
                </a:cubicBezTo>
                <a:cubicBezTo>
                  <a:pt x="3551" y="321"/>
                  <a:pt x="3551" y="321"/>
                  <a:pt x="3551" y="321"/>
                </a:cubicBezTo>
                <a:cubicBezTo>
                  <a:pt x="3524" y="312"/>
                  <a:pt x="3524" y="312"/>
                  <a:pt x="3524" y="312"/>
                </a:cubicBezTo>
                <a:cubicBezTo>
                  <a:pt x="3497" y="300"/>
                  <a:pt x="3497" y="300"/>
                  <a:pt x="3497" y="300"/>
                </a:cubicBezTo>
                <a:cubicBezTo>
                  <a:pt x="3471" y="288"/>
                  <a:pt x="3471" y="288"/>
                  <a:pt x="3471" y="288"/>
                </a:cubicBezTo>
                <a:cubicBezTo>
                  <a:pt x="3444" y="279"/>
                  <a:pt x="3444" y="279"/>
                  <a:pt x="3444" y="279"/>
                </a:cubicBezTo>
                <a:cubicBezTo>
                  <a:pt x="3417" y="272"/>
                  <a:pt x="3417" y="272"/>
                  <a:pt x="3417" y="272"/>
                </a:cubicBezTo>
                <a:cubicBezTo>
                  <a:pt x="3391" y="268"/>
                  <a:pt x="3391" y="268"/>
                  <a:pt x="3391" y="268"/>
                </a:cubicBezTo>
                <a:cubicBezTo>
                  <a:pt x="3364" y="267"/>
                  <a:pt x="3364" y="267"/>
                  <a:pt x="3364" y="267"/>
                </a:cubicBezTo>
                <a:cubicBezTo>
                  <a:pt x="3337" y="268"/>
                  <a:pt x="3337" y="268"/>
                  <a:pt x="3337" y="268"/>
                </a:cubicBezTo>
                <a:cubicBezTo>
                  <a:pt x="3311" y="272"/>
                  <a:pt x="3311" y="272"/>
                  <a:pt x="3311" y="272"/>
                </a:cubicBezTo>
                <a:cubicBezTo>
                  <a:pt x="3284" y="279"/>
                  <a:pt x="3284" y="279"/>
                  <a:pt x="3284" y="279"/>
                </a:cubicBezTo>
                <a:cubicBezTo>
                  <a:pt x="3257" y="288"/>
                  <a:pt x="3257" y="288"/>
                  <a:pt x="3257" y="288"/>
                </a:cubicBezTo>
                <a:cubicBezTo>
                  <a:pt x="3231" y="300"/>
                  <a:pt x="3231" y="300"/>
                  <a:pt x="3231" y="300"/>
                </a:cubicBezTo>
                <a:cubicBezTo>
                  <a:pt x="3204" y="312"/>
                  <a:pt x="3204" y="312"/>
                  <a:pt x="3204" y="312"/>
                </a:cubicBezTo>
                <a:cubicBezTo>
                  <a:pt x="3177" y="321"/>
                  <a:pt x="3177" y="321"/>
                  <a:pt x="3177" y="321"/>
                </a:cubicBezTo>
                <a:cubicBezTo>
                  <a:pt x="3151" y="328"/>
                  <a:pt x="3151" y="328"/>
                  <a:pt x="3151" y="328"/>
                </a:cubicBezTo>
                <a:cubicBezTo>
                  <a:pt x="3124" y="332"/>
                  <a:pt x="3124" y="332"/>
                  <a:pt x="3124" y="332"/>
                </a:cubicBezTo>
                <a:cubicBezTo>
                  <a:pt x="3097" y="333"/>
                  <a:pt x="3097" y="333"/>
                  <a:pt x="3097" y="333"/>
                </a:cubicBezTo>
                <a:cubicBezTo>
                  <a:pt x="3071" y="332"/>
                  <a:pt x="3071" y="332"/>
                  <a:pt x="3071" y="332"/>
                </a:cubicBezTo>
                <a:cubicBezTo>
                  <a:pt x="3044" y="328"/>
                  <a:pt x="3044" y="328"/>
                  <a:pt x="3044" y="328"/>
                </a:cubicBezTo>
                <a:cubicBezTo>
                  <a:pt x="3017" y="321"/>
                  <a:pt x="3017" y="321"/>
                  <a:pt x="3017" y="321"/>
                </a:cubicBezTo>
                <a:cubicBezTo>
                  <a:pt x="2991" y="312"/>
                  <a:pt x="2991" y="312"/>
                  <a:pt x="2991" y="312"/>
                </a:cubicBezTo>
                <a:cubicBezTo>
                  <a:pt x="2964" y="300"/>
                  <a:pt x="2964" y="300"/>
                  <a:pt x="2964" y="300"/>
                </a:cubicBezTo>
                <a:cubicBezTo>
                  <a:pt x="2937" y="288"/>
                  <a:pt x="2937" y="288"/>
                  <a:pt x="2937" y="288"/>
                </a:cubicBezTo>
                <a:cubicBezTo>
                  <a:pt x="2911" y="279"/>
                  <a:pt x="2911" y="279"/>
                  <a:pt x="2911" y="279"/>
                </a:cubicBezTo>
                <a:cubicBezTo>
                  <a:pt x="2884" y="272"/>
                  <a:pt x="2884" y="272"/>
                  <a:pt x="2884" y="272"/>
                </a:cubicBezTo>
                <a:cubicBezTo>
                  <a:pt x="2857" y="268"/>
                  <a:pt x="2857" y="268"/>
                  <a:pt x="2857" y="268"/>
                </a:cubicBezTo>
                <a:cubicBezTo>
                  <a:pt x="2831" y="267"/>
                  <a:pt x="2831" y="267"/>
                  <a:pt x="2831" y="267"/>
                </a:cubicBezTo>
                <a:cubicBezTo>
                  <a:pt x="2804" y="268"/>
                  <a:pt x="2804" y="268"/>
                  <a:pt x="2804" y="268"/>
                </a:cubicBezTo>
                <a:cubicBezTo>
                  <a:pt x="2777" y="272"/>
                  <a:pt x="2777" y="272"/>
                  <a:pt x="2777" y="272"/>
                </a:cubicBezTo>
                <a:cubicBezTo>
                  <a:pt x="2751" y="279"/>
                  <a:pt x="2751" y="279"/>
                  <a:pt x="2751" y="279"/>
                </a:cubicBezTo>
                <a:cubicBezTo>
                  <a:pt x="2724" y="288"/>
                  <a:pt x="2724" y="288"/>
                  <a:pt x="2724" y="288"/>
                </a:cubicBezTo>
                <a:cubicBezTo>
                  <a:pt x="2697" y="300"/>
                  <a:pt x="2697" y="300"/>
                  <a:pt x="2697" y="300"/>
                </a:cubicBezTo>
                <a:cubicBezTo>
                  <a:pt x="2671" y="312"/>
                  <a:pt x="2671" y="312"/>
                  <a:pt x="2671" y="312"/>
                </a:cubicBezTo>
                <a:cubicBezTo>
                  <a:pt x="2644" y="321"/>
                  <a:pt x="2644" y="321"/>
                  <a:pt x="2644" y="321"/>
                </a:cubicBezTo>
                <a:cubicBezTo>
                  <a:pt x="2617" y="328"/>
                  <a:pt x="2617" y="328"/>
                  <a:pt x="2617" y="328"/>
                </a:cubicBezTo>
                <a:cubicBezTo>
                  <a:pt x="2591" y="332"/>
                  <a:pt x="2591" y="332"/>
                  <a:pt x="2591" y="332"/>
                </a:cubicBezTo>
                <a:cubicBezTo>
                  <a:pt x="2564" y="333"/>
                  <a:pt x="2564" y="333"/>
                  <a:pt x="2564" y="333"/>
                </a:cubicBezTo>
                <a:cubicBezTo>
                  <a:pt x="2537" y="332"/>
                  <a:pt x="2537" y="332"/>
                  <a:pt x="2537" y="332"/>
                </a:cubicBezTo>
                <a:cubicBezTo>
                  <a:pt x="2511" y="328"/>
                  <a:pt x="2511" y="328"/>
                  <a:pt x="2511" y="328"/>
                </a:cubicBezTo>
                <a:cubicBezTo>
                  <a:pt x="2484" y="321"/>
                  <a:pt x="2484" y="321"/>
                  <a:pt x="2484" y="321"/>
                </a:cubicBezTo>
                <a:cubicBezTo>
                  <a:pt x="2457" y="312"/>
                  <a:pt x="2457" y="312"/>
                  <a:pt x="2457" y="312"/>
                </a:cubicBezTo>
                <a:cubicBezTo>
                  <a:pt x="2431" y="300"/>
                  <a:pt x="2431" y="300"/>
                  <a:pt x="2431" y="300"/>
                </a:cubicBezTo>
                <a:cubicBezTo>
                  <a:pt x="2404" y="288"/>
                  <a:pt x="2404" y="288"/>
                  <a:pt x="2404" y="288"/>
                </a:cubicBezTo>
                <a:cubicBezTo>
                  <a:pt x="2377" y="279"/>
                  <a:pt x="2377" y="279"/>
                  <a:pt x="2377" y="279"/>
                </a:cubicBezTo>
                <a:cubicBezTo>
                  <a:pt x="2351" y="272"/>
                  <a:pt x="2351" y="272"/>
                  <a:pt x="2351" y="272"/>
                </a:cubicBezTo>
                <a:cubicBezTo>
                  <a:pt x="2324" y="268"/>
                  <a:pt x="2324" y="268"/>
                  <a:pt x="2324" y="268"/>
                </a:cubicBezTo>
                <a:cubicBezTo>
                  <a:pt x="2297" y="267"/>
                  <a:pt x="2297" y="267"/>
                  <a:pt x="2297" y="267"/>
                </a:cubicBezTo>
                <a:cubicBezTo>
                  <a:pt x="2271" y="268"/>
                  <a:pt x="2271" y="268"/>
                  <a:pt x="2271" y="268"/>
                </a:cubicBezTo>
                <a:cubicBezTo>
                  <a:pt x="2244" y="272"/>
                  <a:pt x="2244" y="272"/>
                  <a:pt x="2244" y="272"/>
                </a:cubicBezTo>
                <a:cubicBezTo>
                  <a:pt x="2217" y="279"/>
                  <a:pt x="2217" y="279"/>
                  <a:pt x="2217" y="279"/>
                </a:cubicBezTo>
                <a:cubicBezTo>
                  <a:pt x="2191" y="288"/>
                  <a:pt x="2191" y="288"/>
                  <a:pt x="2191" y="288"/>
                </a:cubicBezTo>
                <a:cubicBezTo>
                  <a:pt x="2164" y="300"/>
                  <a:pt x="2164" y="300"/>
                  <a:pt x="2164" y="300"/>
                </a:cubicBezTo>
                <a:cubicBezTo>
                  <a:pt x="2137" y="312"/>
                  <a:pt x="2137" y="312"/>
                  <a:pt x="2137" y="312"/>
                </a:cubicBezTo>
                <a:cubicBezTo>
                  <a:pt x="2111" y="321"/>
                  <a:pt x="2111" y="321"/>
                  <a:pt x="2111" y="321"/>
                </a:cubicBezTo>
                <a:cubicBezTo>
                  <a:pt x="2084" y="328"/>
                  <a:pt x="2084" y="328"/>
                  <a:pt x="2084" y="328"/>
                </a:cubicBezTo>
                <a:cubicBezTo>
                  <a:pt x="2057" y="332"/>
                  <a:pt x="2057" y="332"/>
                  <a:pt x="2057" y="332"/>
                </a:cubicBezTo>
                <a:cubicBezTo>
                  <a:pt x="2031" y="333"/>
                  <a:pt x="2031" y="333"/>
                  <a:pt x="2031" y="333"/>
                </a:cubicBezTo>
                <a:cubicBezTo>
                  <a:pt x="2004" y="332"/>
                  <a:pt x="2004" y="332"/>
                  <a:pt x="2004" y="332"/>
                </a:cubicBezTo>
                <a:cubicBezTo>
                  <a:pt x="1977" y="328"/>
                  <a:pt x="1977" y="328"/>
                  <a:pt x="1977" y="328"/>
                </a:cubicBezTo>
                <a:cubicBezTo>
                  <a:pt x="1951" y="321"/>
                  <a:pt x="1951" y="321"/>
                  <a:pt x="1951" y="321"/>
                </a:cubicBezTo>
                <a:cubicBezTo>
                  <a:pt x="1924" y="312"/>
                  <a:pt x="1924" y="312"/>
                  <a:pt x="1924" y="312"/>
                </a:cubicBezTo>
                <a:cubicBezTo>
                  <a:pt x="1897" y="300"/>
                  <a:pt x="1897" y="300"/>
                  <a:pt x="1897" y="300"/>
                </a:cubicBezTo>
                <a:cubicBezTo>
                  <a:pt x="1871" y="288"/>
                  <a:pt x="1871" y="288"/>
                  <a:pt x="1871" y="288"/>
                </a:cubicBezTo>
                <a:cubicBezTo>
                  <a:pt x="1844" y="279"/>
                  <a:pt x="1844" y="279"/>
                  <a:pt x="1844" y="279"/>
                </a:cubicBezTo>
                <a:cubicBezTo>
                  <a:pt x="1817" y="272"/>
                  <a:pt x="1817" y="272"/>
                  <a:pt x="1817" y="272"/>
                </a:cubicBezTo>
                <a:cubicBezTo>
                  <a:pt x="1791" y="268"/>
                  <a:pt x="1791" y="268"/>
                  <a:pt x="1791" y="268"/>
                </a:cubicBezTo>
                <a:cubicBezTo>
                  <a:pt x="1764" y="267"/>
                  <a:pt x="1764" y="267"/>
                  <a:pt x="1764" y="267"/>
                </a:cubicBezTo>
                <a:cubicBezTo>
                  <a:pt x="1737" y="268"/>
                  <a:pt x="1737" y="268"/>
                  <a:pt x="1737" y="268"/>
                </a:cubicBezTo>
                <a:cubicBezTo>
                  <a:pt x="1711" y="272"/>
                  <a:pt x="1711" y="272"/>
                  <a:pt x="1711" y="272"/>
                </a:cubicBezTo>
                <a:cubicBezTo>
                  <a:pt x="1684" y="279"/>
                  <a:pt x="1684" y="279"/>
                  <a:pt x="1684" y="279"/>
                </a:cubicBezTo>
                <a:cubicBezTo>
                  <a:pt x="1657" y="288"/>
                  <a:pt x="1657" y="288"/>
                  <a:pt x="1657" y="288"/>
                </a:cubicBezTo>
                <a:cubicBezTo>
                  <a:pt x="1631" y="300"/>
                  <a:pt x="1631" y="300"/>
                  <a:pt x="1631" y="300"/>
                </a:cubicBezTo>
                <a:cubicBezTo>
                  <a:pt x="1604" y="312"/>
                  <a:pt x="1604" y="312"/>
                  <a:pt x="1604" y="312"/>
                </a:cubicBezTo>
                <a:cubicBezTo>
                  <a:pt x="1577" y="321"/>
                  <a:pt x="1577" y="321"/>
                  <a:pt x="1577" y="321"/>
                </a:cubicBezTo>
                <a:cubicBezTo>
                  <a:pt x="1551" y="328"/>
                  <a:pt x="1551" y="328"/>
                  <a:pt x="1551" y="328"/>
                </a:cubicBezTo>
                <a:cubicBezTo>
                  <a:pt x="1524" y="332"/>
                  <a:pt x="1524" y="332"/>
                  <a:pt x="1524" y="332"/>
                </a:cubicBezTo>
                <a:cubicBezTo>
                  <a:pt x="1497" y="333"/>
                  <a:pt x="1497" y="333"/>
                  <a:pt x="1497" y="333"/>
                </a:cubicBezTo>
                <a:cubicBezTo>
                  <a:pt x="1471" y="332"/>
                  <a:pt x="1471" y="332"/>
                  <a:pt x="1471" y="332"/>
                </a:cubicBezTo>
                <a:cubicBezTo>
                  <a:pt x="1444" y="328"/>
                  <a:pt x="1444" y="328"/>
                  <a:pt x="1444" y="328"/>
                </a:cubicBezTo>
                <a:cubicBezTo>
                  <a:pt x="1417" y="321"/>
                  <a:pt x="1417" y="321"/>
                  <a:pt x="1417" y="321"/>
                </a:cubicBezTo>
                <a:cubicBezTo>
                  <a:pt x="1391" y="312"/>
                  <a:pt x="1391" y="312"/>
                  <a:pt x="1391" y="312"/>
                </a:cubicBezTo>
                <a:cubicBezTo>
                  <a:pt x="1364" y="300"/>
                  <a:pt x="1364" y="300"/>
                  <a:pt x="1364" y="300"/>
                </a:cubicBezTo>
                <a:cubicBezTo>
                  <a:pt x="1337" y="288"/>
                  <a:pt x="1337" y="288"/>
                  <a:pt x="1337" y="288"/>
                </a:cubicBezTo>
                <a:cubicBezTo>
                  <a:pt x="1311" y="279"/>
                  <a:pt x="1311" y="279"/>
                  <a:pt x="1311" y="279"/>
                </a:cubicBezTo>
                <a:cubicBezTo>
                  <a:pt x="1284" y="272"/>
                  <a:pt x="1284" y="272"/>
                  <a:pt x="1284" y="272"/>
                </a:cubicBezTo>
                <a:cubicBezTo>
                  <a:pt x="1257" y="268"/>
                  <a:pt x="1257" y="268"/>
                  <a:pt x="1257" y="268"/>
                </a:cubicBezTo>
                <a:cubicBezTo>
                  <a:pt x="1231" y="267"/>
                  <a:pt x="1231" y="267"/>
                  <a:pt x="1231" y="267"/>
                </a:cubicBezTo>
                <a:cubicBezTo>
                  <a:pt x="1204" y="268"/>
                  <a:pt x="1204" y="268"/>
                  <a:pt x="1204" y="268"/>
                </a:cubicBezTo>
                <a:cubicBezTo>
                  <a:pt x="1177" y="272"/>
                  <a:pt x="1177" y="272"/>
                  <a:pt x="1177" y="272"/>
                </a:cubicBezTo>
                <a:cubicBezTo>
                  <a:pt x="1151" y="279"/>
                  <a:pt x="1151" y="279"/>
                  <a:pt x="1151" y="279"/>
                </a:cubicBezTo>
                <a:cubicBezTo>
                  <a:pt x="1124" y="288"/>
                  <a:pt x="1124" y="288"/>
                  <a:pt x="1124" y="288"/>
                </a:cubicBezTo>
                <a:cubicBezTo>
                  <a:pt x="1097" y="300"/>
                  <a:pt x="1097" y="300"/>
                  <a:pt x="1097" y="300"/>
                </a:cubicBezTo>
                <a:cubicBezTo>
                  <a:pt x="1071" y="312"/>
                  <a:pt x="1071" y="312"/>
                  <a:pt x="1071" y="312"/>
                </a:cubicBezTo>
                <a:cubicBezTo>
                  <a:pt x="1044" y="321"/>
                  <a:pt x="1044" y="321"/>
                  <a:pt x="1044" y="321"/>
                </a:cubicBezTo>
                <a:cubicBezTo>
                  <a:pt x="1017" y="328"/>
                  <a:pt x="1017" y="328"/>
                  <a:pt x="1017" y="328"/>
                </a:cubicBezTo>
                <a:cubicBezTo>
                  <a:pt x="991" y="332"/>
                  <a:pt x="991" y="332"/>
                  <a:pt x="991" y="332"/>
                </a:cubicBezTo>
                <a:cubicBezTo>
                  <a:pt x="964" y="333"/>
                  <a:pt x="964" y="333"/>
                  <a:pt x="964" y="333"/>
                </a:cubicBezTo>
                <a:cubicBezTo>
                  <a:pt x="937" y="332"/>
                  <a:pt x="937" y="332"/>
                  <a:pt x="937" y="332"/>
                </a:cubicBezTo>
                <a:cubicBezTo>
                  <a:pt x="911" y="328"/>
                  <a:pt x="911" y="328"/>
                  <a:pt x="911" y="328"/>
                </a:cubicBezTo>
                <a:cubicBezTo>
                  <a:pt x="884" y="321"/>
                  <a:pt x="884" y="321"/>
                  <a:pt x="884" y="321"/>
                </a:cubicBezTo>
                <a:cubicBezTo>
                  <a:pt x="857" y="312"/>
                  <a:pt x="857" y="312"/>
                  <a:pt x="857" y="312"/>
                </a:cubicBezTo>
                <a:cubicBezTo>
                  <a:pt x="831" y="300"/>
                  <a:pt x="831" y="300"/>
                  <a:pt x="831" y="300"/>
                </a:cubicBezTo>
                <a:cubicBezTo>
                  <a:pt x="804" y="288"/>
                  <a:pt x="804" y="288"/>
                  <a:pt x="804" y="288"/>
                </a:cubicBezTo>
                <a:cubicBezTo>
                  <a:pt x="777" y="279"/>
                  <a:pt x="777" y="279"/>
                  <a:pt x="777" y="279"/>
                </a:cubicBezTo>
                <a:cubicBezTo>
                  <a:pt x="751" y="272"/>
                  <a:pt x="751" y="272"/>
                  <a:pt x="751" y="272"/>
                </a:cubicBezTo>
                <a:cubicBezTo>
                  <a:pt x="724" y="268"/>
                  <a:pt x="724" y="268"/>
                  <a:pt x="724" y="268"/>
                </a:cubicBezTo>
                <a:cubicBezTo>
                  <a:pt x="697" y="267"/>
                  <a:pt x="697" y="267"/>
                  <a:pt x="697" y="267"/>
                </a:cubicBezTo>
                <a:cubicBezTo>
                  <a:pt x="671" y="268"/>
                  <a:pt x="671" y="268"/>
                  <a:pt x="671" y="268"/>
                </a:cubicBezTo>
                <a:cubicBezTo>
                  <a:pt x="644" y="272"/>
                  <a:pt x="644" y="272"/>
                  <a:pt x="644" y="272"/>
                </a:cubicBezTo>
                <a:cubicBezTo>
                  <a:pt x="617" y="279"/>
                  <a:pt x="617" y="279"/>
                  <a:pt x="617" y="279"/>
                </a:cubicBezTo>
                <a:cubicBezTo>
                  <a:pt x="591" y="288"/>
                  <a:pt x="591" y="288"/>
                  <a:pt x="591" y="288"/>
                </a:cubicBezTo>
                <a:cubicBezTo>
                  <a:pt x="564" y="300"/>
                  <a:pt x="564" y="300"/>
                  <a:pt x="564" y="300"/>
                </a:cubicBezTo>
                <a:cubicBezTo>
                  <a:pt x="537" y="312"/>
                  <a:pt x="537" y="312"/>
                  <a:pt x="537" y="312"/>
                </a:cubicBezTo>
                <a:cubicBezTo>
                  <a:pt x="511" y="321"/>
                  <a:pt x="511" y="321"/>
                  <a:pt x="511" y="321"/>
                </a:cubicBezTo>
                <a:cubicBezTo>
                  <a:pt x="484" y="328"/>
                  <a:pt x="484" y="328"/>
                  <a:pt x="484" y="328"/>
                </a:cubicBezTo>
                <a:cubicBezTo>
                  <a:pt x="457" y="332"/>
                  <a:pt x="457" y="332"/>
                  <a:pt x="457" y="332"/>
                </a:cubicBezTo>
                <a:cubicBezTo>
                  <a:pt x="431" y="333"/>
                  <a:pt x="431" y="333"/>
                  <a:pt x="431" y="333"/>
                </a:cubicBezTo>
                <a:cubicBezTo>
                  <a:pt x="404" y="332"/>
                  <a:pt x="404" y="332"/>
                  <a:pt x="404" y="332"/>
                </a:cubicBezTo>
                <a:cubicBezTo>
                  <a:pt x="377" y="328"/>
                  <a:pt x="377" y="328"/>
                  <a:pt x="377" y="328"/>
                </a:cubicBezTo>
                <a:cubicBezTo>
                  <a:pt x="351" y="321"/>
                  <a:pt x="351" y="321"/>
                  <a:pt x="351" y="321"/>
                </a:cubicBezTo>
                <a:cubicBezTo>
                  <a:pt x="324" y="312"/>
                  <a:pt x="324" y="312"/>
                  <a:pt x="324" y="312"/>
                </a:cubicBezTo>
                <a:cubicBezTo>
                  <a:pt x="297" y="300"/>
                  <a:pt x="297" y="300"/>
                  <a:pt x="297" y="300"/>
                </a:cubicBezTo>
                <a:cubicBezTo>
                  <a:pt x="271" y="288"/>
                  <a:pt x="271" y="288"/>
                  <a:pt x="271" y="288"/>
                </a:cubicBezTo>
                <a:cubicBezTo>
                  <a:pt x="244" y="279"/>
                  <a:pt x="244" y="279"/>
                  <a:pt x="244" y="279"/>
                </a:cubicBezTo>
                <a:cubicBezTo>
                  <a:pt x="217" y="272"/>
                  <a:pt x="217" y="272"/>
                  <a:pt x="217" y="272"/>
                </a:cubicBezTo>
                <a:cubicBezTo>
                  <a:pt x="191" y="268"/>
                  <a:pt x="191" y="268"/>
                  <a:pt x="191" y="268"/>
                </a:cubicBezTo>
                <a:cubicBezTo>
                  <a:pt x="164" y="267"/>
                  <a:pt x="164" y="267"/>
                  <a:pt x="164" y="267"/>
                </a:cubicBezTo>
                <a:cubicBezTo>
                  <a:pt x="137" y="268"/>
                  <a:pt x="137" y="268"/>
                  <a:pt x="137" y="268"/>
                </a:cubicBezTo>
                <a:cubicBezTo>
                  <a:pt x="111" y="272"/>
                  <a:pt x="111" y="272"/>
                  <a:pt x="111" y="272"/>
                </a:cubicBezTo>
                <a:cubicBezTo>
                  <a:pt x="84" y="279"/>
                  <a:pt x="84" y="279"/>
                  <a:pt x="84" y="279"/>
                </a:cubicBezTo>
                <a:cubicBezTo>
                  <a:pt x="57" y="288"/>
                  <a:pt x="57" y="288"/>
                  <a:pt x="57" y="288"/>
                </a:cubicBezTo>
                <a:cubicBezTo>
                  <a:pt x="31" y="300"/>
                  <a:pt x="31" y="300"/>
                  <a:pt x="31" y="300"/>
                </a:cubicBezTo>
                <a:cubicBezTo>
                  <a:pt x="22" y="304"/>
                  <a:pt x="0" y="312"/>
                  <a:pt x="4" y="312"/>
                </a:cubicBezTo>
                <a:cubicBezTo>
                  <a:pt x="8" y="312"/>
                  <a:pt x="4" y="101"/>
                  <a:pt x="4" y="45"/>
                </a:cubicBezTo>
                <a:close/>
              </a:path>
            </a:pathLst>
          </a:custGeom>
          <a:solidFill>
            <a:srgbClr val="FFFFFF"/>
          </a:solidFill>
          <a:ln w="9525" cmpd="sng">
            <a:solidFill>
              <a:srgbClr val="000000"/>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sysClr val="windowText" lastClr="000000"/>
              </a:solidFill>
              <a:effectLst/>
              <a:uLnTx/>
              <a:uFillTx/>
              <a:latin typeface="Calibri" panose="020F0502020204030204"/>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7010400" y="6520259"/>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223</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015888499"/>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0" y="0"/>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grpSp>
        <p:nvGrpSpPr>
          <p:cNvPr id="46" name="グループ化 45"/>
          <p:cNvGrpSpPr/>
          <p:nvPr/>
        </p:nvGrpSpPr>
        <p:grpSpPr>
          <a:xfrm>
            <a:off x="456137" y="1115210"/>
            <a:ext cx="8687863" cy="1336890"/>
            <a:chOff x="358236" y="423209"/>
            <a:chExt cx="8810468" cy="1336890"/>
          </a:xfrm>
        </p:grpSpPr>
        <p:sp>
          <p:nvSpPr>
            <p:cNvPr id="29" name="正方形/長方形 28"/>
            <p:cNvSpPr/>
            <p:nvPr/>
          </p:nvSpPr>
          <p:spPr>
            <a:xfrm>
              <a:off x="1601714" y="423209"/>
              <a:ext cx="756699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「自殺者数の減少を維持」と「府内市町村計画の早期策定を支援」</a:t>
              </a:r>
            </a:p>
          </p:txBody>
        </p:sp>
        <p:sp>
          <p:nvSpPr>
            <p:cNvPr id="31" name="正方形/長方形 30"/>
            <p:cNvSpPr/>
            <p:nvPr/>
          </p:nvSpPr>
          <p:spPr>
            <a:xfrm>
              <a:off x="1669341" y="805992"/>
              <a:ext cx="6314661"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●自殺対策基本法改正（</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2016.4</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）を受け、法律上の計画に位置付け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●目標を設定し進捗状況を確認（ＰＤＣＡサイクル）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●若年層（学生、生徒、妊産婦等）向け対策を推進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●計画期間を</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年に設定（</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年度末）</a:t>
              </a:r>
            </a:p>
          </p:txBody>
        </p:sp>
        <p:sp>
          <p:nvSpPr>
            <p:cNvPr id="40" name="円/楕円 20"/>
            <p:cNvSpPr/>
            <p:nvPr/>
          </p:nvSpPr>
          <p:spPr>
            <a:xfrm>
              <a:off x="358237" y="467017"/>
              <a:ext cx="1192268" cy="307777"/>
            </a:xfrm>
            <a:prstGeom prst="ellipse">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ja-JP" altLang="en-US" sz="14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目標</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41" name="円/楕円 23"/>
            <p:cNvSpPr/>
            <p:nvPr/>
          </p:nvSpPr>
          <p:spPr>
            <a:xfrm>
              <a:off x="358236" y="1097821"/>
              <a:ext cx="1285031" cy="318770"/>
            </a:xfrm>
            <a:prstGeom prst="ellipse">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ja-JP" altLang="en-US" sz="1400" b="0" i="0" u="none" strike="noStrike" kern="100" cap="none" spc="0" normalizeH="0" baseline="0" noProof="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ポイント</a:t>
              </a:r>
              <a:endParaRPr kumimoji="0" lang="ja-JP" altLang="en-US" sz="1050" b="0" i="0" u="none" strike="noStrike" kern="100" cap="none" spc="0" normalizeH="0" baseline="0" noProof="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grpSp>
      <p:sp>
        <p:nvSpPr>
          <p:cNvPr id="35" name="角丸四角形 34"/>
          <p:cNvSpPr/>
          <p:nvPr/>
        </p:nvSpPr>
        <p:spPr>
          <a:xfrm>
            <a:off x="184130" y="2946114"/>
            <a:ext cx="4386042" cy="1660652"/>
          </a:xfrm>
          <a:prstGeom prst="roundRect">
            <a:avLst>
              <a:gd name="adj" fmla="val 5372"/>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〇大阪府の自殺者の状況</a:t>
            </a:r>
            <a:endParaRPr kumimoji="1" lang="en-US" altLang="ja-JP"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1"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2011</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年から毎年減少、</a:t>
            </a:r>
            <a:r>
              <a:rPr kumimoji="1"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2016</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年は、全国で２番目に低い自</a:t>
            </a:r>
            <a:endParaRPr kumimoji="0"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殺死亡率</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40</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歳未満の若年層では自殺が死因の１位。原因・動機・職業</a:t>
            </a:r>
            <a:endParaRPr kumimoji="0" lang="en-US" altLang="ja-JP"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が多岐にわたる</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〇大阪府の自殺対策における課題</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メイリオ" panose="020B0604030504040204" pitchFamily="50" charset="-128"/>
              </a:rPr>
              <a:t>・若年層、自殺未遂者、自死遺族への支援と関連機関の連携強化</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37" name="ホームベース 36"/>
          <p:cNvSpPr/>
          <p:nvPr/>
        </p:nvSpPr>
        <p:spPr>
          <a:xfrm>
            <a:off x="377963" y="2803239"/>
            <a:ext cx="2981325"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0" lang="ja-JP" altLang="en-US" sz="1400" b="1" i="0" u="none" strike="noStrike" kern="100" cap="none" spc="0" normalizeH="0" baseline="0" noProof="0" dirty="0">
                <a:ln>
                  <a:noFill/>
                </a:ln>
                <a:solidFill>
                  <a:sysClr val="windowText" lastClr="000000"/>
                </a:solidFill>
                <a:effectLst/>
                <a:uLnTx/>
                <a:uFillTx/>
                <a:latin typeface="Century"/>
                <a:ea typeface="Meiryo UI" panose="020B0604030504040204" pitchFamily="50" charset="-128"/>
                <a:cs typeface="Meiryo UI" panose="020B0604030504040204" pitchFamily="50" charset="-128"/>
              </a:rPr>
              <a:t>第１章　自殺対策の現状と課題</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38" name="角丸四角形 37"/>
          <p:cNvSpPr/>
          <p:nvPr/>
        </p:nvSpPr>
        <p:spPr>
          <a:xfrm>
            <a:off x="139362" y="4868218"/>
            <a:ext cx="4430810" cy="1640260"/>
          </a:xfrm>
          <a:prstGeom prst="roundRect">
            <a:avLst>
              <a:gd name="adj" fmla="val 5372"/>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〇基本的な認識</a:t>
            </a:r>
            <a:endParaRPr kumimoji="1" lang="en-US" altLang="ja-JP"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・自殺は、様々な要因が背景となって心理的に追い</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込まれた末の死</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〇基本的な方針</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・「包括的な支援」「総合対策」と位置づけ、全ての府民</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にとっての生涯</a:t>
            </a: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を</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通じたこころの健康問題として、段階</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　</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に応じて取り組む</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39" name="ホームベース 38"/>
          <p:cNvSpPr/>
          <p:nvPr/>
        </p:nvSpPr>
        <p:spPr>
          <a:xfrm>
            <a:off x="377963" y="4725343"/>
            <a:ext cx="3413760"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第２章　自殺対策の基本的な考え方</a:t>
            </a:r>
            <a:endParaRPr kumimoji="1" lang="ja-JP" altLang="en-US" sz="1050"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2" name="角丸四角形 41"/>
          <p:cNvSpPr/>
          <p:nvPr/>
        </p:nvSpPr>
        <p:spPr>
          <a:xfrm>
            <a:off x="4823426" y="2938462"/>
            <a:ext cx="4198059" cy="1628554"/>
          </a:xfrm>
          <a:prstGeom prst="roundRect">
            <a:avLst>
              <a:gd name="adj" fmla="val 8228"/>
            </a:avLst>
          </a:prstGeom>
          <a:solidFill>
            <a:sysClr val="window" lastClr="FFFFFF">
              <a:alpha val="0"/>
            </a:sysClr>
          </a:solidFill>
          <a:ln w="9525" cap="flat" cmpd="sng" algn="ctr">
            <a:solidFill>
              <a:sysClr val="windowText" lastClr="000000"/>
            </a:solidFill>
            <a:prstDash val="solid"/>
          </a:ln>
          <a:effectLst>
            <a:glow rad="63500">
              <a:srgbClr val="4F81BD">
                <a:satMod val="175000"/>
                <a:alpha val="40000"/>
              </a:srgbClr>
            </a:glow>
          </a:effectLst>
        </p:spPr>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endParaRPr kumimoji="1"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〇</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各部局における取組みを、</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「実践的な取組み支援」「実態把握」「普及啓発」　</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「人材養成」「ストレス対応」「受診促進」</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「相談支援」「未遂者支援」「自死遺族支援」</a:t>
            </a:r>
            <a:endParaRPr kumimoji="0" lang="en-US" altLang="ja-JP"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「公民協働」の</a:t>
            </a:r>
            <a:r>
              <a:rPr kumimoji="1"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１０</a:t>
            </a:r>
            <a:r>
              <a:rPr kumimoji="0" lang="ja-JP" altLang="en-US" sz="1200" b="0" i="0" u="none" strike="noStrike" kern="100" cap="none" spc="0" normalizeH="0" baseline="0" noProof="0" dirty="0">
                <a:ln>
                  <a:noFill/>
                </a:ln>
                <a:solidFill>
                  <a:sysClr val="windowText" lastClr="000000"/>
                </a:solidFill>
                <a:effectLst/>
                <a:uLnTx/>
                <a:uFillTx/>
                <a:latin typeface="Century"/>
                <a:ea typeface="メイリオ" panose="020B0604030504040204" pitchFamily="50" charset="-128"/>
                <a:cs typeface="メイリオ" panose="020B0604030504040204" pitchFamily="50" charset="-128"/>
              </a:rPr>
              <a:t>カテゴリーに再編</a:t>
            </a:r>
            <a:endParaRPr kumimoji="0" lang="ja-JP" altLang="en-US" sz="1050" b="0" i="0" u="none" strike="noStrike" kern="100" cap="none" spc="0" normalizeH="0" baseline="0" noProof="0" dirty="0">
              <a:ln>
                <a:noFill/>
              </a:ln>
              <a:solidFill>
                <a:sysClr val="windowText" lastClr="000000"/>
              </a:solidFill>
              <a:effectLst/>
              <a:uLnTx/>
              <a:uFillTx/>
              <a:latin typeface="Century"/>
              <a:ea typeface="ＭＳ 明朝" panose="02020609040205080304" pitchFamily="17" charset="-128"/>
              <a:cs typeface="Times New Roman" panose="02020603050405020304" pitchFamily="18" charset="0"/>
            </a:endParaRPr>
          </a:p>
        </p:txBody>
      </p:sp>
      <p:sp>
        <p:nvSpPr>
          <p:cNvPr id="43" name="ホームベース 42"/>
          <p:cNvSpPr/>
          <p:nvPr/>
        </p:nvSpPr>
        <p:spPr>
          <a:xfrm>
            <a:off x="5001917" y="2775127"/>
            <a:ext cx="3128645"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第３章　自殺対策の重点的な施策</a:t>
            </a:r>
            <a:endParaRPr kumimoji="1" lang="ja-JP" altLang="en-US" sz="1050" b="0" i="0" u="none" strike="noStrike" kern="100" cap="none" spc="0" normalizeH="0" baseline="0" noProof="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4" name="角丸四角形 43"/>
          <p:cNvSpPr/>
          <p:nvPr/>
        </p:nvSpPr>
        <p:spPr>
          <a:xfrm>
            <a:off x="4806579" y="4868219"/>
            <a:ext cx="4198059" cy="1640260"/>
          </a:xfrm>
          <a:prstGeom prst="roundRect">
            <a:avLst>
              <a:gd name="adj" fmla="val 4161"/>
            </a:avLst>
          </a:prstGeom>
          <a:solidFill>
            <a:schemeClr val="lt1">
              <a:alpha val="0"/>
            </a:schemeClr>
          </a:solidFill>
          <a:ln w="9525"/>
          <a:effectLst>
            <a:glow rad="63500">
              <a:schemeClr val="accent1">
                <a:satMod val="175000"/>
                <a:alpha val="40000"/>
              </a:schemeClr>
            </a:glow>
          </a:effectLst>
        </p:spPr>
        <p:style>
          <a:lnRef idx="2">
            <a:schemeClr val="dk1"/>
          </a:lnRef>
          <a:fillRef idx="1">
            <a:schemeClr val="lt1"/>
          </a:fillRef>
          <a:effectRef idx="0">
            <a:schemeClr val="dk1"/>
          </a:effectRef>
          <a:fontRef idx="minor">
            <a:schemeClr val="dk1"/>
          </a:fontRef>
        </p:style>
        <p:txBody>
          <a:bodyPr rot="0" spcFirstLastPara="0" vert="horz" wrap="square" lIns="72000" tIns="180000" rIns="0" bIns="0" numCol="1" spcCol="0" rtlCol="0" fromWordArt="0" anchor="t" anchorCtr="0" forceAA="0" compatLnSpc="1">
            <a:prstTxWarp prst="textNoShape">
              <a:avLst/>
            </a:prstTxWarp>
            <a:noAutofit/>
          </a:bodyPr>
          <a:lstStyle/>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〇大阪府における推進体制</a:t>
            </a:r>
            <a:endParaRPr kumimoji="1" lang="en-US" altLang="ja-JP"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・こころの健康総合センターに自殺対策の中心的役割</a:t>
            </a:r>
            <a:endParaRPr kumimoji="1" lang="en-US" altLang="ja-JP"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a:p>
            <a:pPr marL="0" marR="0" lvl="0" indent="3048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を果たす「自殺対策推進センター」を設置</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・保健所が中心となって地域のネットワークを構築</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15240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〇市町村における連携・協力体制</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・住民に身近な団体として、地域の関係機関との</a:t>
            </a:r>
            <a:endParaRPr kumimoji="1" lang="en-US" altLang="ja-JP"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00" cap="none" spc="0" normalizeH="0" baseline="0" noProof="0" dirty="0">
                <a:ln>
                  <a:noFill/>
                </a:ln>
                <a:solidFill>
                  <a:prstClr val="black"/>
                </a:solidFill>
                <a:effectLst/>
                <a:uLnTx/>
                <a:uFillTx/>
                <a:latin typeface="Calibri"/>
                <a:ea typeface="メイリオ" panose="020B0604030504040204" pitchFamily="50" charset="-128"/>
                <a:cs typeface="メイリオ" panose="020B0604030504040204" pitchFamily="50" charset="-128"/>
              </a:rPr>
              <a:t>　　連携・協力体制を支援</a:t>
            </a:r>
            <a:endParaRPr kumimoji="1" lang="ja-JP" altLang="en-US" sz="1050" b="0" i="0" u="none" strike="noStrike" kern="100" cap="none" spc="0" normalizeH="0" baseline="0" noProof="0" dirty="0">
              <a:ln>
                <a:noFill/>
              </a:ln>
              <a:solidFill>
                <a:prstClr val="black"/>
              </a:solidFill>
              <a:effectLst/>
              <a:uLnTx/>
              <a:uFillTx/>
              <a:latin typeface="Calibri"/>
              <a:ea typeface="ＭＳ 明朝" panose="02020609040205080304" pitchFamily="17" charset="-128"/>
              <a:cs typeface="Times New Roman" panose="02020603050405020304" pitchFamily="18" charset="0"/>
            </a:endParaRPr>
          </a:p>
        </p:txBody>
      </p:sp>
      <p:sp>
        <p:nvSpPr>
          <p:cNvPr id="45" name="ホームベース 44"/>
          <p:cNvSpPr/>
          <p:nvPr/>
        </p:nvSpPr>
        <p:spPr>
          <a:xfrm>
            <a:off x="5001917" y="4725343"/>
            <a:ext cx="2832100" cy="285750"/>
          </a:xfrm>
          <a:prstGeom prst="homePlate">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1" i="0" u="none" strike="noStrike" kern="100" cap="none" spc="0" normalizeH="0" baseline="0" noProof="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第４章　自殺対策の推進体制</a:t>
            </a:r>
            <a:endParaRPr kumimoji="1" lang="ja-JP" altLang="en-US" sz="1050" b="0" i="0" u="none" strike="noStrike" kern="100" cap="none" spc="0" normalizeH="0" baseline="0" noProof="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48" name="テキスト ボックス 47"/>
          <p:cNvSpPr txBox="1"/>
          <p:nvPr/>
        </p:nvSpPr>
        <p:spPr>
          <a:xfrm>
            <a:off x="234579" y="571877"/>
            <a:ext cx="878690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■大阪府自殺対策</a:t>
            </a:r>
            <a:r>
              <a:rPr kumimoji="1" lang="ja-JP" altLang="en-US" sz="14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基本指針</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自殺対策基本法（平成</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年法律第</a:t>
            </a:r>
            <a:r>
              <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85</a:t>
            </a:r>
            <a:r>
              <a:rPr kumimoji="1" lang="ja-JP" altLang="en-US"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号）に基づく都道府県自殺対策計画］</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45697488"/>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576099" y="4748768"/>
            <a:ext cx="3535986" cy="2225233"/>
          </a:xfrm>
          <a:prstGeom prst="rect">
            <a:avLst/>
          </a:prstGeom>
        </p:spPr>
      </p:pic>
      <p:pic>
        <p:nvPicPr>
          <p:cNvPr id="4" name="図 3"/>
          <p:cNvPicPr>
            <a:picLocks noChangeAspect="1"/>
          </p:cNvPicPr>
          <p:nvPr/>
        </p:nvPicPr>
        <p:blipFill>
          <a:blip r:embed="rId3"/>
          <a:stretch>
            <a:fillRect/>
          </a:stretch>
        </p:blipFill>
        <p:spPr>
          <a:xfrm>
            <a:off x="419165" y="4748768"/>
            <a:ext cx="3535986" cy="2225233"/>
          </a:xfrm>
          <a:prstGeom prst="rect">
            <a:avLst/>
          </a:prstGeom>
        </p:spPr>
      </p:pic>
      <p:sp>
        <p:nvSpPr>
          <p:cNvPr id="23" name="テキスト ボックス 22"/>
          <p:cNvSpPr txBox="1"/>
          <p:nvPr/>
        </p:nvSpPr>
        <p:spPr>
          <a:xfrm>
            <a:off x="0" y="236003"/>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sp>
        <p:nvSpPr>
          <p:cNvPr id="26" name="テキスト ボックス 25"/>
          <p:cNvSpPr txBox="1"/>
          <p:nvPr/>
        </p:nvSpPr>
        <p:spPr>
          <a:xfrm>
            <a:off x="274025" y="3908369"/>
            <a:ext cx="87869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■主な取組み実績</a:t>
            </a:r>
          </a:p>
        </p:txBody>
      </p:sp>
      <p:sp>
        <p:nvSpPr>
          <p:cNvPr id="7" name="テキスト ボックス 6"/>
          <p:cNvSpPr txBox="1"/>
          <p:nvPr/>
        </p:nvSpPr>
        <p:spPr>
          <a:xfrm>
            <a:off x="419165" y="4277701"/>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こころの健康相談統一ダイヤル件数</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 name="テキスト ボックス 7"/>
          <p:cNvSpPr txBox="1"/>
          <p:nvPr/>
        </p:nvSpPr>
        <p:spPr>
          <a:xfrm>
            <a:off x="4572000" y="4277701"/>
            <a:ext cx="3987692" cy="291170"/>
          </a:xfrm>
          <a:prstGeom prst="rect">
            <a:avLst/>
          </a:prstGeom>
          <a:solidFill>
            <a:schemeClr val="accent2">
              <a:lumMod val="40000"/>
              <a:lumOff val="60000"/>
            </a:schemeClr>
          </a:solidFill>
          <a:ln>
            <a:solidFill>
              <a:schemeClr val="accent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自死遺族相談件数</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225</a:t>
            </a:fld>
            <a:endParaRPr kumimoji="1" lang="ja-JP" altLang="en-US">
              <a:latin typeface="BIZ UDゴシック" panose="020B0400000000000000" pitchFamily="49" charset="-128"/>
              <a:ea typeface="BIZ UDゴシック" panose="020B0400000000000000" pitchFamily="49" charset="-128"/>
            </a:endParaRPr>
          </a:p>
        </p:txBody>
      </p:sp>
      <p:pic>
        <p:nvPicPr>
          <p:cNvPr id="3" name="図 2"/>
          <p:cNvPicPr>
            <a:picLocks noChangeAspect="1"/>
          </p:cNvPicPr>
          <p:nvPr/>
        </p:nvPicPr>
        <p:blipFill>
          <a:blip r:embed="rId4"/>
          <a:stretch>
            <a:fillRect/>
          </a:stretch>
        </p:blipFill>
        <p:spPr>
          <a:xfrm>
            <a:off x="216030" y="620688"/>
            <a:ext cx="8711939" cy="3267739"/>
          </a:xfrm>
          <a:prstGeom prst="rect">
            <a:avLst/>
          </a:prstGeom>
        </p:spPr>
      </p:pic>
    </p:spTree>
    <p:extLst>
      <p:ext uri="{BB962C8B-B14F-4D97-AF65-F5344CB8AC3E}">
        <p14:creationId xmlns:p14="http://schemas.microsoft.com/office/powerpoint/2010/main" val="466286115"/>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83126" y="807524"/>
          <a:ext cx="8967089" cy="5968415"/>
        </p:xfrm>
        <a:graphic>
          <a:graphicData uri="http://schemas.openxmlformats.org/drawingml/2006/table">
            <a:tbl>
              <a:tblPr firstRow="1" bandRow="1">
                <a:tableStyleId>{5C22544A-7EE6-4342-B048-85BDC9FD1C3A}</a:tableStyleId>
              </a:tblPr>
              <a:tblGrid>
                <a:gridCol w="467859">
                  <a:extLst>
                    <a:ext uri="{9D8B030D-6E8A-4147-A177-3AD203B41FA5}">
                      <a16:colId xmlns:a16="http://schemas.microsoft.com/office/drawing/2014/main" val="1642408426"/>
                    </a:ext>
                  </a:extLst>
                </a:gridCol>
                <a:gridCol w="4114800">
                  <a:extLst>
                    <a:ext uri="{9D8B030D-6E8A-4147-A177-3AD203B41FA5}">
                      <a16:colId xmlns:a16="http://schemas.microsoft.com/office/drawing/2014/main" val="4293525200"/>
                    </a:ext>
                  </a:extLst>
                </a:gridCol>
                <a:gridCol w="4384430">
                  <a:extLst>
                    <a:ext uri="{9D8B030D-6E8A-4147-A177-3AD203B41FA5}">
                      <a16:colId xmlns:a16="http://schemas.microsoft.com/office/drawing/2014/main" val="1574337761"/>
                    </a:ext>
                  </a:extLst>
                </a:gridCol>
              </a:tblGrid>
              <a:tr h="488652">
                <a:tc>
                  <a:txBody>
                    <a:bodyPr/>
                    <a:lstStyle/>
                    <a:p>
                      <a:endParaRPr kumimoji="1" lang="ja-JP" altLang="en-US" sz="1100" dirty="0">
                        <a:latin typeface="BIZ UDゴシック" panose="020B0400000000000000" pitchFamily="49" charset="-128"/>
                        <a:ea typeface="BIZ UDゴシック" panose="020B0400000000000000" pitchFamily="49" charset="-128"/>
                      </a:endParaRPr>
                    </a:p>
                  </a:txBody>
                  <a:tcPr/>
                </a:tc>
                <a:tc>
                  <a:txBody>
                    <a:bodyPr/>
                    <a:lstStyle/>
                    <a:p>
                      <a:pPr algn="ctr"/>
                      <a:r>
                        <a:rPr kumimoji="1" lang="ja-JP" altLang="en-US" sz="1100" b="1" dirty="0">
                          <a:latin typeface="BIZ UDゴシック" panose="020B0400000000000000" pitchFamily="49" charset="-128"/>
                          <a:ea typeface="BIZ UDゴシック" panose="020B0400000000000000" pitchFamily="49" charset="-128"/>
                        </a:rPr>
                        <a:t>大阪府自殺対策基本指針</a:t>
                      </a:r>
                      <a:endParaRPr kumimoji="1" lang="en-US" altLang="ja-JP" sz="1100" b="1" dirty="0">
                        <a:latin typeface="BIZ UDゴシック" panose="020B0400000000000000" pitchFamily="49" charset="-128"/>
                        <a:ea typeface="BIZ UDゴシック" panose="020B0400000000000000" pitchFamily="49" charset="-128"/>
                      </a:endParaRPr>
                    </a:p>
                    <a:p>
                      <a:pPr algn="ctr"/>
                      <a:r>
                        <a:rPr kumimoji="1" lang="ja-JP" altLang="en-US" sz="1100" b="1" dirty="0">
                          <a:latin typeface="BIZ UDゴシック" panose="020B0400000000000000" pitchFamily="49" charset="-128"/>
                          <a:ea typeface="BIZ UDゴシック" panose="020B0400000000000000" pitchFamily="49" charset="-128"/>
                        </a:rPr>
                        <a:t>（平成</a:t>
                      </a:r>
                      <a:r>
                        <a:rPr kumimoji="1" lang="en-US" altLang="ja-JP" sz="1100" b="1" dirty="0">
                          <a:latin typeface="BIZ UDゴシック" panose="020B0400000000000000" pitchFamily="49" charset="-128"/>
                          <a:ea typeface="BIZ UDゴシック" panose="020B0400000000000000" pitchFamily="49" charset="-128"/>
                        </a:rPr>
                        <a:t>24</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月策定、平成</a:t>
                      </a:r>
                      <a:r>
                        <a:rPr kumimoji="1" lang="en-US" altLang="ja-JP" sz="1100" b="1" dirty="0">
                          <a:latin typeface="BIZ UDゴシック" panose="020B0400000000000000" pitchFamily="49" charset="-128"/>
                          <a:ea typeface="BIZ UDゴシック" panose="020B0400000000000000" pitchFamily="49" charset="-128"/>
                        </a:rPr>
                        <a:t>24</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11</a:t>
                      </a:r>
                      <a:r>
                        <a:rPr kumimoji="1" lang="ja-JP" altLang="en-US" sz="1100" b="1" dirty="0">
                          <a:latin typeface="BIZ UDゴシック" panose="020B0400000000000000" pitchFamily="49" charset="-128"/>
                          <a:ea typeface="BIZ UDゴシック" panose="020B0400000000000000" pitchFamily="49" charset="-128"/>
                        </a:rPr>
                        <a:t>月一部改正）</a:t>
                      </a:r>
                    </a:p>
                  </a:txBody>
                  <a:tcPr/>
                </a:tc>
                <a:tc>
                  <a:txBody>
                    <a:bodyPr/>
                    <a:lstStyle/>
                    <a:p>
                      <a:pPr algn="ctr"/>
                      <a:r>
                        <a:rPr kumimoji="1" lang="ja-JP" altLang="en-US" sz="1100" b="1" dirty="0">
                          <a:latin typeface="BIZ UDゴシック" panose="020B0400000000000000" pitchFamily="49" charset="-128"/>
                          <a:ea typeface="BIZ UDゴシック" panose="020B0400000000000000" pitchFamily="49" charset="-128"/>
                        </a:rPr>
                        <a:t>大阪府自殺対策基本指針</a:t>
                      </a:r>
                      <a:endParaRPr kumimoji="1" lang="en-US" altLang="ja-JP" sz="1100" b="1" dirty="0">
                        <a:latin typeface="BIZ UDゴシック" panose="020B0400000000000000" pitchFamily="49" charset="-128"/>
                        <a:ea typeface="BIZ UDゴシック" panose="020B0400000000000000" pitchFamily="49" charset="-128"/>
                      </a:endParaRPr>
                    </a:p>
                    <a:p>
                      <a:pPr algn="ctr"/>
                      <a:r>
                        <a:rPr kumimoji="1" lang="ja-JP" altLang="en-US" sz="1100" b="1" dirty="0">
                          <a:latin typeface="BIZ UDゴシック" panose="020B0400000000000000" pitchFamily="49" charset="-128"/>
                          <a:ea typeface="BIZ UDゴシック" panose="020B0400000000000000" pitchFamily="49" charset="-128"/>
                        </a:rPr>
                        <a:t>（平成</a:t>
                      </a:r>
                      <a:r>
                        <a:rPr kumimoji="1" lang="en-US" altLang="ja-JP" sz="1100" b="1" dirty="0">
                          <a:latin typeface="BIZ UDゴシック" panose="020B0400000000000000" pitchFamily="49" charset="-128"/>
                          <a:ea typeface="BIZ UDゴシック" panose="020B0400000000000000" pitchFamily="49" charset="-128"/>
                        </a:rPr>
                        <a:t>29</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月改正、平成</a:t>
                      </a:r>
                      <a:r>
                        <a:rPr kumimoji="1" lang="en-US" altLang="ja-JP" sz="1100" b="1" dirty="0">
                          <a:latin typeface="BIZ UDゴシック" panose="020B0400000000000000" pitchFamily="49" charset="-128"/>
                          <a:ea typeface="BIZ UDゴシック" panose="020B0400000000000000" pitchFamily="49" charset="-128"/>
                        </a:rPr>
                        <a:t>30</a:t>
                      </a:r>
                      <a:r>
                        <a:rPr kumimoji="1" lang="ja-JP" altLang="en-US" sz="1100" b="1" dirty="0">
                          <a:latin typeface="BIZ UDゴシック" panose="020B0400000000000000" pitchFamily="49" charset="-128"/>
                          <a:ea typeface="BIZ UDゴシック" panose="020B0400000000000000" pitchFamily="49" charset="-128"/>
                        </a:rPr>
                        <a:t>年</a:t>
                      </a:r>
                      <a:r>
                        <a:rPr kumimoji="1" lang="en-US" altLang="ja-JP" sz="1100" b="1" dirty="0">
                          <a:latin typeface="BIZ UDゴシック" panose="020B0400000000000000" pitchFamily="49" charset="-128"/>
                          <a:ea typeface="BIZ UDゴシック" panose="020B0400000000000000" pitchFamily="49" charset="-128"/>
                        </a:rPr>
                        <a:t>3</a:t>
                      </a:r>
                      <a:r>
                        <a:rPr kumimoji="1" lang="ja-JP" altLang="en-US" sz="1100" b="1" dirty="0">
                          <a:latin typeface="BIZ UDゴシック" panose="020B0400000000000000" pitchFamily="49" charset="-128"/>
                          <a:ea typeface="BIZ UDゴシック" panose="020B0400000000000000" pitchFamily="49" charset="-128"/>
                        </a:rPr>
                        <a:t>月一部改正）</a:t>
                      </a:r>
                    </a:p>
                  </a:txBody>
                  <a:tcPr/>
                </a:tc>
                <a:extLst>
                  <a:ext uri="{0D108BD9-81ED-4DB2-BD59-A6C34878D82A}">
                    <a16:rowId xmlns:a16="http://schemas.microsoft.com/office/drawing/2014/main" val="2597849114"/>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期間</a:t>
                      </a:r>
                    </a:p>
                  </a:txBody>
                  <a:tcPr anchor="ctr"/>
                </a:tc>
                <a:tc>
                  <a:txBody>
                    <a:bodyPr/>
                    <a:lstStyle/>
                    <a:p>
                      <a:r>
                        <a:rPr kumimoji="1" lang="en-US" altLang="ja-JP" sz="1100" dirty="0">
                          <a:latin typeface="BIZ UDゴシック" panose="020B0400000000000000" pitchFamily="49" charset="-128"/>
                          <a:ea typeface="BIZ UDゴシック" panose="020B0400000000000000" pitchFamily="49" charset="-128"/>
                        </a:rPr>
                        <a:t>2012</a:t>
                      </a:r>
                      <a:r>
                        <a:rPr kumimoji="1" lang="ja-JP" altLang="en-US" sz="1100" dirty="0">
                          <a:latin typeface="BIZ UDゴシック" panose="020B0400000000000000" pitchFamily="49" charset="-128"/>
                          <a:ea typeface="BIZ UDゴシック" panose="020B0400000000000000" pitchFamily="49" charset="-128"/>
                        </a:rPr>
                        <a:t>年度～</a:t>
                      </a:r>
                      <a:r>
                        <a:rPr kumimoji="1" lang="en-US" altLang="ja-JP" sz="1100" dirty="0">
                          <a:latin typeface="BIZ UDゴシック" panose="020B0400000000000000" pitchFamily="49" charset="-128"/>
                          <a:ea typeface="BIZ UDゴシック" panose="020B0400000000000000" pitchFamily="49" charset="-128"/>
                        </a:rPr>
                        <a:t>2016</a:t>
                      </a:r>
                      <a:r>
                        <a:rPr kumimoji="1" lang="ja-JP" altLang="en-US" sz="1100" dirty="0">
                          <a:latin typeface="BIZ UDゴシック" panose="020B0400000000000000" pitchFamily="49" charset="-128"/>
                          <a:ea typeface="BIZ UDゴシック" panose="020B0400000000000000" pitchFamily="49" charset="-128"/>
                        </a:rPr>
                        <a:t>年度</a:t>
                      </a:r>
                    </a:p>
                  </a:txBody>
                  <a:tcPr anchor="ctr"/>
                </a:tc>
                <a:tc>
                  <a:txBody>
                    <a:bodyPr/>
                    <a:lstStyle/>
                    <a:p>
                      <a:r>
                        <a:rPr kumimoji="1" lang="en-US" altLang="ja-JP" sz="1100" b="0" dirty="0">
                          <a:latin typeface="BIZ UDゴシック" panose="020B0400000000000000" pitchFamily="49" charset="-128"/>
                          <a:ea typeface="BIZ UDゴシック" panose="020B0400000000000000" pitchFamily="49" charset="-128"/>
                        </a:rPr>
                        <a:t>2017</a:t>
                      </a:r>
                      <a:r>
                        <a:rPr kumimoji="1" lang="ja-JP" altLang="en-US" sz="1100" b="0" dirty="0">
                          <a:latin typeface="BIZ UDゴシック" panose="020B0400000000000000" pitchFamily="49" charset="-128"/>
                          <a:ea typeface="BIZ UDゴシック" panose="020B0400000000000000" pitchFamily="49" charset="-128"/>
                        </a:rPr>
                        <a:t>年度～</a:t>
                      </a:r>
                      <a:r>
                        <a:rPr kumimoji="1" lang="en-US" altLang="ja-JP" sz="1100" b="0" dirty="0">
                          <a:latin typeface="BIZ UDゴシック" panose="020B0400000000000000" pitchFamily="49" charset="-128"/>
                          <a:ea typeface="BIZ UDゴシック" panose="020B0400000000000000" pitchFamily="49" charset="-128"/>
                        </a:rPr>
                        <a:t>2022</a:t>
                      </a:r>
                      <a:r>
                        <a:rPr kumimoji="1" lang="ja-JP" altLang="en-US" sz="1100" b="0" dirty="0">
                          <a:latin typeface="BIZ UDゴシック" panose="020B0400000000000000" pitchFamily="49" charset="-128"/>
                          <a:ea typeface="BIZ UDゴシック" panose="020B0400000000000000" pitchFamily="49" charset="-128"/>
                        </a:rPr>
                        <a:t>年度</a:t>
                      </a:r>
                    </a:p>
                  </a:txBody>
                  <a:tcPr anchor="ctr"/>
                </a:tc>
                <a:extLst>
                  <a:ext uri="{0D108BD9-81ED-4DB2-BD59-A6C34878D82A}">
                    <a16:rowId xmlns:a16="http://schemas.microsoft.com/office/drawing/2014/main" val="3501459649"/>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基本理念</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誰もが生きがいや希望をもって暮らすことのできる社会の実現</a:t>
                      </a:r>
                      <a:endParaRPr kumimoji="1" lang="ja-JP" altLang="en-US" sz="1100" dirty="0">
                        <a:latin typeface="BIZ UDゴシック" panose="020B0400000000000000" pitchFamily="49" charset="-128"/>
                        <a:ea typeface="BIZ UDゴシック" panose="020B0400000000000000" pitchFamily="49" charset="-128"/>
                      </a:endParaRPr>
                    </a:p>
                  </a:txBody>
                  <a:tcPr anchor="ct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誰もが生きがいや希望をもって暮らすことのできる社会の実現</a:t>
                      </a:r>
                      <a:endParaRPr kumimoji="1" lang="ja-JP" altLang="en-US" sz="1100" b="0" dirty="0">
                        <a:latin typeface="BIZ UDゴシック" panose="020B0400000000000000" pitchFamily="49" charset="-128"/>
                        <a:ea typeface="BIZ UDゴシック" panose="020B0400000000000000" pitchFamily="49" charset="-128"/>
                      </a:endParaRPr>
                    </a:p>
                  </a:txBody>
                  <a:tcPr anchor="ctr"/>
                </a:tc>
                <a:extLst>
                  <a:ext uri="{0D108BD9-81ED-4DB2-BD59-A6C34878D82A}">
                    <a16:rowId xmlns:a16="http://schemas.microsoft.com/office/drawing/2014/main" val="3766988226"/>
                  </a:ext>
                </a:extLst>
              </a:tr>
              <a:tr h="662023">
                <a:tc>
                  <a:txBody>
                    <a:bodyPr/>
                    <a:lstStyle/>
                    <a:p>
                      <a:r>
                        <a:rPr kumimoji="1" lang="ja-JP" altLang="en-US" sz="1100" b="1" dirty="0">
                          <a:latin typeface="BIZ UDゴシック" panose="020B0400000000000000" pitchFamily="49" charset="-128"/>
                          <a:ea typeface="BIZ UDゴシック" panose="020B0400000000000000" pitchFamily="49" charset="-128"/>
                        </a:rPr>
                        <a:t>基本認識</a:t>
                      </a:r>
                    </a:p>
                  </a:txBody>
                  <a:tcPr/>
                </a:tc>
                <a:tc>
                  <a:txBody>
                    <a:bodyPr/>
                    <a:lstStyle/>
                    <a:p>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１）自殺の多くは追い込まれた末の死である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（２）社会的な取組みによって多くの自殺は防ぐことができる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（３）自殺を考えている人はサインを発していることが多い</a:t>
                      </a:r>
                      <a:endParaRPr kumimoji="1" lang="ja-JP" altLang="en-US" sz="1100" dirty="0">
                        <a:latin typeface="BIZ UDゴシック" panose="020B0400000000000000" pitchFamily="49" charset="-128"/>
                        <a:ea typeface="BIZ UDゴシック" panose="020B0400000000000000" pitchFamily="49" charset="-128"/>
                      </a:endParaRPr>
                    </a:p>
                  </a:txBody>
                  <a:tcP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（１）自殺の多くは追い込まれた末の死である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（２）社会的な取組みによって多くの自殺は防ぐことができる</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（３）自殺を考えている人はサインを発していることが多い</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4117496330"/>
                  </a:ext>
                </a:extLst>
              </a:tr>
              <a:tr h="1539919">
                <a:tc>
                  <a:txBody>
                    <a:bodyPr/>
                    <a:lstStyle/>
                    <a:p>
                      <a:r>
                        <a:rPr kumimoji="1" lang="ja-JP" altLang="en-US" sz="1100" b="1" dirty="0">
                          <a:latin typeface="BIZ UDゴシック" panose="020B0400000000000000" pitchFamily="49" charset="-128"/>
                          <a:ea typeface="BIZ UDゴシック" panose="020B0400000000000000" pitchFamily="49" charset="-128"/>
                        </a:rPr>
                        <a:t>基本方針</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）社会的要因を踏まえ</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総合的に</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）府民一人ひとりの問題として取り組む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）事前予防、危機対応、事後対応に取り組む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）様々な分野の関係者が連携して取り組む</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）自殺の実態に基づき継続的に取り組む</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txBody>
                  <a:tcPr/>
                </a:tc>
                <a:tc>
                  <a:txBody>
                    <a:bodyPr/>
                    <a:lstStyle/>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（１）生きることの包括的な支援として取り組む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（２）総合対策として様々な分野の関係者が連携して取り組む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（３）社会的要因を踏まえて取り組む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（４）こころの健康問題を府民一人ひとりの問題として取り組む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（５）基本法に沿って取り組む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（６）事前予防、危機対応、事後対応に取り組む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（７）自殺の実態に基づき継続的に取り組む</a:t>
                      </a:r>
                    </a:p>
                    <a:p>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（８）生涯を通じたこころの健康づくりに取り組む</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1488584194"/>
                  </a:ext>
                </a:extLst>
              </a:tr>
              <a:tr h="1855179">
                <a:tc>
                  <a:txBody>
                    <a:bodyPr/>
                    <a:lstStyle/>
                    <a:p>
                      <a:r>
                        <a:rPr kumimoji="1" lang="ja-JP" altLang="en-US" sz="1100" b="1" dirty="0">
                          <a:latin typeface="BIZ UDゴシック" panose="020B0400000000000000" pitchFamily="49" charset="-128"/>
                          <a:ea typeface="BIZ UDゴシック" panose="020B0400000000000000" pitchFamily="49" charset="-128"/>
                        </a:rPr>
                        <a:t>重点施策</a:t>
                      </a:r>
                    </a:p>
                  </a:txBody>
                  <a:tcPr/>
                </a:tc>
                <a:tc>
                  <a:txBody>
                    <a:bodyPr/>
                    <a:lstStyle/>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自殺の実態を明らかにする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府民一人ひとりの気づきと見守りを促す</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早期対応の中心的役割を果たす人材を養成する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こころの健康づくりを進める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適切な精神科医療を受けられるようにする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（６）</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社会的な取組みで自殺を防ぐ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（７）</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自殺未遂者の再度の自殺を防ぐ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（８）</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遺された人の</a:t>
                      </a: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苦痛を和らげる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（９）関係機関や</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民間団体との連携を強化する</a:t>
                      </a:r>
                      <a:endParaRPr kumimoji="1" lang="ja-JP" altLang="en-US" sz="1100" b="0" dirty="0">
                        <a:latin typeface="BIZ UDゴシック" panose="020B0400000000000000" pitchFamily="49" charset="-128"/>
                        <a:ea typeface="BIZ UDゴシック" panose="020B0400000000000000" pitchFamily="49" charset="-128"/>
                      </a:endParaRPr>
                    </a:p>
                  </a:txBody>
                  <a:tcPr/>
                </a:tc>
                <a:tc>
                  <a:txBody>
                    <a:bodyPr/>
                    <a:lstStyle/>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地域レベルの実践的な取組みを支援する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自殺の実態を明らかにする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（３）</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府民一人ひとりの気づきと見守りを促す</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（４）</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早期対応の中心的役割を果たす人材を養成する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（５）</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こころの健康づくりを進める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（６）</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適切な精神科医療を受けられるようにする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（７）</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社会的な取組みで自殺を防ぐ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（８）</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自殺未遂者の再度の自殺企図を防ぐ</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（９）</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遺された人の支援を充実する</a:t>
                      </a:r>
                      <a:endParaRPr kumimoji="1" lang="en-US" altLang="ja-JP" sz="1100" b="0" kern="1200" dirty="0">
                        <a:solidFill>
                          <a:schemeClr val="dk1"/>
                        </a:solidFill>
                        <a:effectLst/>
                        <a:latin typeface="BIZ UDゴシック" panose="020B0400000000000000" pitchFamily="49" charset="-128"/>
                        <a:ea typeface="BIZ UDゴシック" panose="020B0400000000000000" pitchFamily="49" charset="-128"/>
                        <a:cs typeface="+mn-cs"/>
                      </a:endParaRPr>
                    </a:p>
                    <a:p>
                      <a:pPr marL="0" indent="0">
                        <a:buNone/>
                      </a:pPr>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（１０）</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行政機関と民間団体との連携を強化する</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3388276643"/>
                  </a:ext>
                </a:extLst>
              </a:tr>
              <a:tr h="474214">
                <a:tc>
                  <a:txBody>
                    <a:bodyPr/>
                    <a:lstStyle/>
                    <a:p>
                      <a:r>
                        <a:rPr kumimoji="1" lang="ja-JP" altLang="en-US" sz="1100" b="1" dirty="0">
                          <a:latin typeface="BIZ UDゴシック" panose="020B0400000000000000" pitchFamily="49" charset="-128"/>
                          <a:ea typeface="BIZ UDゴシック" panose="020B0400000000000000" pitchFamily="49" charset="-128"/>
                        </a:rPr>
                        <a:t>目標</a:t>
                      </a:r>
                    </a:p>
                  </a:txBody>
                  <a:tcPr/>
                </a:tc>
                <a:tc>
                  <a:txBody>
                    <a:bodyPr/>
                    <a:lstStyle/>
                    <a:p>
                      <a:r>
                        <a:rPr kumimoji="1" lang="ja-JP" altLang="en-US" sz="1100" dirty="0">
                          <a:latin typeface="BIZ UDゴシック" panose="020B0400000000000000" pitchFamily="49" charset="-128"/>
                          <a:ea typeface="BIZ UDゴシック" panose="020B0400000000000000" pitchFamily="49" charset="-128"/>
                        </a:rPr>
                        <a:t>年間の自殺者数を平成</a:t>
                      </a:r>
                      <a:r>
                        <a:rPr kumimoji="1" lang="en-US" altLang="ja-JP" sz="1100" dirty="0">
                          <a:latin typeface="BIZ UDゴシック" panose="020B0400000000000000" pitchFamily="49" charset="-128"/>
                          <a:ea typeface="BIZ UDゴシック" panose="020B0400000000000000" pitchFamily="49" charset="-128"/>
                        </a:rPr>
                        <a:t>9</a:t>
                      </a:r>
                      <a:r>
                        <a:rPr kumimoji="1" lang="ja-JP" altLang="en-US" sz="1100" dirty="0">
                          <a:latin typeface="BIZ UDゴシック" panose="020B0400000000000000" pitchFamily="49" charset="-128"/>
                          <a:ea typeface="BIZ UDゴシック" panose="020B0400000000000000" pitchFamily="49" charset="-128"/>
                        </a:rPr>
                        <a:t>年以前の水準（</a:t>
                      </a:r>
                      <a:r>
                        <a:rPr kumimoji="1" lang="en-US" altLang="ja-JP" sz="1100" dirty="0">
                          <a:latin typeface="BIZ UDゴシック" panose="020B0400000000000000" pitchFamily="49" charset="-128"/>
                          <a:ea typeface="BIZ UDゴシック" panose="020B0400000000000000" pitchFamily="49" charset="-128"/>
                        </a:rPr>
                        <a:t>1,500</a:t>
                      </a:r>
                      <a:r>
                        <a:rPr kumimoji="1" lang="ja-JP" altLang="en-US" sz="1100" dirty="0">
                          <a:latin typeface="BIZ UDゴシック" panose="020B0400000000000000" pitchFamily="49" charset="-128"/>
                          <a:ea typeface="BIZ UDゴシック" panose="020B0400000000000000" pitchFamily="49" charset="-128"/>
                        </a:rPr>
                        <a:t>人以下）にする</a:t>
                      </a:r>
                    </a:p>
                  </a:txBody>
                  <a:tcPr/>
                </a:tc>
                <a:tc>
                  <a:txBody>
                    <a:bodyPr/>
                    <a:lstStyle/>
                    <a:p>
                      <a:pPr lvl="0"/>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（１）</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毎年、府内の自殺者数の減少を維持する</a:t>
                      </a:r>
                    </a:p>
                    <a:p>
                      <a:r>
                        <a:rPr kumimoji="1" lang="ja-JP" altLang="en-US" sz="1100" b="0" kern="1200" dirty="0">
                          <a:solidFill>
                            <a:schemeClr val="dk1"/>
                          </a:solidFill>
                          <a:effectLst/>
                          <a:latin typeface="BIZ UDゴシック" panose="020B0400000000000000" pitchFamily="49" charset="-128"/>
                          <a:ea typeface="BIZ UDゴシック" panose="020B0400000000000000" pitchFamily="49" charset="-128"/>
                          <a:cs typeface="+mn-cs"/>
                        </a:rPr>
                        <a:t>（２）</a:t>
                      </a:r>
                      <a:r>
                        <a:rPr kumimoji="1" lang="ja-JP" altLang="ja-JP" sz="1100" b="0" kern="1200" dirty="0">
                          <a:solidFill>
                            <a:schemeClr val="dk1"/>
                          </a:solidFill>
                          <a:effectLst/>
                          <a:latin typeface="BIZ UDゴシック" panose="020B0400000000000000" pitchFamily="49" charset="-128"/>
                          <a:ea typeface="BIZ UDゴシック" panose="020B0400000000000000" pitchFamily="49" charset="-128"/>
                          <a:cs typeface="+mn-cs"/>
                        </a:rPr>
                        <a:t>早期に府内各市町村が自殺対策計画を策定するよう支援する</a:t>
                      </a:r>
                      <a:endParaRPr kumimoji="1" lang="ja-JP" altLang="en-US" sz="1100" b="0" dirty="0">
                        <a:latin typeface="BIZ UDゴシック" panose="020B0400000000000000" pitchFamily="49" charset="-128"/>
                        <a:ea typeface="BIZ UDゴシック" panose="020B0400000000000000" pitchFamily="49" charset="-128"/>
                      </a:endParaRPr>
                    </a:p>
                  </a:txBody>
                  <a:tcPr/>
                </a:tc>
                <a:extLst>
                  <a:ext uri="{0D108BD9-81ED-4DB2-BD59-A6C34878D82A}">
                    <a16:rowId xmlns:a16="http://schemas.microsoft.com/office/drawing/2014/main" val="2357078489"/>
                  </a:ext>
                </a:extLst>
              </a:tr>
            </a:tbl>
          </a:graphicData>
        </a:graphic>
      </p:graphicFrame>
      <p:sp>
        <p:nvSpPr>
          <p:cNvPr id="3" name="テキスト ボックス 2"/>
          <p:cNvSpPr txBox="1"/>
          <p:nvPr/>
        </p:nvSpPr>
        <p:spPr>
          <a:xfrm>
            <a:off x="156005" y="432502"/>
            <a:ext cx="85621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取組の全体像</a:t>
            </a:r>
          </a:p>
        </p:txBody>
      </p:sp>
      <p:sp>
        <p:nvSpPr>
          <p:cNvPr id="4" name="テキスト ボックス 3"/>
          <p:cNvSpPr txBox="1"/>
          <p:nvPr/>
        </p:nvSpPr>
        <p:spPr>
          <a:xfrm>
            <a:off x="-5330" y="60325"/>
            <a:ext cx="9144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■大阪府における自殺対策</a:t>
            </a:r>
          </a:p>
        </p:txBody>
      </p:sp>
      <p:sp>
        <p:nvSpPr>
          <p:cNvPr id="5" name="スライド番号プレースホルダー 4"/>
          <p:cNvSpPr>
            <a:spLocks noGrp="1"/>
          </p:cNvSpPr>
          <p:nvPr>
            <p:ph type="sldNum" sz="quarter" idx="12"/>
          </p:nvPr>
        </p:nvSpPr>
        <p:spPr>
          <a:xfrm>
            <a:off x="7046912" y="6592267"/>
            <a:ext cx="2133600" cy="365125"/>
          </a:xfrm>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611207052"/>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60268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（７）健康・医療（がん対策の推進）</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nvPr>
        </p:nvGraphicFramePr>
        <p:xfrm>
          <a:off x="179512" y="587712"/>
          <a:ext cx="8712968" cy="600964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smtClean="0">
                          <a:solidFill>
                            <a:schemeClr val="tx1"/>
                          </a:solidFill>
                        </a:rPr>
                        <a:t>＜</a:t>
                      </a:r>
                      <a:r>
                        <a:rPr kumimoji="1" lang="en-US" altLang="ja-JP" dirty="0" smtClean="0">
                          <a:solidFill>
                            <a:schemeClr val="tx1"/>
                          </a:solidFill>
                        </a:rPr>
                        <a:t>Why</a:t>
                      </a:r>
                      <a:r>
                        <a:rPr kumimoji="1" lang="ja-JP" altLang="en-US" dirty="0" smtClean="0">
                          <a:solidFill>
                            <a:schemeClr val="tx1"/>
                          </a:solidFill>
                        </a:rPr>
                        <a:t>＞</a:t>
                      </a:r>
                      <a:endParaRPr kumimoji="1" lang="ja-JP" altLang="en-US"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Vision</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What</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rPr>
                        <a:t>＜</a:t>
                      </a:r>
                      <a:r>
                        <a:rPr kumimoji="1" lang="en-US" altLang="ja-JP" dirty="0" smtClean="0">
                          <a:solidFill>
                            <a:schemeClr val="tx1"/>
                          </a:solidFill>
                        </a:rPr>
                        <a:t>Outcome</a:t>
                      </a:r>
                      <a:r>
                        <a:rPr kumimoji="1" lang="ja-JP" altLang="en-US" dirty="0" smtClean="0">
                          <a:solidFill>
                            <a:schemeClr val="tx1"/>
                          </a:solidFill>
                        </a:rPr>
                        <a:t>＞</a:t>
                      </a:r>
                      <a:endParaRPr kumimoji="1" lang="ja-JP" altLang="en-US"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33816">
                <a:tc>
                  <a:txBody>
                    <a:bodyPr/>
                    <a:lstStyle/>
                    <a:p>
                      <a:pPr algn="l"/>
                      <a:r>
                        <a:rPr kumimoji="1" lang="ja-JP" altLang="en-US" sz="1400" dirty="0" smtClean="0">
                          <a:solidFill>
                            <a:schemeClr val="tx1"/>
                          </a:solidFill>
                          <a:latin typeface="+mn-ea"/>
                          <a:ea typeface="+mn-ea"/>
                        </a:rPr>
                        <a:t>・大阪府の</a:t>
                      </a:r>
                      <a:r>
                        <a:rPr kumimoji="1" lang="en-US" altLang="ja-JP" sz="1400" dirty="0" smtClean="0">
                          <a:solidFill>
                            <a:schemeClr val="tx1"/>
                          </a:solidFill>
                          <a:latin typeface="+mn-ea"/>
                          <a:ea typeface="+mn-ea"/>
                        </a:rPr>
                        <a:t>75</a:t>
                      </a:r>
                      <a:r>
                        <a:rPr kumimoji="1" lang="ja-JP" altLang="en-US" sz="1400" dirty="0" smtClean="0">
                          <a:solidFill>
                            <a:schemeClr val="tx1"/>
                          </a:solidFill>
                          <a:latin typeface="+mn-ea"/>
                          <a:ea typeface="+mn-ea"/>
                        </a:rPr>
                        <a:t>歳未満のがん年齢調整死亡率は全国平均に比べ高い。</a:t>
                      </a:r>
                    </a:p>
                    <a:p>
                      <a:pPr algn="l"/>
                      <a:r>
                        <a:rPr kumimoji="1" lang="en-US" altLang="ja-JP" sz="1400" dirty="0" smtClean="0">
                          <a:solidFill>
                            <a:schemeClr val="tx1"/>
                          </a:solidFill>
                          <a:latin typeface="+mn-ea"/>
                          <a:ea typeface="+mn-ea"/>
                        </a:rPr>
                        <a:t>【2007</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r>
                        <a:rPr kumimoji="1" lang="ja-JP" altLang="en-US" sz="1400" dirty="0" smtClean="0">
                          <a:solidFill>
                            <a:schemeClr val="tx1"/>
                          </a:solidFill>
                          <a:latin typeface="+mn-ea"/>
                          <a:ea typeface="+mn-ea"/>
                        </a:rPr>
                        <a:t>人口</a:t>
                      </a:r>
                      <a:r>
                        <a:rPr kumimoji="1" lang="en-US" altLang="ja-JP" sz="1400" dirty="0" smtClean="0">
                          <a:solidFill>
                            <a:schemeClr val="tx1"/>
                          </a:solidFill>
                          <a:latin typeface="+mn-ea"/>
                          <a:ea typeface="+mn-ea"/>
                        </a:rPr>
                        <a:t>10</a:t>
                      </a:r>
                      <a:r>
                        <a:rPr kumimoji="1" lang="ja-JP" altLang="en-US" sz="1400" dirty="0" smtClean="0">
                          <a:solidFill>
                            <a:schemeClr val="tx1"/>
                          </a:solidFill>
                          <a:latin typeface="+mn-ea"/>
                          <a:ea typeface="+mn-ea"/>
                        </a:rPr>
                        <a:t>万対</a:t>
                      </a:r>
                    </a:p>
                    <a:p>
                      <a:pPr algn="l"/>
                      <a:r>
                        <a:rPr kumimoji="1" lang="ja-JP" altLang="en-US" sz="1400" dirty="0" smtClean="0">
                          <a:solidFill>
                            <a:schemeClr val="tx1"/>
                          </a:solidFill>
                          <a:latin typeface="+mn-ea"/>
                          <a:ea typeface="+mn-ea"/>
                        </a:rPr>
                        <a:t>　大阪府：</a:t>
                      </a:r>
                      <a:r>
                        <a:rPr kumimoji="1" lang="en-US" altLang="ja-JP" sz="1400" dirty="0" smtClean="0">
                          <a:solidFill>
                            <a:schemeClr val="tx1"/>
                          </a:solidFill>
                          <a:latin typeface="+mn-ea"/>
                          <a:ea typeface="+mn-ea"/>
                        </a:rPr>
                        <a:t>97.3</a:t>
                      </a:r>
                    </a:p>
                    <a:p>
                      <a:pPr algn="l"/>
                      <a:r>
                        <a:rPr kumimoji="1" lang="en-US" altLang="ja-JP" sz="1400" dirty="0" smtClean="0">
                          <a:solidFill>
                            <a:schemeClr val="tx1"/>
                          </a:solidFill>
                          <a:latin typeface="+mn-ea"/>
                          <a:ea typeface="+mn-ea"/>
                        </a:rPr>
                        <a:t>   </a:t>
                      </a:r>
                      <a:r>
                        <a:rPr kumimoji="1" lang="ja-JP" altLang="en-US" sz="1400" dirty="0" smtClean="0">
                          <a:solidFill>
                            <a:schemeClr val="tx1"/>
                          </a:solidFill>
                          <a:latin typeface="+mn-ea"/>
                          <a:ea typeface="+mn-ea"/>
                        </a:rPr>
                        <a:t>全　 国：</a:t>
                      </a:r>
                      <a:r>
                        <a:rPr kumimoji="1" lang="en-US" altLang="ja-JP" sz="1400" dirty="0" smtClean="0">
                          <a:solidFill>
                            <a:schemeClr val="tx1"/>
                          </a:solidFill>
                          <a:latin typeface="+mn-ea"/>
                          <a:ea typeface="+mn-ea"/>
                        </a:rPr>
                        <a:t>88.5</a:t>
                      </a:r>
                    </a:p>
                    <a:p>
                      <a:pPr algn="l"/>
                      <a:endParaRPr kumimoji="1" lang="en-US" altLang="ja-JP" sz="1400" dirty="0" smtClean="0">
                        <a:solidFill>
                          <a:schemeClr val="tx1"/>
                        </a:solidFill>
                        <a:latin typeface="+mn-ea"/>
                        <a:ea typeface="+mn-ea"/>
                      </a:endParaRPr>
                    </a:p>
                    <a:p>
                      <a:pPr algn="l"/>
                      <a:r>
                        <a:rPr kumimoji="1" lang="ja-JP" altLang="en-US" sz="1400" dirty="0" smtClean="0">
                          <a:solidFill>
                            <a:schemeClr val="tx1"/>
                          </a:solidFill>
                          <a:latin typeface="+mn-ea"/>
                          <a:ea typeface="+mn-ea"/>
                        </a:rPr>
                        <a:t>・がん検診受診率</a:t>
                      </a:r>
                    </a:p>
                    <a:p>
                      <a:pPr algn="l"/>
                      <a:r>
                        <a:rPr kumimoji="1" lang="ja-JP" altLang="en-US" sz="1400" dirty="0" smtClean="0">
                          <a:solidFill>
                            <a:schemeClr val="tx1"/>
                          </a:solidFill>
                          <a:latin typeface="+mn-ea"/>
                          <a:ea typeface="+mn-ea"/>
                        </a:rPr>
                        <a:t>は全国最低レベル。</a:t>
                      </a:r>
                    </a:p>
                    <a:p>
                      <a:pPr algn="l"/>
                      <a:r>
                        <a:rPr kumimoji="1" lang="en-US" altLang="ja-JP" sz="1400" dirty="0" smtClean="0">
                          <a:solidFill>
                            <a:schemeClr val="tx1"/>
                          </a:solidFill>
                          <a:latin typeface="+mn-ea"/>
                          <a:ea typeface="+mn-ea"/>
                        </a:rPr>
                        <a:t>【2010</a:t>
                      </a:r>
                      <a:r>
                        <a:rPr kumimoji="1" lang="ja-JP" altLang="en-US" sz="1400" dirty="0" smtClean="0">
                          <a:solidFill>
                            <a:schemeClr val="tx1"/>
                          </a:solidFill>
                          <a:latin typeface="+mn-ea"/>
                          <a:ea typeface="+mn-ea"/>
                        </a:rPr>
                        <a:t>年</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胃がん：</a:t>
                      </a:r>
                      <a:r>
                        <a:rPr kumimoji="1" lang="en-US" altLang="ja-JP" sz="1400" dirty="0" smtClean="0">
                          <a:solidFill>
                            <a:schemeClr val="tx1"/>
                          </a:solidFill>
                          <a:latin typeface="+mn-ea"/>
                          <a:ea typeface="+mn-ea"/>
                        </a:rPr>
                        <a:t>23.0%(47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大腸がん：</a:t>
                      </a:r>
                      <a:r>
                        <a:rPr kumimoji="1" lang="en-US" altLang="ja-JP" sz="1400" dirty="0" smtClean="0">
                          <a:solidFill>
                            <a:schemeClr val="tx1"/>
                          </a:solidFill>
                          <a:latin typeface="+mn-ea"/>
                          <a:ea typeface="+mn-ea"/>
                        </a:rPr>
                        <a:t>19.5%(47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肺がん：</a:t>
                      </a:r>
                      <a:r>
                        <a:rPr kumimoji="1" lang="en-US" altLang="ja-JP" sz="1400" dirty="0" smtClean="0">
                          <a:solidFill>
                            <a:schemeClr val="tx1"/>
                          </a:solidFill>
                          <a:latin typeface="+mn-ea"/>
                          <a:ea typeface="+mn-ea"/>
                        </a:rPr>
                        <a:t>16.4%(47</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乳がん：</a:t>
                      </a:r>
                      <a:r>
                        <a:rPr kumimoji="1" lang="en-US" altLang="ja-JP" sz="1400" dirty="0" smtClean="0">
                          <a:solidFill>
                            <a:schemeClr val="tx1"/>
                          </a:solidFill>
                          <a:latin typeface="+mn-ea"/>
                          <a:ea typeface="+mn-ea"/>
                        </a:rPr>
                        <a:t>32.5%(46</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r>
                        <a:rPr kumimoji="1" lang="ja-JP" altLang="en-US" sz="1400" dirty="0" smtClean="0">
                          <a:solidFill>
                            <a:schemeClr val="tx1"/>
                          </a:solidFill>
                          <a:latin typeface="+mn-ea"/>
                          <a:ea typeface="+mn-ea"/>
                        </a:rPr>
                        <a:t>子宮頸がん：</a:t>
                      </a:r>
                      <a:r>
                        <a:rPr kumimoji="1" lang="en-US" altLang="ja-JP" sz="1400" dirty="0" smtClean="0">
                          <a:solidFill>
                            <a:schemeClr val="tx1"/>
                          </a:solidFill>
                          <a:latin typeface="+mn-ea"/>
                          <a:ea typeface="+mn-ea"/>
                        </a:rPr>
                        <a:t>33.0%(45</a:t>
                      </a:r>
                      <a:r>
                        <a:rPr kumimoji="1" lang="ja-JP" altLang="en-US" sz="1400" dirty="0" smtClean="0">
                          <a:solidFill>
                            <a:schemeClr val="tx1"/>
                          </a:solidFill>
                          <a:latin typeface="+mn-ea"/>
                          <a:ea typeface="+mn-ea"/>
                        </a:rPr>
                        <a:t>位</a:t>
                      </a:r>
                      <a:r>
                        <a:rPr kumimoji="1" lang="en-US" altLang="ja-JP" sz="1400" dirty="0" smtClean="0">
                          <a:solidFill>
                            <a:schemeClr val="tx1"/>
                          </a:solidFill>
                          <a:latin typeface="+mn-ea"/>
                          <a:ea typeface="+mn-ea"/>
                        </a:rPr>
                        <a:t>)</a:t>
                      </a:r>
                    </a:p>
                    <a:p>
                      <a:pPr algn="l"/>
                      <a:endParaRPr kumimoji="1" lang="en-US" altLang="ja-JP" sz="1400" dirty="0" smtClean="0">
                        <a:solidFill>
                          <a:schemeClr val="tx1"/>
                        </a:solidFill>
                        <a:latin typeface="+mn-ea"/>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・「がん予防の推進」、「がんの早期発見」、「がん医療の充実」を計画的に実施することにより、がん検診の受診率の向上、がんによる死亡の減少をめざす。</a:t>
                      </a:r>
                      <a:endParaRPr kumimoji="1" lang="en-US" altLang="ja-JP" sz="1400" dirty="0" smtClean="0">
                        <a:solidFill>
                          <a:schemeClr val="tx1"/>
                        </a:solidFill>
                      </a:endParaRPr>
                    </a:p>
                    <a:p>
                      <a:pPr algn="l"/>
                      <a:endParaRPr kumimoji="1" lang="en-US" altLang="ja-JP" sz="1400" dirty="0" smtClean="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・大阪府がん対策推進条例の制定（</a:t>
                      </a:r>
                      <a:r>
                        <a:rPr kumimoji="1" lang="en-US" altLang="ja-JP" sz="1400" dirty="0" smtClean="0">
                          <a:solidFill>
                            <a:schemeClr val="tx1"/>
                          </a:solidFill>
                        </a:rPr>
                        <a:t>2011.3</a:t>
                      </a:r>
                      <a:r>
                        <a:rPr kumimoji="1" lang="ja-JP" altLang="en-US" sz="1400" dirty="0" smtClean="0">
                          <a:solidFill>
                            <a:schemeClr val="tx1"/>
                          </a:solidFill>
                        </a:rPr>
                        <a:t>）</a:t>
                      </a:r>
                    </a:p>
                    <a:p>
                      <a:r>
                        <a:rPr kumimoji="1" lang="ja-JP" altLang="en-US" sz="1400" dirty="0" smtClean="0">
                          <a:solidFill>
                            <a:schemeClr val="tx1"/>
                          </a:solidFill>
                        </a:rPr>
                        <a:t>・がん検診の精度管理体制の充実</a:t>
                      </a:r>
                    </a:p>
                    <a:p>
                      <a:r>
                        <a:rPr kumimoji="1" lang="ja-JP" altLang="en-US" sz="1400" dirty="0" smtClean="0">
                          <a:solidFill>
                            <a:schemeClr val="tx1"/>
                          </a:solidFill>
                        </a:rPr>
                        <a:t>・国指定・府指定のがん診療拠点病院の機能強化</a:t>
                      </a:r>
                    </a:p>
                    <a:p>
                      <a:r>
                        <a:rPr kumimoji="1" lang="ja-JP" altLang="en-US" sz="1400" dirty="0" smtClean="0">
                          <a:solidFill>
                            <a:schemeClr val="tx1"/>
                          </a:solidFill>
                        </a:rPr>
                        <a:t>・がん診療拠点病院等で構成する「大阪府がん診療連携協議会」や、二次医療圏毎に設置される「がん診療ネットワーク協議会」における連携体制の強化</a:t>
                      </a:r>
                    </a:p>
                    <a:p>
                      <a:r>
                        <a:rPr kumimoji="1" lang="ja-JP" altLang="en-US" sz="1400" dirty="0" smtClean="0">
                          <a:solidFill>
                            <a:schemeClr val="tx1"/>
                          </a:solidFill>
                        </a:rPr>
                        <a:t>・大阪国際がんセンターを移転開設</a:t>
                      </a:r>
                      <a:r>
                        <a:rPr kumimoji="1" lang="en-US" altLang="ja-JP" sz="1400" dirty="0" smtClean="0">
                          <a:solidFill>
                            <a:schemeClr val="tx1"/>
                          </a:solidFill>
                        </a:rPr>
                        <a:t>(2017</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r>
                        <a:rPr kumimoji="1" lang="ja-JP" altLang="en-US" sz="1400" dirty="0" smtClean="0">
                          <a:solidFill>
                            <a:schemeClr val="tx1"/>
                          </a:solidFill>
                        </a:rPr>
                        <a:t>・民設民営の重粒子線がん治療施設が開院 </a:t>
                      </a:r>
                      <a:r>
                        <a:rPr kumimoji="1" lang="en-US" altLang="ja-JP" sz="1400" dirty="0" smtClean="0">
                          <a:solidFill>
                            <a:schemeClr val="tx1"/>
                          </a:solidFill>
                        </a:rPr>
                        <a:t>(2018</a:t>
                      </a:r>
                      <a:r>
                        <a:rPr kumimoji="1" lang="ja-JP" altLang="en-US" sz="1400" dirty="0" smtClean="0">
                          <a:solidFill>
                            <a:schemeClr val="tx1"/>
                          </a:solidFill>
                        </a:rPr>
                        <a:t>年</a:t>
                      </a:r>
                      <a:r>
                        <a:rPr kumimoji="1" lang="en-US" altLang="ja-JP" sz="1400" dirty="0" smtClean="0">
                          <a:solidFill>
                            <a:schemeClr val="tx1"/>
                          </a:solidFill>
                        </a:rPr>
                        <a:t>3</a:t>
                      </a:r>
                      <a:r>
                        <a:rPr kumimoji="1" lang="ja-JP" altLang="en-US" sz="1400" dirty="0" smtClean="0">
                          <a:solidFill>
                            <a:schemeClr val="tx1"/>
                          </a:solidFill>
                        </a:rPr>
                        <a:t>月</a:t>
                      </a:r>
                      <a:r>
                        <a:rPr kumimoji="1" lang="en-US" altLang="ja-JP" sz="1400" dirty="0" smtClean="0">
                          <a:solidFill>
                            <a:schemeClr val="tx1"/>
                          </a:solidFill>
                        </a:rPr>
                        <a:t>)</a:t>
                      </a:r>
                    </a:p>
                    <a:p>
                      <a:endParaRPr kumimoji="1" lang="ja-JP" altLang="en-US" sz="1400"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smtClean="0">
                          <a:solidFill>
                            <a:schemeClr val="tx1"/>
                          </a:solidFill>
                        </a:rPr>
                        <a:t>・がん年齢調整死亡率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r>
                        <a:rPr kumimoji="1" lang="ja-JP" altLang="en-US" sz="1400" dirty="0" smtClean="0">
                          <a:solidFill>
                            <a:schemeClr val="tx1"/>
                          </a:solidFill>
                        </a:rPr>
                        <a:t>人口</a:t>
                      </a:r>
                      <a:r>
                        <a:rPr kumimoji="1" lang="en-US" altLang="ja-JP" sz="1400" dirty="0" smtClean="0">
                          <a:solidFill>
                            <a:schemeClr val="tx1"/>
                          </a:solidFill>
                        </a:rPr>
                        <a:t>10</a:t>
                      </a:r>
                      <a:r>
                        <a:rPr kumimoji="1" lang="ja-JP" altLang="en-US" sz="1400" dirty="0" smtClean="0">
                          <a:solidFill>
                            <a:schemeClr val="tx1"/>
                          </a:solidFill>
                        </a:rPr>
                        <a:t>万対</a:t>
                      </a:r>
                    </a:p>
                    <a:p>
                      <a:r>
                        <a:rPr kumimoji="1" lang="ja-JP" altLang="en-US" sz="1400" dirty="0" smtClean="0">
                          <a:solidFill>
                            <a:schemeClr val="tx1"/>
                          </a:solidFill>
                        </a:rPr>
                        <a:t>　大阪府：</a:t>
                      </a:r>
                      <a:r>
                        <a:rPr kumimoji="1" lang="en-US" altLang="ja-JP" sz="1400" dirty="0" smtClean="0">
                          <a:solidFill>
                            <a:schemeClr val="tx1"/>
                          </a:solidFill>
                        </a:rPr>
                        <a:t>81.4</a:t>
                      </a:r>
                    </a:p>
                    <a:p>
                      <a:r>
                        <a:rPr kumimoji="1" lang="en-US" altLang="ja-JP" sz="1400" dirty="0" smtClean="0">
                          <a:solidFill>
                            <a:schemeClr val="tx1"/>
                          </a:solidFill>
                        </a:rPr>
                        <a:t>   </a:t>
                      </a:r>
                      <a:r>
                        <a:rPr kumimoji="1" lang="ja-JP" altLang="en-US" sz="1400" dirty="0" smtClean="0">
                          <a:solidFill>
                            <a:schemeClr val="tx1"/>
                          </a:solidFill>
                        </a:rPr>
                        <a:t>全　 国：</a:t>
                      </a:r>
                      <a:r>
                        <a:rPr kumimoji="1" lang="en-US" altLang="ja-JP" sz="1400" dirty="0" smtClean="0">
                          <a:solidFill>
                            <a:schemeClr val="tx1"/>
                          </a:solidFill>
                        </a:rPr>
                        <a:t>76.1</a:t>
                      </a:r>
                    </a:p>
                    <a:p>
                      <a:endParaRPr kumimoji="1" lang="en-US" altLang="ja-JP" sz="1400" dirty="0" smtClean="0">
                        <a:solidFill>
                          <a:schemeClr val="tx1"/>
                        </a:solidFill>
                      </a:endParaRPr>
                    </a:p>
                    <a:p>
                      <a:r>
                        <a:rPr kumimoji="1" lang="en-US" altLang="ja-JP" sz="1400" dirty="0" smtClean="0">
                          <a:solidFill>
                            <a:schemeClr val="tx1"/>
                          </a:solidFill>
                        </a:rPr>
                        <a:t>【2021</a:t>
                      </a:r>
                      <a:r>
                        <a:rPr kumimoji="1" lang="ja-JP" altLang="en-US" sz="1400" dirty="0" smtClean="0">
                          <a:solidFill>
                            <a:schemeClr val="tx1"/>
                          </a:solidFill>
                        </a:rPr>
                        <a:t>年</a:t>
                      </a:r>
                      <a:r>
                        <a:rPr kumimoji="1" lang="en-US" altLang="ja-JP" sz="1400" dirty="0" smtClean="0">
                          <a:solidFill>
                            <a:schemeClr val="tx1"/>
                          </a:solidFill>
                        </a:rPr>
                        <a:t>】※</a:t>
                      </a:r>
                      <a:r>
                        <a:rPr kumimoji="1" lang="ja-JP" altLang="en-US" sz="1400" dirty="0" smtClean="0">
                          <a:solidFill>
                            <a:schemeClr val="tx1"/>
                          </a:solidFill>
                        </a:rPr>
                        <a:t>人口</a:t>
                      </a:r>
                      <a:r>
                        <a:rPr kumimoji="1" lang="en-US" altLang="ja-JP" sz="1400" dirty="0" smtClean="0">
                          <a:solidFill>
                            <a:schemeClr val="tx1"/>
                          </a:solidFill>
                        </a:rPr>
                        <a:t>10</a:t>
                      </a:r>
                      <a:r>
                        <a:rPr kumimoji="1" lang="ja-JP" altLang="en-US" sz="1400" dirty="0" smtClean="0">
                          <a:solidFill>
                            <a:schemeClr val="tx1"/>
                          </a:solidFill>
                        </a:rPr>
                        <a:t>万対</a:t>
                      </a:r>
                    </a:p>
                    <a:p>
                      <a:r>
                        <a:rPr kumimoji="1" lang="ja-JP" altLang="en-US" sz="1400" dirty="0" smtClean="0">
                          <a:solidFill>
                            <a:schemeClr val="tx1"/>
                          </a:solidFill>
                        </a:rPr>
                        <a:t>　大阪府：</a:t>
                      </a:r>
                      <a:r>
                        <a:rPr kumimoji="1" lang="en-US" altLang="ja-JP" sz="1400" dirty="0" smtClean="0">
                          <a:solidFill>
                            <a:schemeClr val="tx1"/>
                          </a:solidFill>
                        </a:rPr>
                        <a:t>71.5</a:t>
                      </a:r>
                    </a:p>
                    <a:p>
                      <a:r>
                        <a:rPr kumimoji="1" lang="en-US" altLang="ja-JP" sz="1400" dirty="0" smtClean="0">
                          <a:solidFill>
                            <a:schemeClr val="tx1"/>
                          </a:solidFill>
                        </a:rPr>
                        <a:t>   </a:t>
                      </a:r>
                      <a:r>
                        <a:rPr kumimoji="1" lang="ja-JP" altLang="en-US" sz="1400" dirty="0" smtClean="0">
                          <a:solidFill>
                            <a:schemeClr val="tx1"/>
                          </a:solidFill>
                        </a:rPr>
                        <a:t>全　 国：</a:t>
                      </a:r>
                      <a:r>
                        <a:rPr kumimoji="1" lang="en-US" altLang="ja-JP" sz="1400" dirty="0" smtClean="0">
                          <a:solidFill>
                            <a:schemeClr val="tx1"/>
                          </a:solidFill>
                        </a:rPr>
                        <a:t>67.4</a:t>
                      </a:r>
                    </a:p>
                    <a:p>
                      <a:endParaRPr kumimoji="1" lang="en-US" altLang="ja-JP" sz="1400" dirty="0" smtClean="0">
                        <a:solidFill>
                          <a:schemeClr val="tx1"/>
                        </a:solidFill>
                      </a:endParaRPr>
                    </a:p>
                    <a:p>
                      <a:endParaRPr kumimoji="1" lang="en-US" altLang="ja-JP" sz="1400" dirty="0" smtClean="0">
                        <a:solidFill>
                          <a:schemeClr val="tx1"/>
                        </a:solidFill>
                      </a:endParaRPr>
                    </a:p>
                    <a:p>
                      <a:r>
                        <a:rPr kumimoji="1" lang="ja-JP" altLang="en-US" sz="1400" dirty="0" smtClean="0">
                          <a:solidFill>
                            <a:schemeClr val="tx1"/>
                          </a:solidFill>
                        </a:rPr>
                        <a:t>・がん検診受診率</a:t>
                      </a:r>
                    </a:p>
                    <a:p>
                      <a:r>
                        <a:rPr kumimoji="1" lang="en-US" altLang="ja-JP" sz="1400" dirty="0" smtClean="0">
                          <a:solidFill>
                            <a:schemeClr val="tx1"/>
                          </a:solidFill>
                        </a:rPr>
                        <a:t>【2016</a:t>
                      </a:r>
                      <a:r>
                        <a:rPr kumimoji="1" lang="ja-JP" altLang="en-US" sz="1400" dirty="0" smtClean="0">
                          <a:solidFill>
                            <a:schemeClr val="tx1"/>
                          </a:solidFill>
                        </a:rPr>
                        <a:t>年</a:t>
                      </a:r>
                      <a:r>
                        <a:rPr kumimoji="1" lang="en-US" altLang="ja-JP" sz="1400" dirty="0" smtClean="0">
                          <a:solidFill>
                            <a:schemeClr val="tx1"/>
                          </a:solidFill>
                        </a:rPr>
                        <a:t>】</a:t>
                      </a:r>
                    </a:p>
                    <a:p>
                      <a:r>
                        <a:rPr kumimoji="1" lang="ja-JP" altLang="en-US" sz="1400" dirty="0" smtClean="0">
                          <a:solidFill>
                            <a:schemeClr val="tx1"/>
                          </a:solidFill>
                        </a:rPr>
                        <a:t>胃がん：</a:t>
                      </a:r>
                      <a:r>
                        <a:rPr kumimoji="1" lang="en-US" altLang="ja-JP" sz="1400" dirty="0" smtClean="0">
                          <a:solidFill>
                            <a:schemeClr val="tx1"/>
                          </a:solidFill>
                        </a:rPr>
                        <a:t>33.7%(46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大腸がん：</a:t>
                      </a:r>
                      <a:r>
                        <a:rPr kumimoji="1" lang="en-US" altLang="ja-JP" sz="1400" dirty="0" smtClean="0">
                          <a:solidFill>
                            <a:schemeClr val="tx1"/>
                          </a:solidFill>
                        </a:rPr>
                        <a:t>34.4%(44</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肺がん：</a:t>
                      </a:r>
                      <a:r>
                        <a:rPr kumimoji="1" lang="en-US" altLang="ja-JP" sz="1400" dirty="0" smtClean="0">
                          <a:solidFill>
                            <a:schemeClr val="tx1"/>
                          </a:solidFill>
                        </a:rPr>
                        <a:t>36.4%(46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乳がん：</a:t>
                      </a:r>
                      <a:r>
                        <a:rPr kumimoji="1" lang="en-US" altLang="ja-JP" sz="1400" dirty="0" smtClean="0">
                          <a:solidFill>
                            <a:schemeClr val="tx1"/>
                          </a:solidFill>
                        </a:rPr>
                        <a:t>39.0%(43</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子宮頸がん：</a:t>
                      </a:r>
                      <a:r>
                        <a:rPr kumimoji="1" lang="en-US" altLang="ja-JP" sz="1400" dirty="0" smtClean="0">
                          <a:solidFill>
                            <a:schemeClr val="tx1"/>
                          </a:solidFill>
                        </a:rPr>
                        <a:t>38.5%(39</a:t>
                      </a:r>
                      <a:r>
                        <a:rPr kumimoji="1" lang="ja-JP" altLang="en-US" sz="1400" dirty="0" smtClean="0">
                          <a:solidFill>
                            <a:schemeClr val="tx1"/>
                          </a:solidFill>
                        </a:rPr>
                        <a:t>位</a:t>
                      </a:r>
                      <a:r>
                        <a:rPr kumimoji="1" lang="en-US" altLang="ja-JP" sz="1400" dirty="0" smtClean="0">
                          <a:solidFill>
                            <a:schemeClr val="tx1"/>
                          </a:solidFill>
                        </a:rPr>
                        <a:t>)</a:t>
                      </a:r>
                    </a:p>
                    <a:p>
                      <a:endParaRPr kumimoji="1" lang="en-US" altLang="ja-JP" sz="1400" dirty="0" smtClean="0">
                        <a:solidFill>
                          <a:schemeClr val="tx1"/>
                        </a:solidFill>
                      </a:endParaRPr>
                    </a:p>
                    <a:p>
                      <a:r>
                        <a:rPr kumimoji="1" lang="en-US" altLang="ja-JP" sz="1400" dirty="0" smtClean="0">
                          <a:solidFill>
                            <a:schemeClr val="tx1"/>
                          </a:solidFill>
                        </a:rPr>
                        <a:t>【2019</a:t>
                      </a:r>
                      <a:r>
                        <a:rPr kumimoji="1" lang="ja-JP" altLang="en-US" sz="1400" dirty="0" smtClean="0">
                          <a:solidFill>
                            <a:schemeClr val="tx1"/>
                          </a:solidFill>
                        </a:rPr>
                        <a:t>年</a:t>
                      </a:r>
                      <a:r>
                        <a:rPr kumimoji="1" lang="en-US" altLang="ja-JP" sz="1400" dirty="0" smtClean="0">
                          <a:solidFill>
                            <a:schemeClr val="tx1"/>
                          </a:solidFill>
                        </a:rPr>
                        <a:t>】</a:t>
                      </a:r>
                    </a:p>
                    <a:p>
                      <a:r>
                        <a:rPr kumimoji="1" lang="ja-JP" altLang="en-US" sz="1400" dirty="0" smtClean="0">
                          <a:solidFill>
                            <a:schemeClr val="tx1"/>
                          </a:solidFill>
                        </a:rPr>
                        <a:t>胃がん：</a:t>
                      </a:r>
                      <a:r>
                        <a:rPr kumimoji="1" lang="en-US" altLang="ja-JP" sz="1400" dirty="0" smtClean="0">
                          <a:solidFill>
                            <a:schemeClr val="tx1"/>
                          </a:solidFill>
                        </a:rPr>
                        <a:t>35.8%(47</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大腸がん：</a:t>
                      </a:r>
                      <a:r>
                        <a:rPr kumimoji="1" lang="en-US" altLang="ja-JP" sz="1400" dirty="0" smtClean="0">
                          <a:solidFill>
                            <a:schemeClr val="tx1"/>
                          </a:solidFill>
                        </a:rPr>
                        <a:t>37.8%(41</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肺がん：</a:t>
                      </a:r>
                      <a:r>
                        <a:rPr kumimoji="1" lang="en-US" altLang="ja-JP" sz="1400" dirty="0" smtClean="0">
                          <a:solidFill>
                            <a:schemeClr val="tx1"/>
                          </a:solidFill>
                        </a:rPr>
                        <a:t>42.0%(46</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乳がん：</a:t>
                      </a:r>
                      <a:r>
                        <a:rPr kumimoji="1" lang="en-US" altLang="ja-JP" sz="1400" dirty="0" smtClean="0">
                          <a:solidFill>
                            <a:schemeClr val="tx1"/>
                          </a:solidFill>
                        </a:rPr>
                        <a:t>41.9%(43</a:t>
                      </a:r>
                      <a:r>
                        <a:rPr kumimoji="1" lang="ja-JP" altLang="en-US" sz="1400" dirty="0" smtClean="0">
                          <a:solidFill>
                            <a:schemeClr val="tx1"/>
                          </a:solidFill>
                        </a:rPr>
                        <a:t>位</a:t>
                      </a:r>
                      <a:r>
                        <a:rPr kumimoji="1" lang="en-US" altLang="ja-JP" sz="1400" dirty="0" smtClean="0">
                          <a:solidFill>
                            <a:schemeClr val="tx1"/>
                          </a:solidFill>
                        </a:rPr>
                        <a:t>)</a:t>
                      </a:r>
                    </a:p>
                    <a:p>
                      <a:r>
                        <a:rPr kumimoji="1" lang="ja-JP" altLang="en-US" sz="1400" dirty="0" smtClean="0">
                          <a:solidFill>
                            <a:schemeClr val="tx1"/>
                          </a:solidFill>
                        </a:rPr>
                        <a:t>子宮頸がん：</a:t>
                      </a:r>
                      <a:r>
                        <a:rPr kumimoji="1" lang="en-US" altLang="ja-JP" sz="1400" dirty="0" smtClean="0">
                          <a:solidFill>
                            <a:schemeClr val="tx1"/>
                          </a:solidFill>
                        </a:rPr>
                        <a:t>39.8%(39</a:t>
                      </a:r>
                      <a:r>
                        <a:rPr kumimoji="1" lang="ja-JP" altLang="en-US" sz="1400" dirty="0" smtClean="0">
                          <a:solidFill>
                            <a:schemeClr val="tx1"/>
                          </a:solidFill>
                        </a:rPr>
                        <a:t>位</a:t>
                      </a:r>
                      <a:r>
                        <a:rPr kumimoji="1" lang="en-US" altLang="ja-JP" sz="1400" dirty="0" smtClean="0">
                          <a:solidFill>
                            <a:schemeClr val="tx1"/>
                          </a:solidFill>
                        </a:rPr>
                        <a:t>)</a:t>
                      </a:r>
                    </a:p>
                    <a:p>
                      <a:endParaRPr kumimoji="1" lang="en-US" altLang="ja-JP" sz="1400" dirty="0" smtClean="0">
                        <a:solidFill>
                          <a:schemeClr val="tx1"/>
                        </a:solidFill>
                      </a:endParaRP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784673490"/>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110123" y="808408"/>
            <a:ext cx="2407905"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大阪国際がんセンター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0" name="テキスト ボックス 19"/>
          <p:cNvSpPr txBox="1"/>
          <p:nvPr/>
        </p:nvSpPr>
        <p:spPr>
          <a:xfrm>
            <a:off x="5521667" y="835783"/>
            <a:ext cx="2630826"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大阪重粒子線センター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21" name="正方形/長方形 20"/>
          <p:cNvSpPr/>
          <p:nvPr/>
        </p:nvSpPr>
        <p:spPr>
          <a:xfrm>
            <a:off x="475116" y="1126832"/>
            <a:ext cx="3878674" cy="425758"/>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zh-TW"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a:t>
            </a:r>
            <a:r>
              <a:rPr kumimoji="1" lang="ja-JP" altLang="en-US" sz="1015" b="1" i="0" u="none" strike="noStrike" kern="100" cap="none" spc="0" normalizeH="0" baseline="0" noProof="0" dirty="0" err="1">
                <a:ln>
                  <a:noFill/>
                </a:ln>
                <a:solidFill>
                  <a:prstClr val="black"/>
                </a:solidFill>
                <a:effectLst/>
                <a:uLnTx/>
                <a:uFillTx/>
                <a:latin typeface="Meiryo UI"/>
                <a:ea typeface="Meiryo UI"/>
                <a:cs typeface="Times New Roman" panose="02020603050405020304" pitchFamily="18" charset="0"/>
              </a:rPr>
              <a:t>、</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都道府県がん診療連携拠点病院</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2017</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月、森之宮地区（旧府立成人病センター）より移転開設。</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22" name="正方形/長方形 21"/>
          <p:cNvSpPr/>
          <p:nvPr/>
        </p:nvSpPr>
        <p:spPr>
          <a:xfrm>
            <a:off x="337454" y="402969"/>
            <a:ext cx="8678380"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○全国有数のがん治療施設である大阪国際がんセンターを始めとする、多くのがん治療施設においてがん医療提供体制を構築</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正方形/長方形 22"/>
          <p:cNvSpPr/>
          <p:nvPr/>
        </p:nvSpPr>
        <p:spPr>
          <a:xfrm>
            <a:off x="4872005" y="1179085"/>
            <a:ext cx="3906807" cy="759182"/>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◆⼤阪初の重粒⼦線がん治療施設</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年３月</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、大阪国際がんセンターの隣接地に、民設民営の重粒子</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　線がん治療施設として開院。</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10</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16</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日</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より、重粒子線治療を開始。</a:t>
            </a:r>
          </a:p>
        </p:txBody>
      </p:sp>
      <p:sp>
        <p:nvSpPr>
          <p:cNvPr id="29" name="正方形/長方形 28"/>
          <p:cNvSpPr/>
          <p:nvPr/>
        </p:nvSpPr>
        <p:spPr>
          <a:xfrm>
            <a:off x="359205" y="1620908"/>
            <a:ext cx="4110495" cy="2413481"/>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センターの特長</a:t>
            </a:r>
            <a:r>
              <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特定機能病院」「都道府県がん診療連携拠点病院」</a:t>
            </a:r>
            <a:r>
              <a:rPr kumimoji="1" lang="ja-JP" altLang="en-US"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として、先進的な</a:t>
            </a:r>
            <a:endParaRPr kumimoji="1" lang="en-US" altLang="ja-JP"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がんの治療に取り組み、多くのがん患者への高度な医療を提供。</a:t>
            </a:r>
            <a:endParaRPr kumimoji="1" lang="en-US" altLang="ja-JP" sz="10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令和３年度 治療実績</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新入院患者数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15,544</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人　手術件数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4,175</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　ロボット手術</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483</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a:t>
            </a:r>
            <a:endPar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内視鏡手術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2,170</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　放射線治療　</a:t>
            </a:r>
            <a:r>
              <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32,289</a:t>
            </a:r>
            <a:r>
              <a:rPr kumimoji="1" lang="ja-JP" altLang="en-US"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件</a:t>
            </a:r>
            <a:endParaRPr kumimoji="1" lang="en-US" altLang="ja-JP" sz="900"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相談支援センター</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地域医療連携室・入退院支援センター・がん相談支援セン</a:t>
            </a:r>
            <a:endParaRPr kumimoji="1" lang="en-US" altLang="ja-JP" sz="9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　ター・患者総合相談室・ベッドコントロールセンター</a:t>
            </a:r>
            <a:r>
              <a:rPr kumimoji="1" lang="en-US" altLang="ja-JP" sz="900"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00" b="0" i="0" u="none" strike="noStrike" kern="1200" cap="none" spc="0" normalizeH="0" baseline="0" noProof="0" dirty="0" err="1">
                <a:ln>
                  <a:noFill/>
                </a:ln>
                <a:solidFill>
                  <a:prstClr val="black"/>
                </a:solidFill>
                <a:effectLst/>
                <a:uLnTx/>
                <a:uFillTx/>
                <a:latin typeface="Meiryo UI"/>
                <a:ea typeface="Meiryo UI"/>
                <a:cs typeface="+mn-cs"/>
              </a:rPr>
              <a:t>によ</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る総合的な患者支援。</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研究所</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による早期診断に有効なマーカーの検索や、放射線療法等に抵抗</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性のがんも含めた新たな治療法の開発。</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がん対策センター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による情報</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発信</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（がん</a:t>
            </a:r>
            <a:r>
              <a:rPr kumimoji="1" lang="ja-JP" altLang="en-US" sz="1000" b="0" i="0" u="none" strike="noStrike" kern="1200" cap="none" spc="0" normalizeH="0" baseline="0" noProof="0" dirty="0" smtClean="0">
                <a:ln>
                  <a:noFill/>
                </a:ln>
                <a:solidFill>
                  <a:prstClr val="black"/>
                </a:solidFill>
                <a:effectLst/>
                <a:uLnTx/>
                <a:uFillTx/>
                <a:latin typeface="Meiryo UI"/>
                <a:ea typeface="Meiryo UI"/>
                <a:cs typeface="+mn-cs"/>
              </a:rPr>
              <a:t>登録データ</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の分析</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を基にした情報）。</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次世代がん医療開発センター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による基礎・臨床研究の推進・普及に係る</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様々な支援。</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00" b="1" i="0" u="none" strike="noStrike" kern="1200" cap="none" spc="0" normalizeH="0" baseline="0" noProof="0" dirty="0">
                <a:ln>
                  <a:noFill/>
                </a:ln>
                <a:solidFill>
                  <a:prstClr val="black"/>
                </a:solidFill>
                <a:effectLst/>
                <a:uLnTx/>
                <a:uFillTx/>
                <a:latin typeface="Meiryo UI"/>
                <a:ea typeface="Meiryo UI"/>
                <a:cs typeface="+mn-cs"/>
              </a:rPr>
              <a:t>臨床研究管理センター</a:t>
            </a:r>
            <a:r>
              <a:rPr kumimoji="1" lang="ja-JP" altLang="en-US" sz="1000" b="0" i="0" u="none" strike="noStrike" kern="1200" cap="none" spc="0" normalizeH="0" baseline="0" noProof="0" dirty="0">
                <a:ln>
                  <a:noFill/>
                </a:ln>
                <a:solidFill>
                  <a:prstClr val="black"/>
                </a:solidFill>
                <a:effectLst/>
                <a:uLnTx/>
                <a:uFillTx/>
                <a:latin typeface="Meiryo UI"/>
                <a:ea typeface="Meiryo UI"/>
                <a:cs typeface="+mn-cs"/>
              </a:rPr>
              <a:t>による企業や医師主導の開発治験の推進。　等</a:t>
            </a: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 name="グループ化 9"/>
          <p:cNvGrpSpPr/>
          <p:nvPr/>
        </p:nvGrpSpPr>
        <p:grpSpPr>
          <a:xfrm>
            <a:off x="4583141" y="1914230"/>
            <a:ext cx="4484536" cy="1863958"/>
            <a:chOff x="3257296" y="4419881"/>
            <a:chExt cx="4438321" cy="1083523"/>
          </a:xfrm>
        </p:grpSpPr>
        <p:sp>
          <p:nvSpPr>
            <p:cNvPr id="28" name="角丸四角形 27"/>
            <p:cNvSpPr/>
            <p:nvPr/>
          </p:nvSpPr>
          <p:spPr>
            <a:xfrm>
              <a:off x="3257296" y="4624608"/>
              <a:ext cx="4438321" cy="878796"/>
            </a:xfrm>
            <a:prstGeom prst="roundRect">
              <a:avLst/>
            </a:prstGeom>
            <a:solidFill>
              <a:schemeClr val="bg1"/>
            </a:solidFill>
            <a:ln w="38100" cmpd="dbl">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zh-TW"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大阪府重粒子線治療費利子補給制度</a:t>
              </a:r>
              <a:endPar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・重粒子線がん治療を受けようとする府民が、経済的な事情で治療を断念することがないよう、金融機関と連携し治療開始時に高額な費用の負担を軽減。</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小児がん患者に対する重粒子線治療助成</a:t>
              </a:r>
              <a:endParaRPr kumimoji="1" lang="en-US" altLang="ja-JP"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・重粒子線がん治療を受けようとする大阪府内在住の小児がん患者（</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15</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歳未満）が経済的な事情で治療を断念することがないよう、先進医療にかかる重粒子線治療の照射技術料について大阪府が負担を軽減。</a:t>
              </a:r>
              <a:endPar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sp>
          <p:nvSpPr>
            <p:cNvPr id="26" name="右矢印 14"/>
            <p:cNvSpPr/>
            <p:nvPr/>
          </p:nvSpPr>
          <p:spPr>
            <a:xfrm rot="19696090">
              <a:off x="6056279" y="4419881"/>
              <a:ext cx="684637" cy="223617"/>
            </a:xfrm>
            <a:custGeom>
              <a:avLst/>
              <a:gdLst>
                <a:gd name="connsiteX0" fmla="*/ 0 w 1368152"/>
                <a:gd name="connsiteY0" fmla="*/ 198022 h 792088"/>
                <a:gd name="connsiteX1" fmla="*/ 972108 w 1368152"/>
                <a:gd name="connsiteY1" fmla="*/ 198022 h 792088"/>
                <a:gd name="connsiteX2" fmla="*/ 972108 w 1368152"/>
                <a:gd name="connsiteY2" fmla="*/ 0 h 792088"/>
                <a:gd name="connsiteX3" fmla="*/ 1368152 w 1368152"/>
                <a:gd name="connsiteY3" fmla="*/ 396044 h 792088"/>
                <a:gd name="connsiteX4" fmla="*/ 972108 w 1368152"/>
                <a:gd name="connsiteY4" fmla="*/ 792088 h 792088"/>
                <a:gd name="connsiteX5" fmla="*/ 972108 w 1368152"/>
                <a:gd name="connsiteY5" fmla="*/ 594066 h 792088"/>
                <a:gd name="connsiteX6" fmla="*/ 0 w 1368152"/>
                <a:gd name="connsiteY6" fmla="*/ 594066 h 792088"/>
                <a:gd name="connsiteX7" fmla="*/ 0 w 1368152"/>
                <a:gd name="connsiteY7" fmla="*/ 198022 h 792088"/>
                <a:gd name="connsiteX0" fmla="*/ 0 w 1912154"/>
                <a:gd name="connsiteY0" fmla="*/ 198022 h 792088"/>
                <a:gd name="connsiteX1" fmla="*/ 972108 w 1912154"/>
                <a:gd name="connsiteY1" fmla="*/ 198022 h 792088"/>
                <a:gd name="connsiteX2" fmla="*/ 972108 w 1912154"/>
                <a:gd name="connsiteY2" fmla="*/ 0 h 792088"/>
                <a:gd name="connsiteX3" fmla="*/ 1912154 w 1912154"/>
                <a:gd name="connsiteY3" fmla="*/ 221734 h 792088"/>
                <a:gd name="connsiteX4" fmla="*/ 972108 w 1912154"/>
                <a:gd name="connsiteY4" fmla="*/ 792088 h 792088"/>
                <a:gd name="connsiteX5" fmla="*/ 972108 w 1912154"/>
                <a:gd name="connsiteY5" fmla="*/ 594066 h 792088"/>
                <a:gd name="connsiteX6" fmla="*/ 0 w 1912154"/>
                <a:gd name="connsiteY6" fmla="*/ 594066 h 792088"/>
                <a:gd name="connsiteX7" fmla="*/ 0 w 1912154"/>
                <a:gd name="connsiteY7" fmla="*/ 198022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835046"/>
                <a:gd name="connsiteX1" fmla="*/ 1234333 w 2174379"/>
                <a:gd name="connsiteY1" fmla="*/ 198022 h 835046"/>
                <a:gd name="connsiteX2" fmla="*/ 1234333 w 2174379"/>
                <a:gd name="connsiteY2" fmla="*/ 0 h 835046"/>
                <a:gd name="connsiteX3" fmla="*/ 2174379 w 2174379"/>
                <a:gd name="connsiteY3" fmla="*/ 221734 h 835046"/>
                <a:gd name="connsiteX4" fmla="*/ 1234333 w 2174379"/>
                <a:gd name="connsiteY4" fmla="*/ 792088 h 835046"/>
                <a:gd name="connsiteX5" fmla="*/ 1234333 w 2174379"/>
                <a:gd name="connsiteY5" fmla="*/ 594066 h 835046"/>
                <a:gd name="connsiteX6" fmla="*/ 115082 w 2174379"/>
                <a:gd name="connsiteY6" fmla="*/ 835046 h 835046"/>
                <a:gd name="connsiteX7" fmla="*/ 0 w 2174379"/>
                <a:gd name="connsiteY7" fmla="*/ 411623 h 835046"/>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0 w 2174379"/>
                <a:gd name="connsiteY6" fmla="*/ 41162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274590"/>
                <a:gd name="connsiteY0" fmla="*/ 568675 h 823270"/>
                <a:gd name="connsiteX1" fmla="*/ 1466604 w 2274590"/>
                <a:gd name="connsiteY1" fmla="*/ 229204 h 823270"/>
                <a:gd name="connsiteX2" fmla="*/ 1466604 w 2274590"/>
                <a:gd name="connsiteY2" fmla="*/ 31182 h 823270"/>
                <a:gd name="connsiteX3" fmla="*/ 2274590 w 2274590"/>
                <a:gd name="connsiteY3" fmla="*/ 0 h 823270"/>
                <a:gd name="connsiteX4" fmla="*/ 1466604 w 2274590"/>
                <a:gd name="connsiteY4" fmla="*/ 823270 h 823270"/>
                <a:gd name="connsiteX5" fmla="*/ 1466604 w 2274590"/>
                <a:gd name="connsiteY5" fmla="*/ 625248 h 823270"/>
                <a:gd name="connsiteX6" fmla="*/ 0 w 2274590"/>
                <a:gd name="connsiteY6" fmla="*/ 568675 h 823270"/>
                <a:gd name="connsiteX0" fmla="*/ 0 w 2274590"/>
                <a:gd name="connsiteY0" fmla="*/ 680502 h 935097"/>
                <a:gd name="connsiteX1" fmla="*/ 1466604 w 2274590"/>
                <a:gd name="connsiteY1" fmla="*/ 34103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466604 w 2274590"/>
                <a:gd name="connsiteY5" fmla="*/ 737075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381997 w 2274590"/>
                <a:gd name="connsiteY1" fmla="*/ 20889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23781 w 2274590"/>
                <a:gd name="connsiteY1" fmla="*/ 291992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12418 w 2274590"/>
                <a:gd name="connsiteY1" fmla="*/ 329149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22701 h 970746"/>
                <a:gd name="connsiteX1" fmla="*/ 1412418 w 2274590"/>
                <a:gd name="connsiteY1" fmla="*/ 271348 h 970746"/>
                <a:gd name="connsiteX2" fmla="*/ 1244189 w 2274590"/>
                <a:gd name="connsiteY2" fmla="*/ 0 h 970746"/>
                <a:gd name="connsiteX3" fmla="*/ 2274590 w 2274590"/>
                <a:gd name="connsiteY3" fmla="*/ 54026 h 970746"/>
                <a:gd name="connsiteX4" fmla="*/ 1623990 w 2274590"/>
                <a:gd name="connsiteY4" fmla="*/ 970746 h 970746"/>
                <a:gd name="connsiteX5" fmla="*/ 1532180 w 2274590"/>
                <a:gd name="connsiteY5" fmla="*/ 541493 h 970746"/>
                <a:gd name="connsiteX6" fmla="*/ 0 w 2274590"/>
                <a:gd name="connsiteY6" fmla="*/ 622701 h 970746"/>
                <a:gd name="connsiteX0" fmla="*/ 0 w 2274590"/>
                <a:gd name="connsiteY0" fmla="*/ 622701 h 795262"/>
                <a:gd name="connsiteX1" fmla="*/ 1412418 w 2274590"/>
                <a:gd name="connsiteY1" fmla="*/ 271348 h 795262"/>
                <a:gd name="connsiteX2" fmla="*/ 1244189 w 2274590"/>
                <a:gd name="connsiteY2" fmla="*/ 0 h 795262"/>
                <a:gd name="connsiteX3" fmla="*/ 2274590 w 2274590"/>
                <a:gd name="connsiteY3" fmla="*/ 54026 h 795262"/>
                <a:gd name="connsiteX4" fmla="*/ 1571390 w 2274590"/>
                <a:gd name="connsiteY4" fmla="*/ 795262 h 795262"/>
                <a:gd name="connsiteX5" fmla="*/ 1532180 w 2274590"/>
                <a:gd name="connsiteY5" fmla="*/ 541493 h 795262"/>
                <a:gd name="connsiteX6" fmla="*/ 0 w 2274590"/>
                <a:gd name="connsiteY6" fmla="*/ 622701 h 795262"/>
                <a:gd name="connsiteX0" fmla="*/ 0 w 2067618"/>
                <a:gd name="connsiteY0" fmla="*/ 622701 h 795262"/>
                <a:gd name="connsiteX1" fmla="*/ 1412418 w 2067618"/>
                <a:gd name="connsiteY1" fmla="*/ 271348 h 795262"/>
                <a:gd name="connsiteX2" fmla="*/ 1244189 w 2067618"/>
                <a:gd name="connsiteY2" fmla="*/ 0 h 795262"/>
                <a:gd name="connsiteX3" fmla="*/ 2067618 w 2067618"/>
                <a:gd name="connsiteY3" fmla="*/ 132939 h 795262"/>
                <a:gd name="connsiteX4" fmla="*/ 1571390 w 2067618"/>
                <a:gd name="connsiteY4" fmla="*/ 795262 h 795262"/>
                <a:gd name="connsiteX5" fmla="*/ 1532180 w 2067618"/>
                <a:gd name="connsiteY5" fmla="*/ 541493 h 795262"/>
                <a:gd name="connsiteX6" fmla="*/ 0 w 2067618"/>
                <a:gd name="connsiteY6" fmla="*/ 622701 h 795262"/>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32180 w 2067618"/>
                <a:gd name="connsiteY5" fmla="*/ 541493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7911"/>
                <a:gd name="connsiteX1" fmla="*/ 1412418 w 2067618"/>
                <a:gd name="connsiteY1" fmla="*/ 271348 h 847911"/>
                <a:gd name="connsiteX2" fmla="*/ 1244189 w 2067618"/>
                <a:gd name="connsiteY2" fmla="*/ 0 h 847911"/>
                <a:gd name="connsiteX3" fmla="*/ 2067618 w 2067618"/>
                <a:gd name="connsiteY3" fmla="*/ 132939 h 847911"/>
                <a:gd name="connsiteX4" fmla="*/ 1699368 w 2067618"/>
                <a:gd name="connsiteY4" fmla="*/ 846901 h 847911"/>
                <a:gd name="connsiteX5" fmla="*/ 1547157 w 2067618"/>
                <a:gd name="connsiteY5" fmla="*/ 497629 h 847911"/>
                <a:gd name="connsiteX6" fmla="*/ 0 w 2067618"/>
                <a:gd name="connsiteY6" fmla="*/ 622701 h 84791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586665 h 810865"/>
                <a:gd name="connsiteX1" fmla="*/ 1412418 w 2067618"/>
                <a:gd name="connsiteY1" fmla="*/ 235312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343280 w 2067618"/>
                <a:gd name="connsiteY5" fmla="*/ 550829 h 810865"/>
                <a:gd name="connsiteX6" fmla="*/ 0 w 2067618"/>
                <a:gd name="connsiteY6" fmla="*/ 586665 h 810865"/>
                <a:gd name="connsiteX0" fmla="*/ 0 w 2067618"/>
                <a:gd name="connsiteY0" fmla="*/ 586665 h 919733"/>
                <a:gd name="connsiteX1" fmla="*/ 1139377 w 2067618"/>
                <a:gd name="connsiteY1" fmla="*/ 356529 h 919733"/>
                <a:gd name="connsiteX2" fmla="*/ 861241 w 2067618"/>
                <a:gd name="connsiteY2" fmla="*/ 0 h 919733"/>
                <a:gd name="connsiteX3" fmla="*/ 2067618 w 2067618"/>
                <a:gd name="connsiteY3" fmla="*/ 96903 h 919733"/>
                <a:gd name="connsiteX4" fmla="*/ 1580125 w 2067618"/>
                <a:gd name="connsiteY4" fmla="*/ 919733 h 919733"/>
                <a:gd name="connsiteX5" fmla="*/ 1343280 w 2067618"/>
                <a:gd name="connsiteY5" fmla="*/ 550829 h 919733"/>
                <a:gd name="connsiteX6" fmla="*/ 0 w 2067618"/>
                <a:gd name="connsiteY6" fmla="*/ 586665 h 919733"/>
                <a:gd name="connsiteX0" fmla="*/ 0 w 2067618"/>
                <a:gd name="connsiteY0" fmla="*/ 586665 h 911984"/>
                <a:gd name="connsiteX1" fmla="*/ 1139377 w 2067618"/>
                <a:gd name="connsiteY1" fmla="*/ 356529 h 911984"/>
                <a:gd name="connsiteX2" fmla="*/ 861241 w 2067618"/>
                <a:gd name="connsiteY2" fmla="*/ 0 h 911984"/>
                <a:gd name="connsiteX3" fmla="*/ 2067618 w 2067618"/>
                <a:gd name="connsiteY3" fmla="*/ 96903 h 911984"/>
                <a:gd name="connsiteX4" fmla="*/ 1549678 w 2067618"/>
                <a:gd name="connsiteY4" fmla="*/ 911984 h 911984"/>
                <a:gd name="connsiteX5" fmla="*/ 1343280 w 2067618"/>
                <a:gd name="connsiteY5" fmla="*/ 550829 h 911984"/>
                <a:gd name="connsiteX6" fmla="*/ 0 w 2067618"/>
                <a:gd name="connsiteY6" fmla="*/ 586665 h 911984"/>
                <a:gd name="connsiteX0" fmla="*/ 0 w 1897309"/>
                <a:gd name="connsiteY0" fmla="*/ 586665 h 911984"/>
                <a:gd name="connsiteX1" fmla="*/ 1139377 w 1897309"/>
                <a:gd name="connsiteY1" fmla="*/ 356529 h 911984"/>
                <a:gd name="connsiteX2" fmla="*/ 861241 w 1897309"/>
                <a:gd name="connsiteY2" fmla="*/ 0 h 911984"/>
                <a:gd name="connsiteX3" fmla="*/ 1897309 w 1897309"/>
                <a:gd name="connsiteY3" fmla="*/ 91702 h 911984"/>
                <a:gd name="connsiteX4" fmla="*/ 1549678 w 1897309"/>
                <a:gd name="connsiteY4" fmla="*/ 911984 h 911984"/>
                <a:gd name="connsiteX5" fmla="*/ 1343280 w 1897309"/>
                <a:gd name="connsiteY5" fmla="*/ 550829 h 911984"/>
                <a:gd name="connsiteX6" fmla="*/ 0 w 1897309"/>
                <a:gd name="connsiteY6" fmla="*/ 586665 h 911984"/>
                <a:gd name="connsiteX0" fmla="*/ 0 w 1897309"/>
                <a:gd name="connsiteY0" fmla="*/ 586665 h 773657"/>
                <a:gd name="connsiteX1" fmla="*/ 1139377 w 1897309"/>
                <a:gd name="connsiteY1" fmla="*/ 356529 h 773657"/>
                <a:gd name="connsiteX2" fmla="*/ 861241 w 1897309"/>
                <a:gd name="connsiteY2" fmla="*/ 0 h 773657"/>
                <a:gd name="connsiteX3" fmla="*/ 1897309 w 1897309"/>
                <a:gd name="connsiteY3" fmla="*/ 91702 h 773657"/>
                <a:gd name="connsiteX4" fmla="*/ 1485715 w 1897309"/>
                <a:gd name="connsiteY4" fmla="*/ 773657 h 773657"/>
                <a:gd name="connsiteX5" fmla="*/ 1343280 w 1897309"/>
                <a:gd name="connsiteY5" fmla="*/ 550829 h 773657"/>
                <a:gd name="connsiteX6" fmla="*/ 0 w 1897309"/>
                <a:gd name="connsiteY6" fmla="*/ 586665 h 773657"/>
                <a:gd name="connsiteX0" fmla="*/ 0 w 1897309"/>
                <a:gd name="connsiteY0" fmla="*/ 502004 h 688996"/>
                <a:gd name="connsiteX1" fmla="*/ 1139377 w 1897309"/>
                <a:gd name="connsiteY1" fmla="*/ 271868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206981 w 1897309"/>
                <a:gd name="connsiteY1" fmla="*/ 290981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33997 w 1897309"/>
                <a:gd name="connsiteY5" fmla="*/ 435200 h 688996"/>
                <a:gd name="connsiteX6" fmla="*/ 0 w 1897309"/>
                <a:gd name="connsiteY6" fmla="*/ 502004 h 688996"/>
                <a:gd name="connsiteX0" fmla="*/ 0 w 1897309"/>
                <a:gd name="connsiteY0" fmla="*/ 502004 h 764868"/>
                <a:gd name="connsiteX1" fmla="*/ 1147126 w 1897309"/>
                <a:gd name="connsiteY1" fmla="*/ 241422 h 764868"/>
                <a:gd name="connsiteX2" fmla="*/ 954118 w 1897309"/>
                <a:gd name="connsiteY2" fmla="*/ 0 h 764868"/>
                <a:gd name="connsiteX3" fmla="*/ 1897309 w 1897309"/>
                <a:gd name="connsiteY3" fmla="*/ 7041 h 764868"/>
                <a:gd name="connsiteX4" fmla="*/ 1514082 w 1897309"/>
                <a:gd name="connsiteY4" fmla="*/ 764868 h 764868"/>
                <a:gd name="connsiteX5" fmla="*/ 1333997 w 1897309"/>
                <a:gd name="connsiteY5" fmla="*/ 435200 h 764868"/>
                <a:gd name="connsiteX6" fmla="*/ 0 w 1897309"/>
                <a:gd name="connsiteY6" fmla="*/ 502004 h 764868"/>
                <a:gd name="connsiteX0" fmla="*/ 0 w 1769824"/>
                <a:gd name="connsiteY0" fmla="*/ 502004 h 764868"/>
                <a:gd name="connsiteX1" fmla="*/ 1147126 w 1769824"/>
                <a:gd name="connsiteY1" fmla="*/ 241422 h 764868"/>
                <a:gd name="connsiteX2" fmla="*/ 954118 w 1769824"/>
                <a:gd name="connsiteY2" fmla="*/ 0 h 764868"/>
                <a:gd name="connsiteX3" fmla="*/ 1769824 w 1769824"/>
                <a:gd name="connsiteY3" fmla="*/ 50879 h 764868"/>
                <a:gd name="connsiteX4" fmla="*/ 1514082 w 1769824"/>
                <a:gd name="connsiteY4" fmla="*/ 764868 h 764868"/>
                <a:gd name="connsiteX5" fmla="*/ 1333997 w 1769824"/>
                <a:gd name="connsiteY5" fmla="*/ 435200 h 764868"/>
                <a:gd name="connsiteX6" fmla="*/ 0 w 1769824"/>
                <a:gd name="connsiteY6" fmla="*/ 502004 h 764868"/>
                <a:gd name="connsiteX0" fmla="*/ 0 w 1769824"/>
                <a:gd name="connsiteY0" fmla="*/ 502004 h 671445"/>
                <a:gd name="connsiteX1" fmla="*/ 1147126 w 1769824"/>
                <a:gd name="connsiteY1" fmla="*/ 241422 h 671445"/>
                <a:gd name="connsiteX2" fmla="*/ 954118 w 1769824"/>
                <a:gd name="connsiteY2" fmla="*/ 0 h 671445"/>
                <a:gd name="connsiteX3" fmla="*/ 1769824 w 1769824"/>
                <a:gd name="connsiteY3" fmla="*/ 50879 h 671445"/>
                <a:gd name="connsiteX4" fmla="*/ 1469204 w 1769824"/>
                <a:gd name="connsiteY4" fmla="*/ 671445 h 671445"/>
                <a:gd name="connsiteX5" fmla="*/ 1333997 w 1769824"/>
                <a:gd name="connsiteY5" fmla="*/ 435200 h 671445"/>
                <a:gd name="connsiteX6" fmla="*/ 0 w 1769824"/>
                <a:gd name="connsiteY6" fmla="*/ 502004 h 671445"/>
                <a:gd name="connsiteX0" fmla="*/ 0 w 1774479"/>
                <a:gd name="connsiteY0" fmla="*/ 502004 h 671445"/>
                <a:gd name="connsiteX1" fmla="*/ 1147126 w 1774479"/>
                <a:gd name="connsiteY1" fmla="*/ 241422 h 671445"/>
                <a:gd name="connsiteX2" fmla="*/ 954118 w 1774479"/>
                <a:gd name="connsiteY2" fmla="*/ 0 h 671445"/>
                <a:gd name="connsiteX3" fmla="*/ 1774479 w 1774479"/>
                <a:gd name="connsiteY3" fmla="*/ 10109 h 671445"/>
                <a:gd name="connsiteX4" fmla="*/ 1469204 w 1774479"/>
                <a:gd name="connsiteY4" fmla="*/ 671445 h 671445"/>
                <a:gd name="connsiteX5" fmla="*/ 1333997 w 1774479"/>
                <a:gd name="connsiteY5" fmla="*/ 435200 h 671445"/>
                <a:gd name="connsiteX6" fmla="*/ 0 w 1774479"/>
                <a:gd name="connsiteY6" fmla="*/ 502004 h 671445"/>
                <a:gd name="connsiteX0" fmla="*/ 0 w 1774479"/>
                <a:gd name="connsiteY0" fmla="*/ 491895 h 661336"/>
                <a:gd name="connsiteX1" fmla="*/ 1147126 w 1774479"/>
                <a:gd name="connsiteY1" fmla="*/ 231313 h 661336"/>
                <a:gd name="connsiteX2" fmla="*/ 1011399 w 1774479"/>
                <a:gd name="connsiteY2" fmla="*/ 12096 h 661336"/>
                <a:gd name="connsiteX3" fmla="*/ 1774479 w 1774479"/>
                <a:gd name="connsiteY3" fmla="*/ 0 h 661336"/>
                <a:gd name="connsiteX4" fmla="*/ 1469204 w 1774479"/>
                <a:gd name="connsiteY4" fmla="*/ 661336 h 661336"/>
                <a:gd name="connsiteX5" fmla="*/ 1333997 w 1774479"/>
                <a:gd name="connsiteY5" fmla="*/ 425091 h 661336"/>
                <a:gd name="connsiteX6" fmla="*/ 0 w 1774479"/>
                <a:gd name="connsiteY6" fmla="*/ 491895 h 661336"/>
                <a:gd name="connsiteX0" fmla="*/ 0 w 1774479"/>
                <a:gd name="connsiteY0" fmla="*/ 491895 h 643996"/>
                <a:gd name="connsiteX1" fmla="*/ 1147126 w 1774479"/>
                <a:gd name="connsiteY1" fmla="*/ 231313 h 643996"/>
                <a:gd name="connsiteX2" fmla="*/ 1011399 w 1774479"/>
                <a:gd name="connsiteY2" fmla="*/ 12096 h 643996"/>
                <a:gd name="connsiteX3" fmla="*/ 1774479 w 1774479"/>
                <a:gd name="connsiteY3" fmla="*/ 0 h 643996"/>
                <a:gd name="connsiteX4" fmla="*/ 1453213 w 1774479"/>
                <a:gd name="connsiteY4" fmla="*/ 626754 h 643996"/>
                <a:gd name="connsiteX5" fmla="*/ 1333997 w 1774479"/>
                <a:gd name="connsiteY5" fmla="*/ 425091 h 643996"/>
                <a:gd name="connsiteX6" fmla="*/ 0 w 1774479"/>
                <a:gd name="connsiteY6" fmla="*/ 491895 h 643996"/>
                <a:gd name="connsiteX0" fmla="*/ 0 w 1774479"/>
                <a:gd name="connsiteY0" fmla="*/ 491895 h 666479"/>
                <a:gd name="connsiteX1" fmla="*/ 1147126 w 1774479"/>
                <a:gd name="connsiteY1" fmla="*/ 23131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491895 h 666479"/>
                <a:gd name="connsiteX1" fmla="*/ 1052662 w 1774479"/>
                <a:gd name="connsiteY1" fmla="*/ 31025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513914 h 688498"/>
                <a:gd name="connsiteX1" fmla="*/ 1052662 w 1774479"/>
                <a:gd name="connsiteY1" fmla="*/ 332272 h 688498"/>
                <a:gd name="connsiteX2" fmla="*/ 787423 w 1774479"/>
                <a:gd name="connsiteY2" fmla="*/ 0 h 688498"/>
                <a:gd name="connsiteX3" fmla="*/ 1774479 w 1774479"/>
                <a:gd name="connsiteY3" fmla="*/ 22019 h 688498"/>
                <a:gd name="connsiteX4" fmla="*/ 1453213 w 1774479"/>
                <a:gd name="connsiteY4" fmla="*/ 648773 h 688498"/>
                <a:gd name="connsiteX5" fmla="*/ 1198764 w 1774479"/>
                <a:gd name="connsiteY5" fmla="*/ 521395 h 688498"/>
                <a:gd name="connsiteX6" fmla="*/ 0 w 1774479"/>
                <a:gd name="connsiteY6" fmla="*/ 513914 h 688498"/>
                <a:gd name="connsiteX0" fmla="*/ 0 w 1774479"/>
                <a:gd name="connsiteY0" fmla="*/ 513914 h 769523"/>
                <a:gd name="connsiteX1" fmla="*/ 1052662 w 1774479"/>
                <a:gd name="connsiteY1" fmla="*/ 332272 h 769523"/>
                <a:gd name="connsiteX2" fmla="*/ 787423 w 1774479"/>
                <a:gd name="connsiteY2" fmla="*/ 0 h 769523"/>
                <a:gd name="connsiteX3" fmla="*/ 1774479 w 1774479"/>
                <a:gd name="connsiteY3" fmla="*/ 22019 h 769523"/>
                <a:gd name="connsiteX4" fmla="*/ 1388156 w 1774479"/>
                <a:gd name="connsiteY4" fmla="*/ 769523 h 769523"/>
                <a:gd name="connsiteX5" fmla="*/ 1198764 w 1774479"/>
                <a:gd name="connsiteY5" fmla="*/ 521395 h 769523"/>
                <a:gd name="connsiteX6" fmla="*/ 0 w 1774479"/>
                <a:gd name="connsiteY6" fmla="*/ 513914 h 769523"/>
                <a:gd name="connsiteX0" fmla="*/ 0 w 1633577"/>
                <a:gd name="connsiteY0" fmla="*/ 513914 h 769523"/>
                <a:gd name="connsiteX1" fmla="*/ 1052662 w 1633577"/>
                <a:gd name="connsiteY1" fmla="*/ 332272 h 769523"/>
                <a:gd name="connsiteX2" fmla="*/ 787423 w 1633577"/>
                <a:gd name="connsiteY2" fmla="*/ 0 h 769523"/>
                <a:gd name="connsiteX3" fmla="*/ 1633577 w 1633577"/>
                <a:gd name="connsiteY3" fmla="*/ 58628 h 769523"/>
                <a:gd name="connsiteX4" fmla="*/ 1388156 w 1633577"/>
                <a:gd name="connsiteY4" fmla="*/ 769523 h 769523"/>
                <a:gd name="connsiteX5" fmla="*/ 1198764 w 1633577"/>
                <a:gd name="connsiteY5" fmla="*/ 521395 h 769523"/>
                <a:gd name="connsiteX6" fmla="*/ 0 w 1633577"/>
                <a:gd name="connsiteY6" fmla="*/ 513914 h 769523"/>
                <a:gd name="connsiteX0" fmla="*/ 0 w 1633577"/>
                <a:gd name="connsiteY0" fmla="*/ 455286 h 710895"/>
                <a:gd name="connsiteX1" fmla="*/ 1052662 w 1633577"/>
                <a:gd name="connsiteY1" fmla="*/ 273644 h 710895"/>
                <a:gd name="connsiteX2" fmla="*/ 862748 w 1633577"/>
                <a:gd name="connsiteY2" fmla="*/ 42544 h 710895"/>
                <a:gd name="connsiteX3" fmla="*/ 1633577 w 1633577"/>
                <a:gd name="connsiteY3" fmla="*/ 0 h 710895"/>
                <a:gd name="connsiteX4" fmla="*/ 1388156 w 1633577"/>
                <a:gd name="connsiteY4" fmla="*/ 710895 h 710895"/>
                <a:gd name="connsiteX5" fmla="*/ 1198764 w 1633577"/>
                <a:gd name="connsiteY5" fmla="*/ 462767 h 710895"/>
                <a:gd name="connsiteX6" fmla="*/ 0 w 1633577"/>
                <a:gd name="connsiteY6" fmla="*/ 455286 h 710895"/>
                <a:gd name="connsiteX0" fmla="*/ 0 w 1633577"/>
                <a:gd name="connsiteY0" fmla="*/ 455286 h 646385"/>
                <a:gd name="connsiteX1" fmla="*/ 1052662 w 1633577"/>
                <a:gd name="connsiteY1" fmla="*/ 273644 h 646385"/>
                <a:gd name="connsiteX2" fmla="*/ 862748 w 1633577"/>
                <a:gd name="connsiteY2" fmla="*/ 42544 h 646385"/>
                <a:gd name="connsiteX3" fmla="*/ 1633577 w 1633577"/>
                <a:gd name="connsiteY3" fmla="*/ 0 h 646385"/>
                <a:gd name="connsiteX4" fmla="*/ 1396945 w 1633577"/>
                <a:gd name="connsiteY4" fmla="*/ 646385 h 646385"/>
                <a:gd name="connsiteX5" fmla="*/ 1198764 w 1633577"/>
                <a:gd name="connsiteY5" fmla="*/ 462767 h 646385"/>
                <a:gd name="connsiteX6" fmla="*/ 0 w 1633577"/>
                <a:gd name="connsiteY6" fmla="*/ 455286 h 646385"/>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198764 w 1633577"/>
                <a:gd name="connsiteY5" fmla="*/ 462767 h 670124"/>
                <a:gd name="connsiteX6" fmla="*/ 0 w 1633577"/>
                <a:gd name="connsiteY6" fmla="*/ 455286 h 670124"/>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788957 w 1633577"/>
                <a:gd name="connsiteY2" fmla="*/ 2787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15270 w 1633577"/>
                <a:gd name="connsiteY2" fmla="*/ 34275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520549"/>
                <a:gd name="connsiteY0" fmla="*/ 438282 h 653120"/>
                <a:gd name="connsiteX1" fmla="*/ 992805 w 1520549"/>
                <a:gd name="connsiteY1" fmla="*/ 207082 h 653120"/>
                <a:gd name="connsiteX2" fmla="*/ 815270 w 1520549"/>
                <a:gd name="connsiteY2" fmla="*/ 17271 h 653120"/>
                <a:gd name="connsiteX3" fmla="*/ 1520549 w 1520549"/>
                <a:gd name="connsiteY3" fmla="*/ 0 h 653120"/>
                <a:gd name="connsiteX4" fmla="*/ 1392810 w 1520549"/>
                <a:gd name="connsiteY4" fmla="*/ 653120 h 653120"/>
                <a:gd name="connsiteX5" fmla="*/ 1201858 w 1520549"/>
                <a:gd name="connsiteY5" fmla="*/ 456087 h 653120"/>
                <a:gd name="connsiteX6" fmla="*/ 0 w 1520549"/>
                <a:gd name="connsiteY6" fmla="*/ 438282 h 653120"/>
                <a:gd name="connsiteX0" fmla="*/ 0 w 1526737"/>
                <a:gd name="connsiteY0" fmla="*/ 417637 h 653120"/>
                <a:gd name="connsiteX1" fmla="*/ 998993 w 1526737"/>
                <a:gd name="connsiteY1" fmla="*/ 207082 h 653120"/>
                <a:gd name="connsiteX2" fmla="*/ 821458 w 1526737"/>
                <a:gd name="connsiteY2" fmla="*/ 17271 h 653120"/>
                <a:gd name="connsiteX3" fmla="*/ 1526737 w 1526737"/>
                <a:gd name="connsiteY3" fmla="*/ 0 h 653120"/>
                <a:gd name="connsiteX4" fmla="*/ 1398998 w 1526737"/>
                <a:gd name="connsiteY4" fmla="*/ 653120 h 653120"/>
                <a:gd name="connsiteX5" fmla="*/ 1208046 w 1526737"/>
                <a:gd name="connsiteY5" fmla="*/ 456087 h 653120"/>
                <a:gd name="connsiteX6" fmla="*/ 6188 w 1526737"/>
                <a:gd name="connsiteY6" fmla="*/ 438282 h 653120"/>
                <a:gd name="connsiteX0" fmla="*/ 46527 w 1520611"/>
                <a:gd name="connsiteY0" fmla="*/ 368105 h 653120"/>
                <a:gd name="connsiteX1" fmla="*/ 992867 w 1520611"/>
                <a:gd name="connsiteY1" fmla="*/ 207082 h 653120"/>
                <a:gd name="connsiteX2" fmla="*/ 815332 w 1520611"/>
                <a:gd name="connsiteY2" fmla="*/ 17271 h 653120"/>
                <a:gd name="connsiteX3" fmla="*/ 1520611 w 1520611"/>
                <a:gd name="connsiteY3" fmla="*/ 0 h 653120"/>
                <a:gd name="connsiteX4" fmla="*/ 1392872 w 1520611"/>
                <a:gd name="connsiteY4" fmla="*/ 653120 h 653120"/>
                <a:gd name="connsiteX5" fmla="*/ 1201920 w 1520611"/>
                <a:gd name="connsiteY5" fmla="*/ 456087 h 653120"/>
                <a:gd name="connsiteX6" fmla="*/ 62 w 1520611"/>
                <a:gd name="connsiteY6" fmla="*/ 438282 h 653120"/>
                <a:gd name="connsiteX7" fmla="*/ 46527 w 1520611"/>
                <a:gd name="connsiteY7" fmla="*/ 368105 h 653120"/>
                <a:gd name="connsiteX0" fmla="*/ 0 w 1474084"/>
                <a:gd name="connsiteY0" fmla="*/ 368105 h 766422"/>
                <a:gd name="connsiteX1" fmla="*/ 946340 w 1474084"/>
                <a:gd name="connsiteY1" fmla="*/ 207082 h 766422"/>
                <a:gd name="connsiteX2" fmla="*/ 768805 w 1474084"/>
                <a:gd name="connsiteY2" fmla="*/ 17271 h 766422"/>
                <a:gd name="connsiteX3" fmla="*/ 1474084 w 1474084"/>
                <a:gd name="connsiteY3" fmla="*/ 0 h 766422"/>
                <a:gd name="connsiteX4" fmla="*/ 1346345 w 1474084"/>
                <a:gd name="connsiteY4" fmla="*/ 653120 h 766422"/>
                <a:gd name="connsiteX5" fmla="*/ 1155393 w 1474084"/>
                <a:gd name="connsiteY5" fmla="*/ 456087 h 766422"/>
                <a:gd name="connsiteX6" fmla="*/ 104186 w 1474084"/>
                <a:gd name="connsiteY6" fmla="*/ 640626 h 766422"/>
                <a:gd name="connsiteX7" fmla="*/ 0 w 1474084"/>
                <a:gd name="connsiteY7" fmla="*/ 368105 h 766422"/>
                <a:gd name="connsiteX0" fmla="*/ 0 w 1372965"/>
                <a:gd name="connsiteY0" fmla="*/ 517796 h 766422"/>
                <a:gd name="connsiteX1" fmla="*/ 845221 w 1372965"/>
                <a:gd name="connsiteY1" fmla="*/ 207082 h 766422"/>
                <a:gd name="connsiteX2" fmla="*/ 667686 w 1372965"/>
                <a:gd name="connsiteY2" fmla="*/ 17271 h 766422"/>
                <a:gd name="connsiteX3" fmla="*/ 1372965 w 1372965"/>
                <a:gd name="connsiteY3" fmla="*/ 0 h 766422"/>
                <a:gd name="connsiteX4" fmla="*/ 1245226 w 1372965"/>
                <a:gd name="connsiteY4" fmla="*/ 653120 h 766422"/>
                <a:gd name="connsiteX5" fmla="*/ 1054274 w 1372965"/>
                <a:gd name="connsiteY5" fmla="*/ 456087 h 766422"/>
                <a:gd name="connsiteX6" fmla="*/ 3067 w 1372965"/>
                <a:gd name="connsiteY6" fmla="*/ 640626 h 766422"/>
                <a:gd name="connsiteX7" fmla="*/ 0 w 1372965"/>
                <a:gd name="connsiteY7" fmla="*/ 517796 h 766422"/>
                <a:gd name="connsiteX0" fmla="*/ 77471 w 1450436"/>
                <a:gd name="connsiteY0" fmla="*/ 517796 h 731671"/>
                <a:gd name="connsiteX1" fmla="*/ 922692 w 1450436"/>
                <a:gd name="connsiteY1" fmla="*/ 207082 h 731671"/>
                <a:gd name="connsiteX2" fmla="*/ 745157 w 1450436"/>
                <a:gd name="connsiteY2" fmla="*/ 17271 h 731671"/>
                <a:gd name="connsiteX3" fmla="*/ 1450436 w 1450436"/>
                <a:gd name="connsiteY3" fmla="*/ 0 h 731671"/>
                <a:gd name="connsiteX4" fmla="*/ 1322697 w 1450436"/>
                <a:gd name="connsiteY4" fmla="*/ 653120 h 731671"/>
                <a:gd name="connsiteX5" fmla="*/ 1131745 w 1450436"/>
                <a:gd name="connsiteY5" fmla="*/ 456087 h 731671"/>
                <a:gd name="connsiteX6" fmla="*/ 38 w 1450436"/>
                <a:gd name="connsiteY6" fmla="*/ 597255 h 731671"/>
                <a:gd name="connsiteX7" fmla="*/ 77471 w 1450436"/>
                <a:gd name="connsiteY7" fmla="*/ 517796 h 731671"/>
                <a:gd name="connsiteX0" fmla="*/ 0 w 1372965"/>
                <a:gd name="connsiteY0" fmla="*/ 517796 h 653120"/>
                <a:gd name="connsiteX1" fmla="*/ 845221 w 1372965"/>
                <a:gd name="connsiteY1" fmla="*/ 207082 h 653120"/>
                <a:gd name="connsiteX2" fmla="*/ 667686 w 1372965"/>
                <a:gd name="connsiteY2" fmla="*/ 17271 h 653120"/>
                <a:gd name="connsiteX3" fmla="*/ 1372965 w 1372965"/>
                <a:gd name="connsiteY3" fmla="*/ 0 h 653120"/>
                <a:gd name="connsiteX4" fmla="*/ 1245226 w 1372965"/>
                <a:gd name="connsiteY4" fmla="*/ 653120 h 653120"/>
                <a:gd name="connsiteX5" fmla="*/ 1054274 w 1372965"/>
                <a:gd name="connsiteY5" fmla="*/ 456087 h 653120"/>
                <a:gd name="connsiteX6" fmla="*/ 0 w 1372965"/>
                <a:gd name="connsiteY6" fmla="*/ 517796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85340 w 1269740"/>
                <a:gd name="connsiteY1" fmla="*/ 239090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38902 w 1269740"/>
                <a:gd name="connsiteY1" fmla="*/ 196759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492208"/>
                <a:gd name="connsiteY0" fmla="*/ 626663 h 792928"/>
                <a:gd name="connsiteX1" fmla="*/ 738902 w 1492208"/>
                <a:gd name="connsiteY1" fmla="*/ 336567 h 792928"/>
                <a:gd name="connsiteX2" fmla="*/ 564461 w 1492208"/>
                <a:gd name="connsiteY2" fmla="*/ 157079 h 792928"/>
                <a:gd name="connsiteX3" fmla="*/ 1492208 w 1492208"/>
                <a:gd name="connsiteY3" fmla="*/ 0 h 792928"/>
                <a:gd name="connsiteX4" fmla="*/ 1142001 w 1492208"/>
                <a:gd name="connsiteY4" fmla="*/ 792928 h 792928"/>
                <a:gd name="connsiteX5" fmla="*/ 951049 w 1492208"/>
                <a:gd name="connsiteY5" fmla="*/ 595895 h 792928"/>
                <a:gd name="connsiteX6" fmla="*/ 0 w 1492208"/>
                <a:gd name="connsiteY6" fmla="*/ 626663 h 792928"/>
                <a:gd name="connsiteX0" fmla="*/ 0 w 1453492"/>
                <a:gd name="connsiteY0" fmla="*/ 586933 h 753198"/>
                <a:gd name="connsiteX1" fmla="*/ 738902 w 1453492"/>
                <a:gd name="connsiteY1" fmla="*/ 296837 h 753198"/>
                <a:gd name="connsiteX2" fmla="*/ 564461 w 1453492"/>
                <a:gd name="connsiteY2" fmla="*/ 117349 h 753198"/>
                <a:gd name="connsiteX3" fmla="*/ 1453492 w 1453492"/>
                <a:gd name="connsiteY3" fmla="*/ 0 h 753198"/>
                <a:gd name="connsiteX4" fmla="*/ 1142001 w 1453492"/>
                <a:gd name="connsiteY4" fmla="*/ 753198 h 753198"/>
                <a:gd name="connsiteX5" fmla="*/ 951049 w 1453492"/>
                <a:gd name="connsiteY5" fmla="*/ 556165 h 753198"/>
                <a:gd name="connsiteX6" fmla="*/ 0 w 1453492"/>
                <a:gd name="connsiteY6" fmla="*/ 586933 h 753198"/>
                <a:gd name="connsiteX0" fmla="*/ 0 w 1453492"/>
                <a:gd name="connsiteY0" fmla="*/ 586933 h 711388"/>
                <a:gd name="connsiteX1" fmla="*/ 738902 w 1453492"/>
                <a:gd name="connsiteY1" fmla="*/ 296837 h 711388"/>
                <a:gd name="connsiteX2" fmla="*/ 564461 w 1453492"/>
                <a:gd name="connsiteY2" fmla="*/ 117349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638253 w 1453492"/>
                <a:gd name="connsiteY2" fmla="*/ 157105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577878 w 1453492"/>
                <a:gd name="connsiteY2" fmla="*/ 124577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352840"/>
                <a:gd name="connsiteY0" fmla="*/ 528639 h 653094"/>
                <a:gd name="connsiteX1" fmla="*/ 738902 w 1352840"/>
                <a:gd name="connsiteY1" fmla="*/ 238543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808558 w 1352840"/>
                <a:gd name="connsiteY1" fmla="*/ 302039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840" h="653094">
                  <a:moveTo>
                    <a:pt x="0" y="528639"/>
                  </a:moveTo>
                  <a:cubicBezTo>
                    <a:pt x="625123" y="382140"/>
                    <a:pt x="671168" y="330468"/>
                    <a:pt x="762120" y="259707"/>
                  </a:cubicBezTo>
                  <a:lnTo>
                    <a:pt x="577878" y="66283"/>
                  </a:lnTo>
                  <a:lnTo>
                    <a:pt x="1352840" y="0"/>
                  </a:lnTo>
                  <a:lnTo>
                    <a:pt x="1112594" y="653094"/>
                  </a:lnTo>
                  <a:lnTo>
                    <a:pt x="951049" y="497871"/>
                  </a:lnTo>
                  <a:cubicBezTo>
                    <a:pt x="954590" y="485173"/>
                    <a:pt x="742885" y="717910"/>
                    <a:pt x="0" y="528639"/>
                  </a:cubicBezTo>
                  <a:close/>
                </a:path>
              </a:pathLst>
            </a:custGeom>
            <a:gradFill>
              <a:gsLst>
                <a:gs pos="417">
                  <a:srgbClr val="466D9E"/>
                </a:gs>
                <a:gs pos="7000">
                  <a:schemeClr val="tx2">
                    <a:lumMod val="60000"/>
                    <a:lumOff val="40000"/>
                  </a:schemeClr>
                </a:gs>
                <a:gs pos="15000">
                  <a:srgbClr val="41638D"/>
                </a:gs>
                <a:gs pos="90000">
                  <a:schemeClr val="tx2">
                    <a:lumMod val="75000"/>
                  </a:schemeClr>
                </a:gs>
                <a:gs pos="50000">
                  <a:schemeClr val="tx2">
                    <a:lumMod val="60000"/>
                    <a:lumOff val="40000"/>
                  </a:schemeClr>
                </a:gs>
              </a:gsLst>
              <a:lin ang="19800000" scaled="0"/>
            </a:gra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テキスト ボックス 7"/>
            <p:cNvSpPr txBox="1"/>
            <p:nvPr/>
          </p:nvSpPr>
          <p:spPr>
            <a:xfrm>
              <a:off x="3332780" y="4448959"/>
              <a:ext cx="1294228" cy="144471"/>
            </a:xfrm>
            <a:prstGeom prst="rect">
              <a:avLst/>
            </a:prstGeom>
            <a:noFill/>
            <a:ln>
              <a:noFill/>
            </a:ln>
          </p:spPr>
          <p:txBody>
            <a:bodyPr wrap="square"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治療にかかる支援</a:t>
              </a:r>
            </a:p>
          </p:txBody>
        </p:sp>
      </p:gr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27" name="正方形/長方形 26"/>
          <p:cNvSpPr/>
          <p:nvPr/>
        </p:nvSpPr>
        <p:spPr>
          <a:xfrm>
            <a:off x="45490" y="113456"/>
            <a:ext cx="9015110" cy="322083"/>
          </a:xfrm>
          <a:prstGeom prst="rect">
            <a:avLst/>
          </a:prstGeom>
          <a:noFill/>
          <a:ln>
            <a:noFill/>
          </a:ln>
        </p:spPr>
        <p:style>
          <a:lnRef idx="0">
            <a:scrgbClr r="0" g="0" b="0"/>
          </a:lnRef>
          <a:fillRef idx="0">
            <a:scrgbClr r="0" g="0" b="0"/>
          </a:fillRef>
          <a:effectRef idx="0">
            <a:scrgbClr r="0" g="0" b="0"/>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■がん対策の推進</a:t>
            </a:r>
            <a:endParaRPr kumimoji="1" lang="ja-JP" altLang="en-US" sz="1846"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テキスト ボックス 29"/>
          <p:cNvSpPr txBox="1"/>
          <p:nvPr/>
        </p:nvSpPr>
        <p:spPr>
          <a:xfrm>
            <a:off x="176599" y="3965556"/>
            <a:ext cx="314849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がん診療拠点病院</a:t>
            </a:r>
            <a:r>
              <a:rPr kumimoji="1" lang="en-US" altLang="ja-JP" sz="1477"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77"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31" name="正方形/長方形 30"/>
          <p:cNvSpPr/>
          <p:nvPr/>
        </p:nvSpPr>
        <p:spPr>
          <a:xfrm>
            <a:off x="475116" y="4290591"/>
            <a:ext cx="8311598" cy="259045"/>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smtClean="0">
                <a:ln>
                  <a:noFill/>
                </a:ln>
                <a:solidFill>
                  <a:prstClr val="black"/>
                </a:solidFill>
                <a:effectLst/>
                <a:uLnTx/>
                <a:uFillTx/>
                <a:latin typeface="Meiryo UI"/>
                <a:ea typeface="Meiryo UI"/>
                <a:cs typeface="Times New Roman" panose="02020603050405020304" pitchFamily="18" charset="0"/>
              </a:rPr>
              <a:t>専門的</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ながん診療機能の充実を図るため</a:t>
            </a:r>
            <a:r>
              <a:rPr kumimoji="1" lang="ja-JP" altLang="en-US" sz="1015" b="0" i="0" u="none" strike="noStrike" kern="100" cap="none" spc="0" normalizeH="0" baseline="0" noProof="0" dirty="0" smtClean="0">
                <a:ln>
                  <a:noFill/>
                </a:ln>
                <a:solidFill>
                  <a:prstClr val="black"/>
                </a:solidFill>
                <a:effectLst/>
                <a:uLnTx/>
                <a:uFillTx/>
                <a:latin typeface="Meiryo UI"/>
                <a:ea typeface="Meiryo UI"/>
                <a:cs typeface="Times New Roman" panose="02020603050405020304" pitchFamily="18" charset="0"/>
              </a:rPr>
              <a:t>、府</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におけるがん医療水準の向上を図るとともに、府民が安心かつ適切ながん医療を選択できる体制を構築する。</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32" name="正方形/長方形 31"/>
          <p:cNvSpPr/>
          <p:nvPr/>
        </p:nvSpPr>
        <p:spPr>
          <a:xfrm>
            <a:off x="488544" y="4716348"/>
            <a:ext cx="8298170" cy="2080057"/>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がん診療拠点</a:t>
            </a:r>
            <a:r>
              <a:rPr kumimoji="1" lang="ja-JP"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病院</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の</a:t>
            </a:r>
            <a:r>
              <a:rPr kumimoji="1" lang="ja-JP" altLang="en-US" sz="1000" b="1" i="0" u="none" strike="sng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特徴</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総数</a:t>
            </a: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府内</a:t>
            </a:r>
            <a:r>
              <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67</a:t>
            </a: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病院</a:t>
            </a: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（内訳）</a:t>
            </a: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成人</a:t>
            </a:r>
            <a:r>
              <a:rPr kumimoji="1" lang="en-US" altLang="zh-CN"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国指定１８＋府指定４５＋府指定（肺）３＝６６</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a:t>
            </a:r>
            <a:r>
              <a:rPr kumimoji="1" lang="en-US" altLang="zh-CN"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国指定１＋府指定２＝３　　　　　</a:t>
            </a:r>
            <a:endParaRPr kumimoji="1" lang="en-US" altLang="zh-CN"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  　 ⇒</a:t>
            </a:r>
            <a:r>
              <a:rPr kumimoji="1" lang="zh-CN" altLang="en-US"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rPr>
              <a:t>成人</a:t>
            </a:r>
            <a:r>
              <a:rPr kumimoji="1" lang="zh-CN" altLang="en-US"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＋小児＝６９病院（重複控除６７病院）</a:t>
            </a: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smtClean="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endParaRPr kumimoji="1" lang="en-US" altLang="ja-JP" sz="1000"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7" name="表 16"/>
          <p:cNvGraphicFramePr>
            <a:graphicFrameLocks noGrp="1"/>
          </p:cNvGraphicFramePr>
          <p:nvPr>
            <p:extLst/>
          </p:nvPr>
        </p:nvGraphicFramePr>
        <p:xfrm>
          <a:off x="4187457" y="4571467"/>
          <a:ext cx="4008001" cy="2243594"/>
        </p:xfrm>
        <a:graphic>
          <a:graphicData uri="http://schemas.openxmlformats.org/drawingml/2006/table">
            <a:tbl>
              <a:tblPr firstRow="1" firstCol="1" bandRow="1">
                <a:tableStyleId>{93296810-A885-4BE3-A3E7-6D5BEEA58F35}</a:tableStyleId>
              </a:tblPr>
              <a:tblGrid>
                <a:gridCol w="606704">
                  <a:extLst>
                    <a:ext uri="{9D8B030D-6E8A-4147-A177-3AD203B41FA5}">
                      <a16:colId xmlns:a16="http://schemas.microsoft.com/office/drawing/2014/main" val="20000"/>
                    </a:ext>
                  </a:extLst>
                </a:gridCol>
                <a:gridCol w="627627">
                  <a:extLst>
                    <a:ext uri="{9D8B030D-6E8A-4147-A177-3AD203B41FA5}">
                      <a16:colId xmlns:a16="http://schemas.microsoft.com/office/drawing/2014/main" val="20001"/>
                    </a:ext>
                  </a:extLst>
                </a:gridCol>
                <a:gridCol w="507074">
                  <a:extLst>
                    <a:ext uri="{9D8B030D-6E8A-4147-A177-3AD203B41FA5}">
                      <a16:colId xmlns:a16="http://schemas.microsoft.com/office/drawing/2014/main" val="1415507869"/>
                    </a:ext>
                  </a:extLst>
                </a:gridCol>
                <a:gridCol w="469905">
                  <a:extLst>
                    <a:ext uri="{9D8B030D-6E8A-4147-A177-3AD203B41FA5}">
                      <a16:colId xmlns:a16="http://schemas.microsoft.com/office/drawing/2014/main" val="1236023338"/>
                    </a:ext>
                  </a:extLst>
                </a:gridCol>
                <a:gridCol w="400800">
                  <a:extLst>
                    <a:ext uri="{9D8B030D-6E8A-4147-A177-3AD203B41FA5}">
                      <a16:colId xmlns:a16="http://schemas.microsoft.com/office/drawing/2014/main" val="4171644814"/>
                    </a:ext>
                  </a:extLst>
                </a:gridCol>
                <a:gridCol w="539008">
                  <a:extLst>
                    <a:ext uri="{9D8B030D-6E8A-4147-A177-3AD203B41FA5}">
                      <a16:colId xmlns:a16="http://schemas.microsoft.com/office/drawing/2014/main" val="20002"/>
                    </a:ext>
                  </a:extLst>
                </a:gridCol>
                <a:gridCol w="442262">
                  <a:extLst>
                    <a:ext uri="{9D8B030D-6E8A-4147-A177-3AD203B41FA5}">
                      <a16:colId xmlns:a16="http://schemas.microsoft.com/office/drawing/2014/main" val="2883696808"/>
                    </a:ext>
                  </a:extLst>
                </a:gridCol>
                <a:gridCol w="414621">
                  <a:extLst>
                    <a:ext uri="{9D8B030D-6E8A-4147-A177-3AD203B41FA5}">
                      <a16:colId xmlns:a16="http://schemas.microsoft.com/office/drawing/2014/main" val="1758963399"/>
                    </a:ext>
                  </a:extLst>
                </a:gridCol>
              </a:tblGrid>
              <a:tr h="199141">
                <a:tc rowSpan="3">
                  <a:txBody>
                    <a:bodyPr/>
                    <a:lstStyle/>
                    <a:p>
                      <a:pPr algn="ctr">
                        <a:spcAft>
                          <a:spcPts val="0"/>
                        </a:spcAft>
                      </a:pPr>
                      <a:r>
                        <a:rPr lang="ja-JP" sz="900" kern="0" dirty="0" smtClean="0">
                          <a:effectLst/>
                        </a:rPr>
                        <a:t>二次</a:t>
                      </a:r>
                      <a:endParaRPr lang="en-US" altLang="ja-JP" sz="900" kern="0" dirty="0" smtClean="0">
                        <a:effectLst/>
                      </a:endParaRPr>
                    </a:p>
                    <a:p>
                      <a:pPr algn="ctr">
                        <a:spcAft>
                          <a:spcPts val="0"/>
                        </a:spcAft>
                      </a:pPr>
                      <a:r>
                        <a:rPr lang="ja-JP" sz="900" kern="0" dirty="0" smtClean="0">
                          <a:effectLst/>
                        </a:rPr>
                        <a:t>医療圏</a:t>
                      </a:r>
                      <a:endParaRPr lang="ja-JP" sz="900" b="1" kern="100" dirty="0">
                        <a:solidFill>
                          <a:schemeClr val="tx1"/>
                        </a:solidFill>
                        <a:effectLst/>
                        <a:latin typeface="Century"/>
                        <a:ea typeface="ＭＳ 明朝"/>
                        <a:cs typeface="Times New Roman"/>
                      </a:endParaRPr>
                    </a:p>
                  </a:txBody>
                  <a:tcPr marL="63305" marR="63305" marT="0" marB="0" anchor="ctr"/>
                </a:tc>
                <a:tc gridSpan="4">
                  <a:txBody>
                    <a:bodyPr/>
                    <a:lstStyle/>
                    <a:p>
                      <a:pPr algn="ctr">
                        <a:spcAft>
                          <a:spcPts val="0"/>
                        </a:spcAft>
                      </a:pPr>
                      <a:r>
                        <a:rPr lang="ja-JP" sz="900" kern="0" dirty="0">
                          <a:effectLst/>
                        </a:rPr>
                        <a:t>国</a:t>
                      </a:r>
                      <a:r>
                        <a:rPr lang="ja-JP" sz="900" kern="0" dirty="0" smtClean="0">
                          <a:effectLst/>
                        </a:rPr>
                        <a:t>指定</a:t>
                      </a:r>
                      <a:r>
                        <a:rPr lang="ja-JP" altLang="en-US" sz="900" kern="0" dirty="0" smtClean="0">
                          <a:effectLst/>
                        </a:rPr>
                        <a:t>　</a:t>
                      </a:r>
                      <a:r>
                        <a:rPr lang="ja-JP" sz="900" kern="0" dirty="0" smtClean="0">
                          <a:effectLst/>
                        </a:rPr>
                        <a:t>拠点</a:t>
                      </a:r>
                      <a:r>
                        <a:rPr lang="ja-JP" sz="900" kern="0" dirty="0">
                          <a:effectLst/>
                        </a:rPr>
                        <a:t>病院</a:t>
                      </a:r>
                      <a:endParaRPr lang="ja-JP" sz="900" b="1" kern="100" dirty="0">
                        <a:solidFill>
                          <a:schemeClr val="tx1"/>
                        </a:solidFill>
                        <a:effectLst/>
                        <a:latin typeface="Century"/>
                        <a:ea typeface="ＭＳ 明朝"/>
                        <a:cs typeface="Times New Roman"/>
                      </a:endParaRPr>
                    </a:p>
                  </a:txBody>
                  <a:tcPr marL="63305" marR="63305" marT="0" marB="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spcAft>
                          <a:spcPts val="0"/>
                        </a:spcAft>
                      </a:pPr>
                      <a:endParaRPr lang="ja-JP" sz="1500" b="0" kern="100" dirty="0">
                        <a:solidFill>
                          <a:schemeClr val="tx1"/>
                        </a:solidFill>
                        <a:effectLst/>
                        <a:latin typeface="Century"/>
                        <a:ea typeface="ＭＳ 明朝"/>
                        <a:cs typeface="Times New Roman"/>
                      </a:endParaRPr>
                    </a:p>
                  </a:txBody>
                  <a:tcPr marL="63305" marR="63305" marT="0" marB="0" anchor="ctr">
                    <a:solidFill>
                      <a:schemeClr val="tx2">
                        <a:lumMod val="20000"/>
                        <a:lumOff val="80000"/>
                      </a:schemeClr>
                    </a:solidFill>
                  </a:tcPr>
                </a:tc>
                <a:tc gridSpan="3">
                  <a:txBody>
                    <a:bodyPr/>
                    <a:lstStyle/>
                    <a:p>
                      <a:pPr algn="ctr">
                        <a:spcAft>
                          <a:spcPts val="0"/>
                        </a:spcAft>
                      </a:pPr>
                      <a:r>
                        <a:rPr lang="ja-JP" sz="900" kern="0" dirty="0" smtClean="0">
                          <a:effectLst/>
                        </a:rPr>
                        <a:t>府指定</a:t>
                      </a:r>
                      <a:r>
                        <a:rPr lang="ja-JP" altLang="en-US" sz="900" kern="0" dirty="0" smtClean="0">
                          <a:effectLst/>
                        </a:rPr>
                        <a:t>　</a:t>
                      </a:r>
                      <a:r>
                        <a:rPr lang="ja-JP" sz="900" kern="0" dirty="0" smtClean="0">
                          <a:effectLst/>
                        </a:rPr>
                        <a:t>拠点</a:t>
                      </a:r>
                      <a:r>
                        <a:rPr lang="ja-JP" sz="900" kern="0" dirty="0">
                          <a:effectLst/>
                        </a:rPr>
                        <a:t>病院</a:t>
                      </a:r>
                      <a:endParaRPr lang="ja-JP" sz="900" b="1" kern="100" dirty="0">
                        <a:solidFill>
                          <a:schemeClr val="tx1"/>
                        </a:solidFill>
                        <a:effectLst/>
                        <a:latin typeface="Century"/>
                        <a:ea typeface="ＭＳ 明朝"/>
                        <a:cs typeface="Times New Roman"/>
                      </a:endParaRPr>
                    </a:p>
                  </a:txBody>
                  <a:tcPr marL="63305" marR="63305" marT="0" marB="0" anchor="ctr"/>
                </a:tc>
                <a:tc hMerge="1">
                  <a:txBody>
                    <a:bodyPr/>
                    <a:lstStyle/>
                    <a:p>
                      <a:pPr algn="ctr">
                        <a:spcAft>
                          <a:spcPts val="0"/>
                        </a:spcAft>
                      </a:pPr>
                      <a:endParaRPr lang="ja-JP" sz="1500" b="0" kern="100" dirty="0">
                        <a:solidFill>
                          <a:schemeClr val="tx1"/>
                        </a:solidFill>
                        <a:effectLst/>
                        <a:latin typeface="Century"/>
                        <a:ea typeface="ＭＳ 明朝"/>
                        <a:cs typeface="Times New Roman"/>
                      </a:endParaRPr>
                    </a:p>
                  </a:txBody>
                  <a:tcPr marL="63305" marR="63305" marT="0" marB="0" anchor="ctr">
                    <a:lnB w="28575" cap="flat" cmpd="sng" algn="ctr">
                      <a:solidFill>
                        <a:schemeClr val="bg1"/>
                      </a:solidFill>
                      <a:prstDash val="solid"/>
                      <a:round/>
                      <a:headEnd type="none" w="med" len="med"/>
                      <a:tailEnd type="none" w="med" len="med"/>
                    </a:lnB>
                    <a:solidFill>
                      <a:schemeClr val="tx2">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158136">
                <a:tc v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都道</a:t>
                      </a:r>
                      <a:endParaRPr kumimoji="1" lang="en-US" altLang="ja-JP" sz="900" kern="0" dirty="0" smtClean="0">
                        <a:effectLst/>
                      </a:endParaRPr>
                    </a:p>
                    <a:p>
                      <a:pPr marL="0" algn="ctr" defTabSz="914400" rtl="0" eaLnBrk="1" latinLnBrk="0" hangingPunct="1">
                        <a:spcAft>
                          <a:spcPts val="0"/>
                        </a:spcAft>
                      </a:pPr>
                      <a:r>
                        <a:rPr kumimoji="1" lang="ja-JP" altLang="en-US" sz="900" kern="0" dirty="0" smtClean="0">
                          <a:effectLst/>
                        </a:rPr>
                        <a:t>府県</a:t>
                      </a:r>
                      <a:endParaRPr kumimoji="1" lang="ja-JP" altLang="en-US" sz="900" b="1" kern="0" dirty="0">
                        <a:solidFill>
                          <a:schemeClr val="tx1"/>
                        </a:solidFill>
                        <a:effectLst/>
                        <a:latin typeface="+mn-lt"/>
                        <a:ea typeface="+mn-ea"/>
                        <a:cs typeface="+mn-cs"/>
                      </a:endParaRPr>
                    </a:p>
                  </a:txBody>
                  <a:tcPr marL="63305" marR="63305" marT="0" marB="0" anchor="ctr"/>
                </a:tc>
                <a:tc gridSpan="2">
                  <a:txBody>
                    <a:bodyPr/>
                    <a:lstStyle/>
                    <a:p>
                      <a:pPr marL="0" algn="ctr" defTabSz="914400" rtl="0" eaLnBrk="1" latinLnBrk="0" hangingPunct="1">
                        <a:spcAft>
                          <a:spcPts val="0"/>
                        </a:spcAft>
                      </a:pPr>
                      <a:r>
                        <a:rPr kumimoji="1" lang="ja-JP" altLang="en-US" sz="900" kern="0" dirty="0" smtClean="0">
                          <a:effectLst/>
                        </a:rPr>
                        <a:t>成人</a:t>
                      </a:r>
                      <a:endParaRPr kumimoji="1" lang="ja-JP" sz="900" b="1" kern="0" dirty="0">
                        <a:solidFill>
                          <a:schemeClr val="tx1"/>
                        </a:solidFill>
                        <a:effectLst/>
                        <a:latin typeface="+mn-lt"/>
                        <a:ea typeface="+mn-ea"/>
                        <a:cs typeface="+mn-cs"/>
                      </a:endParaRPr>
                    </a:p>
                  </a:txBody>
                  <a:tcPr marL="63305" marR="63305" marT="0" marB="0" anchor="ctr"/>
                </a:tc>
                <a:tc h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小児</a:t>
                      </a:r>
                      <a:endParaRPr kumimoji="1" lang="ja-JP" sz="900" b="1" kern="0" dirty="0">
                        <a:solidFill>
                          <a:schemeClr val="tx1"/>
                        </a:solidFill>
                        <a:effectLst/>
                        <a:latin typeface="+mn-lt"/>
                        <a:ea typeface="+mn-ea"/>
                        <a:cs typeface="+mn-cs"/>
                      </a:endParaRPr>
                    </a:p>
                  </a:txBody>
                  <a:tcPr marL="63305" marR="63305" marT="0" marB="0" anchor="ctr"/>
                </a:tc>
                <a:tc gridSpan="2">
                  <a:txBody>
                    <a:bodyPr/>
                    <a:lstStyle/>
                    <a:p>
                      <a:pPr marL="0" algn="ctr" defTabSz="914400" rtl="0" eaLnBrk="1" latinLnBrk="0" hangingPunct="1">
                        <a:spcAft>
                          <a:spcPts val="0"/>
                        </a:spcAft>
                      </a:pPr>
                      <a:r>
                        <a:rPr kumimoji="1" lang="ja-JP" altLang="en-US" sz="900" kern="0" dirty="0" smtClean="0">
                          <a:effectLst/>
                        </a:rPr>
                        <a:t>成人</a:t>
                      </a:r>
                      <a:endParaRPr kumimoji="1" lang="ja-JP" sz="900" b="1" kern="0" dirty="0">
                        <a:solidFill>
                          <a:schemeClr val="tx1"/>
                        </a:solidFill>
                        <a:effectLst/>
                        <a:latin typeface="+mn-lt"/>
                        <a:ea typeface="+mn-ea"/>
                        <a:cs typeface="+mn-cs"/>
                      </a:endParaRPr>
                    </a:p>
                  </a:txBody>
                  <a:tcPr marL="63305" marR="63305" marT="0" marB="0" anchor="ctr"/>
                </a:tc>
                <a:tc hMerge="1">
                  <a:txBody>
                    <a:bodyPr/>
                    <a:lstStyle/>
                    <a:p>
                      <a:endParaRPr kumimoji="1" lang="ja-JP" altLang="en-US"/>
                    </a:p>
                  </a:txBody>
                  <a:tcPr/>
                </a:tc>
                <a:tc rowSpan="2">
                  <a:txBody>
                    <a:bodyPr/>
                    <a:lstStyle/>
                    <a:p>
                      <a:pPr marL="0" algn="ctr" defTabSz="914400" rtl="0" eaLnBrk="1" latinLnBrk="0" hangingPunct="1">
                        <a:spcAft>
                          <a:spcPts val="0"/>
                        </a:spcAft>
                      </a:pPr>
                      <a:r>
                        <a:rPr kumimoji="1" lang="ja-JP" altLang="en-US" sz="900" kern="0" dirty="0" smtClean="0">
                          <a:effectLst/>
                        </a:rPr>
                        <a:t>小児</a:t>
                      </a:r>
                      <a:endParaRPr kumimoji="1" lang="ja-JP" altLang="en-US" sz="900" b="1" kern="0" dirty="0">
                        <a:solidFill>
                          <a:schemeClr val="tx1"/>
                        </a:solidFill>
                        <a:effectLst/>
                        <a:latin typeface="+mn-lt"/>
                        <a:ea typeface="+mn-ea"/>
                        <a:cs typeface="+mn-cs"/>
                      </a:endParaRPr>
                    </a:p>
                  </a:txBody>
                  <a:tcPr marL="63305" marR="63305" marT="0" marB="0" anchor="ctr"/>
                </a:tc>
                <a:extLst>
                  <a:ext uri="{0D108BD9-81ED-4DB2-BD59-A6C34878D82A}">
                    <a16:rowId xmlns:a16="http://schemas.microsoft.com/office/drawing/2014/main" val="59932778"/>
                  </a:ext>
                </a:extLst>
              </a:tr>
              <a:tr h="181044">
                <a:tc vMerge="1">
                  <a:txBody>
                    <a:bodyPr/>
                    <a:lstStyle/>
                    <a:p>
                      <a:endParaRPr kumimoji="1" lang="ja-JP" altLang="en-US"/>
                    </a:p>
                  </a:txBody>
                  <a:tcPr/>
                </a:tc>
                <a:tc vMerge="1">
                  <a:txBody>
                    <a:bodyPr/>
                    <a:lstStyle/>
                    <a:p>
                      <a:endParaRPr kumimoji="1" lang="ja-JP" altLang="en-US"/>
                    </a:p>
                  </a:txBody>
                  <a:tcPr/>
                </a:tc>
                <a:tc>
                  <a:txBody>
                    <a:bodyPr/>
                    <a:lstStyle/>
                    <a:p>
                      <a:pPr marL="0" algn="ctr" defTabSz="914400" rtl="0" eaLnBrk="1" latinLnBrk="0" hangingPunct="1">
                        <a:spcAft>
                          <a:spcPts val="0"/>
                        </a:spcAft>
                      </a:pPr>
                      <a:r>
                        <a:rPr kumimoji="1" lang="ja-JP" altLang="en-US" sz="900" kern="0" dirty="0" smtClean="0">
                          <a:effectLst/>
                        </a:rPr>
                        <a:t>高度</a:t>
                      </a:r>
                      <a:endParaRPr kumimoji="1" lang="ja-JP" sz="900" b="1" kern="0" dirty="0">
                        <a:solidFill>
                          <a:schemeClr val="tx1"/>
                        </a:solidFill>
                        <a:effectLst/>
                        <a:latin typeface="+mn-lt"/>
                        <a:ea typeface="+mn-ea"/>
                        <a:cs typeface="+mn-cs"/>
                      </a:endParaRPr>
                    </a:p>
                  </a:txBody>
                  <a:tcPr marL="63305" marR="63305" marT="0" marB="0" anchor="ctr"/>
                </a:tc>
                <a:tc>
                  <a:txBody>
                    <a:bodyPr/>
                    <a:lstStyle/>
                    <a:p>
                      <a:pPr marL="0" algn="ctr" defTabSz="914400" rtl="0" eaLnBrk="1" latinLnBrk="0" hangingPunct="1">
                        <a:spcAft>
                          <a:spcPts val="0"/>
                        </a:spcAft>
                      </a:pPr>
                      <a:r>
                        <a:rPr kumimoji="1" lang="ja-JP" altLang="en-US" sz="900" kern="0" dirty="0" smtClean="0">
                          <a:effectLst/>
                        </a:rPr>
                        <a:t>地域</a:t>
                      </a:r>
                      <a:endParaRPr kumimoji="1" lang="ja-JP" sz="900" b="1" kern="0" dirty="0">
                        <a:solidFill>
                          <a:schemeClr val="tx1"/>
                        </a:solidFill>
                        <a:effectLst/>
                        <a:latin typeface="+mn-lt"/>
                        <a:ea typeface="+mn-ea"/>
                        <a:cs typeface="+mn-cs"/>
                      </a:endParaRPr>
                    </a:p>
                  </a:txBody>
                  <a:tcPr marL="63305" marR="63305" marT="0" marB="0" anchor="ctr"/>
                </a:tc>
                <a:tc vMerge="1">
                  <a:txBody>
                    <a:bodyPr/>
                    <a:lstStyle/>
                    <a:p>
                      <a:endParaRPr kumimoji="1" lang="ja-JP" altLang="en-US"/>
                    </a:p>
                  </a:txBody>
                  <a:tcPr/>
                </a:tc>
                <a:tc>
                  <a:txBody>
                    <a:bodyPr/>
                    <a:lstStyle/>
                    <a:p>
                      <a:pPr marL="0" algn="ctr" defTabSz="914400" rtl="0" eaLnBrk="1" latinLnBrk="0" hangingPunct="1">
                        <a:spcAft>
                          <a:spcPts val="0"/>
                        </a:spcAft>
                      </a:pPr>
                      <a:r>
                        <a:rPr kumimoji="1" lang="ja-JP" altLang="en-US" sz="900" kern="0" dirty="0" smtClean="0">
                          <a:effectLst/>
                        </a:rPr>
                        <a:t>５がん</a:t>
                      </a:r>
                      <a:endParaRPr kumimoji="1" lang="ja-JP" sz="900" b="1" kern="0" dirty="0">
                        <a:solidFill>
                          <a:schemeClr val="tx1"/>
                        </a:solidFill>
                        <a:effectLst/>
                        <a:latin typeface="+mn-lt"/>
                        <a:ea typeface="+mn-ea"/>
                        <a:cs typeface="+mn-cs"/>
                      </a:endParaRPr>
                    </a:p>
                  </a:txBody>
                  <a:tcPr marL="63305" marR="63305"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kern="0" dirty="0" smtClean="0">
                          <a:effectLst/>
                        </a:rPr>
                        <a:t>肺</a:t>
                      </a:r>
                      <a:endParaRPr kumimoji="1" lang="ja-JP" altLang="en-US" sz="900" b="1" kern="0" dirty="0">
                        <a:solidFill>
                          <a:schemeClr val="tx1"/>
                        </a:solidFill>
                        <a:effectLst/>
                        <a:latin typeface="+mn-lt"/>
                        <a:ea typeface="+mn-ea"/>
                        <a:cs typeface="+mn-cs"/>
                      </a:endParaRPr>
                    </a:p>
                  </a:txBody>
                  <a:tcPr marL="63305" marR="63305" marT="0" marB="0" anchor="ctr"/>
                </a:tc>
                <a:tc vMerge="1">
                  <a:txBody>
                    <a:bodyPr/>
                    <a:lstStyle/>
                    <a:p>
                      <a:endParaRPr kumimoji="1" lang="ja-JP" altLang="en-US"/>
                    </a:p>
                  </a:txBody>
                  <a:tcPr/>
                </a:tc>
                <a:extLst>
                  <a:ext uri="{0D108BD9-81ED-4DB2-BD59-A6C34878D82A}">
                    <a16:rowId xmlns:a16="http://schemas.microsoft.com/office/drawing/2014/main" val="3065780149"/>
                  </a:ext>
                </a:extLst>
              </a:tr>
              <a:tr h="171816">
                <a:tc>
                  <a:txBody>
                    <a:bodyPr/>
                    <a:lstStyle/>
                    <a:p>
                      <a:pPr algn="ctr">
                        <a:spcAft>
                          <a:spcPts val="0"/>
                        </a:spcAft>
                      </a:pPr>
                      <a:r>
                        <a:rPr lang="ja-JP" sz="900" kern="0" dirty="0">
                          <a:effectLst/>
                        </a:rPr>
                        <a:t>豊能</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endParaRPr kumimoji="1" lang="ja-JP" altLang="en-US" sz="900" b="1" kern="100" dirty="0">
                        <a:solidFill>
                          <a:schemeClr val="tx1"/>
                        </a:solidFill>
                        <a:effectLst/>
                        <a:latin typeface="Century"/>
                        <a:ea typeface="ＭＳ 明朝"/>
                        <a:cs typeface="Times New Roman"/>
                      </a:endParaRPr>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５</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1"/>
                  </a:ext>
                </a:extLst>
              </a:tr>
              <a:tr h="171816">
                <a:tc>
                  <a:txBody>
                    <a:bodyPr/>
                    <a:lstStyle/>
                    <a:p>
                      <a:pPr algn="ctr">
                        <a:spcAft>
                          <a:spcPts val="0"/>
                        </a:spcAft>
                      </a:pPr>
                      <a:r>
                        <a:rPr lang="ja-JP" sz="900" kern="0" dirty="0">
                          <a:effectLst/>
                        </a:rPr>
                        <a:t>三島</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2"/>
                  </a:ext>
                </a:extLst>
              </a:tr>
              <a:tr h="214210">
                <a:tc>
                  <a:txBody>
                    <a:bodyPr/>
                    <a:lstStyle/>
                    <a:p>
                      <a:pPr algn="ctr">
                        <a:spcAft>
                          <a:spcPts val="0"/>
                        </a:spcAft>
                      </a:pPr>
                      <a:r>
                        <a:rPr lang="ja-JP" sz="900" kern="0" dirty="0">
                          <a:effectLst/>
                        </a:rPr>
                        <a:t>北河内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５</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3"/>
                  </a:ext>
                </a:extLst>
              </a:tr>
              <a:tr h="171816">
                <a:tc>
                  <a:txBody>
                    <a:bodyPr/>
                    <a:lstStyle/>
                    <a:p>
                      <a:pPr algn="ctr">
                        <a:spcAft>
                          <a:spcPts val="0"/>
                        </a:spcAft>
                      </a:pPr>
                      <a:r>
                        <a:rPr lang="ja-JP" sz="900" kern="0" dirty="0">
                          <a:effectLst/>
                        </a:rPr>
                        <a:t>中河内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4"/>
                  </a:ext>
                </a:extLst>
              </a:tr>
              <a:tr h="171816">
                <a:tc>
                  <a:txBody>
                    <a:bodyPr/>
                    <a:lstStyle/>
                    <a:p>
                      <a:pPr algn="ctr">
                        <a:spcAft>
                          <a:spcPts val="0"/>
                        </a:spcAft>
                      </a:pPr>
                      <a:r>
                        <a:rPr lang="ja-JP" sz="900" kern="0" dirty="0">
                          <a:effectLst/>
                        </a:rPr>
                        <a:t>南河内</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5"/>
                  </a:ext>
                </a:extLst>
              </a:tr>
              <a:tr h="171816">
                <a:tc>
                  <a:txBody>
                    <a:bodyPr/>
                    <a:lstStyle/>
                    <a:p>
                      <a:pPr algn="ctr">
                        <a:spcAft>
                          <a:spcPts val="0"/>
                        </a:spcAft>
                      </a:pPr>
                      <a:r>
                        <a:rPr lang="ja-JP" sz="900" kern="0" dirty="0">
                          <a:effectLst/>
                        </a:rPr>
                        <a:t>堺市</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a:p>
                  </a:txBody>
                  <a:tcPr marL="63305" marR="63305" marT="0" marB="0" anchor="ctr"/>
                </a:tc>
                <a:tc>
                  <a:txBody>
                    <a:bodyPr/>
                    <a:lstStyle/>
                    <a:p>
                      <a:pPr algn="ctr">
                        <a:spcAft>
                          <a:spcPts val="0"/>
                        </a:spcAft>
                      </a:pPr>
                      <a:r>
                        <a:rPr lang="ja-JP" altLang="en-US" sz="900" kern="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２</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6"/>
                  </a:ext>
                </a:extLst>
              </a:tr>
              <a:tr h="171816">
                <a:tc>
                  <a:txBody>
                    <a:bodyPr/>
                    <a:lstStyle/>
                    <a:p>
                      <a:pPr algn="ctr">
                        <a:spcAft>
                          <a:spcPts val="0"/>
                        </a:spcAft>
                      </a:pPr>
                      <a:r>
                        <a:rPr lang="ja-JP" sz="900" kern="0" dirty="0">
                          <a:effectLst/>
                        </a:rPr>
                        <a:t>泉州</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endParaRPr lang="ja-JP" altLang="en-US" sz="900" dirty="0"/>
                    </a:p>
                  </a:txBody>
                  <a:tcPr marL="63305" marR="63305" marT="0" marB="0" anchor="ctr"/>
                </a:tc>
                <a:tc>
                  <a:txBody>
                    <a:bodyPr/>
                    <a:lstStyle/>
                    <a:p>
                      <a:pPr algn="ctr">
                        <a:spcAft>
                          <a:spcPts val="0"/>
                        </a:spcAft>
                      </a:pPr>
                      <a:r>
                        <a:rPr lang="ja-JP" sz="900" kern="0" dirty="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7"/>
                  </a:ext>
                </a:extLst>
              </a:tr>
              <a:tr h="171816">
                <a:tc>
                  <a:txBody>
                    <a:bodyPr/>
                    <a:lstStyle/>
                    <a:p>
                      <a:pPr algn="ctr">
                        <a:spcAft>
                          <a:spcPts val="0"/>
                        </a:spcAft>
                      </a:pPr>
                      <a:r>
                        <a:rPr lang="ja-JP" sz="900" kern="0" dirty="0">
                          <a:effectLst/>
                        </a:rPr>
                        <a:t>大阪市</a:t>
                      </a:r>
                      <a:endParaRPr lang="ja-JP" sz="900" b="0"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r>
                        <a:rPr kumimoji="1" lang="ja-JP" altLang="en-US" sz="900" kern="100" dirty="0" smtClean="0">
                          <a:effectLst/>
                        </a:rPr>
                        <a:t>１</a:t>
                      </a:r>
                      <a:endParaRPr kumimoji="1" lang="ja-JP" altLang="en-US"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４</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sz="900" kern="0" dirty="0" smtClean="0">
                          <a:effectLst/>
                        </a:rPr>
                        <a:t>１</a:t>
                      </a:r>
                      <a:r>
                        <a:rPr lang="ja-JP" altLang="en-US" sz="900" kern="0" dirty="0" smtClean="0">
                          <a:effectLst/>
                        </a:rPr>
                        <a:t>７</a:t>
                      </a: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endParaRPr lang="ja-JP" sz="900" b="0"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8"/>
                  </a:ext>
                </a:extLst>
              </a:tr>
              <a:tr h="288351">
                <a:tc>
                  <a:txBody>
                    <a:bodyPr/>
                    <a:lstStyle/>
                    <a:p>
                      <a:pPr algn="ctr">
                        <a:spcAft>
                          <a:spcPts val="0"/>
                        </a:spcAft>
                      </a:pPr>
                      <a:r>
                        <a:rPr lang="ja-JP" sz="900" kern="0" dirty="0">
                          <a:effectLst/>
                        </a:rPr>
                        <a:t>合　計</a:t>
                      </a:r>
                      <a:endParaRPr lang="ja-JP" sz="900" b="1" kern="100" dirty="0">
                        <a:solidFill>
                          <a:schemeClr val="tx1"/>
                        </a:solidFill>
                        <a:effectLst/>
                        <a:latin typeface="Century"/>
                        <a:ea typeface="ＭＳ 明朝"/>
                        <a:cs typeface="Times New Roman"/>
                      </a:endParaRPr>
                    </a:p>
                  </a:txBody>
                  <a:tcPr marL="63305" marR="63305" marT="0" marB="0" anchor="ctr"/>
                </a:tc>
                <a:tc>
                  <a:txBody>
                    <a:bodyPr/>
                    <a:lstStyle/>
                    <a:p>
                      <a:pPr marL="0" algn="ctr" defTabSz="914400" rtl="0" eaLnBrk="1" latinLnBrk="0" hangingPunct="1">
                        <a:spcAft>
                          <a:spcPts val="0"/>
                        </a:spcAft>
                      </a:pPr>
                      <a:r>
                        <a:rPr kumimoji="1" lang="ja-JP" altLang="en-US" sz="900" kern="0" dirty="0" smtClean="0">
                          <a:effectLst/>
                        </a:rPr>
                        <a:t>１</a:t>
                      </a:r>
                      <a:endParaRPr kumimoji="1" lang="ja-JP" altLang="en-US" sz="900" b="1" kern="0" dirty="0">
                        <a:solidFill>
                          <a:schemeClr val="tx1"/>
                        </a:solidFill>
                        <a:effectLst/>
                        <a:latin typeface="+mj-ea"/>
                        <a:ea typeface="+mj-ea"/>
                        <a:cs typeface="+mn-cs"/>
                      </a:endParaRPr>
                    </a:p>
                  </a:txBody>
                  <a:tcPr marL="63305" marR="63305" marT="0" marB="0" anchor="ctr"/>
                </a:tc>
                <a:tc>
                  <a:txBody>
                    <a:bodyPr/>
                    <a:lstStyle/>
                    <a:p>
                      <a:pPr algn="ctr">
                        <a:spcAft>
                          <a:spcPts val="0"/>
                        </a:spcAft>
                      </a:pPr>
                      <a:r>
                        <a:rPr lang="ja-JP" altLang="en-US" sz="900" kern="0" dirty="0" smtClean="0">
                          <a:effectLst/>
                        </a:rPr>
                        <a:t>８</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９</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１</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sz="900" kern="0" dirty="0" smtClean="0">
                          <a:effectLst/>
                        </a:rPr>
                        <a:t>４</a:t>
                      </a:r>
                      <a:r>
                        <a:rPr lang="ja-JP" altLang="en-US" sz="900" kern="0" dirty="0" smtClean="0">
                          <a:effectLst/>
                        </a:rPr>
                        <a:t>５</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３</a:t>
                      </a:r>
                      <a:endParaRPr lang="ja-JP" sz="900" b="1" kern="100" dirty="0">
                        <a:solidFill>
                          <a:schemeClr val="tx1"/>
                        </a:solidFill>
                        <a:effectLst/>
                        <a:latin typeface="+mj-ea"/>
                        <a:ea typeface="+mj-ea"/>
                        <a:cs typeface="Times New Roman"/>
                      </a:endParaRPr>
                    </a:p>
                  </a:txBody>
                  <a:tcPr marL="63305" marR="63305" marT="0" marB="0" anchor="ctr"/>
                </a:tc>
                <a:tc>
                  <a:txBody>
                    <a:bodyPr/>
                    <a:lstStyle/>
                    <a:p>
                      <a:pPr algn="ctr">
                        <a:spcAft>
                          <a:spcPts val="0"/>
                        </a:spcAft>
                      </a:pPr>
                      <a:r>
                        <a:rPr lang="ja-JP" altLang="en-US" sz="900" kern="100" dirty="0" smtClean="0">
                          <a:effectLst/>
                        </a:rPr>
                        <a:t>２</a:t>
                      </a:r>
                      <a:endParaRPr lang="ja-JP" sz="900" b="1" kern="100" dirty="0">
                        <a:solidFill>
                          <a:schemeClr val="tx1"/>
                        </a:solidFill>
                        <a:effectLst/>
                        <a:latin typeface="+mj-ea"/>
                        <a:ea typeface="+mj-ea"/>
                        <a:cs typeface="Times New Roman"/>
                      </a:endParaRPr>
                    </a:p>
                  </a:txBody>
                  <a:tcPr marL="63305" marR="63305" marT="0" marB="0" anchor="ct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48460313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571671300"/>
              </p:ext>
            </p:extLst>
          </p:nvPr>
        </p:nvGraphicFramePr>
        <p:xfrm>
          <a:off x="36000" y="422894"/>
          <a:ext cx="9072000" cy="6228000"/>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327911">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5900089">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新型コロナウイルス感染症対策分科会が、「新たなレベル分類の考え方」を提言</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「次の感染拡大に向けた安心確保のための取組の全体像」決定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・今後、感染力が２倍になった場合にも対応できるよう、</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医療提供体制の強化、ワクチン接種の促進、治療薬の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確保を進める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・新たなレベル分類に基づく、緊急事態宣言及び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まん延防止等重点措置の実施・終了の考え方を記載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・大規模イベントについて感染防止安全計画を導入。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計画を策定した場合、上限人数は収容定員までかつ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収容率１００％可など</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ワクチン・検査パッケージ制度要綱策定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WHO</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がオミクロン株を懸念すべき変異株（</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国立感染症研究所がオミクロン株を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VOC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に指定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外国人の新規入国を停止</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国内で初めてのオミクロン株患者確認</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空港検疫</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第一期追加接種（３回目）開始</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月５日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spc="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月２日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月５日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若年層を対象にしたワクチン接種促進キャンペーンの実施</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令和２年度一般会計補正予算（第７号）成立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大阪府・大同生命接種センターの運用開始（～</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・飲食店等への営業時間短縮要請を解除、同一テーブル</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４人以内（</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認証店舗）または同一グループ・同一テー</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ブル４人以内（</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非認証店舗）を要請、カラオケ利用は</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感染対策を徹底</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・イベントの制限は継続（時短要請は解除）</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・大規模商業施設等への時短協力依頼を解除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・会食４ルールに留意（同一テーブル４人以内、２時間程度</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以内での飲食、</a:t>
                      </a:r>
                      <a:r>
                        <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spc="-20" baseline="0" dirty="0" smtClean="0">
                          <a:solidFill>
                            <a:schemeClr val="tx1"/>
                          </a:solidFill>
                          <a:latin typeface="ＭＳ Ｐゴシック" panose="020B0600070205080204" pitchFamily="50" charset="-128"/>
                          <a:ea typeface="ＭＳ Ｐゴシック" panose="020B0600070205080204" pitchFamily="50" charset="-128"/>
                        </a:rPr>
                        <a:t>認証店舗を推奨、マスク会食の徹底）</a:t>
                      </a:r>
                      <a:endParaRPr kumimoji="1" lang="en-US" altLang="ja-JP" sz="105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ミナミで、飲食店におけるワクチン・検査パッケージに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関する技術実証実施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診療型宿泊療養施設の開設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大阪コロナ大規模医療・療養センター（第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Ⅱ</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期）整備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イベントの開催制限を緩和　＜緊急事態措置解除後１か月経過＞</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人上限の要件を削除</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路線バス・タクシーの感染症対策への補助金受付開始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自宅待機者等２４時間緊急サポートセンター（自宅待機</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SOS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中小法人・個人事業者等に対する一時支援金の受付開始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イベントの開催制限を緩和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・感染防止安全計画策定→人数上限は収容定員まで、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611540"/>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第５波（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Tree>
    <p:extLst>
      <p:ext uri="{BB962C8B-B14F-4D97-AF65-F5344CB8AC3E}">
        <p14:creationId xmlns:p14="http://schemas.microsoft.com/office/powerpoint/2010/main" val="2928861452"/>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r>
              <a:rPr lang="en-US" altLang="ja-JP" sz="1600" b="1" u="sng" dirty="0" smtClean="0">
                <a:solidFill>
                  <a:schemeClr val="bg1"/>
                </a:solidFill>
                <a:latin typeface="BIZ UDゴシック" panose="020B0400000000000000" pitchFamily="49" charset="-128"/>
                <a:ea typeface="BIZ UDゴシック" panose="020B0400000000000000" pitchFamily="49" charset="-128"/>
              </a:rPr>
              <a:t>Ⅰ</a:t>
            </a:r>
            <a:r>
              <a:rPr lang="ja-JP" altLang="en-US" sz="1600" b="1" u="sng" dirty="0" smtClean="0">
                <a:solidFill>
                  <a:schemeClr val="bg1"/>
                </a:solidFill>
                <a:latin typeface="BIZ UDゴシック" panose="020B0400000000000000" pitchFamily="49" charset="-128"/>
                <a:ea typeface="BIZ UDゴシック" panose="020B0400000000000000" pitchFamily="49" charset="-128"/>
              </a:rPr>
              <a:t>（８）介護（介護・福祉人材の確保）</a:t>
            </a:r>
            <a:endParaRPr lang="ja-JP" altLang="en-US" sz="16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9" name="表 8"/>
          <p:cNvGraphicFramePr>
            <a:graphicFrameLocks noGrp="1"/>
          </p:cNvGraphicFramePr>
          <p:nvPr>
            <p:extLst/>
          </p:nvPr>
        </p:nvGraphicFramePr>
        <p:xfrm>
          <a:off x="251520" y="476672"/>
          <a:ext cx="8712968" cy="6009640"/>
        </p:xfrm>
        <a:graphic>
          <a:graphicData uri="http://schemas.openxmlformats.org/drawingml/2006/table">
            <a:tbl>
              <a:tblPr firstRow="1" bandRow="1">
                <a:tableStyleId>{5940675A-B579-460E-94D1-54222C63F5DA}</a:tableStyleId>
              </a:tblPr>
              <a:tblGrid>
                <a:gridCol w="2664296">
                  <a:extLst>
                    <a:ext uri="{9D8B030D-6E8A-4147-A177-3AD203B41FA5}">
                      <a16:colId xmlns:a16="http://schemas.microsoft.com/office/drawing/2014/main" val="20000"/>
                    </a:ext>
                  </a:extLst>
                </a:gridCol>
                <a:gridCol w="1692188">
                  <a:extLst>
                    <a:ext uri="{9D8B030D-6E8A-4147-A177-3AD203B41FA5}">
                      <a16:colId xmlns:a16="http://schemas.microsoft.com/office/drawing/2014/main" val="20001"/>
                    </a:ext>
                  </a:extLst>
                </a:gridCol>
                <a:gridCol w="1764196">
                  <a:extLst>
                    <a:ext uri="{9D8B030D-6E8A-4147-A177-3AD203B41FA5}">
                      <a16:colId xmlns:a16="http://schemas.microsoft.com/office/drawing/2014/main" val="20002"/>
                    </a:ext>
                  </a:extLst>
                </a:gridCol>
                <a:gridCol w="2592288">
                  <a:extLst>
                    <a:ext uri="{9D8B030D-6E8A-4147-A177-3AD203B41FA5}">
                      <a16:colId xmlns:a16="http://schemas.microsoft.com/office/drawing/2014/main" val="20003"/>
                    </a:ext>
                  </a:extLst>
                </a:gridCol>
              </a:tblGrid>
              <a:tr h="370840">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u="none" dirty="0" smtClean="0">
                          <a:solidFill>
                            <a:schemeClr val="tx1"/>
                          </a:solidFill>
                        </a:rPr>
                        <a:t>・要介護認定率が全国ワースト１</a:t>
                      </a:r>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　</a:t>
                      </a:r>
                      <a:r>
                        <a:rPr kumimoji="1" lang="en-US" altLang="ja-JP" sz="1400" u="none" dirty="0" smtClean="0">
                          <a:solidFill>
                            <a:schemeClr val="tx1"/>
                          </a:solidFill>
                        </a:rPr>
                        <a:t>23.1%(2020</a:t>
                      </a:r>
                      <a:r>
                        <a:rPr kumimoji="1" lang="ja-JP" altLang="en-US" sz="1400" u="none" dirty="0" smtClean="0">
                          <a:solidFill>
                            <a:schemeClr val="tx1"/>
                          </a:solidFill>
                        </a:rPr>
                        <a:t>年度</a:t>
                      </a:r>
                      <a:r>
                        <a:rPr kumimoji="1" lang="en-US" altLang="ja-JP" sz="1400" u="none" dirty="0" smtClean="0">
                          <a:solidFill>
                            <a:schemeClr val="tx1"/>
                          </a:solidFill>
                        </a:rPr>
                        <a:t>)</a:t>
                      </a: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・介護サービス受給者は、</a:t>
                      </a:r>
                      <a:r>
                        <a:rPr kumimoji="1" lang="en-US" altLang="ja-JP" sz="1400" u="none" dirty="0" smtClean="0">
                          <a:solidFill>
                            <a:schemeClr val="tx1"/>
                          </a:solidFill>
                        </a:rPr>
                        <a:t>38.8</a:t>
                      </a:r>
                      <a:r>
                        <a:rPr kumimoji="1" lang="ja-JP" altLang="en-US" sz="1400" u="none" dirty="0" smtClean="0">
                          <a:solidFill>
                            <a:schemeClr val="tx1"/>
                          </a:solidFill>
                        </a:rPr>
                        <a:t>万人</a:t>
                      </a:r>
                      <a:r>
                        <a:rPr kumimoji="1" lang="en-US" altLang="ja-JP" sz="1400" u="none" dirty="0" smtClean="0">
                          <a:solidFill>
                            <a:schemeClr val="tx1"/>
                          </a:solidFill>
                        </a:rPr>
                        <a:t>(2020</a:t>
                      </a:r>
                      <a:r>
                        <a:rPr kumimoji="1" lang="ja-JP" altLang="en-US" sz="1400" u="none" dirty="0" smtClean="0">
                          <a:solidFill>
                            <a:schemeClr val="tx1"/>
                          </a:solidFill>
                        </a:rPr>
                        <a:t>年</a:t>
                      </a:r>
                      <a:r>
                        <a:rPr kumimoji="1" lang="en-US" altLang="ja-JP" sz="1400" u="none" dirty="0" smtClean="0">
                          <a:solidFill>
                            <a:schemeClr val="tx1"/>
                          </a:solidFill>
                        </a:rPr>
                        <a:t>)</a:t>
                      </a:r>
                    </a:p>
                    <a:p>
                      <a:pPr marL="0" indent="0"/>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・要介護高齢者の増加と生産年齢人口の減少による人材需給のミスマッチが拡大することにより、介護・福祉人材の不足が深刻化</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介護人材の需給ギャップ</a:t>
                      </a:r>
                      <a:r>
                        <a:rPr kumimoji="1" lang="en-US" altLang="ja-JP" sz="1400" u="none" dirty="0" smtClean="0">
                          <a:solidFill>
                            <a:schemeClr val="tx1"/>
                          </a:solidFill>
                        </a:rPr>
                        <a:t>2.4</a:t>
                      </a:r>
                      <a:r>
                        <a:rPr kumimoji="1" lang="ja-JP" altLang="en-US" sz="1400" u="none" dirty="0" smtClean="0">
                          <a:solidFill>
                            <a:schemeClr val="tx1"/>
                          </a:solidFill>
                        </a:rPr>
                        <a:t>万人</a:t>
                      </a:r>
                      <a:r>
                        <a:rPr kumimoji="1" lang="en-US" altLang="ja-JP" sz="1400" u="none" dirty="0" smtClean="0">
                          <a:solidFill>
                            <a:schemeClr val="tx1"/>
                          </a:solidFill>
                        </a:rPr>
                        <a:t>(2025</a:t>
                      </a:r>
                      <a:r>
                        <a:rPr kumimoji="1" lang="ja-JP" altLang="en-US" sz="1400" u="none" dirty="0" smtClean="0">
                          <a:solidFill>
                            <a:schemeClr val="tx1"/>
                          </a:solidFill>
                        </a:rPr>
                        <a:t>年推計</a:t>
                      </a:r>
                      <a:r>
                        <a:rPr kumimoji="1" lang="en-US" altLang="ja-JP" sz="1400" u="none" dirty="0" smtClean="0">
                          <a:solidFill>
                            <a:schemeClr val="tx1"/>
                          </a:solidFill>
                        </a:rPr>
                        <a:t>)</a:t>
                      </a:r>
                    </a:p>
                    <a:p>
                      <a:pPr marL="0" indent="0"/>
                      <a:r>
                        <a:rPr kumimoji="1" lang="ja-JP" altLang="en-US" sz="1400" u="none" dirty="0" smtClean="0">
                          <a:solidFill>
                            <a:schemeClr val="tx1"/>
                          </a:solidFill>
                        </a:rPr>
                        <a:t>介護サービス職種の有効求人倍率</a:t>
                      </a:r>
                      <a:r>
                        <a:rPr kumimoji="1" lang="en-US" altLang="ja-JP" sz="1400" u="none" dirty="0" smtClean="0">
                          <a:solidFill>
                            <a:schemeClr val="tx1"/>
                          </a:solidFill>
                        </a:rPr>
                        <a:t>4.21</a:t>
                      </a:r>
                      <a:r>
                        <a:rPr kumimoji="1" lang="ja-JP" altLang="en-US" sz="1400" u="none" dirty="0" smtClean="0">
                          <a:solidFill>
                            <a:schemeClr val="tx1"/>
                          </a:solidFill>
                        </a:rPr>
                        <a:t>倍</a:t>
                      </a:r>
                      <a:endParaRPr kumimoji="1" lang="en-US" altLang="ja-JP" sz="1400" u="none" dirty="0" smtClean="0">
                        <a:solidFill>
                          <a:schemeClr val="tx1"/>
                        </a:solidFill>
                      </a:endParaRPr>
                    </a:p>
                    <a:p>
                      <a:pPr marL="0" indent="0"/>
                      <a:r>
                        <a:rPr kumimoji="1" lang="en-US" altLang="ja-JP" sz="1400" u="none" dirty="0" smtClean="0">
                          <a:solidFill>
                            <a:schemeClr val="tx1"/>
                          </a:solidFill>
                        </a:rPr>
                        <a:t>(</a:t>
                      </a:r>
                      <a:r>
                        <a:rPr kumimoji="1" lang="ja-JP" altLang="en-US" sz="1400" u="none" dirty="0" smtClean="0">
                          <a:solidFill>
                            <a:schemeClr val="tx1"/>
                          </a:solidFill>
                        </a:rPr>
                        <a:t>全職業は</a:t>
                      </a:r>
                      <a:r>
                        <a:rPr kumimoji="1" lang="en-US" altLang="ja-JP" sz="1400" u="none" dirty="0" smtClean="0">
                          <a:solidFill>
                            <a:schemeClr val="tx1"/>
                          </a:solidFill>
                        </a:rPr>
                        <a:t>1.16</a:t>
                      </a:r>
                      <a:r>
                        <a:rPr kumimoji="1" lang="ja-JP" altLang="en-US" sz="1400" u="none" dirty="0" smtClean="0">
                          <a:solidFill>
                            <a:schemeClr val="tx1"/>
                          </a:solidFill>
                        </a:rPr>
                        <a:t>倍</a:t>
                      </a:r>
                      <a:r>
                        <a:rPr kumimoji="1" lang="en-US" altLang="ja-JP" sz="1400" u="none" dirty="0" smtClean="0">
                          <a:solidFill>
                            <a:schemeClr val="tx1"/>
                          </a:solidFill>
                        </a:rPr>
                        <a:t>:2022.9)</a:t>
                      </a:r>
                    </a:p>
                    <a:p>
                      <a:pPr marL="0" indent="0"/>
                      <a:r>
                        <a:rPr kumimoji="1" lang="ja-JP" altLang="en-US" sz="1400" u="none" dirty="0" smtClean="0">
                          <a:solidFill>
                            <a:schemeClr val="tx1"/>
                          </a:solidFill>
                        </a:rPr>
                        <a:t>　</a:t>
                      </a:r>
                      <a:endParaRPr kumimoji="1" lang="en-US" altLang="ja-JP" sz="1400" u="none" dirty="0" smtClean="0">
                        <a:solidFill>
                          <a:schemeClr val="tx1"/>
                        </a:solidFill>
                      </a:endParaRPr>
                    </a:p>
                    <a:p>
                      <a:pPr marL="0" indent="0"/>
                      <a:r>
                        <a:rPr kumimoji="1" lang="ja-JP" altLang="en-US" sz="1400" u="none" dirty="0" smtClean="0">
                          <a:solidFill>
                            <a:schemeClr val="tx1"/>
                          </a:solidFill>
                        </a:rPr>
                        <a:t>　</a:t>
                      </a:r>
                      <a:endParaRPr kumimoji="1" lang="en-US" altLang="ja-JP" sz="1400" u="none" dirty="0" smtClean="0">
                        <a:solidFill>
                          <a:schemeClr val="tx1"/>
                        </a:solidFill>
                      </a:endParaRPr>
                    </a:p>
                    <a:p>
                      <a:pPr marL="0" indent="0"/>
                      <a:endParaRPr kumimoji="1" lang="ja-JP" altLang="en-US" sz="1400" u="none"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u="none" dirty="0" smtClean="0">
                          <a:solidFill>
                            <a:schemeClr val="tx1"/>
                          </a:solidFill>
                        </a:rPr>
                        <a:t>・要介護状態になることの予防、生活機能低下の早期支援</a:t>
                      </a:r>
                      <a:endParaRPr kumimoji="1" lang="en-US" altLang="ja-JP" sz="1400" u="none" dirty="0" smtClean="0">
                        <a:solidFill>
                          <a:schemeClr val="tx1"/>
                        </a:solidFill>
                      </a:endParaRPr>
                    </a:p>
                    <a:p>
                      <a:pPr marL="92075" indent="-92075"/>
                      <a:endParaRPr kumimoji="1" lang="en-US" altLang="ja-JP" sz="1400" u="none" dirty="0" smtClean="0">
                        <a:solidFill>
                          <a:schemeClr val="tx1"/>
                        </a:solidFill>
                      </a:endParaRPr>
                    </a:p>
                    <a:p>
                      <a:pPr marL="92075" indent="-92075"/>
                      <a:r>
                        <a:rPr kumimoji="1" lang="ja-JP" altLang="en-US" sz="1400" u="none" dirty="0" smtClean="0">
                          <a:solidFill>
                            <a:schemeClr val="tx1"/>
                          </a:solidFill>
                        </a:rPr>
                        <a:t>・要介護状態の改善、重度化の防止</a:t>
                      </a:r>
                      <a:endParaRPr kumimoji="1" lang="en-US" altLang="ja-JP" sz="1400" u="none" dirty="0" smtClean="0">
                        <a:solidFill>
                          <a:schemeClr val="tx1"/>
                        </a:solidFill>
                      </a:endParaRPr>
                    </a:p>
                    <a:p>
                      <a:pPr marL="92075" indent="-92075"/>
                      <a:endParaRPr kumimoji="1" lang="en-US" altLang="ja-JP" sz="1400" u="none" dirty="0" smtClean="0">
                        <a:solidFill>
                          <a:schemeClr val="tx1"/>
                        </a:solidFill>
                      </a:endParaRPr>
                    </a:p>
                    <a:p>
                      <a:pPr marL="92075" indent="-92075"/>
                      <a:r>
                        <a:rPr kumimoji="1" lang="ja-JP" altLang="en-US" sz="1400" u="none" dirty="0" smtClean="0">
                          <a:solidFill>
                            <a:schemeClr val="tx1"/>
                          </a:solidFill>
                        </a:rPr>
                        <a:t>・人材の安定確保に向けた介護・福祉人材確保戦略の策定（</a:t>
                      </a:r>
                      <a:r>
                        <a:rPr kumimoji="1" lang="en-US" altLang="ja-JP" sz="1400" u="none" dirty="0" smtClean="0">
                          <a:solidFill>
                            <a:schemeClr val="tx1"/>
                          </a:solidFill>
                        </a:rPr>
                        <a:t>2017.11</a:t>
                      </a:r>
                      <a:r>
                        <a:rPr kumimoji="1" lang="ja-JP" altLang="en-US" sz="1400" u="none" dirty="0" smtClean="0">
                          <a:solidFill>
                            <a:schemeClr val="tx1"/>
                          </a:solidFill>
                        </a:rPr>
                        <a:t>）</a:t>
                      </a:r>
                      <a:endParaRPr kumimoji="1" lang="ja-JP" altLang="en-US"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・住民主体の支えあいによる地域包括ケアシステムの構築</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・訪問アセスメント事業等による介護予防ケアマネジメントの推進など、介護予防活動強化推進事業を実施</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・介護・福祉人材確保戦略を踏まえた「参入促進」「労働環境・処遇の改善」「資質の向上」の</a:t>
                      </a:r>
                      <a:r>
                        <a:rPr kumimoji="1" lang="en-US" altLang="ja-JP" sz="1400" u="none" dirty="0" smtClean="0">
                          <a:solidFill>
                            <a:schemeClr val="tx1"/>
                          </a:solidFill>
                        </a:rPr>
                        <a:t>3</a:t>
                      </a:r>
                      <a:r>
                        <a:rPr kumimoji="1" lang="ja-JP" altLang="en-US" sz="1400" u="none" dirty="0" err="1" smtClean="0">
                          <a:solidFill>
                            <a:schemeClr val="tx1"/>
                          </a:solidFill>
                        </a:rPr>
                        <a:t>つの</a:t>
                      </a:r>
                      <a:r>
                        <a:rPr kumimoji="1" lang="ja-JP" altLang="en-US" sz="1400" u="none" dirty="0" smtClean="0">
                          <a:solidFill>
                            <a:schemeClr val="tx1"/>
                          </a:solidFill>
                        </a:rPr>
                        <a:t>アプローチによりオール大阪で事業を実施</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smtClean="0">
                          <a:solidFill>
                            <a:schemeClr val="tx1"/>
                          </a:solidFill>
                        </a:rPr>
                        <a:t>・大阪ええまちプロジェクト</a:t>
                      </a:r>
                      <a:endParaRPr kumimoji="1" lang="en-US" altLang="ja-JP" sz="1400" u="none" dirty="0" smtClean="0">
                        <a:solidFill>
                          <a:schemeClr val="tx1"/>
                        </a:solidFill>
                      </a:endParaRPr>
                    </a:p>
                    <a:p>
                      <a:pPr marL="0" indent="0"/>
                      <a:r>
                        <a:rPr kumimoji="1" lang="ja-JP" altLang="en-US" sz="1400" u="none" dirty="0" smtClean="0">
                          <a:solidFill>
                            <a:schemeClr val="tx1"/>
                          </a:solidFill>
                        </a:rPr>
                        <a:t>　地域の多様な主体の支え合いによる地域包括ケアシステムを構築するため、府民の「地域の支え合い活動」参加への気運の醸成、先進的な活動を行っているＮＰＯ等の基盤強化等、総合的に市町村を支援</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solidFill>
                            <a:schemeClr val="tx1"/>
                          </a:solidFill>
                        </a:rPr>
                        <a:t>・介護予防活動強化推進事業</a:t>
                      </a:r>
                      <a:endParaRPr kumimoji="1" lang="en-US" altLang="ja-JP" sz="1400" u="none" dirty="0" smtClean="0">
                        <a:solidFill>
                          <a:schemeClr val="tx1"/>
                        </a:solidFill>
                      </a:endParaRPr>
                    </a:p>
                    <a:p>
                      <a:pPr marL="0" indent="0"/>
                      <a:r>
                        <a:rPr kumimoji="1" lang="ja-JP" altLang="en-US" sz="1400" u="none" dirty="0" smtClean="0">
                          <a:solidFill>
                            <a:schemeClr val="tx1"/>
                          </a:solidFill>
                        </a:rPr>
                        <a:t>　自立支援に資するケアマネジメントを実施するために不可欠な専門職の育成などを実施し、市町村を支援</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r>
                        <a:rPr kumimoji="1" lang="ja-JP" altLang="en-US" sz="1400" u="none" dirty="0" smtClean="0">
                          <a:solidFill>
                            <a:schemeClr val="tx1"/>
                          </a:solidFill>
                        </a:rPr>
                        <a:t>・介護・福祉人材の確保</a:t>
                      </a:r>
                      <a:endParaRPr kumimoji="1" lang="en-US" altLang="ja-JP" sz="1400" u="none" dirty="0" smtClean="0">
                        <a:solidFill>
                          <a:schemeClr val="tx1"/>
                        </a:solidFill>
                      </a:endParaRPr>
                    </a:p>
                    <a:p>
                      <a:pPr marL="0" indent="0"/>
                      <a:r>
                        <a:rPr kumimoji="1" lang="ja-JP" altLang="en-US" sz="1400" u="none" dirty="0" smtClean="0">
                          <a:solidFill>
                            <a:schemeClr val="tx1"/>
                          </a:solidFill>
                        </a:rPr>
                        <a:t>　参入促進</a:t>
                      </a:r>
                      <a:r>
                        <a:rPr kumimoji="1" lang="en-US" altLang="ja-JP" sz="1400" u="none" dirty="0" smtClean="0">
                          <a:solidFill>
                            <a:schemeClr val="tx1"/>
                          </a:solidFill>
                        </a:rPr>
                        <a:t>(</a:t>
                      </a:r>
                      <a:r>
                        <a:rPr kumimoji="1" lang="ja-JP" altLang="en-US" sz="1400" u="none" dirty="0" smtClean="0">
                          <a:solidFill>
                            <a:schemeClr val="tx1"/>
                          </a:solidFill>
                        </a:rPr>
                        <a:t>介護職・介護業務の魅力発信、ターゲットに応じた参入サポートなど）、労働環境・処遇の改善（</a:t>
                      </a:r>
                      <a:r>
                        <a:rPr kumimoji="1" lang="ja-JP" altLang="en-US" sz="1400" u="none" strike="noStrike" dirty="0" smtClean="0">
                          <a:solidFill>
                            <a:schemeClr val="tx1"/>
                          </a:solidFill>
                        </a:rPr>
                        <a:t>介護ロボットや</a:t>
                      </a:r>
                      <a:r>
                        <a:rPr kumimoji="1" lang="en-US" altLang="ja-JP" sz="1400" u="none" strike="noStrike" dirty="0" smtClean="0">
                          <a:solidFill>
                            <a:schemeClr val="tx1"/>
                          </a:solidFill>
                        </a:rPr>
                        <a:t>ICT</a:t>
                      </a:r>
                      <a:r>
                        <a:rPr kumimoji="1" lang="ja-JP" altLang="en-US" sz="1400" u="none" strike="noStrike" dirty="0" smtClean="0">
                          <a:solidFill>
                            <a:schemeClr val="tx1"/>
                          </a:solidFill>
                        </a:rPr>
                        <a:t>機器の導入支援</a:t>
                      </a:r>
                      <a:r>
                        <a:rPr kumimoji="1" lang="ja-JP" altLang="en-US" sz="1400" u="none" dirty="0" smtClean="0">
                          <a:solidFill>
                            <a:schemeClr val="tx1"/>
                          </a:solidFill>
                        </a:rPr>
                        <a:t>など）、資質の向上（職員研修支援事業、市町村の人材養成の取組みの支援など）</a:t>
                      </a:r>
                      <a:endParaRPr kumimoji="1" lang="en-US" altLang="ja-JP" sz="1400" u="none" dirty="0" smtClean="0">
                        <a:solidFill>
                          <a:schemeClr val="tx1"/>
                        </a:solidFill>
                      </a:endParaRPr>
                    </a:p>
                    <a:p>
                      <a:pPr marL="0" indent="0"/>
                      <a:endParaRPr kumimoji="1" lang="en-US" altLang="ja-JP" sz="1400" u="none" dirty="0" smtClean="0">
                        <a:solidFill>
                          <a:schemeClr val="tx1"/>
                        </a:solidFill>
                      </a:endParaRPr>
                    </a:p>
                    <a:p>
                      <a:pPr marL="0" indent="0"/>
                      <a:endParaRPr kumimoji="1" lang="ja-JP" altLang="en-US" sz="1400" u="none" dirty="0" smtClean="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229</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889597828"/>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（９）多様な人材の活躍（女性活躍（女性活躍の促進に向けた意識改革））</a:t>
            </a:r>
          </a:p>
        </p:txBody>
      </p:sp>
      <p:graphicFrame>
        <p:nvGraphicFramePr>
          <p:cNvPr id="8" name="表 7"/>
          <p:cNvGraphicFramePr>
            <a:graphicFrameLocks noGrp="1"/>
          </p:cNvGraphicFramePr>
          <p:nvPr>
            <p:extLst/>
          </p:nvPr>
        </p:nvGraphicFramePr>
        <p:xfrm>
          <a:off x="251520" y="476672"/>
          <a:ext cx="8712968" cy="6009640"/>
        </p:xfrm>
        <a:graphic>
          <a:graphicData uri="http://schemas.openxmlformats.org/drawingml/2006/table">
            <a:tbl>
              <a:tblPr firstRow="1" bandRow="1">
                <a:tableStyleId>{5940675A-B579-460E-94D1-54222C63F5DA}</a:tableStyleId>
              </a:tblPr>
              <a:tblGrid>
                <a:gridCol w="1440160">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lang="ja-JP" altLang="en-US" sz="1400" dirty="0">
                          <a:solidFill>
                            <a:schemeClr val="tx1"/>
                          </a:solidFill>
                          <a:latin typeface="+mn-ea"/>
                          <a:ea typeface="+mn-ea"/>
                        </a:rPr>
                        <a:t>企業における女性の活躍促進への理解が十分進んでいない。</a:t>
                      </a:r>
                      <a:endParaRPr lang="en-US" altLang="ja-JP" sz="14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b="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0" dirty="0">
                          <a:solidFill>
                            <a:schemeClr val="tx1"/>
                          </a:solidFill>
                          <a:latin typeface="+mn-ea"/>
                          <a:ea typeface="+mn-ea"/>
                        </a:rPr>
                        <a:t>・固定的な性別役割分担意識の解消やワーク・ライフ・バランス推進の意義、重要性について社会全体として広めていく必要がある。</a:t>
                      </a:r>
                    </a:p>
                    <a:p>
                      <a:pPr marL="0" indent="0"/>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ja-JP" altLang="en-US" sz="1400" dirty="0">
                          <a:solidFill>
                            <a:schemeClr val="tx1"/>
                          </a:solidFill>
                          <a:latin typeface="+mn-ea"/>
                          <a:ea typeface="+mn-ea"/>
                        </a:rPr>
                        <a:t>女性の登用、働きやすい職場づくりに取り組む中小企業等への支援</a:t>
                      </a:r>
                      <a:r>
                        <a:rPr kumimoji="1" lang="en-US" altLang="ja-JP" sz="1400" dirty="0">
                          <a:solidFill>
                            <a:schemeClr val="tx1"/>
                          </a:solidFill>
                          <a:latin typeface="+mn-ea"/>
                          <a:ea typeface="+mn-ea"/>
                        </a:rPr>
                        <a:t>(</a:t>
                      </a:r>
                      <a:r>
                        <a:rPr kumimoji="1" lang="ja-JP" altLang="en-US" sz="1400" dirty="0">
                          <a:solidFill>
                            <a:schemeClr val="tx1"/>
                          </a:solidFill>
                          <a:latin typeface="+mn-ea"/>
                          <a:ea typeface="+mn-ea"/>
                        </a:rPr>
                        <a:t>表彰・認証</a:t>
                      </a:r>
                      <a:r>
                        <a:rPr kumimoji="1" lang="en-US" altLang="ja-JP" sz="1400" dirty="0">
                          <a:solidFill>
                            <a:schemeClr val="tx1"/>
                          </a:solidFill>
                          <a:latin typeface="+mn-ea"/>
                          <a:ea typeface="+mn-ea"/>
                        </a:rPr>
                        <a:t>)</a:t>
                      </a:r>
                      <a:r>
                        <a:rPr kumimoji="1" lang="ja-JP" altLang="en-US" sz="1400" dirty="0" err="1">
                          <a:solidFill>
                            <a:schemeClr val="tx1"/>
                          </a:solidFill>
                          <a:latin typeface="+mn-ea"/>
                          <a:ea typeface="+mn-ea"/>
                        </a:rPr>
                        <a:t>。</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・女性の活躍促進に向けた意識改革の推進。</a:t>
                      </a:r>
                    </a:p>
                    <a:p>
                      <a:pPr marL="0" indent="0"/>
                      <a:endParaRPr kumimoji="1" lang="ja-JP" altLang="en-US" sz="1400" dirty="0">
                        <a:solidFill>
                          <a:schemeClr val="tx1"/>
                        </a:solidFill>
                      </a:endParaRPr>
                    </a:p>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ja-JP" altLang="en-US" sz="1400" dirty="0">
                          <a:solidFill>
                            <a:schemeClr val="tx1"/>
                          </a:solidFill>
                          <a:latin typeface="+mn-ea"/>
                          <a:ea typeface="+mn-ea"/>
                        </a:rPr>
                        <a:t>「男女いきいきプラス」事業者認証制度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a:t>
                      </a:r>
                      <a:r>
                        <a:rPr kumimoji="1" lang="en-US" altLang="ja-JP" sz="1400" dirty="0">
                          <a:solidFill>
                            <a:schemeClr val="tx1"/>
                          </a:solidFill>
                          <a:latin typeface="+mn-ea"/>
                          <a:ea typeface="+mn-ea"/>
                        </a:rPr>
                        <a:t>)</a:t>
                      </a: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2003</a:t>
                      </a:r>
                      <a:r>
                        <a:rPr kumimoji="1" lang="ja-JP" altLang="en-US" sz="1400" dirty="0">
                          <a:solidFill>
                            <a:schemeClr val="tx1"/>
                          </a:solidFill>
                          <a:latin typeface="+mn-ea"/>
                          <a:ea typeface="+mn-ea"/>
                        </a:rPr>
                        <a:t>年度に創設した男女いきいき・元気宣言事業者登録制度の次のステップとして、女性活躍推進法に基づく「一般事業主行動計画」を策定し、「女性の職業選択に資する情報の公表」を実施している企業・団体を認証。</a:t>
                      </a: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・「男女いきいき表彰制度」（</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a:t>
                      </a:r>
                    </a:p>
                    <a:p>
                      <a:pPr algn="l"/>
                      <a:r>
                        <a:rPr kumimoji="1" lang="ja-JP" altLang="en-US" sz="1400" dirty="0">
                          <a:solidFill>
                            <a:schemeClr val="tx1"/>
                          </a:solidFill>
                          <a:latin typeface="+mn-ea"/>
                          <a:ea typeface="+mn-ea"/>
                        </a:rPr>
                        <a:t>　上記「男女いきいきプラス」事業者の中から、独創的、先進的な取組等を行なっている事業者を選考し、男女いきいき事業者として表彰。</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2016</a:t>
                      </a:r>
                      <a:r>
                        <a:rPr kumimoji="1" lang="ja-JP" altLang="en-US" sz="1400" dirty="0">
                          <a:solidFill>
                            <a:schemeClr val="tx1"/>
                          </a:solidFill>
                          <a:latin typeface="+mn-ea"/>
                          <a:ea typeface="+mn-ea"/>
                        </a:rPr>
                        <a:t>年度から毎年</a:t>
                      </a:r>
                      <a:r>
                        <a:rPr kumimoji="1" lang="en-US" altLang="ja-JP" sz="1400" dirty="0">
                          <a:solidFill>
                            <a:schemeClr val="tx1"/>
                          </a:solidFill>
                          <a:latin typeface="+mn-ea"/>
                          <a:ea typeface="+mn-ea"/>
                        </a:rPr>
                        <a:t>9</a:t>
                      </a:r>
                      <a:r>
                        <a:rPr kumimoji="1" lang="ja-JP" altLang="en-US" sz="1400" dirty="0">
                          <a:solidFill>
                            <a:schemeClr val="tx1"/>
                          </a:solidFill>
                          <a:latin typeface="+mn-ea"/>
                          <a:ea typeface="+mn-ea"/>
                        </a:rPr>
                        <a:t>月を「</a:t>
                      </a:r>
                      <a:r>
                        <a:rPr kumimoji="1" lang="en-US" altLang="ja-JP" sz="1400" dirty="0">
                          <a:solidFill>
                            <a:schemeClr val="tx1"/>
                          </a:solidFill>
                          <a:latin typeface="+mn-ea"/>
                          <a:ea typeface="+mn-ea"/>
                        </a:rPr>
                        <a:t>OSAKA</a:t>
                      </a:r>
                      <a:r>
                        <a:rPr kumimoji="1" lang="ja-JP" altLang="en-US" sz="1400" dirty="0">
                          <a:solidFill>
                            <a:schemeClr val="tx1"/>
                          </a:solidFill>
                          <a:latin typeface="+mn-ea"/>
                          <a:ea typeface="+mn-ea"/>
                        </a:rPr>
                        <a:t>女性活躍推進月間」に設定し、大阪市等市町村にも呼びかけを行い、イベント等を集中的に実施。</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2017</a:t>
                      </a:r>
                      <a:r>
                        <a:rPr kumimoji="1" lang="ja-JP" altLang="en-US" sz="1400" dirty="0">
                          <a:solidFill>
                            <a:schemeClr val="tx1"/>
                          </a:solidFill>
                          <a:latin typeface="+mn-ea"/>
                          <a:ea typeface="+mn-ea"/>
                        </a:rPr>
                        <a:t>年から</a:t>
                      </a:r>
                      <a:r>
                        <a:rPr kumimoji="1" lang="en-US" altLang="ja-JP" sz="1400" dirty="0">
                          <a:solidFill>
                            <a:schemeClr val="tx1"/>
                          </a:solidFill>
                          <a:latin typeface="+mn-ea"/>
                          <a:ea typeface="+mn-ea"/>
                        </a:rPr>
                        <a:t>OSAKA</a:t>
                      </a:r>
                      <a:r>
                        <a:rPr kumimoji="1" lang="ja-JP" altLang="en-US" sz="1400" dirty="0">
                          <a:solidFill>
                            <a:schemeClr val="tx1"/>
                          </a:solidFill>
                          <a:latin typeface="+mn-ea"/>
                          <a:ea typeface="+mn-ea"/>
                        </a:rPr>
                        <a:t>女性活躍推進ドーン</a:t>
                      </a:r>
                      <a:r>
                        <a:rPr kumimoji="1" lang="en-US" altLang="ja-JP" sz="1400" dirty="0">
                          <a:solidFill>
                            <a:schemeClr val="tx1"/>
                          </a:solidFill>
                          <a:latin typeface="+mn-ea"/>
                          <a:ea typeface="+mn-ea"/>
                        </a:rPr>
                        <a:t>de</a:t>
                      </a:r>
                      <a:r>
                        <a:rPr kumimoji="1" lang="ja-JP" altLang="en-US" sz="1400" dirty="0">
                          <a:solidFill>
                            <a:schemeClr val="tx1"/>
                          </a:solidFill>
                          <a:latin typeface="+mn-ea"/>
                          <a:ea typeface="+mn-ea"/>
                        </a:rPr>
                        <a:t>キラリフェスティバルを開催し、シンポジウムのほか、相談会や合同企業説明会等を実施。</a:t>
                      </a:r>
                    </a:p>
                    <a:p>
                      <a:pPr algn="l"/>
                      <a:r>
                        <a:rPr kumimoji="1" lang="ja-JP" altLang="en-US" sz="1400" dirty="0">
                          <a:solidFill>
                            <a:schemeClr val="tx1"/>
                          </a:solidFill>
                          <a:latin typeface="+mn-ea"/>
                          <a:ea typeface="+mn-ea"/>
                        </a:rPr>
                        <a:t>　また、</a:t>
                      </a:r>
                      <a:r>
                        <a:rPr kumimoji="1" lang="ja-JP" altLang="en-US" sz="1400" u="none" dirty="0">
                          <a:solidFill>
                            <a:schemeClr val="tx1"/>
                          </a:solidFill>
                          <a:latin typeface="+mn-ea"/>
                          <a:ea typeface="+mn-ea"/>
                        </a:rPr>
                        <a:t>女性社員向けセミナー「ロールモデルに学ぶ！働く女性のキャリアアップ研修」や学生向けセミナー「ライフデザインの描き方セミナー」にて、男女いきいき事業者表彰受賞の事業者等から、ワーク・ライフ・バランスについて講演。</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400" dirty="0">
                          <a:solidFill>
                            <a:schemeClr val="tx1"/>
                          </a:solidFill>
                        </a:rPr>
                        <a:t>・</a:t>
                      </a:r>
                      <a:r>
                        <a:rPr kumimoji="1" lang="en-US" altLang="ja-JP" sz="1400" dirty="0">
                          <a:solidFill>
                            <a:schemeClr val="tx1"/>
                          </a:solidFill>
                        </a:rPr>
                        <a:t>2002</a:t>
                      </a:r>
                      <a:r>
                        <a:rPr kumimoji="1" lang="ja-JP" altLang="en-US" sz="1400" dirty="0">
                          <a:solidFill>
                            <a:schemeClr val="tx1"/>
                          </a:solidFill>
                        </a:rPr>
                        <a:t>年度～　</a:t>
                      </a:r>
                      <a:r>
                        <a:rPr kumimoji="1" lang="ja-JP" altLang="en-US" sz="1400" dirty="0">
                          <a:solidFill>
                            <a:schemeClr val="tx1"/>
                          </a:solidFill>
                          <a:latin typeface="+mn-ea"/>
                          <a:ea typeface="+mn-ea"/>
                        </a:rPr>
                        <a:t>男女いきいき・元気宣言</a:t>
                      </a:r>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府累計事業者数　</a:t>
                      </a:r>
                      <a:r>
                        <a:rPr kumimoji="1" lang="en-US" altLang="ja-JP" sz="1400" dirty="0">
                          <a:solidFill>
                            <a:schemeClr val="tx1"/>
                          </a:solidFill>
                          <a:latin typeface="+mn-ea"/>
                          <a:ea typeface="+mn-ea"/>
                        </a:rPr>
                        <a:t>651</a:t>
                      </a:r>
                      <a:r>
                        <a:rPr kumimoji="1" lang="ja-JP" altLang="en-US" sz="1400" dirty="0">
                          <a:solidFill>
                            <a:schemeClr val="tx1"/>
                          </a:solidFill>
                          <a:latin typeface="+mn-ea"/>
                          <a:ea typeface="+mn-ea"/>
                        </a:rPr>
                        <a:t>件（</a:t>
                      </a:r>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年度末時点）</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2017</a:t>
                      </a:r>
                      <a:r>
                        <a:rPr kumimoji="1" lang="ja-JP" altLang="en-US" sz="1400" dirty="0">
                          <a:solidFill>
                            <a:schemeClr val="tx1"/>
                          </a:solidFill>
                          <a:latin typeface="+mn-ea"/>
                          <a:ea typeface="+mn-ea"/>
                        </a:rPr>
                        <a:t>年度～　 ドーン</a:t>
                      </a:r>
                      <a:r>
                        <a:rPr kumimoji="1" lang="en-US" altLang="ja-JP" sz="1400" dirty="0">
                          <a:solidFill>
                            <a:schemeClr val="tx1"/>
                          </a:solidFill>
                          <a:latin typeface="+mn-ea"/>
                          <a:ea typeface="+mn-ea"/>
                        </a:rPr>
                        <a:t>de</a:t>
                      </a:r>
                      <a:r>
                        <a:rPr kumimoji="1" lang="ja-JP" altLang="en-US" sz="1400" dirty="0">
                          <a:solidFill>
                            <a:schemeClr val="tx1"/>
                          </a:solidFill>
                          <a:latin typeface="+mn-ea"/>
                          <a:ea typeface="+mn-ea"/>
                        </a:rPr>
                        <a:t>キラリ　</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参加者　</a:t>
                      </a:r>
                      <a:r>
                        <a:rPr kumimoji="1" lang="en-US" altLang="ja-JP" sz="1400" dirty="0">
                          <a:solidFill>
                            <a:schemeClr val="tx1"/>
                          </a:solidFill>
                          <a:latin typeface="+mn-ea"/>
                          <a:ea typeface="+mn-ea"/>
                        </a:rPr>
                        <a:t>1559</a:t>
                      </a:r>
                      <a:r>
                        <a:rPr kumimoji="1" lang="ja-JP" altLang="en-US" sz="1400" dirty="0">
                          <a:solidFill>
                            <a:schemeClr val="tx1"/>
                          </a:solidFill>
                          <a:latin typeface="+mn-ea"/>
                          <a:ea typeface="+mn-ea"/>
                        </a:rPr>
                        <a:t>人　</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　「ロールモデルに学ぶ！働く女性のスキルアップ研修」</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全</a:t>
                      </a:r>
                      <a:r>
                        <a:rPr kumimoji="1" lang="en-US" altLang="ja-JP" sz="1400" dirty="0">
                          <a:solidFill>
                            <a:schemeClr val="tx1"/>
                          </a:solidFill>
                          <a:latin typeface="+mn-ea"/>
                          <a:ea typeface="+mn-ea"/>
                        </a:rPr>
                        <a:t>2</a:t>
                      </a:r>
                      <a:r>
                        <a:rPr kumimoji="1" lang="ja-JP" altLang="en-US" sz="1400" dirty="0">
                          <a:solidFill>
                            <a:schemeClr val="tx1"/>
                          </a:solidFill>
                          <a:latin typeface="+mn-ea"/>
                          <a:ea typeface="+mn-ea"/>
                        </a:rPr>
                        <a:t>回　延べ</a:t>
                      </a:r>
                      <a:r>
                        <a:rPr kumimoji="1" lang="en-US" altLang="ja-JP" sz="1400" dirty="0">
                          <a:solidFill>
                            <a:schemeClr val="tx1"/>
                          </a:solidFill>
                          <a:latin typeface="+mn-ea"/>
                          <a:ea typeface="+mn-ea"/>
                        </a:rPr>
                        <a:t>136</a:t>
                      </a:r>
                      <a:r>
                        <a:rPr kumimoji="1" lang="ja-JP" altLang="en-US" sz="1400" dirty="0">
                          <a:solidFill>
                            <a:schemeClr val="tx1"/>
                          </a:solidFill>
                          <a:latin typeface="+mn-ea"/>
                          <a:ea typeface="+mn-ea"/>
                        </a:rPr>
                        <a:t>人　　　　　　　　　　　　</a:t>
                      </a:r>
                      <a:endParaRPr kumimoji="1" lang="en-US" altLang="ja-JP" sz="1400" dirty="0">
                        <a:solidFill>
                          <a:schemeClr val="tx1"/>
                        </a:solidFill>
                        <a:latin typeface="+mn-ea"/>
                        <a:ea typeface="+mn-ea"/>
                      </a:endParaRPr>
                    </a:p>
                    <a:p>
                      <a:pPr algn="l"/>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 </a:t>
                      </a:r>
                      <a:r>
                        <a:rPr kumimoji="1" lang="en-US" altLang="ja-JP" sz="1400" dirty="0">
                          <a:solidFill>
                            <a:schemeClr val="tx1"/>
                          </a:solidFill>
                          <a:latin typeface="+mn-ea"/>
                          <a:ea typeface="+mn-ea"/>
                        </a:rPr>
                        <a:t>2018</a:t>
                      </a:r>
                      <a:r>
                        <a:rPr kumimoji="1" lang="ja-JP" altLang="en-US" sz="1400" dirty="0">
                          <a:solidFill>
                            <a:schemeClr val="tx1"/>
                          </a:solidFill>
                          <a:latin typeface="+mn-ea"/>
                          <a:ea typeface="+mn-ea"/>
                        </a:rPr>
                        <a:t>年度～　「ライフデザインの描き方セミナー」</a:t>
                      </a:r>
                      <a:endParaRPr kumimoji="1" lang="en-US" altLang="ja-JP" sz="1400" dirty="0">
                        <a:solidFill>
                          <a:schemeClr val="tx1"/>
                        </a:solidFill>
                        <a:latin typeface="+mn-ea"/>
                        <a:ea typeface="+mn-ea"/>
                      </a:endParaRPr>
                    </a:p>
                    <a:p>
                      <a:pPr algn="l"/>
                      <a:r>
                        <a:rPr kumimoji="1" lang="en-US" altLang="ja-JP" sz="1400" dirty="0">
                          <a:solidFill>
                            <a:schemeClr val="tx1"/>
                          </a:solidFill>
                          <a:latin typeface="+mn-ea"/>
                          <a:ea typeface="+mn-ea"/>
                        </a:rPr>
                        <a:t>2021</a:t>
                      </a:r>
                      <a:r>
                        <a:rPr kumimoji="1" lang="ja-JP" altLang="en-US" sz="1400" dirty="0">
                          <a:solidFill>
                            <a:schemeClr val="tx1"/>
                          </a:solidFill>
                          <a:latin typeface="+mn-ea"/>
                          <a:ea typeface="+mn-ea"/>
                        </a:rPr>
                        <a:t>年度　全</a:t>
                      </a:r>
                      <a:r>
                        <a:rPr kumimoji="1" lang="en-US" altLang="ja-JP" sz="1400" dirty="0">
                          <a:solidFill>
                            <a:schemeClr val="tx1"/>
                          </a:solidFill>
                          <a:latin typeface="+mn-ea"/>
                          <a:ea typeface="+mn-ea"/>
                        </a:rPr>
                        <a:t>2</a:t>
                      </a:r>
                      <a:r>
                        <a:rPr kumimoji="1" lang="ja-JP" altLang="en-US" sz="1400" dirty="0">
                          <a:solidFill>
                            <a:schemeClr val="tx1"/>
                          </a:solidFill>
                          <a:latin typeface="+mn-ea"/>
                          <a:ea typeface="+mn-ea"/>
                        </a:rPr>
                        <a:t>回　延べ</a:t>
                      </a:r>
                      <a:r>
                        <a:rPr kumimoji="1" lang="en-US" altLang="ja-JP" sz="1400" dirty="0">
                          <a:solidFill>
                            <a:schemeClr val="tx1"/>
                          </a:solidFill>
                          <a:latin typeface="+mn-ea"/>
                          <a:ea typeface="+mn-ea"/>
                        </a:rPr>
                        <a:t>63</a:t>
                      </a:r>
                      <a:r>
                        <a:rPr kumimoji="1" lang="ja-JP" altLang="en-US" sz="1400" dirty="0">
                          <a:solidFill>
                            <a:schemeClr val="tx1"/>
                          </a:solidFill>
                          <a:latin typeface="+mn-ea"/>
                          <a:ea typeface="+mn-ea"/>
                        </a:rPr>
                        <a:t>人</a:t>
                      </a:r>
                      <a:endParaRPr kumimoji="1" lang="en-US" altLang="ja-JP" sz="14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latin typeface="+mn-ea"/>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・「男は仕事、女は家庭」という考え方について、同意しない割合は、男性</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42.3%</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58.6%</a:t>
                      </a:r>
                      <a:r>
                        <a:rPr kumimoji="1" lang="ja-JP" altLang="en-US" sz="1400" b="0" i="0" u="none" strike="noStrike" kern="1200" cap="none" spc="0" normalizeH="0" baseline="0" noProof="0" dirty="0" err="1">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女性</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52.9</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a:t>
                      </a:r>
                      <a:r>
                        <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69.2%</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rPr>
                        <a:t>と、男女とも改善</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大阪府「男女共同参画に関する府民意識調査」（</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2009</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ja-JP" altLang="en-US" sz="14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230</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931485984"/>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4364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・生産年齢人口の減少が進む中、中小企業における人材不足の深刻化を受け、国では</a:t>
                      </a:r>
                      <a:r>
                        <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年４月に新たな在留資格「特定技能」制度の運用開始など、積極的に外国人材を受け入れる方針に転換</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・深刻な人材不足への対応はもとより、万博をインパクトにした大阪の成長・飛躍を支える多様な外国人材の受入を促進することで、イノベーションを創出し、新たな価値観を創造</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・受け入れた外国人が安心して働き暮らせる共生社会を実現することで、大阪が多様な人材から選ばれる都市としての地位を確立</a:t>
                      </a:r>
                      <a:endParaRPr 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・「公益財団法人大阪府国際交流財団」に設置している外国人ワンストップ相談窓口の体制を拡充</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・外国人材の受入れ、共生社会づくりに取り組むため、庁内関係部局が課題を共有し、府としての対応方針について検討することを目的とする「外国人材受入れ・環境整備検討プロジェクトチーム」を発足</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ct val="1000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・中小企業等における外国人材の受入れに関する相談を通じて、</a:t>
                      </a:r>
                      <a:r>
                        <a:rPr kumimoji="1" lang="ja-JP" altLang="en-US" sz="1200" u="none" dirty="0">
                          <a:solidFill>
                            <a:schemeClr val="tx1"/>
                          </a:solidFill>
                          <a:latin typeface="ＭＳ Ｐゴシック" panose="020B0600070205080204" pitchFamily="50" charset="-128"/>
                          <a:ea typeface="ＭＳ Ｐゴシック" panose="020B0600070205080204" pitchFamily="50" charset="-128"/>
                        </a:rPr>
                        <a:t>課題やニーズを分析・把握し、解決に向けたアドバイス及び適切な支援機関につなぐサポートを行う</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「外国人材マッチングプラットフォーム</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大阪外国人材採用支援センター</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」を開設</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年７月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algn="just">
                        <a:lnSpc>
                          <a:spcPct val="1000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・官民の関係団体が連携し外国人材の受入促進と共生推進を図るため、情報共有・相互連携等を行う組織として、「</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OSAKA</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外国人材受入促進・共生推進協議会」を大阪出入国在留管理局とともに設置</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年９月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・大阪の成長・飛躍を支える多様な外国人材の受入促進</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・外国人が安心して働き暮らせる共生社会づくりの推進</a:t>
                      </a:r>
                      <a:endParaRPr lang="en-US" altLang="ja-JP" sz="14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（９）多様な人材の活躍（外国人材受入れ）</a:t>
            </a:r>
          </a:p>
        </p:txBody>
      </p:sp>
    </p:spTree>
    <p:extLst>
      <p:ext uri="{BB962C8B-B14F-4D97-AF65-F5344CB8AC3E}">
        <p14:creationId xmlns:p14="http://schemas.microsoft.com/office/powerpoint/2010/main" val="2575673118"/>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4220308" y="2463084"/>
            <a:ext cx="505514"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5" name="表 4"/>
          <p:cNvGraphicFramePr>
            <a:graphicFrameLocks noGrp="1"/>
          </p:cNvGraphicFramePr>
          <p:nvPr/>
        </p:nvGraphicFramePr>
        <p:xfrm>
          <a:off x="178927" y="1590548"/>
          <a:ext cx="8588275" cy="4916132"/>
        </p:xfrm>
        <a:graphic>
          <a:graphicData uri="http://schemas.openxmlformats.org/drawingml/2006/table">
            <a:tbl>
              <a:tblPr firstRow="1" bandRow="1">
                <a:tableStyleId>{5940675A-B579-460E-94D1-54222C63F5DA}</a:tableStyleId>
              </a:tblPr>
              <a:tblGrid>
                <a:gridCol w="261551">
                  <a:extLst>
                    <a:ext uri="{9D8B030D-6E8A-4147-A177-3AD203B41FA5}">
                      <a16:colId xmlns:a16="http://schemas.microsoft.com/office/drawing/2014/main" val="1483890403"/>
                    </a:ext>
                  </a:extLst>
                </a:gridCol>
                <a:gridCol w="4090953">
                  <a:extLst>
                    <a:ext uri="{9D8B030D-6E8A-4147-A177-3AD203B41FA5}">
                      <a16:colId xmlns:a16="http://schemas.microsoft.com/office/drawing/2014/main" val="2868722376"/>
                    </a:ext>
                  </a:extLst>
                </a:gridCol>
                <a:gridCol w="4235771">
                  <a:extLst>
                    <a:ext uri="{9D8B030D-6E8A-4147-A177-3AD203B41FA5}">
                      <a16:colId xmlns:a16="http://schemas.microsoft.com/office/drawing/2014/main" val="3371040674"/>
                    </a:ext>
                  </a:extLst>
                </a:gridCol>
              </a:tblGrid>
              <a:tr h="248536">
                <a:tc>
                  <a:txBody>
                    <a:bodyPr/>
                    <a:lstStyle/>
                    <a:p>
                      <a:pPr algn="ctr"/>
                      <a:r>
                        <a:rPr kumimoji="1" lang="ja-JP" altLang="en-US" sz="1000" dirty="0">
                          <a:latin typeface="Meiryo UI" panose="020B0604030504040204" pitchFamily="50" charset="-128"/>
                          <a:ea typeface="Meiryo UI" panose="020B0604030504040204" pitchFamily="50" charset="-128"/>
                        </a:rPr>
                        <a:t>　　　</a:t>
                      </a:r>
                    </a:p>
                  </a:txBody>
                  <a:tcPr marL="77913" marR="77913" marT="38957" marB="38957">
                    <a:solidFill>
                      <a:schemeClr val="accent1">
                        <a:lumMod val="60000"/>
                        <a:lumOff val="40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国の取組状況</a:t>
                      </a:r>
                    </a:p>
                  </a:txBody>
                  <a:tcPr marL="77913" marR="77913" marT="38957" marB="38957">
                    <a:lnR w="12700" cap="flat" cmpd="sng" algn="ctr">
                      <a:solidFill>
                        <a:schemeClr val="tx1"/>
                      </a:solidFill>
                      <a:prstDash val="solid"/>
                      <a:round/>
                      <a:headEnd type="none" w="med" len="med"/>
                      <a:tailEnd type="none" w="med" len="med"/>
                    </a:lnR>
                    <a:solidFill>
                      <a:schemeClr val="accent1">
                        <a:lumMod val="60000"/>
                        <a:lumOff val="40000"/>
                      </a:schemeClr>
                    </a:solidFill>
                  </a:tcPr>
                </a:tc>
                <a:tc>
                  <a:txBody>
                    <a:bodyPr/>
                    <a:lstStyle/>
                    <a:p>
                      <a:pPr algn="ctr"/>
                      <a:r>
                        <a:rPr kumimoji="1" lang="ja-JP" altLang="en-US" sz="1100" dirty="0">
                          <a:latin typeface="Meiryo UI" panose="020B0604030504040204" pitchFamily="50" charset="-128"/>
                          <a:ea typeface="Meiryo UI" panose="020B0604030504040204" pitchFamily="50" charset="-128"/>
                        </a:rPr>
                        <a:t>府の取組状況</a:t>
                      </a:r>
                    </a:p>
                  </a:txBody>
                  <a:tcPr marL="77913" marR="77913" marT="38957" marB="38957">
                    <a:lnL w="12700" cap="flat" cmpd="sng" algn="ctr">
                      <a:solidFill>
                        <a:schemeClr val="tx1"/>
                      </a:solidFill>
                      <a:prstDash val="solid"/>
                      <a:round/>
                      <a:headEnd type="none" w="med" len="med"/>
                      <a:tailEnd type="none" w="med" len="med"/>
                    </a:lnL>
                    <a:solidFill>
                      <a:schemeClr val="accent1">
                        <a:lumMod val="60000"/>
                        <a:lumOff val="40000"/>
                      </a:schemeClr>
                    </a:solidFill>
                  </a:tcPr>
                </a:tc>
                <a:extLst>
                  <a:ext uri="{0D108BD9-81ED-4DB2-BD59-A6C34878D82A}">
                    <a16:rowId xmlns:a16="http://schemas.microsoft.com/office/drawing/2014/main" val="3178942276"/>
                  </a:ext>
                </a:extLst>
              </a:tr>
              <a:tr h="1175193">
                <a:tc>
                  <a:txBody>
                    <a:bodyPr/>
                    <a:lstStyle/>
                    <a:p>
                      <a:pPr algn="ctr"/>
                      <a:r>
                        <a:rPr kumimoji="1" lang="ja-JP" altLang="en-US" sz="900" dirty="0">
                          <a:latin typeface="Meiryo UI" panose="020B0604030504040204" pitchFamily="50" charset="-128"/>
                          <a:ea typeface="Meiryo UI" panose="020B0604030504040204" pitchFamily="50" charset="-128"/>
                        </a:rPr>
                        <a:t>Ｈ</a:t>
                      </a:r>
                      <a:r>
                        <a:rPr kumimoji="1" lang="en-US" altLang="ja-JP" sz="900" dirty="0">
                          <a:latin typeface="Meiryo UI" panose="020B0604030504040204" pitchFamily="50" charset="-128"/>
                          <a:ea typeface="Meiryo UI" panose="020B0604030504040204" pitchFamily="50" charset="-128"/>
                        </a:rPr>
                        <a:t>30</a:t>
                      </a:r>
                      <a:r>
                        <a:rPr kumimoji="1" lang="ja-JP" altLang="en-US" sz="900" dirty="0">
                          <a:latin typeface="Meiryo UI" panose="020B0604030504040204" pitchFamily="50" charset="-128"/>
                          <a:ea typeface="Meiryo UI" panose="020B0604030504040204" pitchFamily="50" charset="-128"/>
                        </a:rPr>
                        <a:t>年度</a:t>
                      </a:r>
                    </a:p>
                  </a:txBody>
                  <a:tcPr marL="77913" marR="77913" marT="38957" marB="38957" vert="eaVert" anchor="ctr">
                    <a:solidFill>
                      <a:schemeClr val="accent1">
                        <a:lumMod val="60000"/>
                        <a:lumOff val="40000"/>
                      </a:schemeClr>
                    </a:solidFill>
                  </a:tcPr>
                </a:tc>
                <a:tc>
                  <a:txBody>
                    <a:bodyPr/>
                    <a:lstStyle/>
                    <a:p>
                      <a:pPr algn="l"/>
                      <a:r>
                        <a:rPr kumimoji="1" lang="ja-JP" altLang="en-US" sz="1100" dirty="0">
                          <a:solidFill>
                            <a:schemeClr val="tx1"/>
                          </a:solidFill>
                          <a:latin typeface="Meiryo UI" panose="020B0604030504040204" pitchFamily="50" charset="-128"/>
                          <a:ea typeface="Meiryo UI" panose="020B0604030504040204" pitchFamily="50" charset="-128"/>
                        </a:rPr>
                        <a:t>■第</a:t>
                      </a:r>
                      <a:r>
                        <a:rPr kumimoji="1" lang="en-US" altLang="ja-JP" sz="1100" dirty="0">
                          <a:solidFill>
                            <a:schemeClr val="tx1"/>
                          </a:solidFill>
                          <a:latin typeface="Meiryo UI" panose="020B0604030504040204" pitchFamily="50" charset="-128"/>
                          <a:ea typeface="Meiryo UI" panose="020B0604030504040204" pitchFamily="50" charset="-128"/>
                        </a:rPr>
                        <a:t>8</a:t>
                      </a:r>
                      <a:r>
                        <a:rPr kumimoji="1" lang="ja-JP" altLang="en-US" sz="1100" dirty="0">
                          <a:solidFill>
                            <a:schemeClr val="tx1"/>
                          </a:solidFill>
                          <a:latin typeface="Meiryo UI" panose="020B0604030504040204" pitchFamily="50" charset="-128"/>
                          <a:ea typeface="Meiryo UI" panose="020B0604030504040204" pitchFamily="50" charset="-128"/>
                        </a:rPr>
                        <a:t>回経済財政諮問会議</a:t>
                      </a:r>
                      <a:endParaRPr kumimoji="1" lang="en-US" altLang="ja-JP" sz="1100" dirty="0">
                        <a:solidFill>
                          <a:schemeClr val="tx1"/>
                        </a:solidFill>
                        <a:latin typeface="Meiryo UI" panose="020B0604030504040204" pitchFamily="50" charset="-128"/>
                        <a:ea typeface="Meiryo UI" panose="020B0604030504040204" pitchFamily="50" charset="-128"/>
                      </a:endParaRPr>
                    </a:p>
                    <a:p>
                      <a:pPr algn="l"/>
                      <a:r>
                        <a:rPr kumimoji="1" lang="ja-JP" altLang="en-US" sz="100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地方の中小・小規模事業者をはじめとして人手不足が深刻化。</a:t>
                      </a:r>
                      <a:r>
                        <a:rPr kumimoji="1" lang="ja-JP" altLang="en-US" sz="1000" b="0" dirty="0">
                          <a:solidFill>
                            <a:schemeClr val="tx1"/>
                          </a:solidFill>
                          <a:latin typeface="Meiryo UI" panose="020B0604030504040204" pitchFamily="50" charset="-128"/>
                          <a:ea typeface="Meiryo UI" panose="020B0604030504040204" pitchFamily="50" charset="-128"/>
                        </a:rPr>
                        <a:t>一定の専</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000" b="0" dirty="0">
                          <a:solidFill>
                            <a:schemeClr val="tx1"/>
                          </a:solidFill>
                          <a:latin typeface="Meiryo UI" panose="020B0604030504040204" pitchFamily="50" charset="-128"/>
                          <a:ea typeface="Meiryo UI" panose="020B0604030504040204" pitchFamily="50" charset="-128"/>
                        </a:rPr>
                        <a:t>　門性・技能を有し、即戦力となる外国人材を幅広く受け入れていく仕組みを</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000" b="0" dirty="0">
                          <a:solidFill>
                            <a:schemeClr val="tx1"/>
                          </a:solidFill>
                          <a:latin typeface="Meiryo UI" panose="020B0604030504040204" pitchFamily="50" charset="-128"/>
                          <a:ea typeface="Meiryo UI" panose="020B0604030504040204" pitchFamily="50" charset="-128"/>
                        </a:rPr>
                        <a:t>　早急に構築</a:t>
                      </a:r>
                      <a:endParaRPr kumimoji="1" lang="en-US" altLang="ja-JP" sz="1000" b="0" dirty="0">
                        <a:solidFill>
                          <a:schemeClr val="tx1"/>
                        </a:solidFill>
                        <a:latin typeface="Meiryo UI" panose="020B0604030504040204" pitchFamily="50" charset="-128"/>
                        <a:ea typeface="Meiryo UI" panose="020B0604030504040204" pitchFamily="50" charset="-128"/>
                      </a:endParaRPr>
                    </a:p>
                    <a:p>
                      <a:pPr algn="l"/>
                      <a:r>
                        <a:rPr kumimoji="1" lang="ja-JP" altLang="en-US" sz="1100" b="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「外国人材の受入れ・共生のための総合的対応策」</a:t>
                      </a:r>
                      <a:r>
                        <a:rPr kumimoji="1" lang="ja-JP" altLang="en-US" sz="1100" b="0" dirty="0">
                          <a:solidFill>
                            <a:schemeClr val="tx1"/>
                          </a:solidFill>
                          <a:latin typeface="Meiryo UI" panose="020B0604030504040204" pitchFamily="50" charset="-128"/>
                          <a:ea typeface="Meiryo UI" panose="020B0604030504040204" pitchFamily="50" charset="-128"/>
                        </a:rPr>
                        <a:t>閣議決定</a:t>
                      </a:r>
                      <a:endParaRPr kumimoji="1" lang="en-US" altLang="ja-JP" sz="1100" b="0" dirty="0">
                        <a:solidFill>
                          <a:schemeClr val="tx1"/>
                        </a:solidFill>
                        <a:latin typeface="Meiryo UI" panose="020B0604030504040204" pitchFamily="50" charset="-128"/>
                        <a:ea typeface="Meiryo UI" panose="020B0604030504040204" pitchFamily="50" charset="-128"/>
                      </a:endParaRPr>
                    </a:p>
                    <a:p>
                      <a:pPr marL="84138" indent="-84138" algn="l"/>
                      <a:r>
                        <a:rPr kumimoji="1" lang="ja-JP" altLang="en-US" sz="1100" b="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外国人の</a:t>
                      </a:r>
                      <a:r>
                        <a:rPr kumimoji="1" lang="ja-JP" altLang="en-US" sz="1000" b="1" dirty="0">
                          <a:solidFill>
                            <a:schemeClr val="tx1"/>
                          </a:solidFill>
                          <a:latin typeface="Meiryo UI" panose="020B0604030504040204" pitchFamily="50" charset="-128"/>
                          <a:ea typeface="Meiryo UI" panose="020B0604030504040204" pitchFamily="50" charset="-128"/>
                        </a:rPr>
                        <a:t>適正・円滑な受入れ</a:t>
                      </a:r>
                      <a:r>
                        <a:rPr kumimoji="1" lang="ja-JP" altLang="en-US" sz="1000" b="0" dirty="0">
                          <a:solidFill>
                            <a:schemeClr val="tx1"/>
                          </a:solidFill>
                          <a:latin typeface="Meiryo UI" panose="020B0604030504040204" pitchFamily="50" charset="-128"/>
                          <a:ea typeface="Meiryo UI" panose="020B0604030504040204" pitchFamily="50" charset="-128"/>
                        </a:rPr>
                        <a:t>に向けた取組みとともに、外国人との</a:t>
                      </a:r>
                      <a:r>
                        <a:rPr kumimoji="1" lang="ja-JP" altLang="en-US" sz="1000" b="1" dirty="0">
                          <a:solidFill>
                            <a:schemeClr val="tx1"/>
                          </a:solidFill>
                          <a:latin typeface="Meiryo UI" panose="020B0604030504040204" pitchFamily="50" charset="-128"/>
                          <a:ea typeface="Meiryo UI" panose="020B0604030504040204" pitchFamily="50" charset="-128"/>
                        </a:rPr>
                        <a:t>共生社会の実現</a:t>
                      </a:r>
                      <a:r>
                        <a:rPr kumimoji="1" lang="ja-JP" altLang="en-US" sz="1000" b="0" dirty="0">
                          <a:solidFill>
                            <a:schemeClr val="tx1"/>
                          </a:solidFill>
                          <a:latin typeface="Meiryo UI" panose="020B0604030504040204" pitchFamily="50" charset="-128"/>
                          <a:ea typeface="Meiryo UI" panose="020B0604030504040204" pitchFamily="50" charset="-128"/>
                        </a:rPr>
                        <a:t>に向けた環境整備を推進</a:t>
                      </a:r>
                      <a:endParaRPr kumimoji="1" lang="ja-JP" altLang="en-US" sz="1000" b="1" dirty="0">
                        <a:solidFill>
                          <a:schemeClr val="tx1"/>
                        </a:solidFill>
                        <a:latin typeface="Meiryo UI" panose="020B0604030504040204" pitchFamily="50" charset="-128"/>
                        <a:ea typeface="Meiryo UI" panose="020B0604030504040204" pitchFamily="50" charset="-128"/>
                      </a:endParaRPr>
                    </a:p>
                  </a:txBody>
                  <a:tcPr marL="77913" marR="77913" marT="38957" marB="38957">
                    <a:lnR w="12700" cap="flat" cmpd="sng" algn="ctr">
                      <a:solidFill>
                        <a:schemeClr val="tx1"/>
                      </a:solidFill>
                      <a:prstDash val="solid"/>
                      <a:round/>
                      <a:headEnd type="none" w="med" len="med"/>
                      <a:tailEnd type="none" w="med" len="med"/>
                    </a:lnR>
                  </a:tcPr>
                </a:tc>
                <a:tc>
                  <a:txBody>
                    <a:bodyPr/>
                    <a:lstStyle/>
                    <a:p>
                      <a:pPr algn="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L="77913" marR="77913" marT="38957" marB="38957">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850145484"/>
                  </a:ext>
                </a:extLst>
              </a:tr>
              <a:tr h="1491716">
                <a:tc>
                  <a:txBody>
                    <a:bodyPr/>
                    <a:lstStyle/>
                    <a:p>
                      <a:pPr algn="ctr"/>
                      <a:r>
                        <a:rPr kumimoji="1" lang="ja-JP" altLang="en-US" sz="900" dirty="0">
                          <a:latin typeface="Meiryo UI" panose="020B0604030504040204" pitchFamily="50" charset="-128"/>
                          <a:ea typeface="Meiryo UI" panose="020B0604030504040204" pitchFamily="50" charset="-128"/>
                        </a:rPr>
                        <a:t>Ｒ１年度</a:t>
                      </a:r>
                    </a:p>
                  </a:txBody>
                  <a:tcPr marL="77913" marR="77913" marT="38957" marB="38957" vert="eaVert" anchor="ctr">
                    <a:solidFill>
                      <a:schemeClr val="accent1">
                        <a:lumMod val="60000"/>
                        <a:lumOff val="40000"/>
                      </a:schemeClr>
                    </a:solidFill>
                  </a:tcPr>
                </a:tc>
                <a:tc>
                  <a:txBody>
                    <a:bodyPr/>
                    <a:lstStyle/>
                    <a:p>
                      <a:r>
                        <a:rPr kumimoji="1" lang="ja-JP" altLang="en-US" sz="1100" dirty="0">
                          <a:solidFill>
                            <a:schemeClr val="tx1"/>
                          </a:solidFill>
                          <a:latin typeface="Meiryo UI" panose="020B0604030504040204" pitchFamily="50" charset="-128"/>
                          <a:ea typeface="Meiryo UI" panose="020B0604030504040204" pitchFamily="50" charset="-128"/>
                        </a:rPr>
                        <a:t>■新たな在留資格</a:t>
                      </a:r>
                      <a:r>
                        <a:rPr kumimoji="1" lang="ja-JP" altLang="en-US" sz="1100" b="1" dirty="0">
                          <a:solidFill>
                            <a:schemeClr val="tx1"/>
                          </a:solidFill>
                          <a:latin typeface="Meiryo UI" panose="020B0604030504040204" pitchFamily="50" charset="-128"/>
                          <a:ea typeface="Meiryo UI" panose="020B0604030504040204" pitchFamily="50" charset="-128"/>
                        </a:rPr>
                        <a:t>「特定技能」の創設</a:t>
                      </a:r>
                      <a:endParaRPr kumimoji="1" lang="en-US" altLang="ja-JP" sz="1100" b="1" dirty="0">
                        <a:solidFill>
                          <a:schemeClr val="tx1"/>
                        </a:solidFill>
                        <a:latin typeface="Meiryo UI" panose="020B0604030504040204" pitchFamily="50" charset="-128"/>
                        <a:ea typeface="Meiryo UI" panose="020B0604030504040204" pitchFamily="50" charset="-128"/>
                      </a:endParaRPr>
                    </a:p>
                    <a:p>
                      <a:pPr marL="84138" indent="-84138"/>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中小企業等の深刻な人手不足を解消するため、</a:t>
                      </a:r>
                      <a:r>
                        <a:rPr kumimoji="1" lang="en-US" altLang="ja-JP" sz="1000" b="0" dirty="0">
                          <a:solidFill>
                            <a:schemeClr val="tx1"/>
                          </a:solidFill>
                          <a:latin typeface="Meiryo UI" panose="020B0604030504040204" pitchFamily="50" charset="-128"/>
                          <a:ea typeface="Meiryo UI" panose="020B0604030504040204" pitchFamily="50" charset="-128"/>
                        </a:rPr>
                        <a:t>14</a:t>
                      </a:r>
                      <a:r>
                        <a:rPr kumimoji="1" lang="ja-JP" altLang="en-US" sz="1000" b="0" dirty="0">
                          <a:solidFill>
                            <a:schemeClr val="tx1"/>
                          </a:solidFill>
                          <a:latin typeface="Meiryo UI" panose="020B0604030504040204" pitchFamily="50" charset="-128"/>
                          <a:ea typeface="Meiryo UI" panose="020B0604030504040204" pitchFamily="50" charset="-128"/>
                        </a:rPr>
                        <a:t>分野</a:t>
                      </a:r>
                      <a:r>
                        <a:rPr kumimoji="1" lang="ja-JP" altLang="en-US" sz="1000" dirty="0">
                          <a:solidFill>
                            <a:schemeClr val="tx1"/>
                          </a:solidFill>
                          <a:latin typeface="Meiryo UI" panose="020B0604030504040204" pitchFamily="50" charset="-128"/>
                          <a:ea typeface="Meiryo UI" panose="020B0604030504040204" pitchFamily="50" charset="-128"/>
                        </a:rPr>
                        <a:t>において専門性・技能を有し、即戦力となる</a:t>
                      </a:r>
                      <a:r>
                        <a:rPr kumimoji="1" lang="ja-JP" altLang="en-US" sz="1000" b="1" dirty="0">
                          <a:solidFill>
                            <a:schemeClr val="tx1"/>
                          </a:solidFill>
                          <a:latin typeface="Meiryo UI" panose="020B0604030504040204" pitchFamily="50" charset="-128"/>
                          <a:ea typeface="Meiryo UI" panose="020B0604030504040204" pitchFamily="50" charset="-128"/>
                        </a:rPr>
                        <a:t>外国人を受入れ</a:t>
                      </a:r>
                      <a:endParaRPr kumimoji="1" lang="en-US" altLang="ja-JP" sz="1000" b="1" dirty="0">
                        <a:solidFill>
                          <a:schemeClr val="tx1"/>
                        </a:solidFill>
                        <a:latin typeface="Meiryo UI" panose="020B0604030504040204" pitchFamily="50" charset="-128"/>
                        <a:ea typeface="Meiryo UI" panose="020B0604030504040204" pitchFamily="50" charset="-128"/>
                      </a:endParaRPr>
                    </a:p>
                    <a:p>
                      <a:endParaRPr kumimoji="1" lang="en-US" altLang="ja-JP" sz="1100" dirty="0">
                        <a:solidFill>
                          <a:schemeClr val="tx1"/>
                        </a:solidFill>
                        <a:latin typeface="Meiryo UI" panose="020B0604030504040204" pitchFamily="50" charset="-128"/>
                        <a:ea typeface="Meiryo UI" panose="020B0604030504040204" pitchFamily="50" charset="-128"/>
                      </a:endParaRPr>
                    </a:p>
                    <a:p>
                      <a:endParaRPr kumimoji="1" lang="en-US" altLang="ja-JP" sz="11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12</a:t>
                      </a:r>
                      <a:r>
                        <a:rPr kumimoji="1" lang="ja-JP" altLang="en-US" sz="1000" dirty="0">
                          <a:solidFill>
                            <a:schemeClr val="tx1"/>
                          </a:solidFill>
                          <a:latin typeface="Meiryo UI" panose="020B0604030504040204" pitchFamily="50" charset="-128"/>
                          <a:ea typeface="Meiryo UI" panose="020B0604030504040204" pitchFamily="50" charset="-128"/>
                        </a:rPr>
                        <a:t>月新型コロナウィルス認知</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2</a:t>
                      </a:r>
                      <a:r>
                        <a:rPr kumimoji="1" lang="ja-JP" altLang="en-US" sz="1000" dirty="0">
                          <a:solidFill>
                            <a:schemeClr val="tx1"/>
                          </a:solidFill>
                          <a:latin typeface="Meiryo UI" panose="020B0604030504040204" pitchFamily="50" charset="-128"/>
                          <a:ea typeface="Meiryo UI" panose="020B0604030504040204" pitchFamily="50" charset="-128"/>
                        </a:rPr>
                        <a:t>月以降、特段の事情がない限り、外国人の入国を制限</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3</a:t>
                      </a:r>
                      <a:r>
                        <a:rPr kumimoji="1" lang="ja-JP" altLang="en-US" sz="1000" dirty="0">
                          <a:solidFill>
                            <a:schemeClr val="tx1"/>
                          </a:solidFill>
                          <a:latin typeface="Meiryo UI" panose="020B0604030504040204" pitchFamily="50" charset="-128"/>
                          <a:ea typeface="Meiryo UI" panose="020B0604030504040204" pitchFamily="50" charset="-128"/>
                        </a:rPr>
                        <a:t>月以降、感染拡大を受けた技能実習生を支援</a:t>
                      </a:r>
                    </a:p>
                  </a:txBody>
                  <a:tcPr marL="77913" marR="77913" marT="38957" marB="38957">
                    <a:lnR w="12700" cap="flat" cmpd="sng" algn="ctr">
                      <a:solidFill>
                        <a:schemeClr val="tx1"/>
                      </a:solidFill>
                      <a:prstDash val="solid"/>
                      <a:round/>
                      <a:headEnd type="none" w="med" len="med"/>
                      <a:tailEnd type="none" w="med" len="med"/>
                    </a:lnR>
                  </a:tcPr>
                </a:tc>
                <a:tc>
                  <a:txBody>
                    <a:bodyPr/>
                    <a:lstStyle/>
                    <a:p>
                      <a:r>
                        <a:rPr kumimoji="1" lang="ja-JP" altLang="en-US" sz="110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外国人材受入れ・環境整備</a:t>
                      </a:r>
                      <a:r>
                        <a:rPr kumimoji="1" lang="en-US" altLang="ja-JP" sz="1100" b="1" dirty="0">
                          <a:solidFill>
                            <a:schemeClr val="tx1"/>
                          </a:solidFill>
                          <a:latin typeface="Meiryo UI" panose="020B0604030504040204" pitchFamily="50" charset="-128"/>
                          <a:ea typeface="Meiryo UI" panose="020B0604030504040204" pitchFamily="50" charset="-128"/>
                        </a:rPr>
                        <a:t>PT</a:t>
                      </a:r>
                      <a:r>
                        <a:rPr kumimoji="1" lang="ja-JP" altLang="en-US" sz="1100" b="1" dirty="0">
                          <a:solidFill>
                            <a:schemeClr val="tx1"/>
                          </a:solidFill>
                          <a:latin typeface="Meiryo UI" panose="020B0604030504040204" pitchFamily="50" charset="-128"/>
                          <a:ea typeface="Meiryo UI" panose="020B0604030504040204" pitchFamily="50" charset="-128"/>
                        </a:rPr>
                        <a:t>発足</a:t>
                      </a:r>
                      <a:endParaRPr kumimoji="1" lang="en-US" altLang="ja-JP" sz="1100" b="1" dirty="0">
                        <a:solidFill>
                          <a:schemeClr val="tx1"/>
                        </a:solidFill>
                        <a:latin typeface="Meiryo UI" panose="020B0604030504040204" pitchFamily="50" charset="-128"/>
                        <a:ea typeface="Meiryo UI" panose="020B0604030504040204" pitchFamily="50" charset="-128"/>
                      </a:endParaRPr>
                    </a:p>
                    <a:p>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0" u="none" dirty="0">
                          <a:solidFill>
                            <a:schemeClr val="tx1"/>
                          </a:solidFill>
                          <a:latin typeface="Meiryo UI" panose="020B0604030504040204" pitchFamily="50" charset="-128"/>
                          <a:ea typeface="Meiryo UI" panose="020B0604030504040204" pitchFamily="50" charset="-128"/>
                        </a:rPr>
                        <a:t>（</a:t>
                      </a:r>
                      <a:r>
                        <a:rPr kumimoji="1" lang="en-US" altLang="ja-JP" sz="1000" b="0" u="none" dirty="0">
                          <a:solidFill>
                            <a:schemeClr val="tx1"/>
                          </a:solidFill>
                          <a:latin typeface="Meiryo UI" panose="020B0604030504040204" pitchFamily="50" charset="-128"/>
                          <a:ea typeface="Meiryo UI" panose="020B0604030504040204" pitchFamily="50" charset="-128"/>
                        </a:rPr>
                        <a:t>PT</a:t>
                      </a:r>
                      <a:r>
                        <a:rPr kumimoji="1" lang="ja-JP" altLang="en-US" sz="1000" b="0" u="none" dirty="0">
                          <a:solidFill>
                            <a:schemeClr val="tx1"/>
                          </a:solidFill>
                          <a:latin typeface="Meiryo UI" panose="020B0604030504040204" pitchFamily="50" charset="-128"/>
                          <a:ea typeface="Meiryo UI" panose="020B0604030504040204" pitchFamily="50" charset="-128"/>
                        </a:rPr>
                        <a:t>長：政策企画部、副</a:t>
                      </a:r>
                      <a:r>
                        <a:rPr kumimoji="1" lang="en-US" altLang="ja-JP" sz="1000" b="0" u="none" dirty="0">
                          <a:solidFill>
                            <a:schemeClr val="tx1"/>
                          </a:solidFill>
                          <a:latin typeface="Meiryo UI" panose="020B0604030504040204" pitchFamily="50" charset="-128"/>
                          <a:ea typeface="Meiryo UI" panose="020B0604030504040204" pitchFamily="50" charset="-128"/>
                        </a:rPr>
                        <a:t>PT</a:t>
                      </a:r>
                      <a:r>
                        <a:rPr kumimoji="1" lang="ja-JP" altLang="en-US" sz="1000" b="0" u="none" dirty="0">
                          <a:solidFill>
                            <a:schemeClr val="tx1"/>
                          </a:solidFill>
                          <a:latin typeface="Meiryo UI" panose="020B0604030504040204" pitchFamily="50" charset="-128"/>
                          <a:ea typeface="Meiryo UI" panose="020B0604030504040204" pitchFamily="50" charset="-128"/>
                        </a:rPr>
                        <a:t>長：府民文化部・商工労働部）</a:t>
                      </a:r>
                      <a:endParaRPr kumimoji="1" lang="en-US" altLang="ja-JP" sz="1000" b="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　</a:t>
                      </a:r>
                      <a:r>
                        <a:rPr kumimoji="1" lang="ja-JP" altLang="en-US" sz="1000" b="1" dirty="0">
                          <a:solidFill>
                            <a:schemeClr val="tx1"/>
                          </a:solidFill>
                          <a:latin typeface="Meiryo UI" panose="020B0604030504040204" pitchFamily="50" charset="-128"/>
                          <a:ea typeface="Meiryo UI" panose="020B0604030504040204" pitchFamily="50" charset="-128"/>
                        </a:rPr>
                        <a:t>「外国人材の受入れ・共生社会づくりに向けた取組みの方向性」を策定</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①外国人材の受入れ促進　</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②外国人材と地域住民がともに暮らし、支え合う共生社会づくり</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③外国人材受入れ・共生社会づくりに向けた推進体制の整備</a:t>
                      </a:r>
                    </a:p>
                    <a:p>
                      <a:r>
                        <a:rPr kumimoji="1" lang="ja-JP" altLang="en-US" sz="1100" dirty="0">
                          <a:solidFill>
                            <a:schemeClr val="tx1"/>
                          </a:solidFill>
                          <a:latin typeface="Meiryo UI" panose="020B0604030504040204" pitchFamily="50" charset="-128"/>
                          <a:ea typeface="Meiryo UI" panose="020B0604030504040204" pitchFamily="50" charset="-128"/>
                        </a:rPr>
                        <a:t>■</a:t>
                      </a:r>
                      <a:r>
                        <a:rPr kumimoji="1" lang="ja-JP" altLang="en-US" sz="1100" b="1" dirty="0">
                          <a:solidFill>
                            <a:schemeClr val="tx1"/>
                          </a:solidFill>
                          <a:latin typeface="Meiryo UI" panose="020B0604030504040204" pitchFamily="50" charset="-128"/>
                          <a:ea typeface="Meiryo UI" panose="020B0604030504040204" pitchFamily="50" charset="-128"/>
                        </a:rPr>
                        <a:t>大阪府・大阪市・経済</a:t>
                      </a:r>
                      <a:r>
                        <a:rPr kumimoji="1" lang="en-US" altLang="ja-JP" sz="1100" b="1" dirty="0">
                          <a:solidFill>
                            <a:schemeClr val="tx1"/>
                          </a:solidFill>
                          <a:latin typeface="Meiryo UI" panose="020B0604030504040204" pitchFamily="50" charset="-128"/>
                          <a:ea typeface="Meiryo UI" panose="020B0604030504040204" pitchFamily="50" charset="-128"/>
                        </a:rPr>
                        <a:t>3</a:t>
                      </a:r>
                      <a:r>
                        <a:rPr kumimoji="1" lang="ja-JP" altLang="en-US" sz="1100" b="1" dirty="0">
                          <a:solidFill>
                            <a:schemeClr val="tx1"/>
                          </a:solidFill>
                          <a:latin typeface="Meiryo UI" panose="020B0604030504040204" pitchFamily="50" charset="-128"/>
                          <a:ea typeface="Meiryo UI" panose="020B0604030504040204" pitchFamily="50" charset="-128"/>
                        </a:rPr>
                        <a:t>団体首脳による意見交換会</a:t>
                      </a:r>
                      <a:endParaRPr kumimoji="1" lang="en-US" altLang="ja-JP" sz="1100" b="1" dirty="0">
                        <a:solidFill>
                          <a:schemeClr val="tx1"/>
                        </a:solidFill>
                        <a:latin typeface="Meiryo UI" panose="020B0604030504040204" pitchFamily="50" charset="-128"/>
                        <a:ea typeface="Meiryo UI" panose="020B0604030504040204" pitchFamily="50" charset="-128"/>
                      </a:endParaRPr>
                    </a:p>
                    <a:p>
                      <a:r>
                        <a:rPr kumimoji="1" lang="ja-JP" altLang="en-US" sz="110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万博・</a:t>
                      </a:r>
                      <a:r>
                        <a:rPr kumimoji="1" lang="en-US" altLang="ja-JP" sz="1000" b="0" dirty="0">
                          <a:solidFill>
                            <a:schemeClr val="tx1"/>
                          </a:solidFill>
                          <a:latin typeface="Meiryo UI" panose="020B0604030504040204" pitchFamily="50" charset="-128"/>
                          <a:ea typeface="Meiryo UI" panose="020B0604030504040204" pitchFamily="50" charset="-128"/>
                        </a:rPr>
                        <a:t>IR</a:t>
                      </a:r>
                      <a:r>
                        <a:rPr kumimoji="1" lang="ja-JP" altLang="en-US" sz="1000" b="0" dirty="0">
                          <a:solidFill>
                            <a:schemeClr val="tx1"/>
                          </a:solidFill>
                          <a:latin typeface="Meiryo UI" panose="020B0604030504040204" pitchFamily="50" charset="-128"/>
                          <a:ea typeface="Meiryo UI" panose="020B0604030504040204" pitchFamily="50" charset="-128"/>
                        </a:rPr>
                        <a:t>による建設需要やインバウンドの増加などの対応として、大阪産業局</a:t>
                      </a:r>
                      <a:endParaRPr kumimoji="1" lang="en-US" altLang="ja-JP" sz="1000" b="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　を窓口にして、中小企業などと外国人材のマッチングシステムの構築を図る</a:t>
                      </a:r>
                    </a:p>
                  </a:txBody>
                  <a:tcPr marL="77913" marR="77913" marT="38957" marB="38957">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611874698"/>
                  </a:ext>
                </a:extLst>
              </a:tr>
              <a:tr h="603238">
                <a:tc>
                  <a:txBody>
                    <a:bodyPr/>
                    <a:lstStyle/>
                    <a:p>
                      <a:pPr algn="ctr"/>
                      <a:r>
                        <a:rPr kumimoji="1" lang="ja-JP" altLang="en-US" sz="900" dirty="0">
                          <a:latin typeface="Meiryo UI" panose="020B0604030504040204" pitchFamily="50" charset="-128"/>
                          <a:ea typeface="Meiryo UI" panose="020B0604030504040204" pitchFamily="50" charset="-128"/>
                        </a:rPr>
                        <a:t>Ｒ２年度</a:t>
                      </a:r>
                    </a:p>
                  </a:txBody>
                  <a:tcPr marL="77913" marR="77913" marT="38957" marB="38957" vert="eaVert" anchor="ctr">
                    <a:lnB w="1270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5</a:t>
                      </a:r>
                      <a:r>
                        <a:rPr kumimoji="1" lang="ja-JP" altLang="en-US" sz="1000" dirty="0">
                          <a:solidFill>
                            <a:schemeClr val="tx1"/>
                          </a:solidFill>
                          <a:latin typeface="Meiryo UI" panose="020B0604030504040204" pitchFamily="50" charset="-128"/>
                          <a:ea typeface="Meiryo UI" panose="020B0604030504040204" pitchFamily="50" charset="-128"/>
                        </a:rPr>
                        <a:t>月以降、帰国が困難な外国人の在留資格を変更</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marL="77913" marR="77913" marT="38957" marB="38957"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u="none" dirty="0">
                          <a:solidFill>
                            <a:schemeClr val="tx1"/>
                          </a:solidFill>
                          <a:latin typeface="Meiryo UI" panose="020B0604030504040204" pitchFamily="50" charset="-128"/>
                          <a:ea typeface="Meiryo UI" panose="020B0604030504040204" pitchFamily="50" charset="-128"/>
                        </a:rPr>
                        <a:t>新型コロナウイルスの状況を踏まえ、休止</a:t>
                      </a:r>
                      <a:endParaRPr kumimoji="1" lang="en-US" altLang="ja-JP" sz="100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■上記取組の方向性②の施策を新規拡充して実施</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■外国人雇用事業者・外国人労働者のアンケート調査</a:t>
                      </a:r>
                    </a:p>
                  </a:txBody>
                  <a:tcPr marL="77913" marR="77913" marT="38957" marB="38957"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44192097"/>
                  </a:ext>
                </a:extLst>
              </a:tr>
              <a:tr h="610227">
                <a:tc>
                  <a:txBody>
                    <a:bodyPr/>
                    <a:lstStyle/>
                    <a:p>
                      <a:pPr algn="ctr"/>
                      <a:r>
                        <a:rPr kumimoji="1" lang="ja-JP" altLang="en-US" sz="900" dirty="0">
                          <a:latin typeface="Meiryo UI" panose="020B0604030504040204" pitchFamily="50" charset="-128"/>
                          <a:ea typeface="Meiryo UI" panose="020B0604030504040204" pitchFamily="50" charset="-128"/>
                        </a:rPr>
                        <a:t>Ｒ３年度</a:t>
                      </a:r>
                    </a:p>
                  </a:txBody>
                  <a:tcPr marL="77913" marR="77913" marT="38957" marB="38957" vert="eaVert"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60000"/>
                        <a:lumOff val="40000"/>
                      </a:schemeClr>
                    </a:solidFill>
                  </a:tcPr>
                </a:tc>
                <a:tc>
                  <a:txBody>
                    <a:bodyPr/>
                    <a:lstStyle/>
                    <a:p>
                      <a:r>
                        <a:rPr kumimoji="1" lang="ja-JP" altLang="en-US" sz="1000" dirty="0">
                          <a:latin typeface="Meiryo UI" panose="020B0604030504040204" pitchFamily="50" charset="-128"/>
                          <a:ea typeface="Meiryo UI" panose="020B0604030504040204" pitchFamily="50" charset="-128"/>
                        </a:rPr>
                        <a:t>■特定技能の在留期間延長に向け、検討開始</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■入国制限の緩和</a:t>
                      </a:r>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en-US" altLang="ja-JP" sz="1000" dirty="0">
                          <a:solidFill>
                            <a:schemeClr val="tx1"/>
                          </a:solidFill>
                          <a:latin typeface="Meiryo UI" panose="020B0604030504040204" pitchFamily="50" charset="-128"/>
                          <a:ea typeface="Meiryo UI" panose="020B0604030504040204" pitchFamily="50" charset="-128"/>
                        </a:rPr>
                        <a:t>3</a:t>
                      </a:r>
                      <a:r>
                        <a:rPr kumimoji="1" lang="ja-JP" altLang="en-US" sz="1000" dirty="0">
                          <a:solidFill>
                            <a:schemeClr val="tx1"/>
                          </a:solidFill>
                          <a:latin typeface="Meiryo UI" panose="020B0604030504040204" pitchFamily="50" charset="-128"/>
                          <a:ea typeface="Meiryo UI" panose="020B0604030504040204" pitchFamily="50" charset="-128"/>
                        </a:rPr>
                        <a:t>月以降段階的に実施）</a:t>
                      </a:r>
                    </a:p>
                  </a:txBody>
                  <a:tcPr marL="77913" marR="77913" marT="38957" marB="38957"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00" dirty="0">
                          <a:solidFill>
                            <a:schemeClr val="tx1"/>
                          </a:solidFill>
                          <a:latin typeface="Meiryo UI" panose="020B0604030504040204" pitchFamily="50" charset="-128"/>
                          <a:ea typeface="Meiryo UI" panose="020B0604030504040204" pitchFamily="50" charset="-128"/>
                        </a:rPr>
                        <a:t>■外国人雇用事業者向けヒアリング調査</a:t>
                      </a:r>
                      <a:endParaRPr kumimoji="1" lang="en-US" altLang="ja-JP" sz="1000" dirty="0">
                        <a:solidFill>
                          <a:schemeClr val="tx1"/>
                        </a:solidFill>
                        <a:latin typeface="Meiryo UI" panose="020B0604030504040204" pitchFamily="50" charset="-128"/>
                        <a:ea typeface="Meiryo UI" panose="020B0604030504040204" pitchFamily="50" charset="-128"/>
                      </a:endParaRPr>
                    </a:p>
                    <a:p>
                      <a:r>
                        <a:rPr kumimoji="1" lang="ja-JP" altLang="en-US" sz="1000" b="0" dirty="0">
                          <a:solidFill>
                            <a:schemeClr val="tx1"/>
                          </a:solidFill>
                          <a:latin typeface="Meiryo UI" panose="020B0604030504040204" pitchFamily="50" charset="-128"/>
                          <a:ea typeface="Meiryo UI" panose="020B0604030504040204" pitchFamily="50" charset="-128"/>
                        </a:rPr>
                        <a:t>■</a:t>
                      </a:r>
                      <a:r>
                        <a:rPr kumimoji="1" lang="en-US" altLang="ja-JP" sz="1000" b="0" dirty="0">
                          <a:solidFill>
                            <a:schemeClr val="tx1"/>
                          </a:solidFill>
                          <a:latin typeface="Meiryo UI" panose="020B0604030504040204" pitchFamily="50" charset="-128"/>
                          <a:ea typeface="Meiryo UI" panose="020B0604030504040204" pitchFamily="50" charset="-128"/>
                        </a:rPr>
                        <a:t>R</a:t>
                      </a:r>
                      <a:r>
                        <a:rPr kumimoji="1" lang="ja-JP" altLang="en-US" sz="1000" b="0" dirty="0">
                          <a:solidFill>
                            <a:schemeClr val="tx1"/>
                          </a:solidFill>
                          <a:latin typeface="Meiryo UI" panose="020B0604030504040204" pitchFamily="50" charset="-128"/>
                          <a:ea typeface="Meiryo UI" panose="020B0604030504040204" pitchFamily="50" charset="-128"/>
                        </a:rPr>
                        <a:t>３年度第１回外国人受入れ・環境整備</a:t>
                      </a:r>
                      <a:r>
                        <a:rPr kumimoji="1" lang="en-US" altLang="ja-JP" sz="1000" b="0" dirty="0">
                          <a:solidFill>
                            <a:schemeClr val="tx1"/>
                          </a:solidFill>
                          <a:latin typeface="Meiryo UI" panose="020B0604030504040204" pitchFamily="50" charset="-128"/>
                          <a:ea typeface="Meiryo UI" panose="020B0604030504040204" pitchFamily="50" charset="-128"/>
                        </a:rPr>
                        <a:t>PT</a:t>
                      </a:r>
                      <a:r>
                        <a:rPr kumimoji="1" lang="ja-JP" altLang="en-US" sz="1000" b="0" dirty="0">
                          <a:solidFill>
                            <a:schemeClr val="tx1"/>
                          </a:solidFill>
                          <a:latin typeface="Meiryo UI" panose="020B0604030504040204" pitchFamily="50" charset="-128"/>
                          <a:ea typeface="Meiryo UI" panose="020B0604030504040204" pitchFamily="50" charset="-128"/>
                        </a:rPr>
                        <a:t>開催</a:t>
                      </a:r>
                      <a:r>
                        <a:rPr kumimoji="1" lang="ja-JP" altLang="en-US" sz="1000" b="0" u="none" dirty="0">
                          <a:solidFill>
                            <a:schemeClr val="tx1"/>
                          </a:solidFill>
                          <a:latin typeface="Meiryo UI" panose="020B0604030504040204" pitchFamily="50" charset="-128"/>
                          <a:ea typeface="Meiryo UI" panose="020B0604030504040204" pitchFamily="50" charset="-128"/>
                        </a:rPr>
                        <a:t>　</a:t>
                      </a:r>
                      <a:endParaRPr kumimoji="1" lang="en-US" altLang="ja-JP" sz="1000" b="0" u="none" dirty="0">
                        <a:solidFill>
                          <a:schemeClr val="tx1"/>
                        </a:solidFill>
                        <a:latin typeface="Meiryo UI" panose="020B0604030504040204" pitchFamily="50" charset="-128"/>
                        <a:ea typeface="Meiryo UI" panose="020B0604030504040204" pitchFamily="50" charset="-128"/>
                      </a:endParaRPr>
                    </a:p>
                    <a:p>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b="1" dirty="0">
                          <a:solidFill>
                            <a:schemeClr val="tx1"/>
                          </a:solidFill>
                          <a:latin typeface="Meiryo UI" panose="020B0604030504040204" pitchFamily="50" charset="-128"/>
                          <a:ea typeface="Meiryo UI" panose="020B0604030504040204" pitchFamily="50" charset="-128"/>
                        </a:rPr>
                        <a:t>地域協議会の設置に向け、関係機関等と調整</a:t>
                      </a:r>
                      <a:endParaRPr kumimoji="1" lang="en-US" altLang="ja-JP" sz="1000" b="1" dirty="0">
                        <a:solidFill>
                          <a:srgbClr val="FF0000"/>
                        </a:solidFill>
                        <a:latin typeface="Meiryo UI" panose="020B0604030504040204" pitchFamily="50" charset="-128"/>
                        <a:ea typeface="Meiryo UI" panose="020B0604030504040204" pitchFamily="50" charset="-128"/>
                      </a:endParaRPr>
                    </a:p>
                  </a:txBody>
                  <a:tcPr marL="77913" marR="77913" marT="38957" marB="38957"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55248777"/>
                  </a:ext>
                </a:extLst>
              </a:tr>
              <a:tr h="753223">
                <a:tc>
                  <a:txBody>
                    <a:bodyPr/>
                    <a:lstStyle/>
                    <a:p>
                      <a:pPr algn="ctr"/>
                      <a:r>
                        <a:rPr kumimoji="1" lang="ja-JP" altLang="en-US" sz="1000" dirty="0">
                          <a:latin typeface="Meiryo UI" panose="020B0604030504040204" pitchFamily="50" charset="-128"/>
                          <a:ea typeface="Meiryo UI" panose="020B0604030504040204" pitchFamily="50" charset="-128"/>
                        </a:rPr>
                        <a:t>Ｒ４年度</a:t>
                      </a:r>
                    </a:p>
                  </a:txBody>
                  <a:tcPr marL="77913" marR="77913" marT="38957" marB="38957" vert="eaVert" anchor="ctr">
                    <a:lnT w="12700" cap="flat" cmpd="sng" algn="ctr">
                      <a:solidFill>
                        <a:schemeClr val="tx1"/>
                      </a:solidFill>
                      <a:prstDash val="solid"/>
                      <a:round/>
                      <a:headEnd type="none" w="med" len="med"/>
                      <a:tailEnd type="none" w="med" len="med"/>
                    </a:lnT>
                    <a:solidFill>
                      <a:schemeClr val="accent1">
                        <a:lumMod val="60000"/>
                        <a:lumOff val="4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a:t>
                      </a:r>
                      <a:r>
                        <a:rPr kumimoji="1" lang="ja-JP" altLang="en-US" sz="1000" dirty="0">
                          <a:latin typeface="Meiryo UI" panose="020B0604030504040204" pitchFamily="50" charset="-128"/>
                          <a:ea typeface="Meiryo UI" panose="020B0604030504040204" pitchFamily="50" charset="-128"/>
                        </a:rPr>
                        <a:t>特定技能・技能実習の制度見直しを検討</a:t>
                      </a:r>
                      <a:endParaRPr kumimoji="1" lang="en-US" altLang="ja-JP" sz="10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10</a:t>
                      </a:r>
                      <a:r>
                        <a:rPr kumimoji="1" lang="ja-JP" altLang="en-US" sz="1000" dirty="0">
                          <a:latin typeface="Meiryo UI" panose="020B0604030504040204" pitchFamily="50" charset="-128"/>
                          <a:ea typeface="Meiryo UI" panose="020B0604030504040204" pitchFamily="50" charset="-128"/>
                        </a:rPr>
                        <a:t>月以降、入国者数の上限を撤廃</a:t>
                      </a:r>
                      <a:endParaRPr kumimoji="1" lang="en-US" altLang="ja-JP" sz="100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 </a:t>
                      </a:r>
                    </a:p>
                  </a:txBody>
                  <a:tcPr marL="77913" marR="77913" marT="38957" marB="38957"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■６月～</a:t>
                      </a:r>
                      <a:r>
                        <a:rPr kumimoji="1" lang="en-US" altLang="ja-JP" sz="1000" b="0" dirty="0">
                          <a:latin typeface="Meiryo UI" panose="020B0604030504040204" pitchFamily="50" charset="-128"/>
                          <a:ea typeface="Meiryo UI" panose="020B0604030504040204" pitchFamily="50" charset="-128"/>
                        </a:rPr>
                        <a:t>OSAKA</a:t>
                      </a:r>
                      <a:r>
                        <a:rPr kumimoji="1" lang="ja-JP" altLang="en-US" sz="1000" b="0" dirty="0">
                          <a:latin typeface="Meiryo UI" panose="020B0604030504040204" pitchFamily="50" charset="-128"/>
                          <a:ea typeface="Meiryo UI" panose="020B0604030504040204" pitchFamily="50" charset="-128"/>
                        </a:rPr>
                        <a:t>外国人材受入促進・共生推進協議会に関する準備会設置、</a:t>
                      </a:r>
                      <a:endParaRPr kumimoji="1" lang="en-US" altLang="ja-JP" sz="1000" b="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dirty="0">
                          <a:latin typeface="Meiryo UI" panose="020B0604030504040204" pitchFamily="50" charset="-128"/>
                          <a:ea typeface="Meiryo UI" panose="020B0604030504040204" pitchFamily="50" charset="-128"/>
                        </a:rPr>
                        <a:t>　　　　　　準備会</a:t>
                      </a:r>
                      <a:r>
                        <a:rPr kumimoji="1" lang="en-US" altLang="ja-JP" sz="1000" b="0" dirty="0">
                          <a:latin typeface="Meiryo UI" panose="020B0604030504040204" pitchFamily="50" charset="-128"/>
                          <a:ea typeface="Meiryo UI" panose="020B0604030504040204" pitchFamily="50" charset="-128"/>
                        </a:rPr>
                        <a:t>WG</a:t>
                      </a:r>
                      <a:r>
                        <a:rPr kumimoji="1" lang="ja-JP" altLang="en-US" sz="1000" b="0" dirty="0">
                          <a:latin typeface="Meiryo UI" panose="020B0604030504040204" pitchFamily="50" charset="-128"/>
                          <a:ea typeface="Meiryo UI" panose="020B0604030504040204" pitchFamily="50" charset="-128"/>
                        </a:rPr>
                        <a:t>を開催</a:t>
                      </a:r>
                      <a:endParaRPr kumimoji="1" lang="en-US" altLang="ja-JP" sz="1000" b="0" dirty="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dirty="0">
                          <a:latin typeface="Meiryo UI" panose="020B0604030504040204" pitchFamily="50" charset="-128"/>
                          <a:ea typeface="Meiryo UI" panose="020B0604030504040204" pitchFamily="50" charset="-128"/>
                        </a:rPr>
                        <a:t>■９月　</a:t>
                      </a:r>
                      <a:r>
                        <a:rPr kumimoji="1" lang="en-US" altLang="ja-JP" sz="1100" b="1" dirty="0">
                          <a:latin typeface="Meiryo UI" panose="020B0604030504040204" pitchFamily="50" charset="-128"/>
                          <a:ea typeface="Meiryo UI" panose="020B0604030504040204" pitchFamily="50" charset="-128"/>
                        </a:rPr>
                        <a:t>OSAKA</a:t>
                      </a:r>
                      <a:r>
                        <a:rPr kumimoji="1" lang="ja-JP" altLang="en-US" sz="1100" b="1" dirty="0">
                          <a:latin typeface="Meiryo UI" panose="020B0604030504040204" pitchFamily="50" charset="-128"/>
                          <a:ea typeface="Meiryo UI" panose="020B0604030504040204" pitchFamily="50" charset="-128"/>
                        </a:rPr>
                        <a:t>外国人材受入促進・共生推進協議会を設置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dirty="0">
                          <a:latin typeface="Meiryo UI" panose="020B0604030504040204" pitchFamily="50" charset="-128"/>
                          <a:ea typeface="Meiryo UI" panose="020B0604030504040204" pitchFamily="50" charset="-128"/>
                        </a:rPr>
                        <a:t>　</a:t>
                      </a:r>
                      <a:r>
                        <a:rPr kumimoji="1" lang="ja-JP" altLang="en-US" sz="1000" b="0" dirty="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（上記取組の方向性③）</a:t>
                      </a:r>
                      <a:r>
                        <a:rPr kumimoji="1" lang="zh-TW" altLang="en-US" sz="1000" dirty="0">
                          <a:latin typeface="Meiryo UI" panose="020B0604030504040204" pitchFamily="50" charset="-128"/>
                          <a:ea typeface="Meiryo UI" panose="020B0604030504040204" pitchFamily="50" charset="-128"/>
                        </a:rPr>
                        <a:t>　</a:t>
                      </a:r>
                      <a:r>
                        <a:rPr kumimoji="1" lang="en-US" altLang="zh-TW" sz="1000" dirty="0">
                          <a:latin typeface="Meiryo UI" panose="020B0604030504040204" pitchFamily="50" charset="-128"/>
                          <a:ea typeface="Meiryo UI" panose="020B0604030504040204" pitchFamily="50" charset="-128"/>
                        </a:rPr>
                        <a:t>(</a:t>
                      </a:r>
                      <a:r>
                        <a:rPr kumimoji="1" lang="zh-TW" altLang="en-US" sz="1000" dirty="0">
                          <a:latin typeface="Meiryo UI" panose="020B0604030504040204" pitchFamily="50" charset="-128"/>
                          <a:ea typeface="Meiryo UI" panose="020B0604030504040204" pitchFamily="50" charset="-128"/>
                        </a:rPr>
                        <a:t>大阪版地域協議会</a:t>
                      </a:r>
                      <a:r>
                        <a:rPr kumimoji="1" lang="en-US" altLang="zh-TW" sz="1000" dirty="0">
                          <a:latin typeface="Meiryo UI" panose="020B0604030504040204" pitchFamily="50" charset="-128"/>
                          <a:ea typeface="Meiryo UI" panose="020B0604030504040204" pitchFamily="50" charset="-128"/>
                        </a:rPr>
                        <a:t>) </a:t>
                      </a:r>
                      <a:r>
                        <a:rPr kumimoji="1" lang="zh-TW" altLang="en-US" sz="1000" dirty="0">
                          <a:latin typeface="Meiryo UI" panose="020B0604030504040204" pitchFamily="50" charset="-128"/>
                          <a:ea typeface="Meiryo UI" panose="020B0604030504040204" pitchFamily="50" charset="-128"/>
                        </a:rPr>
                        <a:t>　</a:t>
                      </a:r>
                      <a:endParaRPr kumimoji="1" lang="en-US" altLang="ja-JP" sz="1000" dirty="0">
                        <a:latin typeface="Meiryo UI" panose="020B0604030504040204" pitchFamily="50" charset="-128"/>
                        <a:ea typeface="Meiryo UI" panose="020B0604030504040204" pitchFamily="50" charset="-128"/>
                      </a:endParaRPr>
                    </a:p>
                  </a:txBody>
                  <a:tcPr marL="77913" marR="77913" marT="38957" marB="38957">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524190910"/>
                  </a:ext>
                </a:extLst>
              </a:tr>
            </a:tbl>
          </a:graphicData>
        </a:graphic>
      </p:graphicFrame>
      <p:sp>
        <p:nvSpPr>
          <p:cNvPr id="85" name="正方形/長方形 84"/>
          <p:cNvSpPr/>
          <p:nvPr/>
        </p:nvSpPr>
        <p:spPr>
          <a:xfrm>
            <a:off x="513338" y="898458"/>
            <a:ext cx="8424967" cy="10421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3305" tIns="31652" rIns="63305" bIns="31652"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角丸四角形 5"/>
          <p:cNvSpPr/>
          <p:nvPr/>
        </p:nvSpPr>
        <p:spPr>
          <a:xfrm>
            <a:off x="146964" y="631650"/>
            <a:ext cx="8652199" cy="872874"/>
          </a:xfrm>
          <a:prstGeom prst="roundRect">
            <a:avLst>
              <a:gd name="adj" fmla="val 6625"/>
            </a:avLst>
          </a:prstGeom>
        </p:spPr>
        <p:style>
          <a:lnRef idx="2">
            <a:schemeClr val="dk1"/>
          </a:lnRef>
          <a:fillRef idx="1">
            <a:schemeClr val="lt1"/>
          </a:fillRef>
          <a:effectRef idx="0">
            <a:schemeClr val="dk1"/>
          </a:effectRef>
          <a:fontRef idx="minor">
            <a:schemeClr val="dk1"/>
          </a:fontRef>
        </p:style>
        <p:txBody>
          <a:bodyPr lIns="132923" tIns="33231" rtlCol="0" anchor="ctr" anchorCtr="0"/>
          <a:lstStyle/>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中小企業等の人材不足は深刻化。人口減少に伴う労働力人口の減少が見込まれる中で、喫緊の対応が求められる課題。</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⇒これらの状況を受け、国は新たな在留資格となる「特定技能」を創設。外国人材の適正・円滑な受入、共生社会の実現に向けた環境整備を推進。</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6463"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大阪府においても、庁内</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を立ち上げ、対応を検討。</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30175" marR="0" lvl="0" indent="-130175"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⇒新型コロナウイルスの状況もふまえつつ、</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大阪・関西万博やＩＲ等のビックプロジェクトやインバウンド増加等を見据え、 </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外国人材受入促進・共生推進協議会」を設置</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正方形/長方形 6"/>
          <p:cNvSpPr/>
          <p:nvPr/>
        </p:nvSpPr>
        <p:spPr>
          <a:xfrm>
            <a:off x="4572000" y="2139538"/>
            <a:ext cx="4096370" cy="806050"/>
          </a:xfrm>
          <a:prstGeom prst="rect">
            <a:avLst/>
          </a:prstGeom>
          <a:solidFill>
            <a:schemeClr val="accent1">
              <a:lumMod val="20000"/>
              <a:lumOff val="8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tIns="99692" bIns="9969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「外国人材の受入れ・共生のための総合的対応策」（抜粋）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〇地方公共団体へのアドバイザー制度の創設や地方公共団体が情報共有等を行うための</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会議の開催のほか、</a:t>
            </a: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各都道府県において共生社会の実現に向けた会議を設置することを</a:t>
            </a:r>
            <a:endParaRPr kumimoji="1" lang="en-US" altLang="ja-JP"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促進する</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こと等を通じて、地域における多文化共生施策の更なる推進を図る。</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総務省、法務省</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178927" y="206720"/>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■外国人材に関する経過</a:t>
            </a:r>
          </a:p>
        </p:txBody>
      </p:sp>
      <p:sp>
        <p:nvSpPr>
          <p:cNvPr id="4" name="スライド番号プレースホルダー 3"/>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232</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2207409"/>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角丸四角形 24">
            <a:extLst>
              <a:ext uri="{FF2B5EF4-FFF2-40B4-BE49-F238E27FC236}">
                <a16:creationId xmlns:a16="http://schemas.microsoft.com/office/drawing/2014/main" id="{59857CEC-5C02-411D-A008-5BBD8ABF2F40}"/>
              </a:ext>
            </a:extLst>
          </p:cNvPr>
          <p:cNvSpPr/>
          <p:nvPr/>
        </p:nvSpPr>
        <p:spPr>
          <a:xfrm>
            <a:off x="478010" y="2815807"/>
            <a:ext cx="8217186" cy="1911426"/>
          </a:xfrm>
          <a:prstGeom prst="roundRect">
            <a:avLst>
              <a:gd name="adj" fmla="val 1411"/>
            </a:avLst>
          </a:prstGeom>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角丸四角形 24">
            <a:extLst>
              <a:ext uri="{FF2B5EF4-FFF2-40B4-BE49-F238E27FC236}">
                <a16:creationId xmlns:a16="http://schemas.microsoft.com/office/drawing/2014/main" id="{59857CEC-5C02-411D-A008-5BBD8ABF2F40}"/>
              </a:ext>
            </a:extLst>
          </p:cNvPr>
          <p:cNvSpPr/>
          <p:nvPr/>
        </p:nvSpPr>
        <p:spPr>
          <a:xfrm>
            <a:off x="489723" y="1347658"/>
            <a:ext cx="8217186" cy="1136098"/>
          </a:xfrm>
          <a:prstGeom prst="roundRect">
            <a:avLst>
              <a:gd name="adj" fmla="val 1411"/>
            </a:avLst>
          </a:prstGeom>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会　 長：大阪府副知事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副会長：大阪市副市長</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経済３団体副会長等</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メンバー：協議会構成団体</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次頁</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役職者</a:t>
            </a:r>
            <a:endParaRPr kumimoji="1" lang="en-US" altLang="ja-JP" sz="12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テキスト ボックス 30">
            <a:extLst>
              <a:ext uri="{FF2B5EF4-FFF2-40B4-BE49-F238E27FC236}">
                <a16:creationId xmlns:a16="http://schemas.microsoft.com/office/drawing/2014/main" id="{0B52FC4B-082A-4612-B948-BE1299B50C1D}"/>
              </a:ext>
            </a:extLst>
          </p:cNvPr>
          <p:cNvSpPr txBox="1"/>
          <p:nvPr/>
        </p:nvSpPr>
        <p:spPr>
          <a:xfrm>
            <a:off x="2270649" y="1088315"/>
            <a:ext cx="4508339" cy="411817"/>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外国人材受入促進・共生推進協議会</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（事務局：大阪府 政策企画部・大阪入管 審査管理部門）</a:t>
            </a:r>
          </a:p>
        </p:txBody>
      </p:sp>
      <p:sp>
        <p:nvSpPr>
          <p:cNvPr id="3" name="テキスト ボックス 2">
            <a:extLst>
              <a:ext uri="{FF2B5EF4-FFF2-40B4-BE49-F238E27FC236}">
                <a16:creationId xmlns:a16="http://schemas.microsoft.com/office/drawing/2014/main" id="{BDAAE7C5-B92C-4733-9EE0-2D7574C44FD4}"/>
              </a:ext>
            </a:extLst>
          </p:cNvPr>
          <p:cNvSpPr txBox="1"/>
          <p:nvPr/>
        </p:nvSpPr>
        <p:spPr>
          <a:xfrm>
            <a:off x="3702133" y="1548448"/>
            <a:ext cx="4795189" cy="830997"/>
          </a:xfrm>
          <a:prstGeom prst="rect">
            <a:avLst/>
          </a:prstGeom>
          <a:noFill/>
          <a:ln w="12700">
            <a:solidFill>
              <a:schemeClr val="accent1"/>
            </a:solidFill>
            <a:prstDash val="sys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オール大阪</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「外国人材の受入れ・共生社会づくりに向けた取組みの方向性」の策定</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上記方向性に基づく事業計画の策定</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5" name="グループ化 4"/>
          <p:cNvGrpSpPr/>
          <p:nvPr/>
        </p:nvGrpSpPr>
        <p:grpSpPr>
          <a:xfrm>
            <a:off x="4041508" y="3280708"/>
            <a:ext cx="1090190" cy="387082"/>
            <a:chOff x="4117388" y="3851946"/>
            <a:chExt cx="911560" cy="419339"/>
          </a:xfrm>
        </p:grpSpPr>
        <p:sp>
          <p:nvSpPr>
            <p:cNvPr id="4" name="上下矢印 3"/>
            <p:cNvSpPr/>
            <p:nvPr/>
          </p:nvSpPr>
          <p:spPr>
            <a:xfrm rot="5400000">
              <a:off x="4363498" y="3605836"/>
              <a:ext cx="419339" cy="911560"/>
            </a:xfrm>
            <a:prstGeom prst="upDownArrow">
              <a:avLst>
                <a:gd name="adj1" fmla="val 57146"/>
                <a:gd name="adj2" fmla="val 25944"/>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4236622" y="3936825"/>
              <a:ext cx="670755" cy="27056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2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連携</a:t>
              </a:r>
              <a:endParaRPr kumimoji="1" lang="en-US" altLang="ja-JP" sz="102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endParaRPr>
            </a:p>
          </p:txBody>
        </p:sp>
      </p:grpSp>
      <p:sp>
        <p:nvSpPr>
          <p:cNvPr id="26" name="上下矢印 25"/>
          <p:cNvSpPr/>
          <p:nvPr/>
        </p:nvSpPr>
        <p:spPr>
          <a:xfrm rot="10800000">
            <a:off x="4351741" y="2344951"/>
            <a:ext cx="358969" cy="291796"/>
          </a:xfrm>
          <a:prstGeom prst="upDownArrow">
            <a:avLst>
              <a:gd name="adj1" fmla="val 57146"/>
              <a:gd name="adj2" fmla="val 25944"/>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ホームベース 27"/>
          <p:cNvSpPr/>
          <p:nvPr/>
        </p:nvSpPr>
        <p:spPr>
          <a:xfrm>
            <a:off x="455970" y="5568139"/>
            <a:ext cx="1970423" cy="598795"/>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情報共有・連携体制の整備</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「取組の方向性」の策定</a:t>
            </a:r>
          </a:p>
        </p:txBody>
      </p:sp>
      <p:sp>
        <p:nvSpPr>
          <p:cNvPr id="32" name="ホームベース 31"/>
          <p:cNvSpPr/>
          <p:nvPr/>
        </p:nvSpPr>
        <p:spPr>
          <a:xfrm>
            <a:off x="2484788" y="5596074"/>
            <a:ext cx="1482370" cy="570860"/>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事業計画の策定、</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連携事業の実施</a:t>
            </a:r>
          </a:p>
        </p:txBody>
      </p:sp>
      <p:sp>
        <p:nvSpPr>
          <p:cNvPr id="34" name="ホームベース 33"/>
          <p:cNvSpPr/>
          <p:nvPr/>
        </p:nvSpPr>
        <p:spPr>
          <a:xfrm>
            <a:off x="4011156" y="5593836"/>
            <a:ext cx="1520796" cy="573098"/>
          </a:xfrm>
          <a:prstGeom prst="homePlate">
            <a:avLst>
              <a:gd name="adj" fmla="val 34143"/>
            </a:avLst>
          </a:prstGeom>
          <a:solidFill>
            <a:schemeClr val="accent1">
              <a:lumMod val="40000"/>
              <a:lumOff val="60000"/>
            </a:schemeClr>
          </a:solid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６年度</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取組みの強化・充実</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a:extLst>
              <a:ext uri="{FF2B5EF4-FFF2-40B4-BE49-F238E27FC236}">
                <a16:creationId xmlns:a16="http://schemas.microsoft.com/office/drawing/2014/main" id="{19C54CC4-8104-427F-A071-69BD43C040C8}"/>
              </a:ext>
            </a:extLst>
          </p:cNvPr>
          <p:cNvSpPr txBox="1"/>
          <p:nvPr/>
        </p:nvSpPr>
        <p:spPr>
          <a:xfrm>
            <a:off x="455970" y="5272943"/>
            <a:ext cx="1630027" cy="232212"/>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協議会の目標</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角丸四角形 47">
            <a:extLst>
              <a:ext uri="{FF2B5EF4-FFF2-40B4-BE49-F238E27FC236}">
                <a16:creationId xmlns:a16="http://schemas.microsoft.com/office/drawing/2014/main" id="{6CAFA00B-F8C6-4377-AE33-6466B24CD093}"/>
              </a:ext>
            </a:extLst>
          </p:cNvPr>
          <p:cNvSpPr/>
          <p:nvPr/>
        </p:nvSpPr>
        <p:spPr>
          <a:xfrm>
            <a:off x="1433118" y="2920066"/>
            <a:ext cx="6438417" cy="270486"/>
          </a:xfrm>
          <a:prstGeom prst="roundRect">
            <a:avLst>
              <a:gd name="adj" fmla="val 1411"/>
            </a:avLst>
          </a:prstGeom>
          <a:noFill/>
          <a:ln>
            <a:solidFill>
              <a:schemeClr val="accent1"/>
            </a:solidFill>
            <a:prstDash val="sysDash"/>
          </a:ln>
        </p:spPr>
        <p:style>
          <a:lnRef idx="2">
            <a:schemeClr val="dk1"/>
          </a:lnRef>
          <a:fillRef idx="1">
            <a:schemeClr val="lt1"/>
          </a:fillRef>
          <a:effectRef idx="0">
            <a:schemeClr val="dk1"/>
          </a:effectRef>
          <a:fontRef idx="minor">
            <a:schemeClr val="dk1"/>
          </a:fontRef>
        </p:style>
        <p:txBody>
          <a:bodyPr rtlCol="0" anchor="t" anchorCtr="0"/>
          <a:lstStyle/>
          <a:p>
            <a:pPr marL="79133" marR="0" lvl="0" indent="-79133"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＜役割＞　①実態把握、課題の抽出　②対応策の検討、事業の連携、取組みの推進</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角丸四角形 24">
            <a:extLst>
              <a:ext uri="{FF2B5EF4-FFF2-40B4-BE49-F238E27FC236}">
                <a16:creationId xmlns:a16="http://schemas.microsoft.com/office/drawing/2014/main" id="{59857CEC-5C02-411D-A008-5BBD8ABF2F40}"/>
              </a:ext>
            </a:extLst>
          </p:cNvPr>
          <p:cNvSpPr/>
          <p:nvPr/>
        </p:nvSpPr>
        <p:spPr>
          <a:xfrm>
            <a:off x="5040883" y="3673013"/>
            <a:ext cx="3436667" cy="908955"/>
          </a:xfrm>
          <a:prstGeom prst="roundRect">
            <a:avLst>
              <a:gd name="adj" fmla="val 1411"/>
            </a:avLst>
          </a:prstGeom>
          <a:noFill/>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7" name="グループ化 6"/>
          <p:cNvGrpSpPr/>
          <p:nvPr/>
        </p:nvGrpSpPr>
        <p:grpSpPr>
          <a:xfrm>
            <a:off x="5031728" y="3277366"/>
            <a:ext cx="3494520" cy="1200021"/>
            <a:chOff x="5554127" y="3725779"/>
            <a:chExt cx="3785730" cy="1201615"/>
          </a:xfrm>
        </p:grpSpPr>
        <p:sp>
          <p:nvSpPr>
            <p:cNvPr id="57" name="角丸四角形 47">
              <a:extLst>
                <a:ext uri="{FF2B5EF4-FFF2-40B4-BE49-F238E27FC236}">
                  <a16:creationId xmlns:a16="http://schemas.microsoft.com/office/drawing/2014/main" id="{6CAFA00B-F8C6-4377-AE33-6466B24CD093}"/>
                </a:ext>
              </a:extLst>
            </p:cNvPr>
            <p:cNvSpPr/>
            <p:nvPr/>
          </p:nvSpPr>
          <p:spPr>
            <a:xfrm>
              <a:off x="5554127" y="4271341"/>
              <a:ext cx="3785730" cy="656053"/>
            </a:xfrm>
            <a:prstGeom prst="roundRect">
              <a:avLst>
                <a:gd name="adj" fmla="val 1411"/>
              </a:avLst>
            </a:prstGeom>
            <a:noFill/>
            <a:ln>
              <a:noFill/>
            </a:ln>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メンバー：大阪府、大阪市、市長会、町村長会、</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580307"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大阪入管、公益財団法人国際交流財団、</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580307"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公益財団法人大阪国際交流センター の</a:t>
              </a:r>
              <a:r>
                <a:rPr kumimoji="1" lang="ja-JP" altLang="en-US"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実務者</a:t>
              </a:r>
              <a:endParaRPr kumimoji="1" lang="en-US" altLang="ja-JP"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6" name="テキスト ボックス 55">
              <a:extLst>
                <a:ext uri="{FF2B5EF4-FFF2-40B4-BE49-F238E27FC236}">
                  <a16:creationId xmlns:a16="http://schemas.microsoft.com/office/drawing/2014/main" id="{C4F45979-ABDD-44D6-A8BC-6045A170CF74}"/>
                </a:ext>
              </a:extLst>
            </p:cNvPr>
            <p:cNvSpPr txBox="1"/>
            <p:nvPr/>
          </p:nvSpPr>
          <p:spPr>
            <a:xfrm>
              <a:off x="5714324" y="3725779"/>
              <a:ext cx="3465336" cy="445995"/>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共生推進に関する</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（リーダー：大阪府 府民文化総務課長）</a:t>
              </a:r>
            </a:p>
          </p:txBody>
        </p:sp>
      </p:grpSp>
      <p:grpSp>
        <p:nvGrpSpPr>
          <p:cNvPr id="6" name="グループ化 5"/>
          <p:cNvGrpSpPr/>
          <p:nvPr/>
        </p:nvGrpSpPr>
        <p:grpSpPr>
          <a:xfrm>
            <a:off x="635833" y="3647969"/>
            <a:ext cx="3702150" cy="938075"/>
            <a:chOff x="763713" y="4265172"/>
            <a:chExt cx="4010662" cy="1039292"/>
          </a:xfrm>
        </p:grpSpPr>
        <p:sp>
          <p:nvSpPr>
            <p:cNvPr id="54" name="角丸四角形 47">
              <a:extLst>
                <a:ext uri="{FF2B5EF4-FFF2-40B4-BE49-F238E27FC236}">
                  <a16:creationId xmlns:a16="http://schemas.microsoft.com/office/drawing/2014/main" id="{A1BCF567-9368-47B4-8684-E1633365A7B1}"/>
                </a:ext>
              </a:extLst>
            </p:cNvPr>
            <p:cNvSpPr/>
            <p:nvPr/>
          </p:nvSpPr>
          <p:spPr>
            <a:xfrm>
              <a:off x="763713" y="4402053"/>
              <a:ext cx="4010662" cy="818818"/>
            </a:xfrm>
            <a:prstGeom prst="roundRect">
              <a:avLst>
                <a:gd name="adj" fmla="val 1411"/>
              </a:avLst>
            </a:prstGeom>
            <a:noFill/>
            <a:ln>
              <a:noFill/>
            </a:ln>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メンバー：大阪府、大阪市、大阪入管、その他国行政、</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経済団体等、公益財団法人大阪産業局、</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大阪観光局、ジェトロ大阪本部</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外国人技能実習機構大阪事務所</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a:t>
              </a:r>
              <a:r>
                <a:rPr kumimoji="1" lang="ja-JP" altLang="en-US"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実務者</a:t>
              </a:r>
              <a:endParaRPr kumimoji="1" lang="en-US" altLang="ja-JP" sz="1108"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24">
              <a:extLst>
                <a:ext uri="{FF2B5EF4-FFF2-40B4-BE49-F238E27FC236}">
                  <a16:creationId xmlns:a16="http://schemas.microsoft.com/office/drawing/2014/main" id="{59857CEC-5C02-411D-A008-5BBD8ABF2F40}"/>
                </a:ext>
              </a:extLst>
            </p:cNvPr>
            <p:cNvSpPr/>
            <p:nvPr/>
          </p:nvSpPr>
          <p:spPr>
            <a:xfrm>
              <a:off x="763713" y="4265172"/>
              <a:ext cx="3781456" cy="1039292"/>
            </a:xfrm>
            <a:prstGeom prst="roundRect">
              <a:avLst>
                <a:gd name="adj" fmla="val 1411"/>
              </a:avLst>
            </a:prstGeom>
            <a:noFill/>
          </p:spPr>
          <p:style>
            <a:lnRef idx="2">
              <a:schemeClr val="dk1"/>
            </a:lnRef>
            <a:fillRef idx="1">
              <a:schemeClr val="lt1"/>
            </a:fillRef>
            <a:effectRef idx="0">
              <a:schemeClr val="dk1"/>
            </a:effectRef>
            <a:fontRef idx="minor">
              <a:schemeClr val="dk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55" name="テキスト ボックス 54">
            <a:extLst>
              <a:ext uri="{FF2B5EF4-FFF2-40B4-BE49-F238E27FC236}">
                <a16:creationId xmlns:a16="http://schemas.microsoft.com/office/drawing/2014/main" id="{19C54CC4-8104-427F-A071-69BD43C040C8}"/>
              </a:ext>
            </a:extLst>
          </p:cNvPr>
          <p:cNvSpPr txBox="1"/>
          <p:nvPr/>
        </p:nvSpPr>
        <p:spPr>
          <a:xfrm>
            <a:off x="784266" y="3313454"/>
            <a:ext cx="3193708" cy="412358"/>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受入促進に関する</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（リーダー：大阪府　商工労働総務課長）</a:t>
            </a:r>
          </a:p>
        </p:txBody>
      </p:sp>
      <p:sp>
        <p:nvSpPr>
          <p:cNvPr id="42" name="テキスト ボックス 41">
            <a:extLst>
              <a:ext uri="{FF2B5EF4-FFF2-40B4-BE49-F238E27FC236}">
                <a16:creationId xmlns:a16="http://schemas.microsoft.com/office/drawing/2014/main" id="{C4F45979-ABDD-44D6-A8BC-6045A170CF74}"/>
              </a:ext>
            </a:extLst>
          </p:cNvPr>
          <p:cNvSpPr txBox="1"/>
          <p:nvPr/>
        </p:nvSpPr>
        <p:spPr>
          <a:xfrm>
            <a:off x="3954735" y="2643387"/>
            <a:ext cx="1051110" cy="245425"/>
          </a:xfrm>
          <a:prstGeom prst="rect">
            <a:avLst/>
          </a:prstGeom>
          <a:solidFill>
            <a:schemeClr val="accent5">
              <a:lumMod val="60000"/>
              <a:lumOff val="40000"/>
            </a:schemeClr>
          </a:solidFill>
          <a:ln w="38100">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WG</a:t>
            </a:r>
          </a:p>
        </p:txBody>
      </p:sp>
      <p:sp>
        <p:nvSpPr>
          <p:cNvPr id="2" name="楕円 1"/>
          <p:cNvSpPr/>
          <p:nvPr/>
        </p:nvSpPr>
        <p:spPr>
          <a:xfrm>
            <a:off x="6761702" y="5433377"/>
            <a:ext cx="2004158" cy="868317"/>
          </a:xfrm>
          <a:prstGeom prst="ellipse">
            <a:avLst/>
          </a:prstGeom>
          <a:solidFill>
            <a:schemeClr val="accent5">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大阪・関西の</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成長・飛躍を支える</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多様な外国人材が</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活躍する社会を実現</a:t>
            </a:r>
          </a:p>
        </p:txBody>
      </p:sp>
      <p:sp>
        <p:nvSpPr>
          <p:cNvPr id="43" name="テキスト ボックス 42">
            <a:extLst>
              <a:ext uri="{FF2B5EF4-FFF2-40B4-BE49-F238E27FC236}">
                <a16:creationId xmlns:a16="http://schemas.microsoft.com/office/drawing/2014/main" id="{19C54CC4-8104-427F-A071-69BD43C040C8}"/>
              </a:ext>
            </a:extLst>
          </p:cNvPr>
          <p:cNvSpPr txBox="1"/>
          <p:nvPr/>
        </p:nvSpPr>
        <p:spPr>
          <a:xfrm>
            <a:off x="5606989" y="5623926"/>
            <a:ext cx="1145975" cy="543008"/>
          </a:xfrm>
          <a:prstGeom prst="rect">
            <a:avLst/>
          </a:prstGeom>
          <a:solidFill>
            <a:schemeClr val="accent5">
              <a:lumMod val="60000"/>
              <a:lumOff val="40000"/>
            </a:schemeClr>
          </a:solidFill>
          <a:ln w="28575">
            <a:solidFill>
              <a:schemeClr val="tx1"/>
            </a:solidFill>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2025</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大阪・関西万博</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の成功</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スライド番号プレースホルダー 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05376E-84B4-405D-8A7C-01C61F534285}"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36" name="テキスト ボックス 35"/>
          <p:cNvSpPr txBox="1"/>
          <p:nvPr/>
        </p:nvSpPr>
        <p:spPr>
          <a:xfrm>
            <a:off x="215516" y="29884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■実施体制（</a:t>
            </a: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OSAKA</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外国人材受入促進・共生推進協議会の体制）</a:t>
            </a:r>
          </a:p>
        </p:txBody>
      </p:sp>
    </p:spTree>
    <p:extLst>
      <p:ext uri="{BB962C8B-B14F-4D97-AF65-F5344CB8AC3E}">
        <p14:creationId xmlns:p14="http://schemas.microsoft.com/office/powerpoint/2010/main" val="2701930399"/>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角丸四角形 55"/>
          <p:cNvSpPr/>
          <p:nvPr/>
        </p:nvSpPr>
        <p:spPr>
          <a:xfrm>
            <a:off x="178322" y="674477"/>
            <a:ext cx="273429" cy="578810"/>
          </a:xfrm>
          <a:prstGeom prst="roundRect">
            <a:avLst/>
          </a:prstGeom>
          <a:solidFill>
            <a:srgbClr val="00206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組</a:t>
            </a:r>
            <a:endParaRPr kumimoji="1" lang="en-US" altLang="ja-JP"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織</a:t>
            </a:r>
          </a:p>
        </p:txBody>
      </p:sp>
      <p:sp>
        <p:nvSpPr>
          <p:cNvPr id="55" name="正方形/長方形 54"/>
          <p:cNvSpPr/>
          <p:nvPr/>
        </p:nvSpPr>
        <p:spPr>
          <a:xfrm>
            <a:off x="9679493" y="597869"/>
            <a:ext cx="1320192" cy="25786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93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角丸四角形 50"/>
          <p:cNvSpPr/>
          <p:nvPr/>
        </p:nvSpPr>
        <p:spPr>
          <a:xfrm>
            <a:off x="586677" y="768128"/>
            <a:ext cx="8027385" cy="446334"/>
          </a:xfrm>
          <a:prstGeom prst="roundRect">
            <a:avLst>
              <a:gd name="adj" fmla="val 0"/>
            </a:avLst>
          </a:prstGeom>
          <a:noFill/>
          <a:ln w="158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38957" numCol="1" spcCol="0" rtlCol="0" fromWordArt="0" anchor="ctr" anchorCtr="0" forceAA="0" compatLnSpc="1">
            <a:prstTxWarp prst="textNoShape">
              <a:avLst/>
            </a:prstTxWarp>
            <a:noAutofit/>
          </a:bodyPr>
          <a:lstStyle/>
          <a:p>
            <a:pPr marL="0" marR="0" lvl="0" indent="0" algn="just" defTabSz="914400" rtl="0" eaLnBrk="1" fontAlgn="auto" latinLnBrk="0" hangingPunct="1">
              <a:lnSpc>
                <a:spcPts val="1619"/>
              </a:lnSpc>
              <a:spcBef>
                <a:spcPts val="0"/>
              </a:spcBef>
              <a:spcAft>
                <a:spcPts val="0"/>
              </a:spcAft>
              <a:buClrTx/>
              <a:buSzTx/>
              <a:buFontTx/>
              <a:buNone/>
              <a:tabLst/>
              <a:defRPr/>
            </a:pPr>
            <a:r>
              <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20</a:t>
            </a:r>
            <a:r>
              <a:rPr kumimoji="1" lang="ja-JP" altLang="en-US"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団体が参画</a:t>
            </a:r>
            <a:endPar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619"/>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会長：大阪府副知事　</a:t>
            </a:r>
            <a:r>
              <a:rPr kumimoji="1" lang="en-US" altLang="ja-JP"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a:t>
            </a: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副会長：大阪市副市長、大阪商工会議所副会頭、（公社）関西経済連合会副会長、（一社）関西経済同友会理事</a:t>
            </a:r>
            <a:endParaRPr kumimoji="1" lang="en-US" altLang="ja-JP"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a:p>
            <a:pPr marL="0" marR="0" lvl="0" indent="0" algn="just" defTabSz="914400" rtl="0" eaLnBrk="1" fontAlgn="auto" latinLnBrk="0" hangingPunct="1">
              <a:lnSpc>
                <a:spcPts val="1619"/>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事務局：大阪出入国在留管理局・大阪府</a:t>
            </a:r>
            <a:r>
              <a:rPr kumimoji="1" lang="ja-JP" altLang="en-US" sz="923"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r>
              <a:rPr kumimoji="1" lang="ja-JP" altLang="en-US" sz="85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rPr>
              <a:t>　　　</a:t>
            </a:r>
            <a:endParaRPr kumimoji="1" lang="en-US" altLang="ja-JP" sz="85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27" name="表 26"/>
          <p:cNvGraphicFramePr>
            <a:graphicFrameLocks noGrp="1"/>
          </p:cNvGraphicFramePr>
          <p:nvPr/>
        </p:nvGraphicFramePr>
        <p:xfrm>
          <a:off x="358037" y="1329894"/>
          <a:ext cx="8019818" cy="4649044"/>
        </p:xfrm>
        <a:graphic>
          <a:graphicData uri="http://schemas.openxmlformats.org/drawingml/2006/table">
            <a:tbl>
              <a:tblPr>
                <a:tableStyleId>{5940675A-B579-460E-94D1-54222C63F5DA}</a:tableStyleId>
              </a:tblPr>
              <a:tblGrid>
                <a:gridCol w="293628">
                  <a:extLst>
                    <a:ext uri="{9D8B030D-6E8A-4147-A177-3AD203B41FA5}">
                      <a16:colId xmlns:a16="http://schemas.microsoft.com/office/drawing/2014/main" val="3693512937"/>
                    </a:ext>
                  </a:extLst>
                </a:gridCol>
                <a:gridCol w="2474487">
                  <a:extLst>
                    <a:ext uri="{9D8B030D-6E8A-4147-A177-3AD203B41FA5}">
                      <a16:colId xmlns:a16="http://schemas.microsoft.com/office/drawing/2014/main" val="237581546"/>
                    </a:ext>
                  </a:extLst>
                </a:gridCol>
                <a:gridCol w="3823811">
                  <a:extLst>
                    <a:ext uri="{9D8B030D-6E8A-4147-A177-3AD203B41FA5}">
                      <a16:colId xmlns:a16="http://schemas.microsoft.com/office/drawing/2014/main" val="3934307764"/>
                    </a:ext>
                  </a:extLst>
                </a:gridCol>
                <a:gridCol w="713946">
                  <a:extLst>
                    <a:ext uri="{9D8B030D-6E8A-4147-A177-3AD203B41FA5}">
                      <a16:colId xmlns:a16="http://schemas.microsoft.com/office/drawing/2014/main" val="1054191124"/>
                    </a:ext>
                  </a:extLst>
                </a:gridCol>
                <a:gridCol w="713946">
                  <a:extLst>
                    <a:ext uri="{9D8B030D-6E8A-4147-A177-3AD203B41FA5}">
                      <a16:colId xmlns:a16="http://schemas.microsoft.com/office/drawing/2014/main" val="3454312760"/>
                    </a:ext>
                  </a:extLst>
                </a:gridCol>
              </a:tblGrid>
              <a:tr h="144584">
                <a:tc rowSpan="2" gridSpan="2">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参加者</a:t>
                      </a: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hMerge="1">
                  <a:txBody>
                    <a:bodyPr/>
                    <a:lstStyle/>
                    <a:p>
                      <a:endParaRPr kumimoji="1" lang="ja-JP" altLang="en-US"/>
                    </a:p>
                  </a:txBody>
                  <a:tcPr/>
                </a:tc>
                <a:tc rowSpan="2">
                  <a:txBody>
                    <a:bodyPr/>
                    <a:lstStyle/>
                    <a:p>
                      <a:pPr algn="ctr" fontAlgn="ctr"/>
                      <a:r>
                        <a:rPr lang="ja-JP" altLang="en-US" sz="1300" b="0" i="0" u="none" strike="noStrike" dirty="0">
                          <a:solidFill>
                            <a:srgbClr val="000000"/>
                          </a:solidFill>
                          <a:effectLst/>
                          <a:latin typeface="Meiryo UI" panose="020B0604030504040204" pitchFamily="50" charset="-128"/>
                          <a:ea typeface="Meiryo UI" panose="020B0604030504040204" pitchFamily="50" charset="-128"/>
                        </a:rPr>
                        <a:t>役割</a:t>
                      </a:r>
                      <a:endParaRPr lang="zh-CN" altLang="en-US" sz="13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ワーキング</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pPr algn="ctr" fontAlgn="ctr"/>
                      <a:endParaRPr lang="zh-CN" altLang="en-US" sz="1050" b="0" i="0" u="none" strike="noStrike" dirty="0">
                        <a:solidFill>
                          <a:srgbClr val="000000"/>
                        </a:solidFill>
                        <a:effectLst/>
                        <a:latin typeface="Meiryo UI" panose="020B0604030504040204" pitchFamily="50" charset="-128"/>
                        <a:ea typeface="Meiryo UI" panose="020B0604030504040204" pitchFamily="50" charset="-128"/>
                      </a:endParaRPr>
                    </a:p>
                  </a:txBody>
                  <a:tcPr marL="4586" marR="4586" marT="4586" marB="0" anchor="ctr">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2088171641"/>
                  </a:ext>
                </a:extLst>
              </a:tr>
              <a:tr h="144584">
                <a:tc gridSpan="2"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受入</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共生</a:t>
                      </a:r>
                      <a:endParaRPr lang="zh-CN" altLang="en-US" sz="9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193400654"/>
                  </a:ext>
                </a:extLst>
              </a:tr>
              <a:tr h="214923">
                <a:tc rowSpan="4">
                  <a:txBody>
                    <a:bodyPr/>
                    <a:lstStyle/>
                    <a:p>
                      <a:pPr algn="ctr" fontAlgn="ctr"/>
                      <a:r>
                        <a:rPr lang="ja-JP" altLang="en-US" sz="1000" u="none" strike="noStrike" dirty="0">
                          <a:effectLst/>
                          <a:latin typeface="Meiryo UI" panose="020B0604030504040204" pitchFamily="50" charset="-128"/>
                          <a:ea typeface="Meiryo UI" panose="020B0604030504040204" pitchFamily="50" charset="-128"/>
                        </a:rPr>
                        <a:t>地方行政</a:t>
                      </a:r>
                      <a:r>
                        <a:rPr lang="ja-JP" altLang="en-US" sz="800" u="none" strike="noStrike" dirty="0">
                          <a:effectLst/>
                          <a:latin typeface="Meiryo UI" panose="020B0604030504040204" pitchFamily="50" charset="-128"/>
                          <a:ea typeface="Meiryo UI" panose="020B0604030504040204" pitchFamily="50" charset="-128"/>
                        </a:rPr>
                        <a:t>　</a:t>
                      </a:r>
                      <a:r>
                        <a:rPr lang="ja-JP" altLang="en-US" sz="1000" u="none" strike="noStrike" dirty="0">
                          <a:effectLst/>
                          <a:latin typeface="Meiryo UI" panose="020B0604030504040204" pitchFamily="50" charset="-128"/>
                          <a:ea typeface="Meiryo UI" panose="020B0604030504040204" pitchFamily="50" charset="-128"/>
                        </a:rPr>
                        <a:t>　　　　　</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大阪府（会長）（事務局）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協議会の全体調整。企業の人材確保支援、共生社会づくりの取組みを率先</a:t>
                      </a:r>
                      <a:r>
                        <a:rPr lang="ja-JP" altLang="en-US" sz="800" b="0" i="0" u="none" strike="noStrike">
                          <a:solidFill>
                            <a:schemeClr val="tx1"/>
                          </a:solidFill>
                          <a:effectLst/>
                          <a:latin typeface="Meiryo UI" panose="020B0604030504040204" pitchFamily="50" charset="-128"/>
                          <a:ea typeface="Meiryo UI" panose="020B0604030504040204" pitchFamily="50" charset="-128"/>
                        </a:rPr>
                        <a:t>して実施</a:t>
                      </a: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137791358"/>
                  </a:ext>
                </a:extLst>
              </a:tr>
              <a:tr h="214923">
                <a:tc vMerge="1">
                  <a:txBody>
                    <a:bodyPr/>
                    <a:lstStyle/>
                    <a:p>
                      <a:endParaRPr kumimoji="1" lang="ja-JP" altLang="en-US"/>
                    </a:p>
                  </a:txBody>
                  <a:tcPr/>
                </a:tc>
                <a:tc>
                  <a:txBody>
                    <a:bodyPr/>
                    <a:lstStyle/>
                    <a:p>
                      <a:pPr algn="l"/>
                      <a:r>
                        <a:rPr lang="ja-JP" altLang="en-US" sz="1000" dirty="0">
                          <a:solidFill>
                            <a:schemeClr val="tx1"/>
                          </a:solidFill>
                          <a:latin typeface="Meiryo UI" panose="020B0604030504040204" pitchFamily="50" charset="-128"/>
                          <a:ea typeface="Meiryo UI" panose="020B0604030504040204" pitchFamily="50" charset="-128"/>
                        </a:rPr>
                        <a:t>大阪市（副会長）</a:t>
                      </a: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中小企業等の人材確保支援、共生社会づくりの取組みを率先して実施</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788466447"/>
                  </a:ext>
                </a:extLst>
              </a:tr>
              <a:tr h="214923">
                <a:tc vMerge="1">
                  <a:txBody>
                    <a:bodyPr/>
                    <a:lstStyle/>
                    <a:p>
                      <a:endParaRPr kumimoji="1" lang="ja-JP" altLang="en-US"/>
                    </a:p>
                  </a:txBody>
                  <a:tcPr/>
                </a:tc>
                <a:tc>
                  <a:txBody>
                    <a:bodyPr/>
                    <a:lstStyle/>
                    <a:p>
                      <a:pPr algn="l"/>
                      <a:r>
                        <a:rPr lang="ja-JP" altLang="en-US" sz="1000" b="0" dirty="0">
                          <a:solidFill>
                            <a:schemeClr val="tx1"/>
                          </a:solidFill>
                          <a:latin typeface="Meiryo UI" panose="020B0604030504040204" pitchFamily="50" charset="-128"/>
                          <a:ea typeface="Meiryo UI" panose="020B0604030504040204" pitchFamily="50" charset="-128"/>
                        </a:rPr>
                        <a:t>市長会</a:t>
                      </a: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府内市町村に対する情報提供、市民への広報、必要に応じた施策化、先進事例の共有</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673191520"/>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a:r>
                        <a:rPr lang="ja-JP" altLang="en-US" sz="1000" b="0" dirty="0">
                          <a:solidFill>
                            <a:schemeClr val="tx1"/>
                          </a:solidFill>
                          <a:latin typeface="Meiryo UI" panose="020B0604030504040204" pitchFamily="50" charset="-128"/>
                          <a:ea typeface="Meiryo UI" panose="020B0604030504040204" pitchFamily="50" charset="-128"/>
                        </a:rPr>
                        <a:t>町村長会</a:t>
                      </a:r>
                    </a:p>
                  </a:txBody>
                  <a:tcPr marL="3907" marR="3907" marT="3907"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府内市町村に対する情報提供、市民への広報、必要に応じた施策化、先進事例の共有</a:t>
                      </a:r>
                    </a:p>
                  </a:txBody>
                  <a:tcPr marL="3907" marR="3907" marT="3907" marB="0" anchor="ctr">
                    <a:lnB w="12700" cap="flat" cmpd="sng" algn="ctr">
                      <a:solidFill>
                        <a:schemeClr val="tx1"/>
                      </a:solidFill>
                      <a:prstDash val="solid"/>
                      <a:round/>
                      <a:headEnd type="none" w="med" len="med"/>
                      <a:tailEnd type="none" w="med" len="med"/>
                    </a:lnB>
                  </a:tcP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B w="12700" cap="flat" cmpd="sng" algn="ctr">
                      <a:solidFill>
                        <a:schemeClr val="tx1"/>
                      </a:solidFill>
                      <a:prstDash val="solid"/>
                      <a:round/>
                      <a:headEnd type="none" w="med" len="med"/>
                      <a:tailEnd type="none" w="med" len="med"/>
                    </a:lnB>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521681250"/>
                  </a:ext>
                </a:extLst>
              </a:tr>
              <a:tr h="214923">
                <a:tc rowSpan="8">
                  <a:txBody>
                    <a:bodyPr/>
                    <a:lstStyle/>
                    <a:p>
                      <a:pPr algn="ctr"/>
                      <a:r>
                        <a:rPr lang="ja-JP" altLang="en-US" sz="1000" dirty="0">
                          <a:latin typeface="Meiryo UI" panose="020B0604030504040204" pitchFamily="50" charset="-128"/>
                          <a:ea typeface="Meiryo UI" panose="020B0604030504040204" pitchFamily="50" charset="-128"/>
                        </a:rPr>
                        <a:t>国行政</a:t>
                      </a:r>
                    </a:p>
                  </a:txBody>
                  <a:tcPr marL="3907" marR="3907" marT="3907" marB="0" vert="eaVert"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r>
                        <a:rPr lang="zh-CN" altLang="en-US" sz="1000" u="none" strike="noStrike" dirty="0">
                          <a:solidFill>
                            <a:schemeClr val="tx1"/>
                          </a:solidFill>
                          <a:effectLst/>
                          <a:latin typeface="Meiryo UI" panose="020B0604030504040204" pitchFamily="50" charset="-128"/>
                          <a:ea typeface="Meiryo UI" panose="020B0604030504040204" pitchFamily="50" charset="-128"/>
                        </a:rPr>
                        <a:t>大阪出入国在留管理局</a:t>
                      </a:r>
                      <a:r>
                        <a:rPr lang="ja-JP" altLang="en-US" sz="1000" u="none" strike="noStrike" dirty="0">
                          <a:solidFill>
                            <a:schemeClr val="tx1"/>
                          </a:solidFill>
                          <a:effectLst/>
                          <a:latin typeface="Meiryo UI" panose="020B0604030504040204" pitchFamily="50" charset="-128"/>
                          <a:ea typeface="Meiryo UI" panose="020B0604030504040204" pitchFamily="50" charset="-128"/>
                        </a:rPr>
                        <a:t>（事務局）</a:t>
                      </a:r>
                      <a:endParaRPr lang="zh-CN"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協議会の全体調整、課題分析、国行政機関のとりまとめ、本庁あて要望や情報提供</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49287324"/>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大阪労働局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外国人材と企業のマッチング、企業の受入環境整備の推進</a:t>
                      </a:r>
                      <a:endParaRPr lang="zh-CN"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CN"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016392433"/>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近畿厚生局（介護・ビルクリ）</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rowSpan="6">
                  <a:txBody>
                    <a:bodyPr/>
                    <a:lstStyle/>
                    <a:p>
                      <a:pPr algn="l" fontAlgn="ctr"/>
                      <a:endParaRPr lang="ja-JP"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044622487"/>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近畿農政局（農・漁業・飲食製造・外食）</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247196004"/>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近畿経済産業局</a:t>
                      </a:r>
                      <a:r>
                        <a:rPr lang="ja-JP" altLang="en-US" sz="1000" u="none" strike="noStrike" dirty="0">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素形材・産業機械・電気</a:t>
                      </a:r>
                      <a:r>
                        <a:rPr lang="ja-JP" altLang="en-US" sz="1000" u="none" strike="noStrike" dirty="0">
                          <a:effectLst/>
                          <a:latin typeface="Meiryo UI" panose="020B0604030504040204" pitchFamily="50" charset="-128"/>
                          <a:ea typeface="Meiryo UI" panose="020B0604030504040204" pitchFamily="50" charset="-128"/>
                        </a:rPr>
                        <a:t>）</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zh-TW"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2308265621"/>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近畿地方整備局</a:t>
                      </a:r>
                      <a:r>
                        <a:rPr lang="ja-JP" altLang="en-US" sz="1000" u="none" strike="noStrike" dirty="0">
                          <a:effectLst/>
                          <a:latin typeface="Meiryo UI" panose="020B0604030504040204" pitchFamily="50" charset="-128"/>
                          <a:ea typeface="Meiryo UI" panose="020B0604030504040204" pitchFamily="50" charset="-128"/>
                        </a:rPr>
                        <a:t>（建設）</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zh-TW"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753358248"/>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近畿運輸局（船舶・自動車整備・宿泊）</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387900710"/>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大阪航空局（航空）</a:t>
                      </a: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algn="l" fontAlgn="ctr"/>
                      <a:endParaRPr lang="ja-JP" altLang="en-US" sz="900" b="0" i="0" u="none" strike="noStrike" dirty="0">
                        <a:solidFill>
                          <a:schemeClr val="tx1"/>
                        </a:solidFill>
                        <a:effectLst/>
                        <a:latin typeface="Meiryo UI" panose="020B0604030504040204" pitchFamily="50" charset="-128"/>
                        <a:ea typeface="Meiryo UI" panose="020B0604030504040204" pitchFamily="50" charset="-128"/>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3247618204"/>
                  </a:ext>
                </a:extLst>
              </a:tr>
              <a:tr h="214923">
                <a:tc rowSpan="4">
                  <a:txBody>
                    <a:bodyPr/>
                    <a:lstStyle/>
                    <a:p>
                      <a:pPr algn="ctr"/>
                      <a:r>
                        <a:rPr lang="ja-JP" altLang="en-US" sz="1000" dirty="0">
                          <a:latin typeface="Meiryo UI" panose="020B0604030504040204" pitchFamily="50" charset="-128"/>
                          <a:ea typeface="Meiryo UI" panose="020B0604030504040204" pitchFamily="50" charset="-128"/>
                        </a:rPr>
                        <a:t>経済団体等</a:t>
                      </a:r>
                    </a:p>
                  </a:txBody>
                  <a:tcPr marL="3907" marR="3907" marT="3907" marB="0" vert="eaVert"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大阪商工会議所（副会頭）</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rowSpan="3">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3907" marR="3907" marT="3907" marB="0" anchor="ctr"/>
                </a:tc>
                <a:tc>
                  <a:txBody>
                    <a:bodyPr/>
                    <a:lstStyle/>
                    <a:p>
                      <a:pPr algn="ctr" fontAlgn="ctr"/>
                      <a:r>
                        <a:rPr lang="ja-JP" altLang="en-US" sz="1400" b="0" i="0" u="none" strike="noStrike" dirty="0">
                          <a:solidFill>
                            <a:schemeClr val="tx1"/>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32297082"/>
                  </a:ext>
                </a:extLst>
              </a:tr>
              <a:tr h="224535">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公益社団法人関西経済連合会（副会長）</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endParaRPr lang="ja-JP" altLang="en-US" sz="1400" dirty="0"/>
                    </a:p>
                  </a:txBody>
                  <a:tcPr marL="3907" marR="3907" marT="3907" marB="0" anchor="ctr"/>
                </a:tc>
                <a:extLst>
                  <a:ext uri="{0D108BD9-81ED-4DB2-BD59-A6C34878D82A}">
                    <a16:rowId xmlns:a16="http://schemas.microsoft.com/office/drawing/2014/main" val="3242871290"/>
                  </a:ext>
                </a:extLst>
              </a:tr>
              <a:tr h="224535">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CN" altLang="en-US" sz="1000" u="none" strike="noStrike" dirty="0">
                          <a:effectLst/>
                          <a:latin typeface="Meiryo UI" panose="020B0604030504040204" pitchFamily="50" charset="-128"/>
                          <a:ea typeface="Meiryo UI" panose="020B0604030504040204" pitchFamily="50" charset="-128"/>
                        </a:rPr>
                        <a:t>一般社団法人関西経済同友会</a:t>
                      </a:r>
                      <a:r>
                        <a:rPr lang="ja-JP" altLang="en-US" sz="1000" u="none" strike="noStrike" dirty="0">
                          <a:effectLst/>
                          <a:latin typeface="Meiryo UI" panose="020B0604030504040204" pitchFamily="50" charset="-128"/>
                          <a:ea typeface="Meiryo UI" panose="020B0604030504040204" pitchFamily="50" charset="-128"/>
                        </a:rPr>
                        <a:t>（理事）</a:t>
                      </a:r>
                      <a:endParaRPr lang="zh-CN"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marL="4233" marR="4233" marT="4233"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endParaRPr lang="ja-JP" altLang="en-US" sz="1400" dirty="0"/>
                    </a:p>
                  </a:txBody>
                  <a:tcPr marL="3907" marR="3907" marT="3907" marB="0" anchor="ctr"/>
                </a:tc>
                <a:extLst>
                  <a:ext uri="{0D108BD9-81ED-4DB2-BD59-A6C34878D82A}">
                    <a16:rowId xmlns:a16="http://schemas.microsoft.com/office/drawing/2014/main" val="2888540829"/>
                  </a:ext>
                </a:extLst>
              </a:tr>
              <a:tr h="214923">
                <a:tc vMerge="1">
                  <a:txBody>
                    <a:bodyPr/>
                    <a:lstStyle/>
                    <a:p>
                      <a:endParaRPr lang="ja-JP" altLang="en-US"/>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zh-TW" altLang="en-US" sz="1000" u="none" strike="noStrike" dirty="0">
                          <a:effectLst/>
                          <a:latin typeface="Meiryo UI" panose="020B0604030504040204" pitchFamily="50" charset="-128"/>
                          <a:ea typeface="Meiryo UI" panose="020B0604030504040204" pitchFamily="50" charset="-128"/>
                        </a:rPr>
                        <a:t>日本労働組合総連合会大阪府連合会</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外国人労働者の保護（相談、企業に対する制度周知）</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552895341"/>
                  </a:ext>
                </a:extLst>
              </a:tr>
              <a:tr h="214923">
                <a:tc rowSpan="4">
                  <a:txBody>
                    <a:bodyPr/>
                    <a:lstStyle/>
                    <a:p>
                      <a:pPr algn="ctr"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関係機関等　　　</a:t>
                      </a:r>
                      <a:endParaRPr lang="zh-TW"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vert="eaVert"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公益財団法人大阪産業局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a:solidFill>
                            <a:schemeClr val="tx1"/>
                          </a:solidFill>
                          <a:effectLst/>
                          <a:latin typeface="Meiryo UI" panose="020B0604030504040204" pitchFamily="50" charset="-128"/>
                          <a:ea typeface="Meiryo UI" panose="020B0604030504040204" pitchFamily="50" charset="-128"/>
                        </a:rPr>
                        <a:t>中小企業等の</a:t>
                      </a: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人材確保支援</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107236481"/>
                  </a:ext>
                </a:extLst>
              </a:tr>
              <a:tr h="214923">
                <a:tc vMerge="1">
                  <a:txBody>
                    <a:bodyPr/>
                    <a:lstStyle/>
                    <a:p>
                      <a:endParaRPr lang="ja-JP" altLang="en-US" dirty="0"/>
                    </a:p>
                  </a:txBody>
                  <a:tcPr marL="4586" marR="4586" marT="4586" marB="0" anchor="ctr">
                    <a:lnR w="12700" cap="flat" cmpd="sng" algn="ctr">
                      <a:noFill/>
                      <a:prstDash val="solid"/>
                      <a:round/>
                      <a:headEnd type="none" w="med" len="med"/>
                      <a:tailEnd type="none" w="med" len="med"/>
                    </a:lnR>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公益財団法人大阪観光局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留学生の生活や学び、就職の支援、アウトリーチによる外国人材確保</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1959822836"/>
                  </a:ext>
                </a:extLst>
              </a:tr>
              <a:tr h="214923">
                <a:tc vMerge="1">
                  <a:txBody>
                    <a:bodyPr/>
                    <a:lstStyle/>
                    <a:p>
                      <a:endParaRPr lang="ja-JP" altLang="en-US" dirty="0"/>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u="none" strike="noStrike" dirty="0">
                          <a:effectLst/>
                          <a:latin typeface="Meiryo UI" panose="020B0604030504040204" pitchFamily="50" charset="-128"/>
                          <a:ea typeface="Meiryo UI" panose="020B0604030504040204" pitchFamily="50" charset="-128"/>
                        </a:rPr>
                        <a:t>ジェトロ大阪本部</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海外展開に伴う高度人材の採用支援、アウトリーチによる外国人材確保</a:t>
                      </a: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p>
                  </a:txBody>
                  <a:tcPr marL="3907" marR="3907" marT="3907" marB="0" anchor="ctr"/>
                </a:tc>
                <a:tc>
                  <a:txBody>
                    <a:bodyPr/>
                    <a:lstStyle/>
                    <a:p>
                      <a:pPr algn="ctr" fontAlgn="ctr"/>
                      <a:endParaRPr lang="ja-JP"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919569459"/>
                  </a:ext>
                </a:extLst>
              </a:tr>
              <a:tr h="214923">
                <a:tc vMerge="1">
                  <a:txBody>
                    <a:bodyPr/>
                    <a:lstStyle/>
                    <a:p>
                      <a:pPr algn="l"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4586" marR="4586" marT="4586" marB="0" anchor="ctr">
                    <a:lnR w="12700" cap="flat" cmpd="sng" algn="ctr">
                      <a:solidFill>
                        <a:schemeClr val="tx1"/>
                      </a:solidFill>
                      <a:prstDash val="solid"/>
                      <a:round/>
                      <a:headEnd type="none" w="med" len="med"/>
                      <a:tailEnd type="none" w="med" len="med"/>
                    </a:lnR>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外国人技能実習機構大阪事務所</a:t>
                      </a:r>
                      <a:endParaRPr lang="zh-TW"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lnL w="12700" cap="flat" cmpd="sng" algn="ctr">
                      <a:solidFill>
                        <a:schemeClr val="tx1"/>
                      </a:solidFill>
                      <a:prstDash val="solid"/>
                      <a:round/>
                      <a:headEnd type="none" w="med" len="med"/>
                      <a:tailEnd type="none" w="med" len="med"/>
                    </a:lnL>
                  </a:tcPr>
                </a:tc>
                <a:tc>
                  <a:txBody>
                    <a:bodyPr/>
                    <a:lstStyle/>
                    <a:p>
                      <a:pPr algn="l" fontAlgn="ctr"/>
                      <a:r>
                        <a:rPr lang="ja-JP" altLang="en-US" sz="800" b="0" i="0" u="none" strike="noStrike" dirty="0">
                          <a:solidFill>
                            <a:schemeClr val="tx1"/>
                          </a:solidFill>
                          <a:effectLst/>
                          <a:latin typeface="Meiryo UI" panose="020B0604030504040204" pitchFamily="50" charset="-128"/>
                          <a:ea typeface="Meiryo UI" panose="020B0604030504040204" pitchFamily="50" charset="-128"/>
                        </a:rPr>
                        <a:t>技能実習生の適正な受入れに関する支援</a:t>
                      </a:r>
                      <a:endParaRPr lang="zh-TW" altLang="en-US" sz="800" b="0" i="0" u="none" strike="noStrike" dirty="0">
                        <a:solidFill>
                          <a:schemeClr val="tx1"/>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r>
                        <a:rPr lang="ja-JP" altLang="en-US" sz="1400" b="0" i="0" u="none" strike="noStrike" dirty="0">
                          <a:solidFill>
                            <a:srgbClr val="000000"/>
                          </a:solidFill>
                          <a:effectLst/>
                          <a:latin typeface="Meiryo UI" panose="020B0604030504040204" pitchFamily="50" charset="-128"/>
                          <a:ea typeface="Meiryo UI" panose="020B0604030504040204" pitchFamily="50" charset="-128"/>
                        </a:rPr>
                        <a:t>〇</a:t>
                      </a: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tc>
                  <a:txBody>
                    <a:bodyPr/>
                    <a:lstStyle/>
                    <a:p>
                      <a:pPr algn="ctr" fontAlgn="ctr"/>
                      <a:endParaRPr lang="zh-TW" altLang="en-US" sz="1400" b="0" i="0" u="none" strike="noStrike" dirty="0">
                        <a:solidFill>
                          <a:srgbClr val="000000"/>
                        </a:solidFill>
                        <a:effectLst/>
                        <a:latin typeface="Meiryo UI" panose="020B0604030504040204" pitchFamily="50" charset="-128"/>
                        <a:ea typeface="Meiryo UI" panose="020B0604030504040204" pitchFamily="50" charset="-128"/>
                      </a:endParaRPr>
                    </a:p>
                  </a:txBody>
                  <a:tcPr marL="3907" marR="3907" marT="3907" marB="0" anchor="ctr"/>
                </a:tc>
                <a:extLst>
                  <a:ext uri="{0D108BD9-81ED-4DB2-BD59-A6C34878D82A}">
                    <a16:rowId xmlns:a16="http://schemas.microsoft.com/office/drawing/2014/main" val="4208553136"/>
                  </a:ext>
                </a:extLst>
              </a:tr>
            </a:tbl>
          </a:graphicData>
        </a:graphic>
      </p:graphicFrame>
      <p:sp>
        <p:nvSpPr>
          <p:cNvPr id="28" name="正方形/長方形 27"/>
          <p:cNvSpPr/>
          <p:nvPr/>
        </p:nvSpPr>
        <p:spPr>
          <a:xfrm>
            <a:off x="315036" y="5950035"/>
            <a:ext cx="8299026" cy="506298"/>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協議会で検討するテーマに応じて、上記以外の団体とも連携して取り組む</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（例：公益財団法人大阪府国際交流財団、公益財団法人大阪国際交流センター、公益財団法人国際人材協力機構、業界団体等）</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右中かっこ 1"/>
          <p:cNvSpPr/>
          <p:nvPr/>
        </p:nvSpPr>
        <p:spPr>
          <a:xfrm>
            <a:off x="3287242" y="3004890"/>
            <a:ext cx="319160" cy="1124000"/>
          </a:xfrm>
          <a:prstGeom prst="rightBrace">
            <a:avLst>
              <a:gd name="adj1" fmla="val 8333"/>
              <a:gd name="adj2" fmla="val 54758"/>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3709947" y="3151039"/>
            <a:ext cx="3237092" cy="83170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所管する「特定技能」分野の人材確保の推進</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（制度の周知、試験の実施、課題の抽出、対応策の検討）</a:t>
            </a:r>
          </a:p>
        </p:txBody>
      </p:sp>
      <p:sp>
        <p:nvSpPr>
          <p:cNvPr id="11" name="右中かっこ 10"/>
          <p:cNvSpPr/>
          <p:nvPr/>
        </p:nvSpPr>
        <p:spPr>
          <a:xfrm>
            <a:off x="3287242" y="4314376"/>
            <a:ext cx="319160" cy="436116"/>
          </a:xfrm>
          <a:prstGeom prst="rightBrace">
            <a:avLst>
              <a:gd name="adj1" fmla="val 8333"/>
              <a:gd name="adj2" fmla="val 49958"/>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3709947" y="4321338"/>
            <a:ext cx="3237092" cy="42219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企業が抱える課題の抽出、</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外国人材採用にかかる制度の普及、</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企業の受入環境の整備</a:t>
            </a:r>
          </a:p>
        </p:txBody>
      </p:sp>
      <p:sp>
        <p:nvSpPr>
          <p:cNvPr id="5" name="スライド番号プレースホルダー 4"/>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234</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276554878"/>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855918" cy="3456384"/>
          </a:xfrm>
        </p:spPr>
        <p:txBody>
          <a:bodyPr>
            <a:normAutofit fontScale="90000"/>
          </a:bodyPr>
          <a:lstStyle/>
          <a:p>
            <a:pPr lvl="0"/>
            <a:r>
              <a:rPr lang="en-US" altLang="ja-JP" sz="4400" dirty="0">
                <a:latin typeface="BIZ UDゴシック" panose="020B0400000000000000" pitchFamily="49" charset="-128"/>
                <a:ea typeface="BIZ UDゴシック" panose="020B0400000000000000" pitchFamily="49" charset="-128"/>
              </a:rPr>
              <a:t>Ⅱ</a:t>
            </a:r>
            <a:r>
              <a:rPr lang="ja-JP" altLang="en-US" sz="4400" dirty="0">
                <a:latin typeface="BIZ UDゴシック" panose="020B0400000000000000" pitchFamily="49" charset="-128"/>
                <a:ea typeface="BIZ UDゴシック" panose="020B0400000000000000" pitchFamily="49" charset="-128"/>
              </a:rPr>
              <a:t>　公民連携／経営形態の</a:t>
            </a:r>
            <a:r>
              <a:rPr lang="ja-JP" altLang="en-US" sz="4400" dirty="0" smtClean="0">
                <a:latin typeface="BIZ UDゴシック" panose="020B0400000000000000" pitchFamily="49" charset="-128"/>
                <a:ea typeface="BIZ UDゴシック" panose="020B0400000000000000" pitchFamily="49" charset="-128"/>
              </a:rPr>
              <a:t>見直し</a:t>
            </a:r>
            <a:r>
              <a:rPr lang="en-US" altLang="ja-JP" sz="4400" dirty="0" smtClean="0">
                <a:latin typeface="BIZ UDゴシック" panose="020B0400000000000000" pitchFamily="49" charset="-128"/>
                <a:ea typeface="BIZ UDゴシック" panose="020B0400000000000000" pitchFamily="49" charset="-128"/>
              </a:rPr>
              <a:t/>
            </a:r>
            <a:br>
              <a:rPr lang="en-US" altLang="ja-JP" sz="4400" dirty="0" smtClean="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
            </a:r>
            <a:br>
              <a:rPr lang="en-US" altLang="ja-JP" sz="4400" dirty="0">
                <a:latin typeface="BIZ UDゴシック" panose="020B0400000000000000" pitchFamily="49" charset="-128"/>
                <a:ea typeface="BIZ UDゴシック" panose="020B0400000000000000" pitchFamily="49" charset="-128"/>
              </a:rPr>
            </a:br>
            <a:r>
              <a:rPr lang="ja-JP" altLang="en-US" sz="4400" dirty="0">
                <a:latin typeface="BIZ UDゴシック" panose="020B0400000000000000" pitchFamily="49" charset="-128"/>
                <a:ea typeface="BIZ UDゴシック" panose="020B0400000000000000" pitchFamily="49" charset="-128"/>
              </a:rPr>
              <a:t>　</a:t>
            </a:r>
            <a:r>
              <a:rPr lang="ja-JP" altLang="en-US" dirty="0">
                <a:latin typeface="BIZ UDゴシック" panose="020B0400000000000000" pitchFamily="49" charset="-128"/>
                <a:ea typeface="BIZ UDゴシック" panose="020B0400000000000000" pitchFamily="49" charset="-128"/>
              </a:rPr>
              <a:t>（１）公民連携の推進</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sz="4400" dirty="0">
                <a:latin typeface="BIZ UDゴシック" panose="020B0400000000000000" pitchFamily="49" charset="-128"/>
                <a:ea typeface="BIZ UDゴシック" panose="020B0400000000000000" pitchFamily="49" charset="-128"/>
              </a:rPr>
              <a:t>　</a:t>
            </a:r>
            <a:r>
              <a:rPr lang="ja-JP" altLang="en-US" dirty="0">
                <a:latin typeface="BIZ UDゴシック" panose="020B0400000000000000" pitchFamily="49" charset="-128"/>
                <a:ea typeface="BIZ UDゴシック" panose="020B0400000000000000" pitchFamily="49" charset="-128"/>
              </a:rPr>
              <a:t>（２）独立行政法人化</a:t>
            </a:r>
            <a:r>
              <a:rPr lang="en-US" altLang="ja-JP" dirty="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endParaRPr lang="en-US" altLang="ja-JP"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81711312"/>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a:t>
            </a:r>
            <a:endParaRPr kumimoji="1" lang="en-US" altLang="ja-JP" sz="1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894172512"/>
              </p:ext>
            </p:extLst>
          </p:nvPr>
        </p:nvGraphicFramePr>
        <p:xfrm>
          <a:off x="107504" y="404664"/>
          <a:ext cx="8964487" cy="6164580"/>
        </p:xfrm>
        <a:graphic>
          <a:graphicData uri="http://schemas.openxmlformats.org/drawingml/2006/table">
            <a:tbl>
              <a:tblPr firstRow="1" bandRow="1">
                <a:tableStyleId>{5940675A-B579-460E-94D1-54222C63F5DA}</a:tableStyleId>
              </a:tblPr>
              <a:tblGrid>
                <a:gridCol w="2241122">
                  <a:extLst>
                    <a:ext uri="{9D8B030D-6E8A-4147-A177-3AD203B41FA5}">
                      <a16:colId xmlns:a16="http://schemas.microsoft.com/office/drawing/2014/main" val="20000"/>
                    </a:ext>
                  </a:extLst>
                </a:gridCol>
                <a:gridCol w="2072530">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490595">
                  <a:extLst>
                    <a:ext uri="{9D8B030D-6E8A-4147-A177-3AD203B41FA5}">
                      <a16:colId xmlns:a16="http://schemas.microsoft.com/office/drawing/2014/main" val="20003"/>
                    </a:ext>
                  </a:extLst>
                </a:gridCol>
              </a:tblGrid>
              <a:tr h="345639">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35277">
                <a:tc>
                  <a:txBody>
                    <a:bodyPr/>
                    <a:lstStyle/>
                    <a:p>
                      <a:pPr marL="0" indent="0"/>
                      <a:r>
                        <a:rPr kumimoji="1" lang="ja-JP" altLang="en-US" sz="1400" dirty="0"/>
                        <a:t>　限られた財源や人材のもと、公の施設の効率的・効果的な運営や、複雑・多様化する社会課題に対して的確に対応していくためには、企業や大学等と連携し、民間の優れたノウハウやアイデア、</a:t>
                      </a:r>
                      <a:r>
                        <a:rPr kumimoji="1" lang="ja-JP" altLang="en-US" sz="1400" dirty="0">
                          <a:solidFill>
                            <a:schemeClr val="tx1"/>
                          </a:solidFill>
                        </a:rPr>
                        <a:t>ネットワーク</a:t>
                      </a:r>
                      <a:r>
                        <a:rPr kumimoji="1" lang="ja-JP" altLang="en-US" sz="1400" dirty="0"/>
                        <a:t>を積極的に取り入れていくことが不可欠。</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　公の施設の運営に民</a:t>
                      </a:r>
                      <a:endParaRPr kumimoji="1" lang="en-US" altLang="ja-JP" sz="1400" dirty="0">
                        <a:solidFill>
                          <a:schemeClr val="tx1"/>
                        </a:solidFill>
                      </a:endParaRPr>
                    </a:p>
                    <a:p>
                      <a:pPr marL="0" indent="0"/>
                      <a:r>
                        <a:rPr kumimoji="1" lang="ja-JP" altLang="en-US" sz="1400" dirty="0">
                          <a:solidFill>
                            <a:schemeClr val="tx1"/>
                          </a:solidFill>
                        </a:rPr>
                        <a:t>　間手法を積極的に導入</a:t>
                      </a:r>
                      <a:endParaRPr kumimoji="1" lang="en-US" altLang="ja-JP" sz="1400" dirty="0">
                        <a:solidFill>
                          <a:schemeClr val="tx1"/>
                        </a:solidFill>
                      </a:endParaRPr>
                    </a:p>
                    <a:p>
                      <a:pPr marL="0" indent="0"/>
                      <a:r>
                        <a:rPr kumimoji="1" lang="ja-JP" altLang="en-US" sz="1400" dirty="0">
                          <a:solidFill>
                            <a:schemeClr val="tx1"/>
                          </a:solidFill>
                        </a:rPr>
                        <a:t>　する。</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8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dirty="0">
                          <a:solidFill>
                            <a:schemeClr val="tx1"/>
                          </a:solidFill>
                        </a:rPr>
                        <a:t>①　公の施設運営への　</a:t>
                      </a:r>
                      <a:endParaRPr kumimoji="1" lang="en-US" altLang="ja-JP" sz="1400" b="0" dirty="0">
                        <a:solidFill>
                          <a:schemeClr val="tx1"/>
                        </a:solidFill>
                      </a:endParaRPr>
                    </a:p>
                    <a:p>
                      <a:pPr marL="0" indent="0"/>
                      <a:r>
                        <a:rPr kumimoji="1" lang="ja-JP" altLang="en-US" sz="1400" b="0" dirty="0">
                          <a:solidFill>
                            <a:schemeClr val="tx1"/>
                          </a:solidFill>
                        </a:rPr>
                        <a:t>　ＰＦＩ事業や指定管理者</a:t>
                      </a:r>
                      <a:endParaRPr kumimoji="1" lang="en-US" altLang="ja-JP" sz="1400" b="0" dirty="0">
                        <a:solidFill>
                          <a:schemeClr val="tx1"/>
                        </a:solidFill>
                      </a:endParaRPr>
                    </a:p>
                    <a:p>
                      <a:pPr marL="0" indent="0"/>
                      <a:r>
                        <a:rPr kumimoji="1" lang="ja-JP" altLang="en-US" sz="1400" b="0" dirty="0">
                          <a:solidFill>
                            <a:schemeClr val="tx1"/>
                          </a:solidFill>
                        </a:rPr>
                        <a:t>　制度の積極導入</a:t>
                      </a:r>
                      <a:endParaRPr kumimoji="1" lang="en-US" altLang="ja-JP" sz="1400" b="0" dirty="0">
                        <a:solidFill>
                          <a:schemeClr val="tx1"/>
                        </a:solidFill>
                      </a:endParaRPr>
                    </a:p>
                    <a:p>
                      <a:pPr marL="0" indent="0"/>
                      <a:r>
                        <a:rPr kumimoji="1" lang="ja-JP" altLang="en-US" sz="1200" kern="1200" dirty="0">
                          <a:solidFill>
                            <a:schemeClr val="tx1"/>
                          </a:solidFill>
                          <a:latin typeface="+mj-ea"/>
                          <a:ea typeface="+mn-ea"/>
                          <a:cs typeface="+mn-cs"/>
                        </a:rPr>
                        <a:t>　</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PFI</a:t>
                      </a:r>
                      <a:r>
                        <a:rPr kumimoji="1" lang="ja-JP" altLang="en-US" sz="1200" kern="1200" dirty="0">
                          <a:solidFill>
                            <a:schemeClr val="tx1"/>
                          </a:solidFill>
                          <a:latin typeface="+mj-ea"/>
                          <a:ea typeface="+mn-ea"/>
                          <a:cs typeface="+mn-cs"/>
                        </a:rPr>
                        <a:t>事業</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2001</a:t>
                      </a:r>
                      <a:r>
                        <a:rPr kumimoji="1" lang="ja-JP" altLang="en-US" sz="1200" kern="1200" dirty="0">
                          <a:solidFill>
                            <a:schemeClr val="tx1"/>
                          </a:solidFill>
                          <a:latin typeface="+mj-ea"/>
                          <a:ea typeface="+mn-ea"/>
                          <a:cs typeface="+mn-cs"/>
                        </a:rPr>
                        <a:t>年度　「大阪府</a:t>
                      </a:r>
                      <a:r>
                        <a:rPr kumimoji="1" lang="en-US" altLang="ja-JP" sz="1200" kern="1200" dirty="0">
                          <a:solidFill>
                            <a:schemeClr val="tx1"/>
                          </a:solidFill>
                          <a:latin typeface="+mj-ea"/>
                          <a:ea typeface="+mn-ea"/>
                          <a:cs typeface="+mn-cs"/>
                        </a:rPr>
                        <a:t>PFI</a:t>
                      </a:r>
                      <a:r>
                        <a:rPr kumimoji="1" lang="ja-JP" altLang="en-US" sz="1200" kern="1200" dirty="0">
                          <a:solidFill>
                            <a:schemeClr val="tx1"/>
                          </a:solidFill>
                          <a:latin typeface="+mj-ea"/>
                          <a:ea typeface="+mn-ea"/>
                          <a:cs typeface="+mn-cs"/>
                        </a:rPr>
                        <a:t>検討　</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指針」策定</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2016</a:t>
                      </a:r>
                      <a:r>
                        <a:rPr kumimoji="1" lang="ja-JP" altLang="en-US" sz="1200" kern="1200" dirty="0">
                          <a:solidFill>
                            <a:schemeClr val="tx1"/>
                          </a:solidFill>
                          <a:latin typeface="+mj-ea"/>
                          <a:ea typeface="+mn-ea"/>
                          <a:cs typeface="+mn-cs"/>
                        </a:rPr>
                        <a:t>年度　「</a:t>
                      </a:r>
                      <a:r>
                        <a:rPr kumimoji="1" lang="en-US" altLang="ja-JP" sz="1200" kern="1200" dirty="0">
                          <a:solidFill>
                            <a:schemeClr val="tx1"/>
                          </a:solidFill>
                          <a:latin typeface="+mj-ea"/>
                          <a:ea typeface="+mn-ea"/>
                          <a:cs typeface="+mn-cs"/>
                        </a:rPr>
                        <a:t>PFI/PPP</a:t>
                      </a:r>
                      <a:r>
                        <a:rPr kumimoji="1" lang="ja-JP" altLang="en-US" sz="1200" kern="1200" dirty="0">
                          <a:solidFill>
                            <a:schemeClr val="tx1"/>
                          </a:solidFill>
                          <a:latin typeface="+mj-ea"/>
                          <a:ea typeface="+mn-ea"/>
                          <a:cs typeface="+mn-cs"/>
                        </a:rPr>
                        <a:t>優先</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的検討規程」策定</a:t>
                      </a:r>
                      <a:endParaRPr kumimoji="1" lang="en-US" altLang="ja-JP" sz="1200" kern="1200" dirty="0">
                        <a:solidFill>
                          <a:schemeClr val="tx1"/>
                        </a:solidFill>
                        <a:latin typeface="+mj-ea"/>
                        <a:ea typeface="+mn-ea"/>
                        <a:cs typeface="+mn-cs"/>
                      </a:endParaRPr>
                    </a:p>
                    <a:p>
                      <a:pPr marL="0" indent="0"/>
                      <a:r>
                        <a:rPr kumimoji="1" lang="ja-JP" altLang="en-US" sz="1200" kern="1200" dirty="0">
                          <a:solidFill>
                            <a:schemeClr val="tx1"/>
                          </a:solidFill>
                          <a:latin typeface="+mj-ea"/>
                          <a:ea typeface="+mn-ea"/>
                          <a:cs typeface="+mn-cs"/>
                        </a:rPr>
                        <a:t>　</a:t>
                      </a:r>
                      <a:endParaRPr kumimoji="1" lang="en-US" altLang="ja-JP" sz="1200" kern="1200" dirty="0">
                        <a:solidFill>
                          <a:schemeClr val="tx1"/>
                        </a:solidFill>
                        <a:latin typeface="+mj-ea"/>
                        <a:ea typeface="+mn-ea"/>
                        <a:cs typeface="+mn-cs"/>
                      </a:endParaRPr>
                    </a:p>
                    <a:p>
                      <a:pPr marL="0" indent="0"/>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a:t>
                      </a:r>
                      <a:r>
                        <a:rPr kumimoji="1" lang="ja-JP" altLang="en-US" sz="1200" dirty="0">
                          <a:solidFill>
                            <a:schemeClr val="tx1"/>
                          </a:solidFill>
                        </a:rPr>
                        <a:t>指定管理者制度</a:t>
                      </a:r>
                      <a:endParaRPr kumimoji="1" lang="en-US" altLang="ja-JP" sz="1200" dirty="0">
                        <a:solidFill>
                          <a:schemeClr val="tx1"/>
                        </a:solidFill>
                      </a:endParaRPr>
                    </a:p>
                    <a:p>
                      <a:pPr marL="0" indent="0" algn="l" defTabSz="914400" rtl="0" eaLnBrk="1" latinLnBrk="0" hangingPunct="1"/>
                      <a:r>
                        <a:rPr kumimoji="1" lang="ja-JP" altLang="en-US" sz="1200" dirty="0">
                          <a:solidFill>
                            <a:schemeClr val="tx1"/>
                          </a:solidFill>
                        </a:rPr>
                        <a:t>　　</a:t>
                      </a:r>
                      <a:r>
                        <a:rPr kumimoji="1" lang="en-US" altLang="ja-JP" sz="1200" kern="1200" dirty="0">
                          <a:solidFill>
                            <a:schemeClr val="tx1"/>
                          </a:solidFill>
                          <a:latin typeface="+mj-ea"/>
                          <a:ea typeface="+mn-ea"/>
                          <a:cs typeface="+mn-cs"/>
                        </a:rPr>
                        <a:t>2009</a:t>
                      </a:r>
                      <a:r>
                        <a:rPr kumimoji="1" lang="ja-JP" altLang="en-US" sz="1200" kern="1200" dirty="0">
                          <a:solidFill>
                            <a:schemeClr val="tx1"/>
                          </a:solidFill>
                          <a:latin typeface="+mj-ea"/>
                          <a:ea typeface="+mn-ea"/>
                          <a:cs typeface="+mn-cs"/>
                        </a:rPr>
                        <a:t>年度　競争を促す観点</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から、価格点割合を引上げ</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30</a:t>
                      </a:r>
                      <a:r>
                        <a:rPr kumimoji="1" lang="ja-JP" altLang="en-US" sz="1200" kern="1200" dirty="0">
                          <a:solidFill>
                            <a:schemeClr val="tx1"/>
                          </a:solidFill>
                          <a:latin typeface="+mj-ea"/>
                          <a:ea typeface="+mn-ea"/>
                          <a:cs typeface="+mn-cs"/>
                        </a:rPr>
                        <a:t>点→</a:t>
                      </a:r>
                      <a:r>
                        <a:rPr kumimoji="1" lang="en-US" altLang="ja-JP" sz="1200" kern="1200" dirty="0">
                          <a:solidFill>
                            <a:schemeClr val="tx1"/>
                          </a:solidFill>
                          <a:latin typeface="+mj-ea"/>
                          <a:ea typeface="+mn-ea"/>
                          <a:cs typeface="+mn-cs"/>
                        </a:rPr>
                        <a:t>50</a:t>
                      </a:r>
                      <a:r>
                        <a:rPr kumimoji="1" lang="ja-JP" altLang="en-US" sz="1200" kern="1200" dirty="0">
                          <a:solidFill>
                            <a:schemeClr val="tx1"/>
                          </a:solidFill>
                          <a:latin typeface="+mj-ea"/>
                          <a:ea typeface="+mn-ea"/>
                          <a:cs typeface="+mn-cs"/>
                        </a:rPr>
                        <a:t>点）</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2012</a:t>
                      </a:r>
                      <a:r>
                        <a:rPr kumimoji="1" lang="ja-JP" altLang="en-US" sz="1200" kern="1200" dirty="0">
                          <a:solidFill>
                            <a:schemeClr val="tx1"/>
                          </a:solidFill>
                          <a:latin typeface="+mj-ea"/>
                          <a:ea typeface="+mn-ea"/>
                          <a:cs typeface="+mn-cs"/>
                        </a:rPr>
                        <a:t>年度  外部有識者モニ</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タリングを必須化</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a:t>
                      </a:r>
                      <a:r>
                        <a:rPr kumimoji="1" lang="en-US" altLang="ja-JP" sz="1200" kern="1200" dirty="0">
                          <a:solidFill>
                            <a:schemeClr val="tx1"/>
                          </a:solidFill>
                          <a:latin typeface="+mj-ea"/>
                          <a:ea typeface="+mn-ea"/>
                          <a:cs typeface="+mn-cs"/>
                        </a:rPr>
                        <a:t>2017</a:t>
                      </a:r>
                      <a:r>
                        <a:rPr kumimoji="1" lang="ja-JP" altLang="en-US" sz="1200" kern="1200" dirty="0">
                          <a:solidFill>
                            <a:schemeClr val="tx1"/>
                          </a:solidFill>
                          <a:latin typeface="+mj-ea"/>
                          <a:ea typeface="+mn-ea"/>
                          <a:cs typeface="+mn-cs"/>
                        </a:rPr>
                        <a:t>年度　外部評価が低評</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ja-JP" altLang="en-US" sz="1200" kern="1200" dirty="0">
                          <a:solidFill>
                            <a:schemeClr val="tx1"/>
                          </a:solidFill>
                          <a:latin typeface="+mj-ea"/>
                          <a:ea typeface="+mn-ea"/>
                          <a:cs typeface="+mn-cs"/>
                        </a:rPr>
                        <a:t>　 価であった指定管理者に対</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する次期公募時の減点制度</a:t>
                      </a:r>
                      <a:endParaRPr kumimoji="1" lang="en-US" altLang="ja-JP" sz="1200" kern="1200" dirty="0">
                        <a:solidFill>
                          <a:schemeClr val="tx1"/>
                        </a:solidFill>
                        <a:latin typeface="+mj-ea"/>
                        <a:ea typeface="+mn-ea"/>
                        <a:cs typeface="+mn-cs"/>
                      </a:endParaRPr>
                    </a:p>
                    <a:p>
                      <a:pPr marL="0" indent="0" algn="l" defTabSz="914400" rtl="0" eaLnBrk="1" latinLnBrk="0" hangingPunct="1"/>
                      <a:r>
                        <a:rPr kumimoji="1" lang="en-US" altLang="ja-JP" sz="1200" kern="1200" dirty="0">
                          <a:solidFill>
                            <a:schemeClr val="tx1"/>
                          </a:solidFill>
                          <a:latin typeface="+mj-ea"/>
                          <a:ea typeface="+mn-ea"/>
                          <a:cs typeface="+mn-cs"/>
                        </a:rPr>
                        <a:t>   </a:t>
                      </a:r>
                      <a:r>
                        <a:rPr kumimoji="1" lang="ja-JP" altLang="en-US" sz="1200" kern="1200" dirty="0">
                          <a:solidFill>
                            <a:schemeClr val="tx1"/>
                          </a:solidFill>
                          <a:latin typeface="+mj-ea"/>
                          <a:ea typeface="+mn-ea"/>
                          <a:cs typeface="+mn-cs"/>
                        </a:rPr>
                        <a:t>の導入　</a:t>
                      </a:r>
                      <a:endParaRPr kumimoji="1" lang="en-US" altLang="ja-JP" sz="1200" dirty="0">
                        <a:solidFill>
                          <a:schemeClr val="tx1"/>
                        </a:solidFill>
                      </a:endParaRPr>
                    </a:p>
                    <a:p>
                      <a:pPr marL="0" indent="0"/>
                      <a:endParaRPr kumimoji="1" lang="en-US" altLang="ja-JP" sz="1200" kern="1200" dirty="0">
                        <a:solidFill>
                          <a:schemeClr val="tx1"/>
                        </a:solidFill>
                        <a:latin typeface="+mj-ea"/>
                        <a:ea typeface="+mn-ea"/>
                        <a:cs typeface="+mn-cs"/>
                      </a:endParaRPr>
                    </a:p>
                    <a:p>
                      <a:pPr marL="0" indent="0"/>
                      <a:endParaRPr kumimoji="1" lang="en-US" altLang="ja-JP" sz="12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0" indent="0"/>
                      <a:endParaRPr kumimoji="1" lang="en-US" altLang="ja-JP" sz="1400" kern="1200" dirty="0">
                        <a:solidFill>
                          <a:schemeClr val="tx1"/>
                        </a:solidFill>
                        <a:latin typeface="+mj-ea"/>
                        <a:ea typeface="+mn-ea"/>
                        <a:cs typeface="+mn-cs"/>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①</a:t>
                      </a: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ＰＦＩ事業・指定管理者　</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制度の導入拡大</a:t>
                      </a:r>
                      <a:endParaRPr kumimoji="1" lang="en-US" altLang="ja-JP" sz="14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ＰＦＩ事業</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2008</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年度以降実施分＞</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・府営豊中新千里東住宅民活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・府営吹田藤白台住宅民活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・府営堺南長尾住宅民活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・府営吹田竹見台住宅民活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・府営枚方田ノ口住宅民活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・府立精神医療センター再編整備</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・府立成人病センター整備</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・府営吹田藤白台住宅（第</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期）民活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・府営吹田佐竹台住宅（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丁目）及び</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府営吹田高野台住宅（</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丁目）民活</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・府立高等学校空調設備更新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・府営豊中新千里北第２期住宅民活</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P</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指定管理者制度</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・公の施設に対する指定管理者制度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導入率全国</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位</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年度国調査　</a:t>
                      </a:r>
                      <a:r>
                        <a:rPr kumimoji="1" lang="en-US" altLang="ja-JP" sz="10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府営住宅を含む）</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・公募による選定割合</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2008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/81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/81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・指定管理者のうち民間事業者の</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割合</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2008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/38</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/95</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2012</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年には、大阪府中央卸売市場</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において、全国初となる中央卸売市　　</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場の指定管理制度導入を実施</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2023</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年度～、服部、浜寺、二色の浜</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の各公園について、</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PMO</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型指定管理</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　を導入</a:t>
                      </a:r>
                      <a:endParaRPr kumimoji="1" lang="en-US" altLang="ja-JP" sz="1100" b="0" i="0" u="none" strike="sng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236</a:t>
            </a:fld>
            <a:endParaRPr lang="ja-JP" altLang="en-US"/>
          </a:p>
        </p:txBody>
      </p:sp>
    </p:spTree>
    <p:extLst>
      <p:ext uri="{BB962C8B-B14F-4D97-AF65-F5344CB8AC3E}">
        <p14:creationId xmlns:p14="http://schemas.microsoft.com/office/powerpoint/2010/main" val="2980308409"/>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a:t>
            </a:r>
          </a:p>
        </p:txBody>
      </p:sp>
      <p:graphicFrame>
        <p:nvGraphicFramePr>
          <p:cNvPr id="9" name="表 8"/>
          <p:cNvGraphicFramePr>
            <a:graphicFrameLocks noGrp="1"/>
          </p:cNvGraphicFramePr>
          <p:nvPr>
            <p:extLst>
              <p:ext uri="{D42A27DB-BD31-4B8C-83A1-F6EECF244321}">
                <p14:modId xmlns:p14="http://schemas.microsoft.com/office/powerpoint/2010/main" val="2383629744"/>
              </p:ext>
            </p:extLst>
          </p:nvPr>
        </p:nvGraphicFramePr>
        <p:xfrm>
          <a:off x="73596" y="415151"/>
          <a:ext cx="8856984" cy="6409755"/>
        </p:xfrm>
        <a:graphic>
          <a:graphicData uri="http://schemas.openxmlformats.org/drawingml/2006/table">
            <a:tbl>
              <a:tblPr firstRow="1" bandRow="1">
                <a:tableStyleId>{5940675A-B579-460E-94D1-54222C63F5DA}</a:tableStyleId>
              </a:tblPr>
              <a:tblGrid>
                <a:gridCol w="2214246">
                  <a:extLst>
                    <a:ext uri="{9D8B030D-6E8A-4147-A177-3AD203B41FA5}">
                      <a16:colId xmlns:a16="http://schemas.microsoft.com/office/drawing/2014/main" val="20000"/>
                    </a:ext>
                  </a:extLst>
                </a:gridCol>
                <a:gridCol w="2214246">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64005">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6043995">
                <a:tc>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　事業実施に際して、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民間アイデアを積極的</a:t>
                      </a:r>
                      <a:endParaRPr kumimoji="1" lang="en-US" altLang="ja-JP" sz="1400" dirty="0">
                        <a:solidFill>
                          <a:schemeClr val="tx1"/>
                        </a:solidFill>
                      </a:endParaRPr>
                    </a:p>
                    <a:p>
                      <a:pPr marL="0" indent="0"/>
                      <a:r>
                        <a:rPr kumimoji="1" lang="ja-JP" altLang="en-US" sz="1400" dirty="0">
                          <a:solidFill>
                            <a:schemeClr val="tx1"/>
                          </a:solidFill>
                        </a:rPr>
                        <a:t>　に取り入れる。</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600" dirty="0">
                        <a:solidFill>
                          <a:schemeClr val="tx1"/>
                        </a:solidFill>
                      </a:endParaRPr>
                    </a:p>
                    <a:p>
                      <a:pPr marL="0" indent="0"/>
                      <a:r>
                        <a:rPr kumimoji="1" lang="ja-JP" altLang="en-US" sz="1400" dirty="0">
                          <a:solidFill>
                            <a:schemeClr val="tx1"/>
                          </a:solidFill>
                        </a:rPr>
                        <a:t>③　企業や大学等と連携</a:t>
                      </a:r>
                      <a:endParaRPr kumimoji="1" lang="en-US" altLang="ja-JP" sz="1400" dirty="0">
                        <a:solidFill>
                          <a:schemeClr val="tx1"/>
                        </a:solidFill>
                      </a:endParaRPr>
                    </a:p>
                    <a:p>
                      <a:pPr marL="0" indent="0"/>
                      <a:r>
                        <a:rPr kumimoji="1" lang="ja-JP" altLang="en-US" sz="1400" baseline="0" dirty="0">
                          <a:solidFill>
                            <a:schemeClr val="tx1"/>
                          </a:solidFill>
                        </a:rPr>
                        <a:t> </a:t>
                      </a:r>
                      <a:r>
                        <a:rPr kumimoji="1" lang="ja-JP" altLang="en-US" sz="1400" dirty="0">
                          <a:solidFill>
                            <a:schemeClr val="tx1"/>
                          </a:solidFill>
                        </a:rPr>
                        <a:t>　し、行政課題の解決を</a:t>
                      </a:r>
                      <a:endParaRPr kumimoji="1" lang="en-US" altLang="ja-JP" sz="1400" dirty="0">
                        <a:solidFill>
                          <a:schemeClr val="tx1"/>
                        </a:solidFill>
                      </a:endParaRPr>
                    </a:p>
                    <a:p>
                      <a:pPr marL="0" indent="0"/>
                      <a:r>
                        <a:rPr kumimoji="1" lang="ja-JP" altLang="en-US" sz="1400" dirty="0">
                          <a:solidFill>
                            <a:schemeClr val="tx1"/>
                          </a:solidFill>
                        </a:rPr>
                        <a:t>　図っていく。</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b="0" kern="1200" dirty="0">
                          <a:solidFill>
                            <a:schemeClr val="tx1"/>
                          </a:solidFill>
                          <a:latin typeface="+mj-ea"/>
                          <a:ea typeface="+mn-ea"/>
                          <a:cs typeface="+mn-cs"/>
                        </a:rPr>
                        <a:t>②　サウンディング型市場調査の実施</a:t>
                      </a:r>
                      <a:endParaRPr kumimoji="1" lang="en-US" altLang="ja-JP" sz="1400" b="0" kern="1200" dirty="0">
                        <a:solidFill>
                          <a:schemeClr val="tx1"/>
                        </a:solidFill>
                        <a:latin typeface="+mj-ea"/>
                        <a:ea typeface="+mn-ea"/>
                        <a:cs typeface="+mn-cs"/>
                      </a:endParaRPr>
                    </a:p>
                    <a:p>
                      <a:pPr marL="92075" indent="-92075"/>
                      <a:endParaRPr kumimoji="1" lang="en-US" altLang="ja-JP" sz="1400" b="0" dirty="0">
                        <a:solidFill>
                          <a:schemeClr val="tx1"/>
                        </a:solidFill>
                      </a:endParaRPr>
                    </a:p>
                    <a:p>
                      <a:pPr marL="92075" indent="-92075"/>
                      <a:endParaRPr kumimoji="1" lang="en-US" altLang="ja-JP" sz="1400" b="0" dirty="0">
                        <a:solidFill>
                          <a:schemeClr val="tx1"/>
                        </a:solidFill>
                      </a:endParaRPr>
                    </a:p>
                    <a:p>
                      <a:pPr marL="92075" indent="-92075"/>
                      <a:endParaRPr kumimoji="1" lang="en-US" altLang="ja-JP" sz="1400" b="0" dirty="0">
                        <a:solidFill>
                          <a:schemeClr val="tx1"/>
                        </a:solidFill>
                      </a:endParaRPr>
                    </a:p>
                    <a:p>
                      <a:pPr marL="92075" indent="-92075"/>
                      <a:endParaRPr kumimoji="1" lang="en-US" altLang="ja-JP" sz="600" b="0" dirty="0">
                        <a:solidFill>
                          <a:schemeClr val="tx1"/>
                        </a:solidFill>
                      </a:endParaRPr>
                    </a:p>
                    <a:p>
                      <a:pPr marL="92075" indent="-92075"/>
                      <a:r>
                        <a:rPr kumimoji="1" lang="ja-JP" altLang="en-US" sz="1400" b="0" dirty="0">
                          <a:solidFill>
                            <a:schemeClr val="tx1"/>
                          </a:solidFill>
                        </a:rPr>
                        <a:t>③　「公民戦略連携デス</a:t>
                      </a:r>
                      <a:endParaRPr kumimoji="1" lang="en-US" altLang="ja-JP" sz="1400" b="0" dirty="0">
                        <a:solidFill>
                          <a:schemeClr val="tx1"/>
                        </a:solidFill>
                      </a:endParaRPr>
                    </a:p>
                    <a:p>
                      <a:pPr marL="92075" indent="-92075"/>
                      <a:r>
                        <a:rPr kumimoji="1" lang="ja-JP" altLang="en-US" sz="1400" b="0" dirty="0">
                          <a:solidFill>
                            <a:schemeClr val="tx1"/>
                          </a:solidFill>
                        </a:rPr>
                        <a:t>　ク」の設置</a:t>
                      </a:r>
                      <a:endParaRPr kumimoji="1" lang="en-US" altLang="ja-JP" sz="1400" b="0" dirty="0">
                        <a:solidFill>
                          <a:schemeClr val="tx1"/>
                        </a:solidFill>
                      </a:endParaRPr>
                    </a:p>
                    <a:p>
                      <a:pPr marL="92075" indent="-92075"/>
                      <a:endParaRPr kumimoji="1" lang="en-US" altLang="ja-JP" sz="1400" dirty="0">
                        <a:solidFill>
                          <a:schemeClr val="tx1"/>
                        </a:solidFill>
                      </a:endParaRPr>
                    </a:p>
                    <a:p>
                      <a:pPr marL="92075" indent="-92075"/>
                      <a:r>
                        <a:rPr kumimoji="1" lang="en-US" altLang="ja-JP" sz="1200" dirty="0">
                          <a:solidFill>
                            <a:schemeClr val="tx1"/>
                          </a:solidFill>
                        </a:rPr>
                        <a:t>   </a:t>
                      </a:r>
                      <a:r>
                        <a:rPr kumimoji="1" lang="ja-JP" altLang="en-US" sz="1200" dirty="0">
                          <a:solidFill>
                            <a:schemeClr val="tx1"/>
                          </a:solidFill>
                        </a:rPr>
                        <a:t>都道府県初のワンストップ窓口となる　「公民戦略連携デスク」を設置（</a:t>
                      </a:r>
                      <a:r>
                        <a:rPr kumimoji="1" lang="en-US" altLang="ja-JP" sz="1200" dirty="0">
                          <a:solidFill>
                            <a:schemeClr val="tx1"/>
                          </a:solidFill>
                        </a:rPr>
                        <a:t>2015</a:t>
                      </a:r>
                      <a:r>
                        <a:rPr kumimoji="1" lang="ja-JP" altLang="en-US" sz="1200" dirty="0">
                          <a:solidFill>
                            <a:schemeClr val="tx1"/>
                          </a:solidFill>
                        </a:rPr>
                        <a:t>年度～）</a:t>
                      </a:r>
                      <a:endParaRPr kumimoji="1" lang="en-US" altLang="ja-JP" sz="1200" dirty="0">
                        <a:solidFill>
                          <a:schemeClr val="tx1"/>
                        </a:solidFill>
                      </a:endParaRPr>
                    </a:p>
                    <a:p>
                      <a:pPr marL="92075" indent="-92075"/>
                      <a:r>
                        <a:rPr kumimoji="1" lang="ja-JP" altLang="en-US" sz="1200" dirty="0">
                          <a:solidFill>
                            <a:schemeClr val="tx1"/>
                          </a:solidFill>
                        </a:rPr>
                        <a:t>　（</a:t>
                      </a:r>
                      <a:r>
                        <a:rPr kumimoji="1" lang="en-US" altLang="ja-JP" sz="1200" dirty="0">
                          <a:solidFill>
                            <a:schemeClr val="tx1"/>
                          </a:solidFill>
                        </a:rPr>
                        <a:t>2018</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月現在　</a:t>
                      </a:r>
                      <a:r>
                        <a:rPr kumimoji="1" lang="en-US" altLang="ja-JP" sz="1200" dirty="0">
                          <a:solidFill>
                            <a:schemeClr val="tx1"/>
                          </a:solidFill>
                        </a:rPr>
                        <a:t>10</a:t>
                      </a:r>
                      <a:r>
                        <a:rPr kumimoji="1" lang="ja-JP" altLang="en-US" sz="1200" dirty="0">
                          <a:solidFill>
                            <a:schemeClr val="tx1"/>
                          </a:solidFill>
                        </a:rPr>
                        <a:t>名専任体制）</a:t>
                      </a:r>
                      <a:endParaRPr kumimoji="1" lang="en-US" altLang="ja-JP" sz="1200" dirty="0">
                        <a:solidFill>
                          <a:schemeClr val="tx1"/>
                        </a:solidFill>
                      </a:endParaRPr>
                    </a:p>
                    <a:p>
                      <a:pPr marL="92075" indent="-92075"/>
                      <a:r>
                        <a:rPr kumimoji="1" lang="ja-JP" altLang="en-US" sz="1200" dirty="0">
                          <a:solidFill>
                            <a:schemeClr val="tx1"/>
                          </a:solidFill>
                        </a:rPr>
                        <a:t>　</a:t>
                      </a:r>
                      <a:r>
                        <a:rPr kumimoji="1" lang="zh-TW" altLang="en-US" sz="1200" dirty="0">
                          <a:solidFill>
                            <a:schemeClr val="tx1"/>
                          </a:solidFill>
                        </a:rPr>
                        <a:t>（</a:t>
                      </a:r>
                      <a:r>
                        <a:rPr kumimoji="1" lang="en-US" altLang="zh-TW" sz="1200" dirty="0">
                          <a:solidFill>
                            <a:schemeClr val="tx1"/>
                          </a:solidFill>
                        </a:rPr>
                        <a:t>2022</a:t>
                      </a:r>
                      <a:r>
                        <a:rPr kumimoji="1" lang="zh-TW" altLang="en-US" sz="1200" dirty="0">
                          <a:solidFill>
                            <a:schemeClr val="tx1"/>
                          </a:solidFill>
                        </a:rPr>
                        <a:t>年</a:t>
                      </a:r>
                      <a:r>
                        <a:rPr kumimoji="1" lang="en-US" altLang="zh-TW" sz="1200" dirty="0">
                          <a:solidFill>
                            <a:schemeClr val="tx1"/>
                          </a:solidFill>
                        </a:rPr>
                        <a:t>4</a:t>
                      </a:r>
                      <a:r>
                        <a:rPr kumimoji="1" lang="zh-TW" altLang="en-US" sz="1200" dirty="0">
                          <a:solidFill>
                            <a:schemeClr val="tx1"/>
                          </a:solidFill>
                        </a:rPr>
                        <a:t>月現在　</a:t>
                      </a:r>
                      <a:r>
                        <a:rPr kumimoji="1" lang="en-US" altLang="zh-TW" sz="1200" dirty="0">
                          <a:solidFill>
                            <a:schemeClr val="tx1"/>
                          </a:solidFill>
                        </a:rPr>
                        <a:t>10</a:t>
                      </a:r>
                      <a:r>
                        <a:rPr kumimoji="1" lang="zh-TW" altLang="en-US" sz="1200" dirty="0">
                          <a:solidFill>
                            <a:schemeClr val="tx1"/>
                          </a:solidFill>
                        </a:rPr>
                        <a:t>名専任体制）</a:t>
                      </a:r>
                    </a:p>
                    <a:p>
                      <a:pPr marL="92075" indent="-92075"/>
                      <a:endParaRPr kumimoji="1" lang="en-US" altLang="ja-JP" sz="1200" dirty="0">
                        <a:solidFill>
                          <a:schemeClr val="tx1"/>
                        </a:solidFill>
                      </a:endParaRPr>
                    </a:p>
                    <a:p>
                      <a:pPr marL="92075" indent="-92075"/>
                      <a:r>
                        <a:rPr kumimoji="1" lang="ja-JP" altLang="en-US" sz="1200" dirty="0">
                          <a:solidFill>
                            <a:schemeClr val="tx1"/>
                          </a:solidFill>
                        </a:rPr>
                        <a:t>　　　</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l" defTabSz="914400" rtl="0" eaLnBrk="1" latinLnBrk="0" hangingPunct="1"/>
                      <a:r>
                        <a:rPr kumimoji="1" lang="ja-JP" altLang="en-US" sz="1400" u="none" kern="1200" dirty="0">
                          <a:solidFill>
                            <a:schemeClr val="tx1"/>
                          </a:solidFill>
                          <a:latin typeface="+mj-ea"/>
                          <a:ea typeface="+mn-ea"/>
                          <a:cs typeface="+mn-cs"/>
                        </a:rPr>
                        <a:t>②　サウンディング型市場</a:t>
                      </a:r>
                      <a:endParaRPr kumimoji="1" lang="en-US" altLang="ja-JP" sz="1400" u="none" kern="1200" dirty="0">
                        <a:solidFill>
                          <a:schemeClr val="tx1"/>
                        </a:solidFill>
                        <a:latin typeface="+mj-ea"/>
                        <a:ea typeface="+mn-ea"/>
                        <a:cs typeface="+mn-cs"/>
                      </a:endParaRPr>
                    </a:p>
                    <a:p>
                      <a:pPr marL="0" indent="0" algn="l" defTabSz="914400" rtl="0" eaLnBrk="1" latinLnBrk="0" hangingPunct="1"/>
                      <a:r>
                        <a:rPr kumimoji="1" lang="ja-JP" altLang="en-US" sz="1400" u="none" kern="1200" dirty="0">
                          <a:solidFill>
                            <a:schemeClr val="tx1"/>
                          </a:solidFill>
                          <a:latin typeface="+mj-ea"/>
                          <a:ea typeface="+mn-ea"/>
                          <a:cs typeface="+mn-cs"/>
                        </a:rPr>
                        <a:t>　調査の実施</a:t>
                      </a:r>
                      <a:endParaRPr kumimoji="1" lang="en-US" altLang="ja-JP" sz="1400" u="none" kern="1200" dirty="0">
                        <a:solidFill>
                          <a:schemeClr val="tx1"/>
                        </a:solidFill>
                        <a:latin typeface="+mj-ea"/>
                        <a:ea typeface="+mn-ea"/>
                        <a:cs typeface="+mn-cs"/>
                      </a:endParaRPr>
                    </a:p>
                    <a:p>
                      <a:pPr marL="0" indent="0" algn="l" defTabSz="914400" rtl="0" eaLnBrk="1" latinLnBrk="0" hangingPunct="1"/>
                      <a:r>
                        <a:rPr kumimoji="1" lang="ja-JP" altLang="en-US" sz="1400" u="none" dirty="0">
                          <a:solidFill>
                            <a:schemeClr val="tx1"/>
                          </a:solidFill>
                        </a:rPr>
                        <a:t>　</a:t>
                      </a:r>
                      <a:r>
                        <a:rPr kumimoji="1" lang="en-US" altLang="ja-JP" sz="1050" u="none" kern="1200" dirty="0">
                          <a:solidFill>
                            <a:schemeClr val="tx1"/>
                          </a:solidFill>
                          <a:latin typeface="+mn-lt"/>
                          <a:ea typeface="+mn-ea"/>
                          <a:cs typeface="+mn-cs"/>
                        </a:rPr>
                        <a:t>2017</a:t>
                      </a:r>
                      <a:r>
                        <a:rPr kumimoji="1" lang="ja-JP" altLang="en-US" sz="1050" u="none" kern="1200" dirty="0">
                          <a:solidFill>
                            <a:schemeClr val="tx1"/>
                          </a:solidFill>
                          <a:latin typeface="+mn-lt"/>
                          <a:ea typeface="+mn-ea"/>
                          <a:cs typeface="+mn-cs"/>
                        </a:rPr>
                        <a:t>年度以降、府営公園やにぎわい</a:t>
                      </a:r>
                      <a:endParaRPr kumimoji="1" lang="en-US" altLang="ja-JP" sz="1050" u="none" kern="1200" dirty="0">
                        <a:solidFill>
                          <a:schemeClr val="tx1"/>
                        </a:solidFill>
                        <a:latin typeface="+mn-lt"/>
                        <a:ea typeface="+mn-ea"/>
                        <a:cs typeface="+mn-cs"/>
                      </a:endParaRPr>
                    </a:p>
                    <a:p>
                      <a:pPr marL="0" indent="0" algn="l" defTabSz="914400" rtl="0" eaLnBrk="1" latinLnBrk="0" hangingPunct="1"/>
                      <a:r>
                        <a:rPr kumimoji="1" lang="ja-JP" altLang="en-US" sz="1050" u="none" kern="1200" dirty="0">
                          <a:solidFill>
                            <a:schemeClr val="tx1"/>
                          </a:solidFill>
                          <a:latin typeface="+mn-lt"/>
                          <a:ea typeface="+mn-ea"/>
                          <a:cs typeface="+mn-cs"/>
                        </a:rPr>
                        <a:t>　施設の整備等の事業において、実施</a:t>
                      </a:r>
                      <a:endParaRPr kumimoji="1" lang="en-US" altLang="ja-JP" sz="1050" u="none" kern="1200" dirty="0">
                        <a:solidFill>
                          <a:schemeClr val="tx1"/>
                        </a:solidFill>
                        <a:latin typeface="+mn-lt"/>
                        <a:ea typeface="+mn-ea"/>
                        <a:cs typeface="+mn-cs"/>
                      </a:endParaRPr>
                    </a:p>
                    <a:p>
                      <a:pPr marL="0" indent="0" algn="l" defTabSz="914400" rtl="0" eaLnBrk="1" latinLnBrk="0" hangingPunct="1"/>
                      <a:r>
                        <a:rPr kumimoji="1" lang="ja-JP" altLang="en-US" sz="1050" u="none" kern="1200" dirty="0">
                          <a:solidFill>
                            <a:schemeClr val="tx1"/>
                          </a:solidFill>
                          <a:latin typeface="+mn-lt"/>
                          <a:ea typeface="+mn-ea"/>
                          <a:cs typeface="+mn-cs"/>
                        </a:rPr>
                        <a:t>　されている。</a:t>
                      </a:r>
                      <a:endParaRPr kumimoji="1" lang="en-US" altLang="ja-JP" sz="1050" u="none" kern="1200" dirty="0">
                        <a:solidFill>
                          <a:schemeClr val="tx1"/>
                        </a:solidFill>
                        <a:latin typeface="+mn-lt"/>
                        <a:ea typeface="+mn-ea"/>
                        <a:cs typeface="+mn-cs"/>
                      </a:endParaRPr>
                    </a:p>
                    <a:p>
                      <a:pPr marL="0" indent="0" algn="l" defTabSz="914400" rtl="0" eaLnBrk="1" latinLnBrk="0" hangingPunct="1"/>
                      <a:endParaRPr kumimoji="1" lang="en-US" altLang="ja-JP" sz="1050" u="none"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③　包括連携協定の締結を</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はじめとする府と企業等と</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の連携の取組の増加</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包括連携協定締結企業・大学</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数が</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年間で</a:t>
                      </a:r>
                      <a:r>
                        <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a:t>
                      </a: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倍に増加</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デスク設置前（</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年度末）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年度末 </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2022.11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末</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59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70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大学）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新たに面会した企業・大学等の数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222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2016</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118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167</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112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138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155</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32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社・団体（</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月末）</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企業・大学等との連携取組数</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公民戦略連携デスクがコーディ</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ネートしたもの）</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846</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2015.4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1403</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件（</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2019.4</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2022.10</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末累計）</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市町村における公民連携の取組</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みの拡大</a:t>
                      </a:r>
                      <a:endParaRPr kumimoji="1" lang="en-US" altLang="ja-JP" sz="11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・大阪府・市町村公民連携推進</a:t>
                      </a:r>
                      <a:endPar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ja-JP" altLang="en-US" sz="105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協議会</a:t>
                      </a:r>
                      <a:endParaRPr kumimoji="1" lang="en-US" altLang="ja-JP" sz="1400" dirty="0">
                        <a:solidFill>
                          <a:schemeClr val="tx1"/>
                        </a:solidFill>
                      </a:endParaRPr>
                    </a:p>
                  </a:txBody>
                  <a:tcPr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118920" y="6492875"/>
            <a:ext cx="2133600" cy="365125"/>
          </a:xfrm>
        </p:spPr>
        <p:txBody>
          <a:bodyPr/>
          <a:lstStyle/>
          <a:p>
            <a:fld id="{63BC356D-1576-478B-8647-1361C6E9DFF7}" type="slidenum">
              <a:rPr lang="ja-JP" altLang="en-US" smtClean="0"/>
              <a:pPr/>
              <a:t>237</a:t>
            </a:fld>
            <a:endParaRPr lang="ja-JP" altLang="en-US" dirty="0"/>
          </a:p>
        </p:txBody>
      </p:sp>
    </p:spTree>
    <p:extLst>
      <p:ext uri="{BB962C8B-B14F-4D97-AF65-F5344CB8AC3E}">
        <p14:creationId xmlns:p14="http://schemas.microsoft.com/office/powerpoint/2010/main" val="1915752952"/>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a:extLst>
              <a:ext uri="{FF2B5EF4-FFF2-40B4-BE49-F238E27FC236}">
                <a16:creationId xmlns:a16="http://schemas.microsoft.com/office/drawing/2014/main" id="{8B7389D7-D2E4-48D0-8875-63F82980750B}"/>
              </a:ext>
            </a:extLst>
          </p:cNvPr>
          <p:cNvSpPr txBox="1"/>
          <p:nvPr/>
        </p:nvSpPr>
        <p:spPr>
          <a:xfrm>
            <a:off x="0" y="131639"/>
            <a:ext cx="9144000" cy="415498"/>
          </a:xfrm>
          <a:prstGeom prst="rect">
            <a:avLst/>
          </a:prstGeom>
          <a:solidFill>
            <a:schemeClr val="accent2">
              <a:lumMod val="75000"/>
            </a:schemeClr>
          </a:solidFill>
        </p:spPr>
        <p:txBody>
          <a:bodyPr wrap="square" rtlCol="0">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企業･大学等と府庁の各担当部局を繋ぐワンストップ窓口として「公民戦略連携デスク」を設置　（</a:t>
            </a:r>
            <a:r>
              <a:rPr kumimoji="1" lang="en-US" altLang="ja-JP"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2015</a:t>
            </a:r>
            <a:r>
              <a:rPr kumimoji="1" lang="ja-JP" altLang="en-US" sz="1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p>
        </p:txBody>
      </p:sp>
      <p:pic>
        <p:nvPicPr>
          <p:cNvPr id="22" name="図 2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3528" y="773347"/>
            <a:ext cx="3834117" cy="2712723"/>
          </a:xfrm>
          <a:prstGeom prst="rect">
            <a:avLst/>
          </a:prstGeom>
        </p:spPr>
      </p:pic>
      <p:sp>
        <p:nvSpPr>
          <p:cNvPr id="23" name="角丸四角形 22"/>
          <p:cNvSpPr/>
          <p:nvPr/>
        </p:nvSpPr>
        <p:spPr>
          <a:xfrm>
            <a:off x="1395326" y="1845884"/>
            <a:ext cx="845261" cy="548981"/>
          </a:xfrm>
          <a:prstGeom prst="roundRect">
            <a:avLst>
              <a:gd name="adj" fmla="val 6559"/>
            </a:avLst>
          </a:prstGeom>
          <a:solidFill>
            <a:srgbClr val="C1E4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一元的な窓口・相談機能</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（コンシェルジュ的役割）</a:t>
            </a:r>
          </a:p>
          <a:p>
            <a:pPr marL="0" marR="0" lvl="0" indent="0" algn="ctr" defTabSz="914400" rtl="0" eaLnBrk="1" fontAlgn="auto" latinLnBrk="0" hangingPunct="1">
              <a:lnSpc>
                <a:spcPts val="3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3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企業・大学からアプローチがあれば、その思いを十分に聞き取り、スピーディに対応します。</a:t>
            </a:r>
          </a:p>
        </p:txBody>
      </p:sp>
      <p:sp>
        <p:nvSpPr>
          <p:cNvPr id="24" name="角丸四角形 23"/>
          <p:cNvSpPr/>
          <p:nvPr/>
        </p:nvSpPr>
        <p:spPr>
          <a:xfrm>
            <a:off x="2276756" y="1845884"/>
            <a:ext cx="824438" cy="548981"/>
          </a:xfrm>
          <a:prstGeom prst="roundRect">
            <a:avLst>
              <a:gd name="adj" fmla="val 6559"/>
            </a:avLst>
          </a:prstGeom>
          <a:solidFill>
            <a:srgbClr val="C1E4BE"/>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バックアップ機能</a:t>
            </a:r>
            <a:endParaRPr kumimoji="1" lang="en-US" altLang="ja-JP" sz="500" b="1" i="0" u="none" strike="noStrike" kern="1200" cap="none" spc="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1" i="0" u="none" strike="noStrike" kern="1200" cap="none" spc="-6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（コーディネーター的役割）</a:t>
            </a:r>
            <a:endParaRPr kumimoji="1" lang="en-US" altLang="ja-JP" sz="400" b="1" i="0" u="none" strike="noStrike" kern="1200" cap="none" spc="-6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300"/>
              </a:lnSpc>
              <a:spcBef>
                <a:spcPts val="0"/>
              </a:spcBef>
              <a:spcAft>
                <a:spcPts val="0"/>
              </a:spcAft>
              <a:buClrTx/>
              <a:buSzTx/>
              <a:buFontTx/>
              <a:buNone/>
              <a:tabLst/>
              <a:defRPr/>
            </a:pPr>
            <a:endParaRPr kumimoji="1" lang="en-US" altLang="ja-JP" sz="450" b="0"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25714B"/>
                </a:solidFill>
                <a:effectLst/>
                <a:uLnTx/>
                <a:uFillTx/>
                <a:latin typeface="メイリオ" panose="020B0604030504040204" pitchFamily="50" charset="-128"/>
                <a:ea typeface="メイリオ" panose="020B0604030504040204" pitchFamily="50" charset="-128"/>
                <a:cs typeface="+mn-cs"/>
              </a:rPr>
              <a:t>府と企業・大学との連携をコーディネートするだけでなく、府庁内からの提案も企業・大学に適切につないでいきます。</a:t>
            </a:r>
          </a:p>
        </p:txBody>
      </p:sp>
      <p:sp>
        <p:nvSpPr>
          <p:cNvPr id="25" name="角丸四角形 24"/>
          <p:cNvSpPr/>
          <p:nvPr/>
        </p:nvSpPr>
        <p:spPr>
          <a:xfrm>
            <a:off x="539471" y="1616661"/>
            <a:ext cx="720000" cy="250900"/>
          </a:xfrm>
          <a:prstGeom prst="roundRect">
            <a:avLst>
              <a:gd name="adj" fmla="val 27520"/>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府の担当部局が分からなくても、デスクに相談できる</a:t>
            </a:r>
            <a:r>
              <a:rPr kumimoji="1" lang="en-US" altLang="ja-JP"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endPar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p:txBody>
      </p:sp>
      <p:sp>
        <p:nvSpPr>
          <p:cNvPr id="26" name="角丸四角形 25"/>
          <p:cNvSpPr/>
          <p:nvPr/>
        </p:nvSpPr>
        <p:spPr>
          <a:xfrm>
            <a:off x="539471" y="1902494"/>
            <a:ext cx="720000" cy="328020"/>
          </a:xfrm>
          <a:prstGeom prst="roundRect">
            <a:avLst>
              <a:gd name="adj" fmla="val 19194"/>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スピード感を持って、適切に対応してくれる！</a:t>
            </a:r>
            <a:endParaRPr kumimoji="1" lang="en-US" altLang="ja-JP"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（たらい回しがない）</a:t>
            </a:r>
          </a:p>
        </p:txBody>
      </p:sp>
      <p:sp>
        <p:nvSpPr>
          <p:cNvPr id="27" name="角丸四角形 26"/>
          <p:cNvSpPr/>
          <p:nvPr/>
        </p:nvSpPr>
        <p:spPr>
          <a:xfrm>
            <a:off x="539471" y="2253899"/>
            <a:ext cx="720000" cy="154285"/>
          </a:xfrm>
          <a:prstGeom prst="roundRect">
            <a:avLst>
              <a:gd name="adj" fmla="val 21889"/>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対等な立場で</a:t>
            </a:r>
            <a:r>
              <a:rPr kumimoji="1" lang="ja-JP" altLang="en-US" sz="450" b="0" i="0" u="none" strike="noStrike" kern="1200" cap="none" spc="-6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r>
              <a:rPr kumimoji="1" lang="ja-JP" altLang="en-US" sz="450" b="0" i="0" u="none" strike="noStrike" kern="1200" cap="none" spc="-4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対話</a:t>
            </a:r>
            <a:r>
              <a:rPr kumimoji="1" lang="ja-JP" altLang="en-US" sz="450" b="0" i="0" u="none" strike="noStrike" kern="1200" cap="none" spc="-20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r>
              <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ができる</a:t>
            </a:r>
            <a:r>
              <a:rPr kumimoji="1" lang="en-US" altLang="ja-JP"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a:t>
            </a:r>
            <a:endParaRPr kumimoji="1" lang="ja-JP" altLang="en-US" sz="450" b="0" i="0" u="none" strike="noStrike" kern="1200" cap="none" spc="-7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p:txBody>
      </p:sp>
      <p:sp>
        <p:nvSpPr>
          <p:cNvPr id="28" name="角丸四角形 27"/>
          <p:cNvSpPr/>
          <p:nvPr/>
        </p:nvSpPr>
        <p:spPr>
          <a:xfrm>
            <a:off x="614730" y="2581641"/>
            <a:ext cx="834947" cy="368152"/>
          </a:xfrm>
          <a:prstGeom prst="roundRect">
            <a:avLst>
              <a:gd name="adj" fmla="val 0"/>
            </a:avLst>
          </a:prstGeom>
          <a:solidFill>
            <a:schemeClr val="bg1"/>
          </a:solidFill>
          <a:ln w="3175">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○公的活動を通じた企業価値の向上</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○ビジネスチャンスの開拓</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○研究成果の実証、社会への還元</a:t>
            </a:r>
            <a:endParaRPr kumimoji="1" lang="en-US" altLang="ja-JP"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50" b="0" i="0" u="none" strike="noStrike" kern="1200" cap="none" spc="-5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○人材の育成</a:t>
            </a:r>
          </a:p>
        </p:txBody>
      </p:sp>
      <p:sp>
        <p:nvSpPr>
          <p:cNvPr id="29" name="角丸四角形 28"/>
          <p:cNvSpPr/>
          <p:nvPr/>
        </p:nvSpPr>
        <p:spPr>
          <a:xfrm>
            <a:off x="3281213" y="1622913"/>
            <a:ext cx="698400" cy="349200"/>
          </a:xfrm>
          <a:prstGeom prst="roundRect">
            <a:avLst>
              <a:gd name="adj" fmla="val 19194"/>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400" b="0" i="0" u="none" strike="noStrike" kern="1200" cap="none" spc="2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行政が特定企業・大学と連携するルールや相場感を府庁内で共有できる！</a:t>
            </a:r>
          </a:p>
        </p:txBody>
      </p:sp>
      <p:sp>
        <p:nvSpPr>
          <p:cNvPr id="30" name="角丸四角形 29"/>
          <p:cNvSpPr/>
          <p:nvPr/>
        </p:nvSpPr>
        <p:spPr>
          <a:xfrm>
            <a:off x="3287843" y="1996564"/>
            <a:ext cx="698094" cy="347012"/>
          </a:xfrm>
          <a:prstGeom prst="roundRect">
            <a:avLst>
              <a:gd name="adj" fmla="val 17098"/>
            </a:avLst>
          </a:prstGeom>
          <a:solidFill>
            <a:schemeClr val="bg1"/>
          </a:solidFill>
          <a:ln w="3175">
            <a:solidFill>
              <a:srgbClr val="0066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400" b="0" i="0" u="none" strike="noStrike" kern="1200" cap="none" spc="2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アイデアを実現可能とする上で参考となる情報が得られる！</a:t>
            </a:r>
          </a:p>
        </p:txBody>
      </p:sp>
      <p:sp>
        <p:nvSpPr>
          <p:cNvPr id="31" name="角丸四角形 30"/>
          <p:cNvSpPr/>
          <p:nvPr/>
        </p:nvSpPr>
        <p:spPr>
          <a:xfrm>
            <a:off x="3131723" y="2572536"/>
            <a:ext cx="714695" cy="368152"/>
          </a:xfrm>
          <a:prstGeom prst="roundRect">
            <a:avLst>
              <a:gd name="adj" fmla="val 0"/>
            </a:avLst>
          </a:prstGeom>
          <a:solidFill>
            <a:schemeClr val="bg1"/>
          </a:solidFill>
          <a:ln w="3175">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○多様な資源の活用</a:t>
            </a:r>
            <a:endParaRPr kumimoji="1" lang="en-US" altLang="ja-JP"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○府民サービスの向上</a:t>
            </a:r>
            <a:endParaRPr kumimoji="1" lang="en-US" altLang="ja-JP"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ts val="6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006664"/>
                </a:solidFill>
                <a:effectLst/>
                <a:uLnTx/>
                <a:uFillTx/>
                <a:latin typeface="メイリオ" panose="020B0604030504040204" pitchFamily="50" charset="-128"/>
                <a:ea typeface="メイリオ" panose="020B0604030504040204" pitchFamily="50" charset="-128"/>
                <a:cs typeface="+mn-cs"/>
              </a:rPr>
              <a:t>○地域イメージの向上</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238</a:t>
            </a:fld>
            <a:endParaRPr lang="ja-JP" altLang="en-US"/>
          </a:p>
        </p:txBody>
      </p:sp>
      <p:pic>
        <p:nvPicPr>
          <p:cNvPr id="4" name="図 3"/>
          <p:cNvPicPr>
            <a:picLocks noChangeAspect="1"/>
          </p:cNvPicPr>
          <p:nvPr/>
        </p:nvPicPr>
        <p:blipFill>
          <a:blip r:embed="rId3"/>
          <a:stretch>
            <a:fillRect/>
          </a:stretch>
        </p:blipFill>
        <p:spPr>
          <a:xfrm>
            <a:off x="194692" y="720029"/>
            <a:ext cx="8754615" cy="5986791"/>
          </a:xfrm>
          <a:prstGeom prst="rect">
            <a:avLst/>
          </a:prstGeom>
        </p:spPr>
      </p:pic>
    </p:spTree>
    <p:extLst>
      <p:ext uri="{BB962C8B-B14F-4D97-AF65-F5344CB8AC3E}">
        <p14:creationId xmlns:p14="http://schemas.microsoft.com/office/powerpoint/2010/main" val="292005204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2318197" y="2193980"/>
            <a:ext cx="2414789" cy="386392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 name="図 4"/>
          <p:cNvPicPr>
            <a:picLocks noChangeAspect="1"/>
          </p:cNvPicPr>
          <p:nvPr/>
        </p:nvPicPr>
        <p:blipFill>
          <a:blip r:embed="rId3"/>
          <a:stretch>
            <a:fillRect/>
          </a:stretch>
        </p:blipFill>
        <p:spPr>
          <a:xfrm>
            <a:off x="6653" y="2375762"/>
            <a:ext cx="9102117" cy="3706689"/>
          </a:xfrm>
          <a:prstGeom prst="rect">
            <a:avLst/>
          </a:prstGeom>
        </p:spPr>
      </p:pic>
      <p:sp>
        <p:nvSpPr>
          <p:cNvPr id="2" name="スライド番号プレースホルダー 1"/>
          <p:cNvSpPr>
            <a:spLocks noGrp="1"/>
          </p:cNvSpPr>
          <p:nvPr>
            <p:ph type="sldNum" sz="quarter" idx="12"/>
          </p:nvPr>
        </p:nvSpPr>
        <p:spPr>
          <a:xfrm>
            <a:off x="7056830" y="6584156"/>
            <a:ext cx="2057400" cy="273844"/>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0B62D5CB-8769-475A-9BC8-A2F17E2F558B}" type="slidenum">
              <a:rPr kumimoji="0"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685800" rtl="0" eaLnBrk="1" fontAlgn="auto" latinLnBrk="0" hangingPunct="1">
                <a:lnSpc>
                  <a:spcPct val="100000"/>
                </a:lnSpc>
                <a:spcBef>
                  <a:spcPts val="0"/>
                </a:spcBef>
                <a:spcAft>
                  <a:spcPts val="0"/>
                </a:spcAft>
                <a:buClrTx/>
                <a:buSzTx/>
                <a:buFontTx/>
                <a:buNone/>
                <a:tabLst/>
                <a:defRPr/>
              </a:pPr>
              <a:t>23</a:t>
            </a:fld>
            <a:endPar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9" name="正方形/長方形 8">
            <a:extLst>
              <a:ext uri="{FF2B5EF4-FFF2-40B4-BE49-F238E27FC236}">
                <a16:creationId xmlns:a16="http://schemas.microsoft.com/office/drawing/2014/main" id="{1CD21CD2-F242-44D4-8E61-62B96980AB33}"/>
              </a:ext>
            </a:extLst>
          </p:cNvPr>
          <p:cNvSpPr/>
          <p:nvPr/>
        </p:nvSpPr>
        <p:spPr>
          <a:xfrm>
            <a:off x="6653" y="396000"/>
            <a:ext cx="9144000" cy="904163"/>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◆デルタ株よりも感染力が高いとされるオミクロン株の影響により、これまでにない速度で感染が急拡大。濃厚接触者も</a:t>
            </a:r>
            <a:endParaRPr kumimoji="0" lang="en-US" altLang="ja-JP"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大規模に発生し、社会機能維持に大きな影響を及ぼした。</a:t>
            </a:r>
            <a:endParaRPr kumimoji="0" lang="en-US" altLang="ja-JP"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◆感染規模が大きい中で、重症化リスクの高い高齢者の命を守るため、高齢者施設をはじめとした対策を強化。</a:t>
            </a:r>
            <a:endParaRPr kumimoji="0" lang="en-US" altLang="ja-JP" sz="13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の状況</a:t>
            </a:r>
          </a:p>
        </p:txBody>
      </p:sp>
      <p:cxnSp>
        <p:nvCxnSpPr>
          <p:cNvPr id="10" name="直線矢印コネクタ 9"/>
          <p:cNvCxnSpPr/>
          <p:nvPr/>
        </p:nvCxnSpPr>
        <p:spPr>
          <a:xfrm>
            <a:off x="2324984" y="5831396"/>
            <a:ext cx="2414800" cy="0"/>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11" name="正方形/長方形 10"/>
          <p:cNvSpPr/>
          <p:nvPr/>
        </p:nvSpPr>
        <p:spPr>
          <a:xfrm>
            <a:off x="2657457" y="5722390"/>
            <a:ext cx="1714531" cy="248224"/>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1/27</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3/21</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a:t>
            </a:r>
            <a:r>
              <a:rPr kumimoji="0" lang="ja-JP" altLang="en-US" sz="1200" b="1" i="0" u="none" strike="noStrike" kern="1200" cap="none" spc="-10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防止等重点措置</a:t>
            </a:r>
            <a:endParaRPr kumimoji="1" lang="ja-JP" altLang="en-US" sz="1200" b="1"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269363846"/>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692696"/>
          <a:ext cx="8712968" cy="60968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340260">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14399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600181">
                <a:tc>
                  <a:txBody>
                    <a:bodyPr/>
                    <a:lstStyle/>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・利用者から、公園内にもカフェなどの賑わい施設を求める声があったが、５年の指定管理期間では実現することが出来なかった。</a:t>
                      </a:r>
                      <a:endParaRPr lang="en-US" altLang="ja-JP" sz="1300" b="0" u="none" kern="100" dirty="0">
                        <a:solidFill>
                          <a:schemeClr val="tx1"/>
                        </a:solidFill>
                        <a:effectLst/>
                        <a:latin typeface="+mn-ea"/>
                        <a:ea typeface="+mn-ea"/>
                        <a:cs typeface="Times New Roman" panose="02020603050405020304" pitchFamily="18" charset="0"/>
                      </a:endParaRPr>
                    </a:p>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　そこで、多様化する利用者ニーズの実現に向けて、新たな管理運営制度の導入を図るため、市場調査を行い、各公園に適した新たな制度を導入することで、民間ノウハウの活用による賑わいイベントの実施や、民間投資でのカフェ・レストランをはじめとした新しい公園施設の設置など、更なる公園の魅力向上を図る。</a:t>
                      </a:r>
                      <a:endParaRPr lang="en-US" altLang="ja-JP" sz="1300" b="0" u="none" kern="100" dirty="0">
                        <a:solidFill>
                          <a:schemeClr val="tx1"/>
                        </a:solidFill>
                        <a:effectLst/>
                        <a:latin typeface="+mn-ea"/>
                        <a:ea typeface="+mn-ea"/>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nSpc>
                          <a:spcPct val="100000"/>
                        </a:lnSpc>
                      </a:pPr>
                      <a:r>
                        <a:rPr lang="ja-JP" altLang="en-US" sz="1300" b="0" u="none" kern="100" dirty="0">
                          <a:solidFill>
                            <a:schemeClr val="tx1"/>
                          </a:solidFill>
                          <a:effectLst/>
                          <a:latin typeface="+mn-ea"/>
                          <a:ea typeface="+mn-ea"/>
                          <a:cs typeface="Times New Roman" panose="02020603050405020304" pitchFamily="18" charset="0"/>
                        </a:rPr>
                        <a:t>・「大阪府営公園マスタープラン」に基づき、府営公園が</a:t>
                      </a:r>
                      <a:r>
                        <a:rPr kumimoji="1" lang="ja-JP" altLang="ja-JP" sz="1300" b="0" u="none" kern="1200" dirty="0">
                          <a:solidFill>
                            <a:schemeClr val="tx1"/>
                          </a:solidFill>
                          <a:effectLst/>
                          <a:latin typeface="+mn-ea"/>
                          <a:ea typeface="+mn-ea"/>
                          <a:cs typeface="+mn-cs"/>
                        </a:rPr>
                        <a:t>民間活力の積極的導入により、地域に貢献し、都市の活力を生み出す公園</a:t>
                      </a:r>
                      <a:r>
                        <a:rPr kumimoji="1" lang="ja-JP" altLang="en-US" sz="1300" b="0" u="none" kern="1200" dirty="0">
                          <a:solidFill>
                            <a:schemeClr val="tx1"/>
                          </a:solidFill>
                          <a:effectLst/>
                          <a:latin typeface="+mn-ea"/>
                          <a:ea typeface="+mn-ea"/>
                          <a:cs typeface="+mn-cs"/>
                        </a:rPr>
                        <a:t>となるよう、公園運営管理体制の更なる充実を図る。</a:t>
                      </a:r>
                      <a:endParaRPr kumimoji="1" lang="en-US" altLang="ja-JP" sz="1300" b="0" u="none" kern="1200" dirty="0">
                        <a:solidFill>
                          <a:schemeClr val="tx1"/>
                        </a:solidFill>
                        <a:effectLst/>
                        <a:latin typeface="+mn-ea"/>
                        <a:ea typeface="+mn-ea"/>
                        <a:cs typeface="+mn-cs"/>
                      </a:endParaRPr>
                    </a:p>
                    <a:p>
                      <a:pPr>
                        <a:lnSpc>
                          <a:spcPct val="100000"/>
                        </a:lnSpc>
                      </a:pPr>
                      <a:endParaRPr kumimoji="1" lang="en-US" altLang="ja-JP" sz="1300" b="0" u="none" kern="1200" dirty="0">
                        <a:solidFill>
                          <a:schemeClr val="tx1"/>
                        </a:solidFill>
                        <a:effectLst/>
                        <a:latin typeface="+mn-ea"/>
                        <a:ea typeface="+mn-ea"/>
                        <a:cs typeface="+mn-cs"/>
                      </a:endParaRPr>
                    </a:p>
                    <a:p>
                      <a:pPr marL="180975" indent="-180975" algn="just">
                        <a:lnSpc>
                          <a:spcPct val="100000"/>
                        </a:lnSpc>
                        <a:spcBef>
                          <a:spcPts val="240"/>
                        </a:spcBef>
                        <a:spcAft>
                          <a:spcPts val="240"/>
                        </a:spcAft>
                      </a:pPr>
                      <a:r>
                        <a:rPr lang="ja-JP" altLang="en-US" sz="1300" u="none" kern="100" dirty="0">
                          <a:solidFill>
                            <a:schemeClr val="tx1"/>
                          </a:solidFill>
                          <a:effectLst/>
                          <a:latin typeface="+mn-ea"/>
                          <a:ea typeface="+mn-ea"/>
                          <a:cs typeface="Times New Roman" panose="02020603050405020304" pitchFamily="18" charset="0"/>
                        </a:rPr>
                        <a:t>①指定管理者制度及び設置許可制度（以下、「ＰＭＯ型」と称する）を活用し施設の新設（ハード）や維持管理からイベント企画・立案（ソフト）に至るまで、公園全体を経営することにより公園の魅力向上を図る。</a:t>
                      </a:r>
                      <a:endParaRPr lang="en-US" altLang="ja-JP" sz="1300" u="none" kern="100" dirty="0">
                        <a:solidFill>
                          <a:schemeClr val="tx1"/>
                        </a:solidFill>
                        <a:effectLst/>
                        <a:latin typeface="+mn-ea"/>
                        <a:ea typeface="+mn-ea"/>
                        <a:cs typeface="Times New Roman" panose="02020603050405020304" pitchFamily="18" charset="0"/>
                      </a:endParaRPr>
                    </a:p>
                    <a:p>
                      <a:pPr marL="180975" marR="0" lvl="0" indent="-180975" algn="just" defTabSz="914400" rtl="0" eaLnBrk="1" fontAlgn="auto" latinLnBrk="0" hangingPunct="1">
                        <a:lnSpc>
                          <a:spcPct val="100000"/>
                        </a:lnSpc>
                        <a:spcBef>
                          <a:spcPts val="240"/>
                        </a:spcBef>
                        <a:spcAft>
                          <a:spcPts val="240"/>
                        </a:spcAft>
                        <a:buClrTx/>
                        <a:buSzTx/>
                        <a:buFontTx/>
                        <a:buNone/>
                        <a:tabLst/>
                        <a:defRPr/>
                      </a:pPr>
                      <a:r>
                        <a:rPr lang="ja-JP" altLang="en-US" sz="1300" u="none" kern="100" dirty="0">
                          <a:solidFill>
                            <a:schemeClr val="tx1"/>
                          </a:solidFill>
                          <a:effectLst/>
                          <a:latin typeface="+mn-ea"/>
                          <a:ea typeface="+mn-ea"/>
                          <a:cs typeface="Times New Roman" panose="02020603050405020304" pitchFamily="18" charset="0"/>
                        </a:rPr>
                        <a:t>②Ｐ</a:t>
                      </a:r>
                      <a:r>
                        <a:rPr lang="en-US" altLang="ja-JP" sz="1300" u="none" kern="100" dirty="0">
                          <a:solidFill>
                            <a:schemeClr val="tx1"/>
                          </a:solidFill>
                          <a:effectLst/>
                          <a:latin typeface="+mn-ea"/>
                          <a:ea typeface="+mn-ea"/>
                          <a:cs typeface="Times New Roman" panose="02020603050405020304" pitchFamily="18" charset="0"/>
                        </a:rPr>
                        <a:t>-</a:t>
                      </a:r>
                      <a:r>
                        <a:rPr lang="ja-JP" altLang="en-US" sz="1300" u="none" kern="100" dirty="0">
                          <a:solidFill>
                            <a:schemeClr val="tx1"/>
                          </a:solidFill>
                          <a:effectLst/>
                          <a:latin typeface="+mn-ea"/>
                          <a:ea typeface="+mn-ea"/>
                          <a:cs typeface="Times New Roman" panose="02020603050405020304" pitchFamily="18" charset="0"/>
                        </a:rPr>
                        <a:t>ＰＦＩ制度</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（以下、「Ｐ</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ＰＦＩ型」と称する）</a:t>
                      </a:r>
                      <a:r>
                        <a:rPr lang="ja-JP" altLang="en-US" sz="1300" u="none" kern="100" dirty="0">
                          <a:solidFill>
                            <a:schemeClr val="tx1"/>
                          </a:solidFill>
                          <a:effectLst/>
                          <a:latin typeface="+mn-ea"/>
                          <a:ea typeface="+mn-ea"/>
                          <a:cs typeface="Times New Roman" panose="02020603050405020304" pitchFamily="18" charset="0"/>
                        </a:rPr>
                        <a:t>を活用し、公園の一部区域に便益施設等を新設・管理することにより、公園の魅力向上を図る。</a:t>
                      </a:r>
                      <a:endParaRPr lang="en-US" altLang="ja-JP" sz="1300" u="none" kern="100" dirty="0">
                        <a:solidFill>
                          <a:schemeClr val="tx1"/>
                        </a:solidFill>
                        <a:effectLst/>
                        <a:latin typeface="+mn-ea"/>
                        <a:ea typeface="+mn-ea"/>
                        <a:cs typeface="Times New Roman" panose="02020603050405020304" pitchFamily="18" charset="0"/>
                      </a:endParaRPr>
                    </a:p>
                    <a:p>
                      <a:pPr marL="180975" indent="-180975" algn="just">
                        <a:lnSpc>
                          <a:spcPct val="100000"/>
                        </a:lnSpc>
                        <a:spcBef>
                          <a:spcPts val="240"/>
                        </a:spcBef>
                        <a:spcAft>
                          <a:spcPts val="240"/>
                        </a:spcAft>
                      </a:pPr>
                      <a:r>
                        <a:rPr lang="ja-JP" altLang="en-US" sz="1300" u="none" kern="100" dirty="0">
                          <a:solidFill>
                            <a:schemeClr val="tx1"/>
                          </a:solidFill>
                          <a:effectLst/>
                          <a:latin typeface="+mn-ea"/>
                          <a:ea typeface="+mn-ea"/>
                          <a:cs typeface="Times New Roman" panose="02020603050405020304" pitchFamily="18" charset="0"/>
                        </a:rPr>
                        <a:t>③指定管理者制度（以下、「ソフト充実型」と称する）を活用し、公園それぞれの特色を活かしたソフト事業（イベント等）を充実させ、公園の魅力向上を図る。</a:t>
                      </a:r>
                      <a:endParaRPr lang="en-US" altLang="ja-JP" sz="1300" u="none"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19</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府営公園のうち、</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18</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公園において、新たな管理運営制度を導入。</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①ＰＭＯ型　３公園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266700" marR="0" lvl="0" indent="-26670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大規模アウトドアイベントや地域と連携したイベントの開催並びにニュースポーツを取り入れるなどソフト面の充実が見込まれるとともに、カフェやグランピング施設等の新たな施設整備による魅力向上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②Ｐ</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ＰＦＩ型　１公園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⇒カフェやレストランなどの飲</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食店機能を主体とする施</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設の設置・管理運営を図る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endParaRPr kumimoji="1" lang="en-US" altLang="ja-JP" sz="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③ソフト充実型　</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14</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公園</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p>
                      <a:pPr marL="0" marR="0" lvl="0" indent="0" algn="just" defTabSz="914400" rtl="0" eaLnBrk="1" fontAlgn="auto" latinLnBrk="0" hangingPunct="1">
                        <a:lnSpc>
                          <a:spcPct val="100000"/>
                        </a:lnSpc>
                        <a:spcBef>
                          <a:spcPts val="240"/>
                        </a:spcBef>
                        <a:spcAft>
                          <a:spcPts val="240"/>
                        </a:spcAft>
                        <a:buClrTx/>
                        <a:buSzTx/>
                        <a:buFontTx/>
                        <a:buNone/>
                        <a:tabLst/>
                        <a:defRPr/>
                      </a:pP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⇒にぎわい促進のため、ケー　</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タリングカーの出店や体験</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型イベントの拡充並びに既</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存施設の有効活用を図る。</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また、駐車場等の施設利用</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料金の割引など、利用者</a:t>
                      </a: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r>
                      <a:b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br>
                      <a:r>
                        <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      </a:t>
                      </a:r>
                      <a:r>
                        <a:rPr kumimoji="1" lang="ja-JP" altLang="en-US"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rPr>
                        <a:t>サービスの向上を図る。</a:t>
                      </a:r>
                      <a:endParaRPr kumimoji="1" lang="en-US" altLang="ja-JP" sz="1300" b="0" i="0" u="none" strike="noStrike" kern="100" cap="none" spc="0" normalizeH="0" baseline="0" noProof="0" dirty="0">
                        <a:ln>
                          <a:noFill/>
                        </a:ln>
                        <a:solidFill>
                          <a:schemeClr val="tx1"/>
                        </a:solidFill>
                        <a:effectLst/>
                        <a:uLnTx/>
                        <a:uFillTx/>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5725" indent="-85725" algn="just">
                        <a:lnSpc>
                          <a:spcPct val="100000"/>
                        </a:lnSpc>
                        <a:spcBef>
                          <a:spcPts val="240"/>
                        </a:spcBef>
                        <a:spcAft>
                          <a:spcPts val="240"/>
                        </a:spcAft>
                      </a:pPr>
                      <a:r>
                        <a:rPr lang="en-US" altLang="ja-JP" sz="1300" kern="100" dirty="0">
                          <a:solidFill>
                            <a:schemeClr val="tx1"/>
                          </a:solidFill>
                          <a:effectLst/>
                          <a:latin typeface="+mn-ea"/>
                          <a:ea typeface="+mn-ea"/>
                          <a:cs typeface="Times New Roman" panose="02020603050405020304" pitchFamily="18" charset="0"/>
                        </a:rPr>
                        <a:t>※</a:t>
                      </a:r>
                      <a:r>
                        <a:rPr lang="ja-JP" altLang="en-US" sz="1300" kern="100" dirty="0">
                          <a:solidFill>
                            <a:schemeClr val="tx1"/>
                          </a:solidFill>
                          <a:effectLst/>
                          <a:latin typeface="+mn-ea"/>
                          <a:ea typeface="+mn-ea"/>
                          <a:cs typeface="Times New Roman" panose="02020603050405020304" pitchFamily="18" charset="0"/>
                        </a:rPr>
                        <a:t>各種事業については、</a:t>
                      </a:r>
                      <a:r>
                        <a:rPr lang="en-US" altLang="ja-JP" sz="1300" kern="100" dirty="0">
                          <a:solidFill>
                            <a:schemeClr val="tx1"/>
                          </a:solidFill>
                          <a:effectLst/>
                          <a:latin typeface="+mn-ea"/>
                          <a:ea typeface="+mn-ea"/>
                          <a:cs typeface="Times New Roman" panose="02020603050405020304" pitchFamily="18" charset="0"/>
                        </a:rPr>
                        <a:t>2023</a:t>
                      </a:r>
                      <a:r>
                        <a:rPr lang="ja-JP" altLang="en-US" sz="1300" kern="100" dirty="0">
                          <a:solidFill>
                            <a:schemeClr val="tx1"/>
                          </a:solidFill>
                          <a:effectLst/>
                          <a:latin typeface="+mn-ea"/>
                          <a:ea typeface="+mn-ea"/>
                          <a:cs typeface="Times New Roman" panose="02020603050405020304" pitchFamily="18" charset="0"/>
                        </a:rPr>
                        <a:t>年度より、順次、実施予定</a:t>
                      </a:r>
                      <a:endParaRPr lang="ja-JP" sz="1300" kern="100" dirty="0">
                        <a:solidFill>
                          <a:schemeClr val="tx1"/>
                        </a:solidFill>
                        <a:effectLst/>
                        <a:latin typeface="+mn-ea"/>
                        <a:ea typeface="+mn-ea"/>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9"/>
          <p:cNvSpPr txBox="1"/>
          <p:nvPr/>
        </p:nvSpPr>
        <p:spPr>
          <a:xfrm>
            <a:off x="-14684" y="0"/>
            <a:ext cx="782704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（１）公民連携の推進（府営公園の新たな管理運営制度）</a:t>
            </a:r>
          </a:p>
        </p:txBody>
      </p:sp>
    </p:spTree>
    <p:extLst>
      <p:ext uri="{BB962C8B-B14F-4D97-AF65-F5344CB8AC3E}">
        <p14:creationId xmlns:p14="http://schemas.microsoft.com/office/powerpoint/2010/main" val="3158879931"/>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546CF988-91D8-4C02-A46B-786DA559ECDE}"/>
              </a:ext>
            </a:extLst>
          </p:cNvPr>
          <p:cNvSpPr>
            <a:spLocks noGrp="1"/>
          </p:cNvSpPr>
          <p:nvPr>
            <p:ph type="sldNum" sz="quarter" idx="12"/>
          </p:nvPr>
        </p:nvSpPr>
        <p:spPr>
          <a:xfrm>
            <a:off x="709228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6" name="表 6">
            <a:extLst>
              <a:ext uri="{FF2B5EF4-FFF2-40B4-BE49-F238E27FC236}">
                <a16:creationId xmlns:a16="http://schemas.microsoft.com/office/drawing/2014/main" id="{CC7316E1-EE5F-4323-91FA-7BE5ED3B1AF8}"/>
              </a:ext>
            </a:extLst>
          </p:cNvPr>
          <p:cNvGraphicFramePr>
            <a:graphicFrameLocks noGrp="1"/>
          </p:cNvGraphicFramePr>
          <p:nvPr>
            <p:extLst/>
          </p:nvPr>
        </p:nvGraphicFramePr>
        <p:xfrm>
          <a:off x="148922" y="1557654"/>
          <a:ext cx="8846156" cy="5125173"/>
        </p:xfrm>
        <a:graphic>
          <a:graphicData uri="http://schemas.openxmlformats.org/drawingml/2006/table">
            <a:tbl>
              <a:tblPr firstRow="1" bandRow="1">
                <a:tableStyleId>{5C22544A-7EE6-4342-B048-85BDC9FD1C3A}</a:tableStyleId>
              </a:tblPr>
              <a:tblGrid>
                <a:gridCol w="722277">
                  <a:extLst>
                    <a:ext uri="{9D8B030D-6E8A-4147-A177-3AD203B41FA5}">
                      <a16:colId xmlns:a16="http://schemas.microsoft.com/office/drawing/2014/main" val="1357992050"/>
                    </a:ext>
                  </a:extLst>
                </a:gridCol>
                <a:gridCol w="2541311">
                  <a:extLst>
                    <a:ext uri="{9D8B030D-6E8A-4147-A177-3AD203B41FA5}">
                      <a16:colId xmlns:a16="http://schemas.microsoft.com/office/drawing/2014/main" val="4023558906"/>
                    </a:ext>
                  </a:extLst>
                </a:gridCol>
                <a:gridCol w="2843112">
                  <a:extLst>
                    <a:ext uri="{9D8B030D-6E8A-4147-A177-3AD203B41FA5}">
                      <a16:colId xmlns:a16="http://schemas.microsoft.com/office/drawing/2014/main" val="1622710962"/>
                    </a:ext>
                  </a:extLst>
                </a:gridCol>
                <a:gridCol w="2739456">
                  <a:extLst>
                    <a:ext uri="{9D8B030D-6E8A-4147-A177-3AD203B41FA5}">
                      <a16:colId xmlns:a16="http://schemas.microsoft.com/office/drawing/2014/main" val="740602827"/>
                    </a:ext>
                  </a:extLst>
                </a:gridCol>
              </a:tblGrid>
              <a:tr h="488013">
                <a:tc rowSpan="3">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制度の枠組み</a:t>
                      </a:r>
                      <a:r>
                        <a:rPr kumimoji="1" lang="ja-JP" altLang="en-US" sz="1050" b="1" kern="1200" dirty="0">
                          <a:solidFill>
                            <a:schemeClr val="tx1"/>
                          </a:solidFill>
                          <a:latin typeface="BIZ UDPゴシック" panose="020B0400000000000000" pitchFamily="50" charset="-128"/>
                          <a:ea typeface="BIZ UDPゴシック" panose="020B0400000000000000" pitchFamily="50" charset="-128"/>
                          <a:cs typeface="+mn-cs"/>
                        </a:rPr>
                        <a:t>イメージ</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Ⅰ</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a:t>
                      </a:r>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PMO</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型指定管理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Ⅱ</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a:t>
                      </a:r>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型施設整備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rPr>
                        <a:t>Ⅲ</a:t>
                      </a:r>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ソフト事業の充実を図る</a:t>
                      </a:r>
                      <a:endParaRPr kumimoji="1" lang="en-US" altLang="ja-JP" sz="13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300" b="1" kern="1200" dirty="0">
                          <a:solidFill>
                            <a:schemeClr val="tx1"/>
                          </a:solidFill>
                          <a:latin typeface="BIZ UDPゴシック" panose="020B0400000000000000" pitchFamily="50" charset="-128"/>
                          <a:ea typeface="BIZ UDPゴシック" panose="020B0400000000000000" pitchFamily="50" charset="-128"/>
                          <a:cs typeface="+mn-cs"/>
                        </a:rPr>
                        <a:t>　　　指定管理者制度</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70599015"/>
                  </a:ext>
                </a:extLst>
              </a:tr>
              <a:tr h="2625480">
                <a:tc v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施設の維持管理・新設（ハード）からイベント企画・立案（ソフト）に至るまで公園全体を経営</a:t>
                      </a:r>
                      <a:endParaRPr kumimoji="1" lang="ja-JP" altLang="en-US" sz="1200" b="0"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1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公園の一部区域（</a:t>
                      </a:r>
                      <a:r>
                        <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区域）内に新規施設の設置及び管理</a:t>
                      </a:r>
                      <a:endPar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en-US" altLang="ja-JP" sz="1000" b="0" kern="1200" dirty="0">
                          <a:solidFill>
                            <a:schemeClr val="tx1"/>
                          </a:solidFill>
                          <a:latin typeface="BIZ UDPゴシック" panose="020B0400000000000000" pitchFamily="50" charset="-128"/>
                          <a:ea typeface="BIZ UDPゴシック" panose="020B0400000000000000" pitchFamily="50" charset="-128"/>
                          <a:cs typeface="+mn-cs"/>
                        </a:rPr>
                        <a:t>※P-PFI</a:t>
                      </a:r>
                      <a:r>
                        <a:rPr kumimoji="1" lang="ja-JP" altLang="en-US" sz="1000" b="0" kern="1200" dirty="0">
                          <a:solidFill>
                            <a:schemeClr val="tx1"/>
                          </a:solidFill>
                          <a:latin typeface="BIZ UDPゴシック" panose="020B0400000000000000" pitchFamily="50" charset="-128"/>
                          <a:ea typeface="BIZ UDPゴシック" panose="020B0400000000000000" pitchFamily="50" charset="-128"/>
                          <a:cs typeface="+mn-cs"/>
                        </a:rPr>
                        <a:t>区域外は指定管理者制度による管理</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現行制度＋イベントプログラムの充実</a:t>
                      </a:r>
                      <a:endParaRPr kumimoji="1" lang="en-US" altLang="ja-JP" sz="1100" b="0"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100" b="0" kern="1200" dirty="0">
                          <a:solidFill>
                            <a:schemeClr val="tx1"/>
                          </a:solidFill>
                          <a:latin typeface="BIZ UDPゴシック" panose="020B0400000000000000" pitchFamily="50" charset="-128"/>
                          <a:ea typeface="BIZ UDPゴシック" panose="020B0400000000000000" pitchFamily="50" charset="-128"/>
                          <a:cs typeface="+mn-cs"/>
                        </a:rPr>
                        <a:t>（自然等の特色を活かしたサービス向上）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13689178"/>
                  </a:ext>
                </a:extLst>
              </a:tr>
              <a:tr h="258360">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指定期間</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年以内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事業期間　</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10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指定期間</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5</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66227160"/>
                  </a:ext>
                </a:extLst>
              </a:tr>
              <a:tr h="212231">
                <a:tc gridSpan="4">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ja-JP" altLang="en-US" sz="3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2161780"/>
                  </a:ext>
                </a:extLst>
              </a:tr>
              <a:tr h="947319">
                <a:tc>
                  <a:txBody>
                    <a:bodyPr/>
                    <a:lstStyle/>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ctr"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対象</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ctr"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年４月管理開始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服部緑地、浜寺公園、二色の浜公園</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年に整備</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住吉公園</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2022</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4</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月</a:t>
                      </a:r>
                      <a:r>
                        <a:rPr kumimoji="1" lang="ja-JP" altLang="en-US" sz="12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箕面公園、深北緑地、枚岡公園、長野公園、錦織公園、住之江公園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endParaRPr kumimoji="1" lang="en-US" altLang="ja-JP" sz="300" b="1" kern="1200" dirty="0">
                        <a:solidFill>
                          <a:schemeClr val="tx1"/>
                        </a:solidFill>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2023</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年</a:t>
                      </a:r>
                      <a:r>
                        <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rPr>
                        <a:t>4</a:t>
                      </a:r>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月</a:t>
                      </a:r>
                      <a:r>
                        <a:rPr kumimoji="1" lang="ja-JP" altLang="en-US" sz="1200" b="1" i="0" u="none" strike="noStrike" kern="1200" cap="none" spc="0" normalizeH="0" baseline="0" noProof="0" dirty="0">
                          <a:ln>
                            <a:noFill/>
                          </a:ln>
                          <a:solidFill>
                            <a:schemeClr val="tx1"/>
                          </a:solidFill>
                          <a:effectLst/>
                          <a:uLnTx/>
                          <a:uFillTx/>
                          <a:latin typeface="BIZ UDPゴシック" panose="020B0400000000000000" pitchFamily="50" charset="-128"/>
                          <a:ea typeface="BIZ UDPゴシック" panose="020B0400000000000000" pitchFamily="50" charset="-128"/>
                          <a:cs typeface="+mn-cs"/>
                        </a:rPr>
                        <a:t>管理開始</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p>
                      <a:pPr marL="0" algn="l" defTabSz="914400" rtl="0" eaLnBrk="1" latinLnBrk="0" hangingPunct="1"/>
                      <a:r>
                        <a:rPr kumimoji="1" lang="ja-JP" altLang="en-US" sz="1200" b="1" kern="1200" dirty="0">
                          <a:solidFill>
                            <a:schemeClr val="tx1"/>
                          </a:solidFill>
                          <a:latin typeface="BIZ UDPゴシック" panose="020B0400000000000000" pitchFamily="50" charset="-128"/>
                          <a:ea typeface="BIZ UDPゴシック" panose="020B0400000000000000" pitchFamily="50" charset="-128"/>
                          <a:cs typeface="+mn-cs"/>
                        </a:rPr>
                        <a:t>山田池公園、寝屋川公園、石川河川公園、住吉公園、大泉緑地、蜻蛉池公園、りんくう公園、せんなん里海公園</a:t>
                      </a:r>
                      <a:endParaRPr kumimoji="1" lang="en-US" altLang="ja-JP" sz="1200" b="1" kern="1200" dirty="0">
                        <a:solidFill>
                          <a:schemeClr val="tx1"/>
                        </a:solidFill>
                        <a:latin typeface="BIZ UDPゴシック" panose="020B0400000000000000" pitchFamily="50" charset="-128"/>
                        <a:ea typeface="BIZ UDPゴシック" panose="020B0400000000000000"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67258550"/>
                  </a:ext>
                </a:extLst>
              </a:tr>
            </a:tbl>
          </a:graphicData>
        </a:graphic>
      </p:graphicFrame>
      <p:sp>
        <p:nvSpPr>
          <p:cNvPr id="9" name="テキスト ボックス 8">
            <a:extLst>
              <a:ext uri="{FF2B5EF4-FFF2-40B4-BE49-F238E27FC236}">
                <a16:creationId xmlns:a16="http://schemas.microsoft.com/office/drawing/2014/main" id="{6A69F6D3-FD32-41D4-A1CD-6519D7DDAFDE}"/>
              </a:ext>
            </a:extLst>
          </p:cNvPr>
          <p:cNvSpPr txBox="1"/>
          <p:nvPr/>
        </p:nvSpPr>
        <p:spPr>
          <a:xfrm>
            <a:off x="161765" y="536870"/>
            <a:ext cx="8846156" cy="954107"/>
          </a:xfrm>
          <a:prstGeom prst="rect">
            <a:avLst/>
          </a:prstGeom>
          <a:solidFill>
            <a:schemeClr val="accent6">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サウンディング型市場調査の結果を踏まえ、公園に応じて、以下の３つの制度を設定</a:t>
            </a:r>
            <a:endPar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にぎわい施設の整備を含め、公園全体をマネジメントする</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PMO</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型指定管理」</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公園の一部を活用して施設の設置・管理を行う</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P-PFI</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型施設整備」</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Ⅲ</a:t>
            </a:r>
            <a:r>
              <a:rPr kumimoji="1" lang="ja-JP" altLang="en-US" sz="1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ソフト事業の充実を図る指定管理者制度</a:t>
            </a:r>
            <a:endParaRPr kumimoji="1" lang="en-US" altLang="ja-JP" sz="14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10" name="テキスト ボックス 9">
            <a:extLst>
              <a:ext uri="{FF2B5EF4-FFF2-40B4-BE49-F238E27FC236}">
                <a16:creationId xmlns:a16="http://schemas.microsoft.com/office/drawing/2014/main" id="{8B7389D7-D2E4-48D0-8875-63F82980750B}"/>
              </a:ext>
            </a:extLst>
          </p:cNvPr>
          <p:cNvSpPr txBox="1"/>
          <p:nvPr/>
        </p:nvSpPr>
        <p:spPr>
          <a:xfrm>
            <a:off x="182202" y="131639"/>
            <a:ext cx="3218532" cy="338554"/>
          </a:xfrm>
          <a:prstGeom prst="rect">
            <a:avLst/>
          </a:prstGeom>
          <a:solidFill>
            <a:schemeClr val="accent2">
              <a:lumMod val="7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府営公園の新たな管理運営制度</a:t>
            </a:r>
          </a:p>
        </p:txBody>
      </p:sp>
      <p:pic>
        <p:nvPicPr>
          <p:cNvPr id="11" name="Picture 4" descr=" （図2）都市公園法で定める設置管理許可制度でも民間資金を導入しカフェなどの収益施設を整備することはできるが、それ以外の公園部分の整備に民間資金を取り入れることはできない。これに対して、同じく都市公園法で定める公募設置管理制度、いわゆるPark-PFIでは、「特定公園施設」と呼ぶ公園部分の整備にも民間資金を取り入れることが可能になる（出所：国土交通省）">
            <a:extLst>
              <a:ext uri="{FF2B5EF4-FFF2-40B4-BE49-F238E27FC236}">
                <a16:creationId xmlns:a16="http://schemas.microsoft.com/office/drawing/2014/main" id="{8B9FB5F5-A53A-4EBC-AB40-9E5FC2F60A66}"/>
              </a:ext>
            </a:extLst>
          </p:cNvPr>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32707" y="2115163"/>
            <a:ext cx="2945426" cy="2005077"/>
          </a:xfrm>
          <a:prstGeom prst="rect">
            <a:avLst/>
          </a:prstGeom>
          <a:noFill/>
          <a:extLst>
            <a:ext uri="{909E8E84-426E-40DD-AFC4-6F175D3DCCD1}">
              <a14:hiddenFill xmlns:a14="http://schemas.microsoft.com/office/drawing/2010/main">
                <a:solidFill>
                  <a:srgbClr val="FFFFFF"/>
                </a:solidFill>
              </a14:hiddenFill>
            </a:ext>
          </a:extLst>
        </p:spPr>
      </p:pic>
      <p:sp>
        <p:nvSpPr>
          <p:cNvPr id="3" name="二等辺三角形 2">
            <a:extLst>
              <a:ext uri="{FF2B5EF4-FFF2-40B4-BE49-F238E27FC236}">
                <a16:creationId xmlns:a16="http://schemas.microsoft.com/office/drawing/2014/main" id="{76132C41-DBB2-458C-8DE9-36CB2F071998}"/>
              </a:ext>
            </a:extLst>
          </p:cNvPr>
          <p:cNvSpPr/>
          <p:nvPr/>
        </p:nvSpPr>
        <p:spPr>
          <a:xfrm rot="10800000">
            <a:off x="2696034" y="4989608"/>
            <a:ext cx="4193013" cy="22643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a:extLst>
              <a:ext uri="{FF2B5EF4-FFF2-40B4-BE49-F238E27FC236}">
                <a16:creationId xmlns:a16="http://schemas.microsoft.com/office/drawing/2014/main" id="{F2CECB6A-DA27-43F9-8993-ED82551E7B70}"/>
              </a:ext>
            </a:extLst>
          </p:cNvPr>
          <p:cNvPicPr>
            <a:picLocks noChangeAspect="1"/>
          </p:cNvPicPr>
          <p:nvPr/>
        </p:nvPicPr>
        <p:blipFill>
          <a:blip r:embed="rId3"/>
          <a:stretch>
            <a:fillRect/>
          </a:stretch>
        </p:blipFill>
        <p:spPr>
          <a:xfrm>
            <a:off x="948201" y="2115162"/>
            <a:ext cx="2335584" cy="2005077"/>
          </a:xfrm>
          <a:prstGeom prst="rect">
            <a:avLst/>
          </a:prstGeom>
        </p:spPr>
      </p:pic>
      <p:pic>
        <p:nvPicPr>
          <p:cNvPr id="8" name="図 7">
            <a:extLst>
              <a:ext uri="{FF2B5EF4-FFF2-40B4-BE49-F238E27FC236}">
                <a16:creationId xmlns:a16="http://schemas.microsoft.com/office/drawing/2014/main" id="{090D2708-F265-4FA4-9941-3BE74D8883AA}"/>
              </a:ext>
            </a:extLst>
          </p:cNvPr>
          <p:cNvPicPr>
            <a:picLocks noChangeAspect="1"/>
          </p:cNvPicPr>
          <p:nvPr/>
        </p:nvPicPr>
        <p:blipFill>
          <a:blip r:embed="rId4"/>
          <a:stretch>
            <a:fillRect/>
          </a:stretch>
        </p:blipFill>
        <p:spPr>
          <a:xfrm>
            <a:off x="6404748" y="2213040"/>
            <a:ext cx="2448750" cy="1907199"/>
          </a:xfrm>
          <a:prstGeom prst="rect">
            <a:avLst/>
          </a:prstGeom>
        </p:spPr>
      </p:pic>
    </p:spTree>
    <p:extLst>
      <p:ext uri="{BB962C8B-B14F-4D97-AF65-F5344CB8AC3E}">
        <p14:creationId xmlns:p14="http://schemas.microsoft.com/office/powerpoint/2010/main" val="853571812"/>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（２）独立行政法人化</a:t>
            </a:r>
          </a:p>
        </p:txBody>
      </p:sp>
      <p:graphicFrame>
        <p:nvGraphicFramePr>
          <p:cNvPr id="9" name="表 8"/>
          <p:cNvGraphicFramePr>
            <a:graphicFrameLocks noGrp="1"/>
          </p:cNvGraphicFramePr>
          <p:nvPr/>
        </p:nvGraphicFramePr>
        <p:xfrm>
          <a:off x="251520" y="476672"/>
          <a:ext cx="8712968" cy="38684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232248">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t>　大阪府の財政事情が逼迫する一方、厳しい経営環境に直面する中小企業への技術支援</a:t>
                      </a:r>
                      <a:r>
                        <a:rPr kumimoji="1" lang="ja-JP" altLang="en-US" sz="1400" dirty="0">
                          <a:solidFill>
                            <a:schemeClr val="tx1"/>
                          </a:solidFill>
                        </a:rPr>
                        <a:t>、環境</a:t>
                      </a:r>
                      <a:r>
                        <a:rPr kumimoji="1" lang="ja-JP" altLang="en-US" sz="1400" dirty="0"/>
                        <a:t>農林水産業に関する調査・試験研究</a:t>
                      </a:r>
                      <a:r>
                        <a:rPr kumimoji="1" lang="ja-JP" altLang="en-US" sz="1400" u="none" dirty="0">
                          <a:solidFill>
                            <a:schemeClr val="tx1"/>
                          </a:solidFill>
                        </a:rPr>
                        <a:t>や府民の健康と生活の安全を守る研究・検査</a:t>
                      </a:r>
                      <a:r>
                        <a:rPr kumimoji="1" lang="ja-JP" altLang="en-US" sz="1400" dirty="0"/>
                        <a:t>等の要請に応えていく必要がある。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府の予算や人事制度など行政組織の制約を受けることなく、自らの権限と責任で予算執行や人事制度を弾力的に運用し、自律的・自主的にマネジメントを行うことを可能とすることにより、効果的・効率的な行政サービスを提供する。</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①大阪府立産業技術総合研究所、②大阪府環境農林</a:t>
                      </a:r>
                      <a:r>
                        <a:rPr kumimoji="1" lang="ja-JP" altLang="en-US" sz="1400" u="none" dirty="0">
                          <a:solidFill>
                            <a:schemeClr val="tx1"/>
                          </a:solidFill>
                        </a:rPr>
                        <a:t>総合</a:t>
                      </a:r>
                      <a:r>
                        <a:rPr kumimoji="1" lang="ja-JP" altLang="en-US" sz="1400" dirty="0">
                          <a:solidFill>
                            <a:schemeClr val="tx1"/>
                          </a:solidFill>
                        </a:rPr>
                        <a:t>水産研究所、③</a:t>
                      </a:r>
                      <a:r>
                        <a:rPr kumimoji="1" lang="ja-JP" altLang="en-US" sz="1400" strike="noStrike" dirty="0">
                          <a:solidFill>
                            <a:schemeClr val="tx1"/>
                          </a:solidFill>
                        </a:rPr>
                        <a:t>大阪府立公衆衛生研究所</a:t>
                      </a:r>
                      <a:r>
                        <a:rPr kumimoji="1" lang="ja-JP" altLang="en-US" sz="1400" dirty="0">
                          <a:solidFill>
                            <a:schemeClr val="tx1"/>
                          </a:solidFill>
                        </a:rPr>
                        <a:t>を地方独立行政</a:t>
                      </a:r>
                      <a:r>
                        <a:rPr lang="ja-JP" altLang="en-US" sz="1400" dirty="0">
                          <a:solidFill>
                            <a:schemeClr val="tx1"/>
                          </a:solidFill>
                        </a:rPr>
                        <a:t>法人化</a:t>
                      </a:r>
                      <a:r>
                        <a:rPr kumimoji="1" lang="ja-JP" altLang="en-US" sz="1400" dirty="0">
                          <a:solidFill>
                            <a:schemeClr val="tx1"/>
                          </a:solidFill>
                        </a:rPr>
                        <a:t>する。</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（①、③は、大阪市の研究所と統合）</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ja-JP" altLang="en-US" sz="1400" dirty="0">
                          <a:solidFill>
                            <a:schemeClr val="tx1"/>
                          </a:solidFill>
                        </a:rPr>
                        <a:t>　公設試験研究機関としての機能の充実・強化</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200" dirty="0">
                          <a:solidFill>
                            <a:schemeClr val="tx1"/>
                          </a:solidFill>
                        </a:rPr>
                        <a:t>①（地独）大阪産業技術研究所</a:t>
                      </a:r>
                      <a:endParaRPr kumimoji="1" lang="en-US" altLang="ja-JP" sz="1200" dirty="0">
                        <a:solidFill>
                          <a:schemeClr val="tx1"/>
                        </a:solidFill>
                      </a:endParaRPr>
                    </a:p>
                    <a:p>
                      <a:pPr marL="0" indent="0"/>
                      <a:r>
                        <a:rPr kumimoji="1" lang="ja-JP" altLang="en-US" sz="1050" dirty="0">
                          <a:solidFill>
                            <a:schemeClr val="tx1"/>
                          </a:solidFill>
                        </a:rPr>
                        <a:t>（</a:t>
                      </a:r>
                      <a:r>
                        <a:rPr kumimoji="1" lang="en-US" altLang="ja-JP" sz="1050" dirty="0">
                          <a:solidFill>
                            <a:schemeClr val="tx1"/>
                          </a:solidFill>
                        </a:rPr>
                        <a:t>2012</a:t>
                      </a:r>
                      <a:r>
                        <a:rPr kumimoji="1" lang="ja-JP" altLang="en-US" sz="1050" dirty="0">
                          <a:solidFill>
                            <a:schemeClr val="tx1"/>
                          </a:solidFill>
                        </a:rPr>
                        <a:t>年</a:t>
                      </a:r>
                      <a:r>
                        <a:rPr kumimoji="1" lang="en-US" altLang="ja-JP" sz="1050" dirty="0">
                          <a:solidFill>
                            <a:schemeClr val="tx1"/>
                          </a:solidFill>
                        </a:rPr>
                        <a:t>4</a:t>
                      </a:r>
                      <a:r>
                        <a:rPr kumimoji="1" lang="ja-JP" altLang="en-US" sz="1050" dirty="0">
                          <a:solidFill>
                            <a:schemeClr val="tx1"/>
                          </a:solidFill>
                        </a:rPr>
                        <a:t>月、（地独）大阪府立産業技術総合研究所を設立、</a:t>
                      </a:r>
                      <a:r>
                        <a:rPr kumimoji="1" lang="en-US" altLang="ja-JP" sz="1050" dirty="0">
                          <a:solidFill>
                            <a:schemeClr val="tx1"/>
                          </a:solidFill>
                        </a:rPr>
                        <a:t>2017</a:t>
                      </a:r>
                      <a:r>
                        <a:rPr kumimoji="1" lang="ja-JP" altLang="en-US" sz="1050" dirty="0">
                          <a:solidFill>
                            <a:schemeClr val="tx1"/>
                          </a:solidFill>
                        </a:rPr>
                        <a:t>年</a:t>
                      </a:r>
                      <a:r>
                        <a:rPr kumimoji="1" lang="en-US" altLang="ja-JP" sz="1050" dirty="0">
                          <a:solidFill>
                            <a:schemeClr val="tx1"/>
                          </a:solidFill>
                        </a:rPr>
                        <a:t>4</a:t>
                      </a:r>
                      <a:r>
                        <a:rPr kumimoji="1" lang="ja-JP" altLang="en-US" sz="1050" dirty="0">
                          <a:solidFill>
                            <a:schemeClr val="tx1"/>
                          </a:solidFill>
                        </a:rPr>
                        <a:t>月、（地独）大阪市立工業研究所と法人統合）</a:t>
                      </a:r>
                      <a:r>
                        <a:rPr kumimoji="1" lang="ja-JP" altLang="en-US" sz="1200" dirty="0">
                          <a:solidFill>
                            <a:schemeClr val="tx1"/>
                          </a:solidFill>
                        </a:rPr>
                        <a:t>　</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②（地独）大阪府立環境農林水　</a:t>
                      </a:r>
                      <a:endParaRPr kumimoji="1" lang="en-US" altLang="ja-JP" sz="1200" dirty="0">
                        <a:solidFill>
                          <a:schemeClr val="tx1"/>
                        </a:solidFill>
                      </a:endParaRPr>
                    </a:p>
                    <a:p>
                      <a:pPr marL="0" indent="0"/>
                      <a:r>
                        <a:rPr kumimoji="1" lang="ja-JP" altLang="en-US" sz="1200" dirty="0">
                          <a:solidFill>
                            <a:schemeClr val="tx1"/>
                          </a:solidFill>
                        </a:rPr>
                        <a:t>　産総合研究所</a:t>
                      </a:r>
                      <a:r>
                        <a:rPr kumimoji="1" lang="ja-JP" altLang="en-US" sz="1000" dirty="0">
                          <a:solidFill>
                            <a:schemeClr val="tx1"/>
                          </a:solidFill>
                        </a:rPr>
                        <a:t>（</a:t>
                      </a:r>
                      <a:r>
                        <a:rPr kumimoji="1" lang="en-US" altLang="ja-JP" sz="1000" dirty="0">
                          <a:solidFill>
                            <a:schemeClr val="tx1"/>
                          </a:solidFill>
                        </a:rPr>
                        <a:t>2012</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月設立）</a:t>
                      </a:r>
                      <a:endParaRPr kumimoji="1" lang="en-US" altLang="ja-JP" sz="10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③（地独）大阪健康安全基盤研</a:t>
                      </a:r>
                      <a:endParaRPr kumimoji="1" lang="en-US" altLang="ja-JP" sz="1200" dirty="0">
                        <a:solidFill>
                          <a:schemeClr val="tx1"/>
                        </a:solidFill>
                      </a:endParaRPr>
                    </a:p>
                    <a:p>
                      <a:pPr marL="0" indent="0"/>
                      <a:r>
                        <a:rPr kumimoji="1" lang="ja-JP" altLang="en-US" sz="1200" dirty="0">
                          <a:solidFill>
                            <a:schemeClr val="tx1"/>
                          </a:solidFill>
                        </a:rPr>
                        <a:t>　究所</a:t>
                      </a:r>
                      <a:endParaRPr kumimoji="1" lang="en-US" altLang="ja-JP" sz="1200" dirty="0">
                        <a:solidFill>
                          <a:schemeClr val="tx1"/>
                        </a:solidFill>
                      </a:endParaRPr>
                    </a:p>
                    <a:p>
                      <a:pPr marL="0" indent="0"/>
                      <a:r>
                        <a:rPr kumimoji="1" lang="ja-JP" altLang="en-US" sz="1000" dirty="0">
                          <a:solidFill>
                            <a:schemeClr val="tx1"/>
                          </a:solidFill>
                        </a:rPr>
                        <a:t>（</a:t>
                      </a:r>
                      <a:r>
                        <a:rPr kumimoji="1" lang="en-US" altLang="ja-JP" sz="1000" dirty="0">
                          <a:solidFill>
                            <a:schemeClr val="tx1"/>
                          </a:solidFill>
                        </a:rPr>
                        <a:t>2017</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  大阪府立公衆衛生研究所と大阪市立環境科学研究所衛生部門を統合して設立）</a:t>
                      </a:r>
                      <a:endParaRPr kumimoji="1" lang="en-US" altLang="ja-JP" sz="1000" dirty="0">
                        <a:solidFill>
                          <a:schemeClr val="tx1"/>
                        </a:solidFill>
                      </a:endParaRPr>
                    </a:p>
                    <a:p>
                      <a:pPr marL="0" indent="0"/>
                      <a:endParaRPr kumimoji="1" lang="en-US" altLang="ja-JP" sz="1200" dirty="0">
                        <a:solidFill>
                          <a:schemeClr val="tx1"/>
                        </a:solidFill>
                      </a:endParaRP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241</a:t>
            </a:fld>
            <a:endParaRPr lang="ja-JP" altLang="en-US"/>
          </a:p>
        </p:txBody>
      </p:sp>
    </p:spTree>
    <p:extLst>
      <p:ext uri="{BB962C8B-B14F-4D97-AF65-F5344CB8AC3E}">
        <p14:creationId xmlns:p14="http://schemas.microsoft.com/office/powerpoint/2010/main" val="4021847871"/>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872589" y="965981"/>
            <a:ext cx="372641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■地方独立行政法人の設立状況（他都市との比較）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nvGraphicFramePr>
        <p:xfrm>
          <a:off x="828388" y="1281159"/>
          <a:ext cx="7615993" cy="4604101"/>
        </p:xfrm>
        <a:graphic>
          <a:graphicData uri="http://schemas.openxmlformats.org/drawingml/2006/table">
            <a:tbl>
              <a:tblPr firstRow="1" bandRow="1">
                <a:tableStyleId>{5C22544A-7EE6-4342-B048-85BDC9FD1C3A}</a:tableStyleId>
              </a:tblPr>
              <a:tblGrid>
                <a:gridCol w="1547966">
                  <a:extLst>
                    <a:ext uri="{9D8B030D-6E8A-4147-A177-3AD203B41FA5}">
                      <a16:colId xmlns:a16="http://schemas.microsoft.com/office/drawing/2014/main" val="20000"/>
                    </a:ext>
                  </a:extLst>
                </a:gridCol>
                <a:gridCol w="2105234">
                  <a:extLst>
                    <a:ext uri="{9D8B030D-6E8A-4147-A177-3AD203B41FA5}">
                      <a16:colId xmlns:a16="http://schemas.microsoft.com/office/drawing/2014/main" val="20001"/>
                    </a:ext>
                  </a:extLst>
                </a:gridCol>
                <a:gridCol w="1723269">
                  <a:extLst>
                    <a:ext uri="{9D8B030D-6E8A-4147-A177-3AD203B41FA5}">
                      <a16:colId xmlns:a16="http://schemas.microsoft.com/office/drawing/2014/main" val="20002"/>
                    </a:ext>
                  </a:extLst>
                </a:gridCol>
                <a:gridCol w="2239524">
                  <a:extLst>
                    <a:ext uri="{9D8B030D-6E8A-4147-A177-3AD203B41FA5}">
                      <a16:colId xmlns:a16="http://schemas.microsoft.com/office/drawing/2014/main" val="20003"/>
                    </a:ext>
                  </a:extLst>
                </a:gridCol>
              </a:tblGrid>
              <a:tr h="274320">
                <a:tc>
                  <a:txBody>
                    <a:bodyPr/>
                    <a:lstStyle/>
                    <a:p>
                      <a:pPr algn="ctr"/>
                      <a:endParaRPr kumimoji="1" lang="ja-JP" altLang="en-US" sz="1400" dirty="0">
                        <a:solidFill>
                          <a:schemeClr val="tx1"/>
                        </a:solidFill>
                      </a:endParaRP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東京都</a:t>
                      </a:r>
                    </a:p>
                  </a:txBody>
                  <a:tcPr marL="68580" marR="68580" marT="34290" marB="34290">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愛知県</a:t>
                      </a:r>
                    </a:p>
                  </a:txBody>
                  <a:tcPr marL="68580" marR="68580" marT="34290" marB="34290">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大阪府</a:t>
                      </a:r>
                    </a:p>
                  </a:txBody>
                  <a:tcPr marL="68580" marR="68580" marT="34290" marB="34290">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38100" cap="flat" cmpd="sng" algn="ctr">
                      <a:solidFill>
                        <a:schemeClr val="accent5">
                          <a:lumMod val="50000"/>
                        </a:schemeClr>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extLst>
                  <a:ext uri="{0D108BD9-81ED-4DB2-BD59-A6C34878D82A}">
                    <a16:rowId xmlns:a16="http://schemas.microsoft.com/office/drawing/2014/main" val="10000"/>
                  </a:ext>
                </a:extLst>
              </a:tr>
              <a:tr h="1005840">
                <a:tc>
                  <a:txBody>
                    <a:bodyPr/>
                    <a:lstStyle/>
                    <a:p>
                      <a:pPr algn="ctr"/>
                      <a:r>
                        <a:rPr kumimoji="1" lang="ja-JP" altLang="en-US" sz="1400" dirty="0">
                          <a:solidFill>
                            <a:schemeClr val="tx1"/>
                          </a:solidFill>
                        </a:rPr>
                        <a:t>大学</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東京都公立大学法人</a:t>
                      </a:r>
                      <a:endParaRPr kumimoji="1" lang="en-US" altLang="ja-JP" sz="1100" dirty="0">
                        <a:solidFill>
                          <a:schemeClr val="tx1"/>
                        </a:solidFill>
                      </a:endParaRPr>
                    </a:p>
                    <a:p>
                      <a:pPr algn="ctr"/>
                      <a:r>
                        <a:rPr kumimoji="1" lang="ja-JP" altLang="en-US" sz="1100" dirty="0">
                          <a:solidFill>
                            <a:schemeClr val="tx1"/>
                          </a:solidFill>
                        </a:rPr>
                        <a:t>（名称変更：</a:t>
                      </a:r>
                      <a:r>
                        <a:rPr kumimoji="1" lang="en-US" altLang="ja-JP" sz="1100" dirty="0">
                          <a:solidFill>
                            <a:schemeClr val="tx1"/>
                          </a:solidFill>
                        </a:rPr>
                        <a:t>2017.4.1)</a:t>
                      </a:r>
                    </a:p>
                    <a:p>
                      <a:pPr algn="l"/>
                      <a:r>
                        <a:rPr kumimoji="1" lang="ja-JP" altLang="en-US" sz="800" dirty="0">
                          <a:solidFill>
                            <a:schemeClr val="tx1"/>
                          </a:solidFill>
                        </a:rPr>
                        <a:t>　　</a:t>
                      </a:r>
                      <a:r>
                        <a:rPr kumimoji="1" lang="en-US" altLang="ja-JP" sz="800" dirty="0">
                          <a:solidFill>
                            <a:schemeClr val="tx1"/>
                          </a:solidFill>
                        </a:rPr>
                        <a:t>※</a:t>
                      </a:r>
                      <a:r>
                        <a:rPr kumimoji="1" lang="ja-JP" altLang="en-US" sz="800" dirty="0">
                          <a:solidFill>
                            <a:schemeClr val="tx1"/>
                          </a:solidFill>
                        </a:rPr>
                        <a:t>設立時（</a:t>
                      </a:r>
                      <a:r>
                        <a:rPr kumimoji="1" lang="en-US" altLang="ja-JP" sz="800" dirty="0">
                          <a:solidFill>
                            <a:schemeClr val="tx1"/>
                          </a:solidFill>
                        </a:rPr>
                        <a:t>2005.4.1</a:t>
                      </a:r>
                      <a:r>
                        <a:rPr kumimoji="1" lang="ja-JP" altLang="en-US" sz="800" dirty="0">
                          <a:solidFill>
                            <a:schemeClr val="tx1"/>
                          </a:solidFill>
                        </a:rPr>
                        <a:t>）は</a:t>
                      </a:r>
                      <a:endParaRPr kumimoji="1" lang="en-US" altLang="ja-JP" sz="800" dirty="0">
                        <a:solidFill>
                          <a:schemeClr val="tx1"/>
                        </a:solidFill>
                      </a:endParaRPr>
                    </a:p>
                    <a:p>
                      <a:pPr algn="l"/>
                      <a:r>
                        <a:rPr kumimoji="1" lang="ja-JP" altLang="en-US" sz="800" dirty="0">
                          <a:solidFill>
                            <a:schemeClr val="tx1"/>
                          </a:solidFill>
                        </a:rPr>
                        <a:t>　　　公立大学法人首都大学東京</a:t>
                      </a:r>
                      <a:endParaRPr kumimoji="1" lang="en-US" altLang="ja-JP" sz="800" dirty="0">
                        <a:solidFill>
                          <a:schemeClr val="tx1"/>
                        </a:solidFill>
                      </a:endParaRPr>
                    </a:p>
                    <a:p>
                      <a:pPr algn="ctr"/>
                      <a:endParaRPr kumimoji="1" lang="ja-JP" altLang="en-US"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愛知県公立大学法人</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2007.4.1</a:t>
                      </a:r>
                      <a:r>
                        <a:rPr kumimoji="1" lang="ja-JP" altLang="en-US" sz="1100" dirty="0">
                          <a:solidFill>
                            <a:schemeClr val="tx1"/>
                          </a:solidFill>
                        </a:rPr>
                        <a:t>）</a:t>
                      </a: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公立大学法人大阪府立大学</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2005.4.1</a:t>
                      </a:r>
                      <a:r>
                        <a:rPr kumimoji="1" lang="ja-JP" altLang="en-US" sz="1100" dirty="0">
                          <a:solidFill>
                            <a:schemeClr val="tx1"/>
                          </a:solidFill>
                        </a:rPr>
                        <a:t>）</a:t>
                      </a:r>
                      <a:endParaRPr kumimoji="1" lang="en-US" altLang="ja-JP" sz="1100" dirty="0">
                        <a:solidFill>
                          <a:schemeClr val="tx1"/>
                        </a:solidFill>
                      </a:endParaRPr>
                    </a:p>
                    <a:p>
                      <a:pPr algn="ctr"/>
                      <a:r>
                        <a:rPr kumimoji="1" lang="ja-JP" altLang="en-US" sz="1100" dirty="0">
                          <a:solidFill>
                            <a:schemeClr val="tx1"/>
                          </a:solidFill>
                        </a:rPr>
                        <a:t>公立大学法人大阪</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2019.4.1</a:t>
                      </a:r>
                      <a:r>
                        <a:rPr kumimoji="1" lang="ja-JP" altLang="en-US" sz="1100" dirty="0">
                          <a:solidFill>
                            <a:schemeClr val="tx1"/>
                          </a:solidFill>
                        </a:rPr>
                        <a:t>）</a:t>
                      </a: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1034415">
                <a:tc>
                  <a:txBody>
                    <a:bodyPr/>
                    <a:lstStyle/>
                    <a:p>
                      <a:pPr algn="ctr"/>
                      <a:r>
                        <a:rPr kumimoji="1" lang="ja-JP" altLang="en-US" sz="1400" dirty="0">
                          <a:solidFill>
                            <a:schemeClr val="tx1"/>
                          </a:solidFill>
                        </a:rPr>
                        <a:t>病院</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東京都健康長寿医療ｾﾝﾀｰ（</a:t>
                      </a:r>
                      <a:r>
                        <a:rPr kumimoji="1" lang="en-US" altLang="ja-JP" sz="1100" dirty="0">
                          <a:solidFill>
                            <a:schemeClr val="tx1"/>
                          </a:solidFill>
                        </a:rPr>
                        <a:t>2009.4.1</a:t>
                      </a:r>
                      <a:r>
                        <a:rPr kumimoji="1" lang="ja-JP" altLang="en-US" sz="1100" dirty="0">
                          <a:solidFill>
                            <a:schemeClr val="tx1"/>
                          </a:solidFill>
                        </a:rPr>
                        <a:t>）</a:t>
                      </a:r>
                      <a:endParaRPr kumimoji="1" lang="en-US" altLang="ja-JP" sz="1100" dirty="0">
                        <a:solidFill>
                          <a:schemeClr val="tx1"/>
                        </a:solidFill>
                      </a:endParaRPr>
                    </a:p>
                    <a:p>
                      <a:pPr algn="ctr"/>
                      <a:r>
                        <a:rPr kumimoji="1" lang="ja-JP" altLang="en-US" sz="1100" dirty="0">
                          <a:solidFill>
                            <a:schemeClr val="tx1"/>
                          </a:solidFill>
                        </a:rPr>
                        <a:t>東京都立病院機構</a:t>
                      </a:r>
                      <a:endParaRPr kumimoji="1" lang="en-US" altLang="ja-JP" sz="1100" dirty="0">
                        <a:solidFill>
                          <a:schemeClr val="tx1"/>
                        </a:solidFill>
                      </a:endParaRPr>
                    </a:p>
                    <a:p>
                      <a:pPr algn="ct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100" b="0" i="0" u="none" strike="noStrike" kern="1200" cap="none" spc="0" normalizeH="0" baseline="0" noProof="0" dirty="0">
                          <a:ln>
                            <a:noFill/>
                          </a:ln>
                          <a:solidFill>
                            <a:schemeClr val="tx1"/>
                          </a:solidFill>
                          <a:effectLst/>
                          <a:uLnTx/>
                          <a:uFillTx/>
                          <a:latin typeface="+mn-lt"/>
                          <a:ea typeface="+mn-ea"/>
                          <a:cs typeface="+mn-cs"/>
                        </a:rPr>
                        <a:t>2022.7.1</a:t>
                      </a:r>
                      <a:r>
                        <a:rPr kumimoji="1" lang="ja-JP" altLang="en-US" sz="1100" b="0" i="0" u="none" strike="noStrike" kern="1200" cap="none" spc="0" normalizeH="0" baseline="0" noProof="0" dirty="0">
                          <a:ln>
                            <a:noFill/>
                          </a:ln>
                          <a:solidFill>
                            <a:schemeClr val="tx1"/>
                          </a:solidFill>
                          <a:effectLst/>
                          <a:uLnTx/>
                          <a:uFillTx/>
                          <a:latin typeface="+mn-lt"/>
                          <a:ea typeface="+mn-ea"/>
                          <a:cs typeface="+mn-cs"/>
                        </a:rPr>
                        <a:t>）</a:t>
                      </a:r>
                      <a:endParaRPr kumimoji="1" lang="en-US" altLang="ja-JP" sz="800" b="0" i="0" u="none" strike="noStrike" kern="1200" cap="none" spc="0" normalizeH="0" baseline="0" noProof="0" dirty="0">
                        <a:ln>
                          <a:noFill/>
                        </a:ln>
                        <a:solidFill>
                          <a:schemeClr val="tx1"/>
                        </a:solidFill>
                        <a:effectLst/>
                        <a:uLnTx/>
                        <a:uFillTx/>
                        <a:latin typeface="+mn-lt"/>
                        <a:ea typeface="+mn-ea"/>
                        <a:cs typeface="+mn-cs"/>
                      </a:endParaRPr>
                    </a:p>
                    <a:p>
                      <a:pPr algn="ctr"/>
                      <a:r>
                        <a:rPr kumimoji="1" lang="ja-JP" altLang="en-US" sz="800" dirty="0">
                          <a:solidFill>
                            <a:schemeClr val="tx1"/>
                          </a:solidFill>
                        </a:rPr>
                        <a:t>都立・公社病院を地独化</a:t>
                      </a:r>
                      <a:endParaRPr kumimoji="1" lang="en-US" altLang="ja-JP" sz="8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600" dirty="0">
                        <a:solidFill>
                          <a:schemeClr val="tx1"/>
                        </a:solidFill>
                      </a:endParaRPr>
                    </a:p>
                    <a:p>
                      <a:pPr algn="ctr"/>
                      <a:r>
                        <a:rPr kumimoji="1" lang="ja-JP" altLang="en-US" sz="1100" dirty="0">
                          <a:solidFill>
                            <a:schemeClr val="tx1"/>
                          </a:solidFill>
                        </a:rPr>
                        <a:t>大阪府立病院機構</a:t>
                      </a:r>
                      <a:endParaRPr kumimoji="1" lang="en-US" altLang="ja-JP" sz="1100" dirty="0">
                        <a:solidFill>
                          <a:schemeClr val="tx1"/>
                        </a:solidFill>
                      </a:endParaRPr>
                    </a:p>
                    <a:p>
                      <a:pPr algn="ctr"/>
                      <a:r>
                        <a:rPr kumimoji="1" lang="ja-JP" altLang="en-US" sz="1100" dirty="0">
                          <a:solidFill>
                            <a:schemeClr val="tx1"/>
                          </a:solidFill>
                        </a:rPr>
                        <a:t>（</a:t>
                      </a:r>
                      <a:r>
                        <a:rPr kumimoji="1" lang="en-US" altLang="ja-JP" sz="1100" dirty="0">
                          <a:solidFill>
                            <a:schemeClr val="tx1"/>
                          </a:solidFill>
                        </a:rPr>
                        <a:t>2006.4.1</a:t>
                      </a:r>
                      <a:r>
                        <a:rPr kumimoji="1" lang="ja-JP" altLang="en-US" sz="1100" dirty="0">
                          <a:solidFill>
                            <a:schemeClr val="tx1"/>
                          </a:solidFill>
                        </a:rPr>
                        <a:t>）</a:t>
                      </a:r>
                      <a:endParaRPr kumimoji="1" lang="en-US" altLang="ja-JP" sz="1100" dirty="0">
                        <a:solidFill>
                          <a:schemeClr val="tx1"/>
                        </a:solidFill>
                      </a:endParaRPr>
                    </a:p>
                    <a:p>
                      <a:pPr algn="ctr"/>
                      <a:endParaRPr kumimoji="1" lang="en-US" altLang="ja-JP" sz="6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2"/>
                  </a:ext>
                </a:extLst>
              </a:tr>
              <a:tr h="580766">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800" dirty="0">
                          <a:solidFill>
                            <a:schemeClr val="tx1"/>
                          </a:solidFill>
                        </a:rPr>
                        <a:t>（</a:t>
                      </a:r>
                      <a:r>
                        <a:rPr kumimoji="1" lang="ja-JP" altLang="en-US" sz="1100" dirty="0">
                          <a:solidFill>
                            <a:schemeClr val="tx1"/>
                          </a:solidFill>
                        </a:rPr>
                        <a:t>公衆衛生関係</a:t>
                      </a:r>
                      <a:r>
                        <a:rPr kumimoji="1" lang="ja-JP" altLang="en-US" sz="800" dirty="0">
                          <a:solidFill>
                            <a:schemeClr val="tx1"/>
                          </a:solidFill>
                        </a:rPr>
                        <a:t>）</a:t>
                      </a: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未</a:t>
                      </a:r>
                      <a:endParaRPr kumimoji="1" lang="en-US" altLang="ja-JP" sz="6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1400" dirty="0">
                        <a:solidFill>
                          <a:schemeClr val="tx1"/>
                        </a:solidFill>
                      </a:endParaRPr>
                    </a:p>
                    <a:p>
                      <a:pPr algn="ctr"/>
                      <a:r>
                        <a:rPr kumimoji="1" lang="ja-JP" altLang="en-US" sz="1100" dirty="0">
                          <a:solidFill>
                            <a:schemeClr val="tx1"/>
                          </a:solidFill>
                        </a:rPr>
                        <a:t>大阪健康安全基盤研究所（</a:t>
                      </a:r>
                      <a:r>
                        <a:rPr kumimoji="1" lang="en-US" altLang="ja-JP" sz="1100" dirty="0">
                          <a:solidFill>
                            <a:schemeClr val="tx1"/>
                          </a:solidFill>
                        </a:rPr>
                        <a:t>2017.4.1</a:t>
                      </a:r>
                      <a:r>
                        <a:rPr kumimoji="1" lang="ja-JP" altLang="en-US" sz="1100" dirty="0">
                          <a:solidFill>
                            <a:schemeClr val="tx1"/>
                          </a:solidFill>
                        </a:rPr>
                        <a:t>）</a:t>
                      </a:r>
                      <a:endParaRPr kumimoji="1" lang="en-US" altLang="ja-JP" sz="11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3"/>
                  </a:ext>
                </a:extLst>
              </a:tr>
              <a:tr h="754380">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1100" dirty="0">
                          <a:solidFill>
                            <a:schemeClr val="tx1"/>
                          </a:solidFill>
                        </a:rPr>
                        <a:t>（工業関係）</a:t>
                      </a:r>
                      <a:endParaRPr kumimoji="1" lang="ja-JP" altLang="en-US"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 済</a:t>
                      </a:r>
                      <a:endParaRPr kumimoji="1" lang="en-US" altLang="ja-JP" sz="140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東京都立産業技術研究ｾﾝﾀｰ　（</a:t>
                      </a:r>
                      <a:r>
                        <a:rPr kumimoji="1" lang="en-US" altLang="ja-JP" sz="1100" b="0" i="0" u="none" strike="noStrike" kern="1200" cap="none" spc="0" normalizeH="0" baseline="0" noProof="0" dirty="0">
                          <a:ln>
                            <a:noFill/>
                          </a:ln>
                          <a:solidFill>
                            <a:schemeClr val="tx1"/>
                          </a:solidFill>
                          <a:effectLst/>
                          <a:uLnTx/>
                          <a:uFillTx/>
                          <a:latin typeface="+mn-lt"/>
                          <a:ea typeface="+mn-ea"/>
                        </a:rPr>
                        <a:t>2006.4.1</a:t>
                      </a:r>
                      <a:r>
                        <a:rPr kumimoji="1" lang="ja-JP" altLang="en-US" sz="1100" b="0" i="0" u="none" strike="noStrike" kern="1200" cap="none" spc="0" normalizeH="0" baseline="0" noProof="0" dirty="0">
                          <a:ln>
                            <a:noFill/>
                          </a:ln>
                          <a:solidFill>
                            <a:schemeClr val="tx1"/>
                          </a:solidFill>
                          <a:effectLst/>
                          <a:uLnTx/>
                          <a:uFillTx/>
                          <a:latin typeface="+mn-lt"/>
                          <a:ea typeface="+mn-ea"/>
                        </a:rPr>
                        <a:t>）</a:t>
                      </a:r>
                      <a:endParaRPr kumimoji="1" lang="en-US" altLang="ja-JP"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済</a:t>
                      </a:r>
                      <a:endParaRPr kumimoji="1" lang="en-US" altLang="ja-JP" sz="1400" dirty="0">
                        <a:solidFill>
                          <a:schemeClr val="tx1"/>
                        </a:solidFill>
                      </a:endParaRPr>
                    </a:p>
                    <a:p>
                      <a:pPr algn="ctr"/>
                      <a:r>
                        <a:rPr kumimoji="1" lang="ja-JP" altLang="en-US" sz="1100" dirty="0">
                          <a:solidFill>
                            <a:schemeClr val="tx1"/>
                          </a:solidFill>
                        </a:rPr>
                        <a:t>大阪府立産業技術総合研究所（</a:t>
                      </a:r>
                      <a:r>
                        <a:rPr kumimoji="1" lang="en-US" altLang="ja-JP" sz="1100" dirty="0">
                          <a:solidFill>
                            <a:schemeClr val="tx1"/>
                          </a:solidFill>
                        </a:rPr>
                        <a:t>2012.4.1</a:t>
                      </a:r>
                      <a:r>
                        <a:rPr kumimoji="1" lang="ja-JP" altLang="en-US" sz="1100" dirty="0">
                          <a:solidFill>
                            <a:schemeClr val="tx1"/>
                          </a:solidFill>
                        </a:rPr>
                        <a:t>～</a:t>
                      </a:r>
                      <a:r>
                        <a:rPr kumimoji="1" lang="en-US" altLang="ja-JP" sz="1100" dirty="0">
                          <a:solidFill>
                            <a:schemeClr val="tx1"/>
                          </a:solidFill>
                        </a:rPr>
                        <a:t>2017.3.31</a:t>
                      </a:r>
                      <a:r>
                        <a:rPr kumimoji="1" lang="ja-JP" altLang="en-US" sz="1100" dirty="0">
                          <a:solidFill>
                            <a:schemeClr val="tx1"/>
                          </a:solidFill>
                        </a:rPr>
                        <a:t>）</a:t>
                      </a:r>
                      <a:endParaRPr kumimoji="1" lang="en-US" altLang="ja-JP" sz="110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rPr>
                        <a:t>大阪産業技術研究所（</a:t>
                      </a:r>
                      <a:r>
                        <a:rPr kumimoji="1" lang="en-US" altLang="ja-JP" sz="1100" dirty="0">
                          <a:solidFill>
                            <a:schemeClr val="tx1"/>
                          </a:solidFill>
                        </a:rPr>
                        <a:t>2017.4.1</a:t>
                      </a:r>
                      <a:r>
                        <a:rPr kumimoji="1" lang="ja-JP" altLang="en-US" sz="1100" dirty="0">
                          <a:solidFill>
                            <a:schemeClr val="tx1"/>
                          </a:solidFill>
                        </a:rPr>
                        <a:t>）</a:t>
                      </a:r>
                      <a:endParaRPr kumimoji="1" lang="en-US" altLang="ja-JP" sz="1100" dirty="0">
                        <a:solidFill>
                          <a:schemeClr val="tx1"/>
                        </a:solidFill>
                      </a:endParaRP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4"/>
                  </a:ext>
                </a:extLst>
              </a:tr>
              <a:tr h="816961">
                <a:tc>
                  <a:txBody>
                    <a:bodyPr/>
                    <a:lstStyle/>
                    <a:p>
                      <a:pPr algn="ctr"/>
                      <a:r>
                        <a:rPr kumimoji="1" lang="ja-JP" altLang="en-US" sz="1400" dirty="0">
                          <a:solidFill>
                            <a:schemeClr val="tx1"/>
                          </a:solidFill>
                        </a:rPr>
                        <a:t>試験研究機関</a:t>
                      </a:r>
                      <a:endParaRPr kumimoji="1" lang="en-US" altLang="ja-JP" sz="1400" dirty="0">
                        <a:solidFill>
                          <a:schemeClr val="tx1"/>
                        </a:solidFill>
                      </a:endParaRPr>
                    </a:p>
                    <a:p>
                      <a:pPr algn="ctr"/>
                      <a:r>
                        <a:rPr kumimoji="1" lang="ja-JP" altLang="en-US" sz="1100" dirty="0">
                          <a:solidFill>
                            <a:schemeClr val="tx1"/>
                          </a:solidFill>
                        </a:rPr>
                        <a:t>（環境農林水産関係）</a:t>
                      </a:r>
                      <a:endParaRPr kumimoji="1" lang="en-US" altLang="ja-JP" sz="11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noFill/>
                  </a:tcPr>
                </a:tc>
                <a:tc>
                  <a:txBody>
                    <a:bodyPr/>
                    <a:lstStyle/>
                    <a:p>
                      <a:pPr algn="ctr"/>
                      <a:r>
                        <a:rPr kumimoji="1" lang="ja-JP" altLang="en-US" sz="1400" dirty="0">
                          <a:solidFill>
                            <a:schemeClr val="tx1"/>
                          </a:solidFill>
                        </a:rPr>
                        <a:t> 未</a:t>
                      </a:r>
                      <a:endParaRPr kumimoji="1" lang="en-US" altLang="ja-JP" sz="1400" dirty="0">
                        <a:solidFill>
                          <a:schemeClr val="tx1"/>
                        </a:solidFill>
                      </a:endParaRPr>
                    </a:p>
                    <a:p>
                      <a:pPr algn="ctr"/>
                      <a:r>
                        <a:rPr kumimoji="1" lang="ja-JP" altLang="en-US" sz="1100" dirty="0">
                          <a:solidFill>
                            <a:schemeClr val="tx1"/>
                          </a:solidFill>
                        </a:rPr>
                        <a:t>環境系、農林系は、それぞれ</a:t>
                      </a:r>
                      <a:endParaRPr kumimoji="1" lang="en-US" altLang="ja-JP" sz="1100" dirty="0">
                        <a:solidFill>
                          <a:schemeClr val="tx1"/>
                        </a:solidFill>
                      </a:endParaRPr>
                    </a:p>
                    <a:p>
                      <a:pPr algn="ctr"/>
                      <a:r>
                        <a:rPr kumimoji="1" lang="ja-JP" altLang="en-US" sz="1100" dirty="0">
                          <a:solidFill>
                            <a:schemeClr val="tx1"/>
                          </a:solidFill>
                        </a:rPr>
                        <a:t>公益財団法人が運営</a:t>
                      </a:r>
                      <a:endParaRPr kumimoji="1" lang="ja-JP" altLang="en-US"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12700" cap="flat" cmpd="sng" algn="ctr">
                      <a:solidFill>
                        <a:srgbClr val="0070C0"/>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algn="ctr"/>
                      <a:r>
                        <a:rPr kumimoji="1" lang="ja-JP" altLang="en-US" sz="1400" dirty="0">
                          <a:solidFill>
                            <a:schemeClr val="tx1"/>
                          </a:solidFill>
                        </a:rPr>
                        <a:t>未</a:t>
                      </a:r>
                      <a:endParaRPr kumimoji="1" lang="en-US" altLang="ja-JP" sz="1400" dirty="0">
                        <a:solidFill>
                          <a:schemeClr val="tx1"/>
                        </a:solidFill>
                      </a:endParaRPr>
                    </a:p>
                  </a:txBody>
                  <a:tcPr marL="68580" marR="68580" marT="34290" marB="34290" anchor="ctr" anchorCtr="1">
                    <a:lnL w="12700" cap="flat" cmpd="sng" algn="ctr">
                      <a:solidFill>
                        <a:srgbClr val="0070C0"/>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12700" cap="flat" cmpd="sng" algn="ctr">
                      <a:solidFill>
                        <a:srgbClr val="0070C0"/>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rPr>
                        <a:t>済</a:t>
                      </a:r>
                      <a:endParaRPr kumimoji="1" lang="en-US" altLang="ja-JP" sz="14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大阪府立環境農林水産</a:t>
                      </a:r>
                      <a:endParaRPr kumimoji="1" lang="en-US" altLang="ja-JP" sz="11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総合研究所</a:t>
                      </a:r>
                      <a:endParaRPr kumimoji="1" lang="en-US" altLang="ja-JP" sz="1100" b="0" i="0" u="none" strike="noStrike" kern="1200" cap="none" spc="0" normalizeH="0" baseline="0" noProof="0" dirty="0">
                        <a:ln>
                          <a:noFill/>
                        </a:ln>
                        <a:solidFill>
                          <a:schemeClr val="tx1"/>
                        </a:solidFill>
                        <a:effectLst/>
                        <a:uLnTx/>
                        <a:uFillTx/>
                        <a:latin typeface="+mn-lt"/>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rPr>
                        <a:t>（</a:t>
                      </a:r>
                      <a:r>
                        <a:rPr kumimoji="1" lang="en-US" altLang="ja-JP" sz="1100" b="0" i="0" u="none" strike="noStrike" kern="1200" cap="none" spc="0" normalizeH="0" baseline="0" noProof="0" dirty="0">
                          <a:ln>
                            <a:noFill/>
                          </a:ln>
                          <a:solidFill>
                            <a:schemeClr val="tx1"/>
                          </a:solidFill>
                          <a:effectLst/>
                          <a:uLnTx/>
                          <a:uFillTx/>
                          <a:latin typeface="+mn-lt"/>
                          <a:ea typeface="+mn-ea"/>
                        </a:rPr>
                        <a:t>2012.4.1</a:t>
                      </a:r>
                      <a:r>
                        <a:rPr kumimoji="1" lang="ja-JP" altLang="en-US" sz="1100" b="0" i="0" u="none" strike="noStrike" kern="1200" cap="none" spc="0" normalizeH="0" baseline="0" noProof="0" dirty="0">
                          <a:ln>
                            <a:noFill/>
                          </a:ln>
                          <a:solidFill>
                            <a:schemeClr val="tx1"/>
                          </a:solidFill>
                          <a:effectLst/>
                          <a:uLnTx/>
                          <a:uFillTx/>
                          <a:latin typeface="+mn-lt"/>
                          <a:ea typeface="+mn-ea"/>
                        </a:rPr>
                        <a:t>）</a:t>
                      </a:r>
                    </a:p>
                  </a:txBody>
                  <a:tcPr marL="68580" marR="68580" marT="34290" marB="34290" anchor="ctr" anchorCtr="1">
                    <a:lnL w="38100" cap="flat" cmpd="sng" algn="ctr">
                      <a:solidFill>
                        <a:schemeClr val="accent5">
                          <a:lumMod val="50000"/>
                        </a:schemeClr>
                      </a:solidFill>
                      <a:prstDash val="solid"/>
                      <a:round/>
                      <a:headEnd type="none" w="med" len="med"/>
                      <a:tailEnd type="none" w="med" len="med"/>
                    </a:lnL>
                    <a:lnR w="38100" cap="flat" cmpd="sng" algn="ctr">
                      <a:solidFill>
                        <a:schemeClr val="accent5">
                          <a:lumMod val="50000"/>
                        </a:schemeClr>
                      </a:solidFill>
                      <a:prstDash val="solid"/>
                      <a:round/>
                      <a:headEnd type="none" w="med" len="med"/>
                      <a:tailEnd type="none" w="med" len="med"/>
                    </a:lnR>
                    <a:lnT w="12700" cap="flat" cmpd="sng" algn="ctr">
                      <a:solidFill>
                        <a:srgbClr val="0070C0"/>
                      </a:solidFill>
                      <a:prstDash val="solid"/>
                      <a:round/>
                      <a:headEnd type="none" w="med" len="med"/>
                      <a:tailEnd type="none" w="med" len="med"/>
                    </a:lnT>
                    <a:lnB w="38100" cap="flat" cmpd="sng" algn="ctr">
                      <a:solidFill>
                        <a:schemeClr val="accent5">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5"/>
                  </a:ext>
                </a:extLst>
              </a:tr>
            </a:tbl>
          </a:graphicData>
        </a:graphic>
      </p:graphicFrame>
      <p:sp>
        <p:nvSpPr>
          <p:cNvPr id="9" name="大かっこ 8"/>
          <p:cNvSpPr/>
          <p:nvPr/>
        </p:nvSpPr>
        <p:spPr>
          <a:xfrm>
            <a:off x="2491067" y="5264792"/>
            <a:ext cx="1847991" cy="396906"/>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242</a:t>
            </a:fld>
            <a:endParaRPr lang="ja-JP" altLang="en-US"/>
          </a:p>
        </p:txBody>
      </p:sp>
    </p:spTree>
    <p:extLst>
      <p:ext uri="{BB962C8B-B14F-4D97-AF65-F5344CB8AC3E}">
        <p14:creationId xmlns:p14="http://schemas.microsoft.com/office/powerpoint/2010/main" val="3184058519"/>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831374" y="1138628"/>
            <a:ext cx="7773074" cy="5127180"/>
          </a:xfrm>
          <a:prstGeom prst="rect">
            <a:avLst/>
          </a:prstGeom>
        </p:spPr>
      </p:pic>
      <p:sp>
        <p:nvSpPr>
          <p:cNvPr id="2" name="テキスト ボックス 1"/>
          <p:cNvSpPr txBox="1"/>
          <p:nvPr/>
        </p:nvSpPr>
        <p:spPr>
          <a:xfrm>
            <a:off x="215516" y="38206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①大阪府立産業技術総合研究所の独立行政法人化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225332" y="800074"/>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■公設試験研究機関としての機能の充実・強化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1264855" y="6436181"/>
            <a:ext cx="736611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年度以降の実績については、大阪市立工業研究所との統合により、比較可能なデータが存在しない。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 name="直線コネクタ 6"/>
          <p:cNvCxnSpPr/>
          <p:nvPr/>
        </p:nvCxnSpPr>
        <p:spPr>
          <a:xfrm>
            <a:off x="2195736" y="1138628"/>
            <a:ext cx="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2123728" y="1241536"/>
            <a:ext cx="17091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8" name="直線コネクタ 17"/>
          <p:cNvCxnSpPr/>
          <p:nvPr/>
        </p:nvCxnSpPr>
        <p:spPr>
          <a:xfrm>
            <a:off x="4594030" y="1138628"/>
            <a:ext cx="3519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4609785" y="1112737"/>
            <a:ext cx="220925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←大阪市立工業研究所と統合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460173" y="1551695"/>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486016" y="3442467"/>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475928" y="5102406"/>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7064157" y="5936421"/>
            <a:ext cx="6522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1274610" y="5936421"/>
            <a:ext cx="894238"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2240856" y="5936421"/>
            <a:ext cx="2362930"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4689652" y="5930978"/>
            <a:ext cx="2362930"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243</a:t>
            </a:fld>
            <a:endParaRPr lang="ja-JP" altLang="en-US"/>
          </a:p>
        </p:txBody>
      </p:sp>
    </p:spTree>
    <p:extLst>
      <p:ext uri="{BB962C8B-B14F-4D97-AF65-F5344CB8AC3E}">
        <p14:creationId xmlns:p14="http://schemas.microsoft.com/office/powerpoint/2010/main" val="1020937317"/>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539552" y="978654"/>
            <a:ext cx="8163252" cy="5474682"/>
          </a:xfrm>
          <a:prstGeom prst="rect">
            <a:avLst/>
          </a:prstGeom>
        </p:spPr>
      </p:pic>
      <p:sp>
        <p:nvSpPr>
          <p:cNvPr id="6" name="テキスト ボックス 5"/>
          <p:cNvSpPr txBox="1"/>
          <p:nvPr/>
        </p:nvSpPr>
        <p:spPr>
          <a:xfrm>
            <a:off x="225332" y="194322"/>
            <a:ext cx="6362892"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②大阪府環境農林水産総合研究所の独立行政法人化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310434" y="549179"/>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■公設試験研究機関としての機能の充実・強化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160872" y="1613728"/>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225332" y="3799271"/>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25332" y="5307273"/>
            <a:ext cx="3516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件数</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2" name="直線コネクタ 21"/>
          <p:cNvCxnSpPr/>
          <p:nvPr/>
        </p:nvCxnSpPr>
        <p:spPr>
          <a:xfrm>
            <a:off x="1979712" y="1373222"/>
            <a:ext cx="0" cy="4852097"/>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1942981" y="1318322"/>
            <a:ext cx="17091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正方形/長方形 31"/>
          <p:cNvSpPr/>
          <p:nvPr/>
        </p:nvSpPr>
        <p:spPr>
          <a:xfrm>
            <a:off x="941875" y="6204969"/>
            <a:ext cx="1001105" cy="222695"/>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2049942" y="6185251"/>
            <a:ext cx="5114346" cy="242413"/>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244</a:t>
            </a:fld>
            <a:endParaRPr lang="ja-JP" altLang="en-US"/>
          </a:p>
        </p:txBody>
      </p:sp>
    </p:spTree>
    <p:extLst>
      <p:ext uri="{BB962C8B-B14F-4D97-AF65-F5344CB8AC3E}">
        <p14:creationId xmlns:p14="http://schemas.microsoft.com/office/powerpoint/2010/main" val="2607334573"/>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pPr lvl="0"/>
            <a:r>
              <a:rPr lang="en-US" altLang="ja-JP" sz="4400" dirty="0">
                <a:latin typeface="BIZ UDゴシック" panose="020B0400000000000000" pitchFamily="49" charset="-128"/>
                <a:ea typeface="BIZ UDゴシック" panose="020B0400000000000000" pitchFamily="49" charset="-128"/>
              </a:rPr>
              <a:t>Ⅲ</a:t>
            </a:r>
            <a:r>
              <a:rPr lang="ja-JP" altLang="en-US" sz="4400" dirty="0">
                <a:latin typeface="BIZ UDゴシック" panose="020B0400000000000000" pitchFamily="49" charset="-128"/>
                <a:ea typeface="BIZ UDゴシック" panose="020B0400000000000000" pitchFamily="49" charset="-128"/>
              </a:rPr>
              <a:t>　行財政</a:t>
            </a:r>
            <a:r>
              <a:rPr lang="ja-JP" altLang="en-US" sz="4400" dirty="0" smtClean="0">
                <a:latin typeface="BIZ UDゴシック" panose="020B0400000000000000" pitchFamily="49" charset="-128"/>
                <a:ea typeface="BIZ UDゴシック" panose="020B0400000000000000" pitchFamily="49" charset="-128"/>
              </a:rPr>
              <a:t>改革</a:t>
            </a:r>
            <a:r>
              <a:rPr lang="en-US" altLang="ja-JP" sz="4400" dirty="0" smtClean="0">
                <a:latin typeface="BIZ UDゴシック" panose="020B0400000000000000" pitchFamily="49" charset="-128"/>
                <a:ea typeface="BIZ UDゴシック" panose="020B0400000000000000" pitchFamily="49" charset="-128"/>
              </a:rPr>
              <a:t/>
            </a:r>
            <a:br>
              <a:rPr lang="en-US" altLang="ja-JP" sz="4400" dirty="0" smtClean="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
            </a:r>
            <a:br>
              <a:rPr lang="en-US" altLang="ja-JP" sz="4400" dirty="0">
                <a:latin typeface="BIZ UDゴシック" panose="020B0400000000000000" pitchFamily="49" charset="-128"/>
                <a:ea typeface="BIZ UDゴシック" panose="020B0400000000000000" pitchFamily="49" charset="-128"/>
              </a:rPr>
            </a:br>
            <a:r>
              <a:rPr lang="en-US" altLang="ja-JP" sz="4400" dirty="0">
                <a:latin typeface="BIZ UDゴシック" panose="020B0400000000000000" pitchFamily="49" charset="-128"/>
                <a:ea typeface="BIZ UDゴシック" panose="020B0400000000000000" pitchFamily="49" charset="-128"/>
              </a:rPr>
              <a:t>【</a:t>
            </a:r>
            <a:r>
              <a:rPr lang="ja-JP" altLang="en-US" sz="4400" dirty="0">
                <a:latin typeface="BIZ UDゴシック" panose="020B0400000000000000" pitchFamily="49" charset="-128"/>
                <a:ea typeface="BIZ UDゴシック" panose="020B0400000000000000" pitchFamily="49" charset="-128"/>
              </a:rPr>
              <a:t>財政</a:t>
            </a:r>
            <a:r>
              <a:rPr lang="en-US" altLang="ja-JP" sz="4400" dirty="0">
                <a:latin typeface="BIZ UDゴシック" panose="020B0400000000000000" pitchFamily="49" charset="-128"/>
                <a:ea typeface="BIZ UDゴシック" panose="020B0400000000000000" pitchFamily="49" charset="-128"/>
              </a:rPr>
              <a:t>】			</a:t>
            </a:r>
            <a:br>
              <a:rPr lang="en-US" altLang="ja-JP" sz="4400" dirty="0">
                <a:latin typeface="BIZ UDゴシック" panose="020B0400000000000000" pitchFamily="49" charset="-128"/>
                <a:ea typeface="BIZ UDゴシック" panose="020B0400000000000000" pitchFamily="49" charset="-128"/>
              </a:rPr>
            </a:br>
            <a:r>
              <a:rPr lang="ja-JP" altLang="en-US" dirty="0">
                <a:latin typeface="BIZ UDゴシック" panose="020B0400000000000000" pitchFamily="49" charset="-128"/>
                <a:ea typeface="BIZ UDゴシック" panose="020B0400000000000000" pitchFamily="49" charset="-128"/>
              </a:rPr>
              <a:t>（１）財政</a:t>
            </a:r>
            <a:r>
              <a:rPr lang="ja-JP" altLang="en-US" dirty="0" smtClean="0">
                <a:latin typeface="BIZ UDゴシック" panose="020B0400000000000000" pitchFamily="49" charset="-128"/>
                <a:ea typeface="BIZ UDゴシック" panose="020B0400000000000000" pitchFamily="49" charset="-128"/>
              </a:rPr>
              <a:t>再建</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dirty="0">
                <a:latin typeface="BIZ UDゴシック" panose="020B0400000000000000" pitchFamily="49" charset="-128"/>
                <a:ea typeface="BIZ UDゴシック" panose="020B0400000000000000" pitchFamily="49" charset="-128"/>
              </a:rPr>
              <a:t>（２）財務マネジメント</a:t>
            </a:r>
            <a:endParaRPr kumimoji="1" lang="ja-JP" altLang="en-US"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999722559"/>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（１）財政再建</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3" name="表 2"/>
          <p:cNvGraphicFramePr>
            <a:graphicFrameLocks noGrp="1"/>
          </p:cNvGraphicFramePr>
          <p:nvPr/>
        </p:nvGraphicFramePr>
        <p:xfrm>
          <a:off x="107504" y="372168"/>
          <a:ext cx="8928992" cy="591820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257023">
                  <a:extLst>
                    <a:ext uri="{9D8B030D-6E8A-4147-A177-3AD203B41FA5}">
                      <a16:colId xmlns:a16="http://schemas.microsoft.com/office/drawing/2014/main" val="20002"/>
                    </a:ext>
                  </a:extLst>
                </a:gridCol>
                <a:gridCol w="2287593">
                  <a:extLst>
                    <a:ext uri="{9D8B030D-6E8A-4147-A177-3AD203B41FA5}">
                      <a16:colId xmlns:a16="http://schemas.microsoft.com/office/drawing/2014/main" val="20003"/>
                    </a:ext>
                  </a:extLst>
                </a:gridCol>
              </a:tblGrid>
              <a:tr h="37084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　法人</a:t>
                      </a:r>
                      <a:r>
                        <a:rPr kumimoji="1" lang="en-US" altLang="ja-JP" sz="1400" dirty="0">
                          <a:solidFill>
                            <a:schemeClr val="tx1"/>
                          </a:solidFill>
                        </a:rPr>
                        <a:t>2</a:t>
                      </a:r>
                      <a:r>
                        <a:rPr kumimoji="1" lang="ja-JP" altLang="en-US" sz="1400" dirty="0">
                          <a:solidFill>
                            <a:schemeClr val="tx1"/>
                          </a:solidFill>
                        </a:rPr>
                        <a:t>税の落ち込み等により</a:t>
                      </a:r>
                      <a:r>
                        <a:rPr kumimoji="1" lang="en-US" altLang="ja-JP" sz="1400" dirty="0">
                          <a:solidFill>
                            <a:schemeClr val="tx1"/>
                          </a:solidFill>
                        </a:rPr>
                        <a:t>1998</a:t>
                      </a:r>
                      <a:r>
                        <a:rPr kumimoji="1" lang="ja-JP" altLang="en-US" sz="1400" dirty="0">
                          <a:solidFill>
                            <a:schemeClr val="tx1"/>
                          </a:solidFill>
                        </a:rPr>
                        <a:t>年度以降、</a:t>
                      </a:r>
                      <a:r>
                        <a:rPr kumimoji="1" lang="en-US" altLang="ja-JP" sz="1400" dirty="0">
                          <a:solidFill>
                            <a:schemeClr val="tx1"/>
                          </a:solidFill>
                        </a:rPr>
                        <a:t>2007</a:t>
                      </a:r>
                      <a:r>
                        <a:rPr kumimoji="1" lang="ja-JP" altLang="en-US" sz="1400" dirty="0">
                          <a:solidFill>
                            <a:schemeClr val="tx1"/>
                          </a:solidFill>
                        </a:rPr>
                        <a:t>年度まで</a:t>
                      </a:r>
                      <a:r>
                        <a:rPr kumimoji="1" lang="en-US" altLang="ja-JP" sz="1400" dirty="0">
                          <a:solidFill>
                            <a:schemeClr val="tx1"/>
                          </a:solidFill>
                        </a:rPr>
                        <a:t>10</a:t>
                      </a:r>
                      <a:r>
                        <a:rPr kumimoji="1" lang="ja-JP" altLang="en-US" sz="1400" dirty="0">
                          <a:solidFill>
                            <a:schemeClr val="tx1"/>
                          </a:solidFill>
                        </a:rPr>
                        <a:t>年連続の赤字決算。</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2001</a:t>
                      </a:r>
                      <a:r>
                        <a:rPr kumimoji="1" lang="ja-JP" altLang="en-US" sz="1400" dirty="0">
                          <a:solidFill>
                            <a:schemeClr val="tx1"/>
                          </a:solidFill>
                        </a:rPr>
                        <a:t>年度より、財政再建団体への転落を回避するため、減債基金からの借入等を実施（</a:t>
                      </a:r>
                      <a:r>
                        <a:rPr kumimoji="1" lang="en-US" altLang="ja-JP" sz="1400" dirty="0">
                          <a:solidFill>
                            <a:schemeClr val="tx1"/>
                          </a:solidFill>
                        </a:rPr>
                        <a:t>2007</a:t>
                      </a:r>
                      <a:r>
                        <a:rPr kumimoji="1" lang="ja-JP" altLang="en-US" sz="1400" dirty="0">
                          <a:solidFill>
                            <a:schemeClr val="tx1"/>
                          </a:solidFill>
                        </a:rPr>
                        <a:t>年度末には累計</a:t>
                      </a:r>
                      <a:r>
                        <a:rPr kumimoji="1" lang="en-US" altLang="ja-JP" sz="1400" dirty="0">
                          <a:solidFill>
                            <a:schemeClr val="tx1"/>
                          </a:solidFill>
                        </a:rPr>
                        <a:t>5,202</a:t>
                      </a:r>
                      <a:r>
                        <a:rPr kumimoji="1" lang="ja-JP" altLang="en-US" sz="1400" dirty="0">
                          <a:solidFill>
                            <a:schemeClr val="tx1"/>
                          </a:solidFill>
                        </a:rPr>
                        <a:t>億円に）。</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府債残高も</a:t>
                      </a:r>
                      <a:r>
                        <a:rPr kumimoji="1" lang="en-US" altLang="ja-JP" sz="1400" dirty="0">
                          <a:solidFill>
                            <a:schemeClr val="tx1"/>
                          </a:solidFill>
                        </a:rPr>
                        <a:t>1989</a:t>
                      </a:r>
                      <a:r>
                        <a:rPr kumimoji="1" lang="ja-JP" altLang="en-US" sz="1400" dirty="0">
                          <a:solidFill>
                            <a:schemeClr val="tx1"/>
                          </a:solidFill>
                        </a:rPr>
                        <a:t>年以降増加傾向。</a:t>
                      </a:r>
                      <a:endParaRPr kumimoji="1" lang="ja-JP" altLang="en-US" sz="1400" strike="sngStrike" dirty="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①減債基金からの</a:t>
                      </a:r>
                      <a:endParaRPr kumimoji="1" lang="en-US" altLang="ja-JP" sz="1400" dirty="0">
                        <a:solidFill>
                          <a:schemeClr val="tx1"/>
                        </a:solidFill>
                      </a:endParaRPr>
                    </a:p>
                    <a:p>
                      <a:pPr marL="0" indent="0"/>
                      <a:r>
                        <a:rPr kumimoji="1" lang="ja-JP" altLang="en-US" sz="1400" dirty="0">
                          <a:solidFill>
                            <a:schemeClr val="tx1"/>
                          </a:solidFill>
                        </a:rPr>
                        <a:t>  借入をしない、借換</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債の増発をしない</a:t>
                      </a:r>
                      <a:endParaRPr kumimoji="1" lang="en-US" altLang="ja-JP" sz="1400" dirty="0">
                        <a:solidFill>
                          <a:schemeClr val="tx1"/>
                        </a:solidFill>
                      </a:endParaRPr>
                    </a:p>
                    <a:p>
                      <a:pPr marL="0" indent="0"/>
                      <a:r>
                        <a:rPr kumimoji="1" lang="ja-JP" altLang="en-US" sz="1400" dirty="0">
                          <a:solidFill>
                            <a:schemeClr val="tx1"/>
                          </a:solidFill>
                        </a:rPr>
                        <a:t>②収入の範囲内で</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 予算を組む</a:t>
                      </a:r>
                      <a:endParaRPr kumimoji="1" lang="ja-JP" altLang="en-US" sz="1400" strike="sngStrike" dirty="0">
                        <a:solidFill>
                          <a:schemeClr val="tx1"/>
                        </a:solidFill>
                      </a:endParaRPr>
                    </a:p>
                    <a:p>
                      <a:pPr marL="0" indent="0"/>
                      <a:r>
                        <a:rPr kumimoji="1" lang="ja-JP" altLang="en-US" sz="1400" dirty="0">
                          <a:solidFill>
                            <a:schemeClr val="tx1"/>
                          </a:solidFill>
                        </a:rPr>
                        <a:t>③類似府県等との</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 比較の視点で評価</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検討を行う。</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b="1" dirty="0">
                          <a:solidFill>
                            <a:schemeClr val="tx1"/>
                          </a:solidFill>
                        </a:rPr>
                        <a:t>①財政再建</a:t>
                      </a:r>
                      <a:endParaRPr kumimoji="1" lang="en-US" altLang="ja-JP" sz="1400" b="1" strike="sngStrike" dirty="0">
                        <a:solidFill>
                          <a:schemeClr val="tx1"/>
                        </a:solidFill>
                      </a:endParaRPr>
                    </a:p>
                    <a:p>
                      <a:pPr marL="0" indent="0"/>
                      <a:r>
                        <a:rPr kumimoji="1" lang="ja-JP" altLang="en-US" sz="1400" dirty="0">
                          <a:solidFill>
                            <a:schemeClr val="tx1"/>
                          </a:solidFill>
                        </a:rPr>
                        <a:t>・財政再建ﾌﾟﾛｸﾞﾗﾑ（案）（</a:t>
                      </a:r>
                      <a:r>
                        <a:rPr kumimoji="1" lang="en-US" altLang="ja-JP" sz="1400" dirty="0">
                          <a:solidFill>
                            <a:schemeClr val="tx1"/>
                          </a:solidFill>
                        </a:rPr>
                        <a:t>2008‐2010</a:t>
                      </a:r>
                      <a:r>
                        <a:rPr kumimoji="1" lang="ja-JP" altLang="en-US" sz="1400" dirty="0">
                          <a:solidFill>
                            <a:schemeClr val="tx1"/>
                          </a:solidFill>
                        </a:rPr>
                        <a:t>年）</a:t>
                      </a:r>
                      <a:endParaRPr kumimoji="1" lang="en-US" altLang="ja-JP" sz="1400" dirty="0">
                        <a:solidFill>
                          <a:schemeClr val="tx1"/>
                        </a:solidFill>
                      </a:endParaRPr>
                    </a:p>
                    <a:p>
                      <a:pPr marL="0" indent="0"/>
                      <a:r>
                        <a:rPr kumimoji="1" lang="ja-JP" altLang="en-US" sz="1400" dirty="0">
                          <a:solidFill>
                            <a:schemeClr val="tx1"/>
                          </a:solidFill>
                        </a:rPr>
                        <a:t>　すべての事務事業、出資法人、公の施</a:t>
                      </a:r>
                      <a:endParaRPr kumimoji="1" lang="en-US" altLang="ja-JP" sz="1400" dirty="0">
                        <a:solidFill>
                          <a:schemeClr val="tx1"/>
                        </a:solidFill>
                      </a:endParaRPr>
                    </a:p>
                    <a:p>
                      <a:pPr marL="0" indent="0"/>
                      <a:r>
                        <a:rPr kumimoji="1" lang="ja-JP" altLang="en-US" sz="1400" dirty="0">
                          <a:solidFill>
                            <a:schemeClr val="tx1"/>
                          </a:solidFill>
                        </a:rPr>
                        <a:t>　設についてゼロベースで見直し、財政</a:t>
                      </a:r>
                      <a:endParaRPr kumimoji="1" lang="en-US" altLang="ja-JP" sz="1400" dirty="0">
                        <a:solidFill>
                          <a:schemeClr val="tx1"/>
                        </a:solidFill>
                      </a:endParaRPr>
                    </a:p>
                    <a:p>
                      <a:pPr marL="0" indent="0"/>
                      <a:r>
                        <a:rPr kumimoji="1" lang="ja-JP" altLang="en-US" sz="1400" dirty="0">
                          <a:solidFill>
                            <a:schemeClr val="tx1"/>
                          </a:solidFill>
                        </a:rPr>
                        <a:t>　健全化団体にならないようにする財政</a:t>
                      </a:r>
                      <a:endParaRPr kumimoji="1" lang="en-US" altLang="ja-JP" sz="1400" dirty="0">
                        <a:solidFill>
                          <a:schemeClr val="tx1"/>
                        </a:solidFill>
                      </a:endParaRPr>
                    </a:p>
                    <a:p>
                      <a:pPr marL="0" indent="0"/>
                      <a:r>
                        <a:rPr kumimoji="1" lang="ja-JP" altLang="en-US" sz="1400" dirty="0">
                          <a:solidFill>
                            <a:schemeClr val="tx1"/>
                          </a:solidFill>
                        </a:rPr>
                        <a:t>　構造改革に着手。</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・財政構造改革ﾌﾟﾗﾝ（案）（</a:t>
                      </a:r>
                      <a:r>
                        <a:rPr kumimoji="1" lang="en-US" altLang="ja-JP" sz="1400" dirty="0">
                          <a:solidFill>
                            <a:schemeClr val="tx1"/>
                          </a:solidFill>
                        </a:rPr>
                        <a:t>2011‐2013</a:t>
                      </a:r>
                      <a:r>
                        <a:rPr kumimoji="1" lang="ja-JP" altLang="en-US" sz="1400" dirty="0">
                          <a:solidFill>
                            <a:schemeClr val="tx1"/>
                          </a:solidFill>
                        </a:rPr>
                        <a:t>年）</a:t>
                      </a:r>
                    </a:p>
                    <a:p>
                      <a:pPr marL="0" indent="0"/>
                      <a:r>
                        <a:rPr kumimoji="1" lang="ja-JP" altLang="en-US" sz="1400" dirty="0">
                          <a:solidFill>
                            <a:schemeClr val="tx1"/>
                          </a:solidFill>
                        </a:rPr>
                        <a:t>　主要事業</a:t>
                      </a:r>
                      <a:r>
                        <a:rPr kumimoji="1" lang="en-US" altLang="ja-JP" sz="1400" dirty="0">
                          <a:solidFill>
                            <a:schemeClr val="tx1"/>
                          </a:solidFill>
                        </a:rPr>
                        <a:t>400</a:t>
                      </a:r>
                      <a:r>
                        <a:rPr kumimoji="1" lang="ja-JP" altLang="en-US" sz="1400" dirty="0">
                          <a:solidFill>
                            <a:schemeClr val="tx1"/>
                          </a:solidFill>
                        </a:rPr>
                        <a:t>事業のうち、法令義務負</a:t>
                      </a:r>
                      <a:endParaRPr kumimoji="1" lang="en-US" altLang="ja-JP" sz="1400" dirty="0">
                        <a:solidFill>
                          <a:schemeClr val="tx1"/>
                        </a:solidFill>
                      </a:endParaRPr>
                    </a:p>
                    <a:p>
                      <a:pPr marL="0" indent="0"/>
                      <a:r>
                        <a:rPr kumimoji="1" lang="ja-JP" altLang="en-US" sz="1400" dirty="0">
                          <a:solidFill>
                            <a:schemeClr val="tx1"/>
                          </a:solidFill>
                        </a:rPr>
                        <a:t>　担などを除いた、約</a:t>
                      </a:r>
                      <a:r>
                        <a:rPr kumimoji="1" lang="en-US" altLang="ja-JP" sz="1400" dirty="0">
                          <a:solidFill>
                            <a:schemeClr val="tx1"/>
                          </a:solidFill>
                        </a:rPr>
                        <a:t>220</a:t>
                      </a:r>
                      <a:r>
                        <a:rPr kumimoji="1" lang="ja-JP" altLang="en-US" sz="1400" dirty="0">
                          <a:solidFill>
                            <a:schemeClr val="tx1"/>
                          </a:solidFill>
                        </a:rPr>
                        <a:t>事業を対象に個</a:t>
                      </a:r>
                      <a:endParaRPr kumimoji="1" lang="en-US" altLang="ja-JP" sz="1400" dirty="0">
                        <a:solidFill>
                          <a:schemeClr val="tx1"/>
                        </a:solidFill>
                      </a:endParaRPr>
                    </a:p>
                    <a:p>
                      <a:pPr marL="0" indent="0"/>
                      <a:r>
                        <a:rPr kumimoji="1" lang="ja-JP" altLang="en-US" sz="1400" dirty="0">
                          <a:solidFill>
                            <a:schemeClr val="tx1"/>
                          </a:solidFill>
                        </a:rPr>
                        <a:t>　別の評価・点検を実施。</a:t>
                      </a:r>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92075" indent="-92075"/>
                      <a:endParaRPr kumimoji="1" lang="en-US" altLang="ja-JP" sz="1400" b="1" dirty="0">
                        <a:solidFill>
                          <a:schemeClr val="tx1"/>
                        </a:solidFill>
                      </a:endParaRPr>
                    </a:p>
                    <a:p>
                      <a:pPr marL="92075" indent="-92075"/>
                      <a:endParaRPr kumimoji="1" lang="en-US" altLang="ja-JP" sz="1400" b="1" dirty="0">
                        <a:solidFill>
                          <a:schemeClr val="tx1"/>
                        </a:solidFill>
                      </a:endParaRPr>
                    </a:p>
                    <a:p>
                      <a:pPr marL="92075" indent="-92075"/>
                      <a:endParaRPr kumimoji="1" lang="en-US" altLang="ja-JP" sz="1400" b="1" dirty="0">
                        <a:solidFill>
                          <a:schemeClr val="tx1"/>
                        </a:solidFill>
                      </a:endParaRPr>
                    </a:p>
                    <a:p>
                      <a:pPr marL="92075" indent="-92075"/>
                      <a:r>
                        <a:rPr kumimoji="1" lang="ja-JP" altLang="en-US" sz="1400" b="1" dirty="0">
                          <a:solidFill>
                            <a:schemeClr val="tx1"/>
                          </a:solidFill>
                        </a:rPr>
                        <a:t>②国直轄事業負担金の見直し</a:t>
                      </a:r>
                      <a:endParaRPr kumimoji="1" lang="en-US" altLang="ja-JP" sz="1400" b="1" dirty="0">
                        <a:solidFill>
                          <a:schemeClr val="tx1"/>
                        </a:solidFill>
                      </a:endParaRPr>
                    </a:p>
                    <a:p>
                      <a:pPr marL="92075" indent="-92075"/>
                      <a:r>
                        <a:rPr kumimoji="1" lang="ja-JP" altLang="en-US" sz="1400" dirty="0">
                          <a:solidFill>
                            <a:schemeClr val="tx1"/>
                          </a:solidFill>
                        </a:rPr>
                        <a:t>　全国一律で国民に保証すべき施策やサービスは</a:t>
                      </a:r>
                      <a:r>
                        <a:rPr kumimoji="1" lang="ja-JP" altLang="en-US" sz="1400" strike="noStrike" dirty="0">
                          <a:solidFill>
                            <a:schemeClr val="tx1"/>
                          </a:solidFill>
                        </a:rPr>
                        <a:t>国</a:t>
                      </a:r>
                      <a:r>
                        <a:rPr kumimoji="1" lang="ja-JP" altLang="en-US" sz="1400" dirty="0">
                          <a:solidFill>
                            <a:schemeClr val="tx1"/>
                          </a:solidFill>
                        </a:rPr>
                        <a:t>という役割分担を明確化。</a:t>
                      </a:r>
                      <a:endParaRPr kumimoji="1" lang="ja-JP" altLang="en-US" sz="1400" strike="sngStrik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indent="0"/>
                      <a:r>
                        <a:rPr kumimoji="1" lang="en-US" altLang="ja-JP" sz="1400" dirty="0">
                          <a:solidFill>
                            <a:schemeClr val="tx1"/>
                          </a:solidFill>
                        </a:rPr>
                        <a:t>2008</a:t>
                      </a:r>
                      <a:r>
                        <a:rPr kumimoji="1" lang="ja-JP" altLang="en-US" sz="1400" dirty="0">
                          <a:solidFill>
                            <a:schemeClr val="tx1"/>
                          </a:solidFill>
                        </a:rPr>
                        <a:t>年度以降、実質収支で黒字決算を達成。</a:t>
                      </a:r>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r>
                        <a:rPr kumimoji="1" lang="ja-JP" altLang="en-US" sz="1400" dirty="0">
                          <a:solidFill>
                            <a:schemeClr val="tx1"/>
                          </a:solidFill>
                        </a:rPr>
                        <a:t>①全事務事業等についてゼロベースで見直し、他府県比較による水準を検証した。</a:t>
                      </a:r>
                      <a:endParaRPr kumimoji="1" lang="en-US" altLang="ja-JP" sz="1400" dirty="0">
                        <a:solidFill>
                          <a:schemeClr val="tx1"/>
                        </a:solidFill>
                      </a:endParaRPr>
                    </a:p>
                    <a:p>
                      <a:pPr marL="92075" indent="-92075"/>
                      <a:r>
                        <a:rPr kumimoji="1" lang="ja-JP" altLang="en-US" sz="1400" dirty="0">
                          <a:solidFill>
                            <a:schemeClr val="tx1"/>
                          </a:solidFill>
                        </a:rPr>
                        <a:t>　改革効果額（</a:t>
                      </a:r>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　計</a:t>
                      </a:r>
                      <a:r>
                        <a:rPr kumimoji="1" lang="en-US" altLang="ja-JP" sz="1400" dirty="0">
                          <a:solidFill>
                            <a:schemeClr val="tx1"/>
                          </a:solidFill>
                        </a:rPr>
                        <a:t>5,019</a:t>
                      </a:r>
                      <a:r>
                        <a:rPr kumimoji="1" lang="ja-JP" altLang="en-US" sz="1400" dirty="0">
                          <a:solidFill>
                            <a:schemeClr val="tx1"/>
                          </a:solidFill>
                        </a:rPr>
                        <a:t>億円</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a:t>
                      </a:r>
                      <a:r>
                        <a:rPr kumimoji="1" lang="ja-JP" altLang="en-US" sz="1200" dirty="0">
                          <a:solidFill>
                            <a:schemeClr val="tx1"/>
                          </a:solidFill>
                        </a:rPr>
                        <a:t>財政再建プログラム（案）</a:t>
                      </a:r>
                      <a:endParaRPr kumimoji="1" lang="en-US" altLang="ja-JP" sz="1200" dirty="0">
                        <a:solidFill>
                          <a:schemeClr val="tx1"/>
                        </a:solidFill>
                      </a:endParaRPr>
                    </a:p>
                    <a:p>
                      <a:pPr marL="174625" indent="-174625"/>
                      <a:r>
                        <a:rPr kumimoji="1" lang="en-US" altLang="ja-JP" sz="1200" dirty="0">
                          <a:solidFill>
                            <a:schemeClr val="tx1"/>
                          </a:solidFill>
                        </a:rPr>
                        <a:t>      </a:t>
                      </a:r>
                      <a:r>
                        <a:rPr kumimoji="1" lang="ja-JP" altLang="en-US" sz="1200" dirty="0">
                          <a:solidFill>
                            <a:schemeClr val="tx1"/>
                          </a:solidFill>
                        </a:rPr>
                        <a:t>：年平均</a:t>
                      </a:r>
                      <a:r>
                        <a:rPr kumimoji="1" lang="en-US" altLang="ja-JP" sz="1200" dirty="0">
                          <a:solidFill>
                            <a:schemeClr val="tx1"/>
                          </a:solidFill>
                        </a:rPr>
                        <a:t>1,018</a:t>
                      </a:r>
                      <a:r>
                        <a:rPr kumimoji="1" lang="ja-JP" altLang="en-US" sz="1200" dirty="0">
                          <a:solidFill>
                            <a:schemeClr val="tx1"/>
                          </a:solidFill>
                        </a:rPr>
                        <a:t>億円</a:t>
                      </a:r>
                      <a:endParaRPr kumimoji="1" lang="en-US" altLang="ja-JP" sz="1200" dirty="0">
                        <a:solidFill>
                          <a:schemeClr val="tx1"/>
                        </a:solidFill>
                      </a:endParaRPr>
                    </a:p>
                    <a:p>
                      <a:pPr marL="174625" indent="-174625"/>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財政構造改革プラン（案）</a:t>
                      </a:r>
                      <a:endParaRPr kumimoji="1" lang="en-US" altLang="ja-JP" sz="1200" dirty="0">
                        <a:solidFill>
                          <a:schemeClr val="tx1"/>
                        </a:solidFill>
                      </a:endParaRPr>
                    </a:p>
                    <a:p>
                      <a:pPr marL="174625" indent="-174625"/>
                      <a:r>
                        <a:rPr kumimoji="1" lang="en-US" altLang="ja-JP" sz="1200" dirty="0">
                          <a:solidFill>
                            <a:schemeClr val="tx1"/>
                          </a:solidFill>
                        </a:rPr>
                        <a:t>     </a:t>
                      </a:r>
                      <a:r>
                        <a:rPr kumimoji="1" lang="ja-JP" altLang="en-US" sz="1200" dirty="0">
                          <a:solidFill>
                            <a:schemeClr val="tx1"/>
                          </a:solidFill>
                        </a:rPr>
                        <a:t>：年平均</a:t>
                      </a:r>
                      <a:r>
                        <a:rPr kumimoji="1" lang="en-US" altLang="ja-JP" sz="1200" dirty="0">
                          <a:solidFill>
                            <a:schemeClr val="tx1"/>
                          </a:solidFill>
                        </a:rPr>
                        <a:t>655</a:t>
                      </a:r>
                      <a:r>
                        <a:rPr kumimoji="1" lang="ja-JP" altLang="en-US" sz="1200" dirty="0">
                          <a:solidFill>
                            <a:schemeClr val="tx1"/>
                          </a:solidFill>
                        </a:rPr>
                        <a:t>億円</a:t>
                      </a:r>
                      <a:endParaRPr kumimoji="1" lang="en-US" altLang="ja-JP" sz="12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endParaRPr kumimoji="1" lang="en-US" altLang="ja-JP" sz="1400" dirty="0">
                        <a:solidFill>
                          <a:schemeClr val="tx1"/>
                        </a:solidFill>
                      </a:endParaRPr>
                    </a:p>
                    <a:p>
                      <a:pPr marL="92075" indent="-92075"/>
                      <a:r>
                        <a:rPr kumimoji="1" lang="ja-JP" altLang="en-US" sz="1400" dirty="0">
                          <a:solidFill>
                            <a:schemeClr val="tx1"/>
                          </a:solidFill>
                        </a:rPr>
                        <a:t>②　</a:t>
                      </a:r>
                      <a:r>
                        <a:rPr kumimoji="1" lang="en-US" altLang="ja-JP" sz="1400" dirty="0">
                          <a:solidFill>
                            <a:schemeClr val="tx1"/>
                          </a:solidFill>
                        </a:rPr>
                        <a:t>2009</a:t>
                      </a:r>
                      <a:r>
                        <a:rPr kumimoji="1" lang="ja-JP" altLang="en-US" sz="1400" dirty="0">
                          <a:solidFill>
                            <a:schemeClr val="tx1"/>
                          </a:solidFill>
                        </a:rPr>
                        <a:t>年度以降、国直轄事業負担金の内訳が明示されるとともに、</a:t>
                      </a:r>
                      <a:r>
                        <a:rPr kumimoji="1" lang="en-US" altLang="ja-JP" sz="1400" dirty="0">
                          <a:solidFill>
                            <a:schemeClr val="tx1"/>
                          </a:solidFill>
                        </a:rPr>
                        <a:t>2011</a:t>
                      </a:r>
                      <a:r>
                        <a:rPr kumimoji="1" lang="ja-JP" altLang="en-US" sz="1400" dirty="0">
                          <a:solidFill>
                            <a:schemeClr val="tx1"/>
                          </a:solidFill>
                        </a:rPr>
                        <a:t>年度には維持管理部分の負担金が廃止。</a:t>
                      </a:r>
                      <a:endParaRPr kumimoji="1" lang="en-US" altLang="ja-JP" sz="1400" dirty="0">
                        <a:solidFill>
                          <a:schemeClr val="tx1"/>
                        </a:solidFill>
                      </a:endParaRPr>
                    </a:p>
                    <a:p>
                      <a:pPr marL="92075" indent="-92075"/>
                      <a:r>
                        <a:rPr kumimoji="1" lang="ja-JP" altLang="en-US" sz="1400" dirty="0">
                          <a:solidFill>
                            <a:schemeClr val="tx1"/>
                          </a:solidFill>
                        </a:rPr>
                        <a:t>　⇒廃止分：負担金総額の</a:t>
                      </a:r>
                      <a:r>
                        <a:rPr kumimoji="1" lang="en-US" altLang="ja-JP" sz="1400" dirty="0">
                          <a:solidFill>
                            <a:schemeClr val="tx1"/>
                          </a:solidFill>
                        </a:rPr>
                        <a:t>7.1</a:t>
                      </a:r>
                      <a:r>
                        <a:rPr kumimoji="1" lang="ja-JP" altLang="en-US" sz="1400" dirty="0">
                          <a:solidFill>
                            <a:schemeClr val="tx1"/>
                          </a:solidFill>
                        </a:rPr>
                        <a:t>％　</a:t>
                      </a:r>
                      <a:r>
                        <a:rPr kumimoji="1" lang="en-US" altLang="ja-JP" sz="1400" dirty="0">
                          <a:solidFill>
                            <a:schemeClr val="tx1"/>
                          </a:solidFill>
                        </a:rPr>
                        <a:t>27</a:t>
                      </a:r>
                      <a:r>
                        <a:rPr kumimoji="1" lang="ja-JP" altLang="en-US" sz="1400" dirty="0">
                          <a:solidFill>
                            <a:schemeClr val="tx1"/>
                          </a:solidFill>
                        </a:rPr>
                        <a:t>億円</a:t>
                      </a:r>
                      <a:endParaRPr kumimoji="1" lang="en-US" altLang="ja-JP" sz="1400" dirty="0">
                        <a:solidFill>
                          <a:schemeClr val="tx1"/>
                        </a:solidFill>
                      </a:endParaRPr>
                    </a:p>
                    <a:p>
                      <a:pPr marL="92075" indent="-92075"/>
                      <a:r>
                        <a:rPr kumimoji="1" lang="ja-JP" altLang="en-US" sz="1400" dirty="0">
                          <a:solidFill>
                            <a:schemeClr val="tx1"/>
                          </a:solidFill>
                        </a:rPr>
                        <a:t>　（</a:t>
                      </a:r>
                      <a:r>
                        <a:rPr kumimoji="1" lang="en-US" altLang="ja-JP" sz="1400" dirty="0">
                          <a:solidFill>
                            <a:schemeClr val="tx1"/>
                          </a:solidFill>
                        </a:rPr>
                        <a:t>※2009</a:t>
                      </a:r>
                      <a:r>
                        <a:rPr kumimoji="1" lang="ja-JP" altLang="en-US" sz="1400" dirty="0">
                          <a:solidFill>
                            <a:schemeClr val="tx1"/>
                          </a:solidFill>
                        </a:rPr>
                        <a:t>年度の割合）</a:t>
                      </a:r>
                      <a:endParaRPr kumimoji="1" lang="en-US" altLang="ja-JP" sz="1400" dirty="0">
                        <a:solidFill>
                          <a:schemeClr val="tx1"/>
                        </a:solidFill>
                      </a:endParaRPr>
                    </a:p>
                    <a:p>
                      <a:pPr marL="92075" indent="-92075"/>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大かっこ 3"/>
          <p:cNvSpPr/>
          <p:nvPr/>
        </p:nvSpPr>
        <p:spPr>
          <a:xfrm>
            <a:off x="3635896" y="2924944"/>
            <a:ext cx="2952328" cy="1152128"/>
          </a:xfrm>
          <a:prstGeom prst="bracketPair">
            <a:avLst>
              <a:gd name="adj" fmla="val 648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財政再建プログラム（案）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3,054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か年予算総額約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兆円の約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財政構造改革プラン（案）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1,965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か年予算総額約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兆円の約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246</a:t>
            </a:fld>
            <a:endParaRPr lang="ja-JP" altLang="en-US"/>
          </a:p>
        </p:txBody>
      </p:sp>
    </p:spTree>
    <p:extLst>
      <p:ext uri="{BB962C8B-B14F-4D97-AF65-F5344CB8AC3E}">
        <p14:creationId xmlns:p14="http://schemas.microsoft.com/office/powerpoint/2010/main" val="2384213181"/>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1324347047"/>
              </p:ext>
            </p:extLst>
          </p:nvPr>
        </p:nvGraphicFramePr>
        <p:xfrm>
          <a:off x="107504" y="372168"/>
          <a:ext cx="8928992" cy="6155840"/>
        </p:xfrm>
        <a:graphic>
          <a:graphicData uri="http://schemas.openxmlformats.org/drawingml/2006/table">
            <a:tbl>
              <a:tblPr firstRow="1" bandRow="1">
                <a:tableStyleId>{5940675A-B579-460E-94D1-54222C63F5DA}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309634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tblGrid>
              <a:tr h="365421">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602840">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dirty="0">
                          <a:solidFill>
                            <a:schemeClr val="tx1"/>
                          </a:solidFill>
                        </a:rPr>
                        <a:t>③人件費の削減</a:t>
                      </a:r>
                      <a:endParaRPr kumimoji="1" lang="en-US" altLang="ja-JP" sz="1400" b="1" strike="sngStrike" dirty="0">
                        <a:solidFill>
                          <a:schemeClr val="tx1"/>
                        </a:solidFill>
                      </a:endParaRPr>
                    </a:p>
                    <a:p>
                      <a:r>
                        <a:rPr kumimoji="1" lang="ja-JP" altLang="en-US" sz="1400" dirty="0">
                          <a:solidFill>
                            <a:schemeClr val="tx1"/>
                          </a:solidFill>
                        </a:rPr>
                        <a:t>　　全都道府県の中で最も高い給与</a:t>
                      </a:r>
                      <a:endParaRPr kumimoji="1" lang="en-US" altLang="ja-JP" sz="1400" dirty="0">
                        <a:solidFill>
                          <a:schemeClr val="tx1"/>
                        </a:solidFill>
                      </a:endParaRPr>
                    </a:p>
                    <a:p>
                      <a:r>
                        <a:rPr kumimoji="1" lang="ja-JP" altLang="en-US" sz="1400" dirty="0">
                          <a:solidFill>
                            <a:schemeClr val="tx1"/>
                          </a:solidFill>
                        </a:rPr>
                        <a:t>　　カット率を適用し人件費を削減。</a:t>
                      </a:r>
                      <a:endParaRPr kumimoji="1" lang="en-US" altLang="ja-JP" sz="1400" dirty="0">
                        <a:solidFill>
                          <a:schemeClr val="tx1"/>
                        </a:solidFill>
                      </a:endParaRPr>
                    </a:p>
                    <a:p>
                      <a:endParaRPr kumimoji="1" lang="en-US" altLang="ja-JP" sz="1400" b="1" dirty="0">
                        <a:solidFill>
                          <a:schemeClr val="tx1"/>
                        </a:solidFill>
                      </a:endParaRPr>
                    </a:p>
                    <a:p>
                      <a:endParaRPr kumimoji="1" lang="en-US" altLang="ja-JP" sz="1400" b="1" dirty="0">
                        <a:solidFill>
                          <a:schemeClr val="tx1"/>
                        </a:solidFill>
                      </a:endParaRPr>
                    </a:p>
                    <a:p>
                      <a:endParaRPr kumimoji="1" lang="en-US" altLang="ja-JP" sz="1400" b="1" dirty="0">
                        <a:solidFill>
                          <a:schemeClr val="tx1"/>
                        </a:solidFill>
                      </a:endParaRPr>
                    </a:p>
                    <a:p>
                      <a:r>
                        <a:rPr kumimoji="1" lang="ja-JP" altLang="en-US" sz="1400" b="1" dirty="0">
                          <a:solidFill>
                            <a:schemeClr val="tx1"/>
                          </a:solidFill>
                        </a:rPr>
                        <a:t>④「財政運営基本条例」の制定（</a:t>
                      </a:r>
                      <a:r>
                        <a:rPr kumimoji="1" lang="en-US" altLang="ja-JP" sz="1400" b="1" dirty="0">
                          <a:solidFill>
                            <a:schemeClr val="tx1"/>
                          </a:solidFill>
                        </a:rPr>
                        <a:t>2012</a:t>
                      </a:r>
                      <a:r>
                        <a:rPr kumimoji="1" lang="ja-JP" altLang="en-US" sz="1400" b="1" dirty="0">
                          <a:solidFill>
                            <a:schemeClr val="tx1"/>
                          </a:solidFill>
                        </a:rPr>
                        <a:t>年</a:t>
                      </a:r>
                      <a:r>
                        <a:rPr kumimoji="1" lang="en-US" altLang="ja-JP" sz="1400" b="1" dirty="0">
                          <a:solidFill>
                            <a:schemeClr val="tx1"/>
                          </a:solidFill>
                        </a:rPr>
                        <a:t>2</a:t>
                      </a:r>
                      <a:r>
                        <a:rPr kumimoji="1" lang="ja-JP" altLang="en-US" sz="1400" b="1" dirty="0">
                          <a:solidFill>
                            <a:schemeClr val="tx1"/>
                          </a:solidFill>
                        </a:rPr>
                        <a:t>月施行</a:t>
                      </a:r>
                      <a:r>
                        <a:rPr kumimoji="1" lang="ja-JP" altLang="en-US" sz="1400" b="1" strike="noStrike" dirty="0">
                          <a:solidFill>
                            <a:schemeClr val="tx1"/>
                          </a:solidFill>
                          <a:effectLst/>
                        </a:rPr>
                        <a:t>）</a:t>
                      </a:r>
                      <a:endParaRPr kumimoji="1" lang="en-US" altLang="ja-JP" sz="1400" b="1" strike="noStrike" dirty="0">
                        <a:solidFill>
                          <a:schemeClr val="tx1"/>
                        </a:solidFill>
                        <a:effectLst/>
                      </a:endParaRPr>
                    </a:p>
                    <a:p>
                      <a:endParaRPr kumimoji="1" lang="en-US" altLang="ja-JP" sz="1400" b="1" strike="noStrike" dirty="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92075" indent="-92075"/>
                      <a:r>
                        <a:rPr kumimoji="1" lang="ja-JP" altLang="en-US" sz="1400" dirty="0">
                          <a:solidFill>
                            <a:schemeClr val="tx1"/>
                          </a:solidFill>
                        </a:rPr>
                        <a:t>③給料、期末・勤勉手当、管理職手当、退職手当カット</a:t>
                      </a:r>
                      <a:endParaRPr kumimoji="1" lang="en-US" altLang="ja-JP" sz="1400" dirty="0">
                        <a:solidFill>
                          <a:schemeClr val="tx1"/>
                        </a:solidFill>
                      </a:endParaRPr>
                    </a:p>
                    <a:p>
                      <a:pPr marL="92075" indent="-92075"/>
                      <a:r>
                        <a:rPr kumimoji="1" lang="ja-JP" altLang="en-US" sz="1400" dirty="0">
                          <a:solidFill>
                            <a:schemeClr val="tx1"/>
                          </a:solidFill>
                        </a:rPr>
                        <a:t>　⇒効果額（</a:t>
                      </a:r>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 　</a:t>
                      </a:r>
                      <a:endParaRPr kumimoji="1" lang="en-US" altLang="ja-JP" sz="1400" dirty="0">
                        <a:solidFill>
                          <a:schemeClr val="tx1"/>
                        </a:solidFill>
                      </a:endParaRPr>
                    </a:p>
                    <a:p>
                      <a:pPr marL="92075" indent="-92075"/>
                      <a:r>
                        <a:rPr kumimoji="1" lang="ja-JP" altLang="en-US" sz="1400" dirty="0">
                          <a:solidFill>
                            <a:schemeClr val="tx1"/>
                          </a:solidFill>
                        </a:rPr>
                        <a:t>　　計</a:t>
                      </a:r>
                      <a:r>
                        <a:rPr kumimoji="1" lang="en-US" altLang="ja-JP" sz="1400" dirty="0">
                          <a:solidFill>
                            <a:schemeClr val="tx1"/>
                          </a:solidFill>
                        </a:rPr>
                        <a:t>2,190</a:t>
                      </a:r>
                      <a:r>
                        <a:rPr kumimoji="1" lang="ja-JP" altLang="en-US" sz="1400" dirty="0">
                          <a:solidFill>
                            <a:schemeClr val="tx1"/>
                          </a:solidFill>
                        </a:rPr>
                        <a:t>億円</a:t>
                      </a:r>
                      <a:endParaRPr kumimoji="1" lang="en-US" altLang="ja-JP" sz="1400" dirty="0">
                        <a:solidFill>
                          <a:schemeClr val="tx1"/>
                        </a:solidFill>
                      </a:endParaRPr>
                    </a:p>
                    <a:p>
                      <a:pPr marL="92075" indent="-92075"/>
                      <a:r>
                        <a:rPr kumimoji="1" lang="ja-JP" altLang="en-US" sz="1400" dirty="0">
                          <a:solidFill>
                            <a:schemeClr val="tx1"/>
                          </a:solidFill>
                        </a:rPr>
                        <a:t>　　（</a:t>
                      </a:r>
                      <a:r>
                        <a:rPr kumimoji="1" lang="en-US" altLang="ja-JP" sz="1400" dirty="0">
                          <a:solidFill>
                            <a:schemeClr val="tx1"/>
                          </a:solidFill>
                        </a:rPr>
                        <a:t>※</a:t>
                      </a:r>
                      <a:r>
                        <a:rPr kumimoji="1" lang="ja-JP" altLang="en-US" sz="1400" dirty="0">
                          <a:solidFill>
                            <a:schemeClr val="tx1"/>
                          </a:solidFill>
                        </a:rPr>
                        <a:t>①の一部再掲）</a:t>
                      </a:r>
                    </a:p>
                    <a:p>
                      <a:pPr marL="0" indent="0"/>
                      <a:endParaRPr kumimoji="1" lang="en-US" altLang="ja-JP" sz="1400" dirty="0">
                        <a:solidFill>
                          <a:schemeClr val="tx1"/>
                        </a:solidFill>
                      </a:endParaRPr>
                    </a:p>
                    <a:p>
                      <a:pPr marL="174625" indent="-174625"/>
                      <a:r>
                        <a:rPr kumimoji="1" lang="ja-JP" altLang="en-US" sz="1400" dirty="0">
                          <a:solidFill>
                            <a:schemeClr val="tx1"/>
                          </a:solidFill>
                        </a:rPr>
                        <a:t>④条例に基づき予算編成過程の開示や、計画的財政運営のための中長期試算を公表</a:t>
                      </a:r>
                      <a:endParaRPr kumimoji="1" lang="en-US" altLang="ja-JP" sz="1400" dirty="0">
                        <a:solidFill>
                          <a:schemeClr val="tx1"/>
                        </a:solidFill>
                      </a:endParaRPr>
                    </a:p>
                    <a:p>
                      <a:pPr marL="174625" indent="-174625"/>
                      <a:r>
                        <a:rPr kumimoji="1" lang="ja-JP" altLang="en-US" sz="1400" dirty="0">
                          <a:solidFill>
                            <a:schemeClr val="tx1"/>
                          </a:solidFill>
                        </a:rPr>
                        <a:t>⇒減債基金の復元</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2009</a:t>
                      </a:r>
                      <a:r>
                        <a:rPr kumimoji="1" lang="ja-JP" altLang="en-US" sz="1400" dirty="0">
                          <a:solidFill>
                            <a:schemeClr val="tx1"/>
                          </a:solidFill>
                        </a:rPr>
                        <a:t>～</a:t>
                      </a:r>
                      <a:r>
                        <a:rPr kumimoji="1" lang="en-US" altLang="ja-JP" sz="1400" dirty="0">
                          <a:solidFill>
                            <a:schemeClr val="tx1"/>
                          </a:solidFill>
                        </a:rPr>
                        <a:t>2021</a:t>
                      </a:r>
                      <a:r>
                        <a:rPr kumimoji="1" lang="ja-JP" altLang="en-US" sz="1400" dirty="0">
                          <a:solidFill>
                            <a:schemeClr val="tx1"/>
                          </a:solidFill>
                        </a:rPr>
                        <a:t>年度：　</a:t>
                      </a:r>
                      <a:endParaRPr kumimoji="1" lang="en-US" altLang="ja-JP" sz="1400" dirty="0">
                        <a:solidFill>
                          <a:schemeClr val="tx1"/>
                        </a:solidFill>
                      </a:endParaRPr>
                    </a:p>
                    <a:p>
                      <a:pPr marL="174625" indent="-174625"/>
                      <a:r>
                        <a:rPr kumimoji="1" lang="ja-JP" altLang="en-US" sz="1400" dirty="0">
                          <a:solidFill>
                            <a:schemeClr val="tx1"/>
                          </a:solidFill>
                        </a:rPr>
                        <a:t>　　　　　　　　　　　</a:t>
                      </a:r>
                      <a:r>
                        <a:rPr kumimoji="1" lang="en-US" altLang="ja-JP" sz="1400" dirty="0">
                          <a:solidFill>
                            <a:schemeClr val="tx1"/>
                          </a:solidFill>
                        </a:rPr>
                        <a:t>4,686</a:t>
                      </a:r>
                      <a:r>
                        <a:rPr kumimoji="1" lang="ja-JP" altLang="en-US" sz="1400" dirty="0">
                          <a:solidFill>
                            <a:schemeClr val="tx1"/>
                          </a:solidFill>
                        </a:rPr>
                        <a:t>億円</a:t>
                      </a:r>
                      <a:endParaRPr kumimoji="1" lang="en-US" altLang="ja-JP" sz="1400" dirty="0">
                        <a:solidFill>
                          <a:schemeClr val="tx1"/>
                        </a:solidFill>
                      </a:endParaRP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412792">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b="1" strike="noStrike" dirty="0">
                          <a:solidFill>
                            <a:schemeClr val="tx1"/>
                          </a:solidFill>
                          <a:effectLst/>
                        </a:rPr>
                        <a:t>⑤「大阪府ファシリティマネジメント基本方針」を策定（</a:t>
                      </a:r>
                      <a:r>
                        <a:rPr kumimoji="1" lang="en-US" altLang="ja-JP" sz="1400" b="1" strike="noStrike" dirty="0">
                          <a:solidFill>
                            <a:schemeClr val="tx1"/>
                          </a:solidFill>
                          <a:effectLst/>
                        </a:rPr>
                        <a:t>2015</a:t>
                      </a:r>
                      <a:r>
                        <a:rPr kumimoji="1" lang="ja-JP" altLang="en-US" sz="1400" b="1" strike="noStrike" dirty="0">
                          <a:solidFill>
                            <a:schemeClr val="tx1"/>
                          </a:solidFill>
                          <a:effectLst/>
                        </a:rPr>
                        <a:t>年</a:t>
                      </a:r>
                      <a:r>
                        <a:rPr kumimoji="1" lang="en-US" altLang="ja-JP" sz="1400" b="1" strike="noStrike" dirty="0">
                          <a:solidFill>
                            <a:schemeClr val="tx1"/>
                          </a:solidFill>
                          <a:effectLst/>
                        </a:rPr>
                        <a:t>11</a:t>
                      </a:r>
                      <a:r>
                        <a:rPr kumimoji="1" lang="ja-JP" altLang="en-US" sz="1400" b="1" strike="noStrike" dirty="0">
                          <a:solidFill>
                            <a:schemeClr val="tx1"/>
                          </a:solidFill>
                          <a:effectLst/>
                        </a:rPr>
                        <a:t>月、</a:t>
                      </a:r>
                      <a:r>
                        <a:rPr kumimoji="1" lang="en-US" altLang="ja-JP" sz="1400" b="1" strike="noStrike" dirty="0">
                          <a:solidFill>
                            <a:schemeClr val="tx1"/>
                          </a:solidFill>
                          <a:effectLst/>
                        </a:rPr>
                        <a:t>2022</a:t>
                      </a:r>
                      <a:r>
                        <a:rPr kumimoji="1" lang="ja-JP" altLang="en-US" sz="1400" b="1" strike="noStrike" dirty="0">
                          <a:solidFill>
                            <a:schemeClr val="tx1"/>
                          </a:solidFill>
                          <a:effectLst/>
                        </a:rPr>
                        <a:t>年</a:t>
                      </a:r>
                      <a:r>
                        <a:rPr kumimoji="1" lang="en-US" altLang="ja-JP" sz="1400" b="1" strike="noStrike" dirty="0">
                          <a:solidFill>
                            <a:schemeClr val="tx1"/>
                          </a:solidFill>
                          <a:effectLst/>
                        </a:rPr>
                        <a:t>3</a:t>
                      </a:r>
                      <a:r>
                        <a:rPr kumimoji="1" lang="ja-JP" altLang="en-US" sz="1400" b="1" strike="noStrike" dirty="0">
                          <a:solidFill>
                            <a:schemeClr val="tx1"/>
                          </a:solidFill>
                          <a:effectLst/>
                        </a:rPr>
                        <a:t>月改訂（最新））</a:t>
                      </a:r>
                      <a:endParaRPr kumimoji="1" lang="en-US" altLang="ja-JP" sz="1400" b="1" strike="noStrike" dirty="0">
                        <a:solidFill>
                          <a:schemeClr val="tx1"/>
                        </a:solidFill>
                        <a:effectLst/>
                      </a:endParaRPr>
                    </a:p>
                    <a:p>
                      <a:r>
                        <a:rPr kumimoji="1" lang="ja-JP" altLang="en-US" sz="1400" b="0" strike="noStrike" dirty="0">
                          <a:solidFill>
                            <a:schemeClr val="tx1"/>
                          </a:solidFill>
                          <a:effectLst/>
                        </a:rPr>
                        <a:t>　　所有する公共施設等の有効活用や</a:t>
                      </a:r>
                      <a:endParaRPr kumimoji="1" lang="en-US" altLang="ja-JP" sz="1400" b="0" strike="noStrike" dirty="0">
                        <a:solidFill>
                          <a:schemeClr val="tx1"/>
                        </a:solidFill>
                        <a:effectLst/>
                      </a:endParaRPr>
                    </a:p>
                    <a:p>
                      <a:r>
                        <a:rPr kumimoji="1" lang="ja-JP" altLang="en-US" sz="1400" b="0" strike="noStrike" dirty="0">
                          <a:solidFill>
                            <a:schemeClr val="tx1"/>
                          </a:solidFill>
                          <a:effectLst/>
                        </a:rPr>
                        <a:t>　総量最適化に取組む</a:t>
                      </a:r>
                      <a:endParaRPr kumimoji="1" lang="en-US" altLang="ja-JP" sz="1400" b="0" strike="noStrike" dirty="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a:solidFill>
                            <a:schemeClr val="tx1"/>
                          </a:solidFill>
                        </a:rPr>
                        <a:t>⑤施設等の点検結果を</a:t>
                      </a:r>
                      <a:r>
                        <a:rPr kumimoji="1" lang="ja-JP" altLang="en-US" sz="1400" dirty="0" err="1">
                          <a:solidFill>
                            <a:schemeClr val="tx1"/>
                          </a:solidFill>
                        </a:rPr>
                        <a:t>踏ま</a:t>
                      </a:r>
                      <a:endParaRPr kumimoji="1" lang="en-US" altLang="ja-JP" sz="1400" dirty="0">
                        <a:solidFill>
                          <a:schemeClr val="tx1"/>
                        </a:solidFill>
                      </a:endParaRPr>
                    </a:p>
                    <a:p>
                      <a:pPr marL="0" indent="0"/>
                      <a:r>
                        <a:rPr kumimoji="1" lang="ja-JP" altLang="en-US" sz="1400" dirty="0">
                          <a:solidFill>
                            <a:schemeClr val="tx1"/>
                          </a:solidFill>
                        </a:rPr>
                        <a:t>　</a:t>
                      </a:r>
                      <a:r>
                        <a:rPr kumimoji="1" lang="ja-JP" altLang="en-US" sz="1400" dirty="0" err="1">
                          <a:solidFill>
                            <a:schemeClr val="tx1"/>
                          </a:solidFill>
                        </a:rPr>
                        <a:t>え</a:t>
                      </a:r>
                      <a:r>
                        <a:rPr kumimoji="1" lang="ja-JP" altLang="en-US" sz="1400" dirty="0">
                          <a:solidFill>
                            <a:schemeClr val="tx1"/>
                          </a:solidFill>
                        </a:rPr>
                        <a:t>対応方針を示す</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撤去・廃止等：</a:t>
                      </a:r>
                      <a:r>
                        <a:rPr kumimoji="1" lang="en-US" altLang="ja-JP" sz="1400" dirty="0">
                          <a:solidFill>
                            <a:schemeClr val="tx1"/>
                          </a:solidFill>
                        </a:rPr>
                        <a:t>20</a:t>
                      </a:r>
                      <a:r>
                        <a:rPr kumimoji="1" lang="ja-JP" altLang="en-US" sz="1400" dirty="0">
                          <a:solidFill>
                            <a:schemeClr val="tx1"/>
                          </a:solidFill>
                        </a:rPr>
                        <a:t>施設、</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建替え（減築）：</a:t>
                      </a:r>
                      <a:r>
                        <a:rPr kumimoji="1" lang="en-US" altLang="ja-JP" sz="1400" dirty="0">
                          <a:solidFill>
                            <a:schemeClr val="tx1"/>
                          </a:solidFill>
                        </a:rPr>
                        <a:t>9</a:t>
                      </a:r>
                      <a:r>
                        <a:rPr kumimoji="1" lang="ja-JP" altLang="en-US" sz="1400" dirty="0">
                          <a:solidFill>
                            <a:schemeClr val="tx1"/>
                          </a:solidFill>
                        </a:rPr>
                        <a:t>施設　など</a:t>
                      </a:r>
                      <a:endParaRPr kumimoji="1" lang="en-US" altLang="ja-JP" sz="1400" dirty="0">
                        <a:solidFill>
                          <a:schemeClr val="tx1"/>
                        </a:solidFill>
                      </a:endParaRPr>
                    </a:p>
                    <a:p>
                      <a:pPr marL="0" indent="0"/>
                      <a:r>
                        <a:rPr kumimoji="1" lang="ja-JP" altLang="en-US" sz="1400" dirty="0">
                          <a:solidFill>
                            <a:schemeClr val="tx1"/>
                          </a:solidFill>
                        </a:rPr>
                        <a:t>　（</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月時点）</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2"/>
                  </a:ext>
                </a:extLst>
              </a:tr>
              <a:tr h="1512168">
                <a:tc>
                  <a:txBody>
                    <a:bodyPr/>
                    <a:lstStyle/>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b="1" strike="noStrike" dirty="0" smtClean="0">
                          <a:solidFill>
                            <a:schemeClr val="tx1"/>
                          </a:solidFill>
                          <a:effectLst/>
                        </a:rPr>
                        <a:t>⑥課税自主権の活用</a:t>
                      </a:r>
                      <a:endParaRPr kumimoji="1" lang="en-US" altLang="ja-JP" sz="1400" b="1" strike="noStrike" dirty="0" smtClean="0">
                        <a:solidFill>
                          <a:schemeClr val="tx1"/>
                        </a:solidFill>
                        <a:effectLst/>
                      </a:endParaRPr>
                    </a:p>
                    <a:p>
                      <a:r>
                        <a:rPr kumimoji="1" lang="ja-JP" altLang="en-US" sz="1400" b="0" strike="noStrike" dirty="0" smtClean="0">
                          <a:solidFill>
                            <a:schemeClr val="tx1"/>
                          </a:solidFill>
                          <a:effectLst/>
                        </a:rPr>
                        <a:t>　　高まる行政ニーズに応えるため、</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「受益と負担」や「税収の使途」を</a:t>
                      </a:r>
                      <a:r>
                        <a:rPr kumimoji="1" lang="ja-JP" altLang="en-US" sz="1400" b="0" strike="noStrike" dirty="0" err="1" smtClean="0">
                          <a:solidFill>
                            <a:schemeClr val="tx1"/>
                          </a:solidFill>
                          <a:effectLst/>
                        </a:rPr>
                        <a:t>踏ま</a:t>
                      </a:r>
                      <a:endParaRPr kumimoji="1" lang="en-US" altLang="ja-JP" sz="1400" b="0" strike="noStrike" dirty="0" smtClean="0">
                        <a:solidFill>
                          <a:schemeClr val="tx1"/>
                        </a:solidFill>
                        <a:effectLst/>
                      </a:endParaRPr>
                    </a:p>
                    <a:p>
                      <a:r>
                        <a:rPr kumimoji="1" lang="ja-JP" altLang="en-US" sz="1400" b="0" strike="noStrike" dirty="0" smtClean="0">
                          <a:solidFill>
                            <a:schemeClr val="tx1"/>
                          </a:solidFill>
                          <a:effectLst/>
                        </a:rPr>
                        <a:t>　え、新たな収入の確保を検討</a:t>
                      </a:r>
                      <a:endParaRPr kumimoji="1" lang="en-US" altLang="ja-JP" sz="1400" b="0" strike="noStrike" dirty="0" smtClean="0">
                        <a:solidFill>
                          <a:schemeClr val="tx1"/>
                        </a:solidFill>
                        <a:effectLs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⑥歳入確保の取組み</a:t>
                      </a:r>
                      <a:endParaRPr kumimoji="1" lang="en-US" altLang="ja-JP" sz="1400" dirty="0">
                        <a:solidFill>
                          <a:schemeClr val="tx1"/>
                        </a:solidFill>
                      </a:endParaRPr>
                    </a:p>
                    <a:p>
                      <a:pPr marL="0" indent="0"/>
                      <a:r>
                        <a:rPr kumimoji="1" lang="ja-JP" altLang="en-US" sz="1400" dirty="0">
                          <a:solidFill>
                            <a:schemeClr val="tx1"/>
                          </a:solidFill>
                        </a:rPr>
                        <a:t>・新たな税を導入</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森林環境税</a:t>
                      </a:r>
                      <a:r>
                        <a:rPr kumimoji="1" lang="en-US" altLang="ja-JP" sz="1400" dirty="0">
                          <a:solidFill>
                            <a:schemeClr val="tx1"/>
                          </a:solidFill>
                        </a:rPr>
                        <a:t>(2016</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en-US" altLang="ja-JP" sz="1400" dirty="0">
                          <a:solidFill>
                            <a:schemeClr val="tx1"/>
                          </a:solidFill>
                        </a:rPr>
                        <a:t>-</a:t>
                      </a:r>
                      <a:r>
                        <a:rPr kumimoji="1" lang="ja-JP" altLang="en-US" sz="1400" dirty="0">
                          <a:solidFill>
                            <a:schemeClr val="tx1"/>
                          </a:solidFill>
                        </a:rPr>
                        <a:t>宿泊税</a:t>
                      </a:r>
                      <a:r>
                        <a:rPr kumimoji="1" lang="en-US" altLang="ja-JP" sz="1400" dirty="0">
                          <a:solidFill>
                            <a:schemeClr val="tx1"/>
                          </a:solidFill>
                        </a:rPr>
                        <a:t>(2017</a:t>
                      </a:r>
                      <a:r>
                        <a:rPr kumimoji="1" lang="ja-JP" altLang="en-US" sz="1400" dirty="0">
                          <a:solidFill>
                            <a:schemeClr val="tx1"/>
                          </a:solidFill>
                        </a:rPr>
                        <a:t>年</a:t>
                      </a:r>
                      <a:r>
                        <a:rPr kumimoji="1" lang="en-US" altLang="ja-JP" sz="1400" dirty="0">
                          <a:solidFill>
                            <a:schemeClr val="tx1"/>
                          </a:solidFill>
                        </a:rPr>
                        <a:t>1</a:t>
                      </a:r>
                      <a:r>
                        <a:rPr kumimoji="1" lang="ja-JP" altLang="en-US" sz="1400" dirty="0">
                          <a:solidFill>
                            <a:schemeClr val="tx1"/>
                          </a:solidFill>
                        </a:rPr>
                        <a:t>月～（</a:t>
                      </a:r>
                      <a:r>
                        <a:rPr kumimoji="1" lang="en-US" altLang="ja-JP" sz="1400" dirty="0">
                          <a:solidFill>
                            <a:schemeClr val="tx1"/>
                          </a:solidFill>
                        </a:rPr>
                        <a:t>2019</a:t>
                      </a:r>
                      <a:r>
                        <a:rPr kumimoji="1" lang="ja-JP" altLang="en-US" sz="1400" dirty="0">
                          <a:solidFill>
                            <a:schemeClr val="tx1"/>
                          </a:solidFill>
                        </a:rPr>
                        <a:t>年６月一部見直し）</a:t>
                      </a:r>
                      <a:r>
                        <a:rPr kumimoji="1" lang="en-US" altLang="ja-JP" sz="1400" dirty="0">
                          <a:solidFill>
                            <a:schemeClr val="tx1"/>
                          </a:solidFill>
                        </a:rPr>
                        <a:t>)</a:t>
                      </a:r>
                    </a:p>
                    <a:p>
                      <a:pPr marL="0" indent="0"/>
                      <a:r>
                        <a:rPr kumimoji="1" lang="ja-JP" altLang="en-US" sz="1400" dirty="0">
                          <a:solidFill>
                            <a:schemeClr val="tx1"/>
                          </a:solidFill>
                        </a:rPr>
                        <a:t>・法人二税の超過課税延長</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（１）財政再建</a:t>
            </a:r>
            <a:endPar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247</a:t>
            </a:fld>
            <a:endParaRPr lang="ja-JP" altLang="en-US"/>
          </a:p>
        </p:txBody>
      </p:sp>
    </p:spTree>
    <p:extLst>
      <p:ext uri="{BB962C8B-B14F-4D97-AF65-F5344CB8AC3E}">
        <p14:creationId xmlns:p14="http://schemas.microsoft.com/office/powerpoint/2010/main" val="162458758"/>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323528" y="764704"/>
            <a:ext cx="813690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■支出削減</a:t>
            </a:r>
          </a:p>
        </p:txBody>
      </p:sp>
      <p:sp>
        <p:nvSpPr>
          <p:cNvPr id="10" name="正方形/長方形 9"/>
          <p:cNvSpPr/>
          <p:nvPr/>
        </p:nvSpPr>
        <p:spPr>
          <a:xfrm>
            <a:off x="467544" y="1107321"/>
            <a:ext cx="8856984" cy="1169551"/>
          </a:xfrm>
          <a:prstGeom prst="rect">
            <a:avLst/>
          </a:prstGeom>
        </p:spPr>
        <p:txBody>
          <a:bodyPr wrap="square" lIns="36000" r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月に策定した「財政再建プログラム</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月に策定した「財政構造改革プラン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に基づき歳出削減や歳入確保等の取組みを推進した。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年度の３年間で</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3,054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年度の３年間で</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1,965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億円の改革効果額を計上した。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財政再建プログラム（案）では年平均</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億円（年度予算約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兆円の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財政構造改革プランでは年平均</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655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億円（年度予算約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兆円の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p>
        </p:txBody>
      </p:sp>
      <p:sp>
        <p:nvSpPr>
          <p:cNvPr id="2" name="テキスト ボックス 1"/>
          <p:cNvSpPr txBox="1"/>
          <p:nvPr/>
        </p:nvSpPr>
        <p:spPr>
          <a:xfrm>
            <a:off x="7600386" y="2636912"/>
            <a:ext cx="10440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単位：億円</a:t>
            </a:r>
          </a:p>
        </p:txBody>
      </p:sp>
      <p:sp>
        <p:nvSpPr>
          <p:cNvPr id="3" name="テキスト ボックス 2"/>
          <p:cNvSpPr txBox="1"/>
          <p:nvPr/>
        </p:nvSpPr>
        <p:spPr>
          <a:xfrm>
            <a:off x="434132" y="2564904"/>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年度以降の改革効果額</a:t>
            </a:r>
          </a:p>
        </p:txBody>
      </p:sp>
      <p:graphicFrame>
        <p:nvGraphicFramePr>
          <p:cNvPr id="4" name="表 3"/>
          <p:cNvGraphicFramePr>
            <a:graphicFrameLocks noGrp="1"/>
          </p:cNvGraphicFramePr>
          <p:nvPr/>
        </p:nvGraphicFramePr>
        <p:xfrm>
          <a:off x="611560" y="2911539"/>
          <a:ext cx="7992224" cy="3325773"/>
        </p:xfrm>
        <a:graphic>
          <a:graphicData uri="http://schemas.openxmlformats.org/drawingml/2006/table">
            <a:tbl>
              <a:tblPr/>
              <a:tblGrid>
                <a:gridCol w="864096">
                  <a:extLst>
                    <a:ext uri="{9D8B030D-6E8A-4147-A177-3AD203B41FA5}">
                      <a16:colId xmlns:a16="http://schemas.microsoft.com/office/drawing/2014/main" val="20000"/>
                    </a:ext>
                  </a:extLst>
                </a:gridCol>
                <a:gridCol w="1152128">
                  <a:extLst>
                    <a:ext uri="{9D8B030D-6E8A-4147-A177-3AD203B41FA5}">
                      <a16:colId xmlns:a16="http://schemas.microsoft.com/office/drawing/2014/main" val="20001"/>
                    </a:ext>
                  </a:extLst>
                </a:gridCol>
                <a:gridCol w="612000">
                  <a:extLst>
                    <a:ext uri="{9D8B030D-6E8A-4147-A177-3AD203B41FA5}">
                      <a16:colId xmlns:a16="http://schemas.microsoft.com/office/drawing/2014/main" val="20002"/>
                    </a:ext>
                  </a:extLst>
                </a:gridCol>
                <a:gridCol w="612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12000">
                  <a:extLst>
                    <a:ext uri="{9D8B030D-6E8A-4147-A177-3AD203B41FA5}">
                      <a16:colId xmlns:a16="http://schemas.microsoft.com/office/drawing/2014/main" val="20005"/>
                    </a:ext>
                  </a:extLst>
                </a:gridCol>
                <a:gridCol w="612000">
                  <a:extLst>
                    <a:ext uri="{9D8B030D-6E8A-4147-A177-3AD203B41FA5}">
                      <a16:colId xmlns:a16="http://schemas.microsoft.com/office/drawing/2014/main" val="20006"/>
                    </a:ext>
                  </a:extLst>
                </a:gridCol>
                <a:gridCol w="612000">
                  <a:extLst>
                    <a:ext uri="{9D8B030D-6E8A-4147-A177-3AD203B41FA5}">
                      <a16:colId xmlns:a16="http://schemas.microsoft.com/office/drawing/2014/main" val="20007"/>
                    </a:ext>
                  </a:extLst>
                </a:gridCol>
                <a:gridCol w="612000">
                  <a:extLst>
                    <a:ext uri="{9D8B030D-6E8A-4147-A177-3AD203B41FA5}">
                      <a16:colId xmlns:a16="http://schemas.microsoft.com/office/drawing/2014/main" val="20008"/>
                    </a:ext>
                  </a:extLst>
                </a:gridCol>
                <a:gridCol w="612000">
                  <a:extLst>
                    <a:ext uri="{9D8B030D-6E8A-4147-A177-3AD203B41FA5}">
                      <a16:colId xmlns:a16="http://schemas.microsoft.com/office/drawing/2014/main" val="20009"/>
                    </a:ext>
                  </a:extLst>
                </a:gridCol>
                <a:gridCol w="1080000">
                  <a:extLst>
                    <a:ext uri="{9D8B030D-6E8A-4147-A177-3AD203B41FA5}">
                      <a16:colId xmlns:a16="http://schemas.microsoft.com/office/drawing/2014/main" val="20010"/>
                    </a:ext>
                  </a:extLst>
                </a:gridCol>
              </a:tblGrid>
              <a:tr h="722483">
                <a:tc rowSpan="2" gridSpan="2">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
                      </a:r>
                      <a:b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b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区分／計画・年度</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rowSpan="2"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財政再建プログラム（案）</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050" kern="100" dirty="0">
                          <a:effectLst/>
                          <a:latin typeface="Meiryo UI" panose="020B0604030504040204" pitchFamily="50" charset="-128"/>
                          <a:ea typeface="Meiryo UI" panose="020B0604030504040204" pitchFamily="50" charset="-128"/>
                          <a:cs typeface="Meiryo UI" panose="020B0604030504040204" pitchFamily="50" charset="-128"/>
                        </a:rPr>
                        <a:t>※</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集中改革期間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ctr">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財政構造改革プラン（案）</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※ﾌﾟﾗﾝ期間</a:t>
                      </a:r>
                      <a:r>
                        <a:rPr lang="en-US" sz="1100" kern="100" dirty="0">
                          <a:effectLst/>
                          <a:latin typeface="Meiryo UI" panose="020B0604030504040204" pitchFamily="50" charset="-128"/>
                          <a:ea typeface="Meiryo UI" panose="020B0604030504040204" pitchFamily="50" charset="-128"/>
                          <a:cs typeface="Meiryo UI" panose="020B0604030504040204" pitchFamily="50" charset="-128"/>
                        </a:rPr>
                        <a:t>2011</a:t>
                      </a:r>
                      <a:r>
                        <a:rPr lang="ja-JP" sz="11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a:t>
                      </a:r>
                      <a:r>
                        <a:rPr lang="en-US" altLang="ja-JP"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endParaRPr lang="ja-JP" sz="11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sz="1100" b="1" kern="100" dirty="0">
                          <a:effectLst/>
                          <a:latin typeface="Meiryo UI" panose="020B0604030504040204" pitchFamily="50" charset="-128"/>
                          <a:ea typeface="Meiryo UI" panose="020B0604030504040204" pitchFamily="50" charset="-128"/>
                          <a:cs typeface="Meiryo UI" panose="020B0604030504040204" pitchFamily="50" charset="-128"/>
                        </a:rPr>
                        <a:t>【一般財源ベース】</a:t>
                      </a:r>
                      <a:endParaRPr 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a:lnSpc>
                          <a:spcPts val="1000"/>
                        </a:lnSpc>
                        <a:spcAft>
                          <a:spcPts val="0"/>
                        </a:spcAft>
                      </a:pPr>
                      <a:r>
                        <a:rPr lang="ja-JP" altLang="en-US" sz="1200" b="1" kern="100" dirty="0">
                          <a:effectLst/>
                          <a:latin typeface="Meiryo UI" panose="020B0604030504040204" pitchFamily="50" charset="-128"/>
                          <a:ea typeface="Meiryo UI" panose="020B0604030504040204" pitchFamily="50" charset="-128"/>
                          <a:cs typeface="Meiryo UI" panose="020B0604030504040204" pitchFamily="50" charset="-128"/>
                        </a:rPr>
                        <a:t>行財政改革の</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ja-JP" altLang="en-US" sz="1200" b="1" kern="100" dirty="0">
                          <a:effectLst/>
                          <a:latin typeface="Meiryo UI" panose="020B0604030504040204" pitchFamily="50" charset="-128"/>
                          <a:ea typeface="Meiryo UI" panose="020B0604030504040204" pitchFamily="50" charset="-128"/>
                          <a:cs typeface="Meiryo UI" panose="020B0604030504040204" pitchFamily="50" charset="-128"/>
                        </a:rPr>
                        <a:t>取組み</a:t>
                      </a:r>
                      <a:endParaRPr lang="en-US" altLang="ja-JP" sz="1200" b="1"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kern="100" dirty="0">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100" kern="100" dirty="0">
                          <a:effectLst/>
                          <a:latin typeface="Meiryo UI" panose="020B0604030504040204" pitchFamily="50" charset="-128"/>
                          <a:ea typeface="Meiryo UI" panose="020B0604030504040204" pitchFamily="50" charset="-128"/>
                          <a:cs typeface="Meiryo UI" panose="020B0604030504040204" pitchFamily="50" charset="-128"/>
                        </a:rPr>
                        <a:t>単年度</a:t>
                      </a:r>
                      <a:endParaRPr lang="en-US" altLang="ja-JP" sz="1100" kern="100" dirty="0">
                        <a:effectLst/>
                        <a:latin typeface="Meiryo UI" panose="020B0604030504040204" pitchFamily="50" charset="-128"/>
                        <a:ea typeface="Meiryo UI" panose="020B0604030504040204" pitchFamily="50" charset="-128"/>
                        <a:cs typeface="Meiryo UI" panose="020B0604030504040204" pitchFamily="50" charset="-128"/>
                      </a:endParaRPr>
                    </a:p>
                    <a:p>
                      <a:pPr algn="ctr">
                        <a:lnSpc>
                          <a:spcPts val="1000"/>
                        </a:lnSpc>
                        <a:spcAft>
                          <a:spcPts val="0"/>
                        </a:spcAft>
                      </a:pPr>
                      <a:r>
                        <a:rPr lang="en-US" altLang="ja-JP" sz="1100" b="1" kern="100" dirty="0">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1" kern="100" dirty="0">
                          <a:effectLst/>
                          <a:latin typeface="Meiryo UI" panose="020B0604030504040204" pitchFamily="50" charset="-128"/>
                          <a:ea typeface="Meiryo UI" panose="020B0604030504040204" pitchFamily="50" charset="-128"/>
                          <a:cs typeface="Meiryo UI" panose="020B0604030504040204" pitchFamily="50" charset="-128"/>
                        </a:rPr>
                        <a:t>一財ﾍﾞｰｽ</a:t>
                      </a:r>
                      <a:r>
                        <a:rPr lang="en-US" altLang="ja-JP" sz="1100" b="1"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100" b="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91290">
                <a:tc gridSpan="2" vMerge="1">
                  <a:txBody>
                    <a:bodyPr/>
                    <a:lstStyle/>
                    <a:p>
                      <a:endParaRPr kumimoji="1" lang="ja-JP" altLang="en-US"/>
                    </a:p>
                  </a:txBody>
                  <a:tcPr/>
                </a:tc>
                <a:tc hMerge="1" vMerge="1">
                  <a:txBody>
                    <a:bodyPr/>
                    <a:lstStyle/>
                    <a:p>
                      <a:endParaRPr kumimoji="1" lang="ja-JP" altLang="en-US"/>
                    </a:p>
                  </a:txBody>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2009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2012</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en-US" sz="1200" b="1" kern="100" dirty="0">
                          <a:effectLst/>
                          <a:latin typeface="Meiryo UI" panose="020B0604030504040204" pitchFamily="50" charset="-128"/>
                          <a:ea typeface="Meiryo UI" panose="020B0604030504040204" pitchFamily="50" charset="-128"/>
                          <a:cs typeface="Meiryo UI" panose="020B0604030504040204" pitchFamily="50" charset="-128"/>
                        </a:rPr>
                        <a:t>2013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r h="324000">
                <a:tc rowSpan="3">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歳出削減</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人件費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329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484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1,283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270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810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97</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vMerge="1">
                  <a:txBody>
                    <a:bodyPr/>
                    <a:lstStyle/>
                    <a:p>
                      <a:endParaRPr kumimoji="1" lang="ja-JP" altLang="en-US"/>
                    </a:p>
                  </a:txBody>
                  <a:tcPr/>
                </a:tc>
                <a:tc>
                  <a:txBody>
                    <a:bodyPr/>
                    <a:lstStyle/>
                    <a:p>
                      <a:pPr algn="just">
                        <a:lnSpc>
                          <a:spcPts val="1000"/>
                        </a:lnSpc>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一般施策経費</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319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399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440</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94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131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latinLnBrk="1">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346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algn="r" latinLnBrk="1">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24000">
                <a:tc vMerge="1">
                  <a:txBody>
                    <a:bodyPr/>
                    <a:lstStyle/>
                    <a:p>
                      <a:endParaRPr kumimoji="1" lang="ja-JP" altLang="en-US"/>
                    </a:p>
                  </a:txBody>
                  <a:tcPr/>
                </a:tc>
                <a:tc>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（小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648</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869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924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2,441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364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401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1,156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vMerge="1">
                  <a:txBody>
                    <a:bodyPr/>
                    <a:lstStyle/>
                    <a:p>
                      <a:pPr algn="r">
                        <a:lnSpc>
                          <a:spcPts val="1200"/>
                        </a:lnSpc>
                        <a:spcAft>
                          <a:spcPts val="0"/>
                        </a:spcAft>
                      </a:pP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DBDB"/>
                    </a:solidFill>
                  </a:tcPr>
                </a:tc>
                <a:extLst>
                  <a:ext uri="{0D108BD9-81ED-4DB2-BD59-A6C34878D82A}">
                    <a16:rowId xmlns:a16="http://schemas.microsoft.com/office/drawing/2014/main" val="10004"/>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歳入確保</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443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66</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113</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125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304 </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60000">
                <a:tc gridSpan="2">
                  <a:txBody>
                    <a:bodyPr/>
                    <a:lstStyle/>
                    <a:p>
                      <a:pPr algn="just">
                        <a:spcAft>
                          <a:spcPts val="0"/>
                        </a:spcAft>
                      </a:pPr>
                      <a:r>
                        <a:rPr lang="ja-JP" sz="1200" b="1" kern="100" dirty="0">
                          <a:effectLst/>
                          <a:latin typeface="Meiryo UI" panose="020B0604030504040204" pitchFamily="50" charset="-128"/>
                          <a:ea typeface="Meiryo UI" panose="020B0604030504040204" pitchFamily="50" charset="-128"/>
                          <a:cs typeface="Meiryo UI" panose="020B0604030504040204" pitchFamily="50" charset="-128"/>
                        </a:rPr>
                        <a:t>予算編成における取組み</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205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155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kern="100" dirty="0">
                          <a:effectLst/>
                          <a:latin typeface="Meiryo UI" panose="020B0604030504040204" pitchFamily="50" charset="-128"/>
                          <a:ea typeface="Meiryo UI" panose="020B0604030504040204" pitchFamily="50" charset="-128"/>
                          <a:cs typeface="Meiryo UI" panose="020B0604030504040204" pitchFamily="50" charset="-128"/>
                        </a:rPr>
                        <a:t>145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505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lnSpc>
                          <a:spcPts val="1200"/>
                        </a:lnSpc>
                        <a:spcAft>
                          <a:spcPts val="0"/>
                        </a:spcAft>
                      </a:pPr>
                      <a:r>
                        <a:rPr lang="en-US" altLang="ja-JP" sz="1200" kern="100" dirty="0">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60000">
                <a:tc gridSpan="2">
                  <a:txBody>
                    <a:bodyPr/>
                    <a:lstStyle/>
                    <a:p>
                      <a:pPr algn="ctr">
                        <a:spcAft>
                          <a:spcPts val="0"/>
                        </a:spcAft>
                      </a:pPr>
                      <a:r>
                        <a:rPr 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（合　　計）</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hMerge="1">
                  <a:txBody>
                    <a:bodyPr/>
                    <a:lstStyle/>
                    <a:p>
                      <a:endParaRPr kumimoji="1" lang="ja-JP" altLang="en-US"/>
                    </a:p>
                  </a:txBody>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1,091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1,014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949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3,054</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635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659</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671</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rgbClr val="000000"/>
                      </a:solidFill>
                      <a:prstDash val="solid"/>
                      <a:round/>
                      <a:headEnd type="none" w="med" len="med"/>
                      <a:tailEnd type="none" w="med" len="med"/>
                    </a:lnL>
                    <a:lnR w="190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gn="r">
                        <a:lnSpc>
                          <a:spcPts val="1200"/>
                        </a:lnSpc>
                        <a:spcAft>
                          <a:spcPts val="0"/>
                        </a:spcAft>
                      </a:pPr>
                      <a:r>
                        <a:rPr lang="en-US" sz="1200" b="1" i="1" kern="100" dirty="0">
                          <a:effectLst/>
                          <a:latin typeface="Meiryo UI" panose="020B0604030504040204" pitchFamily="50" charset="-128"/>
                          <a:ea typeface="Meiryo UI" panose="020B0604030504040204" pitchFamily="50" charset="-128"/>
                          <a:cs typeface="Meiryo UI" panose="020B0604030504040204" pitchFamily="50" charset="-128"/>
                        </a:rPr>
                        <a:t>1,965</a:t>
                      </a:r>
                      <a:endParaRPr lang="ja-JP" sz="12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90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r">
                        <a:lnSpc>
                          <a:spcPts val="1200"/>
                        </a:lnSpc>
                        <a:spcAft>
                          <a:spcPts val="0"/>
                        </a:spcAft>
                      </a:pPr>
                      <a:r>
                        <a:rPr lang="en-US" altLang="ja-JP" sz="1200" b="1" i="1" kern="100" dirty="0">
                          <a:effectLst/>
                          <a:latin typeface="Meiryo UI" panose="020B0604030504040204" pitchFamily="50" charset="-128"/>
                          <a:ea typeface="Meiryo UI" panose="020B0604030504040204" pitchFamily="50" charset="-128"/>
                          <a:cs typeface="Meiryo UI" panose="020B0604030504040204" pitchFamily="50" charset="-128"/>
                        </a:rPr>
                        <a:t>242</a:t>
                      </a:r>
                      <a:endParaRPr lang="ja-JP" sz="1200" b="1" i="1"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val="10007"/>
                  </a:ext>
                </a:extLst>
              </a:tr>
              <a:tr h="360000">
                <a:tc gridSpan="2">
                  <a:txBody>
                    <a:bodyPr/>
                    <a:lstStyle/>
                    <a:p>
                      <a:pPr algn="ctr">
                        <a:spcAft>
                          <a:spcPts val="0"/>
                        </a:spcAft>
                      </a:pPr>
                      <a:r>
                        <a:rPr lang="ja-JP" sz="1200" kern="100" dirty="0">
                          <a:effectLst/>
                          <a:latin typeface="Meiryo UI" panose="020B0604030504040204" pitchFamily="50" charset="-128"/>
                          <a:ea typeface="Meiryo UI" panose="020B0604030504040204" pitchFamily="50" charset="-128"/>
                          <a:cs typeface="Meiryo UI" panose="020B0604030504040204" pitchFamily="50" charset="-128"/>
                        </a:rPr>
                        <a:t>備　　考</a:t>
                      </a:r>
                    </a:p>
                  </a:txBody>
                  <a:tcPr marL="62865" marR="62865"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4">
                  <a:txBody>
                    <a:bodyPr/>
                    <a:lstStyle/>
                    <a:p>
                      <a:pPr marL="2921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2008</a:t>
                      </a: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年度歳入確保は退職手当債を含む</a:t>
                      </a:r>
                    </a:p>
                    <a:p>
                      <a:pPr marL="2921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28575"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marL="50800" indent="-50800" algn="l">
                        <a:lnSpc>
                          <a:spcPts val="1000"/>
                        </a:lnSpc>
                        <a:spcAft>
                          <a:spcPts val="0"/>
                        </a:spcAft>
                      </a:pPr>
                      <a:r>
                        <a:rPr lang="ja-JP" sz="1000" kern="100" dirty="0">
                          <a:effectLst/>
                          <a:latin typeface="Meiryo UI" panose="020B0604030504040204" pitchFamily="50" charset="-128"/>
                          <a:ea typeface="Meiryo UI" panose="020B0604030504040204" pitchFamily="50" charset="-128"/>
                          <a:cs typeface="Meiryo UI" panose="020B0604030504040204" pitchFamily="50" charset="-128"/>
                        </a:rPr>
                        <a:t>・各年度最終予算額ﾍﾞｰｽ</a:t>
                      </a:r>
                    </a:p>
                  </a:txBody>
                  <a:tcPr marL="62865" marR="62865" marT="0" marB="0" anchor="ctr">
                    <a:lnL w="57150" cap="flat" cmpd="dbl"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marL="50800" indent="-50800" algn="l">
                        <a:lnSpc>
                          <a:spcPts val="1000"/>
                        </a:lnSpc>
                        <a:spcAft>
                          <a:spcPts val="0"/>
                        </a:spcAft>
                      </a:pPr>
                      <a:r>
                        <a:rPr lang="ja-JP" altLang="en-US" sz="1000" kern="100" dirty="0">
                          <a:effectLst/>
                          <a:latin typeface="Meiryo UI" panose="020B0604030504040204" pitchFamily="50" charset="-128"/>
                          <a:ea typeface="Meiryo UI" panose="020B0604030504040204" pitchFamily="50" charset="-128"/>
                          <a:cs typeface="Meiryo UI" panose="020B0604030504040204" pitchFamily="50" charset="-128"/>
                        </a:rPr>
                        <a:t>・最終予算額ﾍﾞｰｽ</a:t>
                      </a:r>
                      <a:endParaRPr lang="en-US"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62865" marR="628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12" name="テキスト ボックス 11"/>
          <p:cNvSpPr txBox="1"/>
          <p:nvPr/>
        </p:nvSpPr>
        <p:spPr>
          <a:xfrm>
            <a:off x="251520" y="354142"/>
            <a:ext cx="777686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①財政再建の取組み（財政再建プログラム（案）、財政構造改革プラン（案））</a:t>
            </a: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248</a:t>
            </a:fld>
            <a:endParaRPr lang="ja-JP" altLang="en-US"/>
          </a:p>
        </p:txBody>
      </p:sp>
    </p:spTree>
    <p:extLst>
      <p:ext uri="{BB962C8B-B14F-4D97-AF65-F5344CB8AC3E}">
        <p14:creationId xmlns:p14="http://schemas.microsoft.com/office/powerpoint/2010/main" val="240661201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844385420"/>
              </p:ext>
            </p:extLst>
          </p:nvPr>
        </p:nvGraphicFramePr>
        <p:xfrm>
          <a:off x="49447" y="421739"/>
          <a:ext cx="9036000" cy="63940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276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528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52628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経口抗ウイルス薬（ラゲブリオ）特例承認</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感染急拡大等を踏まえ、ワクチン・検査パッケージ制度を原則として当面適用しない方針を決定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・飲食店は、措置区域において、認証店以外は時短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時まで）とともに、酒類提供しないよう要請。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認証店は時短（</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時を基本）を要請。同一グループの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同一テーブルでの５人以上の会食を避けるよう要請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・イベントは、感染防止安全計画を策定した場合、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人かつ収容率の上限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年１月６日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１月</a:t>
                      </a:r>
                      <a:r>
                        <a:rPr kumimoji="1" lang="en-US" altLang="ja-JP"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日～５月</a:t>
                      </a:r>
                      <a:r>
                        <a:rPr kumimoji="1" lang="en-US" altLang="ja-JP"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050" b="0" i="0" u="none" strike="noStrike" kern="1200" cap="none" spc="-10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府内で初めてオミクロン株陽性者を確認</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令和３年度一般会計補正予算（第８号、第９号）成立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無料検査開始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大阪府１・２回目接種センターの運用開始（５月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日「大阪府ホテルプリムローズ大阪接種センター」に名称変更）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40" baseline="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a:t>
                      </a:r>
                      <a:r>
                        <a:rPr kumimoji="1" lang="en-US" altLang="ja-JP" sz="1050" spc="-40" baseline="0"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050" spc="-40" baseline="0" dirty="0" smtClean="0">
                          <a:solidFill>
                            <a:schemeClr val="tx1"/>
                          </a:solidFill>
                          <a:latin typeface="ＭＳ Ｐゴシック" panose="020B0600070205080204" pitchFamily="50" charset="-128"/>
                          <a:ea typeface="ＭＳ Ｐゴシック" panose="020B0600070205080204" pitchFamily="50" charset="-128"/>
                        </a:rPr>
                        <a:t>」の新規予約の受付停止</a:t>
                      </a:r>
                      <a:endParaRPr kumimoji="1" lang="en-US" altLang="ja-JP" sz="105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新別館南館接種センター、北館接種センター運用開始（～７月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まん延防止等重点措置適用（措置区域：府全域）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感染防止安全計画を策定→人数上限</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20,000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人まで</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（対象者全員検査により収容定員まで追加可）、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収容率</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90" baseline="0" dirty="0" smtClean="0">
                          <a:solidFill>
                            <a:schemeClr val="tx1"/>
                          </a:solidFill>
                          <a:latin typeface="ＭＳ Ｐゴシック" panose="020B0600070205080204" pitchFamily="50" charset="-128"/>
                          <a:ea typeface="ＭＳ Ｐゴシック" panose="020B0600070205080204" pitchFamily="50" charset="-128"/>
                        </a:rPr>
                        <a:t>・混雑した場所等への外出自粛、会食４ルールに留意等を要請</a:t>
                      </a:r>
                      <a:endParaRPr kumimoji="1" lang="en-US" altLang="ja-JP" sz="1050" spc="-9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高齢者施設等の施設内療養経費の国制度への上乗せ支援</a:t>
                      </a:r>
                      <a:endParaRPr kumimoji="1" lang="en-US" altLang="ja-JP" sz="1050" b="0" i="0" u="none" strike="noStrike" kern="1200" cap="none" spc="-2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113494" y="645365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9" name="表 8"/>
          <p:cNvGraphicFramePr>
            <a:graphicFrameLocks noGrp="1"/>
          </p:cNvGraphicFramePr>
          <p:nvPr>
            <p:extLst/>
          </p:nvPr>
        </p:nvGraphicFramePr>
        <p:xfrm>
          <a:off x="5666030" y="3919314"/>
          <a:ext cx="3384000" cy="1813560"/>
        </p:xfrm>
        <a:graphic>
          <a:graphicData uri="http://schemas.openxmlformats.org/drawingml/2006/table">
            <a:tbl>
              <a:tblPr firstRow="1" bandRow="1">
                <a:tableStyleId>{5940675A-B579-460E-94D1-54222C63F5DA}</a:tableStyleId>
              </a:tblPr>
              <a:tblGrid>
                <a:gridCol w="2088000">
                  <a:extLst>
                    <a:ext uri="{9D8B030D-6E8A-4147-A177-3AD203B41FA5}">
                      <a16:colId xmlns:a16="http://schemas.microsoft.com/office/drawing/2014/main" val="1163101906"/>
                    </a:ext>
                  </a:extLst>
                </a:gridCol>
                <a:gridCol w="1296000">
                  <a:extLst>
                    <a:ext uri="{9D8B030D-6E8A-4147-A177-3AD203B41FA5}">
                      <a16:colId xmlns:a16="http://schemas.microsoft.com/office/drawing/2014/main" val="2505314924"/>
                    </a:ext>
                  </a:extLst>
                </a:gridCol>
              </a:tblGrid>
              <a:tr h="205740">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認証店舗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その他の店舗</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solidFill>
                      <a:schemeClr val="accent1">
                        <a:lumMod val="40000"/>
                        <a:lumOff val="60000"/>
                      </a:schemeClr>
                    </a:solidFill>
                  </a:tcPr>
                </a:tc>
                <a:extLst>
                  <a:ext uri="{0D108BD9-81ED-4DB2-BD59-A6C34878D82A}">
                    <a16:rowId xmlns:a16="http://schemas.microsoft.com/office/drawing/2014/main" val="1659756522"/>
                  </a:ext>
                </a:extLst>
              </a:tr>
              <a:tr h="1146330">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indent="0">
                        <a:lnSpc>
                          <a:spcPts val="1200"/>
                        </a:lnSpc>
                        <a:buFont typeface="Wingdings" panose="05000000000000000000" pitchFamily="2" charset="2"/>
                        <a:buNone/>
                      </a:pPr>
                      <a:r>
                        <a:rPr kumimoji="1" lang="ja-JP" altLang="en-US" sz="1050" spc="-100" baseline="0" dirty="0" smtClean="0">
                          <a:latin typeface="ＭＳ Ｐゴシック" panose="020B0600070205080204" pitchFamily="50" charset="-128"/>
                          <a:ea typeface="ＭＳ Ｐゴシック" panose="020B0600070205080204" pitchFamily="50" charset="-128"/>
                        </a:rPr>
                        <a:t>以下の①又は②のいずれかとすること</a:t>
                      </a:r>
                      <a:endParaRPr kumimoji="1" lang="en-US" altLang="ja-JP" sz="1050" spc="-100" baseline="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spc="-100" baseline="0"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□同一テーブル４人以内</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　</a:t>
                      </a:r>
                      <a:r>
                        <a:rPr kumimoji="1" lang="ja-JP" altLang="en-US" sz="1050" u="none" baseline="0"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ただし、対象者全員検査で陰性</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en-US" altLang="ja-JP" sz="1050" u="none"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を確認した場合は同一テーブル</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en-US" altLang="ja-JP" sz="1050" u="none"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５人以上の案内も可</a:t>
                      </a:r>
                      <a:endParaRPr kumimoji="1" lang="en-US" altLang="ja-JP" sz="1050" b="1" u="none" dirty="0" smtClean="0">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endParaRPr kumimoji="1" lang="en-US" altLang="ja-JP" sz="1050" u="sng" dirty="0" smtClean="0">
                        <a:latin typeface="ＭＳ Ｐゴシック" panose="020B0600070205080204" pitchFamily="50" charset="-128"/>
                        <a:ea typeface="ＭＳ Ｐゴシック" panose="020B0600070205080204" pitchFamily="50" charset="-128"/>
                      </a:endParaRPr>
                    </a:p>
                    <a:p>
                      <a:pPr marL="171450" indent="-171450">
                        <a:lnSpc>
                          <a:spcPts val="1200"/>
                        </a:lnSpc>
                        <a:buFont typeface="Wingdings" panose="05000000000000000000" pitchFamily="2" charset="2"/>
                        <a:buChar char="p"/>
                      </a:pP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□同一グループ・</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ja-JP" altLang="en-US" sz="1050" u="none" dirty="0" smtClean="0">
                          <a:latin typeface="ＭＳ Ｐゴシック" panose="020B0600070205080204" pitchFamily="50" charset="-128"/>
                          <a:ea typeface="ＭＳ Ｐゴシック" panose="020B0600070205080204" pitchFamily="50" charset="-128"/>
                        </a:rPr>
                        <a:t>　</a:t>
                      </a:r>
                      <a:r>
                        <a:rPr kumimoji="1" lang="en-US" altLang="ja-JP" sz="1050" u="none" baseline="0"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同一テーブル</a:t>
                      </a:r>
                      <a:endParaRPr kumimoji="1" lang="en-US" altLang="ja-JP" sz="1050" u="none" dirty="0" smtClean="0">
                        <a:latin typeface="ＭＳ Ｐゴシック" panose="020B0600070205080204" pitchFamily="50" charset="-128"/>
                        <a:ea typeface="ＭＳ Ｐゴシック" panose="020B0600070205080204" pitchFamily="50" charset="-128"/>
                      </a:endParaRPr>
                    </a:p>
                    <a:p>
                      <a:pPr marL="0" indent="0">
                        <a:lnSpc>
                          <a:spcPts val="1200"/>
                        </a:lnSpc>
                        <a:buFont typeface="Wingdings" panose="05000000000000000000" pitchFamily="2" charset="2"/>
                        <a:buNone/>
                      </a:pPr>
                      <a:r>
                        <a:rPr kumimoji="1" lang="en-US" altLang="ja-JP" sz="1050" u="none" dirty="0" smtClean="0">
                          <a:latin typeface="ＭＳ Ｐゴシック" panose="020B0600070205080204" pitchFamily="50" charset="-128"/>
                          <a:ea typeface="ＭＳ Ｐゴシック" panose="020B0600070205080204" pitchFamily="50" charset="-128"/>
                        </a:rPr>
                        <a:t>   </a:t>
                      </a:r>
                      <a:r>
                        <a:rPr kumimoji="1" lang="ja-JP" altLang="en-US" sz="1050" u="none" dirty="0" smtClean="0">
                          <a:latin typeface="ＭＳ Ｐゴシック" panose="020B0600070205080204" pitchFamily="50" charset="-128"/>
                          <a:ea typeface="ＭＳ Ｐゴシック" panose="020B0600070205080204" pitchFamily="50" charset="-128"/>
                        </a:rPr>
                        <a:t>４人以内</a:t>
                      </a:r>
                      <a:endParaRPr kumimoji="1" lang="en-US" altLang="ja-JP" sz="1050" b="0" u="none" dirty="0" smtClean="0">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813296009"/>
                  </a:ext>
                </a:extLst>
              </a:tr>
            </a:tbl>
          </a:graphicData>
        </a:graphic>
      </p:graphicFrame>
      <p:graphicFrame>
        <p:nvGraphicFramePr>
          <p:cNvPr id="10" name="表 9"/>
          <p:cNvGraphicFramePr>
            <a:graphicFrameLocks noGrp="1"/>
          </p:cNvGraphicFramePr>
          <p:nvPr>
            <p:extLst/>
          </p:nvPr>
        </p:nvGraphicFramePr>
        <p:xfrm>
          <a:off x="5805493" y="4398054"/>
          <a:ext cx="1836000" cy="642060"/>
        </p:xfrm>
        <a:graphic>
          <a:graphicData uri="http://schemas.openxmlformats.org/drawingml/2006/table">
            <a:tbl>
              <a:tblPr firstRow="1" bandRow="1"/>
              <a:tblGrid>
                <a:gridCol w="180000">
                  <a:extLst>
                    <a:ext uri="{9D8B030D-6E8A-4147-A177-3AD203B41FA5}">
                      <a16:colId xmlns:a16="http://schemas.microsoft.com/office/drawing/2014/main" val="4207651449"/>
                    </a:ext>
                  </a:extLst>
                </a:gridCol>
                <a:gridCol w="684000">
                  <a:extLst>
                    <a:ext uri="{9D8B030D-6E8A-4147-A177-3AD203B41FA5}">
                      <a16:colId xmlns:a16="http://schemas.microsoft.com/office/drawing/2014/main" val="2321445373"/>
                    </a:ext>
                  </a:extLst>
                </a:gridCol>
                <a:gridCol w="972000">
                  <a:extLst>
                    <a:ext uri="{9D8B030D-6E8A-4147-A177-3AD203B41FA5}">
                      <a16:colId xmlns:a16="http://schemas.microsoft.com/office/drawing/2014/main" val="4219453912"/>
                    </a:ext>
                  </a:extLst>
                </a:gridCol>
              </a:tblGrid>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時短</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酒類提供</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921756287"/>
                  </a:ext>
                </a:extLst>
              </a:tr>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①</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５時～</a:t>
                      </a:r>
                      <a:r>
                        <a:rPr kumimoji="1" lang="en-US" altLang="ja-JP" sz="1050" b="0" dirty="0" smtClean="0">
                          <a:latin typeface="ＭＳ Ｐゴシック" panose="020B0600070205080204" pitchFamily="50" charset="-128"/>
                          <a:ea typeface="ＭＳ Ｐゴシック" panose="020B0600070205080204" pitchFamily="50" charset="-128"/>
                        </a:rPr>
                        <a:t>21</a:t>
                      </a:r>
                      <a:r>
                        <a:rPr kumimoji="1" lang="ja-JP" altLang="en-US" sz="1050" b="0" dirty="0" smtClean="0">
                          <a:latin typeface="ＭＳ Ｐゴシック" panose="020B0600070205080204" pitchFamily="50" charset="-128"/>
                          <a:ea typeface="ＭＳ Ｐゴシック" panose="020B0600070205080204" pitchFamily="50" charset="-128"/>
                        </a:rPr>
                        <a:t>時</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en-US" altLang="ja-JP" sz="1050" b="0" dirty="0" smtClean="0">
                          <a:latin typeface="ＭＳ Ｐゴシック" panose="020B0600070205080204" pitchFamily="50" charset="-128"/>
                          <a:ea typeface="ＭＳ Ｐゴシック" panose="020B0600070205080204" pitchFamily="50" charset="-128"/>
                        </a:rPr>
                        <a:t>11</a:t>
                      </a:r>
                      <a:r>
                        <a:rPr kumimoji="1" lang="ja-JP" altLang="en-US" sz="1050" b="0" dirty="0" smtClean="0">
                          <a:latin typeface="ＭＳ Ｐゴシック" panose="020B0600070205080204" pitchFamily="50" charset="-128"/>
                          <a:ea typeface="ＭＳ Ｐゴシック" panose="020B0600070205080204" pitchFamily="50" charset="-128"/>
                        </a:rPr>
                        <a:t>時～</a:t>
                      </a:r>
                      <a:r>
                        <a:rPr kumimoji="1" lang="en-US" altLang="ja-JP" sz="1050" b="0" dirty="0" smtClean="0">
                          <a:latin typeface="ＭＳ Ｐゴシック" panose="020B0600070205080204" pitchFamily="50" charset="-128"/>
                          <a:ea typeface="ＭＳ Ｐゴシック" panose="020B0600070205080204" pitchFamily="50" charset="-128"/>
                        </a:rPr>
                        <a:t>20</a:t>
                      </a:r>
                      <a:r>
                        <a:rPr kumimoji="1" lang="ja-JP" altLang="en-US" sz="1050" b="0" dirty="0" smtClean="0">
                          <a:latin typeface="ＭＳ Ｐゴシック" panose="020B0600070205080204" pitchFamily="50" charset="-128"/>
                          <a:ea typeface="ＭＳ Ｐゴシック" panose="020B0600070205080204" pitchFamily="50" charset="-128"/>
                        </a:rPr>
                        <a:t>時</a:t>
                      </a:r>
                      <a:r>
                        <a:rPr kumimoji="1" lang="en-US" altLang="ja-JP" sz="1050" b="0" dirty="0" smtClean="0">
                          <a:latin typeface="ＭＳ Ｐゴシック" panose="020B0600070205080204" pitchFamily="50" charset="-128"/>
                          <a:ea typeface="ＭＳ Ｐゴシック" panose="020B0600070205080204" pitchFamily="50" charset="-128"/>
                        </a:rPr>
                        <a:t>30</a:t>
                      </a:r>
                      <a:r>
                        <a:rPr kumimoji="1" lang="ja-JP" altLang="en-US" sz="1050" b="0" dirty="0" smtClean="0">
                          <a:latin typeface="ＭＳ Ｐゴシック" panose="020B0600070205080204" pitchFamily="50" charset="-128"/>
                          <a:ea typeface="ＭＳ Ｐゴシック" panose="020B0600070205080204" pitchFamily="50" charset="-128"/>
                        </a:rPr>
                        <a:t>分</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971702144"/>
                  </a:ext>
                </a:extLst>
              </a:tr>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②</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５時～</a:t>
                      </a:r>
                      <a:r>
                        <a:rPr kumimoji="1" lang="en-US" altLang="ja-JP" sz="1050" b="0" dirty="0" smtClean="0">
                          <a:latin typeface="ＭＳ Ｐゴシック" panose="020B0600070205080204" pitchFamily="50" charset="-128"/>
                          <a:ea typeface="ＭＳ Ｐゴシック" panose="020B0600070205080204" pitchFamily="50" charset="-128"/>
                        </a:rPr>
                        <a:t>20</a:t>
                      </a:r>
                      <a:r>
                        <a:rPr kumimoji="1" lang="ja-JP" altLang="en-US" sz="1050" b="0" dirty="0" smtClean="0">
                          <a:latin typeface="ＭＳ Ｐゴシック" panose="020B0600070205080204" pitchFamily="50" charset="-128"/>
                          <a:ea typeface="ＭＳ Ｐゴシック" panose="020B0600070205080204" pitchFamily="50" charset="-128"/>
                        </a:rPr>
                        <a:t>時</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自粛</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810062739"/>
                  </a:ext>
                </a:extLst>
              </a:tr>
            </a:tbl>
          </a:graphicData>
        </a:graphic>
      </p:graphicFrame>
      <p:graphicFrame>
        <p:nvGraphicFramePr>
          <p:cNvPr id="11" name="表 10"/>
          <p:cNvGraphicFramePr>
            <a:graphicFrameLocks noGrp="1"/>
          </p:cNvGraphicFramePr>
          <p:nvPr>
            <p:extLst/>
          </p:nvPr>
        </p:nvGraphicFramePr>
        <p:xfrm>
          <a:off x="7782078" y="4398054"/>
          <a:ext cx="1227706" cy="428040"/>
        </p:xfrm>
        <a:graphic>
          <a:graphicData uri="http://schemas.openxmlformats.org/drawingml/2006/table">
            <a:tbl>
              <a:tblPr firstRow="1" bandRow="1"/>
              <a:tblGrid>
                <a:gridCol w="648000">
                  <a:extLst>
                    <a:ext uri="{9D8B030D-6E8A-4147-A177-3AD203B41FA5}">
                      <a16:colId xmlns:a16="http://schemas.microsoft.com/office/drawing/2014/main" val="2321445373"/>
                    </a:ext>
                  </a:extLst>
                </a:gridCol>
                <a:gridCol w="579706">
                  <a:extLst>
                    <a:ext uri="{9D8B030D-6E8A-4147-A177-3AD203B41FA5}">
                      <a16:colId xmlns:a16="http://schemas.microsoft.com/office/drawing/2014/main" val="4219453912"/>
                    </a:ext>
                  </a:extLst>
                </a:gridCol>
              </a:tblGrid>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時短</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solidFill>
                            <a:schemeClr val="bg1"/>
                          </a:solidFill>
                          <a:latin typeface="ＭＳ Ｐゴシック" panose="020B0600070205080204" pitchFamily="50" charset="-128"/>
                          <a:ea typeface="ＭＳ Ｐゴシック" panose="020B0600070205080204" pitchFamily="50" charset="-128"/>
                        </a:rPr>
                        <a:t>酒類提供</a:t>
                      </a:r>
                      <a:endParaRPr kumimoji="1" lang="ja-JP" altLang="en-US" sz="1050" b="0" dirty="0">
                        <a:solidFill>
                          <a:schemeClr val="bg1"/>
                        </a:solidFill>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5B9BD5"/>
                    </a:solidFill>
                  </a:tcPr>
                </a:tc>
                <a:extLst>
                  <a:ext uri="{0D108BD9-81ED-4DB2-BD59-A6C34878D82A}">
                    <a16:rowId xmlns:a16="http://schemas.microsoft.com/office/drawing/2014/main" val="3921756287"/>
                  </a:ext>
                </a:extLst>
              </a:tr>
              <a:tr h="174015">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spc="-20" baseline="0" dirty="0" smtClean="0">
                          <a:latin typeface="ＭＳ Ｐゴシック" panose="020B0600070205080204" pitchFamily="50" charset="-128"/>
                          <a:ea typeface="ＭＳ Ｐゴシック" panose="020B0600070205080204" pitchFamily="50" charset="-128"/>
                        </a:rPr>
                        <a:t>５時～</a:t>
                      </a:r>
                      <a:r>
                        <a:rPr kumimoji="1" lang="en-US" altLang="ja-JP" sz="1050" b="0" spc="-20" baseline="0" dirty="0" smtClean="0">
                          <a:latin typeface="ＭＳ Ｐゴシック" panose="020B0600070205080204" pitchFamily="50" charset="-128"/>
                          <a:ea typeface="ＭＳ Ｐゴシック" panose="020B0600070205080204" pitchFamily="50" charset="-128"/>
                        </a:rPr>
                        <a:t>20</a:t>
                      </a:r>
                      <a:r>
                        <a:rPr kumimoji="1" lang="ja-JP" altLang="en-US" sz="1050" b="0" spc="-20" baseline="0" dirty="0" smtClean="0">
                          <a:latin typeface="ＭＳ Ｐゴシック" panose="020B0600070205080204" pitchFamily="50" charset="-128"/>
                          <a:ea typeface="ＭＳ Ｐゴシック" panose="020B0600070205080204" pitchFamily="50" charset="-128"/>
                        </a:rPr>
                        <a:t>時</a:t>
                      </a:r>
                      <a:endParaRPr kumimoji="1" lang="ja-JP" altLang="en-US" sz="1050" b="0" spc="-20" baseline="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1050" b="0" dirty="0" smtClean="0">
                          <a:latin typeface="ＭＳ Ｐゴシック" panose="020B0600070205080204" pitchFamily="50" charset="-128"/>
                          <a:ea typeface="ＭＳ Ｐゴシック" panose="020B0600070205080204" pitchFamily="50" charset="-128"/>
                        </a:rPr>
                        <a:t>自粛</a:t>
                      </a:r>
                      <a:endParaRPr kumimoji="1" lang="ja-JP" altLang="en-US" sz="1050" b="0" dirty="0">
                        <a:latin typeface="ＭＳ Ｐゴシック" panose="020B0600070205080204" pitchFamily="50" charset="-128"/>
                        <a:ea typeface="ＭＳ Ｐゴシック" panose="020B0600070205080204" pitchFamily="50" charset="-128"/>
                      </a:endParaRPr>
                    </a:p>
                  </a:txBody>
                  <a:tcPr marL="0" marR="0" marT="27000" marB="27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3810062739"/>
                  </a:ext>
                </a:extLst>
              </a:tr>
            </a:tbl>
          </a:graphicData>
        </a:graphic>
      </p:graphicFrame>
    </p:spTree>
    <p:extLst>
      <p:ext uri="{BB962C8B-B14F-4D97-AF65-F5344CB8AC3E}">
        <p14:creationId xmlns:p14="http://schemas.microsoft.com/office/powerpoint/2010/main" val="3356868211"/>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323528" y="541320"/>
            <a:ext cx="7992888" cy="21236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年度以降の取組み</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組み換え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シフト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強みを束ねる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を改革の視点に、自律的で創造性を発揮する行財政運営体制の確立をめざした取組みを進める。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・毎年の収支不足額には、個別事業見直し等とあわせ、毎年度の予算編成における取組みを通じて対応する。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・行財政改革推進プラン（案）終了後も、「自律的で創造性を発揮する行財政運営体制の確立」に向けた改革の取組みを継続するため、毎</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年度の府の取組みをとりまとめたもの。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・毎年の収支不足額には、個別事業見直し等の検討・具体化を進めるとともに、それでもなお収支不足額が生じる場合は、財政調整基金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を機動的に活用したうえで、年度を通じた効果的・効率的な予算執行により対応する。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249</a:t>
            </a:fld>
            <a:endParaRPr lang="ja-JP" altLang="en-US"/>
          </a:p>
        </p:txBody>
      </p:sp>
    </p:spTree>
    <p:extLst>
      <p:ext uri="{BB962C8B-B14F-4D97-AF65-F5344CB8AC3E}">
        <p14:creationId xmlns:p14="http://schemas.microsoft.com/office/powerpoint/2010/main" val="2992532914"/>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491365" y="655684"/>
            <a:ext cx="8265197" cy="1154162"/>
          </a:xfrm>
          <a:prstGeom prst="rect">
            <a:avLst/>
          </a:prstGeom>
        </p:spPr>
        <p:txBody>
          <a:bodyPr wrap="square">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国が直接実施する国道、国管理河川などの整備や維持管理においては、道路法や河川法などに基づき、その一定割合を地方自治体が負担金として支出することが義務付けられていた。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このため、国と地方の役割分担を明確にするとともに、権限・財源・責任を一致させるよう国直轄事業負担金の見直しを国に求めた。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99359" y="1980656"/>
            <a:ext cx="22845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■見直しの経緯</a:t>
            </a:r>
          </a:p>
        </p:txBody>
      </p:sp>
      <p:graphicFrame>
        <p:nvGraphicFramePr>
          <p:cNvPr id="3" name="表 2"/>
          <p:cNvGraphicFramePr>
            <a:graphicFrameLocks noGrp="1"/>
          </p:cNvGraphicFramePr>
          <p:nvPr/>
        </p:nvGraphicFramePr>
        <p:xfrm>
          <a:off x="683568" y="4357785"/>
          <a:ext cx="7776864" cy="2390224"/>
        </p:xfrm>
        <a:graphic>
          <a:graphicData uri="http://schemas.openxmlformats.org/drawingml/2006/table">
            <a:tbl>
              <a:tblPr firstRow="1" bandRow="1">
                <a:tableStyleId>{5C22544A-7EE6-4342-B048-85BDC9FD1C3A}</a:tableStyleId>
              </a:tblPr>
              <a:tblGrid>
                <a:gridCol w="1080120">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016224">
                  <a:extLst>
                    <a:ext uri="{9D8B030D-6E8A-4147-A177-3AD203B41FA5}">
                      <a16:colId xmlns:a16="http://schemas.microsoft.com/office/drawing/2014/main" val="20003"/>
                    </a:ext>
                  </a:extLst>
                </a:gridCol>
              </a:tblGrid>
              <a:tr h="486336">
                <a:tc>
                  <a:txBody>
                    <a:bodyPr/>
                    <a:lstStyle/>
                    <a:p>
                      <a:pPr algn="ctr"/>
                      <a:r>
                        <a:rPr kumimoji="1" lang="ja-JP" altLang="en-US" sz="1400" dirty="0"/>
                        <a:t>事業区分</a:t>
                      </a:r>
                    </a:p>
                  </a:txBody>
                  <a:tcPr anchor="ctr"/>
                </a:tc>
                <a:tc>
                  <a:txBody>
                    <a:bodyPr/>
                    <a:lstStyle/>
                    <a:p>
                      <a:pPr algn="ctr"/>
                      <a:r>
                        <a:rPr kumimoji="1" lang="ja-JP" altLang="en-US" sz="1400" dirty="0"/>
                        <a:t>大阪府負担額</a:t>
                      </a:r>
                      <a:r>
                        <a:rPr kumimoji="1" lang="ja-JP" altLang="en-US" sz="1200" b="0" dirty="0"/>
                        <a:t>（億円）</a:t>
                      </a:r>
                    </a:p>
                  </a:txBody>
                  <a:tcPr anchor="ctr"/>
                </a:tc>
                <a:tc>
                  <a:txBody>
                    <a:bodyPr/>
                    <a:lstStyle/>
                    <a:p>
                      <a:pPr algn="ctr"/>
                      <a:r>
                        <a:rPr kumimoji="1" lang="ja-JP" altLang="en-US" sz="1400" dirty="0"/>
                        <a:t>うち、</a:t>
                      </a:r>
                      <a:r>
                        <a:rPr kumimoji="1" lang="en-US" altLang="ja-JP" sz="1400" dirty="0"/>
                        <a:t>2010</a:t>
                      </a:r>
                      <a:r>
                        <a:rPr kumimoji="1" lang="ja-JP" altLang="en-US" sz="1400" dirty="0"/>
                        <a:t>年以降廃止分</a:t>
                      </a:r>
                      <a:endParaRPr kumimoji="1" lang="en-US" altLang="ja-JP" sz="1400" dirty="0"/>
                    </a:p>
                    <a:p>
                      <a:pPr algn="ctr"/>
                      <a:r>
                        <a:rPr kumimoji="1" lang="ja-JP" altLang="en-US" sz="1400" dirty="0"/>
                        <a:t>（維持管理分）</a:t>
                      </a:r>
                      <a:r>
                        <a:rPr kumimoji="1" lang="ja-JP" altLang="en-US" sz="1200" b="0" dirty="0"/>
                        <a:t>　（億円）</a:t>
                      </a:r>
                      <a:endParaRPr kumimoji="1" lang="en-US" altLang="ja-JP" sz="1200" b="0" dirty="0"/>
                    </a:p>
                  </a:txBody>
                  <a:tcPr anchor="ctr">
                    <a:lnR w="12700" cap="flat" cmpd="sng" algn="ctr">
                      <a:solidFill>
                        <a:schemeClr val="bg1"/>
                      </a:solidFill>
                      <a:prstDash val="solid"/>
                      <a:round/>
                      <a:headEnd type="none" w="med" len="med"/>
                      <a:tailEnd type="none" w="med" len="med"/>
                    </a:lnR>
                  </a:tcPr>
                </a:tc>
                <a:tc>
                  <a:txBody>
                    <a:bodyPr/>
                    <a:lstStyle/>
                    <a:p>
                      <a:pPr algn="ctr"/>
                      <a:r>
                        <a:rPr kumimoji="1" lang="ja-JP" altLang="en-US" sz="1400" dirty="0"/>
                        <a:t>割合</a:t>
                      </a:r>
                    </a:p>
                  </a:txBody>
                  <a:tcPr anchor="ct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0"/>
                  </a:ext>
                </a:extLst>
              </a:tr>
              <a:tr h="286080">
                <a:tc>
                  <a:txBody>
                    <a:bodyPr/>
                    <a:lstStyle/>
                    <a:p>
                      <a:pPr algn="ctr"/>
                      <a:r>
                        <a:rPr kumimoji="1" lang="ja-JP" altLang="en-US" sz="1400" dirty="0"/>
                        <a:t>河川関係</a:t>
                      </a:r>
                    </a:p>
                  </a:txBody>
                  <a:tcPr/>
                </a:tc>
                <a:tc>
                  <a:txBody>
                    <a:bodyPr/>
                    <a:lstStyle/>
                    <a:p>
                      <a:pPr algn="r"/>
                      <a:r>
                        <a:rPr lang="en-US" altLang="ja-JP" sz="1400" dirty="0">
                          <a:latin typeface="+mn-lt"/>
                          <a:cs typeface="Meiryo UI" panose="020B0604030504040204" pitchFamily="50" charset="-128"/>
                        </a:rPr>
                        <a:t>62</a:t>
                      </a:r>
                    </a:p>
                  </a:txBody>
                  <a:tcPr/>
                </a:tc>
                <a:tc>
                  <a:txBody>
                    <a:bodyPr/>
                    <a:lstStyle/>
                    <a:p>
                      <a:pPr algn="r"/>
                      <a:r>
                        <a:rPr kumimoji="1" lang="en-US" altLang="ja-JP" sz="1400" dirty="0"/>
                        <a:t>18</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28.3 %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1"/>
                  </a:ext>
                </a:extLst>
              </a:tr>
              <a:tr h="286080">
                <a:tc>
                  <a:txBody>
                    <a:bodyPr/>
                    <a:lstStyle/>
                    <a:p>
                      <a:pPr algn="ctr"/>
                      <a:r>
                        <a:rPr kumimoji="1" lang="ja-JP" altLang="en-US" sz="1400" dirty="0"/>
                        <a:t>道路関係</a:t>
                      </a:r>
                    </a:p>
                  </a:txBody>
                  <a:tcPr/>
                </a:tc>
                <a:tc>
                  <a:txBody>
                    <a:bodyPr/>
                    <a:lstStyle/>
                    <a:p>
                      <a:pPr algn="r"/>
                      <a:r>
                        <a:rPr lang="en-US" altLang="ja-JP" sz="1400" dirty="0">
                          <a:latin typeface="+mn-lt"/>
                          <a:cs typeface="Meiryo UI" panose="020B0604030504040204" pitchFamily="50" charset="-128"/>
                        </a:rPr>
                        <a:t>288</a:t>
                      </a:r>
                    </a:p>
                  </a:txBody>
                  <a:tcPr/>
                </a:tc>
                <a:tc>
                  <a:txBody>
                    <a:bodyPr/>
                    <a:lstStyle/>
                    <a:p>
                      <a:pPr algn="r"/>
                      <a:r>
                        <a:rPr kumimoji="1" lang="en-US" altLang="ja-JP" sz="1400" dirty="0"/>
                        <a:t>8 </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2.8 %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2"/>
                  </a:ext>
                </a:extLst>
              </a:tr>
              <a:tr h="286080">
                <a:tc>
                  <a:txBody>
                    <a:bodyPr/>
                    <a:lstStyle/>
                    <a:p>
                      <a:pPr algn="ctr"/>
                      <a:r>
                        <a:rPr kumimoji="1" lang="ja-JP" altLang="en-US" sz="1400" dirty="0"/>
                        <a:t>公園関係</a:t>
                      </a:r>
                    </a:p>
                  </a:txBody>
                  <a:tcPr/>
                </a:tc>
                <a:tc>
                  <a:txBody>
                    <a:bodyPr/>
                    <a:lstStyle/>
                    <a:p>
                      <a:pPr algn="r"/>
                      <a:r>
                        <a:rPr lang="en-US" altLang="ja-JP" sz="1400" dirty="0">
                          <a:latin typeface="+mn-lt"/>
                          <a:cs typeface="Meiryo UI" panose="020B0604030504040204" pitchFamily="50" charset="-128"/>
                        </a:rPr>
                        <a:t>2</a:t>
                      </a:r>
                    </a:p>
                  </a:txBody>
                  <a:tcPr/>
                </a:tc>
                <a:tc>
                  <a:txBody>
                    <a:bodyPr/>
                    <a:lstStyle/>
                    <a:p>
                      <a:pPr algn="r"/>
                      <a:r>
                        <a:rPr kumimoji="1" lang="en-US" altLang="ja-JP" sz="1400" dirty="0"/>
                        <a:t>1</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algn="r"/>
                      <a:r>
                        <a:rPr kumimoji="1" lang="en-US" altLang="ja-JP" sz="1400" b="1" dirty="0">
                          <a:latin typeface="+mn-lt"/>
                        </a:rPr>
                        <a:t>40.6 %</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3"/>
                  </a:ext>
                </a:extLst>
              </a:tr>
              <a:tr h="286080">
                <a:tc>
                  <a:txBody>
                    <a:bodyPr/>
                    <a:lstStyle/>
                    <a:p>
                      <a:pPr algn="ctr"/>
                      <a:r>
                        <a:rPr kumimoji="1" lang="ja-JP" altLang="en-US" sz="1400" dirty="0"/>
                        <a:t>港湾関係</a:t>
                      </a:r>
                    </a:p>
                  </a:txBody>
                  <a:tcPr/>
                </a:tc>
                <a:tc>
                  <a:txBody>
                    <a:bodyPr/>
                    <a:lstStyle/>
                    <a:p>
                      <a:pPr algn="r"/>
                      <a:r>
                        <a:rPr kumimoji="1" lang="en-US" altLang="ja-JP" sz="1400" dirty="0">
                          <a:latin typeface="+mn-lt"/>
                        </a:rPr>
                        <a:t>22</a:t>
                      </a:r>
                      <a:endParaRPr kumimoji="1" lang="ja-JP" altLang="en-US" sz="1400" dirty="0">
                        <a:latin typeface="+mn-lt"/>
                      </a:endParaRPr>
                    </a:p>
                  </a:txBody>
                  <a:tcPr/>
                </a:tc>
                <a:tc>
                  <a:txBody>
                    <a:bodyPr/>
                    <a:lstStyle/>
                    <a:p>
                      <a:pPr algn="r"/>
                      <a:r>
                        <a:rPr kumimoji="1" lang="ja-JP" altLang="en-US" sz="1400" dirty="0"/>
                        <a:t>－</a:t>
                      </a:r>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a:t>－</a:t>
                      </a: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4"/>
                  </a:ext>
                </a:extLst>
              </a:tr>
              <a:tr h="286080">
                <a:tc>
                  <a:txBody>
                    <a:bodyPr/>
                    <a:lstStyle/>
                    <a:p>
                      <a:pPr algn="ctr"/>
                      <a:r>
                        <a:rPr kumimoji="1" lang="ja-JP" altLang="en-US" sz="1400" dirty="0"/>
                        <a:t>空港関係</a:t>
                      </a:r>
                    </a:p>
                  </a:txBody>
                  <a:tcPr/>
                </a:tc>
                <a:tc>
                  <a:txBody>
                    <a:bodyPr/>
                    <a:lstStyle/>
                    <a:p>
                      <a:pPr algn="r"/>
                      <a:r>
                        <a:rPr kumimoji="1" lang="en-US" altLang="ja-JP" sz="1400" dirty="0">
                          <a:latin typeface="+mn-lt"/>
                        </a:rPr>
                        <a:t>2</a:t>
                      </a:r>
                      <a:endParaRPr kumimoji="1" lang="ja-JP" altLang="en-US" sz="1400" dirty="0">
                        <a:latin typeface="+mn-lt"/>
                      </a:endParaRPr>
                    </a:p>
                  </a:txBody>
                  <a:tcPr/>
                </a:tc>
                <a:tc>
                  <a:txBody>
                    <a:bodyPr/>
                    <a:lstStyle/>
                    <a:p>
                      <a:pPr algn="r"/>
                      <a:r>
                        <a:rPr kumimoji="1" lang="ja-JP" altLang="en-US" sz="1400" dirty="0"/>
                        <a:t>－</a:t>
                      </a:r>
                    </a:p>
                  </a:txBody>
                  <a:tcPr>
                    <a:lnR w="12700" cap="flat" cmpd="sng" algn="ctr">
                      <a:solidFill>
                        <a:schemeClr val="bg1"/>
                      </a:solidFill>
                      <a:prstDash val="solid"/>
                      <a:round/>
                      <a:headEnd type="none" w="med" len="med"/>
                      <a:tailEnd type="none" w="med" len="med"/>
                    </a:lnR>
                  </a:tcPr>
                </a:tc>
                <a:tc>
                  <a:txBody>
                    <a:bodyPr/>
                    <a:lstStyle/>
                    <a:p>
                      <a:pPr algn="r"/>
                      <a:r>
                        <a:rPr kumimoji="1" lang="ja-JP" altLang="en-US" sz="1400" dirty="0"/>
                        <a:t>－</a:t>
                      </a: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5"/>
                  </a:ext>
                </a:extLst>
              </a:tr>
              <a:tr h="348064">
                <a:tc>
                  <a:txBody>
                    <a:bodyPr/>
                    <a:lstStyle/>
                    <a:p>
                      <a:pPr algn="ctr"/>
                      <a:r>
                        <a:rPr kumimoji="1" lang="ja-JP" altLang="en-US" sz="1400" dirty="0"/>
                        <a:t>合　計</a:t>
                      </a:r>
                    </a:p>
                  </a:txBody>
                  <a:tcPr/>
                </a:tc>
                <a:tc>
                  <a:txBody>
                    <a:bodyPr/>
                    <a:lstStyle/>
                    <a:p>
                      <a:pPr algn="r"/>
                      <a:r>
                        <a:rPr kumimoji="1" lang="en-US" altLang="ja-JP" sz="1400" dirty="0">
                          <a:latin typeface="+mn-lt"/>
                        </a:rPr>
                        <a:t>376</a:t>
                      </a:r>
                      <a:endParaRPr kumimoji="1" lang="ja-JP" altLang="en-US" sz="1400" dirty="0">
                        <a:latin typeface="+mn-lt"/>
                      </a:endParaRPr>
                    </a:p>
                  </a:txBody>
                  <a:tcPr/>
                </a:tc>
                <a:tc>
                  <a:txBody>
                    <a:bodyPr/>
                    <a:lstStyle/>
                    <a:p>
                      <a:pPr algn="r"/>
                      <a:r>
                        <a:rPr kumimoji="1" lang="en-US" altLang="ja-JP" sz="1400" dirty="0"/>
                        <a:t>27</a:t>
                      </a:r>
                      <a:endParaRPr kumimoji="1" lang="ja-JP" altLang="en-US" sz="1400" dirty="0"/>
                    </a:p>
                  </a:txBody>
                  <a:tcPr>
                    <a:lnR w="12700" cap="flat" cmpd="sng" algn="ctr">
                      <a:solidFill>
                        <a:schemeClr val="bg1"/>
                      </a:solidFill>
                      <a:prstDash val="solid"/>
                      <a:round/>
                      <a:headEnd type="none" w="med" len="med"/>
                      <a:tailEnd type="none" w="med" len="med"/>
                    </a:lnR>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400" b="1" dirty="0">
                          <a:latin typeface="+mn-lt"/>
                        </a:rPr>
                        <a:t>7.1%</a:t>
                      </a:r>
                      <a:endParaRPr kumimoji="1" lang="ja-JP" altLang="en-US" sz="1400" b="1" dirty="0">
                        <a:latin typeface="+mn-lt"/>
                      </a:endParaRPr>
                    </a:p>
                  </a:txBody>
                  <a:tcPr>
                    <a:lnL w="127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0006"/>
                  </a:ext>
                </a:extLst>
              </a:tr>
            </a:tbl>
          </a:graphicData>
        </a:graphic>
      </p:graphicFrame>
      <p:sp>
        <p:nvSpPr>
          <p:cNvPr id="15" name="テキスト ボックス 14"/>
          <p:cNvSpPr txBox="1"/>
          <p:nvPr/>
        </p:nvSpPr>
        <p:spPr>
          <a:xfrm>
            <a:off x="115679" y="4005387"/>
            <a:ext cx="523276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■国直轄事業負担金内訳（</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年度分）</a:t>
            </a:r>
          </a:p>
        </p:txBody>
      </p:sp>
      <p:sp>
        <p:nvSpPr>
          <p:cNvPr id="16" name="テキスト ボックス 15"/>
          <p:cNvSpPr txBox="1"/>
          <p:nvPr/>
        </p:nvSpPr>
        <p:spPr>
          <a:xfrm>
            <a:off x="254319" y="317130"/>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②国直轄事業負担金の見直し</a:t>
            </a:r>
          </a:p>
        </p:txBody>
      </p:sp>
      <p:grpSp>
        <p:nvGrpSpPr>
          <p:cNvPr id="17" name="グループ化 16"/>
          <p:cNvGrpSpPr/>
          <p:nvPr/>
        </p:nvGrpSpPr>
        <p:grpSpPr>
          <a:xfrm>
            <a:off x="2383955" y="2581886"/>
            <a:ext cx="4928581" cy="1297101"/>
            <a:chOff x="1788077" y="1136802"/>
            <a:chExt cx="4373562" cy="1297101"/>
          </a:xfrm>
        </p:grpSpPr>
        <p:sp>
          <p:nvSpPr>
            <p:cNvPr id="18" name="正方形/長方形 17"/>
            <p:cNvSpPr/>
            <p:nvPr/>
          </p:nvSpPr>
          <p:spPr>
            <a:xfrm>
              <a:off x="1788077" y="1136802"/>
              <a:ext cx="1261921" cy="129710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地方分権改革推進委員会ヒアリング（政府）で、橋下知事が、国直轄事業負担金について糾弾</a:t>
              </a:r>
            </a:p>
          </p:txBody>
        </p:sp>
        <p:sp>
          <p:nvSpPr>
            <p:cNvPr id="19" name="正方形/長方形 18"/>
            <p:cNvSpPr/>
            <p:nvPr/>
          </p:nvSpPr>
          <p:spPr>
            <a:xfrm>
              <a:off x="4752105" y="1136802"/>
              <a:ext cx="1409534"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国が維持管理に係る負担金を廃止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年度に限り、特定事業について経過措置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年度～全廃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3154630" y="1137388"/>
              <a:ext cx="1154453" cy="1296515"/>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国が、請求先である地方自治体に対して、詳細な内訳書の提示を開始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4" name="表 3"/>
          <p:cNvGraphicFramePr>
            <a:graphicFrameLocks noGrp="1"/>
          </p:cNvGraphicFramePr>
          <p:nvPr/>
        </p:nvGraphicFramePr>
        <p:xfrm>
          <a:off x="1772986" y="2253865"/>
          <a:ext cx="6903469" cy="251460"/>
        </p:xfrm>
        <a:graphic>
          <a:graphicData uri="http://schemas.openxmlformats.org/drawingml/2006/table">
            <a:tbl>
              <a:tblPr firstRow="1" bandRow="1">
                <a:tableStyleId>{7DF18680-E054-41AD-8BC1-D1AEF772440D}</a:tableStyleId>
              </a:tblPr>
              <a:tblGrid>
                <a:gridCol w="278734">
                  <a:extLst>
                    <a:ext uri="{9D8B030D-6E8A-4147-A177-3AD203B41FA5}">
                      <a16:colId xmlns:a16="http://schemas.microsoft.com/office/drawing/2014/main" val="20000"/>
                    </a:ext>
                  </a:extLst>
                </a:gridCol>
                <a:gridCol w="792088">
                  <a:extLst>
                    <a:ext uri="{9D8B030D-6E8A-4147-A177-3AD203B41FA5}">
                      <a16:colId xmlns:a16="http://schemas.microsoft.com/office/drawing/2014/main" val="20001"/>
                    </a:ext>
                  </a:extLst>
                </a:gridCol>
                <a:gridCol w="3600400">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864095">
                  <a:extLst>
                    <a:ext uri="{9D8B030D-6E8A-4147-A177-3AD203B41FA5}">
                      <a16:colId xmlns:a16="http://schemas.microsoft.com/office/drawing/2014/main" val="20004"/>
                    </a:ext>
                  </a:extLst>
                </a:gridCol>
              </a:tblGrid>
              <a:tr h="231800">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250</a:t>
            </a:fld>
            <a:endParaRPr lang="ja-JP" altLang="en-US"/>
          </a:p>
        </p:txBody>
      </p:sp>
    </p:spTree>
    <p:extLst>
      <p:ext uri="{BB962C8B-B14F-4D97-AF65-F5344CB8AC3E}">
        <p14:creationId xmlns:p14="http://schemas.microsoft.com/office/powerpoint/2010/main" val="1199893591"/>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34588" y="338554"/>
            <a:ext cx="1620957"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③人件費の削減</a:t>
            </a:r>
          </a:p>
        </p:txBody>
      </p:sp>
      <p:sp>
        <p:nvSpPr>
          <p:cNvPr id="14" name="正方形/長方形 13"/>
          <p:cNvSpPr/>
          <p:nvPr/>
        </p:nvSpPr>
        <p:spPr>
          <a:xfrm>
            <a:off x="456218" y="677108"/>
            <a:ext cx="8473122"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年度までに総額 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2,190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億円の給与カットを実施。</a:t>
            </a:r>
          </a:p>
        </p:txBody>
      </p:sp>
      <p:graphicFrame>
        <p:nvGraphicFramePr>
          <p:cNvPr id="20" name="表 19"/>
          <p:cNvGraphicFramePr>
            <a:graphicFrameLocks noGrp="1"/>
          </p:cNvGraphicFramePr>
          <p:nvPr>
            <p:extLst/>
          </p:nvPr>
        </p:nvGraphicFramePr>
        <p:xfrm>
          <a:off x="834688" y="1463545"/>
          <a:ext cx="7716182" cy="4815086"/>
        </p:xfrm>
        <a:graphic>
          <a:graphicData uri="http://schemas.openxmlformats.org/drawingml/2006/table">
            <a:tbl>
              <a:tblPr/>
              <a:tblGrid>
                <a:gridCol w="2289134">
                  <a:extLst>
                    <a:ext uri="{9D8B030D-6E8A-4147-A177-3AD203B41FA5}">
                      <a16:colId xmlns:a16="http://schemas.microsoft.com/office/drawing/2014/main" val="20000"/>
                    </a:ext>
                  </a:extLst>
                </a:gridCol>
                <a:gridCol w="3204942">
                  <a:extLst>
                    <a:ext uri="{9D8B030D-6E8A-4147-A177-3AD203B41FA5}">
                      <a16:colId xmlns:a16="http://schemas.microsoft.com/office/drawing/2014/main" val="20001"/>
                    </a:ext>
                  </a:extLst>
                </a:gridCol>
                <a:gridCol w="2222106">
                  <a:extLst>
                    <a:ext uri="{9D8B030D-6E8A-4147-A177-3AD203B41FA5}">
                      <a16:colId xmlns:a16="http://schemas.microsoft.com/office/drawing/2014/main" val="20002"/>
                    </a:ext>
                  </a:extLst>
                </a:gridCol>
              </a:tblGrid>
              <a:tr h="150076">
                <a:tc gridSpan="2">
                  <a:txBody>
                    <a:bodyPr/>
                    <a:lstStyle/>
                    <a:p>
                      <a:pPr algn="l" fontAlgn="ctr"/>
                      <a:endPar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l" fontAlgn="ctr"/>
                      <a:endParaRPr lang="ja-JP" altLang="en-US" sz="1000" b="1" i="0" u="none" strike="noStrike" dirty="0">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96332">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期間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カット率</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tc>
                  <a:txBody>
                    <a:bodyPr/>
                    <a:lstStyle/>
                    <a:p>
                      <a:pPr algn="ctr" fontAlgn="ct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効果額</a:t>
                      </a:r>
                      <a:b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br>
                      <a:r>
                        <a:rPr lang="ja-JP" altLang="en-US" sz="12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（一般財源ベース）</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1">
                        <a:lumMod val="65000"/>
                        <a:lumOff val="35000"/>
                      </a:schemeClr>
                    </a:solidFill>
                  </a:tcPr>
                </a:tc>
                <a:extLst>
                  <a:ext uri="{0D108BD9-81ED-4DB2-BD59-A6C34878D82A}">
                    <a16:rowId xmlns:a16="http://schemas.microsoft.com/office/drawing/2014/main" val="10001"/>
                  </a:ext>
                </a:extLst>
              </a:tr>
              <a:tr h="280801">
                <a:tc rowSpan="4">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期末・勤勉手当：６％、４％</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ctr" fontAlgn="ctr"/>
                      <a:r>
                        <a:rPr lang="en-US" altLang="ja-JP"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1,160</a:t>
                      </a: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80801">
                <a:tc vMerge="1">
                  <a:txBody>
                    <a:bodyPr/>
                    <a:lstStyle/>
                    <a:p>
                      <a:endParaRPr kumimoji="1" lang="ja-JP" altLang="en-US"/>
                    </a:p>
                  </a:txBody>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3"/>
                  </a:ext>
                </a:extLst>
              </a:tr>
              <a:tr h="280801">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4"/>
                  </a:ext>
                </a:extLst>
              </a:tr>
              <a:tr h="280801">
                <a:tc vMerge="1">
                  <a:txBody>
                    <a:bodyPr/>
                    <a:lstStyle/>
                    <a:p>
                      <a:endParaRPr kumimoji="1" lang="ja-JP" altLang="en-US"/>
                    </a:p>
                  </a:txBody>
                  <a:tcPr/>
                </a:tc>
                <a:tc>
                  <a:txBody>
                    <a:bodyPr/>
                    <a:lstStyle/>
                    <a:p>
                      <a:pPr algn="l" fontAlgn="ctr"/>
                      <a:r>
                        <a:rPr lang="ja-JP"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退職手当：５％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5"/>
                  </a:ext>
                </a:extLst>
              </a:tr>
              <a:tr h="308881">
                <a:tc rowSpan="3">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2011～2013</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給料：１４％～３％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ctr"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968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08881">
                <a:tc vMerge="1">
                  <a:txBody>
                    <a:bodyPr/>
                    <a:lstStyle/>
                    <a:p>
                      <a:endParaRPr kumimoji="1" lang="ja-JP" altLang="en-US"/>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管理職手当：５％</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7"/>
                  </a:ext>
                </a:extLst>
              </a:tr>
              <a:tr h="308881">
                <a:tc vMerge="1">
                  <a:txBody>
                    <a:bodyPr/>
                    <a:lstStyle/>
                    <a:p>
                      <a:endParaRPr kumimoji="1" lang="ja-JP" altLang="en-US" dirty="0"/>
                    </a:p>
                  </a:txBody>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退職手当：５％（</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endParaRPr kumimoji="1" lang="ja-JP" altLang="en-US"/>
                    </a:p>
                  </a:txBody>
                  <a:tcPr/>
                </a:tc>
                <a:extLst>
                  <a:ext uri="{0D108BD9-81ED-4DB2-BD59-A6C34878D82A}">
                    <a16:rowId xmlns:a16="http://schemas.microsoft.com/office/drawing/2014/main" val="10008"/>
                  </a:ext>
                </a:extLst>
              </a:tr>
              <a:tr h="308881">
                <a:tc rowSpan="2">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給料：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3.1</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0.7</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08881">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08881">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2019</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４億円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8721823"/>
                  </a:ext>
                </a:extLst>
              </a:tr>
              <a:tr h="308881">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2020</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2022</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管理職手当：　</a:t>
                      </a: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％（部長・次長級のみ）</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0.45</a:t>
                      </a:r>
                      <a:r>
                        <a:rPr lang="ja-JP" altLang="en-US" sz="12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3546669"/>
                  </a:ext>
                </a:extLst>
              </a:tr>
              <a:tr h="750382">
                <a:tc gridSpan="3">
                  <a:txBody>
                    <a:bodyPr/>
                    <a:lstStyle/>
                    <a:p>
                      <a:pPr algn="r" fontAlgn="ctr"/>
                      <a:r>
                        <a:rPr lang="ja-JP" altLang="en-US" sz="1200" b="1"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効果額計　約２，１９０億円</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9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）国より前倒しで実施した退職手当支給水準の引下げ分を含む。</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年度限り</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lvl="1" algn="l" fontAlgn="ct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）財政再建プログラム（案）以前からの継続分等を含む。</a:t>
                      </a:r>
                      <a:endParaRPr lang="en-US" altLang="ja-JP"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r"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1"/>
                  </a:ext>
                </a:extLst>
              </a:tr>
            </a:tbl>
          </a:graphicData>
        </a:graphic>
      </p:graphicFrame>
      <p:sp>
        <p:nvSpPr>
          <p:cNvPr id="21" name="テキスト ボックス 20"/>
          <p:cNvSpPr txBox="1"/>
          <p:nvPr/>
        </p:nvSpPr>
        <p:spPr>
          <a:xfrm>
            <a:off x="234588" y="1124991"/>
            <a:ext cx="41044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■府の給与カットの状況</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251</a:t>
            </a:fld>
            <a:endParaRPr lang="ja-JP" altLang="en-US"/>
          </a:p>
        </p:txBody>
      </p:sp>
    </p:spTree>
    <p:extLst>
      <p:ext uri="{BB962C8B-B14F-4D97-AF65-F5344CB8AC3E}">
        <p14:creationId xmlns:p14="http://schemas.microsoft.com/office/powerpoint/2010/main" val="1897110272"/>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1031498"/>
            <a:ext cx="8881814" cy="53794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正方形/長方形 11"/>
          <p:cNvSpPr/>
          <p:nvPr/>
        </p:nvSpPr>
        <p:spPr>
          <a:xfrm>
            <a:off x="107504" y="513712"/>
            <a:ext cx="8953822"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④財政運営基本条例の制定（</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月施行）</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252</a:t>
            </a:fld>
            <a:endParaRPr lang="ja-JP" altLang="en-US"/>
          </a:p>
        </p:txBody>
      </p:sp>
    </p:spTree>
    <p:extLst>
      <p:ext uri="{BB962C8B-B14F-4D97-AF65-F5344CB8AC3E}">
        <p14:creationId xmlns:p14="http://schemas.microsoft.com/office/powerpoint/2010/main" val="2884596435"/>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2"/>
          <a:stretch>
            <a:fillRect/>
          </a:stretch>
        </p:blipFill>
        <p:spPr>
          <a:xfrm>
            <a:off x="352696" y="2064495"/>
            <a:ext cx="8352673" cy="4512139"/>
          </a:xfrm>
          <a:prstGeom prst="rect">
            <a:avLst/>
          </a:prstGeom>
        </p:spPr>
      </p:pic>
      <p:sp>
        <p:nvSpPr>
          <p:cNvPr id="4" name="タイトル 1"/>
          <p:cNvSpPr txBox="1">
            <a:spLocks/>
          </p:cNvSpPr>
          <p:nvPr/>
        </p:nvSpPr>
        <p:spPr>
          <a:xfrm>
            <a:off x="4716016" y="332656"/>
            <a:ext cx="3970784"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endParaRPr>
          </a:p>
        </p:txBody>
      </p:sp>
      <p:sp>
        <p:nvSpPr>
          <p:cNvPr id="11" name="正方形/長方形 10"/>
          <p:cNvSpPr/>
          <p:nvPr/>
        </p:nvSpPr>
        <p:spPr>
          <a:xfrm>
            <a:off x="323528" y="665401"/>
            <a:ext cx="836327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バブル期の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年度をピークに、バブル崩壊後長期低落傾向となった。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年度の地方消費税の創設、</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年度の所得税から個人住民税への税源移譲などにより、いったんはバブル期の水準近くまで回復した。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年度以降リーマンショックにより再び府税収入は急減し、その後緩やかに回復し、地方消費税の引上げなどによりバブル期の水準近くまで回復している。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3" name="正方形/長方形 12"/>
          <p:cNvSpPr/>
          <p:nvPr/>
        </p:nvSpPr>
        <p:spPr>
          <a:xfrm>
            <a:off x="305913" y="332656"/>
            <a:ext cx="813690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PL</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BS</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の動向</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正方形/長方形 5"/>
          <p:cNvSpPr/>
          <p:nvPr/>
        </p:nvSpPr>
        <p:spPr>
          <a:xfrm>
            <a:off x="395536" y="6315025"/>
            <a:ext cx="8352673" cy="26160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年度以前の計及び地方消費税の額は、地方消費税清算特別会計の設置（</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月）に伴い、清算後の数値に調整して記載。</a:t>
            </a:r>
          </a:p>
        </p:txBody>
      </p:sp>
    </p:spTree>
    <p:extLst>
      <p:ext uri="{BB962C8B-B14F-4D97-AF65-F5344CB8AC3E}">
        <p14:creationId xmlns:p14="http://schemas.microsoft.com/office/powerpoint/2010/main" val="3085329678"/>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175150" y="2190100"/>
            <a:ext cx="8717330" cy="4407252"/>
          </a:xfrm>
          <a:prstGeom prst="rect">
            <a:avLst/>
          </a:prstGeom>
        </p:spPr>
      </p:pic>
      <p:sp>
        <p:nvSpPr>
          <p:cNvPr id="21" name="テキスト ボックス 20"/>
          <p:cNvSpPr txBox="1"/>
          <p:nvPr/>
        </p:nvSpPr>
        <p:spPr>
          <a:xfrm>
            <a:off x="611560" y="6373083"/>
            <a:ext cx="813690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臨時財政対策債等は、国による減税や地方財源の不足への対応するための特別な地方債で、</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臨時財政対策債の他に減収補塡債などがある。　</a:t>
            </a:r>
          </a:p>
        </p:txBody>
      </p:sp>
      <p:sp>
        <p:nvSpPr>
          <p:cNvPr id="23" name="正方形/長方形 22"/>
          <p:cNvSpPr/>
          <p:nvPr/>
        </p:nvSpPr>
        <p:spPr>
          <a:xfrm>
            <a:off x="423471" y="751015"/>
            <a:ext cx="847312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年度以降、国の経済対策に呼応して実施した建設事業費の追加や、景気低迷期における財源対策等による府債発行額の大幅な増加に伴い、府債残高が増嵩。</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年度以降の行財政改革により臨時財政対策債等</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以外の府債残高は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年度をピークに減少しているが、臨時財政対策債等残高の増嵩により、全会計残高では依然として６兆円を超える水準。</a:t>
            </a: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■関連データその２：</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府債残高（全会計）の推移</a:t>
            </a:r>
          </a:p>
        </p:txBody>
      </p:sp>
      <p:cxnSp>
        <p:nvCxnSpPr>
          <p:cNvPr id="5" name="直線矢印コネクタ 4"/>
          <p:cNvCxnSpPr/>
          <p:nvPr/>
        </p:nvCxnSpPr>
        <p:spPr>
          <a:xfrm>
            <a:off x="5660704" y="3933056"/>
            <a:ext cx="2988000" cy="504056"/>
          </a:xfrm>
          <a:prstGeom prst="straightConnector1">
            <a:avLst/>
          </a:prstGeom>
          <a:ln w="3810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6852115" y="3004382"/>
            <a:ext cx="1680325" cy="20730"/>
          </a:xfrm>
          <a:prstGeom prst="straightConnector1">
            <a:avLst/>
          </a:prstGeom>
          <a:ln w="571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254</a:t>
            </a:fld>
            <a:endParaRPr lang="ja-JP" altLang="en-US"/>
          </a:p>
        </p:txBody>
      </p:sp>
    </p:spTree>
    <p:extLst>
      <p:ext uri="{BB962C8B-B14F-4D97-AF65-F5344CB8AC3E}">
        <p14:creationId xmlns:p14="http://schemas.microsoft.com/office/powerpoint/2010/main" val="2932341910"/>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図 11"/>
          <p:cNvPicPr>
            <a:picLocks noChangeAspect="1"/>
          </p:cNvPicPr>
          <p:nvPr/>
        </p:nvPicPr>
        <p:blipFill>
          <a:blip r:embed="rId2"/>
          <a:stretch>
            <a:fillRect/>
          </a:stretch>
        </p:blipFill>
        <p:spPr>
          <a:xfrm>
            <a:off x="4317462" y="4010092"/>
            <a:ext cx="4249280" cy="2743438"/>
          </a:xfrm>
          <a:prstGeom prst="rect">
            <a:avLst/>
          </a:prstGeom>
        </p:spPr>
      </p:pic>
      <p:pic>
        <p:nvPicPr>
          <p:cNvPr id="11" name="図 10"/>
          <p:cNvPicPr>
            <a:picLocks noChangeAspect="1"/>
          </p:cNvPicPr>
          <p:nvPr/>
        </p:nvPicPr>
        <p:blipFill rotWithShape="1">
          <a:blip r:embed="rId3"/>
          <a:srcRect r="3443"/>
          <a:stretch/>
        </p:blipFill>
        <p:spPr>
          <a:xfrm>
            <a:off x="4469835" y="2170914"/>
            <a:ext cx="4638669" cy="1585097"/>
          </a:xfrm>
          <a:prstGeom prst="rect">
            <a:avLst/>
          </a:prstGeom>
        </p:spPr>
      </p:pic>
      <p:sp>
        <p:nvSpPr>
          <p:cNvPr id="23" name="正方形/長方形 22"/>
          <p:cNvSpPr/>
          <p:nvPr/>
        </p:nvSpPr>
        <p:spPr>
          <a:xfrm>
            <a:off x="423471" y="707212"/>
            <a:ext cx="8473122" cy="156966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臨時財政対策債とは、本来は国が交付税として地方に配分するものを、交付税原資の財源不足のため、従来は国が借入を行ってきたが、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年度から地方が直接借り入れる方式に改められたことにより、特例的に認められている地方債。 </a:t>
            </a:r>
            <a:b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この元利償還金は、その全額が後年度交付税措置されることとなっており、いわば交付税の肩代わりといえるものであるが、毎年府には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億円程度の割り当てがなされることから、府債残高を押し上げる要因となっている。</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423470" y="426245"/>
            <a:ext cx="731688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■関連データその３：臨時財政対策債</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004048" y="2359913"/>
            <a:ext cx="33843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年度臨時財政対策債発行可能額内訳</a:t>
            </a:r>
          </a:p>
        </p:txBody>
      </p:sp>
      <p:sp>
        <p:nvSpPr>
          <p:cNvPr id="4" name="右中かっこ 3"/>
          <p:cNvSpPr/>
          <p:nvPr/>
        </p:nvSpPr>
        <p:spPr>
          <a:xfrm rot="5400000">
            <a:off x="5560589" y="2745016"/>
            <a:ext cx="180000" cy="1836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右中かっこ 12"/>
          <p:cNvSpPr/>
          <p:nvPr/>
        </p:nvSpPr>
        <p:spPr>
          <a:xfrm>
            <a:off x="7743225" y="4185736"/>
            <a:ext cx="343930" cy="2053058"/>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8134694" y="5027599"/>
            <a:ext cx="86409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40.1</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 name="下矢印 5"/>
          <p:cNvSpPr/>
          <p:nvPr/>
        </p:nvSpPr>
        <p:spPr>
          <a:xfrm>
            <a:off x="5225212" y="3870340"/>
            <a:ext cx="936104" cy="20673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7" name="図 6"/>
          <p:cNvPicPr>
            <a:picLocks noChangeAspect="1"/>
          </p:cNvPicPr>
          <p:nvPr/>
        </p:nvPicPr>
        <p:blipFill>
          <a:blip r:embed="rId4"/>
          <a:stretch>
            <a:fillRect/>
          </a:stretch>
        </p:blipFill>
        <p:spPr>
          <a:xfrm>
            <a:off x="240077" y="2498412"/>
            <a:ext cx="4249533" cy="4152659"/>
          </a:xfrm>
          <a:prstGeom prst="rect">
            <a:avLst/>
          </a:prstGeom>
          <a:ln>
            <a:noFill/>
          </a:ln>
        </p:spPr>
      </p:pic>
      <p:sp>
        <p:nvSpPr>
          <p:cNvPr id="8" name="スライド番号プレースホルダー 7"/>
          <p:cNvSpPr>
            <a:spLocks noGrp="1"/>
          </p:cNvSpPr>
          <p:nvPr>
            <p:ph type="sldNum" sz="quarter" idx="12"/>
          </p:nvPr>
        </p:nvSpPr>
        <p:spPr/>
        <p:txBody>
          <a:bodyPr/>
          <a:lstStyle/>
          <a:p>
            <a:fld id="{63BC356D-1576-478B-8647-1361C6E9DFF7}" type="slidenum">
              <a:rPr lang="ja-JP" altLang="en-US" smtClean="0"/>
              <a:pPr/>
              <a:t>255</a:t>
            </a:fld>
            <a:endParaRPr lang="ja-JP" altLang="en-US"/>
          </a:p>
        </p:txBody>
      </p:sp>
    </p:spTree>
    <p:extLst>
      <p:ext uri="{BB962C8B-B14F-4D97-AF65-F5344CB8AC3E}">
        <p14:creationId xmlns:p14="http://schemas.microsoft.com/office/powerpoint/2010/main" val="1164564608"/>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23675" y="1772816"/>
            <a:ext cx="8324789" cy="4144317"/>
          </a:xfrm>
          <a:prstGeom prst="rect">
            <a:avLst/>
          </a:prstGeom>
        </p:spPr>
      </p:pic>
      <p:sp>
        <p:nvSpPr>
          <p:cNvPr id="14" name="正方形/長方形 13"/>
          <p:cNvSpPr/>
          <p:nvPr/>
        </p:nvSpPr>
        <p:spPr>
          <a:xfrm>
            <a:off x="456578" y="908720"/>
            <a:ext cx="8345637"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1998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年連続の赤字決算であったが、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年度以降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年度まで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年連続で黒字決算を維持した。</a:t>
            </a:r>
          </a:p>
        </p:txBody>
      </p:sp>
      <p:sp>
        <p:nvSpPr>
          <p:cNvPr id="2" name="正方形/長方形 1"/>
          <p:cNvSpPr/>
          <p:nvPr/>
        </p:nvSpPr>
        <p:spPr>
          <a:xfrm>
            <a:off x="222830" y="548680"/>
            <a:ext cx="4862228" cy="33855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■関連データその４：実質収支（一般会計決算）の推移</a:t>
            </a:r>
          </a:p>
        </p:txBody>
      </p:sp>
      <p:sp>
        <p:nvSpPr>
          <p:cNvPr id="12" name="Text Box 30"/>
          <p:cNvSpPr txBox="1">
            <a:spLocks noChangeArrowheads="1"/>
          </p:cNvSpPr>
          <p:nvPr/>
        </p:nvSpPr>
        <p:spPr bwMode="auto">
          <a:xfrm>
            <a:off x="755576" y="5919114"/>
            <a:ext cx="7902624" cy="718888"/>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lIns="72000" tIns="72000" rIns="72000" bIns="72000" anchor="t"/>
          <a:lstStyle>
            <a:lvl1pPr defTabSz="1279525" eaLnBrk="0" hangingPunct="0">
              <a:defRPr kumimoji="1">
                <a:solidFill>
                  <a:schemeClr val="tx1"/>
                </a:solidFill>
                <a:latin typeface="Arial" charset="0"/>
                <a:ea typeface="ＭＳ Ｐゴシック" pitchFamily="50" charset="-128"/>
              </a:defRPr>
            </a:lvl1pPr>
            <a:lvl2pPr marL="742950" indent="-285750" defTabSz="1279525" eaLnBrk="0" hangingPunct="0">
              <a:defRPr kumimoji="1">
                <a:solidFill>
                  <a:schemeClr val="tx1"/>
                </a:solidFill>
                <a:latin typeface="Arial" charset="0"/>
                <a:ea typeface="ＭＳ Ｐゴシック" pitchFamily="50" charset="-128"/>
              </a:defRPr>
            </a:lvl2pPr>
            <a:lvl3pPr marL="1143000" indent="-228600" defTabSz="1279525" eaLnBrk="0" hangingPunct="0">
              <a:defRPr kumimoji="1">
                <a:solidFill>
                  <a:schemeClr val="tx1"/>
                </a:solidFill>
                <a:latin typeface="Arial" charset="0"/>
                <a:ea typeface="ＭＳ Ｐゴシック" pitchFamily="50" charset="-128"/>
              </a:defRPr>
            </a:lvl3pPr>
            <a:lvl4pPr marL="1600200" indent="-228600" defTabSz="1279525" eaLnBrk="0" hangingPunct="0">
              <a:defRPr kumimoji="1">
                <a:solidFill>
                  <a:schemeClr val="tx1"/>
                </a:solidFill>
                <a:latin typeface="Arial" charset="0"/>
                <a:ea typeface="ＭＳ Ｐゴシック" pitchFamily="50" charset="-128"/>
              </a:defRPr>
            </a:lvl4pPr>
            <a:lvl5pPr marL="2057400" indent="-228600" defTabSz="1279525" eaLnBrk="0" hangingPunct="0">
              <a:defRPr kumimoji="1">
                <a:solidFill>
                  <a:schemeClr val="tx1"/>
                </a:solidFill>
                <a:latin typeface="Arial" charset="0"/>
                <a:ea typeface="ＭＳ Ｐゴシック" pitchFamily="50" charset="-128"/>
              </a:defRPr>
            </a:lvl5pPr>
            <a:lvl6pPr marL="25146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defTabSz="1279525"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）実質収支とは、決算上の形式収支（歳入</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注</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･歳出の差引）から、さらに翌年度に繰越すべき財源を引いたもので、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その年度の実質的な黒字・赤字を示すもの。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432000" marR="0" lvl="0" indent="-457200" algn="l" defTabSz="1279525"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（注）歳入・・・府税、地方交付税、国庫支出金、府債などが含まれる。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円/楕円 2"/>
          <p:cNvSpPr/>
          <p:nvPr/>
        </p:nvSpPr>
        <p:spPr>
          <a:xfrm>
            <a:off x="5085058" y="1514981"/>
            <a:ext cx="3951438" cy="2994139"/>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6012160" y="4557905"/>
            <a:ext cx="23042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18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eiryo UI" panose="020B0604030504040204" pitchFamily="50" charset="-128"/>
              </a:rPr>
              <a:t>年連続の黒字決算</a:t>
            </a: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256</a:t>
            </a:fld>
            <a:endParaRPr lang="ja-JP" altLang="en-US"/>
          </a:p>
        </p:txBody>
      </p:sp>
    </p:spTree>
    <p:extLst>
      <p:ext uri="{BB962C8B-B14F-4D97-AF65-F5344CB8AC3E}">
        <p14:creationId xmlns:p14="http://schemas.microsoft.com/office/powerpoint/2010/main" val="3245708171"/>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表 35"/>
          <p:cNvGraphicFramePr>
            <a:graphicFrameLocks noGrp="1"/>
          </p:cNvGraphicFramePr>
          <p:nvPr/>
        </p:nvGraphicFramePr>
        <p:xfrm>
          <a:off x="757139" y="404664"/>
          <a:ext cx="8208910" cy="4145991"/>
        </p:xfrm>
        <a:graphic>
          <a:graphicData uri="http://schemas.openxmlformats.org/drawingml/2006/table">
            <a:tbl>
              <a:tblPr/>
              <a:tblGrid>
                <a:gridCol w="1167746">
                  <a:extLst>
                    <a:ext uri="{9D8B030D-6E8A-4147-A177-3AD203B41FA5}">
                      <a16:colId xmlns:a16="http://schemas.microsoft.com/office/drawing/2014/main" val="20000"/>
                    </a:ext>
                  </a:extLst>
                </a:gridCol>
                <a:gridCol w="219674">
                  <a:extLst>
                    <a:ext uri="{9D8B030D-6E8A-4147-A177-3AD203B41FA5}">
                      <a16:colId xmlns:a16="http://schemas.microsoft.com/office/drawing/2014/main" val="20001"/>
                    </a:ext>
                  </a:extLst>
                </a:gridCol>
                <a:gridCol w="1930829">
                  <a:extLst>
                    <a:ext uri="{9D8B030D-6E8A-4147-A177-3AD203B41FA5}">
                      <a16:colId xmlns:a16="http://schemas.microsoft.com/office/drawing/2014/main" val="20002"/>
                    </a:ext>
                  </a:extLst>
                </a:gridCol>
                <a:gridCol w="219674">
                  <a:extLst>
                    <a:ext uri="{9D8B030D-6E8A-4147-A177-3AD203B41FA5}">
                      <a16:colId xmlns:a16="http://schemas.microsoft.com/office/drawing/2014/main" val="20003"/>
                    </a:ext>
                  </a:extLst>
                </a:gridCol>
                <a:gridCol w="1930829">
                  <a:extLst>
                    <a:ext uri="{9D8B030D-6E8A-4147-A177-3AD203B41FA5}">
                      <a16:colId xmlns:a16="http://schemas.microsoft.com/office/drawing/2014/main" val="20004"/>
                    </a:ext>
                  </a:extLst>
                </a:gridCol>
                <a:gridCol w="184990">
                  <a:extLst>
                    <a:ext uri="{9D8B030D-6E8A-4147-A177-3AD203B41FA5}">
                      <a16:colId xmlns:a16="http://schemas.microsoft.com/office/drawing/2014/main" val="20005"/>
                    </a:ext>
                  </a:extLst>
                </a:gridCol>
                <a:gridCol w="1930829">
                  <a:extLst>
                    <a:ext uri="{9D8B030D-6E8A-4147-A177-3AD203B41FA5}">
                      <a16:colId xmlns:a16="http://schemas.microsoft.com/office/drawing/2014/main" val="20006"/>
                    </a:ext>
                  </a:extLst>
                </a:gridCol>
                <a:gridCol w="624339">
                  <a:extLst>
                    <a:ext uri="{9D8B030D-6E8A-4147-A177-3AD203B41FA5}">
                      <a16:colId xmlns:a16="http://schemas.microsoft.com/office/drawing/2014/main" val="20007"/>
                    </a:ext>
                  </a:extLst>
                </a:gridCol>
              </a:tblGrid>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pitchFamily="50" charset="-128"/>
                          <a:ea typeface="ＭＳ Ｐゴシック" pitchFamily="50" charset="-128"/>
                        </a:rPr>
                        <a:t>太田府</a:t>
                      </a:r>
                      <a:r>
                        <a:rPr lang="zh-TW" altLang="en-US" sz="1050" b="1" i="0" u="none" strike="noStrike" dirty="0">
                          <a:solidFill>
                            <a:schemeClr val="tx1"/>
                          </a:solidFill>
                          <a:latin typeface="ＭＳ Ｐゴシック" pitchFamily="50" charset="-128"/>
                          <a:ea typeface="ＭＳ Ｐゴシック" pitchFamily="50" charset="-128"/>
                        </a:rPr>
                        <a:t>政（</a:t>
                      </a:r>
                      <a:r>
                        <a:rPr lang="en-US" altLang="ja-JP" sz="1050" b="1" i="0" u="none" strike="noStrike" dirty="0">
                          <a:solidFill>
                            <a:schemeClr val="tx1"/>
                          </a:solidFill>
                          <a:latin typeface="ＭＳ Ｐゴシック" pitchFamily="50" charset="-128"/>
                          <a:ea typeface="ＭＳ Ｐゴシック" pitchFamily="50" charset="-128"/>
                        </a:rPr>
                        <a:t>1999</a:t>
                      </a:r>
                      <a:r>
                        <a:rPr lang="zh-TW" altLang="en-US" sz="1050" b="1" i="0" u="none" strike="noStrike" dirty="0">
                          <a:solidFill>
                            <a:schemeClr val="tx1"/>
                          </a:solidFill>
                          <a:latin typeface="ＭＳ Ｐゴシック" pitchFamily="50" charset="-128"/>
                          <a:ea typeface="ＭＳ Ｐゴシック" pitchFamily="50" charset="-128"/>
                        </a:rPr>
                        <a:t>～</a:t>
                      </a:r>
                      <a:r>
                        <a:rPr lang="en-US" altLang="zh-TW" sz="1050" b="1" i="0" u="none" strike="noStrike" dirty="0">
                          <a:solidFill>
                            <a:schemeClr val="tx1"/>
                          </a:solidFill>
                          <a:latin typeface="ＭＳ Ｐゴシック" pitchFamily="50" charset="-128"/>
                          <a:ea typeface="ＭＳ Ｐゴシック" pitchFamily="50" charset="-128"/>
                        </a:rPr>
                        <a:t>2007</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a:rPr>
                        <a:t>橋下府政（</a:t>
                      </a:r>
                      <a:r>
                        <a:rPr lang="en-US" altLang="ja-JP" sz="1050" b="1" i="0" u="none" strike="noStrike" dirty="0">
                          <a:solidFill>
                            <a:schemeClr val="tx1"/>
                          </a:solidFill>
                          <a:latin typeface="ＭＳ Ｐゴシック"/>
                        </a:rPr>
                        <a:t>2008</a:t>
                      </a:r>
                      <a:r>
                        <a:rPr lang="ja-JP" altLang="en-US" sz="1050" b="1" i="0" u="none" strike="noStrike" dirty="0">
                          <a:solidFill>
                            <a:schemeClr val="tx1"/>
                          </a:solidFill>
                          <a:latin typeface="ＭＳ Ｐゴシック"/>
                        </a:rPr>
                        <a:t>～</a:t>
                      </a:r>
                      <a:r>
                        <a:rPr lang="en-US" altLang="ja-JP" sz="1050" b="1" i="0" u="none" strike="noStrike" dirty="0">
                          <a:solidFill>
                            <a:schemeClr val="tx1"/>
                          </a:solidFill>
                          <a:latin typeface="ＭＳ Ｐゴシック"/>
                        </a:rPr>
                        <a:t>2011</a:t>
                      </a:r>
                      <a:r>
                        <a:rPr lang="ja-JP" altLang="en-US" sz="1050" b="1" i="0" u="none" strike="noStrike" dirty="0">
                          <a:solidFill>
                            <a:schemeClr val="tx1"/>
                          </a:solidFill>
                          <a:latin typeface="ＭＳ Ｐゴシック"/>
                        </a:rPr>
                        <a:t>）</a:t>
                      </a:r>
                    </a:p>
                  </a:txBody>
                  <a:tcPr marL="0" marR="0" marT="0" marB="0" anchor="ctr">
                    <a:lnL>
                      <a:noFill/>
                    </a:lnL>
                    <a:lnR>
                      <a:noFill/>
                    </a:lnR>
                    <a:lnT>
                      <a:noFill/>
                    </a:lnT>
                    <a:lnB>
                      <a:noFill/>
                    </a:lnB>
                  </a:tcPr>
                </a:tc>
                <a:tc>
                  <a:txBody>
                    <a:bodyPr/>
                    <a:lstStyle/>
                    <a:p>
                      <a:pPr algn="l" fontAlgn="ctr"/>
                      <a:endParaRPr lang="ja-JP" altLang="en-US" sz="1050" b="1"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1" i="0" u="none" strike="noStrike" dirty="0">
                          <a:solidFill>
                            <a:schemeClr val="tx1"/>
                          </a:solidFill>
                          <a:latin typeface="ＭＳ Ｐゴシック" pitchFamily="50" charset="-128"/>
                          <a:ea typeface="ＭＳ Ｐゴシック" pitchFamily="50" charset="-128"/>
                        </a:rPr>
                        <a:t>松井府</a:t>
                      </a:r>
                      <a:r>
                        <a:rPr lang="zh-TW" altLang="en-US" sz="1050" b="1" i="0" u="none" strike="noStrike" dirty="0">
                          <a:solidFill>
                            <a:schemeClr val="tx1"/>
                          </a:solidFill>
                          <a:latin typeface="ＭＳ Ｐゴシック" pitchFamily="50" charset="-128"/>
                          <a:ea typeface="ＭＳ Ｐゴシック" pitchFamily="50" charset="-128"/>
                        </a:rPr>
                        <a:t>政（</a:t>
                      </a:r>
                      <a:r>
                        <a:rPr lang="en-US" altLang="zh-TW" sz="1050" b="1" i="0" u="none" strike="noStrike" dirty="0">
                          <a:solidFill>
                            <a:schemeClr val="tx1"/>
                          </a:solidFill>
                          <a:latin typeface="ＭＳ Ｐゴシック" pitchFamily="50" charset="-128"/>
                          <a:ea typeface="ＭＳ Ｐゴシック" pitchFamily="50" charset="-128"/>
                        </a:rPr>
                        <a:t>2012</a:t>
                      </a:r>
                      <a:r>
                        <a:rPr lang="zh-TW" altLang="en-US" sz="1050" b="1" i="0" u="none" strike="noStrike" dirty="0">
                          <a:solidFill>
                            <a:schemeClr val="tx1"/>
                          </a:solidFill>
                          <a:latin typeface="ＭＳ Ｐゴシック" pitchFamily="50" charset="-128"/>
                          <a:ea typeface="ＭＳ Ｐゴシック" pitchFamily="50" charset="-128"/>
                        </a:rPr>
                        <a:t>～）</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0"/>
                  </a:ext>
                </a:extLst>
              </a:tr>
              <a:tr h="229735">
                <a:tc>
                  <a:txBody>
                    <a:bodyPr/>
                    <a:lstStyle/>
                    <a:p>
                      <a:pPr algn="ctr" fontAlgn="ctr"/>
                      <a:r>
                        <a:rPr lang="ja-JP" altLang="en-US" sz="1050" b="0" i="0" u="none" strike="noStrike" dirty="0">
                          <a:solidFill>
                            <a:schemeClr val="tx1"/>
                          </a:solidFill>
                          <a:latin typeface="ＭＳ Ｐゴシック"/>
                        </a:rPr>
                        <a:t>主な改革テーマ</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pitchFamily="50" charset="-128"/>
                          <a:ea typeface="ＭＳ Ｐゴシック" pitchFamily="50" charset="-128"/>
                        </a:rPr>
                        <a:t>行財政計画（案）</a:t>
                      </a:r>
                      <a:r>
                        <a:rPr lang="zh-TW" altLang="en-US" sz="1050" b="0" i="0" u="none" strike="noStrike" dirty="0">
                          <a:solidFill>
                            <a:schemeClr val="tx1"/>
                          </a:solidFill>
                          <a:latin typeface="ＭＳ Ｐゴシック"/>
                        </a:rPr>
                        <a:t/>
                      </a:r>
                      <a:br>
                        <a:rPr lang="zh-TW" altLang="en-US" sz="1050" b="0" i="0" u="none" strike="noStrike" dirty="0">
                          <a:solidFill>
                            <a:schemeClr val="tx1"/>
                          </a:solidFill>
                          <a:latin typeface="ＭＳ Ｐゴシック"/>
                        </a:rPr>
                      </a:br>
                      <a:r>
                        <a:rPr lang="zh-TW" altLang="en-US" sz="1050" b="0" i="0" u="none" strike="noStrike" dirty="0">
                          <a:solidFill>
                            <a:schemeClr val="tx1"/>
                          </a:solidFill>
                          <a:latin typeface="ＭＳ Ｐゴシック"/>
                        </a:rPr>
                        <a:t>（</a:t>
                      </a:r>
                      <a:r>
                        <a:rPr lang="en-US" altLang="zh-TW" sz="1050" b="0" i="0" u="none" strike="noStrike" dirty="0">
                          <a:solidFill>
                            <a:schemeClr val="tx1"/>
                          </a:solidFill>
                          <a:latin typeface="ＭＳ Ｐゴシック" panose="020B0600070205080204" pitchFamily="50" charset="-128"/>
                          <a:ea typeface="ＭＳ Ｐゴシック" panose="020B0600070205080204" pitchFamily="50" charset="-128"/>
                        </a:rPr>
                        <a:t>200</a:t>
                      </a:r>
                      <a:r>
                        <a:rPr lang="en-US" altLang="ja-JP" sz="1050" b="0" i="0" u="none" strike="noStrike" dirty="0">
                          <a:solidFill>
                            <a:schemeClr val="tx1"/>
                          </a:solidFill>
                          <a:latin typeface="ＭＳ Ｐゴシック" panose="020B0600070205080204" pitchFamily="50" charset="-128"/>
                          <a:ea typeface="ＭＳ Ｐゴシック" panose="020B0600070205080204" pitchFamily="50" charset="-128"/>
                        </a:rPr>
                        <a:t>2</a:t>
                      </a:r>
                      <a:r>
                        <a:rPr lang="zh-TW" altLang="en-US" sz="1050" b="0" i="0" u="none" strike="noStrike" dirty="0">
                          <a:solidFill>
                            <a:schemeClr val="tx1"/>
                          </a:solidFill>
                          <a:latin typeface="ＭＳ Ｐゴシック" panose="020B0600070205080204" pitchFamily="50" charset="-128"/>
                          <a:ea typeface="ＭＳ Ｐゴシック" panose="020B0600070205080204" pitchFamily="50" charset="-128"/>
                        </a:rPr>
                        <a:t>～</a:t>
                      </a:r>
                      <a:r>
                        <a:rPr lang="en-US" altLang="zh-TW" sz="1050" b="0" i="0" u="none" strike="noStrike" dirty="0">
                          <a:solidFill>
                            <a:schemeClr val="tx1"/>
                          </a:solidFill>
                          <a:latin typeface="ＭＳ Ｐゴシック" panose="020B0600070205080204" pitchFamily="50" charset="-128"/>
                          <a:ea typeface="ＭＳ Ｐゴシック" panose="020B0600070205080204" pitchFamily="50" charset="-128"/>
                        </a:rPr>
                        <a:t>20</a:t>
                      </a:r>
                      <a:r>
                        <a:rPr lang="en-US" altLang="ja-JP" sz="1050" b="0" i="0" u="none" strike="noStrike" dirty="0">
                          <a:solidFill>
                            <a:schemeClr val="tx1"/>
                          </a:solidFill>
                          <a:latin typeface="ＭＳ Ｐゴシック" panose="020B0600070205080204" pitchFamily="50" charset="-128"/>
                          <a:ea typeface="ＭＳ Ｐゴシック" panose="020B0600070205080204" pitchFamily="50" charset="-128"/>
                        </a:rPr>
                        <a:t>11</a:t>
                      </a:r>
                      <a:r>
                        <a:rPr lang="zh-TW" altLang="en-US" sz="1050" b="0" i="0" u="none" strike="noStrike" dirty="0">
                          <a:solidFill>
                            <a:schemeClr val="tx1"/>
                          </a:solidFill>
                          <a:latin typeface="ＭＳ Ｐゴシック" panose="020B0600070205080204" pitchFamily="50" charset="-128"/>
                          <a:ea typeface="ＭＳ Ｐゴシック" panose="020B0600070205080204" pitchFamily="50" charset="-128"/>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a:rPr>
                        <a:t>財政再建プログラム（案）</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2008</a:t>
                      </a: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2010</a:t>
                      </a:r>
                      <a:r>
                        <a:rPr lang="ja-JP" altLang="en-US" sz="1050" b="0" i="0" u="none" strike="noStrike" dirty="0">
                          <a:solidFill>
                            <a:schemeClr val="tx1"/>
                          </a:solidFill>
                          <a:latin typeface="ＭＳ Ｐゴシック"/>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r>
                        <a:rPr lang="ja-JP" altLang="en-US" sz="1050" b="0" i="0" u="none" strike="noStrike" dirty="0">
                          <a:solidFill>
                            <a:schemeClr val="tx1"/>
                          </a:solidFill>
                          <a:latin typeface="ＭＳ Ｐゴシック"/>
                        </a:rPr>
                        <a:t>財政構造改革プラン（案）</a:t>
                      </a:r>
                      <a:br>
                        <a:rPr lang="ja-JP" altLang="en-US" sz="1050" b="0" i="0" u="none" strike="noStrike" dirty="0">
                          <a:solidFill>
                            <a:schemeClr val="tx1"/>
                          </a:solidFill>
                          <a:latin typeface="ＭＳ Ｐゴシック"/>
                        </a:rPr>
                      </a:b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2011</a:t>
                      </a:r>
                      <a:r>
                        <a:rPr lang="ja-JP" altLang="en-US" sz="1050" b="0" i="0" u="none" strike="noStrike" dirty="0">
                          <a:solidFill>
                            <a:schemeClr val="tx1"/>
                          </a:solidFill>
                          <a:latin typeface="ＭＳ Ｐゴシック"/>
                        </a:rPr>
                        <a:t>～</a:t>
                      </a:r>
                      <a:r>
                        <a:rPr lang="en-US" altLang="ja-JP" sz="1050" b="0" i="0" u="none" strike="noStrike" dirty="0">
                          <a:solidFill>
                            <a:schemeClr val="tx1"/>
                          </a:solidFill>
                          <a:latin typeface="ＭＳ Ｐゴシック"/>
                        </a:rPr>
                        <a:t>2013</a:t>
                      </a:r>
                      <a:r>
                        <a:rPr lang="ja-JP" altLang="en-US" sz="1050" b="0" i="0" u="none" strike="noStrike" dirty="0">
                          <a:solidFill>
                            <a:schemeClr val="tx1"/>
                          </a:solidFill>
                          <a:latin typeface="ＭＳ Ｐゴシック"/>
                        </a:rPr>
                        <a:t>年度）</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1"/>
                  </a:ext>
                </a:extLst>
              </a:tr>
              <a:tr h="387864">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2"/>
                  </a:ext>
                </a:extLst>
              </a:tr>
              <a:tr h="529943">
                <a:tc>
                  <a:txBody>
                    <a:bodyPr/>
                    <a:lstStyle/>
                    <a:p>
                      <a:pPr algn="l" fontAlgn="ctr"/>
                      <a:r>
                        <a:rPr lang="ja-JP" altLang="en-US" sz="1100" b="1" i="0" u="none" strike="noStrike" dirty="0">
                          <a:solidFill>
                            <a:schemeClr val="tx1"/>
                          </a:solidFill>
                          <a:latin typeface="+mn-ea"/>
                          <a:ea typeface="+mn-ea"/>
                        </a:rPr>
                        <a:t>　①経費削減</a:t>
                      </a: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3"/>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4"/>
                  </a:ext>
                </a:extLst>
              </a:tr>
              <a:tr h="889812">
                <a:tc>
                  <a:txBody>
                    <a:bodyPr/>
                    <a:lstStyle/>
                    <a:p>
                      <a:pPr algn="l" fontAlgn="ctr"/>
                      <a:r>
                        <a:rPr lang="ja-JP" altLang="en-US" sz="1100" b="1" i="0" u="none" strike="noStrike" dirty="0">
                          <a:solidFill>
                            <a:schemeClr val="tx1"/>
                          </a:solidFill>
                          <a:latin typeface="+mn-ea"/>
                          <a:ea typeface="+mn-ea"/>
                        </a:rPr>
                        <a:t>　</a:t>
                      </a:r>
                      <a:r>
                        <a:rPr lang="zh-TW" altLang="en-US" sz="1100" b="1" i="0" u="none" strike="noStrike" dirty="0">
                          <a:solidFill>
                            <a:schemeClr val="tx1"/>
                          </a:solidFill>
                          <a:latin typeface="ＭＳ Ｐゴシック" pitchFamily="50" charset="-128"/>
                          <a:ea typeface="ＭＳ Ｐゴシック" pitchFamily="50" charset="-128"/>
                        </a:rPr>
                        <a:t>②組織効率化</a:t>
                      </a:r>
                      <a:endParaRPr lang="en-US" altLang="zh-TW" sz="1100" b="1" i="0" u="none" strike="noStrike" dirty="0">
                        <a:solidFill>
                          <a:schemeClr val="tx1"/>
                        </a:solidFill>
                        <a:latin typeface="ＭＳ Ｐゴシック" pitchFamily="50" charset="-128"/>
                        <a:ea typeface="ＭＳ Ｐゴシック" pitchFamily="50" charset="-128"/>
                      </a:endParaRPr>
                    </a:p>
                    <a:p>
                      <a:pPr marL="268288" indent="0" algn="l" fontAlgn="ctr"/>
                      <a:r>
                        <a:rPr lang="ja-JP" altLang="en-US" sz="1100" b="1" i="0" u="none" strike="noStrike" dirty="0">
                          <a:solidFill>
                            <a:schemeClr val="tx1"/>
                          </a:solidFill>
                          <a:latin typeface="ＭＳ Ｐゴシック" pitchFamily="50" charset="-128"/>
                          <a:ea typeface="ＭＳ Ｐゴシック" pitchFamily="50" charset="-128"/>
                        </a:rPr>
                        <a:t>・制度改革</a:t>
                      </a:r>
                      <a:endParaRPr lang="zh-TW" altLang="en-US" sz="1100" b="1" i="0" u="none" strike="noStrike" dirty="0">
                        <a:solidFill>
                          <a:schemeClr val="tx1"/>
                        </a:solidFill>
                        <a:latin typeface="ＭＳ Ｐゴシック" pitchFamily="50" charset="-128"/>
                        <a:ea typeface="ＭＳ Ｐゴシック" pitchFamily="50" charset="-128"/>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5"/>
                  </a:ext>
                </a:extLst>
              </a:tr>
              <a:tr h="406332">
                <a:tc>
                  <a:txBody>
                    <a:bodyPr/>
                    <a:lstStyle/>
                    <a:p>
                      <a:pPr algn="l" fontAlgn="ctr"/>
                      <a:endParaRPr lang="ja-JP" altLang="en-US" sz="1100" b="0" i="0" u="none" strike="noStrike" dirty="0">
                        <a:solidFill>
                          <a:schemeClr val="tx1"/>
                        </a:solidFill>
                        <a:latin typeface="+mn-ea"/>
                        <a:ea typeface="+mn-ea"/>
                      </a:endParaRPr>
                    </a:p>
                  </a:txBody>
                  <a:tcPr marL="0" marR="0" marT="0" marB="0" anchor="ctr">
                    <a:lnL>
                      <a:noFill/>
                    </a:lnL>
                    <a:lnR>
                      <a:noFill/>
                    </a:lnR>
                    <a:lnT>
                      <a:noFill/>
                    </a:lnT>
                    <a:lnB>
                      <a:noFill/>
                    </a:lnB>
                  </a:tcPr>
                </a:tc>
                <a:tc>
                  <a:txBody>
                    <a:bodyPr/>
                    <a:lstStyle/>
                    <a:p>
                      <a:pPr algn="ctr"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6"/>
                  </a:ext>
                </a:extLst>
              </a:tr>
              <a:tr h="40633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1" i="0" u="none" strike="noStrike" dirty="0">
                          <a:solidFill>
                            <a:schemeClr val="tx1"/>
                          </a:solidFill>
                          <a:latin typeface="+mn-ea"/>
                          <a:ea typeface="+mn-ea"/>
                        </a:rPr>
                        <a:t>　③業務改革</a:t>
                      </a: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rowSpan="2">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5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7"/>
                  </a:ext>
                </a:extLst>
              </a:tr>
              <a:tr h="411472">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ctr"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vMerge="1">
                  <a:txBody>
                    <a:bodyPr/>
                    <a:lstStyle/>
                    <a:p>
                      <a:endParaRPr kumimoji="1" lang="ja-JP" altLang="en-US"/>
                    </a:p>
                  </a:txBody>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a:solidFill>
                          <a:schemeClr val="tx1"/>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700" b="0" i="0" u="none" strike="noStrike" dirty="0">
                        <a:solidFill>
                          <a:schemeClr val="tx1"/>
                        </a:solidFill>
                        <a:latin typeface="ＭＳ Ｐゴシック"/>
                      </a:endParaRPr>
                    </a:p>
                  </a:txBody>
                  <a:tcPr marL="0" marR="0" marT="0" marB="0" anchor="ctr">
                    <a:lnL>
                      <a:noFill/>
                    </a:lnL>
                    <a:lnR>
                      <a:noFill/>
                    </a:lnR>
                    <a:lnT>
                      <a:noFill/>
                    </a:lnT>
                    <a:lnB>
                      <a:noFill/>
                    </a:lnB>
                  </a:tcPr>
                </a:tc>
                <a:extLst>
                  <a:ext uri="{0D108BD9-81ED-4DB2-BD59-A6C34878D82A}">
                    <a16:rowId xmlns:a16="http://schemas.microsoft.com/office/drawing/2014/main" val="10008"/>
                  </a:ext>
                </a:extLst>
              </a:tr>
            </a:tbl>
          </a:graphicData>
        </a:graphic>
      </p:graphicFrame>
      <p:sp>
        <p:nvSpPr>
          <p:cNvPr id="37" name="正方形/長方形 36"/>
          <p:cNvSpPr/>
          <p:nvPr/>
        </p:nvSpPr>
        <p:spPr>
          <a:xfrm>
            <a:off x="2125291" y="2174391"/>
            <a:ext cx="2016224"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○全国一、スリムな組織づくり</a:t>
            </a:r>
            <a:endParaRPr kumimoji="1" lang="en-US" altLang="ja-JP"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・職員数を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ja-JP"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○出資法人改革</a:t>
            </a:r>
            <a:endParaRPr kumimoji="1" lang="en-US" altLang="ja-JP" sz="10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法人数を概ね半減</a:t>
            </a: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・役員・職員を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・府からの補助金等を</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％削減</a:t>
            </a:r>
            <a:endParaRPr kumimoji="1" lang="ja-JP" altLang="en-US" sz="105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p:cNvSpPr/>
          <p:nvPr/>
        </p:nvSpPr>
        <p:spPr>
          <a:xfrm>
            <a:off x="4285531" y="2174391"/>
            <a:ext cx="1944216"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○出資法人改革</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・全出資法人のあり方を</a:t>
            </a:r>
            <a: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ゼロベースで見直し</a:t>
            </a:r>
            <a:endParaRPr kumimoji="1" lang="ja-JP" altLang="ja-JP" sz="105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6373764" y="3434654"/>
            <a:ext cx="2160239"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○規律ある財政運営</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中長期的な財政収支試算の公表</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意思決定プロセスの見える化</a:t>
            </a:r>
            <a:endParaRPr kumimoji="1" lang="ja-JP" altLang="ja-JP" sz="12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6373763" y="2174391"/>
            <a:ext cx="2160240" cy="115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○公務員制度改革</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独自給料表の導入</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・部長公募</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・出先機関の見直し</a:t>
            </a:r>
            <a:endPar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18" name="タイトル 1"/>
          <p:cNvSpPr txBox="1">
            <a:spLocks/>
          </p:cNvSpPr>
          <p:nvPr/>
        </p:nvSpPr>
        <p:spPr>
          <a:xfrm>
            <a:off x="206474" y="35446"/>
            <a:ext cx="4104456" cy="629518"/>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参考</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大阪府における行政改革の流れ</a:t>
            </a:r>
          </a:p>
        </p:txBody>
      </p:sp>
      <p:sp>
        <p:nvSpPr>
          <p:cNvPr id="16" name="正方形/長方形 15"/>
          <p:cNvSpPr/>
          <p:nvPr/>
        </p:nvSpPr>
        <p:spPr>
          <a:xfrm>
            <a:off x="2125291" y="3434655"/>
            <a:ext cx="2016224" cy="111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NPO</a:t>
            </a: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・府民との協働</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アウトソーシング</a:t>
            </a:r>
            <a:endPar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65100" marR="0" lvl="0" indent="-16510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民間資金の活用による施設</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整備事業等の推進</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○ストックの活用</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府有施設等の有効活用</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2117402" y="1205217"/>
            <a:ext cx="2016224"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○負の遺産整理</a:t>
            </a:r>
            <a:endParaRPr kumimoji="1" lang="en-US" altLang="ja-JP"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企業局事業の収束</a:t>
            </a:r>
            <a:endParaRPr kumimoji="1" lang="ja-JP" altLang="ja-JP" sz="10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公社の経営改善</a:t>
            </a:r>
            <a:endPar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4277642" y="1205217"/>
            <a:ext cx="1944216"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○「収入の範囲内で予算を組む」</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全事務事業をゼロベースで</a:t>
            </a:r>
            <a: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見直し・再構築</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・給与カット・退職手当の減額</a:t>
            </a:r>
            <a:endParaRPr kumimoji="1" lang="en-US"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・歳入の確保</a:t>
            </a:r>
            <a:endPar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6365875" y="1205217"/>
            <a:ext cx="2168128" cy="8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○「自律的な財政運営」</a:t>
            </a:r>
            <a:endParaRPr kumimoji="1" lang="en-US" altLang="ja-JP" sz="1000" b="0" i="0" u="sng"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・主要</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事業を他府県比較し、</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見直し・再構築</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・給与カット・退職手当の減額</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・歳入の確保</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 name="直線コネクタ 2"/>
          <p:cNvCxnSpPr/>
          <p:nvPr/>
        </p:nvCxnSpPr>
        <p:spPr>
          <a:xfrm>
            <a:off x="559519" y="4617071"/>
            <a:ext cx="8262664" cy="0"/>
          </a:xfrm>
          <a:prstGeom prst="line">
            <a:avLst/>
          </a:prstGeom>
          <a:ln w="28575">
            <a:solidFill>
              <a:srgbClr val="0070C0"/>
            </a:solidFill>
          </a:ln>
        </p:spPr>
        <p:style>
          <a:lnRef idx="1">
            <a:schemeClr val="dk1"/>
          </a:lnRef>
          <a:fillRef idx="0">
            <a:schemeClr val="dk1"/>
          </a:fillRef>
          <a:effectRef idx="0">
            <a:schemeClr val="dk1"/>
          </a:effectRef>
          <a:fontRef idx="minor">
            <a:schemeClr val="tx1"/>
          </a:fontRef>
        </p:style>
      </p:cxnSp>
      <p:sp>
        <p:nvSpPr>
          <p:cNvPr id="4" name="テキスト ボックス 3"/>
          <p:cNvSpPr txBox="1"/>
          <p:nvPr/>
        </p:nvSpPr>
        <p:spPr>
          <a:xfrm>
            <a:off x="613123" y="4743579"/>
            <a:ext cx="4102893" cy="20697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松井府政（</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・財政構造改革プラン（案）を承継した取組み。</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■「行財政改革推進プラン（案）」（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組み換え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シフト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強みを束ねる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を改革の視点に、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自律的で創造性を発揮する行財政運営体制の確立をめざす。</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行財政運営体制の確立」をめざし、改革の取組みを継続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1" name="テキスト ボックス 20"/>
          <p:cNvSpPr txBox="1"/>
          <p:nvPr/>
        </p:nvSpPr>
        <p:spPr>
          <a:xfrm>
            <a:off x="4665757" y="4716329"/>
            <a:ext cx="4102893" cy="9079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吉村府政（</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■「行政経営の取組み」（</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・行財政改革推進プラン（案）終了後も、「自律的で創造性を発揮する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行財政運営体制の確立」をめざし、改革の取組みを継続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11952744"/>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⑤ファシリティマネジメントの推進</a:t>
            </a:r>
          </a:p>
        </p:txBody>
      </p:sp>
      <p:sp>
        <p:nvSpPr>
          <p:cNvPr id="28" name="テキスト ボックス 27"/>
          <p:cNvSpPr txBox="1"/>
          <p:nvPr/>
        </p:nvSpPr>
        <p:spPr>
          <a:xfrm>
            <a:off x="251520" y="416618"/>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322937" y="2668415"/>
            <a:ext cx="8440069"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■実施状況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府有施設（延床面積　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年から</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年までの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年間で築後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年を経過することから、膨大な修繕・更新費用への対応が必要。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そのため、施設の計画的な改修を実施し、適切な維持管理に努め、長寿命化を推進するとともに、施設の有効活用や総量最適化を図る、公共施設等の最適な経営管理（ファシリティマネジメント）を推進。</a:t>
            </a:r>
          </a:p>
        </p:txBody>
      </p:sp>
      <p:grpSp>
        <p:nvGrpSpPr>
          <p:cNvPr id="51" name="グループ化 50"/>
          <p:cNvGrpSpPr/>
          <p:nvPr/>
        </p:nvGrpSpPr>
        <p:grpSpPr>
          <a:xfrm>
            <a:off x="753919" y="1052737"/>
            <a:ext cx="2137647" cy="1604377"/>
            <a:chOff x="1983209" y="1126866"/>
            <a:chExt cx="2137647" cy="1604377"/>
          </a:xfrm>
        </p:grpSpPr>
        <p:sp>
          <p:nvSpPr>
            <p:cNvPr id="52" name="正方形/長方形 51"/>
            <p:cNvSpPr/>
            <p:nvPr/>
          </p:nvSpPr>
          <p:spPr>
            <a:xfrm>
              <a:off x="1983209" y="1136802"/>
              <a:ext cx="1152128" cy="1594441"/>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において、ファシリティマネジメント推進を位置づけ</a:t>
              </a:r>
            </a:p>
          </p:txBody>
        </p:sp>
        <p:sp>
          <p:nvSpPr>
            <p:cNvPr id="59" name="正方形/長方形 58"/>
            <p:cNvSpPr/>
            <p:nvPr/>
          </p:nvSpPr>
          <p:spPr>
            <a:xfrm>
              <a:off x="3351361" y="1126866"/>
              <a:ext cx="769495" cy="160437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「大阪府ファシリティマネジメント基本方針」策定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60" name="表 59"/>
          <p:cNvGraphicFramePr>
            <a:graphicFrameLocks noGrp="1"/>
          </p:cNvGraphicFramePr>
          <p:nvPr>
            <p:extLst/>
          </p:nvPr>
        </p:nvGraphicFramePr>
        <p:xfrm>
          <a:off x="755576" y="705929"/>
          <a:ext cx="8208912" cy="254614"/>
        </p:xfrm>
        <a:graphic>
          <a:graphicData uri="http://schemas.openxmlformats.org/drawingml/2006/table">
            <a:tbl>
              <a:tblPr firstRow="1" bandRow="1">
                <a:tableStyleId>{7DF18680-E054-41AD-8BC1-D1AEF772440D}</a:tableStyleId>
              </a:tblPr>
              <a:tblGrid>
                <a:gridCol w="225894">
                  <a:extLst>
                    <a:ext uri="{9D8B030D-6E8A-4147-A177-3AD203B41FA5}">
                      <a16:colId xmlns:a16="http://schemas.microsoft.com/office/drawing/2014/main" val="20000"/>
                    </a:ext>
                  </a:extLst>
                </a:gridCol>
                <a:gridCol w="1934346">
                  <a:extLst>
                    <a:ext uri="{9D8B030D-6E8A-4147-A177-3AD203B41FA5}">
                      <a16:colId xmlns:a16="http://schemas.microsoft.com/office/drawing/2014/main" val="20001"/>
                    </a:ext>
                  </a:extLst>
                </a:gridCol>
                <a:gridCol w="1872208">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gridCol w="648072">
                  <a:extLst>
                    <a:ext uri="{9D8B030D-6E8A-4147-A177-3AD203B41FA5}">
                      <a16:colId xmlns:a16="http://schemas.microsoft.com/office/drawing/2014/main" val="3764056870"/>
                    </a:ext>
                  </a:extLst>
                </a:gridCol>
                <a:gridCol w="792088">
                  <a:extLst>
                    <a:ext uri="{9D8B030D-6E8A-4147-A177-3AD203B41FA5}">
                      <a16:colId xmlns:a16="http://schemas.microsoft.com/office/drawing/2014/main" val="276334865"/>
                    </a:ext>
                  </a:extLst>
                </a:gridCol>
                <a:gridCol w="720080">
                  <a:extLst>
                    <a:ext uri="{9D8B030D-6E8A-4147-A177-3AD203B41FA5}">
                      <a16:colId xmlns:a16="http://schemas.microsoft.com/office/drawing/2014/main" val="4009148103"/>
                    </a:ext>
                  </a:extLst>
                </a:gridCol>
                <a:gridCol w="648072">
                  <a:extLst>
                    <a:ext uri="{9D8B030D-6E8A-4147-A177-3AD203B41FA5}">
                      <a16:colId xmlns:a16="http://schemas.microsoft.com/office/drawing/2014/main" val="8859071"/>
                    </a:ext>
                  </a:extLst>
                </a:gridCol>
                <a:gridCol w="720080">
                  <a:extLst>
                    <a:ext uri="{9D8B030D-6E8A-4147-A177-3AD203B41FA5}">
                      <a16:colId xmlns:a16="http://schemas.microsoft.com/office/drawing/2014/main" val="567331669"/>
                    </a:ext>
                  </a:extLst>
                </a:gridCol>
              </a:tblGrid>
              <a:tr h="254614">
                <a:tc>
                  <a:txBody>
                    <a:bodyPr/>
                    <a:lstStyle/>
                    <a:p>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solidFill>
                            <a:schemeClr val="bg1"/>
                          </a:solidFill>
                        </a:rPr>
                        <a:t>2018</a:t>
                      </a:r>
                      <a:r>
                        <a:rPr kumimoji="1" lang="ja-JP" altLang="en-US" sz="1050" dirty="0">
                          <a:solidFill>
                            <a:schemeClr val="bg1"/>
                          </a:solidFill>
                        </a:rPr>
                        <a:t>年</a:t>
                      </a:r>
                    </a:p>
                  </a:txBody>
                  <a:tcPr/>
                </a:tc>
                <a:tc>
                  <a:txBody>
                    <a:bodyPr/>
                    <a:lstStyle/>
                    <a:p>
                      <a:r>
                        <a:rPr kumimoji="1" lang="en-US" altLang="ja-JP" sz="1050" dirty="0">
                          <a:solidFill>
                            <a:schemeClr val="bg1"/>
                          </a:solidFill>
                        </a:rPr>
                        <a:t>2019</a:t>
                      </a:r>
                      <a:r>
                        <a:rPr kumimoji="1" lang="ja-JP" altLang="en-US" sz="1050" dirty="0">
                          <a:solidFill>
                            <a:schemeClr val="bg1"/>
                          </a:solidFill>
                        </a:rPr>
                        <a:t>年</a:t>
                      </a:r>
                    </a:p>
                  </a:txBody>
                  <a:tcPr/>
                </a:tc>
                <a:tc>
                  <a:txBody>
                    <a:bodyPr/>
                    <a:lstStyle/>
                    <a:p>
                      <a:r>
                        <a:rPr kumimoji="1" lang="en-US" altLang="ja-JP" sz="1050" dirty="0">
                          <a:solidFill>
                            <a:schemeClr val="bg1"/>
                          </a:solidFill>
                        </a:rPr>
                        <a:t>2020</a:t>
                      </a:r>
                      <a:r>
                        <a:rPr kumimoji="1" lang="ja-JP" altLang="en-US" sz="1050" dirty="0">
                          <a:solidFill>
                            <a:schemeClr val="bg1"/>
                          </a:solidFill>
                        </a:rPr>
                        <a:t>年</a:t>
                      </a:r>
                    </a:p>
                  </a:txBody>
                  <a:tcPr/>
                </a:tc>
                <a:tc>
                  <a:txBody>
                    <a:bodyPr/>
                    <a:lstStyle/>
                    <a:p>
                      <a:r>
                        <a:rPr kumimoji="1" lang="en-US" altLang="ja-JP" sz="1050" dirty="0">
                          <a:solidFill>
                            <a:schemeClr val="bg1"/>
                          </a:solidFill>
                        </a:rPr>
                        <a:t>2021</a:t>
                      </a:r>
                      <a:r>
                        <a:rPr kumimoji="1" lang="ja-JP" altLang="en-US" sz="1050" dirty="0">
                          <a:solidFill>
                            <a:schemeClr val="bg1"/>
                          </a:solidFill>
                        </a:rPr>
                        <a:t>年</a:t>
                      </a:r>
                    </a:p>
                  </a:txBody>
                  <a:tcPr/>
                </a:tc>
                <a:tc>
                  <a:txBody>
                    <a:bodyPr/>
                    <a:lstStyle/>
                    <a:p>
                      <a:r>
                        <a:rPr kumimoji="1" lang="en-US" altLang="ja-JP" sz="1050" dirty="0">
                          <a:solidFill>
                            <a:schemeClr val="bg1"/>
                          </a:solidFill>
                        </a:rPr>
                        <a:t>2022</a:t>
                      </a:r>
                      <a:r>
                        <a:rPr kumimoji="1" lang="ja-JP" altLang="en-US" sz="1050" dirty="0">
                          <a:solidFill>
                            <a:schemeClr val="bg1"/>
                          </a:solidFill>
                        </a:rPr>
                        <a:t>年</a:t>
                      </a:r>
                    </a:p>
                  </a:txBody>
                  <a:tcPr/>
                </a:tc>
                <a:extLst>
                  <a:ext uri="{0D108BD9-81ED-4DB2-BD59-A6C34878D82A}">
                    <a16:rowId xmlns:a16="http://schemas.microsoft.com/office/drawing/2014/main" val="10000"/>
                  </a:ext>
                </a:extLst>
              </a:tr>
            </a:tbl>
          </a:graphicData>
        </a:graphic>
      </p:graphicFrame>
      <p:sp>
        <p:nvSpPr>
          <p:cNvPr id="47" name="正方形/長方形 46"/>
          <p:cNvSpPr/>
          <p:nvPr/>
        </p:nvSpPr>
        <p:spPr>
          <a:xfrm>
            <a:off x="3067614" y="1052737"/>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基本方針に基づき施設の点検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（３カ年で集中点検</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nvGrpSpPr>
          <p:cNvPr id="48" name="グループ化 47"/>
          <p:cNvGrpSpPr/>
          <p:nvPr/>
        </p:nvGrpSpPr>
        <p:grpSpPr>
          <a:xfrm>
            <a:off x="179512" y="3964986"/>
            <a:ext cx="4034691" cy="2416342"/>
            <a:chOff x="49285" y="2239464"/>
            <a:chExt cx="4126576" cy="1662946"/>
          </a:xfrm>
        </p:grpSpPr>
        <p:pic>
          <p:nvPicPr>
            <p:cNvPr id="4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5976" y="2239464"/>
              <a:ext cx="3888000" cy="16629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0" name="正方形/長方形 49"/>
            <p:cNvSpPr/>
            <p:nvPr/>
          </p:nvSpPr>
          <p:spPr>
            <a:xfrm>
              <a:off x="572048" y="2275194"/>
              <a:ext cx="882000" cy="1566812"/>
            </a:xfrm>
            <a:prstGeom prst="rect">
              <a:avLst/>
            </a:prstGeom>
            <a:noFill/>
            <a:ln w="19050">
              <a:solidFill>
                <a:schemeClr val="accent3">
                  <a:lumMod val="60000"/>
                  <a:lumOff val="40000"/>
                </a:schemeClr>
              </a:solidFill>
              <a:prstDash val="dash"/>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4" name="右矢印 53"/>
            <p:cNvSpPr/>
            <p:nvPr/>
          </p:nvSpPr>
          <p:spPr>
            <a:xfrm>
              <a:off x="586153" y="2362120"/>
              <a:ext cx="846000" cy="45719"/>
            </a:xfrm>
            <a:prstGeom prst="rightArrow">
              <a:avLst/>
            </a:prstGeom>
            <a:solidFill>
              <a:schemeClr val="accent3">
                <a:lumMod val="60000"/>
                <a:lumOff val="40000"/>
              </a:schemeClr>
            </a:solidFill>
            <a:ln>
              <a:solidFill>
                <a:schemeClr val="accent3"/>
              </a:solidFill>
            </a:ln>
          </p:spPr>
          <p:style>
            <a:lnRef idx="2">
              <a:schemeClr val="accent6"/>
            </a:lnRef>
            <a:fillRef idx="1">
              <a:schemeClr val="lt1"/>
            </a:fillRef>
            <a:effectRef idx="0">
              <a:schemeClr val="accent6"/>
            </a:effectRef>
            <a:fontRef idx="minor">
              <a:schemeClr val="dk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角丸四角形吹き出し 54"/>
            <p:cNvSpPr/>
            <p:nvPr/>
          </p:nvSpPr>
          <p:spPr>
            <a:xfrm>
              <a:off x="1749090" y="2295144"/>
              <a:ext cx="2221196" cy="380611"/>
            </a:xfrm>
            <a:prstGeom prst="wedgeRoundRectCallout">
              <a:avLst>
                <a:gd name="adj1" fmla="val -65964"/>
                <a:gd name="adj2" fmla="val 5229"/>
                <a:gd name="adj3" fmla="val 16667"/>
              </a:avLst>
            </a:prstGeom>
            <a:ln w="15875"/>
          </p:spPr>
          <p:style>
            <a:lnRef idx="2">
              <a:schemeClr val="accent6"/>
            </a:lnRef>
            <a:fillRef idx="1">
              <a:schemeClr val="lt1"/>
            </a:fillRef>
            <a:effectRef idx="0">
              <a:schemeClr val="accent6"/>
            </a:effectRef>
            <a:fontRef idx="minor">
              <a:schemeClr val="dk1"/>
            </a:fontRef>
          </p:style>
          <p:txBody>
            <a:bodyPr wrap="square" lIns="36000" tIns="36000" rIns="36000" bIns="36000" anchor="ctr" anchorCtr="0">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年から</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年までの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年間で、築後</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年を経過する施設の延床面積は全体の約</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割を占める</a:t>
              </a:r>
            </a:p>
          </p:txBody>
        </p:sp>
        <p:sp>
          <p:nvSpPr>
            <p:cNvPr id="56" name="正方形/長方形 55"/>
            <p:cNvSpPr/>
            <p:nvPr/>
          </p:nvSpPr>
          <p:spPr>
            <a:xfrm>
              <a:off x="3671806" y="3726942"/>
              <a:ext cx="504055"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4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7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r>
                <a:rPr kumimoji="0" lang="ja-JP" altLang="en-US" sz="4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57" name="正方形/長方形 56"/>
            <p:cNvSpPr/>
            <p:nvPr/>
          </p:nvSpPr>
          <p:spPr>
            <a:xfrm>
              <a:off x="49285" y="3734396"/>
              <a:ext cx="587488" cy="168014"/>
            </a:xfrm>
            <a:prstGeom prst="rect">
              <a:avLst/>
            </a:prstGeom>
            <a:noFill/>
            <a:ln w="9525">
              <a:noFill/>
            </a:ln>
          </p:spPr>
          <p:txBody>
            <a:bodyPr wrap="square" lIns="91440" tIns="45720" rIns="91440" bIns="45720" rtlCol="0" anchor="ctr">
              <a:spAutoFit/>
              <a:scene3d>
                <a:camera prst="orthographicFront"/>
                <a:lightRig rig="brightRoom" dir="t"/>
              </a:scene3d>
              <a:sp3d contourW="6350" prstMaterial="plastic">
                <a:contourClr>
                  <a:schemeClr val="accent1">
                    <a:tint val="100000"/>
                    <a:shade val="100000"/>
                    <a:hueMod val="100000"/>
                    <a:satMod val="100000"/>
                  </a:schemeClr>
                </a:contour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700" b="1" i="0" u="none" strike="noStrike" kern="0" cap="all"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pSp>
      <p:sp>
        <p:nvSpPr>
          <p:cNvPr id="58" name="角丸四角形 57"/>
          <p:cNvSpPr/>
          <p:nvPr/>
        </p:nvSpPr>
        <p:spPr>
          <a:xfrm>
            <a:off x="4566153" y="3964986"/>
            <a:ext cx="4398335" cy="1620000"/>
          </a:xfrm>
          <a:prstGeom prst="roundRect">
            <a:avLst>
              <a:gd name="adj" fmla="val 5172"/>
            </a:avLst>
          </a:prstGeom>
          <a:noFill/>
          <a:ln w="25400" cmpd="dbl">
            <a:solidFill>
              <a:schemeClr val="tx1"/>
            </a:solidFill>
            <a:prstDash val="solid"/>
          </a:ln>
        </p:spPr>
        <p:txBody>
          <a:bodyPr wrap="square" lIns="0" tIns="45720" rIns="0" bIns="45720" rtlCol="0" anchor="ctr">
            <a:noAutofit/>
            <a:flatTx/>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「ファシリティマネジメント基本方針」に基づく対応</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6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長 　寿 　命　 化   ≫</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★施設の長寿命化を推進し、維持・更新経費の軽減・平準化を図る</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★点検・劣化度調査等を行い、予防保全型の施設維持管理体制を構築し、</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府民の安全・安心の確保に努める</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0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≪総量最適化・有効活用≫</a:t>
            </a:r>
            <a:endParaRPr kumimoji="0" lang="en-US" altLang="ja-JP" sz="1200" b="1" i="0" u="sng"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★新規施設整備を抑制し、将来の利用需要に応じた施設の有効活用や、</a:t>
            </a:r>
            <a:endParaRPr kumimoji="0" lang="en-US" altLang="ja-JP"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w="12700">
                  <a:noFill/>
                  <a:prstDash val="solid"/>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総量の最適化を図る</a:t>
            </a:r>
          </a:p>
        </p:txBody>
      </p:sp>
      <p:sp>
        <p:nvSpPr>
          <p:cNvPr id="3" name="二等辺三角形 2"/>
          <p:cNvSpPr/>
          <p:nvPr/>
        </p:nvSpPr>
        <p:spPr>
          <a:xfrm rot="5400000">
            <a:off x="2949064" y="5272594"/>
            <a:ext cx="2786526" cy="171311"/>
          </a:xfrm>
          <a:prstGeom prst="triangle">
            <a:avLst/>
          </a:prstGeom>
          <a:solidFill>
            <a:schemeClr val="accent6">
              <a:lumMod val="40000"/>
              <a:lumOff val="6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4566154" y="5633340"/>
            <a:ext cx="4398334" cy="51521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総量最適化に向けた施設点検結果</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当面予防保全するものを含む）</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建替え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減築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有効活用：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　撤去・廃止等：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p>
        </p:txBody>
      </p:sp>
      <p:sp>
        <p:nvSpPr>
          <p:cNvPr id="2" name="正方形/長方形 1"/>
          <p:cNvSpPr/>
          <p:nvPr/>
        </p:nvSpPr>
        <p:spPr>
          <a:xfrm>
            <a:off x="690635" y="6486685"/>
            <a:ext cx="3277152" cy="270175"/>
          </a:xfrm>
          <a:prstGeom prst="rect">
            <a:avLst/>
          </a:prstGeom>
          <a:noFill/>
          <a:ln w="3175">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出典：「大阪府ファシリティマネジメント基本方針」</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997247" y="1055549"/>
            <a:ext cx="1415873"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延床面積１０００㎡以上の建物の劣化度調査を実施し、中長期保全計画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右中かっこ 6"/>
          <p:cNvSpPr/>
          <p:nvPr/>
        </p:nvSpPr>
        <p:spPr>
          <a:xfrm rot="5400000">
            <a:off x="4856017" y="-175413"/>
            <a:ext cx="109419" cy="2346883"/>
          </a:xfrm>
          <a:prstGeom prst="rightBrace">
            <a:avLst>
              <a:gd name="adj1" fmla="val 8333"/>
              <a:gd name="adj2" fmla="val 61871"/>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5455258" y="1052736"/>
            <a:ext cx="937990" cy="15832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国の要請に対応し基本方針の改訂</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年程度以上の中長期的な経費見込み等</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7" name="正方形/長方形 26"/>
          <p:cNvSpPr/>
          <p:nvPr/>
        </p:nvSpPr>
        <p:spPr>
          <a:xfrm>
            <a:off x="7851928" y="1052736"/>
            <a:ext cx="1112559" cy="15832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国の要請に対応し基本方針の改訂</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個別施設計画の位置づけや、国の要請に関連する事項</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0" name="正方形/長方形 29"/>
          <p:cNvSpPr/>
          <p:nvPr/>
        </p:nvSpPr>
        <p:spPr>
          <a:xfrm>
            <a:off x="4566154" y="6236299"/>
            <a:ext cx="4398334" cy="51521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長寿命化改修工事実績</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6432816" y="1052737"/>
            <a:ext cx="1379544"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基本方針に基づき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延床面積１０００㎡未満の建物の現況調査を実施し、中長期保全計画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右中かっこ 36"/>
          <p:cNvSpPr/>
          <p:nvPr/>
        </p:nvSpPr>
        <p:spPr>
          <a:xfrm rot="5400000">
            <a:off x="6783884" y="243602"/>
            <a:ext cx="109419" cy="1508853"/>
          </a:xfrm>
          <a:prstGeom prst="rightBrace">
            <a:avLst>
              <a:gd name="adj1" fmla="val 8333"/>
              <a:gd name="adj2" fmla="val 41583"/>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258</a:t>
            </a:fld>
            <a:endParaRPr lang="ja-JP" altLang="en-US"/>
          </a:p>
        </p:txBody>
      </p:sp>
    </p:spTree>
    <p:extLst>
      <p:ext uri="{BB962C8B-B14F-4D97-AF65-F5344CB8AC3E}">
        <p14:creationId xmlns:p14="http://schemas.microsoft.com/office/powerpoint/2010/main" val="23705012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62449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39393" y="409447"/>
          <a:ext cx="9072000" cy="62670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312000">
                  <a:extLst>
                    <a:ext uri="{9D8B030D-6E8A-4147-A177-3AD203B41FA5}">
                      <a16:colId xmlns:a16="http://schemas.microsoft.com/office/drawing/2014/main" val="1789170256"/>
                    </a:ext>
                  </a:extLst>
                </a:gridCol>
                <a:gridCol w="1224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154805">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２月７日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防衛省・自衛隊による大規模接種会場（堺筋本町会場）の運用開始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・オミクロン株の特性を踏まえた感染防止策を追加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（学校、保育所、高齢者施設等の対策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経口抗ウイルス薬（パキロビッドパック）特例承認</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防衛省・自衛隊による大規模接種会場（北浜会場）の運用開始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小児（</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5</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歳）へのワクチン接種開始</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職域でのワクチン追加接種（３回目）開始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年１月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２月４日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２月６日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２月７日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２月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３月８日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大阪コロナ大規模医療・療養センター運用開始</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保健所業務の重点化（ファーストタッチ対象者を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40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歳以上に見直し等）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1"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咲洲接種センター運用開始（～７月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入院患者待機ステーションを臨時の医療施設として運用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大阪府庁　心斎橋接種センター運用開始（～４月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医療非常事態宣言発出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クラスター発生の高齢者施設等への抗原定性検査キットの無償配布開始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保健所業務の重点化（ファーストタッチ対象者を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65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歳以上に見直し等）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大阪府堺接種センター、高槻接種センター運用開始（～３月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臨時の医療施設・スマイルの運営開始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大阪府高齢者施設等クラスター対応強化チーム（</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OCRT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）を設置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まん延防止等重点措置適用の延長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・オミクロン株の特性を踏まえた感染防止対策（高齢者や</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高齢者施設等への要請）を追加</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入所系の高齢者施設等への抗原定性検査キットの無償</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配布開始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まん延防止等重点措置適用の再延長</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・高齢者や高齢者施設等への要請を継続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号、第</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1663285355"/>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3843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⑥課税自主権の活用</a:t>
            </a:r>
          </a:p>
        </p:txBody>
      </p:sp>
      <p:sp>
        <p:nvSpPr>
          <p:cNvPr id="28" name="テキスト ボックス 27"/>
          <p:cNvSpPr txBox="1"/>
          <p:nvPr/>
        </p:nvSpPr>
        <p:spPr>
          <a:xfrm>
            <a:off x="35496"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35496" y="2636912"/>
            <a:ext cx="8856983" cy="605294"/>
          </a:xfrm>
          <a:prstGeom prst="rect">
            <a:avLst/>
          </a:prstGeom>
          <a:noFill/>
        </p:spPr>
        <p:txBody>
          <a:bodyPr wrap="square"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■超過課税の状況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府では高まる行政ニーズに応えるため徹底した行財政改革に取組んでいる中で、歳入確保に向けたさまざまな取組みの一環として、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課税自主権の活用について「受益と負担」や「税収の使途」を踏まえ検討を行い、超過課税や法定外税を導入している。</a:t>
            </a:r>
          </a:p>
        </p:txBody>
      </p:sp>
      <p:grpSp>
        <p:nvGrpSpPr>
          <p:cNvPr id="51" name="グループ化 50"/>
          <p:cNvGrpSpPr/>
          <p:nvPr/>
        </p:nvGrpSpPr>
        <p:grpSpPr>
          <a:xfrm>
            <a:off x="526773" y="1112391"/>
            <a:ext cx="4205216" cy="1477161"/>
            <a:chOff x="903806" y="1101109"/>
            <a:chExt cx="4205216" cy="1477161"/>
          </a:xfrm>
        </p:grpSpPr>
        <p:sp>
          <p:nvSpPr>
            <p:cNvPr id="52" name="正方形/長方形 51"/>
            <p:cNvSpPr/>
            <p:nvPr/>
          </p:nvSpPr>
          <p:spPr>
            <a:xfrm>
              <a:off x="903806" y="1102270"/>
              <a:ext cx="136815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・「行財政改革推進</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プラン」</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において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課税自主権の活用を行う場合は、「受益と負担」や「税収の使途」を踏まえ、検討を行うこととした</a:t>
              </a:r>
            </a:p>
          </p:txBody>
        </p:sp>
        <p:sp>
          <p:nvSpPr>
            <p:cNvPr id="59" name="正方形/長方形 58"/>
            <p:cNvSpPr/>
            <p:nvPr/>
          </p:nvSpPr>
          <p:spPr>
            <a:xfrm>
              <a:off x="4328946" y="1101109"/>
              <a:ext cx="78007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法人府民税法人税割・法人事業税の超過課税の延長決定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60" name="表 59"/>
          <p:cNvGraphicFramePr>
            <a:graphicFrameLocks noGrp="1"/>
          </p:cNvGraphicFramePr>
          <p:nvPr>
            <p:extLst/>
          </p:nvPr>
        </p:nvGraphicFramePr>
        <p:xfrm>
          <a:off x="526773" y="834381"/>
          <a:ext cx="8429443" cy="254614"/>
        </p:xfrm>
        <a:graphic>
          <a:graphicData uri="http://schemas.openxmlformats.org/drawingml/2006/table">
            <a:tbl>
              <a:tblPr firstRow="1" bandRow="1">
                <a:tableStyleId>{7DF18680-E054-41AD-8BC1-D1AEF772440D}</a:tableStyleId>
              </a:tblPr>
              <a:tblGrid>
                <a:gridCol w="208280">
                  <a:extLst>
                    <a:ext uri="{9D8B030D-6E8A-4147-A177-3AD203B41FA5}">
                      <a16:colId xmlns:a16="http://schemas.microsoft.com/office/drawing/2014/main" val="20000"/>
                    </a:ext>
                  </a:extLst>
                </a:gridCol>
                <a:gridCol w="1224000">
                  <a:extLst>
                    <a:ext uri="{9D8B030D-6E8A-4147-A177-3AD203B41FA5}">
                      <a16:colId xmlns:a16="http://schemas.microsoft.com/office/drawing/2014/main" val="20001"/>
                    </a:ext>
                  </a:extLst>
                </a:gridCol>
                <a:gridCol w="1332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gridCol w="612000">
                  <a:extLst>
                    <a:ext uri="{9D8B030D-6E8A-4147-A177-3AD203B41FA5}">
                      <a16:colId xmlns:a16="http://schemas.microsoft.com/office/drawing/2014/main" val="1995321327"/>
                    </a:ext>
                  </a:extLst>
                </a:gridCol>
                <a:gridCol w="1188000">
                  <a:extLst>
                    <a:ext uri="{9D8B030D-6E8A-4147-A177-3AD203B41FA5}">
                      <a16:colId xmlns:a16="http://schemas.microsoft.com/office/drawing/2014/main" val="1564754200"/>
                    </a:ext>
                  </a:extLst>
                </a:gridCol>
                <a:gridCol w="805163">
                  <a:extLst>
                    <a:ext uri="{9D8B030D-6E8A-4147-A177-3AD203B41FA5}">
                      <a16:colId xmlns:a16="http://schemas.microsoft.com/office/drawing/2014/main" val="2158317015"/>
                    </a:ext>
                  </a:extLst>
                </a:gridCol>
                <a:gridCol w="612000">
                  <a:extLst>
                    <a:ext uri="{9D8B030D-6E8A-4147-A177-3AD203B41FA5}">
                      <a16:colId xmlns:a16="http://schemas.microsoft.com/office/drawing/2014/main" val="3943467002"/>
                    </a:ext>
                  </a:extLst>
                </a:gridCol>
                <a:gridCol w="936000">
                  <a:extLst>
                    <a:ext uri="{9D8B030D-6E8A-4147-A177-3AD203B41FA5}">
                      <a16:colId xmlns:a16="http://schemas.microsoft.com/office/drawing/2014/main" val="1618686281"/>
                    </a:ext>
                  </a:extLst>
                </a:gridCol>
              </a:tblGrid>
              <a:tr h="254614">
                <a:tc>
                  <a:txBody>
                    <a:bodyPr/>
                    <a:lstStyle/>
                    <a:p>
                      <a:endParaRPr kumimoji="1" lang="ja-JP" altLang="en-US" sz="1050" dirty="0"/>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bg1"/>
                          </a:solidFill>
                        </a:rPr>
                        <a:t>2018</a:t>
                      </a:r>
                      <a:r>
                        <a:rPr kumimoji="1" lang="ja-JP" altLang="en-US" sz="1050" dirty="0">
                          <a:solidFill>
                            <a:schemeClr val="bg1"/>
                          </a:solidFill>
                        </a:rPr>
                        <a:t>年</a:t>
                      </a:r>
                    </a:p>
                  </a:txBody>
                  <a:tcPr/>
                </a:tc>
                <a:tc>
                  <a:txBody>
                    <a:bodyPr/>
                    <a:lstStyle/>
                    <a:p>
                      <a:r>
                        <a:rPr kumimoji="1" lang="en-US" altLang="ja-JP" sz="1050" dirty="0">
                          <a:solidFill>
                            <a:schemeClr val="bg1"/>
                          </a:solidFill>
                        </a:rPr>
                        <a:t>2019</a:t>
                      </a:r>
                      <a:r>
                        <a:rPr kumimoji="1" lang="ja-JP" altLang="en-US" sz="1050" dirty="0">
                          <a:solidFill>
                            <a:schemeClr val="bg1"/>
                          </a:solidFill>
                        </a:rPr>
                        <a:t>年</a:t>
                      </a:r>
                    </a:p>
                  </a:txBody>
                  <a:tcPr/>
                </a:tc>
                <a:tc>
                  <a:txBody>
                    <a:bodyPr/>
                    <a:lstStyle/>
                    <a:p>
                      <a:r>
                        <a:rPr kumimoji="1" lang="en-US" altLang="ja-JP" sz="1050" dirty="0">
                          <a:solidFill>
                            <a:schemeClr val="bg1"/>
                          </a:solidFill>
                        </a:rPr>
                        <a:t>2020</a:t>
                      </a:r>
                      <a:r>
                        <a:rPr kumimoji="1" lang="ja-JP" altLang="en-US" sz="1050" dirty="0">
                          <a:solidFill>
                            <a:schemeClr val="bg1"/>
                          </a:solidFill>
                        </a:rPr>
                        <a:t>年</a:t>
                      </a:r>
                    </a:p>
                  </a:txBody>
                  <a:tcPr/>
                </a:tc>
                <a:tc>
                  <a:txBody>
                    <a:bodyPr/>
                    <a:lstStyle/>
                    <a:p>
                      <a:r>
                        <a:rPr kumimoji="1" lang="en-US" altLang="ja-JP" sz="1050" dirty="0">
                          <a:solidFill>
                            <a:schemeClr val="bg1"/>
                          </a:solidFill>
                        </a:rPr>
                        <a:t>2021</a:t>
                      </a:r>
                      <a:r>
                        <a:rPr kumimoji="1" lang="ja-JP" altLang="en-US" sz="1050" dirty="0">
                          <a:solidFill>
                            <a:schemeClr val="bg1"/>
                          </a:solidFill>
                        </a:rPr>
                        <a:t>年</a:t>
                      </a:r>
                    </a:p>
                  </a:txBody>
                  <a:tcPr/>
                </a:tc>
                <a:tc>
                  <a:txBody>
                    <a:bodyPr/>
                    <a:lstStyle/>
                    <a:p>
                      <a:r>
                        <a:rPr kumimoji="1" lang="en-US" altLang="ja-JP" sz="1050" dirty="0">
                          <a:solidFill>
                            <a:schemeClr val="bg1"/>
                          </a:solidFill>
                        </a:rPr>
                        <a:t>2022</a:t>
                      </a:r>
                      <a:r>
                        <a:rPr kumimoji="1" lang="ja-JP" altLang="en-US" sz="1050" dirty="0">
                          <a:solidFill>
                            <a:schemeClr val="bg1"/>
                          </a:solidFill>
                        </a:rPr>
                        <a:t>年</a:t>
                      </a:r>
                      <a:r>
                        <a:rPr kumimoji="1" lang="en-US" altLang="ja-JP" sz="1050" dirty="0">
                          <a:solidFill>
                            <a:schemeClr val="bg1"/>
                          </a:solidFill>
                        </a:rPr>
                        <a:t>11</a:t>
                      </a:r>
                      <a:r>
                        <a:rPr kumimoji="1" lang="ja-JP" altLang="en-US" sz="1050" dirty="0">
                          <a:solidFill>
                            <a:schemeClr val="bg1"/>
                          </a:solidFill>
                        </a:rPr>
                        <a:t>月</a:t>
                      </a:r>
                    </a:p>
                  </a:txBody>
                  <a:tcPr/>
                </a:tc>
                <a:extLst>
                  <a:ext uri="{0D108BD9-81ED-4DB2-BD59-A6C34878D82A}">
                    <a16:rowId xmlns:a16="http://schemas.microsoft.com/office/drawing/2014/main" val="10000"/>
                  </a:ext>
                </a:extLst>
              </a:tr>
            </a:tbl>
          </a:graphicData>
        </a:graphic>
      </p:graphicFrame>
      <p:sp>
        <p:nvSpPr>
          <p:cNvPr id="22" name="正方形/長方形 21"/>
          <p:cNvSpPr/>
          <p:nvPr/>
        </p:nvSpPr>
        <p:spPr>
          <a:xfrm>
            <a:off x="2722675" y="1113383"/>
            <a:ext cx="53135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森林環境税を導入</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362238" y="1112391"/>
            <a:ext cx="481463"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宿泊税の導入</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extLst/>
          </p:nvPr>
        </p:nvGraphicFramePr>
        <p:xfrm>
          <a:off x="120134" y="3212976"/>
          <a:ext cx="8772346" cy="3520440"/>
        </p:xfrm>
        <a:graphic>
          <a:graphicData uri="http://schemas.openxmlformats.org/drawingml/2006/table">
            <a:tbl>
              <a:tblPr firstRow="1" bandRow="1">
                <a:tableStyleId>{5C22544A-7EE6-4342-B048-85BDC9FD1C3A}</a:tableStyleId>
              </a:tblPr>
              <a:tblGrid>
                <a:gridCol w="707450">
                  <a:extLst>
                    <a:ext uri="{9D8B030D-6E8A-4147-A177-3AD203B41FA5}">
                      <a16:colId xmlns:a16="http://schemas.microsoft.com/office/drawing/2014/main" val="20000"/>
                    </a:ext>
                  </a:extLst>
                </a:gridCol>
                <a:gridCol w="2664296">
                  <a:extLst>
                    <a:ext uri="{9D8B030D-6E8A-4147-A177-3AD203B41FA5}">
                      <a16:colId xmlns:a16="http://schemas.microsoft.com/office/drawing/2014/main" val="20001"/>
                    </a:ext>
                  </a:extLst>
                </a:gridCol>
                <a:gridCol w="4248472">
                  <a:extLst>
                    <a:ext uri="{9D8B030D-6E8A-4147-A177-3AD203B41FA5}">
                      <a16:colId xmlns:a16="http://schemas.microsoft.com/office/drawing/2014/main" val="20002"/>
                    </a:ext>
                  </a:extLst>
                </a:gridCol>
                <a:gridCol w="576064">
                  <a:extLst>
                    <a:ext uri="{9D8B030D-6E8A-4147-A177-3AD203B41FA5}">
                      <a16:colId xmlns:a16="http://schemas.microsoft.com/office/drawing/2014/main" val="20003"/>
                    </a:ext>
                  </a:extLst>
                </a:gridCol>
                <a:gridCol w="576064">
                  <a:extLst>
                    <a:ext uri="{9D8B030D-6E8A-4147-A177-3AD203B41FA5}">
                      <a16:colId xmlns:a16="http://schemas.microsoft.com/office/drawing/2014/main" val="3741515633"/>
                    </a:ext>
                  </a:extLst>
                </a:gridCol>
              </a:tblGrid>
              <a:tr h="360000">
                <a:tc>
                  <a:txBody>
                    <a:bodyPr/>
                    <a:lstStyle/>
                    <a:p>
                      <a:pPr algn="ctr"/>
                      <a:r>
                        <a:rPr kumimoji="1" lang="ja-JP" altLang="en-US" sz="1100" dirty="0">
                          <a:latin typeface="+mn-ea"/>
                          <a:ea typeface="+mn-ea"/>
                        </a:rPr>
                        <a:t>税目</a:t>
                      </a:r>
                    </a:p>
                  </a:txBody>
                  <a:tcPr marL="0" marR="0" anchor="ctr"/>
                </a:tc>
                <a:tc>
                  <a:txBody>
                    <a:bodyPr/>
                    <a:lstStyle/>
                    <a:p>
                      <a:pPr algn="ctr"/>
                      <a:r>
                        <a:rPr kumimoji="1" lang="ja-JP" altLang="en-US" sz="1100" dirty="0">
                          <a:latin typeface="+mn-ea"/>
                          <a:ea typeface="+mn-ea"/>
                        </a:rPr>
                        <a:t>課税目的</a:t>
                      </a:r>
                    </a:p>
                  </a:txBody>
                  <a:tcPr marL="0" marR="0" anchor="ctr"/>
                </a:tc>
                <a:tc>
                  <a:txBody>
                    <a:bodyPr/>
                    <a:lstStyle/>
                    <a:p>
                      <a:pPr algn="ctr"/>
                      <a:r>
                        <a:rPr kumimoji="1" lang="ja-JP" altLang="en-US" sz="1100" dirty="0">
                          <a:latin typeface="+mn-ea"/>
                          <a:ea typeface="+mn-ea"/>
                        </a:rPr>
                        <a:t>税率・額</a:t>
                      </a:r>
                    </a:p>
                  </a:txBody>
                  <a:tcPr marL="0" marR="0" anchor="ctr"/>
                </a:tc>
                <a:tc>
                  <a:txBody>
                    <a:bodyPr/>
                    <a:lstStyle/>
                    <a:p>
                      <a:pPr algn="ctr">
                        <a:lnSpc>
                          <a:spcPts val="1200"/>
                        </a:lnSpc>
                      </a:pPr>
                      <a:r>
                        <a:rPr kumimoji="1" lang="en-US" altLang="ja-JP" sz="1050" dirty="0">
                          <a:solidFill>
                            <a:schemeClr val="bg1"/>
                          </a:solidFill>
                          <a:latin typeface="+mn-ea"/>
                          <a:ea typeface="+mn-ea"/>
                        </a:rPr>
                        <a:t>2017</a:t>
                      </a:r>
                      <a:r>
                        <a:rPr kumimoji="1" lang="ja-JP" altLang="en-US" sz="1050" dirty="0">
                          <a:solidFill>
                            <a:schemeClr val="bg1"/>
                          </a:solidFill>
                          <a:latin typeface="+mn-ea"/>
                          <a:ea typeface="+mn-ea"/>
                        </a:rPr>
                        <a:t>年度</a:t>
                      </a:r>
                      <a:endParaRPr kumimoji="1" lang="en-US" altLang="ja-JP" sz="1050" dirty="0">
                        <a:solidFill>
                          <a:schemeClr val="bg1"/>
                        </a:solidFill>
                        <a:latin typeface="+mn-ea"/>
                        <a:ea typeface="+mn-ea"/>
                      </a:endParaRPr>
                    </a:p>
                    <a:p>
                      <a:pPr algn="ctr">
                        <a:lnSpc>
                          <a:spcPts val="1200"/>
                        </a:lnSpc>
                      </a:pPr>
                      <a:r>
                        <a:rPr kumimoji="1" lang="ja-JP" altLang="en-US" sz="1050" dirty="0">
                          <a:solidFill>
                            <a:schemeClr val="bg1"/>
                          </a:solidFill>
                          <a:latin typeface="+mn-ea"/>
                          <a:ea typeface="+mn-ea"/>
                        </a:rPr>
                        <a:t>決算</a:t>
                      </a:r>
                    </a:p>
                  </a:txBody>
                  <a:tcPr marL="0" marR="0" anchor="ctr"/>
                </a:tc>
                <a:tc>
                  <a:txBody>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050" dirty="0">
                          <a:solidFill>
                            <a:schemeClr val="bg1"/>
                          </a:solidFill>
                          <a:latin typeface="+mn-ea"/>
                          <a:ea typeface="+mn-ea"/>
                        </a:rPr>
                        <a:t>2021</a:t>
                      </a:r>
                      <a:r>
                        <a:rPr kumimoji="1" lang="ja-JP" altLang="en-US" sz="1050" dirty="0">
                          <a:solidFill>
                            <a:schemeClr val="bg1"/>
                          </a:solidFill>
                          <a:latin typeface="+mn-ea"/>
                          <a:ea typeface="+mn-ea"/>
                        </a:rPr>
                        <a:t>年度</a:t>
                      </a:r>
                      <a:endParaRPr kumimoji="1" lang="en-US" altLang="ja-JP" sz="1050" dirty="0">
                        <a:solidFill>
                          <a:schemeClr val="bg1"/>
                        </a:solidFill>
                        <a:latin typeface="+mn-ea"/>
                        <a:ea typeface="+mn-ea"/>
                      </a:endParaRPr>
                    </a:p>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50" dirty="0">
                          <a:solidFill>
                            <a:schemeClr val="bg1"/>
                          </a:solidFill>
                          <a:latin typeface="+mn-ea"/>
                          <a:ea typeface="+mn-ea"/>
                        </a:rPr>
                        <a:t>決算</a:t>
                      </a:r>
                      <a:endParaRPr kumimoji="1" lang="ja-JP" altLang="en-US" sz="1100" dirty="0">
                        <a:solidFill>
                          <a:schemeClr val="bg1"/>
                        </a:solidFill>
                        <a:latin typeface="+mn-ea"/>
                        <a:ea typeface="+mn-ea"/>
                      </a:endParaRPr>
                    </a:p>
                  </a:txBody>
                  <a:tcPr marL="0" marR="0" anchor="ctr"/>
                </a:tc>
                <a:extLst>
                  <a:ext uri="{0D108BD9-81ED-4DB2-BD59-A6C34878D82A}">
                    <a16:rowId xmlns:a16="http://schemas.microsoft.com/office/drawing/2014/main" val="10000"/>
                  </a:ext>
                </a:extLst>
              </a:tr>
              <a:tr h="313552">
                <a:tc>
                  <a:txBody>
                    <a:bodyPr/>
                    <a:lstStyle/>
                    <a:p>
                      <a:r>
                        <a:rPr kumimoji="1" lang="ja-JP" altLang="en-US" sz="1100" dirty="0">
                          <a:solidFill>
                            <a:schemeClr val="tx1"/>
                          </a:solidFill>
                          <a:latin typeface="+mn-ea"/>
                          <a:ea typeface="+mn-ea"/>
                        </a:rPr>
                        <a:t>森林環境税</a:t>
                      </a:r>
                      <a:endParaRPr kumimoji="1" lang="en-US" altLang="ja-JP" sz="11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chemeClr val="tx1"/>
                          </a:solidFill>
                          <a:latin typeface="+mn-ea"/>
                          <a:ea typeface="+mn-ea"/>
                        </a:rPr>
                        <a:t>(2016</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4</a:t>
                      </a:r>
                      <a:r>
                        <a:rPr kumimoji="1" lang="ja-JP" altLang="en-US" sz="1100" dirty="0">
                          <a:solidFill>
                            <a:schemeClr val="tx1"/>
                          </a:solidFill>
                          <a:latin typeface="+mn-ea"/>
                          <a:ea typeface="+mn-ea"/>
                        </a:rPr>
                        <a:t>月導入</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txBody>
                  <a:tcPr marL="0" marR="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latin typeface="+mn-ea"/>
                          <a:ea typeface="+mn-ea"/>
                        </a:rPr>
                        <a:t>森林の有する公益的機能を維持する環境整備のため</a:t>
                      </a:r>
                      <a:endParaRPr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年額３００円（個人府民税均等割額に加算）</a:t>
                      </a:r>
                    </a:p>
                  </a:txBody>
                  <a:tcPr marL="0" marR="0" anchor="ctr"/>
                </a:tc>
                <a:tc>
                  <a:txBody>
                    <a:bodyPr/>
                    <a:lstStyle/>
                    <a:p>
                      <a:pPr algn="ctr"/>
                      <a:r>
                        <a:rPr kumimoji="1" lang="en-US" altLang="ja-JP" sz="1100" dirty="0">
                          <a:solidFill>
                            <a:schemeClr val="tx1"/>
                          </a:solidFill>
                          <a:latin typeface="+mn-ea"/>
                          <a:ea typeface="+mn-ea"/>
                        </a:rPr>
                        <a:t>11.8</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12.6</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1"/>
                  </a:ext>
                </a:extLst>
              </a:tr>
              <a:tr h="559914">
                <a:tc>
                  <a:txBody>
                    <a:bodyPr/>
                    <a:lstStyle/>
                    <a:p>
                      <a:r>
                        <a:rPr kumimoji="1" lang="ja-JP" altLang="en-US" sz="1100" dirty="0">
                          <a:solidFill>
                            <a:schemeClr val="tx1"/>
                          </a:solidFill>
                          <a:latin typeface="+mn-ea"/>
                          <a:ea typeface="+mn-ea"/>
                        </a:rPr>
                        <a:t>宿泊税</a:t>
                      </a:r>
                      <a:endParaRPr kumimoji="1" lang="en-US" altLang="ja-JP" sz="1100" dirty="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月導入</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p>
                      <a:endParaRPr kumimoji="1"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観光客の受け入れ環境整備をはじめとする大阪の観光振興の取組みを推進するため</a:t>
                      </a:r>
                      <a:endParaRPr kumimoji="1" lang="en-US" altLang="ja-JP" sz="1100" dirty="0">
                        <a:solidFill>
                          <a:schemeClr val="tx1"/>
                        </a:solidFill>
                        <a:latin typeface="+mn-ea"/>
                        <a:ea typeface="+mn-ea"/>
                      </a:endParaRPr>
                    </a:p>
                  </a:txBody>
                  <a:tcPr marL="0" marR="0" anchor="ctr"/>
                </a:tc>
                <a:tc>
                  <a:txBody>
                    <a:bodyPr/>
                    <a:lstStyle/>
                    <a:p>
                      <a:r>
                        <a:rPr kumimoji="1" lang="ja-JP" altLang="en-US" sz="1100" dirty="0">
                          <a:solidFill>
                            <a:schemeClr val="tx1"/>
                          </a:solidFill>
                          <a:latin typeface="+mn-ea"/>
                          <a:ea typeface="+mn-ea"/>
                        </a:rPr>
                        <a:t>（</a:t>
                      </a: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月から</a:t>
                      </a:r>
                      <a:r>
                        <a:rPr kumimoji="1" lang="en-US" altLang="ja-JP" sz="1100" dirty="0">
                          <a:solidFill>
                            <a:schemeClr val="tx1"/>
                          </a:solidFill>
                          <a:latin typeface="+mn-ea"/>
                          <a:ea typeface="+mn-ea"/>
                        </a:rPr>
                        <a:t>2019</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5</a:t>
                      </a:r>
                      <a:r>
                        <a:rPr kumimoji="1" lang="ja-JP" altLang="en-US" sz="1100" dirty="0">
                          <a:solidFill>
                            <a:schemeClr val="tx1"/>
                          </a:solidFill>
                          <a:latin typeface="+mn-ea"/>
                          <a:ea typeface="+mn-ea"/>
                        </a:rPr>
                        <a:t>月まで）</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宿泊料金</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税率</a:t>
                      </a:r>
                      <a:r>
                        <a:rPr kumimoji="1" lang="en-US" altLang="ja-JP" sz="1100" dirty="0">
                          <a:solidFill>
                            <a:schemeClr val="tx1"/>
                          </a:solidFill>
                          <a:latin typeface="+mn-ea"/>
                          <a:ea typeface="+mn-ea"/>
                        </a:rPr>
                        <a:t>〉</a:t>
                      </a:r>
                      <a:endParaRPr kumimoji="1" lang="ja-JP" altLang="en-US" sz="1100" dirty="0">
                        <a:solidFill>
                          <a:schemeClr val="tx1"/>
                        </a:solidFill>
                        <a:latin typeface="+mn-ea"/>
                        <a:ea typeface="+mn-ea"/>
                      </a:endParaRP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10,000</a:t>
                      </a:r>
                      <a:r>
                        <a:rPr kumimoji="1" lang="ja-JP" altLang="en-US" sz="1100" dirty="0">
                          <a:solidFill>
                            <a:schemeClr val="tx1"/>
                          </a:solidFill>
                          <a:latin typeface="+mn-ea"/>
                          <a:ea typeface="+mn-ea"/>
                        </a:rPr>
                        <a:t>円以上</a:t>
                      </a:r>
                      <a:r>
                        <a:rPr kumimoji="1" lang="en-US" altLang="ja-JP" sz="1100" dirty="0">
                          <a:solidFill>
                            <a:schemeClr val="tx1"/>
                          </a:solidFill>
                          <a:latin typeface="+mn-ea"/>
                          <a:ea typeface="+mn-ea"/>
                        </a:rPr>
                        <a:t>15,000</a:t>
                      </a:r>
                      <a:r>
                        <a:rPr kumimoji="1" lang="ja-JP" altLang="en-US" sz="1100" dirty="0">
                          <a:solidFill>
                            <a:schemeClr val="tx1"/>
                          </a:solidFill>
                          <a:latin typeface="+mn-ea"/>
                          <a:ea typeface="+mn-ea"/>
                        </a:rPr>
                        <a:t>円未満　</a:t>
                      </a:r>
                      <a:r>
                        <a:rPr kumimoji="1" lang="en-US" altLang="ja-JP" sz="1100" dirty="0">
                          <a:solidFill>
                            <a:schemeClr val="tx1"/>
                          </a:solidFill>
                          <a:latin typeface="+mn-ea"/>
                          <a:ea typeface="+mn-ea"/>
                        </a:rPr>
                        <a:t>100</a:t>
                      </a:r>
                      <a:r>
                        <a:rPr kumimoji="1" lang="ja-JP" altLang="en-US" sz="1100" dirty="0">
                          <a:solidFill>
                            <a:schemeClr val="tx1"/>
                          </a:solidFill>
                          <a:latin typeface="+mn-ea"/>
                          <a:ea typeface="+mn-ea"/>
                        </a:rPr>
                        <a:t>円</a:t>
                      </a:r>
                    </a:p>
                    <a:p>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15,000</a:t>
                      </a:r>
                      <a:r>
                        <a:rPr kumimoji="1" lang="ja-JP" altLang="en-US" sz="1100" dirty="0">
                          <a:solidFill>
                            <a:schemeClr val="tx1"/>
                          </a:solidFill>
                          <a:latin typeface="+mn-ea"/>
                          <a:ea typeface="+mn-ea"/>
                        </a:rPr>
                        <a:t>円以上</a:t>
                      </a:r>
                      <a:r>
                        <a:rPr kumimoji="1" lang="en-US" altLang="ja-JP" sz="1100" dirty="0">
                          <a:solidFill>
                            <a:schemeClr val="tx1"/>
                          </a:solidFill>
                          <a:latin typeface="+mn-ea"/>
                          <a:ea typeface="+mn-ea"/>
                        </a:rPr>
                        <a:t>20,000</a:t>
                      </a:r>
                      <a:r>
                        <a:rPr kumimoji="1" lang="ja-JP" altLang="en-US" sz="1100" dirty="0">
                          <a:solidFill>
                            <a:schemeClr val="tx1"/>
                          </a:solidFill>
                          <a:latin typeface="+mn-ea"/>
                          <a:ea typeface="+mn-ea"/>
                        </a:rPr>
                        <a:t>円未満　</a:t>
                      </a:r>
                      <a:r>
                        <a:rPr kumimoji="1" lang="en-US" altLang="ja-JP" sz="1100" dirty="0">
                          <a:solidFill>
                            <a:schemeClr val="tx1"/>
                          </a:solidFill>
                          <a:latin typeface="+mn-ea"/>
                          <a:ea typeface="+mn-ea"/>
                        </a:rPr>
                        <a:t>200</a:t>
                      </a:r>
                      <a:r>
                        <a:rPr kumimoji="1" lang="ja-JP" altLang="en-US" sz="1100" dirty="0">
                          <a:solidFill>
                            <a:schemeClr val="tx1"/>
                          </a:solidFill>
                          <a:latin typeface="+mn-ea"/>
                          <a:ea typeface="+mn-ea"/>
                        </a:rPr>
                        <a:t>円</a:t>
                      </a:r>
                      <a:endParaRPr kumimoji="1" lang="ja-JP" altLang="en-US" sz="1100" dirty="0">
                        <a:solidFill>
                          <a:srgbClr val="FF0000"/>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mn-ea"/>
                          <a:ea typeface="+mn-ea"/>
                        </a:rPr>
                        <a:t> </a:t>
                      </a:r>
                      <a:r>
                        <a:rPr kumimoji="1" lang="en-US" altLang="ja-JP" sz="1100" dirty="0">
                          <a:solidFill>
                            <a:schemeClr val="tx1"/>
                          </a:solidFill>
                          <a:latin typeface="+mn-ea"/>
                          <a:ea typeface="+mn-ea"/>
                        </a:rPr>
                        <a:t>20,000</a:t>
                      </a:r>
                      <a:r>
                        <a:rPr kumimoji="1" lang="ja-JP" altLang="en-US" sz="1100" dirty="0">
                          <a:solidFill>
                            <a:schemeClr val="tx1"/>
                          </a:solidFill>
                          <a:latin typeface="+mn-ea"/>
                          <a:ea typeface="+mn-ea"/>
                        </a:rPr>
                        <a:t>円以上　　　　　　　　　  </a:t>
                      </a:r>
                      <a:r>
                        <a:rPr kumimoji="1" lang="en-US" altLang="ja-JP" sz="1100" dirty="0">
                          <a:solidFill>
                            <a:schemeClr val="tx1"/>
                          </a:solidFill>
                          <a:latin typeface="+mn-ea"/>
                          <a:ea typeface="+mn-ea"/>
                        </a:rPr>
                        <a:t>300</a:t>
                      </a:r>
                      <a:r>
                        <a:rPr kumimoji="1" lang="ja-JP" altLang="en-US" sz="1100" dirty="0">
                          <a:solidFill>
                            <a:schemeClr val="tx1"/>
                          </a:solidFill>
                          <a:latin typeface="+mn-ea"/>
                          <a:ea typeface="+mn-ea"/>
                        </a:rPr>
                        <a:t>円</a:t>
                      </a:r>
                      <a:endParaRPr kumimoji="1" lang="en-US" altLang="ja-JP" sz="1100" dirty="0">
                        <a:solidFill>
                          <a:srgbClr val="FF0000"/>
                        </a:solidFill>
                        <a:latin typeface="+mn-ea"/>
                        <a:ea typeface="+mn-ea"/>
                      </a:endParaRPr>
                    </a:p>
                  </a:txBody>
                  <a:tcPr marL="0" marR="0" anchor="ctr"/>
                </a:tc>
                <a:tc>
                  <a:txBody>
                    <a:bodyPr/>
                    <a:lstStyle/>
                    <a:p>
                      <a:pPr algn="ctr"/>
                      <a:r>
                        <a:rPr kumimoji="1" lang="en-US" altLang="ja-JP" sz="1100" dirty="0">
                          <a:solidFill>
                            <a:schemeClr val="tx1"/>
                          </a:solidFill>
                          <a:latin typeface="+mn-ea"/>
                          <a:ea typeface="+mn-ea"/>
                        </a:rPr>
                        <a:t>7.7</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3.5</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2"/>
                  </a:ext>
                </a:extLst>
              </a:tr>
              <a:tr h="1175820">
                <a:tc>
                  <a:txBody>
                    <a:bodyPr/>
                    <a:lstStyle/>
                    <a:p>
                      <a:r>
                        <a:rPr kumimoji="1" lang="ja-JP" altLang="en-US" sz="1100" dirty="0">
                          <a:solidFill>
                            <a:schemeClr val="tx1"/>
                          </a:solidFill>
                          <a:latin typeface="+mn-ea"/>
                          <a:ea typeface="+mn-ea"/>
                        </a:rPr>
                        <a:t>法人二税</a:t>
                      </a:r>
                      <a:endParaRPr kumimoji="1" lang="en-US" altLang="ja-JP" sz="1100" dirty="0">
                        <a:solidFill>
                          <a:schemeClr val="tx1"/>
                        </a:solidFill>
                        <a:latin typeface="+mn-ea"/>
                        <a:ea typeface="+mn-ea"/>
                      </a:endParaRPr>
                    </a:p>
                  </a:txBody>
                  <a:tcPr marL="0" marR="0" anchor="ctr"/>
                </a:tc>
                <a:tc>
                  <a:txBody>
                    <a:bodyPr/>
                    <a:lstStyle/>
                    <a:p>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法人府民税法人税割・法人事業税</a:t>
                      </a:r>
                      <a:r>
                        <a:rPr kumimoji="1" lang="en-US" altLang="ja-JP" sz="1100" dirty="0">
                          <a:solidFill>
                            <a:schemeClr val="tx1"/>
                          </a:solidFill>
                          <a:latin typeface="+mn-ea"/>
                          <a:ea typeface="+mn-ea"/>
                        </a:rPr>
                        <a:t>】</a:t>
                      </a:r>
                    </a:p>
                    <a:p>
                      <a:r>
                        <a:rPr kumimoji="1" lang="ja-JP" altLang="en-US" sz="1100" dirty="0">
                          <a:solidFill>
                            <a:schemeClr val="tx1"/>
                          </a:solidFill>
                          <a:latin typeface="+mn-ea"/>
                          <a:ea typeface="+mn-ea"/>
                        </a:rPr>
                        <a:t>道路網などの都市基盤整備や防災対策の充実といった大都市圏特有の緊急かつ膨大な財政需要に対処するため（</a:t>
                      </a:r>
                      <a:r>
                        <a:rPr kumimoji="1" lang="en-US" altLang="ja-JP" sz="1100" dirty="0">
                          <a:solidFill>
                            <a:schemeClr val="tx1"/>
                          </a:solidFill>
                          <a:latin typeface="+mn-ea"/>
                          <a:ea typeface="+mn-ea"/>
                        </a:rPr>
                        <a:t>2017</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2020</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月議会延長）</a:t>
                      </a:r>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a:t>
                      </a:r>
                      <a:r>
                        <a:rPr kumimoji="1" lang="zh-CN" altLang="en-US" sz="1100" dirty="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a:solidFill>
                            <a:schemeClr val="tx1"/>
                          </a:solidFill>
                          <a:latin typeface="+mn-ea"/>
                          <a:ea typeface="+mn-ea"/>
                        </a:rPr>
                        <a:t>】</a:t>
                      </a:r>
                    </a:p>
                    <a:p>
                      <a:r>
                        <a:rPr kumimoji="1" lang="ja-JP" altLang="en-US" sz="1100" dirty="0">
                          <a:solidFill>
                            <a:schemeClr val="tx1"/>
                          </a:solidFill>
                          <a:latin typeface="+mn-ea"/>
                          <a:ea typeface="+mn-ea"/>
                        </a:rPr>
                        <a:t>大阪経済の成長に向けた施策を推進するため</a:t>
                      </a:r>
                      <a:r>
                        <a:rPr kumimoji="1" lang="en-US" altLang="ja-JP" sz="1100" dirty="0">
                          <a:solidFill>
                            <a:schemeClr val="tx1"/>
                          </a:solidFill>
                          <a:latin typeface="+mn-ea"/>
                          <a:ea typeface="+mn-ea"/>
                        </a:rPr>
                        <a:t>(2016</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2019</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a:t>
                      </a:r>
                      <a:r>
                        <a:rPr kumimoji="1" lang="en-US" altLang="ja-JP" sz="1100" dirty="0">
                          <a:solidFill>
                            <a:schemeClr val="tx1"/>
                          </a:solidFill>
                          <a:latin typeface="+mn-ea"/>
                          <a:ea typeface="+mn-ea"/>
                        </a:rPr>
                        <a:t>2022</a:t>
                      </a:r>
                      <a:r>
                        <a:rPr kumimoji="1" lang="ja-JP" altLang="en-US" sz="1100" dirty="0">
                          <a:solidFill>
                            <a:schemeClr val="tx1"/>
                          </a:solidFill>
                          <a:latin typeface="+mn-ea"/>
                          <a:ea typeface="+mn-ea"/>
                        </a:rPr>
                        <a:t>年</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月議会延長</a:t>
                      </a:r>
                      <a:r>
                        <a:rPr kumimoji="1" lang="en-US" altLang="ja-JP" sz="1100" dirty="0">
                          <a:solidFill>
                            <a:schemeClr val="tx1"/>
                          </a:solidFill>
                          <a:latin typeface="+mn-ea"/>
                          <a:ea typeface="+mn-ea"/>
                        </a:rPr>
                        <a:t>)</a:t>
                      </a:r>
                    </a:p>
                  </a:txBody>
                  <a:tcPr marL="0" marR="0" anchor="ctr"/>
                </a:tc>
                <a:tc>
                  <a:txBody>
                    <a:bodyPr/>
                    <a:lstStyle/>
                    <a:p>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法人府民税法人税割・法人事業税</a:t>
                      </a:r>
                      <a:r>
                        <a:rPr kumimoji="1" lang="en-US" altLang="ja-JP" sz="1050" dirty="0">
                          <a:solidFill>
                            <a:schemeClr val="tx1"/>
                          </a:solidFill>
                          <a:latin typeface="+mn-ea"/>
                          <a:ea typeface="+mn-ea"/>
                        </a:rPr>
                        <a:t>】※</a:t>
                      </a:r>
                      <a:r>
                        <a:rPr kumimoji="1" lang="ja-JP" altLang="en-US" sz="1050" dirty="0">
                          <a:solidFill>
                            <a:schemeClr val="tx1"/>
                          </a:solidFill>
                          <a:latin typeface="+mn-ea"/>
                          <a:ea typeface="+mn-ea"/>
                        </a:rPr>
                        <a:t>資本金</a:t>
                      </a:r>
                      <a:r>
                        <a:rPr kumimoji="1" lang="en-US" altLang="ja-JP" sz="1050" dirty="0">
                          <a:solidFill>
                            <a:schemeClr val="tx1"/>
                          </a:solidFill>
                          <a:latin typeface="+mn-ea"/>
                          <a:ea typeface="+mn-ea"/>
                        </a:rPr>
                        <a:t>1</a:t>
                      </a:r>
                      <a:r>
                        <a:rPr kumimoji="1" lang="ja-JP" altLang="en-US" sz="1050" dirty="0">
                          <a:solidFill>
                            <a:schemeClr val="tx1"/>
                          </a:solidFill>
                          <a:latin typeface="+mn-ea"/>
                          <a:ea typeface="+mn-ea"/>
                        </a:rPr>
                        <a:t>億円超の法人等</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＜法人府民税法人税割＞標準税率に１％上乗</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＜法人事業税＞地方法人特別税等の暫定措置法適用前の標準税率の</a:t>
                      </a:r>
                      <a:r>
                        <a:rPr kumimoji="1" lang="en-US" altLang="ja-JP" sz="1100" dirty="0">
                          <a:solidFill>
                            <a:schemeClr val="tx1"/>
                          </a:solidFill>
                          <a:latin typeface="+mn-ea"/>
                          <a:ea typeface="+mn-ea"/>
                        </a:rPr>
                        <a:t>5</a:t>
                      </a:r>
                      <a:r>
                        <a:rPr kumimoji="1" lang="ja-JP" altLang="en-US" sz="1100" dirty="0">
                          <a:solidFill>
                            <a:schemeClr val="tx1"/>
                          </a:solidFill>
                          <a:latin typeface="+mn-ea"/>
                          <a:ea typeface="+mn-ea"/>
                        </a:rPr>
                        <a:t>％増の率を暫定措置法適用後の標準税率に上乗せ</a:t>
                      </a:r>
                      <a:endParaRPr kumimoji="1" lang="en-US" altLang="ja-JP" sz="1100" dirty="0">
                        <a:solidFill>
                          <a:schemeClr val="tx1"/>
                        </a:solidFill>
                        <a:latin typeface="+mn-ea"/>
                        <a:ea typeface="+mn-ea"/>
                      </a:endParaRPr>
                    </a:p>
                    <a:p>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a:t>
                      </a:r>
                      <a:r>
                        <a:rPr kumimoji="1" lang="zh-CN" altLang="en-US" sz="1100" dirty="0">
                          <a:solidFill>
                            <a:schemeClr val="tx1"/>
                          </a:solidFill>
                          <a:latin typeface="ＭＳ Ｐゴシック" panose="020B0600070205080204" pitchFamily="50" charset="-128"/>
                          <a:ea typeface="ＭＳ Ｐゴシック" panose="020B0600070205080204" pitchFamily="50" charset="-128"/>
                        </a:rPr>
                        <a:t>法人府民税均等割</a:t>
                      </a:r>
                      <a:r>
                        <a:rPr kumimoji="1" lang="en-US" altLang="ja-JP" sz="1100" dirty="0">
                          <a:solidFill>
                            <a:schemeClr val="tx1"/>
                          </a:solidFill>
                          <a:latin typeface="+mn-ea"/>
                          <a:ea typeface="+mn-ea"/>
                        </a:rPr>
                        <a:t>】※</a:t>
                      </a:r>
                      <a:r>
                        <a:rPr kumimoji="1" lang="ja-JP" altLang="en-US" sz="1100" dirty="0">
                          <a:solidFill>
                            <a:schemeClr val="tx1"/>
                          </a:solidFill>
                          <a:latin typeface="+mn-ea"/>
                          <a:ea typeface="+mn-ea"/>
                        </a:rPr>
                        <a:t>資本金</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千万円超の法人</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標準税率の</a:t>
                      </a:r>
                      <a:r>
                        <a:rPr kumimoji="1" lang="en-US" altLang="ja-JP" sz="1100" dirty="0">
                          <a:solidFill>
                            <a:schemeClr val="tx1"/>
                          </a:solidFill>
                          <a:latin typeface="+mn-ea"/>
                          <a:ea typeface="+mn-ea"/>
                        </a:rPr>
                        <a:t>2</a:t>
                      </a:r>
                      <a:r>
                        <a:rPr kumimoji="1" lang="ja-JP" altLang="en-US" sz="1100" dirty="0">
                          <a:solidFill>
                            <a:schemeClr val="tx1"/>
                          </a:solidFill>
                          <a:latin typeface="+mn-ea"/>
                          <a:ea typeface="+mn-ea"/>
                        </a:rPr>
                        <a:t>倍</a:t>
                      </a:r>
                      <a:endParaRPr kumimoji="1" lang="en-US" altLang="ja-JP" sz="1100" dirty="0">
                        <a:solidFill>
                          <a:schemeClr val="tx1"/>
                        </a:solidFill>
                        <a:latin typeface="+mn-ea"/>
                        <a:ea typeface="+mn-ea"/>
                      </a:endParaRPr>
                    </a:p>
                    <a:p>
                      <a:r>
                        <a:rPr kumimoji="1" lang="ja-JP" altLang="en-US" sz="1100" dirty="0">
                          <a:solidFill>
                            <a:schemeClr val="tx1"/>
                          </a:solidFill>
                          <a:latin typeface="+mn-ea"/>
                          <a:ea typeface="+mn-ea"/>
                        </a:rPr>
                        <a:t>ただし、資本金</a:t>
                      </a:r>
                      <a:r>
                        <a:rPr kumimoji="1" lang="en-US" altLang="ja-JP" sz="1100" dirty="0">
                          <a:solidFill>
                            <a:schemeClr val="tx1"/>
                          </a:solidFill>
                          <a:latin typeface="+mn-ea"/>
                          <a:ea typeface="+mn-ea"/>
                        </a:rPr>
                        <a:t>1</a:t>
                      </a:r>
                      <a:r>
                        <a:rPr kumimoji="1" lang="ja-JP" altLang="en-US" sz="1100" dirty="0">
                          <a:solidFill>
                            <a:schemeClr val="tx1"/>
                          </a:solidFill>
                          <a:latin typeface="+mn-ea"/>
                          <a:ea typeface="+mn-ea"/>
                        </a:rPr>
                        <a:t>千万円超１</a:t>
                      </a:r>
                      <a:r>
                        <a:rPr lang="ja-JP" altLang="en-US" sz="1100" dirty="0">
                          <a:solidFill>
                            <a:schemeClr val="tx1"/>
                          </a:solidFill>
                          <a:latin typeface="+mn-ea"/>
                          <a:ea typeface="+mn-ea"/>
                        </a:rPr>
                        <a:t>億円以下の法人は</a:t>
                      </a:r>
                      <a:r>
                        <a:rPr lang="en-US" altLang="ja-JP" sz="1100" dirty="0">
                          <a:solidFill>
                            <a:schemeClr val="tx1"/>
                          </a:solidFill>
                          <a:latin typeface="+mn-ea"/>
                          <a:ea typeface="+mn-ea"/>
                        </a:rPr>
                        <a:t>1.5</a:t>
                      </a:r>
                      <a:r>
                        <a:rPr lang="ja-JP" altLang="en-US" sz="1100" dirty="0">
                          <a:solidFill>
                            <a:schemeClr val="tx1"/>
                          </a:solidFill>
                          <a:latin typeface="+mn-ea"/>
                          <a:ea typeface="+mn-ea"/>
                        </a:rPr>
                        <a:t>倍</a:t>
                      </a:r>
                      <a:endParaRPr kumimoji="1" lang="ja-JP" altLang="en-US" sz="1100" dirty="0">
                        <a:solidFill>
                          <a:schemeClr val="tx1"/>
                        </a:solidFill>
                        <a:latin typeface="+mn-ea"/>
                        <a:ea typeface="+mn-ea"/>
                      </a:endParaRPr>
                    </a:p>
                  </a:txBody>
                  <a:tcPr marL="0" marR="0"/>
                </a:tc>
                <a:tc>
                  <a:txBody>
                    <a:bodyPr/>
                    <a:lstStyle/>
                    <a:p>
                      <a:pPr algn="ctr"/>
                      <a:r>
                        <a:rPr kumimoji="1" lang="en-US" altLang="ja-JP" sz="1100" dirty="0">
                          <a:solidFill>
                            <a:schemeClr val="tx1"/>
                          </a:solidFill>
                          <a:latin typeface="+mn-ea"/>
                          <a:ea typeface="+mn-ea"/>
                        </a:rPr>
                        <a:t>415</a:t>
                      </a:r>
                      <a:r>
                        <a:rPr kumimoji="1" lang="ja-JP" altLang="en-US" sz="1100" dirty="0">
                          <a:solidFill>
                            <a:schemeClr val="tx1"/>
                          </a:solidFill>
                          <a:latin typeface="+mn-ea"/>
                          <a:ea typeface="+mn-ea"/>
                        </a:rPr>
                        <a:t>億円</a:t>
                      </a:r>
                    </a:p>
                  </a:txBody>
                  <a:tcPr marL="0" marR="0" anchor="ctr"/>
                </a:tc>
                <a:tc>
                  <a:txBody>
                    <a:bodyPr/>
                    <a:lstStyle/>
                    <a:p>
                      <a:pPr algn="ctr"/>
                      <a:r>
                        <a:rPr kumimoji="1" lang="en-US" altLang="ja-JP" sz="1100" dirty="0">
                          <a:solidFill>
                            <a:schemeClr val="tx1"/>
                          </a:solidFill>
                          <a:latin typeface="+mn-ea"/>
                          <a:ea typeface="+mn-ea"/>
                        </a:rPr>
                        <a:t>456</a:t>
                      </a:r>
                      <a:r>
                        <a:rPr kumimoji="1" lang="ja-JP" altLang="en-US" sz="1100" dirty="0">
                          <a:solidFill>
                            <a:schemeClr val="tx1"/>
                          </a:solidFill>
                          <a:latin typeface="+mn-ea"/>
                          <a:ea typeface="+mn-ea"/>
                        </a:rPr>
                        <a:t>億円</a:t>
                      </a:r>
                    </a:p>
                  </a:txBody>
                  <a:tcPr marL="0" marR="0" anchor="ctr"/>
                </a:tc>
                <a:extLst>
                  <a:ext uri="{0D108BD9-81ED-4DB2-BD59-A6C34878D82A}">
                    <a16:rowId xmlns:a16="http://schemas.microsoft.com/office/drawing/2014/main" val="10003"/>
                  </a:ext>
                </a:extLst>
              </a:tr>
            </a:tbl>
          </a:graphicData>
        </a:graphic>
      </p:graphicFrame>
      <p:sp>
        <p:nvSpPr>
          <p:cNvPr id="17" name="正方形/長方形 16"/>
          <p:cNvSpPr/>
          <p:nvPr/>
        </p:nvSpPr>
        <p:spPr>
          <a:xfrm>
            <a:off x="2003137" y="1119737"/>
            <a:ext cx="611326"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6665334" y="1119737"/>
            <a:ext cx="68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r>
              <a:rPr kumimoji="1" lang="ja-JP" altLang="en-US"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法人府民税法人税割・法人事業税の超過課税の延長決定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6050722" y="1112391"/>
            <a:ext cx="50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宿泊税制度の見直し</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免税点の引下げ）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8074572" y="1119737"/>
            <a:ext cx="540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5436096" y="1119737"/>
            <a:ext cx="50400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月議会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法人府民税均等割の超過課税の延長決定</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580112" y="4258800"/>
            <a:ext cx="2124264" cy="1015663"/>
          </a:xfrm>
          <a:prstGeom prst="rect">
            <a:avLst/>
          </a:prstGeom>
          <a:noFill/>
        </p:spPr>
        <p:txBody>
          <a:bodyPr wrap="squar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月から免税点を引き下げ）</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宿泊料金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税率</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円未満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円未満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円以上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259</a:t>
            </a:fld>
            <a:endParaRPr lang="ja-JP" altLang="en-US"/>
          </a:p>
        </p:txBody>
      </p:sp>
    </p:spTree>
    <p:extLst>
      <p:ext uri="{BB962C8B-B14F-4D97-AF65-F5344CB8AC3E}">
        <p14:creationId xmlns:p14="http://schemas.microsoft.com/office/powerpoint/2010/main" val="203760419"/>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179512" y="372079"/>
          <a:ext cx="8748464" cy="6301423"/>
        </p:xfrm>
        <a:graphic>
          <a:graphicData uri="http://schemas.openxmlformats.org/drawingml/2006/table">
            <a:tbl>
              <a:tblPr firstRow="1" bandRow="1">
                <a:tableStyleId>{5940675A-B579-460E-94D1-54222C63F5DA}</a:tableStyleId>
              </a:tblPr>
              <a:tblGrid>
                <a:gridCol w="2458246">
                  <a:extLst>
                    <a:ext uri="{9D8B030D-6E8A-4147-A177-3AD203B41FA5}">
                      <a16:colId xmlns:a16="http://schemas.microsoft.com/office/drawing/2014/main" val="20000"/>
                    </a:ext>
                  </a:extLst>
                </a:gridCol>
                <a:gridCol w="1590630">
                  <a:extLst>
                    <a:ext uri="{9D8B030D-6E8A-4147-A177-3AD203B41FA5}">
                      <a16:colId xmlns:a16="http://schemas.microsoft.com/office/drawing/2014/main" val="20001"/>
                    </a:ext>
                  </a:extLst>
                </a:gridCol>
                <a:gridCol w="2512472">
                  <a:extLst>
                    <a:ext uri="{9D8B030D-6E8A-4147-A177-3AD203B41FA5}">
                      <a16:colId xmlns:a16="http://schemas.microsoft.com/office/drawing/2014/main" val="20002"/>
                    </a:ext>
                  </a:extLst>
                </a:gridCol>
                <a:gridCol w="2187116">
                  <a:extLst>
                    <a:ext uri="{9D8B030D-6E8A-4147-A177-3AD203B41FA5}">
                      <a16:colId xmlns:a16="http://schemas.microsoft.com/office/drawing/2014/main" val="20003"/>
                    </a:ext>
                  </a:extLst>
                </a:gridCol>
              </a:tblGrid>
              <a:tr h="364337">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28575" cap="flat" cmpd="sng" algn="ctr">
                      <a:solidFill>
                        <a:schemeClr val="tx2">
                          <a:lumMod val="50000"/>
                        </a:schemeClr>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077831">
                <a:tc>
                  <a:txBody>
                    <a:bodyPr/>
                    <a:lstStyle/>
                    <a:p>
                      <a:pPr marL="0" indent="0"/>
                      <a:r>
                        <a:rPr kumimoji="1" lang="ja-JP" altLang="en-US" sz="1300" dirty="0">
                          <a:solidFill>
                            <a:schemeClr val="tx1"/>
                          </a:solidFill>
                        </a:rPr>
                        <a:t>　府の慢性的な赤字決算（</a:t>
                      </a:r>
                      <a:r>
                        <a:rPr kumimoji="1" lang="en-US" altLang="ja-JP" sz="1300" dirty="0">
                          <a:solidFill>
                            <a:schemeClr val="tx1"/>
                          </a:solidFill>
                        </a:rPr>
                        <a:t>1998</a:t>
                      </a:r>
                      <a:r>
                        <a:rPr kumimoji="1" lang="ja-JP" altLang="en-US" sz="1300" dirty="0">
                          <a:solidFill>
                            <a:schemeClr val="tx1"/>
                          </a:solidFill>
                        </a:rPr>
                        <a:t>年度～</a:t>
                      </a:r>
                      <a:r>
                        <a:rPr kumimoji="1" lang="en-US" altLang="ja-JP" sz="1300" dirty="0">
                          <a:solidFill>
                            <a:schemeClr val="tx1"/>
                          </a:solidFill>
                        </a:rPr>
                        <a:t>2007</a:t>
                      </a:r>
                      <a:r>
                        <a:rPr kumimoji="1" lang="ja-JP" altLang="en-US" sz="1300" dirty="0">
                          <a:solidFill>
                            <a:schemeClr val="tx1"/>
                          </a:solidFill>
                        </a:rPr>
                        <a:t>年度まで</a:t>
                      </a:r>
                      <a:r>
                        <a:rPr kumimoji="1" lang="en-US" altLang="ja-JP" sz="1300" dirty="0">
                          <a:solidFill>
                            <a:schemeClr val="tx1"/>
                          </a:solidFill>
                        </a:rPr>
                        <a:t>10</a:t>
                      </a:r>
                      <a:r>
                        <a:rPr kumimoji="1" lang="ja-JP" altLang="en-US" sz="1300" dirty="0">
                          <a:solidFill>
                            <a:schemeClr val="tx1"/>
                          </a:solidFill>
                        </a:rPr>
                        <a:t>年連続赤字決算。累計▲</a:t>
                      </a:r>
                      <a:r>
                        <a:rPr kumimoji="1" lang="en-US" altLang="ja-JP" sz="1300" dirty="0">
                          <a:solidFill>
                            <a:schemeClr val="tx1"/>
                          </a:solidFill>
                        </a:rPr>
                        <a:t>2,164</a:t>
                      </a:r>
                      <a:r>
                        <a:rPr kumimoji="1" lang="ja-JP" altLang="en-US" sz="1300" dirty="0">
                          <a:solidFill>
                            <a:schemeClr val="tx1"/>
                          </a:solidFill>
                        </a:rPr>
                        <a:t>億円。</a:t>
                      </a:r>
                      <a:r>
                        <a:rPr kumimoji="1" lang="en-US" altLang="ja-JP" sz="1300" dirty="0">
                          <a:solidFill>
                            <a:schemeClr val="tx1"/>
                          </a:solidFill>
                        </a:rPr>
                        <a:t>10</a:t>
                      </a:r>
                      <a:r>
                        <a:rPr kumimoji="1" lang="ja-JP" altLang="en-US" sz="1300" dirty="0">
                          <a:solidFill>
                            <a:schemeClr val="tx1"/>
                          </a:solidFill>
                        </a:rPr>
                        <a:t>年間の予算約</a:t>
                      </a:r>
                      <a:r>
                        <a:rPr kumimoji="1" lang="en-US" altLang="ja-JP" sz="1300" dirty="0">
                          <a:solidFill>
                            <a:schemeClr val="tx1"/>
                          </a:solidFill>
                        </a:rPr>
                        <a:t>30</a:t>
                      </a:r>
                      <a:r>
                        <a:rPr kumimoji="1" lang="ja-JP" altLang="en-US" sz="1300" dirty="0">
                          <a:solidFill>
                            <a:schemeClr val="tx1"/>
                          </a:solidFill>
                        </a:rPr>
                        <a:t>兆円の</a:t>
                      </a:r>
                      <a:r>
                        <a:rPr kumimoji="1" lang="en-US" altLang="ja-JP" sz="1300" dirty="0">
                          <a:solidFill>
                            <a:schemeClr val="tx1"/>
                          </a:solidFill>
                        </a:rPr>
                        <a:t>0.72</a:t>
                      </a:r>
                      <a:r>
                        <a:rPr kumimoji="1" lang="ja-JP" altLang="en-US" sz="1300" dirty="0">
                          <a:solidFill>
                            <a:schemeClr val="tx1"/>
                          </a:solidFill>
                        </a:rPr>
                        <a:t>％に相当。）</a:t>
                      </a:r>
                      <a:endParaRPr kumimoji="1" lang="en-US" altLang="ja-JP" sz="1300" dirty="0">
                        <a:solidFill>
                          <a:schemeClr val="tx1"/>
                        </a:solidFill>
                      </a:endParaRP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chemeClr val="tx1"/>
                        </a:solidFill>
                      </a:endParaRP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dirty="0">
                        <a:solidFill>
                          <a:schemeClr val="tx1"/>
                        </a:solidFill>
                      </a:endParaRP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ja-JP" altLang="en-US" sz="1400" strike="sngStrike" baseline="0" dirty="0">
                        <a:solidFill>
                          <a:schemeClr val="tx1"/>
                        </a:solidFill>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3187952">
                <a:tc>
                  <a:txBody>
                    <a:bodyPr/>
                    <a:lstStyle/>
                    <a:p>
                      <a:r>
                        <a:rPr kumimoji="1" lang="ja-JP" altLang="en-US" sz="1300" b="1" dirty="0">
                          <a:solidFill>
                            <a:schemeClr val="tx1"/>
                          </a:solidFill>
                        </a:rPr>
                        <a:t>①～③歳入改善</a:t>
                      </a:r>
                      <a:endParaRPr kumimoji="1" lang="en-US" altLang="ja-JP" sz="1300" b="1" dirty="0">
                        <a:solidFill>
                          <a:schemeClr val="tx1"/>
                        </a:solidFill>
                      </a:endParaRPr>
                    </a:p>
                    <a:p>
                      <a:r>
                        <a:rPr kumimoji="1" lang="ja-JP" altLang="en-US" sz="1300" dirty="0">
                          <a:solidFill>
                            <a:schemeClr val="tx1"/>
                          </a:solidFill>
                        </a:rPr>
                        <a:t>　太田府政時代も、民間活力の活用として、ネーミングライツの活用等を実施していたが、赤字体質の改善には至らなかった。</a:t>
                      </a: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300" dirty="0">
                        <a:solidFill>
                          <a:schemeClr val="tx1"/>
                        </a:solidFill>
                      </a:endParaRPr>
                    </a:p>
                    <a:p>
                      <a:r>
                        <a:rPr kumimoji="1" lang="ja-JP" altLang="en-US" sz="1300" dirty="0">
                          <a:solidFill>
                            <a:schemeClr val="tx1"/>
                          </a:solidFill>
                        </a:rPr>
                        <a:t>　債権管理の強化、広告事業の拡充等により、さらなる歳入改善を実施。</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dirty="0">
                          <a:solidFill>
                            <a:schemeClr val="tx1"/>
                          </a:solidFill>
                        </a:rPr>
                        <a:t>①　専属の債権特別回収・整理グループを設置し、債権の回収及び整理を推進。</a:t>
                      </a:r>
                      <a:endParaRPr kumimoji="1" lang="en-US" altLang="ja-JP" sz="1200" dirty="0">
                        <a:solidFill>
                          <a:schemeClr val="tx1"/>
                        </a:solidFill>
                      </a:endParaRPr>
                    </a:p>
                    <a:p>
                      <a:pPr marL="92075" indent="-92075"/>
                      <a:r>
                        <a:rPr kumimoji="1" lang="ja-JP" altLang="en-US" sz="1200" dirty="0">
                          <a:solidFill>
                            <a:schemeClr val="tx1"/>
                          </a:solidFill>
                        </a:rPr>
                        <a:t>　　</a:t>
                      </a:r>
                      <a:r>
                        <a:rPr kumimoji="1" lang="en-US" altLang="ja-JP" sz="1200" dirty="0">
                          <a:solidFill>
                            <a:schemeClr val="tx1"/>
                          </a:solidFill>
                        </a:rPr>
                        <a:t>2017</a:t>
                      </a:r>
                      <a:r>
                        <a:rPr kumimoji="1" lang="ja-JP" altLang="en-US" sz="1200" dirty="0">
                          <a:solidFill>
                            <a:schemeClr val="tx1"/>
                          </a:solidFill>
                        </a:rPr>
                        <a:t>年度からは、機能を見直しの上、債権特別回収・整理グループの業務を税政課総務グループに集約</a:t>
                      </a:r>
                      <a:endParaRPr kumimoji="1" lang="en-US" altLang="ja-JP" sz="1200" dirty="0">
                        <a:solidFill>
                          <a:schemeClr val="tx1"/>
                        </a:solidFill>
                      </a:endParaRPr>
                    </a:p>
                    <a:p>
                      <a:pPr marL="92075" indent="-92075"/>
                      <a:endParaRPr kumimoji="1" lang="ja-JP" altLang="en-US" sz="1200" dirty="0">
                        <a:solidFill>
                          <a:schemeClr val="tx1"/>
                        </a:solidFill>
                      </a:endParaRPr>
                    </a:p>
                    <a:p>
                      <a:pPr marL="92075" indent="-92075"/>
                      <a:r>
                        <a:rPr kumimoji="1" lang="ja-JP" altLang="en-US" sz="1200" dirty="0">
                          <a:solidFill>
                            <a:schemeClr val="tx1"/>
                          </a:solidFill>
                        </a:rPr>
                        <a:t>②　「府有財産自主点検調査」を実施（</a:t>
                      </a:r>
                      <a:r>
                        <a:rPr kumimoji="1" lang="en-US" altLang="ja-JP" sz="1200" dirty="0">
                          <a:solidFill>
                            <a:schemeClr val="tx1"/>
                          </a:solidFill>
                        </a:rPr>
                        <a:t>2009</a:t>
                      </a:r>
                      <a:r>
                        <a:rPr kumimoji="1" lang="ja-JP" altLang="en-US" sz="1200" dirty="0">
                          <a:solidFill>
                            <a:schemeClr val="tx1"/>
                          </a:solidFill>
                        </a:rPr>
                        <a:t>～</a:t>
                      </a:r>
                      <a:r>
                        <a:rPr kumimoji="1" lang="en-US" altLang="ja-JP" sz="1200" dirty="0">
                          <a:solidFill>
                            <a:schemeClr val="tx1"/>
                          </a:solidFill>
                        </a:rPr>
                        <a:t>2010</a:t>
                      </a:r>
                      <a:r>
                        <a:rPr kumimoji="1" lang="ja-JP" altLang="en-US" sz="1200" dirty="0">
                          <a:solidFill>
                            <a:schemeClr val="tx1"/>
                          </a:solidFill>
                        </a:rPr>
                        <a:t>年度）し、新たな府の未・低利用地を掘り起し。</a:t>
                      </a:r>
                      <a:endParaRPr kumimoji="1" lang="en-US" altLang="ja-JP" sz="1200" dirty="0">
                        <a:solidFill>
                          <a:schemeClr val="tx1"/>
                        </a:solidFill>
                      </a:endParaRPr>
                    </a:p>
                    <a:p>
                      <a:pPr marL="92075" indent="-92075"/>
                      <a:endParaRPr kumimoji="1" lang="ja-JP" altLang="en-US" sz="1200" dirty="0">
                        <a:solidFill>
                          <a:schemeClr val="tx1"/>
                        </a:solidFill>
                      </a:endParaRPr>
                    </a:p>
                    <a:p>
                      <a:pPr marL="92075" indent="-92075"/>
                      <a:endParaRPr kumimoji="1" lang="en-US" altLang="ja-JP" sz="1200" dirty="0">
                        <a:solidFill>
                          <a:schemeClr val="tx1"/>
                        </a:solidFill>
                      </a:endParaRPr>
                    </a:p>
                    <a:p>
                      <a:pPr marL="92075" indent="-92075"/>
                      <a:r>
                        <a:rPr kumimoji="1" lang="ja-JP" altLang="en-US" sz="1200" dirty="0">
                          <a:solidFill>
                            <a:schemeClr val="tx1"/>
                          </a:solidFill>
                        </a:rPr>
                        <a:t>③　広告事業の拡充やネーミングライツなどの取組みも進める。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88900" indent="-88900"/>
                      <a:r>
                        <a:rPr kumimoji="1" lang="ja-JP" altLang="en-US" sz="1200" dirty="0">
                          <a:solidFill>
                            <a:schemeClr val="tx1"/>
                          </a:solidFill>
                          <a:latin typeface="+mn-ea"/>
                          <a:ea typeface="+mn-ea"/>
                        </a:rPr>
                        <a:t>①</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0</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2</a:t>
                      </a:r>
                      <a:r>
                        <a:rPr kumimoji="1" lang="ja-JP" altLang="en-US" sz="1200" dirty="0">
                          <a:solidFill>
                            <a:schemeClr val="tx1"/>
                          </a:solidFill>
                          <a:latin typeface="+mn-ea"/>
                          <a:ea typeface="+mn-ea"/>
                        </a:rPr>
                        <a:t>年度までに</a:t>
                      </a:r>
                      <a:r>
                        <a:rPr kumimoji="1" lang="en-US" altLang="ja-JP" sz="1200" dirty="0">
                          <a:solidFill>
                            <a:schemeClr val="tx1"/>
                          </a:solidFill>
                          <a:latin typeface="+mn-ea"/>
                          <a:ea typeface="+mn-ea"/>
                        </a:rPr>
                        <a:t>36</a:t>
                      </a:r>
                      <a:r>
                        <a:rPr kumimoji="1" lang="en-US" altLang="ja-JP" sz="1200" strike="noStrike" dirty="0">
                          <a:solidFill>
                            <a:schemeClr val="tx1"/>
                          </a:solidFill>
                          <a:latin typeface="+mn-ea"/>
                          <a:ea typeface="+mn-ea"/>
                        </a:rPr>
                        <a:t>5</a:t>
                      </a:r>
                      <a:r>
                        <a:rPr kumimoji="1" lang="ja-JP" altLang="en-US" sz="1200" dirty="0">
                          <a:solidFill>
                            <a:schemeClr val="tx1"/>
                          </a:solidFill>
                          <a:latin typeface="+mn-ea"/>
                          <a:ea typeface="+mn-ea"/>
                        </a:rPr>
                        <a:t>億円の債権処理を達成。</a:t>
                      </a:r>
                    </a:p>
                    <a:p>
                      <a:pPr marL="92075" indent="-92075"/>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201</a:t>
                      </a:r>
                      <a:r>
                        <a:rPr kumimoji="1" lang="en-US" altLang="ja-JP" sz="1200" strike="noStrike" dirty="0">
                          <a:solidFill>
                            <a:schemeClr val="tx1"/>
                          </a:solidFill>
                          <a:latin typeface="+mn-ea"/>
                          <a:ea typeface="+mn-ea"/>
                        </a:rPr>
                        <a:t>3</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2017</a:t>
                      </a:r>
                      <a:r>
                        <a:rPr kumimoji="1" lang="ja-JP" altLang="en-US" sz="1200" dirty="0">
                          <a:solidFill>
                            <a:schemeClr val="tx1"/>
                          </a:solidFill>
                          <a:latin typeface="+mn-ea"/>
                          <a:ea typeface="+mn-ea"/>
                        </a:rPr>
                        <a:t>年度までに</a:t>
                      </a:r>
                      <a:r>
                        <a:rPr kumimoji="1" lang="en-US" altLang="ja-JP" sz="1200" strike="noStrike" dirty="0">
                          <a:solidFill>
                            <a:schemeClr val="tx1"/>
                          </a:solidFill>
                          <a:latin typeface="+mn-ea"/>
                          <a:ea typeface="+mn-ea"/>
                        </a:rPr>
                        <a:t>412</a:t>
                      </a:r>
                      <a:r>
                        <a:rPr kumimoji="1" lang="ja-JP" altLang="en-US" sz="1200" dirty="0">
                          <a:solidFill>
                            <a:schemeClr val="tx1"/>
                          </a:solidFill>
                          <a:latin typeface="+mn-ea"/>
                          <a:ea typeface="+mn-ea"/>
                        </a:rPr>
                        <a:t>億円の債権</a:t>
                      </a:r>
                      <a:r>
                        <a:rPr kumimoji="1" lang="ja-JP" altLang="en-US" sz="1200" strike="noStrike" dirty="0">
                          <a:solidFill>
                            <a:schemeClr val="tx1"/>
                          </a:solidFill>
                          <a:latin typeface="+mn-ea"/>
                          <a:ea typeface="+mn-ea"/>
                        </a:rPr>
                        <a:t>処理</a:t>
                      </a:r>
                      <a:r>
                        <a:rPr kumimoji="1" lang="ja-JP" altLang="en-US" sz="1200" dirty="0">
                          <a:solidFill>
                            <a:schemeClr val="tx1"/>
                          </a:solidFill>
                          <a:latin typeface="+mn-ea"/>
                          <a:ea typeface="+mn-ea"/>
                        </a:rPr>
                        <a:t>を達成。</a:t>
                      </a:r>
                      <a:endParaRPr kumimoji="1" lang="en-US" altLang="ja-JP" sz="1200" strike="sngStrike" dirty="0">
                        <a:solidFill>
                          <a:schemeClr val="tx1"/>
                        </a:solidFill>
                        <a:latin typeface="+mn-ea"/>
                        <a:ea typeface="+mn-ea"/>
                      </a:endParaRPr>
                    </a:p>
                    <a:p>
                      <a:pPr marL="92075" indent="-92075"/>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2018</a:t>
                      </a:r>
                      <a:r>
                        <a:rPr kumimoji="1" lang="ja-JP" altLang="en-US" sz="1200" dirty="0">
                          <a:solidFill>
                            <a:schemeClr val="tx1"/>
                          </a:solidFill>
                          <a:latin typeface="+mn-ea"/>
                          <a:ea typeface="+mn-ea"/>
                        </a:rPr>
                        <a:t>年度から</a:t>
                      </a:r>
                      <a:r>
                        <a:rPr kumimoji="1" lang="en-US" altLang="ja-JP" sz="1200" dirty="0">
                          <a:solidFill>
                            <a:schemeClr val="tx1"/>
                          </a:solidFill>
                          <a:latin typeface="+mn-ea"/>
                          <a:ea typeface="+mn-ea"/>
                        </a:rPr>
                        <a:t>2021</a:t>
                      </a:r>
                      <a:r>
                        <a:rPr kumimoji="1" lang="ja-JP" altLang="en-US" sz="1200" dirty="0">
                          <a:solidFill>
                            <a:schemeClr val="tx1"/>
                          </a:solidFill>
                          <a:latin typeface="+mn-ea"/>
                          <a:ea typeface="+mn-ea"/>
                        </a:rPr>
                        <a:t>年度までに</a:t>
                      </a:r>
                      <a:r>
                        <a:rPr kumimoji="1" lang="en-US" altLang="ja-JP" sz="1200" dirty="0">
                          <a:solidFill>
                            <a:schemeClr val="tx1"/>
                          </a:solidFill>
                          <a:latin typeface="+mn-ea"/>
                          <a:ea typeface="+mn-ea"/>
                        </a:rPr>
                        <a:t>259</a:t>
                      </a:r>
                      <a:r>
                        <a:rPr kumimoji="1" lang="ja-JP" altLang="en-US" sz="1200" dirty="0">
                          <a:solidFill>
                            <a:schemeClr val="tx1"/>
                          </a:solidFill>
                          <a:latin typeface="+mn-ea"/>
                          <a:ea typeface="+mn-ea"/>
                        </a:rPr>
                        <a:t>億円の債権処理を達成。</a:t>
                      </a:r>
                      <a:endParaRPr kumimoji="1" lang="en-US" altLang="ja-JP" sz="1200" dirty="0">
                        <a:solidFill>
                          <a:schemeClr val="tx1"/>
                        </a:solidFill>
                        <a:latin typeface="+mn-ea"/>
                        <a:ea typeface="+mn-ea"/>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strike="noStrike" dirty="0">
                          <a:solidFill>
                            <a:schemeClr val="tx1"/>
                          </a:solidFill>
                          <a:latin typeface="+mn-ea"/>
                          <a:ea typeface="+mn-ea"/>
                        </a:rPr>
                        <a:t>　⇒</a:t>
                      </a:r>
                      <a:r>
                        <a:rPr kumimoji="1" lang="en-US" altLang="ja-JP" sz="1200" strike="noStrike" dirty="0">
                          <a:solidFill>
                            <a:schemeClr val="tx1"/>
                          </a:solidFill>
                          <a:latin typeface="+mn-ea"/>
                          <a:ea typeface="+mn-ea"/>
                        </a:rPr>
                        <a:t>12</a:t>
                      </a:r>
                      <a:r>
                        <a:rPr kumimoji="1" lang="ja-JP" altLang="en-US" sz="1200" strike="noStrike" dirty="0">
                          <a:solidFill>
                            <a:schemeClr val="tx1"/>
                          </a:solidFill>
                          <a:latin typeface="+mn-ea"/>
                          <a:ea typeface="+mn-ea"/>
                        </a:rPr>
                        <a:t>年間累計　</a:t>
                      </a:r>
                      <a:r>
                        <a:rPr kumimoji="1" lang="en-US" altLang="ja-JP" sz="1200" strike="noStrike" dirty="0">
                          <a:solidFill>
                            <a:schemeClr val="tx1"/>
                          </a:solidFill>
                          <a:latin typeface="+mn-ea"/>
                          <a:ea typeface="+mn-ea"/>
                        </a:rPr>
                        <a:t>1,036</a:t>
                      </a:r>
                      <a:r>
                        <a:rPr kumimoji="1" lang="ja-JP" altLang="en-US" sz="1200" strike="noStrike" dirty="0">
                          <a:solidFill>
                            <a:schemeClr val="tx1"/>
                          </a:solidFill>
                          <a:latin typeface="+mn-ea"/>
                          <a:ea typeface="+mn-ea"/>
                        </a:rPr>
                        <a:t>億円</a:t>
                      </a:r>
                      <a:endParaRPr kumimoji="1" lang="en-US" altLang="ja-JP" sz="1200" strike="noStrike" dirty="0">
                        <a:solidFill>
                          <a:schemeClr val="tx1"/>
                        </a:solidFill>
                        <a:latin typeface="+mn-ea"/>
                        <a:ea typeface="+mn-ea"/>
                      </a:endParaRPr>
                    </a:p>
                    <a:p>
                      <a:pPr marL="92075" indent="-92075"/>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②不動産売却額累計</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a:t>
                      </a:r>
                      <a:r>
                        <a:rPr kumimoji="1" lang="en-US" altLang="ja-JP" sz="1200" dirty="0">
                          <a:solidFill>
                            <a:schemeClr val="tx1"/>
                          </a:solidFill>
                          <a:latin typeface="+mn-ea"/>
                          <a:ea typeface="+mn-ea"/>
                        </a:rPr>
                        <a:t>1,107</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2005-10</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　</a:t>
                      </a:r>
                      <a:r>
                        <a:rPr kumimoji="1" lang="en-US" altLang="ja-JP" sz="1200" dirty="0">
                          <a:solidFill>
                            <a:schemeClr val="tx1"/>
                          </a:solidFill>
                          <a:latin typeface="+mn-ea"/>
                          <a:ea typeface="+mn-ea"/>
                        </a:rPr>
                        <a:t>738</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2011-15</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r>
                        <a:rPr kumimoji="1" lang="ja-JP" altLang="en-US" sz="1200" dirty="0">
                          <a:solidFill>
                            <a:schemeClr val="tx1"/>
                          </a:solidFill>
                          <a:latin typeface="+mn-ea"/>
                          <a:ea typeface="+mn-ea"/>
                        </a:rPr>
                        <a:t>　⇒　 </a:t>
                      </a:r>
                      <a:r>
                        <a:rPr kumimoji="1" lang="en-US" altLang="ja-JP" sz="1200" dirty="0">
                          <a:solidFill>
                            <a:schemeClr val="tx1"/>
                          </a:solidFill>
                          <a:latin typeface="+mn-ea"/>
                          <a:ea typeface="+mn-ea"/>
                        </a:rPr>
                        <a:t>592</a:t>
                      </a:r>
                      <a:r>
                        <a:rPr kumimoji="1" lang="ja-JP" altLang="en-US" sz="1200" dirty="0">
                          <a:solidFill>
                            <a:schemeClr val="tx1"/>
                          </a:solidFill>
                          <a:latin typeface="+mn-ea"/>
                          <a:ea typeface="+mn-ea"/>
                        </a:rPr>
                        <a:t>億円（</a:t>
                      </a:r>
                      <a:r>
                        <a:rPr kumimoji="1" lang="en-US" altLang="ja-JP" sz="1200" dirty="0">
                          <a:solidFill>
                            <a:schemeClr val="tx1"/>
                          </a:solidFill>
                          <a:latin typeface="+mn-ea"/>
                          <a:ea typeface="+mn-ea"/>
                        </a:rPr>
                        <a:t>2016-20</a:t>
                      </a:r>
                      <a:r>
                        <a:rPr kumimoji="1" lang="ja-JP" altLang="en-US" sz="1200" dirty="0">
                          <a:solidFill>
                            <a:schemeClr val="tx1"/>
                          </a:solidFill>
                          <a:latin typeface="+mn-ea"/>
                          <a:ea typeface="+mn-ea"/>
                        </a:rPr>
                        <a:t>年度）</a:t>
                      </a:r>
                      <a:endParaRPr kumimoji="1" lang="en-US" altLang="ja-JP" sz="1200" dirty="0">
                        <a:solidFill>
                          <a:schemeClr val="tx1"/>
                        </a:solidFill>
                        <a:latin typeface="+mn-ea"/>
                        <a:ea typeface="+mn-ea"/>
                      </a:endParaRPr>
                    </a:p>
                    <a:p>
                      <a:pPr marL="92075" indent="-92075"/>
                      <a:endParaRPr kumimoji="1" lang="en-US" altLang="ja-JP" sz="1200" dirty="0">
                        <a:solidFill>
                          <a:schemeClr val="tx1"/>
                        </a:solidFill>
                        <a:latin typeface="+mn-ea"/>
                        <a:ea typeface="+mn-ea"/>
                      </a:endParaRPr>
                    </a:p>
                    <a:p>
                      <a:pPr marL="92075" indent="-92075"/>
                      <a:r>
                        <a:rPr kumimoji="1" lang="ja-JP" altLang="en-US" sz="1200" dirty="0">
                          <a:solidFill>
                            <a:schemeClr val="tx1"/>
                          </a:solidFill>
                          <a:latin typeface="+mn-ea"/>
                          <a:ea typeface="+mn-ea"/>
                        </a:rPr>
                        <a:t>③収入額</a:t>
                      </a:r>
                      <a:endParaRPr kumimoji="1" lang="en-US" altLang="ja-JP" sz="120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2008</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2011</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3.6</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2012</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2016</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4.6</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p>
                      <a:pPr marL="92075" indent="-92075"/>
                      <a:r>
                        <a:rPr kumimoji="1" lang="ja-JP" altLang="en-US" sz="1200" b="0" dirty="0">
                          <a:solidFill>
                            <a:schemeClr val="tx1"/>
                          </a:solidFill>
                          <a:latin typeface="+mn-ea"/>
                          <a:ea typeface="+mn-ea"/>
                        </a:rPr>
                        <a:t>　</a:t>
                      </a:r>
                      <a:r>
                        <a:rPr kumimoji="1" lang="en-US" altLang="ja-JP" sz="1200" b="0" dirty="0">
                          <a:solidFill>
                            <a:schemeClr val="tx1"/>
                          </a:solidFill>
                          <a:latin typeface="+mn-ea"/>
                          <a:ea typeface="+mn-ea"/>
                        </a:rPr>
                        <a:t>2017</a:t>
                      </a:r>
                      <a:r>
                        <a:rPr kumimoji="1" lang="ja-JP" altLang="en-US" sz="1200" b="0" dirty="0">
                          <a:solidFill>
                            <a:schemeClr val="tx1"/>
                          </a:solidFill>
                          <a:latin typeface="+mn-ea"/>
                          <a:ea typeface="+mn-ea"/>
                        </a:rPr>
                        <a:t>～</a:t>
                      </a:r>
                      <a:r>
                        <a:rPr kumimoji="1" lang="en-US" altLang="ja-JP" sz="1200" b="0" dirty="0">
                          <a:solidFill>
                            <a:schemeClr val="tx1"/>
                          </a:solidFill>
                          <a:latin typeface="+mn-ea"/>
                          <a:ea typeface="+mn-ea"/>
                        </a:rPr>
                        <a:t>2021</a:t>
                      </a:r>
                      <a:r>
                        <a:rPr kumimoji="1" lang="ja-JP" altLang="en-US" sz="1200" b="0" dirty="0">
                          <a:solidFill>
                            <a:schemeClr val="tx1"/>
                          </a:solidFill>
                          <a:latin typeface="+mn-ea"/>
                          <a:ea typeface="+mn-ea"/>
                        </a:rPr>
                        <a:t>年度：</a:t>
                      </a:r>
                      <a:r>
                        <a:rPr kumimoji="1" lang="en-US" altLang="ja-JP" sz="1200" b="0" dirty="0">
                          <a:solidFill>
                            <a:schemeClr val="tx1"/>
                          </a:solidFill>
                          <a:latin typeface="+mn-ea"/>
                          <a:ea typeface="+mn-ea"/>
                        </a:rPr>
                        <a:t>4.8</a:t>
                      </a:r>
                      <a:r>
                        <a:rPr kumimoji="1" lang="ja-JP" altLang="en-US" sz="1200" b="0" dirty="0">
                          <a:solidFill>
                            <a:schemeClr val="tx1"/>
                          </a:solidFill>
                          <a:latin typeface="+mn-ea"/>
                          <a:ea typeface="+mn-ea"/>
                        </a:rPr>
                        <a:t>億円</a:t>
                      </a:r>
                      <a:endParaRPr kumimoji="1" lang="en-US" altLang="ja-JP" sz="1200" b="0" dirty="0">
                        <a:solidFill>
                          <a:schemeClr val="tx1"/>
                        </a:solidFill>
                        <a:latin typeface="+mn-ea"/>
                        <a:ea typeface="+mn-ea"/>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r h="1669880">
                <a:tc>
                  <a:txBody>
                    <a:bodyPr/>
                    <a:lstStyle/>
                    <a:p>
                      <a:pPr marL="92075" indent="-92075"/>
                      <a:r>
                        <a:rPr kumimoji="1" lang="ja-JP" altLang="en-US" sz="1300" b="1" dirty="0">
                          <a:solidFill>
                            <a:schemeClr val="tx1"/>
                          </a:solidFill>
                        </a:rPr>
                        <a:t>④財務マネジメント</a:t>
                      </a:r>
                      <a:endParaRPr kumimoji="1" lang="en-US" altLang="ja-JP" sz="1300" b="1" dirty="0">
                        <a:solidFill>
                          <a:schemeClr val="tx1"/>
                        </a:solidFill>
                      </a:endParaRPr>
                    </a:p>
                    <a:p>
                      <a:pPr marL="0" indent="0"/>
                      <a:r>
                        <a:rPr kumimoji="1" lang="ja-JP" altLang="en-US" sz="1300" dirty="0">
                          <a:solidFill>
                            <a:schemeClr val="tx1"/>
                          </a:solidFill>
                        </a:rPr>
                        <a:t>　府のキャッシュフローやストックは民間企業に比べ非常に大きく、民間企業で行われている財務マネジメントを導入することで大きな効果を得られるにもかかわらず、これまで取り組みが不十分。</a:t>
                      </a:r>
                      <a:endParaRPr kumimoji="1" lang="en-US" altLang="ja-JP" sz="1300" dirty="0">
                        <a:solidFill>
                          <a:schemeClr val="tx1"/>
                        </a:solidFill>
                      </a:endParaRPr>
                    </a:p>
                  </a:txBody>
                  <a:tcPr marT="36000" marB="36000">
                    <a:lnL w="28575" cap="flat" cmpd="sng" algn="ctr">
                      <a:solidFill>
                        <a:schemeClr val="tx2">
                          <a:lumMod val="50000"/>
                        </a:schemeClr>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0" indent="0"/>
                      <a:endParaRPr kumimoji="1" lang="en-US" altLang="ja-JP" sz="1300" dirty="0">
                        <a:solidFill>
                          <a:schemeClr val="tx1"/>
                        </a:solidFill>
                      </a:endParaRPr>
                    </a:p>
                    <a:p>
                      <a:pPr marL="0" indent="0"/>
                      <a:r>
                        <a:rPr kumimoji="1" lang="ja-JP" altLang="en-US" sz="1300" dirty="0">
                          <a:solidFill>
                            <a:schemeClr val="tx1"/>
                          </a:solidFill>
                        </a:rPr>
                        <a:t>　資金の調達や運用などを総合的に管理することにより、「財務マネジメント」機能の向上に取り組み財務の効率性を高める。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r>
                        <a:rPr kumimoji="1" lang="ja-JP" altLang="en-US" sz="1300" dirty="0">
                          <a:solidFill>
                            <a:schemeClr val="tx1"/>
                          </a:solidFill>
                        </a:rPr>
                        <a:t>④　財務マネジメント機能の向上を図るための専属グループ（公債企画グループ）を設置し、府債発行時の金利（長期／短期）の複合活用による、公債費の抑制や、資金の効率的な運用を開始。</a:t>
                      </a:r>
                    </a:p>
                  </a:txBody>
                  <a:tcPr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tc>
                  <a:txBody>
                    <a:bodyPr/>
                    <a:lstStyle/>
                    <a:p>
                      <a:pPr marL="92075" indent="-92075"/>
                      <a:r>
                        <a:rPr kumimoji="1" lang="ja-JP" altLang="en-US" sz="1300" dirty="0">
                          <a:solidFill>
                            <a:schemeClr val="tx1"/>
                          </a:solidFill>
                        </a:rPr>
                        <a:t>④　金利（長期／短期、変動／固定）の複合活用及び預金、債券の同時運用を実施することで支払利子の低減、運用益の増収を実現。</a:t>
                      </a:r>
                      <a:endParaRPr kumimoji="1" lang="ja-JP" altLang="en-US" sz="1300" strike="sngStrike" baseline="0" dirty="0">
                        <a:solidFill>
                          <a:schemeClr val="tx1"/>
                        </a:solidFill>
                      </a:endParaRPr>
                    </a:p>
                  </a:txBody>
                  <a:tcPr marT="36000" marB="36000">
                    <a:lnL w="12700" cap="flat" cmpd="sng" algn="ctr">
                      <a:solidFill>
                        <a:srgbClr val="002060"/>
                      </a:solidFill>
                      <a:prstDash val="sysDash"/>
                      <a:round/>
                      <a:headEnd type="none" w="med" len="med"/>
                      <a:tailEnd type="none" w="med" len="med"/>
                    </a:lnL>
                    <a:lnR w="28575" cap="flat" cmpd="sng" algn="ctr">
                      <a:solidFill>
                        <a:schemeClr val="tx2">
                          <a:lumMod val="50000"/>
                        </a:schemeClr>
                      </a:solidFill>
                      <a:prstDash val="solid"/>
                      <a:round/>
                      <a:headEnd type="none" w="med" len="med"/>
                      <a:tailEnd type="none" w="med" len="med"/>
                    </a:lnR>
                    <a:lnT w="19050" cap="flat" cmpd="sng" algn="ctr">
                      <a:solidFill>
                        <a:srgbClr val="002060"/>
                      </a:solidFill>
                      <a:prstDash val="solid"/>
                      <a:round/>
                      <a:headEnd type="none" w="med" len="med"/>
                      <a:tailEnd type="none" w="med" len="med"/>
                    </a:lnT>
                    <a:lnB w="28575" cap="flat" cmpd="sng" algn="ctr">
                      <a:solidFill>
                        <a:schemeClr val="tx2">
                          <a:lumMod val="5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（２）財務マネジメント</a:t>
            </a:r>
          </a:p>
        </p:txBody>
      </p:sp>
      <p:sp>
        <p:nvSpPr>
          <p:cNvPr id="2" name="スライド番号プレースホルダー 1"/>
          <p:cNvSpPr>
            <a:spLocks noGrp="1"/>
          </p:cNvSpPr>
          <p:nvPr>
            <p:ph type="sldNum" sz="quarter" idx="12"/>
          </p:nvPr>
        </p:nvSpPr>
        <p:spPr>
          <a:xfrm>
            <a:off x="7046912" y="6592267"/>
            <a:ext cx="2133600" cy="365125"/>
          </a:xfrm>
        </p:spPr>
        <p:txBody>
          <a:bodyPr/>
          <a:lstStyle/>
          <a:p>
            <a:fld id="{63BC356D-1576-478B-8647-1361C6E9DFF7}" type="slidenum">
              <a:rPr lang="ja-JP" altLang="en-US" smtClean="0"/>
              <a:pPr/>
              <a:t>260</a:t>
            </a:fld>
            <a:endParaRPr lang="ja-JP" altLang="en-US"/>
          </a:p>
        </p:txBody>
      </p:sp>
    </p:spTree>
    <p:extLst>
      <p:ext uri="{BB962C8B-B14F-4D97-AF65-F5344CB8AC3E}">
        <p14:creationId xmlns:p14="http://schemas.microsoft.com/office/powerpoint/2010/main" val="1719147659"/>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①債権管理の強化</a:t>
            </a:r>
          </a:p>
        </p:txBody>
      </p:sp>
      <p:sp>
        <p:nvSpPr>
          <p:cNvPr id="104" name="テキスト ボックス 103"/>
          <p:cNvSpPr txBox="1"/>
          <p:nvPr/>
        </p:nvSpPr>
        <p:spPr>
          <a:xfrm>
            <a:off x="251520"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105" name="テキスト ボックス 104"/>
          <p:cNvSpPr txBox="1"/>
          <p:nvPr/>
        </p:nvSpPr>
        <p:spPr>
          <a:xfrm>
            <a:off x="202517" y="3089545"/>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a:t>
            </a:r>
          </a:p>
        </p:txBody>
      </p:sp>
      <p:grpSp>
        <p:nvGrpSpPr>
          <p:cNvPr id="106" name="グループ化 105"/>
          <p:cNvGrpSpPr/>
          <p:nvPr/>
        </p:nvGrpSpPr>
        <p:grpSpPr>
          <a:xfrm>
            <a:off x="582028" y="3315455"/>
            <a:ext cx="8266578" cy="3136140"/>
            <a:chOff x="582028" y="3315455"/>
            <a:chExt cx="8266578" cy="3136140"/>
          </a:xfrm>
        </p:grpSpPr>
        <p:sp>
          <p:nvSpPr>
            <p:cNvPr id="107" name="テキスト ボックス 106"/>
            <p:cNvSpPr txBox="1"/>
            <p:nvPr/>
          </p:nvSpPr>
          <p:spPr>
            <a:xfrm>
              <a:off x="6012160" y="5805264"/>
              <a:ext cx="283644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年からは機能を見直しの上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総務Ｇに集約。集約後も継続して各部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局を支援し、債権処理を促進。</a:t>
              </a:r>
            </a:p>
          </p:txBody>
        </p:sp>
        <p:grpSp>
          <p:nvGrpSpPr>
            <p:cNvPr id="108" name="グループ化 107"/>
            <p:cNvGrpSpPr/>
            <p:nvPr/>
          </p:nvGrpSpPr>
          <p:grpSpPr>
            <a:xfrm>
              <a:off x="582028" y="3986389"/>
              <a:ext cx="7579095" cy="1750264"/>
              <a:chOff x="731889" y="4855955"/>
              <a:chExt cx="7579095" cy="1750264"/>
            </a:xfrm>
          </p:grpSpPr>
          <p:cxnSp>
            <p:nvCxnSpPr>
              <p:cNvPr id="112" name="直線コネクタ 111"/>
              <p:cNvCxnSpPr/>
              <p:nvPr/>
            </p:nvCxnSpPr>
            <p:spPr>
              <a:xfrm>
                <a:off x="1403649" y="4988938"/>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13" name="直線コネクタ 112"/>
              <p:cNvCxnSpPr/>
              <p:nvPr/>
            </p:nvCxnSpPr>
            <p:spPr>
              <a:xfrm>
                <a:off x="1691681" y="4988938"/>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114" name="直線コネクタ 113"/>
              <p:cNvCxnSpPr/>
              <p:nvPr/>
            </p:nvCxnSpPr>
            <p:spPr>
              <a:xfrm>
                <a:off x="1691681" y="527697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5" name="直線コネクタ 114"/>
              <p:cNvCxnSpPr/>
              <p:nvPr/>
            </p:nvCxnSpPr>
            <p:spPr>
              <a:xfrm>
                <a:off x="1691681" y="556500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6" name="直線コネクタ 115"/>
              <p:cNvCxnSpPr/>
              <p:nvPr/>
            </p:nvCxnSpPr>
            <p:spPr>
              <a:xfrm>
                <a:off x="1691681" y="585303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17" name="直線コネクタ 116"/>
              <p:cNvCxnSpPr/>
              <p:nvPr/>
            </p:nvCxnSpPr>
            <p:spPr>
              <a:xfrm>
                <a:off x="1691681" y="6141066"/>
                <a:ext cx="288032" cy="0"/>
              </a:xfrm>
              <a:prstGeom prst="line">
                <a:avLst/>
              </a:prstGeom>
            </p:spPr>
            <p:style>
              <a:lnRef idx="1">
                <a:schemeClr val="dk1"/>
              </a:lnRef>
              <a:fillRef idx="0">
                <a:schemeClr val="dk1"/>
              </a:fillRef>
              <a:effectRef idx="0">
                <a:schemeClr val="dk1"/>
              </a:effectRef>
              <a:fontRef idx="minor">
                <a:schemeClr val="tx1"/>
              </a:fontRef>
            </p:style>
          </p:cxnSp>
          <p:sp>
            <p:nvSpPr>
              <p:cNvPr id="118" name="テキスト ボックス 117"/>
              <p:cNvSpPr txBox="1"/>
              <p:nvPr/>
            </p:nvSpPr>
            <p:spPr>
              <a:xfrm>
                <a:off x="731889" y="485595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税政課</a:t>
                </a:r>
              </a:p>
            </p:txBody>
          </p:sp>
          <p:sp>
            <p:nvSpPr>
              <p:cNvPr id="119" name="テキスト ボックス 118"/>
              <p:cNvSpPr txBox="1"/>
              <p:nvPr/>
            </p:nvSpPr>
            <p:spPr>
              <a:xfrm>
                <a:off x="1979713" y="485595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0" name="テキスト ボックス 119"/>
              <p:cNvSpPr txBox="1"/>
              <p:nvPr/>
            </p:nvSpPr>
            <p:spPr>
              <a:xfrm>
                <a:off x="1979713" y="5132954"/>
                <a:ext cx="14688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税務企画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1" name="テキスト ボックス 120"/>
              <p:cNvSpPr txBox="1"/>
              <p:nvPr/>
            </p:nvSpPr>
            <p:spPr>
              <a:xfrm>
                <a:off x="1979713" y="5432019"/>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22" name="テキスト ボックス 121"/>
              <p:cNvSpPr txBox="1"/>
              <p:nvPr/>
            </p:nvSpPr>
            <p:spPr>
              <a:xfrm>
                <a:off x="1979713" y="5997050"/>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システム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23" name="テキスト ボックス 122"/>
              <p:cNvSpPr txBox="1"/>
              <p:nvPr/>
            </p:nvSpPr>
            <p:spPr>
              <a:xfrm>
                <a:off x="1979713" y="5709018"/>
                <a:ext cx="146888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改革推進</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cxnSp>
            <p:nvCxnSpPr>
              <p:cNvPr id="124" name="直線コネクタ 123"/>
              <p:cNvCxnSpPr/>
              <p:nvPr/>
            </p:nvCxnSpPr>
            <p:spPr>
              <a:xfrm>
                <a:off x="5387777" y="4999971"/>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125" name="直線コネクタ 124"/>
              <p:cNvCxnSpPr/>
              <p:nvPr/>
            </p:nvCxnSpPr>
            <p:spPr>
              <a:xfrm>
                <a:off x="5675809" y="4999971"/>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126" name="直線コネクタ 125"/>
              <p:cNvCxnSpPr/>
              <p:nvPr/>
            </p:nvCxnSpPr>
            <p:spPr>
              <a:xfrm>
                <a:off x="5675809" y="5288003"/>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7" name="直線コネクタ 126"/>
              <p:cNvCxnSpPr/>
              <p:nvPr/>
            </p:nvCxnSpPr>
            <p:spPr>
              <a:xfrm>
                <a:off x="5675809" y="5576035"/>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8" name="直線コネクタ 127"/>
              <p:cNvCxnSpPr/>
              <p:nvPr/>
            </p:nvCxnSpPr>
            <p:spPr>
              <a:xfrm>
                <a:off x="5675809" y="586406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29" name="直線コネクタ 128"/>
              <p:cNvCxnSpPr/>
              <p:nvPr/>
            </p:nvCxnSpPr>
            <p:spPr>
              <a:xfrm>
                <a:off x="5675809" y="6152099"/>
                <a:ext cx="288032" cy="0"/>
              </a:xfrm>
              <a:prstGeom prst="line">
                <a:avLst/>
              </a:prstGeom>
            </p:spPr>
            <p:style>
              <a:lnRef idx="1">
                <a:schemeClr val="dk1"/>
              </a:lnRef>
              <a:fillRef idx="0">
                <a:schemeClr val="dk1"/>
              </a:fillRef>
              <a:effectRef idx="0">
                <a:schemeClr val="dk1"/>
              </a:effectRef>
              <a:fontRef idx="minor">
                <a:schemeClr val="tx1"/>
              </a:fontRef>
            </p:style>
          </p:cxnSp>
          <p:sp>
            <p:nvSpPr>
              <p:cNvPr id="130" name="テキスト ボックス 129"/>
              <p:cNvSpPr txBox="1"/>
              <p:nvPr/>
            </p:nvSpPr>
            <p:spPr>
              <a:xfrm>
                <a:off x="4716017" y="4866988"/>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税政課</a:t>
                </a:r>
              </a:p>
            </p:txBody>
          </p:sp>
          <p:sp>
            <p:nvSpPr>
              <p:cNvPr id="131" name="テキスト ボックス 130"/>
              <p:cNvSpPr txBox="1"/>
              <p:nvPr/>
            </p:nvSpPr>
            <p:spPr>
              <a:xfrm>
                <a:off x="5963841" y="4866988"/>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2" name="テキスト ボックス 131"/>
              <p:cNvSpPr txBox="1"/>
              <p:nvPr/>
            </p:nvSpPr>
            <p:spPr>
              <a:xfrm>
                <a:off x="5963841" y="5155020"/>
                <a:ext cx="14884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税務企画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3" name="テキスト ボックス 132"/>
              <p:cNvSpPr txBox="1"/>
              <p:nvPr/>
            </p:nvSpPr>
            <p:spPr>
              <a:xfrm>
                <a:off x="5937182" y="6037781"/>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システム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4" name="テキスト ボックス 133"/>
              <p:cNvSpPr txBox="1"/>
              <p:nvPr/>
            </p:nvSpPr>
            <p:spPr>
              <a:xfrm>
                <a:off x="5963841" y="5754536"/>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改革推進</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35" name="テキスト ボックス 134"/>
              <p:cNvSpPr txBox="1"/>
              <p:nvPr/>
            </p:nvSpPr>
            <p:spPr>
              <a:xfrm>
                <a:off x="5962665" y="547145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cxnSp>
            <p:nvCxnSpPr>
              <p:cNvPr id="136" name="直線コネクタ 135"/>
              <p:cNvCxnSpPr/>
              <p:nvPr/>
            </p:nvCxnSpPr>
            <p:spPr>
              <a:xfrm>
                <a:off x="5652121" y="6429098"/>
                <a:ext cx="288032" cy="0"/>
              </a:xfrm>
              <a:prstGeom prst="line">
                <a:avLst/>
              </a:prstGeom>
            </p:spPr>
            <p:style>
              <a:lnRef idx="1">
                <a:schemeClr val="dk1"/>
              </a:lnRef>
              <a:fillRef idx="0">
                <a:schemeClr val="dk1"/>
              </a:fillRef>
              <a:effectRef idx="0">
                <a:schemeClr val="dk1"/>
              </a:effectRef>
              <a:fontRef idx="minor">
                <a:schemeClr val="tx1"/>
              </a:fontRef>
            </p:style>
          </p:cxnSp>
          <p:sp>
            <p:nvSpPr>
              <p:cNvPr id="137" name="テキスト ボックス 136"/>
              <p:cNvSpPr txBox="1"/>
              <p:nvPr/>
            </p:nvSpPr>
            <p:spPr>
              <a:xfrm>
                <a:off x="5937181" y="6329220"/>
                <a:ext cx="237380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109" name="四角形吹き出し 108"/>
            <p:cNvSpPr/>
            <p:nvPr/>
          </p:nvSpPr>
          <p:spPr>
            <a:xfrm>
              <a:off x="7308304" y="4365104"/>
              <a:ext cx="1540302" cy="792088"/>
            </a:xfrm>
            <a:prstGeom prst="wedgeRectCallout">
              <a:avLst>
                <a:gd name="adj1" fmla="val -51878"/>
                <a:gd name="adj2" fmla="val 86562"/>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困難債権の回収（各部局から引受け）、部局への指導助言を実施</a:t>
              </a:r>
            </a:p>
          </p:txBody>
        </p:sp>
        <p:sp>
          <p:nvSpPr>
            <p:cNvPr id="110" name="テキスト ボックス 109"/>
            <p:cNvSpPr txBox="1"/>
            <p:nvPr/>
          </p:nvSpPr>
          <p:spPr>
            <a:xfrm>
              <a:off x="1943708" y="3315455"/>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1" name="テキスト ボックス 110"/>
            <p:cNvSpPr txBox="1"/>
            <p:nvPr/>
          </p:nvSpPr>
          <p:spPr>
            <a:xfrm>
              <a:off x="5616116" y="3315455"/>
              <a:ext cx="21673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r>
                <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grpSp>
      <p:grpSp>
        <p:nvGrpSpPr>
          <p:cNvPr id="138" name="グループ化 137"/>
          <p:cNvGrpSpPr/>
          <p:nvPr/>
        </p:nvGrpSpPr>
        <p:grpSpPr>
          <a:xfrm>
            <a:off x="1619672" y="1124744"/>
            <a:ext cx="6624736" cy="1603553"/>
            <a:chOff x="1983209" y="1126866"/>
            <a:chExt cx="6624736" cy="1603553"/>
          </a:xfrm>
        </p:grpSpPr>
        <p:sp>
          <p:nvSpPr>
            <p:cNvPr id="139" name="正方形/長方形 138"/>
            <p:cNvSpPr/>
            <p:nvPr/>
          </p:nvSpPr>
          <p:spPr>
            <a:xfrm>
              <a:off x="1983209" y="1136802"/>
              <a:ext cx="144016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・「債権の回収及び整理に関する条例」の制定・施行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・専属の債権特別回収・整理チーム設置</a:t>
              </a:r>
            </a:p>
          </p:txBody>
        </p:sp>
        <p:sp>
          <p:nvSpPr>
            <p:cNvPr id="140" name="正方形/長方形 139"/>
            <p:cNvSpPr/>
            <p:nvPr/>
          </p:nvSpPr>
          <p:spPr>
            <a:xfrm>
              <a:off x="7754690" y="1147121"/>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債権特別回収・整理Ｇ業務を部局支援業務に集約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1" name="正方形/長方形 140"/>
            <p:cNvSpPr/>
            <p:nvPr/>
          </p:nvSpPr>
          <p:spPr>
            <a:xfrm>
              <a:off x="3495377" y="1126866"/>
              <a:ext cx="625479"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債権特別回収・整理グループ設置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142" name="表 141"/>
          <p:cNvGraphicFramePr>
            <a:graphicFrameLocks noGrp="1"/>
          </p:cNvGraphicFramePr>
          <p:nvPr/>
        </p:nvGraphicFramePr>
        <p:xfrm>
          <a:off x="755576" y="834193"/>
          <a:ext cx="7884000" cy="254614"/>
        </p:xfrm>
        <a:graphic>
          <a:graphicData uri="http://schemas.openxmlformats.org/drawingml/2006/table">
            <a:tbl>
              <a:tblPr firstRow="1" bandRow="1">
                <a:tableStyleId>{7DF18680-E054-41AD-8BC1-D1AEF772440D}</a:tableStyleId>
              </a:tblPr>
              <a:tblGrid>
                <a:gridCol w="756000">
                  <a:extLst>
                    <a:ext uri="{9D8B030D-6E8A-4147-A177-3AD203B41FA5}">
                      <a16:colId xmlns:a16="http://schemas.microsoft.com/office/drawing/2014/main" val="20000"/>
                    </a:ext>
                  </a:extLst>
                </a:gridCol>
                <a:gridCol w="612000">
                  <a:extLst>
                    <a:ext uri="{9D8B030D-6E8A-4147-A177-3AD203B41FA5}">
                      <a16:colId xmlns:a16="http://schemas.microsoft.com/office/drawing/2014/main" val="20001"/>
                    </a:ext>
                  </a:extLst>
                </a:gridCol>
                <a:gridCol w="100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gridCol w="612000">
                  <a:extLst>
                    <a:ext uri="{9D8B030D-6E8A-4147-A177-3AD203B41FA5}">
                      <a16:colId xmlns:a16="http://schemas.microsoft.com/office/drawing/2014/main" val="20004"/>
                    </a:ext>
                  </a:extLst>
                </a:gridCol>
                <a:gridCol w="648000">
                  <a:extLst>
                    <a:ext uri="{9D8B030D-6E8A-4147-A177-3AD203B41FA5}">
                      <a16:colId xmlns:a16="http://schemas.microsoft.com/office/drawing/2014/main" val="20005"/>
                    </a:ext>
                  </a:extLst>
                </a:gridCol>
                <a:gridCol w="900000">
                  <a:extLst>
                    <a:ext uri="{9D8B030D-6E8A-4147-A177-3AD203B41FA5}">
                      <a16:colId xmlns:a16="http://schemas.microsoft.com/office/drawing/2014/main" val="20006"/>
                    </a:ext>
                  </a:extLst>
                </a:gridCol>
                <a:gridCol w="900000">
                  <a:extLst>
                    <a:ext uri="{9D8B030D-6E8A-4147-A177-3AD203B41FA5}">
                      <a16:colId xmlns:a16="http://schemas.microsoft.com/office/drawing/2014/main" val="20007"/>
                    </a:ext>
                  </a:extLst>
                </a:gridCol>
                <a:gridCol w="900000">
                  <a:extLst>
                    <a:ext uri="{9D8B030D-6E8A-4147-A177-3AD203B41FA5}">
                      <a16:colId xmlns:a16="http://schemas.microsoft.com/office/drawing/2014/main" val="20008"/>
                    </a:ext>
                  </a:extLst>
                </a:gridCol>
                <a:gridCol w="900000">
                  <a:extLst>
                    <a:ext uri="{9D8B030D-6E8A-4147-A177-3AD203B41FA5}">
                      <a16:colId xmlns:a16="http://schemas.microsoft.com/office/drawing/2014/main" val="20009"/>
                    </a:ext>
                  </a:extLst>
                </a:gridCol>
              </a:tblGrid>
              <a:tr h="254614">
                <a:tc>
                  <a:txBody>
                    <a:bodyPr/>
                    <a:lstStyle/>
                    <a:p>
                      <a:r>
                        <a:rPr kumimoji="1" lang="ja-JP" altLang="en-US" sz="1050" dirty="0"/>
                        <a:t>～</a:t>
                      </a:r>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t>2014</a:t>
                      </a:r>
                      <a:r>
                        <a:rPr kumimoji="1" lang="ja-JP" altLang="en-US" sz="1050" dirty="0"/>
                        <a:t>年</a:t>
                      </a:r>
                    </a:p>
                  </a:txBody>
                  <a:tcPr/>
                </a:tc>
                <a:tc>
                  <a:txBody>
                    <a:bodyPr/>
                    <a:lstStyle/>
                    <a:p>
                      <a:r>
                        <a:rPr kumimoji="1" lang="en-US" altLang="ja-JP" sz="1050" dirty="0"/>
                        <a:t>2015</a:t>
                      </a:r>
                      <a:r>
                        <a:rPr kumimoji="1" lang="ja-JP" altLang="en-US" sz="1050" dirty="0"/>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43" name="正方形/長方形 142"/>
          <p:cNvSpPr/>
          <p:nvPr/>
        </p:nvSpPr>
        <p:spPr>
          <a:xfrm>
            <a:off x="4716016" y="114582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債権放棄（整理）基準の見直し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261</a:t>
            </a:fld>
            <a:endParaRPr lang="ja-JP" altLang="en-US"/>
          </a:p>
        </p:txBody>
      </p:sp>
    </p:spTree>
    <p:extLst>
      <p:ext uri="{BB962C8B-B14F-4D97-AF65-F5344CB8AC3E}">
        <p14:creationId xmlns:p14="http://schemas.microsoft.com/office/powerpoint/2010/main" val="1725504595"/>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54112" y="643960"/>
            <a:ext cx="8478630" cy="1077218"/>
          </a:xfrm>
          <a:prstGeom prst="rect">
            <a:avLst/>
          </a:prstGeom>
        </p:spPr>
        <p:txBody>
          <a:bodyPr wrap="square">
            <a:spAutoFit/>
          </a:bodyPr>
          <a:lstStyle/>
          <a:p>
            <a:r>
              <a:rPr lang="en-US" altLang="ja-JP" sz="1600" dirty="0" smtClean="0">
                <a:latin typeface="+mn-ea"/>
                <a:cs typeface="Meiryo UI" panose="020B0604030504040204" pitchFamily="50" charset="-128"/>
              </a:rPr>
              <a:t>2011</a:t>
            </a:r>
            <a:r>
              <a:rPr lang="ja-JP" altLang="en-US" sz="1600" dirty="0" smtClean="0">
                <a:latin typeface="+mn-ea"/>
                <a:cs typeface="Meiryo UI" panose="020B0604030504040204" pitchFamily="50" charset="-128"/>
              </a:rPr>
              <a:t>年度から</a:t>
            </a:r>
            <a:r>
              <a:rPr lang="en-US" altLang="ja-JP" sz="1600" dirty="0" smtClean="0">
                <a:latin typeface="+mn-ea"/>
                <a:cs typeface="Meiryo UI" panose="020B0604030504040204" pitchFamily="50" charset="-128"/>
              </a:rPr>
              <a:t>2016</a:t>
            </a:r>
            <a:r>
              <a:rPr lang="ja-JP" altLang="en-US" sz="1600" dirty="0" smtClean="0">
                <a:latin typeface="+mn-ea"/>
                <a:cs typeface="Meiryo UI" panose="020B0604030504040204" pitchFamily="50" charset="-128"/>
              </a:rPr>
              <a:t>年度まで債権回収</a:t>
            </a:r>
            <a:r>
              <a:rPr lang="ja-JP" altLang="en-US" sz="1600" dirty="0">
                <a:latin typeface="+mn-ea"/>
                <a:cs typeface="Meiryo UI" panose="020B0604030504040204" pitchFamily="50" charset="-128"/>
              </a:rPr>
              <a:t>・整理</a:t>
            </a:r>
            <a:r>
              <a:rPr lang="ja-JP" altLang="en-US" sz="1600" dirty="0" smtClean="0">
                <a:latin typeface="+mn-ea"/>
                <a:cs typeface="Meiryo UI" panose="020B0604030504040204" pitchFamily="50" charset="-128"/>
              </a:rPr>
              <a:t>の</a:t>
            </a:r>
            <a:r>
              <a:rPr lang="ja-JP" altLang="en-US" sz="1600" dirty="0">
                <a:latin typeface="+mn-ea"/>
                <a:cs typeface="Meiryo UI" panose="020B0604030504040204" pitchFamily="50" charset="-128"/>
              </a:rPr>
              <a:t>専属グループを</a:t>
            </a:r>
            <a:r>
              <a:rPr lang="ja-JP" altLang="en-US" sz="1600" dirty="0" smtClean="0">
                <a:latin typeface="+mn-ea"/>
                <a:cs typeface="Meiryo UI" panose="020B0604030504040204" pitchFamily="50" charset="-128"/>
              </a:rPr>
              <a:t>設置。</a:t>
            </a:r>
            <a:endParaRPr lang="en-US" altLang="ja-JP" sz="1600" dirty="0" smtClean="0">
              <a:latin typeface="+mn-ea"/>
              <a:cs typeface="Meiryo UI" panose="020B0604030504040204" pitchFamily="50" charset="-128"/>
            </a:endParaRPr>
          </a:p>
          <a:p>
            <a:r>
              <a:rPr lang="en-US" altLang="ja-JP" sz="1600" dirty="0" smtClean="0">
                <a:latin typeface="+mn-ea"/>
                <a:cs typeface="Meiryo UI" panose="020B0604030504040204" pitchFamily="50" charset="-128"/>
              </a:rPr>
              <a:t>2010</a:t>
            </a:r>
            <a:r>
              <a:rPr lang="ja-JP" altLang="en-US" sz="1600" dirty="0" smtClean="0">
                <a:latin typeface="+mn-ea"/>
                <a:cs typeface="Meiryo UI" panose="020B0604030504040204" pitchFamily="50" charset="-128"/>
              </a:rPr>
              <a:t>年度期首に</a:t>
            </a:r>
            <a:r>
              <a:rPr lang="en-US" altLang="ja-JP" sz="1600" dirty="0">
                <a:latin typeface="+mn-ea"/>
                <a:cs typeface="Meiryo UI" panose="020B0604030504040204" pitchFamily="50" charset="-128"/>
              </a:rPr>
              <a:t>342</a:t>
            </a:r>
            <a:r>
              <a:rPr lang="ja-JP" altLang="en-US" sz="1600" dirty="0" smtClean="0">
                <a:latin typeface="+mn-ea"/>
                <a:cs typeface="Meiryo UI" panose="020B0604030504040204" pitchFamily="50" charset="-128"/>
              </a:rPr>
              <a:t>億円に上っていた滞納債権について</a:t>
            </a:r>
            <a:r>
              <a:rPr lang="ja-JP" altLang="en-US" sz="1600" dirty="0">
                <a:latin typeface="+mn-ea"/>
                <a:cs typeface="Meiryo UI" panose="020B0604030504040204" pitchFamily="50" charset="-128"/>
              </a:rPr>
              <a:t>、着実</a:t>
            </a:r>
            <a:r>
              <a:rPr lang="ja-JP" altLang="en-US" sz="1600" dirty="0" smtClean="0">
                <a:latin typeface="+mn-ea"/>
                <a:cs typeface="Meiryo UI" panose="020B0604030504040204" pitchFamily="50" charset="-128"/>
              </a:rPr>
              <a:t>に処理</a:t>
            </a:r>
            <a:r>
              <a:rPr lang="ja-JP" altLang="en-US" sz="1600" dirty="0">
                <a:latin typeface="+mn-ea"/>
                <a:cs typeface="Meiryo UI" panose="020B0604030504040204" pitchFamily="50" charset="-128"/>
              </a:rPr>
              <a:t>を進め、</a:t>
            </a:r>
            <a:r>
              <a:rPr lang="en-US" altLang="ja-JP" sz="1600" dirty="0">
                <a:latin typeface="+mn-ea"/>
                <a:cs typeface="Meiryo UI" panose="020B0604030504040204" pitchFamily="50" charset="-128"/>
              </a:rPr>
              <a:t>2021</a:t>
            </a:r>
            <a:r>
              <a:rPr lang="ja-JP" altLang="en-US" sz="1600" dirty="0">
                <a:latin typeface="+mn-ea"/>
                <a:cs typeface="Meiryo UI" panose="020B0604030504040204" pitchFamily="50" charset="-128"/>
              </a:rPr>
              <a:t>年度期末には、</a:t>
            </a:r>
            <a:r>
              <a:rPr lang="en-US" altLang="ja-JP" sz="1600" dirty="0">
                <a:latin typeface="+mn-ea"/>
                <a:cs typeface="Meiryo UI" panose="020B0604030504040204" pitchFamily="50" charset="-128"/>
              </a:rPr>
              <a:t>231</a:t>
            </a:r>
            <a:r>
              <a:rPr lang="ja-JP" altLang="en-US" sz="1600" dirty="0">
                <a:latin typeface="+mn-ea"/>
                <a:cs typeface="Meiryo UI" panose="020B0604030504040204" pitchFamily="50" charset="-128"/>
              </a:rPr>
              <a:t>億円まで減少。</a:t>
            </a:r>
            <a:endParaRPr lang="en-US" altLang="ja-JP" sz="1600" dirty="0">
              <a:latin typeface="+mn-ea"/>
              <a:cs typeface="Meiryo UI" panose="020B0604030504040204" pitchFamily="50" charset="-128"/>
            </a:endParaRPr>
          </a:p>
          <a:p>
            <a:r>
              <a:rPr lang="en-US" altLang="ja-JP" sz="1600" dirty="0">
                <a:latin typeface="+mn-ea"/>
                <a:cs typeface="Meiryo UI" panose="020B0604030504040204" pitchFamily="50" charset="-128"/>
              </a:rPr>
              <a:t>2010</a:t>
            </a:r>
            <a:r>
              <a:rPr lang="ja-JP" altLang="en-US" sz="1600" dirty="0">
                <a:latin typeface="+mn-ea"/>
                <a:cs typeface="Meiryo UI" panose="020B0604030504040204" pitchFamily="50" charset="-128"/>
              </a:rPr>
              <a:t>年度から</a:t>
            </a:r>
            <a:r>
              <a:rPr lang="ja-JP" altLang="en-US" sz="1600" dirty="0" smtClean="0">
                <a:latin typeface="+mn-ea"/>
                <a:cs typeface="Meiryo UI" panose="020B0604030504040204" pitchFamily="50" charset="-128"/>
              </a:rPr>
              <a:t>の</a:t>
            </a:r>
            <a:r>
              <a:rPr lang="en-US" altLang="ja-JP" sz="1600" dirty="0" smtClean="0">
                <a:latin typeface="+mn-ea"/>
                <a:cs typeface="Meiryo UI" panose="020B0604030504040204" pitchFamily="50" charset="-128"/>
              </a:rPr>
              <a:t>12</a:t>
            </a:r>
            <a:r>
              <a:rPr lang="ja-JP" altLang="en-US" sz="1600" dirty="0">
                <a:latin typeface="+mn-ea"/>
                <a:cs typeface="Meiryo UI" panose="020B0604030504040204" pitchFamily="50" charset="-128"/>
              </a:rPr>
              <a:t>年間で</a:t>
            </a:r>
            <a:r>
              <a:rPr lang="ja-JP" altLang="en-US" sz="1600" dirty="0" smtClean="0">
                <a:latin typeface="+mn-ea"/>
                <a:cs typeface="Meiryo UI" panose="020B0604030504040204" pitchFamily="50" charset="-128"/>
              </a:rPr>
              <a:t>累計</a:t>
            </a:r>
            <a:r>
              <a:rPr lang="en-US" altLang="ja-JP" sz="1600" dirty="0" smtClean="0">
                <a:latin typeface="+mn-ea"/>
                <a:cs typeface="Meiryo UI" panose="020B0604030504040204" pitchFamily="50" charset="-128"/>
              </a:rPr>
              <a:t>1,036</a:t>
            </a:r>
            <a:r>
              <a:rPr lang="ja-JP" altLang="en-US" sz="1600" dirty="0">
                <a:latin typeface="+mn-ea"/>
                <a:cs typeface="Meiryo UI" panose="020B0604030504040204" pitchFamily="50" charset="-128"/>
              </a:rPr>
              <a:t>億</a:t>
            </a:r>
            <a:r>
              <a:rPr lang="ja-JP" altLang="en-US" sz="1600" dirty="0" smtClean="0">
                <a:latin typeface="+mn-ea"/>
                <a:cs typeface="Meiryo UI" panose="020B0604030504040204" pitchFamily="50" charset="-128"/>
              </a:rPr>
              <a:t>円を処理。</a:t>
            </a:r>
            <a:endParaRPr lang="en-US" altLang="ja-JP" sz="1600" dirty="0">
              <a:latin typeface="+mn-ea"/>
              <a:cs typeface="Meiryo UI" panose="020B0604030504040204" pitchFamily="50" charset="-128"/>
            </a:endParaRPr>
          </a:p>
        </p:txBody>
      </p:sp>
      <p:sp>
        <p:nvSpPr>
          <p:cNvPr id="5" name="正方形/長方形 4"/>
          <p:cNvSpPr/>
          <p:nvPr/>
        </p:nvSpPr>
        <p:spPr>
          <a:xfrm>
            <a:off x="354112" y="189787"/>
            <a:ext cx="2339102" cy="338554"/>
          </a:xfrm>
          <a:prstGeom prst="rect">
            <a:avLst/>
          </a:prstGeom>
        </p:spPr>
        <p:txBody>
          <a:bodyPr wrap="none">
            <a:spAutoFit/>
          </a:bodyPr>
          <a:lstStyle/>
          <a:p>
            <a:pPr algn="ctr"/>
            <a:r>
              <a:rPr lang="ja-JP" altLang="en-US" sz="1600" dirty="0" smtClean="0">
                <a:latin typeface="+mn-ea"/>
                <a:cs typeface="Meiryo UI" panose="020B0604030504040204" pitchFamily="50" charset="-128"/>
              </a:rPr>
              <a:t>■滞納債権の回収</a:t>
            </a:r>
            <a:r>
              <a:rPr lang="ja-JP" altLang="en-US" sz="1600" dirty="0">
                <a:latin typeface="+mn-ea"/>
                <a:cs typeface="Meiryo UI" panose="020B0604030504040204" pitchFamily="50" charset="-128"/>
              </a:rPr>
              <a:t>・</a:t>
            </a:r>
            <a:r>
              <a:rPr lang="ja-JP" altLang="en-US" sz="1600" dirty="0" smtClean="0">
                <a:latin typeface="+mn-ea"/>
                <a:cs typeface="Meiryo UI" panose="020B0604030504040204" pitchFamily="50" charset="-128"/>
              </a:rPr>
              <a:t>整理</a:t>
            </a:r>
            <a:endParaRPr lang="ja-JP" altLang="en-US" sz="1600" dirty="0">
              <a:latin typeface="+mn-ea"/>
              <a:cs typeface="Meiryo UI" panose="020B0604030504040204" pitchFamily="50" charset="-128"/>
            </a:endParaRPr>
          </a:p>
        </p:txBody>
      </p:sp>
      <p:sp>
        <p:nvSpPr>
          <p:cNvPr id="19" name="テキスト ボックス 18"/>
          <p:cNvSpPr txBox="1"/>
          <p:nvPr/>
        </p:nvSpPr>
        <p:spPr>
          <a:xfrm>
            <a:off x="6012160" y="0"/>
            <a:ext cx="3131840" cy="338554"/>
          </a:xfrm>
          <a:prstGeom prst="rect">
            <a:avLst/>
          </a:prstGeom>
          <a:noFill/>
        </p:spPr>
        <p:txBody>
          <a:bodyPr wrap="square" rtlCol="0">
            <a:spAutoFit/>
          </a:bodyPr>
          <a:lstStyle/>
          <a:p>
            <a:pPr algn="r"/>
            <a:r>
              <a:rPr lang="ja-JP" altLang="en-US" sz="1600" u="sng" dirty="0" smtClean="0"/>
              <a:t>Ａ　２．（７）</a:t>
            </a:r>
            <a:endParaRPr lang="en-US" altLang="ja-JP" sz="1600" u="sng" dirty="0" smtClean="0"/>
          </a:p>
        </p:txBody>
      </p:sp>
      <p:graphicFrame>
        <p:nvGraphicFramePr>
          <p:cNvPr id="11" name="グラフ 10"/>
          <p:cNvGraphicFramePr/>
          <p:nvPr>
            <p:extLst/>
          </p:nvPr>
        </p:nvGraphicFramePr>
        <p:xfrm>
          <a:off x="5724128" y="1637057"/>
          <a:ext cx="3312368"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16" name="正方形/長方形 15"/>
          <p:cNvSpPr/>
          <p:nvPr/>
        </p:nvSpPr>
        <p:spPr>
          <a:xfrm>
            <a:off x="1262642" y="1985432"/>
            <a:ext cx="3714088" cy="276999"/>
          </a:xfrm>
          <a:prstGeom prst="rect">
            <a:avLst/>
          </a:prstGeom>
        </p:spPr>
        <p:txBody>
          <a:bodyPr wrap="square">
            <a:spAutoFit/>
          </a:bodyPr>
          <a:lstStyle/>
          <a:p>
            <a:pPr algn="ctr"/>
            <a:r>
              <a:rPr lang="ja-JP" altLang="en-US" sz="1200" b="1" u="sng" dirty="0" smtClean="0">
                <a:latin typeface="+mn-ea"/>
                <a:cs typeface="Meiryo UI" panose="020B0604030504040204" pitchFamily="50" charset="-128"/>
              </a:rPr>
              <a:t>滞 納 債 権 の 処 理 額 と 発 生 額 の 推 移</a:t>
            </a:r>
            <a:endParaRPr lang="en-US" altLang="ja-JP" sz="1200" b="1" u="sng" dirty="0" smtClean="0">
              <a:latin typeface="+mn-ea"/>
              <a:cs typeface="Meiryo UI" panose="020B0604030504040204" pitchFamily="50" charset="-128"/>
            </a:endParaRPr>
          </a:p>
        </p:txBody>
      </p:sp>
      <p:sp>
        <p:nvSpPr>
          <p:cNvPr id="17" name="正方形/長方形 16"/>
          <p:cNvSpPr/>
          <p:nvPr/>
        </p:nvSpPr>
        <p:spPr>
          <a:xfrm>
            <a:off x="971600" y="6005415"/>
            <a:ext cx="4866748" cy="253916"/>
          </a:xfrm>
          <a:prstGeom prst="rect">
            <a:avLst/>
          </a:prstGeom>
        </p:spPr>
        <p:txBody>
          <a:bodyPr wrap="square">
            <a:spAutoFit/>
          </a:bodyPr>
          <a:lstStyle/>
          <a:p>
            <a:r>
              <a:rPr lang="en-US" altLang="ja-JP" sz="1050" dirty="0" smtClean="0">
                <a:latin typeface="+mn-ea"/>
                <a:cs typeface="Meiryo UI" panose="020B0604030504040204" pitchFamily="50" charset="-128"/>
              </a:rPr>
              <a:t>※</a:t>
            </a:r>
            <a:r>
              <a:rPr lang="ja-JP" altLang="en-US" sz="1050" dirty="0" smtClean="0">
                <a:latin typeface="+mn-ea"/>
                <a:cs typeface="Meiryo UI" panose="020B0604030504040204" pitchFamily="50" charset="-128"/>
              </a:rPr>
              <a:t>債権回収・整理計画の対象外債権（市町村賦課徴収を行う個人府民税）を除く。</a:t>
            </a:r>
            <a:endParaRPr lang="en-US" altLang="ja-JP" sz="1050" dirty="0" smtClean="0">
              <a:latin typeface="+mn-ea"/>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t>262</a:t>
            </a:fld>
            <a:endParaRPr kumimoji="1" lang="ja-JP" altLang="en-US"/>
          </a:p>
        </p:txBody>
      </p:sp>
      <p:pic>
        <p:nvPicPr>
          <p:cNvPr id="3" name="図 2"/>
          <p:cNvPicPr>
            <a:picLocks noChangeAspect="1"/>
          </p:cNvPicPr>
          <p:nvPr/>
        </p:nvPicPr>
        <p:blipFill>
          <a:blip r:embed="rId3"/>
          <a:stretch>
            <a:fillRect/>
          </a:stretch>
        </p:blipFill>
        <p:spPr>
          <a:xfrm>
            <a:off x="32369" y="2562341"/>
            <a:ext cx="6315050" cy="3423982"/>
          </a:xfrm>
          <a:prstGeom prst="rect">
            <a:avLst/>
          </a:prstGeom>
        </p:spPr>
      </p:pic>
      <p:pic>
        <p:nvPicPr>
          <p:cNvPr id="7" name="図 6"/>
          <p:cNvPicPr>
            <a:picLocks noChangeAspect="1"/>
          </p:cNvPicPr>
          <p:nvPr/>
        </p:nvPicPr>
        <p:blipFill>
          <a:blip r:embed="rId4"/>
          <a:stretch>
            <a:fillRect/>
          </a:stretch>
        </p:blipFill>
        <p:spPr>
          <a:xfrm>
            <a:off x="5724128" y="2204864"/>
            <a:ext cx="3755461" cy="3700593"/>
          </a:xfrm>
          <a:prstGeom prst="rect">
            <a:avLst/>
          </a:prstGeom>
        </p:spPr>
      </p:pic>
    </p:spTree>
    <p:extLst>
      <p:ext uri="{BB962C8B-B14F-4D97-AF65-F5344CB8AC3E}">
        <p14:creationId xmlns:p14="http://schemas.microsoft.com/office/powerpoint/2010/main" val="96571231"/>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49595" y="91441"/>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②府有財産の活用・売却</a:t>
            </a:r>
          </a:p>
        </p:txBody>
      </p:sp>
      <p:sp>
        <p:nvSpPr>
          <p:cNvPr id="28" name="テキスト ボックス 27"/>
          <p:cNvSpPr txBox="1"/>
          <p:nvPr/>
        </p:nvSpPr>
        <p:spPr>
          <a:xfrm>
            <a:off x="251520" y="37720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grpSp>
        <p:nvGrpSpPr>
          <p:cNvPr id="30" name="グループ化 29"/>
          <p:cNvGrpSpPr/>
          <p:nvPr/>
        </p:nvGrpSpPr>
        <p:grpSpPr>
          <a:xfrm>
            <a:off x="2678499" y="860301"/>
            <a:ext cx="2528087" cy="1361194"/>
            <a:chOff x="2555093" y="977873"/>
            <a:chExt cx="2528087" cy="1361194"/>
          </a:xfrm>
        </p:grpSpPr>
        <p:sp>
          <p:nvSpPr>
            <p:cNvPr id="31" name="正方形/長方形 30"/>
            <p:cNvSpPr/>
            <p:nvPr/>
          </p:nvSpPr>
          <p:spPr>
            <a:xfrm>
              <a:off x="2555093" y="977873"/>
              <a:ext cx="1080186"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63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府有施設の１割程度の１４７件を抽出調査</a:t>
              </a:r>
            </a:p>
          </p:txBody>
        </p:sp>
        <p:sp>
          <p:nvSpPr>
            <p:cNvPr id="32" name="正方形/長方形 31"/>
            <p:cNvSpPr/>
            <p:nvPr/>
          </p:nvSpPr>
          <p:spPr>
            <a:xfrm>
              <a:off x="4016546" y="977873"/>
              <a:ext cx="1066634" cy="136119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府有財産自主点検調査の実施・結果公表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50" name="正方形/長方形 49"/>
          <p:cNvSpPr/>
          <p:nvPr/>
        </p:nvSpPr>
        <p:spPr>
          <a:xfrm>
            <a:off x="251520" y="2221495"/>
            <a:ext cx="1826141"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■府有財産の売却</a:t>
            </a:r>
          </a:p>
        </p:txBody>
      </p:sp>
      <p:graphicFrame>
        <p:nvGraphicFramePr>
          <p:cNvPr id="22" name="表 21"/>
          <p:cNvGraphicFramePr>
            <a:graphicFrameLocks noGrp="1"/>
          </p:cNvGraphicFramePr>
          <p:nvPr/>
        </p:nvGraphicFramePr>
        <p:xfrm>
          <a:off x="1365030" y="554541"/>
          <a:ext cx="5799258" cy="254614"/>
        </p:xfrm>
        <a:graphic>
          <a:graphicData uri="http://schemas.openxmlformats.org/drawingml/2006/table">
            <a:tbl>
              <a:tblPr firstRow="1" bandRow="1">
                <a:tableStyleId>{7DF18680-E054-41AD-8BC1-D1AEF772440D}</a:tableStyleId>
              </a:tblPr>
              <a:tblGrid>
                <a:gridCol w="425584">
                  <a:extLst>
                    <a:ext uri="{9D8B030D-6E8A-4147-A177-3AD203B41FA5}">
                      <a16:colId xmlns:a16="http://schemas.microsoft.com/office/drawing/2014/main" val="20000"/>
                    </a:ext>
                  </a:extLst>
                </a:gridCol>
                <a:gridCol w="938618">
                  <a:extLst>
                    <a:ext uri="{9D8B030D-6E8A-4147-A177-3AD203B41FA5}">
                      <a16:colId xmlns:a16="http://schemas.microsoft.com/office/drawing/2014/main" val="20001"/>
                    </a:ext>
                  </a:extLst>
                </a:gridCol>
                <a:gridCol w="1478352">
                  <a:extLst>
                    <a:ext uri="{9D8B030D-6E8A-4147-A177-3AD203B41FA5}">
                      <a16:colId xmlns:a16="http://schemas.microsoft.com/office/drawing/2014/main" val="20002"/>
                    </a:ext>
                  </a:extLst>
                </a:gridCol>
                <a:gridCol w="1478352">
                  <a:extLst>
                    <a:ext uri="{9D8B030D-6E8A-4147-A177-3AD203B41FA5}">
                      <a16:colId xmlns:a16="http://schemas.microsoft.com/office/drawing/2014/main" val="20003"/>
                    </a:ext>
                  </a:extLst>
                </a:gridCol>
                <a:gridCol w="1478352">
                  <a:extLst>
                    <a:ext uri="{9D8B030D-6E8A-4147-A177-3AD203B41FA5}">
                      <a16:colId xmlns:a16="http://schemas.microsoft.com/office/drawing/2014/main" val="20004"/>
                    </a:ext>
                  </a:extLst>
                </a:gridCol>
              </a:tblGrid>
              <a:tr h="254614">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49" name="正方形/長方形 48"/>
          <p:cNvSpPr/>
          <p:nvPr/>
        </p:nvSpPr>
        <p:spPr>
          <a:xfrm>
            <a:off x="481178" y="2492896"/>
            <a:ext cx="8051328"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活用財産の掘り起しとして、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年から</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年に「府有財産自主点検調査」を実施し、新たに</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174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件を活用（売却、貸付）可能と認定した。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2005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年以降累計で見ても、都市部を有する他府県を大きく上回る売却を行ってきた。</a:t>
            </a:r>
          </a:p>
        </p:txBody>
      </p:sp>
      <p:sp>
        <p:nvSpPr>
          <p:cNvPr id="2" name="正方形/長方形 1"/>
          <p:cNvSpPr/>
          <p:nvPr/>
        </p:nvSpPr>
        <p:spPr>
          <a:xfrm>
            <a:off x="4537034" y="6601406"/>
            <a:ext cx="2608406"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データ</a:t>
            </a:r>
            <a:r>
              <a:rPr kumimoji="1" lang="zh-TW"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出典）都道府県決算状況調（総務省）</a:t>
            </a:r>
            <a:endParaRPr kumimoji="1" lang="ja-JP" altLang="en-US" sz="9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pic>
        <p:nvPicPr>
          <p:cNvPr id="5" name="図 4">
            <a:extLst>
              <a:ext uri="{FF2B5EF4-FFF2-40B4-BE49-F238E27FC236}">
                <a16:creationId xmlns:a16="http://schemas.microsoft.com/office/drawing/2014/main" id="{4B3EC57E-6D66-476B-8155-C7BADC391D86}"/>
              </a:ext>
            </a:extLst>
          </p:cNvPr>
          <p:cNvPicPr>
            <a:picLocks noChangeAspect="1"/>
          </p:cNvPicPr>
          <p:nvPr/>
        </p:nvPicPr>
        <p:blipFill>
          <a:blip r:embed="rId3"/>
          <a:stretch>
            <a:fillRect/>
          </a:stretch>
        </p:blipFill>
        <p:spPr>
          <a:xfrm>
            <a:off x="61635" y="3501399"/>
            <a:ext cx="4295578" cy="3087733"/>
          </a:xfrm>
          <a:prstGeom prst="rect">
            <a:avLst/>
          </a:prstGeom>
        </p:spPr>
      </p:pic>
      <p:pic>
        <p:nvPicPr>
          <p:cNvPr id="3" name="図 2"/>
          <p:cNvPicPr>
            <a:picLocks noChangeAspect="1"/>
          </p:cNvPicPr>
          <p:nvPr/>
        </p:nvPicPr>
        <p:blipFill>
          <a:blip r:embed="rId4"/>
          <a:stretch>
            <a:fillRect/>
          </a:stretch>
        </p:blipFill>
        <p:spPr>
          <a:xfrm>
            <a:off x="4471554" y="3523336"/>
            <a:ext cx="4564942" cy="3052307"/>
          </a:xfrm>
          <a:prstGeom prst="rect">
            <a:avLst/>
          </a:prstGeom>
        </p:spPr>
      </p:pic>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263</a:t>
            </a:fld>
            <a:endParaRPr lang="ja-JP" altLang="en-US"/>
          </a:p>
        </p:txBody>
      </p:sp>
    </p:spTree>
    <p:extLst>
      <p:ext uri="{BB962C8B-B14F-4D97-AF65-F5344CB8AC3E}">
        <p14:creationId xmlns:p14="http://schemas.microsoft.com/office/powerpoint/2010/main" val="1462281979"/>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92037" y="2996952"/>
            <a:ext cx="4615072" cy="2938527"/>
          </a:xfrm>
          <a:prstGeom prst="rect">
            <a:avLst/>
          </a:prstGeom>
        </p:spPr>
      </p:pic>
      <p:sp>
        <p:nvSpPr>
          <p:cNvPr id="3" name="正方形/長方形 2"/>
          <p:cNvSpPr/>
          <p:nvPr/>
        </p:nvSpPr>
        <p:spPr>
          <a:xfrm>
            <a:off x="467544" y="692696"/>
            <a:ext cx="8334672"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広告事業、ネーミングライツによる収入は、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5,124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万円に比べ</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8,317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万円超となり、その後も毎年１億円程度を維持。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特に、ネーミングライツは府立体育館や門真スポーツセンターのネーミングライツが決まったこと等により大きく伸びた。（</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2,864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p>
        </p:txBody>
      </p:sp>
      <p:graphicFrame>
        <p:nvGraphicFramePr>
          <p:cNvPr id="4" name="表 3"/>
          <p:cNvGraphicFramePr>
            <a:graphicFrameLocks noGrp="1"/>
          </p:cNvGraphicFramePr>
          <p:nvPr/>
        </p:nvGraphicFramePr>
        <p:xfrm>
          <a:off x="4614292" y="2214764"/>
          <a:ext cx="4373952" cy="3636248"/>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2520000">
                  <a:extLst>
                    <a:ext uri="{9D8B030D-6E8A-4147-A177-3AD203B41FA5}">
                      <a16:colId xmlns:a16="http://schemas.microsoft.com/office/drawing/2014/main" val="20001"/>
                    </a:ext>
                  </a:extLst>
                </a:gridCol>
                <a:gridCol w="1205880">
                  <a:extLst>
                    <a:ext uri="{9D8B030D-6E8A-4147-A177-3AD203B41FA5}">
                      <a16:colId xmlns:a16="http://schemas.microsoft.com/office/drawing/2014/main" val="20002"/>
                    </a:ext>
                  </a:extLst>
                </a:gridCol>
              </a:tblGrid>
              <a:tr h="251460">
                <a:tc gridSpan="3">
                  <a:txBody>
                    <a:bodyPr/>
                    <a:lstStyle/>
                    <a:p>
                      <a:pPr algn="l"/>
                      <a:r>
                        <a:rPr kumimoji="1" lang="ja-JP" altLang="en-US" sz="1050" dirty="0">
                          <a:solidFill>
                            <a:schemeClr val="tx1"/>
                          </a:solidFill>
                          <a:latin typeface="ＭＳ Ｐゴシック" panose="020B0600070205080204" pitchFamily="50" charset="-128"/>
                          <a:ea typeface="ＭＳ Ｐゴシック" panose="020B0600070205080204" pitchFamily="50" charset="-128"/>
                        </a:rPr>
                        <a:t>　　　　　　　　　　　　　　主な契約事例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sz="1050" dirty="0">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5080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2005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パスポートセンター壁面広告の掲出、企業チラシラックの設置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240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全国初</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150800">
                <a:tc>
                  <a:txBody>
                    <a:bodyPr/>
                    <a:lstStyle/>
                    <a:p>
                      <a:pPr algn="l"/>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府ホームページへのバナー広告掲載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719</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都道府県</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例目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5080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2008</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流入車規制適合車等標章交付請求書写しに広告掲載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310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80293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歩道橋命名権を締結　（</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全国初）</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900"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月以降は随時募集に切替えて　</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順次拡大。　</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2021</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年度では、</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24</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か所の</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歩道橋で実施し、収入総額は</a:t>
                      </a:r>
                      <a:r>
                        <a:rPr kumimoji="1" lang="en-US" altLang="ja-JP" sz="1000" dirty="0">
                          <a:solidFill>
                            <a:schemeClr val="tx1"/>
                          </a:solidFill>
                          <a:latin typeface="ＭＳ Ｐゴシック" panose="020B0600070205080204" pitchFamily="50" charset="-128"/>
                          <a:ea typeface="ＭＳ Ｐゴシック" panose="020B0600070205080204" pitchFamily="50" charset="-128"/>
                        </a:rPr>
                        <a:t>700</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万円と</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ＭＳ Ｐゴシック" panose="020B0600070205080204" pitchFamily="50" charset="-128"/>
                          <a:ea typeface="ＭＳ Ｐゴシック" panose="020B0600070205080204" pitchFamily="50" charset="-128"/>
                        </a:rPr>
                        <a:t>　　なっている</a:t>
                      </a:r>
                      <a:endParaRPr kumimoji="1" lang="en-US" altLang="ja-JP" sz="10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45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6004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大阪府立体育会館の命名権締結</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2625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120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mn-ea"/>
                        </a:rPr>
                        <a:t>2013</a:t>
                      </a:r>
                      <a:r>
                        <a:rPr kumimoji="1" lang="ja-JP" altLang="en-US" sz="1050" dirty="0">
                          <a:solidFill>
                            <a:schemeClr val="tx1"/>
                          </a:solidFill>
                          <a:latin typeface="ＭＳ Ｐゴシック" panose="020B0600070205080204" pitchFamily="50" charset="-128"/>
                          <a:ea typeface="+mn-ea"/>
                        </a:rPr>
                        <a:t>年</a:t>
                      </a:r>
                    </a:p>
                    <a:p>
                      <a:pPr algn="l"/>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千里中央駅連絡通路（府道大阪中央環状線）に広告を掲出</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55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万円</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80070">
                <a:tc>
                  <a:txBody>
                    <a:bodyPr/>
                    <a:lstStyle/>
                    <a:p>
                      <a:pPr algn="l"/>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門真スポーツセンターの命名権締結</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ＭＳ Ｐゴシック" panose="020B0600070205080204" pitchFamily="50" charset="-128"/>
                          <a:ea typeface="ＭＳ Ｐゴシック" panose="020B0600070205080204" pitchFamily="50" charset="-128"/>
                        </a:rPr>
                        <a:t>540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万</a:t>
                      </a:r>
                      <a:r>
                        <a:rPr kumimoji="1" lang="zh-TW" altLang="en-US" sz="1050" dirty="0">
                          <a:solidFill>
                            <a:schemeClr val="tx1"/>
                          </a:solidFill>
                          <a:latin typeface="ＭＳ Ｐゴシック" panose="020B0600070205080204" pitchFamily="50" charset="-128"/>
                          <a:ea typeface="ＭＳ Ｐゴシック" panose="020B0600070205080204" pitchFamily="50" charset="-128"/>
                        </a:rPr>
                        <a:t>円</a:t>
                      </a:r>
                      <a:endParaRPr kumimoji="1" lang="en-US" altLang="zh-TW" sz="105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bl>
          </a:graphicData>
        </a:graphic>
      </p:graphicFrame>
      <p:sp>
        <p:nvSpPr>
          <p:cNvPr id="14" name="テキスト ボックス 13"/>
          <p:cNvSpPr txBox="1"/>
          <p:nvPr/>
        </p:nvSpPr>
        <p:spPr>
          <a:xfrm>
            <a:off x="251520" y="338554"/>
            <a:ext cx="461397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③広告事業・ネーミングライツ等のさらなる推進</a:t>
            </a:r>
          </a:p>
        </p:txBody>
      </p:sp>
      <p:sp>
        <p:nvSpPr>
          <p:cNvPr id="2" name="テキスト ボックス 1"/>
          <p:cNvSpPr txBox="1"/>
          <p:nvPr/>
        </p:nvSpPr>
        <p:spPr>
          <a:xfrm>
            <a:off x="7236297" y="2174182"/>
            <a:ext cx="1656184"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金額は、当該年度の収入額</a:t>
            </a: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264</a:t>
            </a:fld>
            <a:endParaRPr lang="ja-JP" altLang="en-US"/>
          </a:p>
        </p:txBody>
      </p:sp>
    </p:spTree>
    <p:extLst>
      <p:ext uri="{BB962C8B-B14F-4D97-AF65-F5344CB8AC3E}">
        <p14:creationId xmlns:p14="http://schemas.microsoft.com/office/powerpoint/2010/main" val="2658143245"/>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251520" y="169277"/>
            <a:ext cx="3024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④財務マネジメント</a:t>
            </a:r>
          </a:p>
        </p:txBody>
      </p:sp>
      <p:sp>
        <p:nvSpPr>
          <p:cNvPr id="28" name="テキスト ボックス 27"/>
          <p:cNvSpPr txBox="1"/>
          <p:nvPr/>
        </p:nvSpPr>
        <p:spPr>
          <a:xfrm>
            <a:off x="251520" y="507831"/>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p>
        </p:txBody>
      </p:sp>
      <p:sp>
        <p:nvSpPr>
          <p:cNvPr id="29" name="テキスト ボックス 28"/>
          <p:cNvSpPr txBox="1"/>
          <p:nvPr/>
        </p:nvSpPr>
        <p:spPr>
          <a:xfrm>
            <a:off x="202517" y="3089545"/>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a:t>
            </a:r>
          </a:p>
        </p:txBody>
      </p:sp>
      <p:grpSp>
        <p:nvGrpSpPr>
          <p:cNvPr id="30" name="グループ化 29"/>
          <p:cNvGrpSpPr/>
          <p:nvPr/>
        </p:nvGrpSpPr>
        <p:grpSpPr>
          <a:xfrm>
            <a:off x="2202746" y="1185704"/>
            <a:ext cx="4923655" cy="1583298"/>
            <a:chOff x="2182668" y="988933"/>
            <a:chExt cx="4923655" cy="1583298"/>
          </a:xfrm>
        </p:grpSpPr>
        <p:sp>
          <p:nvSpPr>
            <p:cNvPr id="31" name="正方形/長方形 30"/>
            <p:cNvSpPr/>
            <p:nvPr/>
          </p:nvSpPr>
          <p:spPr>
            <a:xfrm>
              <a:off x="2182668" y="988933"/>
              <a:ext cx="1426140" cy="1555699"/>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・財務マネジメントに関する調査分析報告書とりまとめ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・財政課に専属グループ（公債企画Ｇ）を設置</a:t>
              </a:r>
            </a:p>
          </p:txBody>
        </p:sp>
        <p:sp>
          <p:nvSpPr>
            <p:cNvPr id="32" name="正方形/長方形 31"/>
            <p:cNvSpPr/>
            <p:nvPr/>
          </p:nvSpPr>
          <p:spPr>
            <a:xfrm>
              <a:off x="6253068" y="988933"/>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「今後の長期運用について（案）」策定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⇒長期運用を検討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3681237" y="988933"/>
              <a:ext cx="1429959"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「大阪府債の発行に関する基本的な考え方及び事務取扱い指針」策定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74638"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⇒２年債（短期債）の導入</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6" name="グループ化 5"/>
          <p:cNvGrpSpPr/>
          <p:nvPr/>
        </p:nvGrpSpPr>
        <p:grpSpPr>
          <a:xfrm>
            <a:off x="695884" y="3237077"/>
            <a:ext cx="8282163" cy="3366390"/>
            <a:chOff x="695884" y="3315455"/>
            <a:chExt cx="8282163" cy="3366390"/>
          </a:xfrm>
        </p:grpSpPr>
        <p:sp>
          <p:nvSpPr>
            <p:cNvPr id="55" name="テキスト ボックス 54"/>
            <p:cNvSpPr txBox="1"/>
            <p:nvPr/>
          </p:nvSpPr>
          <p:spPr>
            <a:xfrm>
              <a:off x="1943708" y="3315455"/>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a:off x="5616116" y="3315455"/>
              <a:ext cx="21673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r>
                <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cxnSp>
          <p:nvCxnSpPr>
            <p:cNvPr id="59" name="直線コネクタ 58"/>
            <p:cNvCxnSpPr/>
            <p:nvPr/>
          </p:nvCxnSpPr>
          <p:spPr>
            <a:xfrm>
              <a:off x="1367644" y="3773603"/>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a:off x="1655676" y="3801525"/>
              <a:ext cx="0" cy="1146611"/>
            </a:xfrm>
            <a:prstGeom prst="line">
              <a:avLst/>
            </a:prstGeom>
          </p:spPr>
          <p:style>
            <a:lnRef idx="1">
              <a:schemeClr val="dk1"/>
            </a:lnRef>
            <a:fillRef idx="0">
              <a:schemeClr val="dk1"/>
            </a:fillRef>
            <a:effectRef idx="0">
              <a:schemeClr val="dk1"/>
            </a:effectRef>
            <a:fontRef idx="minor">
              <a:schemeClr val="tx1"/>
            </a:fontRef>
          </p:style>
        </p:cxnSp>
        <p:cxnSp>
          <p:nvCxnSpPr>
            <p:cNvPr id="61" name="直線コネクタ 60"/>
            <p:cNvCxnSpPr/>
            <p:nvPr/>
          </p:nvCxnSpPr>
          <p:spPr>
            <a:xfrm>
              <a:off x="1655676" y="4089557"/>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2" name="直線コネクタ 61"/>
            <p:cNvCxnSpPr/>
            <p:nvPr/>
          </p:nvCxnSpPr>
          <p:spPr>
            <a:xfrm>
              <a:off x="1655676" y="4377589"/>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3" name="直線コネクタ 62"/>
            <p:cNvCxnSpPr/>
            <p:nvPr/>
          </p:nvCxnSpPr>
          <p:spPr>
            <a:xfrm>
              <a:off x="1655676" y="4665621"/>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64" name="直線コネクタ 63"/>
            <p:cNvCxnSpPr/>
            <p:nvPr/>
          </p:nvCxnSpPr>
          <p:spPr>
            <a:xfrm>
              <a:off x="1655676" y="4953653"/>
              <a:ext cx="288032" cy="0"/>
            </a:xfrm>
            <a:prstGeom prst="line">
              <a:avLst/>
            </a:prstGeom>
          </p:spPr>
          <p:style>
            <a:lnRef idx="1">
              <a:schemeClr val="dk1"/>
            </a:lnRef>
            <a:fillRef idx="0">
              <a:schemeClr val="dk1"/>
            </a:fillRef>
            <a:effectRef idx="0">
              <a:schemeClr val="dk1"/>
            </a:effectRef>
            <a:fontRef idx="minor">
              <a:schemeClr val="tx1"/>
            </a:fontRef>
          </p:style>
        </p:cxnSp>
        <p:sp>
          <p:nvSpPr>
            <p:cNvPr id="65" name="テキスト ボックス 64"/>
            <p:cNvSpPr txBox="1"/>
            <p:nvPr/>
          </p:nvSpPr>
          <p:spPr>
            <a:xfrm>
              <a:off x="695884" y="366854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a:t>
              </a:r>
            </a:p>
          </p:txBody>
        </p:sp>
        <p:sp>
          <p:nvSpPr>
            <p:cNvPr id="66" name="テキスト ボックス 65"/>
            <p:cNvSpPr txBox="1"/>
            <p:nvPr/>
          </p:nvSpPr>
          <p:spPr>
            <a:xfrm>
              <a:off x="1943708" y="3668542"/>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1943708" y="3945541"/>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1943708" y="4244606"/>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1943708" y="480963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財務調査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テキスト ボックス 69"/>
            <p:cNvSpPr txBox="1"/>
            <p:nvPr/>
          </p:nvSpPr>
          <p:spPr>
            <a:xfrm>
              <a:off x="1943708" y="452160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交付税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1" name="直線コネクタ 70"/>
            <p:cNvCxnSpPr/>
            <p:nvPr/>
          </p:nvCxnSpPr>
          <p:spPr>
            <a:xfrm>
              <a:off x="5351772" y="3801525"/>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72" name="直線コネクタ 71"/>
            <p:cNvCxnSpPr/>
            <p:nvPr/>
          </p:nvCxnSpPr>
          <p:spPr>
            <a:xfrm>
              <a:off x="5639804" y="3812558"/>
              <a:ext cx="0" cy="1429127"/>
            </a:xfrm>
            <a:prstGeom prst="line">
              <a:avLst/>
            </a:prstGeom>
          </p:spPr>
          <p:style>
            <a:lnRef idx="1">
              <a:schemeClr val="dk1"/>
            </a:lnRef>
            <a:fillRef idx="0">
              <a:schemeClr val="dk1"/>
            </a:fillRef>
            <a:effectRef idx="0">
              <a:schemeClr val="dk1"/>
            </a:effectRef>
            <a:fontRef idx="minor">
              <a:schemeClr val="tx1"/>
            </a:fontRef>
          </p:style>
        </p:cxnSp>
        <p:cxnSp>
          <p:nvCxnSpPr>
            <p:cNvPr id="73" name="直線コネクタ 72"/>
            <p:cNvCxnSpPr/>
            <p:nvPr/>
          </p:nvCxnSpPr>
          <p:spPr>
            <a:xfrm>
              <a:off x="5639804" y="410059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4" name="直線コネクタ 73"/>
            <p:cNvCxnSpPr/>
            <p:nvPr/>
          </p:nvCxnSpPr>
          <p:spPr>
            <a:xfrm>
              <a:off x="5639804" y="4388622"/>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5" name="直線コネクタ 74"/>
            <p:cNvCxnSpPr/>
            <p:nvPr/>
          </p:nvCxnSpPr>
          <p:spPr>
            <a:xfrm>
              <a:off x="5639804" y="4676654"/>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76" name="直線コネクタ 75"/>
            <p:cNvCxnSpPr/>
            <p:nvPr/>
          </p:nvCxnSpPr>
          <p:spPr>
            <a:xfrm>
              <a:off x="5639804" y="4964686"/>
              <a:ext cx="288032" cy="0"/>
            </a:xfrm>
            <a:prstGeom prst="line">
              <a:avLst/>
            </a:prstGeom>
          </p:spPr>
          <p:style>
            <a:lnRef idx="1">
              <a:schemeClr val="dk1"/>
            </a:lnRef>
            <a:fillRef idx="0">
              <a:schemeClr val="dk1"/>
            </a:fillRef>
            <a:effectRef idx="0">
              <a:schemeClr val="dk1"/>
            </a:effectRef>
            <a:fontRef idx="minor">
              <a:schemeClr val="tx1"/>
            </a:fontRef>
          </p:style>
        </p:cxnSp>
        <p:sp>
          <p:nvSpPr>
            <p:cNvPr id="77" name="テキスト ボックス 76"/>
            <p:cNvSpPr txBox="1"/>
            <p:nvPr/>
          </p:nvSpPr>
          <p:spPr>
            <a:xfrm>
              <a:off x="4680012" y="367957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財政課</a:t>
              </a:r>
            </a:p>
          </p:txBody>
        </p:sp>
        <p:sp>
          <p:nvSpPr>
            <p:cNvPr id="78" name="テキスト ボックス 77"/>
            <p:cNvSpPr txBox="1"/>
            <p:nvPr/>
          </p:nvSpPr>
          <p:spPr>
            <a:xfrm>
              <a:off x="5927836" y="3679575"/>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 name="テキスト ボックス 78"/>
            <p:cNvSpPr txBox="1"/>
            <p:nvPr/>
          </p:nvSpPr>
          <p:spPr>
            <a:xfrm>
              <a:off x="5927836" y="3967607"/>
              <a:ext cx="148848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 name="テキスト ボックス 79"/>
            <p:cNvSpPr txBox="1"/>
            <p:nvPr/>
          </p:nvSpPr>
          <p:spPr>
            <a:xfrm>
              <a:off x="5901177" y="4850368"/>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公債管理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1" name="テキスト ボックス 80"/>
            <p:cNvSpPr txBox="1"/>
            <p:nvPr/>
          </p:nvSpPr>
          <p:spPr>
            <a:xfrm>
              <a:off x="5927836" y="456712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財務調査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 name="テキスト ボックス 81"/>
            <p:cNvSpPr txBox="1"/>
            <p:nvPr/>
          </p:nvSpPr>
          <p:spPr>
            <a:xfrm>
              <a:off x="5926660" y="4284039"/>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交付税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 name="直線コネクタ 82"/>
            <p:cNvCxnSpPr/>
            <p:nvPr/>
          </p:nvCxnSpPr>
          <p:spPr>
            <a:xfrm>
              <a:off x="5616116" y="5241685"/>
              <a:ext cx="288032" cy="0"/>
            </a:xfrm>
            <a:prstGeom prst="line">
              <a:avLst/>
            </a:prstGeom>
          </p:spPr>
          <p:style>
            <a:lnRef idx="1">
              <a:schemeClr val="dk1"/>
            </a:lnRef>
            <a:fillRef idx="0">
              <a:schemeClr val="dk1"/>
            </a:fillRef>
            <a:effectRef idx="0">
              <a:schemeClr val="dk1"/>
            </a:effectRef>
            <a:fontRef idx="minor">
              <a:schemeClr val="tx1"/>
            </a:fontRef>
          </p:style>
        </p:cxnSp>
        <p:sp>
          <p:nvSpPr>
            <p:cNvPr id="84" name="テキスト ボックス 83"/>
            <p:cNvSpPr txBox="1"/>
            <p:nvPr/>
          </p:nvSpPr>
          <p:spPr>
            <a:xfrm>
              <a:off x="5900316" y="5114556"/>
              <a:ext cx="148965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公債企画</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6" name="直線コネクタ 85"/>
            <p:cNvCxnSpPr/>
            <p:nvPr/>
          </p:nvCxnSpPr>
          <p:spPr>
            <a:xfrm>
              <a:off x="1367644"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87" name="直線コネクタ 86"/>
            <p:cNvCxnSpPr/>
            <p:nvPr/>
          </p:nvCxnSpPr>
          <p:spPr>
            <a:xfrm>
              <a:off x="1655676"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88" name="直線コネクタ 87"/>
            <p:cNvCxnSpPr/>
            <p:nvPr/>
          </p:nvCxnSpPr>
          <p:spPr>
            <a:xfrm>
              <a:off x="1655676"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89" name="直線コネクタ 88"/>
            <p:cNvCxnSpPr/>
            <p:nvPr/>
          </p:nvCxnSpPr>
          <p:spPr>
            <a:xfrm>
              <a:off x="1655676"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0" name="直線コネクタ 89"/>
            <p:cNvCxnSpPr/>
            <p:nvPr/>
          </p:nvCxnSpPr>
          <p:spPr>
            <a:xfrm>
              <a:off x="1655676"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91" name="テキスト ボックス 90"/>
            <p:cNvSpPr txBox="1"/>
            <p:nvPr/>
          </p:nvSpPr>
          <p:spPr>
            <a:xfrm>
              <a:off x="695884" y="5551783"/>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会計局</a:t>
              </a:r>
            </a:p>
          </p:txBody>
        </p:sp>
        <p:sp>
          <p:nvSpPr>
            <p:cNvPr id="92" name="テキスト ボックス 91"/>
            <p:cNvSpPr txBox="1"/>
            <p:nvPr/>
          </p:nvSpPr>
          <p:spPr>
            <a:xfrm>
              <a:off x="1943708" y="555178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総務・資金</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テキスト ボックス 92"/>
            <p:cNvSpPr txBox="1"/>
            <p:nvPr/>
          </p:nvSpPr>
          <p:spPr>
            <a:xfrm>
              <a:off x="1943708" y="5828782"/>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国費・財務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4" name="テキスト ボックス 93"/>
            <p:cNvSpPr txBox="1"/>
            <p:nvPr/>
          </p:nvSpPr>
          <p:spPr>
            <a:xfrm>
              <a:off x="1943708" y="612784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検査・指導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5" name="テキスト ボックス 94"/>
            <p:cNvSpPr txBox="1"/>
            <p:nvPr/>
          </p:nvSpPr>
          <p:spPr>
            <a:xfrm>
              <a:off x="1943708" y="6404846"/>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96" name="直線コネクタ 95"/>
            <p:cNvCxnSpPr/>
            <p:nvPr/>
          </p:nvCxnSpPr>
          <p:spPr>
            <a:xfrm>
              <a:off x="5351772" y="5684766"/>
              <a:ext cx="576064" cy="0"/>
            </a:xfrm>
            <a:prstGeom prst="line">
              <a:avLst/>
            </a:prstGeom>
          </p:spPr>
          <p:style>
            <a:lnRef idx="1">
              <a:schemeClr val="dk1"/>
            </a:lnRef>
            <a:fillRef idx="0">
              <a:schemeClr val="dk1"/>
            </a:fillRef>
            <a:effectRef idx="0">
              <a:schemeClr val="dk1"/>
            </a:effectRef>
            <a:fontRef idx="minor">
              <a:schemeClr val="tx1"/>
            </a:fontRef>
          </p:style>
        </p:cxnSp>
        <p:cxnSp>
          <p:nvCxnSpPr>
            <p:cNvPr id="97" name="直線コネクタ 96"/>
            <p:cNvCxnSpPr/>
            <p:nvPr/>
          </p:nvCxnSpPr>
          <p:spPr>
            <a:xfrm>
              <a:off x="5639804" y="5684766"/>
              <a:ext cx="0" cy="864096"/>
            </a:xfrm>
            <a:prstGeom prst="line">
              <a:avLst/>
            </a:prstGeom>
          </p:spPr>
          <p:style>
            <a:lnRef idx="1">
              <a:schemeClr val="dk1"/>
            </a:lnRef>
            <a:fillRef idx="0">
              <a:schemeClr val="dk1"/>
            </a:fillRef>
            <a:effectRef idx="0">
              <a:schemeClr val="dk1"/>
            </a:effectRef>
            <a:fontRef idx="minor">
              <a:schemeClr val="tx1"/>
            </a:fontRef>
          </p:style>
        </p:cxnSp>
        <p:cxnSp>
          <p:nvCxnSpPr>
            <p:cNvPr id="98" name="直線コネクタ 97"/>
            <p:cNvCxnSpPr/>
            <p:nvPr/>
          </p:nvCxnSpPr>
          <p:spPr>
            <a:xfrm>
              <a:off x="5639804" y="5972798"/>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99" name="直線コネクタ 98"/>
            <p:cNvCxnSpPr/>
            <p:nvPr/>
          </p:nvCxnSpPr>
          <p:spPr>
            <a:xfrm>
              <a:off x="5639804" y="6260830"/>
              <a:ext cx="288032" cy="0"/>
            </a:xfrm>
            <a:prstGeom prst="line">
              <a:avLst/>
            </a:prstGeom>
          </p:spPr>
          <p:style>
            <a:lnRef idx="1">
              <a:schemeClr val="dk1"/>
            </a:lnRef>
            <a:fillRef idx="0">
              <a:schemeClr val="dk1"/>
            </a:fillRef>
            <a:effectRef idx="0">
              <a:schemeClr val="dk1"/>
            </a:effectRef>
            <a:fontRef idx="minor">
              <a:schemeClr val="tx1"/>
            </a:fontRef>
          </p:style>
        </p:cxnSp>
        <p:cxnSp>
          <p:nvCxnSpPr>
            <p:cNvPr id="100" name="直線コネクタ 99"/>
            <p:cNvCxnSpPr/>
            <p:nvPr/>
          </p:nvCxnSpPr>
          <p:spPr>
            <a:xfrm>
              <a:off x="5639804" y="6548862"/>
              <a:ext cx="288032" cy="0"/>
            </a:xfrm>
            <a:prstGeom prst="line">
              <a:avLst/>
            </a:prstGeom>
          </p:spPr>
          <p:style>
            <a:lnRef idx="1">
              <a:schemeClr val="dk1"/>
            </a:lnRef>
            <a:fillRef idx="0">
              <a:schemeClr val="dk1"/>
            </a:fillRef>
            <a:effectRef idx="0">
              <a:schemeClr val="dk1"/>
            </a:effectRef>
            <a:fontRef idx="minor">
              <a:schemeClr val="tx1"/>
            </a:fontRef>
          </p:style>
        </p:cxnSp>
        <p:sp>
          <p:nvSpPr>
            <p:cNvPr id="101" name="テキスト ボックス 100"/>
            <p:cNvSpPr txBox="1"/>
            <p:nvPr/>
          </p:nvSpPr>
          <p:spPr>
            <a:xfrm>
              <a:off x="4680012" y="5551783"/>
              <a:ext cx="110380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会計局</a:t>
              </a:r>
            </a:p>
          </p:txBody>
        </p:sp>
        <p:sp>
          <p:nvSpPr>
            <p:cNvPr id="102" name="テキスト ボックス 101"/>
            <p:cNvSpPr txBox="1"/>
            <p:nvPr/>
          </p:nvSpPr>
          <p:spPr>
            <a:xfrm>
              <a:off x="5927836" y="5551783"/>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テキスト ボックス 102"/>
            <p:cNvSpPr txBox="1"/>
            <p:nvPr/>
          </p:nvSpPr>
          <p:spPr>
            <a:xfrm>
              <a:off x="5927836" y="5828782"/>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国費・財務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5927836" y="6127847"/>
              <a:ext cx="15841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検査・指導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テキスト ボックス 104"/>
            <p:cNvSpPr txBox="1"/>
            <p:nvPr/>
          </p:nvSpPr>
          <p:spPr>
            <a:xfrm>
              <a:off x="5927836" y="6404846"/>
              <a:ext cx="172819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a:t>
              </a:r>
              <a:endParaRPr kumimoji="1" lang="ja-JP" altLang="en-US" sz="12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6" name="直線矢印コネクタ 105"/>
            <p:cNvCxnSpPr>
              <a:stCxn id="109" idx="0"/>
            </p:cNvCxnSpPr>
            <p:nvPr/>
          </p:nvCxnSpPr>
          <p:spPr>
            <a:xfrm flipV="1">
              <a:off x="3047516" y="5280308"/>
              <a:ext cx="2712616" cy="425315"/>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7" name="直線矢印コネクタ 106"/>
            <p:cNvCxnSpPr/>
            <p:nvPr/>
          </p:nvCxnSpPr>
          <p:spPr>
            <a:xfrm>
              <a:off x="2931414" y="4374830"/>
              <a:ext cx="2969763" cy="475538"/>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cxnSp>
          <p:nvCxnSpPr>
            <p:cNvPr id="108" name="直線矢印コネクタ 107"/>
            <p:cNvCxnSpPr/>
            <p:nvPr/>
          </p:nvCxnSpPr>
          <p:spPr>
            <a:xfrm>
              <a:off x="2931414" y="4395739"/>
              <a:ext cx="2852406" cy="733820"/>
            </a:xfrm>
            <a:prstGeom prst="straightConnector1">
              <a:avLst/>
            </a:prstGeom>
            <a:ln w="19050">
              <a:tailEnd type="arrow"/>
            </a:ln>
          </p:spPr>
          <p:style>
            <a:lnRef idx="1">
              <a:schemeClr val="dk1"/>
            </a:lnRef>
            <a:fillRef idx="0">
              <a:schemeClr val="dk1"/>
            </a:fillRef>
            <a:effectRef idx="0">
              <a:schemeClr val="dk1"/>
            </a:effectRef>
            <a:fontRef idx="minor">
              <a:schemeClr val="tx1"/>
            </a:fontRef>
          </p:style>
        </p:cxnSp>
        <p:sp>
          <p:nvSpPr>
            <p:cNvPr id="109" name="フリーフォーム 108"/>
            <p:cNvSpPr/>
            <p:nvPr/>
          </p:nvSpPr>
          <p:spPr>
            <a:xfrm>
              <a:off x="3047516" y="5514835"/>
              <a:ext cx="2938457" cy="190788"/>
            </a:xfrm>
            <a:custGeom>
              <a:avLst/>
              <a:gdLst>
                <a:gd name="connsiteX0" fmla="*/ 0 w 2573383"/>
                <a:gd name="connsiteY0" fmla="*/ 171149 h 171149"/>
                <a:gd name="connsiteX1" fmla="*/ 1463040 w 2573383"/>
                <a:gd name="connsiteY1" fmla="*/ 1332 h 171149"/>
                <a:gd name="connsiteX2" fmla="*/ 2573383 w 2573383"/>
                <a:gd name="connsiteY2" fmla="*/ 105835 h 171149"/>
              </a:gdLst>
              <a:ahLst/>
              <a:cxnLst>
                <a:cxn ang="0">
                  <a:pos x="connsiteX0" y="connsiteY0"/>
                </a:cxn>
                <a:cxn ang="0">
                  <a:pos x="connsiteX1" y="connsiteY1"/>
                </a:cxn>
                <a:cxn ang="0">
                  <a:pos x="connsiteX2" y="connsiteY2"/>
                </a:cxn>
              </a:cxnLst>
              <a:rect l="l" t="t" r="r" b="b"/>
              <a:pathLst>
                <a:path w="2573383" h="171149">
                  <a:moveTo>
                    <a:pt x="0" y="171149"/>
                  </a:moveTo>
                  <a:cubicBezTo>
                    <a:pt x="517071" y="91683"/>
                    <a:pt x="1034143" y="12218"/>
                    <a:pt x="1463040" y="1332"/>
                  </a:cubicBezTo>
                  <a:cubicBezTo>
                    <a:pt x="1891937" y="-9554"/>
                    <a:pt x="2232660" y="48140"/>
                    <a:pt x="2573383" y="105835"/>
                  </a:cubicBezTo>
                </a:path>
              </a:pathLst>
            </a:custGeom>
            <a:ln w="19050">
              <a:headEnd type="none" w="med" len="med"/>
              <a:tailEnd type="arrow" w="med" len="med"/>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四角形吹き出し 109"/>
            <p:cNvSpPr/>
            <p:nvPr/>
          </p:nvSpPr>
          <p:spPr>
            <a:xfrm>
              <a:off x="7437745" y="4893037"/>
              <a:ext cx="1540302" cy="935745"/>
            </a:xfrm>
            <a:prstGeom prst="wedgeRectCallout">
              <a:avLst>
                <a:gd name="adj1" fmla="val -93561"/>
                <a:gd name="adj2" fmla="val -12433"/>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府債発行時の金利（長期／短期）の複合活用による公債費の抑制、資金の効率的な運用を行う</a:t>
              </a:r>
            </a:p>
          </p:txBody>
        </p:sp>
      </p:grpSp>
      <p:graphicFrame>
        <p:nvGraphicFramePr>
          <p:cNvPr id="115" name="表 114"/>
          <p:cNvGraphicFramePr>
            <a:graphicFrameLocks noGrp="1"/>
          </p:cNvGraphicFramePr>
          <p:nvPr/>
        </p:nvGraphicFramePr>
        <p:xfrm>
          <a:off x="719571" y="897672"/>
          <a:ext cx="8082643" cy="254614"/>
        </p:xfrm>
        <a:graphic>
          <a:graphicData uri="http://schemas.openxmlformats.org/drawingml/2006/table">
            <a:tbl>
              <a:tblPr firstRow="1" bandRow="1">
                <a:tableStyleId>{7DF18680-E054-41AD-8BC1-D1AEF772440D}</a:tableStyleId>
              </a:tblPr>
              <a:tblGrid>
                <a:gridCol w="326345">
                  <a:extLst>
                    <a:ext uri="{9D8B030D-6E8A-4147-A177-3AD203B41FA5}">
                      <a16:colId xmlns:a16="http://schemas.microsoft.com/office/drawing/2014/main" val="20000"/>
                    </a:ext>
                  </a:extLst>
                </a:gridCol>
                <a:gridCol w="671305">
                  <a:extLst>
                    <a:ext uri="{9D8B030D-6E8A-4147-A177-3AD203B41FA5}">
                      <a16:colId xmlns:a16="http://schemas.microsoft.com/office/drawing/2014/main" val="20001"/>
                    </a:ext>
                  </a:extLst>
                </a:gridCol>
                <a:gridCol w="671305">
                  <a:extLst>
                    <a:ext uri="{9D8B030D-6E8A-4147-A177-3AD203B41FA5}">
                      <a16:colId xmlns:a16="http://schemas.microsoft.com/office/drawing/2014/main" val="20002"/>
                    </a:ext>
                  </a:extLst>
                </a:gridCol>
                <a:gridCol w="671305">
                  <a:extLst>
                    <a:ext uri="{9D8B030D-6E8A-4147-A177-3AD203B41FA5}">
                      <a16:colId xmlns:a16="http://schemas.microsoft.com/office/drawing/2014/main" val="20003"/>
                    </a:ext>
                  </a:extLst>
                </a:gridCol>
                <a:gridCol w="2520281">
                  <a:extLst>
                    <a:ext uri="{9D8B030D-6E8A-4147-A177-3AD203B41FA5}">
                      <a16:colId xmlns:a16="http://schemas.microsoft.com/office/drawing/2014/main" val="20004"/>
                    </a:ext>
                  </a:extLst>
                </a:gridCol>
                <a:gridCol w="648072">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061862">
                  <a:extLst>
                    <a:ext uri="{9D8B030D-6E8A-4147-A177-3AD203B41FA5}">
                      <a16:colId xmlns:a16="http://schemas.microsoft.com/office/drawing/2014/main" val="20007"/>
                    </a:ext>
                  </a:extLst>
                </a:gridCol>
              </a:tblGrid>
              <a:tr h="254614">
                <a:tc>
                  <a:txBody>
                    <a:bodyPr/>
                    <a:lstStyle/>
                    <a:p>
                      <a:endParaRPr kumimoji="1" lang="ja-JP" altLang="en-US" sz="1050" dirty="0"/>
                    </a:p>
                  </a:txBody>
                  <a:tcPr/>
                </a:tc>
                <a:tc>
                  <a:txBody>
                    <a:bodyPr/>
                    <a:lstStyle/>
                    <a:p>
                      <a:r>
                        <a:rPr kumimoji="1" lang="en-US" altLang="ja-JP" sz="1050" dirty="0"/>
                        <a:t>2008</a:t>
                      </a:r>
                      <a:r>
                        <a:rPr kumimoji="1" lang="ja-JP" altLang="en-US" sz="1050" dirty="0"/>
                        <a:t>年</a:t>
                      </a:r>
                    </a:p>
                  </a:txBody>
                  <a:tcPr/>
                </a:tc>
                <a:tc>
                  <a:txBody>
                    <a:bodyPr/>
                    <a:lstStyle/>
                    <a:p>
                      <a:r>
                        <a:rPr kumimoji="1" lang="en-US" altLang="ja-JP" sz="1050" dirty="0"/>
                        <a:t>2009</a:t>
                      </a:r>
                      <a:r>
                        <a:rPr kumimoji="1" lang="ja-JP" altLang="en-US" sz="1050" dirty="0"/>
                        <a:t>年</a:t>
                      </a:r>
                    </a:p>
                  </a:txBody>
                  <a:tcPr/>
                </a:tc>
                <a:tc>
                  <a:txBody>
                    <a:bodyPr/>
                    <a:lstStyle/>
                    <a:p>
                      <a:r>
                        <a:rPr kumimoji="1" lang="en-US" altLang="ja-JP" sz="1050" dirty="0"/>
                        <a:t>2010</a:t>
                      </a:r>
                      <a:r>
                        <a:rPr kumimoji="1" lang="ja-JP" altLang="en-US" sz="1050" dirty="0"/>
                        <a:t>年</a:t>
                      </a:r>
                    </a:p>
                  </a:txBody>
                  <a:tcPr/>
                </a:tc>
                <a:tc>
                  <a:txBody>
                    <a:bodyPr/>
                    <a:lstStyle/>
                    <a:p>
                      <a:r>
                        <a:rPr kumimoji="1" lang="en-US" altLang="ja-JP" sz="1050" dirty="0"/>
                        <a:t>2011</a:t>
                      </a:r>
                      <a:r>
                        <a:rPr kumimoji="1" lang="ja-JP" altLang="en-US" sz="1050" dirty="0"/>
                        <a:t>年</a:t>
                      </a:r>
                    </a:p>
                  </a:txBody>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t>2014</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118" name="正方形/長方形 117"/>
          <p:cNvSpPr/>
          <p:nvPr/>
        </p:nvSpPr>
        <p:spPr>
          <a:xfrm>
            <a:off x="7875630" y="1197630"/>
            <a:ext cx="853255" cy="158329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47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長期運用の開始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265</a:t>
            </a:fld>
            <a:endParaRPr lang="ja-JP" altLang="en-US"/>
          </a:p>
        </p:txBody>
      </p:sp>
    </p:spTree>
    <p:extLst>
      <p:ext uri="{BB962C8B-B14F-4D97-AF65-F5344CB8AC3E}">
        <p14:creationId xmlns:p14="http://schemas.microsoft.com/office/powerpoint/2010/main" val="3680842486"/>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251520" y="338554"/>
            <a:ext cx="878497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■新発地方債におけるスプレッド（国債との利回り差）の推移</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6" name="図 5"/>
          <p:cNvPicPr>
            <a:picLocks noChangeAspect="1"/>
          </p:cNvPicPr>
          <p:nvPr/>
        </p:nvPicPr>
        <p:blipFill>
          <a:blip r:embed="rId2"/>
          <a:stretch>
            <a:fillRect/>
          </a:stretch>
        </p:blipFill>
        <p:spPr>
          <a:xfrm>
            <a:off x="-70739" y="507831"/>
            <a:ext cx="9103181" cy="6490980"/>
          </a:xfrm>
          <a:prstGeom prst="rect">
            <a:avLst/>
          </a:prstGeom>
        </p:spPr>
      </p:pic>
    </p:spTree>
    <p:extLst>
      <p:ext uri="{BB962C8B-B14F-4D97-AF65-F5344CB8AC3E}">
        <p14:creationId xmlns:p14="http://schemas.microsoft.com/office/powerpoint/2010/main" val="1031407910"/>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6522" y="1988840"/>
            <a:ext cx="7772400" cy="3456384"/>
          </a:xfrm>
        </p:spPr>
        <p:txBody>
          <a:bodyPr>
            <a:normAutofit/>
          </a:bodyPr>
          <a:lstStyle/>
          <a:p>
            <a:r>
              <a:rPr lang="en-US" altLang="ja-JP" dirty="0">
                <a:latin typeface="BIZ UDゴシック" panose="020B0400000000000000" pitchFamily="49" charset="-128"/>
                <a:ea typeface="BIZ UDゴシック" panose="020B0400000000000000" pitchFamily="49" charset="-128"/>
              </a:rPr>
              <a:t>Ⅲ</a:t>
            </a:r>
            <a:r>
              <a:rPr kumimoji="1" lang="ja-JP" altLang="en-US" dirty="0" smtClean="0">
                <a:latin typeface="BIZ UDゴシック" panose="020B0400000000000000" pitchFamily="49" charset="-128"/>
                <a:ea typeface="BIZ UDゴシック" panose="020B0400000000000000" pitchFamily="49" charset="-128"/>
              </a:rPr>
              <a:t>　行財政改革</a:t>
            </a:r>
            <a:r>
              <a:rPr kumimoji="1" lang="en-US" altLang="ja-JP" dirty="0" smtClean="0">
                <a:latin typeface="BIZ UDゴシック" panose="020B0400000000000000" pitchFamily="49" charset="-128"/>
                <a:ea typeface="BIZ UDゴシック" panose="020B0400000000000000" pitchFamily="49" charset="-128"/>
              </a:rPr>
              <a:t/>
            </a:r>
            <a:br>
              <a:rPr kumimoji="1" lang="en-US" altLang="ja-JP" dirty="0" smtClean="0">
                <a:latin typeface="BIZ UDゴシック" panose="020B0400000000000000" pitchFamily="49" charset="-128"/>
                <a:ea typeface="BIZ UDゴシック" panose="020B0400000000000000" pitchFamily="49" charset="-128"/>
              </a:rPr>
            </a:b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a:t>
            </a:r>
            <a:r>
              <a:rPr lang="ja-JP" altLang="en-US" dirty="0" smtClean="0">
                <a:latin typeface="BIZ UDゴシック" panose="020B0400000000000000" pitchFamily="49" charset="-128"/>
                <a:ea typeface="BIZ UDゴシック" panose="020B0400000000000000" pitchFamily="49" charset="-128"/>
              </a:rPr>
              <a:t>人事</a:t>
            </a:r>
            <a:r>
              <a:rPr lang="en-US" altLang="ja-JP" dirty="0" smtClean="0">
                <a:latin typeface="BIZ UDゴシック" panose="020B0400000000000000" pitchFamily="49" charset="-128"/>
                <a:ea typeface="BIZ UDゴシック" panose="020B0400000000000000" pitchFamily="49" charset="-128"/>
              </a:rPr>
              <a:t>】</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（３）人事・給与制度</a:t>
            </a: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（４）公募制度</a:t>
            </a:r>
            <a:endParaRPr kumimoji="1" lang="ja-JP" altLang="en-US"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34698917"/>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（３）人事・給与制度</a:t>
            </a:r>
          </a:p>
        </p:txBody>
      </p:sp>
      <p:graphicFrame>
        <p:nvGraphicFramePr>
          <p:cNvPr id="9" name="表 8"/>
          <p:cNvGraphicFramePr>
            <a:graphicFrameLocks noGrp="1"/>
          </p:cNvGraphicFramePr>
          <p:nvPr/>
        </p:nvGraphicFramePr>
        <p:xfrm>
          <a:off x="107504" y="360000"/>
          <a:ext cx="8928992" cy="643008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2400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rowSpan="5">
                  <a:txBody>
                    <a:bodyPr/>
                    <a:lstStyle/>
                    <a:p>
                      <a:pPr marL="0" indent="0" algn="l"/>
                      <a:r>
                        <a:rPr kumimoji="1" lang="ja-JP" altLang="en-US" sz="1200" dirty="0">
                          <a:solidFill>
                            <a:schemeClr val="tx1"/>
                          </a:solidFill>
                        </a:rPr>
                        <a:t>・財政改革の一環　</a:t>
                      </a:r>
                      <a:endParaRPr kumimoji="1" lang="en-US" altLang="ja-JP" sz="1200" dirty="0">
                        <a:solidFill>
                          <a:schemeClr val="tx1"/>
                        </a:solidFill>
                      </a:endParaRPr>
                    </a:p>
                    <a:p>
                      <a:pPr marL="0" indent="0" algn="l"/>
                      <a:r>
                        <a:rPr kumimoji="1" lang="ja-JP" altLang="en-US" sz="1200" dirty="0">
                          <a:solidFill>
                            <a:schemeClr val="tx1"/>
                          </a:solidFill>
                        </a:rPr>
                        <a:t>として、</a:t>
                      </a:r>
                      <a:r>
                        <a:rPr kumimoji="1" lang="en-US" altLang="ja-JP" sz="1200" dirty="0">
                          <a:solidFill>
                            <a:schemeClr val="tx1"/>
                          </a:solidFill>
                        </a:rPr>
                        <a:t>1997</a:t>
                      </a:r>
                      <a:r>
                        <a:rPr kumimoji="1" lang="ja-JP" altLang="en-US" sz="1200" dirty="0">
                          <a:solidFill>
                            <a:schemeClr val="tx1"/>
                          </a:solidFill>
                        </a:rPr>
                        <a:t>年度より、昇給の停止や給料水準の見直し、手当のカットを実施し、</a:t>
                      </a:r>
                      <a:r>
                        <a:rPr kumimoji="1" lang="en-US" altLang="ja-JP" sz="1200" dirty="0">
                          <a:solidFill>
                            <a:schemeClr val="tx1"/>
                          </a:solidFill>
                        </a:rPr>
                        <a:t>2007</a:t>
                      </a:r>
                      <a:r>
                        <a:rPr kumimoji="1" lang="ja-JP" altLang="en-US" sz="1200" dirty="0">
                          <a:solidFill>
                            <a:schemeClr val="tx1"/>
                          </a:solidFill>
                        </a:rPr>
                        <a:t>年度までに約</a:t>
                      </a:r>
                      <a:r>
                        <a:rPr kumimoji="1" lang="en-US" altLang="ja-JP" sz="1200" dirty="0">
                          <a:solidFill>
                            <a:schemeClr val="tx1"/>
                          </a:solidFill>
                        </a:rPr>
                        <a:t>1,170</a:t>
                      </a:r>
                      <a:r>
                        <a:rPr kumimoji="1" lang="ja-JP" altLang="en-US" sz="1200" dirty="0">
                          <a:solidFill>
                            <a:schemeClr val="tx1"/>
                          </a:solidFill>
                        </a:rPr>
                        <a:t>億円を削減。</a:t>
                      </a:r>
                    </a:p>
                    <a:p>
                      <a:pPr marL="0" indent="0" algn="l"/>
                      <a:r>
                        <a:rPr kumimoji="1" lang="ja-JP" altLang="en-US" sz="1200" dirty="0">
                          <a:solidFill>
                            <a:schemeClr val="tx1"/>
                          </a:solidFill>
                        </a:rPr>
                        <a:t>・また、計画的に職員数を削減し、</a:t>
                      </a:r>
                      <a:r>
                        <a:rPr kumimoji="1" lang="en-US" altLang="ja-JP" sz="1200" dirty="0">
                          <a:solidFill>
                            <a:schemeClr val="tx1"/>
                          </a:solidFill>
                        </a:rPr>
                        <a:t>2008</a:t>
                      </a:r>
                      <a:r>
                        <a:rPr kumimoji="1" lang="ja-JP" altLang="en-US" sz="1200" dirty="0">
                          <a:solidFill>
                            <a:schemeClr val="tx1"/>
                          </a:solidFill>
                        </a:rPr>
                        <a:t>年度には、人口</a:t>
                      </a:r>
                      <a:r>
                        <a:rPr kumimoji="1" lang="en-US" altLang="ja-JP" sz="1200" dirty="0">
                          <a:solidFill>
                            <a:schemeClr val="tx1"/>
                          </a:solidFill>
                        </a:rPr>
                        <a:t>10</a:t>
                      </a:r>
                      <a:r>
                        <a:rPr kumimoji="1" lang="ja-JP" altLang="en-US" sz="1200" dirty="0">
                          <a:solidFill>
                            <a:schemeClr val="tx1"/>
                          </a:solidFill>
                        </a:rPr>
                        <a:t>万人当たりの職員数が</a:t>
                      </a:r>
                      <a:r>
                        <a:rPr kumimoji="1" lang="en-US" altLang="ja-JP" sz="1200" dirty="0">
                          <a:solidFill>
                            <a:schemeClr val="tx1"/>
                          </a:solidFill>
                        </a:rPr>
                        <a:t>106.5</a:t>
                      </a:r>
                      <a:r>
                        <a:rPr kumimoji="1" lang="ja-JP" altLang="en-US" sz="1200" dirty="0">
                          <a:solidFill>
                            <a:schemeClr val="tx1"/>
                          </a:solidFill>
                        </a:rPr>
                        <a:t>人（全国平均</a:t>
                      </a:r>
                      <a:r>
                        <a:rPr kumimoji="1" lang="en-US" altLang="ja-JP" sz="1200" dirty="0">
                          <a:solidFill>
                            <a:schemeClr val="tx1"/>
                          </a:solidFill>
                        </a:rPr>
                        <a:t>201.6</a:t>
                      </a:r>
                      <a:r>
                        <a:rPr kumimoji="1" lang="ja-JP" altLang="en-US" sz="1200" dirty="0">
                          <a:solidFill>
                            <a:schemeClr val="tx1"/>
                          </a:solidFill>
                        </a:rPr>
                        <a:t>人）、ラスパイレス指数</a:t>
                      </a:r>
                      <a:r>
                        <a:rPr kumimoji="1" lang="en-US" altLang="ja-JP" sz="1200" dirty="0">
                          <a:solidFill>
                            <a:schemeClr val="tx1"/>
                          </a:solidFill>
                        </a:rPr>
                        <a:t>98.5</a:t>
                      </a:r>
                      <a:r>
                        <a:rPr kumimoji="1" lang="ja-JP" altLang="en-US" sz="1200" dirty="0">
                          <a:solidFill>
                            <a:schemeClr val="tx1"/>
                          </a:solidFill>
                        </a:rPr>
                        <a:t>（全国</a:t>
                      </a:r>
                      <a:r>
                        <a:rPr kumimoji="1" lang="en-US" altLang="ja-JP" sz="1200" dirty="0">
                          <a:solidFill>
                            <a:schemeClr val="tx1"/>
                          </a:solidFill>
                        </a:rPr>
                        <a:t>30</a:t>
                      </a:r>
                      <a:r>
                        <a:rPr kumimoji="1" lang="ja-JP" altLang="en-US" sz="1200" dirty="0">
                          <a:solidFill>
                            <a:schemeClr val="tx1"/>
                          </a:solidFill>
                        </a:rPr>
                        <a:t>位）の水準となる。</a:t>
                      </a:r>
                    </a:p>
                    <a:p>
                      <a:pPr marL="0" indent="0" algn="l"/>
                      <a:r>
                        <a:rPr kumimoji="1" lang="ja-JP" altLang="en-US" sz="1200" dirty="0">
                          <a:solidFill>
                            <a:schemeClr val="tx1"/>
                          </a:solidFill>
                        </a:rPr>
                        <a:t>・一方で、給与制度については、年功序列的な部分があるなど、「頑張った人が報われる」制度とは必ずしもなっていない状況。</a:t>
                      </a:r>
                      <a:endParaRPr kumimoji="1" lang="en-US" altLang="ja-JP" sz="1200" dirty="0">
                        <a:solidFill>
                          <a:schemeClr val="tx1"/>
                        </a:solidFill>
                      </a:endParaRPr>
                    </a:p>
                    <a:p>
                      <a:pPr marL="0" indent="0" algn="l"/>
                      <a:r>
                        <a:rPr kumimoji="1" lang="ja-JP" altLang="en-US" sz="1200" dirty="0">
                          <a:solidFill>
                            <a:schemeClr val="tx1"/>
                          </a:solidFill>
                        </a:rPr>
                        <a:t>・また、より一層、府民の信頼を得る必要が生じており、人事給与システムの構築が求められている。</a:t>
                      </a:r>
                    </a:p>
                    <a:p>
                      <a:pPr marL="0" indent="0" algn="l"/>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5">
                  <a:txBody>
                    <a:bodyPr/>
                    <a:lstStyle/>
                    <a:p>
                      <a:pPr marL="0" indent="0"/>
                      <a:r>
                        <a:rPr kumimoji="1" lang="ja-JP" altLang="en-US" sz="1200" dirty="0">
                          <a:solidFill>
                            <a:schemeClr val="tx1"/>
                          </a:solidFill>
                        </a:rPr>
                        <a:t>・透明性を高め、頑張った人が報われ、能力、資質及び執務意欲が向上する等、人事給与面等で魅力がある制度の構築が求められる。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b="1" dirty="0">
                          <a:solidFill>
                            <a:schemeClr val="tx1"/>
                          </a:solidFill>
                        </a:rPr>
                        <a:t>①府独自の給与制度改革</a:t>
                      </a:r>
                    </a:p>
                    <a:p>
                      <a:pPr marL="92075" indent="-92075"/>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pPr marL="85725" indent="-85725"/>
                      <a:r>
                        <a:rPr kumimoji="1" lang="ja-JP" altLang="en-US" sz="1100" dirty="0">
                          <a:solidFill>
                            <a:schemeClr val="tx1"/>
                          </a:solidFill>
                        </a:rPr>
                        <a:t>・より職務給原則を徹底した給与制度の実現</a:t>
                      </a:r>
                    </a:p>
                    <a:p>
                      <a:pPr marL="85725" indent="-85725"/>
                      <a:r>
                        <a:rPr kumimoji="1" lang="ja-JP" altLang="en-US" sz="1100" dirty="0">
                          <a:solidFill>
                            <a:schemeClr val="tx1"/>
                          </a:solidFill>
                        </a:rPr>
                        <a:t>・</a:t>
                      </a:r>
                      <a:r>
                        <a:rPr kumimoji="1" lang="ja-JP" altLang="en-US" sz="1100" spc="-150" dirty="0">
                          <a:solidFill>
                            <a:schemeClr val="tx1"/>
                          </a:solidFill>
                        </a:rPr>
                        <a:t>部長級・次長級の定額制は全国初</a:t>
                      </a:r>
                    </a:p>
                    <a:p>
                      <a:pPr marL="0" indent="0"/>
                      <a:r>
                        <a:rPr kumimoji="1" lang="ja-JP" altLang="en-US" sz="1100" dirty="0">
                          <a:solidFill>
                            <a:schemeClr val="tx1"/>
                          </a:solidFill>
                        </a:rPr>
                        <a:t>（</a:t>
                      </a:r>
                      <a:r>
                        <a:rPr kumimoji="1" lang="en-US" altLang="ja-JP" sz="1100" dirty="0">
                          <a:solidFill>
                            <a:schemeClr val="tx1"/>
                          </a:solidFill>
                        </a:rPr>
                        <a:t>2011</a:t>
                      </a:r>
                      <a:r>
                        <a:rPr kumimoji="1" lang="ja-JP" altLang="en-US" sz="1100" dirty="0">
                          <a:solidFill>
                            <a:schemeClr val="tx1"/>
                          </a:solidFill>
                        </a:rPr>
                        <a:t>年度）</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1"/>
                  </a:ext>
                </a:extLst>
              </a:tr>
              <a:tr h="1980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②職員採用試験の抜本的見直し</a:t>
                      </a:r>
                      <a:endParaRPr kumimoji="1" lang="en-US" altLang="ja-JP" sz="12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・試験科目の見直し</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択一式と記述式専門を廃止</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ｴﾝﾄﾘｰｼｰﾄ導入（受験者の意欲・行動力などを問う）</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人物評価の重点化（都道府県で初の取組み）</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・試験日程の見直し</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民間就職活動のスケジュール、社会人等の転職のタイミングを踏まえた日程を設定</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a:t>
                      </a:r>
                      <a:r>
                        <a:rPr kumimoji="1" lang="en-US" altLang="ja-JP" sz="1000" dirty="0">
                          <a:solidFill>
                            <a:schemeClr val="tx1"/>
                          </a:solidFill>
                        </a:rPr>
                        <a:t>2015</a:t>
                      </a:r>
                      <a:r>
                        <a:rPr kumimoji="1" lang="ja-JP" altLang="en-US" sz="1000" dirty="0">
                          <a:solidFill>
                            <a:schemeClr val="tx1"/>
                          </a:solidFill>
                        </a:rPr>
                        <a:t>年に、より優秀な人材を確保できるよう、試験内容の一部見直し等を実施した。</a:t>
                      </a:r>
                      <a:endParaRPr kumimoji="1" lang="en-US" altLang="ja-JP" sz="1000"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a:t>
                      </a:r>
                      <a:r>
                        <a:rPr kumimoji="1" lang="ja-JP" altLang="en-US" sz="1000" dirty="0">
                          <a:solidFill>
                            <a:schemeClr val="tx1"/>
                          </a:solidFill>
                        </a:rPr>
                        <a:t>小論文を廃止</a:t>
                      </a:r>
                      <a:endParaRPr kumimoji="1" lang="en-US" altLang="ja-JP" sz="1000" dirty="0">
                        <a:solidFill>
                          <a:schemeClr val="tx1"/>
                        </a:solidFill>
                      </a:endParaRPr>
                    </a:p>
                    <a:p>
                      <a:pPr marL="92075"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a:t>
                      </a:r>
                      <a:r>
                        <a:rPr kumimoji="1" lang="en-US" altLang="ja-JP" sz="1000" dirty="0">
                          <a:solidFill>
                            <a:schemeClr val="tx1"/>
                          </a:solidFill>
                        </a:rPr>
                        <a:t>-SPI3</a:t>
                      </a:r>
                      <a:r>
                        <a:rPr kumimoji="1" lang="ja-JP" altLang="en-US" sz="1000" dirty="0">
                          <a:solidFill>
                            <a:schemeClr val="tx1"/>
                          </a:solidFill>
                        </a:rPr>
                        <a:t>導入、論文試験を、見識分野と法律・経済分野からの選択制に</a:t>
                      </a:r>
                      <a:endParaRPr kumimoji="1" lang="en-US" altLang="ja-JP" sz="10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a:solidFill>
                            <a:schemeClr val="tx1"/>
                          </a:solidFill>
                        </a:rPr>
                        <a:t>・申込者数の増加（行政職 </a:t>
                      </a:r>
                      <a:r>
                        <a:rPr kumimoji="1" lang="en-US" altLang="ja-JP" sz="1100" dirty="0">
                          <a:solidFill>
                            <a:schemeClr val="tx1"/>
                          </a:solidFill>
                        </a:rPr>
                        <a:t>22-25</a:t>
                      </a:r>
                      <a:r>
                        <a:rPr kumimoji="1" lang="ja-JP" altLang="en-US" sz="1100" dirty="0">
                          <a:solidFill>
                            <a:schemeClr val="tx1"/>
                          </a:solidFill>
                        </a:rPr>
                        <a:t>）</a:t>
                      </a:r>
                    </a:p>
                    <a:p>
                      <a:r>
                        <a:rPr kumimoji="1" lang="ja-JP" altLang="en-US" sz="1100" dirty="0">
                          <a:solidFill>
                            <a:schemeClr val="tx1"/>
                          </a:solidFill>
                        </a:rPr>
                        <a:t>　</a:t>
                      </a:r>
                      <a:r>
                        <a:rPr kumimoji="1" lang="en-US" altLang="ja-JP" sz="1100" dirty="0">
                          <a:solidFill>
                            <a:schemeClr val="tx1"/>
                          </a:solidFill>
                        </a:rPr>
                        <a:t>2008</a:t>
                      </a:r>
                      <a:r>
                        <a:rPr kumimoji="1" lang="ja-JP" altLang="en-US" sz="1100" dirty="0">
                          <a:solidFill>
                            <a:schemeClr val="tx1"/>
                          </a:solidFill>
                        </a:rPr>
                        <a:t>～</a:t>
                      </a:r>
                      <a:r>
                        <a:rPr kumimoji="1" lang="en-US" altLang="ja-JP" sz="1100" dirty="0">
                          <a:solidFill>
                            <a:schemeClr val="tx1"/>
                          </a:solidFill>
                        </a:rPr>
                        <a:t>2010</a:t>
                      </a:r>
                      <a:r>
                        <a:rPr kumimoji="1" lang="ja-JP" altLang="en-US" sz="1100" dirty="0">
                          <a:solidFill>
                            <a:schemeClr val="tx1"/>
                          </a:solidFill>
                        </a:rPr>
                        <a:t>年　平均：　</a:t>
                      </a:r>
                      <a:r>
                        <a:rPr kumimoji="1" lang="en-US" altLang="ja-JP" sz="1100" dirty="0">
                          <a:solidFill>
                            <a:schemeClr val="tx1"/>
                          </a:solidFill>
                        </a:rPr>
                        <a:t>644</a:t>
                      </a:r>
                      <a:r>
                        <a:rPr kumimoji="1" lang="ja-JP" altLang="en-US" sz="1100" dirty="0">
                          <a:solidFill>
                            <a:schemeClr val="tx1"/>
                          </a:solidFill>
                        </a:rPr>
                        <a:t>名</a:t>
                      </a:r>
                    </a:p>
                    <a:p>
                      <a:r>
                        <a:rPr kumimoji="1" lang="ja-JP" altLang="en-US" sz="1100" dirty="0">
                          <a:solidFill>
                            <a:schemeClr val="tx1"/>
                          </a:solidFill>
                        </a:rPr>
                        <a:t>　</a:t>
                      </a:r>
                      <a:r>
                        <a:rPr kumimoji="1" lang="en-US" altLang="ja-JP" sz="1100" dirty="0">
                          <a:solidFill>
                            <a:schemeClr val="tx1"/>
                          </a:solidFill>
                        </a:rPr>
                        <a:t>2011</a:t>
                      </a:r>
                      <a:r>
                        <a:rPr kumimoji="1" lang="ja-JP" altLang="en-US" sz="1100" dirty="0">
                          <a:solidFill>
                            <a:schemeClr val="tx1"/>
                          </a:solidFill>
                        </a:rPr>
                        <a:t>～</a:t>
                      </a:r>
                      <a:r>
                        <a:rPr kumimoji="1" lang="en-US" altLang="ja-JP" sz="1100" dirty="0">
                          <a:solidFill>
                            <a:schemeClr val="tx1"/>
                          </a:solidFill>
                        </a:rPr>
                        <a:t>2022</a:t>
                      </a:r>
                      <a:r>
                        <a:rPr kumimoji="1" lang="ja-JP" altLang="en-US" sz="1100" dirty="0">
                          <a:solidFill>
                            <a:schemeClr val="tx1"/>
                          </a:solidFill>
                        </a:rPr>
                        <a:t>年　平均：</a:t>
                      </a:r>
                      <a:r>
                        <a:rPr kumimoji="1" lang="en-US" altLang="ja-JP" sz="1100" dirty="0">
                          <a:solidFill>
                            <a:schemeClr val="tx1"/>
                          </a:solidFill>
                        </a:rPr>
                        <a:t>2,004</a:t>
                      </a:r>
                      <a:r>
                        <a:rPr kumimoji="1" lang="ja-JP" altLang="en-US" sz="1100" dirty="0">
                          <a:solidFill>
                            <a:schemeClr val="tx1"/>
                          </a:solidFill>
                        </a:rPr>
                        <a:t>名</a:t>
                      </a:r>
                      <a:endParaRPr kumimoji="1" lang="en-US" altLang="ja-JP" sz="1100" dirty="0">
                        <a:solidFill>
                          <a:schemeClr val="tx1"/>
                        </a:solidFill>
                      </a:endParaRPr>
                    </a:p>
                    <a:p>
                      <a:pPr marL="85725" indent="-85725"/>
                      <a:r>
                        <a:rPr kumimoji="1" lang="en-US" altLang="ja-JP" sz="1100">
                          <a:solidFill>
                            <a:schemeClr val="tx1"/>
                          </a:solidFill>
                        </a:rPr>
                        <a:t>※</a:t>
                      </a:r>
                      <a:r>
                        <a:rPr kumimoji="1" lang="ja-JP" altLang="en-US" sz="1100" dirty="0">
                          <a:solidFill>
                            <a:schemeClr val="tx1"/>
                          </a:solidFill>
                        </a:rPr>
                        <a:t>制度実施</a:t>
                      </a:r>
                      <a:r>
                        <a:rPr kumimoji="1" lang="en-US" altLang="ja-JP" sz="1100" dirty="0">
                          <a:solidFill>
                            <a:schemeClr val="tx1"/>
                          </a:solidFill>
                        </a:rPr>
                        <a:t>12</a:t>
                      </a:r>
                      <a:r>
                        <a:rPr kumimoji="1" lang="ja-JP" altLang="en-US" sz="1100" dirty="0">
                          <a:solidFill>
                            <a:schemeClr val="tx1"/>
                          </a:solidFill>
                        </a:rPr>
                        <a:t>年目。人材の確保状況については検証中</a:t>
                      </a:r>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2"/>
                  </a:ext>
                </a:extLst>
              </a:tr>
              <a:tr h="104400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③相対評価の導入</a:t>
                      </a:r>
                      <a:endParaRPr kumimoji="1" lang="en-US" altLang="ja-JP" sz="1200" b="1" dirty="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・職員基本条例（</a:t>
                      </a:r>
                      <a:r>
                        <a:rPr kumimoji="1" lang="en-US" altLang="ja-JP" sz="1000" dirty="0">
                          <a:solidFill>
                            <a:schemeClr val="tx1"/>
                          </a:solidFill>
                        </a:rPr>
                        <a:t>2012</a:t>
                      </a:r>
                      <a:r>
                        <a:rPr kumimoji="1" lang="ja-JP" altLang="en-US" sz="1000" dirty="0">
                          <a:solidFill>
                            <a:schemeClr val="tx1"/>
                          </a:solidFill>
                        </a:rPr>
                        <a:t>年</a:t>
                      </a:r>
                      <a:r>
                        <a:rPr kumimoji="1" lang="en-US" altLang="ja-JP" sz="1000" dirty="0">
                          <a:solidFill>
                            <a:schemeClr val="tx1"/>
                          </a:solidFill>
                        </a:rPr>
                        <a:t>4</a:t>
                      </a:r>
                      <a:r>
                        <a:rPr kumimoji="1" lang="ja-JP" altLang="en-US" sz="1000" dirty="0">
                          <a:solidFill>
                            <a:schemeClr val="tx1"/>
                          </a:solidFill>
                        </a:rPr>
                        <a:t>月施行）において、予め分布割合を定め、相対評価を実施</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第一区分　</a:t>
                      </a:r>
                      <a:r>
                        <a:rPr kumimoji="1" lang="en-US" altLang="ja-JP" sz="1000" dirty="0">
                          <a:solidFill>
                            <a:schemeClr val="tx1"/>
                          </a:solidFill>
                        </a:rPr>
                        <a:t>5</a:t>
                      </a:r>
                      <a:r>
                        <a:rPr kumimoji="1" lang="ja-JP" altLang="en-US" sz="1000" dirty="0">
                          <a:solidFill>
                            <a:schemeClr val="tx1"/>
                          </a:solidFill>
                        </a:rPr>
                        <a:t>％　第二区分　</a:t>
                      </a:r>
                      <a:r>
                        <a:rPr kumimoji="1" lang="en-US" altLang="ja-JP" sz="1000" dirty="0">
                          <a:solidFill>
                            <a:schemeClr val="tx1"/>
                          </a:solidFill>
                        </a:rPr>
                        <a:t>20</a:t>
                      </a:r>
                      <a:r>
                        <a:rPr kumimoji="1" lang="ja-JP" altLang="en-US" sz="1000" dirty="0">
                          <a:solidFill>
                            <a:schemeClr val="tx1"/>
                          </a:solidFill>
                        </a:rPr>
                        <a:t>％　第三区分　</a:t>
                      </a:r>
                      <a:r>
                        <a:rPr kumimoji="1" lang="en-US" altLang="ja-JP" sz="1000" dirty="0">
                          <a:solidFill>
                            <a:schemeClr val="tx1"/>
                          </a:solidFill>
                        </a:rPr>
                        <a:t>60</a:t>
                      </a:r>
                      <a:r>
                        <a:rPr kumimoji="1" lang="ja-JP" altLang="en-US" sz="1000" dirty="0">
                          <a:solidFill>
                            <a:schemeClr val="tx1"/>
                          </a:solidFill>
                        </a:rPr>
                        <a:t>％</a:t>
                      </a:r>
                    </a:p>
                    <a:p>
                      <a:pPr marL="349250"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第四区分　</a:t>
                      </a:r>
                      <a:r>
                        <a:rPr kumimoji="1" lang="en-US" altLang="ja-JP" sz="1000" dirty="0">
                          <a:solidFill>
                            <a:schemeClr val="tx1"/>
                          </a:solidFill>
                        </a:rPr>
                        <a:t>10</a:t>
                      </a:r>
                      <a:r>
                        <a:rPr kumimoji="1" lang="ja-JP" altLang="en-US" sz="1000" dirty="0">
                          <a:solidFill>
                            <a:schemeClr val="tx1"/>
                          </a:solidFill>
                        </a:rPr>
                        <a:t>％　第五区分　</a:t>
                      </a:r>
                      <a:r>
                        <a:rPr kumimoji="1" lang="en-US" altLang="ja-JP" sz="1000" dirty="0">
                          <a:solidFill>
                            <a:schemeClr val="tx1"/>
                          </a:solidFill>
                        </a:rPr>
                        <a:t>5</a:t>
                      </a:r>
                      <a:r>
                        <a:rPr kumimoji="1" lang="ja-JP" altLang="en-US" sz="1000" dirty="0">
                          <a:solidFill>
                            <a:schemeClr val="tx1"/>
                          </a:solidFill>
                        </a:rPr>
                        <a:t>％</a:t>
                      </a: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・評価結果を給与、任用、研修などに反映</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pPr marL="85725" indent="0"/>
                      <a:r>
                        <a:rPr kumimoji="1" lang="ja-JP" altLang="en-US" sz="1100" dirty="0">
                          <a:solidFill>
                            <a:schemeClr val="tx1"/>
                          </a:solidFill>
                        </a:rPr>
                        <a:t>・条例の目的に合致したものとなっているか毎年度検証作業を実施</a:t>
                      </a:r>
                      <a:endParaRPr kumimoji="1" lang="en-US" altLang="ja-JP" sz="1100" dirty="0">
                        <a:solidFill>
                          <a:schemeClr val="tx1"/>
                        </a:solidFill>
                      </a:endParaRPr>
                    </a:p>
                    <a:p>
                      <a:pPr marL="85725" indent="0"/>
                      <a:r>
                        <a:rPr kumimoji="1" lang="ja-JP" altLang="en-US" sz="1100" dirty="0">
                          <a:solidFill>
                            <a:schemeClr val="tx1"/>
                          </a:solidFill>
                        </a:rPr>
                        <a:t>・</a:t>
                      </a:r>
                      <a:r>
                        <a:rPr kumimoji="1" lang="en-US" altLang="ja-JP" sz="1100" dirty="0">
                          <a:solidFill>
                            <a:schemeClr val="tx1"/>
                          </a:solidFill>
                        </a:rPr>
                        <a:t>2020</a:t>
                      </a:r>
                      <a:r>
                        <a:rPr kumimoji="1" lang="ja-JP" altLang="en-US" sz="1100" dirty="0">
                          <a:solidFill>
                            <a:schemeClr val="tx1"/>
                          </a:solidFill>
                        </a:rPr>
                        <a:t>年度以降の人事評価結果の給与反映の見直し（昇給及び勤勉手当のメリハリを強化、昇給の将来への影響を抑制する制度）</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3"/>
                  </a:ext>
                </a:extLst>
              </a:tr>
              <a:tr h="370840">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④再就職等に関する規制</a:t>
                      </a:r>
                      <a:endParaRPr kumimoji="1" lang="en-US" altLang="ja-JP" sz="1200" b="1" dirty="0">
                        <a:solidFill>
                          <a:schemeClr val="tx1"/>
                        </a:solidFill>
                      </a:endParaRPr>
                    </a:p>
                    <a:p>
                      <a:r>
                        <a:rPr kumimoji="1" lang="ja-JP" altLang="ja-JP" sz="1000" kern="1200" dirty="0">
                          <a:solidFill>
                            <a:schemeClr val="tx1"/>
                          </a:solidFill>
                          <a:effectLst/>
                          <a:latin typeface="+mn-lt"/>
                          <a:ea typeface="+mn-ea"/>
                          <a:cs typeface="+mn-cs"/>
                        </a:rPr>
                        <a:t>・勤続</a:t>
                      </a:r>
                      <a:r>
                        <a:rPr kumimoji="1" lang="en-US" altLang="ja-JP" sz="1000" kern="1200" dirty="0">
                          <a:solidFill>
                            <a:schemeClr val="tx1"/>
                          </a:solidFill>
                          <a:effectLst/>
                          <a:latin typeface="+mn-lt"/>
                          <a:ea typeface="+mn-ea"/>
                          <a:cs typeface="+mn-cs"/>
                        </a:rPr>
                        <a:t>20</a:t>
                      </a:r>
                      <a:r>
                        <a:rPr kumimoji="1" lang="ja-JP" altLang="ja-JP" sz="1000" kern="1200" dirty="0">
                          <a:solidFill>
                            <a:schemeClr val="tx1"/>
                          </a:solidFill>
                          <a:effectLst/>
                          <a:latin typeface="+mn-lt"/>
                          <a:ea typeface="+mn-ea"/>
                          <a:cs typeface="+mn-cs"/>
                        </a:rPr>
                        <a:t>年以上の職員又は職員であった者の出資法人等への再就職の原則禁止等を定める「職員基本条例」を制定（</a:t>
                      </a:r>
                      <a:r>
                        <a:rPr kumimoji="1" lang="en-US" altLang="ja-JP" sz="1000" kern="1200" dirty="0">
                          <a:solidFill>
                            <a:schemeClr val="tx1"/>
                          </a:solidFill>
                          <a:effectLst/>
                          <a:latin typeface="+mn-lt"/>
                          <a:ea typeface="+mn-ea"/>
                          <a:cs typeface="+mn-cs"/>
                        </a:rPr>
                        <a:t>2012</a:t>
                      </a:r>
                      <a:r>
                        <a:rPr kumimoji="1" lang="ja-JP" altLang="ja-JP" sz="1000" kern="1200" dirty="0">
                          <a:solidFill>
                            <a:schemeClr val="tx1"/>
                          </a:solidFill>
                          <a:effectLst/>
                          <a:latin typeface="+mn-lt"/>
                          <a:ea typeface="+mn-ea"/>
                          <a:cs typeface="+mn-cs"/>
                        </a:rPr>
                        <a:t>年</a:t>
                      </a:r>
                      <a:r>
                        <a:rPr kumimoji="1" lang="en-US" altLang="ja-JP" sz="1000" kern="1200" dirty="0">
                          <a:solidFill>
                            <a:schemeClr val="tx1"/>
                          </a:solidFill>
                          <a:effectLst/>
                          <a:latin typeface="+mn-lt"/>
                          <a:ea typeface="+mn-ea"/>
                          <a:cs typeface="+mn-cs"/>
                        </a:rPr>
                        <a:t>7</a:t>
                      </a:r>
                      <a:r>
                        <a:rPr kumimoji="1" lang="ja-JP" altLang="ja-JP" sz="1000" kern="1200" dirty="0">
                          <a:solidFill>
                            <a:schemeClr val="tx1"/>
                          </a:solidFill>
                          <a:effectLst/>
                          <a:latin typeface="+mn-lt"/>
                          <a:ea typeface="+mn-ea"/>
                          <a:cs typeface="+mn-cs"/>
                        </a:rPr>
                        <a:t>月施行）</a:t>
                      </a:r>
                    </a:p>
                    <a:p>
                      <a:r>
                        <a:rPr kumimoji="1" lang="ja-JP" altLang="en-US" sz="1000" u="none" kern="1200" dirty="0">
                          <a:solidFill>
                            <a:schemeClr val="tx1"/>
                          </a:solidFill>
                          <a:effectLst/>
                          <a:latin typeface="+mn-lt"/>
                          <a:ea typeface="+mn-ea"/>
                          <a:cs typeface="+mn-cs"/>
                        </a:rPr>
                        <a:t>・</a:t>
                      </a:r>
                      <a:r>
                        <a:rPr kumimoji="1" lang="ja-JP" altLang="ja-JP" sz="1000" u="none" kern="1200" dirty="0">
                          <a:solidFill>
                            <a:schemeClr val="tx1"/>
                          </a:solidFill>
                          <a:effectLst/>
                          <a:latin typeface="+mn-lt"/>
                          <a:ea typeface="+mn-ea"/>
                          <a:cs typeface="+mn-cs"/>
                        </a:rPr>
                        <a:t>条例改正により、管理職の職員又は職員であった者を規制対象に追加（</a:t>
                      </a:r>
                      <a:r>
                        <a:rPr kumimoji="1" lang="en-US" altLang="ja-JP" sz="1000" u="none" kern="1200" dirty="0">
                          <a:solidFill>
                            <a:schemeClr val="tx1"/>
                          </a:solidFill>
                          <a:effectLst/>
                          <a:latin typeface="+mn-lt"/>
                          <a:ea typeface="+mn-ea"/>
                          <a:cs typeface="+mn-cs"/>
                        </a:rPr>
                        <a:t>2014</a:t>
                      </a:r>
                      <a:r>
                        <a:rPr kumimoji="1" lang="ja-JP" altLang="ja-JP" sz="1000" u="none" kern="1200" dirty="0">
                          <a:solidFill>
                            <a:schemeClr val="tx1"/>
                          </a:solidFill>
                          <a:effectLst/>
                          <a:latin typeface="+mn-lt"/>
                          <a:ea typeface="+mn-ea"/>
                          <a:cs typeface="+mn-cs"/>
                        </a:rPr>
                        <a:t>年</a:t>
                      </a:r>
                      <a:r>
                        <a:rPr kumimoji="1" lang="en-US" altLang="ja-JP" sz="1000" u="none" kern="1200" dirty="0">
                          <a:solidFill>
                            <a:schemeClr val="tx1"/>
                          </a:solidFill>
                          <a:effectLst/>
                          <a:latin typeface="+mn-lt"/>
                          <a:ea typeface="+mn-ea"/>
                          <a:cs typeface="+mn-cs"/>
                        </a:rPr>
                        <a:t>4</a:t>
                      </a:r>
                      <a:r>
                        <a:rPr kumimoji="1" lang="ja-JP" altLang="ja-JP" sz="1000" u="none" kern="1200" dirty="0">
                          <a:solidFill>
                            <a:schemeClr val="tx1"/>
                          </a:solidFill>
                          <a:effectLst/>
                          <a:latin typeface="+mn-lt"/>
                          <a:ea typeface="+mn-ea"/>
                          <a:cs typeface="+mn-cs"/>
                        </a:rPr>
                        <a:t>月施行）</a:t>
                      </a:r>
                    </a:p>
                    <a:p>
                      <a:r>
                        <a:rPr kumimoji="1" lang="ja-JP" altLang="ja-JP" sz="1000" kern="1200" dirty="0">
                          <a:solidFill>
                            <a:schemeClr val="tx1"/>
                          </a:solidFill>
                          <a:effectLst/>
                          <a:latin typeface="+mn-lt"/>
                          <a:ea typeface="+mn-ea"/>
                          <a:cs typeface="+mn-cs"/>
                        </a:rPr>
                        <a:t>・退職後に再就職した職員の現職職員に対する働きかけの禁止を定める「職員の退職管理に関する条例」を制定（</a:t>
                      </a:r>
                      <a:r>
                        <a:rPr kumimoji="1" lang="en-US" altLang="ja-JP" sz="1000" kern="1200" dirty="0">
                          <a:solidFill>
                            <a:schemeClr val="tx1"/>
                          </a:solidFill>
                          <a:effectLst/>
                          <a:latin typeface="+mn-lt"/>
                          <a:ea typeface="+mn-ea"/>
                          <a:cs typeface="+mn-cs"/>
                        </a:rPr>
                        <a:t>2011</a:t>
                      </a:r>
                      <a:r>
                        <a:rPr kumimoji="1" lang="ja-JP" altLang="ja-JP" sz="1000" kern="1200" dirty="0">
                          <a:solidFill>
                            <a:schemeClr val="tx1"/>
                          </a:solidFill>
                          <a:effectLst/>
                          <a:latin typeface="+mn-lt"/>
                          <a:ea typeface="+mn-ea"/>
                          <a:cs typeface="+mn-cs"/>
                        </a:rPr>
                        <a:t>年</a:t>
                      </a:r>
                      <a:r>
                        <a:rPr kumimoji="1" lang="en-US" altLang="ja-JP" sz="1000" kern="1200" dirty="0">
                          <a:solidFill>
                            <a:schemeClr val="tx1"/>
                          </a:solidFill>
                          <a:effectLst/>
                          <a:latin typeface="+mn-lt"/>
                          <a:ea typeface="+mn-ea"/>
                          <a:cs typeface="+mn-cs"/>
                        </a:rPr>
                        <a:t>3</a:t>
                      </a:r>
                      <a:r>
                        <a:rPr kumimoji="1" lang="ja-JP" altLang="ja-JP" sz="1000" kern="1200" dirty="0">
                          <a:solidFill>
                            <a:schemeClr val="tx1"/>
                          </a:solidFill>
                          <a:effectLst/>
                          <a:latin typeface="+mn-lt"/>
                          <a:ea typeface="+mn-ea"/>
                          <a:cs typeface="+mn-cs"/>
                        </a:rPr>
                        <a:t>月施行）</a:t>
                      </a:r>
                    </a:p>
                    <a:p>
                      <a:r>
                        <a:rPr kumimoji="1" lang="ja-JP" altLang="en-US" sz="1000" u="none" kern="1200" dirty="0">
                          <a:solidFill>
                            <a:schemeClr val="tx1"/>
                          </a:solidFill>
                          <a:effectLst/>
                          <a:latin typeface="+mn-lt"/>
                          <a:ea typeface="+mn-ea"/>
                          <a:cs typeface="+mn-cs"/>
                        </a:rPr>
                        <a:t>・</a:t>
                      </a:r>
                      <a:r>
                        <a:rPr kumimoji="1" lang="ja-JP" altLang="ja-JP" sz="1000" u="none" kern="1200" dirty="0">
                          <a:solidFill>
                            <a:schemeClr val="tx1"/>
                          </a:solidFill>
                          <a:effectLst/>
                          <a:latin typeface="+mn-lt"/>
                          <a:ea typeface="+mn-ea"/>
                          <a:cs typeface="+mn-cs"/>
                        </a:rPr>
                        <a:t>地方公務員法の改正により、働きかけの禁止の根拠規定が条例から法及び条例に変更（</a:t>
                      </a:r>
                      <a:r>
                        <a:rPr kumimoji="1" lang="en-US" altLang="ja-JP" sz="1000" u="none" kern="1200" dirty="0">
                          <a:solidFill>
                            <a:schemeClr val="tx1"/>
                          </a:solidFill>
                          <a:effectLst/>
                          <a:latin typeface="+mn-lt"/>
                          <a:ea typeface="+mn-ea"/>
                          <a:cs typeface="+mn-cs"/>
                        </a:rPr>
                        <a:t>2016</a:t>
                      </a:r>
                      <a:r>
                        <a:rPr kumimoji="1" lang="ja-JP" altLang="ja-JP" sz="1000" u="none" kern="1200" dirty="0">
                          <a:solidFill>
                            <a:schemeClr val="tx1"/>
                          </a:solidFill>
                          <a:effectLst/>
                          <a:latin typeface="+mn-lt"/>
                          <a:ea typeface="+mn-ea"/>
                          <a:cs typeface="+mn-cs"/>
                        </a:rPr>
                        <a:t>年</a:t>
                      </a:r>
                      <a:r>
                        <a:rPr kumimoji="1" lang="en-US" altLang="ja-JP" sz="1000" u="none" kern="1200" dirty="0">
                          <a:solidFill>
                            <a:schemeClr val="tx1"/>
                          </a:solidFill>
                          <a:effectLst/>
                          <a:latin typeface="+mn-lt"/>
                          <a:ea typeface="+mn-ea"/>
                          <a:cs typeface="+mn-cs"/>
                        </a:rPr>
                        <a:t>4</a:t>
                      </a:r>
                      <a:r>
                        <a:rPr kumimoji="1" lang="ja-JP" altLang="ja-JP" sz="1000" u="none" kern="1200" dirty="0">
                          <a:solidFill>
                            <a:schemeClr val="tx1"/>
                          </a:solidFill>
                          <a:effectLst/>
                          <a:latin typeface="+mn-lt"/>
                          <a:ea typeface="+mn-ea"/>
                          <a:cs typeface="+mn-cs"/>
                        </a:rPr>
                        <a:t>月施行）</a:t>
                      </a:r>
                      <a:endParaRPr kumimoji="1" lang="en-US" altLang="ja-JP" sz="1000" u="none" spc="-15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tc>
                  <a:txBody>
                    <a:bodyPr/>
                    <a:lstStyle/>
                    <a:p>
                      <a:r>
                        <a:rPr kumimoji="1" lang="ja-JP" altLang="en-US" sz="1100" dirty="0">
                          <a:solidFill>
                            <a:schemeClr val="tx1"/>
                          </a:solidFill>
                        </a:rPr>
                        <a:t>・条例等による厳格な再就職規制等</a:t>
                      </a:r>
                      <a:endParaRPr kumimoji="1" lang="en-US" altLang="ja-JP" sz="1100" dirty="0">
                        <a:solidFill>
                          <a:schemeClr val="tx1"/>
                        </a:solidFill>
                      </a:endParaRPr>
                    </a:p>
                    <a:p>
                      <a:r>
                        <a:rPr kumimoji="1" lang="ja-JP" altLang="en-US" sz="1100" dirty="0">
                          <a:solidFill>
                            <a:schemeClr val="tx1"/>
                          </a:solidFill>
                        </a:rPr>
                        <a:t>　により、一層の透明性を確保すると　</a:t>
                      </a:r>
                      <a:endParaRPr kumimoji="1" lang="en-US" altLang="ja-JP" sz="1100" dirty="0">
                        <a:solidFill>
                          <a:schemeClr val="tx1"/>
                        </a:solidFill>
                      </a:endParaRPr>
                    </a:p>
                    <a:p>
                      <a:r>
                        <a:rPr kumimoji="1" lang="ja-JP" altLang="en-US" sz="1100" dirty="0">
                          <a:solidFill>
                            <a:schemeClr val="tx1"/>
                          </a:solidFill>
                        </a:rPr>
                        <a:t>　ともに、公務の公正性、府民の信頼</a:t>
                      </a:r>
                      <a:endParaRPr kumimoji="1" lang="en-US" altLang="ja-JP" sz="1100" dirty="0">
                        <a:solidFill>
                          <a:schemeClr val="tx1"/>
                        </a:solidFill>
                      </a:endParaRPr>
                    </a:p>
                    <a:p>
                      <a:r>
                        <a:rPr kumimoji="1" lang="ja-JP" altLang="en-US" sz="1100" dirty="0">
                          <a:solidFill>
                            <a:schemeClr val="tx1"/>
                          </a:solidFill>
                        </a:rPr>
                        <a:t>　を確保</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70C0"/>
                      </a:solidFill>
                      <a:prstDash val="sysDot"/>
                      <a:round/>
                      <a:headEnd type="none" w="med" len="med"/>
                      <a:tailEnd type="none" w="med" len="med"/>
                    </a:lnB>
                  </a:tcPr>
                </a:tc>
                <a:extLst>
                  <a:ext uri="{0D108BD9-81ED-4DB2-BD59-A6C34878D82A}">
                    <a16:rowId xmlns:a16="http://schemas.microsoft.com/office/drawing/2014/main" val="10004"/>
                  </a:ext>
                </a:extLst>
              </a:tr>
              <a:tr h="575305">
                <a:tc vMerge="1">
                  <a:txBody>
                    <a:bodyPr/>
                    <a:lstStyle/>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vMerge="1">
                  <a:txBody>
                    <a:bodyPr/>
                    <a:lstStyle/>
                    <a:p>
                      <a:pPr marL="0" indent="0"/>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rPr>
                        <a:t>⑤政治規制等３条例の制定</a:t>
                      </a:r>
                      <a:endParaRPr kumimoji="1" lang="en-US" altLang="ja-JP" sz="1200" b="1" dirty="0">
                        <a:solidFill>
                          <a:schemeClr val="tx1"/>
                        </a:solidFill>
                      </a:endParaRP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00" spc="0" dirty="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000" spc="-1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00" spc="0" dirty="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100" dirty="0">
                          <a:solidFill>
                            <a:schemeClr val="tx1"/>
                          </a:solidFill>
                        </a:rPr>
                        <a:t>・</a:t>
                      </a:r>
                      <a:r>
                        <a:rPr kumimoji="1" lang="en-US" altLang="ja-JP" sz="1100" dirty="0">
                          <a:solidFill>
                            <a:schemeClr val="tx1"/>
                          </a:solidFill>
                        </a:rPr>
                        <a:t>2014</a:t>
                      </a:r>
                      <a:r>
                        <a:rPr kumimoji="1" lang="ja-JP" altLang="en-US" sz="1100" dirty="0">
                          <a:solidFill>
                            <a:schemeClr val="tx1"/>
                          </a:solidFill>
                        </a:rPr>
                        <a:t>年</a:t>
                      </a:r>
                      <a:r>
                        <a:rPr kumimoji="1" lang="en-US" altLang="ja-JP" sz="1100" dirty="0">
                          <a:solidFill>
                            <a:schemeClr val="tx1"/>
                          </a:solidFill>
                        </a:rPr>
                        <a:t>4</a:t>
                      </a:r>
                      <a:r>
                        <a:rPr kumimoji="1" lang="ja-JP" altLang="en-US" sz="1100" dirty="0">
                          <a:solidFill>
                            <a:schemeClr val="tx1"/>
                          </a:solidFill>
                        </a:rPr>
                        <a:t>月施行。条例に基づいて</a:t>
                      </a:r>
                      <a:endParaRPr kumimoji="1" lang="en-US" altLang="ja-JP" sz="1100" dirty="0">
                        <a:solidFill>
                          <a:schemeClr val="tx1"/>
                        </a:solidFill>
                      </a:endParaRPr>
                    </a:p>
                    <a:p>
                      <a:r>
                        <a:rPr kumimoji="1" lang="ja-JP" altLang="en-US" sz="1100" dirty="0">
                          <a:solidFill>
                            <a:schemeClr val="tx1"/>
                          </a:solidFill>
                        </a:rPr>
                        <a:t>　適正に運用され、透明性がより一層　</a:t>
                      </a:r>
                      <a:endParaRPr kumimoji="1" lang="en-US" altLang="ja-JP" sz="1100" dirty="0">
                        <a:solidFill>
                          <a:schemeClr val="tx1"/>
                        </a:solidFill>
                      </a:endParaRPr>
                    </a:p>
                    <a:p>
                      <a:r>
                        <a:rPr kumimoji="1" lang="ja-JP" altLang="en-US" sz="1100" dirty="0">
                          <a:solidFill>
                            <a:schemeClr val="tx1"/>
                          </a:solidFill>
                        </a:rPr>
                        <a:t>　向上。</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70C0"/>
                      </a:solidFill>
                      <a:prstDash val="sysDot"/>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268</a:t>
            </a:fld>
            <a:endParaRPr lang="ja-JP" altLang="en-US"/>
          </a:p>
        </p:txBody>
      </p:sp>
    </p:spTree>
    <p:extLst>
      <p:ext uri="{BB962C8B-B14F-4D97-AF65-F5344CB8AC3E}">
        <p14:creationId xmlns:p14="http://schemas.microsoft.com/office/powerpoint/2010/main" val="239796120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277211760"/>
              </p:ext>
            </p:extLst>
          </p:nvPr>
        </p:nvGraphicFramePr>
        <p:xfrm>
          <a:off x="36000" y="411511"/>
          <a:ext cx="9072000" cy="6321878"/>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25878">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52628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7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＜緊急事態及びまん延防止以外区域の措置概要＞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・感染拡大の傾向が見られる場合には、飲食店に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aseline="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対する時短要請。認証店以外は</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時、認証店は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要請しない。</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・感染拡大の傾向が見られる場合、飲食店等及び</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その利用者に対し、同一グループの同一テーブル</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で５人以上の会食を避けるよう要請。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・イベントは、感染防止安全計画を策定した場合、</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人数上限は収容定員までかつ収容率の上限は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％を基本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「新型コロナウイルス感染症対応に関する有識者会議」立ち上げ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・マスク着用の考え方を明確化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・就学前の児童（２歳以上）のマスク着用について、</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オミクロン株対策以前の取扱いに戻す</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日～４月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３月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21</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日～６月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trike="noStrike" spc="-80" baseline="0" dirty="0" smtClean="0">
                          <a:solidFill>
                            <a:schemeClr val="tx1"/>
                          </a:solidFill>
                          <a:latin typeface="ＭＳ Ｐゴシック" panose="020B0600070205080204" pitchFamily="50" charset="-128"/>
                          <a:ea typeface="ＭＳ Ｐゴシック" panose="020B0600070205080204" pitchFamily="50" charset="-128"/>
                        </a:rPr>
                        <a:t>４月</a:t>
                      </a:r>
                      <a:r>
                        <a:rPr kumimoji="1" lang="en-US" altLang="ja-JP" sz="1050" b="0" strike="noStrike" spc="-80" baseline="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b="0" strike="noStrike" spc="-80" baseline="0" dirty="0" smtClean="0">
                          <a:solidFill>
                            <a:schemeClr val="tx1"/>
                          </a:solidFill>
                          <a:latin typeface="ＭＳ Ｐゴシック" panose="020B0600070205080204" pitchFamily="50" charset="-128"/>
                          <a:ea typeface="ＭＳ Ｐゴシック" panose="020B0600070205080204" pitchFamily="50" charset="-128"/>
                        </a:rPr>
                        <a:t>日～５月８日</a:t>
                      </a:r>
                      <a:endParaRPr kumimoji="1" lang="en-US" altLang="ja-JP" sz="1050" b="0" strike="noStrike"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５月１日～７月</a:t>
                      </a:r>
                      <a:r>
                        <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全ての診療・検査医療機関を公表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高齢者施設対策として、治療体制確立協力金制度の運用開始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まん延防止等重点措置解除</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年度替わりの集中警戒期間</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・飲食店等に対する時短要請は解除。同一テーブル４人</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144000" marR="0" lvl="0" indent="-144000" algn="l"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以内</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認証店舗）等は引き続き要請</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・イベント：感染防止安全計画を策定→上限人数は収容</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定員まで、収容率</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・高齢者や高齢者施設等への要請を継続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令和３年度一般会計補正予算（第</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号）、令和４年度当初予算成立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令和４年度一般会計補正予算（第１号）成立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高齢者施設等の従事者等を対象に頻回検査（３日に１回）の受付開始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若年層への追加接種（３回目）促進に向けた集中取組を</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実施</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・飲食店等、イベントは継続して要請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・高齢者施設の面会は「自粛」から「感染防止対策の</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徹底」に変更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大阪コロナ大規模医療・療養センター新規入所停止</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帰省客向け臨時無料検査所（</a:t>
                      </a:r>
                      <a:r>
                        <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rPr>
                        <a:t>JR</a:t>
                      </a: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新大阪駅、</a:t>
                      </a:r>
                      <a:r>
                        <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rPr>
                        <a:t>JR</a:t>
                      </a:r>
                      <a:r>
                        <a:rPr kumimoji="1" lang="ja-JP" altLang="en-US" sz="1050" b="0" spc="-20" baseline="0" dirty="0" smtClean="0">
                          <a:solidFill>
                            <a:schemeClr val="tx1"/>
                          </a:solidFill>
                          <a:latin typeface="ＭＳ Ｐゴシック" panose="020B0600070205080204" pitchFamily="50" charset="-128"/>
                          <a:ea typeface="ＭＳ Ｐゴシック" panose="020B0600070205080204" pitchFamily="50" charset="-128"/>
                        </a:rPr>
                        <a:t>大阪駅）設置</a:t>
                      </a:r>
                      <a:endParaRPr kumimoji="1" lang="en-US" altLang="ja-JP" sz="1050" b="0" spc="-2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高齢者施設等の感染対策へのかかり増し経費を補助</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・イベント、高齢者施設等への要請は継続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GS</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認証店舗への「同一テーブル４人以内」の要請を</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解除</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非認証店舗への「同一グループ・同一テーブル</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４人以内」要請は継続</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a:t>
                      </a: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52292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spTree>
    <p:extLst>
      <p:ext uri="{BB962C8B-B14F-4D97-AF65-F5344CB8AC3E}">
        <p14:creationId xmlns:p14="http://schemas.microsoft.com/office/powerpoint/2010/main" val="2758467074"/>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（３）人事・給与制度</a:t>
            </a:r>
          </a:p>
        </p:txBody>
      </p:sp>
      <p:graphicFrame>
        <p:nvGraphicFramePr>
          <p:cNvPr id="9" name="表 8"/>
          <p:cNvGraphicFramePr>
            <a:graphicFrameLocks noGrp="1"/>
          </p:cNvGraphicFramePr>
          <p:nvPr/>
        </p:nvGraphicFramePr>
        <p:xfrm>
          <a:off x="107504" y="360000"/>
          <a:ext cx="8928992" cy="6204480"/>
        </p:xfrm>
        <a:graphic>
          <a:graphicData uri="http://schemas.openxmlformats.org/drawingml/2006/table">
            <a:tbl>
              <a:tblPr firstRow="1" bandRow="1">
                <a:tableStyleId>{5940675A-B579-460E-94D1-54222C63F5DA}</a:tableStyleId>
              </a:tblPr>
              <a:tblGrid>
                <a:gridCol w="1368152">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2400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728192">
                <a:tc rowSpan="2">
                  <a:txBody>
                    <a:bodyPr/>
                    <a:lstStyle/>
                    <a:p>
                      <a:pPr marL="0" indent="0" algn="l"/>
                      <a:r>
                        <a:rPr kumimoji="1" lang="ja-JP" altLang="en-US" sz="1200" dirty="0">
                          <a:solidFill>
                            <a:schemeClr val="tx1"/>
                          </a:solidFill>
                        </a:rPr>
                        <a:t>・財政改革の一環　</a:t>
                      </a:r>
                      <a:endParaRPr kumimoji="1" lang="en-US" altLang="ja-JP" sz="1200" dirty="0">
                        <a:solidFill>
                          <a:schemeClr val="tx1"/>
                        </a:solidFill>
                      </a:endParaRPr>
                    </a:p>
                    <a:p>
                      <a:pPr marL="0" indent="0" algn="l"/>
                      <a:r>
                        <a:rPr kumimoji="1" lang="ja-JP" altLang="en-US" sz="1200" dirty="0">
                          <a:solidFill>
                            <a:schemeClr val="tx1"/>
                          </a:solidFill>
                        </a:rPr>
                        <a:t>として、</a:t>
                      </a:r>
                      <a:r>
                        <a:rPr kumimoji="1" lang="en-US" altLang="ja-JP" sz="1200" dirty="0">
                          <a:solidFill>
                            <a:schemeClr val="tx1"/>
                          </a:solidFill>
                        </a:rPr>
                        <a:t>1997</a:t>
                      </a:r>
                      <a:r>
                        <a:rPr kumimoji="1" lang="ja-JP" altLang="en-US" sz="1200" dirty="0">
                          <a:solidFill>
                            <a:schemeClr val="tx1"/>
                          </a:solidFill>
                        </a:rPr>
                        <a:t>年度より、昇給の停止や給料水準の見直し、手当のカットを実施し、</a:t>
                      </a:r>
                      <a:r>
                        <a:rPr kumimoji="1" lang="en-US" altLang="ja-JP" sz="1200" dirty="0">
                          <a:solidFill>
                            <a:schemeClr val="tx1"/>
                          </a:solidFill>
                        </a:rPr>
                        <a:t>2007</a:t>
                      </a:r>
                      <a:r>
                        <a:rPr kumimoji="1" lang="ja-JP" altLang="en-US" sz="1200" dirty="0">
                          <a:solidFill>
                            <a:schemeClr val="tx1"/>
                          </a:solidFill>
                        </a:rPr>
                        <a:t>年度までに約</a:t>
                      </a:r>
                      <a:r>
                        <a:rPr kumimoji="1" lang="en-US" altLang="ja-JP" sz="1200" dirty="0">
                          <a:solidFill>
                            <a:schemeClr val="tx1"/>
                          </a:solidFill>
                        </a:rPr>
                        <a:t>1,170</a:t>
                      </a:r>
                      <a:r>
                        <a:rPr kumimoji="1" lang="ja-JP" altLang="en-US" sz="1200" dirty="0">
                          <a:solidFill>
                            <a:schemeClr val="tx1"/>
                          </a:solidFill>
                        </a:rPr>
                        <a:t>億円を削減。</a:t>
                      </a:r>
                    </a:p>
                    <a:p>
                      <a:pPr marL="0" indent="0" algn="l"/>
                      <a:r>
                        <a:rPr kumimoji="1" lang="ja-JP" altLang="en-US" sz="1200" dirty="0">
                          <a:solidFill>
                            <a:schemeClr val="tx1"/>
                          </a:solidFill>
                        </a:rPr>
                        <a:t>・また、計画的に職員数を削減し、</a:t>
                      </a:r>
                      <a:r>
                        <a:rPr kumimoji="1" lang="en-US" altLang="ja-JP" sz="1200" dirty="0">
                          <a:solidFill>
                            <a:schemeClr val="tx1"/>
                          </a:solidFill>
                        </a:rPr>
                        <a:t>2008</a:t>
                      </a:r>
                      <a:r>
                        <a:rPr kumimoji="1" lang="ja-JP" altLang="en-US" sz="1200" dirty="0">
                          <a:solidFill>
                            <a:schemeClr val="tx1"/>
                          </a:solidFill>
                        </a:rPr>
                        <a:t>年度には、人口</a:t>
                      </a:r>
                      <a:r>
                        <a:rPr kumimoji="1" lang="en-US" altLang="ja-JP" sz="1200" dirty="0">
                          <a:solidFill>
                            <a:schemeClr val="tx1"/>
                          </a:solidFill>
                        </a:rPr>
                        <a:t>10</a:t>
                      </a:r>
                      <a:r>
                        <a:rPr kumimoji="1" lang="ja-JP" altLang="en-US" sz="1200" dirty="0">
                          <a:solidFill>
                            <a:schemeClr val="tx1"/>
                          </a:solidFill>
                        </a:rPr>
                        <a:t>万人当たりの職員数が</a:t>
                      </a:r>
                      <a:r>
                        <a:rPr kumimoji="1" lang="en-US" altLang="ja-JP" sz="1200" dirty="0">
                          <a:solidFill>
                            <a:schemeClr val="tx1"/>
                          </a:solidFill>
                        </a:rPr>
                        <a:t>106.5</a:t>
                      </a:r>
                      <a:r>
                        <a:rPr kumimoji="1" lang="ja-JP" altLang="en-US" sz="1200" dirty="0">
                          <a:solidFill>
                            <a:schemeClr val="tx1"/>
                          </a:solidFill>
                        </a:rPr>
                        <a:t>人（全国平均</a:t>
                      </a:r>
                      <a:r>
                        <a:rPr kumimoji="1" lang="en-US" altLang="ja-JP" sz="1200" dirty="0">
                          <a:solidFill>
                            <a:schemeClr val="tx1"/>
                          </a:solidFill>
                        </a:rPr>
                        <a:t>201.6</a:t>
                      </a:r>
                      <a:r>
                        <a:rPr kumimoji="1" lang="ja-JP" altLang="en-US" sz="1200" dirty="0">
                          <a:solidFill>
                            <a:schemeClr val="tx1"/>
                          </a:solidFill>
                        </a:rPr>
                        <a:t>人）、ラスパイレス指数</a:t>
                      </a:r>
                      <a:r>
                        <a:rPr kumimoji="1" lang="en-US" altLang="ja-JP" sz="1200" dirty="0">
                          <a:solidFill>
                            <a:schemeClr val="tx1"/>
                          </a:solidFill>
                        </a:rPr>
                        <a:t>98.5</a:t>
                      </a:r>
                      <a:r>
                        <a:rPr kumimoji="1" lang="ja-JP" altLang="en-US" sz="1200" dirty="0">
                          <a:solidFill>
                            <a:schemeClr val="tx1"/>
                          </a:solidFill>
                        </a:rPr>
                        <a:t>（全国</a:t>
                      </a:r>
                      <a:r>
                        <a:rPr kumimoji="1" lang="en-US" altLang="ja-JP" sz="1200" dirty="0">
                          <a:solidFill>
                            <a:schemeClr val="tx1"/>
                          </a:solidFill>
                        </a:rPr>
                        <a:t>30</a:t>
                      </a:r>
                      <a:r>
                        <a:rPr kumimoji="1" lang="ja-JP" altLang="en-US" sz="1200" dirty="0">
                          <a:solidFill>
                            <a:schemeClr val="tx1"/>
                          </a:solidFill>
                        </a:rPr>
                        <a:t>位）の水準となる。</a:t>
                      </a:r>
                    </a:p>
                    <a:p>
                      <a:pPr marL="0" indent="0" algn="l"/>
                      <a:r>
                        <a:rPr kumimoji="1" lang="ja-JP" altLang="en-US" sz="1200" dirty="0">
                          <a:solidFill>
                            <a:schemeClr val="tx1"/>
                          </a:solidFill>
                        </a:rPr>
                        <a:t>・一方で、給与制度については、年功序列的な部分があるなど、「頑張った人が報われる」制度とは必ずしもなっていない状況。</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・また、より一層、府民の信頼を得る必要が生じており、人事給与システムの構築が求められている。</a:t>
                      </a:r>
                      <a:r>
                        <a:rPr kumimoji="1" lang="en-US" altLang="ja-JP" sz="12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再掲</a:t>
                      </a:r>
                      <a:r>
                        <a:rPr kumimoji="1" lang="en-US" altLang="ja-JP" sz="1200" kern="1200" dirty="0">
                          <a:solidFill>
                            <a:schemeClr val="tx1"/>
                          </a:solidFill>
                          <a:latin typeface="+mn-lt"/>
                          <a:ea typeface="+mn-ea"/>
                          <a:cs typeface="+mn-cs"/>
                        </a:rPr>
                        <a:t>】</a:t>
                      </a:r>
                      <a:endParaRPr kumimoji="1" lang="ja-JP" altLang="en-US" sz="1200" kern="1200" dirty="0">
                        <a:solidFill>
                          <a:schemeClr val="tx1"/>
                        </a:solidFill>
                        <a:latin typeface="+mn-lt"/>
                        <a:ea typeface="+mn-ea"/>
                        <a:cs typeface="+mn-cs"/>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2">
                  <a:txBody>
                    <a:bodyPr/>
                    <a:lstStyle/>
                    <a:p>
                      <a:pPr marL="0" indent="0"/>
                      <a:r>
                        <a:rPr kumimoji="1" lang="ja-JP" altLang="en-US" sz="1200" dirty="0">
                          <a:solidFill>
                            <a:schemeClr val="tx1"/>
                          </a:solidFill>
                        </a:rPr>
                        <a:t>・透明性を高め、頑張った人が報われ、能力、資質及び執務意欲が向上する等、人事給与面等で魅力がある制度の構築が求められる。</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a:t>
                      </a:r>
                      <a:r>
                        <a:rPr kumimoji="1" lang="ja-JP" altLang="en-US" sz="1200" dirty="0">
                          <a:solidFill>
                            <a:schemeClr val="tx1"/>
                          </a:solidFill>
                        </a:rPr>
                        <a:t>再掲</a:t>
                      </a:r>
                      <a:r>
                        <a:rPr kumimoji="1" lang="en-US" altLang="ja-JP" sz="1200" dirty="0">
                          <a:solidFill>
                            <a:schemeClr val="tx1"/>
                          </a:solidFill>
                        </a:rPr>
                        <a:t>】</a:t>
                      </a:r>
                      <a:endParaRPr kumimoji="1" lang="ja-JP" altLang="en-US" sz="1200" dirty="0">
                        <a:solidFill>
                          <a:schemeClr val="tx1"/>
                        </a:solidFill>
                      </a:endParaRPr>
                    </a:p>
                    <a:p>
                      <a:pPr marL="0" indent="0"/>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200" b="1" dirty="0">
                          <a:solidFill>
                            <a:schemeClr val="tx1"/>
                          </a:solidFill>
                        </a:rPr>
                        <a:t>⑥定年引上げ</a:t>
                      </a:r>
                      <a:endParaRPr kumimoji="1" lang="en-US" altLang="ja-JP" sz="1200" b="1" dirty="0">
                        <a:solidFill>
                          <a:schemeClr val="tx1"/>
                        </a:solidFill>
                      </a:endParaRPr>
                    </a:p>
                    <a:p>
                      <a:pPr marL="92075" indent="-92075"/>
                      <a:r>
                        <a:rPr kumimoji="1" lang="ja-JP" altLang="en-US" sz="1000" kern="1200" dirty="0">
                          <a:solidFill>
                            <a:schemeClr val="tx1"/>
                          </a:solidFill>
                          <a:latin typeface="+mn-lt"/>
                          <a:ea typeface="+mn-ea"/>
                          <a:cs typeface="+mn-cs"/>
                        </a:rPr>
                        <a:t>・令和</a:t>
                      </a:r>
                      <a:r>
                        <a:rPr kumimoji="1" lang="en-US" altLang="ja-JP" sz="1000" kern="1200" dirty="0">
                          <a:solidFill>
                            <a:schemeClr val="tx1"/>
                          </a:solidFill>
                          <a:latin typeface="+mn-lt"/>
                          <a:ea typeface="+mn-ea"/>
                          <a:cs typeface="+mn-cs"/>
                        </a:rPr>
                        <a:t>5</a:t>
                      </a:r>
                      <a:r>
                        <a:rPr kumimoji="1" lang="ja-JP" altLang="en-US" sz="1000" kern="1200" dirty="0">
                          <a:solidFill>
                            <a:schemeClr val="tx1"/>
                          </a:solidFill>
                          <a:latin typeface="+mn-lt"/>
                          <a:ea typeface="+mn-ea"/>
                          <a:cs typeface="+mn-cs"/>
                        </a:rPr>
                        <a:t>年度から定年年齢を</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歳から</a:t>
                      </a:r>
                      <a:r>
                        <a:rPr kumimoji="1" lang="en-US" altLang="ja-JP" sz="1000" kern="1200" dirty="0">
                          <a:solidFill>
                            <a:schemeClr val="tx1"/>
                          </a:solidFill>
                          <a:latin typeface="+mn-lt"/>
                          <a:ea typeface="+mn-ea"/>
                          <a:cs typeface="+mn-cs"/>
                        </a:rPr>
                        <a:t>65</a:t>
                      </a:r>
                      <a:r>
                        <a:rPr kumimoji="1" lang="ja-JP" altLang="en-US" sz="1000" kern="1200" dirty="0">
                          <a:solidFill>
                            <a:schemeClr val="tx1"/>
                          </a:solidFill>
                          <a:latin typeface="+mn-lt"/>
                          <a:ea typeface="+mn-ea"/>
                          <a:cs typeface="+mn-cs"/>
                        </a:rPr>
                        <a:t>歳まで</a:t>
                      </a:r>
                      <a:r>
                        <a:rPr kumimoji="1" lang="en-US" altLang="ja-JP" sz="1000" kern="1200" dirty="0">
                          <a:solidFill>
                            <a:schemeClr val="tx1"/>
                          </a:solidFill>
                          <a:latin typeface="+mn-lt"/>
                          <a:ea typeface="+mn-ea"/>
                          <a:cs typeface="+mn-cs"/>
                        </a:rPr>
                        <a:t>2</a:t>
                      </a:r>
                      <a:r>
                        <a:rPr kumimoji="1" lang="ja-JP" altLang="en-US" sz="1000" kern="1200" dirty="0">
                          <a:solidFill>
                            <a:schemeClr val="tx1"/>
                          </a:solidFill>
                          <a:latin typeface="+mn-lt"/>
                          <a:ea typeface="+mn-ea"/>
                          <a:cs typeface="+mn-cs"/>
                        </a:rPr>
                        <a:t>年に</a:t>
                      </a:r>
                      <a:r>
                        <a:rPr kumimoji="1" lang="en-US" altLang="ja-JP" sz="1000" kern="1200" dirty="0">
                          <a:solidFill>
                            <a:schemeClr val="tx1"/>
                          </a:solidFill>
                          <a:latin typeface="+mn-lt"/>
                          <a:ea typeface="+mn-ea"/>
                          <a:cs typeface="+mn-cs"/>
                        </a:rPr>
                        <a:t>1</a:t>
                      </a:r>
                      <a:r>
                        <a:rPr kumimoji="1" lang="ja-JP" altLang="en-US" sz="1000" kern="1200" dirty="0">
                          <a:solidFill>
                            <a:schemeClr val="tx1"/>
                          </a:solidFill>
                          <a:latin typeface="+mn-lt"/>
                          <a:ea typeface="+mn-ea"/>
                          <a:cs typeface="+mn-cs"/>
                        </a:rPr>
                        <a:t>歳ずつ段階的に引き上げる（令和</a:t>
                      </a:r>
                      <a:r>
                        <a:rPr kumimoji="1" lang="en-US" altLang="ja-JP" sz="1000" kern="1200" dirty="0">
                          <a:solidFill>
                            <a:schemeClr val="tx1"/>
                          </a:solidFill>
                          <a:latin typeface="+mn-lt"/>
                          <a:ea typeface="+mn-ea"/>
                          <a:cs typeface="+mn-cs"/>
                        </a:rPr>
                        <a:t>13</a:t>
                      </a:r>
                      <a:r>
                        <a:rPr kumimoji="1" lang="ja-JP" altLang="en-US" sz="1000" kern="1200" dirty="0">
                          <a:solidFill>
                            <a:schemeClr val="tx1"/>
                          </a:solidFill>
                          <a:latin typeface="+mn-lt"/>
                          <a:ea typeface="+mn-ea"/>
                          <a:cs typeface="+mn-cs"/>
                        </a:rPr>
                        <a:t>年度完成）</a:t>
                      </a:r>
                    </a:p>
                    <a:p>
                      <a:pPr marL="92075" indent="-92075"/>
                      <a:r>
                        <a:rPr kumimoji="1" lang="ja-JP" altLang="en-US" sz="1000" kern="1200" dirty="0">
                          <a:solidFill>
                            <a:schemeClr val="tx1"/>
                          </a:solidFill>
                          <a:latin typeface="+mn-lt"/>
                          <a:ea typeface="+mn-ea"/>
                          <a:cs typeface="+mn-cs"/>
                        </a:rPr>
                        <a:t>・管理監督職勤務上限年齢（</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歳）に達した管理職を管理監督職以外の職に降任する役職定年制を導入</a:t>
                      </a:r>
                      <a:endParaRPr kumimoji="1" lang="en-US" altLang="ja-JP" sz="1000" kern="1200" dirty="0">
                        <a:solidFill>
                          <a:schemeClr val="tx1"/>
                        </a:solidFill>
                        <a:latin typeface="+mn-lt"/>
                        <a:ea typeface="+mn-ea"/>
                        <a:cs typeface="+mn-cs"/>
                      </a:endParaRPr>
                    </a:p>
                    <a:p>
                      <a:pPr marL="92075" indent="-92075"/>
                      <a:r>
                        <a:rPr kumimoji="1" lang="ja-JP" altLang="en-US" sz="1000" b="0" kern="1200" dirty="0">
                          <a:solidFill>
                            <a:schemeClr val="tx1"/>
                          </a:solidFill>
                          <a:latin typeface="+mn-lt"/>
                          <a:ea typeface="+mn-ea"/>
                          <a:cs typeface="+mn-cs"/>
                        </a:rPr>
                        <a:t>・当分の間、</a:t>
                      </a:r>
                      <a:r>
                        <a:rPr kumimoji="1" lang="en-US" altLang="ja-JP" sz="1000" b="0" kern="1200" dirty="0">
                          <a:solidFill>
                            <a:schemeClr val="tx1"/>
                          </a:solidFill>
                          <a:latin typeface="+mn-lt"/>
                          <a:ea typeface="+mn-ea"/>
                          <a:cs typeface="+mn-cs"/>
                        </a:rPr>
                        <a:t>60</a:t>
                      </a:r>
                      <a:r>
                        <a:rPr kumimoji="1" lang="ja-JP" altLang="en-US" sz="1000" b="0" kern="1200" dirty="0">
                          <a:solidFill>
                            <a:schemeClr val="tx1"/>
                          </a:solidFill>
                          <a:latin typeface="+mn-lt"/>
                          <a:ea typeface="+mn-ea"/>
                          <a:cs typeface="+mn-cs"/>
                        </a:rPr>
                        <a:t>歳を超える職員の給料月額は</a:t>
                      </a:r>
                      <a:r>
                        <a:rPr kumimoji="1" lang="en-US" altLang="ja-JP" sz="1000" b="0" kern="1200" dirty="0">
                          <a:solidFill>
                            <a:schemeClr val="tx1"/>
                          </a:solidFill>
                          <a:latin typeface="+mn-lt"/>
                          <a:ea typeface="+mn-ea"/>
                          <a:cs typeface="+mn-cs"/>
                        </a:rPr>
                        <a:t>60</a:t>
                      </a:r>
                      <a:r>
                        <a:rPr kumimoji="1" lang="ja-JP" altLang="en-US" sz="1000" b="0" kern="1200" dirty="0">
                          <a:solidFill>
                            <a:schemeClr val="tx1"/>
                          </a:solidFill>
                          <a:latin typeface="+mn-lt"/>
                          <a:ea typeface="+mn-ea"/>
                          <a:cs typeface="+mn-cs"/>
                        </a:rPr>
                        <a:t>歳前の</a:t>
                      </a:r>
                      <a:r>
                        <a:rPr kumimoji="1" lang="en-US" altLang="ja-JP" sz="1000" b="0" kern="1200" dirty="0">
                          <a:solidFill>
                            <a:schemeClr val="tx1"/>
                          </a:solidFill>
                          <a:latin typeface="+mn-lt"/>
                          <a:ea typeface="+mn-ea"/>
                          <a:cs typeface="+mn-cs"/>
                        </a:rPr>
                        <a:t>7</a:t>
                      </a:r>
                      <a:r>
                        <a:rPr kumimoji="1" lang="ja-JP" altLang="en-US" sz="1000" b="0" kern="1200" dirty="0">
                          <a:solidFill>
                            <a:schemeClr val="tx1"/>
                          </a:solidFill>
                          <a:latin typeface="+mn-lt"/>
                          <a:ea typeface="+mn-ea"/>
                          <a:cs typeface="+mn-cs"/>
                        </a:rPr>
                        <a:t>割水準に設定する</a:t>
                      </a:r>
                    </a:p>
                    <a:p>
                      <a:pPr marL="92075" indent="-92075"/>
                      <a:r>
                        <a:rPr kumimoji="1" lang="ja-JP" altLang="en-US" sz="1000" kern="1200" dirty="0">
                          <a:solidFill>
                            <a:schemeClr val="tx1"/>
                          </a:solidFill>
                          <a:latin typeface="+mn-lt"/>
                          <a:ea typeface="+mn-ea"/>
                          <a:cs typeface="+mn-cs"/>
                        </a:rPr>
                        <a:t>・</a:t>
                      </a:r>
                      <a:r>
                        <a:rPr kumimoji="1" lang="en-US" altLang="ja-JP" sz="1000" kern="1200" dirty="0">
                          <a:solidFill>
                            <a:schemeClr val="tx1"/>
                          </a:solidFill>
                          <a:latin typeface="+mn-lt"/>
                          <a:ea typeface="+mn-ea"/>
                          <a:cs typeface="+mn-cs"/>
                        </a:rPr>
                        <a:t>60</a:t>
                      </a:r>
                      <a:r>
                        <a:rPr kumimoji="1" lang="ja-JP" altLang="en-US" sz="1000" kern="1200" dirty="0">
                          <a:solidFill>
                            <a:schemeClr val="tx1"/>
                          </a:solidFill>
                          <a:latin typeface="+mn-lt"/>
                          <a:ea typeface="+mn-ea"/>
                          <a:cs typeface="+mn-cs"/>
                        </a:rPr>
                        <a:t>歳の年度末以降、定年退職までの間に退職した者を、短時間勤務の職で任用することができる定年前再任用短時間勤務制を導入</a:t>
                      </a:r>
                    </a:p>
                    <a:p>
                      <a:pPr marL="92075" indent="-92075"/>
                      <a:r>
                        <a:rPr kumimoji="1" lang="ja-JP" altLang="en-US" sz="1000" kern="1200" dirty="0">
                          <a:solidFill>
                            <a:schemeClr val="tx1"/>
                          </a:solidFill>
                          <a:latin typeface="+mn-lt"/>
                          <a:ea typeface="+mn-ea"/>
                          <a:cs typeface="+mn-cs"/>
                        </a:rPr>
                        <a:t>・定年を段階的に引き上げる移行期間において、定年後</a:t>
                      </a:r>
                      <a:r>
                        <a:rPr kumimoji="1" lang="en-US" altLang="ja-JP" sz="1000" kern="1200" dirty="0">
                          <a:solidFill>
                            <a:schemeClr val="tx1"/>
                          </a:solidFill>
                          <a:latin typeface="+mn-lt"/>
                          <a:ea typeface="+mn-ea"/>
                          <a:cs typeface="+mn-cs"/>
                        </a:rPr>
                        <a:t>65</a:t>
                      </a:r>
                      <a:r>
                        <a:rPr kumimoji="1" lang="ja-JP" altLang="en-US" sz="1000" kern="1200" dirty="0">
                          <a:solidFill>
                            <a:schemeClr val="tx1"/>
                          </a:solidFill>
                          <a:latin typeface="+mn-lt"/>
                          <a:ea typeface="+mn-ea"/>
                          <a:cs typeface="+mn-cs"/>
                        </a:rPr>
                        <a:t>歳までの間、</a:t>
                      </a:r>
                      <a:r>
                        <a:rPr kumimoji="1" lang="en-US" altLang="ja-JP" sz="1000" kern="1200" dirty="0">
                          <a:solidFill>
                            <a:schemeClr val="tx1"/>
                          </a:solidFill>
                          <a:latin typeface="+mn-lt"/>
                          <a:ea typeface="+mn-ea"/>
                          <a:cs typeface="+mn-cs"/>
                        </a:rPr>
                        <a:t>1</a:t>
                      </a:r>
                      <a:r>
                        <a:rPr kumimoji="1" lang="ja-JP" altLang="en-US" sz="1000" kern="1200" dirty="0">
                          <a:solidFill>
                            <a:schemeClr val="tx1"/>
                          </a:solidFill>
                          <a:latin typeface="+mn-lt"/>
                          <a:ea typeface="+mn-ea"/>
                          <a:cs typeface="+mn-cs"/>
                        </a:rPr>
                        <a:t>年を超えない範囲で任期を定めて再任用（フルタイム・短時間）することができる暫定再任用制を導入</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accent1"/>
                      </a:solidFill>
                      <a:prstDash val="sysDash"/>
                      <a:round/>
                      <a:headEnd type="none" w="med" len="med"/>
                      <a:tailEnd type="none" w="med" len="med"/>
                    </a:lnB>
                  </a:tcPr>
                </a:tc>
                <a:tc>
                  <a:txBody>
                    <a:bodyPr/>
                    <a:lstStyle/>
                    <a:p>
                      <a:pPr marL="85725" indent="-85725"/>
                      <a:r>
                        <a:rPr kumimoji="1" lang="ja-JP" altLang="en-US" sz="1000" dirty="0">
                          <a:solidFill>
                            <a:schemeClr val="tx1"/>
                          </a:solidFill>
                        </a:rPr>
                        <a:t>・能力と意欲のある高齢期職員を最大限活用</a:t>
                      </a:r>
                    </a:p>
                    <a:p>
                      <a:pPr marL="85725" indent="-85725"/>
                      <a:r>
                        <a:rPr kumimoji="1" lang="ja-JP" altLang="en-US" sz="1000" dirty="0">
                          <a:solidFill>
                            <a:schemeClr val="tx1"/>
                          </a:solidFill>
                        </a:rPr>
                        <a:t>・次世代へ知識、技術、経験などを継承</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accent1"/>
                      </a:solidFill>
                      <a:prstDash val="sysDash"/>
                      <a:round/>
                      <a:headEnd type="none" w="med" len="med"/>
                      <a:tailEnd type="none" w="med" len="med"/>
                    </a:lnB>
                  </a:tcPr>
                </a:tc>
                <a:extLst>
                  <a:ext uri="{0D108BD9-81ED-4DB2-BD59-A6C34878D82A}">
                    <a16:rowId xmlns:a16="http://schemas.microsoft.com/office/drawing/2014/main" val="10005"/>
                  </a:ext>
                </a:extLst>
              </a:tr>
              <a:tr h="3888000">
                <a:tc vMerge="1">
                  <a:txBody>
                    <a:bodyPr/>
                    <a:lstStyle/>
                    <a:p>
                      <a:endParaRPr kumimoji="1" lang="ja-JP" altLang="en-US"/>
                    </a:p>
                  </a:txBody>
                  <a:tcPr/>
                </a:tc>
                <a:tc vMerge="1">
                  <a:txBody>
                    <a:bodyPr/>
                    <a:lstStyle/>
                    <a:p>
                      <a:endParaRPr kumimoji="1" lang="ja-JP" altLang="en-US"/>
                    </a:p>
                  </a:txBody>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050" spc="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accent1"/>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chemeClr val="accent1"/>
                      </a:solidFill>
                      <a:prstDash val="sysDash"/>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3153290927"/>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269</a:t>
            </a:fld>
            <a:endParaRPr lang="ja-JP" altLang="en-US"/>
          </a:p>
        </p:txBody>
      </p:sp>
    </p:spTree>
    <p:extLst>
      <p:ext uri="{BB962C8B-B14F-4D97-AF65-F5344CB8AC3E}">
        <p14:creationId xmlns:p14="http://schemas.microsoft.com/office/powerpoint/2010/main" val="328460079"/>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00708" y="-7331"/>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■人事・給与制度改革の経過</a:t>
            </a:r>
          </a:p>
        </p:txBody>
      </p:sp>
      <p:graphicFrame>
        <p:nvGraphicFramePr>
          <p:cNvPr id="20" name="表 19"/>
          <p:cNvGraphicFramePr>
            <a:graphicFrameLocks noGrp="1"/>
          </p:cNvGraphicFramePr>
          <p:nvPr>
            <p:extLst/>
          </p:nvPr>
        </p:nvGraphicFramePr>
        <p:xfrm>
          <a:off x="66560" y="313916"/>
          <a:ext cx="9036498" cy="6249156"/>
        </p:xfrm>
        <a:graphic>
          <a:graphicData uri="http://schemas.openxmlformats.org/drawingml/2006/table">
            <a:tbl>
              <a:tblPr firstRow="1" bandRow="1">
                <a:tableStyleId>{7DF18680-E054-41AD-8BC1-D1AEF772440D}</a:tableStyleId>
              </a:tblPr>
              <a:tblGrid>
                <a:gridCol w="1093125">
                  <a:extLst>
                    <a:ext uri="{9D8B030D-6E8A-4147-A177-3AD203B41FA5}">
                      <a16:colId xmlns:a16="http://schemas.microsoft.com/office/drawing/2014/main" val="20000"/>
                    </a:ext>
                  </a:extLst>
                </a:gridCol>
                <a:gridCol w="2696374">
                  <a:extLst>
                    <a:ext uri="{9D8B030D-6E8A-4147-A177-3AD203B41FA5}">
                      <a16:colId xmlns:a16="http://schemas.microsoft.com/office/drawing/2014/main" val="20001"/>
                    </a:ext>
                  </a:extLst>
                </a:gridCol>
                <a:gridCol w="2186249">
                  <a:extLst>
                    <a:ext uri="{9D8B030D-6E8A-4147-A177-3AD203B41FA5}">
                      <a16:colId xmlns:a16="http://schemas.microsoft.com/office/drawing/2014/main" val="20002"/>
                    </a:ext>
                  </a:extLst>
                </a:gridCol>
                <a:gridCol w="1093125">
                  <a:extLst>
                    <a:ext uri="{9D8B030D-6E8A-4147-A177-3AD203B41FA5}">
                      <a16:colId xmlns:a16="http://schemas.microsoft.com/office/drawing/2014/main" val="20003"/>
                    </a:ext>
                  </a:extLst>
                </a:gridCol>
                <a:gridCol w="1020250">
                  <a:extLst>
                    <a:ext uri="{9D8B030D-6E8A-4147-A177-3AD203B41FA5}">
                      <a16:colId xmlns:a16="http://schemas.microsoft.com/office/drawing/2014/main" val="20004"/>
                    </a:ext>
                  </a:extLst>
                </a:gridCol>
                <a:gridCol w="947375">
                  <a:extLst>
                    <a:ext uri="{9D8B030D-6E8A-4147-A177-3AD203B41FA5}">
                      <a16:colId xmlns:a16="http://schemas.microsoft.com/office/drawing/2014/main" val="1548156325"/>
                    </a:ext>
                  </a:extLst>
                </a:gridCol>
              </a:tblGrid>
              <a:tr h="216199">
                <a:tc>
                  <a:txBody>
                    <a:bodyPr/>
                    <a:lstStyle/>
                    <a:p>
                      <a:endParaRPr kumimoji="1" lang="ja-JP" altLang="en-US" sz="1050" dirty="0"/>
                    </a:p>
                  </a:txBody>
                  <a:tcPr>
                    <a:noFill/>
                  </a:tcPr>
                </a:tc>
                <a:tc>
                  <a:txBody>
                    <a:bodyPr/>
                    <a:lstStyle/>
                    <a:p>
                      <a:r>
                        <a:rPr kumimoji="1" lang="en-US" altLang="ja-JP" sz="1050" dirty="0"/>
                        <a:t>2011</a:t>
                      </a:r>
                      <a:r>
                        <a:rPr kumimoji="1" lang="ja-JP" altLang="en-US" sz="1050" dirty="0"/>
                        <a:t>年度</a:t>
                      </a:r>
                    </a:p>
                  </a:txBody>
                  <a:tcPr>
                    <a:lnB w="9525" cap="flat" cmpd="sng" algn="ctr">
                      <a:solidFill>
                        <a:schemeClr val="bg1">
                          <a:lumMod val="85000"/>
                        </a:schemeClr>
                      </a:solidFill>
                      <a:prstDash val="solid"/>
                      <a:round/>
                      <a:headEnd type="none" w="med" len="med"/>
                      <a:tailEnd type="none" w="med" len="med"/>
                    </a:lnB>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solidFill>
                            <a:schemeClr val="bg1"/>
                          </a:solidFill>
                        </a:rPr>
                        <a:t>2014</a:t>
                      </a:r>
                      <a:r>
                        <a:rPr kumimoji="1" lang="ja-JP" altLang="en-US" sz="1050" dirty="0">
                          <a:solidFill>
                            <a:schemeClr val="bg1"/>
                          </a:solidFill>
                        </a:rPr>
                        <a:t>年～</a:t>
                      </a:r>
                    </a:p>
                  </a:txBody>
                  <a:tcPr/>
                </a:tc>
                <a:tc>
                  <a:txBody>
                    <a:bodyPr/>
                    <a:lstStyle/>
                    <a:p>
                      <a:r>
                        <a:rPr kumimoji="1" lang="en-US" altLang="ja-JP" sz="1050" dirty="0">
                          <a:solidFill>
                            <a:schemeClr val="bg1"/>
                          </a:solidFill>
                        </a:rPr>
                        <a:t>2018</a:t>
                      </a:r>
                      <a:r>
                        <a:rPr kumimoji="1" lang="ja-JP" altLang="en-US" sz="1050" dirty="0">
                          <a:solidFill>
                            <a:schemeClr val="bg1"/>
                          </a:solidFill>
                        </a:rPr>
                        <a:t>年～</a:t>
                      </a:r>
                    </a:p>
                  </a:txBody>
                  <a:tcPr/>
                </a:tc>
                <a:extLst>
                  <a:ext uri="{0D108BD9-81ED-4DB2-BD59-A6C34878D82A}">
                    <a16:rowId xmlns:a16="http://schemas.microsoft.com/office/drawing/2014/main" val="10000"/>
                  </a:ext>
                </a:extLst>
              </a:tr>
              <a:tr h="1223645">
                <a:tc>
                  <a:txBody>
                    <a:bodyPr/>
                    <a:lstStyle/>
                    <a:p>
                      <a:pPr marL="85725" indent="-85725" algn="l"/>
                      <a:r>
                        <a:rPr kumimoji="1" lang="ja-JP" altLang="en-US" sz="1200" dirty="0"/>
                        <a:t>①府独自の給与制度改革</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給与制度改革の実施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・給料表を再編</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１つの役職に１つの職務の級を割り当て</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昇任しない限り昇格しない制度へ</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・「職務給原則」の徹底</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部長級・次長級の定期昇給廃止、給料月額定額化</a:t>
                      </a:r>
                      <a:endParaRPr kumimoji="1" lang="en-US" altLang="ja-JP" sz="1050" spc="-1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・役職間の給料月額の重複解消</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給料表「号」を見直し、「重なり」幅を縮減</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・技能労務職員に技能労務職給料表を適用</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en-US" altLang="ja-JP" sz="1100" kern="1200" dirty="0">
                          <a:solidFill>
                            <a:schemeClr val="tx1"/>
                          </a:solidFill>
                          <a:latin typeface="ＭＳ Ｐゴシック" panose="020B0600070205080204" pitchFamily="50" charset="-128"/>
                          <a:ea typeface="ＭＳ Ｐゴシック" panose="020B0600070205080204" pitchFamily="50" charset="-128"/>
                          <a:cs typeface="+mn-cs"/>
                        </a:rPr>
                        <a:t>2015</a:t>
                      </a: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年</a:t>
                      </a:r>
                      <a:endParaRPr kumimoji="1" lang="en-US" altLang="ja-JP" sz="11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給与制度の総合的見直し</a:t>
                      </a:r>
                      <a:endParaRPr kumimoji="1" lang="en-US" altLang="ja-JP" sz="1100" kern="1200">
                        <a:solidFill>
                          <a:schemeClr val="tx1"/>
                        </a:solidFill>
                        <a:latin typeface="ＭＳ Ｐゴシック" panose="020B0600070205080204" pitchFamily="50" charset="-128"/>
                        <a:ea typeface="ＭＳ Ｐゴシック" panose="020B060007020508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rPr>
                        <a:t>即時実施）</a:t>
                      </a:r>
                    </a:p>
                  </a:txBody>
                  <a:tcPr marR="36000">
                    <a:lnB w="12700" cap="flat" cmpd="sng" algn="ctr">
                      <a:solidFill>
                        <a:schemeClr val="bg1">
                          <a:lumMod val="95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marR="36000">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20328">
                <a:tc>
                  <a:txBody>
                    <a:bodyPr/>
                    <a:lstStyle/>
                    <a:p>
                      <a:pPr marL="85725" indent="-85725" algn="l"/>
                      <a:r>
                        <a:rPr kumimoji="1" lang="ja-JP" altLang="en-US" sz="1200" dirty="0"/>
                        <a:t>②職員採用試験の抜本的見直し</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・試験科目・日程を変更</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択一式と記述式専門を廃止</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エントリーシート導入</a:t>
                      </a: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人物評価の重点化</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2015</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　</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試験内容を一部見直し</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ＳＰＩ３導入等</a:t>
                      </a: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endParaRPr kumimoji="1" lang="ja-JP" altLang="en-US" sz="1000" dirty="0">
                        <a:solidFill>
                          <a:srgbClr val="FF0000"/>
                        </a:solidFill>
                        <a:latin typeface="ＭＳ Ｐゴシック" panose="020B0600070205080204" pitchFamily="50" charset="-128"/>
                        <a:ea typeface="+mn-ea"/>
                      </a:endParaRPr>
                    </a:p>
                  </a:txBody>
                  <a:tcPr marR="36000">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2"/>
                  </a:ext>
                </a:extLst>
              </a:tr>
              <a:tr h="653432">
                <a:tc>
                  <a:txBody>
                    <a:bodyPr/>
                    <a:lstStyle/>
                    <a:p>
                      <a:pPr marL="85725" indent="-85725" algn="l"/>
                      <a:r>
                        <a:rPr kumimoji="1" lang="ja-JP" altLang="en-US" sz="1200" dirty="0"/>
                        <a:t>③相対評価の導入</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indent="-85725"/>
                      <a:r>
                        <a:rPr kumimoji="1" lang="ja-JP" altLang="en-US" sz="1100" dirty="0">
                          <a:solidFill>
                            <a:schemeClr val="tx1"/>
                          </a:solidFill>
                        </a:rPr>
                        <a:t>・</a:t>
                      </a:r>
                      <a:r>
                        <a:rPr kumimoji="1" lang="en-US" altLang="ja-JP" sz="1100" dirty="0">
                          <a:solidFill>
                            <a:schemeClr val="tx1"/>
                          </a:solidFill>
                        </a:rPr>
                        <a:t>2002</a:t>
                      </a:r>
                      <a:r>
                        <a:rPr kumimoji="1" lang="ja-JP" altLang="en-US" sz="1100" dirty="0">
                          <a:solidFill>
                            <a:schemeClr val="tx1"/>
                          </a:solidFill>
                        </a:rPr>
                        <a:t>年度から職員の勤務実績や能力を評価する制度（人事評価制度）を実施</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＜相対評価の試行実施＞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・制度全体のシミュレーション実施</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・結果検証の上、翌年度からの本格実施に向けた制度設計</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＜本格実施＞</a:t>
                      </a:r>
                    </a:p>
                  </a:txBody>
                  <a:tcPr marR="36000">
                    <a:lnL w="9525" cap="flat" cmpd="sng" algn="ctr">
                      <a:solidFill>
                        <a:schemeClr val="bg1">
                          <a:lumMod val="85000"/>
                        </a:schemeClr>
                      </a:solidFill>
                      <a:prstDash val="solid"/>
                      <a:round/>
                      <a:headEnd type="none" w="med" len="med"/>
                      <a:tailEnd type="none" w="med" len="med"/>
                    </a:lnL>
                    <a:lnT w="12700" cap="flat" cmpd="sng" algn="ctr">
                      <a:solidFill>
                        <a:schemeClr val="bg1">
                          <a:lumMod val="9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T w="12700" cap="flat" cmpd="sng" algn="ctr">
                      <a:solidFill>
                        <a:schemeClr val="bg1">
                          <a:lumMod val="95000"/>
                        </a:schemeClr>
                      </a:solidFill>
                      <a:prstDash val="solid"/>
                      <a:round/>
                      <a:headEnd type="none" w="med" len="med"/>
                      <a:tailEnd type="none" w="med" len="med"/>
                    </a:lnT>
                    <a:noFill/>
                  </a:tcPr>
                </a:tc>
                <a:extLst>
                  <a:ext uri="{0D108BD9-81ED-4DB2-BD59-A6C34878D82A}">
                    <a16:rowId xmlns:a16="http://schemas.microsoft.com/office/drawing/2014/main" val="10003"/>
                  </a:ext>
                </a:extLst>
              </a:tr>
              <a:tr h="1547616">
                <a:tc>
                  <a:txBody>
                    <a:bodyPr/>
                    <a:lstStyle/>
                    <a:p>
                      <a:pPr marL="85725" indent="-85725" algn="l"/>
                      <a:r>
                        <a:rPr kumimoji="1" lang="ja-JP" altLang="en-US" sz="1200" dirty="0"/>
                        <a:t>④再就職等に関する規制</a:t>
                      </a:r>
                    </a:p>
                  </a:txBody>
                  <a:tcPr>
                    <a:lnR w="9525" cap="flat" cmpd="sng" algn="ctr">
                      <a:solidFill>
                        <a:schemeClr val="bg1">
                          <a:lumMod val="85000"/>
                        </a:schemeClr>
                      </a:solidFill>
                      <a:prstDash val="solid"/>
                      <a:round/>
                      <a:headEnd type="none" w="med" len="med"/>
                      <a:tailEnd type="none" w="med" len="med"/>
                    </a:lnR>
                    <a:solidFill>
                      <a:schemeClr val="accent5">
                        <a:lumMod val="60000"/>
                        <a:lumOff val="40000"/>
                      </a:schemeClr>
                    </a:solid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ＭＳ Ｐゴシック" panose="020B0600070205080204" pitchFamily="50" charset="-128"/>
                          <a:ea typeface="ＭＳ Ｐゴシック" panose="020B0600070205080204" pitchFamily="50" charset="-128"/>
                        </a:rPr>
                        <a:t>・職員の退職管理に関する条例（</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2011</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月施行）を制定（運用は</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年度から）</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府の再就職支援の方針を明記</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退職後に再就職した職員の現職職員に対する働きかけの禁止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再就職届出の義務化と管理職退職者等の再就職情報の公表</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規制違反に関する人事委員会の関与等</a:t>
                      </a:r>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・職員基本条例（</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2012</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7</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月施行）で再就職等に関して規定</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勤続</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年以上の職員又は職員であった者等の出資法人等への再就職を原則禁止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職員による再就職のあっせんの禁止</a:t>
                      </a:r>
                    </a:p>
                    <a:p>
                      <a:pPr marL="85725" indent="-85725"/>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規制違反に関する人事監察委員会</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外部委員で構成</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の関与等</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B w="9525" cap="flat" cmpd="sng" algn="ctr">
                      <a:solidFill>
                        <a:schemeClr val="bg1">
                          <a:lumMod val="85000"/>
                        </a:schemeClr>
                      </a:solidFill>
                      <a:prstDash val="solid"/>
                      <a:round/>
                      <a:headEnd type="none" w="med" len="med"/>
                      <a:tailEnd type="none" w="med" len="med"/>
                    </a:lnB>
                    <a:noFill/>
                  </a:tcPr>
                </a:tc>
                <a:tc>
                  <a:txBody>
                    <a:bodyPr/>
                    <a:lstStyle/>
                    <a:p>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年改正条例により規制対象を追加</a:t>
                      </a:r>
                      <a:endParaRPr kumimoji="1" lang="en-US" altLang="ja-JP" sz="105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050" dirty="0">
                          <a:solidFill>
                            <a:schemeClr val="tx1"/>
                          </a:solidFill>
                          <a:latin typeface="ＭＳ Ｐゴシック" panose="020B0600070205080204" pitchFamily="50" charset="-128"/>
                          <a:ea typeface="ＭＳ Ｐゴシック" panose="020B0600070205080204" pitchFamily="50" charset="-128"/>
                        </a:rPr>
                        <a:t>2016</a:t>
                      </a:r>
                      <a:r>
                        <a:rPr kumimoji="1" lang="ja-JP" altLang="en-US" sz="1050" dirty="0">
                          <a:solidFill>
                            <a:schemeClr val="tx1"/>
                          </a:solidFill>
                          <a:latin typeface="ＭＳ Ｐゴシック" panose="020B0600070205080204" pitchFamily="50" charset="-128"/>
                          <a:ea typeface="ＭＳ Ｐゴシック" panose="020B0600070205080204" pitchFamily="50" charset="-128"/>
                        </a:rPr>
                        <a:t>年　地方公務員法改正に伴う罰則規定整備</a:t>
                      </a:r>
                    </a:p>
                  </a:txBody>
                  <a:tcPr marR="36000">
                    <a:lnB w="9525" cap="flat" cmpd="sng" algn="ctr">
                      <a:solidFill>
                        <a:schemeClr val="bg1">
                          <a:lumMod val="85000"/>
                        </a:schemeClr>
                      </a:solidFill>
                      <a:prstDash val="solid"/>
                      <a:round/>
                      <a:headEnd type="none" w="med" len="med"/>
                      <a:tailEnd type="none" w="med" len="med"/>
                    </a:lnB>
                    <a:noFill/>
                  </a:tcPr>
                </a:tc>
                <a:tc>
                  <a:txBody>
                    <a:bodyPr/>
                    <a:lstStyle/>
                    <a:p>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4"/>
                  </a:ext>
                </a:extLst>
              </a:tr>
              <a:tr h="426447">
                <a:tc>
                  <a:txBody>
                    <a:bodyPr/>
                    <a:lstStyle/>
                    <a:p>
                      <a:pPr marL="85725" indent="-85725" algn="l"/>
                      <a:r>
                        <a:rPr kumimoji="1" lang="ja-JP" altLang="en-US" sz="1200" dirty="0"/>
                        <a:t>⑤政治規制等３条例の制定</a:t>
                      </a:r>
                    </a:p>
                  </a:txBody>
                  <a:tcPr>
                    <a:solidFill>
                      <a:schemeClr val="accent5">
                        <a:lumMod val="60000"/>
                        <a:lumOff val="40000"/>
                      </a:schemeClr>
                    </a:solid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T w="9525" cap="flat" cmpd="sng" algn="ctr">
                      <a:solidFill>
                        <a:schemeClr val="bg1">
                          <a:lumMod val="85000"/>
                        </a:schemeClr>
                      </a:solidFill>
                      <a:prstDash val="solid"/>
                      <a:round/>
                      <a:headEnd type="none" w="med" len="med"/>
                      <a:tailEnd type="none" w="med" len="med"/>
                    </a:lnT>
                    <a:noFill/>
                  </a:tcPr>
                </a:tc>
                <a:tc>
                  <a:txBody>
                    <a:bodyPr/>
                    <a:lstStyle/>
                    <a:p>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noFill/>
                  </a:tcPr>
                </a:tc>
                <a:tc gridSpan="2">
                  <a:txBody>
                    <a:bodyPr/>
                    <a:lstStyle/>
                    <a:p>
                      <a:r>
                        <a:rPr kumimoji="1" lang="ja-JP" altLang="en-US" sz="1100" dirty="0">
                          <a:solidFill>
                            <a:schemeClr val="tx1"/>
                          </a:solidFill>
                          <a:latin typeface="ＭＳ Ｐゴシック" panose="020B0600070205080204" pitchFamily="50" charset="-128"/>
                          <a:ea typeface="ＭＳ Ｐゴシック" panose="020B0600070205080204" pitchFamily="50" charset="-128"/>
                        </a:rPr>
                        <a:t>以下の条例制定（</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2014</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1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100" dirty="0">
                          <a:solidFill>
                            <a:schemeClr val="tx1"/>
                          </a:solidFill>
                          <a:latin typeface="ＭＳ Ｐゴシック" panose="020B0600070205080204" pitchFamily="50" charset="-128"/>
                          <a:ea typeface="ＭＳ Ｐゴシック" panose="020B0600070205080204" pitchFamily="50" charset="-128"/>
                        </a:rPr>
                        <a:t>月施行）</a:t>
                      </a:r>
                      <a:endParaRPr kumimoji="1" lang="en-US" altLang="ja-JP" sz="11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・政治的中立性を確保するための組織的活動の制限に関する条例</a:t>
                      </a: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・労使関係における職員団体等との交渉に関する条例</a:t>
                      </a:r>
                    </a:p>
                    <a:p>
                      <a:r>
                        <a:rPr kumimoji="1" lang="ja-JP" altLang="en-US" sz="1050" spc="-150" dirty="0">
                          <a:solidFill>
                            <a:schemeClr val="tx1"/>
                          </a:solidFill>
                          <a:latin typeface="ＭＳ Ｐゴシック" panose="020B0600070205080204" pitchFamily="50" charset="-128"/>
                          <a:ea typeface="ＭＳ Ｐゴシック" panose="020B0600070205080204" pitchFamily="50" charset="-128"/>
                        </a:rPr>
                        <a:t>・職員の政治的行為の制限に関する条例</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hMerge="1">
                  <a:txBody>
                    <a:bodyPr/>
                    <a:lstStyle/>
                    <a:p>
                      <a:endParaRPr kumimoji="1" lang="ja-JP" altLang="en-US"/>
                    </a:p>
                  </a:txBody>
                  <a:tcPr/>
                </a:tc>
                <a:tc>
                  <a:txBody>
                    <a:bodyPr/>
                    <a:lstStyle/>
                    <a:p>
                      <a:endParaRPr kumimoji="1" lang="ja-JP" altLang="en-US" sz="1100" dirty="0">
                        <a:solidFill>
                          <a:schemeClr val="tx1"/>
                        </a:solidFill>
                        <a:latin typeface="ＭＳ Ｐゴシック" panose="020B0600070205080204" pitchFamily="50" charset="-128"/>
                        <a:ea typeface="ＭＳ Ｐゴシック" panose="020B0600070205080204" pitchFamily="50" charset="-128"/>
                      </a:endParaRPr>
                    </a:p>
                  </a:txBody>
                  <a:tcPr marR="36000">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cxnSp>
        <p:nvCxnSpPr>
          <p:cNvPr id="9" name="直線矢印コネクタ 8"/>
          <p:cNvCxnSpPr/>
          <p:nvPr/>
        </p:nvCxnSpPr>
        <p:spPr>
          <a:xfrm>
            <a:off x="7010400" y="3212976"/>
            <a:ext cx="188208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4018069" y="2276872"/>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6430337" y="4005064"/>
            <a:ext cx="2462143"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4067944" y="764704"/>
            <a:ext cx="4824536"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270</a:t>
            </a:fld>
            <a:endParaRPr lang="ja-JP" altLang="en-US"/>
          </a:p>
        </p:txBody>
      </p:sp>
    </p:spTree>
    <p:extLst>
      <p:ext uri="{BB962C8B-B14F-4D97-AF65-F5344CB8AC3E}">
        <p14:creationId xmlns:p14="http://schemas.microsoft.com/office/powerpoint/2010/main" val="2115759499"/>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00708" y="-7331"/>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■人事・給与制度改革の経過</a:t>
            </a:r>
          </a:p>
        </p:txBody>
      </p:sp>
      <p:graphicFrame>
        <p:nvGraphicFramePr>
          <p:cNvPr id="20" name="表 19"/>
          <p:cNvGraphicFramePr>
            <a:graphicFrameLocks noGrp="1"/>
          </p:cNvGraphicFramePr>
          <p:nvPr>
            <p:extLst/>
          </p:nvPr>
        </p:nvGraphicFramePr>
        <p:xfrm>
          <a:off x="107504" y="313916"/>
          <a:ext cx="8820111" cy="2254262"/>
        </p:xfrm>
        <a:graphic>
          <a:graphicData uri="http://schemas.openxmlformats.org/drawingml/2006/table">
            <a:tbl>
              <a:tblPr firstRow="1" bandRow="1">
                <a:tableStyleId>{7DF18680-E054-41AD-8BC1-D1AEF772440D}</a:tableStyleId>
              </a:tblPr>
              <a:tblGrid>
                <a:gridCol w="10081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936104">
                  <a:extLst>
                    <a:ext uri="{9D8B030D-6E8A-4147-A177-3AD203B41FA5}">
                      <a16:colId xmlns:a16="http://schemas.microsoft.com/office/drawing/2014/main" val="20004"/>
                    </a:ext>
                  </a:extLst>
                </a:gridCol>
                <a:gridCol w="899231">
                  <a:extLst>
                    <a:ext uri="{9D8B030D-6E8A-4147-A177-3AD203B41FA5}">
                      <a16:colId xmlns:a16="http://schemas.microsoft.com/office/drawing/2014/main" val="1548156325"/>
                    </a:ext>
                  </a:extLst>
                </a:gridCol>
              </a:tblGrid>
              <a:tr h="334022">
                <a:tc>
                  <a:txBody>
                    <a:bodyPr/>
                    <a:lstStyle/>
                    <a:p>
                      <a:endParaRPr kumimoji="1" lang="ja-JP" altLang="en-US" sz="1050" dirty="0"/>
                    </a:p>
                  </a:txBody>
                  <a:tcPr>
                    <a:noFill/>
                  </a:tcPr>
                </a:tc>
                <a:tc>
                  <a:txBody>
                    <a:bodyPr/>
                    <a:lstStyle/>
                    <a:p>
                      <a:r>
                        <a:rPr kumimoji="1" lang="en-US" altLang="ja-JP" sz="1050" dirty="0"/>
                        <a:t>2011</a:t>
                      </a:r>
                      <a:r>
                        <a:rPr kumimoji="1" lang="ja-JP" altLang="en-US" sz="1050" dirty="0"/>
                        <a:t>年度</a:t>
                      </a:r>
                    </a:p>
                  </a:txBody>
                  <a:tcPr>
                    <a:lnB w="9525" cap="flat" cmpd="sng" algn="ctr">
                      <a:solidFill>
                        <a:schemeClr val="bg1">
                          <a:lumMod val="85000"/>
                        </a:schemeClr>
                      </a:solidFill>
                      <a:prstDash val="solid"/>
                      <a:round/>
                      <a:headEnd type="none" w="med" len="med"/>
                      <a:tailEnd type="none" w="med" len="med"/>
                    </a:lnB>
                  </a:tcPr>
                </a:tc>
                <a:tc>
                  <a:txBody>
                    <a:bodyPr/>
                    <a:lstStyle/>
                    <a:p>
                      <a:r>
                        <a:rPr kumimoji="1" lang="en-US" altLang="ja-JP" sz="1050" dirty="0"/>
                        <a:t>2012</a:t>
                      </a:r>
                      <a:r>
                        <a:rPr kumimoji="1" lang="ja-JP" altLang="en-US" sz="1050" dirty="0"/>
                        <a:t>年</a:t>
                      </a:r>
                    </a:p>
                  </a:txBody>
                  <a:tcPr/>
                </a:tc>
                <a:tc>
                  <a:txBody>
                    <a:bodyPr/>
                    <a:lstStyle/>
                    <a:p>
                      <a:r>
                        <a:rPr kumimoji="1" lang="en-US" altLang="ja-JP" sz="1050" dirty="0"/>
                        <a:t>2013</a:t>
                      </a:r>
                      <a:r>
                        <a:rPr kumimoji="1" lang="ja-JP" altLang="en-US" sz="1050" dirty="0"/>
                        <a:t>年</a:t>
                      </a:r>
                    </a:p>
                  </a:txBody>
                  <a:tcPr/>
                </a:tc>
                <a:tc>
                  <a:txBody>
                    <a:bodyPr/>
                    <a:lstStyle/>
                    <a:p>
                      <a:r>
                        <a:rPr kumimoji="1" lang="en-US" altLang="ja-JP" sz="1050" dirty="0">
                          <a:solidFill>
                            <a:schemeClr val="bg1"/>
                          </a:solidFill>
                        </a:rPr>
                        <a:t>2014</a:t>
                      </a:r>
                      <a:r>
                        <a:rPr kumimoji="1" lang="ja-JP" altLang="en-US" sz="1050" dirty="0">
                          <a:solidFill>
                            <a:schemeClr val="bg1"/>
                          </a:solidFill>
                        </a:rPr>
                        <a:t>年～</a:t>
                      </a:r>
                    </a:p>
                  </a:txBody>
                  <a:tcPr/>
                </a:tc>
                <a:tc>
                  <a:txBody>
                    <a:bodyPr/>
                    <a:lstStyle/>
                    <a:p>
                      <a:r>
                        <a:rPr kumimoji="1" lang="en-US" altLang="ja-JP" sz="1050" dirty="0">
                          <a:solidFill>
                            <a:schemeClr val="bg1"/>
                          </a:solidFill>
                        </a:rPr>
                        <a:t>2023</a:t>
                      </a:r>
                      <a:r>
                        <a:rPr kumimoji="1" lang="ja-JP" altLang="en-US" sz="1050" dirty="0">
                          <a:solidFill>
                            <a:schemeClr val="bg1"/>
                          </a:solidFill>
                        </a:rPr>
                        <a:t>年～</a:t>
                      </a:r>
                    </a:p>
                  </a:txBody>
                  <a:tcPr/>
                </a:tc>
                <a:extLst>
                  <a:ext uri="{0D108BD9-81ED-4DB2-BD59-A6C34878D82A}">
                    <a16:rowId xmlns:a16="http://schemas.microsoft.com/office/drawing/2014/main" val="10000"/>
                  </a:ext>
                </a:extLst>
              </a:tr>
              <a:tr h="1625404">
                <a:tc>
                  <a:txBody>
                    <a:bodyPr/>
                    <a:lstStyle/>
                    <a:p>
                      <a:pPr marL="85725" indent="-85725" algn="l"/>
                      <a:r>
                        <a:rPr kumimoji="1" lang="ja-JP" altLang="en-US" sz="1200" dirty="0">
                          <a:solidFill>
                            <a:schemeClr val="tx1"/>
                          </a:solidFill>
                        </a:rPr>
                        <a:t>⑥定年引上げについて</a:t>
                      </a:r>
                      <a:endParaRPr kumimoji="1" lang="en-US" altLang="ja-JP" sz="1200" dirty="0">
                        <a:solidFill>
                          <a:schemeClr val="tx1"/>
                        </a:solidFill>
                      </a:endParaRPr>
                    </a:p>
                    <a:p>
                      <a:pPr marL="85725" indent="-85725" algn="l"/>
                      <a:endParaRPr kumimoji="1" lang="ja-JP" altLang="en-US" sz="1200" dirty="0">
                        <a:solidFill>
                          <a:srgbClr val="FF0000"/>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endParaRPr kumimoji="1" lang="en-US" altLang="ja-JP" sz="1050"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ＭＳ Ｐゴシック" panose="020B0600070205080204" pitchFamily="50" charset="-128"/>
                        <a:ea typeface="ＭＳ Ｐゴシック" panose="020B060007020508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1200" dirty="0">
                        <a:solidFill>
                          <a:srgbClr val="FF0000"/>
                        </a:solidFill>
                        <a:latin typeface="ＭＳ Ｐゴシック" panose="020B0600070205080204" pitchFamily="50" charset="-128"/>
                        <a:ea typeface="ＭＳ Ｐゴシック" panose="020B0600070205080204" pitchFamily="50" charset="-128"/>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100" dirty="0">
                        <a:solidFill>
                          <a:srgbClr val="FF0000"/>
                        </a:solidFill>
                        <a:latin typeface="ＭＳ Ｐゴシック" panose="020B0600070205080204" pitchFamily="50" charset="-128"/>
                        <a:ea typeface="ＭＳ Ｐゴシック" panose="020B0600070205080204" pitchFamily="50" charset="-128"/>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a:t>
                      </a:r>
                      <a:r>
                        <a:rPr kumimoji="1" lang="en-US" altLang="ja-JP" sz="1200" kern="1200" dirty="0">
                          <a:solidFill>
                            <a:schemeClr val="tx1"/>
                          </a:solidFill>
                          <a:latin typeface="ＭＳ Ｐゴシック" panose="020B0600070205080204" pitchFamily="50" charset="-128"/>
                          <a:ea typeface="+mn-ea"/>
                          <a:cs typeface="+mn-cs"/>
                        </a:rPr>
                        <a:t>2023</a:t>
                      </a:r>
                      <a:r>
                        <a:rPr kumimoji="1" lang="ja-JP" altLang="en-US" sz="1200" kern="1200" dirty="0">
                          <a:solidFill>
                            <a:schemeClr val="tx1"/>
                          </a:solidFill>
                          <a:latin typeface="ＭＳ Ｐゴシック" panose="020B0600070205080204" pitchFamily="50" charset="-128"/>
                          <a:ea typeface="+mn-ea"/>
                          <a:cs typeface="+mn-cs"/>
                        </a:rPr>
                        <a:t>年度から定年年齢を</a:t>
                      </a:r>
                      <a:r>
                        <a:rPr kumimoji="1" lang="en-US" altLang="ja-JP" sz="1200" kern="1200" dirty="0">
                          <a:solidFill>
                            <a:schemeClr val="tx1"/>
                          </a:solidFill>
                          <a:latin typeface="ＭＳ Ｐゴシック" panose="020B0600070205080204" pitchFamily="50" charset="-128"/>
                          <a:ea typeface="+mn-ea"/>
                          <a:cs typeface="+mn-cs"/>
                        </a:rPr>
                        <a:t>60</a:t>
                      </a:r>
                      <a:r>
                        <a:rPr kumimoji="1" lang="ja-JP" altLang="en-US" sz="1200" kern="1200" dirty="0">
                          <a:solidFill>
                            <a:schemeClr val="tx1"/>
                          </a:solidFill>
                          <a:latin typeface="ＭＳ Ｐゴシック" panose="020B0600070205080204" pitchFamily="50" charset="-128"/>
                          <a:ea typeface="+mn-ea"/>
                          <a:cs typeface="+mn-cs"/>
                        </a:rPr>
                        <a:t>歳から</a:t>
                      </a:r>
                      <a:r>
                        <a:rPr kumimoji="1" lang="en-US" altLang="ja-JP" sz="1200" kern="1200" dirty="0">
                          <a:solidFill>
                            <a:schemeClr val="tx1"/>
                          </a:solidFill>
                          <a:latin typeface="ＭＳ Ｐゴシック" panose="020B0600070205080204" pitchFamily="50" charset="-128"/>
                          <a:ea typeface="+mn-ea"/>
                          <a:cs typeface="+mn-cs"/>
                        </a:rPr>
                        <a:t>65</a:t>
                      </a:r>
                      <a:r>
                        <a:rPr kumimoji="1" lang="ja-JP" altLang="en-US" sz="1200" kern="1200" dirty="0">
                          <a:solidFill>
                            <a:schemeClr val="tx1"/>
                          </a:solidFill>
                          <a:latin typeface="ＭＳ Ｐゴシック" panose="020B0600070205080204" pitchFamily="50" charset="-128"/>
                          <a:ea typeface="+mn-ea"/>
                          <a:cs typeface="+mn-cs"/>
                        </a:rPr>
                        <a:t>歳まで</a:t>
                      </a:r>
                      <a:r>
                        <a:rPr kumimoji="1" lang="en-US" altLang="ja-JP" sz="1200" kern="1200" dirty="0">
                          <a:solidFill>
                            <a:schemeClr val="tx1"/>
                          </a:solidFill>
                          <a:latin typeface="ＭＳ Ｐゴシック" panose="020B0600070205080204" pitchFamily="50" charset="-128"/>
                          <a:ea typeface="+mn-ea"/>
                          <a:cs typeface="+mn-cs"/>
                        </a:rPr>
                        <a:t>2</a:t>
                      </a:r>
                      <a:r>
                        <a:rPr kumimoji="1" lang="ja-JP" altLang="en-US" sz="1200" kern="1200" dirty="0">
                          <a:solidFill>
                            <a:schemeClr val="tx1"/>
                          </a:solidFill>
                          <a:latin typeface="ＭＳ Ｐゴシック" panose="020B0600070205080204" pitchFamily="50" charset="-128"/>
                          <a:ea typeface="+mn-ea"/>
                          <a:cs typeface="+mn-cs"/>
                        </a:rPr>
                        <a:t>年に</a:t>
                      </a:r>
                      <a:r>
                        <a:rPr kumimoji="1" lang="en-US" altLang="ja-JP" sz="1200" kern="1200" dirty="0">
                          <a:solidFill>
                            <a:schemeClr val="tx1"/>
                          </a:solidFill>
                          <a:latin typeface="ＭＳ Ｐゴシック" panose="020B0600070205080204" pitchFamily="50" charset="-128"/>
                          <a:ea typeface="+mn-ea"/>
                          <a:cs typeface="+mn-cs"/>
                        </a:rPr>
                        <a:t>1</a:t>
                      </a:r>
                      <a:r>
                        <a:rPr kumimoji="1" lang="ja-JP" altLang="en-US" sz="1200" kern="1200" dirty="0">
                          <a:solidFill>
                            <a:schemeClr val="tx1"/>
                          </a:solidFill>
                          <a:latin typeface="ＭＳ Ｐゴシック" panose="020B0600070205080204" pitchFamily="50" charset="-128"/>
                          <a:ea typeface="+mn-ea"/>
                          <a:cs typeface="+mn-cs"/>
                        </a:rPr>
                        <a:t>歳ずつ段階的に引き上げる（</a:t>
                      </a:r>
                      <a:r>
                        <a:rPr kumimoji="1" lang="en-US" altLang="ja-JP" sz="1200" kern="1200" dirty="0">
                          <a:solidFill>
                            <a:schemeClr val="tx1"/>
                          </a:solidFill>
                          <a:latin typeface="ＭＳ Ｐゴシック" panose="020B0600070205080204" pitchFamily="50" charset="-128"/>
                          <a:ea typeface="+mn-ea"/>
                          <a:cs typeface="+mn-cs"/>
                        </a:rPr>
                        <a:t>2031</a:t>
                      </a:r>
                      <a:r>
                        <a:rPr kumimoji="1" lang="ja-JP" altLang="en-US" sz="1200" kern="1200" dirty="0">
                          <a:solidFill>
                            <a:schemeClr val="tx1"/>
                          </a:solidFill>
                          <a:latin typeface="ＭＳ Ｐゴシック" panose="020B0600070205080204" pitchFamily="50" charset="-128"/>
                          <a:ea typeface="+mn-ea"/>
                          <a:cs typeface="+mn-cs"/>
                        </a:rPr>
                        <a:t>年度完成）</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kern="1200" dirty="0">
                        <a:solidFill>
                          <a:srgbClr val="FF0000"/>
                        </a:solidFill>
                        <a:latin typeface="ＭＳ Ｐゴシック" panose="020B0600070205080204" pitchFamily="50" charset="-128"/>
                        <a:ea typeface="ＭＳ Ｐゴシック" panose="020B0600070205080204" pitchFamily="50" charset="-128"/>
                        <a:cs typeface="+mn-cs"/>
                      </a:endParaRPr>
                    </a:p>
                  </a:txBody>
                  <a:tcPr marR="36000">
                    <a:lnL w="12700" cap="flat" cmpd="sng" algn="ctr">
                      <a:no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0469099"/>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271</a:t>
            </a:fld>
            <a:endParaRPr lang="ja-JP" altLang="en-US"/>
          </a:p>
        </p:txBody>
      </p:sp>
    </p:spTree>
    <p:extLst>
      <p:ext uri="{BB962C8B-B14F-4D97-AF65-F5344CB8AC3E}">
        <p14:creationId xmlns:p14="http://schemas.microsoft.com/office/powerpoint/2010/main" val="4004616172"/>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7737" y="2327512"/>
            <a:ext cx="8510663" cy="3386442"/>
          </a:xfrm>
          <a:prstGeom prst="rect">
            <a:avLst/>
          </a:prstGeom>
          <a:noFill/>
          <a:extLst>
            <a:ext uri="{909E8E84-426E-40DD-AFC4-6F175D3DCCD1}">
              <a14:hiddenFill xmlns:a14="http://schemas.microsoft.com/office/drawing/2010/main">
                <a:solidFill>
                  <a:srgbClr val="FFFFFF"/>
                </a:solidFill>
              </a14:hiddenFill>
            </a:ext>
          </a:extLst>
        </p:spPr>
      </p:pic>
      <p:sp>
        <p:nvSpPr>
          <p:cNvPr id="8" name="正方形/長方形 7"/>
          <p:cNvSpPr/>
          <p:nvPr/>
        </p:nvSpPr>
        <p:spPr>
          <a:xfrm>
            <a:off x="660872" y="905391"/>
            <a:ext cx="662473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大阪府独自の給与制度改革により、「職務給の原則」を徹底した。</a:t>
            </a:r>
          </a:p>
        </p:txBody>
      </p:sp>
      <p:sp>
        <p:nvSpPr>
          <p:cNvPr id="10" name="正方形/長方形 9"/>
          <p:cNvSpPr/>
          <p:nvPr/>
        </p:nvSpPr>
        <p:spPr>
          <a:xfrm>
            <a:off x="1146585" y="1243945"/>
            <a:ext cx="7412638"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上位の役職につかない限り、上位の職務の級の給料は支給されない。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部長級、次長級については、定期昇給を廃止し、「定額制」とした。</a:t>
            </a:r>
          </a:p>
        </p:txBody>
      </p:sp>
      <p:sp>
        <p:nvSpPr>
          <p:cNvPr id="11" name="テキスト ボックス 10"/>
          <p:cNvSpPr txBox="1"/>
          <p:nvPr/>
        </p:nvSpPr>
        <p:spPr>
          <a:xfrm>
            <a:off x="660871" y="2158235"/>
            <a:ext cx="395871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職務の級の再編</a:t>
            </a:r>
          </a:p>
        </p:txBody>
      </p:sp>
      <p:sp>
        <p:nvSpPr>
          <p:cNvPr id="17" name="正方形/長方形 16"/>
          <p:cNvSpPr/>
          <p:nvPr/>
        </p:nvSpPr>
        <p:spPr>
          <a:xfrm>
            <a:off x="757669" y="5805264"/>
            <a:ext cx="7775870"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「職務の級」は、役職等の職務の複雑、困難及び責任の度に応じて設定する給料表の区分。</a:t>
            </a:r>
          </a:p>
        </p:txBody>
      </p:sp>
      <p:sp>
        <p:nvSpPr>
          <p:cNvPr id="12" name="テキスト ボックス 11"/>
          <p:cNvSpPr txBox="1"/>
          <p:nvPr/>
        </p:nvSpPr>
        <p:spPr>
          <a:xfrm>
            <a:off x="251520" y="524926"/>
            <a:ext cx="50405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①給与制度改革　～「職務給の原則」の徹底</a:t>
            </a:r>
          </a:p>
        </p:txBody>
      </p:sp>
      <p:cxnSp>
        <p:nvCxnSpPr>
          <p:cNvPr id="3" name="直線コネクタ 2"/>
          <p:cNvCxnSpPr/>
          <p:nvPr/>
        </p:nvCxnSpPr>
        <p:spPr>
          <a:xfrm>
            <a:off x="1228725" y="3991356"/>
            <a:ext cx="0" cy="743712"/>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2475779" y="4309872"/>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3084216" y="4322064"/>
            <a:ext cx="0" cy="39624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3707904" y="3962400"/>
            <a:ext cx="620256" cy="768096"/>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3707904" y="3545988"/>
            <a:ext cx="620256" cy="1184508"/>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7507872" y="3990253"/>
            <a:ext cx="0"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5567920" y="3976326"/>
            <a:ext cx="660264" cy="77681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6876256" y="3545988"/>
            <a:ext cx="631616" cy="117915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2464320" y="3990253"/>
            <a:ext cx="620256" cy="728051"/>
          </a:xfrm>
          <a:prstGeom prst="line">
            <a:avLst/>
          </a:prstGeom>
          <a:ln w="19050">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flipH="1">
            <a:off x="6228184" y="3551891"/>
            <a:ext cx="636354" cy="1154221"/>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4969371" y="4004868"/>
            <a:ext cx="0" cy="711012"/>
          </a:xfrm>
          <a:prstGeom prst="line">
            <a:avLst/>
          </a:prstGeom>
          <a:ln w="15875">
            <a:solidFill>
              <a:schemeClr val="tx1"/>
            </a:solidFill>
            <a:prstDash val="lg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8772028" y="3976326"/>
            <a:ext cx="0" cy="768096"/>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4941490" y="3991356"/>
            <a:ext cx="0" cy="733788"/>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2464320" y="4004868"/>
            <a:ext cx="0" cy="720276"/>
          </a:xfrm>
          <a:prstGeom prst="line">
            <a:avLst/>
          </a:prstGeom>
          <a:ln w="22225">
            <a:solidFill>
              <a:srgbClr val="FF0000"/>
            </a:solidFill>
            <a:prstDash val="solid"/>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94729804"/>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9512" y="325105"/>
            <a:ext cx="8964487"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■見直しの内容（行政職）</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エントリーシートの導入や、択一・記述式試験の廃止等、</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府として求める人材をより確実に獲得できる試験制度へ</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再構築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2015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年に、より優秀な人材を確保できるよう、試験内容の一部見直し等を実施した。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3" name="テキスト ボックス 12"/>
          <p:cNvSpPr txBox="1"/>
          <p:nvPr/>
        </p:nvSpPr>
        <p:spPr>
          <a:xfrm>
            <a:off x="179512" y="26110"/>
            <a:ext cx="50405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②職員採用試験の抜本的見直し</a:t>
            </a:r>
          </a:p>
        </p:txBody>
      </p:sp>
      <p:graphicFrame>
        <p:nvGraphicFramePr>
          <p:cNvPr id="8" name="表 7"/>
          <p:cNvGraphicFramePr>
            <a:graphicFrameLocks noGrp="1"/>
          </p:cNvGraphicFramePr>
          <p:nvPr/>
        </p:nvGraphicFramePr>
        <p:xfrm>
          <a:off x="242413" y="1340768"/>
          <a:ext cx="8838683" cy="3400687"/>
        </p:xfrm>
        <a:graphic>
          <a:graphicData uri="http://schemas.openxmlformats.org/drawingml/2006/table">
            <a:tbl>
              <a:tblPr firstRow="1" bandRow="1">
                <a:tableStyleId>{7DF18680-E054-41AD-8BC1-D1AEF772440D}</a:tableStyleId>
              </a:tblPr>
              <a:tblGrid>
                <a:gridCol w="1233243">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2421418">
                  <a:extLst>
                    <a:ext uri="{9D8B030D-6E8A-4147-A177-3AD203B41FA5}">
                      <a16:colId xmlns:a16="http://schemas.microsoft.com/office/drawing/2014/main" val="20002"/>
                    </a:ext>
                  </a:extLst>
                </a:gridCol>
                <a:gridCol w="2591734">
                  <a:extLst>
                    <a:ext uri="{9D8B030D-6E8A-4147-A177-3AD203B41FA5}">
                      <a16:colId xmlns:a16="http://schemas.microsoft.com/office/drawing/2014/main" val="20003"/>
                    </a:ext>
                  </a:extLst>
                </a:gridCol>
              </a:tblGrid>
              <a:tr h="360040">
                <a:tc rowSpan="2">
                  <a:txBody>
                    <a:bodyPr/>
                    <a:lstStyle/>
                    <a:p>
                      <a:pPr algn="ctr"/>
                      <a:r>
                        <a:rPr kumimoji="1" lang="ja-JP" altLang="en-US" sz="1200" b="0" dirty="0">
                          <a:solidFill>
                            <a:schemeClr val="tx1"/>
                          </a:solidFill>
                        </a:rPr>
                        <a:t>見直しの項目</a:t>
                      </a:r>
                    </a:p>
                  </a:txBody>
                  <a:tcPr anchor="ct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gridSpan="3">
                  <a:txBody>
                    <a:bodyPr/>
                    <a:lstStyle/>
                    <a:p>
                      <a:pPr algn="ctr"/>
                      <a:r>
                        <a:rPr kumimoji="1" lang="ja-JP" altLang="en-US" sz="1200" b="0" dirty="0">
                          <a:solidFill>
                            <a:schemeClr val="tx1"/>
                          </a:solidFill>
                        </a:rPr>
                        <a:t>内容</a:t>
                      </a:r>
                    </a:p>
                  </a:txBody>
                  <a:tcPr anchor="ct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sz="1400" dirty="0">
                        <a:solidFill>
                          <a:schemeClr val="tx1"/>
                        </a:solidFill>
                      </a:endParaRPr>
                    </a:p>
                  </a:txBody>
                  <a:tcPr>
                    <a:lnL w="9525" cap="flat" cmpd="sng" algn="ctr">
                      <a:solidFill>
                        <a:schemeClr val="bg1">
                          <a:lumMod val="50000"/>
                        </a:schemeClr>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331767">
                <a:tc vMerge="1">
                  <a:txBody>
                    <a:bodyPr/>
                    <a:lstStyle/>
                    <a:p>
                      <a:endParaRPr kumimoji="1" lang="ja-JP" altLang="en-US" sz="1400" dirty="0">
                        <a:solidFill>
                          <a:schemeClr val="tx1"/>
                        </a:solidFill>
                      </a:endParaRPr>
                    </a:p>
                  </a:txBody>
                  <a:tcPr>
                    <a:lnL w="19050"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２０１０年実施試験まで</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２０１１年実施試験～</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200" b="0" dirty="0">
                          <a:solidFill>
                            <a:schemeClr val="tx1"/>
                          </a:solidFill>
                        </a:rPr>
                        <a:t>２０１５年実施試験～</a:t>
                      </a:r>
                    </a:p>
                  </a:txBody>
                  <a:tcPr anchor="ctr">
                    <a:lnL w="9525" cap="flat" cmpd="sng" algn="ctr">
                      <a:solidFill>
                        <a:schemeClr val="tx1"/>
                      </a:solidFill>
                      <a:prstDash val="solid"/>
                      <a:round/>
                      <a:headEnd type="none" w="med" len="med"/>
                      <a:tailEnd type="none" w="med" len="med"/>
                    </a:lnL>
                    <a:lnR w="19050"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19050"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532329">
                <a:tc>
                  <a:txBody>
                    <a:bodyPr/>
                    <a:lstStyle/>
                    <a:p>
                      <a:r>
                        <a:rPr kumimoji="1" lang="ja-JP" altLang="en-US" sz="1200" dirty="0">
                          <a:solidFill>
                            <a:schemeClr val="tx1"/>
                          </a:solidFill>
                        </a:rPr>
                        <a:t>試験区分</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①高校卒程度（１８～２１歳）</a:t>
                      </a:r>
                      <a:endParaRPr kumimoji="1" lang="en-US" altLang="ja-JP" sz="1000" dirty="0">
                        <a:solidFill>
                          <a:schemeClr val="tx1"/>
                        </a:solidFill>
                      </a:endParaRPr>
                    </a:p>
                    <a:p>
                      <a:r>
                        <a:rPr kumimoji="1" lang="ja-JP" altLang="en-US" sz="1000" dirty="0">
                          <a:solidFill>
                            <a:schemeClr val="tx1"/>
                          </a:solidFill>
                        </a:rPr>
                        <a:t>②大学卒程度（２２～</a:t>
                      </a:r>
                      <a:r>
                        <a:rPr kumimoji="1" lang="ja-JP" altLang="en-US" sz="1000" u="sng" dirty="0">
                          <a:solidFill>
                            <a:schemeClr val="tx1"/>
                          </a:solidFill>
                        </a:rPr>
                        <a:t>２９</a:t>
                      </a:r>
                      <a:r>
                        <a:rPr kumimoji="1" lang="ja-JP" altLang="en-US" sz="1000" dirty="0">
                          <a:solidFill>
                            <a:schemeClr val="tx1"/>
                          </a:solidFill>
                        </a:rPr>
                        <a:t>歳）</a:t>
                      </a:r>
                      <a:endParaRPr kumimoji="1" lang="en-US" altLang="ja-JP" sz="1000" dirty="0">
                        <a:solidFill>
                          <a:schemeClr val="tx1"/>
                        </a:solidFill>
                      </a:endParaRPr>
                    </a:p>
                    <a:p>
                      <a:r>
                        <a:rPr kumimoji="1" lang="ja-JP" altLang="en-US" sz="1000" dirty="0">
                          <a:solidFill>
                            <a:schemeClr val="tx1"/>
                          </a:solidFill>
                        </a:rPr>
                        <a:t>③社会人採用（</a:t>
                      </a:r>
                      <a:r>
                        <a:rPr kumimoji="1" lang="ja-JP" altLang="en-US" sz="1000" u="sng" dirty="0">
                          <a:solidFill>
                            <a:schemeClr val="tx1"/>
                          </a:solidFill>
                        </a:rPr>
                        <a:t>３０</a:t>
                      </a:r>
                      <a:r>
                        <a:rPr kumimoji="1" lang="ja-JP" altLang="en-US" sz="1000" dirty="0">
                          <a:solidFill>
                            <a:schemeClr val="tx1"/>
                          </a:solidFill>
                        </a:rPr>
                        <a:t>～３４歳）</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gridSpan="2">
                  <a:txBody>
                    <a:bodyPr/>
                    <a:lstStyle/>
                    <a:p>
                      <a:r>
                        <a:rPr kumimoji="1" lang="ja-JP" altLang="en-US" sz="1000" dirty="0">
                          <a:solidFill>
                            <a:schemeClr val="tx1"/>
                          </a:solidFill>
                        </a:rPr>
                        <a:t>①１８～２１歳</a:t>
                      </a:r>
                      <a:endParaRPr kumimoji="1" lang="en-US" altLang="ja-JP" sz="1000" dirty="0">
                        <a:solidFill>
                          <a:schemeClr val="tx1"/>
                        </a:solidFill>
                      </a:endParaRPr>
                    </a:p>
                    <a:p>
                      <a:r>
                        <a:rPr kumimoji="1" lang="ja-JP" altLang="en-US" sz="1000" dirty="0">
                          <a:solidFill>
                            <a:schemeClr val="tx1"/>
                          </a:solidFill>
                        </a:rPr>
                        <a:t>②２２～</a:t>
                      </a:r>
                      <a:r>
                        <a:rPr kumimoji="1" lang="ja-JP" altLang="en-US" sz="1000" u="sng" dirty="0">
                          <a:solidFill>
                            <a:schemeClr val="tx1"/>
                          </a:solidFill>
                        </a:rPr>
                        <a:t>２５</a:t>
                      </a:r>
                      <a:r>
                        <a:rPr kumimoji="1" lang="ja-JP" altLang="en-US" sz="1000" dirty="0">
                          <a:solidFill>
                            <a:schemeClr val="tx1"/>
                          </a:solidFill>
                        </a:rPr>
                        <a:t>歳</a:t>
                      </a:r>
                      <a:endParaRPr kumimoji="1" lang="en-US" altLang="ja-JP" sz="1000"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２６</a:t>
                      </a:r>
                      <a:r>
                        <a:rPr kumimoji="1" lang="ja-JP" altLang="en-US" sz="1000" dirty="0">
                          <a:solidFill>
                            <a:schemeClr val="tx1"/>
                          </a:solidFill>
                        </a:rPr>
                        <a:t>～３４歳</a:t>
                      </a:r>
                      <a:endParaRPr kumimoji="1" lang="en-US" altLang="ja-JP"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19050"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2"/>
                  </a:ext>
                </a:extLst>
              </a:tr>
              <a:tr h="669133">
                <a:tc>
                  <a:txBody>
                    <a:bodyPr/>
                    <a:lstStyle/>
                    <a:p>
                      <a:r>
                        <a:rPr kumimoji="1" lang="ja-JP" altLang="en-US" sz="1200" dirty="0">
                          <a:solidFill>
                            <a:schemeClr val="tx1"/>
                          </a:solidFill>
                        </a:rPr>
                        <a:t>試験科目</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①１次　択一式、作文</a:t>
                      </a:r>
                      <a:endParaRPr kumimoji="1" lang="en-US" altLang="ja-JP" sz="1000" dirty="0">
                        <a:solidFill>
                          <a:schemeClr val="tx1"/>
                        </a:solidFill>
                      </a:endParaRPr>
                    </a:p>
                    <a:p>
                      <a:r>
                        <a:rPr kumimoji="1" lang="ja-JP" altLang="en-US" sz="1000" dirty="0">
                          <a:solidFill>
                            <a:schemeClr val="tx1"/>
                          </a:solidFill>
                        </a:rPr>
                        <a:t>②１次　</a:t>
                      </a:r>
                      <a:r>
                        <a:rPr kumimoji="1" lang="ja-JP" altLang="en-US" sz="1000" u="sng" dirty="0">
                          <a:solidFill>
                            <a:schemeClr val="tx1"/>
                          </a:solidFill>
                        </a:rPr>
                        <a:t>択一式</a:t>
                      </a:r>
                      <a:r>
                        <a:rPr kumimoji="1" lang="ja-JP" altLang="en-US" sz="1000" dirty="0">
                          <a:solidFill>
                            <a:schemeClr val="tx1"/>
                          </a:solidFill>
                        </a:rPr>
                        <a:t>；２次　</a:t>
                      </a:r>
                      <a:r>
                        <a:rPr kumimoji="1" lang="ja-JP" altLang="en-US" sz="1000" u="sng" dirty="0">
                          <a:solidFill>
                            <a:schemeClr val="tx1"/>
                          </a:solidFill>
                        </a:rPr>
                        <a:t>記述式（見識・専門）</a:t>
                      </a:r>
                      <a:endParaRPr kumimoji="1" lang="en-US" altLang="ja-JP" sz="1000" u="sng" dirty="0">
                        <a:solidFill>
                          <a:schemeClr val="tx1"/>
                        </a:solidFill>
                      </a:endParaRPr>
                    </a:p>
                    <a:p>
                      <a:r>
                        <a:rPr kumimoji="1" lang="ja-JP" altLang="en-US" sz="1000" dirty="0">
                          <a:solidFill>
                            <a:schemeClr val="tx1"/>
                          </a:solidFill>
                        </a:rPr>
                        <a:t>③１次　</a:t>
                      </a:r>
                      <a:r>
                        <a:rPr kumimoji="1" lang="ja-JP" altLang="en-US" sz="1000" u="sng" dirty="0">
                          <a:solidFill>
                            <a:schemeClr val="tx1"/>
                          </a:solidFill>
                        </a:rPr>
                        <a:t>択一式、記述式（見識）</a:t>
                      </a:r>
                      <a:r>
                        <a:rPr kumimoji="1" lang="ja-JP" altLang="en-US" sz="1000" dirty="0">
                          <a:solidFill>
                            <a:schemeClr val="tx1"/>
                          </a:solidFill>
                        </a:rPr>
                        <a:t>、経験論文</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①１次　択一式、作文（変更なし）</a:t>
                      </a:r>
                      <a:endParaRPr kumimoji="1" lang="en-US" altLang="ja-JP" sz="1000" dirty="0">
                        <a:solidFill>
                          <a:schemeClr val="tx1"/>
                        </a:solidFill>
                      </a:endParaRPr>
                    </a:p>
                    <a:p>
                      <a:r>
                        <a:rPr kumimoji="1" lang="ja-JP" altLang="en-US" sz="1000" dirty="0">
                          <a:solidFill>
                            <a:schemeClr val="tx1"/>
                          </a:solidFill>
                        </a:rPr>
                        <a:t>②１次　</a:t>
                      </a:r>
                      <a:r>
                        <a:rPr kumimoji="1" lang="ja-JP" altLang="en-US" sz="1000" u="sng" dirty="0">
                          <a:solidFill>
                            <a:schemeClr val="tx1"/>
                          </a:solidFill>
                        </a:rPr>
                        <a:t>小論文、ｴﾝﾄﾘｰｼｰﾄ</a:t>
                      </a:r>
                      <a:r>
                        <a:rPr kumimoji="1" lang="ja-JP" altLang="en-US" sz="1000" dirty="0">
                          <a:solidFill>
                            <a:schemeClr val="tx1"/>
                          </a:solidFill>
                        </a:rPr>
                        <a:t>；２次　</a:t>
                      </a:r>
                      <a:r>
                        <a:rPr kumimoji="1" lang="ja-JP" altLang="en-US" sz="1000" u="sng" dirty="0">
                          <a:solidFill>
                            <a:schemeClr val="tx1"/>
                          </a:solidFill>
                        </a:rPr>
                        <a:t>論文</a:t>
                      </a:r>
                      <a:endParaRPr kumimoji="1" lang="en-US" altLang="ja-JP" sz="1000" dirty="0">
                        <a:solidFill>
                          <a:schemeClr val="tx1"/>
                        </a:solidFill>
                      </a:endParaRPr>
                    </a:p>
                    <a:p>
                      <a:r>
                        <a:rPr kumimoji="1" lang="ja-JP" altLang="en-US" sz="1000" dirty="0">
                          <a:solidFill>
                            <a:schemeClr val="tx1"/>
                          </a:solidFill>
                        </a:rPr>
                        <a:t>③１次　</a:t>
                      </a:r>
                      <a:r>
                        <a:rPr kumimoji="1" lang="ja-JP" altLang="en-US" sz="1000" u="sng" dirty="0">
                          <a:solidFill>
                            <a:schemeClr val="tx1"/>
                          </a:solidFill>
                        </a:rPr>
                        <a:t>小論文、ｴﾝﾄﾘｰｼｰﾄ</a:t>
                      </a:r>
                      <a:r>
                        <a:rPr kumimoji="1" lang="ja-JP" altLang="en-US" sz="1000" dirty="0">
                          <a:solidFill>
                            <a:schemeClr val="tx1"/>
                          </a:solidFill>
                        </a:rPr>
                        <a:t>；２次　</a:t>
                      </a:r>
                      <a:r>
                        <a:rPr kumimoji="1" lang="ja-JP" altLang="en-US" sz="1000" u="sng" dirty="0">
                          <a:solidFill>
                            <a:schemeClr val="tx1"/>
                          </a:solidFill>
                        </a:rPr>
                        <a:t>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①１次　択一式、作文</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②１次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ｴﾝﾄﾘｰｼｰﾄ；２次　論文</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（見識</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分野と法律・経済分野からの選択制）</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③１次　</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ＳＰＩ３、</a:t>
                      </a:r>
                      <a:r>
                        <a:rPr kumimoji="1" lang="ja-JP" altLang="en-US" sz="1000" b="0" i="0" u="none" strike="noStrike" kern="1200" cap="none" spc="0" normalizeH="0" baseline="0" noProof="0" dirty="0">
                          <a:ln>
                            <a:noFill/>
                          </a:ln>
                          <a:solidFill>
                            <a:schemeClr val="tx1"/>
                          </a:solidFill>
                          <a:effectLst/>
                          <a:uLnTx/>
                          <a:uFillTx/>
                          <a:latin typeface="+mn-lt"/>
                          <a:ea typeface="+mn-ea"/>
                          <a:cs typeface="+mn-cs"/>
                        </a:rPr>
                        <a:t>ｴﾝﾄﾘｰｼｰﾄ；２次　論文</a:t>
                      </a:r>
                      <a:endParaRPr kumimoji="1" lang="ja-JP" altLang="en-US" sz="1000"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r h="883136">
                <a:tc>
                  <a:txBody>
                    <a:bodyPr/>
                    <a:lstStyle/>
                    <a:p>
                      <a:r>
                        <a:rPr kumimoji="1" lang="ja-JP" altLang="en-US" sz="1200" dirty="0">
                          <a:solidFill>
                            <a:schemeClr val="tx1"/>
                          </a:solidFill>
                        </a:rPr>
                        <a:t>面接等の種類</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①２次　個別面接</a:t>
                      </a:r>
                      <a:endParaRPr kumimoji="1" lang="en-US" altLang="ja-JP" sz="1000" dirty="0">
                        <a:solidFill>
                          <a:schemeClr val="tx1"/>
                        </a:solidFill>
                      </a:endParaRPr>
                    </a:p>
                    <a:p>
                      <a:r>
                        <a:rPr kumimoji="1" lang="ja-JP" altLang="en-US" sz="1000" dirty="0">
                          <a:solidFill>
                            <a:schemeClr val="tx1"/>
                          </a:solidFill>
                        </a:rPr>
                        <a:t>②２次　個別面接；３次　個別面接、</a:t>
                      </a:r>
                      <a:r>
                        <a:rPr kumimoji="1" lang="ja-JP" altLang="en-US" sz="1000" u="sng" dirty="0">
                          <a:solidFill>
                            <a:schemeClr val="tx1"/>
                          </a:solidFill>
                        </a:rPr>
                        <a:t>集団討論</a:t>
                      </a:r>
                      <a:endParaRPr kumimoji="1" lang="en-US" altLang="ja-JP" sz="1000" u="sng" dirty="0">
                        <a:solidFill>
                          <a:schemeClr val="tx1"/>
                        </a:solidFill>
                      </a:endParaRPr>
                    </a:p>
                    <a:p>
                      <a:r>
                        <a:rPr kumimoji="1" lang="ja-JP" altLang="en-US" sz="1000" dirty="0">
                          <a:solidFill>
                            <a:schemeClr val="tx1"/>
                          </a:solidFill>
                        </a:rPr>
                        <a:t>③２次　ﾌﾟﾚｾﾞﾝ面接；３次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集団討論</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①２次　個別面接（変更なし）</a:t>
                      </a:r>
                      <a:endParaRPr kumimoji="1" lang="en-US" altLang="ja-JP" sz="1000" dirty="0">
                        <a:solidFill>
                          <a:schemeClr val="tx1"/>
                        </a:solidFill>
                      </a:endParaRPr>
                    </a:p>
                    <a:p>
                      <a:r>
                        <a:rPr kumimoji="1" lang="ja-JP" altLang="en-US" sz="1000" dirty="0">
                          <a:solidFill>
                            <a:schemeClr val="tx1"/>
                          </a:solidFill>
                        </a:rPr>
                        <a:t>②２次　個別面接；３次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ｸﾞﾙｰﾌﾟﾜｰｸ、適性試験</a:t>
                      </a:r>
                      <a:endParaRPr kumimoji="1" lang="en-US" altLang="ja-JP" sz="1000" u="sng" dirty="0">
                        <a:solidFill>
                          <a:schemeClr val="tx1"/>
                        </a:solidFill>
                      </a:endParaRPr>
                    </a:p>
                    <a:p>
                      <a:r>
                        <a:rPr kumimoji="1" lang="ja-JP" altLang="en-US" sz="1000" dirty="0">
                          <a:solidFill>
                            <a:schemeClr val="tx1"/>
                          </a:solidFill>
                        </a:rPr>
                        <a:t>③２次　ﾌﾟﾚｾﾞﾝ面接；３次　個別面接、</a:t>
                      </a:r>
                      <a:endParaRPr kumimoji="1" lang="en-US" altLang="ja-JP" sz="1000" dirty="0">
                        <a:solidFill>
                          <a:schemeClr val="tx1"/>
                        </a:solidFill>
                      </a:endParaRPr>
                    </a:p>
                    <a:p>
                      <a:r>
                        <a:rPr kumimoji="1" lang="ja-JP" altLang="en-US" sz="1000" u="none" dirty="0">
                          <a:solidFill>
                            <a:schemeClr val="tx1"/>
                          </a:solidFill>
                        </a:rPr>
                        <a:t>　　　　　</a:t>
                      </a:r>
                      <a:r>
                        <a:rPr kumimoji="1" lang="ja-JP" altLang="en-US" sz="1000" u="sng" dirty="0">
                          <a:solidFill>
                            <a:schemeClr val="tx1"/>
                          </a:solidFill>
                        </a:rPr>
                        <a:t>ｸﾞﾙｰﾌﾟﾜｰｸ、適性試験</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①２次　個別面接</a:t>
                      </a:r>
                      <a:endParaRPr kumimoji="1" lang="en-US" altLang="ja-JP" sz="1000" dirty="0">
                        <a:solidFill>
                          <a:schemeClr val="tx1"/>
                        </a:solidFill>
                      </a:endParaRPr>
                    </a:p>
                    <a:p>
                      <a:r>
                        <a:rPr kumimoji="1" lang="ja-JP" altLang="en-US" sz="1000" dirty="0">
                          <a:solidFill>
                            <a:schemeClr val="tx1"/>
                          </a:solidFill>
                        </a:rPr>
                        <a:t>②２次　個別面接；３次　個別面接、</a:t>
                      </a:r>
                      <a:endParaRPr kumimoji="1" lang="en-US" altLang="ja-JP" sz="1000" dirty="0">
                        <a:solidFill>
                          <a:schemeClr val="tx1"/>
                        </a:solidFill>
                      </a:endParaRPr>
                    </a:p>
                    <a:p>
                      <a:r>
                        <a:rPr kumimoji="1" lang="ja-JP" altLang="en-US" sz="1000" u="none" dirty="0">
                          <a:solidFill>
                            <a:schemeClr val="tx1"/>
                          </a:solidFill>
                        </a:rPr>
                        <a:t>　　　　　ｸﾞﾙｰﾌﾟﾜｰｸ</a:t>
                      </a:r>
                      <a:endParaRPr kumimoji="1" lang="en-US" altLang="ja-JP" sz="1000" u="sng" dirty="0">
                        <a:solidFill>
                          <a:schemeClr val="tx1"/>
                        </a:solidFill>
                      </a:endParaRPr>
                    </a:p>
                    <a:p>
                      <a:r>
                        <a:rPr kumimoji="1" lang="ja-JP" altLang="en-US" sz="1000" dirty="0">
                          <a:solidFill>
                            <a:schemeClr val="tx1"/>
                          </a:solidFill>
                        </a:rPr>
                        <a:t>③２次　</a:t>
                      </a:r>
                      <a:r>
                        <a:rPr kumimoji="1" lang="ja-JP" altLang="en-US" sz="1000" u="sng" dirty="0">
                          <a:solidFill>
                            <a:schemeClr val="tx1"/>
                          </a:solidFill>
                        </a:rPr>
                        <a:t>個別面接</a:t>
                      </a:r>
                      <a:r>
                        <a:rPr kumimoji="1" lang="ja-JP" altLang="en-US" sz="1000" dirty="0">
                          <a:solidFill>
                            <a:schemeClr val="tx1"/>
                          </a:solidFill>
                        </a:rPr>
                        <a:t>；３次　</a:t>
                      </a:r>
                      <a:r>
                        <a:rPr kumimoji="1" lang="ja-JP" altLang="en-US" sz="1000" u="sng" dirty="0">
                          <a:solidFill>
                            <a:schemeClr val="tx1"/>
                          </a:solidFill>
                        </a:rPr>
                        <a:t>ﾌﾟﾚｾﾞﾝ面接</a:t>
                      </a:r>
                      <a:r>
                        <a:rPr kumimoji="1" lang="ja-JP" altLang="en-US" sz="1000" dirty="0">
                          <a:solidFill>
                            <a:schemeClr val="tx1"/>
                          </a:solidFill>
                        </a:rPr>
                        <a:t>、</a:t>
                      </a:r>
                      <a:endParaRPr kumimoji="1" lang="en-US" altLang="ja-JP" sz="1000" dirty="0">
                        <a:solidFill>
                          <a:schemeClr val="tx1"/>
                        </a:solidFill>
                      </a:endParaRPr>
                    </a:p>
                    <a:p>
                      <a:r>
                        <a:rPr kumimoji="1" lang="ja-JP" altLang="en-US" sz="1000" dirty="0">
                          <a:solidFill>
                            <a:schemeClr val="tx1"/>
                          </a:solidFill>
                        </a:rPr>
                        <a:t>　　　　　個別面接、</a:t>
                      </a:r>
                      <a:r>
                        <a:rPr kumimoji="1" lang="ja-JP" altLang="en-US" sz="1000" u="none" dirty="0">
                          <a:solidFill>
                            <a:schemeClr val="tx1"/>
                          </a:solidFill>
                        </a:rPr>
                        <a:t>ｸﾞﾙｰﾌﾟﾜｰｸ</a:t>
                      </a:r>
                      <a:endParaRPr kumimoji="1" lang="ja-JP" altLang="en-US" sz="1000" u="sng" dirty="0">
                        <a:solidFill>
                          <a:schemeClr val="tx1"/>
                        </a:solidFill>
                      </a:endParaRP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4"/>
                  </a:ext>
                </a:extLst>
              </a:tr>
              <a:tr h="576064">
                <a:tc>
                  <a:txBody>
                    <a:bodyPr/>
                    <a:lstStyle/>
                    <a:p>
                      <a:r>
                        <a:rPr kumimoji="1" lang="ja-JP" altLang="en-US" sz="1200" dirty="0">
                          <a:solidFill>
                            <a:schemeClr val="tx1"/>
                          </a:solidFill>
                        </a:rPr>
                        <a:t>試験実施時期</a:t>
                      </a:r>
                    </a:p>
                  </a:txBody>
                  <a:tcPr anchor="ct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solidFill>
                      <a:schemeClr val="accent5">
                        <a:lumMod val="60000"/>
                        <a:lumOff val="40000"/>
                      </a:schemeClr>
                    </a:solidFill>
                  </a:tcPr>
                </a:tc>
                <a:tc>
                  <a:txBody>
                    <a:bodyPr/>
                    <a:lstStyle/>
                    <a:p>
                      <a:r>
                        <a:rPr kumimoji="1" lang="ja-JP" altLang="en-US" sz="1000" dirty="0">
                          <a:solidFill>
                            <a:schemeClr val="tx1"/>
                          </a:solidFill>
                        </a:rPr>
                        <a:t>①９月下旬</a:t>
                      </a:r>
                      <a:endParaRPr kumimoji="1" lang="en-US" altLang="ja-JP" sz="1000" dirty="0">
                        <a:solidFill>
                          <a:schemeClr val="tx1"/>
                        </a:solidFill>
                      </a:endParaRPr>
                    </a:p>
                    <a:p>
                      <a:r>
                        <a:rPr kumimoji="1" lang="ja-JP" altLang="en-US" sz="1000" dirty="0">
                          <a:solidFill>
                            <a:schemeClr val="tx1"/>
                          </a:solidFill>
                        </a:rPr>
                        <a:t>②</a:t>
                      </a:r>
                      <a:r>
                        <a:rPr kumimoji="1" lang="ja-JP" altLang="en-US" sz="1000" u="sng" dirty="0">
                          <a:solidFill>
                            <a:schemeClr val="tx1"/>
                          </a:solidFill>
                        </a:rPr>
                        <a:t>６月下旬</a:t>
                      </a:r>
                      <a:endParaRPr kumimoji="1" lang="en-US" altLang="ja-JP" sz="1000" u="sng"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６月下旬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r>
                        <a:rPr kumimoji="1" lang="ja-JP" altLang="en-US" sz="1000" dirty="0">
                          <a:solidFill>
                            <a:schemeClr val="tx1"/>
                          </a:solidFill>
                        </a:rPr>
                        <a:t>①９月下旬（変更なし）</a:t>
                      </a:r>
                      <a:endParaRPr kumimoji="1" lang="en-US" altLang="ja-JP" sz="1000" dirty="0">
                        <a:solidFill>
                          <a:schemeClr val="tx1"/>
                        </a:solidFill>
                      </a:endParaRPr>
                    </a:p>
                    <a:p>
                      <a:r>
                        <a:rPr kumimoji="1" lang="ja-JP" altLang="en-US" sz="1000" dirty="0">
                          <a:solidFill>
                            <a:schemeClr val="tx1"/>
                          </a:solidFill>
                        </a:rPr>
                        <a:t>②</a:t>
                      </a:r>
                      <a:r>
                        <a:rPr kumimoji="1" lang="ja-JP" altLang="en-US" sz="1000" i="0" u="sng" dirty="0">
                          <a:solidFill>
                            <a:schemeClr val="tx1"/>
                          </a:solidFill>
                        </a:rPr>
                        <a:t>５月上旬</a:t>
                      </a:r>
                      <a:endParaRPr kumimoji="1" lang="en-US" altLang="ja-JP" sz="1000" i="0" u="sng" dirty="0">
                        <a:solidFill>
                          <a:schemeClr val="tx1"/>
                        </a:solidFill>
                      </a:endParaRPr>
                    </a:p>
                    <a:p>
                      <a:r>
                        <a:rPr kumimoji="1" lang="ja-JP" altLang="en-US" sz="1000" dirty="0">
                          <a:solidFill>
                            <a:schemeClr val="tx1"/>
                          </a:solidFill>
                        </a:rPr>
                        <a:t>③</a:t>
                      </a:r>
                      <a:r>
                        <a:rPr kumimoji="1" lang="ja-JP" altLang="en-US" sz="1000" u="sng" dirty="0">
                          <a:solidFill>
                            <a:schemeClr val="tx1"/>
                          </a:solidFill>
                        </a:rPr>
                        <a:t>１０月中旬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①９月下旬</a:t>
                      </a:r>
                      <a:endParaRPr kumimoji="1" lang="en-US" altLang="ja-JP" sz="10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②</a:t>
                      </a:r>
                      <a:r>
                        <a:rPr kumimoji="1" lang="ja-JP" altLang="en-US" sz="1000" b="0" i="0" u="sng" strike="noStrike" kern="1200" cap="none" spc="0" normalizeH="0" baseline="0" noProof="0" dirty="0">
                          <a:ln>
                            <a:noFill/>
                          </a:ln>
                          <a:solidFill>
                            <a:schemeClr val="tx1"/>
                          </a:solidFill>
                          <a:effectLst/>
                          <a:uLnTx/>
                          <a:uFillTx/>
                          <a:latin typeface="+mn-lt"/>
                          <a:ea typeface="+mn-ea"/>
                          <a:cs typeface="+mn-cs"/>
                        </a:rPr>
                        <a:t>５月下旬</a:t>
                      </a:r>
                      <a:endParaRPr kumimoji="1" lang="en-US" altLang="ja-JP" sz="1000" b="0" i="0" u="sng"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chemeClr val="tx1"/>
                          </a:solidFill>
                          <a:effectLst/>
                          <a:uLnTx/>
                          <a:uFillTx/>
                          <a:latin typeface="+mn-lt"/>
                          <a:ea typeface="+mn-ea"/>
                          <a:cs typeface="+mn-cs"/>
                        </a:rPr>
                        <a:t>③１０月中旬</a:t>
                      </a:r>
                    </a:p>
                  </a:txBody>
                  <a:tcPr>
                    <a:lnL w="9525" cap="flat" cmpd="sng" algn="ctr">
                      <a:solidFill>
                        <a:schemeClr val="bg1">
                          <a:lumMod val="50000"/>
                        </a:schemeClr>
                      </a:solidFill>
                      <a:prstDash val="solid"/>
                      <a:round/>
                      <a:headEnd type="none" w="med" len="med"/>
                      <a:tailEnd type="none" w="med" len="med"/>
                    </a:lnL>
                    <a:lnR w="9525" cap="flat" cmpd="sng" algn="ctr">
                      <a:solidFill>
                        <a:schemeClr val="bg1">
                          <a:lumMod val="50000"/>
                        </a:schemeClr>
                      </a:solidFill>
                      <a:prstDash val="solid"/>
                      <a:round/>
                      <a:headEnd type="none" w="med" len="med"/>
                      <a:tailEnd type="none" w="med" len="med"/>
                    </a:lnR>
                    <a:lnT w="9525" cap="flat" cmpd="sng" algn="ctr">
                      <a:solidFill>
                        <a:schemeClr val="bg1">
                          <a:lumMod val="50000"/>
                        </a:schemeClr>
                      </a:solidFill>
                      <a:prstDash val="solid"/>
                      <a:round/>
                      <a:headEnd type="none" w="med" len="med"/>
                      <a:tailEnd type="none" w="med" len="med"/>
                    </a:lnT>
                    <a:lnB w="9525"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7" name="正方形/長方形 6"/>
          <p:cNvSpPr/>
          <p:nvPr/>
        </p:nvSpPr>
        <p:spPr>
          <a:xfrm>
            <a:off x="179512" y="4746630"/>
            <a:ext cx="842493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■行政職大学卒程度　申込状況</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テキスト ボックス 1"/>
          <p:cNvSpPr txBox="1"/>
          <p:nvPr/>
        </p:nvSpPr>
        <p:spPr>
          <a:xfrm>
            <a:off x="153386" y="5347089"/>
            <a:ext cx="1446529" cy="954107"/>
          </a:xfrm>
          <a:prstGeom prst="rect">
            <a:avLst/>
          </a:prstGeom>
          <a:noFill/>
        </p:spPr>
        <p:txBody>
          <a:bodyPr wrap="square" rtlCol="0">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年の見直し後、申込者数の平均は、約３倍に増加した。</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9" name="図 8"/>
          <p:cNvPicPr>
            <a:picLocks noChangeAspect="1"/>
          </p:cNvPicPr>
          <p:nvPr/>
        </p:nvPicPr>
        <p:blipFill>
          <a:blip r:embed="rId2"/>
          <a:stretch>
            <a:fillRect/>
          </a:stretch>
        </p:blipFill>
        <p:spPr>
          <a:xfrm>
            <a:off x="1547663" y="5085184"/>
            <a:ext cx="7128793" cy="1703644"/>
          </a:xfrm>
          <a:prstGeom prst="rect">
            <a:avLst/>
          </a:prstGeom>
        </p:spPr>
      </p:pic>
    </p:spTree>
    <p:extLst>
      <p:ext uri="{BB962C8B-B14F-4D97-AF65-F5344CB8AC3E}">
        <p14:creationId xmlns:p14="http://schemas.microsoft.com/office/powerpoint/2010/main" val="2820242200"/>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827584" y="2492896"/>
          <a:ext cx="7316913" cy="1296144"/>
        </p:xfrm>
        <a:graphic>
          <a:graphicData uri="http://schemas.openxmlformats.org/drawingml/2006/table">
            <a:tbl>
              <a:tblPr firstRow="1" firstCol="1" bandRow="1">
                <a:tableStyleId>{5C22544A-7EE6-4342-B048-85BDC9FD1C3A}</a:tableStyleId>
              </a:tblPr>
              <a:tblGrid>
                <a:gridCol w="1219346">
                  <a:extLst>
                    <a:ext uri="{9D8B030D-6E8A-4147-A177-3AD203B41FA5}">
                      <a16:colId xmlns:a16="http://schemas.microsoft.com/office/drawing/2014/main" val="20000"/>
                    </a:ext>
                  </a:extLst>
                </a:gridCol>
                <a:gridCol w="1219346">
                  <a:extLst>
                    <a:ext uri="{9D8B030D-6E8A-4147-A177-3AD203B41FA5}">
                      <a16:colId xmlns:a16="http://schemas.microsoft.com/office/drawing/2014/main" val="20001"/>
                    </a:ext>
                  </a:extLst>
                </a:gridCol>
                <a:gridCol w="1219346">
                  <a:extLst>
                    <a:ext uri="{9D8B030D-6E8A-4147-A177-3AD203B41FA5}">
                      <a16:colId xmlns:a16="http://schemas.microsoft.com/office/drawing/2014/main" val="20002"/>
                    </a:ext>
                  </a:extLst>
                </a:gridCol>
                <a:gridCol w="1219346">
                  <a:extLst>
                    <a:ext uri="{9D8B030D-6E8A-4147-A177-3AD203B41FA5}">
                      <a16:colId xmlns:a16="http://schemas.microsoft.com/office/drawing/2014/main" val="20003"/>
                    </a:ext>
                  </a:extLst>
                </a:gridCol>
                <a:gridCol w="1219346">
                  <a:extLst>
                    <a:ext uri="{9D8B030D-6E8A-4147-A177-3AD203B41FA5}">
                      <a16:colId xmlns:a16="http://schemas.microsoft.com/office/drawing/2014/main" val="20004"/>
                    </a:ext>
                  </a:extLst>
                </a:gridCol>
                <a:gridCol w="1220183">
                  <a:extLst>
                    <a:ext uri="{9D8B030D-6E8A-4147-A177-3AD203B41FA5}">
                      <a16:colId xmlns:a16="http://schemas.microsoft.com/office/drawing/2014/main" val="20005"/>
                    </a:ext>
                  </a:extLst>
                </a:gridCol>
              </a:tblGrid>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第一区分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第二区分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第三区分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第四区分</a:t>
                      </a:r>
                    </a:p>
                  </a:txBody>
                  <a:tcPr marL="68580" marR="68580" marT="0" marB="0" anchor="ct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第五区分</a:t>
                      </a:r>
                    </a:p>
                  </a:txBody>
                  <a:tcPr marL="68580" marR="68580" marT="0" marB="0" anchor="ctr"/>
                </a:tc>
                <a:extLst>
                  <a:ext uri="{0D108BD9-81ED-4DB2-BD59-A6C34878D82A}">
                    <a16:rowId xmlns:a16="http://schemas.microsoft.com/office/drawing/2014/main" val="10000"/>
                  </a:ext>
                </a:extLst>
              </a:tr>
              <a:tr h="432048">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Meiryo UI" panose="020B0604030504040204" pitchFamily="50" charset="-128"/>
                        </a:rPr>
                        <a:t>分布の割合</a:t>
                      </a: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２０％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６０％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１０％</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spcAft>
                          <a:spcPts val="0"/>
                        </a:spcAft>
                      </a:pPr>
                      <a:r>
                        <a:rPr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５％</a:t>
                      </a:r>
                      <a:endParaRPr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B w="28575"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1"/>
                  </a:ext>
                </a:extLst>
              </a:tr>
              <a:tr h="432048">
                <a:tc>
                  <a:txBody>
                    <a:bodyPr/>
                    <a:lstStyle/>
                    <a:p>
                      <a:pPr marL="0" algn="ctr" defTabSz="914400" rtl="0" eaLnBrk="1" latinLnBrk="0" hangingPunct="1">
                        <a:spcAft>
                          <a:spcPts val="0"/>
                        </a:spcAft>
                      </a:pPr>
                      <a:r>
                        <a:rPr kumimoji="1" lang="en-US" altLang="ja-JP"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実績</a:t>
                      </a:r>
                      <a:endParaRPr kumimoji="1" lang="ja-JP" sz="14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486</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1,711</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5,136</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845</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tc>
                  <a:txBody>
                    <a:bodyPr/>
                    <a:lstStyle/>
                    <a:p>
                      <a:pPr marL="0" algn="ctr" defTabSz="914400" rtl="0" eaLnBrk="1" latinLnBrk="0" hangingPunct="1">
                        <a:spcAft>
                          <a:spcPts val="0"/>
                        </a:spcAft>
                      </a:pPr>
                      <a:r>
                        <a:rPr kumimoji="1" lang="en-US" alt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411</a:t>
                      </a: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人</a:t>
                      </a:r>
                      <a:endPar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80" marR="68580" marT="0" marB="0" anchor="ctr">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2"/>
                  </a:ext>
                </a:extLst>
              </a:tr>
            </a:tbl>
          </a:graphicData>
        </a:graphic>
      </p:graphicFrame>
      <p:sp>
        <p:nvSpPr>
          <p:cNvPr id="5" name="角丸四角形 4"/>
          <p:cNvSpPr/>
          <p:nvPr/>
        </p:nvSpPr>
        <p:spPr>
          <a:xfrm>
            <a:off x="611560" y="2114723"/>
            <a:ext cx="5904656"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分布の割合と</a:t>
            </a:r>
            <a:r>
              <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年度実績</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（分布の割合は条例に記載：第一区分が最上位）</a:t>
            </a:r>
          </a:p>
        </p:txBody>
      </p:sp>
      <p:sp>
        <p:nvSpPr>
          <p:cNvPr id="6" name="角丸四角形 5"/>
          <p:cNvSpPr/>
          <p:nvPr/>
        </p:nvSpPr>
        <p:spPr>
          <a:xfrm>
            <a:off x="587583" y="4077072"/>
            <a:ext cx="7556913" cy="378173"/>
          </a:xfrm>
          <a:prstGeom prst="round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モデルによる勤勉手当の差　（第一区分</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最上位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と第五区分</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最下位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の支給額差）</a:t>
            </a:r>
          </a:p>
        </p:txBody>
      </p:sp>
      <p:graphicFrame>
        <p:nvGraphicFramePr>
          <p:cNvPr id="7" name="表 6"/>
          <p:cNvGraphicFramePr>
            <a:graphicFrameLocks noGrp="1"/>
          </p:cNvGraphicFramePr>
          <p:nvPr>
            <p:extLst/>
          </p:nvPr>
        </p:nvGraphicFramePr>
        <p:xfrm>
          <a:off x="827584" y="4509120"/>
          <a:ext cx="7200800" cy="1152128"/>
        </p:xfrm>
        <a:graphic>
          <a:graphicData uri="http://schemas.openxmlformats.org/drawingml/2006/table">
            <a:tbl>
              <a:tblPr>
                <a:tableStyleId>{5C22544A-7EE6-4342-B048-85BDC9FD1C3A}</a:tableStyleId>
              </a:tblPr>
              <a:tblGrid>
                <a:gridCol w="1018311">
                  <a:extLst>
                    <a:ext uri="{9D8B030D-6E8A-4147-A177-3AD203B41FA5}">
                      <a16:colId xmlns:a16="http://schemas.microsoft.com/office/drawing/2014/main" val="20000"/>
                    </a:ext>
                  </a:extLst>
                </a:gridCol>
                <a:gridCol w="1124385">
                  <a:extLst>
                    <a:ext uri="{9D8B030D-6E8A-4147-A177-3AD203B41FA5}">
                      <a16:colId xmlns:a16="http://schemas.microsoft.com/office/drawing/2014/main" val="20001"/>
                    </a:ext>
                  </a:extLst>
                </a:gridCol>
                <a:gridCol w="1097664">
                  <a:extLst>
                    <a:ext uri="{9D8B030D-6E8A-4147-A177-3AD203B41FA5}">
                      <a16:colId xmlns:a16="http://schemas.microsoft.com/office/drawing/2014/main" val="20002"/>
                    </a:ext>
                  </a:extLst>
                </a:gridCol>
                <a:gridCol w="100811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864096">
                  <a:extLst>
                    <a:ext uri="{9D8B030D-6E8A-4147-A177-3AD203B41FA5}">
                      <a16:colId xmlns:a16="http://schemas.microsoft.com/office/drawing/2014/main" val="20005"/>
                    </a:ext>
                  </a:extLst>
                </a:gridCol>
                <a:gridCol w="936104">
                  <a:extLst>
                    <a:ext uri="{9D8B030D-6E8A-4147-A177-3AD203B41FA5}">
                      <a16:colId xmlns:a16="http://schemas.microsoft.com/office/drawing/2014/main" val="20006"/>
                    </a:ext>
                  </a:extLst>
                </a:gridCol>
              </a:tblGrid>
              <a:tr h="651037">
                <a:tc>
                  <a:txBody>
                    <a:bodyPr/>
                    <a:lstStyle/>
                    <a:p>
                      <a:pPr algn="ctr" fontAlgn="ct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職　階</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部長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次長</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55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課長補佐</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45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主査</a:t>
                      </a:r>
                    </a:p>
                    <a:p>
                      <a:pPr algn="ctr" fontAlgn="ct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35</a:t>
                      </a:r>
                      <a:r>
                        <a:rPr lang="ja-JP" altLang="en-US"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ja-JP" sz="1400" b="1"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algn="ctr" fontAlgn="ctr"/>
                      <a:r>
                        <a:rPr 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主事</a:t>
                      </a:r>
                      <a:endPar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p>
                      <a:pPr algn="ctr" fontAlgn="ct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25</a:t>
                      </a:r>
                      <a:r>
                        <a:rPr lang="ja-JP" altLang="en-US"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歳）</a:t>
                      </a:r>
                      <a:endParaRPr lang="en-US" altLang="ja-JP" sz="1400" b="1"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extLst>
                  <a:ext uri="{0D108BD9-81ED-4DB2-BD59-A6C34878D82A}">
                    <a16:rowId xmlns:a16="http://schemas.microsoft.com/office/drawing/2014/main" val="10000"/>
                  </a:ext>
                </a:extLst>
              </a:tr>
              <a:tr h="501091">
                <a:tc>
                  <a:txBody>
                    <a:bodyPr/>
                    <a:lstStyle/>
                    <a:p>
                      <a:pPr marL="0" algn="ctr" defTabSz="914400" rtl="0" eaLnBrk="1" fontAlgn="ctr" latinLnBrk="0" hangingPunct="1">
                        <a:spcAft>
                          <a:spcPts val="0"/>
                        </a:spcAft>
                      </a:pPr>
                      <a:r>
                        <a:rPr kumimoji="1" lang="ja-JP" altLang="en-US" sz="1400" b="1"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支給額差</a:t>
                      </a:r>
                      <a:endParaRPr kumimoji="1" lang="ja-JP" sz="1400" b="1"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525" marR="9525" marT="9525" marB="0" anchor="ctr">
                    <a:solidFill>
                      <a:schemeClr val="accent1"/>
                    </a:solidFill>
                  </a:tcP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１５６</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１４０</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strike="noStrike"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１０１</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４４</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３０</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tc>
                  <a:txBody>
                    <a:bodyPr/>
                    <a:lstStyle/>
                    <a:p>
                      <a:pPr marL="0" algn="ctr" defTabSz="914400" rtl="0" eaLnBrk="1" fontAlgn="ctr" latinLnBrk="0" hangingPunct="1">
                        <a:spcAft>
                          <a:spcPts val="0"/>
                        </a:spcAft>
                      </a:pPr>
                      <a:r>
                        <a:rPr kumimoji="1" lang="ja-JP" altLang="en-US"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１８</a:t>
                      </a:r>
                      <a:r>
                        <a:rPr kumimoji="1" lang="ja-JP" sz="14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万円</a:t>
                      </a:r>
                    </a:p>
                  </a:txBody>
                  <a:tcPr marL="9525" marR="9525" marT="9525" marB="0" anchor="ctr"/>
                </a:tc>
                <a:extLst>
                  <a:ext uri="{0D108BD9-81ED-4DB2-BD59-A6C34878D82A}">
                    <a16:rowId xmlns:a16="http://schemas.microsoft.com/office/drawing/2014/main" val="10001"/>
                  </a:ext>
                </a:extLst>
              </a:tr>
            </a:tbl>
          </a:graphicData>
        </a:graphic>
      </p:graphicFrame>
      <p:sp>
        <p:nvSpPr>
          <p:cNvPr id="10" name="正方形/長方形 9"/>
          <p:cNvSpPr/>
          <p:nvPr/>
        </p:nvSpPr>
        <p:spPr>
          <a:xfrm>
            <a:off x="440160" y="548680"/>
            <a:ext cx="8524328" cy="1400383"/>
          </a:xfrm>
          <a:prstGeom prst="rect">
            <a:avLst/>
          </a:prstGeom>
        </p:spPr>
        <p:txBody>
          <a:bodyPr wrap="square">
            <a:spAutoFit/>
          </a:bodyPr>
          <a:lstStyle/>
          <a:p>
            <a:pPr marL="32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■相対評価の反映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324000" marR="0" lvl="0" indent="-457200" algn="l" defTabSz="914400" rtl="0" eaLnBrk="1" fontAlgn="auto" latinLnBrk="0" hangingPunct="1">
              <a:lnSpc>
                <a:spcPct val="100000"/>
              </a:lnSpc>
              <a:spcBef>
                <a:spcPts val="60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分布の割合を定めて区分し、職員がどの区分に属するか評価する方法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323850" marR="0" lvl="0" indent="-5715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　前年度の評価結果に応じ、勤勉手当に差を設ける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a:p>
            <a:pPr marL="804863"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（勤勉手当の総額では、最大約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156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万円（</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年度）の差を設ける等、仕事の成果をきっちりと給与に反映）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11" name="テキスト ボックス 10"/>
          <p:cNvSpPr txBox="1"/>
          <p:nvPr/>
        </p:nvSpPr>
        <p:spPr>
          <a:xfrm>
            <a:off x="31676" y="237332"/>
            <a:ext cx="47880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③相対評価の導入</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4677172" y="5723969"/>
            <a:ext cx="4192840"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（注）</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年度（人事委員会勧告反映前）の参考モデル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年度の実施結果に基づくもの）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37394421"/>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95536" y="418913"/>
            <a:ext cx="5335115" cy="338554"/>
          </a:xfrm>
          <a:prstGeom prst="rect">
            <a:avLst/>
          </a:prstGeom>
        </p:spPr>
        <p:txBody>
          <a:bodyPr wrap="none">
            <a:spAutoFit/>
          </a:bodyPr>
          <a:lstStyle/>
          <a:p>
            <a:pPr marL="32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■絶対評価と相対評価の割合分布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年度実施結果）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25" name="正方形/長方形 24"/>
          <p:cNvSpPr/>
          <p:nvPr/>
        </p:nvSpPr>
        <p:spPr>
          <a:xfrm>
            <a:off x="707951" y="747917"/>
            <a:ext cx="7868384"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相対評価の一部の区分において、絶対評価との乖離が発生</a:t>
            </a:r>
          </a:p>
        </p:txBody>
      </p:sp>
      <p:sp>
        <p:nvSpPr>
          <p:cNvPr id="27" name="正方形/長方形 26"/>
          <p:cNvSpPr/>
          <p:nvPr/>
        </p:nvSpPr>
        <p:spPr>
          <a:xfrm>
            <a:off x="712419" y="1016858"/>
            <a:ext cx="7863916" cy="4511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特に絶対評価が良好「Ｂ」の職員のうち、相当数が下位の相対評価に分布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 name="直線矢印コネクタ 2"/>
          <p:cNvCxnSpPr/>
          <p:nvPr/>
        </p:nvCxnSpPr>
        <p:spPr>
          <a:xfrm>
            <a:off x="1115616" y="2420888"/>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1115616" y="2924944"/>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 name="直線矢印コネクタ 10"/>
          <p:cNvCxnSpPr/>
          <p:nvPr/>
        </p:nvCxnSpPr>
        <p:spPr>
          <a:xfrm>
            <a:off x="1136240" y="3930707"/>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1115616" y="4434763"/>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188806" y="2471018"/>
            <a:ext cx="900357"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際立って優れている</a:t>
            </a:r>
          </a:p>
        </p:txBody>
      </p:sp>
      <p:sp>
        <p:nvSpPr>
          <p:cNvPr id="14" name="テキスト ボックス 13"/>
          <p:cNvSpPr txBox="1"/>
          <p:nvPr/>
        </p:nvSpPr>
        <p:spPr>
          <a:xfrm>
            <a:off x="189571" y="2938489"/>
            <a:ext cx="899592"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非常に優れている</a:t>
            </a:r>
          </a:p>
        </p:txBody>
      </p:sp>
      <p:cxnSp>
        <p:nvCxnSpPr>
          <p:cNvPr id="15" name="直線矢印コネクタ 14"/>
          <p:cNvCxnSpPr/>
          <p:nvPr/>
        </p:nvCxnSpPr>
        <p:spPr>
          <a:xfrm>
            <a:off x="1136240" y="3392415"/>
            <a:ext cx="0" cy="50405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81302" y="3527430"/>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良好</a:t>
            </a:r>
          </a:p>
        </p:txBody>
      </p:sp>
      <p:sp>
        <p:nvSpPr>
          <p:cNvPr id="17" name="テキスト ボックス 16"/>
          <p:cNvSpPr txBox="1"/>
          <p:nvPr/>
        </p:nvSpPr>
        <p:spPr>
          <a:xfrm>
            <a:off x="82117" y="4031486"/>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やや劣る</a:t>
            </a:r>
          </a:p>
        </p:txBody>
      </p:sp>
      <p:sp>
        <p:nvSpPr>
          <p:cNvPr id="18" name="テキスト ボックス 17"/>
          <p:cNvSpPr txBox="1"/>
          <p:nvPr/>
        </p:nvSpPr>
        <p:spPr>
          <a:xfrm>
            <a:off x="101637" y="4535542"/>
            <a:ext cx="899592"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劣る</a:t>
            </a:r>
          </a:p>
        </p:txBody>
      </p:sp>
      <p:sp>
        <p:nvSpPr>
          <p:cNvPr id="19" name="テキスト ボックス 18"/>
          <p:cNvSpPr txBox="1"/>
          <p:nvPr/>
        </p:nvSpPr>
        <p:spPr>
          <a:xfrm>
            <a:off x="188806" y="2171671"/>
            <a:ext cx="1070826"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絶対評価基準</a:t>
            </a:r>
          </a:p>
        </p:txBody>
      </p:sp>
      <p:graphicFrame>
        <p:nvGraphicFramePr>
          <p:cNvPr id="20" name="表 19"/>
          <p:cNvGraphicFramePr>
            <a:graphicFrameLocks noGrp="1"/>
          </p:cNvGraphicFramePr>
          <p:nvPr>
            <p:extLst/>
          </p:nvPr>
        </p:nvGraphicFramePr>
        <p:xfrm>
          <a:off x="1224472" y="1563397"/>
          <a:ext cx="7596000" cy="4225386"/>
        </p:xfrm>
        <a:graphic>
          <a:graphicData uri="http://schemas.openxmlformats.org/drawingml/2006/table">
            <a:tbl>
              <a:tblPr/>
              <a:tblGrid>
                <a:gridCol w="1080000">
                  <a:extLst>
                    <a:ext uri="{9D8B030D-6E8A-4147-A177-3AD203B41FA5}">
                      <a16:colId xmlns:a16="http://schemas.microsoft.com/office/drawing/2014/main" val="20000"/>
                    </a:ext>
                  </a:extLst>
                </a:gridCol>
                <a:gridCol w="90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gridCol w="900000">
                  <a:extLst>
                    <a:ext uri="{9D8B030D-6E8A-4147-A177-3AD203B41FA5}">
                      <a16:colId xmlns:a16="http://schemas.microsoft.com/office/drawing/2014/main" val="20005"/>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20007"/>
                    </a:ext>
                  </a:extLst>
                </a:gridCol>
              </a:tblGrid>
              <a:tr h="880494">
                <a:tc>
                  <a:txBody>
                    <a:bodyPr/>
                    <a:lstStyle/>
                    <a:p>
                      <a:pPr algn="l" fontAlgn="b"/>
                      <a:r>
                        <a:rPr lang="ja-JP" altLang="en-US" sz="1100" b="0" i="0" u="none" strike="noStrike" dirty="0">
                          <a:solidFill>
                            <a:srgbClr val="000000"/>
                          </a:solidFill>
                          <a:effectLst/>
                          <a:latin typeface="Meiryo UI"/>
                        </a:rPr>
                        <a:t>　　　　　　　</a:t>
                      </a:r>
                      <a:r>
                        <a:rPr lang="ja-JP" altLang="en-US" sz="1400" b="0" i="0" u="none" strike="noStrike" dirty="0">
                          <a:solidFill>
                            <a:srgbClr val="000000"/>
                          </a:solidFill>
                          <a:effectLst/>
                          <a:latin typeface="Meiryo UI"/>
                        </a:rPr>
                        <a:t>相対</a:t>
                      </a:r>
                      <a:endParaRPr lang="en-US" altLang="ja-JP" sz="1400" b="0" i="0" u="none" strike="noStrike" dirty="0">
                        <a:solidFill>
                          <a:srgbClr val="000000"/>
                        </a:solidFill>
                        <a:effectLst/>
                        <a:latin typeface="Meiryo UI"/>
                      </a:endParaRPr>
                    </a:p>
                    <a:p>
                      <a:pPr algn="l" fontAlgn="b"/>
                      <a:r>
                        <a:rPr lang="ja-JP" altLang="en-US" sz="1400" b="0" i="0" u="none" strike="noStrike" dirty="0">
                          <a:solidFill>
                            <a:srgbClr val="000000"/>
                          </a:solidFill>
                          <a:effectLst/>
                          <a:latin typeface="Meiryo UI"/>
                        </a:rPr>
                        <a:t>　　　　　</a:t>
                      </a:r>
                      <a:r>
                        <a:rPr lang="ja-JP" altLang="en-US" sz="1400" b="0" i="0" u="none" strike="noStrike" baseline="0" dirty="0">
                          <a:solidFill>
                            <a:srgbClr val="000000"/>
                          </a:solidFill>
                          <a:effectLst/>
                          <a:latin typeface="Meiryo UI"/>
                        </a:rPr>
                        <a:t> </a:t>
                      </a:r>
                      <a:r>
                        <a:rPr lang="ja-JP" altLang="en-US" sz="1400" b="0" i="0" u="none" strike="noStrike" dirty="0">
                          <a:solidFill>
                            <a:srgbClr val="000000"/>
                          </a:solidFill>
                          <a:effectLst/>
                          <a:latin typeface="Meiryo UI"/>
                        </a:rPr>
                        <a:t>評価</a:t>
                      </a:r>
                      <a:endParaRPr lang="en-US" altLang="ja-JP" sz="1100" b="0" i="0" u="none" strike="noStrike" dirty="0">
                        <a:solidFill>
                          <a:srgbClr val="000000"/>
                        </a:solidFill>
                        <a:effectLst/>
                        <a:latin typeface="Meiryo UI"/>
                      </a:endParaRPr>
                    </a:p>
                    <a:p>
                      <a:pPr algn="l" fontAlgn="b"/>
                      <a:r>
                        <a:rPr lang="ja-JP" altLang="en-US" sz="1400" b="0" i="0" u="none" strike="noStrike" baseline="0" dirty="0">
                          <a:solidFill>
                            <a:srgbClr val="000000"/>
                          </a:solidFill>
                          <a:effectLst/>
                          <a:latin typeface="Meiryo UI"/>
                        </a:rPr>
                        <a:t>　</a:t>
                      </a:r>
                      <a:r>
                        <a:rPr lang="ja-JP" altLang="en-US" sz="1400" b="0" i="0" u="none" strike="noStrike" dirty="0">
                          <a:solidFill>
                            <a:srgbClr val="000000"/>
                          </a:solidFill>
                          <a:effectLst/>
                          <a:latin typeface="Meiryo UI"/>
                        </a:rPr>
                        <a:t>絶対</a:t>
                      </a:r>
                      <a:endParaRPr lang="en-US" altLang="ja-JP" sz="1400" b="0" i="0" u="none" strike="noStrike" dirty="0">
                        <a:solidFill>
                          <a:srgbClr val="000000"/>
                        </a:solidFill>
                        <a:effectLst/>
                        <a:latin typeface="Meiryo UI"/>
                      </a:endParaRPr>
                    </a:p>
                    <a:p>
                      <a:pPr algn="l" fontAlgn="b"/>
                      <a:r>
                        <a:rPr lang="ja-JP" altLang="en-US" sz="1400" b="0" i="0" u="none" strike="noStrike" dirty="0">
                          <a:solidFill>
                            <a:srgbClr val="000000"/>
                          </a:solidFill>
                          <a:effectLst/>
                          <a:latin typeface="Meiryo UI"/>
                        </a:rPr>
                        <a:t>　評価　　　　　　</a:t>
                      </a:r>
                      <a:endParaRPr lang="ja-JP" altLang="en-US" sz="1000" b="0" i="0" u="none" strike="noStrike" dirty="0">
                        <a:solidFill>
                          <a:srgbClr val="000000"/>
                        </a:solidFill>
                        <a:effectLst/>
                        <a:latin typeface="ＭＳ Ｐゴシック"/>
                      </a:endParaRPr>
                    </a:p>
                  </a:txBody>
                  <a:tcPr marL="0" marR="0" marT="0" marB="0">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第一</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第二</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lnTlToBr w="12700" cap="flat" cmpd="sng" algn="ctr">
                      <a:noFill/>
                      <a:prstDash val="solid"/>
                      <a:round/>
                      <a:headEnd type="none" w="med" len="med"/>
                      <a:tailEnd type="none" w="med" len="med"/>
                    </a:lnTlToBr>
                    <a:solidFill>
                      <a:srgbClr val="00B0F0"/>
                    </a:solidFill>
                  </a:tcPr>
                </a:tc>
                <a:tc>
                  <a:txBody>
                    <a:bodyPr/>
                    <a:lstStyle/>
                    <a:p>
                      <a:pPr algn="ctr" fontAlgn="ctr"/>
                      <a:r>
                        <a:rPr lang="ja-JP" altLang="en-US" sz="1600" b="0" i="0" u="none" strike="noStrike" dirty="0">
                          <a:solidFill>
                            <a:srgbClr val="000000"/>
                          </a:solidFill>
                          <a:effectLst/>
                          <a:latin typeface="Meiryo UI"/>
                        </a:rPr>
                        <a:t>第三</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第四</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第五</a:t>
                      </a:r>
                      <a:endParaRPr lang="en-US" altLang="ja-JP" sz="1600" b="0" i="0" u="none" strike="noStrike" dirty="0">
                        <a:solidFill>
                          <a:srgbClr val="000000"/>
                        </a:solidFill>
                        <a:effectLst/>
                        <a:latin typeface="Meiryo UI"/>
                      </a:endParaRPr>
                    </a:p>
                    <a:p>
                      <a:pPr algn="ctr" fontAlgn="ctr"/>
                      <a:r>
                        <a:rPr lang="ja-JP" altLang="en-US" sz="1600" b="0" i="0" u="none" strike="noStrike" dirty="0">
                          <a:solidFill>
                            <a:srgbClr val="000000"/>
                          </a:solidFill>
                          <a:effectLst/>
                          <a:latin typeface="Meiryo UI"/>
                        </a:rPr>
                        <a:t>区分</a:t>
                      </a:r>
                    </a:p>
                  </a:txBody>
                  <a:tcPr marL="0" marR="0" marT="0" marB="0" anchor="ctr">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総計</a:t>
                      </a:r>
                    </a:p>
                  </a:txBody>
                  <a:tcPr marL="0" marR="0" marT="0" marB="0" anchor="ctr">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504000">
                <a:tc>
                  <a:txBody>
                    <a:bodyPr/>
                    <a:lstStyle/>
                    <a:p>
                      <a:pPr algn="ctr" fontAlgn="ctr"/>
                      <a:r>
                        <a:rPr lang="en-US" sz="1600" b="0" i="0" u="none" strike="noStrike" dirty="0">
                          <a:solidFill>
                            <a:srgbClr val="000000"/>
                          </a:solidFill>
                          <a:effectLst/>
                          <a:latin typeface="Meiryo UI"/>
                        </a:rPr>
                        <a:t>S</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6</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6</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0.1%</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04000">
                <a:tc>
                  <a:txBody>
                    <a:bodyPr/>
                    <a:lstStyle/>
                    <a:p>
                      <a:pPr algn="ctr" fontAlgn="ctr"/>
                      <a:r>
                        <a:rPr lang="en-US" sz="1600" b="0" i="0" u="none" strike="noStrike" dirty="0">
                          <a:solidFill>
                            <a:srgbClr val="000000"/>
                          </a:solidFill>
                          <a:effectLst/>
                          <a:latin typeface="Meiryo UI"/>
                        </a:rPr>
                        <a:t>A</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480</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1,415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485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2,380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27.7%</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04000">
                <a:tc>
                  <a:txBody>
                    <a:bodyPr/>
                    <a:lstStyle/>
                    <a:p>
                      <a:pPr algn="ctr" fontAlgn="ctr"/>
                      <a:r>
                        <a:rPr lang="en-US" sz="1600" b="0" i="0" u="none" strike="noStrike" dirty="0">
                          <a:solidFill>
                            <a:srgbClr val="000000"/>
                          </a:solidFill>
                          <a:effectLst/>
                          <a:latin typeface="Meiryo UI"/>
                        </a:rPr>
                        <a:t>B</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296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4,651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845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297</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6,089</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70.9%</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04000">
                <a:tc>
                  <a:txBody>
                    <a:bodyPr/>
                    <a:lstStyle/>
                    <a:p>
                      <a:pPr algn="ctr" fontAlgn="ctr"/>
                      <a:r>
                        <a:rPr lang="en-US" sz="1600" b="0" i="0" u="none" strike="noStrike" dirty="0">
                          <a:solidFill>
                            <a:srgbClr val="000000"/>
                          </a:solidFill>
                          <a:effectLst/>
                          <a:latin typeface="Meiryo UI"/>
                        </a:rPr>
                        <a:t>C</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44</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44</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0.5%</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04000">
                <a:tc>
                  <a:txBody>
                    <a:bodyPr/>
                    <a:lstStyle/>
                    <a:p>
                      <a:pPr algn="ctr" fontAlgn="ctr"/>
                      <a:r>
                        <a:rPr lang="en-US" sz="1600" b="0" i="0" u="none" strike="noStrike" dirty="0">
                          <a:solidFill>
                            <a:srgbClr val="000000"/>
                          </a:solidFill>
                          <a:effectLst/>
                          <a:latin typeface="Meiryo UI"/>
                        </a:rPr>
                        <a:t>D</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endParaRPr lang="en-US" altLang="ja-JP" sz="1600" b="0" i="0" u="none" strike="noStrike" dirty="0">
                        <a:solidFill>
                          <a:schemeClr val="tx1"/>
                        </a:solidFill>
                        <a:effectLst/>
                        <a:latin typeface="Meiryo U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70</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noFill/>
                  </a:tcPr>
                </a:tc>
                <a:tc>
                  <a:txBody>
                    <a:bodyPr/>
                    <a:lstStyle/>
                    <a:p>
                      <a:pPr algn="r" fontAlgn="b"/>
                      <a:r>
                        <a:rPr lang="en-US" altLang="ja-JP" sz="1600" b="0" i="0" u="none" strike="noStrike" dirty="0">
                          <a:solidFill>
                            <a:schemeClr val="tx1"/>
                          </a:solidFill>
                          <a:effectLst/>
                          <a:latin typeface="Meiryo UI"/>
                        </a:rPr>
                        <a:t>70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0.8%</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12446">
                <a:tc>
                  <a:txBody>
                    <a:bodyPr/>
                    <a:lstStyle/>
                    <a:p>
                      <a:pPr algn="ctr" fontAlgn="ctr"/>
                      <a:r>
                        <a:rPr lang="ja-JP" altLang="en-US" sz="1600" b="0" i="0" u="none" strike="noStrike" dirty="0">
                          <a:solidFill>
                            <a:srgbClr val="000000"/>
                          </a:solidFill>
                          <a:effectLst/>
                          <a:latin typeface="Meiryo UI"/>
                        </a:rPr>
                        <a:t>総人数</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486</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1,711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5,136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845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411</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8,589</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100.0%</a:t>
                      </a: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12446">
                <a:tc>
                  <a:txBody>
                    <a:bodyPr/>
                    <a:lstStyle/>
                    <a:p>
                      <a:pPr algn="ctr" fontAlgn="ctr"/>
                      <a:r>
                        <a:rPr lang="ja-JP" altLang="en-US" sz="1600" b="0" i="0" u="none" strike="noStrike" dirty="0">
                          <a:solidFill>
                            <a:srgbClr val="000000"/>
                          </a:solidFill>
                          <a:effectLst/>
                          <a:latin typeface="Meiryo UI"/>
                        </a:rPr>
                        <a:t>割合</a:t>
                      </a:r>
                    </a:p>
                  </a:txBody>
                  <a:tcPr marL="0" marR="0" marT="0" marB="0" anchor="ctr">
                    <a:lnL w="38100" cap="flat" cmpd="sng" algn="ctr">
                      <a:solidFill>
                        <a:schemeClr val="tx1"/>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00B0F0"/>
                    </a:solidFill>
                  </a:tcPr>
                </a:tc>
                <a:tc>
                  <a:txBody>
                    <a:bodyPr/>
                    <a:lstStyle/>
                    <a:p>
                      <a:pPr algn="r" fontAlgn="b"/>
                      <a:r>
                        <a:rPr lang="en-US" altLang="ja-JP" sz="1600" b="0" i="0" u="none" strike="noStrike" dirty="0">
                          <a:solidFill>
                            <a:schemeClr val="tx1"/>
                          </a:solidFill>
                          <a:effectLst/>
                          <a:latin typeface="Meiryo UI"/>
                        </a:rPr>
                        <a:t>5.7%</a:t>
                      </a:r>
                    </a:p>
                  </a:txBody>
                  <a:tcPr marL="0" marR="0" marT="0" marB="0" anchor="b">
                    <a:lnL w="25400" cap="flat" cmpd="dbl"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59.8%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4.8%</a:t>
                      </a:r>
                    </a:p>
                  </a:txBody>
                  <a:tcPr marL="0" marR="0" marT="0" marB="0" anchor="b">
                    <a:lnL w="6350" cap="flat" cmpd="sng"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r" fontAlgn="b"/>
                      <a:r>
                        <a:rPr lang="en-US" altLang="ja-JP" sz="1600" b="0" i="0" u="none" strike="noStrike" dirty="0">
                          <a:solidFill>
                            <a:schemeClr val="tx1"/>
                          </a:solidFill>
                          <a:effectLst/>
                          <a:latin typeface="Meiryo UI"/>
                        </a:rPr>
                        <a:t>100.0%</a:t>
                      </a:r>
                    </a:p>
                  </a:txBody>
                  <a:tcPr marL="0" marR="0" marT="0" marB="0" anchor="b">
                    <a:lnL w="25400" cap="flat" cmpd="dbl" algn="ctr">
                      <a:solidFill>
                        <a:srgbClr val="000000"/>
                      </a:solidFill>
                      <a:prstDash val="solid"/>
                      <a:round/>
                      <a:headEnd type="none" w="med" len="med"/>
                      <a:tailEnd type="none" w="med" len="med"/>
                    </a:lnL>
                    <a:lnR w="25400" cap="flat" cmpd="dbl"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l" fontAlgn="b"/>
                      <a:endParaRPr lang="ja-JP" altLang="en-US" sz="1600" b="0" i="0" u="none" strike="noStrike" dirty="0">
                        <a:solidFill>
                          <a:schemeClr val="tx1"/>
                        </a:solidFill>
                        <a:effectLst/>
                        <a:latin typeface="Meiryo UI"/>
                      </a:endParaRPr>
                    </a:p>
                  </a:txBody>
                  <a:tcPr marL="0" marR="0" marT="0" marB="0" anchor="b">
                    <a:lnL w="25400" cap="flat" cmpd="dbl"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25400" cap="flat" cmpd="dbl"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828434918"/>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（４）公募制度</a:t>
            </a:r>
          </a:p>
        </p:txBody>
      </p:sp>
      <p:graphicFrame>
        <p:nvGraphicFramePr>
          <p:cNvPr id="8" name="表 7"/>
          <p:cNvGraphicFramePr>
            <a:graphicFrameLocks noGrp="1"/>
          </p:cNvGraphicFramePr>
          <p:nvPr/>
        </p:nvGraphicFramePr>
        <p:xfrm>
          <a:off x="251520" y="427904"/>
          <a:ext cx="8712968" cy="216596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288032">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800200">
                <a:tc>
                  <a:txBody>
                    <a:bodyPr/>
                    <a:lstStyle/>
                    <a:p>
                      <a:pPr marL="0" indent="0"/>
                      <a:r>
                        <a:rPr kumimoji="1" lang="ja-JP" altLang="en-US" sz="1400" dirty="0"/>
                        <a:t>　知事・副知事に次ぐ府政運営の重要な役割を担う職である「部長」の登用に際しては、行政・民間を問わずﾏﾈｼﾞﾒﾝﾄ力・ﾘｰﾀﾞｰｼｯﾌﾟに長けた優秀な人材を任用することが必要。</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部の長の職等については、庁内外を問わず広く人材を募集し、より優秀な人材を確保。</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職員基本条例（</a:t>
                      </a:r>
                      <a:r>
                        <a:rPr kumimoji="1" lang="en-US" altLang="ja-JP" sz="1400" dirty="0"/>
                        <a:t>2012</a:t>
                      </a:r>
                      <a:r>
                        <a:rPr kumimoji="1" lang="ja-JP" altLang="en-US" sz="1400" dirty="0"/>
                        <a:t>年</a:t>
                      </a:r>
                      <a:r>
                        <a:rPr kumimoji="1" lang="en-US" altLang="ja-JP" sz="1400" dirty="0"/>
                        <a:t>3</a:t>
                      </a:r>
                      <a:r>
                        <a:rPr kumimoji="1" lang="ja-JP" altLang="en-US" sz="1400" dirty="0"/>
                        <a:t>月制定）に基づき、部の長の職等については、原則、公募（職員からの募集を含む）により任用。</a:t>
                      </a:r>
                    </a:p>
                    <a:p>
                      <a:pPr marL="92075" indent="-92075"/>
                      <a:endParaRPr kumimoji="1" lang="ja-JP" altLang="en-US" sz="1400" dirty="0"/>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t>　</a:t>
                      </a:r>
                      <a:r>
                        <a:rPr kumimoji="1" lang="ja-JP" altLang="en-US" sz="1400" dirty="0">
                          <a:solidFill>
                            <a:schemeClr val="tx1"/>
                          </a:solidFill>
                        </a:rPr>
                        <a:t>職員基本条例に基づき部長ポストを公募</a:t>
                      </a:r>
                      <a:endParaRPr kumimoji="1" lang="en-US" altLang="ja-JP" sz="1400" dirty="0">
                        <a:solidFill>
                          <a:schemeClr val="tx1"/>
                        </a:solidFill>
                      </a:endParaRPr>
                    </a:p>
                    <a:p>
                      <a:r>
                        <a:rPr kumimoji="1" lang="ja-JP" altLang="en-US" sz="1400" dirty="0">
                          <a:solidFill>
                            <a:schemeClr val="tx1"/>
                          </a:solidFill>
                        </a:rPr>
                        <a:t>⇒</a:t>
                      </a:r>
                      <a:r>
                        <a:rPr kumimoji="1" lang="en-US" altLang="ja-JP" sz="1400" dirty="0">
                          <a:solidFill>
                            <a:schemeClr val="tx1"/>
                          </a:solidFill>
                        </a:rPr>
                        <a:t>10</a:t>
                      </a:r>
                      <a:r>
                        <a:rPr kumimoji="1" lang="ja-JP" altLang="en-US" sz="1400" dirty="0">
                          <a:solidFill>
                            <a:schemeClr val="tx1"/>
                          </a:solidFill>
                        </a:rPr>
                        <a:t>名のうち</a:t>
                      </a:r>
                      <a:r>
                        <a:rPr kumimoji="1" lang="en-US" altLang="ja-JP" sz="1400" dirty="0">
                          <a:solidFill>
                            <a:schemeClr val="tx1"/>
                          </a:solidFill>
                        </a:rPr>
                        <a:t>4</a:t>
                      </a:r>
                      <a:r>
                        <a:rPr kumimoji="1" lang="ja-JP" altLang="en-US" sz="1400" dirty="0">
                          <a:solidFill>
                            <a:schemeClr val="tx1"/>
                          </a:solidFill>
                        </a:rPr>
                        <a:t>名が公募を</a:t>
                      </a:r>
                      <a:endParaRPr kumimoji="1" lang="en-US" altLang="ja-JP" sz="1400" dirty="0">
                        <a:solidFill>
                          <a:schemeClr val="tx1"/>
                        </a:solidFill>
                      </a:endParaRPr>
                    </a:p>
                    <a:p>
                      <a:r>
                        <a:rPr kumimoji="1" lang="ja-JP" altLang="en-US" sz="1400" dirty="0">
                          <a:solidFill>
                            <a:schemeClr val="tx1"/>
                          </a:solidFill>
                        </a:rPr>
                        <a:t>　経て任用された部長　</a:t>
                      </a:r>
                      <a:endParaRPr kumimoji="1" lang="en-US" altLang="ja-JP" sz="1400" dirty="0">
                        <a:solidFill>
                          <a:schemeClr val="tx1"/>
                        </a:solidFill>
                      </a:endParaRPr>
                    </a:p>
                    <a:p>
                      <a:r>
                        <a:rPr kumimoji="1" lang="ja-JP" altLang="en-US" sz="1400" dirty="0">
                          <a:solidFill>
                            <a:schemeClr val="tx1"/>
                          </a:solidFill>
                        </a:rPr>
                        <a:t>　　（</a:t>
                      </a:r>
                      <a:r>
                        <a:rPr kumimoji="1" lang="en-US" altLang="ja-JP" sz="1400" dirty="0">
                          <a:solidFill>
                            <a:schemeClr val="tx1"/>
                          </a:solidFill>
                        </a:rPr>
                        <a:t>2022</a:t>
                      </a:r>
                      <a:r>
                        <a:rPr kumimoji="1" lang="ja-JP" altLang="en-US" sz="1400" dirty="0">
                          <a:solidFill>
                            <a:schemeClr val="tx1"/>
                          </a:solidFill>
                        </a:rPr>
                        <a:t>年４月現在）</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251520" y="2683122"/>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■部長公募の実施状況・成果</a:t>
            </a:r>
          </a:p>
        </p:txBody>
      </p:sp>
      <p:graphicFrame>
        <p:nvGraphicFramePr>
          <p:cNvPr id="6" name="表 5"/>
          <p:cNvGraphicFramePr>
            <a:graphicFrameLocks noGrp="1"/>
          </p:cNvGraphicFramePr>
          <p:nvPr>
            <p:extLst/>
          </p:nvPr>
        </p:nvGraphicFramePr>
        <p:xfrm>
          <a:off x="251513" y="3047969"/>
          <a:ext cx="8712974" cy="2829303"/>
        </p:xfrm>
        <a:graphic>
          <a:graphicData uri="http://schemas.openxmlformats.org/drawingml/2006/table">
            <a:tbl>
              <a:tblPr firstRow="1" bandRow="1">
                <a:tableStyleId>{5C22544A-7EE6-4342-B048-85BDC9FD1C3A}</a:tableStyleId>
              </a:tblPr>
              <a:tblGrid>
                <a:gridCol w="841000">
                  <a:extLst>
                    <a:ext uri="{9D8B030D-6E8A-4147-A177-3AD203B41FA5}">
                      <a16:colId xmlns:a16="http://schemas.microsoft.com/office/drawing/2014/main" val="20000"/>
                    </a:ext>
                  </a:extLst>
                </a:gridCol>
                <a:gridCol w="715634">
                  <a:extLst>
                    <a:ext uri="{9D8B030D-6E8A-4147-A177-3AD203B41FA5}">
                      <a16:colId xmlns:a16="http://schemas.microsoft.com/office/drawing/2014/main" val="20001"/>
                    </a:ext>
                  </a:extLst>
                </a:gridCol>
                <a:gridCol w="715634">
                  <a:extLst>
                    <a:ext uri="{9D8B030D-6E8A-4147-A177-3AD203B41FA5}">
                      <a16:colId xmlns:a16="http://schemas.microsoft.com/office/drawing/2014/main" val="20002"/>
                    </a:ext>
                  </a:extLst>
                </a:gridCol>
                <a:gridCol w="715634">
                  <a:extLst>
                    <a:ext uri="{9D8B030D-6E8A-4147-A177-3AD203B41FA5}">
                      <a16:colId xmlns:a16="http://schemas.microsoft.com/office/drawing/2014/main" val="20003"/>
                    </a:ext>
                  </a:extLst>
                </a:gridCol>
                <a:gridCol w="715634">
                  <a:extLst>
                    <a:ext uri="{9D8B030D-6E8A-4147-A177-3AD203B41FA5}">
                      <a16:colId xmlns:a16="http://schemas.microsoft.com/office/drawing/2014/main" val="20004"/>
                    </a:ext>
                  </a:extLst>
                </a:gridCol>
                <a:gridCol w="715634">
                  <a:extLst>
                    <a:ext uri="{9D8B030D-6E8A-4147-A177-3AD203B41FA5}">
                      <a16:colId xmlns:a16="http://schemas.microsoft.com/office/drawing/2014/main" val="20005"/>
                    </a:ext>
                  </a:extLst>
                </a:gridCol>
                <a:gridCol w="715634">
                  <a:extLst>
                    <a:ext uri="{9D8B030D-6E8A-4147-A177-3AD203B41FA5}">
                      <a16:colId xmlns:a16="http://schemas.microsoft.com/office/drawing/2014/main" val="20006"/>
                    </a:ext>
                  </a:extLst>
                </a:gridCol>
                <a:gridCol w="715634">
                  <a:extLst>
                    <a:ext uri="{9D8B030D-6E8A-4147-A177-3AD203B41FA5}">
                      <a16:colId xmlns:a16="http://schemas.microsoft.com/office/drawing/2014/main" val="20007"/>
                    </a:ext>
                  </a:extLst>
                </a:gridCol>
                <a:gridCol w="715634">
                  <a:extLst>
                    <a:ext uri="{9D8B030D-6E8A-4147-A177-3AD203B41FA5}">
                      <a16:colId xmlns:a16="http://schemas.microsoft.com/office/drawing/2014/main" val="3102611766"/>
                    </a:ext>
                  </a:extLst>
                </a:gridCol>
                <a:gridCol w="715634">
                  <a:extLst>
                    <a:ext uri="{9D8B030D-6E8A-4147-A177-3AD203B41FA5}">
                      <a16:colId xmlns:a16="http://schemas.microsoft.com/office/drawing/2014/main" val="3251973552"/>
                    </a:ext>
                  </a:extLst>
                </a:gridCol>
                <a:gridCol w="715634">
                  <a:extLst>
                    <a:ext uri="{9D8B030D-6E8A-4147-A177-3AD203B41FA5}">
                      <a16:colId xmlns:a16="http://schemas.microsoft.com/office/drawing/2014/main" val="1000224809"/>
                    </a:ext>
                  </a:extLst>
                </a:gridCol>
                <a:gridCol w="715634">
                  <a:extLst>
                    <a:ext uri="{9D8B030D-6E8A-4147-A177-3AD203B41FA5}">
                      <a16:colId xmlns:a16="http://schemas.microsoft.com/office/drawing/2014/main" val="409920673"/>
                    </a:ext>
                  </a:extLst>
                </a:gridCol>
              </a:tblGrid>
              <a:tr h="381714">
                <a:tc>
                  <a:txBody>
                    <a:bodyPr/>
                    <a:lstStyle/>
                    <a:p>
                      <a:pPr algn="ctr"/>
                      <a:endParaRPr kumimoji="1" lang="ja-JP" altLang="en-US" sz="1200" dirty="0"/>
                    </a:p>
                  </a:txBody>
                  <a:tcPr/>
                </a:tc>
                <a:tc>
                  <a:txBody>
                    <a:bodyPr/>
                    <a:lstStyle/>
                    <a:p>
                      <a:pPr algn="ctr"/>
                      <a:r>
                        <a:rPr kumimoji="1" lang="en-US" altLang="ja-JP" sz="1200" dirty="0"/>
                        <a:t>2012</a:t>
                      </a:r>
                      <a:r>
                        <a:rPr kumimoji="1" lang="ja-JP" altLang="en-US" sz="1200" dirty="0"/>
                        <a:t>年</a:t>
                      </a:r>
                    </a:p>
                  </a:txBody>
                  <a:tcPr/>
                </a:tc>
                <a:tc>
                  <a:txBody>
                    <a:bodyPr/>
                    <a:lstStyle/>
                    <a:p>
                      <a:pPr algn="ctr"/>
                      <a:r>
                        <a:rPr kumimoji="1" lang="en-US" altLang="ja-JP" sz="1200" dirty="0"/>
                        <a:t>2013</a:t>
                      </a:r>
                      <a:r>
                        <a:rPr kumimoji="1" lang="ja-JP" altLang="en-US" sz="1200" dirty="0"/>
                        <a:t>年</a:t>
                      </a:r>
                    </a:p>
                  </a:txBody>
                  <a:tcPr/>
                </a:tc>
                <a:tc>
                  <a:txBody>
                    <a:bodyPr/>
                    <a:lstStyle/>
                    <a:p>
                      <a:pPr algn="ctr"/>
                      <a:r>
                        <a:rPr kumimoji="1" lang="en-US" altLang="ja-JP" sz="1200" dirty="0"/>
                        <a:t>2014</a:t>
                      </a:r>
                      <a:r>
                        <a:rPr kumimoji="1" lang="ja-JP" altLang="en-US" sz="1200" dirty="0"/>
                        <a:t>年</a:t>
                      </a:r>
                    </a:p>
                  </a:txBody>
                  <a:tcPr/>
                </a:tc>
                <a:tc>
                  <a:txBody>
                    <a:bodyPr/>
                    <a:lstStyle/>
                    <a:p>
                      <a:pPr algn="ctr"/>
                      <a:r>
                        <a:rPr kumimoji="1" lang="en-US" altLang="ja-JP" sz="1200" dirty="0"/>
                        <a:t>2015</a:t>
                      </a:r>
                      <a:r>
                        <a:rPr kumimoji="1" lang="ja-JP" altLang="en-US" sz="1200" dirty="0"/>
                        <a:t>年</a:t>
                      </a:r>
                    </a:p>
                  </a:txBody>
                  <a:tcPr/>
                </a:tc>
                <a:tc>
                  <a:txBody>
                    <a:bodyPr/>
                    <a:lstStyle/>
                    <a:p>
                      <a:pPr algn="ctr"/>
                      <a:r>
                        <a:rPr kumimoji="1" lang="en-US" altLang="ja-JP" sz="1200" dirty="0"/>
                        <a:t>2016</a:t>
                      </a:r>
                      <a:r>
                        <a:rPr kumimoji="1" lang="ja-JP" altLang="en-US" sz="1200" dirty="0"/>
                        <a:t>年</a:t>
                      </a:r>
                    </a:p>
                  </a:txBody>
                  <a:tcPr/>
                </a:tc>
                <a:tc>
                  <a:txBody>
                    <a:bodyPr/>
                    <a:lstStyle/>
                    <a:p>
                      <a:pPr algn="ctr"/>
                      <a:r>
                        <a:rPr kumimoji="1" lang="en-US" altLang="ja-JP" sz="1200" dirty="0"/>
                        <a:t>2017</a:t>
                      </a:r>
                      <a:r>
                        <a:rPr kumimoji="1" lang="ja-JP" altLang="en-US" sz="1200" dirty="0"/>
                        <a:t>年</a:t>
                      </a:r>
                    </a:p>
                  </a:txBody>
                  <a:tcPr/>
                </a:tc>
                <a:tc>
                  <a:txBody>
                    <a:bodyPr/>
                    <a:lstStyle/>
                    <a:p>
                      <a:pPr algn="ctr"/>
                      <a:r>
                        <a:rPr kumimoji="1" lang="en-US" altLang="ja-JP" sz="1200" dirty="0">
                          <a:solidFill>
                            <a:schemeClr val="bg1"/>
                          </a:solidFill>
                        </a:rPr>
                        <a:t>2018</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2019</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2020</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2021</a:t>
                      </a:r>
                      <a:r>
                        <a:rPr kumimoji="1" lang="ja-JP" altLang="en-US" sz="1200" dirty="0">
                          <a:solidFill>
                            <a:schemeClr val="bg1"/>
                          </a:solidFill>
                        </a:rPr>
                        <a:t>年</a:t>
                      </a:r>
                    </a:p>
                  </a:txBody>
                  <a:tcPr/>
                </a:tc>
                <a:tc>
                  <a:txBody>
                    <a:bodyPr/>
                    <a:lstStyle/>
                    <a:p>
                      <a:pPr algn="ctr"/>
                      <a:r>
                        <a:rPr kumimoji="1" lang="en-US" altLang="ja-JP" sz="1200" dirty="0">
                          <a:solidFill>
                            <a:schemeClr val="bg1"/>
                          </a:solidFill>
                        </a:rPr>
                        <a:t>2022</a:t>
                      </a:r>
                      <a:r>
                        <a:rPr kumimoji="1" lang="ja-JP" altLang="en-US" sz="1200" dirty="0">
                          <a:solidFill>
                            <a:schemeClr val="bg1"/>
                          </a:solidFill>
                        </a:rPr>
                        <a:t>年</a:t>
                      </a:r>
                    </a:p>
                  </a:txBody>
                  <a:tcPr/>
                </a:tc>
                <a:extLst>
                  <a:ext uri="{0D108BD9-81ED-4DB2-BD59-A6C34878D82A}">
                    <a16:rowId xmlns:a16="http://schemas.microsoft.com/office/drawing/2014/main" val="10000"/>
                  </a:ext>
                </a:extLst>
              </a:tr>
              <a:tr h="599347">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部長ポスト</a:t>
                      </a:r>
                    </a:p>
                  </a:txBody>
                  <a:tcPr marT="36000" anchor="ctr"/>
                </a:tc>
                <a:tc>
                  <a:txBody>
                    <a:bodyPr/>
                    <a:lstStyle/>
                    <a:p>
                      <a:pPr algn="ctr">
                        <a:lnSpc>
                          <a:spcPct val="100000"/>
                        </a:lnSpc>
                      </a:pPr>
                      <a:r>
                        <a:rPr kumimoji="1" lang="en-US" altLang="ja-JP" sz="1200" dirty="0">
                          <a:latin typeface="ＭＳ Ｐゴシック" panose="020B0600070205080204" pitchFamily="50" charset="-128"/>
                          <a:ea typeface="ＭＳ Ｐゴシック" panose="020B0600070205080204" pitchFamily="50" charset="-128"/>
                        </a:rPr>
                        <a:t>9</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a:t>
                      </a:r>
                    </a:p>
                  </a:txBody>
                  <a:tcPr marT="36000" anchor="ctr"/>
                </a:tc>
                <a:tc>
                  <a:txBody>
                    <a:bodyPr/>
                    <a:lstStyle/>
                    <a:p>
                      <a:pPr algn="ctr">
                        <a:lnSpc>
                          <a:spcPct val="100000"/>
                        </a:lnSpc>
                      </a:pPr>
                      <a:r>
                        <a:rPr kumimoji="1" lang="en-US" altLang="ja-JP" sz="1200" dirty="0">
                          <a:latin typeface="ＭＳ Ｐゴシック" panose="020B0600070205080204" pitchFamily="50" charset="-128"/>
                          <a:ea typeface="ＭＳ Ｐゴシック" panose="020B0600070205080204" pitchFamily="50" charset="-128"/>
                        </a:rPr>
                        <a:t>10</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tc>
                  <a:txBody>
                    <a:bodyPr/>
                    <a:lstStyle/>
                    <a:p>
                      <a:pPr algn="ctr">
                        <a:lnSpc>
                          <a:spcPct val="100000"/>
                        </a:lnSpc>
                      </a:pP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marT="36000" anchor="ctr"/>
                </a:tc>
                <a:extLst>
                  <a:ext uri="{0D108BD9-81ED-4DB2-BD59-A6C34878D82A}">
                    <a16:rowId xmlns:a16="http://schemas.microsoft.com/office/drawing/2014/main" val="10001"/>
                  </a:ext>
                </a:extLst>
              </a:tr>
              <a:tr h="924121">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うち</a:t>
                      </a:r>
                      <a:endParaRPr kumimoji="1" lang="en-US" altLang="ja-JP" sz="1200" dirty="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公募部長</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11</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20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3</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30</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30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mn-ea"/>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45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5</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45</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40</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2"/>
                  </a:ext>
                </a:extLst>
              </a:tr>
              <a:tr h="924121">
                <a:tc>
                  <a:txBody>
                    <a:bodyPr/>
                    <a:lstStyle/>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うち</a:t>
                      </a:r>
                      <a:endParaRPr kumimoji="1" lang="en-US" altLang="ja-JP" sz="1200" dirty="0">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200" dirty="0">
                          <a:latin typeface="ＭＳ Ｐゴシック" panose="020B0600070205080204" pitchFamily="50" charset="-128"/>
                          <a:ea typeface="ＭＳ Ｐゴシック" panose="020B0600070205080204" pitchFamily="50" charset="-128"/>
                        </a:rPr>
                        <a:t>外部人材</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11</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人　</a:t>
                      </a:r>
                      <a:endParaRPr kumimoji="1" lang="en-US" altLang="ja-JP" sz="1200" dirty="0">
                        <a:solidFill>
                          <a:schemeClr val="tx1"/>
                        </a:solidFill>
                        <a:latin typeface="ＭＳ Ｐゴシック" panose="020B0600070205080204" pitchFamily="50" charset="-128"/>
                        <a:ea typeface="ＭＳ Ｐゴシック" panose="020B0600070205080204" pitchFamily="50" charset="-128"/>
                      </a:endParaRPr>
                    </a:p>
                    <a:p>
                      <a:pPr algn="ct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200" dirty="0">
                          <a:solidFill>
                            <a:schemeClr val="tx1"/>
                          </a:solidFill>
                          <a:latin typeface="ＭＳ Ｐゴシック" panose="020B0600070205080204" pitchFamily="50" charset="-128"/>
                          <a:ea typeface="ＭＳ Ｐゴシック" panose="020B0600070205080204" pitchFamily="50" charset="-128"/>
                        </a:rPr>
                        <a:t>10</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dirty="0">
                          <a:latin typeface="ＭＳ Ｐゴシック" panose="020B0600070205080204" pitchFamily="50" charset="-128"/>
                          <a:ea typeface="ＭＳ Ｐゴシック" panose="020B0600070205080204" pitchFamily="50" charset="-128"/>
                        </a:rPr>
                        <a:t>1</a:t>
                      </a:r>
                      <a:r>
                        <a:rPr kumimoji="1" lang="ja-JP" altLang="en-US" sz="1200" dirty="0">
                          <a:latin typeface="ＭＳ Ｐゴシック" panose="020B0600070205080204" pitchFamily="50" charset="-128"/>
                          <a:ea typeface="ＭＳ Ｐゴシック" panose="020B0600070205080204" pitchFamily="50" charset="-128"/>
                        </a:rPr>
                        <a:t>人　</a:t>
                      </a:r>
                      <a:endParaRPr kumimoji="1" lang="en-US" altLang="ja-JP" sz="1200" dirty="0">
                        <a:latin typeface="ＭＳ Ｐゴシック" panose="020B0600070205080204" pitchFamily="50" charset="-128"/>
                        <a:ea typeface="ＭＳ Ｐゴシック" panose="020B0600070205080204" pitchFamily="50" charset="-128"/>
                      </a:endParaRPr>
                    </a:p>
                    <a:p>
                      <a:pPr algn="ctr"/>
                      <a:r>
                        <a:rPr kumimoji="1" lang="ja-JP" altLang="en-US" sz="1200" dirty="0">
                          <a:latin typeface="ＭＳ Ｐゴシック" panose="020B0600070205080204" pitchFamily="50" charset="-128"/>
                          <a:ea typeface="ＭＳ Ｐゴシック" panose="020B0600070205080204" pitchFamily="50" charset="-128"/>
                        </a:rPr>
                        <a:t>（</a:t>
                      </a:r>
                      <a:r>
                        <a:rPr kumimoji="1" lang="en-US" altLang="ja-JP" sz="1200" dirty="0">
                          <a:latin typeface="ＭＳ Ｐゴシック" panose="020B0600070205080204" pitchFamily="50" charset="-128"/>
                          <a:ea typeface="ＭＳ Ｐゴシック" panose="020B0600070205080204" pitchFamily="50" charset="-128"/>
                        </a:rPr>
                        <a:t>10</a:t>
                      </a:r>
                      <a:r>
                        <a:rPr kumimoji="1" lang="ja-JP" altLang="en-US" sz="1200" dirty="0">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2</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mn-ea"/>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18</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2</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mn-ea"/>
                        </a:rPr>
                        <a:t>18</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a:t>
                      </a: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人</a:t>
                      </a:r>
                      <a:endPar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p>
                      <a:pPr algn="ctr"/>
                      <a:r>
                        <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a:t>
                      </a:r>
                      <a:r>
                        <a:rPr kumimoji="1" lang="en-US" altLang="ja-JP"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10</a:t>
                      </a:r>
                      <a:r>
                        <a:rPr kumimoji="1" lang="ja-JP" altLang="en-US" sz="1200" u="none" baseline="0" dirty="0">
                          <a:solidFill>
                            <a:schemeClr val="tx1"/>
                          </a:solidFill>
                          <a:uFill>
                            <a:solidFill>
                              <a:srgbClr val="FF0000"/>
                            </a:solidFill>
                          </a:uFill>
                          <a:latin typeface="ＭＳ Ｐゴシック" panose="020B0600070205080204" pitchFamily="50" charset="-128"/>
                          <a:ea typeface="+mn-ea"/>
                        </a:rPr>
                        <a:t>％）</a:t>
                      </a:r>
                      <a:endParaRPr kumimoji="1" lang="ja-JP" altLang="en-US" sz="1200" u="none" baseline="0"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276</a:t>
            </a:fld>
            <a:endParaRPr lang="ja-JP" altLang="en-US"/>
          </a:p>
        </p:txBody>
      </p:sp>
    </p:spTree>
    <p:extLst>
      <p:ext uri="{BB962C8B-B14F-4D97-AF65-F5344CB8AC3E}">
        <p14:creationId xmlns:p14="http://schemas.microsoft.com/office/powerpoint/2010/main" val="2657423499"/>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14473" y="582588"/>
          <a:ext cx="8778005" cy="2636450"/>
        </p:xfrm>
        <a:graphic>
          <a:graphicData uri="http://schemas.openxmlformats.org/drawingml/2006/table">
            <a:tbl>
              <a:tblPr>
                <a:tableStyleId>{5C22544A-7EE6-4342-B048-85BDC9FD1C3A}</a:tableStyleId>
              </a:tblPr>
              <a:tblGrid>
                <a:gridCol w="279111">
                  <a:extLst>
                    <a:ext uri="{9D8B030D-6E8A-4147-A177-3AD203B41FA5}">
                      <a16:colId xmlns:a16="http://schemas.microsoft.com/office/drawing/2014/main" val="20000"/>
                    </a:ext>
                  </a:extLst>
                </a:gridCol>
                <a:gridCol w="357539">
                  <a:extLst>
                    <a:ext uri="{9D8B030D-6E8A-4147-A177-3AD203B41FA5}">
                      <a16:colId xmlns:a16="http://schemas.microsoft.com/office/drawing/2014/main" val="20001"/>
                    </a:ext>
                  </a:extLst>
                </a:gridCol>
                <a:gridCol w="286031">
                  <a:extLst>
                    <a:ext uri="{9D8B030D-6E8A-4147-A177-3AD203B41FA5}">
                      <a16:colId xmlns:a16="http://schemas.microsoft.com/office/drawing/2014/main" val="20002"/>
                    </a:ext>
                  </a:extLst>
                </a:gridCol>
                <a:gridCol w="214524">
                  <a:extLst>
                    <a:ext uri="{9D8B030D-6E8A-4147-A177-3AD203B41FA5}">
                      <a16:colId xmlns:a16="http://schemas.microsoft.com/office/drawing/2014/main" val="20003"/>
                    </a:ext>
                  </a:extLst>
                </a:gridCol>
                <a:gridCol w="286031">
                  <a:extLst>
                    <a:ext uri="{9D8B030D-6E8A-4147-A177-3AD203B41FA5}">
                      <a16:colId xmlns:a16="http://schemas.microsoft.com/office/drawing/2014/main" val="20004"/>
                    </a:ext>
                  </a:extLst>
                </a:gridCol>
                <a:gridCol w="214524">
                  <a:extLst>
                    <a:ext uri="{9D8B030D-6E8A-4147-A177-3AD203B41FA5}">
                      <a16:colId xmlns:a16="http://schemas.microsoft.com/office/drawing/2014/main" val="20005"/>
                    </a:ext>
                  </a:extLst>
                </a:gridCol>
                <a:gridCol w="286031">
                  <a:extLst>
                    <a:ext uri="{9D8B030D-6E8A-4147-A177-3AD203B41FA5}">
                      <a16:colId xmlns:a16="http://schemas.microsoft.com/office/drawing/2014/main" val="20006"/>
                    </a:ext>
                  </a:extLst>
                </a:gridCol>
                <a:gridCol w="214524">
                  <a:extLst>
                    <a:ext uri="{9D8B030D-6E8A-4147-A177-3AD203B41FA5}">
                      <a16:colId xmlns:a16="http://schemas.microsoft.com/office/drawing/2014/main" val="20007"/>
                    </a:ext>
                  </a:extLst>
                </a:gridCol>
                <a:gridCol w="374996">
                  <a:extLst>
                    <a:ext uri="{9D8B030D-6E8A-4147-A177-3AD203B41FA5}">
                      <a16:colId xmlns:a16="http://schemas.microsoft.com/office/drawing/2014/main" val="20008"/>
                    </a:ext>
                  </a:extLst>
                </a:gridCol>
                <a:gridCol w="411590">
                  <a:extLst>
                    <a:ext uri="{9D8B030D-6E8A-4147-A177-3AD203B41FA5}">
                      <a16:colId xmlns:a16="http://schemas.microsoft.com/office/drawing/2014/main" val="20010"/>
                    </a:ext>
                  </a:extLst>
                </a:gridCol>
                <a:gridCol w="429047">
                  <a:extLst>
                    <a:ext uri="{9D8B030D-6E8A-4147-A177-3AD203B41FA5}">
                      <a16:colId xmlns:a16="http://schemas.microsoft.com/office/drawing/2014/main" val="20012"/>
                    </a:ext>
                  </a:extLst>
                </a:gridCol>
                <a:gridCol w="383499">
                  <a:extLst>
                    <a:ext uri="{9D8B030D-6E8A-4147-A177-3AD203B41FA5}">
                      <a16:colId xmlns:a16="http://schemas.microsoft.com/office/drawing/2014/main" val="20013"/>
                    </a:ext>
                  </a:extLst>
                </a:gridCol>
                <a:gridCol w="409331">
                  <a:extLst>
                    <a:ext uri="{9D8B030D-6E8A-4147-A177-3AD203B41FA5}">
                      <a16:colId xmlns:a16="http://schemas.microsoft.com/office/drawing/2014/main" val="20014"/>
                    </a:ext>
                  </a:extLst>
                </a:gridCol>
                <a:gridCol w="208280">
                  <a:extLst>
                    <a:ext uri="{9D8B030D-6E8A-4147-A177-3AD203B41FA5}">
                      <a16:colId xmlns:a16="http://schemas.microsoft.com/office/drawing/2014/main" val="20015"/>
                    </a:ext>
                  </a:extLst>
                </a:gridCol>
                <a:gridCol w="425467">
                  <a:extLst>
                    <a:ext uri="{9D8B030D-6E8A-4147-A177-3AD203B41FA5}">
                      <a16:colId xmlns:a16="http://schemas.microsoft.com/office/drawing/2014/main" val="20016"/>
                    </a:ext>
                  </a:extLst>
                </a:gridCol>
                <a:gridCol w="218104">
                  <a:extLst>
                    <a:ext uri="{9D8B030D-6E8A-4147-A177-3AD203B41FA5}">
                      <a16:colId xmlns:a16="http://schemas.microsoft.com/office/drawing/2014/main" val="2883899207"/>
                    </a:ext>
                  </a:extLst>
                </a:gridCol>
                <a:gridCol w="353532">
                  <a:extLst>
                    <a:ext uri="{9D8B030D-6E8A-4147-A177-3AD203B41FA5}">
                      <a16:colId xmlns:a16="http://schemas.microsoft.com/office/drawing/2014/main" val="3535634842"/>
                    </a:ext>
                  </a:extLst>
                </a:gridCol>
                <a:gridCol w="218531">
                  <a:extLst>
                    <a:ext uri="{9D8B030D-6E8A-4147-A177-3AD203B41FA5}">
                      <a16:colId xmlns:a16="http://schemas.microsoft.com/office/drawing/2014/main" val="3358486112"/>
                    </a:ext>
                  </a:extLst>
                </a:gridCol>
                <a:gridCol w="353105">
                  <a:extLst>
                    <a:ext uri="{9D8B030D-6E8A-4147-A177-3AD203B41FA5}">
                      <a16:colId xmlns:a16="http://schemas.microsoft.com/office/drawing/2014/main" val="2234196866"/>
                    </a:ext>
                  </a:extLst>
                </a:gridCol>
                <a:gridCol w="218958">
                  <a:extLst>
                    <a:ext uri="{9D8B030D-6E8A-4147-A177-3AD203B41FA5}">
                      <a16:colId xmlns:a16="http://schemas.microsoft.com/office/drawing/2014/main" val="3177126258"/>
                    </a:ext>
                  </a:extLst>
                </a:gridCol>
                <a:gridCol w="352678">
                  <a:extLst>
                    <a:ext uri="{9D8B030D-6E8A-4147-A177-3AD203B41FA5}">
                      <a16:colId xmlns:a16="http://schemas.microsoft.com/office/drawing/2014/main" val="979816941"/>
                    </a:ext>
                  </a:extLst>
                </a:gridCol>
                <a:gridCol w="285817">
                  <a:extLst>
                    <a:ext uri="{9D8B030D-6E8A-4147-A177-3AD203B41FA5}">
                      <a16:colId xmlns:a16="http://schemas.microsoft.com/office/drawing/2014/main" val="4047479431"/>
                    </a:ext>
                  </a:extLst>
                </a:gridCol>
                <a:gridCol w="219599">
                  <a:extLst>
                    <a:ext uri="{9D8B030D-6E8A-4147-A177-3AD203B41FA5}">
                      <a16:colId xmlns:a16="http://schemas.microsoft.com/office/drawing/2014/main" val="2961866344"/>
                    </a:ext>
                  </a:extLst>
                </a:gridCol>
                <a:gridCol w="494944">
                  <a:extLst>
                    <a:ext uri="{9D8B030D-6E8A-4147-A177-3AD203B41FA5}">
                      <a16:colId xmlns:a16="http://schemas.microsoft.com/office/drawing/2014/main" val="956456299"/>
                    </a:ext>
                  </a:extLst>
                </a:gridCol>
                <a:gridCol w="220134">
                  <a:extLst>
                    <a:ext uri="{9D8B030D-6E8A-4147-A177-3AD203B41FA5}">
                      <a16:colId xmlns:a16="http://schemas.microsoft.com/office/drawing/2014/main" val="3342638084"/>
                    </a:ext>
                  </a:extLst>
                </a:gridCol>
                <a:gridCol w="351502">
                  <a:extLst>
                    <a:ext uri="{9D8B030D-6E8A-4147-A177-3AD203B41FA5}">
                      <a16:colId xmlns:a16="http://schemas.microsoft.com/office/drawing/2014/main" val="256744130"/>
                    </a:ext>
                  </a:extLst>
                </a:gridCol>
                <a:gridCol w="220561">
                  <a:extLst>
                    <a:ext uri="{9D8B030D-6E8A-4147-A177-3AD203B41FA5}">
                      <a16:colId xmlns:a16="http://schemas.microsoft.com/office/drawing/2014/main" val="1695180891"/>
                    </a:ext>
                  </a:extLst>
                </a:gridCol>
                <a:gridCol w="490015">
                  <a:extLst>
                    <a:ext uri="{9D8B030D-6E8A-4147-A177-3AD203B41FA5}">
                      <a16:colId xmlns:a16="http://schemas.microsoft.com/office/drawing/2014/main" val="3122828284"/>
                    </a:ext>
                  </a:extLst>
                </a:gridCol>
              </a:tblGrid>
              <a:tr h="2636450">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2</a:t>
                      </a:r>
                      <a:r>
                        <a:rPr kumimoji="1" lang="ja-JP" altLang="en-US" sz="900" dirty="0">
                          <a:solidFill>
                            <a:schemeClr val="tx1"/>
                          </a:solidFill>
                        </a:rPr>
                        <a:t>月　商工労働部長を公募</a:t>
                      </a:r>
                      <a:endParaRPr kumimoji="1" lang="en-US" altLang="ja-JP" sz="9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dirty="0">
                          <a:solidFill>
                            <a:schemeClr val="tx1"/>
                          </a:solidFill>
                        </a:rPr>
                        <a:t>　　　　　　　　　（　庁外の者のみ対象）</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04863" indent="-536575" algn="l"/>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3</a:t>
                      </a:r>
                      <a:r>
                        <a:rPr kumimoji="1" lang="ja-JP" altLang="en-US" sz="900" dirty="0">
                          <a:solidFill>
                            <a:schemeClr val="tx1"/>
                          </a:solidFill>
                        </a:rPr>
                        <a:t>月　職員基本条例制定⇒部長は原則公募に</a:t>
                      </a:r>
                      <a:r>
                        <a:rPr kumimoji="1" lang="en-US" altLang="ja-JP" sz="900" dirty="0">
                          <a:solidFill>
                            <a:schemeClr val="tx1"/>
                          </a:solidFill>
                        </a:rPr>
                        <a:t>(</a:t>
                      </a:r>
                      <a:r>
                        <a:rPr kumimoji="1" lang="ja-JP" altLang="en-US" sz="900" dirty="0">
                          <a:solidFill>
                            <a:schemeClr val="tx1"/>
                          </a:solidFill>
                        </a:rPr>
                        <a:t>職員からの任用含む）</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商工労働部長就任</a:t>
                      </a:r>
                      <a:endParaRPr kumimoji="1" lang="en-US" altLang="ja-JP"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7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12</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福祉部長を公募</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福祉部長就任</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健康医療部長、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633413"/>
                      <a:r>
                        <a:rPr kumimoji="1" lang="ja-JP" altLang="en-US" sz="900" dirty="0">
                          <a:solidFill>
                            <a:schemeClr val="tx1"/>
                          </a:solidFill>
                        </a:rPr>
                        <a:t>△</a:t>
                      </a:r>
                      <a:r>
                        <a:rPr kumimoji="1" lang="en-US" altLang="ja-JP" sz="900" dirty="0">
                          <a:solidFill>
                            <a:schemeClr val="tx1"/>
                          </a:solidFill>
                        </a:rPr>
                        <a:t>13</a:t>
                      </a:r>
                      <a:r>
                        <a:rPr kumimoji="1" lang="ja-JP" altLang="en-US" sz="900" dirty="0">
                          <a:solidFill>
                            <a:schemeClr val="tx1"/>
                          </a:solidFill>
                        </a:rPr>
                        <a:t>年</a:t>
                      </a:r>
                      <a:r>
                        <a:rPr kumimoji="1" lang="en-US" altLang="ja-JP" sz="900" dirty="0">
                          <a:solidFill>
                            <a:schemeClr val="tx1"/>
                          </a:solidFill>
                        </a:rPr>
                        <a:t>12</a:t>
                      </a:r>
                      <a:r>
                        <a:rPr kumimoji="1" lang="ja-JP" altLang="en-US" sz="900" dirty="0">
                          <a:solidFill>
                            <a:schemeClr val="tx1"/>
                          </a:solidFill>
                        </a:rPr>
                        <a:t>月　商工労働部長による不祥事発生</a:t>
                      </a:r>
                      <a:endParaRPr kumimoji="1" lang="en-US" altLang="ja-JP" sz="900" dirty="0">
                        <a:solidFill>
                          <a:schemeClr val="tx1"/>
                        </a:solidFill>
                      </a:endParaRPr>
                    </a:p>
                    <a:p>
                      <a:pPr marL="901700" indent="-633413"/>
                      <a:r>
                        <a:rPr kumimoji="1" lang="ja-JP" altLang="en-US" sz="900" dirty="0">
                          <a:solidFill>
                            <a:schemeClr val="tx1"/>
                          </a:solidFill>
                          <a:latin typeface="ＭＳ Ｐゴシック" panose="020B0600070205080204" pitchFamily="50" charset="-128"/>
                          <a:ea typeface="ＭＳ Ｐゴシック" panose="020B0600070205080204" pitchFamily="50" charset="-128"/>
                        </a:rPr>
                        <a:t>　　　　　　　　　</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懲戒処分</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減給</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6</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月</a:t>
                      </a:r>
                      <a:r>
                        <a:rPr kumimoji="1" lang="en-US" altLang="zh-TW" sz="900" dirty="0">
                          <a:solidFill>
                            <a:schemeClr val="tx1"/>
                          </a:solidFill>
                          <a:latin typeface="ＭＳ Ｐゴシック" panose="020B0600070205080204" pitchFamily="50" charset="-128"/>
                          <a:ea typeface="ＭＳ Ｐゴシック" panose="020B0600070205080204" pitchFamily="50" charset="-128"/>
                        </a:rPr>
                        <a:t>)→</a:t>
                      </a:r>
                      <a:r>
                        <a:rPr kumimoji="1" lang="zh-TW" altLang="en-US" sz="900" dirty="0">
                          <a:solidFill>
                            <a:schemeClr val="tx1"/>
                          </a:solidFill>
                          <a:latin typeface="ＭＳ Ｐゴシック" panose="020B0600070205080204" pitchFamily="50" charset="-128"/>
                          <a:ea typeface="ＭＳ Ｐゴシック" panose="020B0600070205080204" pitchFamily="50" charset="-128"/>
                        </a:rPr>
                        <a:t>自主退職</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14</a:t>
                      </a:r>
                      <a:r>
                        <a:rPr kumimoji="1" lang="ja-JP" altLang="en-US" sz="900" dirty="0">
                          <a:solidFill>
                            <a:schemeClr val="tx1"/>
                          </a:solidFill>
                        </a:rPr>
                        <a:t>年</a:t>
                      </a:r>
                      <a:r>
                        <a:rPr kumimoji="1" lang="en-US" altLang="ja-JP" sz="900" dirty="0">
                          <a:solidFill>
                            <a:schemeClr val="tx1"/>
                          </a:solidFill>
                        </a:rPr>
                        <a:t>4</a:t>
                      </a:r>
                      <a:r>
                        <a:rPr kumimoji="1" lang="ja-JP" altLang="en-US" sz="900" dirty="0">
                          <a:solidFill>
                            <a:schemeClr val="tx1"/>
                          </a:solidFill>
                        </a:rPr>
                        <a:t>月　</a:t>
                      </a:r>
                      <a:endParaRPr kumimoji="1" lang="en-US" altLang="ja-JP" sz="900" dirty="0">
                        <a:solidFill>
                          <a:schemeClr val="tx1"/>
                        </a:solidFill>
                      </a:endParaRPr>
                    </a:p>
                    <a:p>
                      <a:pPr marL="182563" indent="0"/>
                      <a:r>
                        <a:rPr kumimoji="1" lang="ja-JP" altLang="en-US" sz="900" dirty="0">
                          <a:solidFill>
                            <a:schemeClr val="tx1"/>
                          </a:solidFill>
                        </a:rPr>
                        <a:t>　健康医療部長就任</a:t>
                      </a:r>
                      <a:r>
                        <a:rPr kumimoji="1" lang="en-US" altLang="ja-JP" sz="900" dirty="0">
                          <a:solidFill>
                            <a:schemeClr val="tx1"/>
                          </a:solidFill>
                        </a:rPr>
                        <a:t/>
                      </a:r>
                      <a:br>
                        <a:rPr kumimoji="1" lang="en-US" altLang="ja-JP" sz="900" dirty="0">
                          <a:solidFill>
                            <a:schemeClr val="tx1"/>
                          </a:solidFill>
                        </a:rPr>
                      </a:br>
                      <a:r>
                        <a:rPr kumimoji="1" lang="ja-JP" altLang="en-US" sz="900" dirty="0">
                          <a:solidFill>
                            <a:schemeClr val="tx1"/>
                          </a:solidFill>
                        </a:rPr>
                        <a:t>　住宅まちづくり部長就任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633413"/>
                      <a:r>
                        <a:rPr kumimoji="1" lang="ja-JP" altLang="en-US" sz="900" dirty="0">
                          <a:solidFill>
                            <a:schemeClr val="tx1"/>
                          </a:solidFill>
                        </a:rPr>
                        <a:t>△</a:t>
                      </a:r>
                      <a:r>
                        <a:rPr kumimoji="1" lang="en-US" altLang="ja-JP" sz="900" dirty="0">
                          <a:solidFill>
                            <a:schemeClr val="tx1"/>
                          </a:solidFill>
                        </a:rPr>
                        <a:t>14</a:t>
                      </a:r>
                      <a:r>
                        <a:rPr kumimoji="1" lang="ja-JP" altLang="en-US" sz="900" dirty="0">
                          <a:solidFill>
                            <a:schemeClr val="tx1"/>
                          </a:solidFill>
                        </a:rPr>
                        <a:t>年</a:t>
                      </a:r>
                      <a:r>
                        <a:rPr kumimoji="1" lang="en-US" altLang="ja-JP" sz="900" dirty="0">
                          <a:solidFill>
                            <a:schemeClr val="tx1"/>
                          </a:solidFill>
                        </a:rPr>
                        <a:t>9</a:t>
                      </a:r>
                      <a:r>
                        <a:rPr kumimoji="1" lang="ja-JP" altLang="en-US" sz="900" dirty="0">
                          <a:solidFill>
                            <a:schemeClr val="tx1"/>
                          </a:solidFill>
                        </a:rPr>
                        <a:t>月　「公募制度の今後の方向性に</a:t>
                      </a:r>
                      <a:endParaRPr kumimoji="1" lang="en-US" altLang="ja-JP" sz="900" dirty="0">
                        <a:solidFill>
                          <a:schemeClr val="tx1"/>
                        </a:solidFill>
                      </a:endParaRPr>
                    </a:p>
                    <a:p>
                      <a:pPr marL="901700" indent="-633413"/>
                      <a:r>
                        <a:rPr kumimoji="1" lang="ja-JP" altLang="en-US" sz="900" dirty="0">
                          <a:solidFill>
                            <a:schemeClr val="tx1"/>
                          </a:solidFill>
                        </a:rPr>
                        <a:t>　　　　　　　　　ついて」を取りまとめ</a:t>
                      </a: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16</a:t>
                      </a:r>
                      <a:r>
                        <a:rPr kumimoji="1" lang="ja-JP" altLang="en-US" sz="900" dirty="0">
                          <a:solidFill>
                            <a:schemeClr val="tx1"/>
                          </a:solidFill>
                        </a:rPr>
                        <a:t>年</a:t>
                      </a:r>
                      <a:r>
                        <a:rPr kumimoji="1" lang="en-US" altLang="ja-JP" sz="900" dirty="0">
                          <a:solidFill>
                            <a:schemeClr val="tx1"/>
                          </a:solidFill>
                        </a:rPr>
                        <a:t>10</a:t>
                      </a:r>
                      <a:r>
                        <a:rPr kumimoji="1" lang="ja-JP" altLang="en-US" sz="900" dirty="0">
                          <a:solidFill>
                            <a:schemeClr val="tx1"/>
                          </a:solidFill>
                        </a:rPr>
                        <a:t>月　商工労働部長、</a:t>
                      </a:r>
                      <a:endParaRPr kumimoji="1" lang="en-US" altLang="ja-JP" sz="900" dirty="0">
                        <a:solidFill>
                          <a:schemeClr val="tx1"/>
                        </a:solidFill>
                      </a:endParaRPr>
                    </a:p>
                    <a:p>
                      <a:pPr marL="901700" indent="-901700"/>
                      <a:r>
                        <a:rPr kumimoji="1" lang="ja-JP" altLang="en-US" sz="900" dirty="0">
                          <a:solidFill>
                            <a:schemeClr val="tx1"/>
                          </a:solidFill>
                        </a:rPr>
                        <a:t>　　　　　　　　　環境農林水産部長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182563" indent="0"/>
                      <a:endParaRPr kumimoji="1" lang="ja-JP" altLang="en-US" sz="900" dirty="0">
                        <a:solidFill>
                          <a:schemeClr val="tx1"/>
                        </a:solidFill>
                      </a:endParaRPr>
                    </a:p>
                  </a:txBody>
                  <a:tcPr vert="eaVert">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17</a:t>
                      </a:r>
                      <a:r>
                        <a:rPr kumimoji="1" lang="ja-JP" altLang="en-US" sz="900" dirty="0">
                          <a:solidFill>
                            <a:schemeClr val="tx1"/>
                          </a:solidFill>
                        </a:rPr>
                        <a:t>年４月　商工労働部長</a:t>
                      </a:r>
                      <a:endParaRPr kumimoji="1" lang="en-US" altLang="ja-JP" sz="900" dirty="0">
                        <a:solidFill>
                          <a:schemeClr val="tx1"/>
                        </a:solidFill>
                      </a:endParaRPr>
                    </a:p>
                    <a:p>
                      <a:r>
                        <a:rPr kumimoji="1" lang="ja-JP" altLang="en-US" sz="900" dirty="0">
                          <a:solidFill>
                            <a:schemeClr val="tx1"/>
                          </a:solidFill>
                        </a:rPr>
                        <a:t>　　　　　　　　　環境農林水産部長</a:t>
                      </a:r>
                      <a:endParaRPr kumimoji="1" lang="en-US" altLang="ja-JP" sz="900" dirty="0">
                        <a:solidFill>
                          <a:schemeClr val="tx1"/>
                        </a:solidFill>
                      </a:endParaRPr>
                    </a:p>
                    <a:p>
                      <a:r>
                        <a:rPr kumimoji="1" lang="ja-JP" altLang="en-US" sz="900" dirty="0">
                          <a:solidFill>
                            <a:schemeClr val="tx1"/>
                          </a:solidFill>
                        </a:rPr>
                        <a:t>　　　　　　　　　住宅まちづくり部長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18</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環境農林水産部長</a:t>
                      </a:r>
                      <a:endParaRPr kumimoji="1" lang="en-US" altLang="ja-JP" sz="900" dirty="0">
                        <a:solidFill>
                          <a:schemeClr val="tx1"/>
                        </a:solidFill>
                      </a:endParaRPr>
                    </a:p>
                    <a:p>
                      <a:pPr marL="901700" indent="-901700"/>
                      <a:r>
                        <a:rPr kumimoji="1" lang="ja-JP" altLang="en-US" sz="900" dirty="0">
                          <a:solidFill>
                            <a:schemeClr val="tx1"/>
                          </a:solidFill>
                        </a:rPr>
                        <a:t>　　　　　　　　　住宅まちづくり部長を公募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年４月　環境農林水産部長</a:t>
                      </a:r>
                      <a:endParaRPr kumimoji="1" lang="en-US" altLang="ja-JP" sz="900" dirty="0">
                        <a:solidFill>
                          <a:schemeClr val="tx1"/>
                        </a:solidFill>
                      </a:endParaRPr>
                    </a:p>
                    <a:p>
                      <a:r>
                        <a:rPr kumimoji="1" lang="ja-JP" altLang="en-US" sz="900" dirty="0">
                          <a:solidFill>
                            <a:schemeClr val="tx1"/>
                          </a:solidFill>
                        </a:rPr>
                        <a:t>　　　　　　　　　住宅まちづくり部長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a:t>
                      </a:r>
                      <a:r>
                        <a:rPr kumimoji="1" lang="en-US" altLang="ja-JP" sz="900" dirty="0">
                          <a:solidFill>
                            <a:schemeClr val="tx1"/>
                          </a:solidFill>
                        </a:rPr>
                        <a:t>11</a:t>
                      </a:r>
                      <a:r>
                        <a:rPr kumimoji="1" lang="ja-JP" altLang="en-US" sz="900" dirty="0">
                          <a:solidFill>
                            <a:schemeClr val="tx1"/>
                          </a:solidFill>
                        </a:rPr>
                        <a:t>月　福祉部長</a:t>
                      </a:r>
                      <a:endParaRPr kumimoji="1" lang="en-US" altLang="ja-JP" sz="900" dirty="0">
                        <a:solidFill>
                          <a:schemeClr val="tx1"/>
                        </a:solidFill>
                      </a:endParaRPr>
                    </a:p>
                    <a:p>
                      <a:pPr marL="901700" indent="-901700"/>
                      <a:r>
                        <a:rPr kumimoji="1" lang="ja-JP" altLang="en-US" sz="900" dirty="0">
                          <a:solidFill>
                            <a:schemeClr val="tx1"/>
                          </a:solidFill>
                        </a:rPr>
                        <a:t>　　　　　　　　　商工労働部長を公募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19</a:t>
                      </a:r>
                      <a:r>
                        <a:rPr kumimoji="1" lang="ja-JP" altLang="en-US" sz="900" dirty="0">
                          <a:solidFill>
                            <a:schemeClr val="tx1"/>
                          </a:solidFill>
                        </a:rPr>
                        <a:t>年</a:t>
                      </a:r>
                      <a:r>
                        <a:rPr kumimoji="1" lang="en-US" altLang="ja-JP" sz="900" dirty="0">
                          <a:solidFill>
                            <a:schemeClr val="tx1"/>
                          </a:solidFill>
                        </a:rPr>
                        <a:t>12</a:t>
                      </a:r>
                      <a:r>
                        <a:rPr kumimoji="1" lang="ja-JP" altLang="en-US" sz="900" dirty="0">
                          <a:solidFill>
                            <a:schemeClr val="tx1"/>
                          </a:solidFill>
                        </a:rPr>
                        <a:t>月　スマートシティ戦略部長を公募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900" dirty="0">
                          <a:solidFill>
                            <a:schemeClr val="tx1"/>
                          </a:solidFill>
                        </a:rPr>
                        <a:t>▲</a:t>
                      </a:r>
                      <a:r>
                        <a:rPr kumimoji="1" lang="en-US" altLang="ja-JP" sz="900" dirty="0">
                          <a:solidFill>
                            <a:schemeClr val="tx1"/>
                          </a:solidFill>
                        </a:rPr>
                        <a:t>20</a:t>
                      </a:r>
                      <a:r>
                        <a:rPr kumimoji="1" lang="ja-JP" altLang="en-US" sz="900" dirty="0">
                          <a:solidFill>
                            <a:schemeClr val="tx1"/>
                          </a:solidFill>
                        </a:rPr>
                        <a:t>年４月　 福祉部長</a:t>
                      </a:r>
                      <a:endParaRPr kumimoji="1" lang="en-US" altLang="ja-JP" sz="900" dirty="0">
                        <a:solidFill>
                          <a:schemeClr val="tx1"/>
                        </a:solidFill>
                      </a:endParaRPr>
                    </a:p>
                    <a:p>
                      <a:r>
                        <a:rPr kumimoji="1" lang="ja-JP" altLang="en-US" sz="900" dirty="0">
                          <a:solidFill>
                            <a:schemeClr val="tx1"/>
                          </a:solidFill>
                        </a:rPr>
                        <a:t>　　　　　　　　　商工労働部長</a:t>
                      </a:r>
                      <a:endParaRPr kumimoji="1" lang="en-US" altLang="ja-JP" sz="900" dirty="0">
                        <a:solidFill>
                          <a:schemeClr val="tx1"/>
                        </a:solidFill>
                      </a:endParaRPr>
                    </a:p>
                    <a:p>
                      <a:r>
                        <a:rPr kumimoji="1" lang="ja-JP" altLang="en-US" sz="900" dirty="0">
                          <a:solidFill>
                            <a:schemeClr val="tx1"/>
                          </a:solidFill>
                        </a:rPr>
                        <a:t>　　　　　　　　　スマートシティ部長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21</a:t>
                      </a:r>
                      <a:r>
                        <a:rPr kumimoji="1" lang="ja-JP" altLang="en-US" sz="900" dirty="0">
                          <a:solidFill>
                            <a:schemeClr val="tx1"/>
                          </a:solidFill>
                        </a:rPr>
                        <a:t>年</a:t>
                      </a:r>
                      <a:r>
                        <a:rPr kumimoji="1" lang="en-US" altLang="ja-JP" sz="900" dirty="0">
                          <a:solidFill>
                            <a:schemeClr val="tx1"/>
                          </a:solidFill>
                        </a:rPr>
                        <a:t>10</a:t>
                      </a:r>
                      <a:r>
                        <a:rPr kumimoji="1" lang="ja-JP" altLang="en-US" sz="900" dirty="0">
                          <a:solidFill>
                            <a:schemeClr val="tx1"/>
                          </a:solidFill>
                        </a:rPr>
                        <a:t>月　福祉部長</a:t>
                      </a:r>
                      <a:endParaRPr kumimoji="1" lang="en-US" altLang="ja-JP" sz="900" dirty="0">
                        <a:solidFill>
                          <a:schemeClr val="tx1"/>
                        </a:solidFill>
                      </a:endParaRPr>
                    </a:p>
                    <a:p>
                      <a:pPr marL="901700" indent="-901700"/>
                      <a:r>
                        <a:rPr kumimoji="1" lang="ja-JP" altLang="en-US" sz="900" dirty="0">
                          <a:solidFill>
                            <a:schemeClr val="tx1"/>
                          </a:solidFill>
                        </a:rPr>
                        <a:t>　　　　　　　　　環境農林水産部長を公募</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kumimoji="1" lang="ja-JP" altLang="en-US" sz="900" dirty="0">
                        <a:solidFill>
                          <a:srgbClr val="FF000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901700" indent="-901700"/>
                      <a:r>
                        <a:rPr kumimoji="1" lang="ja-JP" altLang="en-US" sz="900" dirty="0">
                          <a:solidFill>
                            <a:schemeClr val="tx1"/>
                          </a:solidFill>
                        </a:rPr>
                        <a:t>▲</a:t>
                      </a:r>
                      <a:r>
                        <a:rPr kumimoji="1" lang="en-US" altLang="ja-JP" sz="900" dirty="0">
                          <a:solidFill>
                            <a:schemeClr val="tx1"/>
                          </a:solidFill>
                        </a:rPr>
                        <a:t>22</a:t>
                      </a:r>
                      <a:r>
                        <a:rPr kumimoji="1" lang="ja-JP" altLang="en-US" sz="900" dirty="0">
                          <a:solidFill>
                            <a:schemeClr val="tx1"/>
                          </a:solidFill>
                        </a:rPr>
                        <a:t>年４月　福祉部長</a:t>
                      </a:r>
                      <a:endParaRPr kumimoji="1" lang="en-US" altLang="ja-JP" sz="900" dirty="0">
                        <a:solidFill>
                          <a:schemeClr val="tx1"/>
                        </a:solidFill>
                      </a:endParaRPr>
                    </a:p>
                    <a:p>
                      <a:pPr marL="901700" indent="-901700"/>
                      <a:r>
                        <a:rPr kumimoji="1" lang="ja-JP" altLang="en-US" sz="900" dirty="0">
                          <a:solidFill>
                            <a:srgbClr val="FF0000"/>
                          </a:solidFill>
                        </a:rPr>
                        <a:t>　　　　　　　　</a:t>
                      </a:r>
                      <a:r>
                        <a:rPr kumimoji="1" lang="ja-JP" altLang="en-US" sz="900" dirty="0">
                          <a:solidFill>
                            <a:schemeClr val="tx1"/>
                          </a:solidFill>
                        </a:rPr>
                        <a:t>　環境農林水産部長　就任</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bl>
          </a:graphicData>
        </a:graphic>
      </p:graphicFrame>
      <p:sp>
        <p:nvSpPr>
          <p:cNvPr id="3" name="テキスト ボックス 2"/>
          <p:cNvSpPr txBox="1"/>
          <p:nvPr/>
        </p:nvSpPr>
        <p:spPr>
          <a:xfrm>
            <a:off x="200708" y="-4930"/>
            <a:ext cx="626469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■部長公募の実施経過</a:t>
            </a:r>
          </a:p>
        </p:txBody>
      </p:sp>
      <p:sp>
        <p:nvSpPr>
          <p:cNvPr id="5" name="テキスト ボックス 4"/>
          <p:cNvSpPr txBox="1"/>
          <p:nvPr/>
        </p:nvSpPr>
        <p:spPr>
          <a:xfrm>
            <a:off x="235568" y="3238500"/>
            <a:ext cx="604867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■選考経過</a:t>
            </a:r>
          </a:p>
        </p:txBody>
      </p:sp>
      <p:graphicFrame>
        <p:nvGraphicFramePr>
          <p:cNvPr id="20" name="表 19"/>
          <p:cNvGraphicFramePr>
            <a:graphicFrameLocks noGrp="1"/>
          </p:cNvGraphicFramePr>
          <p:nvPr>
            <p:extLst/>
          </p:nvPr>
        </p:nvGraphicFramePr>
        <p:xfrm>
          <a:off x="107503" y="333624"/>
          <a:ext cx="8846366" cy="254614"/>
        </p:xfrm>
        <a:graphic>
          <a:graphicData uri="http://schemas.openxmlformats.org/drawingml/2006/table">
            <a:tbl>
              <a:tblPr firstRow="1" bandRow="1">
                <a:tableStyleId>{7DF18680-E054-41AD-8BC1-D1AEF772440D}</a:tableStyleId>
              </a:tblPr>
              <a:tblGrid>
                <a:gridCol w="1657070">
                  <a:extLst>
                    <a:ext uri="{9D8B030D-6E8A-4147-A177-3AD203B41FA5}">
                      <a16:colId xmlns:a16="http://schemas.microsoft.com/office/drawing/2014/main" val="20001"/>
                    </a:ext>
                  </a:extLst>
                </a:gridCol>
                <a:gridCol w="1151243">
                  <a:extLst>
                    <a:ext uri="{9D8B030D-6E8A-4147-A177-3AD203B41FA5}">
                      <a16:colId xmlns:a16="http://schemas.microsoft.com/office/drawing/2014/main" val="20002"/>
                    </a:ext>
                  </a:extLst>
                </a:gridCol>
                <a:gridCol w="648072">
                  <a:extLst>
                    <a:ext uri="{9D8B030D-6E8A-4147-A177-3AD203B41FA5}">
                      <a16:colId xmlns:a16="http://schemas.microsoft.com/office/drawing/2014/main" val="20003"/>
                    </a:ext>
                  </a:extLst>
                </a:gridCol>
                <a:gridCol w="216024">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576064">
                  <a:extLst>
                    <a:ext uri="{9D8B030D-6E8A-4147-A177-3AD203B41FA5}">
                      <a16:colId xmlns:a16="http://schemas.microsoft.com/office/drawing/2014/main" val="20006"/>
                    </a:ext>
                  </a:extLst>
                </a:gridCol>
                <a:gridCol w="576064">
                  <a:extLst>
                    <a:ext uri="{9D8B030D-6E8A-4147-A177-3AD203B41FA5}">
                      <a16:colId xmlns:a16="http://schemas.microsoft.com/office/drawing/2014/main" val="3399772804"/>
                    </a:ext>
                  </a:extLst>
                </a:gridCol>
                <a:gridCol w="1224136">
                  <a:extLst>
                    <a:ext uri="{9D8B030D-6E8A-4147-A177-3AD203B41FA5}">
                      <a16:colId xmlns:a16="http://schemas.microsoft.com/office/drawing/2014/main" val="340929591"/>
                    </a:ext>
                  </a:extLst>
                </a:gridCol>
                <a:gridCol w="720080">
                  <a:extLst>
                    <a:ext uri="{9D8B030D-6E8A-4147-A177-3AD203B41FA5}">
                      <a16:colId xmlns:a16="http://schemas.microsoft.com/office/drawing/2014/main" val="1952023330"/>
                    </a:ext>
                  </a:extLst>
                </a:gridCol>
                <a:gridCol w="576064">
                  <a:extLst>
                    <a:ext uri="{9D8B030D-6E8A-4147-A177-3AD203B41FA5}">
                      <a16:colId xmlns:a16="http://schemas.microsoft.com/office/drawing/2014/main" val="2896358701"/>
                    </a:ext>
                  </a:extLst>
                </a:gridCol>
                <a:gridCol w="925485">
                  <a:extLst>
                    <a:ext uri="{9D8B030D-6E8A-4147-A177-3AD203B41FA5}">
                      <a16:colId xmlns:a16="http://schemas.microsoft.com/office/drawing/2014/main" val="437851116"/>
                    </a:ext>
                  </a:extLst>
                </a:gridCol>
              </a:tblGrid>
              <a:tr h="254614">
                <a:tc>
                  <a:txBody>
                    <a:bodyPr/>
                    <a:lstStyle/>
                    <a:p>
                      <a:r>
                        <a:rPr kumimoji="1" lang="en-US" altLang="ja-JP" sz="1000" dirty="0"/>
                        <a:t>2012</a:t>
                      </a:r>
                      <a:r>
                        <a:rPr kumimoji="1" lang="ja-JP" altLang="en-US" sz="1000" dirty="0"/>
                        <a:t>年</a:t>
                      </a:r>
                    </a:p>
                  </a:txBody>
                  <a:tcPr/>
                </a:tc>
                <a:tc>
                  <a:txBody>
                    <a:bodyPr/>
                    <a:lstStyle/>
                    <a:p>
                      <a:r>
                        <a:rPr kumimoji="1" lang="en-US" altLang="ja-JP" sz="1000" dirty="0"/>
                        <a:t>2013</a:t>
                      </a:r>
                      <a:r>
                        <a:rPr kumimoji="1" lang="ja-JP" altLang="en-US" sz="1000" dirty="0"/>
                        <a:t>年</a:t>
                      </a:r>
                    </a:p>
                  </a:txBody>
                  <a:tcPr/>
                </a:tc>
                <a:tc>
                  <a:txBody>
                    <a:bodyPr/>
                    <a:lstStyle/>
                    <a:p>
                      <a:r>
                        <a:rPr kumimoji="1" lang="en-US" altLang="ja-JP" sz="1000" dirty="0"/>
                        <a:t>2014</a:t>
                      </a:r>
                      <a:r>
                        <a:rPr kumimoji="1" lang="ja-JP" altLang="en-US" sz="1000" dirty="0"/>
                        <a:t>年</a:t>
                      </a:r>
                    </a:p>
                  </a:txBody>
                  <a:tcPr/>
                </a:tc>
                <a:tc>
                  <a:txBody>
                    <a:bodyPr/>
                    <a:lstStyle/>
                    <a:p>
                      <a:endParaRPr kumimoji="1" lang="ja-JP" altLang="en-US" sz="1000" dirty="0"/>
                    </a:p>
                  </a:txBody>
                  <a:tcPr/>
                </a:tc>
                <a:tc>
                  <a:txBody>
                    <a:bodyPr/>
                    <a:lstStyle/>
                    <a:p>
                      <a:r>
                        <a:rPr kumimoji="1" lang="en-US" altLang="ja-JP" sz="1000" dirty="0"/>
                        <a:t>2016</a:t>
                      </a:r>
                      <a:r>
                        <a:rPr kumimoji="1" lang="ja-JP" altLang="en-US" sz="1000" dirty="0"/>
                        <a:t>年</a:t>
                      </a:r>
                    </a:p>
                  </a:txBody>
                  <a:tcPr/>
                </a:tc>
                <a:tc>
                  <a:txBody>
                    <a:bodyPr/>
                    <a:lstStyle/>
                    <a:p>
                      <a:r>
                        <a:rPr kumimoji="1" lang="en-US" altLang="ja-JP" sz="1000" dirty="0"/>
                        <a:t>2017</a:t>
                      </a:r>
                      <a:r>
                        <a:rPr kumimoji="1" lang="ja-JP" altLang="en-US" sz="1000" dirty="0"/>
                        <a:t>年</a:t>
                      </a:r>
                    </a:p>
                  </a:txBody>
                  <a:tcPr/>
                </a:tc>
                <a:tc>
                  <a:txBody>
                    <a:bodyPr/>
                    <a:lstStyle/>
                    <a:p>
                      <a:r>
                        <a:rPr kumimoji="1" lang="en-US" altLang="ja-JP" sz="1000" dirty="0">
                          <a:solidFill>
                            <a:schemeClr val="bg1"/>
                          </a:solidFill>
                        </a:rPr>
                        <a:t>2018</a:t>
                      </a:r>
                      <a:r>
                        <a:rPr kumimoji="1" lang="ja-JP" altLang="en-US" sz="1000" dirty="0">
                          <a:solidFill>
                            <a:schemeClr val="bg1"/>
                          </a:solidFill>
                        </a:rPr>
                        <a:t>年</a:t>
                      </a:r>
                    </a:p>
                  </a:txBody>
                  <a:tcPr/>
                </a:tc>
                <a:tc>
                  <a:txBody>
                    <a:bodyPr/>
                    <a:lstStyle/>
                    <a:p>
                      <a:r>
                        <a:rPr kumimoji="1" lang="en-US" altLang="ja-JP" sz="1000" dirty="0">
                          <a:solidFill>
                            <a:schemeClr val="bg1"/>
                          </a:solidFill>
                        </a:rPr>
                        <a:t>2019</a:t>
                      </a:r>
                      <a:r>
                        <a:rPr kumimoji="1" lang="ja-JP" altLang="en-US" sz="1000" dirty="0">
                          <a:solidFill>
                            <a:schemeClr val="bg1"/>
                          </a:solidFill>
                        </a:rPr>
                        <a:t>年</a:t>
                      </a:r>
                    </a:p>
                  </a:txBody>
                  <a:tcPr/>
                </a:tc>
                <a:tc>
                  <a:txBody>
                    <a:bodyPr/>
                    <a:lstStyle/>
                    <a:p>
                      <a:r>
                        <a:rPr kumimoji="1" lang="en-US" altLang="ja-JP" sz="1000" dirty="0">
                          <a:solidFill>
                            <a:schemeClr val="bg1"/>
                          </a:solidFill>
                        </a:rPr>
                        <a:t>2020</a:t>
                      </a:r>
                      <a:r>
                        <a:rPr kumimoji="1" lang="ja-JP" altLang="en-US" sz="1000" dirty="0">
                          <a:solidFill>
                            <a:schemeClr val="bg1"/>
                          </a:solidFill>
                        </a:rPr>
                        <a:t>年</a:t>
                      </a:r>
                    </a:p>
                  </a:txBody>
                  <a:tcPr/>
                </a:tc>
                <a:tc>
                  <a:txBody>
                    <a:bodyPr/>
                    <a:lstStyle/>
                    <a:p>
                      <a:r>
                        <a:rPr kumimoji="1" lang="en-US" altLang="ja-JP" sz="1000" dirty="0">
                          <a:solidFill>
                            <a:schemeClr val="bg1"/>
                          </a:solidFill>
                        </a:rPr>
                        <a:t>2021</a:t>
                      </a:r>
                      <a:r>
                        <a:rPr kumimoji="1" lang="ja-JP" altLang="en-US" sz="1000" dirty="0">
                          <a:solidFill>
                            <a:schemeClr val="bg1"/>
                          </a:solidFill>
                        </a:rPr>
                        <a:t>年</a:t>
                      </a:r>
                    </a:p>
                  </a:txBody>
                  <a:tcPr/>
                </a:tc>
                <a:tc>
                  <a:txBody>
                    <a:bodyPr/>
                    <a:lstStyle/>
                    <a:p>
                      <a:r>
                        <a:rPr kumimoji="1" lang="en-US" altLang="ja-JP" sz="1000" dirty="0">
                          <a:solidFill>
                            <a:schemeClr val="bg1"/>
                          </a:solidFill>
                        </a:rPr>
                        <a:t>2022</a:t>
                      </a:r>
                      <a:r>
                        <a:rPr kumimoji="1" lang="ja-JP" altLang="en-US" sz="1000" dirty="0">
                          <a:solidFill>
                            <a:schemeClr val="bg1"/>
                          </a:solidFill>
                        </a:rPr>
                        <a:t>年</a:t>
                      </a:r>
                    </a:p>
                  </a:txBody>
                  <a:tcPr/>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440155" y="657325"/>
            <a:ext cx="315421"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p:nvPr/>
        </p:nvCxnSpPr>
        <p:spPr>
          <a:xfrm>
            <a:off x="1547664" y="665339"/>
            <a:ext cx="216024"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p:nvPr/>
        </p:nvCxnSpPr>
        <p:spPr>
          <a:xfrm>
            <a:off x="2627784" y="657325"/>
            <a:ext cx="432048"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ext uri="{D42A27DB-BD31-4B8C-83A1-F6EECF244321}">
                <p14:modId xmlns:p14="http://schemas.microsoft.com/office/powerpoint/2010/main" val="181296589"/>
              </p:ext>
            </p:extLst>
          </p:nvPr>
        </p:nvGraphicFramePr>
        <p:xfrm>
          <a:off x="675229" y="3541237"/>
          <a:ext cx="8073236" cy="3270411"/>
        </p:xfrm>
        <a:graphic>
          <a:graphicData uri="http://schemas.openxmlformats.org/drawingml/2006/table">
            <a:tbl>
              <a:tblPr firstRow="1" bandRow="1">
                <a:tableStyleId>{5C22544A-7EE6-4342-B048-85BDC9FD1C3A}</a:tableStyleId>
              </a:tblPr>
              <a:tblGrid>
                <a:gridCol w="933554">
                  <a:extLst>
                    <a:ext uri="{9D8B030D-6E8A-4147-A177-3AD203B41FA5}">
                      <a16:colId xmlns:a16="http://schemas.microsoft.com/office/drawing/2014/main" val="20000"/>
                    </a:ext>
                  </a:extLst>
                </a:gridCol>
                <a:gridCol w="2036845">
                  <a:extLst>
                    <a:ext uri="{9D8B030D-6E8A-4147-A177-3AD203B41FA5}">
                      <a16:colId xmlns:a16="http://schemas.microsoft.com/office/drawing/2014/main" val="20001"/>
                    </a:ext>
                  </a:extLst>
                </a:gridCol>
                <a:gridCol w="1188159">
                  <a:extLst>
                    <a:ext uri="{9D8B030D-6E8A-4147-A177-3AD203B41FA5}">
                      <a16:colId xmlns:a16="http://schemas.microsoft.com/office/drawing/2014/main" val="20002"/>
                    </a:ext>
                  </a:extLst>
                </a:gridCol>
                <a:gridCol w="1273028">
                  <a:extLst>
                    <a:ext uri="{9D8B030D-6E8A-4147-A177-3AD203B41FA5}">
                      <a16:colId xmlns:a16="http://schemas.microsoft.com/office/drawing/2014/main" val="20003"/>
                    </a:ext>
                  </a:extLst>
                </a:gridCol>
                <a:gridCol w="1273028">
                  <a:extLst>
                    <a:ext uri="{9D8B030D-6E8A-4147-A177-3AD203B41FA5}">
                      <a16:colId xmlns:a16="http://schemas.microsoft.com/office/drawing/2014/main" val="20004"/>
                    </a:ext>
                  </a:extLst>
                </a:gridCol>
                <a:gridCol w="1368622">
                  <a:extLst>
                    <a:ext uri="{9D8B030D-6E8A-4147-A177-3AD203B41FA5}">
                      <a16:colId xmlns:a16="http://schemas.microsoft.com/office/drawing/2014/main" val="20005"/>
                    </a:ext>
                  </a:extLst>
                </a:gridCol>
              </a:tblGrid>
              <a:tr h="142125">
                <a:tc>
                  <a:txBody>
                    <a:bodyPr/>
                    <a:lstStyle/>
                    <a:p>
                      <a:pPr algn="ctr">
                        <a:spcAft>
                          <a:spcPts val="0"/>
                        </a:spcAft>
                      </a:pPr>
                      <a:r>
                        <a:rPr lang="ja-JP" sz="900" kern="0" dirty="0">
                          <a:effectLst/>
                        </a:rPr>
                        <a:t>実施年</a:t>
                      </a:r>
                      <a:r>
                        <a:rPr lang="ja-JP" altLang="en-US" sz="900" kern="0" dirty="0">
                          <a:effectLst/>
                        </a:rPr>
                        <a:t>度</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募集ポスト</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申込者数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一次合格者数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1200" dirty="0">
                          <a:effectLst/>
                        </a:rPr>
                        <a:t>二次合格者数</a:t>
                      </a:r>
                      <a:endParaRPr lang="ja-JP" sz="800" kern="100" dirty="0">
                        <a:effectLst/>
                        <a:latin typeface="Century"/>
                        <a:ea typeface="ＭＳ 明朝"/>
                        <a:cs typeface="Times New Roman"/>
                      </a:endParaRPr>
                    </a:p>
                  </a:txBody>
                  <a:tcPr marL="68580" marR="68580" marT="0" marB="0" anchor="ctr"/>
                </a:tc>
                <a:tc>
                  <a:txBody>
                    <a:bodyPr/>
                    <a:lstStyle/>
                    <a:p>
                      <a:pPr algn="ctr">
                        <a:spcAft>
                          <a:spcPts val="0"/>
                        </a:spcAft>
                      </a:pPr>
                      <a:r>
                        <a:rPr lang="ja-JP" sz="900" kern="0" dirty="0">
                          <a:effectLst/>
                        </a:rPr>
                        <a:t>最終合格者</a:t>
                      </a:r>
                      <a:endParaRPr lang="ja-JP" sz="800" kern="100" dirty="0">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0"/>
                  </a:ext>
                </a:extLst>
              </a:tr>
              <a:tr h="223449">
                <a:tc>
                  <a:txBody>
                    <a:bodyPr/>
                    <a:lstStyle/>
                    <a:p>
                      <a:pPr algn="ctr">
                        <a:spcAft>
                          <a:spcPts val="0"/>
                        </a:spcAft>
                      </a:pPr>
                      <a:r>
                        <a:rPr lang="en-US" altLang="ja-JP" sz="800" kern="100" dirty="0">
                          <a:solidFill>
                            <a:schemeClr val="tx1"/>
                          </a:solidFill>
                          <a:effectLst/>
                          <a:latin typeface="+mn-lt"/>
                          <a:ea typeface="ＭＳ 明朝"/>
                          <a:cs typeface="Calibri" panose="020F0502020204030204" pitchFamily="34" charset="0"/>
                        </a:rPr>
                        <a:t>2011</a:t>
                      </a:r>
                      <a:endParaRPr lang="ja-JP" sz="800" kern="100" dirty="0">
                        <a:solidFill>
                          <a:schemeClr val="tx1"/>
                        </a:solidFill>
                        <a:effectLst/>
                        <a:latin typeface="+mn-lt"/>
                        <a:ea typeface="ＭＳ 明朝"/>
                        <a:cs typeface="Calibri" panose="020F0502020204030204" pitchFamily="34" charset="0"/>
                      </a:endParaRPr>
                    </a:p>
                  </a:txBody>
                  <a:tcPr marL="68580" marR="68580" marT="0" marB="0" anchor="ctr"/>
                </a:tc>
                <a:tc>
                  <a:txBody>
                    <a:bodyPr/>
                    <a:lstStyle/>
                    <a:p>
                      <a:pPr algn="ctr">
                        <a:spcAft>
                          <a:spcPts val="0"/>
                        </a:spcAft>
                      </a:pPr>
                      <a:r>
                        <a:rPr lang="ja-JP" sz="800" kern="0" dirty="0">
                          <a:solidFill>
                            <a:schemeClr val="tx1"/>
                          </a:solidFill>
                          <a:effectLst/>
                        </a:rPr>
                        <a:t>商工労働部長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１３名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８名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外部</a:t>
                      </a:r>
                      <a:r>
                        <a:rPr kumimoji="1" lang="ja-JP" altLang="en-US" sz="800" kern="0" dirty="0">
                          <a:solidFill>
                            <a:schemeClr val="tx1"/>
                          </a:solidFill>
                          <a:effectLst/>
                          <a:latin typeface="+mn-lt"/>
                          <a:ea typeface="+mn-ea"/>
                          <a:cs typeface="+mn-cs"/>
                        </a:rPr>
                        <a:t>人材</a:t>
                      </a:r>
                      <a:endParaRPr kumimoji="1" lang="ja-JP" sz="800" kern="0" dirty="0">
                        <a:solidFill>
                          <a:schemeClr val="tx1"/>
                        </a:solidFill>
                        <a:effectLst/>
                        <a:latin typeface="+mn-lt"/>
                        <a:ea typeface="+mn-ea"/>
                        <a:cs typeface="+mn-cs"/>
                      </a:endParaRPr>
                    </a:p>
                  </a:txBody>
                  <a:tcPr marL="68580" marR="68580" marT="0" marB="0" anchor="ctr"/>
                </a:tc>
                <a:extLst>
                  <a:ext uri="{0D108BD9-81ED-4DB2-BD59-A6C34878D82A}">
                    <a16:rowId xmlns:a16="http://schemas.microsoft.com/office/drawing/2014/main" val="10001"/>
                  </a:ext>
                </a:extLst>
              </a:tr>
              <a:tr h="223449">
                <a:tc>
                  <a:txBody>
                    <a:bodyPr/>
                    <a:lstStyle/>
                    <a:p>
                      <a:pPr algn="ctr">
                        <a:spcAft>
                          <a:spcPts val="0"/>
                        </a:spcAft>
                      </a:pPr>
                      <a:r>
                        <a:rPr lang="en-US" altLang="ja-JP" sz="800" kern="0" dirty="0">
                          <a:solidFill>
                            <a:schemeClr val="tx1"/>
                          </a:solidFill>
                          <a:effectLst/>
                          <a:latin typeface="+mn-lt"/>
                          <a:ea typeface="+mn-ea"/>
                          <a:cs typeface="+mn-cs"/>
                        </a:rPr>
                        <a:t>2012</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福祉部長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３０名（２名）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１０名（２名）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４名（２名）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2"/>
                  </a:ext>
                </a:extLst>
              </a:tr>
              <a:tr h="223449">
                <a:tc rowSpan="2">
                  <a:txBody>
                    <a:bodyPr/>
                    <a:lstStyle/>
                    <a:p>
                      <a:pPr algn="ctr">
                        <a:spcAft>
                          <a:spcPts val="0"/>
                        </a:spcAft>
                      </a:pPr>
                      <a:r>
                        <a:rPr lang="en-US" altLang="ja-JP" sz="800" kern="0" dirty="0">
                          <a:solidFill>
                            <a:schemeClr val="tx1"/>
                          </a:solidFill>
                          <a:effectLst/>
                          <a:latin typeface="+mn-lt"/>
                          <a:ea typeface="+mn-ea"/>
                          <a:cs typeface="+mn-cs"/>
                        </a:rPr>
                        <a:t>2013</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健康医療部長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spcAft>
                          <a:spcPts val="0"/>
                        </a:spcAft>
                      </a:pPr>
                      <a:r>
                        <a:rPr lang="ja-JP" altLang="en-US" sz="800" kern="0" dirty="0">
                          <a:solidFill>
                            <a:schemeClr val="tx1"/>
                          </a:solidFill>
                          <a:effectLst/>
                        </a:rPr>
                        <a:t>　</a:t>
                      </a:r>
                      <a:r>
                        <a:rPr lang="ja-JP" sz="800" kern="0" dirty="0">
                          <a:solidFill>
                            <a:schemeClr val="tx1"/>
                          </a:solidFill>
                          <a:effectLst/>
                        </a:rPr>
                        <a:t>外部</a:t>
                      </a:r>
                      <a:r>
                        <a:rPr lang="ja-JP" altLang="en-US" sz="800" kern="0" dirty="0">
                          <a:solidFill>
                            <a:schemeClr val="tx1"/>
                          </a:solidFill>
                          <a:effectLst/>
                        </a:rPr>
                        <a:t>人材</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3"/>
                  </a:ext>
                </a:extLst>
              </a:tr>
              <a:tr h="223449">
                <a:tc vMerge="1">
                  <a:txBody>
                    <a:bodyPr/>
                    <a:lstStyle/>
                    <a:p>
                      <a:endParaRPr kumimoji="1" lang="ja-JP" altLang="en-US"/>
                    </a:p>
                  </a:txBody>
                  <a:tcPr/>
                </a:tc>
                <a:tc>
                  <a:txBody>
                    <a:bodyPr/>
                    <a:lstStyle/>
                    <a:p>
                      <a:pPr algn="ctr">
                        <a:lnSpc>
                          <a:spcPts val="1255"/>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１１名（３名）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６名（３名）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255"/>
                        </a:lnSpc>
                        <a:spcAft>
                          <a:spcPts val="0"/>
                        </a:spcAft>
                      </a:pPr>
                      <a:r>
                        <a:rPr lang="ja-JP" sz="800" kern="0" dirty="0">
                          <a:solidFill>
                            <a:schemeClr val="tx1"/>
                          </a:solidFill>
                          <a:effectLst/>
                        </a:rPr>
                        <a:t>３名（２名）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255"/>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4"/>
                  </a:ext>
                </a:extLst>
              </a:tr>
              <a:tr h="223449">
                <a:tc rowSpan="3">
                  <a:txBody>
                    <a:bodyPr/>
                    <a:lstStyle/>
                    <a:p>
                      <a:pPr algn="ctr">
                        <a:lnSpc>
                          <a:spcPts val="1690"/>
                        </a:lnSpc>
                        <a:spcAft>
                          <a:spcPts val="0"/>
                        </a:spcAft>
                      </a:pPr>
                      <a:r>
                        <a:rPr lang="en-US" altLang="ja-JP" sz="800" kern="0" dirty="0">
                          <a:solidFill>
                            <a:schemeClr val="tx1"/>
                          </a:solidFill>
                          <a:effectLst/>
                          <a:latin typeface="+mn-lt"/>
                          <a:ea typeface="+mn-ea"/>
                          <a:cs typeface="+mn-cs"/>
                        </a:rPr>
                        <a:t>2016</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690"/>
                        </a:lnSpc>
                        <a:spcAft>
                          <a:spcPts val="0"/>
                        </a:spcAft>
                      </a:pPr>
                      <a:r>
                        <a:rPr lang="ja-JP" sz="800" kern="0" dirty="0">
                          <a:solidFill>
                            <a:schemeClr val="tx1"/>
                          </a:solidFill>
                          <a:effectLst/>
                        </a:rPr>
                        <a:t>商工労働部長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0" dirty="0">
                          <a:solidFill>
                            <a:schemeClr val="tx1"/>
                          </a:solidFill>
                          <a:effectLst/>
                        </a:rPr>
                        <a:t>６</a:t>
                      </a:r>
                      <a:r>
                        <a:rPr lang="ja-JP" sz="800" kern="0" dirty="0">
                          <a:solidFill>
                            <a:schemeClr val="tx1"/>
                          </a:solidFill>
                          <a:effectLst/>
                        </a:rPr>
                        <a:t>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0" dirty="0">
                          <a:solidFill>
                            <a:schemeClr val="tx1"/>
                          </a:solidFill>
                          <a:effectLst/>
                        </a:rPr>
                        <a:t>３</a:t>
                      </a:r>
                      <a:r>
                        <a:rPr lang="ja-JP" sz="800" kern="0" dirty="0">
                          <a:solidFill>
                            <a:schemeClr val="tx1"/>
                          </a:solidFill>
                          <a:effectLst/>
                        </a:rPr>
                        <a:t>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３名（</a:t>
                      </a:r>
                      <a:r>
                        <a:rPr lang="ja-JP" altLang="en-US" sz="800" kern="0" dirty="0">
                          <a:solidFill>
                            <a:schemeClr val="tx1"/>
                          </a:solidFill>
                          <a:effectLst/>
                        </a:rPr>
                        <a:t>２</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690"/>
                        </a:lnSpc>
                        <a:spcAft>
                          <a:spcPts val="0"/>
                        </a:spcAft>
                      </a:pPr>
                      <a:r>
                        <a:rPr lang="ja-JP" altLang="en-US" sz="800" kern="0" dirty="0">
                          <a:solidFill>
                            <a:schemeClr val="tx1"/>
                          </a:solidFill>
                          <a:effectLst/>
                        </a:rPr>
                        <a:t>　</a:t>
                      </a:r>
                      <a:r>
                        <a:rPr lang="ja-JP" sz="800" kern="0" dirty="0">
                          <a:solidFill>
                            <a:schemeClr val="tx1"/>
                          </a:solidFill>
                          <a:effectLst/>
                        </a:rPr>
                        <a:t>外部</a:t>
                      </a:r>
                      <a:r>
                        <a:rPr lang="ja-JP" altLang="en-US" sz="800" kern="0" dirty="0">
                          <a:solidFill>
                            <a:schemeClr val="tx1"/>
                          </a:solidFill>
                          <a:effectLst/>
                        </a:rPr>
                        <a:t>人材</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5"/>
                  </a:ext>
                </a:extLst>
              </a:tr>
              <a:tr h="223449">
                <a:tc vMerge="1">
                  <a:txBody>
                    <a:bodyPr/>
                    <a:lstStyle/>
                    <a:p>
                      <a:endParaRPr kumimoji="1" lang="ja-JP" altLang="en-US"/>
                    </a:p>
                  </a:txBody>
                  <a:tcPr/>
                </a:tc>
                <a:tc>
                  <a:txBody>
                    <a:bodyPr/>
                    <a:lstStyle/>
                    <a:p>
                      <a:pPr algn="ctr">
                        <a:lnSpc>
                          <a:spcPts val="1080"/>
                        </a:lnSpc>
                        <a:spcAft>
                          <a:spcPts val="0"/>
                        </a:spcAft>
                      </a:pPr>
                      <a:r>
                        <a:rPr lang="ja-JP" sz="800" kern="0" dirty="0">
                          <a:solidFill>
                            <a:schemeClr val="tx1"/>
                          </a:solidFill>
                          <a:effectLst/>
                        </a:rPr>
                        <a:t>環境農林水産部長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４名（４名）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４名（４名）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３名（</a:t>
                      </a:r>
                      <a:r>
                        <a:rPr lang="en-US" sz="800" kern="0" dirty="0">
                          <a:solidFill>
                            <a:schemeClr val="tx1"/>
                          </a:solidFill>
                          <a:effectLst/>
                        </a:rPr>
                        <a:t>3</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6"/>
                  </a:ext>
                </a:extLst>
              </a:tr>
              <a:tr h="223449">
                <a:tc vMerge="1">
                  <a:txBody>
                    <a:bodyPr/>
                    <a:lstStyle/>
                    <a:p>
                      <a:endParaRPr kumimoji="1" lang="ja-JP" altLang="en-US"/>
                    </a:p>
                  </a:txBody>
                  <a:tcPr/>
                </a:tc>
                <a:tc>
                  <a:txBody>
                    <a:bodyPr/>
                    <a:lstStyle/>
                    <a:p>
                      <a:pPr algn="ctr">
                        <a:lnSpc>
                          <a:spcPts val="1080"/>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２名（１名）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１名（１名）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１名（</a:t>
                      </a:r>
                      <a:r>
                        <a:rPr lang="en-US" sz="800" kern="0" dirty="0">
                          <a:solidFill>
                            <a:schemeClr val="tx1"/>
                          </a:solidFill>
                          <a:effectLst/>
                        </a:rPr>
                        <a:t>1</a:t>
                      </a:r>
                      <a:r>
                        <a:rPr lang="ja-JP" sz="800" kern="0" dirty="0">
                          <a:solidFill>
                            <a:schemeClr val="tx1"/>
                          </a:solidFill>
                          <a:effectLst/>
                        </a:rPr>
                        <a:t>名）</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l">
                        <a:lnSpc>
                          <a:spcPts val="1080"/>
                        </a:lnSpc>
                        <a:spcAft>
                          <a:spcPts val="0"/>
                        </a:spcAft>
                      </a:pPr>
                      <a:r>
                        <a:rPr lang="ja-JP" altLang="en-US" sz="800" kern="0" dirty="0">
                          <a:solidFill>
                            <a:schemeClr val="tx1"/>
                          </a:solidFill>
                          <a:effectLst/>
                        </a:rPr>
                        <a:t>　</a:t>
                      </a:r>
                      <a:r>
                        <a:rPr lang="ja-JP" sz="800" kern="0" dirty="0">
                          <a:solidFill>
                            <a:schemeClr val="tx1"/>
                          </a:solidFill>
                          <a:effectLst/>
                        </a:rPr>
                        <a:t>府職員</a:t>
                      </a:r>
                      <a:endParaRPr lang="ja-JP" sz="800" kern="100" dirty="0">
                        <a:solidFill>
                          <a:schemeClr val="tx1"/>
                        </a:solidFill>
                        <a:effectLst/>
                        <a:latin typeface="Century"/>
                        <a:ea typeface="ＭＳ 明朝"/>
                        <a:cs typeface="Times New Roman"/>
                      </a:endParaRPr>
                    </a:p>
                  </a:txBody>
                  <a:tcPr marL="68580" marR="68580" marT="0" marB="0" anchor="ctr"/>
                </a:tc>
                <a:extLst>
                  <a:ext uri="{0D108BD9-81ED-4DB2-BD59-A6C34878D82A}">
                    <a16:rowId xmlns:a16="http://schemas.microsoft.com/office/drawing/2014/main" val="10007"/>
                  </a:ext>
                </a:extLst>
              </a:tr>
              <a:tr h="223449">
                <a:tc rowSpan="2">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2018</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環境農林水産部長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3384649967"/>
                  </a:ext>
                </a:extLst>
              </a:tr>
              <a:tr h="223449">
                <a:tc vMerge="1">
                  <a:txBody>
                    <a:bodyPr/>
                    <a:lstStyle/>
                    <a:p>
                      <a:pPr algn="ctr">
                        <a:lnSpc>
                          <a:spcPts val="1690"/>
                        </a:lnSpc>
                        <a:spcAft>
                          <a:spcPts val="0"/>
                        </a:spcAft>
                      </a:pP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sz="800" kern="0" dirty="0">
                          <a:solidFill>
                            <a:schemeClr val="tx1"/>
                          </a:solidFill>
                          <a:effectLst/>
                        </a:rPr>
                        <a:t>住宅まちづくり部長</a:t>
                      </a:r>
                      <a:endParaRPr lang="ja-JP" sz="800" kern="100" dirty="0">
                        <a:solidFill>
                          <a:schemeClr val="tx1"/>
                        </a:solidFill>
                        <a:effectLst/>
                        <a:latin typeface="Century"/>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８名（５名）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６名（５名）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外部人材</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378890000"/>
                  </a:ext>
                </a:extLst>
              </a:tr>
              <a:tr h="223449">
                <a:tc rowSpan="3">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2019</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福祉部長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５名（４名）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481489214"/>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商工労働部長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１４名（３名）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５名（３名）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４名（３名）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724538990"/>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スマートシティ戦略部長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１４名（外部のみ）</a:t>
                      </a:r>
                      <a:endParaRPr lang="ja-JP" sz="800" kern="100" dirty="0">
                        <a:solidFill>
                          <a:schemeClr val="tx1"/>
                        </a:solidFill>
                        <a:effectLst/>
                        <a:latin typeface="+mn-ea"/>
                        <a:ea typeface="+mn-ea"/>
                        <a:cs typeface="Times New Roman"/>
                      </a:endParaRPr>
                    </a:p>
                  </a:txBody>
                  <a:tcPr marL="68580" marR="68580" marT="0" marB="0" anchor="ctr"/>
                </a:tc>
                <a:tc>
                  <a:txBody>
                    <a:bodyPr/>
                    <a:lstStyle/>
                    <a:p>
                      <a:pPr marL="0" marR="0" lvl="0" indent="0" algn="ctr" defTabSz="914400" rtl="0" eaLnBrk="1" fontAlgn="auto" latinLnBrk="0" hangingPunct="1">
                        <a:lnSpc>
                          <a:spcPts val="1080"/>
                        </a:lnSpc>
                        <a:spcBef>
                          <a:spcPts val="0"/>
                        </a:spcBef>
                        <a:spcAft>
                          <a:spcPts val="0"/>
                        </a:spcAft>
                        <a:buClrTx/>
                        <a:buSzTx/>
                        <a:buFontTx/>
                        <a:buNone/>
                        <a:tabLst/>
                        <a:defRPr/>
                      </a:pPr>
                      <a:r>
                        <a:rPr lang="ja-JP" altLang="en-US" sz="800" kern="100" dirty="0">
                          <a:solidFill>
                            <a:schemeClr val="tx1"/>
                          </a:solidFill>
                          <a:effectLst/>
                          <a:latin typeface="+mn-ea"/>
                          <a:ea typeface="+mn-ea"/>
                          <a:cs typeface="Times New Roman"/>
                        </a:rPr>
                        <a:t>１１名（外部のみ）</a:t>
                      </a:r>
                      <a:endParaRPr lang="ja-JP" altLang="ja-JP" sz="800" kern="100" dirty="0">
                        <a:solidFill>
                          <a:schemeClr val="tx1"/>
                        </a:solidFill>
                        <a:effectLst/>
                        <a:latin typeface="+mn-ea"/>
                        <a:ea typeface="+mn-ea"/>
                        <a:cs typeface="Times New Roman"/>
                      </a:endParaRPr>
                    </a:p>
                  </a:txBody>
                  <a:tcPr marL="68580" marR="68580" marT="0" marB="0" anchor="ctr"/>
                </a:tc>
                <a:tc>
                  <a:txBody>
                    <a:bodyPr/>
                    <a:lstStyle/>
                    <a:p>
                      <a:pPr marL="0" marR="0" lvl="0" indent="0" algn="ctr" defTabSz="914400" rtl="0" eaLnBrk="1" fontAlgn="auto" latinLnBrk="0" hangingPunct="1">
                        <a:lnSpc>
                          <a:spcPts val="1080"/>
                        </a:lnSpc>
                        <a:spcBef>
                          <a:spcPts val="0"/>
                        </a:spcBef>
                        <a:spcAft>
                          <a:spcPts val="0"/>
                        </a:spcAft>
                        <a:buClrTx/>
                        <a:buSzTx/>
                        <a:buFontTx/>
                        <a:buNone/>
                        <a:tabLst/>
                        <a:defRPr/>
                      </a:pPr>
                      <a:r>
                        <a:rPr lang="ja-JP" altLang="en-US" sz="800" kern="100" dirty="0">
                          <a:solidFill>
                            <a:schemeClr val="tx1"/>
                          </a:solidFill>
                          <a:effectLst/>
                          <a:latin typeface="+mn-ea"/>
                          <a:ea typeface="+mn-ea"/>
                          <a:cs typeface="Times New Roman"/>
                        </a:rPr>
                        <a:t>３名（外部のみ）</a:t>
                      </a:r>
                      <a:endParaRPr lang="ja-JP" alt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外部人材</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110326216"/>
                  </a:ext>
                </a:extLst>
              </a:tr>
              <a:tr h="223449">
                <a:tc rowSpan="2">
                  <a:txBody>
                    <a:bodyPr/>
                    <a:lstStyle/>
                    <a:p>
                      <a:pPr algn="ctr">
                        <a:lnSpc>
                          <a:spcPts val="1690"/>
                        </a:lnSpc>
                        <a:spcAft>
                          <a:spcPts val="0"/>
                        </a:spcAft>
                      </a:pPr>
                      <a:r>
                        <a:rPr lang="en-US" altLang="ja-JP" sz="800" kern="100" dirty="0">
                          <a:solidFill>
                            <a:schemeClr val="tx1"/>
                          </a:solidFill>
                          <a:effectLst/>
                          <a:latin typeface="+mn-lt"/>
                          <a:ea typeface="ＭＳ 明朝"/>
                          <a:cs typeface="Times New Roman"/>
                        </a:rPr>
                        <a:t>2021</a:t>
                      </a: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福祉部長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３名（２名）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２名（１名）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764864410"/>
                  </a:ext>
                </a:extLst>
              </a:tr>
              <a:tr h="223449">
                <a:tc vMerge="1">
                  <a:txBody>
                    <a:bodyPr/>
                    <a:lstStyle/>
                    <a:p>
                      <a:pPr algn="ctr">
                        <a:lnSpc>
                          <a:spcPts val="1690"/>
                        </a:lnSpc>
                        <a:spcAft>
                          <a:spcPts val="0"/>
                        </a:spcAft>
                      </a:pPr>
                      <a:endParaRPr lang="ja-JP" sz="800" kern="100" dirty="0">
                        <a:solidFill>
                          <a:schemeClr val="tx1"/>
                        </a:solidFill>
                        <a:effectLst/>
                        <a:latin typeface="+mn-lt"/>
                        <a:ea typeface="ＭＳ 明朝"/>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環境農林水産部長</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４名（４名）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ctr">
                        <a:lnSpc>
                          <a:spcPts val="1080"/>
                        </a:lnSpc>
                        <a:spcAft>
                          <a:spcPts val="0"/>
                        </a:spcAft>
                      </a:pPr>
                      <a:r>
                        <a:rPr lang="ja-JP" altLang="en-US" sz="800" kern="100" dirty="0">
                          <a:solidFill>
                            <a:schemeClr val="tx1"/>
                          </a:solidFill>
                          <a:effectLst/>
                          <a:latin typeface="+mn-ea"/>
                          <a:ea typeface="+mn-ea"/>
                          <a:cs typeface="Times New Roman"/>
                        </a:rPr>
                        <a:t>２名（２名）</a:t>
                      </a:r>
                      <a:endParaRPr lang="ja-JP" sz="800" kern="100" dirty="0">
                        <a:solidFill>
                          <a:schemeClr val="tx1"/>
                        </a:solidFill>
                        <a:effectLst/>
                        <a:latin typeface="+mn-ea"/>
                        <a:ea typeface="+mn-ea"/>
                        <a:cs typeface="Times New Roman"/>
                      </a:endParaRPr>
                    </a:p>
                  </a:txBody>
                  <a:tcPr marL="68580" marR="68580" marT="0" marB="0" anchor="ctr"/>
                </a:tc>
                <a:tc>
                  <a:txBody>
                    <a:bodyPr/>
                    <a:lstStyle/>
                    <a:p>
                      <a:pPr algn="l">
                        <a:lnSpc>
                          <a:spcPts val="1080"/>
                        </a:lnSpc>
                        <a:spcAft>
                          <a:spcPts val="0"/>
                        </a:spcAft>
                      </a:pPr>
                      <a:r>
                        <a:rPr lang="ja-JP" altLang="en-US" sz="800" kern="100" dirty="0">
                          <a:solidFill>
                            <a:schemeClr val="tx1"/>
                          </a:solidFill>
                          <a:effectLst/>
                          <a:latin typeface="+mn-ea"/>
                          <a:ea typeface="+mn-ea"/>
                          <a:cs typeface="Times New Roman"/>
                        </a:rPr>
                        <a:t>　府職員</a:t>
                      </a:r>
                      <a:endParaRPr lang="ja-JP" sz="800" kern="100" dirty="0">
                        <a:solidFill>
                          <a:schemeClr val="tx1"/>
                        </a:solidFill>
                        <a:effectLst/>
                        <a:latin typeface="+mn-ea"/>
                        <a:ea typeface="+mn-ea"/>
                        <a:cs typeface="Times New Roman"/>
                      </a:endParaRPr>
                    </a:p>
                  </a:txBody>
                  <a:tcPr marL="68580" marR="68580" marT="0" marB="0" anchor="ctr"/>
                </a:tc>
                <a:extLst>
                  <a:ext uri="{0D108BD9-81ED-4DB2-BD59-A6C34878D82A}">
                    <a16:rowId xmlns:a16="http://schemas.microsoft.com/office/drawing/2014/main" val="2301090233"/>
                  </a:ext>
                </a:extLst>
              </a:tr>
            </a:tbl>
          </a:graphicData>
        </a:graphic>
      </p:graphicFrame>
      <p:sp>
        <p:nvSpPr>
          <p:cNvPr id="7" name="テキスト ボックス 6"/>
          <p:cNvSpPr txBox="1"/>
          <p:nvPr/>
        </p:nvSpPr>
        <p:spPr>
          <a:xfrm>
            <a:off x="1316832" y="3339961"/>
            <a:ext cx="201622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）内は府職員</a:t>
            </a:r>
          </a:p>
        </p:txBody>
      </p:sp>
      <p:cxnSp>
        <p:nvCxnSpPr>
          <p:cNvPr id="14" name="直線矢印コネクタ 13"/>
          <p:cNvCxnSpPr/>
          <p:nvPr/>
        </p:nvCxnSpPr>
        <p:spPr>
          <a:xfrm>
            <a:off x="4283968"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a:off x="5436096"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6894165" y="665339"/>
            <a:ext cx="278160"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8172400" y="665339"/>
            <a:ext cx="288032" cy="0"/>
          </a:xfrm>
          <a:prstGeom prst="straightConnector1">
            <a:avLst/>
          </a:prstGeom>
          <a:ln w="31750">
            <a:headEnd type="none"/>
            <a:tailEnd type="arrow"/>
          </a:ln>
        </p:spPr>
        <p:style>
          <a:lnRef idx="1">
            <a:schemeClr val="accent1"/>
          </a:lnRef>
          <a:fillRef idx="0">
            <a:schemeClr val="accent1"/>
          </a:fillRef>
          <a:effectRef idx="0">
            <a:schemeClr val="accent1"/>
          </a:effectRef>
          <a:fontRef idx="minor">
            <a:schemeClr val="tx1"/>
          </a:fontRef>
        </p:style>
      </p:cxn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277</a:t>
            </a:fld>
            <a:endParaRPr lang="ja-JP" altLang="en-US"/>
          </a:p>
        </p:txBody>
      </p:sp>
    </p:spTree>
    <p:extLst>
      <p:ext uri="{BB962C8B-B14F-4D97-AF65-F5344CB8AC3E}">
        <p14:creationId xmlns:p14="http://schemas.microsoft.com/office/powerpoint/2010/main" val="3765642152"/>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65003" y="1340768"/>
            <a:ext cx="7772400" cy="4464496"/>
          </a:xfrm>
        </p:spPr>
        <p:txBody>
          <a:bodyPr>
            <a:normAutofit fontScale="90000"/>
          </a:bodyPr>
          <a:lstStyle/>
          <a:p>
            <a:pPr marL="182563"/>
            <a:r>
              <a:rPr lang="en-US" altLang="ja-JP" dirty="0">
                <a:latin typeface="BIZ UDゴシック" panose="020B0400000000000000" pitchFamily="49" charset="-128"/>
                <a:ea typeface="BIZ UDゴシック" panose="020B0400000000000000" pitchFamily="49" charset="-128"/>
              </a:rPr>
              <a:t>Ⅲ</a:t>
            </a:r>
            <a:r>
              <a:rPr kumimoji="1" lang="ja-JP" altLang="en-US" dirty="0" smtClean="0">
                <a:latin typeface="BIZ UDゴシック" panose="020B0400000000000000" pitchFamily="49" charset="-128"/>
                <a:ea typeface="BIZ UDゴシック" panose="020B0400000000000000" pitchFamily="49" charset="-128"/>
              </a:rPr>
              <a:t>　行財政改革</a:t>
            </a:r>
            <a:r>
              <a:rPr kumimoji="1" lang="en-US" altLang="ja-JP" dirty="0" smtClean="0">
                <a:latin typeface="BIZ UDゴシック" panose="020B0400000000000000" pitchFamily="49" charset="-128"/>
                <a:ea typeface="BIZ UDゴシック" panose="020B0400000000000000" pitchFamily="49" charset="-128"/>
              </a:rPr>
              <a:t/>
            </a:r>
            <a:br>
              <a:rPr kumimoji="1" lang="en-US" altLang="ja-JP" dirty="0" smtClean="0">
                <a:latin typeface="BIZ UDゴシック" panose="020B0400000000000000" pitchFamily="49" charset="-128"/>
                <a:ea typeface="BIZ UDゴシック" panose="020B0400000000000000" pitchFamily="49" charset="-128"/>
              </a:rPr>
            </a:br>
            <a:r>
              <a:rPr lang="en-US" altLang="ja-JP" dirty="0" smtClean="0">
                <a:latin typeface="BIZ UDゴシック" panose="020B0400000000000000" pitchFamily="49" charset="-128"/>
                <a:ea typeface="BIZ UDゴシック" panose="020B0400000000000000" pitchFamily="49" charset="-128"/>
              </a:rPr>
              <a:t/>
            </a:r>
            <a:br>
              <a:rPr lang="en-US" altLang="ja-JP" dirty="0" smtClean="0">
                <a:latin typeface="BIZ UDゴシック" panose="020B0400000000000000" pitchFamily="49" charset="-128"/>
                <a:ea typeface="BIZ UDゴシック" panose="020B0400000000000000" pitchFamily="49" charset="-128"/>
              </a:rPr>
            </a:br>
            <a:r>
              <a:rPr lang="ja-JP" altLang="en-US" dirty="0" smtClean="0">
                <a:latin typeface="BIZ UDゴシック" panose="020B0400000000000000" pitchFamily="49" charset="-128"/>
                <a:ea typeface="BIZ UDゴシック" panose="020B0400000000000000" pitchFamily="49" charset="-128"/>
              </a:rPr>
              <a:t>　</a:t>
            </a:r>
            <a:r>
              <a:rPr lang="en-US" altLang="ja-JP" dirty="0" smtClean="0">
                <a:latin typeface="BIZ UDゴシック" panose="020B0400000000000000" pitchFamily="49" charset="-128"/>
                <a:ea typeface="BIZ UDゴシック" panose="020B0400000000000000" pitchFamily="49" charset="-128"/>
              </a:rPr>
              <a:t>【</a:t>
            </a:r>
            <a:r>
              <a:rPr lang="ja-JP" altLang="en-US" dirty="0" smtClean="0">
                <a:latin typeface="BIZ UDゴシック" panose="020B0400000000000000" pitchFamily="49" charset="-128"/>
                <a:ea typeface="BIZ UDゴシック" panose="020B0400000000000000" pitchFamily="49" charset="-128"/>
              </a:rPr>
              <a:t>業務執行の刷新</a:t>
            </a:r>
            <a:r>
              <a:rPr lang="en-US" altLang="ja-JP" dirty="0" smtClean="0">
                <a:latin typeface="BIZ UDゴシック" panose="020B0400000000000000" pitchFamily="49" charset="-128"/>
                <a:ea typeface="BIZ UDゴシック" panose="020B0400000000000000" pitchFamily="49" charset="-128"/>
              </a:rPr>
              <a:t>】</a:t>
            </a:r>
            <a:r>
              <a:rPr lang="en-US" altLang="ja-JP" dirty="0">
                <a:latin typeface="BIZ UDゴシック" panose="020B0400000000000000" pitchFamily="49" charset="-128"/>
                <a:ea typeface="BIZ UDゴシック" panose="020B0400000000000000" pitchFamily="49" charset="-128"/>
              </a:rPr>
              <a:t/>
            </a:r>
            <a:br>
              <a:rPr lang="en-US" altLang="ja-JP"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５）働き方</a:t>
            </a:r>
            <a:r>
              <a:rPr lang="ja-JP" altLang="en-US" sz="3100" dirty="0" smtClean="0">
                <a:latin typeface="BIZ UDゴシック" panose="020B0400000000000000" pitchFamily="49" charset="-128"/>
                <a:ea typeface="BIZ UDゴシック" panose="020B0400000000000000" pitchFamily="49" charset="-128"/>
              </a:rPr>
              <a:t>改革</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６</a:t>
            </a:r>
            <a:r>
              <a:rPr lang="ja-JP" altLang="en-US" sz="3100" dirty="0" smtClean="0">
                <a:latin typeface="BIZ UDゴシック" panose="020B0400000000000000" pitchFamily="49" charset="-128"/>
                <a:ea typeface="BIZ UDゴシック" panose="020B0400000000000000" pitchFamily="49" charset="-128"/>
              </a:rPr>
              <a:t>）</a:t>
            </a:r>
            <a:r>
              <a:rPr lang="en-US" altLang="ja-JP" sz="3100" dirty="0" smtClean="0">
                <a:latin typeface="BIZ UDゴシック" panose="020B0400000000000000" pitchFamily="49" charset="-128"/>
                <a:ea typeface="BIZ UDゴシック" panose="020B0400000000000000" pitchFamily="49" charset="-128"/>
              </a:rPr>
              <a:t>ICT</a:t>
            </a:r>
            <a:r>
              <a:rPr lang="ja-JP" altLang="en-US" sz="3100" dirty="0" smtClean="0">
                <a:latin typeface="BIZ UDゴシック" panose="020B0400000000000000" pitchFamily="49" charset="-128"/>
                <a:ea typeface="BIZ UDゴシック" panose="020B0400000000000000" pitchFamily="49" charset="-128"/>
              </a:rPr>
              <a:t>活用</a:t>
            </a:r>
            <a:r>
              <a:rPr lang="en-US" altLang="ja-JP" sz="3100" dirty="0" smtClean="0">
                <a:latin typeface="BIZ UDゴシック" panose="020B0400000000000000" pitchFamily="49" charset="-128"/>
                <a:ea typeface="BIZ UDゴシック" panose="020B0400000000000000" pitchFamily="49" charset="-128"/>
              </a:rPr>
              <a:t/>
            </a:r>
            <a:br>
              <a:rPr lang="en-US" altLang="ja-JP" sz="3100" dirty="0" smtClean="0">
                <a:latin typeface="BIZ UDゴシック" panose="020B0400000000000000" pitchFamily="49" charset="-128"/>
                <a:ea typeface="BIZ UDゴシック" panose="020B0400000000000000" pitchFamily="49" charset="-128"/>
              </a:rPr>
            </a:br>
            <a:r>
              <a:rPr lang="ja-JP" altLang="en-US" sz="3100" dirty="0">
                <a:latin typeface="BIZ UDゴシック" panose="020B0400000000000000" pitchFamily="49" charset="-128"/>
                <a:ea typeface="BIZ UDゴシック" panose="020B0400000000000000" pitchFamily="49" charset="-128"/>
              </a:rPr>
              <a:t>　</a:t>
            </a:r>
            <a:r>
              <a:rPr lang="ja-JP" altLang="en-US" sz="3100" dirty="0" smtClean="0">
                <a:latin typeface="BIZ UDゴシック" panose="020B0400000000000000" pitchFamily="49" charset="-128"/>
                <a:ea typeface="BIZ UDゴシック" panose="020B0400000000000000" pitchFamily="49" charset="-128"/>
              </a:rPr>
              <a:t>（</a:t>
            </a:r>
            <a:r>
              <a:rPr lang="ja-JP" altLang="en-US" sz="3100" dirty="0">
                <a:latin typeface="BIZ UDゴシック" panose="020B0400000000000000" pitchFamily="49" charset="-128"/>
                <a:ea typeface="BIZ UDゴシック" panose="020B0400000000000000" pitchFamily="49" charset="-128"/>
              </a:rPr>
              <a:t>７）サービス</a:t>
            </a:r>
            <a:r>
              <a:rPr lang="ja-JP" altLang="en-US" sz="3100" dirty="0" smtClean="0">
                <a:latin typeface="BIZ UDゴシック" panose="020B0400000000000000" pitchFamily="49" charset="-128"/>
                <a:ea typeface="BIZ UDゴシック" panose="020B0400000000000000" pitchFamily="49" charset="-128"/>
              </a:rPr>
              <a:t>改善</a:t>
            </a:r>
            <a:r>
              <a:rPr lang="en-US" altLang="ja-JP" sz="3100" dirty="0" smtClean="0">
                <a:latin typeface="BIZ UDゴシック" panose="020B0400000000000000" pitchFamily="49" charset="-128"/>
                <a:ea typeface="BIZ UDゴシック" panose="020B0400000000000000" pitchFamily="49" charset="-128"/>
              </a:rPr>
              <a:t/>
            </a:r>
            <a:br>
              <a:rPr lang="en-US" altLang="ja-JP" sz="3100" dirty="0" smtClean="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８）市町村との連携</a:t>
            </a:r>
            <a:r>
              <a:rPr lang="ja-JP" altLang="en-US" sz="3100" dirty="0" smtClean="0">
                <a:latin typeface="BIZ UDゴシック" panose="020B0400000000000000" pitchFamily="49" charset="-128"/>
                <a:ea typeface="BIZ UDゴシック" panose="020B0400000000000000" pitchFamily="49" charset="-128"/>
              </a:rPr>
              <a:t>強化、市町村支援等</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ja-JP" altLang="en-US" sz="3100" dirty="0">
                <a:latin typeface="BIZ UDゴシック" panose="020B0400000000000000" pitchFamily="49" charset="-128"/>
                <a:ea typeface="BIZ UDゴシック" panose="020B0400000000000000" pitchFamily="49" charset="-128"/>
              </a:rPr>
              <a:t>９）補助金等の</a:t>
            </a:r>
            <a:r>
              <a:rPr lang="ja-JP" altLang="en-US" sz="3100" dirty="0" smtClean="0">
                <a:latin typeface="BIZ UDゴシック" panose="020B0400000000000000" pitchFamily="49" charset="-128"/>
                <a:ea typeface="BIZ UDゴシック" panose="020B0400000000000000" pitchFamily="49" charset="-128"/>
              </a:rPr>
              <a:t>見直し</a:t>
            </a:r>
            <a:r>
              <a:rPr lang="en-US" altLang="ja-JP" sz="3100" dirty="0">
                <a:latin typeface="BIZ UDゴシック" panose="020B0400000000000000" pitchFamily="49" charset="-128"/>
                <a:ea typeface="BIZ UDゴシック" panose="020B0400000000000000" pitchFamily="49" charset="-128"/>
              </a:rPr>
              <a:t/>
            </a:r>
            <a:br>
              <a:rPr lang="en-US" altLang="ja-JP" sz="3100" dirty="0">
                <a:latin typeface="BIZ UDゴシック" panose="020B0400000000000000" pitchFamily="49" charset="-128"/>
                <a:ea typeface="BIZ UDゴシック" panose="020B0400000000000000" pitchFamily="49" charset="-128"/>
              </a:rPr>
            </a:br>
            <a:r>
              <a:rPr lang="ja-JP" altLang="en-US" sz="3100" dirty="0" smtClean="0">
                <a:latin typeface="BIZ UDゴシック" panose="020B0400000000000000" pitchFamily="49" charset="-128"/>
                <a:ea typeface="BIZ UDゴシック" panose="020B0400000000000000" pitchFamily="49" charset="-128"/>
              </a:rPr>
              <a:t>　（</a:t>
            </a:r>
            <a:r>
              <a:rPr lang="en-US" altLang="ja-JP" sz="3100" dirty="0">
                <a:latin typeface="BIZ UDゴシック" panose="020B0400000000000000" pitchFamily="49" charset="-128"/>
                <a:ea typeface="BIZ UDゴシック" panose="020B0400000000000000" pitchFamily="49" charset="-128"/>
              </a:rPr>
              <a:t>10</a:t>
            </a:r>
            <a:r>
              <a:rPr lang="ja-JP" altLang="en-US" sz="3100" dirty="0">
                <a:latin typeface="BIZ UDゴシック" panose="020B0400000000000000" pitchFamily="49" charset="-128"/>
                <a:ea typeface="BIZ UDゴシック" panose="020B0400000000000000" pitchFamily="49" charset="-128"/>
              </a:rPr>
              <a:t>）府民利用施設の廃止・</a:t>
            </a:r>
            <a:r>
              <a:rPr lang="ja-JP" altLang="en-US" sz="3100" dirty="0" smtClean="0">
                <a:latin typeface="BIZ UDゴシック" panose="020B0400000000000000" pitchFamily="49" charset="-128"/>
                <a:ea typeface="BIZ UDゴシック" panose="020B0400000000000000" pitchFamily="49" charset="-128"/>
              </a:rPr>
              <a:t>改革</a:t>
            </a:r>
            <a:endParaRPr lang="en-US" altLang="ja-JP" sz="3100"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44693369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22927"/>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第６波（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17</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日）の取組み等</a:t>
            </a:r>
          </a:p>
        </p:txBody>
      </p:sp>
      <p:graphicFrame>
        <p:nvGraphicFramePr>
          <p:cNvPr id="4" name="表 3"/>
          <p:cNvGraphicFramePr>
            <a:graphicFrameLocks noGrp="1"/>
          </p:cNvGraphicFramePr>
          <p:nvPr>
            <p:extLst/>
          </p:nvPr>
        </p:nvGraphicFramePr>
        <p:xfrm>
          <a:off x="36000" y="437269"/>
          <a:ext cx="9072000" cy="4752158"/>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25878">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52628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第二期追加接種（４回目）開始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入国時検査及び待機期間の見直し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国・地域を「赤」「黄」「青」に区分し対応を分ける</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外国人観光客入国制限の見直し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（「青」区分の国について、一定条件のもと観光目的の短期間滞在の新規入国が可能）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有識者会議が「新型コロナウイルス感染症へのこれまでの取組を踏まえた次の感染症危機に向けた中長期的な課題について」をとりまとめ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「新型コロナウイルス感染症に関するこれまでの取組を踏まえた次の感染症危機に備えるための対応の方向性」決定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・次の感染症危機に対応する政府の司令塔機能の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強化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・感染初期から速やかに立ち上がり機能する保健医</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療体制の構築等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・初動対応と特措法の効果的な実施等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23</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日～６月</a:t>
                      </a:r>
                      <a:r>
                        <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spc="-10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spc="-10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５月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６月１日～７月</a:t>
                      </a:r>
                      <a:r>
                        <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b="0" spc="-8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spc="-8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６月９日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６月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高齢者施設等におけるコロナ発生時対応訓練</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大阪コロナ大規模医療・療養センター閉鎖</a:t>
                      </a:r>
                      <a:endParaRPr kumimoji="1" lang="en-US" altLang="ja-JP" sz="105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実施</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令和４年度一般会計補正予算（第２号、第３号）成立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spc="-40" baseline="0" dirty="0" smtClean="0">
                          <a:solidFill>
                            <a:schemeClr val="tx1"/>
                          </a:solidFill>
                          <a:latin typeface="ＭＳ Ｐゴシック" panose="020B0600070205080204" pitchFamily="50" charset="-128"/>
                          <a:ea typeface="ＭＳ Ｐゴシック" panose="020B0600070205080204" pitchFamily="50" charset="-128"/>
                        </a:rPr>
                        <a:t>高齢者施設等における追加接種（４回目）促進の取組を開始</a:t>
                      </a:r>
                      <a:endParaRPr kumimoji="1" lang="en-US" altLang="ja-JP" sz="1050" b="0" spc="-4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令和４年度一般会計補正予算（第４号）成立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大阪府　心斎橋接種センターの運用開始</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Tree>
    <p:extLst>
      <p:ext uri="{BB962C8B-B14F-4D97-AF65-F5344CB8AC3E}">
        <p14:creationId xmlns:p14="http://schemas.microsoft.com/office/powerpoint/2010/main" val="3638209927"/>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働き方改革</a:t>
            </a:r>
          </a:p>
        </p:txBody>
      </p:sp>
      <p:graphicFrame>
        <p:nvGraphicFramePr>
          <p:cNvPr id="9" name="表 8"/>
          <p:cNvGraphicFramePr>
            <a:graphicFrameLocks noGrp="1"/>
          </p:cNvGraphicFramePr>
          <p:nvPr>
            <p:extLst/>
          </p:nvPr>
        </p:nvGraphicFramePr>
        <p:xfrm>
          <a:off x="71398" y="373513"/>
          <a:ext cx="8965099" cy="5351780"/>
        </p:xfrm>
        <a:graphic>
          <a:graphicData uri="http://schemas.openxmlformats.org/drawingml/2006/table">
            <a:tbl>
              <a:tblPr firstRow="1" bandRow="1">
                <a:tableStyleId>{5940675A-B579-460E-94D1-54222C63F5DA}</a:tableStyleId>
              </a:tblPr>
              <a:tblGrid>
                <a:gridCol w="2135487">
                  <a:extLst>
                    <a:ext uri="{9D8B030D-6E8A-4147-A177-3AD203B41FA5}">
                      <a16:colId xmlns:a16="http://schemas.microsoft.com/office/drawing/2014/main" val="20000"/>
                    </a:ext>
                  </a:extLst>
                </a:gridCol>
                <a:gridCol w="2171578">
                  <a:extLst>
                    <a:ext uri="{9D8B030D-6E8A-4147-A177-3AD203B41FA5}">
                      <a16:colId xmlns:a16="http://schemas.microsoft.com/office/drawing/2014/main" val="20001"/>
                    </a:ext>
                  </a:extLst>
                </a:gridCol>
                <a:gridCol w="2137753">
                  <a:extLst>
                    <a:ext uri="{9D8B030D-6E8A-4147-A177-3AD203B41FA5}">
                      <a16:colId xmlns:a16="http://schemas.microsoft.com/office/drawing/2014/main" val="20002"/>
                    </a:ext>
                  </a:extLst>
                </a:gridCol>
                <a:gridCol w="2520281">
                  <a:extLst>
                    <a:ext uri="{9D8B030D-6E8A-4147-A177-3AD203B41FA5}">
                      <a16:colId xmlns:a16="http://schemas.microsoft.com/office/drawing/2014/main" val="20003"/>
                    </a:ext>
                  </a:extLst>
                </a:gridCol>
              </a:tblGrid>
              <a:tr h="354253">
                <a:tc>
                  <a:txBody>
                    <a:bodyPr/>
                    <a:lstStyle/>
                    <a:p>
                      <a:pPr algn="ctr"/>
                      <a:r>
                        <a:rPr kumimoji="1" lang="ja-JP" altLang="en-US" dirty="0"/>
                        <a:t>＜</a:t>
                      </a:r>
                      <a:r>
                        <a:rPr kumimoji="1" lang="en-US" altLang="ja-JP" dirty="0"/>
                        <a:t>Why</a:t>
                      </a:r>
                      <a:r>
                        <a:rPr kumimoji="1" lang="ja-JP" altLang="en-US" dirty="0"/>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846954">
                <a:tc>
                  <a:txBody>
                    <a:bodyPr/>
                    <a:lstStyle/>
                    <a:p>
                      <a:pPr marL="0" indent="0"/>
                      <a:r>
                        <a:rPr kumimoji="1" lang="ja-JP" altLang="en-US" sz="1200" dirty="0">
                          <a:solidFill>
                            <a:schemeClr val="tx1"/>
                          </a:solidFill>
                        </a:rPr>
                        <a:t>　少子高齢化による生産年齢人口の減少、育児や介護など制約のある働き手の増加、女性の社会進出など、社会的にワークライフバランス実現の要請が高まっている。</a:t>
                      </a:r>
                      <a:endParaRPr kumimoji="1" lang="en-US" altLang="ja-JP" sz="1200" dirty="0">
                        <a:solidFill>
                          <a:schemeClr val="tx1"/>
                        </a:solidFill>
                      </a:endParaRPr>
                    </a:p>
                    <a:p>
                      <a:pPr marL="0" indent="0"/>
                      <a:endParaRPr kumimoji="1" lang="ja-JP" altLang="en-US" sz="1200" dirty="0">
                        <a:solidFill>
                          <a:schemeClr val="tx1"/>
                        </a:solidFill>
                      </a:endParaRPr>
                    </a:p>
                    <a:p>
                      <a:pPr marL="0" indent="0"/>
                      <a:r>
                        <a:rPr kumimoji="1" lang="ja-JP" altLang="en-US" sz="1200" dirty="0">
                          <a:solidFill>
                            <a:schemeClr val="tx1"/>
                          </a:solidFill>
                        </a:rPr>
                        <a:t>　大阪府庁においても、長時間労働や固定的な働き方を前提とした労働環境が続くなど、状況の改善が必要。</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　さらに、</a:t>
                      </a:r>
                      <a:r>
                        <a:rPr kumimoji="1" lang="en-US" altLang="ja-JP" sz="1200" dirty="0">
                          <a:solidFill>
                            <a:schemeClr val="tx1"/>
                          </a:solidFill>
                        </a:rPr>
                        <a:t>2020</a:t>
                      </a:r>
                      <a:r>
                        <a:rPr kumimoji="1" lang="ja-JP" altLang="en-US" sz="1200" dirty="0">
                          <a:solidFill>
                            <a:schemeClr val="tx1"/>
                          </a:solidFill>
                        </a:rPr>
                        <a:t>年からは、新型コロナウイルスへの対応やポストコロナを見据えた府政の推進にあたり、柔軟な働き方の浸透を図るとともに、長時間労働の是正や育児休業等の取得促進などが一層必要。</a:t>
                      </a:r>
                    </a:p>
                    <a:p>
                      <a:endParaRPr kumimoji="1" lang="en-US" altLang="ja-JP"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a:solidFill>
                            <a:schemeClr val="tx1"/>
                          </a:solidFill>
                        </a:rPr>
                        <a:t>　仕事の質を高め、組織パフォーマンスの最大化を図りつつ、職員の心身の健康確保・ワークライフバランス・女性活躍の促進等を加速させる。</a:t>
                      </a:r>
                      <a:endParaRPr kumimoji="1" lang="en-US" altLang="ja-JP" sz="1200" dirty="0">
                        <a:solidFill>
                          <a:schemeClr val="tx1"/>
                        </a:solidFill>
                      </a:endParaRPr>
                    </a:p>
                    <a:p>
                      <a:pPr marL="0" indent="0"/>
                      <a:endParaRPr kumimoji="1" lang="en-US" altLang="ja-JP" sz="1200" dirty="0">
                        <a:solidFill>
                          <a:schemeClr val="tx1"/>
                        </a:solidFill>
                      </a:endParaRPr>
                    </a:p>
                    <a:p>
                      <a:pPr marL="0" indent="0"/>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b="1" dirty="0">
                          <a:solidFill>
                            <a:schemeClr val="tx1"/>
                          </a:solidFill>
                        </a:rPr>
                        <a:t>○大阪府庁版働き方改革</a:t>
                      </a:r>
                      <a:r>
                        <a:rPr kumimoji="1" lang="ja-JP" altLang="en-US" sz="1400" b="1" dirty="0">
                          <a:solidFill>
                            <a:schemeClr val="tx1"/>
                          </a:solidFill>
                        </a:rPr>
                        <a:t>　</a:t>
                      </a:r>
                      <a:r>
                        <a:rPr kumimoji="1" lang="ja-JP" altLang="en-US" sz="1400" dirty="0">
                          <a:solidFill>
                            <a:schemeClr val="tx1"/>
                          </a:solidFill>
                        </a:rPr>
                        <a:t>　　　　　　</a:t>
                      </a:r>
                      <a:endParaRPr kumimoji="1" lang="en-US" altLang="ja-JP" sz="1400" dirty="0">
                        <a:solidFill>
                          <a:schemeClr val="tx1"/>
                        </a:solidFill>
                      </a:endParaRPr>
                    </a:p>
                    <a:p>
                      <a:pPr marL="0" indent="0"/>
                      <a:r>
                        <a:rPr kumimoji="1" lang="ja-JP" altLang="en-US" sz="1050" dirty="0">
                          <a:solidFill>
                            <a:schemeClr val="tx1"/>
                          </a:solidFill>
                        </a:rPr>
                        <a:t>　（第１弾：</a:t>
                      </a:r>
                      <a:r>
                        <a:rPr kumimoji="1" lang="en-US" altLang="ja-JP" sz="1050" dirty="0">
                          <a:solidFill>
                            <a:schemeClr val="tx1"/>
                          </a:solidFill>
                        </a:rPr>
                        <a:t>2016</a:t>
                      </a:r>
                      <a:r>
                        <a:rPr kumimoji="1" lang="ja-JP" altLang="en-US" sz="1050" dirty="0">
                          <a:solidFill>
                            <a:schemeClr val="tx1"/>
                          </a:solidFill>
                        </a:rPr>
                        <a:t>年</a:t>
                      </a:r>
                      <a:r>
                        <a:rPr kumimoji="1" lang="en-US" altLang="ja-JP" sz="1050" dirty="0">
                          <a:solidFill>
                            <a:schemeClr val="tx1"/>
                          </a:solidFill>
                        </a:rPr>
                        <a:t>11</a:t>
                      </a:r>
                      <a:r>
                        <a:rPr kumimoji="1" lang="ja-JP" altLang="en-US" sz="1050" dirty="0">
                          <a:solidFill>
                            <a:schemeClr val="tx1"/>
                          </a:solidFill>
                        </a:rPr>
                        <a:t>月策定）</a:t>
                      </a:r>
                      <a:endParaRPr kumimoji="1" lang="en-US" altLang="ja-JP" sz="1050" strike="noStrike" dirty="0">
                        <a:solidFill>
                          <a:schemeClr val="tx1"/>
                        </a:solidFill>
                      </a:endParaRPr>
                    </a:p>
                    <a:p>
                      <a:pPr marL="0" indent="0">
                        <a:lnSpc>
                          <a:spcPts val="1500"/>
                        </a:lnSpc>
                      </a:pPr>
                      <a:r>
                        <a:rPr kumimoji="1" lang="ja-JP" altLang="en-US" sz="1200" dirty="0">
                          <a:solidFill>
                            <a:schemeClr val="tx1"/>
                          </a:solidFill>
                        </a:rPr>
                        <a:t>　</a:t>
                      </a:r>
                      <a:r>
                        <a:rPr kumimoji="1" lang="ja-JP" altLang="en-US" sz="1050" dirty="0">
                          <a:solidFill>
                            <a:schemeClr val="tx1"/>
                          </a:solidFill>
                        </a:rPr>
                        <a:t>・上司の働き方をかえる</a:t>
                      </a:r>
                      <a:endParaRPr kumimoji="1" lang="en-US" altLang="ja-JP" sz="1050" dirty="0">
                        <a:solidFill>
                          <a:schemeClr val="tx1"/>
                        </a:solidFill>
                      </a:endParaRPr>
                    </a:p>
                    <a:p>
                      <a:pPr marL="0" indent="0">
                        <a:lnSpc>
                          <a:spcPts val="1500"/>
                        </a:lnSpc>
                      </a:pPr>
                      <a:r>
                        <a:rPr kumimoji="1" lang="ja-JP" altLang="en-US" sz="1050" dirty="0">
                          <a:solidFill>
                            <a:schemeClr val="tx1"/>
                          </a:solidFill>
                        </a:rPr>
                        <a:t>　・柔軟な働き方を提案</a:t>
                      </a:r>
                      <a:endParaRPr kumimoji="1" lang="en-US" altLang="ja-JP" sz="1050" dirty="0">
                        <a:solidFill>
                          <a:schemeClr val="tx1"/>
                        </a:solidFill>
                      </a:endParaRPr>
                    </a:p>
                    <a:p>
                      <a:pPr marL="0" indent="0">
                        <a:lnSpc>
                          <a:spcPts val="1500"/>
                        </a:lnSpc>
                      </a:pPr>
                      <a:r>
                        <a:rPr kumimoji="1" lang="ja-JP" altLang="en-US" sz="1050" dirty="0">
                          <a:solidFill>
                            <a:schemeClr val="tx1"/>
                          </a:solidFill>
                        </a:rPr>
                        <a:t>　・長時間労働を是正</a:t>
                      </a:r>
                      <a:endParaRPr kumimoji="1" lang="en-US" altLang="ja-JP" sz="1400" dirty="0">
                        <a:solidFill>
                          <a:schemeClr val="tx1"/>
                        </a:solidFill>
                      </a:endParaRPr>
                    </a:p>
                    <a:p>
                      <a:pPr marL="0" indent="0">
                        <a:lnSpc>
                          <a:spcPts val="2300"/>
                        </a:lnSpc>
                      </a:pPr>
                      <a:r>
                        <a:rPr kumimoji="1" lang="ja-JP" altLang="en-US" sz="1400" dirty="0">
                          <a:solidFill>
                            <a:schemeClr val="tx1"/>
                          </a:solidFill>
                        </a:rPr>
                        <a:t>　</a:t>
                      </a:r>
                      <a:r>
                        <a:rPr kumimoji="1" lang="ja-JP" altLang="en-US" sz="1050" dirty="0">
                          <a:solidFill>
                            <a:schemeClr val="tx1"/>
                          </a:solidFill>
                        </a:rPr>
                        <a:t>（第２弾：</a:t>
                      </a:r>
                      <a:r>
                        <a:rPr kumimoji="1" lang="en-US" altLang="ja-JP" sz="1050" dirty="0">
                          <a:solidFill>
                            <a:schemeClr val="tx1"/>
                          </a:solidFill>
                        </a:rPr>
                        <a:t>2017</a:t>
                      </a:r>
                      <a:r>
                        <a:rPr kumimoji="1" lang="ja-JP" altLang="en-US" sz="1050" dirty="0">
                          <a:solidFill>
                            <a:schemeClr val="tx1"/>
                          </a:solidFill>
                        </a:rPr>
                        <a:t>年</a:t>
                      </a:r>
                      <a:r>
                        <a:rPr kumimoji="1" lang="en-US" altLang="ja-JP" sz="1050" dirty="0">
                          <a:solidFill>
                            <a:schemeClr val="tx1"/>
                          </a:solidFill>
                        </a:rPr>
                        <a:t>9</a:t>
                      </a:r>
                      <a:r>
                        <a:rPr kumimoji="1" lang="ja-JP" altLang="en-US" sz="1050" dirty="0">
                          <a:solidFill>
                            <a:schemeClr val="tx1"/>
                          </a:solidFill>
                        </a:rPr>
                        <a:t>月策定）</a:t>
                      </a:r>
                      <a:endParaRPr kumimoji="1" lang="en-US" altLang="ja-JP" sz="1050" strike="sngStrike" dirty="0">
                        <a:solidFill>
                          <a:schemeClr val="tx1"/>
                        </a:solidFill>
                      </a:endParaRPr>
                    </a:p>
                    <a:p>
                      <a:pPr marL="0" indent="0">
                        <a:lnSpc>
                          <a:spcPts val="1500"/>
                        </a:lnSpc>
                      </a:pPr>
                      <a:r>
                        <a:rPr kumimoji="1" lang="ja-JP" altLang="en-US" sz="1100" dirty="0">
                          <a:solidFill>
                            <a:schemeClr val="tx1"/>
                          </a:solidFill>
                        </a:rPr>
                        <a:t>　・仕事の手間に潜むムダをスリ</a:t>
                      </a:r>
                      <a:endParaRPr kumimoji="1" lang="en-US" altLang="ja-JP" sz="1100" dirty="0">
                        <a:solidFill>
                          <a:schemeClr val="tx1"/>
                        </a:solidFill>
                      </a:endParaRPr>
                    </a:p>
                    <a:p>
                      <a:pPr marL="0" indent="0">
                        <a:lnSpc>
                          <a:spcPts val="1500"/>
                        </a:lnSpc>
                      </a:pPr>
                      <a:r>
                        <a:rPr kumimoji="1" lang="ja-JP" altLang="en-US" sz="1100" dirty="0">
                          <a:solidFill>
                            <a:schemeClr val="tx1"/>
                          </a:solidFill>
                        </a:rPr>
                        <a:t>　　ム化する</a:t>
                      </a:r>
                      <a:endParaRPr kumimoji="1" lang="en-US" altLang="ja-JP" sz="1100" dirty="0">
                        <a:solidFill>
                          <a:schemeClr val="tx1"/>
                        </a:solidFill>
                      </a:endParaRPr>
                    </a:p>
                    <a:p>
                      <a:pPr marL="0" indent="0">
                        <a:lnSpc>
                          <a:spcPts val="1500"/>
                        </a:lnSpc>
                      </a:pPr>
                      <a:r>
                        <a:rPr kumimoji="1" lang="ja-JP" altLang="en-US" sz="1100" dirty="0">
                          <a:solidFill>
                            <a:schemeClr val="tx1"/>
                          </a:solidFill>
                        </a:rPr>
                        <a:t>　・制約をなくし、柔軟な働き方を</a:t>
                      </a:r>
                      <a:endParaRPr kumimoji="1" lang="en-US" altLang="ja-JP" sz="1100" dirty="0">
                        <a:solidFill>
                          <a:schemeClr val="tx1"/>
                        </a:solidFill>
                      </a:endParaRPr>
                    </a:p>
                    <a:p>
                      <a:pPr marL="0" indent="0">
                        <a:lnSpc>
                          <a:spcPts val="1500"/>
                        </a:lnSpc>
                      </a:pPr>
                      <a:r>
                        <a:rPr kumimoji="1" lang="ja-JP" altLang="en-US" sz="1100" dirty="0">
                          <a:solidFill>
                            <a:schemeClr val="tx1"/>
                          </a:solidFill>
                        </a:rPr>
                        <a:t>　　提案する</a:t>
                      </a:r>
                      <a:endParaRPr kumimoji="1" lang="en-US" altLang="ja-JP" sz="1100" dirty="0">
                        <a:solidFill>
                          <a:schemeClr val="tx1"/>
                        </a:solidFill>
                      </a:endParaRPr>
                    </a:p>
                    <a:p>
                      <a:pPr marL="0" indent="0">
                        <a:lnSpc>
                          <a:spcPts val="1500"/>
                        </a:lnSpc>
                      </a:pPr>
                      <a:r>
                        <a:rPr kumimoji="1" lang="ja-JP" altLang="en-US" sz="1100" dirty="0">
                          <a:solidFill>
                            <a:schemeClr val="tx1"/>
                          </a:solidFill>
                        </a:rPr>
                        <a:t>　・長時間労働を抑制する</a:t>
                      </a:r>
                      <a:endParaRPr kumimoji="1" lang="en-US" altLang="ja-JP" sz="1100" dirty="0">
                        <a:solidFill>
                          <a:schemeClr val="tx1"/>
                        </a:solidFill>
                      </a:endParaRPr>
                    </a:p>
                    <a:p>
                      <a:pPr marL="0" indent="0" algn="l">
                        <a:lnSpc>
                          <a:spcPts val="1500"/>
                        </a:lnSpc>
                      </a:pPr>
                      <a:r>
                        <a:rPr kumimoji="1" lang="ja-JP" altLang="en-US" sz="1100" dirty="0">
                          <a:solidFill>
                            <a:schemeClr val="tx1"/>
                          </a:solidFill>
                        </a:rPr>
                        <a:t>　・知識や経験を補う</a:t>
                      </a:r>
                      <a:endParaRPr kumimoji="1" lang="en-US" altLang="ja-JP" sz="1100" strike="sngStrike" dirty="0">
                        <a:solidFill>
                          <a:schemeClr val="tx1"/>
                        </a:solidFill>
                      </a:endParaRPr>
                    </a:p>
                    <a:p>
                      <a:pPr marL="0" indent="0">
                        <a:lnSpc>
                          <a:spcPts val="1500"/>
                        </a:lnSpc>
                      </a:pPr>
                      <a:r>
                        <a:rPr kumimoji="1" lang="ja-JP" altLang="en-US" sz="1100" strike="noStrike" dirty="0">
                          <a:solidFill>
                            <a:schemeClr val="tx1"/>
                          </a:solidFill>
                        </a:rPr>
                        <a:t>　・庁内推進体制と部局の取組</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a:t>
                      </a:r>
                      <a:r>
                        <a:rPr kumimoji="1" lang="ja-JP" altLang="en-US" sz="1100" strike="noStrike" baseline="0" dirty="0">
                          <a:solidFill>
                            <a:schemeClr val="tx1"/>
                          </a:solidFill>
                        </a:rPr>
                        <a:t> </a:t>
                      </a:r>
                      <a:r>
                        <a:rPr kumimoji="1" lang="ja-JP" altLang="en-US" sz="1100" strike="noStrike" dirty="0">
                          <a:solidFill>
                            <a:schemeClr val="tx1"/>
                          </a:solidFill>
                        </a:rPr>
                        <a:t>サポート</a:t>
                      </a:r>
                      <a:endParaRPr kumimoji="1" lang="en-US" altLang="ja-JP" sz="1100" strike="noStrike" dirty="0">
                        <a:solidFill>
                          <a:schemeClr val="tx1"/>
                        </a:solidFill>
                      </a:endParaRPr>
                    </a:p>
                    <a:p>
                      <a:pPr marL="0" indent="0">
                        <a:lnSpc>
                          <a:spcPts val="2300"/>
                        </a:lnSpc>
                      </a:pPr>
                      <a:r>
                        <a:rPr kumimoji="1" lang="ja-JP" altLang="en-US" sz="1600" dirty="0">
                          <a:solidFill>
                            <a:schemeClr val="tx1"/>
                          </a:solidFill>
                        </a:rPr>
                        <a:t>　</a:t>
                      </a:r>
                      <a:r>
                        <a:rPr kumimoji="1" lang="ja-JP" altLang="en-US" sz="1100" dirty="0">
                          <a:solidFill>
                            <a:schemeClr val="tx1"/>
                          </a:solidFill>
                        </a:rPr>
                        <a:t>（ﾘﾆｭｰｱﾙﾊﾞｰｼﾞｮﾝ：</a:t>
                      </a:r>
                      <a:r>
                        <a:rPr kumimoji="1" lang="en-US" altLang="ja-JP" sz="1100" dirty="0">
                          <a:solidFill>
                            <a:schemeClr val="tx1"/>
                          </a:solidFill>
                        </a:rPr>
                        <a:t>2021</a:t>
                      </a:r>
                      <a:r>
                        <a:rPr kumimoji="1" lang="ja-JP" altLang="en-US" sz="1100" dirty="0">
                          <a:solidFill>
                            <a:schemeClr val="tx1"/>
                          </a:solidFill>
                        </a:rPr>
                        <a:t>年</a:t>
                      </a:r>
                      <a:r>
                        <a:rPr kumimoji="1" lang="en-US" altLang="ja-JP" sz="1100" dirty="0">
                          <a:solidFill>
                            <a:schemeClr val="tx1"/>
                          </a:solidFill>
                        </a:rPr>
                        <a:t>3</a:t>
                      </a:r>
                      <a:r>
                        <a:rPr kumimoji="1" lang="ja-JP" altLang="en-US" sz="1100" dirty="0">
                          <a:solidFill>
                            <a:schemeClr val="tx1"/>
                          </a:solidFill>
                        </a:rPr>
                        <a:t>月</a:t>
                      </a:r>
                      <a:endParaRPr kumimoji="1" lang="en-US" altLang="ja-JP" sz="1100" dirty="0">
                        <a:solidFill>
                          <a:schemeClr val="tx1"/>
                        </a:solidFill>
                      </a:endParaRPr>
                    </a:p>
                    <a:p>
                      <a:pPr marL="0" indent="0">
                        <a:lnSpc>
                          <a:spcPts val="1400"/>
                        </a:lnSpc>
                      </a:pPr>
                      <a:r>
                        <a:rPr kumimoji="1" lang="ja-JP" altLang="en-US" sz="1100" dirty="0">
                          <a:solidFill>
                            <a:schemeClr val="tx1"/>
                          </a:solidFill>
                        </a:rPr>
                        <a:t>　　策定）</a:t>
                      </a:r>
                      <a:endParaRPr kumimoji="1" lang="en-US" altLang="ja-JP" sz="1100" dirty="0">
                        <a:solidFill>
                          <a:schemeClr val="tx1"/>
                        </a:solidFill>
                      </a:endParaRPr>
                    </a:p>
                    <a:p>
                      <a:pPr marL="0" indent="0">
                        <a:lnSpc>
                          <a:spcPts val="1500"/>
                        </a:lnSpc>
                      </a:pPr>
                      <a:r>
                        <a:rPr kumimoji="1" lang="ja-JP" altLang="en-US" sz="1100" strike="noStrike" dirty="0">
                          <a:solidFill>
                            <a:schemeClr val="tx1"/>
                          </a:solidFill>
                        </a:rPr>
                        <a:t>　・これまでの項目の最新の取組</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a:t>
                      </a:r>
                      <a:r>
                        <a:rPr kumimoji="1" lang="ja-JP" altLang="en-US" sz="1100" strike="noStrike" dirty="0" err="1">
                          <a:solidFill>
                            <a:schemeClr val="tx1"/>
                          </a:solidFill>
                        </a:rPr>
                        <a:t>み</a:t>
                      </a:r>
                      <a:r>
                        <a:rPr kumimoji="1" lang="ja-JP" altLang="en-US" sz="1100" strike="noStrike" dirty="0">
                          <a:solidFill>
                            <a:schemeClr val="tx1"/>
                          </a:solidFill>
                        </a:rPr>
                        <a:t>状況や、各部局の取組を紹</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介することで、職場環境・実態</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に応じた自発的な取組みの促</a:t>
                      </a:r>
                      <a:endParaRPr kumimoji="1" lang="en-US" altLang="ja-JP" sz="1100" strike="noStrike" dirty="0">
                        <a:solidFill>
                          <a:schemeClr val="tx1"/>
                        </a:solidFill>
                      </a:endParaRPr>
                    </a:p>
                    <a:p>
                      <a:pPr marL="0" indent="0">
                        <a:lnSpc>
                          <a:spcPts val="1500"/>
                        </a:lnSpc>
                      </a:pPr>
                      <a:r>
                        <a:rPr kumimoji="1" lang="ja-JP" altLang="en-US" sz="1100" strike="noStrike" dirty="0">
                          <a:solidFill>
                            <a:schemeClr val="tx1"/>
                          </a:solidFill>
                        </a:rPr>
                        <a:t>　　進と横展開をめざす。</a:t>
                      </a:r>
                      <a:endParaRPr kumimoji="1" lang="en-US" altLang="ja-JP" sz="1100" strike="noStrike" dirty="0">
                        <a:solidFill>
                          <a:schemeClr val="tx1"/>
                        </a:solidFill>
                      </a:endParaRPr>
                    </a:p>
                    <a:p>
                      <a:pPr marL="0" indent="0"/>
                      <a:endParaRPr kumimoji="1" lang="en-US" altLang="ja-JP" sz="1100" strike="noStrik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b="1" strike="noStrike" dirty="0">
                          <a:solidFill>
                            <a:schemeClr val="tx1"/>
                          </a:solidFill>
                        </a:rPr>
                        <a:t>－長時間労働の抑制</a:t>
                      </a:r>
                      <a:endParaRPr kumimoji="1" lang="en-US" altLang="ja-JP" sz="1200" b="1" strike="noStrike" dirty="0">
                        <a:solidFill>
                          <a:schemeClr val="tx1"/>
                        </a:solidFill>
                      </a:endParaRP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2021</a:t>
                      </a:r>
                      <a:r>
                        <a:rPr kumimoji="1" lang="ja-JP" altLang="en-US" sz="1100" strike="noStrike" dirty="0">
                          <a:solidFill>
                            <a:schemeClr val="tx1"/>
                          </a:solidFill>
                        </a:rPr>
                        <a:t>年度実績（</a:t>
                      </a:r>
                      <a:r>
                        <a:rPr kumimoji="1" lang="en-US" altLang="ja-JP" sz="1100" strike="noStrike" dirty="0">
                          <a:solidFill>
                            <a:schemeClr val="tx1"/>
                          </a:solidFill>
                        </a:rPr>
                        <a:t>2016</a:t>
                      </a:r>
                      <a:r>
                        <a:rPr kumimoji="1" lang="ja-JP" altLang="en-US" sz="1100" strike="noStrike" dirty="0">
                          <a:solidFill>
                            <a:schemeClr val="tx1"/>
                          </a:solidFill>
                        </a:rPr>
                        <a:t>年度比）</a:t>
                      </a:r>
                      <a:endParaRPr kumimoji="1" lang="en-US" altLang="ja-JP" sz="1100" strike="noStrike" dirty="0">
                        <a:solidFill>
                          <a:schemeClr val="tx1"/>
                        </a:solidFill>
                        <a:latin typeface="+mj-ea"/>
                        <a:ea typeface="+mj-ea"/>
                      </a:endParaRPr>
                    </a:p>
                    <a:p>
                      <a:pPr marL="0" indent="0">
                        <a:lnSpc>
                          <a:spcPts val="1300"/>
                        </a:lnSpc>
                      </a:pPr>
                      <a:r>
                        <a:rPr kumimoji="1" lang="ja-JP" altLang="en-US" sz="1100" strike="noStrike" dirty="0">
                          <a:solidFill>
                            <a:schemeClr val="tx1"/>
                          </a:solidFill>
                        </a:rPr>
                        <a:t>　・時間外勤務総時間数　</a:t>
                      </a: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+33,272</a:t>
                      </a:r>
                      <a:r>
                        <a:rPr kumimoji="1" lang="ja-JP" altLang="en-US" sz="1100" strike="noStrike" dirty="0">
                          <a:solidFill>
                            <a:schemeClr val="tx1"/>
                          </a:solidFill>
                        </a:rPr>
                        <a:t>時間（</a:t>
                      </a:r>
                      <a:r>
                        <a:rPr kumimoji="1" lang="en-US" altLang="ja-JP" sz="1100" strike="noStrike" dirty="0">
                          <a:solidFill>
                            <a:schemeClr val="tx1"/>
                          </a:solidFill>
                        </a:rPr>
                        <a:t>+3.3</a:t>
                      </a:r>
                      <a:r>
                        <a:rPr kumimoji="1" lang="ja-JP" altLang="en-US" sz="1100" strike="noStrike" dirty="0">
                          <a:solidFill>
                            <a:schemeClr val="tx1"/>
                          </a:solidFill>
                        </a:rPr>
                        <a:t>％）</a:t>
                      </a:r>
                    </a:p>
                    <a:p>
                      <a:pPr marL="0" indent="0">
                        <a:lnSpc>
                          <a:spcPts val="1300"/>
                        </a:lnSpc>
                      </a:pPr>
                      <a:r>
                        <a:rPr kumimoji="1" lang="ja-JP" altLang="en-US" sz="1100" strike="noStrike" dirty="0">
                          <a:solidFill>
                            <a:schemeClr val="tx1"/>
                          </a:solidFill>
                        </a:rPr>
                        <a:t>　・月</a:t>
                      </a:r>
                      <a:r>
                        <a:rPr kumimoji="1" lang="en-US" altLang="ja-JP" sz="1100" strike="noStrike" dirty="0">
                          <a:solidFill>
                            <a:schemeClr val="tx1"/>
                          </a:solidFill>
                        </a:rPr>
                        <a:t>80</a:t>
                      </a:r>
                      <a:r>
                        <a:rPr kumimoji="1" lang="ja-JP" altLang="en-US" sz="1100" strike="noStrike" dirty="0">
                          <a:solidFill>
                            <a:schemeClr val="tx1"/>
                          </a:solidFill>
                        </a:rPr>
                        <a:t>時間超え職員数　　　　　　　　　　　　　</a:t>
                      </a:r>
                    </a:p>
                    <a:p>
                      <a:pPr marL="0" indent="0">
                        <a:lnSpc>
                          <a:spcPts val="1300"/>
                        </a:lnSpc>
                      </a:pPr>
                      <a:r>
                        <a:rPr kumimoji="1" lang="ja-JP" altLang="en-US" sz="1100" strike="noStrike" dirty="0">
                          <a:solidFill>
                            <a:schemeClr val="tx1"/>
                          </a:solidFill>
                        </a:rPr>
                        <a:t>　前年度比　▲</a:t>
                      </a:r>
                      <a:r>
                        <a:rPr kumimoji="1" lang="en-US" altLang="ja-JP" sz="1100" strike="noStrike" dirty="0">
                          <a:solidFill>
                            <a:schemeClr val="tx1"/>
                          </a:solidFill>
                        </a:rPr>
                        <a:t>33</a:t>
                      </a:r>
                      <a:r>
                        <a:rPr kumimoji="1" lang="ja-JP" altLang="en-US" sz="1100" strike="noStrike" dirty="0">
                          <a:solidFill>
                            <a:schemeClr val="tx1"/>
                          </a:solidFill>
                        </a:rPr>
                        <a:t>人（▲</a:t>
                      </a:r>
                      <a:r>
                        <a:rPr kumimoji="1" lang="en-US" altLang="ja-JP" sz="1100" strike="noStrike" dirty="0">
                          <a:solidFill>
                            <a:schemeClr val="tx1"/>
                          </a:solidFill>
                        </a:rPr>
                        <a:t>8.4</a:t>
                      </a:r>
                      <a:r>
                        <a:rPr kumimoji="1" lang="ja-JP" altLang="en-US" sz="1100" strike="noStrike" dirty="0">
                          <a:solidFill>
                            <a:schemeClr val="tx1"/>
                          </a:solidFill>
                        </a:rPr>
                        <a:t>％）</a:t>
                      </a:r>
                      <a:endParaRPr kumimoji="1" lang="en-US" altLang="ja-JP" sz="1100" strike="noStrike" dirty="0">
                        <a:solidFill>
                          <a:schemeClr val="tx1"/>
                        </a:solidFill>
                      </a:endParaRPr>
                    </a:p>
                    <a:p>
                      <a:pPr marL="0" indent="0">
                        <a:lnSpc>
                          <a:spcPts val="1300"/>
                        </a:lnSpc>
                      </a:pPr>
                      <a:r>
                        <a:rPr kumimoji="1" lang="en-US" altLang="ja-JP" sz="900" strike="noStrike" dirty="0">
                          <a:solidFill>
                            <a:schemeClr val="tx1"/>
                          </a:solidFill>
                        </a:rPr>
                        <a:t>※</a:t>
                      </a:r>
                      <a:r>
                        <a:rPr kumimoji="1" lang="ja-JP" altLang="en-US" sz="900" strike="noStrike" dirty="0">
                          <a:solidFill>
                            <a:schemeClr val="tx1"/>
                          </a:solidFill>
                        </a:rPr>
                        <a:t>新型コロナウイルス感染症による通常業務への影響等により、</a:t>
                      </a:r>
                      <a:r>
                        <a:rPr kumimoji="1" lang="en-US" altLang="ja-JP" sz="900" strike="noStrike" dirty="0">
                          <a:solidFill>
                            <a:schemeClr val="tx1"/>
                          </a:solidFill>
                        </a:rPr>
                        <a:t>2016</a:t>
                      </a:r>
                      <a:r>
                        <a:rPr kumimoji="1" lang="ja-JP" altLang="en-US" sz="900" strike="noStrike" dirty="0">
                          <a:solidFill>
                            <a:schemeClr val="tx1"/>
                          </a:solidFill>
                        </a:rPr>
                        <a:t>年度比で総時間数は増加となったが、月</a:t>
                      </a:r>
                      <a:r>
                        <a:rPr kumimoji="1" lang="en-US" altLang="ja-JP" sz="900" strike="noStrike" dirty="0">
                          <a:solidFill>
                            <a:schemeClr val="tx1"/>
                          </a:solidFill>
                        </a:rPr>
                        <a:t>80</a:t>
                      </a:r>
                      <a:r>
                        <a:rPr kumimoji="1" lang="ja-JP" altLang="en-US" sz="900" strike="noStrike" dirty="0">
                          <a:solidFill>
                            <a:schemeClr val="tx1"/>
                          </a:solidFill>
                        </a:rPr>
                        <a:t>時間超の職員数は減少した。</a:t>
                      </a:r>
                      <a:endParaRPr kumimoji="1" lang="en-US" altLang="ja-JP" sz="900" strike="noStrike" dirty="0">
                        <a:solidFill>
                          <a:schemeClr val="tx1"/>
                        </a:solidFill>
                      </a:endParaRPr>
                    </a:p>
                    <a:p>
                      <a:pPr marL="0" indent="0">
                        <a:lnSpc>
                          <a:spcPts val="1800"/>
                        </a:lnSpc>
                      </a:pPr>
                      <a:r>
                        <a:rPr kumimoji="1" lang="ja-JP" altLang="en-US" sz="1200" b="1" strike="noStrike" dirty="0">
                          <a:solidFill>
                            <a:schemeClr val="tx1"/>
                          </a:solidFill>
                        </a:rPr>
                        <a:t>－柔軟な働き方の実現（選択肢の</a:t>
                      </a:r>
                      <a:endParaRPr kumimoji="1" lang="en-US" altLang="ja-JP" sz="1200" b="1" strike="noStrike" dirty="0">
                        <a:solidFill>
                          <a:schemeClr val="tx1"/>
                        </a:solidFill>
                      </a:endParaRPr>
                    </a:p>
                    <a:p>
                      <a:pPr marL="0" indent="0">
                        <a:lnSpc>
                          <a:spcPts val="1800"/>
                        </a:lnSpc>
                      </a:pPr>
                      <a:r>
                        <a:rPr kumimoji="1" lang="ja-JP" altLang="en-US" sz="1200" b="1" strike="noStrike" dirty="0">
                          <a:solidFill>
                            <a:schemeClr val="tx1"/>
                          </a:solidFill>
                        </a:rPr>
                        <a:t>　</a:t>
                      </a:r>
                      <a:r>
                        <a:rPr kumimoji="1" lang="ja-JP" altLang="en-US" sz="1200" b="1" strike="noStrike" baseline="0" dirty="0">
                          <a:solidFill>
                            <a:schemeClr val="tx1"/>
                          </a:solidFill>
                        </a:rPr>
                        <a:t> </a:t>
                      </a:r>
                      <a:r>
                        <a:rPr kumimoji="1" lang="ja-JP" altLang="en-US" sz="1200" b="1" strike="noStrike" dirty="0">
                          <a:solidFill>
                            <a:schemeClr val="tx1"/>
                          </a:solidFill>
                        </a:rPr>
                        <a:t>多様化）</a:t>
                      </a:r>
                      <a:endParaRPr kumimoji="1" lang="en-US" altLang="ja-JP" sz="1200" b="1" strike="noStrike" dirty="0">
                        <a:solidFill>
                          <a:schemeClr val="tx1"/>
                        </a:solidFill>
                      </a:endParaRPr>
                    </a:p>
                    <a:p>
                      <a:pPr marL="0" indent="0" algn="l">
                        <a:lnSpc>
                          <a:spcPts val="1300"/>
                        </a:lnSpc>
                      </a:pPr>
                      <a:r>
                        <a:rPr kumimoji="1" lang="ja-JP" altLang="en-US" sz="1100" strike="noStrike" dirty="0">
                          <a:solidFill>
                            <a:schemeClr val="tx1"/>
                          </a:solidFill>
                        </a:rPr>
                        <a:t>　・テレワークの強化</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・サテライトオフィスの拡充</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・勤務時間の柔軟化</a:t>
                      </a:r>
                      <a:endParaRPr kumimoji="1" lang="en-US" altLang="ja-JP" sz="1100" strike="noStrike" dirty="0">
                        <a:solidFill>
                          <a:schemeClr val="tx1"/>
                        </a:solidFill>
                      </a:endParaRPr>
                    </a:p>
                    <a:p>
                      <a:pPr marL="0" indent="0" algn="l">
                        <a:lnSpc>
                          <a:spcPts val="1300"/>
                        </a:lnSpc>
                      </a:pPr>
                      <a:r>
                        <a:rPr kumimoji="1" lang="ja-JP" altLang="en-US" sz="1100" strike="noStrike" dirty="0">
                          <a:solidFill>
                            <a:schemeClr val="tx1"/>
                          </a:solidFill>
                        </a:rPr>
                        <a:t>　・フリーアドレス（一部所属での導入）</a:t>
                      </a:r>
                      <a:endParaRPr kumimoji="1" lang="en-US" altLang="ja-JP" sz="900" strike="noStrike" dirty="0">
                        <a:solidFill>
                          <a:schemeClr val="tx1"/>
                        </a:solidFill>
                      </a:endParaRPr>
                    </a:p>
                    <a:p>
                      <a:pPr marL="0" indent="0">
                        <a:lnSpc>
                          <a:spcPts val="1300"/>
                        </a:lnSpc>
                      </a:pPr>
                      <a:r>
                        <a:rPr kumimoji="1" lang="ja-JP" altLang="en-US" sz="1100" strike="noStrike" dirty="0">
                          <a:solidFill>
                            <a:schemeClr val="tx1"/>
                          </a:solidFill>
                        </a:rPr>
                        <a:t>　・フレックスタイム制度の導入</a:t>
                      </a:r>
                      <a:endParaRPr kumimoji="1" lang="en-US" altLang="ja-JP" sz="1100" strike="noStrike" dirty="0">
                        <a:solidFill>
                          <a:schemeClr val="tx1"/>
                        </a:solidFill>
                      </a:endParaRPr>
                    </a:p>
                    <a:p>
                      <a:pPr marL="0" indent="0">
                        <a:lnSpc>
                          <a:spcPts val="1800"/>
                        </a:lnSpc>
                      </a:pPr>
                      <a:r>
                        <a:rPr kumimoji="1" lang="ja-JP" altLang="en-US" sz="1200" b="1" strike="noStrike" dirty="0">
                          <a:solidFill>
                            <a:schemeClr val="tx1"/>
                          </a:solidFill>
                        </a:rPr>
                        <a:t>－組織風土改革</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a:t>
                      </a:r>
                      <a:r>
                        <a:rPr kumimoji="1" lang="en-US" altLang="ja-JP" sz="1100" strike="noStrike" dirty="0">
                          <a:solidFill>
                            <a:schemeClr val="tx1"/>
                          </a:solidFill>
                        </a:rPr>
                        <a:t>PC</a:t>
                      </a:r>
                      <a:r>
                        <a:rPr kumimoji="1" lang="ja-JP" altLang="en-US" sz="1100" strike="noStrike" dirty="0">
                          <a:solidFill>
                            <a:schemeClr val="tx1"/>
                          </a:solidFill>
                        </a:rPr>
                        <a:t>一斉シャットダウンシステムの導入</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と、時間外勤務縮減に向けた意識の</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向上</a:t>
                      </a:r>
                      <a:endParaRPr kumimoji="1" lang="en-US" altLang="ja-JP" sz="1100" strike="noStrike" dirty="0">
                        <a:solidFill>
                          <a:schemeClr val="tx1"/>
                        </a:solidFill>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strike="noStrike" dirty="0">
                          <a:solidFill>
                            <a:schemeClr val="tx1"/>
                          </a:solidFill>
                        </a:rPr>
                        <a:t>　・働き方改革推進アンバサダーの取組</a:t>
                      </a:r>
                      <a:endParaRPr kumimoji="1" lang="en-US" altLang="ja-JP" sz="1100" strike="noStrike" dirty="0">
                        <a:solidFill>
                          <a:schemeClr val="tx1"/>
                        </a:solidFill>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1" strike="noStrike" dirty="0">
                          <a:solidFill>
                            <a:schemeClr val="tx1"/>
                          </a:solidFill>
                        </a:rPr>
                        <a:t>－ＩＣＴを活用した業務改善</a:t>
                      </a:r>
                      <a:endParaRPr kumimoji="1" lang="en-US" altLang="ja-JP" sz="1200" b="1" strike="noStrike" dirty="0">
                        <a:solidFill>
                          <a:schemeClr val="tx1"/>
                        </a:solidFill>
                      </a:endParaRPr>
                    </a:p>
                    <a:p>
                      <a:pPr marL="0" indent="0">
                        <a:lnSpc>
                          <a:spcPts val="1300"/>
                        </a:lnSpc>
                      </a:pPr>
                      <a:r>
                        <a:rPr kumimoji="1" lang="ja-JP" altLang="en-US" sz="1400" strike="noStrike" baseline="0" dirty="0">
                          <a:solidFill>
                            <a:schemeClr val="tx1"/>
                          </a:solidFill>
                        </a:rPr>
                        <a:t>　</a:t>
                      </a:r>
                      <a:r>
                        <a:rPr kumimoji="1" lang="ja-JP" altLang="en-US" sz="1100" strike="noStrike" dirty="0">
                          <a:solidFill>
                            <a:schemeClr val="tx1"/>
                          </a:solidFill>
                        </a:rPr>
                        <a:t>・音声認識技術（ＡＩ）を活用した議事</a:t>
                      </a:r>
                      <a:endParaRPr kumimoji="1" lang="en-US" altLang="ja-JP" sz="1100" strike="noStrike" dirty="0">
                        <a:solidFill>
                          <a:schemeClr val="tx1"/>
                        </a:solidFill>
                      </a:endParaRPr>
                    </a:p>
                    <a:p>
                      <a:pPr marL="0" indent="0">
                        <a:lnSpc>
                          <a:spcPts val="1300"/>
                        </a:lnSpc>
                      </a:pPr>
                      <a:r>
                        <a:rPr kumimoji="1" lang="ja-JP" altLang="en-US" sz="1100" strike="noStrike" dirty="0">
                          <a:solidFill>
                            <a:schemeClr val="tx1"/>
                          </a:solidFill>
                        </a:rPr>
                        <a:t>　　録等作成業務の効率化</a:t>
                      </a:r>
                      <a:endParaRPr kumimoji="1" lang="en-US" altLang="ja-JP" sz="1100" strike="noStrike" dirty="0">
                        <a:solidFill>
                          <a:schemeClr val="tx1"/>
                        </a:solidFill>
                      </a:endParaRPr>
                    </a:p>
                    <a:p>
                      <a:pPr marL="0" indent="0">
                        <a:lnSpc>
                          <a:spcPts val="1300"/>
                        </a:lnSpc>
                      </a:pPr>
                      <a:r>
                        <a:rPr kumimoji="1" lang="ja-JP" altLang="en-US" sz="1100" strike="noStrike" dirty="0">
                          <a:solidFill>
                            <a:schemeClr val="tx1"/>
                          </a:solidFill>
                        </a:rPr>
                        <a:t>　・</a:t>
                      </a:r>
                      <a:r>
                        <a:rPr kumimoji="1" lang="en-US" altLang="ja-JP" sz="1100" strike="noStrike" dirty="0">
                          <a:solidFill>
                            <a:schemeClr val="tx1"/>
                          </a:solidFill>
                        </a:rPr>
                        <a:t>RPA</a:t>
                      </a:r>
                      <a:r>
                        <a:rPr kumimoji="1" lang="ja-JP" altLang="en-US" sz="1100" strike="noStrike" dirty="0">
                          <a:solidFill>
                            <a:schemeClr val="tx1"/>
                          </a:solidFill>
                        </a:rPr>
                        <a:t>を活用した庁内業務の効率化</a:t>
                      </a:r>
                      <a:r>
                        <a:rPr kumimoji="1" lang="ja-JP" altLang="en-US" sz="1300" strike="noStrike" baseline="0" dirty="0">
                          <a:solidFill>
                            <a:schemeClr val="tx1"/>
                          </a:solidFill>
                        </a:rPr>
                        <a:t> </a:t>
                      </a:r>
                      <a:endParaRPr kumimoji="1" lang="en-US" altLang="ja-JP" sz="1300" strike="noStrike" baseline="0" dirty="0">
                        <a:solidFill>
                          <a:schemeClr val="tx1"/>
                        </a:solidFill>
                      </a:endParaRPr>
                    </a:p>
                    <a:p>
                      <a:pPr marL="0" indent="0">
                        <a:lnSpc>
                          <a:spcPts val="1300"/>
                        </a:lnSpc>
                      </a:pPr>
                      <a:r>
                        <a:rPr kumimoji="1" lang="ja-JP" altLang="en-US" sz="1300" strike="noStrike" baseline="0" dirty="0">
                          <a:solidFill>
                            <a:schemeClr val="tx1"/>
                          </a:solidFill>
                        </a:rPr>
                        <a:t>　</a:t>
                      </a:r>
                      <a:r>
                        <a:rPr kumimoji="1" lang="ja-JP" altLang="en-US" sz="1100" strike="noStrike" baseline="0" dirty="0">
                          <a:solidFill>
                            <a:schemeClr val="tx1"/>
                          </a:solidFill>
                        </a:rPr>
                        <a:t>・ウェブ会議システム「</a:t>
                      </a:r>
                      <a:r>
                        <a:rPr kumimoji="1" lang="en-US" altLang="ja-JP" sz="1100" strike="noStrike" baseline="0" dirty="0">
                          <a:solidFill>
                            <a:schemeClr val="tx1"/>
                          </a:solidFill>
                        </a:rPr>
                        <a:t>Microsoft </a:t>
                      </a:r>
                    </a:p>
                    <a:p>
                      <a:pPr marL="0" indent="0">
                        <a:lnSpc>
                          <a:spcPts val="1300"/>
                        </a:lnSpc>
                      </a:pPr>
                      <a:r>
                        <a:rPr kumimoji="1" lang="ja-JP" altLang="en-US" sz="1100" strike="noStrike" baseline="0" dirty="0">
                          <a:solidFill>
                            <a:schemeClr val="tx1"/>
                          </a:solidFill>
                        </a:rPr>
                        <a:t>　　</a:t>
                      </a:r>
                      <a:r>
                        <a:rPr kumimoji="1" lang="en-US" altLang="ja-JP" sz="1100" strike="noStrike" baseline="0" dirty="0">
                          <a:solidFill>
                            <a:schemeClr val="tx1"/>
                          </a:solidFill>
                        </a:rPr>
                        <a:t>Teams</a:t>
                      </a:r>
                      <a:r>
                        <a:rPr kumimoji="1" lang="ja-JP" altLang="en-US" sz="1100" strike="noStrike" baseline="0" dirty="0">
                          <a:solidFill>
                            <a:schemeClr val="tx1"/>
                          </a:solidFill>
                        </a:rPr>
                        <a:t>」を導入</a:t>
                      </a:r>
                      <a:endParaRPr kumimoji="1" lang="en-US" altLang="ja-JP" sz="1300" strike="noStrike" dirty="0">
                        <a:solidFill>
                          <a:schemeClr val="tx1"/>
                        </a:solidFill>
                      </a:endParaRPr>
                    </a:p>
                    <a:p>
                      <a:pPr marL="0" indent="0" algn="r">
                        <a:lnSpc>
                          <a:spcPts val="1300"/>
                        </a:lnSpc>
                      </a:pPr>
                      <a:r>
                        <a:rPr kumimoji="1" lang="ja-JP" altLang="en-US" sz="1300" strike="noStrike" dirty="0">
                          <a:solidFill>
                            <a:schemeClr val="tx1"/>
                          </a:solidFill>
                        </a:rPr>
                        <a:t>など</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71398" y="5701534"/>
            <a:ext cx="309067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■策定経過</a:t>
            </a:r>
          </a:p>
        </p:txBody>
      </p:sp>
      <p:graphicFrame>
        <p:nvGraphicFramePr>
          <p:cNvPr id="6" name="表 5"/>
          <p:cNvGraphicFramePr>
            <a:graphicFrameLocks noGrp="1"/>
          </p:cNvGraphicFramePr>
          <p:nvPr>
            <p:extLst/>
          </p:nvPr>
        </p:nvGraphicFramePr>
        <p:xfrm>
          <a:off x="94800" y="5979544"/>
          <a:ext cx="8918294" cy="259080"/>
        </p:xfrm>
        <a:graphic>
          <a:graphicData uri="http://schemas.openxmlformats.org/drawingml/2006/table">
            <a:tbl>
              <a:tblPr firstRow="1" bandRow="1">
                <a:tableStyleId>{7DF18680-E054-41AD-8BC1-D1AEF772440D}</a:tableStyleId>
              </a:tblPr>
              <a:tblGrid>
                <a:gridCol w="1274042">
                  <a:extLst>
                    <a:ext uri="{9D8B030D-6E8A-4147-A177-3AD203B41FA5}">
                      <a16:colId xmlns:a16="http://schemas.microsoft.com/office/drawing/2014/main" val="3450201543"/>
                    </a:ext>
                  </a:extLst>
                </a:gridCol>
                <a:gridCol w="1274042">
                  <a:extLst>
                    <a:ext uri="{9D8B030D-6E8A-4147-A177-3AD203B41FA5}">
                      <a16:colId xmlns:a16="http://schemas.microsoft.com/office/drawing/2014/main" val="4128593963"/>
                    </a:ext>
                  </a:extLst>
                </a:gridCol>
                <a:gridCol w="1274042">
                  <a:extLst>
                    <a:ext uri="{9D8B030D-6E8A-4147-A177-3AD203B41FA5}">
                      <a16:colId xmlns:a16="http://schemas.microsoft.com/office/drawing/2014/main" val="32059079"/>
                    </a:ext>
                  </a:extLst>
                </a:gridCol>
                <a:gridCol w="1274042">
                  <a:extLst>
                    <a:ext uri="{9D8B030D-6E8A-4147-A177-3AD203B41FA5}">
                      <a16:colId xmlns:a16="http://schemas.microsoft.com/office/drawing/2014/main" val="4146556122"/>
                    </a:ext>
                  </a:extLst>
                </a:gridCol>
                <a:gridCol w="1274042">
                  <a:extLst>
                    <a:ext uri="{9D8B030D-6E8A-4147-A177-3AD203B41FA5}">
                      <a16:colId xmlns:a16="http://schemas.microsoft.com/office/drawing/2014/main" val="1978943286"/>
                    </a:ext>
                  </a:extLst>
                </a:gridCol>
                <a:gridCol w="1274042">
                  <a:extLst>
                    <a:ext uri="{9D8B030D-6E8A-4147-A177-3AD203B41FA5}">
                      <a16:colId xmlns:a16="http://schemas.microsoft.com/office/drawing/2014/main" val="1175629171"/>
                    </a:ext>
                  </a:extLst>
                </a:gridCol>
                <a:gridCol w="1274042">
                  <a:extLst>
                    <a:ext uri="{9D8B030D-6E8A-4147-A177-3AD203B41FA5}">
                      <a16:colId xmlns:a16="http://schemas.microsoft.com/office/drawing/2014/main" val="568208248"/>
                    </a:ext>
                  </a:extLst>
                </a:gridCol>
              </a:tblGrid>
              <a:tr h="144016">
                <a:tc>
                  <a:txBody>
                    <a:bodyPr/>
                    <a:lstStyle/>
                    <a:p>
                      <a:pPr algn="ctr"/>
                      <a:r>
                        <a:rPr kumimoji="1" lang="en-US" altLang="ja-JP" sz="1100" dirty="0"/>
                        <a:t>2016</a:t>
                      </a:r>
                      <a:r>
                        <a:rPr kumimoji="1" lang="ja-JP" altLang="en-US" sz="1100" dirty="0"/>
                        <a:t>年度</a:t>
                      </a:r>
                    </a:p>
                  </a:txBody>
                  <a:tcPr/>
                </a:tc>
                <a:tc>
                  <a:txBody>
                    <a:bodyPr/>
                    <a:lstStyle/>
                    <a:p>
                      <a:pPr algn="ctr"/>
                      <a:r>
                        <a:rPr kumimoji="1" lang="en-US" altLang="ja-JP" sz="1100" dirty="0"/>
                        <a:t>2017</a:t>
                      </a:r>
                      <a:r>
                        <a:rPr kumimoji="1" lang="ja-JP" altLang="en-US" sz="1100" dirty="0"/>
                        <a:t>年度</a:t>
                      </a:r>
                    </a:p>
                  </a:txBody>
                  <a:tcPr/>
                </a:tc>
                <a:tc>
                  <a:txBody>
                    <a:bodyPr/>
                    <a:lstStyle/>
                    <a:p>
                      <a:pPr algn="ctr"/>
                      <a:r>
                        <a:rPr kumimoji="1" lang="en-US" altLang="ja-JP" sz="1100" dirty="0"/>
                        <a:t>2018</a:t>
                      </a:r>
                      <a:r>
                        <a:rPr kumimoji="1" lang="ja-JP" altLang="en-US" sz="1100" dirty="0"/>
                        <a:t>年度</a:t>
                      </a:r>
                    </a:p>
                  </a:txBody>
                  <a:tcPr/>
                </a:tc>
                <a:tc>
                  <a:txBody>
                    <a:bodyPr/>
                    <a:lstStyle/>
                    <a:p>
                      <a:pPr algn="ctr"/>
                      <a:r>
                        <a:rPr kumimoji="1" lang="en-US" altLang="ja-JP" sz="1100" dirty="0"/>
                        <a:t>2019</a:t>
                      </a:r>
                      <a:r>
                        <a:rPr kumimoji="1" lang="ja-JP" altLang="en-US" sz="1100" dirty="0"/>
                        <a:t>年度</a:t>
                      </a:r>
                    </a:p>
                  </a:txBody>
                  <a:tcPr/>
                </a:tc>
                <a:tc>
                  <a:txBody>
                    <a:bodyPr/>
                    <a:lstStyle/>
                    <a:p>
                      <a:pPr algn="ctr"/>
                      <a:r>
                        <a:rPr kumimoji="1" lang="en-US" altLang="ja-JP" sz="1100" dirty="0"/>
                        <a:t>2020</a:t>
                      </a:r>
                      <a:r>
                        <a:rPr kumimoji="1" lang="ja-JP" altLang="en-US" sz="1100" dirty="0"/>
                        <a:t>年度</a:t>
                      </a:r>
                    </a:p>
                  </a:txBody>
                  <a:tcPr/>
                </a:tc>
                <a:tc>
                  <a:txBody>
                    <a:bodyPr/>
                    <a:lstStyle/>
                    <a:p>
                      <a:pPr algn="ctr"/>
                      <a:r>
                        <a:rPr kumimoji="1" lang="en-US" altLang="ja-JP" sz="1100" dirty="0"/>
                        <a:t>2021</a:t>
                      </a:r>
                      <a:r>
                        <a:rPr kumimoji="1" lang="ja-JP" altLang="en-US" sz="1100" dirty="0"/>
                        <a:t>年度</a:t>
                      </a:r>
                    </a:p>
                  </a:txBody>
                  <a:tcPr/>
                </a:tc>
                <a:tc>
                  <a:txBody>
                    <a:bodyPr/>
                    <a:lstStyle/>
                    <a:p>
                      <a:pPr algn="ctr"/>
                      <a:r>
                        <a:rPr kumimoji="1" lang="en-US" altLang="ja-JP" sz="1100" dirty="0"/>
                        <a:t>2022</a:t>
                      </a:r>
                      <a:r>
                        <a:rPr kumimoji="1" lang="ja-JP" altLang="en-US" sz="1100" dirty="0"/>
                        <a:t>年度</a:t>
                      </a:r>
                    </a:p>
                  </a:txBody>
                  <a:tcPr/>
                </a:tc>
                <a:extLst>
                  <a:ext uri="{0D108BD9-81ED-4DB2-BD59-A6C34878D82A}">
                    <a16:rowId xmlns:a16="http://schemas.microsoft.com/office/drawing/2014/main" val="118994689"/>
                  </a:ext>
                </a:extLst>
              </a:tr>
            </a:tbl>
          </a:graphicData>
        </a:graphic>
      </p:graphicFrame>
      <p:sp>
        <p:nvSpPr>
          <p:cNvPr id="7" name="正方形/長方形 6"/>
          <p:cNvSpPr/>
          <p:nvPr/>
        </p:nvSpPr>
        <p:spPr>
          <a:xfrm>
            <a:off x="179512" y="6256231"/>
            <a:ext cx="1080120" cy="48513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弾策定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1431356" y="6256231"/>
            <a:ext cx="1080120" cy="48513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弾策定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5148064" y="6256231"/>
            <a:ext cx="1368152" cy="48513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ﾘﾆｭｰｱﾙﾊﾞｰｼﾞｮﾝ策定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2" name="直線矢印コネクタ 11"/>
          <p:cNvCxnSpPr>
            <a:stCxn id="10" idx="3"/>
          </p:cNvCxnSpPr>
          <p:nvPr/>
        </p:nvCxnSpPr>
        <p:spPr>
          <a:xfrm flipV="1">
            <a:off x="2511476" y="6492875"/>
            <a:ext cx="2636588" cy="5925"/>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a:stCxn id="11" idx="3"/>
          </p:cNvCxnSpPr>
          <p:nvPr/>
        </p:nvCxnSpPr>
        <p:spPr>
          <a:xfrm flipV="1">
            <a:off x="6516216" y="6492875"/>
            <a:ext cx="2496878" cy="5925"/>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279</a:t>
            </a:fld>
            <a:endParaRPr lang="ja-JP" altLang="en-US"/>
          </a:p>
        </p:txBody>
      </p:sp>
    </p:spTree>
    <p:extLst>
      <p:ext uri="{BB962C8B-B14F-4D97-AF65-F5344CB8AC3E}">
        <p14:creationId xmlns:p14="http://schemas.microsoft.com/office/powerpoint/2010/main" val="2294099805"/>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46912"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ja-JP" altLang="en-US" sz="1200" b="0" i="0" u="none" strike="noStrike" kern="1200" cap="none" spc="0" normalizeH="0" baseline="0" noProof="0" dirty="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2" name="表 1"/>
          <p:cNvGraphicFramePr>
            <a:graphicFrameLocks noGrp="1"/>
          </p:cNvGraphicFramePr>
          <p:nvPr>
            <p:extLst>
              <p:ext uri="{D42A27DB-BD31-4B8C-83A1-F6EECF244321}">
                <p14:modId xmlns:p14="http://schemas.microsoft.com/office/powerpoint/2010/main" val="2434398502"/>
              </p:ext>
            </p:extLst>
          </p:nvPr>
        </p:nvGraphicFramePr>
        <p:xfrm>
          <a:off x="146635" y="364427"/>
          <a:ext cx="8817852" cy="6304933"/>
        </p:xfrm>
        <a:graphic>
          <a:graphicData uri="http://schemas.openxmlformats.org/drawingml/2006/table">
            <a:tbl>
              <a:tblPr>
                <a:tableStyleId>{5C22544A-7EE6-4342-B048-85BDC9FD1C3A}</a:tableStyleId>
              </a:tblPr>
              <a:tblGrid>
                <a:gridCol w="1185005">
                  <a:extLst>
                    <a:ext uri="{9D8B030D-6E8A-4147-A177-3AD203B41FA5}">
                      <a16:colId xmlns:a16="http://schemas.microsoft.com/office/drawing/2014/main" val="4188283045"/>
                    </a:ext>
                  </a:extLst>
                </a:gridCol>
                <a:gridCol w="1512168">
                  <a:extLst>
                    <a:ext uri="{9D8B030D-6E8A-4147-A177-3AD203B41FA5}">
                      <a16:colId xmlns:a16="http://schemas.microsoft.com/office/drawing/2014/main" val="1157535761"/>
                    </a:ext>
                  </a:extLst>
                </a:gridCol>
                <a:gridCol w="4680520">
                  <a:extLst>
                    <a:ext uri="{9D8B030D-6E8A-4147-A177-3AD203B41FA5}">
                      <a16:colId xmlns:a16="http://schemas.microsoft.com/office/drawing/2014/main" val="3781508568"/>
                    </a:ext>
                  </a:extLst>
                </a:gridCol>
                <a:gridCol w="1440159">
                  <a:extLst>
                    <a:ext uri="{9D8B030D-6E8A-4147-A177-3AD203B41FA5}">
                      <a16:colId xmlns:a16="http://schemas.microsoft.com/office/drawing/2014/main" val="2956563604"/>
                    </a:ext>
                  </a:extLst>
                </a:gridCol>
              </a:tblGrid>
              <a:tr h="282738">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経過　</a:t>
                      </a:r>
                      <a:endParaRPr lang="ja-JP" altLang="en-US" sz="1000" b="1" i="0" u="none" strike="noStrike" dirty="0">
                        <a:solidFill>
                          <a:schemeClr val="bg1"/>
                        </a:solidFill>
                        <a:effectLst/>
                        <a:latin typeface="+mj-ea"/>
                        <a:ea typeface="+mj-ea"/>
                      </a:endParaRPr>
                    </a:p>
                  </a:txBody>
                  <a:tcPr marL="5840" marR="5840" marT="5840" marB="0" anchor="ctr">
                    <a:solidFill>
                      <a:srgbClr val="4BACC6"/>
                    </a:solidFill>
                  </a:tcPr>
                </a:tc>
                <a:extLst>
                  <a:ext uri="{0D108BD9-81ED-4DB2-BD59-A6C34878D82A}">
                    <a16:rowId xmlns:a16="http://schemas.microsoft.com/office/drawing/2014/main" val="2917726904"/>
                  </a:ext>
                </a:extLst>
              </a:tr>
              <a:tr h="1144029">
                <a:tc rowSpan="7">
                  <a:txBody>
                    <a:bodyPr/>
                    <a:lstStyle/>
                    <a:p>
                      <a:pPr algn="ctr" fontAlgn="ctr"/>
                      <a:r>
                        <a:rPr lang="zh-TW" altLang="en-US" sz="1000" b="1" u="none" strike="noStrike" dirty="0">
                          <a:solidFill>
                            <a:schemeClr val="tx1"/>
                          </a:solidFill>
                          <a:effectLst/>
                          <a:latin typeface="ＭＳ Ｐゴシック" panose="020B0600070205080204" pitchFamily="50" charset="-128"/>
                          <a:ea typeface="ＭＳ Ｐゴシック" panose="020B0600070205080204" pitchFamily="50" charset="-128"/>
                        </a:rPr>
                        <a:t>組織風土改革</a:t>
                      </a:r>
                      <a:endParaRPr lang="zh-TW" altLang="en-US" sz="10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パソコン一斉シャット</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ダウンシステムの構築</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◎パソコン一斉シャットダウンシステムの導入</a:t>
                      </a:r>
                      <a:r>
                        <a:rPr lang="en-US" altLang="ja-JP" sz="1000" u="sng" strike="noStrike" dirty="0">
                          <a:solidFill>
                            <a:schemeClr val="tx1"/>
                          </a:solidFill>
                          <a:effectLst/>
                          <a:latin typeface="+mj-ea"/>
                          <a:ea typeface="+mj-ea"/>
                        </a:rPr>
                        <a:t/>
                      </a:r>
                      <a:br>
                        <a:rPr lang="en-US" altLang="ja-JP"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◆目的　時間外勤務縮減に向けて上司と職員の更なる意識改革を図る。</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◆対象　管理職以外の全職員（府立学校・警察はシステム対象外）</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（なお、部局と調整の結果、当面の間はコロナ対応部局等でのシャットダウンは</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行わないこととしている。）</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u="none" strike="noStrike" dirty="0">
                          <a:solidFill>
                            <a:schemeClr val="tx1"/>
                          </a:solidFill>
                          <a:effectLst/>
                          <a:latin typeface="+mj-ea"/>
                          <a:ea typeface="+mj-ea"/>
                        </a:rPr>
                        <a:t>から取組開始</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extLst>
                  <a:ext uri="{0D108BD9-81ED-4DB2-BD59-A6C34878D82A}">
                    <a16:rowId xmlns:a16="http://schemas.microsoft.com/office/drawing/2014/main" val="184313087"/>
                  </a:ext>
                </a:extLst>
              </a:tr>
              <a:tr h="1152128">
                <a:tc vMerge="1">
                  <a:txBody>
                    <a:bodyPr/>
                    <a:lstStyle/>
                    <a:p>
                      <a:pPr algn="ctr" fontAlgn="ctr"/>
                      <a:endParaRPr lang="zh-TW" altLang="en-US" sz="1000" b="1" i="0" u="none" strike="noStrike" dirty="0">
                        <a:solidFill>
                          <a:srgbClr val="000000"/>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en-US" altLang="ja-JP" sz="1000" b="1" u="none" strike="noStrike" dirty="0">
                          <a:solidFill>
                            <a:schemeClr val="tx1"/>
                          </a:solidFill>
                          <a:effectLst/>
                          <a:latin typeface="+mj-ea"/>
                          <a:ea typeface="+mj-ea"/>
                        </a:rPr>
                        <a:t>AI</a:t>
                      </a:r>
                      <a:r>
                        <a:rPr lang="ja-JP" altLang="en-US" sz="1000" b="1" u="none" strike="noStrike" dirty="0">
                          <a:solidFill>
                            <a:schemeClr val="tx1"/>
                          </a:solidFill>
                          <a:effectLst/>
                          <a:latin typeface="+mj-ea"/>
                          <a:ea typeface="+mj-ea"/>
                        </a:rPr>
                        <a:t>・</a:t>
                      </a:r>
                      <a:r>
                        <a:rPr lang="en-US" altLang="ja-JP" sz="1000" b="1" u="none" strike="noStrike" dirty="0">
                          <a:solidFill>
                            <a:schemeClr val="tx1"/>
                          </a:solidFill>
                          <a:effectLst/>
                          <a:latin typeface="+mj-ea"/>
                          <a:ea typeface="+mj-ea"/>
                        </a:rPr>
                        <a:t>RPA</a:t>
                      </a:r>
                      <a:r>
                        <a:rPr lang="ja-JP" altLang="en-US" sz="1000" b="1" u="none" strike="noStrike" dirty="0">
                          <a:solidFill>
                            <a:schemeClr val="tx1"/>
                          </a:solidFill>
                          <a:effectLst/>
                          <a:latin typeface="+mj-ea"/>
                          <a:ea typeface="+mj-ea"/>
                        </a:rPr>
                        <a:t>を活用した</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業務の効率化</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◎次世代情報システム技術の導入</a:t>
                      </a:r>
                      <a:r>
                        <a:rPr lang="ja-JP" altLang="en-US" sz="1000" u="none" strike="noStrike" dirty="0">
                          <a:solidFill>
                            <a:schemeClr val="tx1"/>
                          </a:solidFill>
                          <a:effectLst/>
                          <a:latin typeface="+mj-ea"/>
                          <a:ea typeface="+mj-ea"/>
                        </a:rPr>
                        <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kumimoji="1" lang="ja-JP" altLang="en-US" sz="1000" u="none" strike="noStrike" kern="1200" dirty="0">
                          <a:solidFill>
                            <a:schemeClr val="tx1"/>
                          </a:solidFill>
                          <a:effectLst/>
                          <a:latin typeface="+mj-ea"/>
                          <a:ea typeface="+mj-ea"/>
                          <a:cs typeface="+mn-cs"/>
                        </a:rPr>
                        <a:t>◆人工知能（ＡＩ）の事例研究、企業の先端技術の情報把握、自治体導入事例などの</a:t>
                      </a:r>
                      <a:endParaRPr kumimoji="1" lang="en-US" altLang="ja-JP" sz="1000" u="none" strike="noStrike" kern="1200" dirty="0">
                        <a:solidFill>
                          <a:schemeClr val="tx1"/>
                        </a:solidFill>
                        <a:effectLst/>
                        <a:latin typeface="+mj-ea"/>
                        <a:ea typeface="+mj-ea"/>
                        <a:cs typeface="+mn-cs"/>
                      </a:endParaRPr>
                    </a:p>
                    <a:p>
                      <a:pPr algn="l" fontAlgn="ctr"/>
                      <a:r>
                        <a:rPr kumimoji="1" lang="ja-JP" altLang="en-US" sz="1000" u="none" strike="noStrike" kern="1200" dirty="0">
                          <a:solidFill>
                            <a:schemeClr val="tx1"/>
                          </a:solidFill>
                          <a:effectLst/>
                          <a:latin typeface="+mj-ea"/>
                          <a:ea typeface="+mj-ea"/>
                          <a:cs typeface="+mn-cs"/>
                        </a:rPr>
                        <a:t>　　 情報の把握</a:t>
                      </a:r>
                      <a:br>
                        <a:rPr kumimoji="1" lang="ja-JP" altLang="en-US" sz="1000" u="none" strike="noStrike" kern="1200" dirty="0">
                          <a:solidFill>
                            <a:schemeClr val="tx1"/>
                          </a:solidFill>
                          <a:effectLst/>
                          <a:latin typeface="+mj-ea"/>
                          <a:ea typeface="+mj-ea"/>
                          <a:cs typeface="+mn-cs"/>
                        </a:rPr>
                      </a:br>
                      <a:r>
                        <a:rPr kumimoji="1" lang="ja-JP" altLang="en-US" sz="1000" u="none" strike="noStrike" kern="1200" dirty="0">
                          <a:solidFill>
                            <a:schemeClr val="tx1"/>
                          </a:solidFill>
                          <a:effectLst/>
                          <a:latin typeface="+mj-ea"/>
                          <a:ea typeface="+mj-ea"/>
                          <a:cs typeface="+mn-cs"/>
                        </a:rPr>
                        <a:t>　◆音声認識技術（ＡＩ）を活用した議事録等作成支援システムの導入</a:t>
                      </a:r>
                      <a:br>
                        <a:rPr kumimoji="1" lang="ja-JP" altLang="en-US" sz="1000" u="none" strike="noStrike" kern="1200" dirty="0">
                          <a:solidFill>
                            <a:schemeClr val="tx1"/>
                          </a:solidFill>
                          <a:effectLst/>
                          <a:latin typeface="+mj-ea"/>
                          <a:ea typeface="+mj-ea"/>
                          <a:cs typeface="+mn-cs"/>
                        </a:rPr>
                      </a:br>
                      <a:r>
                        <a:rPr kumimoji="1" lang="ja-JP" altLang="en-US" sz="1000" u="none" strike="noStrike" kern="1200" dirty="0">
                          <a:solidFill>
                            <a:schemeClr val="tx1"/>
                          </a:solidFill>
                          <a:effectLst/>
                          <a:latin typeface="+mj-ea"/>
                          <a:ea typeface="+mj-ea"/>
                          <a:cs typeface="+mn-cs"/>
                        </a:rPr>
                        <a:t>　◆</a:t>
                      </a:r>
                      <a:r>
                        <a:rPr kumimoji="1" lang="en-US" altLang="ja-JP" sz="1000" u="none" strike="noStrike" kern="1200" dirty="0">
                          <a:solidFill>
                            <a:schemeClr val="tx1"/>
                          </a:solidFill>
                          <a:effectLst/>
                          <a:latin typeface="+mj-ea"/>
                          <a:ea typeface="+mj-ea"/>
                          <a:cs typeface="+mn-cs"/>
                        </a:rPr>
                        <a:t>RPA</a:t>
                      </a:r>
                      <a:r>
                        <a:rPr kumimoji="1" lang="ja-JP" altLang="en-US" sz="1000" u="none" strike="noStrike" kern="1200" dirty="0">
                          <a:solidFill>
                            <a:schemeClr val="tx1"/>
                          </a:solidFill>
                          <a:effectLst/>
                          <a:latin typeface="+mj-ea"/>
                          <a:ea typeface="+mj-ea"/>
                          <a:cs typeface="+mn-cs"/>
                        </a:rPr>
                        <a:t>導入の実証実験の実施、</a:t>
                      </a:r>
                      <a:r>
                        <a:rPr kumimoji="1" lang="ja-JP" altLang="en-US" sz="1000" u="sng" strike="noStrike" kern="1200" dirty="0">
                          <a:solidFill>
                            <a:schemeClr val="tx1"/>
                          </a:solidFill>
                          <a:effectLst/>
                          <a:latin typeface="+mj-ea"/>
                          <a:ea typeface="+mj-ea"/>
                          <a:cs typeface="+mn-cs"/>
                        </a:rPr>
                        <a:t>試行導入を経て</a:t>
                      </a:r>
                      <a:r>
                        <a:rPr kumimoji="1" lang="en-US" altLang="ja-JP" sz="1000" u="sng" strike="noStrike" kern="1200" dirty="0">
                          <a:solidFill>
                            <a:schemeClr val="tx1"/>
                          </a:solidFill>
                          <a:effectLst/>
                          <a:latin typeface="+mj-ea"/>
                          <a:ea typeface="+mj-ea"/>
                          <a:cs typeface="+mn-cs"/>
                        </a:rPr>
                        <a:t>2020</a:t>
                      </a:r>
                      <a:r>
                        <a:rPr kumimoji="1" lang="ja-JP" altLang="en-US" sz="1000" u="sng" strike="noStrike" kern="1200" dirty="0">
                          <a:solidFill>
                            <a:schemeClr val="tx1"/>
                          </a:solidFill>
                          <a:effectLst/>
                          <a:latin typeface="+mj-ea"/>
                          <a:ea typeface="+mj-ea"/>
                          <a:cs typeface="+mn-cs"/>
                        </a:rPr>
                        <a:t>年度から本格導入（通勤経路</a:t>
                      </a:r>
                      <a:endParaRPr kumimoji="1" lang="en-US" altLang="ja-JP" sz="1000" u="sng" strike="noStrike" kern="1200" dirty="0">
                        <a:solidFill>
                          <a:schemeClr val="tx1"/>
                        </a:solidFill>
                        <a:effectLst/>
                        <a:latin typeface="+mj-ea"/>
                        <a:ea typeface="+mj-ea"/>
                        <a:cs typeface="+mn-cs"/>
                      </a:endParaRPr>
                    </a:p>
                    <a:p>
                      <a:pPr algn="l" fontAlgn="ctr"/>
                      <a:r>
                        <a:rPr kumimoji="1" lang="ja-JP" altLang="en-US" sz="1000" u="none" strike="noStrike" kern="1200" dirty="0">
                          <a:solidFill>
                            <a:schemeClr val="tx1"/>
                          </a:solidFill>
                          <a:effectLst/>
                          <a:latin typeface="+mj-ea"/>
                          <a:ea typeface="+mj-ea"/>
                          <a:cs typeface="+mn-cs"/>
                        </a:rPr>
                        <a:t>　　 </a:t>
                      </a:r>
                      <a:r>
                        <a:rPr kumimoji="1" lang="ja-JP" altLang="en-US" sz="1000" u="sng" strike="noStrike" kern="1200" dirty="0">
                          <a:solidFill>
                            <a:schemeClr val="tx1"/>
                          </a:solidFill>
                          <a:effectLst/>
                          <a:latin typeface="+mj-ea"/>
                          <a:ea typeface="+mj-ea"/>
                          <a:cs typeface="+mn-cs"/>
                        </a:rPr>
                        <a:t>検索業務、照会集計業務など）</a:t>
                      </a:r>
                      <a:endParaRPr kumimoji="1" lang="ja-JP" altLang="en-US" sz="1000" b="0" i="0" u="sng" strike="noStrike" kern="1200" dirty="0">
                        <a:solidFill>
                          <a:schemeClr val="tx1"/>
                        </a:solidFill>
                        <a:effectLst/>
                        <a:latin typeface="+mj-ea"/>
                        <a:ea typeface="+mj-ea"/>
                        <a:cs typeface="+mn-cs"/>
                      </a:endParaRPr>
                    </a:p>
                  </a:txBody>
                  <a:tcPr marL="3936" marR="3936" marT="3936"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リニューアルバージョンで取組強化（第二弾～）</a:t>
                      </a:r>
                      <a:endParaRPr lang="ja-JP" altLang="en-US" sz="1000" b="0" i="0" u="none" strike="noStrike" dirty="0">
                        <a:solidFill>
                          <a:schemeClr val="tx1"/>
                        </a:solidFill>
                        <a:effectLst/>
                        <a:latin typeface="+mj-ea"/>
                        <a:ea typeface="+mj-ea"/>
                      </a:endParaRPr>
                    </a:p>
                  </a:txBody>
                  <a:tcPr marL="3936" marR="3936" marT="3936" marB="0" anchor="ctr">
                    <a:solidFill>
                      <a:srgbClr val="D0E3EA"/>
                    </a:solidFill>
                  </a:tcPr>
                </a:tc>
                <a:extLst>
                  <a:ext uri="{0D108BD9-81ED-4DB2-BD59-A6C34878D82A}">
                    <a16:rowId xmlns:a16="http://schemas.microsoft.com/office/drawing/2014/main" val="2550880265"/>
                  </a:ext>
                </a:extLst>
              </a:tr>
              <a:tr h="135097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会議の効率化</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◎効果の上がるミーティング</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◆働き方改革・ＩＴセミナーで民間企業の取組講演</a:t>
                      </a:r>
                      <a:endParaRPr lang="en-US" altLang="ja-JP" sz="1000" u="none" strike="noStrike" dirty="0">
                        <a:solidFill>
                          <a:schemeClr val="tx1"/>
                        </a:solidFill>
                        <a:effectLst/>
                        <a:latin typeface="+mj-ea"/>
                        <a:ea typeface="+mj-ea"/>
                      </a:endParaRPr>
                    </a:p>
                    <a:p>
                      <a:pPr algn="l" fontAlgn="ctr"/>
                      <a:r>
                        <a:rPr lang="en-US" altLang="ja-JP" sz="1000" u="sng" strike="noStrike" dirty="0">
                          <a:solidFill>
                            <a:schemeClr val="tx1"/>
                          </a:solidFill>
                          <a:effectLst/>
                          <a:latin typeface="+mj-ea"/>
                          <a:ea typeface="+mj-ea"/>
                        </a:rPr>
                        <a:t>◎</a:t>
                      </a:r>
                      <a:r>
                        <a:rPr lang="ja-JP" altLang="en-US" sz="1000" u="sng" strike="noStrike" dirty="0">
                          <a:solidFill>
                            <a:schemeClr val="tx1"/>
                          </a:solidFill>
                          <a:effectLst/>
                          <a:latin typeface="+mj-ea"/>
                          <a:ea typeface="+mj-ea"/>
                        </a:rPr>
                        <a:t>ペーパーレス・ミーティングの推進</a:t>
                      </a:r>
                      <a:r>
                        <a:rPr lang="ja-JP" altLang="en-US" sz="1000" u="none" strike="noStrike" dirty="0">
                          <a:solidFill>
                            <a:schemeClr val="tx1"/>
                          </a:solidFill>
                          <a:effectLst/>
                          <a:latin typeface="+mj-ea"/>
                          <a:ea typeface="+mj-ea"/>
                        </a:rPr>
                        <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ＩＴ・業務改革課内で実践（タブレット端末機、モニターを活用）</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◆庁内ニーズ把握　</a:t>
                      </a:r>
                      <a:r>
                        <a:rPr lang="en-US" altLang="ja-JP" sz="1000" u="none" strike="noStrike" dirty="0">
                          <a:solidFill>
                            <a:schemeClr val="tx1"/>
                          </a:solidFill>
                          <a:effectLst/>
                          <a:latin typeface="+mj-ea"/>
                          <a:ea typeface="+mj-ea"/>
                        </a:rPr>
                        <a:t>26</a:t>
                      </a:r>
                      <a:r>
                        <a:rPr lang="ja-JP" altLang="en-US" sz="1000" u="none" strike="noStrike" dirty="0">
                          <a:solidFill>
                            <a:schemeClr val="tx1"/>
                          </a:solidFill>
                          <a:effectLst/>
                          <a:latin typeface="+mj-ea"/>
                          <a:ea typeface="+mj-ea"/>
                        </a:rPr>
                        <a:t>所属から回答</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◆ペーパーレス会議指針の策定</a:t>
                      </a:r>
                      <a:r>
                        <a:rPr lang="en-US" altLang="ja-JP" sz="1000" u="sng" strike="noStrike" dirty="0">
                          <a:solidFill>
                            <a:schemeClr val="tx1"/>
                          </a:solidFill>
                          <a:effectLst/>
                          <a:latin typeface="+mj-ea"/>
                          <a:ea typeface="+mj-ea"/>
                        </a:rPr>
                        <a:t/>
                      </a:r>
                      <a:br>
                        <a:rPr lang="en-US" altLang="ja-JP"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◆ペーパーレス用タブレットの導入</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リニューアルバージョンで取組強化（第二弾～）</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3624827802"/>
                  </a:ext>
                </a:extLst>
              </a:tr>
              <a:tr h="593245">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イクボス運動の展開</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イクボス運動ポスター</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◆知事によるイクボス宣言の実施</a:t>
                      </a:r>
                      <a:endParaRPr lang="en-US" altLang="ja-JP"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171191463"/>
                  </a:ext>
                </a:extLst>
              </a:tr>
              <a:tr h="58319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上司のマネジメント力の</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発揮</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sng" strike="noStrike" dirty="0">
                          <a:solidFill>
                            <a:schemeClr val="tx1"/>
                          </a:solidFill>
                          <a:effectLst/>
                          <a:latin typeface="+mj-ea"/>
                          <a:ea typeface="+mj-ea"/>
                        </a:rPr>
                        <a:t>◎上司がマネジメント力を発揮して自ら実践</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◆全庁周知を実施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◆各種研修（管理職研修等）やセミナー等を通じた啓発を展開</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2716535873"/>
                  </a:ext>
                </a:extLst>
              </a:tr>
              <a:tr h="583191">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グループ長のマネジメント力の向上</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◆課長補佐級研修（マネジメント上級）、主査級職員研修（マネジメント基礎）の実施と</a:t>
                      </a:r>
                      <a:endParaRPr lang="en-US" altLang="ja-JP" sz="1000" u="none"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none" strike="noStrike" dirty="0">
                          <a:solidFill>
                            <a:schemeClr val="tx1"/>
                          </a:solidFill>
                          <a:effectLst/>
                          <a:latin typeface="+mj-ea"/>
                          <a:ea typeface="+mj-ea"/>
                        </a:rPr>
                        <a:t>各職場での共有（毎年度）</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b="0" i="0" u="none" strike="noStrike" dirty="0">
                          <a:solidFill>
                            <a:schemeClr val="tx1"/>
                          </a:solidFill>
                          <a:effectLst/>
                          <a:latin typeface="+mj-ea"/>
                          <a:ea typeface="+mj-ea"/>
                        </a:rPr>
                        <a:t>から開始</a:t>
                      </a:r>
                      <a:endParaRPr lang="en-US" altLang="ja-JP"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2202911157"/>
                  </a:ext>
                </a:extLst>
              </a:tr>
              <a:tr h="391245">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定時退庁の取組み</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定時退庁の取組ちらし</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月）に合わせ重点的に取り組む</a:t>
                      </a:r>
                      <a:endParaRPr lang="en-US" altLang="ja-JP" sz="1000" u="none"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◆ゆとりの日に併せた庁内放送のリニューアル及び職員端末機への定時退庁促進の</a:t>
                      </a:r>
                      <a:endParaRPr lang="en-US" altLang="ja-JP" sz="1000" b="0" i="0" u="sng"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お知らせ表示を実施</a:t>
                      </a: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3266169582"/>
                  </a:ext>
                </a:extLst>
              </a:tr>
            </a:tbl>
          </a:graphicData>
        </a:graphic>
      </p:graphicFrame>
    </p:spTree>
    <p:extLst>
      <p:ext uri="{BB962C8B-B14F-4D97-AF65-F5344CB8AC3E}">
        <p14:creationId xmlns:p14="http://schemas.microsoft.com/office/powerpoint/2010/main" val="3305649141"/>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1" lang="ja-JP" altLang="en-US" sz="1200" b="0" i="0" u="none" strike="noStrike" kern="1200" cap="none" spc="0" normalizeH="0" baseline="0" noProof="0">
              <a:ln>
                <a:noFill/>
              </a:ln>
              <a:solidFill>
                <a:prstClr val="black">
                  <a:tint val="75000"/>
                </a:prstClr>
              </a:solidFill>
              <a:effectLst/>
              <a:uLnTx/>
              <a:uFillTx/>
            </a:endParaRPr>
          </a:p>
        </p:txBody>
      </p:sp>
      <p:graphicFrame>
        <p:nvGraphicFramePr>
          <p:cNvPr id="4" name="表 3"/>
          <p:cNvGraphicFramePr>
            <a:graphicFrameLocks noGrp="1"/>
          </p:cNvGraphicFramePr>
          <p:nvPr/>
        </p:nvGraphicFramePr>
        <p:xfrm>
          <a:off x="59879" y="332654"/>
          <a:ext cx="9000999" cy="6230898"/>
        </p:xfrm>
        <a:graphic>
          <a:graphicData uri="http://schemas.openxmlformats.org/drawingml/2006/table">
            <a:tbl>
              <a:tblPr>
                <a:tableStyleId>{5C22544A-7EE6-4342-B048-85BDC9FD1C3A}</a:tableStyleId>
              </a:tblPr>
              <a:tblGrid>
                <a:gridCol w="1325269">
                  <a:extLst>
                    <a:ext uri="{9D8B030D-6E8A-4147-A177-3AD203B41FA5}">
                      <a16:colId xmlns:a16="http://schemas.microsoft.com/office/drawing/2014/main" val="2267890068"/>
                    </a:ext>
                  </a:extLst>
                </a:gridCol>
                <a:gridCol w="1386652">
                  <a:extLst>
                    <a:ext uri="{9D8B030D-6E8A-4147-A177-3AD203B41FA5}">
                      <a16:colId xmlns:a16="http://schemas.microsoft.com/office/drawing/2014/main" val="1557694947"/>
                    </a:ext>
                  </a:extLst>
                </a:gridCol>
                <a:gridCol w="4752528">
                  <a:extLst>
                    <a:ext uri="{9D8B030D-6E8A-4147-A177-3AD203B41FA5}">
                      <a16:colId xmlns:a16="http://schemas.microsoft.com/office/drawing/2014/main" val="1250341784"/>
                    </a:ext>
                  </a:extLst>
                </a:gridCol>
                <a:gridCol w="1536550">
                  <a:extLst>
                    <a:ext uri="{9D8B030D-6E8A-4147-A177-3AD203B41FA5}">
                      <a16:colId xmlns:a16="http://schemas.microsoft.com/office/drawing/2014/main" val="46727355"/>
                    </a:ext>
                  </a:extLst>
                </a:gridCol>
              </a:tblGrid>
              <a:tr h="386197">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取組の経過　</a:t>
                      </a:r>
                      <a:endParaRPr lang="ja-JP" altLang="en-US" sz="1000" b="1" i="0" u="none" strike="noStrike" dirty="0">
                        <a:solidFill>
                          <a:schemeClr val="bg1"/>
                        </a:solidFill>
                        <a:effectLst/>
                        <a:latin typeface="+mj-ea"/>
                        <a:ea typeface="+mj-ea"/>
                      </a:endParaRPr>
                    </a:p>
                  </a:txBody>
                  <a:tcPr marL="3936" marR="3936" marT="3936" marB="0" anchor="ctr">
                    <a:solidFill>
                      <a:srgbClr val="4BACC6"/>
                    </a:solidFill>
                  </a:tcPr>
                </a:tc>
                <a:extLst>
                  <a:ext uri="{0D108BD9-81ED-4DB2-BD59-A6C34878D82A}">
                    <a16:rowId xmlns:a16="http://schemas.microsoft.com/office/drawing/2014/main" val="3296214373"/>
                  </a:ext>
                </a:extLst>
              </a:tr>
              <a:tr h="428299">
                <a:tc rowSpan="11">
                  <a:txBody>
                    <a:bodyPr/>
                    <a:lstStyle/>
                    <a:p>
                      <a:pPr algn="ctr" fontAlgn="ctr"/>
                      <a:r>
                        <a:rPr lang="zh-TW" altLang="en-US" sz="1000" b="1" u="none" strike="noStrike" dirty="0">
                          <a:solidFill>
                            <a:schemeClr val="tx1"/>
                          </a:solidFill>
                          <a:effectLst/>
                          <a:latin typeface="ＭＳ Ｐゴシック" panose="020B0600070205080204" pitchFamily="50" charset="-128"/>
                          <a:ea typeface="ＭＳ Ｐゴシック" panose="020B0600070205080204" pitchFamily="50" charset="-128"/>
                        </a:rPr>
                        <a:t>組織風土改革</a:t>
                      </a:r>
                      <a:endParaRPr lang="zh-TW" altLang="en-US" sz="10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5840" marR="5840" marT="5840" marB="0" anchor="ctr">
                    <a:solidFill>
                      <a:srgbClr val="D0E3EA"/>
                    </a:solidFill>
                  </a:tcPr>
                </a:tc>
                <a:tc>
                  <a:txBody>
                    <a:bodyPr/>
                    <a:lstStyle/>
                    <a:p>
                      <a:pPr algn="ctr" fontAlgn="ctr"/>
                      <a:r>
                        <a:rPr lang="ja-JP" altLang="en-US" sz="1000" b="1" u="none" strike="noStrike">
                          <a:solidFill>
                            <a:schemeClr val="tx1"/>
                          </a:solidFill>
                          <a:effectLst/>
                          <a:latin typeface="+mj-ea"/>
                          <a:ea typeface="+mj-ea"/>
                        </a:rPr>
                        <a:t>時間外勤務の見える化</a:t>
                      </a:r>
                      <a:endParaRPr lang="ja-JP" altLang="en-US" sz="1000" b="1" i="0" u="none" strike="noStrike">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時間外管理シート</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を各部局に配布</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a:t>
                      </a:r>
                      <a:r>
                        <a:rPr lang="en-US" altLang="ja-JP" sz="1000" u="sng" strike="noStrike" dirty="0">
                          <a:solidFill>
                            <a:schemeClr val="tx1"/>
                          </a:solidFill>
                          <a:effectLst/>
                          <a:latin typeface="+mj-ea"/>
                          <a:ea typeface="+mj-ea"/>
                        </a:rPr>
                        <a:t>RPA</a:t>
                      </a:r>
                      <a:r>
                        <a:rPr lang="ja-JP" altLang="en-US" sz="1000" u="sng" strike="noStrike" dirty="0">
                          <a:solidFill>
                            <a:schemeClr val="tx1"/>
                          </a:solidFill>
                          <a:effectLst/>
                          <a:latin typeface="+mj-ea"/>
                          <a:ea typeface="+mj-ea"/>
                        </a:rPr>
                        <a:t>を活用し、全部局の時間外管理シートを作成</a:t>
                      </a:r>
                      <a:endParaRPr lang="ja-JP" altLang="en-US" sz="1000" b="0" i="0" u="sng"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1565540750"/>
                  </a:ext>
                </a:extLst>
              </a:tr>
              <a:tr h="638423">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過重労働ゼロに向けた</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改善措置</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◆時間外勤務実績が月</a:t>
                      </a:r>
                      <a:r>
                        <a:rPr lang="en-US" altLang="ja-JP" sz="1000" u="none" strike="noStrike" dirty="0">
                          <a:solidFill>
                            <a:schemeClr val="tx1"/>
                          </a:solidFill>
                          <a:effectLst/>
                          <a:latin typeface="+mj-ea"/>
                          <a:ea typeface="+mj-ea"/>
                        </a:rPr>
                        <a:t>80</a:t>
                      </a:r>
                      <a:r>
                        <a:rPr lang="ja-JP" altLang="en-US" sz="1000" u="none" strike="noStrike" dirty="0">
                          <a:solidFill>
                            <a:schemeClr val="tx1"/>
                          </a:solidFill>
                          <a:effectLst/>
                          <a:latin typeface="+mj-ea"/>
                          <a:ea typeface="+mj-ea"/>
                        </a:rPr>
                        <a:t>時間を超えている職員に対し、部局の次長等による面談を</a:t>
                      </a:r>
                      <a:endParaRPr lang="en-US" altLang="ja-JP" sz="1000" u="none"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none" strike="noStrike" dirty="0">
                          <a:solidFill>
                            <a:schemeClr val="tx1"/>
                          </a:solidFill>
                          <a:effectLst/>
                          <a:latin typeface="+mj-ea"/>
                          <a:ea typeface="+mj-ea"/>
                        </a:rPr>
                        <a:t>実施し、改善方策を検討・実施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◆過重労働者の状況　延べ</a:t>
                      </a:r>
                      <a:r>
                        <a:rPr lang="en-US" altLang="ja-JP" sz="1000" u="none" strike="noStrike" dirty="0">
                          <a:solidFill>
                            <a:schemeClr val="tx1"/>
                          </a:solidFill>
                          <a:effectLst/>
                          <a:latin typeface="+mj-ea"/>
                          <a:ea typeface="+mj-ea"/>
                        </a:rPr>
                        <a:t>274</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2021</a:t>
                      </a:r>
                      <a:r>
                        <a:rPr lang="ja-JP" altLang="en-US" sz="1000" u="none" strike="noStrike" dirty="0">
                          <a:solidFill>
                            <a:schemeClr val="tx1"/>
                          </a:solidFill>
                          <a:effectLst/>
                          <a:latin typeface="+mj-ea"/>
                          <a:ea typeface="+mj-ea"/>
                        </a:rPr>
                        <a:t>年度）</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第一弾から継続</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1654614248"/>
                  </a:ext>
                </a:extLst>
              </a:tr>
              <a:tr h="428299">
                <a:tc vMerge="1">
                  <a:txBody>
                    <a:bodyPr/>
                    <a:lstStyle/>
                    <a:p>
                      <a:pPr algn="ctr" fontAlgn="ctr"/>
                      <a:endParaRPr lang="zh-TW"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年次休暇の取得促進</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◆全庁周知を実施</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月）に合わせ重点的に取組む</a:t>
                      </a:r>
                      <a:endParaRPr lang="en-US" altLang="ja-JP" sz="100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840" marR="5840" marT="5840" marB="0" anchor="ctr">
                    <a:solidFill>
                      <a:srgbClr val="D0E3EA"/>
                    </a:solidFill>
                  </a:tcPr>
                </a:tc>
                <a:extLst>
                  <a:ext uri="{0D108BD9-81ED-4DB2-BD59-A6C34878D82A}">
                    <a16:rowId xmlns:a16="http://schemas.microsoft.com/office/drawing/2014/main" val="296240621"/>
                  </a:ext>
                </a:extLst>
              </a:tr>
              <a:tr h="1057551">
                <a:tc vMerge="1">
                  <a:txBody>
                    <a:bodyPr/>
                    <a:lstStyle/>
                    <a:p>
                      <a:pPr algn="ctr" fontAlgn="ctr"/>
                      <a:endParaRPr lang="zh-TW" altLang="en-US" sz="1000" b="1" i="0" u="none" strike="noStrike" dirty="0">
                        <a:solidFill>
                          <a:srgbClr val="FF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キャリア形成に対する</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支援</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◎若手職員への支援</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◆ベテラン職員の知識・経験を有効活用するため、センター研修等を通じた働きかけを　</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none" strike="noStrike" baseline="0" dirty="0">
                          <a:solidFill>
                            <a:schemeClr val="tx1"/>
                          </a:solidFill>
                          <a:effectLst/>
                          <a:latin typeface="+mj-ea"/>
                          <a:ea typeface="+mj-ea"/>
                        </a:rPr>
                        <a:t> </a:t>
                      </a:r>
                      <a:r>
                        <a:rPr lang="ja-JP" altLang="en-US" sz="1000" u="none" strike="noStrike" dirty="0">
                          <a:solidFill>
                            <a:schemeClr val="tx1"/>
                          </a:solidFill>
                          <a:effectLst/>
                          <a:latin typeface="+mj-ea"/>
                          <a:ea typeface="+mj-ea"/>
                        </a:rPr>
                        <a:t>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◆センター研修において昇任時等における研修を体系的に実施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◎女性職員への支援</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◆女性活躍推進研修にて女性先輩職員によるパネルディスカッションを実施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リニューアルバージョン</a:t>
                      </a:r>
                      <a:endParaRPr lang="en-US" altLang="ja-JP" sz="1000" u="none" strike="noStrike" dirty="0">
                        <a:solidFill>
                          <a:schemeClr val="tx1"/>
                        </a:solidFill>
                        <a:effectLst/>
                        <a:latin typeface="+mj-ea"/>
                        <a:ea typeface="+mj-ea"/>
                      </a:endParaRPr>
                    </a:p>
                    <a:p>
                      <a:pPr algn="ctr" fontAlgn="ctr"/>
                      <a:r>
                        <a:rPr lang="ja-JP" altLang="en-US" sz="1000" b="0" i="0" u="none" strike="noStrike" dirty="0">
                          <a:solidFill>
                            <a:schemeClr val="tx1"/>
                          </a:solidFill>
                          <a:effectLst/>
                          <a:latin typeface="+mj-ea"/>
                          <a:ea typeface="+mj-ea"/>
                        </a:rPr>
                        <a:t>から掲載</a:t>
                      </a:r>
                    </a:p>
                  </a:txBody>
                  <a:tcPr marL="5029" marR="5029" marT="5029" marB="0" anchor="ctr">
                    <a:solidFill>
                      <a:srgbClr val="D0E3EA"/>
                    </a:solidFill>
                  </a:tcPr>
                </a:tc>
                <a:extLst>
                  <a:ext uri="{0D108BD9-81ED-4DB2-BD59-A6C34878D82A}">
                    <a16:rowId xmlns:a16="http://schemas.microsoft.com/office/drawing/2014/main" val="1492632698"/>
                  </a:ext>
                </a:extLst>
              </a:tr>
              <a:tr h="427181">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時間外勤務実績に</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着目した人員配置</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◆削減　３部局から</a:t>
                      </a:r>
                      <a:r>
                        <a:rPr lang="en-US" altLang="ja-JP" sz="1000" u="none" strike="noStrike" dirty="0">
                          <a:solidFill>
                            <a:schemeClr val="tx1"/>
                          </a:solidFill>
                          <a:effectLst/>
                          <a:latin typeface="+mj-ea"/>
                          <a:ea typeface="+mj-ea"/>
                        </a:rPr>
                        <a:t>28</a:t>
                      </a:r>
                      <a:r>
                        <a:rPr lang="ja-JP" altLang="en-US" sz="1000" u="none" strike="noStrike" dirty="0">
                          <a:solidFill>
                            <a:schemeClr val="tx1"/>
                          </a:solidFill>
                          <a:effectLst/>
                          <a:latin typeface="+mj-ea"/>
                          <a:ea typeface="+mj-ea"/>
                        </a:rPr>
                        <a:t>人</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◆配置　８部局へ</a:t>
                      </a:r>
                      <a:r>
                        <a:rPr lang="en-US" altLang="ja-JP" sz="1000" u="none" strike="noStrike" dirty="0">
                          <a:solidFill>
                            <a:schemeClr val="tx1"/>
                          </a:solidFill>
                          <a:effectLst/>
                          <a:latin typeface="+mj-ea"/>
                          <a:ea typeface="+mj-ea"/>
                        </a:rPr>
                        <a:t>28</a:t>
                      </a:r>
                      <a:r>
                        <a:rPr lang="ja-JP" altLang="en-US" sz="1000" u="none" strike="noStrike" dirty="0">
                          <a:solidFill>
                            <a:schemeClr val="tx1"/>
                          </a:solidFill>
                          <a:effectLst/>
                          <a:latin typeface="+mj-ea"/>
                          <a:ea typeface="+mj-ea"/>
                        </a:rPr>
                        <a:t>人</a:t>
                      </a:r>
                      <a:endParaRPr lang="en-US" altLang="ja-JP" sz="1000" u="none" strike="noStrike" dirty="0">
                        <a:solidFill>
                          <a:schemeClr val="tx1"/>
                        </a:solidFill>
                        <a:effectLst/>
                        <a:latin typeface="+mj-ea"/>
                        <a:ea typeface="+mj-ea"/>
                      </a:endParaRPr>
                    </a:p>
                    <a:p>
                      <a:pPr algn="l" fontAlgn="ctr"/>
                      <a:r>
                        <a:rPr lang="ja-JP" altLang="en-US" sz="800" b="0" i="0" u="none" strike="noStrike" dirty="0">
                          <a:solidFill>
                            <a:schemeClr val="tx1"/>
                          </a:solidFill>
                          <a:effectLst/>
                          <a:latin typeface="+mj-ea"/>
                          <a:ea typeface="+mj-ea"/>
                        </a:rPr>
                        <a:t>　　　（</a:t>
                      </a:r>
                      <a:r>
                        <a:rPr lang="en-US" altLang="ja-JP" sz="800" b="0" i="0" u="none" strike="noStrike" dirty="0">
                          <a:solidFill>
                            <a:schemeClr val="tx1"/>
                          </a:solidFill>
                          <a:effectLst/>
                          <a:latin typeface="+mj-ea"/>
                          <a:ea typeface="+mj-ea"/>
                        </a:rPr>
                        <a:t>2017</a:t>
                      </a:r>
                      <a:r>
                        <a:rPr lang="ja-JP" altLang="en-US" sz="800" b="0" i="0" u="none" strike="noStrike" dirty="0">
                          <a:solidFill>
                            <a:schemeClr val="tx1"/>
                          </a:solidFill>
                          <a:effectLst/>
                          <a:latin typeface="+mj-ea"/>
                          <a:ea typeface="+mj-ea"/>
                        </a:rPr>
                        <a:t>年度のみ実施）</a:t>
                      </a:r>
                    </a:p>
                  </a:txBody>
                  <a:tcPr marL="5029" marR="5029" marT="5029" marB="0" anchor="ctr">
                    <a:solidFill>
                      <a:srgbClr val="D0E3EA"/>
                    </a:solidFill>
                  </a:tcPr>
                </a:tc>
                <a:tc>
                  <a:txBody>
                    <a:bodyPr/>
                    <a:lstStyle/>
                    <a:p>
                      <a:pPr algn="ctr" fontAlgn="ctr"/>
                      <a:r>
                        <a:rPr lang="ja-JP" altLang="en-US" sz="1000" b="0" i="0" u="none" strike="noStrike" dirty="0">
                          <a:solidFill>
                            <a:schemeClr val="tx1"/>
                          </a:solidFill>
                          <a:effectLst/>
                          <a:latin typeface="+mj-ea"/>
                          <a:ea typeface="+mj-ea"/>
                        </a:rPr>
                        <a:t>第一弾で実施</a:t>
                      </a:r>
                    </a:p>
                  </a:txBody>
                  <a:tcPr marL="5029" marR="5029" marT="5029" marB="0" anchor="ctr">
                    <a:solidFill>
                      <a:srgbClr val="D0E3EA"/>
                    </a:solidFill>
                  </a:tcPr>
                </a:tc>
                <a:extLst>
                  <a:ext uri="{0D108BD9-81ED-4DB2-BD59-A6C34878D82A}">
                    <a16:rowId xmlns:a16="http://schemas.microsoft.com/office/drawing/2014/main" val="1044739438"/>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電子決裁のスリム化</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2017.9.15</a:t>
                      </a:r>
                      <a:r>
                        <a:rPr lang="ja-JP" altLang="en-US" sz="1000" u="none" strike="noStrike" dirty="0">
                          <a:solidFill>
                            <a:schemeClr val="tx1"/>
                          </a:solidFill>
                          <a:effectLst/>
                          <a:latin typeface="+mj-ea"/>
                          <a:ea typeface="+mj-ea"/>
                        </a:rPr>
                        <a:t>以降に起案する文書から適用</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2198388066"/>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決裁権限の下位委譲</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◆事務決裁規程及び実施細目を改正（</a:t>
                      </a:r>
                      <a:r>
                        <a:rPr lang="en-US" altLang="ja-JP" sz="1000" u="none" strike="noStrike" dirty="0">
                          <a:solidFill>
                            <a:schemeClr val="tx1"/>
                          </a:solidFill>
                          <a:effectLst/>
                          <a:latin typeface="+mj-ea"/>
                          <a:ea typeface="+mj-ea"/>
                        </a:rPr>
                        <a:t>2017.12</a:t>
                      </a:r>
                      <a:r>
                        <a:rPr lang="ja-JP" altLang="en-US" sz="1000" u="none" strike="noStrike" dirty="0">
                          <a:solidFill>
                            <a:schemeClr val="tx1"/>
                          </a:solidFill>
                          <a:effectLst/>
                          <a:latin typeface="+mj-ea"/>
                          <a:ea typeface="+mj-ea"/>
                        </a:rPr>
                        <a:t>施行）</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1791437175"/>
                  </a:ext>
                </a:extLst>
              </a:tr>
              <a:tr h="637304">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時間外勤務の適正な把握・管理</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◆全庁周知を実施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◆ゆとり推進月間（毎年</a:t>
                      </a:r>
                      <a:r>
                        <a:rPr lang="en-US" altLang="ja-JP" sz="1000" u="none" strike="noStrike" dirty="0">
                          <a:solidFill>
                            <a:schemeClr val="tx1"/>
                          </a:solidFill>
                          <a:effectLst/>
                          <a:latin typeface="+mj-ea"/>
                          <a:ea typeface="+mj-ea"/>
                        </a:rPr>
                        <a:t>11</a:t>
                      </a:r>
                      <a:r>
                        <a:rPr lang="ja-JP" altLang="en-US" sz="1000" u="none" strike="noStrike" dirty="0">
                          <a:solidFill>
                            <a:schemeClr val="tx1"/>
                          </a:solidFill>
                          <a:effectLst/>
                          <a:latin typeface="+mj-ea"/>
                          <a:ea typeface="+mj-ea"/>
                        </a:rPr>
                        <a:t>月）に合わせ重点的に取組む</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◆次長会議・働き方改革推進責任者会議による周知</a:t>
                      </a:r>
                      <a:endParaRPr lang="ja-JP" altLang="en-US" sz="1000" b="0" i="0" u="sng"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5029" marR="5029" marT="5029" marB="0" anchor="ctr">
                    <a:solidFill>
                      <a:srgbClr val="D0E3EA"/>
                    </a:solidFill>
                  </a:tcPr>
                </a:tc>
                <a:extLst>
                  <a:ext uri="{0D108BD9-81ED-4DB2-BD59-A6C34878D82A}">
                    <a16:rowId xmlns:a16="http://schemas.microsoft.com/office/drawing/2014/main" val="4266101138"/>
                  </a:ext>
                </a:extLst>
              </a:tr>
              <a:tr h="386197">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前倒し採用の実施</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a:t>
                      </a:r>
                      <a:r>
                        <a:rPr lang="en-US" altLang="ja-JP" sz="1000" u="none" strike="noStrike" dirty="0">
                          <a:solidFill>
                            <a:schemeClr val="tx1"/>
                          </a:solidFill>
                          <a:effectLst/>
                          <a:latin typeface="+mj-ea"/>
                          <a:ea typeface="+mj-ea"/>
                        </a:rPr>
                        <a:t>2017.11</a:t>
                      </a:r>
                      <a:r>
                        <a:rPr lang="ja-JP" altLang="en-US" sz="1000" u="none" strike="noStrike" dirty="0">
                          <a:solidFill>
                            <a:schemeClr val="tx1"/>
                          </a:solidFill>
                          <a:effectLst/>
                          <a:latin typeface="+mj-ea"/>
                          <a:ea typeface="+mj-ea"/>
                        </a:rPr>
                        <a:t>から実施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1486903287"/>
                  </a:ext>
                </a:extLst>
              </a:tr>
              <a:tr h="637304">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庁内ウェブページの検索機能の向上</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◆絞込み検索機能の上手な使い方の紹介、マニュアルの整備</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◆ＩＴ・業務改革課の庁内ウェブページの再構築・シェアポイントへの移行</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◆しごとポータルサイトの改善</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第二弾で取組完了</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4286500517"/>
                  </a:ext>
                </a:extLst>
              </a:tr>
              <a:tr h="427181">
                <a:tc vMerge="1">
                  <a:txBody>
                    <a:bodyPr/>
                    <a:lstStyle/>
                    <a:p>
                      <a:pPr algn="ctr" fontAlgn="ctr"/>
                      <a:endParaRPr lang="zh-TW" altLang="en-US" sz="1000" b="1" i="0" u="none" strike="noStrike" dirty="0">
                        <a:solidFill>
                          <a:srgbClr val="000000"/>
                        </a:solidFill>
                        <a:effectLst/>
                        <a:latin typeface="+mj-ea"/>
                        <a:ea typeface="+mj-ea"/>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latin typeface="+mj-ea"/>
                          <a:ea typeface="+mj-ea"/>
                        </a:rPr>
                        <a:t>庁内推進体制と部局の取組サポート</a:t>
                      </a:r>
                      <a:endParaRPr lang="ja-JP" altLang="en-US" sz="1000" b="1"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　◆働き方改革推進責任者会議の定期的な開催</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a:t>
                      </a:r>
                      <a:r>
                        <a:rPr lang="en-US" altLang="ja-JP" sz="1000" u="none" strike="noStrike" dirty="0">
                          <a:solidFill>
                            <a:schemeClr val="tx1"/>
                          </a:solidFill>
                          <a:effectLst/>
                          <a:latin typeface="+mj-ea"/>
                          <a:ea typeface="+mj-ea"/>
                        </a:rPr>
                        <a:t>IT</a:t>
                      </a:r>
                      <a:r>
                        <a:rPr lang="ja-JP" altLang="en-US" sz="1000" u="none" strike="noStrike" dirty="0">
                          <a:solidFill>
                            <a:schemeClr val="tx1"/>
                          </a:solidFill>
                          <a:effectLst/>
                          <a:latin typeface="+mj-ea"/>
                          <a:ea typeface="+mj-ea"/>
                        </a:rPr>
                        <a:t>セミナー（毎年度</a:t>
                      </a:r>
                      <a:r>
                        <a:rPr lang="en-US" altLang="ja-JP" sz="1000" u="none" strike="noStrike" dirty="0">
                          <a:solidFill>
                            <a:schemeClr val="tx1"/>
                          </a:solidFill>
                          <a:effectLst/>
                          <a:latin typeface="+mj-ea"/>
                          <a:ea typeface="+mj-ea"/>
                        </a:rPr>
                        <a:t>1</a:t>
                      </a:r>
                      <a:r>
                        <a:rPr lang="ja-JP" altLang="en-US" sz="1000" u="none" strike="noStrike" dirty="0">
                          <a:solidFill>
                            <a:schemeClr val="tx1"/>
                          </a:solidFill>
                          <a:effectLst/>
                          <a:latin typeface="+mj-ea"/>
                          <a:ea typeface="+mj-ea"/>
                        </a:rPr>
                        <a:t>回実施）</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latin typeface="+mj-ea"/>
                          <a:ea typeface="+mj-ea"/>
                        </a:rPr>
                        <a:t>第二弾から継続</a:t>
                      </a:r>
                      <a:endParaRPr lang="ja-JP" altLang="en-US" sz="1000" b="0" i="0" u="none" strike="noStrike" dirty="0">
                        <a:solidFill>
                          <a:schemeClr val="tx1"/>
                        </a:solidFill>
                        <a:effectLst/>
                        <a:latin typeface="+mj-ea"/>
                        <a:ea typeface="+mj-ea"/>
                      </a:endParaRPr>
                    </a:p>
                  </a:txBody>
                  <a:tcPr marL="5029" marR="5029" marT="5029" marB="0" anchor="ctr">
                    <a:solidFill>
                      <a:srgbClr val="D0E3EA"/>
                    </a:solidFill>
                  </a:tcPr>
                </a:tc>
                <a:extLst>
                  <a:ext uri="{0D108BD9-81ED-4DB2-BD59-A6C34878D82A}">
                    <a16:rowId xmlns:a16="http://schemas.microsoft.com/office/drawing/2014/main" val="570605442"/>
                  </a:ext>
                </a:extLst>
              </a:tr>
            </a:tbl>
          </a:graphicData>
        </a:graphic>
      </p:graphicFrame>
      <p:sp>
        <p:nvSpPr>
          <p:cNvPr id="5" name="タイトル 1"/>
          <p:cNvSpPr txBox="1">
            <a:spLocks/>
          </p:cNvSpPr>
          <p:nvPr/>
        </p:nvSpPr>
        <p:spPr>
          <a:xfrm>
            <a:off x="170224" y="-85402"/>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spTree>
    <p:extLst>
      <p:ext uri="{BB962C8B-B14F-4D97-AF65-F5344CB8AC3E}">
        <p14:creationId xmlns:p14="http://schemas.microsoft.com/office/powerpoint/2010/main" val="2706628430"/>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ja-JP" altLang="en-US" sz="1200" b="0" i="0" u="none" strike="noStrike" kern="1200" cap="none" spc="0" normalizeH="0" baseline="0" noProof="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4" name="表 3"/>
          <p:cNvGraphicFramePr>
            <a:graphicFrameLocks noGrp="1"/>
          </p:cNvGraphicFramePr>
          <p:nvPr/>
        </p:nvGraphicFramePr>
        <p:xfrm>
          <a:off x="107504" y="404664"/>
          <a:ext cx="8928992" cy="6088211"/>
        </p:xfrm>
        <a:graphic>
          <a:graphicData uri="http://schemas.openxmlformats.org/drawingml/2006/table">
            <a:tbl>
              <a:tblPr>
                <a:tableStyleId>{5C22544A-7EE6-4342-B048-85BDC9FD1C3A}</a:tableStyleId>
              </a:tblPr>
              <a:tblGrid>
                <a:gridCol w="1224136">
                  <a:extLst>
                    <a:ext uri="{9D8B030D-6E8A-4147-A177-3AD203B41FA5}">
                      <a16:colId xmlns:a16="http://schemas.microsoft.com/office/drawing/2014/main" val="1994358776"/>
                    </a:ext>
                  </a:extLst>
                </a:gridCol>
                <a:gridCol w="1440160">
                  <a:extLst>
                    <a:ext uri="{9D8B030D-6E8A-4147-A177-3AD203B41FA5}">
                      <a16:colId xmlns:a16="http://schemas.microsoft.com/office/drawing/2014/main" val="3539938658"/>
                    </a:ext>
                  </a:extLst>
                </a:gridCol>
                <a:gridCol w="4824536">
                  <a:extLst>
                    <a:ext uri="{9D8B030D-6E8A-4147-A177-3AD203B41FA5}">
                      <a16:colId xmlns:a16="http://schemas.microsoft.com/office/drawing/2014/main" val="1862919324"/>
                    </a:ext>
                  </a:extLst>
                </a:gridCol>
                <a:gridCol w="1440160">
                  <a:extLst>
                    <a:ext uri="{9D8B030D-6E8A-4147-A177-3AD203B41FA5}">
                      <a16:colId xmlns:a16="http://schemas.microsoft.com/office/drawing/2014/main" val="2533708281"/>
                    </a:ext>
                  </a:extLst>
                </a:gridCol>
              </a:tblGrid>
              <a:tr h="271707">
                <a:tc>
                  <a:txBody>
                    <a:bodyPr/>
                    <a:lstStyle/>
                    <a:p>
                      <a:pPr algn="ctr" fontAlgn="ctr"/>
                      <a:r>
                        <a:rPr lang="ja-JP" altLang="en-US" sz="1000" b="1" u="none" strike="noStrike" dirty="0">
                          <a:solidFill>
                            <a:schemeClr val="bg1"/>
                          </a:solidFill>
                          <a:effectLst/>
                          <a:latin typeface="+mj-ea"/>
                          <a:ea typeface="+mj-ea"/>
                        </a:rPr>
                        <a:t>観点</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取組状況</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latin typeface="+mj-ea"/>
                          <a:ea typeface="+mj-ea"/>
                        </a:rPr>
                        <a:t>取組の経過</a:t>
                      </a:r>
                      <a:endParaRPr lang="ja-JP" altLang="en-US" sz="1000" b="1" i="0" u="none" strike="noStrike" dirty="0">
                        <a:solidFill>
                          <a:schemeClr val="bg1"/>
                        </a:solidFill>
                        <a:effectLst/>
                        <a:latin typeface="+mj-ea"/>
                        <a:ea typeface="+mj-ea"/>
                      </a:endParaRPr>
                    </a:p>
                  </a:txBody>
                  <a:tcPr marL="5029" marR="5029" marT="5029" marB="0" anchor="ctr">
                    <a:solidFill>
                      <a:srgbClr val="4BACC6"/>
                    </a:solidFill>
                  </a:tcPr>
                </a:tc>
                <a:extLst>
                  <a:ext uri="{0D108BD9-81ED-4DB2-BD59-A6C34878D82A}">
                    <a16:rowId xmlns:a16="http://schemas.microsoft.com/office/drawing/2014/main" val="3323509580"/>
                  </a:ext>
                </a:extLst>
              </a:tr>
              <a:tr h="1413948">
                <a:tc rowSpan="3">
                  <a:txBody>
                    <a:bodyPr/>
                    <a:lstStyle/>
                    <a:p>
                      <a:pPr algn="ctr" fontAlgn="ctr"/>
                      <a:r>
                        <a:rPr lang="ja-JP" altLang="en-US" sz="1000" b="1" u="none" strike="noStrike" dirty="0">
                          <a:solidFill>
                            <a:schemeClr val="tx1"/>
                          </a:solidFill>
                          <a:effectLst/>
                          <a:latin typeface="+mj-ea"/>
                          <a:ea typeface="+mj-ea"/>
                        </a:rPr>
                        <a:t>柔軟な働き方の実施</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勤務時間の柔軟化</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◎勤務時間の割振り変更</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◆利用業務　夜間の住民説明会や早朝の啓発事業など一時的に発生する時間外</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業務にあわせ、勤務時間を柔軟に変更</a:t>
                      </a:r>
                      <a:r>
                        <a:rPr lang="en-US" altLang="ja-JP" sz="1000" u="none" strike="noStrike" dirty="0">
                          <a:solidFill>
                            <a:schemeClr val="tx1"/>
                          </a:solidFill>
                          <a:effectLst/>
                          <a:latin typeface="+mj-ea"/>
                          <a:ea typeface="+mj-ea"/>
                        </a:rPr>
                        <a:t>(</a:t>
                      </a:r>
                      <a:r>
                        <a:rPr lang="ja-JP" altLang="en-US" sz="1000" u="none" strike="noStrike" dirty="0">
                          <a:solidFill>
                            <a:schemeClr val="tx1"/>
                          </a:solidFill>
                          <a:effectLst/>
                          <a:latin typeface="+mj-ea"/>
                          <a:ea typeface="+mj-ea"/>
                        </a:rPr>
                        <a:t>７時～</a:t>
                      </a:r>
                      <a:r>
                        <a:rPr lang="en-US" altLang="ja-JP" sz="1000" u="none" strike="noStrike" dirty="0">
                          <a:solidFill>
                            <a:schemeClr val="tx1"/>
                          </a:solidFill>
                          <a:effectLst/>
                          <a:latin typeface="+mj-ea"/>
                          <a:ea typeface="+mj-ea"/>
                        </a:rPr>
                        <a:t>22</a:t>
                      </a:r>
                      <a:r>
                        <a:rPr lang="ja-JP" altLang="en-US" sz="1000" u="none" strike="noStrike" dirty="0">
                          <a:solidFill>
                            <a:schemeClr val="tx1"/>
                          </a:solidFill>
                          <a:effectLst/>
                          <a:latin typeface="+mj-ea"/>
                          <a:ea typeface="+mj-ea"/>
                        </a:rPr>
                        <a:t>時</a:t>
                      </a:r>
                      <a:r>
                        <a:rPr lang="en-US" altLang="ja-JP" sz="1000" u="none" strike="noStrike" dirty="0">
                          <a:solidFill>
                            <a:schemeClr val="tx1"/>
                          </a:solidFill>
                          <a:effectLst/>
                          <a:latin typeface="+mj-ea"/>
                          <a:ea typeface="+mj-ea"/>
                        </a:rPr>
                        <a:t>)</a:t>
                      </a:r>
                      <a:br>
                        <a:rPr lang="en-US" altLang="ja-JP"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延べ</a:t>
                      </a:r>
                      <a:r>
                        <a:rPr lang="en-US" altLang="ja-JP" sz="1000" u="none" strike="noStrike" dirty="0">
                          <a:solidFill>
                            <a:schemeClr val="tx1"/>
                          </a:solidFill>
                          <a:effectLst/>
                          <a:latin typeface="+mj-ea"/>
                          <a:ea typeface="+mj-ea"/>
                        </a:rPr>
                        <a:t>128</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2021</a:t>
                      </a:r>
                      <a:r>
                        <a:rPr lang="ja-JP" altLang="en-US" sz="1000" u="none" strike="noStrike" dirty="0">
                          <a:solidFill>
                            <a:schemeClr val="tx1"/>
                          </a:solidFill>
                          <a:effectLst/>
                          <a:latin typeface="+mj-ea"/>
                          <a:ea typeface="+mj-ea"/>
                        </a:rPr>
                        <a:t>年度）</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◎咲洲庁舎の昼休み（休憩時間）の柔軟化</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a:t>
                      </a:r>
                      <a:r>
                        <a:rPr lang="en-US" altLang="ja-JP" sz="1000" u="none" strike="noStrike" dirty="0">
                          <a:solidFill>
                            <a:schemeClr val="tx1"/>
                          </a:solidFill>
                          <a:effectLst/>
                          <a:latin typeface="+mj-ea"/>
                          <a:ea typeface="+mj-ea"/>
                        </a:rPr>
                        <a:t>207</a:t>
                      </a:r>
                      <a:r>
                        <a:rPr lang="ja-JP" altLang="en-US" sz="1000" u="none" strike="noStrike" dirty="0">
                          <a:solidFill>
                            <a:schemeClr val="tx1"/>
                          </a:solidFill>
                          <a:effectLst/>
                          <a:latin typeface="+mj-ea"/>
                          <a:ea typeface="+mj-ea"/>
                        </a:rPr>
                        <a:t>名（</a:t>
                      </a:r>
                      <a:r>
                        <a:rPr lang="en-US" altLang="ja-JP" sz="1000" u="none" strike="noStrike" dirty="0">
                          <a:solidFill>
                            <a:schemeClr val="tx1"/>
                          </a:solidFill>
                          <a:effectLst/>
                          <a:latin typeface="+mj-ea"/>
                          <a:ea typeface="+mj-ea"/>
                        </a:rPr>
                        <a:t>2022.3</a:t>
                      </a:r>
                      <a:r>
                        <a:rPr lang="ja-JP" altLang="en-US" sz="1000" u="none" strike="noStrike" dirty="0">
                          <a:solidFill>
                            <a:schemeClr val="tx1"/>
                          </a:solidFill>
                          <a:effectLst/>
                          <a:latin typeface="+mj-ea"/>
                          <a:ea typeface="+mj-ea"/>
                        </a:rPr>
                        <a:t>実績</a:t>
                      </a:r>
                      <a:r>
                        <a:rPr lang="en-US" altLang="ja-JP" sz="1000" u="none" strike="noStrike" dirty="0">
                          <a:solidFill>
                            <a:schemeClr val="tx1"/>
                          </a:solidFill>
                          <a:effectLst/>
                          <a:latin typeface="+mj-ea"/>
                          <a:ea typeface="+mj-ea"/>
                        </a:rPr>
                        <a:t>)</a:t>
                      </a:r>
                    </a:p>
                    <a:p>
                      <a:pPr algn="l" fontAlgn="ctr"/>
                      <a:r>
                        <a:rPr lang="ja-JP" altLang="en-US" sz="1000" b="0" i="0" u="sng" strike="noStrike" dirty="0">
                          <a:solidFill>
                            <a:schemeClr val="tx1"/>
                          </a:solidFill>
                          <a:effectLst/>
                          <a:latin typeface="+mj-ea"/>
                          <a:ea typeface="+mj-ea"/>
                        </a:rPr>
                        <a:t>◎全庁の昼休み（休憩時間）の柔軟化</a:t>
                      </a:r>
                      <a:endParaRPr lang="en-US" altLang="ja-JP" sz="1000" b="0" i="0" u="sng" strike="noStrike" dirty="0">
                        <a:solidFill>
                          <a:schemeClr val="tx1"/>
                        </a:solidFill>
                        <a:effectLst/>
                        <a:latin typeface="+mj-ea"/>
                        <a:ea typeface="+mj-ea"/>
                      </a:endParaRPr>
                    </a:p>
                    <a:p>
                      <a:pPr algn="l" fontAlgn="ctr"/>
                      <a:r>
                        <a:rPr lang="ja-JP" altLang="en-US" sz="1000" b="0" i="0" u="none" strike="noStrike" dirty="0">
                          <a:solidFill>
                            <a:schemeClr val="tx1"/>
                          </a:solidFill>
                          <a:effectLst/>
                          <a:latin typeface="+mj-ea"/>
                          <a:ea typeface="+mj-ea"/>
                        </a:rPr>
                        <a:t>　</a:t>
                      </a:r>
                      <a:r>
                        <a:rPr lang="ja-JP" altLang="en-US" sz="1000" b="0" i="0" u="sng" strike="noStrike" dirty="0">
                          <a:solidFill>
                            <a:schemeClr val="tx1"/>
                          </a:solidFill>
                          <a:effectLst/>
                          <a:latin typeface="+mj-ea"/>
                          <a:ea typeface="+mj-ea"/>
                        </a:rPr>
                        <a:t>◆利用実績　</a:t>
                      </a:r>
                      <a:r>
                        <a:rPr lang="en-US" altLang="ja-JP" sz="1000" b="0" i="0" u="sng" strike="noStrike" dirty="0">
                          <a:solidFill>
                            <a:schemeClr val="tx1"/>
                          </a:solidFill>
                          <a:effectLst/>
                          <a:latin typeface="+mj-ea"/>
                          <a:ea typeface="+mj-ea"/>
                        </a:rPr>
                        <a:t>548</a:t>
                      </a:r>
                      <a:r>
                        <a:rPr lang="ja-JP" altLang="en-US" sz="1000" b="0" i="0" u="sng" strike="noStrike" dirty="0">
                          <a:solidFill>
                            <a:schemeClr val="tx1"/>
                          </a:solidFill>
                          <a:effectLst/>
                          <a:latin typeface="+mj-ea"/>
                          <a:ea typeface="+mj-ea"/>
                        </a:rPr>
                        <a:t>名（</a:t>
                      </a:r>
                      <a:r>
                        <a:rPr lang="en-US" altLang="ja-JP" sz="1000" b="0" i="0" u="sng" strike="noStrike" dirty="0">
                          <a:solidFill>
                            <a:schemeClr val="tx1"/>
                          </a:solidFill>
                          <a:effectLst/>
                          <a:latin typeface="+mj-ea"/>
                          <a:ea typeface="+mj-ea"/>
                        </a:rPr>
                        <a:t>2022.3</a:t>
                      </a:r>
                      <a:r>
                        <a:rPr lang="ja-JP" altLang="en-US" sz="1000" b="0" i="0" u="sng" strike="noStrike" dirty="0">
                          <a:solidFill>
                            <a:schemeClr val="tx1"/>
                          </a:solidFill>
                          <a:effectLst/>
                          <a:latin typeface="+mj-ea"/>
                          <a:ea typeface="+mj-ea"/>
                        </a:rPr>
                        <a:t>実績）</a:t>
                      </a:r>
                      <a:endParaRPr lang="en-US" altLang="ja-JP" sz="1000" b="0" i="0" u="sng"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3936" marR="3936" marT="3936" marB="0" anchor="ctr">
                    <a:solidFill>
                      <a:srgbClr val="D0E3EA"/>
                    </a:solidFill>
                  </a:tcPr>
                </a:tc>
                <a:extLst>
                  <a:ext uri="{0D108BD9-81ED-4DB2-BD59-A6C34878D82A}">
                    <a16:rowId xmlns:a16="http://schemas.microsoft.com/office/drawing/2014/main" val="566347526"/>
                  </a:ext>
                </a:extLst>
              </a:tr>
              <a:tr h="2988608">
                <a:tc vMerge="1">
                  <a:txBody>
                    <a:bodyPr/>
                    <a:lstStyle/>
                    <a:p>
                      <a:pPr algn="ctr" fontAlgn="ctr"/>
                      <a:endParaRPr lang="ja-JP" altLang="en-US" sz="1000" b="1" i="0" u="none" strike="noStrike" dirty="0">
                        <a:solidFill>
                          <a:srgbClr val="000000"/>
                        </a:solidFill>
                        <a:effectLst/>
                        <a:latin typeface="+mj-ea"/>
                        <a:ea typeface="+mj-ea"/>
                      </a:endParaRPr>
                    </a:p>
                  </a:txBody>
                  <a:tcPr marL="3936" marR="3936" marT="3936"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テレワーク　</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～在宅勤務の定着～</a:t>
                      </a:r>
                      <a:endParaRPr lang="ja-JP" altLang="en-US" sz="1000" b="1" i="0" u="none" strike="noStrike" dirty="0">
                        <a:solidFill>
                          <a:schemeClr val="tx1"/>
                        </a:solidFill>
                        <a:effectLst/>
                        <a:latin typeface="+mj-ea"/>
                        <a:ea typeface="+mj-ea"/>
                      </a:endParaRPr>
                    </a:p>
                  </a:txBody>
                  <a:tcPr marL="3936" marR="3936" marT="3936"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◎テレワーク（在宅勤務）の試行実施</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◆テレワークの効果や課題を検証</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◆働き方改革・ＩＴセミナーで民間企業の取組講演</a:t>
                      </a:r>
                      <a:endParaRPr lang="en-US" altLang="ja-JP" sz="1000" u="none"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◆対象を全所属に拡大（</a:t>
                      </a:r>
                      <a:r>
                        <a:rPr lang="en-US" altLang="ja-JP" sz="1000" u="none" strike="noStrike" dirty="0">
                          <a:solidFill>
                            <a:schemeClr val="tx1"/>
                          </a:solidFill>
                          <a:effectLst/>
                          <a:latin typeface="+mj-ea"/>
                          <a:ea typeface="+mj-ea"/>
                        </a:rPr>
                        <a:t>2018.7</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◎モバイル型パソコンの導入</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◆調達台数　</a:t>
                      </a:r>
                      <a:r>
                        <a:rPr lang="en-US" altLang="ja-JP" sz="1000" u="none" strike="noStrike" dirty="0">
                          <a:solidFill>
                            <a:schemeClr val="tx1"/>
                          </a:solidFill>
                          <a:effectLst/>
                          <a:latin typeface="+mj-ea"/>
                          <a:ea typeface="+mj-ea"/>
                        </a:rPr>
                        <a:t>25</a:t>
                      </a:r>
                      <a:r>
                        <a:rPr lang="ja-JP" altLang="en-US" sz="1000" u="none" strike="noStrike" dirty="0">
                          <a:solidFill>
                            <a:schemeClr val="tx1"/>
                          </a:solidFill>
                          <a:effectLst/>
                          <a:latin typeface="+mj-ea"/>
                          <a:ea typeface="+mj-ea"/>
                        </a:rPr>
                        <a:t>台（</a:t>
                      </a:r>
                      <a:r>
                        <a:rPr lang="en-US" altLang="ja-JP" sz="1000" u="none" strike="noStrike" dirty="0">
                          <a:solidFill>
                            <a:schemeClr val="tx1"/>
                          </a:solidFill>
                          <a:effectLst/>
                          <a:latin typeface="+mj-ea"/>
                          <a:ea typeface="+mj-ea"/>
                        </a:rPr>
                        <a:t>2018</a:t>
                      </a:r>
                      <a:r>
                        <a:rPr lang="ja-JP" altLang="en-US" sz="1000" u="none" strike="noStrike" dirty="0">
                          <a:solidFill>
                            <a:schemeClr val="tx1"/>
                          </a:solidFill>
                          <a:effectLst/>
                          <a:latin typeface="+mj-ea"/>
                          <a:ea typeface="+mj-ea"/>
                        </a:rPr>
                        <a:t>年：</a:t>
                      </a:r>
                      <a:r>
                        <a:rPr lang="en-US" altLang="ja-JP" sz="1000" u="none" strike="noStrike" dirty="0">
                          <a:solidFill>
                            <a:schemeClr val="tx1"/>
                          </a:solidFill>
                          <a:effectLst/>
                          <a:latin typeface="+mj-ea"/>
                          <a:ea typeface="+mj-ea"/>
                        </a:rPr>
                        <a:t>10</a:t>
                      </a:r>
                      <a:r>
                        <a:rPr lang="ja-JP" altLang="en-US" sz="1000" u="none" strike="noStrike" dirty="0">
                          <a:solidFill>
                            <a:schemeClr val="tx1"/>
                          </a:solidFill>
                          <a:effectLst/>
                          <a:latin typeface="+mj-ea"/>
                          <a:ea typeface="+mj-ea"/>
                        </a:rPr>
                        <a:t>台、</a:t>
                      </a:r>
                      <a:r>
                        <a:rPr lang="en-US" altLang="ja-JP" sz="1000" u="sng" strike="noStrike" dirty="0">
                          <a:solidFill>
                            <a:schemeClr val="tx1"/>
                          </a:solidFill>
                          <a:effectLst/>
                          <a:latin typeface="+mj-ea"/>
                          <a:ea typeface="+mj-ea"/>
                        </a:rPr>
                        <a:t>2019</a:t>
                      </a:r>
                      <a:r>
                        <a:rPr lang="ja-JP" altLang="en-US" sz="1000" u="sng" strike="noStrike" dirty="0">
                          <a:solidFill>
                            <a:schemeClr val="tx1"/>
                          </a:solidFill>
                          <a:effectLst/>
                          <a:latin typeface="+mj-ea"/>
                          <a:ea typeface="+mj-ea"/>
                        </a:rPr>
                        <a:t>年：</a:t>
                      </a:r>
                      <a:r>
                        <a:rPr lang="en-US" altLang="ja-JP" sz="1000" u="sng" strike="noStrike" dirty="0">
                          <a:solidFill>
                            <a:schemeClr val="tx1"/>
                          </a:solidFill>
                          <a:effectLst/>
                          <a:latin typeface="+mj-ea"/>
                          <a:ea typeface="+mj-ea"/>
                        </a:rPr>
                        <a:t>15</a:t>
                      </a:r>
                      <a:r>
                        <a:rPr lang="ja-JP" altLang="en-US" sz="1000" u="sng" strike="noStrike" dirty="0">
                          <a:solidFill>
                            <a:schemeClr val="tx1"/>
                          </a:solidFill>
                          <a:effectLst/>
                          <a:latin typeface="+mj-ea"/>
                          <a:ea typeface="+mj-ea"/>
                        </a:rPr>
                        <a:t>台</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◆利用対象　所属長・グループ長や育児・介護等要件のある職員を対象に試行実施</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◆利用実績　延べ</a:t>
                      </a:r>
                      <a:r>
                        <a:rPr lang="en-US" altLang="ja-JP" sz="1000" u="none" strike="noStrike" dirty="0">
                          <a:solidFill>
                            <a:schemeClr val="tx1"/>
                          </a:solidFill>
                          <a:effectLst/>
                          <a:latin typeface="+mj-ea"/>
                          <a:ea typeface="+mj-ea"/>
                        </a:rPr>
                        <a:t>478</a:t>
                      </a:r>
                      <a:r>
                        <a:rPr lang="ja-JP" altLang="en-US" sz="1000" u="none" strike="noStrike" dirty="0">
                          <a:solidFill>
                            <a:schemeClr val="tx1"/>
                          </a:solidFill>
                          <a:effectLst/>
                          <a:latin typeface="+mj-ea"/>
                          <a:ea typeface="+mj-ea"/>
                        </a:rPr>
                        <a:t>回</a:t>
                      </a:r>
                      <a:br>
                        <a:rPr lang="ja-JP" altLang="en-US" sz="1000" u="none" strike="noStrike" dirty="0">
                          <a:solidFill>
                            <a:schemeClr val="tx1"/>
                          </a:solidFill>
                          <a:effectLst/>
                          <a:latin typeface="+mj-ea"/>
                          <a:ea typeface="+mj-ea"/>
                        </a:rPr>
                      </a:br>
                      <a:r>
                        <a:rPr lang="ja-JP" altLang="en-US" sz="1000" u="sng" strike="noStrike" dirty="0">
                          <a:solidFill>
                            <a:schemeClr val="tx1"/>
                          </a:solidFill>
                          <a:effectLst/>
                          <a:latin typeface="+mj-ea"/>
                          <a:ea typeface="+mj-ea"/>
                        </a:rPr>
                        <a:t>◎緊急テレワークシステムの導入（新型コロナウイルス感染症対策）</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◆自宅パソコンから庁内と同じような環境で一定範囲の業務ができる「緊急テレワーク</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システム」を導入</a:t>
                      </a:r>
                      <a:endParaRPr lang="en-US" altLang="ja-JP" sz="1000" u="sng" strike="noStrike" dirty="0">
                        <a:solidFill>
                          <a:schemeClr val="tx1"/>
                        </a:solidFill>
                        <a:effectLst/>
                        <a:latin typeface="+mj-ea"/>
                        <a:ea typeface="+mj-ea"/>
                      </a:endParaRPr>
                    </a:p>
                    <a:p>
                      <a:pPr algn="l" fontAlgn="ctr"/>
                      <a:r>
                        <a:rPr kumimoji="1" lang="ja-JP" altLang="en-US" sz="1000" u="sng" strike="noStrike" kern="1200" dirty="0">
                          <a:solidFill>
                            <a:schemeClr val="tx1"/>
                          </a:solidFill>
                          <a:effectLst/>
                          <a:latin typeface="+mj-ea"/>
                          <a:ea typeface="+mn-ea"/>
                          <a:cs typeface="+mn-cs"/>
                        </a:rPr>
                        <a:t>◎ウェブ会議システム「</a:t>
                      </a:r>
                      <a:r>
                        <a:rPr kumimoji="1" lang="en-US" altLang="ja-JP" sz="1000" u="sng" strike="noStrike" kern="1200" dirty="0">
                          <a:solidFill>
                            <a:schemeClr val="tx1"/>
                          </a:solidFill>
                          <a:effectLst/>
                          <a:latin typeface="+mj-ea"/>
                          <a:ea typeface="+mn-ea"/>
                          <a:cs typeface="+mn-cs"/>
                        </a:rPr>
                        <a:t>Microsoft Teams</a:t>
                      </a:r>
                      <a:r>
                        <a:rPr kumimoji="1" lang="ja-JP" altLang="en-US" sz="1000" u="sng" strike="noStrike" kern="1200" dirty="0">
                          <a:solidFill>
                            <a:schemeClr val="tx1"/>
                          </a:solidFill>
                          <a:effectLst/>
                          <a:latin typeface="+mj-ea"/>
                          <a:ea typeface="+mn-ea"/>
                          <a:cs typeface="+mn-cs"/>
                        </a:rPr>
                        <a:t>」の導入</a:t>
                      </a:r>
                      <a:endParaRPr kumimoji="1" lang="en-US" altLang="ja-JP" sz="1000" u="sng" strike="noStrike" kern="1200" dirty="0">
                        <a:solidFill>
                          <a:schemeClr val="tx1"/>
                        </a:solidFill>
                        <a:effectLst/>
                        <a:latin typeface="+mj-ea"/>
                        <a:ea typeface="+mn-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u="none" strike="noStrike" kern="1200" dirty="0">
                          <a:solidFill>
                            <a:schemeClr val="tx1"/>
                          </a:solidFill>
                          <a:effectLst/>
                          <a:latin typeface="+mj-ea"/>
                          <a:ea typeface="+mn-ea"/>
                          <a:cs typeface="+mn-cs"/>
                        </a:rPr>
                        <a:t>　</a:t>
                      </a:r>
                      <a:r>
                        <a:rPr kumimoji="1" lang="ja-JP" altLang="en-US" sz="1000" u="sng" strike="noStrike" kern="1200" dirty="0">
                          <a:solidFill>
                            <a:schemeClr val="tx1"/>
                          </a:solidFill>
                          <a:effectLst/>
                          <a:latin typeface="+mj-ea"/>
                          <a:ea typeface="+mn-ea"/>
                          <a:cs typeface="+mn-cs"/>
                        </a:rPr>
                        <a:t>◆</a:t>
                      </a:r>
                      <a:r>
                        <a:rPr kumimoji="1" lang="ja-JP" altLang="en-US" sz="1000" u="sng" dirty="0">
                          <a:solidFill>
                            <a:schemeClr val="tx1"/>
                          </a:solidFill>
                        </a:rPr>
                        <a:t>全職員がいつでも庁外とのウェブ会議を出来るよう導入</a:t>
                      </a:r>
                      <a:endParaRPr kumimoji="1" lang="en-US" altLang="ja-JP" sz="1000" u="sng" dirty="0">
                        <a:solidFill>
                          <a:schemeClr val="tx1"/>
                        </a:solidFill>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u="sng" strike="noStrike" dirty="0">
                          <a:solidFill>
                            <a:schemeClr val="tx1"/>
                          </a:solidFill>
                          <a:effectLst/>
                          <a:latin typeface="+mj-ea"/>
                          <a:ea typeface="+mj-ea"/>
                        </a:rPr>
                        <a:t>◎テレワーク定着化モデル所属（</a:t>
                      </a:r>
                      <a:r>
                        <a:rPr lang="en-US" altLang="ja-JP" sz="1000" u="sng" strike="noStrike" dirty="0">
                          <a:solidFill>
                            <a:schemeClr val="tx1"/>
                          </a:solidFill>
                          <a:effectLst/>
                          <a:latin typeface="+mj-ea"/>
                          <a:ea typeface="+mj-ea"/>
                        </a:rPr>
                        <a:t>8</a:t>
                      </a:r>
                      <a:r>
                        <a:rPr lang="ja-JP" altLang="en-US" sz="1000" u="sng" strike="noStrike" dirty="0">
                          <a:solidFill>
                            <a:schemeClr val="tx1"/>
                          </a:solidFill>
                          <a:effectLst/>
                          <a:latin typeface="+mj-ea"/>
                          <a:ea typeface="+mj-ea"/>
                        </a:rPr>
                        <a:t>所属）による実践</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◆テレワーク定着化モデル所属（８所属）を選定し、</a:t>
                      </a:r>
                      <a:r>
                        <a:rPr lang="en-US" altLang="ja-JP" sz="1000" u="sng" strike="noStrike" dirty="0">
                          <a:solidFill>
                            <a:schemeClr val="tx1"/>
                          </a:solidFill>
                          <a:effectLst/>
                          <a:latin typeface="+mj-ea"/>
                          <a:ea typeface="+mj-ea"/>
                        </a:rPr>
                        <a:t>IT</a:t>
                      </a:r>
                      <a:r>
                        <a:rPr lang="ja-JP" altLang="en-US" sz="1000" u="sng" strike="noStrike" dirty="0">
                          <a:solidFill>
                            <a:schemeClr val="tx1"/>
                          </a:solidFill>
                          <a:effectLst/>
                          <a:latin typeface="+mj-ea"/>
                          <a:ea typeface="+mj-ea"/>
                        </a:rPr>
                        <a:t>人材による課題抽出・解決策を</a:t>
                      </a:r>
                      <a:endParaRPr lang="en-US" altLang="ja-JP" sz="1000" u="sng" strike="noStrike" dirty="0">
                        <a:solidFill>
                          <a:schemeClr val="tx1"/>
                        </a:solidFill>
                        <a:effectLst/>
                        <a:latin typeface="+mj-ea"/>
                        <a:ea typeface="+mj-ea"/>
                      </a:endParaRPr>
                    </a:p>
                    <a:p>
                      <a:pPr algn="l" fontAlgn="ctr"/>
                      <a:r>
                        <a:rPr lang="en-US" altLang="ja-JP"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提案、「モデル所属事例集」としてとりまとめ</a:t>
                      </a:r>
                      <a:br>
                        <a:rPr lang="ja-JP" altLang="en-US" sz="1000" u="sng"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◆民間の</a:t>
                      </a:r>
                      <a:r>
                        <a:rPr lang="en-US" altLang="ja-JP" sz="1000" u="sng" strike="noStrike" dirty="0">
                          <a:solidFill>
                            <a:schemeClr val="tx1"/>
                          </a:solidFill>
                          <a:effectLst/>
                          <a:latin typeface="+mj-ea"/>
                          <a:ea typeface="+mj-ea"/>
                        </a:rPr>
                        <a:t>IT</a:t>
                      </a:r>
                      <a:r>
                        <a:rPr lang="ja-JP" altLang="en-US" sz="1000" u="sng" strike="noStrike" dirty="0">
                          <a:solidFill>
                            <a:schemeClr val="tx1"/>
                          </a:solidFill>
                          <a:effectLst/>
                          <a:latin typeface="+mj-ea"/>
                          <a:ea typeface="+mj-ea"/>
                        </a:rPr>
                        <a:t>人材の知見を活かし、テレワーク定着化に向けた「働き方改革ガイドライン」</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をとりまとめ。（管理職向けガイドラインを</a:t>
                      </a:r>
                      <a:r>
                        <a:rPr lang="en-US" altLang="ja-JP" sz="1000" u="sng" strike="noStrike" dirty="0">
                          <a:solidFill>
                            <a:schemeClr val="tx1"/>
                          </a:solidFill>
                          <a:effectLst/>
                          <a:latin typeface="+mj-ea"/>
                          <a:ea typeface="+mj-ea"/>
                        </a:rPr>
                        <a:t>2022.2</a:t>
                      </a:r>
                      <a:r>
                        <a:rPr lang="ja-JP" altLang="en-US" sz="1000" u="sng" strike="noStrike" dirty="0">
                          <a:solidFill>
                            <a:schemeClr val="tx1"/>
                          </a:solidFill>
                          <a:effectLst/>
                          <a:latin typeface="+mj-ea"/>
                          <a:ea typeface="+mj-ea"/>
                        </a:rPr>
                        <a:t>末、全体のガイドラインを</a:t>
                      </a:r>
                      <a:r>
                        <a:rPr lang="en-US" altLang="ja-JP" sz="1000" u="sng" strike="noStrike" dirty="0">
                          <a:solidFill>
                            <a:schemeClr val="tx1"/>
                          </a:solidFill>
                          <a:effectLst/>
                          <a:latin typeface="+mj-ea"/>
                          <a:ea typeface="+mj-ea"/>
                        </a:rPr>
                        <a:t>2022.3</a:t>
                      </a:r>
                      <a:r>
                        <a:rPr lang="ja-JP" altLang="en-US" sz="1000" u="sng" strike="noStrike" dirty="0">
                          <a:solidFill>
                            <a:schemeClr val="tx1"/>
                          </a:solidFill>
                          <a:effectLst/>
                          <a:latin typeface="+mj-ea"/>
                          <a:ea typeface="+mj-ea"/>
                        </a:rPr>
                        <a:t>末に</a:t>
                      </a:r>
                      <a:endParaRPr lang="en-US" altLang="ja-JP" sz="1000" u="sng" strike="noStrike" dirty="0">
                        <a:solidFill>
                          <a:schemeClr val="tx1"/>
                        </a:solidFill>
                        <a:effectLst/>
                        <a:latin typeface="+mj-ea"/>
                        <a:ea typeface="+mj-ea"/>
                      </a:endParaRPr>
                    </a:p>
                    <a:p>
                      <a:pPr algn="l" fontAlgn="ctr"/>
                      <a:r>
                        <a:rPr lang="ja-JP" altLang="en-US" sz="1000" u="none" strike="noStrike" dirty="0">
                          <a:solidFill>
                            <a:schemeClr val="tx1"/>
                          </a:solidFill>
                          <a:effectLst/>
                          <a:latin typeface="+mj-ea"/>
                          <a:ea typeface="+mj-ea"/>
                        </a:rPr>
                        <a:t>　　 </a:t>
                      </a:r>
                      <a:r>
                        <a:rPr lang="ja-JP" altLang="en-US" sz="1000" u="sng" strike="noStrike" dirty="0">
                          <a:solidFill>
                            <a:schemeClr val="tx1"/>
                          </a:solidFill>
                          <a:effectLst/>
                          <a:latin typeface="+mj-ea"/>
                          <a:ea typeface="+mj-ea"/>
                        </a:rPr>
                        <a:t>とりまとめ）</a:t>
                      </a:r>
                      <a:endParaRPr lang="en-US" altLang="ja-JP" sz="1000" u="sng" strike="noStrike" dirty="0">
                        <a:solidFill>
                          <a:schemeClr val="tx1"/>
                        </a:solidFill>
                        <a:effectLst/>
                        <a:latin typeface="+mj-ea"/>
                        <a:ea typeface="+mj-ea"/>
                      </a:endParaRPr>
                    </a:p>
                  </a:txBody>
                  <a:tcPr marL="3936" marR="3936" marT="3936"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リニューアルバージョンで取組強化（第二弾～）</a:t>
                      </a:r>
                      <a:endParaRPr kumimoji="1" lang="ja-JP" altLang="en-US" sz="1000" b="0" i="0" u="none" strike="noStrike" kern="1200" dirty="0">
                        <a:solidFill>
                          <a:schemeClr val="tx1"/>
                        </a:solidFill>
                        <a:effectLst/>
                        <a:latin typeface="+mj-ea"/>
                        <a:ea typeface="+mn-ea"/>
                        <a:cs typeface="+mn-cs"/>
                      </a:endParaRPr>
                    </a:p>
                  </a:txBody>
                  <a:tcPr marL="3936" marR="3936" marT="3936" marB="0" anchor="ctr">
                    <a:solidFill>
                      <a:srgbClr val="D0E3EA"/>
                    </a:solidFill>
                  </a:tcPr>
                </a:tc>
                <a:extLst>
                  <a:ext uri="{0D108BD9-81ED-4DB2-BD59-A6C34878D82A}">
                    <a16:rowId xmlns:a16="http://schemas.microsoft.com/office/drawing/2014/main" val="1115123261"/>
                  </a:ext>
                </a:extLst>
              </a:tr>
              <a:tr h="1413948">
                <a:tc vMerge="1">
                  <a:txBody>
                    <a:bodyPr/>
                    <a:lstStyle/>
                    <a:p>
                      <a:pPr algn="ctr" fontAlgn="ctr"/>
                      <a:endParaRPr lang="ja-JP" altLang="en-US" sz="1000" b="1" i="0" u="none" strike="noStrike" dirty="0">
                        <a:solidFill>
                          <a:srgbClr val="000000"/>
                        </a:solidFill>
                        <a:effectLst/>
                        <a:latin typeface="+mj-ea"/>
                        <a:ea typeface="+mj-ea"/>
                      </a:endParaRPr>
                    </a:p>
                  </a:txBody>
                  <a:tcPr marL="5840" marR="5840" marT="5840" marB="0" anchor="ctr">
                    <a:solidFill>
                      <a:srgbClr val="D0E3EA"/>
                    </a:solidFill>
                  </a:tcPr>
                </a:tc>
                <a:tc>
                  <a:txBody>
                    <a:bodyPr/>
                    <a:lstStyle/>
                    <a:p>
                      <a:pPr algn="ctr" fontAlgn="ctr"/>
                      <a:r>
                        <a:rPr lang="en-US" altLang="ja-JP" sz="1000" b="1" u="none" strike="noStrike" dirty="0">
                          <a:solidFill>
                            <a:schemeClr val="tx1"/>
                          </a:solidFill>
                          <a:effectLst/>
                          <a:latin typeface="+mj-ea"/>
                          <a:ea typeface="+mj-ea"/>
                        </a:rPr>
                        <a:t>【</a:t>
                      </a:r>
                      <a:r>
                        <a:rPr lang="ja-JP" altLang="en-US" sz="1000" b="1" u="none" strike="noStrike" dirty="0">
                          <a:solidFill>
                            <a:schemeClr val="tx1"/>
                          </a:solidFill>
                          <a:effectLst/>
                          <a:latin typeface="+mj-ea"/>
                          <a:ea typeface="+mj-ea"/>
                        </a:rPr>
                        <a:t>重点</a:t>
                      </a:r>
                      <a:r>
                        <a:rPr lang="en-US" altLang="ja-JP" sz="1000" b="1" u="none" strike="noStrike" dirty="0">
                          <a:solidFill>
                            <a:schemeClr val="tx1"/>
                          </a:solidFill>
                          <a:effectLst/>
                          <a:latin typeface="+mj-ea"/>
                          <a:ea typeface="+mj-ea"/>
                        </a:rPr>
                        <a:t>】</a:t>
                      </a:r>
                    </a:p>
                    <a:p>
                      <a:pPr algn="ctr" fontAlgn="ctr"/>
                      <a:r>
                        <a:rPr lang="ja-JP" altLang="en-US" sz="1000" b="1" u="none" strike="noStrike" dirty="0">
                          <a:solidFill>
                            <a:schemeClr val="tx1"/>
                          </a:solidFill>
                          <a:effectLst/>
                          <a:latin typeface="+mj-ea"/>
                          <a:ea typeface="+mj-ea"/>
                        </a:rPr>
                        <a:t>テレワーク</a:t>
                      </a:r>
                      <a:endParaRPr lang="en-US" altLang="ja-JP" sz="1000" b="1" u="none" strike="noStrike" dirty="0">
                        <a:solidFill>
                          <a:schemeClr val="tx1"/>
                        </a:solidFill>
                        <a:effectLst/>
                        <a:latin typeface="+mj-ea"/>
                        <a:ea typeface="+mj-ea"/>
                      </a:endParaRPr>
                    </a:p>
                    <a:p>
                      <a:pPr algn="ctr" fontAlgn="ctr"/>
                      <a:r>
                        <a:rPr lang="ja-JP" altLang="en-US" sz="1000" b="1" u="none" strike="noStrike" dirty="0">
                          <a:solidFill>
                            <a:schemeClr val="tx1"/>
                          </a:solidFill>
                          <a:effectLst/>
                          <a:latin typeface="+mj-ea"/>
                          <a:ea typeface="+mj-ea"/>
                        </a:rPr>
                        <a:t>～モバイルワークの推進～</a:t>
                      </a:r>
                      <a:endParaRPr lang="ja-JP" altLang="en-US" sz="1000" b="1" i="0" u="none" strike="noStrike" dirty="0">
                        <a:solidFill>
                          <a:schemeClr val="tx1"/>
                        </a:solidFill>
                        <a:effectLst/>
                        <a:latin typeface="+mj-ea"/>
                        <a:ea typeface="+mj-ea"/>
                      </a:endParaRPr>
                    </a:p>
                  </a:txBody>
                  <a:tcPr marL="5840" marR="5840" marT="5840" marB="0" anchor="ctr">
                    <a:solidFill>
                      <a:srgbClr val="D0E3EA"/>
                    </a:solidFill>
                  </a:tcPr>
                </a:tc>
                <a:tc>
                  <a:txBody>
                    <a:bodyPr/>
                    <a:lstStyle/>
                    <a:p>
                      <a:pPr algn="l" fontAlgn="ctr"/>
                      <a:r>
                        <a:rPr lang="ja-JP" altLang="en-US" sz="1000" u="none" strike="noStrike" dirty="0">
                          <a:solidFill>
                            <a:schemeClr val="tx1"/>
                          </a:solidFill>
                          <a:effectLst/>
                          <a:latin typeface="+mj-ea"/>
                          <a:ea typeface="+mj-ea"/>
                        </a:rPr>
                        <a:t>◎タブレット端末機の本格導入（</a:t>
                      </a:r>
                      <a:r>
                        <a:rPr lang="en-US" altLang="ja-JP" sz="1000" u="none" strike="noStrike" dirty="0">
                          <a:solidFill>
                            <a:schemeClr val="tx1"/>
                          </a:solidFill>
                          <a:effectLst/>
                          <a:latin typeface="+mj-ea"/>
                          <a:ea typeface="+mj-ea"/>
                        </a:rPr>
                        <a:t>2017.8</a:t>
                      </a:r>
                      <a:r>
                        <a:rPr lang="ja-JP" altLang="en-US" sz="1000" u="none" strike="noStrike" dirty="0">
                          <a:solidFill>
                            <a:schemeClr val="tx1"/>
                          </a:solidFill>
                          <a:effectLst/>
                          <a:latin typeface="+mj-ea"/>
                          <a:ea typeface="+mj-ea"/>
                        </a:rPr>
                        <a:t>～）</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◆調達台数　</a:t>
                      </a:r>
                      <a:r>
                        <a:rPr lang="en-US" altLang="ja-JP" sz="1000" u="none" strike="noStrike" dirty="0">
                          <a:solidFill>
                            <a:schemeClr val="tx1"/>
                          </a:solidFill>
                          <a:effectLst/>
                          <a:latin typeface="+mj-ea"/>
                          <a:ea typeface="+mj-ea"/>
                        </a:rPr>
                        <a:t>500</a:t>
                      </a:r>
                      <a:r>
                        <a:rPr lang="ja-JP" altLang="en-US" sz="1000" u="none" strike="noStrike" dirty="0">
                          <a:solidFill>
                            <a:schemeClr val="tx1"/>
                          </a:solidFill>
                          <a:effectLst/>
                          <a:latin typeface="+mj-ea"/>
                          <a:ea typeface="+mj-ea"/>
                        </a:rPr>
                        <a:t>台</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◆利用業務　児童相談担当：担当者が面談時の報告書作成</a:t>
                      </a:r>
                      <a:br>
                        <a:rPr lang="ja-JP" altLang="en-US" sz="1000" u="none" strike="noStrike" dirty="0">
                          <a:solidFill>
                            <a:schemeClr val="tx1"/>
                          </a:solidFill>
                          <a:effectLst/>
                          <a:latin typeface="+mj-ea"/>
                          <a:ea typeface="+mj-ea"/>
                        </a:rPr>
                      </a:br>
                      <a:r>
                        <a:rPr lang="ja-JP" altLang="en-US" sz="1000" u="none" strike="noStrike" dirty="0">
                          <a:solidFill>
                            <a:schemeClr val="tx1"/>
                          </a:solidFill>
                          <a:effectLst/>
                          <a:latin typeface="+mj-ea"/>
                          <a:ea typeface="+mj-ea"/>
                        </a:rPr>
                        <a:t>　　　　　　　　　土木担当：災害時での道路・河川等の画像報告　など</a:t>
                      </a:r>
                      <a:br>
                        <a:rPr lang="ja-JP" altLang="en-US" sz="1000" u="none" strike="noStrike" dirty="0">
                          <a:solidFill>
                            <a:schemeClr val="tx1"/>
                          </a:solidFill>
                          <a:effectLst/>
                          <a:latin typeface="+mj-ea"/>
                          <a:ea typeface="+mj-ea"/>
                        </a:rPr>
                      </a:br>
                      <a:r>
                        <a:rPr lang="ja-JP" altLang="en-US" sz="1000" u="sng" strike="noStrike" dirty="0">
                          <a:solidFill>
                            <a:schemeClr val="tx1"/>
                          </a:solidFill>
                          <a:effectLst/>
                          <a:latin typeface="+mj-ea"/>
                          <a:ea typeface="+mj-ea"/>
                        </a:rPr>
                        <a:t>◎タブレット端末機の</a:t>
                      </a:r>
                      <a:r>
                        <a:rPr kumimoji="1" lang="ja-JP" altLang="en-US" sz="1000" u="sng" strike="noStrike" kern="1200" dirty="0">
                          <a:solidFill>
                            <a:schemeClr val="tx1"/>
                          </a:solidFill>
                          <a:effectLst/>
                          <a:latin typeface="+mj-ea"/>
                          <a:ea typeface="+mj-ea"/>
                          <a:cs typeface="+mn-cs"/>
                        </a:rPr>
                        <a:t>更新及び機能改善（</a:t>
                      </a:r>
                      <a:r>
                        <a:rPr kumimoji="1" lang="en-US" altLang="ja-JP" sz="1000" u="sng" strike="noStrike" kern="1200" dirty="0">
                          <a:solidFill>
                            <a:schemeClr val="tx1"/>
                          </a:solidFill>
                          <a:effectLst/>
                          <a:latin typeface="+mj-ea"/>
                          <a:ea typeface="+mj-ea"/>
                          <a:cs typeface="+mn-cs"/>
                        </a:rPr>
                        <a:t>2021.8</a:t>
                      </a:r>
                      <a:r>
                        <a:rPr kumimoji="1" lang="ja-JP" altLang="en-US" sz="1000" u="sng" strike="noStrike" kern="1200" dirty="0">
                          <a:solidFill>
                            <a:schemeClr val="tx1"/>
                          </a:solidFill>
                          <a:effectLst/>
                          <a:latin typeface="+mj-ea"/>
                          <a:ea typeface="+mj-ea"/>
                          <a:cs typeface="+mn-cs"/>
                        </a:rPr>
                        <a:t>）</a:t>
                      </a:r>
                      <a:endParaRPr kumimoji="1" lang="en-US" altLang="ja-JP" sz="1000" u="sng" strike="noStrike" kern="1200" dirty="0">
                        <a:solidFill>
                          <a:schemeClr val="tx1"/>
                        </a:solidFill>
                        <a:effectLst/>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　</a:t>
                      </a:r>
                      <a:r>
                        <a:rPr kumimoji="1" lang="ja-JP" altLang="en-US" sz="1000" u="none" strike="noStrike" kern="1200" dirty="0">
                          <a:solidFill>
                            <a:schemeClr val="tx1"/>
                          </a:solidFill>
                          <a:effectLst/>
                          <a:latin typeface="+mj-ea"/>
                          <a:ea typeface="+mj-ea"/>
                          <a:cs typeface="+mn-cs"/>
                        </a:rPr>
                        <a:t>◆調達台数　</a:t>
                      </a:r>
                      <a:r>
                        <a:rPr kumimoji="1" lang="en-US" altLang="ja-JP" sz="1000" u="none" strike="noStrike" kern="1200" dirty="0">
                          <a:solidFill>
                            <a:schemeClr val="tx1"/>
                          </a:solidFill>
                          <a:effectLst/>
                          <a:latin typeface="+mj-ea"/>
                          <a:ea typeface="+mj-ea"/>
                          <a:cs typeface="+mn-cs"/>
                        </a:rPr>
                        <a:t>350</a:t>
                      </a:r>
                      <a:r>
                        <a:rPr kumimoji="1" lang="ja-JP" altLang="en-US" sz="1000" u="none" strike="noStrike" kern="1200" dirty="0">
                          <a:solidFill>
                            <a:schemeClr val="tx1"/>
                          </a:solidFill>
                          <a:effectLst/>
                          <a:latin typeface="+mj-ea"/>
                          <a:ea typeface="+mj-ea"/>
                          <a:cs typeface="+mn-cs"/>
                        </a:rPr>
                        <a:t>台</a:t>
                      </a:r>
                      <a:endParaRPr kumimoji="1" lang="ja-JP" altLang="en-US" sz="1000" b="0" i="0" u="none" strike="noStrike" kern="1200" dirty="0">
                        <a:solidFill>
                          <a:schemeClr val="tx1"/>
                        </a:solidFill>
                        <a:effectLst/>
                        <a:latin typeface="+mj-ea"/>
                        <a:ea typeface="+mj-ea"/>
                        <a:cs typeface="+mn-cs"/>
                      </a:endParaRPr>
                    </a:p>
                  </a:txBody>
                  <a:tcPr marL="5840" marR="5840" marT="5840"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840" marR="5840" marT="5840" marB="0" anchor="ctr">
                    <a:solidFill>
                      <a:srgbClr val="D0E3EA"/>
                    </a:solidFill>
                  </a:tcPr>
                </a:tc>
                <a:extLst>
                  <a:ext uri="{0D108BD9-81ED-4DB2-BD59-A6C34878D82A}">
                    <a16:rowId xmlns:a16="http://schemas.microsoft.com/office/drawing/2014/main" val="3081763348"/>
                  </a:ext>
                </a:extLst>
              </a:tr>
            </a:tbl>
          </a:graphicData>
        </a:graphic>
      </p:graphicFrame>
    </p:spTree>
    <p:extLst>
      <p:ext uri="{BB962C8B-B14F-4D97-AF65-F5344CB8AC3E}">
        <p14:creationId xmlns:p14="http://schemas.microsoft.com/office/powerpoint/2010/main" val="2087291873"/>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ja-JP" altLang="en-US" sz="1200" b="0" i="0" u="none" strike="noStrike" kern="1200" cap="none" spc="0" normalizeH="0" baseline="0" noProof="0">
              <a:ln>
                <a:noFill/>
              </a:ln>
              <a:solidFill>
                <a:prstClr val="black">
                  <a:tint val="75000"/>
                </a:prstClr>
              </a:solidFill>
              <a:effectLst/>
              <a:uLnTx/>
              <a:uFillTx/>
            </a:endParaRPr>
          </a:p>
        </p:txBody>
      </p:sp>
      <p:sp>
        <p:nvSpPr>
          <p:cNvPr id="5" name="タイトル 1"/>
          <p:cNvSpPr txBox="1">
            <a:spLocks/>
          </p:cNvSpPr>
          <p:nvPr/>
        </p:nvSpPr>
        <p:spPr>
          <a:xfrm>
            <a:off x="170224" y="0"/>
            <a:ext cx="8552959" cy="490066"/>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■大阪府庁版働き方改革の取組状況</a:t>
            </a:r>
          </a:p>
        </p:txBody>
      </p:sp>
      <p:graphicFrame>
        <p:nvGraphicFramePr>
          <p:cNvPr id="4" name="表 3"/>
          <p:cNvGraphicFramePr>
            <a:graphicFrameLocks noGrp="1"/>
          </p:cNvGraphicFramePr>
          <p:nvPr/>
        </p:nvGraphicFramePr>
        <p:xfrm>
          <a:off x="107504" y="404664"/>
          <a:ext cx="8928992" cy="3517756"/>
        </p:xfrm>
        <a:graphic>
          <a:graphicData uri="http://schemas.openxmlformats.org/drawingml/2006/table">
            <a:tbl>
              <a:tblPr>
                <a:tableStyleId>{5C22544A-7EE6-4342-B048-85BDC9FD1C3A}</a:tableStyleId>
              </a:tblPr>
              <a:tblGrid>
                <a:gridCol w="1224136">
                  <a:extLst>
                    <a:ext uri="{9D8B030D-6E8A-4147-A177-3AD203B41FA5}">
                      <a16:colId xmlns:a16="http://schemas.microsoft.com/office/drawing/2014/main" val="1994358776"/>
                    </a:ext>
                  </a:extLst>
                </a:gridCol>
                <a:gridCol w="1512168">
                  <a:extLst>
                    <a:ext uri="{9D8B030D-6E8A-4147-A177-3AD203B41FA5}">
                      <a16:colId xmlns:a16="http://schemas.microsoft.com/office/drawing/2014/main" val="3539938658"/>
                    </a:ext>
                  </a:extLst>
                </a:gridCol>
                <a:gridCol w="4608512">
                  <a:extLst>
                    <a:ext uri="{9D8B030D-6E8A-4147-A177-3AD203B41FA5}">
                      <a16:colId xmlns:a16="http://schemas.microsoft.com/office/drawing/2014/main" val="1862919324"/>
                    </a:ext>
                  </a:extLst>
                </a:gridCol>
                <a:gridCol w="1584176">
                  <a:extLst>
                    <a:ext uri="{9D8B030D-6E8A-4147-A177-3AD203B41FA5}">
                      <a16:colId xmlns:a16="http://schemas.microsoft.com/office/drawing/2014/main" val="2533708281"/>
                    </a:ext>
                  </a:extLst>
                </a:gridCol>
              </a:tblGrid>
              <a:tr h="288032">
                <a:tc>
                  <a:txBody>
                    <a:bodyPr/>
                    <a:lstStyle/>
                    <a:p>
                      <a:pPr algn="ctr" fontAlgn="ctr"/>
                      <a:r>
                        <a:rPr lang="ja-JP" altLang="en-US" sz="1000" b="1" u="none" strike="noStrike" dirty="0">
                          <a:solidFill>
                            <a:schemeClr val="bg1"/>
                          </a:solidFill>
                          <a:effectLst/>
                        </a:rPr>
                        <a:t>観点</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取組状況</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tc>
                  <a:txBody>
                    <a:bodyPr/>
                    <a:lstStyle/>
                    <a:p>
                      <a:pPr algn="ctr" fontAlgn="ctr"/>
                      <a:r>
                        <a:rPr lang="ja-JP" altLang="en-US" sz="1000" b="1" u="none" strike="noStrike" dirty="0">
                          <a:solidFill>
                            <a:schemeClr val="bg1"/>
                          </a:solidFill>
                          <a:effectLst/>
                        </a:rPr>
                        <a:t>取組の経過</a:t>
                      </a:r>
                      <a:endParaRPr lang="ja-JP" altLang="en-US" sz="1000" b="1" i="0" u="none" strike="noStrike" dirty="0">
                        <a:solidFill>
                          <a:schemeClr val="bg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4BACC6"/>
                    </a:solidFill>
                  </a:tcPr>
                </a:tc>
                <a:extLst>
                  <a:ext uri="{0D108BD9-81ED-4DB2-BD59-A6C34878D82A}">
                    <a16:rowId xmlns:a16="http://schemas.microsoft.com/office/drawing/2014/main" val="3323509580"/>
                  </a:ext>
                </a:extLst>
              </a:tr>
              <a:tr h="2303699">
                <a:tc rowSpan="2">
                  <a:txBody>
                    <a:bodyPr/>
                    <a:lstStyle/>
                    <a:p>
                      <a:pPr algn="ctr" fontAlgn="ctr"/>
                      <a:r>
                        <a:rPr lang="ja-JP" altLang="en-US" sz="1000" b="1" u="none" strike="noStrike" dirty="0">
                          <a:solidFill>
                            <a:schemeClr val="tx1"/>
                          </a:solidFill>
                          <a:effectLst/>
                        </a:rPr>
                        <a:t>柔軟な働き方の実施</a:t>
                      </a:r>
                      <a:endParaRPr lang="ja-JP" altLang="en-US" sz="1000" b="1"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rPr>
                        <a:t>テレワーク　</a:t>
                      </a:r>
                      <a:endParaRPr lang="en-US" altLang="ja-JP" sz="1000" b="1" u="none" strike="noStrike" dirty="0">
                        <a:solidFill>
                          <a:schemeClr val="tx1"/>
                        </a:solidFill>
                        <a:effectLst/>
                      </a:endParaRPr>
                    </a:p>
                    <a:p>
                      <a:pPr algn="ctr" fontAlgn="ctr"/>
                      <a:r>
                        <a:rPr lang="ja-JP" altLang="en-US" sz="1000" b="1" u="none" strike="noStrike">
                          <a:solidFill>
                            <a:schemeClr val="tx1"/>
                          </a:solidFill>
                          <a:effectLst/>
                        </a:rPr>
                        <a:t>～サテライトオフィスの</a:t>
                      </a:r>
                      <a:endParaRPr lang="ja-JP" altLang="en-US" sz="1000" b="1" i="0" u="none" strike="noStrike">
                        <a:solidFill>
                          <a:schemeClr val="tx1"/>
                        </a:solidFill>
                        <a:effectLst/>
                        <a:latin typeface="游ゴシック" panose="020B0400000000000000" pitchFamily="50" charset="-128"/>
                        <a:ea typeface="游ゴシック" panose="020B0400000000000000" pitchFamily="50" charset="-128"/>
                      </a:endParaRPr>
                    </a:p>
                    <a:p>
                      <a:pPr lvl="0" algn="ctr">
                        <a:buNone/>
                      </a:pPr>
                      <a:r>
                        <a:rPr lang="ja-JP" altLang="en-US" sz="1000" b="1" u="none" strike="noStrike">
                          <a:solidFill>
                            <a:schemeClr val="tx1"/>
                          </a:solidFill>
                          <a:effectLst/>
                        </a:rPr>
                        <a:t>拡充～</a:t>
                      </a:r>
                      <a:endParaRPr lang="ja-JP" altLang="en-US" sz="1000" b="1" i="0" u="none" strike="noStrike">
                        <a:solidFill>
                          <a:schemeClr val="tx1"/>
                        </a:solidFill>
                        <a:effectLst/>
                        <a:latin typeface="游ゴシック"/>
                        <a:ea typeface="游ゴシック"/>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rPr>
                        <a:t>◎サテライトオフィス試行実施</a:t>
                      </a:r>
                      <a:endParaRPr lang="en-US" altLang="ja-JP" sz="1000" u="none" strike="noStrike" dirty="0">
                        <a:solidFill>
                          <a:schemeClr val="tx1"/>
                        </a:solidFill>
                        <a:effectLst/>
                      </a:endParaRPr>
                    </a:p>
                    <a:p>
                      <a:pPr algn="l" fontAlgn="ctr"/>
                      <a:r>
                        <a:rPr lang="ja-JP" altLang="en-US" sz="1000" u="none" strike="noStrike" dirty="0">
                          <a:solidFill>
                            <a:schemeClr val="tx1"/>
                          </a:solidFill>
                          <a:effectLst/>
                        </a:rPr>
                        <a:t>　◆導入場所　泉北府民センター内（３階　企画厚生課分室）（</a:t>
                      </a:r>
                      <a:r>
                        <a:rPr lang="en-US" altLang="ja-JP" sz="1000" u="none" strike="noStrike" dirty="0">
                          <a:solidFill>
                            <a:schemeClr val="tx1"/>
                          </a:solidFill>
                          <a:effectLst/>
                        </a:rPr>
                        <a:t>2017.4</a:t>
                      </a:r>
                      <a:r>
                        <a:rPr lang="ja-JP" altLang="en-US" sz="1000" u="none" strike="noStrike" dirty="0">
                          <a:solidFill>
                            <a:schemeClr val="tx1"/>
                          </a:solidFill>
                          <a:effectLst/>
                        </a:rPr>
                        <a:t>に開設）</a:t>
                      </a:r>
                      <a:br>
                        <a:rPr lang="ja-JP" altLang="en-US" sz="1000" u="none" strike="noStrike" dirty="0">
                          <a:solidFill>
                            <a:schemeClr val="tx1"/>
                          </a:solidFill>
                          <a:effectLst/>
                        </a:rPr>
                      </a:br>
                      <a:r>
                        <a:rPr lang="ja-JP" altLang="en-US" sz="1000" u="none" strike="noStrike" dirty="0">
                          <a:solidFill>
                            <a:schemeClr val="tx1"/>
                          </a:solidFill>
                          <a:effectLst/>
                        </a:rPr>
                        <a:t>　◆利用対象　育児・介護等を行う職員、出張中の業務中継拠点（最大６名程度が</a:t>
                      </a:r>
                      <a:endParaRPr lang="en-US" altLang="ja-JP" sz="1000" u="none" strike="noStrike" dirty="0">
                        <a:solidFill>
                          <a:schemeClr val="tx1"/>
                        </a:solidFill>
                        <a:effectLst/>
                      </a:endParaRPr>
                    </a:p>
                    <a:p>
                      <a:pPr algn="l" fontAlgn="ctr"/>
                      <a:r>
                        <a:rPr lang="en-US" altLang="ja-JP" sz="1000" u="none" strike="noStrike" dirty="0">
                          <a:solidFill>
                            <a:schemeClr val="tx1"/>
                          </a:solidFill>
                          <a:effectLst/>
                        </a:rPr>
                        <a:t>       </a:t>
                      </a:r>
                      <a:r>
                        <a:rPr lang="ja-JP" altLang="en-US" sz="1000" u="none" strike="noStrike" dirty="0">
                          <a:solidFill>
                            <a:schemeClr val="tx1"/>
                          </a:solidFill>
                          <a:effectLst/>
                        </a:rPr>
                        <a:t>執務可能）</a:t>
                      </a:r>
                      <a:br>
                        <a:rPr lang="ja-JP" altLang="en-US" sz="1000" u="none" strike="noStrike" dirty="0">
                          <a:solidFill>
                            <a:schemeClr val="tx1"/>
                          </a:solidFill>
                          <a:effectLst/>
                        </a:rPr>
                      </a:br>
                      <a:r>
                        <a:rPr lang="ja-JP" altLang="en-US" sz="1000" u="none" strike="noStrike" dirty="0">
                          <a:solidFill>
                            <a:schemeClr val="tx1"/>
                          </a:solidFill>
                          <a:effectLst/>
                        </a:rPr>
                        <a:t>◎サテライトオフィスの利用拡大（</a:t>
                      </a:r>
                      <a:r>
                        <a:rPr lang="en-US" altLang="ja-JP" sz="1000" u="none" strike="noStrike" dirty="0">
                          <a:solidFill>
                            <a:schemeClr val="tx1"/>
                          </a:solidFill>
                          <a:effectLst/>
                        </a:rPr>
                        <a:t>2017.9</a:t>
                      </a:r>
                      <a:r>
                        <a:rPr lang="ja-JP" altLang="en-US" sz="1000" u="none" strike="noStrike" dirty="0">
                          <a:solidFill>
                            <a:schemeClr val="tx1"/>
                          </a:solidFill>
                          <a:effectLst/>
                        </a:rPr>
                        <a:t>から実施）</a:t>
                      </a:r>
                      <a:br>
                        <a:rPr lang="ja-JP" altLang="en-US" sz="1000" u="none" strike="noStrike" dirty="0">
                          <a:solidFill>
                            <a:schemeClr val="tx1"/>
                          </a:solidFill>
                          <a:effectLst/>
                        </a:rPr>
                      </a:br>
                      <a:r>
                        <a:rPr lang="ja-JP" altLang="en-US" sz="1000" u="none" strike="noStrike" dirty="0">
                          <a:solidFill>
                            <a:schemeClr val="tx1"/>
                          </a:solidFill>
                          <a:effectLst/>
                        </a:rPr>
                        <a:t>　◆利用要件の拡大（ソロワーク利用、親族に対する一時的な介助）</a:t>
                      </a:r>
                      <a:br>
                        <a:rPr lang="ja-JP" altLang="en-US" sz="1000" u="none" strike="noStrike" dirty="0">
                          <a:solidFill>
                            <a:schemeClr val="tx1"/>
                          </a:solidFill>
                          <a:effectLst/>
                        </a:rPr>
                      </a:br>
                      <a:r>
                        <a:rPr lang="ja-JP" altLang="en-US" sz="1000" u="sng" strike="noStrike" dirty="0">
                          <a:solidFill>
                            <a:schemeClr val="tx1"/>
                          </a:solidFill>
                          <a:effectLst/>
                        </a:rPr>
                        <a:t>◎サテライトオフィスの拡充</a:t>
                      </a:r>
                      <a:br>
                        <a:rPr lang="ja-JP" altLang="en-US" sz="1000" u="sng" strike="noStrike" dirty="0">
                          <a:solidFill>
                            <a:schemeClr val="tx1"/>
                          </a:solidFill>
                          <a:effectLst/>
                        </a:rPr>
                      </a:br>
                      <a:r>
                        <a:rPr lang="ja-JP" altLang="en-US" sz="1000" u="none" strike="noStrike" dirty="0">
                          <a:solidFill>
                            <a:schemeClr val="tx1"/>
                          </a:solidFill>
                          <a:effectLst/>
                        </a:rPr>
                        <a:t>　</a:t>
                      </a:r>
                      <a:r>
                        <a:rPr lang="ja-JP" altLang="en-US" sz="1000" u="sng" strike="noStrike" dirty="0">
                          <a:solidFill>
                            <a:schemeClr val="tx1"/>
                          </a:solidFill>
                          <a:effectLst/>
                        </a:rPr>
                        <a:t>◆導入場所（</a:t>
                      </a:r>
                      <a:r>
                        <a:rPr lang="en-US" altLang="ja-JP" sz="1000" u="sng" strike="noStrike" dirty="0">
                          <a:solidFill>
                            <a:schemeClr val="tx1"/>
                          </a:solidFill>
                          <a:effectLst/>
                        </a:rPr>
                        <a:t>2022.11 </a:t>
                      </a:r>
                      <a:r>
                        <a:rPr lang="ja-JP" altLang="en-US" sz="1000" u="sng" strike="noStrike" dirty="0">
                          <a:solidFill>
                            <a:schemeClr val="tx1"/>
                          </a:solidFill>
                          <a:effectLst/>
                        </a:rPr>
                        <a:t>時点　計４か所）</a:t>
                      </a:r>
                      <a:br>
                        <a:rPr lang="ja-JP" altLang="en-US" sz="1000" u="sng" strike="noStrike" dirty="0">
                          <a:solidFill>
                            <a:schemeClr val="tx1"/>
                          </a:solidFill>
                          <a:effectLst/>
                        </a:rPr>
                      </a:br>
                      <a:r>
                        <a:rPr lang="ja-JP" altLang="en-US" sz="1000" u="none" strike="noStrike" dirty="0">
                          <a:solidFill>
                            <a:schemeClr val="tx1"/>
                          </a:solidFill>
                          <a:effectLst/>
                        </a:rPr>
                        <a:t>　　泉北（</a:t>
                      </a:r>
                      <a:r>
                        <a:rPr lang="en-US" altLang="ja-JP" sz="1000" u="none" strike="noStrike" dirty="0">
                          <a:solidFill>
                            <a:schemeClr val="tx1"/>
                          </a:solidFill>
                          <a:effectLst/>
                        </a:rPr>
                        <a:t>2017.4</a:t>
                      </a:r>
                      <a:r>
                        <a:rPr lang="ja-JP" altLang="en-US" sz="1000" u="none" strike="noStrike" dirty="0">
                          <a:solidFill>
                            <a:schemeClr val="tx1"/>
                          </a:solidFill>
                          <a:effectLst/>
                        </a:rPr>
                        <a:t>）・</a:t>
                      </a:r>
                      <a:r>
                        <a:rPr lang="ja-JP" altLang="en-US" sz="1000" u="sng" strike="noStrike" dirty="0">
                          <a:solidFill>
                            <a:schemeClr val="tx1"/>
                          </a:solidFill>
                          <a:effectLst/>
                        </a:rPr>
                        <a:t>三島（</a:t>
                      </a:r>
                      <a:r>
                        <a:rPr lang="en-US" altLang="ja-JP" sz="1000" u="sng" strike="noStrike" dirty="0">
                          <a:solidFill>
                            <a:schemeClr val="tx1"/>
                          </a:solidFill>
                          <a:effectLst/>
                        </a:rPr>
                        <a:t>2019.5</a:t>
                      </a:r>
                      <a:r>
                        <a:rPr lang="ja-JP" altLang="en-US" sz="1000" u="sng" strike="noStrike" dirty="0">
                          <a:solidFill>
                            <a:schemeClr val="tx1"/>
                          </a:solidFill>
                          <a:effectLst/>
                        </a:rPr>
                        <a:t>）・大手前（</a:t>
                      </a:r>
                      <a:r>
                        <a:rPr lang="en-US" altLang="ja-JP" sz="1000" u="sng" strike="noStrike" dirty="0">
                          <a:solidFill>
                            <a:schemeClr val="tx1"/>
                          </a:solidFill>
                          <a:effectLst/>
                        </a:rPr>
                        <a:t>2021.4</a:t>
                      </a:r>
                      <a:r>
                        <a:rPr lang="ja-JP" altLang="en-US" sz="1000" u="sng" strike="noStrike" dirty="0">
                          <a:solidFill>
                            <a:schemeClr val="tx1"/>
                          </a:solidFill>
                          <a:effectLst/>
                        </a:rPr>
                        <a:t>）・咲洲（</a:t>
                      </a:r>
                      <a:r>
                        <a:rPr lang="en-US" altLang="ja-JP" sz="1000" u="sng" strike="noStrike" dirty="0">
                          <a:solidFill>
                            <a:schemeClr val="tx1"/>
                          </a:solidFill>
                          <a:effectLst/>
                        </a:rPr>
                        <a:t>2021.5</a:t>
                      </a:r>
                      <a:r>
                        <a:rPr lang="ja-JP" altLang="en-US" sz="1000" u="sng" strike="noStrike" dirty="0">
                          <a:solidFill>
                            <a:schemeClr val="tx1"/>
                          </a:solidFill>
                          <a:effectLst/>
                        </a:rPr>
                        <a:t>）</a:t>
                      </a:r>
                      <a:br>
                        <a:rPr lang="ja-JP" altLang="en-US" sz="1000" u="sng" strike="noStrike" dirty="0">
                          <a:solidFill>
                            <a:schemeClr val="tx1"/>
                          </a:solidFill>
                          <a:effectLst/>
                        </a:rPr>
                      </a:br>
                      <a:r>
                        <a:rPr lang="ja-JP" altLang="en-US" sz="1000" u="none" strike="noStrike" dirty="0">
                          <a:solidFill>
                            <a:schemeClr val="tx1"/>
                          </a:solidFill>
                          <a:effectLst/>
                        </a:rPr>
                        <a:t>　</a:t>
                      </a:r>
                      <a:r>
                        <a:rPr lang="ja-JP" altLang="en-US" sz="1000" u="sng" strike="noStrike" dirty="0">
                          <a:solidFill>
                            <a:schemeClr val="tx1"/>
                          </a:solidFill>
                          <a:effectLst/>
                        </a:rPr>
                        <a:t>◆利用実績　延べ</a:t>
                      </a:r>
                      <a:r>
                        <a:rPr lang="en-US" altLang="ja-JP" sz="1000" u="sng" strike="noStrike" dirty="0">
                          <a:solidFill>
                            <a:schemeClr val="tx1"/>
                          </a:solidFill>
                          <a:effectLst/>
                        </a:rPr>
                        <a:t>383</a:t>
                      </a:r>
                      <a:r>
                        <a:rPr lang="ja-JP" altLang="en-US" sz="1000" u="sng" strike="noStrike" dirty="0">
                          <a:solidFill>
                            <a:schemeClr val="tx1"/>
                          </a:solidFill>
                          <a:effectLst/>
                        </a:rPr>
                        <a:t>名（</a:t>
                      </a:r>
                      <a:r>
                        <a:rPr lang="en-US" altLang="ja-JP" sz="1000" u="sng" strike="noStrike" dirty="0">
                          <a:solidFill>
                            <a:schemeClr val="tx1"/>
                          </a:solidFill>
                          <a:effectLst/>
                        </a:rPr>
                        <a:t>2021</a:t>
                      </a:r>
                      <a:r>
                        <a:rPr lang="ja-JP" altLang="en-US" sz="1000" u="sng" strike="noStrike" dirty="0">
                          <a:solidFill>
                            <a:schemeClr val="tx1"/>
                          </a:solidFill>
                          <a:effectLst/>
                        </a:rPr>
                        <a:t>年度）</a:t>
                      </a:r>
                      <a:endParaRPr lang="ja-JP" altLang="en-US" sz="1000" b="0" i="0" u="sng"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kumimoji="1" lang="ja-JP" altLang="en-US" sz="1000" u="none" strike="noStrike" kern="1200" dirty="0">
                          <a:solidFill>
                            <a:schemeClr val="tx1"/>
                          </a:solidFill>
                          <a:effectLst/>
                          <a:latin typeface="+mj-ea"/>
                          <a:ea typeface="+mn-ea"/>
                          <a:cs typeface="+mn-cs"/>
                        </a:rPr>
                        <a:t>リニューアルバージョンで</a:t>
                      </a:r>
                      <a:endParaRPr kumimoji="1" lang="en-US" altLang="ja-JP" sz="1000" u="none" strike="noStrike" kern="1200" dirty="0">
                        <a:solidFill>
                          <a:schemeClr val="tx1"/>
                        </a:solidFill>
                        <a:effectLst/>
                        <a:latin typeface="+mj-ea"/>
                        <a:ea typeface="+mn-ea"/>
                        <a:cs typeface="+mn-cs"/>
                      </a:endParaRPr>
                    </a:p>
                    <a:p>
                      <a:pPr algn="ctr" fontAlgn="ctr"/>
                      <a:r>
                        <a:rPr kumimoji="1" lang="ja-JP" altLang="en-US" sz="1000" u="none" strike="noStrike" kern="1200" dirty="0">
                          <a:solidFill>
                            <a:schemeClr val="tx1"/>
                          </a:solidFill>
                          <a:effectLst/>
                          <a:latin typeface="+mj-ea"/>
                          <a:ea typeface="+mn-ea"/>
                          <a:cs typeface="+mn-cs"/>
                        </a:rPr>
                        <a:t>取組強化（第一弾～）</a:t>
                      </a:r>
                      <a:endParaRPr kumimoji="1" lang="ja-JP" altLang="en-US" sz="1000" b="0" i="0" u="none" strike="noStrike" kern="1200" dirty="0">
                        <a:solidFill>
                          <a:schemeClr val="tx1"/>
                        </a:solidFill>
                        <a:effectLst/>
                        <a:latin typeface="+mj-ea"/>
                        <a:ea typeface="+mn-ea"/>
                        <a:cs typeface="+mn-cs"/>
                      </a:endParaRPr>
                    </a:p>
                  </a:txBody>
                  <a:tcPr marL="5029" marR="5029" marT="5029" marB="0" anchor="ctr">
                    <a:solidFill>
                      <a:srgbClr val="D0E3EA"/>
                    </a:solidFill>
                  </a:tcPr>
                </a:tc>
                <a:extLst>
                  <a:ext uri="{0D108BD9-81ED-4DB2-BD59-A6C34878D82A}">
                    <a16:rowId xmlns:a16="http://schemas.microsoft.com/office/drawing/2014/main" val="510595436"/>
                  </a:ext>
                </a:extLst>
              </a:tr>
              <a:tr h="926025">
                <a:tc vMerge="1">
                  <a:txBody>
                    <a:bodyPr/>
                    <a:lstStyle/>
                    <a:p>
                      <a:pPr algn="ctr" fontAlgn="ctr"/>
                      <a:endParaRPr lang="ja-JP" altLang="en-US" sz="1000" b="1"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b="1" u="none" strike="noStrike" dirty="0">
                          <a:solidFill>
                            <a:schemeClr val="tx1"/>
                          </a:solidFill>
                          <a:effectLst/>
                        </a:rPr>
                        <a:t>フリーアドレスの試行実施</a:t>
                      </a:r>
                      <a:endParaRPr lang="ja-JP" altLang="en-US" sz="1000" b="1"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l" fontAlgn="ctr"/>
                      <a:r>
                        <a:rPr lang="ja-JP" altLang="en-US" sz="1000" u="none" strike="noStrike" dirty="0">
                          <a:solidFill>
                            <a:schemeClr val="tx1"/>
                          </a:solidFill>
                          <a:effectLst/>
                        </a:rPr>
                        <a:t>　◆ＩＴ・業務改革課業務改革Ｇ内で実践（</a:t>
                      </a:r>
                      <a:r>
                        <a:rPr lang="en-US" altLang="ja-JP" sz="1000" u="none" strike="noStrike" dirty="0">
                          <a:solidFill>
                            <a:schemeClr val="tx1"/>
                          </a:solidFill>
                          <a:effectLst/>
                        </a:rPr>
                        <a:t>8</a:t>
                      </a:r>
                      <a:r>
                        <a:rPr lang="ja-JP" altLang="en-US" sz="1000" u="none" strike="noStrike" dirty="0">
                          <a:solidFill>
                            <a:schemeClr val="tx1"/>
                          </a:solidFill>
                          <a:effectLst/>
                        </a:rPr>
                        <a:t>名）</a:t>
                      </a:r>
                      <a:br>
                        <a:rPr lang="ja-JP" altLang="en-US" sz="1000" u="none" strike="noStrike" dirty="0">
                          <a:solidFill>
                            <a:schemeClr val="tx1"/>
                          </a:solidFill>
                          <a:effectLst/>
                        </a:rPr>
                      </a:br>
                      <a:r>
                        <a:rPr lang="ja-JP" altLang="en-US" sz="1000" u="none" strike="noStrike" dirty="0">
                          <a:solidFill>
                            <a:schemeClr val="tx1"/>
                          </a:solidFill>
                          <a:effectLst/>
                        </a:rPr>
                        <a:t>　　セキュリティ・個人ロッカー購入、モバイル型内線の試行</a:t>
                      </a:r>
                      <a:br>
                        <a:rPr lang="ja-JP" altLang="en-US" sz="1000" u="none" strike="noStrike" dirty="0">
                          <a:solidFill>
                            <a:schemeClr val="tx1"/>
                          </a:solidFill>
                          <a:effectLst/>
                        </a:rPr>
                      </a:br>
                      <a:r>
                        <a:rPr lang="ja-JP" altLang="en-US" sz="1000" u="none" strike="noStrike" dirty="0">
                          <a:solidFill>
                            <a:schemeClr val="tx1"/>
                          </a:solidFill>
                          <a:effectLst/>
                        </a:rPr>
                        <a:t>　◆行政経営課公民戦略連携デスクで実践（</a:t>
                      </a:r>
                      <a:r>
                        <a:rPr lang="en-US" altLang="ja-JP" sz="1000" u="none" strike="noStrike" dirty="0">
                          <a:solidFill>
                            <a:schemeClr val="tx1"/>
                          </a:solidFill>
                          <a:effectLst/>
                        </a:rPr>
                        <a:t>2018.4</a:t>
                      </a:r>
                      <a:r>
                        <a:rPr lang="ja-JP" altLang="en-US" sz="1000" u="none" strike="noStrike" dirty="0">
                          <a:solidFill>
                            <a:schemeClr val="tx1"/>
                          </a:solidFill>
                          <a:effectLst/>
                        </a:rPr>
                        <a:t>～）</a:t>
                      </a:r>
                      <a:endParaRPr lang="ja-JP" altLang="en-US" sz="1000" b="0"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tc>
                  <a:txBody>
                    <a:bodyPr/>
                    <a:lstStyle/>
                    <a:p>
                      <a:pPr algn="ctr" fontAlgn="ctr"/>
                      <a:r>
                        <a:rPr lang="ja-JP" altLang="en-US" sz="1000" u="none" strike="noStrike" dirty="0">
                          <a:solidFill>
                            <a:schemeClr val="tx1"/>
                          </a:solidFill>
                          <a:effectLst/>
                        </a:rPr>
                        <a:t>第二弾から継続</a:t>
                      </a:r>
                      <a:endParaRPr lang="ja-JP" altLang="en-US" sz="1000" b="0" i="0" u="none" strike="noStrike" dirty="0">
                        <a:solidFill>
                          <a:schemeClr val="tx1"/>
                        </a:solidFill>
                        <a:effectLst/>
                        <a:latin typeface="游ゴシック" panose="020B0400000000000000" pitchFamily="50" charset="-128"/>
                        <a:ea typeface="游ゴシック" panose="020B0400000000000000" pitchFamily="50" charset="-128"/>
                      </a:endParaRPr>
                    </a:p>
                  </a:txBody>
                  <a:tcPr marL="5029" marR="5029" marT="5029" marB="0" anchor="ctr">
                    <a:solidFill>
                      <a:srgbClr val="D0E3EA"/>
                    </a:solidFill>
                  </a:tcPr>
                </a:tc>
                <a:extLst>
                  <a:ext uri="{0D108BD9-81ED-4DB2-BD59-A6C34878D82A}">
                    <a16:rowId xmlns:a16="http://schemas.microsoft.com/office/drawing/2014/main" val="3067273894"/>
                  </a:ext>
                </a:extLst>
              </a:tr>
            </a:tbl>
          </a:graphicData>
        </a:graphic>
      </p:graphicFrame>
    </p:spTree>
    <p:extLst>
      <p:ext uri="{BB962C8B-B14F-4D97-AF65-F5344CB8AC3E}">
        <p14:creationId xmlns:p14="http://schemas.microsoft.com/office/powerpoint/2010/main" val="2901581936"/>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活用</a:t>
            </a:r>
          </a:p>
        </p:txBody>
      </p:sp>
      <p:graphicFrame>
        <p:nvGraphicFramePr>
          <p:cNvPr id="9" name="表 8"/>
          <p:cNvGraphicFramePr>
            <a:graphicFrameLocks noGrp="1"/>
          </p:cNvGraphicFramePr>
          <p:nvPr/>
        </p:nvGraphicFramePr>
        <p:xfrm>
          <a:off x="0" y="456489"/>
          <a:ext cx="9043905" cy="5957733"/>
        </p:xfrm>
        <a:graphic>
          <a:graphicData uri="http://schemas.openxmlformats.org/drawingml/2006/table">
            <a:tbl>
              <a:tblPr firstRow="1" bandRow="1">
                <a:tableStyleId>{5940675A-B579-460E-94D1-54222C63F5DA}</a:tableStyleId>
              </a:tblPr>
              <a:tblGrid>
                <a:gridCol w="2260977">
                  <a:extLst>
                    <a:ext uri="{9D8B030D-6E8A-4147-A177-3AD203B41FA5}">
                      <a16:colId xmlns:a16="http://schemas.microsoft.com/office/drawing/2014/main" val="20000"/>
                    </a:ext>
                  </a:extLst>
                </a:gridCol>
                <a:gridCol w="2260977">
                  <a:extLst>
                    <a:ext uri="{9D8B030D-6E8A-4147-A177-3AD203B41FA5}">
                      <a16:colId xmlns:a16="http://schemas.microsoft.com/office/drawing/2014/main" val="20001"/>
                    </a:ext>
                  </a:extLst>
                </a:gridCol>
                <a:gridCol w="2254208">
                  <a:extLst>
                    <a:ext uri="{9D8B030D-6E8A-4147-A177-3AD203B41FA5}">
                      <a16:colId xmlns:a16="http://schemas.microsoft.com/office/drawing/2014/main" val="20002"/>
                    </a:ext>
                  </a:extLst>
                </a:gridCol>
                <a:gridCol w="2267743">
                  <a:extLst>
                    <a:ext uri="{9D8B030D-6E8A-4147-A177-3AD203B41FA5}">
                      <a16:colId xmlns:a16="http://schemas.microsoft.com/office/drawing/2014/main" val="20003"/>
                    </a:ext>
                  </a:extLst>
                </a:gridCol>
              </a:tblGrid>
              <a:tr h="33395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925389">
                <a:tc rowSpan="2">
                  <a:txBody>
                    <a:bodyPr/>
                    <a:lstStyle/>
                    <a:p>
                      <a:pPr marL="0" indent="0"/>
                      <a:r>
                        <a:rPr kumimoji="1" lang="ja-JP" altLang="en-US" sz="1400" dirty="0">
                          <a:solidFill>
                            <a:schemeClr val="tx1"/>
                          </a:solidFill>
                        </a:rPr>
                        <a:t>　情報通信技術（ＩＣＴ）は大きく発展しており、生産性の向上などの社会的課題の解決にＩＣＴの利活用が有効。</a:t>
                      </a:r>
                      <a:endParaRPr kumimoji="1" lang="en-US" altLang="ja-JP" sz="1400" dirty="0">
                        <a:solidFill>
                          <a:schemeClr val="tx1"/>
                        </a:solidFill>
                      </a:endParaRPr>
                    </a:p>
                    <a:p>
                      <a:pPr marL="0" indent="0"/>
                      <a:endParaRPr kumimoji="1" lang="en-US" altLang="ja-JP" sz="10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①　</a:t>
                      </a:r>
                      <a:r>
                        <a:rPr kumimoji="1" lang="ja-JP" altLang="en-US" sz="1400" dirty="0">
                          <a:solidFill>
                            <a:schemeClr val="tx1"/>
                          </a:solidFill>
                          <a:latin typeface="+mn-ea"/>
                          <a:ea typeface="+mn-ea"/>
                        </a:rPr>
                        <a:t>次世代技術等の</a:t>
                      </a:r>
                      <a:r>
                        <a:rPr kumimoji="1" lang="en-US" altLang="ja-JP" sz="1400" dirty="0">
                          <a:solidFill>
                            <a:schemeClr val="tx1"/>
                          </a:solidFill>
                          <a:latin typeface="+mn-ea"/>
                          <a:ea typeface="+mn-ea"/>
                        </a:rPr>
                        <a:t>ICT</a:t>
                      </a:r>
                      <a:r>
                        <a:rPr kumimoji="1" lang="ja-JP" altLang="en-US" sz="1400" dirty="0">
                          <a:solidFill>
                            <a:schemeClr val="tx1"/>
                          </a:solidFill>
                          <a:latin typeface="+mn-ea"/>
                          <a:ea typeface="+mn-ea"/>
                        </a:rPr>
                        <a:t>を</a:t>
                      </a:r>
                      <a:endParaRPr kumimoji="1" lang="en-US" altLang="ja-JP" sz="1400" dirty="0">
                        <a:solidFill>
                          <a:schemeClr val="tx1"/>
                        </a:solidFill>
                        <a:latin typeface="+mn-ea"/>
                        <a:ea typeface="+mn-ea"/>
                      </a:endParaRPr>
                    </a:p>
                    <a:p>
                      <a:pPr marL="0" indent="0"/>
                      <a:r>
                        <a:rPr kumimoji="1" lang="ja-JP" altLang="en-US" sz="1400" dirty="0">
                          <a:solidFill>
                            <a:schemeClr val="tx1"/>
                          </a:solidFill>
                          <a:latin typeface="+mn-ea"/>
                          <a:ea typeface="+mn-ea"/>
                        </a:rPr>
                        <a:t>　行政活動に導入すること</a:t>
                      </a:r>
                      <a:endParaRPr kumimoji="1" lang="en-US" altLang="ja-JP" sz="1400" dirty="0">
                        <a:solidFill>
                          <a:schemeClr val="tx1"/>
                        </a:solidFill>
                        <a:latin typeface="+mn-ea"/>
                        <a:ea typeface="+mn-ea"/>
                      </a:endParaRPr>
                    </a:p>
                    <a:p>
                      <a:pPr marL="0" indent="0"/>
                      <a:r>
                        <a:rPr kumimoji="1" lang="ja-JP" altLang="en-US" sz="1400" dirty="0">
                          <a:solidFill>
                            <a:schemeClr val="tx1"/>
                          </a:solidFill>
                          <a:latin typeface="+mn-ea"/>
                          <a:ea typeface="+mn-ea"/>
                        </a:rPr>
                        <a:t>　で</a:t>
                      </a:r>
                      <a:r>
                        <a:rPr kumimoji="1" lang="ja-JP" altLang="en-US" sz="1400" dirty="0">
                          <a:solidFill>
                            <a:schemeClr val="tx1"/>
                          </a:solidFill>
                        </a:rPr>
                        <a:t>職員の生産性の向上や</a:t>
                      </a:r>
                      <a:endParaRPr kumimoji="1" lang="en-US" altLang="ja-JP" sz="1400" dirty="0">
                        <a:solidFill>
                          <a:schemeClr val="tx1"/>
                        </a:solidFill>
                      </a:endParaRPr>
                    </a:p>
                    <a:p>
                      <a:pPr marL="0" indent="0"/>
                      <a:r>
                        <a:rPr kumimoji="1" lang="ja-JP" altLang="en-US" sz="1400" dirty="0">
                          <a:solidFill>
                            <a:schemeClr val="tx1"/>
                          </a:solidFill>
                        </a:rPr>
                        <a:t>　業務の効率化を図る。</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①次世代技術等の導入</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a:t>
                      </a:r>
                      <a:r>
                        <a:rPr kumimoji="1" lang="en-US" altLang="ja-JP" sz="1400" dirty="0">
                          <a:solidFill>
                            <a:schemeClr val="tx1"/>
                          </a:solidFill>
                        </a:rPr>
                        <a:t>ICT</a:t>
                      </a:r>
                      <a:r>
                        <a:rPr kumimoji="1" lang="ja-JP" altLang="en-US" sz="1400" dirty="0" err="1">
                          <a:solidFill>
                            <a:schemeClr val="tx1"/>
                          </a:solidFill>
                        </a:rPr>
                        <a:t>の利</a:t>
                      </a:r>
                      <a:r>
                        <a:rPr kumimoji="1" lang="ja-JP" altLang="en-US" sz="1400" dirty="0">
                          <a:solidFill>
                            <a:schemeClr val="tx1"/>
                          </a:solidFill>
                        </a:rPr>
                        <a:t>活用</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・タブレット端末機を本格導入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500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台）</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・タブレット端末機の更新及び機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能改善（</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350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台）（</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・大手前庁舎に無線</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LAN</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を整備</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・ウェブ会議システム「</a:t>
                      </a:r>
                      <a:r>
                        <a:rPr kumimoji="1" lang="en-US" altLang="ja-JP" sz="1200" dirty="0">
                          <a:solidFill>
                            <a:schemeClr val="tx1"/>
                          </a:solidFill>
                        </a:rPr>
                        <a:t>Microsoft </a:t>
                      </a:r>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Teams</a:t>
                      </a:r>
                      <a:r>
                        <a:rPr kumimoji="1" lang="ja-JP" altLang="en-US" sz="1200" dirty="0">
                          <a:solidFill>
                            <a:schemeClr val="tx1"/>
                          </a:solidFill>
                        </a:rPr>
                        <a:t>」を導入（</a:t>
                      </a:r>
                      <a:r>
                        <a:rPr kumimoji="1" lang="en-US" altLang="ja-JP" sz="1200" dirty="0">
                          <a:solidFill>
                            <a:schemeClr val="tx1"/>
                          </a:solidFill>
                        </a:rPr>
                        <a:t>2021</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AI</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RPA</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の活用</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・音声認識技術（ＡＩ）を活用した</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議事録等作成支援システムの</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a:solidFill>
                            <a:schemeClr val="tx1"/>
                          </a:solidFill>
                        </a:rPr>
                        <a:t>導入（</a:t>
                      </a:r>
                      <a:r>
                        <a:rPr kumimoji="1" lang="en-US" altLang="ja-JP" sz="1200" dirty="0">
                          <a:solidFill>
                            <a:schemeClr val="tx1"/>
                          </a:solidFill>
                        </a:rPr>
                        <a:t>2018</a:t>
                      </a:r>
                      <a:r>
                        <a:rPr kumimoji="1" lang="ja-JP" altLang="en-US" sz="1200" dirty="0">
                          <a:solidFill>
                            <a:schemeClr val="tx1"/>
                          </a:solidFill>
                        </a:rPr>
                        <a:t>年</a:t>
                      </a:r>
                      <a:r>
                        <a:rPr kumimoji="1" lang="en-US" altLang="ja-JP" sz="1200" dirty="0">
                          <a:solidFill>
                            <a:schemeClr val="tx1"/>
                          </a:solidFill>
                        </a:rPr>
                        <a:t>5</a:t>
                      </a:r>
                      <a:r>
                        <a:rPr kumimoji="1" lang="ja-JP" altLang="en-US" sz="1200" dirty="0">
                          <a:solidFill>
                            <a:schemeClr val="tx1"/>
                          </a:solidFill>
                        </a:rPr>
                        <a:t>月～）</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a:t>
                      </a:r>
                      <a:r>
                        <a:rPr kumimoji="1" lang="en-US" altLang="ja-JP" sz="1200" dirty="0">
                          <a:solidFill>
                            <a:schemeClr val="tx1"/>
                          </a:solidFill>
                        </a:rPr>
                        <a:t>RPA</a:t>
                      </a:r>
                      <a:r>
                        <a:rPr kumimoji="1" lang="ja-JP" altLang="en-US" sz="1200" dirty="0">
                          <a:solidFill>
                            <a:schemeClr val="tx1"/>
                          </a:solidFill>
                        </a:rPr>
                        <a:t>の導入（</a:t>
                      </a:r>
                      <a:r>
                        <a:rPr kumimoji="1" lang="en-US" altLang="ja-JP" sz="1200" dirty="0">
                          <a:solidFill>
                            <a:schemeClr val="tx1"/>
                          </a:solidFill>
                        </a:rPr>
                        <a:t>2019</a:t>
                      </a:r>
                      <a:r>
                        <a:rPr kumimoji="1" lang="ja-JP" altLang="en-US" sz="1200" dirty="0">
                          <a:solidFill>
                            <a:schemeClr val="tx1"/>
                          </a:solidFill>
                        </a:rPr>
                        <a:t>年</a:t>
                      </a:r>
                      <a:r>
                        <a:rPr kumimoji="1" lang="en-US" altLang="ja-JP" sz="1200" dirty="0">
                          <a:solidFill>
                            <a:schemeClr val="tx1"/>
                          </a:solidFill>
                        </a:rPr>
                        <a:t>5</a:t>
                      </a:r>
                      <a:r>
                        <a:rPr kumimoji="1" lang="ja-JP" altLang="en-US" sz="1200" dirty="0">
                          <a:solidFill>
                            <a:schemeClr val="tx1"/>
                          </a:solidFill>
                        </a:rPr>
                        <a:t>月～）</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pPr marL="0" indent="0"/>
                      <a:r>
                        <a:rPr kumimoji="1" lang="ja-JP" altLang="en-US" sz="1400" dirty="0">
                          <a:solidFill>
                            <a:schemeClr val="tx1"/>
                          </a:solidFill>
                        </a:rPr>
                        <a:t>①次世代技術等の導入</a:t>
                      </a:r>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ICT</a:t>
                      </a:r>
                      <a:r>
                        <a:rPr kumimoji="1" lang="ja-JP" altLang="en-US" sz="1400" dirty="0" err="1">
                          <a:solidFill>
                            <a:schemeClr val="tx1"/>
                          </a:solidFill>
                        </a:rPr>
                        <a:t>の利</a:t>
                      </a:r>
                      <a:r>
                        <a:rPr kumimoji="1" lang="ja-JP" altLang="en-US" sz="1400" dirty="0">
                          <a:solidFill>
                            <a:schemeClr val="tx1"/>
                          </a:solidFill>
                        </a:rPr>
                        <a:t>活用</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・主にモバイルワークへ活用し、</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府職員の働き方改革を推進。</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・職員端末機の利便性向上。</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・全職員がいつでも庁外とのウェ</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a:solidFill>
                            <a:schemeClr val="tx1"/>
                          </a:solidFill>
                        </a:rPr>
                        <a:t>ブ会議が可能に</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a:t>
                      </a:r>
                      <a:r>
                        <a:rPr kumimoji="1" lang="en-US" altLang="ja-JP" sz="1400" dirty="0">
                          <a:solidFill>
                            <a:schemeClr val="tx1"/>
                          </a:solidFill>
                        </a:rPr>
                        <a:t>AI</a:t>
                      </a:r>
                      <a:r>
                        <a:rPr kumimoji="1" lang="ja-JP" altLang="en-US" sz="14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400" b="0" i="0" u="none" strike="noStrike" kern="1200" cap="none" spc="0" normalizeH="0" baseline="0" noProof="0" dirty="0">
                          <a:ln>
                            <a:noFill/>
                          </a:ln>
                          <a:solidFill>
                            <a:schemeClr val="tx1"/>
                          </a:solidFill>
                          <a:effectLst/>
                          <a:uLnTx/>
                          <a:uFillTx/>
                          <a:latin typeface="+mn-lt"/>
                          <a:ea typeface="+mn-ea"/>
                          <a:cs typeface="+mn-cs"/>
                        </a:rPr>
                        <a:t>RPA</a:t>
                      </a:r>
                      <a:r>
                        <a:rPr kumimoji="1" lang="ja-JP" altLang="en-US" sz="1400" dirty="0">
                          <a:solidFill>
                            <a:schemeClr val="tx1"/>
                          </a:solidFill>
                        </a:rPr>
                        <a:t>の活用</a:t>
                      </a:r>
                      <a:endParaRPr kumimoji="1" lang="en-US" altLang="ja-JP" sz="1400" dirty="0">
                        <a:solidFill>
                          <a:schemeClr val="tx1"/>
                        </a:solidFill>
                      </a:endParaRPr>
                    </a:p>
                    <a:p>
                      <a:pPr marL="0" indent="0"/>
                      <a:r>
                        <a:rPr kumimoji="1" lang="ja-JP" altLang="en-US" sz="1200" dirty="0">
                          <a:solidFill>
                            <a:schemeClr val="tx1"/>
                          </a:solidFill>
                        </a:rPr>
                        <a:t>・</a:t>
                      </a:r>
                      <a:r>
                        <a:rPr kumimoji="1" lang="ja-JP" altLang="en-US" sz="1200" strike="noStrike" dirty="0">
                          <a:solidFill>
                            <a:schemeClr val="tx1"/>
                          </a:solidFill>
                        </a:rPr>
                        <a:t>議事録等の作成に係る負担</a:t>
                      </a:r>
                      <a:endParaRPr kumimoji="1" lang="en-US" altLang="ja-JP" sz="1200" strike="noStrike" dirty="0">
                        <a:solidFill>
                          <a:schemeClr val="tx1"/>
                        </a:solidFill>
                      </a:endParaRPr>
                    </a:p>
                    <a:p>
                      <a:pPr marL="0" indent="0"/>
                      <a:r>
                        <a:rPr kumimoji="1" lang="ja-JP" altLang="en-US" sz="1200" strike="noStrike" dirty="0">
                          <a:solidFill>
                            <a:schemeClr val="tx1"/>
                          </a:solidFill>
                        </a:rPr>
                        <a:t>　軽減</a:t>
                      </a:r>
                      <a:endParaRPr kumimoji="1" lang="en-US" altLang="ja-JP" sz="1200" strike="sngStrike" dirty="0">
                        <a:solidFill>
                          <a:schemeClr val="tx1"/>
                        </a:solidFill>
                      </a:endParaRPr>
                    </a:p>
                    <a:p>
                      <a:pPr marL="0" indent="0"/>
                      <a:r>
                        <a:rPr kumimoji="1" lang="ja-JP" altLang="en-US" sz="1200" strike="noStrike" dirty="0">
                          <a:solidFill>
                            <a:schemeClr val="tx1"/>
                          </a:solidFill>
                        </a:rPr>
                        <a:t>・パソコン上で行う単純な繰り返 </a:t>
                      </a:r>
                      <a:endParaRPr kumimoji="1" lang="en-US" altLang="ja-JP" sz="1200" strike="noStrike" dirty="0">
                        <a:solidFill>
                          <a:schemeClr val="tx1"/>
                        </a:solidFill>
                      </a:endParaRPr>
                    </a:p>
                    <a:p>
                      <a:pPr marL="0" indent="0"/>
                      <a:r>
                        <a:rPr kumimoji="1" lang="en-US" altLang="ja-JP" sz="1200" strike="noStrike" dirty="0">
                          <a:solidFill>
                            <a:schemeClr val="tx1"/>
                          </a:solidFill>
                        </a:rPr>
                        <a:t>  </a:t>
                      </a:r>
                      <a:r>
                        <a:rPr kumimoji="1" lang="ja-JP" altLang="en-US" sz="1200" strike="noStrike" dirty="0">
                          <a:solidFill>
                            <a:schemeClr val="tx1"/>
                          </a:solidFill>
                        </a:rPr>
                        <a:t>し作業を</a:t>
                      </a:r>
                      <a:r>
                        <a:rPr kumimoji="1" lang="en-US" altLang="ja-JP" sz="1200" strike="noStrike" dirty="0">
                          <a:solidFill>
                            <a:schemeClr val="tx1"/>
                          </a:solidFill>
                        </a:rPr>
                        <a:t>RPA</a:t>
                      </a:r>
                      <a:r>
                        <a:rPr kumimoji="1" lang="ja-JP" altLang="en-US" sz="1200" strike="noStrike" dirty="0">
                          <a:solidFill>
                            <a:schemeClr val="tx1"/>
                          </a:solidFill>
                        </a:rPr>
                        <a:t>により自動化し、業</a:t>
                      </a:r>
                      <a:endParaRPr kumimoji="1" lang="en-US" altLang="ja-JP" sz="1200" strike="noStrike" dirty="0">
                        <a:solidFill>
                          <a:schemeClr val="tx1"/>
                        </a:solidFill>
                      </a:endParaRPr>
                    </a:p>
                    <a:p>
                      <a:pPr marL="0" indent="0"/>
                      <a:r>
                        <a:rPr kumimoji="1" lang="en-US" altLang="ja-JP" sz="1200" strike="noStrike" dirty="0">
                          <a:solidFill>
                            <a:schemeClr val="tx1"/>
                          </a:solidFill>
                        </a:rPr>
                        <a:t>  </a:t>
                      </a:r>
                      <a:r>
                        <a:rPr kumimoji="1" lang="ja-JP" altLang="en-US" sz="1200" strike="noStrike" dirty="0">
                          <a:solidFill>
                            <a:schemeClr val="tx1"/>
                          </a:solidFill>
                        </a:rPr>
                        <a:t>務を効率化</a:t>
                      </a:r>
                      <a:endParaRPr kumimoji="1" lang="en-US" altLang="ja-JP" sz="1400" strike="noStrik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1873413">
                <a:tc vMerge="1">
                  <a:txBody>
                    <a:bodyPr/>
                    <a:lstStyle/>
                    <a:p>
                      <a:endParaRPr kumimoji="1" lang="ja-JP" altLang="en-US"/>
                    </a:p>
                  </a:txBody>
                  <a:tcPr/>
                </a:tc>
                <a:tc>
                  <a:txBody>
                    <a:bodyPr/>
                    <a:lstStyle/>
                    <a:p>
                      <a:pPr marL="0" indent="0"/>
                      <a:endParaRPr kumimoji="1" lang="en-US" altLang="ja-JP" sz="1400" dirty="0">
                        <a:solidFill>
                          <a:schemeClr val="accent6"/>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rgbClr val="FF000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200" dirty="0">
                        <a:solidFill>
                          <a:srgbClr val="FF000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284</a:t>
            </a:fld>
            <a:endParaRPr lang="ja-JP" altLang="en-US"/>
          </a:p>
        </p:txBody>
      </p:sp>
    </p:spTree>
    <p:extLst>
      <p:ext uri="{BB962C8B-B14F-4D97-AF65-F5344CB8AC3E}">
        <p14:creationId xmlns:p14="http://schemas.microsoft.com/office/powerpoint/2010/main" val="1333611216"/>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活用</a:t>
            </a:r>
          </a:p>
        </p:txBody>
      </p:sp>
      <p:graphicFrame>
        <p:nvGraphicFramePr>
          <p:cNvPr id="9" name="表 8"/>
          <p:cNvGraphicFramePr>
            <a:graphicFrameLocks noGrp="1"/>
          </p:cNvGraphicFramePr>
          <p:nvPr/>
        </p:nvGraphicFramePr>
        <p:xfrm>
          <a:off x="0" y="692696"/>
          <a:ext cx="9043905" cy="5426272"/>
        </p:xfrm>
        <a:graphic>
          <a:graphicData uri="http://schemas.openxmlformats.org/drawingml/2006/table">
            <a:tbl>
              <a:tblPr firstRow="1" bandRow="1">
                <a:tableStyleId>{5940675A-B579-460E-94D1-54222C63F5DA}</a:tableStyleId>
              </a:tblPr>
              <a:tblGrid>
                <a:gridCol w="2260977">
                  <a:extLst>
                    <a:ext uri="{9D8B030D-6E8A-4147-A177-3AD203B41FA5}">
                      <a16:colId xmlns:a16="http://schemas.microsoft.com/office/drawing/2014/main" val="20000"/>
                    </a:ext>
                  </a:extLst>
                </a:gridCol>
                <a:gridCol w="2260977">
                  <a:extLst>
                    <a:ext uri="{9D8B030D-6E8A-4147-A177-3AD203B41FA5}">
                      <a16:colId xmlns:a16="http://schemas.microsoft.com/office/drawing/2014/main" val="20001"/>
                    </a:ext>
                  </a:extLst>
                </a:gridCol>
                <a:gridCol w="2254208">
                  <a:extLst>
                    <a:ext uri="{9D8B030D-6E8A-4147-A177-3AD203B41FA5}">
                      <a16:colId xmlns:a16="http://schemas.microsoft.com/office/drawing/2014/main" val="20002"/>
                    </a:ext>
                  </a:extLst>
                </a:gridCol>
                <a:gridCol w="2267743">
                  <a:extLst>
                    <a:ext uri="{9D8B030D-6E8A-4147-A177-3AD203B41FA5}">
                      <a16:colId xmlns:a16="http://schemas.microsoft.com/office/drawing/2014/main" val="20003"/>
                    </a:ext>
                  </a:extLst>
                </a:gridCol>
              </a:tblGrid>
              <a:tr h="442792">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2484000">
                <a:tc>
                  <a:txBody>
                    <a:bodyPr/>
                    <a:lstStyle/>
                    <a:p>
                      <a:pPr marL="0" indent="0"/>
                      <a:r>
                        <a:rPr kumimoji="1" lang="ja-JP" altLang="en-US" sz="1400" dirty="0">
                          <a:solidFill>
                            <a:schemeClr val="tx1"/>
                          </a:solidFill>
                        </a:rPr>
                        <a:t>　情報通信技術（ＩＣＴ）は大きく発展しており、生産性の向上などの社会的課題の解決にＩＣＴの利活用が有効。</a:t>
                      </a:r>
                      <a:endParaRPr kumimoji="1" lang="en-US" altLang="ja-JP" sz="1400" dirty="0">
                        <a:solidFill>
                          <a:schemeClr val="tx1"/>
                        </a:solidFill>
                      </a:endParaRPr>
                    </a:p>
                    <a:p>
                      <a:pPr marL="0" indent="0"/>
                      <a:endParaRPr kumimoji="1" lang="en-US" altLang="ja-JP" sz="1000" dirty="0">
                        <a:solidFill>
                          <a:schemeClr val="tx1"/>
                        </a:solidFill>
                      </a:endParaRPr>
                    </a:p>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endParaRPr kumimoji="1" lang="ja-JP" altLang="en-US" sz="1400" dirty="0">
                        <a:solidFill>
                          <a:schemeClr val="tx1"/>
                        </a:solidFill>
                      </a:endParaRPr>
                    </a:p>
                    <a:p>
                      <a:pPr marL="0" indent="0"/>
                      <a:r>
                        <a:rPr kumimoji="1" lang="ja-JP" altLang="en-US" sz="1400" dirty="0">
                          <a:solidFill>
                            <a:schemeClr val="tx1"/>
                          </a:solidFill>
                        </a:rPr>
                        <a:t>　</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　行政情報のオープン</a:t>
                      </a:r>
                      <a:endParaRPr kumimoji="1" lang="en-US" altLang="ja-JP" sz="1400" dirty="0">
                        <a:solidFill>
                          <a:schemeClr val="tx1"/>
                        </a:solidFill>
                      </a:endParaRPr>
                    </a:p>
                    <a:p>
                      <a:pPr marL="0" indent="0"/>
                      <a:r>
                        <a:rPr kumimoji="1" lang="ja-JP" altLang="en-US" sz="1400" dirty="0">
                          <a:solidFill>
                            <a:schemeClr val="tx1"/>
                          </a:solidFill>
                        </a:rPr>
                        <a:t>　データ化や利活用、クラウ</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ドサービス活用などによる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府民サービス向上に取り</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組む。</a:t>
                      </a: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②オープンデータ等の活用　</a:t>
                      </a:r>
                      <a:endParaRPr kumimoji="1" lang="en-US" altLang="ja-JP" sz="14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・データ収集やリンケージ等活用</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に必要な仕組みや費用対効果、</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集約されたデータの活用可能</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性など府としての方向性を検討</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し、取組みを進める。</a:t>
                      </a:r>
                      <a:endParaRPr kumimoji="1" lang="en-US" altLang="ja-JP" sz="1200" dirty="0">
                        <a:solidFill>
                          <a:schemeClr val="tx1"/>
                        </a:solidFill>
                      </a:endParaRPr>
                    </a:p>
                    <a:p>
                      <a:pPr marL="0" indent="0"/>
                      <a:endParaRPr kumimoji="1" lang="en-US" altLang="ja-JP" sz="1200" dirty="0">
                        <a:solidFill>
                          <a:schemeClr val="tx1"/>
                        </a:solidFill>
                      </a:endParaRPr>
                    </a:p>
                    <a:p>
                      <a:pPr marL="0" indent="0"/>
                      <a:r>
                        <a:rPr kumimoji="1" lang="ja-JP" altLang="en-US" sz="1200" dirty="0">
                          <a:solidFill>
                            <a:schemeClr val="tx1"/>
                          </a:solidFill>
                        </a:rPr>
                        <a:t>・クラウドサービス等を活用した</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行政手続きのオンライン化を進</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める。</a:t>
                      </a:r>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②オープンデータ等の活用</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200" dirty="0">
                          <a:solidFill>
                            <a:schemeClr val="tx1"/>
                          </a:solidFill>
                        </a:rPr>
                        <a:t>・オープンデータポータル</a:t>
                      </a:r>
                      <a:endParaRPr kumimoji="1" lang="en-US" altLang="ja-JP" sz="1200" dirty="0">
                        <a:solidFill>
                          <a:schemeClr val="tx1"/>
                        </a:solidFill>
                      </a:endParaRPr>
                    </a:p>
                    <a:p>
                      <a:pPr marL="0" indent="0"/>
                      <a:r>
                        <a:rPr kumimoji="1" lang="en-US" altLang="ja-JP" sz="1200" baseline="0" dirty="0">
                          <a:solidFill>
                            <a:schemeClr val="tx1"/>
                          </a:solidFill>
                        </a:rPr>
                        <a:t> </a:t>
                      </a:r>
                      <a:r>
                        <a:rPr kumimoji="1" lang="ja-JP" altLang="en-US" sz="1200" dirty="0">
                          <a:solidFill>
                            <a:schemeClr val="tx1"/>
                          </a:solidFill>
                        </a:rPr>
                        <a:t>サイトの運用</a:t>
                      </a:r>
                      <a:endParaRPr kumimoji="1" lang="en-US" altLang="ja-JP" sz="1200" dirty="0">
                        <a:solidFill>
                          <a:schemeClr val="tx1"/>
                        </a:solidFill>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ja-JP" altLang="en-US" sz="1200" dirty="0">
                          <a:solidFill>
                            <a:schemeClr val="tx1"/>
                          </a:solidFill>
                        </a:rPr>
                        <a:t>府のホームページ内に全庁のオープンデータをまとめて掲載する「ポータルページ」を開設</a:t>
                      </a:r>
                      <a:r>
                        <a:rPr lang="ja-JP" altLang="en-US" sz="1200" strike="noStrike" baseline="0" dirty="0">
                          <a:solidFill>
                            <a:schemeClr val="tx1"/>
                          </a:solidFill>
                        </a:rPr>
                        <a:t> </a:t>
                      </a:r>
                      <a:r>
                        <a:rPr lang="en-US" altLang="ja-JP" sz="1200" dirty="0">
                          <a:solidFill>
                            <a:schemeClr val="tx1"/>
                          </a:solidFill>
                        </a:rPr>
                        <a:t>(2015</a:t>
                      </a:r>
                      <a:r>
                        <a:rPr lang="ja-JP" altLang="en-US" sz="1200" dirty="0">
                          <a:solidFill>
                            <a:schemeClr val="tx1"/>
                          </a:solidFill>
                        </a:rPr>
                        <a:t>年</a:t>
                      </a:r>
                      <a:r>
                        <a:rPr lang="en-US" altLang="ja-JP" sz="1200" dirty="0">
                          <a:solidFill>
                            <a:schemeClr val="tx1"/>
                          </a:solidFill>
                        </a:rPr>
                        <a:t>1</a:t>
                      </a:r>
                      <a:r>
                        <a:rPr lang="ja-JP" altLang="en-US" sz="1200" dirty="0">
                          <a:solidFill>
                            <a:schemeClr val="tx1"/>
                          </a:solidFill>
                        </a:rPr>
                        <a:t>月</a:t>
                      </a:r>
                      <a:r>
                        <a:rPr lang="en-US" altLang="ja-JP" sz="1200" dirty="0">
                          <a:solidFill>
                            <a:schemeClr val="tx1"/>
                          </a:solidFill>
                        </a:rPr>
                        <a:t>)</a:t>
                      </a:r>
                    </a:p>
                    <a:p>
                      <a:pPr marL="171450" indent="-171450">
                        <a:buFontTx/>
                        <a:buChar char="-"/>
                      </a:pPr>
                      <a:r>
                        <a:rPr kumimoji="1" lang="ja-JP" altLang="en-US" sz="1200" dirty="0">
                          <a:solidFill>
                            <a:schemeClr val="tx1"/>
                          </a:solidFill>
                        </a:rPr>
                        <a:t>庁内各部局のデータ取得や更新等を容易に行うことができ、府民への発信等を行うことができるオープンデータサイトの運用を開始。 </a:t>
                      </a:r>
                      <a:r>
                        <a:rPr kumimoji="1" lang="en-US" altLang="ja-JP" sz="1200" dirty="0">
                          <a:solidFill>
                            <a:schemeClr val="tx1"/>
                          </a:solidFill>
                        </a:rPr>
                        <a:t>(2021</a:t>
                      </a:r>
                      <a:r>
                        <a:rPr kumimoji="1" lang="ja-JP" altLang="en-US" sz="1200" dirty="0">
                          <a:solidFill>
                            <a:schemeClr val="tx1"/>
                          </a:solidFill>
                        </a:rPr>
                        <a:t>年</a:t>
                      </a:r>
                      <a:r>
                        <a:rPr kumimoji="1" lang="en-US" altLang="ja-JP" sz="1200" dirty="0">
                          <a:solidFill>
                            <a:schemeClr val="tx1"/>
                          </a:solidFill>
                        </a:rPr>
                        <a:t>8</a:t>
                      </a:r>
                      <a:r>
                        <a:rPr kumimoji="1" lang="ja-JP" altLang="en-US" sz="1200" dirty="0">
                          <a:solidFill>
                            <a:schemeClr val="tx1"/>
                          </a:solidFill>
                        </a:rPr>
                        <a:t>月</a:t>
                      </a:r>
                      <a:r>
                        <a:rPr kumimoji="1" lang="en-US" altLang="ja-JP" sz="1200"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solidFill>
                          <a:schemeClr val="tx1"/>
                        </a:solidFill>
                      </a:endParaRPr>
                    </a:p>
                    <a:p>
                      <a:pPr marL="0" indent="0"/>
                      <a:r>
                        <a:rPr kumimoji="1" lang="ja-JP" altLang="en-US" sz="1200" dirty="0">
                          <a:solidFill>
                            <a:schemeClr val="tx1"/>
                          </a:solidFill>
                        </a:rPr>
                        <a:t>・デジタルマップ等の展開</a:t>
                      </a:r>
                      <a:endParaRPr kumimoji="1" lang="en-US" altLang="ja-JP" sz="1200" dirty="0">
                        <a:solidFill>
                          <a:schemeClr val="tx1"/>
                        </a:solidFill>
                      </a:endParaRPr>
                    </a:p>
                    <a:p>
                      <a:pPr marL="171450" indent="-171450">
                        <a:buFontTx/>
                        <a:buChar char="-"/>
                      </a:pPr>
                      <a:r>
                        <a:rPr kumimoji="1" lang="ja-JP" altLang="en-US" sz="1100" dirty="0">
                          <a:solidFill>
                            <a:schemeClr val="tx1"/>
                          </a:solidFill>
                        </a:rPr>
                        <a:t>庁内各部局だけではなく、市町村等のデータを活用して、赤ちゃんの駅マップ等のデジタルマップサービスを府民等に提供。</a:t>
                      </a:r>
                      <a:r>
                        <a:rPr kumimoji="1" lang="en-US" altLang="ja-JP" sz="1100" dirty="0">
                          <a:solidFill>
                            <a:schemeClr val="tx1"/>
                          </a:solidFill>
                        </a:rPr>
                        <a:t>(2021</a:t>
                      </a:r>
                      <a:r>
                        <a:rPr kumimoji="1" lang="ja-JP" altLang="en-US" sz="1100" dirty="0">
                          <a:solidFill>
                            <a:schemeClr val="tx1"/>
                          </a:solidFill>
                        </a:rPr>
                        <a:t>年</a:t>
                      </a:r>
                      <a:r>
                        <a:rPr kumimoji="1" lang="en-US" altLang="ja-JP" sz="1100" dirty="0">
                          <a:solidFill>
                            <a:schemeClr val="tx1"/>
                          </a:solidFill>
                        </a:rPr>
                        <a:t>2</a:t>
                      </a:r>
                      <a:r>
                        <a:rPr kumimoji="1" lang="ja-JP" altLang="en-US" sz="1100" dirty="0">
                          <a:solidFill>
                            <a:schemeClr val="tx1"/>
                          </a:solidFill>
                        </a:rPr>
                        <a:t>月</a:t>
                      </a:r>
                      <a:r>
                        <a:rPr kumimoji="1" lang="en-US" altLang="ja-JP" sz="1100" dirty="0">
                          <a:solidFill>
                            <a:schemeClr val="tx1"/>
                          </a:solidFill>
                        </a:rPr>
                        <a:t>)</a:t>
                      </a:r>
                    </a:p>
                    <a:p>
                      <a:pPr marL="0" indent="0"/>
                      <a:endParaRPr kumimoji="1" lang="en-US" altLang="ja-JP" sz="1100" dirty="0">
                        <a:solidFill>
                          <a:schemeClr val="tx1"/>
                        </a:solidFill>
                      </a:endParaRPr>
                    </a:p>
                    <a:p>
                      <a:pPr marL="0" indent="0"/>
                      <a:r>
                        <a:rPr kumimoji="1" lang="ja-JP" altLang="en-US" sz="1200" dirty="0">
                          <a:solidFill>
                            <a:schemeClr val="tx1"/>
                          </a:solidFill>
                        </a:rPr>
                        <a:t>・新型コロナウイルス感染症対</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策関連業務を中心に、迅速に </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手続きのオンライン化を展開し、</a:t>
                      </a:r>
                      <a:endParaRPr kumimoji="1" lang="en-US" altLang="ja-JP" sz="1200" dirty="0">
                        <a:solidFill>
                          <a:schemeClr val="tx1"/>
                        </a:solidFill>
                      </a:endParaRPr>
                    </a:p>
                    <a:p>
                      <a:pPr marL="0" indent="0"/>
                      <a:r>
                        <a:rPr kumimoji="1" lang="en-US" altLang="ja-JP" sz="1200" dirty="0">
                          <a:solidFill>
                            <a:schemeClr val="tx1"/>
                          </a:solidFill>
                        </a:rPr>
                        <a:t>  </a:t>
                      </a:r>
                      <a:r>
                        <a:rPr kumimoji="1" lang="ja-JP" altLang="en-US" sz="1200" dirty="0">
                          <a:solidFill>
                            <a:schemeClr val="tx1"/>
                          </a:solidFill>
                        </a:rPr>
                        <a:t>府民の利便性が向上（</a:t>
                      </a:r>
                      <a:r>
                        <a:rPr kumimoji="1" lang="en-US" altLang="ja-JP" sz="1200" dirty="0">
                          <a:solidFill>
                            <a:schemeClr val="tx1"/>
                          </a:solidFill>
                        </a:rPr>
                        <a:t>2020</a:t>
                      </a:r>
                      <a:r>
                        <a:rPr kumimoji="1" lang="ja-JP" altLang="en-US" sz="1200" dirty="0">
                          <a:solidFill>
                            <a:schemeClr val="tx1"/>
                          </a:solidFill>
                        </a:rPr>
                        <a:t>年</a:t>
                      </a:r>
                      <a:r>
                        <a:rPr kumimoji="1" lang="en-US" altLang="ja-JP" sz="1200" dirty="0">
                          <a:solidFill>
                            <a:schemeClr val="tx1"/>
                          </a:solidFill>
                        </a:rPr>
                        <a:t>4</a:t>
                      </a:r>
                    </a:p>
                    <a:p>
                      <a:pPr marL="0" indent="0"/>
                      <a:r>
                        <a:rPr kumimoji="1" lang="en-US" altLang="ja-JP" sz="1200" dirty="0">
                          <a:solidFill>
                            <a:schemeClr val="tx1"/>
                          </a:solidFill>
                        </a:rPr>
                        <a:t> </a:t>
                      </a:r>
                      <a:r>
                        <a:rPr kumimoji="1" lang="ja-JP" altLang="en-US" sz="1200" dirty="0">
                          <a:solidFill>
                            <a:schemeClr val="tx1"/>
                          </a:solidFill>
                        </a:rPr>
                        <a:t>月～）</a:t>
                      </a:r>
                      <a:endParaRPr kumimoji="1" lang="en-US" altLang="ja-JP" sz="1200" dirty="0">
                        <a:solidFill>
                          <a:schemeClr val="tx1"/>
                        </a:solidFill>
                      </a:endParaRPr>
                    </a:p>
                    <a:p>
                      <a:pPr marL="0" indent="0"/>
                      <a:endParaRPr kumimoji="1" lang="en-US" altLang="ja-JP" sz="12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285</a:t>
            </a:fld>
            <a:endParaRPr lang="ja-JP" altLang="en-US"/>
          </a:p>
        </p:txBody>
      </p:sp>
    </p:spTree>
    <p:extLst>
      <p:ext uri="{BB962C8B-B14F-4D97-AF65-F5344CB8AC3E}">
        <p14:creationId xmlns:p14="http://schemas.microsoft.com/office/powerpoint/2010/main" val="2397299191"/>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サービス改善</a:t>
            </a:r>
          </a:p>
        </p:txBody>
      </p:sp>
      <p:graphicFrame>
        <p:nvGraphicFramePr>
          <p:cNvPr id="8" name="表 7"/>
          <p:cNvGraphicFramePr>
            <a:graphicFrameLocks noGrp="1"/>
          </p:cNvGraphicFramePr>
          <p:nvPr>
            <p:extLst/>
          </p:nvPr>
        </p:nvGraphicFramePr>
        <p:xfrm>
          <a:off x="251520" y="411357"/>
          <a:ext cx="8712968" cy="6009640"/>
        </p:xfrm>
        <a:graphic>
          <a:graphicData uri="http://schemas.openxmlformats.org/drawingml/2006/table">
            <a:tbl>
              <a:tblPr firstRow="1" bandRow="1">
                <a:tableStyleId>{5940675A-B579-460E-94D1-54222C63F5DA}</a:tableStyleId>
              </a:tblPr>
              <a:tblGrid>
                <a:gridCol w="201622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dirty="0">
                          <a:solidFill>
                            <a:schemeClr val="tx1"/>
                          </a:solidFill>
                        </a:rPr>
                        <a:t>　従来の各施設での業務改善は、主にコスト削減を重視したものであり、府民・利用者へのサービス向上という観点での業務改善が十分ではなかった。</a:t>
                      </a:r>
                      <a:endParaRPr kumimoji="1" lang="en-US" altLang="ja-JP" sz="1400" dirty="0">
                        <a:solidFill>
                          <a:schemeClr val="tx1"/>
                        </a:solidFill>
                      </a:endParaRPr>
                    </a:p>
                    <a:p>
                      <a:pPr marL="0" indent="0"/>
                      <a:r>
                        <a:rPr kumimoji="1" lang="ja-JP" altLang="en-US" sz="1400" dirty="0">
                          <a:solidFill>
                            <a:schemeClr val="tx1"/>
                          </a:solidFill>
                        </a:rPr>
                        <a:t>　そこで、</a:t>
                      </a:r>
                      <a:r>
                        <a:rPr kumimoji="1" lang="en-US" altLang="ja-JP" sz="1400" dirty="0">
                          <a:solidFill>
                            <a:schemeClr val="tx1"/>
                          </a:solidFill>
                        </a:rPr>
                        <a:t>2008</a:t>
                      </a:r>
                      <a:r>
                        <a:rPr kumimoji="1" lang="ja-JP" altLang="en-US" sz="1400" dirty="0">
                          <a:solidFill>
                            <a:schemeClr val="tx1"/>
                          </a:solidFill>
                        </a:rPr>
                        <a:t>年に知事が、府民に直接サービスを提供する施設の管理運営のあり方の検証・見直しを全部局に指示。</a:t>
                      </a:r>
                      <a:endParaRPr kumimoji="1" lang="en-US" altLang="ja-JP" sz="1400" dirty="0">
                        <a:solidFill>
                          <a:schemeClr val="tx1"/>
                        </a:solidFill>
                      </a:endParaRPr>
                    </a:p>
                    <a:p>
                      <a:endParaRPr kumimoji="1" lang="ja-JP" altLang="en-US"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　府民のニーズ・満足度、時代の要請、戦略的な施設改修、コスト管理、増収の工夫などの観点から、管理運営を抜本的に改善。</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施設の現場が主体的に改善案を検討・企画。</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利用者満足度調査手法を活用したＰＤＣＡのマネジメントサイクルを導入・確立。</a:t>
                      </a:r>
                      <a:endParaRPr kumimoji="1" lang="en-US" altLang="ja-JP" sz="1400" dirty="0">
                        <a:solidFill>
                          <a:schemeClr val="tx1"/>
                        </a:solidFill>
                      </a:endParaRPr>
                    </a:p>
                    <a:p>
                      <a:pPr marL="0" indent="0"/>
                      <a:endParaRPr kumimoji="1" lang="en-US" altLang="ja-JP" sz="1400" dirty="0">
                        <a:solidFill>
                          <a:schemeClr val="tx1"/>
                        </a:solidFill>
                      </a:endParaRP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「府庁ホスピタリティ向上調査」を実施（</a:t>
                      </a:r>
                      <a:r>
                        <a:rPr kumimoji="1" lang="en-US" altLang="ja-JP" sz="1400" dirty="0">
                          <a:solidFill>
                            <a:schemeClr val="tx1"/>
                          </a:solidFill>
                        </a:rPr>
                        <a:t>2008</a:t>
                      </a:r>
                      <a:r>
                        <a:rPr kumimoji="1" lang="ja-JP" altLang="en-US" sz="1400" dirty="0">
                          <a:solidFill>
                            <a:schemeClr val="tx1"/>
                          </a:solidFill>
                        </a:rPr>
                        <a:t>年）</a:t>
                      </a:r>
                      <a:endParaRPr kumimoji="1" lang="en-US" altLang="ja-JP" sz="14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調査対象：４施設</a:t>
                      </a:r>
                      <a:endParaRPr kumimoji="1" lang="en-US" altLang="ja-JP" sz="12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利用者満足度調査（利用者へのアンケート調査）</a:t>
                      </a:r>
                      <a:endParaRPr kumimoji="1" lang="en-US" altLang="ja-JP" sz="1200" dirty="0">
                        <a:solidFill>
                          <a:schemeClr val="tx1"/>
                        </a:solidFill>
                      </a:endParaRPr>
                    </a:p>
                    <a:p>
                      <a:pPr marL="92075" indent="-92075"/>
                      <a:r>
                        <a:rPr kumimoji="1" lang="en-US" altLang="ja-JP" sz="1200" dirty="0">
                          <a:solidFill>
                            <a:schemeClr val="tx1"/>
                          </a:solidFill>
                        </a:rPr>
                        <a:t>-</a:t>
                      </a:r>
                      <a:r>
                        <a:rPr kumimoji="1" lang="ja-JP" altLang="en-US" sz="1200" dirty="0">
                          <a:solidFill>
                            <a:schemeClr val="tx1"/>
                          </a:solidFill>
                        </a:rPr>
                        <a:t>サービス観察調査（匿名の民間調査員による接遇調査）</a:t>
                      </a:r>
                      <a:endParaRPr kumimoji="1" lang="en-US" altLang="ja-JP" sz="12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rPr>
                        <a:t>2009</a:t>
                      </a:r>
                      <a:r>
                        <a:rPr kumimoji="1" lang="ja-JP" altLang="en-US" sz="1400" dirty="0">
                          <a:solidFill>
                            <a:schemeClr val="tx1"/>
                          </a:solidFill>
                        </a:rPr>
                        <a:t>年度以降、府民サービスを提供する施設（</a:t>
                      </a:r>
                      <a:r>
                        <a:rPr kumimoji="1" lang="en-US" altLang="ja-JP" sz="1400" dirty="0">
                          <a:solidFill>
                            <a:schemeClr val="tx1"/>
                          </a:solidFill>
                        </a:rPr>
                        <a:t>55</a:t>
                      </a:r>
                      <a:r>
                        <a:rPr kumimoji="1" lang="ja-JP" altLang="en-US" sz="1400" dirty="0">
                          <a:solidFill>
                            <a:schemeClr val="tx1"/>
                          </a:solidFill>
                        </a:rPr>
                        <a:t>施設</a:t>
                      </a:r>
                      <a:r>
                        <a:rPr kumimoji="1" lang="en-US" altLang="ja-JP" sz="1400" dirty="0">
                          <a:solidFill>
                            <a:schemeClr val="tx1"/>
                          </a:solidFill>
                        </a:rPr>
                        <a:t>※</a:t>
                      </a:r>
                      <a:r>
                        <a:rPr kumimoji="1" lang="ja-JP" altLang="en-US" sz="1400" dirty="0">
                          <a:solidFill>
                            <a:schemeClr val="tx1"/>
                          </a:solidFill>
                        </a:rPr>
                        <a:t>）について</a:t>
                      </a:r>
                      <a:r>
                        <a:rPr kumimoji="1" lang="en-US" altLang="ja-JP" sz="1400" dirty="0">
                          <a:solidFill>
                            <a:schemeClr val="tx1"/>
                          </a:solidFill>
                        </a:rPr>
                        <a:t>3</a:t>
                      </a:r>
                      <a:r>
                        <a:rPr kumimoji="1" lang="ja-JP" altLang="en-US" sz="1400" dirty="0">
                          <a:solidFill>
                            <a:schemeClr val="tx1"/>
                          </a:solidFill>
                        </a:rPr>
                        <a:t>年に</a:t>
                      </a:r>
                      <a:r>
                        <a:rPr kumimoji="1" lang="en-US" altLang="ja-JP" sz="1400" dirty="0">
                          <a:solidFill>
                            <a:schemeClr val="tx1"/>
                          </a:solidFill>
                        </a:rPr>
                        <a:t>1</a:t>
                      </a:r>
                      <a:r>
                        <a:rPr kumimoji="1" lang="ja-JP" altLang="en-US" sz="1400" dirty="0">
                          <a:solidFill>
                            <a:schemeClr val="tx1"/>
                          </a:solidFill>
                        </a:rPr>
                        <a:t>度のサイクルで利用者満足度調査を実施。調査結果を踏まえ、施設が改善案を企画・検討・実施。</a:t>
                      </a:r>
                      <a:endParaRPr kumimoji="1" lang="en-US" altLang="ja-JP" sz="1400" dirty="0">
                        <a:solidFill>
                          <a:schemeClr val="tx1"/>
                        </a:solidFill>
                      </a:endParaRPr>
                    </a:p>
                    <a:p>
                      <a:pPr marL="0" indent="0"/>
                      <a:r>
                        <a:rPr kumimoji="1" lang="en-US" altLang="ja-JP" sz="1200" dirty="0">
                          <a:solidFill>
                            <a:schemeClr val="tx1"/>
                          </a:solidFill>
                        </a:rPr>
                        <a:t>-</a:t>
                      </a:r>
                      <a:r>
                        <a:rPr kumimoji="1" lang="ja-JP" altLang="en-US" sz="1200" dirty="0">
                          <a:solidFill>
                            <a:schemeClr val="tx1"/>
                          </a:solidFill>
                        </a:rPr>
                        <a:t>ｻｰﾋﾞｽ改善に取り組んだ施設：</a:t>
                      </a:r>
                      <a:r>
                        <a:rPr kumimoji="1" lang="en-US" altLang="ja-JP" sz="1200" dirty="0">
                          <a:solidFill>
                            <a:schemeClr val="tx1"/>
                          </a:solidFill>
                        </a:rPr>
                        <a:t>51</a:t>
                      </a:r>
                      <a:r>
                        <a:rPr kumimoji="1" lang="ja-JP" altLang="en-US" sz="1200" dirty="0">
                          <a:solidFill>
                            <a:schemeClr val="tx1"/>
                          </a:solidFill>
                        </a:rPr>
                        <a:t>施設</a:t>
                      </a:r>
                      <a:endParaRPr kumimoji="1" lang="en-US" altLang="ja-JP" sz="1200" dirty="0">
                        <a:solidFill>
                          <a:schemeClr val="tx1"/>
                        </a:solidFill>
                      </a:endParaRPr>
                    </a:p>
                    <a:p>
                      <a:pPr marL="0" indent="0"/>
                      <a:r>
                        <a:rPr kumimoji="1" lang="ja-JP" altLang="en-US" sz="1200" dirty="0">
                          <a:solidFill>
                            <a:schemeClr val="tx1"/>
                          </a:solidFill>
                        </a:rPr>
                        <a:t>（改善点）</a:t>
                      </a:r>
                      <a:endParaRPr kumimoji="1" lang="en-US" altLang="ja-JP" sz="1200" dirty="0">
                        <a:solidFill>
                          <a:schemeClr val="tx1"/>
                        </a:solidFill>
                      </a:endParaRPr>
                    </a:p>
                    <a:p>
                      <a:pPr marL="0" indent="0"/>
                      <a:r>
                        <a:rPr kumimoji="1" lang="ja-JP" altLang="en-US" sz="1200" dirty="0">
                          <a:solidFill>
                            <a:schemeClr val="tx1"/>
                          </a:solidFill>
                        </a:rPr>
                        <a:t>　・利用時間の延長</a:t>
                      </a:r>
                      <a:endParaRPr kumimoji="1" lang="en-US" altLang="ja-JP" sz="1200" dirty="0">
                        <a:solidFill>
                          <a:schemeClr val="tx1"/>
                        </a:solidFill>
                      </a:endParaRPr>
                    </a:p>
                    <a:p>
                      <a:pPr marL="0" indent="0"/>
                      <a:r>
                        <a:rPr kumimoji="1" lang="ja-JP" altLang="en-US" sz="1200" dirty="0">
                          <a:solidFill>
                            <a:schemeClr val="tx1"/>
                          </a:solidFill>
                        </a:rPr>
                        <a:t>　・施設改修</a:t>
                      </a:r>
                      <a:endParaRPr kumimoji="1" lang="en-US" altLang="ja-JP" sz="1200" dirty="0">
                        <a:solidFill>
                          <a:schemeClr val="tx1"/>
                        </a:solidFill>
                      </a:endParaRPr>
                    </a:p>
                    <a:p>
                      <a:pPr marL="0" indent="0"/>
                      <a:r>
                        <a:rPr kumimoji="1" lang="ja-JP" altLang="en-US" sz="1200" dirty="0">
                          <a:solidFill>
                            <a:schemeClr val="tx1"/>
                          </a:solidFill>
                        </a:rPr>
                        <a:t>　・ＩＣＴ改善</a:t>
                      </a:r>
                      <a:endParaRPr kumimoji="1" lang="en-US" altLang="ja-JP" sz="1200" dirty="0">
                        <a:solidFill>
                          <a:schemeClr val="tx1"/>
                        </a:solidFill>
                      </a:endParaRPr>
                    </a:p>
                    <a:p>
                      <a:pPr marL="0" indent="0"/>
                      <a:r>
                        <a:rPr kumimoji="1" lang="ja-JP" altLang="en-US" sz="1200" dirty="0">
                          <a:solidFill>
                            <a:schemeClr val="tx1"/>
                          </a:solidFill>
                        </a:rPr>
                        <a:t>　・サービス改善　　　など</a:t>
                      </a:r>
                      <a:endParaRPr kumimoji="1" lang="en-US" altLang="ja-JP" sz="1200" dirty="0">
                        <a:solidFill>
                          <a:schemeClr val="tx1"/>
                        </a:solidFill>
                      </a:endParaRPr>
                    </a:p>
                    <a:p>
                      <a:pPr marL="0" indent="0"/>
                      <a:endParaRPr kumimoji="1" lang="en-US" altLang="ja-JP" sz="1400" dirty="0">
                        <a:solidFill>
                          <a:schemeClr val="tx1"/>
                        </a:solidFill>
                      </a:endParaRPr>
                    </a:p>
                    <a:p>
                      <a:pPr marL="0" indent="0"/>
                      <a:r>
                        <a:rPr kumimoji="1" lang="en-US" altLang="ja-JP" sz="1100" dirty="0">
                          <a:solidFill>
                            <a:schemeClr val="tx1"/>
                          </a:solidFill>
                        </a:rPr>
                        <a:t>※51</a:t>
                      </a:r>
                      <a:r>
                        <a:rPr kumimoji="1" lang="ja-JP" altLang="en-US" sz="1100" dirty="0">
                          <a:solidFill>
                            <a:schemeClr val="tx1"/>
                          </a:solidFill>
                        </a:rPr>
                        <a:t>施設・・・公の施設、府の機関、</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その他の施設。ただし、府営公園</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内のプール、箕面昆虫館、都市</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緑化植物園については、府営公</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園とは別にそれぞれ</a:t>
                      </a:r>
                      <a:r>
                        <a:rPr kumimoji="1" lang="en-US" altLang="ja-JP" sz="1100" dirty="0">
                          <a:solidFill>
                            <a:schemeClr val="tx1"/>
                          </a:solidFill>
                        </a:rPr>
                        <a:t>1</a:t>
                      </a:r>
                      <a:r>
                        <a:rPr kumimoji="1" lang="ja-JP" altLang="en-US" sz="1100" dirty="0">
                          <a:solidFill>
                            <a:schemeClr val="tx1"/>
                          </a:solidFill>
                        </a:rPr>
                        <a:t>施設として</a:t>
                      </a:r>
                      <a:endParaRPr kumimoji="1" lang="en-US" altLang="ja-JP" sz="1100" dirty="0">
                        <a:solidFill>
                          <a:schemeClr val="tx1"/>
                        </a:solidFill>
                      </a:endParaRPr>
                    </a:p>
                    <a:p>
                      <a:pPr marL="0" indent="0"/>
                      <a:r>
                        <a:rPr kumimoji="1" lang="en-US" altLang="ja-JP" sz="1100" dirty="0">
                          <a:solidFill>
                            <a:schemeClr val="tx1"/>
                          </a:solidFill>
                        </a:rPr>
                        <a:t>  </a:t>
                      </a:r>
                      <a:r>
                        <a:rPr kumimoji="1" lang="ja-JP" altLang="en-US" sz="1100" dirty="0">
                          <a:solidFill>
                            <a:schemeClr val="tx1"/>
                          </a:solidFill>
                        </a:rPr>
                        <a:t>調査を実施</a:t>
                      </a:r>
                      <a:endParaRPr kumimoji="1" lang="en-US" altLang="ja-JP" sz="11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　利用者満足度調査等による継続的なニーズ把握・効果検証、ＰＤＣＡマネジメントが一定定着。</a:t>
                      </a:r>
                      <a:endParaRPr kumimoji="1" lang="en-US" altLang="ja-JP" sz="1400" dirty="0">
                        <a:solidFill>
                          <a:schemeClr val="tx1"/>
                        </a:solidFill>
                      </a:endParaRPr>
                    </a:p>
                    <a:p>
                      <a:r>
                        <a:rPr kumimoji="1" lang="ja-JP" altLang="en-US" sz="1400" dirty="0">
                          <a:solidFill>
                            <a:schemeClr val="tx1"/>
                          </a:solidFill>
                        </a:rPr>
                        <a:t>　府民ニーズや時代の要請に合わせたサービス内容の改善や、ＩＣＴを活用した積極的な情報発信が実現。</a:t>
                      </a:r>
                      <a:endParaRPr kumimoji="1" lang="en-US" altLang="ja-JP" sz="1400" dirty="0">
                        <a:solidFill>
                          <a:schemeClr val="tx1"/>
                        </a:solidFill>
                      </a:endParaRPr>
                    </a:p>
                    <a:p>
                      <a:r>
                        <a:rPr kumimoji="1" lang="ja-JP" altLang="en-US" sz="1400" dirty="0">
                          <a:solidFill>
                            <a:schemeClr val="tx1"/>
                          </a:solidFill>
                        </a:rPr>
                        <a:t>　また、抜本的な改善とまでは位置付けられないものでも、府民ニーズ等を意識した日常業務の改善・工夫も定着しつつある。</a:t>
                      </a:r>
                      <a:endParaRPr kumimoji="1" lang="en-US" altLang="ja-JP" sz="1400" dirty="0">
                        <a:solidFill>
                          <a:schemeClr val="tx1"/>
                        </a:solidFill>
                      </a:endParaRPr>
                    </a:p>
                    <a:p>
                      <a:endParaRPr kumimoji="1" lang="en-US" altLang="ja-JP" sz="1400" strike="sngStrike" dirty="0">
                        <a:solidFill>
                          <a:schemeClr val="tx1"/>
                        </a:solidFill>
                      </a:endParaRPr>
                    </a:p>
                    <a:p>
                      <a:r>
                        <a:rPr lang="ja-JP" altLang="en-US" sz="1400" dirty="0">
                          <a:solidFill>
                            <a:schemeClr val="tx1"/>
                          </a:solidFill>
                        </a:rPr>
                        <a:t>・施設利用者数（公の施設）</a:t>
                      </a:r>
                      <a:endParaRPr lang="en-US" altLang="ja-JP" sz="1400" dirty="0">
                        <a:solidFill>
                          <a:schemeClr val="tx1"/>
                        </a:solidFill>
                      </a:endParaRPr>
                    </a:p>
                    <a:p>
                      <a:r>
                        <a:rPr lang="ja-JP" altLang="en-US" sz="1400" dirty="0">
                          <a:solidFill>
                            <a:schemeClr val="tx1"/>
                          </a:solidFill>
                        </a:rPr>
                        <a:t>　</a:t>
                      </a:r>
                      <a:r>
                        <a:rPr lang="en-US" altLang="ja-JP" sz="1400" dirty="0">
                          <a:solidFill>
                            <a:schemeClr val="tx1"/>
                          </a:solidFill>
                        </a:rPr>
                        <a:t>27,326,387</a:t>
                      </a:r>
                      <a:r>
                        <a:rPr lang="ja-JP" altLang="en-US" sz="1400" dirty="0">
                          <a:solidFill>
                            <a:schemeClr val="tx1"/>
                          </a:solidFill>
                        </a:rPr>
                        <a:t>人（</a:t>
                      </a:r>
                      <a:r>
                        <a:rPr lang="en-US" altLang="ja-JP" sz="1400" dirty="0">
                          <a:solidFill>
                            <a:schemeClr val="tx1"/>
                          </a:solidFill>
                        </a:rPr>
                        <a:t>2008</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a:t>
                      </a:r>
                      <a:r>
                        <a:rPr lang="en-US" altLang="ja-JP" sz="1400" dirty="0">
                          <a:solidFill>
                            <a:schemeClr val="tx1"/>
                          </a:solidFill>
                        </a:rPr>
                        <a:t>27,973,895</a:t>
                      </a:r>
                      <a:r>
                        <a:rPr lang="ja-JP" altLang="en-US" sz="1400" dirty="0">
                          <a:solidFill>
                            <a:schemeClr val="tx1"/>
                          </a:solidFill>
                        </a:rPr>
                        <a:t>人（</a:t>
                      </a:r>
                      <a:r>
                        <a:rPr lang="en-US" altLang="ja-JP" sz="1400" dirty="0">
                          <a:solidFill>
                            <a:schemeClr val="tx1"/>
                          </a:solidFill>
                        </a:rPr>
                        <a:t>2012</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　（</a:t>
                      </a:r>
                      <a:r>
                        <a:rPr lang="en-US" altLang="ja-JP" sz="1400" dirty="0">
                          <a:solidFill>
                            <a:schemeClr val="tx1"/>
                          </a:solidFill>
                        </a:rPr>
                        <a:t>2008</a:t>
                      </a:r>
                      <a:r>
                        <a:rPr lang="ja-JP" altLang="en-US" sz="1400" dirty="0">
                          <a:solidFill>
                            <a:schemeClr val="tx1"/>
                          </a:solidFill>
                        </a:rPr>
                        <a:t>年比：</a:t>
                      </a:r>
                      <a:r>
                        <a:rPr lang="en-US" altLang="ja-JP" sz="1400" dirty="0">
                          <a:solidFill>
                            <a:schemeClr val="tx1"/>
                          </a:solidFill>
                        </a:rPr>
                        <a:t>102.4</a:t>
                      </a:r>
                      <a:r>
                        <a:rPr lang="ja-JP" altLang="en-US" sz="1400" dirty="0">
                          <a:solidFill>
                            <a:schemeClr val="tx1"/>
                          </a:solidFill>
                        </a:rPr>
                        <a:t>％）</a:t>
                      </a:r>
                      <a:endParaRPr lang="en-US" altLang="ja-JP" sz="1400" dirty="0">
                        <a:solidFill>
                          <a:schemeClr val="tx1"/>
                        </a:solidFill>
                      </a:endParaRPr>
                    </a:p>
                    <a:p>
                      <a:r>
                        <a:rPr lang="ja-JP" altLang="en-US" sz="1400" dirty="0">
                          <a:solidFill>
                            <a:schemeClr val="tx1"/>
                          </a:solidFill>
                        </a:rPr>
                        <a:t>➡</a:t>
                      </a:r>
                      <a:r>
                        <a:rPr lang="en-US" altLang="ja-JP" sz="1400" dirty="0">
                          <a:solidFill>
                            <a:schemeClr val="tx1"/>
                          </a:solidFill>
                        </a:rPr>
                        <a:t>32,428,100</a:t>
                      </a:r>
                      <a:r>
                        <a:rPr lang="ja-JP" altLang="en-US" sz="1400" dirty="0">
                          <a:solidFill>
                            <a:schemeClr val="tx1"/>
                          </a:solidFill>
                        </a:rPr>
                        <a:t>人（</a:t>
                      </a:r>
                      <a:r>
                        <a:rPr lang="en-US" altLang="ja-JP" sz="1400" dirty="0">
                          <a:solidFill>
                            <a:schemeClr val="tx1"/>
                          </a:solidFill>
                        </a:rPr>
                        <a:t>2015</a:t>
                      </a:r>
                      <a:r>
                        <a:rPr lang="ja-JP" altLang="en-US" sz="1400" dirty="0">
                          <a:solidFill>
                            <a:schemeClr val="tx1"/>
                          </a:solidFill>
                        </a:rPr>
                        <a:t>年）</a:t>
                      </a:r>
                      <a:endParaRPr lang="en-US" altLang="ja-JP" sz="1400" dirty="0">
                        <a:solidFill>
                          <a:schemeClr val="tx1"/>
                        </a:solidFill>
                      </a:endParaRPr>
                    </a:p>
                    <a:p>
                      <a:r>
                        <a:rPr lang="ja-JP" altLang="en-US" sz="1400"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118.7</a:t>
                      </a:r>
                      <a:r>
                        <a:rPr lang="ja-JP" altLang="en-US" sz="1400" u="none" dirty="0">
                          <a:solidFill>
                            <a:schemeClr val="tx1"/>
                          </a:solidFill>
                        </a:rPr>
                        <a:t>％）</a:t>
                      </a:r>
                      <a:endParaRPr lang="en-US" altLang="ja-JP" sz="1400" u="none" dirty="0">
                        <a:solidFill>
                          <a:schemeClr val="tx1"/>
                        </a:solidFill>
                      </a:endParaRPr>
                    </a:p>
                    <a:p>
                      <a:r>
                        <a:rPr lang="ja-JP" altLang="en-US" sz="1400" u="none" dirty="0">
                          <a:solidFill>
                            <a:schemeClr val="tx1"/>
                          </a:solidFill>
                        </a:rPr>
                        <a:t>➡</a:t>
                      </a:r>
                      <a:r>
                        <a:rPr lang="en-US" altLang="ja-JP" sz="1400" u="none" strike="noStrike" dirty="0">
                          <a:solidFill>
                            <a:schemeClr val="tx1"/>
                          </a:solidFill>
                        </a:rPr>
                        <a:t>32,191,571</a:t>
                      </a:r>
                      <a:r>
                        <a:rPr lang="ja-JP" altLang="en-US" sz="1400" u="none" dirty="0">
                          <a:solidFill>
                            <a:schemeClr val="tx1"/>
                          </a:solidFill>
                        </a:rPr>
                        <a:t>人（</a:t>
                      </a:r>
                      <a:r>
                        <a:rPr lang="en-US" altLang="ja-JP" sz="1400" u="none" dirty="0">
                          <a:solidFill>
                            <a:schemeClr val="tx1"/>
                          </a:solidFill>
                        </a:rPr>
                        <a:t>2017</a:t>
                      </a:r>
                      <a:r>
                        <a:rPr lang="ja-JP" altLang="en-US" sz="1400" u="none" dirty="0">
                          <a:solidFill>
                            <a:schemeClr val="tx1"/>
                          </a:solidFill>
                        </a:rPr>
                        <a:t>年）</a:t>
                      </a:r>
                      <a:endParaRPr lang="en-US" altLang="ja-JP" sz="1400" u="none" dirty="0">
                        <a:solidFill>
                          <a:schemeClr val="tx1"/>
                        </a:solidFill>
                      </a:endParaRPr>
                    </a:p>
                    <a:p>
                      <a:r>
                        <a:rPr lang="ja-JP" altLang="en-US" sz="1400" u="none"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117.8</a:t>
                      </a:r>
                      <a:r>
                        <a:rPr lang="ja-JP" altLang="en-US" sz="1400" u="none" dirty="0">
                          <a:solidFill>
                            <a:schemeClr val="tx1"/>
                          </a:solidFill>
                        </a:rPr>
                        <a:t>％）</a:t>
                      </a:r>
                      <a:endParaRPr lang="en-US" altLang="ja-JP" sz="1400" u="none" dirty="0">
                        <a:solidFill>
                          <a:schemeClr val="tx1"/>
                        </a:solidFill>
                      </a:endParaRPr>
                    </a:p>
                    <a:p>
                      <a:r>
                        <a:rPr lang="ja-JP" altLang="en-US" sz="1400" u="none" dirty="0">
                          <a:solidFill>
                            <a:schemeClr val="tx1"/>
                          </a:solidFill>
                        </a:rPr>
                        <a:t>➡</a:t>
                      </a:r>
                      <a:r>
                        <a:rPr lang="en-US" altLang="ja-JP" sz="1400" u="none" dirty="0">
                          <a:solidFill>
                            <a:schemeClr val="tx1"/>
                          </a:solidFill>
                        </a:rPr>
                        <a:t>24,060,921</a:t>
                      </a:r>
                      <a:r>
                        <a:rPr lang="ja-JP" altLang="en-US" sz="1400" u="none" dirty="0">
                          <a:solidFill>
                            <a:schemeClr val="tx1"/>
                          </a:solidFill>
                        </a:rPr>
                        <a:t>人（</a:t>
                      </a:r>
                      <a:r>
                        <a:rPr lang="en-US" altLang="ja-JP" sz="1400" u="none" dirty="0">
                          <a:solidFill>
                            <a:schemeClr val="tx1"/>
                          </a:solidFill>
                        </a:rPr>
                        <a:t>2021</a:t>
                      </a:r>
                      <a:r>
                        <a:rPr lang="ja-JP" altLang="en-US" sz="1400" u="none" dirty="0">
                          <a:solidFill>
                            <a:schemeClr val="tx1"/>
                          </a:solidFill>
                        </a:rPr>
                        <a:t>年）</a:t>
                      </a:r>
                      <a:endParaRPr lang="en-US" altLang="ja-JP" sz="1400" u="none" dirty="0">
                        <a:solidFill>
                          <a:schemeClr val="tx1"/>
                        </a:solidFill>
                      </a:endParaRPr>
                    </a:p>
                    <a:p>
                      <a:r>
                        <a:rPr lang="ja-JP" altLang="en-US" sz="1400" u="none" dirty="0">
                          <a:solidFill>
                            <a:schemeClr val="tx1"/>
                          </a:solidFill>
                        </a:rPr>
                        <a:t>　（</a:t>
                      </a:r>
                      <a:r>
                        <a:rPr lang="en-US" altLang="ja-JP" sz="1400" u="none" dirty="0">
                          <a:solidFill>
                            <a:schemeClr val="tx1"/>
                          </a:solidFill>
                        </a:rPr>
                        <a:t>2008</a:t>
                      </a:r>
                      <a:r>
                        <a:rPr lang="ja-JP" altLang="en-US" sz="1400" u="none" dirty="0">
                          <a:solidFill>
                            <a:schemeClr val="tx1"/>
                          </a:solidFill>
                        </a:rPr>
                        <a:t>年比：</a:t>
                      </a:r>
                      <a:r>
                        <a:rPr lang="en-US" altLang="ja-JP" sz="1400" u="none" dirty="0">
                          <a:solidFill>
                            <a:schemeClr val="tx1"/>
                          </a:solidFill>
                        </a:rPr>
                        <a:t>88.1</a:t>
                      </a:r>
                      <a:r>
                        <a:rPr lang="ja-JP" altLang="en-US" sz="1400" u="none" dirty="0">
                          <a:solidFill>
                            <a:schemeClr val="tx1"/>
                          </a:solidFill>
                        </a:rPr>
                        <a:t>％）</a:t>
                      </a:r>
                      <a:endParaRPr kumimoji="1" lang="en-US" altLang="ja-JP" sz="1400" u="none" strike="sngStrik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286</a:t>
            </a:fld>
            <a:endParaRPr lang="ja-JP" altLang="en-US"/>
          </a:p>
        </p:txBody>
      </p:sp>
    </p:spTree>
    <p:extLst>
      <p:ext uri="{BB962C8B-B14F-4D97-AF65-F5344CB8AC3E}">
        <p14:creationId xmlns:p14="http://schemas.microsoft.com/office/powerpoint/2010/main" val="1270115331"/>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4900" y="307809"/>
          <a:ext cx="8928991" cy="6285528"/>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938708">
                  <a:extLst>
                    <a:ext uri="{9D8B030D-6E8A-4147-A177-3AD203B41FA5}">
                      <a16:colId xmlns:a16="http://schemas.microsoft.com/office/drawing/2014/main" val="20001"/>
                    </a:ext>
                  </a:extLst>
                </a:gridCol>
                <a:gridCol w="150956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008112">
                  <a:extLst>
                    <a:ext uri="{9D8B030D-6E8A-4147-A177-3AD203B41FA5}">
                      <a16:colId xmlns:a16="http://schemas.microsoft.com/office/drawing/2014/main" val="20005"/>
                    </a:ext>
                  </a:extLst>
                </a:gridCol>
                <a:gridCol w="1512167">
                  <a:extLst>
                    <a:ext uri="{9D8B030D-6E8A-4147-A177-3AD203B41FA5}">
                      <a16:colId xmlns:a16="http://schemas.microsoft.com/office/drawing/2014/main" val="20006"/>
                    </a:ext>
                  </a:extLst>
                </a:gridCol>
              </a:tblGrid>
              <a:tr h="273733">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8525">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083735">
                <a:tc>
                  <a:txBody>
                    <a:bodyPr/>
                    <a:lstStyle/>
                    <a:p>
                      <a:r>
                        <a:rPr kumimoji="1" lang="en-US" altLang="ja-JP" sz="1100" dirty="0">
                          <a:solidFill>
                            <a:schemeClr val="tx1"/>
                          </a:solidFill>
                        </a:rPr>
                        <a:t>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r>
                        <a:rPr kumimoji="1" lang="ja-JP" altLang="en-US" sz="1100" dirty="0">
                          <a:solidFill>
                            <a:schemeClr val="tx1"/>
                          </a:solidFill>
                        </a:rPr>
                        <a:t>青少年海洋センターファミリー棟</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kern="1200" dirty="0">
                          <a:solidFill>
                            <a:schemeClr val="tx1"/>
                          </a:solidFill>
                          <a:latin typeface="+mj-ea"/>
                          <a:ea typeface="+mn-ea"/>
                          <a:cs typeface="+mn-cs"/>
                        </a:rPr>
                        <a:t>・</a:t>
                      </a:r>
                      <a:r>
                        <a:rPr kumimoji="1" lang="en-US" altLang="ja-JP" sz="1050" b="0" spc="-50" dirty="0">
                          <a:solidFill>
                            <a:schemeClr val="tx1"/>
                          </a:solidFill>
                          <a:latin typeface="+mj-ea"/>
                          <a:ea typeface="+mj-ea"/>
                        </a:rPr>
                        <a:t>Wi-Fi</a:t>
                      </a:r>
                      <a:r>
                        <a:rPr kumimoji="1" lang="ja-JP" altLang="en-US" sz="1050" b="0" spc="-50" dirty="0">
                          <a:solidFill>
                            <a:schemeClr val="tx1"/>
                          </a:solidFill>
                          <a:latin typeface="+mj-ea"/>
                          <a:ea typeface="+mj-ea"/>
                        </a:rPr>
                        <a:t>の設置（</a:t>
                      </a:r>
                      <a:r>
                        <a:rPr kumimoji="1" lang="en-US" altLang="ja-JP" sz="1050" b="0" spc="-50" dirty="0">
                          <a:solidFill>
                            <a:schemeClr val="tx1"/>
                          </a:solidFill>
                          <a:latin typeface="+mj-ea"/>
                          <a:ea typeface="+mj-ea"/>
                        </a:rPr>
                        <a:t>2012 </a:t>
                      </a:r>
                      <a:r>
                        <a:rPr kumimoji="1" lang="ja-JP" altLang="en-US" sz="1050" b="0" spc="-50" dirty="0">
                          <a:solidFill>
                            <a:schemeClr val="tx1"/>
                          </a:solidFill>
                          <a:latin typeface="+mj-ea"/>
                          <a:ea typeface="+mj-ea"/>
                        </a:rPr>
                        <a:t>年</a:t>
                      </a:r>
                      <a:r>
                        <a:rPr kumimoji="1" lang="en-US" altLang="ja-JP" sz="1050" b="0" spc="-50" dirty="0">
                          <a:solidFill>
                            <a:schemeClr val="tx1"/>
                          </a:solidFill>
                          <a:latin typeface="+mj-ea"/>
                          <a:ea typeface="+mj-ea"/>
                        </a:rPr>
                        <a:t>4</a:t>
                      </a:r>
                      <a:r>
                        <a:rPr kumimoji="1" lang="ja-JP" altLang="en-US" sz="1050" b="0" spc="-50" dirty="0">
                          <a:solidFill>
                            <a:schemeClr val="tx1"/>
                          </a:solidFill>
                          <a:latin typeface="+mj-ea"/>
                          <a:ea typeface="+mj-ea"/>
                        </a:rPr>
                        <a:t>月～</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ja-JP" altLang="en-US" sz="1050" b="0" spc="-50" dirty="0">
                          <a:solidFill>
                            <a:schemeClr val="tx1"/>
                          </a:solidFill>
                          <a:latin typeface="+mj-ea"/>
                          <a:ea typeface="+mj-ea"/>
                        </a:rPr>
                        <a:t>ネット予約サイトの利用開始（</a:t>
                      </a:r>
                      <a:r>
                        <a:rPr kumimoji="1" lang="en-US" altLang="ja-JP" sz="1050" b="0" spc="-50" dirty="0">
                          <a:solidFill>
                            <a:schemeClr val="tx1"/>
                          </a:solidFill>
                          <a:latin typeface="+mj-ea"/>
                          <a:ea typeface="+mj-ea"/>
                        </a:rPr>
                        <a:t>2016</a:t>
                      </a:r>
                      <a:r>
                        <a:rPr kumimoji="1" lang="ja-JP" altLang="en-US" sz="1050" b="0" spc="-50" dirty="0">
                          <a:solidFill>
                            <a:schemeClr val="tx1"/>
                          </a:solidFill>
                          <a:latin typeface="+mj-ea"/>
                          <a:ea typeface="+mj-ea"/>
                        </a:rPr>
                        <a:t>年～</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ja-JP" altLang="en-US" sz="1050" b="0" spc="-50" dirty="0">
                          <a:solidFill>
                            <a:schemeClr val="tx1"/>
                          </a:solidFill>
                          <a:latin typeface="+mj-ea"/>
                          <a:ea typeface="+mj-ea"/>
                        </a:rPr>
                        <a:t>ネット予約サイトの管理方法改善 （</a:t>
                      </a:r>
                      <a:r>
                        <a:rPr kumimoji="1" lang="en-US" altLang="ja-JP" sz="1050" b="0" spc="-50" dirty="0">
                          <a:solidFill>
                            <a:schemeClr val="tx1"/>
                          </a:solidFill>
                          <a:latin typeface="+mj-ea"/>
                          <a:ea typeface="+mj-ea"/>
                        </a:rPr>
                        <a:t>2017</a:t>
                      </a:r>
                      <a:r>
                        <a:rPr kumimoji="1" lang="ja-JP" altLang="en-US" sz="1050" b="0" spc="-50" dirty="0">
                          <a:solidFill>
                            <a:schemeClr val="tx1"/>
                          </a:solidFill>
                          <a:latin typeface="+mj-ea"/>
                          <a:ea typeface="+mj-ea"/>
                        </a:rPr>
                        <a:t>年～</a:t>
                      </a:r>
                      <a:r>
                        <a:rPr kumimoji="1" lang="en-US" altLang="ja-JP" sz="1050" b="0" i="0" u="none" strike="noStrike" kern="1200" cap="none" spc="-5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50" normalizeH="0" baseline="0" noProof="0" dirty="0">
                          <a:ln>
                            <a:noFill/>
                          </a:ln>
                          <a:solidFill>
                            <a:schemeClr val="tx1"/>
                          </a:solidFill>
                          <a:effectLst/>
                          <a:uLnTx/>
                          <a:uFillTx/>
                          <a:latin typeface="+mj-ea"/>
                          <a:ea typeface="+mn-ea"/>
                          <a:cs typeface="+mn-cs"/>
                        </a:rPr>
                        <a:t>年</a:t>
                      </a:r>
                      <a:r>
                        <a:rPr kumimoji="1" lang="ja-JP" altLang="en-US" sz="1050" b="0" spc="-50" dirty="0">
                          <a:solidFill>
                            <a:schemeClr val="tx1"/>
                          </a:solidFill>
                          <a:latin typeface="+mj-ea"/>
                          <a:ea typeface="+mj-ea"/>
                        </a:rPr>
                        <a:t>）</a:t>
                      </a:r>
                      <a:endParaRPr kumimoji="1" lang="en-US" altLang="ja-JP" sz="1050" b="0" spc="-5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Twitter</a:t>
                      </a:r>
                      <a:r>
                        <a:rPr kumimoji="1" lang="ja-JP" altLang="en-US" sz="1050" b="0" spc="-50" baseline="0" dirty="0">
                          <a:solidFill>
                            <a:schemeClr val="tx1"/>
                          </a:solidFill>
                          <a:latin typeface="+mj-ea"/>
                          <a:ea typeface="+mj-ea"/>
                        </a:rPr>
                        <a:t>アカウント開設（</a:t>
                      </a:r>
                      <a:r>
                        <a:rPr kumimoji="1" lang="en-US" altLang="ja-JP" sz="1050" b="0" spc="-50" baseline="0" dirty="0">
                          <a:solidFill>
                            <a:schemeClr val="tx1"/>
                          </a:solidFill>
                          <a:latin typeface="+mj-ea"/>
                          <a:ea typeface="+mj-ea"/>
                        </a:rPr>
                        <a:t>2022</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36000" indent="-36000"/>
                      <a:endParaRPr kumimoji="1" lang="en-US" altLang="ja-JP" sz="1050" b="0" spc="-50" dirty="0">
                        <a:solidFill>
                          <a:schemeClr val="tx1"/>
                        </a:solidFill>
                        <a:latin typeface="+mj-ea"/>
                        <a:ea typeface="+mj-ea"/>
                      </a:endParaRPr>
                    </a:p>
                    <a:p>
                      <a:pPr marL="88900" indent="-88900"/>
                      <a:r>
                        <a:rPr kumimoji="1" lang="en-US" altLang="ja-JP" sz="1050" b="0" spc="-50" dirty="0">
                          <a:solidFill>
                            <a:schemeClr val="tx1"/>
                          </a:solidFill>
                          <a:latin typeface="+mj-ea"/>
                          <a:ea typeface="+mj-ea"/>
                        </a:rPr>
                        <a:t>※2020</a:t>
                      </a:r>
                      <a:r>
                        <a:rPr kumimoji="1" lang="ja-JP" altLang="en-US" sz="1050" b="0" spc="-50" dirty="0">
                          <a:solidFill>
                            <a:schemeClr val="tx1"/>
                          </a:solidFill>
                          <a:latin typeface="+mj-ea"/>
                          <a:ea typeface="+mj-ea"/>
                        </a:rPr>
                        <a:t>年</a:t>
                      </a:r>
                      <a:r>
                        <a:rPr kumimoji="1" lang="en-US" altLang="ja-JP" sz="1050" b="0" spc="-50" dirty="0">
                          <a:solidFill>
                            <a:schemeClr val="tx1"/>
                          </a:solidFill>
                          <a:latin typeface="+mj-ea"/>
                          <a:ea typeface="+mj-ea"/>
                        </a:rPr>
                        <a:t>11</a:t>
                      </a:r>
                      <a:r>
                        <a:rPr kumimoji="1" lang="ja-JP" altLang="en-US" sz="1050" b="0" spc="-50" dirty="0">
                          <a:solidFill>
                            <a:schemeClr val="tx1"/>
                          </a:solidFill>
                          <a:latin typeface="+mj-ea"/>
                          <a:ea typeface="+mj-ea"/>
                        </a:rPr>
                        <a:t>月からコロナ禍の影響で休館中。開館に向け設備改修が必要。</a:t>
                      </a:r>
                      <a:endParaRPr kumimoji="1" lang="en-US" altLang="ja-JP" sz="1050" b="0" spc="-50" dirty="0">
                        <a:solidFill>
                          <a:schemeClr val="tx1"/>
                        </a:solidFill>
                        <a:latin typeface="+mj-ea"/>
                        <a:ea typeface="+mj-ea"/>
                      </a:endParaRPr>
                    </a:p>
                  </a:txBody>
                  <a:tcPr marL="36000" marR="36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・大浴場脱衣場床面マット張替（</a:t>
                      </a:r>
                      <a:r>
                        <a:rPr kumimoji="1" lang="en-US" altLang="ja-JP" sz="1050" b="0" dirty="0">
                          <a:solidFill>
                            <a:schemeClr val="tx1"/>
                          </a:solidFill>
                          <a:latin typeface="+mj-ea"/>
                          <a:ea typeface="+mj-ea"/>
                        </a:rPr>
                        <a:t>2012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・客室バルコニー防水工事（</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zh-TW" altLang="en-US" sz="1050" b="0" dirty="0">
                          <a:solidFill>
                            <a:schemeClr val="tx1"/>
                          </a:solidFill>
                          <a:latin typeface="+mj-ea"/>
                          <a:ea typeface="+mj-ea"/>
                        </a:rPr>
                        <a:t>電話交換機設備改修工事</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・ボイラー制御盤補修工事（</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・テニスコート人工芝補修（</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・全館洗浄機付きトイレ化（</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・高圧ケーブル改修（</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36000" indent="-36000"/>
                      <a:endParaRPr kumimoji="1" lang="en-US" altLang="ja-JP" sz="1050" b="0" dirty="0">
                        <a:solidFill>
                          <a:schemeClr val="tx1"/>
                        </a:solidFill>
                        <a:latin typeface="+mj-ea"/>
                        <a:ea typeface="+mj-ea"/>
                      </a:endParaRPr>
                    </a:p>
                    <a:p>
                      <a:pPr marL="36000" indent="-36000"/>
                      <a:endParaRPr kumimoji="1" lang="en-US" altLang="ja-JP" sz="1050" b="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r>
                        <a:rPr kumimoji="1" lang="en-US" altLang="ja-JP" sz="1050" b="0" kern="1200" dirty="0">
                          <a:solidFill>
                            <a:schemeClr val="tx1"/>
                          </a:solidFill>
                          <a:latin typeface="+mj-ea"/>
                          <a:ea typeface="+mn-ea"/>
                          <a:cs typeface="+mn-cs"/>
                        </a:rPr>
                        <a:t>11</a:t>
                      </a:r>
                      <a:r>
                        <a:rPr kumimoji="1" lang="ja-JP" altLang="en-US" sz="1050" b="0" kern="1200" dirty="0">
                          <a:solidFill>
                            <a:schemeClr val="tx1"/>
                          </a:solidFill>
                          <a:latin typeface="+mj-ea"/>
                          <a:ea typeface="+mn-ea"/>
                          <a:cs typeface="+mn-cs"/>
                        </a:rPr>
                        <a:t>月からコロナ禍の影響で休館中。開館に向け設備改修が必要。</a:t>
                      </a:r>
                      <a:endParaRPr kumimoji="1" lang="en-US" altLang="ja-JP" sz="1050" b="0" kern="1200" dirty="0">
                        <a:solidFill>
                          <a:schemeClr val="tx1"/>
                        </a:solidFill>
                        <a:latin typeface="+mj-ea"/>
                        <a:ea typeface="+mn-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・海洋センターと受付システムを共有することで問合せに対し即対応、紹介が可能となる（</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i="0" u="none" strike="noStrike" kern="1200" cap="none" spc="0" normalizeH="0" baseline="0" noProof="0" dirty="0">
                          <a:ln>
                            <a:noFill/>
                          </a:ln>
                          <a:solidFill>
                            <a:schemeClr val="tx1"/>
                          </a:solidFill>
                          <a:effectLst/>
                          <a:uLnTx/>
                          <a:uFillTx/>
                          <a:latin typeface="+mj-ea"/>
                          <a:ea typeface="+mn-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n-ea"/>
                          <a:cs typeface="+mn-cs"/>
                        </a:rPr>
                        <a:t>年</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kern="1200" dirty="0">
                          <a:solidFill>
                            <a:schemeClr val="tx1"/>
                          </a:solidFill>
                          <a:latin typeface="+mj-ea"/>
                          <a:ea typeface="+mn-ea"/>
                          <a:cs typeface="+mn-cs"/>
                        </a:rPr>
                        <a:t>・</a:t>
                      </a:r>
                      <a:r>
                        <a:rPr kumimoji="1" lang="ja-JP" altLang="en-US" sz="1050" b="0" spc="-100" dirty="0">
                          <a:solidFill>
                            <a:schemeClr val="tx1"/>
                          </a:solidFill>
                          <a:latin typeface="+mj-ea"/>
                          <a:ea typeface="+mj-ea"/>
                        </a:rPr>
                        <a:t>ターゲットを明確にした新しいプランの企画・実施</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a:t>
                      </a:r>
                      <a:r>
                        <a:rPr kumimoji="1" lang="en-US" altLang="ja-JP" sz="1050" b="0" spc="-100" dirty="0">
                          <a:solidFill>
                            <a:schemeClr val="tx1"/>
                          </a:solidFill>
                          <a:latin typeface="+mj-ea"/>
                          <a:ea typeface="+mj-ea"/>
                        </a:rPr>
                        <a:t>2012</a:t>
                      </a:r>
                      <a:r>
                        <a:rPr kumimoji="1" lang="ja-JP" altLang="en-US" sz="1050" b="0" spc="-100" dirty="0">
                          <a:solidFill>
                            <a:schemeClr val="tx1"/>
                          </a:solidFill>
                          <a:latin typeface="+mj-ea"/>
                          <a:ea typeface="+mj-ea"/>
                        </a:rPr>
                        <a:t>年度以降順次）</a:t>
                      </a:r>
                      <a:endParaRPr kumimoji="1" lang="en-US" altLang="ja-JP" sz="1050" b="0" spc="-100" dirty="0">
                        <a:solidFill>
                          <a:schemeClr val="tx1"/>
                        </a:solidFill>
                        <a:latin typeface="+mj-ea"/>
                        <a:ea typeface="+mj-ea"/>
                      </a:endParaRPr>
                    </a:p>
                    <a:p>
                      <a:pPr marL="88900" indent="-88900"/>
                      <a:r>
                        <a:rPr kumimoji="1" lang="ja-JP" altLang="en-US" sz="1050" b="0" spc="-100" baseline="0" dirty="0">
                          <a:solidFill>
                            <a:schemeClr val="tx1"/>
                          </a:solidFill>
                          <a:latin typeface="+mj-ea"/>
                          <a:ea typeface="+mj-ea"/>
                        </a:rPr>
                        <a:t> </a:t>
                      </a:r>
                      <a:r>
                        <a:rPr kumimoji="1" lang="en-US" altLang="ja-JP" sz="1050" b="0" spc="-100" baseline="0" dirty="0">
                          <a:solidFill>
                            <a:schemeClr val="tx1"/>
                          </a:solidFill>
                          <a:latin typeface="+mj-ea"/>
                          <a:ea typeface="+mj-ea"/>
                        </a:rPr>
                        <a:t>-</a:t>
                      </a:r>
                      <a:r>
                        <a:rPr kumimoji="1" lang="ja-JP" altLang="en-US" sz="1050" b="0" spc="-100" dirty="0">
                          <a:solidFill>
                            <a:schemeClr val="tx1"/>
                          </a:solidFill>
                          <a:latin typeface="+mj-ea"/>
                          <a:ea typeface="+mj-ea"/>
                        </a:rPr>
                        <a:t>ﾄﾚｯｷﾝｸﾞﾌﾟﾗﾝ（中高年）、 ﾌｨｯﾄﾈｽｾｯﾄﾌﾟﾗﾝ、ｱﾛﾏ教室とﾄﾚｯｷﾝｸﾞﾞのｾｯﾄﾌﾟﾗﾝ（女性）など</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・海洋センターのプログラムの積極的な活用</a:t>
                      </a:r>
                      <a:endParaRPr kumimoji="1" lang="en-US" altLang="ja-JP" sz="1050" b="0" spc="-100" dirty="0">
                        <a:solidFill>
                          <a:schemeClr val="tx1"/>
                        </a:solidFill>
                        <a:latin typeface="+mj-ea"/>
                        <a:ea typeface="+mj-ea"/>
                      </a:endParaRPr>
                    </a:p>
                    <a:p>
                      <a:pPr marL="72000" indent="-72000"/>
                      <a:r>
                        <a:rPr kumimoji="1" lang="en-US" altLang="ja-JP" sz="1050" b="0" spc="-100" baseline="0" dirty="0">
                          <a:solidFill>
                            <a:schemeClr val="tx1"/>
                          </a:solidFill>
                          <a:latin typeface="+mj-ea"/>
                          <a:ea typeface="+mj-ea"/>
                        </a:rPr>
                        <a:t> </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ﾏﾘﾝﾊﾟｯｸ導入（ﾏﾘﾝｽﾎﾟｰﾂ体験</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宿泊）</a:t>
                      </a:r>
                      <a:endParaRPr kumimoji="1" lang="en-US" altLang="ja-JP" sz="1050" b="0" spc="-10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100" normalizeH="0" baseline="0" noProof="0" dirty="0">
                          <a:ln>
                            <a:noFill/>
                          </a:ln>
                          <a:solidFill>
                            <a:schemeClr val="tx1"/>
                          </a:solidFill>
                          <a:effectLst/>
                          <a:uLnTx/>
                          <a:uFillTx/>
                          <a:latin typeface="+mj-ea"/>
                          <a:ea typeface="+mj-ea"/>
                          <a:cs typeface="+mn-cs"/>
                        </a:rPr>
                        <a:t>・地元自治体と連携したプランの開発（合宿ﾊﾟｯｸ等）</a:t>
                      </a:r>
                      <a:endParaRPr kumimoji="1" lang="en-US" altLang="ja-JP" sz="1050" b="0" i="0" u="none" strike="noStrike" kern="1200" cap="none" spc="-100" normalizeH="0" baseline="0" noProof="0" dirty="0">
                        <a:ln>
                          <a:noFill/>
                        </a:ln>
                        <a:solidFill>
                          <a:schemeClr val="tx1"/>
                        </a:solidFill>
                        <a:effectLst/>
                        <a:uLnTx/>
                        <a:uFillTx/>
                        <a:latin typeface="+mj-ea"/>
                        <a:ea typeface="+mj-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99868">
                <a:tc>
                  <a:txBody>
                    <a:bodyPr/>
                    <a:lstStyle/>
                    <a:p>
                      <a:r>
                        <a:rPr kumimoji="1" lang="en-US" altLang="ja-JP" sz="1100" dirty="0">
                          <a:solidFill>
                            <a:schemeClr val="tx1"/>
                          </a:solidFill>
                        </a:rPr>
                        <a:t>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青少年海洋センター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Facebook</a:t>
                      </a:r>
                      <a:r>
                        <a:rPr kumimoji="1" lang="ja-JP" altLang="en-US" sz="1050" b="0" spc="-50" baseline="0" dirty="0">
                          <a:solidFill>
                            <a:schemeClr val="tx1"/>
                          </a:solidFill>
                          <a:latin typeface="+mj-ea"/>
                          <a:ea typeface="+mj-ea"/>
                        </a:rPr>
                        <a:t>の開始（</a:t>
                      </a:r>
                      <a:r>
                        <a:rPr kumimoji="1" lang="en-US" altLang="ja-JP" sz="1050" b="0" spc="-50" baseline="0" dirty="0">
                          <a:solidFill>
                            <a:schemeClr val="tx1"/>
                          </a:solidFill>
                          <a:latin typeface="+mj-ea"/>
                          <a:ea typeface="+mj-ea"/>
                        </a:rPr>
                        <a:t>2011</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a:t>
                      </a:r>
                      <a:r>
                        <a:rPr kumimoji="1" lang="en-US" altLang="ja-JP" sz="1050" b="0" spc="-50" baseline="0" dirty="0">
                          <a:solidFill>
                            <a:schemeClr val="tx1"/>
                          </a:solidFill>
                          <a:latin typeface="+mj-ea"/>
                          <a:ea typeface="+mj-ea"/>
                        </a:rPr>
                        <a:t>Facebook</a:t>
                      </a:r>
                      <a:r>
                        <a:rPr kumimoji="1" lang="ja-JP" altLang="en-US" sz="1050" b="0" spc="-50" baseline="0" dirty="0">
                          <a:solidFill>
                            <a:schemeClr val="tx1"/>
                          </a:solidFill>
                          <a:latin typeface="+mj-ea"/>
                          <a:ea typeface="+mj-ea"/>
                        </a:rPr>
                        <a:t>による情報発信の強化</a:t>
                      </a:r>
                      <a:endParaRPr kumimoji="1" lang="en-US" altLang="ja-JP" sz="1050" b="0" spc="-50" baseline="0" dirty="0">
                        <a:solidFill>
                          <a:schemeClr val="tx1"/>
                        </a:solidFill>
                        <a:latin typeface="+mj-ea"/>
                        <a:ea typeface="+mj-ea"/>
                      </a:endParaRPr>
                    </a:p>
                    <a:p>
                      <a:pPr marL="36000" indent="-36000"/>
                      <a:r>
                        <a:rPr kumimoji="1" lang="en-US" altLang="ja-JP" sz="1050" b="0" spc="-50" baseline="0" dirty="0">
                          <a:solidFill>
                            <a:schemeClr val="tx1"/>
                          </a:solidFill>
                          <a:latin typeface="+mj-ea"/>
                          <a:ea typeface="+mj-ea"/>
                        </a:rPr>
                        <a:t> </a:t>
                      </a:r>
                      <a:r>
                        <a:rPr kumimoji="1" lang="ja-JP" altLang="en-US" sz="1050" b="0" spc="-50" baseline="0" dirty="0">
                          <a:solidFill>
                            <a:schemeClr val="tx1"/>
                          </a:solidFill>
                          <a:latin typeface="+mj-ea"/>
                          <a:ea typeface="+mj-ea"/>
                        </a:rPr>
                        <a:t>（</a:t>
                      </a:r>
                      <a:r>
                        <a:rPr kumimoji="1" lang="en-US" altLang="ja-JP" sz="1050" b="0" spc="-50" baseline="0" dirty="0">
                          <a:solidFill>
                            <a:schemeClr val="tx1"/>
                          </a:solidFill>
                          <a:latin typeface="+mj-ea"/>
                          <a:ea typeface="+mj-ea"/>
                        </a:rPr>
                        <a:t>2017</a:t>
                      </a:r>
                      <a:r>
                        <a:rPr kumimoji="1" lang="ja-JP" altLang="en-US" sz="1050" b="0" spc="-50" baseline="0" dirty="0">
                          <a:solidFill>
                            <a:schemeClr val="tx1"/>
                          </a:solidFill>
                          <a:latin typeface="+mj-ea"/>
                          <a:ea typeface="+mj-ea"/>
                        </a:rPr>
                        <a:t>年～）</a:t>
                      </a:r>
                      <a:endParaRPr kumimoji="1" lang="en-US" altLang="ja-JP" sz="1050" b="0" spc="-50" baseline="0"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en-US" altLang="ja-JP" sz="1050" b="0" kern="1200" spc="-50" baseline="0" dirty="0">
                          <a:solidFill>
                            <a:schemeClr val="tx1"/>
                          </a:solidFill>
                          <a:latin typeface="+mj-ea"/>
                          <a:ea typeface="+mn-ea"/>
                          <a:cs typeface="+mn-cs"/>
                        </a:rPr>
                        <a:t>Instagram</a:t>
                      </a:r>
                      <a:r>
                        <a:rPr kumimoji="1" lang="ja-JP" altLang="en-US" sz="1050" b="0" kern="1200" spc="-50" baseline="0" dirty="0">
                          <a:solidFill>
                            <a:schemeClr val="tx1"/>
                          </a:solidFill>
                          <a:latin typeface="+mj-ea"/>
                          <a:ea typeface="+mn-ea"/>
                          <a:cs typeface="+mn-cs"/>
                        </a:rPr>
                        <a:t>アカウント開設（</a:t>
                      </a:r>
                      <a:r>
                        <a:rPr kumimoji="1" lang="en-US" altLang="ja-JP" sz="1050" b="0" kern="1200" spc="-50" baseline="0" dirty="0">
                          <a:solidFill>
                            <a:schemeClr val="tx1"/>
                          </a:solidFill>
                          <a:latin typeface="+mj-ea"/>
                          <a:ea typeface="+mn-ea"/>
                          <a:cs typeface="+mn-cs"/>
                        </a:rPr>
                        <a:t>2018</a:t>
                      </a:r>
                      <a:r>
                        <a:rPr kumimoji="1" lang="ja-JP" altLang="en-US" sz="1050" b="0" kern="1200" spc="-50" baseline="0" dirty="0">
                          <a:solidFill>
                            <a:schemeClr val="tx1"/>
                          </a:solidFill>
                          <a:latin typeface="+mj-ea"/>
                          <a:ea typeface="+mn-ea"/>
                          <a:cs typeface="+mn-cs"/>
                        </a:rPr>
                        <a:t>年～）</a:t>
                      </a:r>
                      <a:endParaRPr kumimoji="1" lang="en-US" altLang="ja-JP" sz="1050" b="0" spc="-50" baseline="0" dirty="0">
                        <a:solidFill>
                          <a:schemeClr val="tx1"/>
                        </a:solidFill>
                        <a:latin typeface="+mj-ea"/>
                        <a:ea typeface="+mj-ea"/>
                      </a:endParaRPr>
                    </a:p>
                  </a:txBody>
                  <a:tcPr marL="36000" marR="36000" marT="36000" marB="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lang="ja-JP" altLang="en-US" sz="1050" b="0" i="0" u="none" strike="noStrike" spc="-90" baseline="0" dirty="0">
                          <a:solidFill>
                            <a:schemeClr val="tx1"/>
                          </a:solidFill>
                          <a:effectLst/>
                          <a:latin typeface="+mj-ea"/>
                          <a:ea typeface="+mj-ea"/>
                        </a:rPr>
                        <a:t>宿舎入口扉への指詰め防止器具の取付（</a:t>
                      </a:r>
                      <a:r>
                        <a:rPr lang="en-US" altLang="ja-JP" sz="1050" b="0" i="0" u="none" strike="noStrike" spc="-90" baseline="0" dirty="0">
                          <a:solidFill>
                            <a:schemeClr val="tx1"/>
                          </a:solidFill>
                          <a:effectLst/>
                          <a:latin typeface="+mj-ea"/>
                          <a:ea typeface="+mj-ea"/>
                        </a:rPr>
                        <a:t>2012</a:t>
                      </a:r>
                      <a:r>
                        <a:rPr lang="ja-JP" altLang="en-US" sz="1050" b="0" i="0" u="none" strike="noStrike" spc="-90" baseline="0" dirty="0">
                          <a:solidFill>
                            <a:schemeClr val="tx1"/>
                          </a:solidFill>
                          <a:effectLst/>
                          <a:latin typeface="+mj-ea"/>
                          <a:ea typeface="+mj-ea"/>
                        </a:rPr>
                        <a:t>年</a:t>
                      </a:r>
                      <a:r>
                        <a:rPr lang="en-US" altLang="ja-JP" sz="1050" b="0" i="0" u="none" strike="noStrike" spc="-90" baseline="0" dirty="0">
                          <a:solidFill>
                            <a:schemeClr val="tx1"/>
                          </a:solidFill>
                          <a:effectLst/>
                          <a:latin typeface="+mj-ea"/>
                          <a:ea typeface="+mj-ea"/>
                        </a:rPr>
                        <a:t> 5</a:t>
                      </a:r>
                      <a:r>
                        <a:rPr lang="ja-JP" altLang="en-US" sz="1050" b="0" i="0" u="none" strike="noStrike" spc="-90" baseline="0" dirty="0">
                          <a:solidFill>
                            <a:schemeClr val="tx1"/>
                          </a:solidFill>
                          <a:effectLst/>
                          <a:latin typeface="+mj-ea"/>
                          <a:ea typeface="+mj-ea"/>
                        </a:rPr>
                        <a:t>月）</a:t>
                      </a:r>
                      <a:endParaRPr lang="en-US" altLang="ja-JP" sz="1050" b="0" i="0" u="none" strike="noStrike" spc="0"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lang="ja-JP" altLang="en-US" sz="1050" b="0" i="0" u="none" strike="noStrike" baseline="0" dirty="0">
                          <a:solidFill>
                            <a:schemeClr val="tx1"/>
                          </a:solidFill>
                          <a:effectLst/>
                          <a:latin typeface="+mj-ea"/>
                          <a:ea typeface="+mj-ea"/>
                        </a:rPr>
                        <a:t>宿泊管理棟トイレの一部洋式化（</a:t>
                      </a:r>
                      <a:r>
                        <a:rPr lang="en-US" altLang="ja-JP" sz="1050" b="0" i="0" u="none" strike="noStrike" baseline="0" dirty="0">
                          <a:solidFill>
                            <a:schemeClr val="tx1"/>
                          </a:solidFill>
                          <a:effectLst/>
                          <a:latin typeface="+mj-ea"/>
                          <a:ea typeface="+mj-ea"/>
                        </a:rPr>
                        <a:t>2013</a:t>
                      </a:r>
                      <a:r>
                        <a:rPr lang="ja-JP" altLang="en-US" sz="1050" b="0" i="0" u="none" strike="noStrike" baseline="0" dirty="0">
                          <a:solidFill>
                            <a:schemeClr val="tx1"/>
                          </a:solidFill>
                          <a:effectLst/>
                          <a:latin typeface="+mj-ea"/>
                          <a:ea typeface="+mj-ea"/>
                        </a:rPr>
                        <a:t>年</a:t>
                      </a:r>
                      <a:r>
                        <a:rPr lang="en-US" altLang="ja-JP" sz="1050" b="0" i="0" u="none" strike="noStrike" baseline="0" dirty="0">
                          <a:solidFill>
                            <a:schemeClr val="tx1"/>
                          </a:solidFill>
                          <a:effectLst/>
                          <a:latin typeface="+mj-ea"/>
                          <a:ea typeface="+mj-ea"/>
                        </a:rPr>
                        <a:t>1</a:t>
                      </a:r>
                      <a:r>
                        <a:rPr lang="ja-JP" altLang="en-US" sz="1050" b="0" i="0" u="none" strike="noStrike" baseline="0" dirty="0">
                          <a:solidFill>
                            <a:schemeClr val="tx1"/>
                          </a:solidFill>
                          <a:effectLst/>
                          <a:latin typeface="+mj-ea"/>
                          <a:ea typeface="+mj-ea"/>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浴室タイルの張替補修（</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1</a:t>
                      </a:r>
                      <a:r>
                        <a:rPr kumimoji="1" lang="ja-JP" altLang="en-US" sz="1050" b="0" i="0" u="none" strike="noStrike" kern="1200" baseline="0" dirty="0">
                          <a:solidFill>
                            <a:schemeClr val="tx1"/>
                          </a:solidFill>
                          <a:effectLst/>
                          <a:latin typeface="+mj-ea"/>
                          <a:ea typeface="+mn-ea"/>
                          <a:cs typeface="+mn-cs"/>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体育館床面補修　（</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2</a:t>
                      </a:r>
                      <a:r>
                        <a:rPr kumimoji="1" lang="ja-JP" altLang="en-US" sz="1050" b="0" i="0" u="none" strike="noStrike" kern="1200" baseline="0" dirty="0">
                          <a:solidFill>
                            <a:schemeClr val="tx1"/>
                          </a:solidFill>
                          <a:effectLst/>
                          <a:latin typeface="+mj-ea"/>
                          <a:ea typeface="+mn-ea"/>
                          <a:cs typeface="+mn-cs"/>
                        </a:rPr>
                        <a:t>月）</a:t>
                      </a:r>
                      <a:endParaRPr kumimoji="1" lang="en-US" altLang="ja-JP" sz="1050" b="0" i="0" u="none" strike="noStrike" kern="1200" baseline="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baseline="0" dirty="0">
                          <a:solidFill>
                            <a:schemeClr val="tx1"/>
                          </a:solidFill>
                          <a:effectLst/>
                          <a:latin typeface="+mj-ea"/>
                          <a:ea typeface="+mn-ea"/>
                          <a:cs typeface="+mn-cs"/>
                        </a:rPr>
                        <a:t>宿泊管理棟の冷暖房設備の改修（</a:t>
                      </a:r>
                      <a:r>
                        <a:rPr kumimoji="1" lang="en-US" altLang="ja-JP" sz="1050" b="0" i="0" u="none" strike="noStrike" kern="1200" baseline="0" dirty="0">
                          <a:solidFill>
                            <a:schemeClr val="tx1"/>
                          </a:solidFill>
                          <a:effectLst/>
                          <a:latin typeface="+mj-ea"/>
                          <a:ea typeface="+mn-ea"/>
                          <a:cs typeface="+mn-cs"/>
                        </a:rPr>
                        <a:t>2013</a:t>
                      </a:r>
                      <a:r>
                        <a:rPr kumimoji="1" lang="ja-JP" altLang="en-US" sz="1050" b="0" i="0" u="none" strike="noStrike" kern="1200" baseline="0" dirty="0">
                          <a:solidFill>
                            <a:schemeClr val="tx1"/>
                          </a:solidFill>
                          <a:effectLst/>
                          <a:latin typeface="+mj-ea"/>
                          <a:ea typeface="+mn-ea"/>
                          <a:cs typeface="+mn-cs"/>
                        </a:rPr>
                        <a:t>年</a:t>
                      </a:r>
                      <a:r>
                        <a:rPr kumimoji="1" lang="en-US" altLang="ja-JP" sz="1050" b="0" i="0" u="none" strike="noStrike" kern="1200" baseline="0" dirty="0">
                          <a:solidFill>
                            <a:schemeClr val="tx1"/>
                          </a:solidFill>
                          <a:effectLst/>
                          <a:latin typeface="+mj-ea"/>
                          <a:ea typeface="+mn-ea"/>
                          <a:cs typeface="+mn-cs"/>
                        </a:rPr>
                        <a:t>3</a:t>
                      </a:r>
                      <a:r>
                        <a:rPr kumimoji="1" lang="ja-JP" altLang="en-US" sz="1050" b="0" i="0" u="none" strike="noStrike" kern="1200" baseline="0" dirty="0">
                          <a:solidFill>
                            <a:schemeClr val="tx1"/>
                          </a:solidFill>
                          <a:effectLst/>
                          <a:latin typeface="+mj-ea"/>
                          <a:ea typeface="+mn-ea"/>
                          <a:cs typeface="+mn-cs"/>
                        </a:rPr>
                        <a:t>月）</a:t>
                      </a:r>
                      <a:endParaRPr lang="en-US" altLang="ja-JP" sz="1050" b="0" i="0" u="none" strike="noStrike"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dirty="0">
                          <a:solidFill>
                            <a:schemeClr val="tx1"/>
                          </a:solidFill>
                          <a:effectLst/>
                          <a:latin typeface="+mj-ea"/>
                          <a:ea typeface="+mn-ea"/>
                          <a:cs typeface="+mn-cs"/>
                        </a:rPr>
                        <a:t>宿泊管理棟の冷暖房設備の一部改修（</a:t>
                      </a:r>
                      <a:r>
                        <a:rPr kumimoji="1" lang="en-US" altLang="ja-JP" sz="1050" b="0" i="0" u="none" strike="noStrike" kern="1200" dirty="0">
                          <a:solidFill>
                            <a:schemeClr val="tx1"/>
                          </a:solidFill>
                          <a:effectLst/>
                          <a:latin typeface="+mj-ea"/>
                          <a:ea typeface="+mn-ea"/>
                          <a:cs typeface="+mn-cs"/>
                        </a:rPr>
                        <a:t>2013</a:t>
                      </a:r>
                      <a:r>
                        <a:rPr kumimoji="1" lang="ja-JP" altLang="en-US" sz="1050" b="0" i="0" u="none" strike="noStrike" kern="1200" dirty="0">
                          <a:solidFill>
                            <a:schemeClr val="tx1"/>
                          </a:solidFill>
                          <a:effectLst/>
                          <a:latin typeface="+mj-ea"/>
                          <a:ea typeface="+mn-ea"/>
                          <a:cs typeface="+mn-cs"/>
                        </a:rPr>
                        <a:t>年</a:t>
                      </a:r>
                      <a:r>
                        <a:rPr kumimoji="1" lang="en-US" altLang="ja-JP" sz="1050" b="0" i="0" u="none" strike="noStrike" kern="1200" dirty="0">
                          <a:solidFill>
                            <a:schemeClr val="tx1"/>
                          </a:solidFill>
                          <a:effectLst/>
                          <a:latin typeface="+mj-ea"/>
                          <a:ea typeface="+mn-ea"/>
                          <a:cs typeface="+mn-cs"/>
                        </a:rPr>
                        <a:t> 8</a:t>
                      </a:r>
                      <a:r>
                        <a:rPr kumimoji="1" lang="ja-JP" altLang="en-US" sz="1050" b="0" i="0" u="none" strike="noStrike" kern="1200" dirty="0">
                          <a:solidFill>
                            <a:schemeClr val="tx1"/>
                          </a:solidFill>
                          <a:effectLst/>
                          <a:latin typeface="+mj-ea"/>
                          <a:ea typeface="+mn-ea"/>
                          <a:cs typeface="+mn-cs"/>
                        </a:rPr>
                        <a:t>月、</a:t>
                      </a:r>
                      <a:r>
                        <a:rPr kumimoji="1" lang="en-US" altLang="ja-JP" sz="1050" b="0" i="0" u="none" strike="noStrike" kern="1200" dirty="0">
                          <a:solidFill>
                            <a:schemeClr val="tx1"/>
                          </a:solidFill>
                          <a:effectLst/>
                          <a:latin typeface="+mj-ea"/>
                          <a:ea typeface="+mn-ea"/>
                          <a:cs typeface="+mn-cs"/>
                        </a:rPr>
                        <a:t>12</a:t>
                      </a:r>
                      <a:r>
                        <a:rPr kumimoji="1" lang="ja-JP" altLang="en-US" sz="1050" b="0" i="0" u="none" strike="noStrike" kern="1200" dirty="0">
                          <a:solidFill>
                            <a:schemeClr val="tx1"/>
                          </a:solidFill>
                          <a:effectLst/>
                          <a:latin typeface="+mj-ea"/>
                          <a:ea typeface="+mn-ea"/>
                          <a:cs typeface="+mn-cs"/>
                        </a:rPr>
                        <a:t>月）</a:t>
                      </a:r>
                      <a:endParaRPr kumimoji="1" lang="en-US" altLang="ja-JP" sz="1050" b="0" i="0" u="none" strike="noStrike" kern="120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spc="-40" baseline="0" dirty="0">
                          <a:solidFill>
                            <a:schemeClr val="tx1"/>
                          </a:solidFill>
                          <a:effectLst/>
                          <a:latin typeface="+mj-ea"/>
                          <a:ea typeface="+mn-ea"/>
                          <a:cs typeface="+mn-cs"/>
                        </a:rPr>
                        <a:t>男女シャワールームへの手摺の設置（</a:t>
                      </a:r>
                      <a:r>
                        <a:rPr kumimoji="1" lang="en-US" altLang="ja-JP" sz="1050" b="0" i="0" u="none" strike="noStrike" kern="1200" spc="-40" baseline="0" dirty="0">
                          <a:solidFill>
                            <a:schemeClr val="tx1"/>
                          </a:solidFill>
                          <a:effectLst/>
                          <a:latin typeface="+mj-ea"/>
                          <a:ea typeface="+mn-ea"/>
                          <a:cs typeface="+mn-cs"/>
                        </a:rPr>
                        <a:t>2014</a:t>
                      </a:r>
                      <a:r>
                        <a:rPr kumimoji="1" lang="ja-JP" altLang="en-US" sz="1050" b="0" i="0" u="none" strike="noStrike" kern="1200" spc="-40" baseline="0" dirty="0">
                          <a:solidFill>
                            <a:schemeClr val="tx1"/>
                          </a:solidFill>
                          <a:effectLst/>
                          <a:latin typeface="+mj-ea"/>
                          <a:ea typeface="+mn-ea"/>
                          <a:cs typeface="+mn-cs"/>
                        </a:rPr>
                        <a:t>年</a:t>
                      </a:r>
                      <a:r>
                        <a:rPr kumimoji="1" lang="en-US" altLang="ja-JP" sz="1050" b="0" i="0" u="none" strike="noStrike" kern="1200" spc="-40" baseline="0" dirty="0">
                          <a:solidFill>
                            <a:schemeClr val="tx1"/>
                          </a:solidFill>
                          <a:effectLst/>
                          <a:latin typeface="+mj-ea"/>
                          <a:ea typeface="+mn-ea"/>
                          <a:cs typeface="+mn-cs"/>
                        </a:rPr>
                        <a:t>2</a:t>
                      </a:r>
                      <a:r>
                        <a:rPr kumimoji="1" lang="ja-JP" altLang="en-US" sz="1050" b="0" i="0" u="none" strike="noStrike" kern="1200" spc="-40" baseline="0" dirty="0">
                          <a:solidFill>
                            <a:schemeClr val="tx1"/>
                          </a:solidFill>
                          <a:effectLst/>
                          <a:latin typeface="+mj-ea"/>
                          <a:ea typeface="+mn-ea"/>
                          <a:cs typeface="+mn-cs"/>
                        </a:rPr>
                        <a:t>月）</a:t>
                      </a:r>
                      <a:endParaRPr kumimoji="1" lang="en-US" altLang="ja-JP" sz="1050" b="0" i="0" u="none" strike="noStrike" kern="1200" spc="-40" baseline="0" dirty="0">
                        <a:solidFill>
                          <a:schemeClr val="tx1"/>
                        </a:solidFill>
                        <a:effectLst/>
                        <a:latin typeface="+mj-ea"/>
                        <a:ea typeface="+mn-ea"/>
                        <a:cs typeface="+mn-cs"/>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外壁改修工事（</a:t>
                      </a:r>
                      <a:r>
                        <a:rPr kumimoji="1" lang="en-US" altLang="ja-JP" sz="1050" b="0" i="0" u="none" strike="noStrike" dirty="0">
                          <a:solidFill>
                            <a:schemeClr val="tx1"/>
                          </a:solidFill>
                          <a:effectLst/>
                          <a:latin typeface="+mj-ea"/>
                          <a:ea typeface="+mj-ea"/>
                        </a:rPr>
                        <a:t>2015</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2</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zh-TW" altLang="en-US" sz="1050" b="0" i="0" u="none" strike="noStrike" dirty="0">
                          <a:solidFill>
                            <a:schemeClr val="tx1"/>
                          </a:solidFill>
                          <a:effectLst/>
                          <a:latin typeface="+mj-ea"/>
                          <a:ea typeface="+mj-ea"/>
                        </a:rPr>
                        <a:t>機械棟中央監視設備改修工事</a:t>
                      </a:r>
                      <a:r>
                        <a:rPr kumimoji="1" lang="ja-JP" altLang="en-US" sz="1050" b="0" i="0" u="none" strike="noStrike" dirty="0">
                          <a:solidFill>
                            <a:schemeClr val="tx1"/>
                          </a:solidFill>
                          <a:effectLst/>
                          <a:latin typeface="+mj-ea"/>
                          <a:ea typeface="+mj-ea"/>
                        </a:rPr>
                        <a:t>（</a:t>
                      </a:r>
                      <a:r>
                        <a:rPr kumimoji="1" lang="en-US" altLang="ja-JP" sz="1050" b="0" i="0" u="none" strike="noStrike" dirty="0">
                          <a:solidFill>
                            <a:schemeClr val="tx1"/>
                          </a:solidFill>
                          <a:effectLst/>
                          <a:latin typeface="+mj-ea"/>
                          <a:ea typeface="+mj-ea"/>
                        </a:rPr>
                        <a:t>2015</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10</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高圧ケーブル補修工事（</a:t>
                      </a:r>
                      <a:r>
                        <a:rPr kumimoji="1" lang="en-US" altLang="ja-JP" sz="1050" b="0" i="0" u="none" strike="noStrike" dirty="0">
                          <a:solidFill>
                            <a:schemeClr val="tx1"/>
                          </a:solidFill>
                          <a:effectLst/>
                          <a:latin typeface="+mj-ea"/>
                          <a:ea typeface="+mj-ea"/>
                        </a:rPr>
                        <a:t>2016</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12</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zh-TW" altLang="en-US" sz="1050" b="0" i="0" u="none" strike="noStrike" dirty="0">
                          <a:solidFill>
                            <a:schemeClr val="tx1"/>
                          </a:solidFill>
                          <a:effectLst/>
                          <a:latin typeface="+mj-ea"/>
                          <a:ea typeface="+mj-ea"/>
                        </a:rPr>
                        <a:t>電気設備改修工事</a:t>
                      </a:r>
                      <a:r>
                        <a:rPr kumimoji="1" lang="ja-JP" altLang="en-US" sz="1050" b="0" i="0" u="none" strike="noStrike" dirty="0">
                          <a:solidFill>
                            <a:schemeClr val="tx1"/>
                          </a:solidFill>
                          <a:effectLst/>
                          <a:latin typeface="+mj-ea"/>
                          <a:ea typeface="+mj-ea"/>
                        </a:rPr>
                        <a:t>（</a:t>
                      </a:r>
                      <a:r>
                        <a:rPr kumimoji="1" lang="en-US" altLang="ja-JP" sz="1050" b="0" i="0" u="none" strike="noStrike" dirty="0">
                          <a:solidFill>
                            <a:schemeClr val="tx1"/>
                          </a:solidFill>
                          <a:effectLst/>
                          <a:latin typeface="+mj-ea"/>
                          <a:ea typeface="+mj-ea"/>
                        </a:rPr>
                        <a:t>2017</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3</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dirty="0">
                          <a:solidFill>
                            <a:schemeClr val="tx1"/>
                          </a:solidFill>
                          <a:effectLst/>
                          <a:latin typeface="+mj-ea"/>
                          <a:ea typeface="+mn-ea"/>
                          <a:cs typeface="+mn-cs"/>
                        </a:rPr>
                        <a:t>宿泊管理棟ファンコイル補修工事（</a:t>
                      </a:r>
                      <a:r>
                        <a:rPr kumimoji="1" lang="en-US" altLang="ja-JP" sz="1050" b="0" i="0" u="none" strike="noStrike" kern="1200" dirty="0">
                          <a:solidFill>
                            <a:schemeClr val="tx1"/>
                          </a:solidFill>
                          <a:effectLst/>
                          <a:latin typeface="+mj-ea"/>
                          <a:ea typeface="+mn-ea"/>
                          <a:cs typeface="+mn-cs"/>
                        </a:rPr>
                        <a:t>2017</a:t>
                      </a:r>
                      <a:r>
                        <a:rPr kumimoji="1" lang="ja-JP" altLang="en-US" sz="1050" b="0" i="0" u="none" strike="noStrike" kern="1200" dirty="0">
                          <a:solidFill>
                            <a:schemeClr val="tx1"/>
                          </a:solidFill>
                          <a:effectLst/>
                          <a:latin typeface="+mj-ea"/>
                          <a:ea typeface="+mn-ea"/>
                          <a:cs typeface="+mn-cs"/>
                        </a:rPr>
                        <a:t>年</a:t>
                      </a:r>
                      <a:r>
                        <a:rPr kumimoji="1" lang="en-US" altLang="ja-JP" sz="1050" b="0" i="0" u="none" strike="noStrike" kern="1200" dirty="0">
                          <a:solidFill>
                            <a:schemeClr val="tx1"/>
                          </a:solidFill>
                          <a:effectLst/>
                          <a:latin typeface="+mj-ea"/>
                          <a:ea typeface="+mn-ea"/>
                          <a:cs typeface="+mn-cs"/>
                        </a:rPr>
                        <a:t>2</a:t>
                      </a:r>
                      <a:r>
                        <a:rPr kumimoji="1" lang="ja-JP" altLang="en-US" sz="1050" b="0" i="0" u="none" strike="noStrike" kern="1200" dirty="0">
                          <a:solidFill>
                            <a:schemeClr val="tx1"/>
                          </a:solidFill>
                          <a:effectLst/>
                          <a:latin typeface="+mj-ea"/>
                          <a:ea typeface="+mn-ea"/>
                          <a:cs typeface="+mn-cs"/>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屋上シート防水工事（</a:t>
                      </a:r>
                      <a:r>
                        <a:rPr kumimoji="1" lang="en-US" altLang="ja-JP" sz="1050" b="0" i="0" u="none" strike="noStrike" dirty="0">
                          <a:solidFill>
                            <a:schemeClr val="tx1"/>
                          </a:solidFill>
                          <a:effectLst/>
                          <a:latin typeface="+mj-ea"/>
                          <a:ea typeface="+mj-ea"/>
                        </a:rPr>
                        <a:t>2017</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5</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spc="-100" baseline="0" dirty="0">
                          <a:solidFill>
                            <a:schemeClr val="tx1"/>
                          </a:solidFill>
                          <a:effectLst/>
                          <a:latin typeface="+mj-ea"/>
                          <a:ea typeface="+mj-ea"/>
                        </a:rPr>
                        <a:t>宿泊管理棟ファンコイルユニット取替工事（</a:t>
                      </a:r>
                      <a:r>
                        <a:rPr kumimoji="1" lang="en-US" altLang="ja-JP" sz="1050" b="0" i="0" u="none" strike="noStrike" spc="-100" baseline="0" dirty="0">
                          <a:solidFill>
                            <a:schemeClr val="tx1"/>
                          </a:solidFill>
                          <a:effectLst/>
                          <a:latin typeface="+mj-ea"/>
                          <a:ea typeface="+mj-ea"/>
                        </a:rPr>
                        <a:t>2019</a:t>
                      </a:r>
                      <a:r>
                        <a:rPr kumimoji="1" lang="ja-JP" altLang="en-US" sz="1050" b="0" i="0" u="none" strike="noStrike" spc="-100" baseline="0" dirty="0">
                          <a:solidFill>
                            <a:schemeClr val="tx1"/>
                          </a:solidFill>
                          <a:effectLst/>
                          <a:latin typeface="+mj-ea"/>
                          <a:ea typeface="+mj-ea"/>
                        </a:rPr>
                        <a:t>年</a:t>
                      </a:r>
                      <a:r>
                        <a:rPr kumimoji="1" lang="en-US" altLang="ja-JP" sz="1050" b="0" i="0" u="none" strike="noStrike" spc="-100" baseline="0" dirty="0">
                          <a:solidFill>
                            <a:schemeClr val="tx1"/>
                          </a:solidFill>
                          <a:effectLst/>
                          <a:latin typeface="+mj-ea"/>
                          <a:ea typeface="+mj-ea"/>
                        </a:rPr>
                        <a:t>8</a:t>
                      </a:r>
                      <a:r>
                        <a:rPr kumimoji="1" lang="ja-JP" altLang="en-US" sz="1050" b="0" i="0" u="none" strike="noStrike" spc="-100" baseline="0" dirty="0">
                          <a:solidFill>
                            <a:schemeClr val="tx1"/>
                          </a:solidFill>
                          <a:effectLst/>
                          <a:latin typeface="+mj-ea"/>
                          <a:ea typeface="+mj-ea"/>
                        </a:rPr>
                        <a:t>月）</a:t>
                      </a:r>
                      <a:endParaRPr kumimoji="1" lang="en-US" altLang="ja-JP" sz="1050" b="0" i="0" u="none" strike="noStrike" spc="-100" baseline="0" dirty="0">
                        <a:solidFill>
                          <a:schemeClr val="tx1"/>
                        </a:solidFill>
                        <a:effectLst/>
                        <a:latin typeface="+mj-ea"/>
                        <a:ea typeface="+mj-ea"/>
                      </a:endParaRPr>
                    </a:p>
                    <a:p>
                      <a:pPr marL="88900" marR="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dirty="0">
                          <a:solidFill>
                            <a:schemeClr val="tx1"/>
                          </a:solidFill>
                          <a:effectLst/>
                          <a:latin typeface="+mj-ea"/>
                          <a:ea typeface="+mj-ea"/>
                        </a:rPr>
                        <a:t>テーブルリフター改修（</a:t>
                      </a:r>
                      <a:r>
                        <a:rPr kumimoji="1" lang="en-US" altLang="ja-JP" sz="1050" b="0" i="0" u="none" strike="noStrike" dirty="0">
                          <a:solidFill>
                            <a:schemeClr val="tx1"/>
                          </a:solidFill>
                          <a:effectLst/>
                          <a:latin typeface="+mj-ea"/>
                          <a:ea typeface="+mj-ea"/>
                        </a:rPr>
                        <a:t>2020</a:t>
                      </a:r>
                      <a:r>
                        <a:rPr kumimoji="1" lang="ja-JP" altLang="en-US" sz="1050" b="0" i="0" u="none" strike="noStrike" dirty="0">
                          <a:solidFill>
                            <a:schemeClr val="tx1"/>
                          </a:solidFill>
                          <a:effectLst/>
                          <a:latin typeface="+mj-ea"/>
                          <a:ea typeface="+mj-ea"/>
                        </a:rPr>
                        <a:t>年</a:t>
                      </a:r>
                      <a:r>
                        <a:rPr kumimoji="1" lang="en-US" altLang="ja-JP" sz="1050" b="0" i="0" u="none" strike="noStrike" dirty="0">
                          <a:solidFill>
                            <a:schemeClr val="tx1"/>
                          </a:solidFill>
                          <a:effectLst/>
                          <a:latin typeface="+mj-ea"/>
                          <a:ea typeface="+mj-ea"/>
                        </a:rPr>
                        <a:t>3</a:t>
                      </a:r>
                      <a:r>
                        <a:rPr kumimoji="1" lang="ja-JP" altLang="en-US" sz="1050" b="0" i="0" u="none" strike="noStrike" dirty="0">
                          <a:solidFill>
                            <a:schemeClr val="tx1"/>
                          </a:solidFill>
                          <a:effectLst/>
                          <a:latin typeface="+mj-ea"/>
                          <a:ea typeface="+mj-ea"/>
                        </a:rPr>
                        <a:t>月）</a:t>
                      </a:r>
                      <a:endParaRPr kumimoji="1" lang="en-US" altLang="ja-JP" sz="1050" b="0" i="0" u="none" strike="noStrike" dirty="0">
                        <a:solidFill>
                          <a:schemeClr val="tx1"/>
                        </a:solidFill>
                        <a:effectLst/>
                        <a:latin typeface="+mj-ea"/>
                        <a:ea typeface="+mj-ea"/>
                      </a:endParaRPr>
                    </a:p>
                    <a:p>
                      <a:pPr marL="88900" marR="0" lvl="0" indent="-88900" algn="l" defTabSz="914400" rtl="0" eaLnBrk="1" fontAlgn="auto" latinLnBrk="0" hangingPunct="1">
                        <a:lnSpc>
                          <a:spcPts val="11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a:t>
                      </a:r>
                      <a:r>
                        <a:rPr kumimoji="1" lang="ja-JP" altLang="en-US" sz="1050" b="0" i="0" u="none" strike="noStrike" kern="1200" spc="-80" baseline="0" dirty="0">
                          <a:solidFill>
                            <a:schemeClr val="tx1"/>
                          </a:solidFill>
                          <a:effectLst/>
                          <a:latin typeface="+mj-ea"/>
                          <a:ea typeface="+mn-ea"/>
                          <a:cs typeface="+mn-cs"/>
                        </a:rPr>
                        <a:t>ヨットハウスファンコイルユニット取替工事（</a:t>
                      </a:r>
                      <a:r>
                        <a:rPr kumimoji="1" lang="en-US" altLang="ja-JP" sz="1050" b="0" i="0" u="none" strike="noStrike" kern="1200" spc="-80" baseline="0" dirty="0">
                          <a:solidFill>
                            <a:schemeClr val="tx1"/>
                          </a:solidFill>
                          <a:effectLst/>
                          <a:latin typeface="+mj-ea"/>
                          <a:ea typeface="+mn-ea"/>
                          <a:cs typeface="+mn-cs"/>
                        </a:rPr>
                        <a:t>2021</a:t>
                      </a:r>
                      <a:r>
                        <a:rPr kumimoji="1" lang="ja-JP" altLang="en-US" sz="1050" b="0" i="0" u="none" strike="noStrike" kern="1200" spc="-80" baseline="0" dirty="0">
                          <a:solidFill>
                            <a:schemeClr val="tx1"/>
                          </a:solidFill>
                          <a:effectLst/>
                          <a:latin typeface="+mj-ea"/>
                          <a:ea typeface="+mn-ea"/>
                          <a:cs typeface="+mn-cs"/>
                        </a:rPr>
                        <a:t>年</a:t>
                      </a:r>
                      <a:r>
                        <a:rPr kumimoji="1" lang="en-US" altLang="ja-JP" sz="1050" b="0" i="0" u="none" strike="noStrike" kern="1200" spc="-80" baseline="0" dirty="0">
                          <a:solidFill>
                            <a:schemeClr val="tx1"/>
                          </a:solidFill>
                          <a:effectLst/>
                          <a:latin typeface="+mj-ea"/>
                          <a:ea typeface="+mn-ea"/>
                          <a:cs typeface="+mn-cs"/>
                        </a:rPr>
                        <a:t>7</a:t>
                      </a:r>
                      <a:r>
                        <a:rPr kumimoji="1" lang="ja-JP" altLang="en-US" sz="1050" b="0" i="0" u="none" strike="noStrike" kern="1200" spc="-80" baseline="0" dirty="0">
                          <a:solidFill>
                            <a:schemeClr val="tx1"/>
                          </a:solidFill>
                          <a:effectLst/>
                          <a:latin typeface="+mj-ea"/>
                          <a:ea typeface="+mn-ea"/>
                          <a:cs typeface="+mn-cs"/>
                        </a:rPr>
                        <a:t>月）</a:t>
                      </a:r>
                      <a:endParaRPr kumimoji="1" lang="en-US" altLang="ja-JP" sz="1050" b="0" i="0" u="none" strike="noStrike" kern="1200" spc="-80" baseline="0" dirty="0">
                        <a:solidFill>
                          <a:schemeClr val="tx1"/>
                        </a:solidFill>
                        <a:effectLst/>
                        <a:latin typeface="+mj-ea"/>
                        <a:ea typeface="+mn-ea"/>
                        <a:cs typeface="+mn-cs"/>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j-ea"/>
                          <a:ea typeface="+mj-ea"/>
                          <a:cs typeface="+mn-cs"/>
                        </a:rPr>
                        <a:t>・ファミリー棟と受付システムを共有することで問合せに対し即対応、紹介が可能となる（</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2017</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endParaRPr kumimoji="1" lang="en-US" altLang="ja-JP" sz="1050" b="0" i="0" u="none" strike="noStrike" kern="1200" cap="none" spc="0" normalizeH="0" baseline="0" noProof="0" dirty="0">
                        <a:ln>
                          <a:noFill/>
                        </a:ln>
                        <a:solidFill>
                          <a:schemeClr val="tx1"/>
                        </a:solidFill>
                        <a:effectLst/>
                        <a:uLnTx/>
                        <a:uFillTx/>
                        <a:latin typeface="+mj-ea"/>
                        <a:ea typeface="+mj-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・広報紙やチラシに</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QR</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コードを掲載し、携帯電話・スマホからの利用参加申込に対応（</a:t>
                      </a:r>
                      <a:r>
                        <a:rPr kumimoji="1" lang="en-US" altLang="ja-JP" sz="1050" b="0" i="0" u="none" strike="noStrike" kern="1200" cap="none" spc="0" normalizeH="0" baseline="0" noProof="0" dirty="0">
                          <a:ln>
                            <a:noFill/>
                          </a:ln>
                          <a:solidFill>
                            <a:schemeClr val="tx1"/>
                          </a:solidFill>
                          <a:effectLst/>
                          <a:uLnTx/>
                          <a:uFillTx/>
                          <a:latin typeface="+mj-ea"/>
                          <a:ea typeface="+mj-ea"/>
                          <a:cs typeface="+mn-cs"/>
                        </a:rPr>
                        <a:t>2020</a:t>
                      </a:r>
                      <a:r>
                        <a:rPr kumimoji="1" lang="ja-JP" altLang="en-US" sz="1050" b="0" i="0" u="none" strike="noStrike" kern="1200" cap="none" spc="0" normalizeH="0" baseline="0" noProof="0" dirty="0">
                          <a:ln>
                            <a:noFill/>
                          </a:ln>
                          <a:solidFill>
                            <a:schemeClr val="tx1"/>
                          </a:solidFill>
                          <a:effectLst/>
                          <a:uLnTx/>
                          <a:uFillTx/>
                          <a:latin typeface="+mj-ea"/>
                          <a:ea typeface="+mj-ea"/>
                          <a:cs typeface="+mn-cs"/>
                        </a:rPr>
                        <a:t>年～）</a:t>
                      </a: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pc="-100" dirty="0">
                          <a:solidFill>
                            <a:schemeClr val="tx1"/>
                          </a:solidFill>
                          <a:latin typeface="+mj-ea"/>
                          <a:ea typeface="+mj-ea"/>
                        </a:rPr>
                        <a:t>・ニーズを踏まえた新たなイ</a:t>
                      </a:r>
                      <a:endParaRPr kumimoji="1" lang="en-US" altLang="ja-JP" sz="1050" b="0" spc="-100" dirty="0">
                        <a:solidFill>
                          <a:schemeClr val="tx1"/>
                        </a:solidFill>
                        <a:latin typeface="+mj-ea"/>
                        <a:ea typeface="+mj-ea"/>
                      </a:endParaRPr>
                    </a:p>
                    <a:p>
                      <a:pPr marL="36000" indent="-36000"/>
                      <a:r>
                        <a:rPr kumimoji="1" lang="ja-JP" altLang="en-US" sz="1050" b="0" spc="-100" baseline="0" dirty="0">
                          <a:solidFill>
                            <a:schemeClr val="tx1"/>
                          </a:solidFill>
                          <a:latin typeface="+mj-ea"/>
                          <a:ea typeface="+mj-ea"/>
                        </a:rPr>
                        <a:t> </a:t>
                      </a:r>
                      <a:r>
                        <a:rPr kumimoji="1" lang="ja-JP" altLang="en-US" sz="1050" b="0" spc="-100" dirty="0">
                          <a:solidFill>
                            <a:schemeClr val="tx1"/>
                          </a:solidFill>
                          <a:latin typeface="+mj-ea"/>
                          <a:ea typeface="+mj-ea"/>
                        </a:rPr>
                        <a:t>ベント・プランの企画、実施</a:t>
                      </a:r>
                      <a:endParaRPr kumimoji="1" lang="en-US" altLang="ja-JP" sz="1050" b="0" spc="-100" dirty="0">
                        <a:solidFill>
                          <a:schemeClr val="tx1"/>
                        </a:solidFill>
                        <a:latin typeface="+mj-ea"/>
                        <a:ea typeface="+mj-ea"/>
                      </a:endParaRPr>
                    </a:p>
                    <a:p>
                      <a:pPr marL="88900" indent="-88900"/>
                      <a:r>
                        <a:rPr kumimoji="1" lang="en-US" altLang="ja-JP" sz="1050" b="0" spc="-100" dirty="0">
                          <a:solidFill>
                            <a:schemeClr val="tx1"/>
                          </a:solidFill>
                          <a:latin typeface="+mj-ea"/>
                          <a:ea typeface="+mj-ea"/>
                        </a:rPr>
                        <a:t> </a:t>
                      </a:r>
                      <a:r>
                        <a:rPr kumimoji="1" lang="ja-JP" altLang="en-US" sz="1050" b="0" spc="-100" dirty="0">
                          <a:solidFill>
                            <a:schemeClr val="tx1"/>
                          </a:solidFill>
                          <a:latin typeface="+mj-ea"/>
                          <a:ea typeface="+mj-ea"/>
                        </a:rPr>
                        <a:t>（</a:t>
                      </a:r>
                      <a:r>
                        <a:rPr kumimoji="1" lang="en-US" altLang="ja-JP" sz="1050" b="0" spc="-100" dirty="0">
                          <a:solidFill>
                            <a:schemeClr val="tx1"/>
                          </a:solidFill>
                          <a:latin typeface="+mj-ea"/>
                          <a:ea typeface="+mj-ea"/>
                        </a:rPr>
                        <a:t>2012</a:t>
                      </a:r>
                      <a:r>
                        <a:rPr kumimoji="1" lang="ja-JP" altLang="en-US" sz="1050" b="0" spc="-100" dirty="0">
                          <a:solidFill>
                            <a:schemeClr val="tx1"/>
                          </a:solidFill>
                          <a:latin typeface="+mj-ea"/>
                          <a:ea typeface="+mj-ea"/>
                        </a:rPr>
                        <a:t>年度以降順次実施）</a:t>
                      </a:r>
                      <a:endParaRPr kumimoji="1" lang="en-US" altLang="ja-JP" sz="1050" b="0" spc="-100" dirty="0">
                        <a:solidFill>
                          <a:schemeClr val="tx1"/>
                        </a:solidFill>
                        <a:latin typeface="+mj-ea"/>
                        <a:ea typeface="+mj-ea"/>
                      </a:endParaRPr>
                    </a:p>
                    <a:p>
                      <a:pPr marL="72000" indent="-72000"/>
                      <a:r>
                        <a:rPr kumimoji="1" lang="ja-JP" altLang="en-US" sz="1050" b="0" spc="-100" dirty="0">
                          <a:solidFill>
                            <a:schemeClr val="tx1"/>
                          </a:solidFill>
                          <a:latin typeface="+mj-ea"/>
                          <a:ea typeface="+mj-ea"/>
                        </a:rPr>
                        <a:t> </a:t>
                      </a:r>
                      <a:r>
                        <a:rPr kumimoji="1" lang="en-US" altLang="ja-JP" sz="1050" b="0" spc="-100" dirty="0">
                          <a:solidFill>
                            <a:schemeClr val="tx1"/>
                          </a:solidFill>
                          <a:latin typeface="+mj-ea"/>
                          <a:ea typeface="+mj-ea"/>
                        </a:rPr>
                        <a:t>-</a:t>
                      </a:r>
                      <a:r>
                        <a:rPr kumimoji="1" lang="ja-JP" altLang="en-US" sz="1050" b="0" spc="-100" dirty="0">
                          <a:solidFill>
                            <a:schemeClr val="tx1"/>
                          </a:solidFill>
                          <a:latin typeface="+mj-ea"/>
                          <a:ea typeface="+mj-ea"/>
                        </a:rPr>
                        <a:t>食育を見据えたｱｳﾄﾄﾞｱｸｯｷﾝｸﾞ、日帰りﾌﾟﾗﾝ（海洋ｾﾝﾀｰで採れた海藻類、釣った魚を野外で料理等）</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・閑散期プログラムの開発</a:t>
                      </a:r>
                      <a:endParaRPr kumimoji="1" lang="en-US" altLang="ja-JP" sz="1050" b="0" spc="-100" dirty="0">
                        <a:solidFill>
                          <a:schemeClr val="tx1"/>
                        </a:solidFill>
                        <a:latin typeface="+mj-ea"/>
                        <a:ea typeface="+mj-ea"/>
                      </a:endParaRPr>
                    </a:p>
                    <a:p>
                      <a:pPr marL="88900" indent="-88900"/>
                      <a:r>
                        <a:rPr kumimoji="1" lang="en-US" altLang="ja-JP" sz="1050" b="0" spc="-100" dirty="0">
                          <a:solidFill>
                            <a:schemeClr val="tx1"/>
                          </a:solidFill>
                          <a:latin typeface="+mj-ea"/>
                          <a:ea typeface="+mj-ea"/>
                        </a:rPr>
                        <a:t> -</a:t>
                      </a:r>
                      <a:r>
                        <a:rPr kumimoji="1" lang="ja-JP" altLang="en-US" sz="1050" b="0" spc="-100" dirty="0">
                          <a:solidFill>
                            <a:schemeClr val="tx1"/>
                          </a:solidFill>
                          <a:latin typeface="+mj-ea"/>
                          <a:ea typeface="+mj-ea"/>
                        </a:rPr>
                        <a:t>ｷｬﾝﾌﾟ飯、おもち作り、流木ｱｰﾄ等</a:t>
                      </a:r>
                      <a:endParaRPr kumimoji="1" lang="en-US" altLang="ja-JP" sz="1050" b="0" spc="-100" dirty="0">
                        <a:solidFill>
                          <a:schemeClr val="tx1"/>
                        </a:solidFill>
                        <a:latin typeface="+mj-ea"/>
                        <a:ea typeface="+mj-ea"/>
                      </a:endParaRPr>
                    </a:p>
                    <a:p>
                      <a:pPr marL="88900" indent="-88900"/>
                      <a:r>
                        <a:rPr kumimoji="1" lang="ja-JP" altLang="en-US" sz="1050" b="0" spc="-100" dirty="0">
                          <a:solidFill>
                            <a:schemeClr val="tx1"/>
                          </a:solidFill>
                          <a:latin typeface="+mj-ea"/>
                          <a:ea typeface="+mj-ea"/>
                        </a:rPr>
                        <a:t>・岬町のふるさと納税返礼品としてマリンプログラム体験を登録</a:t>
                      </a:r>
                      <a:endParaRPr kumimoji="1" lang="en-US" altLang="ja-JP" sz="1050" b="0" spc="-100" dirty="0">
                        <a:solidFill>
                          <a:schemeClr val="tx1"/>
                        </a:solidFill>
                        <a:latin typeface="+mj-ea"/>
                        <a:ea typeface="+mj-ea"/>
                      </a:endParaRPr>
                    </a:p>
                  </a:txBody>
                  <a:tcPr marL="36000" marR="36000" marT="36000" marB="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1080" y="-2684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777815639"/>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77211220"/>
              </p:ext>
            </p:extLst>
          </p:nvPr>
        </p:nvGraphicFramePr>
        <p:xfrm>
          <a:off x="107504" y="458376"/>
          <a:ext cx="8928991" cy="526542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608179">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上方演芸資料館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dirty="0">
                          <a:solidFill>
                            <a:schemeClr val="tx1"/>
                          </a:solidFill>
                          <a:latin typeface="+mj-ea"/>
                          <a:ea typeface="+mj-ea"/>
                        </a:rPr>
                        <a:t>・館内にフリー</a:t>
                      </a:r>
                      <a:r>
                        <a:rPr kumimoji="1" lang="en-US" altLang="ja-JP" sz="1050" b="0" dirty="0">
                          <a:solidFill>
                            <a:schemeClr val="tx1"/>
                          </a:solidFill>
                          <a:latin typeface="+mj-ea"/>
                          <a:ea typeface="+mj-ea"/>
                        </a:rPr>
                        <a:t>Wi-Fi</a:t>
                      </a:r>
                      <a:r>
                        <a:rPr kumimoji="1" lang="ja-JP" altLang="en-US" sz="1050" b="0" dirty="0">
                          <a:solidFill>
                            <a:schemeClr val="tx1"/>
                          </a:solidFill>
                          <a:latin typeface="+mj-ea"/>
                          <a:ea typeface="+mj-ea"/>
                        </a:rPr>
                        <a:t>を設置</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Twitter</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Instagram</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Facebook</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YouTube</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年度～）を活用した情報発信の強化</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HP</a:t>
                      </a:r>
                      <a:r>
                        <a:rPr kumimoji="1" lang="ja-JP" altLang="en-US" sz="1050" b="0" dirty="0">
                          <a:solidFill>
                            <a:schemeClr val="tx1"/>
                          </a:solidFill>
                          <a:latin typeface="+mj-ea"/>
                          <a:ea typeface="+mj-ea"/>
                        </a:rPr>
                        <a:t>の改修（</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・資料館年報や収蔵資料一覧について</a:t>
                      </a:r>
                      <a:r>
                        <a:rPr kumimoji="1" lang="en-US" altLang="ja-JP" sz="1050" b="0" dirty="0">
                          <a:solidFill>
                            <a:schemeClr val="tx1"/>
                          </a:solidFill>
                          <a:latin typeface="+mj-ea"/>
                          <a:ea typeface="+mj-ea"/>
                        </a:rPr>
                        <a:t>HP</a:t>
                      </a:r>
                      <a:r>
                        <a:rPr kumimoji="1" lang="ja-JP" altLang="en-US" sz="1050" b="0" dirty="0">
                          <a:solidFill>
                            <a:schemeClr val="tx1"/>
                          </a:solidFill>
                          <a:latin typeface="+mj-ea"/>
                          <a:ea typeface="+mj-ea"/>
                        </a:rPr>
                        <a:t>に掲載（</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050" b="0" dirty="0">
                          <a:solidFill>
                            <a:schemeClr val="tx1"/>
                          </a:solidFill>
                          <a:latin typeface="+mj-ea"/>
                          <a:ea typeface="+mj-ea"/>
                        </a:rPr>
                        <a:t>常設展示、企画展示やﾜｰｸｼｮｯﾌﾟ、</a:t>
                      </a:r>
                      <a:r>
                        <a:rPr kumimoji="1" lang="ja-JP" altLang="en-US" sz="1050" b="0" strike="noStrike" dirty="0">
                          <a:solidFill>
                            <a:schemeClr val="tx1"/>
                          </a:solidFill>
                          <a:latin typeface="+mj-ea"/>
                          <a:ea typeface="+mj-ea"/>
                        </a:rPr>
                        <a:t>高座</a:t>
                      </a:r>
                      <a:r>
                        <a:rPr kumimoji="1" lang="ja-JP" altLang="en-US" sz="1050" b="0" dirty="0">
                          <a:solidFill>
                            <a:schemeClr val="tx1"/>
                          </a:solidFill>
                          <a:latin typeface="+mj-ea"/>
                          <a:ea typeface="+mj-ea"/>
                        </a:rPr>
                        <a:t>など上方演芸の魅力を体験できる施設に改修</a:t>
                      </a:r>
                      <a:endParaRPr kumimoji="1" lang="en-US" altLang="ja-JP" sz="1050" b="0" dirty="0">
                        <a:solidFill>
                          <a:schemeClr val="tx1"/>
                        </a:solidFill>
                        <a:latin typeface="+mj-ea"/>
                        <a:ea typeface="+mj-ea"/>
                      </a:endParaRPr>
                    </a:p>
                    <a:p>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ja-JP" altLang="en-US" sz="1050" b="0" strike="noStrike" dirty="0">
                          <a:solidFill>
                            <a:schemeClr val="tx1"/>
                          </a:solidFill>
                          <a:latin typeface="+mj-ea"/>
                          <a:ea typeface="+mj-ea"/>
                        </a:rPr>
                        <a:t>ﾘﾆｭｰｱﾙｵ</a:t>
                      </a:r>
                      <a:r>
                        <a:rPr kumimoji="1" lang="en-US" altLang="ja-JP" sz="1050" b="0" strike="noStrike" dirty="0">
                          <a:solidFill>
                            <a:schemeClr val="tx1"/>
                          </a:solidFill>
                          <a:latin typeface="+mj-ea"/>
                          <a:ea typeface="+mj-ea"/>
                        </a:rPr>
                        <a:t>-</a:t>
                      </a:r>
                      <a:r>
                        <a:rPr kumimoji="1" lang="ja-JP" altLang="en-US" sz="1050" b="0" strike="noStrike" dirty="0">
                          <a:solidFill>
                            <a:schemeClr val="tx1"/>
                          </a:solidFill>
                          <a:latin typeface="+mj-ea"/>
                          <a:ea typeface="+mj-ea"/>
                        </a:rPr>
                        <a:t>ﾌﾟﾝ</a:t>
                      </a:r>
                      <a:r>
                        <a:rPr kumimoji="1" lang="ja-JP" altLang="en-US" sz="1050" b="0" dirty="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・資料館の開館日を週</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日から週</a:t>
                      </a:r>
                      <a:r>
                        <a:rPr kumimoji="1" lang="en-US" altLang="ja-JP" sz="1050" b="0" dirty="0">
                          <a:solidFill>
                            <a:schemeClr val="tx1"/>
                          </a:solidFill>
                          <a:latin typeface="+mj-ea"/>
                          <a:ea typeface="+mj-ea"/>
                        </a:rPr>
                        <a:t>6</a:t>
                      </a:r>
                      <a:r>
                        <a:rPr kumimoji="1" lang="ja-JP" altLang="en-US" sz="1050" b="0" dirty="0">
                          <a:solidFill>
                            <a:schemeClr val="tx1"/>
                          </a:solidFill>
                          <a:latin typeface="+mj-ea"/>
                          <a:ea typeface="+mj-ea"/>
                        </a:rPr>
                        <a:t>日に拡大（</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・収蔵資料を活用し、年</a:t>
                      </a:r>
                      <a:r>
                        <a:rPr kumimoji="1" lang="en-US" altLang="ja-JP" sz="1050" b="0" kern="1200" dirty="0">
                          <a:solidFill>
                            <a:schemeClr val="tx1"/>
                          </a:solidFill>
                          <a:latin typeface="+mj-ea"/>
                          <a:ea typeface="+mj-ea"/>
                          <a:cs typeface="+mn-cs"/>
                        </a:rPr>
                        <a:t>3</a:t>
                      </a:r>
                      <a:r>
                        <a:rPr kumimoji="1" lang="ja-JP" altLang="en-US" sz="1050" b="0" kern="1200" dirty="0">
                          <a:solidFill>
                            <a:schemeClr val="tx1"/>
                          </a:solidFill>
                          <a:latin typeface="+mj-ea"/>
                          <a:ea typeface="+mj-ea"/>
                          <a:cs typeface="+mn-cs"/>
                        </a:rPr>
                        <a:t>回以上の展示を実施。（</a:t>
                      </a:r>
                      <a:r>
                        <a:rPr kumimoji="1" lang="en-US" altLang="ja-JP" sz="1050" b="0" kern="1200" dirty="0">
                          <a:solidFill>
                            <a:schemeClr val="tx1"/>
                          </a:solidFill>
                          <a:latin typeface="+mj-ea"/>
                          <a:ea typeface="+mj-ea"/>
                          <a:cs typeface="+mn-cs"/>
                        </a:rPr>
                        <a:t>2019</a:t>
                      </a:r>
                      <a:r>
                        <a:rPr kumimoji="1" lang="ja-JP" altLang="en-US" sz="1050" b="0" kern="1200" dirty="0">
                          <a:solidFill>
                            <a:schemeClr val="tx1"/>
                          </a:solidFill>
                          <a:latin typeface="+mj-ea"/>
                          <a:ea typeface="+mj-ea"/>
                          <a:cs typeface="+mn-cs"/>
                        </a:rPr>
                        <a:t>年度～）</a:t>
                      </a:r>
                      <a:endParaRPr kumimoji="1" lang="en-US" altLang="ja-JP" sz="1050" b="0" kern="1200" dirty="0">
                        <a:solidFill>
                          <a:schemeClr val="tx1"/>
                        </a:solidFill>
                        <a:latin typeface="+mj-ea"/>
                        <a:ea typeface="+mj-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・府民に上方演芸に親しんでもらう機会を提供するため、毎月第</a:t>
                      </a:r>
                      <a:r>
                        <a:rPr kumimoji="1" lang="en-US" altLang="ja-JP" sz="1050" b="0" kern="1200" dirty="0">
                          <a:solidFill>
                            <a:schemeClr val="tx1"/>
                          </a:solidFill>
                          <a:latin typeface="+mj-ea"/>
                          <a:ea typeface="+mj-ea"/>
                          <a:cs typeface="+mn-cs"/>
                        </a:rPr>
                        <a:t>1</a:t>
                      </a:r>
                      <a:r>
                        <a:rPr kumimoji="1" lang="ja-JP" altLang="en-US" sz="1050" b="0" kern="1200" dirty="0">
                          <a:solidFill>
                            <a:schemeClr val="tx1"/>
                          </a:solidFill>
                          <a:latin typeface="+mj-ea"/>
                          <a:ea typeface="+mj-ea"/>
                          <a:cs typeface="+mn-cs"/>
                        </a:rPr>
                        <a:t>・</a:t>
                      </a:r>
                      <a:r>
                        <a:rPr kumimoji="1" lang="en-US" altLang="ja-JP" sz="1050" b="0" kern="1200" dirty="0">
                          <a:solidFill>
                            <a:schemeClr val="tx1"/>
                          </a:solidFill>
                          <a:latin typeface="+mj-ea"/>
                          <a:ea typeface="+mj-ea"/>
                          <a:cs typeface="+mn-cs"/>
                        </a:rPr>
                        <a:t>3</a:t>
                      </a:r>
                      <a:r>
                        <a:rPr kumimoji="1" lang="ja-JP" altLang="en-US" sz="1050" b="0" kern="1200" dirty="0">
                          <a:solidFill>
                            <a:schemeClr val="tx1"/>
                          </a:solidFill>
                          <a:latin typeface="+mj-ea"/>
                          <a:ea typeface="+mj-ea"/>
                          <a:cs typeface="+mn-cs"/>
                        </a:rPr>
                        <a:t>土曜日にプロの演芸人によるワークショップや専門家による講座を実施。（</a:t>
                      </a:r>
                      <a:r>
                        <a:rPr kumimoji="1" lang="en-US" altLang="ja-JP" sz="1050" b="0" kern="1200" dirty="0">
                          <a:solidFill>
                            <a:schemeClr val="tx1"/>
                          </a:solidFill>
                          <a:latin typeface="+mj-ea"/>
                          <a:ea typeface="+mj-ea"/>
                          <a:cs typeface="+mn-cs"/>
                        </a:rPr>
                        <a:t>2019</a:t>
                      </a:r>
                      <a:r>
                        <a:rPr kumimoji="1" lang="ja-JP" altLang="en-US" sz="1050" b="0" kern="1200" dirty="0">
                          <a:solidFill>
                            <a:schemeClr val="tx1"/>
                          </a:solidFill>
                          <a:latin typeface="+mj-ea"/>
                          <a:ea typeface="+mj-ea"/>
                          <a:cs typeface="+mn-cs"/>
                        </a:rPr>
                        <a:t>年度～）</a:t>
                      </a:r>
                      <a:endParaRPr kumimoji="1" lang="en-US" altLang="ja-JP" sz="1050" b="0" kern="1200" dirty="0">
                        <a:solidFill>
                          <a:schemeClr val="tx1"/>
                        </a:solidFill>
                        <a:latin typeface="+mj-ea"/>
                        <a:ea typeface="+mj-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j-ea"/>
                          <a:cs typeface="+mn-cs"/>
                        </a:rPr>
                        <a:t>・館内に図書コーナーを設置し、上方演芸に関する書籍の閲覧を可能とした。（</a:t>
                      </a:r>
                      <a:r>
                        <a:rPr kumimoji="1" lang="en-US" altLang="ja-JP" sz="1050" b="0" kern="1200" dirty="0" smtClean="0">
                          <a:solidFill>
                            <a:schemeClr val="tx1"/>
                          </a:solidFill>
                          <a:latin typeface="+mj-ea"/>
                          <a:ea typeface="+mj-ea"/>
                          <a:cs typeface="+mn-cs"/>
                        </a:rPr>
                        <a:t>2021</a:t>
                      </a:r>
                      <a:r>
                        <a:rPr kumimoji="1" lang="ja-JP" altLang="en-US" sz="1050" b="0" kern="1200" dirty="0" smtClean="0">
                          <a:solidFill>
                            <a:schemeClr val="tx1"/>
                          </a:solidFill>
                          <a:latin typeface="+mj-ea"/>
                          <a:ea typeface="+mj-ea"/>
                          <a:cs typeface="+mn-cs"/>
                        </a:rPr>
                        <a:t>年度</a:t>
                      </a:r>
                      <a:r>
                        <a:rPr kumimoji="1" lang="ja-JP" altLang="en-US" sz="1050" b="0" kern="1200" dirty="0">
                          <a:solidFill>
                            <a:schemeClr val="tx1"/>
                          </a:solidFill>
                          <a:latin typeface="+mj-ea"/>
                          <a:ea typeface="+mj-ea"/>
                          <a:cs typeface="+mn-cs"/>
                        </a:rPr>
                        <a:t>～）</a:t>
                      </a:r>
                      <a:endParaRPr kumimoji="1" lang="en-US" altLang="ja-JP" sz="1050" b="0" kern="1200" dirty="0">
                        <a:solidFill>
                          <a:schemeClr val="tx1"/>
                        </a:solidFill>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strike="sngStrike" kern="1200" dirty="0">
                        <a:solidFill>
                          <a:schemeClr val="tx1"/>
                        </a:solidFill>
                        <a:latin typeface="+mj-ea"/>
                        <a:ea typeface="+mj-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・アマチュアの落語団体や講談団体と連携し、館内でイベントを共催（</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73134">
                <a:tc>
                  <a:txBody>
                    <a:bodyPr/>
                    <a:lstStyle/>
                    <a:p>
                      <a:r>
                        <a:rPr kumimoji="1" lang="en-US" altLang="ja-JP" sz="1100" dirty="0">
                          <a:solidFill>
                            <a:schemeClr val="tx1"/>
                          </a:solidFill>
                        </a:rPr>
                        <a:t>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男女共同参画・青少年センター（ドーンセンター）</a:t>
                      </a:r>
                      <a:endPar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4</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階に無料</a:t>
                      </a:r>
                      <a:r>
                        <a:rPr kumimoji="1" lang="en-US" altLang="ja-JP" sz="1050" b="0" dirty="0">
                          <a:solidFill>
                            <a:schemeClr val="tx1"/>
                          </a:solidFill>
                          <a:latin typeface="+mj-ea"/>
                          <a:ea typeface="+mj-ea"/>
                        </a:rPr>
                        <a:t>Wi-Fi</a:t>
                      </a:r>
                    </a:p>
                    <a:p>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の設置（</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・ＨＰトップページの改修（</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Facebook</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Twitter</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年度～</a:t>
                      </a:r>
                      <a:r>
                        <a:rPr kumimoji="1" lang="ja-JP" altLang="en-US" sz="1050" b="0" u="none" dirty="0">
                          <a:solidFill>
                            <a:schemeClr val="tx1"/>
                          </a:solidFill>
                          <a:latin typeface="+mj-ea"/>
                          <a:ea typeface="+mj-ea"/>
                        </a:rPr>
                        <a:t>）により、会議室の空き室状況やイベント情報の発信</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・インターネットによる施設利用予約を開始（</a:t>
                      </a:r>
                      <a:r>
                        <a:rPr kumimoji="1" lang="en-US" altLang="ja-JP" sz="1050" b="0" u="none" dirty="0">
                          <a:solidFill>
                            <a:schemeClr val="tx1"/>
                          </a:solidFill>
                          <a:latin typeface="+mj-ea"/>
                          <a:ea typeface="+mj-ea"/>
                        </a:rPr>
                        <a:t>2019</a:t>
                      </a:r>
                      <a:r>
                        <a:rPr kumimoji="1" lang="ja-JP" altLang="en-US" sz="1050" b="0" u="none" dirty="0">
                          <a:solidFill>
                            <a:schemeClr val="tx1"/>
                          </a:solidFill>
                          <a:latin typeface="+mj-ea"/>
                          <a:ea typeface="+mj-ea"/>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・大会議室の壁紙張替え（</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・館内サイネージの更新　　　　　（</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・階段の壁紙張替</a:t>
                      </a:r>
                      <a:r>
                        <a:rPr kumimoji="1" lang="ja-JP" altLang="en-US" sz="1050" b="0" baseline="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・自動火災報知機の更</a:t>
                      </a:r>
                      <a:r>
                        <a:rPr kumimoji="1" lang="ja-JP" altLang="en-US" sz="1050" b="0" u="none" dirty="0">
                          <a:solidFill>
                            <a:schemeClr val="tx1"/>
                          </a:solidFill>
                          <a:latin typeface="+mj-ea"/>
                          <a:ea typeface="+mj-ea"/>
                        </a:rPr>
                        <a:t>新（</a:t>
                      </a:r>
                      <a:r>
                        <a:rPr kumimoji="1" lang="en-US" altLang="ja-JP" sz="1050" b="0" u="none" dirty="0">
                          <a:solidFill>
                            <a:schemeClr val="tx1"/>
                          </a:solidFill>
                          <a:latin typeface="+mj-ea"/>
                          <a:ea typeface="+mj-ea"/>
                        </a:rPr>
                        <a:t>2018</a:t>
                      </a:r>
                      <a:r>
                        <a:rPr kumimoji="1" lang="ja-JP" altLang="en-US" sz="1050" b="0" u="none" dirty="0">
                          <a:solidFill>
                            <a:schemeClr val="tx1"/>
                          </a:solidFill>
                          <a:latin typeface="+mj-ea"/>
                          <a:ea typeface="+mj-ea"/>
                        </a:rPr>
                        <a:t>年度）</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latin typeface="+mj-ea"/>
                          <a:ea typeface="+mj-ea"/>
                        </a:rPr>
                        <a:t>・情報ライブラリーの照明の増設（</a:t>
                      </a:r>
                      <a:r>
                        <a:rPr kumimoji="1" lang="en-US" altLang="ja-JP" sz="1050" b="0" u="none" dirty="0">
                          <a:solidFill>
                            <a:schemeClr val="tx1"/>
                          </a:solidFill>
                          <a:latin typeface="+mj-ea"/>
                          <a:ea typeface="+mj-ea"/>
                        </a:rPr>
                        <a:t>2020</a:t>
                      </a:r>
                      <a:r>
                        <a:rPr kumimoji="1" lang="ja-JP" altLang="en-US" sz="1050" b="0" u="none" dirty="0">
                          <a:solidFill>
                            <a:schemeClr val="tx1"/>
                          </a:solidFill>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・祝日及び振替休日を全日開館</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・早朝延長・区分延長・夜間延長を導入</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・センターの開館</a:t>
                      </a:r>
                      <a:r>
                        <a:rPr kumimoji="1" lang="ja-JP" altLang="en-US" sz="1050" b="0" dirty="0" smtClean="0">
                          <a:solidFill>
                            <a:schemeClr val="tx1"/>
                          </a:solidFill>
                          <a:latin typeface="+mj-ea"/>
                          <a:ea typeface="+mj-ea"/>
                        </a:rPr>
                        <a:t>日拡大に</a:t>
                      </a:r>
                      <a:r>
                        <a:rPr kumimoji="1" lang="ja-JP" altLang="en-US" sz="1050" b="0" dirty="0">
                          <a:solidFill>
                            <a:schemeClr val="tx1"/>
                          </a:solidFill>
                          <a:latin typeface="+mj-ea"/>
                          <a:ea typeface="+mj-ea"/>
                        </a:rPr>
                        <a:t>併せて、情報ライブラリーの開室日を拡大（</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p>
                    <a:p>
                      <a:pPr marL="88900" indent="-88900"/>
                      <a:r>
                        <a:rPr kumimoji="1" lang="ja-JP" altLang="en-US" sz="1050" b="0" dirty="0">
                          <a:solidFill>
                            <a:schemeClr val="tx1"/>
                          </a:solidFill>
                          <a:latin typeface="+mj-ea"/>
                          <a:ea typeface="+mj-ea"/>
                        </a:rPr>
                        <a:t>・駐車場の開館日時を拡大（</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 ・貸し会議室の受付と情報ライブラリーの受付を一元化し、総合案内サ</a:t>
                      </a: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ビスを開始</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p>
                    <a:p>
                      <a:pPr marL="88900" indent="-88900"/>
                      <a:r>
                        <a:rPr kumimoji="1" lang="ja-JP" altLang="en-US" sz="1050" b="0" dirty="0">
                          <a:solidFill>
                            <a:schemeClr val="tx1"/>
                          </a:solidFill>
                          <a:latin typeface="+mj-ea"/>
                          <a:ea typeface="+mj-ea"/>
                        </a:rPr>
                        <a:t> ・</a:t>
                      </a:r>
                      <a:r>
                        <a:rPr kumimoji="1" lang="ja-JP" altLang="en-US" sz="1050" b="0" u="none" dirty="0">
                          <a:solidFill>
                            <a:schemeClr val="tx1"/>
                          </a:solidFill>
                          <a:latin typeface="+mj-ea"/>
                          <a:ea typeface="+mj-ea"/>
                        </a:rPr>
                        <a:t>空き会議室の直前割引、中高生への自習室開放を実施（</a:t>
                      </a:r>
                      <a:r>
                        <a:rPr kumimoji="1" lang="en-US" altLang="ja-JP" sz="1050" b="0" u="none" dirty="0">
                          <a:solidFill>
                            <a:schemeClr val="tx1"/>
                          </a:solidFill>
                          <a:latin typeface="+mj-ea"/>
                          <a:ea typeface="+mj-ea"/>
                        </a:rPr>
                        <a:t>2016</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・情報ライブラリー内に中高生対象の自習室を設置（</a:t>
                      </a:r>
                      <a:r>
                        <a:rPr kumimoji="1" lang="en-US" altLang="ja-JP" sz="1050" b="0" u="none" dirty="0">
                          <a:solidFill>
                            <a:schemeClr val="tx1"/>
                          </a:solidFill>
                          <a:latin typeface="+mj-ea"/>
                          <a:ea typeface="+mj-ea"/>
                        </a:rPr>
                        <a:t>2021</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p>
                      <a:pPr marL="88900" indent="-88900"/>
                      <a:r>
                        <a:rPr kumimoji="1" lang="ja-JP" altLang="en-US" sz="1050" b="0" u="none" dirty="0">
                          <a:solidFill>
                            <a:schemeClr val="tx1"/>
                          </a:solidFill>
                          <a:latin typeface="+mj-ea"/>
                          <a:ea typeface="+mj-ea"/>
                        </a:rPr>
                        <a:t>・貸し会議室の受付と情報ライブラリーにコンシェルジュを設置（</a:t>
                      </a:r>
                      <a:r>
                        <a:rPr kumimoji="1" lang="en-US" altLang="ja-JP" sz="1050" b="0" u="none" dirty="0">
                          <a:solidFill>
                            <a:schemeClr val="tx1"/>
                          </a:solidFill>
                          <a:latin typeface="+mj-ea"/>
                          <a:ea typeface="+mj-ea"/>
                        </a:rPr>
                        <a:t>2021</a:t>
                      </a:r>
                      <a:r>
                        <a:rPr kumimoji="1" lang="ja-JP" altLang="en-US" sz="1050" b="0" u="none" dirty="0">
                          <a:solidFill>
                            <a:schemeClr val="tx1"/>
                          </a:solidFill>
                          <a:latin typeface="+mj-ea"/>
                          <a:ea typeface="+mj-ea"/>
                        </a:rPr>
                        <a:t>年度～）</a:t>
                      </a:r>
                      <a:endParaRPr kumimoji="1" lang="en-US" altLang="ja-JP" sz="1050" b="0" u="none" dirty="0">
                        <a:solidFill>
                          <a:schemeClr val="tx1"/>
                        </a:solidFill>
                        <a:latin typeface="+mj-ea"/>
                        <a:ea typeface="+mj-ea"/>
                      </a:endParaRPr>
                    </a:p>
                  </a:txBody>
                  <a:tcPr marL="0" marR="0" marT="0" marB="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NPO</a:t>
                      </a:r>
                      <a:r>
                        <a:rPr kumimoji="1" lang="ja-JP" altLang="en-US" sz="1050" b="0" dirty="0">
                          <a:solidFill>
                            <a:schemeClr val="tx1"/>
                          </a:solidFill>
                          <a:latin typeface="+mj-ea"/>
                          <a:ea typeface="+mj-ea"/>
                        </a:rPr>
                        <a:t>団体の活動支援のために、</a:t>
                      </a:r>
                      <a:r>
                        <a:rPr kumimoji="1" lang="en-US" altLang="ja-JP" sz="1050" b="0" dirty="0">
                          <a:solidFill>
                            <a:schemeClr val="tx1"/>
                          </a:solidFill>
                          <a:latin typeface="+mj-ea"/>
                          <a:ea typeface="+mj-ea"/>
                        </a:rPr>
                        <a:t>NPO</a:t>
                      </a:r>
                      <a:r>
                        <a:rPr kumimoji="1" lang="ja-JP" altLang="en-US" sz="1050" b="0" dirty="0">
                          <a:solidFill>
                            <a:schemeClr val="tx1"/>
                          </a:solidFill>
                          <a:latin typeface="+mj-ea"/>
                          <a:ea typeface="+mj-ea"/>
                        </a:rPr>
                        <a:t>協働フロアを設置</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35341192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113898" y="6474094"/>
            <a:ext cx="2057400" cy="273844"/>
          </a:xfrm>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0B62D5CB-8769-475A-9BC8-A2F17E2F558B}" type="slidenum">
              <a:rPr kumimoji="0"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685800" rtl="0" eaLnBrk="1" fontAlgn="auto" latinLnBrk="0" hangingPunct="1">
                <a:lnSpc>
                  <a:spcPct val="100000"/>
                </a:lnSpc>
                <a:spcBef>
                  <a:spcPts val="0"/>
                </a:spcBef>
                <a:spcAft>
                  <a:spcPts val="0"/>
                </a:spcAft>
                <a:buClrTx/>
                <a:buSzTx/>
                <a:buFontTx/>
                <a:buNone/>
                <a:tabLst/>
                <a:defRPr/>
              </a:pPr>
              <a:t>28</a:t>
            </a:fld>
            <a:endPar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9" name="正方形/長方形 8">
            <a:extLst>
              <a:ext uri="{FF2B5EF4-FFF2-40B4-BE49-F238E27FC236}">
                <a16:creationId xmlns:a16="http://schemas.microsoft.com/office/drawing/2014/main" id="{1CD21CD2-F242-44D4-8E61-62B96980AB33}"/>
              </a:ext>
            </a:extLst>
          </p:cNvPr>
          <p:cNvSpPr/>
          <p:nvPr/>
        </p:nvSpPr>
        <p:spPr>
          <a:xfrm>
            <a:off x="10575" y="381039"/>
            <a:ext cx="9133425" cy="1277992"/>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◆第７波では、オミクロン株</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BA.5</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系統への置き換わりに伴い、１日あたり新規陽性者数２万人を超過する大規模な感染</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継続</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診療・検査医療機関の拡充や高齢者施設等に対する医療・療養体制の強化などを行い、事業者への営業時間短縮</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a:t>
            </a:r>
            <a:endPar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請は実施</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しなかった。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◆９月２６日には、全国一律で全数届出を見直し。</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
          <p:cNvSpPr txBox="1"/>
          <p:nvPr/>
        </p:nvSpPr>
        <p:spPr>
          <a:xfrm>
            <a:off x="280320" y="3201145"/>
            <a:ext cx="449373" cy="39791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5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11" name="正方形/長方形 10"/>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第７波（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年９</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及びそれ以降の状況</a:t>
            </a:r>
          </a:p>
        </p:txBody>
      </p:sp>
      <p:pic>
        <p:nvPicPr>
          <p:cNvPr id="10" name="図 9"/>
          <p:cNvPicPr>
            <a:picLocks noChangeAspect="1"/>
          </p:cNvPicPr>
          <p:nvPr/>
        </p:nvPicPr>
        <p:blipFill>
          <a:blip r:embed="rId3"/>
          <a:stretch>
            <a:fillRect/>
          </a:stretch>
        </p:blipFill>
        <p:spPr>
          <a:xfrm>
            <a:off x="0" y="2444620"/>
            <a:ext cx="9071966" cy="3431104"/>
          </a:xfrm>
          <a:prstGeom prst="rect">
            <a:avLst/>
          </a:prstGeom>
        </p:spPr>
      </p:pic>
      <p:sp>
        <p:nvSpPr>
          <p:cNvPr id="3" name="テキスト ボックス 2"/>
          <p:cNvSpPr txBox="1"/>
          <p:nvPr/>
        </p:nvSpPr>
        <p:spPr>
          <a:xfrm flipH="1">
            <a:off x="6239436" y="5875724"/>
            <a:ext cx="2832530"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日までの状況を取りまとめ</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111875947"/>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286785197"/>
              </p:ext>
            </p:extLst>
          </p:nvPr>
        </p:nvGraphicFramePr>
        <p:xfrm>
          <a:off x="107504" y="458376"/>
          <a:ext cx="8928991" cy="565404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smtClean="0">
                          <a:solidFill>
                            <a:schemeClr val="tx1"/>
                          </a:solidFill>
                        </a:rPr>
                        <a:t>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国際会議場</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indent="-85725" algn="l" fontAlgn="ctr"/>
                      <a:r>
                        <a:rPr lang="ja-JP" altLang="en-US" sz="1100" b="0" i="0" u="none" strike="noStrike" dirty="0" smtClean="0">
                          <a:solidFill>
                            <a:schemeClr val="tx1"/>
                          </a:solidFill>
                          <a:effectLst/>
                          <a:latin typeface="+mj-ea"/>
                          <a:ea typeface="+mj-ea"/>
                        </a:rPr>
                        <a:t>・ﾎｰﾑﾍﾟｰｼﾞの情報発信を強化</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ｱｸｾｽ情報の充実（</a:t>
                      </a:r>
                      <a:r>
                        <a:rPr kumimoji="1" lang="en-US" altLang="ja-JP" sz="1100" b="0" i="0" u="none" strike="noStrike" kern="1200" dirty="0" smtClean="0">
                          <a:solidFill>
                            <a:schemeClr val="tx1"/>
                          </a:solidFill>
                          <a:effectLst/>
                          <a:latin typeface="+mj-ea"/>
                          <a:ea typeface="+mn-ea"/>
                          <a:cs typeface="+mn-cs"/>
                        </a:rPr>
                        <a:t>2010</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3</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ﾌﾞﾛｸﾞでのグルメ情報、社会貢献活動、安全安心の取組み等を発信（</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smtClean="0">
                          <a:solidFill>
                            <a:schemeClr val="tx1"/>
                          </a:solidFill>
                          <a:effectLst/>
                          <a:latin typeface="+mj-ea"/>
                          <a:ea typeface="+mn-ea"/>
                          <a:cs typeface="+mn-cs"/>
                        </a:rPr>
                        <a:t>-</a:t>
                      </a:r>
                      <a:r>
                        <a:rPr kumimoji="1" lang="ja-JP" altLang="en-US" sz="1100" b="0" i="0" u="none" strike="noStrike" kern="1200" dirty="0" smtClean="0">
                          <a:solidFill>
                            <a:schemeClr val="tx1"/>
                          </a:solidFill>
                          <a:effectLst/>
                          <a:latin typeface="+mj-ea"/>
                          <a:ea typeface="+mn-ea"/>
                          <a:cs typeface="+mn-cs"/>
                        </a:rPr>
                        <a:t>ｽﾏｰﾄﾌｫﾝ版ｳｪﾌﾞﾍﾟｰｼﾞ作成（</a:t>
                      </a:r>
                      <a:r>
                        <a:rPr kumimoji="1" lang="en-US" altLang="ja-JP" sz="1100" b="0" i="0" u="none" strike="noStrike" kern="1200" dirty="0" smtClean="0">
                          <a:solidFill>
                            <a:schemeClr val="tx1"/>
                          </a:solidFill>
                          <a:effectLst/>
                          <a:latin typeface="+mj-ea"/>
                          <a:ea typeface="+mn-ea"/>
                          <a:cs typeface="+mn-cs"/>
                        </a:rPr>
                        <a:t>2012</a:t>
                      </a:r>
                      <a:r>
                        <a:rPr kumimoji="1" lang="ja-JP" altLang="en-US" sz="1100" b="0" i="0" u="none" strike="noStrike" kern="1200" dirty="0" smtClean="0">
                          <a:solidFill>
                            <a:schemeClr val="tx1"/>
                          </a:solidFill>
                          <a:effectLst/>
                          <a:latin typeface="+mj-ea"/>
                          <a:ea typeface="+mn-ea"/>
                          <a:cs typeface="+mn-cs"/>
                        </a:rPr>
                        <a:t>年</a:t>
                      </a:r>
                      <a:r>
                        <a:rPr kumimoji="1" lang="en-US" altLang="ja-JP" sz="1100" b="0" i="0" u="none" strike="noStrike" kern="1200" dirty="0" smtClean="0">
                          <a:solidFill>
                            <a:schemeClr val="tx1"/>
                          </a:solidFill>
                          <a:effectLst/>
                          <a:latin typeface="+mj-ea"/>
                          <a:ea typeface="+mn-ea"/>
                          <a:cs typeface="+mn-cs"/>
                        </a:rPr>
                        <a:t>9</a:t>
                      </a:r>
                      <a:r>
                        <a:rPr kumimoji="1" lang="ja-JP" altLang="en-US" sz="1100" b="0" i="0" u="none" strike="noStrike" kern="1200" dirty="0" smtClean="0">
                          <a:solidFill>
                            <a:schemeClr val="tx1"/>
                          </a:solidFill>
                          <a:effectLst/>
                          <a:latin typeface="+mj-ea"/>
                          <a:ea typeface="+mn-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動画サイトを追加し具体的な館内施設利用の情報を発信（</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-SEO</a:t>
                      </a:r>
                      <a:r>
                        <a:rPr lang="ja-JP" altLang="en-US" sz="1100" b="0" i="0" u="none" strike="noStrike" dirty="0" smtClean="0">
                          <a:solidFill>
                            <a:schemeClr val="tx1"/>
                          </a:solidFill>
                          <a:effectLst/>
                          <a:latin typeface="+mj-ea"/>
                          <a:ea typeface="+mj-ea"/>
                        </a:rPr>
                        <a:t>対策を実施</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2014</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館内施設のﾊﾞｰﾁｬﾙ内覧機能（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360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度ﾊﾟﾉﾗﾏﾋﾞｭｰ）追加</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・無線ＬＡＮ設置（</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年）、増設（</a:t>
                      </a:r>
                      <a:r>
                        <a:rPr lang="en-US" altLang="ja-JP" sz="1100" b="0" i="0" u="none" strike="noStrike" dirty="0" smtClean="0">
                          <a:solidFill>
                            <a:schemeClr val="tx1"/>
                          </a:solidFill>
                          <a:effectLst/>
                          <a:latin typeface="+mj-ea"/>
                          <a:ea typeface="+mj-ea"/>
                        </a:rPr>
                        <a:t>2015</a:t>
                      </a:r>
                      <a:r>
                        <a:rPr lang="ja-JP" altLang="en-US" sz="1100" b="0" i="0" u="none" strike="noStrike" dirty="0" smtClean="0">
                          <a:solidFill>
                            <a:schemeClr val="tx1"/>
                          </a:solidFill>
                          <a:effectLst/>
                          <a:latin typeface="+mj-ea"/>
                          <a:ea typeface="+mj-ea"/>
                        </a:rPr>
                        <a:t>年度）</a:t>
                      </a: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・情報通信設備改修工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事、メインホール機構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制御装置改修工事、ＩＴ</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Ｖ設備改修工事、同時</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通訳・会議システム改</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修工事（</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・メインホール音響設備</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改修工事、照明制御設</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備改修工事、駐車場</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管制設備改修工事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2015</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・中央監視設備改修工</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事（</a:t>
                      </a:r>
                      <a:r>
                        <a:rPr kumimoji="1" lang="en-US" altLang="ja-JP" sz="1100" b="0" dirty="0" smtClean="0">
                          <a:solidFill>
                            <a:schemeClr val="tx1"/>
                          </a:solidFill>
                          <a:latin typeface="+mj-ea"/>
                          <a:ea typeface="+mj-ea"/>
                        </a:rPr>
                        <a:t>2016</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・映像設備改修工事、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機械警備改修工事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2017</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・年末年始における休</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館日についてニーズ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に応じて開館</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indent="-85725"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・ニーズを踏まえた新たなサービス・柔軟な対応</a:t>
                      </a:r>
                      <a:endParaRPr kumimoji="1" lang="en-US" altLang="ja-JP" sz="1100" b="0" dirty="0" smtClean="0">
                        <a:solidFill>
                          <a:schemeClr val="tx1"/>
                        </a:solidFill>
                        <a:latin typeface="+mj-ea"/>
                        <a:ea typeface="+mj-ea"/>
                      </a:endParaRPr>
                    </a:p>
                    <a:p>
                      <a:pPr marL="93663" indent="-7938" algn="l" fontAlgn="ct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利用頻度の高いﾌﾟﾛｼﾞｪｸﾀｰの更新（</a:t>
                      </a:r>
                      <a:r>
                        <a:rPr lang="en-US" altLang="ja-JP" sz="1100" b="0" i="0" u="none" strike="noStrike" dirty="0" smtClean="0">
                          <a:solidFill>
                            <a:schemeClr val="tx1"/>
                          </a:solidFill>
                          <a:effectLst/>
                          <a:latin typeface="+mj-ea"/>
                          <a:ea typeface="+mj-ea"/>
                        </a:rPr>
                        <a:t>2010</a:t>
                      </a:r>
                      <a:r>
                        <a:rPr lang="ja-JP" altLang="en-US" sz="1100" b="0" i="0" u="none" strike="noStrike" dirty="0" smtClean="0">
                          <a:solidFill>
                            <a:schemeClr val="tx1"/>
                          </a:solidFill>
                          <a:effectLst/>
                          <a:latin typeface="+mj-ea"/>
                          <a:ea typeface="+mj-ea"/>
                        </a:rPr>
                        <a:t>年）</a:t>
                      </a:r>
                      <a:endParaRPr lang="en-US" altLang="ja-JP" sz="1100" b="0" i="0" u="none" strike="noStrike" dirty="0" smtClean="0">
                        <a:solidFill>
                          <a:schemeClr val="tx1"/>
                        </a:solidFill>
                        <a:effectLst/>
                        <a:latin typeface="+mj-ea"/>
                        <a:ea typeface="+mj-ea"/>
                      </a:endParaRPr>
                    </a:p>
                    <a:p>
                      <a:pPr marL="93663" indent="-7938" algn="l" fontAlgn="ct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ﾋﾞｼﾞﾈｽｺｰﾅｰの設置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2015</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indent="-85725" algn="l" fontAlgn="ctr"/>
                      <a:r>
                        <a:rPr lang="ja-JP" altLang="en-US" sz="1100" b="0" i="0" u="none" strike="noStrike" dirty="0" smtClean="0">
                          <a:solidFill>
                            <a:schemeClr val="tx1"/>
                          </a:solidFill>
                          <a:effectLst/>
                          <a:latin typeface="+mj-ea"/>
                          <a:ea typeface="+mj-ea"/>
                        </a:rPr>
                        <a:t>・オープンカフェ開設（</a:t>
                      </a:r>
                      <a:r>
                        <a:rPr lang="en-US" altLang="ja-JP" sz="1100" b="0" i="0" u="none" strike="noStrike" dirty="0" smtClean="0">
                          <a:solidFill>
                            <a:schemeClr val="tx1"/>
                          </a:solidFill>
                          <a:effectLst/>
                          <a:latin typeface="+mj-ea"/>
                          <a:ea typeface="+mj-ea"/>
                        </a:rPr>
                        <a:t>2016</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9</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高性能のﾌﾟﾛｼﾞｪｸﾀｰ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導入</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2016</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ﾃﾞｼﾞﾀﾙｻｲﾈｰｼﾞの導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入（</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地階スペースに自動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販売機や休憩ｺｰﾅｰ</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を設置</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85725" marR="0" lvl="0" indent="-85725"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9</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・広報ﾂｰﾙの刷新・充実</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a:t>
                      </a:r>
                      <a:r>
                        <a:rPr lang="ja-JP" altLang="en-US" sz="1100" b="0" i="0" u="none" strike="noStrike" dirty="0" smtClean="0">
                          <a:solidFill>
                            <a:schemeClr val="tx1"/>
                          </a:solidFill>
                          <a:effectLst/>
                          <a:latin typeface="+mj-ea"/>
                          <a:ea typeface="+mj-ea"/>
                        </a:rPr>
                        <a:t>広報誌の内容を刷新。</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dirty="0" smtClean="0">
                          <a:solidFill>
                            <a:schemeClr val="tx1"/>
                          </a:solidFill>
                          <a:effectLst/>
                          <a:latin typeface="+mj-ea"/>
                          <a:ea typeface="+mj-ea"/>
                        </a:rPr>
                        <a:t>　　館内施設情報、催事、</a:t>
                      </a:r>
                      <a:endParaRPr lang="en-US" altLang="ja-JP" sz="1100" b="0" i="0" u="none" strike="noStrike" dirty="0" smtClean="0">
                        <a:solidFill>
                          <a:schemeClr val="tx1"/>
                        </a:solidFill>
                        <a:effectLst/>
                        <a:latin typeface="+mj-ea"/>
                        <a:ea typeface="+mj-ea"/>
                      </a:endParaRPr>
                    </a:p>
                    <a:p>
                      <a:pPr marL="93663" indent="-93663" algn="l" fontAlgn="ctr"/>
                      <a:r>
                        <a:rPr lang="ja-JP" altLang="en-US" sz="1100" b="0" i="0" u="none" strike="noStrike" baseline="0"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イベント情報、周辺観</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光情報を提供</a:t>
                      </a:r>
                      <a:endParaRPr lang="en-US" altLang="ja-JP" sz="1100" b="0" i="0" u="none" strike="noStrike" dirty="0" smtClean="0">
                        <a:solidFill>
                          <a:schemeClr val="tx1"/>
                        </a:solidFill>
                        <a:effectLst/>
                        <a:latin typeface="+mj-ea"/>
                        <a:ea typeface="+mj-ea"/>
                      </a:endParaRPr>
                    </a:p>
                    <a:p>
                      <a:pPr marL="93663" indent="-93663"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2013</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8</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p>
                      <a:pPr marL="174625" indent="-174625" algn="l" fontAlgn="ctr"/>
                      <a:r>
                        <a:rPr lang="ja-JP" altLang="en-US" sz="1100" b="0" i="0" u="none" strike="noStrike" dirty="0" smtClean="0">
                          <a:solidFill>
                            <a:schemeClr val="tx1"/>
                          </a:solidFill>
                          <a:effectLst/>
                          <a:latin typeface="+mj-ea"/>
                          <a:ea typeface="+mj-ea"/>
                        </a:rPr>
                        <a:t>・ｱｸｾｽ情報の発信強化</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ＪＲ新福島駅及びＪＲ </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 福島駅に案内板地図</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広告を掲出</a:t>
                      </a:r>
                      <a:endParaRPr lang="en-US" altLang="ja-JP" sz="1100" b="0" i="0" u="none" strike="noStrike" dirty="0" smtClean="0">
                        <a:solidFill>
                          <a:schemeClr val="tx1"/>
                        </a:solidFill>
                        <a:effectLst/>
                        <a:latin typeface="+mj-ea"/>
                        <a:ea typeface="+mj-ea"/>
                      </a:endParaRPr>
                    </a:p>
                    <a:p>
                      <a:pPr marL="85725" indent="-85725" algn="l" fontAlgn="ctr"/>
                      <a:r>
                        <a:rPr lang="en-US" altLang="ja-JP" sz="1100" b="0" i="0" u="none" strike="noStrike" dirty="0" smtClean="0">
                          <a:solidFill>
                            <a:schemeClr val="tx1"/>
                          </a:solidFill>
                          <a:effectLst/>
                          <a:latin typeface="+mj-ea"/>
                          <a:ea typeface="+mj-ea"/>
                        </a:rPr>
                        <a:t>         </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2011</a:t>
                      </a:r>
                      <a:r>
                        <a:rPr lang="ja-JP" altLang="en-US" sz="1100" b="0" i="0" u="none" strike="noStrike" dirty="0" smtClean="0">
                          <a:solidFill>
                            <a:schemeClr val="tx1"/>
                          </a:solidFill>
                          <a:effectLst/>
                          <a:latin typeface="+mj-ea"/>
                          <a:ea typeface="+mj-ea"/>
                        </a:rPr>
                        <a:t>年</a:t>
                      </a:r>
                      <a:r>
                        <a:rPr lang="en-US" altLang="ja-JP" sz="1100" b="0" i="0" u="none" strike="noStrike" dirty="0" smtClean="0">
                          <a:solidFill>
                            <a:schemeClr val="tx1"/>
                          </a:solidFill>
                          <a:effectLst/>
                          <a:latin typeface="+mj-ea"/>
                          <a:ea typeface="+mj-ea"/>
                        </a:rPr>
                        <a:t>12</a:t>
                      </a:r>
                      <a:r>
                        <a:rPr lang="ja-JP" altLang="en-US" sz="1100" b="0" i="0" u="none" strike="noStrike" dirty="0" smtClean="0">
                          <a:solidFill>
                            <a:schemeClr val="tx1"/>
                          </a:solidFill>
                          <a:effectLst/>
                          <a:latin typeface="+mj-ea"/>
                          <a:ea typeface="+mj-ea"/>
                        </a:rPr>
                        <a:t>月～）</a:t>
                      </a: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dirty="0" smtClean="0">
                          <a:solidFill>
                            <a:schemeClr val="tx1"/>
                          </a:solidFill>
                          <a:latin typeface="+mj-ea"/>
                          <a:ea typeface="+mj-ea"/>
                        </a:rPr>
                        <a:t>・</a:t>
                      </a:r>
                      <a:r>
                        <a:rPr kumimoji="1" lang="ja-JP" altLang="en-US" sz="1100" b="0" dirty="0" err="1" smtClean="0">
                          <a:solidFill>
                            <a:schemeClr val="tx1"/>
                          </a:solidFill>
                          <a:latin typeface="+mj-ea"/>
                          <a:ea typeface="+mj-ea"/>
                        </a:rPr>
                        <a:t>障がい</a:t>
                      </a:r>
                      <a:r>
                        <a:rPr kumimoji="1" lang="ja-JP" altLang="en-US" sz="1100" b="0" dirty="0" smtClean="0">
                          <a:solidFill>
                            <a:schemeClr val="tx1"/>
                          </a:solidFill>
                          <a:latin typeface="+mj-ea"/>
                          <a:ea typeface="+mj-ea"/>
                        </a:rPr>
                        <a:t>者、高齢者等</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への対応を充実</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 －車いすの貸出台数 </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err="1" smtClean="0">
                          <a:solidFill>
                            <a:schemeClr val="tx1"/>
                          </a:solidFill>
                          <a:latin typeface="+mj-ea"/>
                          <a:ea typeface="+mj-ea"/>
                        </a:rPr>
                        <a:t>の拡</a:t>
                      </a:r>
                      <a:r>
                        <a:rPr kumimoji="1" lang="ja-JP" altLang="en-US" sz="1100" b="0" dirty="0" smtClean="0">
                          <a:solidFill>
                            <a:schemeClr val="tx1"/>
                          </a:solidFill>
                          <a:latin typeface="+mj-ea"/>
                          <a:ea typeface="+mj-ea"/>
                        </a:rPr>
                        <a:t>大</a:t>
                      </a:r>
                      <a:endParaRPr kumimoji="1" lang="en-US" altLang="ja-JP" sz="1100" b="0" dirty="0" smtClean="0">
                        <a:solidFill>
                          <a:schemeClr val="tx1"/>
                        </a:solidFill>
                        <a:latin typeface="+mj-ea"/>
                        <a:ea typeface="+mj-ea"/>
                      </a:endParaRPr>
                    </a:p>
                    <a:p>
                      <a:r>
                        <a:rPr kumimoji="1" lang="en-US" altLang="ja-JP" sz="1100" b="0" dirty="0" smtClean="0">
                          <a:solidFill>
                            <a:schemeClr val="tx1"/>
                          </a:solidFill>
                          <a:latin typeface="+mj-ea"/>
                          <a:ea typeface="+mj-ea"/>
                        </a:rPr>
                        <a:t>     </a:t>
                      </a:r>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a:t>
                      </a:r>
                      <a:r>
                        <a:rPr kumimoji="1" lang="en-US" altLang="ja-JP" sz="1100" b="0" dirty="0" smtClean="0">
                          <a:solidFill>
                            <a:schemeClr val="tx1"/>
                          </a:solidFill>
                          <a:latin typeface="+mj-ea"/>
                          <a:ea typeface="+mj-ea"/>
                        </a:rPr>
                        <a:t>3</a:t>
                      </a:r>
                      <a:r>
                        <a:rPr kumimoji="1" lang="ja-JP" altLang="en-US" sz="1100" b="0" dirty="0" smtClean="0">
                          <a:solidFill>
                            <a:schemeClr val="tx1"/>
                          </a:solidFill>
                          <a:latin typeface="+mj-ea"/>
                          <a:ea typeface="+mj-ea"/>
                        </a:rPr>
                        <a:t>月～）</a:t>
                      </a:r>
                      <a:endParaRPr kumimoji="1" lang="en-US" altLang="ja-JP" sz="1100" b="0"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ベビーカーの貸出</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2014</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・授乳室、礼拝室を設置</a:t>
                      </a:r>
                      <a:endParaRPr kumimoji="1" lang="en-US" altLang="ja-JP" sz="1100" b="0" dirty="0" smtClean="0">
                        <a:solidFill>
                          <a:schemeClr val="tx1"/>
                        </a:solidFill>
                        <a:latin typeface="+mj-ea"/>
                        <a:ea typeface="+mj-ea"/>
                      </a:endParaRPr>
                    </a:p>
                    <a:p>
                      <a:r>
                        <a:rPr kumimoji="1" lang="ja-JP" altLang="en-US" sz="1100" b="0" dirty="0" smtClean="0">
                          <a:solidFill>
                            <a:schemeClr val="tx1"/>
                          </a:solidFill>
                          <a:latin typeface="+mj-ea"/>
                          <a:ea typeface="+mj-ea"/>
                        </a:rPr>
                        <a:t>（</a:t>
                      </a:r>
                      <a:r>
                        <a:rPr kumimoji="1" lang="en-US" altLang="ja-JP" sz="1100" b="0" dirty="0" smtClean="0">
                          <a:solidFill>
                            <a:schemeClr val="tx1"/>
                          </a:solidFill>
                          <a:latin typeface="+mj-ea"/>
                          <a:ea typeface="+mj-ea"/>
                        </a:rPr>
                        <a:t>2014</a:t>
                      </a:r>
                      <a:r>
                        <a:rPr kumimoji="1" lang="ja-JP" altLang="en-US" sz="1100" b="0" dirty="0" smtClean="0">
                          <a:solidFill>
                            <a:schemeClr val="tx1"/>
                          </a:solidFill>
                          <a:latin typeface="+mj-ea"/>
                          <a:ea typeface="+mj-ea"/>
                        </a:rPr>
                        <a:t>年度）</a:t>
                      </a:r>
                      <a:endParaRPr kumimoji="1" lang="en-US" altLang="ja-JP" sz="1100" b="0" u="sng" dirty="0" smtClean="0">
                        <a:solidFill>
                          <a:schemeClr val="tx1"/>
                        </a:solidFill>
                        <a:latin typeface="+mj-ea"/>
                        <a:ea typeface="+mj-ea"/>
                      </a:endParaRPr>
                    </a:p>
                    <a:p>
                      <a:endParaRPr kumimoji="1" lang="en-US" altLang="ja-JP" sz="1100" b="0" dirty="0" smtClean="0">
                        <a:solidFill>
                          <a:schemeClr val="tx1"/>
                        </a:solidFill>
                        <a:latin typeface="+mj-ea"/>
                        <a:ea typeface="+mj-ea"/>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・ﾆｰｽﾞを踏まえた新た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なｲﾍﾞﾝﾄ・企画の実施</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「生きた建築ﾐｭｰ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ｼﾞｱﾑﾌｪｽﾃｨﾊﾞﾙ大</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阪」への参画</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2017</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小学生を対象にし</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た「夏休み子供応</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援企画（館内見学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会）」の実施</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r>
                      <a:b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b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2018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8</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月）</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万博支援シンポジウ　</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ムの支援（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2020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 -</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感染症対策シンポジ</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ウムの支援（</a:t>
                      </a:r>
                      <a:r>
                        <a:rPr kumimoji="1" lang="en-US" altLang="ja-JP" sz="1100" b="0" i="0" u="none" strike="noStrike" kern="1200" cap="none" spc="0" normalizeH="0" baseline="0" noProof="0" dirty="0" smtClean="0">
                          <a:ln>
                            <a:noFill/>
                          </a:ln>
                          <a:solidFill>
                            <a:schemeClr val="tx1"/>
                          </a:solidFill>
                          <a:effectLst/>
                          <a:uLnTx/>
                          <a:uFillTx/>
                          <a:latin typeface="+mj-ea"/>
                          <a:ea typeface="+mj-ea"/>
                          <a:cs typeface="+mn-cs"/>
                        </a:rPr>
                        <a:t>2020</a:t>
                      </a:r>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年</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r>
                        <a:rPr kumimoji="1" lang="ja-JP" altLang="en-US" sz="1100" b="0" i="0" u="none" strike="noStrike" kern="1200" cap="none" spc="0" normalizeH="0" baseline="0" noProof="0" dirty="0" smtClean="0">
                          <a:ln>
                            <a:noFill/>
                          </a:ln>
                          <a:solidFill>
                            <a:schemeClr val="tx1"/>
                          </a:solidFill>
                          <a:effectLst/>
                          <a:uLnTx/>
                          <a:uFillTx/>
                          <a:latin typeface="+mj-ea"/>
                          <a:ea typeface="+mj-ea"/>
                          <a:cs typeface="+mn-cs"/>
                        </a:rPr>
                        <a:t>　度）</a:t>
                      </a:r>
                      <a:endParaRPr kumimoji="1" lang="en-US" altLang="ja-JP" sz="1100" b="0" i="0" u="none" strike="noStrike" kern="1200" cap="none" spc="0" normalizeH="0" baseline="0" noProof="0" dirty="0" smtClean="0">
                        <a:ln>
                          <a:noFill/>
                        </a:ln>
                        <a:solidFill>
                          <a:schemeClr val="tx1"/>
                        </a:solidFill>
                        <a:effectLst/>
                        <a:uLnTx/>
                        <a:uFillTx/>
                        <a:latin typeface="+mj-ea"/>
                        <a:ea typeface="+mj-ea"/>
                        <a:cs typeface="+mn-cs"/>
                      </a:endParaRPr>
                    </a:p>
                    <a:p>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049375148"/>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977927945"/>
              </p:ext>
            </p:extLst>
          </p:nvPr>
        </p:nvGraphicFramePr>
        <p:xfrm>
          <a:off x="107504" y="458376"/>
          <a:ext cx="8928991" cy="537972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smtClean="0"/>
                        <a:t>施設</a:t>
                      </a:r>
                      <a:endParaRPr kumimoji="1" lang="ja-JP" altLang="en-US" sz="1100" dirty="0"/>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smtClean="0"/>
                        <a:t>主なサービス向上の取組み</a:t>
                      </a:r>
                      <a:endParaRPr kumimoji="1" lang="ja-JP" altLang="en-US" sz="12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20040">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smtClean="0">
                          <a:solidFill>
                            <a:schemeClr val="tx1"/>
                          </a:solidFill>
                        </a:rPr>
                        <a:t>ＩＣＴ改善</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施設改修</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smtClean="0">
                          <a:solidFill>
                            <a:schemeClr val="tx1"/>
                          </a:solidFill>
                        </a:rPr>
                        <a:t>時間延長・時間帯改善</a:t>
                      </a:r>
                      <a:endParaRPr kumimoji="1" lang="ja-JP" altLang="en-US" sz="1100" spc="-15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サービス改善</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smtClean="0">
                          <a:solidFill>
                            <a:schemeClr val="tx1"/>
                          </a:solidFill>
                        </a:rPr>
                        <a:t>その他</a:t>
                      </a:r>
                      <a:endParaRPr kumimoji="1" lang="ja-JP" altLang="en-US" sz="1100" dirty="0">
                        <a:solidFill>
                          <a:schemeClr val="tx1"/>
                        </a:solidFill>
                      </a:endParaRP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smtClean="0">
                        <a:solidFill>
                          <a:srgbClr val="FF0000"/>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indent="-85725" algn="l" fontAlgn="ctr"/>
                      <a:r>
                        <a:rPr lang="ja-JP" altLang="en-US" sz="1100" b="0" i="0" u="none" strike="noStrike" dirty="0" smtClean="0">
                          <a:solidFill>
                            <a:schemeClr val="tx1"/>
                          </a:solidFill>
                          <a:effectLst/>
                          <a:latin typeface="+mj-ea"/>
                          <a:ea typeface="+mj-ea"/>
                        </a:rPr>
                        <a:t>・ウェブ配信プランの開発（</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・無線</a:t>
                      </a:r>
                      <a:r>
                        <a:rPr lang="en-US" altLang="ja-JP" sz="1100" b="0" i="0" u="none" strike="noStrike" dirty="0" smtClean="0">
                          <a:solidFill>
                            <a:schemeClr val="tx1"/>
                          </a:solidFill>
                          <a:effectLst/>
                          <a:latin typeface="+mj-ea"/>
                          <a:ea typeface="+mj-ea"/>
                        </a:rPr>
                        <a:t>LAN</a:t>
                      </a:r>
                      <a:r>
                        <a:rPr lang="ja-JP" altLang="en-US" sz="1100" b="0" i="0" u="none" strike="noStrike" dirty="0" smtClean="0">
                          <a:solidFill>
                            <a:schemeClr val="tx1"/>
                          </a:solidFill>
                          <a:effectLst/>
                          <a:latin typeface="+mj-ea"/>
                          <a:ea typeface="+mj-ea"/>
                        </a:rPr>
                        <a:t>の</a:t>
                      </a:r>
                      <a:r>
                        <a:rPr lang="en-US" altLang="ja-JP" sz="1100" b="0" i="0" u="none" strike="noStrike" dirty="0" smtClean="0">
                          <a:solidFill>
                            <a:schemeClr val="tx1"/>
                          </a:solidFill>
                          <a:effectLst/>
                          <a:latin typeface="+mj-ea"/>
                          <a:ea typeface="+mj-ea"/>
                        </a:rPr>
                        <a:t>AP</a:t>
                      </a:r>
                      <a:r>
                        <a:rPr lang="ja-JP" altLang="en-US" sz="1100" b="0" i="0" u="none" strike="noStrike" dirty="0" smtClean="0">
                          <a:solidFill>
                            <a:schemeClr val="tx1"/>
                          </a:solidFill>
                          <a:effectLst/>
                          <a:latin typeface="+mj-ea"/>
                          <a:ea typeface="+mj-ea"/>
                        </a:rPr>
                        <a:t>を新機種に入替（</a:t>
                      </a:r>
                      <a:r>
                        <a:rPr lang="en-US" altLang="ja-JP" sz="1100" b="0" i="0" u="none" strike="noStrike" dirty="0" smtClean="0">
                          <a:solidFill>
                            <a:schemeClr val="tx1"/>
                          </a:solidFill>
                          <a:effectLst/>
                          <a:latin typeface="+mj-ea"/>
                          <a:ea typeface="+mj-ea"/>
                        </a:rPr>
                        <a:t>103</a:t>
                      </a:r>
                      <a:r>
                        <a:rPr lang="ja-JP" altLang="en-US" sz="1100" b="0" i="0" u="none" strike="noStrike" dirty="0" smtClean="0">
                          <a:solidFill>
                            <a:schemeClr val="tx1"/>
                          </a:solidFill>
                          <a:effectLst/>
                          <a:latin typeface="+mj-ea"/>
                          <a:ea typeface="+mj-ea"/>
                        </a:rPr>
                        <a:t>台）</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SNS</a:t>
                      </a:r>
                      <a:r>
                        <a:rPr lang="ja-JP" altLang="en-US" sz="1100" b="0" i="0" u="none" strike="noStrike" dirty="0" smtClean="0">
                          <a:solidFill>
                            <a:schemeClr val="tx1"/>
                          </a:solidFill>
                          <a:effectLst/>
                          <a:latin typeface="+mj-ea"/>
                          <a:ea typeface="+mj-ea"/>
                        </a:rPr>
                        <a:t>による情報発信</a:t>
                      </a:r>
                      <a:endParaRPr lang="en-US" altLang="ja-JP" sz="1100" b="0" i="0" u="none" strike="noStrike" dirty="0" smtClean="0">
                        <a:solidFill>
                          <a:schemeClr val="tx1"/>
                        </a:solidFill>
                        <a:effectLst/>
                        <a:latin typeface="+mj-ea"/>
                        <a:ea typeface="+mj-ea"/>
                      </a:endParaRPr>
                    </a:p>
                    <a:p>
                      <a:pPr marL="85725" indent="-85725" algn="l" fontAlgn="ct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2020</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・光ネットワーク回線の増設、オンライン予約の開始（</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・メインホールにスマート・トイレの導入</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・デジタルサイネージの設置（</a:t>
                      </a:r>
                      <a:r>
                        <a:rPr kumimoji="1" lang="en-US" altLang="ja-JP" sz="1100" b="0" i="0" u="none" strike="noStrike" dirty="0" smtClean="0">
                          <a:solidFill>
                            <a:schemeClr val="tx1"/>
                          </a:solidFill>
                          <a:effectLst/>
                          <a:latin typeface="+mj-ea"/>
                          <a:ea typeface="+mj-ea"/>
                        </a:rPr>
                        <a:t>12</a:t>
                      </a:r>
                      <a:r>
                        <a:rPr kumimoji="1" lang="ja-JP" altLang="en-US" sz="1100" b="0" i="0" u="none" strike="noStrike" dirty="0" smtClean="0">
                          <a:solidFill>
                            <a:schemeClr val="tx1"/>
                          </a:solidFill>
                          <a:effectLst/>
                          <a:latin typeface="+mj-ea"/>
                          <a:ea typeface="+mj-ea"/>
                        </a:rPr>
                        <a:t>台）</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2021</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・利用申込・承認手続きを完全</a:t>
                      </a:r>
                      <a:r>
                        <a:rPr kumimoji="1" lang="en-US" altLang="ja-JP" sz="1100" b="0" i="0" u="none" strike="noStrike" dirty="0" smtClean="0">
                          <a:solidFill>
                            <a:schemeClr val="tx1"/>
                          </a:solidFill>
                          <a:effectLst/>
                          <a:latin typeface="+mj-ea"/>
                          <a:ea typeface="+mj-ea"/>
                        </a:rPr>
                        <a:t>WEB</a:t>
                      </a:r>
                      <a:r>
                        <a:rPr kumimoji="1" lang="ja-JP" altLang="en-US" sz="1100" b="0" i="0" u="none" strike="noStrike" dirty="0" smtClean="0">
                          <a:solidFill>
                            <a:schemeClr val="tx1"/>
                          </a:solidFill>
                          <a:effectLst/>
                          <a:latin typeface="+mj-ea"/>
                          <a:ea typeface="+mj-ea"/>
                        </a:rPr>
                        <a:t>化</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　（</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・５</a:t>
                      </a:r>
                      <a:r>
                        <a:rPr kumimoji="1" lang="en-US" altLang="ja-JP" sz="1100" b="0" i="0" u="none" strike="noStrike" dirty="0" smtClean="0">
                          <a:solidFill>
                            <a:schemeClr val="tx1"/>
                          </a:solidFill>
                          <a:effectLst/>
                          <a:latin typeface="+mj-ea"/>
                          <a:ea typeface="+mj-ea"/>
                        </a:rPr>
                        <a:t>G</a:t>
                      </a:r>
                      <a:r>
                        <a:rPr kumimoji="1" lang="ja-JP" altLang="en-US" sz="1100" b="0" i="0" u="none" strike="noStrike" dirty="0" smtClean="0">
                          <a:solidFill>
                            <a:schemeClr val="tx1"/>
                          </a:solidFill>
                          <a:effectLst/>
                          <a:latin typeface="+mj-ea"/>
                          <a:ea typeface="+mj-ea"/>
                        </a:rPr>
                        <a:t>通信設備導入（</a:t>
                      </a:r>
                      <a:r>
                        <a:rPr kumimoji="1" lang="en-US" altLang="ja-JP" sz="1100" b="0" i="0" u="none" strike="noStrike" dirty="0" smtClean="0">
                          <a:solidFill>
                            <a:schemeClr val="tx1"/>
                          </a:solidFill>
                          <a:effectLst/>
                          <a:latin typeface="+mj-ea"/>
                          <a:ea typeface="+mj-ea"/>
                        </a:rPr>
                        <a:t>3</a:t>
                      </a:r>
                      <a:r>
                        <a:rPr kumimoji="1" lang="ja-JP" altLang="en-US" sz="1100" b="0" i="0" u="none" strike="noStrike" dirty="0" smtClean="0">
                          <a:solidFill>
                            <a:schemeClr val="tx1"/>
                          </a:solidFill>
                          <a:effectLst/>
                          <a:latin typeface="+mj-ea"/>
                          <a:ea typeface="+mj-ea"/>
                        </a:rPr>
                        <a:t>カ所）（</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en-US" altLang="ja-JP" sz="1100" b="0" i="0" u="none" strike="noStrike" dirty="0" smtClean="0">
                        <a:solidFill>
                          <a:schemeClr val="tx1"/>
                        </a:solidFill>
                        <a:effectLst/>
                        <a:latin typeface="+mj-ea"/>
                        <a:ea typeface="+mj-ea"/>
                      </a:endParaRPr>
                    </a:p>
                    <a:p>
                      <a:pPr marL="85725" indent="-85725" algn="l" fontAlgn="ctr"/>
                      <a:r>
                        <a:rPr kumimoji="1" lang="ja-JP" altLang="en-US" sz="1100" b="0" i="0" u="none" strike="noStrike" dirty="0" smtClean="0">
                          <a:solidFill>
                            <a:schemeClr val="tx1"/>
                          </a:solidFill>
                          <a:effectLst/>
                          <a:latin typeface="+mj-ea"/>
                          <a:ea typeface="+mj-ea"/>
                        </a:rPr>
                        <a:t>・自動ドア付トイレ、オストメイト（簡易オストメイトを含む。）を各階に整備（</a:t>
                      </a:r>
                      <a:r>
                        <a:rPr kumimoji="1" lang="en-US" altLang="ja-JP" sz="1100" b="0" i="0" u="none" strike="noStrike" dirty="0" smtClean="0">
                          <a:solidFill>
                            <a:schemeClr val="tx1"/>
                          </a:solidFill>
                          <a:effectLst/>
                          <a:latin typeface="+mj-ea"/>
                          <a:ea typeface="+mj-ea"/>
                        </a:rPr>
                        <a:t>2022</a:t>
                      </a:r>
                      <a:r>
                        <a:rPr kumimoji="1" lang="ja-JP" altLang="en-US" sz="1100" b="0" i="0" u="none" strike="noStrike" dirty="0" smtClean="0">
                          <a:solidFill>
                            <a:schemeClr val="tx1"/>
                          </a:solidFill>
                          <a:effectLst/>
                          <a:latin typeface="+mj-ea"/>
                          <a:ea typeface="+mj-ea"/>
                        </a:rPr>
                        <a:t>年度）</a:t>
                      </a:r>
                      <a:endParaRPr kumimoji="1" lang="ja-JP" altLang="en-US" sz="1100" b="0" u="none" dirty="0" smtClean="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・ガス吸収式冷温水器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改修工事、</a:t>
                      </a:r>
                      <a:r>
                        <a:rPr kumimoji="1" lang="zh-TW" altLang="en-US" sz="1100" b="0" dirty="0" smtClean="0">
                          <a:solidFill>
                            <a:schemeClr val="tx1"/>
                          </a:solidFill>
                          <a:latin typeface="+mj-ea"/>
                          <a:ea typeface="+mj-ea"/>
                        </a:rPr>
                        <a:t>部屋前表</a:t>
                      </a:r>
                      <a:endParaRPr kumimoji="1" lang="en-US" altLang="zh-TW"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zh-TW" altLang="en-US" sz="1100" b="0" dirty="0" smtClean="0">
                          <a:solidFill>
                            <a:schemeClr val="tx1"/>
                          </a:solidFill>
                          <a:latin typeface="+mj-ea"/>
                          <a:ea typeface="+mj-ea"/>
                        </a:rPr>
                        <a:t>示設備改修工事</a:t>
                      </a:r>
                      <a:endParaRPr kumimoji="1" lang="en-US" altLang="zh-TW"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j-ea"/>
                          <a:cs typeface="+mn-cs"/>
                        </a:rPr>
                        <a:t>　</a:t>
                      </a:r>
                      <a:r>
                        <a:rPr kumimoji="1" lang="ja-JP" altLang="en-US" sz="1100" b="0" kern="1200" dirty="0" smtClean="0">
                          <a:solidFill>
                            <a:schemeClr val="tx1"/>
                          </a:solidFill>
                          <a:latin typeface="+mj-ea"/>
                          <a:ea typeface="+mn-ea"/>
                          <a:cs typeface="+mn-cs"/>
                        </a:rPr>
                        <a:t>（</a:t>
                      </a:r>
                      <a:r>
                        <a:rPr kumimoji="1" lang="en-US" altLang="ja-JP" sz="1100" b="0" kern="1200" dirty="0" smtClean="0">
                          <a:solidFill>
                            <a:schemeClr val="tx1"/>
                          </a:solidFill>
                          <a:latin typeface="+mj-ea"/>
                          <a:ea typeface="+mn-ea"/>
                          <a:cs typeface="+mn-cs"/>
                        </a:rPr>
                        <a:t>2018</a:t>
                      </a:r>
                      <a:r>
                        <a:rPr kumimoji="1" lang="ja-JP" altLang="en-US" sz="1100" b="0" kern="1200" dirty="0" smtClean="0">
                          <a:solidFill>
                            <a:schemeClr val="tx1"/>
                          </a:solidFill>
                          <a:latin typeface="+mj-ea"/>
                          <a:ea typeface="+mn-ea"/>
                          <a:cs typeface="+mn-cs"/>
                        </a:rPr>
                        <a:t>年度）</a:t>
                      </a: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a:t>
                      </a:r>
                      <a:r>
                        <a:rPr kumimoji="1" lang="en-US" altLang="ja-JP" sz="1100" b="0" kern="1200" dirty="0" smtClean="0">
                          <a:solidFill>
                            <a:schemeClr val="tx1"/>
                          </a:solidFill>
                          <a:latin typeface="+mj-ea"/>
                          <a:ea typeface="+mn-ea"/>
                          <a:cs typeface="+mn-cs"/>
                        </a:rPr>
                        <a:t>ESCO</a:t>
                      </a:r>
                      <a:r>
                        <a:rPr kumimoji="1" lang="ja-JP" altLang="en-US" sz="1100" b="0" kern="1200" dirty="0" smtClean="0">
                          <a:solidFill>
                            <a:schemeClr val="tx1"/>
                          </a:solidFill>
                          <a:latin typeface="+mj-ea"/>
                          <a:ea typeface="+mn-ea"/>
                          <a:cs typeface="+mn-cs"/>
                        </a:rPr>
                        <a:t>事業の開始</a:t>
                      </a: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a:t>
                      </a:r>
                      <a:r>
                        <a:rPr kumimoji="1" lang="en-US" altLang="ja-JP" sz="1100" b="0" kern="1200" dirty="0" smtClean="0">
                          <a:solidFill>
                            <a:schemeClr val="tx1"/>
                          </a:solidFill>
                          <a:latin typeface="+mj-ea"/>
                          <a:ea typeface="+mn-ea"/>
                          <a:cs typeface="+mn-cs"/>
                        </a:rPr>
                        <a:t>2019</a:t>
                      </a:r>
                      <a:r>
                        <a:rPr kumimoji="1" lang="ja-JP" altLang="en-US" sz="1100" b="0" kern="1200" dirty="0" smtClean="0">
                          <a:solidFill>
                            <a:schemeClr val="tx1"/>
                          </a:solidFill>
                          <a:latin typeface="+mj-ea"/>
                          <a:ea typeface="+mn-ea"/>
                          <a:cs typeface="+mn-cs"/>
                        </a:rPr>
                        <a:t>年度）</a:t>
                      </a:r>
                      <a:endParaRPr kumimoji="1" lang="zh-TW" altLang="en-US"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・映像設備改修工事、　　</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消防設備改修工事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2019</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・空調設備改修工事</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　（</a:t>
                      </a:r>
                      <a:r>
                        <a:rPr kumimoji="1" lang="en-US" altLang="ja-JP" sz="1100" b="0" dirty="0" smtClean="0">
                          <a:solidFill>
                            <a:schemeClr val="tx1"/>
                          </a:solidFill>
                          <a:latin typeface="+mj-ea"/>
                          <a:ea typeface="+mj-ea"/>
                        </a:rPr>
                        <a:t>2020</a:t>
                      </a:r>
                      <a:r>
                        <a:rPr kumimoji="1" lang="ja-JP" altLang="en-US" sz="1100" b="0" dirty="0" smtClean="0">
                          <a:solidFill>
                            <a:schemeClr val="tx1"/>
                          </a:solidFill>
                          <a:latin typeface="+mj-ea"/>
                          <a:ea typeface="+mj-ea"/>
                        </a:rPr>
                        <a:t>年度）</a:t>
                      </a: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a:t>
                      </a:r>
                      <a:r>
                        <a:rPr kumimoji="1" lang="ja-JP" altLang="en-US" sz="1100" b="0" kern="1200" dirty="0" smtClean="0">
                          <a:solidFill>
                            <a:schemeClr val="tx1"/>
                          </a:solidFill>
                          <a:latin typeface="+mj-ea"/>
                          <a:ea typeface="+mn-ea"/>
                          <a:cs typeface="+mn-cs"/>
                        </a:rPr>
                        <a:t>空調設備改修工事</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空調自動制御設備改</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kern="1200" dirty="0" smtClean="0">
                          <a:solidFill>
                            <a:schemeClr val="tx1"/>
                          </a:solidFill>
                          <a:latin typeface="+mj-ea"/>
                          <a:ea typeface="+mn-ea"/>
                          <a:cs typeface="+mn-cs"/>
                        </a:rPr>
                        <a:t>　修工事（</a:t>
                      </a:r>
                      <a:r>
                        <a:rPr kumimoji="1" lang="en-US" altLang="ja-JP" sz="1100" b="0" kern="1200" dirty="0" smtClean="0">
                          <a:solidFill>
                            <a:schemeClr val="tx1"/>
                          </a:solidFill>
                          <a:latin typeface="+mj-ea"/>
                          <a:ea typeface="+mn-ea"/>
                          <a:cs typeface="+mn-cs"/>
                        </a:rPr>
                        <a:t>2021</a:t>
                      </a:r>
                      <a:r>
                        <a:rPr kumimoji="1" lang="ja-JP" altLang="en-US" sz="1100" b="0" kern="1200" dirty="0" smtClean="0">
                          <a:solidFill>
                            <a:schemeClr val="tx1"/>
                          </a:solidFill>
                          <a:latin typeface="+mj-ea"/>
                          <a:ea typeface="+mn-ea"/>
                          <a:cs typeface="+mn-cs"/>
                        </a:rPr>
                        <a:t>年度）</a:t>
                      </a:r>
                      <a:endParaRPr kumimoji="1" lang="en-US" altLang="ja-JP" sz="1100" b="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kern="1200" dirty="0" smtClean="0">
                        <a:solidFill>
                          <a:schemeClr val="tx1"/>
                        </a:solidFill>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j-ea"/>
                          <a:ea typeface="+mj-ea"/>
                        </a:rPr>
                        <a:t/>
                      </a:r>
                      <a:br>
                        <a:rPr kumimoji="1" lang="en-US" altLang="ja-JP" sz="1100" b="0" dirty="0" smtClean="0">
                          <a:solidFill>
                            <a:schemeClr val="tx1"/>
                          </a:solidFill>
                          <a:latin typeface="+mj-ea"/>
                          <a:ea typeface="+mj-ea"/>
                        </a:rPr>
                      </a:br>
                      <a:endParaRPr kumimoji="1" lang="ja-JP" altLang="en-US"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dirty="0" smtClean="0">
                        <a:solidFill>
                          <a:schemeClr val="tx1"/>
                        </a:solidFill>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j-ea"/>
                          <a:ea typeface="+mj-ea"/>
                        </a:rPr>
                        <a:t>・施設名称板の設置、プロジェクターの購入</a:t>
                      </a:r>
                      <a:r>
                        <a:rPr kumimoji="1" lang="ja-JP" altLang="en-US" sz="1100" b="0" kern="1200" dirty="0" smtClean="0">
                          <a:solidFill>
                            <a:schemeClr val="tx1"/>
                          </a:solidFill>
                          <a:latin typeface="+mj-ea"/>
                          <a:ea typeface="+mn-ea"/>
                          <a:cs typeface="+mn-cs"/>
                        </a:rPr>
                        <a:t>（</a:t>
                      </a:r>
                      <a:r>
                        <a:rPr kumimoji="1" lang="en-US" altLang="ja-JP" sz="1100" b="0" u="none" kern="1200" dirty="0" smtClean="0">
                          <a:solidFill>
                            <a:schemeClr val="tx1"/>
                          </a:solidFill>
                          <a:latin typeface="+mj-ea"/>
                          <a:ea typeface="+mn-ea"/>
                          <a:cs typeface="+mn-cs"/>
                        </a:rPr>
                        <a:t>2018</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階案内板改修、ごみ箱サイン改修</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2019</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階及び地下</a:t>
                      </a:r>
                      <a:r>
                        <a:rPr kumimoji="1" lang="en-US" altLang="ja-JP" sz="1100" b="0" i="0" u="none" strike="noStrike" kern="1200" dirty="0" smtClean="0">
                          <a:solidFill>
                            <a:schemeClr val="tx1"/>
                          </a:solidFill>
                          <a:effectLst/>
                          <a:latin typeface="+mj-ea"/>
                          <a:ea typeface="+mn-ea"/>
                          <a:cs typeface="+mn-cs"/>
                        </a:rPr>
                        <a:t>1</a:t>
                      </a:r>
                      <a:r>
                        <a:rPr kumimoji="1" lang="ja-JP" altLang="en-US" sz="1100" b="0" i="0" u="none" strike="noStrike" kern="1200" dirty="0" smtClean="0">
                          <a:solidFill>
                            <a:schemeClr val="tx1"/>
                          </a:solidFill>
                          <a:effectLst/>
                          <a:latin typeface="+mj-ea"/>
                          <a:ea typeface="+mn-ea"/>
                          <a:cs typeface="+mn-cs"/>
                        </a:rPr>
                        <a:t>階エントランス並びに</a:t>
                      </a:r>
                      <a:r>
                        <a:rPr kumimoji="1" lang="en-US" altLang="ja-JP" sz="1100" b="0" i="0" u="none" strike="noStrike" kern="1200" dirty="0" smtClean="0">
                          <a:solidFill>
                            <a:schemeClr val="tx1"/>
                          </a:solidFill>
                          <a:effectLst/>
                          <a:latin typeface="+mj-ea"/>
                          <a:ea typeface="+mn-ea"/>
                          <a:cs typeface="+mn-cs"/>
                        </a:rPr>
                        <a:t>2</a:t>
                      </a:r>
                      <a:r>
                        <a:rPr kumimoji="1" lang="ja-JP" altLang="en-US" sz="1100" b="0" i="0" u="none" strike="noStrike" kern="1200" dirty="0" smtClean="0">
                          <a:solidFill>
                            <a:schemeClr val="tx1"/>
                          </a:solidFill>
                          <a:effectLst/>
                          <a:latin typeface="+mj-ea"/>
                          <a:ea typeface="+mn-ea"/>
                          <a:cs typeface="+mn-cs"/>
                        </a:rPr>
                        <a:t>階ロビーの整備</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2019</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・エレベータ内カーペットの張替、抗菌処理等</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　（</a:t>
                      </a:r>
                      <a:r>
                        <a:rPr kumimoji="1" lang="en-US" altLang="ja-JP" sz="1100" b="0" i="0" u="none" strike="noStrike" kern="1200" dirty="0" smtClean="0">
                          <a:solidFill>
                            <a:schemeClr val="tx1"/>
                          </a:solidFill>
                          <a:effectLst/>
                          <a:latin typeface="+mj-ea"/>
                          <a:ea typeface="+mn-ea"/>
                          <a:cs typeface="+mn-cs"/>
                        </a:rPr>
                        <a:t>2020</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50,000lm</a:t>
                      </a:r>
                      <a:r>
                        <a:rPr lang="ja-JP" altLang="en-US" sz="1100" b="0" i="0" u="none" strike="noStrike" dirty="0" smtClean="0">
                          <a:solidFill>
                            <a:schemeClr val="tx1"/>
                          </a:solidFill>
                          <a:effectLst/>
                          <a:latin typeface="+mj-ea"/>
                          <a:ea typeface="+mj-ea"/>
                        </a:rPr>
                        <a:t>プロジェクター、移動型ステージの設置</a:t>
                      </a:r>
                      <a:r>
                        <a:rPr kumimoji="1" lang="ja-JP" altLang="en-US" sz="1100" b="0" i="0" u="none" strike="noStrike" kern="1200" dirty="0" smtClean="0">
                          <a:solidFill>
                            <a:schemeClr val="tx1"/>
                          </a:solidFill>
                          <a:effectLst/>
                          <a:latin typeface="+mj-ea"/>
                          <a:ea typeface="+mn-ea"/>
                          <a:cs typeface="+mn-cs"/>
                        </a:rPr>
                        <a:t>（</a:t>
                      </a:r>
                      <a:r>
                        <a:rPr kumimoji="1" lang="en-US" altLang="ja-JP" sz="1100" b="0" i="0" u="none" strike="noStrike" kern="1200" dirty="0" smtClean="0">
                          <a:solidFill>
                            <a:schemeClr val="tx1"/>
                          </a:solidFill>
                          <a:effectLst/>
                          <a:latin typeface="+mj-ea"/>
                          <a:ea typeface="+mn-ea"/>
                          <a:cs typeface="+mn-cs"/>
                        </a:rPr>
                        <a:t>2021</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smtClean="0">
                          <a:solidFill>
                            <a:schemeClr val="tx1"/>
                          </a:solidFill>
                          <a:effectLst/>
                          <a:latin typeface="+mj-ea"/>
                          <a:ea typeface="+mn-ea"/>
                          <a:cs typeface="+mn-cs"/>
                        </a:rPr>
                        <a:t>・キャッシュレス決済導入（</a:t>
                      </a:r>
                      <a:r>
                        <a:rPr kumimoji="1" lang="en-US" altLang="ja-JP" sz="1100" b="0" i="0" u="none" strike="noStrike" kern="1200" dirty="0" smtClean="0">
                          <a:solidFill>
                            <a:schemeClr val="tx1"/>
                          </a:solidFill>
                          <a:effectLst/>
                          <a:latin typeface="+mj-ea"/>
                          <a:ea typeface="+mn-ea"/>
                          <a:cs typeface="+mn-cs"/>
                        </a:rPr>
                        <a:t>2021</a:t>
                      </a:r>
                      <a:r>
                        <a:rPr kumimoji="1" lang="ja-JP" altLang="en-US" sz="1100" b="0" i="0" u="none" strike="noStrike" kern="1200" dirty="0" smtClean="0">
                          <a:solidFill>
                            <a:schemeClr val="tx1"/>
                          </a:solidFill>
                          <a:effectLst/>
                          <a:latin typeface="+mj-ea"/>
                          <a:ea typeface="+mn-ea"/>
                          <a:cs typeface="+mn-cs"/>
                        </a:rPr>
                        <a:t>年度）</a:t>
                      </a:r>
                      <a:endParaRPr kumimoji="1" lang="en-US" altLang="ja-JP" sz="1100" b="0" i="0" u="none" strike="noStrike" kern="1200" dirty="0" smtClean="0">
                        <a:solidFill>
                          <a:schemeClr val="tx1"/>
                        </a:solidFill>
                        <a:effectLst/>
                        <a:latin typeface="+mj-ea"/>
                        <a:ea typeface="+mn-ea"/>
                        <a:cs typeface="+mn-cs"/>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OICC</a:t>
                      </a:r>
                      <a:r>
                        <a:rPr lang="ja-JP" altLang="en-US" sz="1100" b="0" i="0" u="none" strike="noStrike" dirty="0" smtClean="0">
                          <a:solidFill>
                            <a:schemeClr val="tx1"/>
                          </a:solidFill>
                          <a:effectLst/>
                          <a:latin typeface="+mj-ea"/>
                          <a:ea typeface="+mj-ea"/>
                        </a:rPr>
                        <a:t>・</a:t>
                      </a:r>
                      <a:r>
                        <a:rPr lang="en-US" altLang="ja-JP" sz="1100" b="0" i="0" u="none" strike="noStrike" dirty="0" smtClean="0">
                          <a:solidFill>
                            <a:schemeClr val="tx1"/>
                          </a:solidFill>
                          <a:effectLst/>
                          <a:latin typeface="+mj-ea"/>
                          <a:ea typeface="+mj-ea"/>
                        </a:rPr>
                        <a:t>MICE</a:t>
                      </a:r>
                      <a:r>
                        <a:rPr lang="ja-JP" altLang="en-US" sz="1100" b="0" i="0" u="none" strike="noStrike" dirty="0" smtClean="0">
                          <a:solidFill>
                            <a:schemeClr val="tx1"/>
                          </a:solidFill>
                          <a:effectLst/>
                          <a:latin typeface="+mj-ea"/>
                          <a:ea typeface="+mj-ea"/>
                        </a:rPr>
                        <a:t>ロードウォークナビ（アクセス動画）（</a:t>
                      </a:r>
                      <a:r>
                        <a:rPr lang="en-US" altLang="ja-JP" sz="1100" b="0" i="0" u="none" strike="noStrike" dirty="0" smtClean="0">
                          <a:solidFill>
                            <a:schemeClr val="tx1"/>
                          </a:solidFill>
                          <a:effectLst/>
                          <a:latin typeface="+mj-ea"/>
                          <a:ea typeface="+mj-ea"/>
                        </a:rPr>
                        <a:t>2021</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・チャットボット導入</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　（</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・大阪土産の販売（</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endParaRPr lang="en-US" altLang="ja-JP" sz="1100" b="0" i="0" u="none" strike="noStrike" dirty="0" smtClean="0">
                        <a:solidFill>
                          <a:schemeClr val="tx1"/>
                        </a:solidFill>
                        <a:effectLst/>
                        <a:latin typeface="+mj-ea"/>
                        <a:ea typeface="+mj-ea"/>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j-ea"/>
                          <a:ea typeface="+mj-ea"/>
                        </a:rPr>
                        <a:t>・水上観光の送客事業開始（</a:t>
                      </a:r>
                      <a:r>
                        <a:rPr lang="en-US" altLang="ja-JP" sz="1100" b="0" i="0" u="none" strike="noStrike" dirty="0" smtClean="0">
                          <a:solidFill>
                            <a:schemeClr val="tx1"/>
                          </a:solidFill>
                          <a:effectLst/>
                          <a:latin typeface="+mj-ea"/>
                          <a:ea typeface="+mj-ea"/>
                        </a:rPr>
                        <a:t>2022</a:t>
                      </a:r>
                      <a:r>
                        <a:rPr lang="ja-JP" altLang="en-US" sz="1100" b="0" i="0" u="none" strike="noStrike" dirty="0" smtClean="0">
                          <a:solidFill>
                            <a:schemeClr val="tx1"/>
                          </a:solidFill>
                          <a:effectLst/>
                          <a:latin typeface="+mj-ea"/>
                          <a:ea typeface="+mj-ea"/>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b="0" u="none" dirty="0" smtClean="0">
                          <a:solidFill>
                            <a:schemeClr val="tx1"/>
                          </a:solidFill>
                          <a:latin typeface="+mj-ea"/>
                          <a:ea typeface="+mj-ea"/>
                        </a:rPr>
                        <a:t>・夏期及び月曜日の料</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金割引制度の導入</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2019</a:t>
                      </a:r>
                      <a:r>
                        <a:rPr kumimoji="1" lang="ja-JP" altLang="en-US" sz="1100" b="0" u="none" dirty="0" smtClean="0">
                          <a:solidFill>
                            <a:schemeClr val="tx1"/>
                          </a:solidFill>
                          <a:latin typeface="+mj-ea"/>
                          <a:ea typeface="+mj-ea"/>
                        </a:rPr>
                        <a:t>年度）</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・ドアの自動化、ディス</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ペンサーの設置等の　</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感染症対策の実施</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2020</a:t>
                      </a:r>
                      <a:r>
                        <a:rPr kumimoji="1" lang="ja-JP" altLang="en-US" sz="1100" b="0" u="none" dirty="0" smtClean="0">
                          <a:solidFill>
                            <a:schemeClr val="tx1"/>
                          </a:solidFill>
                          <a:latin typeface="+mj-ea"/>
                          <a:ea typeface="+mj-ea"/>
                        </a:rPr>
                        <a:t>年度</a:t>
                      </a:r>
                      <a:r>
                        <a:rPr kumimoji="1" lang="en-US" altLang="ja-JP" sz="1100" b="0" u="none" dirty="0" smtClean="0">
                          <a:solidFill>
                            <a:schemeClr val="tx1"/>
                          </a:solidFill>
                          <a:latin typeface="+mj-ea"/>
                          <a:ea typeface="+mj-ea"/>
                        </a:rPr>
                        <a:t>-</a:t>
                      </a:r>
                      <a:r>
                        <a:rPr kumimoji="1" lang="ja-JP" altLang="en-US" sz="1100" b="0" u="none" dirty="0" smtClean="0">
                          <a:solidFill>
                            <a:schemeClr val="tx1"/>
                          </a:solidFill>
                          <a:latin typeface="+mj-ea"/>
                          <a:ea typeface="+mj-ea"/>
                        </a:rPr>
                        <a:t>）</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・大阪府・大阪市と津波</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避難ビル協定の締結</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a:t>
                      </a:r>
                      <a:r>
                        <a:rPr kumimoji="1" lang="en-US" altLang="ja-JP" sz="1100" b="0" u="none" dirty="0" smtClean="0">
                          <a:solidFill>
                            <a:schemeClr val="tx1"/>
                          </a:solidFill>
                          <a:latin typeface="+mj-ea"/>
                          <a:ea typeface="+mj-ea"/>
                        </a:rPr>
                        <a:t>2021</a:t>
                      </a:r>
                      <a:r>
                        <a:rPr kumimoji="1" lang="ja-JP" altLang="en-US" sz="1100" b="0" u="none" dirty="0" smtClean="0">
                          <a:solidFill>
                            <a:schemeClr val="tx1"/>
                          </a:solidFill>
                          <a:latin typeface="+mj-ea"/>
                          <a:ea typeface="+mj-ea"/>
                        </a:rPr>
                        <a:t>年度）</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・自衛隊大阪大規模接</a:t>
                      </a:r>
                      <a:endParaRPr kumimoji="1" lang="en-US" altLang="ja-JP" sz="1100" b="0" u="none" dirty="0" smtClean="0">
                        <a:solidFill>
                          <a:schemeClr val="tx1"/>
                        </a:solidFill>
                        <a:latin typeface="+mj-ea"/>
                        <a:ea typeface="+mj-ea"/>
                      </a:endParaRPr>
                    </a:p>
                    <a:p>
                      <a:r>
                        <a:rPr kumimoji="1" lang="ja-JP" altLang="en-US" sz="1100" b="0" u="none" dirty="0" smtClean="0">
                          <a:solidFill>
                            <a:schemeClr val="tx1"/>
                          </a:solidFill>
                          <a:latin typeface="+mj-ea"/>
                          <a:ea typeface="+mj-ea"/>
                        </a:rPr>
                        <a:t>　種センターの設置</a:t>
                      </a:r>
                      <a:endParaRPr kumimoji="1" lang="en-US" altLang="ja-JP" sz="1100" b="0" u="none" dirty="0" smtClean="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・天満警察署と災害時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におけるヘリポート使</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用協定（</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・中之島駅にぎわい創</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出（</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・会議室、トイレ等に抗</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菌・抗ウイルス溶剤の</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塗布（</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・会議室空間除菌装置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u="none" kern="1200" dirty="0" smtClean="0">
                          <a:solidFill>
                            <a:schemeClr val="tx1"/>
                          </a:solidFill>
                          <a:latin typeface="+mj-ea"/>
                          <a:ea typeface="+mn-ea"/>
                          <a:cs typeface="+mn-cs"/>
                        </a:rPr>
                        <a:t>  </a:t>
                      </a:r>
                      <a:r>
                        <a:rPr kumimoji="1" lang="ja-JP" altLang="en-US" sz="1100" b="0" u="none" kern="1200" dirty="0" smtClean="0">
                          <a:solidFill>
                            <a:schemeClr val="tx1"/>
                          </a:solidFill>
                          <a:latin typeface="+mj-ea"/>
                          <a:ea typeface="+mn-ea"/>
                          <a:cs typeface="+mn-cs"/>
                        </a:rPr>
                        <a:t>の設置（</a:t>
                      </a:r>
                      <a:r>
                        <a:rPr kumimoji="1" lang="en-US" altLang="ja-JP" sz="1100" b="0" u="none" kern="1200" dirty="0" smtClean="0">
                          <a:solidFill>
                            <a:schemeClr val="tx1"/>
                          </a:solidFill>
                          <a:latin typeface="+mj-ea"/>
                          <a:ea typeface="+mn-ea"/>
                          <a:cs typeface="+mn-cs"/>
                        </a:rPr>
                        <a:t>46</a:t>
                      </a:r>
                      <a:r>
                        <a:rPr kumimoji="1" lang="ja-JP" altLang="en-US" sz="1100" b="0" u="none" kern="1200" dirty="0" smtClean="0">
                          <a:solidFill>
                            <a:schemeClr val="tx1"/>
                          </a:solidFill>
                          <a:latin typeface="+mj-ea"/>
                          <a:ea typeface="+mn-ea"/>
                          <a:cs typeface="+mn-cs"/>
                        </a:rPr>
                        <a:t>台）</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・英語版館内安全ガイド　</a:t>
                      </a:r>
                      <a:endParaRPr kumimoji="1" lang="en-US" altLang="ja-JP" sz="1100" b="0" u="none"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dirty="0" smtClean="0">
                          <a:solidFill>
                            <a:schemeClr val="tx1"/>
                          </a:solidFill>
                          <a:latin typeface="+mj-ea"/>
                          <a:ea typeface="+mn-ea"/>
                          <a:cs typeface="+mn-cs"/>
                        </a:rPr>
                        <a:t>　作成（</a:t>
                      </a:r>
                      <a:r>
                        <a:rPr kumimoji="1" lang="en-US" altLang="ja-JP" sz="1100" b="0" u="none" kern="1200" dirty="0" smtClean="0">
                          <a:solidFill>
                            <a:schemeClr val="tx1"/>
                          </a:solidFill>
                          <a:latin typeface="+mj-ea"/>
                          <a:ea typeface="+mn-ea"/>
                          <a:cs typeface="+mn-cs"/>
                        </a:rPr>
                        <a:t>2021</a:t>
                      </a:r>
                      <a:r>
                        <a:rPr kumimoji="1" lang="ja-JP" altLang="en-US" sz="1100" b="0" u="none" kern="1200" dirty="0" smtClean="0">
                          <a:solidFill>
                            <a:schemeClr val="tx1"/>
                          </a:solidFill>
                          <a:latin typeface="+mj-ea"/>
                          <a:ea typeface="+mn-ea"/>
                          <a:cs typeface="+mn-cs"/>
                        </a:rPr>
                        <a:t>年度）</a:t>
                      </a:r>
                      <a:endParaRPr kumimoji="1" lang="en-US" altLang="ja-JP" sz="1100" b="0" u="none" kern="1200" dirty="0" smtClean="0">
                        <a:solidFill>
                          <a:schemeClr val="tx1"/>
                        </a:solidFill>
                        <a:latin typeface="+mj-ea"/>
                        <a:ea typeface="+mn-ea"/>
                        <a:cs typeface="+mn-cs"/>
                      </a:endParaRPr>
                    </a:p>
                    <a:p>
                      <a:r>
                        <a:rPr kumimoji="1" lang="en-US" altLang="ja-JP" sz="1100" b="0" dirty="0" smtClean="0">
                          <a:solidFill>
                            <a:schemeClr val="tx1"/>
                          </a:solidFill>
                          <a:latin typeface="+mj-ea"/>
                          <a:ea typeface="+mj-ea"/>
                        </a:rPr>
                        <a:t/>
                      </a:r>
                      <a:br>
                        <a:rPr kumimoji="1" lang="en-US" altLang="ja-JP" sz="1100" b="0" dirty="0" smtClean="0">
                          <a:solidFill>
                            <a:schemeClr val="tx1"/>
                          </a:solidFill>
                          <a:latin typeface="+mj-ea"/>
                          <a:ea typeface="+mj-ea"/>
                        </a:rPr>
                      </a:br>
                      <a:endParaRPr kumimoji="1" lang="en-US" altLang="ja-JP" sz="1100" b="0" dirty="0" smtClean="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45961175"/>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nvGraphicFramePr>
        <p:xfrm>
          <a:off x="107504" y="458376"/>
          <a:ext cx="8928991" cy="4945380"/>
        </p:xfrm>
        <a:graphic>
          <a:graphicData uri="http://schemas.openxmlformats.org/drawingml/2006/table">
            <a:tbl>
              <a:tblPr firstRow="1" bandRow="1">
                <a:tableStyleId>{7DF18680-E054-41AD-8BC1-D1AEF772440D}</a:tableStyleId>
              </a:tblPr>
              <a:tblGrid>
                <a:gridCol w="288032">
                  <a:extLst>
                    <a:ext uri="{9D8B030D-6E8A-4147-A177-3AD203B41FA5}">
                      <a16:colId xmlns:a16="http://schemas.microsoft.com/office/drawing/2014/main" val="20000"/>
                    </a:ext>
                  </a:extLst>
                </a:gridCol>
                <a:gridCol w="1200134">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江之子島文化芸術創造センタ－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・ﾎｰﾑﾍﾟｰｼﾞの情報発信</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を強化</a:t>
                      </a:r>
                      <a:endParaRPr lang="en-US" altLang="ja-JP" sz="1050" b="0" i="0" u="none" strike="noStrike" dirty="0">
                        <a:solidFill>
                          <a:schemeClr val="tx1"/>
                        </a:solidFill>
                        <a:effectLst/>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ﾎｰﾑﾍﾟｰｼﾞ全面改定（</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年４月）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・無線ＬＡＮ設置</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地下カフェスペースへの無線ＬＡＮ導入（</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j-ea"/>
                          <a:ea typeface="+mj-ea"/>
                        </a:rPr>
                        <a:t>・</a:t>
                      </a:r>
                      <a:r>
                        <a:rPr kumimoji="1" lang="en-US" altLang="ja-JP" sz="1050" b="0" strike="noStrike" dirty="0">
                          <a:solidFill>
                            <a:schemeClr val="tx1"/>
                          </a:solidFill>
                          <a:latin typeface="+mj-ea"/>
                          <a:ea typeface="+mj-ea"/>
                        </a:rPr>
                        <a:t>Twitter</a:t>
                      </a:r>
                      <a:r>
                        <a:rPr kumimoji="1" lang="ja-JP" altLang="en-US" sz="1050" b="0" strike="noStrike" dirty="0" err="1">
                          <a:solidFill>
                            <a:schemeClr val="tx1"/>
                          </a:solidFill>
                          <a:latin typeface="+mj-ea"/>
                          <a:ea typeface="+mj-ea"/>
                        </a:rPr>
                        <a:t>、</a:t>
                      </a:r>
                      <a:r>
                        <a:rPr kumimoji="1" lang="en-US" altLang="ja-JP" sz="1050" b="0" strike="noStrike" dirty="0">
                          <a:solidFill>
                            <a:schemeClr val="tx1"/>
                          </a:solidFill>
                          <a:latin typeface="+mj-ea"/>
                          <a:ea typeface="+mj-ea"/>
                        </a:rPr>
                        <a:t>Facebook</a:t>
                      </a:r>
                      <a:r>
                        <a:rPr kumimoji="1" lang="ja-JP" altLang="en-US" sz="1050" b="0" strike="noStrike" dirty="0">
                          <a:solidFill>
                            <a:schemeClr val="tx1"/>
                          </a:solidFill>
                          <a:latin typeface="+mj-ea"/>
                          <a:ea typeface="+mj-ea"/>
                        </a:rPr>
                        <a:t>に加え、</a:t>
                      </a:r>
                      <a:r>
                        <a:rPr kumimoji="1" lang="en-US" altLang="ja-JP" sz="1050" b="0" strike="noStrike" dirty="0">
                          <a:solidFill>
                            <a:schemeClr val="tx1"/>
                          </a:solidFill>
                          <a:latin typeface="+mj-ea"/>
                          <a:ea typeface="+mj-ea"/>
                        </a:rPr>
                        <a:t>Instagram</a:t>
                      </a:r>
                      <a:r>
                        <a:rPr kumimoji="1" lang="ja-JP" altLang="en-US" sz="1050" b="0" strike="noStrike" dirty="0">
                          <a:solidFill>
                            <a:schemeClr val="tx1"/>
                          </a:solidFill>
                          <a:latin typeface="+mj-ea"/>
                          <a:ea typeface="+mj-ea"/>
                        </a:rPr>
                        <a:t>を開設（</a:t>
                      </a:r>
                      <a:r>
                        <a:rPr kumimoji="1" lang="en-US" altLang="ja-JP" sz="1050" b="0" strike="noStrike" dirty="0">
                          <a:solidFill>
                            <a:schemeClr val="tx1"/>
                          </a:solidFill>
                          <a:latin typeface="+mj-ea"/>
                          <a:ea typeface="+mj-ea"/>
                        </a:rPr>
                        <a:t>2016</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8</a:t>
                      </a:r>
                      <a:r>
                        <a:rPr kumimoji="1" lang="ja-JP" altLang="en-US" sz="1050" b="0" strike="noStrike" dirty="0">
                          <a:solidFill>
                            <a:schemeClr val="tx1"/>
                          </a:solidFill>
                          <a:latin typeface="+mj-ea"/>
                          <a:ea typeface="+mj-ea"/>
                        </a:rPr>
                        <a:t>月～）</a:t>
                      </a:r>
                      <a:endParaRPr kumimoji="1" lang="en-US" altLang="ja-JP" sz="1050" b="0" strike="noStrike"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j-ea"/>
                          <a:ea typeface="+mj-ea"/>
                        </a:rPr>
                        <a:t>・ワークショップ等の参加料についてスマホ決済を導入（</a:t>
                      </a:r>
                      <a:r>
                        <a:rPr kumimoji="1" lang="en-US" altLang="ja-JP" sz="1050" b="0" strike="noStrike" dirty="0">
                          <a:solidFill>
                            <a:schemeClr val="tx1"/>
                          </a:solidFill>
                          <a:latin typeface="+mj-ea"/>
                          <a:ea typeface="+mj-ea"/>
                        </a:rPr>
                        <a:t>2021</a:t>
                      </a:r>
                      <a:r>
                        <a:rPr kumimoji="1" lang="ja-JP" altLang="en-US" sz="1050" b="0" strike="noStrike" dirty="0">
                          <a:solidFill>
                            <a:schemeClr val="tx1"/>
                          </a:solidFill>
                          <a:latin typeface="+mj-ea"/>
                          <a:ea typeface="+mj-ea"/>
                        </a:rPr>
                        <a:t>年度～）</a:t>
                      </a:r>
                      <a:endParaRPr kumimoji="1" lang="en-US" altLang="ja-JP" sz="1050" b="0" strike="noStrike" dirty="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・地下に誰もが自由に利用できる休憩スペースを配置</a:t>
                      </a:r>
                    </a:p>
                    <a:p>
                      <a:pPr marL="88900" indent="-88900"/>
                      <a:r>
                        <a:rPr kumimoji="1" lang="ja-JP" altLang="en-US" sz="1050" b="0" dirty="0">
                          <a:solidFill>
                            <a:schemeClr val="tx1"/>
                          </a:solidFill>
                          <a:latin typeface="+mj-ea"/>
                          <a:ea typeface="+mj-ea"/>
                        </a:rPr>
                        <a:t>・入口付近に館内の案内図を掲示</a:t>
                      </a:r>
                      <a:endParaRPr kumimoji="1" lang="ja-JP" altLang="en-US"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・ライブラリーを常時開放（</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・府民サービスの向上と施設の適切な管理運営に資することを目的に、多目的ルーム</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から</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（展示室仕様）の利用可能時間を延長。</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規則改正）（</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◎改正前</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午前</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時から午後</a:t>
                      </a:r>
                      <a:r>
                        <a:rPr kumimoji="1" lang="en-US" altLang="ja-JP" sz="1050" b="0" dirty="0">
                          <a:solidFill>
                            <a:schemeClr val="tx1"/>
                          </a:solidFill>
                          <a:latin typeface="+mj-ea"/>
                          <a:ea typeface="+mj-ea"/>
                        </a:rPr>
                        <a:t>7</a:t>
                      </a:r>
                      <a:r>
                        <a:rPr kumimoji="1" lang="ja-JP" altLang="en-US" sz="1050" b="0" dirty="0">
                          <a:solidFill>
                            <a:schemeClr val="tx1"/>
                          </a:solidFill>
                          <a:latin typeface="+mj-ea"/>
                          <a:ea typeface="+mj-ea"/>
                        </a:rPr>
                        <a:t>時◎改正後</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午前</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時から午後</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時</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・ニーズを踏まえた新たなｻｰﾋﾞｽ・柔軟な対応</a:t>
                      </a:r>
                      <a:endParaRPr kumimoji="1" lang="en-US" altLang="ja-JP" sz="1050" b="0" dirty="0">
                        <a:solidFill>
                          <a:schemeClr val="tx1"/>
                        </a:solidFill>
                        <a:latin typeface="+mj-ea"/>
                        <a:ea typeface="+mj-ea"/>
                      </a:endParaRPr>
                    </a:p>
                    <a:p>
                      <a:pPr marL="177800" marR="0" indent="-92075"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貸室の長期利用ができるよう規定を改正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・若年層割引、直前割引等を開始（</a:t>
                      </a:r>
                      <a:r>
                        <a:rPr kumimoji="1" lang="en-US" altLang="ja-JP" sz="1050" b="0" dirty="0">
                          <a:solidFill>
                            <a:schemeClr val="tx1"/>
                          </a:solidFill>
                          <a:latin typeface="+mj-ea"/>
                          <a:ea typeface="+mj-ea"/>
                        </a:rPr>
                        <a:t>2020</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strike="noStrike" dirty="0">
                          <a:solidFill>
                            <a:schemeClr val="tx1"/>
                          </a:solidFill>
                          <a:latin typeface="+mj-ea"/>
                          <a:ea typeface="+mj-ea"/>
                        </a:rPr>
                        <a:t>・全国の文化施設等が発信する文化・芸術に関る情報を</a:t>
                      </a:r>
                      <a:r>
                        <a:rPr kumimoji="1" lang="en-US" altLang="ja-JP" sz="1050" b="0" strike="noStrike" dirty="0">
                          <a:solidFill>
                            <a:schemeClr val="tx1"/>
                          </a:solidFill>
                          <a:latin typeface="+mj-ea"/>
                          <a:ea typeface="+mj-ea"/>
                        </a:rPr>
                        <a:t>1</a:t>
                      </a:r>
                      <a:r>
                        <a:rPr kumimoji="1" lang="ja-JP" altLang="en-US" sz="1050" b="0" strike="noStrike" dirty="0">
                          <a:solidFill>
                            <a:schemeClr val="tx1"/>
                          </a:solidFill>
                          <a:latin typeface="+mj-ea"/>
                          <a:ea typeface="+mj-ea"/>
                        </a:rPr>
                        <a:t>階のｲﾝﾌｫﾒｰｼｮﾝｺｰﾅｰと地下１階のﾎﾟｽﾀｰｺｰﾅｰに掲出（</a:t>
                      </a:r>
                      <a:r>
                        <a:rPr kumimoji="1" lang="en-US" altLang="ja-JP" sz="1050" b="0" strike="noStrike" dirty="0">
                          <a:solidFill>
                            <a:schemeClr val="tx1"/>
                          </a:solidFill>
                          <a:latin typeface="+mj-ea"/>
                          <a:ea typeface="+mj-ea"/>
                        </a:rPr>
                        <a:t>2013</a:t>
                      </a:r>
                      <a:r>
                        <a:rPr kumimoji="1" lang="ja-JP" altLang="en-US" sz="1050" b="0" strike="noStrike" dirty="0">
                          <a:solidFill>
                            <a:schemeClr val="tx1"/>
                          </a:solidFill>
                          <a:latin typeface="+mj-ea"/>
                          <a:ea typeface="+mj-ea"/>
                        </a:rPr>
                        <a:t>年度～）</a:t>
                      </a:r>
                      <a:endParaRPr kumimoji="1" lang="en-US" altLang="ja-JP" sz="1050" b="0" strike="noStrike"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ja-JP" altLang="en-US" sz="1050" b="0" dirty="0">
                          <a:solidFill>
                            <a:schemeClr val="tx1"/>
                          </a:solidFill>
                          <a:latin typeface="+mj-ea"/>
                          <a:ea typeface="+mj-ea"/>
                        </a:rPr>
                        <a:t>・専門家によるマンツーマン相談事業を実施（</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10</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月）→文化芸術に関する相談を受け付けるワンストップ窓口へ変更（</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marR="0" indent="-88900"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lang="ja-JP" altLang="en-US" sz="1050" b="0" i="0" u="none" strike="noStrike" dirty="0">
                          <a:solidFill>
                            <a:schemeClr val="tx1"/>
                          </a:solidFill>
                          <a:effectLst/>
                          <a:latin typeface="+mj-ea"/>
                          <a:ea typeface="+mj-ea"/>
                        </a:rPr>
                        <a:t>・広報ﾂｰﾙの刷新・充実</a:t>
                      </a:r>
                      <a:endParaRPr lang="en-US" altLang="ja-JP" sz="1050" b="0" i="0" u="none" strike="noStrike" dirty="0">
                        <a:solidFill>
                          <a:schemeClr val="tx1"/>
                        </a:solidFill>
                        <a:effectLst/>
                        <a:latin typeface="+mj-ea"/>
                        <a:ea typeface="+mj-ea"/>
                      </a:endParaRPr>
                    </a:p>
                    <a:p>
                      <a:pPr marL="177800" marR="0" indent="-92075" algn="l" defTabSz="914400" rtl="0" eaLnBrk="1" fontAlgn="auto" latinLnBrk="0" hangingPunct="0">
                        <a:lnSpc>
                          <a:spcPct val="100000"/>
                        </a:lnSpc>
                        <a:spcBef>
                          <a:spcPts val="0"/>
                        </a:spcBef>
                        <a:spcAft>
                          <a:spcPts val="0"/>
                        </a:spcAft>
                        <a:buClrTx/>
                        <a:buSzTx/>
                        <a:buFont typeface="Arial" panose="020B0604020202020204" pitchFamily="34" charset="0"/>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施設ﾊﾟﾝﾌﾚｯﾄをﾘﾆｭｰ ｱﾙ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strike="noStrike" dirty="0">
                          <a:solidFill>
                            <a:schemeClr val="tx1"/>
                          </a:solidFill>
                          <a:latin typeface="+mj-ea"/>
                          <a:ea typeface="+mj-ea"/>
                        </a:rPr>
                        <a:t>-</a:t>
                      </a:r>
                      <a:r>
                        <a:rPr kumimoji="1" lang="ja-JP" altLang="en-US" sz="1050" b="0" strike="noStrike" dirty="0">
                          <a:solidFill>
                            <a:schemeClr val="tx1"/>
                          </a:solidFill>
                          <a:latin typeface="+mj-ea"/>
                          <a:ea typeface="+mj-ea"/>
                        </a:rPr>
                        <a:t>ﾆｭｰｽﾚﾀｰの発行（</a:t>
                      </a:r>
                      <a:r>
                        <a:rPr kumimoji="1" lang="en-US" altLang="ja-JP" sz="1050" b="0" strike="noStrike" dirty="0">
                          <a:solidFill>
                            <a:schemeClr val="tx1"/>
                          </a:solidFill>
                          <a:latin typeface="+mj-ea"/>
                          <a:ea typeface="+mj-ea"/>
                        </a:rPr>
                        <a:t>2014</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4</a:t>
                      </a:r>
                      <a:r>
                        <a:rPr kumimoji="1" lang="ja-JP" altLang="en-US" sz="1050" b="0" strike="noStrike" dirty="0">
                          <a:solidFill>
                            <a:schemeClr val="tx1"/>
                          </a:solidFill>
                          <a:latin typeface="+mj-ea"/>
                          <a:ea typeface="+mj-ea"/>
                        </a:rPr>
                        <a:t>月－年</a:t>
                      </a:r>
                      <a:r>
                        <a:rPr kumimoji="1" lang="en-US" altLang="ja-JP" sz="1050" b="0" strike="noStrike" dirty="0">
                          <a:solidFill>
                            <a:schemeClr val="tx1"/>
                          </a:solidFill>
                          <a:latin typeface="+mj-ea"/>
                          <a:ea typeface="+mj-ea"/>
                        </a:rPr>
                        <a:t>2</a:t>
                      </a:r>
                      <a:r>
                        <a:rPr kumimoji="1" lang="ja-JP" altLang="en-US" sz="1050" b="0" strike="noStrike" dirty="0">
                          <a:solidFill>
                            <a:schemeClr val="tx1"/>
                          </a:solidFill>
                          <a:latin typeface="+mj-ea"/>
                          <a:ea typeface="+mj-ea"/>
                        </a:rPr>
                        <a:t>回発行）</a:t>
                      </a:r>
                      <a:endParaRPr kumimoji="1" lang="en-US" altLang="ja-JP" sz="1050" b="0" strike="no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a:t>
                      </a:r>
                      <a:r>
                        <a:rPr kumimoji="1" lang="ja-JP" altLang="en-US" sz="1050" b="0" strike="noStrike" dirty="0">
                          <a:solidFill>
                            <a:schemeClr val="tx1"/>
                          </a:solidFill>
                          <a:latin typeface="+mj-ea"/>
                          <a:ea typeface="+mj-ea"/>
                        </a:rPr>
                        <a:t>創造的な</a:t>
                      </a:r>
                      <a:r>
                        <a:rPr kumimoji="1" lang="ja-JP" altLang="en-US" sz="1050" b="0" dirty="0">
                          <a:solidFill>
                            <a:schemeClr val="tx1"/>
                          </a:solidFill>
                          <a:latin typeface="+mj-ea"/>
                          <a:ea typeface="+mj-ea"/>
                        </a:rPr>
                        <a:t>ｲﾍﾞﾝﾄ・ﾌﾟﾗﾝの企画、実施</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毎回テーマを変えて年に</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回程度マルシェを開催し、これまでアートに触れたことのない人に対して、アートに触れる機会を提供（</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177800" indent="-92075"/>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他部局や他事業と連携した出張ワークショップ等を開催（</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ミニ</a:t>
                      </a:r>
                      <a:r>
                        <a:rPr kumimoji="1" lang="en-US" altLang="ja-JP" sz="1050" b="0" dirty="0">
                          <a:solidFill>
                            <a:schemeClr val="tx1"/>
                          </a:solidFill>
                          <a:latin typeface="+mj-ea"/>
                          <a:ea typeface="+mj-ea"/>
                        </a:rPr>
                        <a:t>FM</a:t>
                      </a:r>
                      <a:r>
                        <a:rPr kumimoji="1" lang="ja-JP" altLang="en-US" sz="1050" b="0" dirty="0">
                          <a:solidFill>
                            <a:schemeClr val="tx1"/>
                          </a:solidFill>
                          <a:latin typeface="+mj-ea"/>
                          <a:ea typeface="+mj-ea"/>
                        </a:rPr>
                        <a:t>局を開局し、府民の交流・協働機会を創出（</a:t>
                      </a:r>
                      <a:r>
                        <a:rPr kumimoji="1" lang="en-US" altLang="ja-JP" sz="1050" b="0" dirty="0">
                          <a:solidFill>
                            <a:schemeClr val="tx1"/>
                          </a:solidFill>
                          <a:latin typeface="+mj-ea"/>
                          <a:ea typeface="+mj-ea"/>
                        </a:rPr>
                        <a:t>2015</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indent="-92075" algn="l" defTabSz="914400" rtl="0" eaLnBrk="1" fontAlgn="auto" latinLnBrk="0" hangingPunct="1">
                        <a:lnSpc>
                          <a:spcPct val="100000"/>
                        </a:lnSpc>
                        <a:spcBef>
                          <a:spcPts val="0"/>
                        </a:spcBef>
                        <a:spcAft>
                          <a:spcPts val="0"/>
                        </a:spcAft>
                        <a:buClrTx/>
                        <a:buSzTx/>
                        <a:buFontTx/>
                        <a:buNone/>
                        <a:tabLst/>
                        <a:defRPr/>
                      </a:pPr>
                      <a:r>
                        <a:rPr kumimoji="1" lang="en-US" altLang="ja-JP" sz="1050" b="0" dirty="0">
                          <a:solidFill>
                            <a:schemeClr val="tx1"/>
                          </a:solidFill>
                          <a:latin typeface="+mj-ea"/>
                          <a:ea typeface="+mj-ea"/>
                        </a:rPr>
                        <a:t>-</a:t>
                      </a: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enoco</a:t>
                      </a:r>
                      <a:r>
                        <a:rPr kumimoji="1" lang="ja-JP" altLang="en-US" sz="1050" b="0" dirty="0">
                          <a:solidFill>
                            <a:schemeClr val="tx1"/>
                          </a:solidFill>
                          <a:latin typeface="+mj-ea"/>
                          <a:ea typeface="+mj-ea"/>
                        </a:rPr>
                        <a:t>コレクションキャラバン」</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府内の小中高等学校を対象に美術コレクションを持参して、展示だけでなく対話型鑑賞イベントを実施。（</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年度～）</a:t>
                      </a:r>
                      <a:endParaRPr kumimoji="1" lang="en-US" altLang="ja-JP"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endPar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25880984"/>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692696"/>
          <a:ext cx="8928991" cy="36652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1128126">
                  <a:extLst>
                    <a:ext uri="{9D8B030D-6E8A-4147-A177-3AD203B41FA5}">
                      <a16:colId xmlns:a16="http://schemas.microsoft.com/office/drawing/2014/main" val="20001"/>
                    </a:ext>
                  </a:extLst>
                </a:gridCol>
                <a:gridCol w="1608178">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344149">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100" dirty="0">
                          <a:solidFill>
                            <a:schemeClr val="tx1"/>
                          </a:solidFill>
                        </a:rPr>
                        <a:t>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大型児童館ビッグバン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0"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a:t>
                      </a:r>
                      <a:r>
                        <a:rPr lang="ja-JP" altLang="en-US" sz="1050" b="0" i="0" u="none" strike="noStrike" kern="0" baseline="0" dirty="0">
                          <a:solidFill>
                            <a:schemeClr val="tx1"/>
                          </a:solidFill>
                          <a:effectLst/>
                          <a:latin typeface="+mj-ea"/>
                          <a:ea typeface="+mj-ea"/>
                        </a:rPr>
                        <a:t>ﾎｰﾑﾍﾟｰｼﾞの情報発信を強化</a:t>
                      </a:r>
                      <a:endParaRPr lang="en-US" altLang="ja-JP" sz="1050" b="0" i="0" u="none" strike="noStrike" kern="0" baseline="0" dirty="0">
                        <a:solidFill>
                          <a:schemeClr val="tx1"/>
                        </a:solidFill>
                        <a:effectLst/>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　</a:t>
                      </a: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職員ブログ開始</a:t>
                      </a:r>
                      <a:r>
                        <a:rPr kumimoji="1" lang="en-US" altLang="ja-JP" sz="1050" b="0" kern="0" baseline="0" dirty="0">
                          <a:solidFill>
                            <a:schemeClr val="tx1"/>
                          </a:solidFill>
                          <a:latin typeface="+mj-ea"/>
                          <a:ea typeface="+mj-ea"/>
                        </a:rPr>
                        <a:t/>
                      </a:r>
                      <a:br>
                        <a:rPr kumimoji="1" lang="en-US" altLang="ja-JP" sz="1050" b="0" kern="0" baseline="0" dirty="0">
                          <a:solidFill>
                            <a:schemeClr val="tx1"/>
                          </a:solidFill>
                          <a:latin typeface="+mj-ea"/>
                          <a:ea typeface="+mj-ea"/>
                        </a:rPr>
                      </a:br>
                      <a:r>
                        <a:rPr kumimoji="1" lang="ja-JP" altLang="en-US" sz="1050" b="0" kern="0" baseline="0" dirty="0">
                          <a:solidFill>
                            <a:schemeClr val="tx1"/>
                          </a:solidFill>
                          <a:latin typeface="+mj-ea"/>
                          <a:ea typeface="+mj-ea"/>
                        </a:rPr>
                        <a:t>（</a:t>
                      </a:r>
                      <a:r>
                        <a:rPr kumimoji="1" lang="en-US" altLang="ja-JP" sz="1050" b="0" kern="0" baseline="0" dirty="0">
                          <a:solidFill>
                            <a:schemeClr val="tx1"/>
                          </a:solidFill>
                          <a:latin typeface="+mj-ea"/>
                          <a:ea typeface="+mj-ea"/>
                        </a:rPr>
                        <a:t>2011</a:t>
                      </a:r>
                      <a:r>
                        <a:rPr kumimoji="1" lang="ja-JP" altLang="en-US" sz="1050" b="0" kern="0" baseline="0" dirty="0">
                          <a:solidFill>
                            <a:schemeClr val="tx1"/>
                          </a:solidFill>
                          <a:latin typeface="+mj-ea"/>
                          <a:ea typeface="+mj-ea"/>
                        </a:rPr>
                        <a:t>年度～）</a:t>
                      </a:r>
                      <a:br>
                        <a:rPr kumimoji="1" lang="ja-JP" altLang="en-US" sz="1050" b="0" kern="0" baseline="0" dirty="0">
                          <a:solidFill>
                            <a:schemeClr val="tx1"/>
                          </a:solidFill>
                          <a:latin typeface="+mj-ea"/>
                          <a:ea typeface="+mj-ea"/>
                        </a:rPr>
                      </a:b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ｺﾝﾋﾞﾆｴﾝｽｽﾄｱで入館 券を購入できることを周知（</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1</a:t>
                      </a:r>
                      <a:r>
                        <a:rPr kumimoji="1" lang="ja-JP" altLang="en-US" sz="1050" b="0" kern="0" baseline="0" dirty="0">
                          <a:solidFill>
                            <a:schemeClr val="tx1"/>
                          </a:solidFill>
                          <a:latin typeface="+mj-ea"/>
                          <a:ea typeface="+mj-ea"/>
                        </a:rPr>
                        <a:t>月～）</a:t>
                      </a:r>
                      <a:br>
                        <a:rPr kumimoji="1" lang="ja-JP" altLang="en-US" sz="1050" b="0" kern="0" baseline="0" dirty="0">
                          <a:solidFill>
                            <a:schemeClr val="tx1"/>
                          </a:solidFill>
                          <a:latin typeface="+mj-ea"/>
                          <a:ea typeface="+mj-ea"/>
                        </a:rPr>
                      </a:br>
                      <a:r>
                        <a:rPr kumimoji="1" lang="en-US" altLang="ja-JP" sz="1050" b="0" kern="0" baseline="0" dirty="0">
                          <a:solidFill>
                            <a:schemeClr val="tx1"/>
                          </a:solidFill>
                          <a:latin typeface="+mj-ea"/>
                          <a:ea typeface="+mj-ea"/>
                        </a:rPr>
                        <a:t>-</a:t>
                      </a:r>
                      <a:r>
                        <a:rPr kumimoji="1" lang="ja-JP" altLang="en-US" sz="1050" b="0" kern="0" baseline="0" dirty="0">
                          <a:solidFill>
                            <a:schemeClr val="tx1"/>
                          </a:solidFill>
                          <a:latin typeface="+mj-ea"/>
                          <a:ea typeface="+mj-ea"/>
                        </a:rPr>
                        <a:t>大阪市キッズプラザとの共同ＰＲ（</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1</a:t>
                      </a:r>
                      <a:r>
                        <a:rPr kumimoji="1" lang="ja-JP" altLang="en-US" sz="1050" b="0" kern="0" baseline="0" dirty="0">
                          <a:solidFill>
                            <a:schemeClr val="tx1"/>
                          </a:solidFill>
                          <a:latin typeface="+mj-ea"/>
                          <a:ea typeface="+mj-ea"/>
                        </a:rPr>
                        <a:t>月～）</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・ＬＩＮＥによるｸｰﾎﾟﾝ等の配信を開始（</a:t>
                      </a:r>
                      <a:r>
                        <a:rPr kumimoji="1" lang="en-US" altLang="ja-JP" sz="1050" b="0" kern="0" baseline="0" dirty="0">
                          <a:solidFill>
                            <a:schemeClr val="tx1"/>
                          </a:solidFill>
                          <a:latin typeface="+mj-ea"/>
                          <a:ea typeface="+mj-ea"/>
                        </a:rPr>
                        <a:t>2013</a:t>
                      </a:r>
                      <a:r>
                        <a:rPr kumimoji="1" lang="ja-JP" altLang="en-US" sz="1050" b="0" kern="0" baseline="0" dirty="0">
                          <a:solidFill>
                            <a:schemeClr val="tx1"/>
                          </a:solidFill>
                          <a:latin typeface="+mj-ea"/>
                          <a:ea typeface="+mj-ea"/>
                        </a:rPr>
                        <a:t>年</a:t>
                      </a:r>
                      <a:r>
                        <a:rPr kumimoji="1" lang="en-US" altLang="ja-JP" sz="1050" b="0" kern="0" baseline="0" dirty="0">
                          <a:solidFill>
                            <a:schemeClr val="tx1"/>
                          </a:solidFill>
                          <a:latin typeface="+mj-ea"/>
                          <a:ea typeface="+mj-ea"/>
                        </a:rPr>
                        <a:t>9</a:t>
                      </a:r>
                      <a:r>
                        <a:rPr kumimoji="1" lang="ja-JP" altLang="en-US" sz="1050" b="0" kern="0" baseline="0" dirty="0">
                          <a:solidFill>
                            <a:schemeClr val="tx1"/>
                          </a:solidFill>
                          <a:latin typeface="+mj-ea"/>
                          <a:ea typeface="+mj-ea"/>
                        </a:rPr>
                        <a:t>月～）</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・多言語リーフレットを配信（</a:t>
                      </a:r>
                      <a:r>
                        <a:rPr kumimoji="1" lang="en-US" altLang="ja-JP" sz="1050" b="0" kern="0" baseline="0" dirty="0">
                          <a:solidFill>
                            <a:schemeClr val="tx1"/>
                          </a:solidFill>
                          <a:latin typeface="+mj-ea"/>
                          <a:ea typeface="+mj-ea"/>
                        </a:rPr>
                        <a:t>2014</a:t>
                      </a:r>
                      <a:r>
                        <a:rPr kumimoji="1" lang="ja-JP" altLang="en-US" sz="1050" b="0" kern="0" baseline="0" dirty="0">
                          <a:solidFill>
                            <a:schemeClr val="tx1"/>
                          </a:solidFill>
                          <a:latin typeface="+mj-ea"/>
                          <a:ea typeface="+mj-ea"/>
                        </a:rPr>
                        <a:t>年度）</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a:t>
                      </a:r>
                      <a:r>
                        <a:rPr kumimoji="1" lang="en-US" altLang="ja-JP" sz="1050" b="0" kern="0" baseline="0" dirty="0">
                          <a:solidFill>
                            <a:schemeClr val="tx1"/>
                          </a:solidFill>
                          <a:latin typeface="+mj-ea"/>
                          <a:ea typeface="+mj-ea"/>
                        </a:rPr>
                        <a:t>Facebook</a:t>
                      </a:r>
                      <a:r>
                        <a:rPr kumimoji="1" lang="ja-JP" altLang="en-US" sz="1050" b="0" kern="0" baseline="0" dirty="0" err="1">
                          <a:solidFill>
                            <a:schemeClr val="tx1"/>
                          </a:solidFill>
                          <a:latin typeface="+mj-ea"/>
                          <a:ea typeface="+mj-ea"/>
                        </a:rPr>
                        <a:t>での</a:t>
                      </a:r>
                      <a:r>
                        <a:rPr kumimoji="1" lang="ja-JP" altLang="en-US" sz="1050" b="0" kern="0" baseline="0" dirty="0">
                          <a:solidFill>
                            <a:schemeClr val="tx1"/>
                          </a:solidFill>
                          <a:latin typeface="+mj-ea"/>
                          <a:ea typeface="+mj-ea"/>
                        </a:rPr>
                        <a:t>情報配信を開始（</a:t>
                      </a:r>
                      <a:r>
                        <a:rPr kumimoji="1" lang="en-US" altLang="ja-JP" sz="1050" b="0" kern="0" baseline="0" dirty="0">
                          <a:solidFill>
                            <a:schemeClr val="tx1"/>
                          </a:solidFill>
                          <a:latin typeface="+mj-ea"/>
                          <a:ea typeface="+mj-ea"/>
                        </a:rPr>
                        <a:t>2016</a:t>
                      </a:r>
                      <a:r>
                        <a:rPr kumimoji="1" lang="ja-JP" altLang="en-US" sz="1050" b="0" kern="0" baseline="0" dirty="0">
                          <a:solidFill>
                            <a:schemeClr val="tx1"/>
                          </a:solidFill>
                          <a:latin typeface="+mj-ea"/>
                          <a:ea typeface="+mj-ea"/>
                        </a:rPr>
                        <a:t>年度～）</a:t>
                      </a:r>
                      <a:endParaRPr kumimoji="1" lang="en-US" altLang="ja-JP" sz="1050" b="0" kern="0" baseline="0" dirty="0">
                        <a:solidFill>
                          <a:schemeClr val="tx1"/>
                        </a:solidFill>
                        <a:latin typeface="+mj-ea"/>
                        <a:ea typeface="+mj-ea"/>
                      </a:endParaRPr>
                    </a:p>
                    <a:p>
                      <a:pPr marL="85725" indent="-85725" algn="l" eaLnBrk="0" hangingPunct="1">
                        <a:buFontTx/>
                        <a:buNone/>
                      </a:pPr>
                      <a:r>
                        <a:rPr kumimoji="1" lang="ja-JP" altLang="en-US" sz="1050" b="0" kern="0" baseline="0" dirty="0">
                          <a:solidFill>
                            <a:schemeClr val="tx1"/>
                          </a:solidFill>
                          <a:latin typeface="+mj-ea"/>
                          <a:ea typeface="+mj-ea"/>
                        </a:rPr>
                        <a:t>・ホームページのスマートフォン対応化及び</a:t>
                      </a:r>
                      <a:r>
                        <a:rPr kumimoji="1" lang="en-US" altLang="ja-JP" sz="1050" b="0" kern="0" baseline="0" dirty="0">
                          <a:solidFill>
                            <a:schemeClr val="tx1"/>
                          </a:solidFill>
                          <a:latin typeface="+mj-ea"/>
                          <a:ea typeface="+mj-ea"/>
                        </a:rPr>
                        <a:t>SSL</a:t>
                      </a:r>
                      <a:r>
                        <a:rPr kumimoji="1" lang="ja-JP" altLang="en-US" sz="1050" b="0" kern="0" baseline="0" dirty="0">
                          <a:solidFill>
                            <a:schemeClr val="tx1"/>
                          </a:solidFill>
                          <a:latin typeface="+mj-ea"/>
                          <a:ea typeface="+mj-ea"/>
                        </a:rPr>
                        <a:t>化</a:t>
                      </a:r>
                      <a:r>
                        <a:rPr kumimoji="1" lang="en-US" altLang="ja-JP" sz="1050" b="0" kern="0" baseline="0" dirty="0">
                          <a:solidFill>
                            <a:schemeClr val="tx1"/>
                          </a:solidFill>
                          <a:latin typeface="+mj-ea"/>
                          <a:ea typeface="+mj-ea"/>
                        </a:rPr>
                        <a:t>(2019</a:t>
                      </a:r>
                      <a:r>
                        <a:rPr kumimoji="1" lang="ja-JP" altLang="en-US" sz="1050" b="0" kern="0" baseline="0" dirty="0">
                          <a:solidFill>
                            <a:schemeClr val="tx1"/>
                          </a:solidFill>
                          <a:latin typeface="+mj-ea"/>
                          <a:ea typeface="+mj-ea"/>
                        </a:rPr>
                        <a:t>年度～</a:t>
                      </a:r>
                      <a:r>
                        <a:rPr kumimoji="1" lang="en-US" altLang="ja-JP" sz="1050" b="0" kern="0" baseline="0" dirty="0">
                          <a:solidFill>
                            <a:schemeClr val="tx1"/>
                          </a:solidFill>
                          <a:latin typeface="+mj-ea"/>
                          <a:ea typeface="+mj-ea"/>
                        </a:rPr>
                        <a:t>)</a:t>
                      </a:r>
                      <a:endParaRPr kumimoji="1" lang="ja-JP" altLang="en-US" sz="1050" b="0" kern="0" baseline="0" dirty="0">
                        <a:solidFill>
                          <a:schemeClr val="tx1"/>
                        </a:solidFill>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・駐車場の増設</a:t>
                      </a:r>
                      <a:r>
                        <a:rPr lang="en-US" altLang="ja-JP" sz="1050" b="0" i="0" u="none" strike="noStrike" dirty="0">
                          <a:solidFill>
                            <a:schemeClr val="tx1"/>
                          </a:solidFill>
                          <a:effectLst/>
                          <a:latin typeface="+mj-ea"/>
                          <a:ea typeface="+mj-ea"/>
                        </a:rPr>
                        <a:t/>
                      </a:r>
                      <a:br>
                        <a:rPr lang="en-US" altLang="ja-JP" sz="1050" b="0" i="0" u="none" strike="noStrike" dirty="0">
                          <a:solidFill>
                            <a:schemeClr val="tx1"/>
                          </a:solidFill>
                          <a:effectLst/>
                          <a:latin typeface="+mj-ea"/>
                          <a:ea typeface="+mj-ea"/>
                        </a:rPr>
                      </a:br>
                      <a:r>
                        <a:rPr lang="ja-JP" altLang="en-US" sz="1050" b="0" i="0" u="none" strike="noStrike" dirty="0">
                          <a:solidFill>
                            <a:schemeClr val="tx1"/>
                          </a:solidFill>
                          <a:effectLst/>
                          <a:latin typeface="+mj-ea"/>
                          <a:ea typeface="+mj-ea"/>
                        </a:rPr>
                        <a:t>（</a:t>
                      </a:r>
                      <a:r>
                        <a:rPr lang="en-US" altLang="ja-JP" sz="1050" b="0" i="0" u="none" strike="noStrike" dirty="0">
                          <a:solidFill>
                            <a:schemeClr val="tx1"/>
                          </a:solidFill>
                          <a:effectLst/>
                          <a:latin typeface="+mj-ea"/>
                          <a:ea typeface="+mj-ea"/>
                        </a:rPr>
                        <a:t>2011</a:t>
                      </a:r>
                      <a:r>
                        <a:rPr lang="ja-JP" altLang="en-US" sz="1050" b="0" i="0" u="none" strike="noStrike" dirty="0">
                          <a:solidFill>
                            <a:schemeClr val="tx1"/>
                          </a:solidFill>
                          <a:effectLst/>
                          <a:latin typeface="+mj-ea"/>
                          <a:ea typeface="+mj-ea"/>
                        </a:rPr>
                        <a:t>年度～）</a:t>
                      </a:r>
                      <a:endParaRPr lang="en-US" altLang="ja-JP" sz="105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85725"/>
                      <a:r>
                        <a:rPr kumimoji="1" lang="ja-JP" altLang="en-US" sz="1050" b="0" dirty="0">
                          <a:solidFill>
                            <a:schemeClr val="tx1"/>
                          </a:solidFill>
                          <a:latin typeface="+mj-ea"/>
                          <a:ea typeface="+mj-ea"/>
                        </a:rPr>
                        <a:t>・団体昼食場所として近隣施設ビッグアイのエントランス等の確保（</a:t>
                      </a:r>
                      <a:r>
                        <a:rPr kumimoji="1" lang="en-US" altLang="ja-JP" sz="1050" b="0" dirty="0">
                          <a:solidFill>
                            <a:schemeClr val="tx1"/>
                          </a:solidFill>
                          <a:latin typeface="+mj-ea"/>
                          <a:ea typeface="+mj-ea"/>
                        </a:rPr>
                        <a:t>2012</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・入館券を</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割引きで購入できるｺﾝﾋﾞﾆｴﾝｽｽﾄｱの拡充（</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br>
                        <a:rPr kumimoji="1" lang="ja-JP" altLang="en-US" sz="1050" b="0" dirty="0">
                          <a:solidFill>
                            <a:schemeClr val="tx1"/>
                          </a:solidFill>
                          <a:latin typeface="+mj-ea"/>
                          <a:ea typeface="+mj-ea"/>
                        </a:rPr>
                      </a:b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65</a:t>
                      </a:r>
                      <a:r>
                        <a:rPr kumimoji="1" lang="ja-JP" altLang="en-US" sz="1050" b="0" dirty="0">
                          <a:solidFill>
                            <a:schemeClr val="tx1"/>
                          </a:solidFill>
                          <a:latin typeface="+mj-ea"/>
                          <a:ea typeface="+mj-ea"/>
                        </a:rPr>
                        <a:t>歳以上の半額割引（</a:t>
                      </a:r>
                      <a:r>
                        <a:rPr kumimoji="1" lang="en-US" altLang="ja-JP" sz="1050" b="0" dirty="0">
                          <a:solidFill>
                            <a:schemeClr val="tx1"/>
                          </a:solidFill>
                          <a:latin typeface="+mj-ea"/>
                          <a:ea typeface="+mj-ea"/>
                        </a:rPr>
                        <a:t>2011</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・イベントチラシへの割引券の添付 （</a:t>
                      </a: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11</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・団体向け割引チケット販売（</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年度～）</a:t>
                      </a:r>
                      <a:endParaRPr kumimoji="1" lang="en-US" altLang="ja-JP" sz="1050" b="0" dirty="0">
                        <a:solidFill>
                          <a:schemeClr val="tx1"/>
                        </a:solidFill>
                        <a:latin typeface="+mj-ea"/>
                        <a:ea typeface="+mj-ea"/>
                      </a:endParaRPr>
                    </a:p>
                    <a:p>
                      <a:pPr marL="85725" indent="-85725"/>
                      <a:r>
                        <a:rPr kumimoji="1" lang="ja-JP" altLang="en-US" sz="1050" b="0" dirty="0">
                          <a:solidFill>
                            <a:schemeClr val="tx1"/>
                          </a:solidFill>
                          <a:latin typeface="+mj-ea"/>
                          <a:ea typeface="+mj-ea"/>
                        </a:rPr>
                        <a:t>・新型コロナウイルス感染症拡大防止のため、家庭で楽しめるクラフトや折り紙などを来館者に無料配布</a:t>
                      </a:r>
                      <a:r>
                        <a:rPr kumimoji="1" lang="en-US" altLang="ja-JP" sz="1050" b="0" dirty="0">
                          <a:solidFill>
                            <a:schemeClr val="tx1"/>
                          </a:solidFill>
                          <a:latin typeface="+mj-ea"/>
                          <a:ea typeface="+mj-ea"/>
                        </a:rPr>
                        <a:t>(2020</a:t>
                      </a:r>
                      <a:r>
                        <a:rPr kumimoji="1" lang="ja-JP" altLang="en-US" sz="1050" b="0" dirty="0">
                          <a:solidFill>
                            <a:schemeClr val="tx1"/>
                          </a:solidFill>
                          <a:latin typeface="+mj-ea"/>
                          <a:ea typeface="+mj-ea"/>
                        </a:rPr>
                        <a:t>年度</a:t>
                      </a:r>
                      <a:r>
                        <a:rPr kumimoji="1" lang="en-US" altLang="ja-JP" sz="1050" b="0" dirty="0">
                          <a:solidFill>
                            <a:schemeClr val="tx1"/>
                          </a:solidFill>
                          <a:latin typeface="+mj-ea"/>
                          <a:ea typeface="+mj-ea"/>
                        </a:rPr>
                        <a:t>)</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indent="-85725"/>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月堺市に施設移管</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4946235"/>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190688489"/>
              </p:ext>
            </p:extLst>
          </p:nvPr>
        </p:nvGraphicFramePr>
        <p:xfrm>
          <a:off x="107504" y="764704"/>
          <a:ext cx="8928991" cy="398526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1128126">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253270">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39199">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179939">
                <a:tc>
                  <a:txBody>
                    <a:bodyPr/>
                    <a:lstStyle/>
                    <a:p>
                      <a:r>
                        <a:rPr kumimoji="1" lang="en-US" altLang="ja-JP" sz="1100" dirty="0">
                          <a:solidFill>
                            <a:schemeClr val="tx1"/>
                          </a:solidFill>
                        </a:rPr>
                        <a:t>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労働センター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・ホームページリニューアル</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・ホームページに音声読み上げソフトを導入</a:t>
                      </a:r>
                      <a:r>
                        <a:rPr lang="en-US" altLang="ja-JP" sz="1050" b="0" strike="noStrike" spc="-1" dirty="0">
                          <a:solidFill>
                            <a:schemeClr val="tx1"/>
                          </a:solidFill>
                          <a:latin typeface="+mj-ea"/>
                          <a:ea typeface="+mj-ea"/>
                        </a:rPr>
                        <a:t>(2020</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・ホームページに簡易見積りシステムを導入</a:t>
                      </a:r>
                      <a:r>
                        <a:rPr lang="en-US" altLang="ja-JP" sz="1050" b="0" strike="noStrike" spc="-1" dirty="0">
                          <a:solidFill>
                            <a:schemeClr val="tx1"/>
                          </a:solidFill>
                          <a:latin typeface="+mj-ea"/>
                          <a:ea typeface="+mj-ea"/>
                        </a:rPr>
                        <a:t>(2020</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・ホームページに会議室を</a:t>
                      </a:r>
                      <a:r>
                        <a:rPr lang="en-US" altLang="ja-JP" sz="1050" b="0" strike="noStrike" spc="-1" dirty="0">
                          <a:solidFill>
                            <a:schemeClr val="tx1"/>
                          </a:solidFill>
                          <a:latin typeface="+mj-ea"/>
                          <a:ea typeface="+mj-ea"/>
                        </a:rPr>
                        <a:t>360</a:t>
                      </a:r>
                      <a:r>
                        <a:rPr lang="ja-JP" altLang="en-US" sz="1050" b="0" strike="noStrike" spc="-1" dirty="0">
                          <a:solidFill>
                            <a:schemeClr val="tx1"/>
                          </a:solidFill>
                          <a:latin typeface="+mj-ea"/>
                          <a:ea typeface="+mj-ea"/>
                        </a:rPr>
                        <a:t>度見渡せる動画（</a:t>
                      </a:r>
                      <a:r>
                        <a:rPr lang="en-US" altLang="ja-JP" sz="1050" b="0" strike="noStrike" spc="-1" dirty="0">
                          <a:solidFill>
                            <a:schemeClr val="tx1"/>
                          </a:solidFill>
                          <a:latin typeface="+mj-ea"/>
                          <a:ea typeface="+mj-ea"/>
                        </a:rPr>
                        <a:t>Google</a:t>
                      </a:r>
                      <a:r>
                        <a:rPr lang="ja-JP" altLang="en-US" sz="1050" b="0" strike="noStrike" spc="-1" dirty="0">
                          <a:solidFill>
                            <a:schemeClr val="tx1"/>
                          </a:solidFill>
                          <a:latin typeface="+mj-ea"/>
                          <a:ea typeface="+mj-ea"/>
                        </a:rPr>
                        <a:t>ストリートビュー）を導入</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strike="noStrike" spc="-1" dirty="0">
                          <a:solidFill>
                            <a:schemeClr val="tx1"/>
                          </a:solidFill>
                          <a:latin typeface="+mj-ea"/>
                          <a:ea typeface="+mj-ea"/>
                        </a:rPr>
                        <a:t>・メールでの利用申込みに対応</a:t>
                      </a:r>
                      <a:r>
                        <a:rPr lang="en-US" altLang="ja-JP" sz="1050" b="0" strike="noStrike" spc="-1" dirty="0">
                          <a:solidFill>
                            <a:schemeClr val="tx1"/>
                          </a:solidFill>
                          <a:latin typeface="+mj-ea"/>
                          <a:ea typeface="+mj-ea"/>
                        </a:rPr>
                        <a:t>(2019</a:t>
                      </a:r>
                      <a:r>
                        <a:rPr lang="ja-JP" altLang="en-US" sz="1050" b="0" strike="noStrike" spc="-1" dirty="0">
                          <a:solidFill>
                            <a:schemeClr val="tx1"/>
                          </a:solidFill>
                          <a:latin typeface="+mj-ea"/>
                          <a:ea typeface="+mj-ea"/>
                        </a:rPr>
                        <a:t>年～</a:t>
                      </a:r>
                      <a:r>
                        <a:rPr lang="en-US" altLang="ja-JP" sz="1050" b="0" strike="noStrike" spc="-1" dirty="0">
                          <a:solidFill>
                            <a:schemeClr val="tx1"/>
                          </a:solidFill>
                          <a:latin typeface="+mj-ea"/>
                          <a:ea typeface="+mj-ea"/>
                        </a:rPr>
                        <a:t>)</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会議室フロアに</a:t>
                      </a:r>
                      <a:r>
                        <a:rPr lang="en-US" altLang="ja-JP" sz="1050" b="0" i="0" u="none" strike="noStrike" dirty="0">
                          <a:solidFill>
                            <a:schemeClr val="tx1"/>
                          </a:solidFill>
                          <a:effectLst/>
                          <a:latin typeface="+mj-ea"/>
                          <a:ea typeface="+mj-ea"/>
                        </a:rPr>
                        <a:t>Wi-Fi</a:t>
                      </a:r>
                      <a:r>
                        <a:rPr lang="ja-JP" altLang="en-US" sz="1050" b="0" i="0" u="none" strike="noStrike" dirty="0">
                          <a:solidFill>
                            <a:schemeClr val="tx1"/>
                          </a:solidFill>
                          <a:effectLst/>
                          <a:latin typeface="+mj-ea"/>
                          <a:ea typeface="+mj-ea"/>
                        </a:rPr>
                        <a:t>設備を導入</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5</a:t>
                      </a:r>
                      <a:r>
                        <a:rPr lang="ja-JP" altLang="en-US" sz="1050" b="0" i="0" u="none" strike="noStrike" dirty="0">
                          <a:solidFill>
                            <a:schemeClr val="tx1"/>
                          </a:solidFill>
                          <a:effectLst/>
                          <a:latin typeface="+mj-ea"/>
                          <a:ea typeface="+mj-ea"/>
                        </a:rPr>
                        <a:t>階会議室防音化工事</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視聴覚室に外気冷房設備を設置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10</a:t>
                      </a:r>
                      <a:r>
                        <a:rPr lang="ja-JP" altLang="en-US" sz="1050" b="0" i="0" u="none" strike="noStrike" dirty="0">
                          <a:solidFill>
                            <a:schemeClr val="tx1"/>
                          </a:solidFill>
                          <a:effectLst/>
                          <a:latin typeface="+mj-ea"/>
                          <a:ea typeface="+mj-ea"/>
                        </a:rPr>
                        <a:t>階トイレ改修</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南館</a:t>
                      </a:r>
                      <a:r>
                        <a:rPr lang="en-US" altLang="ja-JP" sz="1050" b="0" i="0" u="none" strike="noStrike" dirty="0">
                          <a:solidFill>
                            <a:schemeClr val="tx1"/>
                          </a:solidFill>
                          <a:effectLst/>
                          <a:latin typeface="+mj-ea"/>
                          <a:ea typeface="+mj-ea"/>
                        </a:rPr>
                        <a:t>5</a:t>
                      </a:r>
                      <a:r>
                        <a:rPr lang="ja-JP" altLang="en-US" sz="1050" b="0" i="0" u="none" strike="noStrike" dirty="0">
                          <a:solidFill>
                            <a:schemeClr val="tx1"/>
                          </a:solidFill>
                          <a:effectLst/>
                          <a:latin typeface="+mj-ea"/>
                          <a:ea typeface="+mj-ea"/>
                        </a:rPr>
                        <a:t>階、</a:t>
                      </a:r>
                      <a:r>
                        <a:rPr lang="en-US" altLang="ja-JP" sz="1050" b="0" i="0" u="none" strike="noStrike" dirty="0">
                          <a:solidFill>
                            <a:schemeClr val="tx1"/>
                          </a:solidFill>
                          <a:effectLst/>
                          <a:latin typeface="+mj-ea"/>
                          <a:ea typeface="+mj-ea"/>
                        </a:rPr>
                        <a:t>7</a:t>
                      </a:r>
                      <a:r>
                        <a:rPr lang="ja-JP" altLang="en-US" sz="1050" b="0" i="0" u="none" strike="noStrike" dirty="0">
                          <a:solidFill>
                            <a:schemeClr val="tx1"/>
                          </a:solidFill>
                          <a:effectLst/>
                          <a:latin typeface="+mj-ea"/>
                          <a:ea typeface="+mj-ea"/>
                        </a:rPr>
                        <a:t>階、</a:t>
                      </a:r>
                      <a:r>
                        <a:rPr lang="en-US" altLang="ja-JP" sz="1050" b="0" i="0" u="none" strike="noStrike" dirty="0">
                          <a:solidFill>
                            <a:schemeClr val="tx1"/>
                          </a:solidFill>
                          <a:effectLst/>
                          <a:latin typeface="+mj-ea"/>
                          <a:ea typeface="+mj-ea"/>
                        </a:rPr>
                        <a:t>10</a:t>
                      </a:r>
                      <a:r>
                        <a:rPr lang="ja-JP" altLang="en-US" sz="1050" b="0" i="0" u="none" strike="noStrike" dirty="0">
                          <a:solidFill>
                            <a:schemeClr val="tx1"/>
                          </a:solidFill>
                          <a:effectLst/>
                          <a:latin typeface="+mj-ea"/>
                          <a:ea typeface="+mj-ea"/>
                        </a:rPr>
                        <a:t>階トイレ改修</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南館会議室に有線</a:t>
                      </a:r>
                      <a:r>
                        <a:rPr lang="en-US" altLang="ja-JP" sz="1050" b="0" i="0" u="none" strike="noStrike" dirty="0">
                          <a:solidFill>
                            <a:schemeClr val="tx1"/>
                          </a:solidFill>
                          <a:effectLst/>
                          <a:latin typeface="+mj-ea"/>
                          <a:ea typeface="+mj-ea"/>
                        </a:rPr>
                        <a:t>LAN</a:t>
                      </a:r>
                      <a:r>
                        <a:rPr lang="ja-JP" altLang="en-US" sz="1050" b="0" i="0" u="none" strike="noStrike" dirty="0">
                          <a:solidFill>
                            <a:schemeClr val="tx1"/>
                          </a:solidFill>
                          <a:effectLst/>
                          <a:latin typeface="+mj-ea"/>
                          <a:ea typeface="+mj-ea"/>
                        </a:rPr>
                        <a:t>ポートを設置</a:t>
                      </a:r>
                      <a:r>
                        <a:rPr lang="en-US" altLang="ja-JP" sz="1050" b="0" i="0" u="none" strike="noStrike" dirty="0">
                          <a:solidFill>
                            <a:schemeClr val="tx1"/>
                          </a:solidFill>
                          <a:effectLst/>
                          <a:latin typeface="+mj-ea"/>
                          <a:ea typeface="+mj-ea"/>
                        </a:rPr>
                        <a:t>(2021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駐車場照明</a:t>
                      </a:r>
                      <a:r>
                        <a:rPr lang="en-US" altLang="ja-JP" sz="1050" b="0" i="0" u="none" strike="noStrike" dirty="0">
                          <a:solidFill>
                            <a:schemeClr val="tx1"/>
                          </a:solidFill>
                          <a:effectLst/>
                          <a:latin typeface="+mj-ea"/>
                          <a:ea typeface="+mj-ea"/>
                        </a:rPr>
                        <a:t>LED</a:t>
                      </a:r>
                      <a:r>
                        <a:rPr lang="ja-JP" altLang="en-US" sz="1050" b="0" i="0" u="none" strike="noStrike" dirty="0">
                          <a:solidFill>
                            <a:schemeClr val="tx1"/>
                          </a:solidFill>
                          <a:effectLst/>
                          <a:latin typeface="+mj-ea"/>
                          <a:ea typeface="+mj-ea"/>
                        </a:rPr>
                        <a:t>化工事</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本館</a:t>
                      </a:r>
                      <a:r>
                        <a:rPr lang="en-US" altLang="ja-JP" sz="1050" b="0" i="0" u="none" strike="noStrike" dirty="0">
                          <a:solidFill>
                            <a:schemeClr val="tx1"/>
                          </a:solidFill>
                          <a:effectLst/>
                          <a:latin typeface="+mj-ea"/>
                          <a:ea typeface="+mj-ea"/>
                        </a:rPr>
                        <a:t>7</a:t>
                      </a:r>
                      <a:r>
                        <a:rPr lang="ja-JP" altLang="en-US" sz="1050" b="0" i="0" u="none" strike="noStrike" dirty="0">
                          <a:solidFill>
                            <a:schemeClr val="tx1"/>
                          </a:solidFill>
                          <a:effectLst/>
                          <a:latin typeface="+mj-ea"/>
                          <a:ea typeface="+mj-ea"/>
                        </a:rPr>
                        <a:t>階会議室防音化工事</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kern="1200" spc="-1" dirty="0">
                          <a:solidFill>
                            <a:schemeClr val="tx1"/>
                          </a:solidFill>
                          <a:latin typeface="+mj-ea"/>
                          <a:ea typeface="+mn-ea"/>
                          <a:cs typeface="+mn-cs"/>
                        </a:rPr>
                        <a:t>・</a:t>
                      </a:r>
                      <a:r>
                        <a:rPr lang="ja-JP" altLang="en-US" sz="1050" b="0" i="0" u="none" strike="noStrike" dirty="0">
                          <a:solidFill>
                            <a:schemeClr val="tx1"/>
                          </a:solidFill>
                          <a:effectLst/>
                          <a:latin typeface="+mj-ea"/>
                          <a:ea typeface="+mj-ea"/>
                        </a:rPr>
                        <a:t>エル・シアターのインターネット環境を</a:t>
                      </a:r>
                      <a:r>
                        <a:rPr lang="en-US" altLang="ja-JP" sz="1050" b="0" i="0" u="none" strike="noStrike" dirty="0" err="1">
                          <a:solidFill>
                            <a:schemeClr val="tx1"/>
                          </a:solidFill>
                          <a:effectLst/>
                          <a:latin typeface="+mj-ea"/>
                          <a:ea typeface="+mj-ea"/>
                        </a:rPr>
                        <a:t>IPoE</a:t>
                      </a:r>
                      <a:r>
                        <a:rPr lang="ja-JP" altLang="en-US" sz="1050" b="0" i="0" u="none" strike="noStrike" dirty="0">
                          <a:solidFill>
                            <a:schemeClr val="tx1"/>
                          </a:solidFill>
                          <a:effectLst/>
                          <a:latin typeface="+mj-ea"/>
                          <a:ea typeface="+mj-ea"/>
                        </a:rPr>
                        <a:t>プランに変更し強化</a:t>
                      </a:r>
                      <a:r>
                        <a:rPr lang="en-US" altLang="ja-JP" sz="1050" b="0" i="0" u="none" strike="noStrike" dirty="0">
                          <a:solidFill>
                            <a:schemeClr val="tx1"/>
                          </a:solidFill>
                          <a:effectLst/>
                          <a:latin typeface="+mj-ea"/>
                          <a:ea typeface="+mj-ea"/>
                        </a:rPr>
                        <a:t>(2020</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・集会室の利用時、前後</a:t>
                      </a:r>
                      <a:r>
                        <a:rPr kumimoji="1" lang="en-US" altLang="ja-JP" sz="1050" b="0" dirty="0">
                          <a:solidFill>
                            <a:schemeClr val="tx1"/>
                          </a:solidFill>
                          <a:latin typeface="+mj-ea"/>
                          <a:ea typeface="+mj-ea"/>
                        </a:rPr>
                        <a:t>1</a:t>
                      </a:r>
                      <a:r>
                        <a:rPr kumimoji="1" lang="ja-JP" altLang="en-US" sz="1050" b="0" dirty="0">
                          <a:solidFill>
                            <a:schemeClr val="tx1"/>
                          </a:solidFill>
                          <a:latin typeface="+mj-ea"/>
                          <a:ea typeface="+mj-ea"/>
                        </a:rPr>
                        <a:t>時間を準備と片付けの時間として無料サービス（</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4</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endParaRPr kumimoji="1" lang="en-US" altLang="ja-JP" sz="1050" b="0" strike="sngStrike" dirty="0">
                        <a:solidFill>
                          <a:schemeClr val="tx1"/>
                        </a:solidFill>
                        <a:latin typeface="+mj-ea"/>
                        <a:ea typeface="+mj-ea"/>
                      </a:endParaRPr>
                    </a:p>
                    <a:p>
                      <a:endParaRPr kumimoji="1" lang="en-US" altLang="ja-JP" sz="1050" b="0" strike="sngStrike" kern="120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・プチ・エル利用者に対しメンバーズカードによるポイント制度を導入</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・夜間利用者に対しポイント制度を導入</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・共同事業体エル・プロジェクトが「利用日直前の夜間利用予約」、「近隣の自治体・管理組合の予約」「障がい者支援事業所の夜間利用予約」に対し、利用料金の一部を負担</a:t>
                      </a:r>
                      <a:r>
                        <a:rPr kumimoji="1" lang="en-US" altLang="ja-JP" sz="1050" b="0" strike="noStrike" spc="-1" dirty="0">
                          <a:solidFill>
                            <a:schemeClr val="tx1"/>
                          </a:solidFill>
                          <a:latin typeface="+mj-ea"/>
                          <a:ea typeface="+mj-ea"/>
                        </a:rPr>
                        <a:t>(2019</a:t>
                      </a:r>
                      <a:r>
                        <a:rPr kumimoji="1" lang="ja-JP" altLang="en-US" sz="1050" b="0" strike="noStrike" spc="-1" dirty="0">
                          <a:solidFill>
                            <a:schemeClr val="tx1"/>
                          </a:solidFill>
                          <a:latin typeface="+mj-ea"/>
                          <a:ea typeface="+mj-ea"/>
                        </a:rPr>
                        <a:t>年～</a:t>
                      </a:r>
                      <a:r>
                        <a:rPr kumimoji="1" lang="en-US" altLang="ja-JP" sz="1050" b="0" strike="noStrike" spc="-1"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spc="-1" dirty="0">
                          <a:solidFill>
                            <a:schemeClr val="tx1"/>
                          </a:solidFill>
                          <a:latin typeface="+mj-ea"/>
                          <a:ea typeface="+mj-ea"/>
                        </a:rPr>
                        <a:t>・大阪府</a:t>
                      </a:r>
                      <a:r>
                        <a:rPr kumimoji="1" lang="ja-JP" altLang="en-US" sz="1050" b="0" strike="noStrike" spc="-1" dirty="0" smtClean="0">
                          <a:solidFill>
                            <a:schemeClr val="tx1"/>
                          </a:solidFill>
                          <a:latin typeface="+mj-ea"/>
                          <a:ea typeface="+mj-ea"/>
                        </a:rPr>
                        <a:t>の広報担当副知事「</a:t>
                      </a:r>
                      <a:r>
                        <a:rPr kumimoji="1" lang="ja-JP" altLang="en-US" sz="1050" b="0" strike="noStrike" spc="-1" dirty="0">
                          <a:solidFill>
                            <a:schemeClr val="tx1"/>
                          </a:solidFill>
                          <a:latin typeface="+mj-ea"/>
                          <a:ea typeface="+mj-ea"/>
                        </a:rPr>
                        <a:t>も</a:t>
                      </a:r>
                      <a:r>
                        <a:rPr kumimoji="1" lang="ja-JP" altLang="en-US" sz="1050" b="0" strike="noStrike" spc="-1" dirty="0" smtClean="0">
                          <a:solidFill>
                            <a:schemeClr val="tx1"/>
                          </a:solidFill>
                          <a:latin typeface="+mj-ea"/>
                          <a:ea typeface="+mj-ea"/>
                        </a:rPr>
                        <a:t>ずやん</a:t>
                      </a:r>
                      <a:r>
                        <a:rPr kumimoji="1" lang="ja-JP" altLang="en-US" sz="1050" b="0" strike="noStrike" spc="-1" dirty="0">
                          <a:solidFill>
                            <a:schemeClr val="tx1"/>
                          </a:solidFill>
                          <a:latin typeface="+mj-ea"/>
                          <a:ea typeface="+mj-ea"/>
                        </a:rPr>
                        <a:t>」</a:t>
                      </a:r>
                      <a:r>
                        <a:rPr kumimoji="1" lang="ja-JP" altLang="en-US" sz="1050" b="0" strike="noStrike" spc="-1" dirty="0" smtClean="0">
                          <a:solidFill>
                            <a:schemeClr val="tx1"/>
                          </a:solidFill>
                          <a:latin typeface="+mj-ea"/>
                          <a:ea typeface="+mj-ea"/>
                        </a:rPr>
                        <a:t>とエル・おおさかのイメージキャラクター「</a:t>
                      </a:r>
                      <a:r>
                        <a:rPr kumimoji="1" lang="ja-JP" altLang="en-US" sz="1050" b="0" strike="noStrike" spc="-1" dirty="0">
                          <a:solidFill>
                            <a:schemeClr val="tx1"/>
                          </a:solidFill>
                          <a:latin typeface="+mj-ea"/>
                          <a:ea typeface="+mj-ea"/>
                        </a:rPr>
                        <a:t>エルちゃん」を配置したメモ帳を製作</a:t>
                      </a:r>
                      <a:r>
                        <a:rPr kumimoji="1" lang="en-US" altLang="ja-JP" sz="1050" b="0" strike="noStrike" spc="-1" dirty="0">
                          <a:solidFill>
                            <a:schemeClr val="tx1"/>
                          </a:solidFill>
                          <a:latin typeface="+mj-ea"/>
                          <a:ea typeface="+mj-ea"/>
                        </a:rPr>
                        <a:t>(2021</a:t>
                      </a:r>
                      <a:r>
                        <a:rPr kumimoji="1" lang="ja-JP" altLang="en-US" sz="1050" b="0" strike="noStrike" spc="-1" dirty="0">
                          <a:solidFill>
                            <a:schemeClr val="tx1"/>
                          </a:solidFill>
                          <a:latin typeface="+mj-ea"/>
                          <a:ea typeface="+mj-ea"/>
                        </a:rPr>
                        <a:t>年</a:t>
                      </a:r>
                      <a:r>
                        <a:rPr kumimoji="1" lang="en-US" altLang="ja-JP" sz="1050" b="0" strike="noStrike" spc="-1" dirty="0" smtClean="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・「エル・おおさか」のロゴ</a:t>
                      </a:r>
                      <a:r>
                        <a:rPr kumimoji="1" lang="ja-JP" altLang="en-US" sz="1050" b="0" dirty="0" smtClean="0">
                          <a:solidFill>
                            <a:schemeClr val="tx1"/>
                          </a:solidFill>
                          <a:latin typeface="+mj-ea"/>
                          <a:ea typeface="+mj-ea"/>
                        </a:rPr>
                        <a:t>を</a:t>
                      </a:r>
                      <a:r>
                        <a:rPr kumimoji="1" lang="ja-JP" altLang="en-US" sz="1050" b="0" strike="noStrike" baseline="0" dirty="0" smtClean="0">
                          <a:solidFill>
                            <a:schemeClr val="tx1"/>
                          </a:solidFill>
                          <a:latin typeface="+mj-ea"/>
                          <a:ea typeface="+mj-ea"/>
                        </a:rPr>
                        <a:t>制定</a:t>
                      </a:r>
                      <a:r>
                        <a:rPr kumimoji="1" lang="en-US" altLang="ja-JP" sz="1050" b="0" dirty="0" smtClean="0">
                          <a:solidFill>
                            <a:schemeClr val="tx1"/>
                          </a:solidFill>
                          <a:latin typeface="+mj-ea"/>
                          <a:ea typeface="+mj-ea"/>
                        </a:rPr>
                        <a:t>(</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・広報紙「エルちゃん☆通信」をカラー化</a:t>
                      </a:r>
                      <a:r>
                        <a:rPr kumimoji="1" lang="en-US" altLang="ja-JP" sz="1050" b="0" dirty="0">
                          <a:solidFill>
                            <a:schemeClr val="tx1"/>
                          </a:solidFill>
                          <a:latin typeface="+mj-ea"/>
                          <a:ea typeface="+mj-ea"/>
                        </a:rPr>
                        <a:t>(2019</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・車椅子</a:t>
                      </a:r>
                      <a:r>
                        <a:rPr kumimoji="1" lang="ja-JP" altLang="en-US" sz="1050" b="0" dirty="0">
                          <a:solidFill>
                            <a:schemeClr val="tx1"/>
                          </a:solidFill>
                          <a:latin typeface="+mj-ea"/>
                          <a:ea typeface="+mj-ea"/>
                        </a:rPr>
                        <a:t>の</a:t>
                      </a:r>
                      <a:r>
                        <a:rPr kumimoji="1" lang="ja-JP" altLang="en-US" sz="1050" b="0" dirty="0" smtClean="0">
                          <a:solidFill>
                            <a:schemeClr val="tx1"/>
                          </a:solidFill>
                          <a:latin typeface="+mj-ea"/>
                          <a:ea typeface="+mj-ea"/>
                        </a:rPr>
                        <a:t>方用の駐車場スペースを</a:t>
                      </a:r>
                      <a:r>
                        <a:rPr kumimoji="1" lang="ja-JP" altLang="en-US" sz="1050" b="0" dirty="0" err="1" smtClean="0">
                          <a:solidFill>
                            <a:schemeClr val="tx1"/>
                          </a:solidFill>
                          <a:latin typeface="+mj-ea"/>
                          <a:ea typeface="+mj-ea"/>
                        </a:rPr>
                        <a:t>障</a:t>
                      </a:r>
                      <a:r>
                        <a:rPr kumimoji="1" lang="ja-JP" altLang="en-US" sz="1050" b="0" dirty="0" err="1">
                          <a:solidFill>
                            <a:schemeClr val="tx1"/>
                          </a:solidFill>
                          <a:latin typeface="+mj-ea"/>
                          <a:ea typeface="+mj-ea"/>
                        </a:rPr>
                        <a:t>がい</a:t>
                      </a:r>
                      <a:r>
                        <a:rPr kumimoji="1" lang="ja-JP" altLang="en-US" sz="1050" b="0" dirty="0">
                          <a:solidFill>
                            <a:schemeClr val="tx1"/>
                          </a:solidFill>
                          <a:latin typeface="+mj-ea"/>
                          <a:ea typeface="+mj-ea"/>
                        </a:rPr>
                        <a:t>者や妊婦の</a:t>
                      </a:r>
                      <a:r>
                        <a:rPr kumimoji="1" lang="ja-JP" altLang="en-US" sz="1050" b="0" dirty="0" smtClean="0">
                          <a:solidFill>
                            <a:schemeClr val="tx1"/>
                          </a:solidFill>
                          <a:latin typeface="+mj-ea"/>
                          <a:ea typeface="+mj-ea"/>
                        </a:rPr>
                        <a:t>方も利用できるスペースに拡充</a:t>
                      </a:r>
                      <a:r>
                        <a:rPr kumimoji="1" lang="en-US" altLang="ja-JP" sz="1050" b="0" dirty="0" smtClean="0">
                          <a:solidFill>
                            <a:schemeClr val="tx1"/>
                          </a:solidFill>
                          <a:latin typeface="+mj-ea"/>
                          <a:ea typeface="+mj-ea"/>
                        </a:rPr>
                        <a:t>(</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smtClean="0">
                          <a:solidFill>
                            <a:schemeClr val="tx1"/>
                          </a:solidFill>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j-ea"/>
                          <a:ea typeface="+mj-ea"/>
                        </a:rPr>
                        <a:t>・プライバシーマークの取得（申請中）（</a:t>
                      </a:r>
                      <a:r>
                        <a:rPr kumimoji="1" lang="en-US" altLang="ja-JP" sz="1050" b="0" dirty="0" smtClean="0">
                          <a:solidFill>
                            <a:schemeClr val="tx1"/>
                          </a:solidFill>
                          <a:latin typeface="+mj-ea"/>
                          <a:ea typeface="+mj-ea"/>
                        </a:rPr>
                        <a:t>2022</a:t>
                      </a:r>
                      <a:r>
                        <a:rPr kumimoji="1" lang="ja-JP" altLang="en-US" sz="1050" b="0" dirty="0" smtClean="0">
                          <a:solidFill>
                            <a:schemeClr val="tx1"/>
                          </a:solidFill>
                          <a:latin typeface="+mj-ea"/>
                          <a:ea typeface="+mj-ea"/>
                        </a:rPr>
                        <a:t>年）</a:t>
                      </a: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12197"/>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69984252"/>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50801483"/>
              </p:ext>
            </p:extLst>
          </p:nvPr>
        </p:nvGraphicFramePr>
        <p:xfrm>
          <a:off x="107504" y="355828"/>
          <a:ext cx="8928991" cy="4945380"/>
        </p:xfrm>
        <a:graphic>
          <a:graphicData uri="http://schemas.openxmlformats.org/drawingml/2006/table">
            <a:tbl>
              <a:tblPr firstRow="1" bandRow="1">
                <a:tableStyleId>{7DF18680-E054-41AD-8BC1-D1AEF772440D}</a:tableStyleId>
              </a:tblPr>
              <a:tblGrid>
                <a:gridCol w="347340">
                  <a:extLst>
                    <a:ext uri="{9D8B030D-6E8A-4147-A177-3AD203B41FA5}">
                      <a16:colId xmlns:a16="http://schemas.microsoft.com/office/drawing/2014/main" val="20000"/>
                    </a:ext>
                  </a:extLst>
                </a:gridCol>
                <a:gridCol w="1080120">
                  <a:extLst>
                    <a:ext uri="{9D8B030D-6E8A-4147-A177-3AD203B41FA5}">
                      <a16:colId xmlns:a16="http://schemas.microsoft.com/office/drawing/2014/main" val="20001"/>
                    </a:ext>
                  </a:extLst>
                </a:gridCol>
                <a:gridCol w="1668884">
                  <a:extLst>
                    <a:ext uri="{9D8B030D-6E8A-4147-A177-3AD203B41FA5}">
                      <a16:colId xmlns:a16="http://schemas.microsoft.com/office/drawing/2014/main" val="20003"/>
                    </a:ext>
                  </a:extLst>
                </a:gridCol>
                <a:gridCol w="1499468">
                  <a:extLst>
                    <a:ext uri="{9D8B030D-6E8A-4147-A177-3AD203B41FA5}">
                      <a16:colId xmlns:a16="http://schemas.microsoft.com/office/drawing/2014/main" val="20004"/>
                    </a:ext>
                  </a:extLst>
                </a:gridCol>
                <a:gridCol w="1356849">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840">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70880">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816885">
                <a:tc>
                  <a:txBody>
                    <a:bodyPr/>
                    <a:lstStyle/>
                    <a:p>
                      <a:r>
                        <a:rPr kumimoji="1" lang="en-US" altLang="ja-JP" sz="1100" dirty="0">
                          <a:solidFill>
                            <a:schemeClr val="tx1"/>
                          </a:solidFill>
                        </a:rPr>
                        <a:t>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花の文化園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・ﾎｰﾑﾍﾟｰｼﾞの情報発信を強化</a:t>
                      </a:r>
                    </a:p>
                    <a:p>
                      <a:pPr marL="177800" marR="0" indent="-8890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見頃の花情報、各種ｲﾍﾞﾝﾄ情報等を週</a:t>
                      </a:r>
                      <a:r>
                        <a:rPr lang="en-US" altLang="ja-JP" sz="1050" b="0" i="0" u="none" strike="noStrike" kern="1200" baseline="0" dirty="0">
                          <a:solidFill>
                            <a:schemeClr val="tx1"/>
                          </a:solidFill>
                          <a:effectLst/>
                          <a:latin typeface="+mj-ea"/>
                          <a:ea typeface="+mj-ea"/>
                        </a:rPr>
                        <a:t>1</a:t>
                      </a:r>
                      <a:r>
                        <a:rPr lang="ja-JP" altLang="en-US" sz="1050" b="0" i="0" u="none" strike="noStrike" kern="1200" baseline="0" dirty="0">
                          <a:solidFill>
                            <a:schemeClr val="tx1"/>
                          </a:solidFill>
                          <a:effectLst/>
                          <a:latin typeface="+mj-ea"/>
                          <a:ea typeface="+mj-ea"/>
                        </a:rPr>
                        <a:t>回以上の頻度で随時発信（</a:t>
                      </a:r>
                      <a:r>
                        <a:rPr lang="en-US" altLang="ja-JP" sz="1050" b="0" i="0" u="none" strike="noStrike" kern="1200" baseline="0" dirty="0">
                          <a:solidFill>
                            <a:schemeClr val="tx1"/>
                          </a:solidFill>
                          <a:effectLst/>
                          <a:latin typeface="+mj-ea"/>
                          <a:ea typeface="+mj-ea"/>
                        </a:rPr>
                        <a:t>2016</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177800" marR="0" indent="-88900"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ｲﾍﾞﾝﾄﾎｰﾙ、研修室等の空き状況をﾎｰﾑﾍﾟｰｼﾞで公開し、ﾒｰﾙにて利用申込可能とした（</a:t>
                      </a:r>
                      <a:r>
                        <a:rPr lang="en-US" altLang="ja-JP" sz="1050" b="0" i="0" u="none" strike="noStrike" kern="1200" baseline="0" dirty="0">
                          <a:solidFill>
                            <a:schemeClr val="tx1"/>
                          </a:solidFill>
                          <a:effectLst/>
                          <a:latin typeface="+mj-ea"/>
                          <a:ea typeface="+mj-ea"/>
                        </a:rPr>
                        <a:t>2016</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・園内に植物検索を行うパソコン</a:t>
                      </a:r>
                      <a:r>
                        <a:rPr lang="en-US" altLang="ja-JP" sz="1050" b="0" i="0" u="none" strike="noStrike" kern="1200" baseline="0" dirty="0">
                          <a:solidFill>
                            <a:schemeClr val="tx1"/>
                          </a:solidFill>
                          <a:effectLst/>
                          <a:latin typeface="+mj-ea"/>
                          <a:ea typeface="+mj-ea"/>
                        </a:rPr>
                        <a:t> </a:t>
                      </a:r>
                      <a:r>
                        <a:rPr lang="ja-JP" altLang="en-US" sz="1050" b="0" i="0" u="none" strike="noStrike" kern="1200" baseline="0" dirty="0">
                          <a:solidFill>
                            <a:schemeClr val="tx1"/>
                          </a:solidFill>
                          <a:effectLst/>
                          <a:latin typeface="+mj-ea"/>
                          <a:ea typeface="+mj-ea"/>
                        </a:rPr>
                        <a:t>閲覧場所を設置（</a:t>
                      </a:r>
                      <a:r>
                        <a:rPr lang="en-US" altLang="ja-JP" sz="1050" b="0" i="0" u="none" strike="noStrike" kern="1200" baseline="0" dirty="0">
                          <a:solidFill>
                            <a:schemeClr val="tx1"/>
                          </a:solidFill>
                          <a:effectLst/>
                          <a:latin typeface="+mj-ea"/>
                          <a:ea typeface="+mj-ea"/>
                        </a:rPr>
                        <a:t>2018</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・検索できる植物の登録品種を充実（</a:t>
                      </a:r>
                      <a:r>
                        <a:rPr lang="en-US" altLang="ja-JP" sz="1050" b="0" i="0" u="none" strike="noStrike" kern="1200" baseline="0" dirty="0">
                          <a:solidFill>
                            <a:schemeClr val="tx1"/>
                          </a:solidFill>
                          <a:effectLst/>
                          <a:latin typeface="+mj-ea"/>
                          <a:ea typeface="+mj-ea"/>
                        </a:rPr>
                        <a:t>2019</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a:t>
                      </a:r>
                      <a:r>
                        <a:rPr lang="en-US" altLang="ja-JP" sz="1050" b="0" i="0" u="none" strike="noStrike" kern="1200" baseline="0" dirty="0">
                          <a:solidFill>
                            <a:schemeClr val="tx1"/>
                          </a:solidFill>
                          <a:effectLst/>
                          <a:latin typeface="+mj-ea"/>
                          <a:ea typeface="+mj-ea"/>
                        </a:rPr>
                        <a:t>LINE</a:t>
                      </a:r>
                      <a:r>
                        <a:rPr lang="ja-JP" altLang="en-US" sz="1050" b="0" i="0" u="none" strike="noStrike" kern="1200" baseline="0" dirty="0">
                          <a:solidFill>
                            <a:schemeClr val="tx1"/>
                          </a:solidFill>
                          <a:effectLst/>
                          <a:latin typeface="+mj-ea"/>
                          <a:ea typeface="+mj-ea"/>
                        </a:rPr>
                        <a:t>や</a:t>
                      </a:r>
                      <a:r>
                        <a:rPr lang="en-US" altLang="ja-JP" sz="1050" b="0" i="0" u="none" strike="noStrike" kern="1200" baseline="0" dirty="0">
                          <a:solidFill>
                            <a:schemeClr val="tx1"/>
                          </a:solidFill>
                          <a:effectLst/>
                          <a:latin typeface="+mj-ea"/>
                          <a:ea typeface="+mj-ea"/>
                        </a:rPr>
                        <a:t>Instagram</a:t>
                      </a:r>
                      <a:r>
                        <a:rPr lang="ja-JP" altLang="en-US" sz="1050" b="0" i="0" u="none" strike="noStrike" kern="1200" baseline="0" dirty="0" err="1">
                          <a:solidFill>
                            <a:schemeClr val="tx1"/>
                          </a:solidFill>
                          <a:effectLst/>
                          <a:latin typeface="+mj-ea"/>
                          <a:ea typeface="+mj-ea"/>
                        </a:rPr>
                        <a:t>、</a:t>
                      </a:r>
                      <a:r>
                        <a:rPr lang="en-US" altLang="ja-JP" sz="1050" b="0" i="0" u="none" strike="noStrike" kern="1200" baseline="0" dirty="0">
                          <a:solidFill>
                            <a:schemeClr val="tx1"/>
                          </a:solidFill>
                          <a:effectLst/>
                          <a:latin typeface="+mj-ea"/>
                          <a:ea typeface="+mj-ea"/>
                        </a:rPr>
                        <a:t>twitter</a:t>
                      </a:r>
                      <a:r>
                        <a:rPr lang="ja-JP" altLang="en-US" sz="1050" b="0" i="0" u="none" strike="noStrike" kern="1200" baseline="0" dirty="0">
                          <a:solidFill>
                            <a:schemeClr val="tx1"/>
                          </a:solidFill>
                          <a:effectLst/>
                          <a:latin typeface="+mj-ea"/>
                          <a:ea typeface="+mj-ea"/>
                        </a:rPr>
                        <a:t>等の</a:t>
                      </a:r>
                      <a:r>
                        <a:rPr lang="en-US" altLang="ja-JP" sz="1050" b="0" i="0" u="none" strike="noStrike" kern="1200" baseline="0" dirty="0">
                          <a:solidFill>
                            <a:schemeClr val="tx1"/>
                          </a:solidFill>
                          <a:effectLst/>
                          <a:latin typeface="+mj-ea"/>
                          <a:ea typeface="+mj-ea"/>
                        </a:rPr>
                        <a:t>SNS</a:t>
                      </a:r>
                      <a:r>
                        <a:rPr lang="ja-JP" altLang="en-US" sz="1050" b="0" i="0" u="none" strike="noStrike" kern="1200" baseline="0" dirty="0">
                          <a:solidFill>
                            <a:schemeClr val="tx1"/>
                          </a:solidFill>
                          <a:effectLst/>
                          <a:latin typeface="+mj-ea"/>
                          <a:ea typeface="+mj-ea"/>
                        </a:rPr>
                        <a:t>を活用した積極的な情報発信（</a:t>
                      </a:r>
                      <a:r>
                        <a:rPr lang="en-US" altLang="ja-JP" sz="1050" b="0" i="0" u="none" strike="noStrike" kern="1200" baseline="0" dirty="0">
                          <a:solidFill>
                            <a:schemeClr val="tx1"/>
                          </a:solidFill>
                          <a:effectLst/>
                          <a:latin typeface="+mj-ea"/>
                          <a:ea typeface="+mj-ea"/>
                        </a:rPr>
                        <a:t>2018</a:t>
                      </a:r>
                      <a:r>
                        <a:rPr lang="ja-JP" altLang="en-US" sz="1050" b="0" i="0" u="none" strike="noStrike" kern="1200" baseline="0" dirty="0">
                          <a:solidFill>
                            <a:schemeClr val="tx1"/>
                          </a:solidFill>
                          <a:effectLst/>
                          <a:latin typeface="+mj-ea"/>
                          <a:ea typeface="+mj-ea"/>
                        </a:rPr>
                        <a:t>年～）</a:t>
                      </a:r>
                      <a:endParaRPr lang="en-US" altLang="ja-JP" sz="1050" b="0" i="0" u="none" strike="noStrike" kern="1200" baseline="0" dirty="0">
                        <a:solidFill>
                          <a:schemeClr val="tx1"/>
                        </a:solidFill>
                        <a:effectLst/>
                        <a:latin typeface="+mj-ea"/>
                        <a:ea typeface="+mj-ea"/>
                      </a:endParaRPr>
                    </a:p>
                    <a:p>
                      <a:pPr marL="88900" marR="0" indent="-88900"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a:solidFill>
                            <a:schemeClr val="tx1"/>
                          </a:solidFill>
                          <a:effectLst/>
                          <a:latin typeface="+mj-ea"/>
                          <a:ea typeface="+mj-ea"/>
                        </a:rPr>
                        <a:t>・利用料金支払い時の電子ﾏﾈｰ払いを可能に（</a:t>
                      </a:r>
                      <a:r>
                        <a:rPr lang="en-US" altLang="ja-JP" sz="1050" b="0" i="0" u="none" strike="noStrike" kern="1200" baseline="0" dirty="0">
                          <a:solidFill>
                            <a:schemeClr val="tx1"/>
                          </a:solidFill>
                          <a:effectLst/>
                          <a:latin typeface="+mj-ea"/>
                          <a:ea typeface="+mj-ea"/>
                        </a:rPr>
                        <a:t>2021</a:t>
                      </a:r>
                      <a:r>
                        <a:rPr lang="ja-JP" altLang="en-US" sz="1050" b="0" i="0" u="none" strike="noStrike" kern="1200" baseline="0" dirty="0">
                          <a:solidFill>
                            <a:schemeClr val="tx1"/>
                          </a:solidFill>
                          <a:effectLst/>
                          <a:latin typeface="+mj-ea"/>
                          <a:ea typeface="+mj-ea"/>
                        </a:rPr>
                        <a:t>年～）</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・芝生広場に遊具、</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ﾂﾘｰﾊｳｽを設置（</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en-US" altLang="ja-JP" sz="1050" b="0" i="0" u="none" strike="sng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・園内の身障者ﾄｲﾚ</a:t>
                      </a:r>
                      <a:r>
                        <a:rPr lang="ja-JP" altLang="en-US" sz="1050" b="0" i="0" u="none" strike="noStrike" baseline="0" dirty="0">
                          <a:solidFill>
                            <a:schemeClr val="tx1"/>
                          </a:solidFill>
                          <a:effectLst/>
                          <a:latin typeface="+mj-ea"/>
                          <a:ea typeface="+mj-ea"/>
                        </a:rPr>
                        <a:t> </a:t>
                      </a:r>
                      <a:r>
                        <a:rPr lang="ja-JP" altLang="en-US" sz="1050" b="0" i="0" u="none" strike="noStrike" dirty="0">
                          <a:solidFill>
                            <a:schemeClr val="tx1"/>
                          </a:solidFill>
                          <a:effectLst/>
                          <a:latin typeface="+mj-ea"/>
                          <a:ea typeface="+mj-ea"/>
                        </a:rPr>
                        <a:t>が設置されている</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施設を中心に洋式ﾄｲﾚに改修（</a:t>
                      </a:r>
                      <a:r>
                        <a:rPr lang="en-US" altLang="ja-JP" sz="1050" b="0" i="0" u="none" strike="noStrike" dirty="0">
                          <a:solidFill>
                            <a:schemeClr val="tx1"/>
                          </a:solidFill>
                          <a:effectLst/>
                          <a:latin typeface="+mj-ea"/>
                          <a:ea typeface="+mj-ea"/>
                        </a:rPr>
                        <a:t>2013</a:t>
                      </a:r>
                      <a:r>
                        <a:rPr lang="ja-JP" altLang="en-US" sz="1050" b="0" i="0" u="none" strike="noStrike" dirty="0">
                          <a:solidFill>
                            <a:schemeClr val="tx1"/>
                          </a:solidFill>
                          <a:effectLst/>
                          <a:latin typeface="+mj-ea"/>
                          <a:ea typeface="+mj-ea"/>
                        </a:rPr>
                        <a:t>年）</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・園路の舗装改修（</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年以降随時）</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・もみじ谷改修（</a:t>
                      </a:r>
                      <a:r>
                        <a:rPr lang="en-US" altLang="ja-JP" sz="1050" b="0" i="0" u="none" strike="noStrike" dirty="0">
                          <a:solidFill>
                            <a:schemeClr val="tx1"/>
                          </a:solidFill>
                          <a:effectLst/>
                          <a:latin typeface="+mj-ea"/>
                          <a:ea typeface="+mj-ea"/>
                        </a:rPr>
                        <a:t>2016</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・球根園改修（</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・ﾊｰﾌﾞ園の移設（</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・園内各ｴﾘｱを観賞しやすいように改修</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ふるさとの花園を設置（</a:t>
                      </a:r>
                      <a:r>
                        <a:rPr lang="en-US" altLang="ja-JP" sz="1050" b="0" i="0" u="none" strike="noStrike" dirty="0">
                          <a:solidFill>
                            <a:schemeClr val="tx1"/>
                          </a:solidFill>
                          <a:effectLst/>
                          <a:latin typeface="+mj-ea"/>
                          <a:ea typeface="+mj-ea"/>
                        </a:rPr>
                        <a:t>2018</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園内各地にﾍﾞﾝﾁを順次設置（</a:t>
                      </a:r>
                      <a:r>
                        <a:rPr lang="en-US" altLang="ja-JP" sz="1050" b="0" i="0" u="none" strike="noStrike" dirty="0">
                          <a:solidFill>
                            <a:schemeClr val="tx1"/>
                          </a:solidFill>
                          <a:effectLst/>
                          <a:latin typeface="+mj-ea"/>
                          <a:ea typeface="+mj-ea"/>
                        </a:rPr>
                        <a:t>2018</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装飾花壇にﾌｫﾄｽﾎﾟｯﾄ（ﾌﾗﾜｰﾄﾞﾚｽ）を設置（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大温室入口看板を新規に設置（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ｸﾚﾏﾁｽ園の整備（</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ﾊﾞﾗ園周囲にﾄﾚﾘｽを設置（</a:t>
                      </a:r>
                      <a:r>
                        <a:rPr lang="en-US" altLang="ja-JP" sz="1050" b="0" i="0" u="none" strike="noStrike" dirty="0">
                          <a:solidFill>
                            <a:schemeClr val="tx1"/>
                          </a:solidFill>
                          <a:effectLst/>
                          <a:latin typeface="+mj-ea"/>
                          <a:ea typeface="+mj-ea"/>
                        </a:rPr>
                        <a:t>2019</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2020</a:t>
                      </a:r>
                      <a:r>
                        <a:rPr lang="ja-JP" altLang="en-US" sz="1050" b="0" i="0" u="none" strike="noStrike" dirty="0">
                          <a:solidFill>
                            <a:schemeClr val="tx1"/>
                          </a:solidFill>
                          <a:effectLst/>
                          <a:latin typeface="+mj-ea"/>
                          <a:ea typeface="+mj-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・路線バス到着時刻に合わせ、</a:t>
                      </a:r>
                      <a:r>
                        <a:rPr kumimoji="1" lang="en-US" altLang="ja-JP" sz="1050" b="0" dirty="0">
                          <a:solidFill>
                            <a:schemeClr val="tx1"/>
                          </a:solidFill>
                          <a:latin typeface="+mj-ea"/>
                          <a:ea typeface="+mj-ea"/>
                        </a:rPr>
                        <a:t>3</a:t>
                      </a:r>
                      <a:r>
                        <a:rPr kumimoji="1" lang="ja-JP" altLang="en-US" sz="1050" b="0" dirty="0">
                          <a:solidFill>
                            <a:schemeClr val="tx1"/>
                          </a:solidFill>
                          <a:latin typeface="+mj-ea"/>
                          <a:ea typeface="+mj-ea"/>
                        </a:rPr>
                        <a:t>月から</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月の間は開園時間を</a:t>
                      </a:r>
                      <a:r>
                        <a:rPr kumimoji="1" lang="en-US" altLang="ja-JP" sz="1050" b="0" dirty="0">
                          <a:solidFill>
                            <a:schemeClr val="tx1"/>
                          </a:solidFill>
                          <a:latin typeface="+mj-ea"/>
                          <a:ea typeface="+mj-ea"/>
                        </a:rPr>
                        <a:t> 10</a:t>
                      </a:r>
                      <a:r>
                        <a:rPr kumimoji="1" lang="ja-JP" altLang="en-US" sz="1050" b="0" dirty="0">
                          <a:solidFill>
                            <a:schemeClr val="tx1"/>
                          </a:solidFill>
                          <a:latin typeface="+mj-ea"/>
                          <a:ea typeface="+mj-ea"/>
                        </a:rPr>
                        <a:t>時から</a:t>
                      </a:r>
                      <a:r>
                        <a:rPr kumimoji="1" lang="en-US" altLang="ja-JP" sz="1050" b="0" dirty="0">
                          <a:solidFill>
                            <a:schemeClr val="tx1"/>
                          </a:solidFill>
                          <a:latin typeface="+mj-ea"/>
                          <a:ea typeface="+mj-ea"/>
                        </a:rPr>
                        <a:t>9</a:t>
                      </a:r>
                      <a:r>
                        <a:rPr kumimoji="1" lang="ja-JP" altLang="en-US" sz="1050" b="0" dirty="0">
                          <a:solidFill>
                            <a:schemeClr val="tx1"/>
                          </a:solidFill>
                          <a:latin typeface="+mj-ea"/>
                          <a:ea typeface="+mj-ea"/>
                        </a:rPr>
                        <a:t>時半に前</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倒し（</a:t>
                      </a:r>
                      <a:r>
                        <a:rPr kumimoji="1" lang="en-US" altLang="ja-JP" sz="1050" b="0" dirty="0">
                          <a:solidFill>
                            <a:schemeClr val="tx1"/>
                          </a:solidFill>
                          <a:latin typeface="+mj-ea"/>
                          <a:ea typeface="+mj-ea"/>
                        </a:rPr>
                        <a:t>2016</a:t>
                      </a:r>
                      <a:r>
                        <a:rPr kumimoji="1" lang="ja-JP" altLang="en-US" sz="1050" b="0" dirty="0">
                          <a:solidFill>
                            <a:schemeClr val="tx1"/>
                          </a:solidFill>
                          <a:latin typeface="+mj-ea"/>
                          <a:ea typeface="+mj-ea"/>
                        </a:rPr>
                        <a:t>年</a:t>
                      </a:r>
                      <a:r>
                        <a:rPr kumimoji="1" lang="ja-JP" altLang="en-US" sz="1050" b="0" strike="noStrike" baseline="0" dirty="0">
                          <a:solidFill>
                            <a:schemeClr val="tx1"/>
                          </a:solidFill>
                          <a:latin typeface="+mj-ea"/>
                          <a:ea typeface="+mj-ea"/>
                        </a:rPr>
                        <a:t>～</a:t>
                      </a:r>
                      <a:r>
                        <a:rPr kumimoji="1" lang="ja-JP" altLang="en-US" sz="1050" b="0" dirty="0">
                          <a:solidFill>
                            <a:schemeClr val="tx1"/>
                          </a:solidFill>
                          <a:latin typeface="+mj-ea"/>
                          <a:ea typeface="+mj-ea"/>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・ﾎﾞﾗﾝﾃｨｱと連携し、園内ｶﾞｲﾄﾞを実施</a:t>
                      </a:r>
                      <a:r>
                        <a:rPr lang="en-US" altLang="ja-JP" sz="1050" b="0" i="0" u="none" strike="noStrike" dirty="0">
                          <a:solidFill>
                            <a:schemeClr val="tx1"/>
                          </a:solidFill>
                          <a:effectLst/>
                          <a:latin typeface="+mj-ea"/>
                          <a:ea typeface="+mj-ea"/>
                        </a:rPr>
                        <a:t> (2011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・ﾆｰｽﾞを見据えた物販の実施</a:t>
                      </a:r>
                      <a:endParaRPr lang="en-US" altLang="ja-JP" sz="1050" b="0" i="0" u="none" strike="noStrike" dirty="0">
                        <a:solidFill>
                          <a:schemeClr val="tx1"/>
                        </a:solidFill>
                        <a:effectLst/>
                        <a:latin typeface="+mj-ea"/>
                        <a:ea typeface="+mj-ea"/>
                      </a:endParaRPr>
                    </a:p>
                    <a:p>
                      <a:pPr marL="85725"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多肉植物やクリスマスローズ（</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ja-JP" altLang="en-US" sz="1050" b="0" i="0" u="none" strike="sngStrike" dirty="0">
                        <a:solidFill>
                          <a:schemeClr val="tx1"/>
                        </a:solidFill>
                        <a:effectLst/>
                        <a:latin typeface="+mj-ea"/>
                        <a:ea typeface="+mj-ea"/>
                      </a:endParaRPr>
                    </a:p>
                    <a:p>
                      <a:pPr marL="88900" indent="-88900"/>
                      <a:r>
                        <a:rPr kumimoji="1" lang="ja-JP" altLang="en-US" sz="1050" b="0" dirty="0">
                          <a:solidFill>
                            <a:schemeClr val="tx1"/>
                          </a:solidFill>
                          <a:latin typeface="+mj-ea"/>
                          <a:ea typeface="+mj-ea"/>
                        </a:rPr>
                        <a:t>・駐車場の無料化（</a:t>
                      </a:r>
                      <a:r>
                        <a:rPr kumimoji="1" lang="en-US" altLang="ja-JP" sz="1050" b="0" dirty="0">
                          <a:solidFill>
                            <a:schemeClr val="tx1"/>
                          </a:solidFill>
                          <a:latin typeface="+mj-ea"/>
                          <a:ea typeface="+mj-ea"/>
                        </a:rPr>
                        <a:t>2014 </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・見頃ﾏｯﾌﾟの配布（</a:t>
                      </a:r>
                      <a:r>
                        <a:rPr kumimoji="1" lang="en-US" altLang="ja-JP" sz="1050" b="0" dirty="0">
                          <a:solidFill>
                            <a:schemeClr val="tx1"/>
                          </a:solidFill>
                          <a:latin typeface="+mj-ea"/>
                          <a:ea typeface="+mj-ea"/>
                        </a:rPr>
                        <a:t>2014</a:t>
                      </a:r>
                      <a:r>
                        <a:rPr kumimoji="1" lang="ja-JP" altLang="en-US" sz="1050" b="0" dirty="0">
                          <a:solidFill>
                            <a:schemeClr val="tx1"/>
                          </a:solidFill>
                          <a:latin typeface="+mj-ea"/>
                          <a:ea typeface="+mj-ea"/>
                        </a:rPr>
                        <a:t>～）</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・植物を様々な角度から</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楽しむｻｰｸﾙ活動</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「花の文化園倶楽部」</a:t>
                      </a:r>
                      <a:r>
                        <a:rPr kumimoji="1" lang="en-US" altLang="ja-JP" sz="1050" b="0" dirty="0">
                          <a:solidFill>
                            <a:schemeClr val="tx1"/>
                          </a:solidFill>
                          <a:latin typeface="+mj-ea"/>
                          <a:ea typeface="+mj-ea"/>
                        </a:rPr>
                        <a:t> </a:t>
                      </a:r>
                      <a:r>
                        <a:rPr kumimoji="1" lang="ja-JP" altLang="en-US" sz="1050" b="0" dirty="0">
                          <a:solidFill>
                            <a:schemeClr val="tx1"/>
                          </a:solidFill>
                          <a:latin typeface="+mj-ea"/>
                          <a:ea typeface="+mj-ea"/>
                        </a:rPr>
                        <a:t>の開始（</a:t>
                      </a:r>
                      <a:r>
                        <a:rPr kumimoji="1" lang="en-US" altLang="ja-JP" sz="1050" b="0" dirty="0">
                          <a:solidFill>
                            <a:schemeClr val="tx1"/>
                          </a:solidFill>
                          <a:latin typeface="+mj-ea"/>
                          <a:ea typeface="+mj-ea"/>
                        </a:rPr>
                        <a:t>2017</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・道の駅と連携した共通ﾁｹｯﾄの試験運用（</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・ｲﾍﾞﾝﾄ広場の休憩所を売店に改装（</a:t>
                      </a:r>
                      <a:r>
                        <a:rPr kumimoji="1" lang="en-US" altLang="ja-JP" sz="1050" b="0" dirty="0">
                          <a:solidFill>
                            <a:schemeClr val="tx1"/>
                          </a:solidFill>
                          <a:latin typeface="+mj-ea"/>
                          <a:ea typeface="+mj-ea"/>
                        </a:rPr>
                        <a:t>2018</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kern="1200" dirty="0">
                          <a:solidFill>
                            <a:schemeClr val="tx1"/>
                          </a:solidFill>
                          <a:latin typeface="+mj-ea"/>
                          <a:ea typeface="+mn-ea"/>
                          <a:cs typeface="+mn-cs"/>
                        </a:rPr>
                        <a:t>・ｼｮｯﾌﾟ前の一部をｲﾝｸﾞﾘｯｼｭｶﾞｰﾃﾞﾝ調とし、見本展示ｴﾘｱとして活用（</a:t>
                      </a: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r>
                        <a:rPr kumimoji="1" lang="ja-JP" altLang="en-US" sz="1050" b="0" kern="1200" dirty="0" smtClean="0">
                          <a:solidFill>
                            <a:schemeClr val="tx1"/>
                          </a:solidFill>
                          <a:latin typeface="+mj-ea"/>
                          <a:ea typeface="+mn-ea"/>
                          <a:cs typeface="+mn-cs"/>
                        </a:rPr>
                        <a:t>）</a:t>
                      </a:r>
                      <a:endParaRPr kumimoji="1" lang="en-US" altLang="ja-JP" sz="1050" b="0" kern="1200" dirty="0" smtClean="0">
                        <a:solidFill>
                          <a:schemeClr val="tx1"/>
                        </a:solidFill>
                        <a:latin typeface="+mj-ea"/>
                        <a:ea typeface="+mn-ea"/>
                        <a:cs typeface="+mn-cs"/>
                      </a:endParaRPr>
                    </a:p>
                    <a:p>
                      <a:pPr marL="88900" indent="-88900"/>
                      <a:r>
                        <a:rPr kumimoji="1" lang="ja-JP" altLang="en-US" sz="1050" b="0" dirty="0" smtClean="0">
                          <a:solidFill>
                            <a:schemeClr val="tx1"/>
                          </a:solidFill>
                          <a:latin typeface="+mj-ea"/>
                          <a:ea typeface="+mj-ea"/>
                        </a:rPr>
                        <a:t>・</a:t>
                      </a:r>
                      <a:r>
                        <a:rPr kumimoji="1" lang="ja-JP" altLang="en-US" sz="1050" b="0" dirty="0">
                          <a:solidFill>
                            <a:schemeClr val="tx1"/>
                          </a:solidFill>
                          <a:latin typeface="+mj-ea"/>
                          <a:ea typeface="+mj-ea"/>
                        </a:rPr>
                        <a:t>ｾﾝﾀｰ棟図書室をｷｯｽﾞﾙｰﾑに改修（</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・ﾊﾞﾗ園の樹名札に詳細情報を添付（</a:t>
                      </a:r>
                      <a:r>
                        <a:rPr kumimoji="1" lang="en-US" altLang="ja-JP" sz="1050" b="0" dirty="0">
                          <a:solidFill>
                            <a:schemeClr val="tx1"/>
                          </a:solidFill>
                          <a:latin typeface="+mj-ea"/>
                          <a:ea typeface="+mj-ea"/>
                        </a:rPr>
                        <a:t>2021</a:t>
                      </a:r>
                      <a:r>
                        <a:rPr kumimoji="1" lang="ja-JP" altLang="en-US" sz="1050" b="0" dirty="0">
                          <a:solidFill>
                            <a:schemeClr val="tx1"/>
                          </a:solidFill>
                          <a:latin typeface="+mj-ea"/>
                          <a:ea typeface="+mj-ea"/>
                        </a:rPr>
                        <a:t>年）</a:t>
                      </a:r>
                      <a:endParaRPr kumimoji="1" lang="en-US" altLang="ja-JP"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j-ea"/>
                          <a:ea typeface="+mj-ea"/>
                        </a:rPr>
                        <a:t>・ﾆｰｽﾞを踏まえた新たなｲﾍﾞﾝﾄ・ﾌﾟﾗﾝの企画、実施</a:t>
                      </a:r>
                      <a:endParaRPr kumimoji="1" lang="en-US" altLang="ja-JP" sz="1050" b="0"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ﾌﾗﾜｰｺﾝｻｰﾄ（</a:t>
                      </a:r>
                      <a:r>
                        <a:rPr lang="en-US" altLang="ja-JP" sz="1050" b="0" i="0" u="none" strike="noStrike" dirty="0">
                          <a:solidFill>
                            <a:schemeClr val="tx1"/>
                          </a:solidFill>
                          <a:effectLst/>
                          <a:latin typeface="+mj-ea"/>
                          <a:ea typeface="+mj-ea"/>
                        </a:rPr>
                        <a:t>2010</a:t>
                      </a:r>
                      <a:r>
                        <a:rPr lang="ja-JP" altLang="en-US" sz="1050" b="0" i="0" u="none" strike="noStrike" dirty="0">
                          <a:solidFill>
                            <a:schemeClr val="tx1"/>
                          </a:solidFill>
                          <a:effectLst/>
                          <a:latin typeface="+mj-ea"/>
                          <a:ea typeface="+mj-ea"/>
                        </a:rPr>
                        <a:t>年～）</a:t>
                      </a:r>
                      <a:endParaRPr lang="en-US" altLang="ja-JP" sz="1050" b="0" i="0" u="none" strike="noStrike" dirty="0">
                        <a:solidFill>
                          <a:schemeClr val="tx1"/>
                        </a:solidFill>
                        <a:effectLst/>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ｲﾍﾞﾝﾄﾎｰﾙの活用（押し花等）</a:t>
                      </a:r>
                      <a:endParaRPr lang="en-US" altLang="ja-JP" sz="1050" b="0" i="0" u="none" strike="sngStrike" dirty="0">
                        <a:solidFill>
                          <a:schemeClr val="tx1"/>
                        </a:solidFill>
                        <a:effectLst/>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・寄せ植え講習会、自然</a:t>
                      </a:r>
                      <a:r>
                        <a:rPr lang="en-US" altLang="ja-JP" sz="1050" b="0" i="0" u="none" strike="noStrike" dirty="0">
                          <a:solidFill>
                            <a:schemeClr val="tx1"/>
                          </a:solidFill>
                          <a:effectLst/>
                          <a:latin typeface="+mj-ea"/>
                          <a:ea typeface="+mj-ea"/>
                        </a:rPr>
                        <a:t> </a:t>
                      </a:r>
                      <a:r>
                        <a:rPr lang="ja-JP" altLang="en-US" sz="1050" b="0" i="0" u="none" strike="noStrike" dirty="0">
                          <a:solidFill>
                            <a:schemeClr val="tx1"/>
                          </a:solidFill>
                          <a:effectLst/>
                          <a:latin typeface="+mj-ea"/>
                          <a:ea typeface="+mj-ea"/>
                        </a:rPr>
                        <a:t>観察会、花摘み園を定期開催（</a:t>
                      </a:r>
                      <a:r>
                        <a:rPr lang="en-US" altLang="ja-JP" sz="1050" b="0" i="0" u="none" strike="noStrike" dirty="0">
                          <a:solidFill>
                            <a:schemeClr val="tx1"/>
                          </a:solidFill>
                          <a:effectLst/>
                          <a:latin typeface="+mj-ea"/>
                          <a:ea typeface="+mj-ea"/>
                        </a:rPr>
                        <a:t>2017</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・ｺｽﾌﾟﾚｲﾍﾞﾝﾄを実施し、ｲﾝﾀｰﾈｯﾄで</a:t>
                      </a:r>
                      <a:r>
                        <a:rPr lang="en-US" altLang="ja-JP" sz="1050" b="0" i="0" u="none" strike="noStrike" dirty="0">
                          <a:solidFill>
                            <a:schemeClr val="tx1"/>
                          </a:solidFill>
                          <a:effectLst/>
                          <a:latin typeface="+mj-ea"/>
                          <a:ea typeface="+mj-ea"/>
                        </a:rPr>
                        <a:t>PR</a:t>
                      </a:r>
                      <a:r>
                        <a:rPr lang="ja-JP" altLang="en-US" sz="1050" b="0" i="0" u="none" strike="noStrike" dirty="0">
                          <a:solidFill>
                            <a:schemeClr val="tx1"/>
                          </a:solidFill>
                          <a:effectLst/>
                          <a:latin typeface="+mj-ea"/>
                          <a:ea typeface="+mj-ea"/>
                        </a:rPr>
                        <a:t>（</a:t>
                      </a:r>
                      <a:r>
                        <a:rPr lang="en-US" altLang="ja-JP" sz="1050" b="0" i="0" u="none" strike="noStrike" dirty="0">
                          <a:solidFill>
                            <a:schemeClr val="tx1"/>
                          </a:solidFill>
                          <a:effectLst/>
                          <a:latin typeface="+mj-ea"/>
                          <a:ea typeface="+mj-ea"/>
                        </a:rPr>
                        <a:t>2013</a:t>
                      </a:r>
                      <a:r>
                        <a:rPr lang="ja-JP" altLang="en-US" sz="1050" b="0" i="0" u="none" strike="noStrike" dirty="0">
                          <a:solidFill>
                            <a:schemeClr val="tx1"/>
                          </a:solidFill>
                          <a:effectLst/>
                          <a:latin typeface="+mj-ea"/>
                          <a:ea typeface="+mj-ea"/>
                        </a:rPr>
                        <a:t>年</a:t>
                      </a:r>
                      <a:r>
                        <a:rPr lang="ja-JP" altLang="en-US" sz="1050" b="0" i="0" u="sng" strike="noStrike" dirty="0">
                          <a:solidFill>
                            <a:schemeClr val="tx1"/>
                          </a:solidFill>
                          <a:effectLst/>
                          <a:latin typeface="+mj-ea"/>
                          <a:ea typeface="+mj-ea"/>
                        </a:rPr>
                        <a:t>～</a:t>
                      </a:r>
                      <a:r>
                        <a:rPr lang="ja-JP" altLang="en-US" sz="1050" b="0" i="0" u="none" strike="noStrike" dirty="0">
                          <a:solidFill>
                            <a:schemeClr val="tx1"/>
                          </a:solidFill>
                          <a:effectLst/>
                          <a:latin typeface="+mj-ea"/>
                          <a:ea typeface="+mj-ea"/>
                        </a:rPr>
                        <a:t>毎月定期開催）</a:t>
                      </a:r>
                      <a:endParaRPr lang="en-US" altLang="ja-JP" sz="1050" b="0" i="0" u="none" strike="noStrike" dirty="0">
                        <a:solidFill>
                          <a:schemeClr val="tx1"/>
                        </a:solidFill>
                        <a:effectLst/>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mj-ea"/>
                          <a:ea typeface="+mj-ea"/>
                        </a:rPr>
                        <a:t>・高木の剪定による大温室等や芝生広場の日照改善（</a:t>
                      </a:r>
                      <a:r>
                        <a:rPr kumimoji="1" lang="en-US" altLang="ja-JP" sz="1050" b="0" i="0" u="none" strike="noStrike" dirty="0">
                          <a:solidFill>
                            <a:schemeClr val="tx1"/>
                          </a:solidFill>
                          <a:effectLst/>
                          <a:latin typeface="+mj-ea"/>
                          <a:ea typeface="+mj-ea"/>
                        </a:rPr>
                        <a:t>2018</a:t>
                      </a:r>
                      <a:r>
                        <a:rPr kumimoji="1" lang="ja-JP" altLang="en-US" sz="1050" b="0" i="0" u="none" strike="noStrike" dirty="0">
                          <a:solidFill>
                            <a:schemeClr val="tx1"/>
                          </a:solidFill>
                          <a:effectLst/>
                          <a:latin typeface="+mj-ea"/>
                          <a:ea typeface="+mj-ea"/>
                        </a:rPr>
                        <a:t>年～）</a:t>
                      </a:r>
                      <a:endParaRPr kumimoji="1" lang="en-US" altLang="ja-JP" sz="1050" b="0" i="0" u="none" strike="noStrike" dirty="0">
                        <a:solidFill>
                          <a:schemeClr val="tx1"/>
                        </a:solidFill>
                        <a:effectLst/>
                        <a:latin typeface="+mj-ea"/>
                        <a:ea typeface="+mj-ea"/>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・花の工房の壁面を改装してﾎﾞﾗﾝﾃｨｱ活動を紹介（</a:t>
                      </a:r>
                      <a:r>
                        <a:rPr kumimoji="1" lang="en-US" altLang="ja-JP" sz="1050" b="0" u="none" kern="1200" dirty="0">
                          <a:solidFill>
                            <a:schemeClr val="tx1"/>
                          </a:solidFill>
                          <a:latin typeface="+mj-ea"/>
                          <a:ea typeface="+mn-ea"/>
                          <a:cs typeface="+mn-cs"/>
                        </a:rPr>
                        <a:t>2019</a:t>
                      </a:r>
                      <a:r>
                        <a:rPr kumimoji="1" lang="ja-JP" altLang="en-US" sz="1050" b="0" u="none" kern="1200" dirty="0">
                          <a:solidFill>
                            <a:schemeClr val="tx1"/>
                          </a:solidFill>
                          <a:latin typeface="+mj-ea"/>
                          <a:ea typeface="+mn-ea"/>
                          <a:cs typeface="+mn-cs"/>
                        </a:rPr>
                        <a:t>年～）</a:t>
                      </a:r>
                      <a:endParaRPr kumimoji="1" lang="en-US" altLang="ja-JP" sz="1050" b="0" u="none" kern="1200" dirty="0">
                        <a:solidFill>
                          <a:schemeClr val="tx1"/>
                        </a:solidFill>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dirty="0">
                          <a:solidFill>
                            <a:schemeClr val="tx1"/>
                          </a:solidFill>
                          <a:effectLst/>
                          <a:latin typeface="+mj-ea"/>
                          <a:ea typeface="+mn-ea"/>
                          <a:cs typeface="+mn-cs"/>
                        </a:rPr>
                        <a:t>・ｴﾝﾄﾗﾝｽ前に寄せ植えを行いﾌｫﾄｽﾎﾟｯﾄを設置（</a:t>
                      </a:r>
                      <a:r>
                        <a:rPr kumimoji="1" lang="en-US" altLang="ja-JP" sz="1050" b="0" i="0" u="none" strike="noStrike" kern="1200" dirty="0">
                          <a:solidFill>
                            <a:schemeClr val="tx1"/>
                          </a:solidFill>
                          <a:effectLst/>
                          <a:latin typeface="+mj-ea"/>
                          <a:ea typeface="+mn-ea"/>
                          <a:cs typeface="+mn-cs"/>
                        </a:rPr>
                        <a:t>2020</a:t>
                      </a:r>
                      <a:r>
                        <a:rPr kumimoji="1" lang="ja-JP" altLang="en-US" sz="1050" b="0" i="0" u="none" strike="noStrike" kern="1200" dirty="0">
                          <a:solidFill>
                            <a:schemeClr val="tx1"/>
                          </a:solidFill>
                          <a:effectLst/>
                          <a:latin typeface="+mj-ea"/>
                          <a:ea typeface="+mn-ea"/>
                          <a:cs typeface="+mn-cs"/>
                        </a:rPr>
                        <a:t>年～）</a:t>
                      </a:r>
                      <a:endParaRPr kumimoji="1" lang="en-US" altLang="ja-JP" sz="1050" b="0" i="0" u="none" strike="noStrike" kern="1200" dirty="0">
                        <a:solidFill>
                          <a:schemeClr val="tx1"/>
                        </a:solidFill>
                        <a:effectLst/>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j-ea"/>
                          <a:ea typeface="+mn-ea"/>
                          <a:cs typeface="+mn-cs"/>
                        </a:rPr>
                        <a:t>・ｾﾝﾀｰ棟ﾛﾋﾞｰの壁面に木製掲示板を設置し、植物保全活動を紹介（</a:t>
                      </a:r>
                      <a:r>
                        <a:rPr kumimoji="1" lang="en-US" altLang="ja-JP" sz="1050" b="0" kern="1200" dirty="0">
                          <a:solidFill>
                            <a:schemeClr val="tx1"/>
                          </a:solidFill>
                          <a:latin typeface="+mj-ea"/>
                          <a:ea typeface="+mn-ea"/>
                          <a:cs typeface="+mn-cs"/>
                        </a:rPr>
                        <a:t>2020</a:t>
                      </a:r>
                      <a:r>
                        <a:rPr kumimoji="1" lang="ja-JP" altLang="en-US" sz="1050" b="0" kern="1200" dirty="0">
                          <a:solidFill>
                            <a:schemeClr val="tx1"/>
                          </a:solidFill>
                          <a:latin typeface="+mj-ea"/>
                          <a:ea typeface="+mn-ea"/>
                          <a:cs typeface="+mn-cs"/>
                        </a:rPr>
                        <a:t>年～）</a:t>
                      </a:r>
                    </a:p>
                    <a:p>
                      <a:pPr marL="0"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836028829"/>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523644339"/>
              </p:ext>
            </p:extLst>
          </p:nvPr>
        </p:nvGraphicFramePr>
        <p:xfrm>
          <a:off x="107504" y="333340"/>
          <a:ext cx="8928991" cy="5615940"/>
        </p:xfrm>
        <a:graphic>
          <a:graphicData uri="http://schemas.openxmlformats.org/drawingml/2006/table">
            <a:tbl>
              <a:tblPr firstRow="1" bandRow="1">
                <a:tableStyleId>{7DF18680-E054-41AD-8BC1-D1AEF772440D}</a:tableStyleId>
              </a:tblPr>
              <a:tblGrid>
                <a:gridCol w="334334">
                  <a:extLst>
                    <a:ext uri="{9D8B030D-6E8A-4147-A177-3AD203B41FA5}">
                      <a16:colId xmlns:a16="http://schemas.microsoft.com/office/drawing/2014/main" val="20000"/>
                    </a:ext>
                  </a:extLst>
                </a:gridCol>
                <a:gridCol w="334334">
                  <a:extLst>
                    <a:ext uri="{9D8B030D-6E8A-4147-A177-3AD203B41FA5}">
                      <a16:colId xmlns:a16="http://schemas.microsoft.com/office/drawing/2014/main" val="1817878589"/>
                    </a:ext>
                  </a:extLst>
                </a:gridCol>
                <a:gridCol w="1039676">
                  <a:extLst>
                    <a:ext uri="{9D8B030D-6E8A-4147-A177-3AD203B41FA5}">
                      <a16:colId xmlns:a16="http://schemas.microsoft.com/office/drawing/2014/main" val="20001"/>
                    </a:ext>
                  </a:extLst>
                </a:gridCol>
                <a:gridCol w="1871417">
                  <a:extLst>
                    <a:ext uri="{9D8B030D-6E8A-4147-A177-3AD203B41FA5}">
                      <a16:colId xmlns:a16="http://schemas.microsoft.com/office/drawing/2014/main" val="20003"/>
                    </a:ext>
                  </a:extLst>
                </a:gridCol>
                <a:gridCol w="1316783">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447876">
                  <a:extLst>
                    <a:ext uri="{9D8B030D-6E8A-4147-A177-3AD203B41FA5}">
                      <a16:colId xmlns:a16="http://schemas.microsoft.com/office/drawing/2014/main" val="20006"/>
                    </a:ext>
                  </a:extLst>
                </a:gridCol>
                <a:gridCol w="1432443">
                  <a:extLst>
                    <a:ext uri="{9D8B030D-6E8A-4147-A177-3AD203B41FA5}">
                      <a16:colId xmlns:a16="http://schemas.microsoft.com/office/drawing/2014/main" val="20007"/>
                    </a:ext>
                  </a:extLst>
                </a:gridCol>
              </a:tblGrid>
              <a:tr h="187840">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7088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792088">
                <a:tc>
                  <a:txBody>
                    <a:bodyPr/>
                    <a:lstStyle/>
                    <a:p>
                      <a:r>
                        <a:rPr kumimoji="1" lang="en-US" altLang="ja-JP" sz="1100" b="0" dirty="0">
                          <a:solidFill>
                            <a:schemeClr val="tx1"/>
                          </a:solidFill>
                        </a:rPr>
                        <a:t>10</a:t>
                      </a:r>
                      <a:endParaRPr kumimoji="1" lang="ja-JP" altLang="en-US" sz="1100" b="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grid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農業公園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h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lvl="0" indent="-88900" algn="l" defTabSz="914400" rtl="0" eaLnBrk="1" fontAlgn="auto" latinLnBrk="0" hangingPunct="0">
                        <a:lnSpc>
                          <a:spcPct val="100000"/>
                        </a:lnSpc>
                        <a:spcBef>
                          <a:spcPts val="0"/>
                        </a:spcBef>
                        <a:spcAft>
                          <a:spcPts val="0"/>
                        </a:spcAft>
                        <a:buClrTx/>
                        <a:buSzTx/>
                        <a:buFontTx/>
                        <a:buNone/>
                        <a:tabLst/>
                        <a:defRPr/>
                      </a:pPr>
                      <a:r>
                        <a:rPr kumimoji="1" lang="ja-JP" altLang="en-US" sz="1050" b="0" i="0" u="none" strike="noStrike" kern="1200" baseline="0" dirty="0">
                          <a:solidFill>
                            <a:schemeClr val="tx1"/>
                          </a:solidFill>
                          <a:effectLst/>
                          <a:latin typeface="+mj-ea"/>
                          <a:ea typeface="+mn-ea"/>
                          <a:cs typeface="+mn-cs"/>
                        </a:rPr>
                        <a:t>・ﾎｰﾑﾍﾟｰｼﾞの情報発信を強化</a:t>
                      </a:r>
                    </a:p>
                    <a:p>
                      <a:pPr marL="177800" marR="0" indent="-92075" algn="l" defTabSz="914400" rtl="0" eaLnBrk="1" fontAlgn="auto" latinLnBrk="0" hangingPunct="0">
                        <a:lnSpc>
                          <a:spcPct val="100000"/>
                        </a:lnSpc>
                        <a:spcBef>
                          <a:spcPts val="0"/>
                        </a:spcBef>
                        <a:spcAft>
                          <a:spcPts val="0"/>
                        </a:spcAft>
                        <a:buClrTx/>
                        <a:buSzTx/>
                        <a:buFontTx/>
                        <a:buNone/>
                        <a:tabLst/>
                        <a:defRPr/>
                      </a:pPr>
                      <a:r>
                        <a:rPr lang="en-US" altLang="ja-JP" sz="1050" b="0" i="0" u="none" strike="noStrike" kern="1200" baseline="0" dirty="0">
                          <a:solidFill>
                            <a:schemeClr val="tx1"/>
                          </a:solidFill>
                          <a:effectLst/>
                          <a:latin typeface="+mj-ea"/>
                          <a:ea typeface="+mj-ea"/>
                        </a:rPr>
                        <a:t>-</a:t>
                      </a:r>
                      <a:r>
                        <a:rPr lang="ja-JP" altLang="en-US" sz="1050" b="0" i="0" u="none" strike="noStrike" kern="1200" baseline="0" dirty="0">
                          <a:solidFill>
                            <a:schemeClr val="tx1"/>
                          </a:solidFill>
                          <a:effectLst/>
                          <a:latin typeface="+mj-ea"/>
                          <a:ea typeface="+mj-ea"/>
                        </a:rPr>
                        <a:t>オープンに合わせて公開した</a:t>
                      </a:r>
                      <a:r>
                        <a:rPr lang="en-US" altLang="ja-JP" sz="1050" b="0" i="0" u="none" strike="noStrike" kern="1200" baseline="0" dirty="0">
                          <a:solidFill>
                            <a:schemeClr val="tx1"/>
                          </a:solidFill>
                          <a:effectLst/>
                          <a:latin typeface="+mj-ea"/>
                          <a:ea typeface="+mj-ea"/>
                        </a:rPr>
                        <a:t>HP</a:t>
                      </a:r>
                      <a:r>
                        <a:rPr lang="ja-JP" altLang="en-US" sz="1050" b="0" i="0" u="none" strike="noStrike" kern="1200" baseline="0" dirty="0">
                          <a:solidFill>
                            <a:schemeClr val="tx1"/>
                          </a:solidFill>
                          <a:effectLst/>
                          <a:latin typeface="+mj-ea"/>
                          <a:ea typeface="+mj-ea"/>
                        </a:rPr>
                        <a:t>について随時情報を更新（</a:t>
                      </a:r>
                      <a:r>
                        <a:rPr lang="en-US" altLang="ja-JP" sz="1050" b="0" i="0" u="none" strike="noStrike" kern="1200" baseline="0" dirty="0">
                          <a:solidFill>
                            <a:schemeClr val="tx1"/>
                          </a:solidFill>
                          <a:effectLst/>
                          <a:latin typeface="+mj-ea"/>
                          <a:ea typeface="+mj-ea"/>
                        </a:rPr>
                        <a:t>2022</a:t>
                      </a:r>
                      <a:r>
                        <a:rPr lang="ja-JP" altLang="en-US" sz="1050" b="0" i="0" u="none" strike="noStrike" kern="1200" baseline="0" dirty="0">
                          <a:solidFill>
                            <a:schemeClr val="tx1"/>
                          </a:solidFill>
                          <a:effectLst/>
                          <a:latin typeface="+mj-ea"/>
                          <a:ea typeface="+mj-ea"/>
                        </a:rPr>
                        <a:t>年</a:t>
                      </a:r>
                      <a:r>
                        <a:rPr lang="ja-JP" altLang="en-US" sz="1050" b="0" i="0" u="none" strike="noStrike" kern="1200" baseline="0" dirty="0" smtClean="0">
                          <a:solidFill>
                            <a:schemeClr val="tx1"/>
                          </a:solidFill>
                          <a:effectLst/>
                          <a:latin typeface="+mj-ea"/>
                          <a:ea typeface="+mj-ea"/>
                        </a:rPr>
                        <a:t>）</a:t>
                      </a:r>
                      <a:endParaRPr lang="en-US" altLang="ja-JP" sz="1050" b="0" i="0" u="none" strike="noStrike" kern="1200" baseline="0" dirty="0" smtClean="0">
                        <a:solidFill>
                          <a:schemeClr val="tx1"/>
                        </a:solidFill>
                        <a:effectLst/>
                        <a:latin typeface="+mj-ea"/>
                        <a:ea typeface="+mj-ea"/>
                      </a:endParaRPr>
                    </a:p>
                    <a:p>
                      <a:pPr marL="177800" marR="0" indent="-92075" algn="l" defTabSz="914400" rtl="0" eaLnBrk="1" fontAlgn="auto" latinLnBrk="0" hangingPunct="0">
                        <a:lnSpc>
                          <a:spcPct val="100000"/>
                        </a:lnSpc>
                        <a:spcBef>
                          <a:spcPts val="0"/>
                        </a:spcBef>
                        <a:spcAft>
                          <a:spcPts val="0"/>
                        </a:spcAft>
                        <a:buClrTx/>
                        <a:buSzTx/>
                        <a:buFontTx/>
                        <a:buNone/>
                        <a:tabLst/>
                        <a:defRPr/>
                      </a:pPr>
                      <a:r>
                        <a:rPr lang="ja-JP" altLang="en-US" sz="1050" b="0" i="0" u="none" strike="noStrike" kern="1200" baseline="0" dirty="0" smtClean="0">
                          <a:solidFill>
                            <a:schemeClr val="tx1"/>
                          </a:solidFill>
                          <a:effectLst/>
                          <a:latin typeface="+mj-ea"/>
                          <a:ea typeface="+mj-ea"/>
                        </a:rPr>
                        <a:t>・キャッシュレス決済の導入</a:t>
                      </a:r>
                      <a:endParaRPr lang="en-US" altLang="ja-JP" sz="1050" b="0" i="0" u="none" strike="noStrike" kern="1200" baseline="0"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・グランドオープン前に屋外トイレを新設（</a:t>
                      </a:r>
                      <a:r>
                        <a:rPr lang="en-US" altLang="ja-JP" sz="1050" b="0" i="0" u="none" strike="noStrike" dirty="0">
                          <a:solidFill>
                            <a:schemeClr val="tx1"/>
                          </a:solidFill>
                          <a:effectLst/>
                          <a:latin typeface="+mj-ea"/>
                          <a:ea typeface="+mj-ea"/>
                        </a:rPr>
                        <a:t>2022</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月）</a:t>
                      </a:r>
                      <a:endParaRPr lang="en-US" altLang="ja-JP" sz="105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・車いす等での通行が危険な砂利道について舗装を実施（</a:t>
                      </a:r>
                      <a:r>
                        <a:rPr lang="en-US" altLang="ja-JP" sz="1050" b="0" i="0" u="none" strike="noStrike" dirty="0">
                          <a:solidFill>
                            <a:schemeClr val="tx1"/>
                          </a:solidFill>
                          <a:effectLst/>
                          <a:latin typeface="+mj-ea"/>
                          <a:ea typeface="+mj-ea"/>
                        </a:rPr>
                        <a:t>2023</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2</a:t>
                      </a:r>
                      <a:r>
                        <a:rPr lang="ja-JP" altLang="en-US" sz="1050" b="0" i="0" u="none" strike="noStrike" dirty="0">
                          <a:solidFill>
                            <a:schemeClr val="tx1"/>
                          </a:solidFill>
                          <a:effectLst/>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latin typeface="+mj-ea"/>
                          <a:ea typeface="+mj-ea"/>
                        </a:rPr>
                        <a:t>・バーベキューでのコンロやタープの無料レンタル（</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r>
                        <a:rPr kumimoji="1" lang="en-US" altLang="ja-JP" sz="1050" b="0" dirty="0">
                          <a:solidFill>
                            <a:schemeClr val="tx1"/>
                          </a:solidFill>
                          <a:latin typeface="+mj-ea"/>
                          <a:ea typeface="+mj-ea"/>
                        </a:rPr>
                        <a:t>8</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88900" indent="-88900"/>
                      <a:r>
                        <a:rPr kumimoji="1" lang="ja-JP" altLang="en-US" sz="1050" b="0" dirty="0">
                          <a:solidFill>
                            <a:schemeClr val="tx1"/>
                          </a:solidFill>
                          <a:latin typeface="+mj-ea"/>
                          <a:ea typeface="+mj-ea"/>
                        </a:rPr>
                        <a:t>・近隣の温泉施設との提携（</a:t>
                      </a:r>
                      <a:r>
                        <a:rPr kumimoji="1" lang="en-US" altLang="ja-JP" sz="1050" b="0" dirty="0">
                          <a:solidFill>
                            <a:schemeClr val="tx1"/>
                          </a:solidFill>
                          <a:latin typeface="+mj-ea"/>
                          <a:ea typeface="+mj-ea"/>
                        </a:rPr>
                        <a:t>2022</a:t>
                      </a:r>
                      <a:r>
                        <a:rPr kumimoji="1" lang="ja-JP" altLang="en-US" sz="1050" b="0" dirty="0">
                          <a:solidFill>
                            <a:schemeClr val="tx1"/>
                          </a:solidFill>
                          <a:latin typeface="+mj-ea"/>
                          <a:ea typeface="+mj-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35041771"/>
                  </a:ext>
                </a:extLst>
              </a:tr>
              <a:tr h="792088">
                <a:tc>
                  <a:txBody>
                    <a:bodyPr/>
                    <a:lstStyle/>
                    <a:p>
                      <a:r>
                        <a:rPr kumimoji="1" lang="en-US" altLang="ja-JP" sz="1050" dirty="0">
                          <a:solidFill>
                            <a:schemeClr val="tx1"/>
                          </a:solidFill>
                        </a:rPr>
                        <a:t>11</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府民の森</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a:solidFill>
                            <a:schemeClr val="tx1"/>
                          </a:solidFill>
                          <a:effectLst/>
                          <a:latin typeface="ＭＳ Ｐゴシック"/>
                        </a:rPr>
                        <a:t>くろんど</a:t>
                      </a:r>
                      <a:r>
                        <a:rPr lang="ja-JP" altLang="en-US" sz="1050" b="0" i="0" u="none" strike="noStrike" dirty="0">
                          <a:solidFill>
                            <a:schemeClr val="tx1"/>
                          </a:solidFill>
                          <a:effectLst/>
                          <a:latin typeface="ＭＳ Ｐゴシック"/>
                        </a:rPr>
                        <a:t>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・ﾎｰﾑﾍﾟｰｼﾞﾘﾆｭｰｱﾙ</a:t>
                      </a:r>
                      <a:endParaRPr lang="en-US" altLang="ja-JP" sz="1050" b="0" i="0" u="none" strike="sngStrike" kern="0" dirty="0">
                        <a:solidFill>
                          <a:schemeClr val="tx1"/>
                        </a:solidFill>
                        <a:effectLst/>
                        <a:latin typeface="+mj-ea"/>
                        <a:ea typeface="+mj-ea"/>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ｲﾍﾞﾝﾄ</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生き物さん</a:t>
                      </a:r>
                      <a:r>
                        <a:rPr kumimoji="1" lang="ja-JP" altLang="en-US" sz="1050" b="0" i="0" u="none" strike="noStrike" kern="0" dirty="0" err="1">
                          <a:solidFill>
                            <a:schemeClr val="tx1"/>
                          </a:solidFill>
                          <a:effectLst/>
                          <a:latin typeface="+mj-ea"/>
                          <a:ea typeface="+mn-ea"/>
                          <a:cs typeface="+mn-cs"/>
                        </a:rPr>
                        <a:t>さくの</a:t>
                      </a:r>
                      <a:r>
                        <a:rPr kumimoji="1" lang="ja-JP" altLang="en-US" sz="1050" b="0" i="0" u="none" strike="noStrike" kern="0" dirty="0">
                          <a:solidFill>
                            <a:schemeClr val="tx1"/>
                          </a:solidFill>
                          <a:effectLst/>
                          <a:latin typeface="+mj-ea"/>
                          <a:ea typeface="+mn-ea"/>
                          <a:cs typeface="+mn-cs"/>
                        </a:rPr>
                        <a:t>ﾍﾟｰｼﾞから最新情報発信（</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・ＬＩＮＥによる最新情報配信、ｱﾝｹｰﾄ実施　（</a:t>
                      </a:r>
                      <a:r>
                        <a:rPr lang="en-US" altLang="ja-JP" sz="1050" b="0" i="0" u="none" strike="noStrike" kern="0" dirty="0">
                          <a:solidFill>
                            <a:schemeClr val="tx1"/>
                          </a:solidFill>
                          <a:effectLst/>
                          <a:latin typeface="+mj-ea"/>
                          <a:ea typeface="+mj-ea"/>
                        </a:rPr>
                        <a:t>2022</a:t>
                      </a:r>
                      <a:r>
                        <a:rPr lang="ja-JP" altLang="en-US" sz="1050" b="0" i="0" u="none" strike="noStrike" kern="0" dirty="0">
                          <a:solidFill>
                            <a:schemeClr val="tx1"/>
                          </a:solidFill>
                          <a:effectLst/>
                          <a:latin typeface="+mj-ea"/>
                          <a:ea typeface="+mj-ea"/>
                        </a:rPr>
                        <a:t>年</a:t>
                      </a:r>
                      <a:r>
                        <a:rPr lang="en-US" altLang="ja-JP" sz="1050" b="0" i="0" u="none" strike="noStrike" kern="0" dirty="0">
                          <a:solidFill>
                            <a:schemeClr val="tx1"/>
                          </a:solidFill>
                          <a:effectLst/>
                          <a:latin typeface="+mj-ea"/>
                          <a:ea typeface="+mj-ea"/>
                        </a:rPr>
                        <a:t>7</a:t>
                      </a:r>
                      <a:r>
                        <a:rPr lang="ja-JP" altLang="en-US" sz="1050" b="0" i="0" u="none" strike="noStrike" kern="0" dirty="0">
                          <a:solidFill>
                            <a:schemeClr val="tx1"/>
                          </a:solidFill>
                          <a:effectLst/>
                          <a:latin typeface="+mj-ea"/>
                          <a:ea typeface="+mj-ea"/>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endParaRPr lang="en-US" altLang="ja-JP" sz="1050" b="0" i="0" u="none" strike="sngStrike" kern="0"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mj-ea"/>
                          <a:ea typeface="+mj-ea"/>
                        </a:rPr>
                        <a:t>・ｼｬﾜｰ修理（</a:t>
                      </a:r>
                      <a:r>
                        <a:rPr lang="en-US" altLang="ja-JP" sz="1050" b="0" i="0" u="none" strike="noStrike" dirty="0">
                          <a:solidFill>
                            <a:schemeClr val="tx1"/>
                          </a:solidFill>
                          <a:effectLst/>
                          <a:latin typeface="+mj-ea"/>
                          <a:ea typeface="+mj-ea"/>
                        </a:rPr>
                        <a:t>2021</a:t>
                      </a:r>
                      <a:r>
                        <a:rPr lang="ja-JP" altLang="en-US" sz="1050" b="0" i="0" u="none" strike="noStrike" dirty="0">
                          <a:solidFill>
                            <a:schemeClr val="tx1"/>
                          </a:solidFill>
                          <a:effectLst/>
                          <a:latin typeface="+mj-ea"/>
                          <a:ea typeface="+mj-ea"/>
                        </a:rPr>
                        <a:t>年</a:t>
                      </a:r>
                      <a:r>
                        <a:rPr lang="en-US" altLang="ja-JP" sz="1050" b="0" i="0" u="none" strike="noStrike" dirty="0">
                          <a:solidFill>
                            <a:schemeClr val="tx1"/>
                          </a:solidFill>
                          <a:effectLst/>
                          <a:latin typeface="+mj-ea"/>
                          <a:ea typeface="+mj-ea"/>
                        </a:rPr>
                        <a:t>8</a:t>
                      </a:r>
                      <a:r>
                        <a:rPr lang="ja-JP" altLang="en-US" sz="1050" b="0" i="0" u="none" strike="noStrike" dirty="0">
                          <a:solidFill>
                            <a:schemeClr val="tx1"/>
                          </a:solidFill>
                          <a:effectLst/>
                          <a:latin typeface="+mj-ea"/>
                          <a:ea typeface="+mj-ea"/>
                        </a:rPr>
                        <a:t>月）</a:t>
                      </a:r>
                      <a:endParaRPr lang="en-US" altLang="ja-JP" sz="105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dirty="0">
                          <a:solidFill>
                            <a:schemeClr val="tx1"/>
                          </a:solidFill>
                          <a:latin typeface="+mj-ea"/>
                          <a:ea typeface="+mj-ea"/>
                        </a:rPr>
                        <a:t>・毎週火曜日の定休日を廃止</a:t>
                      </a:r>
                      <a:r>
                        <a:rPr kumimoji="1" lang="en-US" altLang="ja-JP" sz="1050" b="0" strike="noStrike" dirty="0">
                          <a:solidFill>
                            <a:schemeClr val="tx1"/>
                          </a:solidFill>
                          <a:latin typeface="+mj-ea"/>
                          <a:ea typeface="+mj-ea"/>
                        </a:rPr>
                        <a:t/>
                      </a:r>
                      <a:br>
                        <a:rPr kumimoji="1" lang="en-US" altLang="ja-JP" sz="1050" b="0" strike="noStrike" dirty="0">
                          <a:solidFill>
                            <a:schemeClr val="tx1"/>
                          </a:solidFill>
                          <a:latin typeface="+mj-ea"/>
                          <a:ea typeface="+mj-ea"/>
                        </a:rPr>
                      </a:br>
                      <a:r>
                        <a:rPr kumimoji="1" lang="en-US" altLang="ja-JP" sz="1050" b="0" strike="noStrike" dirty="0">
                          <a:solidFill>
                            <a:schemeClr val="tx1"/>
                          </a:solidFill>
                          <a:latin typeface="+mj-ea"/>
                          <a:ea typeface="+mj-ea"/>
                        </a:rPr>
                        <a:t>(2022</a:t>
                      </a:r>
                      <a:r>
                        <a:rPr kumimoji="1" lang="ja-JP" altLang="en-US" sz="1050" b="0" strike="noStrike" dirty="0">
                          <a:solidFill>
                            <a:schemeClr val="tx1"/>
                          </a:solidFill>
                          <a:latin typeface="+mj-ea"/>
                          <a:ea typeface="+mj-ea"/>
                        </a:rPr>
                        <a:t>年</a:t>
                      </a:r>
                      <a:r>
                        <a:rPr kumimoji="1" lang="en-US" altLang="ja-JP" sz="1050" b="0" strike="noStrike" dirty="0">
                          <a:solidFill>
                            <a:schemeClr val="tx1"/>
                          </a:solidFill>
                          <a:latin typeface="+mj-ea"/>
                          <a:ea typeface="+mj-ea"/>
                        </a:rPr>
                        <a:t>4</a:t>
                      </a:r>
                      <a:r>
                        <a:rPr kumimoji="1" lang="ja-JP" altLang="en-US" sz="1050" b="0" strike="noStrike" dirty="0">
                          <a:solidFill>
                            <a:schemeClr val="tx1"/>
                          </a:solidFill>
                          <a:latin typeface="+mj-ea"/>
                          <a:ea typeface="+mj-ea"/>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strike="sngStrike"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en-US" altLang="ja-JP" sz="1050" b="0" kern="1200" dirty="0">
                          <a:solidFill>
                            <a:schemeClr val="tx1"/>
                          </a:solidFill>
                          <a:latin typeface="+mj-ea"/>
                          <a:ea typeface="+mn-ea"/>
                          <a:cs typeface="+mn-cs"/>
                        </a:rPr>
                        <a:t>-</a:t>
                      </a:r>
                      <a:r>
                        <a:rPr kumimoji="1" lang="ja-JP" altLang="en-US" sz="1050" b="0" kern="1200" dirty="0">
                          <a:solidFill>
                            <a:schemeClr val="tx1"/>
                          </a:solidFill>
                          <a:latin typeface="+mj-ea"/>
                          <a:ea typeface="+mn-ea"/>
                          <a:cs typeface="+mn-cs"/>
                        </a:rPr>
                        <a:t>公式ｱｳﾄﾄﾞｱｻｰｸﾙ「</a:t>
                      </a:r>
                      <a:r>
                        <a:rPr kumimoji="1" lang="en-US" altLang="ja-JP" sz="1050" b="0" kern="1200" dirty="0">
                          <a:solidFill>
                            <a:schemeClr val="tx1"/>
                          </a:solidFill>
                          <a:latin typeface="+mj-ea"/>
                          <a:ea typeface="+mn-ea"/>
                          <a:cs typeface="+mn-cs"/>
                        </a:rPr>
                        <a:t>knots</a:t>
                      </a:r>
                      <a:r>
                        <a:rPr kumimoji="1" lang="ja-JP" altLang="en-US" sz="1050" b="0" kern="1200" dirty="0">
                          <a:solidFill>
                            <a:schemeClr val="tx1"/>
                          </a:solidFill>
                          <a:latin typeface="+mj-ea"/>
                          <a:ea typeface="+mn-ea"/>
                          <a:cs typeface="+mn-cs"/>
                        </a:rPr>
                        <a:t>」発足（</a:t>
                      </a:r>
                      <a:r>
                        <a:rPr kumimoji="1" lang="en-US" altLang="ja-JP" sz="1050" b="0" kern="1200" dirty="0">
                          <a:solidFill>
                            <a:schemeClr val="tx1"/>
                          </a:solidFill>
                          <a:latin typeface="+mj-ea"/>
                          <a:ea typeface="+mn-ea"/>
                          <a:cs typeface="+mn-cs"/>
                        </a:rPr>
                        <a:t>2022</a:t>
                      </a:r>
                      <a:r>
                        <a:rPr kumimoji="1" lang="ja-JP" altLang="en-US" sz="1050" b="0" kern="1200" dirty="0">
                          <a:solidFill>
                            <a:schemeClr val="tx1"/>
                          </a:solidFill>
                          <a:latin typeface="+mj-ea"/>
                          <a:ea typeface="+mn-ea"/>
                          <a:cs typeface="+mn-cs"/>
                        </a:rPr>
                        <a:t>年</a:t>
                      </a:r>
                      <a:r>
                        <a:rPr kumimoji="1" lang="en-US" altLang="ja-JP" sz="1050" b="0" kern="1200" dirty="0">
                          <a:solidFill>
                            <a:schemeClr val="tx1"/>
                          </a:solidFill>
                          <a:latin typeface="+mj-ea"/>
                          <a:ea typeface="+mn-ea"/>
                          <a:cs typeface="+mn-cs"/>
                        </a:rPr>
                        <a:t>8</a:t>
                      </a:r>
                      <a:r>
                        <a:rPr kumimoji="1" lang="ja-JP" altLang="en-US" sz="1050" b="0" kern="1200" dirty="0">
                          <a:solidFill>
                            <a:schemeClr val="tx1"/>
                          </a:solidFill>
                          <a:latin typeface="+mj-ea"/>
                          <a:ea typeface="+mn-ea"/>
                          <a:cs typeface="+mn-cs"/>
                        </a:rPr>
                        <a:t>月）</a:t>
                      </a:r>
                      <a:endParaRPr kumimoji="1" lang="en-US" altLang="ja-JP" sz="1050" b="0" kern="120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97616355"/>
                  </a:ext>
                </a:extLst>
              </a:tr>
              <a:tr h="792088">
                <a:tc>
                  <a:txBody>
                    <a:bodyPr/>
                    <a:lstStyle/>
                    <a:p>
                      <a:r>
                        <a:rPr kumimoji="1" lang="en-US" altLang="ja-JP" sz="1050" dirty="0">
                          <a:solidFill>
                            <a:schemeClr val="tx1"/>
                          </a:solidFill>
                        </a:rPr>
                        <a:t>12</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ほしだ園地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kern="0" dirty="0">
                          <a:solidFill>
                            <a:schemeClr val="tx1"/>
                          </a:solidFill>
                          <a:effectLst/>
                          <a:latin typeface="+mj-ea"/>
                          <a:ea typeface="+mj-ea"/>
                        </a:rPr>
                        <a:t>・</a:t>
                      </a:r>
                      <a:r>
                        <a:rPr kumimoji="1" lang="ja-JP" altLang="en-US" sz="1050" b="0" i="0" u="none" strike="noStrike" kern="0" dirty="0">
                          <a:solidFill>
                            <a:schemeClr val="tx1"/>
                          </a:solidFill>
                          <a:effectLst/>
                          <a:latin typeface="+mj-ea"/>
                          <a:ea typeface="+mn-ea"/>
                          <a:cs typeface="+mn-cs"/>
                        </a:rPr>
                        <a:t>Ｗｉ</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Ｆｉの設置予定</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年度内）</a:t>
                      </a:r>
                      <a:endParaRPr kumimoji="1" lang="en-US" altLang="ja-JP" sz="1050" b="0" i="0" u="none" strike="noStrike" kern="0" dirty="0">
                        <a:solidFill>
                          <a:schemeClr val="tx1"/>
                        </a:solidFill>
                        <a:effectLst/>
                        <a:latin typeface="+mj-ea"/>
                        <a:ea typeface="+mn-ea"/>
                        <a:cs typeface="+mn-cs"/>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・ﾎｰﾑﾍﾟｰｼﾞﾘﾆｭｰｱﾙ</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・ＬＩＮＥによる最新情報配信、ｱﾝｹｰﾄ実施（</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7</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
                      </a:r>
                      <a:br>
                        <a:rPr kumimoji="1" lang="en-US" altLang="ja-JP" sz="1050" b="0" i="0" u="none" strike="noStrike" kern="0" dirty="0">
                          <a:solidFill>
                            <a:schemeClr val="tx1"/>
                          </a:solidFill>
                          <a:effectLst/>
                          <a:latin typeface="+mj-ea"/>
                          <a:ea typeface="+mn-ea"/>
                          <a:cs typeface="+mn-cs"/>
                        </a:rPr>
                      </a:b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dirty="0">
                          <a:solidFill>
                            <a:schemeClr val="tx1"/>
                          </a:solidFill>
                        </a:rPr>
                        <a:t>・ﾋﾟﾄﾝの小屋の隣：女子ﾄｲﾚを新設（</a:t>
                      </a:r>
                      <a:r>
                        <a:rPr kumimoji="1" lang="en-US" altLang="ja-JP" sz="1050" dirty="0">
                          <a:solidFill>
                            <a:schemeClr val="tx1"/>
                          </a:solidFill>
                        </a:rPr>
                        <a:t>2020</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p>
                      <a:pPr marL="88900" indent="-88900"/>
                      <a:r>
                        <a:rPr kumimoji="1" lang="ja-JP" altLang="en-US" sz="1050" dirty="0">
                          <a:solidFill>
                            <a:schemeClr val="tx1"/>
                          </a:solidFill>
                        </a:rPr>
                        <a:t>・ﾋﾟﾄﾝの小屋の隣、やまびこ広場：ﾄｲﾚの洋式化を実施（</a:t>
                      </a:r>
                      <a:r>
                        <a:rPr kumimoji="1" lang="en-US" altLang="ja-JP" sz="1050" dirty="0">
                          <a:solidFill>
                            <a:schemeClr val="tx1"/>
                          </a:solidFill>
                        </a:rPr>
                        <a:t>2021</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p>
                      <a:pPr marL="88900" indent="-88900"/>
                      <a:r>
                        <a:rPr kumimoji="1" lang="ja-JP" altLang="en-US" sz="1050" dirty="0">
                          <a:solidFill>
                            <a:schemeClr val="tx1"/>
                          </a:solidFill>
                        </a:rPr>
                        <a:t>・展望台に望遠鏡を設置（</a:t>
                      </a:r>
                      <a:r>
                        <a:rPr kumimoji="1" lang="en-US" altLang="ja-JP" sz="1050" dirty="0">
                          <a:solidFill>
                            <a:schemeClr val="tx1"/>
                          </a:solidFill>
                        </a:rPr>
                        <a:t>2021</a:t>
                      </a:r>
                      <a:r>
                        <a:rPr kumimoji="1" lang="ja-JP" altLang="en-US" sz="1050" dirty="0">
                          <a:solidFill>
                            <a:schemeClr val="tx1"/>
                          </a:solidFill>
                        </a:rPr>
                        <a:t>年</a:t>
                      </a:r>
                      <a:r>
                        <a:rPr kumimoji="1" lang="en-US" altLang="ja-JP" sz="1050" dirty="0">
                          <a:solidFill>
                            <a:schemeClr val="tx1"/>
                          </a:solidFill>
                        </a:rPr>
                        <a:t>9</a:t>
                      </a:r>
                      <a:r>
                        <a:rPr kumimoji="1" lang="ja-JP" altLang="en-US" sz="1050" dirty="0">
                          <a:solidFill>
                            <a:schemeClr val="tx1"/>
                          </a:solidFill>
                        </a:rPr>
                        <a:t>月）</a:t>
                      </a:r>
                      <a:endParaRPr kumimoji="1" lang="en-US" altLang="ja-JP" sz="1050" dirty="0">
                        <a:solidFill>
                          <a:schemeClr val="tx1"/>
                        </a:solidFill>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・ﾋﾟﾄﾝの小屋に授乳室を新設予定（</a:t>
                      </a:r>
                      <a:r>
                        <a:rPr kumimoji="1" lang="en-US" altLang="ja-JP" sz="1050" dirty="0">
                          <a:solidFill>
                            <a:schemeClr val="tx1"/>
                          </a:solidFill>
                        </a:rPr>
                        <a:t>2022</a:t>
                      </a:r>
                      <a:r>
                        <a:rPr kumimoji="1" lang="ja-JP" altLang="en-US" sz="1050" dirty="0">
                          <a:solidFill>
                            <a:schemeClr val="tx1"/>
                          </a:solidFill>
                        </a:rPr>
                        <a:t>年度内）</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n-ea"/>
                          <a:cs typeface="+mn-cs"/>
                        </a:rPr>
                        <a:t>・毎週火曜日の定休日を廃止</a:t>
                      </a:r>
                      <a:r>
                        <a:rPr kumimoji="1" lang="en-US" altLang="ja-JP" sz="1050" b="0" strike="noStrike" kern="1200" dirty="0">
                          <a:solidFill>
                            <a:schemeClr val="tx1"/>
                          </a:solidFill>
                          <a:latin typeface="+mj-ea"/>
                          <a:ea typeface="+mn-ea"/>
                          <a:cs typeface="+mn-cs"/>
                        </a:rPr>
                        <a:t/>
                      </a:r>
                      <a:br>
                        <a:rPr kumimoji="1" lang="en-US" altLang="ja-JP" sz="1050" b="0" strike="noStrike" kern="1200" dirty="0">
                          <a:solidFill>
                            <a:schemeClr val="tx1"/>
                          </a:solidFill>
                          <a:latin typeface="+mj-ea"/>
                          <a:ea typeface="+mn-ea"/>
                          <a:cs typeface="+mn-cs"/>
                        </a:rPr>
                      </a:br>
                      <a:r>
                        <a:rPr kumimoji="1" lang="en-US" altLang="ja-JP" sz="1050" b="0" strike="noStrike" kern="1200" dirty="0">
                          <a:solidFill>
                            <a:schemeClr val="tx1"/>
                          </a:solidFill>
                          <a:latin typeface="+mj-ea"/>
                          <a:ea typeface="+mn-ea"/>
                          <a:cs typeface="+mn-cs"/>
                        </a:rPr>
                        <a:t> (2022</a:t>
                      </a:r>
                      <a:r>
                        <a:rPr kumimoji="1" lang="ja-JP" altLang="en-US" sz="1050" b="0" strike="noStrike" kern="1200" dirty="0">
                          <a:solidFill>
                            <a:schemeClr val="tx1"/>
                          </a:solidFill>
                          <a:latin typeface="+mj-ea"/>
                          <a:ea typeface="+mn-ea"/>
                          <a:cs typeface="+mn-cs"/>
                        </a:rPr>
                        <a:t>年</a:t>
                      </a:r>
                      <a:r>
                        <a:rPr kumimoji="1" lang="en-US" altLang="ja-JP" sz="1050" b="0" strike="noStrike" kern="1200" dirty="0">
                          <a:solidFill>
                            <a:schemeClr val="tx1"/>
                          </a:solidFill>
                          <a:latin typeface="+mj-ea"/>
                          <a:ea typeface="+mn-ea"/>
                          <a:cs typeface="+mn-cs"/>
                        </a:rPr>
                        <a:t>4</a:t>
                      </a:r>
                      <a:r>
                        <a:rPr kumimoji="1" lang="ja-JP" altLang="en-US" sz="1050" b="0" strike="noStrike" kern="1200" dirty="0">
                          <a:solidFill>
                            <a:schemeClr val="tx1"/>
                          </a:solidFill>
                          <a:latin typeface="+mj-ea"/>
                          <a:ea typeface="+mn-ea"/>
                          <a:cs typeface="+mn-cs"/>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・ニーズを見据えた物販</a:t>
                      </a:r>
                      <a:r>
                        <a:rPr kumimoji="1" lang="ja-JP" altLang="en-US" sz="1050" b="0" i="0" u="none" strike="noStrike" kern="1200" baseline="0" dirty="0" smtClean="0">
                          <a:solidFill>
                            <a:schemeClr val="tx1"/>
                          </a:solidFill>
                          <a:effectLst/>
                          <a:latin typeface="+mj-ea"/>
                          <a:ea typeface="+mn-ea"/>
                          <a:cs typeface="+mn-cs"/>
                        </a:rPr>
                        <a:t> </a:t>
                      </a:r>
                      <a:r>
                        <a:rPr kumimoji="1" lang="ja-JP" altLang="en-US" sz="1050" b="0" i="0" u="none" strike="noStrike" kern="1200" dirty="0" smtClean="0">
                          <a:solidFill>
                            <a:schemeClr val="tx1"/>
                          </a:solidFill>
                          <a:effectLst/>
                          <a:latin typeface="+mj-ea"/>
                          <a:ea typeface="+mn-ea"/>
                          <a:cs typeface="+mn-cs"/>
                        </a:rPr>
                        <a:t>の実施</a:t>
                      </a:r>
                      <a:endParaRPr kumimoji="1" lang="en-US" altLang="ja-JP" sz="1050" b="0" i="0" u="none" strike="noStrike" kern="1200" dirty="0" smtClean="0">
                        <a:solidFill>
                          <a:schemeClr val="tx1"/>
                        </a:solidFill>
                        <a:effectLst/>
                        <a:latin typeface="+mj-ea"/>
                        <a:ea typeface="+mn-ea"/>
                        <a:cs typeface="+mn-cs"/>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－ｱｲｽｸﾘｰﾑ販売、ｷｯﾁﾝｶｰ</a:t>
                      </a:r>
                      <a:r>
                        <a:rPr kumimoji="1" lang="en-US" altLang="ja-JP" sz="1050" b="0" i="0" u="none" strike="noStrike" kern="1200" dirty="0" smtClean="0">
                          <a:solidFill>
                            <a:schemeClr val="tx1"/>
                          </a:solidFill>
                          <a:effectLst/>
                          <a:latin typeface="+mj-ea"/>
                          <a:ea typeface="+mn-ea"/>
                          <a:cs typeface="+mn-cs"/>
                        </a:rPr>
                        <a:t>(2018</a:t>
                      </a:r>
                      <a:r>
                        <a:rPr kumimoji="1" lang="ja-JP" altLang="en-US" sz="1050" b="0" i="0" u="none" strike="noStrike" kern="1200" dirty="0" smtClean="0">
                          <a:solidFill>
                            <a:schemeClr val="tx1"/>
                          </a:solidFill>
                          <a:effectLst/>
                          <a:latin typeface="+mj-ea"/>
                          <a:ea typeface="+mn-ea"/>
                          <a:cs typeface="+mn-cs"/>
                        </a:rPr>
                        <a:t>年</a:t>
                      </a:r>
                      <a:r>
                        <a:rPr kumimoji="1" lang="en-US" altLang="ja-JP" sz="1050" b="0" i="0" u="none" strike="noStrike" kern="1200" dirty="0" smtClean="0">
                          <a:solidFill>
                            <a:schemeClr val="tx1"/>
                          </a:solidFill>
                          <a:effectLst/>
                          <a:latin typeface="+mj-ea"/>
                          <a:ea typeface="+mn-ea"/>
                          <a:cs typeface="+mn-cs"/>
                        </a:rPr>
                        <a:t>8</a:t>
                      </a:r>
                      <a:r>
                        <a:rPr kumimoji="1" lang="ja-JP" altLang="en-US" sz="1050" b="0" i="0" u="none" strike="noStrike" kern="1200" dirty="0" smtClean="0">
                          <a:solidFill>
                            <a:schemeClr val="tx1"/>
                          </a:solidFill>
                          <a:effectLst/>
                          <a:latin typeface="+mj-ea"/>
                          <a:ea typeface="+mn-ea"/>
                          <a:cs typeface="+mn-cs"/>
                        </a:rPr>
                        <a:t>月～</a:t>
                      </a:r>
                      <a:r>
                        <a:rPr kumimoji="1" lang="en-US" altLang="ja-JP" sz="1050" b="0" i="0" u="none" strike="noStrike" kern="1200" dirty="0" smtClean="0">
                          <a:solidFill>
                            <a:schemeClr val="tx1"/>
                          </a:solidFill>
                          <a:effectLst/>
                          <a:latin typeface="+mj-ea"/>
                          <a:ea typeface="+mn-ea"/>
                          <a:cs typeface="+mn-cs"/>
                        </a:rPr>
                        <a:t>)</a:t>
                      </a:r>
                    </a:p>
                    <a:p>
                      <a:pPr marL="1778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dirty="0" smtClean="0">
                          <a:solidFill>
                            <a:schemeClr val="tx1"/>
                          </a:solidFill>
                          <a:effectLst/>
                          <a:latin typeface="+mj-ea"/>
                          <a:ea typeface="+mn-ea"/>
                          <a:cs typeface="+mn-cs"/>
                        </a:rPr>
                        <a:t>－園地内で採取したﾊﾁﾐﾂの販売（</a:t>
                      </a:r>
                      <a:r>
                        <a:rPr kumimoji="1" lang="en-US" altLang="ja-JP" sz="1050" b="0" i="0" u="none" strike="noStrike" kern="1200" dirty="0" smtClean="0">
                          <a:solidFill>
                            <a:schemeClr val="tx1"/>
                          </a:solidFill>
                          <a:effectLst/>
                          <a:latin typeface="+mj-ea"/>
                          <a:ea typeface="+mn-ea"/>
                          <a:cs typeface="+mn-cs"/>
                        </a:rPr>
                        <a:t>2022</a:t>
                      </a:r>
                      <a:r>
                        <a:rPr kumimoji="1" lang="ja-JP" altLang="en-US" sz="1050" b="0" i="0" u="none" strike="noStrike" kern="1200" dirty="0" smtClean="0">
                          <a:solidFill>
                            <a:schemeClr val="tx1"/>
                          </a:solidFill>
                          <a:effectLst/>
                          <a:latin typeface="+mj-ea"/>
                          <a:ea typeface="+mn-ea"/>
                          <a:cs typeface="+mn-cs"/>
                        </a:rPr>
                        <a:t>年</a:t>
                      </a:r>
                      <a:r>
                        <a:rPr kumimoji="1" lang="en-US" altLang="ja-JP" sz="1050" b="0" i="0" u="none" strike="noStrike" kern="1200" dirty="0" smtClean="0">
                          <a:solidFill>
                            <a:schemeClr val="tx1"/>
                          </a:solidFill>
                          <a:effectLst/>
                          <a:latin typeface="+mj-ea"/>
                          <a:ea typeface="+mn-ea"/>
                          <a:cs typeface="+mn-cs"/>
                        </a:rPr>
                        <a:t>10</a:t>
                      </a:r>
                      <a:r>
                        <a:rPr kumimoji="1" lang="ja-JP" altLang="en-US" sz="1050" b="0" i="0" u="none" strike="noStrike" kern="1200" dirty="0" smtClean="0">
                          <a:solidFill>
                            <a:schemeClr val="tx1"/>
                          </a:solidFill>
                          <a:effectLst/>
                          <a:latin typeface="+mj-ea"/>
                          <a:ea typeface="+mn-ea"/>
                          <a:cs typeface="+mn-cs"/>
                        </a:rPr>
                        <a:t>月～）</a:t>
                      </a:r>
                      <a:endParaRPr kumimoji="1" lang="en-US" altLang="ja-JP" sz="1050" b="0" i="0" u="none" strike="noStrike" kern="120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n-ea"/>
                        <a:cs typeface="+mn-cs"/>
                      </a:endParaRPr>
                    </a:p>
                    <a:p>
                      <a:pPr marL="177800" indent="-88900"/>
                      <a:r>
                        <a:rPr kumimoji="1" lang="ja-JP" altLang="en-US" sz="1050" dirty="0">
                          <a:solidFill>
                            <a:schemeClr val="tx1"/>
                          </a:solidFill>
                        </a:rPr>
                        <a:t>－自動音声ｱﾌﾟﾘを使ったｽﾀﾝﾌﾟﾗﾘｰを実施（</a:t>
                      </a:r>
                      <a:r>
                        <a:rPr kumimoji="1" lang="en-US" altLang="ja-JP" sz="1050" dirty="0">
                          <a:solidFill>
                            <a:schemeClr val="tx1"/>
                          </a:solidFill>
                        </a:rPr>
                        <a:t>2022</a:t>
                      </a:r>
                      <a:r>
                        <a:rPr kumimoji="1" lang="ja-JP" altLang="en-US" sz="1050" dirty="0">
                          <a:solidFill>
                            <a:schemeClr val="tx1"/>
                          </a:solidFill>
                        </a:rPr>
                        <a:t>年</a:t>
                      </a:r>
                      <a:r>
                        <a:rPr kumimoji="1" lang="en-US" altLang="ja-JP" sz="1050" u="none" dirty="0">
                          <a:solidFill>
                            <a:schemeClr val="tx1"/>
                          </a:solidFill>
                        </a:rPr>
                        <a:t>7</a:t>
                      </a:r>
                      <a:r>
                        <a:rPr kumimoji="1" lang="ja-JP" altLang="en-US" sz="1050" u="none" dirty="0" err="1">
                          <a:solidFill>
                            <a:schemeClr val="tx1"/>
                          </a:solidFill>
                        </a:rPr>
                        <a:t>、</a:t>
                      </a:r>
                      <a:r>
                        <a:rPr kumimoji="1" lang="en-US" altLang="ja-JP" sz="1050" u="none" dirty="0">
                          <a:solidFill>
                            <a:schemeClr val="tx1"/>
                          </a:solidFill>
                        </a:rPr>
                        <a:t>8</a:t>
                      </a:r>
                      <a:r>
                        <a:rPr kumimoji="1" lang="ja-JP" altLang="en-US" sz="1050" u="none" dirty="0" err="1">
                          <a:solidFill>
                            <a:schemeClr val="tx1"/>
                          </a:solidFill>
                        </a:rPr>
                        <a:t>、</a:t>
                      </a:r>
                      <a:r>
                        <a:rPr kumimoji="1" lang="en-US" altLang="ja-JP" sz="1050" u="none" dirty="0">
                          <a:solidFill>
                            <a:schemeClr val="tx1"/>
                          </a:solidFill>
                        </a:rPr>
                        <a:t>10</a:t>
                      </a:r>
                      <a:r>
                        <a:rPr kumimoji="1" lang="ja-JP" altLang="en-US" sz="1050" u="none" dirty="0" err="1">
                          <a:solidFill>
                            <a:schemeClr val="tx1"/>
                          </a:solidFill>
                        </a:rPr>
                        <a:t>、</a:t>
                      </a:r>
                      <a:r>
                        <a:rPr kumimoji="1" lang="en-US" altLang="ja-JP" sz="1050" dirty="0">
                          <a:solidFill>
                            <a:schemeClr val="tx1"/>
                          </a:solidFill>
                        </a:rPr>
                        <a:t>11</a:t>
                      </a:r>
                      <a:r>
                        <a:rPr kumimoji="1" lang="ja-JP" altLang="en-US" sz="1050" dirty="0">
                          <a:solidFill>
                            <a:schemeClr val="tx1"/>
                          </a:solidFill>
                        </a:rPr>
                        <a:t>月）</a:t>
                      </a:r>
                    </a:p>
                    <a:p>
                      <a:pPr marL="177800" indent="-88900"/>
                      <a:r>
                        <a:rPr kumimoji="1" lang="ja-JP" altLang="en-US" sz="1050" dirty="0">
                          <a:solidFill>
                            <a:schemeClr val="tx1"/>
                          </a:solidFill>
                        </a:rPr>
                        <a:t>－星のﾌﾞﾗﾝｺ夜間空中散歩を実施（</a:t>
                      </a:r>
                      <a:r>
                        <a:rPr kumimoji="1" lang="en-US" altLang="ja-JP" sz="1050" dirty="0">
                          <a:solidFill>
                            <a:schemeClr val="tx1"/>
                          </a:solidFill>
                        </a:rPr>
                        <a:t>2022</a:t>
                      </a:r>
                      <a:r>
                        <a:rPr kumimoji="1" lang="ja-JP" altLang="en-US" sz="1050" dirty="0">
                          <a:solidFill>
                            <a:schemeClr val="tx1"/>
                          </a:solidFill>
                        </a:rPr>
                        <a:t>年</a:t>
                      </a:r>
                      <a:r>
                        <a:rPr kumimoji="1" lang="en-US" altLang="ja-JP" sz="1050" dirty="0">
                          <a:solidFill>
                            <a:schemeClr val="tx1"/>
                          </a:solidFill>
                        </a:rPr>
                        <a:t>8</a:t>
                      </a:r>
                      <a:r>
                        <a:rPr kumimoji="1" lang="ja-JP" altLang="en-US" sz="1050" dirty="0">
                          <a:solidFill>
                            <a:schemeClr val="tx1"/>
                          </a:solidFill>
                        </a:rPr>
                        <a:t>月）</a:t>
                      </a:r>
                      <a:endParaRPr kumimoji="1" lang="en-US" altLang="ja-JP" sz="105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59473746"/>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0122443"/>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65220112"/>
              </p:ext>
            </p:extLst>
          </p:nvPr>
        </p:nvGraphicFramePr>
        <p:xfrm>
          <a:off x="107504" y="416442"/>
          <a:ext cx="8928991" cy="5839544"/>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08178">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728191">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73134">
                <a:tc>
                  <a:txBody>
                    <a:bodyPr/>
                    <a:lstStyle/>
                    <a:p>
                      <a:r>
                        <a:rPr kumimoji="1" lang="en-US" altLang="ja-JP" sz="1050" dirty="0">
                          <a:solidFill>
                            <a:schemeClr val="tx1"/>
                          </a:solidFill>
                        </a:rPr>
                        <a:t>13</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4">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府民の森</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err="1">
                          <a:solidFill>
                            <a:schemeClr val="tx1"/>
                          </a:solidFill>
                          <a:effectLst/>
                          <a:latin typeface="ＭＳ Ｐゴシック"/>
                        </a:rPr>
                        <a:t>むろ</a:t>
                      </a:r>
                      <a:r>
                        <a:rPr lang="ja-JP" altLang="en-US" sz="1050" b="0" i="0" u="none" strike="noStrike" dirty="0">
                          <a:solidFill>
                            <a:schemeClr val="tx1"/>
                          </a:solidFill>
                          <a:effectLst/>
                          <a:latin typeface="ＭＳ Ｐゴシック"/>
                        </a:rPr>
                        <a:t>いけ園地</a:t>
                      </a:r>
                      <a:endParaRPr lang="en-US" altLang="ja-JP" sz="105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・ﾎｰﾑﾍﾟｰｼﾞﾘﾆｭｰｱﾙ</a:t>
                      </a:r>
                      <a:endParaRPr kumimoji="1" lang="en-US" altLang="ja-JP" sz="1050" b="0" i="0" u="none" strike="sngStrike" kern="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ｲﾍﾞﾝﾄ</a:t>
                      </a:r>
                      <a:r>
                        <a:rPr kumimoji="1" lang="en-US" altLang="ja-JP" sz="1050" b="0" i="0" u="none" strike="noStrike" kern="0" dirty="0">
                          <a:solidFill>
                            <a:schemeClr val="tx1"/>
                          </a:solidFill>
                          <a:effectLst/>
                          <a:latin typeface="+mj-ea"/>
                          <a:ea typeface="+mn-ea"/>
                          <a:cs typeface="+mn-cs"/>
                        </a:rPr>
                        <a:t>､</a:t>
                      </a:r>
                      <a:r>
                        <a:rPr kumimoji="1" lang="ja-JP" altLang="en-US" sz="1050" b="0" i="0" u="none" strike="noStrike" kern="0" dirty="0">
                          <a:solidFill>
                            <a:schemeClr val="tx1"/>
                          </a:solidFill>
                          <a:effectLst/>
                          <a:latin typeface="+mj-ea"/>
                          <a:ea typeface="+mn-ea"/>
                          <a:cs typeface="+mn-cs"/>
                        </a:rPr>
                        <a:t>生き物さん</a:t>
                      </a:r>
                      <a:r>
                        <a:rPr kumimoji="1" lang="ja-JP" altLang="en-US" sz="1050" b="0" i="0" u="none" strike="noStrike" kern="0" dirty="0" err="1">
                          <a:solidFill>
                            <a:schemeClr val="tx1"/>
                          </a:solidFill>
                          <a:effectLst/>
                          <a:latin typeface="+mj-ea"/>
                          <a:ea typeface="+mn-ea"/>
                          <a:cs typeface="+mn-cs"/>
                        </a:rPr>
                        <a:t>さくの</a:t>
                      </a:r>
                      <a:r>
                        <a:rPr kumimoji="1" lang="ja-JP" altLang="en-US" sz="1050" b="0" i="0" u="none" strike="noStrike" kern="0" dirty="0">
                          <a:solidFill>
                            <a:schemeClr val="tx1"/>
                          </a:solidFill>
                          <a:effectLst/>
                          <a:latin typeface="+mj-ea"/>
                          <a:ea typeface="+mn-ea"/>
                          <a:cs typeface="+mn-cs"/>
                        </a:rPr>
                        <a:t>ﾍﾟｰｼﾞから最新情報発信（</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Instagram</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Facebook</a:t>
                      </a:r>
                      <a:r>
                        <a:rPr kumimoji="1" lang="ja-JP" altLang="en-US" sz="1050" b="0" i="0" u="none" strike="noStrike" kern="0" dirty="0" err="1">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Twitter</a:t>
                      </a: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4</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・ＬＩＮＥによる最新情報配信、ｱﾝｹｰﾄ実施　（</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7</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・ｷｬｯｼｭﾚｽ決済の導入（</a:t>
                      </a:r>
                      <a:r>
                        <a:rPr kumimoji="1" lang="en-US" altLang="ja-JP" sz="1050" b="0" i="0" u="none" strike="noStrike" kern="0" dirty="0">
                          <a:solidFill>
                            <a:schemeClr val="tx1"/>
                          </a:solidFill>
                          <a:effectLst/>
                          <a:latin typeface="+mj-ea"/>
                          <a:ea typeface="+mn-ea"/>
                          <a:cs typeface="+mn-cs"/>
                        </a:rPr>
                        <a:t>2022</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9</a:t>
                      </a:r>
                      <a:r>
                        <a:rPr kumimoji="1" lang="ja-JP" altLang="en-US" sz="1050" b="0" i="0" u="none" strike="noStrike" kern="0" dirty="0">
                          <a:solidFill>
                            <a:schemeClr val="tx1"/>
                          </a:solidFill>
                          <a:effectLst/>
                          <a:latin typeface="+mj-ea"/>
                          <a:ea typeface="+mn-ea"/>
                          <a:cs typeface="+mn-cs"/>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j-ea"/>
                          <a:cs typeface="+mn-cs"/>
                        </a:rPr>
                        <a:t>・毎週火曜日の定休日を廃止</a:t>
                      </a:r>
                      <a:r>
                        <a:rPr kumimoji="1" lang="en-US" altLang="ja-JP" sz="1050" b="0" strike="noStrike" kern="1200" dirty="0">
                          <a:solidFill>
                            <a:schemeClr val="tx1"/>
                          </a:solidFill>
                          <a:latin typeface="+mj-ea"/>
                          <a:ea typeface="+mj-ea"/>
                          <a:cs typeface="+mn-cs"/>
                        </a:rPr>
                        <a:t> (2022</a:t>
                      </a:r>
                      <a:r>
                        <a:rPr kumimoji="1" lang="ja-JP" altLang="en-US" sz="1050" b="0" strike="noStrike" kern="1200" dirty="0">
                          <a:solidFill>
                            <a:schemeClr val="tx1"/>
                          </a:solidFill>
                          <a:latin typeface="+mj-ea"/>
                          <a:ea typeface="+mj-ea"/>
                          <a:cs typeface="+mn-cs"/>
                        </a:rPr>
                        <a:t>年</a:t>
                      </a:r>
                      <a:r>
                        <a:rPr kumimoji="1" lang="en-US" altLang="ja-JP" sz="1050" b="0" strike="noStrike" kern="1200" dirty="0">
                          <a:solidFill>
                            <a:schemeClr val="tx1"/>
                          </a:solidFill>
                          <a:latin typeface="+mj-ea"/>
                          <a:ea typeface="+mj-ea"/>
                          <a:cs typeface="+mn-cs"/>
                        </a:rPr>
                        <a:t>4</a:t>
                      </a:r>
                      <a:r>
                        <a:rPr kumimoji="1" lang="ja-JP" altLang="en-US" sz="1050" b="0" strike="noStrike" kern="1200" dirty="0">
                          <a:solidFill>
                            <a:schemeClr val="tx1"/>
                          </a:solidFill>
                          <a:latin typeface="+mj-ea"/>
                          <a:ea typeface="+mj-ea"/>
                          <a:cs typeface="+mn-cs"/>
                        </a:rPr>
                        <a:t>月）</a:t>
                      </a:r>
                    </a:p>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b="0" i="0" u="none" strike="sng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991444">
                <a:tc>
                  <a:txBody>
                    <a:bodyPr/>
                    <a:lstStyle/>
                    <a:p>
                      <a:r>
                        <a:rPr kumimoji="1" lang="en-US" altLang="ja-JP" sz="1050" dirty="0">
                          <a:solidFill>
                            <a:schemeClr val="tx1"/>
                          </a:solidFill>
                        </a:rPr>
                        <a:t>14</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endParaRPr kumimoji="1" lang="ja-JP" altLang="en-US" sz="1050" dirty="0"/>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なるかわ園地・くさか園地・</a:t>
                      </a:r>
                      <a:r>
                        <a:rPr lang="ja-JP" altLang="en-US" sz="1050" b="0" i="0" u="none" strike="noStrike" dirty="0" err="1">
                          <a:solidFill>
                            <a:schemeClr val="tx1"/>
                          </a:solidFill>
                          <a:effectLst/>
                          <a:latin typeface="ＭＳ Ｐゴシック"/>
                        </a:rPr>
                        <a:t>ぬかた</a:t>
                      </a:r>
                      <a:r>
                        <a:rPr lang="ja-JP" altLang="en-US" sz="1050" b="0" i="0" u="none" strike="noStrike" dirty="0">
                          <a:solidFill>
                            <a:schemeClr val="tx1"/>
                          </a:solidFill>
                          <a:effectLst/>
                          <a:latin typeface="ＭＳ Ｐゴシック"/>
                        </a:rPr>
                        <a:t>園地・みずのみ園地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900" b="0" i="0" u="none" strike="noStrike" dirty="0">
                        <a:solidFill>
                          <a:srgbClr val="FF0000"/>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・展望台に望遠鏡を設置（</a:t>
                      </a:r>
                      <a:r>
                        <a:rPr kumimoji="1" lang="en-US" altLang="ja-JP" sz="1050" dirty="0">
                          <a:solidFill>
                            <a:schemeClr val="tx1"/>
                          </a:solidFill>
                          <a:latin typeface="+mj-ea"/>
                          <a:ea typeface="+mj-ea"/>
                        </a:rPr>
                        <a:t>2021</a:t>
                      </a:r>
                      <a:r>
                        <a:rPr kumimoji="1" lang="ja-JP" altLang="en-US" sz="1050" dirty="0">
                          <a:solidFill>
                            <a:schemeClr val="tx1"/>
                          </a:solidFill>
                          <a:latin typeface="+mj-ea"/>
                          <a:ea typeface="+mj-ea"/>
                        </a:rPr>
                        <a:t>年</a:t>
                      </a:r>
                      <a:r>
                        <a:rPr kumimoji="1" lang="en-US" altLang="ja-JP" sz="1050" dirty="0">
                          <a:solidFill>
                            <a:schemeClr val="tx1"/>
                          </a:solidFill>
                          <a:latin typeface="+mj-ea"/>
                          <a:ea typeface="+mj-ea"/>
                        </a:rPr>
                        <a:t>9</a:t>
                      </a:r>
                      <a:r>
                        <a:rPr kumimoji="1" lang="ja-JP" altLang="en-US" sz="1050" dirty="0">
                          <a:solidFill>
                            <a:schemeClr val="tx1"/>
                          </a:solidFill>
                          <a:latin typeface="+mj-ea"/>
                          <a:ea typeface="+mj-ea"/>
                        </a:rPr>
                        <a:t>月）</a:t>
                      </a:r>
                      <a:endParaRPr kumimoji="1" lang="en-US" altLang="ja-JP" sz="1050" dirty="0">
                        <a:solidFill>
                          <a:schemeClr val="tx1"/>
                        </a:solidFill>
                        <a:latin typeface="+mj-ea"/>
                        <a:ea typeface="+mj-ea"/>
                      </a:endParaRPr>
                    </a:p>
                    <a:p>
                      <a:endParaRPr kumimoji="1" lang="ja-JP" altLang="en-US" sz="1050" b="0" dirty="0">
                        <a:solidFill>
                          <a:schemeClr val="tx1"/>
                        </a:solidFill>
                        <a:latin typeface="+mj-ea"/>
                        <a:ea typeface="+mj-ea"/>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strike="noStrike" kern="1200" dirty="0">
                          <a:solidFill>
                            <a:schemeClr val="tx1"/>
                          </a:solidFill>
                          <a:latin typeface="+mj-ea"/>
                          <a:ea typeface="+mj-ea"/>
                          <a:cs typeface="+mn-cs"/>
                        </a:rPr>
                        <a:t>・毎週火曜日の定休日を廃止</a:t>
                      </a:r>
                      <a:r>
                        <a:rPr kumimoji="1" lang="en-US" altLang="ja-JP" sz="1050" b="0" strike="noStrike" kern="1200" dirty="0">
                          <a:solidFill>
                            <a:schemeClr val="tx1"/>
                          </a:solidFill>
                          <a:latin typeface="+mj-ea"/>
                          <a:ea typeface="+mj-ea"/>
                          <a:cs typeface="+mn-cs"/>
                        </a:rPr>
                        <a:t> (2022</a:t>
                      </a:r>
                      <a:r>
                        <a:rPr kumimoji="1" lang="ja-JP" altLang="en-US" sz="1050" b="0" strike="noStrike" kern="1200" dirty="0">
                          <a:solidFill>
                            <a:schemeClr val="tx1"/>
                          </a:solidFill>
                          <a:latin typeface="+mj-ea"/>
                          <a:ea typeface="+mj-ea"/>
                          <a:cs typeface="+mn-cs"/>
                        </a:rPr>
                        <a:t>年</a:t>
                      </a:r>
                      <a:r>
                        <a:rPr kumimoji="1" lang="en-US" altLang="ja-JP" sz="1050" b="0" strike="noStrike" kern="1200" dirty="0">
                          <a:solidFill>
                            <a:schemeClr val="tx1"/>
                          </a:solidFill>
                          <a:latin typeface="+mj-ea"/>
                          <a:ea typeface="+mj-ea"/>
                          <a:cs typeface="+mn-cs"/>
                        </a:rPr>
                        <a:t>4</a:t>
                      </a:r>
                      <a:r>
                        <a:rPr kumimoji="1" lang="ja-JP" altLang="en-US" sz="1050" b="0" strike="noStrike" kern="1200" dirty="0">
                          <a:solidFill>
                            <a:schemeClr val="tx1"/>
                          </a:solidFill>
                          <a:latin typeface="+mj-ea"/>
                          <a:ea typeface="+mj-ea"/>
                          <a:cs typeface="+mn-cs"/>
                        </a:rPr>
                        <a:t>月）</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strike="noStrike" dirty="0">
                          <a:solidFill>
                            <a:schemeClr val="tx1"/>
                          </a:solidFill>
                          <a:latin typeface="+mj-ea"/>
                          <a:ea typeface="+mj-ea"/>
                        </a:rPr>
                        <a:t>・ぬかた：あじさい祭りｶﾌｪ（</a:t>
                      </a:r>
                      <a:r>
                        <a:rPr kumimoji="1" lang="en-US" altLang="ja-JP" sz="1000" b="0" strike="noStrike" dirty="0">
                          <a:solidFill>
                            <a:schemeClr val="tx1"/>
                          </a:solidFill>
                          <a:latin typeface="+mj-ea"/>
                          <a:ea typeface="+mj-ea"/>
                        </a:rPr>
                        <a:t>2018</a:t>
                      </a:r>
                      <a:r>
                        <a:rPr kumimoji="1" lang="ja-JP" altLang="en-US" sz="1000" b="0" u="none" strike="noStrike" dirty="0">
                          <a:solidFill>
                            <a:schemeClr val="tx1"/>
                          </a:solidFill>
                          <a:latin typeface="+mj-ea"/>
                          <a:ea typeface="+mj-ea"/>
                        </a:rPr>
                        <a:t>年</a:t>
                      </a:r>
                      <a:r>
                        <a:rPr kumimoji="1" lang="en-US" altLang="ja-JP" sz="1000" b="0" u="none" strike="noStrike" dirty="0">
                          <a:solidFill>
                            <a:schemeClr val="tx1"/>
                          </a:solidFill>
                          <a:latin typeface="+mj-ea"/>
                          <a:ea typeface="+mj-ea"/>
                        </a:rPr>
                        <a:t>8</a:t>
                      </a:r>
                      <a:r>
                        <a:rPr kumimoji="1" lang="ja-JP" altLang="en-US" sz="1000" b="0" u="none" strike="noStrike" dirty="0">
                          <a:solidFill>
                            <a:schemeClr val="tx1"/>
                          </a:solidFill>
                          <a:latin typeface="+mj-ea"/>
                          <a:ea typeface="+mj-ea"/>
                        </a:rPr>
                        <a:t>月</a:t>
                      </a:r>
                      <a:r>
                        <a:rPr kumimoji="1" lang="ja-JP" altLang="en-US" sz="1000" b="0" strike="noStrike" dirty="0">
                          <a:solidFill>
                            <a:schemeClr val="tx1"/>
                          </a:solidFill>
                          <a:latin typeface="+mj-ea"/>
                          <a:ea typeface="+mj-ea"/>
                        </a:rPr>
                        <a:t>～）</a:t>
                      </a:r>
                      <a:endParaRPr kumimoji="1" lang="en-US" altLang="ja-JP" sz="1000" b="0" strike="noStrike" dirty="0">
                        <a:solidFill>
                          <a:schemeClr val="tx1"/>
                        </a:solidFill>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mj-ea"/>
                          <a:ea typeface="+mj-ea"/>
                        </a:rPr>
                        <a:t>・なるかわ：らくらくｾﾝﾀｰﾊｳｽに大型ﾃﾞｨｽﾌﾟﾚｲを設置して、季節の情報や園地情報などの映像を配信（</a:t>
                      </a:r>
                      <a:r>
                        <a:rPr kumimoji="1" lang="en-US" altLang="ja-JP" sz="1000" b="0" i="0" u="none" strike="noStrike" dirty="0">
                          <a:solidFill>
                            <a:schemeClr val="tx1"/>
                          </a:solidFill>
                          <a:effectLst/>
                          <a:latin typeface="+mj-ea"/>
                          <a:ea typeface="+mj-ea"/>
                        </a:rPr>
                        <a:t>2022</a:t>
                      </a:r>
                      <a:r>
                        <a:rPr kumimoji="1" lang="ja-JP" altLang="en-US" sz="1000" b="0" i="0" u="none" strike="noStrike" dirty="0">
                          <a:solidFill>
                            <a:schemeClr val="tx1"/>
                          </a:solidFill>
                          <a:effectLst/>
                          <a:latin typeface="+mj-ea"/>
                          <a:ea typeface="+mj-ea"/>
                        </a:rPr>
                        <a:t>年</a:t>
                      </a:r>
                      <a:r>
                        <a:rPr kumimoji="1" lang="en-US" altLang="ja-JP" sz="1000" b="0" i="0" u="none" strike="noStrike" dirty="0">
                          <a:solidFill>
                            <a:schemeClr val="tx1"/>
                          </a:solidFill>
                          <a:effectLst/>
                          <a:latin typeface="+mj-ea"/>
                          <a:ea typeface="+mj-ea"/>
                        </a:rPr>
                        <a:t>7</a:t>
                      </a:r>
                      <a:r>
                        <a:rPr kumimoji="1" lang="ja-JP" altLang="en-US" sz="1000" b="0" i="0" u="none" strike="noStrike" dirty="0">
                          <a:solidFill>
                            <a:schemeClr val="tx1"/>
                          </a:solidFill>
                          <a:effectLst/>
                          <a:latin typeface="+mj-ea"/>
                          <a:ea typeface="+mj-ea"/>
                        </a:rPr>
                        <a:t>月～）</a:t>
                      </a:r>
                      <a:endParaRPr kumimoji="1" lang="en-US" altLang="ja-JP" sz="10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・ニーズﾞを見据えた物販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 の実施</a:t>
                      </a: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dirty="0">
                          <a:solidFill>
                            <a:schemeClr val="tx1"/>
                          </a:solidFill>
                          <a:effectLst/>
                          <a:latin typeface="+mj-ea"/>
                          <a:ea typeface="+mj-ea"/>
                          <a:cs typeface="+mn-cs"/>
                        </a:rPr>
                        <a:t>－園地内で採取したﾊﾁﾐﾂの販売（</a:t>
                      </a:r>
                      <a:r>
                        <a:rPr kumimoji="1" lang="en-US" altLang="ja-JP" sz="1000" b="0" i="0" u="none" strike="noStrike" kern="1200" dirty="0">
                          <a:solidFill>
                            <a:schemeClr val="tx1"/>
                          </a:solidFill>
                          <a:effectLst/>
                          <a:latin typeface="+mj-ea"/>
                          <a:ea typeface="+mj-ea"/>
                          <a:cs typeface="+mn-cs"/>
                        </a:rPr>
                        <a:t>2022</a:t>
                      </a:r>
                      <a:r>
                        <a:rPr kumimoji="1" lang="ja-JP" altLang="en-US" sz="1000" b="0" i="0" u="none" strike="noStrike" kern="1200" dirty="0">
                          <a:solidFill>
                            <a:schemeClr val="tx1"/>
                          </a:solidFill>
                          <a:effectLst/>
                          <a:latin typeface="+mj-ea"/>
                          <a:ea typeface="+mj-ea"/>
                          <a:cs typeface="+mn-cs"/>
                        </a:rPr>
                        <a:t>年</a:t>
                      </a:r>
                      <a:r>
                        <a:rPr kumimoji="1" lang="en-US" altLang="ja-JP" sz="1000" b="0" i="0" u="none" strike="noStrike" kern="1200" dirty="0">
                          <a:solidFill>
                            <a:schemeClr val="tx1"/>
                          </a:solidFill>
                          <a:effectLst/>
                          <a:latin typeface="+mj-ea"/>
                          <a:ea typeface="+mj-ea"/>
                          <a:cs typeface="+mn-cs"/>
                        </a:rPr>
                        <a:t>10</a:t>
                      </a:r>
                      <a:r>
                        <a:rPr kumimoji="1" lang="ja-JP" altLang="en-US" sz="1000" b="0" i="0" u="none" strike="noStrike" kern="1200" dirty="0">
                          <a:solidFill>
                            <a:schemeClr val="tx1"/>
                          </a:solidFill>
                          <a:effectLst/>
                          <a:latin typeface="+mj-ea"/>
                          <a:ea typeface="+mj-ea"/>
                          <a:cs typeface="+mn-cs"/>
                        </a:rPr>
                        <a:t>月～）</a:t>
                      </a:r>
                      <a:endParaRPr kumimoji="1" lang="en-US" altLang="ja-JP" sz="1000" b="0" i="0" u="none" strike="noStrike" kern="1200" dirty="0">
                        <a:solidFill>
                          <a:schemeClr val="tx1"/>
                        </a:solidFill>
                        <a:effectLst/>
                        <a:latin typeface="+mj-ea"/>
                        <a:ea typeface="+mj-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i="0" u="none" strike="noStrike" kern="1200" cap="none" spc="0" normalizeH="0" baseline="0" noProof="0" dirty="0">
                          <a:ln>
                            <a:noFill/>
                          </a:ln>
                          <a:solidFill>
                            <a:schemeClr val="tx1"/>
                          </a:solidFill>
                          <a:effectLst/>
                          <a:uLnTx/>
                          <a:uFillTx/>
                          <a:latin typeface="+mj-ea"/>
                          <a:ea typeface="+mj-ea"/>
                          <a:cs typeface="+mn-cs"/>
                        </a:rPr>
                        <a:t>・ﾆｰｽﾞを踏まえた新たなｲﾍﾞﾝﾄ・企画の実施</a:t>
                      </a:r>
                      <a:endParaRPr kumimoji="1" lang="en-US" altLang="ja-JP" sz="1050" b="0" i="0" u="none" strike="noStrike" kern="1200" cap="none" spc="0" normalizeH="0" baseline="0" noProof="0" dirty="0">
                        <a:ln>
                          <a:noFill/>
                        </a:ln>
                        <a:solidFill>
                          <a:schemeClr val="tx1"/>
                        </a:solidFill>
                        <a:effectLst/>
                        <a:uLnTx/>
                        <a:uFillTx/>
                        <a:latin typeface="+mj-ea"/>
                        <a:ea typeface="+mj-ea"/>
                        <a:cs typeface="+mn-cs"/>
                      </a:endParaRPr>
                    </a:p>
                    <a:p>
                      <a:pPr marL="177800" indent="-88900"/>
                      <a:r>
                        <a:rPr kumimoji="1" lang="ja-JP" altLang="en-US" sz="1050" b="0" dirty="0">
                          <a:solidFill>
                            <a:schemeClr val="tx1"/>
                          </a:solidFill>
                          <a:latin typeface="+mj-ea"/>
                          <a:ea typeface="+mj-ea"/>
                        </a:rPr>
                        <a:t>－なるかわ：つつじ園</a:t>
                      </a:r>
                      <a:r>
                        <a:rPr kumimoji="1" lang="en-US" altLang="ja-JP" sz="1050" b="0" dirty="0">
                          <a:solidFill>
                            <a:schemeClr val="tx1"/>
                          </a:solidFill>
                          <a:latin typeface="+mj-ea"/>
                          <a:ea typeface="+mj-ea"/>
                        </a:rPr>
                        <a:t/>
                      </a:r>
                      <a:br>
                        <a:rPr kumimoji="1" lang="en-US" altLang="ja-JP" sz="1050" b="0" dirty="0">
                          <a:solidFill>
                            <a:schemeClr val="tx1"/>
                          </a:solidFill>
                          <a:latin typeface="+mj-ea"/>
                          <a:ea typeface="+mj-ea"/>
                        </a:rPr>
                      </a:br>
                      <a:r>
                        <a:rPr kumimoji="1" lang="ja-JP" altLang="en-US" sz="1050" b="0" dirty="0">
                          <a:solidFill>
                            <a:schemeClr val="tx1"/>
                          </a:solidFill>
                          <a:latin typeface="+mj-ea"/>
                          <a:ea typeface="+mj-ea"/>
                        </a:rPr>
                        <a:t>（</a:t>
                      </a:r>
                      <a:r>
                        <a:rPr kumimoji="1" lang="en-US" altLang="ja-JP" sz="1050" b="0" dirty="0">
                          <a:solidFill>
                            <a:schemeClr val="tx1"/>
                          </a:solidFill>
                          <a:latin typeface="+mj-ea"/>
                          <a:ea typeface="+mj-ea"/>
                        </a:rPr>
                        <a:t>5</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indent="-88900"/>
                      <a:r>
                        <a:rPr kumimoji="1" lang="ja-JP" altLang="en-US" sz="1050" b="0" dirty="0">
                          <a:solidFill>
                            <a:schemeClr val="tx1"/>
                          </a:solidFill>
                          <a:latin typeface="+mj-ea"/>
                          <a:ea typeface="+mj-ea"/>
                        </a:rPr>
                        <a:t>－ぬかた：あじさい祭り（</a:t>
                      </a:r>
                      <a:r>
                        <a:rPr kumimoji="1" lang="en-US" altLang="ja-JP" sz="1050" b="0" dirty="0">
                          <a:solidFill>
                            <a:schemeClr val="tx1"/>
                          </a:solidFill>
                          <a:latin typeface="+mj-ea"/>
                          <a:ea typeface="+mj-ea"/>
                        </a:rPr>
                        <a:t>6</a:t>
                      </a:r>
                      <a:r>
                        <a:rPr kumimoji="1" lang="ja-JP" altLang="en-US" sz="1050" b="0" dirty="0" err="1">
                          <a:solidFill>
                            <a:schemeClr val="tx1"/>
                          </a:solidFill>
                          <a:latin typeface="+mj-ea"/>
                          <a:ea typeface="+mj-ea"/>
                        </a:rPr>
                        <a:t>、</a:t>
                      </a:r>
                      <a:r>
                        <a:rPr kumimoji="1" lang="en-US" altLang="ja-JP" sz="1050" b="0" dirty="0">
                          <a:solidFill>
                            <a:schemeClr val="tx1"/>
                          </a:solidFill>
                          <a:latin typeface="+mj-ea"/>
                          <a:ea typeface="+mj-ea"/>
                        </a:rPr>
                        <a:t>7</a:t>
                      </a:r>
                      <a:r>
                        <a:rPr kumimoji="1" lang="ja-JP" altLang="en-US" sz="1050" b="0" dirty="0">
                          <a:solidFill>
                            <a:schemeClr val="tx1"/>
                          </a:solidFill>
                          <a:latin typeface="+mj-ea"/>
                          <a:ea typeface="+mj-ea"/>
                        </a:rPr>
                        <a:t>月）</a:t>
                      </a:r>
                      <a:endParaRPr kumimoji="1" lang="en-US" altLang="ja-JP" sz="1050" b="0" dirty="0">
                        <a:solidFill>
                          <a:schemeClr val="tx1"/>
                        </a:solidFill>
                        <a:latin typeface="+mj-ea"/>
                        <a:ea typeface="+mj-ea"/>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latin typeface="+mj-ea"/>
                          <a:ea typeface="+mj-ea"/>
                        </a:rPr>
                        <a:t>－なるかわ：自動音声アプリを使ったｽﾀﾝﾌﾟﾗﾘｰを実施（</a:t>
                      </a:r>
                      <a:r>
                        <a:rPr kumimoji="1" lang="en-US" altLang="ja-JP" sz="1050" dirty="0">
                          <a:solidFill>
                            <a:schemeClr val="tx1"/>
                          </a:solidFill>
                          <a:latin typeface="+mj-ea"/>
                          <a:ea typeface="+mj-ea"/>
                        </a:rPr>
                        <a:t>2022</a:t>
                      </a:r>
                      <a:r>
                        <a:rPr kumimoji="1" lang="ja-JP" altLang="en-US" sz="1050" u="none" dirty="0">
                          <a:solidFill>
                            <a:schemeClr val="tx1"/>
                          </a:solidFill>
                          <a:latin typeface="+mj-ea"/>
                          <a:ea typeface="+mj-ea"/>
                        </a:rPr>
                        <a:t>年</a:t>
                      </a:r>
                      <a:r>
                        <a:rPr kumimoji="1" lang="en-US" altLang="ja-JP" sz="1050" u="none" dirty="0">
                          <a:solidFill>
                            <a:schemeClr val="tx1"/>
                          </a:solidFill>
                          <a:latin typeface="+mj-ea"/>
                          <a:ea typeface="+mj-ea"/>
                        </a:rPr>
                        <a:t>10</a:t>
                      </a:r>
                      <a:r>
                        <a:rPr kumimoji="1" lang="ja-JP" altLang="en-US" sz="1050" u="none" dirty="0" err="1">
                          <a:solidFill>
                            <a:schemeClr val="tx1"/>
                          </a:solidFill>
                          <a:latin typeface="+mj-ea"/>
                          <a:ea typeface="+mj-ea"/>
                        </a:rPr>
                        <a:t>、</a:t>
                      </a:r>
                      <a:r>
                        <a:rPr kumimoji="1" lang="en-US" altLang="ja-JP" sz="1050" u="none" dirty="0">
                          <a:solidFill>
                            <a:schemeClr val="tx1"/>
                          </a:solidFill>
                          <a:latin typeface="+mj-ea"/>
                          <a:ea typeface="+mj-ea"/>
                        </a:rPr>
                        <a:t>11</a:t>
                      </a:r>
                      <a:r>
                        <a:rPr kumimoji="1" lang="ja-JP" altLang="en-US" sz="1050" dirty="0">
                          <a:solidFill>
                            <a:schemeClr val="tx1"/>
                          </a:solidFill>
                          <a:latin typeface="+mj-ea"/>
                          <a:ea typeface="+mj-ea"/>
                        </a:rPr>
                        <a:t>月）</a:t>
                      </a:r>
                    </a:p>
                    <a:p>
                      <a:endParaRPr kumimoji="1" lang="ja-JP" altLang="en-US" sz="105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123160">
                <a:tc>
                  <a:txBody>
                    <a:bodyPr/>
                    <a:lstStyle/>
                    <a:p>
                      <a:r>
                        <a:rPr kumimoji="1" lang="en-US" altLang="ja-JP" sz="1100" dirty="0">
                          <a:solidFill>
                            <a:schemeClr val="tx1"/>
                          </a:solidFill>
                        </a:rPr>
                        <a:t>15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ちはや園地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smtClean="0">
                          <a:solidFill>
                            <a:schemeClr val="tx1"/>
                          </a:solidFill>
                          <a:effectLst/>
                          <a:latin typeface="+mj-ea"/>
                          <a:ea typeface="+mn-ea"/>
                          <a:cs typeface="+mn-cs"/>
                        </a:rPr>
                        <a:t>Instagram</a:t>
                      </a: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2020</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11</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YouTube</a:t>
                      </a:r>
                      <a:r>
                        <a:rPr kumimoji="1" lang="ja-JP" altLang="en-US" sz="1050" b="0" i="0" u="none" strike="noStrike" kern="0" dirty="0">
                          <a:solidFill>
                            <a:schemeClr val="tx1"/>
                          </a:solidFill>
                          <a:effectLst/>
                          <a:latin typeface="+mj-ea"/>
                          <a:ea typeface="+mn-ea"/>
                          <a:cs typeface="+mn-cs"/>
                        </a:rPr>
                        <a:t>によるﾘﾓｰﾄ天体観測をライブ配信（</a:t>
                      </a:r>
                      <a:r>
                        <a:rPr kumimoji="1" lang="en-US" altLang="ja-JP" sz="1050" b="0" i="0" u="none" strike="noStrike" kern="0" dirty="0">
                          <a:solidFill>
                            <a:schemeClr val="tx1"/>
                          </a:solidFill>
                          <a:effectLst/>
                          <a:latin typeface="+mj-ea"/>
                          <a:ea typeface="+mn-ea"/>
                          <a:cs typeface="+mn-cs"/>
                        </a:rPr>
                        <a:t>2021</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10</a:t>
                      </a:r>
                      <a:r>
                        <a:rPr kumimoji="1" lang="ja-JP" altLang="en-US" sz="1050" b="0" i="0" u="none" strike="noStrike" kern="0" dirty="0">
                          <a:solidFill>
                            <a:schemeClr val="tx1"/>
                          </a:solidFill>
                          <a:effectLst/>
                          <a:latin typeface="+mj-ea"/>
                          <a:ea typeface="+mn-ea"/>
                          <a:cs typeface="+mn-cs"/>
                        </a:rPr>
                        <a:t>月～）</a:t>
                      </a:r>
                      <a:endParaRPr kumimoji="1" lang="en-US" altLang="ja-JP" sz="1050" b="0" i="0" u="none" strike="noStrike" kern="0" dirty="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dirty="0">
                        <a:solidFill>
                          <a:schemeClr val="tx1"/>
                        </a:solidFill>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strike="noStrike" dirty="0">
                          <a:solidFill>
                            <a:schemeClr val="tx1"/>
                          </a:solidFill>
                          <a:latin typeface="+mn-ea"/>
                          <a:ea typeface="+mn-ea"/>
                        </a:rPr>
                        <a:t>・案内所でｶｯﾌﾟ麺等を販売（</a:t>
                      </a:r>
                      <a:r>
                        <a:rPr kumimoji="1" lang="en-US" altLang="ja-JP" sz="1050" b="0" strike="noStrike" dirty="0">
                          <a:solidFill>
                            <a:schemeClr val="tx1"/>
                          </a:solidFill>
                          <a:latin typeface="+mn-ea"/>
                          <a:ea typeface="+mn-ea"/>
                        </a:rPr>
                        <a:t>2018</a:t>
                      </a:r>
                      <a:r>
                        <a:rPr kumimoji="1" lang="ja-JP" altLang="en-US" sz="1050" b="0" strike="noStrike" dirty="0">
                          <a:solidFill>
                            <a:schemeClr val="tx1"/>
                          </a:solidFill>
                          <a:latin typeface="+mn-ea"/>
                          <a:ea typeface="+mn-ea"/>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r>
                        <a:rPr kumimoji="1" lang="ja-JP" altLang="en-US" sz="1050" b="0" i="0" u="none" strike="noStrike" kern="1200" cap="none" spc="0" normalizeH="0" baseline="0" noProof="0" dirty="0">
                          <a:ln>
                            <a:noFill/>
                          </a:ln>
                          <a:solidFill>
                            <a:schemeClr val="tx1"/>
                          </a:solidFill>
                          <a:effectLst/>
                          <a:uLnTx/>
                          <a:uFillTx/>
                          <a:latin typeface="+mj-ea"/>
                          <a:ea typeface="+mn-ea"/>
                          <a:cs typeface="+mn-cs"/>
                        </a:rPr>
                        <a:t>・ﾆｰｽﾞを踏まえた新たなｲﾍﾞﾝﾄ・企画の実施</a:t>
                      </a:r>
                      <a:endParaRPr kumimoji="1" lang="en-US" altLang="ja-JP" sz="1050" b="0" strike="sngStrike"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－春祭り、夏祭りを実施</a:t>
                      </a:r>
                      <a:r>
                        <a:rPr kumimoji="1" lang="ja-JP" altLang="en-US" sz="1050" b="0" strike="noStrike" dirty="0">
                          <a:solidFill>
                            <a:schemeClr val="tx1"/>
                          </a:solidFill>
                        </a:rPr>
                        <a:t>（</a:t>
                      </a:r>
                      <a:r>
                        <a:rPr kumimoji="1" lang="en-US" altLang="ja-JP" sz="1050" b="0" strike="noStrike" dirty="0">
                          <a:solidFill>
                            <a:schemeClr val="tx1"/>
                          </a:solidFill>
                        </a:rPr>
                        <a:t>4</a:t>
                      </a:r>
                      <a:r>
                        <a:rPr kumimoji="1" lang="ja-JP" altLang="en-US" sz="1050" b="0" strike="noStrike" dirty="0">
                          <a:solidFill>
                            <a:schemeClr val="tx1"/>
                          </a:solidFill>
                        </a:rPr>
                        <a:t>月、</a:t>
                      </a:r>
                      <a:r>
                        <a:rPr kumimoji="1" lang="en-US" altLang="ja-JP" sz="1050" b="0" strike="noStrike" dirty="0">
                          <a:solidFill>
                            <a:schemeClr val="tx1"/>
                          </a:solidFill>
                        </a:rPr>
                        <a:t>8</a:t>
                      </a:r>
                      <a:r>
                        <a:rPr kumimoji="1" lang="ja-JP" altLang="en-US" sz="1050" b="0" strike="noStrike" dirty="0">
                          <a:solidFill>
                            <a:schemeClr val="tx1"/>
                          </a:solidFill>
                        </a:rPr>
                        <a:t>月）</a:t>
                      </a:r>
                      <a:r>
                        <a:rPr kumimoji="1" lang="en-US" altLang="ja-JP" sz="1050" b="0" strike="noStrike" dirty="0">
                          <a:solidFill>
                            <a:schemeClr val="tx1"/>
                          </a:solidFill>
                        </a:rPr>
                        <a:t> </a:t>
                      </a: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－小惑星ﾘｭｳｸﾞｳﾚﾌﾟﾘｶ特別展示（</a:t>
                      </a:r>
                      <a:r>
                        <a:rPr kumimoji="1" lang="en-US" altLang="ja-JP" sz="1050" b="0" dirty="0">
                          <a:solidFill>
                            <a:schemeClr val="tx1"/>
                          </a:solidFill>
                        </a:rPr>
                        <a:t>2022</a:t>
                      </a:r>
                      <a:r>
                        <a:rPr kumimoji="1" lang="ja-JP" altLang="en-US" sz="1050" b="0" dirty="0">
                          <a:solidFill>
                            <a:schemeClr val="tx1"/>
                          </a:solidFill>
                        </a:rPr>
                        <a:t>年</a:t>
                      </a:r>
                      <a:r>
                        <a:rPr kumimoji="1" lang="en-US" altLang="ja-JP" sz="1050" b="0" dirty="0">
                          <a:solidFill>
                            <a:schemeClr val="tx1"/>
                          </a:solidFill>
                        </a:rPr>
                        <a:t>6</a:t>
                      </a:r>
                      <a:r>
                        <a:rPr kumimoji="1" lang="ja-JP" altLang="en-US" sz="1050" b="0" dirty="0">
                          <a:solidFill>
                            <a:schemeClr val="tx1"/>
                          </a:solidFill>
                        </a:rPr>
                        <a:t>～</a:t>
                      </a:r>
                      <a:r>
                        <a:rPr kumimoji="1" lang="en-US" altLang="ja-JP" sz="1050" b="0" dirty="0">
                          <a:solidFill>
                            <a:schemeClr val="tx1"/>
                          </a:solidFill>
                        </a:rPr>
                        <a:t>9</a:t>
                      </a:r>
                      <a:r>
                        <a:rPr kumimoji="1" lang="ja-JP" altLang="en-US" sz="1050" b="0" dirty="0">
                          <a:solidFill>
                            <a:schemeClr val="tx1"/>
                          </a:solidFill>
                        </a:rPr>
                        <a:t>月）</a:t>
                      </a:r>
                      <a:endParaRPr kumimoji="1" lang="en-US" altLang="ja-JP" sz="1050" b="0"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a:t>
                      </a:r>
                      <a:r>
                        <a:rPr kumimoji="1" lang="ja-JP" altLang="en-US" sz="1050" b="0" dirty="0">
                          <a:solidFill>
                            <a:schemeClr val="tx1"/>
                          </a:solidFill>
                          <a:latin typeface="+mn-ea"/>
                          <a:ea typeface="+mn-ea"/>
                        </a:rPr>
                        <a:t>ごろ寝星空観測会、ﾅｲﾄﾊｲｸの実施（</a:t>
                      </a:r>
                      <a:r>
                        <a:rPr kumimoji="1" lang="en-US" altLang="ja-JP" sz="1050" b="0" dirty="0">
                          <a:solidFill>
                            <a:schemeClr val="tx1"/>
                          </a:solidFill>
                          <a:latin typeface="+mn-ea"/>
                          <a:ea typeface="+mn-ea"/>
                        </a:rPr>
                        <a:t>2022</a:t>
                      </a:r>
                      <a:r>
                        <a:rPr kumimoji="1" lang="ja-JP" altLang="en-US" sz="1050" b="0" dirty="0">
                          <a:solidFill>
                            <a:schemeClr val="tx1"/>
                          </a:solidFill>
                          <a:latin typeface="+mn-ea"/>
                          <a:ea typeface="+mn-ea"/>
                        </a:rPr>
                        <a:t>年</a:t>
                      </a:r>
                      <a:r>
                        <a:rPr kumimoji="1" lang="en-US" altLang="ja-JP" sz="1050" b="0" dirty="0">
                          <a:solidFill>
                            <a:schemeClr val="tx1"/>
                          </a:solidFill>
                          <a:latin typeface="+mn-ea"/>
                          <a:ea typeface="+mn-ea"/>
                        </a:rPr>
                        <a:t>7</a:t>
                      </a:r>
                      <a:r>
                        <a:rPr kumimoji="1" lang="ja-JP" altLang="en-US" sz="1050" b="0" dirty="0" err="1">
                          <a:solidFill>
                            <a:schemeClr val="tx1"/>
                          </a:solidFill>
                          <a:latin typeface="+mn-ea"/>
                          <a:ea typeface="+mn-ea"/>
                        </a:rPr>
                        <a:t>、</a:t>
                      </a:r>
                      <a:r>
                        <a:rPr kumimoji="1" lang="en-US" altLang="ja-JP" sz="1050" b="0" dirty="0">
                          <a:solidFill>
                            <a:schemeClr val="tx1"/>
                          </a:solidFill>
                          <a:latin typeface="+mn-ea"/>
                          <a:ea typeface="+mn-ea"/>
                        </a:rPr>
                        <a:t>8</a:t>
                      </a:r>
                      <a:r>
                        <a:rPr kumimoji="1" lang="ja-JP" altLang="en-US" sz="1050" b="0" dirty="0">
                          <a:solidFill>
                            <a:schemeClr val="tx1"/>
                          </a:solidFill>
                          <a:latin typeface="+mn-ea"/>
                          <a:ea typeface="+mn-ea"/>
                        </a:rPr>
                        <a:t>月）</a:t>
                      </a:r>
                      <a:endParaRPr kumimoji="1" lang="en-US" altLang="ja-JP" sz="1050" b="0"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53875169"/>
                  </a:ext>
                </a:extLst>
              </a:tr>
              <a:tr h="1123160">
                <a:tc>
                  <a:txBody>
                    <a:bodyPr/>
                    <a:lstStyle/>
                    <a:p>
                      <a:r>
                        <a:rPr kumimoji="1" lang="en-US" altLang="ja-JP" sz="1100" dirty="0">
                          <a:solidFill>
                            <a:schemeClr val="tx1"/>
                          </a:solidFill>
                        </a:rPr>
                        <a:t>16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ほりご園地</a:t>
                      </a:r>
                      <a:endParaRPr lang="en-US" altLang="ja-JP" sz="105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a:t>
                      </a:r>
                      <a:r>
                        <a:rPr kumimoji="1" lang="ja-JP" altLang="en-US" sz="1050" b="0" i="0" u="none" strike="noStrike" kern="0" dirty="0">
                          <a:solidFill>
                            <a:schemeClr val="tx1"/>
                          </a:solidFill>
                          <a:effectLst/>
                          <a:latin typeface="+mj-ea"/>
                          <a:ea typeface="+mn-ea"/>
                          <a:cs typeface="+mn-cs"/>
                        </a:rPr>
                        <a:t>ﾘﾆｭｰｱﾙ（</a:t>
                      </a:r>
                      <a:r>
                        <a:rPr kumimoji="1" lang="en-US" altLang="ja-JP" sz="1050" b="0" i="0" u="none" strike="noStrike" kern="0" dirty="0">
                          <a:solidFill>
                            <a:schemeClr val="tx1"/>
                          </a:solidFill>
                          <a:effectLst/>
                          <a:latin typeface="+mj-ea"/>
                          <a:ea typeface="+mn-ea"/>
                          <a:cs typeface="+mn-cs"/>
                        </a:rPr>
                        <a:t>2019</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11</a:t>
                      </a:r>
                      <a:r>
                        <a:rPr kumimoji="1" lang="ja-JP" altLang="en-US" sz="1050" b="0" i="0" u="none" strike="noStrike" kern="0" dirty="0">
                          <a:solidFill>
                            <a:schemeClr val="tx1"/>
                          </a:solidFill>
                          <a:effectLst/>
                          <a:latin typeface="+mj-ea"/>
                          <a:ea typeface="+mn-ea"/>
                          <a:cs typeface="+mn-cs"/>
                        </a:rPr>
                        <a:t>月）</a:t>
                      </a:r>
                      <a:endParaRPr lang="en-US" altLang="ja-JP" sz="1050" b="0" i="0" u="none" strike="noStrike" dirty="0">
                        <a:solidFill>
                          <a:schemeClr val="tx1"/>
                        </a:solidFill>
                        <a:effectLst/>
                        <a:latin typeface="ＭＳ Ｐゴシック"/>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smtClean="0">
                          <a:solidFill>
                            <a:schemeClr val="tx1"/>
                          </a:solidFill>
                          <a:effectLst/>
                          <a:latin typeface="+mj-ea"/>
                          <a:ea typeface="+mn-ea"/>
                          <a:cs typeface="+mn-cs"/>
                        </a:rPr>
                        <a:t>Instagram</a:t>
                      </a:r>
                      <a:r>
                        <a:rPr kumimoji="1" lang="ja-JP" altLang="en-US" sz="1050" b="0" i="0" u="none" strike="noStrike" kern="0" dirty="0" smtClean="0">
                          <a:solidFill>
                            <a:schemeClr val="tx1"/>
                          </a:solidFill>
                          <a:effectLst/>
                          <a:latin typeface="+mj-ea"/>
                          <a:ea typeface="+mn-ea"/>
                          <a:cs typeface="+mn-cs"/>
                        </a:rPr>
                        <a:t>（</a:t>
                      </a:r>
                      <a:r>
                        <a:rPr kumimoji="1" lang="en-US" altLang="ja-JP" sz="1050" b="0" i="0" u="none" strike="noStrike" kern="0" dirty="0">
                          <a:solidFill>
                            <a:schemeClr val="tx1"/>
                          </a:solidFill>
                          <a:effectLst/>
                          <a:latin typeface="+mj-ea"/>
                          <a:ea typeface="+mn-ea"/>
                          <a:cs typeface="+mn-cs"/>
                        </a:rPr>
                        <a:t>2021</a:t>
                      </a:r>
                      <a:r>
                        <a:rPr kumimoji="1" lang="ja-JP" altLang="en-US" sz="1050" b="0" i="0" u="none" strike="noStrike" kern="0" dirty="0">
                          <a:solidFill>
                            <a:schemeClr val="tx1"/>
                          </a:solidFill>
                          <a:effectLst/>
                          <a:latin typeface="+mj-ea"/>
                          <a:ea typeface="+mn-ea"/>
                          <a:cs typeface="+mn-cs"/>
                        </a:rPr>
                        <a:t>年</a:t>
                      </a:r>
                      <a:r>
                        <a:rPr kumimoji="1" lang="en-US" altLang="ja-JP" sz="1050" b="0" i="0" u="none" strike="noStrike" kern="0" dirty="0">
                          <a:solidFill>
                            <a:schemeClr val="tx1"/>
                          </a:solidFill>
                          <a:effectLst/>
                          <a:latin typeface="+mj-ea"/>
                          <a:ea typeface="+mn-ea"/>
                          <a:cs typeface="+mn-cs"/>
                        </a:rPr>
                        <a:t>6</a:t>
                      </a:r>
                      <a:r>
                        <a:rPr kumimoji="1" lang="ja-JP" altLang="en-US" sz="1050" b="0" i="0" u="none" strike="noStrike" kern="0" dirty="0">
                          <a:solidFill>
                            <a:schemeClr val="tx1"/>
                          </a:solidFill>
                          <a:effectLst/>
                          <a:latin typeface="+mj-ea"/>
                          <a:ea typeface="+mn-ea"/>
                          <a:cs typeface="+mn-cs"/>
                        </a:rPr>
                        <a:t>月～</a:t>
                      </a:r>
                      <a:r>
                        <a:rPr kumimoji="1" lang="ja-JP" altLang="en-US" sz="1050" b="0" i="0" u="none" strike="noStrike" kern="0" dirty="0" smtClean="0">
                          <a:solidFill>
                            <a:schemeClr val="tx1"/>
                          </a:solidFill>
                          <a:effectLst/>
                          <a:latin typeface="+mj-ea"/>
                          <a:ea typeface="+mn-ea"/>
                          <a:cs typeface="+mn-cs"/>
                        </a:rPr>
                        <a:t>）</a:t>
                      </a:r>
                      <a:endParaRPr kumimoji="1" lang="en-US" altLang="ja-JP" sz="1050" b="0" i="0" u="none" strike="noStrike" kern="0" dirty="0" smtClean="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0" dirty="0" smtClean="0">
                          <a:solidFill>
                            <a:schemeClr val="tx1"/>
                          </a:solidFill>
                          <a:effectLst/>
                          <a:latin typeface="+mj-ea"/>
                          <a:ea typeface="+mn-ea"/>
                          <a:cs typeface="+mn-cs"/>
                        </a:rPr>
                        <a:t>・ｷｬｯｼｭﾚｽ決済の導入</a:t>
                      </a:r>
                      <a:endParaRPr kumimoji="1" lang="en-US" altLang="ja-JP" sz="1050" b="0" i="0" u="none" strike="sngStrike" kern="0" dirty="0" smtClean="0">
                        <a:solidFill>
                          <a:schemeClr val="tx1"/>
                        </a:solidFill>
                        <a:effectLst/>
                        <a:latin typeface="+mj-ea"/>
                        <a:ea typeface="+mn-ea"/>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0" dirty="0" smtClean="0">
                        <a:solidFill>
                          <a:schemeClr val="tx1"/>
                        </a:solidFill>
                        <a:effectLst/>
                        <a:latin typeface="+mj-ea"/>
                        <a:ea typeface="+mn-ea"/>
                        <a:cs typeface="+mn-cs"/>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tx1">
                          <a:lumMod val="50000"/>
                          <a:lumOff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・宿泊棟の畳・建具等の内装を改修（</a:t>
                      </a:r>
                      <a:r>
                        <a:rPr kumimoji="1" lang="en-US" altLang="ja-JP" sz="1050" dirty="0">
                          <a:solidFill>
                            <a:schemeClr val="tx1"/>
                          </a:solidFill>
                        </a:rPr>
                        <a:t>2022</a:t>
                      </a:r>
                      <a:r>
                        <a:rPr kumimoji="1" lang="ja-JP" altLang="en-US" sz="1050" dirty="0">
                          <a:solidFill>
                            <a:schemeClr val="tx1"/>
                          </a:solidFill>
                        </a:rPr>
                        <a:t>年</a:t>
                      </a:r>
                      <a:r>
                        <a:rPr kumimoji="1" lang="en-US" altLang="ja-JP" sz="1050" dirty="0">
                          <a:solidFill>
                            <a:schemeClr val="tx1"/>
                          </a:solidFill>
                        </a:rPr>
                        <a:t>3</a:t>
                      </a:r>
                      <a:r>
                        <a:rPr kumimoji="1" lang="ja-JP" altLang="en-US" sz="1050" dirty="0">
                          <a:solidFill>
                            <a:schemeClr val="tx1"/>
                          </a:solidFill>
                        </a:rPr>
                        <a:t>月）</a:t>
                      </a:r>
                      <a:endParaRPr kumimoji="1" lang="en-US" altLang="ja-JP" sz="1050" dirty="0">
                        <a:solidFill>
                          <a:schemeClr val="tx1"/>
                        </a:solidFill>
                      </a:endParaRPr>
                    </a:p>
                  </a:txBody>
                  <a:tcPr marL="36000" marR="36000">
                    <a:lnL w="12700" cap="flat" cmpd="sng" algn="ctr">
                      <a:solidFill>
                        <a:schemeClr val="tx1">
                          <a:lumMod val="50000"/>
                          <a:lumOff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05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・ﾆｰｽﾞを踏まえた新たなｲﾍﾞﾝﾄ・ﾌﾟﾗﾝの企画</a:t>
                      </a:r>
                      <a:r>
                        <a:rPr kumimoji="1" lang="ja-JP" altLang="en-US" sz="1050" b="0" strike="noStrike" dirty="0">
                          <a:solidFill>
                            <a:schemeClr val="tx1"/>
                          </a:solidFill>
                        </a:rPr>
                        <a:t>、実施</a:t>
                      </a:r>
                      <a:endParaRPr kumimoji="1" lang="en-US" altLang="ja-JP" sz="1050" b="0" strike="noStrike"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－もちつき大会</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焚火、石窯料理（</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－冬季の小学生キャンプ（</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・りんくう地区と連携宿泊ツアー（</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75690599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98848746"/>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43789" y="338554"/>
          <a:ext cx="9036495" cy="6479733"/>
        </p:xfrm>
        <a:graphic>
          <a:graphicData uri="http://schemas.openxmlformats.org/drawingml/2006/table">
            <a:tbl>
              <a:tblPr firstRow="1" bandRow="1">
                <a:tableStyleId>{7DF18680-E054-41AD-8BC1-D1AEF772440D}</a:tableStyleId>
              </a:tblPr>
              <a:tblGrid>
                <a:gridCol w="364375">
                  <a:extLst>
                    <a:ext uri="{9D8B030D-6E8A-4147-A177-3AD203B41FA5}">
                      <a16:colId xmlns:a16="http://schemas.microsoft.com/office/drawing/2014/main" val="20000"/>
                    </a:ext>
                  </a:extLst>
                </a:gridCol>
                <a:gridCol w="218625">
                  <a:extLst>
                    <a:ext uri="{9D8B030D-6E8A-4147-A177-3AD203B41FA5}">
                      <a16:colId xmlns:a16="http://schemas.microsoft.com/office/drawing/2014/main" val="20001"/>
                    </a:ext>
                  </a:extLst>
                </a:gridCol>
                <a:gridCol w="622880">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720372">
                  <a:extLst>
                    <a:ext uri="{9D8B030D-6E8A-4147-A177-3AD203B41FA5}">
                      <a16:colId xmlns:a16="http://schemas.microsoft.com/office/drawing/2014/main" val="20004"/>
                    </a:ext>
                  </a:extLst>
                </a:gridCol>
                <a:gridCol w="962180">
                  <a:extLst>
                    <a:ext uri="{9D8B030D-6E8A-4147-A177-3AD203B41FA5}">
                      <a16:colId xmlns:a16="http://schemas.microsoft.com/office/drawing/2014/main" val="20005"/>
                    </a:ext>
                  </a:extLst>
                </a:gridCol>
                <a:gridCol w="1597131">
                  <a:extLst>
                    <a:ext uri="{9D8B030D-6E8A-4147-A177-3AD203B41FA5}">
                      <a16:colId xmlns:a16="http://schemas.microsoft.com/office/drawing/2014/main" val="20006"/>
                    </a:ext>
                  </a:extLst>
                </a:gridCol>
                <a:gridCol w="1894748">
                  <a:extLst>
                    <a:ext uri="{9D8B030D-6E8A-4147-A177-3AD203B41FA5}">
                      <a16:colId xmlns:a16="http://schemas.microsoft.com/office/drawing/2014/main" val="20007"/>
                    </a:ext>
                  </a:extLst>
                </a:gridCol>
              </a:tblGrid>
              <a:tr h="273217">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25003">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572141">
                <a:tc>
                  <a:txBody>
                    <a:bodyPr/>
                    <a:lstStyle/>
                    <a:p>
                      <a:r>
                        <a:rPr kumimoji="1" lang="en-US" altLang="ja-JP" sz="1100" dirty="0">
                          <a:solidFill>
                            <a:schemeClr val="tx1"/>
                          </a:solidFill>
                        </a:rPr>
                        <a:t>17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住吉公園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を強化</a:t>
                      </a:r>
                      <a:endParaRPr lang="en-US" altLang="ja-JP" sz="105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イラスト、写真、マップ</a:t>
                      </a:r>
                      <a:endParaRPr lang="en-US" altLang="ja-JP" sz="105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を掲載</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・遊技場改修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・体育館改修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・トイレ改修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・園内全外灯</a:t>
                      </a:r>
                      <a:r>
                        <a:rPr lang="en-US" altLang="ja-JP" sz="1050" b="0" i="0" u="none" strike="noStrike" dirty="0">
                          <a:solidFill>
                            <a:schemeClr val="tx1"/>
                          </a:solidFill>
                          <a:effectLst/>
                          <a:latin typeface="ＭＳ Ｐゴシック"/>
                        </a:rPr>
                        <a:t>LED</a:t>
                      </a:r>
                      <a:r>
                        <a:rPr lang="ja-JP" altLang="en-US" sz="1050" b="0" i="0" u="none" strike="noStrike" dirty="0">
                          <a:solidFill>
                            <a:schemeClr val="tx1"/>
                          </a:solidFill>
                          <a:effectLst/>
                          <a:latin typeface="ＭＳ Ｐゴシック"/>
                        </a:rPr>
                        <a:t>化</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・体育館全空調設備改修</a:t>
                      </a:r>
                      <a:endParaRPr lang="en-US" altLang="ja-JP" sz="105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05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・ボランティアとの連携</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高齢者や</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利用をサポートする</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ﾋｰﾘﾝｸﾞｶﾞｰﾃﾞﾅｰの養成講座を開講し、ﾎﾞﾗﾝﾃｨｱｸﾞﾙｰﾌﾟを育成（</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定期的に公園新聞にイベント情報を掲載（</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ごみ回収の有料化（</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エリア開設（</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dirty="0">
                          <a:solidFill>
                            <a:schemeClr val="tx1"/>
                          </a:solidFill>
                        </a:rPr>
                        <a:t>・ニーズを踏まえた新た</a:t>
                      </a:r>
                      <a:r>
                        <a:rPr kumimoji="1" lang="en-US" altLang="ja-JP" sz="1000" b="0" dirty="0">
                          <a:solidFill>
                            <a:schemeClr val="tx1"/>
                          </a:solidFill>
                        </a:rPr>
                        <a:t> </a:t>
                      </a:r>
                      <a:r>
                        <a:rPr kumimoji="1" lang="ja-JP" altLang="en-US" sz="1000" b="0" dirty="0">
                          <a:solidFill>
                            <a:schemeClr val="tx1"/>
                          </a:solidFill>
                        </a:rPr>
                        <a:t>なｲﾍﾞﾝﾄ・ﾌﾟﾗﾝの企画、実施</a:t>
                      </a:r>
                      <a:endParaRPr kumimoji="1" lang="en-US" altLang="ja-JP" sz="1000" b="0" dirty="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ＭＳ Ｐゴシック"/>
                        </a:rPr>
                        <a:t>例）</a:t>
                      </a:r>
                      <a:r>
                        <a:rPr lang="ja-JP" altLang="en-US" sz="1000" b="0" i="0" u="none" strike="noStrike" dirty="0">
                          <a:solidFill>
                            <a:schemeClr val="tx1"/>
                          </a:solidFill>
                          <a:effectLst/>
                          <a:latin typeface="ＭＳ Ｐゴシック"/>
                        </a:rPr>
                        <a:t>自然観察会など、高齢者の興味等に配慮した自然観察会、親子参加型の工作プログラム</a:t>
                      </a:r>
                      <a:endParaRPr lang="en-US" altLang="ja-JP" sz="10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住之江公園と連携したフェスタ・マルシェ開催、</a:t>
                      </a:r>
                      <a:endParaRPr lang="en-US" altLang="ja-JP" sz="10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spc="-60" baseline="0" dirty="0">
                          <a:solidFill>
                            <a:schemeClr val="tx1"/>
                          </a:solidFill>
                          <a:effectLst/>
                          <a:latin typeface="ＭＳ Ｐゴシック"/>
                        </a:rPr>
                        <a:t>花と水の広場で夜の音楽ライブ</a:t>
                      </a:r>
                      <a:endParaRPr lang="en-US" altLang="ja-JP" sz="1000" b="0" i="0" u="none" strike="noStrike" spc="-60"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dirty="0">
                          <a:solidFill>
                            <a:schemeClr val="tx1"/>
                          </a:solidFill>
                          <a:effectLst/>
                          <a:latin typeface="ＭＳ Ｐゴシック"/>
                        </a:rPr>
                        <a:t>・利用者のﾏﾅｰｱｯﾌﾟに 向けた啓発</a:t>
                      </a:r>
                      <a:endParaRPr kumimoji="1"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dirty="0">
                          <a:solidFill>
                            <a:schemeClr val="tx1"/>
                          </a:solidFill>
                          <a:effectLst/>
                          <a:latin typeface="ＭＳ Ｐゴシック"/>
                        </a:rPr>
                        <a:t>-</a:t>
                      </a:r>
                      <a:r>
                        <a:rPr kumimoji="1" lang="ja-JP" altLang="en-US" sz="1000" b="0" i="0" u="none" strike="noStrike" dirty="0">
                          <a:solidFill>
                            <a:schemeClr val="tx1"/>
                          </a:solidFill>
                          <a:effectLst/>
                          <a:latin typeface="ＭＳ Ｐゴシック"/>
                        </a:rPr>
                        <a:t>犬の糞用トイレ設置、犬のしつけ教室開催（</a:t>
                      </a:r>
                      <a:r>
                        <a:rPr kumimoji="1" lang="en-US" altLang="ja-JP" sz="1000" b="0" i="0" u="none" strike="noStrike" dirty="0">
                          <a:solidFill>
                            <a:schemeClr val="tx1"/>
                          </a:solidFill>
                          <a:effectLst/>
                          <a:latin typeface="ＭＳ Ｐゴシック"/>
                        </a:rPr>
                        <a:t>2006</a:t>
                      </a:r>
                      <a:r>
                        <a:rPr kumimoji="1" lang="ja-JP" altLang="en-US" sz="1000" b="0" i="0" u="none" strike="noStrike" dirty="0">
                          <a:solidFill>
                            <a:schemeClr val="tx1"/>
                          </a:solidFill>
                          <a:effectLst/>
                          <a:latin typeface="ＭＳ Ｐゴシック"/>
                        </a:rPr>
                        <a:t>年</a:t>
                      </a:r>
                      <a:r>
                        <a:rPr kumimoji="1" lang="en-US" altLang="ja-JP" sz="1000" b="0" i="0" u="none" strike="noStrike" dirty="0">
                          <a:solidFill>
                            <a:schemeClr val="tx1"/>
                          </a:solidFill>
                          <a:effectLst/>
                          <a:latin typeface="ＭＳ Ｐゴシック"/>
                        </a:rPr>
                        <a:t>11</a:t>
                      </a:r>
                      <a:r>
                        <a:rPr kumimoji="1" lang="ja-JP" altLang="en-US" sz="1000" b="0" i="0" u="none" strike="noStrike" dirty="0">
                          <a:solidFill>
                            <a:schemeClr val="tx1"/>
                          </a:solidFill>
                          <a:effectLst/>
                          <a:latin typeface="ＭＳ Ｐゴシック"/>
                        </a:rPr>
                        <a:t>月～）</a:t>
                      </a:r>
                      <a:endParaRPr kumimoji="1" lang="en-US" altLang="ja-JP" sz="10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・公園</a:t>
                      </a:r>
                      <a:r>
                        <a:rPr lang="en-US" altLang="ja-JP" sz="1000" b="0" i="0" u="none" strike="noStrike" dirty="0">
                          <a:solidFill>
                            <a:schemeClr val="tx1"/>
                          </a:solidFill>
                          <a:effectLst/>
                          <a:latin typeface="ＭＳ Ｐゴシック"/>
                        </a:rPr>
                        <a:t>150</a:t>
                      </a:r>
                      <a:r>
                        <a:rPr lang="ja-JP" altLang="en-US" sz="1000" b="0" i="0" u="none" strike="noStrike" dirty="0">
                          <a:solidFill>
                            <a:schemeClr val="tx1"/>
                          </a:solidFill>
                          <a:effectLst/>
                          <a:latin typeface="ＭＳ Ｐゴシック"/>
                        </a:rPr>
                        <a:t>周年記念事業季刊誌「歴史探訪」発行（</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12</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「記念フォーラム」開催（</a:t>
                      </a:r>
                      <a:r>
                        <a:rPr lang="en-US" altLang="ja-JP" sz="1000" b="0" i="0" u="none" strike="noStrike" dirty="0">
                          <a:solidFill>
                            <a:schemeClr val="tx1"/>
                          </a:solidFill>
                          <a:effectLst/>
                          <a:latin typeface="ＭＳ Ｐゴシック"/>
                        </a:rPr>
                        <a:t>2022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　</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3733006080"/>
                  </a:ext>
                </a:extLst>
              </a:tr>
              <a:tr h="3096453">
                <a:tc>
                  <a:txBody>
                    <a:bodyPr/>
                    <a:lstStyle/>
                    <a:p>
                      <a:r>
                        <a:rPr kumimoji="1" lang="en-US" altLang="ja-JP" sz="1100" dirty="0">
                          <a:solidFill>
                            <a:schemeClr val="tx1"/>
                          </a:solidFill>
                        </a:rPr>
                        <a:t>18</a:t>
                      </a:r>
                    </a:p>
                    <a:p>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浜寺公園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イラスト、写真、マップを掲載</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ﾃﾞｼﾞﾀﾙ･ｱｰｶｲﾌﾞｽを開設</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公園の歴史を紹介するなど、公園の魅力を</a:t>
                      </a:r>
                      <a:r>
                        <a:rPr lang="en-US" altLang="ja-JP" sz="1100" b="0" i="0" u="none" strike="noStrike" dirty="0">
                          <a:solidFill>
                            <a:schemeClr val="tx1"/>
                          </a:solidFill>
                          <a:effectLst/>
                          <a:latin typeface="ＭＳ Ｐゴシック"/>
                        </a:rPr>
                        <a:t>PR</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・交通遊園に</a:t>
                      </a:r>
                      <a:r>
                        <a:rPr lang="en-US" altLang="ja-JP" sz="1100" b="0" i="0" u="none" strike="noStrike" dirty="0" err="1">
                          <a:solidFill>
                            <a:schemeClr val="tx1"/>
                          </a:solidFill>
                          <a:effectLst/>
                          <a:latin typeface="ＭＳ Ｐゴシック"/>
                        </a:rPr>
                        <a:t>FreeWi</a:t>
                      </a:r>
                      <a:r>
                        <a:rPr lang="en-US" altLang="ja-JP" sz="1100" b="0" i="0" u="none" strike="noStrike" dirty="0">
                          <a:solidFill>
                            <a:schemeClr val="tx1"/>
                          </a:solidFill>
                          <a:effectLst/>
                          <a:latin typeface="ＭＳ Ｐゴシック"/>
                        </a:rPr>
                        <a:t>-Fi</a:t>
                      </a:r>
                      <a:r>
                        <a:rPr lang="ja-JP" altLang="en-US" sz="1100" b="0" i="0" u="none" strike="noStrike" dirty="0">
                          <a:solidFill>
                            <a:schemeClr val="tx1"/>
                          </a:solidFill>
                          <a:effectLst/>
                          <a:latin typeface="ＭＳ Ｐゴシック"/>
                        </a:rPr>
                        <a:t>を設置（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・浜寺公園ホームページリニューアル（</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・浜寺公園内デジタルサイネージ設置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・プールサイド休憩スペースの拡大（</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・アーチェリー場改修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・レストハウス解体</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・中央エントランス噴水工事（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・園内トイレ洋式化</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・第三駐車場拡張</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定期的な公園新聞の発行、イベント情報の発信（</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・窓口対応の充実強化</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利用者アンケートによりニーズを把握。見所や見頃の花などの情報を職員で共有し、問合せに対応</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・公園パンフレットの多言語化（</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・ラピート等身大模型の設置（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a:t>
                      </a:r>
                      <a:r>
                        <a:rPr lang="zh-TW" altLang="en-US" sz="1100" b="0" i="0" u="none" strike="noStrike" dirty="0">
                          <a:solidFill>
                            <a:schemeClr val="tx1"/>
                          </a:solidFill>
                          <a:effectLst/>
                          <a:latin typeface="ＭＳ Ｐゴシック"/>
                        </a:rPr>
                        <a:t>自動音声通訳機</a:t>
                      </a:r>
                      <a:r>
                        <a:rPr lang="ja-JP" altLang="en-US" sz="1100" b="0" i="0" u="none" strike="noStrike" dirty="0">
                          <a:solidFill>
                            <a:schemeClr val="tx1"/>
                          </a:solidFill>
                          <a:effectLst/>
                          <a:latin typeface="ＭＳ Ｐゴシック"/>
                        </a:rPr>
                        <a:t>（ポケトーク）の設置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・ニーズを踏まえた新たなｲﾍﾞﾝﾄ・ﾌﾟﾗﾝの企画、実施</a:t>
                      </a:r>
                      <a:r>
                        <a:rPr kumimoji="1" lang="en-US" altLang="ja-JP" sz="1100" b="0" dirty="0">
                          <a:solidFill>
                            <a:schemeClr val="tx1"/>
                          </a:solidFill>
                        </a:rPr>
                        <a:t/>
                      </a:r>
                      <a:br>
                        <a:rPr kumimoji="1" lang="en-US" altLang="ja-JP" sz="1100" b="0" dirty="0">
                          <a:solidFill>
                            <a:schemeClr val="tx1"/>
                          </a:solidFill>
                        </a:rPr>
                      </a:br>
                      <a:r>
                        <a:rPr lang="ja-JP" altLang="en-US" sz="1100" b="0" i="0" u="none" strike="noStrike" dirty="0">
                          <a:solidFill>
                            <a:schemeClr val="tx1"/>
                          </a:solidFill>
                          <a:effectLst/>
                          <a:latin typeface="ＭＳ Ｐゴシック"/>
                        </a:rPr>
                        <a:t>例）メダリストによる水泳教室、子供の走り方教室、松林散策イベント、子ども汽車フリーパス</a:t>
                      </a:r>
                      <a:r>
                        <a:rPr lang="en-US" altLang="ja-JP" sz="1100" b="0" i="0" u="none" strike="noStrike" dirty="0">
                          <a:solidFill>
                            <a:schemeClr val="tx1"/>
                          </a:solidFill>
                          <a:effectLst/>
                          <a:latin typeface="ＭＳ Ｐゴシック"/>
                        </a:rPr>
                        <a:t>Day</a:t>
                      </a:r>
                      <a:r>
                        <a:rPr lang="ja-JP" altLang="en-US" sz="1100" b="0" i="0" u="none" strike="noStrike" dirty="0" err="1">
                          <a:solidFill>
                            <a:schemeClr val="tx1"/>
                          </a:solidFill>
                          <a:effectLst/>
                          <a:latin typeface="ＭＳ Ｐゴシック"/>
                        </a:rPr>
                        <a:t>、</a:t>
                      </a:r>
                      <a:r>
                        <a:rPr lang="ja-JP" altLang="en-US" sz="1100" b="0" i="0" u="none" strike="noStrike" dirty="0">
                          <a:solidFill>
                            <a:schemeClr val="tx1"/>
                          </a:solidFill>
                          <a:effectLst/>
                          <a:latin typeface="ＭＳ Ｐゴシック"/>
                        </a:rPr>
                        <a:t>浜寺ローズカーニバルなど</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・利用者のﾏﾅｰｱｯﾌﾟに</a:t>
                      </a:r>
                      <a:r>
                        <a:rPr kumimoji="1" lang="en-US" altLang="ja-JP" sz="1100" b="0" i="0" u="none" strike="noStrike" dirty="0">
                          <a:solidFill>
                            <a:schemeClr val="tx1"/>
                          </a:solidFill>
                          <a:effectLst/>
                          <a:latin typeface="ＭＳ Ｐゴシック"/>
                        </a:rPr>
                        <a:t> </a:t>
                      </a:r>
                      <a:r>
                        <a:rPr kumimoji="1" lang="ja-JP" altLang="en-US" sz="1100" b="0" i="0" u="none" strike="noStrike" dirty="0">
                          <a:solidFill>
                            <a:schemeClr val="tx1"/>
                          </a:solidFill>
                          <a:effectLst/>
                          <a:latin typeface="ＭＳ Ｐゴシック"/>
                        </a:rPr>
                        <a:t>向けた啓発</a:t>
                      </a:r>
                      <a:endParaRPr kumimoji="1"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遊具等の利用を巡視やﾎｰﾑﾍﾟｰｼﾞで注意喚起</a:t>
                      </a:r>
                      <a:endParaRPr kumimoji="1"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・駐車場満車状況発信</a:t>
                      </a:r>
                      <a:endParaRPr kumimoji="1"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・高石市ふるさと納税返礼品登録（</a:t>
                      </a:r>
                      <a:r>
                        <a:rPr kumimoji="1" lang="en-US" altLang="ja-JP" sz="1100" b="0" i="0" u="none" strike="noStrike" dirty="0">
                          <a:solidFill>
                            <a:schemeClr val="tx1"/>
                          </a:solidFill>
                          <a:effectLst/>
                          <a:latin typeface="ＭＳ Ｐゴシック"/>
                        </a:rPr>
                        <a:t>2021</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7</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・フィッシングパーク営業</a:t>
                      </a:r>
                      <a:endParaRPr kumimoji="1"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a:t>
                      </a:r>
                      <a:r>
                        <a:rPr kumimoji="1" lang="en-US" altLang="ja-JP" sz="1100" b="0" i="0" u="none" strike="noStrike" dirty="0">
                          <a:solidFill>
                            <a:schemeClr val="tx1"/>
                          </a:solidFill>
                          <a:effectLst/>
                          <a:latin typeface="ＭＳ Ｐゴシック"/>
                        </a:rPr>
                        <a:t>2022</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11</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kumimoji="1" lang="ja-JP" altLang="en-US" sz="1100" b="0" u="none"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76427086"/>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39"/>
          <a:ext cx="8938710" cy="6132035"/>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25743">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08178">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440160">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656183">
                  <a:extLst>
                    <a:ext uri="{9D8B030D-6E8A-4147-A177-3AD203B41FA5}">
                      <a16:colId xmlns:a16="http://schemas.microsoft.com/office/drawing/2014/main" val="20007"/>
                    </a:ext>
                  </a:extLst>
                </a:gridCol>
              </a:tblGrid>
              <a:tr h="326224">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08101">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497710">
                <a:tc>
                  <a:txBody>
                    <a:bodyPr/>
                    <a:lstStyle/>
                    <a:p>
                      <a:r>
                        <a:rPr kumimoji="1" lang="en-US" altLang="ja-JP" sz="1100" dirty="0">
                          <a:solidFill>
                            <a:schemeClr val="tx1"/>
                          </a:solidFill>
                        </a:rPr>
                        <a:t>19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箕面公園</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（全般）</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・ホームページの情報発信を強化</a:t>
                      </a:r>
                      <a:endParaRPr lang="en-US" altLang="ja-JP" sz="110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j-ea"/>
                          <a:ea typeface="+mj-ea"/>
                        </a:rPr>
                        <a:t>-</a:t>
                      </a:r>
                      <a:r>
                        <a:rPr lang="ja-JP" altLang="en-US" sz="1100" b="0" i="0" u="none" strike="noStrike" dirty="0">
                          <a:solidFill>
                            <a:schemeClr val="tx1"/>
                          </a:solidFill>
                          <a:effectLst/>
                          <a:latin typeface="+mj-ea"/>
                          <a:ea typeface="+mj-ea"/>
                        </a:rPr>
                        <a:t>多言語化</a:t>
                      </a:r>
                      <a:r>
                        <a:rPr lang="en-US" altLang="ja-JP" sz="1100" b="0" i="0" u="none" strike="noStrike" dirty="0">
                          <a:solidFill>
                            <a:schemeClr val="tx1"/>
                          </a:solidFill>
                          <a:effectLst/>
                          <a:latin typeface="+mj-ea"/>
                          <a:ea typeface="+mj-ea"/>
                        </a:rPr>
                        <a:t/>
                      </a:r>
                      <a:br>
                        <a:rPr lang="en-US" altLang="ja-JP" sz="1100" b="0" i="0" u="none" strike="noStrike" dirty="0">
                          <a:solidFill>
                            <a:schemeClr val="tx1"/>
                          </a:solidFill>
                          <a:effectLst/>
                          <a:latin typeface="+mj-ea"/>
                          <a:ea typeface="+mj-ea"/>
                        </a:rPr>
                      </a:br>
                      <a:r>
                        <a:rPr lang="ja-JP" altLang="en-US" sz="1100" b="0" i="0" u="none" strike="noStrike" dirty="0">
                          <a:solidFill>
                            <a:schemeClr val="tx1"/>
                          </a:solidFill>
                          <a:effectLst/>
                          <a:latin typeface="+mj-ea"/>
                          <a:ea typeface="+mj-ea"/>
                        </a:rPr>
                        <a:t>（</a:t>
                      </a:r>
                      <a:r>
                        <a:rPr lang="en-US" altLang="ja-JP" sz="1100" b="0" i="0" u="none" strike="noStrike" dirty="0">
                          <a:solidFill>
                            <a:schemeClr val="tx1"/>
                          </a:solidFill>
                          <a:effectLst/>
                          <a:latin typeface="+mj-ea"/>
                          <a:ea typeface="+mj-ea"/>
                        </a:rPr>
                        <a:t>2016</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4</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・箕面公園アプリ「まちやまナビ」開設（</a:t>
                      </a:r>
                      <a:r>
                        <a:rPr kumimoji="1" lang="en-US" altLang="ja-JP" sz="1100" b="0" i="0" u="none" strike="noStrike" kern="1200" dirty="0">
                          <a:solidFill>
                            <a:schemeClr val="tx1"/>
                          </a:solidFill>
                          <a:effectLst/>
                          <a:latin typeface="+mj-ea"/>
                          <a:ea typeface="+mn-ea"/>
                          <a:cs typeface="+mn-cs"/>
                        </a:rPr>
                        <a:t>2019</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4</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j-ea"/>
                          <a:ea typeface="+mn-ea"/>
                          <a:cs typeface="+mn-cs"/>
                        </a:rPr>
                        <a:t>-</a:t>
                      </a:r>
                      <a:r>
                        <a:rPr kumimoji="1" lang="ja-JP" altLang="en-US" sz="1100" b="0" i="0" u="none" strike="noStrike" kern="1200" dirty="0">
                          <a:solidFill>
                            <a:schemeClr val="tx1"/>
                          </a:solidFill>
                          <a:effectLst/>
                          <a:latin typeface="+mj-ea"/>
                          <a:ea typeface="+mn-ea"/>
                          <a:cs typeface="+mn-cs"/>
                        </a:rPr>
                        <a:t>英語・中国語表記追加設定（</a:t>
                      </a:r>
                      <a:r>
                        <a:rPr kumimoji="1" lang="en-US" altLang="ja-JP" sz="1100" b="0" i="0" u="none" strike="noStrike" kern="1200" dirty="0">
                          <a:solidFill>
                            <a:schemeClr val="tx1"/>
                          </a:solidFill>
                          <a:effectLst/>
                          <a:latin typeface="+mj-ea"/>
                          <a:ea typeface="+mn-ea"/>
                          <a:cs typeface="+mn-cs"/>
                        </a:rPr>
                        <a:t>2020</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7</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・箕面公園</a:t>
                      </a:r>
                      <a:r>
                        <a:rPr kumimoji="1" lang="ja-JP" altLang="en-US" sz="1100" b="0" i="0" u="none" strike="noStrike" kern="1200" baseline="0" dirty="0">
                          <a:solidFill>
                            <a:schemeClr val="tx1"/>
                          </a:solidFill>
                          <a:effectLst/>
                          <a:latin typeface="+mj-ea"/>
                          <a:ea typeface="+mn-ea"/>
                          <a:cs typeface="+mn-cs"/>
                        </a:rPr>
                        <a:t> </a:t>
                      </a:r>
                      <a:r>
                        <a:rPr kumimoji="1" lang="en-US" altLang="ja-JP" sz="1100" b="0" i="0" u="none" strike="noStrike" kern="1200" dirty="0">
                          <a:solidFill>
                            <a:schemeClr val="tx1"/>
                          </a:solidFill>
                          <a:effectLst/>
                          <a:latin typeface="+mj-ea"/>
                          <a:ea typeface="+mn-ea"/>
                          <a:cs typeface="+mn-cs"/>
                        </a:rPr>
                        <a:t>Instagram</a:t>
                      </a:r>
                      <a:r>
                        <a:rPr kumimoji="1" lang="ja-JP" altLang="en-US" sz="1100" b="0" i="0" u="none" strike="noStrike" kern="1200" dirty="0">
                          <a:solidFill>
                            <a:schemeClr val="tx1"/>
                          </a:solidFill>
                          <a:effectLst/>
                          <a:latin typeface="+mj-ea"/>
                          <a:ea typeface="+mn-ea"/>
                          <a:cs typeface="+mn-cs"/>
                        </a:rPr>
                        <a:t>開設（</a:t>
                      </a:r>
                      <a:r>
                        <a:rPr kumimoji="1" lang="en-US" altLang="ja-JP" sz="1100" b="0" i="0" u="none" strike="noStrike" kern="1200" dirty="0">
                          <a:solidFill>
                            <a:schemeClr val="tx1"/>
                          </a:solidFill>
                          <a:effectLst/>
                          <a:latin typeface="+mj-ea"/>
                          <a:ea typeface="+mn-ea"/>
                          <a:cs typeface="+mn-cs"/>
                        </a:rPr>
                        <a:t>2019</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5</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・落石対策</a:t>
                      </a:r>
                      <a:r>
                        <a:rPr lang="en-US" altLang="ja-JP" sz="1100" b="0" i="0" u="none" strike="noStrike" baseline="0" dirty="0">
                          <a:solidFill>
                            <a:schemeClr val="tx1"/>
                          </a:solidFill>
                          <a:effectLst/>
                          <a:latin typeface="+mj-ea"/>
                          <a:ea typeface="+mj-ea"/>
                        </a:rPr>
                        <a:t> </a:t>
                      </a:r>
                      <a:endParaRPr lang="en-US" altLang="ja-JP" sz="1100" b="0" i="0" u="none" strike="noStrike" dirty="0">
                        <a:solidFill>
                          <a:schemeClr val="tx1"/>
                        </a:solidFill>
                        <a:effectLst/>
                        <a:latin typeface="+mj-ea"/>
                        <a:ea typeface="+mj-ea"/>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・トイレ改修</a:t>
                      </a:r>
                      <a:endParaRPr lang="en-US" altLang="ja-JP" sz="1100" b="0" i="0" u="none" strike="noStrike" dirty="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mj-ea"/>
                          <a:ea typeface="+mj-ea"/>
                        </a:rPr>
                        <a:t> </a:t>
                      </a:r>
                      <a:r>
                        <a:rPr lang="ja-JP" altLang="en-US" sz="1100" b="0" i="0" u="none" strike="noStrike" dirty="0">
                          <a:solidFill>
                            <a:schemeClr val="tx1"/>
                          </a:solidFill>
                          <a:effectLst/>
                          <a:latin typeface="+mj-ea"/>
                          <a:ea typeface="+mj-ea"/>
                        </a:rPr>
                        <a:t>（</a:t>
                      </a:r>
                      <a:r>
                        <a:rPr lang="en-US" altLang="ja-JP" sz="1100" b="0" i="0" u="none" strike="noStrike" dirty="0">
                          <a:solidFill>
                            <a:schemeClr val="tx1"/>
                          </a:solidFill>
                          <a:effectLst/>
                          <a:latin typeface="+mj-ea"/>
                          <a:ea typeface="+mj-ea"/>
                        </a:rPr>
                        <a:t>2016</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3</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r>
                        <a:rPr kumimoji="1" lang="ja-JP" altLang="en-US" sz="1100" b="0" u="none" kern="1200" dirty="0">
                          <a:solidFill>
                            <a:schemeClr val="tx1"/>
                          </a:solidFill>
                          <a:latin typeface="+mj-ea"/>
                          <a:ea typeface="+mn-ea"/>
                          <a:cs typeface="+mn-cs"/>
                        </a:rPr>
                        <a:t>・夜間利用の促進</a:t>
                      </a:r>
                      <a:endParaRPr kumimoji="1" lang="en-US" altLang="ja-JP" sz="1100" b="0" u="none" kern="1200" dirty="0">
                        <a:solidFill>
                          <a:schemeClr val="tx1"/>
                        </a:solidFill>
                        <a:latin typeface="+mj-ea"/>
                        <a:ea typeface="+mn-ea"/>
                        <a:cs typeface="+mn-cs"/>
                      </a:endParaRPr>
                    </a:p>
                    <a:p>
                      <a:pPr marL="177800" indent="-88900"/>
                      <a:r>
                        <a:rPr kumimoji="1" lang="ja-JP" altLang="en-US" sz="1100" b="0" u="none" kern="1200" dirty="0">
                          <a:solidFill>
                            <a:schemeClr val="tx1"/>
                          </a:solidFill>
                          <a:latin typeface="+mj-ea"/>
                          <a:ea typeface="+mn-ea"/>
                          <a:cs typeface="+mn-cs"/>
                        </a:rPr>
                        <a:t>－箕面大滝ライトアップの拡充：照明機器設置。季節ごとに開催可能とする。（</a:t>
                      </a:r>
                      <a:r>
                        <a:rPr kumimoji="1" lang="en-US" altLang="ja-JP" sz="1100" b="0" u="none" kern="1200" dirty="0">
                          <a:solidFill>
                            <a:schemeClr val="tx1"/>
                          </a:solidFill>
                          <a:latin typeface="+mj-ea"/>
                          <a:ea typeface="+mn-ea"/>
                          <a:cs typeface="+mn-cs"/>
                        </a:rPr>
                        <a:t>2022</a:t>
                      </a:r>
                      <a:r>
                        <a:rPr kumimoji="1" lang="ja-JP" altLang="en-US" sz="1100" b="0" u="none" kern="1200" dirty="0">
                          <a:solidFill>
                            <a:schemeClr val="tx1"/>
                          </a:solidFill>
                          <a:latin typeface="+mj-ea"/>
                          <a:ea typeface="+mn-ea"/>
                          <a:cs typeface="+mn-cs"/>
                        </a:rPr>
                        <a:t>年</a:t>
                      </a:r>
                      <a:r>
                        <a:rPr kumimoji="1" lang="en-US" altLang="ja-JP" sz="1100" b="0" u="none" kern="1200" dirty="0">
                          <a:solidFill>
                            <a:schemeClr val="tx1"/>
                          </a:solidFill>
                          <a:latin typeface="+mj-ea"/>
                          <a:ea typeface="+mn-ea"/>
                          <a:cs typeface="+mn-cs"/>
                        </a:rPr>
                        <a:t>7</a:t>
                      </a:r>
                      <a:r>
                        <a:rPr kumimoji="1" lang="ja-JP" altLang="en-US" sz="1100" b="0" u="none" kern="1200" dirty="0">
                          <a:solidFill>
                            <a:schemeClr val="tx1"/>
                          </a:solidFill>
                          <a:latin typeface="+mj-ea"/>
                          <a:ea typeface="+mn-ea"/>
                          <a:cs typeface="+mn-cs"/>
                        </a:rPr>
                        <a:t>月～）</a:t>
                      </a:r>
                      <a:endParaRPr kumimoji="1" lang="ja-JP" altLang="en-US" sz="1100" b="0" dirty="0">
                        <a:solidFill>
                          <a:schemeClr val="tx1"/>
                        </a:solidFill>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j-ea"/>
                          <a:ea typeface="+mj-ea"/>
                        </a:rPr>
                        <a:t>・広報ﾂｰﾙの刷新・充実</a:t>
                      </a:r>
                      <a:endParaRPr lang="en-US" altLang="ja-JP" sz="1100" b="0" i="0" u="none" strike="noStrike" dirty="0">
                        <a:solidFill>
                          <a:schemeClr val="tx1"/>
                        </a:solidFill>
                        <a:effectLst/>
                        <a:latin typeface="+mj-ea"/>
                        <a:ea typeface="+mj-ea"/>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j-ea"/>
                          <a:ea typeface="+mj-ea"/>
                        </a:rPr>
                        <a:t>-</a:t>
                      </a:r>
                      <a:r>
                        <a:rPr lang="ja-JP" altLang="en-US" sz="1100" b="0" i="0" u="none" strike="noStrike" dirty="0">
                          <a:solidFill>
                            <a:schemeClr val="tx1"/>
                          </a:solidFill>
                          <a:effectLst/>
                          <a:latin typeface="+mj-ea"/>
                          <a:ea typeface="+mj-ea"/>
                        </a:rPr>
                        <a:t>タウン情報誌に定期的にｲﾍﾞﾝﾄ情報を掲載（</a:t>
                      </a:r>
                      <a:r>
                        <a:rPr lang="en-US" altLang="ja-JP" sz="1100" b="0" i="0" u="none" strike="noStrike" dirty="0">
                          <a:solidFill>
                            <a:schemeClr val="tx1"/>
                          </a:solidFill>
                          <a:effectLst/>
                          <a:latin typeface="+mj-ea"/>
                          <a:ea typeface="+mj-ea"/>
                        </a:rPr>
                        <a:t>2013</a:t>
                      </a:r>
                      <a:r>
                        <a:rPr lang="ja-JP" altLang="en-US" sz="1100" b="0" i="0" u="none" strike="noStrike" dirty="0">
                          <a:solidFill>
                            <a:schemeClr val="tx1"/>
                          </a:solidFill>
                          <a:effectLst/>
                          <a:latin typeface="+mj-ea"/>
                          <a:ea typeface="+mj-ea"/>
                        </a:rPr>
                        <a:t>年</a:t>
                      </a:r>
                      <a:r>
                        <a:rPr lang="en-US" altLang="ja-JP" sz="1100" b="0" i="0" u="none" strike="noStrike" dirty="0">
                          <a:solidFill>
                            <a:schemeClr val="tx1"/>
                          </a:solidFill>
                          <a:effectLst/>
                          <a:latin typeface="+mj-ea"/>
                          <a:ea typeface="+mj-ea"/>
                        </a:rPr>
                        <a:t>4</a:t>
                      </a:r>
                      <a:r>
                        <a:rPr lang="ja-JP" altLang="en-US" sz="1100" b="0" i="0" u="none" strike="noStrike" dirty="0">
                          <a:solidFill>
                            <a:schemeClr val="tx1"/>
                          </a:solidFill>
                          <a:effectLst/>
                          <a:latin typeface="+mj-ea"/>
                          <a:ea typeface="+mj-ea"/>
                        </a:rPr>
                        <a:t>月～）</a:t>
                      </a:r>
                      <a:endParaRPr lang="en-US" altLang="ja-JP" sz="1100" b="0" i="0" u="none" strike="noStrike" dirty="0">
                        <a:solidFill>
                          <a:schemeClr val="tx1"/>
                        </a:solidFill>
                        <a:effectLst/>
                        <a:latin typeface="+mj-ea"/>
                        <a:ea typeface="+mj-ea"/>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・まちやまカフェ（キッチンカー）昆虫館前に配置（</a:t>
                      </a:r>
                      <a:r>
                        <a:rPr kumimoji="1" lang="en-US" altLang="ja-JP" sz="1100" b="0" i="0" u="none" strike="noStrike" kern="1200" dirty="0">
                          <a:solidFill>
                            <a:schemeClr val="tx1"/>
                          </a:solidFill>
                          <a:effectLst/>
                          <a:latin typeface="+mj-ea"/>
                          <a:ea typeface="+mn-ea"/>
                          <a:cs typeface="+mn-cs"/>
                        </a:rPr>
                        <a:t>2020</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8</a:t>
                      </a:r>
                      <a:r>
                        <a:rPr kumimoji="1" lang="ja-JP" altLang="en-US" sz="1100" b="0" i="0" u="none" strike="noStrike" kern="1200" dirty="0">
                          <a:solidFill>
                            <a:schemeClr val="tx1"/>
                          </a:solidFill>
                          <a:effectLst/>
                          <a:latin typeface="+mj-ea"/>
                          <a:ea typeface="+mn-ea"/>
                          <a:cs typeface="+mn-cs"/>
                        </a:rPr>
                        <a:t>月～</a:t>
                      </a:r>
                      <a:r>
                        <a:rPr kumimoji="1" lang="ja-JP" altLang="en-US" sz="1100" b="0" i="0" u="none" strike="noStrike" kern="1200" dirty="0" err="1">
                          <a:solidFill>
                            <a:schemeClr val="tx1"/>
                          </a:solidFill>
                          <a:effectLst/>
                          <a:latin typeface="+mj-ea"/>
                          <a:ea typeface="+mn-ea"/>
                          <a:cs typeface="+mn-cs"/>
                        </a:rPr>
                        <a:t>の</a:t>
                      </a:r>
                      <a:r>
                        <a:rPr kumimoji="1" lang="ja-JP" altLang="en-US" sz="1100" b="0" i="0" u="none" strike="noStrike" kern="1200" dirty="0">
                          <a:solidFill>
                            <a:schemeClr val="tx1"/>
                          </a:solidFill>
                          <a:effectLst/>
                          <a:latin typeface="+mj-ea"/>
                          <a:ea typeface="+mn-ea"/>
                          <a:cs typeface="+mn-cs"/>
                        </a:rPr>
                        <a:t>土日祝）</a:t>
                      </a:r>
                      <a:endParaRPr kumimoji="1" lang="en-US" altLang="ja-JP" sz="1100" b="0" i="0" u="none" strike="noStrike" kern="1200" dirty="0">
                        <a:solidFill>
                          <a:schemeClr val="tx1"/>
                        </a:solidFill>
                        <a:effectLst/>
                        <a:latin typeface="+mj-ea"/>
                        <a:ea typeface="+mn-ea"/>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・利用者安全対策</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－園路自転車走行禁止（許可証制）（</a:t>
                      </a:r>
                      <a:r>
                        <a:rPr kumimoji="1" lang="en-US" altLang="ja-JP" sz="1100" b="0" i="0" u="none" strike="noStrike" kern="1200" dirty="0">
                          <a:solidFill>
                            <a:schemeClr val="tx1"/>
                          </a:solidFill>
                          <a:effectLst/>
                          <a:latin typeface="+mj-ea"/>
                          <a:ea typeface="+mn-ea"/>
                          <a:cs typeface="+mn-cs"/>
                        </a:rPr>
                        <a:t>2021</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4</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－滝前保安カメラの設置（</a:t>
                      </a:r>
                      <a:r>
                        <a:rPr kumimoji="1" lang="en-US" altLang="ja-JP" sz="1100" b="0" i="0" u="none" strike="noStrike" kern="1200" dirty="0">
                          <a:solidFill>
                            <a:schemeClr val="tx1"/>
                          </a:solidFill>
                          <a:effectLst/>
                          <a:latin typeface="+mj-ea"/>
                          <a:ea typeface="+mn-ea"/>
                          <a:cs typeface="+mn-cs"/>
                        </a:rPr>
                        <a:t>2021</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3</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1778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mj-ea"/>
                          <a:ea typeface="+mn-ea"/>
                          <a:cs typeface="+mn-cs"/>
                        </a:rPr>
                        <a:t>－滝前放送設備の設置（</a:t>
                      </a:r>
                      <a:r>
                        <a:rPr kumimoji="1" lang="en-US" altLang="ja-JP" sz="1100" b="0" i="0" u="none" strike="noStrike" kern="1200" dirty="0">
                          <a:solidFill>
                            <a:schemeClr val="tx1"/>
                          </a:solidFill>
                          <a:effectLst/>
                          <a:latin typeface="+mj-ea"/>
                          <a:ea typeface="+mn-ea"/>
                          <a:cs typeface="+mn-cs"/>
                        </a:rPr>
                        <a:t>2022</a:t>
                      </a:r>
                      <a:r>
                        <a:rPr kumimoji="1" lang="ja-JP" altLang="en-US" sz="1100" b="0" i="0" u="none" strike="noStrike" kern="1200" dirty="0">
                          <a:solidFill>
                            <a:schemeClr val="tx1"/>
                          </a:solidFill>
                          <a:effectLst/>
                          <a:latin typeface="+mj-ea"/>
                          <a:ea typeface="+mn-ea"/>
                          <a:cs typeface="+mn-cs"/>
                        </a:rPr>
                        <a:t>年</a:t>
                      </a:r>
                      <a:r>
                        <a:rPr kumimoji="1" lang="en-US" altLang="ja-JP" sz="1100" b="0" i="0" u="none" strike="noStrike" kern="1200" dirty="0">
                          <a:solidFill>
                            <a:schemeClr val="tx1"/>
                          </a:solidFill>
                          <a:effectLst/>
                          <a:latin typeface="+mj-ea"/>
                          <a:ea typeface="+mn-ea"/>
                          <a:cs typeface="+mn-cs"/>
                        </a:rPr>
                        <a:t>2</a:t>
                      </a:r>
                      <a:r>
                        <a:rPr kumimoji="1" lang="ja-JP" altLang="en-US" sz="1100" b="0" i="0" u="none" strike="noStrike" kern="1200" dirty="0">
                          <a:solidFill>
                            <a:schemeClr val="tx1"/>
                          </a:solidFill>
                          <a:effectLst/>
                          <a:latin typeface="+mj-ea"/>
                          <a:ea typeface="+mn-ea"/>
                          <a:cs typeface="+mn-cs"/>
                        </a:rPr>
                        <a:t>月～）</a:t>
                      </a:r>
                      <a:endParaRPr kumimoji="1" lang="en-US" altLang="ja-JP" sz="1100" b="0" i="0" u="none" strike="noStrike" kern="1200" dirty="0">
                        <a:solidFill>
                          <a:schemeClr val="tx1"/>
                        </a:solidFill>
                        <a:effectLst/>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dirty="0">
                        <a:solidFill>
                          <a:schemeClr val="tx1"/>
                        </a:solidFill>
                        <a:effectLst/>
                        <a:latin typeface="+mj-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mj-ea"/>
                        <a:ea typeface="+mj-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latin typeface="+mj-ea"/>
                          <a:ea typeface="+mj-ea"/>
                        </a:rPr>
                        <a:t>・</a:t>
                      </a:r>
                      <a:r>
                        <a:rPr kumimoji="1" lang="ja-JP" altLang="en-US" sz="1100" b="0" u="none" dirty="0">
                          <a:solidFill>
                            <a:schemeClr val="tx1"/>
                          </a:solidFill>
                          <a:latin typeface="+mj-ea"/>
                          <a:ea typeface="+mj-ea"/>
                        </a:rPr>
                        <a:t>ニーズを踏まえた新た</a:t>
                      </a:r>
                      <a:endParaRPr kumimoji="1" lang="en-US" altLang="ja-JP" sz="1100" b="0" u="none" dirty="0">
                        <a:solidFill>
                          <a:schemeClr val="tx1"/>
                        </a:solidFill>
                        <a:latin typeface="+mj-ea"/>
                        <a:ea typeface="+mj-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u="none" dirty="0">
                          <a:solidFill>
                            <a:schemeClr val="tx1"/>
                          </a:solidFill>
                          <a:latin typeface="+mj-ea"/>
                          <a:ea typeface="+mj-ea"/>
                        </a:rPr>
                        <a:t> </a:t>
                      </a:r>
                      <a:r>
                        <a:rPr kumimoji="1" lang="ja-JP" altLang="en-US" sz="1100" b="0" u="none" dirty="0">
                          <a:solidFill>
                            <a:schemeClr val="tx1"/>
                          </a:solidFill>
                          <a:latin typeface="+mj-ea"/>
                          <a:ea typeface="+mj-ea"/>
                        </a:rPr>
                        <a:t>なｲﾍﾞﾝﾄの企画、実施</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－自然観察会</a:t>
                      </a:r>
                      <a:endParaRPr kumimoji="1" lang="en-US" altLang="ja-JP" sz="1100" b="0" u="none" strike="sngStrike" kern="1200" baseline="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a:t>
                      </a:r>
                      <a:r>
                        <a:rPr kumimoji="1" lang="ja-JP" altLang="en-US" sz="1100" b="0" u="none" kern="1200" dirty="0">
                          <a:solidFill>
                            <a:schemeClr val="tx1"/>
                          </a:solidFill>
                          <a:latin typeface="+mj-ea"/>
                          <a:ea typeface="+mn-ea"/>
                          <a:cs typeface="+mn-cs"/>
                        </a:rPr>
                        <a:t>自然・クラフト工作教室</a:t>
                      </a:r>
                      <a:r>
                        <a:rPr kumimoji="1" lang="ja-JP" altLang="en-US" sz="1100" b="0" u="none" strike="noStrike" kern="1200" baseline="0" dirty="0">
                          <a:solidFill>
                            <a:schemeClr val="tx1"/>
                          </a:solidFill>
                          <a:latin typeface="+mj-ea"/>
                          <a:ea typeface="+mn-ea"/>
                          <a:cs typeface="+mn-cs"/>
                        </a:rPr>
                        <a:t>（年</a:t>
                      </a:r>
                      <a:r>
                        <a:rPr kumimoji="1" lang="en-US" altLang="ja-JP" sz="1100" b="0" u="none" strike="noStrike" kern="1200" baseline="0" dirty="0">
                          <a:solidFill>
                            <a:schemeClr val="tx1"/>
                          </a:solidFill>
                          <a:latin typeface="+mj-ea"/>
                          <a:ea typeface="+mn-ea"/>
                          <a:cs typeface="+mn-cs"/>
                        </a:rPr>
                        <a:t>3</a:t>
                      </a:r>
                      <a:r>
                        <a:rPr kumimoji="1" lang="ja-JP" altLang="en-US" sz="1100" b="0" u="none" strike="noStrike" kern="1200" baseline="0" dirty="0">
                          <a:solidFill>
                            <a:schemeClr val="tx1"/>
                          </a:solidFill>
                          <a:latin typeface="+mj-ea"/>
                          <a:ea typeface="+mn-ea"/>
                          <a:cs typeface="+mn-cs"/>
                        </a:rPr>
                        <a:t>回程度開催）</a:t>
                      </a:r>
                      <a:endParaRPr kumimoji="1" lang="en-US" altLang="ja-JP" sz="1100" b="0" u="none" strike="noStrike" kern="1200" baseline="0" dirty="0">
                        <a:solidFill>
                          <a:schemeClr val="tx1"/>
                        </a:solidFill>
                        <a:latin typeface="+mj-ea"/>
                        <a:ea typeface="+mn-ea"/>
                        <a:cs typeface="+mn-cs"/>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－川床プラス（「ホタル観賞の夕べ」</a:t>
                      </a:r>
                      <a:r>
                        <a:rPr kumimoji="1" lang="ja-JP" altLang="en-US" sz="1100" b="0" u="none" strike="noStrike" kern="1200" baseline="0" dirty="0">
                          <a:solidFill>
                            <a:schemeClr val="tx1"/>
                          </a:solidFill>
                          <a:latin typeface="+mj-ea"/>
                          <a:ea typeface="+mn-ea"/>
                          <a:cs typeface="+mn-cs"/>
                        </a:rPr>
                        <a:t>（</a:t>
                      </a:r>
                      <a:r>
                        <a:rPr kumimoji="1" lang="en-US" altLang="ja-JP" sz="1100" b="0" u="none" strike="noStrike" kern="1200" baseline="0" dirty="0">
                          <a:solidFill>
                            <a:schemeClr val="tx1"/>
                          </a:solidFill>
                          <a:latin typeface="+mj-ea"/>
                          <a:ea typeface="+mn-ea"/>
                          <a:cs typeface="+mn-cs"/>
                        </a:rPr>
                        <a:t>6</a:t>
                      </a:r>
                      <a:r>
                        <a:rPr kumimoji="1" lang="ja-JP" altLang="en-US" sz="1100" b="0" u="none" strike="noStrike" kern="1200" baseline="0" dirty="0">
                          <a:solidFill>
                            <a:schemeClr val="tx1"/>
                          </a:solidFill>
                          <a:latin typeface="+mj-ea"/>
                          <a:ea typeface="+mn-ea"/>
                          <a:cs typeface="+mn-cs"/>
                        </a:rPr>
                        <a:t>月開催）</a:t>
                      </a:r>
                      <a:endParaRPr kumimoji="1" lang="en-US" altLang="ja-JP" sz="1100" b="0" u="none" strike="noStrike" kern="1200" baseline="0" dirty="0">
                        <a:solidFill>
                          <a:schemeClr val="tx1"/>
                        </a:solidFill>
                        <a:latin typeface="+mj-ea"/>
                        <a:ea typeface="+mn-ea"/>
                        <a:cs typeface="+mn-cs"/>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kern="1200" dirty="0">
                          <a:solidFill>
                            <a:schemeClr val="tx1"/>
                          </a:solidFill>
                          <a:latin typeface="+mj-ea"/>
                          <a:ea typeface="+mn-ea"/>
                          <a:cs typeface="+mn-cs"/>
                        </a:rPr>
                        <a:t>－寄席（年</a:t>
                      </a:r>
                      <a:r>
                        <a:rPr kumimoji="1" lang="en-US" altLang="ja-JP" sz="1100" b="0" u="none" kern="1200" dirty="0">
                          <a:solidFill>
                            <a:schemeClr val="tx1"/>
                          </a:solidFill>
                          <a:latin typeface="+mj-ea"/>
                          <a:ea typeface="+mn-ea"/>
                          <a:cs typeface="+mn-cs"/>
                        </a:rPr>
                        <a:t>1</a:t>
                      </a:r>
                      <a:r>
                        <a:rPr kumimoji="1" lang="ja-JP" altLang="en-US" sz="1100" b="0" u="none" kern="1200" dirty="0">
                          <a:solidFill>
                            <a:schemeClr val="tx1"/>
                          </a:solidFill>
                          <a:latin typeface="+mj-ea"/>
                          <a:ea typeface="+mn-ea"/>
                          <a:cs typeface="+mn-cs"/>
                        </a:rPr>
                        <a:t>回程度開催）</a:t>
                      </a:r>
                      <a:endParaRPr kumimoji="1" lang="en-US" altLang="ja-JP" sz="1100" b="0" u="none" kern="120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－ﾊｲｷﾝｸﾞｲﾍﾞﾝﾄ</a:t>
                      </a:r>
                      <a:r>
                        <a:rPr kumimoji="1" lang="ja-JP" altLang="en-US" sz="1100" b="0" u="none" kern="1200" dirty="0">
                          <a:solidFill>
                            <a:schemeClr val="tx1"/>
                          </a:solidFill>
                          <a:latin typeface="+mj-ea"/>
                          <a:ea typeface="+mn-ea"/>
                          <a:cs typeface="+mn-cs"/>
                        </a:rPr>
                        <a:t>（年</a:t>
                      </a:r>
                      <a:r>
                        <a:rPr kumimoji="1" lang="en-US" altLang="ja-JP" sz="1100" b="0" u="none" kern="1200" dirty="0">
                          <a:solidFill>
                            <a:schemeClr val="tx1"/>
                          </a:solidFill>
                          <a:latin typeface="+mj-ea"/>
                          <a:ea typeface="+mn-ea"/>
                          <a:cs typeface="+mn-cs"/>
                        </a:rPr>
                        <a:t>5</a:t>
                      </a:r>
                      <a:r>
                        <a:rPr kumimoji="1" lang="ja-JP" altLang="en-US" sz="1100" b="0" u="none" kern="1200" dirty="0">
                          <a:solidFill>
                            <a:schemeClr val="tx1"/>
                          </a:solidFill>
                          <a:latin typeface="+mj-ea"/>
                          <a:ea typeface="+mn-ea"/>
                          <a:cs typeface="+mn-cs"/>
                        </a:rPr>
                        <a:t>回程度開催）</a:t>
                      </a:r>
                      <a:endParaRPr kumimoji="1" lang="en-US" altLang="ja-JP" sz="1100" b="0" u="none" kern="1200" dirty="0">
                        <a:solidFill>
                          <a:schemeClr val="tx1"/>
                        </a:solidFill>
                        <a:latin typeface="+mj-ea"/>
                        <a:ea typeface="+mn-ea"/>
                        <a:cs typeface="+mn-cs"/>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－野外音楽ﾗｲﾌﾞ</a:t>
                      </a:r>
                      <a:r>
                        <a:rPr kumimoji="1" lang="ja-JP" altLang="en-US" sz="1100" b="0" u="none" strike="noStrike" kern="1200" baseline="0" dirty="0">
                          <a:solidFill>
                            <a:schemeClr val="tx1"/>
                          </a:solidFill>
                          <a:latin typeface="+mj-ea"/>
                          <a:ea typeface="+mn-ea"/>
                          <a:cs typeface="+mn-cs"/>
                        </a:rPr>
                        <a:t>（年</a:t>
                      </a:r>
                      <a:r>
                        <a:rPr kumimoji="1" lang="en-US" altLang="ja-JP" sz="1100" b="0" u="none" strike="noStrike" kern="1200" baseline="0" dirty="0">
                          <a:solidFill>
                            <a:schemeClr val="tx1"/>
                          </a:solidFill>
                          <a:latin typeface="+mj-ea"/>
                          <a:ea typeface="+mn-ea"/>
                          <a:cs typeface="+mn-cs"/>
                        </a:rPr>
                        <a:t>4</a:t>
                      </a:r>
                      <a:r>
                        <a:rPr kumimoji="1" lang="ja-JP" altLang="en-US" sz="1100" b="0" u="none" strike="noStrike" kern="1200" baseline="0" dirty="0">
                          <a:solidFill>
                            <a:schemeClr val="tx1"/>
                          </a:solidFill>
                          <a:latin typeface="+mj-ea"/>
                          <a:ea typeface="+mn-ea"/>
                          <a:cs typeface="+mn-cs"/>
                        </a:rPr>
                        <a:t>回程度開催）</a:t>
                      </a:r>
                      <a:endParaRPr kumimoji="1" lang="en-US" altLang="ja-JP" sz="1100" b="0" u="none" dirty="0">
                        <a:solidFill>
                          <a:schemeClr val="tx1"/>
                        </a:solidFill>
                        <a:latin typeface="+mj-ea"/>
                        <a:ea typeface="+mj-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・健康促進ｲﾍﾞﾝﾄの実施</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a:t>
                      </a:r>
                      <a:r>
                        <a:rPr kumimoji="1" lang="ja-JP" altLang="en-US" sz="1100" b="0" u="none" kern="1200" dirty="0">
                          <a:solidFill>
                            <a:schemeClr val="tx1"/>
                          </a:solidFill>
                          <a:latin typeface="+mj-ea"/>
                          <a:ea typeface="+mn-ea"/>
                          <a:cs typeface="+mn-cs"/>
                        </a:rPr>
                        <a:t>滝道週末ウォーキング</a:t>
                      </a:r>
                      <a:r>
                        <a:rPr kumimoji="1" lang="ja-JP" altLang="en-US" sz="1100" b="0" u="none" dirty="0">
                          <a:solidFill>
                            <a:schemeClr val="tx1"/>
                          </a:solidFill>
                          <a:latin typeface="+mj-ea"/>
                          <a:ea typeface="+mj-ea"/>
                        </a:rPr>
                        <a:t>」（毎週土曜日・箕面市と連携）</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－「まちやまｳｫｰｷﾝｸﾞ」（第</a:t>
                      </a:r>
                      <a:r>
                        <a:rPr kumimoji="1" lang="en-US" altLang="ja-JP" sz="1100" b="0" u="none" dirty="0">
                          <a:solidFill>
                            <a:schemeClr val="tx1"/>
                          </a:solidFill>
                          <a:latin typeface="+mj-ea"/>
                          <a:ea typeface="+mj-ea"/>
                        </a:rPr>
                        <a:t>1</a:t>
                      </a:r>
                      <a:r>
                        <a:rPr kumimoji="1" lang="ja-JP" altLang="en-US" sz="1100" b="0" u="none" dirty="0">
                          <a:solidFill>
                            <a:schemeClr val="tx1"/>
                          </a:solidFill>
                          <a:latin typeface="+mj-ea"/>
                          <a:ea typeface="+mj-ea"/>
                        </a:rPr>
                        <a:t>日曜</a:t>
                      </a:r>
                      <a:r>
                        <a:rPr kumimoji="1" lang="ja-JP" altLang="en-US" sz="1100" b="0" u="none" dirty="0">
                          <a:solidFill>
                            <a:schemeClr val="tx1"/>
                          </a:solidFill>
                          <a:effectLst/>
                          <a:latin typeface="+mj-ea"/>
                          <a:ea typeface="+mj-ea"/>
                        </a:rPr>
                        <a:t>日</a:t>
                      </a:r>
                      <a:r>
                        <a:rPr kumimoji="1" lang="ja-JP" altLang="en-US" sz="1100" b="0" u="none" dirty="0">
                          <a:solidFill>
                            <a:schemeClr val="tx1"/>
                          </a:solidFill>
                          <a:latin typeface="+mj-ea"/>
                          <a:ea typeface="+mj-ea"/>
                        </a:rPr>
                        <a:t>）</a:t>
                      </a:r>
                      <a:endParaRPr kumimoji="1" lang="en-US" altLang="ja-JP" sz="1100" b="0" u="none" dirty="0">
                        <a:solidFill>
                          <a:schemeClr val="tx1"/>
                        </a:solidFill>
                        <a:latin typeface="+mj-ea"/>
                        <a:ea typeface="+mj-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j-ea"/>
                          <a:ea typeface="+mj-ea"/>
                        </a:rPr>
                        <a:t>－健康体験ﾌｪｱ「健康ﾋﾟｸﾆｯｸ」の開催</a:t>
                      </a:r>
                      <a:r>
                        <a:rPr kumimoji="1" lang="en-US" altLang="ja-JP" sz="1100" b="0" u="none" dirty="0">
                          <a:solidFill>
                            <a:schemeClr val="tx1"/>
                          </a:solidFill>
                          <a:latin typeface="+mj-ea"/>
                          <a:ea typeface="+mj-ea"/>
                        </a:rPr>
                        <a:t/>
                      </a:r>
                      <a:br>
                        <a:rPr kumimoji="1" lang="en-US" altLang="ja-JP" sz="1100" b="0" u="none" dirty="0">
                          <a:solidFill>
                            <a:schemeClr val="tx1"/>
                          </a:solidFill>
                          <a:latin typeface="+mj-ea"/>
                          <a:ea typeface="+mj-ea"/>
                        </a:rPr>
                      </a:br>
                      <a:r>
                        <a:rPr kumimoji="1" lang="ja-JP" altLang="en-US" sz="1100" b="0" u="none" kern="1200" dirty="0">
                          <a:solidFill>
                            <a:schemeClr val="tx1"/>
                          </a:solidFill>
                          <a:latin typeface="+mj-ea"/>
                          <a:ea typeface="+mn-ea"/>
                          <a:cs typeface="+mn-cs"/>
                        </a:rPr>
                        <a:t>（</a:t>
                      </a:r>
                      <a:r>
                        <a:rPr kumimoji="1" lang="en-US" altLang="ja-JP" sz="1100" b="0" u="none" kern="1200" dirty="0">
                          <a:solidFill>
                            <a:schemeClr val="tx1"/>
                          </a:solidFill>
                          <a:latin typeface="+mj-ea"/>
                          <a:ea typeface="+mn-ea"/>
                          <a:cs typeface="+mn-cs"/>
                        </a:rPr>
                        <a:t>2017</a:t>
                      </a:r>
                      <a:r>
                        <a:rPr kumimoji="1" lang="ja-JP" altLang="en-US" sz="1100" b="0" u="none" kern="1200" dirty="0">
                          <a:solidFill>
                            <a:schemeClr val="tx1"/>
                          </a:solidFill>
                          <a:latin typeface="+mj-ea"/>
                          <a:ea typeface="+mn-ea"/>
                          <a:cs typeface="+mn-cs"/>
                        </a:rPr>
                        <a:t>年～年一回）</a:t>
                      </a:r>
                      <a:endParaRPr kumimoji="1" lang="en-US" altLang="ja-JP" sz="1100" b="0" u="none" kern="1200" dirty="0">
                        <a:solidFill>
                          <a:schemeClr val="tx1"/>
                        </a:solidFill>
                        <a:latin typeface="+mj-ea"/>
                        <a:ea typeface="+mn-ea"/>
                        <a:cs typeface="+mn-cs"/>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strike="noStrike" kern="1200" baseline="0" dirty="0">
                          <a:solidFill>
                            <a:schemeClr val="tx1"/>
                          </a:solidFill>
                          <a:latin typeface="+mj-ea"/>
                          <a:ea typeface="+mn-ea"/>
                          <a:cs typeface="+mn-cs"/>
                        </a:rPr>
                        <a:t>・箕面市観光</a:t>
                      </a:r>
                      <a:r>
                        <a:rPr kumimoji="1" lang="en-US" altLang="ja-JP" sz="1100" b="0" u="none" strike="noStrike" kern="1200" baseline="0" dirty="0">
                          <a:solidFill>
                            <a:schemeClr val="tx1"/>
                          </a:solidFill>
                          <a:latin typeface="+mj-ea"/>
                          <a:ea typeface="+mn-ea"/>
                          <a:cs typeface="+mn-cs"/>
                        </a:rPr>
                        <a:t>PR</a:t>
                      </a:r>
                      <a:r>
                        <a:rPr kumimoji="1" lang="ja-JP" altLang="en-US" sz="1100" b="0" u="none" strike="noStrike" kern="1200" baseline="0" dirty="0">
                          <a:solidFill>
                            <a:schemeClr val="tx1"/>
                          </a:solidFill>
                          <a:latin typeface="+mj-ea"/>
                          <a:ea typeface="+mn-ea"/>
                          <a:cs typeface="+mn-cs"/>
                        </a:rPr>
                        <a:t>「箕面</a:t>
                      </a:r>
                      <a:r>
                        <a:rPr kumimoji="1" lang="en-US" altLang="ja-JP" sz="1100" b="0" u="none" strike="noStrike" kern="1200" baseline="0" dirty="0" err="1">
                          <a:solidFill>
                            <a:schemeClr val="tx1"/>
                          </a:solidFill>
                          <a:latin typeface="+mj-ea"/>
                          <a:ea typeface="+mn-ea"/>
                          <a:cs typeface="+mn-cs"/>
                        </a:rPr>
                        <a:t>Pr</a:t>
                      </a:r>
                      <a:r>
                        <a:rPr kumimoji="1" lang="en-US" altLang="ja-JP" sz="1100" b="0" u="none" strike="noStrike" kern="1200" baseline="0" dirty="0">
                          <a:solidFill>
                            <a:schemeClr val="tx1"/>
                          </a:solidFill>
                          <a:latin typeface="+mj-ea"/>
                          <a:ea typeface="+mn-ea"/>
                          <a:cs typeface="+mn-cs"/>
                        </a:rPr>
                        <a:t>-Day</a:t>
                      </a:r>
                      <a:r>
                        <a:rPr kumimoji="1" lang="ja-JP" altLang="en-US" sz="1100" b="0" u="none" strike="noStrike" kern="1200" baseline="0" dirty="0">
                          <a:solidFill>
                            <a:schemeClr val="tx1"/>
                          </a:solidFill>
                          <a:latin typeface="+mj-ea"/>
                          <a:ea typeface="+mn-ea"/>
                          <a:cs typeface="+mn-cs"/>
                        </a:rPr>
                        <a:t>」（阪急西宮駅）パンフ配布協力（</a:t>
                      </a:r>
                      <a:r>
                        <a:rPr kumimoji="1" lang="en-US" altLang="ja-JP" sz="1100" b="0" u="none" strike="noStrike" kern="1200" baseline="0" dirty="0">
                          <a:solidFill>
                            <a:schemeClr val="tx1"/>
                          </a:solidFill>
                          <a:latin typeface="+mj-ea"/>
                          <a:ea typeface="+mn-ea"/>
                          <a:cs typeface="+mn-cs"/>
                        </a:rPr>
                        <a:t>4</a:t>
                      </a:r>
                      <a:r>
                        <a:rPr kumimoji="1" lang="ja-JP" altLang="en-US" sz="1100" b="0" u="none" strike="noStrike" kern="1200" baseline="0" dirty="0">
                          <a:solidFill>
                            <a:schemeClr val="tx1"/>
                          </a:solidFill>
                          <a:latin typeface="+mj-ea"/>
                          <a:ea typeface="+mn-ea"/>
                          <a:cs typeface="+mn-cs"/>
                        </a:rPr>
                        <a:t>月・</a:t>
                      </a:r>
                      <a:r>
                        <a:rPr kumimoji="1" lang="en-US" altLang="ja-JP" sz="1100" b="0" u="none" strike="noStrike" kern="1200" baseline="0" dirty="0">
                          <a:solidFill>
                            <a:schemeClr val="tx1"/>
                          </a:solidFill>
                          <a:latin typeface="+mj-ea"/>
                          <a:ea typeface="+mn-ea"/>
                          <a:cs typeface="+mn-cs"/>
                        </a:rPr>
                        <a:t>10</a:t>
                      </a:r>
                      <a:r>
                        <a:rPr kumimoji="1" lang="ja-JP" altLang="en-US" sz="1100" b="0" u="none" strike="noStrike" kern="1200" baseline="0" dirty="0">
                          <a:solidFill>
                            <a:schemeClr val="tx1"/>
                          </a:solidFill>
                          <a:latin typeface="+mj-ea"/>
                          <a:ea typeface="+mn-ea"/>
                          <a:cs typeface="+mn-cs"/>
                        </a:rPr>
                        <a:t>月）</a:t>
                      </a:r>
                      <a:endParaRPr kumimoji="1" lang="en-US" altLang="ja-JP" sz="1100" b="0" u="none" strike="noStrike" kern="1200" baseline="0" dirty="0">
                        <a:solidFill>
                          <a:schemeClr val="tx1"/>
                        </a:solidFill>
                        <a:latin typeface="+mj-ea"/>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73697930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657215" y="263122"/>
            <a:ext cx="1538998" cy="400110"/>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目次</a:t>
            </a:r>
            <a:endParaRPr kumimoji="1" lang="ja-JP" altLang="en-US" sz="2000" b="0" i="0" u="none" strike="noStrike" kern="1200" cap="none" spc="0" normalizeH="0" baseline="0" noProof="0" dirty="0" smtClean="0">
              <a:ln>
                <a:noFill/>
              </a:ln>
              <a:solidFill>
                <a:srgbClr val="FF0000"/>
              </a:solidFill>
              <a:effectLst/>
              <a:uLnTx/>
              <a:uFillTx/>
              <a:latin typeface="Calibri"/>
              <a:ea typeface="ＭＳ Ｐゴシック" panose="020B0600070205080204" pitchFamily="50" charset="-128"/>
              <a:cs typeface="+mn-cs"/>
            </a:endParaRPr>
          </a:p>
        </p:txBody>
      </p:sp>
      <p:sp>
        <p:nvSpPr>
          <p:cNvPr id="9" name="スライド番号プレースホルダー 2"/>
          <p:cNvSpPr>
            <a:spLocks noGrp="1"/>
          </p:cNvSpPr>
          <p:nvPr>
            <p:ph type="sldNum" sz="quarter" idx="12"/>
          </p:nvPr>
        </p:nvSpPr>
        <p:spPr>
          <a:xfrm>
            <a:off x="7024255" y="6562150"/>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1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4572000" y="845998"/>
            <a:ext cx="4422604" cy="40010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行財政改革</a:t>
            </a:r>
            <a:endPar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（１）財政再建                          </a:t>
            </a:r>
            <a:r>
              <a:rPr kumimoji="1" lang="en-US" altLang="ja-JP" sz="1400" b="0" i="0" u="none" strike="noStrike" kern="1200" cap="none" spc="0" normalizeH="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246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）財務マネジメント</a:t>
            </a:r>
            <a:r>
              <a:rPr lang="ja-JP" altLang="en-US" sz="1400" dirty="0">
                <a:solidFill>
                  <a:prstClr val="black"/>
                </a:solidFill>
                <a:latin typeface="BIZ UDゴシック" panose="020B0400000000000000" pitchFamily="49" charset="-128"/>
                <a:ea typeface="BIZ UDゴシック" panose="020B0400000000000000" pitchFamily="49" charset="-128"/>
              </a:rPr>
              <a:t> </a:t>
            </a:r>
            <a:r>
              <a:rPr lang="ja-JP" altLang="en-US" sz="1400" dirty="0" smtClean="0">
                <a:solidFill>
                  <a:prstClr val="black"/>
                </a:solidFill>
                <a:latin typeface="BIZ UDゴシック" panose="020B0400000000000000" pitchFamily="49" charset="-128"/>
                <a:ea typeface="BIZ UDゴシック" panose="020B0400000000000000" pitchFamily="49" charset="-128"/>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260</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p>
          <a:p>
            <a:pPr marL="182563" lvl="0">
              <a:spcBef>
                <a:spcPts val="600"/>
              </a:spcBef>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（３）人事・給与制度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268</a:t>
            </a:r>
            <a:r>
              <a:rPr lang="ja-JP" altLang="en-US" sz="1400" dirty="0" smtClean="0">
                <a:solidFill>
                  <a:prstClr val="black"/>
                </a:solidFill>
                <a:latin typeface="BIZ UDゴシック" panose="020B0400000000000000" pitchFamily="49" charset="-128"/>
                <a:ea typeface="BIZ UDゴシック" panose="020B0400000000000000" pitchFamily="49" charset="-128"/>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）公募</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制度</a:t>
            </a:r>
            <a:r>
              <a:rPr lang="en-US" altLang="ja-JP" sz="1400" dirty="0">
                <a:solidFill>
                  <a:prstClr val="black"/>
                </a:solidFill>
                <a:latin typeface="BIZ UDゴシック" panose="020B0400000000000000" pitchFamily="49" charset="-128"/>
                <a:ea typeface="BIZ UDゴシック" panose="020B0400000000000000" pitchFamily="49" charset="-128"/>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276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）働き方改革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279</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4625" marR="0" lvl="0" indent="-88900" algn="l" defTabSz="874713"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ICT</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活用　　　  　　　　　　　　</a:t>
            </a:r>
            <a:r>
              <a:rPr kumimoji="1" lang="ja-JP" altLang="en-US" sz="1400" b="0" i="0" u="none" strike="noStrike" kern="1200" cap="none" spc="0" normalizeH="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284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サービス</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改善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286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８）市町村との連携強化、市町村支援</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等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321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補助金等の</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見直し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府民利用施設の廃止・</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改革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345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sng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Ⅳ</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その他</a:t>
            </a:r>
            <a:r>
              <a:rPr lang="en-US" altLang="ja-JP" sz="1600" noProof="0" dirty="0">
                <a:solidFill>
                  <a:prstClr val="black"/>
                </a:solidFill>
                <a:latin typeface="BIZ UDゴシック" panose="020B0400000000000000" pitchFamily="49" charset="-128"/>
                <a:ea typeface="BIZ UDゴシック" panose="020B0400000000000000" pitchFamily="49" charset="-128"/>
              </a:rPr>
              <a:t> </a:t>
            </a:r>
            <a:r>
              <a:rPr lang="en-US" altLang="ja-JP" sz="1600" noProof="0" dirty="0" smtClean="0">
                <a:solidFill>
                  <a:prstClr val="black"/>
                </a:solidFill>
                <a:latin typeface="BIZ UDゴシック" panose="020B0400000000000000" pitchFamily="49" charset="-128"/>
                <a:ea typeface="BIZ UDゴシック" panose="020B0400000000000000" pitchFamily="49" charset="-128"/>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347</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200" b="0" i="0" u="none" strike="sng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106737" y="878921"/>
            <a:ext cx="4248702" cy="32316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政策の刷新</a:t>
            </a:r>
            <a:endPar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１）新型コロナウイルス感染症</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対策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ja-JP" altLang="en-US" sz="1400" dirty="0">
                <a:solidFill>
                  <a:prstClr val="black"/>
                </a:solidFill>
                <a:latin typeface="BIZ UDゴシック" panose="020B0400000000000000" pitchFamily="49" charset="-128"/>
                <a:ea typeface="BIZ UDゴシック" panose="020B0400000000000000" pitchFamily="49" charset="-128"/>
              </a:rPr>
              <a:t>４</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２）成長産業</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の振興等</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84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３）インフラの充実・</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強化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126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４）危機管理</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対策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141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教育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163</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６）子ども</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施策</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194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７）健康・</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医療</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206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介護</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229</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r>
            <a:b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b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９）多様な人材の</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活躍</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dirty="0" smtClean="0">
                <a:solidFill>
                  <a:prstClr val="black"/>
                </a:solidFill>
                <a:latin typeface="BIZ UDゴシック" panose="020B0400000000000000" pitchFamily="49" charset="-128"/>
                <a:ea typeface="BIZ UDゴシック" panose="020B0400000000000000" pitchFamily="49" charset="-128"/>
              </a:rPr>
              <a:t>230</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公民連携／経営形態の見直し</a:t>
            </a:r>
            <a:endParaRPr kumimoji="1" lang="en-US" altLang="ja-JP"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（１）公民</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連携の推進　　　　　　　　</a:t>
            </a:r>
            <a:r>
              <a:rPr kumimoji="1" lang="ja-JP" altLang="en-US" sz="1400" b="0" i="0" u="none" strike="noStrike" kern="1200" cap="none" spc="0" normalizeH="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lang="en-US" altLang="ja-JP" sz="1400" noProof="0" dirty="0" smtClean="0">
                <a:solidFill>
                  <a:prstClr val="black"/>
                </a:solidFill>
                <a:latin typeface="BIZ UDゴシック" panose="020B0400000000000000" pitchFamily="49" charset="-128"/>
                <a:ea typeface="BIZ UDゴシック" panose="020B0400000000000000" pitchFamily="49" charset="-128"/>
              </a:rPr>
              <a:t>236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独立行政</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法人化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241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8883945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79640576"/>
              </p:ext>
            </p:extLst>
          </p:nvPr>
        </p:nvGraphicFramePr>
        <p:xfrm>
          <a:off x="28598" y="422894"/>
          <a:ext cx="9090000" cy="640673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34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4457700">
                <a:tc>
                  <a:txBody>
                    <a:bodyPr/>
                    <a:lstStyle/>
                    <a:p>
                      <a:pPr marL="0" marR="0" lvl="0" indent="0" algn="r" defTabSz="914400" rtl="0" eaLnBrk="1" fontAlgn="auto" latinLnBrk="0" hangingPunct="1">
                        <a:lnSpc>
                          <a:spcPts val="1200"/>
                        </a:lnSpc>
                        <a:spcBef>
                          <a:spcPts val="0"/>
                        </a:spcBef>
                        <a:spcAft>
                          <a:spcPts val="0"/>
                        </a:spcAft>
                        <a:buClrTx/>
                        <a:buSzTx/>
                        <a:buFontTx/>
                        <a:buNone/>
                        <a:tabLst/>
                        <a:defRPr/>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30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８月４日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９月２日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９月６日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９月７日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発生届の簡素化</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rPr>
                        <a:t>BA.</a:t>
                      </a:r>
                      <a:r>
                        <a:rPr kumimoji="1" lang="ja-JP" altLang="en-US" sz="1050" spc="-80" baseline="0" dirty="0" smtClean="0">
                          <a:solidFill>
                            <a:schemeClr val="tx1"/>
                          </a:solidFill>
                          <a:latin typeface="ＭＳ Ｐゴシック" panose="020B0600070205080204" pitchFamily="50" charset="-128"/>
                          <a:ea typeface="ＭＳ Ｐゴシック" panose="020B0600070205080204" pitchFamily="50" charset="-128"/>
                        </a:rPr>
                        <a:t>５系統への置き換わりを見据えた感染拡大への対応」決定</a:t>
                      </a:r>
                      <a:endParaRPr kumimoji="1" lang="en-US" altLang="ja-JP" sz="1050" spc="-8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・ワクチン接種のさらなる促進</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・メリハリある感染対策（高齢者・子ども・若者等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への</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対策、効果的な換気の徹底）</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・保健医療提供体制の確保</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「社会経済活動を維持しながら感染拡大に対応する都道府県への支援について」を公表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BA.</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５対策強化宣言」を創設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「オミクロン株の特徴に合わせた医療機関や保健所の更なる負担軽減の対応」決定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spc="-10" baseline="0" dirty="0" smtClean="0">
                          <a:solidFill>
                            <a:schemeClr val="tx1"/>
                          </a:solidFill>
                          <a:latin typeface="ＭＳ Ｐゴシック" panose="020B0600070205080204" pitchFamily="50" charset="-128"/>
                          <a:ea typeface="ＭＳ Ｐゴシック" panose="020B0600070205080204" pitchFamily="50" charset="-128"/>
                        </a:rPr>
                        <a:t>・発生届の届出項目を必要最小限にすることを可とする等</a:t>
                      </a:r>
                      <a:endParaRPr kumimoji="1" lang="en-US" altLang="ja-JP" sz="1050" spc="-1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抗原定性検査キットが</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OTC</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化（インターネット販売解禁）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「新型コロナウイルス感染症に関するこれまでの取組を踏まえた次の感染症危機に備えるための対応の具体策」を決定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・感染症法等の改正　　・特措法の効果的な実施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・政府の司令塔機能の強化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小児（</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5</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歳）へのワクチン追加接種（３回目）開始及び努力義務適用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水際対策の緩和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・入国時の現地での陰性証明不要</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・入国者数を２万人⇒５万人に引き上げ　等</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基本的対処方針変更</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spc="-50" baseline="0" dirty="0" smtClean="0">
                          <a:solidFill>
                            <a:schemeClr val="tx1"/>
                          </a:solidFill>
                          <a:latin typeface="ＭＳ Ｐゴシック" panose="020B0600070205080204" pitchFamily="50" charset="-128"/>
                          <a:ea typeface="ＭＳ Ｐゴシック" panose="020B0600070205080204" pitchFamily="50" charset="-128"/>
                        </a:rPr>
                        <a:t>＜緊急事態及びまん延防止区域以外の措置概要</a:t>
                      </a:r>
                      <a:r>
                        <a:rPr kumimoji="1" lang="en-US" altLang="ja-JP" sz="1050" spc="-5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50" baseline="0" dirty="0" smtClean="0">
                          <a:solidFill>
                            <a:schemeClr val="tx1"/>
                          </a:solidFill>
                          <a:latin typeface="ＭＳ Ｐゴシック" panose="020B0600070205080204" pitchFamily="50" charset="-128"/>
                          <a:ea typeface="ＭＳ Ｐゴシック" panose="020B0600070205080204" pitchFamily="50" charset="-128"/>
                        </a:rPr>
                        <a:t>イベント</a:t>
                      </a:r>
                      <a:r>
                        <a:rPr kumimoji="1" lang="en-US" altLang="ja-JP" sz="1050" spc="-50" baseline="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spc="-50" baseline="0" dirty="0" smtClean="0">
                          <a:solidFill>
                            <a:schemeClr val="tx1"/>
                          </a:solidFill>
                          <a:latin typeface="ＭＳ Ｐゴシック" panose="020B0600070205080204" pitchFamily="50" charset="-128"/>
                          <a:ea typeface="ＭＳ Ｐゴシック" panose="020B0600070205080204" pitchFamily="50" charset="-128"/>
                        </a:rPr>
                        <a:t>＞</a:t>
                      </a:r>
                      <a:endParaRPr kumimoji="1" lang="en-US" altLang="ja-JP" sz="1050" spc="-5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・同一イベントにおいて「大声あり」「大声なし」のエリアを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明確に区分して開催する場合の収容率は、それぞれ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％（大声なし）とする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ts val="1200"/>
                        </a:lnSpc>
                      </a:pP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年６月</a:t>
                      </a:r>
                      <a:r>
                        <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rPr>
                        <a:t>25</a:t>
                      </a: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年７月１日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endParaRPr kumimoji="1" lang="en-US" altLang="ja-JP" sz="1050" spc="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000"/>
                        </a:lnSpc>
                        <a:spcBef>
                          <a:spcPts val="0"/>
                        </a:spcBef>
                        <a:spcAft>
                          <a:spcPts val="0"/>
                        </a:spcAft>
                        <a:buClrTx/>
                        <a:buSzTx/>
                        <a:buFontTx/>
                        <a:buNone/>
                        <a:tabLst/>
                        <a:defRPr/>
                      </a:pPr>
                      <a:endParaRPr kumimoji="1" lang="en-US" altLang="ja-JP" sz="1050" spc="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ts val="1200"/>
                        </a:lnSpc>
                        <a:spcBef>
                          <a:spcPts val="0"/>
                        </a:spcBef>
                        <a:spcAft>
                          <a:spcPts val="0"/>
                        </a:spcAft>
                        <a:buClrTx/>
                        <a:buSzTx/>
                        <a:buFontTx/>
                        <a:buNone/>
                        <a:tabLst/>
                        <a:defRPr/>
                      </a:pPr>
                      <a:r>
                        <a:rPr kumimoji="1" lang="ja-JP" altLang="en-US" sz="1030" spc="-70" baseline="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30" spc="-70" baseline="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30" spc="-70" baseline="0" dirty="0" smtClean="0">
                          <a:solidFill>
                            <a:schemeClr val="tx1"/>
                          </a:solidFill>
                          <a:latin typeface="ＭＳ Ｐゴシック" panose="020B0600070205080204" pitchFamily="50" charset="-128"/>
                          <a:ea typeface="ＭＳ Ｐゴシック" panose="020B0600070205080204" pitchFamily="50" charset="-128"/>
                        </a:rPr>
                        <a:t>日～９月</a:t>
                      </a:r>
                      <a:r>
                        <a:rPr kumimoji="1" lang="en-US" altLang="ja-JP" sz="1030" spc="-70" baseline="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30" spc="-70" baseline="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spc="-70" baseline="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７月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29</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８月３日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８月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9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9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ts val="12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u="none" dirty="0" smtClean="0">
                          <a:solidFill>
                            <a:schemeClr val="tx1"/>
                          </a:solidFill>
                          <a:latin typeface="ＭＳ Ｐゴシック" panose="020B0600070205080204" pitchFamily="50" charset="-128"/>
                          <a:ea typeface="ＭＳ Ｐゴシック" panose="020B0600070205080204" pitchFamily="50" charset="-128"/>
                        </a:rPr>
                        <a:t>「大阪モデル」見張り番指標により感染拡大の兆候を探知</a:t>
                      </a: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大阪コロナ高齢者医療介護臨時センター・</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ほ</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うせんか設置（４日～運用）</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・高齢者施設での面会は原則自粛、高齢者施設等への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ワクチン（４回目）早期接種への協力等を要請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「大阪モデル」赤信号点灯、医療非常事態宣言発出</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保健所業務の重点化</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ファーストタッチ対象者を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75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歳以上に見直し等</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a:t>
                      </a: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高齢者施設等の施設内療養経費の国制度への上乗せ支援を再開</a:t>
                      </a:r>
                      <a:endParaRPr kumimoji="1" lang="en-US" altLang="ja-JP" sz="1050" b="0" i="0" u="none" strike="noStrike" kern="1200" cap="none" spc="-20" normalizeH="0" baseline="0" noProof="0" dirty="0" smtClean="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飲食店等、イベントの要請は継続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府民への早期のワクチン接種、高齢者への不要不急の</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外出自粛、大学等や経済界に対し療養証明・陰性証明</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の提</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出を求めないこと等を要請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入院患者待機ステーションを臨時の医療施設として</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国が府を「</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BA.5</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対策強化地域」に位置付け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若年軽症者オンラインスキーム運用開始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令和４年度一般会計補正予算（第５号）成立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大阪いらっしゃいキャンペーン</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を再開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小児へのワクチン接種促進に向けた広報・啓発を実施</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月）</a:t>
                      </a:r>
                      <a:endPar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endParaRPr>
                    </a:p>
                    <a:p>
                      <a:pPr>
                        <a:lnSpc>
                          <a:spcPts val="1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1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・イベントについては、「大声あり」「大声なし」のエリアを</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明確に区分して開催する場合の収容率は、それぞれ</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50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％（大声あり）・</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％（大声なし）</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・早期のワクチン接種の検討、高齢者等は感染リスクが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ts val="12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高い場所への外出を控えること等を要請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第７波（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年９月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日）及びそれ以降の取組み等</a:t>
            </a:r>
          </a:p>
        </p:txBody>
      </p:sp>
    </p:spTree>
    <p:extLst>
      <p:ext uri="{BB962C8B-B14F-4D97-AF65-F5344CB8AC3E}">
        <p14:creationId xmlns:p14="http://schemas.microsoft.com/office/powerpoint/2010/main" val="2404683202"/>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40"/>
          <a:ext cx="8928992" cy="627126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1368153">
                  <a:extLst>
                    <a:ext uri="{9D8B030D-6E8A-4147-A177-3AD203B41FA5}">
                      <a16:colId xmlns:a16="http://schemas.microsoft.com/office/drawing/2014/main" val="20005"/>
                    </a:ext>
                  </a:extLst>
                </a:gridCol>
                <a:gridCol w="1896210">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580000">
                <a:tc>
                  <a:txBody>
                    <a:bodyPr/>
                    <a:lstStyle/>
                    <a:p>
                      <a:r>
                        <a:rPr kumimoji="1" lang="en-US" altLang="ja-JP" sz="1100" dirty="0">
                          <a:solidFill>
                            <a:schemeClr val="tx1"/>
                          </a:solidFill>
                        </a:rPr>
                        <a:t>20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箕面公園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（昆虫館）</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・ホームページの情報</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発信を強化</a:t>
                      </a:r>
                      <a:endParaRPr lang="en-US" altLang="ja-JP" sz="1100" b="0" i="0" u="none" strike="noStrike" dirty="0">
                        <a:solidFill>
                          <a:schemeClr val="tx1"/>
                        </a:solidFill>
                        <a:effectLst/>
                        <a:latin typeface="ＭＳ Ｐゴシック"/>
                      </a:endParaRPr>
                    </a:p>
                    <a:p>
                      <a:pPr marL="177800" marR="0" indent="-8890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多言語化（</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j-ea"/>
                          <a:ea typeface="+mn-ea"/>
                          <a:cs typeface="+mn-cs"/>
                        </a:rPr>
                        <a:t>-</a:t>
                      </a:r>
                      <a:r>
                        <a:rPr kumimoji="1" lang="ja-JP" altLang="en-US" sz="1100" b="0" dirty="0">
                          <a:solidFill>
                            <a:schemeClr val="tx1"/>
                          </a:solidFill>
                          <a:latin typeface="+mn-ea"/>
                          <a:ea typeface="+mn-ea"/>
                        </a:rPr>
                        <a:t>館内利用案内放送の多言語対応（</a:t>
                      </a:r>
                      <a:r>
                        <a:rPr kumimoji="1" lang="en-US" altLang="ja-JP" sz="1100" b="0" dirty="0">
                          <a:solidFill>
                            <a:schemeClr val="tx1"/>
                          </a:solidFill>
                          <a:latin typeface="+mn-ea"/>
                          <a:ea typeface="+mn-ea"/>
                        </a:rPr>
                        <a:t>2017</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11</a:t>
                      </a:r>
                      <a:r>
                        <a:rPr kumimoji="1" lang="ja-JP" altLang="en-US" sz="1100" b="0" dirty="0">
                          <a:solidFill>
                            <a:schemeClr val="tx1"/>
                          </a:solidFill>
                          <a:latin typeface="+mn-ea"/>
                          <a:ea typeface="+mn-ea"/>
                        </a:rPr>
                        <a:t>月～）</a:t>
                      </a:r>
                      <a:endParaRPr kumimoji="1" lang="en-US" altLang="ja-JP" sz="1100" b="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OSAKA</a:t>
                      </a: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Free</a:t>
                      </a:r>
                      <a:r>
                        <a:rPr lang="ja-JP" altLang="en-US" sz="1100" b="0" i="0" u="none" strike="noStrike" dirty="0">
                          <a:solidFill>
                            <a:schemeClr val="tx1"/>
                          </a:solidFill>
                          <a:effectLst/>
                          <a:latin typeface="ＭＳ Ｐゴシック"/>
                        </a:rPr>
                        <a:t>　</a:t>
                      </a:r>
                      <a:r>
                        <a:rPr lang="en-US" altLang="ja-JP" sz="1100" b="0" i="0" u="none" strike="noStrike" dirty="0" err="1">
                          <a:solidFill>
                            <a:schemeClr val="tx1"/>
                          </a:solidFill>
                          <a:effectLst/>
                          <a:latin typeface="ＭＳ Ｐゴシック"/>
                        </a:rPr>
                        <a:t>Wi-fi</a:t>
                      </a:r>
                      <a:r>
                        <a:rPr lang="ja-JP" altLang="en-US" sz="1100" b="0" i="0" u="none" strike="noStrike" dirty="0">
                          <a:solidFill>
                            <a:schemeClr val="tx1"/>
                          </a:solidFill>
                          <a:effectLst/>
                          <a:latin typeface="ＭＳ Ｐゴシック"/>
                        </a:rPr>
                        <a:t>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p>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・昆虫館リニューアル（</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88900" algn="l" fontAlgn="ctr"/>
                      <a:r>
                        <a:rPr lang="ja-JP" altLang="en-US" sz="1100" b="0" i="0" u="none" strike="noStrike" dirty="0">
                          <a:solidFill>
                            <a:schemeClr val="tx1"/>
                          </a:solidFill>
                          <a:effectLst/>
                          <a:latin typeface="+mn-ea"/>
                          <a:ea typeface="+mn-ea"/>
                        </a:rPr>
                        <a:t>－エントランス改修</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－劣化備品補修</a:t>
                      </a:r>
                      <a:r>
                        <a:rPr lang="en-US" altLang="ja-JP" sz="1100" b="0" i="0" u="none" strike="noStrike" dirty="0">
                          <a:solidFill>
                            <a:schemeClr val="tx1"/>
                          </a:solidFill>
                          <a:effectLst/>
                          <a:latin typeface="+mn-ea"/>
                          <a:ea typeface="+mn-ea"/>
                        </a:rPr>
                        <a:t/>
                      </a:r>
                      <a:br>
                        <a:rPr lang="en-US" altLang="ja-JP" sz="1100" b="0" i="0" u="none" strike="noStrike" dirty="0">
                          <a:solidFill>
                            <a:schemeClr val="tx1"/>
                          </a:solidFill>
                          <a:effectLst/>
                          <a:latin typeface="+mn-ea"/>
                          <a:ea typeface="+mn-ea"/>
                        </a:rPr>
                      </a:br>
                      <a:r>
                        <a:rPr lang="ja-JP" altLang="en-US" sz="1100" b="0" i="0" u="none" strike="noStrike" dirty="0">
                          <a:solidFill>
                            <a:schemeClr val="tx1"/>
                          </a:solidFill>
                          <a:effectLst/>
                          <a:latin typeface="+mn-ea"/>
                          <a:ea typeface="+mn-ea"/>
                        </a:rPr>
                        <a:t>（ブラインド、床面等）</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－映像コーナーの設置</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－放蝶園ﾄﾞｰﾑｶﾞﾗｽ損壊箇所取替工事、内部面大規模清掃</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－ﾐｭｰｼﾞｱﾑｼｮｯﾌﾟの設置</a:t>
                      </a:r>
                      <a:endParaRPr lang="en-US" altLang="ja-JP" sz="1100" b="0" i="0" u="none" strike="noStrike" dirty="0">
                        <a:solidFill>
                          <a:schemeClr val="tx1"/>
                        </a:solidFill>
                        <a:effectLst/>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r>
                        <a:rPr kumimoji="1" lang="ja-JP" altLang="en-US" sz="1100" b="0" dirty="0">
                          <a:solidFill>
                            <a:schemeClr val="tx1"/>
                          </a:solidFill>
                          <a:latin typeface="+mn-ea"/>
                          <a:ea typeface="+mn-ea"/>
                        </a:rPr>
                        <a:t>・サマーフェスタ期間</a:t>
                      </a:r>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中（</a:t>
                      </a:r>
                      <a:r>
                        <a:rPr kumimoji="1" lang="en-US" altLang="ja-JP" sz="1100" b="0" dirty="0">
                          <a:solidFill>
                            <a:schemeClr val="tx1"/>
                          </a:solidFill>
                          <a:latin typeface="+mn-ea"/>
                          <a:ea typeface="+mn-ea"/>
                        </a:rPr>
                        <a:t>7</a:t>
                      </a:r>
                      <a:r>
                        <a:rPr kumimoji="1" lang="ja-JP" altLang="en-US" sz="1100" b="0" dirty="0">
                          <a:solidFill>
                            <a:schemeClr val="tx1"/>
                          </a:solidFill>
                          <a:latin typeface="+mn-ea"/>
                          <a:ea typeface="+mn-ea"/>
                        </a:rPr>
                        <a:t>月中旬～</a:t>
                      </a:r>
                      <a:r>
                        <a:rPr kumimoji="1" lang="en-US" altLang="ja-JP" sz="1100" b="0" dirty="0">
                          <a:solidFill>
                            <a:schemeClr val="tx1"/>
                          </a:solidFill>
                          <a:latin typeface="+mn-ea"/>
                          <a:ea typeface="+mn-ea"/>
                        </a:rPr>
                        <a:t>8</a:t>
                      </a:r>
                      <a:r>
                        <a:rPr kumimoji="1" lang="ja-JP" altLang="en-US" sz="1100" b="0" dirty="0">
                          <a:solidFill>
                            <a:schemeClr val="tx1"/>
                          </a:solidFill>
                          <a:latin typeface="+mn-ea"/>
                          <a:ea typeface="+mn-ea"/>
                        </a:rPr>
                        <a:t>月</a:t>
                      </a:r>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末）、</a:t>
                      </a:r>
                      <a:r>
                        <a:rPr kumimoji="1" lang="en-US" altLang="ja-JP" sz="1100" b="0" baseline="0" dirty="0">
                          <a:solidFill>
                            <a:schemeClr val="tx1"/>
                          </a:solidFill>
                          <a:latin typeface="+mn-ea"/>
                          <a:ea typeface="+mn-ea"/>
                        </a:rPr>
                        <a:t> </a:t>
                      </a:r>
                      <a:r>
                        <a:rPr kumimoji="1" lang="ja-JP" altLang="en-US" sz="1100" b="0" dirty="0">
                          <a:solidFill>
                            <a:schemeClr val="tx1"/>
                          </a:solidFill>
                          <a:latin typeface="+mn-ea"/>
                          <a:ea typeface="+mn-ea"/>
                        </a:rPr>
                        <a:t>同期間中の火曜日（定休日）の開館。</a:t>
                      </a:r>
                      <a:endParaRPr kumimoji="1" lang="en-US" altLang="ja-JP" sz="1100" b="0" dirty="0">
                        <a:solidFill>
                          <a:schemeClr val="tx1"/>
                        </a:solidFill>
                        <a:latin typeface="+mn-ea"/>
                        <a:ea typeface="+mn-ea"/>
                      </a:endParaRPr>
                    </a:p>
                    <a:p>
                      <a:pPr marL="88900" indent="-88900"/>
                      <a:r>
                        <a:rPr kumimoji="1" lang="ja-JP" altLang="en-US" sz="1100" b="0" dirty="0">
                          <a:solidFill>
                            <a:schemeClr val="tx1"/>
                          </a:solidFill>
                          <a:latin typeface="+mn-ea"/>
                          <a:ea typeface="+mn-ea"/>
                        </a:rPr>
                        <a:t>・秋の紅葉シーズン</a:t>
                      </a:r>
                      <a:r>
                        <a:rPr kumimoji="1" lang="en-US" altLang="ja-JP" sz="1100" b="0" dirty="0">
                          <a:solidFill>
                            <a:schemeClr val="tx1"/>
                          </a:solidFill>
                          <a:latin typeface="+mn-ea"/>
                          <a:ea typeface="+mn-ea"/>
                        </a:rPr>
                        <a:t>11</a:t>
                      </a:r>
                      <a:r>
                        <a:rPr kumimoji="1" lang="ja-JP" altLang="en-US" sz="1100" b="0" dirty="0">
                          <a:solidFill>
                            <a:schemeClr val="tx1"/>
                          </a:solidFill>
                          <a:latin typeface="+mn-ea"/>
                          <a:ea typeface="+mn-ea"/>
                        </a:rPr>
                        <a:t>月の火曜（定休日）開館。</a:t>
                      </a:r>
                      <a:endParaRPr kumimoji="1" lang="en-US" altLang="ja-JP" sz="1100" b="0" dirty="0">
                        <a:solidFill>
                          <a:schemeClr val="tx1"/>
                        </a:solidFill>
                        <a:latin typeface="+mn-ea"/>
                        <a:ea typeface="+mn-ea"/>
                      </a:endParaRPr>
                    </a:p>
                    <a:p>
                      <a:endParaRPr kumimoji="1" lang="en-US" altLang="ja-JP" sz="1100" b="0" strike="sngStrike"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・広報の充実</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－ホームページの一新、充実タウン情報誌での定期的掲載（毎月各号にて）</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－昆虫館だより（年間</a:t>
                      </a:r>
                      <a:r>
                        <a:rPr lang="en-US" altLang="ja-JP" sz="950" b="0" i="0" u="none" strike="noStrike" dirty="0">
                          <a:solidFill>
                            <a:schemeClr val="tx1"/>
                          </a:solidFill>
                          <a:effectLst/>
                          <a:latin typeface="+mn-ea"/>
                          <a:ea typeface="+mn-ea"/>
                        </a:rPr>
                        <a:t>4</a:t>
                      </a:r>
                      <a:r>
                        <a:rPr lang="ja-JP" altLang="en-US" sz="950" b="0" i="0" u="none" strike="noStrike" dirty="0">
                          <a:solidFill>
                            <a:schemeClr val="tx1"/>
                          </a:solidFill>
                          <a:effectLst/>
                          <a:latin typeface="+mn-ea"/>
                          <a:ea typeface="+mn-ea"/>
                        </a:rPr>
                        <a:t>回）発行　箕面市内小学校配布、全国博物館等</a:t>
                      </a:r>
                      <a:r>
                        <a:rPr lang="en-US" altLang="ja-JP" sz="950" b="0" i="0" u="none" strike="noStrike" baseline="0" dirty="0">
                          <a:solidFill>
                            <a:schemeClr val="tx1"/>
                          </a:solidFill>
                          <a:effectLst/>
                          <a:latin typeface="+mn-ea"/>
                          <a:ea typeface="+mn-ea"/>
                        </a:rPr>
                        <a:t>104</a:t>
                      </a:r>
                      <a:r>
                        <a:rPr lang="ja-JP" altLang="en-US" sz="950" b="0" i="0" u="none" strike="noStrike" dirty="0">
                          <a:solidFill>
                            <a:schemeClr val="tx1"/>
                          </a:solidFill>
                          <a:effectLst/>
                          <a:latin typeface="+mn-ea"/>
                          <a:ea typeface="+mn-ea"/>
                        </a:rPr>
                        <a:t>施設に送付、府を通じ情報プラザ等に配架</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－昆虫館企画展チラシ作成配布　（配布先：市内観光施設・北大阪急行等）</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－昆虫館ツイッターでの発信</a:t>
                      </a:r>
                      <a:endParaRPr lang="en-US" altLang="ja-JP" sz="950" b="0" i="0" u="none" strike="noStrike" dirty="0">
                        <a:solidFill>
                          <a:schemeClr val="tx1"/>
                        </a:solidFill>
                        <a:effectLst/>
                        <a:latin typeface="+mn-ea"/>
                        <a:ea typeface="+mn-ea"/>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・館内展示の</a:t>
                      </a:r>
                      <a:r>
                        <a:rPr lang="ja-JP" altLang="en-US" sz="950" b="0" i="0" u="none" strike="noStrike" baseline="0" dirty="0">
                          <a:solidFill>
                            <a:schemeClr val="tx1"/>
                          </a:solidFill>
                          <a:effectLst/>
                          <a:latin typeface="+mn-ea"/>
                          <a:ea typeface="+mn-ea"/>
                        </a:rPr>
                        <a:t>維持</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－生体展示の充実</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－放蝶園の拡充</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950" b="0" i="0" u="none" strike="noStrike" dirty="0">
                          <a:solidFill>
                            <a:schemeClr val="tx1"/>
                          </a:solidFill>
                          <a:effectLst/>
                          <a:latin typeface="+mn-ea"/>
                          <a:ea typeface="+mn-ea"/>
                        </a:rPr>
                        <a:t>－映像コーナーでの放映　</a:t>
                      </a:r>
                      <a:endParaRPr lang="en-US" altLang="ja-JP" sz="950" b="0" i="0" u="none" strike="noStrike" dirty="0">
                        <a:solidFill>
                          <a:schemeClr val="tx1"/>
                        </a:solidFill>
                        <a:effectLst/>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－企画展開催（他館との共同企画も実施）</a:t>
                      </a:r>
                      <a:endParaRPr kumimoji="1" lang="en-US" altLang="ja-JP" sz="950" b="0" dirty="0">
                        <a:solidFill>
                          <a:schemeClr val="tx1"/>
                        </a:solidFill>
                        <a:latin typeface="+mn-ea"/>
                        <a:ea typeface="+mn-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・館内イベントの開催</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－ふれあい体験：「昆虫ふれあい」　（土日祝）、「昆虫サプライズ」（混雑時期の土日祝　昆虫ふれあいに代り実施）</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dirty="0">
                          <a:solidFill>
                            <a:schemeClr val="tx1"/>
                          </a:solidFill>
                          <a:latin typeface="+mn-ea"/>
                          <a:ea typeface="+mn-ea"/>
                        </a:rPr>
                        <a:t>－バックヤード見学「放蝶園飼育室開放」（日）</a:t>
                      </a:r>
                      <a:endParaRPr kumimoji="1" lang="en-US" altLang="ja-JP" sz="950" b="0" dirty="0">
                        <a:solidFill>
                          <a:schemeClr val="tx1"/>
                        </a:solidFill>
                        <a:latin typeface="+mn-ea"/>
                        <a:ea typeface="+mn-ea"/>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－学芸員による展示解説不定期開催。</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a:t>
                      </a:r>
                      <a:r>
                        <a:rPr kumimoji="1" lang="en-US" altLang="ja-JP" sz="950" b="0" strike="noStrike" dirty="0">
                          <a:solidFill>
                            <a:schemeClr val="tx1"/>
                          </a:solidFill>
                          <a:latin typeface="+mn-ea"/>
                          <a:ea typeface="+mn-ea"/>
                        </a:rPr>
                        <a:t>YouTube</a:t>
                      </a:r>
                      <a:r>
                        <a:rPr kumimoji="1" lang="ja-JP" altLang="en-US" sz="950" b="0" strike="noStrike" dirty="0">
                          <a:solidFill>
                            <a:schemeClr val="tx1"/>
                          </a:solidFill>
                          <a:latin typeface="+mn-ea"/>
                          <a:ea typeface="+mn-ea"/>
                        </a:rPr>
                        <a:t>動画配信（</a:t>
                      </a:r>
                      <a:r>
                        <a:rPr kumimoji="1" lang="en-US" altLang="ja-JP" sz="950" b="0" strike="noStrike" dirty="0">
                          <a:solidFill>
                            <a:schemeClr val="tx1"/>
                          </a:solidFill>
                          <a:latin typeface="+mn-ea"/>
                          <a:ea typeface="+mn-ea"/>
                        </a:rPr>
                        <a:t>2020</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3</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・観察会等イベントの開催</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－「昆虫クラブ」（現在は小学生以上対象）の開催（</a:t>
                      </a:r>
                      <a:r>
                        <a:rPr kumimoji="1" lang="en-US" altLang="ja-JP" sz="950" b="0" strike="noStrike" dirty="0">
                          <a:solidFill>
                            <a:schemeClr val="tx1"/>
                          </a:solidFill>
                          <a:latin typeface="+mn-ea"/>
                          <a:ea typeface="+mn-ea"/>
                        </a:rPr>
                        <a:t>2018</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5</a:t>
                      </a:r>
                      <a:r>
                        <a:rPr kumimoji="1" lang="ja-JP" altLang="en-US" sz="950" b="0" strike="noStrike" dirty="0">
                          <a:solidFill>
                            <a:schemeClr val="tx1"/>
                          </a:solidFill>
                          <a:latin typeface="+mn-ea"/>
                          <a:ea typeface="+mn-ea"/>
                        </a:rPr>
                        <a:t>月～）</a:t>
                      </a: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－「昆虫ＤＩＹ」（未就学児～小学生対象）の開催（</a:t>
                      </a:r>
                      <a:r>
                        <a:rPr kumimoji="1" lang="en-US" altLang="ja-JP" sz="950" b="0" strike="noStrike" dirty="0">
                          <a:solidFill>
                            <a:schemeClr val="tx1"/>
                          </a:solidFill>
                          <a:latin typeface="+mn-ea"/>
                          <a:ea typeface="+mn-ea"/>
                        </a:rPr>
                        <a:t>2020</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4</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・むしむしガイド（昆虫館インタープリター養成講座受講修了生）のイベントでの活用（</a:t>
                      </a:r>
                      <a:r>
                        <a:rPr kumimoji="1" lang="en-US" altLang="ja-JP" sz="950" b="0" strike="noStrike" dirty="0">
                          <a:solidFill>
                            <a:schemeClr val="tx1"/>
                          </a:solidFill>
                          <a:latin typeface="+mn-ea"/>
                          <a:ea typeface="+mn-ea"/>
                        </a:rPr>
                        <a:t>2019</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6</a:t>
                      </a:r>
                      <a:r>
                        <a:rPr kumimoji="1" lang="ja-JP" altLang="en-US" sz="950" b="0" strike="noStrike" dirty="0">
                          <a:solidFill>
                            <a:schemeClr val="tx1"/>
                          </a:solidFill>
                          <a:latin typeface="+mn-ea"/>
                          <a:ea typeface="+mn-ea"/>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950" b="0" strike="noStrike" dirty="0">
                          <a:solidFill>
                            <a:schemeClr val="tx1"/>
                          </a:solidFill>
                          <a:latin typeface="+mn-ea"/>
                          <a:ea typeface="+mn-ea"/>
                        </a:rPr>
                        <a:t>・キャッシュレス決済の導入（</a:t>
                      </a:r>
                      <a:r>
                        <a:rPr kumimoji="1" lang="en-US" altLang="ja-JP" sz="950" b="0" strike="noStrike" dirty="0">
                          <a:solidFill>
                            <a:schemeClr val="tx1"/>
                          </a:solidFill>
                          <a:latin typeface="+mn-ea"/>
                          <a:ea typeface="+mn-ea"/>
                        </a:rPr>
                        <a:t>2021</a:t>
                      </a:r>
                      <a:r>
                        <a:rPr kumimoji="1" lang="ja-JP" altLang="en-US" sz="950" b="0" strike="noStrike" dirty="0">
                          <a:solidFill>
                            <a:schemeClr val="tx1"/>
                          </a:solidFill>
                          <a:latin typeface="+mn-ea"/>
                          <a:ea typeface="+mn-ea"/>
                        </a:rPr>
                        <a:t>年</a:t>
                      </a:r>
                      <a:r>
                        <a:rPr kumimoji="1" lang="en-US" altLang="ja-JP" sz="950" b="0" strike="noStrike" dirty="0">
                          <a:solidFill>
                            <a:schemeClr val="tx1"/>
                          </a:solidFill>
                          <a:latin typeface="+mn-ea"/>
                          <a:ea typeface="+mn-ea"/>
                        </a:rPr>
                        <a:t>10</a:t>
                      </a:r>
                      <a:r>
                        <a:rPr kumimoji="1" lang="ja-JP" altLang="en-US" sz="950" b="0" strike="noStrike" dirty="0">
                          <a:solidFill>
                            <a:schemeClr val="tx1"/>
                          </a:solidFill>
                          <a:latin typeface="+mn-ea"/>
                          <a:ea typeface="+mn-ea"/>
                        </a:rPr>
                        <a:t>月～）</a:t>
                      </a:r>
                      <a:endParaRPr kumimoji="1" lang="en-US" altLang="ja-JP" sz="950" b="0" strike="sngStrike" dirty="0">
                        <a:solidFill>
                          <a:schemeClr val="tx1"/>
                        </a:solidFill>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indent="-88900" algn="l" fontAlgn="ctr"/>
                      <a:r>
                        <a:rPr lang="ja-JP" altLang="en-US" sz="1100" b="0" i="0" u="none" strike="noStrike" dirty="0">
                          <a:solidFill>
                            <a:schemeClr val="tx1"/>
                          </a:solidFill>
                          <a:effectLst/>
                          <a:latin typeface="+mn-ea"/>
                          <a:ea typeface="+mn-ea"/>
                        </a:rPr>
                        <a:t>・他機関との連携</a:t>
                      </a:r>
                      <a:endParaRPr lang="en-US" altLang="ja-JP" sz="1100" b="0" i="0" u="none" strike="no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－服部都市緑化植物　園に標本貸し出し（</a:t>
                      </a:r>
                      <a:r>
                        <a:rPr lang="en-US" altLang="ja-JP" sz="1100" b="0" i="0" u="none" strike="noStrike" dirty="0">
                          <a:solidFill>
                            <a:schemeClr val="tx1"/>
                          </a:solidFill>
                          <a:effectLst/>
                          <a:latin typeface="+mn-ea"/>
                          <a:ea typeface="+mn-ea"/>
                        </a:rPr>
                        <a:t>2017</a:t>
                      </a:r>
                      <a:r>
                        <a:rPr lang="ja-JP" altLang="en-US" sz="1100" b="0" i="0" u="none" strike="noStrike" dirty="0">
                          <a:solidFill>
                            <a:schemeClr val="tx1"/>
                          </a:solidFill>
                          <a:effectLst/>
                          <a:latin typeface="+mn-ea"/>
                          <a:ea typeface="+mn-ea"/>
                        </a:rPr>
                        <a:t>年～夏休み期間</a:t>
                      </a:r>
                      <a:r>
                        <a:rPr lang="en-US" altLang="ja-JP" sz="1100" b="0" i="0" u="none" strike="noStrike" dirty="0">
                          <a:solidFill>
                            <a:schemeClr val="tx1"/>
                          </a:solidFill>
                          <a:effectLst/>
                          <a:latin typeface="+mn-ea"/>
                          <a:ea typeface="+mn-ea"/>
                        </a:rPr>
                        <a:t>※2022</a:t>
                      </a:r>
                      <a:r>
                        <a:rPr lang="ja-JP" altLang="en-US" sz="1100" b="0" i="0" u="none" strike="noStrike" dirty="0">
                          <a:solidFill>
                            <a:schemeClr val="tx1"/>
                          </a:solidFill>
                          <a:effectLst/>
                          <a:latin typeface="+mn-ea"/>
                          <a:ea typeface="+mn-ea"/>
                        </a:rPr>
                        <a:t>年で終了。）</a:t>
                      </a:r>
                      <a:endParaRPr lang="en-US" altLang="ja-JP" sz="1100" b="0" i="0" u="none" strike="noStrike" dirty="0">
                        <a:solidFill>
                          <a:schemeClr val="tx1"/>
                        </a:solidFill>
                        <a:effectLst/>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n-ea"/>
                          <a:ea typeface="+mn-ea"/>
                        </a:rPr>
                        <a:t>－狭山池博物館への展示協力（</a:t>
                      </a:r>
                      <a:r>
                        <a:rPr lang="en-US" altLang="ja-JP" sz="1100" b="0" i="0" u="none" strike="noStrike" dirty="0">
                          <a:solidFill>
                            <a:schemeClr val="tx1"/>
                          </a:solidFill>
                          <a:effectLst/>
                          <a:latin typeface="+mn-ea"/>
                          <a:ea typeface="+mn-ea"/>
                        </a:rPr>
                        <a:t>2018</a:t>
                      </a:r>
                      <a:r>
                        <a:rPr lang="ja-JP" altLang="en-US" sz="1100" b="0" i="0" u="none" strike="noStrike" dirty="0">
                          <a:solidFill>
                            <a:schemeClr val="tx1"/>
                          </a:solidFill>
                          <a:effectLst/>
                          <a:latin typeface="+mn-ea"/>
                          <a:ea typeface="+mn-ea"/>
                        </a:rPr>
                        <a:t>年～夏休み期間</a:t>
                      </a:r>
                      <a:r>
                        <a:rPr lang="en-US" altLang="ja-JP" sz="1100" b="0" i="0" u="none" strike="noStrike" dirty="0">
                          <a:solidFill>
                            <a:schemeClr val="tx1"/>
                          </a:solidFill>
                          <a:effectLst/>
                          <a:latin typeface="+mn-ea"/>
                          <a:ea typeface="+mn-ea"/>
                        </a:rPr>
                        <a:t>※2020</a:t>
                      </a:r>
                      <a:r>
                        <a:rPr lang="ja-JP" altLang="en-US" sz="1100" b="0" i="0" u="none" strike="noStrike" dirty="0">
                          <a:solidFill>
                            <a:schemeClr val="tx1"/>
                          </a:solidFill>
                          <a:effectLst/>
                          <a:latin typeface="+mn-ea"/>
                          <a:ea typeface="+mn-ea"/>
                        </a:rPr>
                        <a:t>年で終了）</a:t>
                      </a:r>
                      <a:endParaRPr lang="en-US" altLang="ja-JP" sz="1100" b="0" i="0" u="none" strike="noStrike" dirty="0">
                        <a:solidFill>
                          <a:schemeClr val="tx1"/>
                        </a:solidFill>
                        <a:effectLst/>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n-ea"/>
                          <a:ea typeface="+mn-ea"/>
                        </a:rPr>
                        <a:t>－商業施設催事への協力（</a:t>
                      </a:r>
                      <a:r>
                        <a:rPr lang="en-US" altLang="ja-JP" sz="1100" b="0" i="0" u="none" strike="noStrike" dirty="0">
                          <a:solidFill>
                            <a:schemeClr val="tx1"/>
                          </a:solidFill>
                          <a:effectLst/>
                          <a:latin typeface="+mn-ea"/>
                          <a:ea typeface="+mn-ea"/>
                        </a:rPr>
                        <a:t>2018</a:t>
                      </a:r>
                      <a:r>
                        <a:rPr lang="ja-JP" altLang="en-US" sz="1100" b="0" i="0" u="none" strike="noStrike" dirty="0">
                          <a:solidFill>
                            <a:schemeClr val="tx1"/>
                          </a:solidFill>
                          <a:effectLst/>
                          <a:latin typeface="+mn-ea"/>
                          <a:ea typeface="+mn-ea"/>
                        </a:rPr>
                        <a:t>年</a:t>
                      </a:r>
                      <a:r>
                        <a:rPr lang="en-US" altLang="ja-JP" sz="1100" b="0" i="0" u="none" strike="noStrike" dirty="0">
                          <a:solidFill>
                            <a:schemeClr val="tx1"/>
                          </a:solidFill>
                          <a:effectLst/>
                          <a:latin typeface="+mn-ea"/>
                          <a:ea typeface="+mn-ea"/>
                        </a:rPr>
                        <a:t>7</a:t>
                      </a:r>
                      <a:r>
                        <a:rPr lang="ja-JP" altLang="en-US" sz="1100" b="0" i="0" u="none" strike="noStrike" dirty="0">
                          <a:solidFill>
                            <a:schemeClr val="tx1"/>
                          </a:solidFill>
                          <a:effectLst/>
                          <a:latin typeface="+mn-ea"/>
                          <a:ea typeface="+mn-ea"/>
                        </a:rPr>
                        <a:t>月～）</a:t>
                      </a:r>
                      <a:endParaRPr lang="en-US" altLang="ja-JP" sz="1100" b="0" i="0" u="none" strike="sngStrike" dirty="0">
                        <a:solidFill>
                          <a:schemeClr val="tx1"/>
                        </a:solidFill>
                        <a:effectLst/>
                        <a:latin typeface="+mn-ea"/>
                        <a:ea typeface="+mn-ea"/>
                      </a:endParaRPr>
                    </a:p>
                    <a:p>
                      <a:pPr marL="177800" indent="-88900" algn="l" fontAlgn="ctr"/>
                      <a:r>
                        <a:rPr lang="ja-JP" altLang="en-US" sz="1100" b="0" i="0" u="none" strike="noStrike" dirty="0">
                          <a:solidFill>
                            <a:schemeClr val="tx1"/>
                          </a:solidFill>
                          <a:effectLst/>
                          <a:latin typeface="+mn-ea"/>
                          <a:ea typeface="+mn-ea"/>
                        </a:rPr>
                        <a:t>－ＮＰＯ団体、教育機関などからの出前講座や研修、講演依頼に対応</a:t>
                      </a:r>
                      <a:endParaRPr lang="en-US" altLang="ja-JP" sz="1100" b="0" i="0" u="none" strike="noStrike" dirty="0">
                        <a:solidFill>
                          <a:schemeClr val="tx1"/>
                        </a:solidFill>
                        <a:effectLst/>
                        <a:latin typeface="+mn-ea"/>
                        <a:ea typeface="+mn-ea"/>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n-ea"/>
                          <a:ea typeface="+mn-ea"/>
                        </a:rPr>
                        <a:t>・箕面公園のｲﾍﾞﾝﾄと連　</a:t>
                      </a:r>
                      <a:endParaRPr kumimoji="1" lang="en-US" altLang="ja-JP" sz="1100" b="0" u="none" dirty="0">
                        <a:solidFill>
                          <a:schemeClr val="tx1"/>
                        </a:solidFill>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u="none" dirty="0">
                          <a:solidFill>
                            <a:schemeClr val="tx1"/>
                          </a:solidFill>
                          <a:latin typeface="+mn-ea"/>
                          <a:ea typeface="+mn-ea"/>
                        </a:rPr>
                        <a:t>　携</a:t>
                      </a:r>
                      <a:endParaRPr kumimoji="1" lang="en-US" altLang="ja-JP" sz="1100" b="0" u="none" dirty="0">
                        <a:solidFill>
                          <a:schemeClr val="tx1"/>
                        </a:solidFill>
                        <a:latin typeface="+mn-ea"/>
                        <a:ea typeface="+mn-ea"/>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baseline="0" dirty="0">
                          <a:solidFill>
                            <a:schemeClr val="tx1"/>
                          </a:solidFill>
                          <a:effectLst/>
                          <a:latin typeface="+mn-ea"/>
                          <a:ea typeface="+mn-ea"/>
                        </a:rPr>
                        <a:t>－野外観察イベント（</a:t>
                      </a:r>
                      <a:r>
                        <a:rPr kumimoji="1" lang="en-US" altLang="ja-JP" sz="1100" b="0" i="0" u="none" strike="noStrike" baseline="0" dirty="0">
                          <a:solidFill>
                            <a:schemeClr val="tx1"/>
                          </a:solidFill>
                          <a:effectLst/>
                          <a:latin typeface="+mn-ea"/>
                          <a:ea typeface="+mn-ea"/>
                        </a:rPr>
                        <a:t>2017</a:t>
                      </a:r>
                      <a:r>
                        <a:rPr kumimoji="1" lang="ja-JP" altLang="en-US" sz="1100" b="0" i="0" u="none" strike="noStrike" baseline="0" dirty="0">
                          <a:solidFill>
                            <a:schemeClr val="tx1"/>
                          </a:solidFill>
                          <a:effectLst/>
                          <a:latin typeface="+mn-ea"/>
                          <a:ea typeface="+mn-ea"/>
                        </a:rPr>
                        <a:t>年</a:t>
                      </a:r>
                      <a:r>
                        <a:rPr kumimoji="1" lang="en-US" altLang="ja-JP" sz="1100" b="0" i="0" u="none" strike="noStrike" baseline="0" dirty="0">
                          <a:solidFill>
                            <a:schemeClr val="tx1"/>
                          </a:solidFill>
                          <a:effectLst/>
                          <a:latin typeface="+mn-ea"/>
                          <a:ea typeface="+mn-ea"/>
                        </a:rPr>
                        <a:t>8</a:t>
                      </a:r>
                      <a:r>
                        <a:rPr kumimoji="1" lang="ja-JP" altLang="en-US" sz="1100" b="0" i="0" u="none" strike="noStrike" baseline="0" dirty="0">
                          <a:solidFill>
                            <a:schemeClr val="tx1"/>
                          </a:solidFill>
                          <a:effectLst/>
                          <a:latin typeface="+mn-ea"/>
                          <a:ea typeface="+mn-ea"/>
                        </a:rPr>
                        <a:t>月～）</a:t>
                      </a:r>
                      <a:endParaRPr kumimoji="1" lang="en-US" altLang="ja-JP" sz="1100" b="0" i="0" u="none" strike="noStrike" baseline="0" dirty="0">
                        <a:solidFill>
                          <a:schemeClr val="tx1"/>
                        </a:solidFill>
                        <a:effectLst/>
                        <a:latin typeface="ＭＳ Ｐゴシック"/>
                      </a:endParaRPr>
                    </a:p>
                    <a:p>
                      <a:pPr algn="l" fontAlgn="ctr"/>
                      <a:endParaRPr lang="en-US" altLang="ja-JP" sz="1100" b="0" i="0" u="none" strike="sngStrike" dirty="0">
                        <a:solidFill>
                          <a:schemeClr val="tx1"/>
                        </a:solidFill>
                        <a:effectLst/>
                        <a:latin typeface="+mn-ea"/>
                        <a:ea typeface="+mn-ea"/>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580090251"/>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380" y="620688"/>
          <a:ext cx="8979345" cy="4851552"/>
        </p:xfrm>
        <a:graphic>
          <a:graphicData uri="http://schemas.openxmlformats.org/drawingml/2006/table">
            <a:tbl>
              <a:tblPr firstRow="1" bandRow="1">
                <a:tableStyleId>{7DF18680-E054-41AD-8BC1-D1AEF772440D}</a:tableStyleId>
              </a:tblPr>
              <a:tblGrid>
                <a:gridCol w="362070">
                  <a:extLst>
                    <a:ext uri="{9D8B030D-6E8A-4147-A177-3AD203B41FA5}">
                      <a16:colId xmlns:a16="http://schemas.microsoft.com/office/drawing/2014/main" val="20000"/>
                    </a:ext>
                  </a:extLst>
                </a:gridCol>
                <a:gridCol w="217242">
                  <a:extLst>
                    <a:ext uri="{9D8B030D-6E8A-4147-A177-3AD203B41FA5}">
                      <a16:colId xmlns:a16="http://schemas.microsoft.com/office/drawing/2014/main" val="20001"/>
                    </a:ext>
                  </a:extLst>
                </a:gridCol>
                <a:gridCol w="917246">
                  <a:extLst>
                    <a:ext uri="{9D8B030D-6E8A-4147-A177-3AD203B41FA5}">
                      <a16:colId xmlns:a16="http://schemas.microsoft.com/office/drawing/2014/main" val="20002"/>
                    </a:ext>
                  </a:extLst>
                </a:gridCol>
                <a:gridCol w="1400005">
                  <a:extLst>
                    <a:ext uri="{9D8B030D-6E8A-4147-A177-3AD203B41FA5}">
                      <a16:colId xmlns:a16="http://schemas.microsoft.com/office/drawing/2014/main" val="20003"/>
                    </a:ext>
                  </a:extLst>
                </a:gridCol>
                <a:gridCol w="1279901">
                  <a:extLst>
                    <a:ext uri="{9D8B030D-6E8A-4147-A177-3AD203B41FA5}">
                      <a16:colId xmlns:a16="http://schemas.microsoft.com/office/drawing/2014/main" val="20004"/>
                    </a:ext>
                  </a:extLst>
                </a:gridCol>
                <a:gridCol w="1399421">
                  <a:extLst>
                    <a:ext uri="{9D8B030D-6E8A-4147-A177-3AD203B41FA5}">
                      <a16:colId xmlns:a16="http://schemas.microsoft.com/office/drawing/2014/main" val="20005"/>
                    </a:ext>
                  </a:extLst>
                </a:gridCol>
                <a:gridCol w="1906903">
                  <a:extLst>
                    <a:ext uri="{9D8B030D-6E8A-4147-A177-3AD203B41FA5}">
                      <a16:colId xmlns:a16="http://schemas.microsoft.com/office/drawing/2014/main" val="20006"/>
                    </a:ext>
                  </a:extLst>
                </a:gridCol>
                <a:gridCol w="1496557">
                  <a:extLst>
                    <a:ext uri="{9D8B030D-6E8A-4147-A177-3AD203B41FA5}">
                      <a16:colId xmlns:a16="http://schemas.microsoft.com/office/drawing/2014/main" val="20007"/>
                    </a:ext>
                  </a:extLst>
                </a:gridCol>
              </a:tblGrid>
              <a:tr h="268486">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357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4318152">
                <a:tc>
                  <a:txBody>
                    <a:bodyPr/>
                    <a:lstStyle/>
                    <a:p>
                      <a:r>
                        <a:rPr kumimoji="1" lang="en-US" altLang="ja-JP" sz="1100" dirty="0">
                          <a:solidFill>
                            <a:schemeClr val="tx1"/>
                          </a:solidFill>
                        </a:rPr>
                        <a:t>21</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住之江公園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イラスト、写真、マップを掲載</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・劣化した幼児用ﾌﾟｰ ﾙのﾌﾟｰﾙｻｲﾄﾞを塗 </a:t>
                      </a:r>
                      <a:r>
                        <a:rPr lang="ja-JP" altLang="en-US" sz="1050" b="0" i="0" u="none" strike="noStrike" dirty="0" err="1">
                          <a:solidFill>
                            <a:schemeClr val="tx1"/>
                          </a:solidFill>
                          <a:effectLst/>
                          <a:latin typeface="ＭＳ Ｐゴシック"/>
                        </a:rPr>
                        <a:t>り</a:t>
                      </a:r>
                      <a:r>
                        <a:rPr lang="ja-JP" altLang="en-US" sz="1050" b="0" i="0" u="none" strike="noStrike" dirty="0">
                          <a:solidFill>
                            <a:schemeClr val="tx1"/>
                          </a:solidFill>
                          <a:effectLst/>
                          <a:latin typeface="ＭＳ Ｐゴシック"/>
                        </a:rPr>
                        <a:t>直し（</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・幼児用ﾌﾟｰﾙに魚の絵を描画</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 （</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 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・ﾌﾟｰﾙｻｲﾄﾞのﾍﾞﾝﾁ上のﾃﾝﾄを張り</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替え、葭簀</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よしず</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の日陰３箇所程度を設置</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・テニスコート改修（</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・受変電設備改修</a:t>
                      </a: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・橋梁補修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・野球場スコアボード</a:t>
                      </a:r>
                      <a:r>
                        <a:rPr lang="en-US" altLang="ja-JP" sz="1050" b="0" i="0" u="none" strike="noStrike" dirty="0">
                          <a:solidFill>
                            <a:schemeClr val="tx1"/>
                          </a:solidFill>
                          <a:effectLst/>
                          <a:latin typeface="ＭＳ Ｐゴシック"/>
                        </a:rPr>
                        <a:t>LED</a:t>
                      </a:r>
                      <a:r>
                        <a:rPr lang="ja-JP" altLang="en-US" sz="1050" b="0" i="0" u="none" strike="noStrike" dirty="0">
                          <a:solidFill>
                            <a:schemeClr val="tx1"/>
                          </a:solidFill>
                          <a:effectLst/>
                          <a:latin typeface="ＭＳ Ｐゴシック"/>
                        </a:rPr>
                        <a:t>化改修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050" b="0" dirty="0">
                          <a:solidFill>
                            <a:schemeClr val="tx1"/>
                          </a:solidFill>
                        </a:rPr>
                        <a:t>・</a:t>
                      </a:r>
                      <a:r>
                        <a:rPr kumimoji="1" lang="ja-JP" altLang="en-US" sz="1050" b="0" dirty="0">
                          <a:solidFill>
                            <a:schemeClr val="tx1"/>
                          </a:solidFill>
                          <a:latin typeface="ＭＳ Ｐゴシック 本文"/>
                        </a:rPr>
                        <a:t>有料施設の早朝利用（午前</a:t>
                      </a:r>
                      <a:r>
                        <a:rPr kumimoji="1" lang="en-US" altLang="ja-JP" sz="1050" b="0" dirty="0">
                          <a:solidFill>
                            <a:schemeClr val="tx1"/>
                          </a:solidFill>
                          <a:latin typeface="ＭＳ Ｐゴシック 本文"/>
                        </a:rPr>
                        <a:t>7</a:t>
                      </a:r>
                      <a:r>
                        <a:rPr kumimoji="1" lang="ja-JP" altLang="en-US" sz="1050" b="0" dirty="0">
                          <a:solidFill>
                            <a:schemeClr val="tx1"/>
                          </a:solidFill>
                          <a:latin typeface="ＭＳ Ｐゴシック 本文"/>
                        </a:rPr>
                        <a:t>時から独自延長運用</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10</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31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ja-JP" altLang="en-US" sz="1050" b="0" dirty="0">
                          <a:solidFill>
                            <a:schemeClr val="tx1"/>
                          </a:solidFill>
                          <a:latin typeface="ＭＳ Ｐゴシック 本文"/>
                        </a:rPr>
                        <a:t>（</a:t>
                      </a:r>
                      <a:r>
                        <a:rPr kumimoji="1" lang="en-US" altLang="ja-JP" sz="1050" b="0" dirty="0">
                          <a:solidFill>
                            <a:schemeClr val="tx1"/>
                          </a:solidFill>
                          <a:latin typeface="ＭＳ Ｐゴシック 本文"/>
                        </a:rPr>
                        <a:t>2012</a:t>
                      </a:r>
                      <a:r>
                        <a:rPr kumimoji="1" lang="ja-JP" altLang="en-US" sz="1050" b="0" dirty="0">
                          <a:solidFill>
                            <a:schemeClr val="tx1"/>
                          </a:solidFill>
                          <a:latin typeface="ＭＳ Ｐゴシック 本文"/>
                        </a:rPr>
                        <a:t>年</a:t>
                      </a: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endParaRPr kumimoji="1" lang="en-US" altLang="ja-JP" sz="1050" b="0" dirty="0">
                        <a:solidFill>
                          <a:schemeClr val="tx1"/>
                        </a:solidFill>
                        <a:latin typeface="ＭＳ Ｐゴシック 本文"/>
                      </a:endParaRPr>
                    </a:p>
                    <a:p>
                      <a:pPr marL="88900" indent="-88900"/>
                      <a:r>
                        <a:rPr kumimoji="1" lang="ja-JP" altLang="en-US" sz="1050" b="0" dirty="0">
                          <a:solidFill>
                            <a:schemeClr val="tx1"/>
                          </a:solidFill>
                          <a:latin typeface="ＭＳ Ｐゴシック 本文"/>
                        </a:rPr>
                        <a:t>・野球場ナイタ－使用期間の延長</a:t>
                      </a:r>
                      <a:r>
                        <a:rPr kumimoji="1" lang="en-US" altLang="ja-JP" sz="1050" b="0" dirty="0">
                          <a:solidFill>
                            <a:schemeClr val="tx1"/>
                          </a:solidFill>
                          <a:latin typeface="ＭＳ Ｐゴシック 本文"/>
                        </a:rPr>
                        <a:t/>
                      </a:r>
                      <a:br>
                        <a:rPr kumimoji="1" lang="en-US" altLang="ja-JP" sz="1050" b="0" dirty="0">
                          <a:solidFill>
                            <a:schemeClr val="tx1"/>
                          </a:solidFill>
                          <a:latin typeface="ＭＳ Ｐゴシック 本文"/>
                        </a:rPr>
                      </a:b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1</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9</a:t>
                      </a:r>
                      <a:r>
                        <a:rPr kumimoji="1" lang="ja-JP" altLang="en-US" sz="1050" b="0" dirty="0">
                          <a:solidFill>
                            <a:schemeClr val="tx1"/>
                          </a:solidFill>
                          <a:latin typeface="ＭＳ Ｐゴシック 本文"/>
                        </a:rPr>
                        <a:t>月</a:t>
                      </a:r>
                      <a:r>
                        <a:rPr kumimoji="1" lang="en-US" altLang="ja-JP" sz="1050" b="0" dirty="0">
                          <a:solidFill>
                            <a:schemeClr val="tx1"/>
                          </a:solidFill>
                          <a:latin typeface="ＭＳ Ｐゴシック 本文"/>
                        </a:rPr>
                        <a:t>30</a:t>
                      </a:r>
                      <a:r>
                        <a:rPr kumimoji="1" lang="ja-JP" altLang="en-US" sz="1050" b="0" dirty="0">
                          <a:solidFill>
                            <a:schemeClr val="tx1"/>
                          </a:solidFill>
                          <a:latin typeface="ＭＳ Ｐゴシック 本文"/>
                        </a:rPr>
                        <a:t>日（</a:t>
                      </a:r>
                      <a:r>
                        <a:rPr kumimoji="1" lang="en-US" altLang="ja-JP" sz="1050" b="0" dirty="0">
                          <a:solidFill>
                            <a:schemeClr val="tx1"/>
                          </a:solidFill>
                          <a:latin typeface="ＭＳ Ｐゴシック 本文"/>
                        </a:rPr>
                        <a:t>2012</a:t>
                      </a:r>
                      <a:r>
                        <a:rPr kumimoji="1" lang="ja-JP" altLang="en-US" sz="1050" b="0" dirty="0">
                          <a:solidFill>
                            <a:schemeClr val="tx1"/>
                          </a:solidFill>
                          <a:latin typeface="ＭＳ Ｐゴシック 本文"/>
                        </a:rPr>
                        <a:t>年</a:t>
                      </a:r>
                      <a:r>
                        <a:rPr kumimoji="1" lang="en-US" altLang="ja-JP" sz="1050" b="0" dirty="0">
                          <a:solidFill>
                            <a:schemeClr val="tx1"/>
                          </a:solidFill>
                          <a:latin typeface="ＭＳ Ｐゴシック 本文"/>
                        </a:rPr>
                        <a:t>4</a:t>
                      </a:r>
                      <a:r>
                        <a:rPr kumimoji="1" lang="ja-JP" altLang="en-US" sz="1050" b="0" dirty="0">
                          <a:solidFill>
                            <a:schemeClr val="tx1"/>
                          </a:solidFill>
                          <a:latin typeface="ＭＳ Ｐゴシック 本文"/>
                        </a:rPr>
                        <a:t>月～）</a:t>
                      </a:r>
                      <a:endParaRPr kumimoji="1" lang="en-US" altLang="ja-JP" sz="1050" b="0" dirty="0">
                        <a:solidFill>
                          <a:schemeClr val="tx1"/>
                        </a:solidFill>
                        <a:latin typeface="ＭＳ Ｐゴシック 本文"/>
                      </a:endParaRPr>
                    </a:p>
                    <a:p>
                      <a:endParaRPr kumimoji="1" lang="ja-JP" altLang="en-US" sz="1050" b="0" dirty="0">
                        <a:solidFill>
                          <a:schemeClr val="tx1"/>
                        </a:solidFill>
                        <a:latin typeface="ＭＳ Ｐゴシック 本文"/>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050" b="0" i="0" u="none" strike="noStrike" dirty="0">
                          <a:solidFill>
                            <a:schemeClr val="tx1"/>
                          </a:solidFill>
                          <a:effectLst/>
                          <a:latin typeface="ＭＳ Ｐゴシック"/>
                        </a:rPr>
                        <a:t>・窓口対応の充実強化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tab pos="88900" algn="l"/>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苦情・ｲﾍﾞﾝﾄの情報を職員間 で共有。問合せ等に対応</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・ﾆｰｽﾞを踏まえた新たなｻｰﾋﾞｽ・柔軟な対応</a:t>
                      </a:r>
                      <a:endParaRPr kumimoji="1" lang="en-US" altLang="ja-JP" sz="1050" b="0" dirty="0">
                        <a:solidFill>
                          <a:schemeClr val="tx1"/>
                        </a:solidFill>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管理事務所で遊具等を貸出し（</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2563" indent="-182563" algn="l" fontAlgn="ctr"/>
                      <a:r>
                        <a:rPr lang="ja-JP" altLang="en-US" sz="1050" b="0" i="0" u="none" strike="noStrike" dirty="0">
                          <a:solidFill>
                            <a:schemeClr val="tx1"/>
                          </a:solidFill>
                          <a:effectLst/>
                          <a:latin typeface="ＭＳ Ｐゴシック"/>
                        </a:rPr>
                        <a:t>・ボランティアとの連携</a:t>
                      </a:r>
                      <a:endParaRPr lang="en-US" altLang="ja-JP" sz="1050" b="0" i="0" u="none" strike="noStrike" dirty="0">
                        <a:solidFill>
                          <a:schemeClr val="tx1"/>
                        </a:solidFill>
                        <a:effectLst/>
                        <a:latin typeface="ＭＳ Ｐゴシック"/>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高齢者や</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者の利用をｻﾎﾟｰﾄするﾋｰﾘﾝｸﾞｶﾞｰﾃﾞﾅーの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養成講座を開講し、ﾎﾞﾗﾝﾃｨｱｸﾞﾙｰﾌﾟを育成（</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92075"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定期的に公園新聞にｲﾍﾞﾝﾄ情報を掲載（</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・有料施設</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時間以上利用のオーパスカード保有者に対し</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時間分の駐車料金を割引する。（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・駐車料金に早朝・夜間割引を導入。（</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・駐車料金に</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日最大料金を設定。平日</a:t>
                      </a:r>
                      <a:r>
                        <a:rPr lang="en-US" altLang="ja-JP" sz="1050" b="0" i="0" u="none" strike="noStrike" dirty="0">
                          <a:solidFill>
                            <a:schemeClr val="tx1"/>
                          </a:solidFill>
                          <a:effectLst/>
                          <a:latin typeface="ＭＳ Ｐゴシック"/>
                        </a:rPr>
                        <a:t>800</a:t>
                      </a:r>
                      <a:r>
                        <a:rPr lang="ja-JP" altLang="en-US" sz="1050" b="0" i="0" u="none" strike="noStrike" dirty="0">
                          <a:solidFill>
                            <a:schemeClr val="tx1"/>
                          </a:solidFill>
                          <a:effectLst/>
                          <a:latin typeface="ＭＳ Ｐゴシック"/>
                        </a:rPr>
                        <a:t>円。土日祝</a:t>
                      </a:r>
                      <a:r>
                        <a:rPr lang="en-US" altLang="ja-JP" sz="1050" b="0" i="0" u="none" strike="noStrike" dirty="0">
                          <a:solidFill>
                            <a:schemeClr val="tx1"/>
                          </a:solidFill>
                          <a:effectLst/>
                          <a:latin typeface="ＭＳ Ｐゴシック"/>
                        </a:rPr>
                        <a:t>1,600</a:t>
                      </a:r>
                      <a:r>
                        <a:rPr lang="ja-JP" altLang="en-US" sz="1050" b="0" i="0" u="none" strike="noStrike" dirty="0">
                          <a:solidFill>
                            <a:schemeClr val="tx1"/>
                          </a:solidFill>
                          <a:effectLst/>
                          <a:latin typeface="ＭＳ Ｐゴシック"/>
                        </a:rPr>
                        <a:t>円。（</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r>
                        <a:rPr kumimoji="1" lang="en-US" altLang="ja-JP" sz="1050" b="0" dirty="0">
                          <a:solidFill>
                            <a:schemeClr val="tx1"/>
                          </a:solidFill>
                        </a:rPr>
                        <a:t/>
                      </a:r>
                      <a:br>
                        <a:rPr kumimoji="1" lang="en-US" altLang="ja-JP" sz="1050" b="0" dirty="0">
                          <a:solidFill>
                            <a:schemeClr val="tx1"/>
                          </a:solidFill>
                        </a:rPr>
                      </a:br>
                      <a:r>
                        <a:rPr lang="ja-JP" altLang="en-US" sz="1050" b="0" i="0" u="none" strike="noStrike" dirty="0">
                          <a:solidFill>
                            <a:schemeClr val="tx1"/>
                          </a:solidFill>
                          <a:effectLst/>
                          <a:latin typeface="ＭＳ Ｐゴシック"/>
                        </a:rPr>
                        <a:t>手作り音楽イベントの　 定期開催（</a:t>
                      </a:r>
                      <a:r>
                        <a:rPr lang="en-US" altLang="ja-JP" sz="1050" b="0" i="0" u="none" strike="noStrike" dirty="0">
                          <a:solidFill>
                            <a:schemeClr val="tx1"/>
                          </a:solidFill>
                          <a:effectLst/>
                          <a:latin typeface="ＭＳ Ｐゴシック"/>
                        </a:rPr>
                        <a:t>2011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月～）、住之江公園野球場で地域とのにぎわいイベントの実施など</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ja-JP" altLang="en-US"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①森のコンサ－ト</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②ミュ－ジックガーデン</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③すみのえ♡ハートスタジアム</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④星空★シアタ－</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⑤</a:t>
                      </a:r>
                      <a:r>
                        <a:rPr kumimoji="1" lang="ja-JP" altLang="en-US" sz="1050" b="0" i="0" u="none" strike="noStrike" dirty="0" err="1">
                          <a:solidFill>
                            <a:schemeClr val="tx1"/>
                          </a:solidFill>
                          <a:effectLst/>
                          <a:latin typeface="ＭＳ Ｐゴシック"/>
                        </a:rPr>
                        <a:t>すみすみ</a:t>
                      </a:r>
                      <a:r>
                        <a:rPr kumimoji="1" lang="ja-JP" altLang="en-US" sz="1050" b="0" i="0" u="none" strike="noStrike" dirty="0">
                          <a:solidFill>
                            <a:schemeClr val="tx1"/>
                          </a:solidFill>
                          <a:effectLst/>
                          <a:latin typeface="ＭＳ Ｐゴシック"/>
                        </a:rPr>
                        <a:t>公園フェスタ</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⑥</a:t>
                      </a:r>
                      <a:r>
                        <a:rPr kumimoji="1" lang="ja-JP" altLang="en-US" sz="1050" b="0" i="0" u="none" strike="noStrike" dirty="0" err="1">
                          <a:solidFill>
                            <a:schemeClr val="tx1"/>
                          </a:solidFill>
                          <a:effectLst/>
                          <a:latin typeface="ＭＳ Ｐゴシック"/>
                        </a:rPr>
                        <a:t>わんにゃん</a:t>
                      </a:r>
                      <a:r>
                        <a:rPr kumimoji="1" lang="ja-JP" altLang="en-US" sz="1050" b="0" i="0" u="none" strike="noStrike" dirty="0">
                          <a:solidFill>
                            <a:schemeClr val="tx1"/>
                          </a:solidFill>
                          <a:effectLst/>
                          <a:latin typeface="ＭＳ Ｐゴシック"/>
                        </a:rPr>
                        <a:t>マルシェ</a:t>
                      </a:r>
                      <a:endParaRPr kumimoji="1"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⑦ハロウィンパーチー</a:t>
                      </a:r>
                      <a:endParaRPr kumimoji="1"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dirty="0">
                          <a:solidFill>
                            <a:schemeClr val="tx1"/>
                          </a:solidFill>
                          <a:effectLst/>
                          <a:latin typeface="ＭＳ Ｐゴシック"/>
                        </a:rPr>
                        <a:t>・利用者のﾏﾅｰｱｯﾌﾟに向けた啓発</a:t>
                      </a:r>
                      <a:r>
                        <a:rPr kumimoji="1"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犬の糞用のﾄｲﾚの設置（</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kumimoji="1"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72253463"/>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22746"/>
          <a:ext cx="8928991" cy="6058581"/>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364495">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44246">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49840">
                <a:tc>
                  <a:txBody>
                    <a:bodyPr/>
                    <a:lstStyle/>
                    <a:p>
                      <a:r>
                        <a:rPr kumimoji="1" lang="en-US" altLang="ja-JP" sz="1100" dirty="0">
                          <a:solidFill>
                            <a:schemeClr val="tx1"/>
                          </a:solidFill>
                        </a:rPr>
                        <a:t>22</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枚岡公園</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イラスト、写真、マップ </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を掲載</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設。公園の歴史を紹</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介するなど、公園の</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魅力を</a:t>
                      </a:r>
                      <a:r>
                        <a:rPr lang="en-US" altLang="ja-JP" sz="1100" b="0" i="0" u="none" strike="noStrike" dirty="0">
                          <a:solidFill>
                            <a:schemeClr val="tx1"/>
                          </a:solidFill>
                          <a:effectLst/>
                          <a:latin typeface="ＭＳ Ｐゴシック"/>
                        </a:rPr>
                        <a:t>PR</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開始。桜の開花状況</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など最新情報を紹介</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イベント情報の発信（</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情報発信ツール「</a:t>
                      </a:r>
                      <a:r>
                        <a:rPr lang="en-US" altLang="ja-JP" sz="1100" b="0" i="0" u="none" strike="noStrike" dirty="0">
                          <a:solidFill>
                            <a:schemeClr val="tx1"/>
                          </a:solidFill>
                          <a:effectLst/>
                          <a:latin typeface="ＭＳ Ｐゴシック"/>
                        </a:rPr>
                        <a:t>WEB</a:t>
                      </a:r>
                      <a:r>
                        <a:rPr lang="ja-JP" altLang="en-US" sz="1100" b="0" i="0" u="none" strike="noStrike" dirty="0">
                          <a:solidFill>
                            <a:schemeClr val="tx1"/>
                          </a:solidFill>
                          <a:effectLst/>
                          <a:latin typeface="ＭＳ Ｐゴシック"/>
                        </a:rPr>
                        <a:t>ひら」開設（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・園路等改修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・梅林基盤整備</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endParaRPr kumimoji="1" lang="ja-JP" altLang="en-US"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177800" marR="0" indent="-1778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－園内おすすめ散策ﾏｯﾌﾟなど、手軽に森林浴を楽しむためのﾂｰﾙを提供</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－地域情報誌「ひら」 　を発行、ＨＰにも掲載 　し、枚岡公園を軸に 　地域の情報を発信　（</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・ﾆｰｽﾞを見据えた物販等の実施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事務所受付コーナーで飲料水等販売 　（</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ハイキング後の足水浴サービス</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a:t>
                      </a:r>
                      <a:r>
                        <a:rPr kumimoji="1" lang="en-US" altLang="ja-JP" sz="1100" b="0" dirty="0">
                          <a:solidFill>
                            <a:schemeClr val="tx1"/>
                          </a:solidFill>
                        </a:rPr>
                        <a:t> </a:t>
                      </a:r>
                      <a:r>
                        <a:rPr kumimoji="1" lang="ja-JP" altLang="en-US" sz="1100" b="0" dirty="0">
                          <a:solidFill>
                            <a:schemeClr val="tx1"/>
                          </a:solidFill>
                        </a:rPr>
                        <a:t>なサービス・柔軟な対応</a:t>
                      </a:r>
                      <a:endParaRPr kumimoji="1" lang="en-US" altLang="ja-JP" sz="1100" b="0" dirty="0">
                        <a:solidFill>
                          <a:schemeClr val="tx1"/>
                        </a:solidFill>
                      </a:endParaRPr>
                    </a:p>
                    <a:p>
                      <a:pPr marL="177800" indent="-88900" algn="l" fontAlgn="ct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広場テーブルで、太陽光パネルを利用した充電スポット設置</a:t>
                      </a: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a:t>
                      </a:r>
                      <a:r>
                        <a:rPr kumimoji="1" lang="ja-JP" altLang="en-US" sz="1100" b="0" baseline="0" dirty="0">
                          <a:solidFill>
                            <a:schemeClr val="tx1"/>
                          </a:solidFill>
                        </a:rPr>
                        <a:t> </a:t>
                      </a:r>
                      <a:r>
                        <a:rPr kumimoji="1" lang="ja-JP" altLang="en-US" sz="1100" b="0" dirty="0">
                          <a:solidFill>
                            <a:schemeClr val="tx1"/>
                          </a:solidFill>
                        </a:rPr>
                        <a:t>なｲﾍﾞﾝﾄ・ﾌﾟﾗﾝの企画、</a:t>
                      </a:r>
                      <a:r>
                        <a:rPr kumimoji="1" lang="en-US" altLang="ja-JP" sz="1100" b="0" dirty="0">
                          <a:solidFill>
                            <a:schemeClr val="tx1"/>
                          </a:solidFill>
                        </a:rPr>
                        <a:t> </a:t>
                      </a:r>
                      <a:r>
                        <a:rPr kumimoji="1" lang="ja-JP" altLang="en-US" sz="1100" b="0" dirty="0">
                          <a:solidFill>
                            <a:schemeClr val="tx1"/>
                          </a:solidFill>
                        </a:rPr>
                        <a:t>実施</a:t>
                      </a:r>
                      <a:r>
                        <a:rPr kumimoji="1" lang="en-US" altLang="ja-JP" sz="1100" b="0" dirty="0">
                          <a:solidFill>
                            <a:schemeClr val="tx1"/>
                          </a:solidFill>
                        </a:rPr>
                        <a:t/>
                      </a:r>
                      <a:br>
                        <a:rPr kumimoji="1" lang="en-US" altLang="ja-JP" sz="1100" b="0" dirty="0">
                          <a:solidFill>
                            <a:schemeClr val="tx1"/>
                          </a:solidFill>
                        </a:rPr>
                      </a:br>
                      <a:r>
                        <a:rPr lang="ja-JP" altLang="en-US" sz="1100" b="0" i="0" u="none" strike="noStrike" dirty="0">
                          <a:solidFill>
                            <a:schemeClr val="tx1"/>
                          </a:solidFill>
                          <a:effectLst/>
                          <a:latin typeface="ＭＳ Ｐゴシック"/>
                        </a:rPr>
                        <a:t>例）各種自然体験イベント、親子参加型のハイキングなど（</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月～）、地域の商店街等と連携した自然体験イベントの実施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近隣小学校等の課外学習協力</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037438777"/>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2269309356"/>
              </p:ext>
            </p:extLst>
          </p:nvPr>
        </p:nvGraphicFramePr>
        <p:xfrm>
          <a:off x="107504" y="322747"/>
          <a:ext cx="8928992" cy="6418621"/>
        </p:xfrm>
        <a:graphic>
          <a:graphicData uri="http://schemas.openxmlformats.org/drawingml/2006/table">
            <a:tbl>
              <a:tblPr firstRow="1" bandRow="1">
                <a:tableStyleId>{7DF18680-E054-41AD-8BC1-D1AEF772440D}</a:tableStyleId>
              </a:tblPr>
              <a:tblGrid>
                <a:gridCol w="338488">
                  <a:extLst>
                    <a:ext uri="{9D8B030D-6E8A-4147-A177-3AD203B41FA5}">
                      <a16:colId xmlns:a16="http://schemas.microsoft.com/office/drawing/2014/main" val="20000"/>
                    </a:ext>
                  </a:extLst>
                </a:gridCol>
                <a:gridCol w="270790">
                  <a:extLst>
                    <a:ext uri="{9D8B030D-6E8A-4147-A177-3AD203B41FA5}">
                      <a16:colId xmlns:a16="http://schemas.microsoft.com/office/drawing/2014/main" val="20001"/>
                    </a:ext>
                  </a:extLst>
                </a:gridCol>
                <a:gridCol w="609279">
                  <a:extLst>
                    <a:ext uri="{9D8B030D-6E8A-4147-A177-3AD203B41FA5}">
                      <a16:colId xmlns:a16="http://schemas.microsoft.com/office/drawing/2014/main" val="20002"/>
                    </a:ext>
                  </a:extLst>
                </a:gridCol>
                <a:gridCol w="1421650">
                  <a:extLst>
                    <a:ext uri="{9D8B030D-6E8A-4147-A177-3AD203B41FA5}">
                      <a16:colId xmlns:a16="http://schemas.microsoft.com/office/drawing/2014/main" val="20003"/>
                    </a:ext>
                  </a:extLst>
                </a:gridCol>
                <a:gridCol w="1608265">
                  <a:extLst>
                    <a:ext uri="{9D8B030D-6E8A-4147-A177-3AD203B41FA5}">
                      <a16:colId xmlns:a16="http://schemas.microsoft.com/office/drawing/2014/main" val="20004"/>
                    </a:ext>
                  </a:extLst>
                </a:gridCol>
                <a:gridCol w="1296144">
                  <a:extLst>
                    <a:ext uri="{9D8B030D-6E8A-4147-A177-3AD203B41FA5}">
                      <a16:colId xmlns:a16="http://schemas.microsoft.com/office/drawing/2014/main" val="20005"/>
                    </a:ext>
                  </a:extLst>
                </a:gridCol>
                <a:gridCol w="1656184">
                  <a:extLst>
                    <a:ext uri="{9D8B030D-6E8A-4147-A177-3AD203B41FA5}">
                      <a16:colId xmlns:a16="http://schemas.microsoft.com/office/drawing/2014/main" val="20006"/>
                    </a:ext>
                  </a:extLst>
                </a:gridCol>
                <a:gridCol w="1728192">
                  <a:extLst>
                    <a:ext uri="{9D8B030D-6E8A-4147-A177-3AD203B41FA5}">
                      <a16:colId xmlns:a16="http://schemas.microsoft.com/office/drawing/2014/main" val="20007"/>
                    </a:ext>
                  </a:extLst>
                </a:gridCol>
              </a:tblGrid>
              <a:tr h="461525">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649560">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07536">
                <a:tc>
                  <a:txBody>
                    <a:bodyPr/>
                    <a:lstStyle/>
                    <a:p>
                      <a:r>
                        <a:rPr kumimoji="1" lang="en-US" altLang="ja-JP" sz="1100" dirty="0">
                          <a:solidFill>
                            <a:schemeClr val="tx1"/>
                          </a:solidFill>
                        </a:rPr>
                        <a:t>23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ﾎｰﾑﾍﾟｰｼﾞへのﾌﾟｰﾙ関連情報の掲載</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err="1">
                          <a:solidFill>
                            <a:schemeClr val="tx1"/>
                          </a:solidFill>
                          <a:effectLst/>
                          <a:latin typeface="ＭＳ Ｐゴシック"/>
                        </a:rPr>
                        <a:t>Youtube</a:t>
                      </a:r>
                      <a:r>
                        <a:rPr lang="ja-JP" altLang="en-US" sz="1100" b="0" i="0" u="none" strike="noStrike" dirty="0">
                          <a:solidFill>
                            <a:schemeClr val="tx1"/>
                          </a:solidFill>
                          <a:effectLst/>
                          <a:latin typeface="ＭＳ Ｐゴシック"/>
                        </a:rPr>
                        <a:t>チャンネル開設（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r>
                        <a:rPr lang="en-US" altLang="ja-JP" sz="1100" b="0" i="0" u="none" strike="sngStrike" dirty="0">
                          <a:solidFill>
                            <a:schemeClr val="tx1"/>
                          </a:solidFill>
                          <a:effectLst/>
                          <a:latin typeface="ＭＳ Ｐゴシック"/>
                        </a:rPr>
                        <a:t/>
                      </a:r>
                      <a:br>
                        <a:rPr lang="en-US" altLang="ja-JP" sz="1100" b="0" i="0" u="none" strike="sngStrike" dirty="0">
                          <a:solidFill>
                            <a:schemeClr val="tx1"/>
                          </a:solidFill>
                          <a:effectLst/>
                          <a:latin typeface="ＭＳ Ｐゴシック"/>
                        </a:rPr>
                      </a:br>
                      <a:r>
                        <a:rPr lang="ja-JP" altLang="en-US" sz="1100" b="0" i="0" u="none" strike="noStrike" dirty="0">
                          <a:solidFill>
                            <a:schemeClr val="tx1"/>
                          </a:solidFill>
                          <a:effectLst/>
                          <a:latin typeface="ＭＳ Ｐゴシック"/>
                        </a:rPr>
                        <a:t>野外音楽堂改修</a:t>
                      </a:r>
                      <a:r>
                        <a:rPr lang="en-US" altLang="ja-JP" sz="1100" b="0" i="0" u="none" strike="sngStrike" dirty="0">
                          <a:solidFill>
                            <a:schemeClr val="tx1"/>
                          </a:solidFill>
                          <a:effectLst/>
                          <a:latin typeface="ＭＳ Ｐゴシック"/>
                        </a:rPr>
                        <a:t/>
                      </a:r>
                      <a:br>
                        <a:rPr lang="en-US" altLang="ja-JP" sz="1100" b="0" i="0" u="none" strike="sng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・テニスコート改修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・陸上競技場改修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・遊技場改修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・トイレ改修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dirty="0">
                          <a:solidFill>
                            <a:schemeClr val="tx1"/>
                          </a:solidFill>
                        </a:rPr>
                        <a:t>・運動施設（テニス、陸上競技場個人使用）の午後</a:t>
                      </a:r>
                      <a:r>
                        <a:rPr kumimoji="1" lang="en-US" altLang="ja-JP" sz="1100" dirty="0">
                          <a:solidFill>
                            <a:schemeClr val="tx1"/>
                          </a:solidFill>
                        </a:rPr>
                        <a:t>6</a:t>
                      </a:r>
                      <a:r>
                        <a:rPr kumimoji="1" lang="ja-JP" altLang="en-US" sz="1100" dirty="0">
                          <a:solidFill>
                            <a:schemeClr val="tx1"/>
                          </a:solidFill>
                        </a:rPr>
                        <a:t>時までの貸出（</a:t>
                      </a:r>
                      <a:r>
                        <a:rPr kumimoji="1" lang="en-US" altLang="ja-JP" sz="1100" dirty="0">
                          <a:solidFill>
                            <a:schemeClr val="tx1"/>
                          </a:solidFill>
                        </a:rPr>
                        <a:t>2010</a:t>
                      </a:r>
                      <a:r>
                        <a:rPr kumimoji="1" lang="ja-JP" altLang="en-US" sz="1100" dirty="0">
                          <a:solidFill>
                            <a:schemeClr val="tx1"/>
                          </a:solidFill>
                        </a:rPr>
                        <a:t>年～）</a:t>
                      </a:r>
                      <a:endParaRPr kumimoji="1" lang="en-US" altLang="ja-JP" sz="1100" dirty="0">
                        <a:solidFill>
                          <a:schemeClr val="tx1"/>
                        </a:solidFill>
                      </a:endParaRPr>
                    </a:p>
                    <a:p>
                      <a:pPr marL="88900" indent="-88900"/>
                      <a:r>
                        <a:rPr kumimoji="1" lang="ja-JP" altLang="en-US" sz="1100" dirty="0">
                          <a:solidFill>
                            <a:schemeClr val="tx1"/>
                          </a:solidFill>
                        </a:rPr>
                        <a:t>・人工芝サッカー場の午後</a:t>
                      </a:r>
                      <a:r>
                        <a:rPr kumimoji="1" lang="en-US" altLang="ja-JP" sz="1100" dirty="0">
                          <a:solidFill>
                            <a:schemeClr val="tx1"/>
                          </a:solidFill>
                        </a:rPr>
                        <a:t>9</a:t>
                      </a:r>
                      <a:r>
                        <a:rPr kumimoji="1" lang="ja-JP" altLang="en-US" sz="1100" dirty="0">
                          <a:solidFill>
                            <a:schemeClr val="tx1"/>
                          </a:solidFill>
                        </a:rPr>
                        <a:t>時までの貸出（</a:t>
                      </a:r>
                      <a:r>
                        <a:rPr kumimoji="1" lang="en-US" altLang="ja-JP" sz="1100" dirty="0">
                          <a:solidFill>
                            <a:schemeClr val="tx1"/>
                          </a:solidFill>
                        </a:rPr>
                        <a:t>2000</a:t>
                      </a:r>
                      <a:r>
                        <a:rPr kumimoji="1" lang="ja-JP" altLang="en-US" sz="1100" dirty="0">
                          <a:solidFill>
                            <a:schemeClr val="tx1"/>
                          </a:solidFill>
                        </a:rPr>
                        <a:t>年～）</a:t>
                      </a:r>
                      <a:endParaRPr kumimoji="1" lang="en-US" altLang="ja-JP" sz="1100" dirty="0">
                        <a:solidFill>
                          <a:schemeClr val="tx1"/>
                        </a:solidFill>
                      </a:endParaRPr>
                    </a:p>
                    <a:p>
                      <a:pPr marL="88900" indent="-88900"/>
                      <a:r>
                        <a:rPr kumimoji="1" lang="ja-JP" altLang="en-US" sz="1100" dirty="0">
                          <a:solidFill>
                            <a:schemeClr val="tx1"/>
                          </a:solidFill>
                        </a:rPr>
                        <a:t>・プール営業、</a:t>
                      </a:r>
                      <a:r>
                        <a:rPr kumimoji="1" lang="en-US" altLang="ja-JP" sz="1100" dirty="0">
                          <a:solidFill>
                            <a:schemeClr val="tx1"/>
                          </a:solidFill>
                        </a:rPr>
                        <a:t>7</a:t>
                      </a:r>
                      <a:r>
                        <a:rPr kumimoji="1" lang="ja-JP" altLang="en-US" sz="1100" dirty="0">
                          <a:solidFill>
                            <a:schemeClr val="tx1"/>
                          </a:solidFill>
                        </a:rPr>
                        <a:t>月</a:t>
                      </a:r>
                      <a:r>
                        <a:rPr kumimoji="1" lang="en-US" altLang="ja-JP" sz="1100" dirty="0">
                          <a:solidFill>
                            <a:schemeClr val="tx1"/>
                          </a:solidFill>
                        </a:rPr>
                        <a:t>20</a:t>
                      </a:r>
                      <a:r>
                        <a:rPr kumimoji="1" lang="ja-JP" altLang="en-US" sz="1100" dirty="0">
                          <a:solidFill>
                            <a:schemeClr val="tx1"/>
                          </a:solidFill>
                        </a:rPr>
                        <a:t>日以降の日曜日及びお盆休みは</a:t>
                      </a:r>
                      <a:r>
                        <a:rPr kumimoji="1" lang="en-US" altLang="ja-JP" sz="1100" dirty="0">
                          <a:solidFill>
                            <a:schemeClr val="tx1"/>
                          </a:solidFill>
                        </a:rPr>
                        <a:t>9</a:t>
                      </a:r>
                      <a:r>
                        <a:rPr kumimoji="1" lang="ja-JP" altLang="en-US" sz="1100" dirty="0">
                          <a:solidFill>
                            <a:schemeClr val="tx1"/>
                          </a:solidFill>
                        </a:rPr>
                        <a:t>時（</a:t>
                      </a:r>
                      <a:r>
                        <a:rPr kumimoji="1" lang="en-US" altLang="ja-JP" sz="1100" dirty="0">
                          <a:solidFill>
                            <a:schemeClr val="tx1"/>
                          </a:solidFill>
                        </a:rPr>
                        <a:t>30</a:t>
                      </a:r>
                      <a:r>
                        <a:rPr kumimoji="1" lang="ja-JP" altLang="en-US" sz="1100" dirty="0">
                          <a:solidFill>
                            <a:schemeClr val="tx1"/>
                          </a:solidFill>
                        </a:rPr>
                        <a:t>分早く）から開場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近隣の電鉄駅構内や車内中吊りでのイベント情報の配架・掲載</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服部緑地ﾊﾟｰｸﾗｲﾌ手　帳発行</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・ﾆｰｽﾞを見据えた物販の実施</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ﾌﾟｰﾙ内外の売店で飲食物を販売（</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p>
                    <a:p>
                      <a:pPr marL="177800"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利用者ｻｰﾋﾞｽの向上と節電ｸｰﾎﾟﾝへの協力を兼ねたﾌﾟｰﾙ回数券を制作・販売（</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・レストハウス利用において、キャッシュレス決済を導入（</a:t>
                      </a:r>
                      <a:r>
                        <a:rPr lang="en-US" altLang="ja-JP" sz="1100" b="0" i="0" u="none" strike="noStrike" dirty="0" smtClean="0">
                          <a:solidFill>
                            <a:schemeClr val="tx1"/>
                          </a:solidFill>
                          <a:effectLst/>
                          <a:latin typeface="ＭＳ Ｐゴシック"/>
                        </a:rPr>
                        <a:t>2021</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・ﾆｰｽﾞを踏まえた新たなｲﾍﾞﾝﾄ・ﾌﾟﾗﾝの企画、実施</a:t>
                      </a:r>
                      <a:endParaRPr kumimoji="1" lang="en-US" altLang="ja-JP" sz="1100" b="0" dirty="0">
                        <a:solidFill>
                          <a:schemeClr val="tx1"/>
                        </a:solidFill>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周辺地域の関係企業・団体・公園管理者等が主体となった運営協議会による旬のｲﾍﾞﾝﾄ（</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月祭・</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月祭）を実施（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地域・企業・各団体・ﾎﾞﾗﾝﾃｨｱと連携し、各種ｲﾍﾞﾝﾄを実施（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indent="-92075" algn="l" fontAlgn="ctr"/>
                      <a:r>
                        <a:rPr lang="ja-JP" altLang="en-US" sz="1050" b="0" i="0" u="none" strike="noStrike" dirty="0">
                          <a:solidFill>
                            <a:schemeClr val="tx1"/>
                          </a:solidFill>
                          <a:effectLst/>
                          <a:latin typeface="ＭＳ Ｐゴシック"/>
                        </a:rPr>
                        <a:t>例：ＧＲＥＥＮＬＯＨＡＳ</a:t>
                      </a:r>
                      <a:r>
                        <a:rPr lang="en-US" altLang="ja-JP" sz="1050" b="0" i="0" u="none" strike="noStrike" dirty="0">
                          <a:solidFill>
                            <a:schemeClr val="tx1"/>
                          </a:solidFill>
                          <a:effectLst/>
                          <a:latin typeface="ＭＳ Ｐゴシック"/>
                        </a:rPr>
                        <a:t>×FESTA</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ﾁｮｺﾗﾝ、ﾍﾙｼｰｼﾞｮｲﾌｪｽ）、ﾌﾟｰﾙｻｲﾄﾞにてﾌﾗﾀﾞﾝｽ（</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年の毎年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月）、ﾖｶﾞ（</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月）実施</a:t>
                      </a:r>
                      <a:endParaRPr lang="en-US" altLang="ja-JP" sz="1050" b="0" i="0" u="none" strike="noStrike" dirty="0">
                        <a:solidFill>
                          <a:schemeClr val="tx1"/>
                        </a:solidFill>
                        <a:effectLst/>
                        <a:latin typeface="ＭＳ Ｐゴシック"/>
                      </a:endParaRPr>
                    </a:p>
                    <a:p>
                      <a:pPr marL="85725" indent="-85725" algn="l" fontAlgn="ctr"/>
                      <a:r>
                        <a:rPr lang="ja-JP" altLang="en-US" sz="1050" b="0" i="0" u="none" strike="noStrike" dirty="0">
                          <a:solidFill>
                            <a:schemeClr val="tx1"/>
                          </a:solidFill>
                          <a:effectLst/>
                          <a:latin typeface="ＭＳ Ｐゴシック"/>
                        </a:rPr>
                        <a:t>・新型コロナ感染症防止対策としてホームページに「混雑情報」を掲載（</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092351741"/>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60840"/>
          <a:ext cx="8928991" cy="598932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24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（都市緑化植物園）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ﾎｰﾑﾍﾟｰｼﾞへのﾌﾟｰ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ﾙ関連情報の掲載</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チャンネルを開設。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・服部緑地都市緑化植物園公式</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・案内板を設置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・温室改修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・施設設備改修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・椿山つばき解説看板　　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algn="l" fontAlgn="ctr"/>
                      <a:r>
                        <a:rPr lang="ja-JP" altLang="en-US" sz="1100" b="0" i="0" u="none" strike="noStrike" dirty="0">
                          <a:solidFill>
                            <a:schemeClr val="tx1"/>
                          </a:solidFill>
                          <a:effectLst/>
                          <a:latin typeface="ＭＳ Ｐゴシック"/>
                        </a:rPr>
                        <a:t>・トイレ改修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・植物園デッキテラス設置（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algn="l" fontAlgn="ctr"/>
                      <a:endParaRPr lang="ja-JP" altLang="en-US" sz="1100" b="0" i="0" u="none" strike="noStrike" dirty="0">
                        <a:solidFill>
                          <a:schemeClr val="tx1"/>
                        </a:solidFill>
                        <a:effectLst/>
                        <a:latin typeface="ＭＳ Ｐゴシック"/>
                      </a:endParaRPr>
                    </a:p>
                    <a:p>
                      <a:pPr algn="l" fontAlgn="ct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sngStrike" baseline="0"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tab pos="0" algn="l"/>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チラシ・</a:t>
                      </a:r>
                      <a:r>
                        <a:rPr lang="en-US" altLang="ja-JP" sz="1100" b="0" i="0" u="none" strike="noStrike" baseline="0" dirty="0">
                          <a:solidFill>
                            <a:schemeClr val="tx1"/>
                          </a:solidFill>
                          <a:effectLst/>
                          <a:latin typeface="ＭＳ Ｐゴシック"/>
                        </a:rPr>
                        <a:t>HP</a:t>
                      </a:r>
                      <a:r>
                        <a:rPr lang="ja-JP" altLang="en-US" sz="1100" b="0" i="0" u="none" strike="noStrike" dirty="0">
                          <a:solidFill>
                            <a:schemeClr val="tx1"/>
                          </a:solidFill>
                          <a:effectLst/>
                          <a:latin typeface="ＭＳ Ｐゴシック"/>
                        </a:rPr>
                        <a:t>による開花情報の提供（</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a:t>
                      </a:r>
                      <a:r>
                        <a:rPr kumimoji="1" lang="en-US" altLang="ja-JP" sz="1100" b="0" dirty="0">
                          <a:solidFill>
                            <a:schemeClr val="tx1"/>
                          </a:solidFill>
                        </a:rPr>
                        <a:t> </a:t>
                      </a:r>
                      <a:r>
                        <a:rPr kumimoji="1" lang="ja-JP" altLang="en-US" sz="1100" b="0" dirty="0">
                          <a:solidFill>
                            <a:schemeClr val="tx1"/>
                          </a:solidFill>
                        </a:rPr>
                        <a:t>なサービス・柔軟な対</a:t>
                      </a:r>
                      <a:endParaRPr lang="en-US" altLang="ja-JP" sz="1100" b="0" i="0" u="none" strike="sng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年間ﾌﾘｰﾊﾟｽの発行（</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入園料を</a:t>
                      </a:r>
                      <a:r>
                        <a:rPr lang="en-US" altLang="ja-JP" sz="1100" b="0" i="0" u="none" strike="noStrike" dirty="0">
                          <a:solidFill>
                            <a:schemeClr val="tx1"/>
                          </a:solidFill>
                          <a:effectLst/>
                          <a:latin typeface="ＭＳ Ｐゴシック"/>
                        </a:rPr>
                        <a:t>270</a:t>
                      </a:r>
                      <a:r>
                        <a:rPr lang="ja-JP" altLang="en-US" sz="1100" b="0" i="0" u="none" strike="noStrike" dirty="0">
                          <a:solidFill>
                            <a:schemeClr val="tx1"/>
                          </a:solidFill>
                          <a:effectLst/>
                          <a:latin typeface="ＭＳ Ｐゴシック"/>
                        </a:rPr>
                        <a:t>円から　</a:t>
                      </a:r>
                      <a:r>
                        <a:rPr lang="en-US" altLang="ja-JP" sz="1100" b="0" i="0" u="none" strike="noStrike" dirty="0">
                          <a:solidFill>
                            <a:schemeClr val="tx1"/>
                          </a:solidFill>
                          <a:effectLst/>
                          <a:latin typeface="ＭＳ Ｐゴシック"/>
                        </a:rPr>
                        <a:t>200</a:t>
                      </a:r>
                      <a:r>
                        <a:rPr lang="ja-JP" altLang="en-US" sz="1100" b="0" i="0" u="none" strike="noStrike" dirty="0">
                          <a:solidFill>
                            <a:schemeClr val="tx1"/>
                          </a:solidFill>
                          <a:effectLst/>
                          <a:latin typeface="ＭＳ Ｐゴシック"/>
                        </a:rPr>
                        <a:t>円に値下げ（</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baseline="0" dirty="0">
                          <a:solidFill>
                            <a:schemeClr val="tx1"/>
                          </a:solidFill>
                          <a:effectLst/>
                          <a:latin typeface="ＭＳ Ｐゴシック"/>
                        </a:rPr>
                        <a:t>、消費前</a:t>
                      </a:r>
                      <a:r>
                        <a:rPr lang="en-US" altLang="ja-JP" sz="1100" b="0" i="0" u="none" strike="noStrike" baseline="0" dirty="0">
                          <a:solidFill>
                            <a:schemeClr val="tx1"/>
                          </a:solidFill>
                          <a:effectLst/>
                          <a:latin typeface="ＭＳ Ｐゴシック"/>
                        </a:rPr>
                        <a:t>8</a:t>
                      </a:r>
                      <a:r>
                        <a:rPr lang="ja-JP" altLang="en-US" sz="1100" b="0" i="0" u="none" strike="noStrike" baseline="0" dirty="0">
                          <a:solidFill>
                            <a:schemeClr val="tx1"/>
                          </a:solidFill>
                          <a:effectLst/>
                          <a:latin typeface="ＭＳ Ｐゴシック"/>
                        </a:rPr>
                        <a:t>％変更により</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r>
                        <a:rPr lang="en-US" altLang="ja-JP" sz="1100" b="0" i="0" u="none" strike="noStrike" baseline="0" dirty="0">
                          <a:solidFill>
                            <a:schemeClr val="tx1"/>
                          </a:solidFill>
                          <a:effectLst/>
                          <a:latin typeface="ＭＳ Ｐゴシック"/>
                        </a:rPr>
                        <a:t>210</a:t>
                      </a:r>
                      <a:r>
                        <a:rPr lang="ja-JP" altLang="en-US" sz="1100" b="0" i="0" u="none" strike="noStrike" baseline="0" dirty="0">
                          <a:solidFill>
                            <a:schemeClr val="tx1"/>
                          </a:solidFill>
                          <a:effectLst/>
                          <a:latin typeface="ＭＳ Ｐゴシック"/>
                        </a:rPr>
                        <a:t>円、消費税</a:t>
                      </a:r>
                      <a:r>
                        <a:rPr lang="en-US" altLang="ja-JP" sz="1100" b="0" i="0" u="none" strike="noStrike" baseline="0" dirty="0">
                          <a:solidFill>
                            <a:schemeClr val="tx1"/>
                          </a:solidFill>
                          <a:effectLst/>
                          <a:latin typeface="ＭＳ Ｐゴシック"/>
                        </a:rPr>
                        <a:t>10</a:t>
                      </a:r>
                      <a:r>
                        <a:rPr lang="ja-JP" altLang="en-US" sz="1100" b="0" i="0" u="none" strike="noStrike" baseline="0" dirty="0">
                          <a:solidFill>
                            <a:schemeClr val="tx1"/>
                          </a:solidFill>
                          <a:effectLst/>
                          <a:latin typeface="ＭＳ Ｐゴシック"/>
                        </a:rPr>
                        <a:t>％変更により</a:t>
                      </a:r>
                      <a:r>
                        <a:rPr lang="en-US" altLang="ja-JP" sz="1100" b="0" i="0" u="none" strike="noStrike" baseline="0" dirty="0">
                          <a:solidFill>
                            <a:schemeClr val="tx1"/>
                          </a:solidFill>
                          <a:effectLst/>
                          <a:latin typeface="ＭＳ Ｐゴシック"/>
                        </a:rPr>
                        <a:t>2019</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10</a:t>
                      </a:r>
                      <a:r>
                        <a:rPr lang="ja-JP" altLang="en-US" sz="1100" b="0" i="0" u="none" strike="noStrike" baseline="0" dirty="0">
                          <a:solidFill>
                            <a:schemeClr val="tx1"/>
                          </a:solidFill>
                          <a:effectLst/>
                          <a:latin typeface="ＭＳ Ｐゴシック"/>
                        </a:rPr>
                        <a:t>月～</a:t>
                      </a:r>
                      <a:r>
                        <a:rPr lang="en-US" altLang="ja-JP" sz="1100" b="0" i="0" u="none" strike="noStrike" baseline="0" dirty="0">
                          <a:solidFill>
                            <a:schemeClr val="tx1"/>
                          </a:solidFill>
                          <a:effectLst/>
                          <a:latin typeface="ＭＳ Ｐゴシック"/>
                        </a:rPr>
                        <a:t>220</a:t>
                      </a:r>
                      <a:r>
                        <a:rPr lang="ja-JP" altLang="en-US" sz="1100" b="0" i="0" u="none" strike="noStrike" baseline="0" dirty="0">
                          <a:solidFill>
                            <a:schemeClr val="tx1"/>
                          </a:solidFill>
                          <a:effectLst/>
                          <a:latin typeface="ＭＳ Ｐゴシック"/>
                        </a:rPr>
                        <a:t>円</a:t>
                      </a:r>
                      <a:r>
                        <a:rPr lang="ja-JP" altLang="en-US" sz="1100" b="0" i="0" u="none" strike="noStrike" dirty="0">
                          <a:solidFill>
                            <a:schemeClr val="tx1"/>
                          </a:solidFill>
                          <a:effectLst/>
                          <a:latin typeface="ＭＳ Ｐゴシック"/>
                        </a:rPr>
                        <a:t>）</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・収蔵・展示資料の充実</a:t>
                      </a:r>
                      <a:r>
                        <a:rPr kumimoji="1" lang="en-US" altLang="ja-JP" sz="1100" b="0" dirty="0">
                          <a:solidFill>
                            <a:schemeClr val="tx1"/>
                          </a:solidFill>
                        </a:rPr>
                        <a:t>  </a:t>
                      </a:r>
                      <a:r>
                        <a:rPr kumimoji="1" lang="ja-JP" altLang="en-US" sz="1100" b="0" dirty="0">
                          <a:solidFill>
                            <a:schemeClr val="tx1"/>
                          </a:solidFill>
                        </a:rPr>
                        <a:t>強化</a:t>
                      </a:r>
                      <a:endParaRPr kumimoji="1" lang="en-US" altLang="ja-JP" sz="11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温室内において珍しい観葉植物や食虫植物展示のさらなる充実。</a:t>
                      </a:r>
                      <a:r>
                        <a:rPr lang="en-US" altLang="ja-JP" sz="1100" b="0" i="0" u="none" strike="noStrike" baseline="0" dirty="0">
                          <a:solidFill>
                            <a:schemeClr val="tx1"/>
                          </a:solidFill>
                          <a:effectLst/>
                          <a:latin typeface="ＭＳ Ｐゴシック"/>
                        </a:rPr>
                        <a:t>(2017</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2</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－観葉植物の立体展示（</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－椿山において花の観察改善に向け前列を低くする立体的剪定の実施（</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－温室内において休憩施設や写真スポット施設の充実（</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baseline="0" dirty="0">
                          <a:solidFill>
                            <a:schemeClr val="tx1"/>
                          </a:solidFill>
                          <a:effectLst/>
                          <a:latin typeface="ＭＳ Ｐゴシック"/>
                        </a:rPr>
                        <a:t>・ｲﾍﾞﾝﾄや開花情報など情報誌への積極的な提供。</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・ラジオ番組において毎週、公園における旬の情報提供や月一回の生出演にて植物相談など実施。</a:t>
                      </a:r>
                      <a:r>
                        <a:rPr lang="en-US" altLang="ja-JP" sz="1100" b="0" i="0" u="none" strike="noStrike" baseline="0" dirty="0">
                          <a:solidFill>
                            <a:schemeClr val="tx1"/>
                          </a:solidFill>
                          <a:effectLst/>
                          <a:latin typeface="ＭＳ Ｐゴシック"/>
                        </a:rPr>
                        <a:t> </a:t>
                      </a: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8</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・植物園建物内の倉庫等を入園者における展示・発表の場となる「みどりのギャラリー」として開放するとともに、おむつ替えや授乳室となるベビースタジオとして充実。（</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・地元自治会や学校・団体などの学習会や研修会の場として第</a:t>
                      </a:r>
                      <a:r>
                        <a:rPr lang="en-US" altLang="ja-JP" sz="1100" b="0" i="0" u="none" strike="noStrike" baseline="0" dirty="0">
                          <a:solidFill>
                            <a:schemeClr val="tx1"/>
                          </a:solidFill>
                          <a:effectLst/>
                          <a:latin typeface="ＭＳ Ｐゴシック"/>
                        </a:rPr>
                        <a:t>1</a:t>
                      </a:r>
                      <a:r>
                        <a:rPr lang="ja-JP" altLang="en-US" sz="1100" b="0" i="0" u="none" strike="noStrike" baseline="0" dirty="0">
                          <a:solidFill>
                            <a:schemeClr val="tx1"/>
                          </a:solidFill>
                          <a:effectLst/>
                          <a:latin typeface="ＭＳ Ｐゴシック"/>
                        </a:rPr>
                        <a:t>スタジオを「みどりのサロン」として活用。</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2014</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4</a:t>
                      </a:r>
                      <a:r>
                        <a:rPr lang="ja-JP" altLang="en-US" sz="1100" b="0" i="0" u="none" strike="noStrike" baseline="0" dirty="0">
                          <a:solidFill>
                            <a:schemeClr val="tx1"/>
                          </a:solidFill>
                          <a:effectLst/>
                          <a:latin typeface="ＭＳ Ｐゴシック"/>
                        </a:rPr>
                        <a:t>月～）</a:t>
                      </a:r>
                    </a:p>
                    <a:p>
                      <a:pPr marL="88900" indent="-88900" algn="l" fontAlgn="ctr"/>
                      <a:r>
                        <a:rPr lang="ja-JP" altLang="en-US" sz="1100" b="0" i="0" u="none" strike="noStrike" baseline="0" dirty="0">
                          <a:solidFill>
                            <a:schemeClr val="tx1"/>
                          </a:solidFill>
                          <a:effectLst/>
                          <a:latin typeface="ＭＳ Ｐゴシック"/>
                        </a:rPr>
                        <a:t>・豊中市立岡町図書館と連携した移動図書館「みどりのライブラリ</a:t>
                      </a: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」を実施。（</a:t>
                      </a:r>
                      <a:r>
                        <a:rPr lang="en-US" altLang="ja-JP" sz="1100" b="0" i="0" u="none" strike="noStrike" baseline="0" dirty="0">
                          <a:solidFill>
                            <a:schemeClr val="tx1"/>
                          </a:solidFill>
                          <a:effectLst/>
                          <a:latin typeface="ＭＳ Ｐゴシック"/>
                        </a:rPr>
                        <a:t>2018</a:t>
                      </a:r>
                      <a:r>
                        <a:rPr lang="ja-JP" altLang="en-US" sz="1100" b="0" i="0" u="none" strike="noStrike" baseline="0" dirty="0">
                          <a:solidFill>
                            <a:schemeClr val="tx1"/>
                          </a:solidFill>
                          <a:effectLst/>
                          <a:latin typeface="ＭＳ Ｐゴシック"/>
                        </a:rPr>
                        <a:t>年～）</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・第</a:t>
                      </a:r>
                      <a:r>
                        <a:rPr lang="en-US" altLang="ja-JP" sz="1100" b="0" i="0" u="none" strike="noStrike" baseline="0" dirty="0">
                          <a:solidFill>
                            <a:schemeClr val="tx1"/>
                          </a:solidFill>
                          <a:effectLst/>
                          <a:latin typeface="ＭＳ Ｐゴシック"/>
                        </a:rPr>
                        <a:t>1</a:t>
                      </a:r>
                      <a:r>
                        <a:rPr lang="ja-JP" altLang="en-US" sz="1100" b="0" i="0" u="none" strike="noStrike" baseline="0" dirty="0">
                          <a:solidFill>
                            <a:schemeClr val="tx1"/>
                          </a:solidFill>
                          <a:effectLst/>
                          <a:latin typeface="ＭＳ Ｐゴシック"/>
                        </a:rPr>
                        <a:t>スタジオ未使用時において休憩施設としてマットの貸し出しなど充実（</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5</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baseline="0" dirty="0">
                          <a:solidFill>
                            <a:schemeClr val="tx1"/>
                          </a:solidFill>
                          <a:effectLst/>
                          <a:latin typeface="ＭＳ Ｐゴシック"/>
                        </a:rPr>
                        <a:t>・入口前広場にて臨時駐輪場を増設</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5</a:t>
                      </a:r>
                      <a:r>
                        <a:rPr lang="ja-JP" altLang="en-US" sz="1100" b="0" i="0" u="none" strike="noStrike" baseline="0"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01954246"/>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964373021"/>
              </p:ext>
            </p:extLst>
          </p:nvPr>
        </p:nvGraphicFramePr>
        <p:xfrm>
          <a:off x="107504" y="360840"/>
          <a:ext cx="8938710" cy="5516431"/>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360040">
                  <a:extLst>
                    <a:ext uri="{9D8B030D-6E8A-4147-A177-3AD203B41FA5}">
                      <a16:colId xmlns:a16="http://schemas.microsoft.com/office/drawing/2014/main" val="20001"/>
                    </a:ext>
                  </a:extLst>
                </a:gridCol>
                <a:gridCol w="777805">
                  <a:extLst>
                    <a:ext uri="{9D8B030D-6E8A-4147-A177-3AD203B41FA5}">
                      <a16:colId xmlns:a16="http://schemas.microsoft.com/office/drawing/2014/main" val="20002"/>
                    </a:ext>
                  </a:extLst>
                </a:gridCol>
                <a:gridCol w="139215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512168">
                  <a:extLst>
                    <a:ext uri="{9D8B030D-6E8A-4147-A177-3AD203B41FA5}">
                      <a16:colId xmlns:a16="http://schemas.microsoft.com/office/drawing/2014/main" val="20005"/>
                    </a:ext>
                  </a:extLst>
                </a:gridCol>
                <a:gridCol w="1512168">
                  <a:extLst>
                    <a:ext uri="{9D8B030D-6E8A-4147-A177-3AD203B41FA5}">
                      <a16:colId xmlns:a16="http://schemas.microsoft.com/office/drawing/2014/main" val="20006"/>
                    </a:ext>
                  </a:extLst>
                </a:gridCol>
                <a:gridCol w="1584175">
                  <a:extLst>
                    <a:ext uri="{9D8B030D-6E8A-4147-A177-3AD203B41FA5}">
                      <a16:colId xmlns:a16="http://schemas.microsoft.com/office/drawing/2014/main" val="20007"/>
                    </a:ext>
                  </a:extLst>
                </a:gridCol>
              </a:tblGrid>
              <a:tr h="415463">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3923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4708586">
                <a:tc>
                  <a:txBody>
                    <a:bodyPr/>
                    <a:lstStyle/>
                    <a:p>
                      <a:r>
                        <a:rPr kumimoji="1" lang="en-US" altLang="ja-JP" sz="1100" dirty="0">
                          <a:solidFill>
                            <a:schemeClr val="tx1"/>
                          </a:solidFill>
                        </a:rPr>
                        <a:t>25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二色の浜公園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ｲﾗｽﾄや美しい花や風景の写真を掲載　　　　（</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・来園者対応に自動翻訳機を導入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ja-JP" altLang="en-US" sz="1100" b="0" i="0" u="none" strike="noStrike" dirty="0">
                          <a:solidFill>
                            <a:schemeClr val="tx1"/>
                          </a:solidFill>
                          <a:effectLst/>
                          <a:latin typeface="ＭＳ Ｐゴシック"/>
                        </a:rPr>
                        <a:t>ｲﾙﾐﾈｰｼｮﾝ、ｸﾘｽﾏｽｲﾍﾞﾝ等の</a:t>
                      </a:r>
                      <a:r>
                        <a:rPr lang="en-US" altLang="ja-JP" sz="1100" b="0" i="0" u="none" strike="noStrike" dirty="0">
                          <a:solidFill>
                            <a:schemeClr val="tx1"/>
                          </a:solidFill>
                          <a:effectLst/>
                          <a:latin typeface="ＭＳ Ｐゴシック"/>
                        </a:rPr>
                        <a:t>WEB</a:t>
                      </a:r>
                      <a:r>
                        <a:rPr lang="ja-JP" altLang="en-US" sz="1100" b="0" i="0" u="none" strike="noStrike" dirty="0">
                          <a:solidFill>
                            <a:schemeClr val="tx1"/>
                          </a:solidFill>
                          <a:effectLst/>
                          <a:latin typeface="ＭＳ Ｐゴシック"/>
                        </a:rPr>
                        <a:t>配信、</a:t>
                      </a:r>
                      <a:r>
                        <a:rPr lang="en-US" altLang="ja-JP" sz="1100" b="0" i="0" u="none" strike="noStrike" dirty="0" err="1">
                          <a:solidFill>
                            <a:schemeClr val="tx1"/>
                          </a:solidFill>
                          <a:effectLst/>
                          <a:latin typeface="ＭＳ Ｐゴシック"/>
                        </a:rPr>
                        <a:t>SNS</a:t>
                      </a:r>
                      <a:r>
                        <a:rPr lang="ja-JP" altLang="en-US" sz="1100" b="0" i="0" u="none" strike="noStrike" dirty="0">
                          <a:solidFill>
                            <a:schemeClr val="tx1"/>
                          </a:solidFill>
                          <a:effectLst/>
                          <a:latin typeface="ＭＳ Ｐゴシック"/>
                        </a:rPr>
                        <a:t>映えスポット設置、親子ふれあいｽﾎﾟｰﾂ教室</a:t>
                      </a:r>
                      <a:endParaRPr lang="ja-JP" altLang="en-US" sz="1100" b="0" i="0" u="none" strike="sngStrike"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・照明設備改修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・照明設備改修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・ﾄｲﾚ、ﾃﾆｽｺｰﾄ改修（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a:t>
                      </a:r>
                      <a:r>
                        <a:rPr lang="en-US" altLang="ja-JP" sz="1100" b="0" i="0" u="none" strike="noStrike" dirty="0">
                          <a:solidFill>
                            <a:schemeClr val="tx1"/>
                          </a:solidFill>
                          <a:effectLst/>
                          <a:latin typeface="ＭＳ Ｐゴシック"/>
                        </a:rPr>
                        <a:t>BBQ</a:t>
                      </a:r>
                      <a:r>
                        <a:rPr lang="ja-JP" altLang="en-US" sz="1100" b="0" i="0" u="none" strike="noStrike" dirty="0">
                          <a:solidFill>
                            <a:schemeClr val="tx1"/>
                          </a:solidFill>
                          <a:effectLst/>
                          <a:latin typeface="ＭＳ Ｐゴシック"/>
                        </a:rPr>
                        <a:t>施設の運営 時間を</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時間延長</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16</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30</a:t>
                      </a:r>
                      <a:r>
                        <a:rPr lang="ja-JP" altLang="en-US" sz="1100" b="0" i="0" u="none" strike="noStrike" dirty="0">
                          <a:solidFill>
                            <a:schemeClr val="tx1"/>
                          </a:solidFill>
                          <a:effectLst/>
                          <a:latin typeface="ＭＳ Ｐゴシック"/>
                        </a:rPr>
                        <a:t> → ～</a:t>
                      </a:r>
                      <a:r>
                        <a:rPr lang="en-US" altLang="ja-JP" sz="1100" b="0" i="0" u="none" strike="noStrike" dirty="0">
                          <a:solidFill>
                            <a:schemeClr val="tx1"/>
                          </a:solidFill>
                          <a:effectLst/>
                          <a:latin typeface="ＭＳ Ｐゴシック"/>
                        </a:rPr>
                        <a:t>17</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30</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　</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a:t>
                      </a:r>
                      <a:r>
                        <a:rPr kumimoji="1" lang="ja-JP" altLang="en-US" sz="1100" b="0" dirty="0">
                          <a:solidFill>
                            <a:schemeClr val="tx1"/>
                          </a:solidFill>
                        </a:rPr>
                        <a:t>を踏まえた新たな</a:t>
                      </a:r>
                      <a:r>
                        <a:rPr kumimoji="1" lang="en-US" altLang="ja-JP" sz="1100" b="0" dirty="0">
                          <a:solidFill>
                            <a:schemeClr val="tx1"/>
                          </a:solidFill>
                        </a:rPr>
                        <a:t>  </a:t>
                      </a:r>
                      <a:r>
                        <a:rPr kumimoji="1" lang="ja-JP" altLang="en-US" sz="1100" b="0" dirty="0">
                          <a:solidFill>
                            <a:schemeClr val="tx1"/>
                          </a:solidFill>
                        </a:rPr>
                        <a:t>ｻｰﾋﾞｽ・柔軟な対応</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宿根草や葉物を取り混ぜてﾃﾞｻﾞｲﾝし、一年草で季節感を選出（</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・野外炉利用において、キャッシュレス決済を導入（</a:t>
                      </a:r>
                      <a:r>
                        <a:rPr lang="en-US" altLang="ja-JP" sz="1100" b="0" i="0" u="none" strike="noStrike" dirty="0" smtClean="0">
                          <a:solidFill>
                            <a:schemeClr val="tx1"/>
                          </a:solidFill>
                          <a:effectLst/>
                          <a:latin typeface="ＭＳ Ｐゴシック"/>
                        </a:rPr>
                        <a:t>2018</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9</a:t>
                      </a:r>
                      <a:r>
                        <a:rPr lang="ja-JP" altLang="en-US" sz="1100" b="0" i="0" u="none" strike="noStrike" dirty="0" smtClean="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・利用者のﾏﾅｰｱｯﾌﾟに向</a:t>
                      </a:r>
                      <a:r>
                        <a:rPr kumimoji="1" lang="en-US" altLang="ja-JP" sz="1100" b="0" i="0" u="none" strike="noStrike" dirty="0">
                          <a:solidFill>
                            <a:schemeClr val="tx1"/>
                          </a:solidFill>
                          <a:effectLst/>
                          <a:latin typeface="ＭＳ Ｐゴシック"/>
                        </a:rPr>
                        <a:t> </a:t>
                      </a:r>
                      <a:r>
                        <a:rPr kumimoji="1" lang="ja-JP" altLang="en-US" sz="1100" b="0" i="0" u="none" strike="noStrike" dirty="0">
                          <a:solidFill>
                            <a:schemeClr val="tx1"/>
                          </a:solidFill>
                          <a:effectLst/>
                          <a:latin typeface="ＭＳ Ｐゴシック"/>
                        </a:rPr>
                        <a:t>けた啓発</a:t>
                      </a:r>
                      <a:endParaRPr kumimoji="1"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「犬の放し飼い」を巡視やﾎｰﾑﾍﾟｰｼﾞで注意喚起</a:t>
                      </a:r>
                      <a:r>
                        <a:rPr lang="en-US" altLang="ja-JP" sz="1100" b="0" i="0" u="none" strike="noStrike" dirty="0">
                          <a:solidFill>
                            <a:schemeClr val="tx1"/>
                          </a:solidFill>
                          <a:effectLst/>
                          <a:latin typeface="ＭＳ Ｐゴシック"/>
                        </a:rPr>
                        <a:t> (2012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さくら猫対策としての</a:t>
                      </a:r>
                      <a:r>
                        <a:rPr lang="en-US" altLang="ja-JP" sz="1100" b="0" i="0" u="none" strike="noStrike" dirty="0">
                          <a:solidFill>
                            <a:schemeClr val="tx1"/>
                          </a:solidFill>
                          <a:effectLst/>
                          <a:latin typeface="ＭＳ Ｐゴシック"/>
                        </a:rPr>
                        <a:t>TNR</a:t>
                      </a:r>
                      <a:r>
                        <a:rPr lang="ja-JP" altLang="en-US" sz="1100" b="0" i="0" u="none" strike="noStrike" dirty="0">
                          <a:solidFill>
                            <a:schemeClr val="tx1"/>
                          </a:solidFill>
                          <a:effectLst/>
                          <a:latin typeface="ＭＳ Ｐゴシック"/>
                        </a:rPr>
                        <a:t>の実施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・ﾆｰｽﾞを踏まえた新たなｲ</a:t>
                      </a:r>
                      <a:r>
                        <a:rPr kumimoji="1" lang="en-US" altLang="ja-JP" sz="1100" b="0" dirty="0">
                          <a:solidFill>
                            <a:schemeClr val="tx1"/>
                          </a:solidFill>
                        </a:rPr>
                        <a:t>  </a:t>
                      </a:r>
                      <a:r>
                        <a:rPr kumimoji="1" lang="ja-JP" altLang="en-US" sz="1100" b="0" dirty="0">
                          <a:solidFill>
                            <a:schemeClr val="tx1"/>
                          </a:solidFill>
                        </a:rPr>
                        <a:t>ﾍﾞﾝﾄ・ﾌﾟﾗﾝの企画、実施</a:t>
                      </a:r>
                      <a:r>
                        <a:rPr lang="ja-JP" altLang="en-US" sz="1100" b="0" i="0" u="none" strike="noStrike" dirty="0">
                          <a:solidFill>
                            <a:schemeClr val="tx1"/>
                          </a:solidFill>
                          <a:effectLst/>
                          <a:latin typeface="ＭＳ Ｐゴシック"/>
                        </a:rPr>
                        <a:t>　</a:t>
                      </a:r>
                      <a:endParaRPr lang="ja-JP" altLang="en-US" sz="1100" b="0" i="0" u="none" strike="sngStrike" baseline="0"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288673899"/>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22747"/>
          <a:ext cx="8996155" cy="6339840"/>
        </p:xfrm>
        <a:graphic>
          <a:graphicData uri="http://schemas.openxmlformats.org/drawingml/2006/table">
            <a:tbl>
              <a:tblPr firstRow="1" bandRow="1">
                <a:tableStyleId>{7DF18680-E054-41AD-8BC1-D1AEF772440D}</a:tableStyleId>
              </a:tblPr>
              <a:tblGrid>
                <a:gridCol w="362748">
                  <a:extLst>
                    <a:ext uri="{9D8B030D-6E8A-4147-A177-3AD203B41FA5}">
                      <a16:colId xmlns:a16="http://schemas.microsoft.com/office/drawing/2014/main" val="20000"/>
                    </a:ext>
                  </a:extLst>
                </a:gridCol>
                <a:gridCol w="217649">
                  <a:extLst>
                    <a:ext uri="{9D8B030D-6E8A-4147-A177-3AD203B41FA5}">
                      <a16:colId xmlns:a16="http://schemas.microsoft.com/office/drawing/2014/main" val="20001"/>
                    </a:ext>
                  </a:extLst>
                </a:gridCol>
                <a:gridCol w="715747">
                  <a:extLst>
                    <a:ext uri="{9D8B030D-6E8A-4147-A177-3AD203B41FA5}">
                      <a16:colId xmlns:a16="http://schemas.microsoft.com/office/drawing/2014/main" val="20002"/>
                    </a:ext>
                  </a:extLst>
                </a:gridCol>
                <a:gridCol w="1605842">
                  <a:extLst>
                    <a:ext uri="{9D8B030D-6E8A-4147-A177-3AD203B41FA5}">
                      <a16:colId xmlns:a16="http://schemas.microsoft.com/office/drawing/2014/main" val="20003"/>
                    </a:ext>
                  </a:extLst>
                </a:gridCol>
                <a:gridCol w="1450993">
                  <a:extLst>
                    <a:ext uri="{9D8B030D-6E8A-4147-A177-3AD203B41FA5}">
                      <a16:colId xmlns:a16="http://schemas.microsoft.com/office/drawing/2014/main" val="20004"/>
                    </a:ext>
                  </a:extLst>
                </a:gridCol>
                <a:gridCol w="1088245">
                  <a:extLst>
                    <a:ext uri="{9D8B030D-6E8A-4147-A177-3AD203B41FA5}">
                      <a16:colId xmlns:a16="http://schemas.microsoft.com/office/drawing/2014/main" val="20005"/>
                    </a:ext>
                  </a:extLst>
                </a:gridCol>
                <a:gridCol w="1813741">
                  <a:extLst>
                    <a:ext uri="{9D8B030D-6E8A-4147-A177-3AD203B41FA5}">
                      <a16:colId xmlns:a16="http://schemas.microsoft.com/office/drawing/2014/main" val="20006"/>
                    </a:ext>
                  </a:extLst>
                </a:gridCol>
                <a:gridCol w="1741190">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39128">
                <a:tc>
                  <a:txBody>
                    <a:bodyPr/>
                    <a:lstStyle/>
                    <a:p>
                      <a:r>
                        <a:rPr kumimoji="1" lang="en-US" altLang="ja-JP" sz="1100" dirty="0">
                          <a:solidFill>
                            <a:schemeClr val="tx1"/>
                          </a:solidFill>
                        </a:rPr>
                        <a:t>26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長野公園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 （</a:t>
                      </a:r>
                      <a:r>
                        <a:rPr lang="en-US" altLang="ja-JP" sz="1050" b="0" i="0" u="none" strike="noStrike" dirty="0">
                          <a:solidFill>
                            <a:schemeClr val="tx1"/>
                          </a:solidFill>
                          <a:effectLst/>
                          <a:latin typeface="ＭＳ Ｐゴシック"/>
                        </a:rPr>
                        <a:t>2010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ﾎｰﾑﾍﾟｰｼﾞ内公園図鑑の新規拡張</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—YouTube</a:t>
                      </a:r>
                      <a:r>
                        <a:rPr lang="ja-JP" altLang="en-US" sz="1050" b="0" i="0" u="none" strike="noStrike" dirty="0">
                          <a:solidFill>
                            <a:schemeClr val="tx1"/>
                          </a:solidFill>
                          <a:effectLst/>
                          <a:latin typeface="ＭＳ Ｐゴシック"/>
                        </a:rPr>
                        <a:t>チャンネルを開設</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—Instagram</a:t>
                      </a:r>
                      <a:r>
                        <a:rPr lang="ja-JP" altLang="en-US" sz="1050" b="0" i="0" u="none" strike="noStrike" dirty="0">
                          <a:solidFill>
                            <a:schemeClr val="tx1"/>
                          </a:solidFill>
                          <a:effectLst/>
                          <a:latin typeface="ＭＳ Ｐゴシック"/>
                        </a:rPr>
                        <a:t>を開始</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夜桜ライトアップ</a:t>
                      </a:r>
                      <a:r>
                        <a:rPr lang="en-US" altLang="ja-JP" sz="1050" b="0" i="0" u="none" strike="noStrike" dirty="0">
                          <a:solidFill>
                            <a:schemeClr val="tx1"/>
                          </a:solidFill>
                          <a:effectLst/>
                          <a:latin typeface="ＭＳ Ｐゴシック"/>
                        </a:rPr>
                        <a:t>YouTube</a:t>
                      </a:r>
                      <a:r>
                        <a:rPr lang="ja-JP" altLang="en-US" sz="1050" b="0" i="0" u="none" strike="noStrike" dirty="0">
                          <a:solidFill>
                            <a:schemeClr val="tx1"/>
                          </a:solidFill>
                          <a:effectLst/>
                          <a:latin typeface="ＭＳ Ｐゴシック"/>
                        </a:rPr>
                        <a:t>ライブ配信（</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・案内板改修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・展望台、キャンプ場ベンチ、四阿等塗装工事</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年度中）</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・キャンプ場テーブル、ベンチ、ウッドデッキ各修繕</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年７月～</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・休憩室照明ＬＥＤ化（</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b="0" dirty="0">
                          <a:solidFill>
                            <a:schemeClr val="tx1"/>
                          </a:solidFill>
                        </a:rPr>
                        <a:t>ニーズを踏まえた新たなサービス・柔軟な対応</a:t>
                      </a:r>
                      <a:endParaRPr kumimoji="1" lang="en-US" altLang="ja-JP" sz="1050" b="0" dirty="0">
                        <a:solidFill>
                          <a:schemeClr val="tx1"/>
                        </a:solidFill>
                      </a:endParaRPr>
                    </a:p>
                    <a:p>
                      <a:pPr marL="177800" indent="-88900" algn="l" fontAlgn="ctr"/>
                      <a:r>
                        <a:rPr lang="en-US" altLang="ja-JP" sz="1050" b="0" i="0" u="none" strike="noStrike" baseline="0" dirty="0">
                          <a:solidFill>
                            <a:schemeClr val="tx1"/>
                          </a:solidFill>
                          <a:effectLst/>
                          <a:latin typeface="ＭＳ Ｐゴシック"/>
                        </a:rPr>
                        <a:t>-</a:t>
                      </a:r>
                      <a:r>
                        <a:rPr lang="ja-JP" altLang="en-US" sz="1050" b="0" i="0" u="none" strike="noStrike" baseline="0" dirty="0">
                          <a:solidFill>
                            <a:schemeClr val="tx1"/>
                          </a:solidFill>
                          <a:effectLst/>
                          <a:latin typeface="ＭＳ Ｐゴシック"/>
                        </a:rPr>
                        <a:t>貸出自転車を実施</a:t>
                      </a:r>
                      <a:r>
                        <a:rPr lang="en-US" altLang="ja-JP" sz="1050" b="0" i="0" u="none" strike="noStrike" baseline="0" dirty="0">
                          <a:solidFill>
                            <a:schemeClr val="tx1"/>
                          </a:solidFill>
                          <a:effectLst/>
                          <a:latin typeface="ＭＳ Ｐゴシック"/>
                        </a:rPr>
                        <a:t/>
                      </a:r>
                      <a:br>
                        <a:rPr lang="en-US" altLang="ja-JP" sz="1050" b="0" i="0" u="none" strike="noStrike" baseline="0"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繁忙期のトイレ等の施設管理の充実</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indent="-88900" algn="l" fontAlgn="ct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長野公園新聞の発行（</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・ベビーカーお預かりサービスの開始</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者移送サービスの開始（</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花見イベントや夜桜ライ</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トアップ（</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駅前子供教室など</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自然観察会の充実や公園観察ガイドの設置 </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石川流域の自然環境保全に関わる団体との連携ｲﾍﾞﾝﾄ（観察会＆ﾜｰｸｼｮｯﾌﾟ）開催（</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月～以降毎年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各種地域活動団体との連携（</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773680">
                <a:tc>
                  <a:txBody>
                    <a:bodyPr/>
                    <a:lstStyle/>
                    <a:p>
                      <a:r>
                        <a:rPr kumimoji="1" lang="en-US" altLang="ja-JP" sz="1100" dirty="0">
                          <a:solidFill>
                            <a:schemeClr val="tx1"/>
                          </a:solidFill>
                        </a:rPr>
                        <a:t>27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久宝寺緑地</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（プール含）</a:t>
                      </a:r>
                      <a:endParaRPr lang="en-US" altLang="ja-JP" sz="1100" b="0" i="0" u="none" strike="noStrike" dirty="0">
                        <a:solidFill>
                          <a:schemeClr val="tx1"/>
                        </a:solidFill>
                        <a:effectLst/>
                        <a:latin typeface="ＭＳ Ｐゴシック"/>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-Twitter</a:t>
                      </a:r>
                      <a:r>
                        <a:rPr lang="ja-JP" altLang="en-US" sz="1050" b="0" i="0" u="none" strike="noStrike" dirty="0">
                          <a:solidFill>
                            <a:schemeClr val="tx1"/>
                          </a:solidFill>
                          <a:effectLst/>
                          <a:latin typeface="ＭＳ Ｐゴシック"/>
                        </a:rPr>
                        <a:t>を開始  （</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-Facebook</a:t>
                      </a:r>
                      <a:r>
                        <a:rPr lang="ja-JP" altLang="en-US" sz="1050" b="0" i="0" u="none" strike="noStrike" dirty="0">
                          <a:solidFill>
                            <a:schemeClr val="tx1"/>
                          </a:solidFill>
                          <a:effectLst/>
                          <a:latin typeface="ＭＳ Ｐゴシック"/>
                        </a:rPr>
                        <a:t>を開始（ﾌﾟｰﾙ）（</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baseline="0" dirty="0">
                          <a:solidFill>
                            <a:schemeClr val="tx1"/>
                          </a:solidFill>
                          <a:effectLst/>
                          <a:latin typeface="ＭＳ Ｐゴシック"/>
                        </a:rPr>
                        <a:t> -</a:t>
                      </a:r>
                      <a:r>
                        <a:rPr kumimoji="1" lang="en-US" altLang="ja-JP" sz="1050" b="0" i="0" kern="1200" dirty="0">
                          <a:solidFill>
                            <a:schemeClr val="tx1"/>
                          </a:solidFill>
                          <a:effectLst/>
                          <a:latin typeface="+mn-ea"/>
                          <a:ea typeface="+mn-ea"/>
                          <a:cs typeface="+mn-cs"/>
                        </a:rPr>
                        <a:t>Instagram</a:t>
                      </a:r>
                      <a:r>
                        <a:rPr kumimoji="1" lang="ja-JP" altLang="en-US" sz="1050" b="0" i="0" kern="1200" dirty="0">
                          <a:solidFill>
                            <a:schemeClr val="tx1"/>
                          </a:solidFill>
                          <a:effectLst/>
                          <a:latin typeface="+mn-ea"/>
                          <a:ea typeface="+mn-ea"/>
                          <a:cs typeface="+mn-cs"/>
                        </a:rPr>
                        <a:t>を開始</a:t>
                      </a:r>
                      <a:r>
                        <a:rPr kumimoji="1" lang="en-US" altLang="ja-JP" sz="1050" b="0" i="0" kern="1200" dirty="0">
                          <a:solidFill>
                            <a:schemeClr val="tx1"/>
                          </a:solidFill>
                          <a:effectLst/>
                          <a:latin typeface="+mn-ea"/>
                          <a:ea typeface="+mn-ea"/>
                          <a:cs typeface="+mn-cs"/>
                        </a:rPr>
                        <a:t/>
                      </a:r>
                      <a:br>
                        <a:rPr kumimoji="1" lang="en-US" altLang="ja-JP" sz="1050" b="0" i="0" kern="1200" dirty="0">
                          <a:solidFill>
                            <a:schemeClr val="tx1"/>
                          </a:solidFill>
                          <a:effectLst/>
                          <a:latin typeface="+mn-ea"/>
                          <a:ea typeface="+mn-ea"/>
                          <a:cs typeface="+mn-cs"/>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・プール日よけ施設の　増設（</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・放送設備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スポーツハウス設備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改修</a:t>
                      </a: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・野球場スタンド改修（</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・野球場フェンス改修（</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・遊技場改修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プール防水改修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・テニスコート改修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・園路広場改修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・東地区整備工事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・広報ﾂｰﾙの刷新・充実</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久宝寺緑地新聞を発行しイベントを周知</a:t>
                      </a:r>
                      <a:r>
                        <a:rPr lang="en-US" altLang="ja-JP" sz="1000" b="0" i="0" u="none" strike="noStrike" dirty="0">
                          <a:solidFill>
                            <a:schemeClr val="tx1"/>
                          </a:solidFill>
                          <a:effectLst/>
                          <a:latin typeface="ＭＳ Ｐゴシック"/>
                        </a:rPr>
                        <a:t> (2012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 </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a:t>
                      </a:r>
                      <a:r>
                        <a:rPr kumimoji="1" lang="ja-JP" altLang="en-US" sz="1000" b="0" dirty="0">
                          <a:solidFill>
                            <a:schemeClr val="tx1"/>
                          </a:solidFill>
                        </a:rPr>
                        <a:t>ﾆｰｽﾞを踏まえた新たなｻｰﾋﾞｽ・柔軟な対応</a:t>
                      </a:r>
                      <a:endParaRPr kumimoji="1" lang="en-US" altLang="ja-JP" sz="10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ﾊﾞﾘｱﾌﾘｰﾌﾟｰﾙにおける遊泳用車椅子の無料貸出及び監視員による遊泳補助</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・ﾆｰｽﾞを見据えた物販の実施</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ﾌﾟｰﾙでの水鉄砲の販売</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・ランニングステーションの</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設置</a:t>
                      </a:r>
                      <a:r>
                        <a:rPr lang="en-US" altLang="ja-JP" sz="1000" b="0" i="0" u="none" strike="noStrike" dirty="0">
                          <a:solidFill>
                            <a:schemeClr val="tx1"/>
                          </a:solidFill>
                          <a:effectLst/>
                          <a:latin typeface="ＭＳ Ｐゴシック"/>
                        </a:rPr>
                        <a:t>(2015</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・ローソンオープン</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3</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・有料ＢＢＱエリアの設置   </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en-US" altLang="ja-JP" sz="1000" b="0" i="0" u="none" strike="noStrike" dirty="0">
                          <a:solidFill>
                            <a:schemeClr val="tx1"/>
                          </a:solidFill>
                          <a:effectLst/>
                          <a:latin typeface="ＭＳ Ｐゴシック"/>
                        </a:rPr>
                        <a:t> (2018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・プールにてフィッシングランド開設（</a:t>
                      </a:r>
                      <a:r>
                        <a:rPr lang="en-US" altLang="ja-JP" sz="1000" b="0" i="0" u="none" strike="noStrike" dirty="0">
                          <a:solidFill>
                            <a:schemeClr val="tx1"/>
                          </a:solidFill>
                          <a:effectLst/>
                          <a:latin typeface="ＭＳ Ｐゴシック"/>
                        </a:rPr>
                        <a:t>2022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11</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・ﾆｰｽﾞを踏まえた新たなｲﾍﾞﾝﾄ・ﾌﾟﾗﾝの企画、実施</a:t>
                      </a:r>
                      <a:endParaRPr kumimoji="1" lang="en-US" altLang="ja-JP" sz="1050" b="0" dirty="0">
                        <a:solidFill>
                          <a:schemeClr val="tx1"/>
                        </a:solidFill>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各種の季節イベントや定期的なｽﾎﾟｰﾂ教室の開催、植物講習会など</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きらきらナイト開催</a:t>
                      </a:r>
                      <a:r>
                        <a:rPr lang="en-US" altLang="ja-JP" sz="1050" b="0" i="0" u="none" strike="noStrike" dirty="0">
                          <a:solidFill>
                            <a:schemeClr val="tx1"/>
                          </a:solidFill>
                          <a:effectLst/>
                          <a:latin typeface="ＭＳ Ｐゴシック"/>
                        </a:rPr>
                        <a:t>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dblStrike" baseline="0"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久宝寺こうえんマルシェで地域と公園の賑わい創出（</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a:xfrm>
            <a:off x="7010400" y="65922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42633845"/>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557359860"/>
              </p:ext>
            </p:extLst>
          </p:nvPr>
        </p:nvGraphicFramePr>
        <p:xfrm>
          <a:off x="107504" y="352776"/>
          <a:ext cx="8928991" cy="624840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728192">
                  <a:extLst>
                    <a:ext uri="{9D8B030D-6E8A-4147-A177-3AD203B41FA5}">
                      <a16:colId xmlns:a16="http://schemas.microsoft.com/office/drawing/2014/main" val="20006"/>
                    </a:ext>
                  </a:extLst>
                </a:gridCol>
                <a:gridCol w="1368151">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28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大泉緑地</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ﾃﾞｼﾞﾀﾙ･ｱｰｶｲﾌﾞｽを開設。公園の歴史を紹介するなど、公園の魅力を</a:t>
                      </a:r>
                      <a:r>
                        <a:rPr lang="en-US" altLang="ja-JP" sz="1100" b="0" i="0" u="none" strike="noStrike" dirty="0">
                          <a:solidFill>
                            <a:schemeClr val="tx1"/>
                          </a:solidFill>
                          <a:effectLst/>
                          <a:latin typeface="ＭＳ Ｐゴシック"/>
                        </a:rPr>
                        <a:t>PR</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ｱｸｾｽ情報の充実</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・ふれあいの庭への案内システムとして「ココシル」を運用（</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による情報発信</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の運用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dirty="0">
                          <a:solidFill>
                            <a:schemeClr val="tx1"/>
                          </a:solidFill>
                          <a:effectLst/>
                          <a:latin typeface="ＭＳ Ｐゴシック"/>
                        </a:rPr>
                        <a:t>・遊戯場改修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ストックヤード改修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・遊戯場改修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・サイクルどろんこ広場観覧席改修（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・早朝利用、タイム</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によるスポーツ施設等の利用時間の拡大（過年度より実施）</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・タイム</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によるスポーツ施設等の利用時間の拡大</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定期的な大泉だよりの発行　 や新聞への折込みなど、イ　 ベント情報の発信</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OPAS</a:t>
                      </a:r>
                      <a:r>
                        <a:rPr lang="ja-JP" altLang="en-US" sz="1100" b="0" i="0" u="none" strike="noStrike" dirty="0">
                          <a:solidFill>
                            <a:schemeClr val="tx1"/>
                          </a:solidFill>
                          <a:effectLst/>
                          <a:latin typeface="ＭＳ Ｐゴシック"/>
                        </a:rPr>
                        <a:t>施設利用者に対する平日の駐車場料金割引</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・有料ＢＢＱエリアの設置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r>
                        <a:rPr lang="ja-JP" altLang="en-US" sz="1100" b="0" i="0" u="none" strike="noStrike" dirty="0" smtClean="0">
                          <a:solidFill>
                            <a:schemeClr val="tx1"/>
                          </a:solidFill>
                          <a:effectLst/>
                          <a:latin typeface="ＭＳ Ｐゴシック"/>
                        </a:rPr>
                        <a:t>）</a:t>
                      </a:r>
                      <a:endParaRPr lang="en-US" altLang="ja-JP" sz="1100" b="0" i="0" u="none" strike="noStrike" dirty="0" smtClean="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・野外炉利用において、キャッシュレス決済を導入（</a:t>
                      </a:r>
                      <a:r>
                        <a:rPr lang="en-US" altLang="ja-JP" sz="1100" b="0" i="0" u="none" strike="noStrike" dirty="0" smtClean="0">
                          <a:solidFill>
                            <a:schemeClr val="tx1"/>
                          </a:solidFill>
                          <a:effectLst/>
                          <a:latin typeface="ＭＳ Ｐゴシック"/>
                        </a:rPr>
                        <a:t>2022</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4</a:t>
                      </a:r>
                      <a:r>
                        <a:rPr lang="ja-JP" altLang="en-US" sz="1100" b="0" i="0" u="none" strike="noStrike" dirty="0" smtClean="0">
                          <a:solidFill>
                            <a:schemeClr val="tx1"/>
                          </a:solidFill>
                          <a:effectLst/>
                          <a:latin typeface="ＭＳ Ｐゴシック"/>
                        </a:rPr>
                        <a:t>月～）</a:t>
                      </a:r>
                      <a:endParaRPr lang="en-US" altLang="ja-JP" sz="1100" b="0" i="0" u="none" strike="noStrike" dirty="0" smtClean="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a:t>
                      </a:r>
                      <a:r>
                        <a:rPr kumimoji="1" lang="en-US" altLang="ja-JP" sz="1100" b="0" dirty="0">
                          <a:solidFill>
                            <a:schemeClr val="tx1"/>
                          </a:solidFill>
                        </a:rPr>
                        <a:t> </a:t>
                      </a:r>
                      <a:r>
                        <a:rPr kumimoji="1" lang="ja-JP" altLang="en-US" sz="1100" b="0" dirty="0">
                          <a:solidFill>
                            <a:schemeClr val="tx1"/>
                          </a:solidFill>
                        </a:rPr>
                        <a:t>新たなｲﾍﾞﾝﾄ・ﾌﾟﾗﾝの企画、実施</a:t>
                      </a:r>
                      <a:endParaRPr kumimoji="1" lang="en-US" altLang="ja-JP" sz="1100" b="0" dirty="0">
                        <a:solidFill>
                          <a:schemeClr val="tx1"/>
                        </a:solidFill>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「百年の森づくり」をテーマにした間伐体験や自然観察会（</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月～）、スポーツ教室（</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健康ﾌﾟﾛｸﾞﾗﾑ教室を実施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ﾎﾞﾗﾝﾃｨｱとの協働によるｲﾍﾞﾝﾄ開催（</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a:solidFill>
                            <a:schemeClr val="tx1"/>
                          </a:solidFill>
                        </a:rPr>
                        <a:t>29</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山田池公園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ﾕﾆﾊﾞｰｻﾙﾃﾞｻﾞｲﾝを取り入れ</a:t>
                      </a:r>
                      <a:r>
                        <a:rPr lang="en-US" altLang="ja-JP" sz="1100" b="0" i="0" u="none" strike="noStrike" dirty="0">
                          <a:solidFill>
                            <a:schemeClr val="tx1"/>
                          </a:solidFill>
                          <a:effectLst/>
                          <a:latin typeface="ＭＳ Ｐゴシック"/>
                        </a:rPr>
                        <a:t>HP</a:t>
                      </a:r>
                      <a:r>
                        <a:rPr lang="ja-JP" altLang="en-US" sz="1100" b="0" i="0" u="none" strike="noStrike" dirty="0">
                          <a:solidFill>
                            <a:schemeClr val="tx1"/>
                          </a:solidFill>
                          <a:effectLst/>
                          <a:latin typeface="ＭＳ Ｐゴシック"/>
                        </a:rPr>
                        <a:t>を刷新</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100" b="0" i="0" u="none" strike="noStrike" baseline="0" dirty="0">
                          <a:solidFill>
                            <a:schemeClr val="tx1"/>
                          </a:solidFill>
                          <a:effectLst/>
                          <a:latin typeface="ＭＳ Ｐゴシック"/>
                        </a:rPr>
                        <a:t>・トイレ改修</a:t>
                      </a:r>
                      <a:r>
                        <a:rPr lang="en-US" altLang="ja-JP" sz="1100" b="0" i="0" u="none" strike="noStrike" baseline="0" dirty="0">
                          <a:solidFill>
                            <a:schemeClr val="tx1"/>
                          </a:solidFill>
                          <a:effectLst/>
                          <a:latin typeface="ＭＳ Ｐゴシック"/>
                        </a:rPr>
                        <a:t/>
                      </a:r>
                      <a:br>
                        <a:rPr lang="en-US" altLang="ja-JP" sz="1100" b="0" i="0" u="none" strike="noStrike" baseline="0" dirty="0">
                          <a:solidFill>
                            <a:schemeClr val="tx1"/>
                          </a:solidFill>
                          <a:effectLst/>
                          <a:latin typeface="ＭＳ Ｐゴシック"/>
                        </a:rPr>
                      </a:br>
                      <a:r>
                        <a:rPr lang="ja-JP" altLang="en-US" sz="1100" b="0" i="0" u="none" strike="noStrike" baseline="0" dirty="0">
                          <a:solidFill>
                            <a:schemeClr val="tx1"/>
                          </a:solidFill>
                          <a:effectLst/>
                          <a:latin typeface="ＭＳ Ｐゴシック"/>
                        </a:rPr>
                        <a:t>（</a:t>
                      </a:r>
                      <a:r>
                        <a:rPr lang="en-US" altLang="ja-JP" sz="1100" b="0" i="0" u="none" strike="noStrike" baseline="0" dirty="0">
                          <a:solidFill>
                            <a:schemeClr val="tx1"/>
                          </a:solidFill>
                          <a:effectLst/>
                          <a:latin typeface="ＭＳ Ｐゴシック"/>
                        </a:rPr>
                        <a:t>2015</a:t>
                      </a:r>
                      <a:r>
                        <a:rPr lang="ja-JP" altLang="en-US" sz="1100" b="0" i="0" u="none" strike="noStrike" baseline="0" dirty="0">
                          <a:solidFill>
                            <a:schemeClr val="tx1"/>
                          </a:solidFill>
                          <a:effectLst/>
                          <a:latin typeface="ＭＳ Ｐゴシック"/>
                        </a:rPr>
                        <a:t>年</a:t>
                      </a:r>
                      <a:r>
                        <a:rPr lang="en-US" altLang="ja-JP" sz="1100" b="0" i="0" u="none" strike="noStrike" baseline="0" dirty="0">
                          <a:solidFill>
                            <a:schemeClr val="tx1"/>
                          </a:solidFill>
                          <a:effectLst/>
                          <a:latin typeface="ＭＳ Ｐゴシック"/>
                        </a:rPr>
                        <a:t>3</a:t>
                      </a:r>
                      <a:r>
                        <a:rPr lang="ja-JP" altLang="en-US" sz="1100" b="0" i="0" u="none" strike="noStrike" baseline="0" dirty="0">
                          <a:solidFill>
                            <a:schemeClr val="tx1"/>
                          </a:solidFill>
                          <a:effectLst/>
                          <a:latin typeface="ＭＳ Ｐゴシック"/>
                        </a:rPr>
                        <a:t>月）</a:t>
                      </a:r>
                      <a:endParaRPr lang="en-US" altLang="ja-JP" sz="1100" b="0" i="0" u="none" strike="noStrike" baseline="0"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・水生花園改修（</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indent="-88900" algn="l" fontAlgn="ctr"/>
                      <a:r>
                        <a:rPr lang="ja-JP" altLang="en-US" sz="1100" b="0" i="0" u="none" strike="noStrike" dirty="0">
                          <a:solidFill>
                            <a:schemeClr val="tx1"/>
                          </a:solidFill>
                          <a:effectLst/>
                          <a:latin typeface="ＭＳ Ｐゴシック"/>
                        </a:rPr>
                        <a:t>・園路改修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p>
                    <a:p>
                      <a:pPr marL="88900" indent="-88900" algn="l" fontAlgn="ctr"/>
                      <a:r>
                        <a:rPr lang="ja-JP" altLang="en-US" sz="1100" b="0" i="0" u="none" strike="noStrike" dirty="0">
                          <a:solidFill>
                            <a:schemeClr val="tx1"/>
                          </a:solidFill>
                          <a:effectLst/>
                          <a:latin typeface="ＭＳ Ｐゴシック"/>
                        </a:rPr>
                        <a:t>・北入口広場改修（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花しょうぶ園において、開花最盛期のライトアップ実施期間中は、夜間まで開園時間を延長。（</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あそび</a:t>
                      </a:r>
                      <a:r>
                        <a:rPr lang="ja-JP" altLang="en-US" sz="1100" b="0" i="0" u="none" strike="noStrike" dirty="0" err="1">
                          <a:solidFill>
                            <a:schemeClr val="tx1"/>
                          </a:solidFill>
                          <a:effectLst/>
                          <a:latin typeface="ＭＳ Ｐゴシック"/>
                        </a:rPr>
                        <a:t>ば</a:t>
                      </a:r>
                      <a:r>
                        <a:rPr lang="ja-JP" altLang="en-US" sz="1100" b="0" i="0" u="none" strike="noStrike" dirty="0">
                          <a:solidFill>
                            <a:schemeClr val="tx1"/>
                          </a:solidFill>
                          <a:effectLst/>
                          <a:latin typeface="ＭＳ Ｐゴシック"/>
                        </a:rPr>
                        <a:t>マップ、見ごろの花木やイベント、農業体験等の園内情報をＨＰや掲示板などで提供（通年）</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・ﾆｰｽﾞを見据えた物販の実施</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土・日・祝日やイベント時に売店の営業を実施（随時）</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・有料ＢＢＱエリアの設置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5725" indent="0" algn="l" fontAlgn="ct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a:t>
                      </a:r>
                      <a:r>
                        <a:rPr kumimoji="1" lang="en-US" altLang="ja-JP" sz="1100" b="0" dirty="0">
                          <a:solidFill>
                            <a:schemeClr val="tx1"/>
                          </a:solidFill>
                        </a:rPr>
                        <a:t> </a:t>
                      </a:r>
                      <a:r>
                        <a:rPr kumimoji="1" lang="ja-JP" altLang="en-US" sz="1100" b="0" dirty="0">
                          <a:solidFill>
                            <a:schemeClr val="tx1"/>
                          </a:solidFill>
                        </a:rPr>
                        <a:t>新たなｲﾍﾞﾝﾄの企</a:t>
                      </a:r>
                      <a:r>
                        <a:rPr kumimoji="1" lang="en-US" altLang="ja-JP" sz="1100" b="0" dirty="0">
                          <a:solidFill>
                            <a:schemeClr val="tx1"/>
                          </a:solidFill>
                        </a:rPr>
                        <a:t> </a:t>
                      </a:r>
                      <a:r>
                        <a:rPr kumimoji="1" lang="ja-JP" altLang="en-US" sz="1100" b="0" dirty="0">
                          <a:solidFill>
                            <a:schemeClr val="tx1"/>
                          </a:solidFill>
                        </a:rPr>
                        <a:t>画、実施</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山田池公園フェ  スティバル</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ｽﾛｰｼﾞｮｷﾞﾝｸﾞｲﾍﾞﾝﾄの開催</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91702546"/>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6"/>
          <a:ext cx="8928991" cy="6416040"/>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536170">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152128">
                  <a:extLst>
                    <a:ext uri="{9D8B030D-6E8A-4147-A177-3AD203B41FA5}">
                      <a16:colId xmlns:a16="http://schemas.microsoft.com/office/drawing/2014/main" val="20005"/>
                    </a:ext>
                  </a:extLst>
                </a:gridCol>
                <a:gridCol w="1800200">
                  <a:extLst>
                    <a:ext uri="{9D8B030D-6E8A-4147-A177-3AD203B41FA5}">
                      <a16:colId xmlns:a16="http://schemas.microsoft.com/office/drawing/2014/main" val="20006"/>
                    </a:ext>
                  </a:extLst>
                </a:gridCol>
                <a:gridCol w="1512167">
                  <a:extLst>
                    <a:ext uri="{9D8B030D-6E8A-4147-A177-3AD203B41FA5}">
                      <a16:colId xmlns:a16="http://schemas.microsoft.com/office/drawing/2014/main" val="20007"/>
                    </a:ext>
                  </a:extLst>
                </a:gridCol>
              </a:tblGrid>
              <a:tr h="1872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48680">
                <a:tc>
                  <a:txBody>
                    <a:bodyPr/>
                    <a:lstStyle/>
                    <a:p>
                      <a:r>
                        <a:rPr kumimoji="1" lang="en-US" altLang="ja-JP" sz="1100" dirty="0">
                          <a:solidFill>
                            <a:schemeClr val="tx1"/>
                          </a:solidFill>
                        </a:rPr>
                        <a:t>30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3">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寝屋川公園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ﾃﾞｼﾞﾀﾙ･ｱｰｶｲﾌﾞｽを開設。公園の歴史を紹介するなど、公園の魅力を</a:t>
                      </a:r>
                      <a:r>
                        <a:rPr lang="en-US" altLang="ja-JP" sz="1050" b="0" i="0" u="none" strike="noStrike" dirty="0">
                          <a:solidFill>
                            <a:schemeClr val="tx1"/>
                          </a:solidFill>
                          <a:effectLst/>
                          <a:latin typeface="ＭＳ Ｐゴシック"/>
                        </a:rPr>
                        <a:t>PR</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a:solidFill>
                            <a:schemeClr val="tx1"/>
                          </a:solidFill>
                          <a:effectLst/>
                          <a:latin typeface="ＭＳ Ｐゴシック"/>
                        </a:rPr>
                        <a:t>開始</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・第１野球場スコアボード改修 （</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・自由広場整備</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寝屋川公園だよりを発行し、ｲﾍﾞﾝﾄの周知</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b="0" dirty="0">
                          <a:solidFill>
                            <a:schemeClr val="tx1"/>
                          </a:solidFill>
                        </a:rPr>
                        <a:t>ニーズを踏まえた新たなサービス・柔軟な対応</a:t>
                      </a:r>
                      <a:endParaRPr kumimoji="1" lang="en-US" altLang="ja-JP" sz="105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初心者と経験者をｺｰｽ分けしたﾃﾆｽｽｸｰﾙを開催</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a:t>
                      </a:r>
                      <a:r>
                        <a:rPr kumimoji="1" lang="en-US" altLang="ja-JP" sz="1050" b="0" dirty="0">
                          <a:solidFill>
                            <a:schemeClr val="tx1"/>
                          </a:solidFill>
                        </a:rPr>
                        <a:t> </a:t>
                      </a:r>
                      <a:r>
                        <a:rPr kumimoji="1" lang="ja-JP" altLang="en-US" sz="1050" b="0" dirty="0">
                          <a:solidFill>
                            <a:schemeClr val="tx1"/>
                          </a:solidFill>
                        </a:rPr>
                        <a:t>なｲﾍﾞﾝﾄの企画、実施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寝屋川公園フェス　ティバルの開催</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星空観察会の開催（</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青空体操・健康教育の開催（</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1148680">
                <a:tc>
                  <a:txBody>
                    <a:bodyPr/>
                    <a:lstStyle/>
                    <a:p>
                      <a:r>
                        <a:rPr kumimoji="1" lang="en-US" altLang="ja-JP" sz="1100" dirty="0">
                          <a:solidFill>
                            <a:schemeClr val="tx1"/>
                          </a:solidFill>
                        </a:rPr>
                        <a:t>31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a:rPr>
                        <a:t>錦織公園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・ホームページの情報発信を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ホームページ、</a:t>
                      </a: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公園新聞などによりイベント情報を発信（</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園内の花の見頃を掲載</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・放送設備改修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・遊技場改修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イベント情報のミニコミ誌への掲載（</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・休憩スポットづくり</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里山の中でリラックスし、くつろいでいただけるベンチ等のスペースの提供</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・電動アシスト付自転車の貸出（</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・平日駐車場料金の無料化</a:t>
                      </a:r>
                      <a:endParaRPr lang="en-US" altLang="ja-JP" sz="105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  （</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・ﾆｰｽﾞを踏まえた新たなｲﾍﾞﾝﾄの企画、実施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春秋の大規模イベン トの開催（</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里山づくり体験の開催（</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ｹｰﾀﾘﾝｸﾞｶｰｻｰﾋﾞｽの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2540630361"/>
                  </a:ext>
                </a:extLst>
              </a:tr>
              <a:tr h="1148680">
                <a:tc>
                  <a:txBody>
                    <a:bodyPr/>
                    <a:lstStyle/>
                    <a:p>
                      <a:r>
                        <a:rPr kumimoji="1" lang="en-US" altLang="ja-JP" sz="1100" dirty="0">
                          <a:solidFill>
                            <a:schemeClr val="tx1"/>
                          </a:solidFill>
                        </a:rPr>
                        <a:t>32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rgbClr val="000000"/>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蜻蛉池公園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ﾃﾞｼﾞﾀﾙ･ｱｰｶｲﾌﾞｽを開設して公園の歴史を紹介するなど、公園の魅力を</a:t>
                      </a:r>
                      <a:r>
                        <a:rPr lang="en-US" altLang="ja-JP" sz="1050" b="0" i="0" u="none" strike="noStrike" dirty="0">
                          <a:solidFill>
                            <a:schemeClr val="tx1"/>
                          </a:solidFill>
                          <a:effectLst/>
                          <a:latin typeface="ＭＳ Ｐゴシック"/>
                        </a:rPr>
                        <a:t>PR</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a:solidFill>
                            <a:schemeClr val="tx1"/>
                          </a:solidFill>
                          <a:effectLst/>
                          <a:latin typeface="ＭＳ Ｐゴシック"/>
                        </a:rPr>
                        <a:t>開始</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花の見頃、ｲﾍﾞﾝﾄ情報掲載</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・遊戯場改修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駐車場改修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・照明放送設備改修（</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・水辺の広場開設（</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・ﾄｲﾚ、園路改修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ｲﾍﾞﾝﾄ情報を地元ｹｰﾌﾞﾙﾃﾚﾋﾞ</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で提供（</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・駐車料金季節割引及び早朝割引実施（</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・ｲﾍﾞﾝﾄﾎﾟｽﾀｰを</a:t>
                      </a:r>
                      <a:r>
                        <a:rPr lang="en-US" altLang="ja-JP" sz="1050" b="0" i="0" u="none" strike="noStrike" dirty="0">
                          <a:solidFill>
                            <a:schemeClr val="tx1"/>
                          </a:solidFill>
                          <a:effectLst/>
                          <a:latin typeface="ＭＳ Ｐゴシック"/>
                        </a:rPr>
                        <a:t>100</a:t>
                      </a:r>
                      <a:r>
                        <a:rPr lang="ja-JP" altLang="en-US" sz="1050" b="0" i="0" u="none" strike="noStrike" dirty="0">
                          <a:solidFill>
                            <a:schemeClr val="tx1"/>
                          </a:solidFill>
                          <a:effectLst/>
                          <a:latin typeface="ＭＳ Ｐゴシック"/>
                        </a:rPr>
                        <a:t>駅に配架（</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・ﾆｰｽﾞを踏まえた新たな</a:t>
                      </a:r>
                      <a:r>
                        <a:rPr kumimoji="1" lang="en-US" altLang="ja-JP" sz="1050" b="0" dirty="0">
                          <a:solidFill>
                            <a:schemeClr val="tx1"/>
                          </a:solidFill>
                        </a:rPr>
                        <a:t> </a:t>
                      </a:r>
                      <a:r>
                        <a:rPr kumimoji="1" lang="ja-JP" altLang="en-US" sz="1050" b="0" baseline="0" dirty="0">
                          <a:solidFill>
                            <a:schemeClr val="tx1"/>
                          </a:solidFill>
                        </a:rPr>
                        <a:t> </a:t>
                      </a:r>
                      <a:r>
                        <a:rPr kumimoji="1" lang="ja-JP" altLang="en-US" sz="1050" b="0" dirty="0">
                          <a:solidFill>
                            <a:schemeClr val="tx1"/>
                          </a:solidFill>
                        </a:rPr>
                        <a:t>ｲﾍﾞﾝﾄ・ﾌﾟﾗﾝの企画、実</a:t>
                      </a:r>
                      <a:r>
                        <a:rPr kumimoji="1" lang="en-US" altLang="ja-JP" sz="1050" b="0" dirty="0">
                          <a:solidFill>
                            <a:schemeClr val="tx1"/>
                          </a:solidFill>
                        </a:rPr>
                        <a:t>  </a:t>
                      </a:r>
                      <a:r>
                        <a:rPr kumimoji="1" lang="ja-JP" altLang="en-US" sz="1050" b="0" dirty="0">
                          <a:solidFill>
                            <a:schemeClr val="tx1"/>
                          </a:solidFill>
                        </a:rPr>
                        <a:t>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春と秋の「ﾛｰｽﾞﾌｪｱ」、「あじさいﾌｪｱ」、</a:t>
                      </a:r>
                      <a:r>
                        <a:rPr lang="en-US" altLang="ja-JP" sz="1050" b="0" i="0" u="none" strike="dblStrike" baseline="0" dirty="0">
                          <a:solidFill>
                            <a:schemeClr val="tx1"/>
                          </a:solidFill>
                          <a:effectLst/>
                          <a:latin typeface="ＭＳ Ｐゴシック"/>
                        </a:rPr>
                        <a:t/>
                      </a:r>
                      <a:br>
                        <a:rPr lang="en-US" altLang="ja-JP" sz="1050" b="0" i="0" u="none" strike="dblStrike" baseline="0"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a:t>
                      </a: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エリアの運営（</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11</a:t>
                      </a:r>
                      <a:r>
                        <a:rPr lang="ja-JP" altLang="en-US" sz="1050" b="0" i="0" u="none" strike="noStrike" dirty="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699502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10086230"/>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34398" y="325883"/>
          <a:ext cx="8928991" cy="5887896"/>
        </p:xfrm>
        <a:graphic>
          <a:graphicData uri="http://schemas.openxmlformats.org/drawingml/2006/table">
            <a:tbl>
              <a:tblPr firstRow="1" bandRow="1">
                <a:tableStyleId>{7DF18680-E054-41AD-8BC1-D1AEF772440D}</a:tableStyleId>
              </a:tblPr>
              <a:tblGrid>
                <a:gridCol w="360040">
                  <a:extLst>
                    <a:ext uri="{9D8B030D-6E8A-4147-A177-3AD203B41FA5}">
                      <a16:colId xmlns:a16="http://schemas.microsoft.com/office/drawing/2014/main" val="20000"/>
                    </a:ext>
                  </a:extLst>
                </a:gridCol>
                <a:gridCol w="216024">
                  <a:extLst>
                    <a:ext uri="{9D8B030D-6E8A-4147-A177-3AD203B41FA5}">
                      <a16:colId xmlns:a16="http://schemas.microsoft.com/office/drawing/2014/main" val="20001"/>
                    </a:ext>
                  </a:extLst>
                </a:gridCol>
                <a:gridCol w="912102">
                  <a:extLst>
                    <a:ext uri="{9D8B030D-6E8A-4147-A177-3AD203B41FA5}">
                      <a16:colId xmlns:a16="http://schemas.microsoft.com/office/drawing/2014/main" val="20002"/>
                    </a:ext>
                  </a:extLst>
                </a:gridCol>
                <a:gridCol w="1680186">
                  <a:extLst>
                    <a:ext uri="{9D8B030D-6E8A-4147-A177-3AD203B41FA5}">
                      <a16:colId xmlns:a16="http://schemas.microsoft.com/office/drawing/2014/main" val="20003"/>
                    </a:ext>
                  </a:extLst>
                </a:gridCol>
                <a:gridCol w="1080120">
                  <a:extLst>
                    <a:ext uri="{9D8B030D-6E8A-4147-A177-3AD203B41FA5}">
                      <a16:colId xmlns:a16="http://schemas.microsoft.com/office/drawing/2014/main" val="20004"/>
                    </a:ext>
                  </a:extLst>
                </a:gridCol>
                <a:gridCol w="1008112">
                  <a:extLst>
                    <a:ext uri="{9D8B030D-6E8A-4147-A177-3AD203B41FA5}">
                      <a16:colId xmlns:a16="http://schemas.microsoft.com/office/drawing/2014/main" val="20005"/>
                    </a:ext>
                  </a:extLst>
                </a:gridCol>
                <a:gridCol w="1800200">
                  <a:extLst>
                    <a:ext uri="{9D8B030D-6E8A-4147-A177-3AD203B41FA5}">
                      <a16:colId xmlns:a16="http://schemas.microsoft.com/office/drawing/2014/main" val="20006"/>
                    </a:ext>
                  </a:extLst>
                </a:gridCol>
                <a:gridCol w="1872207">
                  <a:extLst>
                    <a:ext uri="{9D8B030D-6E8A-4147-A177-3AD203B41FA5}">
                      <a16:colId xmlns:a16="http://schemas.microsoft.com/office/drawing/2014/main" val="20007"/>
                    </a:ext>
                  </a:extLst>
                </a:gridCol>
              </a:tblGrid>
              <a:tr h="258411">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01973">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199816">
                <a:tc>
                  <a:txBody>
                    <a:bodyPr/>
                    <a:lstStyle/>
                    <a:p>
                      <a:r>
                        <a:rPr kumimoji="1" lang="en-US" altLang="ja-JP" sz="1100" dirty="0">
                          <a:solidFill>
                            <a:schemeClr val="tx1"/>
                          </a:solidFill>
                        </a:rPr>
                        <a:t>33</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深北緑地</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ブログ開始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ｱｸｾｽ情報の充実</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ホームページをリニューアルし駐車場の混雑予想等を発信</a:t>
                      </a:r>
                      <a:r>
                        <a:rPr lang="en-US" altLang="ja-JP" sz="1050" b="0" i="0" u="none" strike="noStrike" dirty="0">
                          <a:solidFill>
                            <a:schemeClr val="tx1"/>
                          </a:solidFill>
                          <a:effectLst/>
                          <a:latin typeface="ＭＳ Ｐゴシック"/>
                        </a:rPr>
                        <a:t> (2022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・とりで広場改修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「駅からマップ」の作成と最寄</a:t>
                      </a:r>
                      <a:r>
                        <a:rPr lang="en-US" altLang="ja-JP" sz="1050" b="0" i="0" u="none" strike="noStrike" dirty="0">
                          <a:solidFill>
                            <a:schemeClr val="tx1"/>
                          </a:solidFill>
                          <a:effectLst/>
                          <a:latin typeface="ＭＳ Ｐゴシック"/>
                        </a:rPr>
                        <a:t>JR2</a:t>
                      </a:r>
                      <a:r>
                        <a:rPr lang="ja-JP" altLang="en-US" sz="1050" b="0" i="0" u="none" strike="noStrike" dirty="0">
                          <a:solidFill>
                            <a:schemeClr val="tx1"/>
                          </a:solidFill>
                          <a:effectLst/>
                          <a:latin typeface="ＭＳ Ｐゴシック"/>
                        </a:rPr>
                        <a:t>駅での設置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a:t>
                      </a: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ケ月ごとのイベントガイドを配布（</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－駐車場平日料金の</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割引</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－ふかきたアクティブパークセンターの運営　</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－キッチンカーの常設営業</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・ニーズを踏まえた新たなｲﾍﾞﾝﾄ・ﾌﾟﾗﾝの企画、実施</a:t>
                      </a:r>
                      <a:endParaRPr kumimoji="1" lang="en-US" altLang="ja-JP" sz="105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音楽祭やスポーツ塾、自然体験プログラム（</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・新規来園者の創出</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ｽﾄﾗｲﾀﾞｰ大会</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—BBQ</a:t>
                      </a:r>
                      <a:r>
                        <a:rPr lang="ja-JP" altLang="en-US" sz="1050" b="0" i="0" u="none" strike="noStrike" dirty="0">
                          <a:solidFill>
                            <a:schemeClr val="tx1"/>
                          </a:solidFill>
                          <a:effectLst/>
                          <a:latin typeface="ＭＳ Ｐゴシック"/>
                        </a:rPr>
                        <a:t>セットのレンタル</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－夏期のミストシャワースポットの設置</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baseline="0" dirty="0">
                          <a:solidFill>
                            <a:schemeClr val="tx1"/>
                          </a:solidFill>
                          <a:effectLst/>
                          <a:latin typeface="ＭＳ Ｐゴシック"/>
                        </a:rPr>
                        <a:t>　　（</a:t>
                      </a:r>
                      <a:r>
                        <a:rPr lang="en-US" altLang="ja-JP" sz="1050" b="0" i="0" u="none" strike="noStrike" baseline="0" dirty="0">
                          <a:solidFill>
                            <a:schemeClr val="tx1"/>
                          </a:solidFill>
                          <a:effectLst/>
                          <a:latin typeface="ＭＳ Ｐゴシック"/>
                        </a:rPr>
                        <a:t>2022</a:t>
                      </a:r>
                      <a:r>
                        <a:rPr lang="ja-JP" altLang="en-US" sz="1050" b="0" i="0" u="none" strike="noStrike" baseline="0" dirty="0">
                          <a:solidFill>
                            <a:schemeClr val="tx1"/>
                          </a:solidFill>
                          <a:effectLst/>
                          <a:latin typeface="ＭＳ Ｐゴシック"/>
                        </a:rPr>
                        <a:t>年</a:t>
                      </a:r>
                      <a:r>
                        <a:rPr lang="en-US" altLang="ja-JP" sz="1050" b="0" i="0" u="none" strike="noStrike" baseline="0" dirty="0">
                          <a:solidFill>
                            <a:schemeClr val="tx1"/>
                          </a:solidFill>
                          <a:effectLst/>
                          <a:latin typeface="ＭＳ Ｐゴシック"/>
                        </a:rPr>
                        <a:t>7</a:t>
                      </a:r>
                      <a:r>
                        <a:rPr lang="ja-JP" altLang="en-US" sz="1050" b="0" i="0" u="none" strike="noStrike" baseline="0" dirty="0">
                          <a:solidFill>
                            <a:schemeClr val="tx1"/>
                          </a:solidFill>
                          <a:effectLst/>
                          <a:latin typeface="ＭＳ Ｐゴシック"/>
                        </a:rPr>
                        <a:t>月～）</a:t>
                      </a:r>
                      <a:endParaRPr lang="ja-JP" altLang="en-US"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885326243"/>
                  </a:ext>
                </a:extLst>
              </a:tr>
              <a:tr h="2199816">
                <a:tc>
                  <a:txBody>
                    <a:bodyPr/>
                    <a:lstStyle/>
                    <a:p>
                      <a:r>
                        <a:rPr kumimoji="1" lang="en-US" altLang="ja-JP" sz="1100" dirty="0">
                          <a:solidFill>
                            <a:schemeClr val="tx1"/>
                          </a:solidFill>
                        </a:rPr>
                        <a:t>34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050" b="0" i="0" u="none" strike="noStrike" dirty="0">
                          <a:solidFill>
                            <a:schemeClr val="tx1"/>
                          </a:solidFill>
                          <a:effectLst/>
                          <a:latin typeface="ＭＳ Ｐゴシック" panose="020B0600070205080204" pitchFamily="50" charset="-128"/>
                          <a:ea typeface="ＭＳ Ｐゴシック" panose="020B0600070205080204" pitchFamily="50" charset="-128"/>
                        </a:rPr>
                        <a:t>石川河川公園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を強化</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・パークゴルフ場の休業情報をメールアドレス登録者へ送付するサービスを実施</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・出入口改修（</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・遊戯場改修</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GW</a:t>
                      </a:r>
                      <a:r>
                        <a:rPr lang="ja-JP" altLang="en-US" sz="1050" b="0" i="0" u="none" strike="noStrike" dirty="0">
                          <a:solidFill>
                            <a:schemeClr val="tx1"/>
                          </a:solidFill>
                          <a:effectLst/>
                          <a:latin typeface="ＭＳ Ｐゴシック"/>
                        </a:rPr>
                        <a:t>など繁忙期の駐車場開門時間を</a:t>
                      </a:r>
                      <a:r>
                        <a:rPr lang="en-US" altLang="ja-JP" sz="1050" b="0" i="0" u="none" strike="noStrike" dirty="0">
                          <a:solidFill>
                            <a:schemeClr val="tx1"/>
                          </a:solidFill>
                          <a:effectLst/>
                          <a:latin typeface="ＭＳ Ｐゴシック"/>
                        </a:rPr>
                        <a:t>30</a:t>
                      </a:r>
                      <a:r>
                        <a:rPr lang="ja-JP" altLang="en-US" sz="1050" b="0" i="0" u="none" strike="noStrike" dirty="0">
                          <a:solidFill>
                            <a:schemeClr val="tx1"/>
                          </a:solidFill>
                          <a:effectLst/>
                          <a:latin typeface="ＭＳ Ｐゴシック"/>
                        </a:rPr>
                        <a:t>分前倒し（</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石川河川公園新聞（石川ぐ るっとかわらばん）による公園及び石川流域施設のイベント周知（</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・有料レンタサイクル</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・有料駐車場利用者へのパークゴルフ場１ラウンド１名無料サービス</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・お正月の凧無料貸出</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年及び</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・パークゴルフフリー制度の導入（</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・春秋の行楽シーズンにキッチンカーの導入</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月～不定期）</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dirty="0">
                          <a:solidFill>
                            <a:schemeClr val="tx1"/>
                          </a:solidFill>
                        </a:rPr>
                        <a:t>・ニーズを踏まえた新たなｲﾍﾞﾝﾄ・ﾌﾟﾗﾝの企画、実施</a:t>
                      </a:r>
                      <a:endParaRPr kumimoji="1" lang="en-US" altLang="ja-JP" sz="1000" b="0" dirty="0">
                        <a:solidFill>
                          <a:schemeClr val="tx1"/>
                        </a:solidFill>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自然観察や自然講習会、ｳｫｰｷﾝｸﾞ （</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小さな子どもから高齢者、</a:t>
                      </a:r>
                      <a:r>
                        <a:rPr lang="ja-JP" altLang="en-US" sz="1000" b="0" i="0" u="none" strike="noStrike" dirty="0" err="1">
                          <a:solidFill>
                            <a:schemeClr val="tx1"/>
                          </a:solidFill>
                          <a:effectLst/>
                          <a:latin typeface="ＭＳ Ｐゴシック"/>
                        </a:rPr>
                        <a:t>障がい</a:t>
                      </a:r>
                      <a:r>
                        <a:rPr lang="ja-JP" altLang="en-US" sz="1000" b="0" i="0" u="none" strike="noStrike" dirty="0">
                          <a:solidFill>
                            <a:schemeClr val="tx1"/>
                          </a:solidFill>
                          <a:effectLst/>
                          <a:latin typeface="ＭＳ Ｐゴシック"/>
                        </a:rPr>
                        <a:t>者などの川に近づけない方にも生きものを楽しんでもらう水族館ｲﾍﾞﾝﾄ（毎年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自然保全活動の開催（</a:t>
                      </a:r>
                      <a:r>
                        <a:rPr lang="en-US" altLang="ja-JP" sz="1000" b="0" i="0" u="none" strike="noStrike" dirty="0">
                          <a:solidFill>
                            <a:schemeClr val="tx1"/>
                          </a:solidFill>
                          <a:effectLst/>
                          <a:latin typeface="ＭＳ Ｐゴシック"/>
                        </a:rPr>
                        <a:t>2015</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パークゴルフ団体利用の開始（</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6</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88900"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小学生対象自然探検隊の実施（長野公園、ボランティア団体と共催）（</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・大規模持込イベントへの協力（関西シクロクロス、エシカルフェスタ、とんさい）</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3</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162152095"/>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161863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86600"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4" name="表 3"/>
          <p:cNvGraphicFramePr>
            <a:graphicFrameLocks noGrp="1"/>
          </p:cNvGraphicFramePr>
          <p:nvPr>
            <p:extLst/>
          </p:nvPr>
        </p:nvGraphicFramePr>
        <p:xfrm>
          <a:off x="39394" y="422894"/>
          <a:ext cx="9072000" cy="5284055"/>
        </p:xfrm>
        <a:graphic>
          <a:graphicData uri="http://schemas.openxmlformats.org/drawingml/2006/table">
            <a:tbl>
              <a:tblPr firstRow="1" bandRow="1">
                <a:tableStyleId>{5940675A-B579-460E-94D1-54222C63F5DA}</a:tableStyleId>
              </a:tblPr>
              <a:tblGrid>
                <a:gridCol w="1116000">
                  <a:extLst>
                    <a:ext uri="{9D8B030D-6E8A-4147-A177-3AD203B41FA5}">
                      <a16:colId xmlns:a16="http://schemas.microsoft.com/office/drawing/2014/main" val="820267274"/>
                    </a:ext>
                  </a:extLst>
                </a:gridCol>
                <a:gridCol w="3420000">
                  <a:extLst>
                    <a:ext uri="{9D8B030D-6E8A-4147-A177-3AD203B41FA5}">
                      <a16:colId xmlns:a16="http://schemas.microsoft.com/office/drawing/2014/main" val="1789170256"/>
                    </a:ext>
                  </a:extLst>
                </a:gridCol>
                <a:gridCol w="1116000">
                  <a:extLst>
                    <a:ext uri="{9D8B030D-6E8A-4147-A177-3AD203B41FA5}">
                      <a16:colId xmlns:a16="http://schemas.microsoft.com/office/drawing/2014/main" val="2134056611"/>
                    </a:ext>
                  </a:extLst>
                </a:gridCol>
                <a:gridCol w="3420000">
                  <a:extLst>
                    <a:ext uri="{9D8B030D-6E8A-4147-A177-3AD203B41FA5}">
                      <a16:colId xmlns:a16="http://schemas.microsoft.com/office/drawing/2014/main" val="3007490850"/>
                    </a:ext>
                  </a:extLst>
                </a:gridCol>
              </a:tblGrid>
              <a:tr h="254855">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国の取組み、海外の状況等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R w="38100" cap="flat" cmpd="sng" algn="ctr">
                      <a:solidFill>
                        <a:schemeClr val="tx1"/>
                      </a:solidFill>
                      <a:prstDash val="solid"/>
                      <a:round/>
                      <a:headEnd type="none" w="med" len="med"/>
                      <a:tailEnd type="none" w="med" len="med"/>
                    </a:lnR>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tc gridSpan="2">
                  <a:txBody>
                    <a:bodyPr/>
                    <a:lstStyle/>
                    <a:p>
                      <a:pPr algn="ct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府の取組み等</a:t>
                      </a:r>
                      <a:endParaRPr kumimoji="1" lang="ja-JP" altLang="en-US" sz="1050" dirty="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nchor="ctr">
                    <a:lnL w="38100" cap="flat" cmpd="sng" algn="ctr">
                      <a:solidFill>
                        <a:schemeClr val="tx1"/>
                      </a:solidFill>
                      <a:prstDash val="solid"/>
                      <a:round/>
                      <a:headEnd type="none" w="med" len="med"/>
                      <a:tailEnd type="none" w="med" len="med"/>
                    </a:lnL>
                    <a:solidFill>
                      <a:schemeClr val="accent5">
                        <a:lumMod val="40000"/>
                        <a:lumOff val="60000"/>
                      </a:schemeClr>
                    </a:solidFill>
                  </a:tcPr>
                </a:tc>
                <a:tc hMerge="1">
                  <a:txBody>
                    <a:bodyPr/>
                    <a:lstStyle/>
                    <a:p>
                      <a:pPr algn="ctr"/>
                      <a:endParaRPr kumimoji="1" lang="ja-JP" altLang="en-US" sz="1200" dirty="0">
                        <a:latin typeface="UD デジタル 教科書体 NK-B" panose="02020700000000000000" pitchFamily="18" charset="-128"/>
                        <a:ea typeface="UD デジタル 教科書体 NK-B" panose="02020700000000000000" pitchFamily="18" charset="-128"/>
                      </a:endParaRPr>
                    </a:p>
                  </a:txBody>
                  <a:tcPr anchor="ctr"/>
                </a:tc>
                <a:extLst>
                  <a:ext uri="{0D108BD9-81ED-4DB2-BD59-A6C34878D82A}">
                    <a16:rowId xmlns:a16="http://schemas.microsoft.com/office/drawing/2014/main" val="135721859"/>
                  </a:ext>
                </a:extLst>
              </a:tr>
              <a:tr h="3634740">
                <a:tc>
                  <a:txBody>
                    <a:bodyPr/>
                    <a:lstStyle/>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年９月８日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９月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13</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24</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17</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18</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22</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tc>
                  <a:txBody>
                    <a:bodyPr/>
                    <a:lstStyle/>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a:t>
                      </a: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With</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コロナに向けた政策の考え方」決定</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・全数届出の見直しを９月２６日から全国一律で適用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令和４年秋開始接種（オミクロン株対応ワクチン等）開始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全国一律で全数届出見直し</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水際対策の緩和</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・査証免除措置の適用再開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・入国者数制限の撤廃　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spc="-30" baseline="0" dirty="0" smtClean="0">
                          <a:solidFill>
                            <a:schemeClr val="tx1"/>
                          </a:solidFill>
                          <a:latin typeface="ＭＳ Ｐゴシック" panose="020B0600070205080204" pitchFamily="50" charset="-128"/>
                          <a:ea typeface="ＭＳ Ｐゴシック" panose="020B0600070205080204" pitchFamily="50" charset="-128"/>
                        </a:rPr>
                        <a:t>「新型コロナ・インフル同時流行対策タスクフォース」立ち上げ</a:t>
                      </a:r>
                      <a:endParaRPr kumimoji="1" lang="en-US" altLang="ja-JP" sz="1050" b="0" spc="-30" baseline="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乳幼児（６か月</a:t>
                      </a:r>
                      <a:r>
                        <a:rPr kumimoji="1" lang="en-US" altLang="ja-JP" sz="1050" b="0" u="none" dirty="0" smtClean="0">
                          <a:solidFill>
                            <a:schemeClr val="tx1"/>
                          </a:solidFill>
                          <a:latin typeface="ＭＳ Ｐゴシック" panose="020B0600070205080204" pitchFamily="50" charset="-128"/>
                          <a:ea typeface="ＭＳ Ｐゴシック" panose="020B0600070205080204" pitchFamily="50" charset="-128"/>
                        </a:rPr>
                        <a:t>‐</a:t>
                      </a: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４歳）へのワクチン接種開始</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新型コロナウイルス感染症対策分科会が新たなレベル分類を提案</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rPr>
                        <a:t>COCOA</a:t>
                      </a: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の機能停止（順次）</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「今秋以降の感染拡大で保健医療への負荷が高まった場合の対応について」を公表</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・新たなレベル分類を踏まえ、「医療ひっ迫防止対</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　　策強化宣言」及び「医療非常事態宣言」を創設</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ＭＳ Ｐゴシック" panose="020B0600070205080204" pitchFamily="50" charset="-128"/>
                          <a:ea typeface="ＭＳ Ｐゴシック" panose="020B0600070205080204" pitchFamily="50" charset="-128"/>
                        </a:rPr>
                        <a:t>経口抗ウイルス薬（ゾコーバ）緊急承認</a:t>
                      </a:r>
                    </a:p>
                    <a:p>
                      <a:pPr>
                        <a:lnSpc>
                          <a:spcPct val="100000"/>
                        </a:lnSpc>
                      </a:pP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R w="38100" cap="flat" cmpd="sng" algn="ctr">
                      <a:solidFill>
                        <a:schemeClr val="tx1"/>
                      </a:solidFill>
                      <a:prstDash val="solid"/>
                      <a:round/>
                      <a:headEnd type="none" w="med" len="med"/>
                      <a:tailEnd type="none" w="med" len="med"/>
                    </a:lnR>
                  </a:tcPr>
                </a:tc>
                <a:tc>
                  <a:txBody>
                    <a:bodyPr/>
                    <a:lstStyle/>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年９月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14</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26</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10</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月１日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月４日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月８日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月９日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11</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月</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27</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gn="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lnL w="38100" cap="flat" cmpd="sng" algn="ctr">
                      <a:solidFill>
                        <a:schemeClr val="tx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全数届出見直しの運用開始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smtClean="0">
                          <a:solidFill>
                            <a:schemeClr val="tx1"/>
                          </a:solidFill>
                          <a:latin typeface="ＭＳ Ｐゴシック" panose="020B0600070205080204" pitchFamily="50" charset="-128"/>
                          <a:ea typeface="ＭＳ Ｐゴシック" panose="020B0600070205080204" pitchFamily="50" charset="-128"/>
                        </a:rPr>
                        <a:t>大阪府　心斎橋接種センターにおけるオミクロン株対応ワクチンの接種体制を構築</a:t>
                      </a:r>
                      <a:endParaRPr kumimoji="1" lang="en-US" altLang="ja-JP" sz="1050" b="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「大阪モデル」緑信号点灯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“日本中から”大阪いらっしゃいキャンペーン</a:t>
                      </a:r>
                      <a:r>
                        <a:rPr kumimoji="1" lang="en-US" altLang="ja-JP" sz="1050" dirty="0" smtClean="0">
                          <a:solidFill>
                            <a:schemeClr val="tx1"/>
                          </a:solidFill>
                          <a:latin typeface="ＭＳ Ｐゴシック" panose="020B0600070205080204" pitchFamily="50" charset="-128"/>
                          <a:ea typeface="ＭＳ Ｐゴシック" panose="020B0600070205080204" pitchFamily="50" charset="-128"/>
                        </a:rPr>
                        <a:t>2022</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実施</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・飲食店等、イベント、府民等への要請は継続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・薬や検査キットの準備を呼びかけ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プレミアム食事券販売開始（ゴールドステッカー飲食店応援事業）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令和４年度一般会計補正予算（第６号、第７号）成立</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大阪コロナオンライン診療・往診センターの運用開始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令和４年度一般会計補正予算（第８号）成立</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９歳以下の子どもへの検査キットの無償配布の受付開始</a:t>
                      </a: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「大阪モデル」黄信号点灯</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・飲食店等、イベント、府民等への要請は継続</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・市町村及び医療機関に対し臨時発熱外来設置に向け</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r>
                        <a:rPr kumimoji="1" lang="ja-JP" altLang="en-US" sz="1050" dirty="0" err="1" smtClean="0">
                          <a:solidFill>
                            <a:schemeClr val="tx1"/>
                          </a:solidFill>
                          <a:latin typeface="ＭＳ Ｐゴシック" panose="020B0600070205080204" pitchFamily="50" charset="-128"/>
                          <a:ea typeface="ＭＳ Ｐゴシック" panose="020B0600070205080204" pitchFamily="50" charset="-128"/>
                        </a:rPr>
                        <a:t>た</a:t>
                      </a: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要請</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出張型臨時発熱外来の設置（準備が整ったところから順次開設）</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p>
                      <a:pPr>
                        <a:lnSpc>
                          <a:spcPct val="100000"/>
                        </a:lnSpc>
                      </a:pPr>
                      <a:r>
                        <a:rPr kumimoji="1" lang="ja-JP" altLang="en-US" sz="1050" dirty="0" smtClean="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dirty="0" smtClean="0">
                        <a:solidFill>
                          <a:schemeClr val="tx1"/>
                        </a:solidFill>
                        <a:latin typeface="ＭＳ Ｐゴシック" panose="020B0600070205080204" pitchFamily="50" charset="-128"/>
                        <a:ea typeface="ＭＳ Ｐゴシック" panose="020B0600070205080204" pitchFamily="50" charset="-128"/>
                      </a:endParaRPr>
                    </a:p>
                  </a:txBody>
                  <a:tcPr marL="68580" marR="68580" marT="34290" marB="34290"/>
                </a:tc>
                <a:extLst>
                  <a:ext uri="{0D108BD9-81ED-4DB2-BD59-A6C34878D82A}">
                    <a16:rowId xmlns:a16="http://schemas.microsoft.com/office/drawing/2014/main" val="2766971929"/>
                  </a:ext>
                </a:extLst>
              </a:tr>
            </a:tbl>
          </a:graphicData>
        </a:graphic>
      </p:graphicFrame>
      <p:sp>
        <p:nvSpPr>
          <p:cNvPr id="5" name="正方形/長方形 4"/>
          <p:cNvSpPr/>
          <p:nvPr/>
        </p:nvSpPr>
        <p:spPr>
          <a:xfrm>
            <a:off x="0" y="0"/>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第７波（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年９月</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日）及びそれ以降の取組み等</a:t>
            </a:r>
          </a:p>
        </p:txBody>
      </p:sp>
    </p:spTree>
    <p:extLst>
      <p:ext uri="{BB962C8B-B14F-4D97-AF65-F5344CB8AC3E}">
        <p14:creationId xmlns:p14="http://schemas.microsoft.com/office/powerpoint/2010/main" val="3059160627"/>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18010"/>
          <a:ext cx="8928991" cy="6434838"/>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288032">
                  <a:extLst>
                    <a:ext uri="{9D8B030D-6E8A-4147-A177-3AD203B41FA5}">
                      <a16:colId xmlns:a16="http://schemas.microsoft.com/office/drawing/2014/main" val="20001"/>
                    </a:ext>
                  </a:extLst>
                </a:gridCol>
                <a:gridCol w="768086">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128125">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728192">
                  <a:extLst>
                    <a:ext uri="{9D8B030D-6E8A-4147-A177-3AD203B41FA5}">
                      <a16:colId xmlns:a16="http://schemas.microsoft.com/office/drawing/2014/main" val="20006"/>
                    </a:ext>
                  </a:extLst>
                </a:gridCol>
                <a:gridCol w="1728191">
                  <a:extLst>
                    <a:ext uri="{9D8B030D-6E8A-4147-A177-3AD203B41FA5}">
                      <a16:colId xmlns:a16="http://schemas.microsoft.com/office/drawing/2014/main" val="20007"/>
                    </a:ext>
                  </a:extLst>
                </a:gridCol>
              </a:tblGrid>
              <a:tr h="267738">
                <a:tc rowSpan="2" gridSpan="3">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2864">
                <a:tc gridSpan="3"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289558">
                <a:tc>
                  <a:txBody>
                    <a:bodyPr/>
                    <a:lstStyle/>
                    <a:p>
                      <a:r>
                        <a:rPr kumimoji="1" lang="en-US" altLang="ja-JP" sz="1100" dirty="0">
                          <a:solidFill>
                            <a:schemeClr val="tx1"/>
                          </a:solidFill>
                        </a:rPr>
                        <a:t>35</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府営公園</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りんくう公園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ｲﾍﾞﾝﾄ情報の充実</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ﾕﾆﾊﾞｰｻﾙﾃﾞｻﾞｲﾝを取り入れ</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を刷新（</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-Instagram</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公園の細部の画像</a:t>
                      </a:r>
                      <a:r>
                        <a:rPr lang="en-US" altLang="ja-JP" sz="1050" b="0" i="0" u="none" strike="noStrike" dirty="0">
                          <a:solidFill>
                            <a:schemeClr val="tx1"/>
                          </a:solidFill>
                          <a:effectLst/>
                          <a:latin typeface="ＭＳ Ｐゴシック"/>
                        </a:rPr>
                        <a:t>146</a:t>
                      </a:r>
                      <a:r>
                        <a:rPr lang="ja-JP" altLang="en-US" sz="1050" b="0" i="0" u="none" strike="noStrike" dirty="0">
                          <a:solidFill>
                            <a:schemeClr val="tx1"/>
                          </a:solidFill>
                          <a:effectLst/>
                          <a:latin typeface="ＭＳ Ｐゴシック"/>
                        </a:rPr>
                        <a:t>枚を</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に掲載（</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・トイレ改修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baseline="0"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・連絡通路開設</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・北側通路開設</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　</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・広報ﾂｰﾙの刷新・充実</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ｲﾍﾞﾝﾄ情報を掲載する掲示板を増設</a:t>
                      </a:r>
                      <a:r>
                        <a:rPr lang="en-US" altLang="ja-JP" sz="1000" b="0" i="0" u="none" strike="noStrike" dirty="0">
                          <a:solidFill>
                            <a:schemeClr val="tx1"/>
                          </a:solidFill>
                          <a:effectLst/>
                          <a:latin typeface="ＭＳ Ｐゴシック"/>
                        </a:rPr>
                        <a:t> </a:t>
                      </a: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2012</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ﾁﾗｼを近隣のﾎﾃﾙや観光案内所等に配布</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-PR</a:t>
                      </a:r>
                      <a:r>
                        <a:rPr lang="ja-JP" altLang="en-US" sz="1000" b="0" i="0" u="none" strike="noStrike" dirty="0">
                          <a:solidFill>
                            <a:schemeClr val="tx1"/>
                          </a:solidFill>
                          <a:effectLst/>
                          <a:latin typeface="ＭＳ Ｐゴシック"/>
                        </a:rPr>
                        <a:t>ポスターを作成し、周辺施設に掲示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2021</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9</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・各施設の貸出サービス</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更衣室の貸出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総合休憩所の貸出</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2020</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8</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・特色を活かした新たなｲﾍﾞﾝﾄの企画、実施</a:t>
                      </a:r>
                      <a:endParaRPr kumimoji="1" lang="en-US" altLang="ja-JP" sz="1050" b="0" u="none"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りんくう</a:t>
                      </a:r>
                      <a:r>
                        <a:rPr lang="en-US" altLang="ja-JP" sz="1050" b="0" i="0" u="none" strike="noStrike" dirty="0">
                          <a:solidFill>
                            <a:schemeClr val="tx1"/>
                          </a:solidFill>
                          <a:effectLst/>
                          <a:latin typeface="ＭＳ Ｐゴシック"/>
                        </a:rPr>
                        <a:t>PARK</a:t>
                      </a:r>
                      <a:r>
                        <a:rPr lang="ja-JP" altLang="en-US" sz="1050" b="0" i="0" u="none" strike="noStrike" dirty="0">
                          <a:solidFill>
                            <a:schemeClr val="tx1"/>
                          </a:solidFill>
                          <a:effectLst/>
                          <a:latin typeface="ＭＳ Ｐゴシック"/>
                        </a:rPr>
                        <a:t>ﾌｪｽﾀ（</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ｹｰﾀﾘﾝｸﾞｶｰｻｰﾋﾞｽの実施（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内海生き物観察会を実施（</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8</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りんくうタウン観光地としてお土産販売</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　</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10002"/>
                  </a:ext>
                </a:extLst>
              </a:tr>
              <a:tr h="3510348">
                <a:tc>
                  <a:txBody>
                    <a:bodyPr/>
                    <a:lstStyle/>
                    <a:p>
                      <a:r>
                        <a:rPr kumimoji="1" lang="en-US" altLang="ja-JP" sz="1100" dirty="0">
                          <a:solidFill>
                            <a:schemeClr val="tx1"/>
                          </a:solidFill>
                        </a:rPr>
                        <a:t>36</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せんなん里海公園</a:t>
                      </a:r>
                    </a:p>
                  </a:txBody>
                  <a:tcPr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・潮騒ビバレー無料休憩所及びし</a:t>
                      </a:r>
                      <a:r>
                        <a:rPr lang="ja-JP" altLang="en-US" sz="1050" b="0" i="0" u="none" strike="noStrike" dirty="0" err="1">
                          <a:solidFill>
                            <a:schemeClr val="tx1"/>
                          </a:solidFill>
                          <a:effectLst/>
                          <a:latin typeface="ＭＳ Ｐゴシック"/>
                        </a:rPr>
                        <a:t>おさい楽習</a:t>
                      </a:r>
                      <a:r>
                        <a:rPr lang="ja-JP" altLang="en-US" sz="1050" b="0" i="0" u="none" strike="noStrike" dirty="0">
                          <a:solidFill>
                            <a:schemeClr val="tx1"/>
                          </a:solidFill>
                          <a:effectLst/>
                          <a:latin typeface="ＭＳ Ｐゴシック"/>
                        </a:rPr>
                        <a:t>館に「Ｗｉ</a:t>
                      </a: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Ｆｉ」スポットの設置（</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・ライブカメラ設置による「</a:t>
                      </a:r>
                      <a:r>
                        <a:rPr lang="ja-JP" altLang="en-US" sz="1050" b="0" i="0" u="none" strike="noStrike" dirty="0" err="1">
                          <a:solidFill>
                            <a:schemeClr val="tx1"/>
                          </a:solidFill>
                          <a:effectLst/>
                          <a:latin typeface="ＭＳ Ｐゴシック"/>
                        </a:rPr>
                        <a:t>さと</a:t>
                      </a:r>
                      <a:r>
                        <a:rPr lang="ja-JP" altLang="en-US" sz="1050" b="0" i="0" u="none" strike="noStrike" dirty="0">
                          <a:solidFill>
                            <a:schemeClr val="tx1"/>
                          </a:solidFill>
                          <a:effectLst/>
                          <a:latin typeface="ＭＳ Ｐゴシック"/>
                        </a:rPr>
                        <a:t>うみ磯浜」のリアルタイム映像の配信（</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fontAlgn="ctr"/>
                      <a:r>
                        <a:rPr lang="ja-JP" altLang="en-US" sz="1050" b="0" i="0" u="none" strike="noStrike" dirty="0">
                          <a:solidFill>
                            <a:schemeClr val="tx1"/>
                          </a:solidFill>
                          <a:effectLst/>
                          <a:latin typeface="ＭＳ Ｐゴシック"/>
                        </a:rPr>
                        <a:t>・落石対策</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indent="-88900" algn="l" fontAlgn="ctr"/>
                      <a:r>
                        <a:rPr lang="ja-JP" altLang="en-US" sz="1050" b="0" i="0" u="none" strike="noStrike" dirty="0">
                          <a:solidFill>
                            <a:schemeClr val="tx1"/>
                          </a:solidFill>
                          <a:effectLst/>
                          <a:latin typeface="ＭＳ Ｐゴシック"/>
                        </a:rPr>
                        <a:t>・照明設備改修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9</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多目的ﾄｲﾚなどの位置を案内するﾊﾞﾘｱﾌﾘｰﾏｯﾌﾟ作成（</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定期的に里海</a:t>
                      </a:r>
                      <a:r>
                        <a:rPr lang="en-US" altLang="ja-JP" sz="1050" b="0" i="0" u="none" strike="noStrike" dirty="0">
                          <a:solidFill>
                            <a:schemeClr val="tx1"/>
                          </a:solidFill>
                          <a:effectLst/>
                          <a:latin typeface="ＭＳ Ｐゴシック"/>
                        </a:rPr>
                        <a:t>News</a:t>
                      </a:r>
                      <a:r>
                        <a:rPr lang="ja-JP" altLang="en-US" sz="1050" b="0" i="0" u="none" strike="noStrike" dirty="0">
                          <a:solidFill>
                            <a:schemeClr val="tx1"/>
                          </a:solidFill>
                          <a:effectLst/>
                          <a:latin typeface="ＭＳ Ｐゴシック"/>
                        </a:rPr>
                        <a:t>でｲﾍﾞﾝﾄ情報を発信（</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・ホームページ、</a:t>
                      </a:r>
                      <a:r>
                        <a:rPr lang="en-US" altLang="ja-JP" sz="1050" b="0" i="0" u="none" strike="noStrike" dirty="0">
                          <a:solidFill>
                            <a:schemeClr val="tx1"/>
                          </a:solidFill>
                          <a:effectLst/>
                          <a:latin typeface="ＭＳ Ｐゴシック"/>
                        </a:rPr>
                        <a:t>Facebook</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Twitter</a:t>
                      </a:r>
                      <a:r>
                        <a:rPr lang="ja-JP" altLang="en-US" sz="1050" b="0" i="0" u="none" strike="noStrike" dirty="0" err="1">
                          <a:solidFill>
                            <a:schemeClr val="tx1"/>
                          </a:solidFill>
                          <a:effectLst/>
                          <a:latin typeface="ＭＳ Ｐゴシック"/>
                        </a:rPr>
                        <a:t>、</a:t>
                      </a:r>
                      <a:r>
                        <a:rPr lang="ja-JP" altLang="en-US" sz="1050" b="0" i="0" u="none" strike="noStrike" dirty="0">
                          <a:solidFill>
                            <a:schemeClr val="tx1"/>
                          </a:solidFill>
                          <a:effectLst/>
                          <a:latin typeface="ＭＳ Ｐゴシック"/>
                        </a:rPr>
                        <a:t>広報誌などで、幅広い情報発信を行い、より多くの方々に公平に情報が伝わるように配慮</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・潮騒ビバレー内に、休憩所兼授乳室を設置するほか、車椅子、砂浜車椅子の貸し出しを実施</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ja-JP" altLang="en-US" sz="1050" b="0" i="0" u="none" strike="noStrike" dirty="0" err="1">
                          <a:solidFill>
                            <a:schemeClr val="tx1"/>
                          </a:solidFill>
                          <a:effectLst/>
                          <a:latin typeface="ＭＳ Ｐゴシック"/>
                        </a:rPr>
                        <a:t>障がい</a:t>
                      </a:r>
                      <a:r>
                        <a:rPr lang="ja-JP" altLang="en-US" sz="1050" b="0" i="0" u="none" strike="noStrike" dirty="0">
                          <a:solidFill>
                            <a:schemeClr val="tx1"/>
                          </a:solidFill>
                          <a:effectLst/>
                          <a:latin typeface="ＭＳ Ｐゴシック"/>
                        </a:rPr>
                        <a:t>者手帳アプリ「ミライオ</a:t>
                      </a:r>
                      <a:r>
                        <a:rPr lang="en-US" altLang="ja-JP" sz="1050" b="0" i="0" u="none" strike="noStrike" dirty="0">
                          <a:solidFill>
                            <a:schemeClr val="tx1"/>
                          </a:solidFill>
                          <a:effectLst/>
                          <a:latin typeface="ＭＳ Ｐゴシック"/>
                        </a:rPr>
                        <a:t>ID</a:t>
                      </a:r>
                      <a:r>
                        <a:rPr lang="ja-JP" altLang="en-US" sz="1050" b="0" i="0" u="none" strike="noStrike" dirty="0">
                          <a:solidFill>
                            <a:schemeClr val="tx1"/>
                          </a:solidFill>
                          <a:effectLst/>
                          <a:latin typeface="ＭＳ Ｐゴシック"/>
                        </a:rPr>
                        <a:t>」をホームページで案内、運用を開始</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000" b="0" u="none" dirty="0">
                          <a:solidFill>
                            <a:schemeClr val="tx1"/>
                          </a:solidFill>
                        </a:rPr>
                        <a:t>・ﾆｰｽﾞを踏まえた新たなｲﾍﾞﾝﾄ・ﾌﾟﾗﾝの企画、実</a:t>
                      </a:r>
                      <a:r>
                        <a:rPr kumimoji="1" lang="en-US" altLang="ja-JP" sz="1000" b="0" u="none" dirty="0">
                          <a:solidFill>
                            <a:schemeClr val="tx1"/>
                          </a:solidFill>
                        </a:rPr>
                        <a:t> </a:t>
                      </a:r>
                      <a:r>
                        <a:rPr kumimoji="1" lang="ja-JP" altLang="en-US" sz="1000" b="0" u="none" dirty="0">
                          <a:solidFill>
                            <a:schemeClr val="tx1"/>
                          </a:solidFill>
                        </a:rPr>
                        <a:t>施</a:t>
                      </a:r>
                      <a:endParaRPr kumimoji="1" lang="en-US" altLang="ja-JP" sz="1000" b="0" u="none" dirty="0">
                        <a:solidFill>
                          <a:schemeClr val="tx1"/>
                        </a:solidFill>
                      </a:endParaRPr>
                    </a:p>
                    <a:p>
                      <a:pPr marL="177800" indent="-92075" algn="l" fontAlgn="ct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ﾎﾞﾗﾝﾃｨｱとの協働による自然観察会や夏・冬の地域協働型ｲﾍﾞﾝﾄの開催（</a:t>
                      </a:r>
                      <a:r>
                        <a:rPr lang="en-US" altLang="ja-JP" sz="1000" b="0" i="0" u="none" strike="noStrike" dirty="0">
                          <a:solidFill>
                            <a:schemeClr val="tx1"/>
                          </a:solidFill>
                          <a:effectLst/>
                          <a:latin typeface="ＭＳ Ｐゴシック"/>
                        </a:rPr>
                        <a:t>2013</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en-US" altLang="ja-JP" sz="1000" b="0" i="0" u="none" strike="noStrike" dirty="0">
                          <a:solidFill>
                            <a:schemeClr val="tx1"/>
                          </a:solidFill>
                          <a:effectLst/>
                          <a:latin typeface="ＭＳ Ｐゴシック"/>
                        </a:rPr>
                        <a:t>‐</a:t>
                      </a:r>
                      <a:r>
                        <a:rPr lang="ja-JP" altLang="en-US" sz="1000" b="0" i="0" u="none" strike="noStrike" dirty="0">
                          <a:solidFill>
                            <a:schemeClr val="tx1"/>
                          </a:solidFill>
                          <a:effectLst/>
                          <a:latin typeface="ＭＳ Ｐゴシック"/>
                        </a:rPr>
                        <a:t>公園特性を活かしたｽｹﾙﾄﾝｶﾔｯｸﾚﾝﾀﾙ（</a:t>
                      </a:r>
                      <a:r>
                        <a:rPr lang="en-US" altLang="ja-JP" sz="1000" b="0" i="0" u="none" strike="noStrike" dirty="0">
                          <a:solidFill>
                            <a:schemeClr val="tx1"/>
                          </a:solidFill>
                          <a:effectLst/>
                          <a:latin typeface="ＭＳ Ｐゴシック"/>
                        </a:rPr>
                        <a:t>2018</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4</a:t>
                      </a:r>
                      <a:r>
                        <a:rPr lang="ja-JP" altLang="en-US" sz="1000" b="0" i="0" u="none" strike="noStrike" dirty="0">
                          <a:solidFill>
                            <a:schemeClr val="tx1"/>
                          </a:solidFill>
                          <a:effectLst/>
                          <a:latin typeface="ＭＳ Ｐゴシック"/>
                        </a:rPr>
                        <a:t>月～）　</a:t>
                      </a:r>
                      <a:endParaRPr lang="en-US" altLang="ja-JP" sz="10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・自然とのふれあい、にぎわいの創出を図るため、夏期に「ムシムシハウス」を設置、カブトムシの生態展示、と観察セットの販売を実施</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7</a:t>
                      </a:r>
                      <a:r>
                        <a:rPr lang="ja-JP" altLang="en-US" sz="1000" b="0" i="0" u="none" strike="noStrike" dirty="0">
                          <a:solidFill>
                            <a:schemeClr val="tx1"/>
                          </a:solidFill>
                          <a:effectLst/>
                          <a:latin typeface="ＭＳ Ｐゴシック"/>
                        </a:rPr>
                        <a:t>月～）</a:t>
                      </a:r>
                      <a:endParaRPr lang="en-US" altLang="ja-JP" sz="10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ＭＳ Ｐゴシック"/>
                        </a:rPr>
                        <a:t>･今後の</a:t>
                      </a:r>
                      <a:r>
                        <a:rPr lang="ja-JP" altLang="en-US" sz="1000" b="0" i="0" u="none" strike="noStrike" dirty="0" err="1">
                          <a:solidFill>
                            <a:schemeClr val="tx1"/>
                          </a:solidFill>
                          <a:effectLst/>
                          <a:latin typeface="ＭＳ Ｐゴシック"/>
                        </a:rPr>
                        <a:t>さと</a:t>
                      </a:r>
                      <a:r>
                        <a:rPr lang="ja-JP" altLang="en-US" sz="1000" b="0" i="0" u="none" strike="noStrike" dirty="0">
                          <a:solidFill>
                            <a:schemeClr val="tx1"/>
                          </a:solidFill>
                          <a:effectLst/>
                          <a:latin typeface="ＭＳ Ｐゴシック"/>
                        </a:rPr>
                        <a:t>うみ磯浜・しおさい楽習館の管理運営のあり方・具体の取り組みなどをテーマとした、「さとうみ磯浜・しおさい楽習館管理運営協議会」を開催</a:t>
                      </a:r>
                      <a:r>
                        <a:rPr lang="en-US" altLang="ja-JP" sz="1000" b="0" i="0" u="none" strike="noStrike" dirty="0">
                          <a:solidFill>
                            <a:schemeClr val="tx1"/>
                          </a:solidFill>
                          <a:effectLst/>
                          <a:latin typeface="ＭＳ Ｐゴシック"/>
                        </a:rPr>
                        <a:t/>
                      </a:r>
                      <a:br>
                        <a:rPr lang="en-US" altLang="ja-JP" sz="1000" b="0" i="0" u="none" strike="noStrike" dirty="0">
                          <a:solidFill>
                            <a:schemeClr val="tx1"/>
                          </a:solidFill>
                          <a:effectLst/>
                          <a:latin typeface="ＭＳ Ｐゴシック"/>
                        </a:rPr>
                      </a:br>
                      <a:r>
                        <a:rPr lang="ja-JP" altLang="en-US" sz="1000" b="0" i="0" u="none" strike="noStrike" dirty="0">
                          <a:solidFill>
                            <a:schemeClr val="tx1"/>
                          </a:solidFill>
                          <a:effectLst/>
                          <a:latin typeface="ＭＳ Ｐゴシック"/>
                        </a:rPr>
                        <a:t>（</a:t>
                      </a:r>
                      <a:r>
                        <a:rPr lang="en-US" altLang="ja-JP" sz="1000" b="0" i="0" u="none" strike="noStrike" dirty="0">
                          <a:solidFill>
                            <a:schemeClr val="tx1"/>
                          </a:solidFill>
                          <a:effectLst/>
                          <a:latin typeface="ＭＳ Ｐゴシック"/>
                        </a:rPr>
                        <a:t>2019</a:t>
                      </a:r>
                      <a:r>
                        <a:rPr lang="ja-JP" altLang="en-US" sz="1000" b="0" i="0" u="none" strike="noStrike" dirty="0">
                          <a:solidFill>
                            <a:schemeClr val="tx1"/>
                          </a:solidFill>
                          <a:effectLst/>
                          <a:latin typeface="ＭＳ Ｐゴシック"/>
                        </a:rPr>
                        <a:t>年</a:t>
                      </a:r>
                      <a:r>
                        <a:rPr lang="en-US" altLang="ja-JP" sz="1000" b="0" i="0" u="none" strike="noStrike" dirty="0">
                          <a:solidFill>
                            <a:schemeClr val="tx1"/>
                          </a:solidFill>
                          <a:effectLst/>
                          <a:latin typeface="ＭＳ Ｐゴシック"/>
                        </a:rPr>
                        <a:t>12</a:t>
                      </a:r>
                      <a:r>
                        <a:rPr lang="ja-JP" altLang="en-US" sz="10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val="4011202992"/>
                  </a:ext>
                </a:extLst>
              </a:tr>
            </a:tbl>
          </a:graphicData>
        </a:graphic>
      </p:graphicFrame>
      <p:sp>
        <p:nvSpPr>
          <p:cNvPr id="5" name="タイトル 1"/>
          <p:cNvSpPr txBox="1">
            <a:spLocks/>
          </p:cNvSpPr>
          <p:nvPr/>
        </p:nvSpPr>
        <p:spPr>
          <a:xfrm>
            <a:off x="107504" y="0"/>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905294522"/>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424919979"/>
              </p:ext>
            </p:extLst>
          </p:nvPr>
        </p:nvGraphicFramePr>
        <p:xfrm>
          <a:off x="107504" y="352776"/>
          <a:ext cx="8928991" cy="54102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3"/>
                    </a:ext>
                  </a:extLst>
                </a:gridCol>
                <a:gridCol w="1488165">
                  <a:extLst>
                    <a:ext uri="{9D8B030D-6E8A-4147-A177-3AD203B41FA5}">
                      <a16:colId xmlns:a16="http://schemas.microsoft.com/office/drawing/2014/main" val="20004"/>
                    </a:ext>
                  </a:extLst>
                </a:gridCol>
                <a:gridCol w="1488165">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gridCol w="1488165">
                  <a:extLst>
                    <a:ext uri="{9D8B030D-6E8A-4147-A177-3AD203B41FA5}">
                      <a16:colId xmlns:a16="http://schemas.microsoft.com/office/drawing/2014/main" val="20007"/>
                    </a:ext>
                  </a:extLst>
                </a:gridCol>
              </a:tblGrid>
              <a:tr h="187238">
                <a:tc rowSpan="2" gridSpan="2">
                  <a:txBody>
                    <a:bodyPr/>
                    <a:lstStyle/>
                    <a:p>
                      <a:pPr algn="ctr"/>
                      <a:r>
                        <a:rPr kumimoji="1" lang="ja-JP" altLang="en-US" sz="1100" dirty="0"/>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37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ＭＳ Ｐゴシック"/>
                        </a:rPr>
                        <a:t>堺泉北港の緑地</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・ベンチを設置（</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・利用料の口座振替制</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度を導入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・利用予約システムを口　座振替制度と連動するよう改良（</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5725" marR="0" lvl="0" indent="-8572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a:t>
                      </a:r>
                      <a:r>
                        <a:rPr lang="en-US" altLang="ja-JP" sz="1100" b="0" i="0" u="none" strike="noStrike" dirty="0" smtClean="0">
                          <a:solidFill>
                            <a:schemeClr val="tx1"/>
                          </a:solidFill>
                          <a:effectLst/>
                          <a:latin typeface="ＭＳ Ｐゴシック"/>
                        </a:rPr>
                        <a:t>2019</a:t>
                      </a:r>
                      <a:r>
                        <a:rPr lang="ja-JP" altLang="en-US" sz="1100" b="0" i="0" u="none" strike="noStrike" dirty="0" smtClean="0">
                          <a:solidFill>
                            <a:schemeClr val="tx1"/>
                          </a:solidFill>
                          <a:effectLst/>
                          <a:latin typeface="ＭＳ Ｐゴシック"/>
                        </a:rPr>
                        <a:t>年</a:t>
                      </a:r>
                      <a:r>
                        <a:rPr lang="en-US" altLang="ja-JP" sz="1100" b="0" i="0" u="none" strike="noStrike" dirty="0" smtClean="0">
                          <a:solidFill>
                            <a:schemeClr val="tx1"/>
                          </a:solidFill>
                          <a:effectLst/>
                          <a:latin typeface="ＭＳ Ｐゴシック"/>
                        </a:rPr>
                        <a:t>5</a:t>
                      </a:r>
                      <a:r>
                        <a:rPr lang="ja-JP" altLang="en-US" sz="1100" b="0" i="0" u="none" strike="noStrike" dirty="0" smtClean="0">
                          <a:solidFill>
                            <a:schemeClr val="tx1"/>
                          </a:solidFill>
                          <a:effectLst/>
                          <a:latin typeface="ＭＳ Ｐゴシック"/>
                        </a:rPr>
                        <a:t>月泉大津市と協定締結。以降、同市による管理</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82584">
                <a:tc>
                  <a:txBody>
                    <a:bodyPr/>
                    <a:lstStyle/>
                    <a:p>
                      <a:r>
                        <a:rPr kumimoji="1" lang="en-US" altLang="ja-JP" sz="1100" b="0" dirty="0">
                          <a:solidFill>
                            <a:schemeClr val="tx1"/>
                          </a:solidFill>
                        </a:rPr>
                        <a:t>38</a:t>
                      </a:r>
                      <a:endParaRPr kumimoji="1" lang="ja-JP" altLang="en-US" sz="1100" b="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狭山池博物館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案内ページ拡充などホームページ改良、ｽﾏｰﾄﾌｫﾝ版ｳｪﾌﾞﾍﾟｰｼﾞ作成（</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a:t>
                      </a:r>
                      <a:endParaRPr lang="ja-JP" altLang="en-US"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の設置</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-Osaka Free Wi-Fi </a:t>
                      </a:r>
                      <a:r>
                        <a:rPr lang="ja-JP" altLang="en-US" sz="1100" b="0" i="0" u="none" strike="noStrike" dirty="0">
                          <a:solidFill>
                            <a:schemeClr val="tx1"/>
                          </a:solidFill>
                          <a:effectLst/>
                          <a:latin typeface="ＭＳ Ｐゴシック"/>
                        </a:rPr>
                        <a:t>導入（</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・システム改善</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-QR</a:t>
                      </a:r>
                      <a:r>
                        <a:rPr lang="ja-JP" altLang="en-US" sz="1100" b="0" i="0" u="none" strike="noStrike" dirty="0">
                          <a:solidFill>
                            <a:schemeClr val="tx1"/>
                          </a:solidFill>
                          <a:effectLst/>
                          <a:latin typeface="ＭＳ Ｐゴシック"/>
                        </a:rPr>
                        <a:t>コードによる「音声　ガイダンスシステム」へ更新</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 </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b="0" dirty="0">
                          <a:solidFill>
                            <a:schemeClr val="tx1"/>
                          </a:solidFill>
                          <a:latin typeface="+mn-ea"/>
                          <a:ea typeface="+mn-ea"/>
                        </a:rPr>
                        <a:t>・</a:t>
                      </a:r>
                      <a:r>
                        <a:rPr kumimoji="1" lang="en-US" altLang="ja-JP" sz="1100" b="0" dirty="0">
                          <a:solidFill>
                            <a:schemeClr val="tx1"/>
                          </a:solidFill>
                          <a:latin typeface="+mn-ea"/>
                          <a:ea typeface="+mn-ea"/>
                        </a:rPr>
                        <a:t>ESCO</a:t>
                      </a:r>
                      <a:r>
                        <a:rPr kumimoji="1" lang="ja-JP" altLang="en-US" sz="1100" b="0" dirty="0">
                          <a:solidFill>
                            <a:schemeClr val="tx1"/>
                          </a:solidFill>
                          <a:latin typeface="+mn-ea"/>
                          <a:ea typeface="+mn-ea"/>
                        </a:rPr>
                        <a:t>事業により館内</a:t>
                      </a:r>
                      <a:r>
                        <a:rPr kumimoji="1" lang="ja-JP" altLang="en-US" sz="1100" b="0" baseline="0" dirty="0">
                          <a:solidFill>
                            <a:schemeClr val="tx1"/>
                          </a:solidFill>
                          <a:latin typeface="+mn-ea"/>
                          <a:ea typeface="+mn-ea"/>
                        </a:rPr>
                        <a:t> </a:t>
                      </a:r>
                      <a:r>
                        <a:rPr kumimoji="1" lang="ja-JP" altLang="en-US" sz="1100" b="0" dirty="0">
                          <a:solidFill>
                            <a:schemeClr val="tx1"/>
                          </a:solidFill>
                          <a:latin typeface="+mn-ea"/>
                          <a:ea typeface="+mn-ea"/>
                        </a:rPr>
                        <a:t>照明の</a:t>
                      </a:r>
                      <a:r>
                        <a:rPr kumimoji="1" lang="en-US" altLang="ja-JP" sz="1100" b="0" dirty="0">
                          <a:solidFill>
                            <a:schemeClr val="tx1"/>
                          </a:solidFill>
                          <a:latin typeface="+mn-ea"/>
                          <a:ea typeface="+mn-ea"/>
                        </a:rPr>
                        <a:t>LED</a:t>
                      </a:r>
                      <a:r>
                        <a:rPr kumimoji="1" lang="ja-JP" altLang="en-US" sz="1100" b="0" dirty="0">
                          <a:solidFill>
                            <a:schemeClr val="tx1"/>
                          </a:solidFill>
                          <a:latin typeface="+mn-ea"/>
                          <a:ea typeface="+mn-ea"/>
                        </a:rPr>
                        <a:t>化、空調熱</a:t>
                      </a:r>
                      <a:endParaRPr kumimoji="1" lang="en-US" altLang="ja-JP" sz="1100" b="0" dirty="0">
                        <a:solidFill>
                          <a:schemeClr val="tx1"/>
                        </a:solidFill>
                        <a:latin typeface="+mn-ea"/>
                        <a:ea typeface="+mn-ea"/>
                      </a:endParaRPr>
                    </a:p>
                    <a:p>
                      <a:r>
                        <a:rPr kumimoji="1" lang="en-US" altLang="ja-JP" sz="1100" b="0" dirty="0">
                          <a:solidFill>
                            <a:schemeClr val="tx1"/>
                          </a:solidFill>
                          <a:latin typeface="+mn-ea"/>
                          <a:ea typeface="+mn-ea"/>
                        </a:rPr>
                        <a:t> </a:t>
                      </a:r>
                      <a:r>
                        <a:rPr kumimoji="1" lang="ja-JP" altLang="en-US" sz="1100" b="0" dirty="0">
                          <a:solidFill>
                            <a:schemeClr val="tx1"/>
                          </a:solidFill>
                          <a:latin typeface="+mn-ea"/>
                          <a:ea typeface="+mn-ea"/>
                        </a:rPr>
                        <a:t>源の更新（</a:t>
                      </a:r>
                      <a:r>
                        <a:rPr kumimoji="1" lang="en-US" altLang="ja-JP" sz="1100" b="0" dirty="0">
                          <a:solidFill>
                            <a:schemeClr val="tx1"/>
                          </a:solidFill>
                          <a:latin typeface="+mn-ea"/>
                          <a:ea typeface="+mn-ea"/>
                        </a:rPr>
                        <a:t>2018</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4</a:t>
                      </a:r>
                      <a:r>
                        <a:rPr kumimoji="1" lang="ja-JP" altLang="en-US" sz="1100" b="0" dirty="0">
                          <a:solidFill>
                            <a:schemeClr val="tx1"/>
                          </a:solidFill>
                          <a:latin typeface="+mn-ea"/>
                          <a:ea typeface="+mn-ea"/>
                        </a:rPr>
                        <a:t>月サービス開始）</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r>
                        <a:rPr kumimoji="1" lang="ja-JP" altLang="en-US" sz="1100" b="0" dirty="0">
                          <a:solidFill>
                            <a:schemeClr val="tx1"/>
                          </a:solidFill>
                        </a:rPr>
                        <a:t>・イベント時に開館時間を延長</a:t>
                      </a:r>
                      <a:r>
                        <a:rPr kumimoji="1" lang="en-US" altLang="ja-JP" sz="1100" b="0" dirty="0">
                          <a:solidFill>
                            <a:schemeClr val="tx1"/>
                          </a:solidFill>
                        </a:rPr>
                        <a:t/>
                      </a:r>
                      <a:br>
                        <a:rPr kumimoji="1" lang="en-US" altLang="ja-JP" sz="1100" b="0" dirty="0">
                          <a:solidFill>
                            <a:schemeClr val="tx1"/>
                          </a:solidFill>
                        </a:rPr>
                      </a:br>
                      <a:r>
                        <a:rPr kumimoji="1" lang="ja-JP" altLang="en-US" sz="1100" b="0" baseline="0" dirty="0">
                          <a:solidFill>
                            <a:schemeClr val="tx1"/>
                          </a:solidFill>
                        </a:rPr>
                        <a:t> </a:t>
                      </a:r>
                      <a:r>
                        <a:rPr kumimoji="1" lang="ja-JP" altLang="en-US" sz="1100" b="0" dirty="0">
                          <a:solidFill>
                            <a:schemeClr val="tx1"/>
                          </a:solidFill>
                        </a:rPr>
                        <a:t>（</a:t>
                      </a:r>
                      <a:r>
                        <a:rPr kumimoji="1" lang="en-US" altLang="ja-JP" sz="1100" b="0" dirty="0">
                          <a:solidFill>
                            <a:schemeClr val="tx1"/>
                          </a:solidFill>
                          <a:latin typeface="+mn-ea"/>
                          <a:ea typeface="+mn-ea"/>
                        </a:rPr>
                        <a:t>2010</a:t>
                      </a:r>
                      <a:r>
                        <a:rPr kumimoji="1" lang="ja-JP" altLang="en-US" sz="1100" b="0" dirty="0">
                          <a:solidFill>
                            <a:schemeClr val="tx1"/>
                          </a:solidFill>
                          <a:latin typeface="+mn-ea"/>
                          <a:ea typeface="+mn-ea"/>
                        </a:rPr>
                        <a:t>年</a:t>
                      </a:r>
                      <a:r>
                        <a:rPr kumimoji="1" lang="en-US" altLang="ja-JP" sz="1100" b="0" dirty="0">
                          <a:solidFill>
                            <a:schemeClr val="tx1"/>
                          </a:solidFill>
                          <a:latin typeface="+mn-ea"/>
                          <a:ea typeface="+mn-ea"/>
                        </a:rPr>
                        <a:t>4</a:t>
                      </a:r>
                      <a:r>
                        <a:rPr kumimoji="1" lang="ja-JP" altLang="en-US" sz="1100" b="0" dirty="0">
                          <a:solidFill>
                            <a:schemeClr val="tx1"/>
                          </a:solidFill>
                          <a:latin typeface="+mn-ea"/>
                          <a:ea typeface="+mn-ea"/>
                        </a:rPr>
                        <a:t>月～</a:t>
                      </a:r>
                      <a:r>
                        <a:rPr kumimoji="1" lang="ja-JP" altLang="en-US" sz="1100" b="0" dirty="0">
                          <a:solidFill>
                            <a:schemeClr val="tx1"/>
                          </a:solidFill>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-2,3</a:t>
                      </a:r>
                      <a:r>
                        <a:rPr lang="ja-JP" altLang="en-US" sz="1100" b="0" i="0" u="none" strike="noStrike" dirty="0">
                          <a:solidFill>
                            <a:schemeClr val="tx1"/>
                          </a:solidFill>
                          <a:effectLst/>
                          <a:latin typeface="ＭＳ Ｐゴシック"/>
                        </a:rPr>
                        <a:t>月単位の催し物ｶﾚﾝﾀﾞｰを製作、配布（</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ja-JP" altLang="en-US" sz="1100" b="0" strike="noStrike" baseline="0" dirty="0">
                          <a:solidFill>
                            <a:schemeClr val="tx1"/>
                          </a:solidFill>
                        </a:rPr>
                        <a:t>収蔵・展示資料の充実</a:t>
                      </a:r>
                      <a:endParaRPr kumimoji="1" lang="en-US" altLang="ja-JP" sz="1100" b="0" strike="noStrike" baseline="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strike="noStrike" baseline="0" dirty="0">
                          <a:solidFill>
                            <a:schemeClr val="tx1"/>
                          </a:solidFill>
                        </a:rPr>
                        <a:t>  </a:t>
                      </a:r>
                      <a:r>
                        <a:rPr kumimoji="1" lang="ja-JP" altLang="en-US" sz="1100" b="0" strike="noStrike" baseline="0" dirty="0">
                          <a:solidFill>
                            <a:schemeClr val="tx1"/>
                          </a:solidFill>
                        </a:rPr>
                        <a:t>強化</a:t>
                      </a:r>
                      <a:endParaRPr lang="en-US" altLang="ja-JP" sz="1100" b="0" i="0" u="none" strike="sngStrike" baseline="0"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・ﾆｰｽﾞを見据えた物販</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の実施</a:t>
                      </a:r>
                      <a:endParaRPr lang="en-US" altLang="ja-JP" sz="1100" b="0" i="0" u="none" strike="noStrike" dirty="0">
                        <a:solidFill>
                          <a:schemeClr val="tx1"/>
                        </a:solidFill>
                        <a:effectLst/>
                        <a:latin typeface="ＭＳ Ｐゴシック"/>
                      </a:endParaRPr>
                    </a:p>
                    <a:p>
                      <a:pPr marL="177800" indent="-92075"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特別展図録の頒布（</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・博物館ﾎﾞﾗﾝﾃｨｱと連携し「多言語リーフレット」を配布（</a:t>
                      </a:r>
                      <a:r>
                        <a:rPr kumimoji="1" lang="en-US" altLang="ja-JP" sz="1100" b="0" i="0" u="none" strike="noStrike" dirty="0">
                          <a:solidFill>
                            <a:schemeClr val="tx1"/>
                          </a:solidFill>
                          <a:effectLst/>
                          <a:latin typeface="ＭＳ Ｐゴシック"/>
                        </a:rPr>
                        <a:t>2018</a:t>
                      </a:r>
                      <a:r>
                        <a:rPr kumimoji="1" lang="ja-JP" altLang="en-US" sz="1100" b="0" i="0" u="none" strike="noStrike" dirty="0">
                          <a:solidFill>
                            <a:schemeClr val="tx1"/>
                          </a:solidFill>
                          <a:effectLst/>
                          <a:latin typeface="ＭＳ Ｐゴシック"/>
                        </a:rPr>
                        <a:t>年～）</a:t>
                      </a: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・効果的</a:t>
                      </a: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効率的な運営</a:t>
                      </a:r>
                      <a:endParaRPr kumimoji="1"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大阪府立狭山池博物館運営審議会の「答申」に基づく博物館事業（企画・展示等）の評価制度の開始（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・施設特性やニーズを</a:t>
                      </a:r>
                      <a:r>
                        <a:rPr kumimoji="1" lang="en-US" altLang="ja-JP" sz="1100" b="0" dirty="0">
                          <a:solidFill>
                            <a:schemeClr val="tx1"/>
                          </a:solidFill>
                        </a:rPr>
                        <a:t> </a:t>
                      </a:r>
                      <a:r>
                        <a:rPr kumimoji="1" lang="ja-JP" altLang="en-US" sz="1100" b="0" dirty="0">
                          <a:solidFill>
                            <a:schemeClr val="tx1"/>
                          </a:solidFill>
                        </a:rPr>
                        <a:t>踏まえた新たなｲﾍﾞﾝﾄ</a:t>
                      </a:r>
                      <a:r>
                        <a:rPr kumimoji="1" lang="en-US" altLang="ja-JP" sz="1100" b="0" dirty="0">
                          <a:solidFill>
                            <a:schemeClr val="tx1"/>
                          </a:solidFill>
                        </a:rPr>
                        <a:t> </a:t>
                      </a:r>
                      <a:r>
                        <a:rPr kumimoji="1" lang="ja-JP" altLang="en-US" sz="1100" b="0" dirty="0">
                          <a:solidFill>
                            <a:schemeClr val="tx1"/>
                          </a:solidFill>
                        </a:rPr>
                        <a:t>の企画、実施</a:t>
                      </a:r>
                      <a:endParaRPr kumimoji="1" lang="en-US" altLang="ja-JP" sz="1100" b="0" dirty="0">
                        <a:solidFill>
                          <a:schemeClr val="tx1"/>
                        </a:solidFill>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多くの団体と連携した「開館</a:t>
                      </a:r>
                      <a:r>
                        <a:rPr lang="en-US" altLang="ja-JP" sz="1100" b="0" i="0" u="none" strike="noStrike" dirty="0">
                          <a:solidFill>
                            <a:schemeClr val="tx1"/>
                          </a:solidFill>
                          <a:effectLst/>
                          <a:latin typeface="ＭＳ Ｐゴシック"/>
                        </a:rPr>
                        <a:t>20</a:t>
                      </a:r>
                      <a:r>
                        <a:rPr lang="ja-JP" altLang="en-US" sz="1100" b="0" i="0" u="none" strike="noStrike" dirty="0">
                          <a:solidFill>
                            <a:schemeClr val="tx1"/>
                          </a:solidFill>
                          <a:effectLst/>
                          <a:latin typeface="ＭＳ Ｐゴシック"/>
                        </a:rPr>
                        <a:t>周年記念イベント」の実施（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気象台・大阪狭山市教育委員会と連携した教員研修での「防災講座」の実施（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28724733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28115494"/>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32656"/>
          <a:ext cx="8928991" cy="641604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656184">
                  <a:extLst>
                    <a:ext uri="{9D8B030D-6E8A-4147-A177-3AD203B41FA5}">
                      <a16:colId xmlns:a16="http://schemas.microsoft.com/office/drawing/2014/main" val="20005"/>
                    </a:ext>
                  </a:extLst>
                </a:gridCol>
                <a:gridCol w="1656183">
                  <a:extLst>
                    <a:ext uri="{9D8B030D-6E8A-4147-A177-3AD203B41FA5}">
                      <a16:colId xmlns:a16="http://schemas.microsoft.com/office/drawing/2014/main" val="20006"/>
                    </a:ext>
                  </a:extLst>
                </a:gridCol>
              </a:tblGrid>
              <a:tr h="273162">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7986">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554832">
                <a:tc>
                  <a:txBody>
                    <a:bodyPr/>
                    <a:lstStyle/>
                    <a:p>
                      <a:r>
                        <a:rPr kumimoji="1" lang="en-US" altLang="ja-JP" sz="1100" dirty="0">
                          <a:solidFill>
                            <a:schemeClr val="tx1"/>
                          </a:solidFill>
                        </a:rPr>
                        <a:t>39</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門真スポーツセンター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5725"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・全館フリー</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を設置（</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lgn="l" fontAlgn="ctr"/>
                      <a:r>
                        <a:rPr lang="ja-JP" altLang="en-US" sz="1100" b="0" i="0" u="none" strike="noStrike" dirty="0">
                          <a:solidFill>
                            <a:schemeClr val="tx1"/>
                          </a:solidFill>
                          <a:effectLst/>
                          <a:latin typeface="ＭＳ Ｐゴシック"/>
                        </a:rPr>
                        <a:t>・主要照明を</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に変更（</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・更衣室ロッカーの入替（</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・空調自動制御設備改　修工事を実施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indent="-93663" algn="l" fontAlgn="ctr"/>
                      <a:r>
                        <a:rPr lang="ja-JP" altLang="en-US" sz="1100" b="0" i="0" u="none" strike="noStrike" dirty="0">
                          <a:solidFill>
                            <a:schemeClr val="tx1"/>
                          </a:solidFill>
                          <a:effectLst/>
                          <a:latin typeface="ＭＳ Ｐゴシック"/>
                        </a:rPr>
                        <a:t>・非常電話設備改修工事の実施</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indent="-93663" algn="l" fontAlgn="ctr"/>
                      <a:r>
                        <a:rPr lang="ja-JP" altLang="en-US" sz="1100" b="0" i="0" u="none" strike="noStrike" dirty="0">
                          <a:solidFill>
                            <a:schemeClr val="tx1"/>
                          </a:solidFill>
                          <a:effectLst/>
                          <a:latin typeface="ＭＳ Ｐゴシック"/>
                        </a:rPr>
                        <a:t>・温水プール用ろ過設備</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３基</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改修工事の実施</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a:t>
                      </a: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・一部トイレの洋式化を実施（</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・サブアリーナのフローリングを改修（</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　時間の延長をニーズ　に応じて柔軟に実施</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・駐車場の当日最大料金制の導入（</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・クレジットカードや</a:t>
                      </a:r>
                      <a:r>
                        <a:rPr lang="en-US" altLang="ja-JP" sz="1100" b="0" i="0" u="none" strike="noStrike" dirty="0">
                          <a:solidFill>
                            <a:schemeClr val="tx1"/>
                          </a:solidFill>
                          <a:effectLst/>
                          <a:latin typeface="ＭＳ Ｐゴシック"/>
                        </a:rPr>
                        <a:t>IC</a:t>
                      </a:r>
                      <a:r>
                        <a:rPr lang="ja-JP" altLang="en-US" sz="1100" b="0" i="0" u="none" strike="noStrike" dirty="0">
                          <a:solidFill>
                            <a:schemeClr val="tx1"/>
                          </a:solidFill>
                          <a:effectLst/>
                          <a:latin typeface="ＭＳ Ｐゴシック"/>
                        </a:rPr>
                        <a:t>カード決済が可能な駐車場関連機器に更新（</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・大会議室のカーペットを張替（</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・トレーニングマシンの入替（</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・施設特性やニーズを踏まえた新たなｲﾍﾞﾝﾄの企画、実施</a:t>
                      </a:r>
                      <a:endParaRPr kumimoji="1" lang="en-US" altLang="ja-JP" sz="1100" dirty="0">
                        <a:solidFill>
                          <a:schemeClr val="tx1"/>
                        </a:solidFill>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アイススケート教室などの開催など（</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a:t>
                      </a:r>
                      <a:br>
                        <a:rPr lang="ja-JP" altLang="en-US"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a:t>
                      </a:r>
                      <a:r>
                        <a:rPr lang="ja-JP" altLang="en-US" sz="1100" b="0" i="0" u="none" strike="noStrike" dirty="0" err="1">
                          <a:solidFill>
                            <a:schemeClr val="tx1"/>
                          </a:solidFill>
                          <a:effectLst/>
                          <a:latin typeface="ＭＳ Ｐゴシック"/>
                        </a:rPr>
                        <a:t>障がい</a:t>
                      </a:r>
                      <a:r>
                        <a:rPr lang="ja-JP" altLang="en-US" sz="1100" b="0" i="0" u="none" strike="noStrike" dirty="0">
                          <a:solidFill>
                            <a:schemeClr val="tx1"/>
                          </a:solidFill>
                          <a:effectLst/>
                          <a:latin typeface="ＭＳ Ｐゴシック"/>
                        </a:rPr>
                        <a:t>児スポーツ教室、親子で活動できるスポーツ教室の開催</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・リトモス教室の開講</a:t>
                      </a:r>
                      <a:r>
                        <a:rPr kumimoji="1" lang="en-US" altLang="ja-JP" sz="1100" dirty="0">
                          <a:solidFill>
                            <a:schemeClr val="tx1"/>
                          </a:solidFill>
                        </a:rPr>
                        <a:t/>
                      </a:r>
                      <a:br>
                        <a:rPr kumimoji="1" lang="en-US" altLang="ja-JP" sz="1100" dirty="0">
                          <a:solidFill>
                            <a:schemeClr val="tx1"/>
                          </a:solidFill>
                        </a:rPr>
                      </a:br>
                      <a:r>
                        <a:rPr kumimoji="1" lang="ja-JP" altLang="en-US" sz="1100" dirty="0">
                          <a:solidFill>
                            <a:schemeClr val="tx1"/>
                          </a:solidFill>
                        </a:rPr>
                        <a:t>（</a:t>
                      </a:r>
                      <a:r>
                        <a:rPr kumimoji="1" lang="en-US" altLang="ja-JP" sz="1100" dirty="0">
                          <a:solidFill>
                            <a:schemeClr val="tx1"/>
                          </a:solidFill>
                        </a:rPr>
                        <a:t>2021</a:t>
                      </a:r>
                      <a:r>
                        <a:rPr kumimoji="1" lang="ja-JP" altLang="en-US" sz="1100" dirty="0">
                          <a:solidFill>
                            <a:schemeClr val="tx1"/>
                          </a:solidFill>
                        </a:rPr>
                        <a:t>年～）</a:t>
                      </a:r>
                      <a:endParaRPr kumimoji="1"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・キッズダンス教室を開講（</a:t>
                      </a:r>
                      <a:r>
                        <a:rPr kumimoji="1" lang="en-US" altLang="ja-JP" sz="1100" b="0" i="0" u="none" strike="noStrike" dirty="0">
                          <a:solidFill>
                            <a:schemeClr val="tx1"/>
                          </a:solidFill>
                          <a:effectLst/>
                          <a:latin typeface="ＭＳ Ｐゴシック"/>
                        </a:rPr>
                        <a:t>2022</a:t>
                      </a:r>
                      <a:r>
                        <a:rPr kumimoji="1"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728000">
                <a:tc>
                  <a:txBody>
                    <a:bodyPr/>
                    <a:lstStyle/>
                    <a:p>
                      <a:r>
                        <a:rPr kumimoji="1" lang="en-US" altLang="ja-JP" sz="1100" dirty="0">
                          <a:solidFill>
                            <a:schemeClr val="tx1"/>
                          </a:solidFill>
                        </a:rPr>
                        <a:t>40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体育会館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全面的にﾘﾆｭｰｱﾙ。　施設の空き室など情報充実（</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意見お問合せﾍﾟｰｼﾞを追加（</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開設（</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・正面ピロティの</a:t>
                      </a:r>
                      <a:r>
                        <a:rPr lang="en-US" altLang="ja-JP" sz="1100" b="0" i="0" u="none" strike="noStrike" dirty="0">
                          <a:solidFill>
                            <a:schemeClr val="tx1"/>
                          </a:solidFill>
                          <a:effectLst/>
                          <a:latin typeface="ＭＳ Ｐゴシック"/>
                        </a:rPr>
                        <a:t>Osaka Free Wi-Fi</a:t>
                      </a:r>
                      <a:r>
                        <a:rPr lang="ja-JP" altLang="en-US" sz="1100" b="0" i="0" u="none" strike="noStrike" dirty="0">
                          <a:solidFill>
                            <a:schemeClr val="tx1"/>
                          </a:solidFill>
                          <a:effectLst/>
                          <a:latin typeface="ＭＳ Ｐゴシック"/>
                        </a:rPr>
                        <a:t>整備（</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lgn="l" fontAlgn="ctr"/>
                      <a:r>
                        <a:rPr lang="ja-JP" altLang="en-US" sz="1100" b="0" i="0" u="none" strike="noStrike" dirty="0">
                          <a:solidFill>
                            <a:schemeClr val="tx1"/>
                          </a:solidFill>
                          <a:effectLst/>
                          <a:latin typeface="ＭＳ Ｐゴシック"/>
                        </a:rPr>
                        <a:t>・照明の</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化を実施（</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第１競技場、第２競技場、事務室、　柔剣道場、ピロティ、　外灯等</a:t>
                      </a:r>
                      <a:endParaRPr lang="en-US" altLang="ja-JP" sz="1100" b="0" i="0" u="none" strike="noStrike" dirty="0">
                        <a:solidFill>
                          <a:schemeClr val="tx1"/>
                        </a:solidFill>
                        <a:effectLst/>
                        <a:latin typeface="ＭＳ Ｐゴシック"/>
                      </a:endParaRPr>
                    </a:p>
                    <a:p>
                      <a:pPr marL="93663" indent="-93663" algn="l" fontAlgn="ctr"/>
                      <a:r>
                        <a:rPr lang="ja-JP" altLang="en-US" sz="1100" b="0" i="0" u="none" strike="noStrike" dirty="0">
                          <a:solidFill>
                            <a:schemeClr val="tx1"/>
                          </a:solidFill>
                          <a:effectLst/>
                          <a:latin typeface="ＭＳ Ｐゴシック"/>
                        </a:rPr>
                        <a:t>・</a:t>
                      </a:r>
                      <a:r>
                        <a:rPr lang="ja-JP" altLang="ja-JP" sz="1100" kern="100" dirty="0">
                          <a:solidFill>
                            <a:schemeClr val="tx1"/>
                          </a:solidFill>
                          <a:effectLst/>
                          <a:ea typeface="ＭＳ ゴシック" panose="020B0609070205080204" pitchFamily="49" charset="-128"/>
                          <a:cs typeface="Times New Roman" panose="02020603050405020304" pitchFamily="18" charset="0"/>
                        </a:rPr>
                        <a:t>中央監視設備</a:t>
                      </a:r>
                      <a:r>
                        <a:rPr lang="ja-JP" altLang="en-US" sz="1100" kern="100" dirty="0">
                          <a:solidFill>
                            <a:schemeClr val="tx1"/>
                          </a:solidFill>
                          <a:effectLst/>
                          <a:ea typeface="ＭＳ ゴシック" panose="020B0609070205080204" pitchFamily="49" charset="-128"/>
                          <a:cs typeface="Times New Roman" panose="02020603050405020304" pitchFamily="18" charset="0"/>
                        </a:rPr>
                        <a:t>・自動火災報知設備改修工事の実施（</a:t>
                      </a:r>
                      <a:r>
                        <a:rPr lang="en-US" altLang="ja-JP" sz="1100" kern="100" dirty="0">
                          <a:solidFill>
                            <a:schemeClr val="tx1"/>
                          </a:solidFill>
                          <a:effectLst/>
                          <a:ea typeface="ＭＳ ゴシック" panose="020B0609070205080204" pitchFamily="49" charset="-128"/>
                          <a:cs typeface="Times New Roman" panose="02020603050405020304" pitchFamily="18" charset="0"/>
                        </a:rPr>
                        <a:t>2022</a:t>
                      </a:r>
                      <a:r>
                        <a:rPr lang="ja-JP" altLang="en-US" sz="1100" kern="100" dirty="0">
                          <a:solidFill>
                            <a:schemeClr val="tx1"/>
                          </a:solidFill>
                          <a:effectLst/>
                          <a:ea typeface="ＭＳ ゴシック" panose="020B0609070205080204" pitchFamily="49" charset="-128"/>
                          <a:cs typeface="Times New Roman" panose="02020603050405020304" pitchFamily="18" charset="0"/>
                        </a:rPr>
                        <a:t>年</a:t>
                      </a:r>
                      <a:r>
                        <a:rPr lang="en-US" altLang="ja-JP" sz="1100" kern="100" dirty="0">
                          <a:solidFill>
                            <a:schemeClr val="tx1"/>
                          </a:solidFill>
                          <a:effectLst/>
                          <a:ea typeface="ＭＳ ゴシック" panose="020B0609070205080204" pitchFamily="49" charset="-128"/>
                          <a:cs typeface="Times New Roman" panose="02020603050405020304" pitchFamily="18" charset="0"/>
                        </a:rPr>
                        <a:t>3</a:t>
                      </a:r>
                      <a:r>
                        <a:rPr lang="ja-JP" altLang="en-US" sz="1100" kern="100" dirty="0">
                          <a:solidFill>
                            <a:schemeClr val="tx1"/>
                          </a:solidFill>
                          <a:effectLst/>
                          <a:ea typeface="ＭＳ ゴシック" panose="020B0609070205080204" pitchFamily="49" charset="-128"/>
                          <a:cs typeface="Times New Roman" panose="02020603050405020304" pitchFamily="18" charset="0"/>
                        </a:rPr>
                        <a:t>月）</a:t>
                      </a:r>
                      <a:endParaRPr lang="en-US" altLang="ja-JP" sz="1100" kern="100" dirty="0">
                        <a:solidFill>
                          <a:schemeClr val="tx1"/>
                        </a:solidFill>
                        <a:effectLst/>
                        <a:ea typeface="ＭＳ ゴシック" panose="020B0609070205080204" pitchFamily="49" charset="-128"/>
                        <a:cs typeface="Times New Roman" panose="02020603050405020304" pitchFamily="18" charset="0"/>
                      </a:endParaRPr>
                    </a:p>
                    <a:p>
                      <a:pPr marL="93663" indent="-93663" algn="l" fontAlgn="ct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・歩道の掲示板２箇所をサイネージに変更（</a:t>
                      </a:r>
                      <a:r>
                        <a:rPr lang="en-US" altLang="ja-JP"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2022</a:t>
                      </a: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年</a:t>
                      </a:r>
                      <a:r>
                        <a:rPr lang="en-US" altLang="ja-JP"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10</a:t>
                      </a:r>
                      <a:r>
                        <a:rPr lang="ja-JP" altLang="en-US" sz="1100" b="0" i="0" u="none" strike="noStrike" kern="100" dirty="0">
                          <a:solidFill>
                            <a:schemeClr val="tx1"/>
                          </a:solidFill>
                          <a:effectLst/>
                          <a:latin typeface="ＭＳ Ｐゴシック"/>
                          <a:ea typeface="ＭＳ ゴシック" panose="020B0609070205080204" pitchFamily="49" charset="-128"/>
                          <a:cs typeface="Times New Roman" panose="02020603050405020304" pitchFamily="18" charset="0"/>
                        </a:rPr>
                        <a:t>月）</a:t>
                      </a: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　時間の延長をﾆｰｽﾞに応じて柔軟に実施（</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・地元広報誌を活用した情報発信（</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・授乳室の設置</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・ワーキングスペースの設置（</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・正面ピロティにてキッチンカー出店、ビアガーデン開催（</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331761083"/>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32656"/>
          <a:ext cx="8928991" cy="3168352"/>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584176">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368152">
                  <a:extLst>
                    <a:ext uri="{9D8B030D-6E8A-4147-A177-3AD203B41FA5}">
                      <a16:colId xmlns:a16="http://schemas.microsoft.com/office/drawing/2014/main" val="20005"/>
                    </a:ext>
                  </a:extLst>
                </a:gridCol>
                <a:gridCol w="1800199">
                  <a:extLst>
                    <a:ext uri="{9D8B030D-6E8A-4147-A177-3AD203B41FA5}">
                      <a16:colId xmlns:a16="http://schemas.microsoft.com/office/drawing/2014/main" val="20006"/>
                    </a:ext>
                  </a:extLst>
                </a:gridCol>
              </a:tblGrid>
              <a:tr h="273162">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257986">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467312">
                <a:tc>
                  <a:txBody>
                    <a:bodyPr/>
                    <a:lstStyle/>
                    <a:p>
                      <a:r>
                        <a:rPr kumimoji="1" lang="en-US" altLang="ja-JP" sz="1100" dirty="0">
                          <a:solidFill>
                            <a:schemeClr val="tx1"/>
                          </a:solidFill>
                        </a:rPr>
                        <a:t>41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臨海スポーツセンター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全面的にﾘﾆｭｰｱﾙ。</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空き室など情報を充実（</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意見お問合せページを追加（</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LINE</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）を開始（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・受変電設備改修工事の実施（</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・耐震改修工事の実施（</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・スケートリンク改修工事の実施（</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・館内照明</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化の実施（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・休館日の開館や開館時間の延長をニーズに応じて柔軟に実施（</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・各種割引制度の導入</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月以降随時実施）</a:t>
                      </a:r>
                      <a:endParaRPr lang="en-US" altLang="ja-JP" sz="1100" b="0" i="0" u="none" strike="noStrike" dirty="0">
                        <a:solidFill>
                          <a:schemeClr val="tx1"/>
                        </a:solidFill>
                        <a:effectLst/>
                        <a:latin typeface="ＭＳ Ｐゴシック"/>
                      </a:endParaRPr>
                    </a:p>
                    <a:p>
                      <a:pPr marL="93663" marR="0" lvl="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・キャッシュレス対応レジ、券売機の導入（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lvl="0" indent="-93663"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LPG</a:t>
                      </a:r>
                      <a:r>
                        <a:rPr lang="ja-JP" altLang="en-US" sz="1100" b="0" i="0" u="none" strike="noStrike" dirty="0">
                          <a:solidFill>
                            <a:schemeClr val="tx1"/>
                          </a:solidFill>
                          <a:effectLst/>
                          <a:latin typeface="ＭＳ Ｐゴシック"/>
                        </a:rPr>
                        <a:t>仕様の整氷車導入（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6336187"/>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445391488"/>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6"/>
          <a:ext cx="8928991" cy="595884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488165">
                  <a:extLst>
                    <a:ext uri="{9D8B030D-6E8A-4147-A177-3AD203B41FA5}">
                      <a16:colId xmlns:a16="http://schemas.microsoft.com/office/drawing/2014/main" val="20002"/>
                    </a:ext>
                  </a:extLst>
                </a:gridCol>
                <a:gridCol w="1488165">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1752194">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103120">
                <a:tc>
                  <a:txBody>
                    <a:bodyPr/>
                    <a:lstStyle/>
                    <a:p>
                      <a:r>
                        <a:rPr kumimoji="1" lang="en-US" altLang="ja-JP" sz="1100" dirty="0">
                          <a:solidFill>
                            <a:schemeClr val="tx1"/>
                          </a:solidFill>
                        </a:rPr>
                        <a:t>42</a:t>
                      </a:r>
                    </a:p>
                    <a:p>
                      <a:r>
                        <a:rPr kumimoji="1" lang="en-US" altLang="ja-JP" sz="1100" dirty="0">
                          <a:solidFill>
                            <a:schemeClr val="tx1"/>
                          </a:solidFill>
                        </a:rPr>
                        <a:t>43</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l" fontAlgn="ctr"/>
                      <a:r>
                        <a:rPr lang="ja-JP" altLang="en-US" sz="1100" b="0" i="0" u="none" strike="noStrike" dirty="0">
                          <a:solidFill>
                            <a:schemeClr val="tx1"/>
                          </a:solidFill>
                          <a:effectLst/>
                          <a:latin typeface="ＭＳ Ｐゴシック"/>
                        </a:rPr>
                        <a:t>近</a:t>
                      </a:r>
                      <a:r>
                        <a:rPr lang="ja-JP" altLang="en-US" sz="1100" b="0" i="0" u="none" strike="noStrike" dirty="0" err="1">
                          <a:solidFill>
                            <a:schemeClr val="tx1"/>
                          </a:solidFill>
                          <a:effectLst/>
                          <a:latin typeface="ＭＳ Ｐゴシック"/>
                        </a:rPr>
                        <a:t>つ</a:t>
                      </a:r>
                      <a:r>
                        <a:rPr lang="ja-JP" altLang="en-US" sz="1100" b="0" i="0" u="none" strike="noStrike" dirty="0">
                          <a:solidFill>
                            <a:schemeClr val="tx1"/>
                          </a:solidFill>
                          <a:effectLst/>
                          <a:latin typeface="ＭＳ Ｐゴシック"/>
                        </a:rPr>
                        <a:t>飛鳥博物館、</a:t>
                      </a:r>
                      <a:endParaRPr lang="en-US" altLang="ja-JP"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l" fontAlgn="ctr"/>
                      <a:r>
                        <a:rPr lang="ja-JP" altLang="en-US" sz="1100" b="0" i="0" u="none" strike="noStrike" dirty="0">
                          <a:solidFill>
                            <a:schemeClr val="tx1"/>
                          </a:solidFill>
                          <a:effectLst/>
                          <a:latin typeface="ＭＳ Ｐゴシック"/>
                        </a:rPr>
                        <a:t>近</a:t>
                      </a:r>
                      <a:r>
                        <a:rPr lang="ja-JP" altLang="en-US" sz="1100" b="0" i="0" u="none" strike="noStrike" dirty="0" err="1">
                          <a:solidFill>
                            <a:schemeClr val="tx1"/>
                          </a:solidFill>
                          <a:effectLst/>
                          <a:latin typeface="ＭＳ Ｐゴシック"/>
                        </a:rPr>
                        <a:t>つ</a:t>
                      </a:r>
                      <a:r>
                        <a:rPr lang="ja-JP" altLang="en-US" sz="1100" b="0" i="0" u="none" strike="noStrike" dirty="0">
                          <a:solidFill>
                            <a:schemeClr val="tx1"/>
                          </a:solidFill>
                          <a:effectLst/>
                          <a:latin typeface="ＭＳ Ｐゴシック"/>
                        </a:rPr>
                        <a:t>飛鳥風土記の丘</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風土記の丘の梅・桜開花情報を収集、発信</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baseline="0" dirty="0">
                          <a:solidFill>
                            <a:schemeClr val="tx1"/>
                          </a:solidFill>
                          <a:effectLst/>
                          <a:latin typeface="ＭＳ Ｐゴシック"/>
                        </a:rPr>
                        <a:t>-</a:t>
                      </a:r>
                      <a:r>
                        <a:rPr lang="ja-JP" altLang="en-US" sz="1100" b="0" i="0" u="none" strike="noStrike" baseline="0" dirty="0">
                          <a:solidFill>
                            <a:schemeClr val="tx1"/>
                          </a:solidFill>
                          <a:effectLst/>
                          <a:latin typeface="ＭＳ Ｐゴシック"/>
                        </a:rPr>
                        <a:t>動画配信の開始（</a:t>
                      </a:r>
                      <a:r>
                        <a:rPr lang="en-US" altLang="ja-JP" sz="1100" b="0" i="0" u="none" strike="noStrike" baseline="0" dirty="0">
                          <a:solidFill>
                            <a:schemeClr val="tx1"/>
                          </a:solidFill>
                          <a:effectLst/>
                          <a:latin typeface="ＭＳ Ｐゴシック"/>
                        </a:rPr>
                        <a:t>2020</a:t>
                      </a:r>
                      <a:r>
                        <a:rPr lang="ja-JP" altLang="en-US" sz="1100" b="0" i="0" u="none" strike="noStrike" baseline="0" dirty="0">
                          <a:solidFill>
                            <a:schemeClr val="tx1"/>
                          </a:solidFill>
                          <a:effectLst/>
                          <a:latin typeface="ＭＳ Ｐゴシック"/>
                        </a:rPr>
                        <a:t>年度～）</a:t>
                      </a:r>
                      <a:r>
                        <a:rPr lang="en-US" altLang="ja-JP" sz="1100" b="0" i="0" u="none" strike="noStrike" baseline="0" dirty="0">
                          <a:solidFill>
                            <a:schemeClr val="tx1"/>
                          </a:solidFill>
                          <a:effectLst/>
                          <a:latin typeface="ＭＳ Ｐゴシック"/>
                        </a:rPr>
                        <a:t> </a:t>
                      </a:r>
                      <a:r>
                        <a:rPr lang="ja-JP" altLang="en-US" sz="1100" b="0" i="0" u="none" strike="noStrike" baseline="0" dirty="0">
                          <a:solidFill>
                            <a:schemeClr val="tx1"/>
                          </a:solidFill>
                          <a:effectLst/>
                          <a:latin typeface="ＭＳ Ｐゴシック"/>
                        </a:rPr>
                        <a:t>　 </a:t>
                      </a:r>
                      <a:endParaRPr lang="en-US" altLang="ja-JP" sz="1100" b="0" i="0" u="none" strike="noStrike" baseline="0"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-LINE</a:t>
                      </a:r>
                      <a:r>
                        <a:rPr lang="ja-JP" altLang="en-US" sz="1100" b="0" i="0" u="none" strike="noStrike" dirty="0">
                          <a:solidFill>
                            <a:schemeClr val="tx1"/>
                          </a:solidFill>
                          <a:effectLst/>
                          <a:latin typeface="ＭＳ Ｐゴシック"/>
                        </a:rPr>
                        <a:t>の開始</a:t>
                      </a:r>
                      <a:endParaRPr lang="en-US" altLang="ja-JP" sz="1100" b="0" i="0" u="none" strike="noStrike" dirty="0">
                        <a:solidFill>
                          <a:schemeClr val="tx1"/>
                        </a:solidFill>
                        <a:effectLst/>
                        <a:latin typeface="ＭＳ Ｐゴシック"/>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baseline="0" dirty="0">
                          <a:solidFill>
                            <a:schemeClr val="tx1"/>
                          </a:solidFill>
                          <a:effectLst/>
                          <a:latin typeface="ＭＳ Ｐゴシック"/>
                        </a:rPr>
                        <a:t> </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zh-TW" altLang="en-US" sz="1100" b="0" i="0" u="none" strike="noStrike" dirty="0">
                          <a:solidFill>
                            <a:schemeClr val="tx1"/>
                          </a:solidFill>
                          <a:effectLst/>
                          <a:latin typeface="ＭＳ Ｐゴシック"/>
                        </a:rPr>
                        <a:t>無料</a:t>
                      </a:r>
                      <a:r>
                        <a:rPr lang="en-US" altLang="zh-TW" sz="1100" b="0" i="0" u="none" strike="noStrike" dirty="0">
                          <a:solidFill>
                            <a:schemeClr val="tx1"/>
                          </a:solidFill>
                          <a:effectLst/>
                          <a:latin typeface="ＭＳ Ｐゴシック"/>
                        </a:rPr>
                        <a:t>Wi-Fi</a:t>
                      </a:r>
                      <a:r>
                        <a:rPr lang="zh-TW" altLang="en-US" sz="1100" b="0" i="0" u="none" strike="noStrike" dirty="0">
                          <a:solidFill>
                            <a:schemeClr val="tx1"/>
                          </a:solidFill>
                          <a:effectLst/>
                          <a:latin typeface="ＭＳ Ｐゴシック"/>
                        </a:rPr>
                        <a:t>整備（</a:t>
                      </a:r>
                      <a:r>
                        <a:rPr lang="en-US" altLang="zh-TW" sz="1100" b="0" i="0" u="none" strike="noStrike" dirty="0">
                          <a:solidFill>
                            <a:schemeClr val="tx1"/>
                          </a:solidFill>
                          <a:effectLst/>
                          <a:latin typeface="ＭＳ Ｐゴシック"/>
                        </a:rPr>
                        <a:t>2020</a:t>
                      </a:r>
                      <a:r>
                        <a:rPr lang="zh-TW"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indent="-93663"/>
                      <a:r>
                        <a:rPr kumimoji="1" lang="ja-JP" altLang="en-US" sz="1100" dirty="0">
                          <a:solidFill>
                            <a:schemeClr val="tx1"/>
                          </a:solidFill>
                        </a:rPr>
                        <a:t>・</a:t>
                      </a:r>
                      <a:r>
                        <a:rPr kumimoji="1" lang="en-US" altLang="ja-JP" sz="1100" dirty="0">
                          <a:solidFill>
                            <a:schemeClr val="tx1"/>
                          </a:solidFill>
                          <a:latin typeface="+mn-ea"/>
                          <a:ea typeface="+mn-ea"/>
                        </a:rPr>
                        <a:t>ESCO</a:t>
                      </a:r>
                      <a:r>
                        <a:rPr kumimoji="1" lang="ja-JP" altLang="en-US" sz="1100" dirty="0">
                          <a:solidFill>
                            <a:schemeClr val="tx1"/>
                          </a:solidFill>
                          <a:latin typeface="+mn-ea"/>
                          <a:ea typeface="+mn-ea"/>
                        </a:rPr>
                        <a:t>事業により館内</a:t>
                      </a:r>
                      <a:endParaRPr kumimoji="1" lang="en-US" altLang="ja-JP" sz="1100" dirty="0">
                        <a:solidFill>
                          <a:schemeClr val="tx1"/>
                        </a:solidFill>
                        <a:latin typeface="+mn-ea"/>
                        <a:ea typeface="+mn-ea"/>
                      </a:endParaRPr>
                    </a:p>
                    <a:p>
                      <a:r>
                        <a:rPr kumimoji="1" lang="ja-JP" altLang="en-US" sz="1100" baseline="0" dirty="0">
                          <a:solidFill>
                            <a:schemeClr val="tx1"/>
                          </a:solidFill>
                          <a:latin typeface="+mn-ea"/>
                          <a:ea typeface="+mn-ea"/>
                        </a:rPr>
                        <a:t> </a:t>
                      </a:r>
                      <a:r>
                        <a:rPr kumimoji="1" lang="ja-JP" altLang="en-US" sz="1100" dirty="0">
                          <a:solidFill>
                            <a:schemeClr val="tx1"/>
                          </a:solidFill>
                          <a:latin typeface="+mn-ea"/>
                          <a:ea typeface="+mn-ea"/>
                        </a:rPr>
                        <a:t>照明の</a:t>
                      </a:r>
                      <a:r>
                        <a:rPr kumimoji="1" lang="en-US" altLang="ja-JP" sz="1100" dirty="0">
                          <a:solidFill>
                            <a:schemeClr val="tx1"/>
                          </a:solidFill>
                          <a:latin typeface="+mn-ea"/>
                          <a:ea typeface="+mn-ea"/>
                        </a:rPr>
                        <a:t>LED</a:t>
                      </a:r>
                      <a:r>
                        <a:rPr kumimoji="1" lang="ja-JP" altLang="en-US" sz="1100" dirty="0">
                          <a:solidFill>
                            <a:schemeClr val="tx1"/>
                          </a:solidFill>
                          <a:latin typeface="+mn-ea"/>
                          <a:ea typeface="+mn-ea"/>
                        </a:rPr>
                        <a:t>化、空調熱</a:t>
                      </a:r>
                      <a:endParaRPr kumimoji="1" lang="en-US" altLang="ja-JP" sz="1100" dirty="0">
                        <a:solidFill>
                          <a:schemeClr val="tx1"/>
                        </a:solidFill>
                        <a:latin typeface="+mn-ea"/>
                        <a:ea typeface="+mn-ea"/>
                      </a:endParaRPr>
                    </a:p>
                    <a:p>
                      <a:r>
                        <a:rPr kumimoji="1" lang="en-US" altLang="ja-JP" sz="1100" dirty="0">
                          <a:solidFill>
                            <a:schemeClr val="tx1"/>
                          </a:solidFill>
                          <a:latin typeface="+mn-ea"/>
                          <a:ea typeface="+mn-ea"/>
                        </a:rPr>
                        <a:t> </a:t>
                      </a:r>
                      <a:r>
                        <a:rPr kumimoji="1" lang="ja-JP" altLang="en-US" sz="1100" dirty="0">
                          <a:solidFill>
                            <a:schemeClr val="tx1"/>
                          </a:solidFill>
                          <a:latin typeface="+mn-ea"/>
                          <a:ea typeface="+mn-ea"/>
                        </a:rPr>
                        <a:t>源の更新</a:t>
                      </a:r>
                      <a:r>
                        <a:rPr kumimoji="1" lang="en-US" altLang="ja-JP" sz="1100" dirty="0">
                          <a:solidFill>
                            <a:schemeClr val="tx1"/>
                          </a:solidFill>
                          <a:latin typeface="+mn-ea"/>
                          <a:ea typeface="+mn-ea"/>
                        </a:rPr>
                        <a:t/>
                      </a:r>
                      <a:br>
                        <a:rPr kumimoji="1" lang="en-US" altLang="ja-JP" sz="1100" dirty="0">
                          <a:solidFill>
                            <a:schemeClr val="tx1"/>
                          </a:solidFill>
                          <a:latin typeface="+mn-ea"/>
                          <a:ea typeface="+mn-ea"/>
                        </a:rPr>
                      </a:br>
                      <a:r>
                        <a:rPr kumimoji="1" lang="ja-JP" altLang="en-US" sz="1100" dirty="0">
                          <a:solidFill>
                            <a:schemeClr val="tx1"/>
                          </a:solidFill>
                          <a:latin typeface="+mj-ea"/>
                          <a:ea typeface="+mj-ea"/>
                        </a:rPr>
                        <a:t> （</a:t>
                      </a:r>
                      <a:r>
                        <a:rPr kumimoji="1" lang="en-US" altLang="ja-JP" sz="1100" dirty="0">
                          <a:solidFill>
                            <a:schemeClr val="tx1"/>
                          </a:solidFill>
                          <a:latin typeface="+mj-ea"/>
                          <a:ea typeface="+mj-ea"/>
                        </a:rPr>
                        <a:t>2019</a:t>
                      </a:r>
                      <a:r>
                        <a:rPr kumimoji="1" lang="ja-JP" altLang="en-US" sz="1100" dirty="0">
                          <a:solidFill>
                            <a:schemeClr val="tx1"/>
                          </a:solidFill>
                          <a:latin typeface="+mj-ea"/>
                          <a:ea typeface="+mj-ea"/>
                        </a:rPr>
                        <a:t>年</a:t>
                      </a:r>
                      <a:r>
                        <a:rPr kumimoji="1" lang="en-US" altLang="ja-JP" sz="1100" dirty="0">
                          <a:solidFill>
                            <a:schemeClr val="tx1"/>
                          </a:solidFill>
                          <a:latin typeface="+mj-ea"/>
                          <a:ea typeface="+mj-ea"/>
                        </a:rPr>
                        <a:t>4</a:t>
                      </a:r>
                      <a:r>
                        <a:rPr kumimoji="1" lang="ja-JP" altLang="en-US" sz="1100" dirty="0">
                          <a:solidFill>
                            <a:schemeClr val="tx1"/>
                          </a:solidFill>
                          <a:latin typeface="+mj-ea"/>
                          <a:ea typeface="+mj-ea"/>
                        </a:rPr>
                        <a:t>月サービス開</a:t>
                      </a:r>
                      <a:endParaRPr kumimoji="1" lang="en-US" altLang="ja-JP" sz="1100" dirty="0">
                        <a:solidFill>
                          <a:schemeClr val="tx1"/>
                        </a:solidFill>
                        <a:latin typeface="+mj-ea"/>
                        <a:ea typeface="+mj-ea"/>
                      </a:endParaRPr>
                    </a:p>
                    <a:p>
                      <a:r>
                        <a:rPr kumimoji="1" lang="en-US" altLang="ja-JP" sz="1100" dirty="0">
                          <a:solidFill>
                            <a:schemeClr val="tx1"/>
                          </a:solidFill>
                          <a:latin typeface="+mj-ea"/>
                          <a:ea typeface="+mj-ea"/>
                        </a:rPr>
                        <a:t>  </a:t>
                      </a:r>
                      <a:r>
                        <a:rPr kumimoji="1" lang="ja-JP" altLang="en-US" sz="1100" dirty="0">
                          <a:solidFill>
                            <a:schemeClr val="tx1"/>
                          </a:solidFill>
                          <a:latin typeface="+mj-ea"/>
                          <a:ea typeface="+mj-ea"/>
                        </a:rPr>
                        <a:t>始）</a:t>
                      </a:r>
                      <a:endParaRPr kumimoji="1" lang="en-US" altLang="ja-JP" sz="1100" dirty="0">
                        <a:solidFill>
                          <a:schemeClr val="tx1"/>
                        </a:solidFill>
                        <a:latin typeface="+mj-ea"/>
                        <a:ea typeface="+mj-ea"/>
                      </a:endParaRPr>
                    </a:p>
                    <a:p>
                      <a:pPr marL="85725" indent="-85725"/>
                      <a:r>
                        <a:rPr kumimoji="1" lang="ja-JP" altLang="en-US" sz="1100" dirty="0">
                          <a:solidFill>
                            <a:schemeClr val="tx1"/>
                          </a:solidFill>
                          <a:latin typeface="+mj-ea"/>
                          <a:ea typeface="+mj-ea"/>
                        </a:rPr>
                        <a:t>・修羅室・特別収蔵庫空調機改修（</a:t>
                      </a:r>
                      <a:r>
                        <a:rPr kumimoji="1" lang="en-US" altLang="ja-JP" sz="1100" dirty="0">
                          <a:solidFill>
                            <a:schemeClr val="tx1"/>
                          </a:solidFill>
                          <a:latin typeface="+mj-ea"/>
                          <a:ea typeface="+mj-ea"/>
                        </a:rPr>
                        <a:t>2022</a:t>
                      </a:r>
                      <a:r>
                        <a:rPr kumimoji="1" lang="ja-JP" altLang="en-US" sz="1100" dirty="0">
                          <a:solidFill>
                            <a:schemeClr val="tx1"/>
                          </a:solidFill>
                          <a:latin typeface="+mj-ea"/>
                          <a:ea typeface="+mj-ea"/>
                        </a:rPr>
                        <a:t>年度</a:t>
                      </a:r>
                      <a:r>
                        <a:rPr kumimoji="1" lang="ja-JP" altLang="en-US" sz="1100" dirty="0">
                          <a:solidFill>
                            <a:schemeClr val="tx1"/>
                          </a:solidFill>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・広報ﾂｰﾙの刷新・充実</a:t>
                      </a:r>
                      <a:endParaRPr lang="en-US" altLang="ja-JP" sz="1050" b="0" i="0" u="none" strike="noStrike" dirty="0">
                        <a:solidFill>
                          <a:schemeClr val="tx1"/>
                        </a:solidFill>
                        <a:effectLst/>
                        <a:latin typeface="ＭＳ Ｐゴシック"/>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開花情報を収集し、案内看板、ＪＲネット季節情報センターに掲載</a:t>
                      </a:r>
                      <a:endParaRPr lang="en-US" altLang="ja-JP" sz="1050" b="0" i="0" u="none" strike="noStrike" dirty="0">
                        <a:solidFill>
                          <a:schemeClr val="tx1"/>
                        </a:solidFill>
                        <a:effectLst/>
                        <a:latin typeface="ＭＳ Ｐゴシック"/>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ロビーに百舌鳥・古市古墳群の情報コーナーを設置</a:t>
                      </a:r>
                      <a:endParaRPr lang="en-US" altLang="ja-JP" sz="105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2012</a:t>
                      </a:r>
                      <a:r>
                        <a:rPr lang="ja-JP" altLang="en-US" sz="1050" b="0" i="0" u="none" strike="noStrike" dirty="0">
                          <a:solidFill>
                            <a:schemeClr val="tx1"/>
                          </a:solidFill>
                          <a:effectLst/>
                          <a:latin typeface="ＭＳ Ｐゴシック"/>
                        </a:rPr>
                        <a:t>年度～）</a:t>
                      </a:r>
                      <a:endParaRPr lang="en-US" altLang="ja-JP" sz="105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・ﾆｰｽﾞを見据えた物販の実施</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近</a:t>
                      </a:r>
                      <a:r>
                        <a:rPr lang="ja-JP" altLang="en-US" sz="1050" b="0" i="0" u="none" strike="noStrike" dirty="0" err="1">
                          <a:solidFill>
                            <a:schemeClr val="tx1"/>
                          </a:solidFill>
                          <a:effectLst/>
                          <a:latin typeface="ＭＳ Ｐゴシック"/>
                        </a:rPr>
                        <a:t>つ</a:t>
                      </a:r>
                      <a:r>
                        <a:rPr lang="ja-JP" altLang="en-US" sz="1050" b="0" i="0" u="none" strike="noStrike" dirty="0">
                          <a:solidFill>
                            <a:schemeClr val="tx1"/>
                          </a:solidFill>
                          <a:effectLst/>
                          <a:latin typeface="ＭＳ Ｐゴシック"/>
                        </a:rPr>
                        <a:t>飛鳥博物館限定</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ｷｭｰﾋﾟｰの開発・発売 </a:t>
                      </a:r>
                      <a:endParaRPr lang="en-US" altLang="ja-JP" sz="1050" b="0" i="0" u="none" strike="noStrike" dirty="0">
                        <a:solidFill>
                          <a:schemeClr val="tx1"/>
                        </a:solidFill>
                        <a:effectLst/>
                        <a:latin typeface="ＭＳ Ｐゴシック"/>
                      </a:endParaRPr>
                    </a:p>
                    <a:p>
                      <a:pPr marL="180975" marR="0" indent="-9525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年度～）</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新たなミュージアムグッズの作成・販売（</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5725" marR="0" indent="-85725"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dirty="0">
                          <a:solidFill>
                            <a:schemeClr val="tx1"/>
                          </a:solidFill>
                          <a:effectLst/>
                          <a:latin typeface="ＭＳ Ｐゴシック"/>
                          <a:ea typeface="+mn-ea"/>
                          <a:cs typeface="+mn-cs"/>
                        </a:rPr>
                        <a:t>・</a:t>
                      </a:r>
                      <a:r>
                        <a:rPr kumimoji="1" lang="ja-JP" altLang="en-US" sz="1050" kern="1200" dirty="0">
                          <a:solidFill>
                            <a:schemeClr val="tx1"/>
                          </a:solidFill>
                          <a:latin typeface="+mj-ea"/>
                          <a:ea typeface="+mn-ea"/>
                          <a:cs typeface="+mn-cs"/>
                        </a:rPr>
                        <a:t>多言語解説整備（</a:t>
                      </a:r>
                      <a:r>
                        <a:rPr kumimoji="1" lang="en-US" altLang="ja-JP" sz="1050" kern="1200" dirty="0">
                          <a:solidFill>
                            <a:schemeClr val="tx1"/>
                          </a:solidFill>
                          <a:latin typeface="+mj-ea"/>
                          <a:ea typeface="+mn-ea"/>
                          <a:cs typeface="+mn-cs"/>
                        </a:rPr>
                        <a:t>2020</a:t>
                      </a:r>
                      <a:r>
                        <a:rPr kumimoji="1" lang="ja-JP" altLang="en-US" sz="1050" kern="1200" dirty="0">
                          <a:solidFill>
                            <a:schemeClr val="tx1"/>
                          </a:solidFill>
                          <a:latin typeface="+mj-ea"/>
                          <a:ea typeface="+mn-ea"/>
                          <a:cs typeface="+mn-cs"/>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・ﾆｰｽﾞを踏まえた新た</a:t>
                      </a:r>
                      <a:endParaRPr kumimoji="1" lang="en-US" altLang="ja-JP" sz="110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 なｲﾍﾞﾝﾄ・ﾌﾟﾗﾝの企画、</a:t>
                      </a:r>
                      <a:endParaRPr kumimoji="1" lang="en-US" altLang="ja-JP" sz="110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dirty="0">
                          <a:solidFill>
                            <a:schemeClr val="tx1"/>
                          </a:solidFill>
                        </a:rPr>
                        <a:t> </a:t>
                      </a:r>
                      <a:r>
                        <a:rPr kumimoji="1" lang="ja-JP" altLang="en-US" sz="1100" dirty="0">
                          <a:solidFill>
                            <a:schemeClr val="tx1"/>
                          </a:solidFill>
                        </a:rPr>
                        <a:t>実施</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出前授業（</a:t>
                      </a:r>
                      <a:r>
                        <a:rPr lang="en-US" altLang="ja-JP" sz="1100" b="0" i="0" u="none" strike="noStrike" dirty="0">
                          <a:solidFill>
                            <a:schemeClr val="tx1"/>
                          </a:solidFill>
                          <a:effectLst/>
                          <a:latin typeface="ＭＳ Ｐゴシック"/>
                        </a:rPr>
                        <a:t>52</a:t>
                      </a:r>
                      <a:r>
                        <a:rPr lang="ja-JP" altLang="en-US" sz="1100" b="0" i="0" u="none" strike="noStrike" dirty="0">
                          <a:solidFill>
                            <a:schemeClr val="tx1"/>
                          </a:solidFill>
                          <a:effectLst/>
                          <a:latin typeface="ＭＳ Ｐゴシック"/>
                        </a:rPr>
                        <a:t>件、</a:t>
                      </a:r>
                      <a:r>
                        <a:rPr lang="en-US" altLang="ja-JP" sz="1100" b="0" i="0" u="none" strike="noStrike" dirty="0">
                          <a:solidFill>
                            <a:schemeClr val="tx1"/>
                          </a:solidFill>
                          <a:effectLst/>
                          <a:latin typeface="ＭＳ Ｐゴシック"/>
                        </a:rPr>
                        <a:t>2,985</a:t>
                      </a:r>
                      <a:r>
                        <a:rPr lang="ja-JP" altLang="en-US" sz="1100" b="0" i="0" u="none" strike="noStrike" dirty="0">
                          <a:solidFill>
                            <a:schemeClr val="tx1"/>
                          </a:solidFill>
                          <a:effectLst/>
                          <a:latin typeface="ＭＳ Ｐゴシック"/>
                        </a:rPr>
                        <a:t>人）、校外学習の実施（</a:t>
                      </a:r>
                      <a:r>
                        <a:rPr lang="en-US" altLang="ja-JP" sz="1100" b="0" i="0" u="none" strike="noStrike" dirty="0">
                          <a:solidFill>
                            <a:schemeClr val="tx1"/>
                          </a:solidFill>
                          <a:effectLst/>
                          <a:latin typeface="ＭＳ Ｐゴシック"/>
                        </a:rPr>
                        <a:t>18</a:t>
                      </a:r>
                      <a:r>
                        <a:rPr lang="ja-JP" altLang="en-US" sz="1100" b="0" i="0" u="none" strike="noStrike" dirty="0">
                          <a:solidFill>
                            <a:schemeClr val="tx1"/>
                          </a:solidFill>
                          <a:effectLst/>
                          <a:latin typeface="ＭＳ Ｐゴシック"/>
                        </a:rPr>
                        <a:t>校、</a:t>
                      </a:r>
                      <a:r>
                        <a:rPr lang="en-US" altLang="ja-JP" sz="1100" b="0" i="0" u="none" strike="noStrike" dirty="0">
                          <a:solidFill>
                            <a:schemeClr val="tx1"/>
                          </a:solidFill>
                          <a:effectLst/>
                          <a:latin typeface="ＭＳ Ｐゴシック"/>
                        </a:rPr>
                        <a:t>1,197</a:t>
                      </a:r>
                      <a:r>
                        <a:rPr lang="ja-JP" altLang="en-US" sz="1100" b="0" i="0" u="none" strike="noStrike" dirty="0">
                          <a:solidFill>
                            <a:schemeClr val="tx1"/>
                          </a:solidFill>
                          <a:effectLst/>
                          <a:latin typeface="ＭＳ Ｐゴシック"/>
                        </a:rPr>
                        <a:t>人）（</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りそな銀行本店において講演会を開催</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こども一日館長の実施（</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土曜講座の開催（</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03120">
                <a:tc>
                  <a:txBody>
                    <a:bodyPr/>
                    <a:lstStyle/>
                    <a:p>
                      <a:r>
                        <a:rPr kumimoji="1" lang="en-US" altLang="ja-JP" sz="1100" dirty="0">
                          <a:solidFill>
                            <a:schemeClr val="tx1"/>
                          </a:solidFill>
                        </a:rPr>
                        <a:t>44</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弥生文化博物館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の開始（</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動画配信の開始（</a:t>
                      </a:r>
                      <a:r>
                        <a:rPr lang="en-US" altLang="ja-JP" sz="1100" b="0" i="0" u="none" strike="noStrike" dirty="0">
                          <a:solidFill>
                            <a:schemeClr val="tx1"/>
                          </a:solidFill>
                          <a:effectLst/>
                          <a:latin typeface="ＭＳ Ｐゴシック"/>
                        </a:rPr>
                        <a:t>2010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クイズコンテンツの追加（</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・屋根、外壁、空調機器をはじめとする施設・設備等の大規模な改修工事（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・広報ﾂｰﾙの刷新・充実</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展示解説シートの充実化を実施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2009</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マンガ解説シート発行　（</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180975" marR="0" indent="-1809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ミュージアムカードの発行（</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solidFill>
                            <a:schemeClr val="tx1"/>
                          </a:solidFill>
                        </a:rPr>
                        <a:t>・ニーズを踏まえた新た</a:t>
                      </a:r>
                      <a:endParaRPr kumimoji="1" lang="en-US" altLang="ja-JP" sz="105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solidFill>
                            <a:schemeClr val="tx1"/>
                          </a:solidFill>
                        </a:rPr>
                        <a:t> </a:t>
                      </a:r>
                      <a:r>
                        <a:rPr kumimoji="1" lang="ja-JP" altLang="en-US" sz="1050" b="0" dirty="0">
                          <a:solidFill>
                            <a:schemeClr val="tx1"/>
                          </a:solidFill>
                        </a:rPr>
                        <a:t>なｲﾍﾞﾝﾄ・ﾌﾟﾗﾝの企画、</a:t>
                      </a:r>
                      <a:endParaRPr kumimoji="1" lang="en-US" altLang="ja-JP" sz="105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solidFill>
                            <a:schemeClr val="tx1"/>
                          </a:solidFill>
                        </a:rPr>
                        <a:t> </a:t>
                      </a:r>
                      <a:r>
                        <a:rPr kumimoji="1" lang="ja-JP" altLang="en-US" sz="1050" b="0" dirty="0">
                          <a:solidFill>
                            <a:schemeClr val="tx1"/>
                          </a:solidFill>
                        </a:rPr>
                        <a:t>実施</a:t>
                      </a:r>
                      <a:endParaRPr kumimoji="1" lang="en-US" altLang="ja-JP" sz="1050" b="0" dirty="0">
                        <a:solidFill>
                          <a:schemeClr val="tx1"/>
                        </a:solidFill>
                      </a:endParaRP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池上曽根弥生学習館へ館蔵資料を貸し出し、展示を実施（</a:t>
                      </a:r>
                      <a:r>
                        <a:rPr lang="en-US" altLang="ja-JP" sz="1050" b="0" i="0" u="none" strike="noStrike" dirty="0">
                          <a:solidFill>
                            <a:schemeClr val="tx1"/>
                          </a:solidFill>
                          <a:effectLst/>
                          <a:latin typeface="ＭＳ Ｐゴシック"/>
                        </a:rPr>
                        <a:t>2009</a:t>
                      </a:r>
                      <a:r>
                        <a:rPr lang="ja-JP" altLang="en-US" sz="1050" b="0" i="0" u="none" strike="noStrike" dirty="0">
                          <a:solidFill>
                            <a:schemeClr val="tx1"/>
                          </a:solidFill>
                          <a:effectLst/>
                          <a:latin typeface="ＭＳ Ｐゴシック"/>
                        </a:rPr>
                        <a:t>年度～）</a:t>
                      </a:r>
                    </a:p>
                    <a:p>
                      <a:pPr marL="174625" marR="0" indent="-8096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小学校の生徒・保護者向けに、春・夏・冬の各休み期間中やゴールデンウィーク中に、それぞれ約１週間無料入館にし、日替わりのさまざまなワークショップを実施（</a:t>
                      </a:r>
                      <a:r>
                        <a:rPr lang="en-US" altLang="ja-JP" sz="1050" b="0" i="0" u="none" strike="noStrike" dirty="0">
                          <a:solidFill>
                            <a:schemeClr val="tx1"/>
                          </a:solidFill>
                          <a:effectLst/>
                          <a:latin typeface="ＭＳ Ｐゴシック"/>
                        </a:rPr>
                        <a:t>2011</a:t>
                      </a:r>
                      <a:r>
                        <a:rPr lang="ja-JP" altLang="en-US" sz="1050" b="0" i="0" u="none" strike="noStrike" dirty="0">
                          <a:solidFill>
                            <a:schemeClr val="tx1"/>
                          </a:solidFill>
                          <a:effectLst/>
                          <a:latin typeface="ＭＳ Ｐゴシック"/>
                        </a:rPr>
                        <a:t>年度～）</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43920369"/>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49102215"/>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52777"/>
          <a:ext cx="8928991" cy="57835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936104">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824202">
                  <a:extLst>
                    <a:ext uri="{9D8B030D-6E8A-4147-A177-3AD203B41FA5}">
                      <a16:colId xmlns:a16="http://schemas.microsoft.com/office/drawing/2014/main" val="20005"/>
                    </a:ext>
                  </a:extLst>
                </a:gridCol>
                <a:gridCol w="1488165">
                  <a:extLst>
                    <a:ext uri="{9D8B030D-6E8A-4147-A177-3AD203B41FA5}">
                      <a16:colId xmlns:a16="http://schemas.microsoft.com/office/drawing/2014/main" val="20006"/>
                    </a:ext>
                  </a:extLst>
                </a:gridCol>
              </a:tblGrid>
              <a:tr h="245200">
                <a:tc rowSpan="2" gridSpan="2">
                  <a:txBody>
                    <a:bodyPr/>
                    <a:lstStyle/>
                    <a:p>
                      <a:pPr algn="ctr"/>
                      <a:r>
                        <a:rPr kumimoji="1" lang="ja-JP" altLang="en-US" sz="105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05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401237">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050" dirty="0">
                          <a:solidFill>
                            <a:schemeClr val="tx1"/>
                          </a:solidFill>
                        </a:rPr>
                        <a:t>ＩＣＴ改善</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施設改修</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サービス改善</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その他</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273675">
                <a:tc>
                  <a:txBody>
                    <a:bodyPr/>
                    <a:lstStyle/>
                    <a:p>
                      <a:r>
                        <a:rPr kumimoji="1" lang="en-US" altLang="ja-JP" sz="1050" dirty="0">
                          <a:solidFill>
                            <a:schemeClr val="tx1"/>
                          </a:solidFill>
                        </a:rPr>
                        <a:t>45</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少年自然の家</a:t>
                      </a:r>
                    </a:p>
                    <a:p>
                      <a:pPr algn="l" fontAlgn="ctr"/>
                      <a:endParaRPr lang="ja-JP" altLang="en-US" sz="1050" b="0" i="0" u="none" strike="noStrike" dirty="0">
                        <a:solidFill>
                          <a:schemeClr val="tx1"/>
                        </a:solidFill>
                        <a:effectLst/>
                        <a:latin typeface="ＭＳ Ｐゴシック"/>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・ホールに無料</a:t>
                      </a:r>
                      <a:r>
                        <a:rPr kumimoji="1" lang="en-US" altLang="ja-JP" sz="1100" b="0" dirty="0">
                          <a:solidFill>
                            <a:schemeClr val="tx1"/>
                          </a:solidFill>
                        </a:rPr>
                        <a:t>Wi-Fi</a:t>
                      </a:r>
                      <a:r>
                        <a:rPr kumimoji="1" lang="ja-JP" altLang="en-US" sz="1100" b="0" dirty="0">
                          <a:solidFill>
                            <a:schemeClr val="tx1"/>
                          </a:solidFill>
                        </a:rPr>
                        <a:t>の設置、研修室への</a:t>
                      </a:r>
                      <a:r>
                        <a:rPr kumimoji="1" lang="en-US" altLang="ja-JP" sz="1100" b="0" dirty="0">
                          <a:solidFill>
                            <a:schemeClr val="tx1"/>
                          </a:solidFill>
                        </a:rPr>
                        <a:t> </a:t>
                      </a:r>
                      <a:r>
                        <a:rPr kumimoji="1" lang="ja-JP" altLang="en-US" sz="1100" b="0" dirty="0">
                          <a:solidFill>
                            <a:schemeClr val="tx1"/>
                          </a:solidFill>
                        </a:rPr>
                        <a:t>有線</a:t>
                      </a:r>
                      <a:r>
                        <a:rPr kumimoji="1" lang="en-US" altLang="ja-JP" sz="1100" b="0" dirty="0">
                          <a:solidFill>
                            <a:schemeClr val="tx1"/>
                          </a:solidFill>
                        </a:rPr>
                        <a:t>LAN</a:t>
                      </a:r>
                      <a:r>
                        <a:rPr kumimoji="1" lang="ja-JP" altLang="en-US" sz="1100" b="0" dirty="0">
                          <a:solidFill>
                            <a:schemeClr val="tx1"/>
                          </a:solidFill>
                        </a:rPr>
                        <a:t>の敷設（</a:t>
                      </a:r>
                      <a:r>
                        <a:rPr kumimoji="1" lang="en-US" altLang="ja-JP" sz="1100" b="0" dirty="0">
                          <a:solidFill>
                            <a:schemeClr val="tx1"/>
                          </a:solidFill>
                        </a:rPr>
                        <a:t>2015</a:t>
                      </a:r>
                      <a:r>
                        <a:rPr kumimoji="1" lang="ja-JP" altLang="en-US" sz="1100" b="0" dirty="0">
                          <a:solidFill>
                            <a:schemeClr val="tx1"/>
                          </a:solidFill>
                        </a:rPr>
                        <a:t>年度～）</a:t>
                      </a:r>
                      <a:endParaRPr kumimoji="1" lang="en-US" altLang="ja-JP" sz="1100" b="0" dirty="0">
                        <a:solidFill>
                          <a:schemeClr val="tx1"/>
                        </a:solidFill>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・研修室へ無線</a:t>
                      </a:r>
                      <a:r>
                        <a:rPr kumimoji="1" lang="en-US" altLang="ja-JP" sz="1100" b="0" dirty="0">
                          <a:solidFill>
                            <a:schemeClr val="tx1"/>
                          </a:solidFill>
                        </a:rPr>
                        <a:t>LAN</a:t>
                      </a:r>
                      <a:r>
                        <a:rPr kumimoji="1" lang="ja-JP" altLang="en-US" sz="1100" b="0" dirty="0">
                          <a:solidFill>
                            <a:schemeClr val="tx1"/>
                          </a:solidFill>
                        </a:rPr>
                        <a:t>敷設</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・研修室への無料</a:t>
                      </a:r>
                      <a:r>
                        <a:rPr kumimoji="1" lang="en-US" altLang="ja-JP" sz="1100" b="0" dirty="0">
                          <a:solidFill>
                            <a:schemeClr val="tx1"/>
                          </a:solidFill>
                        </a:rPr>
                        <a:t>wi-fi</a:t>
                      </a:r>
                      <a:r>
                        <a:rPr kumimoji="1" lang="ja-JP" altLang="en-US" sz="1100" b="0" dirty="0">
                          <a:solidFill>
                            <a:schemeClr val="tx1"/>
                          </a:solidFill>
                        </a:rPr>
                        <a:t>の設置</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en-US" altLang="ja-JP" sz="1100" b="0" dirty="0">
                          <a:solidFill>
                            <a:schemeClr val="tx1"/>
                          </a:solidFill>
                        </a:rPr>
                        <a:t>SNS</a:t>
                      </a:r>
                      <a:r>
                        <a:rPr kumimoji="1" lang="ja-JP" altLang="en-US" sz="1100" b="0" dirty="0">
                          <a:solidFill>
                            <a:schemeClr val="tx1"/>
                          </a:solidFill>
                        </a:rPr>
                        <a:t>による広報配信</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・動画共有サイトの有効活用（</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・オンラインによる打合せの実施（</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・イベント受付、アンケートのオンライン化（</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・テレワークの推進</a:t>
                      </a:r>
                      <a:r>
                        <a:rPr kumimoji="1" lang="en-US" altLang="ja-JP" sz="1100" b="0" dirty="0">
                          <a:solidFill>
                            <a:schemeClr val="tx1"/>
                          </a:solidFill>
                        </a:rPr>
                        <a:t/>
                      </a:r>
                      <a:br>
                        <a:rPr kumimoji="1" lang="en-US" altLang="ja-JP" sz="1100" b="0" dirty="0">
                          <a:solidFill>
                            <a:schemeClr val="tx1"/>
                          </a:solidFill>
                        </a:rPr>
                      </a:br>
                      <a:r>
                        <a:rPr kumimoji="1" lang="ja-JP" altLang="en-US" sz="1100" b="0" dirty="0">
                          <a:solidFill>
                            <a:schemeClr val="tx1"/>
                          </a:solidFill>
                        </a:rPr>
                        <a:t>（</a:t>
                      </a:r>
                      <a:r>
                        <a:rPr kumimoji="1" lang="en-US" altLang="ja-JP" sz="1100" b="0" dirty="0">
                          <a:solidFill>
                            <a:schemeClr val="tx1"/>
                          </a:solidFill>
                        </a:rPr>
                        <a:t>2021</a:t>
                      </a:r>
                      <a:r>
                        <a:rPr kumimoji="1" lang="ja-JP" altLang="en-US" sz="1100" b="0" dirty="0">
                          <a:solidFill>
                            <a:schemeClr val="tx1"/>
                          </a:solidFill>
                        </a:rPr>
                        <a:t>年～）</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a:t>
                      </a:r>
                      <a:r>
                        <a:rPr kumimoji="1" lang="en-US" altLang="ja-JP" sz="1100" b="0" dirty="0">
                          <a:solidFill>
                            <a:schemeClr val="tx1"/>
                          </a:solidFill>
                        </a:rPr>
                        <a:t>HP</a:t>
                      </a:r>
                      <a:r>
                        <a:rPr kumimoji="1" lang="ja-JP" altLang="en-US" sz="1100" b="0" dirty="0">
                          <a:solidFill>
                            <a:schemeClr val="tx1"/>
                          </a:solidFill>
                        </a:rPr>
                        <a:t>一部改定</a:t>
                      </a:r>
                      <a:r>
                        <a:rPr kumimoji="1" lang="en-US" altLang="ja-JP" sz="1100" b="0" dirty="0">
                          <a:solidFill>
                            <a:schemeClr val="tx1"/>
                          </a:solidFill>
                        </a:rPr>
                        <a:t/>
                      </a:r>
                      <a:br>
                        <a:rPr kumimoji="1" lang="en-US" altLang="ja-JP" sz="1100" b="0" dirty="0">
                          <a:solidFill>
                            <a:schemeClr val="tx1"/>
                          </a:solidFill>
                        </a:rPr>
                      </a:br>
                      <a:r>
                        <a:rPr kumimoji="1" lang="en-US" altLang="ja-JP" sz="1100" b="0" dirty="0">
                          <a:solidFill>
                            <a:schemeClr val="tx1"/>
                          </a:solidFill>
                        </a:rPr>
                        <a:t>BBQ</a:t>
                      </a:r>
                      <a:r>
                        <a:rPr kumimoji="1" lang="ja-JP" altLang="en-US" sz="1100" b="0" dirty="0">
                          <a:solidFill>
                            <a:schemeClr val="tx1"/>
                          </a:solidFill>
                        </a:rPr>
                        <a:t>サイト、テント利用専用ページの作成</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・（予定）</a:t>
                      </a:r>
                      <a:r>
                        <a:rPr kumimoji="1" lang="en-US" altLang="ja-JP" sz="1100" b="0" dirty="0">
                          <a:solidFill>
                            <a:schemeClr val="tx1"/>
                          </a:solidFill>
                        </a:rPr>
                        <a:t>WEB</a:t>
                      </a:r>
                      <a:r>
                        <a:rPr kumimoji="1" lang="ja-JP" altLang="en-US" sz="1100" b="0" dirty="0">
                          <a:solidFill>
                            <a:schemeClr val="tx1"/>
                          </a:solidFill>
                        </a:rPr>
                        <a:t>広報の強化　</a:t>
                      </a:r>
                      <a:r>
                        <a:rPr kumimoji="1" lang="en-US" altLang="ja-JP" sz="1100" b="0" dirty="0" err="1">
                          <a:solidFill>
                            <a:schemeClr val="tx1"/>
                          </a:solidFill>
                        </a:rPr>
                        <a:t>facebook</a:t>
                      </a:r>
                      <a:r>
                        <a:rPr kumimoji="1" lang="ja-JP" altLang="en-US" sz="1100" b="0" dirty="0">
                          <a:solidFill>
                            <a:schemeClr val="tx1"/>
                          </a:solidFill>
                        </a:rPr>
                        <a:t>有料広告等の活用</a:t>
                      </a:r>
                      <a:endParaRPr kumimoji="1" lang="en-US" altLang="ja-JP" sz="1100" b="0" dirty="0">
                        <a:solidFill>
                          <a:schemeClr val="tx1"/>
                        </a:solidFill>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・（予定）勤怠管理システム導入</a:t>
                      </a:r>
                      <a:endParaRPr kumimoji="1" lang="en-US" altLang="ja-JP" sz="1100" b="0" dirty="0">
                        <a:solidFill>
                          <a:schemeClr val="tx1"/>
                        </a:solidFill>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・オリエンテーリング</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用の表示や所内の樹木表示を刷新（</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・体育館</a:t>
                      </a:r>
                      <a:r>
                        <a:rPr lang="en-US" altLang="ja-JP" sz="1100" b="0" i="0" u="none" strike="noStrike" dirty="0">
                          <a:solidFill>
                            <a:schemeClr val="tx1"/>
                          </a:solidFill>
                          <a:effectLst/>
                          <a:latin typeface="ＭＳ Ｐゴシック"/>
                        </a:rPr>
                        <a:t>LDE</a:t>
                      </a:r>
                      <a:r>
                        <a:rPr lang="ja-JP" altLang="en-US" sz="1100" b="0" i="0" u="none" strike="noStrike" dirty="0">
                          <a:solidFill>
                            <a:schemeClr val="tx1"/>
                          </a:solidFill>
                          <a:effectLst/>
                          <a:latin typeface="ＭＳ Ｐゴシック"/>
                        </a:rPr>
                        <a:t>化（</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・野外倉庫給湯機設置（</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indent="-87313"/>
                      <a:r>
                        <a:rPr kumimoji="1" lang="ja-JP" altLang="en-US" sz="1100" b="0" dirty="0">
                          <a:solidFill>
                            <a:schemeClr val="tx1"/>
                          </a:solidFill>
                        </a:rPr>
                        <a:t>・</a:t>
                      </a:r>
                      <a:r>
                        <a:rPr kumimoji="1" lang="en-US" altLang="ja-JP" sz="1100" b="0" dirty="0">
                          <a:solidFill>
                            <a:schemeClr val="tx1"/>
                          </a:solidFill>
                        </a:rPr>
                        <a:t>BBQ</a:t>
                      </a:r>
                      <a:r>
                        <a:rPr kumimoji="1" lang="ja-JP" altLang="en-US" sz="1100" b="0" dirty="0">
                          <a:solidFill>
                            <a:schemeClr val="tx1"/>
                          </a:solidFill>
                        </a:rPr>
                        <a:t>ガーデン新設（</a:t>
                      </a:r>
                      <a:r>
                        <a:rPr kumimoji="1" lang="en-US" altLang="ja-JP" sz="1100" b="0" dirty="0">
                          <a:solidFill>
                            <a:schemeClr val="tx1"/>
                          </a:solidFill>
                        </a:rPr>
                        <a:t>2018 </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・アスレチック場設置（</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2</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・オリエンテーションホール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a:t>
                      </a:r>
                      <a:r>
                        <a:rPr kumimoji="1" lang="en-US" altLang="ja-JP" sz="1100" b="0" dirty="0">
                          <a:solidFill>
                            <a:schemeClr val="tx1"/>
                          </a:solidFill>
                        </a:rPr>
                        <a:t>BBQ</a:t>
                      </a:r>
                      <a:r>
                        <a:rPr kumimoji="1" lang="ja-JP" altLang="en-US" sz="1100" b="0" dirty="0">
                          <a:solidFill>
                            <a:schemeClr val="tx1"/>
                          </a:solidFill>
                        </a:rPr>
                        <a:t>ガーデンにアスレチック設置（</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7</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・食堂ホール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9</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・カリヨン・玄関ホール</a:t>
                      </a:r>
                      <a:r>
                        <a:rPr kumimoji="1" lang="en-US" altLang="ja-JP" sz="1100" b="0" dirty="0">
                          <a:solidFill>
                            <a:schemeClr val="tx1"/>
                          </a:solidFill>
                        </a:rPr>
                        <a:t>LED</a:t>
                      </a:r>
                      <a:r>
                        <a:rPr kumimoji="1" lang="ja-JP" altLang="en-US" sz="1100" b="0" dirty="0">
                          <a:solidFill>
                            <a:schemeClr val="tx1"/>
                          </a:solidFill>
                        </a:rPr>
                        <a:t>化（</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・第三浴室改修・独立給湯化（</a:t>
                      </a:r>
                      <a:r>
                        <a:rPr kumimoji="1" lang="en-US" altLang="ja-JP" sz="1100" b="0" dirty="0">
                          <a:solidFill>
                            <a:schemeClr val="tx1"/>
                          </a:solidFill>
                        </a:rPr>
                        <a:t>2021</a:t>
                      </a:r>
                      <a:r>
                        <a:rPr kumimoji="1" lang="ja-JP" altLang="en-US" sz="1100" b="0" dirty="0">
                          <a:solidFill>
                            <a:schemeClr val="tx1"/>
                          </a:solidFill>
                        </a:rPr>
                        <a:t>年</a:t>
                      </a:r>
                      <a:r>
                        <a:rPr kumimoji="1" lang="en-US" altLang="ja-JP" sz="1100" b="0" dirty="0">
                          <a:solidFill>
                            <a:schemeClr val="tx1"/>
                          </a:solidFill>
                        </a:rPr>
                        <a:t>3</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・スイングベル修理（</a:t>
                      </a:r>
                      <a:r>
                        <a:rPr kumimoji="1" lang="en-US" altLang="ja-JP" sz="1100" b="0" dirty="0">
                          <a:solidFill>
                            <a:schemeClr val="tx1"/>
                          </a:solidFill>
                        </a:rPr>
                        <a:t>2022</a:t>
                      </a:r>
                      <a:r>
                        <a:rPr kumimoji="1" lang="ja-JP" altLang="en-US" sz="1100" b="0" dirty="0">
                          <a:solidFill>
                            <a:schemeClr val="tx1"/>
                          </a:solidFill>
                        </a:rPr>
                        <a:t>年</a:t>
                      </a:r>
                      <a:r>
                        <a:rPr kumimoji="1" lang="en-US" altLang="ja-JP" sz="1100" b="0" dirty="0">
                          <a:solidFill>
                            <a:schemeClr val="tx1"/>
                          </a:solidFill>
                        </a:rPr>
                        <a:t>4</a:t>
                      </a:r>
                      <a:r>
                        <a:rPr kumimoji="1" lang="ja-JP" altLang="en-US" sz="1100" b="0" dirty="0">
                          <a:solidFill>
                            <a:schemeClr val="tx1"/>
                          </a:solidFill>
                        </a:rPr>
                        <a:t>月～）</a:t>
                      </a:r>
                      <a:endParaRPr kumimoji="1" lang="en-US" altLang="ja-JP" sz="1100" b="0" dirty="0">
                        <a:solidFill>
                          <a:schemeClr val="tx1"/>
                        </a:solidFill>
                      </a:endParaRPr>
                    </a:p>
                    <a:p>
                      <a:pPr marL="87313" indent="-87313"/>
                      <a:r>
                        <a:rPr kumimoji="1" lang="ja-JP" altLang="en-US" sz="1100" b="0" dirty="0">
                          <a:solidFill>
                            <a:schemeClr val="tx1"/>
                          </a:solidFill>
                        </a:rPr>
                        <a:t>・アスレチック遊具増設（</a:t>
                      </a:r>
                      <a:r>
                        <a:rPr kumimoji="1" lang="en-US" altLang="ja-JP" sz="1100" b="0" dirty="0">
                          <a:solidFill>
                            <a:schemeClr val="tx1"/>
                          </a:solidFill>
                        </a:rPr>
                        <a:t>2022</a:t>
                      </a:r>
                      <a:r>
                        <a:rPr kumimoji="1" lang="ja-JP" altLang="en-US" sz="1100" b="0" dirty="0">
                          <a:solidFill>
                            <a:schemeClr val="tx1"/>
                          </a:solidFill>
                        </a:rPr>
                        <a:t>年</a:t>
                      </a:r>
                      <a:r>
                        <a:rPr kumimoji="1" lang="en-US" altLang="ja-JP" sz="1100" b="0" dirty="0">
                          <a:solidFill>
                            <a:schemeClr val="tx1"/>
                          </a:solidFill>
                        </a:rPr>
                        <a:t>5</a:t>
                      </a:r>
                      <a:r>
                        <a:rPr kumimoji="1" lang="ja-JP" altLang="en-US" sz="1100" b="0" dirty="0">
                          <a:solidFill>
                            <a:schemeClr val="tx1"/>
                          </a:solidFill>
                        </a:rPr>
                        <a:t>月～）</a:t>
                      </a:r>
                      <a:endParaRPr kumimoji="1" lang="en-US" altLang="ja-JP" sz="1100" b="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solidFill>
                            <a:schemeClr val="tx1"/>
                          </a:solidFill>
                        </a:rPr>
                        <a:t>料金区分の「日帰り」の取り扱いを、</a:t>
                      </a:r>
                      <a:r>
                        <a:rPr kumimoji="1" lang="en-US" altLang="ja-JP" sz="1100" b="0" dirty="0">
                          <a:solidFill>
                            <a:schemeClr val="tx1"/>
                          </a:solidFill>
                        </a:rPr>
                        <a:t>10-17</a:t>
                      </a:r>
                      <a:r>
                        <a:rPr kumimoji="1" lang="ja-JP" altLang="en-US" sz="1100" b="0" dirty="0">
                          <a:solidFill>
                            <a:schemeClr val="tx1"/>
                          </a:solidFill>
                        </a:rPr>
                        <a:t>時から</a:t>
                      </a:r>
                      <a:r>
                        <a:rPr kumimoji="1" lang="en-US" altLang="ja-JP" sz="1100" b="0" dirty="0">
                          <a:solidFill>
                            <a:schemeClr val="tx1"/>
                          </a:solidFill>
                        </a:rPr>
                        <a:t>10-20</a:t>
                      </a:r>
                      <a:r>
                        <a:rPr kumimoji="1" lang="ja-JP" altLang="en-US" sz="1100" b="0" dirty="0">
                          <a:solidFill>
                            <a:schemeClr val="tx1"/>
                          </a:solidFill>
                        </a:rPr>
                        <a:t>時に変更（</a:t>
                      </a:r>
                      <a:r>
                        <a:rPr kumimoji="1" lang="en-US" altLang="ja-JP" sz="1100" b="0" dirty="0">
                          <a:solidFill>
                            <a:schemeClr val="tx1"/>
                          </a:solidFill>
                        </a:rPr>
                        <a:t>2018</a:t>
                      </a:r>
                      <a:r>
                        <a:rPr kumimoji="1" lang="ja-JP" altLang="en-US" sz="1100" b="0" dirty="0">
                          <a:solidFill>
                            <a:schemeClr val="tx1"/>
                          </a:solidFill>
                        </a:rPr>
                        <a:t>年</a:t>
                      </a:r>
                      <a:r>
                        <a:rPr kumimoji="1" lang="en-US" altLang="ja-JP" sz="1100" b="0" dirty="0">
                          <a:solidFill>
                            <a:schemeClr val="tx1"/>
                          </a:solidFill>
                        </a:rPr>
                        <a:t>7</a:t>
                      </a:r>
                      <a:r>
                        <a:rPr kumimoji="1" lang="ja-JP" altLang="en-US" sz="1100" b="0" dirty="0">
                          <a:solidFill>
                            <a:schemeClr val="tx1"/>
                          </a:solidFill>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ニーズを踏まえた新たな</a:t>
                      </a:r>
                      <a:r>
                        <a:rPr kumimoji="1" lang="en-US" altLang="ja-JP" sz="1100" b="0" dirty="0">
                          <a:solidFill>
                            <a:schemeClr val="tx1"/>
                          </a:solidFill>
                        </a:rPr>
                        <a:t>  </a:t>
                      </a:r>
                      <a:r>
                        <a:rPr kumimoji="1" lang="ja-JP" altLang="en-US" sz="1100" b="0" dirty="0">
                          <a:solidFill>
                            <a:schemeClr val="tx1"/>
                          </a:solidFill>
                        </a:rPr>
                        <a:t>サービス・柔軟な対応</a:t>
                      </a:r>
                      <a:endParaRPr kumimoji="1" lang="en-US" altLang="ja-JP" sz="1100" b="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tab pos="1746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企業向け宿泊研修プランを作成し広報（</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tab pos="1746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手洗い場に除菌アルコール及び紙タオルを設置（</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174625" algn="l" defTabSz="914400" rtl="0" eaLnBrk="1" fontAlgn="ctr" latinLnBrk="0" hangingPunct="1">
                        <a:lnSpc>
                          <a:spcPct val="100000"/>
                        </a:lnSpc>
                        <a:spcBef>
                          <a:spcPts val="0"/>
                        </a:spcBef>
                        <a:spcAft>
                          <a:spcPts val="0"/>
                        </a:spcAft>
                        <a:buClrTx/>
                        <a:buSzTx/>
                        <a:buFontTx/>
                        <a:buNone/>
                        <a:tabLst>
                          <a:tab pos="87313" algn="l"/>
                        </a:tabLst>
                        <a:defRPr/>
                      </a:pPr>
                      <a:r>
                        <a:rPr lang="ja-JP" altLang="en-US" sz="1100" b="0" i="0" u="none" strike="noStrike" dirty="0">
                          <a:solidFill>
                            <a:schemeClr val="tx1"/>
                          </a:solidFill>
                          <a:effectLst/>
                          <a:latin typeface="ＭＳ Ｐゴシック"/>
                        </a:rPr>
                        <a:t>・ボランティアとの連携</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tab pos="85725" algn="l"/>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大学生主体の専属ﾎﾞﾗﾝﾃｨｱﾘｰﾀﾞｰを新たに組織し、ﾌﾟﾛｸﾞﾗﾑ支援（</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・オリジナル毛布の設置（</a:t>
                      </a:r>
                      <a:r>
                        <a:rPr lang="en-US" altLang="ja-JP" sz="1100" b="0" i="0" u="none" strike="noStrike" dirty="0">
                          <a:solidFill>
                            <a:schemeClr val="tx1"/>
                          </a:solidFill>
                          <a:effectLst/>
                          <a:latin typeface="ＭＳ Ｐゴシック"/>
                        </a:rPr>
                        <a:t>2019.2021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・利用者の要望によりプログラム指導員を派遣</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・ツリーイングフィールド整備</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・テントサイト増設・整備（</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・宿泊パック（テント、宿泊棟泊）推進</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・テント泊レンタル用品の強化（</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なｲﾍﾞﾝﾄ・ﾌﾟﾗﾝの企画、</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実施</a:t>
                      </a:r>
                      <a:endParaRPr kumimoji="1" lang="en-US" altLang="ja-JP" sz="1100" b="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近隣施設と連携し、ｵｰﾌﾟﾝﾃﾞｰにあわせて「奥貝塚ゆったりｳｫｰｸ」を実行委員会方式で実施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2008</a:t>
                      </a:r>
                      <a:r>
                        <a:rPr lang="ja-JP" altLang="en-US" sz="1100" b="0" i="0" u="none" strike="noStrike" dirty="0">
                          <a:solidFill>
                            <a:schemeClr val="tx1"/>
                          </a:solidFill>
                          <a:effectLst/>
                          <a:latin typeface="ＭＳ Ｐゴシック"/>
                        </a:rPr>
                        <a:t>年より毎年１１月に実施）</a:t>
                      </a:r>
                      <a:endParaRPr lang="en-US" altLang="ja-JP" sz="1100" b="0" i="0" u="none" strike="sngStrike" baseline="0"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コスプレの森（</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より毎年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回程度実施）</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森の中で読み聞かせ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年より毎年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月に実施）</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・施設内外へ防犯カメラの設置（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・軽自動車導入（</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・軽トラック導入（</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・ワーケーションプラン案内（</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・女子ソロキャン実施（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088461004"/>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439444699"/>
              </p:ext>
            </p:extLst>
          </p:nvPr>
        </p:nvGraphicFramePr>
        <p:xfrm>
          <a:off x="107504" y="352777"/>
          <a:ext cx="8928991" cy="6176999"/>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122413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2016224">
                  <a:extLst>
                    <a:ext uri="{9D8B030D-6E8A-4147-A177-3AD203B41FA5}">
                      <a16:colId xmlns:a16="http://schemas.microsoft.com/office/drawing/2014/main" val="20005"/>
                    </a:ext>
                  </a:extLst>
                </a:gridCol>
                <a:gridCol w="1296143">
                  <a:extLst>
                    <a:ext uri="{9D8B030D-6E8A-4147-A177-3AD203B41FA5}">
                      <a16:colId xmlns:a16="http://schemas.microsoft.com/office/drawing/2014/main" val="20006"/>
                    </a:ext>
                  </a:extLst>
                </a:gridCol>
              </a:tblGrid>
              <a:tr h="243513">
                <a:tc rowSpan="2" gridSpan="2">
                  <a:txBody>
                    <a:bodyPr/>
                    <a:lstStyle/>
                    <a:p>
                      <a:pPr algn="ctr"/>
                      <a:r>
                        <a:rPr kumimoji="1" lang="ja-JP" altLang="en-US" sz="105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05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553439">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050" dirty="0">
                          <a:solidFill>
                            <a:schemeClr val="tx1"/>
                          </a:solidFill>
                        </a:rPr>
                        <a:t>ＩＣＴ改善</a:t>
                      </a: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施設改修</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サービス改善</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050" dirty="0">
                          <a:solidFill>
                            <a:schemeClr val="tx1"/>
                          </a:solidFill>
                        </a:rPr>
                        <a:t>その他</a:t>
                      </a:r>
                    </a:p>
                  </a:txBody>
                  <a:tcPr anchor="ct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5364000">
                <a:tc>
                  <a:txBody>
                    <a:bodyPr/>
                    <a:lstStyle/>
                    <a:p>
                      <a:r>
                        <a:rPr kumimoji="1" lang="en-US" altLang="ja-JP" sz="1050" dirty="0">
                          <a:solidFill>
                            <a:schemeClr val="tx1"/>
                          </a:solidFill>
                        </a:rPr>
                        <a:t>46</a:t>
                      </a:r>
                      <a:endParaRPr kumimoji="1" lang="ja-JP" altLang="en-US" sz="105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中央図書館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・ﾎｰﾑﾍﾟｰｼﾞの情報発信を強化</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蔵書検索システムと</a:t>
                      </a:r>
                      <a:r>
                        <a:rPr lang="en-US" altLang="ja-JP" sz="1050" b="0" i="0" u="none" strike="noStrike" dirty="0">
                          <a:solidFill>
                            <a:schemeClr val="tx1"/>
                          </a:solidFill>
                          <a:effectLst/>
                          <a:latin typeface="ＭＳ Ｐゴシック"/>
                        </a:rPr>
                        <a:t> SNS</a:t>
                      </a:r>
                      <a:r>
                        <a:rPr lang="ja-JP" altLang="en-US" sz="1050" b="0" i="0" u="none" strike="noStrike" dirty="0">
                          <a:solidFill>
                            <a:schemeClr val="tx1"/>
                          </a:solidFill>
                          <a:effectLst/>
                          <a:latin typeface="ＭＳ Ｐゴシック"/>
                        </a:rPr>
                        <a:t>との連携、ﾂｲｯﾀｰ</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開始（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児童文学館所蔵の街</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頭紙芝居のﾃﾞｼﾞﾀﾙ化、</a:t>
                      </a:r>
                      <a:r>
                        <a:rPr lang="en-US" altLang="ja-JP" sz="1050" b="0" i="0" u="none" strike="noStrike" dirty="0">
                          <a:solidFill>
                            <a:schemeClr val="tx1"/>
                          </a:solidFill>
                          <a:effectLst/>
                          <a:latin typeface="ＭＳ Ｐゴシック"/>
                        </a:rPr>
                        <a:t>HP</a:t>
                      </a:r>
                      <a:r>
                        <a:rPr lang="ja-JP" altLang="en-US" sz="1050" b="0" i="0" u="none" strike="noStrike" dirty="0">
                          <a:solidFill>
                            <a:schemeClr val="tx1"/>
                          </a:solidFill>
                          <a:effectLst/>
                          <a:latin typeface="ＭＳ Ｐゴシック"/>
                        </a:rPr>
                        <a:t>公開（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子どもの読書活動推 </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進のページ、やさしい</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にほん</a:t>
                      </a:r>
                      <a:r>
                        <a:rPr lang="ja-JP" altLang="en-US" sz="1050" b="0" i="0" u="none" strike="noStrike" dirty="0" err="1">
                          <a:solidFill>
                            <a:schemeClr val="tx1"/>
                          </a:solidFill>
                          <a:effectLst/>
                          <a:latin typeface="ＭＳ Ｐゴシック"/>
                        </a:rPr>
                        <a:t>ごの</a:t>
                      </a:r>
                      <a:r>
                        <a:rPr lang="ja-JP" altLang="en-US" sz="1050" b="0" i="0" u="none" strike="noStrike" dirty="0">
                          <a:solidFill>
                            <a:schemeClr val="tx1"/>
                          </a:solidFill>
                          <a:effectLst/>
                          <a:latin typeface="ＭＳ Ｐゴシック"/>
                        </a:rPr>
                        <a:t>ページを掲</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載（</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当館所蔵資料のデジ</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タル画像・統計等を</a:t>
                      </a:r>
                      <a:r>
                        <a:rPr lang="en-US" altLang="ja-JP" sz="1050" b="0" i="0" u="none" strike="noStrike" dirty="0">
                          <a:solidFill>
                            <a:schemeClr val="tx1"/>
                          </a:solidFill>
                          <a:effectLst/>
                          <a:latin typeface="ＭＳ Ｐゴシック"/>
                        </a:rPr>
                        <a:t> CCBY</a:t>
                      </a:r>
                      <a:r>
                        <a:rPr lang="ja-JP" altLang="en-US" sz="1050" b="0" i="0" u="none" strike="noStrike" dirty="0">
                          <a:solidFill>
                            <a:schemeClr val="tx1"/>
                          </a:solidFill>
                          <a:effectLst/>
                          <a:latin typeface="ＭＳ Ｐゴシック"/>
                        </a:rPr>
                        <a:t>ライセンスにより</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オープンデータ化（</a:t>
                      </a:r>
                      <a:r>
                        <a:rPr lang="en-US" altLang="ja-JP" sz="1050" b="0" i="0" u="none" strike="noStrike" dirty="0">
                          <a:solidFill>
                            <a:schemeClr val="tx1"/>
                          </a:solidFill>
                          <a:effectLst/>
                          <a:latin typeface="ＭＳ Ｐゴシック"/>
                        </a:rPr>
                        <a:t>2017</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・システム改善</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電子資料検索ｼｽﾃﾑ</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「おおさか</a:t>
                      </a:r>
                      <a:r>
                        <a:rPr lang="en-US" altLang="ja-JP" sz="1050" b="0" i="0" u="none" strike="noStrike" dirty="0">
                          <a:solidFill>
                            <a:schemeClr val="tx1"/>
                          </a:solidFill>
                          <a:effectLst/>
                          <a:latin typeface="ＭＳ Ｐゴシック"/>
                        </a:rPr>
                        <a:t>e</a:t>
                      </a:r>
                      <a:r>
                        <a:rPr lang="ja-JP" altLang="en-US" sz="1050" b="0" i="0" u="none" strike="noStrike" dirty="0">
                          <a:solidFill>
                            <a:schemeClr val="tx1"/>
                          </a:solidFill>
                          <a:effectLst/>
                          <a:latin typeface="ＭＳ Ｐゴシック"/>
                        </a:rPr>
                        <a:t>ｺﾚｸｼｮﾝ」公</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開（</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国立国会図書館「図</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書館向けデジタル化</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資料送信サービス」の</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登録（</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ｵﾝﾗｲﾝﾃﾞｰﾀﾍﾞｰｽの拡</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充（</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・オンラインによる</a:t>
                      </a:r>
                      <a:r>
                        <a:rPr lang="ja-JP" altLang="en-US" sz="1050" b="0" i="0" u="none" strike="noStrike" dirty="0" err="1">
                          <a:solidFill>
                            <a:schemeClr val="tx1"/>
                          </a:solidFill>
                          <a:effectLst/>
                          <a:latin typeface="ＭＳ Ｐゴシック"/>
                        </a:rPr>
                        <a:t>視覚障がい</a:t>
                      </a:r>
                      <a:r>
                        <a:rPr lang="ja-JP" altLang="en-US" sz="1050" b="0" i="0" u="none" strike="noStrike" dirty="0">
                          <a:solidFill>
                            <a:schemeClr val="tx1"/>
                          </a:solidFill>
                          <a:effectLst/>
                          <a:latin typeface="ＭＳ Ｐゴシック"/>
                        </a:rPr>
                        <a:t>者向け対面朗読の開始（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err="1">
                          <a:solidFill>
                            <a:schemeClr val="tx1"/>
                          </a:solidFill>
                          <a:effectLst/>
                          <a:latin typeface="ＭＳ Ｐゴシック"/>
                        </a:rPr>
                        <a:t>Youtube</a:t>
                      </a:r>
                      <a:r>
                        <a:rPr lang="ja-JP" altLang="en-US" sz="1050" b="0" i="0" u="none" strike="noStrike" dirty="0">
                          <a:solidFill>
                            <a:schemeClr val="tx1"/>
                          </a:solidFill>
                          <a:effectLst/>
                          <a:latin typeface="ＭＳ Ｐゴシック"/>
                        </a:rPr>
                        <a:t>公式チャンネルを開設（</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YA</a:t>
                      </a:r>
                      <a:r>
                        <a:rPr lang="ja-JP" altLang="en-US" sz="1050" b="0" i="0" u="none" strike="noStrike" dirty="0">
                          <a:solidFill>
                            <a:schemeClr val="tx1"/>
                          </a:solidFill>
                          <a:effectLst/>
                          <a:latin typeface="ＭＳ Ｐゴシック"/>
                        </a:rPr>
                        <a:t>世代向けインスタグラムの開設（</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利用者用無線</a:t>
                      </a:r>
                      <a:r>
                        <a:rPr lang="en-US" altLang="ja-JP" sz="1050" b="0" i="0" u="none" strike="noStrike" dirty="0">
                          <a:solidFill>
                            <a:schemeClr val="tx1"/>
                          </a:solidFill>
                          <a:effectLst/>
                          <a:latin typeface="ＭＳ Ｐゴシック"/>
                        </a:rPr>
                        <a:t>LAN</a:t>
                      </a:r>
                      <a:r>
                        <a:rPr lang="ja-JP" altLang="en-US" sz="1050" b="0" i="0" u="none" strike="noStrike" dirty="0">
                          <a:solidFill>
                            <a:schemeClr val="tx1"/>
                          </a:solidFill>
                          <a:effectLst/>
                          <a:latin typeface="ＭＳ Ｐゴシック"/>
                        </a:rPr>
                        <a:t>サービスの認証方法の改善（</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「日本十進分類法」第</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版による分類情報の提供開始（</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府内市町村図書館との情報共有ツールの試行開始（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2021</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・読書カフェをオープン</a:t>
                      </a:r>
                      <a:r>
                        <a:rPr lang="en-US" altLang="ja-JP" sz="1050" b="0" i="0" u="none" strike="noStrike" dirty="0">
                          <a:solidFill>
                            <a:schemeClr val="tx1"/>
                          </a:solidFill>
                          <a:effectLst/>
                          <a:latin typeface="ＭＳ Ｐゴシック"/>
                        </a:rPr>
                        <a:t/>
                      </a:r>
                      <a:br>
                        <a:rPr lang="en-US" altLang="ja-JP" sz="1050" b="0" i="0" u="none" strike="noStrike" dirty="0">
                          <a:solidFill>
                            <a:schemeClr val="tx1"/>
                          </a:solidFill>
                          <a:effectLst/>
                          <a:latin typeface="ＭＳ Ｐゴシック"/>
                        </a:rPr>
                      </a:b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・大阪府内産木材利用促進モデル整備等事業により読書カフェ及び展示コーナーの木質化を図り、木の温もりを感じる憩いの場を提供（</a:t>
                      </a:r>
                      <a:r>
                        <a:rPr lang="en-US" altLang="ja-JP" sz="1050" b="0" i="0" u="none" strike="noStrike" dirty="0">
                          <a:solidFill>
                            <a:schemeClr val="tx1"/>
                          </a:solidFill>
                          <a:effectLst/>
                          <a:latin typeface="ＭＳ Ｐゴシック"/>
                        </a:rPr>
                        <a:t>2022</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a:t>
                      </a:r>
                      <a:r>
                        <a:rPr kumimoji="1" lang="ja-JP" altLang="en-US" sz="1050" dirty="0">
                          <a:solidFill>
                            <a:schemeClr val="tx1"/>
                          </a:solidFill>
                        </a:rPr>
                        <a:t>ニーズを踏まえた新たなサービス・柔軟な対応</a:t>
                      </a:r>
                      <a:endParaRPr kumimoji="1" lang="en-US" altLang="ja-JP" sz="105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児童文学館資料の閲覧予約サービス開始（</a:t>
                      </a:r>
                      <a:r>
                        <a:rPr lang="en-US" altLang="ja-JP" sz="1050" b="0" i="0" u="none" strike="noStrike" dirty="0">
                          <a:solidFill>
                            <a:schemeClr val="tx1"/>
                          </a:solidFill>
                          <a:effectLst/>
                          <a:latin typeface="ＭＳ Ｐゴシック"/>
                        </a:rPr>
                        <a:t>2010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個人貸出点数を</a:t>
                      </a:r>
                      <a:r>
                        <a:rPr lang="en-US" altLang="ja-JP" sz="1050" b="0" i="0" u="none" strike="noStrike" dirty="0">
                          <a:solidFill>
                            <a:schemeClr val="tx1"/>
                          </a:solidFill>
                          <a:effectLst/>
                          <a:latin typeface="ＭＳ Ｐゴシック"/>
                        </a:rPr>
                        <a:t>12</a:t>
                      </a:r>
                      <a:r>
                        <a:rPr lang="ja-JP" altLang="en-US" sz="1050" b="0" i="0" u="none" strike="noStrike" dirty="0">
                          <a:solidFill>
                            <a:schemeClr val="tx1"/>
                          </a:solidFill>
                          <a:effectLst/>
                          <a:latin typeface="ＭＳ Ｐゴシック"/>
                        </a:rPr>
                        <a:t>点に変更（</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国際児童文学館「特別研究者」「専門協力員」制度試行開始（</a:t>
                      </a:r>
                      <a:r>
                        <a:rPr lang="en-US" altLang="ja-JP" sz="1050" b="0" i="0" u="none" strike="noStrike" dirty="0">
                          <a:solidFill>
                            <a:schemeClr val="tx1"/>
                          </a:solidFill>
                          <a:effectLst/>
                          <a:latin typeface="ＭＳ Ｐゴシック"/>
                        </a:rPr>
                        <a:t>2015</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カラー複写サービスの拡大（</a:t>
                      </a:r>
                      <a:r>
                        <a:rPr lang="en-US" altLang="ja-JP" sz="1050" b="0" i="0" u="none" strike="noStrike" dirty="0">
                          <a:solidFill>
                            <a:schemeClr val="tx1"/>
                          </a:solidFill>
                          <a:effectLst/>
                          <a:latin typeface="ＭＳ Ｐゴシック"/>
                        </a:rPr>
                        <a:t>2016</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1</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予約資料の着払いによる郵送貸出開始（</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5</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chemeClr val="tx1"/>
                          </a:solidFill>
                          <a:effectLst/>
                          <a:latin typeface="ＭＳ Ｐゴシック"/>
                        </a:rPr>
                        <a:t>・他機関との連携</a:t>
                      </a:r>
                      <a:endParaRPr lang="en-US" altLang="ja-JP" sz="1050" b="0" i="0" u="none" strike="noStrike" dirty="0">
                        <a:solidFill>
                          <a:schemeClr val="tx1"/>
                        </a:solidFill>
                        <a:effectLst/>
                        <a:latin typeface="ＭＳ Ｐゴシック"/>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府内図書館への貸出対象資料の拡充（</a:t>
                      </a:r>
                      <a:r>
                        <a:rPr lang="en-US" altLang="ja-JP" sz="1050" b="0" i="0" u="none" strike="noStrike" dirty="0">
                          <a:solidFill>
                            <a:schemeClr val="tx1"/>
                          </a:solidFill>
                          <a:effectLst/>
                          <a:latin typeface="ＭＳ Ｐゴシック"/>
                        </a:rPr>
                        <a:t>2013</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6</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書庫出納案内システム導入</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a:t>
                      </a:r>
                      <a:r>
                        <a:rPr lang="en-US" altLang="ja-JP" sz="1050" b="0" i="0" u="none" strike="noStrike" dirty="0">
                          <a:solidFill>
                            <a:schemeClr val="tx1"/>
                          </a:solidFill>
                          <a:effectLst/>
                          <a:latin typeface="ＭＳ Ｐゴシック"/>
                        </a:rPr>
                        <a:t>2014</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中央図書館所蔵雑誌の府内市町村図書館への協力貸出試行開始（</a:t>
                      </a:r>
                      <a:r>
                        <a:rPr lang="en-US" altLang="ja-JP" sz="1050" b="0" i="0" u="none" strike="noStrike" dirty="0">
                          <a:solidFill>
                            <a:schemeClr val="tx1"/>
                          </a:solidFill>
                          <a:effectLst/>
                          <a:latin typeface="ＭＳ Ｐゴシック"/>
                        </a:rPr>
                        <a:t>2018</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月～、本格実施</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中央図書館所蔵雑誌の中之島図書館への貸出開始（</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2</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府立図書館で借りた資料を市町村図書館で返却する「遠隔地返却」の試行開始（府内</a:t>
                      </a:r>
                      <a:r>
                        <a:rPr lang="en-US" altLang="ja-JP" sz="1050" b="0" i="0" u="none" strike="noStrike" dirty="0">
                          <a:solidFill>
                            <a:schemeClr val="tx1"/>
                          </a:solidFill>
                          <a:effectLst/>
                          <a:latin typeface="ＭＳ Ｐゴシック"/>
                        </a:rPr>
                        <a:t>7</a:t>
                      </a:r>
                      <a:r>
                        <a:rPr lang="ja-JP" altLang="en-US" sz="1050" b="0" i="0" u="none" strike="noStrike" dirty="0">
                          <a:solidFill>
                            <a:schemeClr val="tx1"/>
                          </a:solidFill>
                          <a:effectLst/>
                          <a:latin typeface="ＭＳ Ｐゴシック"/>
                        </a:rPr>
                        <a:t>市町村）（</a:t>
                      </a:r>
                      <a:r>
                        <a:rPr lang="en-US" altLang="ja-JP" sz="1050" b="0" i="0" u="none" strike="noStrike" dirty="0">
                          <a:solidFill>
                            <a:schemeClr val="tx1"/>
                          </a:solidFill>
                          <a:effectLst/>
                          <a:latin typeface="ＭＳ Ｐゴシック"/>
                        </a:rPr>
                        <a:t>2019</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3</a:t>
                      </a:r>
                      <a:r>
                        <a:rPr lang="ja-JP" altLang="en-US" sz="1050" b="0" i="0" u="none" strike="noStrike" dirty="0">
                          <a:solidFill>
                            <a:schemeClr val="tx1"/>
                          </a:solidFill>
                          <a:effectLst/>
                          <a:latin typeface="ＭＳ Ｐゴシック"/>
                        </a:rPr>
                        <a:t>月～。本格（府内</a:t>
                      </a:r>
                      <a:r>
                        <a:rPr lang="en-US" altLang="ja-JP" sz="1050" b="0" i="0" u="none" strike="noStrike" dirty="0">
                          <a:solidFill>
                            <a:schemeClr val="tx1"/>
                          </a:solidFill>
                          <a:effectLst/>
                          <a:latin typeface="ＭＳ Ｐゴシック"/>
                        </a:rPr>
                        <a:t>10</a:t>
                      </a:r>
                      <a:r>
                        <a:rPr lang="ja-JP" altLang="en-US" sz="1050" b="0" i="0" u="none" strike="noStrike" dirty="0">
                          <a:solidFill>
                            <a:schemeClr val="tx1"/>
                          </a:solidFill>
                          <a:effectLst/>
                          <a:latin typeface="ＭＳ Ｐゴシック"/>
                        </a:rPr>
                        <a:t>市町村）</a:t>
                      </a:r>
                      <a:r>
                        <a:rPr lang="en-US" altLang="ja-JP" sz="1050" b="0" i="0" u="none" strike="noStrike" dirty="0">
                          <a:solidFill>
                            <a:schemeClr val="tx1"/>
                          </a:solidFill>
                          <a:effectLst/>
                          <a:latin typeface="ＭＳ Ｐゴシック"/>
                        </a:rPr>
                        <a:t>2020</a:t>
                      </a:r>
                      <a:r>
                        <a:rPr lang="ja-JP" altLang="en-US" sz="1050" b="0" i="0" u="none" strike="noStrike" dirty="0">
                          <a:solidFill>
                            <a:schemeClr val="tx1"/>
                          </a:solidFill>
                          <a:effectLst/>
                          <a:latin typeface="ＭＳ Ｐゴシック"/>
                        </a:rPr>
                        <a:t>年</a:t>
                      </a:r>
                      <a:r>
                        <a:rPr lang="en-US" altLang="ja-JP" sz="1050" b="0" i="0" u="none" strike="noStrike" dirty="0">
                          <a:solidFill>
                            <a:schemeClr val="tx1"/>
                          </a:solidFill>
                          <a:effectLst/>
                          <a:latin typeface="ＭＳ Ｐゴシック"/>
                        </a:rPr>
                        <a:t>4</a:t>
                      </a:r>
                      <a:r>
                        <a:rPr lang="ja-JP" altLang="en-US" sz="1050" b="0" i="0" u="none" strike="noStrike" dirty="0">
                          <a:solidFill>
                            <a:schemeClr val="tx1"/>
                          </a:solidFill>
                          <a:effectLst/>
                          <a:latin typeface="ＭＳ Ｐゴシック"/>
                        </a:rPr>
                        <a:t>月～）</a:t>
                      </a:r>
                      <a:endParaRPr lang="en-US" altLang="ja-JP" sz="105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kumimoji="1" lang="en-US" altLang="ja-JP" sz="105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dirty="0">
                          <a:solidFill>
                            <a:schemeClr val="tx1"/>
                          </a:solidFill>
                        </a:rPr>
                        <a:t>　</a:t>
                      </a:r>
                      <a:endParaRPr lang="en-US" altLang="ja-JP" sz="105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dirty="0">
                          <a:solidFill>
                            <a:schemeClr val="tx1"/>
                          </a:solidFill>
                        </a:rPr>
                        <a:t>・ニーズを踏まえた新たなｲﾍﾞﾝﾄ・ﾌﾟﾗﾝの企画、実施</a:t>
                      </a:r>
                      <a:endParaRPr kumimoji="1" lang="en-US" altLang="ja-JP" sz="105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chemeClr val="tx1"/>
                          </a:solidFill>
                          <a:effectLst/>
                          <a:latin typeface="ＭＳ Ｐゴシック"/>
                        </a:rPr>
                        <a:t>-</a:t>
                      </a:r>
                      <a:r>
                        <a:rPr lang="ja-JP" altLang="en-US" sz="1050" b="0" i="0" u="none" strike="noStrike" dirty="0">
                          <a:solidFill>
                            <a:schemeClr val="tx1"/>
                          </a:solidFill>
                          <a:effectLst/>
                          <a:latin typeface="ＭＳ Ｐゴシック"/>
                        </a:rPr>
                        <a:t>利用者向け情報検</a:t>
                      </a:r>
                      <a:r>
                        <a:rPr lang="en-US" altLang="ja-JP" sz="1050" b="0" i="0" u="none" strike="noStrike" dirty="0">
                          <a:solidFill>
                            <a:schemeClr val="tx1"/>
                          </a:solidFill>
                          <a:effectLst/>
                          <a:latin typeface="ＭＳ Ｐゴシック"/>
                        </a:rPr>
                        <a:t>  </a:t>
                      </a:r>
                      <a:r>
                        <a:rPr lang="ja-JP" altLang="en-US" sz="1050" b="0" i="0" u="none" strike="noStrike" dirty="0">
                          <a:solidFill>
                            <a:schemeClr val="tx1"/>
                          </a:solidFill>
                          <a:effectLst/>
                          <a:latin typeface="ＭＳ Ｐゴシック"/>
                        </a:rPr>
                        <a:t>索講座</a:t>
                      </a:r>
                      <a:endParaRPr lang="en-US" altLang="ja-JP" sz="105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・施設管理業務等指定管理制度を導入（</a:t>
                      </a:r>
                      <a:r>
                        <a:rPr kumimoji="1" lang="en-US" altLang="ja-JP" sz="1050" kern="1200" dirty="0">
                          <a:solidFill>
                            <a:schemeClr val="tx1"/>
                          </a:solidFill>
                          <a:latin typeface="+mn-lt"/>
                          <a:ea typeface="+mn-ea"/>
                          <a:cs typeface="+mn-cs"/>
                        </a:rPr>
                        <a:t>2015</a:t>
                      </a:r>
                      <a:r>
                        <a:rPr kumimoji="1" lang="ja-JP" altLang="en-US" sz="1050" kern="1200" dirty="0">
                          <a:solidFill>
                            <a:schemeClr val="tx1"/>
                          </a:solidFill>
                          <a:latin typeface="+mn-lt"/>
                          <a:ea typeface="+mn-ea"/>
                          <a:cs typeface="+mn-cs"/>
                        </a:rPr>
                        <a:t>年</a:t>
                      </a:r>
                      <a:r>
                        <a:rPr kumimoji="1" lang="en-US" altLang="ja-JP" sz="1050" kern="1200" dirty="0">
                          <a:solidFill>
                            <a:schemeClr val="tx1"/>
                          </a:solidFill>
                          <a:latin typeface="+mn-lt"/>
                          <a:ea typeface="+mn-ea"/>
                          <a:cs typeface="+mn-cs"/>
                        </a:rPr>
                        <a:t>4</a:t>
                      </a:r>
                      <a:r>
                        <a:rPr kumimoji="1" lang="ja-JP" altLang="en-US" sz="1050" kern="1200" dirty="0">
                          <a:solidFill>
                            <a:schemeClr val="tx1"/>
                          </a:solidFill>
                          <a:latin typeface="+mn-lt"/>
                          <a:ea typeface="+mn-ea"/>
                          <a:cs typeface="+mn-cs"/>
                        </a:rPr>
                        <a:t>月～）</a:t>
                      </a:r>
                      <a:endParaRPr kumimoji="1" lang="en-US" altLang="ja-JP" sz="1050" kern="1200" dirty="0">
                        <a:solidFill>
                          <a:schemeClr val="tx1"/>
                        </a:solidFill>
                        <a:latin typeface="+mn-lt"/>
                        <a:ea typeface="+mn-ea"/>
                        <a:cs typeface="+mn-cs"/>
                      </a:endParaRP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・コロナウイルス感染　症対策の対応（貸出期限延長、貸出可能冊数の増加、間隔確保のための座席の撤去、施設面での対応等）</a:t>
                      </a:r>
                      <a:endParaRPr kumimoji="1" lang="en-US" altLang="ja-JP" sz="1050" kern="1200" dirty="0">
                        <a:solidFill>
                          <a:schemeClr val="tx1"/>
                        </a:solidFill>
                        <a:latin typeface="+mn-lt"/>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217238878"/>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53661348"/>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82732"/>
          <a:ext cx="8928991" cy="58216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608178">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728192">
                  <a:extLst>
                    <a:ext uri="{9D8B030D-6E8A-4147-A177-3AD203B41FA5}">
                      <a16:colId xmlns:a16="http://schemas.microsoft.com/office/drawing/2014/main" val="20005"/>
                    </a:ext>
                  </a:extLst>
                </a:gridCol>
                <a:gridCol w="158417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2921292">
                <a:tc>
                  <a:txBody>
                    <a:bodyPr/>
                    <a:lstStyle/>
                    <a:p>
                      <a:r>
                        <a:rPr kumimoji="1" lang="en-US" altLang="ja-JP" sz="1100" dirty="0">
                          <a:solidFill>
                            <a:schemeClr val="tx1"/>
                          </a:solidFill>
                        </a:rPr>
                        <a:t>47</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中之島図書館</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・ﾎｰﾑﾍﾟｰｼﾞの情報発信を強化</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蔵書検索システムと</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SNS</a:t>
                      </a:r>
                      <a:r>
                        <a:rPr lang="ja-JP" altLang="en-US" sz="1100" b="0" i="0" u="none" strike="noStrike" dirty="0">
                          <a:solidFill>
                            <a:schemeClr val="tx1"/>
                          </a:solidFill>
                          <a:effectLst/>
                          <a:latin typeface="ＭＳ Ｐゴシック"/>
                        </a:rPr>
                        <a:t>との連携、ﾂｲｯﾀｰ</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開始（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r>
                        <a:rPr lang="ja-JP" altLang="en-US" sz="1100" b="0" i="0" u="none" strike="noStrike" baseline="0"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・メールマガジン配信　</a:t>
                      </a:r>
                      <a:r>
                        <a:rPr lang="en-US" altLang="ja-JP" sz="1100" b="0" i="0" u="none" strike="noStrike" dirty="0">
                          <a:solidFill>
                            <a:schemeClr val="tx1"/>
                          </a:solidFill>
                          <a:effectLst/>
                          <a:latin typeface="ＭＳ Ｐゴシック"/>
                        </a:rPr>
                        <a:t>(2005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lvl="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公式チャンネルを開設（</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・システム改善</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電子資料検索ｼｽﾃﾑ</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「おおさか</a:t>
                      </a:r>
                      <a:r>
                        <a:rPr lang="en-US" altLang="ja-JP" sz="1100" b="0" i="0" u="none" strike="noStrike" dirty="0">
                          <a:solidFill>
                            <a:schemeClr val="tx1"/>
                          </a:solidFill>
                          <a:effectLst/>
                          <a:latin typeface="ＭＳ Ｐゴシック"/>
                        </a:rPr>
                        <a:t>e</a:t>
                      </a:r>
                      <a:r>
                        <a:rPr lang="ja-JP" altLang="en-US" sz="1100" b="0" i="0" u="none" strike="noStrike" dirty="0">
                          <a:solidFill>
                            <a:schemeClr val="tx1"/>
                          </a:solidFill>
                          <a:effectLst/>
                          <a:latin typeface="ＭＳ Ｐゴシック"/>
                        </a:rPr>
                        <a:t>ｺﾚｸｼｮﾝ」公開（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国立国会図書館「図書館向けデジタル化資料送信サービス」の登録（</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ｵﾝﾗｲﾝﾃﾞｰﾀﾍﾞｰｽの拡充（</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「おおさかポータル」提供開始（</a:t>
                      </a:r>
                      <a:r>
                        <a:rPr kumimoji="1" lang="en-US" altLang="ja-JP" sz="1100" b="0" i="0" u="none" strike="noStrike" dirty="0">
                          <a:solidFill>
                            <a:schemeClr val="tx1"/>
                          </a:solidFill>
                          <a:effectLst/>
                          <a:latin typeface="ＭＳ Ｐゴシック"/>
                        </a:rPr>
                        <a:t>2019</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ＭＳ Ｐゴシック"/>
                          <a:ea typeface="+mn-ea"/>
                          <a:cs typeface="+mn-cs"/>
                        </a:rPr>
                        <a:t>-</a:t>
                      </a:r>
                      <a:r>
                        <a:rPr kumimoji="1" lang="ja-JP" altLang="en-US" sz="1100" b="0" i="0" u="none" strike="noStrike" kern="1200" dirty="0">
                          <a:solidFill>
                            <a:schemeClr val="tx1"/>
                          </a:solidFill>
                          <a:effectLst/>
                          <a:latin typeface="ＭＳ Ｐゴシック"/>
                          <a:ea typeface="+mn-ea"/>
                          <a:cs typeface="+mn-cs"/>
                        </a:rPr>
                        <a:t>「おおさかポータル」</a:t>
                      </a:r>
                      <a:r>
                        <a:rPr kumimoji="1" lang="en-US" altLang="ja-JP" sz="1100" b="0" i="0" u="none" strike="noStrike" kern="1200" dirty="0">
                          <a:solidFill>
                            <a:schemeClr val="tx1"/>
                          </a:solidFill>
                          <a:effectLst/>
                          <a:latin typeface="ＭＳ Ｐゴシック"/>
                          <a:ea typeface="+mn-ea"/>
                          <a:cs typeface="+mn-cs"/>
                        </a:rPr>
                        <a:t>API</a:t>
                      </a:r>
                      <a:r>
                        <a:rPr kumimoji="1" lang="ja-JP" altLang="en-US" sz="1100" b="0" i="0" u="none" strike="noStrike" kern="1200" dirty="0">
                          <a:solidFill>
                            <a:schemeClr val="tx1"/>
                          </a:solidFill>
                          <a:effectLst/>
                          <a:latin typeface="ＭＳ Ｐゴシック"/>
                          <a:ea typeface="+mn-ea"/>
                          <a:cs typeface="+mn-cs"/>
                        </a:rPr>
                        <a:t>を公開（</a:t>
                      </a:r>
                      <a:r>
                        <a:rPr kumimoji="1" lang="en-US" altLang="ja-JP" sz="1100" b="0" i="0" u="none" strike="noStrike" kern="1200" dirty="0">
                          <a:solidFill>
                            <a:schemeClr val="tx1"/>
                          </a:solidFill>
                          <a:effectLst/>
                          <a:latin typeface="ＭＳ Ｐゴシック"/>
                          <a:ea typeface="+mn-ea"/>
                          <a:cs typeface="+mn-cs"/>
                        </a:rPr>
                        <a:t>2019</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4</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利用者用無線</a:t>
                      </a:r>
                      <a:r>
                        <a:rPr lang="en-US" altLang="ja-JP" sz="1100" b="0" i="0" u="none" strike="noStrike" dirty="0">
                          <a:solidFill>
                            <a:schemeClr val="tx1"/>
                          </a:solidFill>
                          <a:effectLst/>
                          <a:latin typeface="ＭＳ Ｐゴシック"/>
                        </a:rPr>
                        <a:t>LAN</a:t>
                      </a:r>
                      <a:r>
                        <a:rPr lang="ja-JP" altLang="en-US" sz="1100" b="0" i="0" u="none" strike="noStrike" dirty="0">
                          <a:solidFill>
                            <a:schemeClr val="tx1"/>
                          </a:solidFill>
                          <a:effectLst/>
                          <a:latin typeface="ＭＳ Ｐゴシック"/>
                        </a:rPr>
                        <a:t>サービスの認証方法の改善（</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「日本十進分類法」第</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版による分類情報の提供開始</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r>
                        <a:rPr lang="ja-JP" altLang="en-US" sz="1100" b="0" i="0" u="none" strike="noStrike" dirty="0">
                          <a:solidFill>
                            <a:schemeClr val="tx1"/>
                          </a:solidFill>
                          <a:effectLst/>
                          <a:latin typeface="ＭＳ Ｐゴシック"/>
                        </a:rPr>
                        <a:t>・本館（国指定重要文化財）、左右翼棟の耐震補強工事（</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月竣工）</a:t>
                      </a:r>
                      <a:endParaRPr lang="en-US" altLang="ja-JP" sz="1100" b="0" i="0" u="none" strike="noStrike" dirty="0">
                        <a:solidFill>
                          <a:schemeClr val="tx1"/>
                        </a:solidFill>
                        <a:effectLst/>
                        <a:latin typeface="ＭＳ Ｐゴシック"/>
                      </a:endParaRPr>
                    </a:p>
                    <a:p>
                      <a:pPr marL="87313" indent="-87313"/>
                      <a:r>
                        <a:rPr lang="ja-JP" altLang="en-US" sz="1100" b="0" i="0" u="none" strike="noStrike" dirty="0">
                          <a:solidFill>
                            <a:schemeClr val="tx1"/>
                          </a:solidFill>
                          <a:effectLst/>
                          <a:latin typeface="ＭＳ Ｐゴシック"/>
                        </a:rPr>
                        <a:t>・正面玄関からのフリー入退館が可能となるよう</a:t>
                      </a:r>
                      <a:r>
                        <a:rPr lang="en-US" altLang="ja-JP" sz="1100" b="0" i="0" u="none" strike="noStrike" dirty="0">
                          <a:solidFill>
                            <a:schemeClr val="tx1"/>
                          </a:solidFill>
                          <a:effectLst/>
                          <a:latin typeface="ＭＳ Ｐゴシック"/>
                        </a:rPr>
                        <a:t>BDS</a:t>
                      </a:r>
                      <a:r>
                        <a:rPr lang="ja-JP" altLang="en-US" sz="1100" b="0" i="0" u="none" strike="noStrike" dirty="0">
                          <a:solidFill>
                            <a:schemeClr val="tx1"/>
                          </a:solidFill>
                          <a:effectLst/>
                          <a:latin typeface="ＭＳ Ｐゴシック"/>
                        </a:rPr>
                        <a:t>の導入（</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r>
                        <a:rPr lang="ja-JP" altLang="en-US" sz="1100" b="0" i="0" u="none" strike="noStrike" dirty="0">
                          <a:solidFill>
                            <a:schemeClr val="tx1"/>
                          </a:solidFill>
                          <a:effectLst/>
                          <a:latin typeface="ＭＳ Ｐゴシック"/>
                        </a:rPr>
                        <a:t>・快適で心地よく使用できるようトイレを改修（</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r>
                        <a:rPr kumimoji="1" lang="ja-JP" altLang="en-US" sz="1100" b="0" i="0" u="none" strike="noStrike" dirty="0">
                          <a:solidFill>
                            <a:schemeClr val="tx1"/>
                          </a:solidFill>
                          <a:effectLst/>
                          <a:latin typeface="ＭＳ Ｐゴシック"/>
                        </a:rPr>
                        <a:t>・館内カフェを開設  （</a:t>
                      </a:r>
                      <a:r>
                        <a:rPr kumimoji="1" lang="en-US" altLang="ja-JP" sz="1100" b="0" i="0" u="none" strike="noStrike" dirty="0">
                          <a:solidFill>
                            <a:schemeClr val="tx1"/>
                          </a:solidFill>
                          <a:effectLst/>
                          <a:latin typeface="ＭＳ Ｐゴシック"/>
                        </a:rPr>
                        <a:t>2016</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4</a:t>
                      </a:r>
                      <a:r>
                        <a:rPr kumimoji="1" lang="ja-JP" altLang="en-US" sz="1100" b="0" i="0" u="none" strike="noStrike" dirty="0">
                          <a:solidFill>
                            <a:schemeClr val="tx1"/>
                          </a:solidFill>
                          <a:effectLst/>
                          <a:latin typeface="ＭＳ Ｐゴシック"/>
                        </a:rPr>
                        <a:t>月～）</a:t>
                      </a:r>
                      <a:endParaRPr kumimoji="1" lang="en-US" altLang="ja-JP" sz="1100" b="0" i="0" u="none" strike="noStrike" dirty="0">
                        <a:solidFill>
                          <a:schemeClr val="tx1"/>
                        </a:solidFill>
                        <a:effectLst/>
                        <a:latin typeface="ＭＳ Ｐゴシック"/>
                      </a:endParaRPr>
                    </a:p>
                    <a:p>
                      <a:pPr marL="87313" indent="-87313"/>
                      <a:r>
                        <a:rPr kumimoji="1" lang="ja-JP" altLang="en-US" sz="1100" b="0" i="0" u="none" strike="noStrike" dirty="0">
                          <a:solidFill>
                            <a:schemeClr val="tx1"/>
                          </a:solidFill>
                          <a:effectLst/>
                          <a:latin typeface="ＭＳ Ｐゴシック"/>
                        </a:rPr>
                        <a:t>・書庫棟他の耐震改修工事（</a:t>
                      </a:r>
                      <a:r>
                        <a:rPr kumimoji="1" lang="en-US" altLang="ja-JP" sz="1100" b="0" i="0" u="none" strike="noStrike" dirty="0">
                          <a:solidFill>
                            <a:schemeClr val="tx1"/>
                          </a:solidFill>
                          <a:effectLst/>
                          <a:latin typeface="ＭＳ Ｐゴシック"/>
                        </a:rPr>
                        <a:t>2021</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2025</a:t>
                      </a:r>
                      <a:r>
                        <a:rPr kumimoji="1" lang="ja-JP" altLang="en-US" sz="1100" b="0" i="0" u="none" strike="noStrike" dirty="0">
                          <a:solidFill>
                            <a:schemeClr val="tx1"/>
                          </a:solidFill>
                          <a:effectLst/>
                          <a:latin typeface="ＭＳ Ｐゴシック"/>
                        </a:rPr>
                        <a:t>年</a:t>
                      </a:r>
                      <a:r>
                        <a:rPr kumimoji="1" lang="en-US" altLang="ja-JP" sz="1100" b="0" i="0" u="none" strike="noStrike" dirty="0">
                          <a:solidFill>
                            <a:schemeClr val="tx1"/>
                          </a:solidFill>
                          <a:effectLst/>
                          <a:latin typeface="ＭＳ Ｐゴシック"/>
                        </a:rPr>
                        <a:t>1</a:t>
                      </a:r>
                      <a:r>
                        <a:rPr kumimoji="1" lang="ja-JP" altLang="en-US" sz="1100" b="0" i="0" u="none" strike="noStrike" dirty="0">
                          <a:solidFill>
                            <a:schemeClr val="tx1"/>
                          </a:solidFill>
                          <a:effectLst/>
                          <a:latin typeface="ＭＳ Ｐゴシック"/>
                        </a:rPr>
                        <a:t>月予定）</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・セルフ複写受付時間延長（</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10</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dirty="0">
                          <a:solidFill>
                            <a:schemeClr val="tx1"/>
                          </a:solidFill>
                        </a:rPr>
                        <a:t>ニーズを踏まえた新たなサー</a:t>
                      </a:r>
                      <a:r>
                        <a:rPr kumimoji="1" lang="en-US" altLang="ja-JP" sz="1100" dirty="0">
                          <a:solidFill>
                            <a:schemeClr val="tx1"/>
                          </a:solidFill>
                        </a:rPr>
                        <a:t> </a:t>
                      </a:r>
                      <a:r>
                        <a:rPr kumimoji="1" lang="ja-JP" altLang="en-US" sz="1100" dirty="0">
                          <a:solidFill>
                            <a:schemeClr val="tx1"/>
                          </a:solidFill>
                        </a:rPr>
                        <a:t>ビス・柔軟な対応</a:t>
                      </a:r>
                      <a:endParaRPr kumimoji="1" lang="en-US" altLang="ja-JP" sz="1100" dirty="0">
                        <a:solidFill>
                          <a:schemeClr val="tx1"/>
                        </a:solidFill>
                      </a:endParaRPr>
                    </a:p>
                    <a:p>
                      <a:pPr marL="174625"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aseline="0" dirty="0">
                          <a:solidFill>
                            <a:schemeClr val="tx1"/>
                          </a:solidFill>
                        </a:rPr>
                        <a:t> </a:t>
                      </a:r>
                      <a:r>
                        <a:rPr kumimoji="1" lang="en-US" altLang="ja-JP" sz="1100" dirty="0">
                          <a:solidFill>
                            <a:schemeClr val="tx1"/>
                          </a:solidFill>
                        </a:rPr>
                        <a:t>‐</a:t>
                      </a:r>
                      <a:r>
                        <a:rPr kumimoji="1" lang="ja-JP" altLang="en-US" sz="1100" b="0" i="0" u="none" strike="noStrike" kern="1200" dirty="0">
                          <a:solidFill>
                            <a:schemeClr val="tx1"/>
                          </a:solidFill>
                          <a:effectLst/>
                          <a:latin typeface="ＭＳ Ｐゴシック"/>
                          <a:ea typeface="+mn-ea"/>
                          <a:cs typeface="+mn-cs"/>
                        </a:rPr>
                        <a:t>予約資料の着払いによる郵送貸出開始（</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5</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 </a:t>
                      </a:r>
                      <a:r>
                        <a:rPr kumimoji="1" lang="en-US" altLang="ja-JP" sz="1100" b="0" i="0" u="none" strike="noStrike" kern="1200" dirty="0">
                          <a:solidFill>
                            <a:schemeClr val="tx1"/>
                          </a:solidFill>
                          <a:effectLst/>
                          <a:latin typeface="ＭＳ Ｐゴシック"/>
                          <a:ea typeface="+mn-ea"/>
                          <a:cs typeface="+mn-cs"/>
                        </a:rPr>
                        <a:t>-FAX</a:t>
                      </a:r>
                      <a:r>
                        <a:rPr kumimoji="1" lang="ja-JP" altLang="en-US" sz="1100" b="0" i="0" u="none" strike="noStrike" kern="1200" dirty="0">
                          <a:solidFill>
                            <a:schemeClr val="tx1"/>
                          </a:solidFill>
                          <a:effectLst/>
                          <a:latin typeface="ＭＳ Ｐゴシック"/>
                          <a:ea typeface="+mn-ea"/>
                          <a:cs typeface="+mn-cs"/>
                        </a:rPr>
                        <a:t>によるレファレンス・複写申込受付開始（</a:t>
                      </a:r>
                      <a:r>
                        <a:rPr kumimoji="1" lang="en-US" altLang="ja-JP" sz="1100" b="0" i="0" u="none" strike="noStrike" kern="1200" dirty="0">
                          <a:solidFill>
                            <a:schemeClr val="tx1"/>
                          </a:solidFill>
                          <a:effectLst/>
                          <a:latin typeface="ＭＳ Ｐゴシック"/>
                          <a:ea typeface="+mn-ea"/>
                          <a:cs typeface="+mn-cs"/>
                        </a:rPr>
                        <a:t>2022</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4</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・他機関との連携</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中央図書館所蔵雑誌の中之島図書館への貸出開始（</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dirty="0">
                          <a:solidFill>
                            <a:schemeClr val="tx1"/>
                          </a:solidFill>
                          <a:effectLst/>
                          <a:latin typeface="ＭＳ Ｐゴシック"/>
                          <a:ea typeface="+mn-ea"/>
                          <a:cs typeface="+mn-cs"/>
                        </a:rPr>
                        <a:t> </a:t>
                      </a:r>
                      <a:r>
                        <a:rPr kumimoji="1" lang="en-US" altLang="ja-JP" sz="1100" b="0" i="0" u="none" strike="noStrike" kern="1200" dirty="0">
                          <a:solidFill>
                            <a:schemeClr val="tx1"/>
                          </a:solidFill>
                          <a:effectLst/>
                          <a:latin typeface="ＭＳ Ｐゴシック"/>
                          <a:ea typeface="+mn-ea"/>
                          <a:cs typeface="+mn-cs"/>
                        </a:rPr>
                        <a:t>-</a:t>
                      </a:r>
                      <a:r>
                        <a:rPr kumimoji="1" lang="ja-JP" altLang="en-US" sz="1100" b="0" i="0" u="none" strike="noStrike" kern="1200" dirty="0">
                          <a:solidFill>
                            <a:schemeClr val="tx1"/>
                          </a:solidFill>
                          <a:effectLst/>
                          <a:latin typeface="ＭＳ Ｐゴシック"/>
                          <a:ea typeface="+mn-ea"/>
                          <a:cs typeface="+mn-cs"/>
                        </a:rPr>
                        <a:t>中之島図書館所蔵雑誌の中央図書館への貸出開始（</a:t>
                      </a:r>
                      <a:r>
                        <a:rPr kumimoji="1" lang="en-US" altLang="ja-JP" sz="1100" b="0" i="0" u="none" strike="noStrike" kern="1200" dirty="0">
                          <a:solidFill>
                            <a:schemeClr val="tx1"/>
                          </a:solidFill>
                          <a:effectLst/>
                          <a:latin typeface="ＭＳ Ｐゴシック"/>
                          <a:ea typeface="+mn-ea"/>
                          <a:cs typeface="+mn-cs"/>
                        </a:rPr>
                        <a:t>2020</a:t>
                      </a:r>
                      <a:r>
                        <a:rPr kumimoji="1" lang="ja-JP" altLang="en-US" sz="1100" b="0" i="0" u="none" strike="noStrike" kern="1200" dirty="0">
                          <a:solidFill>
                            <a:schemeClr val="tx1"/>
                          </a:solidFill>
                          <a:effectLst/>
                          <a:latin typeface="ＭＳ Ｐゴシック"/>
                          <a:ea typeface="+mn-ea"/>
                          <a:cs typeface="+mn-cs"/>
                        </a:rPr>
                        <a:t>年</a:t>
                      </a:r>
                      <a:r>
                        <a:rPr kumimoji="1" lang="en-US" altLang="ja-JP" sz="1100" b="0" i="0" u="none" strike="noStrike" kern="1200" dirty="0">
                          <a:solidFill>
                            <a:schemeClr val="tx1"/>
                          </a:solidFill>
                          <a:effectLst/>
                          <a:latin typeface="ＭＳ Ｐゴシック"/>
                          <a:ea typeface="+mn-ea"/>
                          <a:cs typeface="+mn-cs"/>
                        </a:rPr>
                        <a:t>3</a:t>
                      </a:r>
                      <a:r>
                        <a:rPr kumimoji="1" lang="ja-JP" altLang="en-US" sz="1100" b="0" i="0" u="none" strike="noStrike" kern="1200" dirty="0">
                          <a:solidFill>
                            <a:schemeClr val="tx1"/>
                          </a:solidFill>
                          <a:effectLst/>
                          <a:latin typeface="ＭＳ Ｐゴシック"/>
                          <a:ea typeface="+mn-ea"/>
                          <a:cs typeface="+mn-cs"/>
                        </a:rPr>
                        <a:t>月～）</a:t>
                      </a:r>
                      <a:endParaRPr kumimoji="1" lang="en-US" altLang="ja-JP" sz="1100" b="0" i="0" u="none" strike="noStrike" kern="1200" dirty="0">
                        <a:solidFill>
                          <a:schemeClr val="tx1"/>
                        </a:solidFill>
                        <a:effectLst/>
                        <a:latin typeface="ＭＳ Ｐゴシック"/>
                        <a:ea typeface="+mn-ea"/>
                        <a:cs typeface="+mn-cs"/>
                      </a:endParaRPr>
                    </a:p>
                    <a:p>
                      <a:pPr marL="174625" marR="0" lvl="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府立図書館で借りた資料を市町村図書館で返却する「遠隔地返却」の試行開始（府内</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市町村）（</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月～。本格（府内</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市町村）</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4</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・ビジネス関係機関と連携をして展示やセミナー等を実施</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6</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・古典籍資料（芝居番付）のデジ</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タル化、大学研究機関ポータルサイトへの公開（</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・ニーズを踏まえた新たなｲﾍﾞﾝﾄ・ﾌﾟﾗﾝの企 画、実施</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利用者向け情報検 索講座</a:t>
                      </a:r>
                      <a:endParaRPr kumimoji="1" lang="en-US" altLang="ja-JP" sz="1100" dirty="0">
                        <a:solidFill>
                          <a:schemeClr val="tx1"/>
                        </a:solidFill>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定期的な書庫ﾂｱｰの実施</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・指定管理者制度の導入</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kumimoji="1" lang="ja-JP" altLang="en-US" sz="1100" dirty="0">
                          <a:solidFill>
                            <a:schemeClr val="tx1"/>
                          </a:solidFill>
                        </a:rPr>
                        <a:t>第</a:t>
                      </a:r>
                      <a:r>
                        <a:rPr kumimoji="1" lang="en-US" altLang="ja-JP" sz="1100" dirty="0">
                          <a:solidFill>
                            <a:schemeClr val="tx1"/>
                          </a:solidFill>
                        </a:rPr>
                        <a:t>1</a:t>
                      </a:r>
                      <a:r>
                        <a:rPr kumimoji="1" lang="ja-JP" altLang="en-US" sz="1100" dirty="0">
                          <a:solidFill>
                            <a:schemeClr val="tx1"/>
                          </a:solidFill>
                        </a:rPr>
                        <a:t>期</a:t>
                      </a:r>
                      <a:r>
                        <a:rPr kumimoji="1" lang="en-US" altLang="ja-JP" sz="1100" dirty="0">
                          <a:solidFill>
                            <a:schemeClr val="tx1"/>
                          </a:solidFill>
                        </a:rPr>
                        <a:t>2016.4</a:t>
                      </a:r>
                      <a:r>
                        <a:rPr kumimoji="1" lang="ja-JP" altLang="en-US" sz="1100" dirty="0">
                          <a:solidFill>
                            <a:schemeClr val="tx1"/>
                          </a:solidFill>
                        </a:rPr>
                        <a:t>～</a:t>
                      </a:r>
                      <a:r>
                        <a:rPr kumimoji="1" lang="en-US" altLang="ja-JP" sz="1100" dirty="0">
                          <a:solidFill>
                            <a:schemeClr val="tx1"/>
                          </a:solidFill>
                        </a:rPr>
                        <a:t>2021.3</a:t>
                      </a:r>
                      <a:br>
                        <a:rPr kumimoji="1" lang="en-US" altLang="ja-JP" sz="1100" dirty="0">
                          <a:solidFill>
                            <a:schemeClr val="tx1"/>
                          </a:solidFill>
                        </a:rPr>
                      </a:br>
                      <a:r>
                        <a:rPr kumimoji="1" lang="ja-JP" altLang="en-US" sz="1100" dirty="0">
                          <a:solidFill>
                            <a:schemeClr val="tx1"/>
                          </a:solidFill>
                        </a:rPr>
                        <a:t>第</a:t>
                      </a:r>
                      <a:r>
                        <a:rPr kumimoji="1" lang="en-US" altLang="ja-JP" sz="1100" dirty="0">
                          <a:solidFill>
                            <a:schemeClr val="tx1"/>
                          </a:solidFill>
                        </a:rPr>
                        <a:t>2</a:t>
                      </a:r>
                      <a:r>
                        <a:rPr kumimoji="1" lang="ja-JP" altLang="en-US" sz="1100" dirty="0">
                          <a:solidFill>
                            <a:schemeClr val="tx1"/>
                          </a:solidFill>
                        </a:rPr>
                        <a:t>期</a:t>
                      </a:r>
                      <a:r>
                        <a:rPr kumimoji="1" lang="en-US" altLang="ja-JP" sz="1100" dirty="0">
                          <a:solidFill>
                            <a:schemeClr val="tx1"/>
                          </a:solidFill>
                        </a:rPr>
                        <a:t>2021.4</a:t>
                      </a:r>
                      <a:r>
                        <a:rPr kumimoji="1" lang="ja-JP" altLang="en-US" sz="1100" dirty="0">
                          <a:solidFill>
                            <a:schemeClr val="tx1"/>
                          </a:solidFill>
                        </a:rPr>
                        <a:t>～</a:t>
                      </a:r>
                      <a:r>
                        <a:rPr kumimoji="1" lang="en-US" altLang="ja-JP" sz="1100" dirty="0">
                          <a:solidFill>
                            <a:schemeClr val="tx1"/>
                          </a:solidFill>
                        </a:rPr>
                        <a:t>2026.3</a:t>
                      </a:r>
                    </a:p>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・コロナウイルス感染　症対策の対応（貸出期限延長、貸出可能冊数の増加、間隔確保のための座席の撤去、施設面での対応等）</a:t>
                      </a:r>
                      <a:endParaRPr kumimoji="1" lang="en-US" altLang="ja-JP" sz="1100" kern="1200" dirty="0">
                        <a:solidFill>
                          <a:schemeClr val="tx1"/>
                        </a:solidFill>
                        <a:latin typeface="+mn-lt"/>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47348088"/>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446378418"/>
              </p:ext>
            </p:extLst>
          </p:nvPr>
        </p:nvGraphicFramePr>
        <p:xfrm>
          <a:off x="107504" y="382732"/>
          <a:ext cx="8928991" cy="29718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536170">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94421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139552">
                <a:tc>
                  <a:txBody>
                    <a:bodyPr/>
                    <a:lstStyle/>
                    <a:p>
                      <a:pPr algn="l"/>
                      <a:r>
                        <a:rPr kumimoji="1" lang="en-US" altLang="ja-JP" sz="1100" dirty="0">
                          <a:solidFill>
                            <a:schemeClr val="tx1"/>
                          </a:solidFill>
                        </a:rPr>
                        <a:t>48</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津波・高潮ステーション</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・ﾎｰﾑﾍﾟｰｼﾞの情報発信</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を強化</a:t>
                      </a:r>
                      <a:endParaRPr lang="en-US" altLang="ja-JP" sz="1100" b="0" i="0" u="none" strike="sng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多言語対応ホームページを開設</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日本語、英語、中国語、韓国語</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年台風第</a:t>
                      </a:r>
                      <a:r>
                        <a:rPr lang="en-US" altLang="ja-JP" sz="1100" b="0" i="0" u="none" strike="noStrike" dirty="0">
                          <a:solidFill>
                            <a:schemeClr val="tx1"/>
                          </a:solidFill>
                          <a:effectLst/>
                          <a:latin typeface="ＭＳ Ｐゴシック"/>
                        </a:rPr>
                        <a:t>21</a:t>
                      </a:r>
                      <a:r>
                        <a:rPr lang="ja-JP" altLang="en-US" sz="1100" b="0" i="0" u="none" strike="noStrike" dirty="0">
                          <a:solidFill>
                            <a:schemeClr val="tx1"/>
                          </a:solidFill>
                          <a:effectLst/>
                          <a:latin typeface="ＭＳ Ｐゴシック"/>
                        </a:rPr>
                        <a:t>号時の記録や水門試運転のようすなどを</a:t>
                      </a:r>
                      <a:r>
                        <a:rPr lang="en-US" altLang="ja-JP" sz="1100" b="0" i="0" u="none" strike="noStrike" dirty="0">
                          <a:solidFill>
                            <a:schemeClr val="tx1"/>
                          </a:solidFill>
                          <a:effectLst/>
                          <a:latin typeface="ＭＳ Ｐゴシック"/>
                        </a:rPr>
                        <a:t>YouTube</a:t>
                      </a:r>
                      <a:r>
                        <a:rPr lang="ja-JP" altLang="en-US" sz="1100" b="0" i="0" u="none" strike="noStrike" dirty="0">
                          <a:solidFill>
                            <a:schemeClr val="tx1"/>
                          </a:solidFill>
                          <a:effectLst/>
                          <a:latin typeface="ＭＳ Ｐゴシック"/>
                        </a:rPr>
                        <a:t>へ動画投稿（</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indent="-88900" algn="l"/>
                      <a:r>
                        <a:rPr kumimoji="1" lang="ja-JP" altLang="en-US" sz="1100" strike="noStrike" dirty="0">
                          <a:solidFill>
                            <a:schemeClr val="tx1"/>
                          </a:solidFill>
                        </a:rPr>
                        <a:t>・館内展示物を一部リニューアル</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ja-JP" altLang="en-US" sz="1100" strike="noStrike" dirty="0">
                          <a:solidFill>
                            <a:schemeClr val="tx1"/>
                          </a:solidFill>
                        </a:rPr>
                        <a:t>津波災害体感シアター（ダイナキューブ）のリニューアル（</a:t>
                      </a:r>
                      <a:r>
                        <a:rPr kumimoji="1" lang="en-US" altLang="ja-JP" sz="1100" strike="noStrike" dirty="0">
                          <a:solidFill>
                            <a:schemeClr val="tx1"/>
                          </a:solidFill>
                        </a:rPr>
                        <a:t>2014</a:t>
                      </a:r>
                      <a:r>
                        <a:rPr kumimoji="1" lang="ja-JP" altLang="en-US" sz="1100" strike="noStrike" dirty="0">
                          <a:solidFill>
                            <a:schemeClr val="tx1"/>
                          </a:solidFill>
                        </a:rPr>
                        <a:t>年</a:t>
                      </a:r>
                      <a:r>
                        <a:rPr kumimoji="1" lang="en-US" altLang="ja-JP" sz="1100" strike="noStrike" dirty="0">
                          <a:solidFill>
                            <a:schemeClr val="tx1"/>
                          </a:solidFill>
                        </a:rPr>
                        <a:t>3</a:t>
                      </a:r>
                      <a:r>
                        <a:rPr kumimoji="1" lang="ja-JP" altLang="en-US" sz="1100" strike="noStrike" dirty="0">
                          <a:solidFill>
                            <a:schemeClr val="tx1"/>
                          </a:solidFill>
                        </a:rPr>
                        <a:t>月）</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en-US" altLang="ja-JP" sz="1100" strike="noStrike" dirty="0">
                          <a:solidFill>
                            <a:schemeClr val="tx1"/>
                          </a:solidFill>
                        </a:rPr>
                        <a:t>2018</a:t>
                      </a:r>
                      <a:r>
                        <a:rPr kumimoji="1" lang="ja-JP" altLang="en-US" sz="1100" strike="noStrike" dirty="0">
                          <a:solidFill>
                            <a:schemeClr val="tx1"/>
                          </a:solidFill>
                        </a:rPr>
                        <a:t>年台風第</a:t>
                      </a:r>
                      <a:r>
                        <a:rPr kumimoji="1" lang="en-US" altLang="ja-JP" sz="1100" strike="noStrike" dirty="0">
                          <a:solidFill>
                            <a:schemeClr val="tx1"/>
                          </a:solidFill>
                        </a:rPr>
                        <a:t>21</a:t>
                      </a:r>
                      <a:r>
                        <a:rPr kumimoji="1" lang="ja-JP" altLang="en-US" sz="1100" strike="noStrike" dirty="0">
                          <a:solidFill>
                            <a:schemeClr val="tx1"/>
                          </a:solidFill>
                        </a:rPr>
                        <a:t>号の記録映像の展示（</a:t>
                      </a:r>
                      <a:r>
                        <a:rPr kumimoji="1" lang="en-US" altLang="ja-JP" sz="1100" strike="noStrike" dirty="0">
                          <a:solidFill>
                            <a:schemeClr val="tx1"/>
                          </a:solidFill>
                        </a:rPr>
                        <a:t>2018</a:t>
                      </a:r>
                      <a:r>
                        <a:rPr kumimoji="1" lang="ja-JP" altLang="en-US" sz="1100" strike="noStrike" dirty="0">
                          <a:solidFill>
                            <a:schemeClr val="tx1"/>
                          </a:solidFill>
                        </a:rPr>
                        <a:t>年</a:t>
                      </a:r>
                      <a:r>
                        <a:rPr kumimoji="1" lang="en-US" altLang="ja-JP" sz="1100" strike="noStrike" dirty="0">
                          <a:solidFill>
                            <a:schemeClr val="tx1"/>
                          </a:solidFill>
                        </a:rPr>
                        <a:t>10</a:t>
                      </a:r>
                      <a:r>
                        <a:rPr kumimoji="1" lang="ja-JP" altLang="en-US" sz="1100" strike="noStrike" dirty="0">
                          <a:solidFill>
                            <a:schemeClr val="tx1"/>
                          </a:solidFill>
                        </a:rPr>
                        <a:t>月～）</a:t>
                      </a:r>
                      <a:endParaRPr kumimoji="1" lang="en-US" altLang="ja-JP" sz="1100" strike="noStrike" dirty="0">
                        <a:solidFill>
                          <a:schemeClr val="tx1"/>
                        </a:solidFill>
                      </a:endParaRPr>
                    </a:p>
                    <a:p>
                      <a:pPr marL="177800" indent="-92075" algn="l"/>
                      <a:r>
                        <a:rPr lang="en-US" altLang="ja-JP" sz="1100" b="0" i="0" u="none" strike="noStrike" dirty="0">
                          <a:solidFill>
                            <a:schemeClr val="tx1"/>
                          </a:solidFill>
                          <a:effectLst/>
                          <a:latin typeface="ＭＳ Ｐゴシック"/>
                        </a:rPr>
                        <a:t>-</a:t>
                      </a:r>
                      <a:r>
                        <a:rPr kumimoji="1" lang="ja-JP" altLang="en-US" sz="1100" strike="noStrike" dirty="0">
                          <a:solidFill>
                            <a:schemeClr val="tx1"/>
                          </a:solidFill>
                        </a:rPr>
                        <a:t>津波災害体感シアター（ダイナキューブ）の一部映像更新（</a:t>
                      </a:r>
                      <a:r>
                        <a:rPr kumimoji="1" lang="en-US" altLang="ja-JP" sz="1100" strike="noStrike" dirty="0">
                          <a:solidFill>
                            <a:schemeClr val="tx1"/>
                          </a:solidFill>
                        </a:rPr>
                        <a:t>2022</a:t>
                      </a:r>
                      <a:r>
                        <a:rPr kumimoji="1" lang="ja-JP" altLang="en-US" sz="1100" strike="noStrike" dirty="0">
                          <a:solidFill>
                            <a:schemeClr val="tx1"/>
                          </a:solidFill>
                        </a:rPr>
                        <a:t>年</a:t>
                      </a:r>
                      <a:r>
                        <a:rPr kumimoji="1" lang="en-US" altLang="ja-JP" sz="1100" strike="noStrike" dirty="0">
                          <a:solidFill>
                            <a:schemeClr val="tx1"/>
                          </a:solidFill>
                        </a:rPr>
                        <a:t>3</a:t>
                      </a:r>
                      <a:r>
                        <a:rPr kumimoji="1" lang="ja-JP" altLang="en-US" sz="1100" strike="noStrike" dirty="0">
                          <a:solidFill>
                            <a:schemeClr val="tx1"/>
                          </a:solidFill>
                        </a:rPr>
                        <a:t>月）</a:t>
                      </a:r>
                      <a:endParaRPr kumimoji="1" lang="en-US" altLang="ja-JP" sz="1100" strike="noStrike"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algn="l"/>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n-lt"/>
                          <a:ea typeface="+mn-ea"/>
                          <a:cs typeface="+mn-cs"/>
                        </a:rPr>
                        <a:t>・ニーズを踏まえた新たなｲﾍﾞﾝﾄ・ﾌﾟﾗﾝの企画、実施</a:t>
                      </a:r>
                      <a:endParaRPr kumimoji="1" lang="en-US" altLang="ja-JP" sz="1100" b="0" i="0" u="none" strike="noStrike" kern="1200" cap="none" spc="0" normalizeH="0" baseline="0" noProof="0" dirty="0">
                        <a:ln>
                          <a:noFill/>
                        </a:ln>
                        <a:solidFill>
                          <a:schemeClr val="tx1"/>
                        </a:solidFill>
                        <a:effectLst/>
                        <a:uLnTx/>
                        <a:uFillTx/>
                        <a:latin typeface="+mn-lt"/>
                        <a:ea typeface="+mn-ea"/>
                        <a:cs typeface="+mn-cs"/>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東日本大震災追悼イベント「ぼう祭の集い」を年</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1</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回実施（</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2012</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年</a:t>
                      </a:r>
                      <a:r>
                        <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rPr>
                        <a:t>3</a:t>
                      </a:r>
                      <a:r>
                        <a:rPr kumimoji="1" lang="ja-JP" altLang="en-US" sz="1100" b="0" i="0" u="none" strike="noStrike" kern="1200" cap="none" spc="0" normalizeH="0" baseline="0" noProof="0" dirty="0">
                          <a:ln>
                            <a:noFill/>
                          </a:ln>
                          <a:solidFill>
                            <a:schemeClr val="tx1"/>
                          </a:solidFill>
                          <a:effectLst/>
                          <a:uLnTx/>
                          <a:uFillTx/>
                          <a:latin typeface="ＭＳ Ｐゴシック"/>
                          <a:ea typeface="+mn-ea"/>
                          <a:cs typeface="+mn-cs"/>
                        </a:rPr>
                        <a:t>月～</a:t>
                      </a:r>
                      <a:r>
                        <a:rPr kumimoji="1" lang="ja-JP" altLang="en-US" sz="1100" b="0" i="0" u="none" strike="noStrike" kern="1200" cap="none" spc="0" normalizeH="0" baseline="0" noProof="0" dirty="0" smtClean="0">
                          <a:ln>
                            <a:noFill/>
                          </a:ln>
                          <a:solidFill>
                            <a:schemeClr val="tx1"/>
                          </a:solidFill>
                          <a:effectLst/>
                          <a:uLnTx/>
                          <a:uFillTx/>
                          <a:latin typeface="ＭＳ Ｐゴシック"/>
                          <a:ea typeface="+mn-ea"/>
                          <a:cs typeface="+mn-cs"/>
                        </a:rPr>
                        <a:t>）</a:t>
                      </a:r>
                      <a:endParaRPr kumimoji="1" lang="en-US" altLang="ja-JP" sz="1100" b="0" i="0" u="none" strike="noStrike" kern="1200" cap="none" spc="0" normalizeH="0" baseline="0" noProof="0" dirty="0">
                        <a:ln>
                          <a:noFill/>
                        </a:ln>
                        <a:solidFill>
                          <a:schemeClr val="tx1"/>
                        </a:solidFill>
                        <a:effectLst/>
                        <a:uLnTx/>
                        <a:uFillTx/>
                        <a:latin typeface="ＭＳ Ｐゴシック"/>
                        <a:ea typeface="+mn-ea"/>
                        <a:cs typeface="+mn-cs"/>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218615883"/>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92384"/>
          <a:ext cx="8928991" cy="574548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440160">
                  <a:extLst>
                    <a:ext uri="{9D8B030D-6E8A-4147-A177-3AD203B41FA5}">
                      <a16:colId xmlns:a16="http://schemas.microsoft.com/office/drawing/2014/main" val="20004"/>
                    </a:ext>
                  </a:extLst>
                </a:gridCol>
                <a:gridCol w="1728192">
                  <a:extLst>
                    <a:ext uri="{9D8B030D-6E8A-4147-A177-3AD203B41FA5}">
                      <a16:colId xmlns:a16="http://schemas.microsoft.com/office/drawing/2014/main" val="20005"/>
                    </a:ext>
                  </a:extLst>
                </a:gridCol>
                <a:gridCol w="1584175">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49</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大阪国際平和センター</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・ホームページをより見やすく改善（随時）</a:t>
                      </a:r>
                      <a:endParaRPr lang="en-US" altLang="ja-JP" sz="1100" b="0" i="0" u="none" strike="noStrike" dirty="0">
                        <a:solidFill>
                          <a:schemeClr val="tx1"/>
                        </a:solidFill>
                        <a:effectLst/>
                        <a:latin typeface="ＭＳ Ｐゴシック"/>
                      </a:endParaRPr>
                    </a:p>
                    <a:p>
                      <a:pPr marL="88900" indent="-88900" algn="l" fontAlgn="ctr"/>
                      <a:r>
                        <a:rPr lang="ja-JP" altLang="en-US" sz="1100" b="0" i="0" u="none" strike="noStrike" dirty="0">
                          <a:solidFill>
                            <a:schemeClr val="tx1"/>
                          </a:solidFill>
                          <a:effectLst/>
                          <a:latin typeface="ＭＳ Ｐゴシック"/>
                        </a:rPr>
                        <a:t>・イベント情報等の</a:t>
                      </a:r>
                      <a:r>
                        <a:rPr lang="en-US" altLang="ja-JP" sz="1100" b="0" i="0" u="none" strike="noStrike" dirty="0">
                          <a:solidFill>
                            <a:schemeClr val="tx1"/>
                          </a:solidFill>
                          <a:effectLst/>
                          <a:latin typeface="ＭＳ Ｐゴシック"/>
                        </a:rPr>
                        <a:t>SNS</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Facebook</a:t>
                      </a:r>
                      <a:r>
                        <a:rPr lang="ja-JP" altLang="en-US" sz="1100" b="0" i="0" u="none" strike="noStrike" dirty="0" err="1">
                          <a:solidFill>
                            <a:schemeClr val="tx1"/>
                          </a:solidFill>
                          <a:effectLst/>
                          <a:latin typeface="ＭＳ Ｐゴシック"/>
                        </a:rPr>
                        <a:t>、</a:t>
                      </a:r>
                      <a:r>
                        <a:rPr lang="en-US" altLang="ja-JP" sz="1100" b="0" i="0" u="none" strike="noStrike" dirty="0">
                          <a:solidFill>
                            <a:schemeClr val="tx1"/>
                          </a:solidFill>
                          <a:effectLst/>
                          <a:latin typeface="ＭＳ Ｐゴシック"/>
                        </a:rPr>
                        <a:t>Twitter</a:t>
                      </a:r>
                      <a:r>
                        <a:rPr lang="ja-JP" altLang="en-US" sz="1100" b="0" i="0" u="none" strike="noStrike" dirty="0">
                          <a:solidFill>
                            <a:schemeClr val="tx1"/>
                          </a:solidFill>
                          <a:effectLst/>
                          <a:latin typeface="ＭＳ Ｐゴシック"/>
                        </a:rPr>
                        <a:t>）発信（</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p>
                      <a:pPr marL="88900" indent="-88900" algn="l" fontAlgn="ctr"/>
                      <a:r>
                        <a:rPr lang="ja-JP" altLang="en-US" sz="1100" b="0" i="0" u="none" strike="noStrike" dirty="0">
                          <a:solidFill>
                            <a:schemeClr val="tx1"/>
                          </a:solidFill>
                          <a:effectLst/>
                          <a:latin typeface="ＭＳ Ｐゴシック"/>
                        </a:rPr>
                        <a:t>・館内</a:t>
                      </a:r>
                      <a:r>
                        <a:rPr lang="en-US" altLang="ja-JP" sz="1100" b="0" i="0" u="none" strike="noStrike" dirty="0">
                          <a:solidFill>
                            <a:schemeClr val="tx1"/>
                          </a:solidFill>
                          <a:effectLst/>
                          <a:latin typeface="ＭＳ Ｐゴシック"/>
                        </a:rPr>
                        <a:t>Wi-Fi</a:t>
                      </a:r>
                      <a:r>
                        <a:rPr lang="ja-JP" altLang="en-US" sz="1100" b="0" i="0" u="none" strike="noStrike" dirty="0">
                          <a:solidFill>
                            <a:schemeClr val="tx1"/>
                          </a:solidFill>
                          <a:effectLst/>
                          <a:latin typeface="ＭＳ Ｐゴシック"/>
                        </a:rPr>
                        <a:t>設置（</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p>
                    <a:p>
                      <a:pPr marL="88900" indent="-88900" algn="l" fontAlgn="ctr"/>
                      <a:r>
                        <a:rPr lang="ja-JP" altLang="en-US" sz="1100" b="0" i="0" u="none" strike="noStrike" dirty="0">
                          <a:solidFill>
                            <a:schemeClr val="tx1"/>
                          </a:solidFill>
                          <a:effectLst/>
                          <a:latin typeface="ＭＳ Ｐゴシック"/>
                        </a:rPr>
                        <a:t>・大阪空襲死没者名簿検索システムの導入（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・館内トイレ、照明設備の</a:t>
                      </a:r>
                      <a:r>
                        <a:rPr lang="en-US" altLang="ja-JP" sz="1100" b="0" i="0" u="none" strike="noStrike" dirty="0">
                          <a:solidFill>
                            <a:schemeClr val="tx1"/>
                          </a:solidFill>
                          <a:effectLst/>
                          <a:latin typeface="ＭＳ Ｐゴシック"/>
                        </a:rPr>
                        <a:t>LED</a:t>
                      </a:r>
                      <a:r>
                        <a:rPr lang="ja-JP" altLang="en-US" sz="1100" b="0" i="0" u="none" strike="noStrike" dirty="0">
                          <a:solidFill>
                            <a:schemeClr val="tx1"/>
                          </a:solidFill>
                          <a:effectLst/>
                          <a:latin typeface="ＭＳ Ｐゴシック"/>
                        </a:rPr>
                        <a:t>化等の改修（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・休館日の見直しで開館日数を年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日程度増加（</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・展示解説の英語表記追加（</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・ミュージアムショップのリニューアルとグッズの充実（</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・館内スロープに空襲体験画増設（</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・展示ガイダンスアプリの導入（</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・刻の庭銘板追加（</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・新作アニメ（どうぶつたちのねがい）の上映開始（</a:t>
                      </a:r>
                      <a:r>
                        <a:rPr lang="en-US" altLang="ja-JP" sz="1100" b="0" i="0" u="none" strike="noStrike" dirty="0">
                          <a:solidFill>
                            <a:schemeClr val="tx1"/>
                          </a:solidFill>
                          <a:effectLst/>
                          <a:latin typeface="ＭＳ Ｐゴシック"/>
                        </a:rPr>
                        <a:t>2022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・館内図書の整理（</a:t>
                      </a:r>
                      <a:r>
                        <a:rPr kumimoji="1" lang="en-US" altLang="ja-JP" sz="1100" b="0" dirty="0">
                          <a:solidFill>
                            <a:schemeClr val="tx1"/>
                          </a:solidFill>
                        </a:rPr>
                        <a:t>2019</a:t>
                      </a:r>
                      <a:r>
                        <a:rPr kumimoji="1" lang="ja-JP" altLang="en-US" sz="1100" b="0" dirty="0">
                          <a:solidFill>
                            <a:schemeClr val="tx1"/>
                          </a:solidFill>
                        </a:rPr>
                        <a:t>年</a:t>
                      </a:r>
                      <a:r>
                        <a:rPr kumimoji="1" lang="en-US" altLang="ja-JP" sz="1100" b="0" dirty="0">
                          <a:solidFill>
                            <a:schemeClr val="tx1"/>
                          </a:solidFill>
                        </a:rPr>
                        <a:t>9</a:t>
                      </a:r>
                      <a:r>
                        <a:rPr kumimoji="1" lang="ja-JP" altLang="en-US" sz="1100" b="0" dirty="0">
                          <a:solidFill>
                            <a:schemeClr val="tx1"/>
                          </a:solidFill>
                        </a:rPr>
                        <a:t>月～）</a:t>
                      </a:r>
                      <a:endParaRPr kumimoji="1" lang="en-US" altLang="ja-JP" sz="1100" b="0" dirty="0">
                        <a:solidFill>
                          <a:schemeClr val="tx1"/>
                        </a:solidFill>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・講堂、会議室を自治体等の平和、人権研修に開放（</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年度～）</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・会議室研修用プロジェクター設置（</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年４月）</a:t>
                      </a:r>
                      <a:endParaRPr kumimoji="1" lang="en-US" altLang="ja-JP" sz="1100" b="0" i="0" u="none" strike="noStrike" dirty="0">
                        <a:solidFill>
                          <a:schemeClr val="tx1"/>
                        </a:solidFill>
                        <a:effectLst/>
                        <a:latin typeface="ＭＳ Ｐゴシック"/>
                      </a:endParaRPr>
                    </a:p>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i="0" u="none" strike="noStrike" dirty="0">
                          <a:solidFill>
                            <a:schemeClr val="tx1"/>
                          </a:solidFill>
                          <a:effectLst/>
                          <a:latin typeface="ＭＳ Ｐゴシック"/>
                        </a:rPr>
                        <a:t>・寄贈折鶴掲示台の設置及び増設（</a:t>
                      </a:r>
                      <a:r>
                        <a:rPr kumimoji="1" lang="en-US" altLang="ja-JP" sz="1100" b="0" i="0" u="none" strike="noStrike" dirty="0">
                          <a:solidFill>
                            <a:schemeClr val="tx1"/>
                          </a:solidFill>
                          <a:effectLst/>
                          <a:latin typeface="ＭＳ Ｐゴシック"/>
                        </a:rPr>
                        <a:t>2020</a:t>
                      </a:r>
                      <a:r>
                        <a:rPr kumimoji="1"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683256">
                <a:tc>
                  <a:txBody>
                    <a:bodyPr/>
                    <a:lstStyle/>
                    <a:p>
                      <a:r>
                        <a:rPr kumimoji="1" lang="en-US" altLang="ja-JP" sz="1100" dirty="0">
                          <a:solidFill>
                            <a:schemeClr val="tx1"/>
                          </a:solidFill>
                        </a:rPr>
                        <a:t>50</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日本民家集落博物館</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93663" marR="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baseline="0" dirty="0">
                          <a:solidFill>
                            <a:schemeClr val="tx1"/>
                          </a:solidFill>
                        </a:rPr>
                        <a:t> </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行事案内の充実（</a:t>
                      </a:r>
                      <a:r>
                        <a:rPr lang="en-US" altLang="ja-JP" sz="1100" b="0" i="0" u="none" strike="noStrike" dirty="0">
                          <a:solidFill>
                            <a:schemeClr val="tx1"/>
                          </a:solidFill>
                          <a:effectLst/>
                          <a:latin typeface="ＭＳ Ｐゴシック"/>
                        </a:rPr>
                        <a:t>2012</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フェイスブックの充実</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i="0" u="none" strike="noStrike" dirty="0">
                          <a:solidFill>
                            <a:schemeClr val="tx1"/>
                          </a:solidFill>
                          <a:effectLst/>
                          <a:latin typeface="ＭＳ Ｐゴシック"/>
                        </a:rPr>
                        <a:t>ユーチューブでの展示民家解説動画発信</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・摂津能勢民家・大和十津川民家・南部曲屋・越前敦賀民家・小豆島農村歌舞伎舞台の保存修理工事・耐震補強工事（</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・事務所棟の設置（</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・奄美高倉の保存修理工事（</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・信濃秋山民家の保存修理工事（</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p>
                      <a:pPr marL="87313" indent="-87313" algn="l" fontAlgn="ctr"/>
                      <a:r>
                        <a:rPr lang="ja-JP" altLang="en-US" sz="1100" b="0" i="0" u="none" strike="noStrike" dirty="0">
                          <a:solidFill>
                            <a:schemeClr val="tx1"/>
                          </a:solidFill>
                          <a:effectLst/>
                          <a:latin typeface="ＭＳ Ｐゴシック"/>
                        </a:rPr>
                        <a:t>・トイレ設備の改修工事（</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年度）</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indent="-87313" algn="l" fontAlgn="ct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朗読とチェロの夕べ</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の夜間開館</a:t>
                      </a:r>
                      <a:r>
                        <a:rPr lang="en-US" altLang="ja-JP" sz="1100" b="0" i="0" u="none" strike="noStrike" dirty="0">
                          <a:solidFill>
                            <a:schemeClr val="tx1"/>
                          </a:solidFill>
                          <a:effectLst/>
                          <a:latin typeface="ＭＳ Ｐゴシック"/>
                        </a:rPr>
                        <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(17-19</a:t>
                      </a:r>
                      <a:r>
                        <a:rPr lang="ja-JP" altLang="en-US" sz="1100" b="0" i="0" u="none" strike="noStrike" dirty="0">
                          <a:solidFill>
                            <a:schemeClr val="tx1"/>
                          </a:solidFill>
                          <a:effectLst/>
                          <a:latin typeface="ＭＳ Ｐゴシック"/>
                        </a:rPr>
                        <a:t>時</a:t>
                      </a:r>
                      <a:r>
                        <a:rPr lang="en-US" altLang="ja-JP" sz="1100" b="0" i="0" u="none" strike="noStrike" dirty="0">
                          <a:solidFill>
                            <a:schemeClr val="tx1"/>
                          </a:solidFill>
                          <a:effectLst/>
                          <a:latin typeface="ＭＳ Ｐゴシック"/>
                        </a:rPr>
                        <a:t>)</a:t>
                      </a:r>
                      <a:br>
                        <a:rPr lang="en-US" altLang="ja-JP" sz="1100" b="0" i="0" u="none" strike="noStrike" dirty="0">
                          <a:solidFill>
                            <a:schemeClr val="tx1"/>
                          </a:solidFill>
                          <a:effectLst/>
                          <a:latin typeface="ＭＳ Ｐゴシック"/>
                        </a:rPr>
                      </a:b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93663" marR="0" indent="-93663"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kumimoji="1" lang="ja-JP" altLang="en-US" sz="1100" b="0" dirty="0">
                          <a:solidFill>
                            <a:schemeClr val="tx1"/>
                          </a:solidFill>
                        </a:rPr>
                        <a:t>ニーズを踏まえた新たなサー</a:t>
                      </a:r>
                      <a:r>
                        <a:rPr kumimoji="1" lang="en-US" altLang="ja-JP" sz="1100" b="0" dirty="0">
                          <a:solidFill>
                            <a:schemeClr val="tx1"/>
                          </a:solidFill>
                        </a:rPr>
                        <a:t> </a:t>
                      </a:r>
                      <a:r>
                        <a:rPr kumimoji="1" lang="ja-JP" altLang="en-US" sz="1100" b="0" dirty="0">
                          <a:solidFill>
                            <a:schemeClr val="tx1"/>
                          </a:solidFill>
                        </a:rPr>
                        <a:t>ビス・柔軟な対応</a:t>
                      </a:r>
                      <a:endParaRPr kumimoji="1" lang="en-US" altLang="ja-JP" sz="1100" b="0" dirty="0">
                        <a:solidFill>
                          <a:schemeClr val="tx1"/>
                        </a:solidFill>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敬老の日：</a:t>
                      </a:r>
                      <a:r>
                        <a:rPr lang="en-US" altLang="ja-JP" sz="1100" b="0" i="0" u="none" strike="noStrike" dirty="0">
                          <a:solidFill>
                            <a:schemeClr val="tx1"/>
                          </a:solidFill>
                          <a:effectLst/>
                          <a:latin typeface="ＭＳ Ｐゴシック"/>
                        </a:rPr>
                        <a:t>65</a:t>
                      </a:r>
                      <a:r>
                        <a:rPr lang="ja-JP" altLang="en-US" sz="1100" b="0" i="0" u="none" strike="noStrike" dirty="0">
                          <a:solidFill>
                            <a:schemeClr val="tx1"/>
                          </a:solidFill>
                          <a:effectLst/>
                          <a:latin typeface="ＭＳ Ｐゴシック"/>
                        </a:rPr>
                        <a:t>歳以上半額（</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わくわくワークまつり：一般半額、高校生以下無料（</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月額定額で入館できるサブスクリプションの「ソノリゴ」に参加（</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7313" marR="0" indent="-87313"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・ニーズを踏まえた新</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たなｲﾍﾞﾝﾄ・ﾌﾟﾗﾝの企</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100" b="0" dirty="0">
                          <a:solidFill>
                            <a:schemeClr val="tx1"/>
                          </a:solidFill>
                        </a:rPr>
                        <a:t>  </a:t>
                      </a:r>
                      <a:r>
                        <a:rPr kumimoji="1" lang="ja-JP" altLang="en-US" sz="1100" b="0" dirty="0">
                          <a:solidFill>
                            <a:schemeClr val="tx1"/>
                          </a:solidFill>
                        </a:rPr>
                        <a:t>画、実施</a:t>
                      </a:r>
                      <a:endParaRPr kumimoji="1" lang="en-US" altLang="ja-JP" sz="1100" b="0" dirty="0">
                        <a:solidFill>
                          <a:schemeClr val="tx1"/>
                        </a:solidFill>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地域の文化ｻｰｸﾙ等 との共催による市民展示（</a:t>
                      </a:r>
                      <a:r>
                        <a:rPr lang="en-US" altLang="ja-JP" sz="1100" b="0" i="0" u="none" strike="noStrike" dirty="0">
                          <a:solidFill>
                            <a:schemeClr val="tx1"/>
                          </a:solidFill>
                          <a:effectLst/>
                          <a:latin typeface="ＭＳ Ｐゴシック"/>
                        </a:rPr>
                        <a:t>2013</a:t>
                      </a:r>
                      <a:r>
                        <a:rPr lang="ja-JP" altLang="en-US" sz="1100" b="0" i="0" u="none" strike="noStrike" dirty="0">
                          <a:solidFill>
                            <a:schemeClr val="tx1"/>
                          </a:solidFill>
                          <a:effectLst/>
                          <a:latin typeface="ＭＳ Ｐゴシック"/>
                        </a:rPr>
                        <a:t>年～）</a:t>
                      </a: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民家解説見学会（</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和の装い体験（</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紙芝居・竹細工づくり体験・（</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marR="0" indent="-8890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民家保存修理工事見学会（</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174625" indent="-8890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ｽﾀｯﾌと巡る写真映えｽﾎﾟｯﾄ（</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71452533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0" y="5751479"/>
            <a:ext cx="9020228" cy="1118255"/>
          </a:xfrm>
          <a:prstGeom prst="rect">
            <a:avLst/>
          </a:prstGeom>
          <a:noFill/>
        </p:spPr>
        <p:txBody>
          <a:bodyPr wrap="square" rtlCol="0">
            <a:spAutoFit/>
          </a:bodyPr>
          <a:lstStyle/>
          <a:p>
            <a:pPr marL="0" marR="0" lvl="0" indent="0" algn="l" defTabSz="457200" rtl="0" eaLnBrk="1" fontAlgn="auto" latinLnBrk="0" hangingPunct="1">
              <a:lnSpc>
                <a:spcPts val="1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１　</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重症確保病床以外の病床で患者を受入れ</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第一波の</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軽症中等症</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入院患者数・</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入院・療養調整中の人数</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は、統計がある</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23</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以降で</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分析</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重症患者数</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には、軽症中等症病床等で治療継続している数を含む。軽症中等症入院患者数には、左記数を含まない。</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軽症中等症入院患者数には、コロナは軽症中等症だが、その他疾病で重症病床における入院加療が必要な患者数を含む。重症入院患者数には、左記を含まない。</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　</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病床使用率は、令和４年</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16</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日より、病床確保計画に基づく確保病床・運用病床以外に受け入れていただいている病床数を含める。</a:t>
            </a:r>
          </a:p>
          <a:p>
            <a:pPr marL="0" marR="0" lvl="0" indent="0" algn="l" defTabSz="457200" rtl="0" eaLnBrk="1" fontAlgn="auto" latinLnBrk="0" hangingPunct="1">
              <a:lnSpc>
                <a:spcPts val="1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医療</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機関休診により、退院状況の確認が困難な場合、退院者が入院患者に含まれることから、翌日公表する軽症中等症入院患者数が、実入院患者数を上回ることがある</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５　大規模医療・療養</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センター（無症状・軽症患者用</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800</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床、中等症患者用</a:t>
            </a:r>
            <a:r>
              <a:rPr kumimoji="0"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床）</a:t>
            </a:r>
            <a:r>
              <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病床確保数に含まない。</a:t>
            </a:r>
            <a:endPar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ts val="1000"/>
              </a:lnSpc>
              <a:spcBef>
                <a:spcPts val="0"/>
              </a:spcBef>
              <a:spcAft>
                <a:spcPts val="0"/>
              </a:spcAft>
              <a:buClrTx/>
              <a:buSzTx/>
              <a:buFontTx/>
              <a:buNone/>
              <a:tabLst/>
              <a:defRPr/>
            </a:pP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６　死亡率は、陽性者数に占める死亡者数の割合。死亡者数は</a:t>
            </a: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0"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27</a:t>
            </a:r>
            <a:r>
              <a:rPr kumimoji="0"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日時点。</a:t>
            </a:r>
            <a:endParaRPr kumimoji="0"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正方形/長方形 31"/>
          <p:cNvSpPr/>
          <p:nvPr/>
        </p:nvSpPr>
        <p:spPr>
          <a:xfrm>
            <a:off x="0" y="-1"/>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各指標等の状況</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一</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波</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～第七波</a:t>
            </a:r>
            <a:r>
              <a:rPr kumimoji="0"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26" name="スライド番号プレースホルダー 4"/>
          <p:cNvSpPr>
            <a:spLocks noGrp="1"/>
          </p:cNvSpPr>
          <p:nvPr>
            <p:ph type="sldNum" sz="quarter" idx="12"/>
          </p:nvPr>
        </p:nvSpPr>
        <p:spPr>
          <a:xfrm>
            <a:off x="7043772" y="658415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13" name="表 12"/>
          <p:cNvGraphicFramePr>
            <a:graphicFrameLocks noGrp="1"/>
          </p:cNvGraphicFramePr>
          <p:nvPr>
            <p:extLst/>
          </p:nvPr>
        </p:nvGraphicFramePr>
        <p:xfrm>
          <a:off x="15720" y="423867"/>
          <a:ext cx="9115579" cy="5351780"/>
        </p:xfrm>
        <a:graphic>
          <a:graphicData uri="http://schemas.openxmlformats.org/drawingml/2006/table">
            <a:tbl>
              <a:tblPr firstRow="1" bandRow="1">
                <a:tableStyleId>{5C22544A-7EE6-4342-B048-85BDC9FD1C3A}</a:tableStyleId>
              </a:tblPr>
              <a:tblGrid>
                <a:gridCol w="1250957">
                  <a:extLst>
                    <a:ext uri="{9D8B030D-6E8A-4147-A177-3AD203B41FA5}">
                      <a16:colId xmlns:a16="http://schemas.microsoft.com/office/drawing/2014/main" val="3074551267"/>
                    </a:ext>
                  </a:extLst>
                </a:gridCol>
                <a:gridCol w="1171688">
                  <a:extLst>
                    <a:ext uri="{9D8B030D-6E8A-4147-A177-3AD203B41FA5}">
                      <a16:colId xmlns:a16="http://schemas.microsoft.com/office/drawing/2014/main" val="1699436355"/>
                    </a:ext>
                  </a:extLst>
                </a:gridCol>
                <a:gridCol w="1057066">
                  <a:extLst>
                    <a:ext uri="{9D8B030D-6E8A-4147-A177-3AD203B41FA5}">
                      <a16:colId xmlns:a16="http://schemas.microsoft.com/office/drawing/2014/main" val="1291918938"/>
                    </a:ext>
                  </a:extLst>
                </a:gridCol>
                <a:gridCol w="1082538">
                  <a:extLst>
                    <a:ext uri="{9D8B030D-6E8A-4147-A177-3AD203B41FA5}">
                      <a16:colId xmlns:a16="http://schemas.microsoft.com/office/drawing/2014/main" val="4170278058"/>
                    </a:ext>
                  </a:extLst>
                </a:gridCol>
                <a:gridCol w="1141757">
                  <a:extLst>
                    <a:ext uri="{9D8B030D-6E8A-4147-A177-3AD203B41FA5}">
                      <a16:colId xmlns:a16="http://schemas.microsoft.com/office/drawing/2014/main" val="1754257617"/>
                    </a:ext>
                  </a:extLst>
                </a:gridCol>
                <a:gridCol w="1137191">
                  <a:extLst>
                    <a:ext uri="{9D8B030D-6E8A-4147-A177-3AD203B41FA5}">
                      <a16:colId xmlns:a16="http://schemas.microsoft.com/office/drawing/2014/main" val="664184299"/>
                    </a:ext>
                  </a:extLst>
                </a:gridCol>
                <a:gridCol w="1137191">
                  <a:extLst>
                    <a:ext uri="{9D8B030D-6E8A-4147-A177-3AD203B41FA5}">
                      <a16:colId xmlns:a16="http://schemas.microsoft.com/office/drawing/2014/main" val="1111694032"/>
                    </a:ext>
                  </a:extLst>
                </a:gridCol>
                <a:gridCol w="1137191">
                  <a:extLst>
                    <a:ext uri="{9D8B030D-6E8A-4147-A177-3AD203B41FA5}">
                      <a16:colId xmlns:a16="http://schemas.microsoft.com/office/drawing/2014/main" val="1710184131"/>
                    </a:ext>
                  </a:extLst>
                </a:gridCol>
              </a:tblGrid>
              <a:tr h="480524">
                <a:tc>
                  <a:txBody>
                    <a:bodyPr/>
                    <a:lstStyle/>
                    <a:p>
                      <a:pPr algn="ctr">
                        <a:lnSpc>
                          <a:spcPts val="1100"/>
                        </a:lnSpc>
                      </a:pP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第一波</a:t>
                      </a:r>
                    </a:p>
                    <a:p>
                      <a:pPr algn="ctr">
                        <a:lnSpc>
                          <a:spcPts val="1100"/>
                        </a:lnSpc>
                      </a:pPr>
                      <a:r>
                        <a:rPr kumimoji="1" lang="en-US" altLang="ja-JP" sz="1000" dirty="0" smtClean="0">
                          <a:solidFill>
                            <a:schemeClr val="tx1"/>
                          </a:solidFill>
                          <a:latin typeface="Meiryo UI" panose="020B0604030504040204" pitchFamily="50" charset="-128"/>
                          <a:ea typeface="Meiryo UI" panose="020B0604030504040204" pitchFamily="50" charset="-128"/>
                        </a:rPr>
                        <a:t>(2020.1.29</a:t>
                      </a:r>
                    </a:p>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6.13)</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第二波</a:t>
                      </a:r>
                    </a:p>
                    <a:p>
                      <a:pPr algn="ctr">
                        <a:lnSpc>
                          <a:spcPts val="1100"/>
                        </a:lnSpc>
                      </a:pPr>
                      <a:r>
                        <a:rPr kumimoji="1" lang="en-US" altLang="ja-JP" sz="1000" dirty="0" smtClean="0">
                          <a:solidFill>
                            <a:schemeClr val="tx1"/>
                          </a:solidFill>
                          <a:latin typeface="Meiryo UI" panose="020B0604030504040204" pitchFamily="50" charset="-128"/>
                          <a:ea typeface="Meiryo UI" panose="020B0604030504040204" pitchFamily="50" charset="-128"/>
                        </a:rPr>
                        <a:t>(2020.6.14</a:t>
                      </a:r>
                    </a:p>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10.9)</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第三波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(2020.10.10</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2021.2.28)</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第四波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(2021.3.1</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6.20)</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第五波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(2021.6.21</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12.16)</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第六波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(2021.12.17</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2022.6.24)</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第七波</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dirty="0" smtClean="0">
                          <a:solidFill>
                            <a:schemeClr val="tx1"/>
                          </a:solidFill>
                          <a:latin typeface="Meiryo UI" panose="020B0604030504040204" pitchFamily="50" charset="-128"/>
                          <a:ea typeface="Meiryo UI" panose="020B0604030504040204" pitchFamily="50" charset="-128"/>
                        </a:rPr>
                        <a:t>(2022.6.25</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smtClean="0">
                          <a:solidFill>
                            <a:schemeClr val="tx1"/>
                          </a:solidFill>
                          <a:latin typeface="Meiryo UI" panose="020B0604030504040204" pitchFamily="50" charset="-128"/>
                          <a:ea typeface="Meiryo UI" panose="020B0604030504040204" pitchFamily="50" charset="-128"/>
                        </a:rPr>
                        <a:t>9.26)</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00077723"/>
                  </a:ext>
                </a:extLst>
              </a:tr>
              <a:tr h="349037">
                <a:tc>
                  <a:txBody>
                    <a:bodyPr/>
                    <a:lstStyle/>
                    <a:p>
                      <a:pPr algn="ctr">
                        <a:lnSpc>
                          <a:spcPts val="1100"/>
                        </a:lnSpc>
                      </a:pPr>
                      <a:r>
                        <a:rPr kumimoji="1" lang="ja-JP" altLang="en-US" sz="1000" spc="-50" baseline="0" dirty="0" smtClean="0">
                          <a:solidFill>
                            <a:schemeClr val="tx1"/>
                          </a:solidFill>
                          <a:latin typeface="Meiryo UI" panose="020B0604030504040204" pitchFamily="50" charset="-128"/>
                          <a:ea typeface="Meiryo UI" panose="020B0604030504040204" pitchFamily="50" charset="-128"/>
                        </a:rPr>
                        <a:t>新規</a:t>
                      </a:r>
                      <a:r>
                        <a:rPr kumimoji="1" lang="ja-JP" altLang="en-US" sz="1000" spc="-50" baseline="0" dirty="0">
                          <a:solidFill>
                            <a:schemeClr val="tx1"/>
                          </a:solidFill>
                          <a:latin typeface="Meiryo UI" panose="020B0604030504040204" pitchFamily="50" charset="-128"/>
                          <a:ea typeface="Meiryo UI" panose="020B0604030504040204" pitchFamily="50" charset="-128"/>
                        </a:rPr>
                        <a:t>陽性者数</a:t>
                      </a:r>
                      <a:r>
                        <a:rPr kumimoji="1" lang="ja-JP" altLang="en-US" sz="1000" spc="-50" baseline="0" dirty="0" smtClean="0">
                          <a:solidFill>
                            <a:schemeClr val="tx1"/>
                          </a:solidFill>
                          <a:latin typeface="Meiryo UI" panose="020B0604030504040204" pitchFamily="50" charset="-128"/>
                          <a:ea typeface="Meiryo UI" panose="020B0604030504040204" pitchFamily="50" charset="-128"/>
                        </a:rPr>
                        <a:t>累計</a:t>
                      </a:r>
                      <a:endParaRPr kumimoji="1" lang="en-US" altLang="ja-JP" sz="1000" spc="-50" baseline="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波の期間内</a:t>
                      </a:r>
                      <a:r>
                        <a:rPr kumimoji="1" lang="en-US" altLang="ja-JP" sz="1000" dirty="0" smtClean="0">
                          <a:solidFill>
                            <a:schemeClr val="tx1"/>
                          </a:solidFill>
                          <a:latin typeface="Meiryo UI" panose="020B0604030504040204" pitchFamily="50" charset="-128"/>
                          <a:ea typeface="Meiryo UI" panose="020B0604030504040204" pitchFamily="50" charset="-128"/>
                        </a:rPr>
                        <a:t>)</a:t>
                      </a:r>
                      <a:endParaRPr kumimoji="1" lang="en-US" altLang="ja-JP"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1,786</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endParaRPr kumimoji="1" lang="en-US" altLang="ja-JP"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9,271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36,064</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55,318</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100,891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800,932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1,079,161</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275304"/>
                  </a:ext>
                </a:extLst>
              </a:tr>
              <a:tr h="349037">
                <a:tc>
                  <a:txBody>
                    <a:bodyPr/>
                    <a:lstStyle/>
                    <a:p>
                      <a:pPr algn="ctr">
                        <a:lnSpc>
                          <a:spcPts val="1100"/>
                        </a:lnSpc>
                      </a:pPr>
                      <a:r>
                        <a:rPr kumimoji="1" lang="ja-JP" altLang="en-US" sz="1000" dirty="0">
                          <a:solidFill>
                            <a:schemeClr val="tx1"/>
                          </a:solidFill>
                          <a:latin typeface="Meiryo UI" panose="020B0604030504040204" pitchFamily="50" charset="-128"/>
                          <a:ea typeface="Meiryo UI" panose="020B0604030504040204" pitchFamily="50" charset="-128"/>
                        </a:rPr>
                        <a:t>確保</a:t>
                      </a:r>
                      <a:r>
                        <a:rPr kumimoji="1" lang="ja-JP" altLang="en-US" sz="1000" dirty="0" smtClean="0">
                          <a:solidFill>
                            <a:schemeClr val="tx1"/>
                          </a:solidFill>
                          <a:latin typeface="Meiryo UI" panose="020B0604030504040204" pitchFamily="50" charset="-128"/>
                          <a:ea typeface="Meiryo UI" panose="020B0604030504040204" pitchFamily="50" charset="-128"/>
                        </a:rPr>
                        <a:t>病床数</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a:solidFill>
                            <a:schemeClr val="tx1"/>
                          </a:solidFill>
                          <a:latin typeface="Meiryo UI" panose="020B0604030504040204" pitchFamily="50" charset="-128"/>
                          <a:ea typeface="Meiryo UI" panose="020B0604030504040204" pitchFamily="50" charset="-128"/>
                        </a:rPr>
                        <a:t>重症）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32</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4/1</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kern="1200" dirty="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188</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5/1~</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188</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236</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12/15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365</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5/7~9</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a:solidFill>
                            <a:schemeClr val="tx1"/>
                          </a:solidFill>
                          <a:latin typeface="Meiryo UI" panose="020B0604030504040204" pitchFamily="50" charset="-128"/>
                          <a:ea typeface="Meiryo UI" panose="020B0604030504040204" pitchFamily="50" charset="-128"/>
                          <a:cs typeface="+mn-cs"/>
                        </a:rPr>
                        <a:t>610</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a:solidFill>
                            <a:schemeClr val="tx1"/>
                          </a:solidFill>
                          <a:latin typeface="Meiryo UI" panose="020B0604030504040204" pitchFamily="50" charset="-128"/>
                          <a:ea typeface="Meiryo UI" panose="020B0604030504040204" pitchFamily="50" charset="-128"/>
                          <a:cs typeface="+mn-cs"/>
                        </a:rPr>
                        <a:t>12/6</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622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5/10~6/12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615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6/25~6/29</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67890688"/>
                  </a:ext>
                </a:extLst>
              </a:tr>
              <a:tr h="480524">
                <a:tc>
                  <a:txBody>
                    <a:bodyPr/>
                    <a:lstStyle/>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重症患者数</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／重症病床使用率</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最大）</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112.5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38.3%</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187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79.2%</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449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103.0%(※1)</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286</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47.3%</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285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43.6%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93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15.6%</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0689303"/>
                  </a:ext>
                </a:extLst>
              </a:tr>
              <a:tr h="349037">
                <a:tc>
                  <a:txBody>
                    <a:bodyPr/>
                    <a:lstStyle/>
                    <a:p>
                      <a:pPr algn="ctr">
                        <a:lnSpc>
                          <a:spcPts val="1100"/>
                        </a:lnSpc>
                      </a:pPr>
                      <a:r>
                        <a:rPr kumimoji="1" lang="ja-JP" altLang="en-US" sz="1000" b="0" dirty="0">
                          <a:solidFill>
                            <a:schemeClr val="tx1"/>
                          </a:solidFill>
                          <a:latin typeface="Meiryo UI" panose="020B0604030504040204" pitchFamily="50" charset="-128"/>
                          <a:ea typeface="Meiryo UI" panose="020B0604030504040204" pitchFamily="50" charset="-128"/>
                        </a:rPr>
                        <a:t>確保</a:t>
                      </a:r>
                      <a:r>
                        <a:rPr kumimoji="1" lang="ja-JP" altLang="en-US" sz="1000" b="0" dirty="0" smtClean="0">
                          <a:solidFill>
                            <a:schemeClr val="tx1"/>
                          </a:solidFill>
                          <a:latin typeface="Meiryo UI" panose="020B0604030504040204" pitchFamily="50" charset="-128"/>
                          <a:ea typeface="Meiryo UI" panose="020B0604030504040204" pitchFamily="50" charset="-128"/>
                        </a:rPr>
                        <a:t>病床数</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spc="-40" baseline="0" dirty="0" smtClean="0">
                          <a:solidFill>
                            <a:schemeClr val="tx1"/>
                          </a:solidFill>
                          <a:latin typeface="Meiryo UI" panose="020B0604030504040204" pitchFamily="50" charset="-128"/>
                          <a:ea typeface="Meiryo UI" panose="020B0604030504040204" pitchFamily="50" charset="-128"/>
                        </a:rPr>
                        <a:t>（</a:t>
                      </a:r>
                      <a:r>
                        <a:rPr kumimoji="1" lang="ja-JP" altLang="en-US" sz="1000" b="0" spc="-40" baseline="0" dirty="0">
                          <a:solidFill>
                            <a:schemeClr val="tx1"/>
                          </a:solidFill>
                          <a:latin typeface="Meiryo UI" panose="020B0604030504040204" pitchFamily="50" charset="-128"/>
                          <a:ea typeface="Meiryo UI" panose="020B0604030504040204" pitchFamily="50" charset="-128"/>
                        </a:rPr>
                        <a:t>軽症中等症）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323</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en-US" altLang="ja-JP" sz="1000" b="0" kern="1200" spc="-80" baseline="0" dirty="0" smtClean="0">
                          <a:solidFill>
                            <a:schemeClr val="tx1"/>
                          </a:solidFill>
                          <a:latin typeface="Meiryo UI" panose="020B0604030504040204" pitchFamily="50" charset="-128"/>
                          <a:ea typeface="Meiryo UI" panose="020B0604030504040204" pitchFamily="50" charset="-128"/>
                          <a:cs typeface="+mn-cs"/>
                        </a:rPr>
                        <a:t>1,037</a:t>
                      </a:r>
                      <a:r>
                        <a:rPr kumimoji="1" lang="ja-JP" altLang="en-US" sz="1000" b="0" kern="1200" spc="-80" baseline="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spc="-80" baseline="0" dirty="0" smtClean="0">
                          <a:solidFill>
                            <a:schemeClr val="tx1"/>
                          </a:solidFill>
                          <a:latin typeface="Meiryo UI" panose="020B0604030504040204" pitchFamily="50" charset="-128"/>
                          <a:ea typeface="Meiryo UI" panose="020B0604030504040204" pitchFamily="50" charset="-128"/>
                          <a:cs typeface="+mn-cs"/>
                        </a:rPr>
                        <a:t>6/8~</a:t>
                      </a:r>
                      <a:r>
                        <a:rPr kumimoji="1" lang="ja-JP" altLang="en-US" sz="1000" b="0" kern="1200" spc="-80" baseline="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spc="-80" baseline="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1,094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8/31</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1,757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2/26</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2,350</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6/19</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3,057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12/8~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3,509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6/20~</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4,149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床（</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8/25~8/31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4400958"/>
                  </a:ext>
                </a:extLst>
              </a:tr>
              <a:tr h="480524">
                <a:tc>
                  <a:txBody>
                    <a:bodyPr/>
                    <a:lstStyle/>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軽症中等症入院患者数／病床使用率</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（最大）</a:t>
                      </a:r>
                      <a:endParaRPr kumimoji="1" lang="en-US" altLang="ja-JP" sz="10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539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82.2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512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47.9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1,091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75.3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1,743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87.1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2,368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90.0</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3,785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117.9%(※4)</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3,292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77.7%</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1121294"/>
                  </a:ext>
                </a:extLst>
              </a:tr>
              <a:tr h="349037">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宿泊療養施設数 </a:t>
                      </a:r>
                      <a:r>
                        <a:rPr kumimoji="1" lang="en-US" altLang="ja-JP" sz="1000" b="0" dirty="0">
                          <a:solidFill>
                            <a:schemeClr val="tx1"/>
                          </a:solidFill>
                          <a:latin typeface="Meiryo UI" panose="020B0604030504040204" pitchFamily="50" charset="-128"/>
                          <a:ea typeface="Meiryo UI" panose="020B0604030504040204" pitchFamily="50" charset="-128"/>
                        </a:rPr>
                        <a:t>/ </a:t>
                      </a:r>
                      <a:r>
                        <a:rPr kumimoji="1" lang="ja-JP" altLang="en-US" sz="1000" b="0" dirty="0">
                          <a:solidFill>
                            <a:schemeClr val="tx1"/>
                          </a:solidFill>
                          <a:latin typeface="Meiryo UI" panose="020B0604030504040204" pitchFamily="50" charset="-128"/>
                          <a:ea typeface="Meiryo UI" panose="020B0604030504040204" pitchFamily="50" charset="-128"/>
                        </a:rPr>
                        <a:t>部屋数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１施設</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400</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３施設</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1,504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５</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施設</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1,517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９</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施設</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2,416</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15</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施設 </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3,986</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spc="-50" baseline="0" dirty="0" smtClean="0">
                          <a:solidFill>
                            <a:schemeClr val="tx1"/>
                          </a:solidFill>
                          <a:latin typeface="Meiryo UI" panose="020B0604030504040204" pitchFamily="50" charset="-128"/>
                          <a:ea typeface="Meiryo UI" panose="020B0604030504040204" pitchFamily="50" charset="-128"/>
                          <a:cs typeface="+mn-cs"/>
                        </a:rPr>
                        <a:t>32</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施設  </a:t>
                      </a:r>
                      <a:r>
                        <a:rPr kumimoji="1" lang="en-US" altLang="ja-JP" sz="1000" b="0" kern="1200" spc="-50" baseline="0" dirty="0" smtClean="0">
                          <a:solidFill>
                            <a:schemeClr val="tx1"/>
                          </a:solidFill>
                          <a:latin typeface="Meiryo UI" panose="020B0604030504040204" pitchFamily="50" charset="-128"/>
                          <a:ea typeface="Meiryo UI" panose="020B0604030504040204" pitchFamily="50" charset="-128"/>
                          <a:cs typeface="+mn-cs"/>
                        </a:rPr>
                        <a:t>8,514</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spc="-50" baseline="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41</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施設</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 </a:t>
                      </a: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11,477</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spc="-5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40</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施設</a:t>
                      </a:r>
                      <a:r>
                        <a:rPr kumimoji="1" lang="ja-JP" altLang="en-US" sz="1000" b="0" kern="1200" spc="-50" baseline="0" dirty="0" smtClean="0">
                          <a:solidFill>
                            <a:schemeClr val="tx1"/>
                          </a:solidFill>
                          <a:latin typeface="Meiryo UI" panose="020B0604030504040204" pitchFamily="50" charset="-128"/>
                          <a:ea typeface="Meiryo UI" panose="020B0604030504040204" pitchFamily="50" charset="-128"/>
                          <a:cs typeface="+mn-cs"/>
                        </a:rPr>
                        <a:t> </a:t>
                      </a:r>
                      <a:r>
                        <a:rPr kumimoji="1" lang="en-US" altLang="ja-JP" sz="1000" b="0" kern="1200" spc="-50" dirty="0" smtClean="0">
                          <a:solidFill>
                            <a:schemeClr val="tx1"/>
                          </a:solidFill>
                          <a:latin typeface="Meiryo UI" panose="020B0604030504040204" pitchFamily="50" charset="-128"/>
                          <a:ea typeface="Meiryo UI" panose="020B0604030504040204" pitchFamily="50" charset="-128"/>
                          <a:cs typeface="+mn-cs"/>
                        </a:rPr>
                        <a:t>11,216</a:t>
                      </a:r>
                      <a:r>
                        <a:rPr kumimoji="1" lang="ja-JP" altLang="en-US" sz="1000" b="0" kern="1200" spc="-50" dirty="0" smtClean="0">
                          <a:solidFill>
                            <a:schemeClr val="tx1"/>
                          </a:solidFill>
                          <a:latin typeface="Meiryo UI" panose="020B0604030504040204" pitchFamily="50" charset="-128"/>
                          <a:ea typeface="Meiryo UI" panose="020B0604030504040204" pitchFamily="50" charset="-128"/>
                          <a:cs typeface="+mn-cs"/>
                        </a:rPr>
                        <a:t>室</a:t>
                      </a:r>
                      <a:endParaRPr kumimoji="1" lang="en-US" altLang="ja-JP" sz="1000" b="0" kern="1200" spc="-5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8373949"/>
                  </a:ext>
                </a:extLst>
              </a:tr>
              <a:tr h="612010">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宿泊療養者数</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／宿泊療養施設居室数使用率</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smtClean="0">
                          <a:solidFill>
                            <a:schemeClr val="tx1"/>
                          </a:solidFill>
                          <a:latin typeface="Meiryo UI" panose="020B0604030504040204" pitchFamily="50" charset="-128"/>
                          <a:ea typeface="Meiryo UI" panose="020B0604030504040204" pitchFamily="50" charset="-128"/>
                        </a:rPr>
                        <a:t>（最大）</a:t>
                      </a:r>
                      <a:endParaRPr kumimoji="1" lang="ja-JP" altLang="en-US" sz="1000" b="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208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18.8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362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24.1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1,225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60.7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1,829</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55.1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3,553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61.2</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3,205</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27.9%</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6,414</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67.7%</a:t>
                      </a:r>
                      <a:endPar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3899079"/>
                  </a:ext>
                </a:extLst>
              </a:tr>
              <a:tr h="37294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eiryo UI" panose="020B0604030504040204" pitchFamily="50" charset="-128"/>
                          <a:ea typeface="Meiryo UI" panose="020B0604030504040204" pitchFamily="50" charset="-128"/>
                        </a:rPr>
                        <a:t>自宅</a:t>
                      </a:r>
                      <a:r>
                        <a:rPr kumimoji="1" lang="ja-JP" altLang="en-US" sz="1000" dirty="0" smtClean="0">
                          <a:solidFill>
                            <a:schemeClr val="tx1"/>
                          </a:solidFill>
                          <a:latin typeface="Meiryo UI" panose="020B0604030504040204" pitchFamily="50" charset="-128"/>
                          <a:ea typeface="Meiryo UI" panose="020B0604030504040204" pitchFamily="50" charset="-128"/>
                        </a:rPr>
                        <a:t>療養者数</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（最大）</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348</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617</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2,820</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15,031</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a:solidFill>
                            <a:schemeClr val="tx1"/>
                          </a:solidFill>
                          <a:latin typeface="Meiryo UI" panose="020B0604030504040204" pitchFamily="50" charset="-128"/>
                          <a:ea typeface="Meiryo UI" panose="020B0604030504040204" pitchFamily="50" charset="-128"/>
                          <a:cs typeface="+mn-cs"/>
                        </a:rPr>
                        <a:t>18,384</a:t>
                      </a:r>
                      <a:r>
                        <a:rPr kumimoji="1" lang="ja-JP" altLang="en-US" sz="1000" kern="1200" dirty="0">
                          <a:solidFill>
                            <a:schemeClr val="tx1"/>
                          </a:solidFill>
                          <a:latin typeface="Meiryo UI" panose="020B0604030504040204" pitchFamily="50" charset="-128"/>
                          <a:ea typeface="Meiryo UI" panose="020B0604030504040204" pitchFamily="50" charset="-128"/>
                          <a:cs typeface="+mn-cs"/>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75,805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163,843</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91765121"/>
                  </a:ext>
                </a:extLst>
              </a:tr>
              <a:tr h="4581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自宅待機者数</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（最大　</a:t>
                      </a: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１）</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自宅療養者数含む</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353</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1,014</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4,325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18,265</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21,949</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138,269</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kumimoji="1" lang="en-US" altLang="ja-JP" sz="1000" kern="1200" dirty="0" smtClean="0">
                          <a:solidFill>
                            <a:schemeClr val="tx1"/>
                          </a:solidFill>
                          <a:latin typeface="Meiryo UI" panose="020B0604030504040204" pitchFamily="50" charset="-128"/>
                          <a:ea typeface="Meiryo UI" panose="020B0604030504040204" pitchFamily="50" charset="-128"/>
                          <a:cs typeface="+mn-cs"/>
                        </a:rPr>
                        <a:t>239,262</a:t>
                      </a:r>
                      <a:r>
                        <a:rPr kumimoji="1" lang="ja-JP" altLang="en-US" sz="1000" kern="1200" dirty="0" smtClean="0">
                          <a:solidFill>
                            <a:schemeClr val="tx1"/>
                          </a:solidFill>
                          <a:latin typeface="Meiryo UI" panose="020B0604030504040204" pitchFamily="50" charset="-128"/>
                          <a:ea typeface="Meiryo UI" panose="020B0604030504040204" pitchFamily="50" charset="-128"/>
                          <a:cs typeface="+mn-cs"/>
                        </a:rPr>
                        <a:t>人</a:t>
                      </a:r>
                      <a:endParaRPr kumimoji="1" lang="ja-JP" altLang="en-US" sz="100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65185042"/>
                  </a:ext>
                </a:extLst>
              </a:tr>
              <a:tr h="349037">
                <a:tc>
                  <a:txBody>
                    <a:bodyPr/>
                    <a:lstStyle/>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重症者数計</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重症化率）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147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8.2 %</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232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2.5%</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1,148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1,757</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3.2%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1,024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1.0</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898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
                      </a:r>
                      <a:b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b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0.11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377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0.03</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endParaRPr kumimoji="1" lang="ja-JP" altLang="en-US"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4111025"/>
                  </a:ext>
                </a:extLst>
              </a:tr>
              <a:tr h="349037">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dirty="0">
                          <a:solidFill>
                            <a:schemeClr val="tx1"/>
                          </a:solidFill>
                          <a:latin typeface="Meiryo UI" panose="020B0604030504040204" pitchFamily="50" charset="-128"/>
                          <a:ea typeface="Meiryo UI" panose="020B0604030504040204" pitchFamily="50" charset="-128"/>
                        </a:rPr>
                        <a:t>死</a:t>
                      </a:r>
                      <a:r>
                        <a:rPr kumimoji="1" lang="ja-JP" altLang="en-US" sz="1000" b="0" dirty="0" smtClean="0">
                          <a:solidFill>
                            <a:schemeClr val="tx1"/>
                          </a:solidFill>
                          <a:latin typeface="Meiryo UI" panose="020B0604030504040204" pitchFamily="50" charset="-128"/>
                          <a:ea typeface="Meiryo UI" panose="020B0604030504040204" pitchFamily="50" charset="-128"/>
                        </a:rPr>
                        <a:t>亡者数計</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(※6)</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ja-JP" altLang="en-US" sz="1000" b="0" dirty="0">
                          <a:solidFill>
                            <a:schemeClr val="tx1"/>
                          </a:solidFill>
                          <a:latin typeface="Meiryo UI" panose="020B0604030504040204" pitchFamily="50" charset="-128"/>
                          <a:ea typeface="Meiryo UI" panose="020B0604030504040204" pitchFamily="50" charset="-128"/>
                        </a:rPr>
                        <a:t>死亡率）</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ctr" defTabSz="914400" rtl="0" eaLnBrk="1" latinLnBrk="0" hangingPunct="1">
                        <a:lnSpc>
                          <a:spcPts val="1100"/>
                        </a:lnSpc>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87</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algn="ctr" defTabSz="914400" rtl="0" eaLnBrk="1" latinLnBrk="0" hangingPunct="1">
                        <a:lnSpc>
                          <a:spcPts val="1100"/>
                        </a:lnSpc>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4.9%</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lnSpc>
                          <a:spcPts val="1100"/>
                        </a:lnSpc>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142</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1.5%</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endParaRPr kumimoji="1" lang="en-US" altLang="ja-JP" sz="1000" b="0" kern="1200" dirty="0">
                        <a:solidFill>
                          <a:schemeClr val="tx1"/>
                        </a:solidFill>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938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人（</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2.6%</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1,541</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2.8</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358</a:t>
                      </a: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人</a:t>
                      </a:r>
                      <a:endPar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00" b="0" kern="1200" dirty="0" smtClean="0">
                          <a:solidFill>
                            <a:schemeClr val="tx1"/>
                          </a:solidFill>
                          <a:latin typeface="Meiryo UI" panose="020B0604030504040204" pitchFamily="50" charset="-128"/>
                          <a:ea typeface="Meiryo UI" panose="020B0604030504040204" pitchFamily="50" charset="-128"/>
                          <a:cs typeface="+mn-cs"/>
                        </a:rPr>
                        <a:t>（</a:t>
                      </a:r>
                      <a:r>
                        <a:rPr kumimoji="1" lang="en-US" altLang="ja-JP" sz="1000" b="0" kern="1200" dirty="0">
                          <a:solidFill>
                            <a:schemeClr val="tx1"/>
                          </a:solidFill>
                          <a:latin typeface="Meiryo UI" panose="020B0604030504040204" pitchFamily="50" charset="-128"/>
                          <a:ea typeface="Meiryo UI" panose="020B0604030504040204" pitchFamily="50" charset="-128"/>
                          <a:cs typeface="+mn-cs"/>
                        </a:rPr>
                        <a:t>0.4</a:t>
                      </a:r>
                      <a:r>
                        <a:rPr kumimoji="1" lang="ja-JP" altLang="en-US" sz="1000" b="0" kern="1200" dirty="0">
                          <a:solidFill>
                            <a:schemeClr val="tx1"/>
                          </a:solidFill>
                          <a:latin typeface="Meiryo UI" panose="020B0604030504040204" pitchFamily="50" charset="-128"/>
                          <a:ea typeface="Meiryo UI" panose="020B0604030504040204" pitchFamily="50" charset="-128"/>
                          <a:cs typeface="+mn-cs"/>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2,160</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人</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r>
                      <a:b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b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(0.27</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1,297</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人</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(0.12</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kern="1200" dirty="0" smtClean="0">
                          <a:solidFill>
                            <a:schemeClr val="tx1"/>
                          </a:solidFill>
                          <a:latin typeface="Meiryo UI" panose="020B0604030504040204" pitchFamily="50" charset="-128"/>
                          <a:ea typeface="Meiryo UI" panose="020B0604030504040204" pitchFamily="50" charset="-128"/>
                          <a:cs typeface="+mn-cs"/>
                        </a:rPr>
                        <a:t> </a:t>
                      </a:r>
                      <a:endParaRPr kumimoji="1" lang="ja-JP" altLang="en-US" sz="1000"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1434089"/>
                  </a:ext>
                </a:extLst>
              </a:tr>
            </a:tbl>
          </a:graphicData>
        </a:graphic>
      </p:graphicFrame>
    </p:spTree>
    <p:extLst>
      <p:ext uri="{BB962C8B-B14F-4D97-AF65-F5344CB8AC3E}">
        <p14:creationId xmlns:p14="http://schemas.microsoft.com/office/powerpoint/2010/main" val="699234542"/>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ext uri="{D42A27DB-BD31-4B8C-83A1-F6EECF244321}">
                <p14:modId xmlns:p14="http://schemas.microsoft.com/office/powerpoint/2010/main" val="167302105"/>
              </p:ext>
            </p:extLst>
          </p:nvPr>
        </p:nvGraphicFramePr>
        <p:xfrm>
          <a:off x="107504" y="392384"/>
          <a:ext cx="8928991" cy="464820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gridCol w="1800200">
                  <a:extLst>
                    <a:ext uri="{9D8B030D-6E8A-4147-A177-3AD203B41FA5}">
                      <a16:colId xmlns:a16="http://schemas.microsoft.com/office/drawing/2014/main" val="20004"/>
                    </a:ext>
                  </a:extLst>
                </a:gridCol>
                <a:gridCol w="1584176">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382584">
                <a:tc>
                  <a:txBody>
                    <a:bodyPr/>
                    <a:lstStyle/>
                    <a:p>
                      <a:r>
                        <a:rPr kumimoji="1" lang="en-US" altLang="ja-JP" sz="1100" dirty="0">
                          <a:solidFill>
                            <a:schemeClr val="tx1"/>
                          </a:solidFill>
                        </a:rPr>
                        <a:t>51</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万博記念公園</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・自然文化園及び日本庭園内に、無料公衆無線</a:t>
                      </a:r>
                      <a:r>
                        <a:rPr lang="en-US" altLang="ja-JP" sz="1100" b="0" i="0" u="none" strike="noStrike" dirty="0">
                          <a:solidFill>
                            <a:schemeClr val="tx1"/>
                          </a:solidFill>
                          <a:effectLst/>
                          <a:latin typeface="ＭＳ Ｐゴシック"/>
                        </a:rPr>
                        <a:t>LAN</a:t>
                      </a:r>
                      <a:r>
                        <a:rPr lang="ja-JP" altLang="en-US" sz="1100" b="0" i="0" u="none" strike="noStrike" dirty="0">
                          <a:solidFill>
                            <a:schemeClr val="tx1"/>
                          </a:solidFill>
                          <a:effectLst/>
                          <a:latin typeface="ＭＳ Ｐゴシック"/>
                        </a:rPr>
                        <a:t>サービス「</a:t>
                      </a:r>
                      <a:r>
                        <a:rPr lang="en-US" altLang="ja-JP" sz="1100" b="0" i="0" u="none" strike="noStrike" dirty="0">
                          <a:solidFill>
                            <a:schemeClr val="tx1"/>
                          </a:solidFill>
                          <a:effectLst/>
                          <a:latin typeface="ＭＳ Ｐゴシック"/>
                        </a:rPr>
                        <a:t>Osaka Free Wi-Fi</a:t>
                      </a:r>
                      <a:r>
                        <a:rPr lang="ja-JP" altLang="en-US" sz="1100" b="0" i="0" u="none" strike="noStrike" dirty="0">
                          <a:solidFill>
                            <a:schemeClr val="tx1"/>
                          </a:solidFill>
                          <a:effectLst/>
                          <a:latin typeface="ＭＳ Ｐゴシック"/>
                        </a:rPr>
                        <a:t>」を</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年より順次導入し、現在園内に</a:t>
                      </a:r>
                      <a:r>
                        <a:rPr lang="en-US" altLang="ja-JP" sz="1100" b="0" i="0" u="none" strike="noStrike" dirty="0">
                          <a:solidFill>
                            <a:schemeClr val="tx1"/>
                          </a:solidFill>
                          <a:effectLst/>
                          <a:latin typeface="ＭＳ Ｐゴシック"/>
                        </a:rPr>
                        <a:t>40</a:t>
                      </a:r>
                      <a:r>
                        <a:rPr lang="ja-JP" altLang="en-US" sz="1100" b="0" i="0" u="none" strike="noStrike" dirty="0">
                          <a:solidFill>
                            <a:schemeClr val="tx1"/>
                          </a:solidFill>
                          <a:effectLst/>
                          <a:latin typeface="ＭＳ Ｐゴシック"/>
                        </a:rPr>
                        <a:t>基のアクセスポイントを</a:t>
                      </a:r>
                      <a:r>
                        <a:rPr lang="ja-JP" altLang="en-US" sz="1100" b="0" i="0" u="none" strike="noStrike" dirty="0" smtClean="0">
                          <a:solidFill>
                            <a:schemeClr val="tx1"/>
                          </a:solidFill>
                          <a:effectLst/>
                          <a:latin typeface="ＭＳ Ｐゴシック"/>
                        </a:rPr>
                        <a:t>設置</a:t>
                      </a:r>
                      <a:endParaRPr lang="en-US" altLang="ja-JP" sz="1100" b="0" i="0" u="none" strike="noStrike" dirty="0" smtClean="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ＭＳ Ｐゴシック"/>
                        </a:rPr>
                        <a:t>・「太陽の塔」入館予約時にクレジットカード決済を導入</a:t>
                      </a:r>
                      <a:endParaRPr lang="en-US" altLang="ja-JP" sz="1100" b="0" i="0" u="none" strike="noStrike" dirty="0" smtClean="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・トイレの美装化、</a:t>
                      </a:r>
                      <a:r>
                        <a:rPr lang="ja-JP" altLang="en-US" sz="1100" b="0" i="0" u="none" strike="noStrike" dirty="0" err="1">
                          <a:solidFill>
                            <a:schemeClr val="tx1"/>
                          </a:solidFill>
                          <a:effectLst/>
                          <a:latin typeface="ＭＳ Ｐゴシック"/>
                        </a:rPr>
                        <a:t>ベ</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ビーシートの設置等</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を段階的に実施予</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定</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・年末年始における自然文化</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園、日本庭園及び駐車場等</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の臨時開園（場）（</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度～）</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①自然文化園及び日本庭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園（総合案内所含む。）</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29</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2017</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en-US" altLang="ja-JP"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年１月１日まで臨時開園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28</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2018</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年１月１日、及び</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年１</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月３日を臨時開園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年度</a:t>
                      </a:r>
                      <a:r>
                        <a:rPr lang="en-US" altLang="ja-JP" sz="1100" b="0" i="0" u="none" strike="noStrike" dirty="0">
                          <a:solidFill>
                            <a:schemeClr val="tx1"/>
                          </a:solidFill>
                          <a:effectLst/>
                          <a:latin typeface="ＭＳ Ｐゴシック"/>
                        </a:rPr>
                        <a:t>】</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28</a:t>
                      </a:r>
                      <a:r>
                        <a:rPr lang="ja-JP" altLang="en-US" sz="1100" b="0" i="0" u="none" strike="noStrike" dirty="0">
                          <a:solidFill>
                            <a:schemeClr val="tx1"/>
                          </a:solidFill>
                          <a:effectLst/>
                          <a:latin typeface="ＭＳ Ｐゴシック"/>
                        </a:rPr>
                        <a:t>日から</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　</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年</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1</a:t>
                      </a:r>
                      <a:r>
                        <a:rPr lang="ja-JP" altLang="en-US" sz="1100" b="0" i="0" u="none" strike="noStrike" dirty="0">
                          <a:solidFill>
                            <a:schemeClr val="tx1"/>
                          </a:solidFill>
                          <a:effectLst/>
                          <a:latin typeface="ＭＳ Ｐゴシック"/>
                        </a:rPr>
                        <a:t>日まで臨時開園</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②駐車場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・①の臨時開園に伴い、一</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部駐車場を臨時開場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・休園日（水曜日）の中央</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駐車場運営団体バス事前</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予約制開始に伴い中央駐</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車場を無休とした（</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endParaRPr lang="en-US" altLang="ja-JP" sz="1100" b="0" i="0" u="none" strike="noStrike" dirty="0">
                        <a:solidFill>
                          <a:schemeClr val="tx1"/>
                        </a:solidFill>
                        <a:effectLst/>
                        <a:latin typeface="ＭＳ Ｐゴシック"/>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　</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・大規模イベントの平日開</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催日を設定</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sng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・ﾆｰｽﾞを踏まえた新た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　なｲﾍﾞﾝﾄの企画、実</a:t>
                      </a:r>
                      <a:endParaRPr kumimoji="1" lang="en-US" altLang="ja-JP" sz="1100" b="0" dirty="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00" b="0" dirty="0">
                          <a:solidFill>
                            <a:schemeClr val="tx1"/>
                          </a:solidFill>
                        </a:rPr>
                        <a:t>　施</a:t>
                      </a:r>
                      <a:endParaRPr kumimoji="1" lang="en-US" altLang="ja-JP" sz="1100" b="0" dirty="0">
                        <a:solidFill>
                          <a:schemeClr val="tx1"/>
                        </a:solidFill>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自然観察会・学習</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会の実施</a:t>
                      </a: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季節ごとの花のイ</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ベント開催　　</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夜間ライトアップ</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など</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523675907"/>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extLst/>
          </p:nvPr>
        </p:nvGraphicFramePr>
        <p:xfrm>
          <a:off x="107504" y="392384"/>
          <a:ext cx="8928991" cy="5318760"/>
        </p:xfrm>
        <a:graphic>
          <a:graphicData uri="http://schemas.openxmlformats.org/drawingml/2006/table">
            <a:tbl>
              <a:tblPr firstRow="1" bandRow="1">
                <a:tableStyleId>{7DF18680-E054-41AD-8BC1-D1AEF772440D}</a:tableStyleId>
              </a:tblPr>
              <a:tblGrid>
                <a:gridCol w="432048">
                  <a:extLst>
                    <a:ext uri="{9D8B030D-6E8A-4147-A177-3AD203B41FA5}">
                      <a16:colId xmlns:a16="http://schemas.microsoft.com/office/drawing/2014/main" val="20000"/>
                    </a:ext>
                  </a:extLst>
                </a:gridCol>
                <a:gridCol w="1056118">
                  <a:extLst>
                    <a:ext uri="{9D8B030D-6E8A-4147-A177-3AD203B41FA5}">
                      <a16:colId xmlns:a16="http://schemas.microsoft.com/office/drawing/2014/main" val="20001"/>
                    </a:ext>
                  </a:extLst>
                </a:gridCol>
                <a:gridCol w="1392154">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gridCol w="1368152">
                  <a:extLst>
                    <a:ext uri="{9D8B030D-6E8A-4147-A177-3AD203B41FA5}">
                      <a16:colId xmlns:a16="http://schemas.microsoft.com/office/drawing/2014/main" val="20004"/>
                    </a:ext>
                  </a:extLst>
                </a:gridCol>
                <a:gridCol w="2160240">
                  <a:extLst>
                    <a:ext uri="{9D8B030D-6E8A-4147-A177-3AD203B41FA5}">
                      <a16:colId xmlns:a16="http://schemas.microsoft.com/office/drawing/2014/main" val="20005"/>
                    </a:ext>
                  </a:extLst>
                </a:gridCol>
                <a:gridCol w="1368151">
                  <a:extLst>
                    <a:ext uri="{9D8B030D-6E8A-4147-A177-3AD203B41FA5}">
                      <a16:colId xmlns:a16="http://schemas.microsoft.com/office/drawing/2014/main" val="20006"/>
                    </a:ext>
                  </a:extLst>
                </a:gridCol>
              </a:tblGrid>
              <a:tr h="187238">
                <a:tc rowSpan="2" gridSpan="2">
                  <a:txBody>
                    <a:bodyPr/>
                    <a:lstStyle/>
                    <a:p>
                      <a:pPr algn="ctr"/>
                      <a:r>
                        <a:rPr kumimoji="1" lang="ja-JP" altLang="en-US" sz="1100" dirty="0">
                          <a:solidFill>
                            <a:schemeClr val="tx1"/>
                          </a:solidFill>
                        </a:rPr>
                        <a:t>施設</a:t>
                      </a:r>
                    </a:p>
                  </a:txBody>
                  <a:tcPr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rowSpan="2" hMerge="1">
                  <a:txBody>
                    <a:bodyPr/>
                    <a:lstStyle/>
                    <a:p>
                      <a:endParaRPr kumimoji="1" lang="ja-JP" altLang="en-US"/>
                    </a:p>
                  </a:txBody>
                  <a:tcPr/>
                </a:tc>
                <a:tc gridSpan="5">
                  <a:txBody>
                    <a:bodyPr/>
                    <a:lstStyle/>
                    <a:p>
                      <a:pPr algn="ctr"/>
                      <a:r>
                        <a:rPr kumimoji="1" lang="ja-JP" altLang="en-US" sz="1200" dirty="0">
                          <a:solidFill>
                            <a:schemeClr val="tx1"/>
                          </a:solidFill>
                        </a:rPr>
                        <a:t>主なサービス向上の取組み</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a:txBody>
                    <a:bodyPr/>
                    <a:lstStyle/>
                    <a:p>
                      <a:endParaRPr kumimoji="1" lang="ja-JP" altLang="en-US" sz="1100" dirty="0"/>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extLst>
                  <a:ext uri="{0D108BD9-81ED-4DB2-BD59-A6C34878D82A}">
                    <a16:rowId xmlns:a16="http://schemas.microsoft.com/office/drawing/2014/main" val="10000"/>
                  </a:ext>
                </a:extLst>
              </a:tr>
              <a:tr h="144182">
                <a:tc gridSpan="2" vMerge="1">
                  <a:txBody>
                    <a:bodyPr/>
                    <a:lstStyle/>
                    <a:p>
                      <a:endParaRPr kumimoji="1" lang="ja-JP" altLang="en-US" sz="1100" dirty="0"/>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rgbClr val="00B0F0"/>
                    </a:solidFill>
                  </a:tcPr>
                </a:tc>
                <a:tc hMerge="1" vMerge="1">
                  <a:txBody>
                    <a:bodyPr/>
                    <a:lstStyle/>
                    <a:p>
                      <a:endParaRPr kumimoji="1" lang="ja-JP" altLang="en-US"/>
                    </a:p>
                  </a:txBody>
                  <a:tcPr/>
                </a:tc>
                <a:tc>
                  <a:txBody>
                    <a:bodyPr/>
                    <a:lstStyle/>
                    <a:p>
                      <a:pPr algn="ctr"/>
                      <a:r>
                        <a:rPr kumimoji="1" lang="ja-JP" altLang="en-US" sz="1100" dirty="0">
                          <a:solidFill>
                            <a:schemeClr val="tx1"/>
                          </a:solidFill>
                        </a:rPr>
                        <a:t>ＩＣＴ改善</a:t>
                      </a: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施設改修</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spc="-150" dirty="0">
                          <a:solidFill>
                            <a:schemeClr val="tx1"/>
                          </a:solidFill>
                        </a:rPr>
                        <a:t>時間延長・時間帯改善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サービス改善</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algn="ctr"/>
                      <a:r>
                        <a:rPr kumimoji="1" lang="ja-JP" altLang="en-US" sz="1100" dirty="0">
                          <a:solidFill>
                            <a:schemeClr val="tx1"/>
                          </a:solidFill>
                        </a:rPr>
                        <a:t>その他</a:t>
                      </a:r>
                    </a:p>
                  </a:txBody>
                  <a:tcPr>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1"/>
                  </a:ext>
                </a:extLst>
              </a:tr>
              <a:tr h="1683256">
                <a:tc>
                  <a:txBody>
                    <a:bodyPr/>
                    <a:lstStyle/>
                    <a:p>
                      <a:r>
                        <a:rPr kumimoji="1" lang="en-US" altLang="ja-JP" sz="1100" dirty="0">
                          <a:solidFill>
                            <a:schemeClr val="tx1"/>
                          </a:solidFill>
                        </a:rPr>
                        <a:t>52</a:t>
                      </a:r>
                      <a:endParaRPr kumimoji="1" lang="ja-JP" altLang="en-US" sz="1100" dirty="0">
                        <a:solidFill>
                          <a:schemeClr val="tx1"/>
                        </a:solidFill>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rPr>
                        <a:t>泉佐野丘陵緑地</a:t>
                      </a:r>
                      <a:endParaRPr lang="zh-TW" altLang="en-US" sz="11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5">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・ﾎｰﾑﾍﾟｰｼﾞの情報発</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信を強化</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-Facebook</a:t>
                      </a:r>
                      <a:r>
                        <a:rPr lang="ja-JP" altLang="en-US" sz="1100" b="0" i="0" u="none" strike="noStrike" dirty="0">
                          <a:solidFill>
                            <a:schemeClr val="tx1"/>
                          </a:solidFill>
                          <a:effectLst/>
                          <a:latin typeface="ＭＳ Ｐゴシック"/>
                        </a:rPr>
                        <a:t>開始</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2011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5</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ｲﾍﾞﾝﾄ情報の充実 </a:t>
                      </a:r>
                      <a:endParaRPr lang="en-US" altLang="ja-JP" sz="1100" b="0" i="0" u="none" strike="noStrike" dirty="0">
                        <a:solidFill>
                          <a:schemeClr val="tx1"/>
                        </a:solidFill>
                        <a:effectLst/>
                        <a:latin typeface="ＭＳ Ｐゴシック"/>
                      </a:endParaRPr>
                    </a:p>
                    <a:p>
                      <a:pPr marL="85725"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a:t>
                      </a:r>
                      <a:r>
                        <a:rPr lang="en-US" altLang="ja-JP" sz="1100" b="0" i="0" u="none" strike="noStrike" dirty="0">
                          <a:solidFill>
                            <a:schemeClr val="tx1"/>
                          </a:solidFill>
                          <a:effectLst/>
                          <a:latin typeface="ＭＳ Ｐゴシック"/>
                        </a:rPr>
                        <a:t>-Instagram</a:t>
                      </a:r>
                      <a:r>
                        <a:rPr lang="ja-JP" altLang="en-US" sz="1100" b="0" i="0" u="none" strike="noStrike" dirty="0">
                          <a:solidFill>
                            <a:schemeClr val="tx1"/>
                          </a:solidFill>
                          <a:effectLst/>
                          <a:latin typeface="ＭＳ Ｐゴシック"/>
                        </a:rPr>
                        <a:t>開始</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11</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r>
                        <a:rPr kumimoji="1" lang="ja-JP" altLang="en-US" sz="1100" dirty="0">
                          <a:solidFill>
                            <a:schemeClr val="tx1"/>
                          </a:solidFill>
                        </a:rPr>
                        <a:t>・落石対策</a:t>
                      </a:r>
                      <a:endParaRPr kumimoji="1" lang="en-US" altLang="ja-JP" sz="1100" dirty="0">
                        <a:solidFill>
                          <a:schemeClr val="tx1"/>
                        </a:solidFill>
                      </a:endParaRPr>
                    </a:p>
                    <a:p>
                      <a:r>
                        <a:rPr kumimoji="1" lang="ja-JP" altLang="en-US" sz="1100" dirty="0">
                          <a:solidFill>
                            <a:schemeClr val="tx1"/>
                          </a:solidFill>
                        </a:rPr>
                        <a:t>　（</a:t>
                      </a:r>
                      <a:r>
                        <a:rPr lang="en-US" altLang="ja-JP" sz="1100" b="0" i="0" u="none" strike="noStrike" dirty="0">
                          <a:solidFill>
                            <a:schemeClr val="tx1"/>
                          </a:solidFill>
                          <a:effectLst/>
                          <a:latin typeface="ＭＳ Ｐゴシック"/>
                        </a:rPr>
                        <a:t>2019</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r>
                        <a:rPr kumimoji="1" lang="ja-JP" altLang="en-US" sz="1100" dirty="0">
                          <a:solidFill>
                            <a:schemeClr val="tx1"/>
                          </a:solidFill>
                        </a:rPr>
                        <a:t>・落石対策</a:t>
                      </a:r>
                      <a:endParaRPr kumimoji="1" lang="en-US" altLang="ja-JP" sz="1100" dirty="0">
                        <a:solidFill>
                          <a:schemeClr val="tx1"/>
                        </a:solidFill>
                      </a:endParaRPr>
                    </a:p>
                    <a:p>
                      <a:r>
                        <a:rPr kumimoji="1" lang="ja-JP" altLang="en-US" sz="1100" dirty="0">
                          <a:solidFill>
                            <a:schemeClr val="tx1"/>
                          </a:solidFill>
                        </a:rPr>
                        <a:t>　（</a:t>
                      </a:r>
                      <a:r>
                        <a:rPr lang="en-US" altLang="ja-JP" sz="1100" b="0" i="0" u="none" strike="noStrike" dirty="0">
                          <a:solidFill>
                            <a:schemeClr val="tx1"/>
                          </a:solidFill>
                          <a:effectLst/>
                          <a:latin typeface="ＭＳ Ｐゴシック"/>
                        </a:rPr>
                        <a:t>2020</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endParaRPr kumimoji="1" lang="ja-JP" altLang="en-US" sz="1100" dirty="0">
                        <a:solidFill>
                          <a:schemeClr val="tx1"/>
                        </a:solidFill>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・地域の団体との連携強</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ＭＳ Ｐゴシック"/>
                        </a:rPr>
                        <a:t> </a:t>
                      </a:r>
                      <a:r>
                        <a:rPr lang="ja-JP" altLang="en-US" sz="1100" b="0" i="0" u="none" strike="noStrike" dirty="0">
                          <a:solidFill>
                            <a:schemeClr val="tx1"/>
                          </a:solidFill>
                          <a:effectLst/>
                          <a:latin typeface="ＭＳ Ｐゴシック"/>
                        </a:rPr>
                        <a:t>化</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－府民にイベントの企画・実施を</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行ってもらう「えんづくりプログラ</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ム」、公園の景観づくりを行って</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もらう「郷の棚田プログラム」の</a:t>
                      </a:r>
                      <a:endParaRPr lang="en-US" altLang="ja-JP" sz="1100" b="0" i="0" u="none" strike="noStrike" dirty="0">
                        <a:solidFill>
                          <a:schemeClr val="tx1"/>
                        </a:solidFill>
                        <a:effectLst/>
                        <a:latin typeface="ＭＳ Ｐゴシック"/>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　　実施・充実（</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－観光ボランティアによるウォーキングコース地点の一つとして指定（</a:t>
                      </a:r>
                      <a:r>
                        <a:rPr lang="en-US" altLang="ja-JP" sz="1100" b="0" i="0" u="none" strike="noStrike" dirty="0">
                          <a:solidFill>
                            <a:schemeClr val="tx1"/>
                          </a:solidFill>
                          <a:effectLst/>
                          <a:latin typeface="ＭＳ Ｐゴシック"/>
                        </a:rPr>
                        <a:t>2016</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3</a:t>
                      </a:r>
                      <a:r>
                        <a:rPr lang="ja-JP" altLang="en-US" sz="1100" b="0" i="0" u="none" strike="noStrike" dirty="0">
                          <a:solidFill>
                            <a:schemeClr val="tx1"/>
                          </a:solidFill>
                          <a:effectLst/>
                          <a:latin typeface="ＭＳ Ｐゴシック"/>
                        </a:rPr>
                        <a:t>月～）</a:t>
                      </a:r>
                      <a:endParaRPr lang="en-US" altLang="ja-JP" sz="1100" b="0" i="0" u="none" strike="sngStrike" baseline="0"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－泉佐野青年会議所との連携イベント実施（</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・広報の充実</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－周辺市町広報紙へのイベント掲載（</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－英語版案内パンフレットの試作及び外国人モニターツアーの実施（</a:t>
                      </a:r>
                      <a:r>
                        <a:rPr lang="en-US" altLang="ja-JP" sz="1100" b="0" i="0" u="none" strike="noStrike" dirty="0">
                          <a:solidFill>
                            <a:schemeClr val="tx1"/>
                          </a:solidFill>
                          <a:effectLst/>
                          <a:latin typeface="ＭＳ Ｐゴシック"/>
                        </a:rPr>
                        <a:t>2018</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a:t>
                      </a:r>
                      <a:r>
                        <a:rPr lang="en-US" altLang="ja-JP" sz="1100" b="0" i="0" u="none" strike="noStrike" dirty="0">
                          <a:solidFill>
                            <a:schemeClr val="tx1"/>
                          </a:solidFill>
                          <a:effectLst/>
                          <a:latin typeface="ＭＳ Ｐゴシック"/>
                        </a:rPr>
                        <a:t>10</a:t>
                      </a:r>
                      <a:r>
                        <a:rPr lang="ja-JP" altLang="en-US" sz="1100" b="0" i="0" u="none" strike="noStrike" dirty="0">
                          <a:solidFill>
                            <a:schemeClr val="tx1"/>
                          </a:solidFill>
                          <a:effectLst/>
                          <a:latin typeface="ＭＳ Ｐゴシック"/>
                        </a:rPr>
                        <a:t>周年記念誌「つくり続ける泉佐野丘陵緑地のあゆみ」の作成（</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2</a:t>
                      </a:r>
                      <a:r>
                        <a:rPr lang="ja-JP" altLang="en-US" sz="1100" b="0" i="0" u="none" strike="noStrike" dirty="0">
                          <a:solidFill>
                            <a:schemeClr val="tx1"/>
                          </a:solidFill>
                          <a:effectLst/>
                          <a:latin typeface="ＭＳ Ｐゴシック"/>
                        </a:rPr>
                        <a:t>月）</a:t>
                      </a:r>
                      <a:r>
                        <a:rPr lang="en-US" altLang="ja-JP" sz="1100" b="0" i="0" u="none" strike="noStrike" dirty="0">
                          <a:solidFill>
                            <a:schemeClr val="tx1"/>
                          </a:solidFill>
                          <a:effectLst/>
                          <a:latin typeface="ＭＳ Ｐゴシック"/>
                        </a:rPr>
                        <a:t>  </a:t>
                      </a:r>
                    </a:p>
                    <a:p>
                      <a:pPr marL="177800" marR="0" lvl="0" indent="-92075"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－泉佐野シティプロモーション推進協議会のパンフレットへの掲載（</a:t>
                      </a:r>
                      <a:r>
                        <a:rPr lang="en-US" altLang="ja-JP" sz="1100" b="0" i="0" u="none" strike="noStrike" dirty="0">
                          <a:solidFill>
                            <a:schemeClr val="tx1"/>
                          </a:solidFill>
                          <a:effectLst/>
                          <a:latin typeface="ＭＳ Ｐゴシック"/>
                        </a:rPr>
                        <a:t>2021</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p>
                      <a:pPr marL="95250" marR="0" indent="-9525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ＭＳ Ｐゴシック"/>
                        </a:rPr>
                        <a:t>・園内ガイドの実施（</a:t>
                      </a:r>
                      <a:r>
                        <a:rPr lang="en-US" altLang="ja-JP" sz="1100" b="0" i="0" u="none" strike="noStrike" dirty="0">
                          <a:solidFill>
                            <a:schemeClr val="tx1"/>
                          </a:solidFill>
                          <a:effectLst/>
                          <a:latin typeface="ＭＳ Ｐゴシック"/>
                        </a:rPr>
                        <a:t>2014</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a:t>
                      </a:r>
                      <a:endParaRPr lang="en-US" altLang="ja-JP" sz="1100" b="0" i="0" u="none" strike="sngStrike" baseline="0" dirty="0">
                        <a:solidFill>
                          <a:schemeClr val="tx1"/>
                        </a:solidFill>
                        <a:effectLst/>
                        <a:latin typeface="ＭＳ Ｐゴシック"/>
                      </a:endParaRPr>
                    </a:p>
                    <a:p>
                      <a:pPr marL="85725" indent="-85725" algn="l" fontAlgn="ctr"/>
                      <a:r>
                        <a:rPr lang="ja-JP" altLang="en-US" sz="1100" b="0" i="0" u="none" strike="noStrike" dirty="0">
                          <a:solidFill>
                            <a:schemeClr val="tx1"/>
                          </a:solidFill>
                          <a:effectLst/>
                          <a:latin typeface="ＭＳ Ｐゴシック"/>
                        </a:rPr>
                        <a:t>・パークセンターの掲示の充実</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dirty="0">
                          <a:solidFill>
                            <a:schemeClr val="tx1"/>
                          </a:solidFill>
                          <a:effectLst/>
                          <a:latin typeface="ＭＳ Ｐゴシック"/>
                        </a:rPr>
                        <a:t>－竹製楽器の展示（</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7</a:t>
                      </a:r>
                      <a:r>
                        <a:rPr lang="ja-JP" altLang="en-US" sz="1100" b="0" i="0" u="none" strike="noStrike" dirty="0">
                          <a:solidFill>
                            <a:schemeClr val="tx1"/>
                          </a:solidFill>
                          <a:effectLst/>
                          <a:latin typeface="ＭＳ Ｐゴシック"/>
                        </a:rPr>
                        <a:t>月～）</a:t>
                      </a:r>
                      <a:endParaRPr lang="en-US" altLang="ja-JP" sz="1100" b="0" i="0" u="none" strike="noStrike" dirty="0">
                        <a:solidFill>
                          <a:schemeClr val="tx1"/>
                        </a:solidFill>
                        <a:effectLst/>
                        <a:latin typeface="ＭＳ Ｐゴシック"/>
                      </a:endParaRP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ysDash"/>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tc>
                  <a:txBody>
                    <a:bodyPr/>
                    <a:lstStyle/>
                    <a:p>
                      <a:pPr marL="88900" marR="0" indent="-88900" algn="l" defTabSz="914400" rtl="0" eaLnBrk="1" fontAlgn="ctr" latinLnBrk="0" hangingPunct="1">
                        <a:lnSpc>
                          <a:spcPct val="100000"/>
                        </a:lnSpc>
                        <a:spcBef>
                          <a:spcPts val="0"/>
                        </a:spcBef>
                        <a:spcAft>
                          <a:spcPts val="0"/>
                        </a:spcAft>
                        <a:buClrTx/>
                        <a:buSzTx/>
                        <a:buFontTx/>
                        <a:buNone/>
                        <a:tabLst/>
                        <a:defRPr/>
                      </a:pPr>
                      <a:r>
                        <a:rPr kumimoji="1" lang="ja-JP" altLang="en-US" sz="1100" dirty="0">
                          <a:solidFill>
                            <a:schemeClr val="tx1"/>
                          </a:solidFill>
                        </a:rPr>
                        <a:t>・ニーズを踏まえた新たなｲﾍﾞﾝﾄの企画、</a:t>
                      </a:r>
                      <a:r>
                        <a:rPr kumimoji="1" lang="en-US" altLang="ja-JP" sz="1100" dirty="0">
                          <a:solidFill>
                            <a:schemeClr val="tx1"/>
                          </a:solidFill>
                        </a:rPr>
                        <a:t>  </a:t>
                      </a:r>
                      <a:r>
                        <a:rPr kumimoji="1" lang="ja-JP" altLang="en-US" sz="1100" dirty="0">
                          <a:solidFill>
                            <a:schemeClr val="tx1"/>
                          </a:solidFill>
                        </a:rPr>
                        <a:t>実施</a:t>
                      </a:r>
                      <a:endParaRPr kumimoji="1" lang="en-US" altLang="ja-JP" sz="1100" dirty="0">
                        <a:solidFill>
                          <a:schemeClr val="tx1"/>
                        </a:solidFill>
                      </a:endParaRPr>
                    </a:p>
                    <a:p>
                      <a:pPr marL="85725" indent="0" algn="l" fontAlgn="ctr"/>
                      <a:r>
                        <a:rPr lang="en-US" altLang="ja-JP" sz="1100" b="0" i="0" u="none" strike="noStrike" dirty="0">
                          <a:solidFill>
                            <a:schemeClr val="tx1"/>
                          </a:solidFill>
                          <a:effectLst/>
                          <a:latin typeface="ＭＳ Ｐゴシック"/>
                        </a:rPr>
                        <a:t>-</a:t>
                      </a:r>
                      <a:r>
                        <a:rPr lang="ja-JP" altLang="en-US" sz="1100" b="0" i="0" u="none" strike="noStrike" dirty="0">
                          <a:solidFill>
                            <a:schemeClr val="tx1"/>
                          </a:solidFill>
                          <a:effectLst/>
                          <a:latin typeface="ＭＳ Ｐゴシック"/>
                        </a:rPr>
                        <a:t>パークレンジャー養　</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baseline="0" dirty="0">
                          <a:solidFill>
                            <a:schemeClr val="tx1"/>
                          </a:solidFill>
                          <a:effectLst/>
                          <a:latin typeface="ＭＳ Ｐゴシック"/>
                        </a:rPr>
                        <a:t> </a:t>
                      </a:r>
                      <a:r>
                        <a:rPr lang="ja-JP" altLang="en-US" sz="1100" b="0" i="0" u="none" strike="noStrike" dirty="0">
                          <a:solidFill>
                            <a:schemeClr val="tx1"/>
                          </a:solidFill>
                          <a:effectLst/>
                          <a:latin typeface="ＭＳ Ｐゴシック"/>
                        </a:rPr>
                        <a:t>成講座の開催（</a:t>
                      </a:r>
                      <a:r>
                        <a:rPr lang="en-US" altLang="ja-JP" sz="1100" b="0" i="0" u="none" strike="noStrike" dirty="0">
                          <a:solidFill>
                            <a:schemeClr val="tx1"/>
                          </a:solidFill>
                          <a:effectLst/>
                          <a:latin typeface="ＭＳ Ｐゴシック"/>
                        </a:rPr>
                        <a:t>2015</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9</a:t>
                      </a:r>
                      <a:r>
                        <a:rPr lang="ja-JP" altLang="en-US" sz="1100" b="0" i="0" u="none" strike="noStrike" dirty="0">
                          <a:solidFill>
                            <a:schemeClr val="tx1"/>
                          </a:solidFill>
                          <a:effectLst/>
                          <a:latin typeface="ＭＳ Ｐゴシック"/>
                        </a:rPr>
                        <a:t>月～）など</a:t>
                      </a:r>
                      <a:endParaRPr lang="en-US" altLang="ja-JP" sz="1100" b="0" i="0" u="none" strike="noStrike" dirty="0">
                        <a:solidFill>
                          <a:schemeClr val="tx1"/>
                        </a:solidFill>
                        <a:effectLst/>
                        <a:latin typeface="ＭＳ Ｐゴシック"/>
                      </a:endParaRPr>
                    </a:p>
                    <a:p>
                      <a:pPr marL="177800" indent="-92075" algn="l" fontAlgn="ctr"/>
                      <a:r>
                        <a:rPr lang="ja-JP" altLang="en-US" sz="1100" b="0" i="0" u="none" strike="noStrike" dirty="0">
                          <a:solidFill>
                            <a:schemeClr val="tx1"/>
                          </a:solidFill>
                          <a:effectLst/>
                          <a:latin typeface="ＭＳ Ｐゴシック"/>
                        </a:rPr>
                        <a:t>－公園ボランティアによるイベントの充実（夏休みの自由研究に利用できるキアゲハの飼育 （</a:t>
                      </a:r>
                      <a:r>
                        <a:rPr lang="en-US" altLang="ja-JP" sz="1100" b="0" i="0" u="none" strike="noStrike" dirty="0">
                          <a:solidFill>
                            <a:schemeClr val="tx1"/>
                          </a:solidFill>
                          <a:effectLst/>
                          <a:latin typeface="ＭＳ Ｐゴシック"/>
                        </a:rPr>
                        <a:t>2017</a:t>
                      </a:r>
                      <a:r>
                        <a:rPr lang="ja-JP" altLang="en-US" sz="1100" b="0" i="0" u="none" strike="noStrike" dirty="0">
                          <a:solidFill>
                            <a:schemeClr val="tx1"/>
                          </a:solidFill>
                          <a:effectLst/>
                          <a:latin typeface="ＭＳ Ｐゴシック"/>
                        </a:rPr>
                        <a:t>年</a:t>
                      </a:r>
                      <a:r>
                        <a:rPr lang="en-US" altLang="ja-JP" sz="1100" b="0" i="0" u="none" strike="noStrike" dirty="0">
                          <a:solidFill>
                            <a:schemeClr val="tx1"/>
                          </a:solidFill>
                          <a:effectLst/>
                          <a:latin typeface="ＭＳ Ｐゴシック"/>
                        </a:rPr>
                        <a:t>8</a:t>
                      </a:r>
                      <a:r>
                        <a:rPr lang="ja-JP" altLang="en-US" sz="1100" b="0" i="0" u="none" strike="noStrike" dirty="0">
                          <a:solidFill>
                            <a:schemeClr val="tx1"/>
                          </a:solidFill>
                          <a:effectLst/>
                          <a:latin typeface="ＭＳ Ｐゴシック"/>
                        </a:rPr>
                        <a:t>月）等）</a:t>
                      </a:r>
                    </a:p>
                  </a:txBody>
                  <a:tcPr marL="36000" marR="36000">
                    <a:lnL w="12700" cap="flat" cmpd="sng" algn="ctr">
                      <a:solidFill>
                        <a:schemeClr val="bg1">
                          <a:lumMod val="50000"/>
                        </a:schemeClr>
                      </a:solidFill>
                      <a:prstDash val="sysDash"/>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sp>
        <p:nvSpPr>
          <p:cNvPr id="5" name="タイトル 1"/>
          <p:cNvSpPr txBox="1">
            <a:spLocks/>
          </p:cNvSpPr>
          <p:nvPr/>
        </p:nvSpPr>
        <p:spPr>
          <a:xfrm>
            <a:off x="107504" y="14661"/>
            <a:ext cx="5760640" cy="346050"/>
          </a:xfrm>
          <a:prstGeom prst="rect">
            <a:avLst/>
          </a:prstGeom>
        </p:spPr>
        <p:txBody>
          <a:bodyP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■公の施設等のサービス改善の取組（予定を含む）</a:t>
            </a: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538805871"/>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graphicFrame>
        <p:nvGraphicFramePr>
          <p:cNvPr id="9" name="表 8"/>
          <p:cNvGraphicFramePr>
            <a:graphicFrameLocks noGrp="1"/>
          </p:cNvGraphicFramePr>
          <p:nvPr/>
        </p:nvGraphicFramePr>
        <p:xfrm>
          <a:off x="107504" y="404664"/>
          <a:ext cx="8668808" cy="6339840"/>
        </p:xfrm>
        <a:graphic>
          <a:graphicData uri="http://schemas.openxmlformats.org/drawingml/2006/table">
            <a:tbl>
              <a:tblPr firstRow="1" bandRow="1">
                <a:tableStyleId>{5940675A-B579-460E-94D1-54222C63F5DA}</a:tableStyleId>
              </a:tblPr>
              <a:tblGrid>
                <a:gridCol w="1612022">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3305408">
                  <a:extLst>
                    <a:ext uri="{9D8B030D-6E8A-4147-A177-3AD203B41FA5}">
                      <a16:colId xmlns:a16="http://schemas.microsoft.com/office/drawing/2014/main" val="20002"/>
                    </a:ext>
                  </a:extLst>
                </a:gridCol>
                <a:gridCol w="2167202">
                  <a:extLst>
                    <a:ext uri="{9D8B030D-6E8A-4147-A177-3AD203B41FA5}">
                      <a16:colId xmlns:a16="http://schemas.microsoft.com/office/drawing/2014/main" val="20003"/>
                    </a:ext>
                  </a:extLst>
                </a:gridCol>
              </a:tblGrid>
              <a:tr h="341525">
                <a:tc>
                  <a:txBody>
                    <a:bodyPr/>
                    <a:lstStyle/>
                    <a:p>
                      <a:pPr algn="ctr"/>
                      <a:r>
                        <a:rPr kumimoji="1" lang="ja-JP" altLang="en-US" u="none" dirty="0"/>
                        <a:t>＜</a:t>
                      </a:r>
                      <a:r>
                        <a:rPr kumimoji="1" lang="en-US" altLang="ja-JP" u="none" dirty="0"/>
                        <a:t>Why</a:t>
                      </a:r>
                      <a:r>
                        <a:rPr kumimoji="1" lang="ja-JP" altLang="en-US" u="none"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Vision</a:t>
                      </a:r>
                      <a:r>
                        <a:rPr kumimoji="1" lang="ja-JP" altLang="en-US" u="none"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What</a:t>
                      </a:r>
                      <a:r>
                        <a:rPr kumimoji="1" lang="ja-JP" altLang="en-US" u="none"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u="none" dirty="0"/>
                        <a:t>＜</a:t>
                      </a:r>
                      <a:r>
                        <a:rPr kumimoji="1" lang="en-US" altLang="ja-JP" u="none" dirty="0"/>
                        <a:t>Outcome</a:t>
                      </a:r>
                      <a:r>
                        <a:rPr kumimoji="1" lang="ja-JP" altLang="en-US" u="none"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293634">
                <a:tc rowSpan="2">
                  <a:txBody>
                    <a:bodyPr/>
                    <a:lstStyle/>
                    <a:p>
                      <a:pPr marL="0" indent="0">
                        <a:buNone/>
                      </a:pPr>
                      <a:r>
                        <a:rPr kumimoji="1" lang="ja-JP" altLang="en-US" sz="1400" u="none">
                          <a:solidFill>
                            <a:schemeClr val="tx1"/>
                          </a:solidFill>
                        </a:rPr>
                        <a:t>①府内市町村間の広域連携</a:t>
                      </a:r>
                      <a:r>
                        <a:rPr kumimoji="1" lang="ja-JP" altLang="en-US" sz="1400" u="none" dirty="0">
                          <a:solidFill>
                            <a:schemeClr val="tx1"/>
                          </a:solidFill>
                        </a:rPr>
                        <a:t>等への支援</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rgbClr val="FF0000"/>
                          </a:solidFill>
                        </a:rPr>
                        <a:t>　</a:t>
                      </a:r>
                      <a:r>
                        <a:rPr kumimoji="1" lang="ja-JP" altLang="en-US" sz="1400" u="none">
                          <a:solidFill>
                            <a:schemeClr val="tx1"/>
                          </a:solidFill>
                        </a:rPr>
                        <a:t>市町村</a:t>
                      </a:r>
                      <a:r>
                        <a:rPr kumimoji="1" lang="ja-JP" altLang="en-US" sz="1400" u="none" dirty="0">
                          <a:solidFill>
                            <a:schemeClr val="tx1"/>
                          </a:solidFill>
                        </a:rPr>
                        <a:t>が身近な行サービスを総合的に担うため、基礎自治機能の充実・強化を図る。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rowSpan="2">
                  <a:txBody>
                    <a:bodyPr/>
                    <a:lstStyle/>
                    <a:p>
                      <a:pPr marL="0" indent="0">
                        <a:buNone/>
                      </a:pPr>
                      <a:r>
                        <a:rPr kumimoji="1" lang="ja-JP" altLang="en-US" sz="1400" u="none" dirty="0">
                          <a:solidFill>
                            <a:schemeClr val="tx1"/>
                          </a:solidFill>
                        </a:rPr>
                        <a:t>①市町村が、地域の実情に応じて自らの責任と判断で、住民に身近なサービスを提供することが、基礎自治機能の充実・強化につながる。</a:t>
                      </a:r>
                      <a:endParaRPr kumimoji="1" lang="en-US" altLang="ja-JP" sz="14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u="none" dirty="0">
                          <a:solidFill>
                            <a:schemeClr val="tx1"/>
                          </a:solidFill>
                        </a:rPr>
                        <a:t>①</a:t>
                      </a:r>
                      <a:endParaRPr kumimoji="1" lang="en-US" altLang="ja-JP" sz="1400" u="none" dirty="0">
                        <a:solidFill>
                          <a:schemeClr val="tx1"/>
                        </a:solidFill>
                      </a:endParaRPr>
                    </a:p>
                    <a:p>
                      <a:pPr marL="0" indent="0"/>
                      <a:r>
                        <a:rPr kumimoji="1" lang="ja-JP" altLang="en-US" sz="1400" u="none" dirty="0">
                          <a:solidFill>
                            <a:schemeClr val="tx1"/>
                          </a:solidFill>
                        </a:rPr>
                        <a:t>・事務処理特例制度を活用し、</a:t>
                      </a:r>
                      <a:r>
                        <a:rPr kumimoji="1" lang="en-US" altLang="ja-JP" sz="1400" u="none" dirty="0">
                          <a:solidFill>
                            <a:schemeClr val="tx1"/>
                          </a:solidFill>
                        </a:rPr>
                        <a:t>2010</a:t>
                      </a:r>
                      <a:r>
                        <a:rPr kumimoji="1" lang="ja-JP" altLang="en-US" sz="1400" u="none" dirty="0">
                          <a:solidFill>
                            <a:schemeClr val="tx1"/>
                          </a:solidFill>
                        </a:rPr>
                        <a:t>年度から、全市町村（政令市を除く）に対する特例市の権限及び国の一次勧告事務を中心とした「特例市並みの権限移譲」を推進。</a:t>
                      </a:r>
                      <a:endParaRPr kumimoji="1" lang="en-US" altLang="ja-JP" sz="1400" u="none" dirty="0">
                        <a:solidFill>
                          <a:schemeClr val="tx1"/>
                        </a:solidFill>
                      </a:endParaRPr>
                    </a:p>
                    <a:p>
                      <a:pPr marL="0" indent="0"/>
                      <a:r>
                        <a:rPr kumimoji="1" lang="ja-JP" altLang="en-US" sz="1400" u="none" dirty="0">
                          <a:solidFill>
                            <a:schemeClr val="tx1"/>
                          </a:solidFill>
                        </a:rPr>
                        <a:t>　　</a:t>
                      </a:r>
                      <a:endParaRPr kumimoji="1" lang="en-US" altLang="ja-JP" sz="1400" u="none" dirty="0">
                        <a:solidFill>
                          <a:schemeClr val="tx1"/>
                        </a:solidFill>
                      </a:endParaRPr>
                    </a:p>
                    <a:p>
                      <a:pPr marL="0" indent="0"/>
                      <a:r>
                        <a:rPr kumimoji="1" lang="ja-JP" altLang="en-US" sz="1400" u="none" dirty="0">
                          <a:solidFill>
                            <a:schemeClr val="tx1"/>
                          </a:solidFill>
                        </a:rPr>
                        <a:t>・事務の共同処理制度等を活用し、市町村間の広域連携を推進。</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a:t>
                      </a:r>
                      <a:r>
                        <a:rPr kumimoji="1" lang="en-US" altLang="ja-JP" sz="1400" u="none" dirty="0">
                          <a:solidFill>
                            <a:schemeClr val="tx1"/>
                          </a:solidFill>
                        </a:rPr>
                        <a:t>2017</a:t>
                      </a:r>
                      <a:r>
                        <a:rPr kumimoji="1" lang="ja-JP" altLang="en-US" sz="1400" u="none" dirty="0">
                          <a:solidFill>
                            <a:schemeClr val="tx1"/>
                          </a:solidFill>
                        </a:rPr>
                        <a:t>年度に「基礎自治機能の維持・充実に関する研究会」を立ち上げ、住民サービスの維持・充実に必要な方策について、市町村と共同で研究。</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a:t>
                      </a:r>
                      <a:r>
                        <a:rPr kumimoji="1" lang="en-US" altLang="ja-JP" sz="1400" u="none" dirty="0">
                          <a:solidFill>
                            <a:schemeClr val="tx1"/>
                          </a:solidFill>
                        </a:rPr>
                        <a:t>2020</a:t>
                      </a:r>
                      <a:r>
                        <a:rPr kumimoji="1" lang="ja-JP" altLang="en-US" sz="1400" u="none" dirty="0">
                          <a:solidFill>
                            <a:schemeClr val="tx1"/>
                          </a:solidFill>
                        </a:rPr>
                        <a:t>年度に全</a:t>
                      </a:r>
                      <a:r>
                        <a:rPr kumimoji="1" lang="en-US" altLang="ja-JP" sz="1400" u="none" dirty="0">
                          <a:solidFill>
                            <a:schemeClr val="tx1"/>
                          </a:solidFill>
                        </a:rPr>
                        <a:t>10</a:t>
                      </a:r>
                      <a:r>
                        <a:rPr kumimoji="1" lang="ja-JP" altLang="en-US" sz="1400" u="none" dirty="0">
                          <a:solidFill>
                            <a:schemeClr val="tx1"/>
                          </a:solidFill>
                        </a:rPr>
                        <a:t>町村と「町村の将来のあり方に関する勉強会」を立ち上げ、将来課題が町村の財政に与える影響を分析し、必要な取組みを検討するため中長期財政シミュレーションを共同作成。</a:t>
                      </a:r>
                      <a:endParaRPr kumimoji="1" lang="en-US" altLang="ja-JP" sz="1400" u="none" dirty="0">
                        <a:solidFill>
                          <a:schemeClr val="tx1"/>
                        </a:solidFill>
                      </a:endParaRPr>
                    </a:p>
                    <a:p>
                      <a:pPr marL="0" indent="0"/>
                      <a:endParaRPr kumimoji="1" lang="en-US" altLang="ja-JP" sz="1400" u="none" dirty="0">
                        <a:solidFill>
                          <a:schemeClr val="tx1"/>
                        </a:solidFill>
                      </a:endParaRPr>
                    </a:p>
                    <a:p>
                      <a:pPr marL="0" indent="0"/>
                      <a:r>
                        <a:rPr kumimoji="1" lang="ja-JP" altLang="en-US" sz="1400" u="none" dirty="0">
                          <a:solidFill>
                            <a:schemeClr val="tx1"/>
                          </a:solidFill>
                        </a:rPr>
                        <a:t>・市町村へのサポート機能を強化するため、</a:t>
                      </a:r>
                      <a:r>
                        <a:rPr kumimoji="1" lang="en-US" altLang="ja-JP" sz="1400" u="none" dirty="0">
                          <a:solidFill>
                            <a:schemeClr val="tx1"/>
                          </a:solidFill>
                        </a:rPr>
                        <a:t>2022</a:t>
                      </a:r>
                      <a:r>
                        <a:rPr kumimoji="1" lang="ja-JP" altLang="en-US" sz="1400" u="none" dirty="0">
                          <a:solidFill>
                            <a:schemeClr val="tx1"/>
                          </a:solidFill>
                        </a:rPr>
                        <a:t>年</a:t>
                      </a:r>
                      <a:r>
                        <a:rPr kumimoji="1" lang="en-US" altLang="ja-JP" sz="1400" u="none" dirty="0">
                          <a:solidFill>
                            <a:schemeClr val="tx1"/>
                          </a:solidFill>
                        </a:rPr>
                        <a:t>4</a:t>
                      </a:r>
                      <a:r>
                        <a:rPr kumimoji="1" lang="ja-JP" altLang="en-US" sz="1400" u="none" dirty="0">
                          <a:solidFill>
                            <a:schemeClr val="tx1"/>
                          </a:solidFill>
                        </a:rPr>
                        <a:t>月に市町村局を設置。市町村とともに将来課題の見える化に取組むとともに、さらなる行財政改革や広域連携を提案。</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indent="0"/>
                      <a:r>
                        <a:rPr kumimoji="1" lang="ja-JP" altLang="en-US" sz="1400" u="none" dirty="0">
                          <a:solidFill>
                            <a:schemeClr val="tx1"/>
                          </a:solidFill>
                        </a:rPr>
                        <a:t>①基礎自治体の充実・強化が図られた。</a:t>
                      </a:r>
                      <a:endParaRPr kumimoji="1" lang="en-US" altLang="ja-JP" sz="1400" u="none" dirty="0">
                        <a:solidFill>
                          <a:schemeClr val="tx1"/>
                        </a:solidFill>
                      </a:endParaRPr>
                    </a:p>
                    <a:p>
                      <a:pPr marL="0" indent="0"/>
                      <a:endParaRPr kumimoji="1" lang="en-US" altLang="ja-JP" sz="1200" u="none" dirty="0">
                        <a:solidFill>
                          <a:schemeClr val="tx1"/>
                        </a:solidFill>
                      </a:endParaRPr>
                    </a:p>
                    <a:p>
                      <a:pPr marL="0" indent="0"/>
                      <a:r>
                        <a:rPr kumimoji="1" lang="en-US" altLang="ja-JP" sz="1200" u="none" dirty="0">
                          <a:solidFill>
                            <a:schemeClr val="tx1"/>
                          </a:solidFill>
                        </a:rPr>
                        <a:t>-</a:t>
                      </a:r>
                      <a:r>
                        <a:rPr kumimoji="1" lang="ja-JP" altLang="en-US" sz="1200" u="none" dirty="0">
                          <a:solidFill>
                            <a:schemeClr val="tx1"/>
                          </a:solidFill>
                        </a:rPr>
                        <a:t>権限移譲の実施状況</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781</a:t>
                      </a:r>
                      <a:r>
                        <a:rPr kumimoji="1" lang="ja-JP" altLang="en-US" sz="1200" u="none" dirty="0">
                          <a:solidFill>
                            <a:schemeClr val="tx1"/>
                          </a:solidFill>
                        </a:rPr>
                        <a:t>条項（</a:t>
                      </a:r>
                      <a:r>
                        <a:rPr kumimoji="1" lang="en-US" altLang="ja-JP" sz="1200" u="none" dirty="0">
                          <a:solidFill>
                            <a:schemeClr val="tx1"/>
                          </a:solidFill>
                        </a:rPr>
                        <a:t>2009</a:t>
                      </a:r>
                      <a:r>
                        <a:rPr kumimoji="1" lang="ja-JP" altLang="en-US" sz="1200" u="none" dirty="0">
                          <a:solidFill>
                            <a:schemeClr val="tx1"/>
                          </a:solidFill>
                        </a:rPr>
                        <a:t>年度）</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a:t>
                      </a:r>
                      <a:r>
                        <a:rPr kumimoji="1" lang="ja-JP" altLang="en-US" sz="1200" u="none" dirty="0">
                          <a:solidFill>
                            <a:schemeClr val="tx1"/>
                          </a:solidFill>
                        </a:rPr>
                        <a:t>全国</a:t>
                      </a:r>
                      <a:r>
                        <a:rPr kumimoji="1" lang="en-US" altLang="ja-JP" sz="1200" u="none" dirty="0">
                          <a:solidFill>
                            <a:schemeClr val="tx1"/>
                          </a:solidFill>
                        </a:rPr>
                        <a:t>15</a:t>
                      </a:r>
                      <a:r>
                        <a:rPr kumimoji="1" lang="ja-JP" altLang="en-US" sz="1200" u="none" dirty="0">
                          <a:solidFill>
                            <a:schemeClr val="tx1"/>
                          </a:solidFill>
                        </a:rPr>
                        <a:t>位</a:t>
                      </a:r>
                      <a:r>
                        <a:rPr kumimoji="1" lang="en-US" altLang="ja-JP" sz="1200" u="none" dirty="0">
                          <a:solidFill>
                            <a:schemeClr val="tx1"/>
                          </a:solidFill>
                        </a:rPr>
                        <a:t>】</a:t>
                      </a:r>
                    </a:p>
                    <a:p>
                      <a:r>
                        <a:rPr kumimoji="1" lang="ja-JP" altLang="en-US" sz="1200" u="none" dirty="0">
                          <a:solidFill>
                            <a:schemeClr val="tx1"/>
                          </a:solidFill>
                        </a:rPr>
                        <a:t>　　　　　↓</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2,284</a:t>
                      </a:r>
                      <a:r>
                        <a:rPr kumimoji="1" lang="ja-JP" altLang="en-US" sz="1200" u="none" dirty="0">
                          <a:solidFill>
                            <a:schemeClr val="tx1"/>
                          </a:solidFill>
                        </a:rPr>
                        <a:t>条項（</a:t>
                      </a:r>
                      <a:r>
                        <a:rPr kumimoji="1" lang="en-US" altLang="ja-JP" sz="1200" u="none" dirty="0">
                          <a:solidFill>
                            <a:schemeClr val="tx1"/>
                          </a:solidFill>
                        </a:rPr>
                        <a:t>2022</a:t>
                      </a:r>
                      <a:r>
                        <a:rPr kumimoji="1" lang="ja-JP" altLang="en-US" sz="1200" u="none" dirty="0">
                          <a:solidFill>
                            <a:schemeClr val="tx1"/>
                          </a:solidFill>
                        </a:rPr>
                        <a:t>年度）</a:t>
                      </a:r>
                      <a:endParaRPr kumimoji="1" lang="en-US" altLang="ja-JP" sz="1200" u="none" dirty="0">
                        <a:solidFill>
                          <a:schemeClr val="tx1"/>
                        </a:solidFill>
                      </a:endParaRPr>
                    </a:p>
                    <a:p>
                      <a:r>
                        <a:rPr kumimoji="1" lang="ja-JP" altLang="en-US" sz="1200" u="none" dirty="0">
                          <a:solidFill>
                            <a:schemeClr val="tx1"/>
                          </a:solidFill>
                        </a:rPr>
                        <a:t>　</a:t>
                      </a:r>
                      <a:r>
                        <a:rPr kumimoji="1" lang="en-US" altLang="ja-JP" sz="1200" u="none" dirty="0">
                          <a:solidFill>
                            <a:schemeClr val="tx1"/>
                          </a:solidFill>
                        </a:rPr>
                        <a:t>【</a:t>
                      </a:r>
                      <a:r>
                        <a:rPr kumimoji="1" lang="ja-JP" altLang="en-US" sz="1200" u="none" dirty="0">
                          <a:solidFill>
                            <a:schemeClr val="tx1"/>
                          </a:solidFill>
                        </a:rPr>
                        <a:t>全国</a:t>
                      </a:r>
                      <a:r>
                        <a:rPr kumimoji="1" lang="en-US" altLang="ja-JP" sz="1200" u="none" dirty="0">
                          <a:solidFill>
                            <a:schemeClr val="tx1"/>
                          </a:solidFill>
                        </a:rPr>
                        <a:t>1</a:t>
                      </a:r>
                      <a:r>
                        <a:rPr kumimoji="1" lang="ja-JP" altLang="en-US" sz="1200" u="none" dirty="0">
                          <a:solidFill>
                            <a:schemeClr val="tx1"/>
                          </a:solidFill>
                        </a:rPr>
                        <a:t>位</a:t>
                      </a:r>
                      <a:r>
                        <a:rPr kumimoji="1" lang="en-US" altLang="ja-JP" sz="1200" u="none" dirty="0">
                          <a:solidFill>
                            <a:schemeClr val="tx1"/>
                          </a:solidFill>
                        </a:rPr>
                        <a:t>】 </a:t>
                      </a:r>
                      <a:r>
                        <a:rPr kumimoji="1" lang="en-US" altLang="ja-JP" sz="1100" u="none" dirty="0">
                          <a:solidFill>
                            <a:schemeClr val="tx1"/>
                          </a:solidFill>
                        </a:rPr>
                        <a:t>※2012</a:t>
                      </a:r>
                      <a:r>
                        <a:rPr kumimoji="1" lang="ja-JP" altLang="en-US" sz="1100" u="none" dirty="0">
                          <a:solidFill>
                            <a:schemeClr val="tx1"/>
                          </a:solidFill>
                        </a:rPr>
                        <a:t>年度～現在</a:t>
                      </a:r>
                      <a:endParaRPr kumimoji="1" lang="en-US" altLang="ja-JP" sz="1200" u="none" dirty="0">
                        <a:solidFill>
                          <a:schemeClr val="tx1"/>
                        </a:solidFill>
                      </a:endParaRPr>
                    </a:p>
                    <a:p>
                      <a:pPr marL="92075" indent="-92075"/>
                      <a:r>
                        <a:rPr kumimoji="1" lang="ja-JP" altLang="en-US" sz="1400" u="none" dirty="0">
                          <a:solidFill>
                            <a:schemeClr val="tx1"/>
                          </a:solidFill>
                        </a:rPr>
                        <a:t>・</a:t>
                      </a:r>
                      <a:r>
                        <a:rPr kumimoji="1" lang="ja-JP" altLang="en-US" sz="1200" u="none" dirty="0">
                          <a:solidFill>
                            <a:schemeClr val="tx1"/>
                          </a:solidFill>
                        </a:rPr>
                        <a:t>府から提案した事務の</a:t>
                      </a:r>
                      <a:endParaRPr kumimoji="1" lang="en-US" altLang="ja-JP" sz="1200" u="none" dirty="0">
                        <a:solidFill>
                          <a:schemeClr val="tx1"/>
                        </a:solidFill>
                      </a:endParaRPr>
                    </a:p>
                    <a:p>
                      <a:pPr marL="92075" indent="-92075"/>
                      <a:r>
                        <a:rPr kumimoji="1" lang="ja-JP" altLang="en-US" sz="1200" u="none" dirty="0">
                          <a:solidFill>
                            <a:schemeClr val="tx1"/>
                          </a:solidFill>
                        </a:rPr>
                        <a:t>　約９割が市町村に移譲された。</a:t>
                      </a:r>
                      <a:endParaRPr kumimoji="1" lang="en-US" altLang="ja-JP" sz="1200" u="none" dirty="0">
                        <a:solidFill>
                          <a:schemeClr val="tx1"/>
                        </a:solidFill>
                      </a:endParaRPr>
                    </a:p>
                    <a:p>
                      <a:pPr marL="92075" indent="-92075"/>
                      <a:endParaRPr kumimoji="1" lang="en-US" altLang="ja-JP" sz="1200" u="none" dirty="0">
                        <a:solidFill>
                          <a:schemeClr val="tx1"/>
                        </a:solidFill>
                      </a:endParaRPr>
                    </a:p>
                    <a:p>
                      <a:pPr marL="92075" indent="-92075"/>
                      <a:r>
                        <a:rPr kumimoji="1" lang="en-US" altLang="ja-JP" sz="1200" u="none" dirty="0">
                          <a:solidFill>
                            <a:schemeClr val="tx1"/>
                          </a:solidFill>
                        </a:rPr>
                        <a:t> -</a:t>
                      </a:r>
                      <a:r>
                        <a:rPr kumimoji="1" lang="ja-JP" altLang="en-US" sz="1200" u="none" dirty="0">
                          <a:solidFill>
                            <a:schemeClr val="tx1"/>
                          </a:solidFill>
                        </a:rPr>
                        <a:t>中核市移行の実現</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2012</a:t>
                      </a:r>
                      <a:r>
                        <a:rPr kumimoji="1" lang="ja-JP" altLang="en-US" sz="1200" u="none" dirty="0">
                          <a:solidFill>
                            <a:schemeClr val="tx1"/>
                          </a:solidFill>
                        </a:rPr>
                        <a:t>年以降、新たに５市</a:t>
                      </a:r>
                      <a:endParaRPr kumimoji="1" lang="en-US" altLang="ja-JP" sz="1200" u="none" dirty="0">
                        <a:solidFill>
                          <a:schemeClr val="tx1"/>
                        </a:solidFill>
                      </a:endParaRPr>
                    </a:p>
                    <a:p>
                      <a:pPr marL="92075" indent="-92075"/>
                      <a:r>
                        <a:rPr kumimoji="1" lang="ja-JP" altLang="en-US" sz="1200" u="none" dirty="0">
                          <a:solidFill>
                            <a:schemeClr val="tx1"/>
                          </a:solidFill>
                        </a:rPr>
                        <a:t>　　（豊中市、枚方市、八尾市、寝屋川市、吹田市）</a:t>
                      </a:r>
                      <a:endParaRPr kumimoji="1" lang="en-US" altLang="ja-JP" sz="1200" u="none" dirty="0">
                        <a:solidFill>
                          <a:schemeClr val="tx1"/>
                        </a:solidFill>
                      </a:endParaRPr>
                    </a:p>
                    <a:p>
                      <a:pPr marL="92075" indent="-92075"/>
                      <a:r>
                        <a:rPr kumimoji="1" lang="ja-JP" altLang="en-US" sz="1200" u="none" dirty="0">
                          <a:solidFill>
                            <a:schemeClr val="tx1"/>
                          </a:solidFill>
                        </a:rPr>
                        <a:t>　　が中核市に移行</a:t>
                      </a:r>
                      <a:endParaRPr kumimoji="1" lang="en-US" altLang="ja-JP" sz="1200" u="none" dirty="0">
                        <a:solidFill>
                          <a:schemeClr val="tx1"/>
                        </a:solidFill>
                      </a:endParaRPr>
                    </a:p>
                    <a:p>
                      <a:pPr marL="92075" indent="-92075"/>
                      <a:r>
                        <a:rPr kumimoji="1" lang="ja-JP" altLang="en-US" sz="1200" u="none" dirty="0">
                          <a:solidFill>
                            <a:schemeClr val="tx1"/>
                          </a:solidFill>
                        </a:rPr>
                        <a:t>　　→府内の中核市数は計７市</a:t>
                      </a:r>
                      <a:endParaRPr kumimoji="1" lang="en-US" altLang="ja-JP" sz="1200" u="none" dirty="0">
                        <a:solidFill>
                          <a:schemeClr val="tx1"/>
                        </a:solidFill>
                      </a:endParaRPr>
                    </a:p>
                    <a:p>
                      <a:pPr marL="92075" indent="-92075"/>
                      <a:r>
                        <a:rPr kumimoji="1" lang="ja-JP" altLang="en-US" sz="1200" u="none" dirty="0">
                          <a:solidFill>
                            <a:schemeClr val="tx1"/>
                          </a:solidFill>
                        </a:rPr>
                        <a:t>　　　と</a:t>
                      </a:r>
                      <a:r>
                        <a:rPr kumimoji="1" lang="en-US" altLang="ja-JP" sz="1200" u="none" dirty="0">
                          <a:solidFill>
                            <a:schemeClr val="tx1"/>
                          </a:solidFill>
                        </a:rPr>
                        <a:t>【</a:t>
                      </a:r>
                      <a:r>
                        <a:rPr kumimoji="1" lang="ja-JP" altLang="en-US" sz="1200" u="none" dirty="0">
                          <a:solidFill>
                            <a:schemeClr val="tx1"/>
                          </a:solidFill>
                        </a:rPr>
                        <a:t>全国トップ</a:t>
                      </a:r>
                      <a:r>
                        <a:rPr kumimoji="1" lang="en-US" altLang="ja-JP" sz="1200" u="none" dirty="0">
                          <a:solidFill>
                            <a:schemeClr val="tx1"/>
                          </a:solidFill>
                        </a:rPr>
                        <a:t>】</a:t>
                      </a:r>
                      <a:r>
                        <a:rPr kumimoji="1" lang="ja-JP" altLang="en-US" sz="1200" u="none" dirty="0">
                          <a:solidFill>
                            <a:schemeClr val="tx1"/>
                          </a:solidFill>
                        </a:rPr>
                        <a:t>に</a:t>
                      </a:r>
                      <a:endParaRPr kumimoji="1" lang="en-US" altLang="ja-JP" sz="1200" u="none" dirty="0">
                        <a:solidFill>
                          <a:schemeClr val="tx1"/>
                        </a:solidFill>
                      </a:endParaRPr>
                    </a:p>
                    <a:p>
                      <a:pPr marL="92075" indent="-92075"/>
                      <a:endParaRPr kumimoji="1" lang="en-US" altLang="ja-JP" sz="1200" u="none" dirty="0">
                        <a:solidFill>
                          <a:schemeClr val="tx1"/>
                        </a:solidFill>
                      </a:endParaRPr>
                    </a:p>
                    <a:p>
                      <a:pPr marL="92075" indent="-92075"/>
                      <a:r>
                        <a:rPr kumimoji="1" lang="en-US" altLang="ja-JP" sz="1200" u="none" dirty="0">
                          <a:solidFill>
                            <a:schemeClr val="tx1"/>
                          </a:solidFill>
                        </a:rPr>
                        <a:t> -</a:t>
                      </a:r>
                      <a:r>
                        <a:rPr kumimoji="1" lang="ja-JP" altLang="en-US" sz="1200" u="none" dirty="0">
                          <a:solidFill>
                            <a:schemeClr val="tx1"/>
                          </a:solidFill>
                        </a:rPr>
                        <a:t>市町村における権限移譲の</a:t>
                      </a:r>
                      <a:endParaRPr kumimoji="1" lang="en-US" altLang="ja-JP" sz="1200" u="none" dirty="0">
                        <a:solidFill>
                          <a:schemeClr val="tx1"/>
                        </a:solidFill>
                      </a:endParaRPr>
                    </a:p>
                    <a:p>
                      <a:pPr marL="92075" indent="-92075"/>
                      <a:r>
                        <a:rPr kumimoji="1" lang="ja-JP" altLang="en-US" sz="1200" u="none" baseline="0" dirty="0">
                          <a:solidFill>
                            <a:schemeClr val="tx1"/>
                          </a:solidFill>
                        </a:rPr>
                        <a:t>  </a:t>
                      </a:r>
                      <a:r>
                        <a:rPr kumimoji="1" lang="ja-JP" altLang="en-US" sz="1200" u="none" dirty="0">
                          <a:solidFill>
                            <a:schemeClr val="tx1"/>
                          </a:solidFill>
                        </a:rPr>
                        <a:t>受皿として</a:t>
                      </a:r>
                      <a:r>
                        <a:rPr kumimoji="1" lang="en-US" altLang="ja-JP" sz="1200" u="none" dirty="0">
                          <a:solidFill>
                            <a:schemeClr val="tx1"/>
                          </a:solidFill>
                        </a:rPr>
                        <a:t>【</a:t>
                      </a:r>
                      <a:r>
                        <a:rPr kumimoji="1" lang="ja-JP" altLang="en-US" sz="1200" u="none" dirty="0">
                          <a:solidFill>
                            <a:schemeClr val="tx1"/>
                          </a:solidFill>
                        </a:rPr>
                        <a:t>全国初</a:t>
                      </a:r>
                      <a:r>
                        <a:rPr kumimoji="1" lang="en-US" altLang="ja-JP" sz="1200" u="none" dirty="0">
                          <a:solidFill>
                            <a:schemeClr val="tx1"/>
                          </a:solidFill>
                        </a:rPr>
                        <a:t>】</a:t>
                      </a:r>
                      <a:r>
                        <a:rPr kumimoji="1" lang="ja-JP" altLang="en-US" sz="1200" u="none" dirty="0">
                          <a:solidFill>
                            <a:schemeClr val="tx1"/>
                          </a:solidFill>
                        </a:rPr>
                        <a:t>の機関等（内部組織）の共同設置や</a:t>
                      </a:r>
                      <a:endParaRPr kumimoji="1" lang="en-US" altLang="ja-JP" sz="1200" u="none" dirty="0">
                        <a:solidFill>
                          <a:schemeClr val="tx1"/>
                        </a:solidFill>
                      </a:endParaRPr>
                    </a:p>
                    <a:p>
                      <a:pPr marL="92075" indent="-92075"/>
                      <a:r>
                        <a:rPr kumimoji="1" lang="en-US" altLang="ja-JP" sz="1200" u="none" baseline="0" dirty="0">
                          <a:solidFill>
                            <a:schemeClr val="tx1"/>
                          </a:solidFill>
                        </a:rPr>
                        <a:t>  </a:t>
                      </a:r>
                      <a:r>
                        <a:rPr kumimoji="1" lang="ja-JP" altLang="en-US" sz="1200" u="none" dirty="0">
                          <a:solidFill>
                            <a:schemeClr val="tx1"/>
                          </a:solidFill>
                        </a:rPr>
                        <a:t>教職員人事協議会の設置が</a:t>
                      </a:r>
                      <a:endParaRPr kumimoji="1" lang="en-US" altLang="ja-JP" sz="1200" u="none" dirty="0">
                        <a:solidFill>
                          <a:schemeClr val="tx1"/>
                        </a:solidFill>
                      </a:endParaRPr>
                    </a:p>
                    <a:p>
                      <a:pPr marL="92075" indent="-92075"/>
                      <a:r>
                        <a:rPr kumimoji="1" lang="ja-JP" altLang="en-US" sz="1200" u="none" dirty="0">
                          <a:solidFill>
                            <a:schemeClr val="tx1"/>
                          </a:solidFill>
                        </a:rPr>
                        <a:t>  実現</a:t>
                      </a:r>
                      <a:endParaRPr kumimoji="1" lang="en-US" altLang="ja-JP" sz="1200" u="none" dirty="0">
                        <a:solidFill>
                          <a:schemeClr val="tx1"/>
                        </a:solidFill>
                      </a:endParaRPr>
                    </a:p>
                    <a:p>
                      <a:pPr marL="92075" indent="-92075"/>
                      <a:r>
                        <a:rPr kumimoji="1" lang="ja-JP" altLang="en-US" sz="1200" u="none" dirty="0">
                          <a:solidFill>
                            <a:schemeClr val="tx1"/>
                          </a:solidFill>
                        </a:rPr>
                        <a:t>　→機関等の</a:t>
                      </a:r>
                      <a:r>
                        <a:rPr kumimoji="1" lang="ja-JP" altLang="en-US" sz="1200" u="none" strike="noStrike" dirty="0">
                          <a:solidFill>
                            <a:schemeClr val="tx1"/>
                          </a:solidFill>
                          <a:effectLst>
                            <a:outerShdw blurRad="38100" dist="38100" dir="2700000" algn="tl">
                              <a:srgbClr val="92D050">
                                <a:alpha val="43000"/>
                              </a:srgbClr>
                            </a:outerShdw>
                          </a:effectLst>
                        </a:rPr>
                        <a:t>共同</a:t>
                      </a:r>
                      <a:r>
                        <a:rPr kumimoji="1" lang="ja-JP" altLang="en-US" sz="1200" u="none" dirty="0">
                          <a:solidFill>
                            <a:schemeClr val="tx1"/>
                          </a:solidFill>
                        </a:rPr>
                        <a:t>設置</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月～</a:t>
                      </a:r>
                      <a:endParaRPr kumimoji="1" lang="en-US" altLang="ja-JP" sz="1200" u="none" dirty="0">
                        <a:solidFill>
                          <a:schemeClr val="tx1"/>
                        </a:solidFill>
                      </a:endParaRPr>
                    </a:p>
                    <a:p>
                      <a:pPr marL="92075" indent="-92075"/>
                      <a:r>
                        <a:rPr kumimoji="1" lang="ja-JP" altLang="en-US" sz="1200" u="none" dirty="0">
                          <a:solidFill>
                            <a:schemeClr val="tx1"/>
                          </a:solidFill>
                        </a:rPr>
                        <a:t>　　　　　現在府内</a:t>
                      </a:r>
                      <a:r>
                        <a:rPr kumimoji="1" lang="en-US" altLang="ja-JP" sz="1200" u="none" dirty="0">
                          <a:solidFill>
                            <a:schemeClr val="tx1"/>
                          </a:solidFill>
                        </a:rPr>
                        <a:t>4</a:t>
                      </a:r>
                      <a:r>
                        <a:rPr kumimoji="1" lang="ja-JP" altLang="en-US" sz="1200" u="none" dirty="0">
                          <a:solidFill>
                            <a:schemeClr val="tx1"/>
                          </a:solidFill>
                        </a:rPr>
                        <a:t>地域に設置</a:t>
                      </a:r>
                      <a:endParaRPr kumimoji="1" lang="en-US" altLang="ja-JP" sz="1200" u="none" dirty="0">
                        <a:solidFill>
                          <a:schemeClr val="tx1"/>
                        </a:solidFill>
                      </a:endParaRPr>
                    </a:p>
                    <a:p>
                      <a:pPr marL="92075" indent="-92075"/>
                      <a:r>
                        <a:rPr kumimoji="1" lang="ja-JP" altLang="en-US" sz="1200" u="none" dirty="0">
                          <a:solidFill>
                            <a:schemeClr val="tx1"/>
                          </a:solidFill>
                        </a:rPr>
                        <a:t>　→教職員人事権を移譲</a:t>
                      </a:r>
                      <a:endParaRPr kumimoji="1" lang="en-US" altLang="ja-JP" sz="1200" u="none" dirty="0">
                        <a:solidFill>
                          <a:schemeClr val="tx1"/>
                        </a:solidFill>
                      </a:endParaRPr>
                    </a:p>
                    <a:p>
                      <a:pPr marL="92075" indent="-92075"/>
                      <a:r>
                        <a:rPr kumimoji="1" lang="ja-JP" altLang="en-US" sz="1200" u="none" dirty="0">
                          <a:solidFill>
                            <a:schemeClr val="tx1"/>
                          </a:solidFill>
                        </a:rPr>
                        <a:t>　　 </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dirty="0">
                          <a:solidFill>
                            <a:schemeClr val="tx1"/>
                          </a:solidFill>
                        </a:rPr>
                        <a:t>4</a:t>
                      </a:r>
                      <a:r>
                        <a:rPr kumimoji="1" lang="ja-JP" altLang="en-US" sz="1200" u="none" dirty="0">
                          <a:solidFill>
                            <a:schemeClr val="tx1"/>
                          </a:solidFill>
                        </a:rPr>
                        <a:t>月～　豊能地域</a:t>
                      </a:r>
                      <a:endParaRPr kumimoji="1" lang="en-US" altLang="ja-JP" sz="1200" u="none"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1"/>
                  </a:ext>
                </a:extLst>
              </a:tr>
              <a:tr h="284604">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u="none"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2700" cap="flat" cmpd="sng" algn="ctr">
                      <a:solidFill>
                        <a:schemeClr val="bg1"/>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321</a:t>
            </a:fld>
            <a:endParaRPr lang="ja-JP" altLang="en-US"/>
          </a:p>
        </p:txBody>
      </p:sp>
    </p:spTree>
    <p:extLst>
      <p:ext uri="{BB962C8B-B14F-4D97-AF65-F5344CB8AC3E}">
        <p14:creationId xmlns:p14="http://schemas.microsoft.com/office/powerpoint/2010/main" val="2423662015"/>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476672"/>
          <a:ext cx="8712968" cy="5112568"/>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198022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741728">
                <a:tc>
                  <a:txBody>
                    <a:bodyPr/>
                    <a:lstStyle/>
                    <a:p>
                      <a:endParaRPr kumimoji="1" lang="en-US" altLang="ja-JP" sz="14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その他</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・市町村事務での広域連携の</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拡大</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・自治体クラウドの推進</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2015</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年</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7</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月</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府内市町村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と検討会を設置</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月時点で、</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グルー</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プが府主導により実現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月にシステム標準化</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法が施行されたことにより、</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ガバメントクラウド活用に向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けた支援を実施。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・システム共同化支援</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府と府内市町村で構成する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err="1">
                          <a:ln>
                            <a:noFill/>
                          </a:ln>
                          <a:solidFill>
                            <a:schemeClr val="tx1"/>
                          </a:solidFill>
                          <a:effectLst/>
                          <a:uLnTx/>
                          <a:uFillTx/>
                          <a:latin typeface="+mn-lt"/>
                          <a:ea typeface="+mn-ea"/>
                          <a:cs typeface="+mn-cs"/>
                        </a:rPr>
                        <a:t>GovTech</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大阪を中心にシステ</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ム共同調達を実施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導入実績</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〇チャットツール</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5</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32</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　</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〇電子申請システム（</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6</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26</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〇文書管理・電子決裁システム </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2023</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1</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chemeClr val="tx1"/>
                          </a:solidFill>
                          <a:effectLst/>
                          <a:uLnTx/>
                          <a:uFillTx/>
                          <a:latin typeface="+mn-lt"/>
                          <a:ea typeface="+mn-ea"/>
                          <a:cs typeface="+mn-cs"/>
                        </a:rPr>
                        <a:t>　　　　⇒現在</a:t>
                      </a:r>
                      <a:r>
                        <a:rPr kumimoji="1" lang="en-US" altLang="ja-JP" sz="105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050" b="0" i="0" u="none" strike="noStrike" kern="1200" cap="none" spc="0" normalizeH="0" baseline="0" noProof="0" dirty="0">
                          <a:ln>
                            <a:noFill/>
                          </a:ln>
                          <a:solidFill>
                            <a:schemeClr val="tx1"/>
                          </a:solidFill>
                          <a:effectLst/>
                          <a:uLnTx/>
                          <a:uFillTx/>
                          <a:latin typeface="+mn-lt"/>
                          <a:ea typeface="+mn-ea"/>
                          <a:cs typeface="+mn-cs"/>
                        </a:rPr>
                        <a:t>団体</a:t>
                      </a:r>
                      <a:endParaRPr kumimoji="1" lang="en-US" altLang="ja-JP" sz="105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322</a:t>
            </a:fld>
            <a:endParaRPr lang="ja-JP" altLang="en-US"/>
          </a:p>
        </p:txBody>
      </p:sp>
    </p:spTree>
    <p:extLst>
      <p:ext uri="{BB962C8B-B14F-4D97-AF65-F5344CB8AC3E}">
        <p14:creationId xmlns:p14="http://schemas.microsoft.com/office/powerpoint/2010/main" val="1275981200"/>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476672"/>
          <a:ext cx="8712968" cy="5112568"/>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198022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4741728">
                <a:tc>
                  <a:txBody>
                    <a:bodyPr/>
                    <a:lstStyle/>
                    <a:p>
                      <a:r>
                        <a:rPr kumimoji="1" lang="ja-JP" altLang="en-US" sz="1400" dirty="0">
                          <a:solidFill>
                            <a:schemeClr val="tx1"/>
                          </a:solidFill>
                        </a:rPr>
                        <a:t>②　府と府内市町村の</a:t>
                      </a:r>
                      <a:endParaRPr kumimoji="1" lang="en-US" altLang="ja-JP" sz="1400" dirty="0">
                        <a:solidFill>
                          <a:schemeClr val="tx1"/>
                        </a:solidFill>
                      </a:endParaRPr>
                    </a:p>
                    <a:p>
                      <a:r>
                        <a:rPr kumimoji="1" lang="ja-JP" altLang="en-US" sz="1400" dirty="0">
                          <a:solidFill>
                            <a:schemeClr val="tx1"/>
                          </a:solidFill>
                        </a:rPr>
                        <a:t>　パートナーシップ強化</a:t>
                      </a:r>
                    </a:p>
                    <a:p>
                      <a:endParaRPr kumimoji="1" lang="en-US" altLang="ja-JP" sz="1400" dirty="0">
                        <a:solidFill>
                          <a:schemeClr val="tx1"/>
                        </a:solidFill>
                      </a:endParaRPr>
                    </a:p>
                    <a:p>
                      <a:r>
                        <a:rPr kumimoji="1" lang="ja-JP" altLang="en-US" sz="1400" dirty="0">
                          <a:solidFill>
                            <a:schemeClr val="tx1"/>
                          </a:solidFill>
                        </a:rPr>
                        <a:t>　府と府内市町村が、共通する課題の解決に向けた取組を推進する必要がある</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400" dirty="0">
                          <a:solidFill>
                            <a:schemeClr val="tx1"/>
                          </a:solidFill>
                        </a:rPr>
                        <a:t>②　市町村とのパートナー</a:t>
                      </a:r>
                      <a:endParaRPr kumimoji="1" lang="en-US" altLang="ja-JP" sz="1400" dirty="0">
                        <a:solidFill>
                          <a:schemeClr val="tx1"/>
                        </a:solidFill>
                      </a:endParaRPr>
                    </a:p>
                    <a:p>
                      <a:r>
                        <a:rPr kumimoji="1" lang="ja-JP" altLang="en-US" sz="1400" dirty="0">
                          <a:solidFill>
                            <a:schemeClr val="tx1"/>
                          </a:solidFill>
                        </a:rPr>
                        <a:t>　シップを強化し、府と市</a:t>
                      </a:r>
                      <a:endParaRPr kumimoji="1" lang="en-US" altLang="ja-JP" sz="1400" dirty="0">
                        <a:solidFill>
                          <a:schemeClr val="tx1"/>
                        </a:solidFill>
                      </a:endParaRPr>
                    </a:p>
                    <a:p>
                      <a:r>
                        <a:rPr kumimoji="1" lang="ja-JP" altLang="en-US" sz="1400" dirty="0">
                          <a:solidFill>
                            <a:schemeClr val="tx1"/>
                          </a:solidFill>
                        </a:rPr>
                        <a:t>　町村の双方に</a:t>
                      </a:r>
                      <a:r>
                        <a:rPr kumimoji="1" lang="ja-JP" altLang="en-US" sz="1400" dirty="0" err="1">
                          <a:solidFill>
                            <a:schemeClr val="tx1"/>
                          </a:solidFill>
                        </a:rPr>
                        <a:t>効果があ</a:t>
                      </a:r>
                      <a:endParaRPr kumimoji="1" lang="en-US" altLang="ja-JP" sz="1400" dirty="0">
                        <a:solidFill>
                          <a:schemeClr val="tx1"/>
                        </a:solidFill>
                      </a:endParaRPr>
                    </a:p>
                    <a:p>
                      <a:r>
                        <a:rPr kumimoji="1" lang="ja-JP" altLang="en-US" sz="1400" dirty="0">
                          <a:solidFill>
                            <a:schemeClr val="tx1"/>
                          </a:solidFill>
                        </a:rPr>
                        <a:t>　り、スケールメリットを活</a:t>
                      </a:r>
                      <a:endParaRPr kumimoji="1" lang="en-US" altLang="ja-JP" sz="1400" dirty="0">
                        <a:solidFill>
                          <a:schemeClr val="tx1"/>
                        </a:solidFill>
                      </a:endParaRPr>
                    </a:p>
                    <a:p>
                      <a:r>
                        <a:rPr kumimoji="1" lang="ja-JP" altLang="en-US" sz="1400" dirty="0">
                          <a:solidFill>
                            <a:schemeClr val="tx1"/>
                          </a:solidFill>
                        </a:rPr>
                        <a:t>　かせる連携を進める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②　市町村との連携に　</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向けたコーディネート</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や、技術的なサポート</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やスケールメリットを</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活かした行政運営面</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で支援</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②　スケールメリットを活か</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n-ea"/>
                          <a:cs typeface="+mn-cs"/>
                        </a:rPr>
                        <a:t>　し、次の分野で連携が進展</a:t>
                      </a: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大阪府域地方税徴収機構の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設置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→発足時</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市町が参加。その後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順次拡大</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市町村</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年度までの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年間で、</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累計</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93.5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億円の滞納債権</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を引受け</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43.5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億円を徴収</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年度から</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年度までの</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年間で、累計</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91.7</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億円の滞納</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　　債権を引受け</a:t>
                      </a:r>
                      <a:r>
                        <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48.6</a:t>
                      </a:r>
                      <a:r>
                        <a:rPr kumimoji="1" lang="ja-JP" altLang="en-US"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rPr>
                        <a:t>億円を徴収</a:t>
                      </a:r>
                      <a:endParaRPr kumimoji="1" lang="en-US" altLang="ja-JP" sz="1200" b="0" i="0" u="none" strike="noStrike" kern="1200" cap="none" spc="0" normalizeH="0" baseline="0" noProof="0" dirty="0">
                        <a:ln>
                          <a:noFill/>
                        </a:ln>
                        <a:solidFill>
                          <a:schemeClr val="tx1"/>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「地域維持管理連携プラット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    </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フォーム」の設置</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【2014</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11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→延べ</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33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市町村の橋梁点検</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業務の一括発注など実施</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indent="0"/>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323</a:t>
            </a:fld>
            <a:endParaRPr lang="ja-JP" altLang="en-US"/>
          </a:p>
        </p:txBody>
      </p:sp>
    </p:spTree>
    <p:extLst>
      <p:ext uri="{BB962C8B-B14F-4D97-AF65-F5344CB8AC3E}">
        <p14:creationId xmlns:p14="http://schemas.microsoft.com/office/powerpoint/2010/main" val="39734917"/>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ホームベース 14"/>
          <p:cNvSpPr/>
          <p:nvPr/>
        </p:nvSpPr>
        <p:spPr>
          <a:xfrm>
            <a:off x="137357" y="1102122"/>
            <a:ext cx="1800755"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２０１７年度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16" name="正方形/長方形 15"/>
          <p:cNvSpPr/>
          <p:nvPr/>
        </p:nvSpPr>
        <p:spPr>
          <a:xfrm>
            <a:off x="107504" y="847165"/>
            <a:ext cx="8928992" cy="5682462"/>
          </a:xfrm>
          <a:prstGeom prst="rect">
            <a:avLst/>
          </a:prstGeom>
          <a:no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214913" y="3077328"/>
            <a:ext cx="564923" cy="2126769"/>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基礎自治機能の維持・</a:t>
            </a:r>
            <a:endParaRPr kumimoji="1" lang="en-US" altLang="ja-JP"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充実に関する研究会</a:t>
            </a:r>
            <a:endParaRPr kumimoji="1" lang="en-US" altLang="ja-JP" sz="1108"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（市町村と共同実施）</a:t>
            </a:r>
            <a:endParaRPr kumimoji="1" lang="en-US" altLang="ja-JP" sz="1015"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2" name="ホームベース 21"/>
          <p:cNvSpPr/>
          <p:nvPr/>
        </p:nvSpPr>
        <p:spPr>
          <a:xfrm>
            <a:off x="828395" y="3097532"/>
            <a:ext cx="2957538" cy="531692"/>
          </a:xfrm>
          <a:prstGeom prst="homePlate">
            <a:avLst>
              <a:gd name="adj" fmla="val 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「府内市町村の課題・将来見通しに関する研究」</a:t>
            </a:r>
          </a:p>
        </p:txBody>
      </p:sp>
      <p:sp>
        <p:nvSpPr>
          <p:cNvPr id="23" name="ホームベース 22"/>
          <p:cNvSpPr/>
          <p:nvPr/>
        </p:nvSpPr>
        <p:spPr>
          <a:xfrm>
            <a:off x="1938111" y="1098857"/>
            <a:ext cx="1791210"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２０１８年度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5" name="ホームベース 24"/>
          <p:cNvSpPr/>
          <p:nvPr/>
        </p:nvSpPr>
        <p:spPr>
          <a:xfrm>
            <a:off x="833237" y="3760846"/>
            <a:ext cx="2924308" cy="1428923"/>
          </a:xfrm>
          <a:prstGeom prst="homePlate">
            <a:avLst>
              <a:gd name="adj" fmla="val 0"/>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対応策として</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・「広域連携に関する研究」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・「合併に関する研究」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・「市町村単独の取組に関する研究」</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組織力強化</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行革</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公民連携</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26" name="ホームベース 25"/>
          <p:cNvSpPr/>
          <p:nvPr/>
        </p:nvSpPr>
        <p:spPr>
          <a:xfrm>
            <a:off x="3720767" y="1102122"/>
            <a:ext cx="1251737"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２０１９年度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7" name="ホームベース 26"/>
          <p:cNvSpPr/>
          <p:nvPr/>
        </p:nvSpPr>
        <p:spPr>
          <a:xfrm>
            <a:off x="2103562" y="5332330"/>
            <a:ext cx="2882477" cy="531692"/>
          </a:xfrm>
          <a:prstGeom prst="homePlat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市町村職員等への「出前講義」　</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【26</a:t>
            </a: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団体</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28" name="ホームベース 27"/>
          <p:cNvSpPr/>
          <p:nvPr/>
        </p:nvSpPr>
        <p:spPr>
          <a:xfrm>
            <a:off x="4972503" y="1102122"/>
            <a:ext cx="1518114"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２０２０年度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29" name="ホームベース 28"/>
          <p:cNvSpPr/>
          <p:nvPr/>
        </p:nvSpPr>
        <p:spPr>
          <a:xfrm>
            <a:off x="6507813" y="1095798"/>
            <a:ext cx="1424934" cy="465231"/>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２０２１年度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0" name="角丸四角形 29"/>
          <p:cNvSpPr/>
          <p:nvPr/>
        </p:nvSpPr>
        <p:spPr>
          <a:xfrm>
            <a:off x="192723" y="5965658"/>
            <a:ext cx="731077" cy="53169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33231" tIns="33231" rIns="33231" bIns="33231" rtlCol="0" anchor="ctr"/>
          <a:lstStyle/>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さらなる</a:t>
            </a:r>
            <a:endParaRPr kumimoji="1" lang="en-US" altLang="ja-JP"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広域連携</a:t>
            </a:r>
            <a:endParaRPr kumimoji="1" lang="en-US" altLang="ja-JP"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ts val="1015"/>
              </a:lnSpc>
              <a:spcBef>
                <a:spcPts val="0"/>
              </a:spcBef>
              <a:spcAft>
                <a:spcPts val="0"/>
              </a:spcAft>
              <a:buClrTx/>
              <a:buSzTx/>
              <a:buFontTx/>
              <a:buNone/>
              <a:tabLst/>
              <a:defRPr/>
            </a:pPr>
            <a:r>
              <a:rPr kumimoji="1" lang="ja-JP" altLang="en-US" sz="1015" b="1"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の推進</a:t>
            </a:r>
            <a:endParaRPr kumimoji="1" lang="en-US" altLang="ja-JP" sz="969" b="0" i="0" u="none" strike="noStrike" kern="1200" cap="none" spc="-138"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1" name="ホームベース 30"/>
          <p:cNvSpPr/>
          <p:nvPr/>
        </p:nvSpPr>
        <p:spPr>
          <a:xfrm>
            <a:off x="1002492" y="5965658"/>
            <a:ext cx="7883461" cy="531692"/>
          </a:xfrm>
          <a:prstGeom prst="homePlat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コーディネート（地域ブロック会議の主催・地域勉強会への参加）</a:t>
            </a:r>
            <a:endPar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消防・文化財調査業務の広域化、物品・再エネの共同調達等</a:t>
            </a:r>
            <a:r>
              <a:rPr kumimoji="1" lang="en-US" altLang="ja-JP"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477"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2" name="ホームベース 31"/>
          <p:cNvSpPr/>
          <p:nvPr/>
        </p:nvSpPr>
        <p:spPr>
          <a:xfrm>
            <a:off x="150892" y="3047699"/>
            <a:ext cx="3834644" cy="2193231"/>
          </a:xfrm>
          <a:prstGeom prst="homePlate">
            <a:avLst>
              <a:gd name="adj" fmla="val 5287"/>
            </a:avLst>
          </a:prstGeom>
          <a:noFill/>
          <a:ln>
            <a:solidFill>
              <a:schemeClr val="accent5">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屈折矢印 32"/>
          <p:cNvSpPr/>
          <p:nvPr/>
        </p:nvSpPr>
        <p:spPr>
          <a:xfrm rot="5400000">
            <a:off x="1747796" y="5269016"/>
            <a:ext cx="296788" cy="252436"/>
          </a:xfrm>
          <a:prstGeom prst="bentUpArrow">
            <a:avLst>
              <a:gd name="adj1" fmla="val 25000"/>
              <a:gd name="adj2" fmla="val 38310"/>
              <a:gd name="adj3"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ホームベース 33"/>
          <p:cNvSpPr/>
          <p:nvPr/>
        </p:nvSpPr>
        <p:spPr>
          <a:xfrm>
            <a:off x="4091411" y="3063755"/>
            <a:ext cx="897231" cy="2160000"/>
          </a:xfrm>
          <a:prstGeom prst="homePlate">
            <a:avLst>
              <a:gd name="adj" fmla="val 10173"/>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民間講師による講演会</a:t>
            </a:r>
            <a:endPar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「人口</a:t>
            </a:r>
            <a:r>
              <a:rPr kumimoji="1" lang="en-US" altLang="ja-JP"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2/3</a:t>
            </a:r>
            <a:r>
              <a:rPr kumimoji="1" lang="ja-JP" altLang="en-US"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激減時代の到来と「新」成長戦略」</a:t>
            </a:r>
            <a:endParaRPr kumimoji="1" lang="en-US" altLang="ja-JP" sz="1292"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南河内地域</a:t>
            </a:r>
            <a:r>
              <a:rPr kumimoji="1" lang="en-US" altLang="ja-JP"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5" name="角丸四角形 34"/>
          <p:cNvSpPr/>
          <p:nvPr/>
        </p:nvSpPr>
        <p:spPr>
          <a:xfrm>
            <a:off x="5031665" y="3095829"/>
            <a:ext cx="443553" cy="2126769"/>
          </a:xfrm>
          <a:prstGeom prst="roundRect">
            <a:avLst>
              <a:gd name="adj" fmla="val 2406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町村の将来のあり方に</a:t>
            </a:r>
            <a:endPar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関する勉強会</a:t>
            </a:r>
            <a:r>
              <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【10</a:t>
            </a:r>
            <a:r>
              <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町村</a:t>
            </a:r>
            <a:r>
              <a:rPr kumimoji="1" lang="en-US" altLang="ja-JP"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a:t>
            </a:r>
            <a:endPar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36" name="ホームベース 35"/>
          <p:cNvSpPr/>
          <p:nvPr/>
        </p:nvSpPr>
        <p:spPr>
          <a:xfrm>
            <a:off x="6867896" y="4558710"/>
            <a:ext cx="2024582" cy="626749"/>
          </a:xfrm>
          <a:prstGeom prst="homePlate">
            <a:avLst>
              <a:gd name="adj" fmla="val 32618"/>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a:t>
            </a:r>
            <a:r>
              <a:rPr kumimoji="1" lang="ja-JP" altLang="en-US" sz="1015" b="1"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の更新</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7" name="ホームベース 36"/>
          <p:cNvSpPr/>
          <p:nvPr/>
        </p:nvSpPr>
        <p:spPr>
          <a:xfrm>
            <a:off x="5520845" y="3124675"/>
            <a:ext cx="983307" cy="2093538"/>
          </a:xfrm>
          <a:prstGeom prst="homePlate">
            <a:avLst>
              <a:gd name="adj" fmla="val 10789"/>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「中長期財政シミュレーション」の共同作成</a:t>
            </a:r>
            <a:endPar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８団体公表</a:t>
            </a:r>
            <a:r>
              <a:rPr kumimoji="1" lang="en-US" altLang="ja-JP" sz="1477"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p>
        </p:txBody>
      </p:sp>
      <p:sp>
        <p:nvSpPr>
          <p:cNvPr id="38" name="ホームベース 37"/>
          <p:cNvSpPr/>
          <p:nvPr/>
        </p:nvSpPr>
        <p:spPr>
          <a:xfrm>
            <a:off x="6521348" y="3149499"/>
            <a:ext cx="1395692" cy="1360702"/>
          </a:xfrm>
          <a:prstGeom prst="homePlate">
            <a:avLst>
              <a:gd name="adj" fmla="val 10173"/>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「首長・町村議会との意見交換会」の実施</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1015" b="0"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「財シミュ」の結果等を踏まえ、今後のあり方等を議論</a:t>
            </a:r>
            <a:endParaRPr kumimoji="1" lang="en-US" altLang="ja-JP" sz="1015" b="1"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9" name="ホームベース 38"/>
          <p:cNvSpPr/>
          <p:nvPr/>
        </p:nvSpPr>
        <p:spPr>
          <a:xfrm>
            <a:off x="6869216" y="5331630"/>
            <a:ext cx="2023262" cy="532392"/>
          </a:xfrm>
          <a:prstGeom prst="homePlate">
            <a:avLst>
              <a:gd name="adj" fmla="val 35483"/>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「中長期財政シミュレーション」作成等を市へ働きかけ</a:t>
            </a:r>
            <a:endParaRPr kumimoji="1" lang="en-US" altLang="ja-JP" sz="1015"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40" name="ホームベース 39"/>
          <p:cNvSpPr/>
          <p:nvPr/>
        </p:nvSpPr>
        <p:spPr>
          <a:xfrm>
            <a:off x="7949943" y="1101970"/>
            <a:ext cx="1086553" cy="459060"/>
          </a:xfrm>
          <a:prstGeom prst="homePlate">
            <a:avLst/>
          </a:prstGeom>
          <a:solidFill>
            <a:schemeClr val="bg2">
              <a:lumMod val="50000"/>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２０２２年度</a:t>
            </a:r>
            <a:endParaRPr kumimoji="1" lang="ja-JP" altLang="en-US" sz="12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42" name="角丸四角形 41"/>
          <p:cNvSpPr/>
          <p:nvPr/>
        </p:nvSpPr>
        <p:spPr>
          <a:xfrm>
            <a:off x="150892" y="1725065"/>
            <a:ext cx="3583410"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市町村の将来課題とその対応</a:t>
            </a: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策に</a:t>
            </a:r>
            <a:endParaRPr kumimoji="1" lang="en-US" altLang="ja-JP"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関する</a:t>
            </a:r>
            <a:r>
              <a:rPr kumimoji="1" lang="ja-JP" altLang="en-US" sz="1477" b="1" i="0" u="sng"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基本的な</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検討・研究</a:t>
            </a:r>
          </a:p>
        </p:txBody>
      </p:sp>
      <p:sp>
        <p:nvSpPr>
          <p:cNvPr id="43" name="角丸四角形 42"/>
          <p:cNvSpPr/>
          <p:nvPr/>
        </p:nvSpPr>
        <p:spPr>
          <a:xfrm>
            <a:off x="1952018" y="2330068"/>
            <a:ext cx="3034020"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市町村職員への意識啓発</a:t>
            </a:r>
          </a:p>
        </p:txBody>
      </p:sp>
      <p:sp>
        <p:nvSpPr>
          <p:cNvPr id="44" name="角丸四角形 43"/>
          <p:cNvSpPr/>
          <p:nvPr/>
        </p:nvSpPr>
        <p:spPr>
          <a:xfrm>
            <a:off x="4980881" y="1723460"/>
            <a:ext cx="3911597"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課題・対応策に関する</a:t>
            </a:r>
            <a:endParaRPr kumimoji="1" lang="en-US" altLang="ja-JP"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具体的な</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検討</a:t>
            </a:r>
          </a:p>
        </p:txBody>
      </p:sp>
      <p:sp>
        <p:nvSpPr>
          <p:cNvPr id="45" name="角丸四角形 44"/>
          <p:cNvSpPr/>
          <p:nvPr/>
        </p:nvSpPr>
        <p:spPr>
          <a:xfrm>
            <a:off x="6490617" y="2317656"/>
            <a:ext cx="2401861" cy="5316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首長・議会</a:t>
            </a: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との</a:t>
            </a:r>
            <a:endParaRPr kumimoji="1" lang="en-US" altLang="ja-JP"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議論・意見</a:t>
            </a:r>
            <a:r>
              <a:rPr kumimoji="1" lang="ja-JP" altLang="en-US" sz="1477" b="0" i="0" u="none" strike="noStrike" kern="1200" cap="none" spc="0" normalizeH="0" baseline="0" noProof="0" dirty="0">
                <a:ln>
                  <a:noFill/>
                </a:ln>
                <a:solidFill>
                  <a:prstClr val="white"/>
                </a:solidFill>
                <a:effectLst/>
                <a:uLnTx/>
                <a:uFillTx/>
                <a:latin typeface="BIZ UDP明朝 Medium" panose="02020500000000000000" pitchFamily="18" charset="-128"/>
                <a:ea typeface="BIZ UDP明朝 Medium" panose="02020500000000000000" pitchFamily="18" charset="-128"/>
                <a:cs typeface="+mn-cs"/>
              </a:rPr>
              <a:t>交換</a:t>
            </a:r>
          </a:p>
        </p:txBody>
      </p:sp>
      <p:sp>
        <p:nvSpPr>
          <p:cNvPr id="46" name="二等辺三角形 45"/>
          <p:cNvSpPr/>
          <p:nvPr/>
        </p:nvSpPr>
        <p:spPr>
          <a:xfrm rot="10800000">
            <a:off x="1787977" y="3647993"/>
            <a:ext cx="606083" cy="9644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屈折矢印 48"/>
          <p:cNvSpPr/>
          <p:nvPr/>
        </p:nvSpPr>
        <p:spPr>
          <a:xfrm rot="5400000">
            <a:off x="6315367" y="5084824"/>
            <a:ext cx="299077" cy="631385"/>
          </a:xfrm>
          <a:prstGeom prst="bentUpArrow">
            <a:avLst>
              <a:gd name="adj1" fmla="val 25000"/>
              <a:gd name="adj2" fmla="val 38310"/>
              <a:gd name="adj3"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ホームベース 49"/>
          <p:cNvSpPr/>
          <p:nvPr/>
        </p:nvSpPr>
        <p:spPr>
          <a:xfrm>
            <a:off x="4995973" y="3051837"/>
            <a:ext cx="4040523" cy="2193231"/>
          </a:xfrm>
          <a:prstGeom prst="homePlate">
            <a:avLst>
              <a:gd name="adj" fmla="val 5287"/>
            </a:avLst>
          </a:prstGeom>
          <a:noFill/>
          <a:ln>
            <a:solidFill>
              <a:schemeClr val="accent5">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107504" y="304389"/>
            <a:ext cx="8928992" cy="487447"/>
          </a:xfrm>
          <a:prstGeom prst="rect">
            <a:avLst/>
          </a:prstGeom>
          <a:gradFill flip="none" rotWithShape="1">
            <a:gsLst>
              <a:gs pos="0">
                <a:srgbClr val="002060"/>
              </a:gs>
              <a:gs pos="50000">
                <a:schemeClr val="tx2"/>
              </a:gs>
              <a:gs pos="100000">
                <a:schemeClr val="accent1">
                  <a:lumMod val="60000"/>
                  <a:lumOff val="4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3" name="テキスト ボックス 52"/>
          <p:cNvSpPr txBox="1"/>
          <p:nvPr/>
        </p:nvSpPr>
        <p:spPr>
          <a:xfrm>
            <a:off x="1664722" y="338554"/>
            <a:ext cx="569098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cs typeface="+mn-cs"/>
              </a:rPr>
              <a:t>基礎自治機能の充実・強化に向けた主な取組内容</a:t>
            </a:r>
            <a:endParaRPr kumimoji="1" lang="ja-JP"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cs typeface="+mn-cs"/>
            </a:endParaRPr>
          </a:p>
        </p:txBody>
      </p:sp>
      <p:sp>
        <p:nvSpPr>
          <p:cNvPr id="55" name="角丸四角形 54"/>
          <p:cNvSpPr/>
          <p:nvPr/>
        </p:nvSpPr>
        <p:spPr>
          <a:xfrm>
            <a:off x="7937225" y="864246"/>
            <a:ext cx="1116467" cy="245687"/>
          </a:xfrm>
          <a:prstGeom prst="roundRect">
            <a:avLst>
              <a:gd name="adj" fmla="val 2406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市町村局設置</a:t>
            </a:r>
            <a:endParaRPr kumimoji="1" lang="ja-JP" altLang="en-US" sz="1292"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endParaRPr>
          </a:p>
        </p:txBody>
      </p:sp>
      <p:sp>
        <p:nvSpPr>
          <p:cNvPr id="57" name="ホームベース 56"/>
          <p:cNvSpPr/>
          <p:nvPr/>
        </p:nvSpPr>
        <p:spPr>
          <a:xfrm>
            <a:off x="7926820" y="3138399"/>
            <a:ext cx="1000657" cy="1360702"/>
          </a:xfrm>
          <a:prstGeom prst="homePlate">
            <a:avLst>
              <a:gd name="adj" fmla="val 10173"/>
            </a:avLst>
          </a:prstGeom>
          <a:solidFill>
            <a:srgbClr val="FFAFAF"/>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lIns="66462" tIns="66462" rIns="66462" bIns="66462"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具体的な行政課題の対応方策等について、町村と共同で検討開始</a:t>
            </a:r>
            <a:endParaRPr kumimoji="1" lang="en-US" altLang="ja-JP" sz="1015" b="1" i="0" u="none" strike="noStrike" kern="1200" cap="none" spc="-138"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58"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652919797"/>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35496" y="692695"/>
          <a:ext cx="9001000" cy="5800178"/>
        </p:xfrm>
        <a:graphic>
          <a:graphicData uri="http://schemas.openxmlformats.org/drawingml/2006/table">
            <a:tbl>
              <a:tblPr firstRow="1" bandRow="1">
                <a:tableStyleId>{5940675A-B579-460E-94D1-54222C63F5DA}</a:tableStyleId>
              </a:tblPr>
              <a:tblGrid>
                <a:gridCol w="2178634">
                  <a:extLst>
                    <a:ext uri="{9D8B030D-6E8A-4147-A177-3AD203B41FA5}">
                      <a16:colId xmlns:a16="http://schemas.microsoft.com/office/drawing/2014/main" val="20000"/>
                    </a:ext>
                  </a:extLst>
                </a:gridCol>
                <a:gridCol w="2304256">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357870">
                  <a:extLst>
                    <a:ext uri="{9D8B030D-6E8A-4147-A177-3AD203B41FA5}">
                      <a16:colId xmlns:a16="http://schemas.microsoft.com/office/drawing/2014/main" val="20003"/>
                    </a:ext>
                  </a:extLst>
                </a:gridCol>
              </a:tblGrid>
              <a:tr h="357875">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42303">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200"/>
                        </a:lnSpc>
                        <a:spcBef>
                          <a:spcPts val="240"/>
                        </a:spcBef>
                        <a:spcAft>
                          <a:spcPts val="240"/>
                        </a:spcAft>
                      </a:pPr>
                      <a:endParaRPr 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800"/>
                        </a:lnSpc>
                      </a:pPr>
                      <a:endParaRPr kumimoji="1" lang="en-US" altLang="ja-JP" sz="9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9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dirty="0">
                          <a:solidFill>
                            <a:schemeClr val="tx1"/>
                          </a:solidFill>
                          <a:latin typeface="BIZ UDゴシック" panose="020B0400000000000000" pitchFamily="49" charset="-128"/>
                          <a:ea typeface="BIZ UDゴシック" panose="020B0400000000000000" pitchFamily="49" charset="-128"/>
                        </a:rPr>
                        <a:t>消防の広域化の実績</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は小規模消防本部）</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泉佐野市、泉南市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err="1">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熊取町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err="1">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阪南岬組合</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H25.4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大東市、四條畷市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H26.4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富田林市、河南町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H26.10</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豊中市、能勢町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H27.4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箕面市、豊能町</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a:solidFill>
                            <a:schemeClr val="tx1"/>
                          </a:solidFill>
                          <a:latin typeface="BIZ UDゴシック" panose="020B0400000000000000" pitchFamily="49" charset="-128"/>
                          <a:ea typeface="BIZ UDゴシック" panose="020B0400000000000000" pitchFamily="49" charset="-128"/>
                        </a:rPr>
                        <a:t>H28.4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堺市、大阪狭山市</a:t>
                      </a:r>
                      <a:r>
                        <a:rPr kumimoji="1" lang="en-US" altLang="ja-JP"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dirty="0">
                          <a:solidFill>
                            <a:schemeClr val="tx1"/>
                          </a:solidFill>
                          <a:latin typeface="BIZ UDゴシック" panose="020B0400000000000000" pitchFamily="49" charset="-128"/>
                          <a:ea typeface="BIZ UDゴシック" panose="020B0400000000000000" pitchFamily="49" charset="-128"/>
                        </a:rPr>
                        <a:t>による広域化（</a:t>
                      </a:r>
                      <a:r>
                        <a:rPr kumimoji="1" lang="en-US" altLang="ja-JP" sz="800" dirty="0" err="1">
                          <a:solidFill>
                            <a:schemeClr val="tx1"/>
                          </a:solidFill>
                          <a:latin typeface="BIZ UDゴシック" panose="020B0400000000000000" pitchFamily="49" charset="-128"/>
                          <a:ea typeface="BIZ UDゴシック" panose="020B0400000000000000" pitchFamily="49" charset="-128"/>
                        </a:rPr>
                        <a:t>R3.4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5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500" dirty="0">
                          <a:solidFill>
                            <a:schemeClr val="tx1"/>
                          </a:solidFill>
                          <a:latin typeface="BIZ UDゴシック" panose="020B0400000000000000" pitchFamily="49" charset="-128"/>
                          <a:ea typeface="BIZ UDゴシック" panose="020B0400000000000000" pitchFamily="49" charset="-128"/>
                        </a:rPr>
                        <a:t>　　　　　　　　　　　　　　　</a:t>
                      </a: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en-US" altLang="ja-JP" sz="600" dirty="0">
                          <a:solidFill>
                            <a:schemeClr val="tx1"/>
                          </a:solidFill>
                          <a:latin typeface="BIZ UDゴシック" panose="020B0400000000000000" pitchFamily="49" charset="-128"/>
                          <a:ea typeface="BIZ UDゴシック" panose="020B0400000000000000" pitchFamily="49" charset="-128"/>
                        </a:rPr>
                        <a:t>※</a:t>
                      </a:r>
                      <a:r>
                        <a:rPr kumimoji="1" lang="ja-JP" altLang="en-US" sz="600" dirty="0">
                          <a:solidFill>
                            <a:schemeClr val="tx1"/>
                          </a:solidFill>
                          <a:latin typeface="BIZ UDゴシック" panose="020B0400000000000000" pitchFamily="49" charset="-128"/>
                          <a:ea typeface="BIZ UDゴシック" panose="020B0400000000000000" pitchFamily="49" charset="-128"/>
                        </a:rPr>
                        <a:t>同期間の全国の実績は</a:t>
                      </a:r>
                      <a:r>
                        <a:rPr kumimoji="1" lang="en-US" altLang="ja-JP" sz="600" dirty="0">
                          <a:solidFill>
                            <a:schemeClr val="tx1"/>
                          </a:solidFill>
                          <a:latin typeface="BIZ UDゴシック" panose="020B0400000000000000" pitchFamily="49" charset="-128"/>
                          <a:ea typeface="BIZ UDゴシック" panose="020B0400000000000000" pitchFamily="49" charset="-128"/>
                        </a:rPr>
                        <a:t>57</a:t>
                      </a:r>
                      <a:r>
                        <a:rPr kumimoji="1" lang="ja-JP" altLang="en-US" sz="600" dirty="0">
                          <a:solidFill>
                            <a:schemeClr val="tx1"/>
                          </a:solidFill>
                          <a:latin typeface="BIZ UDゴシック" panose="020B0400000000000000" pitchFamily="49" charset="-128"/>
                          <a:ea typeface="BIZ UDゴシック" panose="020B0400000000000000" pitchFamily="49" charset="-128"/>
                        </a:rPr>
                        <a:t>件</a:t>
                      </a:r>
                      <a:endParaRPr kumimoji="1" lang="en-US" altLang="ja-JP" sz="6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ja-JP" altLang="en-US" sz="800" dirty="0">
                          <a:solidFill>
                            <a:schemeClr val="tx1"/>
                          </a:solidFill>
                          <a:latin typeface="BIZ UDゴシック" panose="020B0400000000000000" pitchFamily="49" charset="-128"/>
                          <a:ea typeface="BIZ UDゴシック" panose="020B0400000000000000" pitchFamily="49" charset="-128"/>
                        </a:rPr>
                        <a:t>これにより、</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　　　</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小規模消防本部は</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15</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から</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6</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本部</a:t>
                      </a:r>
                      <a:r>
                        <a:rPr kumimoji="1" lang="ja-JP" altLang="en-US" sz="700" b="0" u="none" dirty="0">
                          <a:solidFill>
                            <a:schemeClr val="tx1"/>
                          </a:solidFill>
                          <a:latin typeface="BIZ UDゴシック" panose="020B0400000000000000" pitchFamily="49" charset="-128"/>
                          <a:ea typeface="BIZ UDゴシック" panose="020B0400000000000000" pitchFamily="49" charset="-128"/>
                        </a:rPr>
                        <a:t>へ</a:t>
                      </a:r>
                      <a:r>
                        <a:rPr kumimoji="1" lang="ja-JP" altLang="en-US" sz="7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　　　</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消防本部の総数は</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33</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から</a:t>
                      </a:r>
                      <a:r>
                        <a:rPr kumimoji="1" lang="en-US" altLang="ja-JP" sz="800" b="1" u="sng" dirty="0">
                          <a:solidFill>
                            <a:schemeClr val="tx1"/>
                          </a:solidFill>
                          <a:latin typeface="BIZ UDゴシック" panose="020B0400000000000000" pitchFamily="49" charset="-128"/>
                          <a:ea typeface="BIZ UDゴシック" panose="020B0400000000000000" pitchFamily="49" charset="-128"/>
                        </a:rPr>
                        <a:t>26</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本部</a:t>
                      </a:r>
                      <a:r>
                        <a:rPr kumimoji="1" lang="ja-JP" altLang="en-US" sz="800" dirty="0">
                          <a:solidFill>
                            <a:schemeClr val="tx1"/>
                          </a:solidFill>
                          <a:latin typeface="BIZ UDゴシック" panose="020B0400000000000000" pitchFamily="49" charset="-128"/>
                          <a:ea typeface="BIZ UDゴシック" panose="020B0400000000000000" pitchFamily="49" charset="-128"/>
                        </a:rPr>
                        <a:t>へ減少</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さらに、</a:t>
                      </a: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baseline="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富田林市・河内長野市・柏原市・羽曳野市・藤井寺市・太子町・河南町・千早赤阪村</a:t>
                      </a:r>
                      <a:r>
                        <a:rPr kumimoji="1" lang="ja-JP" altLang="en-US" sz="800" b="0" u="none" dirty="0">
                          <a:solidFill>
                            <a:schemeClr val="tx1"/>
                          </a:solidFill>
                          <a:latin typeface="BIZ UDゴシック" panose="020B0400000000000000" pitchFamily="49" charset="-128"/>
                          <a:ea typeface="BIZ UDゴシック" panose="020B0400000000000000" pitchFamily="49" charset="-128"/>
                        </a:rPr>
                        <a:t>」</a:t>
                      </a:r>
                      <a:endParaRPr kumimoji="1" lang="en-US" altLang="ja-JP" sz="800" b="0" u="none" dirty="0">
                        <a:solidFill>
                          <a:schemeClr val="tx1"/>
                        </a:solidFill>
                        <a:latin typeface="BIZ UDゴシック" panose="020B0400000000000000" pitchFamily="49" charset="-128"/>
                        <a:ea typeface="BIZ UDゴシック" panose="020B0400000000000000" pitchFamily="49" charset="-128"/>
                      </a:endParaRPr>
                    </a:p>
                    <a:p>
                      <a:pPr>
                        <a:lnSpc>
                          <a:spcPct val="100000"/>
                        </a:lnSpc>
                      </a:pPr>
                      <a:r>
                        <a:rPr kumimoji="1" lang="ja-JP" altLang="en-US" sz="800" b="0" u="none" dirty="0">
                          <a:solidFill>
                            <a:schemeClr val="tx1"/>
                          </a:solidFill>
                          <a:latin typeface="BIZ UDゴシック" panose="020B0400000000000000" pitchFamily="49" charset="-128"/>
                          <a:ea typeface="BIZ UDゴシック" panose="020B0400000000000000" pitchFamily="49" charset="-128"/>
                        </a:rPr>
                        <a:t>で広域化を協議中（</a:t>
                      </a:r>
                      <a:r>
                        <a:rPr kumimoji="1" lang="en-US" altLang="ja-JP" sz="800" b="0" u="none" dirty="0" err="1">
                          <a:solidFill>
                            <a:schemeClr val="tx1"/>
                          </a:solidFill>
                          <a:latin typeface="BIZ UDゴシック" panose="020B0400000000000000" pitchFamily="49" charset="-128"/>
                          <a:ea typeface="BIZ UDゴシック" panose="020B0400000000000000" pitchFamily="49" charset="-128"/>
                        </a:rPr>
                        <a:t>R6.4</a:t>
                      </a:r>
                      <a:r>
                        <a:rPr kumimoji="1" lang="ja-JP" altLang="en-US" sz="800" b="0" u="none" dirty="0">
                          <a:solidFill>
                            <a:schemeClr val="tx1"/>
                          </a:solidFill>
                          <a:latin typeface="BIZ UDゴシック" panose="020B0400000000000000" pitchFamily="49" charset="-128"/>
                          <a:ea typeface="BIZ UDゴシック" panose="020B0400000000000000" pitchFamily="49" charset="-128"/>
                        </a:rPr>
                        <a:t>広域化予定）</a:t>
                      </a:r>
                      <a:endPar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marL="0" indent="0">
                        <a:lnSpc>
                          <a:spcPct val="100000"/>
                        </a:lnSpc>
                        <a:buFont typeface="Wingdings" panose="05000000000000000000" pitchFamily="2" charset="2"/>
                        <a:buNone/>
                      </a:pPr>
                      <a:r>
                        <a:rPr kumimoji="1" lang="ja-JP" altLang="en-US"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➡人口規模で府内</a:t>
                      </a:r>
                      <a:r>
                        <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4</a:t>
                      </a:r>
                      <a:r>
                        <a:rPr kumimoji="1" lang="ja-JP" altLang="en-US"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番目の消防本部となる予定</a:t>
                      </a:r>
                      <a:endParaRPr kumimoji="1" lang="en-US" altLang="ja-JP" sz="800" b="0" u="none"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endParaRPr kumimoji="1" lang="en-US" altLang="ja-JP"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endParaRPr kumimoji="1" lang="en-US" altLang="ja-JP"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endParaRPr>
                    </a:p>
                    <a:p>
                      <a:pPr>
                        <a:lnSpc>
                          <a:spcPct val="100000"/>
                        </a:lnSpc>
                      </a:pPr>
                      <a:r>
                        <a:rPr kumimoji="1" lang="ja-JP" altLang="en-US" sz="800" kern="100" dirty="0">
                          <a:solidFill>
                            <a:schemeClr val="tx1"/>
                          </a:solidFill>
                          <a:effectLst/>
                          <a:latin typeface="BIZ UDゴシック" panose="020B0400000000000000" pitchFamily="49" charset="-128"/>
                          <a:ea typeface="BIZ UDゴシック" panose="020B0400000000000000" pitchFamily="49" charset="-128"/>
                          <a:cs typeface="Times New Roman" panose="02020603050405020304" pitchFamily="18" charset="0"/>
                        </a:rPr>
                        <a:t>■</a:t>
                      </a:r>
                      <a:r>
                        <a:rPr kumimoji="1" lang="ja-JP" altLang="en-US" sz="800" b="1" kern="1200" dirty="0">
                          <a:solidFill>
                            <a:schemeClr val="tx1"/>
                          </a:solidFill>
                          <a:effectLst/>
                          <a:latin typeface="BIZ UDゴシック" panose="020B0400000000000000" pitchFamily="49" charset="-128"/>
                          <a:ea typeface="BIZ UDゴシック" panose="020B0400000000000000" pitchFamily="49" charset="-128"/>
                          <a:cs typeface="+mn-cs"/>
                        </a:rPr>
                        <a:t>指令台の共同運用の実績</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豊中市と池田市による共同運用（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H27.4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枚方寝屋川消防組合と交野市による共同運用（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H27.7</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吹田市と摂津市による共同運用（</a:t>
                      </a:r>
                      <a:r>
                        <a:rPr kumimoji="1" lang="en-US" altLang="ja-JP" sz="800" dirty="0">
                          <a:solidFill>
                            <a:schemeClr val="tx1"/>
                          </a:solidFill>
                          <a:latin typeface="BIZ UDゴシック" panose="020B0400000000000000" pitchFamily="49" charset="-128"/>
                          <a:ea typeface="BIZ UDゴシック" panose="020B0400000000000000" pitchFamily="49" charset="-128"/>
                        </a:rPr>
                        <a:t>H28.4</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endParaRPr kumimoji="1" lang="ja-JP" altLang="en-US" sz="800" dirty="0">
                        <a:solidFill>
                          <a:schemeClr val="tx1"/>
                        </a:solidFill>
                        <a:latin typeface="BIZ UDゴシック" panose="020B0400000000000000" pitchFamily="49" charset="-128"/>
                        <a:ea typeface="BIZ UDゴシック" panose="020B0400000000000000" pitchFamily="49" charset="-128"/>
                      </a:endParaRPr>
                    </a:p>
                    <a:p>
                      <a:pPr marL="228600" indent="-228600">
                        <a:lnSpc>
                          <a:spcPct val="100000"/>
                        </a:lnSpc>
                        <a:buFont typeface="+mj-ea"/>
                        <a:buAutoNum type="circleNumDbPlain"/>
                      </a:pPr>
                      <a:r>
                        <a:rPr kumimoji="1" lang="ja-JP" altLang="en-US" sz="800" dirty="0">
                          <a:solidFill>
                            <a:schemeClr val="tx1"/>
                          </a:solidFill>
                          <a:latin typeface="BIZ UDゴシック" panose="020B0400000000000000" pitchFamily="49" charset="-128"/>
                          <a:ea typeface="BIZ UDゴシック" panose="020B0400000000000000" pitchFamily="49" charset="-128"/>
                        </a:rPr>
                        <a:t>岸和田市と忠岡町による共同運用（</a:t>
                      </a:r>
                      <a:r>
                        <a:rPr kumimoji="1" lang="en-US" altLang="ja-JP" sz="800" dirty="0" err="1">
                          <a:solidFill>
                            <a:schemeClr val="tx1"/>
                          </a:solidFill>
                          <a:latin typeface="BIZ UDゴシック" panose="020B0400000000000000" pitchFamily="49" charset="-128"/>
                          <a:ea typeface="BIZ UDゴシック" panose="020B0400000000000000" pitchFamily="49" charset="-128"/>
                        </a:rPr>
                        <a:t>R3.2</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p>
                    <a:p>
                      <a:pPr>
                        <a:lnSpc>
                          <a:spcPct val="100000"/>
                        </a:lnSpc>
                      </a:pPr>
                      <a:r>
                        <a:rPr kumimoji="1" lang="ja-JP" altLang="en-US" sz="800" dirty="0">
                          <a:solidFill>
                            <a:schemeClr val="tx1"/>
                          </a:solidFill>
                          <a:latin typeface="BIZ UDゴシック" panose="020B0400000000000000" pitchFamily="49" charset="-128"/>
                          <a:ea typeface="BIZ UDゴシック" panose="020B0400000000000000" pitchFamily="49" charset="-128"/>
                        </a:rPr>
                        <a:t>　　　　　　</a:t>
                      </a:r>
                      <a:r>
                        <a:rPr kumimoji="1" lang="ja-JP" altLang="en-US" sz="600" dirty="0">
                          <a:solidFill>
                            <a:schemeClr val="tx1"/>
                          </a:solidFill>
                          <a:latin typeface="BIZ UDゴシック" panose="020B0400000000000000" pitchFamily="49" charset="-128"/>
                          <a:ea typeface="BIZ UDゴシック" panose="020B0400000000000000" pitchFamily="49" charset="-128"/>
                        </a:rPr>
                        <a:t>　　　　　　　　</a:t>
                      </a:r>
                      <a:r>
                        <a:rPr kumimoji="1" lang="en-US" altLang="ja-JP" sz="600" dirty="0">
                          <a:solidFill>
                            <a:schemeClr val="tx1"/>
                          </a:solidFill>
                          <a:latin typeface="BIZ UDゴシック" panose="020B0400000000000000" pitchFamily="49" charset="-128"/>
                          <a:ea typeface="BIZ UDゴシック" panose="020B0400000000000000" pitchFamily="49" charset="-128"/>
                        </a:rPr>
                        <a:t>※</a:t>
                      </a:r>
                      <a:r>
                        <a:rPr kumimoji="1" lang="ja-JP" altLang="en-US" sz="600" dirty="0">
                          <a:solidFill>
                            <a:schemeClr val="tx1"/>
                          </a:solidFill>
                          <a:latin typeface="BIZ UDゴシック" panose="020B0400000000000000" pitchFamily="49" charset="-128"/>
                          <a:ea typeface="BIZ UDゴシック" panose="020B0400000000000000" pitchFamily="49" charset="-128"/>
                        </a:rPr>
                        <a:t>同期間の全国の実績は</a:t>
                      </a:r>
                      <a:r>
                        <a:rPr kumimoji="1" lang="en-US" altLang="ja-JP" sz="600" dirty="0">
                          <a:solidFill>
                            <a:schemeClr val="tx1"/>
                          </a:solidFill>
                          <a:latin typeface="BIZ UDゴシック" panose="020B0400000000000000" pitchFamily="49" charset="-128"/>
                          <a:ea typeface="BIZ UDゴシック" panose="020B0400000000000000" pitchFamily="49" charset="-128"/>
                        </a:rPr>
                        <a:t>46</a:t>
                      </a:r>
                      <a:r>
                        <a:rPr kumimoji="1" lang="ja-JP" altLang="en-US" sz="600" dirty="0">
                          <a:solidFill>
                            <a:schemeClr val="tx1"/>
                          </a:solidFill>
                          <a:latin typeface="BIZ UDゴシック" panose="020B0400000000000000" pitchFamily="49" charset="-128"/>
                          <a:ea typeface="BIZ UDゴシック" panose="020B0400000000000000" pitchFamily="49" charset="-128"/>
                        </a:rPr>
                        <a:t>件</a:t>
                      </a:r>
                      <a:endParaRPr kumimoji="1" lang="en-US" altLang="ja-JP" sz="600" dirty="0">
                        <a:solidFill>
                          <a:schemeClr val="tx1"/>
                        </a:solidFill>
                        <a:latin typeface="BIZ UDゴシック" panose="020B0400000000000000" pitchFamily="49" charset="-128"/>
                        <a:ea typeface="BIZ UDゴシック" panose="020B0400000000000000" pitchFamily="49" charset="-128"/>
                      </a:endParaRPr>
                    </a:p>
                    <a:p>
                      <a:pPr>
                        <a:lnSpc>
                          <a:spcPct val="100000"/>
                        </a:lnSpc>
                      </a:pP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さらに、</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大阪市・松原市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堺市・和泉市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豊中市・吹田市・池田市・箕面市・摂津市</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r>
                        <a:rPr kumimoji="1" lang="ja-JP" altLang="en-US" sz="800" b="1" u="sng" dirty="0">
                          <a:solidFill>
                            <a:schemeClr val="tx1"/>
                          </a:solidFill>
                          <a:latin typeface="BIZ UDゴシック" panose="020B0400000000000000" pitchFamily="49" charset="-128"/>
                          <a:ea typeface="BIZ UDゴシック" panose="020B0400000000000000" pitchFamily="49" charset="-128"/>
                        </a:rPr>
                        <a:t>高槻市・島本町</a:t>
                      </a:r>
                      <a:r>
                        <a:rPr kumimoji="1" lang="ja-JP" altLang="en-US" sz="800" dirty="0">
                          <a:solidFill>
                            <a:schemeClr val="tx1"/>
                          </a:solidFill>
                          <a:latin typeface="BIZ UDゴシック" panose="020B0400000000000000" pitchFamily="49" charset="-128"/>
                          <a:ea typeface="BIZ UDゴシック" panose="020B0400000000000000" pitchFamily="49" charset="-128"/>
                        </a:rPr>
                        <a:t>」</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latin typeface="BIZ UDゴシック" panose="020B0400000000000000" pitchFamily="49" charset="-128"/>
                          <a:ea typeface="BIZ UDゴシック" panose="020B0400000000000000" pitchFamily="49" charset="-128"/>
                        </a:rPr>
                        <a:t>の</a:t>
                      </a:r>
                      <a:r>
                        <a:rPr kumimoji="1" lang="en-US" altLang="ja-JP" sz="800" dirty="0">
                          <a:solidFill>
                            <a:schemeClr val="tx1"/>
                          </a:solidFill>
                          <a:latin typeface="BIZ UDゴシック" panose="020B0400000000000000" pitchFamily="49" charset="-128"/>
                          <a:ea typeface="BIZ UDゴシック" panose="020B0400000000000000" pitchFamily="49" charset="-128"/>
                        </a:rPr>
                        <a:t>4</a:t>
                      </a:r>
                      <a:r>
                        <a:rPr kumimoji="1" lang="ja-JP" altLang="en-US" sz="800" dirty="0">
                          <a:solidFill>
                            <a:schemeClr val="tx1"/>
                          </a:solidFill>
                          <a:latin typeface="BIZ UDゴシック" panose="020B0400000000000000" pitchFamily="49" charset="-128"/>
                          <a:ea typeface="BIZ UDゴシック" panose="020B0400000000000000" pitchFamily="49" charset="-128"/>
                        </a:rPr>
                        <a:t>地域で指令台の共同運用を予定</a:t>
                      </a:r>
                      <a:endParaRPr kumimoji="1" lang="en-US" altLang="ja-JP" sz="800" dirty="0">
                        <a:solidFill>
                          <a:schemeClr val="tx1"/>
                        </a:solidFill>
                        <a:latin typeface="BIZ UDゴシック" panose="020B0400000000000000" pitchFamily="49" charset="-128"/>
                        <a:ea typeface="BIZ UDゴシック" panose="020B0400000000000000" pitchFamily="49" charset="-128"/>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3560838"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●市町村支援（市町村の消防の広域化）</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4521669" y="1208388"/>
            <a:ext cx="2185989" cy="5123504"/>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知事による消防広域化重点地域の指定</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大東市・四條畷市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H26.3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富田林市・河南町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H26.3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豊中市・能勢町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H27.8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箕面市・豊能町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H30.12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堺市・高石市・大阪狭山市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富田林市・河内長野市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柏原市・羽曳野市・藤井寺市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太子町・河南町・千早赤阪村</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大阪府の取り組み</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地域事情を捉えた協議の場の提案・調整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協議会設置に向けた積極的かつきめ細やかな支援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市町村との勉強会など、地域の気運醸成</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協議会設置後の協議の場への参加</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消防広域化に関する情報提供、普及啓発、指導・助言</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地域の求めに応じた必要な仲介、調整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国の支援策の活用等の連絡調整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市町村振興補助金による支援</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先進事例等の調査研究及び情報提供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39078" y="3169888"/>
            <a:ext cx="2256959" cy="1228901"/>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により、</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✓住民サービス向上</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✓人員配備の効率化と充実</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✓消防体制の基盤強化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を図り、消防体制を整備・確立する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広域化に時間を要する地域は、指令台の共同運用等により消防力を強化していく</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2" name="下矢印 11"/>
          <p:cNvSpPr/>
          <p:nvPr/>
        </p:nvSpPr>
        <p:spPr>
          <a:xfrm>
            <a:off x="963590" y="2671121"/>
            <a:ext cx="484632" cy="469847"/>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40230" y="1074543"/>
            <a:ext cx="2255807" cy="1759346"/>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■市町村消防の原則</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市町村は、当該市町村の区域における消防を十分に果たすべき責任を有する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市町村の消防の広域化は、消防体制の整備・確立を旨とし行わなければならない</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■市町村の消防の広域化の必要性</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府内市町村は依然厳しい財政状況</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今後も消防サービスを提供していくためには行財政基盤の充実強化が不可欠</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角丸四角形 14"/>
          <p:cNvSpPr/>
          <p:nvPr/>
        </p:nvSpPr>
        <p:spPr>
          <a:xfrm>
            <a:off x="2250806" y="3663718"/>
            <a:ext cx="2219168" cy="618143"/>
          </a:xfrm>
          <a:prstGeom prst="roundRect">
            <a:avLst>
              <a:gd name="adj" fmla="val 696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■小規模消防本部の消防体制の強化</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体制強化が必要な小規模本部の広域化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は、具体的に動いている地域を重点地域に指定するなど動きを止めることなく進める</a:t>
            </a:r>
          </a:p>
        </p:txBody>
      </p:sp>
      <p:sp>
        <p:nvSpPr>
          <p:cNvPr id="16" name="角丸四角形 15"/>
          <p:cNvSpPr/>
          <p:nvPr/>
        </p:nvSpPr>
        <p:spPr>
          <a:xfrm>
            <a:off x="2250806" y="4582908"/>
            <a:ext cx="2219168" cy="613164"/>
          </a:xfrm>
          <a:prstGeom prst="roundRect">
            <a:avLst>
              <a:gd name="adj" fmla="val 569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■当面広域化すべき組み合わせ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８ブロックを基本</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とするが、気運が高まった地域や必要に応じてブロックを超える広域化へも柔軟に対応する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7" name="正方形/長方形 16"/>
          <p:cNvSpPr/>
          <p:nvPr/>
        </p:nvSpPr>
        <p:spPr>
          <a:xfrm>
            <a:off x="2178303" y="2603264"/>
            <a:ext cx="2342112" cy="839134"/>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■大阪府消防広域化推進計画の策定</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月　大阪府消防広域化推進計画策定</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月　同計画再策定</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→市町村や学識者など関係者の合意のもとに</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以下の方向性を示す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8" name="角丸四角形 17"/>
          <p:cNvSpPr/>
          <p:nvPr/>
        </p:nvSpPr>
        <p:spPr>
          <a:xfrm>
            <a:off x="2254145" y="5536102"/>
            <a:ext cx="2215829" cy="629202"/>
          </a:xfrm>
          <a:prstGeom prst="roundRect">
            <a:avLst>
              <a:gd name="adj" fmla="val 569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■市町村の消防の連携・協力</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消防の広域化の実現に時間を要する地域は、</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指令台の共同運用</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など消防の連携・協力を行う事が必要</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0" name="下矢印 19"/>
          <p:cNvSpPr/>
          <p:nvPr/>
        </p:nvSpPr>
        <p:spPr>
          <a:xfrm>
            <a:off x="963590" y="4288497"/>
            <a:ext cx="484632" cy="580663"/>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40332" y="4825548"/>
            <a:ext cx="2256959" cy="1567357"/>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大阪府が消防広域化を推進する目的・役割</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大阪府における市町村の消防の広域化は</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消防力の維持強化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行財政基盤の強化</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で住民サービスの向上を目的として推進</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広域化の実現に向け、府のリーダーシップの発揮と関係市町村間における総合的な調整等を行う役割が求められている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大阪府は市町村の取組みの推進・支援を行う</a:t>
            </a:r>
            <a:endParaRPr kumimoji="1" lang="en-US" altLang="ja-JP"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2" name="角丸四角形 21"/>
          <p:cNvSpPr/>
          <p:nvPr/>
        </p:nvSpPr>
        <p:spPr>
          <a:xfrm>
            <a:off x="98741" y="6063644"/>
            <a:ext cx="2096995" cy="23639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下矢印 22"/>
          <p:cNvSpPr/>
          <p:nvPr/>
        </p:nvSpPr>
        <p:spPr>
          <a:xfrm rot="16200000">
            <a:off x="6347098" y="1982064"/>
            <a:ext cx="344106" cy="339092"/>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562303" y="1484784"/>
            <a:ext cx="1787302" cy="1224003"/>
          </a:xfrm>
          <a:prstGeom prst="round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角丸四角形 24"/>
          <p:cNvSpPr/>
          <p:nvPr/>
        </p:nvSpPr>
        <p:spPr>
          <a:xfrm>
            <a:off x="4562303" y="2958459"/>
            <a:ext cx="1881905" cy="460968"/>
          </a:xfrm>
          <a:prstGeom prst="round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6723393" y="3336099"/>
            <a:ext cx="2208643" cy="657339"/>
          </a:xfrm>
          <a:prstGeom prst="roundRect">
            <a:avLst>
              <a:gd name="adj" fmla="val 6703"/>
            </a:avLst>
          </a:prstGeom>
          <a:no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27" name="下矢印 26"/>
          <p:cNvSpPr/>
          <p:nvPr/>
        </p:nvSpPr>
        <p:spPr>
          <a:xfrm>
            <a:off x="3140706" y="1837910"/>
            <a:ext cx="484632" cy="660115"/>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2220787" y="1052736"/>
            <a:ext cx="2299627" cy="892229"/>
          </a:xfrm>
          <a:prstGeom prst="rect">
            <a:avLst/>
          </a:prstGeom>
          <a:noFill/>
          <a:ln w="3175">
            <a:solidFill>
              <a:schemeClr val="bg1"/>
            </a:solidFill>
          </a:ln>
          <a:effectLst>
            <a:softEdge rad="25400"/>
          </a:effectLst>
        </p:spPr>
        <p:style>
          <a:lnRef idx="2">
            <a:schemeClr val="accent6"/>
          </a:lnRef>
          <a:fillRef idx="1">
            <a:schemeClr val="lt1"/>
          </a:fillRef>
          <a:effectRef idx="0">
            <a:schemeClr val="accent6"/>
          </a:effectRef>
          <a:fontRef idx="minor">
            <a:schemeClr val="dk1"/>
          </a:fontRef>
        </p:style>
        <p:txBody>
          <a:bodyPr tIns="612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■推進計画及び都道府県知事の関与等（消</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防組織法第</a:t>
            </a:r>
            <a:r>
              <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a:t>
            </a:r>
            <a:r>
              <a:rPr kumimoji="1" lang="ja-JP" altLang="en-US"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条抜粋）</a:t>
            </a:r>
            <a:endParaRPr kumimoji="1" lang="en-US" altLang="ja-JP" sz="8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都道府県における自主的な市町村の消防の広域化の推進及び広域化後の消防の円滑な運営の確保に関する</a:t>
            </a:r>
            <a:r>
              <a:rPr kumimoji="1" lang="ja-JP" altLang="en-US" sz="800" b="1"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計画を定める</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よう努めなければならない</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32" name="角丸四角形 31"/>
          <p:cNvSpPr/>
          <p:nvPr/>
        </p:nvSpPr>
        <p:spPr>
          <a:xfrm>
            <a:off x="6705704" y="1118439"/>
            <a:ext cx="2292479" cy="2166545"/>
          </a:xfrm>
          <a:prstGeom prst="roundRect">
            <a:avLst>
              <a:gd name="adj" fmla="val 4049"/>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下矢印 32"/>
          <p:cNvSpPr/>
          <p:nvPr/>
        </p:nvSpPr>
        <p:spPr>
          <a:xfrm rot="18599188">
            <a:off x="6345149" y="3403128"/>
            <a:ext cx="344106" cy="339092"/>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角丸四角形 33"/>
          <p:cNvSpPr/>
          <p:nvPr/>
        </p:nvSpPr>
        <p:spPr>
          <a:xfrm>
            <a:off x="6723393" y="5517232"/>
            <a:ext cx="2208643" cy="814659"/>
          </a:xfrm>
          <a:prstGeom prst="roundRect">
            <a:avLst>
              <a:gd name="adj" fmla="val 6703"/>
            </a:avLst>
          </a:prstGeom>
          <a:no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695606" y="4171651"/>
            <a:ext cx="2292479" cy="1273573"/>
          </a:xfrm>
          <a:prstGeom prst="roundRect">
            <a:avLst>
              <a:gd name="adj" fmla="val 5808"/>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45991845"/>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15910" y="130629"/>
          <a:ext cx="8931108" cy="6561502"/>
        </p:xfrm>
        <a:graphic>
          <a:graphicData uri="http://schemas.openxmlformats.org/drawingml/2006/table">
            <a:tbl>
              <a:tblPr firstRow="1" firstCol="1" bandRow="1"/>
              <a:tblGrid>
                <a:gridCol w="8931108">
                  <a:extLst>
                    <a:ext uri="{9D8B030D-6E8A-4147-A177-3AD203B41FA5}">
                      <a16:colId xmlns:a16="http://schemas.microsoft.com/office/drawing/2014/main" val="838138467"/>
                    </a:ext>
                  </a:extLst>
                </a:gridCol>
              </a:tblGrid>
              <a:tr h="406400">
                <a:tc>
                  <a:txBody>
                    <a:bodyPr/>
                    <a:lstStyle/>
                    <a:p>
                      <a:pPr algn="ctr">
                        <a:spcAft>
                          <a:spcPts val="0"/>
                        </a:spcAft>
                      </a:pPr>
                      <a:r>
                        <a:rPr lang="ja-JP" altLang="en-US"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市町村の消防の広域化（参考情報）</a:t>
                      </a:r>
                      <a:endParaRPr lang="ja-JP"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6155102">
                <a:tc>
                  <a:txBody>
                    <a:bodyPr/>
                    <a:lstStyle/>
                    <a:p>
                      <a:pPr algn="just">
                        <a:lnSpc>
                          <a:spcPts val="1200"/>
                        </a:lnSpc>
                        <a:spcBef>
                          <a:spcPts val="240"/>
                        </a:spcBef>
                        <a:spcAft>
                          <a:spcPts val="240"/>
                        </a:spcAft>
                      </a:pPr>
                      <a:endParaRPr lang="en-US" altLang="ja-JP" sz="12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pic>
        <p:nvPicPr>
          <p:cNvPr id="3" name="図 2"/>
          <p:cNvPicPr>
            <a:picLocks noChangeAspect="1"/>
          </p:cNvPicPr>
          <p:nvPr/>
        </p:nvPicPr>
        <p:blipFill rotWithShape="1">
          <a:blip r:embed="rId2"/>
          <a:srcRect l="16049" t="18266" r="54553" b="7086"/>
          <a:stretch/>
        </p:blipFill>
        <p:spPr>
          <a:xfrm>
            <a:off x="218938" y="897964"/>
            <a:ext cx="3953815" cy="5644503"/>
          </a:xfrm>
          <a:prstGeom prst="rect">
            <a:avLst/>
          </a:prstGeom>
          <a:ln>
            <a:solidFill>
              <a:schemeClr val="accent1">
                <a:shade val="50000"/>
              </a:schemeClr>
            </a:solidFill>
          </a:ln>
        </p:spPr>
      </p:pic>
      <p:sp>
        <p:nvSpPr>
          <p:cNvPr id="6" name="正方形/長方形 5"/>
          <p:cNvSpPr/>
          <p:nvPr/>
        </p:nvSpPr>
        <p:spPr>
          <a:xfrm>
            <a:off x="729942" y="598194"/>
            <a:ext cx="2927657" cy="299770"/>
          </a:xfrm>
          <a:prstGeom prst="rect">
            <a:avLst/>
          </a:prstGeom>
          <a:noFill/>
          <a:ln w="3175">
            <a:solidFill>
              <a:schemeClr val="bg1">
                <a:alpha val="98000"/>
              </a:scheme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市町村の消防の広域化に関連した国の動き</a:t>
            </a:r>
            <a:r>
              <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5" name="四角形吹き出し 4"/>
          <p:cNvSpPr/>
          <p:nvPr/>
        </p:nvSpPr>
        <p:spPr>
          <a:xfrm>
            <a:off x="4243976" y="574114"/>
            <a:ext cx="4777284" cy="414960"/>
          </a:xfrm>
          <a:prstGeom prst="wedgeRectCallout">
            <a:avLst>
              <a:gd name="adj1" fmla="val -61121"/>
              <a:gd name="adj2" fmla="val 4911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⼩規模な消防本部では、出動体制、保有する消防⽤⾞両、専⾨要員の確保等に限界がある</a:t>
            </a:r>
            <a:endParaRPr kumimoji="1" lang="en-US" altLang="ja-JP"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　　ことや、組織管理や財政運営⾯での厳しさが指摘されることがあるなど、消防の体制</a:t>
            </a:r>
            <a:endParaRPr kumimoji="1" lang="en-US" altLang="ja-JP"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2060"/>
                </a:solidFill>
                <a:effectLst/>
                <a:uLnTx/>
                <a:uFillTx/>
                <a:latin typeface="BIZ UDゴシック" panose="020B0400000000000000" pitchFamily="49" charset="-128"/>
                <a:ea typeface="BIZ UDゴシック" panose="020B0400000000000000" pitchFamily="49" charset="-128"/>
                <a:cs typeface="+mn-cs"/>
              </a:rPr>
              <a:t>　　として必ずしも⼗分でない場合があるため、広域化を推進</a:t>
            </a:r>
          </a:p>
        </p:txBody>
      </p:sp>
      <p:cxnSp>
        <p:nvCxnSpPr>
          <p:cNvPr id="9" name="直線コネクタ 8"/>
          <p:cNvCxnSpPr/>
          <p:nvPr/>
        </p:nvCxnSpPr>
        <p:spPr>
          <a:xfrm>
            <a:off x="4275782" y="707533"/>
            <a:ext cx="113723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カギ線コネクタ 12"/>
          <p:cNvCxnSpPr/>
          <p:nvPr/>
        </p:nvCxnSpPr>
        <p:spPr>
          <a:xfrm rot="16200000" flipH="1">
            <a:off x="4146728" y="917753"/>
            <a:ext cx="578346" cy="157903"/>
          </a:xfrm>
          <a:prstGeom prst="bentConnector3">
            <a:avLst>
              <a:gd name="adj1" fmla="val 99408"/>
            </a:avLst>
          </a:prstGeom>
          <a:ln>
            <a:tailEnd type="triangle"/>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4435900" y="1013137"/>
            <a:ext cx="4656583" cy="873497"/>
          </a:xfrm>
          <a:prstGeom prst="rect">
            <a:avLst/>
          </a:prstGeom>
          <a:noFill/>
          <a:ln w="3175">
            <a:solidFill>
              <a:schemeClr val="tx2">
                <a:alpha val="98000"/>
              </a:scheme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■小規模消防本部：管轄人口</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万人未満の消防本部</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・推進計画策定時（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）：池田市、貝塚市、摂津市、交野市、阪南岬消防組合、泉大津市、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泉南市、大阪狭山市、四條畷市、熊取町、島本町、豊能町、忠岡町、河南町、能勢町（非常備）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・計画更新時（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）：貝塚市、摂津市、交野市、泉大津市、島本町、忠岡町</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阪南岬消防組合、泉南市、大阪狭山市、四條畷市、熊取町、豊能町、</a:t>
            </a:r>
            <a:endPar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河南町、能勢町は広域化、池田市は人口増により小規模消防本部から除外</a:t>
            </a:r>
            <a:endParaRPr kumimoji="1" lang="en-US" altLang="ja-JP" sz="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3" name="正方形/長方形 22"/>
          <p:cNvSpPr/>
          <p:nvPr/>
        </p:nvSpPr>
        <p:spPr>
          <a:xfrm>
            <a:off x="321972" y="3181081"/>
            <a:ext cx="2820473" cy="29621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4275781" y="2507539"/>
            <a:ext cx="4755003" cy="549890"/>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■消防広域化重点地域：</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の広域化の気運が高まっている地域等を都道府県知事が消防広域化重点地域に指定することで当該地域に対して都道府県が積極的に支援を行うとともに、国による財政措置を重点的に受けることが可能とな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33" name="正方形/長方形 32"/>
          <p:cNvSpPr/>
          <p:nvPr/>
        </p:nvSpPr>
        <p:spPr>
          <a:xfrm>
            <a:off x="218938" y="1552575"/>
            <a:ext cx="3105287" cy="958805"/>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275782" y="1898160"/>
            <a:ext cx="4771236" cy="624089"/>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 策定（</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H20.3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・当時</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消防本部あった大阪府内を</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6</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ブロック</a:t>
            </a:r>
            <a:r>
              <a:rPr kumimoji="1" lang="en-US" altLang="ja-JP" sz="800" b="0" i="0" u="none" strike="noStrike" kern="1200" cap="none" spc="0" normalizeH="0" baseline="-2500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に分けて広域化を推進</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北部ブロック、東部ブロック、南河内ブロック、泉州ブロック、大阪市、堺市</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その後</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H23.6</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の改定で、南河内及び泉州ブロックをそれぞれ</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2</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分割したことで、</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8</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ブロックとなる</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cxnSp>
        <p:nvCxnSpPr>
          <p:cNvPr id="48" name="直線矢印コネクタ 47"/>
          <p:cNvCxnSpPr/>
          <p:nvPr/>
        </p:nvCxnSpPr>
        <p:spPr>
          <a:xfrm>
            <a:off x="3324225" y="2019300"/>
            <a:ext cx="9906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1" name="正方形/長方形 50"/>
          <p:cNvSpPr/>
          <p:nvPr/>
        </p:nvSpPr>
        <p:spPr>
          <a:xfrm>
            <a:off x="218938" y="4466956"/>
            <a:ext cx="3238637" cy="505094"/>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4245183" y="3061589"/>
            <a:ext cx="4755003" cy="3630542"/>
          </a:xfrm>
          <a:prstGeom prst="rect">
            <a:avLst/>
          </a:prstGeom>
          <a:noFill/>
          <a:ln w="3175">
            <a:solidFill>
              <a:srgbClr val="0070C0">
                <a:alpha val="98000"/>
              </a:srgbClr>
            </a:solidFill>
          </a:ln>
          <a:effectLst>
            <a:softEdge rad="25400"/>
          </a:effectLst>
        </p:spPr>
        <p:style>
          <a:lnRef idx="2">
            <a:schemeClr val="accent6"/>
          </a:lnRef>
          <a:fillRef idx="1">
            <a:schemeClr val="lt1"/>
          </a:fillRef>
          <a:effectRef idx="0">
            <a:schemeClr val="accent6"/>
          </a:effectRef>
          <a:fontRef idx="minor">
            <a:schemeClr val="dk1"/>
          </a:fontRef>
        </p:style>
        <p:txBody>
          <a:bodyPr t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■大阪府消防広域化推進計画 再策定（</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・これまでの市町村による消防の広域化や連携・協力の検討状況を踏まえて消防の広域化の方向性、ブロック割、及び消防広域化重点地域、連携・協力対象地域を示す</a:t>
            </a: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広域化の方向性（</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広域化のブロック割（</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H31.3</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消防広域化重点地域（</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及び 連携・協力対象地域（</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R4.7</a:t>
            </a:r>
            <a:r>
              <a:rPr kumimoji="1" lang="ja-JP" altLang="en-US"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高槻市と島本町も連携協力の準備を行っており、今後推進計画に掲載する予定</a:t>
            </a:r>
            <a:endParaRPr kumimoji="1" lang="en-US" altLang="ja-JP" sz="7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60" name="表 59"/>
          <p:cNvGraphicFramePr>
            <a:graphicFrameLocks noGrp="1"/>
          </p:cNvGraphicFramePr>
          <p:nvPr/>
        </p:nvGraphicFramePr>
        <p:xfrm>
          <a:off x="4352994" y="4835826"/>
          <a:ext cx="4600575" cy="853440"/>
        </p:xfrm>
        <a:graphic>
          <a:graphicData uri="http://schemas.openxmlformats.org/drawingml/2006/table">
            <a:tbl>
              <a:tblPr>
                <a:tableStyleId>{5C22544A-7EE6-4342-B048-85BDC9FD1C3A}</a:tableStyleId>
              </a:tblPr>
              <a:tblGrid>
                <a:gridCol w="963551">
                  <a:extLst>
                    <a:ext uri="{9D8B030D-6E8A-4147-A177-3AD203B41FA5}">
                      <a16:colId xmlns:a16="http://schemas.microsoft.com/office/drawing/2014/main" val="3501846116"/>
                    </a:ext>
                  </a:extLst>
                </a:gridCol>
                <a:gridCol w="3637024">
                  <a:extLst>
                    <a:ext uri="{9D8B030D-6E8A-4147-A177-3AD203B41FA5}">
                      <a16:colId xmlns:a16="http://schemas.microsoft.com/office/drawing/2014/main" val="1844813045"/>
                    </a:ext>
                  </a:extLst>
                </a:gridCol>
              </a:tblGrid>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北部ブロック</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0" dirty="0">
                          <a:effectLst/>
                          <a:latin typeface="BIZ UDゴシック" panose="020B0400000000000000" pitchFamily="49" charset="-128"/>
                          <a:ea typeface="BIZ UDゴシック" panose="020B0400000000000000" pitchFamily="49" charset="-128"/>
                        </a:rPr>
                        <a:t>豊中市、池田市、吹田市、高槻市、茨木市、箕面市、摂津市、島本町、豊能町、能勢町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東部ブロック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守口市、枚方市、八尾市、寝屋川市、大東市、門真市、四條畷市、交野市、東大阪市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461900267"/>
                  </a:ext>
                </a:extLst>
              </a:tr>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南河内北ブロック</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松原市、柏原市、羽曳野市、藤井寺市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227229629"/>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新南河内ブロック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富田林市、河内長野市、太子町、河南町、千早赤阪村</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788871573"/>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泉州北ブロック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岸和田市、泉大津市、貝塚市、和泉市、忠岡町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879712129"/>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泉州南ブロック</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泉佐野市、泉南市、阪南市、熊取町、田尻町、岬町</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830553644"/>
                  </a:ext>
                </a:extLst>
              </a:tr>
              <a:tr h="67500">
                <a:tc>
                  <a:txBody>
                    <a:bodyPr/>
                    <a:lstStyle/>
                    <a:p>
                      <a:pPr algn="ctr">
                        <a:spcAft>
                          <a:spcPts val="0"/>
                        </a:spcAft>
                      </a:pPr>
                      <a:r>
                        <a:rPr lang="ja-JP" sz="700" kern="100">
                          <a:effectLst/>
                          <a:latin typeface="BIZ UDゴシック" panose="020B0400000000000000" pitchFamily="49" charset="-128"/>
                          <a:ea typeface="BIZ UDゴシック" panose="020B0400000000000000" pitchFamily="49" charset="-128"/>
                        </a:rPr>
                        <a:t>大阪市域</a:t>
                      </a:r>
                      <a:endParaRPr lang="ja-JP" sz="700" kern="10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大阪市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1986627850"/>
                  </a:ext>
                </a:extLst>
              </a:tr>
              <a:tr h="67500">
                <a:tc>
                  <a:txBody>
                    <a:bodyPr/>
                    <a:lstStyle/>
                    <a:p>
                      <a:pPr algn="ctr">
                        <a:spcAft>
                          <a:spcPts val="0"/>
                        </a:spcAft>
                      </a:pPr>
                      <a:r>
                        <a:rPr lang="ja-JP" sz="700" kern="100" dirty="0">
                          <a:effectLst/>
                          <a:latin typeface="BIZ UDゴシック" panose="020B0400000000000000" pitchFamily="49" charset="-128"/>
                          <a:ea typeface="BIZ UDゴシック" panose="020B0400000000000000" pitchFamily="49" charset="-128"/>
                        </a:rPr>
                        <a:t>堺市域</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sz="700" kern="100" dirty="0">
                          <a:effectLst/>
                          <a:latin typeface="BIZ UDゴシック" panose="020B0400000000000000" pitchFamily="49" charset="-128"/>
                          <a:ea typeface="BIZ UDゴシック" panose="020B0400000000000000" pitchFamily="49" charset="-128"/>
                        </a:rPr>
                        <a:t>堺市、高石市、大阪狭山市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3628631137"/>
                  </a:ext>
                </a:extLst>
              </a:tr>
            </a:tbl>
          </a:graphicData>
        </a:graphic>
      </p:graphicFrame>
      <p:cxnSp>
        <p:nvCxnSpPr>
          <p:cNvPr id="62" name="カギ線コネクタ 61"/>
          <p:cNvCxnSpPr/>
          <p:nvPr/>
        </p:nvCxnSpPr>
        <p:spPr>
          <a:xfrm flipV="1">
            <a:off x="3142445" y="2607973"/>
            <a:ext cx="1172380" cy="587195"/>
          </a:xfrm>
          <a:prstGeom prst="bentConnector3">
            <a:avLst>
              <a:gd name="adj1" fmla="val -372"/>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5"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83865" y="3535204"/>
            <a:ext cx="1755069" cy="1127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5" name="カギ線コネクタ 64"/>
          <p:cNvCxnSpPr/>
          <p:nvPr/>
        </p:nvCxnSpPr>
        <p:spPr>
          <a:xfrm rot="5400000" flipH="1" flipV="1">
            <a:off x="3238240" y="3422884"/>
            <a:ext cx="1191026" cy="884059"/>
          </a:xfrm>
          <a:prstGeom prst="bentConnector3">
            <a:avLst>
              <a:gd name="adj1" fmla="val 99583"/>
            </a:avLst>
          </a:prstGeom>
          <a:ln>
            <a:tailEnd type="triangle"/>
          </a:ln>
        </p:spPr>
        <p:style>
          <a:lnRef idx="1">
            <a:schemeClr val="accent1"/>
          </a:lnRef>
          <a:fillRef idx="0">
            <a:schemeClr val="accent1"/>
          </a:fillRef>
          <a:effectRef idx="0">
            <a:schemeClr val="accent1"/>
          </a:effectRef>
          <a:fontRef idx="minor">
            <a:schemeClr val="tx1"/>
          </a:fontRef>
        </p:style>
      </p:cxnSp>
      <p:graphicFrame>
        <p:nvGraphicFramePr>
          <p:cNvPr id="90" name="表 89"/>
          <p:cNvGraphicFramePr>
            <a:graphicFrameLocks noGrp="1"/>
          </p:cNvGraphicFramePr>
          <p:nvPr/>
        </p:nvGraphicFramePr>
        <p:xfrm>
          <a:off x="4352993" y="5988881"/>
          <a:ext cx="4600575" cy="106680"/>
        </p:xfrm>
        <a:graphic>
          <a:graphicData uri="http://schemas.openxmlformats.org/drawingml/2006/table">
            <a:tbl>
              <a:tblPr>
                <a:tableStyleId>{5C22544A-7EE6-4342-B048-85BDC9FD1C3A}</a:tableStyleId>
              </a:tblPr>
              <a:tblGrid>
                <a:gridCol w="1044917">
                  <a:extLst>
                    <a:ext uri="{9D8B030D-6E8A-4147-A177-3AD203B41FA5}">
                      <a16:colId xmlns:a16="http://schemas.microsoft.com/office/drawing/2014/main" val="3501846116"/>
                    </a:ext>
                  </a:extLst>
                </a:gridCol>
                <a:gridCol w="3555658">
                  <a:extLst>
                    <a:ext uri="{9D8B030D-6E8A-4147-A177-3AD203B41FA5}">
                      <a16:colId xmlns:a16="http://schemas.microsoft.com/office/drawing/2014/main" val="1844813045"/>
                    </a:ext>
                  </a:extLst>
                </a:gridCol>
              </a:tblGrid>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mn-cs"/>
                        </a:rPr>
                        <a:t>消防広域化重点地域</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富田林市、河内長野市、柏原市、羽曳野市、藤井寺市、太子町、河南町、千早赤阪村</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bl>
          </a:graphicData>
        </a:graphic>
      </p:graphicFrame>
      <p:graphicFrame>
        <p:nvGraphicFramePr>
          <p:cNvPr id="91" name="表 90"/>
          <p:cNvGraphicFramePr>
            <a:graphicFrameLocks noGrp="1"/>
          </p:cNvGraphicFramePr>
          <p:nvPr/>
        </p:nvGraphicFramePr>
        <p:xfrm>
          <a:off x="4361111" y="6177430"/>
          <a:ext cx="4600575" cy="320040"/>
        </p:xfrm>
        <a:graphic>
          <a:graphicData uri="http://schemas.openxmlformats.org/drawingml/2006/table">
            <a:tbl>
              <a:tblPr>
                <a:tableStyleId>{5C22544A-7EE6-4342-B048-85BDC9FD1C3A}</a:tableStyleId>
              </a:tblPr>
              <a:tblGrid>
                <a:gridCol w="1044917">
                  <a:extLst>
                    <a:ext uri="{9D8B030D-6E8A-4147-A177-3AD203B41FA5}">
                      <a16:colId xmlns:a16="http://schemas.microsoft.com/office/drawing/2014/main" val="3501846116"/>
                    </a:ext>
                  </a:extLst>
                </a:gridCol>
                <a:gridCol w="3555658">
                  <a:extLst>
                    <a:ext uri="{9D8B030D-6E8A-4147-A177-3AD203B41FA5}">
                      <a16:colId xmlns:a16="http://schemas.microsoft.com/office/drawing/2014/main" val="1844813045"/>
                    </a:ext>
                  </a:extLst>
                </a:gridCol>
              </a:tblGrid>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mn-cs"/>
                        </a:rPr>
                        <a:t>連携協力対象地域　①</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大阪市、松原市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620786545"/>
                  </a:ext>
                </a:extLst>
              </a:tr>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連携協力対象地域　②</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堺市、和泉市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2528397846"/>
                  </a:ext>
                </a:extLst>
              </a:tr>
              <a:tr h="67500">
                <a:tc>
                  <a:txBody>
                    <a:bodyPr/>
                    <a:lstStyle/>
                    <a:p>
                      <a:pPr algn="ctr">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連携協力対象地域　③</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tc>
                  <a:txBody>
                    <a:bodyPr/>
                    <a:lstStyle/>
                    <a:p>
                      <a:pPr algn="just">
                        <a:spcAft>
                          <a:spcPts val="0"/>
                        </a:spcAft>
                      </a:pPr>
                      <a:r>
                        <a:rPr lang="ja-JP" altLang="en-US"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rPr>
                        <a:t>豊中市、吹田市、池田市、箕面市、摂津市</a:t>
                      </a:r>
                      <a:endParaRPr lang="ja-JP" sz="700" kern="100" dirty="0">
                        <a:effectLst/>
                        <a:latin typeface="BIZ UDゴシック" panose="020B0400000000000000" pitchFamily="49" charset="-128"/>
                        <a:ea typeface="BIZ UDゴシック" panose="020B0400000000000000" pitchFamily="49" charset="-128"/>
                        <a:cs typeface="Times New Roman" panose="02020603050405020304" pitchFamily="18" charset="0"/>
                      </a:endParaRPr>
                    </a:p>
                  </a:txBody>
                  <a:tcPr marL="62865" marR="62865" marT="0" marB="0" anchor="ctr"/>
                </a:tc>
                <a:extLst>
                  <a:ext uri="{0D108BD9-81ED-4DB2-BD59-A6C34878D82A}">
                    <a16:rowId xmlns:a16="http://schemas.microsoft.com/office/drawing/2014/main" val="673460761"/>
                  </a:ext>
                </a:extLst>
              </a:tr>
            </a:tbl>
          </a:graphicData>
        </a:graphic>
      </p:graphicFrame>
      <p:sp>
        <p:nvSpPr>
          <p:cNvPr id="30" name="下矢印 29"/>
          <p:cNvSpPr/>
          <p:nvPr/>
        </p:nvSpPr>
        <p:spPr>
          <a:xfrm>
            <a:off x="6510141" y="1461348"/>
            <a:ext cx="484632" cy="123509"/>
          </a:xfrm>
          <a:prstGeom prst="downArrow">
            <a:avLst>
              <a:gd name="adj1" fmla="val 30346"/>
              <a:gd name="adj2" fmla="val 50000"/>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7010400" y="6592267"/>
            <a:ext cx="2133600" cy="365125"/>
          </a:xfrm>
        </p:spPr>
        <p:txBody>
          <a:bodyPr/>
          <a:lstStyle/>
          <a:p>
            <a:fld id="{63BC356D-1576-478B-8647-1361C6E9DFF7}" type="slidenum">
              <a:rPr lang="ja-JP" altLang="en-US" smtClean="0"/>
              <a:pPr/>
              <a:t>326</a:t>
            </a:fld>
            <a:endParaRPr lang="ja-JP" altLang="en-US"/>
          </a:p>
        </p:txBody>
      </p:sp>
    </p:spTree>
    <p:extLst>
      <p:ext uri="{BB962C8B-B14F-4D97-AF65-F5344CB8AC3E}">
        <p14:creationId xmlns:p14="http://schemas.microsoft.com/office/powerpoint/2010/main" val="2119231496"/>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73808" y="692695"/>
          <a:ext cx="8962688" cy="5867078"/>
        </p:xfrm>
        <a:graphic>
          <a:graphicData uri="http://schemas.openxmlformats.org/drawingml/2006/table">
            <a:tbl>
              <a:tblPr firstRow="1" bandRow="1">
                <a:tableStyleId>{5940675A-B579-460E-94D1-54222C63F5DA}</a:tableStyleId>
              </a:tblPr>
              <a:tblGrid>
                <a:gridCol w="4498192">
                  <a:extLst>
                    <a:ext uri="{9D8B030D-6E8A-4147-A177-3AD203B41FA5}">
                      <a16:colId xmlns:a16="http://schemas.microsoft.com/office/drawing/2014/main" val="20000"/>
                    </a:ext>
                  </a:extLst>
                </a:gridCol>
                <a:gridCol w="4464496">
                  <a:extLst>
                    <a:ext uri="{9D8B030D-6E8A-4147-A177-3AD203B41FA5}">
                      <a16:colId xmlns:a16="http://schemas.microsoft.com/office/drawing/2014/main" val="20003"/>
                    </a:ext>
                  </a:extLst>
                </a:gridCol>
              </a:tblGrid>
              <a:tr h="362002">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広域化推進計画策定時（</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H20</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3</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月）</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令和</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4</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年</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12</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月現在</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05076">
                <a:tc>
                  <a:txBody>
                    <a:bodyPr/>
                    <a:lstStyle/>
                    <a:p>
                      <a:pPr algn="just">
                        <a:lnSpc>
                          <a:spcPts val="1200"/>
                        </a:lnSpc>
                        <a:spcBef>
                          <a:spcPts val="240"/>
                        </a:spcBef>
                        <a:spcAft>
                          <a:spcPts val="240"/>
                        </a:spcAft>
                      </a:pPr>
                      <a:endParaRPr lang="en-US" altLang="ja-JP" sz="1100"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800"/>
                        </a:lnSpc>
                      </a:pPr>
                      <a:endParaRPr kumimoji="1" lang="en-US" altLang="ja-JP" sz="900" dirty="0">
                        <a:solidFill>
                          <a:srgbClr val="FF0000"/>
                        </a:solidFill>
                        <a:latin typeface="BIZ UDゴシック" panose="020B0400000000000000" pitchFamily="49" charset="-128"/>
                        <a:ea typeface="BIZ UDゴシック" panose="020B0400000000000000" pitchFamily="49" charset="-128"/>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2945284"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●市町村の消防の広域化の状況</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9" name="テキスト ボックス 28"/>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pic>
        <p:nvPicPr>
          <p:cNvPr id="7" name="図 6"/>
          <p:cNvPicPr>
            <a:picLocks noChangeAspect="1"/>
          </p:cNvPicPr>
          <p:nvPr/>
        </p:nvPicPr>
        <p:blipFill>
          <a:blip r:embed="rId2"/>
          <a:stretch>
            <a:fillRect/>
          </a:stretch>
        </p:blipFill>
        <p:spPr>
          <a:xfrm>
            <a:off x="623243" y="1104797"/>
            <a:ext cx="3660725" cy="5400631"/>
          </a:xfrm>
          <a:prstGeom prst="rect">
            <a:avLst/>
          </a:prstGeom>
        </p:spPr>
      </p:pic>
      <p:pic>
        <p:nvPicPr>
          <p:cNvPr id="19" name="図 18"/>
          <p:cNvPicPr>
            <a:picLocks noChangeAspect="1"/>
          </p:cNvPicPr>
          <p:nvPr/>
        </p:nvPicPr>
        <p:blipFill>
          <a:blip r:embed="rId3"/>
          <a:stretch>
            <a:fillRect/>
          </a:stretch>
        </p:blipFill>
        <p:spPr>
          <a:xfrm>
            <a:off x="4859338" y="1115512"/>
            <a:ext cx="3673102" cy="5418889"/>
          </a:xfrm>
          <a:prstGeom prst="rect">
            <a:avLst/>
          </a:prstGeom>
        </p:spPr>
      </p:pic>
      <p:sp>
        <p:nvSpPr>
          <p:cNvPr id="26" name="テキスト ボックス 25"/>
          <p:cNvSpPr txBox="1"/>
          <p:nvPr/>
        </p:nvSpPr>
        <p:spPr>
          <a:xfrm>
            <a:off x="117848" y="1444625"/>
            <a:ext cx="163635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・色付き地域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消防広域化を実施している地域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8" name="テキスト ボックス 127"/>
          <p:cNvSpPr txBox="1"/>
          <p:nvPr/>
        </p:nvSpPr>
        <p:spPr>
          <a:xfrm>
            <a:off x="4606230" y="1444625"/>
            <a:ext cx="1839129"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＜凡例＞</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・色付き地域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消防広域化を実施している地域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指令台共同運用を実施している地域</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9" name="左右矢印 128"/>
          <p:cNvSpPr/>
          <p:nvPr/>
        </p:nvSpPr>
        <p:spPr>
          <a:xfrm>
            <a:off x="4784565" y="2104851"/>
            <a:ext cx="393861" cy="100013"/>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0" name="左右矢印 129"/>
          <p:cNvSpPr/>
          <p:nvPr/>
        </p:nvSpPr>
        <p:spPr>
          <a:xfrm rot="2689241">
            <a:off x="6718462" y="2729172"/>
            <a:ext cx="308579" cy="78581"/>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1" name="左右矢印 130"/>
          <p:cNvSpPr/>
          <p:nvPr/>
        </p:nvSpPr>
        <p:spPr>
          <a:xfrm rot="5400000">
            <a:off x="8103710" y="2849620"/>
            <a:ext cx="209389" cy="72006"/>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2" name="左右矢印 131"/>
          <p:cNvSpPr/>
          <p:nvPr/>
        </p:nvSpPr>
        <p:spPr>
          <a:xfrm rot="5400000">
            <a:off x="6498741" y="5111712"/>
            <a:ext cx="278979" cy="100013"/>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3" name="左右矢印 132"/>
          <p:cNvSpPr/>
          <p:nvPr/>
        </p:nvSpPr>
        <p:spPr>
          <a:xfrm rot="10800000">
            <a:off x="7283018" y="2986087"/>
            <a:ext cx="177510" cy="90486"/>
          </a:xfrm>
          <a:prstGeom prst="leftRightArrow">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4" name="角丸四角形吹き出し 133"/>
          <p:cNvSpPr/>
          <p:nvPr/>
        </p:nvSpPr>
        <p:spPr>
          <a:xfrm>
            <a:off x="5508104" y="6284912"/>
            <a:ext cx="914400" cy="207963"/>
          </a:xfrm>
          <a:prstGeom prst="wedgeRoundRectCallout">
            <a:avLst>
              <a:gd name="adj1" fmla="val 7738"/>
              <a:gd name="adj2" fmla="val -118961"/>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H25.4</a:t>
            </a: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5" name="角丸四角形吹き出し 134"/>
          <p:cNvSpPr/>
          <p:nvPr/>
        </p:nvSpPr>
        <p:spPr>
          <a:xfrm>
            <a:off x="8417023" y="3429000"/>
            <a:ext cx="547465" cy="347662"/>
          </a:xfrm>
          <a:prstGeom prst="wedgeRoundRectCallout">
            <a:avLst>
              <a:gd name="adj1" fmla="val -91433"/>
              <a:gd name="adj2" fmla="val -6416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H26.4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6" name="角丸四角形吹き出し 135"/>
          <p:cNvSpPr/>
          <p:nvPr/>
        </p:nvSpPr>
        <p:spPr>
          <a:xfrm>
            <a:off x="8322207" y="5039519"/>
            <a:ext cx="547465" cy="347662"/>
          </a:xfrm>
          <a:prstGeom prst="wedgeRoundRectCallout">
            <a:avLst>
              <a:gd name="adj1" fmla="val -91433"/>
              <a:gd name="adj2" fmla="val -64166"/>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H26.10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7" name="角丸四角形吹き出し 136"/>
          <p:cNvSpPr/>
          <p:nvPr/>
        </p:nvSpPr>
        <p:spPr>
          <a:xfrm>
            <a:off x="5875039" y="2875484"/>
            <a:ext cx="547465" cy="347662"/>
          </a:xfrm>
          <a:prstGeom prst="wedgeRoundRectCallout">
            <a:avLst>
              <a:gd name="adj1" fmla="val 79071"/>
              <a:gd name="adj2" fmla="val -327180"/>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H27.4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39" name="二等辺三角形 138"/>
          <p:cNvSpPr/>
          <p:nvPr/>
        </p:nvSpPr>
        <p:spPr>
          <a:xfrm rot="5400000">
            <a:off x="6632623" y="2803881"/>
            <a:ext cx="139691" cy="51652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0" name="角丸四角形吹き出し 139"/>
          <p:cNvSpPr/>
          <p:nvPr/>
        </p:nvSpPr>
        <p:spPr>
          <a:xfrm>
            <a:off x="8018312" y="1590676"/>
            <a:ext cx="547465" cy="347662"/>
          </a:xfrm>
          <a:prstGeom prst="wedgeRoundRectCallout">
            <a:avLst>
              <a:gd name="adj1" fmla="val -218441"/>
              <a:gd name="adj2" fmla="val 149533"/>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H28.4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
        <p:nvSpPr>
          <p:cNvPr id="141" name="角丸四角形吹き出し 140"/>
          <p:cNvSpPr/>
          <p:nvPr/>
        </p:nvSpPr>
        <p:spPr>
          <a:xfrm>
            <a:off x="5752727" y="4221088"/>
            <a:ext cx="547465" cy="347662"/>
          </a:xfrm>
          <a:prstGeom prst="wedgeRoundRectCallout">
            <a:avLst>
              <a:gd name="adj1" fmla="val 196431"/>
              <a:gd name="adj2" fmla="val 122384"/>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R3.4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広域化</a:t>
            </a:r>
          </a:p>
        </p:txBody>
      </p:sp>
    </p:spTree>
    <p:extLst>
      <p:ext uri="{BB962C8B-B14F-4D97-AF65-F5344CB8AC3E}">
        <p14:creationId xmlns:p14="http://schemas.microsoft.com/office/powerpoint/2010/main" val="2702140439"/>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extLst/>
          </p:nvPr>
        </p:nvGraphicFramePr>
        <p:xfrm>
          <a:off x="251520" y="727915"/>
          <a:ext cx="8712968" cy="5760711"/>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96711">
                <a:tc>
                  <a:txBody>
                    <a:bodyPr/>
                    <a:lstStyle/>
                    <a:p>
                      <a:pPr algn="ctr"/>
                      <a:r>
                        <a:rPr kumimoji="1" lang="ja-JP" altLang="en-US" dirty="0" smtClean="0"/>
                        <a:t>＜</a:t>
                      </a:r>
                      <a:r>
                        <a:rPr kumimoji="1" lang="en-US" altLang="ja-JP" dirty="0" smtClean="0"/>
                        <a:t>Why</a:t>
                      </a:r>
                      <a:r>
                        <a:rPr kumimoji="1" lang="ja-JP" altLang="en-US" dirty="0" smtClean="0"/>
                        <a:t>＞</a:t>
                      </a:r>
                      <a:endParaRPr kumimoji="1" lang="ja-JP" altLang="en-US"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Vision</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What</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t>＜</a:t>
                      </a:r>
                      <a:r>
                        <a:rPr kumimoji="1" lang="en-US" altLang="ja-JP" dirty="0" smtClean="0"/>
                        <a:t>Outcome</a:t>
                      </a:r>
                      <a:r>
                        <a:rPr kumimoji="1" lang="ja-JP" altLang="en-US" dirty="0" smtClean="0"/>
                        <a:t>＞</a:t>
                      </a:r>
                      <a:endParaRPr kumimoji="1" lang="ja-JP" altLang="en-US" dirty="0"/>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364000">
                <a:tc>
                  <a:txBody>
                    <a:bodyPr/>
                    <a:lstStyle/>
                    <a:p>
                      <a:pPr marL="0" indent="0"/>
                      <a:r>
                        <a:rPr kumimoji="1" lang="ja-JP" altLang="en-US" sz="1400" dirty="0" smtClean="0"/>
                        <a:t>人口減少等の要因により水需要の長期低落傾向が見込まれる中、施設能力と実需要とのかい離が拡大。行政区域を前提とした従来の供給体制のもとでの経営改善努力では限界が見えていた。</a:t>
                      </a:r>
                      <a:endParaRPr kumimoji="1" lang="en-US" altLang="ja-JP" sz="140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smtClean="0"/>
                        <a:t>　団塊の世代の退職による技術継承や施設更新に係る財政負担など、厳しい経営課題を抱えていた。</a:t>
                      </a:r>
                      <a:endParaRPr kumimoji="1" lang="ja-JP" altLang="en-US" sz="1400" dirty="0" smtClean="0"/>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rPr>
                        <a:t>　従来の、用水供給事業は府、水道事業は市という体制と、それぞれがダウンサイジング、施設更新を実施するやり方を抜本的に見直し、エンドユーザーの立場で経営改革できる体制を構築。</a:t>
                      </a:r>
                    </a:p>
                    <a:p>
                      <a:pPr marL="0" indent="0"/>
                      <a:r>
                        <a:rPr kumimoji="1" lang="ja-JP" altLang="en-US" sz="1400" dirty="0" smtClean="0">
                          <a:solidFill>
                            <a:schemeClr val="tx1"/>
                          </a:solidFill>
                        </a:rPr>
                        <a:t>　府域一水道を見すえた市町村の広域連携の実現</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200" dirty="0" smtClean="0">
                          <a:solidFill>
                            <a:schemeClr val="tx1"/>
                          </a:solidFill>
                        </a:rPr>
                        <a:t>○大阪広域水道企業団の設立（</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11</a:t>
                      </a:r>
                      <a:r>
                        <a:rPr kumimoji="1" lang="ja-JP" altLang="en-US" sz="1200" dirty="0" smtClean="0">
                          <a:solidFill>
                            <a:schemeClr val="tx1"/>
                          </a:solidFill>
                        </a:rPr>
                        <a:t>月）</a:t>
                      </a:r>
                    </a:p>
                    <a:p>
                      <a:pPr marL="0" indent="0"/>
                      <a:endParaRPr kumimoji="1" lang="en-US" altLang="ja-JP" sz="1200" dirty="0" smtClean="0">
                        <a:solidFill>
                          <a:schemeClr val="tx1"/>
                        </a:solidFill>
                      </a:endParaRPr>
                    </a:p>
                    <a:p>
                      <a:pPr marL="0" indent="0"/>
                      <a:r>
                        <a:rPr kumimoji="1" lang="ja-JP" altLang="en-US" sz="1200" dirty="0" smtClean="0">
                          <a:solidFill>
                            <a:schemeClr val="tx1"/>
                          </a:solidFill>
                        </a:rPr>
                        <a:t>　大阪広域水道企業団と大阪市水道局の経営統合について、</a:t>
                      </a:r>
                      <a:r>
                        <a:rPr kumimoji="1" lang="en-US" altLang="ja-JP" sz="1200" dirty="0" smtClean="0">
                          <a:solidFill>
                            <a:schemeClr val="tx1"/>
                          </a:solidFill>
                        </a:rPr>
                        <a:t>43</a:t>
                      </a:r>
                      <a:r>
                        <a:rPr kumimoji="1" lang="ja-JP" altLang="en-US" sz="1200" dirty="0" smtClean="0">
                          <a:solidFill>
                            <a:schemeClr val="tx1"/>
                          </a:solidFill>
                        </a:rPr>
                        <a:t>市町村首長会議で承認（</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月）されたが、大阪市会の議論を経て統合協議を</a:t>
                      </a:r>
                      <a:r>
                        <a:rPr kumimoji="1" lang="ja-JP" altLang="en-US" sz="1200" strike="noStrike" dirty="0" smtClean="0">
                          <a:solidFill>
                            <a:schemeClr val="tx1"/>
                          </a:solidFill>
                        </a:rPr>
                        <a:t>いったん</a:t>
                      </a:r>
                      <a:r>
                        <a:rPr kumimoji="1" lang="ja-JP" altLang="en-US" sz="1200" dirty="0" smtClean="0">
                          <a:solidFill>
                            <a:schemeClr val="tx1"/>
                          </a:solidFill>
                        </a:rPr>
                        <a:t>中止（</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a:t>
                      </a:r>
                      <a:endParaRPr kumimoji="1" lang="en-US" altLang="ja-JP" sz="1200" dirty="0" smtClean="0">
                        <a:solidFill>
                          <a:schemeClr val="tx1"/>
                        </a:solidFill>
                      </a:endParaRPr>
                    </a:p>
                    <a:p>
                      <a:pPr marL="0" indent="0"/>
                      <a:endParaRPr kumimoji="1" lang="en-US" altLang="ja-JP" sz="1200" dirty="0" smtClean="0">
                        <a:solidFill>
                          <a:schemeClr val="tx1"/>
                        </a:solidFill>
                      </a:endParaRPr>
                    </a:p>
                    <a:p>
                      <a:pPr marL="0" indent="0"/>
                      <a:r>
                        <a:rPr kumimoji="1" lang="ja-JP" altLang="en-US" sz="1200" dirty="0" smtClean="0">
                          <a:solidFill>
                            <a:schemeClr val="tx1"/>
                          </a:solidFill>
                        </a:rPr>
                        <a:t>　今後は企業団構成市町村と議論を深め、「府域一水道を目指していく」ことを決定。</a:t>
                      </a:r>
                    </a:p>
                    <a:p>
                      <a:pPr marL="0" indent="0"/>
                      <a:endParaRPr kumimoji="1" lang="ja-JP" altLang="en-US" sz="1200" dirty="0" smtClean="0">
                        <a:solidFill>
                          <a:schemeClr val="tx1"/>
                        </a:solidFill>
                      </a:endParaRPr>
                    </a:p>
                    <a:p>
                      <a:pPr marL="92075" indent="-92075"/>
                      <a:r>
                        <a:rPr kumimoji="1" lang="ja-JP" altLang="en-US" sz="1200" dirty="0" smtClean="0">
                          <a:solidFill>
                            <a:schemeClr val="tx1"/>
                          </a:solidFill>
                        </a:rPr>
                        <a:t>〇「府域一水道に向けた水道のあり方協議会」の設置（</a:t>
                      </a:r>
                      <a:r>
                        <a:rPr kumimoji="1" lang="en-US" altLang="ja-JP" sz="1200" dirty="0" smtClean="0">
                          <a:solidFill>
                            <a:schemeClr val="tx1"/>
                          </a:solidFill>
                        </a:rPr>
                        <a:t>2018</a:t>
                      </a:r>
                      <a:r>
                        <a:rPr kumimoji="1" lang="ja-JP" altLang="en-US" sz="1200" dirty="0" smtClean="0">
                          <a:solidFill>
                            <a:schemeClr val="tx1"/>
                          </a:solidFill>
                        </a:rPr>
                        <a:t>年８月）</a:t>
                      </a:r>
                      <a:endParaRPr kumimoji="1" lang="en-US" altLang="ja-JP" sz="1200" dirty="0" smtClean="0">
                        <a:solidFill>
                          <a:schemeClr val="tx1"/>
                        </a:solidFill>
                      </a:endParaRPr>
                    </a:p>
                    <a:p>
                      <a:pPr marL="92075" indent="-92075"/>
                      <a:endParaRPr kumimoji="1" lang="en-US" altLang="ja-JP" sz="1200" dirty="0" smtClean="0">
                        <a:solidFill>
                          <a:schemeClr val="tx1"/>
                        </a:solidFill>
                      </a:endParaRPr>
                    </a:p>
                    <a:p>
                      <a:pPr marL="92075" indent="-92075"/>
                      <a:r>
                        <a:rPr kumimoji="1" lang="ja-JP" altLang="en-US" sz="1200" dirty="0" smtClean="0">
                          <a:solidFill>
                            <a:schemeClr val="tx1"/>
                          </a:solidFill>
                        </a:rPr>
                        <a:t>　　府域一水道に関する府と府内の全水道事業体の共通認識として検討報告書（</a:t>
                      </a:r>
                      <a:r>
                        <a:rPr kumimoji="1" lang="en-US" altLang="ja-JP" sz="1200" dirty="0" smtClean="0">
                          <a:solidFill>
                            <a:schemeClr val="tx1"/>
                          </a:solidFill>
                        </a:rPr>
                        <a:t>2020</a:t>
                      </a:r>
                      <a:r>
                        <a:rPr kumimoji="1" lang="ja-JP" altLang="en-US" sz="1200" dirty="0" smtClean="0">
                          <a:solidFill>
                            <a:schemeClr val="tx1"/>
                          </a:solidFill>
                        </a:rPr>
                        <a:t>年３月）をとりまとめ、これを「大阪府水道広域化推進プラン」とした。</a:t>
                      </a:r>
                      <a:endParaRPr kumimoji="1" lang="ja-JP" altLang="en-US" sz="12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100" dirty="0" smtClean="0">
                          <a:solidFill>
                            <a:schemeClr val="tx1"/>
                          </a:solidFill>
                        </a:rPr>
                        <a:t>　</a:t>
                      </a:r>
                      <a:r>
                        <a:rPr kumimoji="1" lang="ja-JP" altLang="en-US" sz="1050" dirty="0" smtClean="0">
                          <a:solidFill>
                            <a:schemeClr val="tx1"/>
                          </a:solidFill>
                        </a:rPr>
                        <a:t>企業団設立による、市町村水道の連携拡大を図る体制・環境が整いつつある。</a:t>
                      </a:r>
                      <a:endParaRPr kumimoji="1" lang="en-US" altLang="ja-JP" sz="1050" dirty="0" smtClean="0">
                        <a:solidFill>
                          <a:schemeClr val="tx1"/>
                        </a:solidFill>
                      </a:endParaRPr>
                    </a:p>
                    <a:p>
                      <a:pPr marL="0" indent="0"/>
                      <a:r>
                        <a:rPr kumimoji="1" lang="ja-JP" altLang="en-US" sz="1050" dirty="0" smtClean="0">
                          <a:solidFill>
                            <a:schemeClr val="tx1"/>
                          </a:solidFill>
                        </a:rPr>
                        <a:t>・府域トータルでの水需要を踏まえ、府域一水道を模索する環境の実現</a:t>
                      </a:r>
                    </a:p>
                    <a:p>
                      <a:pPr marL="0" indent="0"/>
                      <a:r>
                        <a:rPr kumimoji="1" lang="ja-JP" altLang="en-US" sz="1050" dirty="0" smtClean="0">
                          <a:solidFill>
                            <a:schemeClr val="tx1"/>
                          </a:solidFill>
                        </a:rPr>
                        <a:t>・市町村の意向、エンドユーザーのニーズが反映されやすい組織体制の実現</a:t>
                      </a:r>
                      <a:endParaRPr kumimoji="1" lang="en-US" altLang="ja-JP" sz="1050" dirty="0" smtClean="0">
                        <a:solidFill>
                          <a:schemeClr val="tx1"/>
                        </a:solidFill>
                      </a:endParaRPr>
                    </a:p>
                    <a:p>
                      <a:pPr marL="0" indent="0"/>
                      <a:endParaRPr kumimoji="1" lang="en-US" altLang="ja-JP" sz="1050" dirty="0" smtClean="0">
                        <a:solidFill>
                          <a:schemeClr val="tx1"/>
                        </a:solidFill>
                      </a:endParaRPr>
                    </a:p>
                    <a:p>
                      <a:pPr marL="0" indent="0"/>
                      <a:r>
                        <a:rPr kumimoji="1" lang="ja-JP" altLang="en-US" sz="1050" dirty="0" smtClean="0">
                          <a:solidFill>
                            <a:schemeClr val="tx1"/>
                          </a:solidFill>
                        </a:rPr>
                        <a:t>（企業団との統合）</a:t>
                      </a:r>
                      <a:endParaRPr kumimoji="1" lang="en-US" altLang="ja-JP" sz="1050" dirty="0" smtClean="0">
                        <a:solidFill>
                          <a:schemeClr val="tx1"/>
                        </a:solidFill>
                      </a:endParaRPr>
                    </a:p>
                    <a:p>
                      <a:pPr marL="0" indent="0"/>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2017</a:t>
                      </a:r>
                      <a:r>
                        <a:rPr kumimoji="1" lang="ja-JP" altLang="en-US" sz="1050" dirty="0" smtClean="0">
                          <a:solidFill>
                            <a:schemeClr val="tx1"/>
                          </a:solidFill>
                          <a:latin typeface="+mn-ea"/>
                          <a:ea typeface="+mn-ea"/>
                        </a:rPr>
                        <a:t>年４月統合</a:t>
                      </a:r>
                      <a:endParaRPr kumimoji="1" lang="en-US" altLang="ja-JP" sz="1050" dirty="0" smtClean="0">
                        <a:solidFill>
                          <a:schemeClr val="tx1"/>
                        </a:solidFill>
                        <a:latin typeface="+mn-ea"/>
                        <a:ea typeface="+mn-ea"/>
                      </a:endParaRPr>
                    </a:p>
                    <a:p>
                      <a:pPr marL="0" indent="0"/>
                      <a:r>
                        <a:rPr kumimoji="1" lang="ja-JP" altLang="en-US" sz="1050" dirty="0" smtClean="0">
                          <a:solidFill>
                            <a:schemeClr val="tx1"/>
                          </a:solidFill>
                          <a:latin typeface="+mn-ea"/>
                          <a:ea typeface="+mn-ea"/>
                        </a:rPr>
                        <a:t>  四條畷市・太子町・千早赤阪村</a:t>
                      </a:r>
                      <a:endParaRPr kumimoji="1" lang="en-US" altLang="ja-JP" sz="1050" dirty="0" smtClean="0">
                        <a:solidFill>
                          <a:schemeClr val="tx1"/>
                        </a:solidFill>
                        <a:latin typeface="+mn-ea"/>
                        <a:ea typeface="+mn-ea"/>
                      </a:endParaRPr>
                    </a:p>
                    <a:p>
                      <a:pPr marL="0" indent="0"/>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2019</a:t>
                      </a:r>
                      <a:r>
                        <a:rPr kumimoji="1" lang="ja-JP" altLang="en-US" sz="1050" dirty="0" smtClean="0">
                          <a:solidFill>
                            <a:schemeClr val="tx1"/>
                          </a:solidFill>
                          <a:latin typeface="+mn-ea"/>
                          <a:ea typeface="+mn-ea"/>
                        </a:rPr>
                        <a:t>年４月統合</a:t>
                      </a:r>
                      <a:endParaRPr kumimoji="1" lang="ja-JP" altLang="en-US" sz="1050" strike="sng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050" dirty="0" smtClean="0">
                          <a:solidFill>
                            <a:schemeClr val="tx1"/>
                          </a:solidFill>
                          <a:latin typeface="+mn-ea"/>
                          <a:ea typeface="+mn-ea"/>
                        </a:rPr>
                        <a:t>  泉南市･阪南市･豊能町</a:t>
                      </a:r>
                      <a:r>
                        <a:rPr kumimoji="1" lang="ja-JP" altLang="en-US" sz="1050" dirty="0" smtClean="0">
                          <a:solidFill>
                            <a:schemeClr val="tx1"/>
                          </a:solidFill>
                          <a:latin typeface="+mn-ea"/>
                          <a:ea typeface="+mn-ea"/>
                        </a:rPr>
                        <a:t>・</a:t>
                      </a:r>
                      <a:r>
                        <a:rPr kumimoji="1" lang="zh-TW" altLang="en-US" sz="1050" dirty="0" smtClean="0">
                          <a:solidFill>
                            <a:schemeClr val="tx1"/>
                          </a:solidFill>
                          <a:latin typeface="+mn-ea"/>
                          <a:ea typeface="+mn-ea"/>
                        </a:rPr>
                        <a:t>忠岡町･ </a:t>
                      </a:r>
                      <a:endParaRPr kumimoji="1" lang="en-US" altLang="zh-TW"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050" dirty="0" smtClean="0">
                          <a:solidFill>
                            <a:schemeClr val="tx1"/>
                          </a:solidFill>
                          <a:latin typeface="+mn-ea"/>
                          <a:ea typeface="+mn-ea"/>
                        </a:rPr>
                        <a:t>  </a:t>
                      </a:r>
                      <a:r>
                        <a:rPr kumimoji="1" lang="zh-TW" altLang="en-US" sz="1050" dirty="0" smtClean="0">
                          <a:solidFill>
                            <a:schemeClr val="tx1"/>
                          </a:solidFill>
                          <a:latin typeface="+mn-ea"/>
                          <a:ea typeface="+mn-ea"/>
                        </a:rPr>
                        <a:t>田尻町･岬町</a:t>
                      </a:r>
                      <a:r>
                        <a:rPr kumimoji="1" lang="ja-JP" altLang="en-US" sz="1050" dirty="0" smtClean="0">
                          <a:solidFill>
                            <a:schemeClr val="tx1"/>
                          </a:solidFill>
                          <a:latin typeface="+mn-ea"/>
                          <a:ea typeface="+mn-ea"/>
                        </a:rPr>
                        <a:t>・能勢町（</a:t>
                      </a:r>
                      <a:r>
                        <a:rPr kumimoji="1" lang="en-US" altLang="ja-JP" sz="1050" dirty="0" smtClean="0">
                          <a:solidFill>
                            <a:schemeClr val="tx1"/>
                          </a:solidFill>
                          <a:latin typeface="+mn-ea"/>
                          <a:ea typeface="+mn-ea"/>
                        </a:rPr>
                        <a:t>2024</a:t>
                      </a:r>
                      <a:r>
                        <a:rPr kumimoji="1" lang="ja-JP" altLang="en-US" sz="1050" dirty="0" smtClean="0">
                          <a:solidFill>
                            <a:schemeClr val="tx1"/>
                          </a:solidFill>
                          <a:latin typeface="+mn-ea"/>
                          <a:ea typeface="+mn-ea"/>
                        </a:rPr>
                        <a:t>年に</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n-ea"/>
                          <a:ea typeface="+mn-ea"/>
                        </a:rPr>
                        <a:t>  </a:t>
                      </a:r>
                      <a:r>
                        <a:rPr kumimoji="1" lang="ja-JP" altLang="en-US" sz="1050" dirty="0" smtClean="0">
                          <a:solidFill>
                            <a:schemeClr val="tx1"/>
                          </a:solidFill>
                          <a:latin typeface="+mn-ea"/>
                          <a:ea typeface="+mn-ea"/>
                        </a:rPr>
                        <a:t>統合）</a:t>
                      </a:r>
                      <a:endParaRPr kumimoji="1" lang="en-US" altLang="zh-TW"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2021</a:t>
                      </a:r>
                      <a:r>
                        <a:rPr kumimoji="1" lang="ja-JP" altLang="en-US" sz="1050" dirty="0" smtClean="0">
                          <a:solidFill>
                            <a:schemeClr val="tx1"/>
                          </a:solidFill>
                          <a:latin typeface="+mn-ea"/>
                          <a:ea typeface="+mn-ea"/>
                        </a:rPr>
                        <a:t>年４月統合</a:t>
                      </a:r>
                      <a:endParaRPr kumimoji="1" lang="en-US" altLang="ja-JP" sz="1050" strike="sng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  藤井寺市・大阪狭山市・熊取町・</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n-ea"/>
                          <a:ea typeface="+mn-ea"/>
                        </a:rPr>
                        <a:t>  </a:t>
                      </a:r>
                      <a:r>
                        <a:rPr kumimoji="1" lang="ja-JP" altLang="en-US" sz="1050" dirty="0" smtClean="0">
                          <a:solidFill>
                            <a:schemeClr val="tx1"/>
                          </a:solidFill>
                          <a:latin typeface="+mn-ea"/>
                          <a:ea typeface="+mn-ea"/>
                        </a:rPr>
                        <a:t>河南町</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a:t>
                      </a:r>
                      <a:r>
                        <a:rPr kumimoji="1" lang="en-US" altLang="ja-JP" sz="1050" dirty="0" smtClean="0">
                          <a:solidFill>
                            <a:schemeClr val="tx1"/>
                          </a:solidFill>
                          <a:latin typeface="+mn-ea"/>
                          <a:ea typeface="+mn-ea"/>
                        </a:rPr>
                        <a:t>2024</a:t>
                      </a:r>
                      <a:r>
                        <a:rPr kumimoji="1" lang="ja-JP" altLang="en-US" sz="1050" dirty="0" smtClean="0">
                          <a:solidFill>
                            <a:schemeClr val="tx1"/>
                          </a:solidFill>
                          <a:latin typeface="+mn-ea"/>
                          <a:ea typeface="+mn-ea"/>
                        </a:rPr>
                        <a:t>年４月統合に向けた検討</a:t>
                      </a:r>
                      <a:endParaRPr kumimoji="1" lang="en-US" altLang="ja-JP" sz="105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baseline="0" dirty="0" smtClean="0">
                          <a:solidFill>
                            <a:schemeClr val="tx1"/>
                          </a:solidFill>
                          <a:latin typeface="+mn-ea"/>
                          <a:ea typeface="+mn-ea"/>
                        </a:rPr>
                        <a:t> </a:t>
                      </a:r>
                      <a:r>
                        <a:rPr kumimoji="1" lang="ja-JP" altLang="en-US" sz="1050" strike="noStrike" dirty="0" smtClean="0">
                          <a:solidFill>
                            <a:schemeClr val="tx1"/>
                          </a:solidFill>
                          <a:latin typeface="+mn-ea"/>
                          <a:ea typeface="+mn-ea"/>
                        </a:rPr>
                        <a:t>岸和田市・八尾市・富田林市・和泉 </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strike="noStrike" dirty="0" smtClean="0">
                          <a:solidFill>
                            <a:schemeClr val="tx1"/>
                          </a:solidFill>
                          <a:latin typeface="+mn-ea"/>
                          <a:ea typeface="+mn-ea"/>
                        </a:rPr>
                        <a:t> </a:t>
                      </a:r>
                      <a:r>
                        <a:rPr kumimoji="1" lang="ja-JP" altLang="en-US" sz="1050" strike="noStrike" dirty="0" smtClean="0">
                          <a:solidFill>
                            <a:schemeClr val="tx1"/>
                          </a:solidFill>
                          <a:latin typeface="+mn-ea"/>
                          <a:ea typeface="+mn-ea"/>
                        </a:rPr>
                        <a:t>市・柏原市・高石市・東大阪市</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latin typeface="+mn-ea"/>
                          <a:ea typeface="+mn-ea"/>
                        </a:rPr>
                        <a:t>（あり方協議会での検討）</a:t>
                      </a:r>
                      <a:endParaRPr kumimoji="1" lang="en-US" altLang="ja-JP" sz="1050" strike="noStrike"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latin typeface="+mn-ea"/>
                          <a:ea typeface="+mn-ea"/>
                        </a:rPr>
                        <a:t>・府域水道の基盤強化のため、「おおさか水道ビジョン」と「</a:t>
                      </a:r>
                      <a:r>
                        <a:rPr kumimoji="1" lang="zh-TW" altLang="en-US" sz="1050" strike="noStrike" dirty="0" smtClean="0">
                          <a:solidFill>
                            <a:schemeClr val="tx1"/>
                          </a:solidFill>
                          <a:latin typeface="+mn-ea"/>
                          <a:ea typeface="+mn-ea"/>
                        </a:rPr>
                        <a:t>大阪府水道広域化推進</a:t>
                      </a:r>
                      <a:r>
                        <a:rPr kumimoji="1" lang="ja-JP" altLang="en-US" sz="1050" strike="noStrike" dirty="0" smtClean="0">
                          <a:solidFill>
                            <a:schemeClr val="tx1"/>
                          </a:solidFill>
                          <a:latin typeface="+mn-ea"/>
                          <a:ea typeface="+mn-ea"/>
                        </a:rPr>
                        <a:t>プラン」に基づく、実施計画である水道基盤強化計画策定に向け検討中。</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正方形/長方形 10"/>
          <p:cNvSpPr/>
          <p:nvPr/>
        </p:nvSpPr>
        <p:spPr>
          <a:xfrm>
            <a:off x="251520" y="373772"/>
            <a:ext cx="3004596"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●市町村支援（水道（ブロック化））</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05709363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7" name="タイトル 1"/>
          <p:cNvSpPr txBox="1">
            <a:spLocks/>
          </p:cNvSpPr>
          <p:nvPr/>
        </p:nvSpPr>
        <p:spPr>
          <a:xfrm>
            <a:off x="728682" y="784366"/>
            <a:ext cx="7772400"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２</a:t>
            </a: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具体的対策</a:t>
            </a: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000"/>
              </a:lnSpc>
              <a:spcBef>
                <a:spcPct val="0"/>
              </a:spcBef>
              <a:spcAft>
                <a:spcPts val="0"/>
              </a:spcAft>
              <a:buClrTx/>
              <a:buSzTx/>
              <a:buFontTx/>
              <a:buNone/>
              <a:tabLst/>
              <a:defRPr/>
            </a:pP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（１）</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保健・医療療養体制の</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整備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（２）　府民の感染防止対策・リスクコミュニケーション</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（３）　事業継続対策</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①</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支援金・協力金</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②　飲食店支援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③　観光・宿泊業支援</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④　文化芸術活動支援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⑤　商店街支援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（４）　学校での対策</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（５）　高齢者施設等での対策</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（６）　雇用対策</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（７）　生活者支援</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5" name="タイトル 1"/>
          <p:cNvSpPr txBox="1">
            <a:spLocks/>
          </p:cNvSpPr>
          <p:nvPr/>
        </p:nvSpPr>
        <p:spPr>
          <a:xfrm>
            <a:off x="6566338" y="1061057"/>
            <a:ext cx="2023483" cy="5664059"/>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P.33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P.52</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P.55</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P.59</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P.61</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P.64</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P.65</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P.66</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P.68</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P.70</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Tree>
    <p:extLst>
      <p:ext uri="{BB962C8B-B14F-4D97-AF65-F5344CB8AC3E}">
        <p14:creationId xmlns:p14="http://schemas.microsoft.com/office/powerpoint/2010/main" val="4097886659"/>
      </p:ext>
    </p:extLst>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73024" y="1890005"/>
            <a:ext cx="79208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749300" marR="0" lvl="0" indent="-7493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07</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府市連携協議会で、水道事業の府市連携を協議</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正方形/長方形 4"/>
          <p:cNvSpPr/>
          <p:nvPr/>
        </p:nvSpPr>
        <p:spPr>
          <a:xfrm>
            <a:off x="1280747" y="4411839"/>
            <a:ext cx="1062948"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橋下知事から平松大阪市長に、府水道部と市水道局の統合協議を申し入れ</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921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４回の検証委員会開催</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正方形/長方形 7"/>
          <p:cNvSpPr/>
          <p:nvPr/>
        </p:nvSpPr>
        <p:spPr>
          <a:xfrm>
            <a:off x="1763688" y="1890005"/>
            <a:ext cx="1008000"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市が「府営水道事業の包括委託（コンセッション型指定管理者制度）」提案</a:t>
            </a:r>
          </a:p>
        </p:txBody>
      </p:sp>
      <p:sp>
        <p:nvSpPr>
          <p:cNvPr id="9" name="正方形/長方形 8"/>
          <p:cNvSpPr/>
          <p:nvPr/>
        </p:nvSpPr>
        <p:spPr>
          <a:xfrm>
            <a:off x="2483768" y="4411839"/>
            <a:ext cx="1008112" cy="2304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月（市町村の首長会議）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府域水道事業の今後の方向性を確認（コンセッション方式ではなく、企業団方式での検討を行う）</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3692003" y="4406453"/>
            <a:ext cx="807989" cy="2317014"/>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市町村議会で、企業団事業開始に向けた規約（案）可決</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4544184" y="4411839"/>
            <a:ext cx="648072" cy="231446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大阪広域水道企業団</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事業開始</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46350" y="1916832"/>
            <a:ext cx="400110" cy="2448272"/>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大阪市水道局</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テキスト ボックス 16"/>
          <p:cNvSpPr txBox="1"/>
          <p:nvPr/>
        </p:nvSpPr>
        <p:spPr>
          <a:xfrm>
            <a:off x="59099" y="4437112"/>
            <a:ext cx="412677" cy="2448272"/>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府内</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市町村関連</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175838" y="332656"/>
            <a:ext cx="8866562" cy="1149921"/>
          </a:xfrm>
          <a:prstGeom prst="rect">
            <a:avLst/>
          </a:prstGeom>
          <a:noFill/>
        </p:spPr>
        <p:txBody>
          <a:bodyPr wrap="square" lIns="36000" tIns="36000" rIns="36000" bIns="36000" rtlCol="0">
            <a:spAutoFit/>
          </a:bodyPr>
          <a:lstStyle/>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従来から、水道事業の府市連携については協議・検討が行われてきたが、目立った進展はなかった。</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橋下府政以降、統合に向けた具体的な検討・協議を開始。大阪市を除く府内４２市町村において、企業団を設置し一元的に水道事業を運営する体制が実現。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その後、企業団と、大阪市水道局の統合について再度検討を進め、大筋の合意を得るに至ったが、大阪市会議論を経て統合協議をいったん中止。</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正方形/長方形 18"/>
          <p:cNvSpPr/>
          <p:nvPr/>
        </p:nvSpPr>
        <p:spPr>
          <a:xfrm>
            <a:off x="7524392" y="2241082"/>
            <a:ext cx="576000" cy="399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月（市戦略本部会議）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企業団</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の統合協議中止決定、市で水道事業の民営化検討へ</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5452380" y="2211850"/>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04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企業団と市水道事業統合に向けた検討</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正方形/長方形 13"/>
          <p:cNvSpPr/>
          <p:nvPr/>
        </p:nvSpPr>
        <p:spPr>
          <a:xfrm>
            <a:off x="6156176" y="2211850"/>
            <a:ext cx="576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府域１水道について</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市町村で議論開始することを確認</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7020320" y="2224042"/>
            <a:ext cx="432000" cy="3996000"/>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622300" marR="0" lvl="0" indent="-6223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月（水道事業統合検討委員会、</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市町村首長会議）</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「統合案」を承認</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テキスト ボックス 28"/>
          <p:cNvSpPr txBox="1"/>
          <p:nvPr/>
        </p:nvSpPr>
        <p:spPr>
          <a:xfrm>
            <a:off x="36657" y="47319"/>
            <a:ext cx="7515019"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■企業団設立に至る大阪市・関係市町村との協議の経緯</a:t>
            </a:r>
            <a:endParaRPr kumimoji="1" lang="en-US" altLang="ja-JP" sz="16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1" name="表 30"/>
          <p:cNvGraphicFramePr>
            <a:graphicFrameLocks noGrp="1"/>
          </p:cNvGraphicFramePr>
          <p:nvPr>
            <p:extLst/>
          </p:nvPr>
        </p:nvGraphicFramePr>
        <p:xfrm>
          <a:off x="395536" y="1518202"/>
          <a:ext cx="8646865" cy="254614"/>
        </p:xfrm>
        <a:graphic>
          <a:graphicData uri="http://schemas.openxmlformats.org/drawingml/2006/table">
            <a:tbl>
              <a:tblPr firstRow="1" bandRow="1">
                <a:tableStyleId>{7DF18680-E054-41AD-8BC1-D1AEF772440D}</a:tableStyleId>
              </a:tblPr>
              <a:tblGrid>
                <a:gridCol w="648072">
                  <a:extLst>
                    <a:ext uri="{9D8B030D-6E8A-4147-A177-3AD203B41FA5}">
                      <a16:colId xmlns:a16="http://schemas.microsoft.com/office/drawing/2014/main" val="20000"/>
                    </a:ext>
                  </a:extLst>
                </a:gridCol>
                <a:gridCol w="711378">
                  <a:extLst>
                    <a:ext uri="{9D8B030D-6E8A-4147-A177-3AD203B41FA5}">
                      <a16:colId xmlns:a16="http://schemas.microsoft.com/office/drawing/2014/main" val="20001"/>
                    </a:ext>
                  </a:extLst>
                </a:gridCol>
                <a:gridCol w="690484">
                  <a:extLst>
                    <a:ext uri="{9D8B030D-6E8A-4147-A177-3AD203B41FA5}">
                      <a16:colId xmlns:a16="http://schemas.microsoft.com/office/drawing/2014/main" val="20002"/>
                    </a:ext>
                  </a:extLst>
                </a:gridCol>
                <a:gridCol w="690484">
                  <a:extLst>
                    <a:ext uri="{9D8B030D-6E8A-4147-A177-3AD203B41FA5}">
                      <a16:colId xmlns:a16="http://schemas.microsoft.com/office/drawing/2014/main" val="20003"/>
                    </a:ext>
                  </a:extLst>
                </a:gridCol>
                <a:gridCol w="1296144">
                  <a:extLst>
                    <a:ext uri="{9D8B030D-6E8A-4147-A177-3AD203B41FA5}">
                      <a16:colId xmlns:a16="http://schemas.microsoft.com/office/drawing/2014/main" val="20004"/>
                    </a:ext>
                  </a:extLst>
                </a:gridCol>
                <a:gridCol w="1076006">
                  <a:extLst>
                    <a:ext uri="{9D8B030D-6E8A-4147-A177-3AD203B41FA5}">
                      <a16:colId xmlns:a16="http://schemas.microsoft.com/office/drawing/2014/main" val="20005"/>
                    </a:ext>
                  </a:extLst>
                </a:gridCol>
                <a:gridCol w="1440160">
                  <a:extLst>
                    <a:ext uri="{9D8B030D-6E8A-4147-A177-3AD203B41FA5}">
                      <a16:colId xmlns:a16="http://schemas.microsoft.com/office/drawing/2014/main" val="20006"/>
                    </a:ext>
                  </a:extLst>
                </a:gridCol>
                <a:gridCol w="1296144">
                  <a:extLst>
                    <a:ext uri="{9D8B030D-6E8A-4147-A177-3AD203B41FA5}">
                      <a16:colId xmlns:a16="http://schemas.microsoft.com/office/drawing/2014/main" val="20007"/>
                    </a:ext>
                  </a:extLst>
                </a:gridCol>
                <a:gridCol w="797993">
                  <a:extLst>
                    <a:ext uri="{9D8B030D-6E8A-4147-A177-3AD203B41FA5}">
                      <a16:colId xmlns:a16="http://schemas.microsoft.com/office/drawing/2014/main" val="20008"/>
                    </a:ext>
                  </a:extLst>
                </a:gridCol>
              </a:tblGrid>
              <a:tr h="254614">
                <a:tc>
                  <a:txBody>
                    <a:bodyPr/>
                    <a:lstStyle/>
                    <a:p>
                      <a:pPr algn="ctr"/>
                      <a:r>
                        <a:rPr kumimoji="1" lang="en-US" altLang="ja-JP" sz="1050" dirty="0" smtClean="0">
                          <a:latin typeface="Meiryo UI" panose="020B0604030504040204" pitchFamily="50" charset="-128"/>
                          <a:ea typeface="Meiryo UI" panose="020B0604030504040204" pitchFamily="50" charset="-128"/>
                        </a:rPr>
                        <a:t>2006</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2007</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2008</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2009</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2010</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2011</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2012</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2013</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latin typeface="Meiryo UI" panose="020B0604030504040204" pitchFamily="50" charset="-128"/>
                          <a:ea typeface="Meiryo UI" panose="020B0604030504040204" pitchFamily="50" charset="-128"/>
                        </a:rPr>
                        <a:t>2014</a:t>
                      </a:r>
                      <a:r>
                        <a:rPr kumimoji="1" lang="ja-JP" altLang="en-US" sz="1050" dirty="0" smtClean="0">
                          <a:latin typeface="Meiryo UI" panose="020B0604030504040204" pitchFamily="50" charset="-128"/>
                          <a:ea typeface="Meiryo UI" panose="020B0604030504040204" pitchFamily="50" charset="-128"/>
                        </a:rPr>
                        <a:t>年～</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cxnSp>
        <p:nvCxnSpPr>
          <p:cNvPr id="21" name="直線矢印コネクタ 20"/>
          <p:cNvCxnSpPr/>
          <p:nvPr/>
        </p:nvCxnSpPr>
        <p:spPr>
          <a:xfrm>
            <a:off x="547060" y="1833776"/>
            <a:ext cx="1044017"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p:nvPr/>
        </p:nvCxnSpPr>
        <p:spPr>
          <a:xfrm>
            <a:off x="1747862" y="4334445"/>
            <a:ext cx="608025"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3745398" y="4334445"/>
            <a:ext cx="1209882" cy="0"/>
          </a:xfrm>
          <a:prstGeom prst="straightConnector1">
            <a:avLst/>
          </a:prstGeom>
          <a:ln w="31750">
            <a:headEnd type="arrow"/>
            <a:tailEnd type="arrow"/>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016171465"/>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6286187" y="671114"/>
            <a:ext cx="2783625" cy="614926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1" name="正方形/長方形 30"/>
          <p:cNvSpPr/>
          <p:nvPr/>
        </p:nvSpPr>
        <p:spPr>
          <a:xfrm>
            <a:off x="31021" y="683563"/>
            <a:ext cx="6200771" cy="613682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252" name="正方形/長方形 251"/>
          <p:cNvSpPr/>
          <p:nvPr/>
        </p:nvSpPr>
        <p:spPr>
          <a:xfrm>
            <a:off x="737564" y="4838958"/>
            <a:ext cx="3476742" cy="733854"/>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844073" rtl="0" eaLnBrk="1" fontAlgn="auto" latinLnBrk="0" hangingPunct="1">
              <a:lnSpc>
                <a:spcPct val="100000"/>
              </a:lnSpc>
              <a:spcBef>
                <a:spcPts val="0"/>
              </a:spcBef>
              <a:spcAft>
                <a:spcPts val="0"/>
              </a:spcAft>
              <a:buClrTx/>
              <a:buSzTx/>
              <a:buFontTx/>
              <a:buNone/>
              <a:tabLst/>
              <a:defRPr/>
            </a:pPr>
            <a:endParaRPr kumimoji="1" lang="ja-JP" altLang="en-US" sz="4431"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BIZ UDゴシック" panose="020B0400000000000000" pitchFamily="49" charset="-128"/>
              <a:ea typeface="BIZ UDゴシック" panose="020B0400000000000000" pitchFamily="49" charset="-128"/>
              <a:cs typeface="+mn-cs"/>
            </a:endParaRPr>
          </a:p>
        </p:txBody>
      </p:sp>
      <p:sp>
        <p:nvSpPr>
          <p:cNvPr id="55" name="正方形/長方形 54"/>
          <p:cNvSpPr/>
          <p:nvPr/>
        </p:nvSpPr>
        <p:spPr>
          <a:xfrm>
            <a:off x="0" y="1867"/>
            <a:ext cx="9144000" cy="502418"/>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0" lang="ja-JP" altLang="en-US" sz="1800" b="0" i="0" u="none" strike="noStrike" kern="100" cap="none" spc="0" normalizeH="0" baseline="0" noProof="0" dirty="0" smtClean="0">
                <a:ln>
                  <a:noFill/>
                </a:ln>
                <a:solidFill>
                  <a:prstClr val="white"/>
                </a:solidFill>
                <a:effectLst/>
                <a:uLnTx/>
                <a:uFillTx/>
                <a:latin typeface="ＭＳ ゴシック"/>
                <a:ea typeface="Meiryo UI" panose="020B0604030504040204" pitchFamily="50" charset="-128"/>
                <a:cs typeface="+mn-cs"/>
              </a:rPr>
              <a:t>企業団との統合（検討）状況</a:t>
            </a:r>
            <a:endParaRPr kumimoji="0" lang="ja-JP" altLang="ja-JP" sz="1800" b="0" i="0" u="none" strike="noStrike" kern="100" cap="none" spc="0" normalizeH="0" baseline="0" noProof="0" dirty="0">
              <a:ln>
                <a:noFill/>
              </a:ln>
              <a:solidFill>
                <a:prstClr val="white"/>
              </a:solidFill>
              <a:effectLst/>
              <a:uLnTx/>
              <a:uFillTx/>
              <a:latin typeface="ＭＳ ゴシック"/>
              <a:ea typeface="Meiryo UI" panose="020B0604030504040204" pitchFamily="50" charset="-128"/>
              <a:cs typeface="+mn-cs"/>
            </a:endParaRPr>
          </a:p>
        </p:txBody>
      </p:sp>
      <p:sp>
        <p:nvSpPr>
          <p:cNvPr id="22" name="テキスト ボックス 21"/>
          <p:cNvSpPr txBox="1"/>
          <p:nvPr/>
        </p:nvSpPr>
        <p:spPr>
          <a:xfrm>
            <a:off x="2912528" y="6007309"/>
            <a:ext cx="3203916" cy="6859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7</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団体</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が統合されると</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統合市町村</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21</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団体</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約１</a:t>
            </a: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３</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→約</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１</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２</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給水人口</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約</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180</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万人</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a:t>
            </a:r>
            <a:r>
              <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4.9</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20.3</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a:t>
            </a:r>
            <a:endPar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24" name="正方形/長方形 23"/>
          <p:cNvSpPr/>
          <p:nvPr/>
        </p:nvSpPr>
        <p:spPr>
          <a:xfrm>
            <a:off x="169831" y="6034780"/>
            <a:ext cx="2014660" cy="213264"/>
          </a:xfrm>
          <a:prstGeom prst="rect">
            <a:avLst/>
          </a:prstGeom>
        </p:spPr>
        <p:txBody>
          <a:bodyPr wrap="square">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a:t>
            </a:r>
            <a:r>
              <a:rPr kumimoji="0" lang="ja-JP" altLang="en-US" sz="7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令和２年度</a:t>
            </a:r>
            <a:r>
              <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大阪府の水道の</a:t>
            </a:r>
            <a:r>
              <a:rPr kumimoji="0" lang="ja-JP" altLang="en-US" sz="7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現況より）</a:t>
            </a:r>
            <a:endParaRPr kumimoji="0" lang="ja-JP" altLang="en-US" sz="7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33" name="正方形/長方形 32"/>
          <p:cNvSpPr/>
          <p:nvPr/>
        </p:nvSpPr>
        <p:spPr>
          <a:xfrm>
            <a:off x="2266331" y="576184"/>
            <a:ext cx="1986643" cy="3426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統合（検討）状況</a:t>
            </a:r>
          </a:p>
        </p:txBody>
      </p:sp>
      <p:sp>
        <p:nvSpPr>
          <p:cNvPr id="186" name="正方形/長方形 185"/>
          <p:cNvSpPr/>
          <p:nvPr/>
        </p:nvSpPr>
        <p:spPr>
          <a:xfrm>
            <a:off x="6539173" y="546998"/>
            <a:ext cx="1986643" cy="3426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今回の統合が進むと</a:t>
            </a:r>
          </a:p>
        </p:txBody>
      </p:sp>
      <p:sp>
        <p:nvSpPr>
          <p:cNvPr id="35" name="テキスト ボックス 34"/>
          <p:cNvSpPr txBox="1"/>
          <p:nvPr/>
        </p:nvSpPr>
        <p:spPr>
          <a:xfrm>
            <a:off x="6327990" y="941699"/>
            <a:ext cx="2654953" cy="6859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①　</a:t>
            </a:r>
            <a:r>
              <a:rPr kumimoji="1" lang="ja-JP" altLang="en-US" sz="1286"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t>約半数の市町村</a:t>
            </a: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が統合</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②　統合による給水人口</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が</a:t>
            </a:r>
            <a:r>
              <a:rPr kumimoji="1" lang="en-US" altLang="ja-JP"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20</a:t>
            </a:r>
            <a:r>
              <a:rPr kumimoji="1" lang="ja-JP" altLang="en-US" sz="1286" b="0" i="0" u="none" strike="noStrike" kern="1200" cap="none" spc="0" normalizeH="0" baseline="0" noProof="0" dirty="0" smtClean="0">
                <a:ln>
                  <a:noFill/>
                </a:ln>
                <a:solidFill>
                  <a:prstClr val="black"/>
                </a:solidFill>
                <a:effectLst/>
                <a:uLnTx/>
                <a:uFillTx/>
                <a:latin typeface="游ゴシック" panose="020F0502020204030204"/>
                <a:ea typeface="游ゴシック" panose="020B0400000000000000" pitchFamily="50" charset="-128"/>
                <a:cs typeface="+mn-cs"/>
              </a:rPr>
              <a:t>％超</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③　大規模団体（中核市）の統合</a:t>
            </a:r>
          </a:p>
        </p:txBody>
      </p:sp>
      <p:sp>
        <p:nvSpPr>
          <p:cNvPr id="36" name="下矢印 35"/>
          <p:cNvSpPr/>
          <p:nvPr/>
        </p:nvSpPr>
        <p:spPr>
          <a:xfrm>
            <a:off x="6490938" y="1704302"/>
            <a:ext cx="2275029" cy="20616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7" name="テキスト ボックス 36"/>
          <p:cNvSpPr txBox="1"/>
          <p:nvPr/>
        </p:nvSpPr>
        <p:spPr>
          <a:xfrm>
            <a:off x="6539173" y="2077298"/>
            <a:ext cx="2384150" cy="312265"/>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他団体の統合の検討が加速</a:t>
            </a:r>
          </a:p>
        </p:txBody>
      </p:sp>
      <p:sp>
        <p:nvSpPr>
          <p:cNvPr id="190" name="テキスト ボックス 189"/>
          <p:cNvSpPr txBox="1"/>
          <p:nvPr/>
        </p:nvSpPr>
        <p:spPr>
          <a:xfrm>
            <a:off x="6322398" y="2739348"/>
            <a:ext cx="2600925" cy="290208"/>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④　隣接する統合団体が増える</a:t>
            </a:r>
            <a:endParaRPr kumimoji="1" lang="en-US" altLang="ja-JP" sz="1286" b="0"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191" name="下矢印 190"/>
          <p:cNvSpPr/>
          <p:nvPr/>
        </p:nvSpPr>
        <p:spPr>
          <a:xfrm>
            <a:off x="6394980" y="3172452"/>
            <a:ext cx="2275029" cy="20616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192" name="テキスト ボックス 191"/>
          <p:cNvSpPr txBox="1"/>
          <p:nvPr/>
        </p:nvSpPr>
        <p:spPr>
          <a:xfrm>
            <a:off x="6394980" y="3476771"/>
            <a:ext cx="2528343" cy="1631857"/>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施設の統廃合、最適配置が行いやすくなる。</a:t>
            </a:r>
            <a:endParaRPr kumimoji="1" lang="en-US" altLang="ja-JP"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endParaRPr>
          </a:p>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　併せて、国交付金（広域化事業・</a:t>
            </a:r>
            <a:r>
              <a:rPr kumimoji="1" lang="ja-JP" altLang="en-US" sz="1429" b="1" i="0" u="sng"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運営基盤強化事業</a:t>
            </a:r>
            <a:r>
              <a:rPr kumimoji="1" lang="ja-JP" altLang="en-US" sz="1429" b="1" i="0" u="none"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）の更なる活用が期待でき、水道事業の財政基盤の強化につながる。</a:t>
            </a:r>
          </a:p>
        </p:txBody>
      </p:sp>
      <p:sp>
        <p:nvSpPr>
          <p:cNvPr id="38" name="テキスト ボックス 37"/>
          <p:cNvSpPr txBox="1"/>
          <p:nvPr/>
        </p:nvSpPr>
        <p:spPr>
          <a:xfrm>
            <a:off x="6392815" y="5958872"/>
            <a:ext cx="2590128" cy="312265"/>
          </a:xfrm>
          <a:prstGeom prst="rect">
            <a:avLst/>
          </a:prstGeom>
          <a:noFill/>
        </p:spPr>
        <p:txBody>
          <a:bodyPr wrap="square" rtlCol="0">
            <a:spAutoFit/>
          </a:bodyPr>
          <a:lstStyle/>
          <a:p>
            <a:pPr marL="0" marR="0" lvl="0" indent="0" algn="l" defTabSz="326578" rtl="0" eaLnBrk="1" fontAlgn="auto" latinLnBrk="0" hangingPunct="1">
              <a:lnSpc>
                <a:spcPct val="100000"/>
              </a:lnSpc>
              <a:spcBef>
                <a:spcPts val="0"/>
              </a:spcBef>
              <a:spcAft>
                <a:spcPts val="0"/>
              </a:spcAft>
              <a:buClrTx/>
              <a:buSzTx/>
              <a:buFontTx/>
              <a:buNone/>
              <a:tabLst/>
              <a:defRPr/>
            </a:pPr>
            <a:r>
              <a:rPr kumimoji="1" lang="ja-JP" altLang="en-US" sz="1429" b="1" i="0" u="sng" strike="noStrike" kern="1200" cap="none" spc="0" normalizeH="0" baseline="0" noProof="0" dirty="0">
                <a:ln>
                  <a:noFill/>
                </a:ln>
                <a:solidFill>
                  <a:prstClr val="black"/>
                </a:solidFill>
                <a:effectLst/>
                <a:uLnTx/>
                <a:uFillTx/>
                <a:latin typeface="游ゴシック" panose="020F0502020204030204"/>
                <a:ea typeface="游ゴシック" panose="020B0400000000000000" pitchFamily="50" charset="-128"/>
                <a:cs typeface="+mn-cs"/>
              </a:rPr>
              <a:t>さらに一水道化が加速される</a:t>
            </a:r>
          </a:p>
        </p:txBody>
      </p:sp>
      <p:sp>
        <p:nvSpPr>
          <p:cNvPr id="194" name="下矢印 193"/>
          <p:cNvSpPr/>
          <p:nvPr/>
        </p:nvSpPr>
        <p:spPr>
          <a:xfrm>
            <a:off x="6472222" y="5117282"/>
            <a:ext cx="2275029" cy="734468"/>
          </a:xfrm>
          <a:prstGeom prst="downArrow">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26578"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74" name="テキスト ボックス 73">
            <a:extLst>
              <a:ext uri="{FF2B5EF4-FFF2-40B4-BE49-F238E27FC236}">
                <a16:creationId xmlns:a16="http://schemas.microsoft.com/office/drawing/2014/main" id="{EF698CDE-E46A-44B1-BA11-0E930E7D95CD}"/>
              </a:ext>
            </a:extLst>
          </p:cNvPr>
          <p:cNvSpPr txBox="1"/>
          <p:nvPr/>
        </p:nvSpPr>
        <p:spPr>
          <a:xfrm>
            <a:off x="4132388" y="5753448"/>
            <a:ext cx="1471878" cy="180178"/>
          </a:xfrm>
          <a:prstGeom prst="rect">
            <a:avLst/>
          </a:prstGeom>
          <a:noFill/>
        </p:spPr>
        <p:txBody>
          <a:bodyPr wrap="none" rtlCol="0">
            <a:spAutoFit/>
          </a:bodyPr>
          <a:lstStyle/>
          <a:p>
            <a:pPr marL="0" marR="0" lvl="0" indent="0" algn="l" defTabSz="326567" rtl="0" eaLnBrk="1" fontAlgn="auto" latinLnBrk="0" hangingPunct="1">
              <a:lnSpc>
                <a:spcPct val="100000"/>
              </a:lnSpc>
              <a:spcBef>
                <a:spcPts val="0"/>
              </a:spcBef>
              <a:spcAft>
                <a:spcPts val="0"/>
              </a:spcAft>
              <a:buClrTx/>
              <a:buSzTx/>
              <a:buFontTx/>
              <a:buNone/>
              <a:tabLst/>
              <a:defRPr/>
            </a:pP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（能勢町は令和</a:t>
            </a:r>
            <a:r>
              <a:rPr kumimoji="0" lang="en-US" altLang="ja-JP"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0" lang="ja-JP" altLang="en-US" sz="57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年４月１日事業開始）</a:t>
            </a:r>
          </a:p>
        </p:txBody>
      </p:sp>
      <p:sp>
        <p:nvSpPr>
          <p:cNvPr id="80" name="AutoShape 69"/>
          <p:cNvSpPr>
            <a:spLocks noChangeAspect="1" noChangeArrowheads="1" noTextEdit="1"/>
          </p:cNvSpPr>
          <p:nvPr/>
        </p:nvSpPr>
        <p:spPr bwMode="auto">
          <a:xfrm>
            <a:off x="2106077" y="935186"/>
            <a:ext cx="4110038"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1" name="Freeform 73"/>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Freeform 74"/>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 name="Freeform 75"/>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4" name="Freeform 76"/>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Freeform 77"/>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Freeform 78"/>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 name="Freeform 79"/>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Freeform 80"/>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 name="Freeform 81"/>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0" name="Freeform 82"/>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1" name="Freeform 83"/>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2" name="Freeform 84"/>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 name="Freeform 85"/>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4" name="Freeform 86"/>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5" name="Freeform 87"/>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6" name="Freeform 88"/>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Freeform 89"/>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8" name="Freeform 90"/>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9" name="Freeform 91"/>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0" name="Freeform 92"/>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1" name="Freeform 93"/>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2" name="Freeform 94"/>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 name="Freeform 95"/>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 name="Freeform 96"/>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5" name="Freeform 97"/>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Freeform 98"/>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Freeform 99"/>
          <p:cNvSpPr>
            <a:spLocks noEditPoints="1"/>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139 w 198"/>
              <a:gd name="T101" fmla="*/ 59 h 248"/>
              <a:gd name="T102" fmla="*/ 144 w 198"/>
              <a:gd name="T103" fmla="*/ 54 h 248"/>
              <a:gd name="T104" fmla="*/ 155 w 198"/>
              <a:gd name="T105" fmla="*/ 70 h 248"/>
              <a:gd name="T106" fmla="*/ 160 w 198"/>
              <a:gd name="T107" fmla="*/ 81 h 248"/>
              <a:gd name="T108" fmla="*/ 150 w 198"/>
              <a:gd name="T109" fmla="*/ 65 h 248"/>
              <a:gd name="T110" fmla="*/ 139 w 198"/>
              <a:gd name="T111" fmla="*/ 59 h 2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close/>
                <a:moveTo>
                  <a:pt x="139" y="59"/>
                </a:moveTo>
                <a:lnTo>
                  <a:pt x="139" y="48"/>
                </a:lnTo>
                <a:lnTo>
                  <a:pt x="144" y="54"/>
                </a:lnTo>
                <a:lnTo>
                  <a:pt x="150" y="65"/>
                </a:lnTo>
                <a:lnTo>
                  <a:pt x="155" y="70"/>
                </a:lnTo>
                <a:lnTo>
                  <a:pt x="160" y="75"/>
                </a:lnTo>
                <a:lnTo>
                  <a:pt x="160" y="81"/>
                </a:lnTo>
                <a:lnTo>
                  <a:pt x="150" y="75"/>
                </a:lnTo>
                <a:lnTo>
                  <a:pt x="150" y="65"/>
                </a:lnTo>
                <a:lnTo>
                  <a:pt x="144" y="59"/>
                </a:lnTo>
                <a:lnTo>
                  <a:pt x="139" y="59"/>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8" name="Freeform 100"/>
          <p:cNvSpPr>
            <a:spLocks/>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9" name="Freeform 101"/>
          <p:cNvSpPr>
            <a:spLocks/>
          </p:cNvSpPr>
          <p:nvPr/>
        </p:nvSpPr>
        <p:spPr bwMode="auto">
          <a:xfrm>
            <a:off x="3852327" y="4977260"/>
            <a:ext cx="33338" cy="52371"/>
          </a:xfrm>
          <a:custGeom>
            <a:avLst/>
            <a:gdLst>
              <a:gd name="T0" fmla="*/ 0 w 21"/>
              <a:gd name="T1" fmla="*/ 11 h 33"/>
              <a:gd name="T2" fmla="*/ 0 w 21"/>
              <a:gd name="T3" fmla="*/ 0 h 33"/>
              <a:gd name="T4" fmla="*/ 5 w 21"/>
              <a:gd name="T5" fmla="*/ 6 h 33"/>
              <a:gd name="T6" fmla="*/ 11 w 21"/>
              <a:gd name="T7" fmla="*/ 17 h 33"/>
              <a:gd name="T8" fmla="*/ 16 w 21"/>
              <a:gd name="T9" fmla="*/ 22 h 33"/>
              <a:gd name="T10" fmla="*/ 21 w 21"/>
              <a:gd name="T11" fmla="*/ 27 h 33"/>
              <a:gd name="T12" fmla="*/ 21 w 21"/>
              <a:gd name="T13" fmla="*/ 33 h 33"/>
              <a:gd name="T14" fmla="*/ 11 w 21"/>
              <a:gd name="T15" fmla="*/ 27 h 33"/>
              <a:gd name="T16" fmla="*/ 11 w 21"/>
              <a:gd name="T17" fmla="*/ 17 h 33"/>
              <a:gd name="T18" fmla="*/ 5 w 21"/>
              <a:gd name="T19" fmla="*/ 11 h 33"/>
              <a:gd name="T20" fmla="*/ 0 w 21"/>
              <a:gd name="T21" fmla="*/ 11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33">
                <a:moveTo>
                  <a:pt x="0" y="11"/>
                </a:moveTo>
                <a:lnTo>
                  <a:pt x="0" y="0"/>
                </a:lnTo>
                <a:lnTo>
                  <a:pt x="5" y="6"/>
                </a:lnTo>
                <a:lnTo>
                  <a:pt x="11" y="17"/>
                </a:lnTo>
                <a:lnTo>
                  <a:pt x="16" y="22"/>
                </a:lnTo>
                <a:lnTo>
                  <a:pt x="21" y="27"/>
                </a:lnTo>
                <a:lnTo>
                  <a:pt x="21" y="33"/>
                </a:lnTo>
                <a:lnTo>
                  <a:pt x="11" y="27"/>
                </a:lnTo>
                <a:lnTo>
                  <a:pt x="11" y="17"/>
                </a:lnTo>
                <a:lnTo>
                  <a:pt x="5" y="11"/>
                </a:lnTo>
                <a:lnTo>
                  <a:pt x="0" y="1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Freeform 102"/>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1" name="Freeform 103"/>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2" name="Freeform 104"/>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3" name="Freeform 105"/>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4" name="Freeform 106"/>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5" name="Freeform 107"/>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6" name="Freeform 109"/>
          <p:cNvSpPr>
            <a:spLocks/>
          </p:cNvSpPr>
          <p:nvPr/>
        </p:nvSpPr>
        <p:spPr bwMode="auto">
          <a:xfrm>
            <a:off x="5138202"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7" name="Freeform 110"/>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close/>
              </a:path>
            </a:pathLst>
          </a:custGeom>
          <a:solidFill>
            <a:srgbClr val="B0D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111"/>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path>
            </a:pathLst>
          </a:custGeom>
          <a:noFill/>
          <a:ln w="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112"/>
          <p:cNvSpPr>
            <a:spLocks/>
          </p:cNvSpPr>
          <p:nvPr/>
        </p:nvSpPr>
        <p:spPr bwMode="auto">
          <a:xfrm>
            <a:off x="5333465" y="2025451"/>
            <a:ext cx="812800" cy="669711"/>
          </a:xfrm>
          <a:custGeom>
            <a:avLst/>
            <a:gdLst>
              <a:gd name="T0" fmla="*/ 384 w 512"/>
              <a:gd name="T1" fmla="*/ 162 h 422"/>
              <a:gd name="T2" fmla="*/ 373 w 512"/>
              <a:gd name="T3" fmla="*/ 140 h 422"/>
              <a:gd name="T4" fmla="*/ 357 w 512"/>
              <a:gd name="T5" fmla="*/ 124 h 422"/>
              <a:gd name="T6" fmla="*/ 336 w 512"/>
              <a:gd name="T7" fmla="*/ 119 h 422"/>
              <a:gd name="T8" fmla="*/ 315 w 512"/>
              <a:gd name="T9" fmla="*/ 130 h 422"/>
              <a:gd name="T10" fmla="*/ 304 w 512"/>
              <a:gd name="T11" fmla="*/ 108 h 422"/>
              <a:gd name="T12" fmla="*/ 304 w 512"/>
              <a:gd name="T13" fmla="*/ 86 h 422"/>
              <a:gd name="T14" fmla="*/ 299 w 512"/>
              <a:gd name="T15" fmla="*/ 75 h 422"/>
              <a:gd name="T16" fmla="*/ 293 w 512"/>
              <a:gd name="T17" fmla="*/ 48 h 422"/>
              <a:gd name="T18" fmla="*/ 267 w 512"/>
              <a:gd name="T19" fmla="*/ 38 h 422"/>
              <a:gd name="T20" fmla="*/ 272 w 512"/>
              <a:gd name="T21" fmla="*/ 16 h 422"/>
              <a:gd name="T22" fmla="*/ 251 w 512"/>
              <a:gd name="T23" fmla="*/ 11 h 422"/>
              <a:gd name="T24" fmla="*/ 229 w 512"/>
              <a:gd name="T25" fmla="*/ 43 h 422"/>
              <a:gd name="T26" fmla="*/ 219 w 512"/>
              <a:gd name="T27" fmla="*/ 70 h 422"/>
              <a:gd name="T28" fmla="*/ 197 w 512"/>
              <a:gd name="T29" fmla="*/ 103 h 422"/>
              <a:gd name="T30" fmla="*/ 171 w 512"/>
              <a:gd name="T31" fmla="*/ 119 h 422"/>
              <a:gd name="T32" fmla="*/ 144 w 512"/>
              <a:gd name="T33" fmla="*/ 130 h 422"/>
              <a:gd name="T34" fmla="*/ 128 w 512"/>
              <a:gd name="T35" fmla="*/ 157 h 422"/>
              <a:gd name="T36" fmla="*/ 128 w 512"/>
              <a:gd name="T37" fmla="*/ 194 h 422"/>
              <a:gd name="T38" fmla="*/ 112 w 512"/>
              <a:gd name="T39" fmla="*/ 221 h 422"/>
              <a:gd name="T40" fmla="*/ 101 w 512"/>
              <a:gd name="T41" fmla="*/ 259 h 422"/>
              <a:gd name="T42" fmla="*/ 75 w 512"/>
              <a:gd name="T43" fmla="*/ 270 h 422"/>
              <a:gd name="T44" fmla="*/ 48 w 512"/>
              <a:gd name="T45" fmla="*/ 281 h 422"/>
              <a:gd name="T46" fmla="*/ 27 w 512"/>
              <a:gd name="T47" fmla="*/ 297 h 422"/>
              <a:gd name="T48" fmla="*/ 11 w 512"/>
              <a:gd name="T49" fmla="*/ 319 h 422"/>
              <a:gd name="T50" fmla="*/ 0 w 512"/>
              <a:gd name="T51" fmla="*/ 351 h 422"/>
              <a:gd name="T52" fmla="*/ 37 w 512"/>
              <a:gd name="T53" fmla="*/ 357 h 422"/>
              <a:gd name="T54" fmla="*/ 69 w 512"/>
              <a:gd name="T55" fmla="*/ 362 h 422"/>
              <a:gd name="T56" fmla="*/ 85 w 512"/>
              <a:gd name="T57" fmla="*/ 373 h 422"/>
              <a:gd name="T58" fmla="*/ 117 w 512"/>
              <a:gd name="T59" fmla="*/ 384 h 422"/>
              <a:gd name="T60" fmla="*/ 139 w 512"/>
              <a:gd name="T61" fmla="*/ 389 h 422"/>
              <a:gd name="T62" fmla="*/ 144 w 512"/>
              <a:gd name="T63" fmla="*/ 416 h 422"/>
              <a:gd name="T64" fmla="*/ 165 w 512"/>
              <a:gd name="T65" fmla="*/ 416 h 422"/>
              <a:gd name="T66" fmla="*/ 187 w 512"/>
              <a:gd name="T67" fmla="*/ 411 h 422"/>
              <a:gd name="T68" fmla="*/ 213 w 512"/>
              <a:gd name="T69" fmla="*/ 405 h 422"/>
              <a:gd name="T70" fmla="*/ 219 w 512"/>
              <a:gd name="T71" fmla="*/ 384 h 422"/>
              <a:gd name="T72" fmla="*/ 219 w 512"/>
              <a:gd name="T73" fmla="*/ 362 h 422"/>
              <a:gd name="T74" fmla="*/ 197 w 512"/>
              <a:gd name="T75" fmla="*/ 340 h 422"/>
              <a:gd name="T76" fmla="*/ 208 w 512"/>
              <a:gd name="T77" fmla="*/ 324 h 422"/>
              <a:gd name="T78" fmla="*/ 235 w 512"/>
              <a:gd name="T79" fmla="*/ 313 h 422"/>
              <a:gd name="T80" fmla="*/ 245 w 512"/>
              <a:gd name="T81" fmla="*/ 313 h 422"/>
              <a:gd name="T82" fmla="*/ 272 w 512"/>
              <a:gd name="T83" fmla="*/ 319 h 422"/>
              <a:gd name="T84" fmla="*/ 299 w 512"/>
              <a:gd name="T85" fmla="*/ 319 h 422"/>
              <a:gd name="T86" fmla="*/ 325 w 512"/>
              <a:gd name="T87" fmla="*/ 319 h 422"/>
              <a:gd name="T88" fmla="*/ 363 w 512"/>
              <a:gd name="T89" fmla="*/ 324 h 422"/>
              <a:gd name="T90" fmla="*/ 384 w 512"/>
              <a:gd name="T91" fmla="*/ 340 h 422"/>
              <a:gd name="T92" fmla="*/ 400 w 512"/>
              <a:gd name="T93" fmla="*/ 362 h 422"/>
              <a:gd name="T94" fmla="*/ 389 w 512"/>
              <a:gd name="T95" fmla="*/ 384 h 422"/>
              <a:gd name="T96" fmla="*/ 389 w 512"/>
              <a:gd name="T97" fmla="*/ 395 h 422"/>
              <a:gd name="T98" fmla="*/ 411 w 512"/>
              <a:gd name="T99" fmla="*/ 416 h 422"/>
              <a:gd name="T100" fmla="*/ 437 w 512"/>
              <a:gd name="T101" fmla="*/ 411 h 422"/>
              <a:gd name="T102" fmla="*/ 453 w 512"/>
              <a:gd name="T103" fmla="*/ 395 h 422"/>
              <a:gd name="T104" fmla="*/ 475 w 512"/>
              <a:gd name="T105" fmla="*/ 378 h 422"/>
              <a:gd name="T106" fmla="*/ 491 w 512"/>
              <a:gd name="T107" fmla="*/ 362 h 422"/>
              <a:gd name="T108" fmla="*/ 496 w 512"/>
              <a:gd name="T109" fmla="*/ 340 h 422"/>
              <a:gd name="T110" fmla="*/ 512 w 512"/>
              <a:gd name="T111" fmla="*/ 319 h 422"/>
              <a:gd name="T112" fmla="*/ 501 w 512"/>
              <a:gd name="T113" fmla="*/ 297 h 422"/>
              <a:gd name="T114" fmla="*/ 485 w 512"/>
              <a:gd name="T115" fmla="*/ 276 h 422"/>
              <a:gd name="T116" fmla="*/ 475 w 512"/>
              <a:gd name="T117" fmla="*/ 249 h 422"/>
              <a:gd name="T118" fmla="*/ 453 w 512"/>
              <a:gd name="T119" fmla="*/ 232 h 422"/>
              <a:gd name="T120" fmla="*/ 427 w 512"/>
              <a:gd name="T121" fmla="*/ 221 h 422"/>
              <a:gd name="T122" fmla="*/ 411 w 512"/>
              <a:gd name="T123" fmla="*/ 200 h 422"/>
              <a:gd name="T124" fmla="*/ 395 w 512"/>
              <a:gd name="T125" fmla="*/ 1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12" h="422">
                <a:moveTo>
                  <a:pt x="395" y="173"/>
                </a:moveTo>
                <a:lnTo>
                  <a:pt x="389" y="167"/>
                </a:lnTo>
                <a:lnTo>
                  <a:pt x="384" y="162"/>
                </a:lnTo>
                <a:lnTo>
                  <a:pt x="379" y="157"/>
                </a:lnTo>
                <a:lnTo>
                  <a:pt x="379" y="151"/>
                </a:lnTo>
                <a:lnTo>
                  <a:pt x="373" y="140"/>
                </a:lnTo>
                <a:lnTo>
                  <a:pt x="368" y="135"/>
                </a:lnTo>
                <a:lnTo>
                  <a:pt x="368" y="130"/>
                </a:lnTo>
                <a:lnTo>
                  <a:pt x="357" y="124"/>
                </a:lnTo>
                <a:lnTo>
                  <a:pt x="352" y="119"/>
                </a:lnTo>
                <a:lnTo>
                  <a:pt x="347" y="113"/>
                </a:lnTo>
                <a:lnTo>
                  <a:pt x="336" y="119"/>
                </a:lnTo>
                <a:lnTo>
                  <a:pt x="331" y="124"/>
                </a:lnTo>
                <a:lnTo>
                  <a:pt x="320" y="124"/>
                </a:lnTo>
                <a:lnTo>
                  <a:pt x="315" y="130"/>
                </a:lnTo>
                <a:lnTo>
                  <a:pt x="309" y="119"/>
                </a:lnTo>
                <a:lnTo>
                  <a:pt x="304" y="113"/>
                </a:lnTo>
                <a:lnTo>
                  <a:pt x="304" y="108"/>
                </a:lnTo>
                <a:lnTo>
                  <a:pt x="299" y="97"/>
                </a:lnTo>
                <a:lnTo>
                  <a:pt x="299" y="92"/>
                </a:lnTo>
                <a:lnTo>
                  <a:pt x="304" y="86"/>
                </a:lnTo>
                <a:lnTo>
                  <a:pt x="315" y="81"/>
                </a:lnTo>
                <a:lnTo>
                  <a:pt x="304" y="81"/>
                </a:lnTo>
                <a:lnTo>
                  <a:pt x="299" y="75"/>
                </a:lnTo>
                <a:lnTo>
                  <a:pt x="304" y="65"/>
                </a:lnTo>
                <a:lnTo>
                  <a:pt x="299" y="54"/>
                </a:lnTo>
                <a:lnTo>
                  <a:pt x="293" y="48"/>
                </a:lnTo>
                <a:lnTo>
                  <a:pt x="288" y="48"/>
                </a:lnTo>
                <a:lnTo>
                  <a:pt x="277" y="43"/>
                </a:lnTo>
                <a:lnTo>
                  <a:pt x="267" y="38"/>
                </a:lnTo>
                <a:lnTo>
                  <a:pt x="267" y="32"/>
                </a:lnTo>
                <a:lnTo>
                  <a:pt x="267" y="21"/>
                </a:lnTo>
                <a:lnTo>
                  <a:pt x="272" y="16"/>
                </a:lnTo>
                <a:lnTo>
                  <a:pt x="267" y="5"/>
                </a:lnTo>
                <a:lnTo>
                  <a:pt x="256" y="0"/>
                </a:lnTo>
                <a:lnTo>
                  <a:pt x="251" y="11"/>
                </a:lnTo>
                <a:lnTo>
                  <a:pt x="245" y="27"/>
                </a:lnTo>
                <a:lnTo>
                  <a:pt x="235" y="38"/>
                </a:lnTo>
                <a:lnTo>
                  <a:pt x="229" y="43"/>
                </a:lnTo>
                <a:lnTo>
                  <a:pt x="224" y="48"/>
                </a:lnTo>
                <a:lnTo>
                  <a:pt x="224" y="65"/>
                </a:lnTo>
                <a:lnTo>
                  <a:pt x="219" y="70"/>
                </a:lnTo>
                <a:lnTo>
                  <a:pt x="213" y="81"/>
                </a:lnTo>
                <a:lnTo>
                  <a:pt x="203" y="97"/>
                </a:lnTo>
                <a:lnTo>
                  <a:pt x="197" y="103"/>
                </a:lnTo>
                <a:lnTo>
                  <a:pt x="187" y="108"/>
                </a:lnTo>
                <a:lnTo>
                  <a:pt x="181" y="113"/>
                </a:lnTo>
                <a:lnTo>
                  <a:pt x="171" y="119"/>
                </a:lnTo>
                <a:lnTo>
                  <a:pt x="160" y="119"/>
                </a:lnTo>
                <a:lnTo>
                  <a:pt x="149" y="124"/>
                </a:lnTo>
                <a:lnTo>
                  <a:pt x="144" y="130"/>
                </a:lnTo>
                <a:lnTo>
                  <a:pt x="139" y="140"/>
                </a:lnTo>
                <a:lnTo>
                  <a:pt x="133" y="146"/>
                </a:lnTo>
                <a:lnTo>
                  <a:pt x="128" y="157"/>
                </a:lnTo>
                <a:lnTo>
                  <a:pt x="128" y="173"/>
                </a:lnTo>
                <a:lnTo>
                  <a:pt x="128" y="184"/>
                </a:lnTo>
                <a:lnTo>
                  <a:pt x="128" y="194"/>
                </a:lnTo>
                <a:lnTo>
                  <a:pt x="123" y="205"/>
                </a:lnTo>
                <a:lnTo>
                  <a:pt x="117" y="216"/>
                </a:lnTo>
                <a:lnTo>
                  <a:pt x="112" y="221"/>
                </a:lnTo>
                <a:lnTo>
                  <a:pt x="107" y="232"/>
                </a:lnTo>
                <a:lnTo>
                  <a:pt x="107" y="249"/>
                </a:lnTo>
                <a:lnTo>
                  <a:pt x="101" y="259"/>
                </a:lnTo>
                <a:lnTo>
                  <a:pt x="96" y="265"/>
                </a:lnTo>
                <a:lnTo>
                  <a:pt x="85" y="270"/>
                </a:lnTo>
                <a:lnTo>
                  <a:pt x="75" y="270"/>
                </a:lnTo>
                <a:lnTo>
                  <a:pt x="64" y="270"/>
                </a:lnTo>
                <a:lnTo>
                  <a:pt x="53" y="276"/>
                </a:lnTo>
                <a:lnTo>
                  <a:pt x="48" y="281"/>
                </a:lnTo>
                <a:lnTo>
                  <a:pt x="43" y="281"/>
                </a:lnTo>
                <a:lnTo>
                  <a:pt x="32" y="286"/>
                </a:lnTo>
                <a:lnTo>
                  <a:pt x="27" y="297"/>
                </a:lnTo>
                <a:lnTo>
                  <a:pt x="21" y="303"/>
                </a:lnTo>
                <a:lnTo>
                  <a:pt x="16" y="313"/>
                </a:lnTo>
                <a:lnTo>
                  <a:pt x="11" y="319"/>
                </a:lnTo>
                <a:lnTo>
                  <a:pt x="5" y="330"/>
                </a:lnTo>
                <a:lnTo>
                  <a:pt x="5" y="340"/>
                </a:lnTo>
                <a:lnTo>
                  <a:pt x="0" y="351"/>
                </a:lnTo>
                <a:lnTo>
                  <a:pt x="16" y="351"/>
                </a:lnTo>
                <a:lnTo>
                  <a:pt x="27" y="357"/>
                </a:lnTo>
                <a:lnTo>
                  <a:pt x="37" y="357"/>
                </a:lnTo>
                <a:lnTo>
                  <a:pt x="48" y="357"/>
                </a:lnTo>
                <a:lnTo>
                  <a:pt x="64" y="357"/>
                </a:lnTo>
                <a:lnTo>
                  <a:pt x="69" y="362"/>
                </a:lnTo>
                <a:lnTo>
                  <a:pt x="69" y="368"/>
                </a:lnTo>
                <a:lnTo>
                  <a:pt x="75" y="373"/>
                </a:lnTo>
                <a:lnTo>
                  <a:pt x="85" y="373"/>
                </a:lnTo>
                <a:lnTo>
                  <a:pt x="101" y="373"/>
                </a:lnTo>
                <a:lnTo>
                  <a:pt x="112" y="373"/>
                </a:lnTo>
                <a:lnTo>
                  <a:pt x="117" y="384"/>
                </a:lnTo>
                <a:lnTo>
                  <a:pt x="128" y="378"/>
                </a:lnTo>
                <a:lnTo>
                  <a:pt x="133" y="384"/>
                </a:lnTo>
                <a:lnTo>
                  <a:pt x="139" y="389"/>
                </a:lnTo>
                <a:lnTo>
                  <a:pt x="139" y="395"/>
                </a:lnTo>
                <a:lnTo>
                  <a:pt x="144" y="405"/>
                </a:lnTo>
                <a:lnTo>
                  <a:pt x="144" y="416"/>
                </a:lnTo>
                <a:lnTo>
                  <a:pt x="149" y="422"/>
                </a:lnTo>
                <a:lnTo>
                  <a:pt x="155" y="422"/>
                </a:lnTo>
                <a:lnTo>
                  <a:pt x="165" y="416"/>
                </a:lnTo>
                <a:lnTo>
                  <a:pt x="171" y="411"/>
                </a:lnTo>
                <a:lnTo>
                  <a:pt x="176" y="416"/>
                </a:lnTo>
                <a:lnTo>
                  <a:pt x="187" y="411"/>
                </a:lnTo>
                <a:lnTo>
                  <a:pt x="197" y="411"/>
                </a:lnTo>
                <a:lnTo>
                  <a:pt x="208" y="411"/>
                </a:lnTo>
                <a:lnTo>
                  <a:pt x="213" y="405"/>
                </a:lnTo>
                <a:lnTo>
                  <a:pt x="224" y="400"/>
                </a:lnTo>
                <a:lnTo>
                  <a:pt x="224" y="395"/>
                </a:lnTo>
                <a:lnTo>
                  <a:pt x="219" y="384"/>
                </a:lnTo>
                <a:lnTo>
                  <a:pt x="219" y="378"/>
                </a:lnTo>
                <a:lnTo>
                  <a:pt x="224" y="373"/>
                </a:lnTo>
                <a:lnTo>
                  <a:pt x="219" y="362"/>
                </a:lnTo>
                <a:lnTo>
                  <a:pt x="213" y="351"/>
                </a:lnTo>
                <a:lnTo>
                  <a:pt x="208" y="346"/>
                </a:lnTo>
                <a:lnTo>
                  <a:pt x="197" y="340"/>
                </a:lnTo>
                <a:lnTo>
                  <a:pt x="203" y="335"/>
                </a:lnTo>
                <a:lnTo>
                  <a:pt x="203" y="330"/>
                </a:lnTo>
                <a:lnTo>
                  <a:pt x="208" y="324"/>
                </a:lnTo>
                <a:lnTo>
                  <a:pt x="219" y="319"/>
                </a:lnTo>
                <a:lnTo>
                  <a:pt x="229" y="319"/>
                </a:lnTo>
                <a:lnTo>
                  <a:pt x="235" y="313"/>
                </a:lnTo>
                <a:lnTo>
                  <a:pt x="240" y="308"/>
                </a:lnTo>
                <a:lnTo>
                  <a:pt x="245" y="308"/>
                </a:lnTo>
                <a:lnTo>
                  <a:pt x="245" y="313"/>
                </a:lnTo>
                <a:lnTo>
                  <a:pt x="256" y="308"/>
                </a:lnTo>
                <a:lnTo>
                  <a:pt x="261" y="319"/>
                </a:lnTo>
                <a:lnTo>
                  <a:pt x="272" y="319"/>
                </a:lnTo>
                <a:lnTo>
                  <a:pt x="283" y="319"/>
                </a:lnTo>
                <a:lnTo>
                  <a:pt x="288" y="319"/>
                </a:lnTo>
                <a:lnTo>
                  <a:pt x="299" y="319"/>
                </a:lnTo>
                <a:lnTo>
                  <a:pt x="309" y="319"/>
                </a:lnTo>
                <a:lnTo>
                  <a:pt x="320" y="319"/>
                </a:lnTo>
                <a:lnTo>
                  <a:pt x="325" y="319"/>
                </a:lnTo>
                <a:lnTo>
                  <a:pt x="336" y="319"/>
                </a:lnTo>
                <a:lnTo>
                  <a:pt x="352" y="324"/>
                </a:lnTo>
                <a:lnTo>
                  <a:pt x="363" y="324"/>
                </a:lnTo>
                <a:lnTo>
                  <a:pt x="368" y="330"/>
                </a:lnTo>
                <a:lnTo>
                  <a:pt x="379" y="340"/>
                </a:lnTo>
                <a:lnTo>
                  <a:pt x="384" y="340"/>
                </a:lnTo>
                <a:lnTo>
                  <a:pt x="389" y="346"/>
                </a:lnTo>
                <a:lnTo>
                  <a:pt x="389" y="357"/>
                </a:lnTo>
                <a:lnTo>
                  <a:pt x="400" y="362"/>
                </a:lnTo>
                <a:lnTo>
                  <a:pt x="400" y="373"/>
                </a:lnTo>
                <a:lnTo>
                  <a:pt x="395" y="378"/>
                </a:lnTo>
                <a:lnTo>
                  <a:pt x="389" y="384"/>
                </a:lnTo>
                <a:lnTo>
                  <a:pt x="384" y="389"/>
                </a:lnTo>
                <a:lnTo>
                  <a:pt x="384" y="395"/>
                </a:lnTo>
                <a:lnTo>
                  <a:pt x="389" y="395"/>
                </a:lnTo>
                <a:lnTo>
                  <a:pt x="400" y="400"/>
                </a:lnTo>
                <a:lnTo>
                  <a:pt x="405" y="411"/>
                </a:lnTo>
                <a:lnTo>
                  <a:pt x="411" y="416"/>
                </a:lnTo>
                <a:lnTo>
                  <a:pt x="421" y="416"/>
                </a:lnTo>
                <a:lnTo>
                  <a:pt x="427" y="416"/>
                </a:lnTo>
                <a:lnTo>
                  <a:pt x="437" y="411"/>
                </a:lnTo>
                <a:lnTo>
                  <a:pt x="443" y="405"/>
                </a:lnTo>
                <a:lnTo>
                  <a:pt x="448" y="400"/>
                </a:lnTo>
                <a:lnTo>
                  <a:pt x="453" y="395"/>
                </a:lnTo>
                <a:lnTo>
                  <a:pt x="459" y="384"/>
                </a:lnTo>
                <a:lnTo>
                  <a:pt x="464" y="378"/>
                </a:lnTo>
                <a:lnTo>
                  <a:pt x="475" y="378"/>
                </a:lnTo>
                <a:lnTo>
                  <a:pt x="480" y="373"/>
                </a:lnTo>
                <a:lnTo>
                  <a:pt x="485" y="368"/>
                </a:lnTo>
                <a:lnTo>
                  <a:pt x="491" y="362"/>
                </a:lnTo>
                <a:lnTo>
                  <a:pt x="485" y="357"/>
                </a:lnTo>
                <a:lnTo>
                  <a:pt x="491" y="346"/>
                </a:lnTo>
                <a:lnTo>
                  <a:pt x="496" y="340"/>
                </a:lnTo>
                <a:lnTo>
                  <a:pt x="501" y="335"/>
                </a:lnTo>
                <a:lnTo>
                  <a:pt x="507" y="330"/>
                </a:lnTo>
                <a:lnTo>
                  <a:pt x="512" y="319"/>
                </a:lnTo>
                <a:lnTo>
                  <a:pt x="512" y="313"/>
                </a:lnTo>
                <a:lnTo>
                  <a:pt x="512" y="303"/>
                </a:lnTo>
                <a:lnTo>
                  <a:pt x="501" y="297"/>
                </a:lnTo>
                <a:lnTo>
                  <a:pt x="496" y="292"/>
                </a:lnTo>
                <a:lnTo>
                  <a:pt x="491" y="281"/>
                </a:lnTo>
                <a:lnTo>
                  <a:pt x="485" y="276"/>
                </a:lnTo>
                <a:lnTo>
                  <a:pt x="480" y="265"/>
                </a:lnTo>
                <a:lnTo>
                  <a:pt x="475" y="259"/>
                </a:lnTo>
                <a:lnTo>
                  <a:pt x="475" y="249"/>
                </a:lnTo>
                <a:lnTo>
                  <a:pt x="469" y="238"/>
                </a:lnTo>
                <a:lnTo>
                  <a:pt x="459" y="232"/>
                </a:lnTo>
                <a:lnTo>
                  <a:pt x="453" y="232"/>
                </a:lnTo>
                <a:lnTo>
                  <a:pt x="443" y="227"/>
                </a:lnTo>
                <a:lnTo>
                  <a:pt x="432" y="227"/>
                </a:lnTo>
                <a:lnTo>
                  <a:pt x="427" y="221"/>
                </a:lnTo>
                <a:lnTo>
                  <a:pt x="421" y="211"/>
                </a:lnTo>
                <a:lnTo>
                  <a:pt x="416" y="205"/>
                </a:lnTo>
                <a:lnTo>
                  <a:pt x="411" y="200"/>
                </a:lnTo>
                <a:lnTo>
                  <a:pt x="405" y="189"/>
                </a:lnTo>
                <a:lnTo>
                  <a:pt x="400" y="178"/>
                </a:lnTo>
                <a:lnTo>
                  <a:pt x="395" y="17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113"/>
          <p:cNvSpPr>
            <a:spLocks/>
          </p:cNvSpPr>
          <p:nvPr/>
        </p:nvSpPr>
        <p:spPr bwMode="auto">
          <a:xfrm>
            <a:off x="2150527" y="968513"/>
            <a:ext cx="3995738" cy="4841919"/>
          </a:xfrm>
          <a:custGeom>
            <a:avLst/>
            <a:gdLst>
              <a:gd name="T0" fmla="*/ 1285 w 2517"/>
              <a:gd name="T1" fmla="*/ 1715 h 3051"/>
              <a:gd name="T2" fmla="*/ 1408 w 2517"/>
              <a:gd name="T3" fmla="*/ 1812 h 3051"/>
              <a:gd name="T4" fmla="*/ 1360 w 2517"/>
              <a:gd name="T5" fmla="*/ 1899 h 3051"/>
              <a:gd name="T6" fmla="*/ 1349 w 2517"/>
              <a:gd name="T7" fmla="*/ 1958 h 3051"/>
              <a:gd name="T8" fmla="*/ 1152 w 2517"/>
              <a:gd name="T9" fmla="*/ 2110 h 3051"/>
              <a:gd name="T10" fmla="*/ 1088 w 2517"/>
              <a:gd name="T11" fmla="*/ 2250 h 3051"/>
              <a:gd name="T12" fmla="*/ 1019 w 2517"/>
              <a:gd name="T13" fmla="*/ 2315 h 3051"/>
              <a:gd name="T14" fmla="*/ 869 w 2517"/>
              <a:gd name="T15" fmla="*/ 2461 h 3051"/>
              <a:gd name="T16" fmla="*/ 699 w 2517"/>
              <a:gd name="T17" fmla="*/ 2591 h 3051"/>
              <a:gd name="T18" fmla="*/ 528 w 2517"/>
              <a:gd name="T19" fmla="*/ 2726 h 3051"/>
              <a:gd name="T20" fmla="*/ 325 w 2517"/>
              <a:gd name="T21" fmla="*/ 2802 h 3051"/>
              <a:gd name="T22" fmla="*/ 139 w 2517"/>
              <a:gd name="T23" fmla="*/ 2840 h 3051"/>
              <a:gd name="T24" fmla="*/ 16 w 2517"/>
              <a:gd name="T25" fmla="*/ 2910 h 3051"/>
              <a:gd name="T26" fmla="*/ 69 w 2517"/>
              <a:gd name="T27" fmla="*/ 3051 h 3051"/>
              <a:gd name="T28" fmla="*/ 229 w 2517"/>
              <a:gd name="T29" fmla="*/ 3035 h 3051"/>
              <a:gd name="T30" fmla="*/ 421 w 2517"/>
              <a:gd name="T31" fmla="*/ 2991 h 3051"/>
              <a:gd name="T32" fmla="*/ 581 w 2517"/>
              <a:gd name="T33" fmla="*/ 2899 h 3051"/>
              <a:gd name="T34" fmla="*/ 768 w 2517"/>
              <a:gd name="T35" fmla="*/ 2943 h 3051"/>
              <a:gd name="T36" fmla="*/ 917 w 2517"/>
              <a:gd name="T37" fmla="*/ 2845 h 3051"/>
              <a:gd name="T38" fmla="*/ 1104 w 2517"/>
              <a:gd name="T39" fmla="*/ 2829 h 3051"/>
              <a:gd name="T40" fmla="*/ 1291 w 2517"/>
              <a:gd name="T41" fmla="*/ 2764 h 3051"/>
              <a:gd name="T42" fmla="*/ 1499 w 2517"/>
              <a:gd name="T43" fmla="*/ 2705 h 3051"/>
              <a:gd name="T44" fmla="*/ 1653 w 2517"/>
              <a:gd name="T45" fmla="*/ 2759 h 3051"/>
              <a:gd name="T46" fmla="*/ 1866 w 2517"/>
              <a:gd name="T47" fmla="*/ 2645 h 3051"/>
              <a:gd name="T48" fmla="*/ 2096 w 2517"/>
              <a:gd name="T49" fmla="*/ 2624 h 3051"/>
              <a:gd name="T50" fmla="*/ 2250 w 2517"/>
              <a:gd name="T51" fmla="*/ 2505 h 3051"/>
              <a:gd name="T52" fmla="*/ 2282 w 2517"/>
              <a:gd name="T53" fmla="*/ 2342 h 3051"/>
              <a:gd name="T54" fmla="*/ 2234 w 2517"/>
              <a:gd name="T55" fmla="*/ 2148 h 3051"/>
              <a:gd name="T56" fmla="*/ 2160 w 2517"/>
              <a:gd name="T57" fmla="*/ 1996 h 3051"/>
              <a:gd name="T58" fmla="*/ 2266 w 2517"/>
              <a:gd name="T59" fmla="*/ 1834 h 3051"/>
              <a:gd name="T60" fmla="*/ 2176 w 2517"/>
              <a:gd name="T61" fmla="*/ 1710 h 3051"/>
              <a:gd name="T62" fmla="*/ 2234 w 2517"/>
              <a:gd name="T63" fmla="*/ 1499 h 3051"/>
              <a:gd name="T64" fmla="*/ 2320 w 2517"/>
              <a:gd name="T65" fmla="*/ 1309 h 3051"/>
              <a:gd name="T66" fmla="*/ 2373 w 2517"/>
              <a:gd name="T67" fmla="*/ 1147 h 3051"/>
              <a:gd name="T68" fmla="*/ 2480 w 2517"/>
              <a:gd name="T69" fmla="*/ 1044 h 3051"/>
              <a:gd name="T70" fmla="*/ 2421 w 2517"/>
              <a:gd name="T71" fmla="*/ 871 h 3051"/>
              <a:gd name="T72" fmla="*/ 2309 w 2517"/>
              <a:gd name="T73" fmla="*/ 747 h 3051"/>
              <a:gd name="T74" fmla="*/ 2208 w 2517"/>
              <a:gd name="T75" fmla="*/ 574 h 3051"/>
              <a:gd name="T76" fmla="*/ 2090 w 2517"/>
              <a:gd name="T77" fmla="*/ 466 h 3051"/>
              <a:gd name="T78" fmla="*/ 1984 w 2517"/>
              <a:gd name="T79" fmla="*/ 439 h 3051"/>
              <a:gd name="T80" fmla="*/ 1957 w 2517"/>
              <a:gd name="T81" fmla="*/ 314 h 3051"/>
              <a:gd name="T82" fmla="*/ 1866 w 2517"/>
              <a:gd name="T83" fmla="*/ 374 h 3051"/>
              <a:gd name="T84" fmla="*/ 1813 w 2517"/>
              <a:gd name="T85" fmla="*/ 455 h 3051"/>
              <a:gd name="T86" fmla="*/ 1792 w 2517"/>
              <a:gd name="T87" fmla="*/ 525 h 3051"/>
              <a:gd name="T88" fmla="*/ 1621 w 2517"/>
              <a:gd name="T89" fmla="*/ 433 h 3051"/>
              <a:gd name="T90" fmla="*/ 1493 w 2517"/>
              <a:gd name="T91" fmla="*/ 347 h 3051"/>
              <a:gd name="T92" fmla="*/ 1509 w 2517"/>
              <a:gd name="T93" fmla="*/ 228 h 3051"/>
              <a:gd name="T94" fmla="*/ 1275 w 2517"/>
              <a:gd name="T95" fmla="*/ 190 h 3051"/>
              <a:gd name="T96" fmla="*/ 1099 w 2517"/>
              <a:gd name="T97" fmla="*/ 109 h 3051"/>
              <a:gd name="T98" fmla="*/ 960 w 2517"/>
              <a:gd name="T99" fmla="*/ 22 h 3051"/>
              <a:gd name="T100" fmla="*/ 1003 w 2517"/>
              <a:gd name="T101" fmla="*/ 147 h 3051"/>
              <a:gd name="T102" fmla="*/ 976 w 2517"/>
              <a:gd name="T103" fmla="*/ 341 h 3051"/>
              <a:gd name="T104" fmla="*/ 1152 w 2517"/>
              <a:gd name="T105" fmla="*/ 428 h 3051"/>
              <a:gd name="T106" fmla="*/ 1301 w 2517"/>
              <a:gd name="T107" fmla="*/ 449 h 3051"/>
              <a:gd name="T108" fmla="*/ 1381 w 2517"/>
              <a:gd name="T109" fmla="*/ 514 h 3051"/>
              <a:gd name="T110" fmla="*/ 1317 w 2517"/>
              <a:gd name="T111" fmla="*/ 617 h 3051"/>
              <a:gd name="T112" fmla="*/ 1296 w 2517"/>
              <a:gd name="T113" fmla="*/ 769 h 3051"/>
              <a:gd name="T114" fmla="*/ 1275 w 2517"/>
              <a:gd name="T115" fmla="*/ 974 h 3051"/>
              <a:gd name="T116" fmla="*/ 1376 w 2517"/>
              <a:gd name="T117" fmla="*/ 1142 h 3051"/>
              <a:gd name="T118" fmla="*/ 1360 w 2517"/>
              <a:gd name="T119" fmla="*/ 1304 h 3051"/>
              <a:gd name="T120" fmla="*/ 1227 w 2517"/>
              <a:gd name="T121" fmla="*/ 1488 h 3051"/>
              <a:gd name="T122" fmla="*/ 1280 w 2517"/>
              <a:gd name="T123" fmla="*/ 1547 h 30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17" h="3051">
                <a:moveTo>
                  <a:pt x="1376" y="1585"/>
                </a:moveTo>
                <a:lnTo>
                  <a:pt x="1376" y="1596"/>
                </a:lnTo>
                <a:lnTo>
                  <a:pt x="1381" y="1618"/>
                </a:lnTo>
                <a:lnTo>
                  <a:pt x="1381" y="1628"/>
                </a:lnTo>
                <a:lnTo>
                  <a:pt x="1387" y="1634"/>
                </a:lnTo>
                <a:lnTo>
                  <a:pt x="1387" y="1645"/>
                </a:lnTo>
                <a:lnTo>
                  <a:pt x="1381" y="1650"/>
                </a:lnTo>
                <a:lnTo>
                  <a:pt x="1365" y="1645"/>
                </a:lnTo>
                <a:lnTo>
                  <a:pt x="1365" y="1656"/>
                </a:lnTo>
                <a:lnTo>
                  <a:pt x="1365" y="1672"/>
                </a:lnTo>
                <a:lnTo>
                  <a:pt x="1365" y="1683"/>
                </a:lnTo>
                <a:lnTo>
                  <a:pt x="1365" y="1693"/>
                </a:lnTo>
                <a:lnTo>
                  <a:pt x="1365" y="1704"/>
                </a:lnTo>
                <a:lnTo>
                  <a:pt x="1360" y="1710"/>
                </a:lnTo>
                <a:lnTo>
                  <a:pt x="1349" y="1699"/>
                </a:lnTo>
                <a:lnTo>
                  <a:pt x="1344" y="1672"/>
                </a:lnTo>
                <a:lnTo>
                  <a:pt x="1339" y="1666"/>
                </a:lnTo>
                <a:lnTo>
                  <a:pt x="1317" y="1672"/>
                </a:lnTo>
                <a:lnTo>
                  <a:pt x="1312" y="1677"/>
                </a:lnTo>
                <a:lnTo>
                  <a:pt x="1301" y="1683"/>
                </a:lnTo>
                <a:lnTo>
                  <a:pt x="1296" y="1688"/>
                </a:lnTo>
                <a:lnTo>
                  <a:pt x="1301" y="1693"/>
                </a:lnTo>
                <a:lnTo>
                  <a:pt x="1301" y="1699"/>
                </a:lnTo>
                <a:lnTo>
                  <a:pt x="1296" y="1704"/>
                </a:lnTo>
                <a:lnTo>
                  <a:pt x="1307" y="1710"/>
                </a:lnTo>
                <a:lnTo>
                  <a:pt x="1285" y="1715"/>
                </a:lnTo>
                <a:lnTo>
                  <a:pt x="1280" y="1699"/>
                </a:lnTo>
                <a:lnTo>
                  <a:pt x="1275" y="1693"/>
                </a:lnTo>
                <a:lnTo>
                  <a:pt x="1269" y="1726"/>
                </a:lnTo>
                <a:lnTo>
                  <a:pt x="1323" y="1726"/>
                </a:lnTo>
                <a:lnTo>
                  <a:pt x="1328" y="1742"/>
                </a:lnTo>
                <a:lnTo>
                  <a:pt x="1360" y="1758"/>
                </a:lnTo>
                <a:lnTo>
                  <a:pt x="1355" y="1769"/>
                </a:lnTo>
                <a:lnTo>
                  <a:pt x="1355" y="1774"/>
                </a:lnTo>
                <a:lnTo>
                  <a:pt x="1333" y="1769"/>
                </a:lnTo>
                <a:lnTo>
                  <a:pt x="1307" y="1764"/>
                </a:lnTo>
                <a:lnTo>
                  <a:pt x="1312" y="1758"/>
                </a:lnTo>
                <a:lnTo>
                  <a:pt x="1301" y="1758"/>
                </a:lnTo>
                <a:lnTo>
                  <a:pt x="1269" y="1747"/>
                </a:lnTo>
                <a:lnTo>
                  <a:pt x="1280" y="1796"/>
                </a:lnTo>
                <a:lnTo>
                  <a:pt x="1328" y="1812"/>
                </a:lnTo>
                <a:lnTo>
                  <a:pt x="1349" y="1807"/>
                </a:lnTo>
                <a:lnTo>
                  <a:pt x="1360" y="1807"/>
                </a:lnTo>
                <a:lnTo>
                  <a:pt x="1371" y="1802"/>
                </a:lnTo>
                <a:lnTo>
                  <a:pt x="1381" y="1802"/>
                </a:lnTo>
                <a:lnTo>
                  <a:pt x="1408" y="1807"/>
                </a:lnTo>
                <a:lnTo>
                  <a:pt x="1413" y="1791"/>
                </a:lnTo>
                <a:lnTo>
                  <a:pt x="1413" y="1796"/>
                </a:lnTo>
                <a:lnTo>
                  <a:pt x="1419" y="1802"/>
                </a:lnTo>
                <a:lnTo>
                  <a:pt x="1424" y="1812"/>
                </a:lnTo>
                <a:lnTo>
                  <a:pt x="1413" y="1818"/>
                </a:lnTo>
                <a:lnTo>
                  <a:pt x="1408" y="1812"/>
                </a:lnTo>
                <a:lnTo>
                  <a:pt x="1397" y="1812"/>
                </a:lnTo>
                <a:lnTo>
                  <a:pt x="1381" y="1807"/>
                </a:lnTo>
                <a:lnTo>
                  <a:pt x="1376" y="1812"/>
                </a:lnTo>
                <a:lnTo>
                  <a:pt x="1371" y="1818"/>
                </a:lnTo>
                <a:lnTo>
                  <a:pt x="1429" y="1834"/>
                </a:lnTo>
                <a:lnTo>
                  <a:pt x="1424" y="1829"/>
                </a:lnTo>
                <a:lnTo>
                  <a:pt x="1435" y="1829"/>
                </a:lnTo>
                <a:lnTo>
                  <a:pt x="1435" y="1839"/>
                </a:lnTo>
                <a:lnTo>
                  <a:pt x="1424" y="1839"/>
                </a:lnTo>
                <a:lnTo>
                  <a:pt x="1408" y="1834"/>
                </a:lnTo>
                <a:lnTo>
                  <a:pt x="1403" y="1834"/>
                </a:lnTo>
                <a:lnTo>
                  <a:pt x="1392" y="1834"/>
                </a:lnTo>
                <a:lnTo>
                  <a:pt x="1381" y="1834"/>
                </a:lnTo>
                <a:lnTo>
                  <a:pt x="1376" y="1834"/>
                </a:lnTo>
                <a:lnTo>
                  <a:pt x="1376" y="1839"/>
                </a:lnTo>
                <a:lnTo>
                  <a:pt x="1381" y="1856"/>
                </a:lnTo>
                <a:lnTo>
                  <a:pt x="1397" y="1861"/>
                </a:lnTo>
                <a:lnTo>
                  <a:pt x="1403" y="1872"/>
                </a:lnTo>
                <a:lnTo>
                  <a:pt x="1392" y="1872"/>
                </a:lnTo>
                <a:lnTo>
                  <a:pt x="1381" y="1861"/>
                </a:lnTo>
                <a:lnTo>
                  <a:pt x="1376" y="1877"/>
                </a:lnTo>
                <a:lnTo>
                  <a:pt x="1371" y="1893"/>
                </a:lnTo>
                <a:lnTo>
                  <a:pt x="1387" y="1899"/>
                </a:lnTo>
                <a:lnTo>
                  <a:pt x="1381" y="1904"/>
                </a:lnTo>
                <a:lnTo>
                  <a:pt x="1365" y="1899"/>
                </a:lnTo>
                <a:lnTo>
                  <a:pt x="1360" y="1899"/>
                </a:lnTo>
                <a:lnTo>
                  <a:pt x="1355" y="1893"/>
                </a:lnTo>
                <a:lnTo>
                  <a:pt x="1349" y="1861"/>
                </a:lnTo>
                <a:lnTo>
                  <a:pt x="1339" y="1834"/>
                </a:lnTo>
                <a:lnTo>
                  <a:pt x="1312" y="1834"/>
                </a:lnTo>
                <a:lnTo>
                  <a:pt x="1312" y="1823"/>
                </a:lnTo>
                <a:lnTo>
                  <a:pt x="1301" y="1818"/>
                </a:lnTo>
                <a:lnTo>
                  <a:pt x="1291" y="1812"/>
                </a:lnTo>
                <a:lnTo>
                  <a:pt x="1285" y="1807"/>
                </a:lnTo>
                <a:lnTo>
                  <a:pt x="1280" y="1818"/>
                </a:lnTo>
                <a:lnTo>
                  <a:pt x="1285" y="1829"/>
                </a:lnTo>
                <a:lnTo>
                  <a:pt x="1285" y="1839"/>
                </a:lnTo>
                <a:lnTo>
                  <a:pt x="1296" y="1883"/>
                </a:lnTo>
                <a:lnTo>
                  <a:pt x="1259" y="1888"/>
                </a:lnTo>
                <a:lnTo>
                  <a:pt x="1259" y="1877"/>
                </a:lnTo>
                <a:lnTo>
                  <a:pt x="1248" y="1823"/>
                </a:lnTo>
                <a:lnTo>
                  <a:pt x="1243" y="1791"/>
                </a:lnTo>
                <a:lnTo>
                  <a:pt x="1195" y="1769"/>
                </a:lnTo>
                <a:lnTo>
                  <a:pt x="1200" y="1823"/>
                </a:lnTo>
                <a:lnTo>
                  <a:pt x="1221" y="1921"/>
                </a:lnTo>
                <a:lnTo>
                  <a:pt x="1264" y="1921"/>
                </a:lnTo>
                <a:lnTo>
                  <a:pt x="1301" y="1921"/>
                </a:lnTo>
                <a:lnTo>
                  <a:pt x="1317" y="1926"/>
                </a:lnTo>
                <a:lnTo>
                  <a:pt x="1328" y="1931"/>
                </a:lnTo>
                <a:lnTo>
                  <a:pt x="1355" y="1937"/>
                </a:lnTo>
                <a:lnTo>
                  <a:pt x="1349" y="1948"/>
                </a:lnTo>
                <a:lnTo>
                  <a:pt x="1349" y="1958"/>
                </a:lnTo>
                <a:lnTo>
                  <a:pt x="1344" y="1964"/>
                </a:lnTo>
                <a:lnTo>
                  <a:pt x="1328" y="2002"/>
                </a:lnTo>
                <a:lnTo>
                  <a:pt x="1301" y="2034"/>
                </a:lnTo>
                <a:lnTo>
                  <a:pt x="1301" y="2040"/>
                </a:lnTo>
                <a:lnTo>
                  <a:pt x="1296" y="2045"/>
                </a:lnTo>
                <a:lnTo>
                  <a:pt x="1253" y="2083"/>
                </a:lnTo>
                <a:lnTo>
                  <a:pt x="1221" y="2072"/>
                </a:lnTo>
                <a:lnTo>
                  <a:pt x="1205" y="2094"/>
                </a:lnTo>
                <a:lnTo>
                  <a:pt x="1221" y="2110"/>
                </a:lnTo>
                <a:lnTo>
                  <a:pt x="1200" y="2121"/>
                </a:lnTo>
                <a:lnTo>
                  <a:pt x="1195" y="2115"/>
                </a:lnTo>
                <a:lnTo>
                  <a:pt x="1200" y="2099"/>
                </a:lnTo>
                <a:lnTo>
                  <a:pt x="1189" y="2110"/>
                </a:lnTo>
                <a:lnTo>
                  <a:pt x="1195" y="2094"/>
                </a:lnTo>
                <a:lnTo>
                  <a:pt x="1184" y="2094"/>
                </a:lnTo>
                <a:lnTo>
                  <a:pt x="1179" y="2099"/>
                </a:lnTo>
                <a:lnTo>
                  <a:pt x="1168" y="2104"/>
                </a:lnTo>
                <a:lnTo>
                  <a:pt x="1195" y="2126"/>
                </a:lnTo>
                <a:lnTo>
                  <a:pt x="1184" y="2126"/>
                </a:lnTo>
                <a:lnTo>
                  <a:pt x="1173" y="2126"/>
                </a:lnTo>
                <a:lnTo>
                  <a:pt x="1179" y="2131"/>
                </a:lnTo>
                <a:lnTo>
                  <a:pt x="1168" y="2131"/>
                </a:lnTo>
                <a:lnTo>
                  <a:pt x="1163" y="2131"/>
                </a:lnTo>
                <a:lnTo>
                  <a:pt x="1152" y="2126"/>
                </a:lnTo>
                <a:lnTo>
                  <a:pt x="1157" y="2121"/>
                </a:lnTo>
                <a:lnTo>
                  <a:pt x="1152" y="2110"/>
                </a:lnTo>
                <a:lnTo>
                  <a:pt x="1141" y="2126"/>
                </a:lnTo>
                <a:lnTo>
                  <a:pt x="1152" y="2131"/>
                </a:lnTo>
                <a:lnTo>
                  <a:pt x="1141" y="2137"/>
                </a:lnTo>
                <a:lnTo>
                  <a:pt x="1125" y="2126"/>
                </a:lnTo>
                <a:lnTo>
                  <a:pt x="1141" y="2110"/>
                </a:lnTo>
                <a:lnTo>
                  <a:pt x="1131" y="2104"/>
                </a:lnTo>
                <a:lnTo>
                  <a:pt x="1120" y="2121"/>
                </a:lnTo>
                <a:lnTo>
                  <a:pt x="1109" y="2115"/>
                </a:lnTo>
                <a:lnTo>
                  <a:pt x="1120" y="2099"/>
                </a:lnTo>
                <a:lnTo>
                  <a:pt x="1125" y="2094"/>
                </a:lnTo>
                <a:lnTo>
                  <a:pt x="1120" y="2088"/>
                </a:lnTo>
                <a:lnTo>
                  <a:pt x="1115" y="2094"/>
                </a:lnTo>
                <a:lnTo>
                  <a:pt x="1088" y="2126"/>
                </a:lnTo>
                <a:lnTo>
                  <a:pt x="1077" y="2131"/>
                </a:lnTo>
                <a:lnTo>
                  <a:pt x="1072" y="2142"/>
                </a:lnTo>
                <a:lnTo>
                  <a:pt x="1067" y="2148"/>
                </a:lnTo>
                <a:lnTo>
                  <a:pt x="1067" y="2158"/>
                </a:lnTo>
                <a:lnTo>
                  <a:pt x="1067" y="2175"/>
                </a:lnTo>
                <a:lnTo>
                  <a:pt x="1072" y="2180"/>
                </a:lnTo>
                <a:lnTo>
                  <a:pt x="1067" y="2196"/>
                </a:lnTo>
                <a:lnTo>
                  <a:pt x="1072" y="2202"/>
                </a:lnTo>
                <a:lnTo>
                  <a:pt x="1093" y="2213"/>
                </a:lnTo>
                <a:lnTo>
                  <a:pt x="1088" y="2223"/>
                </a:lnTo>
                <a:lnTo>
                  <a:pt x="1088" y="2234"/>
                </a:lnTo>
                <a:lnTo>
                  <a:pt x="1093" y="2245"/>
                </a:lnTo>
                <a:lnTo>
                  <a:pt x="1088" y="2250"/>
                </a:lnTo>
                <a:lnTo>
                  <a:pt x="1093" y="2256"/>
                </a:lnTo>
                <a:lnTo>
                  <a:pt x="1083" y="2261"/>
                </a:lnTo>
                <a:lnTo>
                  <a:pt x="1077" y="2261"/>
                </a:lnTo>
                <a:lnTo>
                  <a:pt x="1077" y="2250"/>
                </a:lnTo>
                <a:lnTo>
                  <a:pt x="1067" y="2245"/>
                </a:lnTo>
                <a:lnTo>
                  <a:pt x="1051" y="2234"/>
                </a:lnTo>
                <a:lnTo>
                  <a:pt x="1040" y="2245"/>
                </a:lnTo>
                <a:lnTo>
                  <a:pt x="1056" y="2267"/>
                </a:lnTo>
                <a:lnTo>
                  <a:pt x="1051" y="2272"/>
                </a:lnTo>
                <a:lnTo>
                  <a:pt x="1056" y="2272"/>
                </a:lnTo>
                <a:lnTo>
                  <a:pt x="1067" y="2272"/>
                </a:lnTo>
                <a:lnTo>
                  <a:pt x="1072" y="2277"/>
                </a:lnTo>
                <a:lnTo>
                  <a:pt x="1072" y="2283"/>
                </a:lnTo>
                <a:lnTo>
                  <a:pt x="1072" y="2288"/>
                </a:lnTo>
                <a:lnTo>
                  <a:pt x="1067" y="2283"/>
                </a:lnTo>
                <a:lnTo>
                  <a:pt x="1067" y="2288"/>
                </a:lnTo>
                <a:lnTo>
                  <a:pt x="1067" y="2299"/>
                </a:lnTo>
                <a:lnTo>
                  <a:pt x="1061" y="2288"/>
                </a:lnTo>
                <a:lnTo>
                  <a:pt x="1056" y="2288"/>
                </a:lnTo>
                <a:lnTo>
                  <a:pt x="1040" y="2294"/>
                </a:lnTo>
                <a:lnTo>
                  <a:pt x="1040" y="2288"/>
                </a:lnTo>
                <a:lnTo>
                  <a:pt x="1040" y="2277"/>
                </a:lnTo>
                <a:lnTo>
                  <a:pt x="1035" y="2267"/>
                </a:lnTo>
                <a:lnTo>
                  <a:pt x="1013" y="2299"/>
                </a:lnTo>
                <a:lnTo>
                  <a:pt x="1003" y="2305"/>
                </a:lnTo>
                <a:lnTo>
                  <a:pt x="1019" y="2315"/>
                </a:lnTo>
                <a:lnTo>
                  <a:pt x="1024" y="2305"/>
                </a:lnTo>
                <a:lnTo>
                  <a:pt x="1029" y="2310"/>
                </a:lnTo>
                <a:lnTo>
                  <a:pt x="1013" y="2337"/>
                </a:lnTo>
                <a:lnTo>
                  <a:pt x="1003" y="2353"/>
                </a:lnTo>
                <a:lnTo>
                  <a:pt x="1003" y="2326"/>
                </a:lnTo>
                <a:lnTo>
                  <a:pt x="987" y="2348"/>
                </a:lnTo>
                <a:lnTo>
                  <a:pt x="976" y="2364"/>
                </a:lnTo>
                <a:lnTo>
                  <a:pt x="960" y="2353"/>
                </a:lnTo>
                <a:lnTo>
                  <a:pt x="939" y="2369"/>
                </a:lnTo>
                <a:lnTo>
                  <a:pt x="944" y="2386"/>
                </a:lnTo>
                <a:lnTo>
                  <a:pt x="939" y="2391"/>
                </a:lnTo>
                <a:lnTo>
                  <a:pt x="933" y="2391"/>
                </a:lnTo>
                <a:lnTo>
                  <a:pt x="928" y="2402"/>
                </a:lnTo>
                <a:lnTo>
                  <a:pt x="928" y="2407"/>
                </a:lnTo>
                <a:lnTo>
                  <a:pt x="923" y="2413"/>
                </a:lnTo>
                <a:lnTo>
                  <a:pt x="917" y="2424"/>
                </a:lnTo>
                <a:lnTo>
                  <a:pt x="891" y="2407"/>
                </a:lnTo>
                <a:lnTo>
                  <a:pt x="875" y="2424"/>
                </a:lnTo>
                <a:lnTo>
                  <a:pt x="891" y="2434"/>
                </a:lnTo>
                <a:lnTo>
                  <a:pt x="901" y="2434"/>
                </a:lnTo>
                <a:lnTo>
                  <a:pt x="880" y="2456"/>
                </a:lnTo>
                <a:lnTo>
                  <a:pt x="875" y="2451"/>
                </a:lnTo>
                <a:lnTo>
                  <a:pt x="880" y="2445"/>
                </a:lnTo>
                <a:lnTo>
                  <a:pt x="864" y="2429"/>
                </a:lnTo>
                <a:lnTo>
                  <a:pt x="848" y="2445"/>
                </a:lnTo>
                <a:lnTo>
                  <a:pt x="869" y="2461"/>
                </a:lnTo>
                <a:lnTo>
                  <a:pt x="880" y="2461"/>
                </a:lnTo>
                <a:lnTo>
                  <a:pt x="869" y="2467"/>
                </a:lnTo>
                <a:lnTo>
                  <a:pt x="869" y="2472"/>
                </a:lnTo>
                <a:lnTo>
                  <a:pt x="864" y="2467"/>
                </a:lnTo>
                <a:lnTo>
                  <a:pt x="864" y="2472"/>
                </a:lnTo>
                <a:lnTo>
                  <a:pt x="859" y="2478"/>
                </a:lnTo>
                <a:lnTo>
                  <a:pt x="859" y="2472"/>
                </a:lnTo>
                <a:lnTo>
                  <a:pt x="853" y="2467"/>
                </a:lnTo>
                <a:lnTo>
                  <a:pt x="848" y="2472"/>
                </a:lnTo>
                <a:lnTo>
                  <a:pt x="853" y="2467"/>
                </a:lnTo>
                <a:lnTo>
                  <a:pt x="848" y="2467"/>
                </a:lnTo>
                <a:lnTo>
                  <a:pt x="837" y="2483"/>
                </a:lnTo>
                <a:lnTo>
                  <a:pt x="832" y="2483"/>
                </a:lnTo>
                <a:lnTo>
                  <a:pt x="821" y="2478"/>
                </a:lnTo>
                <a:lnTo>
                  <a:pt x="805" y="2488"/>
                </a:lnTo>
                <a:lnTo>
                  <a:pt x="773" y="2494"/>
                </a:lnTo>
                <a:lnTo>
                  <a:pt x="768" y="2526"/>
                </a:lnTo>
                <a:lnTo>
                  <a:pt x="752" y="2537"/>
                </a:lnTo>
                <a:lnTo>
                  <a:pt x="741" y="2548"/>
                </a:lnTo>
                <a:lnTo>
                  <a:pt x="736" y="2559"/>
                </a:lnTo>
                <a:lnTo>
                  <a:pt x="715" y="2570"/>
                </a:lnTo>
                <a:lnTo>
                  <a:pt x="715" y="2575"/>
                </a:lnTo>
                <a:lnTo>
                  <a:pt x="704" y="2575"/>
                </a:lnTo>
                <a:lnTo>
                  <a:pt x="709" y="2580"/>
                </a:lnTo>
                <a:lnTo>
                  <a:pt x="704" y="2586"/>
                </a:lnTo>
                <a:lnTo>
                  <a:pt x="699" y="2591"/>
                </a:lnTo>
                <a:lnTo>
                  <a:pt x="693" y="2591"/>
                </a:lnTo>
                <a:lnTo>
                  <a:pt x="693" y="2586"/>
                </a:lnTo>
                <a:lnTo>
                  <a:pt x="688" y="2591"/>
                </a:lnTo>
                <a:lnTo>
                  <a:pt x="651" y="2629"/>
                </a:lnTo>
                <a:lnTo>
                  <a:pt x="640" y="2629"/>
                </a:lnTo>
                <a:lnTo>
                  <a:pt x="640" y="2624"/>
                </a:lnTo>
                <a:lnTo>
                  <a:pt x="635" y="2624"/>
                </a:lnTo>
                <a:lnTo>
                  <a:pt x="629" y="2624"/>
                </a:lnTo>
                <a:lnTo>
                  <a:pt x="635" y="2624"/>
                </a:lnTo>
                <a:lnTo>
                  <a:pt x="608" y="2640"/>
                </a:lnTo>
                <a:lnTo>
                  <a:pt x="619" y="2645"/>
                </a:lnTo>
                <a:lnTo>
                  <a:pt x="608" y="2640"/>
                </a:lnTo>
                <a:lnTo>
                  <a:pt x="603" y="2640"/>
                </a:lnTo>
                <a:lnTo>
                  <a:pt x="592" y="2645"/>
                </a:lnTo>
                <a:lnTo>
                  <a:pt x="592" y="2651"/>
                </a:lnTo>
                <a:lnTo>
                  <a:pt x="592" y="2656"/>
                </a:lnTo>
                <a:lnTo>
                  <a:pt x="587" y="2661"/>
                </a:lnTo>
                <a:lnTo>
                  <a:pt x="581" y="2667"/>
                </a:lnTo>
                <a:lnTo>
                  <a:pt x="576" y="2672"/>
                </a:lnTo>
                <a:lnTo>
                  <a:pt x="571" y="2683"/>
                </a:lnTo>
                <a:lnTo>
                  <a:pt x="560" y="2683"/>
                </a:lnTo>
                <a:lnTo>
                  <a:pt x="549" y="2694"/>
                </a:lnTo>
                <a:lnTo>
                  <a:pt x="544" y="2705"/>
                </a:lnTo>
                <a:lnTo>
                  <a:pt x="539" y="2710"/>
                </a:lnTo>
                <a:lnTo>
                  <a:pt x="533" y="2716"/>
                </a:lnTo>
                <a:lnTo>
                  <a:pt x="528" y="2726"/>
                </a:lnTo>
                <a:lnTo>
                  <a:pt x="523" y="2732"/>
                </a:lnTo>
                <a:lnTo>
                  <a:pt x="512" y="2743"/>
                </a:lnTo>
                <a:lnTo>
                  <a:pt x="507" y="2748"/>
                </a:lnTo>
                <a:lnTo>
                  <a:pt x="501" y="2753"/>
                </a:lnTo>
                <a:lnTo>
                  <a:pt x="496" y="2759"/>
                </a:lnTo>
                <a:lnTo>
                  <a:pt x="485" y="2764"/>
                </a:lnTo>
                <a:lnTo>
                  <a:pt x="480" y="2770"/>
                </a:lnTo>
                <a:lnTo>
                  <a:pt x="469" y="2770"/>
                </a:lnTo>
                <a:lnTo>
                  <a:pt x="459" y="2770"/>
                </a:lnTo>
                <a:lnTo>
                  <a:pt x="448" y="2775"/>
                </a:lnTo>
                <a:lnTo>
                  <a:pt x="437" y="2775"/>
                </a:lnTo>
                <a:lnTo>
                  <a:pt x="432" y="2775"/>
                </a:lnTo>
                <a:lnTo>
                  <a:pt x="421" y="2780"/>
                </a:lnTo>
                <a:lnTo>
                  <a:pt x="416" y="2775"/>
                </a:lnTo>
                <a:lnTo>
                  <a:pt x="411" y="2780"/>
                </a:lnTo>
                <a:lnTo>
                  <a:pt x="405" y="2786"/>
                </a:lnTo>
                <a:lnTo>
                  <a:pt x="395" y="2791"/>
                </a:lnTo>
                <a:lnTo>
                  <a:pt x="389" y="2791"/>
                </a:lnTo>
                <a:lnTo>
                  <a:pt x="395" y="2797"/>
                </a:lnTo>
                <a:lnTo>
                  <a:pt x="384" y="2802"/>
                </a:lnTo>
                <a:lnTo>
                  <a:pt x="379" y="2797"/>
                </a:lnTo>
                <a:lnTo>
                  <a:pt x="373" y="2797"/>
                </a:lnTo>
                <a:lnTo>
                  <a:pt x="368" y="2797"/>
                </a:lnTo>
                <a:lnTo>
                  <a:pt x="357" y="2802"/>
                </a:lnTo>
                <a:lnTo>
                  <a:pt x="347" y="2802"/>
                </a:lnTo>
                <a:lnTo>
                  <a:pt x="325" y="2802"/>
                </a:lnTo>
                <a:lnTo>
                  <a:pt x="320" y="2797"/>
                </a:lnTo>
                <a:lnTo>
                  <a:pt x="309" y="2797"/>
                </a:lnTo>
                <a:lnTo>
                  <a:pt x="304" y="2802"/>
                </a:lnTo>
                <a:lnTo>
                  <a:pt x="293" y="2808"/>
                </a:lnTo>
                <a:lnTo>
                  <a:pt x="288" y="2802"/>
                </a:lnTo>
                <a:lnTo>
                  <a:pt x="283" y="2808"/>
                </a:lnTo>
                <a:lnTo>
                  <a:pt x="277" y="2813"/>
                </a:lnTo>
                <a:lnTo>
                  <a:pt x="267" y="2818"/>
                </a:lnTo>
                <a:lnTo>
                  <a:pt x="261" y="2824"/>
                </a:lnTo>
                <a:lnTo>
                  <a:pt x="251" y="2824"/>
                </a:lnTo>
                <a:lnTo>
                  <a:pt x="240" y="2818"/>
                </a:lnTo>
                <a:lnTo>
                  <a:pt x="235" y="2818"/>
                </a:lnTo>
                <a:lnTo>
                  <a:pt x="224" y="2824"/>
                </a:lnTo>
                <a:lnTo>
                  <a:pt x="219" y="2829"/>
                </a:lnTo>
                <a:lnTo>
                  <a:pt x="213" y="2840"/>
                </a:lnTo>
                <a:lnTo>
                  <a:pt x="208" y="2845"/>
                </a:lnTo>
                <a:lnTo>
                  <a:pt x="208" y="2856"/>
                </a:lnTo>
                <a:lnTo>
                  <a:pt x="197" y="2856"/>
                </a:lnTo>
                <a:lnTo>
                  <a:pt x="192" y="2862"/>
                </a:lnTo>
                <a:lnTo>
                  <a:pt x="192" y="2867"/>
                </a:lnTo>
                <a:lnTo>
                  <a:pt x="187" y="2867"/>
                </a:lnTo>
                <a:lnTo>
                  <a:pt x="176" y="2872"/>
                </a:lnTo>
                <a:lnTo>
                  <a:pt x="160" y="2867"/>
                </a:lnTo>
                <a:lnTo>
                  <a:pt x="139" y="2862"/>
                </a:lnTo>
                <a:lnTo>
                  <a:pt x="149" y="2851"/>
                </a:lnTo>
                <a:lnTo>
                  <a:pt x="139" y="2840"/>
                </a:lnTo>
                <a:lnTo>
                  <a:pt x="128" y="2851"/>
                </a:lnTo>
                <a:lnTo>
                  <a:pt x="123" y="2845"/>
                </a:lnTo>
                <a:lnTo>
                  <a:pt x="112" y="2845"/>
                </a:lnTo>
                <a:lnTo>
                  <a:pt x="101" y="2851"/>
                </a:lnTo>
                <a:lnTo>
                  <a:pt x="107" y="2862"/>
                </a:lnTo>
                <a:lnTo>
                  <a:pt x="112" y="2867"/>
                </a:lnTo>
                <a:lnTo>
                  <a:pt x="101" y="2862"/>
                </a:lnTo>
                <a:lnTo>
                  <a:pt x="101" y="2856"/>
                </a:lnTo>
                <a:lnTo>
                  <a:pt x="96" y="2862"/>
                </a:lnTo>
                <a:lnTo>
                  <a:pt x="85" y="2856"/>
                </a:lnTo>
                <a:lnTo>
                  <a:pt x="80" y="2856"/>
                </a:lnTo>
                <a:lnTo>
                  <a:pt x="69" y="2856"/>
                </a:lnTo>
                <a:lnTo>
                  <a:pt x="59" y="2856"/>
                </a:lnTo>
                <a:lnTo>
                  <a:pt x="48" y="2862"/>
                </a:lnTo>
                <a:lnTo>
                  <a:pt x="43" y="2862"/>
                </a:lnTo>
                <a:lnTo>
                  <a:pt x="32" y="2867"/>
                </a:lnTo>
                <a:lnTo>
                  <a:pt x="27" y="2872"/>
                </a:lnTo>
                <a:lnTo>
                  <a:pt x="21" y="2878"/>
                </a:lnTo>
                <a:lnTo>
                  <a:pt x="16" y="2889"/>
                </a:lnTo>
                <a:lnTo>
                  <a:pt x="5" y="2889"/>
                </a:lnTo>
                <a:lnTo>
                  <a:pt x="0" y="2883"/>
                </a:lnTo>
                <a:lnTo>
                  <a:pt x="0" y="2889"/>
                </a:lnTo>
                <a:lnTo>
                  <a:pt x="0" y="2894"/>
                </a:lnTo>
                <a:lnTo>
                  <a:pt x="0" y="2899"/>
                </a:lnTo>
                <a:lnTo>
                  <a:pt x="11" y="2910"/>
                </a:lnTo>
                <a:lnTo>
                  <a:pt x="16" y="2910"/>
                </a:lnTo>
                <a:lnTo>
                  <a:pt x="27" y="2905"/>
                </a:lnTo>
                <a:lnTo>
                  <a:pt x="32" y="2899"/>
                </a:lnTo>
                <a:lnTo>
                  <a:pt x="37" y="2905"/>
                </a:lnTo>
                <a:lnTo>
                  <a:pt x="48" y="2910"/>
                </a:lnTo>
                <a:lnTo>
                  <a:pt x="48" y="2921"/>
                </a:lnTo>
                <a:lnTo>
                  <a:pt x="37" y="2927"/>
                </a:lnTo>
                <a:lnTo>
                  <a:pt x="37" y="2937"/>
                </a:lnTo>
                <a:lnTo>
                  <a:pt x="27" y="2943"/>
                </a:lnTo>
                <a:lnTo>
                  <a:pt x="21" y="2948"/>
                </a:lnTo>
                <a:lnTo>
                  <a:pt x="16" y="2948"/>
                </a:lnTo>
                <a:lnTo>
                  <a:pt x="11" y="2959"/>
                </a:lnTo>
                <a:lnTo>
                  <a:pt x="16" y="2964"/>
                </a:lnTo>
                <a:lnTo>
                  <a:pt x="21" y="2975"/>
                </a:lnTo>
                <a:lnTo>
                  <a:pt x="16" y="2981"/>
                </a:lnTo>
                <a:lnTo>
                  <a:pt x="21" y="2986"/>
                </a:lnTo>
                <a:lnTo>
                  <a:pt x="27" y="2991"/>
                </a:lnTo>
                <a:lnTo>
                  <a:pt x="32" y="2997"/>
                </a:lnTo>
                <a:lnTo>
                  <a:pt x="37" y="3002"/>
                </a:lnTo>
                <a:lnTo>
                  <a:pt x="48" y="3002"/>
                </a:lnTo>
                <a:lnTo>
                  <a:pt x="53" y="3008"/>
                </a:lnTo>
                <a:lnTo>
                  <a:pt x="53" y="3018"/>
                </a:lnTo>
                <a:lnTo>
                  <a:pt x="48" y="3024"/>
                </a:lnTo>
                <a:lnTo>
                  <a:pt x="53" y="3029"/>
                </a:lnTo>
                <a:lnTo>
                  <a:pt x="59" y="3040"/>
                </a:lnTo>
                <a:lnTo>
                  <a:pt x="64" y="3051"/>
                </a:lnTo>
                <a:lnTo>
                  <a:pt x="69" y="3051"/>
                </a:lnTo>
                <a:lnTo>
                  <a:pt x="75" y="3046"/>
                </a:lnTo>
                <a:lnTo>
                  <a:pt x="85" y="3046"/>
                </a:lnTo>
                <a:lnTo>
                  <a:pt x="91" y="3051"/>
                </a:lnTo>
                <a:lnTo>
                  <a:pt x="101" y="3046"/>
                </a:lnTo>
                <a:lnTo>
                  <a:pt x="107" y="3040"/>
                </a:lnTo>
                <a:lnTo>
                  <a:pt x="112" y="3035"/>
                </a:lnTo>
                <a:lnTo>
                  <a:pt x="123" y="3035"/>
                </a:lnTo>
                <a:lnTo>
                  <a:pt x="128" y="3035"/>
                </a:lnTo>
                <a:lnTo>
                  <a:pt x="133" y="3040"/>
                </a:lnTo>
                <a:lnTo>
                  <a:pt x="139" y="3051"/>
                </a:lnTo>
                <a:lnTo>
                  <a:pt x="149" y="3051"/>
                </a:lnTo>
                <a:lnTo>
                  <a:pt x="160" y="3051"/>
                </a:lnTo>
                <a:lnTo>
                  <a:pt x="165" y="3046"/>
                </a:lnTo>
                <a:lnTo>
                  <a:pt x="165" y="3040"/>
                </a:lnTo>
                <a:lnTo>
                  <a:pt x="171" y="3029"/>
                </a:lnTo>
                <a:lnTo>
                  <a:pt x="176" y="3024"/>
                </a:lnTo>
                <a:lnTo>
                  <a:pt x="176" y="3013"/>
                </a:lnTo>
                <a:lnTo>
                  <a:pt x="187" y="3018"/>
                </a:lnTo>
                <a:lnTo>
                  <a:pt x="192" y="3018"/>
                </a:lnTo>
                <a:lnTo>
                  <a:pt x="197" y="3013"/>
                </a:lnTo>
                <a:lnTo>
                  <a:pt x="208" y="3008"/>
                </a:lnTo>
                <a:lnTo>
                  <a:pt x="219" y="3013"/>
                </a:lnTo>
                <a:lnTo>
                  <a:pt x="224" y="3013"/>
                </a:lnTo>
                <a:lnTo>
                  <a:pt x="235" y="3018"/>
                </a:lnTo>
                <a:lnTo>
                  <a:pt x="229" y="3024"/>
                </a:lnTo>
                <a:lnTo>
                  <a:pt x="229" y="3035"/>
                </a:lnTo>
                <a:lnTo>
                  <a:pt x="229" y="3040"/>
                </a:lnTo>
                <a:lnTo>
                  <a:pt x="229" y="3046"/>
                </a:lnTo>
                <a:lnTo>
                  <a:pt x="240" y="3040"/>
                </a:lnTo>
                <a:lnTo>
                  <a:pt x="245" y="3035"/>
                </a:lnTo>
                <a:lnTo>
                  <a:pt x="251" y="3029"/>
                </a:lnTo>
                <a:lnTo>
                  <a:pt x="261" y="3029"/>
                </a:lnTo>
                <a:lnTo>
                  <a:pt x="267" y="3029"/>
                </a:lnTo>
                <a:lnTo>
                  <a:pt x="277" y="3024"/>
                </a:lnTo>
                <a:lnTo>
                  <a:pt x="288" y="3018"/>
                </a:lnTo>
                <a:lnTo>
                  <a:pt x="299" y="3018"/>
                </a:lnTo>
                <a:lnTo>
                  <a:pt x="309" y="3024"/>
                </a:lnTo>
                <a:lnTo>
                  <a:pt x="320" y="3024"/>
                </a:lnTo>
                <a:lnTo>
                  <a:pt x="331" y="3024"/>
                </a:lnTo>
                <a:lnTo>
                  <a:pt x="336" y="3024"/>
                </a:lnTo>
                <a:lnTo>
                  <a:pt x="341" y="3024"/>
                </a:lnTo>
                <a:lnTo>
                  <a:pt x="352" y="3024"/>
                </a:lnTo>
                <a:lnTo>
                  <a:pt x="352" y="3018"/>
                </a:lnTo>
                <a:lnTo>
                  <a:pt x="363" y="3008"/>
                </a:lnTo>
                <a:lnTo>
                  <a:pt x="368" y="3008"/>
                </a:lnTo>
                <a:lnTo>
                  <a:pt x="373" y="3002"/>
                </a:lnTo>
                <a:lnTo>
                  <a:pt x="379" y="2997"/>
                </a:lnTo>
                <a:lnTo>
                  <a:pt x="389" y="2997"/>
                </a:lnTo>
                <a:lnTo>
                  <a:pt x="400" y="2997"/>
                </a:lnTo>
                <a:lnTo>
                  <a:pt x="405" y="2991"/>
                </a:lnTo>
                <a:lnTo>
                  <a:pt x="416" y="2991"/>
                </a:lnTo>
                <a:lnTo>
                  <a:pt x="421" y="2991"/>
                </a:lnTo>
                <a:lnTo>
                  <a:pt x="427" y="2986"/>
                </a:lnTo>
                <a:lnTo>
                  <a:pt x="427" y="2975"/>
                </a:lnTo>
                <a:lnTo>
                  <a:pt x="427" y="2970"/>
                </a:lnTo>
                <a:lnTo>
                  <a:pt x="427" y="2959"/>
                </a:lnTo>
                <a:lnTo>
                  <a:pt x="427" y="2948"/>
                </a:lnTo>
                <a:lnTo>
                  <a:pt x="432" y="2943"/>
                </a:lnTo>
                <a:lnTo>
                  <a:pt x="437" y="2937"/>
                </a:lnTo>
                <a:lnTo>
                  <a:pt x="437" y="2927"/>
                </a:lnTo>
                <a:lnTo>
                  <a:pt x="443" y="2916"/>
                </a:lnTo>
                <a:lnTo>
                  <a:pt x="448" y="2916"/>
                </a:lnTo>
                <a:lnTo>
                  <a:pt x="453" y="2916"/>
                </a:lnTo>
                <a:lnTo>
                  <a:pt x="464" y="2921"/>
                </a:lnTo>
                <a:lnTo>
                  <a:pt x="475" y="2921"/>
                </a:lnTo>
                <a:lnTo>
                  <a:pt x="485" y="2927"/>
                </a:lnTo>
                <a:lnTo>
                  <a:pt x="496" y="2932"/>
                </a:lnTo>
                <a:lnTo>
                  <a:pt x="501" y="2937"/>
                </a:lnTo>
                <a:lnTo>
                  <a:pt x="517" y="2937"/>
                </a:lnTo>
                <a:lnTo>
                  <a:pt x="528" y="2932"/>
                </a:lnTo>
                <a:lnTo>
                  <a:pt x="539" y="2932"/>
                </a:lnTo>
                <a:lnTo>
                  <a:pt x="544" y="2932"/>
                </a:lnTo>
                <a:lnTo>
                  <a:pt x="549" y="2921"/>
                </a:lnTo>
                <a:lnTo>
                  <a:pt x="555" y="2916"/>
                </a:lnTo>
                <a:lnTo>
                  <a:pt x="560" y="2910"/>
                </a:lnTo>
                <a:lnTo>
                  <a:pt x="571" y="2910"/>
                </a:lnTo>
                <a:lnTo>
                  <a:pt x="576" y="2905"/>
                </a:lnTo>
                <a:lnTo>
                  <a:pt x="581" y="2899"/>
                </a:lnTo>
                <a:lnTo>
                  <a:pt x="587" y="2894"/>
                </a:lnTo>
                <a:lnTo>
                  <a:pt x="597" y="2889"/>
                </a:lnTo>
                <a:lnTo>
                  <a:pt x="608" y="2889"/>
                </a:lnTo>
                <a:lnTo>
                  <a:pt x="613" y="2883"/>
                </a:lnTo>
                <a:lnTo>
                  <a:pt x="624" y="2883"/>
                </a:lnTo>
                <a:lnTo>
                  <a:pt x="635" y="2883"/>
                </a:lnTo>
                <a:lnTo>
                  <a:pt x="640" y="2889"/>
                </a:lnTo>
                <a:lnTo>
                  <a:pt x="645" y="2894"/>
                </a:lnTo>
                <a:lnTo>
                  <a:pt x="656" y="2894"/>
                </a:lnTo>
                <a:lnTo>
                  <a:pt x="672" y="2894"/>
                </a:lnTo>
                <a:lnTo>
                  <a:pt x="683" y="2894"/>
                </a:lnTo>
                <a:lnTo>
                  <a:pt x="693" y="2894"/>
                </a:lnTo>
                <a:lnTo>
                  <a:pt x="699" y="2889"/>
                </a:lnTo>
                <a:lnTo>
                  <a:pt x="709" y="2883"/>
                </a:lnTo>
                <a:lnTo>
                  <a:pt x="715" y="2878"/>
                </a:lnTo>
                <a:lnTo>
                  <a:pt x="725" y="2872"/>
                </a:lnTo>
                <a:lnTo>
                  <a:pt x="731" y="2878"/>
                </a:lnTo>
                <a:lnTo>
                  <a:pt x="736" y="2883"/>
                </a:lnTo>
                <a:lnTo>
                  <a:pt x="741" y="2894"/>
                </a:lnTo>
                <a:lnTo>
                  <a:pt x="741" y="2905"/>
                </a:lnTo>
                <a:lnTo>
                  <a:pt x="741" y="2916"/>
                </a:lnTo>
                <a:lnTo>
                  <a:pt x="747" y="2921"/>
                </a:lnTo>
                <a:lnTo>
                  <a:pt x="752" y="2932"/>
                </a:lnTo>
                <a:lnTo>
                  <a:pt x="757" y="2937"/>
                </a:lnTo>
                <a:lnTo>
                  <a:pt x="763" y="2948"/>
                </a:lnTo>
                <a:lnTo>
                  <a:pt x="768" y="2943"/>
                </a:lnTo>
                <a:lnTo>
                  <a:pt x="779" y="2943"/>
                </a:lnTo>
                <a:lnTo>
                  <a:pt x="784" y="2937"/>
                </a:lnTo>
                <a:lnTo>
                  <a:pt x="789" y="2932"/>
                </a:lnTo>
                <a:lnTo>
                  <a:pt x="800" y="2932"/>
                </a:lnTo>
                <a:lnTo>
                  <a:pt x="800" y="2927"/>
                </a:lnTo>
                <a:lnTo>
                  <a:pt x="805" y="2916"/>
                </a:lnTo>
                <a:lnTo>
                  <a:pt x="811" y="2910"/>
                </a:lnTo>
                <a:lnTo>
                  <a:pt x="811" y="2899"/>
                </a:lnTo>
                <a:lnTo>
                  <a:pt x="811" y="2889"/>
                </a:lnTo>
                <a:lnTo>
                  <a:pt x="821" y="2889"/>
                </a:lnTo>
                <a:lnTo>
                  <a:pt x="827" y="2889"/>
                </a:lnTo>
                <a:lnTo>
                  <a:pt x="837" y="2889"/>
                </a:lnTo>
                <a:lnTo>
                  <a:pt x="848" y="2889"/>
                </a:lnTo>
                <a:lnTo>
                  <a:pt x="853" y="2883"/>
                </a:lnTo>
                <a:lnTo>
                  <a:pt x="864" y="2883"/>
                </a:lnTo>
                <a:lnTo>
                  <a:pt x="869" y="2878"/>
                </a:lnTo>
                <a:lnTo>
                  <a:pt x="880" y="2872"/>
                </a:lnTo>
                <a:lnTo>
                  <a:pt x="885" y="2867"/>
                </a:lnTo>
                <a:lnTo>
                  <a:pt x="896" y="2867"/>
                </a:lnTo>
                <a:lnTo>
                  <a:pt x="907" y="2872"/>
                </a:lnTo>
                <a:lnTo>
                  <a:pt x="912" y="2878"/>
                </a:lnTo>
                <a:lnTo>
                  <a:pt x="912" y="2867"/>
                </a:lnTo>
                <a:lnTo>
                  <a:pt x="907" y="2862"/>
                </a:lnTo>
                <a:lnTo>
                  <a:pt x="901" y="2851"/>
                </a:lnTo>
                <a:lnTo>
                  <a:pt x="907" y="2845"/>
                </a:lnTo>
                <a:lnTo>
                  <a:pt x="917" y="2845"/>
                </a:lnTo>
                <a:lnTo>
                  <a:pt x="928" y="2845"/>
                </a:lnTo>
                <a:lnTo>
                  <a:pt x="933" y="2840"/>
                </a:lnTo>
                <a:lnTo>
                  <a:pt x="939" y="2829"/>
                </a:lnTo>
                <a:lnTo>
                  <a:pt x="944" y="2824"/>
                </a:lnTo>
                <a:lnTo>
                  <a:pt x="944" y="2813"/>
                </a:lnTo>
                <a:lnTo>
                  <a:pt x="939" y="2808"/>
                </a:lnTo>
                <a:lnTo>
                  <a:pt x="944" y="2808"/>
                </a:lnTo>
                <a:lnTo>
                  <a:pt x="955" y="2808"/>
                </a:lnTo>
                <a:lnTo>
                  <a:pt x="965" y="2813"/>
                </a:lnTo>
                <a:lnTo>
                  <a:pt x="971" y="2818"/>
                </a:lnTo>
                <a:lnTo>
                  <a:pt x="976" y="2824"/>
                </a:lnTo>
                <a:lnTo>
                  <a:pt x="987" y="2818"/>
                </a:lnTo>
                <a:lnTo>
                  <a:pt x="997" y="2818"/>
                </a:lnTo>
                <a:lnTo>
                  <a:pt x="1003" y="2818"/>
                </a:lnTo>
                <a:lnTo>
                  <a:pt x="1013" y="2813"/>
                </a:lnTo>
                <a:lnTo>
                  <a:pt x="1019" y="2813"/>
                </a:lnTo>
                <a:lnTo>
                  <a:pt x="1024" y="2818"/>
                </a:lnTo>
                <a:lnTo>
                  <a:pt x="1029" y="2824"/>
                </a:lnTo>
                <a:lnTo>
                  <a:pt x="1040" y="2829"/>
                </a:lnTo>
                <a:lnTo>
                  <a:pt x="1051" y="2829"/>
                </a:lnTo>
                <a:lnTo>
                  <a:pt x="1056" y="2824"/>
                </a:lnTo>
                <a:lnTo>
                  <a:pt x="1067" y="2824"/>
                </a:lnTo>
                <a:lnTo>
                  <a:pt x="1077" y="2824"/>
                </a:lnTo>
                <a:lnTo>
                  <a:pt x="1083" y="2824"/>
                </a:lnTo>
                <a:lnTo>
                  <a:pt x="1093" y="2824"/>
                </a:lnTo>
                <a:lnTo>
                  <a:pt x="1104" y="2829"/>
                </a:lnTo>
                <a:lnTo>
                  <a:pt x="1109" y="2829"/>
                </a:lnTo>
                <a:lnTo>
                  <a:pt x="1120" y="2829"/>
                </a:lnTo>
                <a:lnTo>
                  <a:pt x="1131" y="2829"/>
                </a:lnTo>
                <a:lnTo>
                  <a:pt x="1136" y="2818"/>
                </a:lnTo>
                <a:lnTo>
                  <a:pt x="1141" y="2813"/>
                </a:lnTo>
                <a:lnTo>
                  <a:pt x="1152" y="2818"/>
                </a:lnTo>
                <a:lnTo>
                  <a:pt x="1157" y="2824"/>
                </a:lnTo>
                <a:lnTo>
                  <a:pt x="1163" y="2824"/>
                </a:lnTo>
                <a:lnTo>
                  <a:pt x="1173" y="2818"/>
                </a:lnTo>
                <a:lnTo>
                  <a:pt x="1179" y="2818"/>
                </a:lnTo>
                <a:lnTo>
                  <a:pt x="1189" y="2813"/>
                </a:lnTo>
                <a:lnTo>
                  <a:pt x="1195" y="2813"/>
                </a:lnTo>
                <a:lnTo>
                  <a:pt x="1205" y="2808"/>
                </a:lnTo>
                <a:lnTo>
                  <a:pt x="1205" y="2802"/>
                </a:lnTo>
                <a:lnTo>
                  <a:pt x="1211" y="2791"/>
                </a:lnTo>
                <a:lnTo>
                  <a:pt x="1216" y="2780"/>
                </a:lnTo>
                <a:lnTo>
                  <a:pt x="1227" y="2780"/>
                </a:lnTo>
                <a:lnTo>
                  <a:pt x="1232" y="2780"/>
                </a:lnTo>
                <a:lnTo>
                  <a:pt x="1243" y="2786"/>
                </a:lnTo>
                <a:lnTo>
                  <a:pt x="1253" y="2786"/>
                </a:lnTo>
                <a:lnTo>
                  <a:pt x="1259" y="2786"/>
                </a:lnTo>
                <a:lnTo>
                  <a:pt x="1269" y="2786"/>
                </a:lnTo>
                <a:lnTo>
                  <a:pt x="1280" y="2786"/>
                </a:lnTo>
                <a:lnTo>
                  <a:pt x="1285" y="2780"/>
                </a:lnTo>
                <a:lnTo>
                  <a:pt x="1291" y="2775"/>
                </a:lnTo>
                <a:lnTo>
                  <a:pt x="1291" y="2764"/>
                </a:lnTo>
                <a:lnTo>
                  <a:pt x="1301" y="2759"/>
                </a:lnTo>
                <a:lnTo>
                  <a:pt x="1307" y="2759"/>
                </a:lnTo>
                <a:lnTo>
                  <a:pt x="1317" y="2753"/>
                </a:lnTo>
                <a:lnTo>
                  <a:pt x="1323" y="2753"/>
                </a:lnTo>
                <a:lnTo>
                  <a:pt x="1333" y="2759"/>
                </a:lnTo>
                <a:lnTo>
                  <a:pt x="1344" y="2759"/>
                </a:lnTo>
                <a:lnTo>
                  <a:pt x="1355" y="2759"/>
                </a:lnTo>
                <a:lnTo>
                  <a:pt x="1360" y="2753"/>
                </a:lnTo>
                <a:lnTo>
                  <a:pt x="1371" y="2753"/>
                </a:lnTo>
                <a:lnTo>
                  <a:pt x="1381" y="2753"/>
                </a:lnTo>
                <a:lnTo>
                  <a:pt x="1392" y="2748"/>
                </a:lnTo>
                <a:lnTo>
                  <a:pt x="1397" y="2759"/>
                </a:lnTo>
                <a:lnTo>
                  <a:pt x="1408" y="2759"/>
                </a:lnTo>
                <a:lnTo>
                  <a:pt x="1419" y="2759"/>
                </a:lnTo>
                <a:lnTo>
                  <a:pt x="1424" y="2753"/>
                </a:lnTo>
                <a:lnTo>
                  <a:pt x="1435" y="2759"/>
                </a:lnTo>
                <a:lnTo>
                  <a:pt x="1440" y="2753"/>
                </a:lnTo>
                <a:lnTo>
                  <a:pt x="1451" y="2748"/>
                </a:lnTo>
                <a:lnTo>
                  <a:pt x="1456" y="2743"/>
                </a:lnTo>
                <a:lnTo>
                  <a:pt x="1461" y="2737"/>
                </a:lnTo>
                <a:lnTo>
                  <a:pt x="1472" y="2737"/>
                </a:lnTo>
                <a:lnTo>
                  <a:pt x="1483" y="2732"/>
                </a:lnTo>
                <a:lnTo>
                  <a:pt x="1477" y="2726"/>
                </a:lnTo>
                <a:lnTo>
                  <a:pt x="1488" y="2716"/>
                </a:lnTo>
                <a:lnTo>
                  <a:pt x="1493" y="2710"/>
                </a:lnTo>
                <a:lnTo>
                  <a:pt x="1499" y="2705"/>
                </a:lnTo>
                <a:lnTo>
                  <a:pt x="1509" y="2699"/>
                </a:lnTo>
                <a:lnTo>
                  <a:pt x="1515" y="2705"/>
                </a:lnTo>
                <a:lnTo>
                  <a:pt x="1520" y="2716"/>
                </a:lnTo>
                <a:lnTo>
                  <a:pt x="1525" y="2721"/>
                </a:lnTo>
                <a:lnTo>
                  <a:pt x="1531" y="2726"/>
                </a:lnTo>
                <a:lnTo>
                  <a:pt x="1541" y="2732"/>
                </a:lnTo>
                <a:lnTo>
                  <a:pt x="1552" y="2737"/>
                </a:lnTo>
                <a:lnTo>
                  <a:pt x="1557" y="2743"/>
                </a:lnTo>
                <a:lnTo>
                  <a:pt x="1568" y="2748"/>
                </a:lnTo>
                <a:lnTo>
                  <a:pt x="1573" y="2753"/>
                </a:lnTo>
                <a:lnTo>
                  <a:pt x="1579" y="2759"/>
                </a:lnTo>
                <a:lnTo>
                  <a:pt x="1579" y="2764"/>
                </a:lnTo>
                <a:lnTo>
                  <a:pt x="1579" y="2770"/>
                </a:lnTo>
                <a:lnTo>
                  <a:pt x="1584" y="2780"/>
                </a:lnTo>
                <a:lnTo>
                  <a:pt x="1584" y="2791"/>
                </a:lnTo>
                <a:lnTo>
                  <a:pt x="1573" y="2791"/>
                </a:lnTo>
                <a:lnTo>
                  <a:pt x="1579" y="2802"/>
                </a:lnTo>
                <a:lnTo>
                  <a:pt x="1589" y="2802"/>
                </a:lnTo>
                <a:lnTo>
                  <a:pt x="1600" y="2802"/>
                </a:lnTo>
                <a:lnTo>
                  <a:pt x="1605" y="2797"/>
                </a:lnTo>
                <a:lnTo>
                  <a:pt x="1616" y="2791"/>
                </a:lnTo>
                <a:lnTo>
                  <a:pt x="1621" y="2786"/>
                </a:lnTo>
                <a:lnTo>
                  <a:pt x="1632" y="2780"/>
                </a:lnTo>
                <a:lnTo>
                  <a:pt x="1643" y="2770"/>
                </a:lnTo>
                <a:lnTo>
                  <a:pt x="1648" y="2764"/>
                </a:lnTo>
                <a:lnTo>
                  <a:pt x="1653" y="2759"/>
                </a:lnTo>
                <a:lnTo>
                  <a:pt x="1659" y="2753"/>
                </a:lnTo>
                <a:lnTo>
                  <a:pt x="1664" y="2748"/>
                </a:lnTo>
                <a:lnTo>
                  <a:pt x="1669" y="2743"/>
                </a:lnTo>
                <a:lnTo>
                  <a:pt x="1685" y="2743"/>
                </a:lnTo>
                <a:lnTo>
                  <a:pt x="1696" y="2743"/>
                </a:lnTo>
                <a:lnTo>
                  <a:pt x="1701" y="2737"/>
                </a:lnTo>
                <a:lnTo>
                  <a:pt x="1706" y="2732"/>
                </a:lnTo>
                <a:lnTo>
                  <a:pt x="1717" y="2721"/>
                </a:lnTo>
                <a:lnTo>
                  <a:pt x="1722" y="2716"/>
                </a:lnTo>
                <a:lnTo>
                  <a:pt x="1733" y="2721"/>
                </a:lnTo>
                <a:lnTo>
                  <a:pt x="1744" y="2721"/>
                </a:lnTo>
                <a:lnTo>
                  <a:pt x="1754" y="2721"/>
                </a:lnTo>
                <a:lnTo>
                  <a:pt x="1760" y="2716"/>
                </a:lnTo>
                <a:lnTo>
                  <a:pt x="1765" y="2710"/>
                </a:lnTo>
                <a:lnTo>
                  <a:pt x="1776" y="2710"/>
                </a:lnTo>
                <a:lnTo>
                  <a:pt x="1786" y="2705"/>
                </a:lnTo>
                <a:lnTo>
                  <a:pt x="1797" y="2689"/>
                </a:lnTo>
                <a:lnTo>
                  <a:pt x="1802" y="2683"/>
                </a:lnTo>
                <a:lnTo>
                  <a:pt x="1813" y="2672"/>
                </a:lnTo>
                <a:lnTo>
                  <a:pt x="1818" y="2667"/>
                </a:lnTo>
                <a:lnTo>
                  <a:pt x="1824" y="2661"/>
                </a:lnTo>
                <a:lnTo>
                  <a:pt x="1834" y="2667"/>
                </a:lnTo>
                <a:lnTo>
                  <a:pt x="1845" y="2661"/>
                </a:lnTo>
                <a:lnTo>
                  <a:pt x="1850" y="2656"/>
                </a:lnTo>
                <a:lnTo>
                  <a:pt x="1861" y="2651"/>
                </a:lnTo>
                <a:lnTo>
                  <a:pt x="1866" y="2645"/>
                </a:lnTo>
                <a:lnTo>
                  <a:pt x="1877" y="2645"/>
                </a:lnTo>
                <a:lnTo>
                  <a:pt x="1888" y="2640"/>
                </a:lnTo>
                <a:lnTo>
                  <a:pt x="1893" y="2645"/>
                </a:lnTo>
                <a:lnTo>
                  <a:pt x="1909" y="2645"/>
                </a:lnTo>
                <a:lnTo>
                  <a:pt x="1914" y="2645"/>
                </a:lnTo>
                <a:lnTo>
                  <a:pt x="1920" y="2651"/>
                </a:lnTo>
                <a:lnTo>
                  <a:pt x="1930" y="2651"/>
                </a:lnTo>
                <a:lnTo>
                  <a:pt x="1936" y="2640"/>
                </a:lnTo>
                <a:lnTo>
                  <a:pt x="1941" y="2629"/>
                </a:lnTo>
                <a:lnTo>
                  <a:pt x="1952" y="2629"/>
                </a:lnTo>
                <a:lnTo>
                  <a:pt x="1957" y="2634"/>
                </a:lnTo>
                <a:lnTo>
                  <a:pt x="1968" y="2640"/>
                </a:lnTo>
                <a:lnTo>
                  <a:pt x="1978" y="2640"/>
                </a:lnTo>
                <a:lnTo>
                  <a:pt x="1989" y="2640"/>
                </a:lnTo>
                <a:lnTo>
                  <a:pt x="2005" y="2645"/>
                </a:lnTo>
                <a:lnTo>
                  <a:pt x="2010" y="2640"/>
                </a:lnTo>
                <a:lnTo>
                  <a:pt x="2016" y="2629"/>
                </a:lnTo>
                <a:lnTo>
                  <a:pt x="2021" y="2624"/>
                </a:lnTo>
                <a:lnTo>
                  <a:pt x="2026" y="2613"/>
                </a:lnTo>
                <a:lnTo>
                  <a:pt x="2037" y="2613"/>
                </a:lnTo>
                <a:lnTo>
                  <a:pt x="2048" y="2618"/>
                </a:lnTo>
                <a:lnTo>
                  <a:pt x="2053" y="2613"/>
                </a:lnTo>
                <a:lnTo>
                  <a:pt x="2064" y="2618"/>
                </a:lnTo>
                <a:lnTo>
                  <a:pt x="2074" y="2618"/>
                </a:lnTo>
                <a:lnTo>
                  <a:pt x="2085" y="2624"/>
                </a:lnTo>
                <a:lnTo>
                  <a:pt x="2096" y="2624"/>
                </a:lnTo>
                <a:lnTo>
                  <a:pt x="2101" y="2624"/>
                </a:lnTo>
                <a:lnTo>
                  <a:pt x="2101" y="2618"/>
                </a:lnTo>
                <a:lnTo>
                  <a:pt x="2112" y="2618"/>
                </a:lnTo>
                <a:lnTo>
                  <a:pt x="2128" y="2618"/>
                </a:lnTo>
                <a:lnTo>
                  <a:pt x="2138" y="2618"/>
                </a:lnTo>
                <a:lnTo>
                  <a:pt x="2149" y="2618"/>
                </a:lnTo>
                <a:lnTo>
                  <a:pt x="2160" y="2618"/>
                </a:lnTo>
                <a:lnTo>
                  <a:pt x="2165" y="2613"/>
                </a:lnTo>
                <a:lnTo>
                  <a:pt x="2170" y="2602"/>
                </a:lnTo>
                <a:lnTo>
                  <a:pt x="2176" y="2597"/>
                </a:lnTo>
                <a:lnTo>
                  <a:pt x="2181" y="2591"/>
                </a:lnTo>
                <a:lnTo>
                  <a:pt x="2186" y="2586"/>
                </a:lnTo>
                <a:lnTo>
                  <a:pt x="2197" y="2580"/>
                </a:lnTo>
                <a:lnTo>
                  <a:pt x="2197" y="2570"/>
                </a:lnTo>
                <a:lnTo>
                  <a:pt x="2202" y="2564"/>
                </a:lnTo>
                <a:lnTo>
                  <a:pt x="2213" y="2559"/>
                </a:lnTo>
                <a:lnTo>
                  <a:pt x="2218" y="2559"/>
                </a:lnTo>
                <a:lnTo>
                  <a:pt x="2229" y="2559"/>
                </a:lnTo>
                <a:lnTo>
                  <a:pt x="2240" y="2553"/>
                </a:lnTo>
                <a:lnTo>
                  <a:pt x="2250" y="2548"/>
                </a:lnTo>
                <a:lnTo>
                  <a:pt x="2245" y="2537"/>
                </a:lnTo>
                <a:lnTo>
                  <a:pt x="2245" y="2532"/>
                </a:lnTo>
                <a:lnTo>
                  <a:pt x="2256" y="2526"/>
                </a:lnTo>
                <a:lnTo>
                  <a:pt x="2261" y="2521"/>
                </a:lnTo>
                <a:lnTo>
                  <a:pt x="2256" y="2510"/>
                </a:lnTo>
                <a:lnTo>
                  <a:pt x="2250" y="2505"/>
                </a:lnTo>
                <a:lnTo>
                  <a:pt x="2250" y="2499"/>
                </a:lnTo>
                <a:lnTo>
                  <a:pt x="2240" y="2499"/>
                </a:lnTo>
                <a:lnTo>
                  <a:pt x="2229" y="2499"/>
                </a:lnTo>
                <a:lnTo>
                  <a:pt x="2224" y="2499"/>
                </a:lnTo>
                <a:lnTo>
                  <a:pt x="2218" y="2488"/>
                </a:lnTo>
                <a:lnTo>
                  <a:pt x="2213" y="2483"/>
                </a:lnTo>
                <a:lnTo>
                  <a:pt x="2208" y="2478"/>
                </a:lnTo>
                <a:lnTo>
                  <a:pt x="2208" y="2467"/>
                </a:lnTo>
                <a:lnTo>
                  <a:pt x="2202" y="2461"/>
                </a:lnTo>
                <a:lnTo>
                  <a:pt x="2208" y="2456"/>
                </a:lnTo>
                <a:lnTo>
                  <a:pt x="2218" y="2445"/>
                </a:lnTo>
                <a:lnTo>
                  <a:pt x="2224" y="2451"/>
                </a:lnTo>
                <a:lnTo>
                  <a:pt x="2234" y="2445"/>
                </a:lnTo>
                <a:lnTo>
                  <a:pt x="2240" y="2440"/>
                </a:lnTo>
                <a:lnTo>
                  <a:pt x="2250" y="2434"/>
                </a:lnTo>
                <a:lnTo>
                  <a:pt x="2256" y="2424"/>
                </a:lnTo>
                <a:lnTo>
                  <a:pt x="2261" y="2418"/>
                </a:lnTo>
                <a:lnTo>
                  <a:pt x="2266" y="2407"/>
                </a:lnTo>
                <a:lnTo>
                  <a:pt x="2266" y="2396"/>
                </a:lnTo>
                <a:lnTo>
                  <a:pt x="2266" y="2391"/>
                </a:lnTo>
                <a:lnTo>
                  <a:pt x="2266" y="2380"/>
                </a:lnTo>
                <a:lnTo>
                  <a:pt x="2272" y="2375"/>
                </a:lnTo>
                <a:lnTo>
                  <a:pt x="2282" y="2369"/>
                </a:lnTo>
                <a:lnTo>
                  <a:pt x="2288" y="2359"/>
                </a:lnTo>
                <a:lnTo>
                  <a:pt x="2288" y="2348"/>
                </a:lnTo>
                <a:lnTo>
                  <a:pt x="2282" y="2342"/>
                </a:lnTo>
                <a:lnTo>
                  <a:pt x="2277" y="2337"/>
                </a:lnTo>
                <a:lnTo>
                  <a:pt x="2272" y="2332"/>
                </a:lnTo>
                <a:lnTo>
                  <a:pt x="2272" y="2326"/>
                </a:lnTo>
                <a:lnTo>
                  <a:pt x="2272" y="2315"/>
                </a:lnTo>
                <a:lnTo>
                  <a:pt x="2272" y="2305"/>
                </a:lnTo>
                <a:lnTo>
                  <a:pt x="2272" y="2294"/>
                </a:lnTo>
                <a:lnTo>
                  <a:pt x="2272" y="2283"/>
                </a:lnTo>
                <a:lnTo>
                  <a:pt x="2272" y="2272"/>
                </a:lnTo>
                <a:lnTo>
                  <a:pt x="2272" y="2267"/>
                </a:lnTo>
                <a:lnTo>
                  <a:pt x="2277" y="2256"/>
                </a:lnTo>
                <a:lnTo>
                  <a:pt x="2272" y="2245"/>
                </a:lnTo>
                <a:lnTo>
                  <a:pt x="2266" y="2240"/>
                </a:lnTo>
                <a:lnTo>
                  <a:pt x="2272" y="2234"/>
                </a:lnTo>
                <a:lnTo>
                  <a:pt x="2277" y="2229"/>
                </a:lnTo>
                <a:lnTo>
                  <a:pt x="2277" y="2223"/>
                </a:lnTo>
                <a:lnTo>
                  <a:pt x="2277" y="2213"/>
                </a:lnTo>
                <a:lnTo>
                  <a:pt x="2272" y="2207"/>
                </a:lnTo>
                <a:lnTo>
                  <a:pt x="2266" y="2202"/>
                </a:lnTo>
                <a:lnTo>
                  <a:pt x="2261" y="2196"/>
                </a:lnTo>
                <a:lnTo>
                  <a:pt x="2261" y="2186"/>
                </a:lnTo>
                <a:lnTo>
                  <a:pt x="2261" y="2180"/>
                </a:lnTo>
                <a:lnTo>
                  <a:pt x="2256" y="2169"/>
                </a:lnTo>
                <a:lnTo>
                  <a:pt x="2256" y="2164"/>
                </a:lnTo>
                <a:lnTo>
                  <a:pt x="2245" y="2158"/>
                </a:lnTo>
                <a:lnTo>
                  <a:pt x="2240" y="2153"/>
                </a:lnTo>
                <a:lnTo>
                  <a:pt x="2234" y="2148"/>
                </a:lnTo>
                <a:lnTo>
                  <a:pt x="2240" y="2137"/>
                </a:lnTo>
                <a:lnTo>
                  <a:pt x="2250" y="2131"/>
                </a:lnTo>
                <a:lnTo>
                  <a:pt x="2245" y="2126"/>
                </a:lnTo>
                <a:lnTo>
                  <a:pt x="2250" y="2121"/>
                </a:lnTo>
                <a:lnTo>
                  <a:pt x="2250" y="2110"/>
                </a:lnTo>
                <a:lnTo>
                  <a:pt x="2250" y="2099"/>
                </a:lnTo>
                <a:lnTo>
                  <a:pt x="2250" y="2088"/>
                </a:lnTo>
                <a:lnTo>
                  <a:pt x="2250" y="2077"/>
                </a:lnTo>
                <a:lnTo>
                  <a:pt x="2245" y="2072"/>
                </a:lnTo>
                <a:lnTo>
                  <a:pt x="2250" y="2061"/>
                </a:lnTo>
                <a:lnTo>
                  <a:pt x="2240" y="2050"/>
                </a:lnTo>
                <a:lnTo>
                  <a:pt x="2234" y="2045"/>
                </a:lnTo>
                <a:lnTo>
                  <a:pt x="2229" y="2040"/>
                </a:lnTo>
                <a:lnTo>
                  <a:pt x="2218" y="2040"/>
                </a:lnTo>
                <a:lnTo>
                  <a:pt x="2208" y="2045"/>
                </a:lnTo>
                <a:lnTo>
                  <a:pt x="2202" y="2040"/>
                </a:lnTo>
                <a:lnTo>
                  <a:pt x="2192" y="2040"/>
                </a:lnTo>
                <a:lnTo>
                  <a:pt x="2192" y="2034"/>
                </a:lnTo>
                <a:lnTo>
                  <a:pt x="2192" y="2023"/>
                </a:lnTo>
                <a:lnTo>
                  <a:pt x="2192" y="2012"/>
                </a:lnTo>
                <a:lnTo>
                  <a:pt x="2181" y="2007"/>
                </a:lnTo>
                <a:lnTo>
                  <a:pt x="2186" y="1996"/>
                </a:lnTo>
                <a:lnTo>
                  <a:pt x="2181" y="1991"/>
                </a:lnTo>
                <a:lnTo>
                  <a:pt x="2176" y="1991"/>
                </a:lnTo>
                <a:lnTo>
                  <a:pt x="2170" y="1996"/>
                </a:lnTo>
                <a:lnTo>
                  <a:pt x="2160" y="1996"/>
                </a:lnTo>
                <a:lnTo>
                  <a:pt x="2154" y="1991"/>
                </a:lnTo>
                <a:lnTo>
                  <a:pt x="2149" y="1985"/>
                </a:lnTo>
                <a:lnTo>
                  <a:pt x="2149" y="1980"/>
                </a:lnTo>
                <a:lnTo>
                  <a:pt x="2160" y="1975"/>
                </a:lnTo>
                <a:lnTo>
                  <a:pt x="2165" y="1969"/>
                </a:lnTo>
                <a:lnTo>
                  <a:pt x="2170" y="1958"/>
                </a:lnTo>
                <a:lnTo>
                  <a:pt x="2170" y="1953"/>
                </a:lnTo>
                <a:lnTo>
                  <a:pt x="2160" y="1948"/>
                </a:lnTo>
                <a:lnTo>
                  <a:pt x="2165" y="1942"/>
                </a:lnTo>
                <a:lnTo>
                  <a:pt x="2176" y="1937"/>
                </a:lnTo>
                <a:lnTo>
                  <a:pt x="2176" y="1931"/>
                </a:lnTo>
                <a:lnTo>
                  <a:pt x="2176" y="1915"/>
                </a:lnTo>
                <a:lnTo>
                  <a:pt x="2186" y="1904"/>
                </a:lnTo>
                <a:lnTo>
                  <a:pt x="2192" y="1904"/>
                </a:lnTo>
                <a:lnTo>
                  <a:pt x="2202" y="1893"/>
                </a:lnTo>
                <a:lnTo>
                  <a:pt x="2218" y="1888"/>
                </a:lnTo>
                <a:lnTo>
                  <a:pt x="2229" y="1888"/>
                </a:lnTo>
                <a:lnTo>
                  <a:pt x="2234" y="1883"/>
                </a:lnTo>
                <a:lnTo>
                  <a:pt x="2229" y="1872"/>
                </a:lnTo>
                <a:lnTo>
                  <a:pt x="2229" y="1861"/>
                </a:lnTo>
                <a:lnTo>
                  <a:pt x="2229" y="1856"/>
                </a:lnTo>
                <a:lnTo>
                  <a:pt x="2229" y="1845"/>
                </a:lnTo>
                <a:lnTo>
                  <a:pt x="2240" y="1850"/>
                </a:lnTo>
                <a:lnTo>
                  <a:pt x="2250" y="1845"/>
                </a:lnTo>
                <a:lnTo>
                  <a:pt x="2256" y="1839"/>
                </a:lnTo>
                <a:lnTo>
                  <a:pt x="2266" y="1834"/>
                </a:lnTo>
                <a:lnTo>
                  <a:pt x="2266" y="1829"/>
                </a:lnTo>
                <a:lnTo>
                  <a:pt x="2261" y="1818"/>
                </a:lnTo>
                <a:lnTo>
                  <a:pt x="2256" y="1818"/>
                </a:lnTo>
                <a:lnTo>
                  <a:pt x="2250" y="1807"/>
                </a:lnTo>
                <a:lnTo>
                  <a:pt x="2256" y="1802"/>
                </a:lnTo>
                <a:lnTo>
                  <a:pt x="2256" y="1796"/>
                </a:lnTo>
                <a:lnTo>
                  <a:pt x="2250" y="1791"/>
                </a:lnTo>
                <a:lnTo>
                  <a:pt x="2250" y="1785"/>
                </a:lnTo>
                <a:lnTo>
                  <a:pt x="2245" y="1774"/>
                </a:lnTo>
                <a:lnTo>
                  <a:pt x="2245" y="1764"/>
                </a:lnTo>
                <a:lnTo>
                  <a:pt x="2240" y="1758"/>
                </a:lnTo>
                <a:lnTo>
                  <a:pt x="2234" y="1753"/>
                </a:lnTo>
                <a:lnTo>
                  <a:pt x="2224" y="1753"/>
                </a:lnTo>
                <a:lnTo>
                  <a:pt x="2213" y="1758"/>
                </a:lnTo>
                <a:lnTo>
                  <a:pt x="2202" y="1758"/>
                </a:lnTo>
                <a:lnTo>
                  <a:pt x="2186" y="1758"/>
                </a:lnTo>
                <a:lnTo>
                  <a:pt x="2176" y="1758"/>
                </a:lnTo>
                <a:lnTo>
                  <a:pt x="2165" y="1753"/>
                </a:lnTo>
                <a:lnTo>
                  <a:pt x="2154" y="1753"/>
                </a:lnTo>
                <a:lnTo>
                  <a:pt x="2154" y="1742"/>
                </a:lnTo>
                <a:lnTo>
                  <a:pt x="2149" y="1737"/>
                </a:lnTo>
                <a:lnTo>
                  <a:pt x="2149" y="1731"/>
                </a:lnTo>
                <a:lnTo>
                  <a:pt x="2160" y="1726"/>
                </a:lnTo>
                <a:lnTo>
                  <a:pt x="2165" y="1720"/>
                </a:lnTo>
                <a:lnTo>
                  <a:pt x="2176" y="1715"/>
                </a:lnTo>
                <a:lnTo>
                  <a:pt x="2176" y="1710"/>
                </a:lnTo>
                <a:lnTo>
                  <a:pt x="2176" y="1704"/>
                </a:lnTo>
                <a:lnTo>
                  <a:pt x="2181" y="1693"/>
                </a:lnTo>
                <a:lnTo>
                  <a:pt x="2181" y="1683"/>
                </a:lnTo>
                <a:lnTo>
                  <a:pt x="2181" y="1677"/>
                </a:lnTo>
                <a:lnTo>
                  <a:pt x="2186" y="1666"/>
                </a:lnTo>
                <a:lnTo>
                  <a:pt x="2192" y="1661"/>
                </a:lnTo>
                <a:lnTo>
                  <a:pt x="2197" y="1650"/>
                </a:lnTo>
                <a:lnTo>
                  <a:pt x="2197" y="1639"/>
                </a:lnTo>
                <a:lnTo>
                  <a:pt x="2192" y="1634"/>
                </a:lnTo>
                <a:lnTo>
                  <a:pt x="2192" y="1628"/>
                </a:lnTo>
                <a:lnTo>
                  <a:pt x="2192" y="1618"/>
                </a:lnTo>
                <a:lnTo>
                  <a:pt x="2197" y="1607"/>
                </a:lnTo>
                <a:lnTo>
                  <a:pt x="2202" y="1601"/>
                </a:lnTo>
                <a:lnTo>
                  <a:pt x="2202" y="1591"/>
                </a:lnTo>
                <a:lnTo>
                  <a:pt x="2208" y="1580"/>
                </a:lnTo>
                <a:lnTo>
                  <a:pt x="2208" y="1574"/>
                </a:lnTo>
                <a:lnTo>
                  <a:pt x="2202" y="1569"/>
                </a:lnTo>
                <a:lnTo>
                  <a:pt x="2208" y="1558"/>
                </a:lnTo>
                <a:lnTo>
                  <a:pt x="2213" y="1553"/>
                </a:lnTo>
                <a:lnTo>
                  <a:pt x="2218" y="1547"/>
                </a:lnTo>
                <a:lnTo>
                  <a:pt x="2224" y="1537"/>
                </a:lnTo>
                <a:lnTo>
                  <a:pt x="2224" y="1531"/>
                </a:lnTo>
                <a:lnTo>
                  <a:pt x="2224" y="1526"/>
                </a:lnTo>
                <a:lnTo>
                  <a:pt x="2224" y="1515"/>
                </a:lnTo>
                <a:lnTo>
                  <a:pt x="2229" y="1504"/>
                </a:lnTo>
                <a:lnTo>
                  <a:pt x="2234" y="1499"/>
                </a:lnTo>
                <a:lnTo>
                  <a:pt x="2240" y="1493"/>
                </a:lnTo>
                <a:lnTo>
                  <a:pt x="2240" y="1488"/>
                </a:lnTo>
                <a:lnTo>
                  <a:pt x="2250" y="1477"/>
                </a:lnTo>
                <a:lnTo>
                  <a:pt x="2256" y="1466"/>
                </a:lnTo>
                <a:lnTo>
                  <a:pt x="2256" y="1461"/>
                </a:lnTo>
                <a:lnTo>
                  <a:pt x="2256" y="1445"/>
                </a:lnTo>
                <a:lnTo>
                  <a:pt x="2250" y="1434"/>
                </a:lnTo>
                <a:lnTo>
                  <a:pt x="2245" y="1423"/>
                </a:lnTo>
                <a:lnTo>
                  <a:pt x="2240" y="1418"/>
                </a:lnTo>
                <a:lnTo>
                  <a:pt x="2234" y="1407"/>
                </a:lnTo>
                <a:lnTo>
                  <a:pt x="2234" y="1396"/>
                </a:lnTo>
                <a:lnTo>
                  <a:pt x="2240" y="1385"/>
                </a:lnTo>
                <a:lnTo>
                  <a:pt x="2234" y="1374"/>
                </a:lnTo>
                <a:lnTo>
                  <a:pt x="2234" y="1369"/>
                </a:lnTo>
                <a:lnTo>
                  <a:pt x="2245" y="1363"/>
                </a:lnTo>
                <a:lnTo>
                  <a:pt x="2250" y="1358"/>
                </a:lnTo>
                <a:lnTo>
                  <a:pt x="2250" y="1353"/>
                </a:lnTo>
                <a:lnTo>
                  <a:pt x="2261" y="1347"/>
                </a:lnTo>
                <a:lnTo>
                  <a:pt x="2266" y="1336"/>
                </a:lnTo>
                <a:lnTo>
                  <a:pt x="2272" y="1331"/>
                </a:lnTo>
                <a:lnTo>
                  <a:pt x="2282" y="1331"/>
                </a:lnTo>
                <a:lnTo>
                  <a:pt x="2293" y="1331"/>
                </a:lnTo>
                <a:lnTo>
                  <a:pt x="2298" y="1326"/>
                </a:lnTo>
                <a:lnTo>
                  <a:pt x="2304" y="1320"/>
                </a:lnTo>
                <a:lnTo>
                  <a:pt x="2309" y="1315"/>
                </a:lnTo>
                <a:lnTo>
                  <a:pt x="2320" y="1309"/>
                </a:lnTo>
                <a:lnTo>
                  <a:pt x="2325" y="1299"/>
                </a:lnTo>
                <a:lnTo>
                  <a:pt x="2330" y="1293"/>
                </a:lnTo>
                <a:lnTo>
                  <a:pt x="2341" y="1293"/>
                </a:lnTo>
                <a:lnTo>
                  <a:pt x="2352" y="1288"/>
                </a:lnTo>
                <a:lnTo>
                  <a:pt x="2357" y="1282"/>
                </a:lnTo>
                <a:lnTo>
                  <a:pt x="2352" y="1277"/>
                </a:lnTo>
                <a:lnTo>
                  <a:pt x="2346" y="1271"/>
                </a:lnTo>
                <a:lnTo>
                  <a:pt x="2341" y="1261"/>
                </a:lnTo>
                <a:lnTo>
                  <a:pt x="2341" y="1250"/>
                </a:lnTo>
                <a:lnTo>
                  <a:pt x="2336" y="1239"/>
                </a:lnTo>
                <a:lnTo>
                  <a:pt x="2336" y="1228"/>
                </a:lnTo>
                <a:lnTo>
                  <a:pt x="2330" y="1223"/>
                </a:lnTo>
                <a:lnTo>
                  <a:pt x="2330" y="1217"/>
                </a:lnTo>
                <a:lnTo>
                  <a:pt x="2330" y="1207"/>
                </a:lnTo>
                <a:lnTo>
                  <a:pt x="2330" y="1201"/>
                </a:lnTo>
                <a:lnTo>
                  <a:pt x="2336" y="1196"/>
                </a:lnTo>
                <a:lnTo>
                  <a:pt x="2330" y="1190"/>
                </a:lnTo>
                <a:lnTo>
                  <a:pt x="2336" y="1180"/>
                </a:lnTo>
                <a:lnTo>
                  <a:pt x="2341" y="1180"/>
                </a:lnTo>
                <a:lnTo>
                  <a:pt x="2352" y="1180"/>
                </a:lnTo>
                <a:lnTo>
                  <a:pt x="2357" y="1185"/>
                </a:lnTo>
                <a:lnTo>
                  <a:pt x="2368" y="1180"/>
                </a:lnTo>
                <a:lnTo>
                  <a:pt x="2368" y="1174"/>
                </a:lnTo>
                <a:lnTo>
                  <a:pt x="2378" y="1169"/>
                </a:lnTo>
                <a:lnTo>
                  <a:pt x="2378" y="1158"/>
                </a:lnTo>
                <a:lnTo>
                  <a:pt x="2373" y="1147"/>
                </a:lnTo>
                <a:lnTo>
                  <a:pt x="2378" y="1136"/>
                </a:lnTo>
                <a:lnTo>
                  <a:pt x="2373" y="1131"/>
                </a:lnTo>
                <a:lnTo>
                  <a:pt x="2373" y="1120"/>
                </a:lnTo>
                <a:lnTo>
                  <a:pt x="2373" y="1109"/>
                </a:lnTo>
                <a:lnTo>
                  <a:pt x="2373" y="1098"/>
                </a:lnTo>
                <a:lnTo>
                  <a:pt x="2378" y="1093"/>
                </a:lnTo>
                <a:lnTo>
                  <a:pt x="2368" y="1093"/>
                </a:lnTo>
                <a:lnTo>
                  <a:pt x="2368" y="1088"/>
                </a:lnTo>
                <a:lnTo>
                  <a:pt x="2373" y="1077"/>
                </a:lnTo>
                <a:lnTo>
                  <a:pt x="2378" y="1071"/>
                </a:lnTo>
                <a:lnTo>
                  <a:pt x="2378" y="1061"/>
                </a:lnTo>
                <a:lnTo>
                  <a:pt x="2384" y="1055"/>
                </a:lnTo>
                <a:lnTo>
                  <a:pt x="2389" y="1061"/>
                </a:lnTo>
                <a:lnTo>
                  <a:pt x="2400" y="1061"/>
                </a:lnTo>
                <a:lnTo>
                  <a:pt x="2405" y="1071"/>
                </a:lnTo>
                <a:lnTo>
                  <a:pt x="2410" y="1077"/>
                </a:lnTo>
                <a:lnTo>
                  <a:pt x="2416" y="1082"/>
                </a:lnTo>
                <a:lnTo>
                  <a:pt x="2426" y="1082"/>
                </a:lnTo>
                <a:lnTo>
                  <a:pt x="2432" y="1082"/>
                </a:lnTo>
                <a:lnTo>
                  <a:pt x="2442" y="1077"/>
                </a:lnTo>
                <a:lnTo>
                  <a:pt x="2448" y="1071"/>
                </a:lnTo>
                <a:lnTo>
                  <a:pt x="2453" y="1066"/>
                </a:lnTo>
                <a:lnTo>
                  <a:pt x="2458" y="1061"/>
                </a:lnTo>
                <a:lnTo>
                  <a:pt x="2464" y="1050"/>
                </a:lnTo>
                <a:lnTo>
                  <a:pt x="2469" y="1044"/>
                </a:lnTo>
                <a:lnTo>
                  <a:pt x="2480" y="1044"/>
                </a:lnTo>
                <a:lnTo>
                  <a:pt x="2485" y="1039"/>
                </a:lnTo>
                <a:lnTo>
                  <a:pt x="2490" y="1034"/>
                </a:lnTo>
                <a:lnTo>
                  <a:pt x="2496" y="1028"/>
                </a:lnTo>
                <a:lnTo>
                  <a:pt x="2490" y="1023"/>
                </a:lnTo>
                <a:lnTo>
                  <a:pt x="2496" y="1012"/>
                </a:lnTo>
                <a:lnTo>
                  <a:pt x="2501" y="1006"/>
                </a:lnTo>
                <a:lnTo>
                  <a:pt x="2506" y="1001"/>
                </a:lnTo>
                <a:lnTo>
                  <a:pt x="2512" y="996"/>
                </a:lnTo>
                <a:lnTo>
                  <a:pt x="2517" y="985"/>
                </a:lnTo>
                <a:lnTo>
                  <a:pt x="2517" y="979"/>
                </a:lnTo>
                <a:lnTo>
                  <a:pt x="2517" y="969"/>
                </a:lnTo>
                <a:lnTo>
                  <a:pt x="2506" y="963"/>
                </a:lnTo>
                <a:lnTo>
                  <a:pt x="2501" y="958"/>
                </a:lnTo>
                <a:lnTo>
                  <a:pt x="2496" y="947"/>
                </a:lnTo>
                <a:lnTo>
                  <a:pt x="2490" y="942"/>
                </a:lnTo>
                <a:lnTo>
                  <a:pt x="2485" y="931"/>
                </a:lnTo>
                <a:lnTo>
                  <a:pt x="2480" y="925"/>
                </a:lnTo>
                <a:lnTo>
                  <a:pt x="2480" y="915"/>
                </a:lnTo>
                <a:lnTo>
                  <a:pt x="2474" y="904"/>
                </a:lnTo>
                <a:lnTo>
                  <a:pt x="2464" y="898"/>
                </a:lnTo>
                <a:lnTo>
                  <a:pt x="2458" y="898"/>
                </a:lnTo>
                <a:lnTo>
                  <a:pt x="2448" y="893"/>
                </a:lnTo>
                <a:lnTo>
                  <a:pt x="2437" y="893"/>
                </a:lnTo>
                <a:lnTo>
                  <a:pt x="2432" y="887"/>
                </a:lnTo>
                <a:lnTo>
                  <a:pt x="2426" y="877"/>
                </a:lnTo>
                <a:lnTo>
                  <a:pt x="2421" y="871"/>
                </a:lnTo>
                <a:lnTo>
                  <a:pt x="2416" y="866"/>
                </a:lnTo>
                <a:lnTo>
                  <a:pt x="2410" y="855"/>
                </a:lnTo>
                <a:lnTo>
                  <a:pt x="2405" y="844"/>
                </a:lnTo>
                <a:lnTo>
                  <a:pt x="2400" y="839"/>
                </a:lnTo>
                <a:lnTo>
                  <a:pt x="2394" y="833"/>
                </a:lnTo>
                <a:lnTo>
                  <a:pt x="2389" y="828"/>
                </a:lnTo>
                <a:lnTo>
                  <a:pt x="2384" y="823"/>
                </a:lnTo>
                <a:lnTo>
                  <a:pt x="2384" y="817"/>
                </a:lnTo>
                <a:lnTo>
                  <a:pt x="2378" y="806"/>
                </a:lnTo>
                <a:lnTo>
                  <a:pt x="2373" y="801"/>
                </a:lnTo>
                <a:lnTo>
                  <a:pt x="2373" y="796"/>
                </a:lnTo>
                <a:lnTo>
                  <a:pt x="2362" y="790"/>
                </a:lnTo>
                <a:lnTo>
                  <a:pt x="2357" y="785"/>
                </a:lnTo>
                <a:lnTo>
                  <a:pt x="2352" y="779"/>
                </a:lnTo>
                <a:lnTo>
                  <a:pt x="2341" y="785"/>
                </a:lnTo>
                <a:lnTo>
                  <a:pt x="2336" y="790"/>
                </a:lnTo>
                <a:lnTo>
                  <a:pt x="2325" y="790"/>
                </a:lnTo>
                <a:lnTo>
                  <a:pt x="2320" y="796"/>
                </a:lnTo>
                <a:lnTo>
                  <a:pt x="2314" y="785"/>
                </a:lnTo>
                <a:lnTo>
                  <a:pt x="2309" y="779"/>
                </a:lnTo>
                <a:lnTo>
                  <a:pt x="2309" y="774"/>
                </a:lnTo>
                <a:lnTo>
                  <a:pt x="2304" y="763"/>
                </a:lnTo>
                <a:lnTo>
                  <a:pt x="2304" y="758"/>
                </a:lnTo>
                <a:lnTo>
                  <a:pt x="2309" y="752"/>
                </a:lnTo>
                <a:lnTo>
                  <a:pt x="2320" y="747"/>
                </a:lnTo>
                <a:lnTo>
                  <a:pt x="2309" y="747"/>
                </a:lnTo>
                <a:lnTo>
                  <a:pt x="2304" y="741"/>
                </a:lnTo>
                <a:lnTo>
                  <a:pt x="2309" y="731"/>
                </a:lnTo>
                <a:lnTo>
                  <a:pt x="2304" y="720"/>
                </a:lnTo>
                <a:lnTo>
                  <a:pt x="2298" y="714"/>
                </a:lnTo>
                <a:lnTo>
                  <a:pt x="2293" y="714"/>
                </a:lnTo>
                <a:lnTo>
                  <a:pt x="2282" y="709"/>
                </a:lnTo>
                <a:lnTo>
                  <a:pt x="2272" y="704"/>
                </a:lnTo>
                <a:lnTo>
                  <a:pt x="2272" y="698"/>
                </a:lnTo>
                <a:lnTo>
                  <a:pt x="2272" y="687"/>
                </a:lnTo>
                <a:lnTo>
                  <a:pt x="2277" y="682"/>
                </a:lnTo>
                <a:lnTo>
                  <a:pt x="2272" y="671"/>
                </a:lnTo>
                <a:lnTo>
                  <a:pt x="2261" y="666"/>
                </a:lnTo>
                <a:lnTo>
                  <a:pt x="2261" y="655"/>
                </a:lnTo>
                <a:lnTo>
                  <a:pt x="2266" y="644"/>
                </a:lnTo>
                <a:lnTo>
                  <a:pt x="2266" y="639"/>
                </a:lnTo>
                <a:lnTo>
                  <a:pt x="2261" y="633"/>
                </a:lnTo>
                <a:lnTo>
                  <a:pt x="2256" y="622"/>
                </a:lnTo>
                <a:lnTo>
                  <a:pt x="2250" y="617"/>
                </a:lnTo>
                <a:lnTo>
                  <a:pt x="2245" y="612"/>
                </a:lnTo>
                <a:lnTo>
                  <a:pt x="2245" y="606"/>
                </a:lnTo>
                <a:lnTo>
                  <a:pt x="2245" y="601"/>
                </a:lnTo>
                <a:lnTo>
                  <a:pt x="2240" y="590"/>
                </a:lnTo>
                <a:lnTo>
                  <a:pt x="2234" y="590"/>
                </a:lnTo>
                <a:lnTo>
                  <a:pt x="2229" y="585"/>
                </a:lnTo>
                <a:lnTo>
                  <a:pt x="2218" y="579"/>
                </a:lnTo>
                <a:lnTo>
                  <a:pt x="2208" y="574"/>
                </a:lnTo>
                <a:lnTo>
                  <a:pt x="2202" y="579"/>
                </a:lnTo>
                <a:lnTo>
                  <a:pt x="2197" y="574"/>
                </a:lnTo>
                <a:lnTo>
                  <a:pt x="2192" y="579"/>
                </a:lnTo>
                <a:lnTo>
                  <a:pt x="2186" y="574"/>
                </a:lnTo>
                <a:lnTo>
                  <a:pt x="2176" y="568"/>
                </a:lnTo>
                <a:lnTo>
                  <a:pt x="2165" y="563"/>
                </a:lnTo>
                <a:lnTo>
                  <a:pt x="2160" y="558"/>
                </a:lnTo>
                <a:lnTo>
                  <a:pt x="2149" y="552"/>
                </a:lnTo>
                <a:lnTo>
                  <a:pt x="2144" y="558"/>
                </a:lnTo>
                <a:lnTo>
                  <a:pt x="2138" y="547"/>
                </a:lnTo>
                <a:lnTo>
                  <a:pt x="2138" y="536"/>
                </a:lnTo>
                <a:lnTo>
                  <a:pt x="2138" y="531"/>
                </a:lnTo>
                <a:lnTo>
                  <a:pt x="2149" y="525"/>
                </a:lnTo>
                <a:lnTo>
                  <a:pt x="2154" y="525"/>
                </a:lnTo>
                <a:lnTo>
                  <a:pt x="2160" y="520"/>
                </a:lnTo>
                <a:lnTo>
                  <a:pt x="2149" y="520"/>
                </a:lnTo>
                <a:lnTo>
                  <a:pt x="2149" y="509"/>
                </a:lnTo>
                <a:lnTo>
                  <a:pt x="2144" y="498"/>
                </a:lnTo>
                <a:lnTo>
                  <a:pt x="2144" y="493"/>
                </a:lnTo>
                <a:lnTo>
                  <a:pt x="2133" y="487"/>
                </a:lnTo>
                <a:lnTo>
                  <a:pt x="2128" y="482"/>
                </a:lnTo>
                <a:lnTo>
                  <a:pt x="2122" y="476"/>
                </a:lnTo>
                <a:lnTo>
                  <a:pt x="2112" y="471"/>
                </a:lnTo>
                <a:lnTo>
                  <a:pt x="2106" y="466"/>
                </a:lnTo>
                <a:lnTo>
                  <a:pt x="2096" y="466"/>
                </a:lnTo>
                <a:lnTo>
                  <a:pt x="2090" y="466"/>
                </a:lnTo>
                <a:lnTo>
                  <a:pt x="2085" y="460"/>
                </a:lnTo>
                <a:lnTo>
                  <a:pt x="2080" y="455"/>
                </a:lnTo>
                <a:lnTo>
                  <a:pt x="2069" y="455"/>
                </a:lnTo>
                <a:lnTo>
                  <a:pt x="2064" y="460"/>
                </a:lnTo>
                <a:lnTo>
                  <a:pt x="2053" y="455"/>
                </a:lnTo>
                <a:lnTo>
                  <a:pt x="2042" y="455"/>
                </a:lnTo>
                <a:lnTo>
                  <a:pt x="2037" y="460"/>
                </a:lnTo>
                <a:lnTo>
                  <a:pt x="2026" y="466"/>
                </a:lnTo>
                <a:lnTo>
                  <a:pt x="2021" y="471"/>
                </a:lnTo>
                <a:lnTo>
                  <a:pt x="2016" y="476"/>
                </a:lnTo>
                <a:lnTo>
                  <a:pt x="2010" y="482"/>
                </a:lnTo>
                <a:lnTo>
                  <a:pt x="2000" y="482"/>
                </a:lnTo>
                <a:lnTo>
                  <a:pt x="1994" y="482"/>
                </a:lnTo>
                <a:lnTo>
                  <a:pt x="1984" y="482"/>
                </a:lnTo>
                <a:lnTo>
                  <a:pt x="1973" y="482"/>
                </a:lnTo>
                <a:lnTo>
                  <a:pt x="1962" y="487"/>
                </a:lnTo>
                <a:lnTo>
                  <a:pt x="1952" y="482"/>
                </a:lnTo>
                <a:lnTo>
                  <a:pt x="1957" y="476"/>
                </a:lnTo>
                <a:lnTo>
                  <a:pt x="1957" y="471"/>
                </a:lnTo>
                <a:lnTo>
                  <a:pt x="1962" y="460"/>
                </a:lnTo>
                <a:lnTo>
                  <a:pt x="1962" y="455"/>
                </a:lnTo>
                <a:lnTo>
                  <a:pt x="1968" y="449"/>
                </a:lnTo>
                <a:lnTo>
                  <a:pt x="1973" y="449"/>
                </a:lnTo>
                <a:lnTo>
                  <a:pt x="1978" y="449"/>
                </a:lnTo>
                <a:lnTo>
                  <a:pt x="1978" y="444"/>
                </a:lnTo>
                <a:lnTo>
                  <a:pt x="1984" y="439"/>
                </a:lnTo>
                <a:lnTo>
                  <a:pt x="1989" y="439"/>
                </a:lnTo>
                <a:lnTo>
                  <a:pt x="1994" y="428"/>
                </a:lnTo>
                <a:lnTo>
                  <a:pt x="2000" y="428"/>
                </a:lnTo>
                <a:lnTo>
                  <a:pt x="2000" y="422"/>
                </a:lnTo>
                <a:lnTo>
                  <a:pt x="2000" y="412"/>
                </a:lnTo>
                <a:lnTo>
                  <a:pt x="2005" y="412"/>
                </a:lnTo>
                <a:lnTo>
                  <a:pt x="2005" y="406"/>
                </a:lnTo>
                <a:lnTo>
                  <a:pt x="2010" y="395"/>
                </a:lnTo>
                <a:lnTo>
                  <a:pt x="2010" y="390"/>
                </a:lnTo>
                <a:lnTo>
                  <a:pt x="2016" y="384"/>
                </a:lnTo>
                <a:lnTo>
                  <a:pt x="2010" y="379"/>
                </a:lnTo>
                <a:lnTo>
                  <a:pt x="2021" y="374"/>
                </a:lnTo>
                <a:lnTo>
                  <a:pt x="2016" y="368"/>
                </a:lnTo>
                <a:lnTo>
                  <a:pt x="2026" y="363"/>
                </a:lnTo>
                <a:lnTo>
                  <a:pt x="2021" y="357"/>
                </a:lnTo>
                <a:lnTo>
                  <a:pt x="2016" y="347"/>
                </a:lnTo>
                <a:lnTo>
                  <a:pt x="2010" y="336"/>
                </a:lnTo>
                <a:lnTo>
                  <a:pt x="2010" y="330"/>
                </a:lnTo>
                <a:lnTo>
                  <a:pt x="2005" y="320"/>
                </a:lnTo>
                <a:lnTo>
                  <a:pt x="2005" y="314"/>
                </a:lnTo>
                <a:lnTo>
                  <a:pt x="1994" y="314"/>
                </a:lnTo>
                <a:lnTo>
                  <a:pt x="1989" y="320"/>
                </a:lnTo>
                <a:lnTo>
                  <a:pt x="1978" y="314"/>
                </a:lnTo>
                <a:lnTo>
                  <a:pt x="1973" y="320"/>
                </a:lnTo>
                <a:lnTo>
                  <a:pt x="1968" y="314"/>
                </a:lnTo>
                <a:lnTo>
                  <a:pt x="1957" y="314"/>
                </a:lnTo>
                <a:lnTo>
                  <a:pt x="1952" y="320"/>
                </a:lnTo>
                <a:lnTo>
                  <a:pt x="1941" y="320"/>
                </a:lnTo>
                <a:lnTo>
                  <a:pt x="1936" y="320"/>
                </a:lnTo>
                <a:lnTo>
                  <a:pt x="1925" y="325"/>
                </a:lnTo>
                <a:lnTo>
                  <a:pt x="1925" y="330"/>
                </a:lnTo>
                <a:lnTo>
                  <a:pt x="1914" y="330"/>
                </a:lnTo>
                <a:lnTo>
                  <a:pt x="1909" y="325"/>
                </a:lnTo>
                <a:lnTo>
                  <a:pt x="1904" y="320"/>
                </a:lnTo>
                <a:lnTo>
                  <a:pt x="1898" y="314"/>
                </a:lnTo>
                <a:lnTo>
                  <a:pt x="1898" y="303"/>
                </a:lnTo>
                <a:lnTo>
                  <a:pt x="1893" y="298"/>
                </a:lnTo>
                <a:lnTo>
                  <a:pt x="1888" y="293"/>
                </a:lnTo>
                <a:lnTo>
                  <a:pt x="1877" y="298"/>
                </a:lnTo>
                <a:lnTo>
                  <a:pt x="1872" y="303"/>
                </a:lnTo>
                <a:lnTo>
                  <a:pt x="1861" y="303"/>
                </a:lnTo>
                <a:lnTo>
                  <a:pt x="1856" y="309"/>
                </a:lnTo>
                <a:lnTo>
                  <a:pt x="1845" y="314"/>
                </a:lnTo>
                <a:lnTo>
                  <a:pt x="1845" y="320"/>
                </a:lnTo>
                <a:lnTo>
                  <a:pt x="1840" y="325"/>
                </a:lnTo>
                <a:lnTo>
                  <a:pt x="1840" y="336"/>
                </a:lnTo>
                <a:lnTo>
                  <a:pt x="1840" y="341"/>
                </a:lnTo>
                <a:lnTo>
                  <a:pt x="1850" y="352"/>
                </a:lnTo>
                <a:lnTo>
                  <a:pt x="1866" y="352"/>
                </a:lnTo>
                <a:lnTo>
                  <a:pt x="1872" y="357"/>
                </a:lnTo>
                <a:lnTo>
                  <a:pt x="1872" y="368"/>
                </a:lnTo>
                <a:lnTo>
                  <a:pt x="1866" y="374"/>
                </a:lnTo>
                <a:lnTo>
                  <a:pt x="1856" y="374"/>
                </a:lnTo>
                <a:lnTo>
                  <a:pt x="1845" y="379"/>
                </a:lnTo>
                <a:lnTo>
                  <a:pt x="1840" y="379"/>
                </a:lnTo>
                <a:lnTo>
                  <a:pt x="1829" y="379"/>
                </a:lnTo>
                <a:lnTo>
                  <a:pt x="1824" y="384"/>
                </a:lnTo>
                <a:lnTo>
                  <a:pt x="1813" y="384"/>
                </a:lnTo>
                <a:lnTo>
                  <a:pt x="1808" y="390"/>
                </a:lnTo>
                <a:lnTo>
                  <a:pt x="1808" y="395"/>
                </a:lnTo>
                <a:lnTo>
                  <a:pt x="1808" y="401"/>
                </a:lnTo>
                <a:lnTo>
                  <a:pt x="1802" y="412"/>
                </a:lnTo>
                <a:lnTo>
                  <a:pt x="1808" y="417"/>
                </a:lnTo>
                <a:lnTo>
                  <a:pt x="1802" y="422"/>
                </a:lnTo>
                <a:lnTo>
                  <a:pt x="1797" y="433"/>
                </a:lnTo>
                <a:lnTo>
                  <a:pt x="1786" y="439"/>
                </a:lnTo>
                <a:lnTo>
                  <a:pt x="1792" y="444"/>
                </a:lnTo>
                <a:lnTo>
                  <a:pt x="1786" y="455"/>
                </a:lnTo>
                <a:lnTo>
                  <a:pt x="1792" y="460"/>
                </a:lnTo>
                <a:lnTo>
                  <a:pt x="1797" y="460"/>
                </a:lnTo>
                <a:lnTo>
                  <a:pt x="1792" y="455"/>
                </a:lnTo>
                <a:lnTo>
                  <a:pt x="1797" y="449"/>
                </a:lnTo>
                <a:lnTo>
                  <a:pt x="1802" y="444"/>
                </a:lnTo>
                <a:lnTo>
                  <a:pt x="1808" y="433"/>
                </a:lnTo>
                <a:lnTo>
                  <a:pt x="1813" y="428"/>
                </a:lnTo>
                <a:lnTo>
                  <a:pt x="1818" y="433"/>
                </a:lnTo>
                <a:lnTo>
                  <a:pt x="1818" y="444"/>
                </a:lnTo>
                <a:lnTo>
                  <a:pt x="1813" y="455"/>
                </a:lnTo>
                <a:lnTo>
                  <a:pt x="1808" y="460"/>
                </a:lnTo>
                <a:lnTo>
                  <a:pt x="1813" y="460"/>
                </a:lnTo>
                <a:lnTo>
                  <a:pt x="1818" y="455"/>
                </a:lnTo>
                <a:lnTo>
                  <a:pt x="1824" y="449"/>
                </a:lnTo>
                <a:lnTo>
                  <a:pt x="1834" y="449"/>
                </a:lnTo>
                <a:lnTo>
                  <a:pt x="1840" y="444"/>
                </a:lnTo>
                <a:lnTo>
                  <a:pt x="1850" y="439"/>
                </a:lnTo>
                <a:lnTo>
                  <a:pt x="1861" y="439"/>
                </a:lnTo>
                <a:lnTo>
                  <a:pt x="1866" y="444"/>
                </a:lnTo>
                <a:lnTo>
                  <a:pt x="1877" y="449"/>
                </a:lnTo>
                <a:lnTo>
                  <a:pt x="1882" y="460"/>
                </a:lnTo>
                <a:lnTo>
                  <a:pt x="1877" y="471"/>
                </a:lnTo>
                <a:lnTo>
                  <a:pt x="1882" y="482"/>
                </a:lnTo>
                <a:lnTo>
                  <a:pt x="1882" y="487"/>
                </a:lnTo>
                <a:lnTo>
                  <a:pt x="1877" y="493"/>
                </a:lnTo>
                <a:lnTo>
                  <a:pt x="1882" y="503"/>
                </a:lnTo>
                <a:lnTo>
                  <a:pt x="1872" y="509"/>
                </a:lnTo>
                <a:lnTo>
                  <a:pt x="1866" y="514"/>
                </a:lnTo>
                <a:lnTo>
                  <a:pt x="1856" y="520"/>
                </a:lnTo>
                <a:lnTo>
                  <a:pt x="1850" y="525"/>
                </a:lnTo>
                <a:lnTo>
                  <a:pt x="1840" y="525"/>
                </a:lnTo>
                <a:lnTo>
                  <a:pt x="1829" y="525"/>
                </a:lnTo>
                <a:lnTo>
                  <a:pt x="1818" y="525"/>
                </a:lnTo>
                <a:lnTo>
                  <a:pt x="1813" y="525"/>
                </a:lnTo>
                <a:lnTo>
                  <a:pt x="1802" y="520"/>
                </a:lnTo>
                <a:lnTo>
                  <a:pt x="1792" y="525"/>
                </a:lnTo>
                <a:lnTo>
                  <a:pt x="1781" y="525"/>
                </a:lnTo>
                <a:lnTo>
                  <a:pt x="1770" y="531"/>
                </a:lnTo>
                <a:lnTo>
                  <a:pt x="1765" y="525"/>
                </a:lnTo>
                <a:lnTo>
                  <a:pt x="1760" y="520"/>
                </a:lnTo>
                <a:lnTo>
                  <a:pt x="1754" y="525"/>
                </a:lnTo>
                <a:lnTo>
                  <a:pt x="1744" y="525"/>
                </a:lnTo>
                <a:lnTo>
                  <a:pt x="1733" y="525"/>
                </a:lnTo>
                <a:lnTo>
                  <a:pt x="1728" y="531"/>
                </a:lnTo>
                <a:lnTo>
                  <a:pt x="1717" y="525"/>
                </a:lnTo>
                <a:lnTo>
                  <a:pt x="1717" y="520"/>
                </a:lnTo>
                <a:lnTo>
                  <a:pt x="1706" y="514"/>
                </a:lnTo>
                <a:lnTo>
                  <a:pt x="1706" y="509"/>
                </a:lnTo>
                <a:lnTo>
                  <a:pt x="1712" y="498"/>
                </a:lnTo>
                <a:lnTo>
                  <a:pt x="1712" y="493"/>
                </a:lnTo>
                <a:lnTo>
                  <a:pt x="1701" y="487"/>
                </a:lnTo>
                <a:lnTo>
                  <a:pt x="1690" y="487"/>
                </a:lnTo>
                <a:lnTo>
                  <a:pt x="1680" y="487"/>
                </a:lnTo>
                <a:lnTo>
                  <a:pt x="1674" y="482"/>
                </a:lnTo>
                <a:lnTo>
                  <a:pt x="1664" y="482"/>
                </a:lnTo>
                <a:lnTo>
                  <a:pt x="1653" y="476"/>
                </a:lnTo>
                <a:lnTo>
                  <a:pt x="1648" y="466"/>
                </a:lnTo>
                <a:lnTo>
                  <a:pt x="1643" y="460"/>
                </a:lnTo>
                <a:lnTo>
                  <a:pt x="1632" y="460"/>
                </a:lnTo>
                <a:lnTo>
                  <a:pt x="1627" y="455"/>
                </a:lnTo>
                <a:lnTo>
                  <a:pt x="1621" y="444"/>
                </a:lnTo>
                <a:lnTo>
                  <a:pt x="1621" y="433"/>
                </a:lnTo>
                <a:lnTo>
                  <a:pt x="1621" y="428"/>
                </a:lnTo>
                <a:lnTo>
                  <a:pt x="1621" y="422"/>
                </a:lnTo>
                <a:lnTo>
                  <a:pt x="1611" y="422"/>
                </a:lnTo>
                <a:lnTo>
                  <a:pt x="1605" y="417"/>
                </a:lnTo>
                <a:lnTo>
                  <a:pt x="1595" y="417"/>
                </a:lnTo>
                <a:lnTo>
                  <a:pt x="1584" y="412"/>
                </a:lnTo>
                <a:lnTo>
                  <a:pt x="1579" y="417"/>
                </a:lnTo>
                <a:lnTo>
                  <a:pt x="1573" y="422"/>
                </a:lnTo>
                <a:lnTo>
                  <a:pt x="1568" y="428"/>
                </a:lnTo>
                <a:lnTo>
                  <a:pt x="1563" y="433"/>
                </a:lnTo>
                <a:lnTo>
                  <a:pt x="1552" y="433"/>
                </a:lnTo>
                <a:lnTo>
                  <a:pt x="1541" y="428"/>
                </a:lnTo>
                <a:lnTo>
                  <a:pt x="1531" y="428"/>
                </a:lnTo>
                <a:lnTo>
                  <a:pt x="1525" y="417"/>
                </a:lnTo>
                <a:lnTo>
                  <a:pt x="1520" y="412"/>
                </a:lnTo>
                <a:lnTo>
                  <a:pt x="1509" y="406"/>
                </a:lnTo>
                <a:lnTo>
                  <a:pt x="1504" y="401"/>
                </a:lnTo>
                <a:lnTo>
                  <a:pt x="1493" y="401"/>
                </a:lnTo>
                <a:lnTo>
                  <a:pt x="1493" y="395"/>
                </a:lnTo>
                <a:lnTo>
                  <a:pt x="1499" y="384"/>
                </a:lnTo>
                <a:lnTo>
                  <a:pt x="1509" y="379"/>
                </a:lnTo>
                <a:lnTo>
                  <a:pt x="1515" y="374"/>
                </a:lnTo>
                <a:lnTo>
                  <a:pt x="1520" y="368"/>
                </a:lnTo>
                <a:lnTo>
                  <a:pt x="1509" y="363"/>
                </a:lnTo>
                <a:lnTo>
                  <a:pt x="1509" y="357"/>
                </a:lnTo>
                <a:lnTo>
                  <a:pt x="1493" y="347"/>
                </a:lnTo>
                <a:lnTo>
                  <a:pt x="1499" y="336"/>
                </a:lnTo>
                <a:lnTo>
                  <a:pt x="1504" y="336"/>
                </a:lnTo>
                <a:lnTo>
                  <a:pt x="1509" y="330"/>
                </a:lnTo>
                <a:lnTo>
                  <a:pt x="1520" y="330"/>
                </a:lnTo>
                <a:lnTo>
                  <a:pt x="1509" y="341"/>
                </a:lnTo>
                <a:lnTo>
                  <a:pt x="1515" y="341"/>
                </a:lnTo>
                <a:lnTo>
                  <a:pt x="1520" y="336"/>
                </a:lnTo>
                <a:lnTo>
                  <a:pt x="1531" y="325"/>
                </a:lnTo>
                <a:lnTo>
                  <a:pt x="1525" y="325"/>
                </a:lnTo>
                <a:lnTo>
                  <a:pt x="1520" y="325"/>
                </a:lnTo>
                <a:lnTo>
                  <a:pt x="1520" y="314"/>
                </a:lnTo>
                <a:lnTo>
                  <a:pt x="1515" y="309"/>
                </a:lnTo>
                <a:lnTo>
                  <a:pt x="1520" y="298"/>
                </a:lnTo>
                <a:lnTo>
                  <a:pt x="1515" y="293"/>
                </a:lnTo>
                <a:lnTo>
                  <a:pt x="1509" y="287"/>
                </a:lnTo>
                <a:lnTo>
                  <a:pt x="1504" y="276"/>
                </a:lnTo>
                <a:lnTo>
                  <a:pt x="1504" y="271"/>
                </a:lnTo>
                <a:lnTo>
                  <a:pt x="1509" y="266"/>
                </a:lnTo>
                <a:lnTo>
                  <a:pt x="1520" y="255"/>
                </a:lnTo>
                <a:lnTo>
                  <a:pt x="1525" y="255"/>
                </a:lnTo>
                <a:lnTo>
                  <a:pt x="1536" y="249"/>
                </a:lnTo>
                <a:lnTo>
                  <a:pt x="1541" y="244"/>
                </a:lnTo>
                <a:lnTo>
                  <a:pt x="1536" y="244"/>
                </a:lnTo>
                <a:lnTo>
                  <a:pt x="1525" y="238"/>
                </a:lnTo>
                <a:lnTo>
                  <a:pt x="1520" y="233"/>
                </a:lnTo>
                <a:lnTo>
                  <a:pt x="1509" y="228"/>
                </a:lnTo>
                <a:lnTo>
                  <a:pt x="1499" y="228"/>
                </a:lnTo>
                <a:lnTo>
                  <a:pt x="1499" y="217"/>
                </a:lnTo>
                <a:lnTo>
                  <a:pt x="1488" y="222"/>
                </a:lnTo>
                <a:lnTo>
                  <a:pt x="1477" y="222"/>
                </a:lnTo>
                <a:lnTo>
                  <a:pt x="1467" y="222"/>
                </a:lnTo>
                <a:lnTo>
                  <a:pt x="1456" y="222"/>
                </a:lnTo>
                <a:lnTo>
                  <a:pt x="1445" y="217"/>
                </a:lnTo>
                <a:lnTo>
                  <a:pt x="1440" y="211"/>
                </a:lnTo>
                <a:lnTo>
                  <a:pt x="1429" y="206"/>
                </a:lnTo>
                <a:lnTo>
                  <a:pt x="1419" y="201"/>
                </a:lnTo>
                <a:lnTo>
                  <a:pt x="1413" y="195"/>
                </a:lnTo>
                <a:lnTo>
                  <a:pt x="1403" y="195"/>
                </a:lnTo>
                <a:lnTo>
                  <a:pt x="1392" y="190"/>
                </a:lnTo>
                <a:lnTo>
                  <a:pt x="1381" y="190"/>
                </a:lnTo>
                <a:lnTo>
                  <a:pt x="1376" y="190"/>
                </a:lnTo>
                <a:lnTo>
                  <a:pt x="1371" y="184"/>
                </a:lnTo>
                <a:lnTo>
                  <a:pt x="1360" y="179"/>
                </a:lnTo>
                <a:lnTo>
                  <a:pt x="1349" y="179"/>
                </a:lnTo>
                <a:lnTo>
                  <a:pt x="1344" y="174"/>
                </a:lnTo>
                <a:lnTo>
                  <a:pt x="1333" y="168"/>
                </a:lnTo>
                <a:lnTo>
                  <a:pt x="1328" y="168"/>
                </a:lnTo>
                <a:lnTo>
                  <a:pt x="1317" y="168"/>
                </a:lnTo>
                <a:lnTo>
                  <a:pt x="1301" y="174"/>
                </a:lnTo>
                <a:lnTo>
                  <a:pt x="1291" y="179"/>
                </a:lnTo>
                <a:lnTo>
                  <a:pt x="1280" y="184"/>
                </a:lnTo>
                <a:lnTo>
                  <a:pt x="1275" y="190"/>
                </a:lnTo>
                <a:lnTo>
                  <a:pt x="1264" y="190"/>
                </a:lnTo>
                <a:lnTo>
                  <a:pt x="1253" y="190"/>
                </a:lnTo>
                <a:lnTo>
                  <a:pt x="1243" y="179"/>
                </a:lnTo>
                <a:lnTo>
                  <a:pt x="1237" y="174"/>
                </a:lnTo>
                <a:lnTo>
                  <a:pt x="1232" y="168"/>
                </a:lnTo>
                <a:lnTo>
                  <a:pt x="1227" y="163"/>
                </a:lnTo>
                <a:lnTo>
                  <a:pt x="1221" y="157"/>
                </a:lnTo>
                <a:lnTo>
                  <a:pt x="1211" y="157"/>
                </a:lnTo>
                <a:lnTo>
                  <a:pt x="1205" y="168"/>
                </a:lnTo>
                <a:lnTo>
                  <a:pt x="1195" y="174"/>
                </a:lnTo>
                <a:lnTo>
                  <a:pt x="1189" y="174"/>
                </a:lnTo>
                <a:lnTo>
                  <a:pt x="1179" y="168"/>
                </a:lnTo>
                <a:lnTo>
                  <a:pt x="1173" y="157"/>
                </a:lnTo>
                <a:lnTo>
                  <a:pt x="1163" y="163"/>
                </a:lnTo>
                <a:lnTo>
                  <a:pt x="1152" y="163"/>
                </a:lnTo>
                <a:lnTo>
                  <a:pt x="1147" y="163"/>
                </a:lnTo>
                <a:lnTo>
                  <a:pt x="1136" y="157"/>
                </a:lnTo>
                <a:lnTo>
                  <a:pt x="1125" y="157"/>
                </a:lnTo>
                <a:lnTo>
                  <a:pt x="1115" y="157"/>
                </a:lnTo>
                <a:lnTo>
                  <a:pt x="1109" y="157"/>
                </a:lnTo>
                <a:lnTo>
                  <a:pt x="1104" y="147"/>
                </a:lnTo>
                <a:lnTo>
                  <a:pt x="1104" y="141"/>
                </a:lnTo>
                <a:lnTo>
                  <a:pt x="1099" y="130"/>
                </a:lnTo>
                <a:lnTo>
                  <a:pt x="1093" y="119"/>
                </a:lnTo>
                <a:lnTo>
                  <a:pt x="1104" y="114"/>
                </a:lnTo>
                <a:lnTo>
                  <a:pt x="1099" y="109"/>
                </a:lnTo>
                <a:lnTo>
                  <a:pt x="1104" y="98"/>
                </a:lnTo>
                <a:lnTo>
                  <a:pt x="1109" y="92"/>
                </a:lnTo>
                <a:lnTo>
                  <a:pt x="1109" y="82"/>
                </a:lnTo>
                <a:lnTo>
                  <a:pt x="1109" y="76"/>
                </a:lnTo>
                <a:lnTo>
                  <a:pt x="1104" y="65"/>
                </a:lnTo>
                <a:lnTo>
                  <a:pt x="1104" y="60"/>
                </a:lnTo>
                <a:lnTo>
                  <a:pt x="1104" y="49"/>
                </a:lnTo>
                <a:lnTo>
                  <a:pt x="1099" y="44"/>
                </a:lnTo>
                <a:lnTo>
                  <a:pt x="1093" y="33"/>
                </a:lnTo>
                <a:lnTo>
                  <a:pt x="1088" y="28"/>
                </a:lnTo>
                <a:lnTo>
                  <a:pt x="1077" y="28"/>
                </a:lnTo>
                <a:lnTo>
                  <a:pt x="1067" y="22"/>
                </a:lnTo>
                <a:lnTo>
                  <a:pt x="1061" y="28"/>
                </a:lnTo>
                <a:lnTo>
                  <a:pt x="1051" y="28"/>
                </a:lnTo>
                <a:lnTo>
                  <a:pt x="1045" y="22"/>
                </a:lnTo>
                <a:lnTo>
                  <a:pt x="1035" y="17"/>
                </a:lnTo>
                <a:lnTo>
                  <a:pt x="1029" y="6"/>
                </a:lnTo>
                <a:lnTo>
                  <a:pt x="1019" y="6"/>
                </a:lnTo>
                <a:lnTo>
                  <a:pt x="1013" y="6"/>
                </a:lnTo>
                <a:lnTo>
                  <a:pt x="997" y="0"/>
                </a:lnTo>
                <a:lnTo>
                  <a:pt x="987" y="0"/>
                </a:lnTo>
                <a:lnTo>
                  <a:pt x="987" y="6"/>
                </a:lnTo>
                <a:lnTo>
                  <a:pt x="987" y="17"/>
                </a:lnTo>
                <a:lnTo>
                  <a:pt x="981" y="22"/>
                </a:lnTo>
                <a:lnTo>
                  <a:pt x="971" y="22"/>
                </a:lnTo>
                <a:lnTo>
                  <a:pt x="960" y="22"/>
                </a:lnTo>
                <a:lnTo>
                  <a:pt x="955" y="33"/>
                </a:lnTo>
                <a:lnTo>
                  <a:pt x="949" y="33"/>
                </a:lnTo>
                <a:lnTo>
                  <a:pt x="939" y="33"/>
                </a:lnTo>
                <a:lnTo>
                  <a:pt x="933" y="38"/>
                </a:lnTo>
                <a:lnTo>
                  <a:pt x="928" y="44"/>
                </a:lnTo>
                <a:lnTo>
                  <a:pt x="923" y="49"/>
                </a:lnTo>
                <a:lnTo>
                  <a:pt x="917" y="60"/>
                </a:lnTo>
                <a:lnTo>
                  <a:pt x="912" y="65"/>
                </a:lnTo>
                <a:lnTo>
                  <a:pt x="923" y="60"/>
                </a:lnTo>
                <a:lnTo>
                  <a:pt x="928" y="71"/>
                </a:lnTo>
                <a:lnTo>
                  <a:pt x="933" y="76"/>
                </a:lnTo>
                <a:lnTo>
                  <a:pt x="944" y="82"/>
                </a:lnTo>
                <a:lnTo>
                  <a:pt x="944" y="92"/>
                </a:lnTo>
                <a:lnTo>
                  <a:pt x="949" y="98"/>
                </a:lnTo>
                <a:lnTo>
                  <a:pt x="960" y="98"/>
                </a:lnTo>
                <a:lnTo>
                  <a:pt x="971" y="98"/>
                </a:lnTo>
                <a:lnTo>
                  <a:pt x="976" y="98"/>
                </a:lnTo>
                <a:lnTo>
                  <a:pt x="987" y="98"/>
                </a:lnTo>
                <a:lnTo>
                  <a:pt x="992" y="98"/>
                </a:lnTo>
                <a:lnTo>
                  <a:pt x="1003" y="103"/>
                </a:lnTo>
                <a:lnTo>
                  <a:pt x="1003" y="109"/>
                </a:lnTo>
                <a:lnTo>
                  <a:pt x="1008" y="119"/>
                </a:lnTo>
                <a:lnTo>
                  <a:pt x="1008" y="125"/>
                </a:lnTo>
                <a:lnTo>
                  <a:pt x="1008" y="130"/>
                </a:lnTo>
                <a:lnTo>
                  <a:pt x="1008" y="141"/>
                </a:lnTo>
                <a:lnTo>
                  <a:pt x="1003" y="147"/>
                </a:lnTo>
                <a:lnTo>
                  <a:pt x="1003" y="157"/>
                </a:lnTo>
                <a:lnTo>
                  <a:pt x="1003" y="163"/>
                </a:lnTo>
                <a:lnTo>
                  <a:pt x="1008" y="174"/>
                </a:lnTo>
                <a:lnTo>
                  <a:pt x="997" y="179"/>
                </a:lnTo>
                <a:lnTo>
                  <a:pt x="992" y="184"/>
                </a:lnTo>
                <a:lnTo>
                  <a:pt x="997" y="190"/>
                </a:lnTo>
                <a:lnTo>
                  <a:pt x="1003" y="195"/>
                </a:lnTo>
                <a:lnTo>
                  <a:pt x="1003" y="206"/>
                </a:lnTo>
                <a:lnTo>
                  <a:pt x="997" y="217"/>
                </a:lnTo>
                <a:lnTo>
                  <a:pt x="997" y="228"/>
                </a:lnTo>
                <a:lnTo>
                  <a:pt x="997" y="233"/>
                </a:lnTo>
                <a:lnTo>
                  <a:pt x="1003" y="244"/>
                </a:lnTo>
                <a:lnTo>
                  <a:pt x="1008" y="249"/>
                </a:lnTo>
                <a:lnTo>
                  <a:pt x="1019" y="260"/>
                </a:lnTo>
                <a:lnTo>
                  <a:pt x="1024" y="266"/>
                </a:lnTo>
                <a:lnTo>
                  <a:pt x="1019" y="271"/>
                </a:lnTo>
                <a:lnTo>
                  <a:pt x="1008" y="276"/>
                </a:lnTo>
                <a:lnTo>
                  <a:pt x="1003" y="282"/>
                </a:lnTo>
                <a:lnTo>
                  <a:pt x="992" y="276"/>
                </a:lnTo>
                <a:lnTo>
                  <a:pt x="987" y="287"/>
                </a:lnTo>
                <a:lnTo>
                  <a:pt x="981" y="293"/>
                </a:lnTo>
                <a:lnTo>
                  <a:pt x="981" y="303"/>
                </a:lnTo>
                <a:lnTo>
                  <a:pt x="981" y="314"/>
                </a:lnTo>
                <a:lnTo>
                  <a:pt x="976" y="320"/>
                </a:lnTo>
                <a:lnTo>
                  <a:pt x="971" y="330"/>
                </a:lnTo>
                <a:lnTo>
                  <a:pt x="976" y="341"/>
                </a:lnTo>
                <a:lnTo>
                  <a:pt x="981" y="336"/>
                </a:lnTo>
                <a:lnTo>
                  <a:pt x="987" y="341"/>
                </a:lnTo>
                <a:lnTo>
                  <a:pt x="997" y="347"/>
                </a:lnTo>
                <a:lnTo>
                  <a:pt x="1008" y="352"/>
                </a:lnTo>
                <a:lnTo>
                  <a:pt x="1013" y="357"/>
                </a:lnTo>
                <a:lnTo>
                  <a:pt x="1019" y="368"/>
                </a:lnTo>
                <a:lnTo>
                  <a:pt x="1024" y="374"/>
                </a:lnTo>
                <a:lnTo>
                  <a:pt x="1029" y="379"/>
                </a:lnTo>
                <a:lnTo>
                  <a:pt x="1040" y="374"/>
                </a:lnTo>
                <a:lnTo>
                  <a:pt x="1051" y="374"/>
                </a:lnTo>
                <a:lnTo>
                  <a:pt x="1061" y="374"/>
                </a:lnTo>
                <a:lnTo>
                  <a:pt x="1067" y="379"/>
                </a:lnTo>
                <a:lnTo>
                  <a:pt x="1072" y="379"/>
                </a:lnTo>
                <a:lnTo>
                  <a:pt x="1077" y="379"/>
                </a:lnTo>
                <a:lnTo>
                  <a:pt x="1088" y="374"/>
                </a:lnTo>
                <a:lnTo>
                  <a:pt x="1093" y="374"/>
                </a:lnTo>
                <a:lnTo>
                  <a:pt x="1104" y="374"/>
                </a:lnTo>
                <a:lnTo>
                  <a:pt x="1115" y="374"/>
                </a:lnTo>
                <a:lnTo>
                  <a:pt x="1120" y="379"/>
                </a:lnTo>
                <a:lnTo>
                  <a:pt x="1125" y="390"/>
                </a:lnTo>
                <a:lnTo>
                  <a:pt x="1136" y="395"/>
                </a:lnTo>
                <a:lnTo>
                  <a:pt x="1136" y="406"/>
                </a:lnTo>
                <a:lnTo>
                  <a:pt x="1131" y="412"/>
                </a:lnTo>
                <a:lnTo>
                  <a:pt x="1136" y="422"/>
                </a:lnTo>
                <a:lnTo>
                  <a:pt x="1147" y="422"/>
                </a:lnTo>
                <a:lnTo>
                  <a:pt x="1152" y="428"/>
                </a:lnTo>
                <a:lnTo>
                  <a:pt x="1157" y="422"/>
                </a:lnTo>
                <a:lnTo>
                  <a:pt x="1163" y="417"/>
                </a:lnTo>
                <a:lnTo>
                  <a:pt x="1173" y="417"/>
                </a:lnTo>
                <a:lnTo>
                  <a:pt x="1184" y="422"/>
                </a:lnTo>
                <a:lnTo>
                  <a:pt x="1195" y="422"/>
                </a:lnTo>
                <a:lnTo>
                  <a:pt x="1205" y="422"/>
                </a:lnTo>
                <a:lnTo>
                  <a:pt x="1216" y="428"/>
                </a:lnTo>
                <a:lnTo>
                  <a:pt x="1221" y="422"/>
                </a:lnTo>
                <a:lnTo>
                  <a:pt x="1221" y="417"/>
                </a:lnTo>
                <a:lnTo>
                  <a:pt x="1216" y="412"/>
                </a:lnTo>
                <a:lnTo>
                  <a:pt x="1227" y="417"/>
                </a:lnTo>
                <a:lnTo>
                  <a:pt x="1227" y="428"/>
                </a:lnTo>
                <a:lnTo>
                  <a:pt x="1216" y="428"/>
                </a:lnTo>
                <a:lnTo>
                  <a:pt x="1221" y="433"/>
                </a:lnTo>
                <a:lnTo>
                  <a:pt x="1232" y="433"/>
                </a:lnTo>
                <a:lnTo>
                  <a:pt x="1243" y="433"/>
                </a:lnTo>
                <a:lnTo>
                  <a:pt x="1248" y="433"/>
                </a:lnTo>
                <a:lnTo>
                  <a:pt x="1248" y="439"/>
                </a:lnTo>
                <a:lnTo>
                  <a:pt x="1248" y="449"/>
                </a:lnTo>
                <a:lnTo>
                  <a:pt x="1253" y="460"/>
                </a:lnTo>
                <a:lnTo>
                  <a:pt x="1264" y="460"/>
                </a:lnTo>
                <a:lnTo>
                  <a:pt x="1269" y="455"/>
                </a:lnTo>
                <a:lnTo>
                  <a:pt x="1275" y="449"/>
                </a:lnTo>
                <a:lnTo>
                  <a:pt x="1285" y="449"/>
                </a:lnTo>
                <a:lnTo>
                  <a:pt x="1291" y="449"/>
                </a:lnTo>
                <a:lnTo>
                  <a:pt x="1301" y="449"/>
                </a:lnTo>
                <a:lnTo>
                  <a:pt x="1312" y="444"/>
                </a:lnTo>
                <a:lnTo>
                  <a:pt x="1317" y="444"/>
                </a:lnTo>
                <a:lnTo>
                  <a:pt x="1328" y="449"/>
                </a:lnTo>
                <a:lnTo>
                  <a:pt x="1333" y="444"/>
                </a:lnTo>
                <a:lnTo>
                  <a:pt x="1344" y="439"/>
                </a:lnTo>
                <a:lnTo>
                  <a:pt x="1355" y="449"/>
                </a:lnTo>
                <a:lnTo>
                  <a:pt x="1365" y="455"/>
                </a:lnTo>
                <a:lnTo>
                  <a:pt x="1371" y="460"/>
                </a:lnTo>
                <a:lnTo>
                  <a:pt x="1376" y="466"/>
                </a:lnTo>
                <a:lnTo>
                  <a:pt x="1381" y="471"/>
                </a:lnTo>
                <a:lnTo>
                  <a:pt x="1392" y="476"/>
                </a:lnTo>
                <a:lnTo>
                  <a:pt x="1403" y="476"/>
                </a:lnTo>
                <a:lnTo>
                  <a:pt x="1408" y="482"/>
                </a:lnTo>
                <a:lnTo>
                  <a:pt x="1419" y="487"/>
                </a:lnTo>
                <a:lnTo>
                  <a:pt x="1424" y="487"/>
                </a:lnTo>
                <a:lnTo>
                  <a:pt x="1440" y="482"/>
                </a:lnTo>
                <a:lnTo>
                  <a:pt x="1445" y="482"/>
                </a:lnTo>
                <a:lnTo>
                  <a:pt x="1445" y="493"/>
                </a:lnTo>
                <a:lnTo>
                  <a:pt x="1435" y="498"/>
                </a:lnTo>
                <a:lnTo>
                  <a:pt x="1435" y="503"/>
                </a:lnTo>
                <a:lnTo>
                  <a:pt x="1435" y="514"/>
                </a:lnTo>
                <a:lnTo>
                  <a:pt x="1429" y="520"/>
                </a:lnTo>
                <a:lnTo>
                  <a:pt x="1413" y="520"/>
                </a:lnTo>
                <a:lnTo>
                  <a:pt x="1403" y="520"/>
                </a:lnTo>
                <a:lnTo>
                  <a:pt x="1392" y="520"/>
                </a:lnTo>
                <a:lnTo>
                  <a:pt x="1381" y="514"/>
                </a:lnTo>
                <a:lnTo>
                  <a:pt x="1371" y="514"/>
                </a:lnTo>
                <a:lnTo>
                  <a:pt x="1360" y="514"/>
                </a:lnTo>
                <a:lnTo>
                  <a:pt x="1349" y="514"/>
                </a:lnTo>
                <a:lnTo>
                  <a:pt x="1339" y="514"/>
                </a:lnTo>
                <a:lnTo>
                  <a:pt x="1328" y="514"/>
                </a:lnTo>
                <a:lnTo>
                  <a:pt x="1323" y="520"/>
                </a:lnTo>
                <a:lnTo>
                  <a:pt x="1317" y="525"/>
                </a:lnTo>
                <a:lnTo>
                  <a:pt x="1301" y="525"/>
                </a:lnTo>
                <a:lnTo>
                  <a:pt x="1296" y="531"/>
                </a:lnTo>
                <a:lnTo>
                  <a:pt x="1285" y="536"/>
                </a:lnTo>
                <a:lnTo>
                  <a:pt x="1275" y="536"/>
                </a:lnTo>
                <a:lnTo>
                  <a:pt x="1275" y="547"/>
                </a:lnTo>
                <a:lnTo>
                  <a:pt x="1259" y="552"/>
                </a:lnTo>
                <a:lnTo>
                  <a:pt x="1253" y="558"/>
                </a:lnTo>
                <a:lnTo>
                  <a:pt x="1259" y="568"/>
                </a:lnTo>
                <a:lnTo>
                  <a:pt x="1269" y="568"/>
                </a:lnTo>
                <a:lnTo>
                  <a:pt x="1280" y="568"/>
                </a:lnTo>
                <a:lnTo>
                  <a:pt x="1285" y="568"/>
                </a:lnTo>
                <a:lnTo>
                  <a:pt x="1291" y="585"/>
                </a:lnTo>
                <a:lnTo>
                  <a:pt x="1296" y="590"/>
                </a:lnTo>
                <a:lnTo>
                  <a:pt x="1301" y="601"/>
                </a:lnTo>
                <a:lnTo>
                  <a:pt x="1307" y="606"/>
                </a:lnTo>
                <a:lnTo>
                  <a:pt x="1301" y="617"/>
                </a:lnTo>
                <a:lnTo>
                  <a:pt x="1301" y="622"/>
                </a:lnTo>
                <a:lnTo>
                  <a:pt x="1307" y="622"/>
                </a:lnTo>
                <a:lnTo>
                  <a:pt x="1317" y="617"/>
                </a:lnTo>
                <a:lnTo>
                  <a:pt x="1323" y="612"/>
                </a:lnTo>
                <a:lnTo>
                  <a:pt x="1333" y="606"/>
                </a:lnTo>
                <a:lnTo>
                  <a:pt x="1339" y="601"/>
                </a:lnTo>
                <a:lnTo>
                  <a:pt x="1349" y="595"/>
                </a:lnTo>
                <a:lnTo>
                  <a:pt x="1355" y="601"/>
                </a:lnTo>
                <a:lnTo>
                  <a:pt x="1355" y="612"/>
                </a:lnTo>
                <a:lnTo>
                  <a:pt x="1349" y="617"/>
                </a:lnTo>
                <a:lnTo>
                  <a:pt x="1349" y="622"/>
                </a:lnTo>
                <a:lnTo>
                  <a:pt x="1344" y="628"/>
                </a:lnTo>
                <a:lnTo>
                  <a:pt x="1339" y="633"/>
                </a:lnTo>
                <a:lnTo>
                  <a:pt x="1333" y="644"/>
                </a:lnTo>
                <a:lnTo>
                  <a:pt x="1333" y="655"/>
                </a:lnTo>
                <a:lnTo>
                  <a:pt x="1328" y="660"/>
                </a:lnTo>
                <a:lnTo>
                  <a:pt x="1323" y="671"/>
                </a:lnTo>
                <a:lnTo>
                  <a:pt x="1323" y="682"/>
                </a:lnTo>
                <a:lnTo>
                  <a:pt x="1323" y="687"/>
                </a:lnTo>
                <a:lnTo>
                  <a:pt x="1317" y="693"/>
                </a:lnTo>
                <a:lnTo>
                  <a:pt x="1312" y="704"/>
                </a:lnTo>
                <a:lnTo>
                  <a:pt x="1312" y="709"/>
                </a:lnTo>
                <a:lnTo>
                  <a:pt x="1312" y="714"/>
                </a:lnTo>
                <a:lnTo>
                  <a:pt x="1307" y="725"/>
                </a:lnTo>
                <a:lnTo>
                  <a:pt x="1307" y="736"/>
                </a:lnTo>
                <a:lnTo>
                  <a:pt x="1296" y="741"/>
                </a:lnTo>
                <a:lnTo>
                  <a:pt x="1301" y="752"/>
                </a:lnTo>
                <a:lnTo>
                  <a:pt x="1301" y="763"/>
                </a:lnTo>
                <a:lnTo>
                  <a:pt x="1296" y="769"/>
                </a:lnTo>
                <a:lnTo>
                  <a:pt x="1285" y="774"/>
                </a:lnTo>
                <a:lnTo>
                  <a:pt x="1280" y="779"/>
                </a:lnTo>
                <a:lnTo>
                  <a:pt x="1269" y="779"/>
                </a:lnTo>
                <a:lnTo>
                  <a:pt x="1259" y="785"/>
                </a:lnTo>
                <a:lnTo>
                  <a:pt x="1248" y="779"/>
                </a:lnTo>
                <a:lnTo>
                  <a:pt x="1248" y="785"/>
                </a:lnTo>
                <a:lnTo>
                  <a:pt x="1253" y="790"/>
                </a:lnTo>
                <a:lnTo>
                  <a:pt x="1259" y="801"/>
                </a:lnTo>
                <a:lnTo>
                  <a:pt x="1264" y="806"/>
                </a:lnTo>
                <a:lnTo>
                  <a:pt x="1264" y="817"/>
                </a:lnTo>
                <a:lnTo>
                  <a:pt x="1275" y="833"/>
                </a:lnTo>
                <a:lnTo>
                  <a:pt x="1275" y="850"/>
                </a:lnTo>
                <a:lnTo>
                  <a:pt x="1269" y="860"/>
                </a:lnTo>
                <a:lnTo>
                  <a:pt x="1269" y="871"/>
                </a:lnTo>
                <a:lnTo>
                  <a:pt x="1264" y="882"/>
                </a:lnTo>
                <a:lnTo>
                  <a:pt x="1259" y="887"/>
                </a:lnTo>
                <a:lnTo>
                  <a:pt x="1248" y="898"/>
                </a:lnTo>
                <a:lnTo>
                  <a:pt x="1243" y="904"/>
                </a:lnTo>
                <a:lnTo>
                  <a:pt x="1243" y="915"/>
                </a:lnTo>
                <a:lnTo>
                  <a:pt x="1248" y="925"/>
                </a:lnTo>
                <a:lnTo>
                  <a:pt x="1248" y="936"/>
                </a:lnTo>
                <a:lnTo>
                  <a:pt x="1253" y="947"/>
                </a:lnTo>
                <a:lnTo>
                  <a:pt x="1259" y="952"/>
                </a:lnTo>
                <a:lnTo>
                  <a:pt x="1264" y="963"/>
                </a:lnTo>
                <a:lnTo>
                  <a:pt x="1269" y="974"/>
                </a:lnTo>
                <a:lnTo>
                  <a:pt x="1275" y="974"/>
                </a:lnTo>
                <a:lnTo>
                  <a:pt x="1285" y="974"/>
                </a:lnTo>
                <a:lnTo>
                  <a:pt x="1291" y="974"/>
                </a:lnTo>
                <a:lnTo>
                  <a:pt x="1296" y="979"/>
                </a:lnTo>
                <a:lnTo>
                  <a:pt x="1301" y="985"/>
                </a:lnTo>
                <a:lnTo>
                  <a:pt x="1307" y="990"/>
                </a:lnTo>
                <a:lnTo>
                  <a:pt x="1312" y="990"/>
                </a:lnTo>
                <a:lnTo>
                  <a:pt x="1317" y="1001"/>
                </a:lnTo>
                <a:lnTo>
                  <a:pt x="1328" y="1017"/>
                </a:lnTo>
                <a:lnTo>
                  <a:pt x="1339" y="1017"/>
                </a:lnTo>
                <a:lnTo>
                  <a:pt x="1344" y="1017"/>
                </a:lnTo>
                <a:lnTo>
                  <a:pt x="1344" y="1023"/>
                </a:lnTo>
                <a:lnTo>
                  <a:pt x="1344" y="1028"/>
                </a:lnTo>
                <a:lnTo>
                  <a:pt x="1344" y="1034"/>
                </a:lnTo>
                <a:lnTo>
                  <a:pt x="1344" y="1044"/>
                </a:lnTo>
                <a:lnTo>
                  <a:pt x="1349" y="1055"/>
                </a:lnTo>
                <a:lnTo>
                  <a:pt x="1355" y="1061"/>
                </a:lnTo>
                <a:lnTo>
                  <a:pt x="1355" y="1066"/>
                </a:lnTo>
                <a:lnTo>
                  <a:pt x="1360" y="1077"/>
                </a:lnTo>
                <a:lnTo>
                  <a:pt x="1355" y="1088"/>
                </a:lnTo>
                <a:lnTo>
                  <a:pt x="1355" y="1098"/>
                </a:lnTo>
                <a:lnTo>
                  <a:pt x="1355" y="1109"/>
                </a:lnTo>
                <a:lnTo>
                  <a:pt x="1365" y="1109"/>
                </a:lnTo>
                <a:lnTo>
                  <a:pt x="1371" y="1109"/>
                </a:lnTo>
                <a:lnTo>
                  <a:pt x="1376" y="1120"/>
                </a:lnTo>
                <a:lnTo>
                  <a:pt x="1376" y="1131"/>
                </a:lnTo>
                <a:lnTo>
                  <a:pt x="1376" y="1142"/>
                </a:lnTo>
                <a:lnTo>
                  <a:pt x="1381" y="1147"/>
                </a:lnTo>
                <a:lnTo>
                  <a:pt x="1387" y="1147"/>
                </a:lnTo>
                <a:lnTo>
                  <a:pt x="1392" y="1142"/>
                </a:lnTo>
                <a:lnTo>
                  <a:pt x="1397" y="1142"/>
                </a:lnTo>
                <a:lnTo>
                  <a:pt x="1397" y="1153"/>
                </a:lnTo>
                <a:lnTo>
                  <a:pt x="1397" y="1158"/>
                </a:lnTo>
                <a:lnTo>
                  <a:pt x="1397" y="1169"/>
                </a:lnTo>
                <a:lnTo>
                  <a:pt x="1403" y="1174"/>
                </a:lnTo>
                <a:lnTo>
                  <a:pt x="1408" y="1174"/>
                </a:lnTo>
                <a:lnTo>
                  <a:pt x="1408" y="1180"/>
                </a:lnTo>
                <a:lnTo>
                  <a:pt x="1413" y="1185"/>
                </a:lnTo>
                <a:lnTo>
                  <a:pt x="1413" y="1196"/>
                </a:lnTo>
                <a:lnTo>
                  <a:pt x="1413" y="1207"/>
                </a:lnTo>
                <a:lnTo>
                  <a:pt x="1408" y="1217"/>
                </a:lnTo>
                <a:lnTo>
                  <a:pt x="1408" y="1228"/>
                </a:lnTo>
                <a:lnTo>
                  <a:pt x="1408" y="1239"/>
                </a:lnTo>
                <a:lnTo>
                  <a:pt x="1413" y="1244"/>
                </a:lnTo>
                <a:lnTo>
                  <a:pt x="1403" y="1239"/>
                </a:lnTo>
                <a:lnTo>
                  <a:pt x="1376" y="1244"/>
                </a:lnTo>
                <a:lnTo>
                  <a:pt x="1365" y="1244"/>
                </a:lnTo>
                <a:lnTo>
                  <a:pt x="1360" y="1250"/>
                </a:lnTo>
                <a:lnTo>
                  <a:pt x="1355" y="1261"/>
                </a:lnTo>
                <a:lnTo>
                  <a:pt x="1360" y="1271"/>
                </a:lnTo>
                <a:lnTo>
                  <a:pt x="1365" y="1282"/>
                </a:lnTo>
                <a:lnTo>
                  <a:pt x="1365" y="1293"/>
                </a:lnTo>
                <a:lnTo>
                  <a:pt x="1360" y="1304"/>
                </a:lnTo>
                <a:lnTo>
                  <a:pt x="1349" y="1309"/>
                </a:lnTo>
                <a:lnTo>
                  <a:pt x="1339" y="1309"/>
                </a:lnTo>
                <a:lnTo>
                  <a:pt x="1333" y="1315"/>
                </a:lnTo>
                <a:lnTo>
                  <a:pt x="1312" y="1320"/>
                </a:lnTo>
                <a:lnTo>
                  <a:pt x="1307" y="1326"/>
                </a:lnTo>
                <a:lnTo>
                  <a:pt x="1296" y="1331"/>
                </a:lnTo>
                <a:lnTo>
                  <a:pt x="1291" y="1336"/>
                </a:lnTo>
                <a:lnTo>
                  <a:pt x="1280" y="1347"/>
                </a:lnTo>
                <a:lnTo>
                  <a:pt x="1275" y="1353"/>
                </a:lnTo>
                <a:lnTo>
                  <a:pt x="1264" y="1358"/>
                </a:lnTo>
                <a:lnTo>
                  <a:pt x="1248" y="1363"/>
                </a:lnTo>
                <a:lnTo>
                  <a:pt x="1237" y="1363"/>
                </a:lnTo>
                <a:lnTo>
                  <a:pt x="1227" y="1369"/>
                </a:lnTo>
                <a:lnTo>
                  <a:pt x="1216" y="1380"/>
                </a:lnTo>
                <a:lnTo>
                  <a:pt x="1211" y="1385"/>
                </a:lnTo>
                <a:lnTo>
                  <a:pt x="1216" y="1396"/>
                </a:lnTo>
                <a:lnTo>
                  <a:pt x="1221" y="1407"/>
                </a:lnTo>
                <a:lnTo>
                  <a:pt x="1227" y="1412"/>
                </a:lnTo>
                <a:lnTo>
                  <a:pt x="1248" y="1423"/>
                </a:lnTo>
                <a:lnTo>
                  <a:pt x="1253" y="1445"/>
                </a:lnTo>
                <a:lnTo>
                  <a:pt x="1259" y="1455"/>
                </a:lnTo>
                <a:lnTo>
                  <a:pt x="1227" y="1466"/>
                </a:lnTo>
                <a:lnTo>
                  <a:pt x="1216" y="1472"/>
                </a:lnTo>
                <a:lnTo>
                  <a:pt x="1216" y="1482"/>
                </a:lnTo>
                <a:lnTo>
                  <a:pt x="1216" y="1493"/>
                </a:lnTo>
                <a:lnTo>
                  <a:pt x="1227" y="1488"/>
                </a:lnTo>
                <a:lnTo>
                  <a:pt x="1232" y="1482"/>
                </a:lnTo>
                <a:lnTo>
                  <a:pt x="1248" y="1482"/>
                </a:lnTo>
                <a:lnTo>
                  <a:pt x="1275" y="1472"/>
                </a:lnTo>
                <a:lnTo>
                  <a:pt x="1280" y="1482"/>
                </a:lnTo>
                <a:lnTo>
                  <a:pt x="1253" y="1493"/>
                </a:lnTo>
                <a:lnTo>
                  <a:pt x="1248" y="1499"/>
                </a:lnTo>
                <a:lnTo>
                  <a:pt x="1248" y="1509"/>
                </a:lnTo>
                <a:lnTo>
                  <a:pt x="1248" y="1520"/>
                </a:lnTo>
                <a:lnTo>
                  <a:pt x="1253" y="1515"/>
                </a:lnTo>
                <a:lnTo>
                  <a:pt x="1269" y="1509"/>
                </a:lnTo>
                <a:lnTo>
                  <a:pt x="1280" y="1504"/>
                </a:lnTo>
                <a:lnTo>
                  <a:pt x="1275" y="1520"/>
                </a:lnTo>
                <a:lnTo>
                  <a:pt x="1248" y="1526"/>
                </a:lnTo>
                <a:lnTo>
                  <a:pt x="1243" y="1531"/>
                </a:lnTo>
                <a:lnTo>
                  <a:pt x="1237" y="1553"/>
                </a:lnTo>
                <a:lnTo>
                  <a:pt x="1237" y="1564"/>
                </a:lnTo>
                <a:lnTo>
                  <a:pt x="1243" y="1564"/>
                </a:lnTo>
                <a:lnTo>
                  <a:pt x="1243" y="1553"/>
                </a:lnTo>
                <a:lnTo>
                  <a:pt x="1248" y="1537"/>
                </a:lnTo>
                <a:lnTo>
                  <a:pt x="1259" y="1531"/>
                </a:lnTo>
                <a:lnTo>
                  <a:pt x="1259" y="1542"/>
                </a:lnTo>
                <a:lnTo>
                  <a:pt x="1253" y="1553"/>
                </a:lnTo>
                <a:lnTo>
                  <a:pt x="1259" y="1558"/>
                </a:lnTo>
                <a:lnTo>
                  <a:pt x="1269" y="1547"/>
                </a:lnTo>
                <a:lnTo>
                  <a:pt x="1275" y="1542"/>
                </a:lnTo>
                <a:lnTo>
                  <a:pt x="1280" y="1547"/>
                </a:lnTo>
                <a:lnTo>
                  <a:pt x="1291" y="1553"/>
                </a:lnTo>
                <a:lnTo>
                  <a:pt x="1291" y="1564"/>
                </a:lnTo>
                <a:lnTo>
                  <a:pt x="1285" y="1564"/>
                </a:lnTo>
                <a:lnTo>
                  <a:pt x="1280" y="1569"/>
                </a:lnTo>
                <a:lnTo>
                  <a:pt x="1291" y="1569"/>
                </a:lnTo>
                <a:lnTo>
                  <a:pt x="1296" y="1569"/>
                </a:lnTo>
                <a:lnTo>
                  <a:pt x="1307" y="1574"/>
                </a:lnTo>
                <a:lnTo>
                  <a:pt x="1323" y="1569"/>
                </a:lnTo>
                <a:lnTo>
                  <a:pt x="1328" y="1569"/>
                </a:lnTo>
                <a:lnTo>
                  <a:pt x="1333" y="1574"/>
                </a:lnTo>
                <a:lnTo>
                  <a:pt x="1323" y="1574"/>
                </a:lnTo>
                <a:lnTo>
                  <a:pt x="1317" y="1580"/>
                </a:lnTo>
                <a:lnTo>
                  <a:pt x="1328" y="1585"/>
                </a:lnTo>
                <a:lnTo>
                  <a:pt x="1339" y="1585"/>
                </a:lnTo>
                <a:lnTo>
                  <a:pt x="1349" y="1580"/>
                </a:lnTo>
                <a:lnTo>
                  <a:pt x="1355" y="1585"/>
                </a:lnTo>
                <a:lnTo>
                  <a:pt x="1360" y="1585"/>
                </a:lnTo>
                <a:lnTo>
                  <a:pt x="1344" y="1591"/>
                </a:lnTo>
                <a:lnTo>
                  <a:pt x="1349" y="1591"/>
                </a:lnTo>
                <a:lnTo>
                  <a:pt x="1365" y="1591"/>
                </a:lnTo>
                <a:lnTo>
                  <a:pt x="1371" y="1585"/>
                </a:lnTo>
                <a:lnTo>
                  <a:pt x="1376" y="1585"/>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114"/>
          <p:cNvSpPr>
            <a:spLocks/>
          </p:cNvSpPr>
          <p:nvPr/>
        </p:nvSpPr>
        <p:spPr bwMode="auto">
          <a:xfrm>
            <a:off x="2912527" y="4745558"/>
            <a:ext cx="287338" cy="188852"/>
          </a:xfrm>
          <a:custGeom>
            <a:avLst/>
            <a:gdLst>
              <a:gd name="T0" fmla="*/ 85 w 181"/>
              <a:gd name="T1" fmla="*/ 81 h 119"/>
              <a:gd name="T2" fmla="*/ 112 w 181"/>
              <a:gd name="T3" fmla="*/ 65 h 119"/>
              <a:gd name="T4" fmla="*/ 123 w 181"/>
              <a:gd name="T5" fmla="*/ 54 h 119"/>
              <a:gd name="T6" fmla="*/ 144 w 181"/>
              <a:gd name="T7" fmla="*/ 38 h 119"/>
              <a:gd name="T8" fmla="*/ 160 w 181"/>
              <a:gd name="T9" fmla="*/ 33 h 119"/>
              <a:gd name="T10" fmla="*/ 171 w 181"/>
              <a:gd name="T11" fmla="*/ 27 h 119"/>
              <a:gd name="T12" fmla="*/ 181 w 181"/>
              <a:gd name="T13" fmla="*/ 22 h 119"/>
              <a:gd name="T14" fmla="*/ 160 w 181"/>
              <a:gd name="T15" fmla="*/ 0 h 119"/>
              <a:gd name="T16" fmla="*/ 128 w 181"/>
              <a:gd name="T17" fmla="*/ 0 h 119"/>
              <a:gd name="T18" fmla="*/ 112 w 181"/>
              <a:gd name="T19" fmla="*/ 11 h 119"/>
              <a:gd name="T20" fmla="*/ 85 w 181"/>
              <a:gd name="T21" fmla="*/ 27 h 119"/>
              <a:gd name="T22" fmla="*/ 43 w 181"/>
              <a:gd name="T23" fmla="*/ 54 h 119"/>
              <a:gd name="T24" fmla="*/ 0 w 181"/>
              <a:gd name="T25" fmla="*/ 87 h 119"/>
              <a:gd name="T26" fmla="*/ 11 w 181"/>
              <a:gd name="T27" fmla="*/ 92 h 119"/>
              <a:gd name="T28" fmla="*/ 32 w 181"/>
              <a:gd name="T29" fmla="*/ 119 h 119"/>
              <a:gd name="T30" fmla="*/ 48 w 181"/>
              <a:gd name="T31" fmla="*/ 108 h 119"/>
              <a:gd name="T32" fmla="*/ 59 w 181"/>
              <a:gd name="T33" fmla="*/ 103 h 119"/>
              <a:gd name="T34" fmla="*/ 64 w 181"/>
              <a:gd name="T35" fmla="*/ 98 h 119"/>
              <a:gd name="T36" fmla="*/ 64 w 181"/>
              <a:gd name="T37" fmla="*/ 103 h 119"/>
              <a:gd name="T38" fmla="*/ 69 w 181"/>
              <a:gd name="T39" fmla="*/ 103 h 119"/>
              <a:gd name="T40" fmla="*/ 80 w 181"/>
              <a:gd name="T41" fmla="*/ 92 h 119"/>
              <a:gd name="T42" fmla="*/ 69 w 181"/>
              <a:gd name="T43" fmla="*/ 98 h 119"/>
              <a:gd name="T44" fmla="*/ 64 w 181"/>
              <a:gd name="T45" fmla="*/ 92 h 119"/>
              <a:gd name="T46" fmla="*/ 85 w 181"/>
              <a:gd name="T47" fmla="*/ 81 h 1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1" h="119">
                <a:moveTo>
                  <a:pt x="85" y="81"/>
                </a:moveTo>
                <a:lnTo>
                  <a:pt x="112" y="65"/>
                </a:lnTo>
                <a:lnTo>
                  <a:pt x="123" y="54"/>
                </a:lnTo>
                <a:lnTo>
                  <a:pt x="144" y="38"/>
                </a:lnTo>
                <a:lnTo>
                  <a:pt x="160" y="33"/>
                </a:lnTo>
                <a:lnTo>
                  <a:pt x="171" y="27"/>
                </a:lnTo>
                <a:lnTo>
                  <a:pt x="181" y="22"/>
                </a:lnTo>
                <a:lnTo>
                  <a:pt x="160" y="0"/>
                </a:lnTo>
                <a:lnTo>
                  <a:pt x="128" y="0"/>
                </a:lnTo>
                <a:lnTo>
                  <a:pt x="112" y="11"/>
                </a:lnTo>
                <a:lnTo>
                  <a:pt x="85" y="27"/>
                </a:lnTo>
                <a:lnTo>
                  <a:pt x="43" y="54"/>
                </a:lnTo>
                <a:lnTo>
                  <a:pt x="0" y="87"/>
                </a:lnTo>
                <a:lnTo>
                  <a:pt x="11" y="92"/>
                </a:lnTo>
                <a:lnTo>
                  <a:pt x="32" y="119"/>
                </a:lnTo>
                <a:lnTo>
                  <a:pt x="48" y="108"/>
                </a:lnTo>
                <a:lnTo>
                  <a:pt x="59" y="103"/>
                </a:lnTo>
                <a:lnTo>
                  <a:pt x="64" y="98"/>
                </a:lnTo>
                <a:lnTo>
                  <a:pt x="64" y="103"/>
                </a:lnTo>
                <a:lnTo>
                  <a:pt x="69" y="103"/>
                </a:lnTo>
                <a:lnTo>
                  <a:pt x="80" y="92"/>
                </a:lnTo>
                <a:lnTo>
                  <a:pt x="69" y="98"/>
                </a:lnTo>
                <a:lnTo>
                  <a:pt x="64" y="92"/>
                </a:lnTo>
                <a:lnTo>
                  <a:pt x="85"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115"/>
          <p:cNvSpPr>
            <a:spLocks/>
          </p:cNvSpPr>
          <p:nvPr/>
        </p:nvSpPr>
        <p:spPr bwMode="auto">
          <a:xfrm>
            <a:off x="4022190" y="4050455"/>
            <a:ext cx="254000" cy="198374"/>
          </a:xfrm>
          <a:custGeom>
            <a:avLst/>
            <a:gdLst>
              <a:gd name="T0" fmla="*/ 101 w 160"/>
              <a:gd name="T1" fmla="*/ 33 h 125"/>
              <a:gd name="T2" fmla="*/ 96 w 160"/>
              <a:gd name="T3" fmla="*/ 43 h 125"/>
              <a:gd name="T4" fmla="*/ 85 w 160"/>
              <a:gd name="T5" fmla="*/ 54 h 125"/>
              <a:gd name="T6" fmla="*/ 80 w 160"/>
              <a:gd name="T7" fmla="*/ 70 h 125"/>
              <a:gd name="T8" fmla="*/ 74 w 160"/>
              <a:gd name="T9" fmla="*/ 65 h 125"/>
              <a:gd name="T10" fmla="*/ 48 w 160"/>
              <a:gd name="T11" fmla="*/ 54 h 125"/>
              <a:gd name="T12" fmla="*/ 64 w 160"/>
              <a:gd name="T13" fmla="*/ 22 h 125"/>
              <a:gd name="T14" fmla="*/ 37 w 160"/>
              <a:gd name="T15" fmla="*/ 6 h 125"/>
              <a:gd name="T16" fmla="*/ 21 w 160"/>
              <a:gd name="T17" fmla="*/ 33 h 125"/>
              <a:gd name="T18" fmla="*/ 0 w 160"/>
              <a:gd name="T19" fmla="*/ 76 h 125"/>
              <a:gd name="T20" fmla="*/ 5 w 160"/>
              <a:gd name="T21" fmla="*/ 87 h 125"/>
              <a:gd name="T22" fmla="*/ 16 w 160"/>
              <a:gd name="T23" fmla="*/ 76 h 125"/>
              <a:gd name="T24" fmla="*/ 32 w 160"/>
              <a:gd name="T25" fmla="*/ 81 h 125"/>
              <a:gd name="T26" fmla="*/ 21 w 160"/>
              <a:gd name="T27" fmla="*/ 98 h 125"/>
              <a:gd name="T28" fmla="*/ 69 w 160"/>
              <a:gd name="T29" fmla="*/ 125 h 125"/>
              <a:gd name="T30" fmla="*/ 80 w 160"/>
              <a:gd name="T31" fmla="*/ 125 h 125"/>
              <a:gd name="T32" fmla="*/ 117 w 160"/>
              <a:gd name="T33" fmla="*/ 87 h 125"/>
              <a:gd name="T34" fmla="*/ 144 w 160"/>
              <a:gd name="T35" fmla="*/ 49 h 125"/>
              <a:gd name="T36" fmla="*/ 160 w 160"/>
              <a:gd name="T37" fmla="*/ 27 h 125"/>
              <a:gd name="T38" fmla="*/ 160 w 160"/>
              <a:gd name="T39" fmla="*/ 6 h 125"/>
              <a:gd name="T40" fmla="*/ 144 w 160"/>
              <a:gd name="T41" fmla="*/ 0 h 125"/>
              <a:gd name="T42" fmla="*/ 138 w 160"/>
              <a:gd name="T43" fmla="*/ 11 h 125"/>
              <a:gd name="T44" fmla="*/ 117 w 160"/>
              <a:gd name="T45" fmla="*/ 6 h 125"/>
              <a:gd name="T46" fmla="*/ 101 w 160"/>
              <a:gd name="T47" fmla="*/ 33 h 1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25">
                <a:moveTo>
                  <a:pt x="101" y="33"/>
                </a:moveTo>
                <a:lnTo>
                  <a:pt x="96" y="43"/>
                </a:lnTo>
                <a:lnTo>
                  <a:pt x="85" y="54"/>
                </a:lnTo>
                <a:lnTo>
                  <a:pt x="80" y="70"/>
                </a:lnTo>
                <a:lnTo>
                  <a:pt x="74" y="65"/>
                </a:lnTo>
                <a:lnTo>
                  <a:pt x="48" y="54"/>
                </a:lnTo>
                <a:lnTo>
                  <a:pt x="64" y="22"/>
                </a:lnTo>
                <a:lnTo>
                  <a:pt x="37" y="6"/>
                </a:lnTo>
                <a:lnTo>
                  <a:pt x="21" y="33"/>
                </a:lnTo>
                <a:lnTo>
                  <a:pt x="0" y="76"/>
                </a:lnTo>
                <a:lnTo>
                  <a:pt x="5" y="87"/>
                </a:lnTo>
                <a:lnTo>
                  <a:pt x="16" y="76"/>
                </a:lnTo>
                <a:lnTo>
                  <a:pt x="32" y="81"/>
                </a:lnTo>
                <a:lnTo>
                  <a:pt x="21" y="98"/>
                </a:lnTo>
                <a:lnTo>
                  <a:pt x="69" y="125"/>
                </a:lnTo>
                <a:lnTo>
                  <a:pt x="80" y="125"/>
                </a:lnTo>
                <a:lnTo>
                  <a:pt x="117" y="87"/>
                </a:lnTo>
                <a:lnTo>
                  <a:pt x="144" y="49"/>
                </a:lnTo>
                <a:lnTo>
                  <a:pt x="160" y="27"/>
                </a:lnTo>
                <a:lnTo>
                  <a:pt x="160" y="6"/>
                </a:lnTo>
                <a:lnTo>
                  <a:pt x="144" y="0"/>
                </a:lnTo>
                <a:lnTo>
                  <a:pt x="138" y="11"/>
                </a:lnTo>
                <a:lnTo>
                  <a:pt x="117" y="6"/>
                </a:lnTo>
                <a:lnTo>
                  <a:pt x="101" y="3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Freeform 116"/>
          <p:cNvSpPr>
            <a:spLocks/>
          </p:cNvSpPr>
          <p:nvPr/>
        </p:nvSpPr>
        <p:spPr bwMode="auto">
          <a:xfrm>
            <a:off x="3953927" y="4188524"/>
            <a:ext cx="84138" cy="93633"/>
          </a:xfrm>
          <a:custGeom>
            <a:avLst/>
            <a:gdLst>
              <a:gd name="T0" fmla="*/ 48 w 53"/>
              <a:gd name="T1" fmla="*/ 21 h 59"/>
              <a:gd name="T2" fmla="*/ 32 w 53"/>
              <a:gd name="T3" fmla="*/ 0 h 59"/>
              <a:gd name="T4" fmla="*/ 21 w 53"/>
              <a:gd name="T5" fmla="*/ 11 h 59"/>
              <a:gd name="T6" fmla="*/ 0 w 53"/>
              <a:gd name="T7" fmla="*/ 38 h 59"/>
              <a:gd name="T8" fmla="*/ 16 w 53"/>
              <a:gd name="T9" fmla="*/ 32 h 59"/>
              <a:gd name="T10" fmla="*/ 11 w 53"/>
              <a:gd name="T11" fmla="*/ 43 h 59"/>
              <a:gd name="T12" fmla="*/ 16 w 53"/>
              <a:gd name="T13" fmla="*/ 48 h 59"/>
              <a:gd name="T14" fmla="*/ 27 w 53"/>
              <a:gd name="T15" fmla="*/ 43 h 59"/>
              <a:gd name="T16" fmla="*/ 16 w 53"/>
              <a:gd name="T17" fmla="*/ 54 h 59"/>
              <a:gd name="T18" fmla="*/ 27 w 53"/>
              <a:gd name="T19" fmla="*/ 59 h 59"/>
              <a:gd name="T20" fmla="*/ 43 w 53"/>
              <a:gd name="T21" fmla="*/ 54 h 59"/>
              <a:gd name="T22" fmla="*/ 48 w 53"/>
              <a:gd name="T23" fmla="*/ 48 h 59"/>
              <a:gd name="T24" fmla="*/ 48 w 53"/>
              <a:gd name="T25" fmla="*/ 43 h 59"/>
              <a:gd name="T26" fmla="*/ 53 w 53"/>
              <a:gd name="T27" fmla="*/ 32 h 59"/>
              <a:gd name="T28" fmla="*/ 48 w 53"/>
              <a:gd name="T29" fmla="*/ 43 h 59"/>
              <a:gd name="T30" fmla="*/ 53 w 53"/>
              <a:gd name="T31" fmla="*/ 32 h 59"/>
              <a:gd name="T32" fmla="*/ 48 w 53"/>
              <a:gd name="T33" fmla="*/ 21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9">
                <a:moveTo>
                  <a:pt x="48" y="21"/>
                </a:moveTo>
                <a:lnTo>
                  <a:pt x="32" y="0"/>
                </a:lnTo>
                <a:lnTo>
                  <a:pt x="21" y="11"/>
                </a:lnTo>
                <a:lnTo>
                  <a:pt x="0" y="38"/>
                </a:lnTo>
                <a:lnTo>
                  <a:pt x="16" y="32"/>
                </a:lnTo>
                <a:lnTo>
                  <a:pt x="11" y="43"/>
                </a:lnTo>
                <a:lnTo>
                  <a:pt x="16" y="48"/>
                </a:lnTo>
                <a:lnTo>
                  <a:pt x="27" y="43"/>
                </a:lnTo>
                <a:lnTo>
                  <a:pt x="16" y="54"/>
                </a:lnTo>
                <a:lnTo>
                  <a:pt x="27" y="59"/>
                </a:lnTo>
                <a:lnTo>
                  <a:pt x="43" y="54"/>
                </a:lnTo>
                <a:lnTo>
                  <a:pt x="48" y="48"/>
                </a:lnTo>
                <a:lnTo>
                  <a:pt x="48" y="43"/>
                </a:lnTo>
                <a:lnTo>
                  <a:pt x="53" y="32"/>
                </a:lnTo>
                <a:lnTo>
                  <a:pt x="48" y="43"/>
                </a:lnTo>
                <a:lnTo>
                  <a:pt x="53" y="32"/>
                </a:lnTo>
                <a:lnTo>
                  <a:pt x="48" y="2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117"/>
          <p:cNvSpPr>
            <a:spLocks/>
          </p:cNvSpPr>
          <p:nvPr/>
        </p:nvSpPr>
        <p:spPr bwMode="auto">
          <a:xfrm>
            <a:off x="3580865" y="4609077"/>
            <a:ext cx="119063" cy="128547"/>
          </a:xfrm>
          <a:custGeom>
            <a:avLst/>
            <a:gdLst>
              <a:gd name="T0" fmla="*/ 43 w 75"/>
              <a:gd name="T1" fmla="*/ 11 h 81"/>
              <a:gd name="T2" fmla="*/ 16 w 75"/>
              <a:gd name="T3" fmla="*/ 43 h 81"/>
              <a:gd name="T4" fmla="*/ 0 w 75"/>
              <a:gd name="T5" fmla="*/ 59 h 81"/>
              <a:gd name="T6" fmla="*/ 27 w 75"/>
              <a:gd name="T7" fmla="*/ 81 h 81"/>
              <a:gd name="T8" fmla="*/ 43 w 75"/>
              <a:gd name="T9" fmla="*/ 70 h 81"/>
              <a:gd name="T10" fmla="*/ 59 w 75"/>
              <a:gd name="T11" fmla="*/ 59 h 81"/>
              <a:gd name="T12" fmla="*/ 70 w 75"/>
              <a:gd name="T13" fmla="*/ 43 h 81"/>
              <a:gd name="T14" fmla="*/ 75 w 75"/>
              <a:gd name="T15" fmla="*/ 27 h 81"/>
              <a:gd name="T16" fmla="*/ 64 w 75"/>
              <a:gd name="T17" fmla="*/ 11 h 81"/>
              <a:gd name="T18" fmla="*/ 54 w 75"/>
              <a:gd name="T19" fmla="*/ 0 h 81"/>
              <a:gd name="T20" fmla="*/ 43 w 75"/>
              <a:gd name="T21" fmla="*/ 11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5" h="81">
                <a:moveTo>
                  <a:pt x="43" y="11"/>
                </a:moveTo>
                <a:lnTo>
                  <a:pt x="16" y="43"/>
                </a:lnTo>
                <a:lnTo>
                  <a:pt x="0" y="59"/>
                </a:lnTo>
                <a:lnTo>
                  <a:pt x="27" y="81"/>
                </a:lnTo>
                <a:lnTo>
                  <a:pt x="43" y="70"/>
                </a:lnTo>
                <a:lnTo>
                  <a:pt x="59" y="59"/>
                </a:lnTo>
                <a:lnTo>
                  <a:pt x="70" y="43"/>
                </a:lnTo>
                <a:lnTo>
                  <a:pt x="75" y="27"/>
                </a:lnTo>
                <a:lnTo>
                  <a:pt x="64" y="11"/>
                </a:lnTo>
                <a:lnTo>
                  <a:pt x="54" y="0"/>
                </a:lnTo>
                <a:lnTo>
                  <a:pt x="43"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Freeform 118"/>
          <p:cNvSpPr>
            <a:spLocks/>
          </p:cNvSpPr>
          <p:nvPr/>
        </p:nvSpPr>
        <p:spPr bwMode="auto">
          <a:xfrm>
            <a:off x="4022190" y="3647359"/>
            <a:ext cx="127000" cy="60306"/>
          </a:xfrm>
          <a:custGeom>
            <a:avLst/>
            <a:gdLst>
              <a:gd name="T0" fmla="*/ 0 w 80"/>
              <a:gd name="T1" fmla="*/ 0 h 38"/>
              <a:gd name="T2" fmla="*/ 5 w 80"/>
              <a:gd name="T3" fmla="*/ 16 h 38"/>
              <a:gd name="T4" fmla="*/ 10 w 80"/>
              <a:gd name="T5" fmla="*/ 32 h 38"/>
              <a:gd name="T6" fmla="*/ 69 w 80"/>
              <a:gd name="T7" fmla="*/ 32 h 38"/>
              <a:gd name="T8" fmla="*/ 74 w 80"/>
              <a:gd name="T9" fmla="*/ 38 h 38"/>
              <a:gd name="T10" fmla="*/ 80 w 80"/>
              <a:gd name="T11" fmla="*/ 27 h 38"/>
              <a:gd name="T12" fmla="*/ 74 w 80"/>
              <a:gd name="T13" fmla="*/ 5 h 38"/>
              <a:gd name="T14" fmla="*/ 58 w 80"/>
              <a:gd name="T15" fmla="*/ 0 h 38"/>
              <a:gd name="T16" fmla="*/ 48 w 80"/>
              <a:gd name="T17" fmla="*/ 0 h 38"/>
              <a:gd name="T18" fmla="*/ 16 w 80"/>
              <a:gd name="T19" fmla="*/ 0 h 38"/>
              <a:gd name="T20" fmla="*/ 0 w 80"/>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38">
                <a:moveTo>
                  <a:pt x="0" y="0"/>
                </a:moveTo>
                <a:lnTo>
                  <a:pt x="5" y="16"/>
                </a:lnTo>
                <a:lnTo>
                  <a:pt x="10" y="32"/>
                </a:lnTo>
                <a:lnTo>
                  <a:pt x="69" y="32"/>
                </a:lnTo>
                <a:lnTo>
                  <a:pt x="74" y="38"/>
                </a:lnTo>
                <a:lnTo>
                  <a:pt x="80" y="27"/>
                </a:lnTo>
                <a:lnTo>
                  <a:pt x="74" y="5"/>
                </a:lnTo>
                <a:lnTo>
                  <a:pt x="58" y="0"/>
                </a:lnTo>
                <a:lnTo>
                  <a:pt x="48" y="0"/>
                </a:lnTo>
                <a:lnTo>
                  <a:pt x="16"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6" name="Freeform 119"/>
          <p:cNvSpPr>
            <a:spLocks/>
          </p:cNvSpPr>
          <p:nvPr/>
        </p:nvSpPr>
        <p:spPr bwMode="auto">
          <a:xfrm>
            <a:off x="4004727" y="3501355"/>
            <a:ext cx="279400" cy="138068"/>
          </a:xfrm>
          <a:custGeom>
            <a:avLst/>
            <a:gdLst>
              <a:gd name="T0" fmla="*/ 5 w 176"/>
              <a:gd name="T1" fmla="*/ 22 h 87"/>
              <a:gd name="T2" fmla="*/ 5 w 176"/>
              <a:gd name="T3" fmla="*/ 49 h 87"/>
              <a:gd name="T4" fmla="*/ 0 w 176"/>
              <a:gd name="T5" fmla="*/ 60 h 87"/>
              <a:gd name="T6" fmla="*/ 5 w 176"/>
              <a:gd name="T7" fmla="*/ 49 h 87"/>
              <a:gd name="T8" fmla="*/ 32 w 176"/>
              <a:gd name="T9" fmla="*/ 49 h 87"/>
              <a:gd name="T10" fmla="*/ 59 w 176"/>
              <a:gd name="T11" fmla="*/ 27 h 87"/>
              <a:gd name="T12" fmla="*/ 69 w 176"/>
              <a:gd name="T13" fmla="*/ 38 h 87"/>
              <a:gd name="T14" fmla="*/ 43 w 176"/>
              <a:gd name="T15" fmla="*/ 54 h 87"/>
              <a:gd name="T16" fmla="*/ 53 w 176"/>
              <a:gd name="T17" fmla="*/ 70 h 87"/>
              <a:gd name="T18" fmla="*/ 75 w 176"/>
              <a:gd name="T19" fmla="*/ 70 h 87"/>
              <a:gd name="T20" fmla="*/ 85 w 176"/>
              <a:gd name="T21" fmla="*/ 70 h 87"/>
              <a:gd name="T22" fmla="*/ 96 w 176"/>
              <a:gd name="T23" fmla="*/ 87 h 87"/>
              <a:gd name="T24" fmla="*/ 133 w 176"/>
              <a:gd name="T25" fmla="*/ 76 h 87"/>
              <a:gd name="T26" fmla="*/ 144 w 176"/>
              <a:gd name="T27" fmla="*/ 76 h 87"/>
              <a:gd name="T28" fmla="*/ 149 w 176"/>
              <a:gd name="T29" fmla="*/ 70 h 87"/>
              <a:gd name="T30" fmla="*/ 160 w 176"/>
              <a:gd name="T31" fmla="*/ 65 h 87"/>
              <a:gd name="T32" fmla="*/ 165 w 176"/>
              <a:gd name="T33" fmla="*/ 65 h 87"/>
              <a:gd name="T34" fmla="*/ 176 w 176"/>
              <a:gd name="T35" fmla="*/ 60 h 87"/>
              <a:gd name="T36" fmla="*/ 165 w 176"/>
              <a:gd name="T37" fmla="*/ 11 h 87"/>
              <a:gd name="T38" fmla="*/ 155 w 176"/>
              <a:gd name="T39" fmla="*/ 5 h 87"/>
              <a:gd name="T40" fmla="*/ 149 w 176"/>
              <a:gd name="T41" fmla="*/ 5 h 87"/>
              <a:gd name="T42" fmla="*/ 139 w 176"/>
              <a:gd name="T43" fmla="*/ 0 h 87"/>
              <a:gd name="T44" fmla="*/ 112 w 176"/>
              <a:gd name="T45" fmla="*/ 5 h 87"/>
              <a:gd name="T46" fmla="*/ 27 w 176"/>
              <a:gd name="T47" fmla="*/ 22 h 87"/>
              <a:gd name="T48" fmla="*/ 16 w 176"/>
              <a:gd name="T49" fmla="*/ 22 h 87"/>
              <a:gd name="T50" fmla="*/ 5 w 176"/>
              <a:gd name="T51" fmla="*/ 22 h 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87">
                <a:moveTo>
                  <a:pt x="5" y="22"/>
                </a:moveTo>
                <a:lnTo>
                  <a:pt x="5" y="49"/>
                </a:lnTo>
                <a:lnTo>
                  <a:pt x="0" y="60"/>
                </a:lnTo>
                <a:lnTo>
                  <a:pt x="5" y="49"/>
                </a:lnTo>
                <a:lnTo>
                  <a:pt x="32" y="49"/>
                </a:lnTo>
                <a:lnTo>
                  <a:pt x="59" y="27"/>
                </a:lnTo>
                <a:lnTo>
                  <a:pt x="69" y="38"/>
                </a:lnTo>
                <a:lnTo>
                  <a:pt x="43" y="54"/>
                </a:lnTo>
                <a:lnTo>
                  <a:pt x="53" y="70"/>
                </a:lnTo>
                <a:lnTo>
                  <a:pt x="75" y="70"/>
                </a:lnTo>
                <a:lnTo>
                  <a:pt x="85" y="70"/>
                </a:lnTo>
                <a:lnTo>
                  <a:pt x="96" y="87"/>
                </a:lnTo>
                <a:lnTo>
                  <a:pt x="133" y="76"/>
                </a:lnTo>
                <a:lnTo>
                  <a:pt x="144" y="76"/>
                </a:lnTo>
                <a:lnTo>
                  <a:pt x="149" y="70"/>
                </a:lnTo>
                <a:lnTo>
                  <a:pt x="160" y="65"/>
                </a:lnTo>
                <a:lnTo>
                  <a:pt x="165" y="65"/>
                </a:lnTo>
                <a:lnTo>
                  <a:pt x="176" y="60"/>
                </a:lnTo>
                <a:lnTo>
                  <a:pt x="165" y="11"/>
                </a:lnTo>
                <a:lnTo>
                  <a:pt x="155" y="5"/>
                </a:lnTo>
                <a:lnTo>
                  <a:pt x="149" y="5"/>
                </a:lnTo>
                <a:lnTo>
                  <a:pt x="139" y="0"/>
                </a:lnTo>
                <a:lnTo>
                  <a:pt x="112" y="5"/>
                </a:lnTo>
                <a:lnTo>
                  <a:pt x="27" y="22"/>
                </a:lnTo>
                <a:lnTo>
                  <a:pt x="16" y="22"/>
                </a:lnTo>
                <a:lnTo>
                  <a:pt x="5" y="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Freeform 120"/>
          <p:cNvSpPr>
            <a:spLocks/>
          </p:cNvSpPr>
          <p:nvPr/>
        </p:nvSpPr>
        <p:spPr bwMode="auto">
          <a:xfrm>
            <a:off x="3860265" y="3398201"/>
            <a:ext cx="119063" cy="111090"/>
          </a:xfrm>
          <a:custGeom>
            <a:avLst/>
            <a:gdLst>
              <a:gd name="T0" fmla="*/ 22 w 75"/>
              <a:gd name="T1" fmla="*/ 0 h 70"/>
              <a:gd name="T2" fmla="*/ 0 w 75"/>
              <a:gd name="T3" fmla="*/ 33 h 70"/>
              <a:gd name="T4" fmla="*/ 22 w 75"/>
              <a:gd name="T5" fmla="*/ 70 h 70"/>
              <a:gd name="T6" fmla="*/ 75 w 75"/>
              <a:gd name="T7" fmla="*/ 70 h 70"/>
              <a:gd name="T8" fmla="*/ 54 w 75"/>
              <a:gd name="T9" fmla="*/ 70 h 70"/>
              <a:gd name="T10" fmla="*/ 22 w 75"/>
              <a:gd name="T11" fmla="*/ 65 h 70"/>
              <a:gd name="T12" fmla="*/ 11 w 75"/>
              <a:gd name="T13" fmla="*/ 54 h 70"/>
              <a:gd name="T14" fmla="*/ 22 w 75"/>
              <a:gd name="T15" fmla="*/ 38 h 70"/>
              <a:gd name="T16" fmla="*/ 48 w 75"/>
              <a:gd name="T17" fmla="*/ 6 h 70"/>
              <a:gd name="T18" fmla="*/ 22 w 75"/>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70">
                <a:moveTo>
                  <a:pt x="22" y="0"/>
                </a:moveTo>
                <a:lnTo>
                  <a:pt x="0" y="33"/>
                </a:lnTo>
                <a:lnTo>
                  <a:pt x="22" y="70"/>
                </a:lnTo>
                <a:lnTo>
                  <a:pt x="75" y="70"/>
                </a:lnTo>
                <a:lnTo>
                  <a:pt x="54" y="70"/>
                </a:lnTo>
                <a:lnTo>
                  <a:pt x="22" y="65"/>
                </a:lnTo>
                <a:lnTo>
                  <a:pt x="11" y="54"/>
                </a:lnTo>
                <a:lnTo>
                  <a:pt x="22" y="38"/>
                </a:lnTo>
                <a:lnTo>
                  <a:pt x="48" y="6"/>
                </a:lnTo>
                <a:lnTo>
                  <a:pt x="22"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8" name="Freeform 121"/>
          <p:cNvSpPr>
            <a:spLocks/>
          </p:cNvSpPr>
          <p:nvPr/>
        </p:nvSpPr>
        <p:spPr bwMode="auto">
          <a:xfrm>
            <a:off x="3961865" y="3458506"/>
            <a:ext cx="9525" cy="50784"/>
          </a:xfrm>
          <a:custGeom>
            <a:avLst/>
            <a:gdLst>
              <a:gd name="T0" fmla="*/ 0 w 6"/>
              <a:gd name="T1" fmla="*/ 0 h 32"/>
              <a:gd name="T2" fmla="*/ 6 w 6"/>
              <a:gd name="T3" fmla="*/ 11 h 32"/>
              <a:gd name="T4" fmla="*/ 6 w 6"/>
              <a:gd name="T5" fmla="*/ 32 h 32"/>
              <a:gd name="T6" fmla="*/ 6 w 6"/>
              <a:gd name="T7" fmla="*/ 16 h 32"/>
              <a:gd name="T8" fmla="*/ 6 w 6"/>
              <a:gd name="T9" fmla="*/ 5 h 32"/>
              <a:gd name="T10" fmla="*/ 0 w 6"/>
              <a:gd name="T11" fmla="*/ 0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2">
                <a:moveTo>
                  <a:pt x="0" y="0"/>
                </a:moveTo>
                <a:lnTo>
                  <a:pt x="6" y="11"/>
                </a:lnTo>
                <a:lnTo>
                  <a:pt x="6" y="32"/>
                </a:lnTo>
                <a:lnTo>
                  <a:pt x="6" y="16"/>
                </a:lnTo>
                <a:lnTo>
                  <a:pt x="6"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9" name="Freeform 122"/>
          <p:cNvSpPr>
            <a:spLocks/>
          </p:cNvSpPr>
          <p:nvPr/>
        </p:nvSpPr>
        <p:spPr bwMode="auto">
          <a:xfrm>
            <a:off x="3911065" y="3458506"/>
            <a:ext cx="34925" cy="0"/>
          </a:xfrm>
          <a:custGeom>
            <a:avLst/>
            <a:gdLst>
              <a:gd name="T0" fmla="*/ 0 w 22"/>
              <a:gd name="T1" fmla="*/ 22 w 22"/>
              <a:gd name="T2" fmla="*/ 0 w 22"/>
              <a:gd name="T3" fmla="*/ 0 60000 65536"/>
              <a:gd name="T4" fmla="*/ 0 60000 65536"/>
              <a:gd name="T5" fmla="*/ 0 60000 65536"/>
            </a:gdLst>
            <a:ahLst/>
            <a:cxnLst>
              <a:cxn ang="T3">
                <a:pos x="T0" y="0"/>
              </a:cxn>
              <a:cxn ang="T4">
                <a:pos x="T1" y="0"/>
              </a:cxn>
              <a:cxn ang="T5">
                <a:pos x="T2" y="0"/>
              </a:cxn>
            </a:cxnLst>
            <a:rect l="0" t="0" r="r" b="b"/>
            <a:pathLst>
              <a:path w="22">
                <a:moveTo>
                  <a:pt x="0" y="0"/>
                </a:moveTo>
                <a:lnTo>
                  <a:pt x="22"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0" name="Freeform 123"/>
          <p:cNvSpPr>
            <a:spLocks/>
          </p:cNvSpPr>
          <p:nvPr/>
        </p:nvSpPr>
        <p:spPr bwMode="auto">
          <a:xfrm>
            <a:off x="3945990" y="3320438"/>
            <a:ext cx="142875" cy="87285"/>
          </a:xfrm>
          <a:custGeom>
            <a:avLst/>
            <a:gdLst>
              <a:gd name="T0" fmla="*/ 26 w 90"/>
              <a:gd name="T1" fmla="*/ 11 h 55"/>
              <a:gd name="T2" fmla="*/ 5 w 90"/>
              <a:gd name="T3" fmla="*/ 22 h 55"/>
              <a:gd name="T4" fmla="*/ 0 w 90"/>
              <a:gd name="T5" fmla="*/ 38 h 55"/>
              <a:gd name="T6" fmla="*/ 10 w 90"/>
              <a:gd name="T7" fmla="*/ 44 h 55"/>
              <a:gd name="T8" fmla="*/ 21 w 90"/>
              <a:gd name="T9" fmla="*/ 44 h 55"/>
              <a:gd name="T10" fmla="*/ 58 w 90"/>
              <a:gd name="T11" fmla="*/ 49 h 55"/>
              <a:gd name="T12" fmla="*/ 74 w 90"/>
              <a:gd name="T13" fmla="*/ 55 h 55"/>
              <a:gd name="T14" fmla="*/ 85 w 90"/>
              <a:gd name="T15" fmla="*/ 38 h 55"/>
              <a:gd name="T16" fmla="*/ 85 w 90"/>
              <a:gd name="T17" fmla="*/ 49 h 55"/>
              <a:gd name="T18" fmla="*/ 85 w 90"/>
              <a:gd name="T19" fmla="*/ 55 h 55"/>
              <a:gd name="T20" fmla="*/ 90 w 90"/>
              <a:gd name="T21" fmla="*/ 27 h 55"/>
              <a:gd name="T22" fmla="*/ 85 w 90"/>
              <a:gd name="T23" fmla="*/ 17 h 55"/>
              <a:gd name="T24" fmla="*/ 80 w 90"/>
              <a:gd name="T25" fmla="*/ 11 h 55"/>
              <a:gd name="T26" fmla="*/ 58 w 90"/>
              <a:gd name="T27" fmla="*/ 0 h 55"/>
              <a:gd name="T28" fmla="*/ 53 w 90"/>
              <a:gd name="T29" fmla="*/ 0 h 55"/>
              <a:gd name="T30" fmla="*/ 42 w 90"/>
              <a:gd name="T31" fmla="*/ 6 h 55"/>
              <a:gd name="T32" fmla="*/ 32 w 90"/>
              <a:gd name="T33" fmla="*/ 11 h 55"/>
              <a:gd name="T34" fmla="*/ 26 w 90"/>
              <a:gd name="T35" fmla="*/ 11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0" h="55">
                <a:moveTo>
                  <a:pt x="26" y="11"/>
                </a:moveTo>
                <a:lnTo>
                  <a:pt x="5" y="22"/>
                </a:lnTo>
                <a:lnTo>
                  <a:pt x="0" y="38"/>
                </a:lnTo>
                <a:lnTo>
                  <a:pt x="10" y="44"/>
                </a:lnTo>
                <a:lnTo>
                  <a:pt x="21" y="44"/>
                </a:lnTo>
                <a:lnTo>
                  <a:pt x="58" y="49"/>
                </a:lnTo>
                <a:lnTo>
                  <a:pt x="74" y="55"/>
                </a:lnTo>
                <a:lnTo>
                  <a:pt x="85" y="38"/>
                </a:lnTo>
                <a:lnTo>
                  <a:pt x="85" y="49"/>
                </a:lnTo>
                <a:lnTo>
                  <a:pt x="85" y="55"/>
                </a:lnTo>
                <a:lnTo>
                  <a:pt x="90" y="27"/>
                </a:lnTo>
                <a:lnTo>
                  <a:pt x="85" y="17"/>
                </a:lnTo>
                <a:lnTo>
                  <a:pt x="80" y="11"/>
                </a:lnTo>
                <a:lnTo>
                  <a:pt x="58" y="0"/>
                </a:lnTo>
                <a:lnTo>
                  <a:pt x="53" y="0"/>
                </a:lnTo>
                <a:lnTo>
                  <a:pt x="42" y="6"/>
                </a:lnTo>
                <a:lnTo>
                  <a:pt x="32" y="11"/>
                </a:lnTo>
                <a:lnTo>
                  <a:pt x="26"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1" name="Freeform 124"/>
          <p:cNvSpPr>
            <a:spLocks/>
          </p:cNvSpPr>
          <p:nvPr/>
        </p:nvSpPr>
        <p:spPr bwMode="auto">
          <a:xfrm>
            <a:off x="3098265" y="5047087"/>
            <a:ext cx="558800" cy="599884"/>
          </a:xfrm>
          <a:custGeom>
            <a:avLst/>
            <a:gdLst>
              <a:gd name="T0" fmla="*/ 96 w 352"/>
              <a:gd name="T1" fmla="*/ 243 h 378"/>
              <a:gd name="T2" fmla="*/ 112 w 352"/>
              <a:gd name="T3" fmla="*/ 265 h 378"/>
              <a:gd name="T4" fmla="*/ 128 w 352"/>
              <a:gd name="T5" fmla="*/ 297 h 378"/>
              <a:gd name="T6" fmla="*/ 144 w 352"/>
              <a:gd name="T7" fmla="*/ 319 h 378"/>
              <a:gd name="T8" fmla="*/ 144 w 352"/>
              <a:gd name="T9" fmla="*/ 346 h 378"/>
              <a:gd name="T10" fmla="*/ 160 w 352"/>
              <a:gd name="T11" fmla="*/ 367 h 378"/>
              <a:gd name="T12" fmla="*/ 182 w 352"/>
              <a:gd name="T13" fmla="*/ 373 h 378"/>
              <a:gd name="T14" fmla="*/ 203 w 352"/>
              <a:gd name="T15" fmla="*/ 362 h 378"/>
              <a:gd name="T16" fmla="*/ 214 w 352"/>
              <a:gd name="T17" fmla="*/ 340 h 378"/>
              <a:gd name="T18" fmla="*/ 224 w 352"/>
              <a:gd name="T19" fmla="*/ 319 h 378"/>
              <a:gd name="T20" fmla="*/ 251 w 352"/>
              <a:gd name="T21" fmla="*/ 319 h 378"/>
              <a:gd name="T22" fmla="*/ 272 w 352"/>
              <a:gd name="T23" fmla="*/ 308 h 378"/>
              <a:gd name="T24" fmla="*/ 299 w 352"/>
              <a:gd name="T25" fmla="*/ 297 h 378"/>
              <a:gd name="T26" fmla="*/ 315 w 352"/>
              <a:gd name="T27" fmla="*/ 297 h 378"/>
              <a:gd name="T28" fmla="*/ 310 w 352"/>
              <a:gd name="T29" fmla="*/ 275 h 378"/>
              <a:gd name="T30" fmla="*/ 336 w 352"/>
              <a:gd name="T31" fmla="*/ 270 h 378"/>
              <a:gd name="T32" fmla="*/ 347 w 352"/>
              <a:gd name="T33" fmla="*/ 243 h 378"/>
              <a:gd name="T34" fmla="*/ 352 w 352"/>
              <a:gd name="T35" fmla="*/ 227 h 378"/>
              <a:gd name="T36" fmla="*/ 336 w 352"/>
              <a:gd name="T37" fmla="*/ 210 h 378"/>
              <a:gd name="T38" fmla="*/ 310 w 352"/>
              <a:gd name="T39" fmla="*/ 216 h 378"/>
              <a:gd name="T40" fmla="*/ 304 w 352"/>
              <a:gd name="T41" fmla="*/ 194 h 378"/>
              <a:gd name="T42" fmla="*/ 288 w 352"/>
              <a:gd name="T43" fmla="*/ 167 h 378"/>
              <a:gd name="T44" fmla="*/ 283 w 352"/>
              <a:gd name="T45" fmla="*/ 146 h 378"/>
              <a:gd name="T46" fmla="*/ 288 w 352"/>
              <a:gd name="T47" fmla="*/ 124 h 378"/>
              <a:gd name="T48" fmla="*/ 278 w 352"/>
              <a:gd name="T49" fmla="*/ 108 h 378"/>
              <a:gd name="T50" fmla="*/ 262 w 352"/>
              <a:gd name="T51" fmla="*/ 91 h 378"/>
              <a:gd name="T52" fmla="*/ 240 w 352"/>
              <a:gd name="T53" fmla="*/ 70 h 378"/>
              <a:gd name="T54" fmla="*/ 219 w 352"/>
              <a:gd name="T55" fmla="*/ 54 h 378"/>
              <a:gd name="T56" fmla="*/ 192 w 352"/>
              <a:gd name="T57" fmla="*/ 54 h 378"/>
              <a:gd name="T58" fmla="*/ 171 w 352"/>
              <a:gd name="T59" fmla="*/ 59 h 378"/>
              <a:gd name="T60" fmla="*/ 160 w 352"/>
              <a:gd name="T61" fmla="*/ 54 h 378"/>
              <a:gd name="T62" fmla="*/ 139 w 352"/>
              <a:gd name="T63" fmla="*/ 43 h 378"/>
              <a:gd name="T64" fmla="*/ 123 w 352"/>
              <a:gd name="T65" fmla="*/ 21 h 378"/>
              <a:gd name="T66" fmla="*/ 118 w 352"/>
              <a:gd name="T67" fmla="*/ 0 h 378"/>
              <a:gd name="T68" fmla="*/ 112 w 352"/>
              <a:gd name="T69" fmla="*/ 10 h 378"/>
              <a:gd name="T70" fmla="*/ 96 w 352"/>
              <a:gd name="T71" fmla="*/ 21 h 378"/>
              <a:gd name="T72" fmla="*/ 54 w 352"/>
              <a:gd name="T73" fmla="*/ 59 h 378"/>
              <a:gd name="T74" fmla="*/ 38 w 352"/>
              <a:gd name="T75" fmla="*/ 54 h 378"/>
              <a:gd name="T76" fmla="*/ 11 w 352"/>
              <a:gd name="T77" fmla="*/ 70 h 378"/>
              <a:gd name="T78" fmla="*/ 6 w 352"/>
              <a:gd name="T79" fmla="*/ 81 h 378"/>
              <a:gd name="T80" fmla="*/ 6 w 352"/>
              <a:gd name="T81" fmla="*/ 81 h 378"/>
              <a:gd name="T82" fmla="*/ 0 w 352"/>
              <a:gd name="T83" fmla="*/ 102 h 378"/>
              <a:gd name="T84" fmla="*/ 11 w 352"/>
              <a:gd name="T85" fmla="*/ 135 h 378"/>
              <a:gd name="T86" fmla="*/ 32 w 352"/>
              <a:gd name="T87" fmla="*/ 146 h 378"/>
              <a:gd name="T88" fmla="*/ 48 w 352"/>
              <a:gd name="T89" fmla="*/ 167 h 378"/>
              <a:gd name="T90" fmla="*/ 64 w 352"/>
              <a:gd name="T91" fmla="*/ 194 h 378"/>
              <a:gd name="T92" fmla="*/ 75 w 352"/>
              <a:gd name="T93" fmla="*/ 216 h 37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52" h="378">
                <a:moveTo>
                  <a:pt x="80" y="232"/>
                </a:moveTo>
                <a:lnTo>
                  <a:pt x="86" y="238"/>
                </a:lnTo>
                <a:lnTo>
                  <a:pt x="96" y="243"/>
                </a:lnTo>
                <a:lnTo>
                  <a:pt x="102" y="254"/>
                </a:lnTo>
                <a:lnTo>
                  <a:pt x="107" y="259"/>
                </a:lnTo>
                <a:lnTo>
                  <a:pt x="112" y="265"/>
                </a:lnTo>
                <a:lnTo>
                  <a:pt x="118" y="270"/>
                </a:lnTo>
                <a:lnTo>
                  <a:pt x="123" y="286"/>
                </a:lnTo>
                <a:lnTo>
                  <a:pt x="128" y="297"/>
                </a:lnTo>
                <a:lnTo>
                  <a:pt x="134" y="302"/>
                </a:lnTo>
                <a:lnTo>
                  <a:pt x="139" y="313"/>
                </a:lnTo>
                <a:lnTo>
                  <a:pt x="144" y="319"/>
                </a:lnTo>
                <a:lnTo>
                  <a:pt x="144" y="329"/>
                </a:lnTo>
                <a:lnTo>
                  <a:pt x="144" y="335"/>
                </a:lnTo>
                <a:lnTo>
                  <a:pt x="144" y="346"/>
                </a:lnTo>
                <a:lnTo>
                  <a:pt x="150" y="357"/>
                </a:lnTo>
                <a:lnTo>
                  <a:pt x="155" y="362"/>
                </a:lnTo>
                <a:lnTo>
                  <a:pt x="160" y="367"/>
                </a:lnTo>
                <a:lnTo>
                  <a:pt x="166" y="378"/>
                </a:lnTo>
                <a:lnTo>
                  <a:pt x="171" y="373"/>
                </a:lnTo>
                <a:lnTo>
                  <a:pt x="182" y="373"/>
                </a:lnTo>
                <a:lnTo>
                  <a:pt x="187" y="367"/>
                </a:lnTo>
                <a:lnTo>
                  <a:pt x="192" y="362"/>
                </a:lnTo>
                <a:lnTo>
                  <a:pt x="203" y="362"/>
                </a:lnTo>
                <a:lnTo>
                  <a:pt x="203" y="357"/>
                </a:lnTo>
                <a:lnTo>
                  <a:pt x="208" y="346"/>
                </a:lnTo>
                <a:lnTo>
                  <a:pt x="214" y="340"/>
                </a:lnTo>
                <a:lnTo>
                  <a:pt x="214" y="329"/>
                </a:lnTo>
                <a:lnTo>
                  <a:pt x="214" y="319"/>
                </a:lnTo>
                <a:lnTo>
                  <a:pt x="224" y="319"/>
                </a:lnTo>
                <a:lnTo>
                  <a:pt x="230" y="319"/>
                </a:lnTo>
                <a:lnTo>
                  <a:pt x="240" y="319"/>
                </a:lnTo>
                <a:lnTo>
                  <a:pt x="251" y="319"/>
                </a:lnTo>
                <a:lnTo>
                  <a:pt x="256" y="313"/>
                </a:lnTo>
                <a:lnTo>
                  <a:pt x="267" y="313"/>
                </a:lnTo>
                <a:lnTo>
                  <a:pt x="272" y="308"/>
                </a:lnTo>
                <a:lnTo>
                  <a:pt x="283" y="302"/>
                </a:lnTo>
                <a:lnTo>
                  <a:pt x="288" y="297"/>
                </a:lnTo>
                <a:lnTo>
                  <a:pt x="299" y="297"/>
                </a:lnTo>
                <a:lnTo>
                  <a:pt x="310" y="302"/>
                </a:lnTo>
                <a:lnTo>
                  <a:pt x="315" y="308"/>
                </a:lnTo>
                <a:lnTo>
                  <a:pt x="315" y="297"/>
                </a:lnTo>
                <a:lnTo>
                  <a:pt x="310" y="292"/>
                </a:lnTo>
                <a:lnTo>
                  <a:pt x="304" y="281"/>
                </a:lnTo>
                <a:lnTo>
                  <a:pt x="310" y="275"/>
                </a:lnTo>
                <a:lnTo>
                  <a:pt x="320" y="275"/>
                </a:lnTo>
                <a:lnTo>
                  <a:pt x="331" y="275"/>
                </a:lnTo>
                <a:lnTo>
                  <a:pt x="336" y="270"/>
                </a:lnTo>
                <a:lnTo>
                  <a:pt x="342" y="259"/>
                </a:lnTo>
                <a:lnTo>
                  <a:pt x="347" y="254"/>
                </a:lnTo>
                <a:lnTo>
                  <a:pt x="347" y="243"/>
                </a:lnTo>
                <a:lnTo>
                  <a:pt x="342" y="238"/>
                </a:lnTo>
                <a:lnTo>
                  <a:pt x="347" y="238"/>
                </a:lnTo>
                <a:lnTo>
                  <a:pt x="352" y="227"/>
                </a:lnTo>
                <a:lnTo>
                  <a:pt x="352" y="216"/>
                </a:lnTo>
                <a:lnTo>
                  <a:pt x="347" y="210"/>
                </a:lnTo>
                <a:lnTo>
                  <a:pt x="336" y="210"/>
                </a:lnTo>
                <a:lnTo>
                  <a:pt x="331" y="210"/>
                </a:lnTo>
                <a:lnTo>
                  <a:pt x="320" y="210"/>
                </a:lnTo>
                <a:lnTo>
                  <a:pt x="310" y="216"/>
                </a:lnTo>
                <a:lnTo>
                  <a:pt x="310" y="210"/>
                </a:lnTo>
                <a:lnTo>
                  <a:pt x="310" y="200"/>
                </a:lnTo>
                <a:lnTo>
                  <a:pt x="304" y="194"/>
                </a:lnTo>
                <a:lnTo>
                  <a:pt x="304" y="183"/>
                </a:lnTo>
                <a:lnTo>
                  <a:pt x="294" y="173"/>
                </a:lnTo>
                <a:lnTo>
                  <a:pt x="288" y="167"/>
                </a:lnTo>
                <a:lnTo>
                  <a:pt x="288" y="162"/>
                </a:lnTo>
                <a:lnTo>
                  <a:pt x="283" y="156"/>
                </a:lnTo>
                <a:lnTo>
                  <a:pt x="283" y="146"/>
                </a:lnTo>
                <a:lnTo>
                  <a:pt x="288" y="135"/>
                </a:lnTo>
                <a:lnTo>
                  <a:pt x="294" y="129"/>
                </a:lnTo>
                <a:lnTo>
                  <a:pt x="288" y="124"/>
                </a:lnTo>
                <a:lnTo>
                  <a:pt x="283" y="124"/>
                </a:lnTo>
                <a:lnTo>
                  <a:pt x="278" y="113"/>
                </a:lnTo>
                <a:lnTo>
                  <a:pt x="278" y="108"/>
                </a:lnTo>
                <a:lnTo>
                  <a:pt x="272" y="102"/>
                </a:lnTo>
                <a:lnTo>
                  <a:pt x="267" y="97"/>
                </a:lnTo>
                <a:lnTo>
                  <a:pt x="262" y="91"/>
                </a:lnTo>
                <a:lnTo>
                  <a:pt x="256" y="81"/>
                </a:lnTo>
                <a:lnTo>
                  <a:pt x="251" y="75"/>
                </a:lnTo>
                <a:lnTo>
                  <a:pt x="240" y="70"/>
                </a:lnTo>
                <a:lnTo>
                  <a:pt x="235" y="59"/>
                </a:lnTo>
                <a:lnTo>
                  <a:pt x="230" y="59"/>
                </a:lnTo>
                <a:lnTo>
                  <a:pt x="219" y="54"/>
                </a:lnTo>
                <a:lnTo>
                  <a:pt x="208" y="54"/>
                </a:lnTo>
                <a:lnTo>
                  <a:pt x="203" y="59"/>
                </a:lnTo>
                <a:lnTo>
                  <a:pt x="192" y="54"/>
                </a:lnTo>
                <a:lnTo>
                  <a:pt x="182" y="54"/>
                </a:lnTo>
                <a:lnTo>
                  <a:pt x="182" y="59"/>
                </a:lnTo>
                <a:lnTo>
                  <a:pt x="171" y="59"/>
                </a:lnTo>
                <a:lnTo>
                  <a:pt x="166" y="64"/>
                </a:lnTo>
                <a:lnTo>
                  <a:pt x="155" y="59"/>
                </a:lnTo>
                <a:lnTo>
                  <a:pt x="160" y="54"/>
                </a:lnTo>
                <a:lnTo>
                  <a:pt x="155" y="43"/>
                </a:lnTo>
                <a:lnTo>
                  <a:pt x="150" y="43"/>
                </a:lnTo>
                <a:lnTo>
                  <a:pt x="139" y="43"/>
                </a:lnTo>
                <a:lnTo>
                  <a:pt x="134" y="37"/>
                </a:lnTo>
                <a:lnTo>
                  <a:pt x="128" y="32"/>
                </a:lnTo>
                <a:lnTo>
                  <a:pt x="123" y="21"/>
                </a:lnTo>
                <a:lnTo>
                  <a:pt x="134" y="16"/>
                </a:lnTo>
                <a:lnTo>
                  <a:pt x="134" y="10"/>
                </a:lnTo>
                <a:lnTo>
                  <a:pt x="118" y="0"/>
                </a:lnTo>
                <a:lnTo>
                  <a:pt x="118" y="5"/>
                </a:lnTo>
                <a:lnTo>
                  <a:pt x="107" y="5"/>
                </a:lnTo>
                <a:lnTo>
                  <a:pt x="112" y="10"/>
                </a:lnTo>
                <a:lnTo>
                  <a:pt x="107" y="16"/>
                </a:lnTo>
                <a:lnTo>
                  <a:pt x="102" y="21"/>
                </a:lnTo>
                <a:lnTo>
                  <a:pt x="96" y="21"/>
                </a:lnTo>
                <a:lnTo>
                  <a:pt x="96" y="16"/>
                </a:lnTo>
                <a:lnTo>
                  <a:pt x="91" y="21"/>
                </a:lnTo>
                <a:lnTo>
                  <a:pt x="54" y="59"/>
                </a:lnTo>
                <a:lnTo>
                  <a:pt x="43" y="59"/>
                </a:lnTo>
                <a:lnTo>
                  <a:pt x="43" y="54"/>
                </a:lnTo>
                <a:lnTo>
                  <a:pt x="38" y="54"/>
                </a:lnTo>
                <a:lnTo>
                  <a:pt x="32" y="54"/>
                </a:lnTo>
                <a:lnTo>
                  <a:pt x="38" y="54"/>
                </a:lnTo>
                <a:lnTo>
                  <a:pt x="11" y="70"/>
                </a:lnTo>
                <a:lnTo>
                  <a:pt x="22" y="75"/>
                </a:lnTo>
                <a:lnTo>
                  <a:pt x="11" y="70"/>
                </a:lnTo>
                <a:lnTo>
                  <a:pt x="6" y="81"/>
                </a:lnTo>
                <a:lnTo>
                  <a:pt x="22" y="81"/>
                </a:lnTo>
                <a:lnTo>
                  <a:pt x="11" y="86"/>
                </a:lnTo>
                <a:lnTo>
                  <a:pt x="6" y="81"/>
                </a:lnTo>
                <a:lnTo>
                  <a:pt x="11" y="86"/>
                </a:lnTo>
                <a:lnTo>
                  <a:pt x="6" y="91"/>
                </a:lnTo>
                <a:lnTo>
                  <a:pt x="0" y="102"/>
                </a:lnTo>
                <a:lnTo>
                  <a:pt x="0" y="113"/>
                </a:lnTo>
                <a:lnTo>
                  <a:pt x="6" y="124"/>
                </a:lnTo>
                <a:lnTo>
                  <a:pt x="11" y="135"/>
                </a:lnTo>
                <a:lnTo>
                  <a:pt x="16" y="140"/>
                </a:lnTo>
                <a:lnTo>
                  <a:pt x="27" y="140"/>
                </a:lnTo>
                <a:lnTo>
                  <a:pt x="32" y="146"/>
                </a:lnTo>
                <a:lnTo>
                  <a:pt x="43" y="151"/>
                </a:lnTo>
                <a:lnTo>
                  <a:pt x="43" y="156"/>
                </a:lnTo>
                <a:lnTo>
                  <a:pt x="48" y="167"/>
                </a:lnTo>
                <a:lnTo>
                  <a:pt x="54" y="178"/>
                </a:lnTo>
                <a:lnTo>
                  <a:pt x="59" y="189"/>
                </a:lnTo>
                <a:lnTo>
                  <a:pt x="64" y="194"/>
                </a:lnTo>
                <a:lnTo>
                  <a:pt x="70" y="205"/>
                </a:lnTo>
                <a:lnTo>
                  <a:pt x="70" y="210"/>
                </a:lnTo>
                <a:lnTo>
                  <a:pt x="75" y="216"/>
                </a:lnTo>
                <a:lnTo>
                  <a:pt x="80" y="221"/>
                </a:lnTo>
                <a:lnTo>
                  <a:pt x="80" y="23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2" name="Freeform 125"/>
          <p:cNvSpPr>
            <a:spLocks/>
          </p:cNvSpPr>
          <p:nvPr/>
        </p:nvSpPr>
        <p:spPr bwMode="auto">
          <a:xfrm>
            <a:off x="2912527" y="4831256"/>
            <a:ext cx="134938" cy="103155"/>
          </a:xfrm>
          <a:custGeom>
            <a:avLst/>
            <a:gdLst>
              <a:gd name="T0" fmla="*/ 11 w 85"/>
              <a:gd name="T1" fmla="*/ 38 h 65"/>
              <a:gd name="T2" fmla="*/ 32 w 85"/>
              <a:gd name="T3" fmla="*/ 65 h 65"/>
              <a:gd name="T4" fmla="*/ 48 w 85"/>
              <a:gd name="T5" fmla="*/ 54 h 65"/>
              <a:gd name="T6" fmla="*/ 59 w 85"/>
              <a:gd name="T7" fmla="*/ 49 h 65"/>
              <a:gd name="T8" fmla="*/ 64 w 85"/>
              <a:gd name="T9" fmla="*/ 44 h 65"/>
              <a:gd name="T10" fmla="*/ 64 w 85"/>
              <a:gd name="T11" fmla="*/ 49 h 65"/>
              <a:gd name="T12" fmla="*/ 69 w 85"/>
              <a:gd name="T13" fmla="*/ 49 h 65"/>
              <a:gd name="T14" fmla="*/ 80 w 85"/>
              <a:gd name="T15" fmla="*/ 38 h 65"/>
              <a:gd name="T16" fmla="*/ 69 w 85"/>
              <a:gd name="T17" fmla="*/ 44 h 65"/>
              <a:gd name="T18" fmla="*/ 64 w 85"/>
              <a:gd name="T19" fmla="*/ 38 h 65"/>
              <a:gd name="T20" fmla="*/ 85 w 85"/>
              <a:gd name="T21" fmla="*/ 27 h 65"/>
              <a:gd name="T22" fmla="*/ 43 w 85"/>
              <a:gd name="T23" fmla="*/ 0 h 65"/>
              <a:gd name="T24" fmla="*/ 0 w 85"/>
              <a:gd name="T25" fmla="*/ 33 h 65"/>
              <a:gd name="T26" fmla="*/ 11 w 85"/>
              <a:gd name="T27" fmla="*/ 38 h 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5" h="65">
                <a:moveTo>
                  <a:pt x="11" y="38"/>
                </a:moveTo>
                <a:lnTo>
                  <a:pt x="32" y="65"/>
                </a:lnTo>
                <a:lnTo>
                  <a:pt x="48" y="54"/>
                </a:lnTo>
                <a:lnTo>
                  <a:pt x="59" y="49"/>
                </a:lnTo>
                <a:lnTo>
                  <a:pt x="64" y="44"/>
                </a:lnTo>
                <a:lnTo>
                  <a:pt x="64" y="49"/>
                </a:lnTo>
                <a:lnTo>
                  <a:pt x="69" y="49"/>
                </a:lnTo>
                <a:lnTo>
                  <a:pt x="80" y="38"/>
                </a:lnTo>
                <a:lnTo>
                  <a:pt x="69" y="44"/>
                </a:lnTo>
                <a:lnTo>
                  <a:pt x="64" y="38"/>
                </a:lnTo>
                <a:lnTo>
                  <a:pt x="85" y="27"/>
                </a:lnTo>
                <a:lnTo>
                  <a:pt x="43" y="0"/>
                </a:lnTo>
                <a:lnTo>
                  <a:pt x="0" y="33"/>
                </a:lnTo>
                <a:lnTo>
                  <a:pt x="11" y="3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Freeform 126"/>
          <p:cNvSpPr>
            <a:spLocks/>
          </p:cNvSpPr>
          <p:nvPr/>
        </p:nvSpPr>
        <p:spPr bwMode="auto">
          <a:xfrm>
            <a:off x="5325527" y="4299613"/>
            <a:ext cx="439738" cy="428488"/>
          </a:xfrm>
          <a:custGeom>
            <a:avLst/>
            <a:gdLst>
              <a:gd name="T0" fmla="*/ 42 w 277"/>
              <a:gd name="T1" fmla="*/ 59 h 270"/>
              <a:gd name="T2" fmla="*/ 58 w 277"/>
              <a:gd name="T3" fmla="*/ 87 h 270"/>
              <a:gd name="T4" fmla="*/ 58 w 277"/>
              <a:gd name="T5" fmla="*/ 114 h 270"/>
              <a:gd name="T6" fmla="*/ 42 w 277"/>
              <a:gd name="T7" fmla="*/ 97 h 270"/>
              <a:gd name="T8" fmla="*/ 21 w 277"/>
              <a:gd name="T9" fmla="*/ 92 h 270"/>
              <a:gd name="T10" fmla="*/ 0 w 277"/>
              <a:gd name="T11" fmla="*/ 97 h 270"/>
              <a:gd name="T12" fmla="*/ 5 w 277"/>
              <a:gd name="T13" fmla="*/ 124 h 270"/>
              <a:gd name="T14" fmla="*/ 10 w 277"/>
              <a:gd name="T15" fmla="*/ 141 h 270"/>
              <a:gd name="T16" fmla="*/ 21 w 277"/>
              <a:gd name="T17" fmla="*/ 162 h 270"/>
              <a:gd name="T18" fmla="*/ 53 w 277"/>
              <a:gd name="T19" fmla="*/ 151 h 270"/>
              <a:gd name="T20" fmla="*/ 58 w 277"/>
              <a:gd name="T21" fmla="*/ 189 h 270"/>
              <a:gd name="T22" fmla="*/ 85 w 277"/>
              <a:gd name="T23" fmla="*/ 189 h 270"/>
              <a:gd name="T24" fmla="*/ 106 w 277"/>
              <a:gd name="T25" fmla="*/ 206 h 270"/>
              <a:gd name="T26" fmla="*/ 122 w 277"/>
              <a:gd name="T27" fmla="*/ 222 h 270"/>
              <a:gd name="T28" fmla="*/ 133 w 277"/>
              <a:gd name="T29" fmla="*/ 238 h 270"/>
              <a:gd name="T30" fmla="*/ 165 w 277"/>
              <a:gd name="T31" fmla="*/ 233 h 270"/>
              <a:gd name="T32" fmla="*/ 181 w 277"/>
              <a:gd name="T33" fmla="*/ 249 h 270"/>
              <a:gd name="T34" fmla="*/ 202 w 277"/>
              <a:gd name="T35" fmla="*/ 270 h 270"/>
              <a:gd name="T36" fmla="*/ 208 w 277"/>
              <a:gd name="T37" fmla="*/ 265 h 270"/>
              <a:gd name="T38" fmla="*/ 186 w 277"/>
              <a:gd name="T39" fmla="*/ 243 h 270"/>
              <a:gd name="T40" fmla="*/ 176 w 277"/>
              <a:gd name="T41" fmla="*/ 233 h 270"/>
              <a:gd name="T42" fmla="*/ 165 w 277"/>
              <a:gd name="T43" fmla="*/ 216 h 270"/>
              <a:gd name="T44" fmla="*/ 176 w 277"/>
              <a:gd name="T45" fmla="*/ 206 h 270"/>
              <a:gd name="T46" fmla="*/ 197 w 277"/>
              <a:gd name="T47" fmla="*/ 189 h 270"/>
              <a:gd name="T48" fmla="*/ 208 w 277"/>
              <a:gd name="T49" fmla="*/ 184 h 270"/>
              <a:gd name="T50" fmla="*/ 240 w 277"/>
              <a:gd name="T51" fmla="*/ 184 h 270"/>
              <a:gd name="T52" fmla="*/ 261 w 277"/>
              <a:gd name="T53" fmla="*/ 195 h 270"/>
              <a:gd name="T54" fmla="*/ 272 w 277"/>
              <a:gd name="T55" fmla="*/ 178 h 270"/>
              <a:gd name="T56" fmla="*/ 277 w 277"/>
              <a:gd name="T57" fmla="*/ 151 h 270"/>
              <a:gd name="T58" fmla="*/ 272 w 277"/>
              <a:gd name="T59" fmla="*/ 135 h 270"/>
              <a:gd name="T60" fmla="*/ 277 w 277"/>
              <a:gd name="T61" fmla="*/ 114 h 270"/>
              <a:gd name="T62" fmla="*/ 261 w 277"/>
              <a:gd name="T63" fmla="*/ 92 h 270"/>
              <a:gd name="T64" fmla="*/ 256 w 277"/>
              <a:gd name="T65" fmla="*/ 65 h 270"/>
              <a:gd name="T66" fmla="*/ 234 w 277"/>
              <a:gd name="T67" fmla="*/ 49 h 270"/>
              <a:gd name="T68" fmla="*/ 229 w 277"/>
              <a:gd name="T69" fmla="*/ 38 h 270"/>
              <a:gd name="T70" fmla="*/ 197 w 277"/>
              <a:gd name="T71" fmla="*/ 49 h 270"/>
              <a:gd name="T72" fmla="*/ 181 w 277"/>
              <a:gd name="T73" fmla="*/ 65 h 270"/>
              <a:gd name="T74" fmla="*/ 154 w 277"/>
              <a:gd name="T75" fmla="*/ 65 h 270"/>
              <a:gd name="T76" fmla="*/ 144 w 277"/>
              <a:gd name="T77" fmla="*/ 65 h 270"/>
              <a:gd name="T78" fmla="*/ 128 w 277"/>
              <a:gd name="T79" fmla="*/ 54 h 270"/>
              <a:gd name="T80" fmla="*/ 117 w 277"/>
              <a:gd name="T81" fmla="*/ 49 h 270"/>
              <a:gd name="T82" fmla="*/ 106 w 277"/>
              <a:gd name="T83" fmla="*/ 49 h 270"/>
              <a:gd name="T84" fmla="*/ 96 w 277"/>
              <a:gd name="T85" fmla="*/ 32 h 270"/>
              <a:gd name="T86" fmla="*/ 80 w 277"/>
              <a:gd name="T87" fmla="*/ 16 h 270"/>
              <a:gd name="T88" fmla="*/ 58 w 277"/>
              <a:gd name="T89" fmla="*/ 5 h 270"/>
              <a:gd name="T90" fmla="*/ 26 w 277"/>
              <a:gd name="T91" fmla="*/ 5 h 270"/>
              <a:gd name="T92" fmla="*/ 21 w 277"/>
              <a:gd name="T93" fmla="*/ 3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77" h="270">
                <a:moveTo>
                  <a:pt x="32" y="49"/>
                </a:moveTo>
                <a:lnTo>
                  <a:pt x="37" y="54"/>
                </a:lnTo>
                <a:lnTo>
                  <a:pt x="42" y="59"/>
                </a:lnTo>
                <a:lnTo>
                  <a:pt x="48" y="65"/>
                </a:lnTo>
                <a:lnTo>
                  <a:pt x="58" y="70"/>
                </a:lnTo>
                <a:lnTo>
                  <a:pt x="58" y="87"/>
                </a:lnTo>
                <a:lnTo>
                  <a:pt x="58" y="97"/>
                </a:lnTo>
                <a:lnTo>
                  <a:pt x="58" y="103"/>
                </a:lnTo>
                <a:lnTo>
                  <a:pt x="58" y="114"/>
                </a:lnTo>
                <a:lnTo>
                  <a:pt x="53" y="108"/>
                </a:lnTo>
                <a:lnTo>
                  <a:pt x="42" y="108"/>
                </a:lnTo>
                <a:lnTo>
                  <a:pt x="42" y="97"/>
                </a:lnTo>
                <a:lnTo>
                  <a:pt x="37" y="87"/>
                </a:lnTo>
                <a:lnTo>
                  <a:pt x="26" y="87"/>
                </a:lnTo>
                <a:lnTo>
                  <a:pt x="21" y="92"/>
                </a:lnTo>
                <a:lnTo>
                  <a:pt x="21" y="103"/>
                </a:lnTo>
                <a:lnTo>
                  <a:pt x="10" y="97"/>
                </a:lnTo>
                <a:lnTo>
                  <a:pt x="0" y="97"/>
                </a:lnTo>
                <a:lnTo>
                  <a:pt x="0" y="108"/>
                </a:lnTo>
                <a:lnTo>
                  <a:pt x="5" y="114"/>
                </a:lnTo>
                <a:lnTo>
                  <a:pt x="5" y="124"/>
                </a:lnTo>
                <a:lnTo>
                  <a:pt x="0" y="130"/>
                </a:lnTo>
                <a:lnTo>
                  <a:pt x="5" y="135"/>
                </a:lnTo>
                <a:lnTo>
                  <a:pt x="10" y="141"/>
                </a:lnTo>
                <a:lnTo>
                  <a:pt x="16" y="146"/>
                </a:lnTo>
                <a:lnTo>
                  <a:pt x="21" y="151"/>
                </a:lnTo>
                <a:lnTo>
                  <a:pt x="21" y="162"/>
                </a:lnTo>
                <a:lnTo>
                  <a:pt x="32" y="157"/>
                </a:lnTo>
                <a:lnTo>
                  <a:pt x="37" y="157"/>
                </a:lnTo>
                <a:lnTo>
                  <a:pt x="53" y="151"/>
                </a:lnTo>
                <a:lnTo>
                  <a:pt x="58" y="162"/>
                </a:lnTo>
                <a:lnTo>
                  <a:pt x="58" y="173"/>
                </a:lnTo>
                <a:lnTo>
                  <a:pt x="58" y="189"/>
                </a:lnTo>
                <a:lnTo>
                  <a:pt x="69" y="189"/>
                </a:lnTo>
                <a:lnTo>
                  <a:pt x="80" y="189"/>
                </a:lnTo>
                <a:lnTo>
                  <a:pt x="85" y="189"/>
                </a:lnTo>
                <a:lnTo>
                  <a:pt x="96" y="189"/>
                </a:lnTo>
                <a:lnTo>
                  <a:pt x="96" y="200"/>
                </a:lnTo>
                <a:lnTo>
                  <a:pt x="106" y="206"/>
                </a:lnTo>
                <a:lnTo>
                  <a:pt x="112" y="211"/>
                </a:lnTo>
                <a:lnTo>
                  <a:pt x="117" y="216"/>
                </a:lnTo>
                <a:lnTo>
                  <a:pt x="122" y="222"/>
                </a:lnTo>
                <a:lnTo>
                  <a:pt x="128" y="222"/>
                </a:lnTo>
                <a:lnTo>
                  <a:pt x="133" y="227"/>
                </a:lnTo>
                <a:lnTo>
                  <a:pt x="133" y="238"/>
                </a:lnTo>
                <a:lnTo>
                  <a:pt x="138" y="233"/>
                </a:lnTo>
                <a:lnTo>
                  <a:pt x="149" y="233"/>
                </a:lnTo>
                <a:lnTo>
                  <a:pt x="165" y="233"/>
                </a:lnTo>
                <a:lnTo>
                  <a:pt x="170" y="238"/>
                </a:lnTo>
                <a:lnTo>
                  <a:pt x="176" y="243"/>
                </a:lnTo>
                <a:lnTo>
                  <a:pt x="181" y="249"/>
                </a:lnTo>
                <a:lnTo>
                  <a:pt x="192" y="254"/>
                </a:lnTo>
                <a:lnTo>
                  <a:pt x="197" y="260"/>
                </a:lnTo>
                <a:lnTo>
                  <a:pt x="202" y="270"/>
                </a:lnTo>
                <a:lnTo>
                  <a:pt x="213" y="270"/>
                </a:lnTo>
                <a:lnTo>
                  <a:pt x="218" y="265"/>
                </a:lnTo>
                <a:lnTo>
                  <a:pt x="208" y="265"/>
                </a:lnTo>
                <a:lnTo>
                  <a:pt x="197" y="260"/>
                </a:lnTo>
                <a:lnTo>
                  <a:pt x="192" y="249"/>
                </a:lnTo>
                <a:lnTo>
                  <a:pt x="186" y="243"/>
                </a:lnTo>
                <a:lnTo>
                  <a:pt x="181" y="238"/>
                </a:lnTo>
                <a:lnTo>
                  <a:pt x="181" y="227"/>
                </a:lnTo>
                <a:lnTo>
                  <a:pt x="176" y="233"/>
                </a:lnTo>
                <a:lnTo>
                  <a:pt x="170" y="227"/>
                </a:lnTo>
                <a:lnTo>
                  <a:pt x="165" y="222"/>
                </a:lnTo>
                <a:lnTo>
                  <a:pt x="165" y="216"/>
                </a:lnTo>
                <a:lnTo>
                  <a:pt x="170" y="211"/>
                </a:lnTo>
                <a:lnTo>
                  <a:pt x="181" y="211"/>
                </a:lnTo>
                <a:lnTo>
                  <a:pt x="176" y="206"/>
                </a:lnTo>
                <a:lnTo>
                  <a:pt x="176" y="195"/>
                </a:lnTo>
                <a:lnTo>
                  <a:pt x="186" y="189"/>
                </a:lnTo>
                <a:lnTo>
                  <a:pt x="197" y="189"/>
                </a:lnTo>
                <a:lnTo>
                  <a:pt x="208" y="195"/>
                </a:lnTo>
                <a:lnTo>
                  <a:pt x="208" y="189"/>
                </a:lnTo>
                <a:lnTo>
                  <a:pt x="208" y="184"/>
                </a:lnTo>
                <a:lnTo>
                  <a:pt x="218" y="184"/>
                </a:lnTo>
                <a:lnTo>
                  <a:pt x="229" y="184"/>
                </a:lnTo>
                <a:lnTo>
                  <a:pt x="240" y="184"/>
                </a:lnTo>
                <a:lnTo>
                  <a:pt x="250" y="184"/>
                </a:lnTo>
                <a:lnTo>
                  <a:pt x="256" y="189"/>
                </a:lnTo>
                <a:lnTo>
                  <a:pt x="261" y="195"/>
                </a:lnTo>
                <a:lnTo>
                  <a:pt x="272" y="195"/>
                </a:lnTo>
                <a:lnTo>
                  <a:pt x="272" y="189"/>
                </a:lnTo>
                <a:lnTo>
                  <a:pt x="272" y="178"/>
                </a:lnTo>
                <a:lnTo>
                  <a:pt x="272" y="173"/>
                </a:lnTo>
                <a:lnTo>
                  <a:pt x="272" y="162"/>
                </a:lnTo>
                <a:lnTo>
                  <a:pt x="277" y="151"/>
                </a:lnTo>
                <a:lnTo>
                  <a:pt x="272" y="146"/>
                </a:lnTo>
                <a:lnTo>
                  <a:pt x="266" y="141"/>
                </a:lnTo>
                <a:lnTo>
                  <a:pt x="272" y="135"/>
                </a:lnTo>
                <a:lnTo>
                  <a:pt x="277" y="124"/>
                </a:lnTo>
                <a:lnTo>
                  <a:pt x="277" y="119"/>
                </a:lnTo>
                <a:lnTo>
                  <a:pt x="277" y="114"/>
                </a:lnTo>
                <a:lnTo>
                  <a:pt x="272" y="108"/>
                </a:lnTo>
                <a:lnTo>
                  <a:pt x="261" y="97"/>
                </a:lnTo>
                <a:lnTo>
                  <a:pt x="261" y="92"/>
                </a:lnTo>
                <a:lnTo>
                  <a:pt x="261" y="81"/>
                </a:lnTo>
                <a:lnTo>
                  <a:pt x="256" y="76"/>
                </a:lnTo>
                <a:lnTo>
                  <a:pt x="256" y="65"/>
                </a:lnTo>
                <a:lnTo>
                  <a:pt x="250" y="59"/>
                </a:lnTo>
                <a:lnTo>
                  <a:pt x="240" y="54"/>
                </a:lnTo>
                <a:lnTo>
                  <a:pt x="234" y="49"/>
                </a:lnTo>
                <a:lnTo>
                  <a:pt x="240" y="43"/>
                </a:lnTo>
                <a:lnTo>
                  <a:pt x="234" y="38"/>
                </a:lnTo>
                <a:lnTo>
                  <a:pt x="229" y="38"/>
                </a:lnTo>
                <a:lnTo>
                  <a:pt x="213" y="43"/>
                </a:lnTo>
                <a:lnTo>
                  <a:pt x="208" y="43"/>
                </a:lnTo>
                <a:lnTo>
                  <a:pt x="197" y="49"/>
                </a:lnTo>
                <a:lnTo>
                  <a:pt x="192" y="54"/>
                </a:lnTo>
                <a:lnTo>
                  <a:pt x="186" y="59"/>
                </a:lnTo>
                <a:lnTo>
                  <a:pt x="181" y="65"/>
                </a:lnTo>
                <a:lnTo>
                  <a:pt x="176" y="70"/>
                </a:lnTo>
                <a:lnTo>
                  <a:pt x="165" y="70"/>
                </a:lnTo>
                <a:lnTo>
                  <a:pt x="154" y="65"/>
                </a:lnTo>
                <a:lnTo>
                  <a:pt x="149" y="70"/>
                </a:lnTo>
                <a:lnTo>
                  <a:pt x="144" y="70"/>
                </a:lnTo>
                <a:lnTo>
                  <a:pt x="144" y="65"/>
                </a:lnTo>
                <a:lnTo>
                  <a:pt x="138" y="59"/>
                </a:lnTo>
                <a:lnTo>
                  <a:pt x="133" y="59"/>
                </a:lnTo>
                <a:lnTo>
                  <a:pt x="128" y="54"/>
                </a:lnTo>
                <a:lnTo>
                  <a:pt x="122" y="49"/>
                </a:lnTo>
                <a:lnTo>
                  <a:pt x="117" y="43"/>
                </a:lnTo>
                <a:lnTo>
                  <a:pt x="117" y="49"/>
                </a:lnTo>
                <a:lnTo>
                  <a:pt x="112" y="43"/>
                </a:lnTo>
                <a:lnTo>
                  <a:pt x="112" y="49"/>
                </a:lnTo>
                <a:lnTo>
                  <a:pt x="106" y="49"/>
                </a:lnTo>
                <a:lnTo>
                  <a:pt x="101" y="38"/>
                </a:lnTo>
                <a:lnTo>
                  <a:pt x="101" y="32"/>
                </a:lnTo>
                <a:lnTo>
                  <a:pt x="96" y="32"/>
                </a:lnTo>
                <a:lnTo>
                  <a:pt x="96" y="27"/>
                </a:lnTo>
                <a:lnTo>
                  <a:pt x="85" y="22"/>
                </a:lnTo>
                <a:lnTo>
                  <a:pt x="80" y="16"/>
                </a:lnTo>
                <a:lnTo>
                  <a:pt x="74" y="11"/>
                </a:lnTo>
                <a:lnTo>
                  <a:pt x="69" y="5"/>
                </a:lnTo>
                <a:lnTo>
                  <a:pt x="58" y="5"/>
                </a:lnTo>
                <a:lnTo>
                  <a:pt x="48" y="0"/>
                </a:lnTo>
                <a:lnTo>
                  <a:pt x="32" y="5"/>
                </a:lnTo>
                <a:lnTo>
                  <a:pt x="26" y="5"/>
                </a:lnTo>
                <a:lnTo>
                  <a:pt x="21" y="16"/>
                </a:lnTo>
                <a:lnTo>
                  <a:pt x="21" y="27"/>
                </a:lnTo>
                <a:lnTo>
                  <a:pt x="21" y="38"/>
                </a:lnTo>
                <a:lnTo>
                  <a:pt x="32" y="43"/>
                </a:lnTo>
                <a:lnTo>
                  <a:pt x="32"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Freeform 127"/>
          <p:cNvSpPr>
            <a:spLocks/>
          </p:cNvSpPr>
          <p:nvPr/>
        </p:nvSpPr>
        <p:spPr bwMode="auto">
          <a:xfrm>
            <a:off x="5493802" y="4634469"/>
            <a:ext cx="9525" cy="17457"/>
          </a:xfrm>
          <a:custGeom>
            <a:avLst/>
            <a:gdLst>
              <a:gd name="T0" fmla="*/ 0 w 6"/>
              <a:gd name="T1" fmla="*/ 0 h 11"/>
              <a:gd name="T2" fmla="*/ 0 w 6"/>
              <a:gd name="T3" fmla="*/ 5 h 11"/>
              <a:gd name="T4" fmla="*/ 6 w 6"/>
              <a:gd name="T5" fmla="*/ 11 h 11"/>
              <a:gd name="T6" fmla="*/ 6 w 6"/>
              <a:gd name="T7" fmla="*/ 5 h 11"/>
              <a:gd name="T8" fmla="*/ 0 w 6"/>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1">
                <a:moveTo>
                  <a:pt x="0" y="0"/>
                </a:moveTo>
                <a:lnTo>
                  <a:pt x="0" y="5"/>
                </a:lnTo>
                <a:lnTo>
                  <a:pt x="6" y="11"/>
                </a:lnTo>
                <a:lnTo>
                  <a:pt x="6"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Freeform 128"/>
          <p:cNvSpPr>
            <a:spLocks/>
          </p:cNvSpPr>
          <p:nvPr/>
        </p:nvSpPr>
        <p:spPr bwMode="auto">
          <a:xfrm>
            <a:off x="5460465" y="4599555"/>
            <a:ext cx="7938" cy="17457"/>
          </a:xfrm>
          <a:custGeom>
            <a:avLst/>
            <a:gdLst>
              <a:gd name="T0" fmla="*/ 0 w 5"/>
              <a:gd name="T1" fmla="*/ 0 h 11"/>
              <a:gd name="T2" fmla="*/ 0 w 5"/>
              <a:gd name="T3" fmla="*/ 11 h 11"/>
              <a:gd name="T4" fmla="*/ 0 w 5"/>
              <a:gd name="T5" fmla="*/ 6 h 11"/>
              <a:gd name="T6" fmla="*/ 5 w 5"/>
              <a:gd name="T7" fmla="*/ 6 h 11"/>
              <a:gd name="T8" fmla="*/ 0 w 5"/>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11">
                <a:moveTo>
                  <a:pt x="0" y="0"/>
                </a:moveTo>
                <a:lnTo>
                  <a:pt x="0" y="11"/>
                </a:lnTo>
                <a:lnTo>
                  <a:pt x="0" y="6"/>
                </a:lnTo>
                <a:lnTo>
                  <a:pt x="5" y="6"/>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Freeform 129"/>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7" name="Freeform 130"/>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8" name="Freeform 131"/>
          <p:cNvSpPr>
            <a:spLocks/>
          </p:cNvSpPr>
          <p:nvPr/>
        </p:nvSpPr>
        <p:spPr bwMode="auto">
          <a:xfrm>
            <a:off x="5138202"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9" name="Freeform 132"/>
          <p:cNvSpPr>
            <a:spLocks/>
          </p:cNvSpPr>
          <p:nvPr/>
        </p:nvSpPr>
        <p:spPr bwMode="auto">
          <a:xfrm>
            <a:off x="2980790" y="4788407"/>
            <a:ext cx="127000" cy="85698"/>
          </a:xfrm>
          <a:custGeom>
            <a:avLst/>
            <a:gdLst>
              <a:gd name="T0" fmla="*/ 69 w 80"/>
              <a:gd name="T1" fmla="*/ 38 h 54"/>
              <a:gd name="T2" fmla="*/ 80 w 80"/>
              <a:gd name="T3" fmla="*/ 27 h 54"/>
              <a:gd name="T4" fmla="*/ 69 w 80"/>
              <a:gd name="T5" fmla="*/ 17 h 54"/>
              <a:gd name="T6" fmla="*/ 42 w 80"/>
              <a:gd name="T7" fmla="*/ 0 h 54"/>
              <a:gd name="T8" fmla="*/ 0 w 80"/>
              <a:gd name="T9" fmla="*/ 27 h 54"/>
              <a:gd name="T10" fmla="*/ 42 w 80"/>
              <a:gd name="T11" fmla="*/ 54 h 54"/>
              <a:gd name="T12" fmla="*/ 69 w 80"/>
              <a:gd name="T13" fmla="*/ 38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54">
                <a:moveTo>
                  <a:pt x="69" y="38"/>
                </a:moveTo>
                <a:lnTo>
                  <a:pt x="80" y="27"/>
                </a:lnTo>
                <a:lnTo>
                  <a:pt x="69" y="17"/>
                </a:lnTo>
                <a:lnTo>
                  <a:pt x="42" y="0"/>
                </a:lnTo>
                <a:lnTo>
                  <a:pt x="0" y="27"/>
                </a:lnTo>
                <a:lnTo>
                  <a:pt x="42" y="54"/>
                </a:lnTo>
                <a:lnTo>
                  <a:pt x="69" y="3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0" name="Freeform 133"/>
          <p:cNvSpPr>
            <a:spLocks/>
          </p:cNvSpPr>
          <p:nvPr/>
        </p:nvSpPr>
        <p:spPr bwMode="auto">
          <a:xfrm>
            <a:off x="3285590" y="4994717"/>
            <a:ext cx="127000" cy="128547"/>
          </a:xfrm>
          <a:custGeom>
            <a:avLst/>
            <a:gdLst>
              <a:gd name="T0" fmla="*/ 37 w 80"/>
              <a:gd name="T1" fmla="*/ 81 h 81"/>
              <a:gd name="T2" fmla="*/ 42 w 80"/>
              <a:gd name="T3" fmla="*/ 76 h 81"/>
              <a:gd name="T4" fmla="*/ 53 w 80"/>
              <a:gd name="T5" fmla="*/ 76 h 81"/>
              <a:gd name="T6" fmla="*/ 58 w 80"/>
              <a:gd name="T7" fmla="*/ 70 h 81"/>
              <a:gd name="T8" fmla="*/ 64 w 80"/>
              <a:gd name="T9" fmla="*/ 70 h 81"/>
              <a:gd name="T10" fmla="*/ 69 w 80"/>
              <a:gd name="T11" fmla="*/ 76 h 81"/>
              <a:gd name="T12" fmla="*/ 69 w 80"/>
              <a:gd name="T13" fmla="*/ 60 h 81"/>
              <a:gd name="T14" fmla="*/ 69 w 80"/>
              <a:gd name="T15" fmla="*/ 54 h 81"/>
              <a:gd name="T16" fmla="*/ 80 w 80"/>
              <a:gd name="T17" fmla="*/ 54 h 81"/>
              <a:gd name="T18" fmla="*/ 80 w 80"/>
              <a:gd name="T19" fmla="*/ 49 h 81"/>
              <a:gd name="T20" fmla="*/ 69 w 80"/>
              <a:gd name="T21" fmla="*/ 49 h 81"/>
              <a:gd name="T22" fmla="*/ 69 w 80"/>
              <a:gd name="T23" fmla="*/ 43 h 81"/>
              <a:gd name="T24" fmla="*/ 74 w 80"/>
              <a:gd name="T25" fmla="*/ 38 h 81"/>
              <a:gd name="T26" fmla="*/ 69 w 80"/>
              <a:gd name="T27" fmla="*/ 33 h 81"/>
              <a:gd name="T28" fmla="*/ 64 w 80"/>
              <a:gd name="T29" fmla="*/ 22 h 81"/>
              <a:gd name="T30" fmla="*/ 69 w 80"/>
              <a:gd name="T31" fmla="*/ 16 h 81"/>
              <a:gd name="T32" fmla="*/ 58 w 80"/>
              <a:gd name="T33" fmla="*/ 16 h 81"/>
              <a:gd name="T34" fmla="*/ 37 w 80"/>
              <a:gd name="T35" fmla="*/ 0 h 81"/>
              <a:gd name="T36" fmla="*/ 26 w 80"/>
              <a:gd name="T37" fmla="*/ 11 h 81"/>
              <a:gd name="T38" fmla="*/ 21 w 80"/>
              <a:gd name="T39" fmla="*/ 22 h 81"/>
              <a:gd name="T40" fmla="*/ 0 w 80"/>
              <a:gd name="T41" fmla="*/ 33 h 81"/>
              <a:gd name="T42" fmla="*/ 16 w 80"/>
              <a:gd name="T43" fmla="*/ 43 h 81"/>
              <a:gd name="T44" fmla="*/ 16 w 80"/>
              <a:gd name="T45" fmla="*/ 49 h 81"/>
              <a:gd name="T46" fmla="*/ 5 w 80"/>
              <a:gd name="T47" fmla="*/ 54 h 81"/>
              <a:gd name="T48" fmla="*/ 10 w 80"/>
              <a:gd name="T49" fmla="*/ 65 h 81"/>
              <a:gd name="T50" fmla="*/ 16 w 80"/>
              <a:gd name="T51" fmla="*/ 70 h 81"/>
              <a:gd name="T52" fmla="*/ 21 w 80"/>
              <a:gd name="T53" fmla="*/ 76 h 81"/>
              <a:gd name="T54" fmla="*/ 26 w 80"/>
              <a:gd name="T55" fmla="*/ 76 h 81"/>
              <a:gd name="T56" fmla="*/ 37 w 80"/>
              <a:gd name="T57" fmla="*/ 76 h 81"/>
              <a:gd name="T58" fmla="*/ 37 w 80"/>
              <a:gd name="T59" fmla="*/ 81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81">
                <a:moveTo>
                  <a:pt x="37" y="81"/>
                </a:moveTo>
                <a:lnTo>
                  <a:pt x="42" y="76"/>
                </a:lnTo>
                <a:lnTo>
                  <a:pt x="53" y="76"/>
                </a:lnTo>
                <a:lnTo>
                  <a:pt x="58" y="70"/>
                </a:lnTo>
                <a:lnTo>
                  <a:pt x="64" y="70"/>
                </a:lnTo>
                <a:lnTo>
                  <a:pt x="69" y="76"/>
                </a:lnTo>
                <a:lnTo>
                  <a:pt x="69" y="60"/>
                </a:lnTo>
                <a:lnTo>
                  <a:pt x="69" y="54"/>
                </a:lnTo>
                <a:lnTo>
                  <a:pt x="80" y="54"/>
                </a:lnTo>
                <a:lnTo>
                  <a:pt x="80" y="49"/>
                </a:lnTo>
                <a:lnTo>
                  <a:pt x="69" y="49"/>
                </a:lnTo>
                <a:lnTo>
                  <a:pt x="69" y="43"/>
                </a:lnTo>
                <a:lnTo>
                  <a:pt x="74" y="38"/>
                </a:lnTo>
                <a:lnTo>
                  <a:pt x="69" y="33"/>
                </a:lnTo>
                <a:lnTo>
                  <a:pt x="64" y="22"/>
                </a:lnTo>
                <a:lnTo>
                  <a:pt x="69" y="16"/>
                </a:lnTo>
                <a:lnTo>
                  <a:pt x="58" y="16"/>
                </a:lnTo>
                <a:lnTo>
                  <a:pt x="37" y="0"/>
                </a:lnTo>
                <a:lnTo>
                  <a:pt x="26" y="11"/>
                </a:lnTo>
                <a:lnTo>
                  <a:pt x="21" y="22"/>
                </a:lnTo>
                <a:lnTo>
                  <a:pt x="0" y="33"/>
                </a:lnTo>
                <a:lnTo>
                  <a:pt x="16" y="43"/>
                </a:lnTo>
                <a:lnTo>
                  <a:pt x="16" y="49"/>
                </a:lnTo>
                <a:lnTo>
                  <a:pt x="5" y="54"/>
                </a:lnTo>
                <a:lnTo>
                  <a:pt x="10" y="65"/>
                </a:lnTo>
                <a:lnTo>
                  <a:pt x="16" y="70"/>
                </a:lnTo>
                <a:lnTo>
                  <a:pt x="21" y="76"/>
                </a:lnTo>
                <a:lnTo>
                  <a:pt x="26" y="76"/>
                </a:lnTo>
                <a:lnTo>
                  <a:pt x="37" y="76"/>
                </a:lnTo>
                <a:lnTo>
                  <a:pt x="37"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1" name="Freeform 134"/>
          <p:cNvSpPr>
            <a:spLocks/>
          </p:cNvSpPr>
          <p:nvPr/>
        </p:nvSpPr>
        <p:spPr bwMode="auto">
          <a:xfrm>
            <a:off x="3047465" y="4745558"/>
            <a:ext cx="152400" cy="85698"/>
          </a:xfrm>
          <a:custGeom>
            <a:avLst/>
            <a:gdLst>
              <a:gd name="T0" fmla="*/ 27 w 96"/>
              <a:gd name="T1" fmla="*/ 44 h 54"/>
              <a:gd name="T2" fmla="*/ 43 w 96"/>
              <a:gd name="T3" fmla="*/ 54 h 54"/>
              <a:gd name="T4" fmla="*/ 59 w 96"/>
              <a:gd name="T5" fmla="*/ 38 h 54"/>
              <a:gd name="T6" fmla="*/ 75 w 96"/>
              <a:gd name="T7" fmla="*/ 33 h 54"/>
              <a:gd name="T8" fmla="*/ 86 w 96"/>
              <a:gd name="T9" fmla="*/ 27 h 54"/>
              <a:gd name="T10" fmla="*/ 96 w 96"/>
              <a:gd name="T11" fmla="*/ 22 h 54"/>
              <a:gd name="T12" fmla="*/ 75 w 96"/>
              <a:gd name="T13" fmla="*/ 0 h 54"/>
              <a:gd name="T14" fmla="*/ 43 w 96"/>
              <a:gd name="T15" fmla="*/ 0 h 54"/>
              <a:gd name="T16" fmla="*/ 27 w 96"/>
              <a:gd name="T17" fmla="*/ 11 h 54"/>
              <a:gd name="T18" fmla="*/ 0 w 96"/>
              <a:gd name="T19" fmla="*/ 27 h 54"/>
              <a:gd name="T20" fmla="*/ 27 w 96"/>
              <a:gd name="T21" fmla="*/ 44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 h="54">
                <a:moveTo>
                  <a:pt x="27" y="44"/>
                </a:moveTo>
                <a:lnTo>
                  <a:pt x="43" y="54"/>
                </a:lnTo>
                <a:lnTo>
                  <a:pt x="59" y="38"/>
                </a:lnTo>
                <a:lnTo>
                  <a:pt x="75" y="33"/>
                </a:lnTo>
                <a:lnTo>
                  <a:pt x="86" y="27"/>
                </a:lnTo>
                <a:lnTo>
                  <a:pt x="96" y="22"/>
                </a:lnTo>
                <a:lnTo>
                  <a:pt x="75" y="0"/>
                </a:lnTo>
                <a:lnTo>
                  <a:pt x="43" y="0"/>
                </a:lnTo>
                <a:lnTo>
                  <a:pt x="27" y="11"/>
                </a:lnTo>
                <a:lnTo>
                  <a:pt x="0" y="27"/>
                </a:lnTo>
                <a:lnTo>
                  <a:pt x="27" y="4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2" name="Freeform 135"/>
          <p:cNvSpPr>
            <a:spLocks/>
          </p:cNvSpPr>
          <p:nvPr/>
        </p:nvSpPr>
        <p:spPr bwMode="auto">
          <a:xfrm>
            <a:off x="3344327" y="4788407"/>
            <a:ext cx="736600" cy="669711"/>
          </a:xfrm>
          <a:custGeom>
            <a:avLst/>
            <a:gdLst>
              <a:gd name="T0" fmla="*/ 213 w 464"/>
              <a:gd name="T1" fmla="*/ 406 h 422"/>
              <a:gd name="T2" fmla="*/ 245 w 464"/>
              <a:gd name="T3" fmla="*/ 411 h 422"/>
              <a:gd name="T4" fmla="*/ 272 w 464"/>
              <a:gd name="T5" fmla="*/ 411 h 422"/>
              <a:gd name="T6" fmla="*/ 304 w 464"/>
              <a:gd name="T7" fmla="*/ 417 h 422"/>
              <a:gd name="T8" fmla="*/ 341 w 464"/>
              <a:gd name="T9" fmla="*/ 417 h 422"/>
              <a:gd name="T10" fmla="*/ 379 w 464"/>
              <a:gd name="T11" fmla="*/ 422 h 422"/>
              <a:gd name="T12" fmla="*/ 405 w 464"/>
              <a:gd name="T13" fmla="*/ 417 h 422"/>
              <a:gd name="T14" fmla="*/ 437 w 464"/>
              <a:gd name="T15" fmla="*/ 406 h 422"/>
              <a:gd name="T16" fmla="*/ 459 w 464"/>
              <a:gd name="T17" fmla="*/ 384 h 422"/>
              <a:gd name="T18" fmla="*/ 453 w 464"/>
              <a:gd name="T19" fmla="*/ 352 h 422"/>
              <a:gd name="T20" fmla="*/ 416 w 464"/>
              <a:gd name="T21" fmla="*/ 352 h 422"/>
              <a:gd name="T22" fmla="*/ 395 w 464"/>
              <a:gd name="T23" fmla="*/ 336 h 422"/>
              <a:gd name="T24" fmla="*/ 363 w 464"/>
              <a:gd name="T25" fmla="*/ 319 h 422"/>
              <a:gd name="T26" fmla="*/ 357 w 464"/>
              <a:gd name="T27" fmla="*/ 292 h 422"/>
              <a:gd name="T28" fmla="*/ 325 w 464"/>
              <a:gd name="T29" fmla="*/ 282 h 422"/>
              <a:gd name="T30" fmla="*/ 299 w 464"/>
              <a:gd name="T31" fmla="*/ 271 h 422"/>
              <a:gd name="T32" fmla="*/ 261 w 464"/>
              <a:gd name="T33" fmla="*/ 254 h 422"/>
              <a:gd name="T34" fmla="*/ 245 w 464"/>
              <a:gd name="T35" fmla="*/ 227 h 422"/>
              <a:gd name="T36" fmla="*/ 219 w 464"/>
              <a:gd name="T37" fmla="*/ 206 h 422"/>
              <a:gd name="T38" fmla="*/ 197 w 464"/>
              <a:gd name="T39" fmla="*/ 179 h 422"/>
              <a:gd name="T40" fmla="*/ 181 w 464"/>
              <a:gd name="T41" fmla="*/ 146 h 422"/>
              <a:gd name="T42" fmla="*/ 187 w 464"/>
              <a:gd name="T43" fmla="*/ 119 h 422"/>
              <a:gd name="T44" fmla="*/ 213 w 464"/>
              <a:gd name="T45" fmla="*/ 114 h 422"/>
              <a:gd name="T46" fmla="*/ 245 w 464"/>
              <a:gd name="T47" fmla="*/ 119 h 422"/>
              <a:gd name="T48" fmla="*/ 251 w 464"/>
              <a:gd name="T49" fmla="*/ 87 h 422"/>
              <a:gd name="T50" fmla="*/ 251 w 464"/>
              <a:gd name="T51" fmla="*/ 71 h 422"/>
              <a:gd name="T52" fmla="*/ 229 w 464"/>
              <a:gd name="T53" fmla="*/ 49 h 422"/>
              <a:gd name="T54" fmla="*/ 192 w 464"/>
              <a:gd name="T55" fmla="*/ 22 h 422"/>
              <a:gd name="T56" fmla="*/ 123 w 464"/>
              <a:gd name="T57" fmla="*/ 17 h 422"/>
              <a:gd name="T58" fmla="*/ 123 w 464"/>
              <a:gd name="T59" fmla="*/ 44 h 422"/>
              <a:gd name="T60" fmla="*/ 117 w 464"/>
              <a:gd name="T61" fmla="*/ 54 h 422"/>
              <a:gd name="T62" fmla="*/ 112 w 464"/>
              <a:gd name="T63" fmla="*/ 60 h 422"/>
              <a:gd name="T64" fmla="*/ 101 w 464"/>
              <a:gd name="T65" fmla="*/ 60 h 422"/>
              <a:gd name="T66" fmla="*/ 85 w 464"/>
              <a:gd name="T67" fmla="*/ 76 h 422"/>
              <a:gd name="T68" fmla="*/ 21 w 464"/>
              <a:gd name="T69" fmla="*/ 87 h 422"/>
              <a:gd name="T70" fmla="*/ 21 w 464"/>
              <a:gd name="T71" fmla="*/ 146 h 422"/>
              <a:gd name="T72" fmla="*/ 37 w 464"/>
              <a:gd name="T73" fmla="*/ 168 h 422"/>
              <a:gd name="T74" fmla="*/ 32 w 464"/>
              <a:gd name="T75" fmla="*/ 184 h 422"/>
              <a:gd name="T76" fmla="*/ 21 w 464"/>
              <a:gd name="T77" fmla="*/ 195 h 422"/>
              <a:gd name="T78" fmla="*/ 5 w 464"/>
              <a:gd name="T79" fmla="*/ 211 h 422"/>
              <a:gd name="T80" fmla="*/ 21 w 464"/>
              <a:gd name="T81" fmla="*/ 227 h 422"/>
              <a:gd name="T82" fmla="*/ 53 w 464"/>
              <a:gd name="T83" fmla="*/ 217 h 422"/>
              <a:gd name="T84" fmla="*/ 85 w 464"/>
              <a:gd name="T85" fmla="*/ 233 h 422"/>
              <a:gd name="T86" fmla="*/ 107 w 464"/>
              <a:gd name="T87" fmla="*/ 254 h 422"/>
              <a:gd name="T88" fmla="*/ 128 w 464"/>
              <a:gd name="T89" fmla="*/ 282 h 422"/>
              <a:gd name="T90" fmla="*/ 133 w 464"/>
              <a:gd name="T91" fmla="*/ 303 h 422"/>
              <a:gd name="T92" fmla="*/ 133 w 464"/>
              <a:gd name="T93" fmla="*/ 336 h 422"/>
              <a:gd name="T94" fmla="*/ 155 w 464"/>
              <a:gd name="T95" fmla="*/ 368 h 422"/>
              <a:gd name="T96" fmla="*/ 176 w 464"/>
              <a:gd name="T97" fmla="*/ 373 h 422"/>
              <a:gd name="T98" fmla="*/ 197 w 464"/>
              <a:gd name="T99" fmla="*/ 395 h 4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4" h="422">
                <a:moveTo>
                  <a:pt x="197" y="395"/>
                </a:moveTo>
                <a:lnTo>
                  <a:pt x="192" y="401"/>
                </a:lnTo>
                <a:lnTo>
                  <a:pt x="203" y="401"/>
                </a:lnTo>
                <a:lnTo>
                  <a:pt x="213" y="406"/>
                </a:lnTo>
                <a:lnTo>
                  <a:pt x="219" y="411"/>
                </a:lnTo>
                <a:lnTo>
                  <a:pt x="224" y="417"/>
                </a:lnTo>
                <a:lnTo>
                  <a:pt x="235" y="411"/>
                </a:lnTo>
                <a:lnTo>
                  <a:pt x="245" y="411"/>
                </a:lnTo>
                <a:lnTo>
                  <a:pt x="251" y="411"/>
                </a:lnTo>
                <a:lnTo>
                  <a:pt x="261" y="406"/>
                </a:lnTo>
                <a:lnTo>
                  <a:pt x="267" y="406"/>
                </a:lnTo>
                <a:lnTo>
                  <a:pt x="272" y="411"/>
                </a:lnTo>
                <a:lnTo>
                  <a:pt x="277" y="417"/>
                </a:lnTo>
                <a:lnTo>
                  <a:pt x="288" y="422"/>
                </a:lnTo>
                <a:lnTo>
                  <a:pt x="299" y="422"/>
                </a:lnTo>
                <a:lnTo>
                  <a:pt x="304" y="417"/>
                </a:lnTo>
                <a:lnTo>
                  <a:pt x="315" y="417"/>
                </a:lnTo>
                <a:lnTo>
                  <a:pt x="325" y="417"/>
                </a:lnTo>
                <a:lnTo>
                  <a:pt x="331" y="417"/>
                </a:lnTo>
                <a:lnTo>
                  <a:pt x="341" y="417"/>
                </a:lnTo>
                <a:lnTo>
                  <a:pt x="352" y="422"/>
                </a:lnTo>
                <a:lnTo>
                  <a:pt x="357" y="422"/>
                </a:lnTo>
                <a:lnTo>
                  <a:pt x="368" y="422"/>
                </a:lnTo>
                <a:lnTo>
                  <a:pt x="379" y="422"/>
                </a:lnTo>
                <a:lnTo>
                  <a:pt x="384" y="411"/>
                </a:lnTo>
                <a:lnTo>
                  <a:pt x="389" y="406"/>
                </a:lnTo>
                <a:lnTo>
                  <a:pt x="400" y="411"/>
                </a:lnTo>
                <a:lnTo>
                  <a:pt x="405" y="417"/>
                </a:lnTo>
                <a:lnTo>
                  <a:pt x="411" y="417"/>
                </a:lnTo>
                <a:lnTo>
                  <a:pt x="421" y="411"/>
                </a:lnTo>
                <a:lnTo>
                  <a:pt x="427" y="411"/>
                </a:lnTo>
                <a:lnTo>
                  <a:pt x="437" y="406"/>
                </a:lnTo>
                <a:lnTo>
                  <a:pt x="443" y="406"/>
                </a:lnTo>
                <a:lnTo>
                  <a:pt x="453" y="401"/>
                </a:lnTo>
                <a:lnTo>
                  <a:pt x="453" y="395"/>
                </a:lnTo>
                <a:lnTo>
                  <a:pt x="459" y="384"/>
                </a:lnTo>
                <a:lnTo>
                  <a:pt x="464" y="373"/>
                </a:lnTo>
                <a:lnTo>
                  <a:pt x="464" y="368"/>
                </a:lnTo>
                <a:lnTo>
                  <a:pt x="459" y="357"/>
                </a:lnTo>
                <a:lnTo>
                  <a:pt x="453" y="352"/>
                </a:lnTo>
                <a:lnTo>
                  <a:pt x="443" y="346"/>
                </a:lnTo>
                <a:lnTo>
                  <a:pt x="432" y="346"/>
                </a:lnTo>
                <a:lnTo>
                  <a:pt x="427" y="352"/>
                </a:lnTo>
                <a:lnTo>
                  <a:pt x="416" y="352"/>
                </a:lnTo>
                <a:lnTo>
                  <a:pt x="405" y="352"/>
                </a:lnTo>
                <a:lnTo>
                  <a:pt x="400" y="352"/>
                </a:lnTo>
                <a:lnTo>
                  <a:pt x="395" y="341"/>
                </a:lnTo>
                <a:lnTo>
                  <a:pt x="395" y="336"/>
                </a:lnTo>
                <a:lnTo>
                  <a:pt x="389" y="330"/>
                </a:lnTo>
                <a:lnTo>
                  <a:pt x="384" y="319"/>
                </a:lnTo>
                <a:lnTo>
                  <a:pt x="373" y="319"/>
                </a:lnTo>
                <a:lnTo>
                  <a:pt x="363" y="319"/>
                </a:lnTo>
                <a:lnTo>
                  <a:pt x="357" y="314"/>
                </a:lnTo>
                <a:lnTo>
                  <a:pt x="352" y="309"/>
                </a:lnTo>
                <a:lnTo>
                  <a:pt x="352" y="303"/>
                </a:lnTo>
                <a:lnTo>
                  <a:pt x="357" y="292"/>
                </a:lnTo>
                <a:lnTo>
                  <a:pt x="352" y="287"/>
                </a:lnTo>
                <a:lnTo>
                  <a:pt x="341" y="287"/>
                </a:lnTo>
                <a:lnTo>
                  <a:pt x="331" y="287"/>
                </a:lnTo>
                <a:lnTo>
                  <a:pt x="325" y="282"/>
                </a:lnTo>
                <a:lnTo>
                  <a:pt x="320" y="282"/>
                </a:lnTo>
                <a:lnTo>
                  <a:pt x="309" y="282"/>
                </a:lnTo>
                <a:lnTo>
                  <a:pt x="304" y="276"/>
                </a:lnTo>
                <a:lnTo>
                  <a:pt x="299" y="271"/>
                </a:lnTo>
                <a:lnTo>
                  <a:pt x="288" y="271"/>
                </a:lnTo>
                <a:lnTo>
                  <a:pt x="277" y="265"/>
                </a:lnTo>
                <a:lnTo>
                  <a:pt x="272" y="260"/>
                </a:lnTo>
                <a:lnTo>
                  <a:pt x="261" y="254"/>
                </a:lnTo>
                <a:lnTo>
                  <a:pt x="256" y="249"/>
                </a:lnTo>
                <a:lnTo>
                  <a:pt x="256" y="238"/>
                </a:lnTo>
                <a:lnTo>
                  <a:pt x="256" y="227"/>
                </a:lnTo>
                <a:lnTo>
                  <a:pt x="245" y="227"/>
                </a:lnTo>
                <a:lnTo>
                  <a:pt x="240" y="222"/>
                </a:lnTo>
                <a:lnTo>
                  <a:pt x="229" y="222"/>
                </a:lnTo>
                <a:lnTo>
                  <a:pt x="229" y="211"/>
                </a:lnTo>
                <a:lnTo>
                  <a:pt x="219" y="206"/>
                </a:lnTo>
                <a:lnTo>
                  <a:pt x="213" y="200"/>
                </a:lnTo>
                <a:lnTo>
                  <a:pt x="208" y="195"/>
                </a:lnTo>
                <a:lnTo>
                  <a:pt x="208" y="184"/>
                </a:lnTo>
                <a:lnTo>
                  <a:pt x="197" y="179"/>
                </a:lnTo>
                <a:lnTo>
                  <a:pt x="197" y="168"/>
                </a:lnTo>
                <a:lnTo>
                  <a:pt x="192" y="163"/>
                </a:lnTo>
                <a:lnTo>
                  <a:pt x="181" y="152"/>
                </a:lnTo>
                <a:lnTo>
                  <a:pt x="181" y="146"/>
                </a:lnTo>
                <a:lnTo>
                  <a:pt x="181" y="141"/>
                </a:lnTo>
                <a:lnTo>
                  <a:pt x="187" y="130"/>
                </a:lnTo>
                <a:lnTo>
                  <a:pt x="192" y="125"/>
                </a:lnTo>
                <a:lnTo>
                  <a:pt x="187" y="119"/>
                </a:lnTo>
                <a:lnTo>
                  <a:pt x="197" y="119"/>
                </a:lnTo>
                <a:lnTo>
                  <a:pt x="203" y="119"/>
                </a:lnTo>
                <a:lnTo>
                  <a:pt x="208" y="114"/>
                </a:lnTo>
                <a:lnTo>
                  <a:pt x="213" y="114"/>
                </a:lnTo>
                <a:lnTo>
                  <a:pt x="224" y="103"/>
                </a:lnTo>
                <a:lnTo>
                  <a:pt x="229" y="108"/>
                </a:lnTo>
                <a:lnTo>
                  <a:pt x="240" y="114"/>
                </a:lnTo>
                <a:lnTo>
                  <a:pt x="245" y="119"/>
                </a:lnTo>
                <a:lnTo>
                  <a:pt x="251" y="114"/>
                </a:lnTo>
                <a:lnTo>
                  <a:pt x="251" y="103"/>
                </a:lnTo>
                <a:lnTo>
                  <a:pt x="251" y="98"/>
                </a:lnTo>
                <a:lnTo>
                  <a:pt x="251" y="87"/>
                </a:lnTo>
                <a:lnTo>
                  <a:pt x="256" y="81"/>
                </a:lnTo>
                <a:lnTo>
                  <a:pt x="261" y="76"/>
                </a:lnTo>
                <a:lnTo>
                  <a:pt x="261" y="65"/>
                </a:lnTo>
                <a:lnTo>
                  <a:pt x="251" y="71"/>
                </a:lnTo>
                <a:lnTo>
                  <a:pt x="245" y="65"/>
                </a:lnTo>
                <a:lnTo>
                  <a:pt x="235" y="60"/>
                </a:lnTo>
                <a:lnTo>
                  <a:pt x="229" y="54"/>
                </a:lnTo>
                <a:lnTo>
                  <a:pt x="229" y="49"/>
                </a:lnTo>
                <a:lnTo>
                  <a:pt x="219" y="44"/>
                </a:lnTo>
                <a:lnTo>
                  <a:pt x="213" y="38"/>
                </a:lnTo>
                <a:lnTo>
                  <a:pt x="197" y="33"/>
                </a:lnTo>
                <a:lnTo>
                  <a:pt x="192" y="22"/>
                </a:lnTo>
                <a:lnTo>
                  <a:pt x="181" y="22"/>
                </a:lnTo>
                <a:lnTo>
                  <a:pt x="171" y="17"/>
                </a:lnTo>
                <a:lnTo>
                  <a:pt x="139" y="0"/>
                </a:lnTo>
                <a:lnTo>
                  <a:pt x="123" y="17"/>
                </a:lnTo>
                <a:lnTo>
                  <a:pt x="139" y="27"/>
                </a:lnTo>
                <a:lnTo>
                  <a:pt x="149" y="27"/>
                </a:lnTo>
                <a:lnTo>
                  <a:pt x="128" y="49"/>
                </a:lnTo>
                <a:lnTo>
                  <a:pt x="123" y="44"/>
                </a:lnTo>
                <a:lnTo>
                  <a:pt x="128" y="38"/>
                </a:lnTo>
                <a:lnTo>
                  <a:pt x="112" y="22"/>
                </a:lnTo>
                <a:lnTo>
                  <a:pt x="96" y="38"/>
                </a:lnTo>
                <a:lnTo>
                  <a:pt x="117" y="54"/>
                </a:lnTo>
                <a:lnTo>
                  <a:pt x="128" y="54"/>
                </a:lnTo>
                <a:lnTo>
                  <a:pt x="117" y="60"/>
                </a:lnTo>
                <a:lnTo>
                  <a:pt x="117" y="65"/>
                </a:lnTo>
                <a:lnTo>
                  <a:pt x="112" y="60"/>
                </a:lnTo>
                <a:lnTo>
                  <a:pt x="112" y="65"/>
                </a:lnTo>
                <a:lnTo>
                  <a:pt x="107" y="71"/>
                </a:lnTo>
                <a:lnTo>
                  <a:pt x="107" y="65"/>
                </a:lnTo>
                <a:lnTo>
                  <a:pt x="101" y="60"/>
                </a:lnTo>
                <a:lnTo>
                  <a:pt x="96" y="65"/>
                </a:lnTo>
                <a:lnTo>
                  <a:pt x="101" y="60"/>
                </a:lnTo>
                <a:lnTo>
                  <a:pt x="96" y="60"/>
                </a:lnTo>
                <a:lnTo>
                  <a:pt x="85" y="76"/>
                </a:lnTo>
                <a:lnTo>
                  <a:pt x="80" y="76"/>
                </a:lnTo>
                <a:lnTo>
                  <a:pt x="69" y="71"/>
                </a:lnTo>
                <a:lnTo>
                  <a:pt x="53" y="81"/>
                </a:lnTo>
                <a:lnTo>
                  <a:pt x="21" y="87"/>
                </a:lnTo>
                <a:lnTo>
                  <a:pt x="16" y="119"/>
                </a:lnTo>
                <a:lnTo>
                  <a:pt x="0" y="130"/>
                </a:lnTo>
                <a:lnTo>
                  <a:pt x="16" y="141"/>
                </a:lnTo>
                <a:lnTo>
                  <a:pt x="21" y="146"/>
                </a:lnTo>
                <a:lnTo>
                  <a:pt x="27" y="152"/>
                </a:lnTo>
                <a:lnTo>
                  <a:pt x="27" y="157"/>
                </a:lnTo>
                <a:lnTo>
                  <a:pt x="32" y="163"/>
                </a:lnTo>
                <a:lnTo>
                  <a:pt x="37" y="168"/>
                </a:lnTo>
                <a:lnTo>
                  <a:pt x="32" y="173"/>
                </a:lnTo>
                <a:lnTo>
                  <a:pt x="37" y="179"/>
                </a:lnTo>
                <a:lnTo>
                  <a:pt x="43" y="184"/>
                </a:lnTo>
                <a:lnTo>
                  <a:pt x="32" y="184"/>
                </a:lnTo>
                <a:lnTo>
                  <a:pt x="32" y="190"/>
                </a:lnTo>
                <a:lnTo>
                  <a:pt x="37" y="200"/>
                </a:lnTo>
                <a:lnTo>
                  <a:pt x="32" y="206"/>
                </a:lnTo>
                <a:lnTo>
                  <a:pt x="21" y="195"/>
                </a:lnTo>
                <a:lnTo>
                  <a:pt x="21" y="200"/>
                </a:lnTo>
                <a:lnTo>
                  <a:pt x="11" y="200"/>
                </a:lnTo>
                <a:lnTo>
                  <a:pt x="0" y="206"/>
                </a:lnTo>
                <a:lnTo>
                  <a:pt x="5" y="211"/>
                </a:lnTo>
                <a:lnTo>
                  <a:pt x="5" y="217"/>
                </a:lnTo>
                <a:lnTo>
                  <a:pt x="0" y="227"/>
                </a:lnTo>
                <a:lnTo>
                  <a:pt x="11" y="227"/>
                </a:lnTo>
                <a:lnTo>
                  <a:pt x="21" y="227"/>
                </a:lnTo>
                <a:lnTo>
                  <a:pt x="27" y="222"/>
                </a:lnTo>
                <a:lnTo>
                  <a:pt x="37" y="217"/>
                </a:lnTo>
                <a:lnTo>
                  <a:pt x="43" y="222"/>
                </a:lnTo>
                <a:lnTo>
                  <a:pt x="53" y="217"/>
                </a:lnTo>
                <a:lnTo>
                  <a:pt x="64" y="217"/>
                </a:lnTo>
                <a:lnTo>
                  <a:pt x="69" y="217"/>
                </a:lnTo>
                <a:lnTo>
                  <a:pt x="80" y="222"/>
                </a:lnTo>
                <a:lnTo>
                  <a:pt x="85" y="233"/>
                </a:lnTo>
                <a:lnTo>
                  <a:pt x="91" y="238"/>
                </a:lnTo>
                <a:lnTo>
                  <a:pt x="96" y="244"/>
                </a:lnTo>
                <a:lnTo>
                  <a:pt x="101" y="249"/>
                </a:lnTo>
                <a:lnTo>
                  <a:pt x="107" y="254"/>
                </a:lnTo>
                <a:lnTo>
                  <a:pt x="112" y="260"/>
                </a:lnTo>
                <a:lnTo>
                  <a:pt x="117" y="265"/>
                </a:lnTo>
                <a:lnTo>
                  <a:pt x="123" y="271"/>
                </a:lnTo>
                <a:lnTo>
                  <a:pt x="128" y="282"/>
                </a:lnTo>
                <a:lnTo>
                  <a:pt x="128" y="287"/>
                </a:lnTo>
                <a:lnTo>
                  <a:pt x="139" y="287"/>
                </a:lnTo>
                <a:lnTo>
                  <a:pt x="139" y="292"/>
                </a:lnTo>
                <a:lnTo>
                  <a:pt x="133" y="303"/>
                </a:lnTo>
                <a:lnTo>
                  <a:pt x="128" y="314"/>
                </a:lnTo>
                <a:lnTo>
                  <a:pt x="128" y="319"/>
                </a:lnTo>
                <a:lnTo>
                  <a:pt x="133" y="330"/>
                </a:lnTo>
                <a:lnTo>
                  <a:pt x="133" y="336"/>
                </a:lnTo>
                <a:lnTo>
                  <a:pt x="144" y="341"/>
                </a:lnTo>
                <a:lnTo>
                  <a:pt x="149" y="346"/>
                </a:lnTo>
                <a:lnTo>
                  <a:pt x="149" y="357"/>
                </a:lnTo>
                <a:lnTo>
                  <a:pt x="155" y="368"/>
                </a:lnTo>
                <a:lnTo>
                  <a:pt x="155" y="379"/>
                </a:lnTo>
                <a:lnTo>
                  <a:pt x="165" y="379"/>
                </a:lnTo>
                <a:lnTo>
                  <a:pt x="171" y="373"/>
                </a:lnTo>
                <a:lnTo>
                  <a:pt x="176" y="373"/>
                </a:lnTo>
                <a:lnTo>
                  <a:pt x="187" y="373"/>
                </a:lnTo>
                <a:lnTo>
                  <a:pt x="192" y="373"/>
                </a:lnTo>
                <a:lnTo>
                  <a:pt x="197" y="390"/>
                </a:lnTo>
                <a:lnTo>
                  <a:pt x="197" y="395"/>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Freeform 136"/>
          <p:cNvSpPr>
            <a:spLocks/>
          </p:cNvSpPr>
          <p:nvPr/>
        </p:nvSpPr>
        <p:spPr bwMode="auto">
          <a:xfrm>
            <a:off x="5046127" y="3886995"/>
            <a:ext cx="574675" cy="352313"/>
          </a:xfrm>
          <a:custGeom>
            <a:avLst/>
            <a:gdLst>
              <a:gd name="T0" fmla="*/ 213 w 362"/>
              <a:gd name="T1" fmla="*/ 87 h 222"/>
              <a:gd name="T2" fmla="*/ 192 w 362"/>
              <a:gd name="T3" fmla="*/ 71 h 222"/>
              <a:gd name="T4" fmla="*/ 170 w 362"/>
              <a:gd name="T5" fmla="*/ 65 h 222"/>
              <a:gd name="T6" fmla="*/ 149 w 362"/>
              <a:gd name="T7" fmla="*/ 71 h 222"/>
              <a:gd name="T8" fmla="*/ 144 w 362"/>
              <a:gd name="T9" fmla="*/ 92 h 222"/>
              <a:gd name="T10" fmla="*/ 133 w 362"/>
              <a:gd name="T11" fmla="*/ 114 h 222"/>
              <a:gd name="T12" fmla="*/ 112 w 362"/>
              <a:gd name="T13" fmla="*/ 103 h 222"/>
              <a:gd name="T14" fmla="*/ 101 w 362"/>
              <a:gd name="T15" fmla="*/ 82 h 222"/>
              <a:gd name="T16" fmla="*/ 117 w 362"/>
              <a:gd name="T17" fmla="*/ 71 h 222"/>
              <a:gd name="T18" fmla="*/ 96 w 362"/>
              <a:gd name="T19" fmla="*/ 65 h 222"/>
              <a:gd name="T20" fmla="*/ 90 w 362"/>
              <a:gd name="T21" fmla="*/ 54 h 222"/>
              <a:gd name="T22" fmla="*/ 80 w 362"/>
              <a:gd name="T23" fmla="*/ 33 h 222"/>
              <a:gd name="T24" fmla="*/ 74 w 362"/>
              <a:gd name="T25" fmla="*/ 11 h 222"/>
              <a:gd name="T26" fmla="*/ 58 w 362"/>
              <a:gd name="T27" fmla="*/ 0 h 222"/>
              <a:gd name="T28" fmla="*/ 37 w 362"/>
              <a:gd name="T29" fmla="*/ 17 h 222"/>
              <a:gd name="T30" fmla="*/ 5 w 362"/>
              <a:gd name="T31" fmla="*/ 22 h 222"/>
              <a:gd name="T32" fmla="*/ 10 w 362"/>
              <a:gd name="T33" fmla="*/ 54 h 222"/>
              <a:gd name="T34" fmla="*/ 0 w 362"/>
              <a:gd name="T35" fmla="*/ 82 h 222"/>
              <a:gd name="T36" fmla="*/ 5 w 362"/>
              <a:gd name="T37" fmla="*/ 109 h 222"/>
              <a:gd name="T38" fmla="*/ 10 w 362"/>
              <a:gd name="T39" fmla="*/ 130 h 222"/>
              <a:gd name="T40" fmla="*/ 26 w 362"/>
              <a:gd name="T41" fmla="*/ 136 h 222"/>
              <a:gd name="T42" fmla="*/ 37 w 362"/>
              <a:gd name="T43" fmla="*/ 152 h 222"/>
              <a:gd name="T44" fmla="*/ 58 w 362"/>
              <a:gd name="T45" fmla="*/ 173 h 222"/>
              <a:gd name="T46" fmla="*/ 58 w 362"/>
              <a:gd name="T47" fmla="*/ 184 h 222"/>
              <a:gd name="T48" fmla="*/ 80 w 362"/>
              <a:gd name="T49" fmla="*/ 195 h 222"/>
              <a:gd name="T50" fmla="*/ 106 w 362"/>
              <a:gd name="T51" fmla="*/ 201 h 222"/>
              <a:gd name="T52" fmla="*/ 128 w 362"/>
              <a:gd name="T53" fmla="*/ 206 h 222"/>
              <a:gd name="T54" fmla="*/ 170 w 362"/>
              <a:gd name="T55" fmla="*/ 206 h 222"/>
              <a:gd name="T56" fmla="*/ 192 w 362"/>
              <a:gd name="T57" fmla="*/ 217 h 222"/>
              <a:gd name="T58" fmla="*/ 224 w 362"/>
              <a:gd name="T59" fmla="*/ 222 h 222"/>
              <a:gd name="T60" fmla="*/ 245 w 362"/>
              <a:gd name="T61" fmla="*/ 217 h 222"/>
              <a:gd name="T62" fmla="*/ 272 w 362"/>
              <a:gd name="T63" fmla="*/ 211 h 222"/>
              <a:gd name="T64" fmla="*/ 293 w 362"/>
              <a:gd name="T65" fmla="*/ 201 h 222"/>
              <a:gd name="T66" fmla="*/ 314 w 362"/>
              <a:gd name="T67" fmla="*/ 184 h 222"/>
              <a:gd name="T68" fmla="*/ 341 w 362"/>
              <a:gd name="T69" fmla="*/ 179 h 222"/>
              <a:gd name="T70" fmla="*/ 357 w 362"/>
              <a:gd name="T71" fmla="*/ 152 h 222"/>
              <a:gd name="T72" fmla="*/ 336 w 362"/>
              <a:gd name="T73" fmla="*/ 157 h 222"/>
              <a:gd name="T74" fmla="*/ 325 w 362"/>
              <a:gd name="T75" fmla="*/ 141 h 222"/>
              <a:gd name="T76" fmla="*/ 320 w 362"/>
              <a:gd name="T77" fmla="*/ 130 h 222"/>
              <a:gd name="T78" fmla="*/ 288 w 362"/>
              <a:gd name="T79" fmla="*/ 130 h 222"/>
              <a:gd name="T80" fmla="*/ 266 w 362"/>
              <a:gd name="T81" fmla="*/ 114 h 222"/>
              <a:gd name="T82" fmla="*/ 261 w 362"/>
              <a:gd name="T83" fmla="*/ 98 h 222"/>
              <a:gd name="T84" fmla="*/ 245 w 362"/>
              <a:gd name="T85" fmla="*/ 114 h 222"/>
              <a:gd name="T86" fmla="*/ 224 w 362"/>
              <a:gd name="T87" fmla="*/ 114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2" h="222">
                <a:moveTo>
                  <a:pt x="213" y="114"/>
                </a:moveTo>
                <a:lnTo>
                  <a:pt x="213" y="98"/>
                </a:lnTo>
                <a:lnTo>
                  <a:pt x="213" y="87"/>
                </a:lnTo>
                <a:lnTo>
                  <a:pt x="213" y="71"/>
                </a:lnTo>
                <a:lnTo>
                  <a:pt x="208" y="71"/>
                </a:lnTo>
                <a:lnTo>
                  <a:pt x="192" y="71"/>
                </a:lnTo>
                <a:lnTo>
                  <a:pt x="186" y="71"/>
                </a:lnTo>
                <a:lnTo>
                  <a:pt x="176" y="71"/>
                </a:lnTo>
                <a:lnTo>
                  <a:pt x="170" y="65"/>
                </a:lnTo>
                <a:lnTo>
                  <a:pt x="160" y="60"/>
                </a:lnTo>
                <a:lnTo>
                  <a:pt x="144" y="60"/>
                </a:lnTo>
                <a:lnTo>
                  <a:pt x="149" y="71"/>
                </a:lnTo>
                <a:lnTo>
                  <a:pt x="154" y="82"/>
                </a:lnTo>
                <a:lnTo>
                  <a:pt x="149" y="87"/>
                </a:lnTo>
                <a:lnTo>
                  <a:pt x="144" y="92"/>
                </a:lnTo>
                <a:lnTo>
                  <a:pt x="138" y="98"/>
                </a:lnTo>
                <a:lnTo>
                  <a:pt x="138" y="103"/>
                </a:lnTo>
                <a:lnTo>
                  <a:pt x="133" y="114"/>
                </a:lnTo>
                <a:lnTo>
                  <a:pt x="128" y="109"/>
                </a:lnTo>
                <a:lnTo>
                  <a:pt x="122" y="109"/>
                </a:lnTo>
                <a:lnTo>
                  <a:pt x="112" y="103"/>
                </a:lnTo>
                <a:lnTo>
                  <a:pt x="112" y="92"/>
                </a:lnTo>
                <a:lnTo>
                  <a:pt x="112" y="87"/>
                </a:lnTo>
                <a:lnTo>
                  <a:pt x="101" y="82"/>
                </a:lnTo>
                <a:lnTo>
                  <a:pt x="101" y="76"/>
                </a:lnTo>
                <a:lnTo>
                  <a:pt x="112" y="76"/>
                </a:lnTo>
                <a:lnTo>
                  <a:pt x="117" y="71"/>
                </a:lnTo>
                <a:lnTo>
                  <a:pt x="112" y="71"/>
                </a:lnTo>
                <a:lnTo>
                  <a:pt x="101" y="71"/>
                </a:lnTo>
                <a:lnTo>
                  <a:pt x="96" y="65"/>
                </a:lnTo>
                <a:lnTo>
                  <a:pt x="90" y="54"/>
                </a:lnTo>
                <a:lnTo>
                  <a:pt x="85" y="49"/>
                </a:lnTo>
                <a:lnTo>
                  <a:pt x="90" y="54"/>
                </a:lnTo>
                <a:lnTo>
                  <a:pt x="85" y="49"/>
                </a:lnTo>
                <a:lnTo>
                  <a:pt x="80" y="44"/>
                </a:lnTo>
                <a:lnTo>
                  <a:pt x="80" y="33"/>
                </a:lnTo>
                <a:lnTo>
                  <a:pt x="80" y="22"/>
                </a:lnTo>
                <a:lnTo>
                  <a:pt x="74" y="17"/>
                </a:lnTo>
                <a:lnTo>
                  <a:pt x="74" y="11"/>
                </a:lnTo>
                <a:lnTo>
                  <a:pt x="69" y="6"/>
                </a:lnTo>
                <a:lnTo>
                  <a:pt x="64" y="0"/>
                </a:lnTo>
                <a:lnTo>
                  <a:pt x="58" y="0"/>
                </a:lnTo>
                <a:lnTo>
                  <a:pt x="48" y="6"/>
                </a:lnTo>
                <a:lnTo>
                  <a:pt x="42" y="6"/>
                </a:lnTo>
                <a:lnTo>
                  <a:pt x="37" y="17"/>
                </a:lnTo>
                <a:lnTo>
                  <a:pt x="21" y="17"/>
                </a:lnTo>
                <a:lnTo>
                  <a:pt x="10" y="22"/>
                </a:lnTo>
                <a:lnTo>
                  <a:pt x="5" y="22"/>
                </a:lnTo>
                <a:lnTo>
                  <a:pt x="5" y="27"/>
                </a:lnTo>
                <a:lnTo>
                  <a:pt x="5" y="38"/>
                </a:lnTo>
                <a:lnTo>
                  <a:pt x="10" y="54"/>
                </a:lnTo>
                <a:lnTo>
                  <a:pt x="10" y="65"/>
                </a:lnTo>
                <a:lnTo>
                  <a:pt x="5" y="71"/>
                </a:lnTo>
                <a:lnTo>
                  <a:pt x="0" y="82"/>
                </a:lnTo>
                <a:lnTo>
                  <a:pt x="5" y="87"/>
                </a:lnTo>
                <a:lnTo>
                  <a:pt x="10" y="98"/>
                </a:lnTo>
                <a:lnTo>
                  <a:pt x="5" y="109"/>
                </a:lnTo>
                <a:lnTo>
                  <a:pt x="5" y="119"/>
                </a:lnTo>
                <a:lnTo>
                  <a:pt x="5" y="130"/>
                </a:lnTo>
                <a:lnTo>
                  <a:pt x="10" y="130"/>
                </a:lnTo>
                <a:lnTo>
                  <a:pt x="21" y="130"/>
                </a:lnTo>
                <a:lnTo>
                  <a:pt x="21" y="141"/>
                </a:lnTo>
                <a:lnTo>
                  <a:pt x="26" y="136"/>
                </a:lnTo>
                <a:lnTo>
                  <a:pt x="37" y="141"/>
                </a:lnTo>
                <a:lnTo>
                  <a:pt x="32" y="146"/>
                </a:lnTo>
                <a:lnTo>
                  <a:pt x="37" y="152"/>
                </a:lnTo>
                <a:lnTo>
                  <a:pt x="42" y="157"/>
                </a:lnTo>
                <a:lnTo>
                  <a:pt x="48" y="163"/>
                </a:lnTo>
                <a:lnTo>
                  <a:pt x="58" y="173"/>
                </a:lnTo>
                <a:lnTo>
                  <a:pt x="53" y="173"/>
                </a:lnTo>
                <a:lnTo>
                  <a:pt x="58" y="179"/>
                </a:lnTo>
                <a:lnTo>
                  <a:pt x="58" y="184"/>
                </a:lnTo>
                <a:lnTo>
                  <a:pt x="58" y="190"/>
                </a:lnTo>
                <a:lnTo>
                  <a:pt x="69" y="190"/>
                </a:lnTo>
                <a:lnTo>
                  <a:pt x="80" y="195"/>
                </a:lnTo>
                <a:lnTo>
                  <a:pt x="90" y="195"/>
                </a:lnTo>
                <a:lnTo>
                  <a:pt x="96" y="201"/>
                </a:lnTo>
                <a:lnTo>
                  <a:pt x="106" y="201"/>
                </a:lnTo>
                <a:lnTo>
                  <a:pt x="112" y="206"/>
                </a:lnTo>
                <a:lnTo>
                  <a:pt x="122" y="206"/>
                </a:lnTo>
                <a:lnTo>
                  <a:pt x="128" y="206"/>
                </a:lnTo>
                <a:lnTo>
                  <a:pt x="138" y="206"/>
                </a:lnTo>
                <a:lnTo>
                  <a:pt x="154" y="206"/>
                </a:lnTo>
                <a:lnTo>
                  <a:pt x="170" y="206"/>
                </a:lnTo>
                <a:lnTo>
                  <a:pt x="170" y="217"/>
                </a:lnTo>
                <a:lnTo>
                  <a:pt x="176" y="217"/>
                </a:lnTo>
                <a:lnTo>
                  <a:pt x="192" y="217"/>
                </a:lnTo>
                <a:lnTo>
                  <a:pt x="202" y="217"/>
                </a:lnTo>
                <a:lnTo>
                  <a:pt x="213" y="217"/>
                </a:lnTo>
                <a:lnTo>
                  <a:pt x="224" y="222"/>
                </a:lnTo>
                <a:lnTo>
                  <a:pt x="234" y="222"/>
                </a:lnTo>
                <a:lnTo>
                  <a:pt x="240" y="217"/>
                </a:lnTo>
                <a:lnTo>
                  <a:pt x="245" y="217"/>
                </a:lnTo>
                <a:lnTo>
                  <a:pt x="250" y="211"/>
                </a:lnTo>
                <a:lnTo>
                  <a:pt x="261" y="217"/>
                </a:lnTo>
                <a:lnTo>
                  <a:pt x="272" y="211"/>
                </a:lnTo>
                <a:lnTo>
                  <a:pt x="277" y="201"/>
                </a:lnTo>
                <a:lnTo>
                  <a:pt x="288" y="201"/>
                </a:lnTo>
                <a:lnTo>
                  <a:pt x="293" y="201"/>
                </a:lnTo>
                <a:lnTo>
                  <a:pt x="304" y="195"/>
                </a:lnTo>
                <a:lnTo>
                  <a:pt x="309" y="190"/>
                </a:lnTo>
                <a:lnTo>
                  <a:pt x="314" y="184"/>
                </a:lnTo>
                <a:lnTo>
                  <a:pt x="330" y="190"/>
                </a:lnTo>
                <a:lnTo>
                  <a:pt x="336" y="184"/>
                </a:lnTo>
                <a:lnTo>
                  <a:pt x="341" y="179"/>
                </a:lnTo>
                <a:lnTo>
                  <a:pt x="346" y="168"/>
                </a:lnTo>
                <a:lnTo>
                  <a:pt x="362" y="157"/>
                </a:lnTo>
                <a:lnTo>
                  <a:pt x="357" y="152"/>
                </a:lnTo>
                <a:lnTo>
                  <a:pt x="352" y="152"/>
                </a:lnTo>
                <a:lnTo>
                  <a:pt x="346" y="157"/>
                </a:lnTo>
                <a:lnTo>
                  <a:pt x="336" y="157"/>
                </a:lnTo>
                <a:lnTo>
                  <a:pt x="330" y="152"/>
                </a:lnTo>
                <a:lnTo>
                  <a:pt x="325" y="146"/>
                </a:lnTo>
                <a:lnTo>
                  <a:pt x="325" y="141"/>
                </a:lnTo>
                <a:lnTo>
                  <a:pt x="336" y="136"/>
                </a:lnTo>
                <a:lnTo>
                  <a:pt x="330" y="130"/>
                </a:lnTo>
                <a:lnTo>
                  <a:pt x="320" y="130"/>
                </a:lnTo>
                <a:lnTo>
                  <a:pt x="309" y="136"/>
                </a:lnTo>
                <a:lnTo>
                  <a:pt x="298" y="130"/>
                </a:lnTo>
                <a:lnTo>
                  <a:pt x="288" y="130"/>
                </a:lnTo>
                <a:lnTo>
                  <a:pt x="282" y="130"/>
                </a:lnTo>
                <a:lnTo>
                  <a:pt x="272" y="119"/>
                </a:lnTo>
                <a:lnTo>
                  <a:pt x="266" y="114"/>
                </a:lnTo>
                <a:lnTo>
                  <a:pt x="272" y="103"/>
                </a:lnTo>
                <a:lnTo>
                  <a:pt x="272" y="98"/>
                </a:lnTo>
                <a:lnTo>
                  <a:pt x="261" y="98"/>
                </a:lnTo>
                <a:lnTo>
                  <a:pt x="256" y="103"/>
                </a:lnTo>
                <a:lnTo>
                  <a:pt x="250" y="109"/>
                </a:lnTo>
                <a:lnTo>
                  <a:pt x="245" y="114"/>
                </a:lnTo>
                <a:lnTo>
                  <a:pt x="240" y="114"/>
                </a:lnTo>
                <a:lnTo>
                  <a:pt x="234" y="114"/>
                </a:lnTo>
                <a:lnTo>
                  <a:pt x="224" y="114"/>
                </a:lnTo>
                <a:lnTo>
                  <a:pt x="218" y="119"/>
                </a:lnTo>
                <a:lnTo>
                  <a:pt x="213" y="11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Freeform 137"/>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5" name="Freeform 138"/>
          <p:cNvSpPr>
            <a:spLocks/>
          </p:cNvSpPr>
          <p:nvPr/>
        </p:nvSpPr>
        <p:spPr bwMode="auto">
          <a:xfrm>
            <a:off x="5401727" y="2841166"/>
            <a:ext cx="482600" cy="299942"/>
          </a:xfrm>
          <a:custGeom>
            <a:avLst/>
            <a:gdLst>
              <a:gd name="T0" fmla="*/ 122 w 304"/>
              <a:gd name="T1" fmla="*/ 5 h 189"/>
              <a:gd name="T2" fmla="*/ 117 w 304"/>
              <a:gd name="T3" fmla="*/ 16 h 189"/>
              <a:gd name="T4" fmla="*/ 101 w 304"/>
              <a:gd name="T5" fmla="*/ 0 h 189"/>
              <a:gd name="T6" fmla="*/ 85 w 304"/>
              <a:gd name="T7" fmla="*/ 5 h 189"/>
              <a:gd name="T8" fmla="*/ 58 w 304"/>
              <a:gd name="T9" fmla="*/ 0 h 189"/>
              <a:gd name="T10" fmla="*/ 37 w 304"/>
              <a:gd name="T11" fmla="*/ 0 h 189"/>
              <a:gd name="T12" fmla="*/ 21 w 304"/>
              <a:gd name="T13" fmla="*/ 10 h 189"/>
              <a:gd name="T14" fmla="*/ 10 w 304"/>
              <a:gd name="T15" fmla="*/ 21 h 189"/>
              <a:gd name="T16" fmla="*/ 5 w 304"/>
              <a:gd name="T17" fmla="*/ 43 h 189"/>
              <a:gd name="T18" fmla="*/ 0 w 304"/>
              <a:gd name="T19" fmla="*/ 59 h 189"/>
              <a:gd name="T20" fmla="*/ 21 w 304"/>
              <a:gd name="T21" fmla="*/ 64 h 189"/>
              <a:gd name="T22" fmla="*/ 37 w 304"/>
              <a:gd name="T23" fmla="*/ 70 h 189"/>
              <a:gd name="T24" fmla="*/ 64 w 304"/>
              <a:gd name="T25" fmla="*/ 70 h 189"/>
              <a:gd name="T26" fmla="*/ 85 w 304"/>
              <a:gd name="T27" fmla="*/ 70 h 189"/>
              <a:gd name="T28" fmla="*/ 106 w 304"/>
              <a:gd name="T29" fmla="*/ 81 h 189"/>
              <a:gd name="T30" fmla="*/ 122 w 304"/>
              <a:gd name="T31" fmla="*/ 86 h 189"/>
              <a:gd name="T32" fmla="*/ 122 w 304"/>
              <a:gd name="T33" fmla="*/ 108 h 189"/>
              <a:gd name="T34" fmla="*/ 144 w 304"/>
              <a:gd name="T35" fmla="*/ 119 h 189"/>
              <a:gd name="T36" fmla="*/ 165 w 304"/>
              <a:gd name="T37" fmla="*/ 124 h 189"/>
              <a:gd name="T38" fmla="*/ 181 w 304"/>
              <a:gd name="T39" fmla="*/ 135 h 189"/>
              <a:gd name="T40" fmla="*/ 192 w 304"/>
              <a:gd name="T41" fmla="*/ 146 h 189"/>
              <a:gd name="T42" fmla="*/ 192 w 304"/>
              <a:gd name="T43" fmla="*/ 167 h 189"/>
              <a:gd name="T44" fmla="*/ 186 w 304"/>
              <a:gd name="T45" fmla="*/ 183 h 189"/>
              <a:gd name="T46" fmla="*/ 197 w 304"/>
              <a:gd name="T47" fmla="*/ 178 h 189"/>
              <a:gd name="T48" fmla="*/ 213 w 304"/>
              <a:gd name="T49" fmla="*/ 162 h 189"/>
              <a:gd name="T50" fmla="*/ 229 w 304"/>
              <a:gd name="T51" fmla="*/ 151 h 189"/>
              <a:gd name="T52" fmla="*/ 250 w 304"/>
              <a:gd name="T53" fmla="*/ 140 h 189"/>
              <a:gd name="T54" fmla="*/ 266 w 304"/>
              <a:gd name="T55" fmla="*/ 129 h 189"/>
              <a:gd name="T56" fmla="*/ 282 w 304"/>
              <a:gd name="T57" fmla="*/ 113 h 189"/>
              <a:gd name="T58" fmla="*/ 304 w 304"/>
              <a:gd name="T59" fmla="*/ 108 h 189"/>
              <a:gd name="T60" fmla="*/ 298 w 304"/>
              <a:gd name="T61" fmla="*/ 86 h 189"/>
              <a:gd name="T62" fmla="*/ 293 w 304"/>
              <a:gd name="T63" fmla="*/ 64 h 189"/>
              <a:gd name="T64" fmla="*/ 288 w 304"/>
              <a:gd name="T65" fmla="*/ 48 h 189"/>
              <a:gd name="T66" fmla="*/ 282 w 304"/>
              <a:gd name="T67" fmla="*/ 27 h 189"/>
              <a:gd name="T68" fmla="*/ 261 w 304"/>
              <a:gd name="T69" fmla="*/ 27 h 189"/>
              <a:gd name="T70" fmla="*/ 245 w 304"/>
              <a:gd name="T71" fmla="*/ 27 h 189"/>
              <a:gd name="T72" fmla="*/ 224 w 304"/>
              <a:gd name="T73" fmla="*/ 27 h 189"/>
              <a:gd name="T74" fmla="*/ 213 w 304"/>
              <a:gd name="T75" fmla="*/ 27 h 189"/>
              <a:gd name="T76" fmla="*/ 197 w 304"/>
              <a:gd name="T77" fmla="*/ 21 h 189"/>
              <a:gd name="T78" fmla="*/ 181 w 304"/>
              <a:gd name="T79" fmla="*/ 16 h 189"/>
              <a:gd name="T80" fmla="*/ 165 w 304"/>
              <a:gd name="T81" fmla="*/ 16 h 189"/>
              <a:gd name="T82" fmla="*/ 149 w 304"/>
              <a:gd name="T83" fmla="*/ 5 h 1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4" h="189">
                <a:moveTo>
                  <a:pt x="138" y="0"/>
                </a:moveTo>
                <a:lnTo>
                  <a:pt x="133" y="5"/>
                </a:lnTo>
                <a:lnTo>
                  <a:pt x="122" y="5"/>
                </a:lnTo>
                <a:lnTo>
                  <a:pt x="122" y="10"/>
                </a:lnTo>
                <a:lnTo>
                  <a:pt x="122" y="16"/>
                </a:lnTo>
                <a:lnTo>
                  <a:pt x="117" y="16"/>
                </a:lnTo>
                <a:lnTo>
                  <a:pt x="112" y="10"/>
                </a:lnTo>
                <a:lnTo>
                  <a:pt x="106" y="5"/>
                </a:lnTo>
                <a:lnTo>
                  <a:pt x="101" y="0"/>
                </a:lnTo>
                <a:lnTo>
                  <a:pt x="96" y="5"/>
                </a:lnTo>
                <a:lnTo>
                  <a:pt x="90" y="5"/>
                </a:lnTo>
                <a:lnTo>
                  <a:pt x="85" y="5"/>
                </a:lnTo>
                <a:lnTo>
                  <a:pt x="74" y="0"/>
                </a:lnTo>
                <a:lnTo>
                  <a:pt x="69" y="0"/>
                </a:lnTo>
                <a:lnTo>
                  <a:pt x="58" y="0"/>
                </a:lnTo>
                <a:lnTo>
                  <a:pt x="53" y="0"/>
                </a:lnTo>
                <a:lnTo>
                  <a:pt x="48" y="0"/>
                </a:lnTo>
                <a:lnTo>
                  <a:pt x="37" y="0"/>
                </a:lnTo>
                <a:lnTo>
                  <a:pt x="32" y="0"/>
                </a:lnTo>
                <a:lnTo>
                  <a:pt x="21" y="0"/>
                </a:lnTo>
                <a:lnTo>
                  <a:pt x="21" y="10"/>
                </a:lnTo>
                <a:lnTo>
                  <a:pt x="16" y="10"/>
                </a:lnTo>
                <a:lnTo>
                  <a:pt x="16" y="16"/>
                </a:lnTo>
                <a:lnTo>
                  <a:pt x="10" y="21"/>
                </a:lnTo>
                <a:lnTo>
                  <a:pt x="10" y="27"/>
                </a:lnTo>
                <a:lnTo>
                  <a:pt x="10" y="32"/>
                </a:lnTo>
                <a:lnTo>
                  <a:pt x="5" y="43"/>
                </a:lnTo>
                <a:lnTo>
                  <a:pt x="5" y="48"/>
                </a:lnTo>
                <a:lnTo>
                  <a:pt x="5" y="54"/>
                </a:lnTo>
                <a:lnTo>
                  <a:pt x="0" y="59"/>
                </a:lnTo>
                <a:lnTo>
                  <a:pt x="5" y="64"/>
                </a:lnTo>
                <a:lnTo>
                  <a:pt x="10" y="59"/>
                </a:lnTo>
                <a:lnTo>
                  <a:pt x="21" y="64"/>
                </a:lnTo>
                <a:lnTo>
                  <a:pt x="26" y="70"/>
                </a:lnTo>
                <a:lnTo>
                  <a:pt x="32" y="70"/>
                </a:lnTo>
                <a:lnTo>
                  <a:pt x="37" y="70"/>
                </a:lnTo>
                <a:lnTo>
                  <a:pt x="48" y="70"/>
                </a:lnTo>
                <a:lnTo>
                  <a:pt x="53" y="70"/>
                </a:lnTo>
                <a:lnTo>
                  <a:pt x="64" y="70"/>
                </a:lnTo>
                <a:lnTo>
                  <a:pt x="69" y="70"/>
                </a:lnTo>
                <a:lnTo>
                  <a:pt x="80" y="70"/>
                </a:lnTo>
                <a:lnTo>
                  <a:pt x="85" y="70"/>
                </a:lnTo>
                <a:lnTo>
                  <a:pt x="90" y="75"/>
                </a:lnTo>
                <a:lnTo>
                  <a:pt x="96" y="81"/>
                </a:lnTo>
                <a:lnTo>
                  <a:pt x="106" y="81"/>
                </a:lnTo>
                <a:lnTo>
                  <a:pt x="112" y="86"/>
                </a:lnTo>
                <a:lnTo>
                  <a:pt x="112" y="91"/>
                </a:lnTo>
                <a:lnTo>
                  <a:pt x="122" y="86"/>
                </a:lnTo>
                <a:lnTo>
                  <a:pt x="122" y="91"/>
                </a:lnTo>
                <a:lnTo>
                  <a:pt x="122" y="102"/>
                </a:lnTo>
                <a:lnTo>
                  <a:pt x="122" y="108"/>
                </a:lnTo>
                <a:lnTo>
                  <a:pt x="133" y="113"/>
                </a:lnTo>
                <a:lnTo>
                  <a:pt x="138" y="113"/>
                </a:lnTo>
                <a:lnTo>
                  <a:pt x="144" y="119"/>
                </a:lnTo>
                <a:lnTo>
                  <a:pt x="149" y="119"/>
                </a:lnTo>
                <a:lnTo>
                  <a:pt x="154" y="124"/>
                </a:lnTo>
                <a:lnTo>
                  <a:pt x="165" y="124"/>
                </a:lnTo>
                <a:lnTo>
                  <a:pt x="170" y="129"/>
                </a:lnTo>
                <a:lnTo>
                  <a:pt x="170" y="135"/>
                </a:lnTo>
                <a:lnTo>
                  <a:pt x="181" y="135"/>
                </a:lnTo>
                <a:lnTo>
                  <a:pt x="186" y="135"/>
                </a:lnTo>
                <a:lnTo>
                  <a:pt x="192" y="140"/>
                </a:lnTo>
                <a:lnTo>
                  <a:pt x="192" y="146"/>
                </a:lnTo>
                <a:lnTo>
                  <a:pt x="197" y="151"/>
                </a:lnTo>
                <a:lnTo>
                  <a:pt x="192" y="156"/>
                </a:lnTo>
                <a:lnTo>
                  <a:pt x="192" y="167"/>
                </a:lnTo>
                <a:lnTo>
                  <a:pt x="192" y="173"/>
                </a:lnTo>
                <a:lnTo>
                  <a:pt x="186" y="178"/>
                </a:lnTo>
                <a:lnTo>
                  <a:pt x="186" y="183"/>
                </a:lnTo>
                <a:lnTo>
                  <a:pt x="186" y="189"/>
                </a:lnTo>
                <a:lnTo>
                  <a:pt x="197" y="183"/>
                </a:lnTo>
                <a:lnTo>
                  <a:pt x="197" y="178"/>
                </a:lnTo>
                <a:lnTo>
                  <a:pt x="202" y="173"/>
                </a:lnTo>
                <a:lnTo>
                  <a:pt x="208" y="167"/>
                </a:lnTo>
                <a:lnTo>
                  <a:pt x="213" y="162"/>
                </a:lnTo>
                <a:lnTo>
                  <a:pt x="218" y="156"/>
                </a:lnTo>
                <a:lnTo>
                  <a:pt x="224" y="151"/>
                </a:lnTo>
                <a:lnTo>
                  <a:pt x="229" y="151"/>
                </a:lnTo>
                <a:lnTo>
                  <a:pt x="240" y="151"/>
                </a:lnTo>
                <a:lnTo>
                  <a:pt x="245" y="146"/>
                </a:lnTo>
                <a:lnTo>
                  <a:pt x="250" y="140"/>
                </a:lnTo>
                <a:lnTo>
                  <a:pt x="256" y="135"/>
                </a:lnTo>
                <a:lnTo>
                  <a:pt x="261" y="135"/>
                </a:lnTo>
                <a:lnTo>
                  <a:pt x="266" y="129"/>
                </a:lnTo>
                <a:lnTo>
                  <a:pt x="272" y="124"/>
                </a:lnTo>
                <a:lnTo>
                  <a:pt x="277" y="119"/>
                </a:lnTo>
                <a:lnTo>
                  <a:pt x="282" y="113"/>
                </a:lnTo>
                <a:lnTo>
                  <a:pt x="293" y="113"/>
                </a:lnTo>
                <a:lnTo>
                  <a:pt x="298" y="113"/>
                </a:lnTo>
                <a:lnTo>
                  <a:pt x="304" y="108"/>
                </a:lnTo>
                <a:lnTo>
                  <a:pt x="304" y="102"/>
                </a:lnTo>
                <a:lnTo>
                  <a:pt x="298" y="97"/>
                </a:lnTo>
                <a:lnTo>
                  <a:pt x="298" y="86"/>
                </a:lnTo>
                <a:lnTo>
                  <a:pt x="293" y="81"/>
                </a:lnTo>
                <a:lnTo>
                  <a:pt x="293" y="75"/>
                </a:lnTo>
                <a:lnTo>
                  <a:pt x="293" y="64"/>
                </a:lnTo>
                <a:lnTo>
                  <a:pt x="293" y="59"/>
                </a:lnTo>
                <a:lnTo>
                  <a:pt x="293" y="54"/>
                </a:lnTo>
                <a:lnTo>
                  <a:pt x="288" y="48"/>
                </a:lnTo>
                <a:lnTo>
                  <a:pt x="282" y="43"/>
                </a:lnTo>
                <a:lnTo>
                  <a:pt x="277" y="32"/>
                </a:lnTo>
                <a:lnTo>
                  <a:pt x="282" y="27"/>
                </a:lnTo>
                <a:lnTo>
                  <a:pt x="277" y="27"/>
                </a:lnTo>
                <a:lnTo>
                  <a:pt x="266" y="27"/>
                </a:lnTo>
                <a:lnTo>
                  <a:pt x="261" y="27"/>
                </a:lnTo>
                <a:lnTo>
                  <a:pt x="256" y="21"/>
                </a:lnTo>
                <a:lnTo>
                  <a:pt x="250" y="21"/>
                </a:lnTo>
                <a:lnTo>
                  <a:pt x="245" y="27"/>
                </a:lnTo>
                <a:lnTo>
                  <a:pt x="234" y="27"/>
                </a:lnTo>
                <a:lnTo>
                  <a:pt x="229" y="32"/>
                </a:lnTo>
                <a:lnTo>
                  <a:pt x="224" y="27"/>
                </a:lnTo>
                <a:lnTo>
                  <a:pt x="224" y="21"/>
                </a:lnTo>
                <a:lnTo>
                  <a:pt x="218" y="21"/>
                </a:lnTo>
                <a:lnTo>
                  <a:pt x="213" y="27"/>
                </a:lnTo>
                <a:lnTo>
                  <a:pt x="208" y="21"/>
                </a:lnTo>
                <a:lnTo>
                  <a:pt x="202" y="21"/>
                </a:lnTo>
                <a:lnTo>
                  <a:pt x="197" y="21"/>
                </a:lnTo>
                <a:lnTo>
                  <a:pt x="192" y="21"/>
                </a:lnTo>
                <a:lnTo>
                  <a:pt x="186" y="16"/>
                </a:lnTo>
                <a:lnTo>
                  <a:pt x="181" y="16"/>
                </a:lnTo>
                <a:lnTo>
                  <a:pt x="176" y="21"/>
                </a:lnTo>
                <a:lnTo>
                  <a:pt x="170" y="21"/>
                </a:lnTo>
                <a:lnTo>
                  <a:pt x="165" y="16"/>
                </a:lnTo>
                <a:lnTo>
                  <a:pt x="160" y="16"/>
                </a:lnTo>
                <a:lnTo>
                  <a:pt x="154" y="10"/>
                </a:lnTo>
                <a:lnTo>
                  <a:pt x="149" y="5"/>
                </a:lnTo>
                <a:lnTo>
                  <a:pt x="144" y="5"/>
                </a:lnTo>
                <a:lnTo>
                  <a:pt x="138"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6" name="Freeform 139"/>
          <p:cNvSpPr>
            <a:spLocks/>
          </p:cNvSpPr>
          <p:nvPr/>
        </p:nvSpPr>
        <p:spPr bwMode="auto">
          <a:xfrm>
            <a:off x="5409665" y="2942733"/>
            <a:ext cx="25400" cy="0"/>
          </a:xfrm>
          <a:custGeom>
            <a:avLst/>
            <a:gdLst>
              <a:gd name="T0" fmla="*/ 0 w 16"/>
              <a:gd name="T1" fmla="*/ 16 w 16"/>
              <a:gd name="T2" fmla="*/ 5 w 16"/>
              <a:gd name="T3" fmla="*/ 0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0" y="0"/>
                </a:moveTo>
                <a:lnTo>
                  <a:pt x="16" y="0"/>
                </a:lnTo>
                <a:lnTo>
                  <a:pt x="5" y="0"/>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Freeform 140"/>
          <p:cNvSpPr>
            <a:spLocks/>
          </p:cNvSpPr>
          <p:nvPr/>
        </p:nvSpPr>
        <p:spPr bwMode="auto">
          <a:xfrm>
            <a:off x="4614327" y="1733444"/>
            <a:ext cx="676275" cy="944261"/>
          </a:xfrm>
          <a:custGeom>
            <a:avLst/>
            <a:gdLst>
              <a:gd name="T0" fmla="*/ 346 w 426"/>
              <a:gd name="T1" fmla="*/ 341 h 595"/>
              <a:gd name="T2" fmla="*/ 320 w 426"/>
              <a:gd name="T3" fmla="*/ 319 h 595"/>
              <a:gd name="T4" fmla="*/ 288 w 426"/>
              <a:gd name="T5" fmla="*/ 303 h 595"/>
              <a:gd name="T6" fmla="*/ 277 w 426"/>
              <a:gd name="T7" fmla="*/ 270 h 595"/>
              <a:gd name="T8" fmla="*/ 277 w 426"/>
              <a:gd name="T9" fmla="*/ 238 h 595"/>
              <a:gd name="T10" fmla="*/ 261 w 426"/>
              <a:gd name="T11" fmla="*/ 216 h 595"/>
              <a:gd name="T12" fmla="*/ 277 w 426"/>
              <a:gd name="T13" fmla="*/ 200 h 595"/>
              <a:gd name="T14" fmla="*/ 282 w 426"/>
              <a:gd name="T15" fmla="*/ 184 h 595"/>
              <a:gd name="T16" fmla="*/ 282 w 426"/>
              <a:gd name="T17" fmla="*/ 173 h 595"/>
              <a:gd name="T18" fmla="*/ 282 w 426"/>
              <a:gd name="T19" fmla="*/ 151 h 595"/>
              <a:gd name="T20" fmla="*/ 288 w 426"/>
              <a:gd name="T21" fmla="*/ 119 h 595"/>
              <a:gd name="T22" fmla="*/ 277 w 426"/>
              <a:gd name="T23" fmla="*/ 103 h 595"/>
              <a:gd name="T24" fmla="*/ 304 w 426"/>
              <a:gd name="T25" fmla="*/ 81 h 595"/>
              <a:gd name="T26" fmla="*/ 298 w 426"/>
              <a:gd name="T27" fmla="*/ 54 h 595"/>
              <a:gd name="T28" fmla="*/ 266 w 426"/>
              <a:gd name="T29" fmla="*/ 43 h 595"/>
              <a:gd name="T30" fmla="*/ 229 w 426"/>
              <a:gd name="T31" fmla="*/ 43 h 595"/>
              <a:gd name="T32" fmla="*/ 202 w 426"/>
              <a:gd name="T33" fmla="*/ 43 h 595"/>
              <a:gd name="T34" fmla="*/ 170 w 426"/>
              <a:gd name="T35" fmla="*/ 49 h 595"/>
              <a:gd name="T36" fmla="*/ 154 w 426"/>
              <a:gd name="T37" fmla="*/ 16 h 595"/>
              <a:gd name="T38" fmla="*/ 138 w 426"/>
              <a:gd name="T39" fmla="*/ 5 h 595"/>
              <a:gd name="T40" fmla="*/ 112 w 426"/>
              <a:gd name="T41" fmla="*/ 5 h 595"/>
              <a:gd name="T42" fmla="*/ 101 w 426"/>
              <a:gd name="T43" fmla="*/ 38 h 595"/>
              <a:gd name="T44" fmla="*/ 80 w 426"/>
              <a:gd name="T45" fmla="*/ 65 h 595"/>
              <a:gd name="T46" fmla="*/ 80 w 426"/>
              <a:gd name="T47" fmla="*/ 97 h 595"/>
              <a:gd name="T48" fmla="*/ 59 w 426"/>
              <a:gd name="T49" fmla="*/ 119 h 595"/>
              <a:gd name="T50" fmla="*/ 27 w 426"/>
              <a:gd name="T51" fmla="*/ 124 h 595"/>
              <a:gd name="T52" fmla="*/ 16 w 426"/>
              <a:gd name="T53" fmla="*/ 157 h 595"/>
              <a:gd name="T54" fmla="*/ 0 w 426"/>
              <a:gd name="T55" fmla="*/ 184 h 595"/>
              <a:gd name="T56" fmla="*/ 16 w 426"/>
              <a:gd name="T57" fmla="*/ 211 h 595"/>
              <a:gd name="T58" fmla="*/ 37 w 426"/>
              <a:gd name="T59" fmla="*/ 216 h 595"/>
              <a:gd name="T60" fmla="*/ 64 w 426"/>
              <a:gd name="T61" fmla="*/ 222 h 595"/>
              <a:gd name="T62" fmla="*/ 75 w 426"/>
              <a:gd name="T63" fmla="*/ 249 h 595"/>
              <a:gd name="T64" fmla="*/ 85 w 426"/>
              <a:gd name="T65" fmla="*/ 265 h 595"/>
              <a:gd name="T66" fmla="*/ 75 w 426"/>
              <a:gd name="T67" fmla="*/ 270 h 595"/>
              <a:gd name="T68" fmla="*/ 80 w 426"/>
              <a:gd name="T69" fmla="*/ 276 h 595"/>
              <a:gd name="T70" fmla="*/ 91 w 426"/>
              <a:gd name="T71" fmla="*/ 303 h 595"/>
              <a:gd name="T72" fmla="*/ 107 w 426"/>
              <a:gd name="T73" fmla="*/ 308 h 595"/>
              <a:gd name="T74" fmla="*/ 112 w 426"/>
              <a:gd name="T75" fmla="*/ 319 h 595"/>
              <a:gd name="T76" fmla="*/ 107 w 426"/>
              <a:gd name="T77" fmla="*/ 341 h 595"/>
              <a:gd name="T78" fmla="*/ 91 w 426"/>
              <a:gd name="T79" fmla="*/ 357 h 595"/>
              <a:gd name="T80" fmla="*/ 112 w 426"/>
              <a:gd name="T81" fmla="*/ 373 h 595"/>
              <a:gd name="T82" fmla="*/ 107 w 426"/>
              <a:gd name="T83" fmla="*/ 405 h 595"/>
              <a:gd name="T84" fmla="*/ 128 w 426"/>
              <a:gd name="T85" fmla="*/ 427 h 595"/>
              <a:gd name="T86" fmla="*/ 154 w 426"/>
              <a:gd name="T87" fmla="*/ 443 h 595"/>
              <a:gd name="T88" fmla="*/ 176 w 426"/>
              <a:gd name="T89" fmla="*/ 454 h 595"/>
              <a:gd name="T90" fmla="*/ 213 w 426"/>
              <a:gd name="T91" fmla="*/ 465 h 595"/>
              <a:gd name="T92" fmla="*/ 224 w 426"/>
              <a:gd name="T93" fmla="*/ 481 h 595"/>
              <a:gd name="T94" fmla="*/ 218 w 426"/>
              <a:gd name="T95" fmla="*/ 514 h 595"/>
              <a:gd name="T96" fmla="*/ 234 w 426"/>
              <a:gd name="T97" fmla="*/ 535 h 595"/>
              <a:gd name="T98" fmla="*/ 256 w 426"/>
              <a:gd name="T99" fmla="*/ 535 h 595"/>
              <a:gd name="T100" fmla="*/ 256 w 426"/>
              <a:gd name="T101" fmla="*/ 568 h 595"/>
              <a:gd name="T102" fmla="*/ 277 w 426"/>
              <a:gd name="T103" fmla="*/ 573 h 595"/>
              <a:gd name="T104" fmla="*/ 277 w 426"/>
              <a:gd name="T105" fmla="*/ 595 h 595"/>
              <a:gd name="T106" fmla="*/ 304 w 426"/>
              <a:gd name="T107" fmla="*/ 573 h 595"/>
              <a:gd name="T108" fmla="*/ 336 w 426"/>
              <a:gd name="T109" fmla="*/ 552 h 595"/>
              <a:gd name="T110" fmla="*/ 362 w 426"/>
              <a:gd name="T111" fmla="*/ 530 h 595"/>
              <a:gd name="T112" fmla="*/ 389 w 426"/>
              <a:gd name="T113" fmla="*/ 508 h 595"/>
              <a:gd name="T114" fmla="*/ 394 w 426"/>
              <a:gd name="T115" fmla="*/ 470 h 595"/>
              <a:gd name="T116" fmla="*/ 416 w 426"/>
              <a:gd name="T117" fmla="*/ 443 h 595"/>
              <a:gd name="T118" fmla="*/ 410 w 426"/>
              <a:gd name="T119" fmla="*/ 427 h 595"/>
              <a:gd name="T120" fmla="*/ 378 w 426"/>
              <a:gd name="T121" fmla="*/ 422 h 595"/>
              <a:gd name="T122" fmla="*/ 352 w 426"/>
              <a:gd name="T123" fmla="*/ 411 h 595"/>
              <a:gd name="T124" fmla="*/ 346 w 426"/>
              <a:gd name="T125" fmla="*/ 378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6" h="595">
                <a:moveTo>
                  <a:pt x="336" y="357"/>
                </a:moveTo>
                <a:lnTo>
                  <a:pt x="336" y="351"/>
                </a:lnTo>
                <a:lnTo>
                  <a:pt x="341" y="346"/>
                </a:lnTo>
                <a:lnTo>
                  <a:pt x="346" y="341"/>
                </a:lnTo>
                <a:lnTo>
                  <a:pt x="341" y="335"/>
                </a:lnTo>
                <a:lnTo>
                  <a:pt x="336" y="324"/>
                </a:lnTo>
                <a:lnTo>
                  <a:pt x="330" y="319"/>
                </a:lnTo>
                <a:lnTo>
                  <a:pt x="320" y="319"/>
                </a:lnTo>
                <a:lnTo>
                  <a:pt x="309" y="314"/>
                </a:lnTo>
                <a:lnTo>
                  <a:pt x="304" y="314"/>
                </a:lnTo>
                <a:lnTo>
                  <a:pt x="293" y="314"/>
                </a:lnTo>
                <a:lnTo>
                  <a:pt x="288" y="303"/>
                </a:lnTo>
                <a:lnTo>
                  <a:pt x="282" y="297"/>
                </a:lnTo>
                <a:lnTo>
                  <a:pt x="277" y="287"/>
                </a:lnTo>
                <a:lnTo>
                  <a:pt x="272" y="281"/>
                </a:lnTo>
                <a:lnTo>
                  <a:pt x="277" y="270"/>
                </a:lnTo>
                <a:lnTo>
                  <a:pt x="282" y="265"/>
                </a:lnTo>
                <a:lnTo>
                  <a:pt x="282" y="254"/>
                </a:lnTo>
                <a:lnTo>
                  <a:pt x="282" y="249"/>
                </a:lnTo>
                <a:lnTo>
                  <a:pt x="277" y="238"/>
                </a:lnTo>
                <a:lnTo>
                  <a:pt x="277" y="232"/>
                </a:lnTo>
                <a:lnTo>
                  <a:pt x="266" y="227"/>
                </a:lnTo>
                <a:lnTo>
                  <a:pt x="261" y="222"/>
                </a:lnTo>
                <a:lnTo>
                  <a:pt x="261" y="216"/>
                </a:lnTo>
                <a:lnTo>
                  <a:pt x="266" y="211"/>
                </a:lnTo>
                <a:lnTo>
                  <a:pt x="272" y="205"/>
                </a:lnTo>
                <a:lnTo>
                  <a:pt x="266" y="200"/>
                </a:lnTo>
                <a:lnTo>
                  <a:pt x="277" y="200"/>
                </a:lnTo>
                <a:lnTo>
                  <a:pt x="282" y="200"/>
                </a:lnTo>
                <a:lnTo>
                  <a:pt x="277" y="200"/>
                </a:lnTo>
                <a:lnTo>
                  <a:pt x="277" y="189"/>
                </a:lnTo>
                <a:lnTo>
                  <a:pt x="282" y="184"/>
                </a:lnTo>
                <a:lnTo>
                  <a:pt x="293" y="189"/>
                </a:lnTo>
                <a:lnTo>
                  <a:pt x="298" y="184"/>
                </a:lnTo>
                <a:lnTo>
                  <a:pt x="288" y="178"/>
                </a:lnTo>
                <a:lnTo>
                  <a:pt x="282" y="173"/>
                </a:lnTo>
                <a:lnTo>
                  <a:pt x="277" y="168"/>
                </a:lnTo>
                <a:lnTo>
                  <a:pt x="272" y="162"/>
                </a:lnTo>
                <a:lnTo>
                  <a:pt x="272" y="157"/>
                </a:lnTo>
                <a:lnTo>
                  <a:pt x="282" y="151"/>
                </a:lnTo>
                <a:lnTo>
                  <a:pt x="288" y="146"/>
                </a:lnTo>
                <a:lnTo>
                  <a:pt x="282" y="135"/>
                </a:lnTo>
                <a:lnTo>
                  <a:pt x="282" y="124"/>
                </a:lnTo>
                <a:lnTo>
                  <a:pt x="288" y="119"/>
                </a:lnTo>
                <a:lnTo>
                  <a:pt x="282" y="113"/>
                </a:lnTo>
                <a:lnTo>
                  <a:pt x="272" y="113"/>
                </a:lnTo>
                <a:lnTo>
                  <a:pt x="272" y="108"/>
                </a:lnTo>
                <a:lnTo>
                  <a:pt x="277" y="103"/>
                </a:lnTo>
                <a:lnTo>
                  <a:pt x="288" y="97"/>
                </a:lnTo>
                <a:lnTo>
                  <a:pt x="298" y="92"/>
                </a:lnTo>
                <a:lnTo>
                  <a:pt x="304" y="86"/>
                </a:lnTo>
                <a:lnTo>
                  <a:pt x="304" y="81"/>
                </a:lnTo>
                <a:lnTo>
                  <a:pt x="304" y="70"/>
                </a:lnTo>
                <a:lnTo>
                  <a:pt x="309" y="65"/>
                </a:lnTo>
                <a:lnTo>
                  <a:pt x="309" y="59"/>
                </a:lnTo>
                <a:lnTo>
                  <a:pt x="298" y="54"/>
                </a:lnTo>
                <a:lnTo>
                  <a:pt x="293" y="43"/>
                </a:lnTo>
                <a:lnTo>
                  <a:pt x="288" y="43"/>
                </a:lnTo>
                <a:lnTo>
                  <a:pt x="277" y="49"/>
                </a:lnTo>
                <a:lnTo>
                  <a:pt x="266" y="43"/>
                </a:lnTo>
                <a:lnTo>
                  <a:pt x="256" y="43"/>
                </a:lnTo>
                <a:lnTo>
                  <a:pt x="250" y="38"/>
                </a:lnTo>
                <a:lnTo>
                  <a:pt x="240" y="43"/>
                </a:lnTo>
                <a:lnTo>
                  <a:pt x="229" y="43"/>
                </a:lnTo>
                <a:lnTo>
                  <a:pt x="224" y="49"/>
                </a:lnTo>
                <a:lnTo>
                  <a:pt x="213" y="43"/>
                </a:lnTo>
                <a:lnTo>
                  <a:pt x="208" y="38"/>
                </a:lnTo>
                <a:lnTo>
                  <a:pt x="202" y="43"/>
                </a:lnTo>
                <a:lnTo>
                  <a:pt x="192" y="43"/>
                </a:lnTo>
                <a:lnTo>
                  <a:pt x="186" y="43"/>
                </a:lnTo>
                <a:lnTo>
                  <a:pt x="181" y="49"/>
                </a:lnTo>
                <a:lnTo>
                  <a:pt x="170" y="49"/>
                </a:lnTo>
                <a:lnTo>
                  <a:pt x="165" y="38"/>
                </a:lnTo>
                <a:lnTo>
                  <a:pt x="160" y="38"/>
                </a:lnTo>
                <a:lnTo>
                  <a:pt x="154" y="27"/>
                </a:lnTo>
                <a:lnTo>
                  <a:pt x="154" y="16"/>
                </a:lnTo>
                <a:lnTo>
                  <a:pt x="160" y="11"/>
                </a:lnTo>
                <a:lnTo>
                  <a:pt x="154" y="11"/>
                </a:lnTo>
                <a:lnTo>
                  <a:pt x="144" y="5"/>
                </a:lnTo>
                <a:lnTo>
                  <a:pt x="138" y="5"/>
                </a:lnTo>
                <a:lnTo>
                  <a:pt x="128" y="0"/>
                </a:lnTo>
                <a:lnTo>
                  <a:pt x="117" y="0"/>
                </a:lnTo>
                <a:lnTo>
                  <a:pt x="112" y="0"/>
                </a:lnTo>
                <a:lnTo>
                  <a:pt x="112" y="5"/>
                </a:lnTo>
                <a:lnTo>
                  <a:pt x="112" y="16"/>
                </a:lnTo>
                <a:lnTo>
                  <a:pt x="112" y="27"/>
                </a:lnTo>
                <a:lnTo>
                  <a:pt x="107" y="32"/>
                </a:lnTo>
                <a:lnTo>
                  <a:pt x="101" y="38"/>
                </a:lnTo>
                <a:lnTo>
                  <a:pt x="96" y="49"/>
                </a:lnTo>
                <a:lnTo>
                  <a:pt x="91" y="54"/>
                </a:lnTo>
                <a:lnTo>
                  <a:pt x="91" y="59"/>
                </a:lnTo>
                <a:lnTo>
                  <a:pt x="80" y="65"/>
                </a:lnTo>
                <a:lnTo>
                  <a:pt x="80" y="70"/>
                </a:lnTo>
                <a:lnTo>
                  <a:pt x="75" y="81"/>
                </a:lnTo>
                <a:lnTo>
                  <a:pt x="85" y="86"/>
                </a:lnTo>
                <a:lnTo>
                  <a:pt x="80" y="97"/>
                </a:lnTo>
                <a:lnTo>
                  <a:pt x="75" y="97"/>
                </a:lnTo>
                <a:lnTo>
                  <a:pt x="64" y="103"/>
                </a:lnTo>
                <a:lnTo>
                  <a:pt x="59" y="108"/>
                </a:lnTo>
                <a:lnTo>
                  <a:pt x="59" y="119"/>
                </a:lnTo>
                <a:lnTo>
                  <a:pt x="48" y="113"/>
                </a:lnTo>
                <a:lnTo>
                  <a:pt x="43" y="119"/>
                </a:lnTo>
                <a:lnTo>
                  <a:pt x="32" y="124"/>
                </a:lnTo>
                <a:lnTo>
                  <a:pt x="27" y="124"/>
                </a:lnTo>
                <a:lnTo>
                  <a:pt x="16" y="130"/>
                </a:lnTo>
                <a:lnTo>
                  <a:pt x="21" y="135"/>
                </a:lnTo>
                <a:lnTo>
                  <a:pt x="16" y="146"/>
                </a:lnTo>
                <a:lnTo>
                  <a:pt x="16" y="157"/>
                </a:lnTo>
                <a:lnTo>
                  <a:pt x="16" y="162"/>
                </a:lnTo>
                <a:lnTo>
                  <a:pt x="11" y="173"/>
                </a:lnTo>
                <a:lnTo>
                  <a:pt x="0" y="173"/>
                </a:lnTo>
                <a:lnTo>
                  <a:pt x="0" y="184"/>
                </a:lnTo>
                <a:lnTo>
                  <a:pt x="5" y="189"/>
                </a:lnTo>
                <a:lnTo>
                  <a:pt x="11" y="195"/>
                </a:lnTo>
                <a:lnTo>
                  <a:pt x="16" y="205"/>
                </a:lnTo>
                <a:lnTo>
                  <a:pt x="16" y="211"/>
                </a:lnTo>
                <a:lnTo>
                  <a:pt x="21" y="222"/>
                </a:lnTo>
                <a:lnTo>
                  <a:pt x="27" y="227"/>
                </a:lnTo>
                <a:lnTo>
                  <a:pt x="32" y="222"/>
                </a:lnTo>
                <a:lnTo>
                  <a:pt x="37" y="216"/>
                </a:lnTo>
                <a:lnTo>
                  <a:pt x="48" y="211"/>
                </a:lnTo>
                <a:lnTo>
                  <a:pt x="53" y="205"/>
                </a:lnTo>
                <a:lnTo>
                  <a:pt x="59" y="216"/>
                </a:lnTo>
                <a:lnTo>
                  <a:pt x="64" y="222"/>
                </a:lnTo>
                <a:lnTo>
                  <a:pt x="64" y="232"/>
                </a:lnTo>
                <a:lnTo>
                  <a:pt x="64" y="238"/>
                </a:lnTo>
                <a:lnTo>
                  <a:pt x="64" y="249"/>
                </a:lnTo>
                <a:lnTo>
                  <a:pt x="75" y="249"/>
                </a:lnTo>
                <a:lnTo>
                  <a:pt x="80" y="254"/>
                </a:lnTo>
                <a:lnTo>
                  <a:pt x="91" y="259"/>
                </a:lnTo>
                <a:lnTo>
                  <a:pt x="91" y="265"/>
                </a:lnTo>
                <a:lnTo>
                  <a:pt x="85" y="265"/>
                </a:lnTo>
                <a:lnTo>
                  <a:pt x="80" y="259"/>
                </a:lnTo>
                <a:lnTo>
                  <a:pt x="85" y="270"/>
                </a:lnTo>
                <a:lnTo>
                  <a:pt x="85" y="276"/>
                </a:lnTo>
                <a:lnTo>
                  <a:pt x="75" y="270"/>
                </a:lnTo>
                <a:lnTo>
                  <a:pt x="69" y="265"/>
                </a:lnTo>
                <a:lnTo>
                  <a:pt x="64" y="265"/>
                </a:lnTo>
                <a:lnTo>
                  <a:pt x="69" y="270"/>
                </a:lnTo>
                <a:lnTo>
                  <a:pt x="80" y="276"/>
                </a:lnTo>
                <a:lnTo>
                  <a:pt x="85" y="281"/>
                </a:lnTo>
                <a:lnTo>
                  <a:pt x="91" y="287"/>
                </a:lnTo>
                <a:lnTo>
                  <a:pt x="91" y="297"/>
                </a:lnTo>
                <a:lnTo>
                  <a:pt x="91" y="303"/>
                </a:lnTo>
                <a:lnTo>
                  <a:pt x="96" y="308"/>
                </a:lnTo>
                <a:lnTo>
                  <a:pt x="101" y="314"/>
                </a:lnTo>
                <a:lnTo>
                  <a:pt x="107" y="314"/>
                </a:lnTo>
                <a:lnTo>
                  <a:pt x="107" y="308"/>
                </a:lnTo>
                <a:lnTo>
                  <a:pt x="101" y="303"/>
                </a:lnTo>
                <a:lnTo>
                  <a:pt x="112" y="303"/>
                </a:lnTo>
                <a:lnTo>
                  <a:pt x="112" y="308"/>
                </a:lnTo>
                <a:lnTo>
                  <a:pt x="112" y="319"/>
                </a:lnTo>
                <a:lnTo>
                  <a:pt x="107" y="324"/>
                </a:lnTo>
                <a:lnTo>
                  <a:pt x="112" y="330"/>
                </a:lnTo>
                <a:lnTo>
                  <a:pt x="112" y="335"/>
                </a:lnTo>
                <a:lnTo>
                  <a:pt x="107" y="341"/>
                </a:lnTo>
                <a:lnTo>
                  <a:pt x="96" y="346"/>
                </a:lnTo>
                <a:lnTo>
                  <a:pt x="91" y="346"/>
                </a:lnTo>
                <a:lnTo>
                  <a:pt x="91" y="351"/>
                </a:lnTo>
                <a:lnTo>
                  <a:pt x="91" y="357"/>
                </a:lnTo>
                <a:lnTo>
                  <a:pt x="96" y="362"/>
                </a:lnTo>
                <a:lnTo>
                  <a:pt x="101" y="368"/>
                </a:lnTo>
                <a:lnTo>
                  <a:pt x="112" y="368"/>
                </a:lnTo>
                <a:lnTo>
                  <a:pt x="112" y="373"/>
                </a:lnTo>
                <a:lnTo>
                  <a:pt x="117" y="384"/>
                </a:lnTo>
                <a:lnTo>
                  <a:pt x="112" y="389"/>
                </a:lnTo>
                <a:lnTo>
                  <a:pt x="107" y="400"/>
                </a:lnTo>
                <a:lnTo>
                  <a:pt x="107" y="405"/>
                </a:lnTo>
                <a:lnTo>
                  <a:pt x="107" y="411"/>
                </a:lnTo>
                <a:lnTo>
                  <a:pt x="117" y="416"/>
                </a:lnTo>
                <a:lnTo>
                  <a:pt x="122" y="422"/>
                </a:lnTo>
                <a:lnTo>
                  <a:pt x="128" y="427"/>
                </a:lnTo>
                <a:lnTo>
                  <a:pt x="128" y="433"/>
                </a:lnTo>
                <a:lnTo>
                  <a:pt x="133" y="438"/>
                </a:lnTo>
                <a:lnTo>
                  <a:pt x="144" y="443"/>
                </a:lnTo>
                <a:lnTo>
                  <a:pt x="154" y="443"/>
                </a:lnTo>
                <a:lnTo>
                  <a:pt x="160" y="443"/>
                </a:lnTo>
                <a:lnTo>
                  <a:pt x="165" y="449"/>
                </a:lnTo>
                <a:lnTo>
                  <a:pt x="170" y="449"/>
                </a:lnTo>
                <a:lnTo>
                  <a:pt x="176" y="454"/>
                </a:lnTo>
                <a:lnTo>
                  <a:pt x="186" y="454"/>
                </a:lnTo>
                <a:lnTo>
                  <a:pt x="192" y="460"/>
                </a:lnTo>
                <a:lnTo>
                  <a:pt x="202" y="465"/>
                </a:lnTo>
                <a:lnTo>
                  <a:pt x="213" y="465"/>
                </a:lnTo>
                <a:lnTo>
                  <a:pt x="218" y="470"/>
                </a:lnTo>
                <a:lnTo>
                  <a:pt x="224" y="476"/>
                </a:lnTo>
                <a:lnTo>
                  <a:pt x="229" y="476"/>
                </a:lnTo>
                <a:lnTo>
                  <a:pt x="224" y="481"/>
                </a:lnTo>
                <a:lnTo>
                  <a:pt x="218" y="492"/>
                </a:lnTo>
                <a:lnTo>
                  <a:pt x="224" y="497"/>
                </a:lnTo>
                <a:lnTo>
                  <a:pt x="224" y="508"/>
                </a:lnTo>
                <a:lnTo>
                  <a:pt x="218" y="514"/>
                </a:lnTo>
                <a:lnTo>
                  <a:pt x="218" y="524"/>
                </a:lnTo>
                <a:lnTo>
                  <a:pt x="218" y="530"/>
                </a:lnTo>
                <a:lnTo>
                  <a:pt x="229" y="530"/>
                </a:lnTo>
                <a:lnTo>
                  <a:pt x="234" y="535"/>
                </a:lnTo>
                <a:lnTo>
                  <a:pt x="240" y="535"/>
                </a:lnTo>
                <a:lnTo>
                  <a:pt x="245" y="530"/>
                </a:lnTo>
                <a:lnTo>
                  <a:pt x="256" y="530"/>
                </a:lnTo>
                <a:lnTo>
                  <a:pt x="256" y="535"/>
                </a:lnTo>
                <a:lnTo>
                  <a:pt x="256" y="546"/>
                </a:lnTo>
                <a:lnTo>
                  <a:pt x="256" y="552"/>
                </a:lnTo>
                <a:lnTo>
                  <a:pt x="256" y="562"/>
                </a:lnTo>
                <a:lnTo>
                  <a:pt x="256" y="568"/>
                </a:lnTo>
                <a:lnTo>
                  <a:pt x="266" y="568"/>
                </a:lnTo>
                <a:lnTo>
                  <a:pt x="272" y="562"/>
                </a:lnTo>
                <a:lnTo>
                  <a:pt x="277" y="562"/>
                </a:lnTo>
                <a:lnTo>
                  <a:pt x="277" y="573"/>
                </a:lnTo>
                <a:lnTo>
                  <a:pt x="277" y="584"/>
                </a:lnTo>
                <a:lnTo>
                  <a:pt x="277" y="589"/>
                </a:lnTo>
                <a:lnTo>
                  <a:pt x="272" y="595"/>
                </a:lnTo>
                <a:lnTo>
                  <a:pt x="277" y="595"/>
                </a:lnTo>
                <a:lnTo>
                  <a:pt x="288" y="595"/>
                </a:lnTo>
                <a:lnTo>
                  <a:pt x="293" y="589"/>
                </a:lnTo>
                <a:lnTo>
                  <a:pt x="298" y="584"/>
                </a:lnTo>
                <a:lnTo>
                  <a:pt x="304" y="573"/>
                </a:lnTo>
                <a:lnTo>
                  <a:pt x="309" y="568"/>
                </a:lnTo>
                <a:lnTo>
                  <a:pt x="320" y="562"/>
                </a:lnTo>
                <a:lnTo>
                  <a:pt x="325" y="557"/>
                </a:lnTo>
                <a:lnTo>
                  <a:pt x="336" y="552"/>
                </a:lnTo>
                <a:lnTo>
                  <a:pt x="341" y="546"/>
                </a:lnTo>
                <a:lnTo>
                  <a:pt x="346" y="541"/>
                </a:lnTo>
                <a:lnTo>
                  <a:pt x="352" y="530"/>
                </a:lnTo>
                <a:lnTo>
                  <a:pt x="362" y="530"/>
                </a:lnTo>
                <a:lnTo>
                  <a:pt x="368" y="524"/>
                </a:lnTo>
                <a:lnTo>
                  <a:pt x="373" y="519"/>
                </a:lnTo>
                <a:lnTo>
                  <a:pt x="384" y="514"/>
                </a:lnTo>
                <a:lnTo>
                  <a:pt x="389" y="508"/>
                </a:lnTo>
                <a:lnTo>
                  <a:pt x="394" y="497"/>
                </a:lnTo>
                <a:lnTo>
                  <a:pt x="394" y="487"/>
                </a:lnTo>
                <a:lnTo>
                  <a:pt x="394" y="481"/>
                </a:lnTo>
                <a:lnTo>
                  <a:pt x="394" y="470"/>
                </a:lnTo>
                <a:lnTo>
                  <a:pt x="394" y="460"/>
                </a:lnTo>
                <a:lnTo>
                  <a:pt x="394" y="449"/>
                </a:lnTo>
                <a:lnTo>
                  <a:pt x="405" y="449"/>
                </a:lnTo>
                <a:lnTo>
                  <a:pt x="416" y="443"/>
                </a:lnTo>
                <a:lnTo>
                  <a:pt x="421" y="438"/>
                </a:lnTo>
                <a:lnTo>
                  <a:pt x="426" y="433"/>
                </a:lnTo>
                <a:lnTo>
                  <a:pt x="416" y="427"/>
                </a:lnTo>
                <a:lnTo>
                  <a:pt x="410" y="427"/>
                </a:lnTo>
                <a:lnTo>
                  <a:pt x="400" y="427"/>
                </a:lnTo>
                <a:lnTo>
                  <a:pt x="394" y="422"/>
                </a:lnTo>
                <a:lnTo>
                  <a:pt x="389" y="422"/>
                </a:lnTo>
                <a:lnTo>
                  <a:pt x="378" y="422"/>
                </a:lnTo>
                <a:lnTo>
                  <a:pt x="373" y="416"/>
                </a:lnTo>
                <a:lnTo>
                  <a:pt x="362" y="416"/>
                </a:lnTo>
                <a:lnTo>
                  <a:pt x="357" y="411"/>
                </a:lnTo>
                <a:lnTo>
                  <a:pt x="352" y="411"/>
                </a:lnTo>
                <a:lnTo>
                  <a:pt x="346" y="400"/>
                </a:lnTo>
                <a:lnTo>
                  <a:pt x="346" y="395"/>
                </a:lnTo>
                <a:lnTo>
                  <a:pt x="346" y="384"/>
                </a:lnTo>
                <a:lnTo>
                  <a:pt x="346" y="378"/>
                </a:lnTo>
                <a:lnTo>
                  <a:pt x="341" y="378"/>
                </a:lnTo>
                <a:lnTo>
                  <a:pt x="336" y="368"/>
                </a:lnTo>
                <a:lnTo>
                  <a:pt x="336" y="3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8" name="Freeform 141"/>
          <p:cNvSpPr>
            <a:spLocks/>
          </p:cNvSpPr>
          <p:nvPr/>
        </p:nvSpPr>
        <p:spPr bwMode="auto">
          <a:xfrm>
            <a:off x="4901665" y="2479331"/>
            <a:ext cx="17463" cy="17457"/>
          </a:xfrm>
          <a:custGeom>
            <a:avLst/>
            <a:gdLst>
              <a:gd name="T0" fmla="*/ 11 w 11"/>
              <a:gd name="T1" fmla="*/ 0 h 11"/>
              <a:gd name="T2" fmla="*/ 0 w 11"/>
              <a:gd name="T3" fmla="*/ 6 h 11"/>
              <a:gd name="T4" fmla="*/ 11 w 11"/>
              <a:gd name="T5" fmla="*/ 11 h 11"/>
              <a:gd name="T6" fmla="*/ 11 w 11"/>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1">
                <a:moveTo>
                  <a:pt x="11" y="0"/>
                </a:moveTo>
                <a:lnTo>
                  <a:pt x="0" y="6"/>
                </a:lnTo>
                <a:lnTo>
                  <a:pt x="11" y="11"/>
                </a:lnTo>
                <a:lnTo>
                  <a:pt x="11"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9" name="Freeform 142"/>
          <p:cNvSpPr>
            <a:spLocks/>
          </p:cNvSpPr>
          <p:nvPr/>
        </p:nvSpPr>
        <p:spPr bwMode="auto">
          <a:xfrm>
            <a:off x="3606265" y="4651926"/>
            <a:ext cx="619125" cy="737952"/>
          </a:xfrm>
          <a:custGeom>
            <a:avLst/>
            <a:gdLst>
              <a:gd name="T0" fmla="*/ 203 w 390"/>
              <a:gd name="T1" fmla="*/ 140 h 465"/>
              <a:gd name="T2" fmla="*/ 182 w 390"/>
              <a:gd name="T3" fmla="*/ 103 h 465"/>
              <a:gd name="T4" fmla="*/ 176 w 390"/>
              <a:gd name="T5" fmla="*/ 81 h 465"/>
              <a:gd name="T6" fmla="*/ 192 w 390"/>
              <a:gd name="T7" fmla="*/ 54 h 465"/>
              <a:gd name="T8" fmla="*/ 160 w 390"/>
              <a:gd name="T9" fmla="*/ 27 h 465"/>
              <a:gd name="T10" fmla="*/ 139 w 390"/>
              <a:gd name="T11" fmla="*/ 27 h 465"/>
              <a:gd name="T12" fmla="*/ 118 w 390"/>
              <a:gd name="T13" fmla="*/ 5 h 465"/>
              <a:gd name="T14" fmla="*/ 96 w 390"/>
              <a:gd name="T15" fmla="*/ 16 h 465"/>
              <a:gd name="T16" fmla="*/ 70 w 390"/>
              <a:gd name="T17" fmla="*/ 27 h 465"/>
              <a:gd name="T18" fmla="*/ 22 w 390"/>
              <a:gd name="T19" fmla="*/ 48 h 465"/>
              <a:gd name="T20" fmla="*/ 16 w 390"/>
              <a:gd name="T21" fmla="*/ 70 h 465"/>
              <a:gd name="T22" fmla="*/ 6 w 390"/>
              <a:gd name="T23" fmla="*/ 92 h 465"/>
              <a:gd name="T24" fmla="*/ 16 w 390"/>
              <a:gd name="T25" fmla="*/ 108 h 465"/>
              <a:gd name="T26" fmla="*/ 43 w 390"/>
              <a:gd name="T27" fmla="*/ 119 h 465"/>
              <a:gd name="T28" fmla="*/ 64 w 390"/>
              <a:gd name="T29" fmla="*/ 140 h 465"/>
              <a:gd name="T30" fmla="*/ 86 w 390"/>
              <a:gd name="T31" fmla="*/ 157 h 465"/>
              <a:gd name="T32" fmla="*/ 102 w 390"/>
              <a:gd name="T33" fmla="*/ 157 h 465"/>
              <a:gd name="T34" fmla="*/ 118 w 390"/>
              <a:gd name="T35" fmla="*/ 162 h 465"/>
              <a:gd name="T36" fmla="*/ 139 w 390"/>
              <a:gd name="T37" fmla="*/ 162 h 465"/>
              <a:gd name="T38" fmla="*/ 128 w 390"/>
              <a:gd name="T39" fmla="*/ 167 h 465"/>
              <a:gd name="T40" fmla="*/ 134 w 390"/>
              <a:gd name="T41" fmla="*/ 167 h 465"/>
              <a:gd name="T42" fmla="*/ 139 w 390"/>
              <a:gd name="T43" fmla="*/ 178 h 465"/>
              <a:gd name="T44" fmla="*/ 134 w 390"/>
              <a:gd name="T45" fmla="*/ 184 h 465"/>
              <a:gd name="T46" fmla="*/ 155 w 390"/>
              <a:gd name="T47" fmla="*/ 205 h 465"/>
              <a:gd name="T48" fmla="*/ 171 w 390"/>
              <a:gd name="T49" fmla="*/ 222 h 465"/>
              <a:gd name="T50" fmla="*/ 187 w 390"/>
              <a:gd name="T51" fmla="*/ 249 h 465"/>
              <a:gd name="T52" fmla="*/ 192 w 390"/>
              <a:gd name="T53" fmla="*/ 270 h 465"/>
              <a:gd name="T54" fmla="*/ 208 w 390"/>
              <a:gd name="T55" fmla="*/ 292 h 465"/>
              <a:gd name="T56" fmla="*/ 208 w 390"/>
              <a:gd name="T57" fmla="*/ 303 h 465"/>
              <a:gd name="T58" fmla="*/ 208 w 390"/>
              <a:gd name="T59" fmla="*/ 330 h 465"/>
              <a:gd name="T60" fmla="*/ 208 w 390"/>
              <a:gd name="T61" fmla="*/ 351 h 465"/>
              <a:gd name="T62" fmla="*/ 203 w 390"/>
              <a:gd name="T63" fmla="*/ 362 h 465"/>
              <a:gd name="T64" fmla="*/ 214 w 390"/>
              <a:gd name="T65" fmla="*/ 389 h 465"/>
              <a:gd name="T66" fmla="*/ 224 w 390"/>
              <a:gd name="T67" fmla="*/ 411 h 465"/>
              <a:gd name="T68" fmla="*/ 235 w 390"/>
              <a:gd name="T69" fmla="*/ 438 h 465"/>
              <a:gd name="T70" fmla="*/ 256 w 390"/>
              <a:gd name="T71" fmla="*/ 438 h 465"/>
              <a:gd name="T72" fmla="*/ 283 w 390"/>
              <a:gd name="T73" fmla="*/ 432 h 465"/>
              <a:gd name="T74" fmla="*/ 299 w 390"/>
              <a:gd name="T75" fmla="*/ 454 h 465"/>
              <a:gd name="T76" fmla="*/ 326 w 390"/>
              <a:gd name="T77" fmla="*/ 465 h 465"/>
              <a:gd name="T78" fmla="*/ 352 w 390"/>
              <a:gd name="T79" fmla="*/ 465 h 465"/>
              <a:gd name="T80" fmla="*/ 374 w 390"/>
              <a:gd name="T81" fmla="*/ 454 h 465"/>
              <a:gd name="T82" fmla="*/ 390 w 390"/>
              <a:gd name="T83" fmla="*/ 438 h 465"/>
              <a:gd name="T84" fmla="*/ 384 w 390"/>
              <a:gd name="T85" fmla="*/ 416 h 465"/>
              <a:gd name="T86" fmla="*/ 379 w 390"/>
              <a:gd name="T87" fmla="*/ 389 h 465"/>
              <a:gd name="T88" fmla="*/ 374 w 390"/>
              <a:gd name="T89" fmla="*/ 357 h 465"/>
              <a:gd name="T90" fmla="*/ 368 w 390"/>
              <a:gd name="T91" fmla="*/ 330 h 465"/>
              <a:gd name="T92" fmla="*/ 347 w 390"/>
              <a:gd name="T93" fmla="*/ 319 h 465"/>
              <a:gd name="T94" fmla="*/ 326 w 390"/>
              <a:gd name="T95" fmla="*/ 303 h 465"/>
              <a:gd name="T96" fmla="*/ 310 w 390"/>
              <a:gd name="T97" fmla="*/ 281 h 465"/>
              <a:gd name="T98" fmla="*/ 299 w 390"/>
              <a:gd name="T99" fmla="*/ 259 h 465"/>
              <a:gd name="T100" fmla="*/ 294 w 390"/>
              <a:gd name="T101" fmla="*/ 232 h 465"/>
              <a:gd name="T102" fmla="*/ 288 w 390"/>
              <a:gd name="T103" fmla="*/ 211 h 465"/>
              <a:gd name="T104" fmla="*/ 304 w 390"/>
              <a:gd name="T105" fmla="*/ 194 h 465"/>
              <a:gd name="T106" fmla="*/ 288 w 390"/>
              <a:gd name="T107" fmla="*/ 178 h 465"/>
              <a:gd name="T108" fmla="*/ 267 w 390"/>
              <a:gd name="T109" fmla="*/ 184 h 465"/>
              <a:gd name="T110" fmla="*/ 256 w 390"/>
              <a:gd name="T111" fmla="*/ 167 h 465"/>
              <a:gd name="T112" fmla="*/ 246 w 390"/>
              <a:gd name="T113" fmla="*/ 167 h 465"/>
              <a:gd name="T114" fmla="*/ 230 w 390"/>
              <a:gd name="T115" fmla="*/ 157 h 465"/>
              <a:gd name="T116" fmla="*/ 214 w 390"/>
              <a:gd name="T117" fmla="*/ 151 h 4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0" h="465">
                <a:moveTo>
                  <a:pt x="214" y="151"/>
                </a:moveTo>
                <a:lnTo>
                  <a:pt x="203" y="146"/>
                </a:lnTo>
                <a:lnTo>
                  <a:pt x="203" y="140"/>
                </a:lnTo>
                <a:lnTo>
                  <a:pt x="198" y="130"/>
                </a:lnTo>
                <a:lnTo>
                  <a:pt x="187" y="113"/>
                </a:lnTo>
                <a:lnTo>
                  <a:pt x="182" y="103"/>
                </a:lnTo>
                <a:lnTo>
                  <a:pt x="187" y="97"/>
                </a:lnTo>
                <a:lnTo>
                  <a:pt x="182" y="86"/>
                </a:lnTo>
                <a:lnTo>
                  <a:pt x="176" y="81"/>
                </a:lnTo>
                <a:lnTo>
                  <a:pt x="182" y="75"/>
                </a:lnTo>
                <a:lnTo>
                  <a:pt x="187" y="70"/>
                </a:lnTo>
                <a:lnTo>
                  <a:pt x="192" y="54"/>
                </a:lnTo>
                <a:lnTo>
                  <a:pt x="176" y="43"/>
                </a:lnTo>
                <a:lnTo>
                  <a:pt x="166" y="38"/>
                </a:lnTo>
                <a:lnTo>
                  <a:pt x="160" y="27"/>
                </a:lnTo>
                <a:lnTo>
                  <a:pt x="150" y="27"/>
                </a:lnTo>
                <a:lnTo>
                  <a:pt x="144" y="32"/>
                </a:lnTo>
                <a:lnTo>
                  <a:pt x="139" y="27"/>
                </a:lnTo>
                <a:lnTo>
                  <a:pt x="134" y="16"/>
                </a:lnTo>
                <a:lnTo>
                  <a:pt x="123" y="16"/>
                </a:lnTo>
                <a:lnTo>
                  <a:pt x="118" y="5"/>
                </a:lnTo>
                <a:lnTo>
                  <a:pt x="112" y="5"/>
                </a:lnTo>
                <a:lnTo>
                  <a:pt x="107" y="0"/>
                </a:lnTo>
                <a:lnTo>
                  <a:pt x="96" y="16"/>
                </a:lnTo>
                <a:lnTo>
                  <a:pt x="86" y="32"/>
                </a:lnTo>
                <a:lnTo>
                  <a:pt x="86" y="5"/>
                </a:lnTo>
                <a:lnTo>
                  <a:pt x="70" y="27"/>
                </a:lnTo>
                <a:lnTo>
                  <a:pt x="59" y="43"/>
                </a:lnTo>
                <a:lnTo>
                  <a:pt x="43" y="32"/>
                </a:lnTo>
                <a:lnTo>
                  <a:pt x="22" y="48"/>
                </a:lnTo>
                <a:lnTo>
                  <a:pt x="27" y="65"/>
                </a:lnTo>
                <a:lnTo>
                  <a:pt x="22" y="70"/>
                </a:lnTo>
                <a:lnTo>
                  <a:pt x="16" y="70"/>
                </a:lnTo>
                <a:lnTo>
                  <a:pt x="11" y="81"/>
                </a:lnTo>
                <a:lnTo>
                  <a:pt x="11" y="86"/>
                </a:lnTo>
                <a:lnTo>
                  <a:pt x="6" y="92"/>
                </a:lnTo>
                <a:lnTo>
                  <a:pt x="0" y="103"/>
                </a:lnTo>
                <a:lnTo>
                  <a:pt x="6" y="103"/>
                </a:lnTo>
                <a:lnTo>
                  <a:pt x="16" y="108"/>
                </a:lnTo>
                <a:lnTo>
                  <a:pt x="22" y="108"/>
                </a:lnTo>
                <a:lnTo>
                  <a:pt x="27" y="113"/>
                </a:lnTo>
                <a:lnTo>
                  <a:pt x="43" y="119"/>
                </a:lnTo>
                <a:lnTo>
                  <a:pt x="54" y="130"/>
                </a:lnTo>
                <a:lnTo>
                  <a:pt x="59" y="130"/>
                </a:lnTo>
                <a:lnTo>
                  <a:pt x="64" y="140"/>
                </a:lnTo>
                <a:lnTo>
                  <a:pt x="70" y="146"/>
                </a:lnTo>
                <a:lnTo>
                  <a:pt x="75" y="151"/>
                </a:lnTo>
                <a:lnTo>
                  <a:pt x="86" y="157"/>
                </a:lnTo>
                <a:lnTo>
                  <a:pt x="91" y="151"/>
                </a:lnTo>
                <a:lnTo>
                  <a:pt x="96" y="157"/>
                </a:lnTo>
                <a:lnTo>
                  <a:pt x="102" y="157"/>
                </a:lnTo>
                <a:lnTo>
                  <a:pt x="112" y="157"/>
                </a:lnTo>
                <a:lnTo>
                  <a:pt x="112" y="162"/>
                </a:lnTo>
                <a:lnTo>
                  <a:pt x="118" y="162"/>
                </a:lnTo>
                <a:lnTo>
                  <a:pt x="123" y="167"/>
                </a:lnTo>
                <a:lnTo>
                  <a:pt x="134" y="162"/>
                </a:lnTo>
                <a:lnTo>
                  <a:pt x="139" y="162"/>
                </a:lnTo>
                <a:lnTo>
                  <a:pt x="144" y="173"/>
                </a:lnTo>
                <a:lnTo>
                  <a:pt x="134" y="167"/>
                </a:lnTo>
                <a:lnTo>
                  <a:pt x="128" y="167"/>
                </a:lnTo>
                <a:lnTo>
                  <a:pt x="118" y="167"/>
                </a:lnTo>
                <a:lnTo>
                  <a:pt x="123" y="173"/>
                </a:lnTo>
                <a:lnTo>
                  <a:pt x="134" y="167"/>
                </a:lnTo>
                <a:lnTo>
                  <a:pt x="134" y="173"/>
                </a:lnTo>
                <a:lnTo>
                  <a:pt x="128" y="178"/>
                </a:lnTo>
                <a:lnTo>
                  <a:pt x="139" y="178"/>
                </a:lnTo>
                <a:lnTo>
                  <a:pt x="144" y="173"/>
                </a:lnTo>
                <a:lnTo>
                  <a:pt x="139" y="184"/>
                </a:lnTo>
                <a:lnTo>
                  <a:pt x="134" y="184"/>
                </a:lnTo>
                <a:lnTo>
                  <a:pt x="144" y="189"/>
                </a:lnTo>
                <a:lnTo>
                  <a:pt x="150" y="194"/>
                </a:lnTo>
                <a:lnTo>
                  <a:pt x="155" y="205"/>
                </a:lnTo>
                <a:lnTo>
                  <a:pt x="166" y="211"/>
                </a:lnTo>
                <a:lnTo>
                  <a:pt x="171" y="216"/>
                </a:lnTo>
                <a:lnTo>
                  <a:pt x="171" y="222"/>
                </a:lnTo>
                <a:lnTo>
                  <a:pt x="182" y="227"/>
                </a:lnTo>
                <a:lnTo>
                  <a:pt x="182" y="243"/>
                </a:lnTo>
                <a:lnTo>
                  <a:pt x="187" y="249"/>
                </a:lnTo>
                <a:lnTo>
                  <a:pt x="187" y="259"/>
                </a:lnTo>
                <a:lnTo>
                  <a:pt x="182" y="265"/>
                </a:lnTo>
                <a:lnTo>
                  <a:pt x="192" y="270"/>
                </a:lnTo>
                <a:lnTo>
                  <a:pt x="203" y="276"/>
                </a:lnTo>
                <a:lnTo>
                  <a:pt x="198" y="281"/>
                </a:lnTo>
                <a:lnTo>
                  <a:pt x="208" y="292"/>
                </a:lnTo>
                <a:lnTo>
                  <a:pt x="214" y="286"/>
                </a:lnTo>
                <a:lnTo>
                  <a:pt x="214" y="292"/>
                </a:lnTo>
                <a:lnTo>
                  <a:pt x="208" y="303"/>
                </a:lnTo>
                <a:lnTo>
                  <a:pt x="208" y="313"/>
                </a:lnTo>
                <a:lnTo>
                  <a:pt x="208" y="319"/>
                </a:lnTo>
                <a:lnTo>
                  <a:pt x="208" y="330"/>
                </a:lnTo>
                <a:lnTo>
                  <a:pt x="208" y="335"/>
                </a:lnTo>
                <a:lnTo>
                  <a:pt x="214" y="346"/>
                </a:lnTo>
                <a:lnTo>
                  <a:pt x="208" y="351"/>
                </a:lnTo>
                <a:lnTo>
                  <a:pt x="198" y="351"/>
                </a:lnTo>
                <a:lnTo>
                  <a:pt x="192" y="357"/>
                </a:lnTo>
                <a:lnTo>
                  <a:pt x="203" y="362"/>
                </a:lnTo>
                <a:lnTo>
                  <a:pt x="208" y="373"/>
                </a:lnTo>
                <a:lnTo>
                  <a:pt x="214" y="378"/>
                </a:lnTo>
                <a:lnTo>
                  <a:pt x="214" y="389"/>
                </a:lnTo>
                <a:lnTo>
                  <a:pt x="214" y="395"/>
                </a:lnTo>
                <a:lnTo>
                  <a:pt x="219" y="405"/>
                </a:lnTo>
                <a:lnTo>
                  <a:pt x="224" y="411"/>
                </a:lnTo>
                <a:lnTo>
                  <a:pt x="230" y="422"/>
                </a:lnTo>
                <a:lnTo>
                  <a:pt x="230" y="427"/>
                </a:lnTo>
                <a:lnTo>
                  <a:pt x="235" y="438"/>
                </a:lnTo>
                <a:lnTo>
                  <a:pt x="240" y="438"/>
                </a:lnTo>
                <a:lnTo>
                  <a:pt x="251" y="438"/>
                </a:lnTo>
                <a:lnTo>
                  <a:pt x="256" y="438"/>
                </a:lnTo>
                <a:lnTo>
                  <a:pt x="267" y="438"/>
                </a:lnTo>
                <a:lnTo>
                  <a:pt x="272" y="432"/>
                </a:lnTo>
                <a:lnTo>
                  <a:pt x="283" y="432"/>
                </a:lnTo>
                <a:lnTo>
                  <a:pt x="294" y="438"/>
                </a:lnTo>
                <a:lnTo>
                  <a:pt x="299" y="443"/>
                </a:lnTo>
                <a:lnTo>
                  <a:pt x="299" y="454"/>
                </a:lnTo>
                <a:lnTo>
                  <a:pt x="310" y="459"/>
                </a:lnTo>
                <a:lnTo>
                  <a:pt x="315" y="459"/>
                </a:lnTo>
                <a:lnTo>
                  <a:pt x="326" y="465"/>
                </a:lnTo>
                <a:lnTo>
                  <a:pt x="336" y="465"/>
                </a:lnTo>
                <a:lnTo>
                  <a:pt x="342" y="465"/>
                </a:lnTo>
                <a:lnTo>
                  <a:pt x="352" y="465"/>
                </a:lnTo>
                <a:lnTo>
                  <a:pt x="363" y="465"/>
                </a:lnTo>
                <a:lnTo>
                  <a:pt x="368" y="459"/>
                </a:lnTo>
                <a:lnTo>
                  <a:pt x="374" y="454"/>
                </a:lnTo>
                <a:lnTo>
                  <a:pt x="374" y="443"/>
                </a:lnTo>
                <a:lnTo>
                  <a:pt x="384" y="438"/>
                </a:lnTo>
                <a:lnTo>
                  <a:pt x="390" y="438"/>
                </a:lnTo>
                <a:lnTo>
                  <a:pt x="390" y="432"/>
                </a:lnTo>
                <a:lnTo>
                  <a:pt x="390" y="422"/>
                </a:lnTo>
                <a:lnTo>
                  <a:pt x="384" y="416"/>
                </a:lnTo>
                <a:lnTo>
                  <a:pt x="384" y="405"/>
                </a:lnTo>
                <a:lnTo>
                  <a:pt x="384" y="400"/>
                </a:lnTo>
                <a:lnTo>
                  <a:pt x="379" y="389"/>
                </a:lnTo>
                <a:lnTo>
                  <a:pt x="379" y="378"/>
                </a:lnTo>
                <a:lnTo>
                  <a:pt x="379" y="368"/>
                </a:lnTo>
                <a:lnTo>
                  <a:pt x="374" y="357"/>
                </a:lnTo>
                <a:lnTo>
                  <a:pt x="374" y="346"/>
                </a:lnTo>
                <a:lnTo>
                  <a:pt x="368" y="340"/>
                </a:lnTo>
                <a:lnTo>
                  <a:pt x="368" y="330"/>
                </a:lnTo>
                <a:lnTo>
                  <a:pt x="363" y="324"/>
                </a:lnTo>
                <a:lnTo>
                  <a:pt x="352" y="324"/>
                </a:lnTo>
                <a:lnTo>
                  <a:pt x="347" y="319"/>
                </a:lnTo>
                <a:lnTo>
                  <a:pt x="342" y="313"/>
                </a:lnTo>
                <a:lnTo>
                  <a:pt x="326" y="313"/>
                </a:lnTo>
                <a:lnTo>
                  <a:pt x="326" y="303"/>
                </a:lnTo>
                <a:lnTo>
                  <a:pt x="320" y="292"/>
                </a:lnTo>
                <a:lnTo>
                  <a:pt x="315" y="286"/>
                </a:lnTo>
                <a:lnTo>
                  <a:pt x="310" y="281"/>
                </a:lnTo>
                <a:lnTo>
                  <a:pt x="304" y="270"/>
                </a:lnTo>
                <a:lnTo>
                  <a:pt x="304" y="265"/>
                </a:lnTo>
                <a:lnTo>
                  <a:pt x="299" y="259"/>
                </a:lnTo>
                <a:lnTo>
                  <a:pt x="299" y="249"/>
                </a:lnTo>
                <a:lnTo>
                  <a:pt x="299" y="238"/>
                </a:lnTo>
                <a:lnTo>
                  <a:pt x="294" y="232"/>
                </a:lnTo>
                <a:lnTo>
                  <a:pt x="283" y="227"/>
                </a:lnTo>
                <a:lnTo>
                  <a:pt x="283" y="216"/>
                </a:lnTo>
                <a:lnTo>
                  <a:pt x="288" y="211"/>
                </a:lnTo>
                <a:lnTo>
                  <a:pt x="294" y="205"/>
                </a:lnTo>
                <a:lnTo>
                  <a:pt x="299" y="200"/>
                </a:lnTo>
                <a:lnTo>
                  <a:pt x="304" y="194"/>
                </a:lnTo>
                <a:lnTo>
                  <a:pt x="304" y="189"/>
                </a:lnTo>
                <a:lnTo>
                  <a:pt x="299" y="178"/>
                </a:lnTo>
                <a:lnTo>
                  <a:pt x="288" y="178"/>
                </a:lnTo>
                <a:lnTo>
                  <a:pt x="283" y="184"/>
                </a:lnTo>
                <a:lnTo>
                  <a:pt x="278" y="178"/>
                </a:lnTo>
                <a:lnTo>
                  <a:pt x="267" y="184"/>
                </a:lnTo>
                <a:lnTo>
                  <a:pt x="262" y="184"/>
                </a:lnTo>
                <a:lnTo>
                  <a:pt x="256" y="178"/>
                </a:lnTo>
                <a:lnTo>
                  <a:pt x="256" y="167"/>
                </a:lnTo>
                <a:lnTo>
                  <a:pt x="256" y="162"/>
                </a:lnTo>
                <a:lnTo>
                  <a:pt x="251" y="157"/>
                </a:lnTo>
                <a:lnTo>
                  <a:pt x="246" y="167"/>
                </a:lnTo>
                <a:lnTo>
                  <a:pt x="240" y="162"/>
                </a:lnTo>
                <a:lnTo>
                  <a:pt x="235" y="157"/>
                </a:lnTo>
                <a:lnTo>
                  <a:pt x="230" y="157"/>
                </a:lnTo>
                <a:lnTo>
                  <a:pt x="219" y="162"/>
                </a:lnTo>
                <a:lnTo>
                  <a:pt x="214" y="157"/>
                </a:lnTo>
                <a:lnTo>
                  <a:pt x="214" y="15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0" name="Freeform 143"/>
          <p:cNvSpPr>
            <a:spLocks/>
          </p:cNvSpPr>
          <p:nvPr/>
        </p:nvSpPr>
        <p:spPr bwMode="auto">
          <a:xfrm>
            <a:off x="3852327" y="4986782"/>
            <a:ext cx="33338" cy="42849"/>
          </a:xfrm>
          <a:custGeom>
            <a:avLst/>
            <a:gdLst>
              <a:gd name="T0" fmla="*/ 0 w 21"/>
              <a:gd name="T1" fmla="*/ 0 h 27"/>
              <a:gd name="T2" fmla="*/ 0 w 21"/>
              <a:gd name="T3" fmla="*/ 5 h 27"/>
              <a:gd name="T4" fmla="*/ 5 w 21"/>
              <a:gd name="T5" fmla="*/ 11 h 27"/>
              <a:gd name="T6" fmla="*/ 11 w 21"/>
              <a:gd name="T7" fmla="*/ 16 h 27"/>
              <a:gd name="T8" fmla="*/ 16 w 21"/>
              <a:gd name="T9" fmla="*/ 27 h 27"/>
              <a:gd name="T10" fmla="*/ 21 w 21"/>
              <a:gd name="T11" fmla="*/ 27 h 27"/>
              <a:gd name="T12" fmla="*/ 21 w 21"/>
              <a:gd name="T13" fmla="*/ 21 h 27"/>
              <a:gd name="T14" fmla="*/ 16 w 21"/>
              <a:gd name="T15" fmla="*/ 16 h 27"/>
              <a:gd name="T16" fmla="*/ 5 w 21"/>
              <a:gd name="T17" fmla="*/ 5 h 27"/>
              <a:gd name="T18" fmla="*/ 0 w 21"/>
              <a:gd name="T19" fmla="*/ 0 h 27"/>
              <a:gd name="T20" fmla="*/ 0 w 21"/>
              <a:gd name="T21" fmla="*/ 0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27">
                <a:moveTo>
                  <a:pt x="0" y="0"/>
                </a:moveTo>
                <a:lnTo>
                  <a:pt x="0" y="5"/>
                </a:lnTo>
                <a:lnTo>
                  <a:pt x="5" y="11"/>
                </a:lnTo>
                <a:lnTo>
                  <a:pt x="11" y="16"/>
                </a:lnTo>
                <a:lnTo>
                  <a:pt x="16" y="27"/>
                </a:lnTo>
                <a:lnTo>
                  <a:pt x="21" y="27"/>
                </a:lnTo>
                <a:lnTo>
                  <a:pt x="21" y="21"/>
                </a:lnTo>
                <a:lnTo>
                  <a:pt x="16" y="16"/>
                </a:lnTo>
                <a:lnTo>
                  <a:pt x="5"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1" name="Freeform 144"/>
          <p:cNvSpPr>
            <a:spLocks/>
          </p:cNvSpPr>
          <p:nvPr/>
        </p:nvSpPr>
        <p:spPr bwMode="auto">
          <a:xfrm>
            <a:off x="3580865" y="4609077"/>
            <a:ext cx="119063" cy="128547"/>
          </a:xfrm>
          <a:custGeom>
            <a:avLst/>
            <a:gdLst>
              <a:gd name="T0" fmla="*/ 43 w 75"/>
              <a:gd name="T1" fmla="*/ 11 h 81"/>
              <a:gd name="T2" fmla="*/ 16 w 75"/>
              <a:gd name="T3" fmla="*/ 43 h 81"/>
              <a:gd name="T4" fmla="*/ 0 w 75"/>
              <a:gd name="T5" fmla="*/ 59 h 81"/>
              <a:gd name="T6" fmla="*/ 27 w 75"/>
              <a:gd name="T7" fmla="*/ 81 h 81"/>
              <a:gd name="T8" fmla="*/ 43 w 75"/>
              <a:gd name="T9" fmla="*/ 70 h 81"/>
              <a:gd name="T10" fmla="*/ 59 w 75"/>
              <a:gd name="T11" fmla="*/ 59 h 81"/>
              <a:gd name="T12" fmla="*/ 70 w 75"/>
              <a:gd name="T13" fmla="*/ 43 h 81"/>
              <a:gd name="T14" fmla="*/ 75 w 75"/>
              <a:gd name="T15" fmla="*/ 27 h 81"/>
              <a:gd name="T16" fmla="*/ 64 w 75"/>
              <a:gd name="T17" fmla="*/ 11 h 81"/>
              <a:gd name="T18" fmla="*/ 54 w 75"/>
              <a:gd name="T19" fmla="*/ 0 h 81"/>
              <a:gd name="T20" fmla="*/ 43 w 75"/>
              <a:gd name="T21" fmla="*/ 11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5" h="81">
                <a:moveTo>
                  <a:pt x="43" y="11"/>
                </a:moveTo>
                <a:lnTo>
                  <a:pt x="16" y="43"/>
                </a:lnTo>
                <a:lnTo>
                  <a:pt x="0" y="59"/>
                </a:lnTo>
                <a:lnTo>
                  <a:pt x="27" y="81"/>
                </a:lnTo>
                <a:lnTo>
                  <a:pt x="43" y="70"/>
                </a:lnTo>
                <a:lnTo>
                  <a:pt x="59" y="59"/>
                </a:lnTo>
                <a:lnTo>
                  <a:pt x="70" y="43"/>
                </a:lnTo>
                <a:lnTo>
                  <a:pt x="75" y="27"/>
                </a:lnTo>
                <a:lnTo>
                  <a:pt x="64" y="11"/>
                </a:lnTo>
                <a:lnTo>
                  <a:pt x="54" y="0"/>
                </a:lnTo>
                <a:lnTo>
                  <a:pt x="43"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2" name="Freeform 145"/>
          <p:cNvSpPr>
            <a:spLocks/>
          </p:cNvSpPr>
          <p:nvPr/>
        </p:nvSpPr>
        <p:spPr bwMode="auto">
          <a:xfrm>
            <a:off x="3953927" y="4205981"/>
            <a:ext cx="84138" cy="76176"/>
          </a:xfrm>
          <a:custGeom>
            <a:avLst/>
            <a:gdLst>
              <a:gd name="T0" fmla="*/ 48 w 53"/>
              <a:gd name="T1" fmla="*/ 10 h 48"/>
              <a:gd name="T2" fmla="*/ 37 w 53"/>
              <a:gd name="T3" fmla="*/ 16 h 48"/>
              <a:gd name="T4" fmla="*/ 21 w 53"/>
              <a:gd name="T5" fmla="*/ 0 h 48"/>
              <a:gd name="T6" fmla="*/ 0 w 53"/>
              <a:gd name="T7" fmla="*/ 27 h 48"/>
              <a:gd name="T8" fmla="*/ 16 w 53"/>
              <a:gd name="T9" fmla="*/ 21 h 48"/>
              <a:gd name="T10" fmla="*/ 11 w 53"/>
              <a:gd name="T11" fmla="*/ 32 h 48"/>
              <a:gd name="T12" fmla="*/ 16 w 53"/>
              <a:gd name="T13" fmla="*/ 37 h 48"/>
              <a:gd name="T14" fmla="*/ 27 w 53"/>
              <a:gd name="T15" fmla="*/ 32 h 48"/>
              <a:gd name="T16" fmla="*/ 16 w 53"/>
              <a:gd name="T17" fmla="*/ 43 h 48"/>
              <a:gd name="T18" fmla="*/ 27 w 53"/>
              <a:gd name="T19" fmla="*/ 48 h 48"/>
              <a:gd name="T20" fmla="*/ 43 w 53"/>
              <a:gd name="T21" fmla="*/ 43 h 48"/>
              <a:gd name="T22" fmla="*/ 48 w 53"/>
              <a:gd name="T23" fmla="*/ 37 h 48"/>
              <a:gd name="T24" fmla="*/ 48 w 53"/>
              <a:gd name="T25" fmla="*/ 32 h 48"/>
              <a:gd name="T26" fmla="*/ 53 w 53"/>
              <a:gd name="T27" fmla="*/ 21 h 48"/>
              <a:gd name="T28" fmla="*/ 48 w 53"/>
              <a:gd name="T29" fmla="*/ 32 h 48"/>
              <a:gd name="T30" fmla="*/ 53 w 53"/>
              <a:gd name="T31" fmla="*/ 21 h 48"/>
              <a:gd name="T32" fmla="*/ 48 w 53"/>
              <a:gd name="T33" fmla="*/ 10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48">
                <a:moveTo>
                  <a:pt x="48" y="10"/>
                </a:moveTo>
                <a:lnTo>
                  <a:pt x="37" y="16"/>
                </a:lnTo>
                <a:lnTo>
                  <a:pt x="21" y="0"/>
                </a:lnTo>
                <a:lnTo>
                  <a:pt x="0" y="27"/>
                </a:lnTo>
                <a:lnTo>
                  <a:pt x="16" y="21"/>
                </a:lnTo>
                <a:lnTo>
                  <a:pt x="11" y="32"/>
                </a:lnTo>
                <a:lnTo>
                  <a:pt x="16" y="37"/>
                </a:lnTo>
                <a:lnTo>
                  <a:pt x="27" y="32"/>
                </a:lnTo>
                <a:lnTo>
                  <a:pt x="16" y="43"/>
                </a:lnTo>
                <a:lnTo>
                  <a:pt x="27" y="48"/>
                </a:lnTo>
                <a:lnTo>
                  <a:pt x="43" y="43"/>
                </a:lnTo>
                <a:lnTo>
                  <a:pt x="48" y="37"/>
                </a:lnTo>
                <a:lnTo>
                  <a:pt x="48" y="32"/>
                </a:lnTo>
                <a:lnTo>
                  <a:pt x="53" y="21"/>
                </a:lnTo>
                <a:lnTo>
                  <a:pt x="48" y="32"/>
                </a:lnTo>
                <a:lnTo>
                  <a:pt x="53" y="21"/>
                </a:lnTo>
                <a:lnTo>
                  <a:pt x="48" y="1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Freeform 146"/>
          <p:cNvSpPr>
            <a:spLocks/>
          </p:cNvSpPr>
          <p:nvPr/>
        </p:nvSpPr>
        <p:spPr bwMode="auto">
          <a:xfrm>
            <a:off x="3877727" y="4256764"/>
            <a:ext cx="355600" cy="249158"/>
          </a:xfrm>
          <a:custGeom>
            <a:avLst/>
            <a:gdLst>
              <a:gd name="T0" fmla="*/ 37 w 224"/>
              <a:gd name="T1" fmla="*/ 81 h 157"/>
              <a:gd name="T2" fmla="*/ 64 w 224"/>
              <a:gd name="T3" fmla="*/ 97 h 157"/>
              <a:gd name="T4" fmla="*/ 85 w 224"/>
              <a:gd name="T5" fmla="*/ 103 h 157"/>
              <a:gd name="T6" fmla="*/ 107 w 224"/>
              <a:gd name="T7" fmla="*/ 108 h 157"/>
              <a:gd name="T8" fmla="*/ 112 w 224"/>
              <a:gd name="T9" fmla="*/ 130 h 157"/>
              <a:gd name="T10" fmla="*/ 123 w 224"/>
              <a:gd name="T11" fmla="*/ 146 h 157"/>
              <a:gd name="T12" fmla="*/ 144 w 224"/>
              <a:gd name="T13" fmla="*/ 157 h 157"/>
              <a:gd name="T14" fmla="*/ 155 w 224"/>
              <a:gd name="T15" fmla="*/ 151 h 157"/>
              <a:gd name="T16" fmla="*/ 165 w 224"/>
              <a:gd name="T17" fmla="*/ 135 h 157"/>
              <a:gd name="T18" fmla="*/ 181 w 224"/>
              <a:gd name="T19" fmla="*/ 124 h 157"/>
              <a:gd name="T20" fmla="*/ 192 w 224"/>
              <a:gd name="T21" fmla="*/ 124 h 157"/>
              <a:gd name="T22" fmla="*/ 203 w 224"/>
              <a:gd name="T23" fmla="*/ 124 h 157"/>
              <a:gd name="T24" fmla="*/ 203 w 224"/>
              <a:gd name="T25" fmla="*/ 108 h 157"/>
              <a:gd name="T26" fmla="*/ 203 w 224"/>
              <a:gd name="T27" fmla="*/ 97 h 157"/>
              <a:gd name="T28" fmla="*/ 192 w 224"/>
              <a:gd name="T29" fmla="*/ 92 h 157"/>
              <a:gd name="T30" fmla="*/ 192 w 224"/>
              <a:gd name="T31" fmla="*/ 81 h 157"/>
              <a:gd name="T32" fmla="*/ 197 w 224"/>
              <a:gd name="T33" fmla="*/ 70 h 157"/>
              <a:gd name="T34" fmla="*/ 208 w 224"/>
              <a:gd name="T35" fmla="*/ 70 h 157"/>
              <a:gd name="T36" fmla="*/ 213 w 224"/>
              <a:gd name="T37" fmla="*/ 65 h 157"/>
              <a:gd name="T38" fmla="*/ 219 w 224"/>
              <a:gd name="T39" fmla="*/ 49 h 157"/>
              <a:gd name="T40" fmla="*/ 224 w 224"/>
              <a:gd name="T41" fmla="*/ 43 h 157"/>
              <a:gd name="T42" fmla="*/ 224 w 224"/>
              <a:gd name="T43" fmla="*/ 32 h 157"/>
              <a:gd name="T44" fmla="*/ 213 w 224"/>
              <a:gd name="T45" fmla="*/ 22 h 157"/>
              <a:gd name="T46" fmla="*/ 203 w 224"/>
              <a:gd name="T47" fmla="*/ 32 h 157"/>
              <a:gd name="T48" fmla="*/ 187 w 224"/>
              <a:gd name="T49" fmla="*/ 22 h 157"/>
              <a:gd name="T50" fmla="*/ 171 w 224"/>
              <a:gd name="T51" fmla="*/ 16 h 157"/>
              <a:gd name="T52" fmla="*/ 117 w 224"/>
              <a:gd name="T53" fmla="*/ 22 h 157"/>
              <a:gd name="T54" fmla="*/ 112 w 224"/>
              <a:gd name="T55" fmla="*/ 49 h 157"/>
              <a:gd name="T56" fmla="*/ 112 w 224"/>
              <a:gd name="T57" fmla="*/ 27 h 157"/>
              <a:gd name="T58" fmla="*/ 107 w 224"/>
              <a:gd name="T59" fmla="*/ 22 h 157"/>
              <a:gd name="T60" fmla="*/ 91 w 224"/>
              <a:gd name="T61" fmla="*/ 27 h 157"/>
              <a:gd name="T62" fmla="*/ 107 w 224"/>
              <a:gd name="T63" fmla="*/ 54 h 157"/>
              <a:gd name="T64" fmla="*/ 85 w 224"/>
              <a:gd name="T65" fmla="*/ 54 h 157"/>
              <a:gd name="T66" fmla="*/ 80 w 224"/>
              <a:gd name="T67" fmla="*/ 59 h 157"/>
              <a:gd name="T68" fmla="*/ 64 w 224"/>
              <a:gd name="T69" fmla="*/ 54 h 157"/>
              <a:gd name="T70" fmla="*/ 64 w 224"/>
              <a:gd name="T71" fmla="*/ 38 h 157"/>
              <a:gd name="T72" fmla="*/ 64 w 224"/>
              <a:gd name="T73" fmla="*/ 59 h 157"/>
              <a:gd name="T74" fmla="*/ 37 w 224"/>
              <a:gd name="T75" fmla="*/ 54 h 157"/>
              <a:gd name="T76" fmla="*/ 43 w 224"/>
              <a:gd name="T77" fmla="*/ 32 h 157"/>
              <a:gd name="T78" fmla="*/ 21 w 224"/>
              <a:gd name="T79" fmla="*/ 43 h 157"/>
              <a:gd name="T80" fmla="*/ 37 w 224"/>
              <a:gd name="T81" fmla="*/ 22 h 157"/>
              <a:gd name="T82" fmla="*/ 27 w 224"/>
              <a:gd name="T83" fmla="*/ 22 h 157"/>
              <a:gd name="T84" fmla="*/ 32 w 224"/>
              <a:gd name="T85" fmla="*/ 76 h 1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4" h="157">
                <a:moveTo>
                  <a:pt x="32" y="76"/>
                </a:moveTo>
                <a:lnTo>
                  <a:pt x="37" y="81"/>
                </a:lnTo>
                <a:lnTo>
                  <a:pt x="48" y="92"/>
                </a:lnTo>
                <a:lnTo>
                  <a:pt x="64" y="97"/>
                </a:lnTo>
                <a:lnTo>
                  <a:pt x="75" y="103"/>
                </a:lnTo>
                <a:lnTo>
                  <a:pt x="85" y="103"/>
                </a:lnTo>
                <a:lnTo>
                  <a:pt x="101" y="108"/>
                </a:lnTo>
                <a:lnTo>
                  <a:pt x="107" y="108"/>
                </a:lnTo>
                <a:lnTo>
                  <a:pt x="112" y="119"/>
                </a:lnTo>
                <a:lnTo>
                  <a:pt x="112" y="130"/>
                </a:lnTo>
                <a:lnTo>
                  <a:pt x="117" y="141"/>
                </a:lnTo>
                <a:lnTo>
                  <a:pt x="123" y="146"/>
                </a:lnTo>
                <a:lnTo>
                  <a:pt x="128" y="151"/>
                </a:lnTo>
                <a:lnTo>
                  <a:pt x="144" y="157"/>
                </a:lnTo>
                <a:lnTo>
                  <a:pt x="155" y="157"/>
                </a:lnTo>
                <a:lnTo>
                  <a:pt x="155" y="151"/>
                </a:lnTo>
                <a:lnTo>
                  <a:pt x="160" y="146"/>
                </a:lnTo>
                <a:lnTo>
                  <a:pt x="165" y="135"/>
                </a:lnTo>
                <a:lnTo>
                  <a:pt x="176" y="130"/>
                </a:lnTo>
                <a:lnTo>
                  <a:pt x="181" y="124"/>
                </a:lnTo>
                <a:lnTo>
                  <a:pt x="187" y="130"/>
                </a:lnTo>
                <a:lnTo>
                  <a:pt x="192" y="124"/>
                </a:lnTo>
                <a:lnTo>
                  <a:pt x="197" y="124"/>
                </a:lnTo>
                <a:lnTo>
                  <a:pt x="203" y="124"/>
                </a:lnTo>
                <a:lnTo>
                  <a:pt x="203" y="114"/>
                </a:lnTo>
                <a:lnTo>
                  <a:pt x="203" y="108"/>
                </a:lnTo>
                <a:lnTo>
                  <a:pt x="197" y="103"/>
                </a:lnTo>
                <a:lnTo>
                  <a:pt x="203" y="97"/>
                </a:lnTo>
                <a:lnTo>
                  <a:pt x="197" y="97"/>
                </a:lnTo>
                <a:lnTo>
                  <a:pt x="192" y="92"/>
                </a:lnTo>
                <a:lnTo>
                  <a:pt x="187" y="86"/>
                </a:lnTo>
                <a:lnTo>
                  <a:pt x="192" y="81"/>
                </a:lnTo>
                <a:lnTo>
                  <a:pt x="197" y="76"/>
                </a:lnTo>
                <a:lnTo>
                  <a:pt x="197" y="70"/>
                </a:lnTo>
                <a:lnTo>
                  <a:pt x="203" y="70"/>
                </a:lnTo>
                <a:lnTo>
                  <a:pt x="208" y="70"/>
                </a:lnTo>
                <a:lnTo>
                  <a:pt x="213" y="70"/>
                </a:lnTo>
                <a:lnTo>
                  <a:pt x="213" y="65"/>
                </a:lnTo>
                <a:lnTo>
                  <a:pt x="219" y="54"/>
                </a:lnTo>
                <a:lnTo>
                  <a:pt x="219" y="49"/>
                </a:lnTo>
                <a:lnTo>
                  <a:pt x="213" y="43"/>
                </a:lnTo>
                <a:lnTo>
                  <a:pt x="224" y="43"/>
                </a:lnTo>
                <a:lnTo>
                  <a:pt x="213" y="38"/>
                </a:lnTo>
                <a:lnTo>
                  <a:pt x="224" y="32"/>
                </a:lnTo>
                <a:lnTo>
                  <a:pt x="219" y="27"/>
                </a:lnTo>
                <a:lnTo>
                  <a:pt x="213" y="22"/>
                </a:lnTo>
                <a:lnTo>
                  <a:pt x="208" y="27"/>
                </a:lnTo>
                <a:lnTo>
                  <a:pt x="203" y="32"/>
                </a:lnTo>
                <a:lnTo>
                  <a:pt x="187" y="27"/>
                </a:lnTo>
                <a:lnTo>
                  <a:pt x="187" y="22"/>
                </a:lnTo>
                <a:lnTo>
                  <a:pt x="181" y="22"/>
                </a:lnTo>
                <a:lnTo>
                  <a:pt x="171" y="16"/>
                </a:lnTo>
                <a:lnTo>
                  <a:pt x="133" y="0"/>
                </a:lnTo>
                <a:lnTo>
                  <a:pt x="117" y="22"/>
                </a:lnTo>
                <a:lnTo>
                  <a:pt x="133" y="38"/>
                </a:lnTo>
                <a:lnTo>
                  <a:pt x="112" y="49"/>
                </a:lnTo>
                <a:lnTo>
                  <a:pt x="107" y="43"/>
                </a:lnTo>
                <a:lnTo>
                  <a:pt x="112" y="27"/>
                </a:lnTo>
                <a:lnTo>
                  <a:pt x="101" y="38"/>
                </a:lnTo>
                <a:lnTo>
                  <a:pt x="107" y="22"/>
                </a:lnTo>
                <a:lnTo>
                  <a:pt x="96" y="22"/>
                </a:lnTo>
                <a:lnTo>
                  <a:pt x="91" y="27"/>
                </a:lnTo>
                <a:lnTo>
                  <a:pt x="80" y="32"/>
                </a:lnTo>
                <a:lnTo>
                  <a:pt x="107" y="54"/>
                </a:lnTo>
                <a:lnTo>
                  <a:pt x="96" y="54"/>
                </a:lnTo>
                <a:lnTo>
                  <a:pt x="85" y="54"/>
                </a:lnTo>
                <a:lnTo>
                  <a:pt x="91" y="59"/>
                </a:lnTo>
                <a:lnTo>
                  <a:pt x="80" y="59"/>
                </a:lnTo>
                <a:lnTo>
                  <a:pt x="75" y="59"/>
                </a:lnTo>
                <a:lnTo>
                  <a:pt x="64" y="54"/>
                </a:lnTo>
                <a:lnTo>
                  <a:pt x="69" y="49"/>
                </a:lnTo>
                <a:lnTo>
                  <a:pt x="64" y="38"/>
                </a:lnTo>
                <a:lnTo>
                  <a:pt x="53" y="54"/>
                </a:lnTo>
                <a:lnTo>
                  <a:pt x="64" y="59"/>
                </a:lnTo>
                <a:lnTo>
                  <a:pt x="53" y="65"/>
                </a:lnTo>
                <a:lnTo>
                  <a:pt x="37" y="54"/>
                </a:lnTo>
                <a:lnTo>
                  <a:pt x="53" y="38"/>
                </a:lnTo>
                <a:lnTo>
                  <a:pt x="43" y="32"/>
                </a:lnTo>
                <a:lnTo>
                  <a:pt x="32" y="49"/>
                </a:lnTo>
                <a:lnTo>
                  <a:pt x="21" y="43"/>
                </a:lnTo>
                <a:lnTo>
                  <a:pt x="32" y="27"/>
                </a:lnTo>
                <a:lnTo>
                  <a:pt x="37" y="22"/>
                </a:lnTo>
                <a:lnTo>
                  <a:pt x="32" y="16"/>
                </a:lnTo>
                <a:lnTo>
                  <a:pt x="27" y="22"/>
                </a:lnTo>
                <a:lnTo>
                  <a:pt x="0" y="54"/>
                </a:lnTo>
                <a:lnTo>
                  <a:pt x="32" y="7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4" name="Freeform 147"/>
          <p:cNvSpPr>
            <a:spLocks/>
          </p:cNvSpPr>
          <p:nvPr/>
        </p:nvSpPr>
        <p:spPr bwMode="auto">
          <a:xfrm>
            <a:off x="4276190" y="2376177"/>
            <a:ext cx="406400" cy="584014"/>
          </a:xfrm>
          <a:custGeom>
            <a:avLst/>
            <a:gdLst>
              <a:gd name="T0" fmla="*/ 69 w 256"/>
              <a:gd name="T1" fmla="*/ 287 h 368"/>
              <a:gd name="T2" fmla="*/ 74 w 256"/>
              <a:gd name="T3" fmla="*/ 314 h 368"/>
              <a:gd name="T4" fmla="*/ 69 w 256"/>
              <a:gd name="T5" fmla="*/ 347 h 368"/>
              <a:gd name="T6" fmla="*/ 85 w 256"/>
              <a:gd name="T7" fmla="*/ 363 h 368"/>
              <a:gd name="T8" fmla="*/ 112 w 256"/>
              <a:gd name="T9" fmla="*/ 363 h 368"/>
              <a:gd name="T10" fmla="*/ 138 w 256"/>
              <a:gd name="T11" fmla="*/ 347 h 368"/>
              <a:gd name="T12" fmla="*/ 160 w 256"/>
              <a:gd name="T13" fmla="*/ 330 h 368"/>
              <a:gd name="T14" fmla="*/ 170 w 256"/>
              <a:gd name="T15" fmla="*/ 303 h 368"/>
              <a:gd name="T16" fmla="*/ 176 w 256"/>
              <a:gd name="T17" fmla="*/ 282 h 368"/>
              <a:gd name="T18" fmla="*/ 181 w 256"/>
              <a:gd name="T19" fmla="*/ 249 h 368"/>
              <a:gd name="T20" fmla="*/ 186 w 256"/>
              <a:gd name="T21" fmla="*/ 222 h 368"/>
              <a:gd name="T22" fmla="*/ 213 w 256"/>
              <a:gd name="T23" fmla="*/ 211 h 368"/>
              <a:gd name="T24" fmla="*/ 224 w 256"/>
              <a:gd name="T25" fmla="*/ 190 h 368"/>
              <a:gd name="T26" fmla="*/ 202 w 256"/>
              <a:gd name="T27" fmla="*/ 174 h 368"/>
              <a:gd name="T28" fmla="*/ 202 w 256"/>
              <a:gd name="T29" fmla="*/ 147 h 368"/>
              <a:gd name="T30" fmla="*/ 208 w 256"/>
              <a:gd name="T31" fmla="*/ 130 h 368"/>
              <a:gd name="T32" fmla="*/ 213 w 256"/>
              <a:gd name="T33" fmla="*/ 109 h 368"/>
              <a:gd name="T34" fmla="*/ 240 w 256"/>
              <a:gd name="T35" fmla="*/ 98 h 368"/>
              <a:gd name="T36" fmla="*/ 245 w 256"/>
              <a:gd name="T37" fmla="*/ 71 h 368"/>
              <a:gd name="T38" fmla="*/ 256 w 256"/>
              <a:gd name="T39" fmla="*/ 55 h 368"/>
              <a:gd name="T40" fmla="*/ 245 w 256"/>
              <a:gd name="T41" fmla="*/ 28 h 368"/>
              <a:gd name="T42" fmla="*/ 224 w 256"/>
              <a:gd name="T43" fmla="*/ 6 h 368"/>
              <a:gd name="T44" fmla="*/ 208 w 256"/>
              <a:gd name="T45" fmla="*/ 11 h 368"/>
              <a:gd name="T46" fmla="*/ 192 w 256"/>
              <a:gd name="T47" fmla="*/ 33 h 368"/>
              <a:gd name="T48" fmla="*/ 165 w 256"/>
              <a:gd name="T49" fmla="*/ 28 h 368"/>
              <a:gd name="T50" fmla="*/ 138 w 256"/>
              <a:gd name="T51" fmla="*/ 17 h 368"/>
              <a:gd name="T52" fmla="*/ 112 w 256"/>
              <a:gd name="T53" fmla="*/ 28 h 368"/>
              <a:gd name="T54" fmla="*/ 85 w 256"/>
              <a:gd name="T55" fmla="*/ 44 h 368"/>
              <a:gd name="T56" fmla="*/ 64 w 256"/>
              <a:gd name="T57" fmla="*/ 60 h 368"/>
              <a:gd name="T58" fmla="*/ 37 w 256"/>
              <a:gd name="T59" fmla="*/ 65 h 368"/>
              <a:gd name="T60" fmla="*/ 37 w 256"/>
              <a:gd name="T61" fmla="*/ 71 h 368"/>
              <a:gd name="T62" fmla="*/ 26 w 256"/>
              <a:gd name="T63" fmla="*/ 82 h 368"/>
              <a:gd name="T64" fmla="*/ 21 w 256"/>
              <a:gd name="T65" fmla="*/ 98 h 368"/>
              <a:gd name="T66" fmla="*/ 10 w 256"/>
              <a:gd name="T67" fmla="*/ 109 h 368"/>
              <a:gd name="T68" fmla="*/ 0 w 256"/>
              <a:gd name="T69" fmla="*/ 130 h 368"/>
              <a:gd name="T70" fmla="*/ 5 w 256"/>
              <a:gd name="T71" fmla="*/ 141 h 368"/>
              <a:gd name="T72" fmla="*/ 10 w 256"/>
              <a:gd name="T73" fmla="*/ 163 h 368"/>
              <a:gd name="T74" fmla="*/ 21 w 256"/>
              <a:gd name="T75" fmla="*/ 190 h 368"/>
              <a:gd name="T76" fmla="*/ 16 w 256"/>
              <a:gd name="T77" fmla="*/ 217 h 368"/>
              <a:gd name="T78" fmla="*/ 37 w 256"/>
              <a:gd name="T79" fmla="*/ 233 h 368"/>
              <a:gd name="T80" fmla="*/ 42 w 256"/>
              <a:gd name="T81" fmla="*/ 260 h 368"/>
              <a:gd name="T82" fmla="*/ 58 w 256"/>
              <a:gd name="T83" fmla="*/ 260 h 3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368">
                <a:moveTo>
                  <a:pt x="58" y="282"/>
                </a:moveTo>
                <a:lnTo>
                  <a:pt x="64" y="287"/>
                </a:lnTo>
                <a:lnTo>
                  <a:pt x="69" y="287"/>
                </a:lnTo>
                <a:lnTo>
                  <a:pt x="69" y="293"/>
                </a:lnTo>
                <a:lnTo>
                  <a:pt x="74" y="303"/>
                </a:lnTo>
                <a:lnTo>
                  <a:pt x="74" y="314"/>
                </a:lnTo>
                <a:lnTo>
                  <a:pt x="69" y="325"/>
                </a:lnTo>
                <a:lnTo>
                  <a:pt x="69" y="336"/>
                </a:lnTo>
                <a:lnTo>
                  <a:pt x="69" y="347"/>
                </a:lnTo>
                <a:lnTo>
                  <a:pt x="69" y="352"/>
                </a:lnTo>
                <a:lnTo>
                  <a:pt x="80" y="357"/>
                </a:lnTo>
                <a:lnTo>
                  <a:pt x="85" y="363"/>
                </a:lnTo>
                <a:lnTo>
                  <a:pt x="96" y="368"/>
                </a:lnTo>
                <a:lnTo>
                  <a:pt x="106" y="368"/>
                </a:lnTo>
                <a:lnTo>
                  <a:pt x="112" y="363"/>
                </a:lnTo>
                <a:lnTo>
                  <a:pt x="122" y="357"/>
                </a:lnTo>
                <a:lnTo>
                  <a:pt x="128" y="352"/>
                </a:lnTo>
                <a:lnTo>
                  <a:pt x="138" y="347"/>
                </a:lnTo>
                <a:lnTo>
                  <a:pt x="149" y="341"/>
                </a:lnTo>
                <a:lnTo>
                  <a:pt x="154" y="336"/>
                </a:lnTo>
                <a:lnTo>
                  <a:pt x="160" y="330"/>
                </a:lnTo>
                <a:lnTo>
                  <a:pt x="165" y="320"/>
                </a:lnTo>
                <a:lnTo>
                  <a:pt x="170" y="314"/>
                </a:lnTo>
                <a:lnTo>
                  <a:pt x="170" y="303"/>
                </a:lnTo>
                <a:lnTo>
                  <a:pt x="176" y="298"/>
                </a:lnTo>
                <a:lnTo>
                  <a:pt x="176" y="293"/>
                </a:lnTo>
                <a:lnTo>
                  <a:pt x="176" y="282"/>
                </a:lnTo>
                <a:lnTo>
                  <a:pt x="176" y="271"/>
                </a:lnTo>
                <a:lnTo>
                  <a:pt x="181" y="260"/>
                </a:lnTo>
                <a:lnTo>
                  <a:pt x="181" y="249"/>
                </a:lnTo>
                <a:lnTo>
                  <a:pt x="181" y="238"/>
                </a:lnTo>
                <a:lnTo>
                  <a:pt x="181" y="228"/>
                </a:lnTo>
                <a:lnTo>
                  <a:pt x="186" y="222"/>
                </a:lnTo>
                <a:lnTo>
                  <a:pt x="192" y="217"/>
                </a:lnTo>
                <a:lnTo>
                  <a:pt x="202" y="211"/>
                </a:lnTo>
                <a:lnTo>
                  <a:pt x="213" y="211"/>
                </a:lnTo>
                <a:lnTo>
                  <a:pt x="213" y="206"/>
                </a:lnTo>
                <a:lnTo>
                  <a:pt x="218" y="195"/>
                </a:lnTo>
                <a:lnTo>
                  <a:pt x="224" y="190"/>
                </a:lnTo>
                <a:lnTo>
                  <a:pt x="213" y="184"/>
                </a:lnTo>
                <a:lnTo>
                  <a:pt x="208" y="179"/>
                </a:lnTo>
                <a:lnTo>
                  <a:pt x="202" y="174"/>
                </a:lnTo>
                <a:lnTo>
                  <a:pt x="197" y="168"/>
                </a:lnTo>
                <a:lnTo>
                  <a:pt x="197" y="157"/>
                </a:lnTo>
                <a:lnTo>
                  <a:pt x="202" y="147"/>
                </a:lnTo>
                <a:lnTo>
                  <a:pt x="197" y="141"/>
                </a:lnTo>
                <a:lnTo>
                  <a:pt x="197" y="136"/>
                </a:lnTo>
                <a:lnTo>
                  <a:pt x="208" y="130"/>
                </a:lnTo>
                <a:lnTo>
                  <a:pt x="213" y="125"/>
                </a:lnTo>
                <a:lnTo>
                  <a:pt x="213" y="114"/>
                </a:lnTo>
                <a:lnTo>
                  <a:pt x="213" y="109"/>
                </a:lnTo>
                <a:lnTo>
                  <a:pt x="224" y="109"/>
                </a:lnTo>
                <a:lnTo>
                  <a:pt x="234" y="103"/>
                </a:lnTo>
                <a:lnTo>
                  <a:pt x="240" y="98"/>
                </a:lnTo>
                <a:lnTo>
                  <a:pt x="245" y="92"/>
                </a:lnTo>
                <a:lnTo>
                  <a:pt x="245" y="82"/>
                </a:lnTo>
                <a:lnTo>
                  <a:pt x="245" y="71"/>
                </a:lnTo>
                <a:lnTo>
                  <a:pt x="245" y="65"/>
                </a:lnTo>
                <a:lnTo>
                  <a:pt x="256" y="60"/>
                </a:lnTo>
                <a:lnTo>
                  <a:pt x="256" y="55"/>
                </a:lnTo>
                <a:lnTo>
                  <a:pt x="256" y="44"/>
                </a:lnTo>
                <a:lnTo>
                  <a:pt x="250" y="38"/>
                </a:lnTo>
                <a:lnTo>
                  <a:pt x="245" y="28"/>
                </a:lnTo>
                <a:lnTo>
                  <a:pt x="240" y="22"/>
                </a:lnTo>
                <a:lnTo>
                  <a:pt x="229" y="17"/>
                </a:lnTo>
                <a:lnTo>
                  <a:pt x="224" y="6"/>
                </a:lnTo>
                <a:lnTo>
                  <a:pt x="218" y="0"/>
                </a:lnTo>
                <a:lnTo>
                  <a:pt x="213" y="6"/>
                </a:lnTo>
                <a:lnTo>
                  <a:pt x="208" y="11"/>
                </a:lnTo>
                <a:lnTo>
                  <a:pt x="197" y="17"/>
                </a:lnTo>
                <a:lnTo>
                  <a:pt x="202" y="28"/>
                </a:lnTo>
                <a:lnTo>
                  <a:pt x="192" y="33"/>
                </a:lnTo>
                <a:lnTo>
                  <a:pt x="186" y="33"/>
                </a:lnTo>
                <a:lnTo>
                  <a:pt x="176" y="33"/>
                </a:lnTo>
                <a:lnTo>
                  <a:pt x="165" y="28"/>
                </a:lnTo>
                <a:lnTo>
                  <a:pt x="154" y="22"/>
                </a:lnTo>
                <a:lnTo>
                  <a:pt x="144" y="22"/>
                </a:lnTo>
                <a:lnTo>
                  <a:pt x="138" y="17"/>
                </a:lnTo>
                <a:lnTo>
                  <a:pt x="128" y="17"/>
                </a:lnTo>
                <a:lnTo>
                  <a:pt x="122" y="22"/>
                </a:lnTo>
                <a:lnTo>
                  <a:pt x="112" y="28"/>
                </a:lnTo>
                <a:lnTo>
                  <a:pt x="101" y="33"/>
                </a:lnTo>
                <a:lnTo>
                  <a:pt x="96" y="38"/>
                </a:lnTo>
                <a:lnTo>
                  <a:pt x="85" y="44"/>
                </a:lnTo>
                <a:lnTo>
                  <a:pt x="80" y="49"/>
                </a:lnTo>
                <a:lnTo>
                  <a:pt x="69" y="55"/>
                </a:lnTo>
                <a:lnTo>
                  <a:pt x="64" y="60"/>
                </a:lnTo>
                <a:lnTo>
                  <a:pt x="53" y="65"/>
                </a:lnTo>
                <a:lnTo>
                  <a:pt x="48" y="71"/>
                </a:lnTo>
                <a:lnTo>
                  <a:pt x="37" y="65"/>
                </a:lnTo>
                <a:lnTo>
                  <a:pt x="26" y="65"/>
                </a:lnTo>
                <a:lnTo>
                  <a:pt x="26" y="71"/>
                </a:lnTo>
                <a:lnTo>
                  <a:pt x="37" y="71"/>
                </a:lnTo>
                <a:lnTo>
                  <a:pt x="42" y="76"/>
                </a:lnTo>
                <a:lnTo>
                  <a:pt x="32" y="76"/>
                </a:lnTo>
                <a:lnTo>
                  <a:pt x="26" y="82"/>
                </a:lnTo>
                <a:lnTo>
                  <a:pt x="21" y="87"/>
                </a:lnTo>
                <a:lnTo>
                  <a:pt x="26" y="92"/>
                </a:lnTo>
                <a:lnTo>
                  <a:pt x="21" y="98"/>
                </a:lnTo>
                <a:lnTo>
                  <a:pt x="10" y="98"/>
                </a:lnTo>
                <a:lnTo>
                  <a:pt x="5" y="98"/>
                </a:lnTo>
                <a:lnTo>
                  <a:pt x="10" y="109"/>
                </a:lnTo>
                <a:lnTo>
                  <a:pt x="5" y="119"/>
                </a:lnTo>
                <a:lnTo>
                  <a:pt x="0" y="125"/>
                </a:lnTo>
                <a:lnTo>
                  <a:pt x="0" y="130"/>
                </a:lnTo>
                <a:lnTo>
                  <a:pt x="5" y="130"/>
                </a:lnTo>
                <a:lnTo>
                  <a:pt x="5" y="136"/>
                </a:lnTo>
                <a:lnTo>
                  <a:pt x="5" y="141"/>
                </a:lnTo>
                <a:lnTo>
                  <a:pt x="5" y="152"/>
                </a:lnTo>
                <a:lnTo>
                  <a:pt x="5" y="157"/>
                </a:lnTo>
                <a:lnTo>
                  <a:pt x="10" y="163"/>
                </a:lnTo>
                <a:lnTo>
                  <a:pt x="16" y="174"/>
                </a:lnTo>
                <a:lnTo>
                  <a:pt x="16" y="184"/>
                </a:lnTo>
                <a:lnTo>
                  <a:pt x="21" y="190"/>
                </a:lnTo>
                <a:lnTo>
                  <a:pt x="16" y="201"/>
                </a:lnTo>
                <a:lnTo>
                  <a:pt x="16" y="211"/>
                </a:lnTo>
                <a:lnTo>
                  <a:pt x="16" y="217"/>
                </a:lnTo>
                <a:lnTo>
                  <a:pt x="21" y="222"/>
                </a:lnTo>
                <a:lnTo>
                  <a:pt x="32" y="222"/>
                </a:lnTo>
                <a:lnTo>
                  <a:pt x="37" y="233"/>
                </a:lnTo>
                <a:lnTo>
                  <a:pt x="37" y="244"/>
                </a:lnTo>
                <a:lnTo>
                  <a:pt x="37" y="255"/>
                </a:lnTo>
                <a:lnTo>
                  <a:pt x="42" y="260"/>
                </a:lnTo>
                <a:lnTo>
                  <a:pt x="48" y="260"/>
                </a:lnTo>
                <a:lnTo>
                  <a:pt x="58" y="255"/>
                </a:lnTo>
                <a:lnTo>
                  <a:pt x="58" y="260"/>
                </a:lnTo>
                <a:lnTo>
                  <a:pt x="58" y="271"/>
                </a:lnTo>
                <a:lnTo>
                  <a:pt x="58" y="28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Freeform 148"/>
          <p:cNvSpPr>
            <a:spLocks/>
          </p:cNvSpPr>
          <p:nvPr/>
        </p:nvSpPr>
        <p:spPr bwMode="auto">
          <a:xfrm>
            <a:off x="4317465" y="2463461"/>
            <a:ext cx="9525" cy="7935"/>
          </a:xfrm>
          <a:custGeom>
            <a:avLst/>
            <a:gdLst>
              <a:gd name="T0" fmla="*/ 6 w 6"/>
              <a:gd name="T1" fmla="*/ 0 h 5"/>
              <a:gd name="T2" fmla="*/ 0 w 6"/>
              <a:gd name="T3" fmla="*/ 0 h 5"/>
              <a:gd name="T4" fmla="*/ 0 w 6"/>
              <a:gd name="T5" fmla="*/ 5 h 5"/>
              <a:gd name="T6" fmla="*/ 6 w 6"/>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5">
                <a:moveTo>
                  <a:pt x="6" y="0"/>
                </a:moveTo>
                <a:lnTo>
                  <a:pt x="0" y="0"/>
                </a:lnTo>
                <a:lnTo>
                  <a:pt x="0" y="5"/>
                </a:lnTo>
                <a:lnTo>
                  <a:pt x="6"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6" name="Freeform 149"/>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7" name="Freeform 150"/>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Freeform 151"/>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9" name="Freeform 152"/>
          <p:cNvSpPr>
            <a:spLocks/>
          </p:cNvSpPr>
          <p:nvPr/>
        </p:nvSpPr>
        <p:spPr bwMode="auto">
          <a:xfrm>
            <a:off x="5265202" y="4539249"/>
            <a:ext cx="517525" cy="507838"/>
          </a:xfrm>
          <a:custGeom>
            <a:avLst/>
            <a:gdLst>
              <a:gd name="T0" fmla="*/ 144 w 326"/>
              <a:gd name="T1" fmla="*/ 238 h 320"/>
              <a:gd name="T2" fmla="*/ 166 w 326"/>
              <a:gd name="T3" fmla="*/ 260 h 320"/>
              <a:gd name="T4" fmla="*/ 182 w 326"/>
              <a:gd name="T5" fmla="*/ 282 h 320"/>
              <a:gd name="T6" fmla="*/ 198 w 326"/>
              <a:gd name="T7" fmla="*/ 303 h 320"/>
              <a:gd name="T8" fmla="*/ 208 w 326"/>
              <a:gd name="T9" fmla="*/ 320 h 320"/>
              <a:gd name="T10" fmla="*/ 246 w 326"/>
              <a:gd name="T11" fmla="*/ 314 h 320"/>
              <a:gd name="T12" fmla="*/ 272 w 326"/>
              <a:gd name="T13" fmla="*/ 309 h 320"/>
              <a:gd name="T14" fmla="*/ 288 w 326"/>
              <a:gd name="T15" fmla="*/ 287 h 320"/>
              <a:gd name="T16" fmla="*/ 299 w 326"/>
              <a:gd name="T17" fmla="*/ 265 h 320"/>
              <a:gd name="T18" fmla="*/ 283 w 326"/>
              <a:gd name="T19" fmla="*/ 249 h 320"/>
              <a:gd name="T20" fmla="*/ 256 w 326"/>
              <a:gd name="T21" fmla="*/ 244 h 320"/>
              <a:gd name="T22" fmla="*/ 246 w 326"/>
              <a:gd name="T23" fmla="*/ 217 h 320"/>
              <a:gd name="T24" fmla="*/ 256 w 326"/>
              <a:gd name="T25" fmla="*/ 195 h 320"/>
              <a:gd name="T26" fmla="*/ 278 w 326"/>
              <a:gd name="T27" fmla="*/ 190 h 320"/>
              <a:gd name="T28" fmla="*/ 299 w 326"/>
              <a:gd name="T29" fmla="*/ 168 h 320"/>
              <a:gd name="T30" fmla="*/ 304 w 326"/>
              <a:gd name="T31" fmla="*/ 141 h 320"/>
              <a:gd name="T32" fmla="*/ 320 w 326"/>
              <a:gd name="T33" fmla="*/ 119 h 320"/>
              <a:gd name="T34" fmla="*/ 320 w 326"/>
              <a:gd name="T35" fmla="*/ 92 h 320"/>
              <a:gd name="T36" fmla="*/ 310 w 326"/>
              <a:gd name="T37" fmla="*/ 76 h 320"/>
              <a:gd name="T38" fmla="*/ 304 w 326"/>
              <a:gd name="T39" fmla="*/ 44 h 320"/>
              <a:gd name="T40" fmla="*/ 283 w 326"/>
              <a:gd name="T41" fmla="*/ 33 h 320"/>
              <a:gd name="T42" fmla="*/ 251 w 326"/>
              <a:gd name="T43" fmla="*/ 33 h 320"/>
              <a:gd name="T44" fmla="*/ 240 w 326"/>
              <a:gd name="T45" fmla="*/ 44 h 320"/>
              <a:gd name="T46" fmla="*/ 214 w 326"/>
              <a:gd name="T47" fmla="*/ 49 h 320"/>
              <a:gd name="T48" fmla="*/ 219 w 326"/>
              <a:gd name="T49" fmla="*/ 60 h 320"/>
              <a:gd name="T50" fmla="*/ 203 w 326"/>
              <a:gd name="T51" fmla="*/ 71 h 320"/>
              <a:gd name="T52" fmla="*/ 219 w 326"/>
              <a:gd name="T53" fmla="*/ 87 h 320"/>
              <a:gd name="T54" fmla="*/ 240 w 326"/>
              <a:gd name="T55" fmla="*/ 109 h 320"/>
              <a:gd name="T56" fmla="*/ 246 w 326"/>
              <a:gd name="T57" fmla="*/ 119 h 320"/>
              <a:gd name="T58" fmla="*/ 224 w 326"/>
              <a:gd name="T59" fmla="*/ 103 h 320"/>
              <a:gd name="T60" fmla="*/ 203 w 326"/>
              <a:gd name="T61" fmla="*/ 87 h 320"/>
              <a:gd name="T62" fmla="*/ 176 w 326"/>
              <a:gd name="T63" fmla="*/ 87 h 320"/>
              <a:gd name="T64" fmla="*/ 166 w 326"/>
              <a:gd name="T65" fmla="*/ 71 h 320"/>
              <a:gd name="T66" fmla="*/ 150 w 326"/>
              <a:gd name="T67" fmla="*/ 55 h 320"/>
              <a:gd name="T68" fmla="*/ 128 w 326"/>
              <a:gd name="T69" fmla="*/ 38 h 320"/>
              <a:gd name="T70" fmla="*/ 102 w 326"/>
              <a:gd name="T71" fmla="*/ 38 h 320"/>
              <a:gd name="T72" fmla="*/ 91 w 326"/>
              <a:gd name="T73" fmla="*/ 0 h 320"/>
              <a:gd name="T74" fmla="*/ 64 w 326"/>
              <a:gd name="T75" fmla="*/ 11 h 320"/>
              <a:gd name="T76" fmla="*/ 48 w 326"/>
              <a:gd name="T77" fmla="*/ 27 h 320"/>
              <a:gd name="T78" fmla="*/ 59 w 326"/>
              <a:gd name="T79" fmla="*/ 49 h 320"/>
              <a:gd name="T80" fmla="*/ 54 w 326"/>
              <a:gd name="T81" fmla="*/ 76 h 320"/>
              <a:gd name="T82" fmla="*/ 54 w 326"/>
              <a:gd name="T83" fmla="*/ 98 h 320"/>
              <a:gd name="T84" fmla="*/ 38 w 326"/>
              <a:gd name="T85" fmla="*/ 114 h 320"/>
              <a:gd name="T86" fmla="*/ 16 w 326"/>
              <a:gd name="T87" fmla="*/ 125 h 320"/>
              <a:gd name="T88" fmla="*/ 6 w 326"/>
              <a:gd name="T89" fmla="*/ 146 h 320"/>
              <a:gd name="T90" fmla="*/ 11 w 326"/>
              <a:gd name="T91" fmla="*/ 163 h 320"/>
              <a:gd name="T92" fmla="*/ 27 w 326"/>
              <a:gd name="T93" fmla="*/ 179 h 320"/>
              <a:gd name="T94" fmla="*/ 54 w 326"/>
              <a:gd name="T95" fmla="*/ 184 h 320"/>
              <a:gd name="T96" fmla="*/ 75 w 326"/>
              <a:gd name="T97" fmla="*/ 201 h 320"/>
              <a:gd name="T98" fmla="*/ 91 w 326"/>
              <a:gd name="T99" fmla="*/ 217 h 320"/>
              <a:gd name="T100" fmla="*/ 118 w 326"/>
              <a:gd name="T101" fmla="*/ 228 h 3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26" h="320">
                <a:moveTo>
                  <a:pt x="134" y="222"/>
                </a:moveTo>
                <a:lnTo>
                  <a:pt x="139" y="228"/>
                </a:lnTo>
                <a:lnTo>
                  <a:pt x="144" y="238"/>
                </a:lnTo>
                <a:lnTo>
                  <a:pt x="150" y="244"/>
                </a:lnTo>
                <a:lnTo>
                  <a:pt x="155" y="255"/>
                </a:lnTo>
                <a:lnTo>
                  <a:pt x="166" y="260"/>
                </a:lnTo>
                <a:lnTo>
                  <a:pt x="171" y="265"/>
                </a:lnTo>
                <a:lnTo>
                  <a:pt x="176" y="276"/>
                </a:lnTo>
                <a:lnTo>
                  <a:pt x="182" y="282"/>
                </a:lnTo>
                <a:lnTo>
                  <a:pt x="187" y="293"/>
                </a:lnTo>
                <a:lnTo>
                  <a:pt x="187" y="298"/>
                </a:lnTo>
                <a:lnTo>
                  <a:pt x="198" y="303"/>
                </a:lnTo>
                <a:lnTo>
                  <a:pt x="208" y="303"/>
                </a:lnTo>
                <a:lnTo>
                  <a:pt x="208" y="314"/>
                </a:lnTo>
                <a:lnTo>
                  <a:pt x="208" y="320"/>
                </a:lnTo>
                <a:lnTo>
                  <a:pt x="219" y="320"/>
                </a:lnTo>
                <a:lnTo>
                  <a:pt x="235" y="314"/>
                </a:lnTo>
                <a:lnTo>
                  <a:pt x="246" y="314"/>
                </a:lnTo>
                <a:lnTo>
                  <a:pt x="256" y="309"/>
                </a:lnTo>
                <a:lnTo>
                  <a:pt x="267" y="309"/>
                </a:lnTo>
                <a:lnTo>
                  <a:pt x="272" y="309"/>
                </a:lnTo>
                <a:lnTo>
                  <a:pt x="283" y="303"/>
                </a:lnTo>
                <a:lnTo>
                  <a:pt x="288" y="293"/>
                </a:lnTo>
                <a:lnTo>
                  <a:pt x="288" y="287"/>
                </a:lnTo>
                <a:lnTo>
                  <a:pt x="288" y="276"/>
                </a:lnTo>
                <a:lnTo>
                  <a:pt x="299" y="271"/>
                </a:lnTo>
                <a:lnTo>
                  <a:pt x="299" y="265"/>
                </a:lnTo>
                <a:lnTo>
                  <a:pt x="294" y="260"/>
                </a:lnTo>
                <a:lnTo>
                  <a:pt x="294" y="249"/>
                </a:lnTo>
                <a:lnTo>
                  <a:pt x="283" y="249"/>
                </a:lnTo>
                <a:lnTo>
                  <a:pt x="278" y="249"/>
                </a:lnTo>
                <a:lnTo>
                  <a:pt x="267" y="249"/>
                </a:lnTo>
                <a:lnTo>
                  <a:pt x="256" y="244"/>
                </a:lnTo>
                <a:lnTo>
                  <a:pt x="251" y="238"/>
                </a:lnTo>
                <a:lnTo>
                  <a:pt x="246" y="228"/>
                </a:lnTo>
                <a:lnTo>
                  <a:pt x="246" y="217"/>
                </a:lnTo>
                <a:lnTo>
                  <a:pt x="240" y="211"/>
                </a:lnTo>
                <a:lnTo>
                  <a:pt x="246" y="206"/>
                </a:lnTo>
                <a:lnTo>
                  <a:pt x="256" y="195"/>
                </a:lnTo>
                <a:lnTo>
                  <a:pt x="262" y="201"/>
                </a:lnTo>
                <a:lnTo>
                  <a:pt x="272" y="195"/>
                </a:lnTo>
                <a:lnTo>
                  <a:pt x="278" y="190"/>
                </a:lnTo>
                <a:lnTo>
                  <a:pt x="288" y="184"/>
                </a:lnTo>
                <a:lnTo>
                  <a:pt x="294" y="174"/>
                </a:lnTo>
                <a:lnTo>
                  <a:pt x="299" y="168"/>
                </a:lnTo>
                <a:lnTo>
                  <a:pt x="304" y="157"/>
                </a:lnTo>
                <a:lnTo>
                  <a:pt x="304" y="146"/>
                </a:lnTo>
                <a:lnTo>
                  <a:pt x="304" y="141"/>
                </a:lnTo>
                <a:lnTo>
                  <a:pt x="304" y="130"/>
                </a:lnTo>
                <a:lnTo>
                  <a:pt x="310" y="125"/>
                </a:lnTo>
                <a:lnTo>
                  <a:pt x="320" y="119"/>
                </a:lnTo>
                <a:lnTo>
                  <a:pt x="326" y="109"/>
                </a:lnTo>
                <a:lnTo>
                  <a:pt x="326" y="98"/>
                </a:lnTo>
                <a:lnTo>
                  <a:pt x="320" y="92"/>
                </a:lnTo>
                <a:lnTo>
                  <a:pt x="315" y="87"/>
                </a:lnTo>
                <a:lnTo>
                  <a:pt x="310" y="82"/>
                </a:lnTo>
                <a:lnTo>
                  <a:pt x="310" y="76"/>
                </a:lnTo>
                <a:lnTo>
                  <a:pt x="310" y="65"/>
                </a:lnTo>
                <a:lnTo>
                  <a:pt x="310" y="55"/>
                </a:lnTo>
                <a:lnTo>
                  <a:pt x="304" y="44"/>
                </a:lnTo>
                <a:lnTo>
                  <a:pt x="299" y="38"/>
                </a:lnTo>
                <a:lnTo>
                  <a:pt x="294" y="33"/>
                </a:lnTo>
                <a:lnTo>
                  <a:pt x="283" y="33"/>
                </a:lnTo>
                <a:lnTo>
                  <a:pt x="278" y="33"/>
                </a:lnTo>
                <a:lnTo>
                  <a:pt x="262" y="33"/>
                </a:lnTo>
                <a:lnTo>
                  <a:pt x="251" y="33"/>
                </a:lnTo>
                <a:lnTo>
                  <a:pt x="246" y="38"/>
                </a:lnTo>
                <a:lnTo>
                  <a:pt x="251" y="44"/>
                </a:lnTo>
                <a:lnTo>
                  <a:pt x="240" y="44"/>
                </a:lnTo>
                <a:lnTo>
                  <a:pt x="235" y="38"/>
                </a:lnTo>
                <a:lnTo>
                  <a:pt x="219" y="38"/>
                </a:lnTo>
                <a:lnTo>
                  <a:pt x="214" y="49"/>
                </a:lnTo>
                <a:lnTo>
                  <a:pt x="208" y="49"/>
                </a:lnTo>
                <a:lnTo>
                  <a:pt x="214" y="55"/>
                </a:lnTo>
                <a:lnTo>
                  <a:pt x="219" y="60"/>
                </a:lnTo>
                <a:lnTo>
                  <a:pt x="208" y="60"/>
                </a:lnTo>
                <a:lnTo>
                  <a:pt x="198" y="65"/>
                </a:lnTo>
                <a:lnTo>
                  <a:pt x="203" y="71"/>
                </a:lnTo>
                <a:lnTo>
                  <a:pt x="208" y="76"/>
                </a:lnTo>
                <a:lnTo>
                  <a:pt x="219" y="82"/>
                </a:lnTo>
                <a:lnTo>
                  <a:pt x="219" y="87"/>
                </a:lnTo>
                <a:lnTo>
                  <a:pt x="230" y="92"/>
                </a:lnTo>
                <a:lnTo>
                  <a:pt x="235" y="103"/>
                </a:lnTo>
                <a:lnTo>
                  <a:pt x="240" y="109"/>
                </a:lnTo>
                <a:lnTo>
                  <a:pt x="246" y="114"/>
                </a:lnTo>
                <a:lnTo>
                  <a:pt x="256" y="114"/>
                </a:lnTo>
                <a:lnTo>
                  <a:pt x="246" y="119"/>
                </a:lnTo>
                <a:lnTo>
                  <a:pt x="240" y="119"/>
                </a:lnTo>
                <a:lnTo>
                  <a:pt x="230" y="109"/>
                </a:lnTo>
                <a:lnTo>
                  <a:pt x="224" y="103"/>
                </a:lnTo>
                <a:lnTo>
                  <a:pt x="219" y="98"/>
                </a:lnTo>
                <a:lnTo>
                  <a:pt x="208" y="92"/>
                </a:lnTo>
                <a:lnTo>
                  <a:pt x="203" y="87"/>
                </a:lnTo>
                <a:lnTo>
                  <a:pt x="198" y="82"/>
                </a:lnTo>
                <a:lnTo>
                  <a:pt x="187" y="82"/>
                </a:lnTo>
                <a:lnTo>
                  <a:pt x="176" y="87"/>
                </a:lnTo>
                <a:lnTo>
                  <a:pt x="171" y="82"/>
                </a:lnTo>
                <a:lnTo>
                  <a:pt x="171" y="76"/>
                </a:lnTo>
                <a:lnTo>
                  <a:pt x="166" y="71"/>
                </a:lnTo>
                <a:lnTo>
                  <a:pt x="160" y="71"/>
                </a:lnTo>
                <a:lnTo>
                  <a:pt x="150" y="65"/>
                </a:lnTo>
                <a:lnTo>
                  <a:pt x="150" y="55"/>
                </a:lnTo>
                <a:lnTo>
                  <a:pt x="139" y="55"/>
                </a:lnTo>
                <a:lnTo>
                  <a:pt x="134" y="44"/>
                </a:lnTo>
                <a:lnTo>
                  <a:pt x="128" y="38"/>
                </a:lnTo>
                <a:lnTo>
                  <a:pt x="123" y="33"/>
                </a:lnTo>
                <a:lnTo>
                  <a:pt x="112" y="38"/>
                </a:lnTo>
                <a:lnTo>
                  <a:pt x="102" y="38"/>
                </a:lnTo>
                <a:lnTo>
                  <a:pt x="96" y="27"/>
                </a:lnTo>
                <a:lnTo>
                  <a:pt x="96" y="11"/>
                </a:lnTo>
                <a:lnTo>
                  <a:pt x="91" y="0"/>
                </a:lnTo>
                <a:lnTo>
                  <a:pt x="80" y="0"/>
                </a:lnTo>
                <a:lnTo>
                  <a:pt x="70" y="0"/>
                </a:lnTo>
                <a:lnTo>
                  <a:pt x="64" y="11"/>
                </a:lnTo>
                <a:lnTo>
                  <a:pt x="54" y="11"/>
                </a:lnTo>
                <a:lnTo>
                  <a:pt x="48" y="17"/>
                </a:lnTo>
                <a:lnTo>
                  <a:pt x="48" y="27"/>
                </a:lnTo>
                <a:lnTo>
                  <a:pt x="54" y="33"/>
                </a:lnTo>
                <a:lnTo>
                  <a:pt x="54" y="44"/>
                </a:lnTo>
                <a:lnTo>
                  <a:pt x="59" y="49"/>
                </a:lnTo>
                <a:lnTo>
                  <a:pt x="59" y="60"/>
                </a:lnTo>
                <a:lnTo>
                  <a:pt x="54" y="65"/>
                </a:lnTo>
                <a:lnTo>
                  <a:pt x="54" y="76"/>
                </a:lnTo>
                <a:lnTo>
                  <a:pt x="48" y="76"/>
                </a:lnTo>
                <a:lnTo>
                  <a:pt x="54" y="87"/>
                </a:lnTo>
                <a:lnTo>
                  <a:pt x="54" y="98"/>
                </a:lnTo>
                <a:lnTo>
                  <a:pt x="48" y="103"/>
                </a:lnTo>
                <a:lnTo>
                  <a:pt x="43" y="109"/>
                </a:lnTo>
                <a:lnTo>
                  <a:pt x="38" y="114"/>
                </a:lnTo>
                <a:lnTo>
                  <a:pt x="32" y="119"/>
                </a:lnTo>
                <a:lnTo>
                  <a:pt x="27" y="125"/>
                </a:lnTo>
                <a:lnTo>
                  <a:pt x="16" y="125"/>
                </a:lnTo>
                <a:lnTo>
                  <a:pt x="11" y="130"/>
                </a:lnTo>
                <a:lnTo>
                  <a:pt x="6" y="136"/>
                </a:lnTo>
                <a:lnTo>
                  <a:pt x="6" y="146"/>
                </a:lnTo>
                <a:lnTo>
                  <a:pt x="0" y="152"/>
                </a:lnTo>
                <a:lnTo>
                  <a:pt x="6" y="157"/>
                </a:lnTo>
                <a:lnTo>
                  <a:pt x="11" y="163"/>
                </a:lnTo>
                <a:lnTo>
                  <a:pt x="16" y="168"/>
                </a:lnTo>
                <a:lnTo>
                  <a:pt x="22" y="179"/>
                </a:lnTo>
                <a:lnTo>
                  <a:pt x="27" y="179"/>
                </a:lnTo>
                <a:lnTo>
                  <a:pt x="38" y="184"/>
                </a:lnTo>
                <a:lnTo>
                  <a:pt x="43" y="179"/>
                </a:lnTo>
                <a:lnTo>
                  <a:pt x="54" y="184"/>
                </a:lnTo>
                <a:lnTo>
                  <a:pt x="59" y="190"/>
                </a:lnTo>
                <a:lnTo>
                  <a:pt x="64" y="195"/>
                </a:lnTo>
                <a:lnTo>
                  <a:pt x="75" y="201"/>
                </a:lnTo>
                <a:lnTo>
                  <a:pt x="80" y="206"/>
                </a:lnTo>
                <a:lnTo>
                  <a:pt x="86" y="211"/>
                </a:lnTo>
                <a:lnTo>
                  <a:pt x="91" y="217"/>
                </a:lnTo>
                <a:lnTo>
                  <a:pt x="96" y="222"/>
                </a:lnTo>
                <a:lnTo>
                  <a:pt x="107" y="222"/>
                </a:lnTo>
                <a:lnTo>
                  <a:pt x="118" y="228"/>
                </a:lnTo>
                <a:lnTo>
                  <a:pt x="128" y="222"/>
                </a:lnTo>
                <a:lnTo>
                  <a:pt x="134" y="2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Freeform 153"/>
          <p:cNvSpPr>
            <a:spLocks/>
          </p:cNvSpPr>
          <p:nvPr/>
        </p:nvSpPr>
        <p:spPr bwMode="auto">
          <a:xfrm>
            <a:off x="5376327" y="4136153"/>
            <a:ext cx="346075" cy="274550"/>
          </a:xfrm>
          <a:custGeom>
            <a:avLst/>
            <a:gdLst>
              <a:gd name="T0" fmla="*/ 96 w 218"/>
              <a:gd name="T1" fmla="*/ 157 h 173"/>
              <a:gd name="T2" fmla="*/ 106 w 218"/>
              <a:gd name="T3" fmla="*/ 162 h 173"/>
              <a:gd name="T4" fmla="*/ 112 w 218"/>
              <a:gd name="T5" fmla="*/ 173 h 173"/>
              <a:gd name="T6" fmla="*/ 112 w 218"/>
              <a:gd name="T7" fmla="*/ 173 h 173"/>
              <a:gd name="T8" fmla="*/ 128 w 218"/>
              <a:gd name="T9" fmla="*/ 173 h 173"/>
              <a:gd name="T10" fmla="*/ 149 w 218"/>
              <a:gd name="T11" fmla="*/ 173 h 173"/>
              <a:gd name="T12" fmla="*/ 160 w 218"/>
              <a:gd name="T13" fmla="*/ 157 h 173"/>
              <a:gd name="T14" fmla="*/ 176 w 218"/>
              <a:gd name="T15" fmla="*/ 146 h 173"/>
              <a:gd name="T16" fmla="*/ 197 w 218"/>
              <a:gd name="T17" fmla="*/ 141 h 173"/>
              <a:gd name="T18" fmla="*/ 213 w 218"/>
              <a:gd name="T19" fmla="*/ 141 h 173"/>
              <a:gd name="T20" fmla="*/ 218 w 218"/>
              <a:gd name="T21" fmla="*/ 125 h 173"/>
              <a:gd name="T22" fmla="*/ 218 w 218"/>
              <a:gd name="T23" fmla="*/ 103 h 173"/>
              <a:gd name="T24" fmla="*/ 218 w 218"/>
              <a:gd name="T25" fmla="*/ 87 h 173"/>
              <a:gd name="T26" fmla="*/ 218 w 218"/>
              <a:gd name="T27" fmla="*/ 65 h 173"/>
              <a:gd name="T28" fmla="*/ 202 w 218"/>
              <a:gd name="T29" fmla="*/ 49 h 173"/>
              <a:gd name="T30" fmla="*/ 186 w 218"/>
              <a:gd name="T31" fmla="*/ 44 h 173"/>
              <a:gd name="T32" fmla="*/ 170 w 218"/>
              <a:gd name="T33" fmla="*/ 44 h 173"/>
              <a:gd name="T34" fmla="*/ 160 w 218"/>
              <a:gd name="T35" fmla="*/ 38 h 173"/>
              <a:gd name="T36" fmla="*/ 160 w 218"/>
              <a:gd name="T37" fmla="*/ 16 h 173"/>
              <a:gd name="T38" fmla="*/ 154 w 218"/>
              <a:gd name="T39" fmla="*/ 0 h 173"/>
              <a:gd name="T40" fmla="*/ 138 w 218"/>
              <a:gd name="T41" fmla="*/ 16 h 173"/>
              <a:gd name="T42" fmla="*/ 122 w 218"/>
              <a:gd name="T43" fmla="*/ 33 h 173"/>
              <a:gd name="T44" fmla="*/ 101 w 218"/>
              <a:gd name="T45" fmla="*/ 27 h 173"/>
              <a:gd name="T46" fmla="*/ 90 w 218"/>
              <a:gd name="T47" fmla="*/ 44 h 173"/>
              <a:gd name="T48" fmla="*/ 74 w 218"/>
              <a:gd name="T49" fmla="*/ 44 h 173"/>
              <a:gd name="T50" fmla="*/ 53 w 218"/>
              <a:gd name="T51" fmla="*/ 54 h 173"/>
              <a:gd name="T52" fmla="*/ 37 w 218"/>
              <a:gd name="T53" fmla="*/ 60 h 173"/>
              <a:gd name="T54" fmla="*/ 32 w 218"/>
              <a:gd name="T55" fmla="*/ 65 h 173"/>
              <a:gd name="T56" fmla="*/ 26 w 218"/>
              <a:gd name="T57" fmla="*/ 76 h 173"/>
              <a:gd name="T58" fmla="*/ 5 w 218"/>
              <a:gd name="T59" fmla="*/ 76 h 173"/>
              <a:gd name="T60" fmla="*/ 5 w 218"/>
              <a:gd name="T61" fmla="*/ 87 h 173"/>
              <a:gd name="T62" fmla="*/ 0 w 218"/>
              <a:gd name="T63" fmla="*/ 103 h 173"/>
              <a:gd name="T64" fmla="*/ 21 w 218"/>
              <a:gd name="T65" fmla="*/ 108 h 173"/>
              <a:gd name="T66" fmla="*/ 42 w 218"/>
              <a:gd name="T67" fmla="*/ 114 h 173"/>
              <a:gd name="T68" fmla="*/ 53 w 218"/>
              <a:gd name="T69" fmla="*/ 125 h 173"/>
              <a:gd name="T70" fmla="*/ 58 w 218"/>
              <a:gd name="T71" fmla="*/ 135 h 173"/>
              <a:gd name="T72" fmla="*/ 69 w 218"/>
              <a:gd name="T73" fmla="*/ 135 h 173"/>
              <a:gd name="T74" fmla="*/ 80 w 218"/>
              <a:gd name="T75" fmla="*/ 157 h 173"/>
              <a:gd name="T76" fmla="*/ 85 w 218"/>
              <a:gd name="T77" fmla="*/ 152 h 173"/>
              <a:gd name="T78" fmla="*/ 90 w 218"/>
              <a:gd name="T79" fmla="*/ 152 h 17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8" h="173">
                <a:moveTo>
                  <a:pt x="90" y="152"/>
                </a:moveTo>
                <a:lnTo>
                  <a:pt x="96" y="157"/>
                </a:lnTo>
                <a:lnTo>
                  <a:pt x="101" y="162"/>
                </a:lnTo>
                <a:lnTo>
                  <a:pt x="106" y="162"/>
                </a:lnTo>
                <a:lnTo>
                  <a:pt x="117" y="168"/>
                </a:lnTo>
                <a:lnTo>
                  <a:pt x="112" y="173"/>
                </a:lnTo>
                <a:lnTo>
                  <a:pt x="106" y="173"/>
                </a:lnTo>
                <a:lnTo>
                  <a:pt x="112" y="173"/>
                </a:lnTo>
                <a:lnTo>
                  <a:pt x="122" y="173"/>
                </a:lnTo>
                <a:lnTo>
                  <a:pt x="128" y="173"/>
                </a:lnTo>
                <a:lnTo>
                  <a:pt x="138" y="173"/>
                </a:lnTo>
                <a:lnTo>
                  <a:pt x="149" y="173"/>
                </a:lnTo>
                <a:lnTo>
                  <a:pt x="154" y="162"/>
                </a:lnTo>
                <a:lnTo>
                  <a:pt x="160" y="157"/>
                </a:lnTo>
                <a:lnTo>
                  <a:pt x="165" y="152"/>
                </a:lnTo>
                <a:lnTo>
                  <a:pt x="176" y="146"/>
                </a:lnTo>
                <a:lnTo>
                  <a:pt x="181" y="146"/>
                </a:lnTo>
                <a:lnTo>
                  <a:pt x="197" y="141"/>
                </a:lnTo>
                <a:lnTo>
                  <a:pt x="202" y="141"/>
                </a:lnTo>
                <a:lnTo>
                  <a:pt x="213" y="141"/>
                </a:lnTo>
                <a:lnTo>
                  <a:pt x="213" y="130"/>
                </a:lnTo>
                <a:lnTo>
                  <a:pt x="218" y="125"/>
                </a:lnTo>
                <a:lnTo>
                  <a:pt x="218" y="119"/>
                </a:lnTo>
                <a:lnTo>
                  <a:pt x="218" y="103"/>
                </a:lnTo>
                <a:lnTo>
                  <a:pt x="218" y="98"/>
                </a:lnTo>
                <a:lnTo>
                  <a:pt x="218" y="87"/>
                </a:lnTo>
                <a:lnTo>
                  <a:pt x="213" y="81"/>
                </a:lnTo>
                <a:lnTo>
                  <a:pt x="218" y="65"/>
                </a:lnTo>
                <a:lnTo>
                  <a:pt x="208" y="54"/>
                </a:lnTo>
                <a:lnTo>
                  <a:pt x="202" y="49"/>
                </a:lnTo>
                <a:lnTo>
                  <a:pt x="197" y="44"/>
                </a:lnTo>
                <a:lnTo>
                  <a:pt x="186" y="44"/>
                </a:lnTo>
                <a:lnTo>
                  <a:pt x="176" y="49"/>
                </a:lnTo>
                <a:lnTo>
                  <a:pt x="170" y="44"/>
                </a:lnTo>
                <a:lnTo>
                  <a:pt x="160" y="44"/>
                </a:lnTo>
                <a:lnTo>
                  <a:pt x="160" y="38"/>
                </a:lnTo>
                <a:lnTo>
                  <a:pt x="160" y="27"/>
                </a:lnTo>
                <a:lnTo>
                  <a:pt x="160" y="16"/>
                </a:lnTo>
                <a:lnTo>
                  <a:pt x="149" y="11"/>
                </a:lnTo>
                <a:lnTo>
                  <a:pt x="154" y="0"/>
                </a:lnTo>
                <a:lnTo>
                  <a:pt x="144" y="6"/>
                </a:lnTo>
                <a:lnTo>
                  <a:pt x="138" y="16"/>
                </a:lnTo>
                <a:lnTo>
                  <a:pt x="128" y="27"/>
                </a:lnTo>
                <a:lnTo>
                  <a:pt x="122" y="33"/>
                </a:lnTo>
                <a:lnTo>
                  <a:pt x="112" y="33"/>
                </a:lnTo>
                <a:lnTo>
                  <a:pt x="101" y="27"/>
                </a:lnTo>
                <a:lnTo>
                  <a:pt x="96" y="33"/>
                </a:lnTo>
                <a:lnTo>
                  <a:pt x="90" y="44"/>
                </a:lnTo>
                <a:lnTo>
                  <a:pt x="85" y="44"/>
                </a:lnTo>
                <a:lnTo>
                  <a:pt x="74" y="44"/>
                </a:lnTo>
                <a:lnTo>
                  <a:pt x="69" y="49"/>
                </a:lnTo>
                <a:lnTo>
                  <a:pt x="53" y="54"/>
                </a:lnTo>
                <a:lnTo>
                  <a:pt x="48" y="54"/>
                </a:lnTo>
                <a:lnTo>
                  <a:pt x="37" y="60"/>
                </a:lnTo>
                <a:lnTo>
                  <a:pt x="37" y="65"/>
                </a:lnTo>
                <a:lnTo>
                  <a:pt x="32" y="65"/>
                </a:lnTo>
                <a:lnTo>
                  <a:pt x="26" y="71"/>
                </a:lnTo>
                <a:lnTo>
                  <a:pt x="26" y="76"/>
                </a:lnTo>
                <a:lnTo>
                  <a:pt x="16" y="71"/>
                </a:lnTo>
                <a:lnTo>
                  <a:pt x="5" y="76"/>
                </a:lnTo>
                <a:lnTo>
                  <a:pt x="5" y="81"/>
                </a:lnTo>
                <a:lnTo>
                  <a:pt x="5" y="87"/>
                </a:lnTo>
                <a:lnTo>
                  <a:pt x="5" y="98"/>
                </a:lnTo>
                <a:lnTo>
                  <a:pt x="0" y="103"/>
                </a:lnTo>
                <a:lnTo>
                  <a:pt x="16" y="103"/>
                </a:lnTo>
                <a:lnTo>
                  <a:pt x="21" y="108"/>
                </a:lnTo>
                <a:lnTo>
                  <a:pt x="37" y="108"/>
                </a:lnTo>
                <a:lnTo>
                  <a:pt x="42" y="114"/>
                </a:lnTo>
                <a:lnTo>
                  <a:pt x="48" y="119"/>
                </a:lnTo>
                <a:lnTo>
                  <a:pt x="53" y="125"/>
                </a:lnTo>
                <a:lnTo>
                  <a:pt x="58" y="130"/>
                </a:lnTo>
                <a:lnTo>
                  <a:pt x="58" y="135"/>
                </a:lnTo>
                <a:lnTo>
                  <a:pt x="64" y="135"/>
                </a:lnTo>
                <a:lnTo>
                  <a:pt x="69" y="135"/>
                </a:lnTo>
                <a:lnTo>
                  <a:pt x="74" y="152"/>
                </a:lnTo>
                <a:lnTo>
                  <a:pt x="80" y="157"/>
                </a:lnTo>
                <a:lnTo>
                  <a:pt x="80" y="146"/>
                </a:lnTo>
                <a:lnTo>
                  <a:pt x="85" y="152"/>
                </a:lnTo>
                <a:lnTo>
                  <a:pt x="85" y="146"/>
                </a:lnTo>
                <a:lnTo>
                  <a:pt x="90" y="1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1" name="Freeform 154"/>
          <p:cNvSpPr>
            <a:spLocks/>
          </p:cNvSpPr>
          <p:nvPr/>
        </p:nvSpPr>
        <p:spPr bwMode="auto">
          <a:xfrm>
            <a:off x="2142590" y="5407335"/>
            <a:ext cx="711200" cy="403096"/>
          </a:xfrm>
          <a:custGeom>
            <a:avLst/>
            <a:gdLst>
              <a:gd name="T0" fmla="*/ 101 w 448"/>
              <a:gd name="T1" fmla="*/ 59 h 254"/>
              <a:gd name="T2" fmla="*/ 80 w 448"/>
              <a:gd name="T3" fmla="*/ 59 h 254"/>
              <a:gd name="T4" fmla="*/ 53 w 448"/>
              <a:gd name="T5" fmla="*/ 65 h 254"/>
              <a:gd name="T6" fmla="*/ 26 w 448"/>
              <a:gd name="T7" fmla="*/ 81 h 254"/>
              <a:gd name="T8" fmla="*/ 10 w 448"/>
              <a:gd name="T9" fmla="*/ 86 h 254"/>
              <a:gd name="T10" fmla="*/ 0 w 448"/>
              <a:gd name="T11" fmla="*/ 102 h 254"/>
              <a:gd name="T12" fmla="*/ 21 w 448"/>
              <a:gd name="T13" fmla="*/ 113 h 254"/>
              <a:gd name="T14" fmla="*/ 42 w 448"/>
              <a:gd name="T15" fmla="*/ 108 h 254"/>
              <a:gd name="T16" fmla="*/ 42 w 448"/>
              <a:gd name="T17" fmla="*/ 130 h 254"/>
              <a:gd name="T18" fmla="*/ 26 w 448"/>
              <a:gd name="T19" fmla="*/ 151 h 254"/>
              <a:gd name="T20" fmla="*/ 21 w 448"/>
              <a:gd name="T21" fmla="*/ 167 h 254"/>
              <a:gd name="T22" fmla="*/ 26 w 448"/>
              <a:gd name="T23" fmla="*/ 189 h 254"/>
              <a:gd name="T24" fmla="*/ 42 w 448"/>
              <a:gd name="T25" fmla="*/ 205 h 254"/>
              <a:gd name="T26" fmla="*/ 58 w 448"/>
              <a:gd name="T27" fmla="*/ 221 h 254"/>
              <a:gd name="T28" fmla="*/ 64 w 448"/>
              <a:gd name="T29" fmla="*/ 243 h 254"/>
              <a:gd name="T30" fmla="*/ 80 w 448"/>
              <a:gd name="T31" fmla="*/ 249 h 254"/>
              <a:gd name="T32" fmla="*/ 106 w 448"/>
              <a:gd name="T33" fmla="*/ 249 h 254"/>
              <a:gd name="T34" fmla="*/ 128 w 448"/>
              <a:gd name="T35" fmla="*/ 238 h 254"/>
              <a:gd name="T36" fmla="*/ 144 w 448"/>
              <a:gd name="T37" fmla="*/ 254 h 254"/>
              <a:gd name="T38" fmla="*/ 170 w 448"/>
              <a:gd name="T39" fmla="*/ 249 h 254"/>
              <a:gd name="T40" fmla="*/ 181 w 448"/>
              <a:gd name="T41" fmla="*/ 227 h 254"/>
              <a:gd name="T42" fmla="*/ 197 w 448"/>
              <a:gd name="T43" fmla="*/ 221 h 254"/>
              <a:gd name="T44" fmla="*/ 224 w 448"/>
              <a:gd name="T45" fmla="*/ 216 h 254"/>
              <a:gd name="T46" fmla="*/ 234 w 448"/>
              <a:gd name="T47" fmla="*/ 227 h 254"/>
              <a:gd name="T48" fmla="*/ 234 w 448"/>
              <a:gd name="T49" fmla="*/ 249 h 254"/>
              <a:gd name="T50" fmla="*/ 256 w 448"/>
              <a:gd name="T51" fmla="*/ 232 h 254"/>
              <a:gd name="T52" fmla="*/ 282 w 448"/>
              <a:gd name="T53" fmla="*/ 227 h 254"/>
              <a:gd name="T54" fmla="*/ 314 w 448"/>
              <a:gd name="T55" fmla="*/ 227 h 254"/>
              <a:gd name="T56" fmla="*/ 341 w 448"/>
              <a:gd name="T57" fmla="*/ 227 h 254"/>
              <a:gd name="T58" fmla="*/ 357 w 448"/>
              <a:gd name="T59" fmla="*/ 221 h 254"/>
              <a:gd name="T60" fmla="*/ 378 w 448"/>
              <a:gd name="T61" fmla="*/ 205 h 254"/>
              <a:gd name="T62" fmla="*/ 405 w 448"/>
              <a:gd name="T63" fmla="*/ 200 h 254"/>
              <a:gd name="T64" fmla="*/ 426 w 448"/>
              <a:gd name="T65" fmla="*/ 194 h 254"/>
              <a:gd name="T66" fmla="*/ 432 w 448"/>
              <a:gd name="T67" fmla="*/ 173 h 254"/>
              <a:gd name="T68" fmla="*/ 437 w 448"/>
              <a:gd name="T69" fmla="*/ 146 h 254"/>
              <a:gd name="T70" fmla="*/ 448 w 448"/>
              <a:gd name="T71" fmla="*/ 119 h 254"/>
              <a:gd name="T72" fmla="*/ 421 w 448"/>
              <a:gd name="T73" fmla="*/ 102 h 254"/>
              <a:gd name="T74" fmla="*/ 400 w 448"/>
              <a:gd name="T75" fmla="*/ 102 h 254"/>
              <a:gd name="T76" fmla="*/ 378 w 448"/>
              <a:gd name="T77" fmla="*/ 92 h 254"/>
              <a:gd name="T78" fmla="*/ 368 w 448"/>
              <a:gd name="T79" fmla="*/ 70 h 254"/>
              <a:gd name="T80" fmla="*/ 389 w 448"/>
              <a:gd name="T81" fmla="*/ 54 h 254"/>
              <a:gd name="T82" fmla="*/ 378 w 448"/>
              <a:gd name="T83" fmla="*/ 32 h 254"/>
              <a:gd name="T84" fmla="*/ 373 w 448"/>
              <a:gd name="T85" fmla="*/ 16 h 254"/>
              <a:gd name="T86" fmla="*/ 384 w 448"/>
              <a:gd name="T87" fmla="*/ 0 h 254"/>
              <a:gd name="T88" fmla="*/ 362 w 448"/>
              <a:gd name="T89" fmla="*/ 5 h 254"/>
              <a:gd name="T90" fmla="*/ 325 w 448"/>
              <a:gd name="T91" fmla="*/ 0 h 254"/>
              <a:gd name="T92" fmla="*/ 298 w 448"/>
              <a:gd name="T93" fmla="*/ 11 h 254"/>
              <a:gd name="T94" fmla="*/ 282 w 448"/>
              <a:gd name="T95" fmla="*/ 16 h 254"/>
              <a:gd name="T96" fmla="*/ 256 w 448"/>
              <a:gd name="T97" fmla="*/ 27 h 254"/>
              <a:gd name="T98" fmla="*/ 229 w 448"/>
              <a:gd name="T99" fmla="*/ 27 h 254"/>
              <a:gd name="T100" fmla="*/ 213 w 448"/>
              <a:gd name="T101" fmla="*/ 48 h 254"/>
              <a:gd name="T102" fmla="*/ 197 w 448"/>
              <a:gd name="T103" fmla="*/ 65 h 254"/>
              <a:gd name="T104" fmla="*/ 181 w 448"/>
              <a:gd name="T105" fmla="*/ 75 h 254"/>
              <a:gd name="T106" fmla="*/ 154 w 448"/>
              <a:gd name="T107" fmla="*/ 54 h 254"/>
              <a:gd name="T108" fmla="*/ 128 w 448"/>
              <a:gd name="T109" fmla="*/ 48 h 254"/>
              <a:gd name="T110" fmla="*/ 112 w 448"/>
              <a:gd name="T111" fmla="*/ 65 h 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8" h="254">
                <a:moveTo>
                  <a:pt x="112" y="70"/>
                </a:moveTo>
                <a:lnTo>
                  <a:pt x="112" y="65"/>
                </a:lnTo>
                <a:lnTo>
                  <a:pt x="101" y="59"/>
                </a:lnTo>
                <a:lnTo>
                  <a:pt x="101" y="65"/>
                </a:lnTo>
                <a:lnTo>
                  <a:pt x="90" y="59"/>
                </a:lnTo>
                <a:lnTo>
                  <a:pt x="80" y="59"/>
                </a:lnTo>
                <a:lnTo>
                  <a:pt x="74" y="59"/>
                </a:lnTo>
                <a:lnTo>
                  <a:pt x="64" y="65"/>
                </a:lnTo>
                <a:lnTo>
                  <a:pt x="53" y="65"/>
                </a:lnTo>
                <a:lnTo>
                  <a:pt x="42" y="65"/>
                </a:lnTo>
                <a:lnTo>
                  <a:pt x="32" y="70"/>
                </a:lnTo>
                <a:lnTo>
                  <a:pt x="26" y="81"/>
                </a:lnTo>
                <a:lnTo>
                  <a:pt x="26" y="86"/>
                </a:lnTo>
                <a:lnTo>
                  <a:pt x="16" y="92"/>
                </a:lnTo>
                <a:lnTo>
                  <a:pt x="10" y="86"/>
                </a:lnTo>
                <a:lnTo>
                  <a:pt x="0" y="86"/>
                </a:lnTo>
                <a:lnTo>
                  <a:pt x="5" y="97"/>
                </a:lnTo>
                <a:lnTo>
                  <a:pt x="0" y="102"/>
                </a:lnTo>
                <a:lnTo>
                  <a:pt x="10" y="108"/>
                </a:lnTo>
                <a:lnTo>
                  <a:pt x="16" y="113"/>
                </a:lnTo>
                <a:lnTo>
                  <a:pt x="21" y="113"/>
                </a:lnTo>
                <a:lnTo>
                  <a:pt x="32" y="108"/>
                </a:lnTo>
                <a:lnTo>
                  <a:pt x="37" y="102"/>
                </a:lnTo>
                <a:lnTo>
                  <a:pt x="42" y="108"/>
                </a:lnTo>
                <a:lnTo>
                  <a:pt x="53" y="113"/>
                </a:lnTo>
                <a:lnTo>
                  <a:pt x="53" y="124"/>
                </a:lnTo>
                <a:lnTo>
                  <a:pt x="42" y="130"/>
                </a:lnTo>
                <a:lnTo>
                  <a:pt x="42" y="140"/>
                </a:lnTo>
                <a:lnTo>
                  <a:pt x="32" y="146"/>
                </a:lnTo>
                <a:lnTo>
                  <a:pt x="26" y="151"/>
                </a:lnTo>
                <a:lnTo>
                  <a:pt x="21" y="151"/>
                </a:lnTo>
                <a:lnTo>
                  <a:pt x="16" y="162"/>
                </a:lnTo>
                <a:lnTo>
                  <a:pt x="21" y="167"/>
                </a:lnTo>
                <a:lnTo>
                  <a:pt x="26" y="178"/>
                </a:lnTo>
                <a:lnTo>
                  <a:pt x="21" y="184"/>
                </a:lnTo>
                <a:lnTo>
                  <a:pt x="26" y="189"/>
                </a:lnTo>
                <a:lnTo>
                  <a:pt x="32" y="194"/>
                </a:lnTo>
                <a:lnTo>
                  <a:pt x="37" y="200"/>
                </a:lnTo>
                <a:lnTo>
                  <a:pt x="42" y="205"/>
                </a:lnTo>
                <a:lnTo>
                  <a:pt x="53" y="205"/>
                </a:lnTo>
                <a:lnTo>
                  <a:pt x="58" y="211"/>
                </a:lnTo>
                <a:lnTo>
                  <a:pt x="58" y="221"/>
                </a:lnTo>
                <a:lnTo>
                  <a:pt x="53" y="227"/>
                </a:lnTo>
                <a:lnTo>
                  <a:pt x="58" y="232"/>
                </a:lnTo>
                <a:lnTo>
                  <a:pt x="64" y="243"/>
                </a:lnTo>
                <a:lnTo>
                  <a:pt x="69" y="254"/>
                </a:lnTo>
                <a:lnTo>
                  <a:pt x="74" y="254"/>
                </a:lnTo>
                <a:lnTo>
                  <a:pt x="80" y="249"/>
                </a:lnTo>
                <a:lnTo>
                  <a:pt x="90" y="249"/>
                </a:lnTo>
                <a:lnTo>
                  <a:pt x="96" y="254"/>
                </a:lnTo>
                <a:lnTo>
                  <a:pt x="106" y="249"/>
                </a:lnTo>
                <a:lnTo>
                  <a:pt x="112" y="243"/>
                </a:lnTo>
                <a:lnTo>
                  <a:pt x="117" y="238"/>
                </a:lnTo>
                <a:lnTo>
                  <a:pt x="128" y="238"/>
                </a:lnTo>
                <a:lnTo>
                  <a:pt x="133" y="238"/>
                </a:lnTo>
                <a:lnTo>
                  <a:pt x="138" y="243"/>
                </a:lnTo>
                <a:lnTo>
                  <a:pt x="144" y="254"/>
                </a:lnTo>
                <a:lnTo>
                  <a:pt x="154" y="254"/>
                </a:lnTo>
                <a:lnTo>
                  <a:pt x="165" y="254"/>
                </a:lnTo>
                <a:lnTo>
                  <a:pt x="170" y="249"/>
                </a:lnTo>
                <a:lnTo>
                  <a:pt x="170" y="243"/>
                </a:lnTo>
                <a:lnTo>
                  <a:pt x="176" y="232"/>
                </a:lnTo>
                <a:lnTo>
                  <a:pt x="181" y="227"/>
                </a:lnTo>
                <a:lnTo>
                  <a:pt x="181" y="216"/>
                </a:lnTo>
                <a:lnTo>
                  <a:pt x="192" y="221"/>
                </a:lnTo>
                <a:lnTo>
                  <a:pt x="197" y="221"/>
                </a:lnTo>
                <a:lnTo>
                  <a:pt x="202" y="216"/>
                </a:lnTo>
                <a:lnTo>
                  <a:pt x="213" y="211"/>
                </a:lnTo>
                <a:lnTo>
                  <a:pt x="224" y="216"/>
                </a:lnTo>
                <a:lnTo>
                  <a:pt x="229" y="216"/>
                </a:lnTo>
                <a:lnTo>
                  <a:pt x="240" y="221"/>
                </a:lnTo>
                <a:lnTo>
                  <a:pt x="234" y="227"/>
                </a:lnTo>
                <a:lnTo>
                  <a:pt x="234" y="238"/>
                </a:lnTo>
                <a:lnTo>
                  <a:pt x="234" y="243"/>
                </a:lnTo>
                <a:lnTo>
                  <a:pt x="234" y="249"/>
                </a:lnTo>
                <a:lnTo>
                  <a:pt x="245" y="243"/>
                </a:lnTo>
                <a:lnTo>
                  <a:pt x="250" y="238"/>
                </a:lnTo>
                <a:lnTo>
                  <a:pt x="256" y="232"/>
                </a:lnTo>
                <a:lnTo>
                  <a:pt x="266" y="232"/>
                </a:lnTo>
                <a:lnTo>
                  <a:pt x="272" y="232"/>
                </a:lnTo>
                <a:lnTo>
                  <a:pt x="282" y="227"/>
                </a:lnTo>
                <a:lnTo>
                  <a:pt x="293" y="221"/>
                </a:lnTo>
                <a:lnTo>
                  <a:pt x="304" y="221"/>
                </a:lnTo>
                <a:lnTo>
                  <a:pt x="314" y="227"/>
                </a:lnTo>
                <a:lnTo>
                  <a:pt x="325" y="227"/>
                </a:lnTo>
                <a:lnTo>
                  <a:pt x="336" y="227"/>
                </a:lnTo>
                <a:lnTo>
                  <a:pt x="341" y="227"/>
                </a:lnTo>
                <a:lnTo>
                  <a:pt x="346" y="227"/>
                </a:lnTo>
                <a:lnTo>
                  <a:pt x="357" y="227"/>
                </a:lnTo>
                <a:lnTo>
                  <a:pt x="357" y="221"/>
                </a:lnTo>
                <a:lnTo>
                  <a:pt x="368" y="211"/>
                </a:lnTo>
                <a:lnTo>
                  <a:pt x="373" y="211"/>
                </a:lnTo>
                <a:lnTo>
                  <a:pt x="378" y="205"/>
                </a:lnTo>
                <a:lnTo>
                  <a:pt x="384" y="200"/>
                </a:lnTo>
                <a:lnTo>
                  <a:pt x="394" y="200"/>
                </a:lnTo>
                <a:lnTo>
                  <a:pt x="405" y="200"/>
                </a:lnTo>
                <a:lnTo>
                  <a:pt x="410" y="194"/>
                </a:lnTo>
                <a:lnTo>
                  <a:pt x="421" y="194"/>
                </a:lnTo>
                <a:lnTo>
                  <a:pt x="426" y="194"/>
                </a:lnTo>
                <a:lnTo>
                  <a:pt x="432" y="189"/>
                </a:lnTo>
                <a:lnTo>
                  <a:pt x="432" y="178"/>
                </a:lnTo>
                <a:lnTo>
                  <a:pt x="432" y="173"/>
                </a:lnTo>
                <a:lnTo>
                  <a:pt x="432" y="162"/>
                </a:lnTo>
                <a:lnTo>
                  <a:pt x="432" y="151"/>
                </a:lnTo>
                <a:lnTo>
                  <a:pt x="437" y="146"/>
                </a:lnTo>
                <a:lnTo>
                  <a:pt x="442" y="140"/>
                </a:lnTo>
                <a:lnTo>
                  <a:pt x="442" y="130"/>
                </a:lnTo>
                <a:lnTo>
                  <a:pt x="448" y="119"/>
                </a:lnTo>
                <a:lnTo>
                  <a:pt x="437" y="113"/>
                </a:lnTo>
                <a:lnTo>
                  <a:pt x="426" y="113"/>
                </a:lnTo>
                <a:lnTo>
                  <a:pt x="421" y="102"/>
                </a:lnTo>
                <a:lnTo>
                  <a:pt x="416" y="97"/>
                </a:lnTo>
                <a:lnTo>
                  <a:pt x="410" y="97"/>
                </a:lnTo>
                <a:lnTo>
                  <a:pt x="400" y="102"/>
                </a:lnTo>
                <a:lnTo>
                  <a:pt x="389" y="102"/>
                </a:lnTo>
                <a:lnTo>
                  <a:pt x="384" y="97"/>
                </a:lnTo>
                <a:lnTo>
                  <a:pt x="378" y="92"/>
                </a:lnTo>
                <a:lnTo>
                  <a:pt x="378" y="81"/>
                </a:lnTo>
                <a:lnTo>
                  <a:pt x="373" y="75"/>
                </a:lnTo>
                <a:lnTo>
                  <a:pt x="368" y="70"/>
                </a:lnTo>
                <a:lnTo>
                  <a:pt x="384" y="65"/>
                </a:lnTo>
                <a:lnTo>
                  <a:pt x="389" y="65"/>
                </a:lnTo>
                <a:lnTo>
                  <a:pt x="389" y="54"/>
                </a:lnTo>
                <a:lnTo>
                  <a:pt x="384" y="43"/>
                </a:lnTo>
                <a:lnTo>
                  <a:pt x="384" y="32"/>
                </a:lnTo>
                <a:lnTo>
                  <a:pt x="378" y="32"/>
                </a:lnTo>
                <a:lnTo>
                  <a:pt x="373" y="32"/>
                </a:lnTo>
                <a:lnTo>
                  <a:pt x="368" y="21"/>
                </a:lnTo>
                <a:lnTo>
                  <a:pt x="373" y="16"/>
                </a:lnTo>
                <a:lnTo>
                  <a:pt x="378" y="11"/>
                </a:lnTo>
                <a:lnTo>
                  <a:pt x="384" y="5"/>
                </a:lnTo>
                <a:lnTo>
                  <a:pt x="384" y="0"/>
                </a:lnTo>
                <a:lnTo>
                  <a:pt x="378" y="0"/>
                </a:lnTo>
                <a:lnTo>
                  <a:pt x="373" y="0"/>
                </a:lnTo>
                <a:lnTo>
                  <a:pt x="362" y="5"/>
                </a:lnTo>
                <a:lnTo>
                  <a:pt x="352" y="5"/>
                </a:lnTo>
                <a:lnTo>
                  <a:pt x="330" y="5"/>
                </a:lnTo>
                <a:lnTo>
                  <a:pt x="325" y="0"/>
                </a:lnTo>
                <a:lnTo>
                  <a:pt x="314" y="0"/>
                </a:lnTo>
                <a:lnTo>
                  <a:pt x="309" y="5"/>
                </a:lnTo>
                <a:lnTo>
                  <a:pt x="298" y="11"/>
                </a:lnTo>
                <a:lnTo>
                  <a:pt x="293" y="5"/>
                </a:lnTo>
                <a:lnTo>
                  <a:pt x="288" y="11"/>
                </a:lnTo>
                <a:lnTo>
                  <a:pt x="282" y="16"/>
                </a:lnTo>
                <a:lnTo>
                  <a:pt x="272" y="21"/>
                </a:lnTo>
                <a:lnTo>
                  <a:pt x="266" y="27"/>
                </a:lnTo>
                <a:lnTo>
                  <a:pt x="256" y="27"/>
                </a:lnTo>
                <a:lnTo>
                  <a:pt x="245" y="21"/>
                </a:lnTo>
                <a:lnTo>
                  <a:pt x="240" y="21"/>
                </a:lnTo>
                <a:lnTo>
                  <a:pt x="229" y="27"/>
                </a:lnTo>
                <a:lnTo>
                  <a:pt x="224" y="32"/>
                </a:lnTo>
                <a:lnTo>
                  <a:pt x="218" y="43"/>
                </a:lnTo>
                <a:lnTo>
                  <a:pt x="213" y="48"/>
                </a:lnTo>
                <a:lnTo>
                  <a:pt x="213" y="59"/>
                </a:lnTo>
                <a:lnTo>
                  <a:pt x="202" y="59"/>
                </a:lnTo>
                <a:lnTo>
                  <a:pt x="197" y="65"/>
                </a:lnTo>
                <a:lnTo>
                  <a:pt x="197" y="70"/>
                </a:lnTo>
                <a:lnTo>
                  <a:pt x="192" y="70"/>
                </a:lnTo>
                <a:lnTo>
                  <a:pt x="181" y="75"/>
                </a:lnTo>
                <a:lnTo>
                  <a:pt x="165" y="70"/>
                </a:lnTo>
                <a:lnTo>
                  <a:pt x="144" y="65"/>
                </a:lnTo>
                <a:lnTo>
                  <a:pt x="154" y="54"/>
                </a:lnTo>
                <a:lnTo>
                  <a:pt x="144" y="43"/>
                </a:lnTo>
                <a:lnTo>
                  <a:pt x="133" y="54"/>
                </a:lnTo>
                <a:lnTo>
                  <a:pt x="128" y="48"/>
                </a:lnTo>
                <a:lnTo>
                  <a:pt x="117" y="48"/>
                </a:lnTo>
                <a:lnTo>
                  <a:pt x="106" y="54"/>
                </a:lnTo>
                <a:lnTo>
                  <a:pt x="112" y="65"/>
                </a:lnTo>
                <a:lnTo>
                  <a:pt x="117" y="70"/>
                </a:lnTo>
                <a:lnTo>
                  <a:pt x="112" y="7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2" name="Freeform 155"/>
          <p:cNvSpPr>
            <a:spLocks/>
          </p:cNvSpPr>
          <p:nvPr/>
        </p:nvSpPr>
        <p:spPr bwMode="auto">
          <a:xfrm>
            <a:off x="3631665" y="4901084"/>
            <a:ext cx="314325" cy="393574"/>
          </a:xfrm>
          <a:custGeom>
            <a:avLst/>
            <a:gdLst>
              <a:gd name="T0" fmla="*/ 134 w 198"/>
              <a:gd name="T1" fmla="*/ 43 h 248"/>
              <a:gd name="T2" fmla="*/ 123 w 198"/>
              <a:gd name="T3" fmla="*/ 32 h 248"/>
              <a:gd name="T4" fmla="*/ 128 w 198"/>
              <a:gd name="T5" fmla="*/ 21 h 248"/>
              <a:gd name="T6" fmla="*/ 118 w 198"/>
              <a:gd name="T7" fmla="*/ 21 h 248"/>
              <a:gd name="T8" fmla="*/ 118 w 198"/>
              <a:gd name="T9" fmla="*/ 16 h 248"/>
              <a:gd name="T10" fmla="*/ 102 w 198"/>
              <a:gd name="T11" fmla="*/ 16 h 248"/>
              <a:gd name="T12" fmla="*/ 118 w 198"/>
              <a:gd name="T13" fmla="*/ 10 h 248"/>
              <a:gd name="T14" fmla="*/ 123 w 198"/>
              <a:gd name="T15" fmla="*/ 10 h 248"/>
              <a:gd name="T16" fmla="*/ 107 w 198"/>
              <a:gd name="T17" fmla="*/ 10 h 248"/>
              <a:gd name="T18" fmla="*/ 96 w 198"/>
              <a:gd name="T19" fmla="*/ 0 h 248"/>
              <a:gd name="T20" fmla="*/ 80 w 198"/>
              <a:gd name="T21" fmla="*/ 5 h 248"/>
              <a:gd name="T22" fmla="*/ 75 w 198"/>
              <a:gd name="T23" fmla="*/ 16 h 248"/>
              <a:gd name="T24" fmla="*/ 70 w 198"/>
              <a:gd name="T25" fmla="*/ 37 h 248"/>
              <a:gd name="T26" fmla="*/ 59 w 198"/>
              <a:gd name="T27" fmla="*/ 43 h 248"/>
              <a:gd name="T28" fmla="*/ 43 w 198"/>
              <a:gd name="T29" fmla="*/ 32 h 248"/>
              <a:gd name="T30" fmla="*/ 32 w 198"/>
              <a:gd name="T31" fmla="*/ 43 h 248"/>
              <a:gd name="T32" fmla="*/ 16 w 198"/>
              <a:gd name="T33" fmla="*/ 43 h 248"/>
              <a:gd name="T34" fmla="*/ 11 w 198"/>
              <a:gd name="T35" fmla="*/ 54 h 248"/>
              <a:gd name="T36" fmla="*/ 0 w 198"/>
              <a:gd name="T37" fmla="*/ 75 h 248"/>
              <a:gd name="T38" fmla="*/ 6 w 198"/>
              <a:gd name="T39" fmla="*/ 86 h 248"/>
              <a:gd name="T40" fmla="*/ 16 w 198"/>
              <a:gd name="T41" fmla="*/ 97 h 248"/>
              <a:gd name="T42" fmla="*/ 27 w 198"/>
              <a:gd name="T43" fmla="*/ 119 h 248"/>
              <a:gd name="T44" fmla="*/ 32 w 198"/>
              <a:gd name="T45" fmla="*/ 129 h 248"/>
              <a:gd name="T46" fmla="*/ 48 w 198"/>
              <a:gd name="T47" fmla="*/ 146 h 248"/>
              <a:gd name="T48" fmla="*/ 59 w 198"/>
              <a:gd name="T49" fmla="*/ 151 h 248"/>
              <a:gd name="T50" fmla="*/ 75 w 198"/>
              <a:gd name="T51" fmla="*/ 156 h 248"/>
              <a:gd name="T52" fmla="*/ 75 w 198"/>
              <a:gd name="T53" fmla="*/ 178 h 248"/>
              <a:gd name="T54" fmla="*/ 96 w 198"/>
              <a:gd name="T55" fmla="*/ 194 h 248"/>
              <a:gd name="T56" fmla="*/ 118 w 198"/>
              <a:gd name="T57" fmla="*/ 200 h 248"/>
              <a:gd name="T58" fmla="*/ 128 w 198"/>
              <a:gd name="T59" fmla="*/ 205 h 248"/>
              <a:gd name="T60" fmla="*/ 139 w 198"/>
              <a:gd name="T61" fmla="*/ 211 h 248"/>
              <a:gd name="T62" fmla="*/ 155 w 198"/>
              <a:gd name="T63" fmla="*/ 216 h 248"/>
              <a:gd name="T64" fmla="*/ 176 w 198"/>
              <a:gd name="T65" fmla="*/ 221 h 248"/>
              <a:gd name="T66" fmla="*/ 171 w 198"/>
              <a:gd name="T67" fmla="*/ 238 h 248"/>
              <a:gd name="T68" fmla="*/ 182 w 198"/>
              <a:gd name="T69" fmla="*/ 248 h 248"/>
              <a:gd name="T70" fmla="*/ 198 w 198"/>
              <a:gd name="T71" fmla="*/ 248 h 248"/>
              <a:gd name="T72" fmla="*/ 198 w 198"/>
              <a:gd name="T73" fmla="*/ 238 h 248"/>
              <a:gd name="T74" fmla="*/ 192 w 198"/>
              <a:gd name="T75" fmla="*/ 216 h 248"/>
              <a:gd name="T76" fmla="*/ 182 w 198"/>
              <a:gd name="T77" fmla="*/ 205 h 248"/>
              <a:gd name="T78" fmla="*/ 192 w 198"/>
              <a:gd name="T79" fmla="*/ 200 h 248"/>
              <a:gd name="T80" fmla="*/ 198 w 198"/>
              <a:gd name="T81" fmla="*/ 183 h 248"/>
              <a:gd name="T82" fmla="*/ 192 w 198"/>
              <a:gd name="T83" fmla="*/ 162 h 248"/>
              <a:gd name="T84" fmla="*/ 192 w 198"/>
              <a:gd name="T85" fmla="*/ 146 h 248"/>
              <a:gd name="T86" fmla="*/ 198 w 198"/>
              <a:gd name="T87" fmla="*/ 129 h 248"/>
              <a:gd name="T88" fmla="*/ 182 w 198"/>
              <a:gd name="T89" fmla="*/ 124 h 248"/>
              <a:gd name="T90" fmla="*/ 176 w 198"/>
              <a:gd name="T91" fmla="*/ 113 h 248"/>
              <a:gd name="T92" fmla="*/ 171 w 198"/>
              <a:gd name="T93" fmla="*/ 102 h 248"/>
              <a:gd name="T94" fmla="*/ 166 w 198"/>
              <a:gd name="T95" fmla="*/ 86 h 248"/>
              <a:gd name="T96" fmla="*/ 155 w 198"/>
              <a:gd name="T97" fmla="*/ 70 h 248"/>
              <a:gd name="T98" fmla="*/ 150 w 198"/>
              <a:gd name="T99" fmla="*/ 54 h 2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8" h="248">
                <a:moveTo>
                  <a:pt x="139" y="48"/>
                </a:moveTo>
                <a:lnTo>
                  <a:pt x="134" y="43"/>
                </a:lnTo>
                <a:lnTo>
                  <a:pt x="128" y="37"/>
                </a:lnTo>
                <a:lnTo>
                  <a:pt x="123" y="32"/>
                </a:lnTo>
                <a:lnTo>
                  <a:pt x="123" y="27"/>
                </a:lnTo>
                <a:lnTo>
                  <a:pt x="128" y="21"/>
                </a:lnTo>
                <a:lnTo>
                  <a:pt x="123" y="21"/>
                </a:lnTo>
                <a:lnTo>
                  <a:pt x="118" y="21"/>
                </a:lnTo>
                <a:lnTo>
                  <a:pt x="112" y="16"/>
                </a:lnTo>
                <a:lnTo>
                  <a:pt x="118" y="16"/>
                </a:lnTo>
                <a:lnTo>
                  <a:pt x="107" y="16"/>
                </a:lnTo>
                <a:lnTo>
                  <a:pt x="102" y="16"/>
                </a:lnTo>
                <a:lnTo>
                  <a:pt x="107" y="10"/>
                </a:lnTo>
                <a:lnTo>
                  <a:pt x="118" y="10"/>
                </a:lnTo>
                <a:lnTo>
                  <a:pt x="123" y="16"/>
                </a:lnTo>
                <a:lnTo>
                  <a:pt x="123" y="10"/>
                </a:lnTo>
                <a:lnTo>
                  <a:pt x="118" y="5"/>
                </a:lnTo>
                <a:lnTo>
                  <a:pt x="107" y="10"/>
                </a:lnTo>
                <a:lnTo>
                  <a:pt x="102" y="5"/>
                </a:lnTo>
                <a:lnTo>
                  <a:pt x="96" y="0"/>
                </a:lnTo>
                <a:lnTo>
                  <a:pt x="86" y="0"/>
                </a:lnTo>
                <a:lnTo>
                  <a:pt x="80" y="5"/>
                </a:lnTo>
                <a:lnTo>
                  <a:pt x="75" y="10"/>
                </a:lnTo>
                <a:lnTo>
                  <a:pt x="75" y="16"/>
                </a:lnTo>
                <a:lnTo>
                  <a:pt x="70" y="27"/>
                </a:lnTo>
                <a:lnTo>
                  <a:pt x="70" y="37"/>
                </a:lnTo>
                <a:lnTo>
                  <a:pt x="70" y="48"/>
                </a:lnTo>
                <a:lnTo>
                  <a:pt x="59" y="43"/>
                </a:lnTo>
                <a:lnTo>
                  <a:pt x="54" y="37"/>
                </a:lnTo>
                <a:lnTo>
                  <a:pt x="43" y="32"/>
                </a:lnTo>
                <a:lnTo>
                  <a:pt x="38" y="37"/>
                </a:lnTo>
                <a:lnTo>
                  <a:pt x="32" y="43"/>
                </a:lnTo>
                <a:lnTo>
                  <a:pt x="22" y="43"/>
                </a:lnTo>
                <a:lnTo>
                  <a:pt x="16" y="43"/>
                </a:lnTo>
                <a:lnTo>
                  <a:pt x="11" y="48"/>
                </a:lnTo>
                <a:lnTo>
                  <a:pt x="11" y="54"/>
                </a:lnTo>
                <a:lnTo>
                  <a:pt x="0" y="65"/>
                </a:lnTo>
                <a:lnTo>
                  <a:pt x="0" y="75"/>
                </a:lnTo>
                <a:lnTo>
                  <a:pt x="0" y="81"/>
                </a:lnTo>
                <a:lnTo>
                  <a:pt x="6" y="86"/>
                </a:lnTo>
                <a:lnTo>
                  <a:pt x="11" y="92"/>
                </a:lnTo>
                <a:lnTo>
                  <a:pt x="16" y="97"/>
                </a:lnTo>
                <a:lnTo>
                  <a:pt x="22" y="108"/>
                </a:lnTo>
                <a:lnTo>
                  <a:pt x="27" y="119"/>
                </a:lnTo>
                <a:lnTo>
                  <a:pt x="27" y="124"/>
                </a:lnTo>
                <a:lnTo>
                  <a:pt x="32" y="129"/>
                </a:lnTo>
                <a:lnTo>
                  <a:pt x="43" y="135"/>
                </a:lnTo>
                <a:lnTo>
                  <a:pt x="48" y="146"/>
                </a:lnTo>
                <a:lnTo>
                  <a:pt x="48" y="151"/>
                </a:lnTo>
                <a:lnTo>
                  <a:pt x="59" y="151"/>
                </a:lnTo>
                <a:lnTo>
                  <a:pt x="70" y="156"/>
                </a:lnTo>
                <a:lnTo>
                  <a:pt x="75" y="156"/>
                </a:lnTo>
                <a:lnTo>
                  <a:pt x="75" y="167"/>
                </a:lnTo>
                <a:lnTo>
                  <a:pt x="75" y="178"/>
                </a:lnTo>
                <a:lnTo>
                  <a:pt x="91" y="189"/>
                </a:lnTo>
                <a:lnTo>
                  <a:pt x="96" y="194"/>
                </a:lnTo>
                <a:lnTo>
                  <a:pt x="107" y="200"/>
                </a:lnTo>
                <a:lnTo>
                  <a:pt x="118" y="200"/>
                </a:lnTo>
                <a:lnTo>
                  <a:pt x="123" y="205"/>
                </a:lnTo>
                <a:lnTo>
                  <a:pt x="128" y="205"/>
                </a:lnTo>
                <a:lnTo>
                  <a:pt x="134" y="216"/>
                </a:lnTo>
                <a:lnTo>
                  <a:pt x="139" y="211"/>
                </a:lnTo>
                <a:lnTo>
                  <a:pt x="150" y="211"/>
                </a:lnTo>
                <a:lnTo>
                  <a:pt x="155" y="216"/>
                </a:lnTo>
                <a:lnTo>
                  <a:pt x="171" y="216"/>
                </a:lnTo>
                <a:lnTo>
                  <a:pt x="176" y="221"/>
                </a:lnTo>
                <a:lnTo>
                  <a:pt x="176" y="227"/>
                </a:lnTo>
                <a:lnTo>
                  <a:pt x="171" y="238"/>
                </a:lnTo>
                <a:lnTo>
                  <a:pt x="171" y="243"/>
                </a:lnTo>
                <a:lnTo>
                  <a:pt x="182" y="248"/>
                </a:lnTo>
                <a:lnTo>
                  <a:pt x="187" y="248"/>
                </a:lnTo>
                <a:lnTo>
                  <a:pt x="198" y="248"/>
                </a:lnTo>
                <a:lnTo>
                  <a:pt x="198" y="243"/>
                </a:lnTo>
                <a:lnTo>
                  <a:pt x="198" y="238"/>
                </a:lnTo>
                <a:lnTo>
                  <a:pt x="198" y="227"/>
                </a:lnTo>
                <a:lnTo>
                  <a:pt x="192" y="216"/>
                </a:lnTo>
                <a:lnTo>
                  <a:pt x="187" y="211"/>
                </a:lnTo>
                <a:lnTo>
                  <a:pt x="182" y="205"/>
                </a:lnTo>
                <a:lnTo>
                  <a:pt x="182" y="200"/>
                </a:lnTo>
                <a:lnTo>
                  <a:pt x="192" y="200"/>
                </a:lnTo>
                <a:lnTo>
                  <a:pt x="198" y="194"/>
                </a:lnTo>
                <a:lnTo>
                  <a:pt x="198" y="183"/>
                </a:lnTo>
                <a:lnTo>
                  <a:pt x="192" y="173"/>
                </a:lnTo>
                <a:lnTo>
                  <a:pt x="192" y="162"/>
                </a:lnTo>
                <a:lnTo>
                  <a:pt x="192" y="156"/>
                </a:lnTo>
                <a:lnTo>
                  <a:pt x="192" y="146"/>
                </a:lnTo>
                <a:lnTo>
                  <a:pt x="198" y="135"/>
                </a:lnTo>
                <a:lnTo>
                  <a:pt x="198" y="129"/>
                </a:lnTo>
                <a:lnTo>
                  <a:pt x="192" y="135"/>
                </a:lnTo>
                <a:lnTo>
                  <a:pt x="182" y="124"/>
                </a:lnTo>
                <a:lnTo>
                  <a:pt x="187" y="119"/>
                </a:lnTo>
                <a:lnTo>
                  <a:pt x="176" y="113"/>
                </a:lnTo>
                <a:lnTo>
                  <a:pt x="171" y="108"/>
                </a:lnTo>
                <a:lnTo>
                  <a:pt x="171" y="102"/>
                </a:lnTo>
                <a:lnTo>
                  <a:pt x="171" y="97"/>
                </a:lnTo>
                <a:lnTo>
                  <a:pt x="166" y="86"/>
                </a:lnTo>
                <a:lnTo>
                  <a:pt x="166" y="75"/>
                </a:lnTo>
                <a:lnTo>
                  <a:pt x="155" y="70"/>
                </a:lnTo>
                <a:lnTo>
                  <a:pt x="160" y="59"/>
                </a:lnTo>
                <a:lnTo>
                  <a:pt x="150" y="54"/>
                </a:lnTo>
                <a:lnTo>
                  <a:pt x="139" y="4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Freeform 156"/>
          <p:cNvSpPr>
            <a:spLocks/>
          </p:cNvSpPr>
          <p:nvPr/>
        </p:nvSpPr>
        <p:spPr bwMode="auto">
          <a:xfrm>
            <a:off x="3852327" y="4977260"/>
            <a:ext cx="33338" cy="52371"/>
          </a:xfrm>
          <a:custGeom>
            <a:avLst/>
            <a:gdLst>
              <a:gd name="T0" fmla="*/ 0 w 21"/>
              <a:gd name="T1" fmla="*/ 11 h 33"/>
              <a:gd name="T2" fmla="*/ 0 w 21"/>
              <a:gd name="T3" fmla="*/ 0 h 33"/>
              <a:gd name="T4" fmla="*/ 5 w 21"/>
              <a:gd name="T5" fmla="*/ 6 h 33"/>
              <a:gd name="T6" fmla="*/ 11 w 21"/>
              <a:gd name="T7" fmla="*/ 17 h 33"/>
              <a:gd name="T8" fmla="*/ 16 w 21"/>
              <a:gd name="T9" fmla="*/ 22 h 33"/>
              <a:gd name="T10" fmla="*/ 21 w 21"/>
              <a:gd name="T11" fmla="*/ 27 h 33"/>
              <a:gd name="T12" fmla="*/ 21 w 21"/>
              <a:gd name="T13" fmla="*/ 33 h 33"/>
              <a:gd name="T14" fmla="*/ 11 w 21"/>
              <a:gd name="T15" fmla="*/ 27 h 33"/>
              <a:gd name="T16" fmla="*/ 11 w 21"/>
              <a:gd name="T17" fmla="*/ 17 h 33"/>
              <a:gd name="T18" fmla="*/ 5 w 21"/>
              <a:gd name="T19" fmla="*/ 11 h 33"/>
              <a:gd name="T20" fmla="*/ 0 w 21"/>
              <a:gd name="T21" fmla="*/ 11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33">
                <a:moveTo>
                  <a:pt x="0" y="11"/>
                </a:moveTo>
                <a:lnTo>
                  <a:pt x="0" y="0"/>
                </a:lnTo>
                <a:lnTo>
                  <a:pt x="5" y="6"/>
                </a:lnTo>
                <a:lnTo>
                  <a:pt x="11" y="17"/>
                </a:lnTo>
                <a:lnTo>
                  <a:pt x="16" y="22"/>
                </a:lnTo>
                <a:lnTo>
                  <a:pt x="21" y="27"/>
                </a:lnTo>
                <a:lnTo>
                  <a:pt x="21" y="33"/>
                </a:lnTo>
                <a:lnTo>
                  <a:pt x="11" y="27"/>
                </a:lnTo>
                <a:lnTo>
                  <a:pt x="11" y="17"/>
                </a:lnTo>
                <a:lnTo>
                  <a:pt x="5" y="11"/>
                </a:lnTo>
                <a:lnTo>
                  <a:pt x="0"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Freeform 157"/>
          <p:cNvSpPr>
            <a:spLocks/>
          </p:cNvSpPr>
          <p:nvPr/>
        </p:nvSpPr>
        <p:spPr bwMode="auto">
          <a:xfrm>
            <a:off x="3844390" y="4342462"/>
            <a:ext cx="295275" cy="214244"/>
          </a:xfrm>
          <a:custGeom>
            <a:avLst/>
            <a:gdLst>
              <a:gd name="T0" fmla="*/ 5 w 186"/>
              <a:gd name="T1" fmla="*/ 16 h 135"/>
              <a:gd name="T2" fmla="*/ 0 w 186"/>
              <a:gd name="T3" fmla="*/ 22 h 135"/>
              <a:gd name="T4" fmla="*/ 0 w 186"/>
              <a:gd name="T5" fmla="*/ 32 h 135"/>
              <a:gd name="T6" fmla="*/ 10 w 186"/>
              <a:gd name="T7" fmla="*/ 38 h 135"/>
              <a:gd name="T8" fmla="*/ 16 w 186"/>
              <a:gd name="T9" fmla="*/ 38 h 135"/>
              <a:gd name="T10" fmla="*/ 32 w 186"/>
              <a:gd name="T11" fmla="*/ 49 h 135"/>
              <a:gd name="T12" fmla="*/ 42 w 186"/>
              <a:gd name="T13" fmla="*/ 54 h 135"/>
              <a:gd name="T14" fmla="*/ 53 w 186"/>
              <a:gd name="T15" fmla="*/ 60 h 135"/>
              <a:gd name="T16" fmla="*/ 64 w 186"/>
              <a:gd name="T17" fmla="*/ 60 h 135"/>
              <a:gd name="T18" fmla="*/ 74 w 186"/>
              <a:gd name="T19" fmla="*/ 65 h 135"/>
              <a:gd name="T20" fmla="*/ 90 w 186"/>
              <a:gd name="T21" fmla="*/ 76 h 135"/>
              <a:gd name="T22" fmla="*/ 101 w 186"/>
              <a:gd name="T23" fmla="*/ 81 h 135"/>
              <a:gd name="T24" fmla="*/ 106 w 186"/>
              <a:gd name="T25" fmla="*/ 87 h 135"/>
              <a:gd name="T26" fmla="*/ 112 w 186"/>
              <a:gd name="T27" fmla="*/ 92 h 135"/>
              <a:gd name="T28" fmla="*/ 122 w 186"/>
              <a:gd name="T29" fmla="*/ 103 h 135"/>
              <a:gd name="T30" fmla="*/ 128 w 186"/>
              <a:gd name="T31" fmla="*/ 103 h 135"/>
              <a:gd name="T32" fmla="*/ 144 w 186"/>
              <a:gd name="T33" fmla="*/ 119 h 135"/>
              <a:gd name="T34" fmla="*/ 154 w 186"/>
              <a:gd name="T35" fmla="*/ 124 h 135"/>
              <a:gd name="T36" fmla="*/ 160 w 186"/>
              <a:gd name="T37" fmla="*/ 130 h 135"/>
              <a:gd name="T38" fmla="*/ 170 w 186"/>
              <a:gd name="T39" fmla="*/ 135 h 135"/>
              <a:gd name="T40" fmla="*/ 176 w 186"/>
              <a:gd name="T41" fmla="*/ 130 h 135"/>
              <a:gd name="T42" fmla="*/ 181 w 186"/>
              <a:gd name="T43" fmla="*/ 124 h 135"/>
              <a:gd name="T44" fmla="*/ 186 w 186"/>
              <a:gd name="T45" fmla="*/ 119 h 135"/>
              <a:gd name="T46" fmla="*/ 176 w 186"/>
              <a:gd name="T47" fmla="*/ 114 h 135"/>
              <a:gd name="T48" fmla="*/ 170 w 186"/>
              <a:gd name="T49" fmla="*/ 103 h 135"/>
              <a:gd name="T50" fmla="*/ 160 w 186"/>
              <a:gd name="T51" fmla="*/ 103 h 135"/>
              <a:gd name="T52" fmla="*/ 149 w 186"/>
              <a:gd name="T53" fmla="*/ 97 h 135"/>
              <a:gd name="T54" fmla="*/ 144 w 186"/>
              <a:gd name="T55" fmla="*/ 87 h 135"/>
              <a:gd name="T56" fmla="*/ 133 w 186"/>
              <a:gd name="T57" fmla="*/ 76 h 135"/>
              <a:gd name="T58" fmla="*/ 133 w 186"/>
              <a:gd name="T59" fmla="*/ 65 h 135"/>
              <a:gd name="T60" fmla="*/ 133 w 186"/>
              <a:gd name="T61" fmla="*/ 60 h 135"/>
              <a:gd name="T62" fmla="*/ 128 w 186"/>
              <a:gd name="T63" fmla="*/ 54 h 135"/>
              <a:gd name="T64" fmla="*/ 106 w 186"/>
              <a:gd name="T65" fmla="*/ 49 h 135"/>
              <a:gd name="T66" fmla="*/ 96 w 186"/>
              <a:gd name="T67" fmla="*/ 49 h 135"/>
              <a:gd name="T68" fmla="*/ 90 w 186"/>
              <a:gd name="T69" fmla="*/ 43 h 135"/>
              <a:gd name="T70" fmla="*/ 74 w 186"/>
              <a:gd name="T71" fmla="*/ 38 h 135"/>
              <a:gd name="T72" fmla="*/ 64 w 186"/>
              <a:gd name="T73" fmla="*/ 32 h 135"/>
              <a:gd name="T74" fmla="*/ 58 w 186"/>
              <a:gd name="T75" fmla="*/ 27 h 135"/>
              <a:gd name="T76" fmla="*/ 21 w 186"/>
              <a:gd name="T77" fmla="*/ 0 h 135"/>
              <a:gd name="T78" fmla="*/ 10 w 186"/>
              <a:gd name="T79" fmla="*/ 5 h 135"/>
              <a:gd name="T80" fmla="*/ 5 w 186"/>
              <a:gd name="T81" fmla="*/ 16 h 135"/>
              <a:gd name="T82" fmla="*/ 5 w 186"/>
              <a:gd name="T83" fmla="*/ 16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6" h="135">
                <a:moveTo>
                  <a:pt x="5" y="16"/>
                </a:moveTo>
                <a:lnTo>
                  <a:pt x="0" y="22"/>
                </a:lnTo>
                <a:lnTo>
                  <a:pt x="0" y="32"/>
                </a:lnTo>
                <a:lnTo>
                  <a:pt x="10" y="38"/>
                </a:lnTo>
                <a:lnTo>
                  <a:pt x="16" y="38"/>
                </a:lnTo>
                <a:lnTo>
                  <a:pt x="32" y="49"/>
                </a:lnTo>
                <a:lnTo>
                  <a:pt x="42" y="54"/>
                </a:lnTo>
                <a:lnTo>
                  <a:pt x="53" y="60"/>
                </a:lnTo>
                <a:lnTo>
                  <a:pt x="64" y="60"/>
                </a:lnTo>
                <a:lnTo>
                  <a:pt x="74" y="65"/>
                </a:lnTo>
                <a:lnTo>
                  <a:pt x="90" y="76"/>
                </a:lnTo>
                <a:lnTo>
                  <a:pt x="101" y="81"/>
                </a:lnTo>
                <a:lnTo>
                  <a:pt x="106" y="87"/>
                </a:lnTo>
                <a:lnTo>
                  <a:pt x="112" y="92"/>
                </a:lnTo>
                <a:lnTo>
                  <a:pt x="122" y="103"/>
                </a:lnTo>
                <a:lnTo>
                  <a:pt x="128" y="103"/>
                </a:lnTo>
                <a:lnTo>
                  <a:pt x="144" y="119"/>
                </a:lnTo>
                <a:lnTo>
                  <a:pt x="154" y="124"/>
                </a:lnTo>
                <a:lnTo>
                  <a:pt x="160" y="130"/>
                </a:lnTo>
                <a:lnTo>
                  <a:pt x="170" y="135"/>
                </a:lnTo>
                <a:lnTo>
                  <a:pt x="176" y="130"/>
                </a:lnTo>
                <a:lnTo>
                  <a:pt x="181" y="124"/>
                </a:lnTo>
                <a:lnTo>
                  <a:pt x="186" y="119"/>
                </a:lnTo>
                <a:lnTo>
                  <a:pt x="176" y="114"/>
                </a:lnTo>
                <a:lnTo>
                  <a:pt x="170" y="103"/>
                </a:lnTo>
                <a:lnTo>
                  <a:pt x="160" y="103"/>
                </a:lnTo>
                <a:lnTo>
                  <a:pt x="149" y="97"/>
                </a:lnTo>
                <a:lnTo>
                  <a:pt x="144" y="87"/>
                </a:lnTo>
                <a:lnTo>
                  <a:pt x="133" y="76"/>
                </a:lnTo>
                <a:lnTo>
                  <a:pt x="133" y="65"/>
                </a:lnTo>
                <a:lnTo>
                  <a:pt x="133" y="60"/>
                </a:lnTo>
                <a:lnTo>
                  <a:pt x="128" y="54"/>
                </a:lnTo>
                <a:lnTo>
                  <a:pt x="106" y="49"/>
                </a:lnTo>
                <a:lnTo>
                  <a:pt x="96" y="49"/>
                </a:lnTo>
                <a:lnTo>
                  <a:pt x="90" y="43"/>
                </a:lnTo>
                <a:lnTo>
                  <a:pt x="74" y="38"/>
                </a:lnTo>
                <a:lnTo>
                  <a:pt x="64" y="32"/>
                </a:lnTo>
                <a:lnTo>
                  <a:pt x="58" y="27"/>
                </a:lnTo>
                <a:lnTo>
                  <a:pt x="21" y="0"/>
                </a:lnTo>
                <a:lnTo>
                  <a:pt x="10" y="5"/>
                </a:lnTo>
                <a:lnTo>
                  <a:pt x="5" y="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5" name="Freeform 158"/>
          <p:cNvSpPr>
            <a:spLocks/>
          </p:cNvSpPr>
          <p:nvPr/>
        </p:nvSpPr>
        <p:spPr bwMode="auto">
          <a:xfrm>
            <a:off x="3598327" y="968513"/>
            <a:ext cx="998538" cy="772866"/>
          </a:xfrm>
          <a:custGeom>
            <a:avLst/>
            <a:gdLst>
              <a:gd name="T0" fmla="*/ 315 w 629"/>
              <a:gd name="T1" fmla="*/ 163 h 487"/>
              <a:gd name="T2" fmla="*/ 272 w 629"/>
              <a:gd name="T3" fmla="*/ 168 h 487"/>
              <a:gd name="T4" fmla="*/ 235 w 629"/>
              <a:gd name="T5" fmla="*/ 163 h 487"/>
              <a:gd name="T6" fmla="*/ 197 w 629"/>
              <a:gd name="T7" fmla="*/ 152 h 487"/>
              <a:gd name="T8" fmla="*/ 192 w 629"/>
              <a:gd name="T9" fmla="*/ 114 h 487"/>
              <a:gd name="T10" fmla="*/ 197 w 629"/>
              <a:gd name="T11" fmla="*/ 76 h 487"/>
              <a:gd name="T12" fmla="*/ 181 w 629"/>
              <a:gd name="T13" fmla="*/ 33 h 487"/>
              <a:gd name="T14" fmla="*/ 139 w 629"/>
              <a:gd name="T15" fmla="*/ 28 h 487"/>
              <a:gd name="T16" fmla="*/ 101 w 629"/>
              <a:gd name="T17" fmla="*/ 6 h 487"/>
              <a:gd name="T18" fmla="*/ 69 w 629"/>
              <a:gd name="T19" fmla="*/ 17 h 487"/>
              <a:gd name="T20" fmla="*/ 32 w 629"/>
              <a:gd name="T21" fmla="*/ 28 h 487"/>
              <a:gd name="T22" fmla="*/ 0 w 629"/>
              <a:gd name="T23" fmla="*/ 60 h 487"/>
              <a:gd name="T24" fmla="*/ 32 w 629"/>
              <a:gd name="T25" fmla="*/ 82 h 487"/>
              <a:gd name="T26" fmla="*/ 64 w 629"/>
              <a:gd name="T27" fmla="*/ 98 h 487"/>
              <a:gd name="T28" fmla="*/ 96 w 629"/>
              <a:gd name="T29" fmla="*/ 119 h 487"/>
              <a:gd name="T30" fmla="*/ 91 w 629"/>
              <a:gd name="T31" fmla="*/ 157 h 487"/>
              <a:gd name="T32" fmla="*/ 85 w 629"/>
              <a:gd name="T33" fmla="*/ 195 h 487"/>
              <a:gd name="T34" fmla="*/ 85 w 629"/>
              <a:gd name="T35" fmla="*/ 233 h 487"/>
              <a:gd name="T36" fmla="*/ 112 w 629"/>
              <a:gd name="T37" fmla="*/ 271 h 487"/>
              <a:gd name="T38" fmla="*/ 75 w 629"/>
              <a:gd name="T39" fmla="*/ 287 h 487"/>
              <a:gd name="T40" fmla="*/ 59 w 629"/>
              <a:gd name="T41" fmla="*/ 330 h 487"/>
              <a:gd name="T42" fmla="*/ 96 w 629"/>
              <a:gd name="T43" fmla="*/ 352 h 487"/>
              <a:gd name="T44" fmla="*/ 123 w 629"/>
              <a:gd name="T45" fmla="*/ 374 h 487"/>
              <a:gd name="T46" fmla="*/ 165 w 629"/>
              <a:gd name="T47" fmla="*/ 379 h 487"/>
              <a:gd name="T48" fmla="*/ 203 w 629"/>
              <a:gd name="T49" fmla="*/ 379 h 487"/>
              <a:gd name="T50" fmla="*/ 224 w 629"/>
              <a:gd name="T51" fmla="*/ 412 h 487"/>
              <a:gd name="T52" fmla="*/ 256 w 629"/>
              <a:gd name="T53" fmla="*/ 417 h 487"/>
              <a:gd name="T54" fmla="*/ 299 w 629"/>
              <a:gd name="T55" fmla="*/ 422 h 487"/>
              <a:gd name="T56" fmla="*/ 315 w 629"/>
              <a:gd name="T57" fmla="*/ 428 h 487"/>
              <a:gd name="T58" fmla="*/ 336 w 629"/>
              <a:gd name="T59" fmla="*/ 428 h 487"/>
              <a:gd name="T60" fmla="*/ 352 w 629"/>
              <a:gd name="T61" fmla="*/ 460 h 487"/>
              <a:gd name="T62" fmla="*/ 395 w 629"/>
              <a:gd name="T63" fmla="*/ 444 h 487"/>
              <a:gd name="T64" fmla="*/ 437 w 629"/>
              <a:gd name="T65" fmla="*/ 444 h 487"/>
              <a:gd name="T66" fmla="*/ 469 w 629"/>
              <a:gd name="T67" fmla="*/ 471 h 487"/>
              <a:gd name="T68" fmla="*/ 507 w 629"/>
              <a:gd name="T69" fmla="*/ 487 h 487"/>
              <a:gd name="T70" fmla="*/ 555 w 629"/>
              <a:gd name="T71" fmla="*/ 476 h 487"/>
              <a:gd name="T72" fmla="*/ 571 w 629"/>
              <a:gd name="T73" fmla="*/ 433 h 487"/>
              <a:gd name="T74" fmla="*/ 597 w 629"/>
              <a:gd name="T75" fmla="*/ 406 h 487"/>
              <a:gd name="T76" fmla="*/ 597 w 629"/>
              <a:gd name="T77" fmla="*/ 379 h 487"/>
              <a:gd name="T78" fmla="*/ 587 w 629"/>
              <a:gd name="T79" fmla="*/ 352 h 487"/>
              <a:gd name="T80" fmla="*/ 603 w 629"/>
              <a:gd name="T81" fmla="*/ 341 h 487"/>
              <a:gd name="T82" fmla="*/ 608 w 629"/>
              <a:gd name="T83" fmla="*/ 314 h 487"/>
              <a:gd name="T84" fmla="*/ 592 w 629"/>
              <a:gd name="T85" fmla="*/ 276 h 487"/>
              <a:gd name="T86" fmla="*/ 624 w 629"/>
              <a:gd name="T87" fmla="*/ 249 h 487"/>
              <a:gd name="T88" fmla="*/ 597 w 629"/>
              <a:gd name="T89" fmla="*/ 228 h 487"/>
              <a:gd name="T90" fmla="*/ 555 w 629"/>
              <a:gd name="T91" fmla="*/ 222 h 487"/>
              <a:gd name="T92" fmla="*/ 517 w 629"/>
              <a:gd name="T93" fmla="*/ 206 h 487"/>
              <a:gd name="T94" fmla="*/ 469 w 629"/>
              <a:gd name="T95" fmla="*/ 190 h 487"/>
              <a:gd name="T96" fmla="*/ 432 w 629"/>
              <a:gd name="T97" fmla="*/ 174 h 487"/>
              <a:gd name="T98" fmla="*/ 389 w 629"/>
              <a:gd name="T99" fmla="*/ 174 h 487"/>
              <a:gd name="T100" fmla="*/ 347 w 629"/>
              <a:gd name="T101" fmla="*/ 19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87">
                <a:moveTo>
                  <a:pt x="336" y="190"/>
                </a:moveTo>
                <a:lnTo>
                  <a:pt x="331" y="179"/>
                </a:lnTo>
                <a:lnTo>
                  <a:pt x="325" y="174"/>
                </a:lnTo>
                <a:lnTo>
                  <a:pt x="320" y="168"/>
                </a:lnTo>
                <a:lnTo>
                  <a:pt x="315" y="163"/>
                </a:lnTo>
                <a:lnTo>
                  <a:pt x="304" y="157"/>
                </a:lnTo>
                <a:lnTo>
                  <a:pt x="299" y="163"/>
                </a:lnTo>
                <a:lnTo>
                  <a:pt x="288" y="168"/>
                </a:lnTo>
                <a:lnTo>
                  <a:pt x="283" y="174"/>
                </a:lnTo>
                <a:lnTo>
                  <a:pt x="272" y="168"/>
                </a:lnTo>
                <a:lnTo>
                  <a:pt x="267" y="168"/>
                </a:lnTo>
                <a:lnTo>
                  <a:pt x="261" y="157"/>
                </a:lnTo>
                <a:lnTo>
                  <a:pt x="251" y="163"/>
                </a:lnTo>
                <a:lnTo>
                  <a:pt x="245" y="168"/>
                </a:lnTo>
                <a:lnTo>
                  <a:pt x="235" y="163"/>
                </a:lnTo>
                <a:lnTo>
                  <a:pt x="229" y="157"/>
                </a:lnTo>
                <a:lnTo>
                  <a:pt x="219" y="157"/>
                </a:lnTo>
                <a:lnTo>
                  <a:pt x="208" y="157"/>
                </a:lnTo>
                <a:lnTo>
                  <a:pt x="197" y="163"/>
                </a:lnTo>
                <a:lnTo>
                  <a:pt x="197" y="152"/>
                </a:lnTo>
                <a:lnTo>
                  <a:pt x="192" y="147"/>
                </a:lnTo>
                <a:lnTo>
                  <a:pt x="187" y="136"/>
                </a:lnTo>
                <a:lnTo>
                  <a:pt x="181" y="130"/>
                </a:lnTo>
                <a:lnTo>
                  <a:pt x="181" y="119"/>
                </a:lnTo>
                <a:lnTo>
                  <a:pt x="192" y="114"/>
                </a:lnTo>
                <a:lnTo>
                  <a:pt x="187" y="109"/>
                </a:lnTo>
                <a:lnTo>
                  <a:pt x="192" y="98"/>
                </a:lnTo>
                <a:lnTo>
                  <a:pt x="197" y="92"/>
                </a:lnTo>
                <a:lnTo>
                  <a:pt x="197" y="82"/>
                </a:lnTo>
                <a:lnTo>
                  <a:pt x="197" y="76"/>
                </a:lnTo>
                <a:lnTo>
                  <a:pt x="192" y="65"/>
                </a:lnTo>
                <a:lnTo>
                  <a:pt x="192" y="60"/>
                </a:lnTo>
                <a:lnTo>
                  <a:pt x="192" y="49"/>
                </a:lnTo>
                <a:lnTo>
                  <a:pt x="187" y="44"/>
                </a:lnTo>
                <a:lnTo>
                  <a:pt x="181" y="33"/>
                </a:lnTo>
                <a:lnTo>
                  <a:pt x="176" y="28"/>
                </a:lnTo>
                <a:lnTo>
                  <a:pt x="165" y="22"/>
                </a:lnTo>
                <a:lnTo>
                  <a:pt x="155" y="22"/>
                </a:lnTo>
                <a:lnTo>
                  <a:pt x="149" y="28"/>
                </a:lnTo>
                <a:lnTo>
                  <a:pt x="139" y="28"/>
                </a:lnTo>
                <a:lnTo>
                  <a:pt x="128" y="22"/>
                </a:lnTo>
                <a:lnTo>
                  <a:pt x="123" y="17"/>
                </a:lnTo>
                <a:lnTo>
                  <a:pt x="117" y="11"/>
                </a:lnTo>
                <a:lnTo>
                  <a:pt x="112" y="6"/>
                </a:lnTo>
                <a:lnTo>
                  <a:pt x="101" y="6"/>
                </a:lnTo>
                <a:lnTo>
                  <a:pt x="96" y="0"/>
                </a:lnTo>
                <a:lnTo>
                  <a:pt x="85" y="0"/>
                </a:lnTo>
                <a:lnTo>
                  <a:pt x="75" y="0"/>
                </a:lnTo>
                <a:lnTo>
                  <a:pt x="75" y="6"/>
                </a:lnTo>
                <a:lnTo>
                  <a:pt x="69" y="17"/>
                </a:lnTo>
                <a:lnTo>
                  <a:pt x="64" y="22"/>
                </a:lnTo>
                <a:lnTo>
                  <a:pt x="59" y="28"/>
                </a:lnTo>
                <a:lnTo>
                  <a:pt x="48" y="28"/>
                </a:lnTo>
                <a:lnTo>
                  <a:pt x="43" y="33"/>
                </a:lnTo>
                <a:lnTo>
                  <a:pt x="32" y="28"/>
                </a:lnTo>
                <a:lnTo>
                  <a:pt x="27" y="33"/>
                </a:lnTo>
                <a:lnTo>
                  <a:pt x="21" y="38"/>
                </a:lnTo>
                <a:lnTo>
                  <a:pt x="16" y="44"/>
                </a:lnTo>
                <a:lnTo>
                  <a:pt x="11" y="55"/>
                </a:lnTo>
                <a:lnTo>
                  <a:pt x="0" y="60"/>
                </a:lnTo>
                <a:lnTo>
                  <a:pt x="5" y="65"/>
                </a:lnTo>
                <a:lnTo>
                  <a:pt x="11" y="60"/>
                </a:lnTo>
                <a:lnTo>
                  <a:pt x="16" y="71"/>
                </a:lnTo>
                <a:lnTo>
                  <a:pt x="27" y="76"/>
                </a:lnTo>
                <a:lnTo>
                  <a:pt x="32" y="82"/>
                </a:lnTo>
                <a:lnTo>
                  <a:pt x="32" y="92"/>
                </a:lnTo>
                <a:lnTo>
                  <a:pt x="37" y="98"/>
                </a:lnTo>
                <a:lnTo>
                  <a:pt x="48" y="103"/>
                </a:lnTo>
                <a:lnTo>
                  <a:pt x="59" y="98"/>
                </a:lnTo>
                <a:lnTo>
                  <a:pt x="64" y="98"/>
                </a:lnTo>
                <a:lnTo>
                  <a:pt x="75" y="98"/>
                </a:lnTo>
                <a:lnTo>
                  <a:pt x="80" y="98"/>
                </a:lnTo>
                <a:lnTo>
                  <a:pt x="91" y="103"/>
                </a:lnTo>
                <a:lnTo>
                  <a:pt x="91" y="109"/>
                </a:lnTo>
                <a:lnTo>
                  <a:pt x="96" y="119"/>
                </a:lnTo>
                <a:lnTo>
                  <a:pt x="96" y="125"/>
                </a:lnTo>
                <a:lnTo>
                  <a:pt x="96" y="136"/>
                </a:lnTo>
                <a:lnTo>
                  <a:pt x="96" y="141"/>
                </a:lnTo>
                <a:lnTo>
                  <a:pt x="91" y="152"/>
                </a:lnTo>
                <a:lnTo>
                  <a:pt x="91" y="157"/>
                </a:lnTo>
                <a:lnTo>
                  <a:pt x="91" y="168"/>
                </a:lnTo>
                <a:lnTo>
                  <a:pt x="91" y="174"/>
                </a:lnTo>
                <a:lnTo>
                  <a:pt x="85" y="179"/>
                </a:lnTo>
                <a:lnTo>
                  <a:pt x="80" y="184"/>
                </a:lnTo>
                <a:lnTo>
                  <a:pt x="85" y="195"/>
                </a:lnTo>
                <a:lnTo>
                  <a:pt x="85" y="201"/>
                </a:lnTo>
                <a:lnTo>
                  <a:pt x="91" y="211"/>
                </a:lnTo>
                <a:lnTo>
                  <a:pt x="85" y="217"/>
                </a:lnTo>
                <a:lnTo>
                  <a:pt x="85" y="228"/>
                </a:lnTo>
                <a:lnTo>
                  <a:pt x="85" y="233"/>
                </a:lnTo>
                <a:lnTo>
                  <a:pt x="85" y="244"/>
                </a:lnTo>
                <a:lnTo>
                  <a:pt x="96" y="249"/>
                </a:lnTo>
                <a:lnTo>
                  <a:pt x="101" y="260"/>
                </a:lnTo>
                <a:lnTo>
                  <a:pt x="107" y="266"/>
                </a:lnTo>
                <a:lnTo>
                  <a:pt x="112" y="271"/>
                </a:lnTo>
                <a:lnTo>
                  <a:pt x="101" y="276"/>
                </a:lnTo>
                <a:lnTo>
                  <a:pt x="91" y="276"/>
                </a:lnTo>
                <a:lnTo>
                  <a:pt x="85" y="282"/>
                </a:lnTo>
                <a:lnTo>
                  <a:pt x="75" y="282"/>
                </a:lnTo>
                <a:lnTo>
                  <a:pt x="75" y="287"/>
                </a:lnTo>
                <a:lnTo>
                  <a:pt x="69" y="298"/>
                </a:lnTo>
                <a:lnTo>
                  <a:pt x="69" y="309"/>
                </a:lnTo>
                <a:lnTo>
                  <a:pt x="69" y="314"/>
                </a:lnTo>
                <a:lnTo>
                  <a:pt x="64" y="325"/>
                </a:lnTo>
                <a:lnTo>
                  <a:pt x="59" y="330"/>
                </a:lnTo>
                <a:lnTo>
                  <a:pt x="64" y="341"/>
                </a:lnTo>
                <a:lnTo>
                  <a:pt x="69" y="336"/>
                </a:lnTo>
                <a:lnTo>
                  <a:pt x="75" y="341"/>
                </a:lnTo>
                <a:lnTo>
                  <a:pt x="85" y="347"/>
                </a:lnTo>
                <a:lnTo>
                  <a:pt x="96" y="352"/>
                </a:lnTo>
                <a:lnTo>
                  <a:pt x="101" y="357"/>
                </a:lnTo>
                <a:lnTo>
                  <a:pt x="107" y="368"/>
                </a:lnTo>
                <a:lnTo>
                  <a:pt x="107" y="374"/>
                </a:lnTo>
                <a:lnTo>
                  <a:pt x="117" y="379"/>
                </a:lnTo>
                <a:lnTo>
                  <a:pt x="123" y="374"/>
                </a:lnTo>
                <a:lnTo>
                  <a:pt x="133" y="374"/>
                </a:lnTo>
                <a:lnTo>
                  <a:pt x="144" y="374"/>
                </a:lnTo>
                <a:lnTo>
                  <a:pt x="149" y="374"/>
                </a:lnTo>
                <a:lnTo>
                  <a:pt x="160" y="379"/>
                </a:lnTo>
                <a:lnTo>
                  <a:pt x="165" y="379"/>
                </a:lnTo>
                <a:lnTo>
                  <a:pt x="176" y="374"/>
                </a:lnTo>
                <a:lnTo>
                  <a:pt x="181" y="374"/>
                </a:lnTo>
                <a:lnTo>
                  <a:pt x="192" y="374"/>
                </a:lnTo>
                <a:lnTo>
                  <a:pt x="197" y="374"/>
                </a:lnTo>
                <a:lnTo>
                  <a:pt x="203" y="379"/>
                </a:lnTo>
                <a:lnTo>
                  <a:pt x="213" y="379"/>
                </a:lnTo>
                <a:lnTo>
                  <a:pt x="219" y="390"/>
                </a:lnTo>
                <a:lnTo>
                  <a:pt x="224" y="395"/>
                </a:lnTo>
                <a:lnTo>
                  <a:pt x="224" y="406"/>
                </a:lnTo>
                <a:lnTo>
                  <a:pt x="224" y="412"/>
                </a:lnTo>
                <a:lnTo>
                  <a:pt x="229" y="422"/>
                </a:lnTo>
                <a:lnTo>
                  <a:pt x="235" y="422"/>
                </a:lnTo>
                <a:lnTo>
                  <a:pt x="240" y="428"/>
                </a:lnTo>
                <a:lnTo>
                  <a:pt x="245" y="422"/>
                </a:lnTo>
                <a:lnTo>
                  <a:pt x="256" y="417"/>
                </a:lnTo>
                <a:lnTo>
                  <a:pt x="267" y="417"/>
                </a:lnTo>
                <a:lnTo>
                  <a:pt x="272" y="422"/>
                </a:lnTo>
                <a:lnTo>
                  <a:pt x="283" y="422"/>
                </a:lnTo>
                <a:lnTo>
                  <a:pt x="293" y="422"/>
                </a:lnTo>
                <a:lnTo>
                  <a:pt x="299" y="422"/>
                </a:lnTo>
                <a:lnTo>
                  <a:pt x="309" y="428"/>
                </a:lnTo>
                <a:lnTo>
                  <a:pt x="309" y="417"/>
                </a:lnTo>
                <a:lnTo>
                  <a:pt x="304" y="412"/>
                </a:lnTo>
                <a:lnTo>
                  <a:pt x="309" y="417"/>
                </a:lnTo>
                <a:lnTo>
                  <a:pt x="315" y="428"/>
                </a:lnTo>
                <a:lnTo>
                  <a:pt x="309" y="428"/>
                </a:lnTo>
                <a:lnTo>
                  <a:pt x="309" y="433"/>
                </a:lnTo>
                <a:lnTo>
                  <a:pt x="320" y="433"/>
                </a:lnTo>
                <a:lnTo>
                  <a:pt x="325" y="433"/>
                </a:lnTo>
                <a:lnTo>
                  <a:pt x="336" y="428"/>
                </a:lnTo>
                <a:lnTo>
                  <a:pt x="336" y="439"/>
                </a:lnTo>
                <a:lnTo>
                  <a:pt x="336" y="444"/>
                </a:lnTo>
                <a:lnTo>
                  <a:pt x="336" y="455"/>
                </a:lnTo>
                <a:lnTo>
                  <a:pt x="341" y="460"/>
                </a:lnTo>
                <a:lnTo>
                  <a:pt x="352" y="460"/>
                </a:lnTo>
                <a:lnTo>
                  <a:pt x="363" y="455"/>
                </a:lnTo>
                <a:lnTo>
                  <a:pt x="368" y="449"/>
                </a:lnTo>
                <a:lnTo>
                  <a:pt x="379" y="449"/>
                </a:lnTo>
                <a:lnTo>
                  <a:pt x="384" y="449"/>
                </a:lnTo>
                <a:lnTo>
                  <a:pt x="395" y="444"/>
                </a:lnTo>
                <a:lnTo>
                  <a:pt x="405" y="444"/>
                </a:lnTo>
                <a:lnTo>
                  <a:pt x="411" y="444"/>
                </a:lnTo>
                <a:lnTo>
                  <a:pt x="421" y="444"/>
                </a:lnTo>
                <a:lnTo>
                  <a:pt x="427" y="439"/>
                </a:lnTo>
                <a:lnTo>
                  <a:pt x="437" y="444"/>
                </a:lnTo>
                <a:lnTo>
                  <a:pt x="443" y="449"/>
                </a:lnTo>
                <a:lnTo>
                  <a:pt x="448" y="455"/>
                </a:lnTo>
                <a:lnTo>
                  <a:pt x="459" y="455"/>
                </a:lnTo>
                <a:lnTo>
                  <a:pt x="464" y="466"/>
                </a:lnTo>
                <a:lnTo>
                  <a:pt x="469" y="471"/>
                </a:lnTo>
                <a:lnTo>
                  <a:pt x="475" y="476"/>
                </a:lnTo>
                <a:lnTo>
                  <a:pt x="485" y="476"/>
                </a:lnTo>
                <a:lnTo>
                  <a:pt x="491" y="482"/>
                </a:lnTo>
                <a:lnTo>
                  <a:pt x="501" y="487"/>
                </a:lnTo>
                <a:lnTo>
                  <a:pt x="507" y="487"/>
                </a:lnTo>
                <a:lnTo>
                  <a:pt x="517" y="482"/>
                </a:lnTo>
                <a:lnTo>
                  <a:pt x="528" y="482"/>
                </a:lnTo>
                <a:lnTo>
                  <a:pt x="533" y="476"/>
                </a:lnTo>
                <a:lnTo>
                  <a:pt x="544" y="476"/>
                </a:lnTo>
                <a:lnTo>
                  <a:pt x="555" y="476"/>
                </a:lnTo>
                <a:lnTo>
                  <a:pt x="560" y="471"/>
                </a:lnTo>
                <a:lnTo>
                  <a:pt x="560" y="460"/>
                </a:lnTo>
                <a:lnTo>
                  <a:pt x="565" y="455"/>
                </a:lnTo>
                <a:lnTo>
                  <a:pt x="565" y="444"/>
                </a:lnTo>
                <a:lnTo>
                  <a:pt x="571" y="433"/>
                </a:lnTo>
                <a:lnTo>
                  <a:pt x="571" y="428"/>
                </a:lnTo>
                <a:lnTo>
                  <a:pt x="576" y="417"/>
                </a:lnTo>
                <a:lnTo>
                  <a:pt x="581" y="417"/>
                </a:lnTo>
                <a:lnTo>
                  <a:pt x="592" y="417"/>
                </a:lnTo>
                <a:lnTo>
                  <a:pt x="597" y="406"/>
                </a:lnTo>
                <a:lnTo>
                  <a:pt x="592" y="401"/>
                </a:lnTo>
                <a:lnTo>
                  <a:pt x="581" y="395"/>
                </a:lnTo>
                <a:lnTo>
                  <a:pt x="587" y="390"/>
                </a:lnTo>
                <a:lnTo>
                  <a:pt x="592" y="384"/>
                </a:lnTo>
                <a:lnTo>
                  <a:pt x="597" y="379"/>
                </a:lnTo>
                <a:lnTo>
                  <a:pt x="603" y="374"/>
                </a:lnTo>
                <a:lnTo>
                  <a:pt x="603" y="368"/>
                </a:lnTo>
                <a:lnTo>
                  <a:pt x="597" y="363"/>
                </a:lnTo>
                <a:lnTo>
                  <a:pt x="592" y="357"/>
                </a:lnTo>
                <a:lnTo>
                  <a:pt x="587" y="352"/>
                </a:lnTo>
                <a:lnTo>
                  <a:pt x="581" y="341"/>
                </a:lnTo>
                <a:lnTo>
                  <a:pt x="592" y="336"/>
                </a:lnTo>
                <a:lnTo>
                  <a:pt x="597" y="336"/>
                </a:lnTo>
                <a:lnTo>
                  <a:pt x="608" y="330"/>
                </a:lnTo>
                <a:lnTo>
                  <a:pt x="603" y="341"/>
                </a:lnTo>
                <a:lnTo>
                  <a:pt x="608" y="330"/>
                </a:lnTo>
                <a:lnTo>
                  <a:pt x="619" y="325"/>
                </a:lnTo>
                <a:lnTo>
                  <a:pt x="613" y="325"/>
                </a:lnTo>
                <a:lnTo>
                  <a:pt x="608" y="325"/>
                </a:lnTo>
                <a:lnTo>
                  <a:pt x="608" y="314"/>
                </a:lnTo>
                <a:lnTo>
                  <a:pt x="603" y="309"/>
                </a:lnTo>
                <a:lnTo>
                  <a:pt x="608" y="298"/>
                </a:lnTo>
                <a:lnTo>
                  <a:pt x="603" y="293"/>
                </a:lnTo>
                <a:lnTo>
                  <a:pt x="597" y="287"/>
                </a:lnTo>
                <a:lnTo>
                  <a:pt x="592" y="276"/>
                </a:lnTo>
                <a:lnTo>
                  <a:pt x="592" y="271"/>
                </a:lnTo>
                <a:lnTo>
                  <a:pt x="597" y="260"/>
                </a:lnTo>
                <a:lnTo>
                  <a:pt x="608" y="255"/>
                </a:lnTo>
                <a:lnTo>
                  <a:pt x="613" y="255"/>
                </a:lnTo>
                <a:lnTo>
                  <a:pt x="624" y="249"/>
                </a:lnTo>
                <a:lnTo>
                  <a:pt x="629" y="244"/>
                </a:lnTo>
                <a:lnTo>
                  <a:pt x="619" y="244"/>
                </a:lnTo>
                <a:lnTo>
                  <a:pt x="613" y="238"/>
                </a:lnTo>
                <a:lnTo>
                  <a:pt x="608" y="233"/>
                </a:lnTo>
                <a:lnTo>
                  <a:pt x="597" y="228"/>
                </a:lnTo>
                <a:lnTo>
                  <a:pt x="587" y="228"/>
                </a:lnTo>
                <a:lnTo>
                  <a:pt x="587" y="217"/>
                </a:lnTo>
                <a:lnTo>
                  <a:pt x="576" y="222"/>
                </a:lnTo>
                <a:lnTo>
                  <a:pt x="565" y="222"/>
                </a:lnTo>
                <a:lnTo>
                  <a:pt x="555" y="222"/>
                </a:lnTo>
                <a:lnTo>
                  <a:pt x="549" y="222"/>
                </a:lnTo>
                <a:lnTo>
                  <a:pt x="539" y="217"/>
                </a:lnTo>
                <a:lnTo>
                  <a:pt x="533" y="211"/>
                </a:lnTo>
                <a:lnTo>
                  <a:pt x="523" y="211"/>
                </a:lnTo>
                <a:lnTo>
                  <a:pt x="517" y="206"/>
                </a:lnTo>
                <a:lnTo>
                  <a:pt x="507" y="201"/>
                </a:lnTo>
                <a:lnTo>
                  <a:pt x="501" y="195"/>
                </a:lnTo>
                <a:lnTo>
                  <a:pt x="491" y="195"/>
                </a:lnTo>
                <a:lnTo>
                  <a:pt x="480" y="190"/>
                </a:lnTo>
                <a:lnTo>
                  <a:pt x="469" y="190"/>
                </a:lnTo>
                <a:lnTo>
                  <a:pt x="464" y="190"/>
                </a:lnTo>
                <a:lnTo>
                  <a:pt x="459" y="184"/>
                </a:lnTo>
                <a:lnTo>
                  <a:pt x="448" y="179"/>
                </a:lnTo>
                <a:lnTo>
                  <a:pt x="443" y="179"/>
                </a:lnTo>
                <a:lnTo>
                  <a:pt x="432" y="174"/>
                </a:lnTo>
                <a:lnTo>
                  <a:pt x="427" y="168"/>
                </a:lnTo>
                <a:lnTo>
                  <a:pt x="416" y="168"/>
                </a:lnTo>
                <a:lnTo>
                  <a:pt x="405" y="168"/>
                </a:lnTo>
                <a:lnTo>
                  <a:pt x="395" y="168"/>
                </a:lnTo>
                <a:lnTo>
                  <a:pt x="389" y="174"/>
                </a:lnTo>
                <a:lnTo>
                  <a:pt x="379" y="179"/>
                </a:lnTo>
                <a:lnTo>
                  <a:pt x="373" y="184"/>
                </a:lnTo>
                <a:lnTo>
                  <a:pt x="363" y="190"/>
                </a:lnTo>
                <a:lnTo>
                  <a:pt x="357" y="190"/>
                </a:lnTo>
                <a:lnTo>
                  <a:pt x="347" y="190"/>
                </a:lnTo>
                <a:lnTo>
                  <a:pt x="336" y="19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Freeform 159"/>
          <p:cNvSpPr>
            <a:spLocks/>
          </p:cNvSpPr>
          <p:nvPr/>
        </p:nvSpPr>
        <p:spPr bwMode="auto">
          <a:xfrm>
            <a:off x="4139665" y="1612832"/>
            <a:ext cx="652463" cy="455467"/>
          </a:xfrm>
          <a:custGeom>
            <a:avLst/>
            <a:gdLst>
              <a:gd name="T0" fmla="*/ 411 w 411"/>
              <a:gd name="T1" fmla="*/ 87 h 287"/>
              <a:gd name="T2" fmla="*/ 400 w 411"/>
              <a:gd name="T3" fmla="*/ 65 h 287"/>
              <a:gd name="T4" fmla="*/ 379 w 411"/>
              <a:gd name="T5" fmla="*/ 54 h 287"/>
              <a:gd name="T6" fmla="*/ 368 w 411"/>
              <a:gd name="T7" fmla="*/ 27 h 287"/>
              <a:gd name="T8" fmla="*/ 358 w 411"/>
              <a:gd name="T9" fmla="*/ 16 h 287"/>
              <a:gd name="T10" fmla="*/ 331 w 411"/>
              <a:gd name="T11" fmla="*/ 6 h 287"/>
              <a:gd name="T12" fmla="*/ 315 w 411"/>
              <a:gd name="T13" fmla="*/ 22 h 287"/>
              <a:gd name="T14" fmla="*/ 288 w 411"/>
              <a:gd name="T15" fmla="*/ 22 h 287"/>
              <a:gd name="T16" fmla="*/ 267 w 411"/>
              <a:gd name="T17" fmla="*/ 6 h 287"/>
              <a:gd name="T18" fmla="*/ 246 w 411"/>
              <a:gd name="T19" fmla="*/ 11 h 287"/>
              <a:gd name="T20" fmla="*/ 230 w 411"/>
              <a:gd name="T21" fmla="*/ 27 h 287"/>
              <a:gd name="T22" fmla="*/ 219 w 411"/>
              <a:gd name="T23" fmla="*/ 54 h 287"/>
              <a:gd name="T24" fmla="*/ 203 w 411"/>
              <a:gd name="T25" fmla="*/ 70 h 287"/>
              <a:gd name="T26" fmla="*/ 192 w 411"/>
              <a:gd name="T27" fmla="*/ 81 h 287"/>
              <a:gd name="T28" fmla="*/ 182 w 411"/>
              <a:gd name="T29" fmla="*/ 103 h 287"/>
              <a:gd name="T30" fmla="*/ 155 w 411"/>
              <a:gd name="T31" fmla="*/ 114 h 287"/>
              <a:gd name="T32" fmla="*/ 128 w 411"/>
              <a:gd name="T33" fmla="*/ 108 h 287"/>
              <a:gd name="T34" fmla="*/ 91 w 411"/>
              <a:gd name="T35" fmla="*/ 108 h 287"/>
              <a:gd name="T36" fmla="*/ 64 w 411"/>
              <a:gd name="T37" fmla="*/ 119 h 287"/>
              <a:gd name="T38" fmla="*/ 32 w 411"/>
              <a:gd name="T39" fmla="*/ 130 h 287"/>
              <a:gd name="T40" fmla="*/ 6 w 411"/>
              <a:gd name="T41" fmla="*/ 146 h 287"/>
              <a:gd name="T42" fmla="*/ 16 w 411"/>
              <a:gd name="T43" fmla="*/ 162 h 287"/>
              <a:gd name="T44" fmla="*/ 38 w 411"/>
              <a:gd name="T45" fmla="*/ 179 h 287"/>
              <a:gd name="T46" fmla="*/ 54 w 411"/>
              <a:gd name="T47" fmla="*/ 200 h 287"/>
              <a:gd name="T48" fmla="*/ 54 w 411"/>
              <a:gd name="T49" fmla="*/ 216 h 287"/>
              <a:gd name="T50" fmla="*/ 80 w 411"/>
              <a:gd name="T51" fmla="*/ 200 h 287"/>
              <a:gd name="T52" fmla="*/ 102 w 411"/>
              <a:gd name="T53" fmla="*/ 195 h 287"/>
              <a:gd name="T54" fmla="*/ 112 w 411"/>
              <a:gd name="T55" fmla="*/ 206 h 287"/>
              <a:gd name="T56" fmla="*/ 134 w 411"/>
              <a:gd name="T57" fmla="*/ 206 h 287"/>
              <a:gd name="T58" fmla="*/ 150 w 411"/>
              <a:gd name="T59" fmla="*/ 189 h 287"/>
              <a:gd name="T60" fmla="*/ 166 w 411"/>
              <a:gd name="T61" fmla="*/ 179 h 287"/>
              <a:gd name="T62" fmla="*/ 176 w 411"/>
              <a:gd name="T63" fmla="*/ 157 h 287"/>
              <a:gd name="T64" fmla="*/ 203 w 411"/>
              <a:gd name="T65" fmla="*/ 146 h 287"/>
              <a:gd name="T66" fmla="*/ 219 w 411"/>
              <a:gd name="T67" fmla="*/ 162 h 287"/>
              <a:gd name="T68" fmla="*/ 235 w 411"/>
              <a:gd name="T69" fmla="*/ 184 h 287"/>
              <a:gd name="T70" fmla="*/ 262 w 411"/>
              <a:gd name="T71" fmla="*/ 195 h 287"/>
              <a:gd name="T72" fmla="*/ 246 w 411"/>
              <a:gd name="T73" fmla="*/ 206 h 287"/>
              <a:gd name="T74" fmla="*/ 230 w 411"/>
              <a:gd name="T75" fmla="*/ 227 h 287"/>
              <a:gd name="T76" fmla="*/ 240 w 411"/>
              <a:gd name="T77" fmla="*/ 249 h 287"/>
              <a:gd name="T78" fmla="*/ 240 w 411"/>
              <a:gd name="T79" fmla="*/ 276 h 287"/>
              <a:gd name="T80" fmla="*/ 262 w 411"/>
              <a:gd name="T81" fmla="*/ 287 h 287"/>
              <a:gd name="T82" fmla="*/ 283 w 411"/>
              <a:gd name="T83" fmla="*/ 271 h 287"/>
              <a:gd name="T84" fmla="*/ 304 w 411"/>
              <a:gd name="T85" fmla="*/ 276 h 287"/>
              <a:gd name="T86" fmla="*/ 299 w 411"/>
              <a:gd name="T87" fmla="*/ 260 h 287"/>
              <a:gd name="T88" fmla="*/ 315 w 411"/>
              <a:gd name="T89" fmla="*/ 238 h 287"/>
              <a:gd name="T90" fmla="*/ 320 w 411"/>
              <a:gd name="T91" fmla="*/ 211 h 287"/>
              <a:gd name="T92" fmla="*/ 336 w 411"/>
              <a:gd name="T93" fmla="*/ 195 h 287"/>
              <a:gd name="T94" fmla="*/ 358 w 411"/>
              <a:gd name="T95" fmla="*/ 195 h 287"/>
              <a:gd name="T96" fmla="*/ 368 w 411"/>
              <a:gd name="T97" fmla="*/ 173 h 287"/>
              <a:gd name="T98" fmla="*/ 379 w 411"/>
              <a:gd name="T99" fmla="*/ 162 h 287"/>
              <a:gd name="T100" fmla="*/ 390 w 411"/>
              <a:gd name="T101" fmla="*/ 141 h 287"/>
              <a:gd name="T102" fmla="*/ 400 w 411"/>
              <a:gd name="T103" fmla="*/ 119 h 2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11" h="287">
                <a:moveTo>
                  <a:pt x="411" y="108"/>
                </a:moveTo>
                <a:lnTo>
                  <a:pt x="411" y="97"/>
                </a:lnTo>
                <a:lnTo>
                  <a:pt x="411" y="87"/>
                </a:lnTo>
                <a:lnTo>
                  <a:pt x="411" y="81"/>
                </a:lnTo>
                <a:lnTo>
                  <a:pt x="406" y="70"/>
                </a:lnTo>
                <a:lnTo>
                  <a:pt x="400" y="65"/>
                </a:lnTo>
                <a:lnTo>
                  <a:pt x="395" y="60"/>
                </a:lnTo>
                <a:lnTo>
                  <a:pt x="390" y="54"/>
                </a:lnTo>
                <a:lnTo>
                  <a:pt x="379" y="54"/>
                </a:lnTo>
                <a:lnTo>
                  <a:pt x="374" y="49"/>
                </a:lnTo>
                <a:lnTo>
                  <a:pt x="368" y="38"/>
                </a:lnTo>
                <a:lnTo>
                  <a:pt x="368" y="27"/>
                </a:lnTo>
                <a:lnTo>
                  <a:pt x="368" y="22"/>
                </a:lnTo>
                <a:lnTo>
                  <a:pt x="368" y="16"/>
                </a:lnTo>
                <a:lnTo>
                  <a:pt x="358" y="16"/>
                </a:lnTo>
                <a:lnTo>
                  <a:pt x="352" y="11"/>
                </a:lnTo>
                <a:lnTo>
                  <a:pt x="342" y="11"/>
                </a:lnTo>
                <a:lnTo>
                  <a:pt x="331" y="6"/>
                </a:lnTo>
                <a:lnTo>
                  <a:pt x="326" y="11"/>
                </a:lnTo>
                <a:lnTo>
                  <a:pt x="320" y="16"/>
                </a:lnTo>
                <a:lnTo>
                  <a:pt x="315" y="22"/>
                </a:lnTo>
                <a:lnTo>
                  <a:pt x="310" y="27"/>
                </a:lnTo>
                <a:lnTo>
                  <a:pt x="299" y="27"/>
                </a:lnTo>
                <a:lnTo>
                  <a:pt x="288" y="22"/>
                </a:lnTo>
                <a:lnTo>
                  <a:pt x="278" y="22"/>
                </a:lnTo>
                <a:lnTo>
                  <a:pt x="272" y="11"/>
                </a:lnTo>
                <a:lnTo>
                  <a:pt x="267" y="6"/>
                </a:lnTo>
                <a:lnTo>
                  <a:pt x="256" y="0"/>
                </a:lnTo>
                <a:lnTo>
                  <a:pt x="251" y="6"/>
                </a:lnTo>
                <a:lnTo>
                  <a:pt x="246" y="11"/>
                </a:lnTo>
                <a:lnTo>
                  <a:pt x="235" y="11"/>
                </a:lnTo>
                <a:lnTo>
                  <a:pt x="230" y="16"/>
                </a:lnTo>
                <a:lnTo>
                  <a:pt x="230" y="27"/>
                </a:lnTo>
                <a:lnTo>
                  <a:pt x="224" y="33"/>
                </a:lnTo>
                <a:lnTo>
                  <a:pt x="224" y="43"/>
                </a:lnTo>
                <a:lnTo>
                  <a:pt x="219" y="54"/>
                </a:lnTo>
                <a:lnTo>
                  <a:pt x="214" y="60"/>
                </a:lnTo>
                <a:lnTo>
                  <a:pt x="214" y="70"/>
                </a:lnTo>
                <a:lnTo>
                  <a:pt x="203" y="70"/>
                </a:lnTo>
                <a:lnTo>
                  <a:pt x="192" y="70"/>
                </a:lnTo>
                <a:lnTo>
                  <a:pt x="187" y="76"/>
                </a:lnTo>
                <a:lnTo>
                  <a:pt x="192" y="81"/>
                </a:lnTo>
                <a:lnTo>
                  <a:pt x="187" y="87"/>
                </a:lnTo>
                <a:lnTo>
                  <a:pt x="182" y="92"/>
                </a:lnTo>
                <a:lnTo>
                  <a:pt x="182" y="103"/>
                </a:lnTo>
                <a:lnTo>
                  <a:pt x="176" y="108"/>
                </a:lnTo>
                <a:lnTo>
                  <a:pt x="166" y="114"/>
                </a:lnTo>
                <a:lnTo>
                  <a:pt x="155" y="114"/>
                </a:lnTo>
                <a:lnTo>
                  <a:pt x="144" y="114"/>
                </a:lnTo>
                <a:lnTo>
                  <a:pt x="134" y="114"/>
                </a:lnTo>
                <a:lnTo>
                  <a:pt x="128" y="108"/>
                </a:lnTo>
                <a:lnTo>
                  <a:pt x="118" y="108"/>
                </a:lnTo>
                <a:lnTo>
                  <a:pt x="107" y="108"/>
                </a:lnTo>
                <a:lnTo>
                  <a:pt x="91" y="108"/>
                </a:lnTo>
                <a:lnTo>
                  <a:pt x="80" y="108"/>
                </a:lnTo>
                <a:lnTo>
                  <a:pt x="70" y="114"/>
                </a:lnTo>
                <a:lnTo>
                  <a:pt x="64" y="119"/>
                </a:lnTo>
                <a:lnTo>
                  <a:pt x="48" y="119"/>
                </a:lnTo>
                <a:lnTo>
                  <a:pt x="43" y="125"/>
                </a:lnTo>
                <a:lnTo>
                  <a:pt x="32" y="130"/>
                </a:lnTo>
                <a:lnTo>
                  <a:pt x="22" y="130"/>
                </a:lnTo>
                <a:lnTo>
                  <a:pt x="22" y="141"/>
                </a:lnTo>
                <a:lnTo>
                  <a:pt x="6" y="146"/>
                </a:lnTo>
                <a:lnTo>
                  <a:pt x="0" y="152"/>
                </a:lnTo>
                <a:lnTo>
                  <a:pt x="6" y="162"/>
                </a:lnTo>
                <a:lnTo>
                  <a:pt x="16" y="162"/>
                </a:lnTo>
                <a:lnTo>
                  <a:pt x="27" y="162"/>
                </a:lnTo>
                <a:lnTo>
                  <a:pt x="32" y="162"/>
                </a:lnTo>
                <a:lnTo>
                  <a:pt x="38" y="179"/>
                </a:lnTo>
                <a:lnTo>
                  <a:pt x="43" y="184"/>
                </a:lnTo>
                <a:lnTo>
                  <a:pt x="48" y="195"/>
                </a:lnTo>
                <a:lnTo>
                  <a:pt x="54" y="200"/>
                </a:lnTo>
                <a:lnTo>
                  <a:pt x="48" y="211"/>
                </a:lnTo>
                <a:lnTo>
                  <a:pt x="48" y="216"/>
                </a:lnTo>
                <a:lnTo>
                  <a:pt x="54" y="216"/>
                </a:lnTo>
                <a:lnTo>
                  <a:pt x="64" y="211"/>
                </a:lnTo>
                <a:lnTo>
                  <a:pt x="70" y="206"/>
                </a:lnTo>
                <a:lnTo>
                  <a:pt x="80" y="200"/>
                </a:lnTo>
                <a:lnTo>
                  <a:pt x="86" y="195"/>
                </a:lnTo>
                <a:lnTo>
                  <a:pt x="96" y="189"/>
                </a:lnTo>
                <a:lnTo>
                  <a:pt x="102" y="195"/>
                </a:lnTo>
                <a:lnTo>
                  <a:pt x="102" y="206"/>
                </a:lnTo>
                <a:lnTo>
                  <a:pt x="107" y="200"/>
                </a:lnTo>
                <a:lnTo>
                  <a:pt x="112" y="206"/>
                </a:lnTo>
                <a:lnTo>
                  <a:pt x="118" y="211"/>
                </a:lnTo>
                <a:lnTo>
                  <a:pt x="123" y="206"/>
                </a:lnTo>
                <a:lnTo>
                  <a:pt x="134" y="206"/>
                </a:lnTo>
                <a:lnTo>
                  <a:pt x="139" y="200"/>
                </a:lnTo>
                <a:lnTo>
                  <a:pt x="150" y="200"/>
                </a:lnTo>
                <a:lnTo>
                  <a:pt x="150" y="189"/>
                </a:lnTo>
                <a:lnTo>
                  <a:pt x="150" y="179"/>
                </a:lnTo>
                <a:lnTo>
                  <a:pt x="160" y="184"/>
                </a:lnTo>
                <a:lnTo>
                  <a:pt x="166" y="179"/>
                </a:lnTo>
                <a:lnTo>
                  <a:pt x="176" y="173"/>
                </a:lnTo>
                <a:lnTo>
                  <a:pt x="182" y="162"/>
                </a:lnTo>
                <a:lnTo>
                  <a:pt x="176" y="157"/>
                </a:lnTo>
                <a:lnTo>
                  <a:pt x="187" y="146"/>
                </a:lnTo>
                <a:lnTo>
                  <a:pt x="198" y="146"/>
                </a:lnTo>
                <a:lnTo>
                  <a:pt x="203" y="146"/>
                </a:lnTo>
                <a:lnTo>
                  <a:pt x="208" y="146"/>
                </a:lnTo>
                <a:lnTo>
                  <a:pt x="214" y="152"/>
                </a:lnTo>
                <a:lnTo>
                  <a:pt x="219" y="162"/>
                </a:lnTo>
                <a:lnTo>
                  <a:pt x="219" y="168"/>
                </a:lnTo>
                <a:lnTo>
                  <a:pt x="224" y="179"/>
                </a:lnTo>
                <a:lnTo>
                  <a:pt x="235" y="184"/>
                </a:lnTo>
                <a:lnTo>
                  <a:pt x="240" y="189"/>
                </a:lnTo>
                <a:lnTo>
                  <a:pt x="251" y="195"/>
                </a:lnTo>
                <a:lnTo>
                  <a:pt x="262" y="195"/>
                </a:lnTo>
                <a:lnTo>
                  <a:pt x="262" y="200"/>
                </a:lnTo>
                <a:lnTo>
                  <a:pt x="256" y="206"/>
                </a:lnTo>
                <a:lnTo>
                  <a:pt x="246" y="206"/>
                </a:lnTo>
                <a:lnTo>
                  <a:pt x="240" y="211"/>
                </a:lnTo>
                <a:lnTo>
                  <a:pt x="235" y="222"/>
                </a:lnTo>
                <a:lnTo>
                  <a:pt x="230" y="227"/>
                </a:lnTo>
                <a:lnTo>
                  <a:pt x="230" y="233"/>
                </a:lnTo>
                <a:lnTo>
                  <a:pt x="235" y="244"/>
                </a:lnTo>
                <a:lnTo>
                  <a:pt x="240" y="249"/>
                </a:lnTo>
                <a:lnTo>
                  <a:pt x="240" y="254"/>
                </a:lnTo>
                <a:lnTo>
                  <a:pt x="240" y="265"/>
                </a:lnTo>
                <a:lnTo>
                  <a:pt x="240" y="276"/>
                </a:lnTo>
                <a:lnTo>
                  <a:pt x="246" y="287"/>
                </a:lnTo>
                <a:lnTo>
                  <a:pt x="251" y="287"/>
                </a:lnTo>
                <a:lnTo>
                  <a:pt x="262" y="287"/>
                </a:lnTo>
                <a:lnTo>
                  <a:pt x="267" y="281"/>
                </a:lnTo>
                <a:lnTo>
                  <a:pt x="278" y="276"/>
                </a:lnTo>
                <a:lnTo>
                  <a:pt x="283" y="271"/>
                </a:lnTo>
                <a:lnTo>
                  <a:pt x="288" y="265"/>
                </a:lnTo>
                <a:lnTo>
                  <a:pt x="299" y="271"/>
                </a:lnTo>
                <a:lnTo>
                  <a:pt x="304" y="276"/>
                </a:lnTo>
                <a:lnTo>
                  <a:pt x="310" y="271"/>
                </a:lnTo>
                <a:lnTo>
                  <a:pt x="304" y="265"/>
                </a:lnTo>
                <a:lnTo>
                  <a:pt x="299" y="260"/>
                </a:lnTo>
                <a:lnTo>
                  <a:pt x="299" y="249"/>
                </a:lnTo>
                <a:lnTo>
                  <a:pt x="310" y="249"/>
                </a:lnTo>
                <a:lnTo>
                  <a:pt x="315" y="238"/>
                </a:lnTo>
                <a:lnTo>
                  <a:pt x="315" y="233"/>
                </a:lnTo>
                <a:lnTo>
                  <a:pt x="315" y="216"/>
                </a:lnTo>
                <a:lnTo>
                  <a:pt x="320" y="211"/>
                </a:lnTo>
                <a:lnTo>
                  <a:pt x="315" y="200"/>
                </a:lnTo>
                <a:lnTo>
                  <a:pt x="326" y="200"/>
                </a:lnTo>
                <a:lnTo>
                  <a:pt x="336" y="195"/>
                </a:lnTo>
                <a:lnTo>
                  <a:pt x="342" y="195"/>
                </a:lnTo>
                <a:lnTo>
                  <a:pt x="347" y="195"/>
                </a:lnTo>
                <a:lnTo>
                  <a:pt x="358" y="195"/>
                </a:lnTo>
                <a:lnTo>
                  <a:pt x="358" y="184"/>
                </a:lnTo>
                <a:lnTo>
                  <a:pt x="363" y="179"/>
                </a:lnTo>
                <a:lnTo>
                  <a:pt x="368" y="173"/>
                </a:lnTo>
                <a:lnTo>
                  <a:pt x="379" y="173"/>
                </a:lnTo>
                <a:lnTo>
                  <a:pt x="384" y="168"/>
                </a:lnTo>
                <a:lnTo>
                  <a:pt x="379" y="162"/>
                </a:lnTo>
                <a:lnTo>
                  <a:pt x="379" y="152"/>
                </a:lnTo>
                <a:lnTo>
                  <a:pt x="379" y="141"/>
                </a:lnTo>
                <a:lnTo>
                  <a:pt x="390" y="141"/>
                </a:lnTo>
                <a:lnTo>
                  <a:pt x="390" y="130"/>
                </a:lnTo>
                <a:lnTo>
                  <a:pt x="395" y="125"/>
                </a:lnTo>
                <a:lnTo>
                  <a:pt x="400" y="119"/>
                </a:lnTo>
                <a:lnTo>
                  <a:pt x="406" y="114"/>
                </a:lnTo>
                <a:lnTo>
                  <a:pt x="411" y="108"/>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Freeform 160"/>
          <p:cNvSpPr>
            <a:spLocks/>
          </p:cNvSpPr>
          <p:nvPr/>
        </p:nvSpPr>
        <p:spPr bwMode="auto">
          <a:xfrm>
            <a:off x="5427127" y="1690595"/>
            <a:ext cx="320675" cy="403096"/>
          </a:xfrm>
          <a:custGeom>
            <a:avLst/>
            <a:gdLst>
              <a:gd name="T0" fmla="*/ 85 w 202"/>
              <a:gd name="T1" fmla="*/ 48 h 254"/>
              <a:gd name="T2" fmla="*/ 74 w 202"/>
              <a:gd name="T3" fmla="*/ 32 h 254"/>
              <a:gd name="T4" fmla="*/ 58 w 202"/>
              <a:gd name="T5" fmla="*/ 27 h 254"/>
              <a:gd name="T6" fmla="*/ 48 w 202"/>
              <a:gd name="T7" fmla="*/ 16 h 254"/>
              <a:gd name="T8" fmla="*/ 32 w 202"/>
              <a:gd name="T9" fmla="*/ 16 h 254"/>
              <a:gd name="T10" fmla="*/ 21 w 202"/>
              <a:gd name="T11" fmla="*/ 5 h 254"/>
              <a:gd name="T12" fmla="*/ 5 w 202"/>
              <a:gd name="T13" fmla="*/ 0 h 254"/>
              <a:gd name="T14" fmla="*/ 0 w 202"/>
              <a:gd name="T15" fmla="*/ 11 h 254"/>
              <a:gd name="T16" fmla="*/ 0 w 202"/>
              <a:gd name="T17" fmla="*/ 27 h 254"/>
              <a:gd name="T18" fmla="*/ 16 w 202"/>
              <a:gd name="T19" fmla="*/ 43 h 254"/>
              <a:gd name="T20" fmla="*/ 5 w 202"/>
              <a:gd name="T21" fmla="*/ 59 h 254"/>
              <a:gd name="T22" fmla="*/ 5 w 202"/>
              <a:gd name="T23" fmla="*/ 76 h 254"/>
              <a:gd name="T24" fmla="*/ 5 w 202"/>
              <a:gd name="T25" fmla="*/ 92 h 254"/>
              <a:gd name="T26" fmla="*/ 10 w 202"/>
              <a:gd name="T27" fmla="*/ 108 h 254"/>
              <a:gd name="T28" fmla="*/ 21 w 202"/>
              <a:gd name="T29" fmla="*/ 103 h 254"/>
              <a:gd name="T30" fmla="*/ 32 w 202"/>
              <a:gd name="T31" fmla="*/ 108 h 254"/>
              <a:gd name="T32" fmla="*/ 21 w 202"/>
              <a:gd name="T33" fmla="*/ 124 h 254"/>
              <a:gd name="T34" fmla="*/ 21 w 202"/>
              <a:gd name="T35" fmla="*/ 140 h 254"/>
              <a:gd name="T36" fmla="*/ 21 w 202"/>
              <a:gd name="T37" fmla="*/ 162 h 254"/>
              <a:gd name="T38" fmla="*/ 37 w 202"/>
              <a:gd name="T39" fmla="*/ 173 h 254"/>
              <a:gd name="T40" fmla="*/ 48 w 202"/>
              <a:gd name="T41" fmla="*/ 184 h 254"/>
              <a:gd name="T42" fmla="*/ 64 w 202"/>
              <a:gd name="T43" fmla="*/ 189 h 254"/>
              <a:gd name="T44" fmla="*/ 64 w 202"/>
              <a:gd name="T45" fmla="*/ 200 h 254"/>
              <a:gd name="T46" fmla="*/ 69 w 202"/>
              <a:gd name="T47" fmla="*/ 211 h 254"/>
              <a:gd name="T48" fmla="*/ 85 w 202"/>
              <a:gd name="T49" fmla="*/ 222 h 254"/>
              <a:gd name="T50" fmla="*/ 101 w 202"/>
              <a:gd name="T51" fmla="*/ 232 h 254"/>
              <a:gd name="T52" fmla="*/ 101 w 202"/>
              <a:gd name="T53" fmla="*/ 243 h 254"/>
              <a:gd name="T54" fmla="*/ 117 w 202"/>
              <a:gd name="T55" fmla="*/ 238 h 254"/>
              <a:gd name="T56" fmla="*/ 133 w 202"/>
              <a:gd name="T57" fmla="*/ 243 h 254"/>
              <a:gd name="T58" fmla="*/ 154 w 202"/>
              <a:gd name="T59" fmla="*/ 249 h 254"/>
              <a:gd name="T60" fmla="*/ 176 w 202"/>
              <a:gd name="T61" fmla="*/ 249 h 254"/>
              <a:gd name="T62" fmla="*/ 192 w 202"/>
              <a:gd name="T63" fmla="*/ 227 h 254"/>
              <a:gd name="T64" fmla="*/ 197 w 202"/>
              <a:gd name="T65" fmla="*/ 200 h 254"/>
              <a:gd name="T66" fmla="*/ 202 w 202"/>
              <a:gd name="T67" fmla="*/ 184 h 254"/>
              <a:gd name="T68" fmla="*/ 192 w 202"/>
              <a:gd name="T69" fmla="*/ 167 h 254"/>
              <a:gd name="T70" fmla="*/ 181 w 202"/>
              <a:gd name="T71" fmla="*/ 157 h 254"/>
              <a:gd name="T72" fmla="*/ 181 w 202"/>
              <a:gd name="T73" fmla="*/ 146 h 254"/>
              <a:gd name="T74" fmla="*/ 170 w 202"/>
              <a:gd name="T75" fmla="*/ 135 h 254"/>
              <a:gd name="T76" fmla="*/ 154 w 202"/>
              <a:gd name="T77" fmla="*/ 124 h 254"/>
              <a:gd name="T78" fmla="*/ 138 w 202"/>
              <a:gd name="T79" fmla="*/ 124 h 254"/>
              <a:gd name="T80" fmla="*/ 128 w 202"/>
              <a:gd name="T81" fmla="*/ 124 h 254"/>
              <a:gd name="T82" fmla="*/ 112 w 202"/>
              <a:gd name="T83" fmla="*/ 113 h 254"/>
              <a:gd name="T84" fmla="*/ 96 w 202"/>
              <a:gd name="T85" fmla="*/ 103 h 254"/>
              <a:gd name="T86" fmla="*/ 80 w 202"/>
              <a:gd name="T87" fmla="*/ 103 h 254"/>
              <a:gd name="T88" fmla="*/ 74 w 202"/>
              <a:gd name="T89" fmla="*/ 81 h 254"/>
              <a:gd name="T90" fmla="*/ 85 w 202"/>
              <a:gd name="T91" fmla="*/ 70 h 254"/>
              <a:gd name="T92" fmla="*/ 96 w 202"/>
              <a:gd name="T93" fmla="*/ 65 h 254"/>
              <a:gd name="T94" fmla="*/ 85 w 202"/>
              <a:gd name="T95" fmla="*/ 59 h 2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02" h="254">
                <a:moveTo>
                  <a:pt x="85" y="59"/>
                </a:moveTo>
                <a:lnTo>
                  <a:pt x="85" y="48"/>
                </a:lnTo>
                <a:lnTo>
                  <a:pt x="80" y="43"/>
                </a:lnTo>
                <a:lnTo>
                  <a:pt x="74" y="32"/>
                </a:lnTo>
                <a:lnTo>
                  <a:pt x="69" y="32"/>
                </a:lnTo>
                <a:lnTo>
                  <a:pt x="58" y="27"/>
                </a:lnTo>
                <a:lnTo>
                  <a:pt x="53" y="21"/>
                </a:lnTo>
                <a:lnTo>
                  <a:pt x="48" y="16"/>
                </a:lnTo>
                <a:lnTo>
                  <a:pt x="42" y="11"/>
                </a:lnTo>
                <a:lnTo>
                  <a:pt x="32" y="16"/>
                </a:lnTo>
                <a:lnTo>
                  <a:pt x="26" y="11"/>
                </a:lnTo>
                <a:lnTo>
                  <a:pt x="21" y="5"/>
                </a:lnTo>
                <a:lnTo>
                  <a:pt x="16" y="0"/>
                </a:lnTo>
                <a:lnTo>
                  <a:pt x="5" y="0"/>
                </a:lnTo>
                <a:lnTo>
                  <a:pt x="0" y="5"/>
                </a:lnTo>
                <a:lnTo>
                  <a:pt x="0" y="11"/>
                </a:lnTo>
                <a:lnTo>
                  <a:pt x="0" y="21"/>
                </a:lnTo>
                <a:lnTo>
                  <a:pt x="0" y="27"/>
                </a:lnTo>
                <a:lnTo>
                  <a:pt x="5" y="38"/>
                </a:lnTo>
                <a:lnTo>
                  <a:pt x="16" y="43"/>
                </a:lnTo>
                <a:lnTo>
                  <a:pt x="16" y="54"/>
                </a:lnTo>
                <a:lnTo>
                  <a:pt x="5" y="59"/>
                </a:lnTo>
                <a:lnTo>
                  <a:pt x="5" y="65"/>
                </a:lnTo>
                <a:lnTo>
                  <a:pt x="5" y="76"/>
                </a:lnTo>
                <a:lnTo>
                  <a:pt x="5" y="81"/>
                </a:lnTo>
                <a:lnTo>
                  <a:pt x="5" y="92"/>
                </a:lnTo>
                <a:lnTo>
                  <a:pt x="5" y="103"/>
                </a:lnTo>
                <a:lnTo>
                  <a:pt x="10" y="108"/>
                </a:lnTo>
                <a:lnTo>
                  <a:pt x="16" y="103"/>
                </a:lnTo>
                <a:lnTo>
                  <a:pt x="21" y="103"/>
                </a:lnTo>
                <a:lnTo>
                  <a:pt x="32" y="97"/>
                </a:lnTo>
                <a:lnTo>
                  <a:pt x="32" y="108"/>
                </a:lnTo>
                <a:lnTo>
                  <a:pt x="26" y="119"/>
                </a:lnTo>
                <a:lnTo>
                  <a:pt x="21" y="124"/>
                </a:lnTo>
                <a:lnTo>
                  <a:pt x="21" y="135"/>
                </a:lnTo>
                <a:lnTo>
                  <a:pt x="21" y="140"/>
                </a:lnTo>
                <a:lnTo>
                  <a:pt x="21" y="151"/>
                </a:lnTo>
                <a:lnTo>
                  <a:pt x="21" y="162"/>
                </a:lnTo>
                <a:lnTo>
                  <a:pt x="26" y="173"/>
                </a:lnTo>
                <a:lnTo>
                  <a:pt x="37" y="173"/>
                </a:lnTo>
                <a:lnTo>
                  <a:pt x="48" y="173"/>
                </a:lnTo>
                <a:lnTo>
                  <a:pt x="48" y="184"/>
                </a:lnTo>
                <a:lnTo>
                  <a:pt x="58" y="184"/>
                </a:lnTo>
                <a:lnTo>
                  <a:pt x="64" y="189"/>
                </a:lnTo>
                <a:lnTo>
                  <a:pt x="64" y="195"/>
                </a:lnTo>
                <a:lnTo>
                  <a:pt x="64" y="200"/>
                </a:lnTo>
                <a:lnTo>
                  <a:pt x="64" y="205"/>
                </a:lnTo>
                <a:lnTo>
                  <a:pt x="69" y="211"/>
                </a:lnTo>
                <a:lnTo>
                  <a:pt x="80" y="211"/>
                </a:lnTo>
                <a:lnTo>
                  <a:pt x="85" y="222"/>
                </a:lnTo>
                <a:lnTo>
                  <a:pt x="90" y="227"/>
                </a:lnTo>
                <a:lnTo>
                  <a:pt x="101" y="232"/>
                </a:lnTo>
                <a:lnTo>
                  <a:pt x="101" y="238"/>
                </a:lnTo>
                <a:lnTo>
                  <a:pt x="101" y="243"/>
                </a:lnTo>
                <a:lnTo>
                  <a:pt x="112" y="243"/>
                </a:lnTo>
                <a:lnTo>
                  <a:pt x="117" y="238"/>
                </a:lnTo>
                <a:lnTo>
                  <a:pt x="128" y="238"/>
                </a:lnTo>
                <a:lnTo>
                  <a:pt x="133" y="243"/>
                </a:lnTo>
                <a:lnTo>
                  <a:pt x="144" y="243"/>
                </a:lnTo>
                <a:lnTo>
                  <a:pt x="154" y="249"/>
                </a:lnTo>
                <a:lnTo>
                  <a:pt x="165" y="254"/>
                </a:lnTo>
                <a:lnTo>
                  <a:pt x="176" y="249"/>
                </a:lnTo>
                <a:lnTo>
                  <a:pt x="181" y="238"/>
                </a:lnTo>
                <a:lnTo>
                  <a:pt x="192" y="227"/>
                </a:lnTo>
                <a:lnTo>
                  <a:pt x="197" y="216"/>
                </a:lnTo>
                <a:lnTo>
                  <a:pt x="197" y="200"/>
                </a:lnTo>
                <a:lnTo>
                  <a:pt x="202" y="189"/>
                </a:lnTo>
                <a:lnTo>
                  <a:pt x="202" y="184"/>
                </a:lnTo>
                <a:lnTo>
                  <a:pt x="197" y="178"/>
                </a:lnTo>
                <a:lnTo>
                  <a:pt x="192" y="167"/>
                </a:lnTo>
                <a:lnTo>
                  <a:pt x="186" y="162"/>
                </a:lnTo>
                <a:lnTo>
                  <a:pt x="181" y="157"/>
                </a:lnTo>
                <a:lnTo>
                  <a:pt x="181" y="151"/>
                </a:lnTo>
                <a:lnTo>
                  <a:pt x="181" y="146"/>
                </a:lnTo>
                <a:lnTo>
                  <a:pt x="176" y="135"/>
                </a:lnTo>
                <a:lnTo>
                  <a:pt x="170" y="135"/>
                </a:lnTo>
                <a:lnTo>
                  <a:pt x="165" y="130"/>
                </a:lnTo>
                <a:lnTo>
                  <a:pt x="154" y="124"/>
                </a:lnTo>
                <a:lnTo>
                  <a:pt x="144" y="119"/>
                </a:lnTo>
                <a:lnTo>
                  <a:pt x="138" y="124"/>
                </a:lnTo>
                <a:lnTo>
                  <a:pt x="133" y="119"/>
                </a:lnTo>
                <a:lnTo>
                  <a:pt x="128" y="124"/>
                </a:lnTo>
                <a:lnTo>
                  <a:pt x="122" y="119"/>
                </a:lnTo>
                <a:lnTo>
                  <a:pt x="112" y="113"/>
                </a:lnTo>
                <a:lnTo>
                  <a:pt x="101" y="108"/>
                </a:lnTo>
                <a:lnTo>
                  <a:pt x="96" y="103"/>
                </a:lnTo>
                <a:lnTo>
                  <a:pt x="85" y="97"/>
                </a:lnTo>
                <a:lnTo>
                  <a:pt x="80" y="103"/>
                </a:lnTo>
                <a:lnTo>
                  <a:pt x="74" y="92"/>
                </a:lnTo>
                <a:lnTo>
                  <a:pt x="74" y="81"/>
                </a:lnTo>
                <a:lnTo>
                  <a:pt x="74" y="76"/>
                </a:lnTo>
                <a:lnTo>
                  <a:pt x="85" y="70"/>
                </a:lnTo>
                <a:lnTo>
                  <a:pt x="90" y="70"/>
                </a:lnTo>
                <a:lnTo>
                  <a:pt x="96" y="65"/>
                </a:lnTo>
                <a:lnTo>
                  <a:pt x="85" y="65"/>
                </a:lnTo>
                <a:lnTo>
                  <a:pt x="85" y="5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8" name="Freeform 161"/>
          <p:cNvSpPr>
            <a:spLocks/>
          </p:cNvSpPr>
          <p:nvPr/>
        </p:nvSpPr>
        <p:spPr bwMode="auto">
          <a:xfrm>
            <a:off x="2726790" y="5166112"/>
            <a:ext cx="574675" cy="463402"/>
          </a:xfrm>
          <a:custGeom>
            <a:avLst/>
            <a:gdLst>
              <a:gd name="T0" fmla="*/ 16 w 362"/>
              <a:gd name="T1" fmla="*/ 157 h 292"/>
              <a:gd name="T2" fmla="*/ 5 w 362"/>
              <a:gd name="T3" fmla="*/ 173 h 292"/>
              <a:gd name="T4" fmla="*/ 5 w 362"/>
              <a:gd name="T5" fmla="*/ 184 h 292"/>
              <a:gd name="T6" fmla="*/ 21 w 362"/>
              <a:gd name="T7" fmla="*/ 190 h 292"/>
              <a:gd name="T8" fmla="*/ 21 w 362"/>
              <a:gd name="T9" fmla="*/ 211 h 292"/>
              <a:gd name="T10" fmla="*/ 10 w 362"/>
              <a:gd name="T11" fmla="*/ 217 h 292"/>
              <a:gd name="T12" fmla="*/ 5 w 362"/>
              <a:gd name="T13" fmla="*/ 227 h 292"/>
              <a:gd name="T14" fmla="*/ 10 w 362"/>
              <a:gd name="T15" fmla="*/ 244 h 292"/>
              <a:gd name="T16" fmla="*/ 26 w 362"/>
              <a:gd name="T17" fmla="*/ 254 h 292"/>
              <a:gd name="T18" fmla="*/ 42 w 362"/>
              <a:gd name="T19" fmla="*/ 249 h 292"/>
              <a:gd name="T20" fmla="*/ 58 w 362"/>
              <a:gd name="T21" fmla="*/ 260 h 292"/>
              <a:gd name="T22" fmla="*/ 69 w 362"/>
              <a:gd name="T23" fmla="*/ 265 h 292"/>
              <a:gd name="T24" fmla="*/ 85 w 362"/>
              <a:gd name="T25" fmla="*/ 271 h 292"/>
              <a:gd name="T26" fmla="*/ 101 w 362"/>
              <a:gd name="T27" fmla="*/ 276 h 292"/>
              <a:gd name="T28" fmla="*/ 122 w 362"/>
              <a:gd name="T29" fmla="*/ 282 h 292"/>
              <a:gd name="T30" fmla="*/ 138 w 362"/>
              <a:gd name="T31" fmla="*/ 292 h 292"/>
              <a:gd name="T32" fmla="*/ 154 w 362"/>
              <a:gd name="T33" fmla="*/ 292 h 292"/>
              <a:gd name="T34" fmla="*/ 176 w 362"/>
              <a:gd name="T35" fmla="*/ 287 h 292"/>
              <a:gd name="T36" fmla="*/ 186 w 362"/>
              <a:gd name="T37" fmla="*/ 276 h 292"/>
              <a:gd name="T38" fmla="*/ 202 w 362"/>
              <a:gd name="T39" fmla="*/ 265 h 292"/>
              <a:gd name="T40" fmla="*/ 218 w 362"/>
              <a:gd name="T41" fmla="*/ 254 h 292"/>
              <a:gd name="T42" fmla="*/ 234 w 362"/>
              <a:gd name="T43" fmla="*/ 249 h 292"/>
              <a:gd name="T44" fmla="*/ 250 w 362"/>
              <a:gd name="T45" fmla="*/ 244 h 292"/>
              <a:gd name="T46" fmla="*/ 266 w 362"/>
              <a:gd name="T47" fmla="*/ 238 h 292"/>
              <a:gd name="T48" fmla="*/ 282 w 362"/>
              <a:gd name="T49" fmla="*/ 249 h 292"/>
              <a:gd name="T50" fmla="*/ 298 w 362"/>
              <a:gd name="T51" fmla="*/ 249 h 292"/>
              <a:gd name="T52" fmla="*/ 320 w 362"/>
              <a:gd name="T53" fmla="*/ 249 h 292"/>
              <a:gd name="T54" fmla="*/ 336 w 362"/>
              <a:gd name="T55" fmla="*/ 244 h 292"/>
              <a:gd name="T56" fmla="*/ 352 w 362"/>
              <a:gd name="T57" fmla="*/ 238 h 292"/>
              <a:gd name="T58" fmla="*/ 362 w 362"/>
              <a:gd name="T59" fmla="*/ 227 h 292"/>
              <a:gd name="T60" fmla="*/ 357 w 362"/>
              <a:gd name="T61" fmla="*/ 206 h 292"/>
              <a:gd name="T62" fmla="*/ 346 w 362"/>
              <a:gd name="T63" fmla="*/ 190 h 292"/>
              <a:gd name="T64" fmla="*/ 336 w 362"/>
              <a:gd name="T65" fmla="*/ 179 h 292"/>
              <a:gd name="T66" fmla="*/ 320 w 362"/>
              <a:gd name="T67" fmla="*/ 163 h 292"/>
              <a:gd name="T68" fmla="*/ 314 w 362"/>
              <a:gd name="T69" fmla="*/ 146 h 292"/>
              <a:gd name="T70" fmla="*/ 304 w 362"/>
              <a:gd name="T71" fmla="*/ 135 h 292"/>
              <a:gd name="T72" fmla="*/ 298 w 362"/>
              <a:gd name="T73" fmla="*/ 114 h 292"/>
              <a:gd name="T74" fmla="*/ 288 w 362"/>
              <a:gd name="T75" fmla="*/ 103 h 292"/>
              <a:gd name="T76" fmla="*/ 277 w 362"/>
              <a:gd name="T77" fmla="*/ 87 h 292"/>
              <a:gd name="T78" fmla="*/ 266 w 362"/>
              <a:gd name="T79" fmla="*/ 71 h 292"/>
              <a:gd name="T80" fmla="*/ 250 w 362"/>
              <a:gd name="T81" fmla="*/ 65 h 292"/>
              <a:gd name="T82" fmla="*/ 240 w 362"/>
              <a:gd name="T83" fmla="*/ 49 h 292"/>
              <a:gd name="T84" fmla="*/ 234 w 362"/>
              <a:gd name="T85" fmla="*/ 27 h 292"/>
              <a:gd name="T86" fmla="*/ 245 w 362"/>
              <a:gd name="T87" fmla="*/ 16 h 292"/>
              <a:gd name="T88" fmla="*/ 245 w 362"/>
              <a:gd name="T89" fmla="*/ 6 h 292"/>
              <a:gd name="T90" fmla="*/ 245 w 362"/>
              <a:gd name="T91" fmla="*/ 6 h 292"/>
              <a:gd name="T92" fmla="*/ 234 w 362"/>
              <a:gd name="T93" fmla="*/ 0 h 292"/>
              <a:gd name="T94" fmla="*/ 224 w 362"/>
              <a:gd name="T95" fmla="*/ 16 h 292"/>
              <a:gd name="T96" fmla="*/ 213 w 362"/>
              <a:gd name="T97" fmla="*/ 27 h 292"/>
              <a:gd name="T98" fmla="*/ 208 w 362"/>
              <a:gd name="T99" fmla="*/ 38 h 292"/>
              <a:gd name="T100" fmla="*/ 197 w 362"/>
              <a:gd name="T101" fmla="*/ 44 h 292"/>
              <a:gd name="T102" fmla="*/ 181 w 362"/>
              <a:gd name="T103" fmla="*/ 60 h 292"/>
              <a:gd name="T104" fmla="*/ 170 w 362"/>
              <a:gd name="T105" fmla="*/ 71 h 292"/>
              <a:gd name="T106" fmla="*/ 160 w 362"/>
              <a:gd name="T107" fmla="*/ 87 h 292"/>
              <a:gd name="T108" fmla="*/ 149 w 362"/>
              <a:gd name="T109" fmla="*/ 98 h 292"/>
              <a:gd name="T110" fmla="*/ 133 w 362"/>
              <a:gd name="T111" fmla="*/ 114 h 292"/>
              <a:gd name="T112" fmla="*/ 117 w 362"/>
              <a:gd name="T113" fmla="*/ 119 h 292"/>
              <a:gd name="T114" fmla="*/ 101 w 362"/>
              <a:gd name="T115" fmla="*/ 125 h 292"/>
              <a:gd name="T116" fmla="*/ 80 w 362"/>
              <a:gd name="T117" fmla="*/ 130 h 292"/>
              <a:gd name="T118" fmla="*/ 64 w 362"/>
              <a:gd name="T119" fmla="*/ 135 h 292"/>
              <a:gd name="T120" fmla="*/ 48 w 362"/>
              <a:gd name="T121" fmla="*/ 135 h 292"/>
              <a:gd name="T122" fmla="*/ 32 w 362"/>
              <a:gd name="T123" fmla="*/ 146 h 292"/>
              <a:gd name="T124" fmla="*/ 32 w 362"/>
              <a:gd name="T125" fmla="*/ 152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2" h="292">
                <a:moveTo>
                  <a:pt x="21" y="157"/>
                </a:moveTo>
                <a:lnTo>
                  <a:pt x="16" y="157"/>
                </a:lnTo>
                <a:lnTo>
                  <a:pt x="10" y="168"/>
                </a:lnTo>
                <a:lnTo>
                  <a:pt x="5" y="173"/>
                </a:lnTo>
                <a:lnTo>
                  <a:pt x="0" y="179"/>
                </a:lnTo>
                <a:lnTo>
                  <a:pt x="5" y="184"/>
                </a:lnTo>
                <a:lnTo>
                  <a:pt x="10" y="184"/>
                </a:lnTo>
                <a:lnTo>
                  <a:pt x="21" y="190"/>
                </a:lnTo>
                <a:lnTo>
                  <a:pt x="21" y="200"/>
                </a:lnTo>
                <a:lnTo>
                  <a:pt x="21" y="211"/>
                </a:lnTo>
                <a:lnTo>
                  <a:pt x="21" y="217"/>
                </a:lnTo>
                <a:lnTo>
                  <a:pt x="10" y="217"/>
                </a:lnTo>
                <a:lnTo>
                  <a:pt x="0" y="222"/>
                </a:lnTo>
                <a:lnTo>
                  <a:pt x="5" y="227"/>
                </a:lnTo>
                <a:lnTo>
                  <a:pt x="10" y="233"/>
                </a:lnTo>
                <a:lnTo>
                  <a:pt x="10" y="244"/>
                </a:lnTo>
                <a:lnTo>
                  <a:pt x="16" y="249"/>
                </a:lnTo>
                <a:lnTo>
                  <a:pt x="26" y="254"/>
                </a:lnTo>
                <a:lnTo>
                  <a:pt x="32" y="254"/>
                </a:lnTo>
                <a:lnTo>
                  <a:pt x="42" y="249"/>
                </a:lnTo>
                <a:lnTo>
                  <a:pt x="53" y="249"/>
                </a:lnTo>
                <a:lnTo>
                  <a:pt x="58" y="260"/>
                </a:lnTo>
                <a:lnTo>
                  <a:pt x="58" y="265"/>
                </a:lnTo>
                <a:lnTo>
                  <a:pt x="69" y="265"/>
                </a:lnTo>
                <a:lnTo>
                  <a:pt x="74" y="265"/>
                </a:lnTo>
                <a:lnTo>
                  <a:pt x="85" y="271"/>
                </a:lnTo>
                <a:lnTo>
                  <a:pt x="96" y="276"/>
                </a:lnTo>
                <a:lnTo>
                  <a:pt x="101" y="276"/>
                </a:lnTo>
                <a:lnTo>
                  <a:pt x="112" y="276"/>
                </a:lnTo>
                <a:lnTo>
                  <a:pt x="122" y="282"/>
                </a:lnTo>
                <a:lnTo>
                  <a:pt x="133" y="287"/>
                </a:lnTo>
                <a:lnTo>
                  <a:pt x="138" y="292"/>
                </a:lnTo>
                <a:lnTo>
                  <a:pt x="144" y="292"/>
                </a:lnTo>
                <a:lnTo>
                  <a:pt x="154" y="292"/>
                </a:lnTo>
                <a:lnTo>
                  <a:pt x="165" y="287"/>
                </a:lnTo>
                <a:lnTo>
                  <a:pt x="176" y="287"/>
                </a:lnTo>
                <a:lnTo>
                  <a:pt x="181" y="282"/>
                </a:lnTo>
                <a:lnTo>
                  <a:pt x="186" y="276"/>
                </a:lnTo>
                <a:lnTo>
                  <a:pt x="192" y="271"/>
                </a:lnTo>
                <a:lnTo>
                  <a:pt x="202" y="265"/>
                </a:lnTo>
                <a:lnTo>
                  <a:pt x="208" y="260"/>
                </a:lnTo>
                <a:lnTo>
                  <a:pt x="218" y="254"/>
                </a:lnTo>
                <a:lnTo>
                  <a:pt x="224" y="249"/>
                </a:lnTo>
                <a:lnTo>
                  <a:pt x="234" y="249"/>
                </a:lnTo>
                <a:lnTo>
                  <a:pt x="240" y="244"/>
                </a:lnTo>
                <a:lnTo>
                  <a:pt x="250" y="244"/>
                </a:lnTo>
                <a:lnTo>
                  <a:pt x="256" y="238"/>
                </a:lnTo>
                <a:lnTo>
                  <a:pt x="266" y="238"/>
                </a:lnTo>
                <a:lnTo>
                  <a:pt x="272" y="244"/>
                </a:lnTo>
                <a:lnTo>
                  <a:pt x="282" y="249"/>
                </a:lnTo>
                <a:lnTo>
                  <a:pt x="288" y="249"/>
                </a:lnTo>
                <a:lnTo>
                  <a:pt x="298" y="249"/>
                </a:lnTo>
                <a:lnTo>
                  <a:pt x="309" y="249"/>
                </a:lnTo>
                <a:lnTo>
                  <a:pt x="320" y="249"/>
                </a:lnTo>
                <a:lnTo>
                  <a:pt x="325" y="249"/>
                </a:lnTo>
                <a:lnTo>
                  <a:pt x="336" y="244"/>
                </a:lnTo>
                <a:lnTo>
                  <a:pt x="341" y="238"/>
                </a:lnTo>
                <a:lnTo>
                  <a:pt x="352" y="238"/>
                </a:lnTo>
                <a:lnTo>
                  <a:pt x="357" y="233"/>
                </a:lnTo>
                <a:lnTo>
                  <a:pt x="362" y="227"/>
                </a:lnTo>
                <a:lnTo>
                  <a:pt x="357" y="217"/>
                </a:lnTo>
                <a:lnTo>
                  <a:pt x="357" y="206"/>
                </a:lnTo>
                <a:lnTo>
                  <a:pt x="352" y="200"/>
                </a:lnTo>
                <a:lnTo>
                  <a:pt x="346" y="190"/>
                </a:lnTo>
                <a:lnTo>
                  <a:pt x="341" y="184"/>
                </a:lnTo>
                <a:lnTo>
                  <a:pt x="336" y="179"/>
                </a:lnTo>
                <a:lnTo>
                  <a:pt x="330" y="173"/>
                </a:lnTo>
                <a:lnTo>
                  <a:pt x="320" y="163"/>
                </a:lnTo>
                <a:lnTo>
                  <a:pt x="314" y="157"/>
                </a:lnTo>
                <a:lnTo>
                  <a:pt x="314" y="146"/>
                </a:lnTo>
                <a:lnTo>
                  <a:pt x="309" y="141"/>
                </a:lnTo>
                <a:lnTo>
                  <a:pt x="304" y="135"/>
                </a:lnTo>
                <a:lnTo>
                  <a:pt x="304" y="125"/>
                </a:lnTo>
                <a:lnTo>
                  <a:pt x="298" y="114"/>
                </a:lnTo>
                <a:lnTo>
                  <a:pt x="293" y="108"/>
                </a:lnTo>
                <a:lnTo>
                  <a:pt x="288" y="103"/>
                </a:lnTo>
                <a:lnTo>
                  <a:pt x="282" y="92"/>
                </a:lnTo>
                <a:lnTo>
                  <a:pt x="277" y="87"/>
                </a:lnTo>
                <a:lnTo>
                  <a:pt x="277" y="76"/>
                </a:lnTo>
                <a:lnTo>
                  <a:pt x="266" y="71"/>
                </a:lnTo>
                <a:lnTo>
                  <a:pt x="256" y="65"/>
                </a:lnTo>
                <a:lnTo>
                  <a:pt x="250" y="65"/>
                </a:lnTo>
                <a:lnTo>
                  <a:pt x="240" y="54"/>
                </a:lnTo>
                <a:lnTo>
                  <a:pt x="240" y="49"/>
                </a:lnTo>
                <a:lnTo>
                  <a:pt x="234" y="38"/>
                </a:lnTo>
                <a:lnTo>
                  <a:pt x="234" y="27"/>
                </a:lnTo>
                <a:lnTo>
                  <a:pt x="240" y="16"/>
                </a:lnTo>
                <a:lnTo>
                  <a:pt x="245" y="16"/>
                </a:lnTo>
                <a:lnTo>
                  <a:pt x="240" y="11"/>
                </a:lnTo>
                <a:lnTo>
                  <a:pt x="245" y="6"/>
                </a:lnTo>
                <a:lnTo>
                  <a:pt x="250" y="11"/>
                </a:lnTo>
                <a:lnTo>
                  <a:pt x="245" y="6"/>
                </a:lnTo>
                <a:lnTo>
                  <a:pt x="240" y="0"/>
                </a:lnTo>
                <a:lnTo>
                  <a:pt x="234" y="0"/>
                </a:lnTo>
                <a:lnTo>
                  <a:pt x="229" y="6"/>
                </a:lnTo>
                <a:lnTo>
                  <a:pt x="224" y="16"/>
                </a:lnTo>
                <a:lnTo>
                  <a:pt x="218" y="22"/>
                </a:lnTo>
                <a:lnTo>
                  <a:pt x="213" y="27"/>
                </a:lnTo>
                <a:lnTo>
                  <a:pt x="208" y="33"/>
                </a:lnTo>
                <a:lnTo>
                  <a:pt x="208" y="38"/>
                </a:lnTo>
                <a:lnTo>
                  <a:pt x="202" y="38"/>
                </a:lnTo>
                <a:lnTo>
                  <a:pt x="197" y="44"/>
                </a:lnTo>
                <a:lnTo>
                  <a:pt x="186" y="49"/>
                </a:lnTo>
                <a:lnTo>
                  <a:pt x="181" y="60"/>
                </a:lnTo>
                <a:lnTo>
                  <a:pt x="176" y="65"/>
                </a:lnTo>
                <a:lnTo>
                  <a:pt x="170" y="71"/>
                </a:lnTo>
                <a:lnTo>
                  <a:pt x="165" y="76"/>
                </a:lnTo>
                <a:lnTo>
                  <a:pt x="160" y="87"/>
                </a:lnTo>
                <a:lnTo>
                  <a:pt x="154" y="92"/>
                </a:lnTo>
                <a:lnTo>
                  <a:pt x="149" y="98"/>
                </a:lnTo>
                <a:lnTo>
                  <a:pt x="144" y="108"/>
                </a:lnTo>
                <a:lnTo>
                  <a:pt x="133" y="114"/>
                </a:lnTo>
                <a:lnTo>
                  <a:pt x="128" y="119"/>
                </a:lnTo>
                <a:lnTo>
                  <a:pt x="117" y="119"/>
                </a:lnTo>
                <a:lnTo>
                  <a:pt x="106" y="125"/>
                </a:lnTo>
                <a:lnTo>
                  <a:pt x="101" y="125"/>
                </a:lnTo>
                <a:lnTo>
                  <a:pt x="90" y="130"/>
                </a:lnTo>
                <a:lnTo>
                  <a:pt x="80" y="130"/>
                </a:lnTo>
                <a:lnTo>
                  <a:pt x="69" y="130"/>
                </a:lnTo>
                <a:lnTo>
                  <a:pt x="64" y="135"/>
                </a:lnTo>
                <a:lnTo>
                  <a:pt x="58" y="135"/>
                </a:lnTo>
                <a:lnTo>
                  <a:pt x="48" y="135"/>
                </a:lnTo>
                <a:lnTo>
                  <a:pt x="42" y="141"/>
                </a:lnTo>
                <a:lnTo>
                  <a:pt x="32" y="146"/>
                </a:lnTo>
                <a:lnTo>
                  <a:pt x="26" y="146"/>
                </a:lnTo>
                <a:lnTo>
                  <a:pt x="32" y="152"/>
                </a:lnTo>
                <a:lnTo>
                  <a:pt x="21" y="1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9" name="Freeform 162"/>
          <p:cNvSpPr>
            <a:spLocks/>
          </p:cNvSpPr>
          <p:nvPr/>
        </p:nvSpPr>
        <p:spPr bwMode="auto">
          <a:xfrm>
            <a:off x="4842927" y="4213915"/>
            <a:ext cx="203200" cy="385640"/>
          </a:xfrm>
          <a:custGeom>
            <a:avLst/>
            <a:gdLst>
              <a:gd name="T0" fmla="*/ 21 w 128"/>
              <a:gd name="T1" fmla="*/ 108 h 243"/>
              <a:gd name="T2" fmla="*/ 26 w 128"/>
              <a:gd name="T3" fmla="*/ 124 h 243"/>
              <a:gd name="T4" fmla="*/ 16 w 128"/>
              <a:gd name="T5" fmla="*/ 141 h 243"/>
              <a:gd name="T6" fmla="*/ 5 w 128"/>
              <a:gd name="T7" fmla="*/ 151 h 243"/>
              <a:gd name="T8" fmla="*/ 10 w 128"/>
              <a:gd name="T9" fmla="*/ 168 h 243"/>
              <a:gd name="T10" fmla="*/ 10 w 128"/>
              <a:gd name="T11" fmla="*/ 189 h 243"/>
              <a:gd name="T12" fmla="*/ 10 w 128"/>
              <a:gd name="T13" fmla="*/ 205 h 243"/>
              <a:gd name="T14" fmla="*/ 16 w 128"/>
              <a:gd name="T15" fmla="*/ 222 h 243"/>
              <a:gd name="T16" fmla="*/ 21 w 128"/>
              <a:gd name="T17" fmla="*/ 238 h 243"/>
              <a:gd name="T18" fmla="*/ 37 w 128"/>
              <a:gd name="T19" fmla="*/ 243 h 243"/>
              <a:gd name="T20" fmla="*/ 53 w 128"/>
              <a:gd name="T21" fmla="*/ 238 h 243"/>
              <a:gd name="T22" fmla="*/ 69 w 128"/>
              <a:gd name="T23" fmla="*/ 227 h 243"/>
              <a:gd name="T24" fmla="*/ 80 w 128"/>
              <a:gd name="T25" fmla="*/ 211 h 243"/>
              <a:gd name="T26" fmla="*/ 90 w 128"/>
              <a:gd name="T27" fmla="*/ 200 h 243"/>
              <a:gd name="T28" fmla="*/ 101 w 128"/>
              <a:gd name="T29" fmla="*/ 189 h 243"/>
              <a:gd name="T30" fmla="*/ 101 w 128"/>
              <a:gd name="T31" fmla="*/ 178 h 243"/>
              <a:gd name="T32" fmla="*/ 96 w 128"/>
              <a:gd name="T33" fmla="*/ 168 h 243"/>
              <a:gd name="T34" fmla="*/ 96 w 128"/>
              <a:gd name="T35" fmla="*/ 151 h 243"/>
              <a:gd name="T36" fmla="*/ 117 w 128"/>
              <a:gd name="T37" fmla="*/ 151 h 243"/>
              <a:gd name="T38" fmla="*/ 106 w 128"/>
              <a:gd name="T39" fmla="*/ 141 h 243"/>
              <a:gd name="T40" fmla="*/ 101 w 128"/>
              <a:gd name="T41" fmla="*/ 124 h 243"/>
              <a:gd name="T42" fmla="*/ 106 w 128"/>
              <a:gd name="T43" fmla="*/ 113 h 243"/>
              <a:gd name="T44" fmla="*/ 101 w 128"/>
              <a:gd name="T45" fmla="*/ 97 h 243"/>
              <a:gd name="T46" fmla="*/ 101 w 128"/>
              <a:gd name="T47" fmla="*/ 81 h 243"/>
              <a:gd name="T48" fmla="*/ 117 w 128"/>
              <a:gd name="T49" fmla="*/ 65 h 243"/>
              <a:gd name="T50" fmla="*/ 128 w 128"/>
              <a:gd name="T51" fmla="*/ 54 h 243"/>
              <a:gd name="T52" fmla="*/ 112 w 128"/>
              <a:gd name="T53" fmla="*/ 38 h 243"/>
              <a:gd name="T54" fmla="*/ 117 w 128"/>
              <a:gd name="T55" fmla="*/ 32 h 243"/>
              <a:gd name="T56" fmla="*/ 112 w 128"/>
              <a:gd name="T57" fmla="*/ 16 h 243"/>
              <a:gd name="T58" fmla="*/ 112 w 128"/>
              <a:gd name="T59" fmla="*/ 11 h 243"/>
              <a:gd name="T60" fmla="*/ 101 w 128"/>
              <a:gd name="T61" fmla="*/ 0 h 243"/>
              <a:gd name="T62" fmla="*/ 85 w 128"/>
              <a:gd name="T63" fmla="*/ 5 h 243"/>
              <a:gd name="T64" fmla="*/ 80 w 128"/>
              <a:gd name="T65" fmla="*/ 16 h 243"/>
              <a:gd name="T66" fmla="*/ 74 w 128"/>
              <a:gd name="T67" fmla="*/ 32 h 243"/>
              <a:gd name="T68" fmla="*/ 58 w 128"/>
              <a:gd name="T69" fmla="*/ 43 h 243"/>
              <a:gd name="T70" fmla="*/ 42 w 128"/>
              <a:gd name="T71" fmla="*/ 49 h 243"/>
              <a:gd name="T72" fmla="*/ 42 w 128"/>
              <a:gd name="T73" fmla="*/ 70 h 243"/>
              <a:gd name="T74" fmla="*/ 32 w 128"/>
              <a:gd name="T75" fmla="*/ 70 h 243"/>
              <a:gd name="T76" fmla="*/ 16 w 128"/>
              <a:gd name="T77" fmla="*/ 65 h 243"/>
              <a:gd name="T78" fmla="*/ 0 w 128"/>
              <a:gd name="T79" fmla="*/ 54 h 243"/>
              <a:gd name="T80" fmla="*/ 0 w 128"/>
              <a:gd name="T81" fmla="*/ 59 h 243"/>
              <a:gd name="T82" fmla="*/ 0 w 128"/>
              <a:gd name="T83" fmla="*/ 70 h 243"/>
              <a:gd name="T84" fmla="*/ 5 w 128"/>
              <a:gd name="T85" fmla="*/ 92 h 243"/>
              <a:gd name="T86" fmla="*/ 16 w 128"/>
              <a:gd name="T87" fmla="*/ 103 h 2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8" h="243">
                <a:moveTo>
                  <a:pt x="16" y="103"/>
                </a:moveTo>
                <a:lnTo>
                  <a:pt x="21" y="108"/>
                </a:lnTo>
                <a:lnTo>
                  <a:pt x="26" y="113"/>
                </a:lnTo>
                <a:lnTo>
                  <a:pt x="26" y="124"/>
                </a:lnTo>
                <a:lnTo>
                  <a:pt x="21" y="135"/>
                </a:lnTo>
                <a:lnTo>
                  <a:pt x="16" y="141"/>
                </a:lnTo>
                <a:lnTo>
                  <a:pt x="5" y="146"/>
                </a:lnTo>
                <a:lnTo>
                  <a:pt x="5" y="151"/>
                </a:lnTo>
                <a:lnTo>
                  <a:pt x="0" y="162"/>
                </a:lnTo>
                <a:lnTo>
                  <a:pt x="10" y="168"/>
                </a:lnTo>
                <a:lnTo>
                  <a:pt x="10" y="178"/>
                </a:lnTo>
                <a:lnTo>
                  <a:pt x="10" y="189"/>
                </a:lnTo>
                <a:lnTo>
                  <a:pt x="10" y="200"/>
                </a:lnTo>
                <a:lnTo>
                  <a:pt x="10" y="205"/>
                </a:lnTo>
                <a:lnTo>
                  <a:pt x="10" y="216"/>
                </a:lnTo>
                <a:lnTo>
                  <a:pt x="16" y="222"/>
                </a:lnTo>
                <a:lnTo>
                  <a:pt x="21" y="232"/>
                </a:lnTo>
                <a:lnTo>
                  <a:pt x="21" y="238"/>
                </a:lnTo>
                <a:lnTo>
                  <a:pt x="32" y="243"/>
                </a:lnTo>
                <a:lnTo>
                  <a:pt x="37" y="243"/>
                </a:lnTo>
                <a:lnTo>
                  <a:pt x="48" y="243"/>
                </a:lnTo>
                <a:lnTo>
                  <a:pt x="53" y="238"/>
                </a:lnTo>
                <a:lnTo>
                  <a:pt x="64" y="227"/>
                </a:lnTo>
                <a:lnTo>
                  <a:pt x="69" y="227"/>
                </a:lnTo>
                <a:lnTo>
                  <a:pt x="74" y="222"/>
                </a:lnTo>
                <a:lnTo>
                  <a:pt x="80" y="211"/>
                </a:lnTo>
                <a:lnTo>
                  <a:pt x="85" y="205"/>
                </a:lnTo>
                <a:lnTo>
                  <a:pt x="90" y="200"/>
                </a:lnTo>
                <a:lnTo>
                  <a:pt x="101" y="195"/>
                </a:lnTo>
                <a:lnTo>
                  <a:pt x="101" y="189"/>
                </a:lnTo>
                <a:lnTo>
                  <a:pt x="106" y="184"/>
                </a:lnTo>
                <a:lnTo>
                  <a:pt x="101" y="178"/>
                </a:lnTo>
                <a:lnTo>
                  <a:pt x="96" y="173"/>
                </a:lnTo>
                <a:lnTo>
                  <a:pt x="96" y="168"/>
                </a:lnTo>
                <a:lnTo>
                  <a:pt x="96" y="162"/>
                </a:lnTo>
                <a:lnTo>
                  <a:pt x="96" y="151"/>
                </a:lnTo>
                <a:lnTo>
                  <a:pt x="106" y="146"/>
                </a:lnTo>
                <a:lnTo>
                  <a:pt x="117" y="151"/>
                </a:lnTo>
                <a:lnTo>
                  <a:pt x="117" y="141"/>
                </a:lnTo>
                <a:lnTo>
                  <a:pt x="106" y="141"/>
                </a:lnTo>
                <a:lnTo>
                  <a:pt x="106" y="130"/>
                </a:lnTo>
                <a:lnTo>
                  <a:pt x="101" y="124"/>
                </a:lnTo>
                <a:lnTo>
                  <a:pt x="106" y="119"/>
                </a:lnTo>
                <a:lnTo>
                  <a:pt x="106" y="113"/>
                </a:lnTo>
                <a:lnTo>
                  <a:pt x="101" y="108"/>
                </a:lnTo>
                <a:lnTo>
                  <a:pt x="101" y="97"/>
                </a:lnTo>
                <a:lnTo>
                  <a:pt x="106" y="86"/>
                </a:lnTo>
                <a:lnTo>
                  <a:pt x="101" y="81"/>
                </a:lnTo>
                <a:lnTo>
                  <a:pt x="101" y="70"/>
                </a:lnTo>
                <a:lnTo>
                  <a:pt x="117" y="65"/>
                </a:lnTo>
                <a:lnTo>
                  <a:pt x="128" y="59"/>
                </a:lnTo>
                <a:lnTo>
                  <a:pt x="128" y="54"/>
                </a:lnTo>
                <a:lnTo>
                  <a:pt x="117" y="49"/>
                </a:lnTo>
                <a:lnTo>
                  <a:pt x="112" y="38"/>
                </a:lnTo>
                <a:lnTo>
                  <a:pt x="117" y="38"/>
                </a:lnTo>
                <a:lnTo>
                  <a:pt x="117" y="32"/>
                </a:lnTo>
                <a:lnTo>
                  <a:pt x="117" y="22"/>
                </a:lnTo>
                <a:lnTo>
                  <a:pt x="112" y="16"/>
                </a:lnTo>
                <a:lnTo>
                  <a:pt x="106" y="16"/>
                </a:lnTo>
                <a:lnTo>
                  <a:pt x="112" y="11"/>
                </a:lnTo>
                <a:lnTo>
                  <a:pt x="96" y="11"/>
                </a:lnTo>
                <a:lnTo>
                  <a:pt x="101" y="0"/>
                </a:lnTo>
                <a:lnTo>
                  <a:pt x="96" y="0"/>
                </a:lnTo>
                <a:lnTo>
                  <a:pt x="85" y="5"/>
                </a:lnTo>
                <a:lnTo>
                  <a:pt x="85" y="11"/>
                </a:lnTo>
                <a:lnTo>
                  <a:pt x="80" y="16"/>
                </a:lnTo>
                <a:lnTo>
                  <a:pt x="80" y="27"/>
                </a:lnTo>
                <a:lnTo>
                  <a:pt x="74" y="32"/>
                </a:lnTo>
                <a:lnTo>
                  <a:pt x="80" y="43"/>
                </a:lnTo>
                <a:lnTo>
                  <a:pt x="58" y="43"/>
                </a:lnTo>
                <a:lnTo>
                  <a:pt x="48" y="43"/>
                </a:lnTo>
                <a:lnTo>
                  <a:pt x="42" y="49"/>
                </a:lnTo>
                <a:lnTo>
                  <a:pt x="42" y="54"/>
                </a:lnTo>
                <a:lnTo>
                  <a:pt x="42" y="70"/>
                </a:lnTo>
                <a:lnTo>
                  <a:pt x="37" y="76"/>
                </a:lnTo>
                <a:lnTo>
                  <a:pt x="32" y="70"/>
                </a:lnTo>
                <a:lnTo>
                  <a:pt x="26" y="70"/>
                </a:lnTo>
                <a:lnTo>
                  <a:pt x="16" y="65"/>
                </a:lnTo>
                <a:lnTo>
                  <a:pt x="10" y="59"/>
                </a:lnTo>
                <a:lnTo>
                  <a:pt x="0" y="54"/>
                </a:lnTo>
                <a:lnTo>
                  <a:pt x="5" y="65"/>
                </a:lnTo>
                <a:lnTo>
                  <a:pt x="0" y="59"/>
                </a:lnTo>
                <a:lnTo>
                  <a:pt x="0" y="65"/>
                </a:lnTo>
                <a:lnTo>
                  <a:pt x="0" y="70"/>
                </a:lnTo>
                <a:lnTo>
                  <a:pt x="5" y="81"/>
                </a:lnTo>
                <a:lnTo>
                  <a:pt x="5" y="92"/>
                </a:lnTo>
                <a:lnTo>
                  <a:pt x="16" y="10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0" name="Freeform 163"/>
          <p:cNvSpPr>
            <a:spLocks/>
          </p:cNvSpPr>
          <p:nvPr/>
        </p:nvSpPr>
        <p:spPr bwMode="auto">
          <a:xfrm>
            <a:off x="5604927" y="2506310"/>
            <a:ext cx="363538" cy="385640"/>
          </a:xfrm>
          <a:custGeom>
            <a:avLst/>
            <a:gdLst>
              <a:gd name="T0" fmla="*/ 202 w 229"/>
              <a:gd name="T1" fmla="*/ 184 h 243"/>
              <a:gd name="T2" fmla="*/ 197 w 229"/>
              <a:gd name="T3" fmla="*/ 162 h 243"/>
              <a:gd name="T4" fmla="*/ 197 w 229"/>
              <a:gd name="T5" fmla="*/ 140 h 243"/>
              <a:gd name="T6" fmla="*/ 192 w 229"/>
              <a:gd name="T7" fmla="*/ 124 h 243"/>
              <a:gd name="T8" fmla="*/ 197 w 229"/>
              <a:gd name="T9" fmla="*/ 113 h 243"/>
              <a:gd name="T10" fmla="*/ 202 w 229"/>
              <a:gd name="T11" fmla="*/ 92 h 243"/>
              <a:gd name="T12" fmla="*/ 224 w 229"/>
              <a:gd name="T13" fmla="*/ 81 h 243"/>
              <a:gd name="T14" fmla="*/ 229 w 229"/>
              <a:gd name="T15" fmla="*/ 59 h 243"/>
              <a:gd name="T16" fmla="*/ 218 w 229"/>
              <a:gd name="T17" fmla="*/ 43 h 243"/>
              <a:gd name="T18" fmla="*/ 202 w 229"/>
              <a:gd name="T19" fmla="*/ 32 h 243"/>
              <a:gd name="T20" fmla="*/ 186 w 229"/>
              <a:gd name="T21" fmla="*/ 21 h 243"/>
              <a:gd name="T22" fmla="*/ 165 w 229"/>
              <a:gd name="T23" fmla="*/ 16 h 243"/>
              <a:gd name="T24" fmla="*/ 144 w 229"/>
              <a:gd name="T25" fmla="*/ 16 h 243"/>
              <a:gd name="T26" fmla="*/ 122 w 229"/>
              <a:gd name="T27" fmla="*/ 16 h 243"/>
              <a:gd name="T28" fmla="*/ 101 w 229"/>
              <a:gd name="T29" fmla="*/ 16 h 243"/>
              <a:gd name="T30" fmla="*/ 80 w 229"/>
              <a:gd name="T31" fmla="*/ 5 h 243"/>
              <a:gd name="T32" fmla="*/ 69 w 229"/>
              <a:gd name="T33" fmla="*/ 10 h 243"/>
              <a:gd name="T34" fmla="*/ 53 w 229"/>
              <a:gd name="T35" fmla="*/ 16 h 243"/>
              <a:gd name="T36" fmla="*/ 32 w 229"/>
              <a:gd name="T37" fmla="*/ 27 h 243"/>
              <a:gd name="T38" fmla="*/ 32 w 229"/>
              <a:gd name="T39" fmla="*/ 37 h 243"/>
              <a:gd name="T40" fmla="*/ 48 w 229"/>
              <a:gd name="T41" fmla="*/ 54 h 243"/>
              <a:gd name="T42" fmla="*/ 48 w 229"/>
              <a:gd name="T43" fmla="*/ 70 h 243"/>
              <a:gd name="T44" fmla="*/ 53 w 229"/>
              <a:gd name="T45" fmla="*/ 92 h 243"/>
              <a:gd name="T46" fmla="*/ 37 w 229"/>
              <a:gd name="T47" fmla="*/ 108 h 243"/>
              <a:gd name="T48" fmla="*/ 16 w 229"/>
              <a:gd name="T49" fmla="*/ 108 h 243"/>
              <a:gd name="T50" fmla="*/ 10 w 229"/>
              <a:gd name="T51" fmla="*/ 124 h 243"/>
              <a:gd name="T52" fmla="*/ 16 w 229"/>
              <a:gd name="T53" fmla="*/ 146 h 243"/>
              <a:gd name="T54" fmla="*/ 5 w 229"/>
              <a:gd name="T55" fmla="*/ 167 h 243"/>
              <a:gd name="T56" fmla="*/ 0 w 229"/>
              <a:gd name="T57" fmla="*/ 184 h 243"/>
              <a:gd name="T58" fmla="*/ 10 w 229"/>
              <a:gd name="T59" fmla="*/ 205 h 243"/>
              <a:gd name="T60" fmla="*/ 16 w 229"/>
              <a:gd name="T61" fmla="*/ 216 h 243"/>
              <a:gd name="T62" fmla="*/ 32 w 229"/>
              <a:gd name="T63" fmla="*/ 227 h 243"/>
              <a:gd name="T64" fmla="*/ 48 w 229"/>
              <a:gd name="T65" fmla="*/ 232 h 243"/>
              <a:gd name="T66" fmla="*/ 64 w 229"/>
              <a:gd name="T67" fmla="*/ 232 h 243"/>
              <a:gd name="T68" fmla="*/ 80 w 229"/>
              <a:gd name="T69" fmla="*/ 238 h 243"/>
              <a:gd name="T70" fmla="*/ 96 w 229"/>
              <a:gd name="T71" fmla="*/ 232 h 243"/>
              <a:gd name="T72" fmla="*/ 112 w 229"/>
              <a:gd name="T73" fmla="*/ 238 h 243"/>
              <a:gd name="T74" fmla="*/ 133 w 229"/>
              <a:gd name="T75" fmla="*/ 238 h 243"/>
              <a:gd name="T76" fmla="*/ 149 w 229"/>
              <a:gd name="T77" fmla="*/ 238 h 243"/>
              <a:gd name="T78" fmla="*/ 154 w 229"/>
              <a:gd name="T79" fmla="*/ 221 h 243"/>
              <a:gd name="T80" fmla="*/ 170 w 229"/>
              <a:gd name="T81" fmla="*/ 211 h 243"/>
              <a:gd name="T82" fmla="*/ 192 w 229"/>
              <a:gd name="T83" fmla="*/ 216 h 243"/>
              <a:gd name="T84" fmla="*/ 202 w 229"/>
              <a:gd name="T85" fmla="*/ 200 h 2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29" h="243">
                <a:moveTo>
                  <a:pt x="202" y="200"/>
                </a:moveTo>
                <a:lnTo>
                  <a:pt x="202" y="189"/>
                </a:lnTo>
                <a:lnTo>
                  <a:pt x="202" y="184"/>
                </a:lnTo>
                <a:lnTo>
                  <a:pt x="197" y="178"/>
                </a:lnTo>
                <a:lnTo>
                  <a:pt x="202" y="167"/>
                </a:lnTo>
                <a:lnTo>
                  <a:pt x="197" y="162"/>
                </a:lnTo>
                <a:lnTo>
                  <a:pt x="197" y="156"/>
                </a:lnTo>
                <a:lnTo>
                  <a:pt x="197" y="151"/>
                </a:lnTo>
                <a:lnTo>
                  <a:pt x="197" y="140"/>
                </a:lnTo>
                <a:lnTo>
                  <a:pt x="197" y="135"/>
                </a:lnTo>
                <a:lnTo>
                  <a:pt x="202" y="129"/>
                </a:lnTo>
                <a:lnTo>
                  <a:pt x="192" y="124"/>
                </a:lnTo>
                <a:lnTo>
                  <a:pt x="186" y="124"/>
                </a:lnTo>
                <a:lnTo>
                  <a:pt x="192" y="119"/>
                </a:lnTo>
                <a:lnTo>
                  <a:pt x="197" y="113"/>
                </a:lnTo>
                <a:lnTo>
                  <a:pt x="202" y="102"/>
                </a:lnTo>
                <a:lnTo>
                  <a:pt x="202" y="97"/>
                </a:lnTo>
                <a:lnTo>
                  <a:pt x="202" y="92"/>
                </a:lnTo>
                <a:lnTo>
                  <a:pt x="208" y="86"/>
                </a:lnTo>
                <a:lnTo>
                  <a:pt x="213" y="81"/>
                </a:lnTo>
                <a:lnTo>
                  <a:pt x="224" y="81"/>
                </a:lnTo>
                <a:lnTo>
                  <a:pt x="224" y="75"/>
                </a:lnTo>
                <a:lnTo>
                  <a:pt x="229" y="65"/>
                </a:lnTo>
                <a:lnTo>
                  <a:pt x="229" y="59"/>
                </a:lnTo>
                <a:lnTo>
                  <a:pt x="218" y="54"/>
                </a:lnTo>
                <a:lnTo>
                  <a:pt x="218" y="48"/>
                </a:lnTo>
                <a:lnTo>
                  <a:pt x="218" y="43"/>
                </a:lnTo>
                <a:lnTo>
                  <a:pt x="213" y="37"/>
                </a:lnTo>
                <a:lnTo>
                  <a:pt x="208" y="37"/>
                </a:lnTo>
                <a:lnTo>
                  <a:pt x="202" y="32"/>
                </a:lnTo>
                <a:lnTo>
                  <a:pt x="197" y="27"/>
                </a:lnTo>
                <a:lnTo>
                  <a:pt x="197" y="21"/>
                </a:lnTo>
                <a:lnTo>
                  <a:pt x="186" y="21"/>
                </a:lnTo>
                <a:lnTo>
                  <a:pt x="181" y="21"/>
                </a:lnTo>
                <a:lnTo>
                  <a:pt x="170" y="16"/>
                </a:lnTo>
                <a:lnTo>
                  <a:pt x="165" y="16"/>
                </a:lnTo>
                <a:lnTo>
                  <a:pt x="160" y="16"/>
                </a:lnTo>
                <a:lnTo>
                  <a:pt x="149" y="16"/>
                </a:lnTo>
                <a:lnTo>
                  <a:pt x="144" y="16"/>
                </a:lnTo>
                <a:lnTo>
                  <a:pt x="138" y="16"/>
                </a:lnTo>
                <a:lnTo>
                  <a:pt x="128" y="16"/>
                </a:lnTo>
                <a:lnTo>
                  <a:pt x="122" y="16"/>
                </a:lnTo>
                <a:lnTo>
                  <a:pt x="112" y="16"/>
                </a:lnTo>
                <a:lnTo>
                  <a:pt x="106" y="16"/>
                </a:lnTo>
                <a:lnTo>
                  <a:pt x="101" y="16"/>
                </a:lnTo>
                <a:lnTo>
                  <a:pt x="90" y="16"/>
                </a:lnTo>
                <a:lnTo>
                  <a:pt x="85" y="10"/>
                </a:lnTo>
                <a:lnTo>
                  <a:pt x="80" y="5"/>
                </a:lnTo>
                <a:lnTo>
                  <a:pt x="74" y="5"/>
                </a:lnTo>
                <a:lnTo>
                  <a:pt x="69" y="0"/>
                </a:lnTo>
                <a:lnTo>
                  <a:pt x="69" y="10"/>
                </a:lnTo>
                <a:lnTo>
                  <a:pt x="64" y="10"/>
                </a:lnTo>
                <a:lnTo>
                  <a:pt x="58" y="16"/>
                </a:lnTo>
                <a:lnTo>
                  <a:pt x="53" y="16"/>
                </a:lnTo>
                <a:lnTo>
                  <a:pt x="42" y="21"/>
                </a:lnTo>
                <a:lnTo>
                  <a:pt x="37" y="21"/>
                </a:lnTo>
                <a:lnTo>
                  <a:pt x="32" y="27"/>
                </a:lnTo>
                <a:lnTo>
                  <a:pt x="32" y="32"/>
                </a:lnTo>
                <a:lnTo>
                  <a:pt x="26" y="32"/>
                </a:lnTo>
                <a:lnTo>
                  <a:pt x="32" y="37"/>
                </a:lnTo>
                <a:lnTo>
                  <a:pt x="37" y="43"/>
                </a:lnTo>
                <a:lnTo>
                  <a:pt x="42" y="48"/>
                </a:lnTo>
                <a:lnTo>
                  <a:pt x="48" y="54"/>
                </a:lnTo>
                <a:lnTo>
                  <a:pt x="48" y="65"/>
                </a:lnTo>
                <a:lnTo>
                  <a:pt x="53" y="70"/>
                </a:lnTo>
                <a:lnTo>
                  <a:pt x="48" y="70"/>
                </a:lnTo>
                <a:lnTo>
                  <a:pt x="48" y="81"/>
                </a:lnTo>
                <a:lnTo>
                  <a:pt x="48" y="86"/>
                </a:lnTo>
                <a:lnTo>
                  <a:pt x="53" y="92"/>
                </a:lnTo>
                <a:lnTo>
                  <a:pt x="53" y="97"/>
                </a:lnTo>
                <a:lnTo>
                  <a:pt x="42" y="102"/>
                </a:lnTo>
                <a:lnTo>
                  <a:pt x="37" y="108"/>
                </a:lnTo>
                <a:lnTo>
                  <a:pt x="32" y="108"/>
                </a:lnTo>
                <a:lnTo>
                  <a:pt x="26" y="108"/>
                </a:lnTo>
                <a:lnTo>
                  <a:pt x="16" y="108"/>
                </a:lnTo>
                <a:lnTo>
                  <a:pt x="10" y="113"/>
                </a:lnTo>
                <a:lnTo>
                  <a:pt x="10" y="119"/>
                </a:lnTo>
                <a:lnTo>
                  <a:pt x="10" y="124"/>
                </a:lnTo>
                <a:lnTo>
                  <a:pt x="16" y="129"/>
                </a:lnTo>
                <a:lnTo>
                  <a:pt x="16" y="140"/>
                </a:lnTo>
                <a:lnTo>
                  <a:pt x="16" y="146"/>
                </a:lnTo>
                <a:lnTo>
                  <a:pt x="16" y="151"/>
                </a:lnTo>
                <a:lnTo>
                  <a:pt x="10" y="162"/>
                </a:lnTo>
                <a:lnTo>
                  <a:pt x="5" y="167"/>
                </a:lnTo>
                <a:lnTo>
                  <a:pt x="5" y="173"/>
                </a:lnTo>
                <a:lnTo>
                  <a:pt x="5" y="184"/>
                </a:lnTo>
                <a:lnTo>
                  <a:pt x="0" y="184"/>
                </a:lnTo>
                <a:lnTo>
                  <a:pt x="5" y="189"/>
                </a:lnTo>
                <a:lnTo>
                  <a:pt x="5" y="200"/>
                </a:lnTo>
                <a:lnTo>
                  <a:pt x="10" y="205"/>
                </a:lnTo>
                <a:lnTo>
                  <a:pt x="5" y="205"/>
                </a:lnTo>
                <a:lnTo>
                  <a:pt x="10" y="211"/>
                </a:lnTo>
                <a:lnTo>
                  <a:pt x="16" y="216"/>
                </a:lnTo>
                <a:lnTo>
                  <a:pt x="21" y="216"/>
                </a:lnTo>
                <a:lnTo>
                  <a:pt x="26" y="221"/>
                </a:lnTo>
                <a:lnTo>
                  <a:pt x="32" y="227"/>
                </a:lnTo>
                <a:lnTo>
                  <a:pt x="37" y="227"/>
                </a:lnTo>
                <a:lnTo>
                  <a:pt x="42" y="232"/>
                </a:lnTo>
                <a:lnTo>
                  <a:pt x="48" y="232"/>
                </a:lnTo>
                <a:lnTo>
                  <a:pt x="53" y="227"/>
                </a:lnTo>
                <a:lnTo>
                  <a:pt x="58" y="232"/>
                </a:lnTo>
                <a:lnTo>
                  <a:pt x="64" y="232"/>
                </a:lnTo>
                <a:lnTo>
                  <a:pt x="69" y="232"/>
                </a:lnTo>
                <a:lnTo>
                  <a:pt x="74" y="232"/>
                </a:lnTo>
                <a:lnTo>
                  <a:pt x="80" y="238"/>
                </a:lnTo>
                <a:lnTo>
                  <a:pt x="85" y="238"/>
                </a:lnTo>
                <a:lnTo>
                  <a:pt x="90" y="232"/>
                </a:lnTo>
                <a:lnTo>
                  <a:pt x="96" y="232"/>
                </a:lnTo>
                <a:lnTo>
                  <a:pt x="101" y="243"/>
                </a:lnTo>
                <a:lnTo>
                  <a:pt x="106" y="243"/>
                </a:lnTo>
                <a:lnTo>
                  <a:pt x="112" y="238"/>
                </a:lnTo>
                <a:lnTo>
                  <a:pt x="117" y="238"/>
                </a:lnTo>
                <a:lnTo>
                  <a:pt x="122" y="232"/>
                </a:lnTo>
                <a:lnTo>
                  <a:pt x="133" y="238"/>
                </a:lnTo>
                <a:lnTo>
                  <a:pt x="138" y="238"/>
                </a:lnTo>
                <a:lnTo>
                  <a:pt x="144" y="238"/>
                </a:lnTo>
                <a:lnTo>
                  <a:pt x="149" y="238"/>
                </a:lnTo>
                <a:lnTo>
                  <a:pt x="154" y="232"/>
                </a:lnTo>
                <a:lnTo>
                  <a:pt x="160" y="227"/>
                </a:lnTo>
                <a:lnTo>
                  <a:pt x="154" y="221"/>
                </a:lnTo>
                <a:lnTo>
                  <a:pt x="154" y="211"/>
                </a:lnTo>
                <a:lnTo>
                  <a:pt x="165" y="211"/>
                </a:lnTo>
                <a:lnTo>
                  <a:pt x="170" y="211"/>
                </a:lnTo>
                <a:lnTo>
                  <a:pt x="176" y="211"/>
                </a:lnTo>
                <a:lnTo>
                  <a:pt x="181" y="216"/>
                </a:lnTo>
                <a:lnTo>
                  <a:pt x="192" y="216"/>
                </a:lnTo>
                <a:lnTo>
                  <a:pt x="192" y="211"/>
                </a:lnTo>
                <a:lnTo>
                  <a:pt x="197" y="200"/>
                </a:lnTo>
                <a:lnTo>
                  <a:pt x="202" y="20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1" name="Freeform 164"/>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2" name="Freeform 165"/>
          <p:cNvSpPr>
            <a:spLocks/>
          </p:cNvSpPr>
          <p:nvPr/>
        </p:nvSpPr>
        <p:spPr bwMode="auto">
          <a:xfrm>
            <a:off x="5079465" y="2841166"/>
            <a:ext cx="312738" cy="239636"/>
          </a:xfrm>
          <a:custGeom>
            <a:avLst/>
            <a:gdLst>
              <a:gd name="T0" fmla="*/ 187 w 197"/>
              <a:gd name="T1" fmla="*/ 32 h 151"/>
              <a:gd name="T2" fmla="*/ 176 w 197"/>
              <a:gd name="T3" fmla="*/ 21 h 151"/>
              <a:gd name="T4" fmla="*/ 155 w 197"/>
              <a:gd name="T5" fmla="*/ 21 h 151"/>
              <a:gd name="T6" fmla="*/ 139 w 197"/>
              <a:gd name="T7" fmla="*/ 10 h 151"/>
              <a:gd name="T8" fmla="*/ 133 w 197"/>
              <a:gd name="T9" fmla="*/ 0 h 151"/>
              <a:gd name="T10" fmla="*/ 123 w 197"/>
              <a:gd name="T11" fmla="*/ 21 h 151"/>
              <a:gd name="T12" fmla="*/ 101 w 197"/>
              <a:gd name="T13" fmla="*/ 21 h 151"/>
              <a:gd name="T14" fmla="*/ 80 w 197"/>
              <a:gd name="T15" fmla="*/ 16 h 151"/>
              <a:gd name="T16" fmla="*/ 64 w 197"/>
              <a:gd name="T17" fmla="*/ 10 h 151"/>
              <a:gd name="T18" fmla="*/ 43 w 197"/>
              <a:gd name="T19" fmla="*/ 10 h 151"/>
              <a:gd name="T20" fmla="*/ 32 w 197"/>
              <a:gd name="T21" fmla="*/ 16 h 151"/>
              <a:gd name="T22" fmla="*/ 16 w 197"/>
              <a:gd name="T23" fmla="*/ 32 h 151"/>
              <a:gd name="T24" fmla="*/ 0 w 197"/>
              <a:gd name="T25" fmla="*/ 37 h 151"/>
              <a:gd name="T26" fmla="*/ 0 w 197"/>
              <a:gd name="T27" fmla="*/ 48 h 151"/>
              <a:gd name="T28" fmla="*/ 16 w 197"/>
              <a:gd name="T29" fmla="*/ 59 h 151"/>
              <a:gd name="T30" fmla="*/ 27 w 197"/>
              <a:gd name="T31" fmla="*/ 70 h 151"/>
              <a:gd name="T32" fmla="*/ 37 w 197"/>
              <a:gd name="T33" fmla="*/ 86 h 151"/>
              <a:gd name="T34" fmla="*/ 48 w 197"/>
              <a:gd name="T35" fmla="*/ 108 h 151"/>
              <a:gd name="T36" fmla="*/ 59 w 197"/>
              <a:gd name="T37" fmla="*/ 124 h 151"/>
              <a:gd name="T38" fmla="*/ 53 w 197"/>
              <a:gd name="T39" fmla="*/ 146 h 151"/>
              <a:gd name="T40" fmla="*/ 64 w 197"/>
              <a:gd name="T41" fmla="*/ 146 h 151"/>
              <a:gd name="T42" fmla="*/ 80 w 197"/>
              <a:gd name="T43" fmla="*/ 146 h 151"/>
              <a:gd name="T44" fmla="*/ 101 w 197"/>
              <a:gd name="T45" fmla="*/ 140 h 151"/>
              <a:gd name="T46" fmla="*/ 123 w 197"/>
              <a:gd name="T47" fmla="*/ 129 h 151"/>
              <a:gd name="T48" fmla="*/ 133 w 197"/>
              <a:gd name="T49" fmla="*/ 119 h 151"/>
              <a:gd name="T50" fmla="*/ 149 w 197"/>
              <a:gd name="T51" fmla="*/ 113 h 151"/>
              <a:gd name="T52" fmla="*/ 171 w 197"/>
              <a:gd name="T53" fmla="*/ 113 h 151"/>
              <a:gd name="T54" fmla="*/ 187 w 197"/>
              <a:gd name="T55" fmla="*/ 119 h 151"/>
              <a:gd name="T56" fmla="*/ 197 w 197"/>
              <a:gd name="T57" fmla="*/ 108 h 151"/>
              <a:gd name="T58" fmla="*/ 192 w 197"/>
              <a:gd name="T59" fmla="*/ 91 h 151"/>
              <a:gd name="T60" fmla="*/ 192 w 197"/>
              <a:gd name="T61" fmla="*/ 70 h 151"/>
              <a:gd name="T62" fmla="*/ 197 w 197"/>
              <a:gd name="T63" fmla="*/ 54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97" h="151">
                <a:moveTo>
                  <a:pt x="192" y="43"/>
                </a:moveTo>
                <a:lnTo>
                  <a:pt x="187" y="32"/>
                </a:lnTo>
                <a:lnTo>
                  <a:pt x="181" y="27"/>
                </a:lnTo>
                <a:lnTo>
                  <a:pt x="176" y="21"/>
                </a:lnTo>
                <a:lnTo>
                  <a:pt x="165" y="21"/>
                </a:lnTo>
                <a:lnTo>
                  <a:pt x="155" y="21"/>
                </a:lnTo>
                <a:lnTo>
                  <a:pt x="149" y="10"/>
                </a:lnTo>
                <a:lnTo>
                  <a:pt x="139" y="10"/>
                </a:lnTo>
                <a:lnTo>
                  <a:pt x="139" y="5"/>
                </a:lnTo>
                <a:lnTo>
                  <a:pt x="133" y="0"/>
                </a:lnTo>
                <a:lnTo>
                  <a:pt x="128" y="10"/>
                </a:lnTo>
                <a:lnTo>
                  <a:pt x="123" y="21"/>
                </a:lnTo>
                <a:lnTo>
                  <a:pt x="112" y="21"/>
                </a:lnTo>
                <a:lnTo>
                  <a:pt x="101" y="21"/>
                </a:lnTo>
                <a:lnTo>
                  <a:pt x="91" y="16"/>
                </a:lnTo>
                <a:lnTo>
                  <a:pt x="80" y="16"/>
                </a:lnTo>
                <a:lnTo>
                  <a:pt x="75" y="10"/>
                </a:lnTo>
                <a:lnTo>
                  <a:pt x="64" y="10"/>
                </a:lnTo>
                <a:lnTo>
                  <a:pt x="53" y="10"/>
                </a:lnTo>
                <a:lnTo>
                  <a:pt x="43" y="10"/>
                </a:lnTo>
                <a:lnTo>
                  <a:pt x="37" y="10"/>
                </a:lnTo>
                <a:lnTo>
                  <a:pt x="32" y="16"/>
                </a:lnTo>
                <a:lnTo>
                  <a:pt x="27" y="27"/>
                </a:lnTo>
                <a:lnTo>
                  <a:pt x="16" y="32"/>
                </a:lnTo>
                <a:lnTo>
                  <a:pt x="11" y="37"/>
                </a:lnTo>
                <a:lnTo>
                  <a:pt x="0" y="37"/>
                </a:lnTo>
                <a:lnTo>
                  <a:pt x="0" y="43"/>
                </a:lnTo>
                <a:lnTo>
                  <a:pt x="0" y="48"/>
                </a:lnTo>
                <a:lnTo>
                  <a:pt x="11" y="48"/>
                </a:lnTo>
                <a:lnTo>
                  <a:pt x="16" y="59"/>
                </a:lnTo>
                <a:lnTo>
                  <a:pt x="21" y="64"/>
                </a:lnTo>
                <a:lnTo>
                  <a:pt x="27" y="70"/>
                </a:lnTo>
                <a:lnTo>
                  <a:pt x="32" y="81"/>
                </a:lnTo>
                <a:lnTo>
                  <a:pt x="37" y="86"/>
                </a:lnTo>
                <a:lnTo>
                  <a:pt x="43" y="97"/>
                </a:lnTo>
                <a:lnTo>
                  <a:pt x="48" y="108"/>
                </a:lnTo>
                <a:lnTo>
                  <a:pt x="53" y="113"/>
                </a:lnTo>
                <a:lnTo>
                  <a:pt x="59" y="124"/>
                </a:lnTo>
                <a:lnTo>
                  <a:pt x="59" y="135"/>
                </a:lnTo>
                <a:lnTo>
                  <a:pt x="53" y="146"/>
                </a:lnTo>
                <a:lnTo>
                  <a:pt x="59" y="151"/>
                </a:lnTo>
                <a:lnTo>
                  <a:pt x="64" y="146"/>
                </a:lnTo>
                <a:lnTo>
                  <a:pt x="69" y="140"/>
                </a:lnTo>
                <a:lnTo>
                  <a:pt x="80" y="146"/>
                </a:lnTo>
                <a:lnTo>
                  <a:pt x="91" y="140"/>
                </a:lnTo>
                <a:lnTo>
                  <a:pt x="101" y="140"/>
                </a:lnTo>
                <a:lnTo>
                  <a:pt x="112" y="135"/>
                </a:lnTo>
                <a:lnTo>
                  <a:pt x="123" y="129"/>
                </a:lnTo>
                <a:lnTo>
                  <a:pt x="128" y="124"/>
                </a:lnTo>
                <a:lnTo>
                  <a:pt x="133" y="119"/>
                </a:lnTo>
                <a:lnTo>
                  <a:pt x="139" y="113"/>
                </a:lnTo>
                <a:lnTo>
                  <a:pt x="149" y="113"/>
                </a:lnTo>
                <a:lnTo>
                  <a:pt x="160" y="119"/>
                </a:lnTo>
                <a:lnTo>
                  <a:pt x="171" y="113"/>
                </a:lnTo>
                <a:lnTo>
                  <a:pt x="176" y="119"/>
                </a:lnTo>
                <a:lnTo>
                  <a:pt x="187" y="119"/>
                </a:lnTo>
                <a:lnTo>
                  <a:pt x="192" y="113"/>
                </a:lnTo>
                <a:lnTo>
                  <a:pt x="197" y="108"/>
                </a:lnTo>
                <a:lnTo>
                  <a:pt x="197" y="97"/>
                </a:lnTo>
                <a:lnTo>
                  <a:pt x="192" y="91"/>
                </a:lnTo>
                <a:lnTo>
                  <a:pt x="187" y="81"/>
                </a:lnTo>
                <a:lnTo>
                  <a:pt x="192" y="70"/>
                </a:lnTo>
                <a:lnTo>
                  <a:pt x="192" y="59"/>
                </a:lnTo>
                <a:lnTo>
                  <a:pt x="197" y="54"/>
                </a:lnTo>
                <a:lnTo>
                  <a:pt x="192" y="4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3" name="Freeform 166"/>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 name="Freeform 167"/>
          <p:cNvSpPr>
            <a:spLocks/>
          </p:cNvSpPr>
          <p:nvPr/>
        </p:nvSpPr>
        <p:spPr bwMode="auto">
          <a:xfrm>
            <a:off x="4250790" y="1844534"/>
            <a:ext cx="549275" cy="644320"/>
          </a:xfrm>
          <a:custGeom>
            <a:avLst/>
            <a:gdLst>
              <a:gd name="T0" fmla="*/ 320 w 346"/>
              <a:gd name="T1" fmla="*/ 271 h 406"/>
              <a:gd name="T2" fmla="*/ 341 w 346"/>
              <a:gd name="T3" fmla="*/ 265 h 406"/>
              <a:gd name="T4" fmla="*/ 341 w 346"/>
              <a:gd name="T5" fmla="*/ 244 h 406"/>
              <a:gd name="T6" fmla="*/ 336 w 346"/>
              <a:gd name="T7" fmla="*/ 238 h 406"/>
              <a:gd name="T8" fmla="*/ 325 w 346"/>
              <a:gd name="T9" fmla="*/ 233 h 406"/>
              <a:gd name="T10" fmla="*/ 320 w 346"/>
              <a:gd name="T11" fmla="*/ 217 h 406"/>
              <a:gd name="T12" fmla="*/ 298 w 346"/>
              <a:gd name="T13" fmla="*/ 195 h 406"/>
              <a:gd name="T14" fmla="*/ 309 w 346"/>
              <a:gd name="T15" fmla="*/ 200 h 406"/>
              <a:gd name="T16" fmla="*/ 309 w 346"/>
              <a:gd name="T17" fmla="*/ 189 h 406"/>
              <a:gd name="T18" fmla="*/ 309 w 346"/>
              <a:gd name="T19" fmla="*/ 184 h 406"/>
              <a:gd name="T20" fmla="*/ 288 w 346"/>
              <a:gd name="T21" fmla="*/ 168 h 406"/>
              <a:gd name="T22" fmla="*/ 288 w 346"/>
              <a:gd name="T23" fmla="*/ 141 h 406"/>
              <a:gd name="T24" fmla="*/ 266 w 346"/>
              <a:gd name="T25" fmla="*/ 146 h 406"/>
              <a:gd name="T26" fmla="*/ 250 w 346"/>
              <a:gd name="T27" fmla="*/ 146 h 406"/>
              <a:gd name="T28" fmla="*/ 234 w 346"/>
              <a:gd name="T29" fmla="*/ 130 h 406"/>
              <a:gd name="T30" fmla="*/ 213 w 346"/>
              <a:gd name="T31" fmla="*/ 125 h 406"/>
              <a:gd name="T32" fmla="*/ 192 w 346"/>
              <a:gd name="T33" fmla="*/ 141 h 406"/>
              <a:gd name="T34" fmla="*/ 170 w 346"/>
              <a:gd name="T35" fmla="*/ 130 h 406"/>
              <a:gd name="T36" fmla="*/ 165 w 346"/>
              <a:gd name="T37" fmla="*/ 103 h 406"/>
              <a:gd name="T38" fmla="*/ 160 w 346"/>
              <a:gd name="T39" fmla="*/ 81 h 406"/>
              <a:gd name="T40" fmla="*/ 181 w 346"/>
              <a:gd name="T41" fmla="*/ 60 h 406"/>
              <a:gd name="T42" fmla="*/ 181 w 346"/>
              <a:gd name="T43" fmla="*/ 49 h 406"/>
              <a:gd name="T44" fmla="*/ 160 w 346"/>
              <a:gd name="T45" fmla="*/ 33 h 406"/>
              <a:gd name="T46" fmla="*/ 144 w 346"/>
              <a:gd name="T47" fmla="*/ 11 h 406"/>
              <a:gd name="T48" fmla="*/ 133 w 346"/>
              <a:gd name="T49" fmla="*/ 0 h 406"/>
              <a:gd name="T50" fmla="*/ 106 w 346"/>
              <a:gd name="T51" fmla="*/ 11 h 406"/>
              <a:gd name="T52" fmla="*/ 96 w 346"/>
              <a:gd name="T53" fmla="*/ 33 h 406"/>
              <a:gd name="T54" fmla="*/ 80 w 346"/>
              <a:gd name="T55" fmla="*/ 43 h 406"/>
              <a:gd name="T56" fmla="*/ 64 w 346"/>
              <a:gd name="T57" fmla="*/ 60 h 406"/>
              <a:gd name="T58" fmla="*/ 42 w 346"/>
              <a:gd name="T59" fmla="*/ 60 h 406"/>
              <a:gd name="T60" fmla="*/ 26 w 346"/>
              <a:gd name="T61" fmla="*/ 70 h 406"/>
              <a:gd name="T62" fmla="*/ 10 w 346"/>
              <a:gd name="T63" fmla="*/ 87 h 406"/>
              <a:gd name="T64" fmla="*/ 5 w 346"/>
              <a:gd name="T65" fmla="*/ 114 h 406"/>
              <a:gd name="T66" fmla="*/ 5 w 346"/>
              <a:gd name="T67" fmla="*/ 141 h 406"/>
              <a:gd name="T68" fmla="*/ 26 w 346"/>
              <a:gd name="T69" fmla="*/ 146 h 406"/>
              <a:gd name="T70" fmla="*/ 48 w 346"/>
              <a:gd name="T71" fmla="*/ 168 h 406"/>
              <a:gd name="T72" fmla="*/ 74 w 346"/>
              <a:gd name="T73" fmla="*/ 179 h 406"/>
              <a:gd name="T74" fmla="*/ 85 w 346"/>
              <a:gd name="T75" fmla="*/ 206 h 406"/>
              <a:gd name="T76" fmla="*/ 90 w 346"/>
              <a:gd name="T77" fmla="*/ 233 h 406"/>
              <a:gd name="T78" fmla="*/ 90 w 346"/>
              <a:gd name="T79" fmla="*/ 260 h 406"/>
              <a:gd name="T80" fmla="*/ 64 w 346"/>
              <a:gd name="T81" fmla="*/ 265 h 406"/>
              <a:gd name="T82" fmla="*/ 64 w 346"/>
              <a:gd name="T83" fmla="*/ 287 h 406"/>
              <a:gd name="T84" fmla="*/ 58 w 346"/>
              <a:gd name="T85" fmla="*/ 314 h 406"/>
              <a:gd name="T86" fmla="*/ 53 w 346"/>
              <a:gd name="T87" fmla="*/ 335 h 406"/>
              <a:gd name="T88" fmla="*/ 53 w 346"/>
              <a:gd name="T89" fmla="*/ 363 h 406"/>
              <a:gd name="T90" fmla="*/ 48 w 346"/>
              <a:gd name="T91" fmla="*/ 384 h 406"/>
              <a:gd name="T92" fmla="*/ 53 w 346"/>
              <a:gd name="T93" fmla="*/ 406 h 406"/>
              <a:gd name="T94" fmla="*/ 80 w 346"/>
              <a:gd name="T95" fmla="*/ 395 h 406"/>
              <a:gd name="T96" fmla="*/ 101 w 346"/>
              <a:gd name="T97" fmla="*/ 379 h 406"/>
              <a:gd name="T98" fmla="*/ 122 w 346"/>
              <a:gd name="T99" fmla="*/ 363 h 406"/>
              <a:gd name="T100" fmla="*/ 149 w 346"/>
              <a:gd name="T101" fmla="*/ 352 h 406"/>
              <a:gd name="T102" fmla="*/ 176 w 346"/>
              <a:gd name="T103" fmla="*/ 363 h 406"/>
              <a:gd name="T104" fmla="*/ 202 w 346"/>
              <a:gd name="T105" fmla="*/ 368 h 406"/>
              <a:gd name="T106" fmla="*/ 213 w 346"/>
              <a:gd name="T107" fmla="*/ 352 h 406"/>
              <a:gd name="T108" fmla="*/ 229 w 346"/>
              <a:gd name="T109" fmla="*/ 335 h 406"/>
              <a:gd name="T110" fmla="*/ 245 w 346"/>
              <a:gd name="T111" fmla="*/ 319 h 406"/>
              <a:gd name="T112" fmla="*/ 266 w 346"/>
              <a:gd name="T113" fmla="*/ 314 h 406"/>
              <a:gd name="T114" fmla="*/ 288 w 346"/>
              <a:gd name="T115" fmla="*/ 325 h 406"/>
              <a:gd name="T116" fmla="*/ 314 w 346"/>
              <a:gd name="T117" fmla="*/ 325 h 406"/>
              <a:gd name="T118" fmla="*/ 336 w 346"/>
              <a:gd name="T119" fmla="*/ 330 h 406"/>
              <a:gd name="T120" fmla="*/ 341 w 346"/>
              <a:gd name="T121" fmla="*/ 303 h 406"/>
              <a:gd name="T122" fmla="*/ 325 w 346"/>
              <a:gd name="T123" fmla="*/ 292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6" h="406">
                <a:moveTo>
                  <a:pt x="325" y="287"/>
                </a:moveTo>
                <a:lnTo>
                  <a:pt x="320" y="281"/>
                </a:lnTo>
                <a:lnTo>
                  <a:pt x="320" y="276"/>
                </a:lnTo>
                <a:lnTo>
                  <a:pt x="320" y="271"/>
                </a:lnTo>
                <a:lnTo>
                  <a:pt x="330" y="276"/>
                </a:lnTo>
                <a:lnTo>
                  <a:pt x="336" y="271"/>
                </a:lnTo>
                <a:lnTo>
                  <a:pt x="341" y="271"/>
                </a:lnTo>
                <a:lnTo>
                  <a:pt x="341" y="265"/>
                </a:lnTo>
                <a:lnTo>
                  <a:pt x="341" y="260"/>
                </a:lnTo>
                <a:lnTo>
                  <a:pt x="336" y="254"/>
                </a:lnTo>
                <a:lnTo>
                  <a:pt x="341" y="249"/>
                </a:lnTo>
                <a:lnTo>
                  <a:pt x="341" y="244"/>
                </a:lnTo>
                <a:lnTo>
                  <a:pt x="341" y="238"/>
                </a:lnTo>
                <a:lnTo>
                  <a:pt x="341" y="233"/>
                </a:lnTo>
                <a:lnTo>
                  <a:pt x="336" y="233"/>
                </a:lnTo>
                <a:lnTo>
                  <a:pt x="336" y="238"/>
                </a:lnTo>
                <a:lnTo>
                  <a:pt x="336" y="244"/>
                </a:lnTo>
                <a:lnTo>
                  <a:pt x="330" y="244"/>
                </a:lnTo>
                <a:lnTo>
                  <a:pt x="330" y="238"/>
                </a:lnTo>
                <a:lnTo>
                  <a:pt x="325" y="233"/>
                </a:lnTo>
                <a:lnTo>
                  <a:pt x="320" y="233"/>
                </a:lnTo>
                <a:lnTo>
                  <a:pt x="320" y="227"/>
                </a:lnTo>
                <a:lnTo>
                  <a:pt x="320" y="222"/>
                </a:lnTo>
                <a:lnTo>
                  <a:pt x="320" y="217"/>
                </a:lnTo>
                <a:lnTo>
                  <a:pt x="314" y="211"/>
                </a:lnTo>
                <a:lnTo>
                  <a:pt x="309" y="206"/>
                </a:lnTo>
                <a:lnTo>
                  <a:pt x="304" y="200"/>
                </a:lnTo>
                <a:lnTo>
                  <a:pt x="298" y="195"/>
                </a:lnTo>
                <a:lnTo>
                  <a:pt x="293" y="189"/>
                </a:lnTo>
                <a:lnTo>
                  <a:pt x="298" y="189"/>
                </a:lnTo>
                <a:lnTo>
                  <a:pt x="304" y="200"/>
                </a:lnTo>
                <a:lnTo>
                  <a:pt x="309" y="200"/>
                </a:lnTo>
                <a:lnTo>
                  <a:pt x="314" y="206"/>
                </a:lnTo>
                <a:lnTo>
                  <a:pt x="314" y="200"/>
                </a:lnTo>
                <a:lnTo>
                  <a:pt x="309" y="195"/>
                </a:lnTo>
                <a:lnTo>
                  <a:pt x="309" y="189"/>
                </a:lnTo>
                <a:lnTo>
                  <a:pt x="314" y="195"/>
                </a:lnTo>
                <a:lnTo>
                  <a:pt x="320" y="195"/>
                </a:lnTo>
                <a:lnTo>
                  <a:pt x="314" y="189"/>
                </a:lnTo>
                <a:lnTo>
                  <a:pt x="309" y="184"/>
                </a:lnTo>
                <a:lnTo>
                  <a:pt x="304" y="179"/>
                </a:lnTo>
                <a:lnTo>
                  <a:pt x="298" y="179"/>
                </a:lnTo>
                <a:lnTo>
                  <a:pt x="293" y="173"/>
                </a:lnTo>
                <a:lnTo>
                  <a:pt x="288" y="168"/>
                </a:lnTo>
                <a:lnTo>
                  <a:pt x="293" y="157"/>
                </a:lnTo>
                <a:lnTo>
                  <a:pt x="293" y="152"/>
                </a:lnTo>
                <a:lnTo>
                  <a:pt x="293" y="146"/>
                </a:lnTo>
                <a:lnTo>
                  <a:pt x="288" y="141"/>
                </a:lnTo>
                <a:lnTo>
                  <a:pt x="282" y="135"/>
                </a:lnTo>
                <a:lnTo>
                  <a:pt x="277" y="141"/>
                </a:lnTo>
                <a:lnTo>
                  <a:pt x="272" y="141"/>
                </a:lnTo>
                <a:lnTo>
                  <a:pt x="266" y="146"/>
                </a:lnTo>
                <a:lnTo>
                  <a:pt x="261" y="152"/>
                </a:lnTo>
                <a:lnTo>
                  <a:pt x="256" y="157"/>
                </a:lnTo>
                <a:lnTo>
                  <a:pt x="250" y="152"/>
                </a:lnTo>
                <a:lnTo>
                  <a:pt x="250" y="146"/>
                </a:lnTo>
                <a:lnTo>
                  <a:pt x="245" y="141"/>
                </a:lnTo>
                <a:lnTo>
                  <a:pt x="245" y="135"/>
                </a:lnTo>
                <a:lnTo>
                  <a:pt x="240" y="130"/>
                </a:lnTo>
                <a:lnTo>
                  <a:pt x="234" y="130"/>
                </a:lnTo>
                <a:lnTo>
                  <a:pt x="229" y="125"/>
                </a:lnTo>
                <a:lnTo>
                  <a:pt x="224" y="119"/>
                </a:lnTo>
                <a:lnTo>
                  <a:pt x="218" y="125"/>
                </a:lnTo>
                <a:lnTo>
                  <a:pt x="213" y="125"/>
                </a:lnTo>
                <a:lnTo>
                  <a:pt x="202" y="130"/>
                </a:lnTo>
                <a:lnTo>
                  <a:pt x="197" y="135"/>
                </a:lnTo>
                <a:lnTo>
                  <a:pt x="197" y="141"/>
                </a:lnTo>
                <a:lnTo>
                  <a:pt x="192" y="141"/>
                </a:lnTo>
                <a:lnTo>
                  <a:pt x="181" y="141"/>
                </a:lnTo>
                <a:lnTo>
                  <a:pt x="176" y="141"/>
                </a:lnTo>
                <a:lnTo>
                  <a:pt x="170" y="135"/>
                </a:lnTo>
                <a:lnTo>
                  <a:pt x="170" y="130"/>
                </a:lnTo>
                <a:lnTo>
                  <a:pt x="170" y="119"/>
                </a:lnTo>
                <a:lnTo>
                  <a:pt x="170" y="114"/>
                </a:lnTo>
                <a:lnTo>
                  <a:pt x="170" y="108"/>
                </a:lnTo>
                <a:lnTo>
                  <a:pt x="165" y="103"/>
                </a:lnTo>
                <a:lnTo>
                  <a:pt x="160" y="98"/>
                </a:lnTo>
                <a:lnTo>
                  <a:pt x="160" y="92"/>
                </a:lnTo>
                <a:lnTo>
                  <a:pt x="160" y="87"/>
                </a:lnTo>
                <a:lnTo>
                  <a:pt x="160" y="81"/>
                </a:lnTo>
                <a:lnTo>
                  <a:pt x="165" y="76"/>
                </a:lnTo>
                <a:lnTo>
                  <a:pt x="165" y="70"/>
                </a:lnTo>
                <a:lnTo>
                  <a:pt x="170" y="65"/>
                </a:lnTo>
                <a:lnTo>
                  <a:pt x="181" y="60"/>
                </a:lnTo>
                <a:lnTo>
                  <a:pt x="186" y="60"/>
                </a:lnTo>
                <a:lnTo>
                  <a:pt x="192" y="54"/>
                </a:lnTo>
                <a:lnTo>
                  <a:pt x="192" y="49"/>
                </a:lnTo>
                <a:lnTo>
                  <a:pt x="181" y="49"/>
                </a:lnTo>
                <a:lnTo>
                  <a:pt x="176" y="49"/>
                </a:lnTo>
                <a:lnTo>
                  <a:pt x="170" y="43"/>
                </a:lnTo>
                <a:lnTo>
                  <a:pt x="165" y="38"/>
                </a:lnTo>
                <a:lnTo>
                  <a:pt x="160" y="33"/>
                </a:lnTo>
                <a:lnTo>
                  <a:pt x="154" y="27"/>
                </a:lnTo>
                <a:lnTo>
                  <a:pt x="149" y="22"/>
                </a:lnTo>
                <a:lnTo>
                  <a:pt x="149" y="16"/>
                </a:lnTo>
                <a:lnTo>
                  <a:pt x="144" y="11"/>
                </a:lnTo>
                <a:lnTo>
                  <a:pt x="144" y="6"/>
                </a:lnTo>
                <a:lnTo>
                  <a:pt x="138" y="6"/>
                </a:lnTo>
                <a:lnTo>
                  <a:pt x="138" y="0"/>
                </a:lnTo>
                <a:lnTo>
                  <a:pt x="133" y="0"/>
                </a:lnTo>
                <a:lnTo>
                  <a:pt x="122" y="0"/>
                </a:lnTo>
                <a:lnTo>
                  <a:pt x="117" y="0"/>
                </a:lnTo>
                <a:lnTo>
                  <a:pt x="112" y="0"/>
                </a:lnTo>
                <a:lnTo>
                  <a:pt x="106" y="11"/>
                </a:lnTo>
                <a:lnTo>
                  <a:pt x="112" y="16"/>
                </a:lnTo>
                <a:lnTo>
                  <a:pt x="106" y="22"/>
                </a:lnTo>
                <a:lnTo>
                  <a:pt x="101" y="27"/>
                </a:lnTo>
                <a:lnTo>
                  <a:pt x="96" y="33"/>
                </a:lnTo>
                <a:lnTo>
                  <a:pt x="90" y="38"/>
                </a:lnTo>
                <a:lnTo>
                  <a:pt x="85" y="33"/>
                </a:lnTo>
                <a:lnTo>
                  <a:pt x="80" y="38"/>
                </a:lnTo>
                <a:lnTo>
                  <a:pt x="80" y="43"/>
                </a:lnTo>
                <a:lnTo>
                  <a:pt x="80" y="49"/>
                </a:lnTo>
                <a:lnTo>
                  <a:pt x="74" y="54"/>
                </a:lnTo>
                <a:lnTo>
                  <a:pt x="69" y="54"/>
                </a:lnTo>
                <a:lnTo>
                  <a:pt x="64" y="60"/>
                </a:lnTo>
                <a:lnTo>
                  <a:pt x="58" y="60"/>
                </a:lnTo>
                <a:lnTo>
                  <a:pt x="53" y="65"/>
                </a:lnTo>
                <a:lnTo>
                  <a:pt x="48" y="65"/>
                </a:lnTo>
                <a:lnTo>
                  <a:pt x="42" y="60"/>
                </a:lnTo>
                <a:lnTo>
                  <a:pt x="37" y="54"/>
                </a:lnTo>
                <a:lnTo>
                  <a:pt x="32" y="60"/>
                </a:lnTo>
                <a:lnTo>
                  <a:pt x="26" y="65"/>
                </a:lnTo>
                <a:lnTo>
                  <a:pt x="26" y="70"/>
                </a:lnTo>
                <a:lnTo>
                  <a:pt x="26" y="76"/>
                </a:lnTo>
                <a:lnTo>
                  <a:pt x="16" y="76"/>
                </a:lnTo>
                <a:lnTo>
                  <a:pt x="16" y="81"/>
                </a:lnTo>
                <a:lnTo>
                  <a:pt x="10" y="87"/>
                </a:lnTo>
                <a:lnTo>
                  <a:pt x="10" y="98"/>
                </a:lnTo>
                <a:lnTo>
                  <a:pt x="10" y="103"/>
                </a:lnTo>
                <a:lnTo>
                  <a:pt x="5" y="108"/>
                </a:lnTo>
                <a:lnTo>
                  <a:pt x="5" y="114"/>
                </a:lnTo>
                <a:lnTo>
                  <a:pt x="0" y="125"/>
                </a:lnTo>
                <a:lnTo>
                  <a:pt x="0" y="130"/>
                </a:lnTo>
                <a:lnTo>
                  <a:pt x="5" y="135"/>
                </a:lnTo>
                <a:lnTo>
                  <a:pt x="5" y="141"/>
                </a:lnTo>
                <a:lnTo>
                  <a:pt x="10" y="141"/>
                </a:lnTo>
                <a:lnTo>
                  <a:pt x="16" y="135"/>
                </a:lnTo>
                <a:lnTo>
                  <a:pt x="21" y="141"/>
                </a:lnTo>
                <a:lnTo>
                  <a:pt x="26" y="146"/>
                </a:lnTo>
                <a:lnTo>
                  <a:pt x="32" y="152"/>
                </a:lnTo>
                <a:lnTo>
                  <a:pt x="37" y="157"/>
                </a:lnTo>
                <a:lnTo>
                  <a:pt x="42" y="162"/>
                </a:lnTo>
                <a:lnTo>
                  <a:pt x="48" y="168"/>
                </a:lnTo>
                <a:lnTo>
                  <a:pt x="58" y="173"/>
                </a:lnTo>
                <a:lnTo>
                  <a:pt x="64" y="179"/>
                </a:lnTo>
                <a:lnTo>
                  <a:pt x="69" y="179"/>
                </a:lnTo>
                <a:lnTo>
                  <a:pt x="74" y="179"/>
                </a:lnTo>
                <a:lnTo>
                  <a:pt x="80" y="184"/>
                </a:lnTo>
                <a:lnTo>
                  <a:pt x="85" y="189"/>
                </a:lnTo>
                <a:lnTo>
                  <a:pt x="85" y="200"/>
                </a:lnTo>
                <a:lnTo>
                  <a:pt x="85" y="206"/>
                </a:lnTo>
                <a:lnTo>
                  <a:pt x="85" y="211"/>
                </a:lnTo>
                <a:lnTo>
                  <a:pt x="85" y="217"/>
                </a:lnTo>
                <a:lnTo>
                  <a:pt x="90" y="222"/>
                </a:lnTo>
                <a:lnTo>
                  <a:pt x="90" y="233"/>
                </a:lnTo>
                <a:lnTo>
                  <a:pt x="85" y="238"/>
                </a:lnTo>
                <a:lnTo>
                  <a:pt x="85" y="244"/>
                </a:lnTo>
                <a:lnTo>
                  <a:pt x="85" y="249"/>
                </a:lnTo>
                <a:lnTo>
                  <a:pt x="90" y="260"/>
                </a:lnTo>
                <a:lnTo>
                  <a:pt x="85" y="260"/>
                </a:lnTo>
                <a:lnTo>
                  <a:pt x="74" y="260"/>
                </a:lnTo>
                <a:lnTo>
                  <a:pt x="69" y="260"/>
                </a:lnTo>
                <a:lnTo>
                  <a:pt x="64" y="265"/>
                </a:lnTo>
                <a:lnTo>
                  <a:pt x="64" y="271"/>
                </a:lnTo>
                <a:lnTo>
                  <a:pt x="69" y="276"/>
                </a:lnTo>
                <a:lnTo>
                  <a:pt x="64" y="281"/>
                </a:lnTo>
                <a:lnTo>
                  <a:pt x="64" y="287"/>
                </a:lnTo>
                <a:lnTo>
                  <a:pt x="64" y="292"/>
                </a:lnTo>
                <a:lnTo>
                  <a:pt x="64" y="303"/>
                </a:lnTo>
                <a:lnTo>
                  <a:pt x="64" y="308"/>
                </a:lnTo>
                <a:lnTo>
                  <a:pt x="58" y="314"/>
                </a:lnTo>
                <a:lnTo>
                  <a:pt x="53" y="319"/>
                </a:lnTo>
                <a:lnTo>
                  <a:pt x="53" y="325"/>
                </a:lnTo>
                <a:lnTo>
                  <a:pt x="53" y="330"/>
                </a:lnTo>
                <a:lnTo>
                  <a:pt x="53" y="335"/>
                </a:lnTo>
                <a:lnTo>
                  <a:pt x="53" y="346"/>
                </a:lnTo>
                <a:lnTo>
                  <a:pt x="58" y="352"/>
                </a:lnTo>
                <a:lnTo>
                  <a:pt x="58" y="357"/>
                </a:lnTo>
                <a:lnTo>
                  <a:pt x="53" y="363"/>
                </a:lnTo>
                <a:lnTo>
                  <a:pt x="48" y="368"/>
                </a:lnTo>
                <a:lnTo>
                  <a:pt x="42" y="373"/>
                </a:lnTo>
                <a:lnTo>
                  <a:pt x="48" y="379"/>
                </a:lnTo>
                <a:lnTo>
                  <a:pt x="48" y="384"/>
                </a:lnTo>
                <a:lnTo>
                  <a:pt x="48" y="390"/>
                </a:lnTo>
                <a:lnTo>
                  <a:pt x="42" y="395"/>
                </a:lnTo>
                <a:lnTo>
                  <a:pt x="48" y="400"/>
                </a:lnTo>
                <a:lnTo>
                  <a:pt x="53" y="406"/>
                </a:lnTo>
                <a:lnTo>
                  <a:pt x="64" y="406"/>
                </a:lnTo>
                <a:lnTo>
                  <a:pt x="69" y="400"/>
                </a:lnTo>
                <a:lnTo>
                  <a:pt x="74" y="395"/>
                </a:lnTo>
                <a:lnTo>
                  <a:pt x="80" y="395"/>
                </a:lnTo>
                <a:lnTo>
                  <a:pt x="85" y="390"/>
                </a:lnTo>
                <a:lnTo>
                  <a:pt x="90" y="390"/>
                </a:lnTo>
                <a:lnTo>
                  <a:pt x="96" y="384"/>
                </a:lnTo>
                <a:lnTo>
                  <a:pt x="101" y="379"/>
                </a:lnTo>
                <a:lnTo>
                  <a:pt x="106" y="373"/>
                </a:lnTo>
                <a:lnTo>
                  <a:pt x="112" y="373"/>
                </a:lnTo>
                <a:lnTo>
                  <a:pt x="117" y="368"/>
                </a:lnTo>
                <a:lnTo>
                  <a:pt x="122" y="363"/>
                </a:lnTo>
                <a:lnTo>
                  <a:pt x="133" y="357"/>
                </a:lnTo>
                <a:lnTo>
                  <a:pt x="138" y="357"/>
                </a:lnTo>
                <a:lnTo>
                  <a:pt x="144" y="352"/>
                </a:lnTo>
                <a:lnTo>
                  <a:pt x="149" y="352"/>
                </a:lnTo>
                <a:lnTo>
                  <a:pt x="154" y="352"/>
                </a:lnTo>
                <a:lnTo>
                  <a:pt x="160" y="357"/>
                </a:lnTo>
                <a:lnTo>
                  <a:pt x="170" y="357"/>
                </a:lnTo>
                <a:lnTo>
                  <a:pt x="176" y="363"/>
                </a:lnTo>
                <a:lnTo>
                  <a:pt x="181" y="363"/>
                </a:lnTo>
                <a:lnTo>
                  <a:pt x="186" y="368"/>
                </a:lnTo>
                <a:lnTo>
                  <a:pt x="197" y="368"/>
                </a:lnTo>
                <a:lnTo>
                  <a:pt x="202" y="368"/>
                </a:lnTo>
                <a:lnTo>
                  <a:pt x="208" y="368"/>
                </a:lnTo>
                <a:lnTo>
                  <a:pt x="213" y="363"/>
                </a:lnTo>
                <a:lnTo>
                  <a:pt x="213" y="357"/>
                </a:lnTo>
                <a:lnTo>
                  <a:pt x="213" y="352"/>
                </a:lnTo>
                <a:lnTo>
                  <a:pt x="218" y="346"/>
                </a:lnTo>
                <a:lnTo>
                  <a:pt x="224" y="346"/>
                </a:lnTo>
                <a:lnTo>
                  <a:pt x="229" y="341"/>
                </a:lnTo>
                <a:lnTo>
                  <a:pt x="229" y="335"/>
                </a:lnTo>
                <a:lnTo>
                  <a:pt x="234" y="330"/>
                </a:lnTo>
                <a:lnTo>
                  <a:pt x="240" y="330"/>
                </a:lnTo>
                <a:lnTo>
                  <a:pt x="245" y="325"/>
                </a:lnTo>
                <a:lnTo>
                  <a:pt x="245" y="319"/>
                </a:lnTo>
                <a:lnTo>
                  <a:pt x="245" y="314"/>
                </a:lnTo>
                <a:lnTo>
                  <a:pt x="250" y="314"/>
                </a:lnTo>
                <a:lnTo>
                  <a:pt x="261" y="314"/>
                </a:lnTo>
                <a:lnTo>
                  <a:pt x="266" y="314"/>
                </a:lnTo>
                <a:lnTo>
                  <a:pt x="272" y="314"/>
                </a:lnTo>
                <a:lnTo>
                  <a:pt x="277" y="319"/>
                </a:lnTo>
                <a:lnTo>
                  <a:pt x="282" y="319"/>
                </a:lnTo>
                <a:lnTo>
                  <a:pt x="288" y="325"/>
                </a:lnTo>
                <a:lnTo>
                  <a:pt x="293" y="325"/>
                </a:lnTo>
                <a:lnTo>
                  <a:pt x="304" y="325"/>
                </a:lnTo>
                <a:lnTo>
                  <a:pt x="309" y="325"/>
                </a:lnTo>
                <a:lnTo>
                  <a:pt x="314" y="325"/>
                </a:lnTo>
                <a:lnTo>
                  <a:pt x="314" y="330"/>
                </a:lnTo>
                <a:lnTo>
                  <a:pt x="325" y="330"/>
                </a:lnTo>
                <a:lnTo>
                  <a:pt x="330" y="330"/>
                </a:lnTo>
                <a:lnTo>
                  <a:pt x="336" y="330"/>
                </a:lnTo>
                <a:lnTo>
                  <a:pt x="341" y="325"/>
                </a:lnTo>
                <a:lnTo>
                  <a:pt x="341" y="319"/>
                </a:lnTo>
                <a:lnTo>
                  <a:pt x="346" y="314"/>
                </a:lnTo>
                <a:lnTo>
                  <a:pt x="341" y="303"/>
                </a:lnTo>
                <a:lnTo>
                  <a:pt x="346" y="298"/>
                </a:lnTo>
                <a:lnTo>
                  <a:pt x="341" y="298"/>
                </a:lnTo>
                <a:lnTo>
                  <a:pt x="336" y="298"/>
                </a:lnTo>
                <a:lnTo>
                  <a:pt x="325" y="292"/>
                </a:lnTo>
                <a:lnTo>
                  <a:pt x="325" y="28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5" name="Freeform 168"/>
          <p:cNvSpPr>
            <a:spLocks/>
          </p:cNvSpPr>
          <p:nvPr/>
        </p:nvSpPr>
        <p:spPr bwMode="auto">
          <a:xfrm>
            <a:off x="5198527" y="2952255"/>
            <a:ext cx="508000" cy="222179"/>
          </a:xfrm>
          <a:custGeom>
            <a:avLst/>
            <a:gdLst>
              <a:gd name="T0" fmla="*/ 112 w 320"/>
              <a:gd name="T1" fmla="*/ 49 h 140"/>
              <a:gd name="T2" fmla="*/ 96 w 320"/>
              <a:gd name="T3" fmla="*/ 43 h 140"/>
              <a:gd name="T4" fmla="*/ 74 w 320"/>
              <a:gd name="T5" fmla="*/ 43 h 140"/>
              <a:gd name="T6" fmla="*/ 64 w 320"/>
              <a:gd name="T7" fmla="*/ 49 h 140"/>
              <a:gd name="T8" fmla="*/ 48 w 320"/>
              <a:gd name="T9" fmla="*/ 59 h 140"/>
              <a:gd name="T10" fmla="*/ 32 w 320"/>
              <a:gd name="T11" fmla="*/ 70 h 140"/>
              <a:gd name="T12" fmla="*/ 21 w 320"/>
              <a:gd name="T13" fmla="*/ 97 h 140"/>
              <a:gd name="T14" fmla="*/ 0 w 320"/>
              <a:gd name="T15" fmla="*/ 97 h 140"/>
              <a:gd name="T16" fmla="*/ 10 w 320"/>
              <a:gd name="T17" fmla="*/ 108 h 140"/>
              <a:gd name="T18" fmla="*/ 21 w 320"/>
              <a:gd name="T19" fmla="*/ 124 h 140"/>
              <a:gd name="T20" fmla="*/ 42 w 320"/>
              <a:gd name="T21" fmla="*/ 119 h 140"/>
              <a:gd name="T22" fmla="*/ 58 w 320"/>
              <a:gd name="T23" fmla="*/ 124 h 140"/>
              <a:gd name="T24" fmla="*/ 69 w 320"/>
              <a:gd name="T25" fmla="*/ 130 h 140"/>
              <a:gd name="T26" fmla="*/ 85 w 320"/>
              <a:gd name="T27" fmla="*/ 130 h 140"/>
              <a:gd name="T28" fmla="*/ 101 w 320"/>
              <a:gd name="T29" fmla="*/ 140 h 140"/>
              <a:gd name="T30" fmla="*/ 101 w 320"/>
              <a:gd name="T31" fmla="*/ 130 h 140"/>
              <a:gd name="T32" fmla="*/ 117 w 320"/>
              <a:gd name="T33" fmla="*/ 119 h 140"/>
              <a:gd name="T34" fmla="*/ 138 w 320"/>
              <a:gd name="T35" fmla="*/ 119 h 140"/>
              <a:gd name="T36" fmla="*/ 144 w 320"/>
              <a:gd name="T37" fmla="*/ 113 h 140"/>
              <a:gd name="T38" fmla="*/ 165 w 320"/>
              <a:gd name="T39" fmla="*/ 124 h 140"/>
              <a:gd name="T40" fmla="*/ 176 w 320"/>
              <a:gd name="T41" fmla="*/ 130 h 140"/>
              <a:gd name="T42" fmla="*/ 181 w 320"/>
              <a:gd name="T43" fmla="*/ 119 h 140"/>
              <a:gd name="T44" fmla="*/ 208 w 320"/>
              <a:gd name="T45" fmla="*/ 119 h 140"/>
              <a:gd name="T46" fmla="*/ 229 w 320"/>
              <a:gd name="T47" fmla="*/ 119 h 140"/>
              <a:gd name="T48" fmla="*/ 250 w 320"/>
              <a:gd name="T49" fmla="*/ 119 h 140"/>
              <a:gd name="T50" fmla="*/ 272 w 320"/>
              <a:gd name="T51" fmla="*/ 124 h 140"/>
              <a:gd name="T52" fmla="*/ 282 w 320"/>
              <a:gd name="T53" fmla="*/ 130 h 140"/>
              <a:gd name="T54" fmla="*/ 304 w 320"/>
              <a:gd name="T55" fmla="*/ 124 h 140"/>
              <a:gd name="T56" fmla="*/ 314 w 320"/>
              <a:gd name="T57" fmla="*/ 124 h 140"/>
              <a:gd name="T58" fmla="*/ 314 w 320"/>
              <a:gd name="T59" fmla="*/ 113 h 140"/>
              <a:gd name="T60" fmla="*/ 320 w 320"/>
              <a:gd name="T61" fmla="*/ 92 h 140"/>
              <a:gd name="T62" fmla="*/ 320 w 320"/>
              <a:gd name="T63" fmla="*/ 81 h 140"/>
              <a:gd name="T64" fmla="*/ 314 w 320"/>
              <a:gd name="T65" fmla="*/ 65 h 140"/>
              <a:gd name="T66" fmla="*/ 298 w 320"/>
              <a:gd name="T67" fmla="*/ 59 h 140"/>
              <a:gd name="T68" fmla="*/ 282 w 320"/>
              <a:gd name="T69" fmla="*/ 54 h 140"/>
              <a:gd name="T70" fmla="*/ 266 w 320"/>
              <a:gd name="T71" fmla="*/ 49 h 140"/>
              <a:gd name="T72" fmla="*/ 250 w 320"/>
              <a:gd name="T73" fmla="*/ 38 h 140"/>
              <a:gd name="T74" fmla="*/ 250 w 320"/>
              <a:gd name="T75" fmla="*/ 16 h 140"/>
              <a:gd name="T76" fmla="*/ 234 w 320"/>
              <a:gd name="T77" fmla="*/ 16 h 140"/>
              <a:gd name="T78" fmla="*/ 218 w 320"/>
              <a:gd name="T79" fmla="*/ 5 h 140"/>
              <a:gd name="T80" fmla="*/ 192 w 320"/>
              <a:gd name="T81" fmla="*/ 0 h 140"/>
              <a:gd name="T82" fmla="*/ 165 w 320"/>
              <a:gd name="T83" fmla="*/ 0 h 140"/>
              <a:gd name="T84" fmla="*/ 165 w 320"/>
              <a:gd name="T85" fmla="*/ 11 h 140"/>
              <a:gd name="T86" fmla="*/ 149 w 320"/>
              <a:gd name="T87" fmla="*/ 16 h 140"/>
              <a:gd name="T88" fmla="*/ 122 w 320"/>
              <a:gd name="T89" fmla="*/ 11 h 140"/>
              <a:gd name="T90" fmla="*/ 117 w 320"/>
              <a:gd name="T91" fmla="*/ 21 h 140"/>
              <a:gd name="T92" fmla="*/ 122 w 320"/>
              <a:gd name="T93" fmla="*/ 38 h 140"/>
              <a:gd name="T94" fmla="*/ 117 w 320"/>
              <a:gd name="T95" fmla="*/ 4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20" h="140">
                <a:moveTo>
                  <a:pt x="117" y="43"/>
                </a:moveTo>
                <a:lnTo>
                  <a:pt x="112" y="49"/>
                </a:lnTo>
                <a:lnTo>
                  <a:pt x="101" y="49"/>
                </a:lnTo>
                <a:lnTo>
                  <a:pt x="96" y="43"/>
                </a:lnTo>
                <a:lnTo>
                  <a:pt x="85" y="49"/>
                </a:lnTo>
                <a:lnTo>
                  <a:pt x="74" y="43"/>
                </a:lnTo>
                <a:lnTo>
                  <a:pt x="69" y="38"/>
                </a:lnTo>
                <a:lnTo>
                  <a:pt x="64" y="49"/>
                </a:lnTo>
                <a:lnTo>
                  <a:pt x="58" y="54"/>
                </a:lnTo>
                <a:lnTo>
                  <a:pt x="48" y="59"/>
                </a:lnTo>
                <a:lnTo>
                  <a:pt x="42" y="65"/>
                </a:lnTo>
                <a:lnTo>
                  <a:pt x="32" y="70"/>
                </a:lnTo>
                <a:lnTo>
                  <a:pt x="26" y="81"/>
                </a:lnTo>
                <a:lnTo>
                  <a:pt x="21" y="97"/>
                </a:lnTo>
                <a:lnTo>
                  <a:pt x="10" y="97"/>
                </a:lnTo>
                <a:lnTo>
                  <a:pt x="0" y="97"/>
                </a:lnTo>
                <a:lnTo>
                  <a:pt x="5" y="103"/>
                </a:lnTo>
                <a:lnTo>
                  <a:pt x="10" y="108"/>
                </a:lnTo>
                <a:lnTo>
                  <a:pt x="16" y="119"/>
                </a:lnTo>
                <a:lnTo>
                  <a:pt x="21" y="124"/>
                </a:lnTo>
                <a:lnTo>
                  <a:pt x="37" y="124"/>
                </a:lnTo>
                <a:lnTo>
                  <a:pt x="42" y="119"/>
                </a:lnTo>
                <a:lnTo>
                  <a:pt x="48" y="124"/>
                </a:lnTo>
                <a:lnTo>
                  <a:pt x="58" y="124"/>
                </a:lnTo>
                <a:lnTo>
                  <a:pt x="64" y="130"/>
                </a:lnTo>
                <a:lnTo>
                  <a:pt x="69" y="130"/>
                </a:lnTo>
                <a:lnTo>
                  <a:pt x="80" y="135"/>
                </a:lnTo>
                <a:lnTo>
                  <a:pt x="85" y="130"/>
                </a:lnTo>
                <a:lnTo>
                  <a:pt x="90" y="135"/>
                </a:lnTo>
                <a:lnTo>
                  <a:pt x="101" y="140"/>
                </a:lnTo>
                <a:lnTo>
                  <a:pt x="106" y="135"/>
                </a:lnTo>
                <a:lnTo>
                  <a:pt x="101" y="130"/>
                </a:lnTo>
                <a:lnTo>
                  <a:pt x="101" y="124"/>
                </a:lnTo>
                <a:lnTo>
                  <a:pt x="117" y="119"/>
                </a:lnTo>
                <a:lnTo>
                  <a:pt x="128" y="124"/>
                </a:lnTo>
                <a:lnTo>
                  <a:pt x="138" y="119"/>
                </a:lnTo>
                <a:lnTo>
                  <a:pt x="138" y="108"/>
                </a:lnTo>
                <a:lnTo>
                  <a:pt x="144" y="113"/>
                </a:lnTo>
                <a:lnTo>
                  <a:pt x="154" y="119"/>
                </a:lnTo>
                <a:lnTo>
                  <a:pt x="165" y="124"/>
                </a:lnTo>
                <a:lnTo>
                  <a:pt x="165" y="130"/>
                </a:lnTo>
                <a:lnTo>
                  <a:pt x="176" y="130"/>
                </a:lnTo>
                <a:lnTo>
                  <a:pt x="181" y="124"/>
                </a:lnTo>
                <a:lnTo>
                  <a:pt x="181" y="119"/>
                </a:lnTo>
                <a:lnTo>
                  <a:pt x="192" y="119"/>
                </a:lnTo>
                <a:lnTo>
                  <a:pt x="208" y="119"/>
                </a:lnTo>
                <a:lnTo>
                  <a:pt x="218" y="119"/>
                </a:lnTo>
                <a:lnTo>
                  <a:pt x="229" y="119"/>
                </a:lnTo>
                <a:lnTo>
                  <a:pt x="240" y="119"/>
                </a:lnTo>
                <a:lnTo>
                  <a:pt x="250" y="119"/>
                </a:lnTo>
                <a:lnTo>
                  <a:pt x="261" y="119"/>
                </a:lnTo>
                <a:lnTo>
                  <a:pt x="272" y="124"/>
                </a:lnTo>
                <a:lnTo>
                  <a:pt x="277" y="130"/>
                </a:lnTo>
                <a:lnTo>
                  <a:pt x="282" y="130"/>
                </a:lnTo>
                <a:lnTo>
                  <a:pt x="293" y="130"/>
                </a:lnTo>
                <a:lnTo>
                  <a:pt x="304" y="124"/>
                </a:lnTo>
                <a:lnTo>
                  <a:pt x="309" y="124"/>
                </a:lnTo>
                <a:lnTo>
                  <a:pt x="314" y="124"/>
                </a:lnTo>
                <a:lnTo>
                  <a:pt x="314" y="119"/>
                </a:lnTo>
                <a:lnTo>
                  <a:pt x="314" y="113"/>
                </a:lnTo>
                <a:lnTo>
                  <a:pt x="314" y="103"/>
                </a:lnTo>
                <a:lnTo>
                  <a:pt x="320" y="92"/>
                </a:lnTo>
                <a:lnTo>
                  <a:pt x="320" y="86"/>
                </a:lnTo>
                <a:lnTo>
                  <a:pt x="320" y="81"/>
                </a:lnTo>
                <a:lnTo>
                  <a:pt x="314" y="70"/>
                </a:lnTo>
                <a:lnTo>
                  <a:pt x="314" y="65"/>
                </a:lnTo>
                <a:lnTo>
                  <a:pt x="304" y="65"/>
                </a:lnTo>
                <a:lnTo>
                  <a:pt x="298" y="59"/>
                </a:lnTo>
                <a:lnTo>
                  <a:pt x="293" y="54"/>
                </a:lnTo>
                <a:lnTo>
                  <a:pt x="282" y="54"/>
                </a:lnTo>
                <a:lnTo>
                  <a:pt x="277" y="49"/>
                </a:lnTo>
                <a:lnTo>
                  <a:pt x="266" y="49"/>
                </a:lnTo>
                <a:lnTo>
                  <a:pt x="261" y="43"/>
                </a:lnTo>
                <a:lnTo>
                  <a:pt x="250" y="38"/>
                </a:lnTo>
                <a:lnTo>
                  <a:pt x="250" y="27"/>
                </a:lnTo>
                <a:lnTo>
                  <a:pt x="250" y="16"/>
                </a:lnTo>
                <a:lnTo>
                  <a:pt x="240" y="21"/>
                </a:lnTo>
                <a:lnTo>
                  <a:pt x="234" y="16"/>
                </a:lnTo>
                <a:lnTo>
                  <a:pt x="229" y="11"/>
                </a:lnTo>
                <a:lnTo>
                  <a:pt x="218" y="5"/>
                </a:lnTo>
                <a:lnTo>
                  <a:pt x="208" y="0"/>
                </a:lnTo>
                <a:lnTo>
                  <a:pt x="192" y="0"/>
                </a:lnTo>
                <a:lnTo>
                  <a:pt x="181" y="0"/>
                </a:lnTo>
                <a:lnTo>
                  <a:pt x="165" y="0"/>
                </a:lnTo>
                <a:lnTo>
                  <a:pt x="154" y="5"/>
                </a:lnTo>
                <a:lnTo>
                  <a:pt x="165" y="11"/>
                </a:lnTo>
                <a:lnTo>
                  <a:pt x="160" y="16"/>
                </a:lnTo>
                <a:lnTo>
                  <a:pt x="149" y="16"/>
                </a:lnTo>
                <a:lnTo>
                  <a:pt x="133" y="11"/>
                </a:lnTo>
                <a:lnTo>
                  <a:pt x="122" y="11"/>
                </a:lnTo>
                <a:lnTo>
                  <a:pt x="112" y="11"/>
                </a:lnTo>
                <a:lnTo>
                  <a:pt x="117" y="21"/>
                </a:lnTo>
                <a:lnTo>
                  <a:pt x="117" y="27"/>
                </a:lnTo>
                <a:lnTo>
                  <a:pt x="122" y="38"/>
                </a:lnTo>
                <a:lnTo>
                  <a:pt x="122" y="43"/>
                </a:lnTo>
                <a:lnTo>
                  <a:pt x="117" y="4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6" name="Freeform 169"/>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7" name="Freeform 170"/>
          <p:cNvSpPr>
            <a:spLocks/>
          </p:cNvSpPr>
          <p:nvPr/>
        </p:nvSpPr>
        <p:spPr bwMode="auto">
          <a:xfrm>
            <a:off x="5173127" y="2582486"/>
            <a:ext cx="457200" cy="395161"/>
          </a:xfrm>
          <a:custGeom>
            <a:avLst/>
            <a:gdLst>
              <a:gd name="T0" fmla="*/ 272 w 288"/>
              <a:gd name="T1" fmla="*/ 136 h 249"/>
              <a:gd name="T2" fmla="*/ 282 w 288"/>
              <a:gd name="T3" fmla="*/ 114 h 249"/>
              <a:gd name="T4" fmla="*/ 288 w 288"/>
              <a:gd name="T5" fmla="*/ 92 h 249"/>
              <a:gd name="T6" fmla="*/ 277 w 288"/>
              <a:gd name="T7" fmla="*/ 65 h 249"/>
              <a:gd name="T8" fmla="*/ 261 w 288"/>
              <a:gd name="T9" fmla="*/ 65 h 249"/>
              <a:gd name="T10" fmla="*/ 245 w 288"/>
              <a:gd name="T11" fmla="*/ 60 h 249"/>
              <a:gd name="T12" fmla="*/ 240 w 288"/>
              <a:gd name="T13" fmla="*/ 38 h 249"/>
              <a:gd name="T14" fmla="*/ 218 w 288"/>
              <a:gd name="T15" fmla="*/ 33 h 249"/>
              <a:gd name="T16" fmla="*/ 197 w 288"/>
              <a:gd name="T17" fmla="*/ 22 h 249"/>
              <a:gd name="T18" fmla="*/ 170 w 288"/>
              <a:gd name="T19" fmla="*/ 22 h 249"/>
              <a:gd name="T20" fmla="*/ 165 w 288"/>
              <a:gd name="T21" fmla="*/ 6 h 249"/>
              <a:gd name="T22" fmla="*/ 138 w 288"/>
              <a:gd name="T23" fmla="*/ 6 h 249"/>
              <a:gd name="T24" fmla="*/ 112 w 288"/>
              <a:gd name="T25" fmla="*/ 0 h 249"/>
              <a:gd name="T26" fmla="*/ 96 w 288"/>
              <a:gd name="T27" fmla="*/ 17 h 249"/>
              <a:gd name="T28" fmla="*/ 74 w 288"/>
              <a:gd name="T29" fmla="*/ 33 h 249"/>
              <a:gd name="T30" fmla="*/ 53 w 288"/>
              <a:gd name="T31" fmla="*/ 49 h 249"/>
              <a:gd name="T32" fmla="*/ 32 w 288"/>
              <a:gd name="T33" fmla="*/ 65 h 249"/>
              <a:gd name="T34" fmla="*/ 16 w 288"/>
              <a:gd name="T35" fmla="*/ 81 h 249"/>
              <a:gd name="T36" fmla="*/ 5 w 288"/>
              <a:gd name="T37" fmla="*/ 98 h 249"/>
              <a:gd name="T38" fmla="*/ 21 w 288"/>
              <a:gd name="T39" fmla="*/ 108 h 249"/>
              <a:gd name="T40" fmla="*/ 37 w 288"/>
              <a:gd name="T41" fmla="*/ 119 h 249"/>
              <a:gd name="T42" fmla="*/ 48 w 288"/>
              <a:gd name="T43" fmla="*/ 136 h 249"/>
              <a:gd name="T44" fmla="*/ 64 w 288"/>
              <a:gd name="T45" fmla="*/ 141 h 249"/>
              <a:gd name="T46" fmla="*/ 69 w 288"/>
              <a:gd name="T47" fmla="*/ 163 h 249"/>
              <a:gd name="T48" fmla="*/ 85 w 288"/>
              <a:gd name="T49" fmla="*/ 179 h 249"/>
              <a:gd name="T50" fmla="*/ 101 w 288"/>
              <a:gd name="T51" fmla="*/ 184 h 249"/>
              <a:gd name="T52" fmla="*/ 128 w 288"/>
              <a:gd name="T53" fmla="*/ 190 h 249"/>
              <a:gd name="T54" fmla="*/ 138 w 288"/>
              <a:gd name="T55" fmla="*/ 211 h 249"/>
              <a:gd name="T56" fmla="*/ 133 w 288"/>
              <a:gd name="T57" fmla="*/ 238 h 249"/>
              <a:gd name="T58" fmla="*/ 144 w 288"/>
              <a:gd name="T59" fmla="*/ 244 h 249"/>
              <a:gd name="T60" fmla="*/ 170 w 288"/>
              <a:gd name="T61" fmla="*/ 249 h 249"/>
              <a:gd name="T62" fmla="*/ 170 w 288"/>
              <a:gd name="T63" fmla="*/ 238 h 249"/>
              <a:gd name="T64" fmla="*/ 160 w 288"/>
              <a:gd name="T65" fmla="*/ 227 h 249"/>
              <a:gd name="T66" fmla="*/ 144 w 288"/>
              <a:gd name="T67" fmla="*/ 217 h 249"/>
              <a:gd name="T68" fmla="*/ 154 w 288"/>
              <a:gd name="T69" fmla="*/ 195 h 249"/>
              <a:gd name="T70" fmla="*/ 160 w 288"/>
              <a:gd name="T71" fmla="*/ 179 h 249"/>
              <a:gd name="T72" fmla="*/ 176 w 288"/>
              <a:gd name="T73" fmla="*/ 163 h 249"/>
              <a:gd name="T74" fmla="*/ 202 w 288"/>
              <a:gd name="T75" fmla="*/ 163 h 249"/>
              <a:gd name="T76" fmla="*/ 229 w 288"/>
              <a:gd name="T77" fmla="*/ 168 h 249"/>
              <a:gd name="T78" fmla="*/ 250 w 288"/>
              <a:gd name="T79" fmla="*/ 168 h 249"/>
              <a:gd name="T80" fmla="*/ 266 w 288"/>
              <a:gd name="T81" fmla="*/ 179 h 249"/>
              <a:gd name="T82" fmla="*/ 277 w 288"/>
              <a:gd name="T83" fmla="*/ 168 h 249"/>
              <a:gd name="T84" fmla="*/ 277 w 288"/>
              <a:gd name="T85" fmla="*/ 152 h 24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8" h="249">
                <a:moveTo>
                  <a:pt x="277" y="152"/>
                </a:moveTo>
                <a:lnTo>
                  <a:pt x="277" y="141"/>
                </a:lnTo>
                <a:lnTo>
                  <a:pt x="272" y="136"/>
                </a:lnTo>
                <a:lnTo>
                  <a:pt x="277" y="130"/>
                </a:lnTo>
                <a:lnTo>
                  <a:pt x="277" y="125"/>
                </a:lnTo>
                <a:lnTo>
                  <a:pt x="282" y="114"/>
                </a:lnTo>
                <a:lnTo>
                  <a:pt x="282" y="108"/>
                </a:lnTo>
                <a:lnTo>
                  <a:pt x="288" y="98"/>
                </a:lnTo>
                <a:lnTo>
                  <a:pt x="288" y="92"/>
                </a:lnTo>
                <a:lnTo>
                  <a:pt x="288" y="81"/>
                </a:lnTo>
                <a:lnTo>
                  <a:pt x="282" y="76"/>
                </a:lnTo>
                <a:lnTo>
                  <a:pt x="277" y="65"/>
                </a:lnTo>
                <a:lnTo>
                  <a:pt x="272" y="60"/>
                </a:lnTo>
                <a:lnTo>
                  <a:pt x="266" y="65"/>
                </a:lnTo>
                <a:lnTo>
                  <a:pt x="261" y="65"/>
                </a:lnTo>
                <a:lnTo>
                  <a:pt x="250" y="71"/>
                </a:lnTo>
                <a:lnTo>
                  <a:pt x="250" y="65"/>
                </a:lnTo>
                <a:lnTo>
                  <a:pt x="245" y="60"/>
                </a:lnTo>
                <a:lnTo>
                  <a:pt x="240" y="49"/>
                </a:lnTo>
                <a:lnTo>
                  <a:pt x="240" y="44"/>
                </a:lnTo>
                <a:lnTo>
                  <a:pt x="240" y="38"/>
                </a:lnTo>
                <a:lnTo>
                  <a:pt x="234" y="27"/>
                </a:lnTo>
                <a:lnTo>
                  <a:pt x="224" y="27"/>
                </a:lnTo>
                <a:lnTo>
                  <a:pt x="218" y="33"/>
                </a:lnTo>
                <a:lnTo>
                  <a:pt x="213" y="22"/>
                </a:lnTo>
                <a:lnTo>
                  <a:pt x="208" y="22"/>
                </a:lnTo>
                <a:lnTo>
                  <a:pt x="197" y="22"/>
                </a:lnTo>
                <a:lnTo>
                  <a:pt x="192" y="27"/>
                </a:lnTo>
                <a:lnTo>
                  <a:pt x="181" y="22"/>
                </a:lnTo>
                <a:lnTo>
                  <a:pt x="170" y="22"/>
                </a:lnTo>
                <a:lnTo>
                  <a:pt x="170" y="17"/>
                </a:lnTo>
                <a:lnTo>
                  <a:pt x="170" y="11"/>
                </a:lnTo>
                <a:lnTo>
                  <a:pt x="165" y="6"/>
                </a:lnTo>
                <a:lnTo>
                  <a:pt x="154" y="6"/>
                </a:lnTo>
                <a:lnTo>
                  <a:pt x="149" y="6"/>
                </a:lnTo>
                <a:lnTo>
                  <a:pt x="138" y="6"/>
                </a:lnTo>
                <a:lnTo>
                  <a:pt x="128" y="6"/>
                </a:lnTo>
                <a:lnTo>
                  <a:pt x="122" y="0"/>
                </a:lnTo>
                <a:lnTo>
                  <a:pt x="112" y="0"/>
                </a:lnTo>
                <a:lnTo>
                  <a:pt x="101" y="0"/>
                </a:lnTo>
                <a:lnTo>
                  <a:pt x="101" y="11"/>
                </a:lnTo>
                <a:lnTo>
                  <a:pt x="96" y="17"/>
                </a:lnTo>
                <a:lnTo>
                  <a:pt x="90" y="22"/>
                </a:lnTo>
                <a:lnTo>
                  <a:pt x="80" y="27"/>
                </a:lnTo>
                <a:lnTo>
                  <a:pt x="74" y="33"/>
                </a:lnTo>
                <a:lnTo>
                  <a:pt x="69" y="38"/>
                </a:lnTo>
                <a:lnTo>
                  <a:pt x="58" y="38"/>
                </a:lnTo>
                <a:lnTo>
                  <a:pt x="53" y="49"/>
                </a:lnTo>
                <a:lnTo>
                  <a:pt x="48" y="54"/>
                </a:lnTo>
                <a:lnTo>
                  <a:pt x="42" y="60"/>
                </a:lnTo>
                <a:lnTo>
                  <a:pt x="32" y="65"/>
                </a:lnTo>
                <a:lnTo>
                  <a:pt x="26" y="71"/>
                </a:lnTo>
                <a:lnTo>
                  <a:pt x="21" y="76"/>
                </a:lnTo>
                <a:lnTo>
                  <a:pt x="16" y="81"/>
                </a:lnTo>
                <a:lnTo>
                  <a:pt x="5" y="87"/>
                </a:lnTo>
                <a:lnTo>
                  <a:pt x="0" y="92"/>
                </a:lnTo>
                <a:lnTo>
                  <a:pt x="5" y="98"/>
                </a:lnTo>
                <a:lnTo>
                  <a:pt x="5" y="103"/>
                </a:lnTo>
                <a:lnTo>
                  <a:pt x="16" y="103"/>
                </a:lnTo>
                <a:lnTo>
                  <a:pt x="21" y="108"/>
                </a:lnTo>
                <a:lnTo>
                  <a:pt x="26" y="114"/>
                </a:lnTo>
                <a:lnTo>
                  <a:pt x="37" y="114"/>
                </a:lnTo>
                <a:lnTo>
                  <a:pt x="37" y="119"/>
                </a:lnTo>
                <a:lnTo>
                  <a:pt x="37" y="130"/>
                </a:lnTo>
                <a:lnTo>
                  <a:pt x="37" y="136"/>
                </a:lnTo>
                <a:lnTo>
                  <a:pt x="48" y="136"/>
                </a:lnTo>
                <a:lnTo>
                  <a:pt x="53" y="141"/>
                </a:lnTo>
                <a:lnTo>
                  <a:pt x="58" y="141"/>
                </a:lnTo>
                <a:lnTo>
                  <a:pt x="64" y="141"/>
                </a:lnTo>
                <a:lnTo>
                  <a:pt x="64" y="146"/>
                </a:lnTo>
                <a:lnTo>
                  <a:pt x="64" y="157"/>
                </a:lnTo>
                <a:lnTo>
                  <a:pt x="69" y="163"/>
                </a:lnTo>
                <a:lnTo>
                  <a:pt x="74" y="163"/>
                </a:lnTo>
                <a:lnTo>
                  <a:pt x="80" y="168"/>
                </a:lnTo>
                <a:lnTo>
                  <a:pt x="85" y="179"/>
                </a:lnTo>
                <a:lnTo>
                  <a:pt x="90" y="179"/>
                </a:lnTo>
                <a:lnTo>
                  <a:pt x="96" y="184"/>
                </a:lnTo>
                <a:lnTo>
                  <a:pt x="101" y="184"/>
                </a:lnTo>
                <a:lnTo>
                  <a:pt x="112" y="184"/>
                </a:lnTo>
                <a:lnTo>
                  <a:pt x="117" y="184"/>
                </a:lnTo>
                <a:lnTo>
                  <a:pt x="128" y="190"/>
                </a:lnTo>
                <a:lnTo>
                  <a:pt x="128" y="200"/>
                </a:lnTo>
                <a:lnTo>
                  <a:pt x="133" y="206"/>
                </a:lnTo>
                <a:lnTo>
                  <a:pt x="138" y="211"/>
                </a:lnTo>
                <a:lnTo>
                  <a:pt x="133" y="222"/>
                </a:lnTo>
                <a:lnTo>
                  <a:pt x="133" y="227"/>
                </a:lnTo>
                <a:lnTo>
                  <a:pt x="133" y="238"/>
                </a:lnTo>
                <a:lnTo>
                  <a:pt x="128" y="244"/>
                </a:lnTo>
                <a:lnTo>
                  <a:pt x="138" y="244"/>
                </a:lnTo>
                <a:lnTo>
                  <a:pt x="144" y="244"/>
                </a:lnTo>
                <a:lnTo>
                  <a:pt x="154" y="244"/>
                </a:lnTo>
                <a:lnTo>
                  <a:pt x="160" y="249"/>
                </a:lnTo>
                <a:lnTo>
                  <a:pt x="170" y="249"/>
                </a:lnTo>
                <a:lnTo>
                  <a:pt x="181" y="249"/>
                </a:lnTo>
                <a:lnTo>
                  <a:pt x="176" y="244"/>
                </a:lnTo>
                <a:lnTo>
                  <a:pt x="170" y="238"/>
                </a:lnTo>
                <a:lnTo>
                  <a:pt x="170" y="233"/>
                </a:lnTo>
                <a:lnTo>
                  <a:pt x="165" y="227"/>
                </a:lnTo>
                <a:lnTo>
                  <a:pt x="160" y="227"/>
                </a:lnTo>
                <a:lnTo>
                  <a:pt x="149" y="222"/>
                </a:lnTo>
                <a:lnTo>
                  <a:pt x="144" y="222"/>
                </a:lnTo>
                <a:lnTo>
                  <a:pt x="144" y="217"/>
                </a:lnTo>
                <a:lnTo>
                  <a:pt x="149" y="211"/>
                </a:lnTo>
                <a:lnTo>
                  <a:pt x="149" y="200"/>
                </a:lnTo>
                <a:lnTo>
                  <a:pt x="154" y="195"/>
                </a:lnTo>
                <a:lnTo>
                  <a:pt x="149" y="184"/>
                </a:lnTo>
                <a:lnTo>
                  <a:pt x="154" y="179"/>
                </a:lnTo>
                <a:lnTo>
                  <a:pt x="160" y="179"/>
                </a:lnTo>
                <a:lnTo>
                  <a:pt x="165" y="173"/>
                </a:lnTo>
                <a:lnTo>
                  <a:pt x="165" y="163"/>
                </a:lnTo>
                <a:lnTo>
                  <a:pt x="176" y="163"/>
                </a:lnTo>
                <a:lnTo>
                  <a:pt x="186" y="163"/>
                </a:lnTo>
                <a:lnTo>
                  <a:pt x="192" y="163"/>
                </a:lnTo>
                <a:lnTo>
                  <a:pt x="202" y="163"/>
                </a:lnTo>
                <a:lnTo>
                  <a:pt x="213" y="163"/>
                </a:lnTo>
                <a:lnTo>
                  <a:pt x="218" y="163"/>
                </a:lnTo>
                <a:lnTo>
                  <a:pt x="229" y="168"/>
                </a:lnTo>
                <a:lnTo>
                  <a:pt x="234" y="168"/>
                </a:lnTo>
                <a:lnTo>
                  <a:pt x="245" y="168"/>
                </a:lnTo>
                <a:lnTo>
                  <a:pt x="250" y="168"/>
                </a:lnTo>
                <a:lnTo>
                  <a:pt x="256" y="173"/>
                </a:lnTo>
                <a:lnTo>
                  <a:pt x="261" y="179"/>
                </a:lnTo>
                <a:lnTo>
                  <a:pt x="266" y="179"/>
                </a:lnTo>
                <a:lnTo>
                  <a:pt x="266" y="173"/>
                </a:lnTo>
                <a:lnTo>
                  <a:pt x="272" y="168"/>
                </a:lnTo>
                <a:lnTo>
                  <a:pt x="277" y="168"/>
                </a:lnTo>
                <a:lnTo>
                  <a:pt x="277" y="157"/>
                </a:lnTo>
                <a:lnTo>
                  <a:pt x="282" y="157"/>
                </a:lnTo>
                <a:lnTo>
                  <a:pt x="277" y="1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8" name="Freeform 171"/>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9" name="Freeform 172"/>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0" name="Freeform 173"/>
          <p:cNvSpPr>
            <a:spLocks/>
          </p:cNvSpPr>
          <p:nvPr/>
        </p:nvSpPr>
        <p:spPr bwMode="auto">
          <a:xfrm>
            <a:off x="4969927" y="2738011"/>
            <a:ext cx="320675" cy="360248"/>
          </a:xfrm>
          <a:custGeom>
            <a:avLst/>
            <a:gdLst>
              <a:gd name="T0" fmla="*/ 10 w 202"/>
              <a:gd name="T1" fmla="*/ 59 h 227"/>
              <a:gd name="T2" fmla="*/ 16 w 202"/>
              <a:gd name="T3" fmla="*/ 86 h 227"/>
              <a:gd name="T4" fmla="*/ 26 w 202"/>
              <a:gd name="T5" fmla="*/ 102 h 227"/>
              <a:gd name="T6" fmla="*/ 16 w 202"/>
              <a:gd name="T7" fmla="*/ 119 h 227"/>
              <a:gd name="T8" fmla="*/ 0 w 202"/>
              <a:gd name="T9" fmla="*/ 129 h 227"/>
              <a:gd name="T10" fmla="*/ 0 w 202"/>
              <a:gd name="T11" fmla="*/ 151 h 227"/>
              <a:gd name="T12" fmla="*/ 16 w 202"/>
              <a:gd name="T13" fmla="*/ 162 h 227"/>
              <a:gd name="T14" fmla="*/ 32 w 202"/>
              <a:gd name="T15" fmla="*/ 162 h 227"/>
              <a:gd name="T16" fmla="*/ 42 w 202"/>
              <a:gd name="T17" fmla="*/ 178 h 227"/>
              <a:gd name="T18" fmla="*/ 53 w 202"/>
              <a:gd name="T19" fmla="*/ 194 h 227"/>
              <a:gd name="T20" fmla="*/ 58 w 202"/>
              <a:gd name="T21" fmla="*/ 211 h 227"/>
              <a:gd name="T22" fmla="*/ 69 w 202"/>
              <a:gd name="T23" fmla="*/ 227 h 227"/>
              <a:gd name="T24" fmla="*/ 85 w 202"/>
              <a:gd name="T25" fmla="*/ 211 h 227"/>
              <a:gd name="T26" fmla="*/ 80 w 202"/>
              <a:gd name="T27" fmla="*/ 194 h 227"/>
              <a:gd name="T28" fmla="*/ 101 w 202"/>
              <a:gd name="T29" fmla="*/ 194 h 227"/>
              <a:gd name="T30" fmla="*/ 112 w 202"/>
              <a:gd name="T31" fmla="*/ 189 h 227"/>
              <a:gd name="T32" fmla="*/ 112 w 202"/>
              <a:gd name="T33" fmla="*/ 178 h 227"/>
              <a:gd name="T34" fmla="*/ 112 w 202"/>
              <a:gd name="T35" fmla="*/ 173 h 227"/>
              <a:gd name="T36" fmla="*/ 112 w 202"/>
              <a:gd name="T37" fmla="*/ 156 h 227"/>
              <a:gd name="T38" fmla="*/ 101 w 202"/>
              <a:gd name="T39" fmla="*/ 146 h 227"/>
              <a:gd name="T40" fmla="*/ 90 w 202"/>
              <a:gd name="T41" fmla="*/ 129 h 227"/>
              <a:gd name="T42" fmla="*/ 85 w 202"/>
              <a:gd name="T43" fmla="*/ 119 h 227"/>
              <a:gd name="T44" fmla="*/ 64 w 202"/>
              <a:gd name="T45" fmla="*/ 108 h 227"/>
              <a:gd name="T46" fmla="*/ 74 w 202"/>
              <a:gd name="T47" fmla="*/ 102 h 227"/>
              <a:gd name="T48" fmla="*/ 90 w 202"/>
              <a:gd name="T49" fmla="*/ 92 h 227"/>
              <a:gd name="T50" fmla="*/ 101 w 202"/>
              <a:gd name="T51" fmla="*/ 81 h 227"/>
              <a:gd name="T52" fmla="*/ 122 w 202"/>
              <a:gd name="T53" fmla="*/ 75 h 227"/>
              <a:gd name="T54" fmla="*/ 138 w 202"/>
              <a:gd name="T55" fmla="*/ 75 h 227"/>
              <a:gd name="T56" fmla="*/ 160 w 202"/>
              <a:gd name="T57" fmla="*/ 81 h 227"/>
              <a:gd name="T58" fmla="*/ 176 w 202"/>
              <a:gd name="T59" fmla="*/ 86 h 227"/>
              <a:gd name="T60" fmla="*/ 197 w 202"/>
              <a:gd name="T61" fmla="*/ 81 h 227"/>
              <a:gd name="T62" fmla="*/ 197 w 202"/>
              <a:gd name="T63" fmla="*/ 65 h 227"/>
              <a:gd name="T64" fmla="*/ 192 w 202"/>
              <a:gd name="T65" fmla="*/ 48 h 227"/>
              <a:gd name="T66" fmla="*/ 186 w 202"/>
              <a:gd name="T67" fmla="*/ 43 h 227"/>
              <a:gd name="T68" fmla="*/ 176 w 202"/>
              <a:gd name="T69" fmla="*/ 38 h 227"/>
              <a:gd name="T70" fmla="*/ 165 w 202"/>
              <a:gd name="T71" fmla="*/ 27 h 227"/>
              <a:gd name="T72" fmla="*/ 154 w 202"/>
              <a:gd name="T73" fmla="*/ 16 h 227"/>
              <a:gd name="T74" fmla="*/ 133 w 202"/>
              <a:gd name="T75" fmla="*/ 5 h 227"/>
              <a:gd name="T76" fmla="*/ 117 w 202"/>
              <a:gd name="T77" fmla="*/ 0 h 227"/>
              <a:gd name="T78" fmla="*/ 101 w 202"/>
              <a:gd name="T79" fmla="*/ 16 h 227"/>
              <a:gd name="T80" fmla="*/ 85 w 202"/>
              <a:gd name="T81" fmla="*/ 32 h 227"/>
              <a:gd name="T82" fmla="*/ 58 w 202"/>
              <a:gd name="T83" fmla="*/ 38 h 227"/>
              <a:gd name="T84" fmla="*/ 37 w 202"/>
              <a:gd name="T85" fmla="*/ 43 h 227"/>
              <a:gd name="T86" fmla="*/ 21 w 202"/>
              <a:gd name="T87" fmla="*/ 54 h 2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2" h="227">
                <a:moveTo>
                  <a:pt x="21" y="54"/>
                </a:moveTo>
                <a:lnTo>
                  <a:pt x="10" y="59"/>
                </a:lnTo>
                <a:lnTo>
                  <a:pt x="10" y="70"/>
                </a:lnTo>
                <a:lnTo>
                  <a:pt x="16" y="86"/>
                </a:lnTo>
                <a:lnTo>
                  <a:pt x="21" y="97"/>
                </a:lnTo>
                <a:lnTo>
                  <a:pt x="26" y="102"/>
                </a:lnTo>
                <a:lnTo>
                  <a:pt x="26" y="113"/>
                </a:lnTo>
                <a:lnTo>
                  <a:pt x="16" y="119"/>
                </a:lnTo>
                <a:lnTo>
                  <a:pt x="5" y="124"/>
                </a:lnTo>
                <a:lnTo>
                  <a:pt x="0" y="129"/>
                </a:lnTo>
                <a:lnTo>
                  <a:pt x="0" y="140"/>
                </a:lnTo>
                <a:lnTo>
                  <a:pt x="0" y="151"/>
                </a:lnTo>
                <a:lnTo>
                  <a:pt x="5" y="162"/>
                </a:lnTo>
                <a:lnTo>
                  <a:pt x="16" y="162"/>
                </a:lnTo>
                <a:lnTo>
                  <a:pt x="26" y="162"/>
                </a:lnTo>
                <a:lnTo>
                  <a:pt x="32" y="162"/>
                </a:lnTo>
                <a:lnTo>
                  <a:pt x="42" y="167"/>
                </a:lnTo>
                <a:lnTo>
                  <a:pt x="42" y="178"/>
                </a:lnTo>
                <a:lnTo>
                  <a:pt x="48" y="184"/>
                </a:lnTo>
                <a:lnTo>
                  <a:pt x="53" y="194"/>
                </a:lnTo>
                <a:lnTo>
                  <a:pt x="53" y="200"/>
                </a:lnTo>
                <a:lnTo>
                  <a:pt x="58" y="211"/>
                </a:lnTo>
                <a:lnTo>
                  <a:pt x="58" y="221"/>
                </a:lnTo>
                <a:lnTo>
                  <a:pt x="69" y="227"/>
                </a:lnTo>
                <a:lnTo>
                  <a:pt x="80" y="211"/>
                </a:lnTo>
                <a:lnTo>
                  <a:pt x="85" y="211"/>
                </a:lnTo>
                <a:lnTo>
                  <a:pt x="85" y="205"/>
                </a:lnTo>
                <a:lnTo>
                  <a:pt x="80" y="194"/>
                </a:lnTo>
                <a:lnTo>
                  <a:pt x="90" y="194"/>
                </a:lnTo>
                <a:lnTo>
                  <a:pt x="101" y="194"/>
                </a:lnTo>
                <a:lnTo>
                  <a:pt x="112" y="194"/>
                </a:lnTo>
                <a:lnTo>
                  <a:pt x="112" y="189"/>
                </a:lnTo>
                <a:lnTo>
                  <a:pt x="112" y="184"/>
                </a:lnTo>
                <a:lnTo>
                  <a:pt x="112" y="178"/>
                </a:lnTo>
                <a:lnTo>
                  <a:pt x="106" y="173"/>
                </a:lnTo>
                <a:lnTo>
                  <a:pt x="112" y="173"/>
                </a:lnTo>
                <a:lnTo>
                  <a:pt x="112" y="167"/>
                </a:lnTo>
                <a:lnTo>
                  <a:pt x="112" y="156"/>
                </a:lnTo>
                <a:lnTo>
                  <a:pt x="106" y="151"/>
                </a:lnTo>
                <a:lnTo>
                  <a:pt x="101" y="146"/>
                </a:lnTo>
                <a:lnTo>
                  <a:pt x="96" y="135"/>
                </a:lnTo>
                <a:lnTo>
                  <a:pt x="90" y="129"/>
                </a:lnTo>
                <a:lnTo>
                  <a:pt x="85" y="124"/>
                </a:lnTo>
                <a:lnTo>
                  <a:pt x="85" y="119"/>
                </a:lnTo>
                <a:lnTo>
                  <a:pt x="69" y="113"/>
                </a:lnTo>
                <a:lnTo>
                  <a:pt x="64" y="108"/>
                </a:lnTo>
                <a:lnTo>
                  <a:pt x="69" y="102"/>
                </a:lnTo>
                <a:lnTo>
                  <a:pt x="74" y="102"/>
                </a:lnTo>
                <a:lnTo>
                  <a:pt x="85" y="102"/>
                </a:lnTo>
                <a:lnTo>
                  <a:pt x="90" y="92"/>
                </a:lnTo>
                <a:lnTo>
                  <a:pt x="96" y="86"/>
                </a:lnTo>
                <a:lnTo>
                  <a:pt x="101" y="81"/>
                </a:lnTo>
                <a:lnTo>
                  <a:pt x="106" y="75"/>
                </a:lnTo>
                <a:lnTo>
                  <a:pt x="122" y="75"/>
                </a:lnTo>
                <a:lnTo>
                  <a:pt x="128" y="75"/>
                </a:lnTo>
                <a:lnTo>
                  <a:pt x="138" y="75"/>
                </a:lnTo>
                <a:lnTo>
                  <a:pt x="149" y="75"/>
                </a:lnTo>
                <a:lnTo>
                  <a:pt x="160" y="81"/>
                </a:lnTo>
                <a:lnTo>
                  <a:pt x="165" y="86"/>
                </a:lnTo>
                <a:lnTo>
                  <a:pt x="176" y="86"/>
                </a:lnTo>
                <a:lnTo>
                  <a:pt x="186" y="81"/>
                </a:lnTo>
                <a:lnTo>
                  <a:pt x="197" y="81"/>
                </a:lnTo>
                <a:lnTo>
                  <a:pt x="202" y="70"/>
                </a:lnTo>
                <a:lnTo>
                  <a:pt x="197" y="65"/>
                </a:lnTo>
                <a:lnTo>
                  <a:pt x="192" y="59"/>
                </a:lnTo>
                <a:lnTo>
                  <a:pt x="192" y="48"/>
                </a:lnTo>
                <a:lnTo>
                  <a:pt x="192" y="43"/>
                </a:lnTo>
                <a:lnTo>
                  <a:pt x="186" y="43"/>
                </a:lnTo>
                <a:lnTo>
                  <a:pt x="181" y="43"/>
                </a:lnTo>
                <a:lnTo>
                  <a:pt x="176" y="38"/>
                </a:lnTo>
                <a:lnTo>
                  <a:pt x="165" y="38"/>
                </a:lnTo>
                <a:lnTo>
                  <a:pt x="165" y="27"/>
                </a:lnTo>
                <a:lnTo>
                  <a:pt x="165" y="16"/>
                </a:lnTo>
                <a:lnTo>
                  <a:pt x="154" y="16"/>
                </a:lnTo>
                <a:lnTo>
                  <a:pt x="149" y="5"/>
                </a:lnTo>
                <a:lnTo>
                  <a:pt x="133" y="5"/>
                </a:lnTo>
                <a:lnTo>
                  <a:pt x="128" y="0"/>
                </a:lnTo>
                <a:lnTo>
                  <a:pt x="117" y="0"/>
                </a:lnTo>
                <a:lnTo>
                  <a:pt x="112" y="10"/>
                </a:lnTo>
                <a:lnTo>
                  <a:pt x="101" y="16"/>
                </a:lnTo>
                <a:lnTo>
                  <a:pt x="96" y="27"/>
                </a:lnTo>
                <a:lnTo>
                  <a:pt x="85" y="32"/>
                </a:lnTo>
                <a:lnTo>
                  <a:pt x="74" y="32"/>
                </a:lnTo>
                <a:lnTo>
                  <a:pt x="58" y="38"/>
                </a:lnTo>
                <a:lnTo>
                  <a:pt x="53" y="38"/>
                </a:lnTo>
                <a:lnTo>
                  <a:pt x="37" y="43"/>
                </a:lnTo>
                <a:lnTo>
                  <a:pt x="26" y="48"/>
                </a:lnTo>
                <a:lnTo>
                  <a:pt x="21" y="5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1" name="Freeform 174"/>
          <p:cNvSpPr>
            <a:spLocks/>
          </p:cNvSpPr>
          <p:nvPr/>
        </p:nvSpPr>
        <p:spPr bwMode="auto">
          <a:xfrm>
            <a:off x="4985802" y="1433502"/>
            <a:ext cx="703263" cy="1209289"/>
          </a:xfrm>
          <a:custGeom>
            <a:avLst/>
            <a:gdLst>
              <a:gd name="T0" fmla="*/ 358 w 443"/>
              <a:gd name="T1" fmla="*/ 508 h 762"/>
              <a:gd name="T2" fmla="*/ 406 w 443"/>
              <a:gd name="T3" fmla="*/ 481 h 762"/>
              <a:gd name="T4" fmla="*/ 438 w 443"/>
              <a:gd name="T5" fmla="*/ 443 h 762"/>
              <a:gd name="T6" fmla="*/ 422 w 443"/>
              <a:gd name="T7" fmla="*/ 405 h 762"/>
              <a:gd name="T8" fmla="*/ 390 w 443"/>
              <a:gd name="T9" fmla="*/ 405 h 762"/>
              <a:gd name="T10" fmla="*/ 363 w 443"/>
              <a:gd name="T11" fmla="*/ 378 h 762"/>
              <a:gd name="T12" fmla="*/ 342 w 443"/>
              <a:gd name="T13" fmla="*/ 351 h 762"/>
              <a:gd name="T14" fmla="*/ 310 w 443"/>
              <a:gd name="T15" fmla="*/ 335 h 762"/>
              <a:gd name="T16" fmla="*/ 294 w 443"/>
              <a:gd name="T17" fmla="*/ 292 h 762"/>
              <a:gd name="T18" fmla="*/ 299 w 443"/>
              <a:gd name="T19" fmla="*/ 265 h 762"/>
              <a:gd name="T20" fmla="*/ 278 w 443"/>
              <a:gd name="T21" fmla="*/ 243 h 762"/>
              <a:gd name="T22" fmla="*/ 288 w 443"/>
              <a:gd name="T23" fmla="*/ 205 h 762"/>
              <a:gd name="T24" fmla="*/ 272 w 443"/>
              <a:gd name="T25" fmla="*/ 167 h 762"/>
              <a:gd name="T26" fmla="*/ 235 w 443"/>
              <a:gd name="T27" fmla="*/ 178 h 762"/>
              <a:gd name="T28" fmla="*/ 187 w 443"/>
              <a:gd name="T29" fmla="*/ 189 h 762"/>
              <a:gd name="T30" fmla="*/ 176 w 443"/>
              <a:gd name="T31" fmla="*/ 167 h 762"/>
              <a:gd name="T32" fmla="*/ 192 w 443"/>
              <a:gd name="T33" fmla="*/ 151 h 762"/>
              <a:gd name="T34" fmla="*/ 214 w 443"/>
              <a:gd name="T35" fmla="*/ 129 h 762"/>
              <a:gd name="T36" fmla="*/ 224 w 443"/>
              <a:gd name="T37" fmla="*/ 97 h 762"/>
              <a:gd name="T38" fmla="*/ 240 w 443"/>
              <a:gd name="T39" fmla="*/ 70 h 762"/>
              <a:gd name="T40" fmla="*/ 219 w 443"/>
              <a:gd name="T41" fmla="*/ 27 h 762"/>
              <a:gd name="T42" fmla="*/ 187 w 443"/>
              <a:gd name="T43" fmla="*/ 27 h 762"/>
              <a:gd name="T44" fmla="*/ 150 w 443"/>
              <a:gd name="T45" fmla="*/ 27 h 762"/>
              <a:gd name="T46" fmla="*/ 118 w 443"/>
              <a:gd name="T47" fmla="*/ 27 h 762"/>
              <a:gd name="T48" fmla="*/ 91 w 443"/>
              <a:gd name="T49" fmla="*/ 5 h 762"/>
              <a:gd name="T50" fmla="*/ 59 w 443"/>
              <a:gd name="T51" fmla="*/ 27 h 762"/>
              <a:gd name="T52" fmla="*/ 80 w 443"/>
              <a:gd name="T53" fmla="*/ 59 h 762"/>
              <a:gd name="T54" fmla="*/ 59 w 443"/>
              <a:gd name="T55" fmla="*/ 86 h 762"/>
              <a:gd name="T56" fmla="*/ 22 w 443"/>
              <a:gd name="T57" fmla="*/ 97 h 762"/>
              <a:gd name="T58" fmla="*/ 16 w 443"/>
              <a:gd name="T59" fmla="*/ 129 h 762"/>
              <a:gd name="T60" fmla="*/ 6 w 443"/>
              <a:gd name="T61" fmla="*/ 167 h 762"/>
              <a:gd name="T62" fmla="*/ 22 w 443"/>
              <a:gd name="T63" fmla="*/ 140 h 762"/>
              <a:gd name="T64" fmla="*/ 22 w 443"/>
              <a:gd name="T65" fmla="*/ 167 h 762"/>
              <a:gd name="T66" fmla="*/ 54 w 443"/>
              <a:gd name="T67" fmla="*/ 151 h 762"/>
              <a:gd name="T68" fmla="*/ 96 w 443"/>
              <a:gd name="T69" fmla="*/ 167 h 762"/>
              <a:gd name="T70" fmla="*/ 96 w 443"/>
              <a:gd name="T71" fmla="*/ 210 h 762"/>
              <a:gd name="T72" fmla="*/ 64 w 443"/>
              <a:gd name="T73" fmla="*/ 238 h 762"/>
              <a:gd name="T74" fmla="*/ 64 w 443"/>
              <a:gd name="T75" fmla="*/ 270 h 762"/>
              <a:gd name="T76" fmla="*/ 43 w 443"/>
              <a:gd name="T77" fmla="*/ 292 h 762"/>
              <a:gd name="T78" fmla="*/ 48 w 443"/>
              <a:gd name="T79" fmla="*/ 319 h 762"/>
              <a:gd name="T80" fmla="*/ 38 w 443"/>
              <a:gd name="T81" fmla="*/ 357 h 762"/>
              <a:gd name="T82" fmla="*/ 54 w 443"/>
              <a:gd name="T83" fmla="*/ 373 h 762"/>
              <a:gd name="T84" fmla="*/ 32 w 443"/>
              <a:gd name="T85" fmla="*/ 389 h 762"/>
              <a:gd name="T86" fmla="*/ 38 w 443"/>
              <a:gd name="T87" fmla="*/ 421 h 762"/>
              <a:gd name="T88" fmla="*/ 43 w 443"/>
              <a:gd name="T89" fmla="*/ 459 h 762"/>
              <a:gd name="T90" fmla="*/ 59 w 443"/>
              <a:gd name="T91" fmla="*/ 503 h 762"/>
              <a:gd name="T92" fmla="*/ 102 w 443"/>
              <a:gd name="T93" fmla="*/ 519 h 762"/>
              <a:gd name="T94" fmla="*/ 102 w 443"/>
              <a:gd name="T95" fmla="*/ 557 h 762"/>
              <a:gd name="T96" fmla="*/ 112 w 443"/>
              <a:gd name="T97" fmla="*/ 594 h 762"/>
              <a:gd name="T98" fmla="*/ 160 w 443"/>
              <a:gd name="T99" fmla="*/ 611 h 762"/>
              <a:gd name="T100" fmla="*/ 171 w 443"/>
              <a:gd name="T101" fmla="*/ 638 h 762"/>
              <a:gd name="T102" fmla="*/ 160 w 443"/>
              <a:gd name="T103" fmla="*/ 686 h 762"/>
              <a:gd name="T104" fmla="*/ 160 w 443"/>
              <a:gd name="T105" fmla="*/ 730 h 762"/>
              <a:gd name="T106" fmla="*/ 176 w 443"/>
              <a:gd name="T107" fmla="*/ 762 h 762"/>
              <a:gd name="T108" fmla="*/ 219 w 443"/>
              <a:gd name="T109" fmla="*/ 730 h 762"/>
              <a:gd name="T110" fmla="*/ 235 w 443"/>
              <a:gd name="T111" fmla="*/ 686 h 762"/>
              <a:gd name="T112" fmla="*/ 272 w 443"/>
              <a:gd name="T113" fmla="*/ 649 h 762"/>
              <a:gd name="T114" fmla="*/ 320 w 443"/>
              <a:gd name="T115" fmla="*/ 632 h 762"/>
              <a:gd name="T116" fmla="*/ 342 w 443"/>
              <a:gd name="T117" fmla="*/ 584 h 7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43" h="762">
                <a:moveTo>
                  <a:pt x="347" y="546"/>
                </a:moveTo>
                <a:lnTo>
                  <a:pt x="347" y="540"/>
                </a:lnTo>
                <a:lnTo>
                  <a:pt x="352" y="524"/>
                </a:lnTo>
                <a:lnTo>
                  <a:pt x="352" y="513"/>
                </a:lnTo>
                <a:lnTo>
                  <a:pt x="358" y="508"/>
                </a:lnTo>
                <a:lnTo>
                  <a:pt x="363" y="497"/>
                </a:lnTo>
                <a:lnTo>
                  <a:pt x="374" y="492"/>
                </a:lnTo>
                <a:lnTo>
                  <a:pt x="384" y="492"/>
                </a:lnTo>
                <a:lnTo>
                  <a:pt x="400" y="486"/>
                </a:lnTo>
                <a:lnTo>
                  <a:pt x="406" y="481"/>
                </a:lnTo>
                <a:lnTo>
                  <a:pt x="416" y="476"/>
                </a:lnTo>
                <a:lnTo>
                  <a:pt x="422" y="470"/>
                </a:lnTo>
                <a:lnTo>
                  <a:pt x="427" y="459"/>
                </a:lnTo>
                <a:lnTo>
                  <a:pt x="432" y="448"/>
                </a:lnTo>
                <a:lnTo>
                  <a:pt x="438" y="443"/>
                </a:lnTo>
                <a:lnTo>
                  <a:pt x="443" y="432"/>
                </a:lnTo>
                <a:lnTo>
                  <a:pt x="443" y="421"/>
                </a:lnTo>
                <a:lnTo>
                  <a:pt x="443" y="416"/>
                </a:lnTo>
                <a:lnTo>
                  <a:pt x="432" y="411"/>
                </a:lnTo>
                <a:lnTo>
                  <a:pt x="422" y="405"/>
                </a:lnTo>
                <a:lnTo>
                  <a:pt x="411" y="405"/>
                </a:lnTo>
                <a:lnTo>
                  <a:pt x="411" y="400"/>
                </a:lnTo>
                <a:lnTo>
                  <a:pt x="400" y="394"/>
                </a:lnTo>
                <a:lnTo>
                  <a:pt x="395" y="400"/>
                </a:lnTo>
                <a:lnTo>
                  <a:pt x="390" y="405"/>
                </a:lnTo>
                <a:lnTo>
                  <a:pt x="379" y="405"/>
                </a:lnTo>
                <a:lnTo>
                  <a:pt x="384" y="400"/>
                </a:lnTo>
                <a:lnTo>
                  <a:pt x="379" y="394"/>
                </a:lnTo>
                <a:lnTo>
                  <a:pt x="368" y="389"/>
                </a:lnTo>
                <a:lnTo>
                  <a:pt x="363" y="378"/>
                </a:lnTo>
                <a:lnTo>
                  <a:pt x="358" y="373"/>
                </a:lnTo>
                <a:lnTo>
                  <a:pt x="347" y="373"/>
                </a:lnTo>
                <a:lnTo>
                  <a:pt x="342" y="367"/>
                </a:lnTo>
                <a:lnTo>
                  <a:pt x="342" y="362"/>
                </a:lnTo>
                <a:lnTo>
                  <a:pt x="342" y="351"/>
                </a:lnTo>
                <a:lnTo>
                  <a:pt x="336" y="351"/>
                </a:lnTo>
                <a:lnTo>
                  <a:pt x="331" y="346"/>
                </a:lnTo>
                <a:lnTo>
                  <a:pt x="326" y="340"/>
                </a:lnTo>
                <a:lnTo>
                  <a:pt x="320" y="335"/>
                </a:lnTo>
                <a:lnTo>
                  <a:pt x="310" y="335"/>
                </a:lnTo>
                <a:lnTo>
                  <a:pt x="299" y="329"/>
                </a:lnTo>
                <a:lnTo>
                  <a:pt x="299" y="319"/>
                </a:lnTo>
                <a:lnTo>
                  <a:pt x="299" y="308"/>
                </a:lnTo>
                <a:lnTo>
                  <a:pt x="299" y="302"/>
                </a:lnTo>
                <a:lnTo>
                  <a:pt x="294" y="292"/>
                </a:lnTo>
                <a:lnTo>
                  <a:pt x="304" y="286"/>
                </a:lnTo>
                <a:lnTo>
                  <a:pt x="304" y="275"/>
                </a:lnTo>
                <a:lnTo>
                  <a:pt x="310" y="270"/>
                </a:lnTo>
                <a:lnTo>
                  <a:pt x="310" y="259"/>
                </a:lnTo>
                <a:lnTo>
                  <a:pt x="299" y="265"/>
                </a:lnTo>
                <a:lnTo>
                  <a:pt x="294" y="270"/>
                </a:lnTo>
                <a:lnTo>
                  <a:pt x="283" y="275"/>
                </a:lnTo>
                <a:lnTo>
                  <a:pt x="283" y="265"/>
                </a:lnTo>
                <a:lnTo>
                  <a:pt x="283" y="248"/>
                </a:lnTo>
                <a:lnTo>
                  <a:pt x="278" y="243"/>
                </a:lnTo>
                <a:lnTo>
                  <a:pt x="278" y="232"/>
                </a:lnTo>
                <a:lnTo>
                  <a:pt x="283" y="221"/>
                </a:lnTo>
                <a:lnTo>
                  <a:pt x="288" y="216"/>
                </a:lnTo>
                <a:lnTo>
                  <a:pt x="294" y="210"/>
                </a:lnTo>
                <a:lnTo>
                  <a:pt x="288" y="205"/>
                </a:lnTo>
                <a:lnTo>
                  <a:pt x="278" y="200"/>
                </a:lnTo>
                <a:lnTo>
                  <a:pt x="278" y="189"/>
                </a:lnTo>
                <a:lnTo>
                  <a:pt x="278" y="183"/>
                </a:lnTo>
                <a:lnTo>
                  <a:pt x="278" y="167"/>
                </a:lnTo>
                <a:lnTo>
                  <a:pt x="272" y="167"/>
                </a:lnTo>
                <a:lnTo>
                  <a:pt x="262" y="162"/>
                </a:lnTo>
                <a:lnTo>
                  <a:pt x="256" y="167"/>
                </a:lnTo>
                <a:lnTo>
                  <a:pt x="246" y="167"/>
                </a:lnTo>
                <a:lnTo>
                  <a:pt x="240" y="173"/>
                </a:lnTo>
                <a:lnTo>
                  <a:pt x="235" y="178"/>
                </a:lnTo>
                <a:lnTo>
                  <a:pt x="230" y="189"/>
                </a:lnTo>
                <a:lnTo>
                  <a:pt x="219" y="189"/>
                </a:lnTo>
                <a:lnTo>
                  <a:pt x="208" y="189"/>
                </a:lnTo>
                <a:lnTo>
                  <a:pt x="198" y="189"/>
                </a:lnTo>
                <a:lnTo>
                  <a:pt x="187" y="189"/>
                </a:lnTo>
                <a:lnTo>
                  <a:pt x="176" y="194"/>
                </a:lnTo>
                <a:lnTo>
                  <a:pt x="166" y="189"/>
                </a:lnTo>
                <a:lnTo>
                  <a:pt x="171" y="183"/>
                </a:lnTo>
                <a:lnTo>
                  <a:pt x="171" y="178"/>
                </a:lnTo>
                <a:lnTo>
                  <a:pt x="176" y="167"/>
                </a:lnTo>
                <a:lnTo>
                  <a:pt x="176" y="162"/>
                </a:lnTo>
                <a:lnTo>
                  <a:pt x="182" y="156"/>
                </a:lnTo>
                <a:lnTo>
                  <a:pt x="187" y="156"/>
                </a:lnTo>
                <a:lnTo>
                  <a:pt x="192" y="156"/>
                </a:lnTo>
                <a:lnTo>
                  <a:pt x="192" y="151"/>
                </a:lnTo>
                <a:lnTo>
                  <a:pt x="198" y="146"/>
                </a:lnTo>
                <a:lnTo>
                  <a:pt x="203" y="146"/>
                </a:lnTo>
                <a:lnTo>
                  <a:pt x="208" y="135"/>
                </a:lnTo>
                <a:lnTo>
                  <a:pt x="214" y="135"/>
                </a:lnTo>
                <a:lnTo>
                  <a:pt x="214" y="129"/>
                </a:lnTo>
                <a:lnTo>
                  <a:pt x="214" y="119"/>
                </a:lnTo>
                <a:lnTo>
                  <a:pt x="219" y="119"/>
                </a:lnTo>
                <a:lnTo>
                  <a:pt x="219" y="113"/>
                </a:lnTo>
                <a:lnTo>
                  <a:pt x="224" y="102"/>
                </a:lnTo>
                <a:lnTo>
                  <a:pt x="224" y="97"/>
                </a:lnTo>
                <a:lnTo>
                  <a:pt x="230" y="91"/>
                </a:lnTo>
                <a:lnTo>
                  <a:pt x="224" y="86"/>
                </a:lnTo>
                <a:lnTo>
                  <a:pt x="235" y="81"/>
                </a:lnTo>
                <a:lnTo>
                  <a:pt x="230" y="75"/>
                </a:lnTo>
                <a:lnTo>
                  <a:pt x="240" y="70"/>
                </a:lnTo>
                <a:lnTo>
                  <a:pt x="235" y="64"/>
                </a:lnTo>
                <a:lnTo>
                  <a:pt x="230" y="54"/>
                </a:lnTo>
                <a:lnTo>
                  <a:pt x="224" y="43"/>
                </a:lnTo>
                <a:lnTo>
                  <a:pt x="224" y="37"/>
                </a:lnTo>
                <a:lnTo>
                  <a:pt x="219" y="27"/>
                </a:lnTo>
                <a:lnTo>
                  <a:pt x="219" y="21"/>
                </a:lnTo>
                <a:lnTo>
                  <a:pt x="208" y="21"/>
                </a:lnTo>
                <a:lnTo>
                  <a:pt x="203" y="27"/>
                </a:lnTo>
                <a:lnTo>
                  <a:pt x="192" y="21"/>
                </a:lnTo>
                <a:lnTo>
                  <a:pt x="187" y="27"/>
                </a:lnTo>
                <a:lnTo>
                  <a:pt x="182" y="21"/>
                </a:lnTo>
                <a:lnTo>
                  <a:pt x="171" y="21"/>
                </a:lnTo>
                <a:lnTo>
                  <a:pt x="166" y="27"/>
                </a:lnTo>
                <a:lnTo>
                  <a:pt x="155" y="27"/>
                </a:lnTo>
                <a:lnTo>
                  <a:pt x="150" y="27"/>
                </a:lnTo>
                <a:lnTo>
                  <a:pt x="139" y="32"/>
                </a:lnTo>
                <a:lnTo>
                  <a:pt x="139" y="37"/>
                </a:lnTo>
                <a:lnTo>
                  <a:pt x="128" y="37"/>
                </a:lnTo>
                <a:lnTo>
                  <a:pt x="123" y="32"/>
                </a:lnTo>
                <a:lnTo>
                  <a:pt x="118" y="27"/>
                </a:lnTo>
                <a:lnTo>
                  <a:pt x="112" y="21"/>
                </a:lnTo>
                <a:lnTo>
                  <a:pt x="112" y="10"/>
                </a:lnTo>
                <a:lnTo>
                  <a:pt x="107" y="5"/>
                </a:lnTo>
                <a:lnTo>
                  <a:pt x="102" y="0"/>
                </a:lnTo>
                <a:lnTo>
                  <a:pt x="91" y="5"/>
                </a:lnTo>
                <a:lnTo>
                  <a:pt x="86" y="10"/>
                </a:lnTo>
                <a:lnTo>
                  <a:pt x="75" y="10"/>
                </a:lnTo>
                <a:lnTo>
                  <a:pt x="70" y="16"/>
                </a:lnTo>
                <a:lnTo>
                  <a:pt x="59" y="21"/>
                </a:lnTo>
                <a:lnTo>
                  <a:pt x="59" y="27"/>
                </a:lnTo>
                <a:lnTo>
                  <a:pt x="54" y="32"/>
                </a:lnTo>
                <a:lnTo>
                  <a:pt x="54" y="43"/>
                </a:lnTo>
                <a:lnTo>
                  <a:pt x="54" y="48"/>
                </a:lnTo>
                <a:lnTo>
                  <a:pt x="64" y="59"/>
                </a:lnTo>
                <a:lnTo>
                  <a:pt x="80" y="59"/>
                </a:lnTo>
                <a:lnTo>
                  <a:pt x="86" y="64"/>
                </a:lnTo>
                <a:lnTo>
                  <a:pt x="86" y="75"/>
                </a:lnTo>
                <a:lnTo>
                  <a:pt x="80" y="81"/>
                </a:lnTo>
                <a:lnTo>
                  <a:pt x="70" y="81"/>
                </a:lnTo>
                <a:lnTo>
                  <a:pt x="59" y="86"/>
                </a:lnTo>
                <a:lnTo>
                  <a:pt x="54" y="86"/>
                </a:lnTo>
                <a:lnTo>
                  <a:pt x="43" y="86"/>
                </a:lnTo>
                <a:lnTo>
                  <a:pt x="38" y="91"/>
                </a:lnTo>
                <a:lnTo>
                  <a:pt x="27" y="91"/>
                </a:lnTo>
                <a:lnTo>
                  <a:pt x="22" y="97"/>
                </a:lnTo>
                <a:lnTo>
                  <a:pt x="22" y="102"/>
                </a:lnTo>
                <a:lnTo>
                  <a:pt x="22" y="108"/>
                </a:lnTo>
                <a:lnTo>
                  <a:pt x="16" y="119"/>
                </a:lnTo>
                <a:lnTo>
                  <a:pt x="22" y="124"/>
                </a:lnTo>
                <a:lnTo>
                  <a:pt x="16" y="129"/>
                </a:lnTo>
                <a:lnTo>
                  <a:pt x="11" y="140"/>
                </a:lnTo>
                <a:lnTo>
                  <a:pt x="0" y="146"/>
                </a:lnTo>
                <a:lnTo>
                  <a:pt x="6" y="151"/>
                </a:lnTo>
                <a:lnTo>
                  <a:pt x="0" y="162"/>
                </a:lnTo>
                <a:lnTo>
                  <a:pt x="6" y="167"/>
                </a:lnTo>
                <a:lnTo>
                  <a:pt x="11" y="167"/>
                </a:lnTo>
                <a:lnTo>
                  <a:pt x="6" y="162"/>
                </a:lnTo>
                <a:lnTo>
                  <a:pt x="11" y="156"/>
                </a:lnTo>
                <a:lnTo>
                  <a:pt x="16" y="151"/>
                </a:lnTo>
                <a:lnTo>
                  <a:pt x="22" y="140"/>
                </a:lnTo>
                <a:lnTo>
                  <a:pt x="27" y="135"/>
                </a:lnTo>
                <a:lnTo>
                  <a:pt x="32" y="140"/>
                </a:lnTo>
                <a:lnTo>
                  <a:pt x="32" y="151"/>
                </a:lnTo>
                <a:lnTo>
                  <a:pt x="27" y="162"/>
                </a:lnTo>
                <a:lnTo>
                  <a:pt x="22" y="167"/>
                </a:lnTo>
                <a:lnTo>
                  <a:pt x="27" y="167"/>
                </a:lnTo>
                <a:lnTo>
                  <a:pt x="32" y="162"/>
                </a:lnTo>
                <a:lnTo>
                  <a:pt x="38" y="156"/>
                </a:lnTo>
                <a:lnTo>
                  <a:pt x="48" y="156"/>
                </a:lnTo>
                <a:lnTo>
                  <a:pt x="54" y="151"/>
                </a:lnTo>
                <a:lnTo>
                  <a:pt x="64" y="146"/>
                </a:lnTo>
                <a:lnTo>
                  <a:pt x="75" y="146"/>
                </a:lnTo>
                <a:lnTo>
                  <a:pt x="80" y="151"/>
                </a:lnTo>
                <a:lnTo>
                  <a:pt x="91" y="156"/>
                </a:lnTo>
                <a:lnTo>
                  <a:pt x="96" y="167"/>
                </a:lnTo>
                <a:lnTo>
                  <a:pt x="91" y="178"/>
                </a:lnTo>
                <a:lnTo>
                  <a:pt x="96" y="189"/>
                </a:lnTo>
                <a:lnTo>
                  <a:pt x="96" y="194"/>
                </a:lnTo>
                <a:lnTo>
                  <a:pt x="91" y="200"/>
                </a:lnTo>
                <a:lnTo>
                  <a:pt x="96" y="210"/>
                </a:lnTo>
                <a:lnTo>
                  <a:pt x="86" y="216"/>
                </a:lnTo>
                <a:lnTo>
                  <a:pt x="80" y="221"/>
                </a:lnTo>
                <a:lnTo>
                  <a:pt x="70" y="227"/>
                </a:lnTo>
                <a:lnTo>
                  <a:pt x="64" y="232"/>
                </a:lnTo>
                <a:lnTo>
                  <a:pt x="64" y="238"/>
                </a:lnTo>
                <a:lnTo>
                  <a:pt x="70" y="243"/>
                </a:lnTo>
                <a:lnTo>
                  <a:pt x="75" y="248"/>
                </a:lnTo>
                <a:lnTo>
                  <a:pt x="75" y="259"/>
                </a:lnTo>
                <a:lnTo>
                  <a:pt x="70" y="265"/>
                </a:lnTo>
                <a:lnTo>
                  <a:pt x="64" y="270"/>
                </a:lnTo>
                <a:lnTo>
                  <a:pt x="75" y="275"/>
                </a:lnTo>
                <a:lnTo>
                  <a:pt x="64" y="281"/>
                </a:lnTo>
                <a:lnTo>
                  <a:pt x="59" y="286"/>
                </a:lnTo>
                <a:lnTo>
                  <a:pt x="48" y="286"/>
                </a:lnTo>
                <a:lnTo>
                  <a:pt x="43" y="292"/>
                </a:lnTo>
                <a:lnTo>
                  <a:pt x="38" y="297"/>
                </a:lnTo>
                <a:lnTo>
                  <a:pt x="38" y="302"/>
                </a:lnTo>
                <a:lnTo>
                  <a:pt x="48" y="302"/>
                </a:lnTo>
                <a:lnTo>
                  <a:pt x="54" y="313"/>
                </a:lnTo>
                <a:lnTo>
                  <a:pt x="48" y="319"/>
                </a:lnTo>
                <a:lnTo>
                  <a:pt x="48" y="329"/>
                </a:lnTo>
                <a:lnTo>
                  <a:pt x="48" y="340"/>
                </a:lnTo>
                <a:lnTo>
                  <a:pt x="43" y="346"/>
                </a:lnTo>
                <a:lnTo>
                  <a:pt x="38" y="346"/>
                </a:lnTo>
                <a:lnTo>
                  <a:pt x="38" y="357"/>
                </a:lnTo>
                <a:lnTo>
                  <a:pt x="43" y="362"/>
                </a:lnTo>
                <a:lnTo>
                  <a:pt x="54" y="367"/>
                </a:lnTo>
                <a:lnTo>
                  <a:pt x="59" y="373"/>
                </a:lnTo>
                <a:lnTo>
                  <a:pt x="64" y="373"/>
                </a:lnTo>
                <a:lnTo>
                  <a:pt x="54" y="373"/>
                </a:lnTo>
                <a:lnTo>
                  <a:pt x="48" y="378"/>
                </a:lnTo>
                <a:lnTo>
                  <a:pt x="43" y="384"/>
                </a:lnTo>
                <a:lnTo>
                  <a:pt x="43" y="389"/>
                </a:lnTo>
                <a:lnTo>
                  <a:pt x="38" y="384"/>
                </a:lnTo>
                <a:lnTo>
                  <a:pt x="32" y="389"/>
                </a:lnTo>
                <a:lnTo>
                  <a:pt x="38" y="400"/>
                </a:lnTo>
                <a:lnTo>
                  <a:pt x="27" y="405"/>
                </a:lnTo>
                <a:lnTo>
                  <a:pt x="22" y="411"/>
                </a:lnTo>
                <a:lnTo>
                  <a:pt x="27" y="416"/>
                </a:lnTo>
                <a:lnTo>
                  <a:pt x="38" y="421"/>
                </a:lnTo>
                <a:lnTo>
                  <a:pt x="43" y="421"/>
                </a:lnTo>
                <a:lnTo>
                  <a:pt x="48" y="432"/>
                </a:lnTo>
                <a:lnTo>
                  <a:pt x="48" y="443"/>
                </a:lnTo>
                <a:lnTo>
                  <a:pt x="48" y="454"/>
                </a:lnTo>
                <a:lnTo>
                  <a:pt x="43" y="459"/>
                </a:lnTo>
                <a:lnTo>
                  <a:pt x="38" y="470"/>
                </a:lnTo>
                <a:lnTo>
                  <a:pt x="43" y="476"/>
                </a:lnTo>
                <a:lnTo>
                  <a:pt x="48" y="486"/>
                </a:lnTo>
                <a:lnTo>
                  <a:pt x="54" y="497"/>
                </a:lnTo>
                <a:lnTo>
                  <a:pt x="59" y="503"/>
                </a:lnTo>
                <a:lnTo>
                  <a:pt x="70" y="503"/>
                </a:lnTo>
                <a:lnTo>
                  <a:pt x="80" y="503"/>
                </a:lnTo>
                <a:lnTo>
                  <a:pt x="91" y="508"/>
                </a:lnTo>
                <a:lnTo>
                  <a:pt x="102" y="513"/>
                </a:lnTo>
                <a:lnTo>
                  <a:pt x="102" y="519"/>
                </a:lnTo>
                <a:lnTo>
                  <a:pt x="107" y="530"/>
                </a:lnTo>
                <a:lnTo>
                  <a:pt x="112" y="535"/>
                </a:lnTo>
                <a:lnTo>
                  <a:pt x="102" y="535"/>
                </a:lnTo>
                <a:lnTo>
                  <a:pt x="102" y="546"/>
                </a:lnTo>
                <a:lnTo>
                  <a:pt x="102" y="557"/>
                </a:lnTo>
                <a:lnTo>
                  <a:pt x="107" y="567"/>
                </a:lnTo>
                <a:lnTo>
                  <a:pt x="112" y="567"/>
                </a:lnTo>
                <a:lnTo>
                  <a:pt x="118" y="578"/>
                </a:lnTo>
                <a:lnTo>
                  <a:pt x="112" y="584"/>
                </a:lnTo>
                <a:lnTo>
                  <a:pt x="112" y="594"/>
                </a:lnTo>
                <a:lnTo>
                  <a:pt x="118" y="600"/>
                </a:lnTo>
                <a:lnTo>
                  <a:pt x="128" y="605"/>
                </a:lnTo>
                <a:lnTo>
                  <a:pt x="144" y="605"/>
                </a:lnTo>
                <a:lnTo>
                  <a:pt x="150" y="611"/>
                </a:lnTo>
                <a:lnTo>
                  <a:pt x="160" y="611"/>
                </a:lnTo>
                <a:lnTo>
                  <a:pt x="171" y="616"/>
                </a:lnTo>
                <a:lnTo>
                  <a:pt x="187" y="616"/>
                </a:lnTo>
                <a:lnTo>
                  <a:pt x="187" y="627"/>
                </a:lnTo>
                <a:lnTo>
                  <a:pt x="182" y="632"/>
                </a:lnTo>
                <a:lnTo>
                  <a:pt x="171" y="638"/>
                </a:lnTo>
                <a:lnTo>
                  <a:pt x="166" y="638"/>
                </a:lnTo>
                <a:lnTo>
                  <a:pt x="160" y="654"/>
                </a:lnTo>
                <a:lnTo>
                  <a:pt x="160" y="665"/>
                </a:lnTo>
                <a:lnTo>
                  <a:pt x="160" y="676"/>
                </a:lnTo>
                <a:lnTo>
                  <a:pt x="160" y="686"/>
                </a:lnTo>
                <a:lnTo>
                  <a:pt x="155" y="697"/>
                </a:lnTo>
                <a:lnTo>
                  <a:pt x="160" y="703"/>
                </a:lnTo>
                <a:lnTo>
                  <a:pt x="160" y="713"/>
                </a:lnTo>
                <a:lnTo>
                  <a:pt x="160" y="724"/>
                </a:lnTo>
                <a:lnTo>
                  <a:pt x="160" y="730"/>
                </a:lnTo>
                <a:lnTo>
                  <a:pt x="160" y="746"/>
                </a:lnTo>
                <a:lnTo>
                  <a:pt x="160" y="751"/>
                </a:lnTo>
                <a:lnTo>
                  <a:pt x="166" y="751"/>
                </a:lnTo>
                <a:lnTo>
                  <a:pt x="171" y="762"/>
                </a:lnTo>
                <a:lnTo>
                  <a:pt x="176" y="762"/>
                </a:lnTo>
                <a:lnTo>
                  <a:pt x="187" y="762"/>
                </a:lnTo>
                <a:lnTo>
                  <a:pt x="192" y="757"/>
                </a:lnTo>
                <a:lnTo>
                  <a:pt x="208" y="746"/>
                </a:lnTo>
                <a:lnTo>
                  <a:pt x="214" y="741"/>
                </a:lnTo>
                <a:lnTo>
                  <a:pt x="219" y="730"/>
                </a:lnTo>
                <a:lnTo>
                  <a:pt x="224" y="719"/>
                </a:lnTo>
                <a:lnTo>
                  <a:pt x="224" y="708"/>
                </a:lnTo>
                <a:lnTo>
                  <a:pt x="224" y="697"/>
                </a:lnTo>
                <a:lnTo>
                  <a:pt x="230" y="692"/>
                </a:lnTo>
                <a:lnTo>
                  <a:pt x="235" y="686"/>
                </a:lnTo>
                <a:lnTo>
                  <a:pt x="240" y="676"/>
                </a:lnTo>
                <a:lnTo>
                  <a:pt x="246" y="665"/>
                </a:lnTo>
                <a:lnTo>
                  <a:pt x="256" y="659"/>
                </a:lnTo>
                <a:lnTo>
                  <a:pt x="267" y="654"/>
                </a:lnTo>
                <a:lnTo>
                  <a:pt x="272" y="649"/>
                </a:lnTo>
                <a:lnTo>
                  <a:pt x="283" y="643"/>
                </a:lnTo>
                <a:lnTo>
                  <a:pt x="294" y="643"/>
                </a:lnTo>
                <a:lnTo>
                  <a:pt x="304" y="643"/>
                </a:lnTo>
                <a:lnTo>
                  <a:pt x="315" y="638"/>
                </a:lnTo>
                <a:lnTo>
                  <a:pt x="320" y="632"/>
                </a:lnTo>
                <a:lnTo>
                  <a:pt x="326" y="622"/>
                </a:lnTo>
                <a:lnTo>
                  <a:pt x="326" y="611"/>
                </a:lnTo>
                <a:lnTo>
                  <a:pt x="331" y="594"/>
                </a:lnTo>
                <a:lnTo>
                  <a:pt x="336" y="589"/>
                </a:lnTo>
                <a:lnTo>
                  <a:pt x="342" y="584"/>
                </a:lnTo>
                <a:lnTo>
                  <a:pt x="347" y="573"/>
                </a:lnTo>
                <a:lnTo>
                  <a:pt x="347" y="562"/>
                </a:lnTo>
                <a:lnTo>
                  <a:pt x="347" y="551"/>
                </a:lnTo>
                <a:lnTo>
                  <a:pt x="347" y="546"/>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2" name="Freeform 175"/>
          <p:cNvSpPr>
            <a:spLocks/>
          </p:cNvSpPr>
          <p:nvPr/>
        </p:nvSpPr>
        <p:spPr bwMode="auto">
          <a:xfrm>
            <a:off x="4555590" y="2342850"/>
            <a:ext cx="414338" cy="531643"/>
          </a:xfrm>
          <a:custGeom>
            <a:avLst/>
            <a:gdLst>
              <a:gd name="T0" fmla="*/ 0 w 261"/>
              <a:gd name="T1" fmla="*/ 314 h 335"/>
              <a:gd name="T2" fmla="*/ 21 w 261"/>
              <a:gd name="T3" fmla="*/ 308 h 335"/>
              <a:gd name="T4" fmla="*/ 37 w 261"/>
              <a:gd name="T5" fmla="*/ 314 h 335"/>
              <a:gd name="T6" fmla="*/ 48 w 261"/>
              <a:gd name="T7" fmla="*/ 319 h 335"/>
              <a:gd name="T8" fmla="*/ 69 w 261"/>
              <a:gd name="T9" fmla="*/ 330 h 335"/>
              <a:gd name="T10" fmla="*/ 85 w 261"/>
              <a:gd name="T11" fmla="*/ 335 h 335"/>
              <a:gd name="T12" fmla="*/ 101 w 261"/>
              <a:gd name="T13" fmla="*/ 319 h 335"/>
              <a:gd name="T14" fmla="*/ 122 w 261"/>
              <a:gd name="T15" fmla="*/ 314 h 335"/>
              <a:gd name="T16" fmla="*/ 138 w 261"/>
              <a:gd name="T17" fmla="*/ 319 h 335"/>
              <a:gd name="T18" fmla="*/ 159 w 261"/>
              <a:gd name="T19" fmla="*/ 319 h 335"/>
              <a:gd name="T20" fmla="*/ 175 w 261"/>
              <a:gd name="T21" fmla="*/ 308 h 335"/>
              <a:gd name="T22" fmla="*/ 165 w 261"/>
              <a:gd name="T23" fmla="*/ 292 h 335"/>
              <a:gd name="T24" fmla="*/ 181 w 261"/>
              <a:gd name="T25" fmla="*/ 276 h 335"/>
              <a:gd name="T26" fmla="*/ 197 w 261"/>
              <a:gd name="T27" fmla="*/ 270 h 335"/>
              <a:gd name="T28" fmla="*/ 213 w 261"/>
              <a:gd name="T29" fmla="*/ 254 h 335"/>
              <a:gd name="T30" fmla="*/ 223 w 261"/>
              <a:gd name="T31" fmla="*/ 243 h 335"/>
              <a:gd name="T32" fmla="*/ 245 w 261"/>
              <a:gd name="T33" fmla="*/ 238 h 335"/>
              <a:gd name="T34" fmla="*/ 234 w 261"/>
              <a:gd name="T35" fmla="*/ 222 h 335"/>
              <a:gd name="T36" fmla="*/ 223 w 261"/>
              <a:gd name="T37" fmla="*/ 205 h 335"/>
              <a:gd name="T38" fmla="*/ 207 w 261"/>
              <a:gd name="T39" fmla="*/ 189 h 335"/>
              <a:gd name="T40" fmla="*/ 191 w 261"/>
              <a:gd name="T41" fmla="*/ 173 h 335"/>
              <a:gd name="T42" fmla="*/ 202 w 261"/>
              <a:gd name="T43" fmla="*/ 162 h 335"/>
              <a:gd name="T44" fmla="*/ 218 w 261"/>
              <a:gd name="T45" fmla="*/ 162 h 335"/>
              <a:gd name="T46" fmla="*/ 234 w 261"/>
              <a:gd name="T47" fmla="*/ 151 h 335"/>
              <a:gd name="T48" fmla="*/ 250 w 261"/>
              <a:gd name="T49" fmla="*/ 140 h 335"/>
              <a:gd name="T50" fmla="*/ 261 w 261"/>
              <a:gd name="T51" fmla="*/ 124 h 335"/>
              <a:gd name="T52" fmla="*/ 255 w 261"/>
              <a:gd name="T53" fmla="*/ 108 h 335"/>
              <a:gd name="T54" fmla="*/ 261 w 261"/>
              <a:gd name="T55" fmla="*/ 92 h 335"/>
              <a:gd name="T56" fmla="*/ 250 w 261"/>
              <a:gd name="T57" fmla="*/ 81 h 335"/>
              <a:gd name="T58" fmla="*/ 234 w 261"/>
              <a:gd name="T59" fmla="*/ 76 h 335"/>
              <a:gd name="T60" fmla="*/ 213 w 261"/>
              <a:gd name="T61" fmla="*/ 70 h 335"/>
              <a:gd name="T62" fmla="*/ 202 w 261"/>
              <a:gd name="T63" fmla="*/ 65 h 335"/>
              <a:gd name="T64" fmla="*/ 186 w 261"/>
              <a:gd name="T65" fmla="*/ 59 h 335"/>
              <a:gd name="T66" fmla="*/ 170 w 261"/>
              <a:gd name="T67" fmla="*/ 54 h 335"/>
              <a:gd name="T68" fmla="*/ 165 w 261"/>
              <a:gd name="T69" fmla="*/ 38 h 335"/>
              <a:gd name="T70" fmla="*/ 149 w 261"/>
              <a:gd name="T71" fmla="*/ 27 h 335"/>
              <a:gd name="T72" fmla="*/ 144 w 261"/>
              <a:gd name="T73" fmla="*/ 16 h 335"/>
              <a:gd name="T74" fmla="*/ 122 w 261"/>
              <a:gd name="T75" fmla="*/ 16 h 335"/>
              <a:gd name="T76" fmla="*/ 112 w 261"/>
              <a:gd name="T77" fmla="*/ 11 h 335"/>
              <a:gd name="T78" fmla="*/ 96 w 261"/>
              <a:gd name="T79" fmla="*/ 5 h 335"/>
              <a:gd name="T80" fmla="*/ 74 w 261"/>
              <a:gd name="T81" fmla="*/ 0 h 335"/>
              <a:gd name="T82" fmla="*/ 58 w 261"/>
              <a:gd name="T83" fmla="*/ 0 h 335"/>
              <a:gd name="T84" fmla="*/ 53 w 261"/>
              <a:gd name="T85" fmla="*/ 11 h 335"/>
              <a:gd name="T86" fmla="*/ 48 w 261"/>
              <a:gd name="T87" fmla="*/ 27 h 335"/>
              <a:gd name="T88" fmla="*/ 58 w 261"/>
              <a:gd name="T89" fmla="*/ 43 h 335"/>
              <a:gd name="T90" fmla="*/ 69 w 261"/>
              <a:gd name="T91" fmla="*/ 59 h 335"/>
              <a:gd name="T92" fmla="*/ 80 w 261"/>
              <a:gd name="T93" fmla="*/ 76 h 335"/>
              <a:gd name="T94" fmla="*/ 74 w 261"/>
              <a:gd name="T95" fmla="*/ 86 h 335"/>
              <a:gd name="T96" fmla="*/ 69 w 261"/>
              <a:gd name="T97" fmla="*/ 103 h 335"/>
              <a:gd name="T98" fmla="*/ 69 w 261"/>
              <a:gd name="T99" fmla="*/ 119 h 335"/>
              <a:gd name="T100" fmla="*/ 48 w 261"/>
              <a:gd name="T101" fmla="*/ 130 h 335"/>
              <a:gd name="T102" fmla="*/ 37 w 261"/>
              <a:gd name="T103" fmla="*/ 135 h 335"/>
              <a:gd name="T104" fmla="*/ 32 w 261"/>
              <a:gd name="T105" fmla="*/ 151 h 335"/>
              <a:gd name="T106" fmla="*/ 21 w 261"/>
              <a:gd name="T107" fmla="*/ 162 h 335"/>
              <a:gd name="T108" fmla="*/ 21 w 261"/>
              <a:gd name="T109" fmla="*/ 173 h 335"/>
              <a:gd name="T110" fmla="*/ 26 w 261"/>
              <a:gd name="T111" fmla="*/ 195 h 335"/>
              <a:gd name="T112" fmla="*/ 37 w 261"/>
              <a:gd name="T113" fmla="*/ 205 h 335"/>
              <a:gd name="T114" fmla="*/ 42 w 261"/>
              <a:gd name="T115" fmla="*/ 216 h 335"/>
              <a:gd name="T116" fmla="*/ 37 w 261"/>
              <a:gd name="T117" fmla="*/ 232 h 335"/>
              <a:gd name="T118" fmla="*/ 16 w 261"/>
              <a:gd name="T119" fmla="*/ 238 h 335"/>
              <a:gd name="T120" fmla="*/ 5 w 261"/>
              <a:gd name="T121" fmla="*/ 249 h 335"/>
              <a:gd name="T122" fmla="*/ 5 w 261"/>
              <a:gd name="T123" fmla="*/ 270 h 335"/>
              <a:gd name="T124" fmla="*/ 0 w 261"/>
              <a:gd name="T125" fmla="*/ 292 h 3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1" h="335">
                <a:moveTo>
                  <a:pt x="0" y="303"/>
                </a:moveTo>
                <a:lnTo>
                  <a:pt x="0" y="314"/>
                </a:lnTo>
                <a:lnTo>
                  <a:pt x="10" y="314"/>
                </a:lnTo>
                <a:lnTo>
                  <a:pt x="21" y="308"/>
                </a:lnTo>
                <a:lnTo>
                  <a:pt x="32" y="308"/>
                </a:lnTo>
                <a:lnTo>
                  <a:pt x="37" y="314"/>
                </a:lnTo>
                <a:lnTo>
                  <a:pt x="48" y="314"/>
                </a:lnTo>
                <a:lnTo>
                  <a:pt x="48" y="319"/>
                </a:lnTo>
                <a:lnTo>
                  <a:pt x="58" y="324"/>
                </a:lnTo>
                <a:lnTo>
                  <a:pt x="69" y="330"/>
                </a:lnTo>
                <a:lnTo>
                  <a:pt x="80" y="335"/>
                </a:lnTo>
                <a:lnTo>
                  <a:pt x="85" y="335"/>
                </a:lnTo>
                <a:lnTo>
                  <a:pt x="96" y="324"/>
                </a:lnTo>
                <a:lnTo>
                  <a:pt x="101" y="319"/>
                </a:lnTo>
                <a:lnTo>
                  <a:pt x="112" y="314"/>
                </a:lnTo>
                <a:lnTo>
                  <a:pt x="122" y="314"/>
                </a:lnTo>
                <a:lnTo>
                  <a:pt x="128" y="319"/>
                </a:lnTo>
                <a:lnTo>
                  <a:pt x="138" y="319"/>
                </a:lnTo>
                <a:lnTo>
                  <a:pt x="149" y="324"/>
                </a:lnTo>
                <a:lnTo>
                  <a:pt x="159" y="319"/>
                </a:lnTo>
                <a:lnTo>
                  <a:pt x="165" y="314"/>
                </a:lnTo>
                <a:lnTo>
                  <a:pt x="175" y="308"/>
                </a:lnTo>
                <a:lnTo>
                  <a:pt x="165" y="303"/>
                </a:lnTo>
                <a:lnTo>
                  <a:pt x="165" y="292"/>
                </a:lnTo>
                <a:lnTo>
                  <a:pt x="170" y="281"/>
                </a:lnTo>
                <a:lnTo>
                  <a:pt x="181" y="276"/>
                </a:lnTo>
                <a:lnTo>
                  <a:pt x="191" y="270"/>
                </a:lnTo>
                <a:lnTo>
                  <a:pt x="197" y="270"/>
                </a:lnTo>
                <a:lnTo>
                  <a:pt x="207" y="265"/>
                </a:lnTo>
                <a:lnTo>
                  <a:pt x="213" y="254"/>
                </a:lnTo>
                <a:lnTo>
                  <a:pt x="218" y="249"/>
                </a:lnTo>
                <a:lnTo>
                  <a:pt x="223" y="243"/>
                </a:lnTo>
                <a:lnTo>
                  <a:pt x="234" y="243"/>
                </a:lnTo>
                <a:lnTo>
                  <a:pt x="245" y="238"/>
                </a:lnTo>
                <a:lnTo>
                  <a:pt x="239" y="227"/>
                </a:lnTo>
                <a:lnTo>
                  <a:pt x="234" y="222"/>
                </a:lnTo>
                <a:lnTo>
                  <a:pt x="229" y="211"/>
                </a:lnTo>
                <a:lnTo>
                  <a:pt x="223" y="205"/>
                </a:lnTo>
                <a:lnTo>
                  <a:pt x="213" y="195"/>
                </a:lnTo>
                <a:lnTo>
                  <a:pt x="207" y="189"/>
                </a:lnTo>
                <a:lnTo>
                  <a:pt x="202" y="178"/>
                </a:lnTo>
                <a:lnTo>
                  <a:pt x="191" y="173"/>
                </a:lnTo>
                <a:lnTo>
                  <a:pt x="197" y="168"/>
                </a:lnTo>
                <a:lnTo>
                  <a:pt x="202" y="162"/>
                </a:lnTo>
                <a:lnTo>
                  <a:pt x="207" y="168"/>
                </a:lnTo>
                <a:lnTo>
                  <a:pt x="218" y="162"/>
                </a:lnTo>
                <a:lnTo>
                  <a:pt x="223" y="157"/>
                </a:lnTo>
                <a:lnTo>
                  <a:pt x="234" y="151"/>
                </a:lnTo>
                <a:lnTo>
                  <a:pt x="245" y="146"/>
                </a:lnTo>
                <a:lnTo>
                  <a:pt x="250" y="140"/>
                </a:lnTo>
                <a:lnTo>
                  <a:pt x="255" y="135"/>
                </a:lnTo>
                <a:lnTo>
                  <a:pt x="261" y="124"/>
                </a:lnTo>
                <a:lnTo>
                  <a:pt x="261" y="113"/>
                </a:lnTo>
                <a:lnTo>
                  <a:pt x="255" y="108"/>
                </a:lnTo>
                <a:lnTo>
                  <a:pt x="261" y="97"/>
                </a:lnTo>
                <a:lnTo>
                  <a:pt x="261" y="92"/>
                </a:lnTo>
                <a:lnTo>
                  <a:pt x="255" y="86"/>
                </a:lnTo>
                <a:lnTo>
                  <a:pt x="250" y="81"/>
                </a:lnTo>
                <a:lnTo>
                  <a:pt x="245" y="81"/>
                </a:lnTo>
                <a:lnTo>
                  <a:pt x="234" y="76"/>
                </a:lnTo>
                <a:lnTo>
                  <a:pt x="223" y="76"/>
                </a:lnTo>
                <a:lnTo>
                  <a:pt x="213" y="70"/>
                </a:lnTo>
                <a:lnTo>
                  <a:pt x="207" y="65"/>
                </a:lnTo>
                <a:lnTo>
                  <a:pt x="202" y="65"/>
                </a:lnTo>
                <a:lnTo>
                  <a:pt x="197" y="59"/>
                </a:lnTo>
                <a:lnTo>
                  <a:pt x="186" y="59"/>
                </a:lnTo>
                <a:lnTo>
                  <a:pt x="175" y="59"/>
                </a:lnTo>
                <a:lnTo>
                  <a:pt x="170" y="54"/>
                </a:lnTo>
                <a:lnTo>
                  <a:pt x="165" y="49"/>
                </a:lnTo>
                <a:lnTo>
                  <a:pt x="165" y="38"/>
                </a:lnTo>
                <a:lnTo>
                  <a:pt x="154" y="32"/>
                </a:lnTo>
                <a:lnTo>
                  <a:pt x="149" y="27"/>
                </a:lnTo>
                <a:lnTo>
                  <a:pt x="138" y="21"/>
                </a:lnTo>
                <a:lnTo>
                  <a:pt x="144" y="16"/>
                </a:lnTo>
                <a:lnTo>
                  <a:pt x="133" y="16"/>
                </a:lnTo>
                <a:lnTo>
                  <a:pt x="122" y="16"/>
                </a:lnTo>
                <a:lnTo>
                  <a:pt x="122" y="11"/>
                </a:lnTo>
                <a:lnTo>
                  <a:pt x="112" y="11"/>
                </a:lnTo>
                <a:lnTo>
                  <a:pt x="101" y="11"/>
                </a:lnTo>
                <a:lnTo>
                  <a:pt x="96" y="5"/>
                </a:lnTo>
                <a:lnTo>
                  <a:pt x="85" y="5"/>
                </a:lnTo>
                <a:lnTo>
                  <a:pt x="74" y="0"/>
                </a:lnTo>
                <a:lnTo>
                  <a:pt x="69" y="0"/>
                </a:lnTo>
                <a:lnTo>
                  <a:pt x="58" y="0"/>
                </a:lnTo>
                <a:lnTo>
                  <a:pt x="53" y="5"/>
                </a:lnTo>
                <a:lnTo>
                  <a:pt x="53" y="11"/>
                </a:lnTo>
                <a:lnTo>
                  <a:pt x="42" y="16"/>
                </a:lnTo>
                <a:lnTo>
                  <a:pt x="48" y="27"/>
                </a:lnTo>
                <a:lnTo>
                  <a:pt x="53" y="32"/>
                </a:lnTo>
                <a:lnTo>
                  <a:pt x="58" y="43"/>
                </a:lnTo>
                <a:lnTo>
                  <a:pt x="64" y="49"/>
                </a:lnTo>
                <a:lnTo>
                  <a:pt x="69" y="59"/>
                </a:lnTo>
                <a:lnTo>
                  <a:pt x="80" y="65"/>
                </a:lnTo>
                <a:lnTo>
                  <a:pt x="80" y="76"/>
                </a:lnTo>
                <a:lnTo>
                  <a:pt x="80" y="81"/>
                </a:lnTo>
                <a:lnTo>
                  <a:pt x="74" y="86"/>
                </a:lnTo>
                <a:lnTo>
                  <a:pt x="64" y="92"/>
                </a:lnTo>
                <a:lnTo>
                  <a:pt x="69" y="103"/>
                </a:lnTo>
                <a:lnTo>
                  <a:pt x="69" y="113"/>
                </a:lnTo>
                <a:lnTo>
                  <a:pt x="69" y="119"/>
                </a:lnTo>
                <a:lnTo>
                  <a:pt x="58" y="124"/>
                </a:lnTo>
                <a:lnTo>
                  <a:pt x="48" y="130"/>
                </a:lnTo>
                <a:lnTo>
                  <a:pt x="42" y="130"/>
                </a:lnTo>
                <a:lnTo>
                  <a:pt x="37" y="135"/>
                </a:lnTo>
                <a:lnTo>
                  <a:pt x="37" y="146"/>
                </a:lnTo>
                <a:lnTo>
                  <a:pt x="32" y="151"/>
                </a:lnTo>
                <a:lnTo>
                  <a:pt x="21" y="157"/>
                </a:lnTo>
                <a:lnTo>
                  <a:pt x="21" y="162"/>
                </a:lnTo>
                <a:lnTo>
                  <a:pt x="26" y="168"/>
                </a:lnTo>
                <a:lnTo>
                  <a:pt x="21" y="173"/>
                </a:lnTo>
                <a:lnTo>
                  <a:pt x="21" y="184"/>
                </a:lnTo>
                <a:lnTo>
                  <a:pt x="26" y="195"/>
                </a:lnTo>
                <a:lnTo>
                  <a:pt x="32" y="200"/>
                </a:lnTo>
                <a:lnTo>
                  <a:pt x="37" y="205"/>
                </a:lnTo>
                <a:lnTo>
                  <a:pt x="48" y="211"/>
                </a:lnTo>
                <a:lnTo>
                  <a:pt x="42" y="216"/>
                </a:lnTo>
                <a:lnTo>
                  <a:pt x="37" y="222"/>
                </a:lnTo>
                <a:lnTo>
                  <a:pt x="37" y="232"/>
                </a:lnTo>
                <a:lnTo>
                  <a:pt x="26" y="232"/>
                </a:lnTo>
                <a:lnTo>
                  <a:pt x="16" y="238"/>
                </a:lnTo>
                <a:lnTo>
                  <a:pt x="10" y="238"/>
                </a:lnTo>
                <a:lnTo>
                  <a:pt x="5" y="249"/>
                </a:lnTo>
                <a:lnTo>
                  <a:pt x="5" y="259"/>
                </a:lnTo>
                <a:lnTo>
                  <a:pt x="5" y="270"/>
                </a:lnTo>
                <a:lnTo>
                  <a:pt x="5" y="281"/>
                </a:lnTo>
                <a:lnTo>
                  <a:pt x="0" y="292"/>
                </a:lnTo>
                <a:lnTo>
                  <a:pt x="0" y="30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3" name="Freeform 176"/>
          <p:cNvSpPr>
            <a:spLocks/>
          </p:cNvSpPr>
          <p:nvPr/>
        </p:nvSpPr>
        <p:spPr bwMode="auto">
          <a:xfrm>
            <a:off x="4901665" y="2479331"/>
            <a:ext cx="17463" cy="17457"/>
          </a:xfrm>
          <a:custGeom>
            <a:avLst/>
            <a:gdLst>
              <a:gd name="T0" fmla="*/ 11 w 11"/>
              <a:gd name="T1" fmla="*/ 0 h 11"/>
              <a:gd name="T2" fmla="*/ 11 w 11"/>
              <a:gd name="T3" fmla="*/ 11 h 11"/>
              <a:gd name="T4" fmla="*/ 0 w 11"/>
              <a:gd name="T5" fmla="*/ 6 h 11"/>
              <a:gd name="T6" fmla="*/ 11 w 11"/>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1">
                <a:moveTo>
                  <a:pt x="11" y="0"/>
                </a:moveTo>
                <a:lnTo>
                  <a:pt x="11" y="11"/>
                </a:lnTo>
                <a:lnTo>
                  <a:pt x="0" y="6"/>
                </a:lnTo>
                <a:lnTo>
                  <a:pt x="11"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 name="Freeform 177"/>
          <p:cNvSpPr>
            <a:spLocks/>
          </p:cNvSpPr>
          <p:nvPr/>
        </p:nvSpPr>
        <p:spPr bwMode="auto">
          <a:xfrm>
            <a:off x="4123790" y="2050843"/>
            <a:ext cx="269875" cy="531643"/>
          </a:xfrm>
          <a:custGeom>
            <a:avLst/>
            <a:gdLst>
              <a:gd name="T0" fmla="*/ 144 w 170"/>
              <a:gd name="T1" fmla="*/ 151 h 335"/>
              <a:gd name="T2" fmla="*/ 144 w 170"/>
              <a:gd name="T3" fmla="*/ 135 h 335"/>
              <a:gd name="T4" fmla="*/ 160 w 170"/>
              <a:gd name="T5" fmla="*/ 130 h 335"/>
              <a:gd name="T6" fmla="*/ 165 w 170"/>
              <a:gd name="T7" fmla="*/ 119 h 335"/>
              <a:gd name="T8" fmla="*/ 170 w 170"/>
              <a:gd name="T9" fmla="*/ 103 h 335"/>
              <a:gd name="T10" fmla="*/ 165 w 170"/>
              <a:gd name="T11" fmla="*/ 92 h 335"/>
              <a:gd name="T12" fmla="*/ 165 w 170"/>
              <a:gd name="T13" fmla="*/ 70 h 335"/>
              <a:gd name="T14" fmla="*/ 160 w 170"/>
              <a:gd name="T15" fmla="*/ 54 h 335"/>
              <a:gd name="T16" fmla="*/ 144 w 170"/>
              <a:gd name="T17" fmla="*/ 49 h 335"/>
              <a:gd name="T18" fmla="*/ 128 w 170"/>
              <a:gd name="T19" fmla="*/ 38 h 335"/>
              <a:gd name="T20" fmla="*/ 117 w 170"/>
              <a:gd name="T21" fmla="*/ 22 h 335"/>
              <a:gd name="T22" fmla="*/ 101 w 170"/>
              <a:gd name="T23" fmla="*/ 11 h 335"/>
              <a:gd name="T24" fmla="*/ 90 w 170"/>
              <a:gd name="T25" fmla="*/ 11 h 335"/>
              <a:gd name="T26" fmla="*/ 80 w 170"/>
              <a:gd name="T27" fmla="*/ 0 h 335"/>
              <a:gd name="T28" fmla="*/ 74 w 170"/>
              <a:gd name="T29" fmla="*/ 11 h 335"/>
              <a:gd name="T30" fmla="*/ 69 w 170"/>
              <a:gd name="T31" fmla="*/ 27 h 335"/>
              <a:gd name="T32" fmla="*/ 64 w 170"/>
              <a:gd name="T33" fmla="*/ 43 h 335"/>
              <a:gd name="T34" fmla="*/ 53 w 170"/>
              <a:gd name="T35" fmla="*/ 59 h 335"/>
              <a:gd name="T36" fmla="*/ 58 w 170"/>
              <a:gd name="T37" fmla="*/ 81 h 335"/>
              <a:gd name="T38" fmla="*/ 42 w 170"/>
              <a:gd name="T39" fmla="*/ 92 h 335"/>
              <a:gd name="T40" fmla="*/ 26 w 170"/>
              <a:gd name="T41" fmla="*/ 97 h 335"/>
              <a:gd name="T42" fmla="*/ 5 w 170"/>
              <a:gd name="T43" fmla="*/ 97 h 335"/>
              <a:gd name="T44" fmla="*/ 10 w 170"/>
              <a:gd name="T45" fmla="*/ 108 h 335"/>
              <a:gd name="T46" fmla="*/ 21 w 170"/>
              <a:gd name="T47" fmla="*/ 124 h 335"/>
              <a:gd name="T48" fmla="*/ 32 w 170"/>
              <a:gd name="T49" fmla="*/ 151 h 335"/>
              <a:gd name="T50" fmla="*/ 26 w 170"/>
              <a:gd name="T51" fmla="*/ 178 h 335"/>
              <a:gd name="T52" fmla="*/ 21 w 170"/>
              <a:gd name="T53" fmla="*/ 200 h 335"/>
              <a:gd name="T54" fmla="*/ 5 w 170"/>
              <a:gd name="T55" fmla="*/ 216 h 335"/>
              <a:gd name="T56" fmla="*/ 0 w 170"/>
              <a:gd name="T57" fmla="*/ 233 h 335"/>
              <a:gd name="T58" fmla="*/ 5 w 170"/>
              <a:gd name="T59" fmla="*/ 254 h 335"/>
              <a:gd name="T60" fmla="*/ 16 w 170"/>
              <a:gd name="T61" fmla="*/ 270 h 335"/>
              <a:gd name="T62" fmla="*/ 26 w 170"/>
              <a:gd name="T63" fmla="*/ 292 h 335"/>
              <a:gd name="T64" fmla="*/ 42 w 170"/>
              <a:gd name="T65" fmla="*/ 292 h 335"/>
              <a:gd name="T66" fmla="*/ 53 w 170"/>
              <a:gd name="T67" fmla="*/ 297 h 335"/>
              <a:gd name="T68" fmla="*/ 64 w 170"/>
              <a:gd name="T69" fmla="*/ 308 h 335"/>
              <a:gd name="T70" fmla="*/ 74 w 170"/>
              <a:gd name="T71" fmla="*/ 319 h 335"/>
              <a:gd name="T72" fmla="*/ 96 w 170"/>
              <a:gd name="T73" fmla="*/ 335 h 335"/>
              <a:gd name="T74" fmla="*/ 106 w 170"/>
              <a:gd name="T75" fmla="*/ 319 h 335"/>
              <a:gd name="T76" fmla="*/ 101 w 170"/>
              <a:gd name="T77" fmla="*/ 303 h 335"/>
              <a:gd name="T78" fmla="*/ 117 w 170"/>
              <a:gd name="T79" fmla="*/ 303 h 335"/>
              <a:gd name="T80" fmla="*/ 117 w 170"/>
              <a:gd name="T81" fmla="*/ 292 h 335"/>
              <a:gd name="T82" fmla="*/ 128 w 170"/>
              <a:gd name="T83" fmla="*/ 287 h 335"/>
              <a:gd name="T84" fmla="*/ 138 w 170"/>
              <a:gd name="T85" fmla="*/ 276 h 335"/>
              <a:gd name="T86" fmla="*/ 122 w 170"/>
              <a:gd name="T87" fmla="*/ 276 h 335"/>
              <a:gd name="T88" fmla="*/ 122 w 170"/>
              <a:gd name="T89" fmla="*/ 260 h 335"/>
              <a:gd name="T90" fmla="*/ 122 w 170"/>
              <a:gd name="T91" fmla="*/ 249 h 335"/>
              <a:gd name="T92" fmla="*/ 133 w 170"/>
              <a:gd name="T93" fmla="*/ 233 h 335"/>
              <a:gd name="T94" fmla="*/ 138 w 170"/>
              <a:gd name="T95" fmla="*/ 222 h 335"/>
              <a:gd name="T96" fmla="*/ 133 w 170"/>
              <a:gd name="T97" fmla="*/ 205 h 335"/>
              <a:gd name="T98" fmla="*/ 133 w 170"/>
              <a:gd name="T99" fmla="*/ 184 h 335"/>
              <a:gd name="T100" fmla="*/ 144 w 170"/>
              <a:gd name="T101" fmla="*/ 173 h 335"/>
              <a:gd name="T102" fmla="*/ 144 w 170"/>
              <a:gd name="T103" fmla="*/ 157 h 3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0" h="335">
                <a:moveTo>
                  <a:pt x="144" y="157"/>
                </a:moveTo>
                <a:lnTo>
                  <a:pt x="144" y="151"/>
                </a:lnTo>
                <a:lnTo>
                  <a:pt x="149" y="141"/>
                </a:lnTo>
                <a:lnTo>
                  <a:pt x="144" y="135"/>
                </a:lnTo>
                <a:lnTo>
                  <a:pt x="149" y="130"/>
                </a:lnTo>
                <a:lnTo>
                  <a:pt x="160" y="130"/>
                </a:lnTo>
                <a:lnTo>
                  <a:pt x="170" y="130"/>
                </a:lnTo>
                <a:lnTo>
                  <a:pt x="165" y="119"/>
                </a:lnTo>
                <a:lnTo>
                  <a:pt x="165" y="114"/>
                </a:lnTo>
                <a:lnTo>
                  <a:pt x="170" y="103"/>
                </a:lnTo>
                <a:lnTo>
                  <a:pt x="170" y="97"/>
                </a:lnTo>
                <a:lnTo>
                  <a:pt x="165" y="92"/>
                </a:lnTo>
                <a:lnTo>
                  <a:pt x="165" y="81"/>
                </a:lnTo>
                <a:lnTo>
                  <a:pt x="165" y="70"/>
                </a:lnTo>
                <a:lnTo>
                  <a:pt x="165" y="65"/>
                </a:lnTo>
                <a:lnTo>
                  <a:pt x="160" y="54"/>
                </a:lnTo>
                <a:lnTo>
                  <a:pt x="154" y="49"/>
                </a:lnTo>
                <a:lnTo>
                  <a:pt x="144" y="49"/>
                </a:lnTo>
                <a:lnTo>
                  <a:pt x="133" y="43"/>
                </a:lnTo>
                <a:lnTo>
                  <a:pt x="128" y="38"/>
                </a:lnTo>
                <a:lnTo>
                  <a:pt x="122" y="32"/>
                </a:lnTo>
                <a:lnTo>
                  <a:pt x="117" y="22"/>
                </a:lnTo>
                <a:lnTo>
                  <a:pt x="106" y="16"/>
                </a:lnTo>
                <a:lnTo>
                  <a:pt x="101" y="11"/>
                </a:lnTo>
                <a:lnTo>
                  <a:pt x="96" y="11"/>
                </a:lnTo>
                <a:lnTo>
                  <a:pt x="90" y="11"/>
                </a:lnTo>
                <a:lnTo>
                  <a:pt x="85" y="5"/>
                </a:lnTo>
                <a:lnTo>
                  <a:pt x="80" y="0"/>
                </a:lnTo>
                <a:lnTo>
                  <a:pt x="80" y="5"/>
                </a:lnTo>
                <a:lnTo>
                  <a:pt x="74" y="11"/>
                </a:lnTo>
                <a:lnTo>
                  <a:pt x="69" y="22"/>
                </a:lnTo>
                <a:lnTo>
                  <a:pt x="69" y="27"/>
                </a:lnTo>
                <a:lnTo>
                  <a:pt x="69" y="32"/>
                </a:lnTo>
                <a:lnTo>
                  <a:pt x="64" y="43"/>
                </a:lnTo>
                <a:lnTo>
                  <a:pt x="64" y="54"/>
                </a:lnTo>
                <a:lnTo>
                  <a:pt x="53" y="59"/>
                </a:lnTo>
                <a:lnTo>
                  <a:pt x="58" y="70"/>
                </a:lnTo>
                <a:lnTo>
                  <a:pt x="58" y="81"/>
                </a:lnTo>
                <a:lnTo>
                  <a:pt x="53" y="87"/>
                </a:lnTo>
                <a:lnTo>
                  <a:pt x="42" y="92"/>
                </a:lnTo>
                <a:lnTo>
                  <a:pt x="37" y="97"/>
                </a:lnTo>
                <a:lnTo>
                  <a:pt x="26" y="97"/>
                </a:lnTo>
                <a:lnTo>
                  <a:pt x="16" y="103"/>
                </a:lnTo>
                <a:lnTo>
                  <a:pt x="5" y="97"/>
                </a:lnTo>
                <a:lnTo>
                  <a:pt x="5" y="103"/>
                </a:lnTo>
                <a:lnTo>
                  <a:pt x="10" y="108"/>
                </a:lnTo>
                <a:lnTo>
                  <a:pt x="16" y="119"/>
                </a:lnTo>
                <a:lnTo>
                  <a:pt x="21" y="124"/>
                </a:lnTo>
                <a:lnTo>
                  <a:pt x="21" y="135"/>
                </a:lnTo>
                <a:lnTo>
                  <a:pt x="32" y="151"/>
                </a:lnTo>
                <a:lnTo>
                  <a:pt x="32" y="168"/>
                </a:lnTo>
                <a:lnTo>
                  <a:pt x="26" y="178"/>
                </a:lnTo>
                <a:lnTo>
                  <a:pt x="26" y="189"/>
                </a:lnTo>
                <a:lnTo>
                  <a:pt x="21" y="200"/>
                </a:lnTo>
                <a:lnTo>
                  <a:pt x="16" y="205"/>
                </a:lnTo>
                <a:lnTo>
                  <a:pt x="5" y="216"/>
                </a:lnTo>
                <a:lnTo>
                  <a:pt x="0" y="222"/>
                </a:lnTo>
                <a:lnTo>
                  <a:pt x="0" y="233"/>
                </a:lnTo>
                <a:lnTo>
                  <a:pt x="5" y="243"/>
                </a:lnTo>
                <a:lnTo>
                  <a:pt x="5" y="254"/>
                </a:lnTo>
                <a:lnTo>
                  <a:pt x="10" y="265"/>
                </a:lnTo>
                <a:lnTo>
                  <a:pt x="16" y="270"/>
                </a:lnTo>
                <a:lnTo>
                  <a:pt x="21" y="281"/>
                </a:lnTo>
                <a:lnTo>
                  <a:pt x="26" y="292"/>
                </a:lnTo>
                <a:lnTo>
                  <a:pt x="32" y="292"/>
                </a:lnTo>
                <a:lnTo>
                  <a:pt x="42" y="292"/>
                </a:lnTo>
                <a:lnTo>
                  <a:pt x="48" y="292"/>
                </a:lnTo>
                <a:lnTo>
                  <a:pt x="53" y="297"/>
                </a:lnTo>
                <a:lnTo>
                  <a:pt x="58" y="303"/>
                </a:lnTo>
                <a:lnTo>
                  <a:pt x="64" y="308"/>
                </a:lnTo>
                <a:lnTo>
                  <a:pt x="69" y="308"/>
                </a:lnTo>
                <a:lnTo>
                  <a:pt x="74" y="319"/>
                </a:lnTo>
                <a:lnTo>
                  <a:pt x="85" y="335"/>
                </a:lnTo>
                <a:lnTo>
                  <a:pt x="96" y="335"/>
                </a:lnTo>
                <a:lnTo>
                  <a:pt x="101" y="330"/>
                </a:lnTo>
                <a:lnTo>
                  <a:pt x="106" y="319"/>
                </a:lnTo>
                <a:lnTo>
                  <a:pt x="106" y="308"/>
                </a:lnTo>
                <a:lnTo>
                  <a:pt x="101" y="303"/>
                </a:lnTo>
                <a:lnTo>
                  <a:pt x="112" y="303"/>
                </a:lnTo>
                <a:lnTo>
                  <a:pt x="117" y="303"/>
                </a:lnTo>
                <a:lnTo>
                  <a:pt x="122" y="297"/>
                </a:lnTo>
                <a:lnTo>
                  <a:pt x="117" y="292"/>
                </a:lnTo>
                <a:lnTo>
                  <a:pt x="117" y="287"/>
                </a:lnTo>
                <a:lnTo>
                  <a:pt x="128" y="287"/>
                </a:lnTo>
                <a:lnTo>
                  <a:pt x="133" y="281"/>
                </a:lnTo>
                <a:lnTo>
                  <a:pt x="138" y="276"/>
                </a:lnTo>
                <a:lnTo>
                  <a:pt x="128" y="281"/>
                </a:lnTo>
                <a:lnTo>
                  <a:pt x="122" y="276"/>
                </a:lnTo>
                <a:lnTo>
                  <a:pt x="122" y="265"/>
                </a:lnTo>
                <a:lnTo>
                  <a:pt x="122" y="260"/>
                </a:lnTo>
                <a:lnTo>
                  <a:pt x="128" y="260"/>
                </a:lnTo>
                <a:lnTo>
                  <a:pt x="122" y="249"/>
                </a:lnTo>
                <a:lnTo>
                  <a:pt x="122" y="238"/>
                </a:lnTo>
                <a:lnTo>
                  <a:pt x="133" y="233"/>
                </a:lnTo>
                <a:lnTo>
                  <a:pt x="133" y="227"/>
                </a:lnTo>
                <a:lnTo>
                  <a:pt x="138" y="222"/>
                </a:lnTo>
                <a:lnTo>
                  <a:pt x="133" y="216"/>
                </a:lnTo>
                <a:lnTo>
                  <a:pt x="133" y="205"/>
                </a:lnTo>
                <a:lnTo>
                  <a:pt x="133" y="195"/>
                </a:lnTo>
                <a:lnTo>
                  <a:pt x="133" y="184"/>
                </a:lnTo>
                <a:lnTo>
                  <a:pt x="138" y="184"/>
                </a:lnTo>
                <a:lnTo>
                  <a:pt x="144" y="173"/>
                </a:lnTo>
                <a:lnTo>
                  <a:pt x="144" y="168"/>
                </a:lnTo>
                <a:lnTo>
                  <a:pt x="144" y="15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 name="Freeform 178"/>
          <p:cNvSpPr>
            <a:spLocks/>
          </p:cNvSpPr>
          <p:nvPr/>
        </p:nvSpPr>
        <p:spPr bwMode="auto">
          <a:xfrm>
            <a:off x="4055527" y="4059977"/>
            <a:ext cx="68263" cy="68241"/>
          </a:xfrm>
          <a:custGeom>
            <a:avLst/>
            <a:gdLst>
              <a:gd name="T0" fmla="*/ 0 w 43"/>
              <a:gd name="T1" fmla="*/ 27 h 43"/>
              <a:gd name="T2" fmla="*/ 16 w 43"/>
              <a:gd name="T3" fmla="*/ 0 h 43"/>
              <a:gd name="T4" fmla="*/ 43 w 43"/>
              <a:gd name="T5" fmla="*/ 16 h 43"/>
              <a:gd name="T6" fmla="*/ 27 w 43"/>
              <a:gd name="T7" fmla="*/ 43 h 43"/>
              <a:gd name="T8" fmla="*/ 16 w 43"/>
              <a:gd name="T9" fmla="*/ 37 h 43"/>
              <a:gd name="T10" fmla="*/ 0 w 43"/>
              <a:gd name="T11" fmla="*/ 27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43">
                <a:moveTo>
                  <a:pt x="0" y="27"/>
                </a:moveTo>
                <a:lnTo>
                  <a:pt x="16" y="0"/>
                </a:lnTo>
                <a:lnTo>
                  <a:pt x="43" y="16"/>
                </a:lnTo>
                <a:lnTo>
                  <a:pt x="27" y="43"/>
                </a:lnTo>
                <a:lnTo>
                  <a:pt x="16" y="37"/>
                </a:lnTo>
                <a:lnTo>
                  <a:pt x="0" y="2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7" name="Freeform 179"/>
          <p:cNvSpPr>
            <a:spLocks/>
          </p:cNvSpPr>
          <p:nvPr/>
        </p:nvSpPr>
        <p:spPr bwMode="auto">
          <a:xfrm>
            <a:off x="4182527" y="4050455"/>
            <a:ext cx="93663" cy="77763"/>
          </a:xfrm>
          <a:custGeom>
            <a:avLst/>
            <a:gdLst>
              <a:gd name="T0" fmla="*/ 0 w 59"/>
              <a:gd name="T1" fmla="*/ 33 h 49"/>
              <a:gd name="T2" fmla="*/ 16 w 59"/>
              <a:gd name="T3" fmla="*/ 6 h 49"/>
              <a:gd name="T4" fmla="*/ 37 w 59"/>
              <a:gd name="T5" fmla="*/ 11 h 49"/>
              <a:gd name="T6" fmla="*/ 43 w 59"/>
              <a:gd name="T7" fmla="*/ 0 h 49"/>
              <a:gd name="T8" fmla="*/ 59 w 59"/>
              <a:gd name="T9" fmla="*/ 6 h 49"/>
              <a:gd name="T10" fmla="*/ 59 w 59"/>
              <a:gd name="T11" fmla="*/ 27 h 49"/>
              <a:gd name="T12" fmla="*/ 43 w 59"/>
              <a:gd name="T13" fmla="*/ 49 h 49"/>
              <a:gd name="T14" fmla="*/ 0 w 59"/>
              <a:gd name="T15" fmla="*/ 33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9" h="49">
                <a:moveTo>
                  <a:pt x="0" y="33"/>
                </a:moveTo>
                <a:lnTo>
                  <a:pt x="16" y="6"/>
                </a:lnTo>
                <a:lnTo>
                  <a:pt x="37" y="11"/>
                </a:lnTo>
                <a:lnTo>
                  <a:pt x="43" y="0"/>
                </a:lnTo>
                <a:lnTo>
                  <a:pt x="59" y="6"/>
                </a:lnTo>
                <a:lnTo>
                  <a:pt x="59" y="27"/>
                </a:lnTo>
                <a:lnTo>
                  <a:pt x="43" y="49"/>
                </a:lnTo>
                <a:lnTo>
                  <a:pt x="0" y="33"/>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8" name="Freeform 180"/>
          <p:cNvSpPr>
            <a:spLocks/>
          </p:cNvSpPr>
          <p:nvPr/>
        </p:nvSpPr>
        <p:spPr bwMode="auto">
          <a:xfrm>
            <a:off x="4038065" y="3725121"/>
            <a:ext cx="1135063" cy="1106135"/>
          </a:xfrm>
          <a:custGeom>
            <a:avLst/>
            <a:gdLst>
              <a:gd name="T0" fmla="*/ 528 w 715"/>
              <a:gd name="T1" fmla="*/ 416 h 697"/>
              <a:gd name="T2" fmla="*/ 512 w 715"/>
              <a:gd name="T3" fmla="*/ 459 h 697"/>
              <a:gd name="T4" fmla="*/ 517 w 715"/>
              <a:gd name="T5" fmla="*/ 513 h 697"/>
              <a:gd name="T6" fmla="*/ 539 w 715"/>
              <a:gd name="T7" fmla="*/ 562 h 697"/>
              <a:gd name="T8" fmla="*/ 528 w 715"/>
              <a:gd name="T9" fmla="*/ 600 h 697"/>
              <a:gd name="T10" fmla="*/ 491 w 715"/>
              <a:gd name="T11" fmla="*/ 638 h 697"/>
              <a:gd name="T12" fmla="*/ 448 w 715"/>
              <a:gd name="T13" fmla="*/ 676 h 697"/>
              <a:gd name="T14" fmla="*/ 416 w 715"/>
              <a:gd name="T15" fmla="*/ 692 h 697"/>
              <a:gd name="T16" fmla="*/ 374 w 715"/>
              <a:gd name="T17" fmla="*/ 670 h 697"/>
              <a:gd name="T18" fmla="*/ 368 w 715"/>
              <a:gd name="T19" fmla="*/ 611 h 697"/>
              <a:gd name="T20" fmla="*/ 326 w 715"/>
              <a:gd name="T21" fmla="*/ 573 h 697"/>
              <a:gd name="T22" fmla="*/ 294 w 715"/>
              <a:gd name="T23" fmla="*/ 535 h 697"/>
              <a:gd name="T24" fmla="*/ 272 w 715"/>
              <a:gd name="T25" fmla="*/ 503 h 697"/>
              <a:gd name="T26" fmla="*/ 246 w 715"/>
              <a:gd name="T27" fmla="*/ 438 h 697"/>
              <a:gd name="T28" fmla="*/ 240 w 715"/>
              <a:gd name="T29" fmla="*/ 421 h 697"/>
              <a:gd name="T30" fmla="*/ 235 w 715"/>
              <a:gd name="T31" fmla="*/ 411 h 697"/>
              <a:gd name="T32" fmla="*/ 219 w 715"/>
              <a:gd name="T33" fmla="*/ 378 h 697"/>
              <a:gd name="T34" fmla="*/ 214 w 715"/>
              <a:gd name="T35" fmla="*/ 351 h 697"/>
              <a:gd name="T36" fmla="*/ 198 w 715"/>
              <a:gd name="T37" fmla="*/ 324 h 697"/>
              <a:gd name="T38" fmla="*/ 187 w 715"/>
              <a:gd name="T39" fmla="*/ 303 h 697"/>
              <a:gd name="T40" fmla="*/ 166 w 715"/>
              <a:gd name="T41" fmla="*/ 286 h 697"/>
              <a:gd name="T42" fmla="*/ 155 w 715"/>
              <a:gd name="T43" fmla="*/ 232 h 697"/>
              <a:gd name="T44" fmla="*/ 118 w 715"/>
              <a:gd name="T45" fmla="*/ 189 h 697"/>
              <a:gd name="T46" fmla="*/ 59 w 715"/>
              <a:gd name="T47" fmla="*/ 86 h 697"/>
              <a:gd name="T48" fmla="*/ 91 w 715"/>
              <a:gd name="T49" fmla="*/ 86 h 697"/>
              <a:gd name="T50" fmla="*/ 150 w 715"/>
              <a:gd name="T51" fmla="*/ 97 h 697"/>
              <a:gd name="T52" fmla="*/ 198 w 715"/>
              <a:gd name="T53" fmla="*/ 162 h 697"/>
              <a:gd name="T54" fmla="*/ 214 w 715"/>
              <a:gd name="T55" fmla="*/ 124 h 697"/>
              <a:gd name="T56" fmla="*/ 208 w 715"/>
              <a:gd name="T57" fmla="*/ 97 h 697"/>
              <a:gd name="T58" fmla="*/ 235 w 715"/>
              <a:gd name="T59" fmla="*/ 97 h 697"/>
              <a:gd name="T60" fmla="*/ 224 w 715"/>
              <a:gd name="T61" fmla="*/ 75 h 697"/>
              <a:gd name="T62" fmla="*/ 192 w 715"/>
              <a:gd name="T63" fmla="*/ 65 h 697"/>
              <a:gd name="T64" fmla="*/ 80 w 715"/>
              <a:gd name="T65" fmla="*/ 10 h 697"/>
              <a:gd name="T66" fmla="*/ 171 w 715"/>
              <a:gd name="T67" fmla="*/ 32 h 697"/>
              <a:gd name="T68" fmla="*/ 187 w 715"/>
              <a:gd name="T69" fmla="*/ 0 h 697"/>
              <a:gd name="T70" fmla="*/ 283 w 715"/>
              <a:gd name="T71" fmla="*/ 32 h 697"/>
              <a:gd name="T72" fmla="*/ 347 w 715"/>
              <a:gd name="T73" fmla="*/ 48 h 697"/>
              <a:gd name="T74" fmla="*/ 400 w 715"/>
              <a:gd name="T75" fmla="*/ 86 h 697"/>
              <a:gd name="T76" fmla="*/ 459 w 715"/>
              <a:gd name="T77" fmla="*/ 54 h 697"/>
              <a:gd name="T78" fmla="*/ 464 w 715"/>
              <a:gd name="T79" fmla="*/ 119 h 697"/>
              <a:gd name="T80" fmla="*/ 517 w 715"/>
              <a:gd name="T81" fmla="*/ 140 h 697"/>
              <a:gd name="T82" fmla="*/ 560 w 715"/>
              <a:gd name="T83" fmla="*/ 162 h 697"/>
              <a:gd name="T84" fmla="*/ 576 w 715"/>
              <a:gd name="T85" fmla="*/ 200 h 697"/>
              <a:gd name="T86" fmla="*/ 613 w 715"/>
              <a:gd name="T87" fmla="*/ 211 h 697"/>
              <a:gd name="T88" fmla="*/ 640 w 715"/>
              <a:gd name="T89" fmla="*/ 211 h 697"/>
              <a:gd name="T90" fmla="*/ 661 w 715"/>
              <a:gd name="T91" fmla="*/ 238 h 697"/>
              <a:gd name="T92" fmla="*/ 693 w 715"/>
              <a:gd name="T93" fmla="*/ 275 h 697"/>
              <a:gd name="T94" fmla="*/ 715 w 715"/>
              <a:gd name="T95" fmla="*/ 297 h 697"/>
              <a:gd name="T96" fmla="*/ 709 w 715"/>
              <a:gd name="T97" fmla="*/ 340 h 697"/>
              <a:gd name="T98" fmla="*/ 693 w 715"/>
              <a:gd name="T99" fmla="*/ 378 h 697"/>
              <a:gd name="T100" fmla="*/ 645 w 715"/>
              <a:gd name="T101" fmla="*/ 373 h 697"/>
              <a:gd name="T102" fmla="*/ 624 w 715"/>
              <a:gd name="T103" fmla="*/ 340 h 697"/>
              <a:gd name="T104" fmla="*/ 608 w 715"/>
              <a:gd name="T105" fmla="*/ 308 h 697"/>
              <a:gd name="T106" fmla="*/ 581 w 715"/>
              <a:gd name="T107" fmla="*/ 340 h 697"/>
              <a:gd name="T108" fmla="*/ 549 w 715"/>
              <a:gd name="T109" fmla="*/ 378 h 697"/>
              <a:gd name="T110" fmla="*/ 507 w 715"/>
              <a:gd name="T111" fmla="*/ 362 h 69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5" h="697">
                <a:moveTo>
                  <a:pt x="501" y="367"/>
                </a:moveTo>
                <a:lnTo>
                  <a:pt x="507" y="378"/>
                </a:lnTo>
                <a:lnTo>
                  <a:pt x="512" y="389"/>
                </a:lnTo>
                <a:lnTo>
                  <a:pt x="512" y="400"/>
                </a:lnTo>
                <a:lnTo>
                  <a:pt x="523" y="411"/>
                </a:lnTo>
                <a:lnTo>
                  <a:pt x="528" y="416"/>
                </a:lnTo>
                <a:lnTo>
                  <a:pt x="533" y="421"/>
                </a:lnTo>
                <a:lnTo>
                  <a:pt x="533" y="432"/>
                </a:lnTo>
                <a:lnTo>
                  <a:pt x="528" y="443"/>
                </a:lnTo>
                <a:lnTo>
                  <a:pt x="523" y="449"/>
                </a:lnTo>
                <a:lnTo>
                  <a:pt x="512" y="454"/>
                </a:lnTo>
                <a:lnTo>
                  <a:pt x="512" y="459"/>
                </a:lnTo>
                <a:lnTo>
                  <a:pt x="507" y="470"/>
                </a:lnTo>
                <a:lnTo>
                  <a:pt x="517" y="476"/>
                </a:lnTo>
                <a:lnTo>
                  <a:pt x="517" y="486"/>
                </a:lnTo>
                <a:lnTo>
                  <a:pt x="517" y="497"/>
                </a:lnTo>
                <a:lnTo>
                  <a:pt x="517" y="508"/>
                </a:lnTo>
                <a:lnTo>
                  <a:pt x="517" y="513"/>
                </a:lnTo>
                <a:lnTo>
                  <a:pt x="517" y="524"/>
                </a:lnTo>
                <a:lnTo>
                  <a:pt x="523" y="530"/>
                </a:lnTo>
                <a:lnTo>
                  <a:pt x="528" y="540"/>
                </a:lnTo>
                <a:lnTo>
                  <a:pt x="528" y="546"/>
                </a:lnTo>
                <a:lnTo>
                  <a:pt x="539" y="551"/>
                </a:lnTo>
                <a:lnTo>
                  <a:pt x="539" y="562"/>
                </a:lnTo>
                <a:lnTo>
                  <a:pt x="549" y="562"/>
                </a:lnTo>
                <a:lnTo>
                  <a:pt x="555" y="573"/>
                </a:lnTo>
                <a:lnTo>
                  <a:pt x="544" y="578"/>
                </a:lnTo>
                <a:lnTo>
                  <a:pt x="539" y="584"/>
                </a:lnTo>
                <a:lnTo>
                  <a:pt x="533" y="589"/>
                </a:lnTo>
                <a:lnTo>
                  <a:pt x="528" y="600"/>
                </a:lnTo>
                <a:lnTo>
                  <a:pt x="523" y="605"/>
                </a:lnTo>
                <a:lnTo>
                  <a:pt x="517" y="611"/>
                </a:lnTo>
                <a:lnTo>
                  <a:pt x="512" y="616"/>
                </a:lnTo>
                <a:lnTo>
                  <a:pt x="507" y="627"/>
                </a:lnTo>
                <a:lnTo>
                  <a:pt x="496" y="632"/>
                </a:lnTo>
                <a:lnTo>
                  <a:pt x="491" y="638"/>
                </a:lnTo>
                <a:lnTo>
                  <a:pt x="485" y="643"/>
                </a:lnTo>
                <a:lnTo>
                  <a:pt x="480" y="649"/>
                </a:lnTo>
                <a:lnTo>
                  <a:pt x="470" y="654"/>
                </a:lnTo>
                <a:lnTo>
                  <a:pt x="464" y="659"/>
                </a:lnTo>
                <a:lnTo>
                  <a:pt x="454" y="670"/>
                </a:lnTo>
                <a:lnTo>
                  <a:pt x="448" y="676"/>
                </a:lnTo>
                <a:lnTo>
                  <a:pt x="448" y="687"/>
                </a:lnTo>
                <a:lnTo>
                  <a:pt x="454" y="692"/>
                </a:lnTo>
                <a:lnTo>
                  <a:pt x="443" y="697"/>
                </a:lnTo>
                <a:lnTo>
                  <a:pt x="438" y="692"/>
                </a:lnTo>
                <a:lnTo>
                  <a:pt x="427" y="692"/>
                </a:lnTo>
                <a:lnTo>
                  <a:pt x="416" y="692"/>
                </a:lnTo>
                <a:lnTo>
                  <a:pt x="411" y="687"/>
                </a:lnTo>
                <a:lnTo>
                  <a:pt x="400" y="681"/>
                </a:lnTo>
                <a:lnTo>
                  <a:pt x="395" y="687"/>
                </a:lnTo>
                <a:lnTo>
                  <a:pt x="384" y="681"/>
                </a:lnTo>
                <a:lnTo>
                  <a:pt x="379" y="681"/>
                </a:lnTo>
                <a:lnTo>
                  <a:pt x="374" y="670"/>
                </a:lnTo>
                <a:lnTo>
                  <a:pt x="374" y="659"/>
                </a:lnTo>
                <a:lnTo>
                  <a:pt x="374" y="654"/>
                </a:lnTo>
                <a:lnTo>
                  <a:pt x="368" y="638"/>
                </a:lnTo>
                <a:lnTo>
                  <a:pt x="368" y="632"/>
                </a:lnTo>
                <a:lnTo>
                  <a:pt x="368" y="622"/>
                </a:lnTo>
                <a:lnTo>
                  <a:pt x="368" y="611"/>
                </a:lnTo>
                <a:lnTo>
                  <a:pt x="363" y="605"/>
                </a:lnTo>
                <a:lnTo>
                  <a:pt x="358" y="595"/>
                </a:lnTo>
                <a:lnTo>
                  <a:pt x="347" y="589"/>
                </a:lnTo>
                <a:lnTo>
                  <a:pt x="342" y="584"/>
                </a:lnTo>
                <a:lnTo>
                  <a:pt x="336" y="578"/>
                </a:lnTo>
                <a:lnTo>
                  <a:pt x="326" y="573"/>
                </a:lnTo>
                <a:lnTo>
                  <a:pt x="310" y="568"/>
                </a:lnTo>
                <a:lnTo>
                  <a:pt x="304" y="562"/>
                </a:lnTo>
                <a:lnTo>
                  <a:pt x="294" y="562"/>
                </a:lnTo>
                <a:lnTo>
                  <a:pt x="288" y="557"/>
                </a:lnTo>
                <a:lnTo>
                  <a:pt x="283" y="540"/>
                </a:lnTo>
                <a:lnTo>
                  <a:pt x="294" y="535"/>
                </a:lnTo>
                <a:lnTo>
                  <a:pt x="288" y="530"/>
                </a:lnTo>
                <a:lnTo>
                  <a:pt x="278" y="530"/>
                </a:lnTo>
                <a:lnTo>
                  <a:pt x="272" y="524"/>
                </a:lnTo>
                <a:lnTo>
                  <a:pt x="267" y="519"/>
                </a:lnTo>
                <a:lnTo>
                  <a:pt x="267" y="508"/>
                </a:lnTo>
                <a:lnTo>
                  <a:pt x="272" y="503"/>
                </a:lnTo>
                <a:lnTo>
                  <a:pt x="262" y="497"/>
                </a:lnTo>
                <a:lnTo>
                  <a:pt x="256" y="486"/>
                </a:lnTo>
                <a:lnTo>
                  <a:pt x="246" y="476"/>
                </a:lnTo>
                <a:lnTo>
                  <a:pt x="246" y="465"/>
                </a:lnTo>
                <a:lnTo>
                  <a:pt x="246" y="454"/>
                </a:lnTo>
                <a:lnTo>
                  <a:pt x="246" y="438"/>
                </a:lnTo>
                <a:lnTo>
                  <a:pt x="246" y="427"/>
                </a:lnTo>
                <a:lnTo>
                  <a:pt x="240" y="421"/>
                </a:lnTo>
                <a:lnTo>
                  <a:pt x="246" y="411"/>
                </a:lnTo>
                <a:lnTo>
                  <a:pt x="240" y="405"/>
                </a:lnTo>
                <a:lnTo>
                  <a:pt x="235" y="411"/>
                </a:lnTo>
                <a:lnTo>
                  <a:pt x="240" y="421"/>
                </a:lnTo>
                <a:lnTo>
                  <a:pt x="235" y="421"/>
                </a:lnTo>
                <a:lnTo>
                  <a:pt x="230" y="427"/>
                </a:lnTo>
                <a:lnTo>
                  <a:pt x="224" y="432"/>
                </a:lnTo>
                <a:lnTo>
                  <a:pt x="230" y="421"/>
                </a:lnTo>
                <a:lnTo>
                  <a:pt x="230" y="416"/>
                </a:lnTo>
                <a:lnTo>
                  <a:pt x="235" y="411"/>
                </a:lnTo>
                <a:lnTo>
                  <a:pt x="235" y="400"/>
                </a:lnTo>
                <a:lnTo>
                  <a:pt x="235" y="394"/>
                </a:lnTo>
                <a:lnTo>
                  <a:pt x="230" y="394"/>
                </a:lnTo>
                <a:lnTo>
                  <a:pt x="230" y="389"/>
                </a:lnTo>
                <a:lnTo>
                  <a:pt x="224" y="378"/>
                </a:lnTo>
                <a:lnTo>
                  <a:pt x="219" y="378"/>
                </a:lnTo>
                <a:lnTo>
                  <a:pt x="214" y="378"/>
                </a:lnTo>
                <a:lnTo>
                  <a:pt x="214" y="367"/>
                </a:lnTo>
                <a:lnTo>
                  <a:pt x="208" y="362"/>
                </a:lnTo>
                <a:lnTo>
                  <a:pt x="203" y="362"/>
                </a:lnTo>
                <a:lnTo>
                  <a:pt x="208" y="362"/>
                </a:lnTo>
                <a:lnTo>
                  <a:pt x="214" y="351"/>
                </a:lnTo>
                <a:lnTo>
                  <a:pt x="224" y="351"/>
                </a:lnTo>
                <a:lnTo>
                  <a:pt x="219" y="346"/>
                </a:lnTo>
                <a:lnTo>
                  <a:pt x="214" y="340"/>
                </a:lnTo>
                <a:lnTo>
                  <a:pt x="208" y="335"/>
                </a:lnTo>
                <a:lnTo>
                  <a:pt x="208" y="324"/>
                </a:lnTo>
                <a:lnTo>
                  <a:pt x="198" y="324"/>
                </a:lnTo>
                <a:lnTo>
                  <a:pt x="192" y="324"/>
                </a:lnTo>
                <a:lnTo>
                  <a:pt x="182" y="324"/>
                </a:lnTo>
                <a:lnTo>
                  <a:pt x="171" y="319"/>
                </a:lnTo>
                <a:lnTo>
                  <a:pt x="176" y="313"/>
                </a:lnTo>
                <a:lnTo>
                  <a:pt x="182" y="308"/>
                </a:lnTo>
                <a:lnTo>
                  <a:pt x="187" y="303"/>
                </a:lnTo>
                <a:lnTo>
                  <a:pt x="176" y="303"/>
                </a:lnTo>
                <a:lnTo>
                  <a:pt x="171" y="303"/>
                </a:lnTo>
                <a:lnTo>
                  <a:pt x="176" y="297"/>
                </a:lnTo>
                <a:lnTo>
                  <a:pt x="171" y="292"/>
                </a:lnTo>
                <a:lnTo>
                  <a:pt x="171" y="286"/>
                </a:lnTo>
                <a:lnTo>
                  <a:pt x="166" y="286"/>
                </a:lnTo>
                <a:lnTo>
                  <a:pt x="171" y="281"/>
                </a:lnTo>
                <a:lnTo>
                  <a:pt x="166" y="275"/>
                </a:lnTo>
                <a:lnTo>
                  <a:pt x="155" y="270"/>
                </a:lnTo>
                <a:lnTo>
                  <a:pt x="139" y="270"/>
                </a:lnTo>
                <a:lnTo>
                  <a:pt x="139" y="265"/>
                </a:lnTo>
                <a:lnTo>
                  <a:pt x="155" y="232"/>
                </a:lnTo>
                <a:lnTo>
                  <a:pt x="160" y="221"/>
                </a:lnTo>
                <a:lnTo>
                  <a:pt x="160" y="211"/>
                </a:lnTo>
                <a:lnTo>
                  <a:pt x="166" y="200"/>
                </a:lnTo>
                <a:lnTo>
                  <a:pt x="144" y="194"/>
                </a:lnTo>
                <a:lnTo>
                  <a:pt x="139" y="189"/>
                </a:lnTo>
                <a:lnTo>
                  <a:pt x="118" y="189"/>
                </a:lnTo>
                <a:lnTo>
                  <a:pt x="80" y="184"/>
                </a:lnTo>
                <a:lnTo>
                  <a:pt x="32" y="184"/>
                </a:lnTo>
                <a:lnTo>
                  <a:pt x="11" y="86"/>
                </a:lnTo>
                <a:lnTo>
                  <a:pt x="0" y="32"/>
                </a:lnTo>
                <a:lnTo>
                  <a:pt x="54" y="54"/>
                </a:lnTo>
                <a:lnTo>
                  <a:pt x="59" y="86"/>
                </a:lnTo>
                <a:lnTo>
                  <a:pt x="70" y="140"/>
                </a:lnTo>
                <a:lnTo>
                  <a:pt x="70" y="146"/>
                </a:lnTo>
                <a:lnTo>
                  <a:pt x="107" y="146"/>
                </a:lnTo>
                <a:lnTo>
                  <a:pt x="96" y="102"/>
                </a:lnTo>
                <a:lnTo>
                  <a:pt x="96" y="92"/>
                </a:lnTo>
                <a:lnTo>
                  <a:pt x="91" y="86"/>
                </a:lnTo>
                <a:lnTo>
                  <a:pt x="91" y="75"/>
                </a:lnTo>
                <a:lnTo>
                  <a:pt x="96" y="75"/>
                </a:lnTo>
                <a:lnTo>
                  <a:pt x="112" y="75"/>
                </a:lnTo>
                <a:lnTo>
                  <a:pt x="118" y="81"/>
                </a:lnTo>
                <a:lnTo>
                  <a:pt x="123" y="92"/>
                </a:lnTo>
                <a:lnTo>
                  <a:pt x="150" y="97"/>
                </a:lnTo>
                <a:lnTo>
                  <a:pt x="160" y="124"/>
                </a:lnTo>
                <a:lnTo>
                  <a:pt x="166" y="151"/>
                </a:lnTo>
                <a:lnTo>
                  <a:pt x="171" y="162"/>
                </a:lnTo>
                <a:lnTo>
                  <a:pt x="182" y="162"/>
                </a:lnTo>
                <a:lnTo>
                  <a:pt x="192" y="167"/>
                </a:lnTo>
                <a:lnTo>
                  <a:pt x="198" y="162"/>
                </a:lnTo>
                <a:lnTo>
                  <a:pt x="182" y="156"/>
                </a:lnTo>
                <a:lnTo>
                  <a:pt x="187" y="140"/>
                </a:lnTo>
                <a:lnTo>
                  <a:pt x="192" y="129"/>
                </a:lnTo>
                <a:lnTo>
                  <a:pt x="203" y="124"/>
                </a:lnTo>
                <a:lnTo>
                  <a:pt x="208" y="140"/>
                </a:lnTo>
                <a:lnTo>
                  <a:pt x="214" y="124"/>
                </a:lnTo>
                <a:lnTo>
                  <a:pt x="198" y="124"/>
                </a:lnTo>
                <a:lnTo>
                  <a:pt x="187" y="102"/>
                </a:lnTo>
                <a:lnTo>
                  <a:pt x="187" y="97"/>
                </a:lnTo>
                <a:lnTo>
                  <a:pt x="192" y="97"/>
                </a:lnTo>
                <a:lnTo>
                  <a:pt x="198" y="97"/>
                </a:lnTo>
                <a:lnTo>
                  <a:pt x="208" y="97"/>
                </a:lnTo>
                <a:lnTo>
                  <a:pt x="219" y="97"/>
                </a:lnTo>
                <a:lnTo>
                  <a:pt x="235" y="97"/>
                </a:lnTo>
                <a:lnTo>
                  <a:pt x="240" y="102"/>
                </a:lnTo>
                <a:lnTo>
                  <a:pt x="246" y="97"/>
                </a:lnTo>
                <a:lnTo>
                  <a:pt x="240" y="92"/>
                </a:lnTo>
                <a:lnTo>
                  <a:pt x="235" y="97"/>
                </a:lnTo>
                <a:lnTo>
                  <a:pt x="187" y="86"/>
                </a:lnTo>
                <a:lnTo>
                  <a:pt x="182" y="81"/>
                </a:lnTo>
                <a:lnTo>
                  <a:pt x="192" y="75"/>
                </a:lnTo>
                <a:lnTo>
                  <a:pt x="198" y="70"/>
                </a:lnTo>
                <a:lnTo>
                  <a:pt x="219" y="75"/>
                </a:lnTo>
                <a:lnTo>
                  <a:pt x="224" y="75"/>
                </a:lnTo>
                <a:lnTo>
                  <a:pt x="235" y="75"/>
                </a:lnTo>
                <a:lnTo>
                  <a:pt x="235" y="70"/>
                </a:lnTo>
                <a:lnTo>
                  <a:pt x="224" y="65"/>
                </a:lnTo>
                <a:lnTo>
                  <a:pt x="224" y="54"/>
                </a:lnTo>
                <a:lnTo>
                  <a:pt x="224" y="65"/>
                </a:lnTo>
                <a:lnTo>
                  <a:pt x="192" y="65"/>
                </a:lnTo>
                <a:lnTo>
                  <a:pt x="182" y="65"/>
                </a:lnTo>
                <a:lnTo>
                  <a:pt x="171" y="70"/>
                </a:lnTo>
                <a:lnTo>
                  <a:pt x="166" y="70"/>
                </a:lnTo>
                <a:lnTo>
                  <a:pt x="139" y="75"/>
                </a:lnTo>
                <a:lnTo>
                  <a:pt x="91" y="59"/>
                </a:lnTo>
                <a:lnTo>
                  <a:pt x="80" y="10"/>
                </a:lnTo>
                <a:lnTo>
                  <a:pt x="112" y="21"/>
                </a:lnTo>
                <a:lnTo>
                  <a:pt x="118" y="21"/>
                </a:lnTo>
                <a:lnTo>
                  <a:pt x="123" y="27"/>
                </a:lnTo>
                <a:lnTo>
                  <a:pt x="144" y="32"/>
                </a:lnTo>
                <a:lnTo>
                  <a:pt x="166" y="37"/>
                </a:lnTo>
                <a:lnTo>
                  <a:pt x="171" y="32"/>
                </a:lnTo>
                <a:lnTo>
                  <a:pt x="134" y="10"/>
                </a:lnTo>
                <a:lnTo>
                  <a:pt x="134" y="0"/>
                </a:lnTo>
                <a:lnTo>
                  <a:pt x="150" y="0"/>
                </a:lnTo>
                <a:lnTo>
                  <a:pt x="166" y="0"/>
                </a:lnTo>
                <a:lnTo>
                  <a:pt x="176" y="0"/>
                </a:lnTo>
                <a:lnTo>
                  <a:pt x="187" y="0"/>
                </a:lnTo>
                <a:lnTo>
                  <a:pt x="214" y="10"/>
                </a:lnTo>
                <a:lnTo>
                  <a:pt x="240" y="16"/>
                </a:lnTo>
                <a:lnTo>
                  <a:pt x="251" y="21"/>
                </a:lnTo>
                <a:lnTo>
                  <a:pt x="256" y="21"/>
                </a:lnTo>
                <a:lnTo>
                  <a:pt x="267" y="27"/>
                </a:lnTo>
                <a:lnTo>
                  <a:pt x="283" y="32"/>
                </a:lnTo>
                <a:lnTo>
                  <a:pt x="294" y="37"/>
                </a:lnTo>
                <a:lnTo>
                  <a:pt x="310" y="43"/>
                </a:lnTo>
                <a:lnTo>
                  <a:pt x="315" y="43"/>
                </a:lnTo>
                <a:lnTo>
                  <a:pt x="326" y="48"/>
                </a:lnTo>
                <a:lnTo>
                  <a:pt x="342" y="48"/>
                </a:lnTo>
                <a:lnTo>
                  <a:pt x="347" y="48"/>
                </a:lnTo>
                <a:lnTo>
                  <a:pt x="358" y="54"/>
                </a:lnTo>
                <a:lnTo>
                  <a:pt x="368" y="59"/>
                </a:lnTo>
                <a:lnTo>
                  <a:pt x="374" y="70"/>
                </a:lnTo>
                <a:lnTo>
                  <a:pt x="379" y="81"/>
                </a:lnTo>
                <a:lnTo>
                  <a:pt x="384" y="86"/>
                </a:lnTo>
                <a:lnTo>
                  <a:pt x="400" y="86"/>
                </a:lnTo>
                <a:lnTo>
                  <a:pt x="406" y="81"/>
                </a:lnTo>
                <a:lnTo>
                  <a:pt x="427" y="70"/>
                </a:lnTo>
                <a:lnTo>
                  <a:pt x="438" y="70"/>
                </a:lnTo>
                <a:lnTo>
                  <a:pt x="443" y="65"/>
                </a:lnTo>
                <a:lnTo>
                  <a:pt x="454" y="59"/>
                </a:lnTo>
                <a:lnTo>
                  <a:pt x="459" y="54"/>
                </a:lnTo>
                <a:lnTo>
                  <a:pt x="464" y="70"/>
                </a:lnTo>
                <a:lnTo>
                  <a:pt x="459" y="75"/>
                </a:lnTo>
                <a:lnTo>
                  <a:pt x="464" y="81"/>
                </a:lnTo>
                <a:lnTo>
                  <a:pt x="464" y="92"/>
                </a:lnTo>
                <a:lnTo>
                  <a:pt x="464" y="108"/>
                </a:lnTo>
                <a:lnTo>
                  <a:pt x="464" y="119"/>
                </a:lnTo>
                <a:lnTo>
                  <a:pt x="480" y="124"/>
                </a:lnTo>
                <a:lnTo>
                  <a:pt x="491" y="124"/>
                </a:lnTo>
                <a:lnTo>
                  <a:pt x="501" y="124"/>
                </a:lnTo>
                <a:lnTo>
                  <a:pt x="501" y="129"/>
                </a:lnTo>
                <a:lnTo>
                  <a:pt x="507" y="140"/>
                </a:lnTo>
                <a:lnTo>
                  <a:pt x="517" y="140"/>
                </a:lnTo>
                <a:lnTo>
                  <a:pt x="512" y="151"/>
                </a:lnTo>
                <a:lnTo>
                  <a:pt x="517" y="156"/>
                </a:lnTo>
                <a:lnTo>
                  <a:pt x="523" y="167"/>
                </a:lnTo>
                <a:lnTo>
                  <a:pt x="539" y="167"/>
                </a:lnTo>
                <a:lnTo>
                  <a:pt x="549" y="167"/>
                </a:lnTo>
                <a:lnTo>
                  <a:pt x="560" y="162"/>
                </a:lnTo>
                <a:lnTo>
                  <a:pt x="565" y="173"/>
                </a:lnTo>
                <a:lnTo>
                  <a:pt x="560" y="178"/>
                </a:lnTo>
                <a:lnTo>
                  <a:pt x="565" y="184"/>
                </a:lnTo>
                <a:lnTo>
                  <a:pt x="560" y="194"/>
                </a:lnTo>
                <a:lnTo>
                  <a:pt x="565" y="200"/>
                </a:lnTo>
                <a:lnTo>
                  <a:pt x="576" y="200"/>
                </a:lnTo>
                <a:lnTo>
                  <a:pt x="581" y="211"/>
                </a:lnTo>
                <a:lnTo>
                  <a:pt x="587" y="211"/>
                </a:lnTo>
                <a:lnTo>
                  <a:pt x="592" y="211"/>
                </a:lnTo>
                <a:lnTo>
                  <a:pt x="597" y="211"/>
                </a:lnTo>
                <a:lnTo>
                  <a:pt x="603" y="205"/>
                </a:lnTo>
                <a:lnTo>
                  <a:pt x="613" y="211"/>
                </a:lnTo>
                <a:lnTo>
                  <a:pt x="613" y="200"/>
                </a:lnTo>
                <a:lnTo>
                  <a:pt x="613" y="189"/>
                </a:lnTo>
                <a:lnTo>
                  <a:pt x="624" y="189"/>
                </a:lnTo>
                <a:lnTo>
                  <a:pt x="635" y="189"/>
                </a:lnTo>
                <a:lnTo>
                  <a:pt x="645" y="200"/>
                </a:lnTo>
                <a:lnTo>
                  <a:pt x="640" y="211"/>
                </a:lnTo>
                <a:lnTo>
                  <a:pt x="640" y="221"/>
                </a:lnTo>
                <a:lnTo>
                  <a:pt x="640" y="232"/>
                </a:lnTo>
                <a:lnTo>
                  <a:pt x="645" y="232"/>
                </a:lnTo>
                <a:lnTo>
                  <a:pt x="656" y="232"/>
                </a:lnTo>
                <a:lnTo>
                  <a:pt x="656" y="243"/>
                </a:lnTo>
                <a:lnTo>
                  <a:pt x="661" y="238"/>
                </a:lnTo>
                <a:lnTo>
                  <a:pt x="672" y="243"/>
                </a:lnTo>
                <a:lnTo>
                  <a:pt x="667" y="248"/>
                </a:lnTo>
                <a:lnTo>
                  <a:pt x="672" y="254"/>
                </a:lnTo>
                <a:lnTo>
                  <a:pt x="677" y="259"/>
                </a:lnTo>
                <a:lnTo>
                  <a:pt x="683" y="265"/>
                </a:lnTo>
                <a:lnTo>
                  <a:pt x="693" y="275"/>
                </a:lnTo>
                <a:lnTo>
                  <a:pt x="688" y="275"/>
                </a:lnTo>
                <a:lnTo>
                  <a:pt x="693" y="281"/>
                </a:lnTo>
                <a:lnTo>
                  <a:pt x="693" y="286"/>
                </a:lnTo>
                <a:lnTo>
                  <a:pt x="693" y="292"/>
                </a:lnTo>
                <a:lnTo>
                  <a:pt x="704" y="292"/>
                </a:lnTo>
                <a:lnTo>
                  <a:pt x="715" y="297"/>
                </a:lnTo>
                <a:lnTo>
                  <a:pt x="709" y="303"/>
                </a:lnTo>
                <a:lnTo>
                  <a:pt x="709" y="313"/>
                </a:lnTo>
                <a:lnTo>
                  <a:pt x="709" y="319"/>
                </a:lnTo>
                <a:lnTo>
                  <a:pt x="704" y="324"/>
                </a:lnTo>
                <a:lnTo>
                  <a:pt x="704" y="335"/>
                </a:lnTo>
                <a:lnTo>
                  <a:pt x="709" y="340"/>
                </a:lnTo>
                <a:lnTo>
                  <a:pt x="704" y="346"/>
                </a:lnTo>
                <a:lnTo>
                  <a:pt x="699" y="346"/>
                </a:lnTo>
                <a:lnTo>
                  <a:pt x="688" y="357"/>
                </a:lnTo>
                <a:lnTo>
                  <a:pt x="693" y="362"/>
                </a:lnTo>
                <a:lnTo>
                  <a:pt x="699" y="373"/>
                </a:lnTo>
                <a:lnTo>
                  <a:pt x="693" y="378"/>
                </a:lnTo>
                <a:lnTo>
                  <a:pt x="688" y="378"/>
                </a:lnTo>
                <a:lnTo>
                  <a:pt x="677" y="384"/>
                </a:lnTo>
                <a:lnTo>
                  <a:pt x="667" y="378"/>
                </a:lnTo>
                <a:lnTo>
                  <a:pt x="661" y="378"/>
                </a:lnTo>
                <a:lnTo>
                  <a:pt x="656" y="378"/>
                </a:lnTo>
                <a:lnTo>
                  <a:pt x="645" y="373"/>
                </a:lnTo>
                <a:lnTo>
                  <a:pt x="635" y="367"/>
                </a:lnTo>
                <a:lnTo>
                  <a:pt x="635" y="362"/>
                </a:lnTo>
                <a:lnTo>
                  <a:pt x="624" y="357"/>
                </a:lnTo>
                <a:lnTo>
                  <a:pt x="619" y="346"/>
                </a:lnTo>
                <a:lnTo>
                  <a:pt x="624" y="346"/>
                </a:lnTo>
                <a:lnTo>
                  <a:pt x="624" y="340"/>
                </a:lnTo>
                <a:lnTo>
                  <a:pt x="624" y="330"/>
                </a:lnTo>
                <a:lnTo>
                  <a:pt x="619" y="324"/>
                </a:lnTo>
                <a:lnTo>
                  <a:pt x="613" y="324"/>
                </a:lnTo>
                <a:lnTo>
                  <a:pt x="619" y="319"/>
                </a:lnTo>
                <a:lnTo>
                  <a:pt x="603" y="319"/>
                </a:lnTo>
                <a:lnTo>
                  <a:pt x="608" y="308"/>
                </a:lnTo>
                <a:lnTo>
                  <a:pt x="603" y="308"/>
                </a:lnTo>
                <a:lnTo>
                  <a:pt x="592" y="313"/>
                </a:lnTo>
                <a:lnTo>
                  <a:pt x="592" y="319"/>
                </a:lnTo>
                <a:lnTo>
                  <a:pt x="587" y="324"/>
                </a:lnTo>
                <a:lnTo>
                  <a:pt x="587" y="335"/>
                </a:lnTo>
                <a:lnTo>
                  <a:pt x="581" y="340"/>
                </a:lnTo>
                <a:lnTo>
                  <a:pt x="587" y="351"/>
                </a:lnTo>
                <a:lnTo>
                  <a:pt x="565" y="351"/>
                </a:lnTo>
                <a:lnTo>
                  <a:pt x="555" y="351"/>
                </a:lnTo>
                <a:lnTo>
                  <a:pt x="549" y="357"/>
                </a:lnTo>
                <a:lnTo>
                  <a:pt x="549" y="362"/>
                </a:lnTo>
                <a:lnTo>
                  <a:pt x="549" y="378"/>
                </a:lnTo>
                <a:lnTo>
                  <a:pt x="544" y="384"/>
                </a:lnTo>
                <a:lnTo>
                  <a:pt x="539" y="378"/>
                </a:lnTo>
                <a:lnTo>
                  <a:pt x="533" y="378"/>
                </a:lnTo>
                <a:lnTo>
                  <a:pt x="523" y="373"/>
                </a:lnTo>
                <a:lnTo>
                  <a:pt x="517" y="367"/>
                </a:lnTo>
                <a:lnTo>
                  <a:pt x="507" y="362"/>
                </a:lnTo>
                <a:lnTo>
                  <a:pt x="512" y="373"/>
                </a:lnTo>
                <a:lnTo>
                  <a:pt x="507" y="367"/>
                </a:lnTo>
                <a:lnTo>
                  <a:pt x="501" y="367"/>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9" name="Freeform 181"/>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3" name="Freeform 182"/>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5" name="Freeform 183"/>
          <p:cNvSpPr>
            <a:spLocks/>
          </p:cNvSpPr>
          <p:nvPr/>
        </p:nvSpPr>
        <p:spPr bwMode="auto">
          <a:xfrm>
            <a:off x="3945990" y="3320438"/>
            <a:ext cx="142875" cy="87285"/>
          </a:xfrm>
          <a:custGeom>
            <a:avLst/>
            <a:gdLst>
              <a:gd name="T0" fmla="*/ 26 w 90"/>
              <a:gd name="T1" fmla="*/ 11 h 55"/>
              <a:gd name="T2" fmla="*/ 37 w 90"/>
              <a:gd name="T3" fmla="*/ 6 h 55"/>
              <a:gd name="T4" fmla="*/ 53 w 90"/>
              <a:gd name="T5" fmla="*/ 0 h 55"/>
              <a:gd name="T6" fmla="*/ 58 w 90"/>
              <a:gd name="T7" fmla="*/ 0 h 55"/>
              <a:gd name="T8" fmla="*/ 80 w 90"/>
              <a:gd name="T9" fmla="*/ 11 h 55"/>
              <a:gd name="T10" fmla="*/ 85 w 90"/>
              <a:gd name="T11" fmla="*/ 17 h 55"/>
              <a:gd name="T12" fmla="*/ 85 w 90"/>
              <a:gd name="T13" fmla="*/ 27 h 55"/>
              <a:gd name="T14" fmla="*/ 90 w 90"/>
              <a:gd name="T15" fmla="*/ 49 h 55"/>
              <a:gd name="T16" fmla="*/ 85 w 90"/>
              <a:gd name="T17" fmla="*/ 55 h 55"/>
              <a:gd name="T18" fmla="*/ 85 w 90"/>
              <a:gd name="T19" fmla="*/ 38 h 55"/>
              <a:gd name="T20" fmla="*/ 80 w 90"/>
              <a:gd name="T21" fmla="*/ 55 h 55"/>
              <a:gd name="T22" fmla="*/ 58 w 90"/>
              <a:gd name="T23" fmla="*/ 49 h 55"/>
              <a:gd name="T24" fmla="*/ 26 w 90"/>
              <a:gd name="T25" fmla="*/ 44 h 55"/>
              <a:gd name="T26" fmla="*/ 21 w 90"/>
              <a:gd name="T27" fmla="*/ 44 h 55"/>
              <a:gd name="T28" fmla="*/ 0 w 90"/>
              <a:gd name="T29" fmla="*/ 38 h 55"/>
              <a:gd name="T30" fmla="*/ 5 w 90"/>
              <a:gd name="T31" fmla="*/ 22 h 55"/>
              <a:gd name="T32" fmla="*/ 26 w 90"/>
              <a:gd name="T33" fmla="*/ 1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0" h="55">
                <a:moveTo>
                  <a:pt x="26" y="11"/>
                </a:moveTo>
                <a:lnTo>
                  <a:pt x="37" y="6"/>
                </a:lnTo>
                <a:lnTo>
                  <a:pt x="53" y="0"/>
                </a:lnTo>
                <a:lnTo>
                  <a:pt x="58" y="0"/>
                </a:lnTo>
                <a:lnTo>
                  <a:pt x="80" y="11"/>
                </a:lnTo>
                <a:lnTo>
                  <a:pt x="85" y="17"/>
                </a:lnTo>
                <a:lnTo>
                  <a:pt x="85" y="27"/>
                </a:lnTo>
                <a:lnTo>
                  <a:pt x="90" y="49"/>
                </a:lnTo>
                <a:lnTo>
                  <a:pt x="85" y="55"/>
                </a:lnTo>
                <a:lnTo>
                  <a:pt x="85" y="38"/>
                </a:lnTo>
                <a:lnTo>
                  <a:pt x="80" y="55"/>
                </a:lnTo>
                <a:lnTo>
                  <a:pt x="58" y="49"/>
                </a:lnTo>
                <a:lnTo>
                  <a:pt x="26" y="44"/>
                </a:lnTo>
                <a:lnTo>
                  <a:pt x="21" y="44"/>
                </a:lnTo>
                <a:lnTo>
                  <a:pt x="0" y="38"/>
                </a:lnTo>
                <a:lnTo>
                  <a:pt x="5" y="22"/>
                </a:lnTo>
                <a:lnTo>
                  <a:pt x="26" y="1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6" name="Freeform 184"/>
          <p:cNvSpPr>
            <a:spLocks/>
          </p:cNvSpPr>
          <p:nvPr/>
        </p:nvSpPr>
        <p:spPr bwMode="auto">
          <a:xfrm>
            <a:off x="3911065" y="3458506"/>
            <a:ext cx="34925" cy="7935"/>
          </a:xfrm>
          <a:custGeom>
            <a:avLst/>
            <a:gdLst>
              <a:gd name="T0" fmla="*/ 0 w 22"/>
              <a:gd name="T1" fmla="*/ 0 h 5"/>
              <a:gd name="T2" fmla="*/ 22 w 22"/>
              <a:gd name="T3" fmla="*/ 0 h 5"/>
              <a:gd name="T4" fmla="*/ 22 w 22"/>
              <a:gd name="T5" fmla="*/ 5 h 5"/>
              <a:gd name="T6" fmla="*/ 0 w 22"/>
              <a:gd name="T7" fmla="*/ 0 h 5"/>
              <a:gd name="T8" fmla="*/ 0 w 2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5">
                <a:moveTo>
                  <a:pt x="0" y="0"/>
                </a:moveTo>
                <a:lnTo>
                  <a:pt x="22" y="0"/>
                </a:lnTo>
                <a:lnTo>
                  <a:pt x="22" y="5"/>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7" name="Freeform 185"/>
          <p:cNvSpPr>
            <a:spLocks/>
          </p:cNvSpPr>
          <p:nvPr/>
        </p:nvSpPr>
        <p:spPr bwMode="auto">
          <a:xfrm>
            <a:off x="3961865" y="3458506"/>
            <a:ext cx="17463" cy="50784"/>
          </a:xfrm>
          <a:custGeom>
            <a:avLst/>
            <a:gdLst>
              <a:gd name="T0" fmla="*/ 0 w 11"/>
              <a:gd name="T1" fmla="*/ 0 h 32"/>
              <a:gd name="T2" fmla="*/ 6 w 11"/>
              <a:gd name="T3" fmla="*/ 16 h 32"/>
              <a:gd name="T4" fmla="*/ 11 w 11"/>
              <a:gd name="T5" fmla="*/ 32 h 32"/>
              <a:gd name="T6" fmla="*/ 6 w 11"/>
              <a:gd name="T7" fmla="*/ 11 h 32"/>
              <a:gd name="T8" fmla="*/ 0 w 11"/>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32">
                <a:moveTo>
                  <a:pt x="0" y="0"/>
                </a:moveTo>
                <a:lnTo>
                  <a:pt x="6" y="16"/>
                </a:lnTo>
                <a:lnTo>
                  <a:pt x="11" y="32"/>
                </a:lnTo>
                <a:lnTo>
                  <a:pt x="6" y="11"/>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8" name="Freeform 186"/>
          <p:cNvSpPr>
            <a:spLocks/>
          </p:cNvSpPr>
          <p:nvPr/>
        </p:nvSpPr>
        <p:spPr bwMode="auto">
          <a:xfrm>
            <a:off x="3860265" y="3398201"/>
            <a:ext cx="111125" cy="111090"/>
          </a:xfrm>
          <a:custGeom>
            <a:avLst/>
            <a:gdLst>
              <a:gd name="T0" fmla="*/ 22 w 70"/>
              <a:gd name="T1" fmla="*/ 0 h 70"/>
              <a:gd name="T2" fmla="*/ 54 w 70"/>
              <a:gd name="T3" fmla="*/ 6 h 70"/>
              <a:gd name="T4" fmla="*/ 22 w 70"/>
              <a:gd name="T5" fmla="*/ 38 h 70"/>
              <a:gd name="T6" fmla="*/ 11 w 70"/>
              <a:gd name="T7" fmla="*/ 54 h 70"/>
              <a:gd name="T8" fmla="*/ 22 w 70"/>
              <a:gd name="T9" fmla="*/ 65 h 70"/>
              <a:gd name="T10" fmla="*/ 54 w 70"/>
              <a:gd name="T11" fmla="*/ 70 h 70"/>
              <a:gd name="T12" fmla="*/ 70 w 70"/>
              <a:gd name="T13" fmla="*/ 70 h 70"/>
              <a:gd name="T14" fmla="*/ 22 w 70"/>
              <a:gd name="T15" fmla="*/ 70 h 70"/>
              <a:gd name="T16" fmla="*/ 0 w 70"/>
              <a:gd name="T17" fmla="*/ 33 h 70"/>
              <a:gd name="T18" fmla="*/ 22 w 70"/>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 h="70">
                <a:moveTo>
                  <a:pt x="22" y="0"/>
                </a:moveTo>
                <a:lnTo>
                  <a:pt x="54" y="6"/>
                </a:lnTo>
                <a:lnTo>
                  <a:pt x="22" y="38"/>
                </a:lnTo>
                <a:lnTo>
                  <a:pt x="11" y="54"/>
                </a:lnTo>
                <a:lnTo>
                  <a:pt x="22" y="65"/>
                </a:lnTo>
                <a:lnTo>
                  <a:pt x="54" y="70"/>
                </a:lnTo>
                <a:lnTo>
                  <a:pt x="70" y="70"/>
                </a:lnTo>
                <a:lnTo>
                  <a:pt x="22" y="70"/>
                </a:lnTo>
                <a:lnTo>
                  <a:pt x="0" y="33"/>
                </a:lnTo>
                <a:lnTo>
                  <a:pt x="22"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9" name="Freeform 187"/>
          <p:cNvSpPr>
            <a:spLocks/>
          </p:cNvSpPr>
          <p:nvPr/>
        </p:nvSpPr>
        <p:spPr bwMode="auto">
          <a:xfrm>
            <a:off x="4004727" y="3501355"/>
            <a:ext cx="279400" cy="138068"/>
          </a:xfrm>
          <a:custGeom>
            <a:avLst/>
            <a:gdLst>
              <a:gd name="T0" fmla="*/ 5 w 176"/>
              <a:gd name="T1" fmla="*/ 22 h 87"/>
              <a:gd name="T2" fmla="*/ 21 w 176"/>
              <a:gd name="T3" fmla="*/ 22 h 87"/>
              <a:gd name="T4" fmla="*/ 112 w 176"/>
              <a:gd name="T5" fmla="*/ 5 h 87"/>
              <a:gd name="T6" fmla="*/ 139 w 176"/>
              <a:gd name="T7" fmla="*/ 0 h 87"/>
              <a:gd name="T8" fmla="*/ 144 w 176"/>
              <a:gd name="T9" fmla="*/ 0 h 87"/>
              <a:gd name="T10" fmla="*/ 155 w 176"/>
              <a:gd name="T11" fmla="*/ 5 h 87"/>
              <a:gd name="T12" fmla="*/ 165 w 176"/>
              <a:gd name="T13" fmla="*/ 11 h 87"/>
              <a:gd name="T14" fmla="*/ 176 w 176"/>
              <a:gd name="T15" fmla="*/ 60 h 87"/>
              <a:gd name="T16" fmla="*/ 171 w 176"/>
              <a:gd name="T17" fmla="*/ 60 h 87"/>
              <a:gd name="T18" fmla="*/ 165 w 176"/>
              <a:gd name="T19" fmla="*/ 65 h 87"/>
              <a:gd name="T20" fmla="*/ 149 w 176"/>
              <a:gd name="T21" fmla="*/ 70 h 87"/>
              <a:gd name="T22" fmla="*/ 144 w 176"/>
              <a:gd name="T23" fmla="*/ 76 h 87"/>
              <a:gd name="T24" fmla="*/ 133 w 176"/>
              <a:gd name="T25" fmla="*/ 76 h 87"/>
              <a:gd name="T26" fmla="*/ 96 w 176"/>
              <a:gd name="T27" fmla="*/ 87 h 87"/>
              <a:gd name="T28" fmla="*/ 91 w 176"/>
              <a:gd name="T29" fmla="*/ 70 h 87"/>
              <a:gd name="T30" fmla="*/ 75 w 176"/>
              <a:gd name="T31" fmla="*/ 70 h 87"/>
              <a:gd name="T32" fmla="*/ 53 w 176"/>
              <a:gd name="T33" fmla="*/ 70 h 87"/>
              <a:gd name="T34" fmla="*/ 43 w 176"/>
              <a:gd name="T35" fmla="*/ 54 h 87"/>
              <a:gd name="T36" fmla="*/ 69 w 176"/>
              <a:gd name="T37" fmla="*/ 38 h 87"/>
              <a:gd name="T38" fmla="*/ 59 w 176"/>
              <a:gd name="T39" fmla="*/ 27 h 87"/>
              <a:gd name="T40" fmla="*/ 32 w 176"/>
              <a:gd name="T41" fmla="*/ 49 h 87"/>
              <a:gd name="T42" fmla="*/ 5 w 176"/>
              <a:gd name="T43" fmla="*/ 49 h 87"/>
              <a:gd name="T44" fmla="*/ 0 w 176"/>
              <a:gd name="T45" fmla="*/ 60 h 87"/>
              <a:gd name="T46" fmla="*/ 5 w 176"/>
              <a:gd name="T47" fmla="*/ 49 h 87"/>
              <a:gd name="T48" fmla="*/ 5 w 176"/>
              <a:gd name="T49" fmla="*/ 22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6" h="87">
                <a:moveTo>
                  <a:pt x="5" y="22"/>
                </a:moveTo>
                <a:lnTo>
                  <a:pt x="21" y="22"/>
                </a:lnTo>
                <a:lnTo>
                  <a:pt x="112" y="5"/>
                </a:lnTo>
                <a:lnTo>
                  <a:pt x="139" y="0"/>
                </a:lnTo>
                <a:lnTo>
                  <a:pt x="144" y="0"/>
                </a:lnTo>
                <a:lnTo>
                  <a:pt x="155" y="5"/>
                </a:lnTo>
                <a:lnTo>
                  <a:pt x="165" y="11"/>
                </a:lnTo>
                <a:lnTo>
                  <a:pt x="176" y="60"/>
                </a:lnTo>
                <a:lnTo>
                  <a:pt x="171" y="60"/>
                </a:lnTo>
                <a:lnTo>
                  <a:pt x="165" y="65"/>
                </a:lnTo>
                <a:lnTo>
                  <a:pt x="149" y="70"/>
                </a:lnTo>
                <a:lnTo>
                  <a:pt x="144" y="76"/>
                </a:lnTo>
                <a:lnTo>
                  <a:pt x="133" y="76"/>
                </a:lnTo>
                <a:lnTo>
                  <a:pt x="96" y="87"/>
                </a:lnTo>
                <a:lnTo>
                  <a:pt x="91" y="70"/>
                </a:lnTo>
                <a:lnTo>
                  <a:pt x="75" y="70"/>
                </a:lnTo>
                <a:lnTo>
                  <a:pt x="53" y="70"/>
                </a:lnTo>
                <a:lnTo>
                  <a:pt x="43" y="54"/>
                </a:lnTo>
                <a:lnTo>
                  <a:pt x="69" y="38"/>
                </a:lnTo>
                <a:lnTo>
                  <a:pt x="59" y="27"/>
                </a:lnTo>
                <a:lnTo>
                  <a:pt x="32" y="49"/>
                </a:lnTo>
                <a:lnTo>
                  <a:pt x="5" y="49"/>
                </a:lnTo>
                <a:lnTo>
                  <a:pt x="0" y="60"/>
                </a:lnTo>
                <a:lnTo>
                  <a:pt x="5" y="49"/>
                </a:lnTo>
                <a:lnTo>
                  <a:pt x="5" y="2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0" name="Freeform 188"/>
          <p:cNvSpPr>
            <a:spLocks/>
          </p:cNvSpPr>
          <p:nvPr/>
        </p:nvSpPr>
        <p:spPr bwMode="auto">
          <a:xfrm>
            <a:off x="4022190" y="3647359"/>
            <a:ext cx="127000" cy="60306"/>
          </a:xfrm>
          <a:custGeom>
            <a:avLst/>
            <a:gdLst>
              <a:gd name="T0" fmla="*/ 0 w 80"/>
              <a:gd name="T1" fmla="*/ 0 h 38"/>
              <a:gd name="T2" fmla="*/ 10 w 80"/>
              <a:gd name="T3" fmla="*/ 0 h 38"/>
              <a:gd name="T4" fmla="*/ 48 w 80"/>
              <a:gd name="T5" fmla="*/ 0 h 38"/>
              <a:gd name="T6" fmla="*/ 58 w 80"/>
              <a:gd name="T7" fmla="*/ 5 h 38"/>
              <a:gd name="T8" fmla="*/ 69 w 80"/>
              <a:gd name="T9" fmla="*/ 0 h 38"/>
              <a:gd name="T10" fmla="*/ 80 w 80"/>
              <a:gd name="T11" fmla="*/ 27 h 38"/>
              <a:gd name="T12" fmla="*/ 74 w 80"/>
              <a:gd name="T13" fmla="*/ 38 h 38"/>
              <a:gd name="T14" fmla="*/ 69 w 80"/>
              <a:gd name="T15" fmla="*/ 32 h 38"/>
              <a:gd name="T16" fmla="*/ 10 w 80"/>
              <a:gd name="T17" fmla="*/ 32 h 38"/>
              <a:gd name="T18" fmla="*/ 5 w 80"/>
              <a:gd name="T19" fmla="*/ 16 h 38"/>
              <a:gd name="T20" fmla="*/ 0 w 80"/>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38">
                <a:moveTo>
                  <a:pt x="0" y="0"/>
                </a:moveTo>
                <a:lnTo>
                  <a:pt x="10" y="0"/>
                </a:lnTo>
                <a:lnTo>
                  <a:pt x="48" y="0"/>
                </a:lnTo>
                <a:lnTo>
                  <a:pt x="58" y="5"/>
                </a:lnTo>
                <a:lnTo>
                  <a:pt x="69" y="0"/>
                </a:lnTo>
                <a:lnTo>
                  <a:pt x="80" y="27"/>
                </a:lnTo>
                <a:lnTo>
                  <a:pt x="74" y="38"/>
                </a:lnTo>
                <a:lnTo>
                  <a:pt x="69" y="32"/>
                </a:lnTo>
                <a:lnTo>
                  <a:pt x="10" y="32"/>
                </a:lnTo>
                <a:lnTo>
                  <a:pt x="5" y="16"/>
                </a:lnTo>
                <a:lnTo>
                  <a:pt x="0" y="0"/>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1" name="Freeform 189"/>
          <p:cNvSpPr>
            <a:spLocks/>
          </p:cNvSpPr>
          <p:nvPr/>
        </p:nvSpPr>
        <p:spPr bwMode="auto">
          <a:xfrm>
            <a:off x="4072990" y="2728489"/>
            <a:ext cx="1166813" cy="1133114"/>
          </a:xfrm>
          <a:custGeom>
            <a:avLst/>
            <a:gdLst>
              <a:gd name="T0" fmla="*/ 575 w 735"/>
              <a:gd name="T1" fmla="*/ 400 h 714"/>
              <a:gd name="T2" fmla="*/ 591 w 735"/>
              <a:gd name="T3" fmla="*/ 438 h 714"/>
              <a:gd name="T4" fmla="*/ 591 w 735"/>
              <a:gd name="T5" fmla="*/ 487 h 714"/>
              <a:gd name="T6" fmla="*/ 629 w 735"/>
              <a:gd name="T7" fmla="*/ 525 h 714"/>
              <a:gd name="T8" fmla="*/ 645 w 735"/>
              <a:gd name="T9" fmla="*/ 579 h 714"/>
              <a:gd name="T10" fmla="*/ 597 w 735"/>
              <a:gd name="T11" fmla="*/ 574 h 714"/>
              <a:gd name="T12" fmla="*/ 639 w 735"/>
              <a:gd name="T13" fmla="*/ 595 h 714"/>
              <a:gd name="T14" fmla="*/ 687 w 735"/>
              <a:gd name="T15" fmla="*/ 622 h 714"/>
              <a:gd name="T16" fmla="*/ 666 w 735"/>
              <a:gd name="T17" fmla="*/ 665 h 714"/>
              <a:gd name="T18" fmla="*/ 629 w 735"/>
              <a:gd name="T19" fmla="*/ 698 h 714"/>
              <a:gd name="T20" fmla="*/ 602 w 735"/>
              <a:gd name="T21" fmla="*/ 682 h 714"/>
              <a:gd name="T22" fmla="*/ 522 w 735"/>
              <a:gd name="T23" fmla="*/ 676 h 714"/>
              <a:gd name="T24" fmla="*/ 474 w 735"/>
              <a:gd name="T25" fmla="*/ 682 h 714"/>
              <a:gd name="T26" fmla="*/ 432 w 735"/>
              <a:gd name="T27" fmla="*/ 687 h 714"/>
              <a:gd name="T28" fmla="*/ 368 w 735"/>
              <a:gd name="T29" fmla="*/ 714 h 714"/>
              <a:gd name="T30" fmla="*/ 320 w 735"/>
              <a:gd name="T31" fmla="*/ 676 h 714"/>
              <a:gd name="T32" fmla="*/ 250 w 735"/>
              <a:gd name="T33" fmla="*/ 660 h 714"/>
              <a:gd name="T34" fmla="*/ 154 w 735"/>
              <a:gd name="T35" fmla="*/ 628 h 714"/>
              <a:gd name="T36" fmla="*/ 69 w 735"/>
              <a:gd name="T37" fmla="*/ 590 h 714"/>
              <a:gd name="T38" fmla="*/ 85 w 735"/>
              <a:gd name="T39" fmla="*/ 579 h 714"/>
              <a:gd name="T40" fmla="*/ 138 w 735"/>
              <a:gd name="T41" fmla="*/ 590 h 714"/>
              <a:gd name="T42" fmla="*/ 160 w 735"/>
              <a:gd name="T43" fmla="*/ 547 h 714"/>
              <a:gd name="T44" fmla="*/ 170 w 735"/>
              <a:gd name="T45" fmla="*/ 514 h 714"/>
              <a:gd name="T46" fmla="*/ 144 w 735"/>
              <a:gd name="T47" fmla="*/ 476 h 714"/>
              <a:gd name="T48" fmla="*/ 112 w 735"/>
              <a:gd name="T49" fmla="*/ 465 h 714"/>
              <a:gd name="T50" fmla="*/ 80 w 735"/>
              <a:gd name="T51" fmla="*/ 460 h 714"/>
              <a:gd name="T52" fmla="*/ 64 w 735"/>
              <a:gd name="T53" fmla="*/ 433 h 714"/>
              <a:gd name="T54" fmla="*/ 37 w 735"/>
              <a:gd name="T55" fmla="*/ 428 h 714"/>
              <a:gd name="T56" fmla="*/ 37 w 735"/>
              <a:gd name="T57" fmla="*/ 417 h 714"/>
              <a:gd name="T58" fmla="*/ 37 w 735"/>
              <a:gd name="T59" fmla="*/ 400 h 714"/>
              <a:gd name="T60" fmla="*/ 21 w 735"/>
              <a:gd name="T61" fmla="*/ 373 h 714"/>
              <a:gd name="T62" fmla="*/ 48 w 735"/>
              <a:gd name="T63" fmla="*/ 346 h 714"/>
              <a:gd name="T64" fmla="*/ 0 w 735"/>
              <a:gd name="T65" fmla="*/ 281 h 714"/>
              <a:gd name="T66" fmla="*/ 64 w 735"/>
              <a:gd name="T67" fmla="*/ 244 h 714"/>
              <a:gd name="T68" fmla="*/ 112 w 735"/>
              <a:gd name="T69" fmla="*/ 206 h 714"/>
              <a:gd name="T70" fmla="*/ 149 w 735"/>
              <a:gd name="T71" fmla="*/ 168 h 714"/>
              <a:gd name="T72" fmla="*/ 197 w 735"/>
              <a:gd name="T73" fmla="*/ 135 h 714"/>
              <a:gd name="T74" fmla="*/ 250 w 735"/>
              <a:gd name="T75" fmla="*/ 135 h 714"/>
              <a:gd name="T76" fmla="*/ 293 w 735"/>
              <a:gd name="T77" fmla="*/ 103 h 714"/>
              <a:gd name="T78" fmla="*/ 325 w 735"/>
              <a:gd name="T79" fmla="*/ 65 h 714"/>
              <a:gd name="T80" fmla="*/ 378 w 735"/>
              <a:gd name="T81" fmla="*/ 92 h 714"/>
              <a:gd name="T82" fmla="*/ 437 w 735"/>
              <a:gd name="T83" fmla="*/ 76 h 714"/>
              <a:gd name="T84" fmla="*/ 474 w 735"/>
              <a:gd name="T85" fmla="*/ 60 h 714"/>
              <a:gd name="T86" fmla="*/ 511 w 735"/>
              <a:gd name="T87" fmla="*/ 22 h 714"/>
              <a:gd name="T88" fmla="*/ 549 w 735"/>
              <a:gd name="T89" fmla="*/ 6 h 714"/>
              <a:gd name="T90" fmla="*/ 581 w 735"/>
              <a:gd name="T91" fmla="*/ 44 h 714"/>
              <a:gd name="T92" fmla="*/ 586 w 735"/>
              <a:gd name="T93" fmla="*/ 103 h 714"/>
              <a:gd name="T94" fmla="*/ 565 w 735"/>
              <a:gd name="T95" fmla="*/ 146 h 714"/>
              <a:gd name="T96" fmla="*/ 607 w 735"/>
              <a:gd name="T97" fmla="*/ 173 h 714"/>
              <a:gd name="T98" fmla="*/ 623 w 735"/>
              <a:gd name="T99" fmla="*/ 227 h 714"/>
              <a:gd name="T100" fmla="*/ 655 w 735"/>
              <a:gd name="T101" fmla="*/ 200 h 714"/>
              <a:gd name="T102" fmla="*/ 671 w 735"/>
              <a:gd name="T103" fmla="*/ 179 h 714"/>
              <a:gd name="T104" fmla="*/ 687 w 735"/>
              <a:gd name="T105" fmla="*/ 217 h 714"/>
              <a:gd name="T106" fmla="*/ 730 w 735"/>
              <a:gd name="T107" fmla="*/ 211 h 714"/>
              <a:gd name="T108" fmla="*/ 714 w 735"/>
              <a:gd name="T109" fmla="*/ 244 h 714"/>
              <a:gd name="T110" fmla="*/ 693 w 735"/>
              <a:gd name="T111" fmla="*/ 271 h 714"/>
              <a:gd name="T112" fmla="*/ 661 w 735"/>
              <a:gd name="T113" fmla="*/ 309 h 714"/>
              <a:gd name="T114" fmla="*/ 613 w 735"/>
              <a:gd name="T115" fmla="*/ 314 h 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35" h="714">
                <a:moveTo>
                  <a:pt x="602" y="352"/>
                </a:moveTo>
                <a:lnTo>
                  <a:pt x="597" y="368"/>
                </a:lnTo>
                <a:lnTo>
                  <a:pt x="597" y="384"/>
                </a:lnTo>
                <a:lnTo>
                  <a:pt x="597" y="390"/>
                </a:lnTo>
                <a:lnTo>
                  <a:pt x="581" y="390"/>
                </a:lnTo>
                <a:lnTo>
                  <a:pt x="575" y="400"/>
                </a:lnTo>
                <a:lnTo>
                  <a:pt x="581" y="411"/>
                </a:lnTo>
                <a:lnTo>
                  <a:pt x="591" y="411"/>
                </a:lnTo>
                <a:lnTo>
                  <a:pt x="591" y="428"/>
                </a:lnTo>
                <a:lnTo>
                  <a:pt x="602" y="433"/>
                </a:lnTo>
                <a:lnTo>
                  <a:pt x="597" y="438"/>
                </a:lnTo>
                <a:lnTo>
                  <a:pt x="591" y="438"/>
                </a:lnTo>
                <a:lnTo>
                  <a:pt x="581" y="444"/>
                </a:lnTo>
                <a:lnTo>
                  <a:pt x="586" y="449"/>
                </a:lnTo>
                <a:lnTo>
                  <a:pt x="597" y="455"/>
                </a:lnTo>
                <a:lnTo>
                  <a:pt x="591" y="460"/>
                </a:lnTo>
                <a:lnTo>
                  <a:pt x="591" y="476"/>
                </a:lnTo>
                <a:lnTo>
                  <a:pt x="591" y="487"/>
                </a:lnTo>
                <a:lnTo>
                  <a:pt x="591" y="498"/>
                </a:lnTo>
                <a:lnTo>
                  <a:pt x="607" y="498"/>
                </a:lnTo>
                <a:lnTo>
                  <a:pt x="607" y="509"/>
                </a:lnTo>
                <a:lnTo>
                  <a:pt x="618" y="509"/>
                </a:lnTo>
                <a:lnTo>
                  <a:pt x="618" y="519"/>
                </a:lnTo>
                <a:lnTo>
                  <a:pt x="629" y="525"/>
                </a:lnTo>
                <a:lnTo>
                  <a:pt x="639" y="525"/>
                </a:lnTo>
                <a:lnTo>
                  <a:pt x="645" y="536"/>
                </a:lnTo>
                <a:lnTo>
                  <a:pt x="650" y="547"/>
                </a:lnTo>
                <a:lnTo>
                  <a:pt x="650" y="563"/>
                </a:lnTo>
                <a:lnTo>
                  <a:pt x="645" y="568"/>
                </a:lnTo>
                <a:lnTo>
                  <a:pt x="645" y="579"/>
                </a:lnTo>
                <a:lnTo>
                  <a:pt x="639" y="584"/>
                </a:lnTo>
                <a:lnTo>
                  <a:pt x="629" y="584"/>
                </a:lnTo>
                <a:lnTo>
                  <a:pt x="618" y="579"/>
                </a:lnTo>
                <a:lnTo>
                  <a:pt x="607" y="574"/>
                </a:lnTo>
                <a:lnTo>
                  <a:pt x="602" y="574"/>
                </a:lnTo>
                <a:lnTo>
                  <a:pt x="597" y="574"/>
                </a:lnTo>
                <a:lnTo>
                  <a:pt x="597" y="590"/>
                </a:lnTo>
                <a:lnTo>
                  <a:pt x="602" y="595"/>
                </a:lnTo>
                <a:lnTo>
                  <a:pt x="613" y="595"/>
                </a:lnTo>
                <a:lnTo>
                  <a:pt x="618" y="601"/>
                </a:lnTo>
                <a:lnTo>
                  <a:pt x="639" y="606"/>
                </a:lnTo>
                <a:lnTo>
                  <a:pt x="639" y="595"/>
                </a:lnTo>
                <a:lnTo>
                  <a:pt x="645" y="601"/>
                </a:lnTo>
                <a:lnTo>
                  <a:pt x="650" y="606"/>
                </a:lnTo>
                <a:lnTo>
                  <a:pt x="655" y="611"/>
                </a:lnTo>
                <a:lnTo>
                  <a:pt x="671" y="611"/>
                </a:lnTo>
                <a:lnTo>
                  <a:pt x="677" y="617"/>
                </a:lnTo>
                <a:lnTo>
                  <a:pt x="687" y="622"/>
                </a:lnTo>
                <a:lnTo>
                  <a:pt x="693" y="628"/>
                </a:lnTo>
                <a:lnTo>
                  <a:pt x="693" y="638"/>
                </a:lnTo>
                <a:lnTo>
                  <a:pt x="687" y="644"/>
                </a:lnTo>
                <a:lnTo>
                  <a:pt x="677" y="649"/>
                </a:lnTo>
                <a:lnTo>
                  <a:pt x="671" y="655"/>
                </a:lnTo>
                <a:lnTo>
                  <a:pt x="666" y="665"/>
                </a:lnTo>
                <a:lnTo>
                  <a:pt x="666" y="682"/>
                </a:lnTo>
                <a:lnTo>
                  <a:pt x="655" y="682"/>
                </a:lnTo>
                <a:lnTo>
                  <a:pt x="639" y="682"/>
                </a:lnTo>
                <a:lnTo>
                  <a:pt x="634" y="682"/>
                </a:lnTo>
                <a:lnTo>
                  <a:pt x="634" y="687"/>
                </a:lnTo>
                <a:lnTo>
                  <a:pt x="629" y="698"/>
                </a:lnTo>
                <a:lnTo>
                  <a:pt x="629" y="709"/>
                </a:lnTo>
                <a:lnTo>
                  <a:pt x="623" y="703"/>
                </a:lnTo>
                <a:lnTo>
                  <a:pt x="623" y="693"/>
                </a:lnTo>
                <a:lnTo>
                  <a:pt x="618" y="682"/>
                </a:lnTo>
                <a:lnTo>
                  <a:pt x="613" y="676"/>
                </a:lnTo>
                <a:lnTo>
                  <a:pt x="602" y="682"/>
                </a:lnTo>
                <a:lnTo>
                  <a:pt x="581" y="676"/>
                </a:lnTo>
                <a:lnTo>
                  <a:pt x="570" y="676"/>
                </a:lnTo>
                <a:lnTo>
                  <a:pt x="554" y="676"/>
                </a:lnTo>
                <a:lnTo>
                  <a:pt x="549" y="676"/>
                </a:lnTo>
                <a:lnTo>
                  <a:pt x="538" y="676"/>
                </a:lnTo>
                <a:lnTo>
                  <a:pt x="522" y="676"/>
                </a:lnTo>
                <a:lnTo>
                  <a:pt x="522" y="665"/>
                </a:lnTo>
                <a:lnTo>
                  <a:pt x="506" y="660"/>
                </a:lnTo>
                <a:lnTo>
                  <a:pt x="490" y="660"/>
                </a:lnTo>
                <a:lnTo>
                  <a:pt x="479" y="665"/>
                </a:lnTo>
                <a:lnTo>
                  <a:pt x="479" y="671"/>
                </a:lnTo>
                <a:lnTo>
                  <a:pt x="474" y="682"/>
                </a:lnTo>
                <a:lnTo>
                  <a:pt x="474" y="693"/>
                </a:lnTo>
                <a:lnTo>
                  <a:pt x="469" y="682"/>
                </a:lnTo>
                <a:lnTo>
                  <a:pt x="458" y="682"/>
                </a:lnTo>
                <a:lnTo>
                  <a:pt x="448" y="676"/>
                </a:lnTo>
                <a:lnTo>
                  <a:pt x="442" y="682"/>
                </a:lnTo>
                <a:lnTo>
                  <a:pt x="432" y="687"/>
                </a:lnTo>
                <a:lnTo>
                  <a:pt x="421" y="693"/>
                </a:lnTo>
                <a:lnTo>
                  <a:pt x="416" y="698"/>
                </a:lnTo>
                <a:lnTo>
                  <a:pt x="405" y="698"/>
                </a:lnTo>
                <a:lnTo>
                  <a:pt x="389" y="709"/>
                </a:lnTo>
                <a:lnTo>
                  <a:pt x="378" y="709"/>
                </a:lnTo>
                <a:lnTo>
                  <a:pt x="368" y="714"/>
                </a:lnTo>
                <a:lnTo>
                  <a:pt x="357" y="709"/>
                </a:lnTo>
                <a:lnTo>
                  <a:pt x="352" y="698"/>
                </a:lnTo>
                <a:lnTo>
                  <a:pt x="346" y="687"/>
                </a:lnTo>
                <a:lnTo>
                  <a:pt x="341" y="682"/>
                </a:lnTo>
                <a:lnTo>
                  <a:pt x="330" y="682"/>
                </a:lnTo>
                <a:lnTo>
                  <a:pt x="320" y="676"/>
                </a:lnTo>
                <a:lnTo>
                  <a:pt x="309" y="676"/>
                </a:lnTo>
                <a:lnTo>
                  <a:pt x="293" y="671"/>
                </a:lnTo>
                <a:lnTo>
                  <a:pt x="288" y="671"/>
                </a:lnTo>
                <a:lnTo>
                  <a:pt x="272" y="665"/>
                </a:lnTo>
                <a:lnTo>
                  <a:pt x="261" y="660"/>
                </a:lnTo>
                <a:lnTo>
                  <a:pt x="250" y="660"/>
                </a:lnTo>
                <a:lnTo>
                  <a:pt x="245" y="655"/>
                </a:lnTo>
                <a:lnTo>
                  <a:pt x="229" y="649"/>
                </a:lnTo>
                <a:lnTo>
                  <a:pt x="218" y="644"/>
                </a:lnTo>
                <a:lnTo>
                  <a:pt x="197" y="638"/>
                </a:lnTo>
                <a:lnTo>
                  <a:pt x="170" y="633"/>
                </a:lnTo>
                <a:lnTo>
                  <a:pt x="154" y="628"/>
                </a:lnTo>
                <a:lnTo>
                  <a:pt x="144" y="628"/>
                </a:lnTo>
                <a:lnTo>
                  <a:pt x="128" y="628"/>
                </a:lnTo>
                <a:lnTo>
                  <a:pt x="112" y="628"/>
                </a:lnTo>
                <a:lnTo>
                  <a:pt x="58" y="617"/>
                </a:lnTo>
                <a:lnTo>
                  <a:pt x="58" y="584"/>
                </a:lnTo>
                <a:lnTo>
                  <a:pt x="69" y="590"/>
                </a:lnTo>
                <a:lnTo>
                  <a:pt x="74" y="606"/>
                </a:lnTo>
                <a:lnTo>
                  <a:pt x="96" y="606"/>
                </a:lnTo>
                <a:lnTo>
                  <a:pt x="85" y="595"/>
                </a:lnTo>
                <a:lnTo>
                  <a:pt x="90" y="590"/>
                </a:lnTo>
                <a:lnTo>
                  <a:pt x="90" y="584"/>
                </a:lnTo>
                <a:lnTo>
                  <a:pt x="85" y="579"/>
                </a:lnTo>
                <a:lnTo>
                  <a:pt x="90" y="574"/>
                </a:lnTo>
                <a:lnTo>
                  <a:pt x="96" y="568"/>
                </a:lnTo>
                <a:lnTo>
                  <a:pt x="106" y="568"/>
                </a:lnTo>
                <a:lnTo>
                  <a:pt x="128" y="557"/>
                </a:lnTo>
                <a:lnTo>
                  <a:pt x="128" y="563"/>
                </a:lnTo>
                <a:lnTo>
                  <a:pt x="138" y="590"/>
                </a:lnTo>
                <a:lnTo>
                  <a:pt x="149" y="601"/>
                </a:lnTo>
                <a:lnTo>
                  <a:pt x="154" y="595"/>
                </a:lnTo>
                <a:lnTo>
                  <a:pt x="154" y="584"/>
                </a:lnTo>
                <a:lnTo>
                  <a:pt x="154" y="574"/>
                </a:lnTo>
                <a:lnTo>
                  <a:pt x="154" y="563"/>
                </a:lnTo>
                <a:lnTo>
                  <a:pt x="160" y="547"/>
                </a:lnTo>
                <a:lnTo>
                  <a:pt x="154" y="541"/>
                </a:lnTo>
                <a:lnTo>
                  <a:pt x="165" y="541"/>
                </a:lnTo>
                <a:lnTo>
                  <a:pt x="176" y="547"/>
                </a:lnTo>
                <a:lnTo>
                  <a:pt x="176" y="536"/>
                </a:lnTo>
                <a:lnTo>
                  <a:pt x="170" y="519"/>
                </a:lnTo>
                <a:lnTo>
                  <a:pt x="170" y="514"/>
                </a:lnTo>
                <a:lnTo>
                  <a:pt x="165" y="487"/>
                </a:lnTo>
                <a:lnTo>
                  <a:pt x="165" y="476"/>
                </a:lnTo>
                <a:lnTo>
                  <a:pt x="154" y="476"/>
                </a:lnTo>
                <a:lnTo>
                  <a:pt x="144" y="482"/>
                </a:lnTo>
                <a:lnTo>
                  <a:pt x="133" y="482"/>
                </a:lnTo>
                <a:lnTo>
                  <a:pt x="144" y="476"/>
                </a:lnTo>
                <a:lnTo>
                  <a:pt x="149" y="476"/>
                </a:lnTo>
                <a:lnTo>
                  <a:pt x="144" y="471"/>
                </a:lnTo>
                <a:lnTo>
                  <a:pt x="128" y="476"/>
                </a:lnTo>
                <a:lnTo>
                  <a:pt x="117" y="476"/>
                </a:lnTo>
                <a:lnTo>
                  <a:pt x="106" y="471"/>
                </a:lnTo>
                <a:lnTo>
                  <a:pt x="112" y="465"/>
                </a:lnTo>
                <a:lnTo>
                  <a:pt x="122" y="465"/>
                </a:lnTo>
                <a:lnTo>
                  <a:pt x="117" y="460"/>
                </a:lnTo>
                <a:lnTo>
                  <a:pt x="112" y="460"/>
                </a:lnTo>
                <a:lnTo>
                  <a:pt x="96" y="465"/>
                </a:lnTo>
                <a:lnTo>
                  <a:pt x="85" y="460"/>
                </a:lnTo>
                <a:lnTo>
                  <a:pt x="80" y="460"/>
                </a:lnTo>
                <a:lnTo>
                  <a:pt x="69" y="460"/>
                </a:lnTo>
                <a:lnTo>
                  <a:pt x="74" y="455"/>
                </a:lnTo>
                <a:lnTo>
                  <a:pt x="80" y="455"/>
                </a:lnTo>
                <a:lnTo>
                  <a:pt x="80" y="444"/>
                </a:lnTo>
                <a:lnTo>
                  <a:pt x="69" y="438"/>
                </a:lnTo>
                <a:lnTo>
                  <a:pt x="64" y="433"/>
                </a:lnTo>
                <a:lnTo>
                  <a:pt x="58" y="438"/>
                </a:lnTo>
                <a:lnTo>
                  <a:pt x="53" y="444"/>
                </a:lnTo>
                <a:lnTo>
                  <a:pt x="48" y="449"/>
                </a:lnTo>
                <a:lnTo>
                  <a:pt x="48" y="444"/>
                </a:lnTo>
                <a:lnTo>
                  <a:pt x="48" y="428"/>
                </a:lnTo>
                <a:lnTo>
                  <a:pt x="37" y="428"/>
                </a:lnTo>
                <a:lnTo>
                  <a:pt x="37" y="444"/>
                </a:lnTo>
                <a:lnTo>
                  <a:pt x="32" y="455"/>
                </a:lnTo>
                <a:lnTo>
                  <a:pt x="26" y="455"/>
                </a:lnTo>
                <a:lnTo>
                  <a:pt x="26" y="449"/>
                </a:lnTo>
                <a:lnTo>
                  <a:pt x="32" y="422"/>
                </a:lnTo>
                <a:lnTo>
                  <a:pt x="37" y="417"/>
                </a:lnTo>
                <a:lnTo>
                  <a:pt x="53" y="411"/>
                </a:lnTo>
                <a:lnTo>
                  <a:pt x="69" y="395"/>
                </a:lnTo>
                <a:lnTo>
                  <a:pt x="64" y="400"/>
                </a:lnTo>
                <a:lnTo>
                  <a:pt x="42" y="406"/>
                </a:lnTo>
                <a:lnTo>
                  <a:pt x="37" y="411"/>
                </a:lnTo>
                <a:lnTo>
                  <a:pt x="37" y="400"/>
                </a:lnTo>
                <a:lnTo>
                  <a:pt x="37" y="390"/>
                </a:lnTo>
                <a:lnTo>
                  <a:pt x="42" y="384"/>
                </a:lnTo>
                <a:lnTo>
                  <a:pt x="64" y="373"/>
                </a:lnTo>
                <a:lnTo>
                  <a:pt x="64" y="363"/>
                </a:lnTo>
                <a:lnTo>
                  <a:pt x="37" y="368"/>
                </a:lnTo>
                <a:lnTo>
                  <a:pt x="21" y="373"/>
                </a:lnTo>
                <a:lnTo>
                  <a:pt x="16" y="379"/>
                </a:lnTo>
                <a:lnTo>
                  <a:pt x="5" y="384"/>
                </a:lnTo>
                <a:lnTo>
                  <a:pt x="0" y="379"/>
                </a:lnTo>
                <a:lnTo>
                  <a:pt x="5" y="368"/>
                </a:lnTo>
                <a:lnTo>
                  <a:pt x="16" y="357"/>
                </a:lnTo>
                <a:lnTo>
                  <a:pt x="48" y="346"/>
                </a:lnTo>
                <a:lnTo>
                  <a:pt x="42" y="336"/>
                </a:lnTo>
                <a:lnTo>
                  <a:pt x="37" y="319"/>
                </a:lnTo>
                <a:lnTo>
                  <a:pt x="26" y="309"/>
                </a:lnTo>
                <a:lnTo>
                  <a:pt x="16" y="303"/>
                </a:lnTo>
                <a:lnTo>
                  <a:pt x="5" y="298"/>
                </a:lnTo>
                <a:lnTo>
                  <a:pt x="0" y="281"/>
                </a:lnTo>
                <a:lnTo>
                  <a:pt x="0" y="276"/>
                </a:lnTo>
                <a:lnTo>
                  <a:pt x="10" y="265"/>
                </a:lnTo>
                <a:lnTo>
                  <a:pt x="16" y="260"/>
                </a:lnTo>
                <a:lnTo>
                  <a:pt x="37" y="254"/>
                </a:lnTo>
                <a:lnTo>
                  <a:pt x="53" y="249"/>
                </a:lnTo>
                <a:lnTo>
                  <a:pt x="64" y="244"/>
                </a:lnTo>
                <a:lnTo>
                  <a:pt x="69" y="238"/>
                </a:lnTo>
                <a:lnTo>
                  <a:pt x="80" y="227"/>
                </a:lnTo>
                <a:lnTo>
                  <a:pt x="85" y="222"/>
                </a:lnTo>
                <a:lnTo>
                  <a:pt x="96" y="217"/>
                </a:lnTo>
                <a:lnTo>
                  <a:pt x="101" y="211"/>
                </a:lnTo>
                <a:lnTo>
                  <a:pt x="112" y="206"/>
                </a:lnTo>
                <a:lnTo>
                  <a:pt x="128" y="200"/>
                </a:lnTo>
                <a:lnTo>
                  <a:pt x="138" y="200"/>
                </a:lnTo>
                <a:lnTo>
                  <a:pt x="149" y="195"/>
                </a:lnTo>
                <a:lnTo>
                  <a:pt x="154" y="190"/>
                </a:lnTo>
                <a:lnTo>
                  <a:pt x="154" y="179"/>
                </a:lnTo>
                <a:lnTo>
                  <a:pt x="149" y="168"/>
                </a:lnTo>
                <a:lnTo>
                  <a:pt x="144" y="157"/>
                </a:lnTo>
                <a:lnTo>
                  <a:pt x="149" y="141"/>
                </a:lnTo>
                <a:lnTo>
                  <a:pt x="154" y="135"/>
                </a:lnTo>
                <a:lnTo>
                  <a:pt x="165" y="135"/>
                </a:lnTo>
                <a:lnTo>
                  <a:pt x="186" y="130"/>
                </a:lnTo>
                <a:lnTo>
                  <a:pt x="197" y="135"/>
                </a:lnTo>
                <a:lnTo>
                  <a:pt x="202" y="135"/>
                </a:lnTo>
                <a:lnTo>
                  <a:pt x="213" y="141"/>
                </a:lnTo>
                <a:lnTo>
                  <a:pt x="229" y="146"/>
                </a:lnTo>
                <a:lnTo>
                  <a:pt x="240" y="146"/>
                </a:lnTo>
                <a:lnTo>
                  <a:pt x="245" y="141"/>
                </a:lnTo>
                <a:lnTo>
                  <a:pt x="250" y="135"/>
                </a:lnTo>
                <a:lnTo>
                  <a:pt x="256" y="130"/>
                </a:lnTo>
                <a:lnTo>
                  <a:pt x="266" y="125"/>
                </a:lnTo>
                <a:lnTo>
                  <a:pt x="277" y="119"/>
                </a:lnTo>
                <a:lnTo>
                  <a:pt x="282" y="114"/>
                </a:lnTo>
                <a:lnTo>
                  <a:pt x="288" y="108"/>
                </a:lnTo>
                <a:lnTo>
                  <a:pt x="293" y="103"/>
                </a:lnTo>
                <a:lnTo>
                  <a:pt x="293" y="92"/>
                </a:lnTo>
                <a:lnTo>
                  <a:pt x="298" y="81"/>
                </a:lnTo>
                <a:lnTo>
                  <a:pt x="304" y="76"/>
                </a:lnTo>
                <a:lnTo>
                  <a:pt x="309" y="71"/>
                </a:lnTo>
                <a:lnTo>
                  <a:pt x="314" y="65"/>
                </a:lnTo>
                <a:lnTo>
                  <a:pt x="325" y="65"/>
                </a:lnTo>
                <a:lnTo>
                  <a:pt x="336" y="65"/>
                </a:lnTo>
                <a:lnTo>
                  <a:pt x="346" y="71"/>
                </a:lnTo>
                <a:lnTo>
                  <a:pt x="352" y="71"/>
                </a:lnTo>
                <a:lnTo>
                  <a:pt x="352" y="76"/>
                </a:lnTo>
                <a:lnTo>
                  <a:pt x="362" y="81"/>
                </a:lnTo>
                <a:lnTo>
                  <a:pt x="378" y="92"/>
                </a:lnTo>
                <a:lnTo>
                  <a:pt x="389" y="92"/>
                </a:lnTo>
                <a:lnTo>
                  <a:pt x="400" y="87"/>
                </a:lnTo>
                <a:lnTo>
                  <a:pt x="410" y="76"/>
                </a:lnTo>
                <a:lnTo>
                  <a:pt x="416" y="71"/>
                </a:lnTo>
                <a:lnTo>
                  <a:pt x="426" y="71"/>
                </a:lnTo>
                <a:lnTo>
                  <a:pt x="437" y="76"/>
                </a:lnTo>
                <a:lnTo>
                  <a:pt x="448" y="76"/>
                </a:lnTo>
                <a:lnTo>
                  <a:pt x="453" y="81"/>
                </a:lnTo>
                <a:lnTo>
                  <a:pt x="463" y="76"/>
                </a:lnTo>
                <a:lnTo>
                  <a:pt x="469" y="71"/>
                </a:lnTo>
                <a:lnTo>
                  <a:pt x="474" y="65"/>
                </a:lnTo>
                <a:lnTo>
                  <a:pt x="474" y="60"/>
                </a:lnTo>
                <a:lnTo>
                  <a:pt x="469" y="54"/>
                </a:lnTo>
                <a:lnTo>
                  <a:pt x="479" y="38"/>
                </a:lnTo>
                <a:lnTo>
                  <a:pt x="485" y="33"/>
                </a:lnTo>
                <a:lnTo>
                  <a:pt x="495" y="27"/>
                </a:lnTo>
                <a:lnTo>
                  <a:pt x="506" y="27"/>
                </a:lnTo>
                <a:lnTo>
                  <a:pt x="511" y="22"/>
                </a:lnTo>
                <a:lnTo>
                  <a:pt x="517" y="11"/>
                </a:lnTo>
                <a:lnTo>
                  <a:pt x="517" y="6"/>
                </a:lnTo>
                <a:lnTo>
                  <a:pt x="527" y="0"/>
                </a:lnTo>
                <a:lnTo>
                  <a:pt x="533" y="0"/>
                </a:lnTo>
                <a:lnTo>
                  <a:pt x="543" y="0"/>
                </a:lnTo>
                <a:lnTo>
                  <a:pt x="549" y="6"/>
                </a:lnTo>
                <a:lnTo>
                  <a:pt x="554" y="16"/>
                </a:lnTo>
                <a:lnTo>
                  <a:pt x="549" y="16"/>
                </a:lnTo>
                <a:lnTo>
                  <a:pt x="549" y="22"/>
                </a:lnTo>
                <a:lnTo>
                  <a:pt x="549" y="33"/>
                </a:lnTo>
                <a:lnTo>
                  <a:pt x="565" y="44"/>
                </a:lnTo>
                <a:lnTo>
                  <a:pt x="581" y="44"/>
                </a:lnTo>
                <a:lnTo>
                  <a:pt x="586" y="49"/>
                </a:lnTo>
                <a:lnTo>
                  <a:pt x="586" y="60"/>
                </a:lnTo>
                <a:lnTo>
                  <a:pt x="575" y="65"/>
                </a:lnTo>
                <a:lnTo>
                  <a:pt x="575" y="76"/>
                </a:lnTo>
                <a:lnTo>
                  <a:pt x="581" y="92"/>
                </a:lnTo>
                <a:lnTo>
                  <a:pt x="586" y="103"/>
                </a:lnTo>
                <a:lnTo>
                  <a:pt x="591" y="108"/>
                </a:lnTo>
                <a:lnTo>
                  <a:pt x="591" y="119"/>
                </a:lnTo>
                <a:lnTo>
                  <a:pt x="581" y="125"/>
                </a:lnTo>
                <a:lnTo>
                  <a:pt x="570" y="130"/>
                </a:lnTo>
                <a:lnTo>
                  <a:pt x="565" y="135"/>
                </a:lnTo>
                <a:lnTo>
                  <a:pt x="565" y="146"/>
                </a:lnTo>
                <a:lnTo>
                  <a:pt x="565" y="157"/>
                </a:lnTo>
                <a:lnTo>
                  <a:pt x="570" y="168"/>
                </a:lnTo>
                <a:lnTo>
                  <a:pt x="581" y="168"/>
                </a:lnTo>
                <a:lnTo>
                  <a:pt x="591" y="168"/>
                </a:lnTo>
                <a:lnTo>
                  <a:pt x="597" y="168"/>
                </a:lnTo>
                <a:lnTo>
                  <a:pt x="607" y="173"/>
                </a:lnTo>
                <a:lnTo>
                  <a:pt x="607" y="184"/>
                </a:lnTo>
                <a:lnTo>
                  <a:pt x="613" y="190"/>
                </a:lnTo>
                <a:lnTo>
                  <a:pt x="618" y="200"/>
                </a:lnTo>
                <a:lnTo>
                  <a:pt x="618" y="206"/>
                </a:lnTo>
                <a:lnTo>
                  <a:pt x="623" y="217"/>
                </a:lnTo>
                <a:lnTo>
                  <a:pt x="623" y="227"/>
                </a:lnTo>
                <a:lnTo>
                  <a:pt x="634" y="233"/>
                </a:lnTo>
                <a:lnTo>
                  <a:pt x="645" y="217"/>
                </a:lnTo>
                <a:lnTo>
                  <a:pt x="650" y="217"/>
                </a:lnTo>
                <a:lnTo>
                  <a:pt x="650" y="211"/>
                </a:lnTo>
                <a:lnTo>
                  <a:pt x="645" y="200"/>
                </a:lnTo>
                <a:lnTo>
                  <a:pt x="655" y="200"/>
                </a:lnTo>
                <a:lnTo>
                  <a:pt x="666" y="200"/>
                </a:lnTo>
                <a:lnTo>
                  <a:pt x="677" y="200"/>
                </a:lnTo>
                <a:lnTo>
                  <a:pt x="677" y="195"/>
                </a:lnTo>
                <a:lnTo>
                  <a:pt x="677" y="190"/>
                </a:lnTo>
                <a:lnTo>
                  <a:pt x="677" y="184"/>
                </a:lnTo>
                <a:lnTo>
                  <a:pt x="671" y="179"/>
                </a:lnTo>
                <a:lnTo>
                  <a:pt x="677" y="179"/>
                </a:lnTo>
                <a:lnTo>
                  <a:pt x="682" y="179"/>
                </a:lnTo>
                <a:lnTo>
                  <a:pt x="687" y="190"/>
                </a:lnTo>
                <a:lnTo>
                  <a:pt x="693" y="200"/>
                </a:lnTo>
                <a:lnTo>
                  <a:pt x="693" y="211"/>
                </a:lnTo>
                <a:lnTo>
                  <a:pt x="687" y="217"/>
                </a:lnTo>
                <a:lnTo>
                  <a:pt x="687" y="222"/>
                </a:lnTo>
                <a:lnTo>
                  <a:pt x="693" y="222"/>
                </a:lnTo>
                <a:lnTo>
                  <a:pt x="703" y="217"/>
                </a:lnTo>
                <a:lnTo>
                  <a:pt x="709" y="211"/>
                </a:lnTo>
                <a:lnTo>
                  <a:pt x="719" y="211"/>
                </a:lnTo>
                <a:lnTo>
                  <a:pt x="730" y="211"/>
                </a:lnTo>
                <a:lnTo>
                  <a:pt x="735" y="217"/>
                </a:lnTo>
                <a:lnTo>
                  <a:pt x="735" y="222"/>
                </a:lnTo>
                <a:lnTo>
                  <a:pt x="730" y="238"/>
                </a:lnTo>
                <a:lnTo>
                  <a:pt x="719" y="238"/>
                </a:lnTo>
                <a:lnTo>
                  <a:pt x="709" y="238"/>
                </a:lnTo>
                <a:lnTo>
                  <a:pt x="714" y="244"/>
                </a:lnTo>
                <a:lnTo>
                  <a:pt x="719" y="249"/>
                </a:lnTo>
                <a:lnTo>
                  <a:pt x="719" y="254"/>
                </a:lnTo>
                <a:lnTo>
                  <a:pt x="709" y="260"/>
                </a:lnTo>
                <a:lnTo>
                  <a:pt x="703" y="260"/>
                </a:lnTo>
                <a:lnTo>
                  <a:pt x="698" y="265"/>
                </a:lnTo>
                <a:lnTo>
                  <a:pt x="693" y="271"/>
                </a:lnTo>
                <a:lnTo>
                  <a:pt x="682" y="276"/>
                </a:lnTo>
                <a:lnTo>
                  <a:pt x="677" y="276"/>
                </a:lnTo>
                <a:lnTo>
                  <a:pt x="677" y="281"/>
                </a:lnTo>
                <a:lnTo>
                  <a:pt x="671" y="292"/>
                </a:lnTo>
                <a:lnTo>
                  <a:pt x="666" y="298"/>
                </a:lnTo>
                <a:lnTo>
                  <a:pt x="661" y="309"/>
                </a:lnTo>
                <a:lnTo>
                  <a:pt x="655" y="314"/>
                </a:lnTo>
                <a:lnTo>
                  <a:pt x="645" y="314"/>
                </a:lnTo>
                <a:lnTo>
                  <a:pt x="634" y="314"/>
                </a:lnTo>
                <a:lnTo>
                  <a:pt x="629" y="314"/>
                </a:lnTo>
                <a:lnTo>
                  <a:pt x="623" y="314"/>
                </a:lnTo>
                <a:lnTo>
                  <a:pt x="613" y="314"/>
                </a:lnTo>
                <a:lnTo>
                  <a:pt x="602" y="319"/>
                </a:lnTo>
                <a:lnTo>
                  <a:pt x="602" y="330"/>
                </a:lnTo>
                <a:lnTo>
                  <a:pt x="602" y="336"/>
                </a:lnTo>
                <a:lnTo>
                  <a:pt x="602" y="352"/>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2" name="Freeform 190"/>
          <p:cNvSpPr>
            <a:spLocks/>
          </p:cNvSpPr>
          <p:nvPr/>
        </p:nvSpPr>
        <p:spPr bwMode="auto">
          <a:xfrm>
            <a:off x="4868327" y="2539637"/>
            <a:ext cx="396875" cy="274550"/>
          </a:xfrm>
          <a:custGeom>
            <a:avLst/>
            <a:gdLst>
              <a:gd name="T0" fmla="*/ 240 w 250"/>
              <a:gd name="T1" fmla="*/ 60 h 173"/>
              <a:gd name="T2" fmla="*/ 234 w 250"/>
              <a:gd name="T3" fmla="*/ 49 h 173"/>
              <a:gd name="T4" fmla="*/ 234 w 250"/>
              <a:gd name="T5" fmla="*/ 33 h 173"/>
              <a:gd name="T6" fmla="*/ 234 w 250"/>
              <a:gd name="T7" fmla="*/ 11 h 173"/>
              <a:gd name="T8" fmla="*/ 224 w 250"/>
              <a:gd name="T9" fmla="*/ 0 h 173"/>
              <a:gd name="T10" fmla="*/ 213 w 250"/>
              <a:gd name="T11" fmla="*/ 11 h 173"/>
              <a:gd name="T12" fmla="*/ 192 w 250"/>
              <a:gd name="T13" fmla="*/ 22 h 173"/>
              <a:gd name="T14" fmla="*/ 181 w 250"/>
              <a:gd name="T15" fmla="*/ 38 h 173"/>
              <a:gd name="T16" fmla="*/ 160 w 250"/>
              <a:gd name="T17" fmla="*/ 54 h 173"/>
              <a:gd name="T18" fmla="*/ 149 w 250"/>
              <a:gd name="T19" fmla="*/ 65 h 173"/>
              <a:gd name="T20" fmla="*/ 128 w 250"/>
              <a:gd name="T21" fmla="*/ 81 h 173"/>
              <a:gd name="T22" fmla="*/ 112 w 250"/>
              <a:gd name="T23" fmla="*/ 92 h 173"/>
              <a:gd name="T24" fmla="*/ 117 w 250"/>
              <a:gd name="T25" fmla="*/ 76 h 173"/>
              <a:gd name="T26" fmla="*/ 117 w 250"/>
              <a:gd name="T27" fmla="*/ 60 h 173"/>
              <a:gd name="T28" fmla="*/ 101 w 250"/>
              <a:gd name="T29" fmla="*/ 60 h 173"/>
              <a:gd name="T30" fmla="*/ 101 w 250"/>
              <a:gd name="T31" fmla="*/ 49 h 173"/>
              <a:gd name="T32" fmla="*/ 96 w 250"/>
              <a:gd name="T33" fmla="*/ 33 h 173"/>
              <a:gd name="T34" fmla="*/ 85 w 250"/>
              <a:gd name="T35" fmla="*/ 22 h 173"/>
              <a:gd name="T36" fmla="*/ 69 w 250"/>
              <a:gd name="T37" fmla="*/ 27 h 173"/>
              <a:gd name="T38" fmla="*/ 58 w 250"/>
              <a:gd name="T39" fmla="*/ 22 h 173"/>
              <a:gd name="T40" fmla="*/ 37 w 250"/>
              <a:gd name="T41" fmla="*/ 27 h 173"/>
              <a:gd name="T42" fmla="*/ 21 w 250"/>
              <a:gd name="T43" fmla="*/ 38 h 173"/>
              <a:gd name="T44" fmla="*/ 10 w 250"/>
              <a:gd name="T45" fmla="*/ 38 h 173"/>
              <a:gd name="T46" fmla="*/ 0 w 250"/>
              <a:gd name="T47" fmla="*/ 49 h 173"/>
              <a:gd name="T48" fmla="*/ 5 w 250"/>
              <a:gd name="T49" fmla="*/ 60 h 173"/>
              <a:gd name="T50" fmla="*/ 16 w 250"/>
              <a:gd name="T51" fmla="*/ 76 h 173"/>
              <a:gd name="T52" fmla="*/ 32 w 250"/>
              <a:gd name="T53" fmla="*/ 87 h 173"/>
              <a:gd name="T54" fmla="*/ 42 w 250"/>
              <a:gd name="T55" fmla="*/ 103 h 173"/>
              <a:gd name="T56" fmla="*/ 53 w 250"/>
              <a:gd name="T57" fmla="*/ 114 h 173"/>
              <a:gd name="T58" fmla="*/ 48 w 250"/>
              <a:gd name="T59" fmla="*/ 125 h 173"/>
              <a:gd name="T60" fmla="*/ 48 w 250"/>
              <a:gd name="T61" fmla="*/ 135 h 173"/>
              <a:gd name="T62" fmla="*/ 48 w 250"/>
              <a:gd name="T63" fmla="*/ 152 h 173"/>
              <a:gd name="T64" fmla="*/ 80 w 250"/>
              <a:gd name="T65" fmla="*/ 163 h 173"/>
              <a:gd name="T66" fmla="*/ 90 w 250"/>
              <a:gd name="T67" fmla="*/ 173 h 173"/>
              <a:gd name="T68" fmla="*/ 106 w 250"/>
              <a:gd name="T69" fmla="*/ 168 h 173"/>
              <a:gd name="T70" fmla="*/ 133 w 250"/>
              <a:gd name="T71" fmla="*/ 163 h 173"/>
              <a:gd name="T72" fmla="*/ 154 w 250"/>
              <a:gd name="T73" fmla="*/ 152 h 173"/>
              <a:gd name="T74" fmla="*/ 170 w 250"/>
              <a:gd name="T75" fmla="*/ 141 h 173"/>
              <a:gd name="T76" fmla="*/ 186 w 250"/>
              <a:gd name="T77" fmla="*/ 125 h 173"/>
              <a:gd name="T78" fmla="*/ 202 w 250"/>
              <a:gd name="T79" fmla="*/ 108 h 173"/>
              <a:gd name="T80" fmla="*/ 218 w 250"/>
              <a:gd name="T81" fmla="*/ 98 h 173"/>
              <a:gd name="T82" fmla="*/ 234 w 250"/>
              <a:gd name="T83" fmla="*/ 87 h 173"/>
              <a:gd name="T84" fmla="*/ 250 w 250"/>
              <a:gd name="T85" fmla="*/ 71 h 1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0" h="173">
                <a:moveTo>
                  <a:pt x="250" y="71"/>
                </a:moveTo>
                <a:lnTo>
                  <a:pt x="240" y="60"/>
                </a:lnTo>
                <a:lnTo>
                  <a:pt x="240" y="54"/>
                </a:lnTo>
                <a:lnTo>
                  <a:pt x="234" y="49"/>
                </a:lnTo>
                <a:lnTo>
                  <a:pt x="234" y="44"/>
                </a:lnTo>
                <a:lnTo>
                  <a:pt x="234" y="33"/>
                </a:lnTo>
                <a:lnTo>
                  <a:pt x="234" y="22"/>
                </a:lnTo>
                <a:lnTo>
                  <a:pt x="234" y="11"/>
                </a:lnTo>
                <a:lnTo>
                  <a:pt x="229" y="0"/>
                </a:lnTo>
                <a:lnTo>
                  <a:pt x="224" y="0"/>
                </a:lnTo>
                <a:lnTo>
                  <a:pt x="218" y="6"/>
                </a:lnTo>
                <a:lnTo>
                  <a:pt x="213" y="11"/>
                </a:lnTo>
                <a:lnTo>
                  <a:pt x="202" y="16"/>
                </a:lnTo>
                <a:lnTo>
                  <a:pt x="192" y="22"/>
                </a:lnTo>
                <a:lnTo>
                  <a:pt x="192" y="27"/>
                </a:lnTo>
                <a:lnTo>
                  <a:pt x="181" y="38"/>
                </a:lnTo>
                <a:lnTo>
                  <a:pt x="176" y="44"/>
                </a:lnTo>
                <a:lnTo>
                  <a:pt x="160" y="54"/>
                </a:lnTo>
                <a:lnTo>
                  <a:pt x="154" y="54"/>
                </a:lnTo>
                <a:lnTo>
                  <a:pt x="149" y="65"/>
                </a:lnTo>
                <a:lnTo>
                  <a:pt x="138" y="71"/>
                </a:lnTo>
                <a:lnTo>
                  <a:pt x="128" y="81"/>
                </a:lnTo>
                <a:lnTo>
                  <a:pt x="122" y="87"/>
                </a:lnTo>
                <a:lnTo>
                  <a:pt x="112" y="92"/>
                </a:lnTo>
                <a:lnTo>
                  <a:pt x="112" y="87"/>
                </a:lnTo>
                <a:lnTo>
                  <a:pt x="117" y="76"/>
                </a:lnTo>
                <a:lnTo>
                  <a:pt x="117" y="65"/>
                </a:lnTo>
                <a:lnTo>
                  <a:pt x="117" y="60"/>
                </a:lnTo>
                <a:lnTo>
                  <a:pt x="112" y="54"/>
                </a:lnTo>
                <a:lnTo>
                  <a:pt x="101" y="60"/>
                </a:lnTo>
                <a:lnTo>
                  <a:pt x="96" y="60"/>
                </a:lnTo>
                <a:lnTo>
                  <a:pt x="101" y="49"/>
                </a:lnTo>
                <a:lnTo>
                  <a:pt x="96" y="44"/>
                </a:lnTo>
                <a:lnTo>
                  <a:pt x="96" y="33"/>
                </a:lnTo>
                <a:lnTo>
                  <a:pt x="96" y="22"/>
                </a:lnTo>
                <a:lnTo>
                  <a:pt x="85" y="22"/>
                </a:lnTo>
                <a:lnTo>
                  <a:pt x="80" y="27"/>
                </a:lnTo>
                <a:lnTo>
                  <a:pt x="69" y="27"/>
                </a:lnTo>
                <a:lnTo>
                  <a:pt x="64" y="22"/>
                </a:lnTo>
                <a:lnTo>
                  <a:pt x="58" y="22"/>
                </a:lnTo>
                <a:lnTo>
                  <a:pt x="48" y="22"/>
                </a:lnTo>
                <a:lnTo>
                  <a:pt x="37" y="27"/>
                </a:lnTo>
                <a:lnTo>
                  <a:pt x="26" y="33"/>
                </a:lnTo>
                <a:lnTo>
                  <a:pt x="21" y="38"/>
                </a:lnTo>
                <a:lnTo>
                  <a:pt x="16" y="44"/>
                </a:lnTo>
                <a:lnTo>
                  <a:pt x="10" y="38"/>
                </a:lnTo>
                <a:lnTo>
                  <a:pt x="5" y="38"/>
                </a:lnTo>
                <a:lnTo>
                  <a:pt x="0" y="49"/>
                </a:lnTo>
                <a:lnTo>
                  <a:pt x="0" y="54"/>
                </a:lnTo>
                <a:lnTo>
                  <a:pt x="5" y="60"/>
                </a:lnTo>
                <a:lnTo>
                  <a:pt x="10" y="65"/>
                </a:lnTo>
                <a:lnTo>
                  <a:pt x="16" y="76"/>
                </a:lnTo>
                <a:lnTo>
                  <a:pt x="26" y="81"/>
                </a:lnTo>
                <a:lnTo>
                  <a:pt x="32" y="87"/>
                </a:lnTo>
                <a:lnTo>
                  <a:pt x="37" y="92"/>
                </a:lnTo>
                <a:lnTo>
                  <a:pt x="42" y="103"/>
                </a:lnTo>
                <a:lnTo>
                  <a:pt x="48" y="108"/>
                </a:lnTo>
                <a:lnTo>
                  <a:pt x="53" y="114"/>
                </a:lnTo>
                <a:lnTo>
                  <a:pt x="42" y="119"/>
                </a:lnTo>
                <a:lnTo>
                  <a:pt x="48" y="125"/>
                </a:lnTo>
                <a:lnTo>
                  <a:pt x="53" y="135"/>
                </a:lnTo>
                <a:lnTo>
                  <a:pt x="48" y="135"/>
                </a:lnTo>
                <a:lnTo>
                  <a:pt x="48" y="141"/>
                </a:lnTo>
                <a:lnTo>
                  <a:pt x="48" y="152"/>
                </a:lnTo>
                <a:lnTo>
                  <a:pt x="64" y="163"/>
                </a:lnTo>
                <a:lnTo>
                  <a:pt x="80" y="163"/>
                </a:lnTo>
                <a:lnTo>
                  <a:pt x="85" y="168"/>
                </a:lnTo>
                <a:lnTo>
                  <a:pt x="90" y="173"/>
                </a:lnTo>
                <a:lnTo>
                  <a:pt x="96" y="168"/>
                </a:lnTo>
                <a:lnTo>
                  <a:pt x="106" y="168"/>
                </a:lnTo>
                <a:lnTo>
                  <a:pt x="122" y="163"/>
                </a:lnTo>
                <a:lnTo>
                  <a:pt x="133" y="163"/>
                </a:lnTo>
                <a:lnTo>
                  <a:pt x="144" y="157"/>
                </a:lnTo>
                <a:lnTo>
                  <a:pt x="154" y="152"/>
                </a:lnTo>
                <a:lnTo>
                  <a:pt x="160" y="146"/>
                </a:lnTo>
                <a:lnTo>
                  <a:pt x="170" y="141"/>
                </a:lnTo>
                <a:lnTo>
                  <a:pt x="181" y="130"/>
                </a:lnTo>
                <a:lnTo>
                  <a:pt x="186" y="125"/>
                </a:lnTo>
                <a:lnTo>
                  <a:pt x="197" y="114"/>
                </a:lnTo>
                <a:lnTo>
                  <a:pt x="202" y="108"/>
                </a:lnTo>
                <a:lnTo>
                  <a:pt x="213" y="103"/>
                </a:lnTo>
                <a:lnTo>
                  <a:pt x="218" y="98"/>
                </a:lnTo>
                <a:lnTo>
                  <a:pt x="224" y="92"/>
                </a:lnTo>
                <a:lnTo>
                  <a:pt x="234" y="87"/>
                </a:lnTo>
                <a:lnTo>
                  <a:pt x="245" y="76"/>
                </a:lnTo>
                <a:lnTo>
                  <a:pt x="250" y="71"/>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3" name="Freeform 191"/>
          <p:cNvSpPr>
            <a:spLocks/>
          </p:cNvSpPr>
          <p:nvPr/>
        </p:nvSpPr>
        <p:spPr bwMode="auto">
          <a:xfrm>
            <a:off x="4766727" y="3775905"/>
            <a:ext cx="396875" cy="284072"/>
          </a:xfrm>
          <a:custGeom>
            <a:avLst/>
            <a:gdLst>
              <a:gd name="T0" fmla="*/ 240 w 250"/>
              <a:gd name="T1" fmla="*/ 49 h 179"/>
              <a:gd name="T2" fmla="*/ 234 w 250"/>
              <a:gd name="T3" fmla="*/ 33 h 179"/>
              <a:gd name="T4" fmla="*/ 213 w 250"/>
              <a:gd name="T5" fmla="*/ 27 h 179"/>
              <a:gd name="T6" fmla="*/ 197 w 250"/>
              <a:gd name="T7" fmla="*/ 22 h 179"/>
              <a:gd name="T8" fmla="*/ 192 w 250"/>
              <a:gd name="T9" fmla="*/ 38 h 179"/>
              <a:gd name="T10" fmla="*/ 186 w 250"/>
              <a:gd name="T11" fmla="*/ 43 h 179"/>
              <a:gd name="T12" fmla="*/ 181 w 250"/>
              <a:gd name="T13" fmla="*/ 22 h 179"/>
              <a:gd name="T14" fmla="*/ 165 w 250"/>
              <a:gd name="T15" fmla="*/ 22 h 179"/>
              <a:gd name="T16" fmla="*/ 133 w 250"/>
              <a:gd name="T17" fmla="*/ 16 h 179"/>
              <a:gd name="T18" fmla="*/ 112 w 250"/>
              <a:gd name="T19" fmla="*/ 16 h 179"/>
              <a:gd name="T20" fmla="*/ 85 w 250"/>
              <a:gd name="T21" fmla="*/ 16 h 179"/>
              <a:gd name="T22" fmla="*/ 69 w 250"/>
              <a:gd name="T23" fmla="*/ 0 h 179"/>
              <a:gd name="T24" fmla="*/ 42 w 250"/>
              <a:gd name="T25" fmla="*/ 5 h 179"/>
              <a:gd name="T26" fmla="*/ 37 w 250"/>
              <a:gd name="T27" fmla="*/ 22 h 179"/>
              <a:gd name="T28" fmla="*/ 32 w 250"/>
              <a:gd name="T29" fmla="*/ 22 h 179"/>
              <a:gd name="T30" fmla="*/ 11 w 250"/>
              <a:gd name="T31" fmla="*/ 16 h 179"/>
              <a:gd name="T32" fmla="*/ 5 w 250"/>
              <a:gd name="T33" fmla="*/ 27 h 179"/>
              <a:gd name="T34" fmla="*/ 5 w 250"/>
              <a:gd name="T35" fmla="*/ 49 h 179"/>
              <a:gd name="T36" fmla="*/ 5 w 250"/>
              <a:gd name="T37" fmla="*/ 76 h 179"/>
              <a:gd name="T38" fmla="*/ 21 w 250"/>
              <a:gd name="T39" fmla="*/ 92 h 179"/>
              <a:gd name="T40" fmla="*/ 42 w 250"/>
              <a:gd name="T41" fmla="*/ 92 h 179"/>
              <a:gd name="T42" fmla="*/ 48 w 250"/>
              <a:gd name="T43" fmla="*/ 108 h 179"/>
              <a:gd name="T44" fmla="*/ 53 w 250"/>
              <a:gd name="T45" fmla="*/ 119 h 179"/>
              <a:gd name="T46" fmla="*/ 64 w 250"/>
              <a:gd name="T47" fmla="*/ 135 h 179"/>
              <a:gd name="T48" fmla="*/ 90 w 250"/>
              <a:gd name="T49" fmla="*/ 135 h 179"/>
              <a:gd name="T50" fmla="*/ 106 w 250"/>
              <a:gd name="T51" fmla="*/ 141 h 179"/>
              <a:gd name="T52" fmla="*/ 106 w 250"/>
              <a:gd name="T53" fmla="*/ 152 h 179"/>
              <a:gd name="T54" fmla="*/ 106 w 250"/>
              <a:gd name="T55" fmla="*/ 168 h 179"/>
              <a:gd name="T56" fmla="*/ 122 w 250"/>
              <a:gd name="T57" fmla="*/ 179 h 179"/>
              <a:gd name="T58" fmla="*/ 133 w 250"/>
              <a:gd name="T59" fmla="*/ 179 h 179"/>
              <a:gd name="T60" fmla="*/ 144 w 250"/>
              <a:gd name="T61" fmla="*/ 173 h 179"/>
              <a:gd name="T62" fmla="*/ 154 w 250"/>
              <a:gd name="T63" fmla="*/ 168 h 179"/>
              <a:gd name="T64" fmla="*/ 165 w 250"/>
              <a:gd name="T65" fmla="*/ 157 h 179"/>
              <a:gd name="T66" fmla="*/ 176 w 250"/>
              <a:gd name="T67" fmla="*/ 146 h 179"/>
              <a:gd name="T68" fmla="*/ 186 w 250"/>
              <a:gd name="T69" fmla="*/ 135 h 179"/>
              <a:gd name="T70" fmla="*/ 181 w 250"/>
              <a:gd name="T71" fmla="*/ 108 h 179"/>
              <a:gd name="T72" fmla="*/ 176 w 250"/>
              <a:gd name="T73" fmla="*/ 92 h 179"/>
              <a:gd name="T74" fmla="*/ 208 w 250"/>
              <a:gd name="T75" fmla="*/ 87 h 179"/>
              <a:gd name="T76" fmla="*/ 218 w 250"/>
              <a:gd name="T77" fmla="*/ 76 h 179"/>
              <a:gd name="T78" fmla="*/ 234 w 250"/>
              <a:gd name="T79" fmla="*/ 65 h 179"/>
              <a:gd name="T80" fmla="*/ 234 w 250"/>
              <a:gd name="T81" fmla="*/ 54 h 1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0" h="179">
                <a:moveTo>
                  <a:pt x="234" y="49"/>
                </a:moveTo>
                <a:lnTo>
                  <a:pt x="240" y="49"/>
                </a:lnTo>
                <a:lnTo>
                  <a:pt x="250" y="38"/>
                </a:lnTo>
                <a:lnTo>
                  <a:pt x="234" y="33"/>
                </a:lnTo>
                <a:lnTo>
                  <a:pt x="224" y="27"/>
                </a:lnTo>
                <a:lnTo>
                  <a:pt x="213" y="27"/>
                </a:lnTo>
                <a:lnTo>
                  <a:pt x="202" y="22"/>
                </a:lnTo>
                <a:lnTo>
                  <a:pt x="197" y="22"/>
                </a:lnTo>
                <a:lnTo>
                  <a:pt x="197" y="27"/>
                </a:lnTo>
                <a:lnTo>
                  <a:pt x="192" y="38"/>
                </a:lnTo>
                <a:lnTo>
                  <a:pt x="192" y="49"/>
                </a:lnTo>
                <a:lnTo>
                  <a:pt x="186" y="43"/>
                </a:lnTo>
                <a:lnTo>
                  <a:pt x="186" y="33"/>
                </a:lnTo>
                <a:lnTo>
                  <a:pt x="181" y="22"/>
                </a:lnTo>
                <a:lnTo>
                  <a:pt x="176" y="16"/>
                </a:lnTo>
                <a:lnTo>
                  <a:pt x="165" y="22"/>
                </a:lnTo>
                <a:lnTo>
                  <a:pt x="144" y="16"/>
                </a:lnTo>
                <a:lnTo>
                  <a:pt x="133" y="16"/>
                </a:lnTo>
                <a:lnTo>
                  <a:pt x="117" y="16"/>
                </a:lnTo>
                <a:lnTo>
                  <a:pt x="112" y="16"/>
                </a:lnTo>
                <a:lnTo>
                  <a:pt x="101" y="16"/>
                </a:lnTo>
                <a:lnTo>
                  <a:pt x="85" y="16"/>
                </a:lnTo>
                <a:lnTo>
                  <a:pt x="85" y="5"/>
                </a:lnTo>
                <a:lnTo>
                  <a:pt x="69" y="0"/>
                </a:lnTo>
                <a:lnTo>
                  <a:pt x="53" y="0"/>
                </a:lnTo>
                <a:lnTo>
                  <a:pt x="42" y="5"/>
                </a:lnTo>
                <a:lnTo>
                  <a:pt x="42" y="11"/>
                </a:lnTo>
                <a:lnTo>
                  <a:pt x="37" y="22"/>
                </a:lnTo>
                <a:lnTo>
                  <a:pt x="37" y="33"/>
                </a:lnTo>
                <a:lnTo>
                  <a:pt x="32" y="22"/>
                </a:lnTo>
                <a:lnTo>
                  <a:pt x="21" y="22"/>
                </a:lnTo>
                <a:lnTo>
                  <a:pt x="11" y="16"/>
                </a:lnTo>
                <a:lnTo>
                  <a:pt x="5" y="22"/>
                </a:lnTo>
                <a:lnTo>
                  <a:pt x="5" y="27"/>
                </a:lnTo>
                <a:lnTo>
                  <a:pt x="0" y="38"/>
                </a:lnTo>
                <a:lnTo>
                  <a:pt x="5" y="49"/>
                </a:lnTo>
                <a:lnTo>
                  <a:pt x="5" y="60"/>
                </a:lnTo>
                <a:lnTo>
                  <a:pt x="5" y="76"/>
                </a:lnTo>
                <a:lnTo>
                  <a:pt x="5" y="87"/>
                </a:lnTo>
                <a:lnTo>
                  <a:pt x="21" y="92"/>
                </a:lnTo>
                <a:lnTo>
                  <a:pt x="32" y="92"/>
                </a:lnTo>
                <a:lnTo>
                  <a:pt x="42" y="92"/>
                </a:lnTo>
                <a:lnTo>
                  <a:pt x="42" y="97"/>
                </a:lnTo>
                <a:lnTo>
                  <a:pt x="48" y="108"/>
                </a:lnTo>
                <a:lnTo>
                  <a:pt x="58" y="108"/>
                </a:lnTo>
                <a:lnTo>
                  <a:pt x="53" y="119"/>
                </a:lnTo>
                <a:lnTo>
                  <a:pt x="58" y="124"/>
                </a:lnTo>
                <a:lnTo>
                  <a:pt x="64" y="135"/>
                </a:lnTo>
                <a:lnTo>
                  <a:pt x="80" y="135"/>
                </a:lnTo>
                <a:lnTo>
                  <a:pt x="90" y="135"/>
                </a:lnTo>
                <a:lnTo>
                  <a:pt x="101" y="130"/>
                </a:lnTo>
                <a:lnTo>
                  <a:pt x="106" y="141"/>
                </a:lnTo>
                <a:lnTo>
                  <a:pt x="101" y="146"/>
                </a:lnTo>
                <a:lnTo>
                  <a:pt x="106" y="152"/>
                </a:lnTo>
                <a:lnTo>
                  <a:pt x="101" y="162"/>
                </a:lnTo>
                <a:lnTo>
                  <a:pt x="106" y="168"/>
                </a:lnTo>
                <a:lnTo>
                  <a:pt x="117" y="168"/>
                </a:lnTo>
                <a:lnTo>
                  <a:pt x="122" y="179"/>
                </a:lnTo>
                <a:lnTo>
                  <a:pt x="128" y="179"/>
                </a:lnTo>
                <a:lnTo>
                  <a:pt x="133" y="179"/>
                </a:lnTo>
                <a:lnTo>
                  <a:pt x="138" y="179"/>
                </a:lnTo>
                <a:lnTo>
                  <a:pt x="144" y="173"/>
                </a:lnTo>
                <a:lnTo>
                  <a:pt x="154" y="179"/>
                </a:lnTo>
                <a:lnTo>
                  <a:pt x="154" y="168"/>
                </a:lnTo>
                <a:lnTo>
                  <a:pt x="154" y="157"/>
                </a:lnTo>
                <a:lnTo>
                  <a:pt x="165" y="157"/>
                </a:lnTo>
                <a:lnTo>
                  <a:pt x="176" y="157"/>
                </a:lnTo>
                <a:lnTo>
                  <a:pt x="176" y="146"/>
                </a:lnTo>
                <a:lnTo>
                  <a:pt x="181" y="141"/>
                </a:lnTo>
                <a:lnTo>
                  <a:pt x="186" y="135"/>
                </a:lnTo>
                <a:lnTo>
                  <a:pt x="181" y="119"/>
                </a:lnTo>
                <a:lnTo>
                  <a:pt x="181" y="108"/>
                </a:lnTo>
                <a:lnTo>
                  <a:pt x="181" y="97"/>
                </a:lnTo>
                <a:lnTo>
                  <a:pt x="176" y="92"/>
                </a:lnTo>
                <a:lnTo>
                  <a:pt x="192" y="92"/>
                </a:lnTo>
                <a:lnTo>
                  <a:pt x="208" y="87"/>
                </a:lnTo>
                <a:lnTo>
                  <a:pt x="213" y="87"/>
                </a:lnTo>
                <a:lnTo>
                  <a:pt x="218" y="76"/>
                </a:lnTo>
                <a:lnTo>
                  <a:pt x="224" y="70"/>
                </a:lnTo>
                <a:lnTo>
                  <a:pt x="234" y="65"/>
                </a:lnTo>
                <a:lnTo>
                  <a:pt x="240" y="60"/>
                </a:lnTo>
                <a:lnTo>
                  <a:pt x="234" y="54"/>
                </a:lnTo>
                <a:lnTo>
                  <a:pt x="234" y="49"/>
                </a:lnTo>
              </a:path>
            </a:pathLst>
          </a:custGeom>
          <a:noFill/>
          <a:ln w="7938">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6" name="Freeform 194"/>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7" name="Freeform 195"/>
          <p:cNvSpPr>
            <a:spLocks/>
          </p:cNvSpPr>
          <p:nvPr/>
        </p:nvSpPr>
        <p:spPr bwMode="auto">
          <a:xfrm>
            <a:off x="4114265" y="4299613"/>
            <a:ext cx="685800" cy="1047416"/>
          </a:xfrm>
          <a:custGeom>
            <a:avLst/>
            <a:gdLst>
              <a:gd name="T0" fmla="*/ 182 w 432"/>
              <a:gd name="T1" fmla="*/ 32 h 660"/>
              <a:gd name="T2" fmla="*/ 166 w 432"/>
              <a:gd name="T3" fmla="*/ 16 h 660"/>
              <a:gd name="T4" fmla="*/ 150 w 432"/>
              <a:gd name="T5" fmla="*/ 11 h 660"/>
              <a:gd name="T6" fmla="*/ 112 w 432"/>
              <a:gd name="T7" fmla="*/ 16 h 660"/>
              <a:gd name="T8" fmla="*/ 86 w 432"/>
              <a:gd name="T9" fmla="*/ 11 h 660"/>
              <a:gd name="T10" fmla="*/ 64 w 432"/>
              <a:gd name="T11" fmla="*/ 16 h 660"/>
              <a:gd name="T12" fmla="*/ 70 w 432"/>
              <a:gd name="T13" fmla="*/ 38 h 660"/>
              <a:gd name="T14" fmla="*/ 48 w 432"/>
              <a:gd name="T15" fmla="*/ 49 h 660"/>
              <a:gd name="T16" fmla="*/ 43 w 432"/>
              <a:gd name="T17" fmla="*/ 65 h 660"/>
              <a:gd name="T18" fmla="*/ 54 w 432"/>
              <a:gd name="T19" fmla="*/ 87 h 660"/>
              <a:gd name="T20" fmla="*/ 38 w 432"/>
              <a:gd name="T21" fmla="*/ 103 h 660"/>
              <a:gd name="T22" fmla="*/ 11 w 432"/>
              <a:gd name="T23" fmla="*/ 119 h 660"/>
              <a:gd name="T24" fmla="*/ 11 w 432"/>
              <a:gd name="T25" fmla="*/ 141 h 660"/>
              <a:gd name="T26" fmla="*/ 22 w 432"/>
              <a:gd name="T27" fmla="*/ 178 h 660"/>
              <a:gd name="T28" fmla="*/ 54 w 432"/>
              <a:gd name="T29" fmla="*/ 178 h 660"/>
              <a:gd name="T30" fmla="*/ 91 w 432"/>
              <a:gd name="T31" fmla="*/ 200 h 660"/>
              <a:gd name="T32" fmla="*/ 102 w 432"/>
              <a:gd name="T33" fmla="*/ 227 h 660"/>
              <a:gd name="T34" fmla="*/ 102 w 432"/>
              <a:gd name="T35" fmla="*/ 260 h 660"/>
              <a:gd name="T36" fmla="*/ 107 w 432"/>
              <a:gd name="T37" fmla="*/ 292 h 660"/>
              <a:gd name="T38" fmla="*/ 128 w 432"/>
              <a:gd name="T39" fmla="*/ 325 h 660"/>
              <a:gd name="T40" fmla="*/ 139 w 432"/>
              <a:gd name="T41" fmla="*/ 357 h 660"/>
              <a:gd name="T42" fmla="*/ 139 w 432"/>
              <a:gd name="T43" fmla="*/ 389 h 660"/>
              <a:gd name="T44" fmla="*/ 150 w 432"/>
              <a:gd name="T45" fmla="*/ 416 h 660"/>
              <a:gd name="T46" fmla="*/ 155 w 432"/>
              <a:gd name="T47" fmla="*/ 449 h 660"/>
              <a:gd name="T48" fmla="*/ 139 w 432"/>
              <a:gd name="T49" fmla="*/ 481 h 660"/>
              <a:gd name="T50" fmla="*/ 155 w 432"/>
              <a:gd name="T51" fmla="*/ 503 h 660"/>
              <a:gd name="T52" fmla="*/ 187 w 432"/>
              <a:gd name="T53" fmla="*/ 525 h 660"/>
              <a:gd name="T54" fmla="*/ 176 w 432"/>
              <a:gd name="T55" fmla="*/ 552 h 660"/>
              <a:gd name="T56" fmla="*/ 160 w 432"/>
              <a:gd name="T57" fmla="*/ 590 h 660"/>
              <a:gd name="T58" fmla="*/ 160 w 432"/>
              <a:gd name="T59" fmla="*/ 627 h 660"/>
              <a:gd name="T60" fmla="*/ 155 w 432"/>
              <a:gd name="T61" fmla="*/ 654 h 660"/>
              <a:gd name="T62" fmla="*/ 198 w 432"/>
              <a:gd name="T63" fmla="*/ 660 h 660"/>
              <a:gd name="T64" fmla="*/ 224 w 432"/>
              <a:gd name="T65" fmla="*/ 638 h 660"/>
              <a:gd name="T66" fmla="*/ 251 w 432"/>
              <a:gd name="T67" fmla="*/ 617 h 660"/>
              <a:gd name="T68" fmla="*/ 283 w 432"/>
              <a:gd name="T69" fmla="*/ 595 h 660"/>
              <a:gd name="T70" fmla="*/ 294 w 432"/>
              <a:gd name="T71" fmla="*/ 557 h 660"/>
              <a:gd name="T72" fmla="*/ 331 w 432"/>
              <a:gd name="T73" fmla="*/ 546 h 660"/>
              <a:gd name="T74" fmla="*/ 352 w 432"/>
              <a:gd name="T75" fmla="*/ 525 h 660"/>
              <a:gd name="T76" fmla="*/ 390 w 432"/>
              <a:gd name="T77" fmla="*/ 514 h 660"/>
              <a:gd name="T78" fmla="*/ 406 w 432"/>
              <a:gd name="T79" fmla="*/ 487 h 660"/>
              <a:gd name="T80" fmla="*/ 411 w 432"/>
              <a:gd name="T81" fmla="*/ 454 h 660"/>
              <a:gd name="T82" fmla="*/ 422 w 432"/>
              <a:gd name="T83" fmla="*/ 427 h 660"/>
              <a:gd name="T84" fmla="*/ 427 w 432"/>
              <a:gd name="T85" fmla="*/ 389 h 660"/>
              <a:gd name="T86" fmla="*/ 432 w 432"/>
              <a:gd name="T87" fmla="*/ 357 h 660"/>
              <a:gd name="T88" fmla="*/ 406 w 432"/>
              <a:gd name="T89" fmla="*/ 330 h 660"/>
              <a:gd name="T90" fmla="*/ 368 w 432"/>
              <a:gd name="T91" fmla="*/ 330 h 660"/>
              <a:gd name="T92" fmla="*/ 336 w 432"/>
              <a:gd name="T93" fmla="*/ 319 h 660"/>
              <a:gd name="T94" fmla="*/ 326 w 432"/>
              <a:gd name="T95" fmla="*/ 292 h 660"/>
              <a:gd name="T96" fmla="*/ 320 w 432"/>
              <a:gd name="T97" fmla="*/ 249 h 660"/>
              <a:gd name="T98" fmla="*/ 294 w 432"/>
              <a:gd name="T99" fmla="*/ 222 h 660"/>
              <a:gd name="T100" fmla="*/ 256 w 432"/>
              <a:gd name="T101" fmla="*/ 200 h 660"/>
              <a:gd name="T102" fmla="*/ 246 w 432"/>
              <a:gd name="T103" fmla="*/ 173 h 660"/>
              <a:gd name="T104" fmla="*/ 219 w 432"/>
              <a:gd name="T105" fmla="*/ 157 h 660"/>
              <a:gd name="T106" fmla="*/ 208 w 432"/>
              <a:gd name="T107" fmla="*/ 124 h 660"/>
              <a:gd name="T108" fmla="*/ 198 w 432"/>
              <a:gd name="T109" fmla="*/ 76 h 660"/>
              <a:gd name="T110" fmla="*/ 192 w 432"/>
              <a:gd name="T111" fmla="*/ 43 h 660"/>
              <a:gd name="T112" fmla="*/ 182 w 432"/>
              <a:gd name="T113" fmla="*/ 65 h 660"/>
              <a:gd name="T114" fmla="*/ 187 w 432"/>
              <a:gd name="T115" fmla="*/ 49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32" h="660">
                <a:moveTo>
                  <a:pt x="187" y="49"/>
                </a:moveTo>
                <a:lnTo>
                  <a:pt x="187" y="38"/>
                </a:lnTo>
                <a:lnTo>
                  <a:pt x="187" y="32"/>
                </a:lnTo>
                <a:lnTo>
                  <a:pt x="182" y="32"/>
                </a:lnTo>
                <a:lnTo>
                  <a:pt x="182" y="27"/>
                </a:lnTo>
                <a:lnTo>
                  <a:pt x="176" y="16"/>
                </a:lnTo>
                <a:lnTo>
                  <a:pt x="171" y="16"/>
                </a:lnTo>
                <a:lnTo>
                  <a:pt x="166" y="16"/>
                </a:lnTo>
                <a:lnTo>
                  <a:pt x="166" y="5"/>
                </a:lnTo>
                <a:lnTo>
                  <a:pt x="160" y="0"/>
                </a:lnTo>
                <a:lnTo>
                  <a:pt x="150" y="5"/>
                </a:lnTo>
                <a:lnTo>
                  <a:pt x="150" y="11"/>
                </a:lnTo>
                <a:lnTo>
                  <a:pt x="139" y="11"/>
                </a:lnTo>
                <a:lnTo>
                  <a:pt x="128" y="16"/>
                </a:lnTo>
                <a:lnTo>
                  <a:pt x="123" y="16"/>
                </a:lnTo>
                <a:lnTo>
                  <a:pt x="112" y="16"/>
                </a:lnTo>
                <a:lnTo>
                  <a:pt x="102" y="11"/>
                </a:lnTo>
                <a:lnTo>
                  <a:pt x="96" y="11"/>
                </a:lnTo>
                <a:lnTo>
                  <a:pt x="91" y="5"/>
                </a:lnTo>
                <a:lnTo>
                  <a:pt x="86" y="11"/>
                </a:lnTo>
                <a:lnTo>
                  <a:pt x="80" y="5"/>
                </a:lnTo>
                <a:lnTo>
                  <a:pt x="64" y="11"/>
                </a:lnTo>
                <a:lnTo>
                  <a:pt x="75" y="16"/>
                </a:lnTo>
                <a:lnTo>
                  <a:pt x="64" y="16"/>
                </a:lnTo>
                <a:lnTo>
                  <a:pt x="70" y="22"/>
                </a:lnTo>
                <a:lnTo>
                  <a:pt x="80" y="27"/>
                </a:lnTo>
                <a:lnTo>
                  <a:pt x="70" y="32"/>
                </a:lnTo>
                <a:lnTo>
                  <a:pt x="70" y="38"/>
                </a:lnTo>
                <a:lnTo>
                  <a:pt x="59" y="43"/>
                </a:lnTo>
                <a:lnTo>
                  <a:pt x="54" y="43"/>
                </a:lnTo>
                <a:lnTo>
                  <a:pt x="54" y="49"/>
                </a:lnTo>
                <a:lnTo>
                  <a:pt x="48" y="49"/>
                </a:lnTo>
                <a:lnTo>
                  <a:pt x="43" y="54"/>
                </a:lnTo>
                <a:lnTo>
                  <a:pt x="38" y="59"/>
                </a:lnTo>
                <a:lnTo>
                  <a:pt x="43" y="59"/>
                </a:lnTo>
                <a:lnTo>
                  <a:pt x="43" y="65"/>
                </a:lnTo>
                <a:lnTo>
                  <a:pt x="48" y="65"/>
                </a:lnTo>
                <a:lnTo>
                  <a:pt x="48" y="70"/>
                </a:lnTo>
                <a:lnTo>
                  <a:pt x="54" y="81"/>
                </a:lnTo>
                <a:lnTo>
                  <a:pt x="54" y="87"/>
                </a:lnTo>
                <a:lnTo>
                  <a:pt x="54" y="97"/>
                </a:lnTo>
                <a:lnTo>
                  <a:pt x="48" y="97"/>
                </a:lnTo>
                <a:lnTo>
                  <a:pt x="43" y="97"/>
                </a:lnTo>
                <a:lnTo>
                  <a:pt x="38" y="103"/>
                </a:lnTo>
                <a:lnTo>
                  <a:pt x="32" y="97"/>
                </a:lnTo>
                <a:lnTo>
                  <a:pt x="27" y="103"/>
                </a:lnTo>
                <a:lnTo>
                  <a:pt x="16" y="108"/>
                </a:lnTo>
                <a:lnTo>
                  <a:pt x="11" y="119"/>
                </a:lnTo>
                <a:lnTo>
                  <a:pt x="6" y="124"/>
                </a:lnTo>
                <a:lnTo>
                  <a:pt x="6" y="130"/>
                </a:lnTo>
                <a:lnTo>
                  <a:pt x="0" y="135"/>
                </a:lnTo>
                <a:lnTo>
                  <a:pt x="11" y="141"/>
                </a:lnTo>
                <a:lnTo>
                  <a:pt x="16" y="146"/>
                </a:lnTo>
                <a:lnTo>
                  <a:pt x="6" y="151"/>
                </a:lnTo>
                <a:lnTo>
                  <a:pt x="0" y="162"/>
                </a:lnTo>
                <a:lnTo>
                  <a:pt x="22" y="178"/>
                </a:lnTo>
                <a:lnTo>
                  <a:pt x="32" y="189"/>
                </a:lnTo>
                <a:lnTo>
                  <a:pt x="38" y="195"/>
                </a:lnTo>
                <a:lnTo>
                  <a:pt x="48" y="189"/>
                </a:lnTo>
                <a:lnTo>
                  <a:pt x="54" y="178"/>
                </a:lnTo>
                <a:lnTo>
                  <a:pt x="64" y="178"/>
                </a:lnTo>
                <a:lnTo>
                  <a:pt x="75" y="189"/>
                </a:lnTo>
                <a:lnTo>
                  <a:pt x="80" y="195"/>
                </a:lnTo>
                <a:lnTo>
                  <a:pt x="91" y="200"/>
                </a:lnTo>
                <a:lnTo>
                  <a:pt x="96" y="206"/>
                </a:lnTo>
                <a:lnTo>
                  <a:pt x="102" y="211"/>
                </a:lnTo>
                <a:lnTo>
                  <a:pt x="107" y="222"/>
                </a:lnTo>
                <a:lnTo>
                  <a:pt x="102" y="227"/>
                </a:lnTo>
                <a:lnTo>
                  <a:pt x="107" y="238"/>
                </a:lnTo>
                <a:lnTo>
                  <a:pt x="102" y="243"/>
                </a:lnTo>
                <a:lnTo>
                  <a:pt x="96" y="254"/>
                </a:lnTo>
                <a:lnTo>
                  <a:pt x="102" y="260"/>
                </a:lnTo>
                <a:lnTo>
                  <a:pt x="107" y="265"/>
                </a:lnTo>
                <a:lnTo>
                  <a:pt x="112" y="276"/>
                </a:lnTo>
                <a:lnTo>
                  <a:pt x="107" y="281"/>
                </a:lnTo>
                <a:lnTo>
                  <a:pt x="107" y="292"/>
                </a:lnTo>
                <a:lnTo>
                  <a:pt x="112" y="303"/>
                </a:lnTo>
                <a:lnTo>
                  <a:pt x="112" y="314"/>
                </a:lnTo>
                <a:lnTo>
                  <a:pt x="118" y="319"/>
                </a:lnTo>
                <a:lnTo>
                  <a:pt x="128" y="325"/>
                </a:lnTo>
                <a:lnTo>
                  <a:pt x="128" y="330"/>
                </a:lnTo>
                <a:lnTo>
                  <a:pt x="128" y="341"/>
                </a:lnTo>
                <a:lnTo>
                  <a:pt x="134" y="346"/>
                </a:lnTo>
                <a:lnTo>
                  <a:pt x="139" y="357"/>
                </a:lnTo>
                <a:lnTo>
                  <a:pt x="139" y="362"/>
                </a:lnTo>
                <a:lnTo>
                  <a:pt x="144" y="373"/>
                </a:lnTo>
                <a:lnTo>
                  <a:pt x="144" y="379"/>
                </a:lnTo>
                <a:lnTo>
                  <a:pt x="139" y="389"/>
                </a:lnTo>
                <a:lnTo>
                  <a:pt x="139" y="395"/>
                </a:lnTo>
                <a:lnTo>
                  <a:pt x="144" y="400"/>
                </a:lnTo>
                <a:lnTo>
                  <a:pt x="150" y="406"/>
                </a:lnTo>
                <a:lnTo>
                  <a:pt x="150" y="416"/>
                </a:lnTo>
                <a:lnTo>
                  <a:pt x="150" y="422"/>
                </a:lnTo>
                <a:lnTo>
                  <a:pt x="155" y="427"/>
                </a:lnTo>
                <a:lnTo>
                  <a:pt x="150" y="438"/>
                </a:lnTo>
                <a:lnTo>
                  <a:pt x="155" y="449"/>
                </a:lnTo>
                <a:lnTo>
                  <a:pt x="150" y="454"/>
                </a:lnTo>
                <a:lnTo>
                  <a:pt x="144" y="465"/>
                </a:lnTo>
                <a:lnTo>
                  <a:pt x="144" y="476"/>
                </a:lnTo>
                <a:lnTo>
                  <a:pt x="139" y="481"/>
                </a:lnTo>
                <a:lnTo>
                  <a:pt x="139" y="487"/>
                </a:lnTo>
                <a:lnTo>
                  <a:pt x="144" y="492"/>
                </a:lnTo>
                <a:lnTo>
                  <a:pt x="155" y="492"/>
                </a:lnTo>
                <a:lnTo>
                  <a:pt x="155" y="503"/>
                </a:lnTo>
                <a:lnTo>
                  <a:pt x="166" y="508"/>
                </a:lnTo>
                <a:lnTo>
                  <a:pt x="171" y="514"/>
                </a:lnTo>
                <a:lnTo>
                  <a:pt x="182" y="519"/>
                </a:lnTo>
                <a:lnTo>
                  <a:pt x="187" y="525"/>
                </a:lnTo>
                <a:lnTo>
                  <a:pt x="187" y="530"/>
                </a:lnTo>
                <a:lnTo>
                  <a:pt x="187" y="541"/>
                </a:lnTo>
                <a:lnTo>
                  <a:pt x="187" y="552"/>
                </a:lnTo>
                <a:lnTo>
                  <a:pt x="176" y="552"/>
                </a:lnTo>
                <a:lnTo>
                  <a:pt x="171" y="568"/>
                </a:lnTo>
                <a:lnTo>
                  <a:pt x="171" y="579"/>
                </a:lnTo>
                <a:lnTo>
                  <a:pt x="160" y="579"/>
                </a:lnTo>
                <a:lnTo>
                  <a:pt x="160" y="590"/>
                </a:lnTo>
                <a:lnTo>
                  <a:pt x="160" y="600"/>
                </a:lnTo>
                <a:lnTo>
                  <a:pt x="160" y="606"/>
                </a:lnTo>
                <a:lnTo>
                  <a:pt x="155" y="617"/>
                </a:lnTo>
                <a:lnTo>
                  <a:pt x="160" y="627"/>
                </a:lnTo>
                <a:lnTo>
                  <a:pt x="166" y="633"/>
                </a:lnTo>
                <a:lnTo>
                  <a:pt x="155" y="644"/>
                </a:lnTo>
                <a:lnTo>
                  <a:pt x="150" y="649"/>
                </a:lnTo>
                <a:lnTo>
                  <a:pt x="155" y="654"/>
                </a:lnTo>
                <a:lnTo>
                  <a:pt x="160" y="660"/>
                </a:lnTo>
                <a:lnTo>
                  <a:pt x="176" y="660"/>
                </a:lnTo>
                <a:lnTo>
                  <a:pt x="187" y="654"/>
                </a:lnTo>
                <a:lnTo>
                  <a:pt x="198" y="660"/>
                </a:lnTo>
                <a:lnTo>
                  <a:pt x="203" y="654"/>
                </a:lnTo>
                <a:lnTo>
                  <a:pt x="214" y="649"/>
                </a:lnTo>
                <a:lnTo>
                  <a:pt x="219" y="644"/>
                </a:lnTo>
                <a:lnTo>
                  <a:pt x="224" y="638"/>
                </a:lnTo>
                <a:lnTo>
                  <a:pt x="235" y="638"/>
                </a:lnTo>
                <a:lnTo>
                  <a:pt x="246" y="633"/>
                </a:lnTo>
                <a:lnTo>
                  <a:pt x="240" y="627"/>
                </a:lnTo>
                <a:lnTo>
                  <a:pt x="251" y="617"/>
                </a:lnTo>
                <a:lnTo>
                  <a:pt x="256" y="611"/>
                </a:lnTo>
                <a:lnTo>
                  <a:pt x="262" y="606"/>
                </a:lnTo>
                <a:lnTo>
                  <a:pt x="272" y="600"/>
                </a:lnTo>
                <a:lnTo>
                  <a:pt x="283" y="595"/>
                </a:lnTo>
                <a:lnTo>
                  <a:pt x="288" y="590"/>
                </a:lnTo>
                <a:lnTo>
                  <a:pt x="288" y="573"/>
                </a:lnTo>
                <a:lnTo>
                  <a:pt x="294" y="568"/>
                </a:lnTo>
                <a:lnTo>
                  <a:pt x="294" y="557"/>
                </a:lnTo>
                <a:lnTo>
                  <a:pt x="304" y="557"/>
                </a:lnTo>
                <a:lnTo>
                  <a:pt x="315" y="552"/>
                </a:lnTo>
                <a:lnTo>
                  <a:pt x="320" y="552"/>
                </a:lnTo>
                <a:lnTo>
                  <a:pt x="331" y="546"/>
                </a:lnTo>
                <a:lnTo>
                  <a:pt x="336" y="541"/>
                </a:lnTo>
                <a:lnTo>
                  <a:pt x="342" y="530"/>
                </a:lnTo>
                <a:lnTo>
                  <a:pt x="347" y="525"/>
                </a:lnTo>
                <a:lnTo>
                  <a:pt x="352" y="525"/>
                </a:lnTo>
                <a:lnTo>
                  <a:pt x="363" y="525"/>
                </a:lnTo>
                <a:lnTo>
                  <a:pt x="374" y="525"/>
                </a:lnTo>
                <a:lnTo>
                  <a:pt x="384" y="519"/>
                </a:lnTo>
                <a:lnTo>
                  <a:pt x="390" y="514"/>
                </a:lnTo>
                <a:lnTo>
                  <a:pt x="395" y="508"/>
                </a:lnTo>
                <a:lnTo>
                  <a:pt x="400" y="503"/>
                </a:lnTo>
                <a:lnTo>
                  <a:pt x="406" y="498"/>
                </a:lnTo>
                <a:lnTo>
                  <a:pt x="406" y="487"/>
                </a:lnTo>
                <a:lnTo>
                  <a:pt x="406" y="476"/>
                </a:lnTo>
                <a:lnTo>
                  <a:pt x="406" y="471"/>
                </a:lnTo>
                <a:lnTo>
                  <a:pt x="406" y="460"/>
                </a:lnTo>
                <a:lnTo>
                  <a:pt x="411" y="454"/>
                </a:lnTo>
                <a:lnTo>
                  <a:pt x="416" y="449"/>
                </a:lnTo>
                <a:lnTo>
                  <a:pt x="422" y="438"/>
                </a:lnTo>
                <a:lnTo>
                  <a:pt x="422" y="433"/>
                </a:lnTo>
                <a:lnTo>
                  <a:pt x="422" y="427"/>
                </a:lnTo>
                <a:lnTo>
                  <a:pt x="427" y="422"/>
                </a:lnTo>
                <a:lnTo>
                  <a:pt x="427" y="406"/>
                </a:lnTo>
                <a:lnTo>
                  <a:pt x="432" y="400"/>
                </a:lnTo>
                <a:lnTo>
                  <a:pt x="427" y="389"/>
                </a:lnTo>
                <a:lnTo>
                  <a:pt x="427" y="379"/>
                </a:lnTo>
                <a:lnTo>
                  <a:pt x="432" y="373"/>
                </a:lnTo>
                <a:lnTo>
                  <a:pt x="427" y="362"/>
                </a:lnTo>
                <a:lnTo>
                  <a:pt x="432" y="357"/>
                </a:lnTo>
                <a:lnTo>
                  <a:pt x="427" y="346"/>
                </a:lnTo>
                <a:lnTo>
                  <a:pt x="427" y="341"/>
                </a:lnTo>
                <a:lnTo>
                  <a:pt x="416" y="335"/>
                </a:lnTo>
                <a:lnTo>
                  <a:pt x="406" y="330"/>
                </a:lnTo>
                <a:lnTo>
                  <a:pt x="395" y="335"/>
                </a:lnTo>
                <a:lnTo>
                  <a:pt x="390" y="330"/>
                </a:lnTo>
                <a:lnTo>
                  <a:pt x="379" y="330"/>
                </a:lnTo>
                <a:lnTo>
                  <a:pt x="368" y="330"/>
                </a:lnTo>
                <a:lnTo>
                  <a:pt x="363" y="325"/>
                </a:lnTo>
                <a:lnTo>
                  <a:pt x="352" y="319"/>
                </a:lnTo>
                <a:lnTo>
                  <a:pt x="347" y="325"/>
                </a:lnTo>
                <a:lnTo>
                  <a:pt x="336" y="319"/>
                </a:lnTo>
                <a:lnTo>
                  <a:pt x="331" y="319"/>
                </a:lnTo>
                <a:lnTo>
                  <a:pt x="326" y="308"/>
                </a:lnTo>
                <a:lnTo>
                  <a:pt x="326" y="297"/>
                </a:lnTo>
                <a:lnTo>
                  <a:pt x="326" y="292"/>
                </a:lnTo>
                <a:lnTo>
                  <a:pt x="320" y="276"/>
                </a:lnTo>
                <a:lnTo>
                  <a:pt x="320" y="270"/>
                </a:lnTo>
                <a:lnTo>
                  <a:pt x="320" y="260"/>
                </a:lnTo>
                <a:lnTo>
                  <a:pt x="320" y="249"/>
                </a:lnTo>
                <a:lnTo>
                  <a:pt x="315" y="243"/>
                </a:lnTo>
                <a:lnTo>
                  <a:pt x="310" y="233"/>
                </a:lnTo>
                <a:lnTo>
                  <a:pt x="299" y="227"/>
                </a:lnTo>
                <a:lnTo>
                  <a:pt x="294" y="222"/>
                </a:lnTo>
                <a:lnTo>
                  <a:pt x="288" y="216"/>
                </a:lnTo>
                <a:lnTo>
                  <a:pt x="278" y="211"/>
                </a:lnTo>
                <a:lnTo>
                  <a:pt x="262" y="206"/>
                </a:lnTo>
                <a:lnTo>
                  <a:pt x="256" y="200"/>
                </a:lnTo>
                <a:lnTo>
                  <a:pt x="246" y="200"/>
                </a:lnTo>
                <a:lnTo>
                  <a:pt x="240" y="195"/>
                </a:lnTo>
                <a:lnTo>
                  <a:pt x="235" y="178"/>
                </a:lnTo>
                <a:lnTo>
                  <a:pt x="246" y="173"/>
                </a:lnTo>
                <a:lnTo>
                  <a:pt x="240" y="168"/>
                </a:lnTo>
                <a:lnTo>
                  <a:pt x="230" y="168"/>
                </a:lnTo>
                <a:lnTo>
                  <a:pt x="224" y="162"/>
                </a:lnTo>
                <a:lnTo>
                  <a:pt x="219" y="157"/>
                </a:lnTo>
                <a:lnTo>
                  <a:pt x="219" y="146"/>
                </a:lnTo>
                <a:lnTo>
                  <a:pt x="224" y="141"/>
                </a:lnTo>
                <a:lnTo>
                  <a:pt x="214" y="135"/>
                </a:lnTo>
                <a:lnTo>
                  <a:pt x="208" y="124"/>
                </a:lnTo>
                <a:lnTo>
                  <a:pt x="198" y="114"/>
                </a:lnTo>
                <a:lnTo>
                  <a:pt x="198" y="103"/>
                </a:lnTo>
                <a:lnTo>
                  <a:pt x="198" y="92"/>
                </a:lnTo>
                <a:lnTo>
                  <a:pt x="198" y="76"/>
                </a:lnTo>
                <a:lnTo>
                  <a:pt x="198" y="65"/>
                </a:lnTo>
                <a:lnTo>
                  <a:pt x="192" y="59"/>
                </a:lnTo>
                <a:lnTo>
                  <a:pt x="198" y="49"/>
                </a:lnTo>
                <a:lnTo>
                  <a:pt x="192" y="43"/>
                </a:lnTo>
                <a:lnTo>
                  <a:pt x="187" y="49"/>
                </a:lnTo>
                <a:lnTo>
                  <a:pt x="192" y="59"/>
                </a:lnTo>
                <a:lnTo>
                  <a:pt x="187" y="59"/>
                </a:lnTo>
                <a:lnTo>
                  <a:pt x="182" y="65"/>
                </a:lnTo>
                <a:lnTo>
                  <a:pt x="176" y="70"/>
                </a:lnTo>
                <a:lnTo>
                  <a:pt x="182" y="59"/>
                </a:lnTo>
                <a:lnTo>
                  <a:pt x="182" y="54"/>
                </a:lnTo>
                <a:lnTo>
                  <a:pt x="187" y="49"/>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8" name="Freeform 196"/>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9" name="Freeform 197"/>
          <p:cNvSpPr>
            <a:spLocks/>
          </p:cNvSpPr>
          <p:nvPr/>
        </p:nvSpPr>
        <p:spPr bwMode="auto">
          <a:xfrm>
            <a:off x="4207927" y="4325005"/>
            <a:ext cx="7938" cy="9522"/>
          </a:xfrm>
          <a:custGeom>
            <a:avLst/>
            <a:gdLst>
              <a:gd name="T0" fmla="*/ 5 w 5"/>
              <a:gd name="T1" fmla="*/ 0 h 6"/>
              <a:gd name="T2" fmla="*/ 0 w 5"/>
              <a:gd name="T3" fmla="*/ 6 h 6"/>
              <a:gd name="T4" fmla="*/ 5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5" y="0"/>
                </a:moveTo>
                <a:lnTo>
                  <a:pt x="0" y="6"/>
                </a:lnTo>
                <a:lnTo>
                  <a:pt x="5" y="0"/>
                </a:lnTo>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0" name="Freeform 199"/>
          <p:cNvSpPr>
            <a:spLocks/>
          </p:cNvSpPr>
          <p:nvPr/>
        </p:nvSpPr>
        <p:spPr bwMode="auto">
          <a:xfrm>
            <a:off x="5031840" y="3886995"/>
            <a:ext cx="574675" cy="352313"/>
          </a:xfrm>
          <a:custGeom>
            <a:avLst/>
            <a:gdLst>
              <a:gd name="T0" fmla="*/ 213 w 362"/>
              <a:gd name="T1" fmla="*/ 87 h 222"/>
              <a:gd name="T2" fmla="*/ 192 w 362"/>
              <a:gd name="T3" fmla="*/ 71 h 222"/>
              <a:gd name="T4" fmla="*/ 170 w 362"/>
              <a:gd name="T5" fmla="*/ 65 h 222"/>
              <a:gd name="T6" fmla="*/ 149 w 362"/>
              <a:gd name="T7" fmla="*/ 71 h 222"/>
              <a:gd name="T8" fmla="*/ 144 w 362"/>
              <a:gd name="T9" fmla="*/ 92 h 222"/>
              <a:gd name="T10" fmla="*/ 133 w 362"/>
              <a:gd name="T11" fmla="*/ 114 h 222"/>
              <a:gd name="T12" fmla="*/ 112 w 362"/>
              <a:gd name="T13" fmla="*/ 103 h 222"/>
              <a:gd name="T14" fmla="*/ 101 w 362"/>
              <a:gd name="T15" fmla="*/ 82 h 222"/>
              <a:gd name="T16" fmla="*/ 117 w 362"/>
              <a:gd name="T17" fmla="*/ 71 h 222"/>
              <a:gd name="T18" fmla="*/ 96 w 362"/>
              <a:gd name="T19" fmla="*/ 65 h 222"/>
              <a:gd name="T20" fmla="*/ 90 w 362"/>
              <a:gd name="T21" fmla="*/ 54 h 222"/>
              <a:gd name="T22" fmla="*/ 80 w 362"/>
              <a:gd name="T23" fmla="*/ 33 h 222"/>
              <a:gd name="T24" fmla="*/ 74 w 362"/>
              <a:gd name="T25" fmla="*/ 11 h 222"/>
              <a:gd name="T26" fmla="*/ 58 w 362"/>
              <a:gd name="T27" fmla="*/ 0 h 222"/>
              <a:gd name="T28" fmla="*/ 37 w 362"/>
              <a:gd name="T29" fmla="*/ 17 h 222"/>
              <a:gd name="T30" fmla="*/ 5 w 362"/>
              <a:gd name="T31" fmla="*/ 22 h 222"/>
              <a:gd name="T32" fmla="*/ 10 w 362"/>
              <a:gd name="T33" fmla="*/ 54 h 222"/>
              <a:gd name="T34" fmla="*/ 0 w 362"/>
              <a:gd name="T35" fmla="*/ 82 h 222"/>
              <a:gd name="T36" fmla="*/ 5 w 362"/>
              <a:gd name="T37" fmla="*/ 109 h 222"/>
              <a:gd name="T38" fmla="*/ 10 w 362"/>
              <a:gd name="T39" fmla="*/ 130 h 222"/>
              <a:gd name="T40" fmla="*/ 26 w 362"/>
              <a:gd name="T41" fmla="*/ 136 h 222"/>
              <a:gd name="T42" fmla="*/ 37 w 362"/>
              <a:gd name="T43" fmla="*/ 152 h 222"/>
              <a:gd name="T44" fmla="*/ 58 w 362"/>
              <a:gd name="T45" fmla="*/ 173 h 222"/>
              <a:gd name="T46" fmla="*/ 58 w 362"/>
              <a:gd name="T47" fmla="*/ 184 h 222"/>
              <a:gd name="T48" fmla="*/ 80 w 362"/>
              <a:gd name="T49" fmla="*/ 195 h 222"/>
              <a:gd name="T50" fmla="*/ 106 w 362"/>
              <a:gd name="T51" fmla="*/ 201 h 222"/>
              <a:gd name="T52" fmla="*/ 128 w 362"/>
              <a:gd name="T53" fmla="*/ 206 h 222"/>
              <a:gd name="T54" fmla="*/ 170 w 362"/>
              <a:gd name="T55" fmla="*/ 206 h 222"/>
              <a:gd name="T56" fmla="*/ 192 w 362"/>
              <a:gd name="T57" fmla="*/ 217 h 222"/>
              <a:gd name="T58" fmla="*/ 224 w 362"/>
              <a:gd name="T59" fmla="*/ 222 h 222"/>
              <a:gd name="T60" fmla="*/ 245 w 362"/>
              <a:gd name="T61" fmla="*/ 217 h 222"/>
              <a:gd name="T62" fmla="*/ 272 w 362"/>
              <a:gd name="T63" fmla="*/ 211 h 222"/>
              <a:gd name="T64" fmla="*/ 293 w 362"/>
              <a:gd name="T65" fmla="*/ 201 h 222"/>
              <a:gd name="T66" fmla="*/ 314 w 362"/>
              <a:gd name="T67" fmla="*/ 184 h 222"/>
              <a:gd name="T68" fmla="*/ 341 w 362"/>
              <a:gd name="T69" fmla="*/ 179 h 222"/>
              <a:gd name="T70" fmla="*/ 357 w 362"/>
              <a:gd name="T71" fmla="*/ 152 h 222"/>
              <a:gd name="T72" fmla="*/ 336 w 362"/>
              <a:gd name="T73" fmla="*/ 157 h 222"/>
              <a:gd name="T74" fmla="*/ 325 w 362"/>
              <a:gd name="T75" fmla="*/ 141 h 222"/>
              <a:gd name="T76" fmla="*/ 320 w 362"/>
              <a:gd name="T77" fmla="*/ 130 h 222"/>
              <a:gd name="T78" fmla="*/ 288 w 362"/>
              <a:gd name="T79" fmla="*/ 130 h 222"/>
              <a:gd name="T80" fmla="*/ 266 w 362"/>
              <a:gd name="T81" fmla="*/ 114 h 222"/>
              <a:gd name="T82" fmla="*/ 261 w 362"/>
              <a:gd name="T83" fmla="*/ 98 h 222"/>
              <a:gd name="T84" fmla="*/ 245 w 362"/>
              <a:gd name="T85" fmla="*/ 114 h 222"/>
              <a:gd name="T86" fmla="*/ 224 w 362"/>
              <a:gd name="T87" fmla="*/ 114 h 2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2" h="222">
                <a:moveTo>
                  <a:pt x="213" y="114"/>
                </a:moveTo>
                <a:lnTo>
                  <a:pt x="213" y="98"/>
                </a:lnTo>
                <a:lnTo>
                  <a:pt x="213" y="87"/>
                </a:lnTo>
                <a:lnTo>
                  <a:pt x="213" y="71"/>
                </a:lnTo>
                <a:lnTo>
                  <a:pt x="208" y="71"/>
                </a:lnTo>
                <a:lnTo>
                  <a:pt x="192" y="71"/>
                </a:lnTo>
                <a:lnTo>
                  <a:pt x="186" y="71"/>
                </a:lnTo>
                <a:lnTo>
                  <a:pt x="176" y="71"/>
                </a:lnTo>
                <a:lnTo>
                  <a:pt x="170" y="65"/>
                </a:lnTo>
                <a:lnTo>
                  <a:pt x="160" y="60"/>
                </a:lnTo>
                <a:lnTo>
                  <a:pt x="144" y="60"/>
                </a:lnTo>
                <a:lnTo>
                  <a:pt x="149" y="71"/>
                </a:lnTo>
                <a:lnTo>
                  <a:pt x="154" y="82"/>
                </a:lnTo>
                <a:lnTo>
                  <a:pt x="149" y="87"/>
                </a:lnTo>
                <a:lnTo>
                  <a:pt x="144" y="92"/>
                </a:lnTo>
                <a:lnTo>
                  <a:pt x="138" y="98"/>
                </a:lnTo>
                <a:lnTo>
                  <a:pt x="138" y="103"/>
                </a:lnTo>
                <a:lnTo>
                  <a:pt x="133" y="114"/>
                </a:lnTo>
                <a:lnTo>
                  <a:pt x="128" y="109"/>
                </a:lnTo>
                <a:lnTo>
                  <a:pt x="122" y="109"/>
                </a:lnTo>
                <a:lnTo>
                  <a:pt x="112" y="103"/>
                </a:lnTo>
                <a:lnTo>
                  <a:pt x="112" y="92"/>
                </a:lnTo>
                <a:lnTo>
                  <a:pt x="112" y="87"/>
                </a:lnTo>
                <a:lnTo>
                  <a:pt x="101" y="82"/>
                </a:lnTo>
                <a:lnTo>
                  <a:pt x="101" y="76"/>
                </a:lnTo>
                <a:lnTo>
                  <a:pt x="112" y="76"/>
                </a:lnTo>
                <a:lnTo>
                  <a:pt x="117" y="71"/>
                </a:lnTo>
                <a:lnTo>
                  <a:pt x="112" y="71"/>
                </a:lnTo>
                <a:lnTo>
                  <a:pt x="101" y="71"/>
                </a:lnTo>
                <a:lnTo>
                  <a:pt x="96" y="65"/>
                </a:lnTo>
                <a:lnTo>
                  <a:pt x="90" y="54"/>
                </a:lnTo>
                <a:lnTo>
                  <a:pt x="85" y="49"/>
                </a:lnTo>
                <a:lnTo>
                  <a:pt x="90" y="54"/>
                </a:lnTo>
                <a:lnTo>
                  <a:pt x="85" y="49"/>
                </a:lnTo>
                <a:lnTo>
                  <a:pt x="80" y="44"/>
                </a:lnTo>
                <a:lnTo>
                  <a:pt x="80" y="33"/>
                </a:lnTo>
                <a:lnTo>
                  <a:pt x="80" y="22"/>
                </a:lnTo>
                <a:lnTo>
                  <a:pt x="74" y="17"/>
                </a:lnTo>
                <a:lnTo>
                  <a:pt x="74" y="11"/>
                </a:lnTo>
                <a:lnTo>
                  <a:pt x="69" y="6"/>
                </a:lnTo>
                <a:lnTo>
                  <a:pt x="64" y="0"/>
                </a:lnTo>
                <a:lnTo>
                  <a:pt x="58" y="0"/>
                </a:lnTo>
                <a:lnTo>
                  <a:pt x="48" y="6"/>
                </a:lnTo>
                <a:lnTo>
                  <a:pt x="42" y="6"/>
                </a:lnTo>
                <a:lnTo>
                  <a:pt x="37" y="17"/>
                </a:lnTo>
                <a:lnTo>
                  <a:pt x="21" y="17"/>
                </a:lnTo>
                <a:lnTo>
                  <a:pt x="10" y="22"/>
                </a:lnTo>
                <a:lnTo>
                  <a:pt x="5" y="22"/>
                </a:lnTo>
                <a:lnTo>
                  <a:pt x="5" y="27"/>
                </a:lnTo>
                <a:lnTo>
                  <a:pt x="5" y="38"/>
                </a:lnTo>
                <a:lnTo>
                  <a:pt x="10" y="54"/>
                </a:lnTo>
                <a:lnTo>
                  <a:pt x="10" y="65"/>
                </a:lnTo>
                <a:lnTo>
                  <a:pt x="5" y="71"/>
                </a:lnTo>
                <a:lnTo>
                  <a:pt x="0" y="82"/>
                </a:lnTo>
                <a:lnTo>
                  <a:pt x="5" y="87"/>
                </a:lnTo>
                <a:lnTo>
                  <a:pt x="10" y="98"/>
                </a:lnTo>
                <a:lnTo>
                  <a:pt x="5" y="109"/>
                </a:lnTo>
                <a:lnTo>
                  <a:pt x="5" y="119"/>
                </a:lnTo>
                <a:lnTo>
                  <a:pt x="5" y="130"/>
                </a:lnTo>
                <a:lnTo>
                  <a:pt x="10" y="130"/>
                </a:lnTo>
                <a:lnTo>
                  <a:pt x="21" y="130"/>
                </a:lnTo>
                <a:lnTo>
                  <a:pt x="21" y="141"/>
                </a:lnTo>
                <a:lnTo>
                  <a:pt x="26" y="136"/>
                </a:lnTo>
                <a:lnTo>
                  <a:pt x="37" y="141"/>
                </a:lnTo>
                <a:lnTo>
                  <a:pt x="32" y="146"/>
                </a:lnTo>
                <a:lnTo>
                  <a:pt x="37" y="152"/>
                </a:lnTo>
                <a:lnTo>
                  <a:pt x="42" y="157"/>
                </a:lnTo>
                <a:lnTo>
                  <a:pt x="48" y="163"/>
                </a:lnTo>
                <a:lnTo>
                  <a:pt x="58" y="173"/>
                </a:lnTo>
                <a:lnTo>
                  <a:pt x="53" y="173"/>
                </a:lnTo>
                <a:lnTo>
                  <a:pt x="58" y="179"/>
                </a:lnTo>
                <a:lnTo>
                  <a:pt x="58" y="184"/>
                </a:lnTo>
                <a:lnTo>
                  <a:pt x="58" y="190"/>
                </a:lnTo>
                <a:lnTo>
                  <a:pt x="69" y="190"/>
                </a:lnTo>
                <a:lnTo>
                  <a:pt x="80" y="195"/>
                </a:lnTo>
                <a:lnTo>
                  <a:pt x="90" y="195"/>
                </a:lnTo>
                <a:lnTo>
                  <a:pt x="96" y="201"/>
                </a:lnTo>
                <a:lnTo>
                  <a:pt x="106" y="201"/>
                </a:lnTo>
                <a:lnTo>
                  <a:pt x="112" y="206"/>
                </a:lnTo>
                <a:lnTo>
                  <a:pt x="122" y="206"/>
                </a:lnTo>
                <a:lnTo>
                  <a:pt x="128" y="206"/>
                </a:lnTo>
                <a:lnTo>
                  <a:pt x="138" y="206"/>
                </a:lnTo>
                <a:lnTo>
                  <a:pt x="154" y="206"/>
                </a:lnTo>
                <a:lnTo>
                  <a:pt x="170" y="206"/>
                </a:lnTo>
                <a:lnTo>
                  <a:pt x="170" y="217"/>
                </a:lnTo>
                <a:lnTo>
                  <a:pt x="176" y="217"/>
                </a:lnTo>
                <a:lnTo>
                  <a:pt x="192" y="217"/>
                </a:lnTo>
                <a:lnTo>
                  <a:pt x="202" y="217"/>
                </a:lnTo>
                <a:lnTo>
                  <a:pt x="213" y="217"/>
                </a:lnTo>
                <a:lnTo>
                  <a:pt x="224" y="222"/>
                </a:lnTo>
                <a:lnTo>
                  <a:pt x="234" y="222"/>
                </a:lnTo>
                <a:lnTo>
                  <a:pt x="240" y="217"/>
                </a:lnTo>
                <a:lnTo>
                  <a:pt x="245" y="217"/>
                </a:lnTo>
                <a:lnTo>
                  <a:pt x="250" y="211"/>
                </a:lnTo>
                <a:lnTo>
                  <a:pt x="261" y="217"/>
                </a:lnTo>
                <a:lnTo>
                  <a:pt x="272" y="211"/>
                </a:lnTo>
                <a:lnTo>
                  <a:pt x="277" y="201"/>
                </a:lnTo>
                <a:lnTo>
                  <a:pt x="288" y="201"/>
                </a:lnTo>
                <a:lnTo>
                  <a:pt x="293" y="201"/>
                </a:lnTo>
                <a:lnTo>
                  <a:pt x="304" y="195"/>
                </a:lnTo>
                <a:lnTo>
                  <a:pt x="309" y="190"/>
                </a:lnTo>
                <a:lnTo>
                  <a:pt x="314" y="184"/>
                </a:lnTo>
                <a:lnTo>
                  <a:pt x="330" y="190"/>
                </a:lnTo>
                <a:lnTo>
                  <a:pt x="336" y="184"/>
                </a:lnTo>
                <a:lnTo>
                  <a:pt x="341" y="179"/>
                </a:lnTo>
                <a:lnTo>
                  <a:pt x="346" y="168"/>
                </a:lnTo>
                <a:lnTo>
                  <a:pt x="362" y="157"/>
                </a:lnTo>
                <a:lnTo>
                  <a:pt x="357" y="152"/>
                </a:lnTo>
                <a:lnTo>
                  <a:pt x="352" y="152"/>
                </a:lnTo>
                <a:lnTo>
                  <a:pt x="346" y="157"/>
                </a:lnTo>
                <a:lnTo>
                  <a:pt x="336" y="157"/>
                </a:lnTo>
                <a:lnTo>
                  <a:pt x="330" y="152"/>
                </a:lnTo>
                <a:lnTo>
                  <a:pt x="325" y="146"/>
                </a:lnTo>
                <a:lnTo>
                  <a:pt x="325" y="141"/>
                </a:lnTo>
                <a:lnTo>
                  <a:pt x="336" y="136"/>
                </a:lnTo>
                <a:lnTo>
                  <a:pt x="330" y="130"/>
                </a:lnTo>
                <a:lnTo>
                  <a:pt x="320" y="130"/>
                </a:lnTo>
                <a:lnTo>
                  <a:pt x="309" y="136"/>
                </a:lnTo>
                <a:lnTo>
                  <a:pt x="298" y="130"/>
                </a:lnTo>
                <a:lnTo>
                  <a:pt x="288" y="130"/>
                </a:lnTo>
                <a:lnTo>
                  <a:pt x="282" y="130"/>
                </a:lnTo>
                <a:lnTo>
                  <a:pt x="272" y="119"/>
                </a:lnTo>
                <a:lnTo>
                  <a:pt x="266" y="114"/>
                </a:lnTo>
                <a:lnTo>
                  <a:pt x="272" y="103"/>
                </a:lnTo>
                <a:lnTo>
                  <a:pt x="272" y="98"/>
                </a:lnTo>
                <a:lnTo>
                  <a:pt x="261" y="98"/>
                </a:lnTo>
                <a:lnTo>
                  <a:pt x="256" y="103"/>
                </a:lnTo>
                <a:lnTo>
                  <a:pt x="250" y="109"/>
                </a:lnTo>
                <a:lnTo>
                  <a:pt x="245" y="114"/>
                </a:lnTo>
                <a:lnTo>
                  <a:pt x="240" y="114"/>
                </a:lnTo>
                <a:lnTo>
                  <a:pt x="234" y="114"/>
                </a:lnTo>
                <a:lnTo>
                  <a:pt x="224" y="114"/>
                </a:lnTo>
                <a:lnTo>
                  <a:pt x="218" y="119"/>
                </a:lnTo>
                <a:lnTo>
                  <a:pt x="213" y="114"/>
                </a:lnTo>
                <a:close/>
              </a:path>
            </a:pathLst>
          </a:custGeom>
          <a:solidFill>
            <a:srgbClr val="FFFFFF"/>
          </a:solidFill>
          <a:ln w="8001" cap="flat">
            <a:solidFill>
              <a:srgbClr val="808080"/>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1" name="Freeform 200"/>
          <p:cNvSpPr>
            <a:spLocks/>
          </p:cNvSpPr>
          <p:nvPr/>
        </p:nvSpPr>
        <p:spPr bwMode="auto">
          <a:xfrm>
            <a:off x="5112802" y="4161545"/>
            <a:ext cx="17463" cy="17457"/>
          </a:xfrm>
          <a:custGeom>
            <a:avLst/>
            <a:gdLst>
              <a:gd name="T0" fmla="*/ 11 w 11"/>
              <a:gd name="T1" fmla="*/ 11 h 11"/>
              <a:gd name="T2" fmla="*/ 11 w 11"/>
              <a:gd name="T3" fmla="*/ 0 h 11"/>
              <a:gd name="T4" fmla="*/ 6 w 11"/>
              <a:gd name="T5" fmla="*/ 0 h 11"/>
              <a:gd name="T6" fmla="*/ 6 w 11"/>
              <a:gd name="T7" fmla="*/ 11 h 11"/>
              <a:gd name="T8" fmla="*/ 0 w 11"/>
              <a:gd name="T9" fmla="*/ 11 h 11"/>
              <a:gd name="T10" fmla="*/ 11 w 11"/>
              <a:gd name="T11" fmla="*/ 11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1">
                <a:moveTo>
                  <a:pt x="11" y="11"/>
                </a:moveTo>
                <a:lnTo>
                  <a:pt x="11" y="0"/>
                </a:lnTo>
                <a:lnTo>
                  <a:pt x="6" y="0"/>
                </a:lnTo>
                <a:lnTo>
                  <a:pt x="6" y="11"/>
                </a:lnTo>
                <a:lnTo>
                  <a:pt x="0" y="11"/>
                </a:lnTo>
                <a:lnTo>
                  <a:pt x="11" y="1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2" name="Freeform 202"/>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3" name="Freeform 203"/>
          <p:cNvSpPr>
            <a:spLocks/>
          </p:cNvSpPr>
          <p:nvPr/>
        </p:nvSpPr>
        <p:spPr bwMode="auto">
          <a:xfrm>
            <a:off x="4139665" y="4145675"/>
            <a:ext cx="246063" cy="179330"/>
          </a:xfrm>
          <a:custGeom>
            <a:avLst/>
            <a:gdLst>
              <a:gd name="T0" fmla="*/ 6 w 155"/>
              <a:gd name="T1" fmla="*/ 86 h 113"/>
              <a:gd name="T2" fmla="*/ 22 w 155"/>
              <a:gd name="T3" fmla="*/ 97 h 113"/>
              <a:gd name="T4" fmla="*/ 32 w 155"/>
              <a:gd name="T5" fmla="*/ 108 h 113"/>
              <a:gd name="T6" fmla="*/ 43 w 155"/>
              <a:gd name="T7" fmla="*/ 97 h 113"/>
              <a:gd name="T8" fmla="*/ 54 w 155"/>
              <a:gd name="T9" fmla="*/ 102 h 113"/>
              <a:gd name="T10" fmla="*/ 64 w 155"/>
              <a:gd name="T11" fmla="*/ 102 h 113"/>
              <a:gd name="T12" fmla="*/ 80 w 155"/>
              <a:gd name="T13" fmla="*/ 108 h 113"/>
              <a:gd name="T14" fmla="*/ 96 w 155"/>
              <a:gd name="T15" fmla="*/ 113 h 113"/>
              <a:gd name="T16" fmla="*/ 107 w 155"/>
              <a:gd name="T17" fmla="*/ 108 h 113"/>
              <a:gd name="T18" fmla="*/ 118 w 155"/>
              <a:gd name="T19" fmla="*/ 108 h 113"/>
              <a:gd name="T20" fmla="*/ 134 w 155"/>
              <a:gd name="T21" fmla="*/ 108 h 113"/>
              <a:gd name="T22" fmla="*/ 139 w 155"/>
              <a:gd name="T23" fmla="*/ 97 h 113"/>
              <a:gd name="T24" fmla="*/ 150 w 155"/>
              <a:gd name="T25" fmla="*/ 92 h 113"/>
              <a:gd name="T26" fmla="*/ 155 w 155"/>
              <a:gd name="T27" fmla="*/ 81 h 113"/>
              <a:gd name="T28" fmla="*/ 150 w 155"/>
              <a:gd name="T29" fmla="*/ 70 h 113"/>
              <a:gd name="T30" fmla="*/ 139 w 155"/>
              <a:gd name="T31" fmla="*/ 65 h 113"/>
              <a:gd name="T32" fmla="*/ 123 w 155"/>
              <a:gd name="T33" fmla="*/ 59 h 113"/>
              <a:gd name="T34" fmla="*/ 107 w 155"/>
              <a:gd name="T35" fmla="*/ 54 h 113"/>
              <a:gd name="T36" fmla="*/ 112 w 155"/>
              <a:gd name="T37" fmla="*/ 43 h 113"/>
              <a:gd name="T38" fmla="*/ 123 w 155"/>
              <a:gd name="T39" fmla="*/ 38 h 113"/>
              <a:gd name="T40" fmla="*/ 107 w 155"/>
              <a:gd name="T41" fmla="*/ 38 h 113"/>
              <a:gd name="T42" fmla="*/ 107 w 155"/>
              <a:gd name="T43" fmla="*/ 27 h 113"/>
              <a:gd name="T44" fmla="*/ 102 w 155"/>
              <a:gd name="T45" fmla="*/ 21 h 113"/>
              <a:gd name="T46" fmla="*/ 96 w 155"/>
              <a:gd name="T47" fmla="*/ 5 h 113"/>
              <a:gd name="T48" fmla="*/ 75 w 155"/>
              <a:gd name="T49" fmla="*/ 5 h 113"/>
              <a:gd name="T50" fmla="*/ 70 w 155"/>
              <a:gd name="T51" fmla="*/ 5 h 113"/>
              <a:gd name="T52" fmla="*/ 59 w 155"/>
              <a:gd name="T53" fmla="*/ 21 h 113"/>
              <a:gd name="T54" fmla="*/ 48 w 155"/>
              <a:gd name="T55" fmla="*/ 32 h 113"/>
              <a:gd name="T56" fmla="*/ 38 w 155"/>
              <a:gd name="T57" fmla="*/ 43 h 113"/>
              <a:gd name="T58" fmla="*/ 27 w 155"/>
              <a:gd name="T59" fmla="*/ 54 h 113"/>
              <a:gd name="T60" fmla="*/ 11 w 155"/>
              <a:gd name="T61" fmla="*/ 70 h 113"/>
              <a:gd name="T62" fmla="*/ 0 w 155"/>
              <a:gd name="T63" fmla="*/ 81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5" h="113">
                <a:moveTo>
                  <a:pt x="0" y="81"/>
                </a:moveTo>
                <a:lnTo>
                  <a:pt x="6" y="86"/>
                </a:lnTo>
                <a:lnTo>
                  <a:pt x="16" y="92"/>
                </a:lnTo>
                <a:lnTo>
                  <a:pt x="22" y="97"/>
                </a:lnTo>
                <a:lnTo>
                  <a:pt x="22" y="102"/>
                </a:lnTo>
                <a:lnTo>
                  <a:pt x="32" y="108"/>
                </a:lnTo>
                <a:lnTo>
                  <a:pt x="38" y="102"/>
                </a:lnTo>
                <a:lnTo>
                  <a:pt x="43" y="97"/>
                </a:lnTo>
                <a:lnTo>
                  <a:pt x="54" y="92"/>
                </a:lnTo>
                <a:lnTo>
                  <a:pt x="54" y="102"/>
                </a:lnTo>
                <a:lnTo>
                  <a:pt x="59" y="102"/>
                </a:lnTo>
                <a:lnTo>
                  <a:pt x="64" y="102"/>
                </a:lnTo>
                <a:lnTo>
                  <a:pt x="70" y="102"/>
                </a:lnTo>
                <a:lnTo>
                  <a:pt x="80" y="108"/>
                </a:lnTo>
                <a:lnTo>
                  <a:pt x="86" y="108"/>
                </a:lnTo>
                <a:lnTo>
                  <a:pt x="96" y="113"/>
                </a:lnTo>
                <a:lnTo>
                  <a:pt x="102" y="113"/>
                </a:lnTo>
                <a:lnTo>
                  <a:pt x="107" y="108"/>
                </a:lnTo>
                <a:lnTo>
                  <a:pt x="112" y="113"/>
                </a:lnTo>
                <a:lnTo>
                  <a:pt x="118" y="108"/>
                </a:lnTo>
                <a:lnTo>
                  <a:pt x="128" y="108"/>
                </a:lnTo>
                <a:lnTo>
                  <a:pt x="134" y="108"/>
                </a:lnTo>
                <a:lnTo>
                  <a:pt x="139" y="102"/>
                </a:lnTo>
                <a:lnTo>
                  <a:pt x="139" y="97"/>
                </a:lnTo>
                <a:lnTo>
                  <a:pt x="144" y="97"/>
                </a:lnTo>
                <a:lnTo>
                  <a:pt x="150" y="92"/>
                </a:lnTo>
                <a:lnTo>
                  <a:pt x="155" y="86"/>
                </a:lnTo>
                <a:lnTo>
                  <a:pt x="155" y="81"/>
                </a:lnTo>
                <a:lnTo>
                  <a:pt x="150" y="75"/>
                </a:lnTo>
                <a:lnTo>
                  <a:pt x="150" y="70"/>
                </a:lnTo>
                <a:lnTo>
                  <a:pt x="144" y="65"/>
                </a:lnTo>
                <a:lnTo>
                  <a:pt x="139" y="65"/>
                </a:lnTo>
                <a:lnTo>
                  <a:pt x="134" y="59"/>
                </a:lnTo>
                <a:lnTo>
                  <a:pt x="123" y="59"/>
                </a:lnTo>
                <a:lnTo>
                  <a:pt x="112" y="59"/>
                </a:lnTo>
                <a:lnTo>
                  <a:pt x="107" y="54"/>
                </a:lnTo>
                <a:lnTo>
                  <a:pt x="107" y="48"/>
                </a:lnTo>
                <a:lnTo>
                  <a:pt x="112" y="43"/>
                </a:lnTo>
                <a:lnTo>
                  <a:pt x="118" y="43"/>
                </a:lnTo>
                <a:lnTo>
                  <a:pt x="123" y="38"/>
                </a:lnTo>
                <a:lnTo>
                  <a:pt x="118" y="38"/>
                </a:lnTo>
                <a:lnTo>
                  <a:pt x="107" y="38"/>
                </a:lnTo>
                <a:lnTo>
                  <a:pt x="112" y="32"/>
                </a:lnTo>
                <a:lnTo>
                  <a:pt x="107" y="27"/>
                </a:lnTo>
                <a:lnTo>
                  <a:pt x="107" y="16"/>
                </a:lnTo>
                <a:lnTo>
                  <a:pt x="102" y="21"/>
                </a:lnTo>
                <a:lnTo>
                  <a:pt x="102" y="10"/>
                </a:lnTo>
                <a:lnTo>
                  <a:pt x="96" y="5"/>
                </a:lnTo>
                <a:lnTo>
                  <a:pt x="86" y="5"/>
                </a:lnTo>
                <a:lnTo>
                  <a:pt x="75" y="5"/>
                </a:lnTo>
                <a:lnTo>
                  <a:pt x="75" y="0"/>
                </a:lnTo>
                <a:lnTo>
                  <a:pt x="70" y="5"/>
                </a:lnTo>
                <a:lnTo>
                  <a:pt x="64" y="10"/>
                </a:lnTo>
                <a:lnTo>
                  <a:pt x="59" y="21"/>
                </a:lnTo>
                <a:lnTo>
                  <a:pt x="54" y="27"/>
                </a:lnTo>
                <a:lnTo>
                  <a:pt x="48" y="32"/>
                </a:lnTo>
                <a:lnTo>
                  <a:pt x="43" y="43"/>
                </a:lnTo>
                <a:lnTo>
                  <a:pt x="38" y="43"/>
                </a:lnTo>
                <a:lnTo>
                  <a:pt x="32" y="48"/>
                </a:lnTo>
                <a:lnTo>
                  <a:pt x="27" y="54"/>
                </a:lnTo>
                <a:lnTo>
                  <a:pt x="22" y="59"/>
                </a:lnTo>
                <a:lnTo>
                  <a:pt x="11" y="70"/>
                </a:lnTo>
                <a:lnTo>
                  <a:pt x="6" y="75"/>
                </a:lnTo>
                <a:lnTo>
                  <a:pt x="0" y="81"/>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4" name="Freeform 204"/>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5" name="Freeform 205"/>
          <p:cNvSpPr>
            <a:spLocks/>
          </p:cNvSpPr>
          <p:nvPr/>
        </p:nvSpPr>
        <p:spPr bwMode="auto">
          <a:xfrm>
            <a:off x="4022190" y="4102826"/>
            <a:ext cx="228600" cy="146003"/>
          </a:xfrm>
          <a:custGeom>
            <a:avLst/>
            <a:gdLst>
              <a:gd name="T0" fmla="*/ 144 w 144"/>
              <a:gd name="T1" fmla="*/ 16 h 92"/>
              <a:gd name="T2" fmla="*/ 101 w 144"/>
              <a:gd name="T3" fmla="*/ 0 h 92"/>
              <a:gd name="T4" fmla="*/ 96 w 144"/>
              <a:gd name="T5" fmla="*/ 10 h 92"/>
              <a:gd name="T6" fmla="*/ 85 w 144"/>
              <a:gd name="T7" fmla="*/ 21 h 92"/>
              <a:gd name="T8" fmla="*/ 80 w 144"/>
              <a:gd name="T9" fmla="*/ 37 h 92"/>
              <a:gd name="T10" fmla="*/ 74 w 144"/>
              <a:gd name="T11" fmla="*/ 32 h 92"/>
              <a:gd name="T12" fmla="*/ 48 w 144"/>
              <a:gd name="T13" fmla="*/ 21 h 92"/>
              <a:gd name="T14" fmla="*/ 37 w 144"/>
              <a:gd name="T15" fmla="*/ 10 h 92"/>
              <a:gd name="T16" fmla="*/ 21 w 144"/>
              <a:gd name="T17" fmla="*/ 0 h 92"/>
              <a:gd name="T18" fmla="*/ 0 w 144"/>
              <a:gd name="T19" fmla="*/ 43 h 92"/>
              <a:gd name="T20" fmla="*/ 5 w 144"/>
              <a:gd name="T21" fmla="*/ 54 h 92"/>
              <a:gd name="T22" fmla="*/ 16 w 144"/>
              <a:gd name="T23" fmla="*/ 43 h 92"/>
              <a:gd name="T24" fmla="*/ 32 w 144"/>
              <a:gd name="T25" fmla="*/ 48 h 92"/>
              <a:gd name="T26" fmla="*/ 21 w 144"/>
              <a:gd name="T27" fmla="*/ 65 h 92"/>
              <a:gd name="T28" fmla="*/ 69 w 144"/>
              <a:gd name="T29" fmla="*/ 92 h 92"/>
              <a:gd name="T30" fmla="*/ 80 w 144"/>
              <a:gd name="T31" fmla="*/ 92 h 92"/>
              <a:gd name="T32" fmla="*/ 117 w 144"/>
              <a:gd name="T33" fmla="*/ 54 h 92"/>
              <a:gd name="T34" fmla="*/ 144 w 144"/>
              <a:gd name="T35" fmla="*/ 16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4" h="92">
                <a:moveTo>
                  <a:pt x="144" y="16"/>
                </a:moveTo>
                <a:lnTo>
                  <a:pt x="101" y="0"/>
                </a:lnTo>
                <a:lnTo>
                  <a:pt x="96" y="10"/>
                </a:lnTo>
                <a:lnTo>
                  <a:pt x="85" y="21"/>
                </a:lnTo>
                <a:lnTo>
                  <a:pt x="80" y="37"/>
                </a:lnTo>
                <a:lnTo>
                  <a:pt x="74" y="32"/>
                </a:lnTo>
                <a:lnTo>
                  <a:pt x="48" y="21"/>
                </a:lnTo>
                <a:lnTo>
                  <a:pt x="37" y="10"/>
                </a:lnTo>
                <a:lnTo>
                  <a:pt x="21" y="0"/>
                </a:lnTo>
                <a:lnTo>
                  <a:pt x="0" y="43"/>
                </a:lnTo>
                <a:lnTo>
                  <a:pt x="5" y="54"/>
                </a:lnTo>
                <a:lnTo>
                  <a:pt x="16" y="43"/>
                </a:lnTo>
                <a:lnTo>
                  <a:pt x="32" y="48"/>
                </a:lnTo>
                <a:lnTo>
                  <a:pt x="21" y="65"/>
                </a:lnTo>
                <a:lnTo>
                  <a:pt x="69" y="92"/>
                </a:lnTo>
                <a:lnTo>
                  <a:pt x="80" y="92"/>
                </a:lnTo>
                <a:lnTo>
                  <a:pt x="117" y="54"/>
                </a:lnTo>
                <a:lnTo>
                  <a:pt x="144" y="1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6" name="Freeform 206"/>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7" name="Freeform 207"/>
          <p:cNvSpPr>
            <a:spLocks/>
          </p:cNvSpPr>
          <p:nvPr/>
        </p:nvSpPr>
        <p:spPr bwMode="auto">
          <a:xfrm>
            <a:off x="3987265" y="4188524"/>
            <a:ext cx="42863" cy="42849"/>
          </a:xfrm>
          <a:custGeom>
            <a:avLst/>
            <a:gdLst>
              <a:gd name="T0" fmla="*/ 0 w 27"/>
              <a:gd name="T1" fmla="*/ 11 h 27"/>
              <a:gd name="T2" fmla="*/ 16 w 27"/>
              <a:gd name="T3" fmla="*/ 27 h 27"/>
              <a:gd name="T4" fmla="*/ 27 w 27"/>
              <a:gd name="T5" fmla="*/ 21 h 27"/>
              <a:gd name="T6" fmla="*/ 11 w 27"/>
              <a:gd name="T7" fmla="*/ 0 h 27"/>
              <a:gd name="T8" fmla="*/ 0 w 27"/>
              <a:gd name="T9" fmla="*/ 11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7">
                <a:moveTo>
                  <a:pt x="0" y="11"/>
                </a:moveTo>
                <a:lnTo>
                  <a:pt x="16" y="27"/>
                </a:lnTo>
                <a:lnTo>
                  <a:pt x="27" y="21"/>
                </a:lnTo>
                <a:lnTo>
                  <a:pt x="11" y="0"/>
                </a:lnTo>
                <a:lnTo>
                  <a:pt x="0" y="11"/>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8" name="Freeform 208"/>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9" name="Freeform 209"/>
          <p:cNvSpPr>
            <a:spLocks/>
          </p:cNvSpPr>
          <p:nvPr/>
        </p:nvSpPr>
        <p:spPr bwMode="auto">
          <a:xfrm>
            <a:off x="4985802" y="3131586"/>
            <a:ext cx="746125" cy="438010"/>
          </a:xfrm>
          <a:custGeom>
            <a:avLst/>
            <a:gdLst>
              <a:gd name="T0" fmla="*/ 6 w 470"/>
              <a:gd name="T1" fmla="*/ 136 h 276"/>
              <a:gd name="T2" fmla="*/ 16 w 470"/>
              <a:gd name="T3" fmla="*/ 157 h 276"/>
              <a:gd name="T4" fmla="*/ 22 w 470"/>
              <a:gd name="T5" fmla="*/ 184 h 276"/>
              <a:gd name="T6" fmla="*/ 11 w 470"/>
              <a:gd name="T7" fmla="*/ 195 h 276"/>
              <a:gd name="T8" fmla="*/ 16 w 470"/>
              <a:gd name="T9" fmla="*/ 222 h 276"/>
              <a:gd name="T10" fmla="*/ 32 w 470"/>
              <a:gd name="T11" fmla="*/ 244 h 276"/>
              <a:gd name="T12" fmla="*/ 43 w 470"/>
              <a:gd name="T13" fmla="*/ 265 h 276"/>
              <a:gd name="T14" fmla="*/ 91 w 470"/>
              <a:gd name="T15" fmla="*/ 276 h 276"/>
              <a:gd name="T16" fmla="*/ 128 w 470"/>
              <a:gd name="T17" fmla="*/ 271 h 276"/>
              <a:gd name="T18" fmla="*/ 112 w 470"/>
              <a:gd name="T19" fmla="*/ 255 h 276"/>
              <a:gd name="T20" fmla="*/ 128 w 470"/>
              <a:gd name="T21" fmla="*/ 244 h 276"/>
              <a:gd name="T22" fmla="*/ 144 w 470"/>
              <a:gd name="T23" fmla="*/ 222 h 276"/>
              <a:gd name="T24" fmla="*/ 171 w 470"/>
              <a:gd name="T25" fmla="*/ 206 h 276"/>
              <a:gd name="T26" fmla="*/ 208 w 470"/>
              <a:gd name="T27" fmla="*/ 206 h 276"/>
              <a:gd name="T28" fmla="*/ 235 w 470"/>
              <a:gd name="T29" fmla="*/ 217 h 276"/>
              <a:gd name="T30" fmla="*/ 267 w 470"/>
              <a:gd name="T31" fmla="*/ 206 h 276"/>
              <a:gd name="T32" fmla="*/ 283 w 470"/>
              <a:gd name="T33" fmla="*/ 233 h 276"/>
              <a:gd name="T34" fmla="*/ 294 w 470"/>
              <a:gd name="T35" fmla="*/ 233 h 276"/>
              <a:gd name="T36" fmla="*/ 326 w 470"/>
              <a:gd name="T37" fmla="*/ 233 h 276"/>
              <a:gd name="T38" fmla="*/ 358 w 470"/>
              <a:gd name="T39" fmla="*/ 233 h 276"/>
              <a:gd name="T40" fmla="*/ 384 w 470"/>
              <a:gd name="T41" fmla="*/ 233 h 276"/>
              <a:gd name="T42" fmla="*/ 411 w 470"/>
              <a:gd name="T43" fmla="*/ 233 h 276"/>
              <a:gd name="T44" fmla="*/ 422 w 470"/>
              <a:gd name="T45" fmla="*/ 217 h 276"/>
              <a:gd name="T46" fmla="*/ 422 w 470"/>
              <a:gd name="T47" fmla="*/ 195 h 276"/>
              <a:gd name="T48" fmla="*/ 438 w 470"/>
              <a:gd name="T49" fmla="*/ 168 h 276"/>
              <a:gd name="T50" fmla="*/ 443 w 470"/>
              <a:gd name="T51" fmla="*/ 141 h 276"/>
              <a:gd name="T52" fmla="*/ 454 w 470"/>
              <a:gd name="T53" fmla="*/ 125 h 276"/>
              <a:gd name="T54" fmla="*/ 470 w 470"/>
              <a:gd name="T55" fmla="*/ 98 h 276"/>
              <a:gd name="T56" fmla="*/ 459 w 470"/>
              <a:gd name="T57" fmla="*/ 60 h 276"/>
              <a:gd name="T58" fmla="*/ 448 w 470"/>
              <a:gd name="T59" fmla="*/ 33 h 276"/>
              <a:gd name="T60" fmla="*/ 443 w 470"/>
              <a:gd name="T61" fmla="*/ 11 h 276"/>
              <a:gd name="T62" fmla="*/ 416 w 470"/>
              <a:gd name="T63" fmla="*/ 17 h 276"/>
              <a:gd name="T64" fmla="*/ 395 w 470"/>
              <a:gd name="T65" fmla="*/ 6 h 276"/>
              <a:gd name="T66" fmla="*/ 363 w 470"/>
              <a:gd name="T67" fmla="*/ 6 h 276"/>
              <a:gd name="T68" fmla="*/ 326 w 470"/>
              <a:gd name="T69" fmla="*/ 6 h 276"/>
              <a:gd name="T70" fmla="*/ 310 w 470"/>
              <a:gd name="T71" fmla="*/ 17 h 276"/>
              <a:gd name="T72" fmla="*/ 288 w 470"/>
              <a:gd name="T73" fmla="*/ 6 h 276"/>
              <a:gd name="T74" fmla="*/ 272 w 470"/>
              <a:gd name="T75" fmla="*/ 6 h 276"/>
              <a:gd name="T76" fmla="*/ 235 w 470"/>
              <a:gd name="T77" fmla="*/ 11 h 276"/>
              <a:gd name="T78" fmla="*/ 224 w 470"/>
              <a:gd name="T79" fmla="*/ 22 h 276"/>
              <a:gd name="T80" fmla="*/ 208 w 470"/>
              <a:gd name="T81" fmla="*/ 22 h 276"/>
              <a:gd name="T82" fmla="*/ 187 w 470"/>
              <a:gd name="T83" fmla="*/ 6 h 276"/>
              <a:gd name="T84" fmla="*/ 160 w 470"/>
              <a:gd name="T85" fmla="*/ 11 h 276"/>
              <a:gd name="T86" fmla="*/ 139 w 470"/>
              <a:gd name="T87" fmla="*/ 0 h 276"/>
              <a:gd name="T88" fmla="*/ 118 w 470"/>
              <a:gd name="T89" fmla="*/ 17 h 276"/>
              <a:gd name="T90" fmla="*/ 102 w 470"/>
              <a:gd name="T91" fmla="*/ 27 h 276"/>
              <a:gd name="T92" fmla="*/ 86 w 470"/>
              <a:gd name="T93" fmla="*/ 55 h 276"/>
              <a:gd name="T94" fmla="*/ 59 w 470"/>
              <a:gd name="T95" fmla="*/ 60 h 276"/>
              <a:gd name="T96" fmla="*/ 38 w 470"/>
              <a:gd name="T97" fmla="*/ 60 h 276"/>
              <a:gd name="T98" fmla="*/ 27 w 470"/>
              <a:gd name="T99" fmla="*/ 82 h 276"/>
              <a:gd name="T100" fmla="*/ 22 w 470"/>
              <a:gd name="T101" fmla="*/ 130 h 2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0" h="276">
                <a:moveTo>
                  <a:pt x="22" y="130"/>
                </a:moveTo>
                <a:lnTo>
                  <a:pt x="16" y="136"/>
                </a:lnTo>
                <a:lnTo>
                  <a:pt x="6" y="136"/>
                </a:lnTo>
                <a:lnTo>
                  <a:pt x="0" y="146"/>
                </a:lnTo>
                <a:lnTo>
                  <a:pt x="6" y="157"/>
                </a:lnTo>
                <a:lnTo>
                  <a:pt x="16" y="157"/>
                </a:lnTo>
                <a:lnTo>
                  <a:pt x="16" y="174"/>
                </a:lnTo>
                <a:lnTo>
                  <a:pt x="27" y="179"/>
                </a:lnTo>
                <a:lnTo>
                  <a:pt x="22" y="184"/>
                </a:lnTo>
                <a:lnTo>
                  <a:pt x="16" y="184"/>
                </a:lnTo>
                <a:lnTo>
                  <a:pt x="6" y="190"/>
                </a:lnTo>
                <a:lnTo>
                  <a:pt x="11" y="195"/>
                </a:lnTo>
                <a:lnTo>
                  <a:pt x="22" y="201"/>
                </a:lnTo>
                <a:lnTo>
                  <a:pt x="16" y="206"/>
                </a:lnTo>
                <a:lnTo>
                  <a:pt x="16" y="222"/>
                </a:lnTo>
                <a:lnTo>
                  <a:pt x="16" y="233"/>
                </a:lnTo>
                <a:lnTo>
                  <a:pt x="16" y="244"/>
                </a:lnTo>
                <a:lnTo>
                  <a:pt x="32" y="244"/>
                </a:lnTo>
                <a:lnTo>
                  <a:pt x="32" y="255"/>
                </a:lnTo>
                <a:lnTo>
                  <a:pt x="43" y="255"/>
                </a:lnTo>
                <a:lnTo>
                  <a:pt x="43" y="265"/>
                </a:lnTo>
                <a:lnTo>
                  <a:pt x="54" y="271"/>
                </a:lnTo>
                <a:lnTo>
                  <a:pt x="64" y="271"/>
                </a:lnTo>
                <a:lnTo>
                  <a:pt x="91" y="276"/>
                </a:lnTo>
                <a:lnTo>
                  <a:pt x="102" y="276"/>
                </a:lnTo>
                <a:lnTo>
                  <a:pt x="112" y="276"/>
                </a:lnTo>
                <a:lnTo>
                  <a:pt x="128" y="271"/>
                </a:lnTo>
                <a:lnTo>
                  <a:pt x="123" y="265"/>
                </a:lnTo>
                <a:lnTo>
                  <a:pt x="118" y="260"/>
                </a:lnTo>
                <a:lnTo>
                  <a:pt x="112" y="255"/>
                </a:lnTo>
                <a:lnTo>
                  <a:pt x="112" y="249"/>
                </a:lnTo>
                <a:lnTo>
                  <a:pt x="123" y="249"/>
                </a:lnTo>
                <a:lnTo>
                  <a:pt x="128" y="244"/>
                </a:lnTo>
                <a:lnTo>
                  <a:pt x="150" y="244"/>
                </a:lnTo>
                <a:lnTo>
                  <a:pt x="150" y="233"/>
                </a:lnTo>
                <a:lnTo>
                  <a:pt x="144" y="222"/>
                </a:lnTo>
                <a:lnTo>
                  <a:pt x="144" y="211"/>
                </a:lnTo>
                <a:lnTo>
                  <a:pt x="160" y="206"/>
                </a:lnTo>
                <a:lnTo>
                  <a:pt x="171" y="206"/>
                </a:lnTo>
                <a:lnTo>
                  <a:pt x="187" y="206"/>
                </a:lnTo>
                <a:lnTo>
                  <a:pt x="198" y="206"/>
                </a:lnTo>
                <a:lnTo>
                  <a:pt x="208" y="206"/>
                </a:lnTo>
                <a:lnTo>
                  <a:pt x="224" y="206"/>
                </a:lnTo>
                <a:lnTo>
                  <a:pt x="230" y="211"/>
                </a:lnTo>
                <a:lnTo>
                  <a:pt x="235" y="217"/>
                </a:lnTo>
                <a:lnTo>
                  <a:pt x="240" y="206"/>
                </a:lnTo>
                <a:lnTo>
                  <a:pt x="251" y="206"/>
                </a:lnTo>
                <a:lnTo>
                  <a:pt x="267" y="206"/>
                </a:lnTo>
                <a:lnTo>
                  <a:pt x="267" y="222"/>
                </a:lnTo>
                <a:lnTo>
                  <a:pt x="267" y="233"/>
                </a:lnTo>
                <a:lnTo>
                  <a:pt x="283" y="233"/>
                </a:lnTo>
                <a:lnTo>
                  <a:pt x="288" y="233"/>
                </a:lnTo>
                <a:lnTo>
                  <a:pt x="288" y="244"/>
                </a:lnTo>
                <a:lnTo>
                  <a:pt x="294" y="233"/>
                </a:lnTo>
                <a:lnTo>
                  <a:pt x="299" y="233"/>
                </a:lnTo>
                <a:lnTo>
                  <a:pt x="310" y="233"/>
                </a:lnTo>
                <a:lnTo>
                  <a:pt x="326" y="233"/>
                </a:lnTo>
                <a:lnTo>
                  <a:pt x="336" y="233"/>
                </a:lnTo>
                <a:lnTo>
                  <a:pt x="347" y="233"/>
                </a:lnTo>
                <a:lnTo>
                  <a:pt x="358" y="233"/>
                </a:lnTo>
                <a:lnTo>
                  <a:pt x="368" y="233"/>
                </a:lnTo>
                <a:lnTo>
                  <a:pt x="379" y="233"/>
                </a:lnTo>
                <a:lnTo>
                  <a:pt x="384" y="233"/>
                </a:lnTo>
                <a:lnTo>
                  <a:pt x="395" y="238"/>
                </a:lnTo>
                <a:lnTo>
                  <a:pt x="400" y="233"/>
                </a:lnTo>
                <a:lnTo>
                  <a:pt x="411" y="233"/>
                </a:lnTo>
                <a:lnTo>
                  <a:pt x="416" y="233"/>
                </a:lnTo>
                <a:lnTo>
                  <a:pt x="422" y="222"/>
                </a:lnTo>
                <a:lnTo>
                  <a:pt x="422" y="217"/>
                </a:lnTo>
                <a:lnTo>
                  <a:pt x="416" y="211"/>
                </a:lnTo>
                <a:lnTo>
                  <a:pt x="416" y="201"/>
                </a:lnTo>
                <a:lnTo>
                  <a:pt x="422" y="195"/>
                </a:lnTo>
                <a:lnTo>
                  <a:pt x="427" y="184"/>
                </a:lnTo>
                <a:lnTo>
                  <a:pt x="438" y="179"/>
                </a:lnTo>
                <a:lnTo>
                  <a:pt x="438" y="168"/>
                </a:lnTo>
                <a:lnTo>
                  <a:pt x="438" y="163"/>
                </a:lnTo>
                <a:lnTo>
                  <a:pt x="438" y="152"/>
                </a:lnTo>
                <a:lnTo>
                  <a:pt x="443" y="141"/>
                </a:lnTo>
                <a:lnTo>
                  <a:pt x="448" y="136"/>
                </a:lnTo>
                <a:lnTo>
                  <a:pt x="454" y="130"/>
                </a:lnTo>
                <a:lnTo>
                  <a:pt x="454" y="125"/>
                </a:lnTo>
                <a:lnTo>
                  <a:pt x="464" y="114"/>
                </a:lnTo>
                <a:lnTo>
                  <a:pt x="470" y="103"/>
                </a:lnTo>
                <a:lnTo>
                  <a:pt x="470" y="98"/>
                </a:lnTo>
                <a:lnTo>
                  <a:pt x="470" y="82"/>
                </a:lnTo>
                <a:lnTo>
                  <a:pt x="464" y="71"/>
                </a:lnTo>
                <a:lnTo>
                  <a:pt x="459" y="60"/>
                </a:lnTo>
                <a:lnTo>
                  <a:pt x="454" y="55"/>
                </a:lnTo>
                <a:lnTo>
                  <a:pt x="448" y="44"/>
                </a:lnTo>
                <a:lnTo>
                  <a:pt x="448" y="33"/>
                </a:lnTo>
                <a:lnTo>
                  <a:pt x="454" y="22"/>
                </a:lnTo>
                <a:lnTo>
                  <a:pt x="448" y="11"/>
                </a:lnTo>
                <a:lnTo>
                  <a:pt x="443" y="11"/>
                </a:lnTo>
                <a:lnTo>
                  <a:pt x="438" y="11"/>
                </a:lnTo>
                <a:lnTo>
                  <a:pt x="427" y="17"/>
                </a:lnTo>
                <a:lnTo>
                  <a:pt x="416" y="17"/>
                </a:lnTo>
                <a:lnTo>
                  <a:pt x="411" y="17"/>
                </a:lnTo>
                <a:lnTo>
                  <a:pt x="406" y="11"/>
                </a:lnTo>
                <a:lnTo>
                  <a:pt x="395" y="6"/>
                </a:lnTo>
                <a:lnTo>
                  <a:pt x="384" y="6"/>
                </a:lnTo>
                <a:lnTo>
                  <a:pt x="374" y="6"/>
                </a:lnTo>
                <a:lnTo>
                  <a:pt x="363" y="6"/>
                </a:lnTo>
                <a:lnTo>
                  <a:pt x="352" y="6"/>
                </a:lnTo>
                <a:lnTo>
                  <a:pt x="342" y="6"/>
                </a:lnTo>
                <a:lnTo>
                  <a:pt x="326" y="6"/>
                </a:lnTo>
                <a:lnTo>
                  <a:pt x="315" y="6"/>
                </a:lnTo>
                <a:lnTo>
                  <a:pt x="315" y="11"/>
                </a:lnTo>
                <a:lnTo>
                  <a:pt x="310" y="17"/>
                </a:lnTo>
                <a:lnTo>
                  <a:pt x="299" y="17"/>
                </a:lnTo>
                <a:lnTo>
                  <a:pt x="299" y="11"/>
                </a:lnTo>
                <a:lnTo>
                  <a:pt x="288" y="6"/>
                </a:lnTo>
                <a:lnTo>
                  <a:pt x="278" y="6"/>
                </a:lnTo>
                <a:lnTo>
                  <a:pt x="272" y="0"/>
                </a:lnTo>
                <a:lnTo>
                  <a:pt x="272" y="6"/>
                </a:lnTo>
                <a:lnTo>
                  <a:pt x="256" y="6"/>
                </a:lnTo>
                <a:lnTo>
                  <a:pt x="246" y="11"/>
                </a:lnTo>
                <a:lnTo>
                  <a:pt x="235" y="11"/>
                </a:lnTo>
                <a:lnTo>
                  <a:pt x="235" y="17"/>
                </a:lnTo>
                <a:lnTo>
                  <a:pt x="240" y="27"/>
                </a:lnTo>
                <a:lnTo>
                  <a:pt x="224" y="22"/>
                </a:lnTo>
                <a:lnTo>
                  <a:pt x="219" y="22"/>
                </a:lnTo>
                <a:lnTo>
                  <a:pt x="214" y="22"/>
                </a:lnTo>
                <a:lnTo>
                  <a:pt x="208" y="22"/>
                </a:lnTo>
                <a:lnTo>
                  <a:pt x="203" y="22"/>
                </a:lnTo>
                <a:lnTo>
                  <a:pt x="192" y="11"/>
                </a:lnTo>
                <a:lnTo>
                  <a:pt x="187" y="6"/>
                </a:lnTo>
                <a:lnTo>
                  <a:pt x="176" y="11"/>
                </a:lnTo>
                <a:lnTo>
                  <a:pt x="171" y="11"/>
                </a:lnTo>
                <a:lnTo>
                  <a:pt x="160" y="11"/>
                </a:lnTo>
                <a:lnTo>
                  <a:pt x="155" y="6"/>
                </a:lnTo>
                <a:lnTo>
                  <a:pt x="150" y="0"/>
                </a:lnTo>
                <a:lnTo>
                  <a:pt x="139" y="0"/>
                </a:lnTo>
                <a:lnTo>
                  <a:pt x="128" y="6"/>
                </a:lnTo>
                <a:lnTo>
                  <a:pt x="123" y="11"/>
                </a:lnTo>
                <a:lnTo>
                  <a:pt x="118" y="17"/>
                </a:lnTo>
                <a:lnTo>
                  <a:pt x="107" y="22"/>
                </a:lnTo>
                <a:lnTo>
                  <a:pt x="102" y="22"/>
                </a:lnTo>
                <a:lnTo>
                  <a:pt x="102" y="27"/>
                </a:lnTo>
                <a:lnTo>
                  <a:pt x="96" y="38"/>
                </a:lnTo>
                <a:lnTo>
                  <a:pt x="91" y="44"/>
                </a:lnTo>
                <a:lnTo>
                  <a:pt x="86" y="55"/>
                </a:lnTo>
                <a:lnTo>
                  <a:pt x="80" y="60"/>
                </a:lnTo>
                <a:lnTo>
                  <a:pt x="70" y="60"/>
                </a:lnTo>
                <a:lnTo>
                  <a:pt x="59" y="60"/>
                </a:lnTo>
                <a:lnTo>
                  <a:pt x="54" y="60"/>
                </a:lnTo>
                <a:lnTo>
                  <a:pt x="48" y="60"/>
                </a:lnTo>
                <a:lnTo>
                  <a:pt x="38" y="60"/>
                </a:lnTo>
                <a:lnTo>
                  <a:pt x="27" y="65"/>
                </a:lnTo>
                <a:lnTo>
                  <a:pt x="27" y="76"/>
                </a:lnTo>
                <a:lnTo>
                  <a:pt x="27" y="82"/>
                </a:lnTo>
                <a:lnTo>
                  <a:pt x="27" y="98"/>
                </a:lnTo>
                <a:lnTo>
                  <a:pt x="22" y="114"/>
                </a:lnTo>
                <a:lnTo>
                  <a:pt x="22" y="130"/>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0" name="Freeform 210"/>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1" name="Freeform 211"/>
          <p:cNvSpPr>
            <a:spLocks/>
          </p:cNvSpPr>
          <p:nvPr/>
        </p:nvSpPr>
        <p:spPr bwMode="auto">
          <a:xfrm>
            <a:off x="5300127" y="3733056"/>
            <a:ext cx="447675" cy="369770"/>
          </a:xfrm>
          <a:custGeom>
            <a:avLst/>
            <a:gdLst>
              <a:gd name="T0" fmla="*/ 272 w 282"/>
              <a:gd name="T1" fmla="*/ 76 h 233"/>
              <a:gd name="T2" fmla="*/ 272 w 282"/>
              <a:gd name="T3" fmla="*/ 60 h 233"/>
              <a:gd name="T4" fmla="*/ 266 w 282"/>
              <a:gd name="T5" fmla="*/ 43 h 233"/>
              <a:gd name="T6" fmla="*/ 261 w 282"/>
              <a:gd name="T7" fmla="*/ 22 h 233"/>
              <a:gd name="T8" fmla="*/ 250 w 282"/>
              <a:gd name="T9" fmla="*/ 11 h 233"/>
              <a:gd name="T10" fmla="*/ 229 w 282"/>
              <a:gd name="T11" fmla="*/ 16 h 233"/>
              <a:gd name="T12" fmla="*/ 202 w 282"/>
              <a:gd name="T13" fmla="*/ 16 h 233"/>
              <a:gd name="T14" fmla="*/ 181 w 282"/>
              <a:gd name="T15" fmla="*/ 11 h 233"/>
              <a:gd name="T16" fmla="*/ 170 w 282"/>
              <a:gd name="T17" fmla="*/ 0 h 233"/>
              <a:gd name="T18" fmla="*/ 160 w 282"/>
              <a:gd name="T19" fmla="*/ 16 h 233"/>
              <a:gd name="T20" fmla="*/ 154 w 282"/>
              <a:gd name="T21" fmla="*/ 27 h 233"/>
              <a:gd name="T22" fmla="*/ 138 w 282"/>
              <a:gd name="T23" fmla="*/ 27 h 233"/>
              <a:gd name="T24" fmla="*/ 117 w 282"/>
              <a:gd name="T25" fmla="*/ 27 h 233"/>
              <a:gd name="T26" fmla="*/ 96 w 282"/>
              <a:gd name="T27" fmla="*/ 22 h 233"/>
              <a:gd name="T28" fmla="*/ 69 w 282"/>
              <a:gd name="T29" fmla="*/ 27 h 233"/>
              <a:gd name="T30" fmla="*/ 58 w 282"/>
              <a:gd name="T31" fmla="*/ 32 h 233"/>
              <a:gd name="T32" fmla="*/ 53 w 282"/>
              <a:gd name="T33" fmla="*/ 43 h 233"/>
              <a:gd name="T34" fmla="*/ 37 w 282"/>
              <a:gd name="T35" fmla="*/ 54 h 233"/>
              <a:gd name="T36" fmla="*/ 10 w 282"/>
              <a:gd name="T37" fmla="*/ 60 h 233"/>
              <a:gd name="T38" fmla="*/ 0 w 282"/>
              <a:gd name="T39" fmla="*/ 70 h 233"/>
              <a:gd name="T40" fmla="*/ 21 w 282"/>
              <a:gd name="T41" fmla="*/ 70 h 233"/>
              <a:gd name="T42" fmla="*/ 32 w 282"/>
              <a:gd name="T43" fmla="*/ 87 h 233"/>
              <a:gd name="T44" fmla="*/ 48 w 282"/>
              <a:gd name="T45" fmla="*/ 97 h 233"/>
              <a:gd name="T46" fmla="*/ 64 w 282"/>
              <a:gd name="T47" fmla="*/ 103 h 233"/>
              <a:gd name="T48" fmla="*/ 74 w 282"/>
              <a:gd name="T49" fmla="*/ 119 h 233"/>
              <a:gd name="T50" fmla="*/ 58 w 282"/>
              <a:gd name="T51" fmla="*/ 135 h 233"/>
              <a:gd name="T52" fmla="*/ 53 w 282"/>
              <a:gd name="T53" fmla="*/ 151 h 233"/>
              <a:gd name="T54" fmla="*/ 53 w 282"/>
              <a:gd name="T55" fmla="*/ 179 h 233"/>
              <a:gd name="T56" fmla="*/ 53 w 282"/>
              <a:gd name="T57" fmla="*/ 206 h 233"/>
              <a:gd name="T58" fmla="*/ 64 w 282"/>
              <a:gd name="T59" fmla="*/ 211 h 233"/>
              <a:gd name="T60" fmla="*/ 80 w 282"/>
              <a:gd name="T61" fmla="*/ 211 h 233"/>
              <a:gd name="T62" fmla="*/ 90 w 282"/>
              <a:gd name="T63" fmla="*/ 206 h 233"/>
              <a:gd name="T64" fmla="*/ 101 w 282"/>
              <a:gd name="T65" fmla="*/ 195 h 233"/>
              <a:gd name="T66" fmla="*/ 112 w 282"/>
              <a:gd name="T67" fmla="*/ 200 h 233"/>
              <a:gd name="T68" fmla="*/ 106 w 282"/>
              <a:gd name="T69" fmla="*/ 216 h 233"/>
              <a:gd name="T70" fmla="*/ 122 w 282"/>
              <a:gd name="T71" fmla="*/ 227 h 233"/>
              <a:gd name="T72" fmla="*/ 138 w 282"/>
              <a:gd name="T73" fmla="*/ 227 h 233"/>
              <a:gd name="T74" fmla="*/ 165 w 282"/>
              <a:gd name="T75" fmla="*/ 227 h 233"/>
              <a:gd name="T76" fmla="*/ 181 w 282"/>
              <a:gd name="T77" fmla="*/ 227 h 233"/>
              <a:gd name="T78" fmla="*/ 186 w 282"/>
              <a:gd name="T79" fmla="*/ 211 h 233"/>
              <a:gd name="T80" fmla="*/ 181 w 282"/>
              <a:gd name="T81" fmla="*/ 200 h 233"/>
              <a:gd name="T82" fmla="*/ 192 w 282"/>
              <a:gd name="T83" fmla="*/ 189 h 233"/>
              <a:gd name="T84" fmla="*/ 202 w 282"/>
              <a:gd name="T85" fmla="*/ 162 h 233"/>
              <a:gd name="T86" fmla="*/ 218 w 282"/>
              <a:gd name="T87" fmla="*/ 151 h 233"/>
              <a:gd name="T88" fmla="*/ 245 w 282"/>
              <a:gd name="T89" fmla="*/ 146 h 233"/>
              <a:gd name="T90" fmla="*/ 245 w 282"/>
              <a:gd name="T91" fmla="*/ 130 h 233"/>
              <a:gd name="T92" fmla="*/ 245 w 282"/>
              <a:gd name="T93" fmla="*/ 114 h 233"/>
              <a:gd name="T94" fmla="*/ 256 w 282"/>
              <a:gd name="T95" fmla="*/ 108 h 233"/>
              <a:gd name="T96" fmla="*/ 272 w 282"/>
              <a:gd name="T97" fmla="*/ 97 h 233"/>
              <a:gd name="T98" fmla="*/ 282 w 282"/>
              <a:gd name="T99" fmla="*/ 87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82" h="233">
                <a:moveTo>
                  <a:pt x="277" y="76"/>
                </a:moveTo>
                <a:lnTo>
                  <a:pt x="272" y="76"/>
                </a:lnTo>
                <a:lnTo>
                  <a:pt x="266" y="70"/>
                </a:lnTo>
                <a:lnTo>
                  <a:pt x="272" y="60"/>
                </a:lnTo>
                <a:lnTo>
                  <a:pt x="266" y="49"/>
                </a:lnTo>
                <a:lnTo>
                  <a:pt x="266" y="43"/>
                </a:lnTo>
                <a:lnTo>
                  <a:pt x="261" y="32"/>
                </a:lnTo>
                <a:lnTo>
                  <a:pt x="261" y="22"/>
                </a:lnTo>
                <a:lnTo>
                  <a:pt x="256" y="16"/>
                </a:lnTo>
                <a:lnTo>
                  <a:pt x="250" y="11"/>
                </a:lnTo>
                <a:lnTo>
                  <a:pt x="240" y="11"/>
                </a:lnTo>
                <a:lnTo>
                  <a:pt x="229" y="16"/>
                </a:lnTo>
                <a:lnTo>
                  <a:pt x="218" y="16"/>
                </a:lnTo>
                <a:lnTo>
                  <a:pt x="202" y="16"/>
                </a:lnTo>
                <a:lnTo>
                  <a:pt x="192" y="16"/>
                </a:lnTo>
                <a:lnTo>
                  <a:pt x="181" y="11"/>
                </a:lnTo>
                <a:lnTo>
                  <a:pt x="170" y="11"/>
                </a:lnTo>
                <a:lnTo>
                  <a:pt x="170" y="0"/>
                </a:lnTo>
                <a:lnTo>
                  <a:pt x="165" y="5"/>
                </a:lnTo>
                <a:lnTo>
                  <a:pt x="160" y="16"/>
                </a:lnTo>
                <a:lnTo>
                  <a:pt x="160" y="22"/>
                </a:lnTo>
                <a:lnTo>
                  <a:pt x="154" y="27"/>
                </a:lnTo>
                <a:lnTo>
                  <a:pt x="149" y="27"/>
                </a:lnTo>
                <a:lnTo>
                  <a:pt x="138" y="27"/>
                </a:lnTo>
                <a:lnTo>
                  <a:pt x="128" y="27"/>
                </a:lnTo>
                <a:lnTo>
                  <a:pt x="117" y="27"/>
                </a:lnTo>
                <a:lnTo>
                  <a:pt x="112" y="22"/>
                </a:lnTo>
                <a:lnTo>
                  <a:pt x="96" y="22"/>
                </a:lnTo>
                <a:lnTo>
                  <a:pt x="90" y="27"/>
                </a:lnTo>
                <a:lnTo>
                  <a:pt x="69" y="27"/>
                </a:lnTo>
                <a:lnTo>
                  <a:pt x="64" y="27"/>
                </a:lnTo>
                <a:lnTo>
                  <a:pt x="58" y="32"/>
                </a:lnTo>
                <a:lnTo>
                  <a:pt x="48" y="32"/>
                </a:lnTo>
                <a:lnTo>
                  <a:pt x="53" y="43"/>
                </a:lnTo>
                <a:lnTo>
                  <a:pt x="42" y="49"/>
                </a:lnTo>
                <a:lnTo>
                  <a:pt x="37" y="54"/>
                </a:lnTo>
                <a:lnTo>
                  <a:pt x="21" y="54"/>
                </a:lnTo>
                <a:lnTo>
                  <a:pt x="10" y="60"/>
                </a:lnTo>
                <a:lnTo>
                  <a:pt x="0" y="60"/>
                </a:lnTo>
                <a:lnTo>
                  <a:pt x="0" y="70"/>
                </a:lnTo>
                <a:lnTo>
                  <a:pt x="10" y="70"/>
                </a:lnTo>
                <a:lnTo>
                  <a:pt x="21" y="70"/>
                </a:lnTo>
                <a:lnTo>
                  <a:pt x="26" y="87"/>
                </a:lnTo>
                <a:lnTo>
                  <a:pt x="32" y="87"/>
                </a:lnTo>
                <a:lnTo>
                  <a:pt x="42" y="92"/>
                </a:lnTo>
                <a:lnTo>
                  <a:pt x="48" y="97"/>
                </a:lnTo>
                <a:lnTo>
                  <a:pt x="53" y="103"/>
                </a:lnTo>
                <a:lnTo>
                  <a:pt x="64" y="103"/>
                </a:lnTo>
                <a:lnTo>
                  <a:pt x="74" y="108"/>
                </a:lnTo>
                <a:lnTo>
                  <a:pt x="74" y="119"/>
                </a:lnTo>
                <a:lnTo>
                  <a:pt x="64" y="130"/>
                </a:lnTo>
                <a:lnTo>
                  <a:pt x="58" y="135"/>
                </a:lnTo>
                <a:lnTo>
                  <a:pt x="53" y="141"/>
                </a:lnTo>
                <a:lnTo>
                  <a:pt x="53" y="151"/>
                </a:lnTo>
                <a:lnTo>
                  <a:pt x="53" y="168"/>
                </a:lnTo>
                <a:lnTo>
                  <a:pt x="53" y="179"/>
                </a:lnTo>
                <a:lnTo>
                  <a:pt x="53" y="189"/>
                </a:lnTo>
                <a:lnTo>
                  <a:pt x="53" y="206"/>
                </a:lnTo>
                <a:lnTo>
                  <a:pt x="53" y="216"/>
                </a:lnTo>
                <a:lnTo>
                  <a:pt x="64" y="211"/>
                </a:lnTo>
                <a:lnTo>
                  <a:pt x="74" y="211"/>
                </a:lnTo>
                <a:lnTo>
                  <a:pt x="80" y="211"/>
                </a:lnTo>
                <a:lnTo>
                  <a:pt x="85" y="211"/>
                </a:lnTo>
                <a:lnTo>
                  <a:pt x="90" y="206"/>
                </a:lnTo>
                <a:lnTo>
                  <a:pt x="96" y="200"/>
                </a:lnTo>
                <a:lnTo>
                  <a:pt x="101" y="195"/>
                </a:lnTo>
                <a:lnTo>
                  <a:pt x="112" y="195"/>
                </a:lnTo>
                <a:lnTo>
                  <a:pt x="112" y="200"/>
                </a:lnTo>
                <a:lnTo>
                  <a:pt x="106" y="211"/>
                </a:lnTo>
                <a:lnTo>
                  <a:pt x="106" y="216"/>
                </a:lnTo>
                <a:lnTo>
                  <a:pt x="117" y="216"/>
                </a:lnTo>
                <a:lnTo>
                  <a:pt x="122" y="227"/>
                </a:lnTo>
                <a:lnTo>
                  <a:pt x="133" y="227"/>
                </a:lnTo>
                <a:lnTo>
                  <a:pt x="138" y="227"/>
                </a:lnTo>
                <a:lnTo>
                  <a:pt x="149" y="233"/>
                </a:lnTo>
                <a:lnTo>
                  <a:pt x="165" y="227"/>
                </a:lnTo>
                <a:lnTo>
                  <a:pt x="170" y="233"/>
                </a:lnTo>
                <a:lnTo>
                  <a:pt x="181" y="227"/>
                </a:lnTo>
                <a:lnTo>
                  <a:pt x="186" y="216"/>
                </a:lnTo>
                <a:lnTo>
                  <a:pt x="186" y="211"/>
                </a:lnTo>
                <a:lnTo>
                  <a:pt x="176" y="206"/>
                </a:lnTo>
                <a:lnTo>
                  <a:pt x="181" y="200"/>
                </a:lnTo>
                <a:lnTo>
                  <a:pt x="192" y="195"/>
                </a:lnTo>
                <a:lnTo>
                  <a:pt x="192" y="189"/>
                </a:lnTo>
                <a:lnTo>
                  <a:pt x="192" y="173"/>
                </a:lnTo>
                <a:lnTo>
                  <a:pt x="202" y="162"/>
                </a:lnTo>
                <a:lnTo>
                  <a:pt x="208" y="162"/>
                </a:lnTo>
                <a:lnTo>
                  <a:pt x="218" y="151"/>
                </a:lnTo>
                <a:lnTo>
                  <a:pt x="234" y="146"/>
                </a:lnTo>
                <a:lnTo>
                  <a:pt x="245" y="146"/>
                </a:lnTo>
                <a:lnTo>
                  <a:pt x="250" y="141"/>
                </a:lnTo>
                <a:lnTo>
                  <a:pt x="245" y="130"/>
                </a:lnTo>
                <a:lnTo>
                  <a:pt x="245" y="119"/>
                </a:lnTo>
                <a:lnTo>
                  <a:pt x="245" y="114"/>
                </a:lnTo>
                <a:lnTo>
                  <a:pt x="245" y="103"/>
                </a:lnTo>
                <a:lnTo>
                  <a:pt x="256" y="108"/>
                </a:lnTo>
                <a:lnTo>
                  <a:pt x="266" y="103"/>
                </a:lnTo>
                <a:lnTo>
                  <a:pt x="272" y="97"/>
                </a:lnTo>
                <a:lnTo>
                  <a:pt x="282" y="92"/>
                </a:lnTo>
                <a:lnTo>
                  <a:pt x="282" y="87"/>
                </a:lnTo>
                <a:lnTo>
                  <a:pt x="277" y="7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2" name="Freeform 212"/>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3" name="Freeform 213"/>
          <p:cNvSpPr>
            <a:spLocks/>
          </p:cNvSpPr>
          <p:nvPr/>
        </p:nvSpPr>
        <p:spPr bwMode="auto">
          <a:xfrm>
            <a:off x="4546065" y="4523379"/>
            <a:ext cx="1092200" cy="891891"/>
          </a:xfrm>
          <a:custGeom>
            <a:avLst/>
            <a:gdLst>
              <a:gd name="T0" fmla="*/ 112 w 688"/>
              <a:gd name="T1" fmla="*/ 546 h 562"/>
              <a:gd name="T2" fmla="*/ 144 w 688"/>
              <a:gd name="T3" fmla="*/ 519 h 562"/>
              <a:gd name="T4" fmla="*/ 176 w 688"/>
              <a:gd name="T5" fmla="*/ 503 h 562"/>
              <a:gd name="T6" fmla="*/ 208 w 688"/>
              <a:gd name="T7" fmla="*/ 481 h 562"/>
              <a:gd name="T8" fmla="*/ 245 w 688"/>
              <a:gd name="T9" fmla="*/ 481 h 562"/>
              <a:gd name="T10" fmla="*/ 277 w 688"/>
              <a:gd name="T11" fmla="*/ 465 h 562"/>
              <a:gd name="T12" fmla="*/ 309 w 688"/>
              <a:gd name="T13" fmla="*/ 427 h 562"/>
              <a:gd name="T14" fmla="*/ 341 w 688"/>
              <a:gd name="T15" fmla="*/ 416 h 562"/>
              <a:gd name="T16" fmla="*/ 379 w 688"/>
              <a:gd name="T17" fmla="*/ 400 h 562"/>
              <a:gd name="T18" fmla="*/ 411 w 688"/>
              <a:gd name="T19" fmla="*/ 411 h 562"/>
              <a:gd name="T20" fmla="*/ 443 w 688"/>
              <a:gd name="T21" fmla="*/ 389 h 562"/>
              <a:gd name="T22" fmla="*/ 480 w 688"/>
              <a:gd name="T23" fmla="*/ 400 h 562"/>
              <a:gd name="T24" fmla="*/ 512 w 688"/>
              <a:gd name="T25" fmla="*/ 384 h 562"/>
              <a:gd name="T26" fmla="*/ 544 w 688"/>
              <a:gd name="T27" fmla="*/ 373 h 562"/>
              <a:gd name="T28" fmla="*/ 587 w 688"/>
              <a:gd name="T29" fmla="*/ 384 h 562"/>
              <a:gd name="T30" fmla="*/ 619 w 688"/>
              <a:gd name="T31" fmla="*/ 378 h 562"/>
              <a:gd name="T32" fmla="*/ 656 w 688"/>
              <a:gd name="T33" fmla="*/ 373 h 562"/>
              <a:gd name="T34" fmla="*/ 677 w 688"/>
              <a:gd name="T35" fmla="*/ 346 h 562"/>
              <a:gd name="T36" fmla="*/ 672 w 688"/>
              <a:gd name="T37" fmla="*/ 330 h 562"/>
              <a:gd name="T38" fmla="*/ 651 w 688"/>
              <a:gd name="T39" fmla="*/ 308 h 562"/>
              <a:gd name="T40" fmla="*/ 624 w 688"/>
              <a:gd name="T41" fmla="*/ 281 h 562"/>
              <a:gd name="T42" fmla="*/ 603 w 688"/>
              <a:gd name="T43" fmla="*/ 248 h 562"/>
              <a:gd name="T44" fmla="*/ 571 w 688"/>
              <a:gd name="T45" fmla="*/ 238 h 562"/>
              <a:gd name="T46" fmla="*/ 539 w 688"/>
              <a:gd name="T47" fmla="*/ 221 h 562"/>
              <a:gd name="T48" fmla="*/ 517 w 688"/>
              <a:gd name="T49" fmla="*/ 200 h 562"/>
              <a:gd name="T50" fmla="*/ 485 w 688"/>
              <a:gd name="T51" fmla="*/ 194 h 562"/>
              <a:gd name="T52" fmla="*/ 459 w 688"/>
              <a:gd name="T53" fmla="*/ 167 h 562"/>
              <a:gd name="T54" fmla="*/ 427 w 688"/>
              <a:gd name="T55" fmla="*/ 151 h 562"/>
              <a:gd name="T56" fmla="*/ 405 w 688"/>
              <a:gd name="T57" fmla="*/ 129 h 562"/>
              <a:gd name="T58" fmla="*/ 373 w 688"/>
              <a:gd name="T59" fmla="*/ 113 h 562"/>
              <a:gd name="T60" fmla="*/ 363 w 688"/>
              <a:gd name="T61" fmla="*/ 86 h 562"/>
              <a:gd name="T62" fmla="*/ 373 w 688"/>
              <a:gd name="T63" fmla="*/ 54 h 562"/>
              <a:gd name="T64" fmla="*/ 357 w 688"/>
              <a:gd name="T65" fmla="*/ 27 h 562"/>
              <a:gd name="T66" fmla="*/ 336 w 688"/>
              <a:gd name="T67" fmla="*/ 16 h 562"/>
              <a:gd name="T68" fmla="*/ 299 w 688"/>
              <a:gd name="T69" fmla="*/ 16 h 562"/>
              <a:gd name="T70" fmla="*/ 277 w 688"/>
              <a:gd name="T71" fmla="*/ 10 h 562"/>
              <a:gd name="T72" fmla="*/ 251 w 688"/>
              <a:gd name="T73" fmla="*/ 32 h 562"/>
              <a:gd name="T74" fmla="*/ 219 w 688"/>
              <a:gd name="T75" fmla="*/ 54 h 562"/>
              <a:gd name="T76" fmla="*/ 219 w 688"/>
              <a:gd name="T77" fmla="*/ 81 h 562"/>
              <a:gd name="T78" fmla="*/ 197 w 688"/>
              <a:gd name="T79" fmla="*/ 102 h 562"/>
              <a:gd name="T80" fmla="*/ 176 w 688"/>
              <a:gd name="T81" fmla="*/ 129 h 562"/>
              <a:gd name="T82" fmla="*/ 150 w 688"/>
              <a:gd name="T83" fmla="*/ 151 h 562"/>
              <a:gd name="T84" fmla="*/ 128 w 688"/>
              <a:gd name="T85" fmla="*/ 184 h 562"/>
              <a:gd name="T86" fmla="*/ 155 w 688"/>
              <a:gd name="T87" fmla="*/ 205 h 562"/>
              <a:gd name="T88" fmla="*/ 160 w 688"/>
              <a:gd name="T89" fmla="*/ 232 h 562"/>
              <a:gd name="T90" fmla="*/ 155 w 688"/>
              <a:gd name="T91" fmla="*/ 270 h 562"/>
              <a:gd name="T92" fmla="*/ 150 w 688"/>
              <a:gd name="T93" fmla="*/ 303 h 562"/>
              <a:gd name="T94" fmla="*/ 134 w 688"/>
              <a:gd name="T95" fmla="*/ 330 h 562"/>
              <a:gd name="T96" fmla="*/ 123 w 688"/>
              <a:gd name="T97" fmla="*/ 367 h 562"/>
              <a:gd name="T98" fmla="*/ 91 w 688"/>
              <a:gd name="T99" fmla="*/ 384 h 562"/>
              <a:gd name="T100" fmla="*/ 64 w 688"/>
              <a:gd name="T101" fmla="*/ 400 h 562"/>
              <a:gd name="T102" fmla="*/ 32 w 688"/>
              <a:gd name="T103" fmla="*/ 416 h 562"/>
              <a:gd name="T104" fmla="*/ 16 w 688"/>
              <a:gd name="T105" fmla="*/ 449 h 562"/>
              <a:gd name="T106" fmla="*/ 11 w 688"/>
              <a:gd name="T107" fmla="*/ 476 h 562"/>
              <a:gd name="T108" fmla="*/ 43 w 688"/>
              <a:gd name="T109" fmla="*/ 497 h 562"/>
              <a:gd name="T110" fmla="*/ 70 w 688"/>
              <a:gd name="T111" fmla="*/ 519 h 562"/>
              <a:gd name="T112" fmla="*/ 75 w 688"/>
              <a:gd name="T113" fmla="*/ 551 h 562"/>
              <a:gd name="T114" fmla="*/ 91 w 688"/>
              <a:gd name="T115" fmla="*/ 562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88" h="562">
                <a:moveTo>
                  <a:pt x="91" y="562"/>
                </a:moveTo>
                <a:lnTo>
                  <a:pt x="96" y="557"/>
                </a:lnTo>
                <a:lnTo>
                  <a:pt x="107" y="551"/>
                </a:lnTo>
                <a:lnTo>
                  <a:pt x="112" y="546"/>
                </a:lnTo>
                <a:lnTo>
                  <a:pt x="123" y="540"/>
                </a:lnTo>
                <a:lnTo>
                  <a:pt x="134" y="530"/>
                </a:lnTo>
                <a:lnTo>
                  <a:pt x="139" y="524"/>
                </a:lnTo>
                <a:lnTo>
                  <a:pt x="144" y="519"/>
                </a:lnTo>
                <a:lnTo>
                  <a:pt x="150" y="513"/>
                </a:lnTo>
                <a:lnTo>
                  <a:pt x="155" y="508"/>
                </a:lnTo>
                <a:lnTo>
                  <a:pt x="160" y="503"/>
                </a:lnTo>
                <a:lnTo>
                  <a:pt x="176" y="503"/>
                </a:lnTo>
                <a:lnTo>
                  <a:pt x="187" y="503"/>
                </a:lnTo>
                <a:lnTo>
                  <a:pt x="192" y="497"/>
                </a:lnTo>
                <a:lnTo>
                  <a:pt x="197" y="492"/>
                </a:lnTo>
                <a:lnTo>
                  <a:pt x="208" y="481"/>
                </a:lnTo>
                <a:lnTo>
                  <a:pt x="213" y="476"/>
                </a:lnTo>
                <a:lnTo>
                  <a:pt x="224" y="481"/>
                </a:lnTo>
                <a:lnTo>
                  <a:pt x="235" y="481"/>
                </a:lnTo>
                <a:lnTo>
                  <a:pt x="245" y="481"/>
                </a:lnTo>
                <a:lnTo>
                  <a:pt x="251" y="476"/>
                </a:lnTo>
                <a:lnTo>
                  <a:pt x="256" y="470"/>
                </a:lnTo>
                <a:lnTo>
                  <a:pt x="267" y="470"/>
                </a:lnTo>
                <a:lnTo>
                  <a:pt x="277" y="465"/>
                </a:lnTo>
                <a:lnTo>
                  <a:pt x="288" y="449"/>
                </a:lnTo>
                <a:lnTo>
                  <a:pt x="293" y="443"/>
                </a:lnTo>
                <a:lnTo>
                  <a:pt x="304" y="432"/>
                </a:lnTo>
                <a:lnTo>
                  <a:pt x="309" y="427"/>
                </a:lnTo>
                <a:lnTo>
                  <a:pt x="315" y="421"/>
                </a:lnTo>
                <a:lnTo>
                  <a:pt x="325" y="427"/>
                </a:lnTo>
                <a:lnTo>
                  <a:pt x="336" y="421"/>
                </a:lnTo>
                <a:lnTo>
                  <a:pt x="341" y="416"/>
                </a:lnTo>
                <a:lnTo>
                  <a:pt x="352" y="411"/>
                </a:lnTo>
                <a:lnTo>
                  <a:pt x="357" y="405"/>
                </a:lnTo>
                <a:lnTo>
                  <a:pt x="368" y="405"/>
                </a:lnTo>
                <a:lnTo>
                  <a:pt x="379" y="400"/>
                </a:lnTo>
                <a:lnTo>
                  <a:pt x="384" y="405"/>
                </a:lnTo>
                <a:lnTo>
                  <a:pt x="400" y="405"/>
                </a:lnTo>
                <a:lnTo>
                  <a:pt x="405" y="405"/>
                </a:lnTo>
                <a:lnTo>
                  <a:pt x="411" y="411"/>
                </a:lnTo>
                <a:lnTo>
                  <a:pt x="421" y="411"/>
                </a:lnTo>
                <a:lnTo>
                  <a:pt x="427" y="400"/>
                </a:lnTo>
                <a:lnTo>
                  <a:pt x="432" y="389"/>
                </a:lnTo>
                <a:lnTo>
                  <a:pt x="443" y="389"/>
                </a:lnTo>
                <a:lnTo>
                  <a:pt x="448" y="394"/>
                </a:lnTo>
                <a:lnTo>
                  <a:pt x="459" y="400"/>
                </a:lnTo>
                <a:lnTo>
                  <a:pt x="469" y="400"/>
                </a:lnTo>
                <a:lnTo>
                  <a:pt x="480" y="400"/>
                </a:lnTo>
                <a:lnTo>
                  <a:pt x="496" y="405"/>
                </a:lnTo>
                <a:lnTo>
                  <a:pt x="501" y="400"/>
                </a:lnTo>
                <a:lnTo>
                  <a:pt x="507" y="389"/>
                </a:lnTo>
                <a:lnTo>
                  <a:pt x="512" y="384"/>
                </a:lnTo>
                <a:lnTo>
                  <a:pt x="517" y="373"/>
                </a:lnTo>
                <a:lnTo>
                  <a:pt x="528" y="373"/>
                </a:lnTo>
                <a:lnTo>
                  <a:pt x="539" y="378"/>
                </a:lnTo>
                <a:lnTo>
                  <a:pt x="544" y="373"/>
                </a:lnTo>
                <a:lnTo>
                  <a:pt x="555" y="378"/>
                </a:lnTo>
                <a:lnTo>
                  <a:pt x="565" y="378"/>
                </a:lnTo>
                <a:lnTo>
                  <a:pt x="576" y="384"/>
                </a:lnTo>
                <a:lnTo>
                  <a:pt x="587" y="384"/>
                </a:lnTo>
                <a:lnTo>
                  <a:pt x="592" y="384"/>
                </a:lnTo>
                <a:lnTo>
                  <a:pt x="592" y="378"/>
                </a:lnTo>
                <a:lnTo>
                  <a:pt x="603" y="378"/>
                </a:lnTo>
                <a:lnTo>
                  <a:pt x="619" y="378"/>
                </a:lnTo>
                <a:lnTo>
                  <a:pt x="629" y="378"/>
                </a:lnTo>
                <a:lnTo>
                  <a:pt x="640" y="378"/>
                </a:lnTo>
                <a:lnTo>
                  <a:pt x="651" y="378"/>
                </a:lnTo>
                <a:lnTo>
                  <a:pt x="656" y="373"/>
                </a:lnTo>
                <a:lnTo>
                  <a:pt x="661" y="362"/>
                </a:lnTo>
                <a:lnTo>
                  <a:pt x="667" y="357"/>
                </a:lnTo>
                <a:lnTo>
                  <a:pt x="672" y="351"/>
                </a:lnTo>
                <a:lnTo>
                  <a:pt x="677" y="346"/>
                </a:lnTo>
                <a:lnTo>
                  <a:pt x="688" y="340"/>
                </a:lnTo>
                <a:lnTo>
                  <a:pt x="688" y="330"/>
                </a:lnTo>
                <a:lnTo>
                  <a:pt x="683" y="330"/>
                </a:lnTo>
                <a:lnTo>
                  <a:pt x="672" y="330"/>
                </a:lnTo>
                <a:lnTo>
                  <a:pt x="661" y="330"/>
                </a:lnTo>
                <a:lnTo>
                  <a:pt x="661" y="324"/>
                </a:lnTo>
                <a:lnTo>
                  <a:pt x="656" y="313"/>
                </a:lnTo>
                <a:lnTo>
                  <a:pt x="651" y="308"/>
                </a:lnTo>
                <a:lnTo>
                  <a:pt x="640" y="303"/>
                </a:lnTo>
                <a:lnTo>
                  <a:pt x="635" y="297"/>
                </a:lnTo>
                <a:lnTo>
                  <a:pt x="629" y="292"/>
                </a:lnTo>
                <a:lnTo>
                  <a:pt x="624" y="281"/>
                </a:lnTo>
                <a:lnTo>
                  <a:pt x="619" y="275"/>
                </a:lnTo>
                <a:lnTo>
                  <a:pt x="613" y="265"/>
                </a:lnTo>
                <a:lnTo>
                  <a:pt x="608" y="259"/>
                </a:lnTo>
                <a:lnTo>
                  <a:pt x="603" y="248"/>
                </a:lnTo>
                <a:lnTo>
                  <a:pt x="597" y="243"/>
                </a:lnTo>
                <a:lnTo>
                  <a:pt x="592" y="238"/>
                </a:lnTo>
                <a:lnTo>
                  <a:pt x="581" y="232"/>
                </a:lnTo>
                <a:lnTo>
                  <a:pt x="571" y="238"/>
                </a:lnTo>
                <a:lnTo>
                  <a:pt x="560" y="238"/>
                </a:lnTo>
                <a:lnTo>
                  <a:pt x="549" y="232"/>
                </a:lnTo>
                <a:lnTo>
                  <a:pt x="544" y="227"/>
                </a:lnTo>
                <a:lnTo>
                  <a:pt x="539" y="221"/>
                </a:lnTo>
                <a:lnTo>
                  <a:pt x="533" y="216"/>
                </a:lnTo>
                <a:lnTo>
                  <a:pt x="528" y="211"/>
                </a:lnTo>
                <a:lnTo>
                  <a:pt x="523" y="205"/>
                </a:lnTo>
                <a:lnTo>
                  <a:pt x="517" y="200"/>
                </a:lnTo>
                <a:lnTo>
                  <a:pt x="507" y="200"/>
                </a:lnTo>
                <a:lnTo>
                  <a:pt x="501" y="189"/>
                </a:lnTo>
                <a:lnTo>
                  <a:pt x="496" y="194"/>
                </a:lnTo>
                <a:lnTo>
                  <a:pt x="485" y="194"/>
                </a:lnTo>
                <a:lnTo>
                  <a:pt x="475" y="189"/>
                </a:lnTo>
                <a:lnTo>
                  <a:pt x="469" y="178"/>
                </a:lnTo>
                <a:lnTo>
                  <a:pt x="464" y="173"/>
                </a:lnTo>
                <a:lnTo>
                  <a:pt x="459" y="167"/>
                </a:lnTo>
                <a:lnTo>
                  <a:pt x="453" y="162"/>
                </a:lnTo>
                <a:lnTo>
                  <a:pt x="448" y="156"/>
                </a:lnTo>
                <a:lnTo>
                  <a:pt x="437" y="151"/>
                </a:lnTo>
                <a:lnTo>
                  <a:pt x="427" y="151"/>
                </a:lnTo>
                <a:lnTo>
                  <a:pt x="421" y="146"/>
                </a:lnTo>
                <a:lnTo>
                  <a:pt x="416" y="146"/>
                </a:lnTo>
                <a:lnTo>
                  <a:pt x="405" y="140"/>
                </a:lnTo>
                <a:lnTo>
                  <a:pt x="405" y="129"/>
                </a:lnTo>
                <a:lnTo>
                  <a:pt x="395" y="124"/>
                </a:lnTo>
                <a:lnTo>
                  <a:pt x="389" y="124"/>
                </a:lnTo>
                <a:lnTo>
                  <a:pt x="379" y="119"/>
                </a:lnTo>
                <a:lnTo>
                  <a:pt x="373" y="113"/>
                </a:lnTo>
                <a:lnTo>
                  <a:pt x="379" y="102"/>
                </a:lnTo>
                <a:lnTo>
                  <a:pt x="368" y="102"/>
                </a:lnTo>
                <a:lnTo>
                  <a:pt x="357" y="97"/>
                </a:lnTo>
                <a:lnTo>
                  <a:pt x="363" y="86"/>
                </a:lnTo>
                <a:lnTo>
                  <a:pt x="357" y="75"/>
                </a:lnTo>
                <a:lnTo>
                  <a:pt x="363" y="65"/>
                </a:lnTo>
                <a:lnTo>
                  <a:pt x="363" y="59"/>
                </a:lnTo>
                <a:lnTo>
                  <a:pt x="373" y="54"/>
                </a:lnTo>
                <a:lnTo>
                  <a:pt x="379" y="48"/>
                </a:lnTo>
                <a:lnTo>
                  <a:pt x="368" y="37"/>
                </a:lnTo>
                <a:lnTo>
                  <a:pt x="368" y="32"/>
                </a:lnTo>
                <a:lnTo>
                  <a:pt x="357" y="27"/>
                </a:lnTo>
                <a:lnTo>
                  <a:pt x="352" y="21"/>
                </a:lnTo>
                <a:lnTo>
                  <a:pt x="352" y="16"/>
                </a:lnTo>
                <a:lnTo>
                  <a:pt x="341" y="16"/>
                </a:lnTo>
                <a:lnTo>
                  <a:pt x="336" y="16"/>
                </a:lnTo>
                <a:lnTo>
                  <a:pt x="325" y="10"/>
                </a:lnTo>
                <a:lnTo>
                  <a:pt x="315" y="5"/>
                </a:lnTo>
                <a:lnTo>
                  <a:pt x="309" y="10"/>
                </a:lnTo>
                <a:lnTo>
                  <a:pt x="299" y="16"/>
                </a:lnTo>
                <a:lnTo>
                  <a:pt x="293" y="10"/>
                </a:lnTo>
                <a:lnTo>
                  <a:pt x="288" y="0"/>
                </a:lnTo>
                <a:lnTo>
                  <a:pt x="283" y="0"/>
                </a:lnTo>
                <a:lnTo>
                  <a:pt x="277" y="10"/>
                </a:lnTo>
                <a:lnTo>
                  <a:pt x="267" y="10"/>
                </a:lnTo>
                <a:lnTo>
                  <a:pt x="267" y="21"/>
                </a:lnTo>
                <a:lnTo>
                  <a:pt x="261" y="27"/>
                </a:lnTo>
                <a:lnTo>
                  <a:pt x="251" y="32"/>
                </a:lnTo>
                <a:lnTo>
                  <a:pt x="240" y="37"/>
                </a:lnTo>
                <a:lnTo>
                  <a:pt x="235" y="43"/>
                </a:lnTo>
                <a:lnTo>
                  <a:pt x="224" y="48"/>
                </a:lnTo>
                <a:lnTo>
                  <a:pt x="219" y="54"/>
                </a:lnTo>
                <a:lnTo>
                  <a:pt x="224" y="59"/>
                </a:lnTo>
                <a:lnTo>
                  <a:pt x="229" y="65"/>
                </a:lnTo>
                <a:lnTo>
                  <a:pt x="229" y="75"/>
                </a:lnTo>
                <a:lnTo>
                  <a:pt x="219" y="81"/>
                </a:lnTo>
                <a:lnTo>
                  <a:pt x="213" y="86"/>
                </a:lnTo>
                <a:lnTo>
                  <a:pt x="213" y="92"/>
                </a:lnTo>
                <a:lnTo>
                  <a:pt x="203" y="97"/>
                </a:lnTo>
                <a:lnTo>
                  <a:pt x="197" y="102"/>
                </a:lnTo>
                <a:lnTo>
                  <a:pt x="192" y="113"/>
                </a:lnTo>
                <a:lnTo>
                  <a:pt x="187" y="119"/>
                </a:lnTo>
                <a:lnTo>
                  <a:pt x="181" y="129"/>
                </a:lnTo>
                <a:lnTo>
                  <a:pt x="176" y="129"/>
                </a:lnTo>
                <a:lnTo>
                  <a:pt x="165" y="135"/>
                </a:lnTo>
                <a:lnTo>
                  <a:pt x="160" y="140"/>
                </a:lnTo>
                <a:lnTo>
                  <a:pt x="155" y="151"/>
                </a:lnTo>
                <a:lnTo>
                  <a:pt x="150" y="151"/>
                </a:lnTo>
                <a:lnTo>
                  <a:pt x="144" y="156"/>
                </a:lnTo>
                <a:lnTo>
                  <a:pt x="134" y="167"/>
                </a:lnTo>
                <a:lnTo>
                  <a:pt x="128" y="173"/>
                </a:lnTo>
                <a:lnTo>
                  <a:pt x="128" y="184"/>
                </a:lnTo>
                <a:lnTo>
                  <a:pt x="134" y="189"/>
                </a:lnTo>
                <a:lnTo>
                  <a:pt x="144" y="194"/>
                </a:lnTo>
                <a:lnTo>
                  <a:pt x="150" y="194"/>
                </a:lnTo>
                <a:lnTo>
                  <a:pt x="155" y="205"/>
                </a:lnTo>
                <a:lnTo>
                  <a:pt x="160" y="211"/>
                </a:lnTo>
                <a:lnTo>
                  <a:pt x="160" y="221"/>
                </a:lnTo>
                <a:lnTo>
                  <a:pt x="155" y="227"/>
                </a:lnTo>
                <a:lnTo>
                  <a:pt x="160" y="232"/>
                </a:lnTo>
                <a:lnTo>
                  <a:pt x="155" y="243"/>
                </a:lnTo>
                <a:lnTo>
                  <a:pt x="160" y="254"/>
                </a:lnTo>
                <a:lnTo>
                  <a:pt x="160" y="259"/>
                </a:lnTo>
                <a:lnTo>
                  <a:pt x="155" y="270"/>
                </a:lnTo>
                <a:lnTo>
                  <a:pt x="155" y="281"/>
                </a:lnTo>
                <a:lnTo>
                  <a:pt x="150" y="286"/>
                </a:lnTo>
                <a:lnTo>
                  <a:pt x="150" y="297"/>
                </a:lnTo>
                <a:lnTo>
                  <a:pt x="150" y="303"/>
                </a:lnTo>
                <a:lnTo>
                  <a:pt x="144" y="313"/>
                </a:lnTo>
                <a:lnTo>
                  <a:pt x="134" y="313"/>
                </a:lnTo>
                <a:lnTo>
                  <a:pt x="134" y="324"/>
                </a:lnTo>
                <a:lnTo>
                  <a:pt x="134" y="330"/>
                </a:lnTo>
                <a:lnTo>
                  <a:pt x="134" y="340"/>
                </a:lnTo>
                <a:lnTo>
                  <a:pt x="134" y="351"/>
                </a:lnTo>
                <a:lnTo>
                  <a:pt x="134" y="362"/>
                </a:lnTo>
                <a:lnTo>
                  <a:pt x="123" y="367"/>
                </a:lnTo>
                <a:lnTo>
                  <a:pt x="118" y="373"/>
                </a:lnTo>
                <a:lnTo>
                  <a:pt x="112" y="378"/>
                </a:lnTo>
                <a:lnTo>
                  <a:pt x="102" y="384"/>
                </a:lnTo>
                <a:lnTo>
                  <a:pt x="91" y="384"/>
                </a:lnTo>
                <a:lnTo>
                  <a:pt x="80" y="384"/>
                </a:lnTo>
                <a:lnTo>
                  <a:pt x="75" y="384"/>
                </a:lnTo>
                <a:lnTo>
                  <a:pt x="70" y="389"/>
                </a:lnTo>
                <a:lnTo>
                  <a:pt x="64" y="400"/>
                </a:lnTo>
                <a:lnTo>
                  <a:pt x="59" y="405"/>
                </a:lnTo>
                <a:lnTo>
                  <a:pt x="54" y="411"/>
                </a:lnTo>
                <a:lnTo>
                  <a:pt x="43" y="411"/>
                </a:lnTo>
                <a:lnTo>
                  <a:pt x="32" y="416"/>
                </a:lnTo>
                <a:lnTo>
                  <a:pt x="22" y="416"/>
                </a:lnTo>
                <a:lnTo>
                  <a:pt x="22" y="427"/>
                </a:lnTo>
                <a:lnTo>
                  <a:pt x="16" y="432"/>
                </a:lnTo>
                <a:lnTo>
                  <a:pt x="16" y="449"/>
                </a:lnTo>
                <a:lnTo>
                  <a:pt x="11" y="454"/>
                </a:lnTo>
                <a:lnTo>
                  <a:pt x="0" y="459"/>
                </a:lnTo>
                <a:lnTo>
                  <a:pt x="6" y="465"/>
                </a:lnTo>
                <a:lnTo>
                  <a:pt x="11" y="476"/>
                </a:lnTo>
                <a:lnTo>
                  <a:pt x="16" y="481"/>
                </a:lnTo>
                <a:lnTo>
                  <a:pt x="22" y="486"/>
                </a:lnTo>
                <a:lnTo>
                  <a:pt x="32" y="492"/>
                </a:lnTo>
                <a:lnTo>
                  <a:pt x="43" y="497"/>
                </a:lnTo>
                <a:lnTo>
                  <a:pt x="48" y="503"/>
                </a:lnTo>
                <a:lnTo>
                  <a:pt x="59" y="508"/>
                </a:lnTo>
                <a:lnTo>
                  <a:pt x="64" y="513"/>
                </a:lnTo>
                <a:lnTo>
                  <a:pt x="70" y="519"/>
                </a:lnTo>
                <a:lnTo>
                  <a:pt x="70" y="524"/>
                </a:lnTo>
                <a:lnTo>
                  <a:pt x="70" y="530"/>
                </a:lnTo>
                <a:lnTo>
                  <a:pt x="75" y="540"/>
                </a:lnTo>
                <a:lnTo>
                  <a:pt x="75" y="551"/>
                </a:lnTo>
                <a:lnTo>
                  <a:pt x="64" y="551"/>
                </a:lnTo>
                <a:lnTo>
                  <a:pt x="70" y="562"/>
                </a:lnTo>
                <a:lnTo>
                  <a:pt x="80" y="562"/>
                </a:lnTo>
                <a:lnTo>
                  <a:pt x="91" y="562"/>
                </a:lnTo>
                <a:close/>
              </a:path>
            </a:pathLst>
          </a:custGeom>
          <a:noFill/>
          <a:ln w="8001"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4" name="Freeform 214"/>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5" name="Freeform 215"/>
          <p:cNvSpPr>
            <a:spLocks/>
          </p:cNvSpPr>
          <p:nvPr/>
        </p:nvSpPr>
        <p:spPr bwMode="auto">
          <a:xfrm>
            <a:off x="4995327" y="4196459"/>
            <a:ext cx="431800" cy="574492"/>
          </a:xfrm>
          <a:custGeom>
            <a:avLst/>
            <a:gdLst>
              <a:gd name="T0" fmla="*/ 240 w 272"/>
              <a:gd name="T1" fmla="*/ 108 h 362"/>
              <a:gd name="T2" fmla="*/ 229 w 272"/>
              <a:gd name="T3" fmla="*/ 87 h 362"/>
              <a:gd name="T4" fmla="*/ 245 w 272"/>
              <a:gd name="T5" fmla="*/ 60 h 362"/>
              <a:gd name="T6" fmla="*/ 245 w 272"/>
              <a:gd name="T7" fmla="*/ 38 h 362"/>
              <a:gd name="T8" fmla="*/ 266 w 272"/>
              <a:gd name="T9" fmla="*/ 38 h 362"/>
              <a:gd name="T10" fmla="*/ 245 w 272"/>
              <a:gd name="T11" fmla="*/ 22 h 362"/>
              <a:gd name="T12" fmla="*/ 208 w 272"/>
              <a:gd name="T13" fmla="*/ 22 h 362"/>
              <a:gd name="T14" fmla="*/ 186 w 272"/>
              <a:gd name="T15" fmla="*/ 11 h 362"/>
              <a:gd name="T16" fmla="*/ 160 w 272"/>
              <a:gd name="T17" fmla="*/ 11 h 362"/>
              <a:gd name="T18" fmla="*/ 128 w 272"/>
              <a:gd name="T19" fmla="*/ 6 h 362"/>
              <a:gd name="T20" fmla="*/ 106 w 272"/>
              <a:gd name="T21" fmla="*/ 6 h 362"/>
              <a:gd name="T22" fmla="*/ 101 w 272"/>
              <a:gd name="T23" fmla="*/ 27 h 362"/>
              <a:gd name="T24" fmla="*/ 101 w 272"/>
              <a:gd name="T25" fmla="*/ 49 h 362"/>
              <a:gd name="T26" fmla="*/ 90 w 272"/>
              <a:gd name="T27" fmla="*/ 65 h 362"/>
              <a:gd name="T28" fmla="*/ 85 w 272"/>
              <a:gd name="T29" fmla="*/ 81 h 362"/>
              <a:gd name="T30" fmla="*/ 58 w 272"/>
              <a:gd name="T31" fmla="*/ 81 h 362"/>
              <a:gd name="T32" fmla="*/ 32 w 272"/>
              <a:gd name="T33" fmla="*/ 70 h 362"/>
              <a:gd name="T34" fmla="*/ 5 w 272"/>
              <a:gd name="T35" fmla="*/ 87 h 362"/>
              <a:gd name="T36" fmla="*/ 5 w 272"/>
              <a:gd name="T37" fmla="*/ 114 h 362"/>
              <a:gd name="T38" fmla="*/ 5 w 272"/>
              <a:gd name="T39" fmla="*/ 135 h 362"/>
              <a:gd name="T40" fmla="*/ 16 w 272"/>
              <a:gd name="T41" fmla="*/ 152 h 362"/>
              <a:gd name="T42" fmla="*/ 5 w 272"/>
              <a:gd name="T43" fmla="*/ 162 h 362"/>
              <a:gd name="T44" fmla="*/ 0 w 272"/>
              <a:gd name="T45" fmla="*/ 184 h 362"/>
              <a:gd name="T46" fmla="*/ 10 w 272"/>
              <a:gd name="T47" fmla="*/ 200 h 362"/>
              <a:gd name="T48" fmla="*/ 16 w 272"/>
              <a:gd name="T49" fmla="*/ 222 h 362"/>
              <a:gd name="T50" fmla="*/ 42 w 272"/>
              <a:gd name="T51" fmla="*/ 216 h 362"/>
              <a:gd name="T52" fmla="*/ 69 w 272"/>
              <a:gd name="T53" fmla="*/ 222 h 362"/>
              <a:gd name="T54" fmla="*/ 85 w 272"/>
              <a:gd name="T55" fmla="*/ 238 h 362"/>
              <a:gd name="T56" fmla="*/ 90 w 272"/>
              <a:gd name="T57" fmla="*/ 260 h 362"/>
              <a:gd name="T58" fmla="*/ 74 w 272"/>
              <a:gd name="T59" fmla="*/ 281 h 362"/>
              <a:gd name="T60" fmla="*/ 80 w 272"/>
              <a:gd name="T61" fmla="*/ 308 h 362"/>
              <a:gd name="T62" fmla="*/ 96 w 272"/>
              <a:gd name="T63" fmla="*/ 325 h 362"/>
              <a:gd name="T64" fmla="*/ 117 w 272"/>
              <a:gd name="T65" fmla="*/ 335 h 362"/>
              <a:gd name="T66" fmla="*/ 138 w 272"/>
              <a:gd name="T67" fmla="*/ 352 h 362"/>
              <a:gd name="T68" fmla="*/ 165 w 272"/>
              <a:gd name="T69" fmla="*/ 357 h 362"/>
              <a:gd name="T70" fmla="*/ 181 w 272"/>
              <a:gd name="T71" fmla="*/ 352 h 362"/>
              <a:gd name="T72" fmla="*/ 202 w 272"/>
              <a:gd name="T73" fmla="*/ 341 h 362"/>
              <a:gd name="T74" fmla="*/ 218 w 272"/>
              <a:gd name="T75" fmla="*/ 319 h 362"/>
              <a:gd name="T76" fmla="*/ 224 w 272"/>
              <a:gd name="T77" fmla="*/ 298 h 362"/>
              <a:gd name="T78" fmla="*/ 229 w 272"/>
              <a:gd name="T79" fmla="*/ 276 h 362"/>
              <a:gd name="T80" fmla="*/ 224 w 272"/>
              <a:gd name="T81" fmla="*/ 249 h 362"/>
              <a:gd name="T82" fmla="*/ 224 w 272"/>
              <a:gd name="T83" fmla="*/ 227 h 362"/>
              <a:gd name="T84" fmla="*/ 218 w 272"/>
              <a:gd name="T85" fmla="*/ 200 h 362"/>
              <a:gd name="T86" fmla="*/ 213 w 272"/>
              <a:gd name="T87" fmla="*/ 184 h 362"/>
              <a:gd name="T88" fmla="*/ 218 w 272"/>
              <a:gd name="T89" fmla="*/ 162 h 362"/>
              <a:gd name="T90" fmla="*/ 234 w 272"/>
              <a:gd name="T91" fmla="*/ 152 h 362"/>
              <a:gd name="T92" fmla="*/ 250 w 272"/>
              <a:gd name="T93" fmla="*/ 168 h 362"/>
              <a:gd name="T94" fmla="*/ 266 w 272"/>
              <a:gd name="T95" fmla="*/ 173 h 362"/>
              <a:gd name="T96" fmla="*/ 266 w 272"/>
              <a:gd name="T97" fmla="*/ 135 h 362"/>
              <a:gd name="T98" fmla="*/ 245 w 272"/>
              <a:gd name="T99" fmla="*/ 124 h 3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72" h="362">
                <a:moveTo>
                  <a:pt x="245" y="124"/>
                </a:moveTo>
                <a:lnTo>
                  <a:pt x="245" y="119"/>
                </a:lnTo>
                <a:lnTo>
                  <a:pt x="240" y="108"/>
                </a:lnTo>
                <a:lnTo>
                  <a:pt x="229" y="103"/>
                </a:lnTo>
                <a:lnTo>
                  <a:pt x="229" y="97"/>
                </a:lnTo>
                <a:lnTo>
                  <a:pt x="229" y="87"/>
                </a:lnTo>
                <a:lnTo>
                  <a:pt x="229" y="76"/>
                </a:lnTo>
                <a:lnTo>
                  <a:pt x="240" y="65"/>
                </a:lnTo>
                <a:lnTo>
                  <a:pt x="245" y="60"/>
                </a:lnTo>
                <a:lnTo>
                  <a:pt x="245" y="49"/>
                </a:lnTo>
                <a:lnTo>
                  <a:pt x="245" y="43"/>
                </a:lnTo>
                <a:lnTo>
                  <a:pt x="245" y="38"/>
                </a:lnTo>
                <a:lnTo>
                  <a:pt x="256" y="33"/>
                </a:lnTo>
                <a:lnTo>
                  <a:pt x="261" y="33"/>
                </a:lnTo>
                <a:lnTo>
                  <a:pt x="266" y="38"/>
                </a:lnTo>
                <a:lnTo>
                  <a:pt x="266" y="27"/>
                </a:lnTo>
                <a:lnTo>
                  <a:pt x="256" y="27"/>
                </a:lnTo>
                <a:lnTo>
                  <a:pt x="245" y="22"/>
                </a:lnTo>
                <a:lnTo>
                  <a:pt x="234" y="22"/>
                </a:lnTo>
                <a:lnTo>
                  <a:pt x="224" y="22"/>
                </a:lnTo>
                <a:lnTo>
                  <a:pt x="208" y="22"/>
                </a:lnTo>
                <a:lnTo>
                  <a:pt x="202" y="22"/>
                </a:lnTo>
                <a:lnTo>
                  <a:pt x="202" y="11"/>
                </a:lnTo>
                <a:lnTo>
                  <a:pt x="186" y="11"/>
                </a:lnTo>
                <a:lnTo>
                  <a:pt x="176" y="11"/>
                </a:lnTo>
                <a:lnTo>
                  <a:pt x="165" y="11"/>
                </a:lnTo>
                <a:lnTo>
                  <a:pt x="160" y="11"/>
                </a:lnTo>
                <a:lnTo>
                  <a:pt x="149" y="11"/>
                </a:lnTo>
                <a:lnTo>
                  <a:pt x="138" y="6"/>
                </a:lnTo>
                <a:lnTo>
                  <a:pt x="128" y="6"/>
                </a:lnTo>
                <a:lnTo>
                  <a:pt x="122" y="0"/>
                </a:lnTo>
                <a:lnTo>
                  <a:pt x="112" y="0"/>
                </a:lnTo>
                <a:lnTo>
                  <a:pt x="106" y="6"/>
                </a:lnTo>
                <a:lnTo>
                  <a:pt x="106" y="16"/>
                </a:lnTo>
                <a:lnTo>
                  <a:pt x="106" y="22"/>
                </a:lnTo>
                <a:lnTo>
                  <a:pt x="101" y="27"/>
                </a:lnTo>
                <a:lnTo>
                  <a:pt x="101" y="38"/>
                </a:lnTo>
                <a:lnTo>
                  <a:pt x="106" y="43"/>
                </a:lnTo>
                <a:lnTo>
                  <a:pt x="101" y="49"/>
                </a:lnTo>
                <a:lnTo>
                  <a:pt x="96" y="49"/>
                </a:lnTo>
                <a:lnTo>
                  <a:pt x="85" y="60"/>
                </a:lnTo>
                <a:lnTo>
                  <a:pt x="90" y="65"/>
                </a:lnTo>
                <a:lnTo>
                  <a:pt x="96" y="76"/>
                </a:lnTo>
                <a:lnTo>
                  <a:pt x="90" y="81"/>
                </a:lnTo>
                <a:lnTo>
                  <a:pt x="85" y="81"/>
                </a:lnTo>
                <a:lnTo>
                  <a:pt x="74" y="87"/>
                </a:lnTo>
                <a:lnTo>
                  <a:pt x="64" y="81"/>
                </a:lnTo>
                <a:lnTo>
                  <a:pt x="58" y="81"/>
                </a:lnTo>
                <a:lnTo>
                  <a:pt x="53" y="81"/>
                </a:lnTo>
                <a:lnTo>
                  <a:pt x="42" y="76"/>
                </a:lnTo>
                <a:lnTo>
                  <a:pt x="32" y="70"/>
                </a:lnTo>
                <a:lnTo>
                  <a:pt x="21" y="76"/>
                </a:lnTo>
                <a:lnTo>
                  <a:pt x="10" y="76"/>
                </a:lnTo>
                <a:lnTo>
                  <a:pt x="5" y="87"/>
                </a:lnTo>
                <a:lnTo>
                  <a:pt x="5" y="97"/>
                </a:lnTo>
                <a:lnTo>
                  <a:pt x="5" y="103"/>
                </a:lnTo>
                <a:lnTo>
                  <a:pt x="5" y="114"/>
                </a:lnTo>
                <a:lnTo>
                  <a:pt x="5" y="119"/>
                </a:lnTo>
                <a:lnTo>
                  <a:pt x="10" y="124"/>
                </a:lnTo>
                <a:lnTo>
                  <a:pt x="5" y="135"/>
                </a:lnTo>
                <a:lnTo>
                  <a:pt x="5" y="146"/>
                </a:lnTo>
                <a:lnTo>
                  <a:pt x="10" y="152"/>
                </a:lnTo>
                <a:lnTo>
                  <a:pt x="16" y="152"/>
                </a:lnTo>
                <a:lnTo>
                  <a:pt x="21" y="162"/>
                </a:lnTo>
                <a:lnTo>
                  <a:pt x="10" y="157"/>
                </a:lnTo>
                <a:lnTo>
                  <a:pt x="5" y="162"/>
                </a:lnTo>
                <a:lnTo>
                  <a:pt x="0" y="168"/>
                </a:lnTo>
                <a:lnTo>
                  <a:pt x="0" y="179"/>
                </a:lnTo>
                <a:lnTo>
                  <a:pt x="0" y="184"/>
                </a:lnTo>
                <a:lnTo>
                  <a:pt x="0" y="189"/>
                </a:lnTo>
                <a:lnTo>
                  <a:pt x="5" y="195"/>
                </a:lnTo>
                <a:lnTo>
                  <a:pt x="10" y="200"/>
                </a:lnTo>
                <a:lnTo>
                  <a:pt x="5" y="206"/>
                </a:lnTo>
                <a:lnTo>
                  <a:pt x="10" y="211"/>
                </a:lnTo>
                <a:lnTo>
                  <a:pt x="16" y="222"/>
                </a:lnTo>
                <a:lnTo>
                  <a:pt x="26" y="216"/>
                </a:lnTo>
                <a:lnTo>
                  <a:pt x="32" y="211"/>
                </a:lnTo>
                <a:lnTo>
                  <a:pt x="42" y="216"/>
                </a:lnTo>
                <a:lnTo>
                  <a:pt x="53" y="222"/>
                </a:lnTo>
                <a:lnTo>
                  <a:pt x="58" y="222"/>
                </a:lnTo>
                <a:lnTo>
                  <a:pt x="69" y="222"/>
                </a:lnTo>
                <a:lnTo>
                  <a:pt x="69" y="227"/>
                </a:lnTo>
                <a:lnTo>
                  <a:pt x="74" y="233"/>
                </a:lnTo>
                <a:lnTo>
                  <a:pt x="85" y="238"/>
                </a:lnTo>
                <a:lnTo>
                  <a:pt x="85" y="243"/>
                </a:lnTo>
                <a:lnTo>
                  <a:pt x="96" y="254"/>
                </a:lnTo>
                <a:lnTo>
                  <a:pt x="90" y="260"/>
                </a:lnTo>
                <a:lnTo>
                  <a:pt x="85" y="265"/>
                </a:lnTo>
                <a:lnTo>
                  <a:pt x="80" y="271"/>
                </a:lnTo>
                <a:lnTo>
                  <a:pt x="74" y="281"/>
                </a:lnTo>
                <a:lnTo>
                  <a:pt x="80" y="292"/>
                </a:lnTo>
                <a:lnTo>
                  <a:pt x="74" y="303"/>
                </a:lnTo>
                <a:lnTo>
                  <a:pt x="80" y="308"/>
                </a:lnTo>
                <a:lnTo>
                  <a:pt x="90" y="308"/>
                </a:lnTo>
                <a:lnTo>
                  <a:pt x="90" y="314"/>
                </a:lnTo>
                <a:lnTo>
                  <a:pt x="96" y="325"/>
                </a:lnTo>
                <a:lnTo>
                  <a:pt x="101" y="325"/>
                </a:lnTo>
                <a:lnTo>
                  <a:pt x="112" y="330"/>
                </a:lnTo>
                <a:lnTo>
                  <a:pt x="117" y="335"/>
                </a:lnTo>
                <a:lnTo>
                  <a:pt x="122" y="341"/>
                </a:lnTo>
                <a:lnTo>
                  <a:pt x="133" y="352"/>
                </a:lnTo>
                <a:lnTo>
                  <a:pt x="138" y="352"/>
                </a:lnTo>
                <a:lnTo>
                  <a:pt x="144" y="357"/>
                </a:lnTo>
                <a:lnTo>
                  <a:pt x="154" y="357"/>
                </a:lnTo>
                <a:lnTo>
                  <a:pt x="165" y="357"/>
                </a:lnTo>
                <a:lnTo>
                  <a:pt x="170" y="362"/>
                </a:lnTo>
                <a:lnTo>
                  <a:pt x="176" y="357"/>
                </a:lnTo>
                <a:lnTo>
                  <a:pt x="181" y="352"/>
                </a:lnTo>
                <a:lnTo>
                  <a:pt x="186" y="341"/>
                </a:lnTo>
                <a:lnTo>
                  <a:pt x="197" y="335"/>
                </a:lnTo>
                <a:lnTo>
                  <a:pt x="202" y="341"/>
                </a:lnTo>
                <a:lnTo>
                  <a:pt x="208" y="330"/>
                </a:lnTo>
                <a:lnTo>
                  <a:pt x="213" y="325"/>
                </a:lnTo>
                <a:lnTo>
                  <a:pt x="218" y="319"/>
                </a:lnTo>
                <a:lnTo>
                  <a:pt x="224" y="314"/>
                </a:lnTo>
                <a:lnTo>
                  <a:pt x="224" y="303"/>
                </a:lnTo>
                <a:lnTo>
                  <a:pt x="224" y="298"/>
                </a:lnTo>
                <a:lnTo>
                  <a:pt x="224" y="292"/>
                </a:lnTo>
                <a:lnTo>
                  <a:pt x="224" y="281"/>
                </a:lnTo>
                <a:lnTo>
                  <a:pt x="229" y="276"/>
                </a:lnTo>
                <a:lnTo>
                  <a:pt x="229" y="271"/>
                </a:lnTo>
                <a:lnTo>
                  <a:pt x="224" y="260"/>
                </a:lnTo>
                <a:lnTo>
                  <a:pt x="224" y="249"/>
                </a:lnTo>
                <a:lnTo>
                  <a:pt x="218" y="243"/>
                </a:lnTo>
                <a:lnTo>
                  <a:pt x="218" y="233"/>
                </a:lnTo>
                <a:lnTo>
                  <a:pt x="224" y="227"/>
                </a:lnTo>
                <a:lnTo>
                  <a:pt x="229" y="216"/>
                </a:lnTo>
                <a:lnTo>
                  <a:pt x="224" y="211"/>
                </a:lnTo>
                <a:lnTo>
                  <a:pt x="218" y="200"/>
                </a:lnTo>
                <a:lnTo>
                  <a:pt x="208" y="195"/>
                </a:lnTo>
                <a:lnTo>
                  <a:pt x="208" y="189"/>
                </a:lnTo>
                <a:lnTo>
                  <a:pt x="213" y="184"/>
                </a:lnTo>
                <a:lnTo>
                  <a:pt x="208" y="173"/>
                </a:lnTo>
                <a:lnTo>
                  <a:pt x="208" y="162"/>
                </a:lnTo>
                <a:lnTo>
                  <a:pt x="218" y="162"/>
                </a:lnTo>
                <a:lnTo>
                  <a:pt x="229" y="168"/>
                </a:lnTo>
                <a:lnTo>
                  <a:pt x="229" y="157"/>
                </a:lnTo>
                <a:lnTo>
                  <a:pt x="234" y="152"/>
                </a:lnTo>
                <a:lnTo>
                  <a:pt x="245" y="152"/>
                </a:lnTo>
                <a:lnTo>
                  <a:pt x="245" y="157"/>
                </a:lnTo>
                <a:lnTo>
                  <a:pt x="250" y="168"/>
                </a:lnTo>
                <a:lnTo>
                  <a:pt x="256" y="173"/>
                </a:lnTo>
                <a:lnTo>
                  <a:pt x="261" y="179"/>
                </a:lnTo>
                <a:lnTo>
                  <a:pt x="266" y="173"/>
                </a:lnTo>
                <a:lnTo>
                  <a:pt x="272" y="162"/>
                </a:lnTo>
                <a:lnTo>
                  <a:pt x="266" y="152"/>
                </a:lnTo>
                <a:lnTo>
                  <a:pt x="266" y="135"/>
                </a:lnTo>
                <a:lnTo>
                  <a:pt x="256" y="130"/>
                </a:lnTo>
                <a:lnTo>
                  <a:pt x="250" y="124"/>
                </a:lnTo>
                <a:lnTo>
                  <a:pt x="245" y="124"/>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6" name="Freeform 216"/>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7" name="Freeform 217"/>
          <p:cNvSpPr>
            <a:spLocks/>
          </p:cNvSpPr>
          <p:nvPr/>
        </p:nvSpPr>
        <p:spPr bwMode="auto">
          <a:xfrm>
            <a:off x="5020727" y="3458506"/>
            <a:ext cx="625475" cy="420553"/>
          </a:xfrm>
          <a:custGeom>
            <a:avLst/>
            <a:gdLst>
              <a:gd name="T0" fmla="*/ 229 w 394"/>
              <a:gd name="T1" fmla="*/ 205 h 265"/>
              <a:gd name="T2" fmla="*/ 261 w 394"/>
              <a:gd name="T3" fmla="*/ 200 h 265"/>
              <a:gd name="T4" fmla="*/ 288 w 394"/>
              <a:gd name="T5" fmla="*/ 200 h 265"/>
              <a:gd name="T6" fmla="*/ 314 w 394"/>
              <a:gd name="T7" fmla="*/ 200 h 265"/>
              <a:gd name="T8" fmla="*/ 341 w 394"/>
              <a:gd name="T9" fmla="*/ 189 h 265"/>
              <a:gd name="T10" fmla="*/ 341 w 394"/>
              <a:gd name="T11" fmla="*/ 162 h 265"/>
              <a:gd name="T12" fmla="*/ 368 w 394"/>
              <a:gd name="T13" fmla="*/ 146 h 265"/>
              <a:gd name="T14" fmla="*/ 373 w 394"/>
              <a:gd name="T15" fmla="*/ 124 h 265"/>
              <a:gd name="T16" fmla="*/ 378 w 394"/>
              <a:gd name="T17" fmla="*/ 97 h 265"/>
              <a:gd name="T18" fmla="*/ 389 w 394"/>
              <a:gd name="T19" fmla="*/ 70 h 265"/>
              <a:gd name="T20" fmla="*/ 384 w 394"/>
              <a:gd name="T21" fmla="*/ 49 h 265"/>
              <a:gd name="T22" fmla="*/ 384 w 394"/>
              <a:gd name="T23" fmla="*/ 27 h 265"/>
              <a:gd name="T24" fmla="*/ 357 w 394"/>
              <a:gd name="T25" fmla="*/ 27 h 265"/>
              <a:gd name="T26" fmla="*/ 330 w 394"/>
              <a:gd name="T27" fmla="*/ 22 h 265"/>
              <a:gd name="T28" fmla="*/ 293 w 394"/>
              <a:gd name="T29" fmla="*/ 27 h 265"/>
              <a:gd name="T30" fmla="*/ 272 w 394"/>
              <a:gd name="T31" fmla="*/ 38 h 265"/>
              <a:gd name="T32" fmla="*/ 245 w 394"/>
              <a:gd name="T33" fmla="*/ 27 h 265"/>
              <a:gd name="T34" fmla="*/ 229 w 394"/>
              <a:gd name="T35" fmla="*/ 0 h 265"/>
              <a:gd name="T36" fmla="*/ 208 w 394"/>
              <a:gd name="T37" fmla="*/ 5 h 265"/>
              <a:gd name="T38" fmla="*/ 176 w 394"/>
              <a:gd name="T39" fmla="*/ 0 h 265"/>
              <a:gd name="T40" fmla="*/ 138 w 394"/>
              <a:gd name="T41" fmla="*/ 0 h 265"/>
              <a:gd name="T42" fmla="*/ 122 w 394"/>
              <a:gd name="T43" fmla="*/ 22 h 265"/>
              <a:gd name="T44" fmla="*/ 101 w 394"/>
              <a:gd name="T45" fmla="*/ 38 h 265"/>
              <a:gd name="T46" fmla="*/ 96 w 394"/>
              <a:gd name="T47" fmla="*/ 54 h 265"/>
              <a:gd name="T48" fmla="*/ 90 w 394"/>
              <a:gd name="T49" fmla="*/ 70 h 265"/>
              <a:gd name="T50" fmla="*/ 48 w 394"/>
              <a:gd name="T51" fmla="*/ 70 h 265"/>
              <a:gd name="T52" fmla="*/ 53 w 394"/>
              <a:gd name="T53" fmla="*/ 103 h 265"/>
              <a:gd name="T54" fmla="*/ 42 w 394"/>
              <a:gd name="T55" fmla="*/ 124 h 265"/>
              <a:gd name="T56" fmla="*/ 10 w 394"/>
              <a:gd name="T57" fmla="*/ 114 h 265"/>
              <a:gd name="T58" fmla="*/ 0 w 394"/>
              <a:gd name="T59" fmla="*/ 130 h 265"/>
              <a:gd name="T60" fmla="*/ 21 w 394"/>
              <a:gd name="T61" fmla="*/ 141 h 265"/>
              <a:gd name="T62" fmla="*/ 48 w 394"/>
              <a:gd name="T63" fmla="*/ 141 h 265"/>
              <a:gd name="T64" fmla="*/ 74 w 394"/>
              <a:gd name="T65" fmla="*/ 151 h 265"/>
              <a:gd name="T66" fmla="*/ 96 w 394"/>
              <a:gd name="T67" fmla="*/ 168 h 265"/>
              <a:gd name="T68" fmla="*/ 80 w 394"/>
              <a:gd name="T69" fmla="*/ 189 h 265"/>
              <a:gd name="T70" fmla="*/ 69 w 394"/>
              <a:gd name="T71" fmla="*/ 222 h 265"/>
              <a:gd name="T72" fmla="*/ 69 w 394"/>
              <a:gd name="T73" fmla="*/ 233 h 265"/>
              <a:gd name="T74" fmla="*/ 90 w 394"/>
              <a:gd name="T75" fmla="*/ 243 h 265"/>
              <a:gd name="T76" fmla="*/ 106 w 394"/>
              <a:gd name="T77" fmla="*/ 254 h 265"/>
              <a:gd name="T78" fmla="*/ 128 w 394"/>
              <a:gd name="T79" fmla="*/ 260 h 265"/>
              <a:gd name="T80" fmla="*/ 149 w 394"/>
              <a:gd name="T81" fmla="*/ 265 h 265"/>
              <a:gd name="T82" fmla="*/ 170 w 394"/>
              <a:gd name="T83" fmla="*/ 254 h 265"/>
              <a:gd name="T84" fmla="*/ 176 w 394"/>
              <a:gd name="T85" fmla="*/ 233 h 265"/>
              <a:gd name="T86" fmla="*/ 218 w 394"/>
              <a:gd name="T87" fmla="*/ 222 h 2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94" h="265">
                <a:moveTo>
                  <a:pt x="229" y="216"/>
                </a:moveTo>
                <a:lnTo>
                  <a:pt x="224" y="211"/>
                </a:lnTo>
                <a:lnTo>
                  <a:pt x="229" y="205"/>
                </a:lnTo>
                <a:lnTo>
                  <a:pt x="240" y="200"/>
                </a:lnTo>
                <a:lnTo>
                  <a:pt x="245" y="200"/>
                </a:lnTo>
                <a:lnTo>
                  <a:pt x="261" y="200"/>
                </a:lnTo>
                <a:lnTo>
                  <a:pt x="266" y="195"/>
                </a:lnTo>
                <a:lnTo>
                  <a:pt x="282" y="195"/>
                </a:lnTo>
                <a:lnTo>
                  <a:pt x="288" y="200"/>
                </a:lnTo>
                <a:lnTo>
                  <a:pt x="298" y="200"/>
                </a:lnTo>
                <a:lnTo>
                  <a:pt x="309" y="200"/>
                </a:lnTo>
                <a:lnTo>
                  <a:pt x="314" y="200"/>
                </a:lnTo>
                <a:lnTo>
                  <a:pt x="325" y="200"/>
                </a:lnTo>
                <a:lnTo>
                  <a:pt x="336" y="200"/>
                </a:lnTo>
                <a:lnTo>
                  <a:pt x="341" y="189"/>
                </a:lnTo>
                <a:lnTo>
                  <a:pt x="341" y="184"/>
                </a:lnTo>
                <a:lnTo>
                  <a:pt x="341" y="173"/>
                </a:lnTo>
                <a:lnTo>
                  <a:pt x="341" y="162"/>
                </a:lnTo>
                <a:lnTo>
                  <a:pt x="352" y="157"/>
                </a:lnTo>
                <a:lnTo>
                  <a:pt x="357" y="151"/>
                </a:lnTo>
                <a:lnTo>
                  <a:pt x="368" y="146"/>
                </a:lnTo>
                <a:lnTo>
                  <a:pt x="368" y="141"/>
                </a:lnTo>
                <a:lnTo>
                  <a:pt x="368" y="135"/>
                </a:lnTo>
                <a:lnTo>
                  <a:pt x="373" y="124"/>
                </a:lnTo>
                <a:lnTo>
                  <a:pt x="373" y="114"/>
                </a:lnTo>
                <a:lnTo>
                  <a:pt x="373" y="108"/>
                </a:lnTo>
                <a:lnTo>
                  <a:pt x="378" y="97"/>
                </a:lnTo>
                <a:lnTo>
                  <a:pt x="384" y="92"/>
                </a:lnTo>
                <a:lnTo>
                  <a:pt x="389" y="81"/>
                </a:lnTo>
                <a:lnTo>
                  <a:pt x="389" y="70"/>
                </a:lnTo>
                <a:lnTo>
                  <a:pt x="384" y="65"/>
                </a:lnTo>
                <a:lnTo>
                  <a:pt x="384" y="59"/>
                </a:lnTo>
                <a:lnTo>
                  <a:pt x="384" y="49"/>
                </a:lnTo>
                <a:lnTo>
                  <a:pt x="389" y="38"/>
                </a:lnTo>
                <a:lnTo>
                  <a:pt x="394" y="32"/>
                </a:lnTo>
                <a:lnTo>
                  <a:pt x="384" y="27"/>
                </a:lnTo>
                <a:lnTo>
                  <a:pt x="378" y="32"/>
                </a:lnTo>
                <a:lnTo>
                  <a:pt x="368" y="32"/>
                </a:lnTo>
                <a:lnTo>
                  <a:pt x="357" y="27"/>
                </a:lnTo>
                <a:lnTo>
                  <a:pt x="352" y="27"/>
                </a:lnTo>
                <a:lnTo>
                  <a:pt x="336" y="27"/>
                </a:lnTo>
                <a:lnTo>
                  <a:pt x="330" y="22"/>
                </a:lnTo>
                <a:lnTo>
                  <a:pt x="320" y="27"/>
                </a:lnTo>
                <a:lnTo>
                  <a:pt x="309" y="27"/>
                </a:lnTo>
                <a:lnTo>
                  <a:pt x="293" y="27"/>
                </a:lnTo>
                <a:lnTo>
                  <a:pt x="282" y="27"/>
                </a:lnTo>
                <a:lnTo>
                  <a:pt x="272" y="27"/>
                </a:lnTo>
                <a:lnTo>
                  <a:pt x="272" y="38"/>
                </a:lnTo>
                <a:lnTo>
                  <a:pt x="266" y="32"/>
                </a:lnTo>
                <a:lnTo>
                  <a:pt x="261" y="27"/>
                </a:lnTo>
                <a:lnTo>
                  <a:pt x="245" y="27"/>
                </a:lnTo>
                <a:lnTo>
                  <a:pt x="245" y="16"/>
                </a:lnTo>
                <a:lnTo>
                  <a:pt x="245" y="0"/>
                </a:lnTo>
                <a:lnTo>
                  <a:pt x="229" y="0"/>
                </a:lnTo>
                <a:lnTo>
                  <a:pt x="218" y="0"/>
                </a:lnTo>
                <a:lnTo>
                  <a:pt x="213" y="11"/>
                </a:lnTo>
                <a:lnTo>
                  <a:pt x="208" y="5"/>
                </a:lnTo>
                <a:lnTo>
                  <a:pt x="202" y="0"/>
                </a:lnTo>
                <a:lnTo>
                  <a:pt x="186" y="0"/>
                </a:lnTo>
                <a:lnTo>
                  <a:pt x="176" y="0"/>
                </a:lnTo>
                <a:lnTo>
                  <a:pt x="165" y="0"/>
                </a:lnTo>
                <a:lnTo>
                  <a:pt x="149" y="0"/>
                </a:lnTo>
                <a:lnTo>
                  <a:pt x="138" y="0"/>
                </a:lnTo>
                <a:lnTo>
                  <a:pt x="122" y="0"/>
                </a:lnTo>
                <a:lnTo>
                  <a:pt x="122" y="11"/>
                </a:lnTo>
                <a:lnTo>
                  <a:pt x="122" y="22"/>
                </a:lnTo>
                <a:lnTo>
                  <a:pt x="128" y="32"/>
                </a:lnTo>
                <a:lnTo>
                  <a:pt x="106" y="38"/>
                </a:lnTo>
                <a:lnTo>
                  <a:pt x="101" y="38"/>
                </a:lnTo>
                <a:lnTo>
                  <a:pt x="90" y="43"/>
                </a:lnTo>
                <a:lnTo>
                  <a:pt x="90" y="49"/>
                </a:lnTo>
                <a:lnTo>
                  <a:pt x="96" y="54"/>
                </a:lnTo>
                <a:lnTo>
                  <a:pt x="101" y="59"/>
                </a:lnTo>
                <a:lnTo>
                  <a:pt x="106" y="65"/>
                </a:lnTo>
                <a:lnTo>
                  <a:pt x="90" y="70"/>
                </a:lnTo>
                <a:lnTo>
                  <a:pt x="80" y="70"/>
                </a:lnTo>
                <a:lnTo>
                  <a:pt x="69" y="70"/>
                </a:lnTo>
                <a:lnTo>
                  <a:pt x="48" y="70"/>
                </a:lnTo>
                <a:lnTo>
                  <a:pt x="53" y="81"/>
                </a:lnTo>
                <a:lnTo>
                  <a:pt x="53" y="92"/>
                </a:lnTo>
                <a:lnTo>
                  <a:pt x="53" y="103"/>
                </a:lnTo>
                <a:lnTo>
                  <a:pt x="48" y="108"/>
                </a:lnTo>
                <a:lnTo>
                  <a:pt x="48" y="119"/>
                </a:lnTo>
                <a:lnTo>
                  <a:pt x="42" y="124"/>
                </a:lnTo>
                <a:lnTo>
                  <a:pt x="32" y="124"/>
                </a:lnTo>
                <a:lnTo>
                  <a:pt x="21" y="119"/>
                </a:lnTo>
                <a:lnTo>
                  <a:pt x="10" y="114"/>
                </a:lnTo>
                <a:lnTo>
                  <a:pt x="5" y="114"/>
                </a:lnTo>
                <a:lnTo>
                  <a:pt x="0" y="114"/>
                </a:lnTo>
                <a:lnTo>
                  <a:pt x="0" y="130"/>
                </a:lnTo>
                <a:lnTo>
                  <a:pt x="5" y="135"/>
                </a:lnTo>
                <a:lnTo>
                  <a:pt x="16" y="135"/>
                </a:lnTo>
                <a:lnTo>
                  <a:pt x="21" y="141"/>
                </a:lnTo>
                <a:lnTo>
                  <a:pt x="42" y="146"/>
                </a:lnTo>
                <a:lnTo>
                  <a:pt x="42" y="135"/>
                </a:lnTo>
                <a:lnTo>
                  <a:pt x="48" y="141"/>
                </a:lnTo>
                <a:lnTo>
                  <a:pt x="53" y="146"/>
                </a:lnTo>
                <a:lnTo>
                  <a:pt x="58" y="151"/>
                </a:lnTo>
                <a:lnTo>
                  <a:pt x="74" y="151"/>
                </a:lnTo>
                <a:lnTo>
                  <a:pt x="80" y="157"/>
                </a:lnTo>
                <a:lnTo>
                  <a:pt x="90" y="162"/>
                </a:lnTo>
                <a:lnTo>
                  <a:pt x="96" y="168"/>
                </a:lnTo>
                <a:lnTo>
                  <a:pt x="96" y="178"/>
                </a:lnTo>
                <a:lnTo>
                  <a:pt x="90" y="184"/>
                </a:lnTo>
                <a:lnTo>
                  <a:pt x="80" y="189"/>
                </a:lnTo>
                <a:lnTo>
                  <a:pt x="74" y="195"/>
                </a:lnTo>
                <a:lnTo>
                  <a:pt x="69" y="205"/>
                </a:lnTo>
                <a:lnTo>
                  <a:pt x="69" y="222"/>
                </a:lnTo>
                <a:lnTo>
                  <a:pt x="58" y="222"/>
                </a:lnTo>
                <a:lnTo>
                  <a:pt x="58" y="227"/>
                </a:lnTo>
                <a:lnTo>
                  <a:pt x="69" y="233"/>
                </a:lnTo>
                <a:lnTo>
                  <a:pt x="85" y="238"/>
                </a:lnTo>
                <a:lnTo>
                  <a:pt x="85" y="243"/>
                </a:lnTo>
                <a:lnTo>
                  <a:pt x="90" y="243"/>
                </a:lnTo>
                <a:lnTo>
                  <a:pt x="90" y="249"/>
                </a:lnTo>
                <a:lnTo>
                  <a:pt x="101" y="254"/>
                </a:lnTo>
                <a:lnTo>
                  <a:pt x="106" y="254"/>
                </a:lnTo>
                <a:lnTo>
                  <a:pt x="112" y="254"/>
                </a:lnTo>
                <a:lnTo>
                  <a:pt x="117" y="254"/>
                </a:lnTo>
                <a:lnTo>
                  <a:pt x="128" y="260"/>
                </a:lnTo>
                <a:lnTo>
                  <a:pt x="133" y="254"/>
                </a:lnTo>
                <a:lnTo>
                  <a:pt x="144" y="254"/>
                </a:lnTo>
                <a:lnTo>
                  <a:pt x="149" y="265"/>
                </a:lnTo>
                <a:lnTo>
                  <a:pt x="160" y="265"/>
                </a:lnTo>
                <a:lnTo>
                  <a:pt x="165" y="260"/>
                </a:lnTo>
                <a:lnTo>
                  <a:pt x="170" y="254"/>
                </a:lnTo>
                <a:lnTo>
                  <a:pt x="176" y="243"/>
                </a:lnTo>
                <a:lnTo>
                  <a:pt x="176" y="238"/>
                </a:lnTo>
                <a:lnTo>
                  <a:pt x="176" y="233"/>
                </a:lnTo>
                <a:lnTo>
                  <a:pt x="186" y="227"/>
                </a:lnTo>
                <a:lnTo>
                  <a:pt x="213" y="227"/>
                </a:lnTo>
                <a:lnTo>
                  <a:pt x="218" y="222"/>
                </a:lnTo>
                <a:lnTo>
                  <a:pt x="229" y="216"/>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8" name="Freeform 218"/>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close/>
              </a:path>
            </a:pathLst>
          </a:custGeom>
          <a:solidFill>
            <a:srgbClr val="FF73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9" name="Freeform 219"/>
          <p:cNvSpPr>
            <a:spLocks/>
          </p:cNvSpPr>
          <p:nvPr/>
        </p:nvSpPr>
        <p:spPr bwMode="auto">
          <a:xfrm>
            <a:off x="3742790" y="4393246"/>
            <a:ext cx="668338" cy="953783"/>
          </a:xfrm>
          <a:custGeom>
            <a:avLst/>
            <a:gdLst>
              <a:gd name="T0" fmla="*/ 368 w 421"/>
              <a:gd name="T1" fmla="*/ 287 h 601"/>
              <a:gd name="T2" fmla="*/ 352 w 421"/>
              <a:gd name="T3" fmla="*/ 260 h 601"/>
              <a:gd name="T4" fmla="*/ 341 w 421"/>
              <a:gd name="T5" fmla="*/ 228 h 601"/>
              <a:gd name="T6" fmla="*/ 336 w 421"/>
              <a:gd name="T7" fmla="*/ 195 h 601"/>
              <a:gd name="T8" fmla="*/ 341 w 421"/>
              <a:gd name="T9" fmla="*/ 163 h 601"/>
              <a:gd name="T10" fmla="*/ 314 w 421"/>
              <a:gd name="T11" fmla="*/ 136 h 601"/>
              <a:gd name="T12" fmla="*/ 282 w 421"/>
              <a:gd name="T13" fmla="*/ 130 h 601"/>
              <a:gd name="T14" fmla="*/ 240 w 421"/>
              <a:gd name="T15" fmla="*/ 109 h 601"/>
              <a:gd name="T16" fmla="*/ 213 w 421"/>
              <a:gd name="T17" fmla="*/ 87 h 601"/>
              <a:gd name="T18" fmla="*/ 176 w 421"/>
              <a:gd name="T19" fmla="*/ 60 h 601"/>
              <a:gd name="T20" fmla="*/ 128 w 421"/>
              <a:gd name="T21" fmla="*/ 28 h 601"/>
              <a:gd name="T22" fmla="*/ 80 w 421"/>
              <a:gd name="T23" fmla="*/ 6 h 601"/>
              <a:gd name="T24" fmla="*/ 69 w 421"/>
              <a:gd name="T25" fmla="*/ 22 h 601"/>
              <a:gd name="T26" fmla="*/ 85 w 421"/>
              <a:gd name="T27" fmla="*/ 65 h 601"/>
              <a:gd name="T28" fmla="*/ 90 w 421"/>
              <a:gd name="T29" fmla="*/ 98 h 601"/>
              <a:gd name="T30" fmla="*/ 64 w 421"/>
              <a:gd name="T31" fmla="*/ 87 h 601"/>
              <a:gd name="T32" fmla="*/ 48 w 421"/>
              <a:gd name="T33" fmla="*/ 114 h 601"/>
              <a:gd name="T34" fmla="*/ 69 w 421"/>
              <a:gd name="T35" fmla="*/ 125 h 601"/>
              <a:gd name="T36" fmla="*/ 64 w 421"/>
              <a:gd name="T37" fmla="*/ 141 h 601"/>
              <a:gd name="T38" fmla="*/ 37 w 421"/>
              <a:gd name="T39" fmla="*/ 130 h 601"/>
              <a:gd name="T40" fmla="*/ 0 w 421"/>
              <a:gd name="T41" fmla="*/ 147 h 601"/>
              <a:gd name="T42" fmla="*/ 21 w 421"/>
              <a:gd name="T43" fmla="*/ 163 h 601"/>
              <a:gd name="T44" fmla="*/ 42 w 421"/>
              <a:gd name="T45" fmla="*/ 179 h 601"/>
              <a:gd name="T46" fmla="*/ 69 w 421"/>
              <a:gd name="T47" fmla="*/ 195 h 601"/>
              <a:gd name="T48" fmla="*/ 106 w 421"/>
              <a:gd name="T49" fmla="*/ 228 h 601"/>
              <a:gd name="T50" fmla="*/ 101 w 421"/>
              <a:gd name="T51" fmla="*/ 255 h 601"/>
              <a:gd name="T52" fmla="*/ 112 w 421"/>
              <a:gd name="T53" fmla="*/ 298 h 601"/>
              <a:gd name="T54" fmla="*/ 133 w 421"/>
              <a:gd name="T55" fmla="*/ 325 h 601"/>
              <a:gd name="T56" fmla="*/ 160 w 421"/>
              <a:gd name="T57" fmla="*/ 330 h 601"/>
              <a:gd name="T58" fmla="*/ 170 w 421"/>
              <a:gd name="T59" fmla="*/ 341 h 601"/>
              <a:gd name="T60" fmla="*/ 197 w 421"/>
              <a:gd name="T61" fmla="*/ 347 h 601"/>
              <a:gd name="T62" fmla="*/ 218 w 421"/>
              <a:gd name="T63" fmla="*/ 357 h 601"/>
              <a:gd name="T64" fmla="*/ 197 w 421"/>
              <a:gd name="T65" fmla="*/ 379 h 601"/>
              <a:gd name="T66" fmla="*/ 213 w 421"/>
              <a:gd name="T67" fmla="*/ 406 h 601"/>
              <a:gd name="T68" fmla="*/ 218 w 421"/>
              <a:gd name="T69" fmla="*/ 439 h 601"/>
              <a:gd name="T70" fmla="*/ 240 w 421"/>
              <a:gd name="T71" fmla="*/ 471 h 601"/>
              <a:gd name="T72" fmla="*/ 272 w 421"/>
              <a:gd name="T73" fmla="*/ 487 h 601"/>
              <a:gd name="T74" fmla="*/ 288 w 421"/>
              <a:gd name="T75" fmla="*/ 514 h 601"/>
              <a:gd name="T76" fmla="*/ 293 w 421"/>
              <a:gd name="T77" fmla="*/ 558 h 601"/>
              <a:gd name="T78" fmla="*/ 304 w 421"/>
              <a:gd name="T79" fmla="*/ 590 h 601"/>
              <a:gd name="T80" fmla="*/ 336 w 421"/>
              <a:gd name="T81" fmla="*/ 601 h 601"/>
              <a:gd name="T82" fmla="*/ 378 w 421"/>
              <a:gd name="T83" fmla="*/ 595 h 601"/>
              <a:gd name="T84" fmla="*/ 389 w 421"/>
              <a:gd name="T85" fmla="*/ 563 h 601"/>
              <a:gd name="T86" fmla="*/ 394 w 421"/>
              <a:gd name="T87" fmla="*/ 520 h 601"/>
              <a:gd name="T88" fmla="*/ 416 w 421"/>
              <a:gd name="T89" fmla="*/ 493 h 601"/>
              <a:gd name="T90" fmla="*/ 416 w 421"/>
              <a:gd name="T91" fmla="*/ 460 h 601"/>
              <a:gd name="T92" fmla="*/ 389 w 421"/>
              <a:gd name="T93" fmla="*/ 433 h 601"/>
              <a:gd name="T94" fmla="*/ 378 w 421"/>
              <a:gd name="T95" fmla="*/ 417 h 601"/>
              <a:gd name="T96" fmla="*/ 384 w 421"/>
              <a:gd name="T97" fmla="*/ 385 h 601"/>
              <a:gd name="T98" fmla="*/ 384 w 421"/>
              <a:gd name="T99" fmla="*/ 352 h 601"/>
              <a:gd name="T100" fmla="*/ 378 w 421"/>
              <a:gd name="T101" fmla="*/ 325 h 6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21" h="601">
                <a:moveTo>
                  <a:pt x="378" y="314"/>
                </a:moveTo>
                <a:lnTo>
                  <a:pt x="373" y="309"/>
                </a:lnTo>
                <a:lnTo>
                  <a:pt x="373" y="298"/>
                </a:lnTo>
                <a:lnTo>
                  <a:pt x="368" y="287"/>
                </a:lnTo>
                <a:lnTo>
                  <a:pt x="362" y="282"/>
                </a:lnTo>
                <a:lnTo>
                  <a:pt x="362" y="276"/>
                </a:lnTo>
                <a:lnTo>
                  <a:pt x="362" y="266"/>
                </a:lnTo>
                <a:lnTo>
                  <a:pt x="352" y="260"/>
                </a:lnTo>
                <a:lnTo>
                  <a:pt x="346" y="255"/>
                </a:lnTo>
                <a:lnTo>
                  <a:pt x="346" y="244"/>
                </a:lnTo>
                <a:lnTo>
                  <a:pt x="341" y="233"/>
                </a:lnTo>
                <a:lnTo>
                  <a:pt x="341" y="228"/>
                </a:lnTo>
                <a:lnTo>
                  <a:pt x="341" y="217"/>
                </a:lnTo>
                <a:lnTo>
                  <a:pt x="341" y="211"/>
                </a:lnTo>
                <a:lnTo>
                  <a:pt x="341" y="201"/>
                </a:lnTo>
                <a:lnTo>
                  <a:pt x="336" y="195"/>
                </a:lnTo>
                <a:lnTo>
                  <a:pt x="336" y="184"/>
                </a:lnTo>
                <a:lnTo>
                  <a:pt x="341" y="179"/>
                </a:lnTo>
                <a:lnTo>
                  <a:pt x="336" y="174"/>
                </a:lnTo>
                <a:lnTo>
                  <a:pt x="341" y="163"/>
                </a:lnTo>
                <a:lnTo>
                  <a:pt x="336" y="152"/>
                </a:lnTo>
                <a:lnTo>
                  <a:pt x="330" y="147"/>
                </a:lnTo>
                <a:lnTo>
                  <a:pt x="325" y="141"/>
                </a:lnTo>
                <a:lnTo>
                  <a:pt x="314" y="136"/>
                </a:lnTo>
                <a:lnTo>
                  <a:pt x="309" y="130"/>
                </a:lnTo>
                <a:lnTo>
                  <a:pt x="298" y="125"/>
                </a:lnTo>
                <a:lnTo>
                  <a:pt x="293" y="119"/>
                </a:lnTo>
                <a:lnTo>
                  <a:pt x="282" y="130"/>
                </a:lnTo>
                <a:lnTo>
                  <a:pt x="272" y="136"/>
                </a:lnTo>
                <a:lnTo>
                  <a:pt x="266" y="130"/>
                </a:lnTo>
                <a:lnTo>
                  <a:pt x="256" y="119"/>
                </a:lnTo>
                <a:lnTo>
                  <a:pt x="240" y="109"/>
                </a:lnTo>
                <a:lnTo>
                  <a:pt x="234" y="103"/>
                </a:lnTo>
                <a:lnTo>
                  <a:pt x="224" y="98"/>
                </a:lnTo>
                <a:lnTo>
                  <a:pt x="218" y="92"/>
                </a:lnTo>
                <a:lnTo>
                  <a:pt x="213" y="87"/>
                </a:lnTo>
                <a:lnTo>
                  <a:pt x="197" y="76"/>
                </a:lnTo>
                <a:lnTo>
                  <a:pt x="186" y="71"/>
                </a:lnTo>
                <a:lnTo>
                  <a:pt x="181" y="65"/>
                </a:lnTo>
                <a:lnTo>
                  <a:pt x="176" y="60"/>
                </a:lnTo>
                <a:lnTo>
                  <a:pt x="165" y="49"/>
                </a:lnTo>
                <a:lnTo>
                  <a:pt x="154" y="44"/>
                </a:lnTo>
                <a:lnTo>
                  <a:pt x="138" y="33"/>
                </a:lnTo>
                <a:lnTo>
                  <a:pt x="128" y="28"/>
                </a:lnTo>
                <a:lnTo>
                  <a:pt x="117" y="28"/>
                </a:lnTo>
                <a:lnTo>
                  <a:pt x="106" y="22"/>
                </a:lnTo>
                <a:lnTo>
                  <a:pt x="96" y="17"/>
                </a:lnTo>
                <a:lnTo>
                  <a:pt x="80" y="6"/>
                </a:lnTo>
                <a:lnTo>
                  <a:pt x="74" y="6"/>
                </a:lnTo>
                <a:lnTo>
                  <a:pt x="64" y="0"/>
                </a:lnTo>
                <a:lnTo>
                  <a:pt x="64" y="17"/>
                </a:lnTo>
                <a:lnTo>
                  <a:pt x="69" y="22"/>
                </a:lnTo>
                <a:lnTo>
                  <a:pt x="64" y="38"/>
                </a:lnTo>
                <a:lnTo>
                  <a:pt x="69" y="44"/>
                </a:lnTo>
                <a:lnTo>
                  <a:pt x="90" y="55"/>
                </a:lnTo>
                <a:lnTo>
                  <a:pt x="85" y="65"/>
                </a:lnTo>
                <a:lnTo>
                  <a:pt x="85" y="76"/>
                </a:lnTo>
                <a:lnTo>
                  <a:pt x="90" y="87"/>
                </a:lnTo>
                <a:lnTo>
                  <a:pt x="85" y="92"/>
                </a:lnTo>
                <a:lnTo>
                  <a:pt x="90" y="98"/>
                </a:lnTo>
                <a:lnTo>
                  <a:pt x="80" y="103"/>
                </a:lnTo>
                <a:lnTo>
                  <a:pt x="74" y="103"/>
                </a:lnTo>
                <a:lnTo>
                  <a:pt x="74" y="92"/>
                </a:lnTo>
                <a:lnTo>
                  <a:pt x="64" y="87"/>
                </a:lnTo>
                <a:lnTo>
                  <a:pt x="48" y="76"/>
                </a:lnTo>
                <a:lnTo>
                  <a:pt x="37" y="87"/>
                </a:lnTo>
                <a:lnTo>
                  <a:pt x="53" y="109"/>
                </a:lnTo>
                <a:lnTo>
                  <a:pt x="48" y="114"/>
                </a:lnTo>
                <a:lnTo>
                  <a:pt x="53" y="114"/>
                </a:lnTo>
                <a:lnTo>
                  <a:pt x="64" y="114"/>
                </a:lnTo>
                <a:lnTo>
                  <a:pt x="69" y="119"/>
                </a:lnTo>
                <a:lnTo>
                  <a:pt x="69" y="125"/>
                </a:lnTo>
                <a:lnTo>
                  <a:pt x="69" y="130"/>
                </a:lnTo>
                <a:lnTo>
                  <a:pt x="64" y="125"/>
                </a:lnTo>
                <a:lnTo>
                  <a:pt x="64" y="130"/>
                </a:lnTo>
                <a:lnTo>
                  <a:pt x="64" y="141"/>
                </a:lnTo>
                <a:lnTo>
                  <a:pt x="58" y="130"/>
                </a:lnTo>
                <a:lnTo>
                  <a:pt x="53" y="130"/>
                </a:lnTo>
                <a:lnTo>
                  <a:pt x="37" y="136"/>
                </a:lnTo>
                <a:lnTo>
                  <a:pt x="37" y="130"/>
                </a:lnTo>
                <a:lnTo>
                  <a:pt x="37" y="119"/>
                </a:lnTo>
                <a:lnTo>
                  <a:pt x="32" y="109"/>
                </a:lnTo>
                <a:lnTo>
                  <a:pt x="10" y="141"/>
                </a:lnTo>
                <a:lnTo>
                  <a:pt x="0" y="147"/>
                </a:lnTo>
                <a:lnTo>
                  <a:pt x="16" y="157"/>
                </a:lnTo>
                <a:lnTo>
                  <a:pt x="21" y="147"/>
                </a:lnTo>
                <a:lnTo>
                  <a:pt x="26" y="152"/>
                </a:lnTo>
                <a:lnTo>
                  <a:pt x="21" y="163"/>
                </a:lnTo>
                <a:lnTo>
                  <a:pt x="32" y="163"/>
                </a:lnTo>
                <a:lnTo>
                  <a:pt x="26" y="168"/>
                </a:lnTo>
                <a:lnTo>
                  <a:pt x="37" y="174"/>
                </a:lnTo>
                <a:lnTo>
                  <a:pt x="42" y="179"/>
                </a:lnTo>
                <a:lnTo>
                  <a:pt x="48" y="184"/>
                </a:lnTo>
                <a:lnTo>
                  <a:pt x="53" y="190"/>
                </a:lnTo>
                <a:lnTo>
                  <a:pt x="64" y="190"/>
                </a:lnTo>
                <a:lnTo>
                  <a:pt x="69" y="195"/>
                </a:lnTo>
                <a:lnTo>
                  <a:pt x="80" y="195"/>
                </a:lnTo>
                <a:lnTo>
                  <a:pt x="90" y="206"/>
                </a:lnTo>
                <a:lnTo>
                  <a:pt x="106" y="217"/>
                </a:lnTo>
                <a:lnTo>
                  <a:pt x="106" y="228"/>
                </a:lnTo>
                <a:lnTo>
                  <a:pt x="101" y="233"/>
                </a:lnTo>
                <a:lnTo>
                  <a:pt x="96" y="238"/>
                </a:lnTo>
                <a:lnTo>
                  <a:pt x="96" y="249"/>
                </a:lnTo>
                <a:lnTo>
                  <a:pt x="101" y="255"/>
                </a:lnTo>
                <a:lnTo>
                  <a:pt x="96" y="266"/>
                </a:lnTo>
                <a:lnTo>
                  <a:pt x="101" y="276"/>
                </a:lnTo>
                <a:lnTo>
                  <a:pt x="106" y="287"/>
                </a:lnTo>
                <a:lnTo>
                  <a:pt x="112" y="298"/>
                </a:lnTo>
                <a:lnTo>
                  <a:pt x="117" y="303"/>
                </a:lnTo>
                <a:lnTo>
                  <a:pt x="122" y="314"/>
                </a:lnTo>
                <a:lnTo>
                  <a:pt x="128" y="320"/>
                </a:lnTo>
                <a:lnTo>
                  <a:pt x="133" y="325"/>
                </a:lnTo>
                <a:lnTo>
                  <a:pt x="144" y="320"/>
                </a:lnTo>
                <a:lnTo>
                  <a:pt x="149" y="320"/>
                </a:lnTo>
                <a:lnTo>
                  <a:pt x="154" y="325"/>
                </a:lnTo>
                <a:lnTo>
                  <a:pt x="160" y="330"/>
                </a:lnTo>
                <a:lnTo>
                  <a:pt x="165" y="320"/>
                </a:lnTo>
                <a:lnTo>
                  <a:pt x="170" y="325"/>
                </a:lnTo>
                <a:lnTo>
                  <a:pt x="170" y="330"/>
                </a:lnTo>
                <a:lnTo>
                  <a:pt x="170" y="341"/>
                </a:lnTo>
                <a:lnTo>
                  <a:pt x="176" y="347"/>
                </a:lnTo>
                <a:lnTo>
                  <a:pt x="181" y="347"/>
                </a:lnTo>
                <a:lnTo>
                  <a:pt x="192" y="341"/>
                </a:lnTo>
                <a:lnTo>
                  <a:pt x="197" y="347"/>
                </a:lnTo>
                <a:lnTo>
                  <a:pt x="202" y="341"/>
                </a:lnTo>
                <a:lnTo>
                  <a:pt x="213" y="341"/>
                </a:lnTo>
                <a:lnTo>
                  <a:pt x="218" y="347"/>
                </a:lnTo>
                <a:lnTo>
                  <a:pt x="218" y="357"/>
                </a:lnTo>
                <a:lnTo>
                  <a:pt x="213" y="363"/>
                </a:lnTo>
                <a:lnTo>
                  <a:pt x="208" y="368"/>
                </a:lnTo>
                <a:lnTo>
                  <a:pt x="202" y="374"/>
                </a:lnTo>
                <a:lnTo>
                  <a:pt x="197" y="379"/>
                </a:lnTo>
                <a:lnTo>
                  <a:pt x="197" y="390"/>
                </a:lnTo>
                <a:lnTo>
                  <a:pt x="208" y="395"/>
                </a:lnTo>
                <a:lnTo>
                  <a:pt x="213" y="401"/>
                </a:lnTo>
                <a:lnTo>
                  <a:pt x="213" y="406"/>
                </a:lnTo>
                <a:lnTo>
                  <a:pt x="213" y="412"/>
                </a:lnTo>
                <a:lnTo>
                  <a:pt x="213" y="422"/>
                </a:lnTo>
                <a:lnTo>
                  <a:pt x="218" y="428"/>
                </a:lnTo>
                <a:lnTo>
                  <a:pt x="218" y="439"/>
                </a:lnTo>
                <a:lnTo>
                  <a:pt x="224" y="449"/>
                </a:lnTo>
                <a:lnTo>
                  <a:pt x="229" y="455"/>
                </a:lnTo>
                <a:lnTo>
                  <a:pt x="240" y="460"/>
                </a:lnTo>
                <a:lnTo>
                  <a:pt x="240" y="471"/>
                </a:lnTo>
                <a:lnTo>
                  <a:pt x="245" y="476"/>
                </a:lnTo>
                <a:lnTo>
                  <a:pt x="256" y="482"/>
                </a:lnTo>
                <a:lnTo>
                  <a:pt x="261" y="487"/>
                </a:lnTo>
                <a:lnTo>
                  <a:pt x="272" y="487"/>
                </a:lnTo>
                <a:lnTo>
                  <a:pt x="277" y="487"/>
                </a:lnTo>
                <a:lnTo>
                  <a:pt x="282" y="498"/>
                </a:lnTo>
                <a:lnTo>
                  <a:pt x="282" y="503"/>
                </a:lnTo>
                <a:lnTo>
                  <a:pt x="288" y="514"/>
                </a:lnTo>
                <a:lnTo>
                  <a:pt x="293" y="525"/>
                </a:lnTo>
                <a:lnTo>
                  <a:pt x="293" y="536"/>
                </a:lnTo>
                <a:lnTo>
                  <a:pt x="298" y="547"/>
                </a:lnTo>
                <a:lnTo>
                  <a:pt x="293" y="558"/>
                </a:lnTo>
                <a:lnTo>
                  <a:pt x="298" y="563"/>
                </a:lnTo>
                <a:lnTo>
                  <a:pt x="298" y="574"/>
                </a:lnTo>
                <a:lnTo>
                  <a:pt x="304" y="579"/>
                </a:lnTo>
                <a:lnTo>
                  <a:pt x="304" y="590"/>
                </a:lnTo>
                <a:lnTo>
                  <a:pt x="309" y="595"/>
                </a:lnTo>
                <a:lnTo>
                  <a:pt x="320" y="595"/>
                </a:lnTo>
                <a:lnTo>
                  <a:pt x="330" y="601"/>
                </a:lnTo>
                <a:lnTo>
                  <a:pt x="336" y="601"/>
                </a:lnTo>
                <a:lnTo>
                  <a:pt x="346" y="601"/>
                </a:lnTo>
                <a:lnTo>
                  <a:pt x="357" y="595"/>
                </a:lnTo>
                <a:lnTo>
                  <a:pt x="368" y="595"/>
                </a:lnTo>
                <a:lnTo>
                  <a:pt x="378" y="595"/>
                </a:lnTo>
                <a:lnTo>
                  <a:pt x="384" y="585"/>
                </a:lnTo>
                <a:lnTo>
                  <a:pt x="394" y="585"/>
                </a:lnTo>
                <a:lnTo>
                  <a:pt x="394" y="574"/>
                </a:lnTo>
                <a:lnTo>
                  <a:pt x="389" y="563"/>
                </a:lnTo>
                <a:lnTo>
                  <a:pt x="394" y="547"/>
                </a:lnTo>
                <a:lnTo>
                  <a:pt x="394" y="541"/>
                </a:lnTo>
                <a:lnTo>
                  <a:pt x="394" y="531"/>
                </a:lnTo>
                <a:lnTo>
                  <a:pt x="394" y="520"/>
                </a:lnTo>
                <a:lnTo>
                  <a:pt x="405" y="520"/>
                </a:lnTo>
                <a:lnTo>
                  <a:pt x="405" y="509"/>
                </a:lnTo>
                <a:lnTo>
                  <a:pt x="405" y="498"/>
                </a:lnTo>
                <a:lnTo>
                  <a:pt x="416" y="493"/>
                </a:lnTo>
                <a:lnTo>
                  <a:pt x="421" y="487"/>
                </a:lnTo>
                <a:lnTo>
                  <a:pt x="421" y="476"/>
                </a:lnTo>
                <a:lnTo>
                  <a:pt x="421" y="466"/>
                </a:lnTo>
                <a:lnTo>
                  <a:pt x="416" y="460"/>
                </a:lnTo>
                <a:lnTo>
                  <a:pt x="405" y="455"/>
                </a:lnTo>
                <a:lnTo>
                  <a:pt x="400" y="449"/>
                </a:lnTo>
                <a:lnTo>
                  <a:pt x="389" y="444"/>
                </a:lnTo>
                <a:lnTo>
                  <a:pt x="389" y="433"/>
                </a:lnTo>
                <a:lnTo>
                  <a:pt x="378" y="433"/>
                </a:lnTo>
                <a:lnTo>
                  <a:pt x="373" y="428"/>
                </a:lnTo>
                <a:lnTo>
                  <a:pt x="373" y="422"/>
                </a:lnTo>
                <a:lnTo>
                  <a:pt x="378" y="417"/>
                </a:lnTo>
                <a:lnTo>
                  <a:pt x="378" y="406"/>
                </a:lnTo>
                <a:lnTo>
                  <a:pt x="384" y="395"/>
                </a:lnTo>
                <a:lnTo>
                  <a:pt x="389" y="390"/>
                </a:lnTo>
                <a:lnTo>
                  <a:pt x="384" y="385"/>
                </a:lnTo>
                <a:lnTo>
                  <a:pt x="389" y="374"/>
                </a:lnTo>
                <a:lnTo>
                  <a:pt x="389" y="368"/>
                </a:lnTo>
                <a:lnTo>
                  <a:pt x="384" y="363"/>
                </a:lnTo>
                <a:lnTo>
                  <a:pt x="384" y="352"/>
                </a:lnTo>
                <a:lnTo>
                  <a:pt x="378" y="341"/>
                </a:lnTo>
                <a:lnTo>
                  <a:pt x="378" y="336"/>
                </a:lnTo>
                <a:lnTo>
                  <a:pt x="368" y="336"/>
                </a:lnTo>
                <a:lnTo>
                  <a:pt x="378" y="325"/>
                </a:lnTo>
                <a:lnTo>
                  <a:pt x="378" y="314"/>
                </a:lnTo>
                <a:close/>
              </a:path>
            </a:pathLst>
          </a:custGeom>
          <a:noFill/>
          <a:ln w="25400" cap="flat">
            <a:solidFill>
              <a:srgbClr val="80808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0" name="Freeform 108"/>
          <p:cNvSpPr>
            <a:spLocks/>
          </p:cNvSpPr>
          <p:nvPr/>
        </p:nvSpPr>
        <p:spPr bwMode="auto">
          <a:xfrm>
            <a:off x="5120740" y="3844146"/>
            <a:ext cx="279400" cy="215831"/>
          </a:xfrm>
          <a:custGeom>
            <a:avLst/>
            <a:gdLst>
              <a:gd name="T0" fmla="*/ 16 w 176"/>
              <a:gd name="T1" fmla="*/ 0 h 136"/>
              <a:gd name="T2" fmla="*/ 0 w 176"/>
              <a:gd name="T3" fmla="*/ 11 h 136"/>
              <a:gd name="T4" fmla="*/ 0 w 176"/>
              <a:gd name="T5" fmla="*/ 22 h 136"/>
              <a:gd name="T6" fmla="*/ 6 w 176"/>
              <a:gd name="T7" fmla="*/ 27 h 136"/>
              <a:gd name="T8" fmla="*/ 16 w 176"/>
              <a:gd name="T9" fmla="*/ 38 h 136"/>
              <a:gd name="T10" fmla="*/ 22 w 176"/>
              <a:gd name="T11" fmla="*/ 49 h 136"/>
              <a:gd name="T12" fmla="*/ 22 w 176"/>
              <a:gd name="T13" fmla="*/ 65 h 136"/>
              <a:gd name="T14" fmla="*/ 27 w 176"/>
              <a:gd name="T15" fmla="*/ 81 h 136"/>
              <a:gd name="T16" fmla="*/ 38 w 176"/>
              <a:gd name="T17" fmla="*/ 87 h 136"/>
              <a:gd name="T18" fmla="*/ 48 w 176"/>
              <a:gd name="T19" fmla="*/ 98 h 136"/>
              <a:gd name="T20" fmla="*/ 54 w 176"/>
              <a:gd name="T21" fmla="*/ 103 h 136"/>
              <a:gd name="T22" fmla="*/ 43 w 176"/>
              <a:gd name="T23" fmla="*/ 103 h 136"/>
              <a:gd name="T24" fmla="*/ 59 w 176"/>
              <a:gd name="T25" fmla="*/ 114 h 136"/>
              <a:gd name="T26" fmla="*/ 59 w 176"/>
              <a:gd name="T27" fmla="*/ 130 h 136"/>
              <a:gd name="T28" fmla="*/ 70 w 176"/>
              <a:gd name="T29" fmla="*/ 136 h 136"/>
              <a:gd name="T30" fmla="*/ 80 w 176"/>
              <a:gd name="T31" fmla="*/ 125 h 136"/>
              <a:gd name="T32" fmla="*/ 91 w 176"/>
              <a:gd name="T33" fmla="*/ 119 h 136"/>
              <a:gd name="T34" fmla="*/ 91 w 176"/>
              <a:gd name="T35" fmla="*/ 103 h 136"/>
              <a:gd name="T36" fmla="*/ 96 w 176"/>
              <a:gd name="T37" fmla="*/ 87 h 136"/>
              <a:gd name="T38" fmla="*/ 112 w 176"/>
              <a:gd name="T39" fmla="*/ 92 h 136"/>
              <a:gd name="T40" fmla="*/ 128 w 176"/>
              <a:gd name="T41" fmla="*/ 98 h 136"/>
              <a:gd name="T42" fmla="*/ 150 w 176"/>
              <a:gd name="T43" fmla="*/ 98 h 136"/>
              <a:gd name="T44" fmla="*/ 155 w 176"/>
              <a:gd name="T45" fmla="*/ 71 h 136"/>
              <a:gd name="T46" fmla="*/ 166 w 176"/>
              <a:gd name="T47" fmla="*/ 60 h 136"/>
              <a:gd name="T48" fmla="*/ 176 w 176"/>
              <a:gd name="T49" fmla="*/ 44 h 136"/>
              <a:gd name="T50" fmla="*/ 160 w 176"/>
              <a:gd name="T51" fmla="*/ 33 h 136"/>
              <a:gd name="T52" fmla="*/ 144 w 176"/>
              <a:gd name="T53" fmla="*/ 22 h 136"/>
              <a:gd name="T54" fmla="*/ 128 w 176"/>
              <a:gd name="T55" fmla="*/ 17 h 136"/>
              <a:gd name="T56" fmla="*/ 112 w 176"/>
              <a:gd name="T57" fmla="*/ 6 h 136"/>
              <a:gd name="T58" fmla="*/ 96 w 176"/>
              <a:gd name="T59" fmla="*/ 6 h 136"/>
              <a:gd name="T60" fmla="*/ 91 w 176"/>
              <a:gd name="T61" fmla="*/ 22 h 136"/>
              <a:gd name="T62" fmla="*/ 75 w 176"/>
              <a:gd name="T63" fmla="*/ 11 h 136"/>
              <a:gd name="T64" fmla="*/ 54 w 176"/>
              <a:gd name="T65" fmla="*/ 17 h 136"/>
              <a:gd name="T66" fmla="*/ 43 w 176"/>
              <a:gd name="T67" fmla="*/ 17 h 136"/>
              <a:gd name="T68" fmla="*/ 32 w 176"/>
              <a:gd name="T69" fmla="*/ 11 h 136"/>
              <a:gd name="T70" fmla="*/ 22 w 176"/>
              <a:gd name="T71" fmla="*/ 11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6" h="136">
                <a:moveTo>
                  <a:pt x="22" y="11"/>
                </a:moveTo>
                <a:lnTo>
                  <a:pt x="16" y="0"/>
                </a:lnTo>
                <a:lnTo>
                  <a:pt x="6" y="6"/>
                </a:lnTo>
                <a:lnTo>
                  <a:pt x="0" y="11"/>
                </a:lnTo>
                <a:lnTo>
                  <a:pt x="6" y="17"/>
                </a:lnTo>
                <a:lnTo>
                  <a:pt x="0" y="22"/>
                </a:lnTo>
                <a:lnTo>
                  <a:pt x="0" y="33"/>
                </a:lnTo>
                <a:lnTo>
                  <a:pt x="6" y="27"/>
                </a:lnTo>
                <a:lnTo>
                  <a:pt x="11" y="27"/>
                </a:lnTo>
                <a:lnTo>
                  <a:pt x="16" y="38"/>
                </a:lnTo>
                <a:lnTo>
                  <a:pt x="11" y="44"/>
                </a:lnTo>
                <a:lnTo>
                  <a:pt x="22" y="49"/>
                </a:lnTo>
                <a:lnTo>
                  <a:pt x="22" y="54"/>
                </a:lnTo>
                <a:lnTo>
                  <a:pt x="22" y="65"/>
                </a:lnTo>
                <a:lnTo>
                  <a:pt x="27" y="76"/>
                </a:lnTo>
                <a:lnTo>
                  <a:pt x="27" y="81"/>
                </a:lnTo>
                <a:lnTo>
                  <a:pt x="32" y="81"/>
                </a:lnTo>
                <a:lnTo>
                  <a:pt x="38" y="87"/>
                </a:lnTo>
                <a:lnTo>
                  <a:pt x="38" y="98"/>
                </a:lnTo>
                <a:lnTo>
                  <a:pt x="48" y="98"/>
                </a:lnTo>
                <a:lnTo>
                  <a:pt x="54" y="98"/>
                </a:lnTo>
                <a:lnTo>
                  <a:pt x="54" y="103"/>
                </a:lnTo>
                <a:lnTo>
                  <a:pt x="48" y="103"/>
                </a:lnTo>
                <a:lnTo>
                  <a:pt x="43" y="103"/>
                </a:lnTo>
                <a:lnTo>
                  <a:pt x="48" y="109"/>
                </a:lnTo>
                <a:lnTo>
                  <a:pt x="59" y="114"/>
                </a:lnTo>
                <a:lnTo>
                  <a:pt x="54" y="125"/>
                </a:lnTo>
                <a:lnTo>
                  <a:pt x="59" y="130"/>
                </a:lnTo>
                <a:lnTo>
                  <a:pt x="64" y="136"/>
                </a:lnTo>
                <a:lnTo>
                  <a:pt x="70" y="136"/>
                </a:lnTo>
                <a:lnTo>
                  <a:pt x="75" y="136"/>
                </a:lnTo>
                <a:lnTo>
                  <a:pt x="80" y="125"/>
                </a:lnTo>
                <a:lnTo>
                  <a:pt x="80" y="119"/>
                </a:lnTo>
                <a:lnTo>
                  <a:pt x="91" y="119"/>
                </a:lnTo>
                <a:lnTo>
                  <a:pt x="91" y="109"/>
                </a:lnTo>
                <a:lnTo>
                  <a:pt x="91" y="103"/>
                </a:lnTo>
                <a:lnTo>
                  <a:pt x="91" y="98"/>
                </a:lnTo>
                <a:lnTo>
                  <a:pt x="96" y="87"/>
                </a:lnTo>
                <a:lnTo>
                  <a:pt x="102" y="87"/>
                </a:lnTo>
                <a:lnTo>
                  <a:pt x="112" y="92"/>
                </a:lnTo>
                <a:lnTo>
                  <a:pt x="123" y="98"/>
                </a:lnTo>
                <a:lnTo>
                  <a:pt x="128" y="98"/>
                </a:lnTo>
                <a:lnTo>
                  <a:pt x="139" y="98"/>
                </a:lnTo>
                <a:lnTo>
                  <a:pt x="150" y="98"/>
                </a:lnTo>
                <a:lnTo>
                  <a:pt x="155" y="81"/>
                </a:lnTo>
                <a:lnTo>
                  <a:pt x="155" y="71"/>
                </a:lnTo>
                <a:lnTo>
                  <a:pt x="160" y="65"/>
                </a:lnTo>
                <a:lnTo>
                  <a:pt x="166" y="60"/>
                </a:lnTo>
                <a:lnTo>
                  <a:pt x="171" y="54"/>
                </a:lnTo>
                <a:lnTo>
                  <a:pt x="176" y="44"/>
                </a:lnTo>
                <a:lnTo>
                  <a:pt x="171" y="38"/>
                </a:lnTo>
                <a:lnTo>
                  <a:pt x="160" y="33"/>
                </a:lnTo>
                <a:lnTo>
                  <a:pt x="150" y="27"/>
                </a:lnTo>
                <a:lnTo>
                  <a:pt x="144" y="22"/>
                </a:lnTo>
                <a:lnTo>
                  <a:pt x="134" y="17"/>
                </a:lnTo>
                <a:lnTo>
                  <a:pt x="128" y="17"/>
                </a:lnTo>
                <a:lnTo>
                  <a:pt x="128" y="0"/>
                </a:lnTo>
                <a:lnTo>
                  <a:pt x="112" y="6"/>
                </a:lnTo>
                <a:lnTo>
                  <a:pt x="102" y="0"/>
                </a:lnTo>
                <a:lnTo>
                  <a:pt x="96" y="6"/>
                </a:lnTo>
                <a:lnTo>
                  <a:pt x="91" y="11"/>
                </a:lnTo>
                <a:lnTo>
                  <a:pt x="91" y="22"/>
                </a:lnTo>
                <a:lnTo>
                  <a:pt x="80" y="22"/>
                </a:lnTo>
                <a:lnTo>
                  <a:pt x="75" y="11"/>
                </a:lnTo>
                <a:lnTo>
                  <a:pt x="64" y="11"/>
                </a:lnTo>
                <a:lnTo>
                  <a:pt x="54" y="17"/>
                </a:lnTo>
                <a:lnTo>
                  <a:pt x="48" y="11"/>
                </a:lnTo>
                <a:lnTo>
                  <a:pt x="43" y="17"/>
                </a:lnTo>
                <a:lnTo>
                  <a:pt x="38" y="11"/>
                </a:lnTo>
                <a:lnTo>
                  <a:pt x="32" y="11"/>
                </a:lnTo>
                <a:lnTo>
                  <a:pt x="22" y="11"/>
                </a:lnTo>
                <a:close/>
              </a:path>
            </a:pathLst>
          </a:custGeom>
          <a:solidFill>
            <a:srgbClr val="B0D8FF"/>
          </a:solidFill>
          <a:ln w="9525">
            <a:solidFill>
              <a:srgbClr val="808080"/>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67" name="グループ化 57">
            <a:extLst>
              <a:ext uri="{FF2B5EF4-FFF2-40B4-BE49-F238E27FC236}">
                <a16:creationId xmlns:a16="http://schemas.microsoft.com/office/drawing/2014/main" id="{0F92A181-EF34-4DBC-B157-9074061BAC9A}"/>
              </a:ext>
            </a:extLst>
          </p:cNvPr>
          <p:cNvGrpSpPr>
            <a:grpSpLocks/>
          </p:cNvGrpSpPr>
          <p:nvPr/>
        </p:nvGrpSpPr>
        <p:grpSpPr bwMode="auto">
          <a:xfrm>
            <a:off x="3970596" y="5564471"/>
            <a:ext cx="2011528" cy="266474"/>
            <a:chOff x="5581222" y="5499061"/>
            <a:chExt cx="2682726" cy="356327"/>
          </a:xfrm>
        </p:grpSpPr>
        <p:sp>
          <p:nvSpPr>
            <p:cNvPr id="68" name="テキスト ボックス 67">
              <a:extLst>
                <a:ext uri="{FF2B5EF4-FFF2-40B4-BE49-F238E27FC236}">
                  <a16:creationId xmlns:a16="http://schemas.microsoft.com/office/drawing/2014/main" id="{749384B5-E1E9-40DD-A060-F14101864E86}"/>
                </a:ext>
              </a:extLst>
            </p:cNvPr>
            <p:cNvSpPr txBox="1"/>
            <p:nvPr/>
          </p:nvSpPr>
          <p:spPr>
            <a:xfrm>
              <a:off x="5862509" y="5502094"/>
              <a:ext cx="1035921" cy="353294"/>
            </a:xfrm>
            <a:prstGeom prst="rect">
              <a:avLst/>
            </a:prstGeom>
            <a:noFill/>
            <a:ln w="6350">
              <a:noFill/>
            </a:ln>
          </p:spPr>
          <p:txBody>
            <a:bodyPr/>
            <a:lstStyle/>
            <a:p>
              <a:pPr marL="0" marR="0" lvl="0" indent="0" algn="just" defTabSz="326578" rtl="0" eaLnBrk="1" fontAlgn="auto" latinLnBrk="0" hangingPunct="1">
                <a:lnSpc>
                  <a:spcPts val="900"/>
                </a:lnSpc>
                <a:spcBef>
                  <a:spcPts val="0"/>
                </a:spcBef>
                <a:spcAft>
                  <a:spcPts val="0"/>
                </a:spcAft>
                <a:buClrTx/>
                <a:buSzTx/>
                <a:buFontTx/>
                <a:buNone/>
                <a:tabLst/>
                <a:defRPr/>
              </a:pPr>
              <a:r>
                <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メイリオ" panose="020B0604030504040204" pitchFamily="50" charset="-128"/>
                  <a:cs typeface="Times New Roman" panose="02020603050405020304" pitchFamily="18" charset="0"/>
                </a:rPr>
                <a:t>検討団体</a:t>
              </a:r>
              <a:endPar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sp>
          <p:nvSpPr>
            <p:cNvPr id="69" name="正方形/長方形 68">
              <a:extLst>
                <a:ext uri="{FF2B5EF4-FFF2-40B4-BE49-F238E27FC236}">
                  <a16:creationId xmlns:a16="http://schemas.microsoft.com/office/drawing/2014/main" id="{E4A0706C-12C8-4D39-B158-5ADB31D4D8D5}"/>
                </a:ext>
              </a:extLst>
            </p:cNvPr>
            <p:cNvSpPr/>
            <p:nvPr/>
          </p:nvSpPr>
          <p:spPr>
            <a:xfrm>
              <a:off x="5581222" y="5503609"/>
              <a:ext cx="314557" cy="191052"/>
            </a:xfrm>
            <a:prstGeom prst="rect">
              <a:avLst/>
            </a:prstGeom>
            <a:solidFill>
              <a:srgbClr val="FF71B8"/>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326578" rtl="0" eaLnBrk="1" fontAlgn="auto" latinLnBrk="0" hangingPunct="1">
                <a:lnSpc>
                  <a:spcPct val="100000"/>
                </a:lnSpc>
                <a:spcBef>
                  <a:spcPts val="0"/>
                </a:spcBef>
                <a:spcAft>
                  <a:spcPts val="0"/>
                </a:spcAft>
                <a:buClrTx/>
                <a:buSzTx/>
                <a:buFontTx/>
                <a:buNone/>
                <a:tabLst/>
                <a:defRPr/>
              </a:pPr>
              <a:endParaRPr kumimoji="0" lang="ja-JP" altLang="en-US" sz="1286"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0" name="正方形/長方形 69">
              <a:extLst>
                <a:ext uri="{FF2B5EF4-FFF2-40B4-BE49-F238E27FC236}">
                  <a16:creationId xmlns:a16="http://schemas.microsoft.com/office/drawing/2014/main" id="{50B6DAA0-6F52-4946-871B-72C979F172C6}"/>
                </a:ext>
              </a:extLst>
            </p:cNvPr>
            <p:cNvSpPr/>
            <p:nvPr/>
          </p:nvSpPr>
          <p:spPr>
            <a:xfrm>
              <a:off x="6905909" y="5499061"/>
              <a:ext cx="314557" cy="191052"/>
            </a:xfrm>
            <a:prstGeom prst="rect">
              <a:avLst/>
            </a:prstGeom>
            <a:solidFill>
              <a:srgbClr val="99CCFF"/>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326578" rtl="0" eaLnBrk="1" fontAlgn="auto" latinLnBrk="0" hangingPunct="1">
                <a:lnSpc>
                  <a:spcPct val="100000"/>
                </a:lnSpc>
                <a:spcBef>
                  <a:spcPts val="0"/>
                </a:spcBef>
                <a:spcAft>
                  <a:spcPts val="0"/>
                </a:spcAft>
                <a:buClrTx/>
                <a:buSzTx/>
                <a:buFontTx/>
                <a:buNone/>
                <a:tabLst/>
                <a:defRPr/>
              </a:pPr>
              <a:endParaRPr kumimoji="0" lang="ja-JP" altLang="en-US" sz="1286"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71" name="テキスト ボックス 70">
              <a:extLst>
                <a:ext uri="{FF2B5EF4-FFF2-40B4-BE49-F238E27FC236}">
                  <a16:creationId xmlns:a16="http://schemas.microsoft.com/office/drawing/2014/main" id="{51F15F0B-088D-4A00-9386-2EE18A2938B7}"/>
                </a:ext>
              </a:extLst>
            </p:cNvPr>
            <p:cNvSpPr txBox="1"/>
            <p:nvPr/>
          </p:nvSpPr>
          <p:spPr>
            <a:xfrm>
              <a:off x="7225002" y="5499061"/>
              <a:ext cx="1038946" cy="353294"/>
            </a:xfrm>
            <a:prstGeom prst="rect">
              <a:avLst/>
            </a:prstGeom>
            <a:noFill/>
            <a:ln w="6350">
              <a:noFill/>
            </a:ln>
          </p:spPr>
          <p:txBody>
            <a:bodyPr/>
            <a:lstStyle/>
            <a:p>
              <a:pPr marL="0" marR="0" lvl="0" indent="0" algn="just" defTabSz="326578" rtl="0" eaLnBrk="1" fontAlgn="auto" latinLnBrk="0" hangingPunct="1">
                <a:lnSpc>
                  <a:spcPts val="900"/>
                </a:lnSpc>
                <a:spcBef>
                  <a:spcPts val="0"/>
                </a:spcBef>
                <a:spcAft>
                  <a:spcPts val="0"/>
                </a:spcAft>
                <a:buClrTx/>
                <a:buSzTx/>
                <a:buFontTx/>
                <a:buNone/>
                <a:tabLst/>
                <a:defRPr/>
              </a:pPr>
              <a:r>
                <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メイリオ" panose="020B0604030504040204" pitchFamily="50" charset="-128"/>
                  <a:cs typeface="Times New Roman" panose="02020603050405020304" pitchFamily="18" charset="0"/>
                </a:rPr>
                <a:t>既統合団体</a:t>
              </a:r>
              <a:endParaRPr kumimoji="0" lang="ja-JP" altLang="en-US" sz="825" b="0" i="0" u="none" strike="noStrike" kern="100" cap="none" spc="0" normalizeH="0" baseline="0" noProof="0" dirty="0">
                <a:ln>
                  <a:noFill/>
                </a:ln>
                <a:solidFill>
                  <a:prstClr val="black"/>
                </a:solidFill>
                <a:effectLst/>
                <a:uLnTx/>
                <a:uFillTx/>
                <a:latin typeface="Century" panose="02040604050505020304" pitchFamily="18" charset="0"/>
                <a:ea typeface="ＭＳ 明朝" panose="02020609040205080304" pitchFamily="17" charset="-128"/>
                <a:cs typeface="Times New Roman" panose="02020603050405020304" pitchFamily="18" charset="0"/>
              </a:endParaRPr>
            </a:p>
          </p:txBody>
        </p:sp>
      </p:grpSp>
      <p:grpSp>
        <p:nvGrpSpPr>
          <p:cNvPr id="28" name="グループ化 6266"/>
          <p:cNvGrpSpPr>
            <a:grpSpLocks/>
          </p:cNvGrpSpPr>
          <p:nvPr/>
        </p:nvGrpSpPr>
        <p:grpSpPr bwMode="auto">
          <a:xfrm>
            <a:off x="2360900" y="1384979"/>
            <a:ext cx="3706812" cy="4394200"/>
            <a:chOff x="4981574" y="1395412"/>
            <a:chExt cx="3706021" cy="4394994"/>
          </a:xfrm>
        </p:grpSpPr>
        <p:sp>
          <p:nvSpPr>
            <p:cNvPr id="29" name="テキスト ボックス 3">
              <a:extLst>
                <a:ext uri="{FF2B5EF4-FFF2-40B4-BE49-F238E27FC236}">
                  <a16:creationId xmlns:a16="http://schemas.microsoft.com/office/drawing/2014/main" id="{B537BEC3-8BBE-465B-B641-2176E22EFF87}"/>
                </a:ext>
              </a:extLst>
            </p:cNvPr>
            <p:cNvSpPr txBox="1">
              <a:spLocks noChangeArrowheads="1"/>
            </p:cNvSpPr>
            <p:nvPr/>
          </p:nvSpPr>
          <p:spPr bwMode="auto">
            <a:xfrm>
              <a:off x="6611588" y="1395412"/>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能勢町</a:t>
              </a:r>
            </a:p>
          </p:txBody>
        </p:sp>
        <p:sp>
          <p:nvSpPr>
            <p:cNvPr id="30" name="テキスト ボックス 4">
              <a:extLst>
                <a:ext uri="{FF2B5EF4-FFF2-40B4-BE49-F238E27FC236}">
                  <a16:creationId xmlns:a16="http://schemas.microsoft.com/office/drawing/2014/main" id="{6950BEF9-37FE-4386-853A-2192C778E03A}"/>
                </a:ext>
              </a:extLst>
            </p:cNvPr>
            <p:cNvSpPr txBox="1">
              <a:spLocks noChangeArrowheads="1"/>
            </p:cNvSpPr>
            <p:nvPr/>
          </p:nvSpPr>
          <p:spPr bwMode="auto">
            <a:xfrm>
              <a:off x="7024250" y="1744725"/>
              <a:ext cx="472974" cy="21435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豊能町</a:t>
              </a:r>
            </a:p>
          </p:txBody>
        </p:sp>
        <p:sp>
          <p:nvSpPr>
            <p:cNvPr id="32" name="テキスト ボックス 5">
              <a:extLst>
                <a:ext uri="{FF2B5EF4-FFF2-40B4-BE49-F238E27FC236}">
                  <a16:creationId xmlns:a16="http://schemas.microsoft.com/office/drawing/2014/main" id="{77DDC104-4A12-4D37-8A8A-E8811DA6A3B5}"/>
                </a:ext>
              </a:extLst>
            </p:cNvPr>
            <p:cNvSpPr txBox="1">
              <a:spLocks noChangeArrowheads="1"/>
            </p:cNvSpPr>
            <p:nvPr/>
          </p:nvSpPr>
          <p:spPr bwMode="auto">
            <a:xfrm>
              <a:off x="6730626" y="2187718"/>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池田市</a:t>
              </a:r>
            </a:p>
          </p:txBody>
        </p:sp>
        <p:sp>
          <p:nvSpPr>
            <p:cNvPr id="39" name="テキスト ボックス 6">
              <a:extLst>
                <a:ext uri="{FF2B5EF4-FFF2-40B4-BE49-F238E27FC236}">
                  <a16:creationId xmlns:a16="http://schemas.microsoft.com/office/drawing/2014/main" id="{BD17E6F9-5978-424B-A7AC-55D7CF0C5B0C}"/>
                </a:ext>
              </a:extLst>
            </p:cNvPr>
            <p:cNvSpPr txBox="1">
              <a:spLocks noChangeArrowheads="1"/>
            </p:cNvSpPr>
            <p:nvPr/>
          </p:nvSpPr>
          <p:spPr bwMode="auto">
            <a:xfrm>
              <a:off x="6998855" y="2190894"/>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箕面市</a:t>
              </a:r>
            </a:p>
          </p:txBody>
        </p:sp>
        <p:sp>
          <p:nvSpPr>
            <p:cNvPr id="40" name="テキスト ボックス 39">
              <a:extLst>
                <a:ext uri="{FF2B5EF4-FFF2-40B4-BE49-F238E27FC236}">
                  <a16:creationId xmlns:a16="http://schemas.microsoft.com/office/drawing/2014/main" id="{9B4CD9A9-1782-4200-98F7-9077B35E8A13}"/>
                </a:ext>
              </a:extLst>
            </p:cNvPr>
            <p:cNvSpPr txBox="1">
              <a:spLocks noChangeArrowheads="1"/>
            </p:cNvSpPr>
            <p:nvPr/>
          </p:nvSpPr>
          <p:spPr bwMode="auto">
            <a:xfrm>
              <a:off x="6895690" y="2552909"/>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豊中市</a:t>
              </a:r>
            </a:p>
          </p:txBody>
        </p:sp>
        <p:sp>
          <p:nvSpPr>
            <p:cNvPr id="41" name="テキスト ボックス 8">
              <a:extLst>
                <a:ext uri="{FF2B5EF4-FFF2-40B4-BE49-F238E27FC236}">
                  <a16:creationId xmlns:a16="http://schemas.microsoft.com/office/drawing/2014/main" id="{863CFD21-B69D-49EC-A147-408E162E31B6}"/>
                </a:ext>
              </a:extLst>
            </p:cNvPr>
            <p:cNvSpPr txBox="1">
              <a:spLocks noChangeArrowheads="1"/>
            </p:cNvSpPr>
            <p:nvPr/>
          </p:nvSpPr>
          <p:spPr bwMode="auto">
            <a:xfrm>
              <a:off x="7195663" y="2549734"/>
              <a:ext cx="426947"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吹田市</a:t>
              </a:r>
            </a:p>
          </p:txBody>
        </p:sp>
        <p:sp>
          <p:nvSpPr>
            <p:cNvPr id="42" name="テキスト ボックス 9">
              <a:extLst>
                <a:ext uri="{FF2B5EF4-FFF2-40B4-BE49-F238E27FC236}">
                  <a16:creationId xmlns:a16="http://schemas.microsoft.com/office/drawing/2014/main" id="{1DD08159-B730-4A05-8047-BB5E80D7B042}"/>
                </a:ext>
              </a:extLst>
            </p:cNvPr>
            <p:cNvSpPr txBox="1">
              <a:spLocks noChangeArrowheads="1"/>
            </p:cNvSpPr>
            <p:nvPr/>
          </p:nvSpPr>
          <p:spPr bwMode="auto">
            <a:xfrm>
              <a:off x="7392471" y="2181367"/>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茨木市</a:t>
              </a:r>
            </a:p>
          </p:txBody>
        </p:sp>
        <p:sp>
          <p:nvSpPr>
            <p:cNvPr id="43" name="テキスト ボックス 10">
              <a:extLst>
                <a:ext uri="{FF2B5EF4-FFF2-40B4-BE49-F238E27FC236}">
                  <a16:creationId xmlns:a16="http://schemas.microsoft.com/office/drawing/2014/main" id="{EC7CF7E5-6059-4138-8F0E-4D75B3667C91}"/>
                </a:ext>
              </a:extLst>
            </p:cNvPr>
            <p:cNvSpPr txBox="1">
              <a:spLocks noChangeArrowheads="1"/>
            </p:cNvSpPr>
            <p:nvPr/>
          </p:nvSpPr>
          <p:spPr bwMode="auto">
            <a:xfrm>
              <a:off x="7521032" y="2660879"/>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摂津市</a:t>
              </a:r>
            </a:p>
          </p:txBody>
        </p:sp>
        <p:sp>
          <p:nvSpPr>
            <p:cNvPr id="44" name="テキスト ボックス 11">
              <a:extLst>
                <a:ext uri="{FF2B5EF4-FFF2-40B4-BE49-F238E27FC236}">
                  <a16:creationId xmlns:a16="http://schemas.microsoft.com/office/drawing/2014/main" id="{46BA6658-4F9E-40F4-92F8-75552350B8F6}"/>
                </a:ext>
              </a:extLst>
            </p:cNvPr>
            <p:cNvSpPr txBox="1">
              <a:spLocks noChangeArrowheads="1"/>
            </p:cNvSpPr>
            <p:nvPr/>
          </p:nvSpPr>
          <p:spPr bwMode="auto">
            <a:xfrm>
              <a:off x="7778152" y="2090863"/>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高槻市</a:t>
              </a:r>
            </a:p>
          </p:txBody>
        </p:sp>
        <p:sp>
          <p:nvSpPr>
            <p:cNvPr id="45" name="テキスト ボックス 12">
              <a:extLst>
                <a:ext uri="{FF2B5EF4-FFF2-40B4-BE49-F238E27FC236}">
                  <a16:creationId xmlns:a16="http://schemas.microsoft.com/office/drawing/2014/main" id="{AAC7C653-C619-4BF4-9923-8F9884A2BF1D}"/>
                </a:ext>
              </a:extLst>
            </p:cNvPr>
            <p:cNvSpPr txBox="1">
              <a:spLocks noChangeArrowheads="1"/>
            </p:cNvSpPr>
            <p:nvPr/>
          </p:nvSpPr>
          <p:spPr bwMode="auto">
            <a:xfrm>
              <a:off x="8087648" y="1909855"/>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島本町</a:t>
              </a:r>
            </a:p>
          </p:txBody>
        </p:sp>
        <p:sp>
          <p:nvSpPr>
            <p:cNvPr id="46" name="テキスト ボックス 13">
              <a:extLst>
                <a:ext uri="{FF2B5EF4-FFF2-40B4-BE49-F238E27FC236}">
                  <a16:creationId xmlns:a16="http://schemas.microsoft.com/office/drawing/2014/main" id="{44D60708-8F62-47B7-AE93-54FC527DCF7E}"/>
                </a:ext>
              </a:extLst>
            </p:cNvPr>
            <p:cNvSpPr txBox="1">
              <a:spLocks noChangeArrowheads="1"/>
            </p:cNvSpPr>
            <p:nvPr/>
          </p:nvSpPr>
          <p:spPr bwMode="auto">
            <a:xfrm>
              <a:off x="8165419" y="2303626"/>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枚方市</a:t>
              </a:r>
            </a:p>
          </p:txBody>
        </p:sp>
        <p:sp>
          <p:nvSpPr>
            <p:cNvPr id="47" name="テキスト ボックス 14">
              <a:extLst>
                <a:ext uri="{FF2B5EF4-FFF2-40B4-BE49-F238E27FC236}">
                  <a16:creationId xmlns:a16="http://schemas.microsoft.com/office/drawing/2014/main" id="{F8A35B58-6C29-4DF8-8ADF-1AD83D23411E}"/>
                </a:ext>
              </a:extLst>
            </p:cNvPr>
            <p:cNvSpPr txBox="1">
              <a:spLocks noChangeArrowheads="1"/>
            </p:cNvSpPr>
            <p:nvPr/>
          </p:nvSpPr>
          <p:spPr bwMode="auto">
            <a:xfrm>
              <a:off x="8260649" y="2652939"/>
              <a:ext cx="426946"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交野市</a:t>
              </a:r>
            </a:p>
          </p:txBody>
        </p:sp>
        <p:sp>
          <p:nvSpPr>
            <p:cNvPr id="48" name="テキスト ボックス 15">
              <a:extLst>
                <a:ext uri="{FF2B5EF4-FFF2-40B4-BE49-F238E27FC236}">
                  <a16:creationId xmlns:a16="http://schemas.microsoft.com/office/drawing/2014/main" id="{94FDC726-AA31-4F36-98BA-521E1225DCC1}"/>
                </a:ext>
              </a:extLst>
            </p:cNvPr>
            <p:cNvSpPr txBox="1">
              <a:spLocks noChangeArrowheads="1"/>
            </p:cNvSpPr>
            <p:nvPr/>
          </p:nvSpPr>
          <p:spPr bwMode="auto">
            <a:xfrm>
              <a:off x="7841639" y="2667230"/>
              <a:ext cx="492020"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寝屋川市</a:t>
              </a:r>
            </a:p>
          </p:txBody>
        </p:sp>
        <p:sp>
          <p:nvSpPr>
            <p:cNvPr id="49" name="テキスト ボックス 16">
              <a:extLst>
                <a:ext uri="{FF2B5EF4-FFF2-40B4-BE49-F238E27FC236}">
                  <a16:creationId xmlns:a16="http://schemas.microsoft.com/office/drawing/2014/main" id="{F5C49129-ECA5-43D6-B860-ACFA72636250}"/>
                </a:ext>
              </a:extLst>
            </p:cNvPr>
            <p:cNvSpPr txBox="1">
              <a:spLocks noChangeArrowheads="1"/>
            </p:cNvSpPr>
            <p:nvPr/>
          </p:nvSpPr>
          <p:spPr bwMode="auto">
            <a:xfrm>
              <a:off x="7571821" y="2791077"/>
              <a:ext cx="426946" cy="193710"/>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守口市</a:t>
              </a:r>
            </a:p>
          </p:txBody>
        </p:sp>
        <p:sp>
          <p:nvSpPr>
            <p:cNvPr id="50" name="テキスト ボックス 17">
              <a:extLst>
                <a:ext uri="{FF2B5EF4-FFF2-40B4-BE49-F238E27FC236}">
                  <a16:creationId xmlns:a16="http://schemas.microsoft.com/office/drawing/2014/main" id="{EEE58CA9-65CF-4767-B2A5-5B0A5BC098CB}"/>
                </a:ext>
              </a:extLst>
            </p:cNvPr>
            <p:cNvSpPr txBox="1">
              <a:spLocks noChangeArrowheads="1"/>
            </p:cNvSpPr>
            <p:nvPr/>
          </p:nvSpPr>
          <p:spPr bwMode="auto">
            <a:xfrm>
              <a:off x="7708317" y="2889520"/>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門真市</a:t>
              </a:r>
            </a:p>
          </p:txBody>
        </p:sp>
        <p:sp>
          <p:nvSpPr>
            <p:cNvPr id="51" name="テキスト ボックス 18">
              <a:extLst>
                <a:ext uri="{FF2B5EF4-FFF2-40B4-BE49-F238E27FC236}">
                  <a16:creationId xmlns:a16="http://schemas.microsoft.com/office/drawing/2014/main" id="{6B486BB1-8572-4BF8-B8E6-66434C849B60}"/>
                </a:ext>
              </a:extLst>
            </p:cNvPr>
            <p:cNvSpPr txBox="1">
              <a:spLocks noChangeArrowheads="1"/>
            </p:cNvSpPr>
            <p:nvPr/>
          </p:nvSpPr>
          <p:spPr bwMode="auto">
            <a:xfrm>
              <a:off x="7054407" y="3243596"/>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a:t>
              </a:r>
            </a:p>
          </p:txBody>
        </p:sp>
        <p:sp>
          <p:nvSpPr>
            <p:cNvPr id="52" name="テキスト ボックス 19">
              <a:extLst>
                <a:ext uri="{FF2B5EF4-FFF2-40B4-BE49-F238E27FC236}">
                  <a16:creationId xmlns:a16="http://schemas.microsoft.com/office/drawing/2014/main" id="{C2AC5FCA-62CA-4712-93C3-E793CB444659}"/>
                </a:ext>
              </a:extLst>
            </p:cNvPr>
            <p:cNvSpPr txBox="1">
              <a:spLocks noChangeArrowheads="1"/>
            </p:cNvSpPr>
            <p:nvPr/>
          </p:nvSpPr>
          <p:spPr bwMode="auto">
            <a:xfrm>
              <a:off x="7411517" y="3842192"/>
              <a:ext cx="425359"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松原市</a:t>
              </a:r>
            </a:p>
          </p:txBody>
        </p:sp>
        <p:sp>
          <p:nvSpPr>
            <p:cNvPr id="53" name="テキスト ボックス 20">
              <a:extLst>
                <a:ext uri="{FF2B5EF4-FFF2-40B4-BE49-F238E27FC236}">
                  <a16:creationId xmlns:a16="http://schemas.microsoft.com/office/drawing/2014/main" id="{308A8C7C-39E1-49A6-BCEF-7588AC58C674}"/>
                </a:ext>
              </a:extLst>
            </p:cNvPr>
            <p:cNvSpPr txBox="1">
              <a:spLocks noChangeArrowheads="1"/>
            </p:cNvSpPr>
            <p:nvPr/>
          </p:nvSpPr>
          <p:spPr bwMode="auto">
            <a:xfrm>
              <a:off x="7054407" y="4054955"/>
              <a:ext cx="358698" cy="193710"/>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堺市</a:t>
              </a:r>
            </a:p>
          </p:txBody>
        </p:sp>
        <p:sp>
          <p:nvSpPr>
            <p:cNvPr id="54" name="テキスト ボックス 28">
              <a:extLst>
                <a:ext uri="{FF2B5EF4-FFF2-40B4-BE49-F238E27FC236}">
                  <a16:creationId xmlns:a16="http://schemas.microsoft.com/office/drawing/2014/main" id="{C1451122-21AB-4D91-B785-49E3FFEB7018}"/>
                </a:ext>
              </a:extLst>
            </p:cNvPr>
            <p:cNvSpPr txBox="1">
              <a:spLocks noChangeArrowheads="1"/>
            </p:cNvSpPr>
            <p:nvPr/>
          </p:nvSpPr>
          <p:spPr bwMode="auto">
            <a:xfrm>
              <a:off x="6533818" y="4316940"/>
              <a:ext cx="492020"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泉大津市</a:t>
              </a:r>
            </a:p>
          </p:txBody>
        </p:sp>
        <p:sp>
          <p:nvSpPr>
            <p:cNvPr id="56" name="テキスト ボックス 29">
              <a:extLst>
                <a:ext uri="{FF2B5EF4-FFF2-40B4-BE49-F238E27FC236}">
                  <a16:creationId xmlns:a16="http://schemas.microsoft.com/office/drawing/2014/main" id="{BA5F4A7B-C577-43B3-8D91-56631BCE14F2}"/>
                </a:ext>
              </a:extLst>
            </p:cNvPr>
            <p:cNvSpPr txBox="1">
              <a:spLocks noChangeArrowheads="1"/>
            </p:cNvSpPr>
            <p:nvPr/>
          </p:nvSpPr>
          <p:spPr bwMode="auto">
            <a:xfrm>
              <a:off x="6373514" y="4353459"/>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忠岡町</a:t>
              </a:r>
            </a:p>
          </p:txBody>
        </p:sp>
        <p:sp>
          <p:nvSpPr>
            <p:cNvPr id="57" name="テキスト ボックス 30">
              <a:extLst>
                <a:ext uri="{FF2B5EF4-FFF2-40B4-BE49-F238E27FC236}">
                  <a16:creationId xmlns:a16="http://schemas.microsoft.com/office/drawing/2014/main" id="{108CB1B1-0D2C-45A7-88F5-8988D2FBF14B}"/>
                </a:ext>
              </a:extLst>
            </p:cNvPr>
            <p:cNvSpPr txBox="1">
              <a:spLocks noChangeArrowheads="1"/>
            </p:cNvSpPr>
            <p:nvPr/>
          </p:nvSpPr>
          <p:spPr bwMode="auto">
            <a:xfrm>
              <a:off x="7217884" y="4331230"/>
              <a:ext cx="638039"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大阪狭山市</a:t>
              </a:r>
            </a:p>
          </p:txBody>
        </p:sp>
        <p:sp>
          <p:nvSpPr>
            <p:cNvPr id="58"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589279" y="3893001"/>
              <a:ext cx="555506"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藤井寺市</a:t>
              </a:r>
            </a:p>
          </p:txBody>
        </p:sp>
        <p:sp>
          <p:nvSpPr>
            <p:cNvPr id="59"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8065428" y="2887932"/>
              <a:ext cx="555506"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四條畷市</a:t>
              </a:r>
            </a:p>
          </p:txBody>
        </p:sp>
        <p:sp>
          <p:nvSpPr>
            <p:cNvPr id="60" name="テキスト ボックス 40">
              <a:extLst>
                <a:ext uri="{FF2B5EF4-FFF2-40B4-BE49-F238E27FC236}">
                  <a16:creationId xmlns:a16="http://schemas.microsoft.com/office/drawing/2014/main" id="{E91F15C1-F660-46E6-A207-2B9D8B4E286A}"/>
                </a:ext>
              </a:extLst>
            </p:cNvPr>
            <p:cNvSpPr txBox="1">
              <a:spLocks noChangeArrowheads="1"/>
            </p:cNvSpPr>
            <p:nvPr/>
          </p:nvSpPr>
          <p:spPr bwMode="auto">
            <a:xfrm>
              <a:off x="8035272" y="4228024"/>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太子町</a:t>
              </a:r>
            </a:p>
          </p:txBody>
        </p:sp>
        <p:sp>
          <p:nvSpPr>
            <p:cNvPr id="61" name="テキスト ボックス 41">
              <a:extLst>
                <a:ext uri="{FF2B5EF4-FFF2-40B4-BE49-F238E27FC236}">
                  <a16:creationId xmlns:a16="http://schemas.microsoft.com/office/drawing/2014/main" id="{CBE09326-2743-4FA1-8A0B-1C6B4364763B}"/>
                </a:ext>
              </a:extLst>
            </p:cNvPr>
            <p:cNvSpPr txBox="1">
              <a:spLocks noChangeArrowheads="1"/>
            </p:cNvSpPr>
            <p:nvPr/>
          </p:nvSpPr>
          <p:spPr bwMode="auto">
            <a:xfrm>
              <a:off x="8036859" y="4451902"/>
              <a:ext cx="472974"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河南町</a:t>
              </a:r>
            </a:p>
          </p:txBody>
        </p:sp>
        <p:sp>
          <p:nvSpPr>
            <p:cNvPr id="62" name="テキスト ボックス 42">
              <a:extLst>
                <a:ext uri="{FF2B5EF4-FFF2-40B4-BE49-F238E27FC236}">
                  <a16:creationId xmlns:a16="http://schemas.microsoft.com/office/drawing/2014/main" id="{28D18338-1412-472C-A4B0-DC4C9411F838}"/>
                </a:ext>
              </a:extLst>
            </p:cNvPr>
            <p:cNvSpPr txBox="1">
              <a:spLocks noChangeArrowheads="1"/>
            </p:cNvSpPr>
            <p:nvPr/>
          </p:nvSpPr>
          <p:spPr bwMode="auto">
            <a:xfrm>
              <a:off x="7928932" y="4726589"/>
              <a:ext cx="638039"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千早赤阪村</a:t>
              </a:r>
            </a:p>
          </p:txBody>
        </p:sp>
        <p:sp>
          <p:nvSpPr>
            <p:cNvPr id="63" name="テキスト ボックス 43">
              <a:extLst>
                <a:ext uri="{FF2B5EF4-FFF2-40B4-BE49-F238E27FC236}">
                  <a16:creationId xmlns:a16="http://schemas.microsoft.com/office/drawing/2014/main" id="{3DDBFE6F-0201-4719-8494-B653280645EE}"/>
                </a:ext>
              </a:extLst>
            </p:cNvPr>
            <p:cNvSpPr txBox="1">
              <a:spLocks noChangeArrowheads="1"/>
            </p:cNvSpPr>
            <p:nvPr/>
          </p:nvSpPr>
          <p:spPr bwMode="auto">
            <a:xfrm>
              <a:off x="4981574" y="5576055"/>
              <a:ext cx="390442"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岬町</a:t>
              </a:r>
            </a:p>
          </p:txBody>
        </p:sp>
        <p:sp>
          <p:nvSpPr>
            <p:cNvPr id="64" name="テキスト ボックス 44">
              <a:extLst>
                <a:ext uri="{FF2B5EF4-FFF2-40B4-BE49-F238E27FC236}">
                  <a16:creationId xmlns:a16="http://schemas.microsoft.com/office/drawing/2014/main" id="{50CA74F5-4AA3-4900-9F9B-B4D46AD3EC45}"/>
                </a:ext>
              </a:extLst>
            </p:cNvPr>
            <p:cNvSpPr txBox="1">
              <a:spLocks noChangeArrowheads="1"/>
            </p:cNvSpPr>
            <p:nvPr/>
          </p:nvSpPr>
          <p:spPr bwMode="auto">
            <a:xfrm>
              <a:off x="6211623" y="4739291"/>
              <a:ext cx="425359" cy="195298"/>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貝塚市</a:t>
              </a:r>
            </a:p>
          </p:txBody>
        </p:sp>
        <p:sp>
          <p:nvSpPr>
            <p:cNvPr id="65" name="テキスト ボックス 45">
              <a:extLst>
                <a:ext uri="{FF2B5EF4-FFF2-40B4-BE49-F238E27FC236}">
                  <a16:creationId xmlns:a16="http://schemas.microsoft.com/office/drawing/2014/main" id="{ED1DA203-EA2F-4A5A-A96F-1DD4E6BF1B56}"/>
                </a:ext>
              </a:extLst>
            </p:cNvPr>
            <p:cNvSpPr txBox="1">
              <a:spLocks noChangeArrowheads="1"/>
            </p:cNvSpPr>
            <p:nvPr/>
          </p:nvSpPr>
          <p:spPr bwMode="auto">
            <a:xfrm>
              <a:off x="6167183" y="5245796"/>
              <a:ext cx="492020" cy="195297"/>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泉佐野市</a:t>
              </a:r>
            </a:p>
          </p:txBody>
        </p:sp>
        <p:sp>
          <p:nvSpPr>
            <p:cNvPr id="66" name="テキスト ボックス 46">
              <a:extLst>
                <a:ext uri="{FF2B5EF4-FFF2-40B4-BE49-F238E27FC236}">
                  <a16:creationId xmlns:a16="http://schemas.microsoft.com/office/drawing/2014/main" id="{EE83EC58-E0C5-43E4-B58C-7F35E5677B8C}"/>
                </a:ext>
              </a:extLst>
            </p:cNvPr>
            <p:cNvSpPr txBox="1">
              <a:spLocks noChangeArrowheads="1"/>
            </p:cNvSpPr>
            <p:nvPr/>
          </p:nvSpPr>
          <p:spPr bwMode="auto">
            <a:xfrm>
              <a:off x="6230669" y="5006039"/>
              <a:ext cx="472974" cy="21435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熊取町</a:t>
              </a:r>
            </a:p>
          </p:txBody>
        </p:sp>
        <p:sp>
          <p:nvSpPr>
            <p:cNvPr id="73" name="テキスト ボックス 47">
              <a:extLst>
                <a:ext uri="{FF2B5EF4-FFF2-40B4-BE49-F238E27FC236}">
                  <a16:creationId xmlns:a16="http://schemas.microsoft.com/office/drawing/2014/main" id="{5A5724EF-BBA2-451C-9441-5D5550C28DA8}"/>
                </a:ext>
              </a:extLst>
            </p:cNvPr>
            <p:cNvSpPr txBox="1">
              <a:spLocks noChangeArrowheads="1"/>
            </p:cNvSpPr>
            <p:nvPr/>
          </p:nvSpPr>
          <p:spPr bwMode="auto">
            <a:xfrm>
              <a:off x="5749760" y="4982223"/>
              <a:ext cx="472974" cy="214351"/>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田尻町</a:t>
              </a:r>
            </a:p>
          </p:txBody>
        </p:sp>
        <p:sp>
          <p:nvSpPr>
            <p:cNvPr id="75" name="テキスト ボックス 48">
              <a:extLst>
                <a:ext uri="{FF2B5EF4-FFF2-40B4-BE49-F238E27FC236}">
                  <a16:creationId xmlns:a16="http://schemas.microsoft.com/office/drawing/2014/main" id="{94422DD9-3E89-4CE8-959F-8B99BC9EC11D}"/>
                </a:ext>
              </a:extLst>
            </p:cNvPr>
            <p:cNvSpPr txBox="1">
              <a:spLocks noChangeArrowheads="1"/>
            </p:cNvSpPr>
            <p:nvPr/>
          </p:nvSpPr>
          <p:spPr bwMode="auto">
            <a:xfrm>
              <a:off x="5783090" y="5252147"/>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泉南市</a:t>
              </a:r>
            </a:p>
          </p:txBody>
        </p:sp>
        <p:sp>
          <p:nvSpPr>
            <p:cNvPr id="76" name="テキスト ボックス 49">
              <a:extLst>
                <a:ext uri="{FF2B5EF4-FFF2-40B4-BE49-F238E27FC236}">
                  <a16:creationId xmlns:a16="http://schemas.microsoft.com/office/drawing/2014/main" id="{9E24AF90-EED0-47E5-B1CF-53FD79E741C8}"/>
                </a:ext>
              </a:extLst>
            </p:cNvPr>
            <p:cNvSpPr txBox="1">
              <a:spLocks noChangeArrowheads="1"/>
            </p:cNvSpPr>
            <p:nvPr/>
          </p:nvSpPr>
          <p:spPr bwMode="auto">
            <a:xfrm>
              <a:off x="5470420" y="5385521"/>
              <a:ext cx="472974" cy="215939"/>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阪南市</a:t>
              </a:r>
            </a:p>
          </p:txBody>
        </p:sp>
        <p:sp>
          <p:nvSpPr>
            <p:cNvPr id="77"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689271" y="4064482"/>
              <a:ext cx="453928" cy="16830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羽曳野</a:t>
              </a: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8" name="テキスト ボックス 35">
              <a:extLst>
                <a:ext uri="{FF2B5EF4-FFF2-40B4-BE49-F238E27FC236}">
                  <a16:creationId xmlns:a16="http://schemas.microsoft.com/office/drawing/2014/main" id="{16F8ACBD-F359-4AE5-B083-48FBED23EDCF}"/>
                </a:ext>
              </a:extLst>
            </p:cNvPr>
            <p:cNvSpPr txBox="1">
              <a:spLocks noChangeArrowheads="1"/>
            </p:cNvSpPr>
            <p:nvPr/>
          </p:nvSpPr>
          <p:spPr bwMode="auto">
            <a:xfrm>
              <a:off x="7459132" y="4902834"/>
              <a:ext cx="520589" cy="16830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河内長野市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232"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151509" y="3246304"/>
            <a:ext cx="452437" cy="16827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東大阪市</a:t>
            </a:r>
          </a:p>
        </p:txBody>
      </p:sp>
      <p:sp>
        <p:nvSpPr>
          <p:cNvPr id="233"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158075" y="3580508"/>
            <a:ext cx="385763"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八尾市</a:t>
            </a:r>
          </a:p>
        </p:txBody>
      </p:sp>
      <p:sp>
        <p:nvSpPr>
          <p:cNvPr id="234"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358013" y="3839267"/>
            <a:ext cx="385763" cy="168275"/>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柏原市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5"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000731" y="4386532"/>
            <a:ext cx="454025"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富田林市</a:t>
            </a:r>
            <a:endPar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6"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4274731" y="4698234"/>
            <a:ext cx="387350" cy="169863"/>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和泉市</a:t>
            </a:r>
          </a:p>
        </p:txBody>
      </p:sp>
      <p:sp>
        <p:nvSpPr>
          <p:cNvPr id="237"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3855503" y="4723068"/>
            <a:ext cx="454025" cy="169863"/>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岸和田市</a:t>
            </a:r>
          </a:p>
        </p:txBody>
      </p:sp>
      <p:sp>
        <p:nvSpPr>
          <p:cNvPr id="238"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3818722" y="4035944"/>
            <a:ext cx="385762" cy="169862"/>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525"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高石市</a:t>
            </a:r>
          </a:p>
        </p:txBody>
      </p:sp>
      <p:sp>
        <p:nvSpPr>
          <p:cNvPr id="231" name="テキスト ボックス 39">
            <a:extLst>
              <a:ext uri="{FF2B5EF4-FFF2-40B4-BE49-F238E27FC236}">
                <a16:creationId xmlns:a16="http://schemas.microsoft.com/office/drawing/2014/main" id="{A5148F3D-E5DD-4BE6-8DF0-0FD21DB74748}"/>
              </a:ext>
            </a:extLst>
          </p:cNvPr>
          <p:cNvSpPr txBox="1">
            <a:spLocks noChangeArrowheads="1"/>
          </p:cNvSpPr>
          <p:nvPr/>
        </p:nvSpPr>
        <p:spPr bwMode="auto">
          <a:xfrm>
            <a:off x="5289557" y="2995104"/>
            <a:ext cx="348172" cy="153504"/>
          </a:xfrm>
          <a:prstGeom prst="rect">
            <a:avLst/>
          </a:prstGeom>
          <a:noFill/>
          <a:ln>
            <a:noFill/>
          </a:ln>
        </p:spPr>
        <p:txBody>
          <a:bodyPr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914400" rtl="0" eaLnBrk="1" fontAlgn="auto" latinLnBrk="0" hangingPunct="1">
              <a:lnSpc>
                <a:spcPct val="93000"/>
              </a:lnSpc>
              <a:spcBef>
                <a:spcPct val="0"/>
              </a:spcBef>
              <a:spcAft>
                <a:spcPts val="0"/>
              </a:spcAft>
              <a:buClr>
                <a:srgbClr val="FFFFFF"/>
              </a:buClr>
              <a:buSzPct val="100000"/>
              <a:buFontTx/>
              <a:buNone/>
              <a:tabLst/>
              <a:defRPr/>
            </a:pPr>
            <a:r>
              <a:rPr kumimoji="1" lang="ja-JP" altLang="en-US" sz="42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大東市</a:t>
            </a:r>
          </a:p>
        </p:txBody>
      </p:sp>
      <p:graphicFrame>
        <p:nvGraphicFramePr>
          <p:cNvPr id="3" name="表 2"/>
          <p:cNvGraphicFramePr>
            <a:graphicFrameLocks noGrp="1"/>
          </p:cNvGraphicFramePr>
          <p:nvPr>
            <p:extLst/>
          </p:nvPr>
        </p:nvGraphicFramePr>
        <p:xfrm>
          <a:off x="158475" y="941699"/>
          <a:ext cx="1921020" cy="4525968"/>
        </p:xfrm>
        <a:graphic>
          <a:graphicData uri="http://schemas.openxmlformats.org/drawingml/2006/table">
            <a:tbl>
              <a:tblPr>
                <a:tableStyleId>{5C22544A-7EE6-4342-B048-85BDC9FD1C3A}</a:tableStyleId>
              </a:tblPr>
              <a:tblGrid>
                <a:gridCol w="553173">
                  <a:extLst>
                    <a:ext uri="{9D8B030D-6E8A-4147-A177-3AD203B41FA5}">
                      <a16:colId xmlns:a16="http://schemas.microsoft.com/office/drawing/2014/main" val="2032995687"/>
                    </a:ext>
                  </a:extLst>
                </a:gridCol>
                <a:gridCol w="764385">
                  <a:extLst>
                    <a:ext uri="{9D8B030D-6E8A-4147-A177-3AD203B41FA5}">
                      <a16:colId xmlns:a16="http://schemas.microsoft.com/office/drawing/2014/main" val="3228435403"/>
                    </a:ext>
                  </a:extLst>
                </a:gridCol>
                <a:gridCol w="603462">
                  <a:extLst>
                    <a:ext uri="{9D8B030D-6E8A-4147-A177-3AD203B41FA5}">
                      <a16:colId xmlns:a16="http://schemas.microsoft.com/office/drawing/2014/main" val="3471722626"/>
                    </a:ext>
                  </a:extLst>
                </a:gridCol>
              </a:tblGrid>
              <a:tr h="377164">
                <a:tc>
                  <a:txBody>
                    <a:bodyPr/>
                    <a:lstStyle/>
                    <a:p>
                      <a:pPr algn="ctr" fontAlgn="ctr"/>
                      <a:r>
                        <a:rPr lang="ja-JP" altLang="en-US" sz="900" u="none" strike="noStrike">
                          <a:effectLst/>
                        </a:rPr>
                        <a:t>統合年度</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市町村名</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zh-TW" altLang="en-US" sz="900" u="none" strike="noStrike">
                          <a:effectLst/>
                        </a:rPr>
                        <a:t>給水人口</a:t>
                      </a:r>
                      <a:br>
                        <a:rPr lang="zh-TW" altLang="en-US" sz="900" u="none" strike="noStrike">
                          <a:effectLst/>
                        </a:rPr>
                      </a:br>
                      <a:r>
                        <a:rPr lang="zh-TW" altLang="en-US" sz="900" u="none" strike="noStrike">
                          <a:effectLst/>
                        </a:rPr>
                        <a:t>（人）</a:t>
                      </a:r>
                      <a:endParaRPr lang="zh-TW"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715827607"/>
                  </a:ext>
                </a:extLst>
              </a:tr>
              <a:tr h="188582">
                <a:tc rowSpan="3">
                  <a:txBody>
                    <a:bodyPr/>
                    <a:lstStyle/>
                    <a:p>
                      <a:pPr algn="ctr" fontAlgn="ctr"/>
                      <a:r>
                        <a:rPr lang="ja-JP" altLang="en-US" sz="900" u="none" strike="noStrike">
                          <a:effectLst/>
                        </a:rPr>
                        <a:t>平成</a:t>
                      </a:r>
                      <a:r>
                        <a:rPr lang="en-US" altLang="ja-JP" sz="900" u="none" strike="noStrike">
                          <a:effectLst/>
                        </a:rPr>
                        <a:t>29</a:t>
                      </a:r>
                      <a:r>
                        <a:rPr lang="ja-JP" altLang="en-US" sz="900" u="none" strike="noStrike">
                          <a:effectLst/>
                        </a:rPr>
                        <a:t>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四條畷市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55,079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462006913"/>
                  </a:ext>
                </a:extLst>
              </a:tr>
              <a:tr h="188582">
                <a:tc vMerge="1">
                  <a:txBody>
                    <a:bodyPr/>
                    <a:lstStyle/>
                    <a:p>
                      <a:endParaRPr kumimoji="1" lang="ja-JP" altLang="en-US"/>
                    </a:p>
                  </a:txBody>
                  <a:tcPr/>
                </a:tc>
                <a:tc>
                  <a:txBody>
                    <a:bodyPr/>
                    <a:lstStyle/>
                    <a:p>
                      <a:pPr algn="ctr" fontAlgn="ctr"/>
                      <a:r>
                        <a:rPr lang="ja-JP" altLang="en-US" sz="900" u="none" strike="noStrike">
                          <a:effectLst/>
                        </a:rPr>
                        <a:t>太子町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13,025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159378250"/>
                  </a:ext>
                </a:extLst>
              </a:tr>
              <a:tr h="188582">
                <a:tc vMerge="1">
                  <a:txBody>
                    <a:bodyPr/>
                    <a:lstStyle/>
                    <a:p>
                      <a:endParaRPr kumimoji="1" lang="ja-JP" altLang="en-US"/>
                    </a:p>
                  </a:txBody>
                  <a:tcPr/>
                </a:tc>
                <a:tc>
                  <a:txBody>
                    <a:bodyPr/>
                    <a:lstStyle/>
                    <a:p>
                      <a:pPr algn="ctr" fontAlgn="ctr"/>
                      <a:r>
                        <a:rPr lang="ja-JP" altLang="en-US" sz="900" u="none" strike="noStrike">
                          <a:effectLst/>
                        </a:rPr>
                        <a:t>千早赤阪村</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4,779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706822335"/>
                  </a:ext>
                </a:extLst>
              </a:tr>
              <a:tr h="188582">
                <a:tc rowSpan="6">
                  <a:txBody>
                    <a:bodyPr/>
                    <a:lstStyle/>
                    <a:p>
                      <a:pPr algn="ctr" fontAlgn="ctr"/>
                      <a:r>
                        <a:rPr lang="ja-JP" altLang="en-US" sz="900" u="none" strike="noStrike" dirty="0">
                          <a:effectLst/>
                        </a:rPr>
                        <a:t>令和元年</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泉南市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59,135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057242250"/>
                  </a:ext>
                </a:extLst>
              </a:tr>
              <a:tr h="188582">
                <a:tc vMerge="1">
                  <a:txBody>
                    <a:bodyPr/>
                    <a:lstStyle/>
                    <a:p>
                      <a:endParaRPr kumimoji="1" lang="ja-JP" altLang="en-US"/>
                    </a:p>
                  </a:txBody>
                  <a:tcPr/>
                </a:tc>
                <a:tc>
                  <a:txBody>
                    <a:bodyPr/>
                    <a:lstStyle/>
                    <a:p>
                      <a:pPr algn="ctr" fontAlgn="ctr"/>
                      <a:r>
                        <a:rPr lang="ja-JP" altLang="en-US" sz="900" u="none" strike="noStrike">
                          <a:effectLst/>
                        </a:rPr>
                        <a:t>阪南市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50,542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640715342"/>
                  </a:ext>
                </a:extLst>
              </a:tr>
              <a:tr h="188582">
                <a:tc vMerge="1">
                  <a:txBody>
                    <a:bodyPr/>
                    <a:lstStyle/>
                    <a:p>
                      <a:endParaRPr kumimoji="1" lang="ja-JP" altLang="en-US"/>
                    </a:p>
                  </a:txBody>
                  <a:tcPr/>
                </a:tc>
                <a:tc>
                  <a:txBody>
                    <a:bodyPr/>
                    <a:lstStyle/>
                    <a:p>
                      <a:pPr algn="ctr" fontAlgn="ctr"/>
                      <a:r>
                        <a:rPr lang="ja-JP" altLang="en-US" sz="900" u="none" strike="noStrike">
                          <a:effectLst/>
                        </a:rPr>
                        <a:t>豊能町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17,967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699268831"/>
                  </a:ext>
                </a:extLst>
              </a:tr>
              <a:tr h="188582">
                <a:tc vMerge="1">
                  <a:txBody>
                    <a:bodyPr/>
                    <a:lstStyle/>
                    <a:p>
                      <a:endParaRPr kumimoji="1" lang="ja-JP" altLang="en-US"/>
                    </a:p>
                  </a:txBody>
                  <a:tcPr/>
                </a:tc>
                <a:tc>
                  <a:txBody>
                    <a:bodyPr/>
                    <a:lstStyle/>
                    <a:p>
                      <a:pPr algn="ctr" fontAlgn="ctr"/>
                      <a:r>
                        <a:rPr lang="ja-JP" altLang="en-US" sz="900" u="none" strike="noStrike">
                          <a:effectLst/>
                        </a:rPr>
                        <a:t>忠岡町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16,620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570430823"/>
                  </a:ext>
                </a:extLst>
              </a:tr>
              <a:tr h="188582">
                <a:tc vMerge="1">
                  <a:txBody>
                    <a:bodyPr/>
                    <a:lstStyle/>
                    <a:p>
                      <a:endParaRPr kumimoji="1" lang="ja-JP" altLang="en-US"/>
                    </a:p>
                  </a:txBody>
                  <a:tcPr/>
                </a:tc>
                <a:tc>
                  <a:txBody>
                    <a:bodyPr/>
                    <a:lstStyle/>
                    <a:p>
                      <a:pPr algn="ctr" fontAlgn="ctr"/>
                      <a:r>
                        <a:rPr lang="ja-JP" altLang="en-US" sz="900" u="none" strike="noStrike">
                          <a:effectLst/>
                        </a:rPr>
                        <a:t>田尻町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8,496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190600176"/>
                  </a:ext>
                </a:extLst>
              </a:tr>
              <a:tr h="188582">
                <a:tc vMerge="1">
                  <a:txBody>
                    <a:bodyPr/>
                    <a:lstStyle/>
                    <a:p>
                      <a:endParaRPr kumimoji="1" lang="ja-JP" altLang="en-US"/>
                    </a:p>
                  </a:txBody>
                  <a:tcPr/>
                </a:tc>
                <a:tc>
                  <a:txBody>
                    <a:bodyPr/>
                    <a:lstStyle/>
                    <a:p>
                      <a:pPr algn="ctr" fontAlgn="ctr"/>
                      <a:r>
                        <a:rPr lang="ja-JP" altLang="en-US" sz="900" u="none" strike="noStrike">
                          <a:effectLst/>
                        </a:rPr>
                        <a:t>岬町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14,572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930598509"/>
                  </a:ext>
                </a:extLst>
              </a:tr>
              <a:tr h="188582">
                <a:tc rowSpan="4">
                  <a:txBody>
                    <a:bodyPr/>
                    <a:lstStyle/>
                    <a:p>
                      <a:pPr algn="ctr" fontAlgn="ctr"/>
                      <a:r>
                        <a:rPr lang="ja-JP" altLang="en-US" sz="900" u="none" strike="noStrike">
                          <a:effectLst/>
                        </a:rPr>
                        <a:t>令和３年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藤井寺市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64,262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985245285"/>
                  </a:ext>
                </a:extLst>
              </a:tr>
              <a:tr h="188582">
                <a:tc vMerge="1">
                  <a:txBody>
                    <a:bodyPr/>
                    <a:lstStyle/>
                    <a:p>
                      <a:endParaRPr kumimoji="1" lang="ja-JP" altLang="en-US"/>
                    </a:p>
                  </a:txBody>
                  <a:tcPr/>
                </a:tc>
                <a:tc>
                  <a:txBody>
                    <a:bodyPr/>
                    <a:lstStyle/>
                    <a:p>
                      <a:pPr algn="ctr" fontAlgn="ctr"/>
                      <a:r>
                        <a:rPr lang="ja-JP" altLang="en-US" sz="900" u="none" strike="noStrike">
                          <a:effectLst/>
                        </a:rPr>
                        <a:t>大阪狭山市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58,499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896286678"/>
                  </a:ext>
                </a:extLst>
              </a:tr>
              <a:tr h="188582">
                <a:tc vMerge="1">
                  <a:txBody>
                    <a:bodyPr/>
                    <a:lstStyle/>
                    <a:p>
                      <a:endParaRPr kumimoji="1" lang="ja-JP" altLang="en-US"/>
                    </a:p>
                  </a:txBody>
                  <a:tcPr/>
                </a:tc>
                <a:tc>
                  <a:txBody>
                    <a:bodyPr/>
                    <a:lstStyle/>
                    <a:p>
                      <a:pPr algn="ctr" fontAlgn="ctr"/>
                      <a:r>
                        <a:rPr lang="ja-JP" altLang="en-US" sz="900" u="none" strike="noStrike">
                          <a:effectLst/>
                        </a:rPr>
                        <a:t>熊取町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43,253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116361847"/>
                  </a:ext>
                </a:extLst>
              </a:tr>
              <a:tr h="188582">
                <a:tc vMerge="1">
                  <a:txBody>
                    <a:bodyPr/>
                    <a:lstStyle/>
                    <a:p>
                      <a:endParaRPr kumimoji="1" lang="ja-JP" altLang="en-US"/>
                    </a:p>
                  </a:txBody>
                  <a:tcPr/>
                </a:tc>
                <a:tc>
                  <a:txBody>
                    <a:bodyPr/>
                    <a:lstStyle/>
                    <a:p>
                      <a:pPr algn="ctr" fontAlgn="ctr"/>
                      <a:r>
                        <a:rPr lang="ja-JP" altLang="en-US" sz="900" u="none" strike="noStrike">
                          <a:effectLst/>
                        </a:rPr>
                        <a:t>河南町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15,494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115193045"/>
                  </a:ext>
                </a:extLst>
              </a:tr>
              <a:tr h="188582">
                <a:tc>
                  <a:txBody>
                    <a:bodyPr/>
                    <a:lstStyle/>
                    <a:p>
                      <a:pPr algn="ctr" fontAlgn="ctr"/>
                      <a:r>
                        <a:rPr lang="ja-JP" altLang="en-US" sz="900" u="none" strike="noStrike">
                          <a:effectLst/>
                        </a:rPr>
                        <a:t>令和６年</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能勢町</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8,785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4161497266"/>
                  </a:ext>
                </a:extLst>
              </a:tr>
              <a:tr h="188582">
                <a:tc rowSpan="7">
                  <a:txBody>
                    <a:bodyPr/>
                    <a:lstStyle/>
                    <a:p>
                      <a:pPr algn="ctr" fontAlgn="ctr"/>
                      <a:r>
                        <a:rPr lang="zh-TW" altLang="en-US" sz="900" u="none" strike="noStrike">
                          <a:effectLst/>
                        </a:rPr>
                        <a:t>令和６年</a:t>
                      </a:r>
                      <a:br>
                        <a:rPr lang="zh-TW" altLang="en-US" sz="900" u="none" strike="noStrike">
                          <a:effectLst/>
                        </a:rPr>
                      </a:br>
                      <a:r>
                        <a:rPr lang="zh-TW" altLang="en-US" sz="900" u="none" strike="noStrike">
                          <a:effectLst/>
                        </a:rPr>
                        <a:t>統合検討</a:t>
                      </a:r>
                      <a:endParaRPr lang="zh-TW"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ctr" fontAlgn="ctr"/>
                      <a:r>
                        <a:rPr lang="ja-JP" altLang="en-US" sz="900" u="none" strike="noStrike">
                          <a:effectLst/>
                        </a:rPr>
                        <a:t>岸和田市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187,399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460228530"/>
                  </a:ext>
                </a:extLst>
              </a:tr>
              <a:tr h="188582">
                <a:tc vMerge="1">
                  <a:txBody>
                    <a:bodyPr/>
                    <a:lstStyle/>
                    <a:p>
                      <a:endParaRPr kumimoji="1" lang="ja-JP" altLang="en-US"/>
                    </a:p>
                  </a:txBody>
                  <a:tcPr/>
                </a:tc>
                <a:tc>
                  <a:txBody>
                    <a:bodyPr/>
                    <a:lstStyle/>
                    <a:p>
                      <a:pPr algn="ctr" fontAlgn="ctr"/>
                      <a:r>
                        <a:rPr lang="ja-JP" altLang="en-US" sz="900" u="none" strike="noStrike">
                          <a:effectLst/>
                        </a:rPr>
                        <a:t>八尾市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265,097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891966900"/>
                  </a:ext>
                </a:extLst>
              </a:tr>
              <a:tr h="188582">
                <a:tc vMerge="1">
                  <a:txBody>
                    <a:bodyPr/>
                    <a:lstStyle/>
                    <a:p>
                      <a:endParaRPr kumimoji="1" lang="ja-JP" altLang="en-US"/>
                    </a:p>
                  </a:txBody>
                  <a:tcPr/>
                </a:tc>
                <a:tc>
                  <a:txBody>
                    <a:bodyPr/>
                    <a:lstStyle/>
                    <a:p>
                      <a:pPr algn="ctr" fontAlgn="ctr"/>
                      <a:r>
                        <a:rPr lang="ja-JP" altLang="en-US" sz="900" u="none" strike="noStrike">
                          <a:effectLst/>
                        </a:rPr>
                        <a:t>富田林市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108,504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68826996"/>
                  </a:ext>
                </a:extLst>
              </a:tr>
              <a:tr h="188582">
                <a:tc vMerge="1">
                  <a:txBody>
                    <a:bodyPr/>
                    <a:lstStyle/>
                    <a:p>
                      <a:endParaRPr kumimoji="1" lang="ja-JP" altLang="en-US"/>
                    </a:p>
                  </a:txBody>
                  <a:tcPr/>
                </a:tc>
                <a:tc>
                  <a:txBody>
                    <a:bodyPr/>
                    <a:lstStyle/>
                    <a:p>
                      <a:pPr algn="ctr" fontAlgn="ctr"/>
                      <a:r>
                        <a:rPr lang="ja-JP" altLang="en-US" sz="900" u="none" strike="noStrike">
                          <a:effectLst/>
                        </a:rPr>
                        <a:t>和泉市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181,073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3757986436"/>
                  </a:ext>
                </a:extLst>
              </a:tr>
              <a:tr h="188582">
                <a:tc vMerge="1">
                  <a:txBody>
                    <a:bodyPr/>
                    <a:lstStyle/>
                    <a:p>
                      <a:endParaRPr kumimoji="1" lang="ja-JP" altLang="en-US"/>
                    </a:p>
                  </a:txBody>
                  <a:tcPr/>
                </a:tc>
                <a:tc>
                  <a:txBody>
                    <a:bodyPr/>
                    <a:lstStyle/>
                    <a:p>
                      <a:pPr algn="ctr" fontAlgn="ctr"/>
                      <a:r>
                        <a:rPr lang="ja-JP" altLang="en-US" sz="900" u="none" strike="noStrike">
                          <a:effectLst/>
                        </a:rPr>
                        <a:t>柏原市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68,573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773864962"/>
                  </a:ext>
                </a:extLst>
              </a:tr>
              <a:tr h="188582">
                <a:tc vMerge="1">
                  <a:txBody>
                    <a:bodyPr/>
                    <a:lstStyle/>
                    <a:p>
                      <a:endParaRPr kumimoji="1" lang="ja-JP" altLang="en-US"/>
                    </a:p>
                  </a:txBody>
                  <a:tcPr/>
                </a:tc>
                <a:tc>
                  <a:txBody>
                    <a:bodyPr/>
                    <a:lstStyle/>
                    <a:p>
                      <a:pPr algn="ctr" fontAlgn="ctr"/>
                      <a:r>
                        <a:rPr lang="ja-JP" altLang="en-US" sz="900" u="none" strike="noStrike">
                          <a:effectLst/>
                        </a:rPr>
                        <a:t>高石市</a:t>
                      </a:r>
                      <a:endParaRPr lang="ja-JP" altLang="en-US"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55,883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146421785"/>
                  </a:ext>
                </a:extLst>
              </a:tr>
              <a:tr h="188582">
                <a:tc vMerge="1">
                  <a:txBody>
                    <a:bodyPr/>
                    <a:lstStyle/>
                    <a:p>
                      <a:endParaRPr kumimoji="1" lang="ja-JP" altLang="en-US"/>
                    </a:p>
                  </a:txBody>
                  <a:tcPr/>
                </a:tc>
                <a:tc>
                  <a:txBody>
                    <a:bodyPr/>
                    <a:lstStyle/>
                    <a:p>
                      <a:pPr algn="ctr" fontAlgn="ctr"/>
                      <a:r>
                        <a:rPr lang="ja-JP" altLang="en-US" sz="900" u="none" strike="noStrike" dirty="0">
                          <a:effectLst/>
                        </a:rPr>
                        <a:t>東大阪市</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tc>
                  <a:txBody>
                    <a:bodyPr/>
                    <a:lstStyle/>
                    <a:p>
                      <a:pPr algn="r" fontAlgn="ctr"/>
                      <a:r>
                        <a:rPr lang="en-US" altLang="ja-JP" sz="900" u="none" strike="noStrike">
                          <a:effectLst/>
                        </a:rPr>
                        <a:t>490,043 </a:t>
                      </a:r>
                      <a:endParaRPr lang="en-US" altLang="ja-JP" sz="900" b="0" i="0" u="none" strike="noStrike">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tc>
                <a:extLst>
                  <a:ext uri="{0D108BD9-81ED-4DB2-BD59-A6C34878D82A}">
                    <a16:rowId xmlns:a16="http://schemas.microsoft.com/office/drawing/2014/main" val="2714951234"/>
                  </a:ext>
                </a:extLst>
              </a:tr>
              <a:tr h="188582">
                <a:tc>
                  <a:txBody>
                    <a:bodyPr/>
                    <a:lstStyle/>
                    <a:p>
                      <a:pPr algn="l" fontAlgn="ctr"/>
                      <a:r>
                        <a:rPr lang="ja-JP" altLang="en-US" sz="900" u="none" strike="noStrike" dirty="0">
                          <a:effectLst/>
                        </a:rPr>
                        <a:t>　</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tc>
                  <a:txBody>
                    <a:bodyPr/>
                    <a:lstStyle/>
                    <a:p>
                      <a:pPr algn="ctr" fontAlgn="ctr"/>
                      <a:r>
                        <a:rPr lang="ja-JP" altLang="en-US" sz="900" u="none" strike="noStrike" dirty="0">
                          <a:effectLst/>
                        </a:rPr>
                        <a:t>合計</a:t>
                      </a:r>
                      <a:endParaRPr lang="ja-JP" altLang="en-US"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tc>
                  <a:txBody>
                    <a:bodyPr/>
                    <a:lstStyle/>
                    <a:p>
                      <a:pPr algn="r" fontAlgn="ctr"/>
                      <a:r>
                        <a:rPr lang="en-US" altLang="ja-JP" sz="900" u="none" strike="noStrike" dirty="0">
                          <a:effectLst/>
                        </a:rPr>
                        <a:t>1,787,080 </a:t>
                      </a:r>
                      <a:endParaRPr lang="en-US" altLang="ja-JP" sz="900" b="0" i="0" u="none" strike="noStrike" dirty="0">
                        <a:solidFill>
                          <a:srgbClr val="000000"/>
                        </a:solidFill>
                        <a:effectLst/>
                        <a:latin typeface="游ゴシック" panose="020B0400000000000000" pitchFamily="50" charset="-128"/>
                        <a:ea typeface="游ゴシック" panose="020B0400000000000000" pitchFamily="50" charset="-128"/>
                      </a:endParaRPr>
                    </a:p>
                  </a:txBody>
                  <a:tcPr marL="7543" marR="7543" marT="7543" marB="0" anchor="ctr">
                    <a:solidFill>
                      <a:srgbClr val="FFFF00"/>
                    </a:solidFill>
                  </a:tcPr>
                </a:tc>
                <a:extLst>
                  <a:ext uri="{0D108BD9-81ED-4DB2-BD59-A6C34878D82A}">
                    <a16:rowId xmlns:a16="http://schemas.microsoft.com/office/drawing/2014/main" val="914804847"/>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330</a:t>
            </a:fld>
            <a:endParaRPr lang="ja-JP" altLang="en-US"/>
          </a:p>
        </p:txBody>
      </p:sp>
    </p:spTree>
    <p:extLst>
      <p:ext uri="{BB962C8B-B14F-4D97-AF65-F5344CB8AC3E}">
        <p14:creationId xmlns:p14="http://schemas.microsoft.com/office/powerpoint/2010/main" val="3694456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52"/>
                                        </p:tgtEl>
                                        <p:attrNameLst>
                                          <p:attrName>style.visibility</p:attrName>
                                        </p:attrNameLst>
                                      </p:cBhvr>
                                      <p:to>
                                        <p:strVal val="visible"/>
                                      </p:to>
                                    </p:set>
                                    <p:animEffect transition="in" filter="fade">
                                      <p:cBhvr>
                                        <p:cTn id="7" dur="500"/>
                                        <p:tgtEl>
                                          <p:spTgt spid="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764704"/>
          <a:ext cx="8712968" cy="46177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085544">
                <a:tc>
                  <a:txBody>
                    <a:bodyPr/>
                    <a:lstStyle/>
                    <a:p>
                      <a:r>
                        <a:rPr kumimoji="1" lang="ja-JP" altLang="en-US" sz="1400" dirty="0">
                          <a:solidFill>
                            <a:schemeClr val="tx1"/>
                          </a:solidFill>
                        </a:rPr>
                        <a:t>　市町村固有の事務である下水道のうち、根幹となる幹線管渠や処理場を整備する流域下水道を府は</a:t>
                      </a:r>
                      <a:r>
                        <a:rPr kumimoji="1" lang="en-US" altLang="ja-JP" sz="1400" dirty="0">
                          <a:solidFill>
                            <a:schemeClr val="tx1"/>
                          </a:solidFill>
                        </a:rPr>
                        <a:t>1965</a:t>
                      </a:r>
                      <a:r>
                        <a:rPr kumimoji="1" lang="ja-JP" altLang="en-US" sz="1400" dirty="0">
                          <a:solidFill>
                            <a:schemeClr val="tx1"/>
                          </a:solidFill>
                        </a:rPr>
                        <a:t>年に全国に先駆け事業開始。</a:t>
                      </a:r>
                      <a:endParaRPr kumimoji="1" lang="en-US" altLang="ja-JP" sz="1400" dirty="0">
                        <a:solidFill>
                          <a:schemeClr val="tx1"/>
                        </a:solidFill>
                      </a:endParaRPr>
                    </a:p>
                    <a:p>
                      <a:r>
                        <a:rPr kumimoji="1" lang="ja-JP" altLang="en-US" sz="1400" dirty="0">
                          <a:solidFill>
                            <a:schemeClr val="tx1"/>
                          </a:solidFill>
                        </a:rPr>
                        <a:t>　下水道の普及に伴い建設から改築時代へ。市町村は人口減少に伴う収入減など、厳しい経営環境に直面していた。</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多発する局所的短時間豪雨への対応など強まる府民ニーズや、施設老朽化に伴う維持管理経費の増嵩、人口減少による減収などに対応できる経営体制の構築。</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持続的・安定的な下水道サービスを提供するために、資産等の状況を的確に把握し、経営基盤の計画的な強化と財務マネジメントの向上に取り組むため、地方公営企業法を適用するとともに、経営戦略を策定することとした。</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tc>
                  <a:txBody>
                    <a:bodyPr/>
                    <a:lstStyle/>
                    <a:p>
                      <a:r>
                        <a:rPr kumimoji="1" lang="ja-JP" altLang="en-US" sz="1400" dirty="0">
                          <a:solidFill>
                            <a:schemeClr val="tx1"/>
                          </a:solidFill>
                        </a:rPr>
                        <a:t>　　</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月から地方公営企業法</a:t>
                      </a:r>
                      <a:r>
                        <a:rPr kumimoji="1" lang="en-US" altLang="ja-JP" sz="1400" dirty="0">
                          <a:solidFill>
                            <a:schemeClr val="tx1"/>
                          </a:solidFill>
                        </a:rPr>
                        <a:t>(</a:t>
                      </a:r>
                      <a:r>
                        <a:rPr kumimoji="1" lang="ja-JP" altLang="en-US" sz="1400" dirty="0">
                          <a:solidFill>
                            <a:schemeClr val="tx1"/>
                          </a:solidFill>
                        </a:rPr>
                        <a:t>財務規定のみ</a:t>
                      </a:r>
                      <a:r>
                        <a:rPr kumimoji="1" lang="en-US" altLang="ja-JP" sz="1400" dirty="0">
                          <a:solidFill>
                            <a:schemeClr val="tx1"/>
                          </a:solidFill>
                        </a:rPr>
                        <a:t>)</a:t>
                      </a:r>
                      <a:r>
                        <a:rPr kumimoji="1" lang="ja-JP" altLang="en-US" sz="1400" dirty="0">
                          <a:solidFill>
                            <a:schemeClr val="tx1"/>
                          </a:solidFill>
                        </a:rPr>
                        <a:t>を適用し、公営企業会計を導入。</a:t>
                      </a:r>
                      <a:endParaRPr kumimoji="1" lang="en-US" altLang="ja-JP" sz="1400" dirty="0">
                        <a:solidFill>
                          <a:schemeClr val="tx1"/>
                        </a:solidFill>
                      </a:endParaRPr>
                    </a:p>
                    <a:p>
                      <a:r>
                        <a:rPr kumimoji="1" lang="ja-JP" altLang="en-US" sz="1400" dirty="0">
                          <a:solidFill>
                            <a:schemeClr val="tx1"/>
                          </a:solidFill>
                        </a:rPr>
                        <a:t>　また、社会経済情勢の変化や諸課題に対応するため、</a:t>
                      </a:r>
                      <a:r>
                        <a:rPr kumimoji="1" lang="en-US" altLang="ja-JP" sz="1400" dirty="0">
                          <a:solidFill>
                            <a:schemeClr val="tx1"/>
                          </a:solidFill>
                        </a:rPr>
                        <a:t>2018</a:t>
                      </a:r>
                      <a:r>
                        <a:rPr kumimoji="1" lang="ja-JP" altLang="en-US" sz="1400" dirty="0">
                          <a:solidFill>
                            <a:schemeClr val="tx1"/>
                          </a:solidFill>
                        </a:rPr>
                        <a:t>年度からの</a:t>
                      </a:r>
                      <a:r>
                        <a:rPr kumimoji="1" lang="en-US" altLang="ja-JP" sz="1400" dirty="0">
                          <a:solidFill>
                            <a:schemeClr val="tx1"/>
                          </a:solidFill>
                        </a:rPr>
                        <a:t>10</a:t>
                      </a:r>
                      <a:r>
                        <a:rPr kumimoji="1" lang="ja-JP" altLang="en-US" sz="1400" dirty="0">
                          <a:solidFill>
                            <a:schemeClr val="tx1"/>
                          </a:solidFill>
                        </a:rPr>
                        <a:t>カ年を対象とする「大阪府流域下水道事業経営戦略」を策定（</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3</a:t>
                      </a:r>
                      <a:r>
                        <a:rPr kumimoji="1" lang="ja-JP" altLang="en-US" sz="1400" dirty="0">
                          <a:solidFill>
                            <a:schemeClr val="tx1"/>
                          </a:solidFill>
                        </a:rPr>
                        <a:t>月）。</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rgbClr val="FF0000"/>
                          </a:solidFill>
                        </a:rPr>
                        <a:t>　</a:t>
                      </a:r>
                      <a:r>
                        <a:rPr kumimoji="1" lang="ja-JP" altLang="en-US" sz="1400" dirty="0">
                          <a:solidFill>
                            <a:schemeClr val="tx1"/>
                          </a:solidFill>
                        </a:rPr>
                        <a:t>策定以降、毎年度進捗管理を実施。また、</a:t>
                      </a:r>
                      <a:r>
                        <a:rPr kumimoji="1" lang="en-US" altLang="ja-JP" sz="1400" dirty="0">
                          <a:solidFill>
                            <a:schemeClr val="tx1"/>
                          </a:solidFill>
                        </a:rPr>
                        <a:t>2023</a:t>
                      </a:r>
                      <a:r>
                        <a:rPr kumimoji="1" lang="ja-JP" altLang="en-US" sz="1400" dirty="0">
                          <a:solidFill>
                            <a:schemeClr val="tx1"/>
                          </a:solidFill>
                        </a:rPr>
                        <a:t>年度には中間見直しを行うべく作業を進めているところ。</a:t>
                      </a:r>
                    </a:p>
                    <a:p>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10001"/>
                  </a:ext>
                </a:extLst>
              </a:tr>
              <a:tr h="741680">
                <a:tc>
                  <a:txBody>
                    <a:bodyPr/>
                    <a:lstStyle/>
                    <a:p>
                      <a:endParaRPr kumimoji="1" lang="ja-JP" altLang="en-US" sz="1400" dirty="0">
                        <a:solidFill>
                          <a:srgbClr val="0070C0"/>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endParaRPr kumimoji="1" lang="ja-JP" altLang="en-US" sz="1400" dirty="0">
                        <a:solidFill>
                          <a:srgbClr val="0070C0"/>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5" name="テキスト ボックス 4"/>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
        <p:nvSpPr>
          <p:cNvPr id="6" name="正方形/長方形 5"/>
          <p:cNvSpPr/>
          <p:nvPr/>
        </p:nvSpPr>
        <p:spPr>
          <a:xfrm>
            <a:off x="251520" y="373772"/>
            <a:ext cx="2076457"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●下水道事業の見直し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331</a:t>
            </a:fld>
            <a:endParaRPr lang="ja-JP" altLang="en-US"/>
          </a:p>
        </p:txBody>
      </p:sp>
    </p:spTree>
    <p:extLst>
      <p:ext uri="{BB962C8B-B14F-4D97-AF65-F5344CB8AC3E}">
        <p14:creationId xmlns:p14="http://schemas.microsoft.com/office/powerpoint/2010/main" val="220917626"/>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51520" y="692696"/>
          <a:ext cx="8712968" cy="589032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29454">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Why</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Vision</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What</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r>
                        <a:rPr kumimoji="1" lang="en-US" altLang="ja-JP" sz="1800" dirty="0">
                          <a:solidFill>
                            <a:schemeClr val="tx1"/>
                          </a:solidFill>
                          <a:latin typeface="ＭＳ Ｐゴシック" panose="020B0600070205080204" pitchFamily="50" charset="-128"/>
                          <a:ea typeface="ＭＳ Ｐゴシック" panose="020B0600070205080204" pitchFamily="50" charset="-128"/>
                        </a:rPr>
                        <a:t>Outcome</a:t>
                      </a:r>
                      <a:r>
                        <a:rPr kumimoji="1" lang="ja-JP" altLang="en-US" sz="1800" dirty="0">
                          <a:solidFill>
                            <a:schemeClr val="tx1"/>
                          </a:solidFill>
                          <a:latin typeface="ＭＳ Ｐゴシック" panose="020B0600070205080204" pitchFamily="50" charset="-128"/>
                          <a:ea typeface="ＭＳ Ｐゴシック" panose="020B0600070205080204" pitchFamily="50" charset="-128"/>
                        </a:rPr>
                        <a:t>＞</a:t>
                      </a: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544000">
                <a:tc>
                  <a:txBody>
                    <a:bodyPr/>
                    <a:lstStyle/>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・大阪府内の下水道事業は、市町村と協力しながら広域的・効果的に事業展開を進めてきた結果、下水道普及率は</a:t>
                      </a:r>
                      <a:r>
                        <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96.9%</a:t>
                      </a: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（令和３年度末）に達しており、住民の安全で快適な暮らしを支えている。</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一方、多くの府内市町村で下水道施設が概成しているが、今後、人口減少に伴う下水道使用料収入の減少、施設老朽化に伴う改築更新事業の増大、職員数の減少等により、下水道事業の経営環境はさらに厳しさを増すことが想定される。</a:t>
                      </a:r>
                      <a:endParaRPr 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と大阪市（以下、府市）が連携し、府市それぞれの強みを生かすことにより、「府市の下水道事業の更なる発展」と「府内市町村の下水道事業の持続性確保への貢献」により、府域全体の下水道事業の発展をめざす。</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lgn="just">
                        <a:lnSpc>
                          <a:spcPct val="100000"/>
                        </a:lnSpc>
                        <a:spcBef>
                          <a:spcPts val="240"/>
                        </a:spcBef>
                        <a:spcAft>
                          <a:spcPts val="240"/>
                        </a:spcAft>
                        <a:buFont typeface="Arial" panose="020B0604020202020204" pitchFamily="34" charset="0"/>
                        <a:buNone/>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・令和３年</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月に、府市が連携して行う府内市町村への支援を含めた今後</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30</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年の下水道事業実施の方向性を定めた「大阪府市下水道ビジョン」を策定。</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・令和４年２月に、ビジョンに掲げた取組を着実に推進するとともに、必要に応じてビジョンの内容を見直すため、「大阪府市下水道ビジョン推進会議」を設置。同推進会議には、</a:t>
                      </a: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のテーマ別のＷＧを設け、府市連携して取り組んでいる。</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0"/>
                        </a:spcBef>
                        <a:spcAft>
                          <a:spcPts val="0"/>
                        </a:spcAft>
                        <a:buFont typeface="Arial" panose="020B0604020202020204" pitchFamily="34" charset="0"/>
                        <a:buNone/>
                      </a:pPr>
                      <a:endParaRPr lang="en-US" altLang="ja-JP" sz="13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a:t>
                      </a:r>
                      <a:endParaRPr lang="en-US" altLang="ja-JP"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3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①官民連携、②府内市町村下水道事業の持続性確保、③ストックマネジメント、④技術力向上、⑤下水道ＰＲ、⑥治水対策、⑦地震対策、⑧部品共有化、⑨下水道用地のまちづくりへの活用、⑩技術開発、⑪処理場空間の多様な活用、⑫国際貢献・海外展開</a:t>
                      </a:r>
                      <a:r>
                        <a:rPr lang="ja-JP" altLang="en-US" sz="13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3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just">
                        <a:lnSpc>
                          <a:spcPct val="100000"/>
                        </a:lnSpc>
                        <a:spcBef>
                          <a:spcPts val="240"/>
                        </a:spcBef>
                        <a:spcAft>
                          <a:spcPts val="240"/>
                        </a:spcAft>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今後、ビジョンに定めた</a:t>
                      </a:r>
                      <a:r>
                        <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のテーマについて議論し、取り組んでいく。</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240"/>
                        </a:spcBef>
                        <a:spcAft>
                          <a:spcPts val="240"/>
                        </a:spcAft>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（めざすアウトカム）</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・民間活用の推進</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・広域化・共同化の推進（事務の共同発注等）</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・職員技術力向上（府・市町村）</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・施設の強靭化（浸水、地震）</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ct val="100000"/>
                        </a:lnSpc>
                        <a:spcBef>
                          <a:spcPts val="240"/>
                        </a:spcBef>
                        <a:spcAft>
                          <a:spcPts val="240"/>
                        </a:spcAft>
                        <a:buFont typeface="Arial" panose="020B0604020202020204" pitchFamily="34" charset="0"/>
                        <a:buNone/>
                      </a:pPr>
                      <a:r>
                        <a:rPr lang="ja-JP" altLang="en-US"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等</a:t>
                      </a:r>
                      <a:endParaRPr lang="en-US" alt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正方形/長方形 7"/>
          <p:cNvSpPr/>
          <p:nvPr/>
        </p:nvSpPr>
        <p:spPr>
          <a:xfrm>
            <a:off x="251520" y="373772"/>
            <a:ext cx="4777517" cy="318924"/>
          </a:xfrm>
          <a:prstGeom prst="rect">
            <a:avLst/>
          </a:prstGeom>
        </p:spPr>
        <p:txBody>
          <a:bodyPr wrap="none" lIns="36000" tIns="36000" rIns="36000" bIns="36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●市町村支援（下水道（下水道ビジョン、市町村支援））</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市町村との連携強化、市町村支援等</a:t>
            </a:r>
          </a:p>
        </p:txBody>
      </p:sp>
    </p:spTree>
    <p:extLst>
      <p:ext uri="{BB962C8B-B14F-4D97-AF65-F5344CB8AC3E}">
        <p14:creationId xmlns:p14="http://schemas.microsoft.com/office/powerpoint/2010/main" val="3418095512"/>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77273" y="103031"/>
            <a:ext cx="7474403"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■流域下水道事業の経営形態見直し・経営戦略策定の経緯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179968" y="476672"/>
            <a:ext cx="4104000"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＜経緯＞</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3851920" y="1055255"/>
            <a:ext cx="3986012" cy="1492679"/>
            <a:chOff x="3781512" y="1367000"/>
            <a:chExt cx="3026104" cy="1492679"/>
          </a:xfrm>
        </p:grpSpPr>
        <p:grpSp>
          <p:nvGrpSpPr>
            <p:cNvPr id="13" name="グループ化 12"/>
            <p:cNvGrpSpPr/>
            <p:nvPr/>
          </p:nvGrpSpPr>
          <p:grpSpPr>
            <a:xfrm>
              <a:off x="3781512" y="1367000"/>
              <a:ext cx="3026104" cy="1492679"/>
              <a:chOff x="4245104" y="1126866"/>
              <a:chExt cx="3026104" cy="1492679"/>
            </a:xfrm>
          </p:grpSpPr>
          <p:sp>
            <p:nvSpPr>
              <p:cNvPr id="16" name="正方形/長方形 15"/>
              <p:cNvSpPr/>
              <p:nvPr/>
            </p:nvSpPr>
            <p:spPr>
              <a:xfrm>
                <a:off x="4245104" y="1143545"/>
                <a:ext cx="59381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・流域下水道事業の経営戦略検討懇話会を開催（計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p>
            </p:txBody>
          </p:sp>
          <p:sp>
            <p:nvSpPr>
              <p:cNvPr id="17" name="正方形/長方形 16"/>
              <p:cNvSpPr/>
              <p:nvPr/>
            </p:nvSpPr>
            <p:spPr>
              <a:xfrm>
                <a:off x="6645729" y="1126866"/>
                <a:ext cx="625479"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・流域下水道事業に公営企業法（財務規定）適用</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21" name="正方形/長方形 20"/>
            <p:cNvSpPr/>
            <p:nvPr/>
          </p:nvSpPr>
          <p:spPr>
            <a:xfrm>
              <a:off x="4970303" y="1376936"/>
              <a:ext cx="669891"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・流域下水道事業経営戦略審議会を開催</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aphicFrame>
        <p:nvGraphicFramePr>
          <p:cNvPr id="23" name="表 22"/>
          <p:cNvGraphicFramePr>
            <a:graphicFrameLocks noGrp="1"/>
          </p:cNvGraphicFramePr>
          <p:nvPr/>
        </p:nvGraphicFramePr>
        <p:xfrm>
          <a:off x="467544" y="764704"/>
          <a:ext cx="8028552" cy="254614"/>
        </p:xfrm>
        <a:graphic>
          <a:graphicData uri="http://schemas.openxmlformats.org/drawingml/2006/table">
            <a:tbl>
              <a:tblPr firstRow="1" bandRow="1">
                <a:tableStyleId>{7DF18680-E054-41AD-8BC1-D1AEF772440D}</a:tableStyleId>
              </a:tblPr>
              <a:tblGrid>
                <a:gridCol w="1728192">
                  <a:extLst>
                    <a:ext uri="{9D8B030D-6E8A-4147-A177-3AD203B41FA5}">
                      <a16:colId xmlns:a16="http://schemas.microsoft.com/office/drawing/2014/main" val="20000"/>
                    </a:ext>
                  </a:extLst>
                </a:gridCol>
                <a:gridCol w="1575090">
                  <a:extLst>
                    <a:ext uri="{9D8B030D-6E8A-4147-A177-3AD203B41FA5}">
                      <a16:colId xmlns:a16="http://schemas.microsoft.com/office/drawing/2014/main" val="20001"/>
                    </a:ext>
                  </a:extLst>
                </a:gridCol>
                <a:gridCol w="1575090">
                  <a:extLst>
                    <a:ext uri="{9D8B030D-6E8A-4147-A177-3AD203B41FA5}">
                      <a16:colId xmlns:a16="http://schemas.microsoft.com/office/drawing/2014/main" val="2827120096"/>
                    </a:ext>
                  </a:extLst>
                </a:gridCol>
                <a:gridCol w="1575090">
                  <a:extLst>
                    <a:ext uri="{9D8B030D-6E8A-4147-A177-3AD203B41FA5}">
                      <a16:colId xmlns:a16="http://schemas.microsoft.com/office/drawing/2014/main" val="20002"/>
                    </a:ext>
                  </a:extLst>
                </a:gridCol>
                <a:gridCol w="1575090">
                  <a:extLst>
                    <a:ext uri="{9D8B030D-6E8A-4147-A177-3AD203B41FA5}">
                      <a16:colId xmlns:a16="http://schemas.microsoft.com/office/drawing/2014/main" val="20003"/>
                    </a:ext>
                  </a:extLst>
                </a:gridCol>
              </a:tblGrid>
              <a:tr h="254614">
                <a:tc>
                  <a:txBody>
                    <a:bodyPr/>
                    <a:lstStyle/>
                    <a:p>
                      <a:r>
                        <a:rPr kumimoji="1" lang="en-US" altLang="ja-JP" sz="1050" dirty="0"/>
                        <a:t>1965</a:t>
                      </a:r>
                      <a:r>
                        <a:rPr kumimoji="1" lang="ja-JP" altLang="en-US" sz="1050" dirty="0"/>
                        <a:t>年～</a:t>
                      </a:r>
                    </a:p>
                  </a:txBody>
                  <a:tcPr/>
                </a:tc>
                <a:tc>
                  <a:txBody>
                    <a:bodyPr/>
                    <a:lstStyle/>
                    <a:p>
                      <a:r>
                        <a:rPr kumimoji="1" lang="en-US" altLang="ja-JP" sz="1050" dirty="0">
                          <a:solidFill>
                            <a:schemeClr val="bg1"/>
                          </a:solidFill>
                        </a:rPr>
                        <a:t>2008</a:t>
                      </a:r>
                      <a:r>
                        <a:rPr kumimoji="1" lang="ja-JP" altLang="en-US" sz="1050" dirty="0">
                          <a:solidFill>
                            <a:schemeClr val="bg1"/>
                          </a:solidFill>
                        </a:rPr>
                        <a:t>年</a:t>
                      </a:r>
                    </a:p>
                  </a:txBody>
                  <a:tcPr/>
                </a:tc>
                <a:tc>
                  <a:txBody>
                    <a:bodyPr/>
                    <a:lstStyle/>
                    <a:p>
                      <a:r>
                        <a:rPr kumimoji="1" lang="en-US" altLang="ja-JP" sz="1050" dirty="0"/>
                        <a:t>2016</a:t>
                      </a:r>
                      <a:r>
                        <a:rPr kumimoji="1" lang="ja-JP" altLang="en-US" sz="1050" dirty="0"/>
                        <a:t>年</a:t>
                      </a:r>
                    </a:p>
                  </a:txBody>
                  <a:tcPr/>
                </a:tc>
                <a:tc>
                  <a:txBody>
                    <a:bodyPr/>
                    <a:lstStyle/>
                    <a:p>
                      <a:r>
                        <a:rPr kumimoji="1" lang="en-US" altLang="ja-JP" sz="1050" dirty="0"/>
                        <a:t>2017</a:t>
                      </a:r>
                      <a:r>
                        <a:rPr kumimoji="1" lang="ja-JP" altLang="en-US" sz="1050" dirty="0"/>
                        <a:t>年</a:t>
                      </a:r>
                    </a:p>
                  </a:txBody>
                  <a:tcPr/>
                </a:tc>
                <a:tc>
                  <a:txBody>
                    <a:bodyPr/>
                    <a:lstStyle/>
                    <a:p>
                      <a:r>
                        <a:rPr kumimoji="1" lang="en-US" altLang="ja-JP" sz="1050" dirty="0"/>
                        <a:t>2018</a:t>
                      </a:r>
                      <a:r>
                        <a:rPr kumimoji="1" lang="ja-JP" altLang="en-US" sz="1050" dirty="0"/>
                        <a:t>年～</a:t>
                      </a:r>
                    </a:p>
                  </a:txBody>
                  <a:tcPr/>
                </a:tc>
                <a:extLst>
                  <a:ext uri="{0D108BD9-81ED-4DB2-BD59-A6C34878D82A}">
                    <a16:rowId xmlns:a16="http://schemas.microsoft.com/office/drawing/2014/main" val="10000"/>
                  </a:ext>
                </a:extLst>
              </a:tr>
            </a:tbl>
          </a:graphicData>
        </a:graphic>
      </p:graphicFrame>
      <p:sp>
        <p:nvSpPr>
          <p:cNvPr id="24" name="テキスト ボックス 23"/>
          <p:cNvSpPr txBox="1"/>
          <p:nvPr/>
        </p:nvSpPr>
        <p:spPr>
          <a:xfrm>
            <a:off x="179968" y="2852246"/>
            <a:ext cx="84400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＜経営戦略の概要＞</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流域下水道事業をとりまく諸課題に的確に対応し、安定したサービスを持続的に提供するため「大阪府流域下水道事業経営戦略」（計画期間：</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年間）を策定し、計画的・合理的な事業運営を進める。</a:t>
            </a:r>
          </a:p>
        </p:txBody>
      </p:sp>
      <p:pic>
        <p:nvPicPr>
          <p:cNvPr id="25" name="Picture 3" descr="経営戦略の全体構成の概略図です。" title="全体構成"/>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87623" y="3645024"/>
            <a:ext cx="6624735" cy="2811972"/>
          </a:xfrm>
          <a:prstGeom prst="rect">
            <a:avLst/>
          </a:prstGeom>
          <a:noFill/>
          <a:ln>
            <a:noFill/>
          </a:ln>
          <a:effectLst/>
        </p:spPr>
      </p:pic>
      <p:sp>
        <p:nvSpPr>
          <p:cNvPr id="26" name="正方形/長方形 25"/>
          <p:cNvSpPr/>
          <p:nvPr/>
        </p:nvSpPr>
        <p:spPr>
          <a:xfrm>
            <a:off x="539552" y="1088904"/>
            <a:ext cx="761430"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・全国に先駆け</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流域下水道事業開始</a:t>
            </a:r>
            <a:endPar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2237085" y="1074191"/>
            <a:ext cx="678732" cy="1476000"/>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・特別会計を設置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333</a:t>
            </a:fld>
            <a:endParaRPr lang="ja-JP" altLang="en-US"/>
          </a:p>
        </p:txBody>
      </p:sp>
    </p:spTree>
    <p:extLst>
      <p:ext uri="{BB962C8B-B14F-4D97-AF65-F5344CB8AC3E}">
        <p14:creationId xmlns:p14="http://schemas.microsoft.com/office/powerpoint/2010/main" val="1496042187"/>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77273" y="103031"/>
            <a:ext cx="7474403" cy="338554"/>
          </a:xfrm>
          <a:prstGeom prst="rect">
            <a:avLst/>
          </a:prstGeom>
          <a:noFill/>
          <a:ln w="6350" cmpd="sng">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■大阪府市下水道ビジョンについて</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179967" y="415820"/>
            <a:ext cx="8440069"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＜ビジョンの目的＞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府市の下水道事業の更なる発展</a:t>
            </a:r>
            <a:r>
              <a:rPr kumimoji="1"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とともに、</a:t>
            </a:r>
            <a:r>
              <a:rPr kumimoji="1"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府内市町村の下水道事業の持続性確保に貢献</a:t>
            </a:r>
            <a:r>
              <a:rPr kumimoji="1"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し、</a:t>
            </a:r>
            <a:endParaRPr kumimoji="1" lang="en-US" altLang="ja-JP"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府域全体の下水道事業の発展をめざす。</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55" name="グループ化 54"/>
          <p:cNvGrpSpPr/>
          <p:nvPr/>
        </p:nvGrpSpPr>
        <p:grpSpPr>
          <a:xfrm>
            <a:off x="1220509" y="1436867"/>
            <a:ext cx="6481997" cy="1637210"/>
            <a:chOff x="3098809" y="895680"/>
            <a:chExt cx="6481997" cy="1637210"/>
          </a:xfrm>
        </p:grpSpPr>
        <p:sp>
          <p:nvSpPr>
            <p:cNvPr id="56" name="正方形/長方形 55"/>
            <p:cNvSpPr/>
            <p:nvPr/>
          </p:nvSpPr>
          <p:spPr>
            <a:xfrm>
              <a:off x="3192893" y="953996"/>
              <a:ext cx="2304386" cy="1368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大阪府の強み</a:t>
              </a:r>
            </a:p>
          </p:txBody>
        </p:sp>
        <p:sp>
          <p:nvSpPr>
            <p:cNvPr id="57" name="正方形/長方形 56"/>
            <p:cNvSpPr/>
            <p:nvPr/>
          </p:nvSpPr>
          <p:spPr>
            <a:xfrm>
              <a:off x="3192893" y="1093090"/>
              <a:ext cx="2304386" cy="138850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日本初の流域下水道を整備、運営してきた実績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昭和</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40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年代から全国に先駆けて事業を実施。これまで、市町村の管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整備と連携しながら整備エリアを拡大。</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全国最大規模の流域下水道</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流域下水道としては、全国一位の規模（総投資額、総資産）。</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府内市町村とのネットワーク</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大阪府下水道事業促進協議会をはじめ、市町村とさまざまな形で強固なネットワークを構築。</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a:xfrm>
              <a:off x="7135195" y="952874"/>
              <a:ext cx="2344708" cy="1408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大阪市の強み</a:t>
              </a:r>
            </a:p>
          </p:txBody>
        </p:sp>
        <p:sp>
          <p:nvSpPr>
            <p:cNvPr id="59" name="正方形/長方形 58"/>
            <p:cNvSpPr/>
            <p:nvPr/>
          </p:nvSpPr>
          <p:spPr>
            <a:xfrm>
              <a:off x="7135194" y="1090821"/>
              <a:ext cx="2344708" cy="139851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古くから下水道事業を整備・運営してきた実績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明治</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27</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年に近代的下水道事業に着手し、昭和</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15</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年には津守・海老江の両下水処理場で処理を開始。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管きょから処理場までの総合的な下水道システムのノウハウを蓄積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処理技術の開発（合流式下水道改善技術など）。</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・処理場等の改築更新実績。</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上下分離方式で効率化した事業方式</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クリアウォーター</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OSAKA</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株式会社</a:t>
              </a:r>
              <a:r>
                <a:rPr kumimoji="1" lang="en-US" altLang="ja-JP" sz="6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を活用した新たな事業運営制度を採用。　　</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大阪市</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100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％出資の株式会社</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5565637" y="1939266"/>
              <a:ext cx="1488537" cy="1745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府内市町村が抱える課題</a:t>
              </a:r>
            </a:p>
          </p:txBody>
        </p:sp>
        <p:sp>
          <p:nvSpPr>
            <p:cNvPr id="61" name="正方形/長方形 60"/>
            <p:cNvSpPr/>
            <p:nvPr/>
          </p:nvSpPr>
          <p:spPr>
            <a:xfrm>
              <a:off x="5565637" y="2111326"/>
              <a:ext cx="1488537" cy="373286"/>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担い手不足による事業の持続性や</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技術力の継承への懸念</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等の老朽化</a:t>
              </a:r>
            </a:p>
          </p:txBody>
        </p:sp>
        <p:sp>
          <p:nvSpPr>
            <p:cNvPr id="62" name="下矢印 61"/>
            <p:cNvSpPr/>
            <p:nvPr/>
          </p:nvSpPr>
          <p:spPr>
            <a:xfrm>
              <a:off x="6230943" y="1512584"/>
              <a:ext cx="183987" cy="407509"/>
            </a:xfrm>
            <a:prstGeom prst="downArrow">
              <a:avLst/>
            </a:pr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角丸四角形 62"/>
            <p:cNvSpPr/>
            <p:nvPr/>
          </p:nvSpPr>
          <p:spPr>
            <a:xfrm>
              <a:off x="3098809" y="895680"/>
              <a:ext cx="6481997" cy="1637210"/>
            </a:xfrm>
            <a:prstGeom prst="roundRect">
              <a:avLst>
                <a:gd name="adj" fmla="val 9526"/>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4" name="左右矢印 63"/>
            <p:cNvSpPr/>
            <p:nvPr/>
          </p:nvSpPr>
          <p:spPr>
            <a:xfrm>
              <a:off x="5532413" y="1190645"/>
              <a:ext cx="1566211" cy="279536"/>
            </a:xfrm>
            <a:prstGeom prst="leftRightArrow">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楕円 64"/>
            <p:cNvSpPr/>
            <p:nvPr/>
          </p:nvSpPr>
          <p:spPr>
            <a:xfrm>
              <a:off x="5833280" y="1177813"/>
              <a:ext cx="958061" cy="292546"/>
            </a:xfrm>
            <a:prstGeom prst="ellipse">
              <a:avLst/>
            </a:prstGeom>
            <a:solidFill>
              <a:schemeClr val="accent6">
                <a:lumMod val="40000"/>
                <a:lumOff val="60000"/>
              </a:schemeClr>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府市連携</a:t>
              </a:r>
            </a:p>
          </p:txBody>
        </p:sp>
      </p:grpSp>
      <p:sp>
        <p:nvSpPr>
          <p:cNvPr id="66" name="二等辺三角形 65"/>
          <p:cNvSpPr/>
          <p:nvPr/>
        </p:nvSpPr>
        <p:spPr>
          <a:xfrm flipV="1">
            <a:off x="4029447" y="3105923"/>
            <a:ext cx="860896" cy="12609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角丸四角形 66"/>
          <p:cNvSpPr/>
          <p:nvPr/>
        </p:nvSpPr>
        <p:spPr>
          <a:xfrm>
            <a:off x="1235425" y="3394995"/>
            <a:ext cx="6467081" cy="94306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endParaRPr>
          </a:p>
        </p:txBody>
      </p:sp>
      <p:sp>
        <p:nvSpPr>
          <p:cNvPr id="68" name="楕円 67"/>
          <p:cNvSpPr/>
          <p:nvPr/>
        </p:nvSpPr>
        <p:spPr>
          <a:xfrm>
            <a:off x="3350122" y="3277527"/>
            <a:ext cx="2189028" cy="220712"/>
          </a:xfrm>
          <a:prstGeom prst="ellipse">
            <a:avLst/>
          </a:prstGeom>
          <a:solidFill>
            <a:schemeClr val="accent6">
              <a:lumMod val="40000"/>
              <a:lumOff val="60000"/>
            </a:schemeClr>
          </a:solidFill>
          <a:ln>
            <a:solidFill>
              <a:schemeClr val="accent6">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9" name="テキスト ボックス 68"/>
          <p:cNvSpPr txBox="1"/>
          <p:nvPr/>
        </p:nvSpPr>
        <p:spPr>
          <a:xfrm>
            <a:off x="3493525" y="3271177"/>
            <a:ext cx="1899227"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w="0"/>
                <a:solidFill>
                  <a:prstClr val="black"/>
                </a:solidFill>
                <a:effectLst/>
                <a:uLnTx/>
                <a:uFillTx/>
                <a:latin typeface="Meiryo UI" panose="020B0604030504040204" pitchFamily="50" charset="-128"/>
                <a:ea typeface="Meiryo UI" panose="020B0604030504040204" pitchFamily="50" charset="-128"/>
                <a:cs typeface="+mn-cs"/>
              </a:rPr>
              <a:t>府域全体の下水道事業の発展</a:t>
            </a:r>
          </a:p>
        </p:txBody>
      </p:sp>
      <p:sp>
        <p:nvSpPr>
          <p:cNvPr id="70" name="正方形/長方形 69"/>
          <p:cNvSpPr/>
          <p:nvPr/>
        </p:nvSpPr>
        <p:spPr>
          <a:xfrm>
            <a:off x="2164167" y="3775894"/>
            <a:ext cx="4552893" cy="526046"/>
          </a:xfrm>
          <a:prstGeom prst="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正方形/長方形 70"/>
          <p:cNvSpPr/>
          <p:nvPr/>
        </p:nvSpPr>
        <p:spPr>
          <a:xfrm>
            <a:off x="2406035" y="3928235"/>
            <a:ext cx="1899158" cy="329507"/>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府市下水道</a:t>
            </a:r>
            <a:r>
              <a:rPr kumimoji="1"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1" lang="en-US" altLang="ja-JP"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更なる発展</a:t>
            </a:r>
          </a:p>
        </p:txBody>
      </p:sp>
      <p:sp>
        <p:nvSpPr>
          <p:cNvPr id="72" name="正方形/長方形 71"/>
          <p:cNvSpPr/>
          <p:nvPr/>
        </p:nvSpPr>
        <p:spPr>
          <a:xfrm>
            <a:off x="4606208" y="3928524"/>
            <a:ext cx="1906197" cy="329507"/>
          </a:xfrm>
          <a:prstGeom prst="rect">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府内市町村下水道</a:t>
            </a:r>
            <a:r>
              <a:rPr kumimoji="1"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1" lang="en-US" altLang="ja-JP"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持続性確保に向けた貢献</a:t>
            </a:r>
          </a:p>
        </p:txBody>
      </p:sp>
      <p:sp>
        <p:nvSpPr>
          <p:cNvPr id="76" name="正方形/長方形 75"/>
          <p:cNvSpPr/>
          <p:nvPr/>
        </p:nvSpPr>
        <p:spPr>
          <a:xfrm>
            <a:off x="1321963" y="4701349"/>
            <a:ext cx="1352875" cy="119208"/>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下水道を取り巻く状況</a:t>
            </a:r>
          </a:p>
        </p:txBody>
      </p:sp>
      <p:sp>
        <p:nvSpPr>
          <p:cNvPr id="77" name="角丸四角形 76"/>
          <p:cNvSpPr/>
          <p:nvPr/>
        </p:nvSpPr>
        <p:spPr>
          <a:xfrm>
            <a:off x="3661166" y="5097060"/>
            <a:ext cx="4041340" cy="521741"/>
          </a:xfrm>
          <a:prstGeom prst="roundRect">
            <a:avLst/>
          </a:prstGeom>
        </p:spPr>
        <p:style>
          <a:lnRef idx="0">
            <a:schemeClr val="lt1">
              <a:hueOff val="0"/>
              <a:satOff val="0"/>
              <a:lumOff val="0"/>
              <a:alphaOff val="0"/>
            </a:schemeClr>
          </a:lnRef>
          <a:fillRef idx="1002">
            <a:schemeClr val="lt2"/>
          </a:fillRef>
          <a:effectRef idx="3">
            <a:schemeClr val="accent5">
              <a:hueOff val="0"/>
              <a:satOff val="0"/>
              <a:lumOff val="0"/>
              <a:alphaOff val="0"/>
            </a:schemeClr>
          </a:effectRef>
          <a:fontRef idx="minor">
            <a:schemeClr val="lt1"/>
          </a:fontRef>
        </p:style>
      </p:sp>
      <p:sp>
        <p:nvSpPr>
          <p:cNvPr id="78" name="正方形/長方形 77"/>
          <p:cNvSpPr/>
          <p:nvPr/>
        </p:nvSpPr>
        <p:spPr>
          <a:xfrm>
            <a:off x="3653281" y="4706512"/>
            <a:ext cx="4189136" cy="108221"/>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めざす姿（ビジョン）</a:t>
            </a:r>
          </a:p>
        </p:txBody>
      </p:sp>
      <p:sp>
        <p:nvSpPr>
          <p:cNvPr id="79" name="角丸四角形 78"/>
          <p:cNvSpPr/>
          <p:nvPr/>
        </p:nvSpPr>
        <p:spPr>
          <a:xfrm>
            <a:off x="3661165" y="5799126"/>
            <a:ext cx="4041341" cy="377690"/>
          </a:xfrm>
          <a:prstGeom prst="roundRect">
            <a:avLst/>
          </a:prstGeom>
        </p:spPr>
        <p:style>
          <a:lnRef idx="0">
            <a:schemeClr val="lt1">
              <a:hueOff val="0"/>
              <a:satOff val="0"/>
              <a:lumOff val="0"/>
              <a:alphaOff val="0"/>
            </a:schemeClr>
          </a:lnRef>
          <a:fillRef idx="1002">
            <a:schemeClr val="lt2"/>
          </a:fillRef>
          <a:effectRef idx="3">
            <a:schemeClr val="accent5">
              <a:hueOff val="-2451115"/>
              <a:satOff val="-3409"/>
              <a:lumOff val="-1307"/>
              <a:alphaOff val="0"/>
            </a:schemeClr>
          </a:effectRef>
          <a:fontRef idx="minor">
            <a:schemeClr val="lt1"/>
          </a:fontRef>
        </p:style>
      </p:sp>
      <p:sp>
        <p:nvSpPr>
          <p:cNvPr id="80" name="角丸四角形 4"/>
          <p:cNvSpPr txBox="1"/>
          <p:nvPr/>
        </p:nvSpPr>
        <p:spPr>
          <a:xfrm>
            <a:off x="3689194" y="5860534"/>
            <a:ext cx="4055990" cy="333256"/>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no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・気候変動を見据えた流域治水の推進</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・優先順位をつけた地震対策　　　　　　　等</a:t>
            </a: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81" name="角丸四角形 80"/>
          <p:cNvSpPr/>
          <p:nvPr/>
        </p:nvSpPr>
        <p:spPr>
          <a:xfrm>
            <a:off x="3653281" y="6331690"/>
            <a:ext cx="4049225" cy="429067"/>
          </a:xfrm>
          <a:prstGeom prst="roundRect">
            <a:avLst/>
          </a:prstGeom>
        </p:spPr>
        <p:style>
          <a:lnRef idx="0">
            <a:schemeClr val="lt1">
              <a:hueOff val="0"/>
              <a:satOff val="0"/>
              <a:lumOff val="0"/>
              <a:alphaOff val="0"/>
            </a:schemeClr>
          </a:lnRef>
          <a:fillRef idx="1002">
            <a:schemeClr val="lt2"/>
          </a:fillRef>
          <a:effectRef idx="3">
            <a:schemeClr val="accent5">
              <a:hueOff val="-4902230"/>
              <a:satOff val="-6819"/>
              <a:lumOff val="-2615"/>
              <a:alphaOff val="0"/>
            </a:schemeClr>
          </a:effectRef>
          <a:fontRef idx="minor">
            <a:schemeClr val="lt1"/>
          </a:fontRef>
        </p:style>
      </p:sp>
      <p:cxnSp>
        <p:nvCxnSpPr>
          <p:cNvPr id="82" name="直線矢印コネクタ 81"/>
          <p:cNvCxnSpPr>
            <a:endCxn id="90" idx="1"/>
          </p:cNvCxnSpPr>
          <p:nvPr/>
        </p:nvCxnSpPr>
        <p:spPr>
          <a:xfrm>
            <a:off x="2762474" y="4985750"/>
            <a:ext cx="812923" cy="2310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flipV="1">
            <a:off x="2816378" y="5127304"/>
            <a:ext cx="736434" cy="70919"/>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flipV="1">
            <a:off x="2807475" y="5869987"/>
            <a:ext cx="794544" cy="7049"/>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flipV="1">
            <a:off x="2807475" y="5981812"/>
            <a:ext cx="794544" cy="161620"/>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V="1">
            <a:off x="2813412" y="5381099"/>
            <a:ext cx="726377" cy="1021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flipV="1">
            <a:off x="2816378" y="6532979"/>
            <a:ext cx="777200" cy="183863"/>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8" name="直線矢印コネクタ 87"/>
          <p:cNvCxnSpPr>
            <a:endCxn id="94" idx="1"/>
          </p:cNvCxnSpPr>
          <p:nvPr/>
        </p:nvCxnSpPr>
        <p:spPr>
          <a:xfrm>
            <a:off x="2762474" y="4985750"/>
            <a:ext cx="812923" cy="1333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89" name="角丸四角形 88"/>
          <p:cNvSpPr/>
          <p:nvPr/>
        </p:nvSpPr>
        <p:spPr>
          <a:xfrm>
            <a:off x="3662572" y="4908501"/>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0" name="角丸四角形 4"/>
          <p:cNvSpPr txBox="1"/>
          <p:nvPr/>
        </p:nvSpPr>
        <p:spPr>
          <a:xfrm>
            <a:off x="3575397" y="4880975"/>
            <a:ext cx="3139546"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ビジョン①　将来にわたり安定的に機能する下水道</a:t>
            </a:r>
          </a:p>
        </p:txBody>
      </p:sp>
      <p:sp>
        <p:nvSpPr>
          <p:cNvPr id="91" name="角丸四角形 90"/>
          <p:cNvSpPr/>
          <p:nvPr/>
        </p:nvSpPr>
        <p:spPr>
          <a:xfrm>
            <a:off x="3667102" y="5658267"/>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2" name="角丸四角形 4"/>
          <p:cNvSpPr txBox="1"/>
          <p:nvPr/>
        </p:nvSpPr>
        <p:spPr>
          <a:xfrm>
            <a:off x="3575397" y="5617402"/>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ビジョン②　安心して暮らせるまちを支える下水道</a:t>
            </a:r>
          </a:p>
        </p:txBody>
      </p:sp>
      <p:sp>
        <p:nvSpPr>
          <p:cNvPr id="93" name="角丸四角形 92"/>
          <p:cNvSpPr/>
          <p:nvPr/>
        </p:nvSpPr>
        <p:spPr>
          <a:xfrm>
            <a:off x="3659469" y="6213302"/>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4" name="角丸四角形 4"/>
          <p:cNvSpPr txBox="1"/>
          <p:nvPr/>
        </p:nvSpPr>
        <p:spPr>
          <a:xfrm>
            <a:off x="3575397" y="6191325"/>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solidFill>
                  <a:prstClr val="black"/>
                </a:solidFill>
                <a:effectLst/>
                <a:uLnTx/>
                <a:uFillTx/>
                <a:latin typeface="Calibri"/>
                <a:ea typeface="ＭＳ Ｐゴシック" panose="020B0600070205080204" pitchFamily="50" charset="-128"/>
                <a:cs typeface="+mn-cs"/>
              </a:rPr>
              <a:t>　ビジョン③　ストックを活用し社会へ貢献する下水道</a:t>
            </a:r>
          </a:p>
        </p:txBody>
      </p:sp>
      <p:sp>
        <p:nvSpPr>
          <p:cNvPr id="95" name="角丸四角形 4"/>
          <p:cNvSpPr txBox="1"/>
          <p:nvPr/>
        </p:nvSpPr>
        <p:spPr>
          <a:xfrm>
            <a:off x="3689194" y="5101082"/>
            <a:ext cx="3769515" cy="5438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・府市の官民連携の取組</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・市町村公共下水道持続性確保（広域化・共同化計画の推進等）</a:t>
            </a:r>
            <a:endParaRPr kumimoji="1"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・ストックマネジメント手法に基づく計画的改築、施設の再構築</a:t>
            </a:r>
            <a:endParaRPr kumimoji="1"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・職員の技術力向上に向けた人材育成　　　　　　　　　　　　　　　　　等</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6" name="角丸四角形 4"/>
          <p:cNvSpPr txBox="1"/>
          <p:nvPr/>
        </p:nvSpPr>
        <p:spPr>
          <a:xfrm>
            <a:off x="3689194" y="6428539"/>
            <a:ext cx="4071503" cy="3235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0" tIns="77047" rIns="0"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・処理場再構築に合わせた下水道用地のまちづくりへの活用　</a:t>
            </a:r>
            <a:endParaRPr kumimoji="1"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・新技術開発のためのフィールド提供、技術の発信　　　　　　　等</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graphicFrame>
        <p:nvGraphicFramePr>
          <p:cNvPr id="97" name="図表 96"/>
          <p:cNvGraphicFramePr/>
          <p:nvPr/>
        </p:nvGraphicFramePr>
        <p:xfrm>
          <a:off x="1288499" y="4857531"/>
          <a:ext cx="1518976" cy="19575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8" name="直線矢印コネクタ 97"/>
          <p:cNvCxnSpPr/>
          <p:nvPr/>
        </p:nvCxnSpPr>
        <p:spPr>
          <a:xfrm flipV="1">
            <a:off x="2807475" y="5282888"/>
            <a:ext cx="732314" cy="204494"/>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99" name="直線矢印コネクタ 98"/>
          <p:cNvCxnSpPr/>
          <p:nvPr/>
        </p:nvCxnSpPr>
        <p:spPr>
          <a:xfrm flipV="1">
            <a:off x="2816378" y="6059354"/>
            <a:ext cx="759019" cy="631837"/>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100" name="直線矢印コネクタ 99"/>
          <p:cNvCxnSpPr/>
          <p:nvPr/>
        </p:nvCxnSpPr>
        <p:spPr>
          <a:xfrm flipV="1">
            <a:off x="2782247" y="5524355"/>
            <a:ext cx="802053" cy="114118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3860455" y="3738982"/>
            <a:ext cx="132735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府市連携の方向性</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1341047" y="3481179"/>
            <a:ext cx="623769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府市の下水道が有する強みを生かして連携することにより、社会情勢の変化に効率的に対応し、府市が更なる発展を</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めざす</a:t>
            </a: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とともに、府内市町村の下水道事業の持続的な事業運営に貢献していく。</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テキスト ボックス 102"/>
          <p:cNvSpPr txBox="1"/>
          <p:nvPr/>
        </p:nvSpPr>
        <p:spPr>
          <a:xfrm>
            <a:off x="179968" y="4346996"/>
            <a:ext cx="844006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＜府域全体の下水道事業の発展のための３つのビジョン＞</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334</a:t>
            </a:fld>
            <a:endParaRPr lang="ja-JP" altLang="en-US"/>
          </a:p>
        </p:txBody>
      </p:sp>
    </p:spTree>
    <p:extLst>
      <p:ext uri="{BB962C8B-B14F-4D97-AF65-F5344CB8AC3E}">
        <p14:creationId xmlns:p14="http://schemas.microsoft.com/office/powerpoint/2010/main" val="3468558587"/>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補助金等の見直し</a:t>
            </a:r>
          </a:p>
        </p:txBody>
      </p:sp>
      <p:graphicFrame>
        <p:nvGraphicFramePr>
          <p:cNvPr id="8" name="表 7"/>
          <p:cNvGraphicFramePr>
            <a:graphicFrameLocks noGrp="1"/>
          </p:cNvGraphicFramePr>
          <p:nvPr/>
        </p:nvGraphicFramePr>
        <p:xfrm>
          <a:off x="251520" y="476672"/>
          <a:ext cx="8712968" cy="6101080"/>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7084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indent="0"/>
                      <a:r>
                        <a:rPr kumimoji="1" lang="ja-JP" altLang="en-US" sz="1400" b="1" dirty="0">
                          <a:solidFill>
                            <a:schemeClr val="tx1"/>
                          </a:solidFill>
                        </a:rPr>
                        <a:t>①～⑤</a:t>
                      </a:r>
                      <a:endParaRPr kumimoji="1" lang="en-US" altLang="ja-JP" sz="1400" b="1" dirty="0">
                        <a:solidFill>
                          <a:schemeClr val="tx1"/>
                        </a:solidFill>
                      </a:endParaRPr>
                    </a:p>
                    <a:p>
                      <a:pPr marL="0" indent="0"/>
                      <a:r>
                        <a:rPr kumimoji="1" lang="ja-JP" altLang="en-US" sz="1400" b="1" dirty="0">
                          <a:solidFill>
                            <a:schemeClr val="tx1"/>
                          </a:solidFill>
                        </a:rPr>
                        <a:t>　補助金等の見直し</a:t>
                      </a:r>
                      <a:endParaRPr kumimoji="1" lang="en-US" altLang="ja-JP" sz="1400" b="1" dirty="0">
                        <a:solidFill>
                          <a:schemeClr val="tx1"/>
                        </a:solidFill>
                      </a:endParaRPr>
                    </a:p>
                    <a:p>
                      <a:pPr marL="0" indent="0"/>
                      <a:r>
                        <a:rPr kumimoji="1" lang="ja-JP" altLang="en-US" sz="1400" dirty="0">
                          <a:solidFill>
                            <a:schemeClr val="tx1"/>
                          </a:solidFill>
                        </a:rPr>
                        <a:t>・府補助金の使途が不明  </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であり、団体の運営（役員</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の報酬等）に使われるな</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ど、府民に還元されて</a:t>
                      </a:r>
                      <a:r>
                        <a:rPr kumimoji="1" lang="ja-JP" altLang="en-US" sz="1400" dirty="0" err="1">
                          <a:solidFill>
                            <a:schemeClr val="tx1"/>
                          </a:solidFill>
                        </a:rPr>
                        <a:t>い</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ない可能性。</a:t>
                      </a:r>
                      <a:endParaRPr kumimoji="1" lang="en-US" altLang="ja-JP" sz="1400" dirty="0">
                        <a:solidFill>
                          <a:schemeClr val="tx1"/>
                        </a:solidFill>
                      </a:endParaRPr>
                    </a:p>
                    <a:p>
                      <a:pPr marL="0" indent="0"/>
                      <a:r>
                        <a:rPr kumimoji="1" lang="ja-JP" altLang="en-US" sz="1400" dirty="0">
                          <a:solidFill>
                            <a:schemeClr val="tx1"/>
                          </a:solidFill>
                        </a:rPr>
                        <a:t>・相談事業等において、一</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件あたりの補助単価が極</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err="1">
                          <a:solidFill>
                            <a:schemeClr val="tx1"/>
                          </a:solidFill>
                        </a:rPr>
                        <a:t>めて</a:t>
                      </a:r>
                      <a:r>
                        <a:rPr kumimoji="1" lang="ja-JP" altLang="en-US" sz="1400" dirty="0">
                          <a:solidFill>
                            <a:schemeClr val="tx1"/>
                          </a:solidFill>
                        </a:rPr>
                        <a:t>高い補助金が存在。</a:t>
                      </a:r>
                      <a:endParaRPr kumimoji="1" lang="en-US" altLang="ja-JP" sz="1400" dirty="0">
                        <a:solidFill>
                          <a:schemeClr val="tx1"/>
                        </a:solidFill>
                      </a:endParaRPr>
                    </a:p>
                    <a:p>
                      <a:pPr marL="0" indent="0"/>
                      <a:r>
                        <a:rPr kumimoji="1" lang="ja-JP" altLang="en-US" sz="1400" dirty="0">
                          <a:solidFill>
                            <a:schemeClr val="tx1"/>
                          </a:solidFill>
                        </a:rPr>
                        <a:t>・従来から補助金を出して</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いるという理由で、必要性</a:t>
                      </a:r>
                      <a:endParaRPr kumimoji="1" lang="en-US" altLang="ja-JP" sz="1400" dirty="0">
                        <a:solidFill>
                          <a:schemeClr val="tx1"/>
                        </a:solidFill>
                      </a:endParaRPr>
                    </a:p>
                    <a:p>
                      <a:pPr marL="0" indent="0"/>
                      <a:r>
                        <a:rPr kumimoji="1" lang="en-US" altLang="ja-JP" sz="1400" dirty="0">
                          <a:solidFill>
                            <a:schemeClr val="tx1"/>
                          </a:solidFill>
                        </a:rPr>
                        <a:t> </a:t>
                      </a:r>
                      <a:r>
                        <a:rPr kumimoji="1" lang="ja-JP" altLang="en-US" sz="1400" dirty="0">
                          <a:solidFill>
                            <a:schemeClr val="tx1"/>
                          </a:solidFill>
                        </a:rPr>
                        <a:t>を十分検討せずに補助している団体の存在。</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補助金の予算額</a:t>
                      </a:r>
                      <a:endParaRPr kumimoji="1" lang="en-US" altLang="ja-JP" sz="1400" dirty="0">
                        <a:solidFill>
                          <a:schemeClr val="tx1"/>
                        </a:solidFill>
                      </a:endParaRPr>
                    </a:p>
                    <a:p>
                      <a:pPr marL="0" indent="0"/>
                      <a:r>
                        <a:rPr kumimoji="1" lang="en-US" altLang="ja-JP" sz="1400" dirty="0">
                          <a:solidFill>
                            <a:schemeClr val="tx1"/>
                          </a:solidFill>
                        </a:rPr>
                        <a:t>2007</a:t>
                      </a:r>
                      <a:r>
                        <a:rPr kumimoji="1" lang="ja-JP" altLang="en-US" sz="1400" dirty="0">
                          <a:solidFill>
                            <a:schemeClr val="tx1"/>
                          </a:solidFill>
                        </a:rPr>
                        <a:t>年度　　</a:t>
                      </a:r>
                      <a:r>
                        <a:rPr kumimoji="1" lang="en-US" altLang="ja-JP" sz="1400" dirty="0">
                          <a:solidFill>
                            <a:schemeClr val="tx1"/>
                          </a:solidFill>
                        </a:rPr>
                        <a:t>1,583</a:t>
                      </a:r>
                      <a:r>
                        <a:rPr kumimoji="1" lang="ja-JP" altLang="en-US" sz="1400" dirty="0">
                          <a:solidFill>
                            <a:schemeClr val="tx1"/>
                          </a:solidFill>
                        </a:rPr>
                        <a:t>億円</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　エンドユーザーである府民の視点から有効性・妥当性・特定の団体の既得権になっていないかを検証。</a:t>
                      </a:r>
                    </a:p>
                    <a:p>
                      <a:pPr marL="0" indent="0"/>
                      <a:r>
                        <a:rPr kumimoji="1" lang="ja-JP" altLang="en-US" sz="1400" dirty="0">
                          <a:solidFill>
                            <a:schemeClr val="tx1"/>
                          </a:solidFill>
                        </a:rPr>
                        <a:t>　そのうえで、補助対象、費用対効果等観点から補助手法を見直し。</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ja-JP" altLang="en-US" sz="1400" dirty="0">
                          <a:solidFill>
                            <a:schemeClr val="tx1"/>
                          </a:solidFill>
                        </a:rPr>
                        <a:t>①透明性の低い</a:t>
                      </a:r>
                      <a:r>
                        <a:rPr lang="ja-JP" altLang="en-US" sz="1400" dirty="0">
                          <a:solidFill>
                            <a:schemeClr val="tx1"/>
                          </a:solidFill>
                          <a:latin typeface="+mn-ea"/>
                          <a:cs typeface="メイリオ" panose="020B0604030504040204" pitchFamily="50" charset="-128"/>
                        </a:rPr>
                        <a:t>団体運営費補助から施策対象に確実に効果のある事業費補助に転換。</a:t>
                      </a:r>
                      <a:endParaRPr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②一件あたりのコスト（費用対効果）に着目した補助形態の見直し。</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③</a:t>
                      </a:r>
                      <a:r>
                        <a:rPr lang="ja-JP" altLang="en-US" sz="1400" dirty="0">
                          <a:solidFill>
                            <a:schemeClr val="tx1"/>
                          </a:solidFill>
                          <a:latin typeface="+mn-ea"/>
                          <a:cs typeface="メイリオ" panose="020B0604030504040204" pitchFamily="50" charset="-128"/>
                        </a:rPr>
                        <a:t>これまで府の補助金により運営してきた団体等について、補助を打ち切ることにより自立化など法人のあり方の見直しを促す。</a:t>
                      </a:r>
                      <a:endParaRPr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④広域自治体として必要な補助の範囲を精査。</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⑤府の厳しい財政事情に鑑み、経費を精査。</a:t>
                      </a:r>
                      <a:endParaRPr kumimoji="1" lang="en-US" altLang="ja-JP" sz="1400" dirty="0">
                        <a:solidFill>
                          <a:schemeClr val="tx1"/>
                        </a:solidFill>
                        <a:latin typeface="+mn-ea"/>
                        <a:cs typeface="メイリオ"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latin typeface="+mn-ea"/>
                          <a:cs typeface="メイリオ" panose="020B0604030504040204" pitchFamily="50" charset="-128"/>
                        </a:rPr>
                        <a:t>【</a:t>
                      </a:r>
                      <a:r>
                        <a:rPr kumimoji="1" lang="ja-JP" altLang="en-US" sz="1400" dirty="0">
                          <a:solidFill>
                            <a:schemeClr val="tx1"/>
                          </a:solidFill>
                          <a:latin typeface="+mn-ea"/>
                          <a:cs typeface="メイリオ" panose="020B0604030504040204" pitchFamily="50" charset="-128"/>
                        </a:rPr>
                        <a:t>削減（効果）額</a:t>
                      </a:r>
                      <a:r>
                        <a:rPr kumimoji="1" lang="en-US" altLang="ja-JP" sz="1400" dirty="0">
                          <a:solidFill>
                            <a:schemeClr val="tx1"/>
                          </a:solidFill>
                          <a:latin typeface="+mn-ea"/>
                          <a:cs typeface="メイリオ" panose="020B0604030504040204" pitchFamily="50" charset="-128"/>
                        </a:rPr>
                        <a:t>】</a:t>
                      </a:r>
                    </a:p>
                    <a:p>
                      <a:pPr marL="0" indent="0"/>
                      <a:r>
                        <a:rPr kumimoji="1" lang="en-US" altLang="ja-JP" sz="1400" dirty="0">
                          <a:solidFill>
                            <a:schemeClr val="tx1"/>
                          </a:solidFill>
                          <a:latin typeface="+mn-ea"/>
                          <a:cs typeface="メイリオ" panose="020B0604030504040204" pitchFamily="50" charset="-128"/>
                        </a:rPr>
                        <a:t>2008</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2010</a:t>
                      </a:r>
                      <a:r>
                        <a:rPr kumimoji="1" lang="ja-JP" altLang="en-US" sz="1400" dirty="0">
                          <a:solidFill>
                            <a:schemeClr val="tx1"/>
                          </a:solidFill>
                          <a:latin typeface="+mn-ea"/>
                          <a:cs typeface="メイリオ" panose="020B0604030504040204" pitchFamily="50" charset="-128"/>
                        </a:rPr>
                        <a:t>年度</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対象額約</a:t>
                      </a:r>
                      <a:r>
                        <a:rPr kumimoji="1" lang="en-US" altLang="ja-JP" sz="1400" dirty="0">
                          <a:solidFill>
                            <a:schemeClr val="tx1"/>
                          </a:solidFill>
                          <a:latin typeface="+mn-ea"/>
                          <a:cs typeface="メイリオ" panose="020B0604030504040204" pitchFamily="50" charset="-128"/>
                        </a:rPr>
                        <a:t>706</a:t>
                      </a:r>
                      <a:r>
                        <a:rPr kumimoji="1" lang="ja-JP" altLang="en-US" sz="1400" dirty="0">
                          <a:solidFill>
                            <a:schemeClr val="tx1"/>
                          </a:solidFill>
                          <a:latin typeface="+mn-ea"/>
                          <a:cs typeface="メイリオ" panose="020B0604030504040204" pitchFamily="50" charset="-128"/>
                        </a:rPr>
                        <a:t>億円のうち</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約</a:t>
                      </a:r>
                      <a:r>
                        <a:rPr kumimoji="1" lang="en-US" altLang="ja-JP" sz="1400" dirty="0">
                          <a:solidFill>
                            <a:schemeClr val="tx1"/>
                          </a:solidFill>
                          <a:latin typeface="+mn-ea"/>
                          <a:cs typeface="メイリオ" panose="020B0604030504040204" pitchFamily="50" charset="-128"/>
                        </a:rPr>
                        <a:t>93</a:t>
                      </a:r>
                      <a:r>
                        <a:rPr kumimoji="1" lang="ja-JP" altLang="en-US" sz="1400" dirty="0">
                          <a:solidFill>
                            <a:schemeClr val="tx1"/>
                          </a:solidFill>
                          <a:latin typeface="+mn-ea"/>
                          <a:cs typeface="メイリオ" panose="020B0604030504040204" pitchFamily="50" charset="-128"/>
                        </a:rPr>
                        <a:t>億円（</a:t>
                      </a:r>
                      <a:r>
                        <a:rPr kumimoji="1" lang="en-US" altLang="ja-JP" sz="1400" dirty="0">
                          <a:solidFill>
                            <a:schemeClr val="tx1"/>
                          </a:solidFill>
                          <a:latin typeface="+mn-ea"/>
                          <a:cs typeface="メイリオ" panose="020B0604030504040204" pitchFamily="50" charset="-128"/>
                        </a:rPr>
                        <a:t>13.2</a:t>
                      </a:r>
                      <a:r>
                        <a:rPr kumimoji="1" lang="ja-JP" altLang="en-US" sz="1400" dirty="0">
                          <a:solidFill>
                            <a:schemeClr val="tx1"/>
                          </a:solidFill>
                          <a:latin typeface="+mn-ea"/>
                          <a:cs typeface="メイリオ" panose="020B0604030504040204" pitchFamily="50" charset="-128"/>
                        </a:rPr>
                        <a:t>％）</a:t>
                      </a:r>
                      <a:endParaRPr kumimoji="1" lang="en-US" altLang="ja-JP" sz="1400" dirty="0">
                        <a:solidFill>
                          <a:schemeClr val="tx1"/>
                        </a:solidFill>
                        <a:latin typeface="+mn-ea"/>
                        <a:cs typeface="メイリオ" panose="020B0604030504040204" pitchFamily="50" charset="-128"/>
                      </a:endParaRPr>
                    </a:p>
                    <a:p>
                      <a:pPr marL="0" indent="0"/>
                      <a:r>
                        <a:rPr kumimoji="1" lang="en-US" altLang="ja-JP" sz="1400" dirty="0">
                          <a:solidFill>
                            <a:schemeClr val="tx1"/>
                          </a:solidFill>
                          <a:latin typeface="+mn-ea"/>
                          <a:cs typeface="メイリオ" panose="020B0604030504040204" pitchFamily="50" charset="-128"/>
                        </a:rPr>
                        <a:t>2011</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2013</a:t>
                      </a:r>
                      <a:r>
                        <a:rPr kumimoji="1" lang="ja-JP" altLang="en-US" sz="1400" dirty="0">
                          <a:solidFill>
                            <a:schemeClr val="tx1"/>
                          </a:solidFill>
                          <a:latin typeface="+mn-ea"/>
                          <a:cs typeface="メイリオ" panose="020B0604030504040204" pitchFamily="50" charset="-128"/>
                        </a:rPr>
                        <a:t>年度</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対象額約</a:t>
                      </a:r>
                      <a:r>
                        <a:rPr kumimoji="1" lang="en-US" altLang="ja-JP" sz="1400" dirty="0">
                          <a:solidFill>
                            <a:schemeClr val="tx1"/>
                          </a:solidFill>
                          <a:latin typeface="+mn-ea"/>
                          <a:cs typeface="メイリオ" panose="020B0604030504040204" pitchFamily="50" charset="-128"/>
                        </a:rPr>
                        <a:t>66</a:t>
                      </a:r>
                      <a:r>
                        <a:rPr kumimoji="1" lang="ja-JP" altLang="en-US" sz="1400" dirty="0">
                          <a:solidFill>
                            <a:schemeClr val="tx1"/>
                          </a:solidFill>
                          <a:latin typeface="+mn-ea"/>
                          <a:cs typeface="メイリオ" panose="020B0604030504040204" pitchFamily="50" charset="-128"/>
                        </a:rPr>
                        <a:t>億円のうち</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約</a:t>
                      </a:r>
                      <a:r>
                        <a:rPr kumimoji="1" lang="en-US" altLang="ja-JP" sz="1400" dirty="0">
                          <a:solidFill>
                            <a:schemeClr val="tx1"/>
                          </a:solidFill>
                          <a:latin typeface="+mn-ea"/>
                          <a:cs typeface="メイリオ" panose="020B0604030504040204" pitchFamily="50" charset="-128"/>
                        </a:rPr>
                        <a:t>23</a:t>
                      </a:r>
                      <a:r>
                        <a:rPr kumimoji="1" lang="ja-JP" altLang="en-US" sz="1400" dirty="0">
                          <a:solidFill>
                            <a:schemeClr val="tx1"/>
                          </a:solidFill>
                          <a:latin typeface="+mn-ea"/>
                          <a:cs typeface="メイリオ" panose="020B0604030504040204" pitchFamily="50" charset="-128"/>
                        </a:rPr>
                        <a:t>億円（</a:t>
                      </a:r>
                      <a:r>
                        <a:rPr kumimoji="1" lang="en-US" altLang="ja-JP" sz="1400" dirty="0">
                          <a:solidFill>
                            <a:schemeClr val="tx1"/>
                          </a:solidFill>
                          <a:latin typeface="+mn-ea"/>
                          <a:cs typeface="メイリオ" panose="020B0604030504040204" pitchFamily="50" charset="-128"/>
                        </a:rPr>
                        <a:t>34.9</a:t>
                      </a:r>
                      <a:r>
                        <a:rPr kumimoji="1" lang="ja-JP" altLang="en-US" sz="1400" dirty="0">
                          <a:solidFill>
                            <a:schemeClr val="tx1"/>
                          </a:solidFill>
                          <a:latin typeface="+mn-ea"/>
                          <a:cs typeface="メイリオ" panose="020B0604030504040204" pitchFamily="50" charset="-128"/>
                        </a:rPr>
                        <a:t>％）</a:t>
                      </a:r>
                      <a:endParaRPr kumimoji="1" lang="en-US" altLang="ja-JP" sz="1400" dirty="0">
                        <a:solidFill>
                          <a:schemeClr val="tx1"/>
                        </a:solidFill>
                        <a:latin typeface="+mn-ea"/>
                        <a:cs typeface="メイリオ" panose="020B0604030504040204" pitchFamily="50" charset="-128"/>
                      </a:endParaRPr>
                    </a:p>
                    <a:p>
                      <a:pPr marL="0" indent="0"/>
                      <a:r>
                        <a:rPr kumimoji="1" lang="ja-JP" altLang="en-US" sz="1400" dirty="0">
                          <a:solidFill>
                            <a:schemeClr val="tx1"/>
                          </a:solidFill>
                          <a:latin typeface="+mn-ea"/>
                          <a:cs typeface="メイリオ" panose="020B0604030504040204" pitchFamily="50" charset="-128"/>
                        </a:rPr>
                        <a:t>⇒　</a:t>
                      </a:r>
                      <a:r>
                        <a:rPr kumimoji="1" lang="en-US" altLang="ja-JP" sz="1400" dirty="0">
                          <a:solidFill>
                            <a:schemeClr val="tx1"/>
                          </a:solidFill>
                          <a:latin typeface="+mn-ea"/>
                          <a:cs typeface="メイリオ" panose="020B0604030504040204" pitchFamily="50" charset="-128"/>
                        </a:rPr>
                        <a:t>6</a:t>
                      </a:r>
                      <a:r>
                        <a:rPr kumimoji="1" lang="ja-JP" altLang="en-US" sz="1400" dirty="0">
                          <a:solidFill>
                            <a:schemeClr val="tx1"/>
                          </a:solidFill>
                          <a:latin typeface="+mn-ea"/>
                          <a:cs typeface="メイリオ" panose="020B0604030504040204" pitchFamily="50" charset="-128"/>
                        </a:rPr>
                        <a:t>年間（</a:t>
                      </a:r>
                      <a:r>
                        <a:rPr kumimoji="1" lang="en-US" altLang="ja-JP" sz="1400" dirty="0">
                          <a:solidFill>
                            <a:schemeClr val="tx1"/>
                          </a:solidFill>
                          <a:latin typeface="+mn-ea"/>
                          <a:cs typeface="メイリオ" panose="020B0604030504040204" pitchFamily="50" charset="-128"/>
                        </a:rPr>
                        <a:t>2008</a:t>
                      </a:r>
                      <a:r>
                        <a:rPr kumimoji="1" lang="ja-JP" altLang="en-US" sz="1400" dirty="0">
                          <a:solidFill>
                            <a:schemeClr val="tx1"/>
                          </a:solidFill>
                          <a:latin typeface="+mn-ea"/>
                          <a:cs typeface="メイリオ" panose="020B0604030504040204" pitchFamily="50" charset="-128"/>
                        </a:rPr>
                        <a:t>～</a:t>
                      </a:r>
                      <a:r>
                        <a:rPr kumimoji="1" lang="en-US" altLang="ja-JP" sz="1400" dirty="0">
                          <a:solidFill>
                            <a:schemeClr val="tx1"/>
                          </a:solidFill>
                          <a:latin typeface="+mn-ea"/>
                          <a:cs typeface="メイリオ" panose="020B0604030504040204" pitchFamily="50" charset="-128"/>
                        </a:rPr>
                        <a:t>2013</a:t>
                      </a:r>
                      <a:r>
                        <a:rPr kumimoji="1" lang="ja-JP" altLang="en-US" sz="1400" dirty="0">
                          <a:solidFill>
                            <a:schemeClr val="tx1"/>
                          </a:solidFill>
                          <a:latin typeface="+mn-ea"/>
                          <a:cs typeface="メイリオ" panose="020B0604030504040204" pitchFamily="50" charset="-128"/>
                        </a:rPr>
                        <a:t>年）の削減（効果）額合計</a:t>
                      </a:r>
                      <a:r>
                        <a:rPr kumimoji="1" lang="en-US" altLang="ja-JP" sz="1400" dirty="0">
                          <a:solidFill>
                            <a:schemeClr val="tx1"/>
                          </a:solidFill>
                          <a:latin typeface="+mn-ea"/>
                          <a:cs typeface="メイリオ" panose="020B0604030504040204" pitchFamily="50" charset="-128"/>
                        </a:rPr>
                        <a:t>348</a:t>
                      </a:r>
                      <a:r>
                        <a:rPr kumimoji="1" lang="ja-JP" altLang="en-US" sz="1400" dirty="0">
                          <a:solidFill>
                            <a:schemeClr val="tx1"/>
                          </a:solidFill>
                          <a:latin typeface="+mn-ea"/>
                          <a:cs typeface="メイリオ" panose="020B0604030504040204" pitchFamily="50" charset="-128"/>
                        </a:rPr>
                        <a:t>億円</a:t>
                      </a:r>
                      <a:endParaRPr kumimoji="1" lang="en-US" altLang="ja-JP" sz="14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a:t>
                      </a:r>
                      <a:r>
                        <a:rPr kumimoji="1" lang="en-US" altLang="ja-JP" sz="900" dirty="0">
                          <a:solidFill>
                            <a:schemeClr val="tx1"/>
                          </a:solidFill>
                          <a:latin typeface="+mn-ea"/>
                          <a:cs typeface="メイリオ" panose="020B0604030504040204" pitchFamily="50" charset="-128"/>
                        </a:rPr>
                        <a:t>※</a:t>
                      </a:r>
                      <a:r>
                        <a:rPr kumimoji="1" lang="ja-JP" altLang="en-US" sz="900" dirty="0">
                          <a:solidFill>
                            <a:schemeClr val="tx1"/>
                          </a:solidFill>
                          <a:latin typeface="+mn-ea"/>
                          <a:cs typeface="メイリオ" panose="020B0604030504040204" pitchFamily="50" charset="-128"/>
                        </a:rPr>
                        <a:t>見直し対象：実績一覧のとおり</a:t>
                      </a:r>
                      <a:endParaRPr kumimoji="1" lang="en-US" altLang="ja-JP" sz="9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対象額は基準年度の予算額</a:t>
                      </a:r>
                      <a:endParaRPr kumimoji="1" lang="en-US" altLang="ja-JP" sz="900" dirty="0">
                        <a:solidFill>
                          <a:schemeClr val="tx1"/>
                        </a:solidFill>
                        <a:latin typeface="+mn-ea"/>
                        <a:cs typeface="メイリオ" panose="020B0604030504040204" pitchFamily="50" charset="-128"/>
                      </a:endParaRPr>
                    </a:p>
                    <a:p>
                      <a:pPr marL="0" indent="0"/>
                      <a:r>
                        <a:rPr kumimoji="1" lang="ja-JP" altLang="en-US" sz="900" dirty="0">
                          <a:solidFill>
                            <a:schemeClr val="tx1"/>
                          </a:solidFill>
                          <a:latin typeface="+mn-ea"/>
                          <a:cs typeface="メイリオ" panose="020B0604030504040204" pitchFamily="50" charset="-128"/>
                        </a:rPr>
                        <a:t>　　　　実績は単年度平均</a:t>
                      </a:r>
                      <a:endParaRPr kumimoji="1" lang="ja-JP" altLang="en-US" sz="900" dirty="0">
                        <a:solidFill>
                          <a:schemeClr val="tx1"/>
                        </a:solidFill>
                      </a:endParaRPr>
                    </a:p>
                    <a:p>
                      <a:pPr marL="92075" indent="-92075"/>
                      <a:endParaRPr kumimoji="1" lang="en-US" altLang="ja-JP" sz="1400" dirty="0">
                        <a:solidFill>
                          <a:srgbClr val="0070C0"/>
                        </a:solidFill>
                        <a:latin typeface="+mn-ea"/>
                        <a:ea typeface="+mn-ea"/>
                      </a:endParaRPr>
                    </a:p>
                    <a:p>
                      <a:pPr marL="92075" indent="-92075"/>
                      <a:r>
                        <a:rPr kumimoji="1" lang="en-US" altLang="ja-JP" sz="1400" dirty="0">
                          <a:solidFill>
                            <a:schemeClr val="tx1"/>
                          </a:solidFill>
                          <a:latin typeface="+mn-ea"/>
                          <a:ea typeface="+mn-ea"/>
                        </a:rPr>
                        <a:t>2014</a:t>
                      </a:r>
                      <a:r>
                        <a:rPr kumimoji="1" lang="ja-JP" altLang="en-US" sz="1400" dirty="0">
                          <a:solidFill>
                            <a:schemeClr val="tx1"/>
                          </a:solidFill>
                          <a:latin typeface="+mn-ea"/>
                          <a:ea typeface="+mn-ea"/>
                        </a:rPr>
                        <a:t>年度</a:t>
                      </a:r>
                      <a:endParaRPr kumimoji="1" lang="en-US" altLang="ja-JP" sz="1400" dirty="0">
                        <a:solidFill>
                          <a:schemeClr val="tx1"/>
                        </a:solidFill>
                        <a:latin typeface="+mn-ea"/>
                        <a:ea typeface="+mn-ea"/>
                      </a:endParaRPr>
                    </a:p>
                    <a:p>
                      <a:pPr marL="92075" indent="-92075"/>
                      <a:r>
                        <a:rPr kumimoji="1" lang="ja-JP" altLang="en-US" sz="1400" dirty="0">
                          <a:solidFill>
                            <a:schemeClr val="tx1"/>
                          </a:solidFill>
                          <a:latin typeface="+mn-ea"/>
                          <a:ea typeface="+mn-ea"/>
                        </a:rPr>
                        <a:t>　補助金等の更なる見直し</a:t>
                      </a:r>
                      <a:endParaRPr kumimoji="1" lang="en-US" altLang="ja-JP" sz="1400" dirty="0">
                        <a:solidFill>
                          <a:schemeClr val="tx1"/>
                        </a:solidFill>
                        <a:latin typeface="+mn-ea"/>
                        <a:ea typeface="+mn-ea"/>
                      </a:endParaRPr>
                    </a:p>
                    <a:p>
                      <a:pPr marL="92075" indent="-92075"/>
                      <a:r>
                        <a:rPr kumimoji="1" lang="ja-JP" altLang="en-US" sz="1400" dirty="0">
                          <a:solidFill>
                            <a:schemeClr val="tx1"/>
                          </a:solidFill>
                          <a:latin typeface="+mn-ea"/>
                          <a:ea typeface="+mn-ea"/>
                        </a:rPr>
                        <a:t>　約</a:t>
                      </a:r>
                      <a:r>
                        <a:rPr kumimoji="1" lang="en-US" altLang="ja-JP" sz="1400" dirty="0">
                          <a:solidFill>
                            <a:schemeClr val="tx1"/>
                          </a:solidFill>
                          <a:latin typeface="+mn-ea"/>
                          <a:ea typeface="+mn-ea"/>
                        </a:rPr>
                        <a:t>34</a:t>
                      </a:r>
                      <a:r>
                        <a:rPr kumimoji="1" lang="ja-JP" altLang="en-US" sz="1400" dirty="0">
                          <a:solidFill>
                            <a:schemeClr val="tx1"/>
                          </a:solidFill>
                          <a:latin typeface="+mn-ea"/>
                          <a:ea typeface="+mn-ea"/>
                        </a:rPr>
                        <a:t>億円</a:t>
                      </a:r>
                      <a:endParaRPr kumimoji="1" lang="en-US" altLang="ja-JP" sz="1400" dirty="0">
                        <a:solidFill>
                          <a:schemeClr val="tx1"/>
                        </a:solidFill>
                        <a:latin typeface="+mn-ea"/>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r>
                        <a:rPr kumimoji="1" lang="ja-JP" altLang="en-US" sz="1400" b="1" dirty="0">
                          <a:solidFill>
                            <a:schemeClr val="tx1"/>
                          </a:solidFill>
                        </a:rPr>
                        <a:t>⑥　分担金等の見直し</a:t>
                      </a:r>
                      <a:endParaRPr kumimoji="1" lang="en-US" altLang="ja-JP" sz="1400" b="1" dirty="0">
                        <a:solidFill>
                          <a:schemeClr val="tx1"/>
                        </a:solidFill>
                      </a:endParaRPr>
                    </a:p>
                    <a:p>
                      <a:r>
                        <a:rPr kumimoji="1" lang="ja-JP" altLang="en-US" sz="1400" dirty="0">
                          <a:solidFill>
                            <a:schemeClr val="tx1"/>
                          </a:solidFill>
                        </a:rPr>
                        <a:t>・　地方の側から額や使途がコントロールできず、一方的に住民の税金を支出するルールが出来上がっており、それが国から「天下り」した役員の報酬に充当されているｹｰｽが存在。</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92075" indent="-92075"/>
                      <a:r>
                        <a:rPr kumimoji="1" lang="ja-JP" altLang="en-US" sz="1400" dirty="0">
                          <a:solidFill>
                            <a:schemeClr val="tx1"/>
                          </a:solidFill>
                        </a:rPr>
                        <a:t>　分担金等の支出の必要性を厳しく精査。</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92075" indent="-92075"/>
                      <a:r>
                        <a:rPr kumimoji="1" lang="ja-JP" altLang="en-US" sz="1400" dirty="0">
                          <a:solidFill>
                            <a:schemeClr val="tx1"/>
                          </a:solidFill>
                        </a:rPr>
                        <a:t>以下の点について確認のうえ、支出の是非を判断。</a:t>
                      </a:r>
                      <a:endParaRPr kumimoji="1" lang="en-US" altLang="ja-JP" sz="1400" dirty="0">
                        <a:solidFill>
                          <a:schemeClr val="tx1"/>
                        </a:solidFill>
                      </a:endParaRPr>
                    </a:p>
                    <a:p>
                      <a:pPr marL="92075" indent="-92075"/>
                      <a:r>
                        <a:rPr kumimoji="1" lang="ja-JP" altLang="en-US" sz="1400" dirty="0">
                          <a:solidFill>
                            <a:schemeClr val="tx1"/>
                          </a:solidFill>
                        </a:rPr>
                        <a:t>・府として分担金を支出する必要があるか。</a:t>
                      </a:r>
                      <a:endParaRPr kumimoji="1" lang="en-US" altLang="ja-JP" sz="1400" dirty="0">
                        <a:solidFill>
                          <a:schemeClr val="tx1"/>
                        </a:solidFill>
                      </a:endParaRPr>
                    </a:p>
                    <a:p>
                      <a:pPr marL="92075" indent="-92075"/>
                      <a:r>
                        <a:rPr kumimoji="1" lang="ja-JP" altLang="en-US" sz="1400" dirty="0">
                          <a:solidFill>
                            <a:schemeClr val="tx1"/>
                          </a:solidFill>
                        </a:rPr>
                        <a:t>・国の</a:t>
                      </a:r>
                      <a:r>
                        <a:rPr kumimoji="1" lang="en-US" altLang="ja-JP" sz="1400" dirty="0">
                          <a:solidFill>
                            <a:schemeClr val="tx1"/>
                          </a:solidFill>
                        </a:rPr>
                        <a:t>OB</a:t>
                      </a:r>
                      <a:r>
                        <a:rPr kumimoji="1" lang="ja-JP" altLang="en-US" sz="1400" dirty="0">
                          <a:solidFill>
                            <a:schemeClr val="tx1"/>
                          </a:solidFill>
                        </a:rPr>
                        <a:t>職員が役員等に就任していないか</a:t>
                      </a:r>
                      <a:endParaRPr kumimoji="1" lang="en-US" altLang="ja-JP" sz="1400" dirty="0">
                        <a:solidFill>
                          <a:schemeClr val="tx1"/>
                        </a:solidFill>
                      </a:endParaRPr>
                    </a:p>
                    <a:p>
                      <a:pPr marL="92075" indent="-92075"/>
                      <a:r>
                        <a:rPr kumimoji="1" lang="ja-JP" altLang="en-US" sz="1400" dirty="0">
                          <a:solidFill>
                            <a:schemeClr val="tx1"/>
                          </a:solidFill>
                        </a:rPr>
                        <a:t>・分担金の使途が明確か</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endParaRPr kumimoji="1" lang="en-US" altLang="ja-JP" sz="1400" dirty="0">
                        <a:solidFill>
                          <a:schemeClr val="tx1"/>
                        </a:solidFill>
                      </a:endParaRPr>
                    </a:p>
                    <a:p>
                      <a:pPr marL="0" indent="0"/>
                      <a:r>
                        <a:rPr kumimoji="1" lang="en-US" altLang="ja-JP" sz="1400" dirty="0">
                          <a:solidFill>
                            <a:schemeClr val="tx1"/>
                          </a:solidFill>
                        </a:rPr>
                        <a:t>2011</a:t>
                      </a:r>
                      <a:r>
                        <a:rPr kumimoji="1" lang="ja-JP" altLang="en-US" sz="1400" dirty="0">
                          <a:solidFill>
                            <a:schemeClr val="tx1"/>
                          </a:solidFill>
                        </a:rPr>
                        <a:t>年度当初予算において</a:t>
                      </a:r>
                      <a:r>
                        <a:rPr kumimoji="1" lang="en-US" altLang="ja-JP" sz="1400" dirty="0">
                          <a:solidFill>
                            <a:schemeClr val="tx1"/>
                          </a:solidFill>
                        </a:rPr>
                        <a:t>51</a:t>
                      </a:r>
                      <a:r>
                        <a:rPr kumimoji="1" lang="ja-JP" altLang="en-US" sz="1400" dirty="0">
                          <a:solidFill>
                            <a:schemeClr val="tx1"/>
                          </a:solidFill>
                        </a:rPr>
                        <a:t>項目約</a:t>
                      </a:r>
                      <a:r>
                        <a:rPr kumimoji="1" lang="en-US" altLang="ja-JP" sz="1400" dirty="0">
                          <a:solidFill>
                            <a:schemeClr val="tx1"/>
                          </a:solidFill>
                        </a:rPr>
                        <a:t>2</a:t>
                      </a:r>
                      <a:r>
                        <a:rPr kumimoji="1" lang="ja-JP" altLang="en-US" sz="1400" dirty="0">
                          <a:solidFill>
                            <a:schemeClr val="tx1"/>
                          </a:solidFill>
                        </a:rPr>
                        <a:t>億</a:t>
                      </a:r>
                      <a:r>
                        <a:rPr kumimoji="1" lang="en-US" altLang="ja-JP" sz="1400" dirty="0">
                          <a:solidFill>
                            <a:schemeClr val="tx1"/>
                          </a:solidFill>
                        </a:rPr>
                        <a:t>1,000</a:t>
                      </a:r>
                      <a:r>
                        <a:rPr kumimoji="1" lang="ja-JP" altLang="en-US" sz="1400" dirty="0">
                          <a:solidFill>
                            <a:schemeClr val="tx1"/>
                          </a:solidFill>
                        </a:rPr>
                        <a:t>万円の支出を取りやめ。</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335</a:t>
            </a:fld>
            <a:endParaRPr lang="ja-JP" altLang="en-US"/>
          </a:p>
        </p:txBody>
      </p:sp>
    </p:spTree>
    <p:extLst>
      <p:ext uri="{BB962C8B-B14F-4D97-AF65-F5344CB8AC3E}">
        <p14:creationId xmlns:p14="http://schemas.microsoft.com/office/powerpoint/2010/main" val="559611615"/>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225500" y="188640"/>
            <a:ext cx="770485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■補助金等見直し（総括）　</a:t>
            </a:r>
          </a:p>
        </p:txBody>
      </p:sp>
      <p:graphicFrame>
        <p:nvGraphicFramePr>
          <p:cNvPr id="2" name="表 1"/>
          <p:cNvGraphicFramePr>
            <a:graphicFrameLocks noGrp="1"/>
          </p:cNvGraphicFramePr>
          <p:nvPr/>
        </p:nvGraphicFramePr>
        <p:xfrm>
          <a:off x="611560" y="908720"/>
          <a:ext cx="8280920" cy="3093720"/>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20000"/>
                    </a:ext>
                  </a:extLst>
                </a:gridCol>
                <a:gridCol w="2533372">
                  <a:extLst>
                    <a:ext uri="{9D8B030D-6E8A-4147-A177-3AD203B41FA5}">
                      <a16:colId xmlns:a16="http://schemas.microsoft.com/office/drawing/2014/main" val="20001"/>
                    </a:ext>
                  </a:extLst>
                </a:gridCol>
                <a:gridCol w="1268650">
                  <a:extLst>
                    <a:ext uri="{9D8B030D-6E8A-4147-A177-3AD203B41FA5}">
                      <a16:colId xmlns:a16="http://schemas.microsoft.com/office/drawing/2014/main" val="20002"/>
                    </a:ext>
                  </a:extLst>
                </a:gridCol>
                <a:gridCol w="878498">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a:t>項目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solidFill>
                            <a:schemeClr val="bg1"/>
                          </a:solidFill>
                        </a:rPr>
                        <a:t>改革の</a:t>
                      </a:r>
                      <a:r>
                        <a:rPr kumimoji="1" lang="ja-JP" altLang="en-US" sz="1600" dirty="0"/>
                        <a:t>方向性</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削減効果額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400" dirty="0">
                          <a:solidFill>
                            <a:schemeClr val="tx1"/>
                          </a:solidFill>
                        </a:rPr>
                        <a:t>①運営費補助から事業費補助への転換</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競争性の導入</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18</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19.4</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algn="l"/>
                      <a:r>
                        <a:rPr kumimoji="1" lang="ja-JP" altLang="en-US" sz="1400" dirty="0">
                          <a:solidFill>
                            <a:schemeClr val="tx1"/>
                          </a:solidFill>
                        </a:rPr>
                        <a:t>②一件当たりの補助コストの見直し</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廃止・再構築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5</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100</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algn="l"/>
                      <a:r>
                        <a:rPr kumimoji="1" lang="ja-JP" altLang="en-US" sz="1400" dirty="0">
                          <a:solidFill>
                            <a:schemeClr val="tx1"/>
                          </a:solidFill>
                        </a:rPr>
                        <a:t>③補助金廃止による団体の自立化促進</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寄附や収益事業等による自律的運営への転換</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25</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56.8</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algn="l"/>
                      <a:r>
                        <a:rPr kumimoji="1" lang="ja-JP" altLang="en-US" sz="1400" dirty="0">
                          <a:solidFill>
                            <a:schemeClr val="tx1"/>
                          </a:solidFill>
                        </a:rPr>
                        <a:t>④役割分担の整理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a:r>
                        <a:rPr kumimoji="1" lang="ja-JP" altLang="en-US" sz="1400" dirty="0">
                          <a:solidFill>
                            <a:schemeClr val="tx1"/>
                          </a:solidFill>
                        </a:rPr>
                        <a:t>府の役割分担の再整理等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37</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22.2</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pPr algn="l"/>
                      <a:r>
                        <a:rPr kumimoji="1" lang="ja-JP" altLang="en-US" sz="1400" dirty="0">
                          <a:solidFill>
                            <a:schemeClr val="tx1"/>
                          </a:solidFill>
                        </a:rPr>
                        <a:t>⑤経費削減等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財政状況に鑑み規模の縮小等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266</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13.1</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600" dirty="0">
                        <a:solidFill>
                          <a:schemeClr val="tx1"/>
                        </a:solidFill>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370840">
                <a:tc gridSpan="2">
                  <a:txBody>
                    <a:bodyPr/>
                    <a:lstStyle/>
                    <a:p>
                      <a:pPr algn="ctr"/>
                      <a:r>
                        <a:rPr kumimoji="1" lang="ja-JP" altLang="en-US" sz="1600" dirty="0">
                          <a:solidFill>
                            <a:schemeClr val="tx1"/>
                          </a:solidFill>
                        </a:rPr>
                        <a:t>合　　　　計</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dirty="0"/>
                    </a:p>
                  </a:txBody>
                  <a:tcPr/>
                </a:tc>
                <a:tc>
                  <a:txBody>
                    <a:bodyPr/>
                    <a:lstStyle/>
                    <a:p>
                      <a:pPr algn="r"/>
                      <a:r>
                        <a:rPr kumimoji="1" lang="en-US" altLang="ja-JP" sz="1600" dirty="0">
                          <a:solidFill>
                            <a:schemeClr val="tx1"/>
                          </a:solidFill>
                        </a:rPr>
                        <a:t>348</a:t>
                      </a:r>
                      <a:r>
                        <a:rPr kumimoji="1" lang="ja-JP" altLang="en-US" sz="1600" dirty="0">
                          <a:solidFill>
                            <a:schemeClr val="tx1"/>
                          </a:solidFill>
                        </a:rPr>
                        <a:t>億円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15.1</a:t>
                      </a:r>
                      <a:r>
                        <a:rPr kumimoji="1" lang="ja-JP" altLang="en-US" sz="1600" dirty="0">
                          <a:solidFill>
                            <a:schemeClr val="tx1"/>
                          </a:solidFill>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rPr>
                        <a:t>合計は端数処理により①～⑤の合計と異なる</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3" name="表 2"/>
          <p:cNvGraphicFramePr>
            <a:graphicFrameLocks noGrp="1"/>
          </p:cNvGraphicFramePr>
          <p:nvPr/>
        </p:nvGraphicFramePr>
        <p:xfrm>
          <a:off x="623000" y="5503376"/>
          <a:ext cx="8269480" cy="949960"/>
        </p:xfrm>
        <a:graphic>
          <a:graphicData uri="http://schemas.openxmlformats.org/drawingml/2006/table">
            <a:tbl>
              <a:tblPr firstRow="1" bandRow="1">
                <a:tableStyleId>{5C22544A-7EE6-4342-B048-85BDC9FD1C3A}</a:tableStyleId>
              </a:tblPr>
              <a:tblGrid>
                <a:gridCol w="2148800">
                  <a:extLst>
                    <a:ext uri="{9D8B030D-6E8A-4147-A177-3AD203B41FA5}">
                      <a16:colId xmlns:a16="http://schemas.microsoft.com/office/drawing/2014/main" val="20000"/>
                    </a:ext>
                  </a:extLst>
                </a:gridCol>
                <a:gridCol w="2376264">
                  <a:extLst>
                    <a:ext uri="{9D8B030D-6E8A-4147-A177-3AD203B41FA5}">
                      <a16:colId xmlns:a16="http://schemas.microsoft.com/office/drawing/2014/main" val="20001"/>
                    </a:ext>
                  </a:extLst>
                </a:gridCol>
                <a:gridCol w="129614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tblGrid>
              <a:tr h="370840">
                <a:tc>
                  <a:txBody>
                    <a:bodyPr/>
                    <a:lstStyle/>
                    <a:p>
                      <a:pPr algn="ctr"/>
                      <a:r>
                        <a:rPr kumimoji="1" lang="ja-JP" altLang="en-US" sz="1600" dirty="0"/>
                        <a:t>項目</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solidFill>
                            <a:schemeClr val="bg1"/>
                          </a:solidFill>
                        </a:rPr>
                        <a:t>改革の</a:t>
                      </a:r>
                      <a:r>
                        <a:rPr kumimoji="1" lang="ja-JP" altLang="en-US" sz="1600" dirty="0"/>
                        <a:t>方向性</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削減効果額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600" dirty="0"/>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r>
                        <a:rPr kumimoji="1" lang="ja-JP" altLang="en-US" sz="1600" dirty="0">
                          <a:solidFill>
                            <a:schemeClr val="tx1"/>
                          </a:solidFill>
                        </a:rPr>
                        <a:t>⑥国関係法人</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運営費的な分担金等の廃止</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600" dirty="0">
                          <a:solidFill>
                            <a:schemeClr val="tx1"/>
                          </a:solidFill>
                        </a:rPr>
                        <a:t>2</a:t>
                      </a:r>
                      <a:r>
                        <a:rPr kumimoji="1" lang="ja-JP" altLang="en-US" sz="1600" dirty="0">
                          <a:solidFill>
                            <a:schemeClr val="tx1"/>
                          </a:solidFill>
                        </a:rPr>
                        <a:t>億円</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600" dirty="0">
                          <a:solidFill>
                            <a:schemeClr val="tx1"/>
                          </a:solidFill>
                        </a:rPr>
                        <a:t>100</a:t>
                      </a:r>
                      <a:r>
                        <a:rPr kumimoji="1" lang="ja-JP" altLang="en-US" sz="1600" dirty="0">
                          <a:solidFill>
                            <a:schemeClr val="tx1"/>
                          </a:solidFill>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rPr>
                        <a:t>2010</a:t>
                      </a:r>
                      <a:r>
                        <a:rPr kumimoji="1" lang="ja-JP" altLang="en-US" sz="1100" dirty="0">
                          <a:solidFill>
                            <a:schemeClr val="tx1"/>
                          </a:solidFill>
                        </a:rPr>
                        <a:t>年度</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正方形/長方形 3"/>
          <p:cNvSpPr/>
          <p:nvPr/>
        </p:nvSpPr>
        <p:spPr>
          <a:xfrm>
            <a:off x="611560" y="557972"/>
            <a:ext cx="3902030"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　補助金（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2008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年度の見直し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p>
        </p:txBody>
      </p:sp>
      <p:sp>
        <p:nvSpPr>
          <p:cNvPr id="5" name="正方形/長方形 4"/>
          <p:cNvSpPr/>
          <p:nvPr/>
        </p:nvSpPr>
        <p:spPr>
          <a:xfrm>
            <a:off x="623000" y="5156076"/>
            <a:ext cx="169309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＜２＞　分担金等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graphicFrame>
        <p:nvGraphicFramePr>
          <p:cNvPr id="9" name="表 8"/>
          <p:cNvGraphicFramePr>
            <a:graphicFrameLocks noGrp="1"/>
          </p:cNvGraphicFramePr>
          <p:nvPr/>
        </p:nvGraphicFramePr>
        <p:xfrm>
          <a:off x="611560" y="4077072"/>
          <a:ext cx="8280920" cy="797560"/>
        </p:xfrm>
        <a:graphic>
          <a:graphicData uri="http://schemas.openxmlformats.org/drawingml/2006/table">
            <a:tbl>
              <a:tblPr firstRow="1" bandRow="1">
                <a:tableStyleId>{5C22544A-7EE6-4342-B048-85BDC9FD1C3A}</a:tableStyleId>
              </a:tblPr>
              <a:tblGrid>
                <a:gridCol w="4536504">
                  <a:extLst>
                    <a:ext uri="{9D8B030D-6E8A-4147-A177-3AD203B41FA5}">
                      <a16:colId xmlns:a16="http://schemas.microsoft.com/office/drawing/2014/main" val="20000"/>
                    </a:ext>
                  </a:extLst>
                </a:gridCol>
                <a:gridCol w="1284704">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1595616">
                  <a:extLst>
                    <a:ext uri="{9D8B030D-6E8A-4147-A177-3AD203B41FA5}">
                      <a16:colId xmlns:a16="http://schemas.microsoft.com/office/drawing/2014/main" val="20003"/>
                    </a:ext>
                  </a:extLst>
                </a:gridCol>
              </a:tblGrid>
              <a:tr h="370840">
                <a:tc>
                  <a:txBody>
                    <a:bodyPr/>
                    <a:lstStyle/>
                    <a:p>
                      <a:pPr algn="l"/>
                      <a:r>
                        <a:rPr kumimoji="1" lang="ja-JP" altLang="en-US" sz="1600" b="0" dirty="0">
                          <a:solidFill>
                            <a:schemeClr val="tx1"/>
                          </a:solidFill>
                          <a:latin typeface="+mn-ea"/>
                          <a:ea typeface="+mn-ea"/>
                        </a:rPr>
                        <a:t>　　　　　補助金（</a:t>
                      </a:r>
                      <a:r>
                        <a:rPr kumimoji="1" lang="en-US" altLang="ja-JP" sz="1600" b="0" dirty="0">
                          <a:solidFill>
                            <a:schemeClr val="tx1"/>
                          </a:solidFill>
                          <a:latin typeface="+mn-ea"/>
                          <a:ea typeface="+mn-ea"/>
                        </a:rPr>
                        <a:t>2014</a:t>
                      </a:r>
                      <a:r>
                        <a:rPr kumimoji="1" lang="ja-JP" altLang="en-US" sz="1600" b="0" dirty="0">
                          <a:solidFill>
                            <a:schemeClr val="tx1"/>
                          </a:solidFill>
                          <a:latin typeface="+mn-ea"/>
                          <a:ea typeface="+mn-ea"/>
                        </a:rPr>
                        <a:t>年度の見直し）</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kumimoji="1" lang="ja-JP" altLang="en-US" sz="160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840">
                <a:tc>
                  <a:txBody>
                    <a:bodyPr/>
                    <a:lstStyle/>
                    <a:p>
                      <a:r>
                        <a:rPr kumimoji="1" lang="ja-JP" altLang="en-US" sz="1400" dirty="0">
                          <a:solidFill>
                            <a:schemeClr val="tx1"/>
                          </a:solidFill>
                        </a:rPr>
                        <a:t>「</a:t>
                      </a:r>
                      <a:r>
                        <a:rPr kumimoji="1" lang="en-US" altLang="ja-JP" sz="1400" dirty="0">
                          <a:solidFill>
                            <a:schemeClr val="tx1"/>
                          </a:solidFill>
                        </a:rPr>
                        <a:t>2014</a:t>
                      </a:r>
                      <a:r>
                        <a:rPr kumimoji="1" lang="ja-JP" altLang="en-US" sz="1400" dirty="0">
                          <a:solidFill>
                            <a:schemeClr val="tx1"/>
                          </a:solidFill>
                        </a:rPr>
                        <a:t>年度行財政改革の取組み」による補助金等の見直し</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r"/>
                      <a:r>
                        <a:rPr kumimoji="1" lang="en-US" altLang="ja-JP" sz="1600" dirty="0">
                          <a:solidFill>
                            <a:schemeClr val="tx1"/>
                          </a:solidFill>
                        </a:rPr>
                        <a:t>34</a:t>
                      </a:r>
                      <a:r>
                        <a:rPr kumimoji="1" lang="ja-JP" altLang="en-US" sz="1600" dirty="0">
                          <a:solidFill>
                            <a:schemeClr val="tx1"/>
                          </a:solidFill>
                        </a:rPr>
                        <a:t>億円</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algn="ctr"/>
                      <a:r>
                        <a:rPr kumimoji="1" lang="en-US" altLang="ja-JP" sz="1600" dirty="0">
                          <a:solidFill>
                            <a:schemeClr val="tx1"/>
                          </a:solidFill>
                        </a:rPr>
                        <a:t>8.9</a:t>
                      </a:r>
                      <a:r>
                        <a:rPr kumimoji="1" lang="ja-JP" altLang="en-US" sz="1600" dirty="0">
                          <a:solidFill>
                            <a:schemeClr val="tx1"/>
                          </a:solidFill>
                        </a:rPr>
                        <a:t>％</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r>
                        <a:rPr kumimoji="1" lang="en-US" altLang="ja-JP" sz="1100" dirty="0">
                          <a:solidFill>
                            <a:schemeClr val="tx1"/>
                          </a:solidFill>
                        </a:rPr>
                        <a:t>2014</a:t>
                      </a:r>
                      <a:r>
                        <a:rPr kumimoji="1" lang="ja-JP" altLang="en-US" sz="1100" dirty="0">
                          <a:solidFill>
                            <a:schemeClr val="tx1"/>
                          </a:solidFill>
                        </a:rPr>
                        <a:t>年度単年度の</a:t>
                      </a:r>
                      <a:endParaRPr kumimoji="1" lang="en-US" altLang="ja-JP" sz="1100" dirty="0">
                        <a:solidFill>
                          <a:schemeClr val="tx1"/>
                        </a:solidFill>
                      </a:endParaRPr>
                    </a:p>
                    <a:p>
                      <a:r>
                        <a:rPr kumimoji="1" lang="ja-JP" altLang="en-US" sz="1100" dirty="0">
                          <a:solidFill>
                            <a:schemeClr val="tx1"/>
                          </a:solidFill>
                        </a:rPr>
                        <a:t>取組み</a:t>
                      </a:r>
                    </a:p>
                  </a:txBody>
                  <a:tcPr anchor="ct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336</a:t>
            </a:fld>
            <a:endParaRPr lang="ja-JP" altLang="en-US"/>
          </a:p>
        </p:txBody>
      </p:sp>
    </p:spTree>
    <p:extLst>
      <p:ext uri="{BB962C8B-B14F-4D97-AF65-F5344CB8AC3E}">
        <p14:creationId xmlns:p14="http://schemas.microsoft.com/office/powerpoint/2010/main" val="2095383555"/>
      </p:ext>
    </p:extLst>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190524" y="988654"/>
          <a:ext cx="8773963" cy="1569720"/>
        </p:xfrm>
        <a:graphic>
          <a:graphicData uri="http://schemas.openxmlformats.org/drawingml/2006/table">
            <a:tbl>
              <a:tblPr firstRow="1" bandRow="1">
                <a:tableStyleId>{B301B821-A1FF-4177-AEE7-76D212191A09}</a:tableStyleId>
              </a:tblPr>
              <a:tblGrid>
                <a:gridCol w="2116361">
                  <a:extLst>
                    <a:ext uri="{9D8B030D-6E8A-4147-A177-3AD203B41FA5}">
                      <a16:colId xmlns:a16="http://schemas.microsoft.com/office/drawing/2014/main" val="20000"/>
                    </a:ext>
                  </a:extLst>
                </a:gridCol>
                <a:gridCol w="660284">
                  <a:extLst>
                    <a:ext uri="{9D8B030D-6E8A-4147-A177-3AD203B41FA5}">
                      <a16:colId xmlns:a16="http://schemas.microsoft.com/office/drawing/2014/main" val="20001"/>
                    </a:ext>
                  </a:extLst>
                </a:gridCol>
                <a:gridCol w="660284">
                  <a:extLst>
                    <a:ext uri="{9D8B030D-6E8A-4147-A177-3AD203B41FA5}">
                      <a16:colId xmlns:a16="http://schemas.microsoft.com/office/drawing/2014/main" val="20002"/>
                    </a:ext>
                  </a:extLst>
                </a:gridCol>
                <a:gridCol w="953743">
                  <a:extLst>
                    <a:ext uri="{9D8B030D-6E8A-4147-A177-3AD203B41FA5}">
                      <a16:colId xmlns:a16="http://schemas.microsoft.com/office/drawing/2014/main" val="20003"/>
                    </a:ext>
                  </a:extLst>
                </a:gridCol>
                <a:gridCol w="4383291">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大阪府人権協会補助金</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　（（財）府人権協会）</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運営補助を事業費補助に転換。人権協会を活用するメリットが明確な事業に絞り込み（</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年度より実施主体を公募により選定）</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r>
                      <a:b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補助金（府内商工会議所等）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人件費補助中心となっている状況等を踏まえ、小規模事業者等のニーズを踏まえた事業として再構築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476989">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運輸事業振興助成補助金</a:t>
                      </a:r>
                      <a:endPar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府トラック協会、大阪バス協会</a:t>
                      </a:r>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35.6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年度補助金廃止</a:t>
                      </a:r>
                    </a:p>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2012.9</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補正から施策目的（交通安全・環境等）に沿った事業補助に再構築</a:t>
                      </a:r>
                    </a:p>
                  </a:txBody>
                  <a:tcPr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テキスト ボックス 12"/>
          <p:cNvSpPr txBox="1"/>
          <p:nvPr/>
        </p:nvSpPr>
        <p:spPr>
          <a:xfrm>
            <a:off x="126554" y="495016"/>
            <a:ext cx="763284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①運営費補助から事業費補助に変更したもの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（透明性の低い団体運営費補助から施策対象に確実に効果のある事業費補助に転換）</a:t>
            </a:r>
          </a:p>
        </p:txBody>
      </p:sp>
      <p:graphicFrame>
        <p:nvGraphicFramePr>
          <p:cNvPr id="14" name="表 13"/>
          <p:cNvGraphicFramePr>
            <a:graphicFrameLocks noGrp="1"/>
          </p:cNvGraphicFramePr>
          <p:nvPr/>
        </p:nvGraphicFramePr>
        <p:xfrm>
          <a:off x="179512" y="5687782"/>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地域見守り・コーディネーター関係事業（府内市町村等）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地域における相談支援体制を強化する事業については、</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年度末で府の役割は終了</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観光振興事業（（財）大阪観光コンベンション協会）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各主体（府・市・民間）の役割分担を整理するとともに、より高い効果が見込める事業に重点化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5" name="テキスト ボックス 14"/>
          <p:cNvSpPr txBox="1"/>
          <p:nvPr/>
        </p:nvSpPr>
        <p:spPr>
          <a:xfrm>
            <a:off x="125518" y="2564904"/>
            <a:ext cx="673267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②一件あたりの補助コストが極めて高いため廃止・再構築したもの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（費用対効果の観点から、施策効果を高める）</a:t>
            </a:r>
          </a:p>
        </p:txBody>
      </p:sp>
      <p:graphicFrame>
        <p:nvGraphicFramePr>
          <p:cNvPr id="16" name="表 15"/>
          <p:cNvGraphicFramePr>
            <a:graphicFrameLocks noGrp="1"/>
          </p:cNvGraphicFramePr>
          <p:nvPr/>
        </p:nvGraphicFramePr>
        <p:xfrm>
          <a:off x="179512" y="3061550"/>
          <a:ext cx="8784976" cy="685800"/>
        </p:xfrm>
        <a:graphic>
          <a:graphicData uri="http://schemas.openxmlformats.org/drawingml/2006/table">
            <a:tbl>
              <a:tblPr firstRow="1" bandRow="1">
                <a:tableStyleId>{B301B821-A1FF-4177-AEE7-76D212191A09}</a:tableStyleId>
              </a:tblPr>
              <a:tblGrid>
                <a:gridCol w="2160240">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2270">
                  <a:extLst>
                    <a:ext uri="{9D8B030D-6E8A-4147-A177-3AD203B41FA5}">
                      <a16:colId xmlns:a16="http://schemas.microsoft.com/office/drawing/2014/main" val="20002"/>
                    </a:ext>
                  </a:extLst>
                </a:gridCol>
                <a:gridCol w="1071784">
                  <a:extLst>
                    <a:ext uri="{9D8B030D-6E8A-4147-A177-3AD203B41FA5}">
                      <a16:colId xmlns:a16="http://schemas.microsoft.com/office/drawing/2014/main" val="20003"/>
                    </a:ext>
                  </a:extLst>
                </a:gridCol>
                <a:gridCol w="4182610">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9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補助金を廃止し、他の市町村に対する相談事業補助金と併せて交付金制度を創設</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7" name="テキスト ボックス 16"/>
          <p:cNvSpPr txBox="1"/>
          <p:nvPr/>
        </p:nvSpPr>
        <p:spPr>
          <a:xfrm>
            <a:off x="107504" y="5412405"/>
            <a:ext cx="50945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④府の役割分担の再整理によるもの</a:t>
            </a:r>
          </a:p>
        </p:txBody>
      </p:sp>
      <p:graphicFrame>
        <p:nvGraphicFramePr>
          <p:cNvPr id="18" name="表 17"/>
          <p:cNvGraphicFramePr>
            <a:graphicFrameLocks noGrp="1"/>
          </p:cNvGraphicFramePr>
          <p:nvPr/>
        </p:nvGraphicFramePr>
        <p:xfrm>
          <a:off x="174292" y="4258482"/>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文化関係事業</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0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42.0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から順次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大阪センチュリー交響楽団に対する補助金の段階的廃止等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大阪府青少年活動財団運営補助金（（財）府青少年活動財団）</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年度末に法人自立化</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3739885"/>
            <a:ext cx="86766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③補助金廃止による団体の自立化を促進するもの</a:t>
            </a:r>
            <a:endParaRPr kumimoji="1" lang="en-US" altLang="ja-JP" sz="14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（これまで府の補助金により運営してきた団体等について、自立化・法人のあり方の見直しを促す）</a:t>
            </a:r>
          </a:p>
        </p:txBody>
      </p:sp>
      <p:sp>
        <p:nvSpPr>
          <p:cNvPr id="2" name="テキスト ボックス 1"/>
          <p:cNvSpPr txBox="1"/>
          <p:nvPr/>
        </p:nvSpPr>
        <p:spPr>
          <a:xfrm>
            <a:off x="5111939" y="3758843"/>
            <a:ext cx="3492509"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見直し前の相談件数に対する補助コスト約</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2.4</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万円／件</a:t>
            </a:r>
          </a:p>
        </p:txBody>
      </p:sp>
      <p:sp>
        <p:nvSpPr>
          <p:cNvPr id="22" name="テキスト ボックス 21"/>
          <p:cNvSpPr txBox="1"/>
          <p:nvPr/>
        </p:nvSpPr>
        <p:spPr>
          <a:xfrm>
            <a:off x="7504080" y="676391"/>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0" name="テキスト ボックス 19"/>
          <p:cNvSpPr txBox="1"/>
          <p:nvPr/>
        </p:nvSpPr>
        <p:spPr>
          <a:xfrm>
            <a:off x="125518" y="-8627"/>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■改革の視点と主な事例</a:t>
            </a:r>
          </a:p>
        </p:txBody>
      </p:sp>
      <p:sp>
        <p:nvSpPr>
          <p:cNvPr id="23" name="テキスト ボックス 22"/>
          <p:cNvSpPr txBox="1"/>
          <p:nvPr/>
        </p:nvSpPr>
        <p:spPr>
          <a:xfrm>
            <a:off x="85533" y="219846"/>
            <a:ext cx="18221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＜１＞補助金等</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337</a:t>
            </a:fld>
            <a:endParaRPr lang="ja-JP" altLang="en-US"/>
          </a:p>
        </p:txBody>
      </p:sp>
    </p:spTree>
    <p:extLst>
      <p:ext uri="{BB962C8B-B14F-4D97-AF65-F5344CB8AC3E}">
        <p14:creationId xmlns:p14="http://schemas.microsoft.com/office/powerpoint/2010/main" val="3391892138"/>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 13"/>
          <p:cNvGraphicFramePr>
            <a:graphicFrameLocks noGrp="1"/>
          </p:cNvGraphicFramePr>
          <p:nvPr/>
        </p:nvGraphicFramePr>
        <p:xfrm>
          <a:off x="179512" y="608033"/>
          <a:ext cx="8784976" cy="1112520"/>
        </p:xfrm>
        <a:graphic>
          <a:graphicData uri="http://schemas.openxmlformats.org/drawingml/2006/table">
            <a:tbl>
              <a:tblPr firstRow="1" bandRow="1">
                <a:tableStyleId>{B301B821-A1FF-4177-AEE7-76D212191A09}</a:tableStyleId>
              </a:tblPr>
              <a:tblGrid>
                <a:gridCol w="2232248">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gridCol w="729545">
                  <a:extLst>
                    <a:ext uri="{9D8B030D-6E8A-4147-A177-3AD203B41FA5}">
                      <a16:colId xmlns:a16="http://schemas.microsoft.com/office/drawing/2014/main" val="20002"/>
                    </a:ext>
                  </a:extLst>
                </a:gridCol>
                <a:gridCol w="902466">
                  <a:extLst>
                    <a:ext uri="{9D8B030D-6E8A-4147-A177-3AD203B41FA5}">
                      <a16:colId xmlns:a16="http://schemas.microsoft.com/office/drawing/2014/main" val="20003"/>
                    </a:ext>
                  </a:extLst>
                </a:gridCol>
                <a:gridCol w="4272645">
                  <a:extLst>
                    <a:ext uri="{9D8B030D-6E8A-4147-A177-3AD203B41FA5}">
                      <a16:colId xmlns:a16="http://schemas.microsoft.com/office/drawing/2014/main" val="20004"/>
                    </a:ext>
                  </a:extLst>
                </a:gridCol>
              </a:tblGrid>
              <a:tr h="216024">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幼稚園振興助成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p>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（私立幼稚園）</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経常費助成（運営補助金）</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当初から</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国標準額どおりに変更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小中高及び専修学校経常費</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106</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2008</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経常費助成（運営補助金）小中：</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％カット、高・専修：</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％カット。　</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当初から高：</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％、小・中</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％カットに変更</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7" name="テキスト ボックス 16"/>
          <p:cNvSpPr txBox="1"/>
          <p:nvPr/>
        </p:nvSpPr>
        <p:spPr>
          <a:xfrm>
            <a:off x="107504" y="332656"/>
            <a:ext cx="50945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⑤府施策全体の経費削減・見直しによるもの</a:t>
            </a:r>
          </a:p>
        </p:txBody>
      </p:sp>
      <p:graphicFrame>
        <p:nvGraphicFramePr>
          <p:cNvPr id="18" name="表 17"/>
          <p:cNvGraphicFramePr>
            <a:graphicFrameLocks noGrp="1"/>
          </p:cNvGraphicFramePr>
          <p:nvPr>
            <p:extLst>
              <p:ext uri="{D42A27DB-BD31-4B8C-83A1-F6EECF244321}">
                <p14:modId xmlns:p14="http://schemas.microsoft.com/office/powerpoint/2010/main" val="628859885"/>
              </p:ext>
            </p:extLst>
          </p:nvPr>
        </p:nvGraphicFramePr>
        <p:xfrm>
          <a:off x="174292" y="2696661"/>
          <a:ext cx="8790195" cy="1164387"/>
        </p:xfrm>
        <a:graphic>
          <a:graphicData uri="http://schemas.openxmlformats.org/drawingml/2006/table">
            <a:tbl>
              <a:tblPr firstRow="1" bandRow="1">
                <a:tableStyleId>{B301B821-A1FF-4177-AEE7-76D212191A09}</a:tableStyleId>
              </a:tblPr>
              <a:tblGrid>
                <a:gridCol w="2210346">
                  <a:extLst>
                    <a:ext uri="{9D8B030D-6E8A-4147-A177-3AD203B41FA5}">
                      <a16:colId xmlns:a16="http://schemas.microsoft.com/office/drawing/2014/main" val="20000"/>
                    </a:ext>
                  </a:extLst>
                </a:gridCol>
                <a:gridCol w="735006">
                  <a:extLst>
                    <a:ext uri="{9D8B030D-6E8A-4147-A177-3AD203B41FA5}">
                      <a16:colId xmlns:a16="http://schemas.microsoft.com/office/drawing/2014/main" val="20001"/>
                    </a:ext>
                  </a:extLst>
                </a:gridCol>
                <a:gridCol w="681105">
                  <a:extLst>
                    <a:ext uri="{9D8B030D-6E8A-4147-A177-3AD203B41FA5}">
                      <a16:colId xmlns:a16="http://schemas.microsoft.com/office/drawing/2014/main" val="20002"/>
                    </a:ext>
                  </a:extLst>
                </a:gridCol>
                <a:gridCol w="1024329">
                  <a:extLst>
                    <a:ext uri="{9D8B030D-6E8A-4147-A177-3AD203B41FA5}">
                      <a16:colId xmlns:a16="http://schemas.microsoft.com/office/drawing/2014/main" val="20003"/>
                    </a:ext>
                  </a:extLst>
                </a:gridCol>
                <a:gridCol w="4139409">
                  <a:extLst>
                    <a:ext uri="{9D8B030D-6E8A-4147-A177-3AD203B41FA5}">
                      <a16:colId xmlns:a16="http://schemas.microsoft.com/office/drawing/2014/main" val="20004"/>
                    </a:ext>
                  </a:extLst>
                </a:gridCol>
              </a:tblGrid>
              <a:tr h="310947">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項　目（補助対象）</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見直し時期</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見直し内容等</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310947">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2010</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廃止</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310947">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170</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2011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廃止</a:t>
                      </a:r>
                    </a:p>
                  </a:txBody>
                  <a:tcPr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9" name="テキスト ボックス 18"/>
          <p:cNvSpPr txBox="1"/>
          <p:nvPr/>
        </p:nvSpPr>
        <p:spPr>
          <a:xfrm>
            <a:off x="125518" y="2187589"/>
            <a:ext cx="86766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⑥国関係法人等への支出の見直しによるもの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（賛助会費等（団体への運営費的なもの）について、廃止）</a:t>
            </a:r>
          </a:p>
        </p:txBody>
      </p:sp>
      <p:sp>
        <p:nvSpPr>
          <p:cNvPr id="20" name="テキスト ボックス 19"/>
          <p:cNvSpPr txBox="1"/>
          <p:nvPr/>
        </p:nvSpPr>
        <p:spPr>
          <a:xfrm>
            <a:off x="7504080" y="2420888"/>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9" name="テキスト ボックス 8"/>
          <p:cNvSpPr txBox="1"/>
          <p:nvPr/>
        </p:nvSpPr>
        <p:spPr>
          <a:xfrm>
            <a:off x="76007" y="1908387"/>
            <a:ext cx="18221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＜２＞分担金</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338</a:t>
            </a:fld>
            <a:endParaRPr lang="ja-JP" altLang="en-US"/>
          </a:p>
        </p:txBody>
      </p:sp>
    </p:spTree>
    <p:extLst>
      <p:ext uri="{BB962C8B-B14F-4D97-AF65-F5344CB8AC3E}">
        <p14:creationId xmlns:p14="http://schemas.microsoft.com/office/powerpoint/2010/main" val="244302515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78003" y="763210"/>
          <a:ext cx="8604170" cy="5785508"/>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6911984">
                  <a:extLst>
                    <a:ext uri="{9D8B030D-6E8A-4147-A177-3AD203B41FA5}">
                      <a16:colId xmlns:a16="http://schemas.microsoft.com/office/drawing/2014/main" val="20001"/>
                    </a:ext>
                  </a:extLst>
                </a:gridCol>
              </a:tblGrid>
              <a:tr h="287890">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第１波（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年１月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29</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13</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604570">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患者対応</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○府内全体の動向が把握できるよう、政令中核市保健所を含め、</a:t>
                      </a:r>
                      <a:r>
                        <a:rPr kumimoji="1" lang="ja-JP" altLang="en-US" sz="1200" b="1" u="sng" kern="1200" dirty="0">
                          <a:solidFill>
                            <a:schemeClr val="tx1"/>
                          </a:solidFill>
                          <a:latin typeface="ＭＳ Ｐゴシック" panose="020B0600070205080204" pitchFamily="50" charset="-128"/>
                          <a:ea typeface="+mn-ea"/>
                          <a:cs typeface="+mn-cs"/>
                        </a:rPr>
                        <a:t>患者情報を大阪府に一元化</a:t>
                      </a:r>
                      <a:r>
                        <a:rPr kumimoji="1" lang="en-US" altLang="ja-JP" sz="1200" b="1" i="0" u="sng" kern="1200" dirty="0">
                          <a:solidFill>
                            <a:schemeClr val="tx1"/>
                          </a:solidFill>
                          <a:latin typeface="ＭＳ Ｐゴシック" panose="020B0600070205080204" pitchFamily="50" charset="-128"/>
                          <a:ea typeface="+mn-ea"/>
                          <a:cs typeface="+mn-cs"/>
                        </a:rPr>
                        <a:t>《</a:t>
                      </a:r>
                      <a:r>
                        <a:rPr kumimoji="1" lang="ja-JP" altLang="en-US" sz="1200" b="1" i="0" u="sng" kern="1200" dirty="0">
                          <a:solidFill>
                            <a:schemeClr val="tx1"/>
                          </a:solidFill>
                          <a:latin typeface="ＭＳ Ｐゴシック" panose="020B0600070205080204" pitchFamily="50" charset="-128"/>
                          <a:ea typeface="+mn-ea"/>
                          <a:cs typeface="+mn-cs"/>
                        </a:rPr>
                        <a:t>別記①</a:t>
                      </a:r>
                      <a:r>
                        <a:rPr kumimoji="1" lang="en-US" altLang="ja-JP" sz="1200" b="1" u="sng" kern="1200" dirty="0">
                          <a:solidFill>
                            <a:schemeClr val="tx1"/>
                          </a:solidFill>
                          <a:latin typeface="ＭＳ Ｐゴシック" panose="020B0600070205080204" pitchFamily="50" charset="-128"/>
                          <a:ea typeface="+mn-ea"/>
                          <a:cs typeface="+mn-cs"/>
                        </a:rPr>
                        <a:t>》</a:t>
                      </a:r>
                    </a:p>
                    <a:p>
                      <a:r>
                        <a:rPr kumimoji="1" lang="ja-JP" altLang="en-US" sz="1200" kern="1200" dirty="0">
                          <a:solidFill>
                            <a:schemeClr val="tx1"/>
                          </a:solidFill>
                          <a:latin typeface="ＭＳ Ｐゴシック" panose="020B0600070205080204" pitchFamily="50" charset="-128"/>
                          <a:ea typeface="+mn-ea"/>
                          <a:cs typeface="+mn-cs"/>
                        </a:rPr>
                        <a:t>○健康観察のオンライン化、患者情報の見える化、入院調整の迅速化を図るため、</a:t>
                      </a:r>
                      <a:r>
                        <a:rPr kumimoji="1" lang="ja-JP" altLang="en-US" sz="1200" b="1" u="sng" kern="1200" dirty="0">
                          <a:solidFill>
                            <a:schemeClr val="tx1"/>
                          </a:solidFill>
                          <a:latin typeface="ＭＳ Ｐゴシック" panose="020B0600070205080204" pitchFamily="50" charset="-128"/>
                          <a:ea typeface="+mn-ea"/>
                          <a:cs typeface="+mn-cs"/>
                        </a:rPr>
                        <a:t>コロナウイルス対応状　</a:t>
                      </a:r>
                      <a:endParaRPr kumimoji="1" lang="en-US" altLang="ja-JP" sz="1200" b="1" u="sng" kern="1200" dirty="0">
                        <a:solidFill>
                          <a:schemeClr val="tx1"/>
                        </a:solidFill>
                        <a:latin typeface="ＭＳ Ｐゴシック" panose="020B0600070205080204" pitchFamily="50" charset="-128"/>
                        <a:ea typeface="+mn-ea"/>
                        <a:cs typeface="+mn-cs"/>
                      </a:endParaRPr>
                    </a:p>
                    <a:p>
                      <a:r>
                        <a:rPr kumimoji="1" lang="ja-JP" altLang="en-US" sz="1200" b="0" u="none" kern="1200" dirty="0">
                          <a:solidFill>
                            <a:schemeClr val="tx1"/>
                          </a:solidFill>
                          <a:latin typeface="ＭＳ Ｐゴシック" panose="020B0600070205080204" pitchFamily="50" charset="-128"/>
                          <a:ea typeface="+mn-ea"/>
                          <a:cs typeface="+mn-cs"/>
                        </a:rPr>
                        <a:t>　</a:t>
                      </a:r>
                      <a:r>
                        <a:rPr kumimoji="1" lang="ja-JP" altLang="en-US" sz="1200" b="0" u="none" kern="1200" baseline="0" dirty="0">
                          <a:solidFill>
                            <a:schemeClr val="tx1"/>
                          </a:solidFill>
                          <a:latin typeface="ＭＳ Ｐゴシック" panose="020B0600070205080204" pitchFamily="50" charset="-128"/>
                          <a:ea typeface="+mn-ea"/>
                          <a:cs typeface="+mn-cs"/>
                        </a:rPr>
                        <a:t> </a:t>
                      </a:r>
                      <a:r>
                        <a:rPr kumimoji="1" lang="ja-JP" altLang="en-US" sz="1200" b="1" u="sng" kern="1200" dirty="0">
                          <a:solidFill>
                            <a:schemeClr val="tx1"/>
                          </a:solidFill>
                          <a:latin typeface="ＭＳ Ｐゴシック" panose="020B0600070205080204" pitchFamily="50" charset="-128"/>
                          <a:ea typeface="+mn-ea"/>
                          <a:cs typeface="+mn-cs"/>
                        </a:rPr>
                        <a:t>況管理</a:t>
                      </a:r>
                      <a:r>
                        <a:rPr kumimoji="1" lang="ja-JP" altLang="en-US" sz="1200" b="1" i="0" u="sng" kern="1200" dirty="0">
                          <a:solidFill>
                            <a:schemeClr val="tx1"/>
                          </a:solidFill>
                          <a:latin typeface="ＭＳ Ｐゴシック" panose="020B0600070205080204" pitchFamily="50" charset="-128"/>
                          <a:ea typeface="+mn-ea"/>
                          <a:cs typeface="+mn-cs"/>
                        </a:rPr>
                        <a:t>システム</a:t>
                      </a:r>
                      <a:r>
                        <a:rPr kumimoji="1" lang="en-US" altLang="ja-JP" sz="1200" b="1" i="0" u="sng" kern="1200" dirty="0">
                          <a:solidFill>
                            <a:schemeClr val="tx1"/>
                          </a:solidFill>
                          <a:latin typeface="ＭＳ Ｐゴシック" panose="020B0600070205080204" pitchFamily="50" charset="-128"/>
                          <a:ea typeface="+mn-ea"/>
                          <a:cs typeface="+mn-cs"/>
                        </a:rPr>
                        <a:t>《</a:t>
                      </a:r>
                      <a:r>
                        <a:rPr kumimoji="1" lang="ja-JP" altLang="en-US" sz="1200" b="1" i="0" u="sng" kern="1200" dirty="0">
                          <a:solidFill>
                            <a:schemeClr val="tx1"/>
                          </a:solidFill>
                          <a:latin typeface="ＭＳ Ｐゴシック" panose="020B0600070205080204" pitchFamily="50" charset="-128"/>
                          <a:ea typeface="+mn-ea"/>
                          <a:cs typeface="+mn-cs"/>
                        </a:rPr>
                        <a:t>別記②</a:t>
                      </a:r>
                      <a:r>
                        <a:rPr kumimoji="1" lang="en-US" altLang="ja-JP" sz="1200" b="1" u="sng" kern="1200" dirty="0">
                          <a:solidFill>
                            <a:schemeClr val="tx1"/>
                          </a:solidFill>
                          <a:latin typeface="ＭＳ Ｐゴシック" panose="020B0600070205080204" pitchFamily="50" charset="-128"/>
                          <a:ea typeface="+mn-ea"/>
                          <a:cs typeface="+mn-cs"/>
                        </a:rPr>
                        <a:t>》</a:t>
                      </a:r>
                      <a:r>
                        <a:rPr kumimoji="1" lang="ja-JP" altLang="en-US" sz="1200" kern="1200" dirty="0">
                          <a:solidFill>
                            <a:schemeClr val="tx1"/>
                          </a:solidFill>
                          <a:latin typeface="ＭＳ Ｐゴシック" panose="020B0600070205080204" pitchFamily="50" charset="-128"/>
                          <a:ea typeface="+mn-ea"/>
                          <a:cs typeface="+mn-cs"/>
                        </a:rPr>
                        <a:t>を導入。</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67231457"/>
                  </a:ext>
                </a:extLst>
              </a:tr>
              <a:tr h="1840328">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◆相談窓口の設置</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○府民向け等の相談窓口を設置。</a:t>
                      </a:r>
                      <a:endParaRPr kumimoji="1" lang="en-US" altLang="ja-JP" sz="1200" kern="120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◆検査体制の整備・拡充</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a:solidFill>
                            <a:schemeClr val="tx1"/>
                          </a:solidFill>
                          <a:latin typeface="ＭＳ Ｐゴシック" panose="020B0600070205080204" pitchFamily="50" charset="-128"/>
                          <a:ea typeface="+mn-ea"/>
                          <a:cs typeface="+mn-cs"/>
                        </a:rPr>
                        <a:t>　○独立行政法人大阪健康安全基盤研究所</a:t>
                      </a:r>
                      <a:r>
                        <a:rPr kumimoji="1" lang="ja-JP" altLang="en-US" sz="1200" b="0" kern="1200" dirty="0" smtClean="0">
                          <a:solidFill>
                            <a:schemeClr val="tx1"/>
                          </a:solidFill>
                          <a:latin typeface="ＭＳ Ｐゴシック" panose="020B0600070205080204" pitchFamily="50" charset="-128"/>
                          <a:ea typeface="+mn-ea"/>
                          <a:cs typeface="+mn-cs"/>
                        </a:rPr>
                        <a:t>等、地方衛生研究所に</a:t>
                      </a:r>
                      <a:r>
                        <a:rPr kumimoji="1" lang="ja-JP" altLang="en-US" sz="1200" b="0" kern="1200" dirty="0">
                          <a:solidFill>
                            <a:schemeClr val="tx1"/>
                          </a:solidFill>
                          <a:latin typeface="ＭＳ Ｐゴシック" panose="020B0600070205080204" pitchFamily="50" charset="-128"/>
                          <a:ea typeface="+mn-ea"/>
                          <a:cs typeface="+mn-cs"/>
                        </a:rPr>
                        <a:t>おける検査体制を整備。</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○帰国者・接触者外来を二次医療圏に１か所以上設置。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○民間検査機関に検査分析を委託、ドライブスルー方式での検体採取場を設置。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003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◆医療・療養体制の整備</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○全患者の入院調整を府に一元化する</a:t>
                      </a:r>
                      <a:r>
                        <a:rPr kumimoji="1" lang="ja-JP" altLang="en-US" sz="1200" b="1" u="sng" kern="1200" spc="0" baseline="0" dirty="0">
                          <a:solidFill>
                            <a:schemeClr val="tx1"/>
                          </a:solidFill>
                          <a:latin typeface="ＭＳ Ｐゴシック" panose="020B0600070205080204" pitchFamily="50" charset="-128"/>
                          <a:ea typeface="+mn-ea"/>
                          <a:cs typeface="+mn-cs"/>
                        </a:rPr>
                        <a:t>入院フォローアップセンター</a:t>
                      </a:r>
                      <a:r>
                        <a:rPr kumimoji="1" lang="en-US" altLang="ja-JP" sz="1200" b="1" u="sng" kern="1200" spc="0" baseline="0" dirty="0">
                          <a:solidFill>
                            <a:schemeClr val="tx1"/>
                          </a:solidFill>
                          <a:latin typeface="ＭＳ Ｐゴシック" panose="020B0600070205080204" pitchFamily="50" charset="-128"/>
                          <a:ea typeface="+mn-ea"/>
                          <a:cs typeface="+mn-cs"/>
                        </a:rPr>
                        <a:t>《</a:t>
                      </a:r>
                      <a:r>
                        <a:rPr kumimoji="1" lang="ja-JP" altLang="en-US" sz="1200" b="1" u="sng" kern="1200" spc="0" baseline="0" dirty="0">
                          <a:solidFill>
                            <a:schemeClr val="tx1"/>
                          </a:solidFill>
                          <a:latin typeface="ＭＳ Ｐゴシック" panose="020B0600070205080204" pitchFamily="50" charset="-128"/>
                          <a:ea typeface="+mn-ea"/>
                          <a:cs typeface="+mn-cs"/>
                        </a:rPr>
                        <a:t>別記③</a:t>
                      </a:r>
                      <a:r>
                        <a:rPr kumimoji="1" lang="en-US" altLang="ja-JP" sz="1200" b="1" u="sng" kern="1200" spc="0" baseline="0" dirty="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を設置。</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○感染症指定医療機関（６医療機関</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78</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床）だけでは対応困難なため、帰国者接触者外来協力医療機関</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や公立・公的病院に対し病床確保を要請。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○健康医療部内に「受入病院支援チーム」を設置し、必要設備・物資の支援等を実施。</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また</a:t>
                      </a:r>
                      <a:r>
                        <a:rPr kumimoji="1" lang="ja-JP" altLang="en-US" sz="1200" kern="1200" spc="0" baseline="0" dirty="0" smtClean="0">
                          <a:solidFill>
                            <a:schemeClr val="tx1"/>
                          </a:solidFill>
                          <a:latin typeface="ＭＳ Ｐゴシック" panose="020B0600070205080204" pitchFamily="50" charset="-128"/>
                          <a:ea typeface="+mn-ea"/>
                          <a:cs typeface="+mn-cs"/>
                        </a:rPr>
                        <a:t>、</a:t>
                      </a:r>
                      <a:r>
                        <a:rPr kumimoji="1" lang="ja-JP" altLang="en-US" sz="1200" b="1" i="0" u="sng" kern="1200" spc="0" baseline="0" dirty="0" smtClean="0">
                          <a:solidFill>
                            <a:schemeClr val="tx1"/>
                          </a:solidFill>
                          <a:latin typeface="ＭＳ Ｐゴシック" panose="020B0600070205080204" pitchFamily="50" charset="-128"/>
                          <a:ea typeface="+mn-ea"/>
                          <a:cs typeface="+mn-cs"/>
                        </a:rPr>
                        <a:t>新型</a:t>
                      </a:r>
                      <a:r>
                        <a:rPr kumimoji="1" lang="ja-JP" altLang="en-US" sz="1200" b="1" i="0" u="sng" kern="1200" spc="0" baseline="0" dirty="0">
                          <a:solidFill>
                            <a:schemeClr val="tx1"/>
                          </a:solidFill>
                          <a:latin typeface="ＭＳ Ｐゴシック" panose="020B0600070205080204" pitchFamily="50" charset="-128"/>
                          <a:ea typeface="+mn-ea"/>
                          <a:cs typeface="+mn-cs"/>
                        </a:rPr>
                        <a:t>コロナ助け合い基金</a:t>
                      </a:r>
                      <a:r>
                        <a:rPr kumimoji="1" lang="en-US" altLang="ja-JP" sz="1200" b="1" i="0" u="sng" kern="1200" spc="0" baseline="0" dirty="0">
                          <a:solidFill>
                            <a:schemeClr val="tx1"/>
                          </a:solidFill>
                          <a:latin typeface="ＭＳ Ｐゴシック" panose="020B0600070205080204" pitchFamily="50" charset="-128"/>
                          <a:ea typeface="+mn-ea"/>
                          <a:cs typeface="+mn-cs"/>
                        </a:rPr>
                        <a:t>《</a:t>
                      </a:r>
                      <a:r>
                        <a:rPr kumimoji="1" lang="ja-JP" altLang="en-US" sz="1200" b="1" i="0" u="sng" kern="1200" spc="0" baseline="0" dirty="0">
                          <a:solidFill>
                            <a:schemeClr val="tx1"/>
                          </a:solidFill>
                          <a:latin typeface="ＭＳ Ｐゴシック" panose="020B0600070205080204" pitchFamily="50" charset="-128"/>
                          <a:ea typeface="+mn-ea"/>
                          <a:cs typeface="+mn-cs"/>
                        </a:rPr>
                        <a:t>別記④</a:t>
                      </a:r>
                      <a:r>
                        <a:rPr kumimoji="1" lang="en-US" altLang="ja-JP" sz="1200" b="1" i="0" u="sng" kern="1200" spc="0" baseline="0" dirty="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による医療従事者への支援を実施。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○コロナ受入専用病院</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２病院</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を設置。</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○救急要請のあった患者の検査を行い、陰性確認患者の受入要請を行うトリアージ病院を指定。</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○確保病床の一部を通常医療用に転用する可変的な病床の運用を実施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〇個人防護具（</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PPE</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）の確保と医療機関への優先的供給。</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◆自宅療養・宿泊療養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○自宅療養と宿泊療養（１施設</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400</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室）を開始。</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grpSp>
        <p:nvGrpSpPr>
          <p:cNvPr id="6" name="グループ化 5"/>
          <p:cNvGrpSpPr/>
          <p:nvPr/>
        </p:nvGrpSpPr>
        <p:grpSpPr>
          <a:xfrm>
            <a:off x="2442325" y="5474252"/>
            <a:ext cx="6539848" cy="216024"/>
            <a:chOff x="2020264" y="4124321"/>
            <a:chExt cx="6539848" cy="216024"/>
          </a:xfrm>
        </p:grpSpPr>
        <p:sp>
          <p:nvSpPr>
            <p:cNvPr id="8" name="正方形/長方形 7"/>
            <p:cNvSpPr/>
            <p:nvPr/>
          </p:nvSpPr>
          <p:spPr>
            <a:xfrm>
              <a:off x="2020264" y="4124321"/>
              <a:ext cx="3145824"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188</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1,037</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5166088" y="4125117"/>
              <a:ext cx="3394024" cy="21522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 name="グループ化 3"/>
          <p:cNvGrpSpPr/>
          <p:nvPr/>
        </p:nvGrpSpPr>
        <p:grpSpPr>
          <a:xfrm>
            <a:off x="2442324" y="3076177"/>
            <a:ext cx="5840525" cy="216024"/>
            <a:chOff x="2232087" y="2689628"/>
            <a:chExt cx="5840525" cy="216024"/>
          </a:xfrm>
        </p:grpSpPr>
        <p:sp>
          <p:nvSpPr>
            <p:cNvPr id="2" name="角丸四角形 1"/>
            <p:cNvSpPr/>
            <p:nvPr/>
          </p:nvSpPr>
          <p:spPr>
            <a:xfrm>
              <a:off x="2232087" y="2695848"/>
              <a:ext cx="2258697" cy="209804"/>
            </a:xfrm>
            <a:prstGeom prst="roundRect">
              <a:avLst/>
            </a:prstGeom>
            <a:solidFill>
              <a:schemeClr val="tx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日あたり</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1,430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拡充</a:t>
              </a:r>
            </a:p>
          </p:txBody>
        </p:sp>
        <p:sp>
          <p:nvSpPr>
            <p:cNvPr id="14" name="正方形/長方形 13"/>
            <p:cNvSpPr/>
            <p:nvPr/>
          </p:nvSpPr>
          <p:spPr>
            <a:xfrm>
              <a:off x="4652612" y="2689628"/>
              <a:ext cx="3420000"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日時点では</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0" name="グループ化 9"/>
          <p:cNvGrpSpPr/>
          <p:nvPr/>
        </p:nvGrpSpPr>
        <p:grpSpPr>
          <a:xfrm>
            <a:off x="2442325" y="6214160"/>
            <a:ext cx="4464224" cy="225657"/>
            <a:chOff x="2366751" y="6176668"/>
            <a:chExt cx="4464224" cy="225657"/>
          </a:xfrm>
        </p:grpSpPr>
        <p:grpSp>
          <p:nvGrpSpPr>
            <p:cNvPr id="9" name="グループ化 8"/>
            <p:cNvGrpSpPr/>
            <p:nvPr/>
          </p:nvGrpSpPr>
          <p:grpSpPr>
            <a:xfrm>
              <a:off x="2366751" y="6186301"/>
              <a:ext cx="4464224" cy="216024"/>
              <a:chOff x="2232088" y="5157192"/>
              <a:chExt cx="4464224" cy="216024"/>
            </a:xfrm>
          </p:grpSpPr>
          <p:sp>
            <p:nvSpPr>
              <p:cNvPr id="7" name="正方形/長方形 6"/>
              <p:cNvSpPr/>
              <p:nvPr/>
            </p:nvSpPr>
            <p:spPr>
              <a:xfrm>
                <a:off x="2232088" y="5157192"/>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宿泊療養施設３施設</a:t>
                </a:r>
                <a:r>
                  <a:rPr kumimoji="1" lang="en-US" altLang="zh-TW"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1,504</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680088" y="5157192"/>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8" name="正方形/長方形 17"/>
            <p:cNvSpPr/>
            <p:nvPr/>
          </p:nvSpPr>
          <p:spPr>
            <a:xfrm>
              <a:off x="4787275" y="6176668"/>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spTree>
    <p:extLst>
      <p:ext uri="{BB962C8B-B14F-4D97-AF65-F5344CB8AC3E}">
        <p14:creationId xmlns:p14="http://schemas.microsoft.com/office/powerpoint/2010/main" val="2994506713"/>
      </p:ext>
    </p:extLst>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672617"/>
            <a:ext cx="7632848"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＜１＞　補助金等</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①　運営費補助から事業費補助に変更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7" name="表 6"/>
          <p:cNvGraphicFramePr>
            <a:graphicFrameLocks noGrp="1"/>
          </p:cNvGraphicFramePr>
          <p:nvPr/>
        </p:nvGraphicFramePr>
        <p:xfrm>
          <a:off x="519304" y="1268760"/>
          <a:ext cx="7920880" cy="131519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（財）大阪府人権協会補助金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財）大阪府人権協会</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62.1</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小規模事業経営支援事業費補助金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府内商工会議所・商工会・商工会連合会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運輸事業振興費補助金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（一社）府トラック協会</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バス協会</a:t>
                      </a: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35.4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18</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8" name="テキスト ボックス 7"/>
          <p:cNvSpPr txBox="1"/>
          <p:nvPr/>
        </p:nvSpPr>
        <p:spPr>
          <a:xfrm>
            <a:off x="7504080" y="1052736"/>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14" name="テキスト ボックス 13"/>
          <p:cNvSpPr txBox="1"/>
          <p:nvPr/>
        </p:nvSpPr>
        <p:spPr>
          <a:xfrm>
            <a:off x="251520" y="2617167"/>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②　一件あたりの補助コストが極めて高いため廃止・再構築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15" name="表 14"/>
          <p:cNvGraphicFramePr>
            <a:graphicFrameLocks noGrp="1"/>
          </p:cNvGraphicFramePr>
          <p:nvPr/>
        </p:nvGraphicFramePr>
        <p:xfrm>
          <a:off x="539552" y="2924944"/>
          <a:ext cx="7920880" cy="104621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人権相談推進事業費補助金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地域就労支援事業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6" name="テキスト ボックス 15"/>
          <p:cNvSpPr txBox="1"/>
          <p:nvPr/>
        </p:nvSpPr>
        <p:spPr>
          <a:xfrm>
            <a:off x="251520" y="4091228"/>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③　補助金廃止による団体の自立化を促進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17" name="表 16"/>
          <p:cNvGraphicFramePr>
            <a:graphicFrameLocks noGrp="1"/>
          </p:cNvGraphicFramePr>
          <p:nvPr/>
        </p:nvGraphicFramePr>
        <p:xfrm>
          <a:off x="539552" y="4399005"/>
          <a:ext cx="7920880" cy="1472939"/>
        </p:xfrm>
        <a:graphic>
          <a:graphicData uri="http://schemas.openxmlformats.org/drawingml/2006/table">
            <a:tbl>
              <a:tblPr firstRow="1" bandRow="1">
                <a:tableStyleId>{5C22544A-7EE6-4342-B048-85BDC9FD1C3A}</a:tableStyleId>
              </a:tblPr>
              <a:tblGrid>
                <a:gridCol w="2358125">
                  <a:extLst>
                    <a:ext uri="{9D8B030D-6E8A-4147-A177-3AD203B41FA5}">
                      <a16:colId xmlns:a16="http://schemas.microsoft.com/office/drawing/2014/main" val="20000"/>
                    </a:ext>
                  </a:extLst>
                </a:gridCol>
                <a:gridCol w="2754443">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720080">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文化関係事業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大阪センチュリー交響楽団等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（財）大阪人権博物館事業助成費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（財）大阪人権博物館</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46.9%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1942">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（財）大阪府青少年活動財団運営補助金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（財）大阪府青少年活動財団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8" name="テキスト ボックス 17"/>
          <p:cNvSpPr txBox="1"/>
          <p:nvPr/>
        </p:nvSpPr>
        <p:spPr>
          <a:xfrm>
            <a:off x="7496587" y="2708920"/>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19" name="テキスト ボックス 18"/>
          <p:cNvSpPr txBox="1"/>
          <p:nvPr/>
        </p:nvSpPr>
        <p:spPr>
          <a:xfrm>
            <a:off x="7496587" y="4190891"/>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0" name="テキスト ボックス 19"/>
          <p:cNvSpPr txBox="1"/>
          <p:nvPr/>
        </p:nvSpPr>
        <p:spPr>
          <a:xfrm>
            <a:off x="467544" y="6021288"/>
            <a:ext cx="55263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備考欄　再：財政再建プログラム　構：財政構造改革プラン</a:t>
            </a:r>
          </a:p>
        </p:txBody>
      </p:sp>
      <p:sp>
        <p:nvSpPr>
          <p:cNvPr id="22" name="テキスト ボックス 21"/>
          <p:cNvSpPr txBox="1"/>
          <p:nvPr/>
        </p:nvSpPr>
        <p:spPr>
          <a:xfrm>
            <a:off x="155861" y="26905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補助金等見直しの実績一覧</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209453372"/>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④　府の役割分担を再整理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graphicFrame>
        <p:nvGraphicFramePr>
          <p:cNvPr id="7" name="表 6"/>
          <p:cNvGraphicFramePr>
            <a:graphicFrameLocks noGrp="1"/>
          </p:cNvGraphicFramePr>
          <p:nvPr/>
        </p:nvGraphicFramePr>
        <p:xfrm>
          <a:off x="539552" y="692696"/>
          <a:ext cx="7920880" cy="3037318"/>
        </p:xfrm>
        <a:graphic>
          <a:graphicData uri="http://schemas.openxmlformats.org/drawingml/2006/table">
            <a:tbl>
              <a:tblPr firstRow="1" bandRow="1">
                <a:tableStyleId>{5C22544A-7EE6-4342-B048-85BDC9FD1C3A}</a:tableStyleId>
              </a:tblPr>
              <a:tblGrid>
                <a:gridCol w="2396512">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市町村振興補助金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0.6</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観光振興事業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（財）大阪観光コンベンション協会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60.2%</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地域見守り・コーディネーター関係事業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府内市町村、市社会福祉協議会等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69.2</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密集住宅市街地整備促進補助金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37.0</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老人地域活動促進費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府老人クラブ連合会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看護職員養成所運営費補助事業費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看護師等養成所等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産休等代替職員費補助金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児童福祉施設等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78.7%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学校支援人材バンク活用事業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52.0%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市街地整備総合補助</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8.3%</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32.7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8" name="テキスト ボックス 7"/>
          <p:cNvSpPr txBox="1"/>
          <p:nvPr/>
        </p:nvSpPr>
        <p:spPr>
          <a:xfrm>
            <a:off x="7504080" y="476672"/>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340</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175432218"/>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539552" y="332656"/>
          <a:ext cx="8208912" cy="6464752"/>
        </p:xfrm>
        <a:graphic>
          <a:graphicData uri="http://schemas.openxmlformats.org/drawingml/2006/table">
            <a:tbl>
              <a:tblPr firstRow="1" bandRow="1">
                <a:tableStyleId>{5C22544A-7EE6-4342-B048-85BDC9FD1C3A}</a:tableStyleId>
              </a:tblPr>
              <a:tblGrid>
                <a:gridCol w="3312368">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576064">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私学助成（授業料軽減助成）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6.9%</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私学助成（小中高及び専修学校経常費）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106</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12.1%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私学助成（幼稚園振興助成）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私立幼稚園</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私立学校教職員共済事業補助金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（独行）日本私立学校振興・共済事業団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14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私立学校退職財団補助金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財</a:t>
                      </a: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大阪府私立学校退職金財団</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25</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子育て支援関係事業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67.7%(</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交付金化）</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救命救急センター運営関係事業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救命救急センター等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7.4</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68979">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高齢者の生きがい・地域生活支援事業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16.5</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企業立地促進補助金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民間企業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空港周辺整備機構助成</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（独法）空港周辺整備機構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16.6</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老人福祉施設運営助成費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老人福祉施設等整備助成事業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社会福祉法人等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27.8%</a:t>
                      </a:r>
                      <a:endPar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児・者施設等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者福祉作業所運営助成費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86.5%</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重度障がい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者等住宅改造助成事業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技能尊重対策費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（財）職業能力開発協会</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0.2</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精神障がい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者社会復帰施設運営助成事業費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NPO</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等</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74.9%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福祉施設機能強化推進事業費（授産施設）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児施設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r>
                        <a:rPr kumimoji="1" lang="ja-JP" altLang="en-US" sz="1100" dirty="0" err="1">
                          <a:latin typeface="メイリオ" panose="020B0604030504040204" pitchFamily="50" charset="-128"/>
                          <a:ea typeface="メイリオ" panose="020B0604030504040204" pitchFamily="50" charset="-128"/>
                          <a:cs typeface="メイリオ" panose="020B0604030504040204" pitchFamily="50" charset="-128"/>
                        </a:rPr>
                        <a:t>障がい</a:t>
                      </a: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者小規模通所授産施設運営等助成費</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89.8%</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小規模通所授産施設機能強化支援事業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小規模通所授産施設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地域生活支援事業市町村推進補助金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1"/>
                  </a:ext>
                </a:extLst>
              </a:tr>
              <a:tr h="240026">
                <a:tc>
                  <a:txBody>
                    <a:bodyPr/>
                    <a:lstStyle/>
                    <a:p>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石畳と淡い街灯まちづくり支援事業</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府内市町村</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66.7%</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構</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2"/>
                  </a:ext>
                </a:extLst>
              </a:tr>
              <a:tr h="240026">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a:r>
                        <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rPr>
                        <a:t>269.7</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8" name="テキスト ボックス 7"/>
          <p:cNvSpPr txBox="1"/>
          <p:nvPr/>
        </p:nvSpPr>
        <p:spPr>
          <a:xfrm>
            <a:off x="7020272" y="116632"/>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削減額：億円</a:t>
            </a:r>
          </a:p>
        </p:txBody>
      </p:sp>
      <p:sp>
        <p:nvSpPr>
          <p:cNvPr id="9" name="テキスト ボックス 8"/>
          <p:cNvSpPr txBox="1"/>
          <p:nvPr/>
        </p:nvSpPr>
        <p:spPr>
          <a:xfrm>
            <a:off x="323528" y="44624"/>
            <a:ext cx="676875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⑤　府施策全体の経費削減・見直し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項目）</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42747765"/>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p:cNvSpPr txBox="1"/>
          <p:nvPr/>
        </p:nvSpPr>
        <p:spPr>
          <a:xfrm>
            <a:off x="251520" y="332656"/>
            <a:ext cx="8352928"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＜２＞　分担金等（国関係法人等への支出）</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⑥国関係法人等への支出の見直し（賛助会費等（団体への運営費的なもの）について、廃止　（５１項目）</a:t>
            </a:r>
          </a:p>
        </p:txBody>
      </p:sp>
      <p:graphicFrame>
        <p:nvGraphicFramePr>
          <p:cNvPr id="7" name="表 6"/>
          <p:cNvGraphicFramePr>
            <a:graphicFrameLocks noGrp="1"/>
          </p:cNvGraphicFramePr>
          <p:nvPr/>
        </p:nvGraphicFramePr>
        <p:xfrm>
          <a:off x="611560" y="1164213"/>
          <a:ext cx="7920880" cy="5460478"/>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68979">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全国航空消防防災協議会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a:t>
                      </a:r>
                      <a:r>
                        <a:rPr kumimoji="1"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中央労働災害防止協会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（財）日本不動産研究所</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（財）行政管理研究センター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（社）日本観光協会分担金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（社）日本観光協会負担金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（社）日本観光協会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170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350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会費</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（独）国際観光振興機構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（財）アジア太平洋観光交流センター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2,848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（財）長寿社会開発センター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（医）りんどう会補助金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（医）</a:t>
                      </a:r>
                      <a:r>
                        <a:rPr lang="ja-JP" altLang="en-US" sz="1100" b="0" i="0" u="none" strike="noStrike" dirty="0" err="1">
                          <a:effectLst/>
                          <a:latin typeface="メイリオ" panose="020B0604030504040204" pitchFamily="50" charset="-128"/>
                          <a:ea typeface="メイリオ" panose="020B0604030504040204" pitchFamily="50" charset="-128"/>
                          <a:cs typeface="メイリオ" panose="020B0604030504040204" pitchFamily="50" charset="-128"/>
                        </a:rPr>
                        <a:t>りん</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どう会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（社）全日本墓園協会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（財）全国生活衛生営業指導センター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（財）全国中小企業取引振興協会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（財）全国中小企業情報化促進センター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38</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（財）関西情報・産業活性化センター会費</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（財）関西情報・産業活性化センター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全国労働委員会連絡協議会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関西環境管理技術センター委託料</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90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全国都市清掃会議負担金</a:t>
                      </a:r>
                      <a:endPar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全国都市清掃会議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委託料</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関西電気保安協会大阪南支部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431094" y="935705"/>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4" name="テキスト ボックス 13"/>
          <p:cNvSpPr txBox="1"/>
          <p:nvPr/>
        </p:nvSpPr>
        <p:spPr>
          <a:xfrm>
            <a:off x="467544" y="6591235"/>
            <a:ext cx="55263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削減額は単年度（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年度）の額</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28960983"/>
      </p:ext>
    </p:extLst>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611560" y="620688"/>
          <a:ext cx="7920880" cy="5450579"/>
        </p:xfrm>
        <a:graphic>
          <a:graphicData uri="http://schemas.openxmlformats.org/drawingml/2006/table">
            <a:tbl>
              <a:tblPr firstRow="1" bandRow="1">
                <a:tableStyleId>{5C22544A-7EE6-4342-B048-85BDC9FD1C3A}</a:tableStyleId>
              </a:tblPr>
              <a:tblGrid>
                <a:gridCol w="3024336">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812336">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神崎川水質汚濁対策連絡協議会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神崎川水質汚濁対策連絡協議会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関西環境管理技術センター委託料</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関西環境管理技術センター</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（財）国立公園協会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（財）日本さくらの会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環境再生保全機構</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独</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環境再生保全機構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13,900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日本騒音制御工学会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CN"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日本騒音制御工学会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日本農林漁業振興会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日本農林漁業振興会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日本水産資源保護協会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45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全国豊かな海づくり推進協会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農林水産技術情報協会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（社</a:t>
                      </a:r>
                      <a:r>
                        <a:rPr lang="en-US" altLang="zh-TW"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a:t>
                      </a: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日本環境技術協会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r h="240026">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（財）都市みらい推進機構負担金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（財）都市みらい推進機構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3"/>
                  </a:ext>
                </a:extLst>
              </a:tr>
              <a:tr h="240026">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全国治水期成同盟会連合会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全国治水期成同盟会連合会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195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4"/>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全国収用委員会連絡協議会</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全国収用委員会連絡協議会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31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西大阪高速鉄道㈱負担金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西大阪高速鉄道㈱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135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6"/>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中之島高速鉄道㈱</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中之島高速鉄道㈱</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97</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7"/>
                  </a:ext>
                </a:extLst>
              </a:tr>
              <a:tr h="240026">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全国道路利用者会議</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CN"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全国道路利用者会議</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83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道路整備促進期成同盟会全国協議会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道路整備促進期成同盟会全国協議会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全国高速道路建設協議会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全国高速道路建設協議会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25</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⑥つづき</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621663898"/>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611560" y="620688"/>
          <a:ext cx="7920880" cy="3377939"/>
        </p:xfrm>
        <a:graphic>
          <a:graphicData uri="http://schemas.openxmlformats.org/drawingml/2006/table">
            <a:tbl>
              <a:tblPr firstRow="1" bandRow="1">
                <a:tableStyleId>{5C22544A-7EE6-4342-B048-85BDC9FD1C3A}</a:tableStyleId>
              </a:tblPr>
              <a:tblGrid>
                <a:gridCol w="2952328">
                  <a:extLst>
                    <a:ext uri="{9D8B030D-6E8A-4147-A177-3AD203B41FA5}">
                      <a16:colId xmlns:a16="http://schemas.microsoft.com/office/drawing/2014/main" val="20000"/>
                    </a:ext>
                  </a:extLst>
                </a:gridCol>
                <a:gridCol w="2592288">
                  <a:extLst>
                    <a:ext uri="{9D8B030D-6E8A-4147-A177-3AD203B41FA5}">
                      <a16:colId xmlns:a16="http://schemas.microsoft.com/office/drawing/2014/main" val="20001"/>
                    </a:ext>
                  </a:extLst>
                </a:gridCol>
                <a:gridCol w="648072">
                  <a:extLst>
                    <a:ext uri="{9D8B030D-6E8A-4147-A177-3AD203B41FA5}">
                      <a16:colId xmlns:a16="http://schemas.microsoft.com/office/drawing/2014/main" val="20002"/>
                    </a:ext>
                  </a:extLst>
                </a:gridCol>
                <a:gridCol w="1028360">
                  <a:extLst>
                    <a:ext uri="{9D8B030D-6E8A-4147-A177-3AD203B41FA5}">
                      <a16:colId xmlns:a16="http://schemas.microsoft.com/office/drawing/2014/main" val="20003"/>
                    </a:ext>
                  </a:extLst>
                </a:gridCol>
                <a:gridCol w="699832">
                  <a:extLst>
                    <a:ext uri="{9D8B030D-6E8A-4147-A177-3AD203B41FA5}">
                      <a16:colId xmlns:a16="http://schemas.microsoft.com/office/drawing/2014/main" val="20004"/>
                    </a:ext>
                  </a:extLst>
                </a:gridCol>
              </a:tblGrid>
              <a:tr h="268979">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事業名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補助対象</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削減額</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削減率</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ctr"/>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備考</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0"/>
                  </a:ext>
                </a:extLst>
              </a:tr>
              <a:tr h="240026">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北大阪急行電鉄㈱</a:t>
                      </a:r>
                      <a:r>
                        <a:rPr lang="ja-JP"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補助金</a:t>
                      </a:r>
                      <a:endPar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北大阪急行電鉄㈱</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effectLst/>
                          <a:latin typeface="メイリオ" panose="020B0604030504040204" pitchFamily="50" charset="-128"/>
                          <a:ea typeface="メイリオ" panose="020B0604030504040204" pitchFamily="50" charset="-128"/>
                          <a:cs typeface="メイリオ" panose="020B0604030504040204" pitchFamily="50" charset="-128"/>
                        </a:rPr>
                        <a:t>1,800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1"/>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（社）街づくり区画整理協会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2"/>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（財）区画整理促進機構</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（財）区画整理促進機構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3"/>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（社）全国市街地再開発協会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4"/>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5"/>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（財）建築環境・省エネルギー機構負担金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（財）建築環境・省エネルギー機構</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3</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6"/>
                  </a:ext>
                </a:extLst>
              </a:tr>
              <a:tr h="240026">
                <a:tc>
                  <a:txBody>
                    <a:bodyPr/>
                    <a:lstStyle/>
                    <a:p>
                      <a:pPr algn="l"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（社）日本住宅協会負担金</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ja-JP" altLang="en-US"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（社）日本住宅協会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16</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7"/>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（財）経済調査会関西支部</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（財）経済調査会関西支部</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8"/>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（財）自治体国際化協会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402</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注２</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09"/>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（財）経済調査会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0"/>
                  </a:ext>
                </a:extLst>
              </a:tr>
              <a:tr h="240026">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負担金</a:t>
                      </a:r>
                      <a:endPar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endParaRP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（社）公共建築協会</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100%</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1"/>
                  </a:ext>
                </a:extLst>
              </a:tr>
              <a:tr h="240026">
                <a:tc>
                  <a:txBody>
                    <a:bodyPr/>
                    <a:lstStyle/>
                    <a:p>
                      <a:pPr algn="ctr"/>
                      <a:r>
                        <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計</a:t>
                      </a: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effectLst/>
                          <a:latin typeface="メイリオ" panose="020B0604030504040204" pitchFamily="50" charset="-128"/>
                          <a:ea typeface="メイリオ" panose="020B0604030504040204" pitchFamily="50" charset="-128"/>
                          <a:cs typeface="メイリオ" panose="020B0604030504040204" pitchFamily="50" charset="-128"/>
                        </a:rPr>
                        <a:t>21,204</a:t>
                      </a:r>
                    </a:p>
                  </a:txBody>
                  <a:tcPr marL="9525" marR="9525" marT="9525" marB="0" anchor="ct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tc>
                  <a:txBody>
                    <a:bodyPr/>
                    <a:lstStyle/>
                    <a:p>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2">
                          <a:lumMod val="60000"/>
                          <a:lumOff val="40000"/>
                        </a:schemeClr>
                      </a:solidFill>
                      <a:prstDash val="solid"/>
                      <a:round/>
                      <a:headEnd type="none" w="med" len="med"/>
                      <a:tailEnd type="none" w="med" len="med"/>
                    </a:lnL>
                    <a:lnR w="12700" cap="flat" cmpd="sng" algn="ctr">
                      <a:solidFill>
                        <a:schemeClr val="tx2">
                          <a:lumMod val="60000"/>
                          <a:lumOff val="40000"/>
                        </a:schemeClr>
                      </a:solidFill>
                      <a:prstDash val="solid"/>
                      <a:round/>
                      <a:headEnd type="none" w="med" len="med"/>
                      <a:tailEnd type="none" w="med" len="med"/>
                    </a:lnR>
                    <a:lnT w="12700" cap="flat" cmpd="sng" algn="ctr">
                      <a:solidFill>
                        <a:schemeClr val="tx2">
                          <a:lumMod val="60000"/>
                          <a:lumOff val="40000"/>
                        </a:schemeClr>
                      </a:solidFill>
                      <a:prstDash val="solid"/>
                      <a:round/>
                      <a:headEnd type="none" w="med" len="med"/>
                      <a:tailEnd type="none" w="med" len="med"/>
                    </a:lnT>
                    <a:lnB w="12700" cap="flat" cmpd="sng" algn="ctr">
                      <a:solidFill>
                        <a:schemeClr val="tx2">
                          <a:lumMod val="60000"/>
                          <a:lumOff val="40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8" name="テキスト ボックス 7"/>
          <p:cNvSpPr txBox="1"/>
          <p:nvPr/>
        </p:nvSpPr>
        <p:spPr>
          <a:xfrm>
            <a:off x="7504080" y="404664"/>
            <a:ext cx="139589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削減額：万円</a:t>
            </a:r>
          </a:p>
        </p:txBody>
      </p:sp>
      <p:sp>
        <p:nvSpPr>
          <p:cNvPr id="10" name="テキスト ボックス 9"/>
          <p:cNvSpPr txBox="1"/>
          <p:nvPr/>
        </p:nvSpPr>
        <p:spPr>
          <a:xfrm>
            <a:off x="395536" y="338554"/>
            <a:ext cx="763284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⑥つづき</a:t>
            </a:r>
          </a:p>
        </p:txBody>
      </p:sp>
      <p:sp>
        <p:nvSpPr>
          <p:cNvPr id="2" name="テキスト ボックス 1"/>
          <p:cNvSpPr txBox="1"/>
          <p:nvPr/>
        </p:nvSpPr>
        <p:spPr>
          <a:xfrm>
            <a:off x="627672" y="4077072"/>
            <a:ext cx="84969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年度より負担金支出　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年度より負担金支出</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027973298"/>
      </p:ext>
    </p:extLst>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　府民利用施設の廃止・改革</a:t>
            </a:r>
          </a:p>
        </p:txBody>
      </p:sp>
      <p:graphicFrame>
        <p:nvGraphicFramePr>
          <p:cNvPr id="9" name="表 8"/>
          <p:cNvGraphicFramePr>
            <a:graphicFrameLocks noGrp="1"/>
          </p:cNvGraphicFramePr>
          <p:nvPr/>
        </p:nvGraphicFramePr>
        <p:xfrm>
          <a:off x="251520" y="476672"/>
          <a:ext cx="8712968" cy="5849119"/>
        </p:xfrm>
        <a:graphic>
          <a:graphicData uri="http://schemas.openxmlformats.org/drawingml/2006/table">
            <a:tbl>
              <a:tblPr firstRow="1" bandRow="1">
                <a:tableStyleId>{5940675A-B579-460E-94D1-54222C63F5DA}</a:tableStyleId>
              </a:tblPr>
              <a:tblGrid>
                <a:gridCol w="2178242">
                  <a:extLst>
                    <a:ext uri="{9D8B030D-6E8A-4147-A177-3AD203B41FA5}">
                      <a16:colId xmlns:a16="http://schemas.microsoft.com/office/drawing/2014/main" val="20000"/>
                    </a:ext>
                  </a:extLst>
                </a:gridCol>
                <a:gridCol w="2178242">
                  <a:extLst>
                    <a:ext uri="{9D8B030D-6E8A-4147-A177-3AD203B41FA5}">
                      <a16:colId xmlns:a16="http://schemas.microsoft.com/office/drawing/2014/main" val="20001"/>
                    </a:ext>
                  </a:extLst>
                </a:gridCol>
                <a:gridCol w="2178242">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49289">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83359">
                <a:tc>
                  <a:txBody>
                    <a:bodyPr/>
                    <a:lstStyle/>
                    <a:p>
                      <a:pPr marL="0" indent="0"/>
                      <a:r>
                        <a:rPr kumimoji="1" lang="ja-JP" altLang="en-US" sz="1400" dirty="0"/>
                        <a:t>　公の施設については、</a:t>
                      </a:r>
                      <a:r>
                        <a:rPr kumimoji="1" lang="en-US" altLang="ja-JP" sz="1400" dirty="0"/>
                        <a:t>2007</a:t>
                      </a:r>
                      <a:r>
                        <a:rPr kumimoji="1" lang="ja-JP" altLang="en-US" sz="1400" dirty="0"/>
                        <a:t>年度以前も、「公の施設改革プログラム（案）」等により、施設のあり方や運営改善等にかかる改革を実施してきたが、</a:t>
                      </a:r>
                      <a:r>
                        <a:rPr kumimoji="1" lang="en-US" altLang="ja-JP" sz="1400" dirty="0"/>
                        <a:t>2008</a:t>
                      </a:r>
                      <a:r>
                        <a:rPr kumimoji="1" lang="ja-JP" altLang="en-US" sz="1400" dirty="0"/>
                        <a:t>年度の「財政再建プログラム（案）」において、財政構造改革を行うため、全ての公の施設についてゼロベースで、さらなる抜本的な見直しを行うこととなった。</a:t>
                      </a:r>
                    </a:p>
                    <a:p>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solidFill>
                            <a:schemeClr val="tx1"/>
                          </a:solidFill>
                        </a:rPr>
                        <a:t>　「財政再建プログラム（案）」や「大阪府財政構造改革プラン（案）」等において、</a:t>
                      </a:r>
                    </a:p>
                    <a:p>
                      <a:pPr marL="182563" indent="-90488"/>
                      <a:r>
                        <a:rPr kumimoji="1" lang="ja-JP" altLang="en-US" sz="1400" dirty="0">
                          <a:solidFill>
                            <a:schemeClr val="tx1"/>
                          </a:solidFill>
                        </a:rPr>
                        <a:t>・今日的意義に照らして必要な施設か</a:t>
                      </a:r>
                    </a:p>
                    <a:p>
                      <a:pPr marL="182563" indent="-90488"/>
                      <a:r>
                        <a:rPr kumimoji="1" lang="ja-JP" altLang="en-US" sz="1400" dirty="0">
                          <a:solidFill>
                            <a:schemeClr val="tx1"/>
                          </a:solidFill>
                        </a:rPr>
                        <a:t>・府立施設であることが最も有効か</a:t>
                      </a:r>
                    </a:p>
                    <a:p>
                      <a:pPr marL="182563" indent="-90488"/>
                      <a:r>
                        <a:rPr kumimoji="1" lang="ja-JP" altLang="en-US" sz="1400" dirty="0">
                          <a:solidFill>
                            <a:schemeClr val="tx1"/>
                          </a:solidFill>
                        </a:rPr>
                        <a:t>・施設やサービスの廃止も含めた徹底したコスト縮減</a:t>
                      </a:r>
                    </a:p>
                    <a:p>
                      <a:pPr marL="0" indent="0"/>
                      <a:r>
                        <a:rPr kumimoji="1" lang="ja-JP" altLang="en-US" sz="1400" dirty="0">
                          <a:solidFill>
                            <a:schemeClr val="tx1"/>
                          </a:solidFill>
                        </a:rPr>
                        <a:t>　という３つの基本的視点により、ゼロベースで見直しを実施。</a:t>
                      </a:r>
                    </a:p>
                    <a:p>
                      <a:pPr marL="92075" indent="-92075"/>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a:t>　</a:t>
                      </a:r>
                      <a:r>
                        <a:rPr kumimoji="1" lang="ja-JP" altLang="en-US" sz="1400" dirty="0">
                          <a:solidFill>
                            <a:schemeClr val="tx1"/>
                          </a:solidFill>
                        </a:rPr>
                        <a:t>３つの</a:t>
                      </a:r>
                      <a:r>
                        <a:rPr kumimoji="1" lang="ja-JP" altLang="en-US" sz="1400" dirty="0"/>
                        <a:t>視点に基づき、施設の廃止、市町村や民間への移管、市町村・</a:t>
                      </a:r>
                      <a:r>
                        <a:rPr kumimoji="1" lang="en-US" altLang="ja-JP" sz="1400" dirty="0"/>
                        <a:t>NPO</a:t>
                      </a:r>
                      <a:r>
                        <a:rPr kumimoji="1" lang="ja-JP" altLang="en-US" sz="1400" dirty="0"/>
                        <a:t>等との協働による新たな管理形態への転換等を行うとともに、存続する施設についても、運営の抜本的見直しや徹底したコスト縮減、一定の収益が見込める施設では府への利益還元を高めるといった取組みを実施。</a:t>
                      </a:r>
                    </a:p>
                    <a:p>
                      <a:pPr marL="92075" indent="-92075"/>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en-US" altLang="ja-JP" sz="1200" dirty="0">
                          <a:solidFill>
                            <a:schemeClr val="tx1"/>
                          </a:solidFill>
                        </a:rPr>
                        <a:t>【</a:t>
                      </a:r>
                      <a:r>
                        <a:rPr kumimoji="1" lang="ja-JP" altLang="en-US" sz="1200" dirty="0">
                          <a:solidFill>
                            <a:schemeClr val="tx1"/>
                          </a:solidFill>
                        </a:rPr>
                        <a:t>公の施設数（府営住宅除く）</a:t>
                      </a:r>
                      <a:r>
                        <a:rPr kumimoji="1" lang="en-US" altLang="ja-JP" sz="1200" dirty="0">
                          <a:solidFill>
                            <a:schemeClr val="tx1"/>
                          </a:solidFill>
                        </a:rPr>
                        <a:t>】</a:t>
                      </a:r>
                    </a:p>
                    <a:p>
                      <a:pPr marL="0" indent="0"/>
                      <a:r>
                        <a:rPr kumimoji="1" lang="en-US" altLang="ja-JP" sz="1400" dirty="0">
                          <a:solidFill>
                            <a:schemeClr val="tx1"/>
                          </a:solidFill>
                        </a:rPr>
                        <a:t>81</a:t>
                      </a:r>
                      <a:r>
                        <a:rPr kumimoji="1" lang="ja-JP" altLang="en-US" sz="1400" dirty="0">
                          <a:solidFill>
                            <a:schemeClr val="tx1"/>
                          </a:solidFill>
                        </a:rPr>
                        <a:t>施設（</a:t>
                      </a:r>
                      <a:r>
                        <a:rPr kumimoji="1" lang="en-US" altLang="ja-JP" sz="1400" dirty="0">
                          <a:solidFill>
                            <a:schemeClr val="tx1"/>
                          </a:solidFill>
                        </a:rPr>
                        <a:t>2008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ja-JP" altLang="en-US" sz="1400" dirty="0">
                          <a:solidFill>
                            <a:schemeClr val="tx1"/>
                          </a:solidFill>
                        </a:rPr>
                        <a:t>　⇒　</a:t>
                      </a:r>
                      <a:r>
                        <a:rPr kumimoji="1" lang="en-US" altLang="ja-JP" sz="1400" dirty="0">
                          <a:solidFill>
                            <a:schemeClr val="tx1"/>
                          </a:solidFill>
                        </a:rPr>
                        <a:t>71</a:t>
                      </a:r>
                      <a:r>
                        <a:rPr kumimoji="1" lang="ja-JP" altLang="en-US" sz="1400" dirty="0">
                          <a:solidFill>
                            <a:schemeClr val="tx1"/>
                          </a:solidFill>
                        </a:rPr>
                        <a:t>施設（</a:t>
                      </a:r>
                      <a:r>
                        <a:rPr kumimoji="1" lang="en-US" altLang="ja-JP" sz="1400" dirty="0">
                          <a:solidFill>
                            <a:schemeClr val="tx1"/>
                          </a:solidFill>
                        </a:rPr>
                        <a:t>2013</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r>
                        <a:rPr kumimoji="1" lang="ja-JP" altLang="en-US" sz="1400" dirty="0">
                          <a:solidFill>
                            <a:schemeClr val="tx1"/>
                          </a:solidFill>
                        </a:rPr>
                        <a:t>　⇒　</a:t>
                      </a:r>
                      <a:r>
                        <a:rPr kumimoji="1" lang="en-US" altLang="ja-JP" sz="1400" dirty="0">
                          <a:solidFill>
                            <a:schemeClr val="tx1"/>
                          </a:solidFill>
                        </a:rPr>
                        <a:t>71</a:t>
                      </a:r>
                      <a:r>
                        <a:rPr kumimoji="1" lang="ja-JP" altLang="en-US" sz="1400" dirty="0">
                          <a:solidFill>
                            <a:schemeClr val="tx1"/>
                          </a:solidFill>
                        </a:rPr>
                        <a:t>施設（</a:t>
                      </a:r>
                      <a:r>
                        <a:rPr kumimoji="1" lang="en-US" altLang="ja-JP" sz="1400" dirty="0">
                          <a:solidFill>
                            <a:schemeClr val="tx1"/>
                          </a:solidFill>
                        </a:rPr>
                        <a:t>2018</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　</a:t>
                      </a:r>
                      <a:r>
                        <a:rPr kumimoji="1" lang="en-US" altLang="ja-JP" sz="1400" dirty="0">
                          <a:solidFill>
                            <a:schemeClr val="tx1"/>
                          </a:solidFill>
                        </a:rPr>
                        <a:t>70</a:t>
                      </a:r>
                      <a:r>
                        <a:rPr kumimoji="1" lang="ja-JP" altLang="en-US" sz="1400" dirty="0">
                          <a:solidFill>
                            <a:schemeClr val="tx1"/>
                          </a:solidFill>
                        </a:rPr>
                        <a:t>施設（</a:t>
                      </a:r>
                      <a:r>
                        <a:rPr kumimoji="1" lang="en-US" altLang="ja-JP" sz="1400" dirty="0">
                          <a:solidFill>
                            <a:schemeClr val="tx1"/>
                          </a:solidFill>
                        </a:rPr>
                        <a:t>2022</a:t>
                      </a:r>
                      <a:r>
                        <a:rPr kumimoji="1" lang="ja-JP" altLang="en-US" sz="1400" dirty="0">
                          <a:solidFill>
                            <a:schemeClr val="tx1"/>
                          </a:solidFill>
                        </a:rPr>
                        <a:t>年</a:t>
                      </a:r>
                      <a:r>
                        <a:rPr kumimoji="1" lang="en-US" altLang="ja-JP" sz="1400" dirty="0">
                          <a:solidFill>
                            <a:schemeClr val="tx1"/>
                          </a:solidFill>
                        </a:rPr>
                        <a:t>4</a:t>
                      </a:r>
                      <a:r>
                        <a:rPr kumimoji="1" lang="ja-JP" altLang="en-US" sz="1400" dirty="0">
                          <a:solidFill>
                            <a:schemeClr val="tx1"/>
                          </a:solidFill>
                        </a:rPr>
                        <a:t>月）</a:t>
                      </a:r>
                      <a:endParaRPr kumimoji="1" lang="en-US" altLang="ja-JP" sz="1400" dirty="0">
                        <a:solidFill>
                          <a:schemeClr val="tx1"/>
                        </a:solidFill>
                      </a:endParaRPr>
                    </a:p>
                    <a:p>
                      <a:pPr marL="0" indent="0"/>
                      <a:endParaRPr kumimoji="1" lang="en-US" altLang="ja-JP" sz="1400" dirty="0">
                        <a:solidFill>
                          <a:schemeClr val="tx1"/>
                        </a:solidFill>
                      </a:endParaRPr>
                    </a:p>
                    <a:p>
                      <a:pPr marL="0" indent="0"/>
                      <a:r>
                        <a:rPr kumimoji="1" lang="en-US" altLang="ja-JP" sz="1400" dirty="0">
                          <a:solidFill>
                            <a:schemeClr val="tx1"/>
                          </a:solidFill>
                        </a:rPr>
                        <a:t>2008</a:t>
                      </a:r>
                      <a:r>
                        <a:rPr kumimoji="1" lang="ja-JP" altLang="en-US" sz="1400" dirty="0">
                          <a:solidFill>
                            <a:schemeClr val="tx1"/>
                          </a:solidFill>
                        </a:rPr>
                        <a:t>年度以降の見直し</a:t>
                      </a:r>
                      <a:endParaRPr kumimoji="1" lang="en-US" altLang="ja-JP" sz="1400" dirty="0">
                        <a:solidFill>
                          <a:schemeClr val="tx1"/>
                        </a:solidFill>
                      </a:endParaRPr>
                    </a:p>
                    <a:p>
                      <a:pPr marL="0" indent="0"/>
                      <a:r>
                        <a:rPr kumimoji="1" lang="en-US" altLang="ja-JP" sz="1400" dirty="0">
                          <a:solidFill>
                            <a:schemeClr val="tx1"/>
                          </a:solidFill>
                        </a:rPr>
                        <a:t>‐2008</a:t>
                      </a:r>
                      <a:r>
                        <a:rPr kumimoji="1" lang="ja-JP" altLang="en-US" sz="1400" dirty="0">
                          <a:solidFill>
                            <a:schemeClr val="tx1"/>
                          </a:solidFill>
                        </a:rPr>
                        <a:t>～</a:t>
                      </a:r>
                      <a:r>
                        <a:rPr kumimoji="1" lang="en-US" altLang="ja-JP" sz="1400" dirty="0">
                          <a:solidFill>
                            <a:schemeClr val="tx1"/>
                          </a:solidFill>
                        </a:rPr>
                        <a:t>2013</a:t>
                      </a:r>
                      <a:r>
                        <a:rPr kumimoji="1" lang="ja-JP" altLang="en-US" sz="1400" dirty="0">
                          <a:solidFill>
                            <a:schemeClr val="tx1"/>
                          </a:solidFill>
                        </a:rPr>
                        <a:t>年度</a:t>
                      </a:r>
                    </a:p>
                    <a:p>
                      <a:pPr marL="92075" indent="-92075"/>
                      <a:r>
                        <a:rPr kumimoji="1" lang="ja-JP" altLang="en-US" sz="1400" dirty="0">
                          <a:solidFill>
                            <a:schemeClr val="tx1"/>
                          </a:solidFill>
                        </a:rPr>
                        <a:t>　・　</a:t>
                      </a:r>
                      <a:r>
                        <a:rPr kumimoji="1" lang="en-US" altLang="ja-JP" sz="1400" dirty="0">
                          <a:solidFill>
                            <a:schemeClr val="tx1"/>
                          </a:solidFill>
                        </a:rPr>
                        <a:t>13</a:t>
                      </a:r>
                      <a:r>
                        <a:rPr kumimoji="1" lang="ja-JP" altLang="en-US" sz="1400" dirty="0">
                          <a:solidFill>
                            <a:schemeClr val="tx1"/>
                          </a:solidFill>
                        </a:rPr>
                        <a:t>施設廃止　</a:t>
                      </a:r>
                    </a:p>
                    <a:p>
                      <a:pPr marL="92075" indent="-92075"/>
                      <a:r>
                        <a:rPr kumimoji="1" lang="ja-JP" altLang="en-US" sz="1400" dirty="0">
                          <a:solidFill>
                            <a:schemeClr val="tx1"/>
                          </a:solidFill>
                        </a:rPr>
                        <a:t>　・　</a:t>
                      </a:r>
                      <a:r>
                        <a:rPr kumimoji="1" lang="en-US" altLang="ja-JP" sz="1400" b="0" dirty="0">
                          <a:solidFill>
                            <a:schemeClr val="tx1"/>
                          </a:solidFill>
                        </a:rPr>
                        <a:t>5</a:t>
                      </a:r>
                      <a:r>
                        <a:rPr kumimoji="1" lang="ja-JP" altLang="en-US" sz="1400" dirty="0">
                          <a:solidFill>
                            <a:schemeClr val="tx1"/>
                          </a:solidFill>
                        </a:rPr>
                        <a:t>施設民営化等</a:t>
                      </a:r>
                      <a:endParaRPr kumimoji="1" lang="en-US" altLang="ja-JP" sz="1400" dirty="0">
                        <a:solidFill>
                          <a:schemeClr val="tx1"/>
                        </a:solidFill>
                      </a:endParaRPr>
                    </a:p>
                    <a:p>
                      <a:pPr marL="92075" indent="-92075"/>
                      <a:r>
                        <a:rPr kumimoji="1" lang="en-US" altLang="ja-JP" sz="1400" dirty="0">
                          <a:solidFill>
                            <a:schemeClr val="tx1"/>
                          </a:solidFill>
                        </a:rPr>
                        <a:t>‐2014</a:t>
                      </a:r>
                      <a:r>
                        <a:rPr kumimoji="1" lang="ja-JP" altLang="en-US" sz="1400" dirty="0">
                          <a:solidFill>
                            <a:schemeClr val="tx1"/>
                          </a:solidFill>
                        </a:rPr>
                        <a:t>～</a:t>
                      </a:r>
                      <a:r>
                        <a:rPr kumimoji="1" lang="en-US" altLang="ja-JP" sz="1400" dirty="0">
                          <a:solidFill>
                            <a:schemeClr val="tx1"/>
                          </a:solidFill>
                        </a:rPr>
                        <a:t>2017</a:t>
                      </a:r>
                      <a:r>
                        <a:rPr kumimoji="1" lang="ja-JP" altLang="en-US" sz="1400" dirty="0">
                          <a:solidFill>
                            <a:schemeClr val="tx1"/>
                          </a:solidFill>
                        </a:rPr>
                        <a:t>年度</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2</a:t>
                      </a:r>
                      <a:r>
                        <a:rPr kumimoji="1" lang="ja-JP" altLang="en-US" sz="1400" dirty="0">
                          <a:solidFill>
                            <a:schemeClr val="tx1"/>
                          </a:solidFill>
                        </a:rPr>
                        <a:t>施設民営化等</a:t>
                      </a:r>
                      <a:endParaRPr kumimoji="1" lang="en-US" altLang="ja-JP" sz="1400" dirty="0">
                        <a:solidFill>
                          <a:schemeClr val="tx1"/>
                        </a:solidFill>
                      </a:endParaRPr>
                    </a:p>
                    <a:p>
                      <a:pPr marL="92075" indent="-92075"/>
                      <a:r>
                        <a:rPr kumimoji="1" lang="en-US" altLang="ja-JP" sz="1400" dirty="0">
                          <a:solidFill>
                            <a:schemeClr val="tx1"/>
                          </a:solidFill>
                        </a:rPr>
                        <a:t>-2018</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3</a:t>
                      </a:r>
                      <a:r>
                        <a:rPr kumimoji="1" lang="ja-JP" altLang="en-US" sz="1400" dirty="0">
                          <a:solidFill>
                            <a:schemeClr val="tx1"/>
                          </a:solidFill>
                        </a:rPr>
                        <a:t>施設廃止　</a:t>
                      </a:r>
                      <a:endParaRPr kumimoji="1" lang="en-US" altLang="ja-JP" sz="1400" dirty="0">
                        <a:solidFill>
                          <a:schemeClr val="tx1"/>
                        </a:solidFill>
                      </a:endParaRPr>
                    </a:p>
                    <a:p>
                      <a:pPr marL="92075" indent="-92075"/>
                      <a:r>
                        <a:rPr kumimoji="1" lang="ja-JP" altLang="en-US" sz="1400" dirty="0">
                          <a:solidFill>
                            <a:schemeClr val="tx1"/>
                          </a:solidFill>
                        </a:rPr>
                        <a:t>　・　</a:t>
                      </a:r>
                      <a:r>
                        <a:rPr kumimoji="1" lang="en-US" altLang="ja-JP" sz="1400" dirty="0">
                          <a:solidFill>
                            <a:schemeClr val="tx1"/>
                          </a:solidFill>
                        </a:rPr>
                        <a:t>1</a:t>
                      </a:r>
                      <a:r>
                        <a:rPr kumimoji="1" lang="ja-JP" altLang="en-US" sz="1400" dirty="0">
                          <a:solidFill>
                            <a:schemeClr val="tx1"/>
                          </a:solidFill>
                        </a:rPr>
                        <a:t>施設</a:t>
                      </a:r>
                      <a:r>
                        <a:rPr kumimoji="1" lang="ja-JP" altLang="en-US" sz="1400" strike="noStrike" dirty="0">
                          <a:solidFill>
                            <a:schemeClr val="tx1"/>
                          </a:solidFill>
                        </a:rPr>
                        <a:t>民営化等</a:t>
                      </a:r>
                      <a:endParaRPr kumimoji="1" lang="en-US" altLang="ja-JP" sz="1400" dirty="0">
                        <a:solidFill>
                          <a:schemeClr val="tx1"/>
                        </a:solidFill>
                      </a:endParaRPr>
                    </a:p>
                    <a:p>
                      <a:pPr marL="92075" indent="-92075"/>
                      <a:r>
                        <a:rPr kumimoji="1" lang="ja-JP" altLang="en-US" sz="1400" dirty="0">
                          <a:solidFill>
                            <a:schemeClr val="tx1"/>
                          </a:solidFill>
                        </a:rPr>
                        <a:t>　</a:t>
                      </a:r>
                      <a:endParaRPr kumimoji="1" lang="en-US" altLang="ja-JP" sz="1400" dirty="0">
                        <a:solidFill>
                          <a:schemeClr val="tx1"/>
                        </a:solidFill>
                      </a:endParaRPr>
                    </a:p>
                    <a:p>
                      <a:pPr marL="92075" indent="-92075"/>
                      <a:r>
                        <a:rPr kumimoji="1" lang="en-US" altLang="ja-JP" sz="1000" dirty="0">
                          <a:solidFill>
                            <a:schemeClr val="tx1"/>
                          </a:solidFill>
                          <a:latin typeface="+mj-ea"/>
                          <a:ea typeface="+mj-ea"/>
                        </a:rPr>
                        <a:t>※</a:t>
                      </a:r>
                      <a:r>
                        <a:rPr kumimoji="1" lang="ja-JP" altLang="en-US" sz="1000" dirty="0">
                          <a:solidFill>
                            <a:schemeClr val="tx1"/>
                          </a:solidFill>
                          <a:latin typeface="+mj-ea"/>
                          <a:ea typeface="+mj-ea"/>
                        </a:rPr>
                        <a:t>　</a:t>
                      </a:r>
                      <a:r>
                        <a:rPr kumimoji="1" lang="en-US" altLang="ja-JP" sz="1000" dirty="0">
                          <a:solidFill>
                            <a:schemeClr val="tx1"/>
                          </a:solidFill>
                          <a:latin typeface="+mj-ea"/>
                          <a:ea typeface="+mj-ea"/>
                        </a:rPr>
                        <a:t>2008</a:t>
                      </a:r>
                      <a:r>
                        <a:rPr kumimoji="1" lang="ja-JP" altLang="en-US" sz="1000" dirty="0">
                          <a:solidFill>
                            <a:schemeClr val="tx1"/>
                          </a:solidFill>
                          <a:latin typeface="+mj-ea"/>
                          <a:ea typeface="+mj-ea"/>
                        </a:rPr>
                        <a:t>年度以降、新規に</a:t>
                      </a:r>
                      <a:r>
                        <a:rPr kumimoji="1" lang="en-US" altLang="ja-JP" sz="1000" dirty="0">
                          <a:solidFill>
                            <a:schemeClr val="tx1"/>
                          </a:solidFill>
                          <a:latin typeface="+mj-ea"/>
                          <a:ea typeface="+mj-ea"/>
                        </a:rPr>
                        <a:t>11</a:t>
                      </a:r>
                      <a:r>
                        <a:rPr kumimoji="1" lang="ja-JP" altLang="en-US" sz="1000" dirty="0">
                          <a:solidFill>
                            <a:schemeClr val="tx1"/>
                          </a:solidFill>
                          <a:latin typeface="+mj-ea"/>
                          <a:ea typeface="+mj-ea"/>
                        </a:rPr>
                        <a:t>の公の施設が開設したため、廃止・民営化の数と施設数の推移は一致しない。</a:t>
                      </a:r>
                      <a:endParaRPr kumimoji="1" lang="en-US" altLang="ja-JP" sz="1000" dirty="0">
                        <a:solidFill>
                          <a:schemeClr val="tx1"/>
                        </a:solidFill>
                        <a:latin typeface="+mj-ea"/>
                        <a:ea typeface="+mj-ea"/>
                      </a:endParaRPr>
                    </a:p>
                    <a:p>
                      <a:pPr marL="92075" indent="-92075"/>
                      <a:r>
                        <a:rPr kumimoji="1" lang="en-US" altLang="ja-JP" sz="1000" dirty="0">
                          <a:solidFill>
                            <a:schemeClr val="tx1"/>
                          </a:solidFill>
                          <a:latin typeface="+mj-ea"/>
                          <a:ea typeface="+mj-ea"/>
                        </a:rPr>
                        <a:t>※</a:t>
                      </a:r>
                      <a:r>
                        <a:rPr kumimoji="1" lang="ja-JP" altLang="en-US" sz="1000" dirty="0">
                          <a:solidFill>
                            <a:schemeClr val="tx1"/>
                          </a:solidFill>
                          <a:latin typeface="+mj-ea"/>
                          <a:ea typeface="+mj-ea"/>
                        </a:rPr>
                        <a:t>　府営住宅については、上記の施設数にはカウントしていないが、</a:t>
                      </a:r>
                      <a:endParaRPr kumimoji="1" lang="en-US" altLang="ja-JP" sz="1000" dirty="0">
                        <a:solidFill>
                          <a:schemeClr val="tx1"/>
                        </a:solidFill>
                        <a:latin typeface="+mj-ea"/>
                        <a:ea typeface="+mj-ea"/>
                      </a:endParaRPr>
                    </a:p>
                    <a:p>
                      <a:pPr marL="92075" indent="-92075"/>
                      <a:r>
                        <a:rPr kumimoji="1" lang="ja-JP" altLang="en-US" sz="1000" dirty="0">
                          <a:solidFill>
                            <a:schemeClr val="tx1"/>
                          </a:solidFill>
                          <a:latin typeface="+mj-ea"/>
                          <a:ea typeface="+mj-ea"/>
                        </a:rPr>
                        <a:t>　</a:t>
                      </a:r>
                      <a:r>
                        <a:rPr kumimoji="1" lang="en-US" altLang="ja-JP" sz="1000" dirty="0">
                          <a:solidFill>
                            <a:schemeClr val="tx1"/>
                          </a:solidFill>
                          <a:latin typeface="+mj-ea"/>
                          <a:ea typeface="+mj-ea"/>
                        </a:rPr>
                        <a:t>2015</a:t>
                      </a:r>
                      <a:r>
                        <a:rPr kumimoji="1" lang="ja-JP" altLang="en-US" sz="1000" dirty="0">
                          <a:solidFill>
                            <a:schemeClr val="tx1"/>
                          </a:solidFill>
                          <a:latin typeface="+mj-ea"/>
                          <a:ea typeface="+mj-ea"/>
                        </a:rPr>
                        <a:t>年度以降、</a:t>
                      </a:r>
                      <a:r>
                        <a:rPr kumimoji="1" lang="en-US" altLang="ja-JP" sz="1000" kern="1200" dirty="0">
                          <a:solidFill>
                            <a:schemeClr val="tx1"/>
                          </a:solidFill>
                          <a:latin typeface="+mj-ea"/>
                          <a:ea typeface="+mn-ea"/>
                          <a:cs typeface="+mn-cs"/>
                        </a:rPr>
                        <a:t>69</a:t>
                      </a:r>
                      <a:r>
                        <a:rPr kumimoji="1" lang="ja-JP" altLang="en-US" sz="1000" dirty="0">
                          <a:solidFill>
                            <a:schemeClr val="tx1"/>
                          </a:solidFill>
                          <a:latin typeface="+mj-ea"/>
                          <a:ea typeface="+mj-ea"/>
                        </a:rPr>
                        <a:t>団地を大阪市</a:t>
                      </a:r>
                      <a:r>
                        <a:rPr kumimoji="1" lang="ja-JP" altLang="en-US" sz="1000" kern="1200" dirty="0">
                          <a:solidFill>
                            <a:schemeClr val="tx1"/>
                          </a:solidFill>
                          <a:latin typeface="+mj-ea"/>
                          <a:ea typeface="+mn-ea"/>
                          <a:cs typeface="+mn-cs"/>
                        </a:rPr>
                        <a:t>・大東市・門真市・池田市</a:t>
                      </a:r>
                      <a:r>
                        <a:rPr kumimoji="1" lang="ja-JP" altLang="en-US" sz="1000" dirty="0">
                          <a:solidFill>
                            <a:schemeClr val="tx1"/>
                          </a:solidFill>
                          <a:latin typeface="+mj-ea"/>
                          <a:ea typeface="+mj-ea"/>
                        </a:rPr>
                        <a:t>へ移管している。</a:t>
                      </a:r>
                      <a:endParaRPr kumimoji="1" lang="en-US" altLang="ja-JP" sz="1000" dirty="0">
                        <a:solidFill>
                          <a:schemeClr val="tx1"/>
                        </a:solidFill>
                        <a:latin typeface="+mj-ea"/>
                        <a:ea typeface="+mj-ea"/>
                      </a:endParaRPr>
                    </a:p>
                    <a:p>
                      <a:pPr marL="92075" indent="-92075"/>
                      <a:r>
                        <a:rPr kumimoji="1" lang="ja-JP" altLang="en-US" sz="1000" dirty="0">
                          <a:solidFill>
                            <a:schemeClr val="tx1"/>
                          </a:solidFill>
                        </a:rPr>
                        <a:t>　大阪市 </a:t>
                      </a:r>
                      <a:r>
                        <a:rPr kumimoji="1" lang="en-US" altLang="ja-JP" sz="1000" dirty="0">
                          <a:solidFill>
                            <a:schemeClr val="tx1"/>
                          </a:solidFill>
                        </a:rPr>
                        <a:t>61</a:t>
                      </a:r>
                      <a:r>
                        <a:rPr kumimoji="1" lang="ja-JP" altLang="en-US" sz="1000" dirty="0">
                          <a:solidFill>
                            <a:schemeClr val="tx1"/>
                          </a:solidFill>
                        </a:rPr>
                        <a:t>団地 </a:t>
                      </a:r>
                      <a:r>
                        <a:rPr kumimoji="1" lang="en-US" altLang="ja-JP" sz="1000" dirty="0">
                          <a:solidFill>
                            <a:schemeClr val="tx1"/>
                          </a:solidFill>
                        </a:rPr>
                        <a:t>12,311</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大東市　</a:t>
                      </a:r>
                      <a:r>
                        <a:rPr kumimoji="1" lang="en-US" altLang="ja-JP" sz="1000" dirty="0">
                          <a:solidFill>
                            <a:schemeClr val="tx1"/>
                          </a:solidFill>
                        </a:rPr>
                        <a:t>4</a:t>
                      </a:r>
                      <a:r>
                        <a:rPr kumimoji="1" lang="ja-JP" altLang="en-US" sz="1000" dirty="0">
                          <a:solidFill>
                            <a:schemeClr val="tx1"/>
                          </a:solidFill>
                        </a:rPr>
                        <a:t>団地　</a:t>
                      </a:r>
                      <a:r>
                        <a:rPr kumimoji="1" lang="en-US" altLang="ja-JP" sz="1000" dirty="0">
                          <a:solidFill>
                            <a:schemeClr val="tx1"/>
                          </a:solidFill>
                        </a:rPr>
                        <a:t>1,454</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門真市　</a:t>
                      </a:r>
                      <a:r>
                        <a:rPr kumimoji="1" lang="en-US" altLang="ja-JP" sz="1000" dirty="0">
                          <a:solidFill>
                            <a:schemeClr val="tx1"/>
                          </a:solidFill>
                        </a:rPr>
                        <a:t>3</a:t>
                      </a:r>
                      <a:r>
                        <a:rPr kumimoji="1" lang="ja-JP" altLang="en-US" sz="1000" dirty="0">
                          <a:solidFill>
                            <a:schemeClr val="tx1"/>
                          </a:solidFill>
                        </a:rPr>
                        <a:t>団地　</a:t>
                      </a:r>
                      <a:r>
                        <a:rPr kumimoji="1" lang="en-US" altLang="ja-JP" sz="1000" dirty="0">
                          <a:solidFill>
                            <a:schemeClr val="tx1"/>
                          </a:solidFill>
                        </a:rPr>
                        <a:t>2,492</a:t>
                      </a:r>
                      <a:r>
                        <a:rPr kumimoji="1" lang="ja-JP" altLang="en-US" sz="1000" dirty="0">
                          <a:solidFill>
                            <a:schemeClr val="tx1"/>
                          </a:solidFill>
                        </a:rPr>
                        <a:t>戸</a:t>
                      </a:r>
                      <a:endParaRPr kumimoji="1" lang="en-US" altLang="ja-JP" sz="1000" dirty="0">
                        <a:solidFill>
                          <a:schemeClr val="tx1"/>
                        </a:solidFill>
                      </a:endParaRPr>
                    </a:p>
                    <a:p>
                      <a:pPr marL="92075" indent="-92075"/>
                      <a:r>
                        <a:rPr kumimoji="1" lang="ja-JP" altLang="en-US" sz="1000" dirty="0">
                          <a:solidFill>
                            <a:schemeClr val="tx1"/>
                          </a:solidFill>
                        </a:rPr>
                        <a:t>　池田市　</a:t>
                      </a:r>
                      <a:r>
                        <a:rPr kumimoji="1" lang="en-US" altLang="ja-JP" sz="1000" dirty="0">
                          <a:solidFill>
                            <a:schemeClr val="tx1"/>
                          </a:solidFill>
                        </a:rPr>
                        <a:t>1</a:t>
                      </a:r>
                      <a:r>
                        <a:rPr kumimoji="1" lang="ja-JP" altLang="en-US" sz="1000" dirty="0">
                          <a:solidFill>
                            <a:schemeClr val="tx1"/>
                          </a:solidFill>
                        </a:rPr>
                        <a:t>団地　　　</a:t>
                      </a:r>
                      <a:r>
                        <a:rPr kumimoji="1" lang="en-US" altLang="ja-JP" sz="1000" dirty="0">
                          <a:solidFill>
                            <a:schemeClr val="tx1"/>
                          </a:solidFill>
                        </a:rPr>
                        <a:t>60</a:t>
                      </a:r>
                      <a:r>
                        <a:rPr kumimoji="1" lang="ja-JP" altLang="en-US" sz="1000" dirty="0">
                          <a:solidFill>
                            <a:schemeClr val="tx1"/>
                          </a:solidFill>
                        </a:rPr>
                        <a:t>戸</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345</a:t>
            </a:fld>
            <a:endParaRPr lang="ja-JP" altLang="en-US"/>
          </a:p>
        </p:txBody>
      </p:sp>
    </p:spTree>
    <p:extLst>
      <p:ext uri="{BB962C8B-B14F-4D97-AF65-F5344CB8AC3E}">
        <p14:creationId xmlns:p14="http://schemas.microsoft.com/office/powerpoint/2010/main" val="2499589460"/>
      </p:ext>
    </p:extLst>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7976578" y="961220"/>
            <a:ext cx="781424"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6012160" y="954127"/>
            <a:ext cx="781424"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extLst/>
          </p:nvPr>
        </p:nvGraphicFramePr>
        <p:xfrm>
          <a:off x="610423" y="2417400"/>
          <a:ext cx="7992888" cy="4251960"/>
        </p:xfrm>
        <a:graphic>
          <a:graphicData uri="http://schemas.openxmlformats.org/drawingml/2006/table">
            <a:tbl>
              <a:tblPr firstRow="1" bandRow="1">
                <a:tableStyleId>{5C22544A-7EE6-4342-B048-85BDC9FD1C3A}</a:tableStyleId>
              </a:tblPr>
              <a:tblGrid>
                <a:gridCol w="151216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240360">
                  <a:extLst>
                    <a:ext uri="{9D8B030D-6E8A-4147-A177-3AD203B41FA5}">
                      <a16:colId xmlns:a16="http://schemas.microsoft.com/office/drawing/2014/main" val="2012286141"/>
                    </a:ext>
                  </a:extLst>
                </a:gridCol>
              </a:tblGrid>
              <a:tr h="135077">
                <a:tc>
                  <a:txBody>
                    <a:bodyPr/>
                    <a:lstStyle/>
                    <a:p>
                      <a:endParaRPr kumimoji="1" lang="ja-JP" altLang="en-US" sz="1600" dirty="0">
                        <a:latin typeface="MS UI Gothic" panose="020B0600070205080204" pitchFamily="50" charset="-128"/>
                        <a:ea typeface="MS UI Gothic" panose="020B0600070205080204" pitchFamily="50" charset="-128"/>
                      </a:endParaRPr>
                    </a:p>
                  </a:txBody>
                  <a:tcPr/>
                </a:tc>
                <a:tc gridSpan="2">
                  <a:txBody>
                    <a:bodyPr/>
                    <a:lstStyle/>
                    <a:p>
                      <a:pPr algn="ctr"/>
                      <a:r>
                        <a:rPr kumimoji="1" lang="ja-JP" altLang="en-US" sz="1400" dirty="0">
                          <a:latin typeface="MS UI Gothic" panose="020B0600070205080204" pitchFamily="50" charset="-128"/>
                          <a:ea typeface="MS UI Gothic" panose="020B0600070205080204" pitchFamily="50" charset="-128"/>
                        </a:rPr>
                        <a:t>公の施設</a:t>
                      </a:r>
                    </a:p>
                  </a:txBody>
                  <a:tcPr/>
                </a:tc>
                <a:tc hMerge="1">
                  <a:txBody>
                    <a:bodyPr/>
                    <a:lstStyle/>
                    <a:p>
                      <a:endParaRPr kumimoji="1" lang="ja-JP" altLang="en-US"/>
                    </a:p>
                  </a:txBody>
                  <a:tcPr/>
                </a:tc>
                <a:extLst>
                  <a:ext uri="{0D108BD9-81ED-4DB2-BD59-A6C34878D82A}">
                    <a16:rowId xmlns:a16="http://schemas.microsoft.com/office/drawing/2014/main" val="10000"/>
                  </a:ext>
                </a:extLst>
              </a:tr>
              <a:tr h="462690">
                <a:tc>
                  <a:txBody>
                    <a:bodyPr/>
                    <a:lstStyle/>
                    <a:p>
                      <a:r>
                        <a:rPr kumimoji="1" lang="en-US" altLang="ja-JP" sz="1400" dirty="0">
                          <a:latin typeface="MS UI Gothic" panose="020B0600070205080204" pitchFamily="50" charset="-128"/>
                          <a:ea typeface="MS UI Gothic" panose="020B0600070205080204" pitchFamily="50" charset="-128"/>
                        </a:rPr>
                        <a:t>2007</a:t>
                      </a:r>
                      <a:r>
                        <a:rPr kumimoji="1" lang="ja-JP" altLang="en-US" sz="1400" dirty="0">
                          <a:latin typeface="MS UI Gothic" panose="020B0600070205080204" pitchFamily="50" charset="-128"/>
                          <a:ea typeface="MS UI Gothic" panose="020B0600070205080204" pitchFamily="50" charset="-128"/>
                        </a:rPr>
                        <a:t>年度以前</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latin typeface="MS UI Gothic" panose="020B0600070205080204" pitchFamily="50" charset="-128"/>
                          <a:ea typeface="MS UI Gothic" panose="020B0600070205080204" pitchFamily="50" charset="-128"/>
                        </a:rPr>
                        <a:t>○廃止　</a:t>
                      </a:r>
                      <a:r>
                        <a:rPr kumimoji="1" lang="en-US" altLang="ja-JP" sz="1400" dirty="0">
                          <a:latin typeface="MS UI Gothic" panose="020B0600070205080204" pitchFamily="50" charset="-128"/>
                          <a:ea typeface="MS UI Gothic" panose="020B0600070205080204" pitchFamily="50" charset="-128"/>
                        </a:rPr>
                        <a:t>17</a:t>
                      </a:r>
                      <a:r>
                        <a:rPr kumimoji="1" lang="ja-JP" altLang="en-US" sz="1400" dirty="0">
                          <a:latin typeface="MS UI Gothic" panose="020B0600070205080204" pitchFamily="50" charset="-128"/>
                          <a:ea typeface="MS UI Gothic" panose="020B0600070205080204" pitchFamily="50" charset="-128"/>
                        </a:rPr>
                        <a:t>施設　　　　　　　　　　　　　　　　</a:t>
                      </a:r>
                      <a:r>
                        <a:rPr kumimoji="1" lang="ja-JP" altLang="en-US" sz="1200" dirty="0">
                          <a:latin typeface="MS UI Gothic" panose="020B0600070205080204" pitchFamily="50" charset="-128"/>
                          <a:ea typeface="MS UI Gothic" panose="020B0600070205080204" pitchFamily="50" charset="-128"/>
                        </a:rPr>
                        <a:t>　　</a:t>
                      </a:r>
                      <a:r>
                        <a:rPr kumimoji="1" lang="ja-JP" altLang="en-US" sz="1100" dirty="0">
                          <a:latin typeface="MS UI Gothic" panose="020B0600070205080204" pitchFamily="50" charset="-128"/>
                          <a:ea typeface="MS UI Gothic" panose="020B0600070205080204" pitchFamily="50" charset="-128"/>
                        </a:rPr>
                        <a:t>　　　　　　　　　　　　　　　</a:t>
                      </a:r>
                      <a:endParaRPr kumimoji="1" lang="en-US" altLang="ja-JP" sz="1100" dirty="0">
                        <a:latin typeface="MS UI Gothic" panose="020B0600070205080204" pitchFamily="50" charset="-128"/>
                        <a:ea typeface="MS UI Gothic"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S UI Gothic" panose="020B0600070205080204" pitchFamily="50" charset="-128"/>
                          <a:ea typeface="MS UI Gothic" panose="020B0600070205080204" pitchFamily="50" charset="-128"/>
                        </a:rPr>
                        <a:t>　　大手前整肢</a:t>
                      </a:r>
                      <a:r>
                        <a:rPr kumimoji="1" lang="ja-JP" altLang="en-US" sz="1100" dirty="0">
                          <a:solidFill>
                            <a:schemeClr val="tx1"/>
                          </a:solidFill>
                          <a:latin typeface="MS UI Gothic" panose="020B0600070205080204" pitchFamily="50" charset="-128"/>
                          <a:ea typeface="MS UI Gothic" panose="020B0600070205080204" pitchFamily="50" charset="-128"/>
                        </a:rPr>
                        <a:t>学園</a:t>
                      </a:r>
                      <a:r>
                        <a:rPr kumimoji="1" lang="ja-JP" altLang="en-US" sz="1100" b="0" dirty="0">
                          <a:solidFill>
                            <a:schemeClr val="tx1"/>
                          </a:solidFill>
                          <a:latin typeface="MS UI Gothic" panose="020B0600070205080204" pitchFamily="50" charset="-128"/>
                          <a:ea typeface="MS UI Gothic" panose="020B0600070205080204" pitchFamily="50" charset="-128"/>
                        </a:rPr>
                        <a:t>、身体障害者福祉センター</a:t>
                      </a:r>
                      <a:r>
                        <a:rPr kumimoji="1" lang="ja-JP" altLang="en-US" sz="1100" dirty="0">
                          <a:latin typeface="MS UI Gothic" panose="020B0600070205080204" pitchFamily="50" charset="-128"/>
                          <a:ea typeface="MS UI Gothic" panose="020B0600070205080204" pitchFamily="50" charset="-128"/>
                        </a:rPr>
                        <a:t>　等</a:t>
                      </a:r>
                      <a:r>
                        <a:rPr kumimoji="1" lang="ja-JP" altLang="en-US" sz="1200" dirty="0">
                          <a:latin typeface="MS UI Gothic" panose="020B0600070205080204" pitchFamily="50" charset="-128"/>
                          <a:ea typeface="MS UI Gothic" panose="020B0600070205080204" pitchFamily="50" charset="-128"/>
                        </a:rPr>
                        <a:t>　　</a:t>
                      </a:r>
                      <a:endParaRPr kumimoji="1" lang="en-US" altLang="ja-JP" sz="1200" dirty="0">
                        <a:latin typeface="MS UI Gothic" panose="020B0600070205080204" pitchFamily="50" charset="-128"/>
                        <a:ea typeface="MS UI Gothic"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○民営化等　</a:t>
                      </a:r>
                      <a:r>
                        <a:rPr kumimoji="1" lang="en-US" altLang="ja-JP"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MS UI Gothic" panose="020B0600070205080204" pitchFamily="50" charset="-128"/>
                          <a:ea typeface="MS UI Gothic" panose="020B0600070205080204" pitchFamily="50" charset="-128"/>
                          <a:cs typeface="+mn-cs"/>
                        </a:rPr>
                        <a:t>施設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latin typeface="MS UI Gothic" panose="020B0600070205080204" pitchFamily="50" charset="-128"/>
                          <a:ea typeface="MS UI Gothic" panose="020B0600070205080204" pitchFamily="50" charset="-128"/>
                        </a:rPr>
                        <a:t>　いずみ学園、老人総合ｾﾝﾀｰ　等</a:t>
                      </a:r>
                      <a:endParaRPr kumimoji="1" lang="ja-JP" altLang="en-US" sz="1100" b="1" dirty="0">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10001"/>
                  </a:ext>
                </a:extLst>
              </a:tr>
              <a:tr h="1694818">
                <a:tc>
                  <a:txBody>
                    <a:bodyPr/>
                    <a:lstStyle/>
                    <a:p>
                      <a:r>
                        <a:rPr kumimoji="1" lang="en-US" altLang="ja-JP" sz="1400" dirty="0">
                          <a:latin typeface="MS UI Gothic" panose="020B0600070205080204" pitchFamily="50" charset="-128"/>
                          <a:ea typeface="MS UI Gothic" panose="020B0600070205080204" pitchFamily="50" charset="-128"/>
                        </a:rPr>
                        <a:t>2008</a:t>
                      </a:r>
                      <a:r>
                        <a:rPr kumimoji="1" lang="ja-JP" altLang="en-US" sz="1400" dirty="0">
                          <a:latin typeface="MS UI Gothic" panose="020B0600070205080204" pitchFamily="50" charset="-128"/>
                          <a:ea typeface="MS UI Gothic" panose="020B0600070205080204" pitchFamily="50" charset="-128"/>
                        </a:rPr>
                        <a:t>～</a:t>
                      </a:r>
                      <a:r>
                        <a:rPr kumimoji="1" lang="en-US" altLang="ja-JP" sz="1400" dirty="0">
                          <a:latin typeface="MS UI Gothic" panose="020B0600070205080204" pitchFamily="50" charset="-128"/>
                          <a:ea typeface="MS UI Gothic" panose="020B0600070205080204" pitchFamily="50" charset="-128"/>
                        </a:rPr>
                        <a:t>2013</a:t>
                      </a:r>
                      <a:r>
                        <a:rPr kumimoji="1" lang="ja-JP" altLang="en-US" sz="1400" dirty="0">
                          <a:latin typeface="MS UI Gothic" panose="020B0600070205080204" pitchFamily="50" charset="-128"/>
                          <a:ea typeface="MS UI Gothic" panose="020B0600070205080204" pitchFamily="50" charset="-128"/>
                        </a:rPr>
                        <a:t>年度</a:t>
                      </a:r>
                    </a:p>
                  </a:txBody>
                  <a:tcPr/>
                </a:tc>
                <a:tc>
                  <a:txBody>
                    <a:bodyPr/>
                    <a:lstStyle/>
                    <a:p>
                      <a:r>
                        <a:rPr kumimoji="1" lang="ja-JP" altLang="en-US" sz="1400" dirty="0">
                          <a:latin typeface="MS UI Gothic" panose="020B0600070205080204" pitchFamily="50" charset="-128"/>
                          <a:ea typeface="MS UI Gothic" panose="020B0600070205080204" pitchFamily="50" charset="-128"/>
                        </a:rPr>
                        <a:t>○廃止　</a:t>
                      </a:r>
                      <a:r>
                        <a:rPr kumimoji="1" lang="en-US" altLang="ja-JP" sz="1400" dirty="0">
                          <a:latin typeface="MS UI Gothic" panose="020B0600070205080204" pitchFamily="50" charset="-128"/>
                          <a:ea typeface="MS UI Gothic" panose="020B0600070205080204" pitchFamily="50" charset="-128"/>
                        </a:rPr>
                        <a:t>13</a:t>
                      </a:r>
                      <a:r>
                        <a:rPr kumimoji="1" lang="ja-JP" altLang="en-US" sz="1400" dirty="0">
                          <a:latin typeface="MS UI Gothic" panose="020B0600070205080204" pitchFamily="50" charset="-128"/>
                          <a:ea typeface="MS UI Gothic" panose="020B0600070205080204" pitchFamily="50" charset="-128"/>
                        </a:rPr>
                        <a:t>施設</a:t>
                      </a:r>
                    </a:p>
                    <a:p>
                      <a:r>
                        <a:rPr kumimoji="1" lang="ja-JP" altLang="en-US" sz="1100" baseline="0" dirty="0">
                          <a:latin typeface="MS UI Gothic" panose="020B0600070205080204" pitchFamily="50" charset="-128"/>
                          <a:ea typeface="MS UI Gothic" panose="020B0600070205080204" pitchFamily="50" charset="-128"/>
                        </a:rPr>
                        <a:t>   </a:t>
                      </a:r>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2008</a:t>
                      </a:r>
                      <a:r>
                        <a:rPr kumimoji="1" lang="ja-JP" altLang="en-US" sz="1100" dirty="0">
                          <a:latin typeface="MS UI Gothic" panose="020B0600070205080204" pitchFamily="50" charset="-128"/>
                          <a:ea typeface="MS UI Gothic" panose="020B0600070205080204" pitchFamily="50" charset="-128"/>
                        </a:rPr>
                        <a:t>年度：青少年会館、文化情報センター、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ja-JP" altLang="en-US" sz="1100" baseline="0" dirty="0">
                          <a:solidFill>
                            <a:schemeClr val="tx1"/>
                          </a:solidFill>
                          <a:latin typeface="MS UI Gothic" panose="020B0600070205080204" pitchFamily="50" charset="-128"/>
                          <a:ea typeface="MS UI Gothic" panose="020B0600070205080204" pitchFamily="50" charset="-128"/>
                        </a:rPr>
                        <a:t> </a:t>
                      </a:r>
                      <a:r>
                        <a:rPr kumimoji="1" lang="ja-JP" altLang="en-US" sz="1100" dirty="0">
                          <a:solidFill>
                            <a:schemeClr val="tx1"/>
                          </a:solidFill>
                          <a:latin typeface="MS UI Gothic" panose="020B0600070205080204" pitchFamily="50" charset="-128"/>
                          <a:ea typeface="MS UI Gothic" panose="020B0600070205080204" pitchFamily="50" charset="-128"/>
                        </a:rPr>
                        <a:t>東淀川高等職業技術専門校</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2009</a:t>
                      </a:r>
                      <a:r>
                        <a:rPr kumimoji="1" lang="ja-JP" altLang="en-US" sz="1100" dirty="0">
                          <a:latin typeface="MS UI Gothic" panose="020B0600070205080204" pitchFamily="50" charset="-128"/>
                          <a:ea typeface="MS UI Gothic" panose="020B0600070205080204" pitchFamily="50" charset="-128"/>
                        </a:rPr>
                        <a:t>年度：国際児童文学館</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2010</a:t>
                      </a:r>
                      <a:r>
                        <a:rPr kumimoji="1" lang="ja-JP" altLang="en-US" sz="1100" dirty="0">
                          <a:latin typeface="MS UI Gothic" panose="020B0600070205080204" pitchFamily="50" charset="-128"/>
                          <a:ea typeface="MS UI Gothic" panose="020B0600070205080204" pitchFamily="50" charset="-128"/>
                        </a:rPr>
                        <a:t>年度：総合青少年野外活動ｾﾝﾀｰ、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介護情報・研修ｾﾝﾀｰ、特許情報ｾﾝﾀｰ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2011</a:t>
                      </a:r>
                      <a:r>
                        <a:rPr kumimoji="1" lang="ja-JP" altLang="en-US" sz="1100" dirty="0">
                          <a:latin typeface="MS UI Gothic" panose="020B0600070205080204" pitchFamily="50" charset="-128"/>
                          <a:ea typeface="MS UI Gothic" panose="020B0600070205080204" pitchFamily="50" charset="-128"/>
                        </a:rPr>
                        <a:t>年度：現代美術センター、府民牧場、</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箕面通勤寮、健康科学センター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2012</a:t>
                      </a:r>
                      <a:r>
                        <a:rPr kumimoji="1" lang="ja-JP" altLang="en-US" sz="1100" dirty="0">
                          <a:latin typeface="MS UI Gothic" panose="020B0600070205080204" pitchFamily="50" charset="-128"/>
                          <a:ea typeface="MS UI Gothic" panose="020B0600070205080204" pitchFamily="50" charset="-128"/>
                        </a:rPr>
                        <a:t>年度：</a:t>
                      </a:r>
                      <a:r>
                        <a:rPr kumimoji="1" lang="ja-JP" altLang="en-US" sz="1100" dirty="0">
                          <a:solidFill>
                            <a:schemeClr val="tx1"/>
                          </a:solidFill>
                          <a:latin typeface="MS UI Gothic" panose="020B0600070205080204" pitchFamily="50" charset="-128"/>
                          <a:ea typeface="MS UI Gothic" panose="020B0600070205080204" pitchFamily="50" charset="-128"/>
                        </a:rPr>
                        <a:t>守口高等職業技術専門校</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2013</a:t>
                      </a:r>
                      <a:r>
                        <a:rPr kumimoji="1" lang="ja-JP" altLang="en-US" sz="1100" dirty="0">
                          <a:latin typeface="MS UI Gothic" panose="020B0600070205080204" pitchFamily="50" charset="-128"/>
                          <a:ea typeface="MS UI Gothic" panose="020B0600070205080204" pitchFamily="50" charset="-128"/>
                        </a:rPr>
                        <a:t>年度：女性自立支援センター（よしみ寮）</a:t>
                      </a:r>
                    </a:p>
                  </a:txBody>
                  <a:tcPr/>
                </a:tc>
                <a:tc>
                  <a:txBody>
                    <a:bodyPr/>
                    <a:lstStyle/>
                    <a:p>
                      <a:r>
                        <a:rPr kumimoji="1" lang="ja-JP" altLang="en-US" sz="1400" dirty="0">
                          <a:latin typeface="MS UI Gothic" panose="020B0600070205080204" pitchFamily="50" charset="-128"/>
                          <a:ea typeface="MS UI Gothic" panose="020B0600070205080204" pitchFamily="50" charset="-128"/>
                        </a:rPr>
                        <a:t>○民営化等　</a:t>
                      </a:r>
                      <a:r>
                        <a:rPr kumimoji="1" lang="en-US" altLang="ja-JP" sz="1400" dirty="0">
                          <a:latin typeface="MS UI Gothic" panose="020B0600070205080204" pitchFamily="50" charset="-128"/>
                          <a:ea typeface="MS UI Gothic" panose="020B0600070205080204" pitchFamily="50" charset="-128"/>
                        </a:rPr>
                        <a:t>5</a:t>
                      </a:r>
                      <a:r>
                        <a:rPr kumimoji="1" lang="ja-JP" altLang="en-US" sz="1400" dirty="0">
                          <a:latin typeface="MS UI Gothic" panose="020B0600070205080204" pitchFamily="50" charset="-128"/>
                          <a:ea typeface="MS UI Gothic" panose="020B0600070205080204" pitchFamily="50" charset="-128"/>
                        </a:rPr>
                        <a:t>施設</a:t>
                      </a:r>
                    </a:p>
                    <a:p>
                      <a:r>
                        <a:rPr kumimoji="1" lang="ja-JP" altLang="en-US" sz="1100" dirty="0">
                          <a:latin typeface="MS UI Gothic" panose="020B0600070205080204" pitchFamily="50" charset="-128"/>
                          <a:ea typeface="MS UI Gothic" panose="020B0600070205080204" pitchFamily="50" charset="-128"/>
                        </a:rPr>
                        <a:t>　　</a:t>
                      </a:r>
                      <a:r>
                        <a:rPr kumimoji="1" lang="en-US" altLang="ja-JP" sz="1100" b="0" dirty="0">
                          <a:solidFill>
                            <a:schemeClr val="tx1"/>
                          </a:solidFill>
                          <a:latin typeface="MS UI Gothic" panose="020B0600070205080204" pitchFamily="50" charset="-128"/>
                          <a:ea typeface="MS UI Gothic" panose="020B0600070205080204" pitchFamily="50" charset="-128"/>
                        </a:rPr>
                        <a:t>2008</a:t>
                      </a:r>
                      <a:r>
                        <a:rPr kumimoji="1" lang="ja-JP" altLang="en-US" sz="1100" b="0" dirty="0">
                          <a:solidFill>
                            <a:schemeClr val="tx1"/>
                          </a:solidFill>
                          <a:latin typeface="MS UI Gothic" panose="020B0600070205080204" pitchFamily="50" charset="-128"/>
                          <a:ea typeface="MS UI Gothic" panose="020B0600070205080204" pitchFamily="50" charset="-128"/>
                        </a:rPr>
                        <a:t>年度：明光ワークス </a:t>
                      </a:r>
                      <a:endParaRPr kumimoji="1" lang="en-US" altLang="ja-JP" sz="1100" b="0" dirty="0">
                        <a:solidFill>
                          <a:schemeClr val="tx1"/>
                        </a:solidFill>
                        <a:latin typeface="MS UI Gothic" panose="020B0600070205080204" pitchFamily="50" charset="-128"/>
                        <a:ea typeface="MS UI Gothic" panose="020B0600070205080204" pitchFamily="50" charset="-128"/>
                      </a:endParaRPr>
                    </a:p>
                    <a:p>
                      <a:r>
                        <a:rPr kumimoji="1" lang="ja-JP" altLang="en-US" sz="1100" b="1"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2010</a:t>
                      </a:r>
                      <a:r>
                        <a:rPr kumimoji="1" lang="ja-JP" altLang="en-US" sz="1100" dirty="0">
                          <a:latin typeface="MS UI Gothic" panose="020B0600070205080204" pitchFamily="50" charset="-128"/>
                          <a:ea typeface="MS UI Gothic" panose="020B0600070205080204" pitchFamily="50" charset="-128"/>
                        </a:rPr>
                        <a:t>年度：泉北考古資料館</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2011</a:t>
                      </a:r>
                      <a:r>
                        <a:rPr kumimoji="1" lang="ja-JP" altLang="en-US" sz="1100" dirty="0">
                          <a:latin typeface="MS UI Gothic" panose="020B0600070205080204" pitchFamily="50" charset="-128"/>
                          <a:ea typeface="MS UI Gothic" panose="020B0600070205080204" pitchFamily="50" charset="-128"/>
                        </a:rPr>
                        <a:t>年度：羽衣青少年センター</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2012</a:t>
                      </a:r>
                      <a:r>
                        <a:rPr kumimoji="1" lang="ja-JP" altLang="en-US" sz="1100" dirty="0">
                          <a:latin typeface="MS UI Gothic" panose="020B0600070205080204" pitchFamily="50" charset="-128"/>
                          <a:ea typeface="MS UI Gothic" panose="020B0600070205080204" pitchFamily="50" charset="-128"/>
                        </a:rPr>
                        <a:t>年度：ｲﾝﾀｰﾈｯﾄﾃﾞｰﾀｾﾝﾀｰ</a:t>
                      </a:r>
                      <a:endParaRPr kumimoji="1" lang="en-US" altLang="ja-JP" sz="1100" dirty="0">
                        <a:latin typeface="MS UI Gothic" panose="020B0600070205080204" pitchFamily="50" charset="-128"/>
                        <a:ea typeface="MS UI Gothic" panose="020B0600070205080204" pitchFamily="50" charset="-128"/>
                      </a:endParaRPr>
                    </a:p>
                    <a:p>
                      <a:r>
                        <a:rPr kumimoji="1" lang="ja-JP" altLang="en-US" sz="1100" dirty="0">
                          <a:latin typeface="MS UI Gothic" panose="020B0600070205080204" pitchFamily="50" charset="-128"/>
                          <a:ea typeface="MS UI Gothic" panose="020B0600070205080204" pitchFamily="50" charset="-128"/>
                        </a:rPr>
                        <a:t>　　</a:t>
                      </a:r>
                      <a:r>
                        <a:rPr kumimoji="1" lang="en-US" altLang="ja-JP" sz="1100" dirty="0">
                          <a:latin typeface="MS UI Gothic" panose="020B0600070205080204" pitchFamily="50" charset="-128"/>
                          <a:ea typeface="MS UI Gothic" panose="020B0600070205080204" pitchFamily="50" charset="-128"/>
                        </a:rPr>
                        <a:t>2013</a:t>
                      </a:r>
                      <a:r>
                        <a:rPr kumimoji="1" lang="ja-JP" altLang="en-US" sz="1100" dirty="0">
                          <a:latin typeface="MS UI Gothic" panose="020B0600070205080204" pitchFamily="50" charset="-128"/>
                          <a:ea typeface="MS UI Gothic" panose="020B0600070205080204" pitchFamily="50" charset="-128"/>
                        </a:rPr>
                        <a:t>年度：泉州救命救急センター</a:t>
                      </a:r>
                    </a:p>
                    <a:p>
                      <a:endParaRPr kumimoji="1" lang="ja-JP" altLang="en-US" sz="1100" dirty="0">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10002"/>
                  </a:ext>
                </a:extLst>
              </a:tr>
              <a:tr h="720080">
                <a:tc>
                  <a:txBody>
                    <a:bodyPr/>
                    <a:lstStyle/>
                    <a:p>
                      <a:r>
                        <a:rPr kumimoji="1" lang="en-US" altLang="ja-JP" sz="1400" dirty="0">
                          <a:solidFill>
                            <a:schemeClr val="tx1"/>
                          </a:solidFill>
                          <a:latin typeface="MS UI Gothic" panose="020B0600070205080204" pitchFamily="50" charset="-128"/>
                          <a:ea typeface="MS UI Gothic" panose="020B0600070205080204" pitchFamily="50" charset="-128"/>
                        </a:rPr>
                        <a:t>2014</a:t>
                      </a:r>
                      <a:r>
                        <a:rPr kumimoji="1" lang="ja-JP" altLang="en-US" sz="1400" dirty="0">
                          <a:solidFill>
                            <a:schemeClr val="tx1"/>
                          </a:solidFill>
                          <a:latin typeface="MS UI Gothic" panose="020B0600070205080204" pitchFamily="50" charset="-128"/>
                          <a:ea typeface="MS UI Gothic" panose="020B0600070205080204" pitchFamily="50" charset="-128"/>
                        </a:rPr>
                        <a:t>～</a:t>
                      </a:r>
                      <a:r>
                        <a:rPr kumimoji="1" lang="en-US" altLang="ja-JP" sz="1400" dirty="0">
                          <a:solidFill>
                            <a:schemeClr val="tx1"/>
                          </a:solidFill>
                          <a:latin typeface="MS UI Gothic" panose="020B0600070205080204" pitchFamily="50" charset="-128"/>
                          <a:ea typeface="MS UI Gothic" panose="020B0600070205080204" pitchFamily="50" charset="-128"/>
                        </a:rPr>
                        <a:t>2017</a:t>
                      </a:r>
                      <a:r>
                        <a:rPr kumimoji="1" lang="ja-JP" altLang="en-US" sz="1400" dirty="0">
                          <a:solidFill>
                            <a:schemeClr val="tx1"/>
                          </a:solidFill>
                          <a:latin typeface="MS UI Gothic" panose="020B0600070205080204" pitchFamily="50" charset="-128"/>
                          <a:ea typeface="MS UI Gothic" panose="020B0600070205080204" pitchFamily="50" charset="-128"/>
                        </a:rPr>
                        <a:t>年度</a:t>
                      </a:r>
                    </a:p>
                  </a:txBody>
                  <a:tcPr/>
                </a:tc>
                <a:tc>
                  <a:txBody>
                    <a:bodyPr/>
                    <a:lstStyle/>
                    <a:p>
                      <a:endParaRPr kumimoji="1" lang="ja-JP" altLang="en-US" sz="1100" dirty="0">
                        <a:solidFill>
                          <a:schemeClr val="tx1"/>
                        </a:solidFill>
                        <a:latin typeface="MS UI Gothic" panose="020B0600070205080204" pitchFamily="50" charset="-128"/>
                        <a:ea typeface="MS UI Gothic" panose="020B0600070205080204" pitchFamily="50" charset="-128"/>
                      </a:endParaRPr>
                    </a:p>
                  </a:txBody>
                  <a:tcPr/>
                </a:tc>
                <a:tc>
                  <a:txBody>
                    <a:bodyPr/>
                    <a:lstStyle/>
                    <a:p>
                      <a:r>
                        <a:rPr kumimoji="1" lang="ja-JP" altLang="en-US" sz="1400" dirty="0">
                          <a:solidFill>
                            <a:schemeClr val="tx1"/>
                          </a:solidFill>
                          <a:latin typeface="MS UI Gothic" panose="020B0600070205080204" pitchFamily="50" charset="-128"/>
                          <a:ea typeface="MS UI Gothic" panose="020B0600070205080204" pitchFamily="50" charset="-128"/>
                        </a:rPr>
                        <a:t>○民営化等　</a:t>
                      </a:r>
                      <a:r>
                        <a:rPr kumimoji="1" lang="en-US" altLang="ja-JP" sz="1400" dirty="0">
                          <a:solidFill>
                            <a:schemeClr val="tx1"/>
                          </a:solidFill>
                          <a:latin typeface="MS UI Gothic" panose="020B0600070205080204" pitchFamily="50" charset="-128"/>
                          <a:ea typeface="MS UI Gothic" panose="020B0600070205080204" pitchFamily="50" charset="-128"/>
                        </a:rPr>
                        <a:t>2</a:t>
                      </a:r>
                      <a:r>
                        <a:rPr kumimoji="1" lang="ja-JP" altLang="en-US" sz="1400" dirty="0">
                          <a:solidFill>
                            <a:schemeClr val="tx1"/>
                          </a:solidFill>
                          <a:latin typeface="MS UI Gothic" panose="020B0600070205080204" pitchFamily="50" charset="-128"/>
                          <a:ea typeface="MS UI Gothic" panose="020B0600070205080204" pitchFamily="50" charset="-128"/>
                        </a:rPr>
                        <a:t>施設</a:t>
                      </a:r>
                      <a:endParaRPr kumimoji="1" lang="en-US" altLang="ja-JP" sz="14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2015</a:t>
                      </a:r>
                      <a:r>
                        <a:rPr kumimoji="1" lang="ja-JP" altLang="en-US" sz="1100" dirty="0">
                          <a:solidFill>
                            <a:schemeClr val="tx1"/>
                          </a:solidFill>
                          <a:latin typeface="MS UI Gothic" panose="020B0600070205080204" pitchFamily="50" charset="-128"/>
                          <a:ea typeface="MS UI Gothic" panose="020B0600070205080204" pitchFamily="50" charset="-128"/>
                        </a:rPr>
                        <a:t>年度：整肢学院</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2017</a:t>
                      </a:r>
                      <a:r>
                        <a:rPr kumimoji="1" lang="ja-JP" altLang="en-US" sz="1100" dirty="0">
                          <a:solidFill>
                            <a:schemeClr val="tx1"/>
                          </a:solidFill>
                          <a:latin typeface="MS UI Gothic" panose="020B0600070205080204" pitchFamily="50" charset="-128"/>
                          <a:ea typeface="MS UI Gothic" panose="020B0600070205080204" pitchFamily="50" charset="-128"/>
                        </a:rPr>
                        <a:t>年度：金剛コロニー（ただし</a:t>
                      </a:r>
                      <a:r>
                        <a:rPr kumimoji="1" lang="ja-JP" altLang="en-US" sz="1100" dirty="0" err="1">
                          <a:solidFill>
                            <a:schemeClr val="tx1"/>
                          </a:solidFill>
                          <a:latin typeface="MS UI Gothic" panose="020B0600070205080204" pitchFamily="50" charset="-128"/>
                          <a:ea typeface="MS UI Gothic" panose="020B0600070205080204" pitchFamily="50" charset="-128"/>
                        </a:rPr>
                        <a:t>府立障がい</a:t>
                      </a:r>
                      <a:r>
                        <a:rPr kumimoji="1" lang="ja-JP" altLang="en-US" sz="1100" dirty="0">
                          <a:solidFill>
                            <a:schemeClr val="tx1"/>
                          </a:solidFill>
                          <a:latin typeface="MS UI Gothic" panose="020B0600070205080204" pitchFamily="50" charset="-128"/>
                          <a:ea typeface="MS UI Gothic" panose="020B0600070205080204" pitchFamily="50" charset="-128"/>
                        </a:rPr>
                        <a:t>児施設と</a:t>
                      </a:r>
                      <a:endParaRPr kumimoji="1" lang="en-US" altLang="ja-JP" sz="1100" dirty="0">
                        <a:solidFill>
                          <a:schemeClr val="tx1"/>
                        </a:solidFill>
                        <a:latin typeface="MS UI Gothic" panose="020B0600070205080204" pitchFamily="50" charset="-128"/>
                        <a:ea typeface="MS UI Gothic" panose="020B0600070205080204" pitchFamily="50" charset="-128"/>
                      </a:endParaRPr>
                    </a:p>
                    <a:p>
                      <a:r>
                        <a:rPr kumimoji="1" lang="ja-JP" altLang="en-US" sz="1100" dirty="0">
                          <a:solidFill>
                            <a:schemeClr val="tx1"/>
                          </a:solidFill>
                          <a:latin typeface="MS UI Gothic" panose="020B0600070205080204" pitchFamily="50" charset="-128"/>
                          <a:ea typeface="MS UI Gothic" panose="020B0600070205080204" pitchFamily="50" charset="-128"/>
                        </a:rPr>
                        <a:t>　　　　　　　　　　　　　　　　　しての機能は存続）</a:t>
                      </a:r>
                    </a:p>
                  </a:txBody>
                  <a:tcPr/>
                </a:tc>
                <a:extLst>
                  <a:ext uri="{0D108BD9-81ED-4DB2-BD59-A6C34878D82A}">
                    <a16:rowId xmlns:a16="http://schemas.microsoft.com/office/drawing/2014/main" val="10003"/>
                  </a:ext>
                </a:extLst>
              </a:tr>
              <a:tr h="662168">
                <a:tc>
                  <a:txBody>
                    <a:bodyPr/>
                    <a:lstStyle/>
                    <a:p>
                      <a:r>
                        <a:rPr kumimoji="1" lang="en-US" altLang="ja-JP" sz="1400" dirty="0">
                          <a:solidFill>
                            <a:schemeClr val="tx1"/>
                          </a:solidFill>
                          <a:latin typeface="MS UI Gothic" panose="020B0600070205080204" pitchFamily="50" charset="-128"/>
                          <a:ea typeface="MS UI Gothic" panose="020B0600070205080204" pitchFamily="50" charset="-128"/>
                        </a:rPr>
                        <a:t>2018</a:t>
                      </a:r>
                      <a:r>
                        <a:rPr kumimoji="1" lang="ja-JP" altLang="en-US" sz="1400" dirty="0">
                          <a:solidFill>
                            <a:schemeClr val="tx1"/>
                          </a:solidFill>
                          <a:latin typeface="MS UI Gothic" panose="020B0600070205080204" pitchFamily="50" charset="-128"/>
                          <a:ea typeface="MS UI Gothic" panose="020B0600070205080204" pitchFamily="50" charset="-128"/>
                        </a:rPr>
                        <a:t>～</a:t>
                      </a:r>
                      <a:r>
                        <a:rPr kumimoji="1" lang="en-US" altLang="ja-JP" sz="1400" dirty="0">
                          <a:solidFill>
                            <a:schemeClr val="tx1"/>
                          </a:solidFill>
                          <a:latin typeface="MS UI Gothic" panose="020B0600070205080204" pitchFamily="50" charset="-128"/>
                          <a:ea typeface="MS UI Gothic" panose="020B0600070205080204" pitchFamily="50" charset="-128"/>
                        </a:rPr>
                        <a:t>2022</a:t>
                      </a:r>
                      <a:r>
                        <a:rPr kumimoji="1" lang="ja-JP" altLang="en-US" sz="1400" dirty="0">
                          <a:solidFill>
                            <a:schemeClr val="tx1"/>
                          </a:solidFill>
                          <a:latin typeface="MS UI Gothic" panose="020B0600070205080204" pitchFamily="50" charset="-128"/>
                          <a:ea typeface="MS UI Gothic" panose="020B0600070205080204" pitchFamily="50" charset="-128"/>
                        </a:rPr>
                        <a:t>年度</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○廃止　</a:t>
                      </a:r>
                      <a:r>
                        <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3</a:t>
                      </a: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施設</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2019</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年度：芦原高等職業技術専門校</a:t>
                      </a:r>
                      <a:endPar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2020</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年度：堺泉北港の緑地</a:t>
                      </a:r>
                      <a:endPar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　　</a:t>
                      </a:r>
                      <a:r>
                        <a:rPr kumimoji="1" lang="en-US" altLang="ja-JP"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2022</a:t>
                      </a:r>
                      <a:r>
                        <a:rPr kumimoji="1" lang="ja-JP" altLang="en-US" sz="11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年度：新石切立体駐車場</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○民営化等　</a:t>
                      </a:r>
                      <a:r>
                        <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1</a:t>
                      </a:r>
                      <a:r>
                        <a:rPr kumimoji="1" lang="ja-JP" altLang="en-US"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rPr>
                        <a:t>施設</a:t>
                      </a:r>
                      <a:endParaRPr kumimoji="1" lang="en-US" altLang="ja-JP" sz="1400" b="0" i="0" u="none" strike="noStrike" kern="1200" cap="none" spc="0" normalizeH="0" baseline="0" noProof="0" dirty="0">
                        <a:ln>
                          <a:noFill/>
                        </a:ln>
                        <a:solidFill>
                          <a:schemeClr val="tx1"/>
                        </a:solidFill>
                        <a:effectLst/>
                        <a:uLnTx/>
                        <a:uFillTx/>
                        <a:latin typeface="MS UI Gothic" panose="020B0600070205080204" pitchFamily="50" charset="-128"/>
                        <a:ea typeface="MS UI Gothic" panose="020B0600070205080204" pitchFamily="50" charset="-128"/>
                        <a:cs typeface="+mn-cs"/>
                      </a:endParaRPr>
                    </a:p>
                    <a:p>
                      <a:r>
                        <a:rPr kumimoji="1" lang="ja-JP" altLang="en-US" sz="1100" dirty="0">
                          <a:solidFill>
                            <a:schemeClr val="tx1"/>
                          </a:solidFill>
                          <a:latin typeface="MS UI Gothic" panose="020B0600070205080204" pitchFamily="50" charset="-128"/>
                          <a:ea typeface="MS UI Gothic" panose="020B0600070205080204" pitchFamily="50" charset="-128"/>
                        </a:rPr>
                        <a:t>　　</a:t>
                      </a:r>
                      <a:r>
                        <a:rPr kumimoji="1" lang="en-US" altLang="ja-JP" sz="1100" dirty="0">
                          <a:solidFill>
                            <a:schemeClr val="tx1"/>
                          </a:solidFill>
                          <a:latin typeface="MS UI Gothic" panose="020B0600070205080204" pitchFamily="50" charset="-128"/>
                          <a:ea typeface="MS UI Gothic" panose="020B0600070205080204" pitchFamily="50" charset="-128"/>
                        </a:rPr>
                        <a:t>2021</a:t>
                      </a:r>
                      <a:r>
                        <a:rPr kumimoji="1" lang="ja-JP" altLang="en-US" sz="1100" dirty="0">
                          <a:solidFill>
                            <a:schemeClr val="tx1"/>
                          </a:solidFill>
                          <a:latin typeface="MS UI Gothic" panose="020B0600070205080204" pitchFamily="50" charset="-128"/>
                          <a:ea typeface="MS UI Gothic" panose="020B0600070205080204" pitchFamily="50" charset="-128"/>
                        </a:rPr>
                        <a:t>年度：大型児童館ビッグバン</a:t>
                      </a:r>
                      <a:endParaRPr kumimoji="1" lang="en-US" altLang="ja-JP" sz="1100" dirty="0">
                        <a:solidFill>
                          <a:schemeClr val="tx1"/>
                        </a:solidFill>
                        <a:latin typeface="MS UI Gothic" panose="020B0600070205080204" pitchFamily="50" charset="-128"/>
                        <a:ea typeface="MS UI Gothic" panose="020B0600070205080204" pitchFamily="50" charset="-128"/>
                      </a:endParaRPr>
                    </a:p>
                    <a:p>
                      <a:endParaRPr kumimoji="1" lang="en-US" altLang="ja-JP" sz="1100" dirty="0">
                        <a:solidFill>
                          <a:schemeClr val="tx1"/>
                        </a:solidFill>
                        <a:latin typeface="MS UI Gothic" panose="020B0600070205080204" pitchFamily="50" charset="-128"/>
                        <a:ea typeface="MS UI Gothic" panose="020B0600070205080204" pitchFamily="50" charset="-128"/>
                      </a:endParaRPr>
                    </a:p>
                  </a:txBody>
                  <a:tcPr/>
                </a:tc>
                <a:extLst>
                  <a:ext uri="{0D108BD9-81ED-4DB2-BD59-A6C34878D82A}">
                    <a16:rowId xmlns:a16="http://schemas.microsoft.com/office/drawing/2014/main" val="526389751"/>
                  </a:ext>
                </a:extLst>
              </a:tr>
            </a:tbl>
          </a:graphicData>
        </a:graphic>
      </p:graphicFrame>
      <p:sp>
        <p:nvSpPr>
          <p:cNvPr id="11" name="正方形/長方形 10"/>
          <p:cNvSpPr/>
          <p:nvPr/>
        </p:nvSpPr>
        <p:spPr>
          <a:xfrm>
            <a:off x="311594" y="980728"/>
            <a:ext cx="779490" cy="73216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1080420" y="948839"/>
            <a:ext cx="792088" cy="759582"/>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3491880" y="971618"/>
            <a:ext cx="797166" cy="765346"/>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07594" y="188640"/>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■府が保有する公の施設の数 （府営住宅を除く）</a:t>
            </a:r>
          </a:p>
        </p:txBody>
      </p:sp>
      <p:sp>
        <p:nvSpPr>
          <p:cNvPr id="23" name="テキスト ボックス 22"/>
          <p:cNvSpPr txBox="1"/>
          <p:nvPr/>
        </p:nvSpPr>
        <p:spPr>
          <a:xfrm>
            <a:off x="192391" y="2086673"/>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■公の施設の廃止・民営化の状況</a:t>
            </a:r>
          </a:p>
        </p:txBody>
      </p:sp>
      <p:graphicFrame>
        <p:nvGraphicFramePr>
          <p:cNvPr id="17" name="表 16"/>
          <p:cNvGraphicFramePr>
            <a:graphicFrameLocks noGrp="1"/>
          </p:cNvGraphicFramePr>
          <p:nvPr>
            <p:extLst/>
          </p:nvPr>
        </p:nvGraphicFramePr>
        <p:xfrm>
          <a:off x="611560" y="494115"/>
          <a:ext cx="8064896" cy="540000"/>
        </p:xfrm>
        <a:graphic>
          <a:graphicData uri="http://schemas.openxmlformats.org/drawingml/2006/table">
            <a:tbl>
              <a:tblPr firstRow="1" bandRow="1">
                <a:tableStyleId>{7DF18680-E054-41AD-8BC1-D1AEF772440D}</a:tableStyleId>
              </a:tblPr>
              <a:tblGrid>
                <a:gridCol w="504056">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504056">
                  <a:extLst>
                    <a:ext uri="{9D8B030D-6E8A-4147-A177-3AD203B41FA5}">
                      <a16:colId xmlns:a16="http://schemas.microsoft.com/office/drawing/2014/main" val="20002"/>
                    </a:ext>
                  </a:extLst>
                </a:gridCol>
                <a:gridCol w="504056">
                  <a:extLst>
                    <a:ext uri="{9D8B030D-6E8A-4147-A177-3AD203B41FA5}">
                      <a16:colId xmlns:a16="http://schemas.microsoft.com/office/drawing/2014/main" val="20003"/>
                    </a:ext>
                  </a:extLst>
                </a:gridCol>
                <a:gridCol w="504056">
                  <a:extLst>
                    <a:ext uri="{9D8B030D-6E8A-4147-A177-3AD203B41FA5}">
                      <a16:colId xmlns:a16="http://schemas.microsoft.com/office/drawing/2014/main" val="20004"/>
                    </a:ext>
                  </a:extLst>
                </a:gridCol>
                <a:gridCol w="504056">
                  <a:extLst>
                    <a:ext uri="{9D8B030D-6E8A-4147-A177-3AD203B41FA5}">
                      <a16:colId xmlns:a16="http://schemas.microsoft.com/office/drawing/2014/main" val="20005"/>
                    </a:ext>
                  </a:extLst>
                </a:gridCol>
                <a:gridCol w="504056">
                  <a:extLst>
                    <a:ext uri="{9D8B030D-6E8A-4147-A177-3AD203B41FA5}">
                      <a16:colId xmlns:a16="http://schemas.microsoft.com/office/drawing/2014/main" val="20006"/>
                    </a:ext>
                  </a:extLst>
                </a:gridCol>
                <a:gridCol w="504056">
                  <a:extLst>
                    <a:ext uri="{9D8B030D-6E8A-4147-A177-3AD203B41FA5}">
                      <a16:colId xmlns:a16="http://schemas.microsoft.com/office/drawing/2014/main" val="20007"/>
                    </a:ext>
                  </a:extLst>
                </a:gridCol>
                <a:gridCol w="504056">
                  <a:extLst>
                    <a:ext uri="{9D8B030D-6E8A-4147-A177-3AD203B41FA5}">
                      <a16:colId xmlns:a16="http://schemas.microsoft.com/office/drawing/2014/main" val="20008"/>
                    </a:ext>
                  </a:extLst>
                </a:gridCol>
                <a:gridCol w="504056">
                  <a:extLst>
                    <a:ext uri="{9D8B030D-6E8A-4147-A177-3AD203B41FA5}">
                      <a16:colId xmlns:a16="http://schemas.microsoft.com/office/drawing/2014/main" val="20009"/>
                    </a:ext>
                  </a:extLst>
                </a:gridCol>
                <a:gridCol w="504056">
                  <a:extLst>
                    <a:ext uri="{9D8B030D-6E8A-4147-A177-3AD203B41FA5}">
                      <a16:colId xmlns:a16="http://schemas.microsoft.com/office/drawing/2014/main" val="20010"/>
                    </a:ext>
                  </a:extLst>
                </a:gridCol>
                <a:gridCol w="504056">
                  <a:extLst>
                    <a:ext uri="{9D8B030D-6E8A-4147-A177-3AD203B41FA5}">
                      <a16:colId xmlns:a16="http://schemas.microsoft.com/office/drawing/2014/main" val="20011"/>
                    </a:ext>
                  </a:extLst>
                </a:gridCol>
                <a:gridCol w="504056">
                  <a:extLst>
                    <a:ext uri="{9D8B030D-6E8A-4147-A177-3AD203B41FA5}">
                      <a16:colId xmlns:a16="http://schemas.microsoft.com/office/drawing/2014/main" val="1518848144"/>
                    </a:ext>
                  </a:extLst>
                </a:gridCol>
                <a:gridCol w="504056">
                  <a:extLst>
                    <a:ext uri="{9D8B030D-6E8A-4147-A177-3AD203B41FA5}">
                      <a16:colId xmlns:a16="http://schemas.microsoft.com/office/drawing/2014/main" val="180511760"/>
                    </a:ext>
                  </a:extLst>
                </a:gridCol>
                <a:gridCol w="504056">
                  <a:extLst>
                    <a:ext uri="{9D8B030D-6E8A-4147-A177-3AD203B41FA5}">
                      <a16:colId xmlns:a16="http://schemas.microsoft.com/office/drawing/2014/main" val="611905969"/>
                    </a:ext>
                  </a:extLst>
                </a:gridCol>
                <a:gridCol w="504056">
                  <a:extLst>
                    <a:ext uri="{9D8B030D-6E8A-4147-A177-3AD203B41FA5}">
                      <a16:colId xmlns:a16="http://schemas.microsoft.com/office/drawing/2014/main" val="2700282467"/>
                    </a:ext>
                  </a:extLst>
                </a:gridCol>
              </a:tblGrid>
              <a:tr h="540000">
                <a:tc>
                  <a:txBody>
                    <a:bodyPr/>
                    <a:lstStyle/>
                    <a:p>
                      <a:endParaRPr kumimoji="1" lang="ja-JP" altLang="en-US" sz="1050" dirty="0"/>
                    </a:p>
                  </a:txBody>
                  <a:tcPr/>
                </a:tc>
                <a:tc>
                  <a:txBody>
                    <a:bodyPr/>
                    <a:lstStyle/>
                    <a:p>
                      <a:pPr algn="ctr"/>
                      <a:r>
                        <a:rPr kumimoji="1" lang="en-US" altLang="ja-JP" sz="1050" dirty="0"/>
                        <a:t>2008</a:t>
                      </a:r>
                      <a:r>
                        <a:rPr kumimoji="1" lang="ja-JP" altLang="en-US" sz="1050" dirty="0"/>
                        <a:t>年</a:t>
                      </a:r>
                    </a:p>
                  </a:txBody>
                  <a:tcPr marL="0" marR="0"/>
                </a:tc>
                <a:tc>
                  <a:txBody>
                    <a:bodyPr/>
                    <a:lstStyle/>
                    <a:p>
                      <a:pPr algn="ctr"/>
                      <a:r>
                        <a:rPr kumimoji="1" lang="en-US" altLang="ja-JP" sz="1050" dirty="0"/>
                        <a:t>2009</a:t>
                      </a:r>
                      <a:r>
                        <a:rPr kumimoji="1" lang="ja-JP" altLang="en-US" sz="1050" dirty="0"/>
                        <a:t>年</a:t>
                      </a:r>
                    </a:p>
                  </a:txBody>
                  <a:tcPr marL="0" marR="0"/>
                </a:tc>
                <a:tc>
                  <a:txBody>
                    <a:bodyPr/>
                    <a:lstStyle/>
                    <a:p>
                      <a:pPr algn="ctr"/>
                      <a:r>
                        <a:rPr kumimoji="1" lang="en-US" altLang="ja-JP" sz="1050" dirty="0"/>
                        <a:t>2010</a:t>
                      </a:r>
                      <a:r>
                        <a:rPr kumimoji="1" lang="ja-JP" altLang="en-US" sz="1050" dirty="0"/>
                        <a:t>年</a:t>
                      </a:r>
                    </a:p>
                  </a:txBody>
                  <a:tcPr marL="0" marR="0"/>
                </a:tc>
                <a:tc>
                  <a:txBody>
                    <a:bodyPr/>
                    <a:lstStyle/>
                    <a:p>
                      <a:pPr algn="ctr"/>
                      <a:r>
                        <a:rPr kumimoji="1" lang="en-US" altLang="ja-JP" sz="1050" dirty="0"/>
                        <a:t>2011</a:t>
                      </a:r>
                      <a:r>
                        <a:rPr kumimoji="1" lang="ja-JP" altLang="en-US" sz="1050" dirty="0"/>
                        <a:t>年</a:t>
                      </a:r>
                    </a:p>
                  </a:txBody>
                  <a:tcPr marL="0" marR="0"/>
                </a:tc>
                <a:tc>
                  <a:txBody>
                    <a:bodyPr/>
                    <a:lstStyle/>
                    <a:p>
                      <a:pPr algn="ctr"/>
                      <a:r>
                        <a:rPr kumimoji="1" lang="en-US" altLang="ja-JP" sz="1050" dirty="0"/>
                        <a:t>2012</a:t>
                      </a:r>
                      <a:r>
                        <a:rPr kumimoji="1" lang="ja-JP" altLang="en-US" sz="1050" dirty="0"/>
                        <a:t>年</a:t>
                      </a:r>
                    </a:p>
                  </a:txBody>
                  <a:tcPr marL="0" marR="0"/>
                </a:tc>
                <a:tc>
                  <a:txBody>
                    <a:bodyPr/>
                    <a:lstStyle/>
                    <a:p>
                      <a:pPr algn="ctr"/>
                      <a:r>
                        <a:rPr kumimoji="1" lang="en-US" altLang="ja-JP" sz="1050" dirty="0"/>
                        <a:t>2013</a:t>
                      </a:r>
                      <a:r>
                        <a:rPr kumimoji="1" lang="ja-JP" altLang="en-US" sz="1050" dirty="0"/>
                        <a:t>年</a:t>
                      </a:r>
                    </a:p>
                  </a:txBody>
                  <a:tcPr marL="0" marR="0"/>
                </a:tc>
                <a:tc>
                  <a:txBody>
                    <a:bodyPr/>
                    <a:lstStyle/>
                    <a:p>
                      <a:pPr algn="ctr"/>
                      <a:r>
                        <a:rPr kumimoji="1" lang="en-US" altLang="ja-JP" sz="1050" dirty="0"/>
                        <a:t>2014</a:t>
                      </a:r>
                      <a:r>
                        <a:rPr kumimoji="1" lang="ja-JP" altLang="en-US" sz="1050" dirty="0"/>
                        <a:t>年</a:t>
                      </a:r>
                    </a:p>
                  </a:txBody>
                  <a:tcPr marL="0" marR="0"/>
                </a:tc>
                <a:tc>
                  <a:txBody>
                    <a:bodyPr/>
                    <a:lstStyle/>
                    <a:p>
                      <a:pPr algn="ctr"/>
                      <a:r>
                        <a:rPr kumimoji="1" lang="en-US" altLang="ja-JP" sz="1050" dirty="0"/>
                        <a:t>2015</a:t>
                      </a:r>
                      <a:r>
                        <a:rPr kumimoji="1" lang="ja-JP" altLang="en-US" sz="1050" dirty="0"/>
                        <a:t>年</a:t>
                      </a:r>
                    </a:p>
                  </a:txBody>
                  <a:tcPr marL="0" marR="0"/>
                </a:tc>
                <a:tc>
                  <a:txBody>
                    <a:bodyPr/>
                    <a:lstStyle/>
                    <a:p>
                      <a:pPr algn="ctr"/>
                      <a:r>
                        <a:rPr kumimoji="1" lang="en-US" altLang="ja-JP" sz="1050" dirty="0"/>
                        <a:t>2016</a:t>
                      </a:r>
                      <a:r>
                        <a:rPr kumimoji="1" lang="ja-JP" altLang="en-US" sz="1050" dirty="0"/>
                        <a:t>年</a:t>
                      </a:r>
                    </a:p>
                  </a:txBody>
                  <a:tcPr marL="0" marR="0"/>
                </a:tc>
                <a:tc>
                  <a:txBody>
                    <a:bodyPr/>
                    <a:lstStyle/>
                    <a:p>
                      <a:pPr algn="ctr"/>
                      <a:r>
                        <a:rPr kumimoji="1" lang="en-US" altLang="ja-JP" sz="1050" dirty="0"/>
                        <a:t>2017</a:t>
                      </a:r>
                      <a:r>
                        <a:rPr kumimoji="1" lang="ja-JP" altLang="en-US" sz="1050" dirty="0"/>
                        <a:t>年</a:t>
                      </a:r>
                    </a:p>
                  </a:txBody>
                  <a:tcPr marL="0" marR="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t>2018</a:t>
                      </a:r>
                      <a:r>
                        <a:rPr kumimoji="1" lang="ja-JP" altLang="en-US" sz="1050" dirty="0"/>
                        <a:t>年</a:t>
                      </a:r>
                    </a:p>
                    <a:p>
                      <a:pPr algn="ctr"/>
                      <a:endParaRPr kumimoji="1" lang="ja-JP" altLang="en-US" sz="1050" dirty="0"/>
                    </a:p>
                  </a:txBody>
                  <a:tcPr marL="0" marR="0"/>
                </a:tc>
                <a:tc>
                  <a:txBody>
                    <a:bodyPr/>
                    <a:lstStyle/>
                    <a:p>
                      <a:pPr algn="ctr"/>
                      <a:r>
                        <a:rPr kumimoji="1" lang="en-US" altLang="ja-JP" sz="1050" dirty="0">
                          <a:solidFill>
                            <a:schemeClr val="bg1"/>
                          </a:solidFill>
                        </a:rPr>
                        <a:t>2019</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2020</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2021</a:t>
                      </a:r>
                      <a:r>
                        <a:rPr kumimoji="1" lang="ja-JP" altLang="en-US" sz="1050" dirty="0">
                          <a:solidFill>
                            <a:schemeClr val="bg1"/>
                          </a:solidFill>
                        </a:rPr>
                        <a:t>年</a:t>
                      </a:r>
                    </a:p>
                  </a:txBody>
                  <a:tcPr marL="0" marR="0"/>
                </a:tc>
                <a:tc>
                  <a:txBody>
                    <a:bodyPr/>
                    <a:lstStyle/>
                    <a:p>
                      <a:pPr algn="ctr"/>
                      <a:r>
                        <a:rPr kumimoji="1" lang="en-US" altLang="ja-JP" sz="1050" dirty="0">
                          <a:solidFill>
                            <a:schemeClr val="bg1"/>
                          </a:solidFill>
                        </a:rPr>
                        <a:t>2022</a:t>
                      </a:r>
                      <a:r>
                        <a:rPr kumimoji="1" lang="ja-JP" altLang="en-US" sz="1050" dirty="0">
                          <a:solidFill>
                            <a:schemeClr val="bg1"/>
                          </a:solidFill>
                        </a:rPr>
                        <a:t>年</a:t>
                      </a:r>
                    </a:p>
                  </a:txBody>
                  <a:tcPr marL="0" marR="0"/>
                </a:tc>
                <a:extLst>
                  <a:ext uri="{0D108BD9-81ED-4DB2-BD59-A6C34878D82A}">
                    <a16:rowId xmlns:a16="http://schemas.microsoft.com/office/drawing/2014/main" val="10000"/>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346</a:t>
            </a:fld>
            <a:endParaRPr lang="ja-JP" altLang="en-US"/>
          </a:p>
        </p:txBody>
      </p:sp>
    </p:spTree>
    <p:extLst>
      <p:ext uri="{BB962C8B-B14F-4D97-AF65-F5344CB8AC3E}">
        <p14:creationId xmlns:p14="http://schemas.microsoft.com/office/powerpoint/2010/main" val="1223723615"/>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78532" y="1484784"/>
            <a:ext cx="7772400" cy="2304256"/>
          </a:xfrm>
        </p:spPr>
        <p:txBody>
          <a:bodyPr>
            <a:normAutofit/>
          </a:bodyPr>
          <a:lstStyle/>
          <a:p>
            <a:r>
              <a:rPr kumimoji="1" lang="en-US" altLang="ja-JP" dirty="0" smtClean="0">
                <a:latin typeface="BIZ UDゴシック" panose="020B0400000000000000" pitchFamily="49" charset="-128"/>
                <a:ea typeface="BIZ UDゴシック" panose="020B0400000000000000" pitchFamily="49" charset="-128"/>
              </a:rPr>
              <a:t>Ⅳ</a:t>
            </a:r>
            <a:r>
              <a:rPr kumimoji="1" lang="ja-JP" altLang="en-US" dirty="0" smtClean="0">
                <a:latin typeface="BIZ UDゴシック" panose="020B0400000000000000" pitchFamily="49" charset="-128"/>
                <a:ea typeface="BIZ UDゴシック" panose="020B0400000000000000" pitchFamily="49" charset="-128"/>
              </a:rPr>
              <a:t>　その他</a:t>
            </a:r>
            <a:endParaRPr kumimoji="1" lang="ja-JP" altLang="en-US" dirty="0">
              <a:latin typeface="BIZ UDゴシック" panose="020B0400000000000000" pitchFamily="49" charset="-128"/>
              <a:ea typeface="BIZ UDゴシック" panose="020B0400000000000000" pitchFamily="49" charset="-128"/>
            </a:endParaRPr>
          </a:p>
        </p:txBody>
      </p:sp>
      <p:sp>
        <p:nvSpPr>
          <p:cNvPr id="5" name="スライド番号プレースホルダ 56"/>
          <p:cNvSpPr>
            <a:spLocks noGrp="1"/>
          </p:cNvSpPr>
          <p:nvPr>
            <p:ph type="sldNum" sz="quarter" idx="12"/>
          </p:nvPr>
        </p:nvSpPr>
        <p:spPr>
          <a:xfrm>
            <a:off x="8407474" y="6597352"/>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644660019"/>
      </p:ext>
    </p:extLst>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政策立案手法の刷新／データに基づく府民ニーズの分析</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48768"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政策ﾏｰｹﾃｨﾝｸ･ﾞﾘｻｰﾁﾁｰﾑ</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5746536">
                <a:tc>
                  <a:txBody>
                    <a:bodyPr/>
                    <a:lstStyle/>
                    <a:p>
                      <a:pPr algn="l"/>
                      <a:r>
                        <a:rPr kumimoji="1" lang="ja-JP" altLang="en-US" sz="1200" dirty="0" smtClean="0"/>
                        <a:t>・施策立案やサービス提供が、一部住民や関係団体等の声、府職員の経験則に頼りがち。</a:t>
                      </a:r>
                    </a:p>
                    <a:p>
                      <a:pPr algn="l"/>
                      <a:endParaRPr kumimoji="1" lang="en-US" altLang="ja-JP" sz="1200" dirty="0" smtClean="0"/>
                    </a:p>
                    <a:p>
                      <a:pPr algn="l"/>
                      <a:r>
                        <a:rPr kumimoji="1" lang="ja-JP" altLang="en-US" sz="1200" dirty="0" smtClean="0"/>
                        <a:t>・既存施策の進捗管理や撤退ﾙｰﾙなどのチェック機能が不十分。</a:t>
                      </a:r>
                      <a:endParaRPr kumimoji="1" lang="en-US" altLang="ja-JP" sz="1200" dirty="0" smtClean="0"/>
                    </a:p>
                    <a:p>
                      <a:pPr algn="l"/>
                      <a:endParaRPr kumimoji="1" lang="en-US" altLang="ja-JP" sz="1200" dirty="0" smtClean="0"/>
                    </a:p>
                    <a:p>
                      <a:pPr algn="l"/>
                      <a:r>
                        <a:rPr kumimoji="1" lang="ja-JP" altLang="en-US" sz="1200" dirty="0" smtClean="0"/>
                        <a:t>・施策目標の進捗管理などは各部局が案件ごとに独自調査を実施するなど非効率。</a:t>
                      </a:r>
                    </a:p>
                    <a:p>
                      <a:pPr algn="l"/>
                      <a:endParaRPr kumimoji="1" lang="ja-JP" altLang="en-US"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t>・府民目線での施策構築を目的にＰＤＣＡサイクルに「民意」の視点を導入する。</a:t>
                      </a:r>
                      <a:endParaRPr kumimoji="1" lang="en-US" altLang="ja-JP" sz="1200" dirty="0" smtClean="0"/>
                    </a:p>
                    <a:p>
                      <a:pPr algn="l"/>
                      <a:endParaRPr kumimoji="1" lang="en-US" altLang="ja-JP" sz="1200" dirty="0" smtClean="0"/>
                    </a:p>
                    <a:p>
                      <a:pPr algn="l"/>
                      <a:r>
                        <a:rPr kumimoji="1" lang="ja-JP" altLang="en-US" sz="1200" dirty="0" smtClean="0"/>
                        <a:t>・</a:t>
                      </a:r>
                      <a:r>
                        <a:rPr kumimoji="1" lang="ja-JP" altLang="en-US" sz="1200" dirty="0" smtClean="0">
                          <a:solidFill>
                            <a:schemeClr val="tx1"/>
                          </a:solidFill>
                        </a:rPr>
                        <a:t>府民のニーズを迅速かつ的確に把握できるようなマーケティング</a:t>
                      </a:r>
                      <a:r>
                        <a:rPr kumimoji="1" lang="ja-JP" altLang="en-US" sz="1200" dirty="0" smtClean="0"/>
                        <a:t>・リサーチ手法を企業マーケティングを参考にしながら開発し導入する。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・これにより、府民目線の施策構築と施策のチェック機能の強化及び業務の効率化を図る。</a:t>
                      </a:r>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en-US" altLang="ja-JP" sz="1200" dirty="0" smtClean="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・大阪府独自の「政策マーケティング・リサーチ」手法を開発するとともに、インターネットによるスピーディーなアンケート調査の仕組みを構築し導入。</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MR</a:t>
                      </a:r>
                      <a:r>
                        <a:rPr kumimoji="1" lang="ja-JP" altLang="en-US" sz="1200" dirty="0" smtClean="0">
                          <a:solidFill>
                            <a:schemeClr val="tx1"/>
                          </a:solidFill>
                        </a:rPr>
                        <a:t>手法による調査実績（</a:t>
                      </a:r>
                      <a:r>
                        <a:rPr kumimoji="1" lang="en-US" altLang="ja-JP" sz="1200" dirty="0" smtClean="0">
                          <a:solidFill>
                            <a:schemeClr val="tx1"/>
                          </a:solidFill>
                        </a:rPr>
                        <a:t>Q</a:t>
                      </a:r>
                      <a:r>
                        <a:rPr kumimoji="1" lang="ja-JP" altLang="en-US" sz="1200" dirty="0" smtClean="0">
                          <a:solidFill>
                            <a:schemeClr val="tx1"/>
                          </a:solidFill>
                        </a:rPr>
                        <a:t>ネット分）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年度２９件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年度３２件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年度３３件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年度３７件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年度２８件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年度３８件</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年度４６件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年度４４件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年度３９件</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・専属のＭＲＴ（ﾏｰｹﾃｨﾝｸﾞ・ﾘｻｰﾁ・ﾁｰﾑ）を設置し、リサーチプランや調査票作り、結果分析までを一貫して実施し、事業部局へフィードバック。</a:t>
                      </a: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200" dirty="0" smtClean="0">
                          <a:solidFill>
                            <a:schemeClr val="tx1"/>
                          </a:solidFill>
                        </a:rPr>
                        <a:t>・府民ニーズをきめ細かくスピーディーに把握し、確度の高い分析に基づき、施策の立案や事業の効果検証が可能になった。</a:t>
                      </a:r>
                      <a:endParaRPr kumimoji="1" lang="en-US" altLang="ja-JP" sz="1200" dirty="0" smtClean="0">
                        <a:solidFill>
                          <a:schemeClr val="tx1"/>
                        </a:solidFill>
                      </a:endParaRPr>
                    </a:p>
                    <a:p>
                      <a:pPr algn="l"/>
                      <a:r>
                        <a:rPr kumimoji="1" lang="ja-JP" altLang="en-US" sz="1200" dirty="0" smtClean="0">
                          <a:solidFill>
                            <a:schemeClr val="tx1"/>
                          </a:solidFill>
                        </a:rPr>
                        <a:t>・各部局の施策目標の達成状況等をまとめてＭＲＴがリサーチすることで業務の効率化が図れた。</a:t>
                      </a: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調査事例</a:t>
                      </a:r>
                      <a:r>
                        <a:rPr kumimoji="1" lang="en-US" altLang="ja-JP" sz="1200" dirty="0" smtClean="0">
                          <a:solidFill>
                            <a:schemeClr val="tx1"/>
                          </a:solidFill>
                        </a:rPr>
                        <a:t>】</a:t>
                      </a:r>
                    </a:p>
                    <a:p>
                      <a:pPr algn="l"/>
                      <a:r>
                        <a:rPr kumimoji="1" lang="ja-JP" altLang="en-US" sz="1200" dirty="0" smtClean="0">
                          <a:solidFill>
                            <a:schemeClr val="tx1"/>
                          </a:solidFill>
                        </a:rPr>
                        <a:t>・「防災意識」、「大阪</a:t>
                      </a:r>
                      <a:r>
                        <a:rPr kumimoji="1" lang="en-US" altLang="ja-JP" sz="1200" dirty="0" smtClean="0">
                          <a:solidFill>
                            <a:schemeClr val="tx1"/>
                          </a:solidFill>
                        </a:rPr>
                        <a:t>880</a:t>
                      </a:r>
                      <a:r>
                        <a:rPr kumimoji="1" lang="ja-JP" altLang="en-US" sz="1200" dirty="0" smtClean="0">
                          <a:solidFill>
                            <a:schemeClr val="tx1"/>
                          </a:solidFill>
                        </a:rPr>
                        <a:t>万人訓練」、「歩きスマホ」、「マイボトル」、「ＳＤＧｓ」他。</a:t>
                      </a:r>
                      <a:endParaRPr kumimoji="1" lang="en-US" altLang="ja-JP" sz="1200" dirty="0" smtClean="0">
                        <a:solidFill>
                          <a:schemeClr val="tx1"/>
                        </a:solidFill>
                      </a:endParaRPr>
                    </a:p>
                    <a:p>
                      <a:pPr algn="l"/>
                      <a:r>
                        <a:rPr kumimoji="1" lang="ja-JP" altLang="en-US" sz="1200" dirty="0" smtClean="0">
                          <a:solidFill>
                            <a:schemeClr val="tx1"/>
                          </a:solidFill>
                        </a:rPr>
                        <a:t>・各事業の推進のための調査や各部局における行政計画等の策定のための基礎データとして活用。</a:t>
                      </a: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a:xfrm>
            <a:off x="6876256" y="6453336"/>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1" lang="ja-JP" altLang="en-US" sz="1200" b="0" i="0" u="none" strike="noStrike" kern="1200" cap="none" spc="0" normalizeH="0" baseline="0" noProof="0" dirty="0">
              <a:ln>
                <a:noFill/>
              </a:ln>
              <a:solidFill>
                <a:prstClr val="black">
                  <a:tint val="75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51029494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37662" y="803551"/>
          <a:ext cx="8604170" cy="2373600"/>
        </p:xfrm>
        <a:graphic>
          <a:graphicData uri="http://schemas.openxmlformats.org/drawingml/2006/table">
            <a:tbl>
              <a:tblPr firstRow="1">
                <a:tableStyleId>{7DF18680-E054-41AD-8BC1-D1AEF772440D}</a:tableStyleId>
              </a:tblPr>
              <a:tblGrid>
                <a:gridCol w="1692186">
                  <a:extLst>
                    <a:ext uri="{9D8B030D-6E8A-4147-A177-3AD203B41FA5}">
                      <a16:colId xmlns:a16="http://schemas.microsoft.com/office/drawing/2014/main" val="20000"/>
                    </a:ext>
                  </a:extLst>
                </a:gridCol>
                <a:gridCol w="6911984">
                  <a:extLst>
                    <a:ext uri="{9D8B030D-6E8A-4147-A177-3AD203B41FA5}">
                      <a16:colId xmlns:a16="http://schemas.microsoft.com/office/drawing/2014/main" val="20001"/>
                    </a:ext>
                  </a:extLst>
                </a:gridCol>
              </a:tblGrid>
              <a:tr h="287890">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第１波（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年１月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29</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13</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2591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○帰国者・接触者相談センター（新型コロナ受診相談センターに改称）を府内設置。診断まで対応。</a:t>
                      </a:r>
                      <a:endParaRPr kumimoji="1" lang="en-US" altLang="ja-JP" sz="1200" kern="1200" dirty="0">
                        <a:solidFill>
                          <a:schemeClr val="tx1"/>
                        </a:solidFill>
                        <a:latin typeface="ＭＳ Ｐゴシック" panose="020B0600070205080204" pitchFamily="50" charset="-128"/>
                        <a:ea typeface="+mn-ea"/>
                        <a:cs typeface="+mn-cs"/>
                      </a:endParaRPr>
                    </a:p>
                    <a:p>
                      <a:endParaRPr kumimoji="1" lang="en-US" altLang="ja-JP" sz="1200" b="1" kern="1200" dirty="0">
                        <a:solidFill>
                          <a:schemeClr val="tx1"/>
                        </a:solidFill>
                        <a:latin typeface="ＭＳ Ｐゴシック" panose="020B0600070205080204" pitchFamily="50" charset="-128"/>
                        <a:ea typeface="+mn-ea"/>
                        <a:cs typeface="+mn-cs"/>
                      </a:endParaRPr>
                    </a:p>
                    <a:p>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○積極的疫学調査の徹底。</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○保健所業務の増加により、健康医療部外の府職員による保健所業務の支援体制を構築。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5314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a:t>
                      </a:r>
                      <a:r>
                        <a:rPr kumimoji="1" lang="ja-JP" altLang="en-US" sz="1200" u="none" kern="1200" dirty="0">
                          <a:solidFill>
                            <a:schemeClr val="tx1"/>
                          </a:solidFill>
                          <a:latin typeface="ＭＳ Ｐゴシック" panose="020B0600070205080204" pitchFamily="50" charset="-128"/>
                          <a:ea typeface="+mn-ea"/>
                          <a:cs typeface="+mn-cs"/>
                        </a:rPr>
                        <a:t>クラスター発生施設に対し、保健所による調査・助言、国へのクラスター対策班の派遣要請、健康医療</a:t>
                      </a:r>
                      <a:endParaRPr kumimoji="1" lang="en-US" altLang="ja-JP" sz="1200" u="none" kern="1200" dirty="0">
                        <a:solidFill>
                          <a:schemeClr val="tx1"/>
                        </a:solidFill>
                        <a:latin typeface="ＭＳ Ｐゴシック" panose="020B0600070205080204" pitchFamily="50" charset="-128"/>
                        <a:ea typeface="+mn-ea"/>
                        <a:cs typeface="+mn-cs"/>
                      </a:endParaRPr>
                    </a:p>
                    <a:p>
                      <a:r>
                        <a:rPr kumimoji="1" lang="ja-JP" altLang="en-US" sz="1200" u="none" kern="1200" dirty="0">
                          <a:solidFill>
                            <a:schemeClr val="tx1"/>
                          </a:solidFill>
                          <a:latin typeface="ＭＳ Ｐゴシック" panose="020B0600070205080204" pitchFamily="50" charset="-128"/>
                          <a:ea typeface="+mn-ea"/>
                          <a:cs typeface="+mn-cs"/>
                        </a:rPr>
                        <a:t>　 部内に院内感染対策支援チーム設置等を実施。</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53810945"/>
                  </a:ext>
                </a:extLst>
              </a:tr>
              <a:tr h="5314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その他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u="none" kern="1200" dirty="0" smtClean="0">
                          <a:solidFill>
                            <a:schemeClr val="tx1"/>
                          </a:solidFill>
                          <a:latin typeface="ＭＳ Ｐゴシック" panose="020B0600070205080204" pitchFamily="50" charset="-128"/>
                          <a:ea typeface="+mn-ea"/>
                          <a:cs typeface="+mn-cs"/>
                        </a:rPr>
                        <a:t>○大阪府新型コロナウイルス対策本部専門家会議（府に対し、コロナ対策への助言等を実施）を設置</a:t>
                      </a:r>
                      <a:endParaRPr kumimoji="1" lang="en-US" altLang="ja-JP" sz="1200" u="none" kern="1200" dirty="0" smtClean="0">
                        <a:solidFill>
                          <a:schemeClr val="tx1"/>
                        </a:solidFill>
                        <a:latin typeface="ＭＳ Ｐゴシック" panose="020B0600070205080204" pitchFamily="50" charset="-128"/>
                        <a:ea typeface="+mn-ea"/>
                        <a:cs typeface="+mn-cs"/>
                      </a:endParaRPr>
                    </a:p>
                    <a:p>
                      <a:r>
                        <a:rPr kumimoji="1" lang="ja-JP" altLang="en-US" sz="1200" u="none" kern="1200" dirty="0" smtClean="0">
                          <a:solidFill>
                            <a:schemeClr val="tx1"/>
                          </a:solidFill>
                          <a:latin typeface="ＭＳ Ｐゴシック" panose="020B0600070205080204" pitchFamily="50" charset="-128"/>
                          <a:ea typeface="+mn-ea"/>
                          <a:cs typeface="+mn-cs"/>
                        </a:rPr>
                        <a:t>○大阪府新型コロナウイルス感染症対策協議会（患者増加時の施策を協議）を設置。</a:t>
                      </a:r>
                      <a:endParaRPr kumimoji="1" lang="ja-JP" altLang="en-US" sz="1200" u="none"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2538111"/>
                  </a:ext>
                </a:extLst>
              </a:tr>
            </a:tbl>
          </a:graphicData>
        </a:graphic>
      </p:graphicFrame>
      <p:sp>
        <p:nvSpPr>
          <p:cNvPr id="19" name="角丸四角形 18"/>
          <p:cNvSpPr/>
          <p:nvPr/>
        </p:nvSpPr>
        <p:spPr>
          <a:xfrm>
            <a:off x="2276213" y="1395315"/>
            <a:ext cx="2088000" cy="216024"/>
          </a:xfrm>
          <a:prstGeom prst="roundRect">
            <a:avLst/>
          </a:prstGeom>
          <a:solidFill>
            <a:schemeClr val="tx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府内全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保健所に設置</a:t>
            </a:r>
          </a:p>
        </p:txBody>
      </p:sp>
    </p:spTree>
    <p:extLst>
      <p:ext uri="{BB962C8B-B14F-4D97-AF65-F5344CB8AC3E}">
        <p14:creationId xmlns:p14="http://schemas.microsoft.com/office/powerpoint/2010/main" val="3216484515"/>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全庁的な意思決定のあり方の見直し（戦略本部会議の設置・運営）</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経営企画会議設置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戦略本部会議設置</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411760" y="311048"/>
          <a:ext cx="6696744" cy="6472474"/>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887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879838">
                <a:tc>
                  <a:txBody>
                    <a:bodyPr/>
                    <a:lstStyle/>
                    <a:p>
                      <a:pPr algn="l"/>
                      <a:r>
                        <a:rPr kumimoji="1" lang="ja-JP" altLang="en-US" sz="1200" dirty="0" smtClean="0">
                          <a:solidFill>
                            <a:schemeClr val="tx1"/>
                          </a:solidFill>
                        </a:rPr>
                        <a:t>・</a:t>
                      </a:r>
                      <a:r>
                        <a:rPr kumimoji="1" lang="en-US" altLang="ja-JP" sz="1200" dirty="0" smtClean="0">
                          <a:solidFill>
                            <a:schemeClr val="tx1"/>
                          </a:solidFill>
                        </a:rPr>
                        <a:t>2008</a:t>
                      </a:r>
                      <a:r>
                        <a:rPr kumimoji="1" lang="ja-JP" altLang="en-US" sz="1200" dirty="0" smtClean="0">
                          <a:solidFill>
                            <a:schemeClr val="tx1"/>
                          </a:solidFill>
                        </a:rPr>
                        <a:t>年に過去のプロジェクトの検証を行ったところ、当初の需要見通しや採算面、関係者間のリスク負担などの課題について、十分な検討が行われずに意思決定がされていたのではないかとの分析がなされた。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また、知事、副知事に口頭で報告・判断を仰ぎ決定した事項について、その記録するルールがないなど、意思決定の過程等が不明瞭であった（誰が、いつ、どのような判断・決定をしたかの事後検証が困難）。</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・重要な施策・制度等の方針決定に際しては、</a:t>
                      </a:r>
                      <a:endParaRPr kumimoji="1" lang="en-US" altLang="ja-JP" sz="1200" dirty="0" smtClean="0">
                        <a:solidFill>
                          <a:schemeClr val="tx1"/>
                        </a:solidFill>
                      </a:endParaRPr>
                    </a:p>
                    <a:p>
                      <a:pPr algn="l"/>
                      <a:r>
                        <a:rPr kumimoji="1" lang="ja-JP" altLang="en-US" sz="1200" dirty="0" smtClean="0">
                          <a:solidFill>
                            <a:schemeClr val="tx1"/>
                          </a:solidFill>
                        </a:rPr>
                        <a:t>①知事の意思決定をサポートするための合議機関を設立する。</a:t>
                      </a:r>
                      <a:endParaRPr kumimoji="1" lang="en-US" altLang="ja-JP" sz="1200" dirty="0" smtClean="0">
                        <a:solidFill>
                          <a:schemeClr val="tx1"/>
                        </a:solidFill>
                      </a:endParaRPr>
                    </a:p>
                    <a:p>
                      <a:pPr algn="l"/>
                      <a:r>
                        <a:rPr kumimoji="1" lang="ja-JP" altLang="en-US" sz="1200" dirty="0" smtClean="0">
                          <a:solidFill>
                            <a:schemeClr val="tx1"/>
                          </a:solidFill>
                        </a:rPr>
                        <a:t>②オープンな場で議論し、当該事業の課題等を府民等に明らかにする、といった観点から府の意思決定のあり方を見直す。</a:t>
                      </a:r>
                      <a:endParaRPr kumimoji="1" lang="en-US" altLang="ja-JP" sz="1200" dirty="0" smtClean="0">
                        <a:solidFill>
                          <a:schemeClr val="tx1"/>
                        </a:solidFill>
                      </a:endParaRPr>
                    </a:p>
                    <a:p>
                      <a:pPr algn="l"/>
                      <a:endParaRPr kumimoji="1" lang="en-US" altLang="ja-JP" sz="1200" strike="sngStrik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・大阪府経営企画会議を設置（</a:t>
                      </a:r>
                      <a:r>
                        <a:rPr kumimoji="1" lang="en-US" altLang="ja-JP" sz="1200" dirty="0" smtClean="0">
                          <a:solidFill>
                            <a:schemeClr val="tx1"/>
                          </a:solidFill>
                        </a:rPr>
                        <a:t>2008</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知事の意思決定をサポート</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特に重要な施策・制度等に関することについて議論</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会議終了後、資料や議事録をＨＰにアップするなど意思決定プロセスの見える化を推進。</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・大阪府戦略本部会議を設置（経営企画会議を発展的に解消）。（</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endParaRPr kumimoji="1" lang="en-US" altLang="ja-JP" sz="1200" dirty="0" smtClean="0">
                        <a:solidFill>
                          <a:schemeClr val="tx1"/>
                        </a:solidFill>
                      </a:endParaRPr>
                    </a:p>
                    <a:p>
                      <a:pPr marL="85725" indent="0" algn="l"/>
                      <a:r>
                        <a:rPr kumimoji="1" lang="en-US" altLang="ja-JP" sz="1200" dirty="0" smtClean="0">
                          <a:solidFill>
                            <a:schemeClr val="tx1"/>
                          </a:solidFill>
                        </a:rPr>
                        <a:t>-</a:t>
                      </a:r>
                      <a:r>
                        <a:rPr kumimoji="1" lang="ja-JP" altLang="en-US" sz="1200" dirty="0" smtClean="0">
                          <a:solidFill>
                            <a:schemeClr val="tx1"/>
                          </a:solidFill>
                        </a:rPr>
                        <a:t>個別施策に加えて、次年度の予算編成･重点事業などの基本となる「府政運営の基本方針」をはじめ、府政の戦略的推進を図るための方針を議論し策定</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en-US" altLang="ja-JP" sz="1200" dirty="0" smtClean="0">
                          <a:solidFill>
                            <a:schemeClr val="tx1"/>
                          </a:solidFill>
                        </a:rPr>
                        <a:t>A</a:t>
                      </a:r>
                      <a:r>
                        <a:rPr kumimoji="1" lang="ja-JP" altLang="en-US" sz="1200" dirty="0" smtClean="0">
                          <a:solidFill>
                            <a:schemeClr val="tx1"/>
                          </a:solidFill>
                        </a:rPr>
                        <a:t>：</a:t>
                      </a:r>
                      <a:r>
                        <a:rPr kumimoji="1" lang="en-US" altLang="ja-JP" sz="1200" dirty="0" smtClean="0">
                          <a:solidFill>
                            <a:schemeClr val="tx1"/>
                          </a:solidFill>
                        </a:rPr>
                        <a:t>2008</a:t>
                      </a:r>
                      <a:r>
                        <a:rPr kumimoji="1" lang="ja-JP" altLang="en-US" sz="1200" dirty="0" smtClean="0">
                          <a:solidFill>
                            <a:schemeClr val="tx1"/>
                          </a:solidFill>
                        </a:rPr>
                        <a:t>～</a:t>
                      </a:r>
                      <a:r>
                        <a:rPr kumimoji="1" lang="en-US" altLang="ja-JP" sz="1200" dirty="0" smtClean="0">
                          <a:solidFill>
                            <a:schemeClr val="tx1"/>
                          </a:solidFill>
                        </a:rPr>
                        <a:t>2017</a:t>
                      </a:r>
                    </a:p>
                    <a:p>
                      <a:pPr algn="l"/>
                      <a:r>
                        <a:rPr kumimoji="1" lang="en-US" altLang="ja-JP" sz="1200" dirty="0" smtClean="0">
                          <a:solidFill>
                            <a:schemeClr val="tx1"/>
                          </a:solidFill>
                        </a:rPr>
                        <a:t>B</a:t>
                      </a: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a:t>
                      </a:r>
                      <a:r>
                        <a:rPr kumimoji="1" lang="en-US" altLang="ja-JP" sz="1200" dirty="0" smtClean="0">
                          <a:solidFill>
                            <a:schemeClr val="tx1"/>
                          </a:solidFill>
                        </a:rPr>
                        <a:t>2022</a:t>
                      </a:r>
                    </a:p>
                    <a:p>
                      <a:pPr algn="l"/>
                      <a:r>
                        <a:rPr kumimoji="1" lang="ja-JP" altLang="en-US" sz="1200" dirty="0" smtClean="0">
                          <a:solidFill>
                            <a:schemeClr val="tx1"/>
                          </a:solidFill>
                        </a:rPr>
                        <a:t>・合議制の議論により、課題や確認すべき論点の認識共有が徹底された。</a:t>
                      </a:r>
                    </a:p>
                    <a:p>
                      <a:pPr algn="l"/>
                      <a:r>
                        <a:rPr kumimoji="1" lang="en-US" altLang="ja-JP" sz="1200" dirty="0" smtClean="0">
                          <a:solidFill>
                            <a:schemeClr val="tx1"/>
                          </a:solidFill>
                        </a:rPr>
                        <a:t>A</a:t>
                      </a:r>
                      <a:r>
                        <a:rPr kumimoji="1" lang="ja-JP" altLang="en-US" sz="1200" dirty="0" smtClean="0">
                          <a:solidFill>
                            <a:schemeClr val="tx1"/>
                          </a:solidFill>
                        </a:rPr>
                        <a:t>：部長マニフェスト、槇</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尾川ダム、ＯＴＫ民営</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化、債権放棄案件、</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彩都まちづくり　等</a:t>
                      </a:r>
                    </a:p>
                    <a:p>
                      <a:pPr algn="l"/>
                      <a:r>
                        <a:rPr kumimoji="1" lang="en-US" altLang="ja-JP" sz="1200" dirty="0" smtClean="0">
                          <a:solidFill>
                            <a:schemeClr val="tx1"/>
                          </a:solidFill>
                        </a:rPr>
                        <a:t>B</a:t>
                      </a:r>
                      <a:r>
                        <a:rPr kumimoji="1" lang="ja-JP" altLang="en-US" sz="1200" dirty="0" smtClean="0">
                          <a:solidFill>
                            <a:schemeClr val="tx1"/>
                          </a:solidFill>
                        </a:rPr>
                        <a:t>：</a:t>
                      </a:r>
                      <a:r>
                        <a:rPr kumimoji="1" lang="ja-JP" altLang="en-US" sz="1200" baseline="0" dirty="0" smtClean="0">
                          <a:solidFill>
                            <a:schemeClr val="tx1"/>
                          </a:solidFill>
                        </a:rPr>
                        <a:t> </a:t>
                      </a:r>
                      <a:r>
                        <a:rPr kumimoji="1" lang="ja-JP" altLang="en-US" sz="1200" dirty="0" smtClean="0">
                          <a:solidFill>
                            <a:schemeClr val="tx1"/>
                          </a:solidFill>
                        </a:rPr>
                        <a:t>新大学構想、成長・</a:t>
                      </a:r>
                      <a:endParaRPr kumimoji="1" lang="en-US" altLang="ja-JP" sz="1200" dirty="0" smtClean="0">
                        <a:solidFill>
                          <a:schemeClr val="tx1"/>
                        </a:solidFill>
                      </a:endParaRPr>
                    </a:p>
                    <a:p>
                      <a:pPr algn="l"/>
                      <a:r>
                        <a:rPr kumimoji="1" lang="ja-JP" altLang="en-US" sz="1200" dirty="0" smtClean="0">
                          <a:solidFill>
                            <a:schemeClr val="tx1"/>
                          </a:solidFill>
                        </a:rPr>
                        <a:t>　　再生に向けた新戦</a:t>
                      </a:r>
                      <a:endParaRPr kumimoji="1" lang="en-US" altLang="ja-JP" sz="1200" dirty="0" smtClean="0">
                        <a:solidFill>
                          <a:schemeClr val="tx1"/>
                        </a:solidFill>
                      </a:endParaRPr>
                    </a:p>
                    <a:p>
                      <a:pPr algn="l"/>
                      <a:r>
                        <a:rPr kumimoji="1" lang="ja-JP" altLang="en-US" sz="1200" dirty="0" smtClean="0">
                          <a:solidFill>
                            <a:schemeClr val="tx1"/>
                          </a:solidFill>
                        </a:rPr>
                        <a:t>　　略　等</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・公開の議論により、施策の方向性について住民への情報発信が充実した。</a:t>
                      </a:r>
                    </a:p>
                    <a:p>
                      <a:pPr algn="l"/>
                      <a:r>
                        <a:rPr kumimoji="1" lang="en-US" altLang="ja-JP" sz="1200" dirty="0" smtClean="0">
                          <a:solidFill>
                            <a:schemeClr val="tx1"/>
                          </a:solidFill>
                        </a:rPr>
                        <a:t>A</a:t>
                      </a:r>
                      <a:r>
                        <a:rPr kumimoji="1" lang="ja-JP" altLang="en-US" sz="1200" dirty="0" smtClean="0">
                          <a:solidFill>
                            <a:schemeClr val="tx1"/>
                          </a:solidFill>
                        </a:rPr>
                        <a:t>：槇尾川ダム、公共交</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通戦略、府立大学の  </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大学改革、病院統合、</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大阪健康安全基盤</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研究所のあり方、森</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林環境税・宿泊税の</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創設　等</a:t>
                      </a:r>
                    </a:p>
                    <a:p>
                      <a:pPr algn="l"/>
                      <a:r>
                        <a:rPr kumimoji="1" lang="en-US" altLang="ja-JP" sz="1200" dirty="0" smtClean="0">
                          <a:solidFill>
                            <a:schemeClr val="tx1"/>
                          </a:solidFill>
                        </a:rPr>
                        <a:t>B</a:t>
                      </a:r>
                      <a:r>
                        <a:rPr kumimoji="1" lang="ja-JP" altLang="en-US" sz="1200" dirty="0" smtClean="0">
                          <a:solidFill>
                            <a:schemeClr val="tx1"/>
                          </a:solidFill>
                        </a:rPr>
                        <a:t>： 受動喫煙防止条例、</a:t>
                      </a:r>
                      <a:endParaRPr kumimoji="1" lang="en-US" altLang="ja-JP" sz="1200" dirty="0" smtClean="0">
                        <a:solidFill>
                          <a:schemeClr val="tx1"/>
                        </a:solidFill>
                      </a:endParaRPr>
                    </a:p>
                    <a:p>
                      <a:pPr algn="l"/>
                      <a:r>
                        <a:rPr kumimoji="1" lang="ja-JP" altLang="en-US" sz="1200" dirty="0" smtClean="0">
                          <a:solidFill>
                            <a:schemeClr val="tx1"/>
                          </a:solidFill>
                        </a:rPr>
                        <a:t>　　府大・市大の授業</a:t>
                      </a:r>
                      <a:endParaRPr kumimoji="1" lang="en-US" altLang="ja-JP" sz="1200" dirty="0" smtClean="0">
                        <a:solidFill>
                          <a:schemeClr val="tx1"/>
                        </a:solidFill>
                      </a:endParaRPr>
                    </a:p>
                    <a:p>
                      <a:pPr algn="l"/>
                      <a:r>
                        <a:rPr kumimoji="1" lang="ja-JP" altLang="en-US" sz="1200" dirty="0" smtClean="0">
                          <a:solidFill>
                            <a:schemeClr val="tx1"/>
                          </a:solidFill>
                        </a:rPr>
                        <a:t>　　料無償化　 等</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・訴訟リスク等に備えたリーガルチェックの実施が定着した。</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349</a:t>
            </a:fld>
            <a:endParaRPr kumimoji="1" lang="ja-JP" altLang="en-US" sz="12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81065990"/>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国と地方の関係再構築（関西広域連合の設立・運営等）（１）</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03675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a:t>
                      </a:r>
                      <a:r>
                        <a:rPr kumimoji="1" lang="ja-JP" altLang="en-US" sz="1200" baseline="0" dirty="0" smtClean="0">
                          <a:solidFill>
                            <a:schemeClr val="tx1"/>
                          </a:solidFill>
                        </a:rPr>
                        <a:t>広域的な連携体制構築</a:t>
                      </a:r>
                      <a:r>
                        <a:rPr kumimoji="1" lang="en-US" altLang="ja-JP" sz="1200" baseline="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・従来から、自治体間の広域的な連携のあり方について、議論・検討が行われていたが、具体的な体制構築までには到らなかった</a:t>
                      </a:r>
                      <a:endParaRPr kumimoji="1" lang="en-US" altLang="ja-JP" sz="1200" dirty="0" smtClean="0">
                        <a:solidFill>
                          <a:schemeClr val="tx1"/>
                        </a:solidFill>
                      </a:endParaRPr>
                    </a:p>
                    <a:p>
                      <a:pPr algn="l"/>
                      <a:r>
                        <a:rPr kumimoji="1" lang="ja-JP" altLang="en-US" sz="1200" dirty="0" smtClean="0">
                          <a:solidFill>
                            <a:schemeClr val="tx1"/>
                          </a:solidFill>
                        </a:rPr>
                        <a:t>・地方を取り巻く次のような課題に対応し、大阪からの分権改革に取り組んでいく必要</a:t>
                      </a:r>
                      <a:endParaRPr kumimoji="1" lang="en-US" altLang="ja-JP" sz="1200" dirty="0" smtClean="0">
                        <a:solidFill>
                          <a:schemeClr val="tx1"/>
                        </a:solidFill>
                      </a:endParaRPr>
                    </a:p>
                    <a:p>
                      <a:pPr algn="l"/>
                      <a:r>
                        <a:rPr kumimoji="1" lang="ja-JP" altLang="en-US" sz="1200" dirty="0" smtClean="0">
                          <a:solidFill>
                            <a:schemeClr val="tx1"/>
                          </a:solidFill>
                        </a:rPr>
                        <a:t>①霞が関・官僚主導の</a:t>
                      </a:r>
                      <a:endParaRPr kumimoji="1" lang="en-US" altLang="ja-JP" sz="1200" dirty="0" smtClean="0">
                        <a:solidFill>
                          <a:schemeClr val="tx1"/>
                        </a:solidFill>
                      </a:endParaRPr>
                    </a:p>
                    <a:p>
                      <a:pPr algn="l"/>
                      <a:r>
                        <a:rPr kumimoji="1" lang="ja-JP" altLang="en-US" sz="1200" dirty="0" smtClean="0">
                          <a:solidFill>
                            <a:schemeClr val="tx1"/>
                          </a:solidFill>
                        </a:rPr>
                        <a:t> 　中央集権型システム</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の限界　</a:t>
                      </a:r>
                      <a:endParaRPr kumimoji="1" lang="en-US" altLang="ja-JP" sz="1200" dirty="0" smtClean="0">
                        <a:solidFill>
                          <a:schemeClr val="tx1"/>
                        </a:solidFill>
                      </a:endParaRPr>
                    </a:p>
                    <a:p>
                      <a:pPr algn="l"/>
                      <a:r>
                        <a:rPr kumimoji="1" lang="ja-JP" altLang="en-US" sz="1200" dirty="0" smtClean="0">
                          <a:solidFill>
                            <a:schemeClr val="tx1"/>
                          </a:solidFill>
                        </a:rPr>
                        <a:t>②国と都道府県、市町</a:t>
                      </a:r>
                      <a:endParaRPr kumimoji="1" lang="en-US" altLang="ja-JP" sz="1200" dirty="0" smtClean="0">
                        <a:solidFill>
                          <a:schemeClr val="tx1"/>
                        </a:solidFill>
                      </a:endParaRPr>
                    </a:p>
                    <a:p>
                      <a:pPr algn="l"/>
                      <a:r>
                        <a:rPr kumimoji="1" lang="ja-JP" altLang="en-US" sz="1200" dirty="0" smtClean="0">
                          <a:solidFill>
                            <a:schemeClr val="tx1"/>
                          </a:solidFill>
                        </a:rPr>
                        <a:t>　 村が輻輳し、二重行</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ja-JP" altLang="en-US" sz="1200" dirty="0" smtClean="0">
                          <a:solidFill>
                            <a:schemeClr val="tx1"/>
                          </a:solidFill>
                        </a:rPr>
                        <a:t>政、三重行政の無駄</a:t>
                      </a:r>
                      <a:endParaRPr kumimoji="1" lang="en-US" altLang="ja-JP" sz="1200" dirty="0" smtClean="0">
                        <a:solidFill>
                          <a:schemeClr val="tx1"/>
                        </a:solidFill>
                      </a:endParaRPr>
                    </a:p>
                    <a:p>
                      <a:pPr algn="l"/>
                      <a:r>
                        <a:rPr kumimoji="1" lang="ja-JP" altLang="en-US" sz="1200" dirty="0" smtClean="0">
                          <a:solidFill>
                            <a:schemeClr val="tx1"/>
                          </a:solidFill>
                        </a:rPr>
                        <a:t>③地域のことが住民の</a:t>
                      </a:r>
                      <a:endParaRPr kumimoji="1" lang="en-US" altLang="ja-JP" sz="1200" dirty="0" smtClean="0">
                        <a:solidFill>
                          <a:schemeClr val="tx1"/>
                        </a:solidFill>
                      </a:endParaRPr>
                    </a:p>
                    <a:p>
                      <a:pPr algn="l"/>
                      <a:r>
                        <a:rPr kumimoji="1" lang="ja-JP" altLang="en-US" sz="1200" dirty="0" smtClean="0">
                          <a:solidFill>
                            <a:schemeClr val="tx1"/>
                          </a:solidFill>
                        </a:rPr>
                        <a:t>　 意思から遠いところ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（国）で決定</a:t>
                      </a:r>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lang="en-US" altLang="ja-JP" sz="1200" dirty="0" smtClean="0">
                          <a:solidFill>
                            <a:schemeClr val="tx1"/>
                          </a:solidFill>
                          <a:effectLst/>
                        </a:rPr>
                        <a:t>【</a:t>
                      </a:r>
                      <a:r>
                        <a:rPr lang="ja-JP" altLang="en-US" sz="1200" dirty="0" smtClean="0">
                          <a:solidFill>
                            <a:schemeClr val="tx1"/>
                          </a:solidFill>
                          <a:effectLst/>
                        </a:rPr>
                        <a:t>関西広域連合の設立・運営</a:t>
                      </a:r>
                      <a:r>
                        <a:rPr lang="en-US" altLang="ja-JP" sz="1200" dirty="0" smtClean="0">
                          <a:solidFill>
                            <a:schemeClr val="tx1"/>
                          </a:solidFill>
                          <a:effectLst/>
                        </a:rPr>
                        <a:t>】</a:t>
                      </a:r>
                    </a:p>
                    <a:p>
                      <a:pPr algn="l"/>
                      <a:r>
                        <a:rPr lang="ja-JP" altLang="en-US" sz="1200" dirty="0" smtClean="0">
                          <a:solidFill>
                            <a:schemeClr val="tx1"/>
                          </a:solidFill>
                          <a:effectLst/>
                        </a:rPr>
                        <a:t>・国の地方分権改革を待つのではなく、広域課題に地域が主体的に対応できる現実的な仕組みづくり</a:t>
                      </a:r>
                      <a:endParaRPr lang="en-US" altLang="ja-JP" sz="1200" dirty="0" smtClean="0">
                        <a:solidFill>
                          <a:schemeClr val="tx1"/>
                        </a:solidFill>
                        <a:effectLst/>
                      </a:endParaRPr>
                    </a:p>
                    <a:p>
                      <a:pPr algn="l"/>
                      <a:r>
                        <a:rPr lang="ja-JP" altLang="en-US" sz="1200" dirty="0" smtClean="0">
                          <a:solidFill>
                            <a:schemeClr val="tx1"/>
                          </a:solidFill>
                          <a:effectLst/>
                        </a:rPr>
                        <a:t>・既存の広域連携の取組みとは異なる、執行機関と議会を有する新たな行政主体の設立と一体的な運営管理</a:t>
                      </a:r>
                      <a:endParaRPr lang="en-US" altLang="ja-JP" sz="1200"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国出先機関の事務・権限の受け皿</a:t>
                      </a:r>
                      <a:r>
                        <a:rPr kumimoji="1" lang="ja-JP" altLang="en-US" sz="1200" kern="1200" baseline="0" dirty="0" smtClean="0">
                          <a:solidFill>
                            <a:schemeClr val="tx1"/>
                          </a:solidFill>
                          <a:effectLst/>
                          <a:latin typeface="+mn-lt"/>
                          <a:ea typeface="+mn-ea"/>
                          <a:cs typeface="+mn-cs"/>
                        </a:rPr>
                        <a:t>づくり</a:t>
                      </a:r>
                      <a:r>
                        <a:rPr kumimoji="1" lang="ja-JP" altLang="ja-JP" sz="1200" kern="1200" baseline="0" dirty="0" smtClean="0">
                          <a:solidFill>
                            <a:schemeClr val="tx1"/>
                          </a:solidFill>
                          <a:effectLst/>
                          <a:latin typeface="+mn-lt"/>
                          <a:ea typeface="+mn-ea"/>
                          <a:cs typeface="+mn-cs"/>
                        </a:rPr>
                        <a:t>（丸ごと移管</a:t>
                      </a:r>
                      <a:r>
                        <a:rPr kumimoji="1" lang="ja-JP" altLang="en-US" sz="1200" kern="1200" baseline="0" dirty="0" smtClean="0">
                          <a:solidFill>
                            <a:schemeClr val="tx1"/>
                          </a:solidFill>
                          <a:effectLst/>
                          <a:latin typeface="+mn-lt"/>
                          <a:ea typeface="+mn-ea"/>
                          <a:cs typeface="+mn-cs"/>
                        </a:rPr>
                        <a:t>による国と地方の二重行政の解消</a:t>
                      </a:r>
                      <a:r>
                        <a:rPr kumimoji="1" lang="ja-JP" altLang="ja-JP"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⇒関西州実現へのステップへ</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2007</a:t>
                      </a:r>
                      <a:r>
                        <a:rPr kumimoji="1" lang="ja-JP" altLang="en-US" sz="1200" kern="1200" baseline="0" dirty="0" smtClean="0">
                          <a:solidFill>
                            <a:schemeClr val="tx1"/>
                          </a:solidFill>
                          <a:effectLst/>
                          <a:latin typeface="+mn-lt"/>
                          <a:ea typeface="+mn-ea"/>
                          <a:cs typeface="+mn-cs"/>
                        </a:rPr>
                        <a:t>年から本格的に関西広域連合の検討を開始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2010</a:t>
                      </a:r>
                      <a:r>
                        <a:rPr kumimoji="1" lang="ja-JP" altLang="ja-JP"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ja-JP" sz="1200" kern="1200" baseline="0" dirty="0" smtClean="0">
                          <a:solidFill>
                            <a:schemeClr val="tx1"/>
                          </a:solidFill>
                          <a:effectLst/>
                          <a:latin typeface="+mn-lt"/>
                          <a:ea typeface="+mn-ea"/>
                          <a:cs typeface="+mn-cs"/>
                        </a:rPr>
                        <a:t>月、全国で初めて</a:t>
                      </a:r>
                      <a:r>
                        <a:rPr kumimoji="1" lang="ja-JP" altLang="en-US" sz="1200" kern="1200" baseline="0" dirty="0" smtClean="0">
                          <a:solidFill>
                            <a:schemeClr val="tx1"/>
                          </a:solidFill>
                          <a:effectLst/>
                          <a:latin typeface="+mn-lt"/>
                          <a:ea typeface="+mn-ea"/>
                          <a:cs typeface="+mn-cs"/>
                        </a:rPr>
                        <a:t>７</a:t>
                      </a:r>
                      <a:r>
                        <a:rPr kumimoji="1" lang="ja-JP" altLang="ja-JP" sz="1200" kern="1200" baseline="0" dirty="0" smtClean="0">
                          <a:solidFill>
                            <a:schemeClr val="tx1"/>
                          </a:solidFill>
                          <a:effectLst/>
                          <a:latin typeface="+mn-lt"/>
                          <a:ea typeface="+mn-ea"/>
                          <a:cs typeface="+mn-cs"/>
                        </a:rPr>
                        <a:t>府県（滋賀県、京都府、大阪府、兵庫県、和歌山県、鳥取県、徳島県）で構成される関西広域連合を設立</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2012</a:t>
                      </a:r>
                      <a:r>
                        <a:rPr kumimoji="1" lang="ja-JP" altLang="ja-JP" sz="1200" kern="1200" baseline="0" dirty="0" smtClean="0">
                          <a:solidFill>
                            <a:schemeClr val="tx1"/>
                          </a:solidFill>
                          <a:effectLst/>
                          <a:latin typeface="+mn-lt"/>
                          <a:ea typeface="+mn-ea"/>
                          <a:cs typeface="+mn-cs"/>
                        </a:rPr>
                        <a:t>年度には</a:t>
                      </a:r>
                      <a:r>
                        <a:rPr kumimoji="1" lang="ja-JP" altLang="en-US" sz="1200" kern="1200" baseline="0" dirty="0" smtClean="0">
                          <a:solidFill>
                            <a:schemeClr val="tx1"/>
                          </a:solidFill>
                          <a:effectLst/>
                          <a:latin typeface="+mn-lt"/>
                          <a:ea typeface="+mn-ea"/>
                          <a:cs typeface="+mn-cs"/>
                        </a:rPr>
                        <a:t>４</a:t>
                      </a:r>
                      <a:r>
                        <a:rPr kumimoji="1" lang="ja-JP" altLang="ja-JP" sz="1200" kern="1200" baseline="0" dirty="0" smtClean="0">
                          <a:solidFill>
                            <a:schemeClr val="tx1"/>
                          </a:solidFill>
                          <a:effectLst/>
                          <a:latin typeface="+mn-lt"/>
                          <a:ea typeface="+mn-ea"/>
                          <a:cs typeface="+mn-cs"/>
                        </a:rPr>
                        <a:t>政令市（大阪市、堺市、京都市、神戸市）が参画</a:t>
                      </a:r>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2015</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月に奈良県が加入</a:t>
                      </a:r>
                      <a:endParaRPr kumimoji="1" lang="en-US" altLang="ja-JP" sz="1200" kern="1200" baseline="0" dirty="0" smtClean="0">
                        <a:solidFill>
                          <a:schemeClr val="tx1"/>
                        </a:solidFill>
                        <a:effectLst/>
                        <a:latin typeface="+mn-lt"/>
                        <a:ea typeface="+mn-ea"/>
                        <a:cs typeface="+mn-cs"/>
                      </a:endParaRPr>
                    </a:p>
                    <a:p>
                      <a:r>
                        <a:rPr kumimoji="1" lang="ja-JP" altLang="ja-JP" sz="1200" kern="1200" baseline="0" dirty="0" smtClean="0">
                          <a:solidFill>
                            <a:schemeClr val="tx1"/>
                          </a:solidFill>
                          <a:effectLst/>
                          <a:latin typeface="+mn-lt"/>
                          <a:ea typeface="+mn-ea"/>
                          <a:cs typeface="+mn-cs"/>
                        </a:rPr>
                        <a:t>・</a:t>
                      </a:r>
                      <a:r>
                        <a:rPr kumimoji="1" lang="en-US" altLang="ja-JP" sz="1200" kern="1200" baseline="0" dirty="0" smtClean="0">
                          <a:solidFill>
                            <a:schemeClr val="tx1"/>
                          </a:solidFill>
                          <a:effectLst/>
                          <a:latin typeface="+mn-lt"/>
                          <a:ea typeface="+mn-ea"/>
                          <a:cs typeface="+mn-cs"/>
                        </a:rPr>
                        <a:t>7</a:t>
                      </a:r>
                      <a:r>
                        <a:rPr kumimoji="1" lang="ja-JP" altLang="ja-JP" sz="1200" kern="1200" baseline="0" dirty="0" err="1" smtClean="0">
                          <a:solidFill>
                            <a:schemeClr val="tx1"/>
                          </a:solidFill>
                          <a:effectLst/>
                          <a:latin typeface="+mn-lt"/>
                          <a:ea typeface="+mn-ea"/>
                          <a:cs typeface="+mn-cs"/>
                        </a:rPr>
                        <a:t>つの</a:t>
                      </a:r>
                      <a:r>
                        <a:rPr kumimoji="1" lang="ja-JP" altLang="ja-JP" sz="1200" kern="1200" baseline="0" dirty="0" smtClean="0">
                          <a:solidFill>
                            <a:schemeClr val="tx1"/>
                          </a:solidFill>
                          <a:effectLst/>
                          <a:latin typeface="+mn-lt"/>
                          <a:ea typeface="+mn-ea"/>
                          <a:cs typeface="+mn-cs"/>
                        </a:rPr>
                        <a:t>広域事務（防災、観光・文化</a:t>
                      </a:r>
                      <a:r>
                        <a:rPr kumimoji="1" lang="ja-JP" altLang="en-US" sz="1200" kern="1200" baseline="0" dirty="0" smtClean="0">
                          <a:solidFill>
                            <a:schemeClr val="tx1"/>
                          </a:solidFill>
                          <a:effectLst/>
                          <a:latin typeface="+mn-lt"/>
                          <a:ea typeface="+mn-ea"/>
                          <a:cs typeface="+mn-cs"/>
                        </a:rPr>
                        <a:t>・</a:t>
                      </a:r>
                      <a:r>
                        <a:rPr kumimoji="1" lang="ja-JP" altLang="en-US" sz="1200" u="none" kern="1200" baseline="0" dirty="0" smtClean="0">
                          <a:solidFill>
                            <a:schemeClr val="tx1"/>
                          </a:solidFill>
                          <a:effectLst/>
                          <a:latin typeface="+mn-lt"/>
                          <a:ea typeface="+mn-ea"/>
                          <a:cs typeface="+mn-cs"/>
                        </a:rPr>
                        <a:t>スポーツ振興</a:t>
                      </a:r>
                      <a:r>
                        <a:rPr kumimoji="1" lang="ja-JP" altLang="ja-JP" sz="1200" u="none"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産業、医療、環境、資格試験・免許等、職員研修）</a:t>
                      </a:r>
                      <a:r>
                        <a:rPr kumimoji="1" lang="ja-JP" altLang="en-US" sz="1200" kern="1200" baseline="0" dirty="0" smtClean="0">
                          <a:solidFill>
                            <a:schemeClr val="tx1"/>
                          </a:solidFill>
                          <a:effectLst/>
                          <a:latin typeface="+mn-lt"/>
                          <a:ea typeface="+mn-ea"/>
                          <a:cs typeface="+mn-cs"/>
                        </a:rPr>
                        <a:t>等</a:t>
                      </a:r>
                      <a:r>
                        <a:rPr kumimoji="1" lang="ja-JP" altLang="ja-JP" sz="1200" kern="1200" baseline="0" dirty="0" smtClean="0">
                          <a:solidFill>
                            <a:schemeClr val="tx1"/>
                          </a:solidFill>
                          <a:effectLst/>
                          <a:latin typeface="+mn-lt"/>
                          <a:ea typeface="+mn-ea"/>
                          <a:cs typeface="+mn-cs"/>
                        </a:rPr>
                        <a:t>を実施</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2014</a:t>
                      </a:r>
                      <a:r>
                        <a:rPr kumimoji="1" lang="ja-JP" altLang="en-US" sz="1200" kern="1200" baseline="0" dirty="0" smtClean="0">
                          <a:solidFill>
                            <a:schemeClr val="tx1"/>
                          </a:solidFill>
                          <a:effectLst/>
                          <a:latin typeface="+mn-lt"/>
                          <a:ea typeface="+mn-ea"/>
                          <a:cs typeface="+mn-cs"/>
                        </a:rPr>
                        <a:t>年度当初予算総額 </a:t>
                      </a:r>
                      <a:r>
                        <a:rPr kumimoji="1" lang="en-US" altLang="ja-JP" sz="1200" kern="1200" baseline="0" dirty="0" smtClean="0">
                          <a:solidFill>
                            <a:schemeClr val="tx1"/>
                          </a:solidFill>
                          <a:effectLst/>
                          <a:latin typeface="+mn-lt"/>
                          <a:ea typeface="+mn-ea"/>
                          <a:cs typeface="+mn-cs"/>
                        </a:rPr>
                        <a:t>14.8</a:t>
                      </a:r>
                      <a:r>
                        <a:rPr kumimoji="1" lang="ja-JP" altLang="en-US" sz="1200" kern="1200" baseline="0" dirty="0" smtClean="0">
                          <a:solidFill>
                            <a:schemeClr val="tx1"/>
                          </a:solidFill>
                          <a:effectLst/>
                          <a:latin typeface="+mn-lt"/>
                          <a:ea typeface="+mn-ea"/>
                          <a:cs typeface="+mn-cs"/>
                        </a:rPr>
                        <a:t>億円（うち府負担 </a:t>
                      </a:r>
                      <a:r>
                        <a:rPr kumimoji="1" lang="en-US" altLang="ja-JP" sz="1200" kern="1200" baseline="0" dirty="0" smtClean="0">
                          <a:solidFill>
                            <a:schemeClr val="tx1"/>
                          </a:solidFill>
                          <a:effectLst/>
                          <a:latin typeface="+mn-lt"/>
                          <a:ea typeface="+mn-ea"/>
                          <a:cs typeface="+mn-cs"/>
                        </a:rPr>
                        <a:t>1.5</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a:t>
                      </a:r>
                      <a:r>
                        <a:rPr kumimoji="1" lang="en-US" altLang="ja-JP" sz="1200" strike="noStrike" kern="1200" baseline="0" dirty="0" smtClean="0">
                          <a:solidFill>
                            <a:schemeClr val="tx1"/>
                          </a:solidFill>
                          <a:effectLst/>
                          <a:latin typeface="+mn-lt"/>
                          <a:ea typeface="+mn-ea"/>
                          <a:cs typeface="+mn-cs"/>
                        </a:rPr>
                        <a:t>18</a:t>
                      </a:r>
                      <a:r>
                        <a:rPr kumimoji="1" lang="ja-JP" altLang="en-US" sz="1200" kern="1200" baseline="0" dirty="0" smtClean="0">
                          <a:solidFill>
                            <a:schemeClr val="tx1"/>
                          </a:solidFill>
                          <a:effectLst/>
                          <a:latin typeface="+mn-lt"/>
                          <a:ea typeface="+mn-ea"/>
                          <a:cs typeface="+mn-cs"/>
                        </a:rPr>
                        <a:t>年度当初予算総額</a:t>
                      </a:r>
                      <a:r>
                        <a:rPr kumimoji="1" lang="en-US" altLang="ja-JP" sz="1200" strike="noStrike" kern="1200" baseline="0" dirty="0" smtClean="0">
                          <a:solidFill>
                            <a:schemeClr val="tx1"/>
                          </a:solidFill>
                          <a:effectLst/>
                          <a:latin typeface="+mn-lt"/>
                          <a:ea typeface="+mn-ea"/>
                          <a:cs typeface="+mn-cs"/>
                        </a:rPr>
                        <a:t>23.3</a:t>
                      </a:r>
                      <a:r>
                        <a:rPr kumimoji="1" lang="ja-JP" altLang="en-US" sz="1200" kern="1200" baseline="0" dirty="0" smtClean="0">
                          <a:solidFill>
                            <a:schemeClr val="tx1"/>
                          </a:solidFill>
                          <a:effectLst/>
                          <a:latin typeface="+mn-lt"/>
                          <a:ea typeface="+mn-ea"/>
                          <a:cs typeface="+mn-cs"/>
                        </a:rPr>
                        <a:t>億円（うち府負担</a:t>
                      </a:r>
                      <a:r>
                        <a:rPr kumimoji="1" lang="en-US" altLang="ja-JP" sz="1200" kern="1200" baseline="0" dirty="0" smtClean="0">
                          <a:solidFill>
                            <a:schemeClr val="tx1"/>
                          </a:solidFill>
                          <a:effectLst/>
                          <a:latin typeface="+mn-lt"/>
                          <a:ea typeface="+mn-ea"/>
                          <a:cs typeface="+mn-cs"/>
                        </a:rPr>
                        <a:t>1.7</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2022</a:t>
                      </a:r>
                      <a:r>
                        <a:rPr kumimoji="1" lang="ja-JP" altLang="en-US" sz="1200" kern="1200" baseline="0" dirty="0" smtClean="0">
                          <a:solidFill>
                            <a:schemeClr val="tx1"/>
                          </a:solidFill>
                          <a:effectLst/>
                          <a:latin typeface="+mn-lt"/>
                          <a:ea typeface="+mn-ea"/>
                          <a:cs typeface="+mn-cs"/>
                        </a:rPr>
                        <a:t>年度当初予算総額</a:t>
                      </a:r>
                      <a:r>
                        <a:rPr kumimoji="1" lang="en-US" altLang="ja-JP" sz="1200" kern="1200" baseline="0" dirty="0" smtClean="0">
                          <a:solidFill>
                            <a:schemeClr val="tx1"/>
                          </a:solidFill>
                          <a:effectLst/>
                          <a:latin typeface="+mn-lt"/>
                          <a:ea typeface="+mn-ea"/>
                          <a:cs typeface="+mn-cs"/>
                        </a:rPr>
                        <a:t>27.2</a:t>
                      </a:r>
                      <a:r>
                        <a:rPr kumimoji="1" lang="ja-JP" altLang="en-US" sz="1200" kern="1200" baseline="0" dirty="0" smtClean="0">
                          <a:solidFill>
                            <a:schemeClr val="tx1"/>
                          </a:solidFill>
                          <a:effectLst/>
                          <a:latin typeface="+mn-lt"/>
                          <a:ea typeface="+mn-ea"/>
                          <a:cs typeface="+mn-cs"/>
                        </a:rPr>
                        <a:t>億円（うち府負担</a:t>
                      </a:r>
                      <a:r>
                        <a:rPr kumimoji="1" lang="en-US" altLang="ja-JP" sz="1200" kern="1200" baseline="0" dirty="0" smtClean="0">
                          <a:solidFill>
                            <a:schemeClr val="tx1"/>
                          </a:solidFill>
                          <a:effectLst/>
                          <a:latin typeface="+mn-lt"/>
                          <a:ea typeface="+mn-ea"/>
                          <a:cs typeface="+mn-cs"/>
                        </a:rPr>
                        <a:t>1.8</a:t>
                      </a:r>
                      <a:r>
                        <a:rPr kumimoji="1" lang="ja-JP" altLang="en-US" sz="1200" kern="1200" baseline="0" dirty="0" smtClean="0">
                          <a:solidFill>
                            <a:schemeClr val="tx1"/>
                          </a:solidFill>
                          <a:effectLst/>
                          <a:latin typeface="+mn-lt"/>
                          <a:ea typeface="+mn-ea"/>
                          <a:cs typeface="+mn-cs"/>
                        </a:rPr>
                        <a:t>億円）</a:t>
                      </a:r>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en-US" sz="1200" strike="noStrike" kern="1200" baseline="0" dirty="0" smtClean="0">
                          <a:solidFill>
                            <a:schemeClr val="tx1"/>
                          </a:solidFill>
                          <a:effectLst/>
                          <a:latin typeface="+mn-lt"/>
                          <a:ea typeface="+mn-ea"/>
                          <a:cs typeface="+mn-cs"/>
                        </a:rPr>
                        <a:t>○７つの広域事務等の取組を本格化させ、以下のとおり成果を挙げてきた</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東日本大震災</a:t>
                      </a:r>
                      <a:r>
                        <a:rPr kumimoji="1" lang="ja-JP" altLang="en-US" sz="1200" kern="1200" baseline="0" dirty="0" smtClean="0">
                          <a:solidFill>
                            <a:schemeClr val="tx1"/>
                          </a:solidFill>
                          <a:effectLst/>
                          <a:latin typeface="+mn-lt"/>
                          <a:ea typeface="+mn-ea"/>
                          <a:cs typeface="+mn-cs"/>
                        </a:rPr>
                        <a:t>、熊本地震、鳥取県中部地震</a:t>
                      </a:r>
                      <a:r>
                        <a:rPr kumimoji="1" lang="ja-JP" altLang="ja-JP" sz="1200" kern="1200" baseline="0" dirty="0" smtClean="0">
                          <a:solidFill>
                            <a:schemeClr val="tx1"/>
                          </a:solidFill>
                          <a:effectLst/>
                          <a:latin typeface="+mn-lt"/>
                          <a:ea typeface="+mn-ea"/>
                          <a:cs typeface="+mn-cs"/>
                        </a:rPr>
                        <a:t>における</a:t>
                      </a:r>
                      <a:r>
                        <a:rPr kumimoji="1" lang="ja-JP" altLang="en-US" sz="1200" kern="1200" baseline="0" dirty="0" smtClean="0">
                          <a:solidFill>
                            <a:schemeClr val="tx1"/>
                          </a:solidFill>
                          <a:effectLst/>
                          <a:latin typeface="+mn-lt"/>
                          <a:ea typeface="+mn-ea"/>
                          <a:cs typeface="+mn-cs"/>
                        </a:rPr>
                        <a:t>カウンターパート</a:t>
                      </a:r>
                      <a:r>
                        <a:rPr kumimoji="1" lang="ja-JP" altLang="ja-JP" sz="1200" kern="1200" baseline="0" dirty="0" smtClean="0">
                          <a:solidFill>
                            <a:schemeClr val="tx1"/>
                          </a:solidFill>
                          <a:effectLst/>
                          <a:latin typeface="+mn-lt"/>
                          <a:ea typeface="+mn-ea"/>
                          <a:cs typeface="+mn-cs"/>
                        </a:rPr>
                        <a:t>方</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式による支援や台風災害等への対</a:t>
                      </a:r>
                      <a:r>
                        <a:rPr kumimoji="1" lang="en-US" altLang="ja-JP" sz="1200" kern="1200" baseline="0" dirty="0" smtClean="0">
                          <a:solidFill>
                            <a:schemeClr val="tx1"/>
                          </a:solidFill>
                          <a:effectLst/>
                          <a:latin typeface="+mn-lt"/>
                          <a:ea typeface="+mn-ea"/>
                          <a:cs typeface="+mn-cs"/>
                        </a:rPr>
                        <a:t> </a:t>
                      </a:r>
                      <a:r>
                        <a:rPr kumimoji="1" lang="ja-JP" altLang="ja-JP" sz="1200" kern="1200" baseline="0" dirty="0" smtClean="0">
                          <a:solidFill>
                            <a:schemeClr val="tx1"/>
                          </a:solidFill>
                          <a:effectLst/>
                          <a:latin typeface="+mn-lt"/>
                          <a:ea typeface="+mn-ea"/>
                          <a:cs typeface="+mn-cs"/>
                        </a:rPr>
                        <a:t>応</a:t>
                      </a:r>
                      <a:r>
                        <a:rPr kumimoji="1" lang="en-US" altLang="ja-JP" sz="1100" kern="1200" baseline="0" dirty="0" smtClean="0">
                          <a:solidFill>
                            <a:schemeClr val="tx1"/>
                          </a:solidFill>
                          <a:effectLst/>
                          <a:latin typeface="+mn-lt"/>
                          <a:ea typeface="+mn-ea"/>
                          <a:cs typeface="+mn-cs"/>
                        </a:rPr>
                        <a:t>(2011</a:t>
                      </a:r>
                      <a:r>
                        <a:rPr kumimoji="1" lang="ja-JP" altLang="ja-JP" sz="1100" kern="1200" baseline="0" dirty="0" smtClean="0">
                          <a:solidFill>
                            <a:schemeClr val="tx1"/>
                          </a:solidFill>
                          <a:effectLst/>
                          <a:latin typeface="+mn-lt"/>
                          <a:ea typeface="+mn-ea"/>
                          <a:cs typeface="+mn-cs"/>
                        </a:rPr>
                        <a:t>年</a:t>
                      </a:r>
                      <a:r>
                        <a:rPr kumimoji="1" lang="ja-JP" altLang="en-US" sz="1100" kern="1200" baseline="0" dirty="0" smtClean="0">
                          <a:solidFill>
                            <a:schemeClr val="tx1"/>
                          </a:solidFill>
                          <a:effectLst/>
                          <a:latin typeface="+mn-lt"/>
                          <a:ea typeface="+mn-ea"/>
                          <a:cs typeface="+mn-cs"/>
                        </a:rPr>
                        <a:t>３</a:t>
                      </a:r>
                      <a:r>
                        <a:rPr kumimoji="1" lang="ja-JP" altLang="ja-JP" sz="1100" kern="1200" baseline="0" dirty="0" smtClean="0">
                          <a:solidFill>
                            <a:schemeClr val="tx1"/>
                          </a:solidFill>
                          <a:effectLst/>
                          <a:latin typeface="+mn-lt"/>
                          <a:ea typeface="+mn-ea"/>
                          <a:cs typeface="+mn-cs"/>
                        </a:rPr>
                        <a:t>月</a:t>
                      </a:r>
                      <a:r>
                        <a:rPr kumimoji="1" lang="ja-JP" altLang="en-US" sz="1100" kern="1200" baseline="0" dirty="0" smtClean="0">
                          <a:solidFill>
                            <a:schemeClr val="tx1"/>
                          </a:solidFill>
                          <a:effectLst/>
                          <a:latin typeface="+mn-lt"/>
                          <a:ea typeface="+mn-ea"/>
                          <a:cs typeface="+mn-cs"/>
                        </a:rPr>
                        <a:t>～</a:t>
                      </a:r>
                      <a:r>
                        <a:rPr kumimoji="1" lang="en-US" altLang="ja-JP" sz="11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kern="1200" baseline="0" dirty="0" smtClean="0">
                          <a:solidFill>
                            <a:schemeClr val="tx1"/>
                          </a:solidFill>
                          <a:effectLst/>
                          <a:latin typeface="+mn-lt"/>
                          <a:ea typeface="+mn-ea"/>
                          <a:cs typeface="+mn-cs"/>
                        </a:rPr>
                        <a:t>・</a:t>
                      </a:r>
                      <a:r>
                        <a:rPr kumimoji="1" lang="ja-JP" altLang="ja-JP" sz="1200" kern="1200" baseline="0" dirty="0" smtClean="0">
                          <a:solidFill>
                            <a:schemeClr val="tx1"/>
                          </a:solidFill>
                          <a:effectLst/>
                          <a:latin typeface="+mn-lt"/>
                          <a:ea typeface="+mn-ea"/>
                          <a:cs typeface="+mn-cs"/>
                        </a:rPr>
                        <a:t>ドクターヘリ運航事業による救急医療体制の充実（</a:t>
                      </a:r>
                      <a:r>
                        <a:rPr kumimoji="1" lang="en-US" altLang="ja-JP" sz="1200" kern="1200" baseline="0" dirty="0" smtClean="0">
                          <a:solidFill>
                            <a:schemeClr val="tx1"/>
                          </a:solidFill>
                          <a:effectLst/>
                          <a:latin typeface="+mn-lt"/>
                          <a:ea typeface="+mn-ea"/>
                          <a:cs typeface="+mn-cs"/>
                        </a:rPr>
                        <a:t>2011</a:t>
                      </a:r>
                      <a:r>
                        <a:rPr kumimoji="1" lang="ja-JP" altLang="ja-JP" sz="1200" kern="1200" baseline="0" dirty="0" smtClean="0">
                          <a:solidFill>
                            <a:schemeClr val="tx1"/>
                          </a:solidFill>
                          <a:effectLst/>
                          <a:latin typeface="+mn-lt"/>
                          <a:ea typeface="+mn-ea"/>
                          <a:cs typeface="+mn-cs"/>
                        </a:rPr>
                        <a:t>年４月～）</a:t>
                      </a:r>
                      <a:endParaRPr kumimoji="1" lang="en-US" altLang="ja-JP" sz="1200" kern="1200" baseline="0" dirty="0" smtClean="0">
                        <a:solidFill>
                          <a:schemeClr val="tx1"/>
                        </a:solidFill>
                        <a:effectLst/>
                        <a:latin typeface="+mn-lt"/>
                        <a:ea typeface="+mn-ea"/>
                        <a:cs typeface="+mn-cs"/>
                      </a:endParaRPr>
                    </a:p>
                    <a:p>
                      <a:pPr marL="0" indent="0"/>
                      <a:r>
                        <a:rPr kumimoji="1" lang="ja-JP" altLang="en-US" sz="1200" strike="noStrike" kern="1200" baseline="0" dirty="0" smtClean="0">
                          <a:solidFill>
                            <a:schemeClr val="tx1"/>
                          </a:solidFill>
                          <a:effectLst/>
                          <a:latin typeface="+mn-lt"/>
                          <a:ea typeface="+mn-ea"/>
                          <a:cs typeface="+mn-cs"/>
                        </a:rPr>
                        <a:t>・</a:t>
                      </a:r>
                      <a:r>
                        <a:rPr kumimoji="1" lang="ja-JP" altLang="ja-JP" sz="1200" strike="noStrike" kern="1200" baseline="0" dirty="0" smtClean="0">
                          <a:solidFill>
                            <a:schemeClr val="tx1"/>
                          </a:solidFill>
                          <a:effectLst/>
                          <a:latin typeface="+mn-lt"/>
                          <a:ea typeface="+mn-ea"/>
                          <a:cs typeface="+mn-cs"/>
                        </a:rPr>
                        <a:t>電力不足に対応した関西地域の節電対策の実施</a:t>
                      </a:r>
                      <a:r>
                        <a:rPr kumimoji="1" lang="en-US" altLang="ja-JP" sz="1200" strike="noStrike" kern="1200" baseline="0" dirty="0" smtClean="0">
                          <a:solidFill>
                            <a:schemeClr val="tx1"/>
                          </a:solidFill>
                          <a:effectLst/>
                          <a:latin typeface="+mn-lt"/>
                          <a:ea typeface="+mn-ea"/>
                          <a:cs typeface="+mn-cs"/>
                        </a:rPr>
                        <a:t>(2011</a:t>
                      </a:r>
                      <a:r>
                        <a:rPr kumimoji="1" lang="ja-JP" altLang="ja-JP"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 </a:t>
                      </a:r>
                      <a:r>
                        <a:rPr kumimoji="1" lang="ja-JP" altLang="ja-JP" sz="1200" strike="noStrike" kern="1200" baseline="0" dirty="0" smtClean="0">
                          <a:solidFill>
                            <a:schemeClr val="tx1"/>
                          </a:solidFill>
                          <a:effectLst/>
                          <a:latin typeface="+mn-lt"/>
                          <a:ea typeface="+mn-ea"/>
                          <a:cs typeface="+mn-cs"/>
                        </a:rPr>
                        <a:t>月</a:t>
                      </a:r>
                      <a:r>
                        <a:rPr kumimoji="1" lang="ja-JP" altLang="en-US" sz="1200" strike="noStrike" kern="1200" baseline="0" dirty="0" smtClean="0">
                          <a:solidFill>
                            <a:schemeClr val="tx1"/>
                          </a:solidFill>
                          <a:effectLst/>
                          <a:latin typeface="+mn-lt"/>
                          <a:ea typeface="+mn-ea"/>
                          <a:cs typeface="+mn-cs"/>
                        </a:rPr>
                        <a:t>～</a:t>
                      </a:r>
                      <a:r>
                        <a:rPr kumimoji="1" lang="en-US" altLang="ja-JP" sz="1200" strike="noStrike" kern="1200" baseline="0" dirty="0" smtClean="0">
                          <a:solidFill>
                            <a:schemeClr val="tx1"/>
                          </a:solidFill>
                          <a:effectLst/>
                          <a:latin typeface="+mn-lt"/>
                          <a:ea typeface="+mn-ea"/>
                          <a:cs typeface="+mn-cs"/>
                        </a:rPr>
                        <a:t>)</a:t>
                      </a:r>
                    </a:p>
                    <a:p>
                      <a:pPr marL="0" indent="0"/>
                      <a:r>
                        <a:rPr kumimoji="1" lang="ja-JP" altLang="en-US" sz="1200" strike="noStrike" kern="1200" baseline="0" dirty="0" smtClean="0">
                          <a:solidFill>
                            <a:schemeClr val="tx1"/>
                          </a:solidFill>
                          <a:effectLst/>
                          <a:latin typeface="+mn-lt"/>
                          <a:ea typeface="+mn-ea"/>
                          <a:cs typeface="+mn-cs"/>
                        </a:rPr>
                        <a:t>・官民連携による広域連携</a:t>
                      </a:r>
                      <a:r>
                        <a:rPr kumimoji="1" lang="en-US" altLang="ja-JP" sz="1200" strike="noStrike" kern="1200" baseline="0" dirty="0" smtClean="0">
                          <a:solidFill>
                            <a:schemeClr val="tx1"/>
                          </a:solidFill>
                          <a:effectLst/>
                          <a:latin typeface="+mn-lt"/>
                          <a:ea typeface="+mn-ea"/>
                          <a:cs typeface="+mn-cs"/>
                        </a:rPr>
                        <a:t>DMO</a:t>
                      </a:r>
                      <a:r>
                        <a:rPr kumimoji="1" lang="ja-JP" altLang="en-US" sz="1200" strike="noStrike" kern="1200" baseline="0" dirty="0" smtClean="0">
                          <a:solidFill>
                            <a:schemeClr val="tx1"/>
                          </a:solidFill>
                          <a:effectLst/>
                          <a:latin typeface="+mn-lt"/>
                          <a:ea typeface="+mn-ea"/>
                          <a:cs typeface="+mn-cs"/>
                        </a:rPr>
                        <a:t>として、一般財団法人「関西観光本部」設立（</a:t>
                      </a:r>
                      <a:r>
                        <a:rPr kumimoji="1" lang="en-US" altLang="ja-JP" sz="1200" strike="noStrike" kern="1200" baseline="0" dirty="0" smtClean="0">
                          <a:solidFill>
                            <a:schemeClr val="tx1"/>
                          </a:solidFill>
                          <a:effectLst/>
                          <a:latin typeface="+mn-lt"/>
                          <a:ea typeface="+mn-ea"/>
                          <a:cs typeface="+mn-cs"/>
                        </a:rPr>
                        <a:t>2017</a:t>
                      </a:r>
                      <a:r>
                        <a:rPr kumimoji="1" lang="ja-JP" altLang="en-US" sz="1200" strike="noStrike" kern="1200" baseline="0" dirty="0" smtClean="0">
                          <a:solidFill>
                            <a:schemeClr val="tx1"/>
                          </a:solidFill>
                          <a:effectLst/>
                          <a:latin typeface="+mn-lt"/>
                          <a:ea typeface="+mn-ea"/>
                          <a:cs typeface="+mn-cs"/>
                        </a:rPr>
                        <a:t>年４月）</a:t>
                      </a:r>
                      <a:endParaRPr kumimoji="1" lang="en-US" altLang="ja-JP" sz="1200" strike="noStrike" kern="1200" baseline="0" dirty="0" smtClean="0">
                        <a:solidFill>
                          <a:schemeClr val="tx1"/>
                        </a:solidFill>
                        <a:effectLst/>
                        <a:latin typeface="+mn-lt"/>
                        <a:ea typeface="+mn-ea"/>
                        <a:cs typeface="+mn-cs"/>
                      </a:endParaRPr>
                    </a:p>
                    <a:p>
                      <a:pPr marL="0" indent="0"/>
                      <a:r>
                        <a:rPr kumimoji="1" lang="ja-JP" altLang="en-US" sz="1200" strike="noStrike" kern="1200" baseline="0" dirty="0" smtClean="0">
                          <a:solidFill>
                            <a:schemeClr val="tx1"/>
                          </a:solidFill>
                          <a:effectLst/>
                          <a:latin typeface="+mn-lt"/>
                          <a:ea typeface="+mn-ea"/>
                          <a:cs typeface="+mn-cs"/>
                        </a:rPr>
                        <a:t>・広域的な医療連携等による新型コロナウイルス感染症への対応</a:t>
                      </a:r>
                      <a:r>
                        <a:rPr kumimoji="1" lang="en-US" altLang="ja-JP" sz="1200" strike="noStrike" kern="1200" baseline="0" dirty="0" smtClean="0">
                          <a:solidFill>
                            <a:schemeClr val="tx1"/>
                          </a:solidFill>
                          <a:effectLst/>
                          <a:latin typeface="+mn-lt"/>
                          <a:ea typeface="+mn-ea"/>
                          <a:cs typeface="+mn-cs"/>
                        </a:rPr>
                        <a:t>(2020</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3</a:t>
                      </a:r>
                      <a:r>
                        <a:rPr kumimoji="1" lang="ja-JP" altLang="en-US" sz="1200" strike="noStrike" kern="1200" baseline="0" dirty="0" smtClean="0">
                          <a:solidFill>
                            <a:schemeClr val="tx1"/>
                          </a:solidFill>
                          <a:effectLst/>
                          <a:latin typeface="+mn-lt"/>
                          <a:ea typeface="+mn-ea"/>
                          <a:cs typeface="+mn-cs"/>
                        </a:rPr>
                        <a:t>月～</a:t>
                      </a:r>
                      <a:r>
                        <a:rPr kumimoji="1" lang="en-US" altLang="ja-JP" sz="1200" strike="noStrike" kern="1200" baseline="0" dirty="0" smtClean="0">
                          <a:solidFill>
                            <a:schemeClr val="tx1"/>
                          </a:solidFill>
                          <a:effectLst/>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strike="noStrike" kern="1200" baseline="0" dirty="0" smtClean="0">
                        <a:solidFill>
                          <a:schemeClr val="tx1"/>
                        </a:solidFill>
                        <a:effectLst/>
                        <a:latin typeface="+mn-lt"/>
                        <a:ea typeface="+mn-ea"/>
                        <a:cs typeface="+mn-cs"/>
                      </a:endParaRPr>
                    </a:p>
                    <a:p>
                      <a:pPr marL="88900" indent="-88900"/>
                      <a:endParaRPr kumimoji="1" lang="en-US" altLang="ja-JP" sz="1200" kern="1200" baseline="0" dirty="0" smtClean="0">
                        <a:solidFill>
                          <a:schemeClr val="tx1"/>
                        </a:solidFill>
                        <a:effectLst/>
                        <a:latin typeface="+mn-lt"/>
                        <a:ea typeface="+mn-ea"/>
                        <a:cs typeface="+mn-cs"/>
                      </a:endParaRPr>
                    </a:p>
                  </a:txBody>
                  <a:tcPr marR="72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350</a:t>
            </a:fld>
            <a:endParaRPr lang="ja-JP" altLang="en-US"/>
          </a:p>
        </p:txBody>
      </p:sp>
    </p:spTree>
    <p:extLst>
      <p:ext uri="{BB962C8B-B14F-4D97-AF65-F5344CB8AC3E}">
        <p14:creationId xmlns:p14="http://schemas.microsoft.com/office/powerpoint/2010/main" val="2132328821"/>
      </p:ext>
    </p:extLst>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国と地方の関係再構築（関西広域連合の設立・運営等）（２）</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134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104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baseline="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r>
                        <a:rPr kumimoji="1" lang="ja-JP" altLang="en-US" sz="1200" kern="1200" baseline="0" dirty="0" smtClean="0">
                          <a:solidFill>
                            <a:schemeClr val="tx1"/>
                          </a:solidFill>
                          <a:effectLst/>
                          <a:latin typeface="+mn-lt"/>
                          <a:ea typeface="+mn-ea"/>
                          <a:cs typeface="+mn-cs"/>
                        </a:rPr>
                        <a:t>・国への提案・意見申し入れ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原子力防災に関する申入れ（</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4</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北陸新幹線</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敦賀以西</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整備促進等要請</a:t>
                      </a:r>
                      <a:r>
                        <a:rPr kumimoji="1" lang="en-US" altLang="ja-JP" sz="1200" kern="1200" baseline="0" dirty="0" smtClean="0">
                          <a:solidFill>
                            <a:schemeClr val="tx1"/>
                          </a:solidFill>
                          <a:effectLst/>
                          <a:latin typeface="+mn-lt"/>
                          <a:ea typeface="+mn-ea"/>
                          <a:cs typeface="+mn-cs"/>
                        </a:rPr>
                        <a:t>(2016</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12</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-2025</a:t>
                      </a:r>
                      <a:r>
                        <a:rPr kumimoji="1" lang="ja-JP" altLang="en-US" sz="1200" kern="1200" baseline="0" dirty="0" smtClean="0">
                          <a:solidFill>
                            <a:schemeClr val="tx1"/>
                          </a:solidFill>
                          <a:effectLst/>
                          <a:latin typeface="+mn-lt"/>
                          <a:ea typeface="+mn-ea"/>
                          <a:cs typeface="+mn-cs"/>
                        </a:rPr>
                        <a:t>年大阪・関西万博関連事業に関する要望</a:t>
                      </a:r>
                      <a:r>
                        <a:rPr kumimoji="1" lang="en-US" altLang="ja-JP" sz="1200" kern="1200" baseline="0" dirty="0" smtClean="0">
                          <a:solidFill>
                            <a:schemeClr val="tx1"/>
                          </a:solidFill>
                          <a:effectLst/>
                          <a:latin typeface="+mn-lt"/>
                          <a:ea typeface="+mn-ea"/>
                          <a:cs typeface="+mn-cs"/>
                        </a:rPr>
                        <a:t>(2021</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7</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新型コロナウイルス感染症に関する要望</a:t>
                      </a:r>
                      <a:r>
                        <a:rPr kumimoji="1" lang="en-US" altLang="ja-JP" sz="1200" kern="1200" baseline="0" dirty="0" smtClean="0">
                          <a:solidFill>
                            <a:schemeClr val="tx1"/>
                          </a:solidFill>
                          <a:effectLst/>
                          <a:latin typeface="+mn-lt"/>
                          <a:ea typeface="+mn-ea"/>
                          <a:cs typeface="+mn-cs"/>
                        </a:rPr>
                        <a:t>(2020</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3</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pPr marL="88900" indent="-88900"/>
                      <a:r>
                        <a:rPr kumimoji="1" lang="ja-JP" altLang="en-US" sz="1200" kern="1200" baseline="0" dirty="0" smtClean="0">
                          <a:solidFill>
                            <a:schemeClr val="tx1"/>
                          </a:solidFill>
                          <a:effectLst/>
                          <a:latin typeface="+mn-lt"/>
                          <a:ea typeface="+mn-ea"/>
                          <a:cs typeface="+mn-cs"/>
                        </a:rPr>
                        <a:t>・政府機関等の移転推進</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文化庁（京都府・市）</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消費者庁（徳島県）</a:t>
                      </a:r>
                      <a:endParaRPr kumimoji="1" lang="en-US" altLang="ja-JP" sz="1200" kern="1200" baseline="0" dirty="0" smtClean="0">
                        <a:solidFill>
                          <a:schemeClr val="tx1"/>
                        </a:solidFill>
                        <a:effectLst/>
                        <a:latin typeface="+mn-lt"/>
                        <a:ea typeface="+mn-ea"/>
                        <a:cs typeface="+mn-cs"/>
                      </a:endParaRPr>
                    </a:p>
                    <a:p>
                      <a:pPr marL="88900" indent="-88900"/>
                      <a:r>
                        <a:rPr kumimoji="1" lang="en-US" altLang="ja-JP" sz="1200" kern="1200" baseline="0" dirty="0" smtClean="0">
                          <a:solidFill>
                            <a:schemeClr val="tx1"/>
                          </a:solidFill>
                          <a:effectLst/>
                          <a:latin typeface="+mn-lt"/>
                          <a:ea typeface="+mn-ea"/>
                          <a:cs typeface="+mn-cs"/>
                        </a:rPr>
                        <a:t>-</a:t>
                      </a:r>
                      <a:r>
                        <a:rPr kumimoji="1" lang="ja-JP" altLang="en-US" sz="1200" kern="1200" baseline="0" dirty="0" smtClean="0">
                          <a:solidFill>
                            <a:schemeClr val="tx1"/>
                          </a:solidFill>
                          <a:effectLst/>
                          <a:latin typeface="+mn-lt"/>
                          <a:ea typeface="+mn-ea"/>
                          <a:cs typeface="+mn-cs"/>
                        </a:rPr>
                        <a:t>総務省統計局（和歌山県）</a:t>
                      </a:r>
                      <a:endParaRPr kumimoji="1" lang="en-US" altLang="ja-JP" sz="1200" kern="1200" baseline="0" dirty="0" smtClean="0">
                        <a:solidFill>
                          <a:schemeClr val="tx1"/>
                        </a:solidFill>
                        <a:effectLst/>
                        <a:latin typeface="+mn-lt"/>
                        <a:ea typeface="+mn-ea"/>
                        <a:cs typeface="+mn-cs"/>
                      </a:endParaRPr>
                    </a:p>
                    <a:p>
                      <a:pPr marL="88900" indent="-88900"/>
                      <a:r>
                        <a:rPr kumimoji="1" lang="ja-JP" altLang="en-US" sz="1200" strike="noStrike" kern="1200" baseline="0" dirty="0" smtClean="0">
                          <a:solidFill>
                            <a:schemeClr val="tx1"/>
                          </a:solidFill>
                          <a:effectLst/>
                          <a:latin typeface="+mn-lt"/>
                          <a:ea typeface="+mn-ea"/>
                          <a:cs typeface="+mn-cs"/>
                        </a:rPr>
                        <a:t>・ワールドマスターズゲームズ</a:t>
                      </a:r>
                      <a:r>
                        <a:rPr kumimoji="1" lang="en-US" altLang="ja-JP" sz="1200" strike="noStrike" kern="1200" baseline="0" dirty="0" smtClean="0">
                          <a:solidFill>
                            <a:schemeClr val="tx1"/>
                          </a:solidFill>
                          <a:effectLst/>
                          <a:latin typeface="+mn-lt"/>
                          <a:ea typeface="+mn-ea"/>
                          <a:cs typeface="+mn-cs"/>
                        </a:rPr>
                        <a:t>2021</a:t>
                      </a:r>
                      <a:r>
                        <a:rPr kumimoji="1" lang="ja-JP" altLang="en-US" sz="1200" strike="noStrike" kern="1200" baseline="0" dirty="0" smtClean="0">
                          <a:solidFill>
                            <a:schemeClr val="tx1"/>
                          </a:solidFill>
                          <a:effectLst/>
                          <a:latin typeface="+mn-lt"/>
                          <a:ea typeface="+mn-ea"/>
                          <a:cs typeface="+mn-cs"/>
                        </a:rPr>
                        <a:t>関西の開催にむけて、国際マスターズゲームズ協会と開催の基本同意書を締結（</a:t>
                      </a:r>
                      <a:r>
                        <a:rPr kumimoji="1" lang="en-US" altLang="ja-JP" sz="1200" strike="noStrike" kern="1200" baseline="0" dirty="0" smtClean="0">
                          <a:solidFill>
                            <a:schemeClr val="tx1"/>
                          </a:solidFill>
                          <a:effectLst/>
                          <a:latin typeface="+mn-lt"/>
                          <a:ea typeface="+mn-ea"/>
                          <a:cs typeface="+mn-cs"/>
                        </a:rPr>
                        <a:t>2013</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a:t>
                      </a:r>
                      <a:r>
                        <a:rPr kumimoji="1" lang="ja-JP" altLang="en-US" sz="1200" strike="noStrike" kern="1200" baseline="0" dirty="0" smtClean="0">
                          <a:solidFill>
                            <a:schemeClr val="tx1"/>
                          </a:solidFill>
                          <a:effectLst/>
                          <a:latin typeface="+mn-lt"/>
                          <a:ea typeface="+mn-ea"/>
                          <a:cs typeface="+mn-cs"/>
                        </a:rPr>
                        <a:t>月）、新型コロナウイルス感染症の影響により延期され、</a:t>
                      </a:r>
                      <a:r>
                        <a:rPr kumimoji="1" lang="en-US" altLang="ja-JP" sz="1200" strike="noStrike" kern="1200" baseline="0" dirty="0" smtClean="0">
                          <a:solidFill>
                            <a:schemeClr val="tx1"/>
                          </a:solidFill>
                          <a:effectLst/>
                          <a:latin typeface="+mn-lt"/>
                          <a:ea typeface="+mn-ea"/>
                          <a:cs typeface="+mn-cs"/>
                        </a:rPr>
                        <a:t>2027</a:t>
                      </a:r>
                      <a:r>
                        <a:rPr kumimoji="1" lang="ja-JP" altLang="en-US" sz="1200" strike="noStrike" kern="1200" baseline="0" dirty="0" smtClean="0">
                          <a:solidFill>
                            <a:schemeClr val="tx1"/>
                          </a:solidFill>
                          <a:effectLst/>
                          <a:latin typeface="+mn-lt"/>
                          <a:ea typeface="+mn-ea"/>
                          <a:cs typeface="+mn-cs"/>
                        </a:rPr>
                        <a:t>年に開催決定</a:t>
                      </a:r>
                      <a:r>
                        <a:rPr kumimoji="1" lang="en-US" altLang="ja-JP" sz="1200" strike="noStrike" kern="1200" baseline="0" dirty="0" smtClean="0">
                          <a:solidFill>
                            <a:schemeClr val="tx1"/>
                          </a:solidFill>
                          <a:effectLst/>
                          <a:latin typeface="+mn-lt"/>
                          <a:ea typeface="+mn-ea"/>
                          <a:cs typeface="+mn-cs"/>
                        </a:rPr>
                        <a:t>(2022</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7</a:t>
                      </a:r>
                      <a:r>
                        <a:rPr kumimoji="1" lang="ja-JP" altLang="en-US" sz="1200" strike="noStrike" kern="1200" baseline="0" dirty="0" smtClean="0">
                          <a:solidFill>
                            <a:schemeClr val="tx1"/>
                          </a:solidFill>
                          <a:effectLst/>
                          <a:latin typeface="+mn-lt"/>
                          <a:ea typeface="+mn-ea"/>
                          <a:cs typeface="+mn-cs"/>
                        </a:rPr>
                        <a:t>月</a:t>
                      </a:r>
                      <a:r>
                        <a:rPr kumimoji="1" lang="en-US" altLang="ja-JP" sz="1200" strike="noStrike" kern="1200" baseline="0" dirty="0" smtClean="0">
                          <a:solidFill>
                            <a:schemeClr val="tx1"/>
                          </a:solidFill>
                          <a:effectLst/>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351</a:t>
            </a:fld>
            <a:endParaRPr lang="ja-JP" altLang="en-US"/>
          </a:p>
        </p:txBody>
      </p:sp>
    </p:spTree>
    <p:extLst>
      <p:ext uri="{BB962C8B-B14F-4D97-AF65-F5344CB8AC3E}">
        <p14:creationId xmlns:p14="http://schemas.microsoft.com/office/powerpoint/2010/main" val="1713241255"/>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国と地方の関係再構築（関西広域連合の設立・運営等）（３）</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6350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・広域的な連携体制　</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関西広域</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連合設立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・ダム事業に係る国と地方の検討の場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関係</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知事による国への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意見申し入れ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19075" marR="0" lvl="0" indent="-111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「淀川水系水利用検討会」発足</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696744" cy="603675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ダム事業に係る国と地方の検討の場</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・ダム事業は地方も事業費の一部を負担するが、国主導であり、「地域のことは地域で決める」ための検討の場すら未設置</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algn="l"/>
                      <a:endParaRPr kumimoji="1" lang="en-US" altLang="ja-JP" sz="1200" kern="1200" baseline="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strike="noStrike" dirty="0" smtClean="0">
                        <a:solidFill>
                          <a:schemeClr val="tx1"/>
                        </a:solidFill>
                        <a:effectLst/>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strike="noStrike" dirty="0" smtClean="0">
                          <a:solidFill>
                            <a:schemeClr val="tx1"/>
                          </a:solidFill>
                          <a:effectLst/>
                        </a:rPr>
                        <a:t>・広域的な課題について、府県が連携して国へ働きかけるなど取組みを進める</a:t>
                      </a:r>
                      <a:endParaRPr lang="en-US" altLang="ja-JP" sz="1200" strike="noStrike" dirty="0" smtClean="0">
                        <a:solidFill>
                          <a:schemeClr val="tx1"/>
                        </a:solidFill>
                        <a:effectLst/>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endParaRPr kumimoji="1" lang="en-US" altLang="ja-JP" sz="1200" kern="1200" baseline="0" dirty="0" smtClean="0">
                        <a:solidFill>
                          <a:schemeClr val="tx1"/>
                        </a:solidFill>
                        <a:effectLst/>
                        <a:latin typeface="+mn-lt"/>
                        <a:ea typeface="+mn-ea"/>
                        <a:cs typeface="+mn-cs"/>
                      </a:endParaRPr>
                    </a:p>
                    <a:p>
                      <a:r>
                        <a:rPr kumimoji="1" lang="ja-JP" altLang="en-US" sz="1200" kern="1200" baseline="0" dirty="0" smtClean="0">
                          <a:solidFill>
                            <a:schemeClr val="tx1"/>
                          </a:solidFill>
                          <a:effectLst/>
                          <a:latin typeface="+mn-lt"/>
                          <a:ea typeface="+mn-ea"/>
                          <a:cs typeface="+mn-cs"/>
                        </a:rPr>
                        <a:t>・淀川水系河川整備に関する検討、関係４知事による国への意見申し入れ</a:t>
                      </a:r>
                      <a:r>
                        <a:rPr kumimoji="1" lang="en-US" altLang="ja-JP" sz="1200" kern="1200" baseline="0" dirty="0" smtClean="0">
                          <a:solidFill>
                            <a:schemeClr val="tx1"/>
                          </a:solidFill>
                          <a:effectLst/>
                          <a:latin typeface="+mn-lt"/>
                          <a:ea typeface="+mn-ea"/>
                          <a:cs typeface="+mn-cs"/>
                        </a:rPr>
                        <a:t>(2008</a:t>
                      </a:r>
                      <a:r>
                        <a:rPr kumimoji="1" lang="ja-JP" altLang="en-US" sz="1200" kern="1200" baseline="0" dirty="0" smtClean="0">
                          <a:solidFill>
                            <a:schemeClr val="tx1"/>
                          </a:solidFill>
                          <a:effectLst/>
                          <a:latin typeface="+mn-lt"/>
                          <a:ea typeface="+mn-ea"/>
                          <a:cs typeface="+mn-cs"/>
                        </a:rPr>
                        <a:t>年</a:t>
                      </a:r>
                      <a:r>
                        <a:rPr kumimoji="1" lang="en-US" altLang="ja-JP" sz="1200" kern="1200" baseline="0" dirty="0" smtClean="0">
                          <a:solidFill>
                            <a:schemeClr val="tx1"/>
                          </a:solidFill>
                          <a:effectLst/>
                          <a:latin typeface="+mn-lt"/>
                          <a:ea typeface="+mn-ea"/>
                          <a:cs typeface="+mn-cs"/>
                        </a:rPr>
                        <a:t>11</a:t>
                      </a:r>
                      <a:r>
                        <a:rPr kumimoji="1" lang="ja-JP" altLang="en-US" sz="1200" kern="1200" baseline="0" dirty="0" smtClean="0">
                          <a:solidFill>
                            <a:schemeClr val="tx1"/>
                          </a:solidFill>
                          <a:effectLst/>
                          <a:latin typeface="+mn-lt"/>
                          <a:ea typeface="+mn-ea"/>
                          <a:cs typeface="+mn-cs"/>
                        </a:rPr>
                        <a:t>月</a:t>
                      </a:r>
                      <a:r>
                        <a:rPr kumimoji="1" lang="en-US" altLang="ja-JP" sz="1200" kern="1200" baseline="0" dirty="0" smtClean="0">
                          <a:solidFill>
                            <a:schemeClr val="tx1"/>
                          </a:solidFill>
                          <a:effectLst/>
                          <a:latin typeface="+mn-lt"/>
                          <a:ea typeface="+mn-ea"/>
                          <a:cs typeface="+mn-cs"/>
                        </a:rPr>
                        <a:t>)</a:t>
                      </a:r>
                    </a:p>
                    <a:p>
                      <a:r>
                        <a:rPr kumimoji="1" lang="ja-JP" altLang="en-US" sz="1200" kern="1200" baseline="0" dirty="0" smtClean="0">
                          <a:solidFill>
                            <a:schemeClr val="tx1"/>
                          </a:solidFill>
                          <a:effectLst/>
                          <a:latin typeface="+mn-lt"/>
                          <a:ea typeface="+mn-ea"/>
                          <a:cs typeface="+mn-cs"/>
                        </a:rPr>
                        <a:t>・淀川水系５ダムに関する要望を民主党、国土交通大臣へ提出（</a:t>
                      </a:r>
                      <a:r>
                        <a:rPr kumimoji="1" lang="en-US" altLang="ja-JP" sz="1200" kern="1200" baseline="0" dirty="0" smtClean="0">
                          <a:solidFill>
                            <a:schemeClr val="tx1"/>
                          </a:solidFill>
                          <a:effectLst/>
                          <a:latin typeface="+mn-lt"/>
                          <a:ea typeface="+mn-ea"/>
                          <a:cs typeface="+mn-cs"/>
                        </a:rPr>
                        <a:t>2011</a:t>
                      </a:r>
                      <a:r>
                        <a:rPr kumimoji="1" lang="ja-JP" altLang="en-US" sz="1200" kern="1200" baseline="0" dirty="0" smtClean="0">
                          <a:solidFill>
                            <a:schemeClr val="tx1"/>
                          </a:solidFill>
                          <a:effectLst/>
                          <a:latin typeface="+mn-lt"/>
                          <a:ea typeface="+mn-ea"/>
                          <a:cs typeface="+mn-cs"/>
                        </a:rPr>
                        <a:t>年１月）</a:t>
                      </a:r>
                      <a:endParaRPr kumimoji="1" lang="en-US" altLang="ja-JP" sz="1200" kern="1200" baseline="0" dirty="0" smtClean="0">
                        <a:solidFill>
                          <a:schemeClr val="tx1"/>
                        </a:solidFill>
                        <a:effectLst/>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r>
                        <a:rPr kumimoji="1" lang="ja-JP" altLang="en-US" sz="1200" strike="noStrike" kern="1200" baseline="0" dirty="0" smtClean="0">
                          <a:solidFill>
                            <a:schemeClr val="tx1"/>
                          </a:solidFill>
                          <a:effectLst/>
                          <a:latin typeface="+mn-lt"/>
                          <a:ea typeface="+mn-ea"/>
                          <a:cs typeface="+mn-cs"/>
                        </a:rPr>
                        <a:t>・</a:t>
                      </a:r>
                      <a:r>
                        <a:rPr kumimoji="1" lang="en-US" altLang="ja-JP" sz="1200" strike="noStrike" kern="1200" baseline="0" dirty="0" smtClean="0">
                          <a:solidFill>
                            <a:schemeClr val="tx1"/>
                          </a:solidFill>
                          <a:effectLst/>
                          <a:latin typeface="+mn-lt"/>
                          <a:ea typeface="+mn-ea"/>
                          <a:cs typeface="+mn-cs"/>
                        </a:rPr>
                        <a:t>2025</a:t>
                      </a:r>
                      <a:r>
                        <a:rPr kumimoji="1" lang="ja-JP" altLang="en-US" sz="1200" strike="noStrike" kern="1200" baseline="0" dirty="0" smtClean="0">
                          <a:solidFill>
                            <a:schemeClr val="tx1"/>
                          </a:solidFill>
                          <a:effectLst/>
                          <a:latin typeface="+mn-lt"/>
                          <a:ea typeface="+mn-ea"/>
                          <a:cs typeface="+mn-cs"/>
                        </a:rPr>
                        <a:t>年国際博覧会の大阪・関西への誘致を関西全体で推進（</a:t>
                      </a:r>
                      <a:r>
                        <a:rPr kumimoji="1" lang="en-US" altLang="ja-JP" sz="1200" strike="noStrike" kern="1200" baseline="0" dirty="0" smtClean="0">
                          <a:solidFill>
                            <a:schemeClr val="tx1"/>
                          </a:solidFill>
                          <a:effectLst/>
                          <a:latin typeface="+mn-lt"/>
                          <a:ea typeface="+mn-ea"/>
                          <a:cs typeface="+mn-cs"/>
                        </a:rPr>
                        <a:t>2018</a:t>
                      </a:r>
                      <a:r>
                        <a:rPr kumimoji="1" lang="ja-JP" altLang="en-US" sz="1200" strike="noStrike" kern="1200" baseline="0" dirty="0" smtClean="0">
                          <a:solidFill>
                            <a:schemeClr val="tx1"/>
                          </a:solidFill>
                          <a:effectLst/>
                          <a:latin typeface="+mn-lt"/>
                          <a:ea typeface="+mn-ea"/>
                          <a:cs typeface="+mn-cs"/>
                        </a:rPr>
                        <a:t>年</a:t>
                      </a:r>
                      <a:r>
                        <a:rPr kumimoji="1" lang="en-US" altLang="ja-JP" sz="1200" strike="noStrike" kern="1200" baseline="0" dirty="0" smtClean="0">
                          <a:solidFill>
                            <a:schemeClr val="tx1"/>
                          </a:solidFill>
                          <a:effectLst/>
                          <a:latin typeface="+mn-lt"/>
                          <a:ea typeface="+mn-ea"/>
                          <a:cs typeface="+mn-cs"/>
                        </a:rPr>
                        <a:t>11</a:t>
                      </a:r>
                      <a:r>
                        <a:rPr kumimoji="1" lang="ja-JP" altLang="en-US" sz="1200" strike="noStrike" kern="1200" baseline="0" dirty="0" smtClean="0">
                          <a:solidFill>
                            <a:schemeClr val="tx1"/>
                          </a:solidFill>
                          <a:effectLst/>
                          <a:latin typeface="+mn-lt"/>
                          <a:ea typeface="+mn-ea"/>
                          <a:cs typeface="+mn-cs"/>
                        </a:rPr>
                        <a:t>月開催決定）</a:t>
                      </a:r>
                      <a:endParaRPr kumimoji="1" lang="en-US" altLang="ja-JP" sz="1200" strike="noStrike" kern="1200" baseline="0" dirty="0" smtClean="0">
                        <a:solidFill>
                          <a:schemeClr val="tx1"/>
                        </a:solidFill>
                        <a:effectLst/>
                        <a:latin typeface="+mn-lt"/>
                        <a:ea typeface="+mn-ea"/>
                        <a:cs typeface="+mn-cs"/>
                      </a:endParaRPr>
                    </a:p>
                    <a:p>
                      <a:r>
                        <a:rPr kumimoji="1" lang="ja-JP" altLang="en-US" sz="1200" baseline="0" dirty="0" smtClean="0">
                          <a:solidFill>
                            <a:schemeClr val="tx1"/>
                          </a:solidFill>
                        </a:rPr>
                        <a:t>・</a:t>
                      </a:r>
                      <a:r>
                        <a:rPr kumimoji="1" lang="en-US" altLang="ja-JP" sz="1200" baseline="0" dirty="0" smtClean="0">
                          <a:solidFill>
                            <a:schemeClr val="tx1"/>
                          </a:solidFill>
                        </a:rPr>
                        <a:t>2025</a:t>
                      </a:r>
                      <a:r>
                        <a:rPr kumimoji="1" lang="ja-JP" altLang="en-US" sz="1200" baseline="0" dirty="0" smtClean="0">
                          <a:solidFill>
                            <a:schemeClr val="tx1"/>
                          </a:solidFill>
                        </a:rPr>
                        <a:t>年大阪・関西万博へのパビリオン出展等に向けた取組を推進</a:t>
                      </a:r>
                      <a:endParaRPr kumimoji="1" lang="en-US" altLang="ja-JP" sz="1200" baseline="0" dirty="0" smtClean="0">
                        <a:solidFill>
                          <a:schemeClr val="tx1"/>
                        </a:solidFill>
                      </a:endParaRPr>
                    </a:p>
                    <a:p>
                      <a:r>
                        <a:rPr kumimoji="1" lang="ja-JP" altLang="en-US" sz="1200" baseline="0" dirty="0" smtClean="0">
                          <a:solidFill>
                            <a:schemeClr val="tx1"/>
                          </a:solidFill>
                        </a:rPr>
                        <a:t>・広域的な様式・基準の統一・共通化</a:t>
                      </a:r>
                      <a:endParaRPr kumimoji="1" lang="en-US" altLang="ja-JP" sz="1200" baseline="0" dirty="0" smtClean="0">
                        <a:solidFill>
                          <a:schemeClr val="tx1"/>
                        </a:solidFill>
                      </a:endParaRPr>
                    </a:p>
                    <a:p>
                      <a:r>
                        <a:rPr kumimoji="1" lang="en-US" altLang="ja-JP" sz="1200" baseline="0" dirty="0" smtClean="0">
                          <a:solidFill>
                            <a:schemeClr val="tx1"/>
                          </a:solidFill>
                        </a:rPr>
                        <a:t>-</a:t>
                      </a:r>
                      <a:r>
                        <a:rPr kumimoji="1" lang="ja-JP" altLang="en-US" sz="1200" baseline="0" dirty="0" smtClean="0">
                          <a:solidFill>
                            <a:schemeClr val="tx1"/>
                          </a:solidFill>
                        </a:rPr>
                        <a:t>高圧ガス保安法の販売事業届</a:t>
                      </a:r>
                      <a:endParaRPr kumimoji="1" lang="en-US" altLang="ja-JP" sz="1200" baseline="0" dirty="0" smtClean="0">
                        <a:solidFill>
                          <a:schemeClr val="tx1"/>
                        </a:solidFill>
                      </a:endParaRPr>
                    </a:p>
                    <a:p>
                      <a:endParaRPr kumimoji="1" lang="en-US" altLang="ja-JP" sz="1200" baseline="0" dirty="0" smtClean="0">
                        <a:solidFill>
                          <a:schemeClr val="tx1"/>
                        </a:solidFill>
                      </a:endParaRPr>
                    </a:p>
                    <a:p>
                      <a:r>
                        <a:rPr kumimoji="1" lang="ja-JP" altLang="en-US" sz="1200" baseline="0" dirty="0" smtClean="0">
                          <a:solidFill>
                            <a:schemeClr val="tx1"/>
                          </a:solidFill>
                        </a:rPr>
                        <a:t>・水需要予測の下方修正に伴う既存ダムの利水容量活用について検討を行う「淀川水系水利用検討会」が発足（</a:t>
                      </a:r>
                      <a:r>
                        <a:rPr kumimoji="1" lang="en-US" altLang="ja-JP" sz="1200" baseline="0" dirty="0" smtClean="0">
                          <a:solidFill>
                            <a:schemeClr val="tx1"/>
                          </a:solidFill>
                        </a:rPr>
                        <a:t>2014</a:t>
                      </a:r>
                      <a:r>
                        <a:rPr kumimoji="1" lang="ja-JP" altLang="en-US" sz="1200" baseline="0" dirty="0" smtClean="0">
                          <a:solidFill>
                            <a:schemeClr val="tx1"/>
                          </a:solidFill>
                        </a:rPr>
                        <a:t>年４月）</a:t>
                      </a:r>
                      <a:endParaRPr kumimoji="1" lang="en-US" altLang="ja-JP" sz="1200" baseline="0" dirty="0" smtClean="0">
                        <a:solidFill>
                          <a:schemeClr val="tx1"/>
                        </a:solidFill>
                      </a:endParaRPr>
                    </a:p>
                    <a:p>
                      <a:r>
                        <a:rPr kumimoji="1" lang="ja-JP" altLang="en-US" sz="1200" kern="1200" baseline="0" dirty="0" smtClean="0">
                          <a:solidFill>
                            <a:schemeClr val="tx1"/>
                          </a:solidFill>
                          <a:effectLst/>
                          <a:latin typeface="+mn-lt"/>
                          <a:ea typeface="+mn-ea"/>
                          <a:cs typeface="+mn-cs"/>
                        </a:rPr>
                        <a:t> </a:t>
                      </a:r>
                      <a:r>
                        <a:rPr kumimoji="1" lang="en-US" altLang="ja-JP" sz="1200" kern="1200" baseline="0" dirty="0" smtClean="0">
                          <a:solidFill>
                            <a:schemeClr val="tx1"/>
                          </a:solidFill>
                          <a:effectLst/>
                          <a:latin typeface="+mn-lt"/>
                          <a:ea typeface="+mn-ea"/>
                          <a:cs typeface="+mn-cs"/>
                        </a:rPr>
                        <a:t>-</a:t>
                      </a:r>
                      <a:r>
                        <a:rPr kumimoji="1" lang="ja-JP" altLang="en-US" sz="1200" baseline="0" dirty="0" smtClean="0">
                          <a:solidFill>
                            <a:schemeClr val="tx1"/>
                          </a:solidFill>
                        </a:rPr>
                        <a:t>第１回検討会開催</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baseline="0" dirty="0" smtClean="0">
                          <a:solidFill>
                            <a:schemeClr val="tx1"/>
                          </a:solidFill>
                        </a:rPr>
                        <a:t>2014</a:t>
                      </a:r>
                      <a:r>
                        <a:rPr kumimoji="1" lang="ja-JP" altLang="en-US" sz="1200" baseline="0" dirty="0" smtClean="0">
                          <a:solidFill>
                            <a:schemeClr val="tx1"/>
                          </a:solidFill>
                        </a:rPr>
                        <a:t>年</a:t>
                      </a:r>
                      <a:r>
                        <a:rPr kumimoji="1" lang="en-US" altLang="ja-JP" sz="1200" baseline="0" dirty="0" smtClean="0">
                          <a:solidFill>
                            <a:schemeClr val="tx1"/>
                          </a:solidFill>
                        </a:rPr>
                        <a:t>6</a:t>
                      </a:r>
                      <a:r>
                        <a:rPr kumimoji="1" lang="ja-JP" altLang="en-US" sz="1200" baseline="0" dirty="0" smtClean="0">
                          <a:solidFill>
                            <a:schemeClr val="tx1"/>
                          </a:solidFill>
                        </a:rPr>
                        <a:t>月）</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kern="1200" baseline="0" dirty="0" smtClean="0">
                          <a:solidFill>
                            <a:schemeClr val="tx1"/>
                          </a:solidFill>
                          <a:effectLst/>
                          <a:latin typeface="+mn-lt"/>
                          <a:ea typeface="+mn-ea"/>
                          <a:cs typeface="+mn-cs"/>
                        </a:rPr>
                        <a:t>-</a:t>
                      </a:r>
                      <a:r>
                        <a:rPr kumimoji="1" lang="ja-JP" altLang="en-US" sz="1200" baseline="0" dirty="0" smtClean="0">
                          <a:solidFill>
                            <a:schemeClr val="tx1"/>
                          </a:solidFill>
                        </a:rPr>
                        <a:t>第２回検討会開催</a:t>
                      </a:r>
                      <a:endParaRPr kumimoji="1" lang="en-US" altLang="ja-JP" sz="1200" baseline="0" dirty="0" smtClean="0">
                        <a:solidFill>
                          <a:schemeClr val="tx1"/>
                        </a:solidFill>
                      </a:endParaRPr>
                    </a:p>
                    <a:p>
                      <a:r>
                        <a:rPr kumimoji="1" lang="ja-JP" altLang="en-US" sz="1200" baseline="0" dirty="0" smtClean="0">
                          <a:solidFill>
                            <a:schemeClr val="tx1"/>
                          </a:solidFill>
                        </a:rPr>
                        <a:t>　（</a:t>
                      </a:r>
                      <a:r>
                        <a:rPr kumimoji="1" lang="en-US" altLang="ja-JP" sz="1200" baseline="0" dirty="0" smtClean="0">
                          <a:solidFill>
                            <a:schemeClr val="tx1"/>
                          </a:solidFill>
                        </a:rPr>
                        <a:t>2015</a:t>
                      </a:r>
                      <a:r>
                        <a:rPr kumimoji="1" lang="ja-JP" altLang="en-US" sz="1200" baseline="0" dirty="0" smtClean="0">
                          <a:solidFill>
                            <a:schemeClr val="tx1"/>
                          </a:solidFill>
                        </a:rPr>
                        <a:t>年</a:t>
                      </a:r>
                      <a:r>
                        <a:rPr kumimoji="1" lang="en-US" altLang="ja-JP" sz="1200" baseline="0" dirty="0" smtClean="0">
                          <a:solidFill>
                            <a:schemeClr val="tx1"/>
                          </a:solidFill>
                        </a:rPr>
                        <a:t>2</a:t>
                      </a:r>
                      <a:r>
                        <a:rPr kumimoji="1" lang="ja-JP" altLang="en-US" sz="1200" baseline="0" dirty="0" smtClean="0">
                          <a:solidFill>
                            <a:schemeClr val="tx1"/>
                          </a:solidFill>
                        </a:rPr>
                        <a:t>月）　</a:t>
                      </a:r>
                      <a:endParaRPr kumimoji="1" lang="en-US" altLang="ja-JP" sz="1200"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352</a:t>
            </a:fld>
            <a:endParaRPr lang="ja-JP" altLang="en-US"/>
          </a:p>
        </p:txBody>
      </p:sp>
    </p:spTree>
    <p:extLst>
      <p:ext uri="{BB962C8B-B14F-4D97-AF65-F5344CB8AC3E}">
        <p14:creationId xmlns:p14="http://schemas.microsoft.com/office/powerpoint/2010/main" val="3128401787"/>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extLst/>
          </p:nvPr>
        </p:nvGraphicFramePr>
        <p:xfrm>
          <a:off x="2267744" y="476672"/>
          <a:ext cx="6696744" cy="609600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38607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8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・条例制定当初は妥当であった規制が、年月を経て見直しがなされないまま、現在の社会経済情勢にそぐわなくなってしまうことがある。</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・大阪が再び力強く成長する都市となるためには、民間の活動がしやすい環境を整備していくことが求められる。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t>・府民・事業者の権利を制限し、または義務を課する条例（規制条例）を全庁一斉に総点検を実施する。</a:t>
                      </a:r>
                      <a:endParaRPr kumimoji="1" lang="en-US" altLang="ja-JP" sz="1200" dirty="0" smtClean="0"/>
                    </a:p>
                    <a:p>
                      <a:pPr algn="l"/>
                      <a:r>
                        <a:rPr kumimoji="1" lang="ja-JP" altLang="en-US" sz="1200" dirty="0" smtClean="0"/>
                        <a:t>・府民への説明責任を果たす観点から、国ガイドラインや他府県条例の規制内容とも比較する。</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規制の必要性、有効性、効率性、基本計画適合性、適法性の</a:t>
                      </a:r>
                      <a:r>
                        <a:rPr kumimoji="1" lang="en-US" altLang="ja-JP" sz="1200" dirty="0" smtClean="0">
                          <a:solidFill>
                            <a:schemeClr val="tx1"/>
                          </a:solidFill>
                        </a:rPr>
                        <a:t>5</a:t>
                      </a:r>
                      <a:r>
                        <a:rPr kumimoji="1" lang="ja-JP" altLang="en-US" sz="1200" dirty="0" err="1" smtClean="0">
                          <a:solidFill>
                            <a:schemeClr val="tx1"/>
                          </a:solidFill>
                        </a:rPr>
                        <a:t>つの</a:t>
                      </a:r>
                      <a:r>
                        <a:rPr kumimoji="1" lang="ja-JP" altLang="en-US" sz="1200" dirty="0" smtClean="0">
                          <a:solidFill>
                            <a:schemeClr val="tx1"/>
                          </a:solidFill>
                        </a:rPr>
                        <a:t>視点で点検。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a:t>
                      </a:r>
                      <a:r>
                        <a:rPr kumimoji="1" lang="en-US" altLang="ja-JP" sz="1200" dirty="0" smtClean="0">
                          <a:solidFill>
                            <a:schemeClr val="tx1"/>
                          </a:solidFill>
                        </a:rPr>
                        <a:t>61</a:t>
                      </a:r>
                      <a:r>
                        <a:rPr kumimoji="1" lang="ja-JP" altLang="en-US" sz="1200" dirty="0" smtClean="0">
                          <a:solidFill>
                            <a:schemeClr val="tx1"/>
                          </a:solidFill>
                        </a:rPr>
                        <a:t>件）を対象に点検。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規制条例のうち特定の業種の業務等を規制する業規制条例（</a:t>
                      </a:r>
                      <a:r>
                        <a:rPr kumimoji="1" lang="en-US" altLang="ja-JP" sz="1200" dirty="0" smtClean="0">
                          <a:solidFill>
                            <a:schemeClr val="tx1"/>
                          </a:solidFill>
                        </a:rPr>
                        <a:t>26</a:t>
                      </a:r>
                      <a:r>
                        <a:rPr kumimoji="1" lang="ja-JP" altLang="en-US" sz="1200" dirty="0" smtClean="0">
                          <a:solidFill>
                            <a:schemeClr val="tx1"/>
                          </a:solidFill>
                        </a:rPr>
                        <a:t>件）を対象に、さらに見直し検討。</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ja-JP" altLang="en-US" sz="1200" dirty="0" smtClean="0">
                          <a:solidFill>
                            <a:schemeClr val="tx1"/>
                          </a:solidFill>
                        </a:rPr>
                        <a:t>定期的に実施している規制条例（</a:t>
                      </a:r>
                      <a:r>
                        <a:rPr kumimoji="1" lang="en-US" altLang="ja-JP" sz="1200" dirty="0" smtClean="0">
                          <a:solidFill>
                            <a:schemeClr val="tx1"/>
                          </a:solidFill>
                        </a:rPr>
                        <a:t>69</a:t>
                      </a:r>
                      <a:r>
                        <a:rPr kumimoji="1" lang="ja-JP" altLang="en-US" sz="1200" dirty="0" smtClean="0">
                          <a:solidFill>
                            <a:schemeClr val="tx1"/>
                          </a:solidFill>
                        </a:rPr>
                        <a:t>件）の点検の際に、府市統合本部のもとに設置した「規制・サービス改革部会」において、規制改革の観点も含めて取り組む。</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審査基準（</a:t>
                      </a:r>
                      <a:r>
                        <a:rPr kumimoji="1" lang="en-US" altLang="ja-JP" sz="1200" dirty="0" smtClean="0">
                          <a:solidFill>
                            <a:schemeClr val="tx1"/>
                          </a:solidFill>
                        </a:rPr>
                        <a:t>637</a:t>
                      </a:r>
                      <a:r>
                        <a:rPr kumimoji="1" lang="ja-JP" altLang="en-US" sz="1200" dirty="0" smtClean="0">
                          <a:solidFill>
                            <a:schemeClr val="tx1"/>
                          </a:solidFill>
                        </a:rPr>
                        <a:t>件）についても点検。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規制条例等（</a:t>
                      </a:r>
                      <a:r>
                        <a:rPr kumimoji="1" lang="en-US" altLang="ja-JP" sz="1200" dirty="0" smtClean="0">
                          <a:solidFill>
                            <a:schemeClr val="tx1"/>
                          </a:solidFill>
                        </a:rPr>
                        <a:t>90</a:t>
                      </a:r>
                      <a:r>
                        <a:rPr kumimoji="1" lang="ja-JP" altLang="en-US" sz="1200" dirty="0" smtClean="0">
                          <a:solidFill>
                            <a:schemeClr val="tx1"/>
                          </a:solidFill>
                        </a:rPr>
                        <a:t>件）の点検</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各条例所管室課において毎年度、規制条例の自主点検を実施。</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青少年健全育成条例などを改正（</a:t>
                      </a:r>
                      <a:r>
                        <a:rPr kumimoji="1" lang="en-US" altLang="ja-JP" sz="1200" dirty="0" smtClean="0">
                          <a:solidFill>
                            <a:schemeClr val="tx1"/>
                          </a:solidFill>
                        </a:rPr>
                        <a:t>6</a:t>
                      </a:r>
                      <a:r>
                        <a:rPr kumimoji="1" lang="ja-JP" altLang="en-US" sz="1200" dirty="0" smtClean="0">
                          <a:solidFill>
                            <a:schemeClr val="tx1"/>
                          </a:solidFill>
                        </a:rPr>
                        <a:t>件）、廃止（</a:t>
                      </a:r>
                      <a:r>
                        <a:rPr kumimoji="1" lang="en-US" altLang="ja-JP" sz="1200" dirty="0" smtClean="0">
                          <a:solidFill>
                            <a:schemeClr val="tx1"/>
                          </a:solidFill>
                        </a:rPr>
                        <a:t>1</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2010</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理容師法施行条例などを改正（</a:t>
                      </a:r>
                      <a:r>
                        <a:rPr kumimoji="1" lang="en-US" altLang="ja-JP" sz="1200" dirty="0" smtClean="0">
                          <a:solidFill>
                            <a:schemeClr val="tx1"/>
                          </a:solidFill>
                        </a:rPr>
                        <a:t>7</a:t>
                      </a:r>
                      <a:r>
                        <a:rPr kumimoji="1" lang="ja-JP" altLang="en-US" sz="1200" dirty="0" smtClean="0">
                          <a:solidFill>
                            <a:schemeClr val="tx1"/>
                          </a:solidFill>
                        </a:rPr>
                        <a:t>件）。また、認定こども園の認定の基準に関する条例など国に改正要望（</a:t>
                      </a:r>
                      <a:r>
                        <a:rPr kumimoji="1" lang="en-US" altLang="ja-JP" sz="1200" dirty="0" smtClean="0">
                          <a:solidFill>
                            <a:schemeClr val="tx1"/>
                          </a:solidFill>
                        </a:rPr>
                        <a:t>3</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自然環境保全条例など条例・規則を改正（</a:t>
                      </a:r>
                      <a:r>
                        <a:rPr kumimoji="1" lang="en-US" altLang="ja-JP" sz="1200" dirty="0" smtClean="0">
                          <a:solidFill>
                            <a:schemeClr val="tx1"/>
                          </a:solidFill>
                        </a:rPr>
                        <a:t>10</a:t>
                      </a:r>
                      <a:r>
                        <a:rPr kumimoji="1" lang="ja-JP" altLang="en-US" sz="1200" dirty="0" smtClean="0">
                          <a:solidFill>
                            <a:schemeClr val="tx1"/>
                          </a:solidFill>
                        </a:rPr>
                        <a:t>件）、廃止（</a:t>
                      </a:r>
                      <a:r>
                        <a:rPr kumimoji="1" lang="en-US" altLang="ja-JP" sz="1200" dirty="0" smtClean="0">
                          <a:solidFill>
                            <a:schemeClr val="tx1"/>
                          </a:solidFill>
                        </a:rPr>
                        <a:t>1</a:t>
                      </a:r>
                      <a:r>
                        <a:rPr kumimoji="1" lang="ja-JP" altLang="en-US" sz="1200" dirty="0" smtClean="0">
                          <a:solidFill>
                            <a:schemeClr val="tx1"/>
                          </a:solidFill>
                        </a:rPr>
                        <a:t>件）。審査基準を見直し（</a:t>
                      </a:r>
                      <a:r>
                        <a:rPr kumimoji="1" lang="en-US" altLang="ja-JP" sz="1200" dirty="0" smtClean="0">
                          <a:solidFill>
                            <a:schemeClr val="tx1"/>
                          </a:solidFill>
                        </a:rPr>
                        <a:t>6</a:t>
                      </a:r>
                      <a:r>
                        <a:rPr kumimoji="1" lang="ja-JP" altLang="en-US" sz="1200" dirty="0" smtClean="0">
                          <a:solidFill>
                            <a:schemeClr val="tx1"/>
                          </a:solidFill>
                        </a:rPr>
                        <a:t>件）。</a:t>
                      </a:r>
                      <a:r>
                        <a:rPr kumimoji="1" lang="en-US" altLang="ja-JP" sz="1200" dirty="0" smtClean="0">
                          <a:solidFill>
                            <a:schemeClr val="tx1"/>
                          </a:solidFill>
                        </a:rPr>
                        <a:t>※</a:t>
                      </a:r>
                      <a:r>
                        <a:rPr kumimoji="1" lang="ja-JP" altLang="en-US" sz="1200" dirty="0" smtClean="0">
                          <a:solidFill>
                            <a:schemeClr val="tx1"/>
                          </a:solidFill>
                        </a:rPr>
                        <a:t>予定含む。</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2017</a:t>
                      </a:r>
                      <a:r>
                        <a:rPr kumimoji="1" lang="ja-JP" altLang="en-US" sz="1200" dirty="0" smtClean="0">
                          <a:solidFill>
                            <a:schemeClr val="tx1"/>
                          </a:solidFill>
                        </a:rPr>
                        <a:t>年度</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ふぐ販売営業等の規制に関する条例など条例・規則を改正等（</a:t>
                      </a:r>
                      <a:r>
                        <a:rPr kumimoji="1" lang="en-US" altLang="ja-JP" sz="1200" dirty="0" smtClean="0">
                          <a:solidFill>
                            <a:schemeClr val="tx1"/>
                          </a:solidFill>
                        </a:rPr>
                        <a:t>6</a:t>
                      </a:r>
                      <a:r>
                        <a:rPr kumimoji="1" lang="ja-JP" altLang="en-US" sz="1200" dirty="0" smtClean="0">
                          <a:solidFill>
                            <a:schemeClr val="tx1"/>
                          </a:solidFill>
                        </a:rPr>
                        <a:t>件）。</a:t>
                      </a:r>
                      <a:endParaRPr kumimoji="1" lang="en-US" altLang="ja-JP" sz="1200" strike="dblStrike"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a:t>
                      </a:r>
                      <a:r>
                        <a:rPr kumimoji="1" lang="ja-JP" altLang="en-US" sz="1200" dirty="0" smtClean="0">
                          <a:solidFill>
                            <a:schemeClr val="tx1"/>
                          </a:solidFill>
                        </a:rPr>
                        <a:t>回の点検により、現在の社会経済情勢にそぐわない規制条例の見直しは一定達成。</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条例</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・審査基準の</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見直し</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24384" y="4766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総務</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（規制・サービス改革部会）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規制条例の総点検実施</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業規制条例の見直し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規制・サービス改革部会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の取組として規制条例・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審査基準を点検</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2017</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規制条例等の点検</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353</a:t>
            </a:fld>
            <a:endParaRPr lang="ja-JP" altLang="en-US"/>
          </a:p>
        </p:txBody>
      </p:sp>
    </p:spTree>
    <p:extLst>
      <p:ext uri="{BB962C8B-B14F-4D97-AF65-F5344CB8AC3E}">
        <p14:creationId xmlns:p14="http://schemas.microsoft.com/office/powerpoint/2010/main" val="3269933748"/>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37042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財務部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財政再建プログラム</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財政構造改革プラン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策定</a:t>
            </a:r>
          </a:p>
        </p:txBody>
      </p:sp>
      <p:graphicFrame>
        <p:nvGraphicFramePr>
          <p:cNvPr id="6" name="表 5"/>
          <p:cNvGraphicFramePr>
            <a:graphicFrameLocks noGrp="1"/>
          </p:cNvGraphicFramePr>
          <p:nvPr>
            <p:extLst/>
          </p:nvPr>
        </p:nvGraphicFramePr>
        <p:xfrm>
          <a:off x="2267744" y="305343"/>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220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0484">
                <a:tc>
                  <a:txBody>
                    <a:bodyPr/>
                    <a:lstStyle/>
                    <a:p>
                      <a:r>
                        <a:rPr kumimoji="1" lang="ja-JP" altLang="ja-JP" sz="1200" kern="1200" dirty="0">
                          <a:solidFill>
                            <a:schemeClr val="dk1"/>
                          </a:solidFill>
                          <a:effectLst/>
                          <a:latin typeface="+mn-lt"/>
                          <a:ea typeface="+mn-ea"/>
                          <a:cs typeface="+mn-cs"/>
                        </a:rPr>
                        <a:t>・法人が実施している事業について、必要性や効果の検証が、未だ不十分</a:t>
                      </a:r>
                      <a:endParaRPr kumimoji="1" lang="en-US" altLang="ja-JP" sz="1200" kern="1200" dirty="0">
                        <a:solidFill>
                          <a:schemeClr val="dk1"/>
                        </a:solidFill>
                        <a:effectLst/>
                        <a:latin typeface="+mn-lt"/>
                        <a:ea typeface="+mn-ea"/>
                        <a:cs typeface="+mn-cs"/>
                      </a:endParaRPr>
                    </a:p>
                    <a:p>
                      <a:endParaRPr kumimoji="1" lang="ja-JP" altLang="ja-JP" sz="1200" kern="1200" dirty="0">
                        <a:solidFill>
                          <a:schemeClr val="dk1"/>
                        </a:solidFill>
                        <a:effectLst/>
                        <a:latin typeface="+mn-lt"/>
                        <a:ea typeface="+mn-ea"/>
                        <a:cs typeface="+mn-cs"/>
                      </a:endParaRPr>
                    </a:p>
                    <a:p>
                      <a:r>
                        <a:rPr kumimoji="1" lang="ja-JP" altLang="ja-JP" sz="1200" kern="1200" dirty="0">
                          <a:solidFill>
                            <a:schemeClr val="dk1"/>
                          </a:solidFill>
                          <a:effectLst/>
                          <a:latin typeface="+mn-lt"/>
                          <a:ea typeface="+mn-ea"/>
                          <a:cs typeface="+mn-cs"/>
                        </a:rPr>
                        <a:t>・類似する事業を実施する出資法人が複数存在</a:t>
                      </a:r>
                      <a:endParaRPr kumimoji="1" lang="en-US" altLang="ja-JP" sz="1200" kern="1200" dirty="0">
                        <a:solidFill>
                          <a:schemeClr val="dk1"/>
                        </a:solidFill>
                        <a:effectLst/>
                        <a:latin typeface="+mn-lt"/>
                        <a:ea typeface="+mn-ea"/>
                        <a:cs typeface="+mn-cs"/>
                      </a:endParaRPr>
                    </a:p>
                    <a:p>
                      <a:endParaRPr kumimoji="1" lang="ja-JP" altLang="ja-JP" sz="1200" kern="1200" dirty="0">
                        <a:solidFill>
                          <a:schemeClr val="dk1"/>
                        </a:solidFill>
                        <a:effectLst/>
                        <a:latin typeface="+mn-lt"/>
                        <a:ea typeface="+mn-ea"/>
                        <a:cs typeface="+mn-cs"/>
                      </a:endParaRPr>
                    </a:p>
                    <a:p>
                      <a:r>
                        <a:rPr kumimoji="1" lang="ja-JP" altLang="ja-JP" sz="1200" kern="1200" dirty="0">
                          <a:solidFill>
                            <a:schemeClr val="dk1"/>
                          </a:solidFill>
                          <a:effectLst/>
                          <a:latin typeface="+mn-lt"/>
                          <a:ea typeface="+mn-ea"/>
                          <a:cs typeface="+mn-cs"/>
                        </a:rPr>
                        <a:t>・民間・</a:t>
                      </a:r>
                      <a:r>
                        <a:rPr kumimoji="1" lang="en-US" altLang="ja-JP" sz="1200" kern="1200" dirty="0">
                          <a:solidFill>
                            <a:schemeClr val="dk1"/>
                          </a:solidFill>
                          <a:effectLst/>
                          <a:latin typeface="+mn-lt"/>
                          <a:ea typeface="+mn-ea"/>
                          <a:cs typeface="+mn-cs"/>
                        </a:rPr>
                        <a:t>NPO</a:t>
                      </a:r>
                      <a:r>
                        <a:rPr kumimoji="1" lang="ja-JP" altLang="ja-JP" sz="1200" kern="1200" dirty="0">
                          <a:solidFill>
                            <a:schemeClr val="dk1"/>
                          </a:solidFill>
                          <a:effectLst/>
                          <a:latin typeface="+mn-lt"/>
                          <a:ea typeface="+mn-ea"/>
                          <a:cs typeface="+mn-cs"/>
                        </a:rPr>
                        <a:t>等の活動領域が広がるなかで、出資法人の役割・あり方を見直す必要性あり</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n-ea"/>
                          <a:ea typeface="+mn-ea"/>
                        </a:rPr>
                        <a:t>・出資法人の</a:t>
                      </a:r>
                      <a:r>
                        <a:rPr kumimoji="1" lang="ja-JP" altLang="en-US" sz="1200" u="none" dirty="0">
                          <a:latin typeface="+mn-ea"/>
                          <a:ea typeface="+mn-ea"/>
                        </a:rPr>
                        <a:t>すべての事業をゼロベースで見直すとともに、府と出資法人の関係（財政的・人的関与など）を見直し</a:t>
                      </a:r>
                      <a:endParaRPr kumimoji="1" lang="en-US" altLang="ja-JP" sz="1200" u="none" dirty="0">
                        <a:latin typeface="+mn-ea"/>
                        <a:ea typeface="+mn-ea"/>
                      </a:endParaRPr>
                    </a:p>
                    <a:p>
                      <a:pPr algn="l"/>
                      <a:endParaRPr kumimoji="1" lang="ja-JP" altLang="en-US" sz="1200" dirty="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latin typeface="+mn-ea"/>
                          <a:ea typeface="+mn-ea"/>
                        </a:rPr>
                        <a:t>・類似する法人の統廃合、法人の自立化・民営化を促進</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・財政的援助の原則廃止</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・出資法人役員ポストに府関係者（</a:t>
                      </a:r>
                      <a:r>
                        <a:rPr kumimoji="1" lang="en-US" altLang="ja-JP" sz="1200" dirty="0">
                          <a:solidFill>
                            <a:schemeClr val="tx1"/>
                          </a:solidFill>
                          <a:latin typeface="+mn-ea"/>
                          <a:ea typeface="+mn-ea"/>
                        </a:rPr>
                        <a:t>OB</a:t>
                      </a:r>
                      <a:r>
                        <a:rPr kumimoji="1" lang="ja-JP" altLang="en-US" sz="1200" dirty="0">
                          <a:solidFill>
                            <a:schemeClr val="tx1"/>
                          </a:solidFill>
                          <a:latin typeface="+mn-ea"/>
                          <a:ea typeface="+mn-ea"/>
                        </a:rPr>
                        <a:t>職員、派遣職員）が就任する必要性を府指定出資法人評価等審議会等で点検（</a:t>
                      </a:r>
                      <a:r>
                        <a:rPr kumimoji="1" lang="en-US" altLang="ja-JP" sz="1200" dirty="0">
                          <a:solidFill>
                            <a:schemeClr val="tx1"/>
                          </a:solidFill>
                          <a:latin typeface="+mn-ea"/>
                          <a:ea typeface="+mn-ea"/>
                        </a:rPr>
                        <a:t>2009</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,2013</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,2016</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,2019</a:t>
                      </a:r>
                      <a:r>
                        <a:rPr kumimoji="1" lang="ja-JP" altLang="en-US" sz="1200" dirty="0">
                          <a:solidFill>
                            <a:schemeClr val="tx1"/>
                          </a:solidFill>
                          <a:latin typeface="+mn-ea"/>
                          <a:ea typeface="+mn-ea"/>
                        </a:rPr>
                        <a:t>年</a:t>
                      </a:r>
                      <a:r>
                        <a:rPr kumimoji="1" lang="en-US" altLang="ja-JP" sz="1200" dirty="0">
                          <a:solidFill>
                            <a:schemeClr val="tx1"/>
                          </a:solidFill>
                          <a:latin typeface="+mn-ea"/>
                          <a:ea typeface="+mn-ea"/>
                        </a:rPr>
                        <a:t>,2022</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r>
                        <a:rPr lang="ja-JP" altLang="en-US" sz="1200" b="0" dirty="0">
                          <a:solidFill>
                            <a:schemeClr val="tx1"/>
                          </a:solidFill>
                          <a:latin typeface="+mn-ea"/>
                          <a:ea typeface="+mn-ea"/>
                        </a:rPr>
                        <a:t>・府</a:t>
                      </a:r>
                      <a:r>
                        <a:rPr lang="en-US" altLang="ja-JP" sz="1200" b="0" dirty="0">
                          <a:solidFill>
                            <a:schemeClr val="tx1"/>
                          </a:solidFill>
                          <a:latin typeface="+mn-ea"/>
                          <a:ea typeface="+mn-ea"/>
                        </a:rPr>
                        <a:t>OB</a:t>
                      </a:r>
                      <a:r>
                        <a:rPr lang="ja-JP" altLang="en-US" sz="1200" b="0" dirty="0">
                          <a:solidFill>
                            <a:schemeClr val="tx1"/>
                          </a:solidFill>
                          <a:latin typeface="+mn-ea"/>
                          <a:ea typeface="+mn-ea"/>
                        </a:rPr>
                        <a:t>役員報酬制度について、</a:t>
                      </a:r>
                      <a:r>
                        <a:rPr kumimoji="1" lang="ja-JP" altLang="en-US" sz="1200" b="0" dirty="0">
                          <a:solidFill>
                            <a:schemeClr val="tx1"/>
                          </a:solidFill>
                          <a:latin typeface="+mn-ea"/>
                          <a:ea typeface="+mn-ea"/>
                        </a:rPr>
                        <a:t>同審議会等で報酬基準を点検・見直し（</a:t>
                      </a:r>
                      <a:r>
                        <a:rPr kumimoji="1" lang="en-US" altLang="ja-JP" sz="1200" b="0" dirty="0">
                          <a:solidFill>
                            <a:schemeClr val="tx1"/>
                          </a:solidFill>
                          <a:latin typeface="+mn-ea"/>
                          <a:ea typeface="+mn-ea"/>
                        </a:rPr>
                        <a:t>2010</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,2013</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,2016</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,2019</a:t>
                      </a:r>
                      <a:r>
                        <a:rPr kumimoji="1" lang="ja-JP" altLang="en-US" sz="1200" b="0" dirty="0">
                          <a:solidFill>
                            <a:schemeClr val="tx1"/>
                          </a:solidFill>
                          <a:latin typeface="+mn-ea"/>
                          <a:ea typeface="+mn-ea"/>
                        </a:rPr>
                        <a:t>年</a:t>
                      </a:r>
                      <a:r>
                        <a:rPr kumimoji="1" lang="en-US" altLang="ja-JP" sz="1200" b="0" dirty="0">
                          <a:solidFill>
                            <a:schemeClr val="tx1"/>
                          </a:solidFill>
                          <a:latin typeface="+mn-ea"/>
                          <a:ea typeface="+mn-ea"/>
                        </a:rPr>
                        <a:t>,2022</a:t>
                      </a:r>
                      <a:r>
                        <a:rPr kumimoji="1" lang="ja-JP" altLang="en-US" sz="1200" b="0" dirty="0">
                          <a:solidFill>
                            <a:schemeClr val="tx1"/>
                          </a:solidFill>
                          <a:latin typeface="+mn-ea"/>
                          <a:ea typeface="+mn-ea"/>
                        </a:rPr>
                        <a:t>年）</a:t>
                      </a:r>
                      <a:endParaRPr kumimoji="1" lang="en-US" altLang="ja-JP" sz="1200" b="0" dirty="0">
                        <a:solidFill>
                          <a:schemeClr val="tx1"/>
                        </a:solidFill>
                        <a:latin typeface="+mn-ea"/>
                        <a:ea typeface="+mn-ea"/>
                      </a:endParaRPr>
                    </a:p>
                    <a:p>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latin typeface="+mn-ea"/>
                          <a:ea typeface="+mn-ea"/>
                        </a:rPr>
                        <a:t>・指定出資法人数の削減</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４４法人（</a:t>
                      </a:r>
                      <a:r>
                        <a:rPr kumimoji="1" lang="en-US" altLang="ja-JP" sz="1200" dirty="0">
                          <a:solidFill>
                            <a:schemeClr val="tx1"/>
                          </a:solidFill>
                          <a:latin typeface="+mn-ea"/>
                          <a:ea typeface="+mn-ea"/>
                        </a:rPr>
                        <a:t>2008</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２３法人（</a:t>
                      </a:r>
                      <a:r>
                        <a:rPr kumimoji="1" lang="en-US" altLang="ja-JP" sz="1200" dirty="0">
                          <a:solidFill>
                            <a:schemeClr val="tx1"/>
                          </a:solidFill>
                          <a:latin typeface="+mn-ea"/>
                          <a:ea typeface="+mn-ea"/>
                        </a:rPr>
                        <a:t>2013</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２１法人（</a:t>
                      </a:r>
                      <a:r>
                        <a:rPr kumimoji="1" lang="en-US" altLang="ja-JP" sz="1200" dirty="0">
                          <a:solidFill>
                            <a:schemeClr val="tx1"/>
                          </a:solidFill>
                          <a:latin typeface="+mn-ea"/>
                          <a:ea typeface="+mn-ea"/>
                        </a:rPr>
                        <a:t>2018</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a:t>
                      </a:r>
                      <a:endParaRPr kumimoji="1" lang="en-US" altLang="ja-JP" sz="1200" dirty="0">
                        <a:solidFill>
                          <a:schemeClr val="tx1"/>
                        </a:solidFill>
                        <a:latin typeface="+mn-ea"/>
                        <a:ea typeface="+mn-ea"/>
                      </a:endParaRPr>
                    </a:p>
                    <a:p>
                      <a:pPr algn="l"/>
                      <a:r>
                        <a:rPr kumimoji="1" lang="ja-JP" altLang="en-US" sz="1200" dirty="0">
                          <a:solidFill>
                            <a:schemeClr val="tx1"/>
                          </a:solidFill>
                          <a:latin typeface="+mn-ea"/>
                          <a:ea typeface="+mn-ea"/>
                        </a:rPr>
                        <a:t>　２０法人（</a:t>
                      </a:r>
                      <a:r>
                        <a:rPr kumimoji="1" lang="en-US" altLang="ja-JP" sz="1200" dirty="0">
                          <a:solidFill>
                            <a:schemeClr val="tx1"/>
                          </a:solidFill>
                          <a:latin typeface="+mn-ea"/>
                          <a:ea typeface="+mn-ea"/>
                        </a:rPr>
                        <a:t>2022</a:t>
                      </a:r>
                      <a:r>
                        <a:rPr kumimoji="1" lang="ja-JP" altLang="en-US" sz="1200" dirty="0">
                          <a:solidFill>
                            <a:schemeClr val="tx1"/>
                          </a:solidFill>
                          <a:latin typeface="+mn-ea"/>
                          <a:ea typeface="+mn-ea"/>
                        </a:rPr>
                        <a:t>年）</a:t>
                      </a:r>
                      <a:endParaRPr kumimoji="1" lang="en-US" altLang="ja-JP" sz="1200" dirty="0">
                        <a:solidFill>
                          <a:schemeClr val="tx1"/>
                        </a:solidFill>
                        <a:latin typeface="+mn-ea"/>
                        <a:ea typeface="+mn-ea"/>
                      </a:endParaRPr>
                    </a:p>
                    <a:p>
                      <a:pPr algn="l"/>
                      <a:endParaRPr kumimoji="1" lang="en-US" altLang="ja-JP" sz="120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n-ea"/>
                          <a:ea typeface="+mn-ea"/>
                        </a:rPr>
                        <a:t>・</a:t>
                      </a:r>
                      <a:r>
                        <a:rPr lang="ja-JP" altLang="en-US" sz="1200" dirty="0">
                          <a:solidFill>
                            <a:schemeClr val="tx1"/>
                          </a:solidFill>
                          <a:latin typeface="+mn-ea"/>
                          <a:ea typeface="+mn-ea"/>
                        </a:rPr>
                        <a:t>府関係者が就任する必要がある役員ポスト数の削減　</a:t>
                      </a:r>
                      <a:endParaRPr lang="en-US" altLang="ja-JP" sz="1200"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latin typeface="+mn-ea"/>
                          <a:ea typeface="+mn-ea"/>
                        </a:rPr>
                        <a:t>　５９（</a:t>
                      </a:r>
                      <a:r>
                        <a:rPr lang="en-US" altLang="ja-JP" sz="1200" dirty="0">
                          <a:solidFill>
                            <a:schemeClr val="tx1"/>
                          </a:solidFill>
                          <a:latin typeface="+mn-ea"/>
                          <a:ea typeface="+mn-ea"/>
                        </a:rPr>
                        <a:t>2009</a:t>
                      </a:r>
                      <a:r>
                        <a:rPr lang="ja-JP" altLang="en-US" sz="1200"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２５（</a:t>
                      </a:r>
                      <a:r>
                        <a:rPr lang="en-US" altLang="ja-JP" sz="1200" b="0" u="none" dirty="0">
                          <a:solidFill>
                            <a:schemeClr val="tx1"/>
                          </a:solidFill>
                          <a:latin typeface="+mn-ea"/>
                          <a:ea typeface="+mn-ea"/>
                        </a:rPr>
                        <a:t>2013</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２３（</a:t>
                      </a:r>
                      <a:r>
                        <a:rPr lang="en-US" altLang="ja-JP" sz="1200" b="0" u="none" dirty="0">
                          <a:solidFill>
                            <a:schemeClr val="tx1"/>
                          </a:solidFill>
                          <a:latin typeface="+mn-ea"/>
                          <a:ea typeface="+mn-ea"/>
                        </a:rPr>
                        <a:t>2018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n-ea"/>
                          <a:ea typeface="+mn-ea"/>
                        </a:rPr>
                        <a:t>　２０（</a:t>
                      </a:r>
                      <a:r>
                        <a:rPr lang="en-US" altLang="ja-JP" sz="1200" b="0" u="none" dirty="0">
                          <a:solidFill>
                            <a:schemeClr val="tx1"/>
                          </a:solidFill>
                          <a:latin typeface="+mn-ea"/>
                          <a:ea typeface="+mn-ea"/>
                        </a:rPr>
                        <a:t>2022</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u="sng" dirty="0">
                        <a:solidFill>
                          <a:schemeClr val="tx1"/>
                        </a:solidFill>
                        <a:latin typeface="+mn-ea"/>
                        <a:ea typeface="+mn-ea"/>
                      </a:endParaRPr>
                    </a:p>
                    <a:p>
                      <a:r>
                        <a:rPr kumimoji="1" lang="ja-JP" altLang="en-US" sz="1200" b="0" u="none" dirty="0">
                          <a:solidFill>
                            <a:schemeClr val="tx1"/>
                          </a:solidFill>
                          <a:latin typeface="+mn-ea"/>
                          <a:ea typeface="+mn-ea"/>
                        </a:rPr>
                        <a:t>・</a:t>
                      </a:r>
                      <a:r>
                        <a:rPr lang="ja-JP" altLang="en-US" sz="1200" b="0" dirty="0">
                          <a:solidFill>
                            <a:schemeClr val="tx1"/>
                          </a:solidFill>
                          <a:latin typeface="+mn-ea"/>
                          <a:ea typeface="+mn-ea"/>
                        </a:rPr>
                        <a:t>派遣職員引き上げ　　</a:t>
                      </a:r>
                      <a:endParaRPr lang="en-US" altLang="ja-JP" sz="1200" b="0" dirty="0">
                        <a:solidFill>
                          <a:schemeClr val="tx1"/>
                        </a:solidFill>
                        <a:latin typeface="+mn-ea"/>
                        <a:ea typeface="+mn-ea"/>
                      </a:endParaRPr>
                    </a:p>
                    <a:p>
                      <a:r>
                        <a:rPr lang="ja-JP" altLang="en-US" sz="1200" b="0" dirty="0">
                          <a:solidFill>
                            <a:schemeClr val="tx1"/>
                          </a:solidFill>
                          <a:latin typeface="+mn-ea"/>
                          <a:ea typeface="+mn-ea"/>
                        </a:rPr>
                        <a:t>　（指定出資法人）</a:t>
                      </a:r>
                      <a:endParaRPr lang="en-US" altLang="ja-JP" sz="1200" b="0" dirty="0">
                        <a:solidFill>
                          <a:schemeClr val="tx1"/>
                        </a:solidFill>
                        <a:latin typeface="+mn-ea"/>
                        <a:ea typeface="+mn-ea"/>
                      </a:endParaRPr>
                    </a:p>
                    <a:p>
                      <a:r>
                        <a:rPr lang="ja-JP" altLang="en-US" sz="1200" b="0" u="none" dirty="0">
                          <a:solidFill>
                            <a:schemeClr val="tx1"/>
                          </a:solidFill>
                          <a:latin typeface="+mn-ea"/>
                          <a:ea typeface="+mn-ea"/>
                        </a:rPr>
                        <a:t>　４１法人５７２人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2008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１７法人８６人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2013</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１５法人９６人　　</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2018</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１４法人８９人</a:t>
                      </a:r>
                      <a:endParaRPr lang="en-US" altLang="ja-JP" sz="1200" b="0" u="none" dirty="0">
                        <a:solidFill>
                          <a:schemeClr val="tx1"/>
                        </a:solidFill>
                        <a:latin typeface="+mn-ea"/>
                        <a:ea typeface="+mn-ea"/>
                      </a:endParaRPr>
                    </a:p>
                    <a:p>
                      <a:r>
                        <a:rPr lang="ja-JP" altLang="en-US" sz="1200" b="0" u="none" dirty="0">
                          <a:solidFill>
                            <a:schemeClr val="tx1"/>
                          </a:solidFill>
                          <a:latin typeface="+mn-ea"/>
                          <a:ea typeface="+mn-ea"/>
                        </a:rPr>
                        <a:t>　　　　　　（</a:t>
                      </a:r>
                      <a:r>
                        <a:rPr lang="en-US" altLang="ja-JP" sz="1200" b="0" u="none" dirty="0">
                          <a:solidFill>
                            <a:schemeClr val="tx1"/>
                          </a:solidFill>
                          <a:latin typeface="+mn-ea"/>
                          <a:ea typeface="+mn-ea"/>
                        </a:rPr>
                        <a:t>2022</a:t>
                      </a:r>
                      <a:r>
                        <a:rPr lang="ja-JP" altLang="en-US" sz="1200" b="0" u="none" dirty="0">
                          <a:solidFill>
                            <a:schemeClr val="tx1"/>
                          </a:solidFill>
                          <a:latin typeface="+mn-ea"/>
                          <a:ea typeface="+mn-ea"/>
                        </a:rPr>
                        <a:t>年）</a:t>
                      </a:r>
                      <a:endParaRPr lang="en-US" altLang="ja-JP" sz="1200" b="0" u="none"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出資法人等の改革</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354</a:t>
            </a:fld>
            <a:endParaRPr lang="ja-JP" altLang="en-US"/>
          </a:p>
        </p:txBody>
      </p:sp>
    </p:spTree>
    <p:extLst>
      <p:ext uri="{BB962C8B-B14F-4D97-AF65-F5344CB8AC3E}">
        <p14:creationId xmlns:p14="http://schemas.microsoft.com/office/powerpoint/2010/main" val="4244090587"/>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84604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徹底したプロセスの見える化、仕事の内容にも踏み込んだ透明化（オープン府庁）</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6938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予算編成過程の公表開始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府民の声の見える化開始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施策プロセスの見える化</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公金支出情報公表開始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1712309476"/>
              </p:ext>
            </p:extLst>
          </p:nvPr>
        </p:nvGraphicFramePr>
        <p:xfrm>
          <a:off x="2411760" y="476672"/>
          <a:ext cx="6606558" cy="61569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350150">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854030">
                  <a:extLst>
                    <a:ext uri="{9D8B030D-6E8A-4147-A177-3AD203B41FA5}">
                      <a16:colId xmlns:a16="http://schemas.microsoft.com/office/drawing/2014/main" val="20003"/>
                    </a:ext>
                  </a:extLst>
                </a:gridCol>
              </a:tblGrid>
              <a:tr h="508578">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marL="85725" indent="-85725" algn="l"/>
                      <a:r>
                        <a:rPr kumimoji="1" lang="ja-JP" altLang="en-US" sz="1200" kern="1200" dirty="0">
                          <a:solidFill>
                            <a:schemeClr val="dk1"/>
                          </a:solidFill>
                          <a:effectLst/>
                          <a:latin typeface="+mn-lt"/>
                          <a:ea typeface="+mn-ea"/>
                          <a:cs typeface="+mn-cs"/>
                        </a:rPr>
                        <a:t>・</a:t>
                      </a:r>
                      <a:r>
                        <a:rPr kumimoji="1" lang="ja-JP" altLang="ja-JP" sz="1200" kern="1200" dirty="0">
                          <a:solidFill>
                            <a:schemeClr val="dk1"/>
                          </a:solidFill>
                          <a:effectLst/>
                          <a:latin typeface="+mn-lt"/>
                          <a:ea typeface="+mn-ea"/>
                          <a:cs typeface="+mn-cs"/>
                        </a:rPr>
                        <a:t>従来から、会議の公開や知事に関する情報をはじめ府政情報の公開に努めてきたが、一層府政の透明性を高め、府民の求める情報をわかりやすく公開していくため、「施策プロセスの見える化」などの「オープン府庁」の取り組みを推進していくこととなった。</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kern="1200" dirty="0">
                          <a:solidFill>
                            <a:schemeClr val="dk1"/>
                          </a:solidFill>
                          <a:effectLst/>
                          <a:latin typeface="+mn-lt"/>
                          <a:ea typeface="+mn-ea"/>
                          <a:cs typeface="+mn-cs"/>
                        </a:rPr>
                        <a:t>・</a:t>
                      </a:r>
                      <a:r>
                        <a:rPr kumimoji="1" lang="ja-JP" altLang="ja-JP" sz="1200" kern="1200" dirty="0">
                          <a:solidFill>
                            <a:schemeClr val="dk1"/>
                          </a:solidFill>
                          <a:effectLst/>
                          <a:latin typeface="+mn-lt"/>
                          <a:ea typeface="+mn-ea"/>
                          <a:cs typeface="+mn-cs"/>
                        </a:rPr>
                        <a:t>府政の透明性をより高め、ガバナンスの向上を図る。</a:t>
                      </a:r>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kumimoji="1" lang="ja-JP" altLang="ja-JP" sz="1200" kern="1200" dirty="0">
                          <a:solidFill>
                            <a:schemeClr val="tx1"/>
                          </a:solidFill>
                          <a:effectLst/>
                          <a:latin typeface="+mn-lt"/>
                          <a:ea typeface="+mn-ea"/>
                          <a:cs typeface="+mn-cs"/>
                        </a:rPr>
                        <a:t>・府民の関心が高い事</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項の意思形成プロセ</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ス情報をホームページ</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で公表。</a:t>
                      </a:r>
                      <a:endParaRPr kumimoji="1" lang="en-US" altLang="ja-JP" sz="1200" kern="1200" dirty="0">
                        <a:solidFill>
                          <a:schemeClr val="tx1"/>
                        </a:solidFill>
                        <a:effectLst/>
                        <a:latin typeface="+mn-lt"/>
                        <a:ea typeface="+mn-ea"/>
                        <a:cs typeface="+mn-cs"/>
                      </a:endParaRPr>
                    </a:p>
                    <a:p>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・予算の編成から執行</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に至るまで、予算編成</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過程及び公金支出情</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報としてホームページ</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で公表</a:t>
                      </a:r>
                    </a:p>
                    <a:p>
                      <a:endParaRPr kumimoji="1" lang="en-US"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・府民からの声を業務</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改善や施策に活かし</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ていくことを目的に、府</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民の声システムを運用</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し、回答した府民の声</a:t>
                      </a:r>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r>
                        <a:rPr kumimoji="1" lang="ja-JP" altLang="ja-JP" sz="1200" kern="1200" dirty="0">
                          <a:solidFill>
                            <a:schemeClr val="tx1"/>
                          </a:solidFill>
                          <a:effectLst/>
                          <a:latin typeface="+mn-lt"/>
                          <a:ea typeface="+mn-ea"/>
                          <a:cs typeface="+mn-cs"/>
                        </a:rPr>
                        <a:t>をホームページで公表</a:t>
                      </a:r>
                    </a:p>
                    <a:p>
                      <a:pPr algn="l"/>
                      <a:endParaRPr kumimoji="1" lang="ja-JP" altLang="en-US" sz="105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effectLst/>
                          <a:latin typeface="+mn-lt"/>
                          <a:ea typeface="+mn-ea"/>
                          <a:cs typeface="+mn-cs"/>
                        </a:rPr>
                        <a:t>・</a:t>
                      </a:r>
                      <a:r>
                        <a:rPr kumimoji="1" lang="ja-JP" altLang="ja-JP" sz="1200" kern="1200" dirty="0">
                          <a:solidFill>
                            <a:schemeClr val="tx1"/>
                          </a:solidFill>
                          <a:effectLst/>
                          <a:latin typeface="+mn-lt"/>
                          <a:ea typeface="+mn-ea"/>
                          <a:cs typeface="+mn-cs"/>
                        </a:rPr>
                        <a:t>全国初の取組みである「施策プロセスの見える化」などにより、府民が知りたい情報を分かりやすく迅速に公表することで、全国トップクラスの透明性を実現</a:t>
                      </a:r>
                    </a:p>
                    <a:p>
                      <a:pPr algn="l"/>
                      <a:endParaRPr kumimoji="1" lang="en-US" altLang="ja-JP" sz="1000" dirty="0">
                        <a:solidFill>
                          <a:schemeClr val="tx1"/>
                        </a:solidFill>
                      </a:endParaRPr>
                    </a:p>
                    <a:p>
                      <a:pPr algn="l"/>
                      <a:r>
                        <a:rPr kumimoji="1" lang="ja-JP" altLang="en-US" sz="1000" dirty="0">
                          <a:solidFill>
                            <a:schemeClr val="tx1"/>
                          </a:solidFill>
                        </a:rPr>
                        <a:t>（公表実績）</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予算編成過程の公表</a:t>
                      </a:r>
                      <a:r>
                        <a:rPr kumimoji="1" lang="en-US" altLang="ja-JP" sz="1000" dirty="0">
                          <a:solidFill>
                            <a:schemeClr val="tx1"/>
                          </a:solidFill>
                        </a:rPr>
                        <a:t>』</a:t>
                      </a:r>
                      <a:r>
                        <a:rPr kumimoji="1" lang="ja-JP" altLang="en-US" sz="1000" dirty="0">
                          <a:solidFill>
                            <a:schemeClr val="tx1"/>
                          </a:solidFill>
                        </a:rPr>
                        <a:t>　</a:t>
                      </a:r>
                      <a:endParaRPr kumimoji="1" lang="en-US" altLang="ja-JP" sz="1000" dirty="0">
                        <a:solidFill>
                          <a:schemeClr val="tx1"/>
                        </a:solidFill>
                      </a:endParaRPr>
                    </a:p>
                    <a:p>
                      <a:pPr algn="l"/>
                      <a:r>
                        <a:rPr kumimoji="1" lang="ja-JP" altLang="en-US" sz="1000" dirty="0">
                          <a:solidFill>
                            <a:schemeClr val="tx1"/>
                          </a:solidFill>
                        </a:rPr>
                        <a:t>～公表延べ事業数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　</a:t>
                      </a:r>
                      <a:r>
                        <a:rPr kumimoji="1" lang="en-US" altLang="ja-JP" sz="1000" dirty="0">
                          <a:solidFill>
                            <a:schemeClr val="tx1"/>
                          </a:solidFill>
                        </a:rPr>
                        <a:t>2,982</a:t>
                      </a:r>
                      <a:r>
                        <a:rPr kumimoji="1" lang="ja-JP" altLang="en-US" sz="1000" dirty="0">
                          <a:solidFill>
                            <a:schemeClr val="tx1"/>
                          </a:solidFill>
                        </a:rPr>
                        <a:t>事業</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　</a:t>
                      </a:r>
                      <a:r>
                        <a:rPr kumimoji="1" lang="en-US" altLang="ja-JP" sz="1000" dirty="0">
                          <a:solidFill>
                            <a:schemeClr val="tx1"/>
                          </a:solidFill>
                        </a:rPr>
                        <a:t>3,205</a:t>
                      </a:r>
                      <a:r>
                        <a:rPr kumimoji="1" lang="ja-JP" altLang="en-US" sz="1000" dirty="0">
                          <a:solidFill>
                            <a:schemeClr val="tx1"/>
                          </a:solidFill>
                        </a:rPr>
                        <a:t>事業</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　</a:t>
                      </a:r>
                      <a:r>
                        <a:rPr kumimoji="1" lang="en-US" altLang="ja-JP" sz="1000" dirty="0">
                          <a:solidFill>
                            <a:schemeClr val="tx1"/>
                          </a:solidFill>
                        </a:rPr>
                        <a:t>3,518</a:t>
                      </a:r>
                      <a:r>
                        <a:rPr kumimoji="1" lang="ja-JP" altLang="en-US" sz="1000" dirty="0">
                          <a:solidFill>
                            <a:schemeClr val="tx1"/>
                          </a:solidFill>
                        </a:rPr>
                        <a:t>事業</a:t>
                      </a:r>
                      <a:endParaRPr kumimoji="1" lang="en-US" altLang="ja-JP" sz="1000" dirty="0">
                        <a:solidFill>
                          <a:schemeClr val="tx1"/>
                        </a:solidFill>
                      </a:endParaRPr>
                    </a:p>
                    <a:p>
                      <a:pPr algn="l"/>
                      <a:r>
                        <a:rPr kumimoji="1" lang="en-US" altLang="ja-JP" sz="1000" dirty="0">
                          <a:solidFill>
                            <a:schemeClr val="tx1"/>
                          </a:solidFill>
                        </a:rPr>
                        <a:t>   </a:t>
                      </a:r>
                      <a:r>
                        <a:rPr kumimoji="1" lang="ja-JP" altLang="en-US" sz="1000" dirty="0">
                          <a:solidFill>
                            <a:schemeClr val="tx1"/>
                          </a:solidFill>
                        </a:rPr>
                        <a:t>・</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3,406</a:t>
                      </a:r>
                      <a:r>
                        <a:rPr kumimoji="1" lang="ja-JP" altLang="en-US" sz="1000" dirty="0">
                          <a:solidFill>
                            <a:schemeClr val="tx1"/>
                          </a:solidFill>
                        </a:rPr>
                        <a:t>事業　</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府民の声の見える化</a:t>
                      </a:r>
                      <a:r>
                        <a:rPr kumimoji="1" lang="en-US" altLang="ja-JP" sz="1000" dirty="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～頂いたご意見等に</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回答・公表した件数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117</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110</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130</a:t>
                      </a:r>
                      <a:r>
                        <a:rPr kumimoji="1" lang="ja-JP" altLang="en-US" sz="1000" dirty="0">
                          <a:solidFill>
                            <a:schemeClr val="tx1"/>
                          </a:solidFill>
                        </a:rPr>
                        <a:t>件</a:t>
                      </a:r>
                    </a:p>
                    <a:p>
                      <a:pPr algn="l"/>
                      <a:r>
                        <a:rPr kumimoji="1" lang="ja-JP" altLang="en-US" sz="1000" baseline="0" dirty="0">
                          <a:solidFill>
                            <a:schemeClr val="tx1"/>
                          </a:solidFill>
                        </a:rPr>
                        <a:t>   </a:t>
                      </a:r>
                      <a:r>
                        <a:rPr kumimoji="1" lang="ja-JP" altLang="en-US" sz="1000" dirty="0">
                          <a:solidFill>
                            <a:schemeClr val="tx1"/>
                          </a:solidFill>
                        </a:rPr>
                        <a:t>・</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109</a:t>
                      </a:r>
                      <a:r>
                        <a:rPr kumimoji="1" lang="ja-JP" altLang="en-US" sz="1000" dirty="0">
                          <a:solidFill>
                            <a:schemeClr val="tx1"/>
                          </a:solidFill>
                        </a:rPr>
                        <a:t>件</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施策ﾌﾟﾛｾｽの見える化</a:t>
                      </a:r>
                      <a:r>
                        <a:rPr kumimoji="1" lang="en-US" altLang="ja-JP" sz="1000" dirty="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～各年度末時点の公表</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　　項目数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202</a:t>
                      </a:r>
                      <a:r>
                        <a:rPr kumimoji="1" lang="ja-JP" altLang="en-US" sz="1000" dirty="0">
                          <a:solidFill>
                            <a:schemeClr val="tx1"/>
                          </a:solidFill>
                        </a:rPr>
                        <a:t>項目</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186</a:t>
                      </a:r>
                      <a:r>
                        <a:rPr kumimoji="1" lang="ja-JP" altLang="en-US" sz="1000" dirty="0">
                          <a:solidFill>
                            <a:schemeClr val="tx1"/>
                          </a:solidFill>
                        </a:rPr>
                        <a:t>項目</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176</a:t>
                      </a:r>
                      <a:r>
                        <a:rPr kumimoji="1" lang="ja-JP" altLang="en-US" sz="1000" dirty="0">
                          <a:solidFill>
                            <a:schemeClr val="tx1"/>
                          </a:solidFill>
                        </a:rPr>
                        <a:t>項目</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177</a:t>
                      </a:r>
                      <a:r>
                        <a:rPr kumimoji="1" lang="ja-JP" altLang="en-US" sz="1000" dirty="0">
                          <a:solidFill>
                            <a:schemeClr val="tx1"/>
                          </a:solidFill>
                        </a:rPr>
                        <a:t>項目　</a:t>
                      </a:r>
                      <a:endParaRPr kumimoji="1" lang="en-US" altLang="ja-JP" sz="1000" dirty="0">
                        <a:solidFill>
                          <a:schemeClr val="tx1"/>
                        </a:solidFill>
                      </a:endParaRPr>
                    </a:p>
                    <a:p>
                      <a:pPr algn="l"/>
                      <a:r>
                        <a:rPr kumimoji="1" lang="en-US" altLang="ja-JP" sz="1000" dirty="0">
                          <a:solidFill>
                            <a:schemeClr val="tx1"/>
                          </a:solidFill>
                        </a:rPr>
                        <a:t>‐『</a:t>
                      </a:r>
                      <a:r>
                        <a:rPr kumimoji="1" lang="ja-JP" altLang="en-US" sz="1000" dirty="0">
                          <a:solidFill>
                            <a:schemeClr val="tx1"/>
                          </a:solidFill>
                        </a:rPr>
                        <a:t>公金支出情報の公表</a:t>
                      </a:r>
                      <a:r>
                        <a:rPr kumimoji="1" lang="en-US" altLang="ja-JP" sz="1000" dirty="0">
                          <a:solidFill>
                            <a:schemeClr val="tx1"/>
                          </a:solidFill>
                        </a:rPr>
                        <a:t>』</a:t>
                      </a:r>
                      <a:r>
                        <a:rPr kumimoji="1" lang="ja-JP" altLang="en-US" sz="1000" dirty="0">
                          <a:solidFill>
                            <a:schemeClr val="tx1"/>
                          </a:solidFill>
                        </a:rPr>
                        <a:t>　</a:t>
                      </a:r>
                      <a:endParaRPr kumimoji="1" lang="en-US" altLang="ja-JP" sz="10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rPr>
                        <a:t>～公表件数</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2018</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240,418</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2019</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236,756</a:t>
                      </a:r>
                      <a:r>
                        <a:rPr kumimoji="1" lang="ja-JP" altLang="en-US" sz="1000" dirty="0">
                          <a:solidFill>
                            <a:schemeClr val="tx1"/>
                          </a:solidFill>
                        </a:rPr>
                        <a:t>件</a:t>
                      </a:r>
                    </a:p>
                    <a:p>
                      <a:pPr algn="l"/>
                      <a:r>
                        <a:rPr kumimoji="1" lang="ja-JP" altLang="en-US" sz="1000" dirty="0">
                          <a:solidFill>
                            <a:schemeClr val="tx1"/>
                          </a:solidFill>
                        </a:rPr>
                        <a:t>　・</a:t>
                      </a:r>
                      <a:r>
                        <a:rPr kumimoji="1" lang="en-US" altLang="ja-JP" sz="1000" dirty="0">
                          <a:solidFill>
                            <a:schemeClr val="tx1"/>
                          </a:solidFill>
                        </a:rPr>
                        <a:t>2020</a:t>
                      </a:r>
                      <a:r>
                        <a:rPr kumimoji="1" lang="ja-JP" altLang="en-US" sz="1000" dirty="0">
                          <a:solidFill>
                            <a:schemeClr val="tx1"/>
                          </a:solidFill>
                        </a:rPr>
                        <a:t>年度</a:t>
                      </a:r>
                      <a:r>
                        <a:rPr kumimoji="1" lang="en-US" altLang="ja-JP" sz="1000" dirty="0">
                          <a:solidFill>
                            <a:schemeClr val="tx1"/>
                          </a:solidFill>
                        </a:rPr>
                        <a:t>:</a:t>
                      </a:r>
                      <a:r>
                        <a:rPr kumimoji="1" lang="ja-JP" altLang="en-US" sz="1000" dirty="0">
                          <a:solidFill>
                            <a:schemeClr val="tx1"/>
                          </a:solidFill>
                        </a:rPr>
                        <a:t>　　</a:t>
                      </a:r>
                      <a:r>
                        <a:rPr kumimoji="1" lang="en-US" altLang="ja-JP" sz="1000" dirty="0">
                          <a:solidFill>
                            <a:schemeClr val="tx1"/>
                          </a:solidFill>
                        </a:rPr>
                        <a:t>235,321</a:t>
                      </a:r>
                      <a:r>
                        <a:rPr kumimoji="1" lang="ja-JP" altLang="en-US" sz="1000" dirty="0">
                          <a:solidFill>
                            <a:schemeClr val="tx1"/>
                          </a:solidFill>
                        </a:rPr>
                        <a:t>件</a:t>
                      </a:r>
                      <a:endParaRPr kumimoji="1" lang="en-US" altLang="ja-JP" sz="1000" dirty="0">
                        <a:solidFill>
                          <a:schemeClr val="tx1"/>
                        </a:solidFill>
                      </a:endParaRPr>
                    </a:p>
                    <a:p>
                      <a:pPr algn="l"/>
                      <a:r>
                        <a:rPr kumimoji="1" lang="ja-JP" altLang="en-US" sz="1000" dirty="0">
                          <a:solidFill>
                            <a:schemeClr val="tx1"/>
                          </a:solidFill>
                        </a:rPr>
                        <a:t>　・</a:t>
                      </a:r>
                      <a:r>
                        <a:rPr kumimoji="1" lang="en-US" altLang="ja-JP" sz="1000" dirty="0">
                          <a:solidFill>
                            <a:schemeClr val="tx1"/>
                          </a:solidFill>
                        </a:rPr>
                        <a:t>2021</a:t>
                      </a:r>
                      <a:r>
                        <a:rPr kumimoji="1" lang="ja-JP" altLang="en-US" sz="1000" dirty="0">
                          <a:solidFill>
                            <a:schemeClr val="tx1"/>
                          </a:solidFill>
                        </a:rPr>
                        <a:t>年度       </a:t>
                      </a:r>
                      <a:r>
                        <a:rPr kumimoji="1" lang="en-US" altLang="ja-JP" sz="1000" dirty="0">
                          <a:solidFill>
                            <a:schemeClr val="tx1"/>
                          </a:solidFill>
                        </a:rPr>
                        <a:t>236,737</a:t>
                      </a:r>
                      <a:r>
                        <a:rPr kumimoji="1" lang="ja-JP" altLang="en-US" sz="1000" dirty="0">
                          <a:solidFill>
                            <a:schemeClr val="tx1"/>
                          </a:solidFill>
                        </a:rPr>
                        <a:t>件</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10400" y="6520259"/>
            <a:ext cx="2133600" cy="365125"/>
          </a:xfrm>
        </p:spPr>
        <p:txBody>
          <a:bodyPr/>
          <a:lstStyle/>
          <a:p>
            <a:fld id="{63BC356D-1576-478B-8647-1361C6E9DFF7}" type="slidenum">
              <a:rPr lang="ja-JP" altLang="en-US" smtClean="0"/>
              <a:pPr/>
              <a:t>355</a:t>
            </a:fld>
            <a:endParaRPr lang="ja-JP" altLang="en-US"/>
          </a:p>
        </p:txBody>
      </p:sp>
    </p:spTree>
    <p:extLst>
      <p:ext uri="{BB962C8B-B14F-4D97-AF65-F5344CB8AC3E}">
        <p14:creationId xmlns:p14="http://schemas.microsoft.com/office/powerpoint/2010/main" val="867577586"/>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56521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新公会計制度の導入</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会計局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新公会計制度導入</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31740" y="281675"/>
          <a:ext cx="6841072" cy="6100699"/>
        </p:xfrm>
        <a:graphic>
          <a:graphicData uri="http://schemas.openxmlformats.org/drawingml/2006/table">
            <a:tbl>
              <a:tblPr firstRow="1">
                <a:tableStyleId>{5C22544A-7EE6-4342-B048-85BDC9FD1C3A}</a:tableStyleId>
              </a:tblPr>
              <a:tblGrid>
                <a:gridCol w="1644724">
                  <a:extLst>
                    <a:ext uri="{9D8B030D-6E8A-4147-A177-3AD203B41FA5}">
                      <a16:colId xmlns:a16="http://schemas.microsoft.com/office/drawing/2014/main" val="20000"/>
                    </a:ext>
                  </a:extLst>
                </a:gridCol>
                <a:gridCol w="1495203">
                  <a:extLst>
                    <a:ext uri="{9D8B030D-6E8A-4147-A177-3AD203B41FA5}">
                      <a16:colId xmlns:a16="http://schemas.microsoft.com/office/drawing/2014/main" val="20001"/>
                    </a:ext>
                  </a:extLst>
                </a:gridCol>
                <a:gridCol w="1721145">
                  <a:extLst>
                    <a:ext uri="{9D8B030D-6E8A-4147-A177-3AD203B41FA5}">
                      <a16:colId xmlns:a16="http://schemas.microsoft.com/office/drawing/2014/main" val="20002"/>
                    </a:ext>
                  </a:extLst>
                </a:gridCol>
                <a:gridCol w="1980000">
                  <a:extLst>
                    <a:ext uri="{9D8B030D-6E8A-4147-A177-3AD203B41FA5}">
                      <a16:colId xmlns:a16="http://schemas.microsoft.com/office/drawing/2014/main" val="20003"/>
                    </a:ext>
                  </a:extLst>
                </a:gridCol>
              </a:tblGrid>
              <a:tr h="5760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24699">
                <a:tc>
                  <a:txBody>
                    <a:bodyPr/>
                    <a:lstStyle/>
                    <a:p>
                      <a:pPr algn="l"/>
                      <a:endParaRPr lang="en-US" altLang="ja-JP" sz="1200" b="0" dirty="0">
                        <a:latin typeface="+mn-ea"/>
                        <a:ea typeface="+mn-ea"/>
                      </a:endParaRPr>
                    </a:p>
                    <a:p>
                      <a:pPr algn="l"/>
                      <a:r>
                        <a:rPr lang="ja-JP" altLang="en-US" sz="1200" b="0" dirty="0">
                          <a:latin typeface="+mn-ea"/>
                          <a:ea typeface="+mn-ea"/>
                        </a:rPr>
                        <a:t>・これまでの官庁会計</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では、資産がどれ</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くらいあって、ひとつ</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の事業に人件費など</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を含めて、トータルで</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どれくらい コストが</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かかっているのか、</a:t>
                      </a:r>
                      <a:endParaRPr lang="en-US" altLang="ja-JP" sz="1200" b="0" dirty="0">
                        <a:latin typeface="+mn-ea"/>
                        <a:ea typeface="+mn-ea"/>
                      </a:endParaRPr>
                    </a:p>
                    <a:p>
                      <a:pPr algn="l"/>
                      <a:r>
                        <a:rPr lang="en-US" altLang="ja-JP" sz="1200" b="0" dirty="0">
                          <a:latin typeface="+mn-ea"/>
                          <a:ea typeface="+mn-ea"/>
                        </a:rPr>
                        <a:t> </a:t>
                      </a:r>
                      <a:r>
                        <a:rPr lang="ja-JP" altLang="en-US" sz="1200" b="0" dirty="0">
                          <a:latin typeface="+mn-ea"/>
                          <a:ea typeface="+mn-ea"/>
                        </a:rPr>
                        <a:t>見えない状況。</a:t>
                      </a:r>
                      <a:endParaRPr lang="en-US" altLang="ja-JP" sz="1200" b="0" dirty="0">
                        <a:latin typeface="+mn-ea"/>
                        <a:ea typeface="+mn-ea"/>
                      </a:endParaRPr>
                    </a:p>
                    <a:p>
                      <a:pPr algn="l"/>
                      <a:endParaRPr kumimoji="1" lang="en-US" altLang="ja-JP" sz="1200" b="0" dirty="0">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200" b="0" dirty="0">
                        <a:solidFill>
                          <a:schemeClr val="tx1"/>
                        </a:solidFill>
                        <a:latin typeface="+mn-ea"/>
                        <a:ea typeface="+mn-ea"/>
                      </a:endParaRPr>
                    </a:p>
                    <a:p>
                      <a:pPr algn="l"/>
                      <a:r>
                        <a:rPr lang="ja-JP" altLang="en-US" sz="1200" b="0" dirty="0">
                          <a:solidFill>
                            <a:schemeClr val="tx1"/>
                          </a:solidFill>
                          <a:latin typeface="+mn-ea"/>
                          <a:ea typeface="+mn-ea"/>
                        </a:rPr>
                        <a:t>・資産の状況や各</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事業のフルコストの</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情報など、必要な</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財務情報が分かる </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ようにする。</a:t>
                      </a:r>
                      <a:endParaRPr lang="en-US" altLang="ja-JP"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200" b="0" dirty="0">
                        <a:solidFill>
                          <a:schemeClr val="tx1"/>
                        </a:solidFill>
                        <a:latin typeface="+mn-ea"/>
                        <a:ea typeface="+mn-ea"/>
                      </a:endParaRPr>
                    </a:p>
                    <a:p>
                      <a:pPr algn="l"/>
                      <a:r>
                        <a:rPr lang="ja-JP" altLang="en-US" sz="1200" b="0" dirty="0">
                          <a:solidFill>
                            <a:schemeClr val="tx1"/>
                          </a:solidFill>
                          <a:latin typeface="+mn-ea"/>
                          <a:ea typeface="+mn-ea"/>
                        </a:rPr>
                        <a:t>・既存の財務会計シス</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テムの改修、府が保</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有する資産の調査・評</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価、会計基準の策定</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等を行った。</a:t>
                      </a:r>
                      <a:endParaRPr lang="en-US" altLang="ja-JP" sz="1200" b="0" dirty="0">
                        <a:solidFill>
                          <a:schemeClr val="tx1"/>
                        </a:solidFill>
                        <a:latin typeface="+mn-ea"/>
                        <a:ea typeface="+mn-ea"/>
                      </a:endParaRPr>
                    </a:p>
                    <a:p>
                      <a:pPr algn="l"/>
                      <a:r>
                        <a:rPr lang="ja-JP" altLang="en-US" sz="1200" b="0" dirty="0">
                          <a:solidFill>
                            <a:schemeClr val="tx1"/>
                          </a:solidFill>
                          <a:latin typeface="+mn-ea"/>
                          <a:ea typeface="+mn-ea"/>
                        </a:rPr>
                        <a:t>（</a:t>
                      </a:r>
                      <a:r>
                        <a:rPr lang="en-US" altLang="ja-JP" sz="1200" b="0" dirty="0">
                          <a:solidFill>
                            <a:schemeClr val="tx1"/>
                          </a:solidFill>
                          <a:latin typeface="+mn-ea"/>
                          <a:ea typeface="+mn-ea"/>
                        </a:rPr>
                        <a:t>2010</a:t>
                      </a:r>
                      <a:r>
                        <a:rPr lang="ja-JP" altLang="en-US" sz="1200" b="0" dirty="0">
                          <a:solidFill>
                            <a:schemeClr val="tx1"/>
                          </a:solidFill>
                          <a:latin typeface="+mn-ea"/>
                          <a:ea typeface="+mn-ea"/>
                        </a:rPr>
                        <a:t>年度）</a:t>
                      </a:r>
                      <a:endParaRPr lang="en-US" altLang="ja-JP" sz="1200" b="0" dirty="0">
                        <a:solidFill>
                          <a:schemeClr val="tx1"/>
                        </a:solidFill>
                        <a:latin typeface="+mn-ea"/>
                        <a:ea typeface="+mn-ea"/>
                      </a:endParaRPr>
                    </a:p>
                    <a:p>
                      <a:pPr algn="l"/>
                      <a:endParaRPr lang="en-US" altLang="ja-JP" sz="1200" b="0" dirty="0">
                        <a:solidFill>
                          <a:schemeClr val="tx1"/>
                        </a:solidFill>
                        <a:latin typeface="+mn-ea"/>
                        <a:ea typeface="+mn-ea"/>
                      </a:endParaRPr>
                    </a:p>
                    <a:p>
                      <a:pPr algn="l"/>
                      <a:r>
                        <a:rPr lang="ja-JP" altLang="en-US" sz="1200" b="0" dirty="0">
                          <a:solidFill>
                            <a:schemeClr val="tx1"/>
                          </a:solidFill>
                          <a:latin typeface="+mn-ea"/>
                          <a:ea typeface="+mn-ea"/>
                        </a:rPr>
                        <a:t>・東京都に次いで全国</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２番目に、企業会計に</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近い新公会計制度を</a:t>
                      </a:r>
                      <a:endParaRPr lang="en-US" altLang="ja-JP" sz="1200" b="0" dirty="0">
                        <a:solidFill>
                          <a:schemeClr val="tx1"/>
                        </a:solidFill>
                        <a:latin typeface="+mn-ea"/>
                        <a:ea typeface="+mn-ea"/>
                      </a:endParaRPr>
                    </a:p>
                    <a:p>
                      <a:pPr algn="l"/>
                      <a:r>
                        <a:rPr lang="en-US" altLang="ja-JP" sz="1200" b="0" dirty="0">
                          <a:solidFill>
                            <a:schemeClr val="tx1"/>
                          </a:solidFill>
                          <a:latin typeface="+mn-ea"/>
                          <a:ea typeface="+mn-ea"/>
                        </a:rPr>
                        <a:t> </a:t>
                      </a:r>
                      <a:r>
                        <a:rPr lang="ja-JP" altLang="en-US" sz="1200" b="0" dirty="0">
                          <a:solidFill>
                            <a:schemeClr val="tx1"/>
                          </a:solidFill>
                          <a:latin typeface="+mn-ea"/>
                          <a:ea typeface="+mn-ea"/>
                        </a:rPr>
                        <a:t>導入し</a:t>
                      </a:r>
                      <a:r>
                        <a:rPr lang="ja-JP" altLang="en-US" sz="1200" b="0" u="none" dirty="0">
                          <a:solidFill>
                            <a:schemeClr val="tx1"/>
                          </a:solidFill>
                          <a:latin typeface="+mn-ea"/>
                          <a:ea typeface="+mn-ea"/>
                        </a:rPr>
                        <a:t>、財務諸表を</a:t>
                      </a:r>
                      <a:endParaRPr lang="en-US" altLang="ja-JP" sz="1200" b="0" u="none" dirty="0">
                        <a:solidFill>
                          <a:schemeClr val="tx1"/>
                        </a:solidFill>
                        <a:latin typeface="+mn-ea"/>
                        <a:ea typeface="+mn-ea"/>
                      </a:endParaRPr>
                    </a:p>
                    <a:p>
                      <a:pPr algn="l"/>
                      <a:r>
                        <a:rPr lang="ja-JP" altLang="en-US" sz="1200" b="0" u="none" dirty="0">
                          <a:solidFill>
                            <a:schemeClr val="tx1"/>
                          </a:solidFill>
                          <a:latin typeface="+mn-ea"/>
                          <a:ea typeface="+mn-ea"/>
                        </a:rPr>
                        <a:t> 作成・公表。</a:t>
                      </a:r>
                      <a:endParaRPr lang="en-US" altLang="ja-JP" sz="1200" b="0" u="none" dirty="0">
                        <a:solidFill>
                          <a:schemeClr val="tx1"/>
                        </a:solidFill>
                        <a:latin typeface="+mn-ea"/>
                        <a:ea typeface="+mn-ea"/>
                      </a:endParaRPr>
                    </a:p>
                    <a:p>
                      <a:pPr algn="l"/>
                      <a:r>
                        <a:rPr lang="ja-JP" altLang="en-US" sz="1200" b="0" u="none" dirty="0">
                          <a:solidFill>
                            <a:schemeClr val="tx1"/>
                          </a:solidFill>
                          <a:latin typeface="+mn-ea"/>
                          <a:ea typeface="+mn-ea"/>
                        </a:rPr>
                        <a:t>（</a:t>
                      </a:r>
                      <a:r>
                        <a:rPr lang="en-US" altLang="ja-JP" sz="1200" b="0" u="none" dirty="0">
                          <a:solidFill>
                            <a:schemeClr val="tx1"/>
                          </a:solidFill>
                          <a:latin typeface="+mn-ea"/>
                          <a:ea typeface="+mn-ea"/>
                        </a:rPr>
                        <a:t>2011</a:t>
                      </a:r>
                      <a:r>
                        <a:rPr lang="ja-JP" altLang="en-US" sz="1200" b="0" u="none" dirty="0">
                          <a:solidFill>
                            <a:schemeClr val="tx1"/>
                          </a:solidFill>
                          <a:latin typeface="+mn-ea"/>
                          <a:ea typeface="+mn-ea"/>
                        </a:rPr>
                        <a:t>年度～）</a:t>
                      </a:r>
                      <a:endParaRPr lang="en-US" altLang="ja-JP" sz="1200" b="0" u="none" dirty="0">
                        <a:solidFill>
                          <a:schemeClr val="tx1"/>
                        </a:solidFill>
                        <a:latin typeface="+mn-ea"/>
                        <a:ea typeface="+mn-ea"/>
                      </a:endParaRPr>
                    </a:p>
                    <a:p>
                      <a:pPr algn="l"/>
                      <a:endParaRPr lang="en-US" altLang="ja-JP" sz="1200" b="0" u="sng" dirty="0">
                        <a:solidFill>
                          <a:srgbClr val="FF0000"/>
                        </a:solidFill>
                        <a:latin typeface="+mn-ea"/>
                        <a:ea typeface="+mn-ea"/>
                      </a:endParaRPr>
                    </a:p>
                    <a:p>
                      <a:pPr algn="l"/>
                      <a:endParaRPr lang="en-US" altLang="ja-JP" sz="1200" b="0" dirty="0">
                        <a:solidFill>
                          <a:schemeClr val="tx1"/>
                        </a:solidFill>
                        <a:latin typeface="+mn-ea"/>
                        <a:ea typeface="+mn-ea"/>
                      </a:endParaRPr>
                    </a:p>
                    <a:p>
                      <a:pPr algn="l"/>
                      <a:endParaRPr kumimoji="1" lang="en-US" altLang="ja-JP" sz="1200" b="0" dirty="0">
                        <a:solidFill>
                          <a:schemeClr val="tx1"/>
                        </a:solidFill>
                        <a:latin typeface="+mn-ea"/>
                        <a:ea typeface="+mn-ea"/>
                      </a:endParaRPr>
                    </a:p>
                    <a:p>
                      <a:pPr algn="l"/>
                      <a:endParaRPr kumimoji="1" lang="ja-JP" altLang="en-US" sz="1200" b="0" dirty="0">
                        <a:solidFill>
                          <a:schemeClr val="tx1"/>
                        </a:solidFill>
                        <a:latin typeface="+mn-ea"/>
                        <a:ea typeface="+mn-ea"/>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endParaRPr kumimoji="1" lang="en-US" altLang="ja-JP" sz="1000" b="0" kern="1200" dirty="0">
                        <a:solidFill>
                          <a:schemeClr val="dk1"/>
                        </a:solidFill>
                        <a:latin typeface="+mn-ea"/>
                        <a:ea typeface="+mn-ea"/>
                        <a:cs typeface="+mn-cs"/>
                      </a:endParaRPr>
                    </a:p>
                    <a:p>
                      <a:pPr algn="l"/>
                      <a:r>
                        <a:rPr kumimoji="1" lang="ja-JP" altLang="en-US" sz="1000" b="0" u="none" kern="1200" dirty="0">
                          <a:solidFill>
                            <a:schemeClr val="tx1"/>
                          </a:solidFill>
                          <a:latin typeface="+mn-ea"/>
                          <a:ea typeface="+mn-ea"/>
                          <a:cs typeface="+mn-cs"/>
                        </a:rPr>
                        <a:t>・</a:t>
                      </a:r>
                      <a:r>
                        <a:rPr lang="ja-JP" altLang="en-US" sz="1050" b="0" u="none" dirty="0">
                          <a:solidFill>
                            <a:schemeClr val="tx1"/>
                          </a:solidFill>
                          <a:latin typeface="+mn-ea"/>
                          <a:ea typeface="+mn-ea"/>
                        </a:rPr>
                        <a:t>新公会計制度（複式）による</a:t>
                      </a:r>
                      <a:endParaRPr lang="en-US" altLang="ja-JP" sz="1050" b="0" u="none" dirty="0">
                        <a:solidFill>
                          <a:schemeClr val="tx1"/>
                        </a:solidFill>
                        <a:latin typeface="+mn-ea"/>
                        <a:ea typeface="+mn-ea"/>
                      </a:endParaRPr>
                    </a:p>
                    <a:p>
                      <a:pPr algn="l"/>
                      <a:r>
                        <a:rPr lang="en-US" altLang="ja-JP" sz="1050" b="0" u="none" dirty="0">
                          <a:solidFill>
                            <a:schemeClr val="tx1"/>
                          </a:solidFill>
                          <a:latin typeface="+mn-ea"/>
                          <a:ea typeface="+mn-ea"/>
                        </a:rPr>
                        <a:t> </a:t>
                      </a:r>
                      <a:r>
                        <a:rPr lang="ja-JP" altLang="en-US" sz="1050" b="0" u="none" dirty="0">
                          <a:solidFill>
                            <a:schemeClr val="tx1"/>
                          </a:solidFill>
                          <a:latin typeface="+mn-ea"/>
                          <a:ea typeface="+mn-ea"/>
                        </a:rPr>
                        <a:t>決算状況　</a:t>
                      </a:r>
                      <a:endParaRPr lang="en-US" altLang="ja-JP" sz="1050" b="0" u="none" dirty="0">
                        <a:solidFill>
                          <a:schemeClr val="tx1"/>
                        </a:solidFill>
                        <a:latin typeface="+mn-ea"/>
                        <a:ea typeface="+mn-ea"/>
                      </a:endParaRPr>
                    </a:p>
                    <a:p>
                      <a:pPr algn="l"/>
                      <a:r>
                        <a:rPr lang="ja-JP" altLang="en-US" sz="1050" b="0" u="none" dirty="0">
                          <a:solidFill>
                            <a:srgbClr val="FF0000"/>
                          </a:solidFill>
                          <a:latin typeface="+mn-ea"/>
                          <a:ea typeface="+mn-ea"/>
                        </a:rPr>
                        <a:t>　</a:t>
                      </a:r>
                      <a:r>
                        <a:rPr lang="en-US" altLang="ja-JP" sz="1050" b="0" u="none" dirty="0">
                          <a:solidFill>
                            <a:schemeClr val="tx1"/>
                          </a:solidFill>
                          <a:latin typeface="+mn-ea"/>
                          <a:ea typeface="+mn-ea"/>
                        </a:rPr>
                        <a:t>[2021</a:t>
                      </a:r>
                      <a:r>
                        <a:rPr lang="ja-JP" altLang="en-US" sz="1050" b="0" u="none" dirty="0">
                          <a:solidFill>
                            <a:schemeClr val="tx1"/>
                          </a:solidFill>
                          <a:latin typeface="+mn-ea"/>
                          <a:ea typeface="+mn-ea"/>
                        </a:rPr>
                        <a:t>年度</a:t>
                      </a:r>
                      <a:r>
                        <a:rPr lang="en-US" altLang="ja-JP" sz="1050" b="0" u="none" dirty="0">
                          <a:solidFill>
                            <a:schemeClr val="tx1"/>
                          </a:solidFill>
                          <a:latin typeface="+mn-ea"/>
                          <a:ea typeface="+mn-ea"/>
                        </a:rPr>
                        <a:t>]</a:t>
                      </a:r>
                    </a:p>
                    <a:p>
                      <a:pPr algn="l"/>
                      <a:r>
                        <a:rPr lang="ja-JP" altLang="en-US" sz="1050" b="0" u="none" dirty="0">
                          <a:solidFill>
                            <a:schemeClr val="tx1"/>
                          </a:solidFill>
                          <a:latin typeface="+mn-ea"/>
                          <a:ea typeface="+mn-ea"/>
                        </a:rPr>
                        <a:t>　貸借対照表（ＢＳ）</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資産</a:t>
                      </a:r>
                      <a:r>
                        <a:rPr lang="en-US" altLang="ja-JP" sz="1050" b="0" u="none" dirty="0">
                          <a:solidFill>
                            <a:schemeClr val="tx1"/>
                          </a:solidFill>
                          <a:latin typeface="+mn-ea"/>
                          <a:ea typeface="+mn-ea"/>
                        </a:rPr>
                        <a:t>7</a:t>
                      </a:r>
                      <a:r>
                        <a:rPr lang="ja-JP" altLang="en-US" sz="1050" b="0" u="none" dirty="0">
                          <a:solidFill>
                            <a:schemeClr val="tx1"/>
                          </a:solidFill>
                          <a:latin typeface="+mn-ea"/>
                          <a:ea typeface="+mn-ea"/>
                        </a:rPr>
                        <a:t>兆</a:t>
                      </a:r>
                      <a:r>
                        <a:rPr lang="en-US" altLang="ja-JP" sz="1050" b="0" u="none" dirty="0">
                          <a:solidFill>
                            <a:schemeClr val="tx1"/>
                          </a:solidFill>
                          <a:latin typeface="+mn-ea"/>
                          <a:ea typeface="+mn-ea"/>
                        </a:rPr>
                        <a:t>7,273</a:t>
                      </a:r>
                      <a:r>
                        <a:rPr lang="ja-JP" altLang="en-US" sz="1050" b="0" u="none" dirty="0">
                          <a:solidFill>
                            <a:schemeClr val="tx1"/>
                          </a:solidFill>
                          <a:latin typeface="+mn-ea"/>
                          <a:ea typeface="+mn-ea"/>
                        </a:rPr>
                        <a:t>億円　</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行政コスト計算書（ＰＬ）</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減価償却費、退職手当引当</a:t>
                      </a:r>
                      <a:endParaRPr lang="en-US" altLang="ja-JP" sz="1050" b="0" u="none" dirty="0">
                        <a:solidFill>
                          <a:schemeClr val="tx1"/>
                        </a:solidFill>
                        <a:latin typeface="+mn-ea"/>
                        <a:ea typeface="+mn-ea"/>
                      </a:endParaRPr>
                    </a:p>
                    <a:p>
                      <a:pPr algn="l"/>
                      <a:r>
                        <a:rPr lang="en-US" altLang="ja-JP" sz="1050" b="0" u="none" dirty="0">
                          <a:solidFill>
                            <a:schemeClr val="tx1"/>
                          </a:solidFill>
                          <a:latin typeface="+mn-ea"/>
                          <a:ea typeface="+mn-ea"/>
                        </a:rPr>
                        <a:t>    </a:t>
                      </a:r>
                      <a:r>
                        <a:rPr lang="ja-JP" altLang="en-US" sz="1050" b="0" u="none" dirty="0">
                          <a:solidFill>
                            <a:schemeClr val="tx1"/>
                          </a:solidFill>
                          <a:latin typeface="+mn-ea"/>
                          <a:ea typeface="+mn-ea"/>
                        </a:rPr>
                        <a:t>金繰入額等の非現金収支</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含め　</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当期収支差額＋</a:t>
                      </a:r>
                      <a:r>
                        <a:rPr lang="en-US" altLang="ja-JP" sz="1050" b="0" u="none" dirty="0">
                          <a:solidFill>
                            <a:schemeClr val="tx1"/>
                          </a:solidFill>
                          <a:latin typeface="+mn-ea"/>
                          <a:ea typeface="+mn-ea"/>
                        </a:rPr>
                        <a:t>1,740</a:t>
                      </a:r>
                      <a:r>
                        <a:rPr lang="ja-JP" altLang="en-US" sz="1050" b="0" u="none" dirty="0">
                          <a:solidFill>
                            <a:schemeClr val="tx1"/>
                          </a:solidFill>
                          <a:latin typeface="+mn-ea"/>
                          <a:ea typeface="+mn-ea"/>
                        </a:rPr>
                        <a:t>億円</a:t>
                      </a:r>
                      <a:endParaRPr lang="en-US" altLang="ja-JP" sz="1050" b="0" u="none" dirty="0">
                        <a:solidFill>
                          <a:schemeClr val="tx1"/>
                        </a:solidFill>
                        <a:latin typeface="+mn-ea"/>
                        <a:ea typeface="+mn-ea"/>
                      </a:endParaRPr>
                    </a:p>
                    <a:p>
                      <a:pPr algn="l"/>
                      <a:r>
                        <a:rPr lang="ja-JP" altLang="en-US" sz="1050" b="0" u="none" dirty="0">
                          <a:solidFill>
                            <a:schemeClr val="tx1"/>
                          </a:solidFill>
                          <a:latin typeface="+mn-ea"/>
                          <a:ea typeface="+mn-ea"/>
                        </a:rPr>
                        <a:t>　</a:t>
                      </a:r>
                      <a:r>
                        <a:rPr lang="ja-JP" altLang="en-US" sz="900" b="0" u="none" dirty="0">
                          <a:solidFill>
                            <a:schemeClr val="tx1"/>
                          </a:solidFill>
                          <a:latin typeface="+mn-ea"/>
                          <a:ea typeface="+mn-ea"/>
                        </a:rPr>
                        <a:t>（主な要因：</a:t>
                      </a:r>
                      <a:endParaRPr lang="en-US" altLang="ja-JP" sz="900" b="0" u="none" dirty="0">
                        <a:solidFill>
                          <a:schemeClr val="tx1"/>
                        </a:solidFill>
                        <a:latin typeface="+mn-ea"/>
                        <a:ea typeface="+mn-ea"/>
                      </a:endParaRPr>
                    </a:p>
                    <a:p>
                      <a:pPr algn="l"/>
                      <a:r>
                        <a:rPr lang="ja-JP" altLang="en-US" sz="900" b="0" u="none" dirty="0">
                          <a:solidFill>
                            <a:schemeClr val="tx1"/>
                          </a:solidFill>
                          <a:latin typeface="+mn-ea"/>
                          <a:ea typeface="+mn-ea"/>
                        </a:rPr>
                        <a:t>　地方税の増、地方交付税の増、等）</a:t>
                      </a:r>
                      <a:endParaRPr lang="ja-JP" altLang="en-US" sz="1050" b="0" u="none" dirty="0">
                        <a:solidFill>
                          <a:schemeClr val="tx1"/>
                        </a:solidFill>
                        <a:latin typeface="+mn-ea"/>
                        <a:ea typeface="+mn-ea"/>
                      </a:endParaRPr>
                    </a:p>
                    <a:p>
                      <a:pPr algn="l"/>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・財務諸表を分かりやすく</a:t>
                      </a:r>
                      <a:endParaRPr kumimoji="1" lang="en-US" altLang="ja-JP" sz="1050" b="0" u="none" kern="1200" dirty="0">
                        <a:solidFill>
                          <a:schemeClr val="tx1"/>
                        </a:solidFill>
                        <a:latin typeface="+mn-ea"/>
                        <a:ea typeface="+mn-ea"/>
                        <a:cs typeface="+mn-cs"/>
                      </a:endParaRPr>
                    </a:p>
                    <a:p>
                      <a:pPr algn="l"/>
                      <a:r>
                        <a:rPr kumimoji="1" lang="ja-JP" altLang="en-US" sz="1050" b="0" u="none" kern="1200" baseline="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解説した報道発表資料、</a:t>
                      </a:r>
                      <a:endParaRPr kumimoji="1" lang="en-US" altLang="ja-JP" sz="1050" b="0" u="none" kern="1200" dirty="0">
                        <a:solidFill>
                          <a:schemeClr val="tx1"/>
                        </a:solidFill>
                        <a:latin typeface="+mn-ea"/>
                        <a:ea typeface="+mn-ea"/>
                        <a:cs typeface="+mn-cs"/>
                      </a:endParaRPr>
                    </a:p>
                    <a:p>
                      <a:pPr algn="l"/>
                      <a:r>
                        <a:rPr kumimoji="1" lang="ja-JP" altLang="en-US" sz="1050" b="0" u="none" kern="1200" baseline="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パンフレット</a:t>
                      </a:r>
                      <a:r>
                        <a:rPr kumimoji="1" lang="en-US" altLang="ja-JP" sz="1050" b="0" u="none" kern="1200" dirty="0">
                          <a:solidFill>
                            <a:schemeClr val="tx1"/>
                          </a:solidFill>
                          <a:latin typeface="+mn-ea"/>
                          <a:ea typeface="+mn-ea"/>
                          <a:cs typeface="+mn-cs"/>
                        </a:rPr>
                        <a:t>〔2011</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r>
                        <a:rPr kumimoji="1" lang="ja-JP" altLang="en-US" sz="1050" b="0" u="none" kern="1200" dirty="0" err="1">
                          <a:solidFill>
                            <a:schemeClr val="tx1"/>
                          </a:solidFill>
                          <a:latin typeface="+mn-ea"/>
                          <a:ea typeface="+mn-ea"/>
                          <a:cs typeface="+mn-cs"/>
                        </a:rPr>
                        <a:t>、</a:t>
                      </a:r>
                      <a:r>
                        <a:rPr kumimoji="1" lang="ja-JP" altLang="en-US" sz="1050" b="0" u="none" kern="1200" dirty="0">
                          <a:solidFill>
                            <a:schemeClr val="tx1"/>
                          </a:solidFill>
                          <a:latin typeface="+mn-ea"/>
                          <a:ea typeface="+mn-ea"/>
                          <a:cs typeface="+mn-cs"/>
                        </a:rPr>
                        <a:t>　</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　新公会計</a:t>
                      </a:r>
                      <a:r>
                        <a:rPr kumimoji="1" lang="en-US" altLang="ja-JP" sz="1050" b="0" u="none" kern="1200" dirty="0">
                          <a:solidFill>
                            <a:schemeClr val="tx1"/>
                          </a:solidFill>
                          <a:latin typeface="+mn-ea"/>
                          <a:ea typeface="+mn-ea"/>
                          <a:cs typeface="+mn-cs"/>
                        </a:rPr>
                        <a:t>NEWS〔2014</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p>
                    <a:p>
                      <a:pPr algn="l"/>
                      <a:r>
                        <a:rPr kumimoji="1" lang="en-US" altLang="ja-JP" sz="1050" b="0" u="none" kern="1200" dirty="0">
                          <a:solidFill>
                            <a:schemeClr val="tx1"/>
                          </a:solidFill>
                          <a:latin typeface="+mn-ea"/>
                          <a:ea typeface="+mn-ea"/>
                          <a:cs typeface="+mn-cs"/>
                        </a:rPr>
                        <a:t>  </a:t>
                      </a:r>
                      <a:r>
                        <a:rPr kumimoji="1" lang="ja-JP" altLang="en-US" sz="1050" b="0" u="none" kern="1200" dirty="0">
                          <a:solidFill>
                            <a:schemeClr val="tx1"/>
                          </a:solidFill>
                          <a:latin typeface="+mn-ea"/>
                          <a:ea typeface="+mn-ea"/>
                          <a:cs typeface="+mn-cs"/>
                        </a:rPr>
                        <a:t>等の公表</a:t>
                      </a:r>
                      <a:endParaRPr kumimoji="1" lang="en-US" altLang="ja-JP" sz="1050" b="0" u="none" kern="1200" dirty="0">
                        <a:solidFill>
                          <a:schemeClr val="tx1"/>
                        </a:solidFill>
                        <a:latin typeface="+mn-ea"/>
                        <a:ea typeface="+mn-ea"/>
                        <a:cs typeface="+mn-cs"/>
                      </a:endParaRPr>
                    </a:p>
                    <a:p>
                      <a:pPr algn="l"/>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・職員向け新公会計制度</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chemeClr val="tx1"/>
                          </a:solidFill>
                          <a:latin typeface="+mn-ea"/>
                          <a:ea typeface="+mn-ea"/>
                          <a:cs typeface="+mn-cs"/>
                        </a:rPr>
                        <a:t>　研修の実施</a:t>
                      </a:r>
                      <a:endParaRPr kumimoji="1" lang="en-US" altLang="ja-JP" sz="1050" b="0" u="none" kern="1200" dirty="0">
                        <a:solidFill>
                          <a:schemeClr val="tx1"/>
                        </a:solidFill>
                        <a:latin typeface="+mn-ea"/>
                        <a:ea typeface="+mn-ea"/>
                        <a:cs typeface="+mn-cs"/>
                      </a:endParaRPr>
                    </a:p>
                    <a:p>
                      <a:pPr algn="l"/>
                      <a:r>
                        <a:rPr kumimoji="1" lang="ja-JP" altLang="en-US" sz="1050" b="0" u="none" kern="1200" dirty="0">
                          <a:solidFill>
                            <a:srgbClr val="FF0000"/>
                          </a:solidFill>
                          <a:latin typeface="+mn-ea"/>
                          <a:ea typeface="+mn-ea"/>
                          <a:cs typeface="+mn-cs"/>
                        </a:rPr>
                        <a:t>　</a:t>
                      </a:r>
                      <a:r>
                        <a:rPr kumimoji="1" lang="en-US" altLang="ja-JP" sz="1050" b="0" u="none" kern="1200" dirty="0">
                          <a:solidFill>
                            <a:schemeClr val="tx1"/>
                          </a:solidFill>
                          <a:latin typeface="+mn-ea"/>
                          <a:ea typeface="+mn-ea"/>
                          <a:cs typeface="+mn-cs"/>
                        </a:rPr>
                        <a:t>〔2021</a:t>
                      </a:r>
                      <a:r>
                        <a:rPr kumimoji="1" lang="ja-JP" altLang="en-US" sz="1050" b="0" u="none" kern="1200" dirty="0">
                          <a:solidFill>
                            <a:schemeClr val="tx1"/>
                          </a:solidFill>
                          <a:latin typeface="+mn-ea"/>
                          <a:ea typeface="+mn-ea"/>
                          <a:cs typeface="+mn-cs"/>
                        </a:rPr>
                        <a:t>年度</a:t>
                      </a:r>
                      <a:r>
                        <a:rPr kumimoji="1" lang="en-US" altLang="ja-JP" sz="1050" b="0" u="none" kern="1200" dirty="0">
                          <a:solidFill>
                            <a:schemeClr val="tx1"/>
                          </a:solidFill>
                          <a:latin typeface="+mn-ea"/>
                          <a:ea typeface="+mn-ea"/>
                          <a:cs typeface="+mn-cs"/>
                        </a:rPr>
                        <a:t>〕</a:t>
                      </a:r>
                    </a:p>
                    <a:p>
                      <a:pPr algn="l"/>
                      <a:r>
                        <a:rPr kumimoji="1" lang="ja-JP" altLang="en-US" sz="1050" b="0" u="none" kern="1200" dirty="0">
                          <a:solidFill>
                            <a:schemeClr val="tx1"/>
                          </a:solidFill>
                          <a:latin typeface="+mn-ea"/>
                          <a:ea typeface="+mn-ea"/>
                          <a:cs typeface="+mn-cs"/>
                        </a:rPr>
                        <a:t>　　計</a:t>
                      </a:r>
                      <a:r>
                        <a:rPr kumimoji="1" lang="en-US" altLang="ja-JP" sz="1050" b="0" u="none" kern="1200" dirty="0">
                          <a:solidFill>
                            <a:schemeClr val="tx1"/>
                          </a:solidFill>
                          <a:latin typeface="+mn-ea"/>
                          <a:ea typeface="+mn-ea"/>
                          <a:cs typeface="+mn-cs"/>
                        </a:rPr>
                        <a:t>22</a:t>
                      </a:r>
                      <a:r>
                        <a:rPr kumimoji="1" lang="ja-JP" altLang="en-US" sz="1050" b="0" u="none" kern="1200" dirty="0">
                          <a:solidFill>
                            <a:schemeClr val="tx1"/>
                          </a:solidFill>
                          <a:latin typeface="+mn-ea"/>
                          <a:ea typeface="+mn-ea"/>
                          <a:cs typeface="+mn-cs"/>
                        </a:rPr>
                        <a:t>回（延</a:t>
                      </a:r>
                      <a:r>
                        <a:rPr kumimoji="1" lang="en-US" altLang="ja-JP" sz="1050" b="0" u="none" kern="1200" dirty="0">
                          <a:solidFill>
                            <a:schemeClr val="tx1"/>
                          </a:solidFill>
                          <a:latin typeface="+mn-ea"/>
                          <a:ea typeface="+mn-ea"/>
                          <a:cs typeface="+mn-cs"/>
                        </a:rPr>
                        <a:t>2,660</a:t>
                      </a:r>
                      <a:r>
                        <a:rPr kumimoji="1" lang="ja-JP" altLang="en-US" sz="1050" b="0" u="none" kern="1200" dirty="0">
                          <a:solidFill>
                            <a:schemeClr val="tx1"/>
                          </a:solidFill>
                          <a:latin typeface="+mn-ea"/>
                          <a:ea typeface="+mn-ea"/>
                          <a:cs typeface="+mn-cs"/>
                        </a:rPr>
                        <a:t>名参加</a:t>
                      </a:r>
                      <a:r>
                        <a:rPr kumimoji="1" lang="en-US" altLang="ja-JP" sz="1050" b="0" u="none" kern="1200" dirty="0">
                          <a:solidFill>
                            <a:schemeClr val="tx1"/>
                          </a:solidFill>
                          <a:latin typeface="+mn-ea"/>
                          <a:ea typeface="+mn-ea"/>
                          <a:cs typeface="+mn-cs"/>
                        </a:rPr>
                        <a:t>〕</a:t>
                      </a:r>
                    </a:p>
                    <a:p>
                      <a:pPr algn="l"/>
                      <a:endParaRPr kumimoji="1" lang="en-US" altLang="ja-JP" sz="1050" b="0" u="none" kern="1200" dirty="0">
                        <a:solidFill>
                          <a:schemeClr val="tx1"/>
                        </a:solidFill>
                        <a:latin typeface="+mn-ea"/>
                        <a:ea typeface="+mn-ea"/>
                        <a:cs typeface="+mn-cs"/>
                      </a:endParaRPr>
                    </a:p>
                    <a:p>
                      <a:pPr algn="l"/>
                      <a:r>
                        <a:rPr kumimoji="1" lang="en-US" altLang="ja-JP" sz="1050" b="0" u="none" kern="1200" dirty="0">
                          <a:solidFill>
                            <a:schemeClr val="tx1"/>
                          </a:solidFill>
                          <a:latin typeface="+mn-ea"/>
                          <a:ea typeface="+mn-ea"/>
                          <a:cs typeface="+mn-cs"/>
                        </a:rPr>
                        <a:t>〔</a:t>
                      </a:r>
                      <a:r>
                        <a:rPr kumimoji="1" lang="ja-JP" altLang="en-US" sz="1050" b="0" u="none" kern="1200" dirty="0">
                          <a:solidFill>
                            <a:schemeClr val="tx1"/>
                          </a:solidFill>
                          <a:latin typeface="+mn-ea"/>
                          <a:ea typeface="+mn-ea"/>
                          <a:cs typeface="+mn-cs"/>
                        </a:rPr>
                        <a:t>参考</a:t>
                      </a:r>
                      <a:r>
                        <a:rPr kumimoji="1" lang="en-US" altLang="ja-JP" sz="1050" b="0" u="none" kern="1200" dirty="0">
                          <a:solidFill>
                            <a:schemeClr val="tx1"/>
                          </a:solidFill>
                          <a:latin typeface="+mn-ea"/>
                          <a:ea typeface="+mn-ea"/>
                          <a:cs typeface="+mn-cs"/>
                        </a:rPr>
                        <a:t>〕</a:t>
                      </a:r>
                    </a:p>
                    <a:p>
                      <a:pPr algn="l"/>
                      <a:r>
                        <a:rPr kumimoji="1" lang="ja-JP" altLang="en-US" sz="1050" b="0" u="none" kern="1200" dirty="0">
                          <a:solidFill>
                            <a:schemeClr val="tx1"/>
                          </a:solidFill>
                          <a:latin typeface="+mn-ea"/>
                          <a:ea typeface="+mn-ea"/>
                          <a:cs typeface="+mn-cs"/>
                        </a:rPr>
                        <a:t>・総務大臣より原則として</a:t>
                      </a:r>
                      <a:r>
                        <a:rPr kumimoji="1" lang="en-US" altLang="ja-JP" sz="1050" b="0" u="none" kern="1200" dirty="0">
                          <a:solidFill>
                            <a:schemeClr val="tx1"/>
                          </a:solidFill>
                          <a:latin typeface="+mn-ea"/>
                          <a:ea typeface="+mn-ea"/>
                          <a:cs typeface="+mn-cs"/>
                        </a:rPr>
                        <a:t>2017</a:t>
                      </a:r>
                      <a:r>
                        <a:rPr kumimoji="1" lang="ja-JP" altLang="en-US" sz="1050" b="0" u="none" kern="1200" dirty="0">
                          <a:solidFill>
                            <a:schemeClr val="tx1"/>
                          </a:solidFill>
                          <a:latin typeface="+mn-ea"/>
                          <a:ea typeface="+mn-ea"/>
                          <a:cs typeface="+mn-cs"/>
                        </a:rPr>
                        <a:t>年度までに全ての地方公共団体に対して「統一的な基準」に基づく財務書類を作成するよう要請があり、</a:t>
                      </a:r>
                      <a:r>
                        <a:rPr kumimoji="1" lang="en-US" altLang="ja-JP" sz="1050" b="0" u="none" kern="1200" dirty="0">
                          <a:solidFill>
                            <a:schemeClr val="tx1"/>
                          </a:solidFill>
                          <a:latin typeface="+mn-ea"/>
                          <a:ea typeface="+mn-ea"/>
                          <a:cs typeface="+mn-cs"/>
                        </a:rPr>
                        <a:t>2017</a:t>
                      </a:r>
                      <a:r>
                        <a:rPr kumimoji="1" lang="ja-JP" altLang="en-US" sz="1050" b="0" u="none" kern="1200" dirty="0">
                          <a:solidFill>
                            <a:schemeClr val="tx1"/>
                          </a:solidFill>
                          <a:latin typeface="+mn-ea"/>
                          <a:ea typeface="+mn-ea"/>
                          <a:cs typeface="+mn-cs"/>
                        </a:rPr>
                        <a:t>年度決算から「統一的な基準」に基づく財務書類等も作成。</a:t>
                      </a:r>
                      <a:endParaRPr kumimoji="1" lang="en-US" altLang="ja-JP" sz="1050" b="0" u="none" kern="1200" dirty="0">
                        <a:solidFill>
                          <a:schemeClr val="tx1"/>
                        </a:solidFill>
                        <a:latin typeface="+mn-ea"/>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356</a:t>
            </a:fld>
            <a:endParaRPr lang="ja-JP" altLang="en-US"/>
          </a:p>
        </p:txBody>
      </p:sp>
    </p:spTree>
    <p:extLst>
      <p:ext uri="{BB962C8B-B14F-4D97-AF65-F5344CB8AC3E}">
        <p14:creationId xmlns:p14="http://schemas.microsoft.com/office/powerpoint/2010/main" val="1843698644"/>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監査事務局業務の民間への委託</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　府政運営</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監査委員事務局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業務の民間開放を決定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監査法人への業務委託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dbl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339752" y="476672"/>
          <a:ext cx="6624736" cy="6036756"/>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76419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60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r>
                        <a:rPr kumimoji="1" lang="en-US" altLang="ja-JP" sz="1400" dirty="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8596">
                <a:tc>
                  <a:txBody>
                    <a:bodyPr/>
                    <a:lstStyle/>
                    <a:p>
                      <a:pPr algn="l"/>
                      <a:r>
                        <a:rPr kumimoji="1" lang="ja-JP" altLang="en-US" sz="1200" dirty="0">
                          <a:solidFill>
                            <a:srgbClr val="FF0000"/>
                          </a:solidFill>
                        </a:rPr>
                        <a:t>　</a:t>
                      </a:r>
                      <a:r>
                        <a:rPr kumimoji="1" lang="ja-JP" altLang="en-US" sz="1200" dirty="0"/>
                        <a:t>民間委託の拡大のための大阪版市場化テストの実施</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　専門性・外部性の発揮</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人員の削減</a:t>
                      </a:r>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r>
                        <a:rPr kumimoji="1" lang="ja-JP" altLang="en-US" sz="1200" dirty="0">
                          <a:solidFill>
                            <a:schemeClr val="tx1"/>
                          </a:solidFill>
                        </a:rPr>
                        <a:t>　監査業務等の一部の監査法人への委託</a:t>
                      </a:r>
                      <a:endParaRPr kumimoji="1" lang="en-US" altLang="ja-JP" sz="1200" dirty="0">
                        <a:solidFill>
                          <a:schemeClr val="tx1"/>
                        </a:solidFill>
                      </a:endParaRPr>
                    </a:p>
                    <a:p>
                      <a:pPr algn="just"/>
                      <a:endParaRPr kumimoji="1" lang="en-US" altLang="ja-JP" sz="1200" dirty="0">
                        <a:solidFill>
                          <a:schemeClr val="tx1"/>
                        </a:solidFill>
                      </a:endParaRPr>
                    </a:p>
                    <a:p>
                      <a:pPr algn="just"/>
                      <a:r>
                        <a:rPr kumimoji="1" lang="ja-JP" altLang="en-US" sz="1200" u="none" dirty="0">
                          <a:solidFill>
                            <a:schemeClr val="tx1"/>
                          </a:solidFill>
                        </a:rPr>
                        <a:t>　・公営企業会計に係</a:t>
                      </a:r>
                      <a:endParaRPr kumimoji="1" lang="en-US" altLang="ja-JP" sz="1200" u="none" dirty="0">
                        <a:solidFill>
                          <a:schemeClr val="tx1"/>
                        </a:solidFill>
                      </a:endParaRPr>
                    </a:p>
                    <a:p>
                      <a:pPr algn="just"/>
                      <a:r>
                        <a:rPr kumimoji="1" lang="ja-JP" altLang="en-US" sz="1200" u="none" dirty="0">
                          <a:solidFill>
                            <a:schemeClr val="tx1"/>
                          </a:solidFill>
                        </a:rPr>
                        <a:t>　　</a:t>
                      </a:r>
                      <a:r>
                        <a:rPr kumimoji="1" lang="ja-JP" altLang="en-US" sz="1200" u="none" dirty="0" err="1">
                          <a:solidFill>
                            <a:schemeClr val="tx1"/>
                          </a:solidFill>
                        </a:rPr>
                        <a:t>る</a:t>
                      </a:r>
                      <a:r>
                        <a:rPr kumimoji="1" lang="ja-JP" altLang="en-US" sz="1200" u="none" dirty="0">
                          <a:solidFill>
                            <a:schemeClr val="tx1"/>
                          </a:solidFill>
                        </a:rPr>
                        <a:t>監査</a:t>
                      </a:r>
                      <a:r>
                        <a:rPr kumimoji="1" lang="ja-JP" altLang="en-US" sz="1200" dirty="0">
                          <a:solidFill>
                            <a:schemeClr val="tx1"/>
                          </a:solidFill>
                        </a:rPr>
                        <a:t>　</a:t>
                      </a:r>
                      <a:endParaRPr kumimoji="1" lang="en-US" altLang="ja-JP" sz="1200" dirty="0">
                        <a:solidFill>
                          <a:schemeClr val="tx1"/>
                        </a:solidFill>
                      </a:endParaRPr>
                    </a:p>
                    <a:p>
                      <a:pPr algn="just"/>
                      <a:r>
                        <a:rPr kumimoji="1" lang="ja-JP" altLang="en-US" sz="1200" dirty="0">
                          <a:solidFill>
                            <a:schemeClr val="tx1"/>
                          </a:solidFill>
                        </a:rPr>
                        <a:t>　・大阪府の機関に</a:t>
                      </a:r>
                      <a:r>
                        <a:rPr kumimoji="1" lang="ja-JP" altLang="en-US" sz="1200" dirty="0" err="1">
                          <a:solidFill>
                            <a:schemeClr val="tx1"/>
                          </a:solidFill>
                        </a:rPr>
                        <a:t>お</a:t>
                      </a:r>
                      <a:endParaRPr kumimoji="1" lang="en-US" altLang="ja-JP" sz="1200" dirty="0">
                        <a:solidFill>
                          <a:schemeClr val="tx1"/>
                        </a:solidFill>
                      </a:endParaRPr>
                    </a:p>
                    <a:p>
                      <a:pPr algn="just"/>
                      <a:r>
                        <a:rPr kumimoji="1" lang="ja-JP" altLang="en-US" sz="1200" dirty="0">
                          <a:solidFill>
                            <a:schemeClr val="tx1"/>
                          </a:solidFill>
                        </a:rPr>
                        <a:t>　　ける新公会計に係</a:t>
                      </a:r>
                      <a:endParaRPr kumimoji="1" lang="en-US" altLang="ja-JP" sz="1200" dirty="0">
                        <a:solidFill>
                          <a:schemeClr val="tx1"/>
                        </a:solidFill>
                      </a:endParaRPr>
                    </a:p>
                    <a:p>
                      <a:pPr algn="just"/>
                      <a:r>
                        <a:rPr kumimoji="1" lang="ja-JP" altLang="en-US" sz="1200" dirty="0">
                          <a:solidFill>
                            <a:schemeClr val="tx1"/>
                          </a:solidFill>
                        </a:rPr>
                        <a:t>　　</a:t>
                      </a:r>
                      <a:r>
                        <a:rPr kumimoji="1" lang="ja-JP" altLang="en-US" sz="1200" dirty="0" err="1">
                          <a:solidFill>
                            <a:schemeClr val="tx1"/>
                          </a:solidFill>
                        </a:rPr>
                        <a:t>る</a:t>
                      </a:r>
                      <a:r>
                        <a:rPr kumimoji="1" lang="ja-JP" altLang="en-US" sz="1200" dirty="0">
                          <a:solidFill>
                            <a:schemeClr val="tx1"/>
                          </a:solidFill>
                        </a:rPr>
                        <a:t>監査</a:t>
                      </a:r>
                      <a:endParaRPr kumimoji="1" lang="en-US" altLang="ja-JP" sz="1200" dirty="0">
                        <a:solidFill>
                          <a:schemeClr val="tx1"/>
                        </a:solidFill>
                      </a:endParaRPr>
                    </a:p>
                    <a:p>
                      <a:pPr algn="just"/>
                      <a:r>
                        <a:rPr kumimoji="1" lang="ja-JP" altLang="en-US" sz="1200" dirty="0">
                          <a:solidFill>
                            <a:schemeClr val="tx1"/>
                          </a:solidFill>
                        </a:rPr>
                        <a:t>　・財政的援助団体等</a:t>
                      </a:r>
                      <a:endParaRPr kumimoji="1" lang="en-US" altLang="ja-JP" sz="1200" dirty="0">
                        <a:solidFill>
                          <a:schemeClr val="tx1"/>
                        </a:solidFill>
                      </a:endParaRPr>
                    </a:p>
                    <a:p>
                      <a:pPr algn="just"/>
                      <a:r>
                        <a:rPr kumimoji="1" lang="ja-JP" altLang="en-US" sz="1200" dirty="0">
                          <a:solidFill>
                            <a:schemeClr val="tx1"/>
                          </a:solidFill>
                        </a:rPr>
                        <a:t>　 </a:t>
                      </a:r>
                      <a:r>
                        <a:rPr kumimoji="1" lang="en-US" altLang="ja-JP" sz="1200" dirty="0">
                          <a:solidFill>
                            <a:schemeClr val="tx1"/>
                          </a:solidFill>
                        </a:rPr>
                        <a:t> </a:t>
                      </a:r>
                      <a:r>
                        <a:rPr kumimoji="1" lang="ja-JP" altLang="en-US" sz="1200" dirty="0">
                          <a:solidFill>
                            <a:schemeClr val="tx1"/>
                          </a:solidFill>
                        </a:rPr>
                        <a:t>に対する監査</a:t>
                      </a:r>
                      <a:endParaRPr kumimoji="1" lang="en-US" altLang="ja-JP" sz="1200" dirty="0">
                        <a:solidFill>
                          <a:schemeClr val="tx1"/>
                        </a:solidFill>
                      </a:endParaRPr>
                    </a:p>
                    <a:p>
                      <a:pPr algn="just"/>
                      <a:r>
                        <a:rPr kumimoji="1" lang="ja-JP" altLang="en-US" sz="1200" dirty="0">
                          <a:solidFill>
                            <a:schemeClr val="tx1"/>
                          </a:solidFill>
                        </a:rPr>
                        <a:t>　・例月現金出納検査</a:t>
                      </a:r>
                      <a:endParaRPr kumimoji="1" lang="en-US" altLang="ja-JP" sz="1200" dirty="0">
                        <a:solidFill>
                          <a:schemeClr val="tx1"/>
                        </a:solidFill>
                      </a:endParaRPr>
                    </a:p>
                    <a:p>
                      <a:pPr algn="just"/>
                      <a:r>
                        <a:rPr kumimoji="1" lang="ja-JP" altLang="en-US" sz="1200" baseline="0" dirty="0">
                          <a:solidFill>
                            <a:schemeClr val="tx1"/>
                          </a:solidFill>
                        </a:rPr>
                        <a:t>　・</a:t>
                      </a:r>
                      <a:r>
                        <a:rPr kumimoji="1" lang="ja-JP" altLang="en-US" sz="1200" dirty="0">
                          <a:solidFill>
                            <a:schemeClr val="tx1"/>
                          </a:solidFill>
                        </a:rPr>
                        <a:t>決算審査</a:t>
                      </a:r>
                      <a:endParaRPr kumimoji="1" lang="en-US" altLang="ja-JP" sz="1200" dirty="0">
                        <a:solidFill>
                          <a:schemeClr val="tx1"/>
                        </a:solidFill>
                      </a:endParaRPr>
                    </a:p>
                    <a:p>
                      <a:pPr algn="just"/>
                      <a:r>
                        <a:rPr kumimoji="1" lang="ja-JP" altLang="en-US" sz="1200" dirty="0">
                          <a:solidFill>
                            <a:schemeClr val="tx1"/>
                          </a:solidFill>
                        </a:rPr>
                        <a:t>　・基金運用状況審査</a:t>
                      </a:r>
                      <a:endParaRPr kumimoji="1" lang="en-US" altLang="ja-JP" sz="1200" dirty="0">
                        <a:solidFill>
                          <a:schemeClr val="tx1"/>
                        </a:solidFill>
                      </a:endParaRPr>
                    </a:p>
                    <a:p>
                      <a:pPr algn="just"/>
                      <a:r>
                        <a:rPr kumimoji="1" lang="ja-JP" altLang="en-US" sz="1200" dirty="0">
                          <a:solidFill>
                            <a:schemeClr val="tx1"/>
                          </a:solidFill>
                        </a:rPr>
                        <a:t>　・健全化判断比率の</a:t>
                      </a:r>
                      <a:endParaRPr kumimoji="1" lang="en-US" altLang="ja-JP" sz="1200" dirty="0">
                        <a:solidFill>
                          <a:schemeClr val="tx1"/>
                        </a:solidFill>
                      </a:endParaRPr>
                    </a:p>
                    <a:p>
                      <a:pPr algn="just"/>
                      <a:r>
                        <a:rPr kumimoji="1" lang="en-US" altLang="ja-JP" sz="1200" dirty="0">
                          <a:solidFill>
                            <a:schemeClr val="tx1"/>
                          </a:solidFill>
                        </a:rPr>
                        <a:t>     </a:t>
                      </a:r>
                      <a:r>
                        <a:rPr kumimoji="1" lang="ja-JP" altLang="en-US" sz="1200" dirty="0">
                          <a:solidFill>
                            <a:schemeClr val="tx1"/>
                          </a:solidFill>
                        </a:rPr>
                        <a:t>審査及び資金不足</a:t>
                      </a:r>
                      <a:endParaRPr kumimoji="1" lang="en-US" altLang="ja-JP" sz="1200" dirty="0">
                        <a:solidFill>
                          <a:schemeClr val="tx1"/>
                        </a:solidFill>
                      </a:endParaRPr>
                    </a:p>
                    <a:p>
                      <a:pPr algn="just"/>
                      <a:r>
                        <a:rPr kumimoji="1" lang="en-US" altLang="ja-JP" sz="1200" dirty="0">
                          <a:solidFill>
                            <a:schemeClr val="tx1"/>
                          </a:solidFill>
                        </a:rPr>
                        <a:t>     </a:t>
                      </a:r>
                      <a:r>
                        <a:rPr kumimoji="1" lang="ja-JP" altLang="en-US" sz="1200" dirty="0">
                          <a:solidFill>
                            <a:schemeClr val="tx1"/>
                          </a:solidFill>
                        </a:rPr>
                        <a:t>比率の審査</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監査法人の専門性を活かした業務委託による監査の充実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algn="l"/>
                      <a:endParaRPr kumimoji="1" lang="en-US" altLang="ja-JP" sz="1200" dirty="0">
                        <a:solidFill>
                          <a:schemeClr val="tx1"/>
                        </a:solidFill>
                      </a:endParaRPr>
                    </a:p>
                    <a:p>
                      <a:pPr algn="l"/>
                      <a:r>
                        <a:rPr kumimoji="1" lang="ja-JP" altLang="en-US" sz="1200" dirty="0">
                          <a:solidFill>
                            <a:schemeClr val="tx1"/>
                          </a:solidFill>
                        </a:rPr>
                        <a:t>　監査法人に監査業務等を委託することによる府職員６名の削減</a:t>
                      </a:r>
                      <a:endParaRPr kumimoji="1" lang="en-US" altLang="ja-JP" sz="1200" strike="dblStrike" baseline="0" dirty="0">
                        <a:solidFill>
                          <a:schemeClr val="tx1"/>
                        </a:solidFill>
                      </a:endParaRPr>
                    </a:p>
                    <a:p>
                      <a:pPr algn="l"/>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（民間委託契約）</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2010</a:t>
                      </a:r>
                      <a:r>
                        <a:rPr kumimoji="1" lang="ja-JP" altLang="en-US" sz="1200" dirty="0">
                          <a:solidFill>
                            <a:schemeClr val="tx1"/>
                          </a:solidFill>
                        </a:rPr>
                        <a:t>～</a:t>
                      </a:r>
                      <a:r>
                        <a:rPr kumimoji="1" lang="en-US" altLang="ja-JP" sz="1200" dirty="0">
                          <a:solidFill>
                            <a:schemeClr val="tx1"/>
                          </a:solidFill>
                        </a:rPr>
                        <a:t>12</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（第１期契約）</a:t>
                      </a:r>
                      <a:endParaRPr kumimoji="1" lang="en-US" altLang="ja-JP" sz="1200" dirty="0">
                        <a:solidFill>
                          <a:schemeClr val="tx1"/>
                        </a:solidFill>
                      </a:endParaRPr>
                    </a:p>
                    <a:p>
                      <a:pPr algn="l"/>
                      <a:r>
                        <a:rPr kumimoji="1" lang="ja-JP" altLang="en-US" sz="1200" baseline="0" dirty="0">
                          <a:solidFill>
                            <a:schemeClr val="tx1"/>
                          </a:solidFill>
                        </a:rPr>
                        <a:t>　 </a:t>
                      </a:r>
                      <a:r>
                        <a:rPr kumimoji="1" lang="ja-JP" altLang="en-US" sz="1200" dirty="0">
                          <a:solidFill>
                            <a:schemeClr val="tx1"/>
                          </a:solidFill>
                        </a:rPr>
                        <a:t>・</a:t>
                      </a:r>
                      <a:r>
                        <a:rPr kumimoji="1" lang="en-US" altLang="ja-JP" sz="1200" dirty="0">
                          <a:solidFill>
                            <a:schemeClr val="tx1"/>
                          </a:solidFill>
                        </a:rPr>
                        <a:t>2013</a:t>
                      </a:r>
                      <a:r>
                        <a:rPr kumimoji="1" lang="ja-JP" altLang="en-US" sz="1200" dirty="0">
                          <a:solidFill>
                            <a:schemeClr val="tx1"/>
                          </a:solidFill>
                        </a:rPr>
                        <a:t>～</a:t>
                      </a:r>
                      <a:r>
                        <a:rPr kumimoji="1" lang="en-US" altLang="ja-JP" sz="1200" dirty="0">
                          <a:solidFill>
                            <a:schemeClr val="tx1"/>
                          </a:solidFill>
                        </a:rPr>
                        <a:t>15</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（第２期契約）</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 </a:t>
                      </a:r>
                      <a:r>
                        <a:rPr kumimoji="1" lang="ja-JP" altLang="en-US" sz="1200" dirty="0">
                          <a:solidFill>
                            <a:schemeClr val="tx1"/>
                          </a:solidFill>
                        </a:rPr>
                        <a:t>・</a:t>
                      </a:r>
                      <a:r>
                        <a:rPr kumimoji="1" lang="en-US" altLang="ja-JP" sz="1200" dirty="0">
                          <a:solidFill>
                            <a:schemeClr val="tx1"/>
                          </a:solidFill>
                        </a:rPr>
                        <a:t>2016</a:t>
                      </a:r>
                      <a:r>
                        <a:rPr kumimoji="1" lang="ja-JP" altLang="en-US" sz="1200" dirty="0">
                          <a:solidFill>
                            <a:schemeClr val="tx1"/>
                          </a:solidFill>
                        </a:rPr>
                        <a:t>～</a:t>
                      </a:r>
                      <a:r>
                        <a:rPr kumimoji="1" lang="en-US" altLang="ja-JP" sz="1200" dirty="0">
                          <a:solidFill>
                            <a:schemeClr val="tx1"/>
                          </a:solidFill>
                        </a:rPr>
                        <a:t>18</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　　 （第３期契約）</a:t>
                      </a:r>
                      <a:endParaRPr kumimoji="1" lang="en-US" altLang="ja-JP" sz="1200" dirty="0">
                        <a:solidFill>
                          <a:schemeClr val="tx1"/>
                        </a:solidFill>
                      </a:endParaRPr>
                    </a:p>
                    <a:p>
                      <a:pPr algn="l"/>
                      <a:r>
                        <a:rPr kumimoji="1" lang="ja-JP" altLang="en-US" sz="1200" u="none" baseline="0" dirty="0">
                          <a:solidFill>
                            <a:schemeClr val="tx1"/>
                          </a:solidFill>
                        </a:rPr>
                        <a:t>    </a:t>
                      </a: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　　 （第４期契約）</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22</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　　 （第５期契約）</a:t>
                      </a:r>
                      <a:endParaRPr kumimoji="1" lang="en-US" altLang="ja-JP" sz="1200" u="none" dirty="0">
                        <a:solidFill>
                          <a:schemeClr val="tx1"/>
                        </a:solidFill>
                      </a:endParaRPr>
                    </a:p>
                    <a:p>
                      <a:pPr algn="l">
                        <a:lnSpc>
                          <a:spcPts val="500"/>
                        </a:lnSpc>
                      </a:pPr>
                      <a:endParaRPr kumimoji="1" lang="en-US" altLang="ja-JP" sz="1200" dirty="0">
                        <a:solidFill>
                          <a:schemeClr val="tx1"/>
                        </a:solidFill>
                      </a:endParaRPr>
                    </a:p>
                    <a:p>
                      <a:pPr algn="l">
                        <a:lnSpc>
                          <a:spcPts val="500"/>
                        </a:lnSpc>
                      </a:pP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357</a:t>
            </a:fld>
            <a:endParaRPr lang="ja-JP" altLang="en-US"/>
          </a:p>
        </p:txBody>
      </p:sp>
    </p:spTree>
    <p:extLst>
      <p:ext uri="{BB962C8B-B14F-4D97-AF65-F5344CB8AC3E}">
        <p14:creationId xmlns:p14="http://schemas.microsoft.com/office/powerpoint/2010/main" val="1601235693"/>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府営住宅の運営見直し</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5553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府営住宅ストック</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総合活用計画</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2016</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府営住宅ストック総合活用計画</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34950" marR="0" lvl="0" indent="-2349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府営住宅ストック総合活用計画</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改定</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49632" y="188640"/>
          <a:ext cx="6696744" cy="662561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6550">
                <a:tc>
                  <a:txBody>
                    <a:bodyPr/>
                    <a:lstStyle/>
                    <a:p>
                      <a:pPr algn="ctr"/>
                      <a:r>
                        <a:rPr kumimoji="1" lang="ja-JP" altLang="en-US" sz="1400" u="none" dirty="0" smtClean="0"/>
                        <a:t>改革前の課題</a:t>
                      </a:r>
                      <a:endParaRPr kumimoji="1" lang="en-US" altLang="ja-JP" sz="1400" u="none" dirty="0" smtClean="0"/>
                    </a:p>
                    <a:p>
                      <a:pPr algn="ctr"/>
                      <a:r>
                        <a:rPr kumimoji="1" lang="ja-JP" altLang="en-US" sz="1400" u="none" dirty="0" smtClean="0"/>
                        <a:t>（</a:t>
                      </a:r>
                      <a:r>
                        <a:rPr kumimoji="1" lang="en-US" altLang="ja-JP" sz="1400" u="none" dirty="0" smtClean="0"/>
                        <a:t>Why</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改革の方向性</a:t>
                      </a:r>
                      <a:endParaRPr kumimoji="1" lang="en-US" altLang="ja-JP" sz="1400" u="none" dirty="0" smtClean="0"/>
                    </a:p>
                    <a:p>
                      <a:pPr algn="ctr"/>
                      <a:r>
                        <a:rPr kumimoji="1" lang="ja-JP" altLang="en-US" sz="1400" u="none" dirty="0" smtClean="0"/>
                        <a:t>（</a:t>
                      </a:r>
                      <a:r>
                        <a:rPr kumimoji="1" lang="en-US" altLang="ja-JP" sz="1400" u="none" dirty="0" smtClean="0"/>
                        <a:t>Vision)</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何をどう改革したか</a:t>
                      </a:r>
                      <a:endParaRPr kumimoji="1" lang="en-US" altLang="ja-JP" sz="1400" u="none" dirty="0" smtClean="0"/>
                    </a:p>
                    <a:p>
                      <a:pPr algn="ctr"/>
                      <a:r>
                        <a:rPr kumimoji="1" lang="ja-JP" altLang="en-US" sz="1400" u="none" dirty="0" smtClean="0"/>
                        <a:t>（</a:t>
                      </a:r>
                      <a:r>
                        <a:rPr kumimoji="1" lang="en-US" altLang="ja-JP" sz="1400" u="none" dirty="0" smtClean="0"/>
                        <a:t>What</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u="none" dirty="0" smtClean="0"/>
                        <a:t>主な成果</a:t>
                      </a:r>
                      <a:endParaRPr kumimoji="1" lang="en-US" altLang="ja-JP" sz="1400" u="none" dirty="0" smtClean="0"/>
                    </a:p>
                    <a:p>
                      <a:pPr algn="ctr"/>
                      <a:r>
                        <a:rPr kumimoji="1" lang="ja-JP" altLang="en-US" sz="1400" u="none" dirty="0" smtClean="0"/>
                        <a:t>（</a:t>
                      </a:r>
                      <a:r>
                        <a:rPr kumimoji="1" lang="en-US" altLang="ja-JP" sz="1400" u="none" dirty="0" smtClean="0"/>
                        <a:t>Outcome</a:t>
                      </a:r>
                      <a:r>
                        <a:rPr kumimoji="1" lang="ja-JP" altLang="en-US" sz="1400" u="none" dirty="0" smtClean="0"/>
                        <a:t>）</a:t>
                      </a:r>
                      <a:endParaRPr kumimoji="1" lang="ja-JP" altLang="en-US" sz="1400" u="none"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6107450">
                <a:tc>
                  <a:txBody>
                    <a:bodyPr/>
                    <a:lstStyle/>
                    <a:p>
                      <a:pPr algn="l"/>
                      <a:r>
                        <a:rPr kumimoji="1" lang="ja-JP" altLang="en-US" sz="1200" u="none" dirty="0" smtClean="0">
                          <a:solidFill>
                            <a:schemeClr val="tx1"/>
                          </a:solidFill>
                        </a:rPr>
                        <a:t>・高度経済成長期の流入人口への対応として大量に整備し、一挙に老朽化が進み、更新・耐震性確保の需要が高まっている</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・住民の高齢化に対応するバリアフリーなどの改良のニーズも増加</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・あわせて、効率的・効果的な経営も求められてきた</a:t>
                      </a:r>
                      <a:endParaRPr kumimoji="1" lang="en-US" altLang="ja-JP" sz="1200" u="none" dirty="0" smtClean="0">
                        <a:solidFill>
                          <a:schemeClr val="tx1"/>
                        </a:solidFill>
                      </a:endParaRPr>
                    </a:p>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・地域経営の主体である基礎自治体が、魅力ある地域づくりとまちの活力の創出に活用する。</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・将来的に量的な縮小を図る。</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良質なものは可能な限り活用することを基本</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indent="-85725" algn="l"/>
                      <a:r>
                        <a:rPr kumimoji="1" lang="ja-JP" altLang="en-US" sz="1200" u="none" dirty="0" smtClean="0">
                          <a:solidFill>
                            <a:schemeClr val="tx1"/>
                          </a:solidFill>
                        </a:rPr>
                        <a:t>・地域の福祉ニーズ等に対応した多様な住宅等への転換など、府営住宅の地域資源化を推進。</a:t>
                      </a:r>
                      <a:endParaRPr kumimoji="1" lang="en-US" altLang="ja-JP" sz="1200" u="none" dirty="0" smtClean="0">
                        <a:solidFill>
                          <a:schemeClr val="tx1"/>
                        </a:solidFill>
                      </a:endParaRP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dirty="0" smtClean="0">
                          <a:solidFill>
                            <a:schemeClr val="tx1"/>
                          </a:solidFill>
                        </a:rPr>
                        <a:t>グループホームへの活用</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・公営住宅のまちづくりへの活用等の観点から、市町への移管を推進。</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・耐震化の推進</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耐震改修事業</a:t>
                      </a:r>
                      <a:endParaRPr kumimoji="1" lang="en-US" altLang="ja-JP" sz="1200" u="none" dirty="0" smtClean="0">
                        <a:solidFill>
                          <a:schemeClr val="tx1"/>
                        </a:solidFill>
                      </a:endParaRPr>
                    </a:p>
                    <a:p>
                      <a:pPr algn="l"/>
                      <a:r>
                        <a:rPr kumimoji="1" lang="en-US" altLang="ja-JP" sz="1200" u="none" dirty="0" smtClean="0">
                          <a:solidFill>
                            <a:schemeClr val="tx1"/>
                          </a:solidFill>
                        </a:rPr>
                        <a:t>‐</a:t>
                      </a:r>
                      <a:r>
                        <a:rPr kumimoji="1" lang="ja-JP" altLang="en-US" sz="1200" u="none" dirty="0" smtClean="0">
                          <a:solidFill>
                            <a:schemeClr val="tx1"/>
                          </a:solidFill>
                        </a:rPr>
                        <a:t>建替事業</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・高齢化への対応</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バリアフリー化の推進</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中層住宅へのエレベーター設置</a:t>
                      </a:r>
                      <a:endParaRPr kumimoji="1" lang="en-US" altLang="ja-JP" sz="1200" u="none" strike="sngStrike" baseline="0" dirty="0" smtClean="0">
                        <a:solidFill>
                          <a:schemeClr val="tx1"/>
                        </a:solidFill>
                      </a:endParaRPr>
                    </a:p>
                    <a:p>
                      <a:pPr marL="88900" indent="-88900"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・ファシリティマネジメントの推進</a:t>
                      </a:r>
                      <a:endParaRPr kumimoji="1" lang="en-US" altLang="ja-JP" sz="1200" u="none" dirty="0" smtClean="0">
                        <a:solidFill>
                          <a:schemeClr val="tx1"/>
                        </a:solidFill>
                      </a:endParaRPr>
                    </a:p>
                    <a:p>
                      <a:pPr marL="85725" indent="-85725"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・自律的な住宅経営</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指定管理者制度の導入（</a:t>
                      </a:r>
                      <a:r>
                        <a:rPr kumimoji="1" lang="en-US" altLang="ja-JP" sz="1200" u="none" dirty="0" smtClean="0">
                          <a:solidFill>
                            <a:schemeClr val="tx1"/>
                          </a:solidFill>
                        </a:rPr>
                        <a:t>2012</a:t>
                      </a:r>
                      <a:r>
                        <a:rPr kumimoji="1" lang="ja-JP" altLang="en-US" sz="1200" u="none" dirty="0" smtClean="0">
                          <a:solidFill>
                            <a:schemeClr val="tx1"/>
                          </a:solidFill>
                        </a:rPr>
                        <a:t>年度～本格実施）</a:t>
                      </a:r>
                      <a:endParaRPr kumimoji="1" lang="en-US" altLang="ja-JP" sz="1200" u="none" dirty="0" smtClean="0">
                        <a:solidFill>
                          <a:schemeClr val="tx1"/>
                        </a:solidFill>
                      </a:endParaRPr>
                    </a:p>
                    <a:p>
                      <a:pPr marL="88900" indent="-88900" algn="l"/>
                      <a:r>
                        <a:rPr kumimoji="1" lang="en-US" altLang="ja-JP" sz="1200" u="none" dirty="0" smtClean="0">
                          <a:solidFill>
                            <a:schemeClr val="tx1"/>
                          </a:solidFill>
                        </a:rPr>
                        <a:t>-</a:t>
                      </a:r>
                      <a:r>
                        <a:rPr kumimoji="1" lang="ja-JP" altLang="en-US" sz="1200" u="none" dirty="0" smtClean="0">
                          <a:solidFill>
                            <a:schemeClr val="tx1"/>
                          </a:solidFill>
                        </a:rPr>
                        <a:t>特別会計の導入（</a:t>
                      </a:r>
                      <a:r>
                        <a:rPr kumimoji="1" lang="en-US" altLang="ja-JP" sz="1200" u="none" dirty="0" smtClean="0">
                          <a:solidFill>
                            <a:schemeClr val="tx1"/>
                          </a:solidFill>
                        </a:rPr>
                        <a:t>2012</a:t>
                      </a:r>
                      <a:r>
                        <a:rPr kumimoji="1" lang="ja-JP" altLang="en-US" sz="1200" u="none" dirty="0" smtClean="0">
                          <a:solidFill>
                            <a:schemeClr val="tx1"/>
                          </a:solidFill>
                        </a:rPr>
                        <a:t>年度～）</a:t>
                      </a:r>
                      <a:endParaRPr kumimoji="1" lang="en-US" altLang="ja-JP" sz="1200" u="none" dirty="0" smtClean="0">
                        <a:solidFill>
                          <a:schemeClr val="tx1"/>
                        </a:solidFill>
                      </a:endParaRPr>
                    </a:p>
                  </a:txBody>
                  <a:tcPr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・府営住宅の空室活用</a:t>
                      </a:r>
                      <a:r>
                        <a:rPr kumimoji="1" lang="en-US" altLang="ja-JP" sz="1200" u="none" dirty="0" smtClean="0">
                          <a:solidFill>
                            <a:schemeClr val="tx1"/>
                          </a:solidFill>
                        </a:rPr>
                        <a:t>65</a:t>
                      </a:r>
                      <a:r>
                        <a:rPr kumimoji="1" lang="ja-JP" altLang="en-US" sz="1200" u="none" dirty="0" smtClean="0">
                          <a:solidFill>
                            <a:schemeClr val="tx1"/>
                          </a:solidFill>
                        </a:rPr>
                        <a:t>戸（</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子育て支援</a:t>
                      </a:r>
                      <a:endParaRPr kumimoji="1" lang="en-US" altLang="ja-JP" sz="1200" u="none" dirty="0" smtClean="0">
                        <a:solidFill>
                          <a:schemeClr val="tx1"/>
                        </a:solidFill>
                      </a:endParaRPr>
                    </a:p>
                    <a:p>
                      <a:pPr marL="85725" indent="-85725" algn="l"/>
                      <a:r>
                        <a:rPr kumimoji="1" lang="en-US" altLang="ja-JP" sz="1200" u="none" dirty="0" smtClean="0">
                          <a:solidFill>
                            <a:schemeClr val="tx1"/>
                          </a:solidFill>
                        </a:rPr>
                        <a:t>‐</a:t>
                      </a:r>
                      <a:r>
                        <a:rPr kumimoji="1" lang="ja-JP" altLang="en-US" sz="1200" u="none" dirty="0" smtClean="0">
                          <a:solidFill>
                            <a:schemeClr val="tx1"/>
                          </a:solidFill>
                        </a:rPr>
                        <a:t>高齢者支援　など</a:t>
                      </a:r>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・グループホームへの活用</a:t>
                      </a:r>
                      <a:r>
                        <a:rPr kumimoji="1" lang="en-US" altLang="ja-JP" sz="1200" u="none" dirty="0" smtClean="0">
                          <a:solidFill>
                            <a:schemeClr val="tx1"/>
                          </a:solidFill>
                        </a:rPr>
                        <a:t>543</a:t>
                      </a:r>
                      <a:r>
                        <a:rPr kumimoji="1" lang="ja-JP" altLang="en-US" sz="1200" u="none" dirty="0" smtClean="0">
                          <a:solidFill>
                            <a:schemeClr val="tx1"/>
                          </a:solidFill>
                        </a:rPr>
                        <a:t>戸（</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marL="85725" indent="-85725" algn="l"/>
                      <a:r>
                        <a:rPr kumimoji="1" lang="ja-JP" altLang="en-US" sz="1200" u="none" dirty="0" smtClean="0">
                          <a:solidFill>
                            <a:schemeClr val="tx1"/>
                          </a:solidFill>
                        </a:rPr>
                        <a:t>・府営住宅の所在する</a:t>
                      </a:r>
                      <a:r>
                        <a:rPr kumimoji="1" lang="en-US" altLang="ja-JP" sz="1200" u="none" dirty="0" smtClean="0">
                          <a:solidFill>
                            <a:schemeClr val="tx1"/>
                          </a:solidFill>
                        </a:rPr>
                        <a:t>38</a:t>
                      </a:r>
                      <a:r>
                        <a:rPr kumimoji="1" lang="ja-JP" altLang="en-US" sz="1200" u="none" dirty="0" smtClean="0">
                          <a:solidFill>
                            <a:schemeClr val="tx1"/>
                          </a:solidFill>
                        </a:rPr>
                        <a:t>市町とまちづくり協議の場を設置</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strike="noStrike" baseline="0" dirty="0" smtClean="0">
                          <a:solidFill>
                            <a:schemeClr val="tx1"/>
                          </a:solidFill>
                        </a:rPr>
                        <a:t>・市町への移管</a:t>
                      </a:r>
                      <a:endParaRPr kumimoji="1" lang="en-US" altLang="ja-JP" sz="1200" u="none" strike="noStrike" baseline="0" dirty="0" smtClean="0">
                        <a:solidFill>
                          <a:schemeClr val="tx1"/>
                        </a:solidFill>
                      </a:endParaRPr>
                    </a:p>
                    <a:p>
                      <a:pPr marL="0" indent="-85725" algn="l"/>
                      <a:r>
                        <a:rPr kumimoji="1" lang="en-US" altLang="ja-JP" sz="1200" u="none" dirty="0" smtClean="0">
                          <a:solidFill>
                            <a:schemeClr val="tx1"/>
                          </a:solidFill>
                        </a:rPr>
                        <a:t>‐</a:t>
                      </a:r>
                      <a:r>
                        <a:rPr kumimoji="1" lang="ja-JP" altLang="en-US" sz="1200" u="none" strike="noStrike" baseline="0" dirty="0" smtClean="0">
                          <a:solidFill>
                            <a:schemeClr val="tx1"/>
                          </a:solidFill>
                        </a:rPr>
                        <a:t>大阪市：約</a:t>
                      </a:r>
                      <a:r>
                        <a:rPr kumimoji="1" lang="en-US" altLang="ja-JP" sz="1200" u="none" strike="noStrike" baseline="0" dirty="0" smtClean="0">
                          <a:solidFill>
                            <a:schemeClr val="tx1"/>
                          </a:solidFill>
                        </a:rPr>
                        <a:t>1.2</a:t>
                      </a:r>
                      <a:r>
                        <a:rPr kumimoji="1" lang="ja-JP" altLang="en-US" sz="1200" u="none" strike="noStrike" baseline="0" dirty="0" smtClean="0">
                          <a:solidFill>
                            <a:schemeClr val="tx1"/>
                          </a:solidFill>
                        </a:rPr>
                        <a:t>万戸（</a:t>
                      </a:r>
                      <a:r>
                        <a:rPr kumimoji="1" lang="en-US" altLang="ja-JP" sz="1200" u="none" strike="noStrike" baseline="0" dirty="0" smtClean="0">
                          <a:solidFill>
                            <a:schemeClr val="tx1"/>
                          </a:solidFill>
                        </a:rPr>
                        <a:t>2015</a:t>
                      </a:r>
                      <a:r>
                        <a:rPr kumimoji="1" lang="ja-JP" altLang="en-US" sz="1200" u="none" strike="noStrike" baseline="0" dirty="0" smtClean="0">
                          <a:solidFill>
                            <a:schemeClr val="tx1"/>
                          </a:solidFill>
                        </a:rPr>
                        <a:t>年度から）</a:t>
                      </a:r>
                      <a:endParaRPr kumimoji="1" lang="en-US" altLang="ja-JP" sz="1200" u="none" strike="noStrike" baseline="0" dirty="0" smtClean="0">
                        <a:solidFill>
                          <a:schemeClr val="tx1"/>
                        </a:solidFill>
                      </a:endParaRPr>
                    </a:p>
                    <a:p>
                      <a:pPr marL="0" indent="-85725" algn="l"/>
                      <a:r>
                        <a:rPr kumimoji="1" lang="en-US" altLang="ja-JP" sz="1200" u="none" dirty="0" smtClean="0">
                          <a:solidFill>
                            <a:schemeClr val="tx1"/>
                          </a:solidFill>
                        </a:rPr>
                        <a:t>‐</a:t>
                      </a:r>
                      <a:r>
                        <a:rPr kumimoji="1" lang="ja-JP" altLang="en-US" sz="1200" u="none" strike="noStrike" baseline="0" dirty="0" smtClean="0">
                          <a:solidFill>
                            <a:schemeClr val="tx1"/>
                          </a:solidFill>
                        </a:rPr>
                        <a:t>大東市：</a:t>
                      </a:r>
                      <a:r>
                        <a:rPr kumimoji="1" lang="en-US" altLang="ja-JP" sz="1200" u="none" strike="noStrike" baseline="0" dirty="0" smtClean="0">
                          <a:solidFill>
                            <a:schemeClr val="tx1"/>
                          </a:solidFill>
                        </a:rPr>
                        <a:t>1,454</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2018</a:t>
                      </a:r>
                      <a:r>
                        <a:rPr kumimoji="1" lang="ja-JP" altLang="en-US" sz="1200" u="none" strike="noStrike" baseline="0" dirty="0" smtClean="0">
                          <a:solidFill>
                            <a:schemeClr val="tx1"/>
                          </a:solidFill>
                        </a:rPr>
                        <a:t>年度から）</a:t>
                      </a:r>
                      <a:endParaRPr kumimoji="1" lang="en-US" altLang="ja-JP" sz="1200" u="none" strike="sngStrike"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strike="noStrike" baseline="0" dirty="0" smtClean="0">
                          <a:solidFill>
                            <a:schemeClr val="tx1"/>
                          </a:solidFill>
                        </a:rPr>
                        <a:t>門真市：</a:t>
                      </a:r>
                      <a:r>
                        <a:rPr kumimoji="1" lang="en-US" altLang="ja-JP" sz="1200" u="none" strike="noStrike" baseline="0" dirty="0" smtClean="0">
                          <a:solidFill>
                            <a:schemeClr val="tx1"/>
                          </a:solidFill>
                        </a:rPr>
                        <a:t>2,492</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2019</a:t>
                      </a:r>
                      <a:r>
                        <a:rPr kumimoji="1" lang="ja-JP" altLang="en-US" sz="1200" u="none" strike="noStrike" baseline="0" dirty="0" smtClean="0">
                          <a:solidFill>
                            <a:schemeClr val="tx1"/>
                          </a:solidFill>
                        </a:rPr>
                        <a:t>年度から）</a:t>
                      </a:r>
                      <a:endParaRPr kumimoji="1" lang="en-US" altLang="ja-JP" sz="1200" u="none" strike="noStrike" baseline="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rPr>
                        <a:t>‐</a:t>
                      </a:r>
                      <a:r>
                        <a:rPr kumimoji="1" lang="ja-JP" altLang="en-US" sz="1200" u="none" strike="noStrike" baseline="0" dirty="0" smtClean="0">
                          <a:solidFill>
                            <a:schemeClr val="tx1"/>
                          </a:solidFill>
                        </a:rPr>
                        <a:t>池田市：　　</a:t>
                      </a:r>
                      <a:r>
                        <a:rPr kumimoji="1" lang="en-US" altLang="ja-JP" sz="1200" u="none" strike="noStrike" baseline="0" dirty="0" smtClean="0">
                          <a:solidFill>
                            <a:schemeClr val="tx1"/>
                          </a:solidFill>
                        </a:rPr>
                        <a:t>60</a:t>
                      </a:r>
                      <a:r>
                        <a:rPr kumimoji="1" lang="ja-JP" altLang="en-US" sz="1200" u="none" strike="noStrike" baseline="0" dirty="0" smtClean="0">
                          <a:solidFill>
                            <a:schemeClr val="tx1"/>
                          </a:solidFill>
                        </a:rPr>
                        <a:t>戸（</a:t>
                      </a:r>
                      <a:r>
                        <a:rPr kumimoji="1" lang="en-US" altLang="ja-JP" sz="1200" u="none" strike="noStrike" baseline="0" dirty="0" smtClean="0">
                          <a:solidFill>
                            <a:schemeClr val="tx1"/>
                          </a:solidFill>
                        </a:rPr>
                        <a:t>2020</a:t>
                      </a:r>
                      <a:r>
                        <a:rPr kumimoji="1" lang="ja-JP" altLang="en-US" sz="1200" u="none" strike="noStrike" baseline="0" dirty="0" smtClean="0">
                          <a:solidFill>
                            <a:schemeClr val="tx1"/>
                          </a:solidFill>
                        </a:rPr>
                        <a:t>年度から）</a:t>
                      </a:r>
                      <a:endParaRPr kumimoji="1" lang="en-US" altLang="ja-JP" sz="1200" u="none" strike="sngStrike" baseline="0"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・耐震化率</a:t>
                      </a:r>
                      <a:r>
                        <a:rPr kumimoji="1" lang="en-US" altLang="ja-JP" sz="1200" u="none" dirty="0" smtClean="0">
                          <a:solidFill>
                            <a:schemeClr val="tx1"/>
                          </a:solidFill>
                        </a:rPr>
                        <a:t>96%</a:t>
                      </a:r>
                      <a:r>
                        <a:rPr kumimoji="1" lang="ja-JP" altLang="en-US" sz="1200" u="none" dirty="0" smtClean="0">
                          <a:solidFill>
                            <a:schemeClr val="tx1"/>
                          </a:solidFill>
                        </a:rPr>
                        <a:t>（</a:t>
                      </a:r>
                      <a:r>
                        <a:rPr kumimoji="1" lang="en-US" altLang="ja-JP" sz="1200" u="none" dirty="0" smtClean="0">
                          <a:solidFill>
                            <a:schemeClr val="tx1"/>
                          </a:solidFill>
                        </a:rPr>
                        <a:t>2021</a:t>
                      </a:r>
                      <a:r>
                        <a:rPr kumimoji="1" lang="ja-JP" altLang="en-US" sz="1200" u="none" dirty="0" smtClean="0">
                          <a:solidFill>
                            <a:schemeClr val="tx1"/>
                          </a:solidFill>
                        </a:rPr>
                        <a:t>年度末）</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・指定管理者制度の導入による縮減効果約</a:t>
                      </a:r>
                      <a:r>
                        <a:rPr kumimoji="1" lang="en-US" altLang="ja-JP" sz="1200" u="none" dirty="0" smtClean="0">
                          <a:solidFill>
                            <a:schemeClr val="tx1"/>
                          </a:solidFill>
                        </a:rPr>
                        <a:t>136</a:t>
                      </a:r>
                      <a:r>
                        <a:rPr kumimoji="1" lang="ja-JP" altLang="en-US" sz="1200" u="none" dirty="0" smtClean="0">
                          <a:solidFill>
                            <a:schemeClr val="tx1"/>
                          </a:solidFill>
                        </a:rPr>
                        <a:t>億円（</a:t>
                      </a:r>
                      <a:r>
                        <a:rPr kumimoji="1" lang="en-US" altLang="ja-JP" sz="1200" u="none" dirty="0" smtClean="0">
                          <a:solidFill>
                            <a:schemeClr val="tx1"/>
                          </a:solidFill>
                        </a:rPr>
                        <a:t>2009</a:t>
                      </a:r>
                      <a:r>
                        <a:rPr kumimoji="1" lang="ja-JP" altLang="en-US" sz="1200" u="none" dirty="0" smtClean="0">
                          <a:solidFill>
                            <a:schemeClr val="tx1"/>
                          </a:solidFill>
                        </a:rPr>
                        <a:t>～</a:t>
                      </a:r>
                      <a:r>
                        <a:rPr kumimoji="1" lang="en-US" altLang="ja-JP" sz="1200" u="none" dirty="0" smtClean="0">
                          <a:solidFill>
                            <a:schemeClr val="tx1"/>
                          </a:solidFill>
                        </a:rPr>
                        <a:t>2016</a:t>
                      </a:r>
                      <a:r>
                        <a:rPr kumimoji="1" lang="ja-JP" altLang="en-US" sz="1200" u="none" dirty="0" smtClean="0">
                          <a:solidFill>
                            <a:schemeClr val="tx1"/>
                          </a:solidFill>
                        </a:rPr>
                        <a:t>年度）</a:t>
                      </a:r>
                      <a:endParaRPr kumimoji="1" lang="en-US" altLang="ja-JP" sz="1200" u="none" dirty="0" smtClean="0">
                        <a:solidFill>
                          <a:schemeClr val="tx1"/>
                        </a:solidFill>
                      </a:endParaRPr>
                    </a:p>
                    <a:p>
                      <a:pPr algn="l"/>
                      <a:endParaRPr kumimoji="1" lang="en-US" altLang="ja-JP" sz="1200" u="none" dirty="0" smtClean="0">
                        <a:solidFill>
                          <a:schemeClr val="tx1"/>
                        </a:solidFill>
                      </a:endParaRPr>
                    </a:p>
                    <a:p>
                      <a:pPr algn="l"/>
                      <a:r>
                        <a:rPr kumimoji="1" lang="ja-JP" altLang="en-US" sz="1200" u="none" dirty="0" smtClean="0">
                          <a:solidFill>
                            <a:schemeClr val="tx1"/>
                          </a:solidFill>
                        </a:rPr>
                        <a:t>・売却・貸付等による歳入確保約</a:t>
                      </a:r>
                      <a:r>
                        <a:rPr kumimoji="1" lang="en-US" altLang="ja-JP" sz="1200" u="none" dirty="0" smtClean="0">
                          <a:solidFill>
                            <a:schemeClr val="tx1"/>
                          </a:solidFill>
                        </a:rPr>
                        <a:t>709</a:t>
                      </a:r>
                      <a:r>
                        <a:rPr kumimoji="1" lang="ja-JP" altLang="en-US" sz="1200" u="none" dirty="0" smtClean="0">
                          <a:solidFill>
                            <a:schemeClr val="tx1"/>
                          </a:solidFill>
                        </a:rPr>
                        <a:t>億円（</a:t>
                      </a:r>
                      <a:r>
                        <a:rPr kumimoji="1" lang="en-US" altLang="ja-JP" sz="1200" u="none" dirty="0" smtClean="0">
                          <a:solidFill>
                            <a:schemeClr val="tx1"/>
                          </a:solidFill>
                        </a:rPr>
                        <a:t>2008</a:t>
                      </a:r>
                      <a:r>
                        <a:rPr kumimoji="1" lang="ja-JP" altLang="en-US" sz="1200" u="none" dirty="0" smtClean="0">
                          <a:solidFill>
                            <a:schemeClr val="tx1"/>
                          </a:solidFill>
                        </a:rPr>
                        <a:t>～</a:t>
                      </a:r>
                      <a:r>
                        <a:rPr kumimoji="1" lang="en-US" altLang="ja-JP" sz="1200" u="none" dirty="0" smtClean="0">
                          <a:solidFill>
                            <a:schemeClr val="tx1"/>
                          </a:solidFill>
                        </a:rPr>
                        <a:t>2021</a:t>
                      </a:r>
                      <a:r>
                        <a:rPr kumimoji="1" lang="ja-JP" altLang="en-US" sz="1200" u="none" dirty="0" smtClean="0">
                          <a:solidFill>
                            <a:schemeClr val="tx1"/>
                          </a:solidFill>
                        </a:rPr>
                        <a:t>年度）</a:t>
                      </a:r>
                      <a:endParaRPr kumimoji="1" lang="en-US" altLang="ja-JP" sz="1200" u="none" dirty="0" smtClean="0">
                        <a:solidFill>
                          <a:schemeClr val="tx1"/>
                        </a:solidFill>
                      </a:endParaRPr>
                    </a:p>
                  </a:txBody>
                  <a:tcPr marT="36000" marB="3600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358</a:t>
            </a:fld>
            <a:endParaRPr lang="ja-JP" altLang="en-US"/>
          </a:p>
        </p:txBody>
      </p:sp>
    </p:spTree>
    <p:extLst>
      <p:ext uri="{BB962C8B-B14F-4D97-AF65-F5344CB8AC3E}">
        <p14:creationId xmlns:p14="http://schemas.microsoft.com/office/powerpoint/2010/main" val="411777801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ext uri="{D42A27DB-BD31-4B8C-83A1-F6EECF244321}">
                <p14:modId xmlns:p14="http://schemas.microsoft.com/office/powerpoint/2010/main" val="3683754443"/>
              </p:ext>
            </p:extLst>
          </p:nvPr>
        </p:nvGraphicFramePr>
        <p:xfrm>
          <a:off x="323528" y="836712"/>
          <a:ext cx="8604170" cy="5137996"/>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第２波（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14</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smtClean="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smtClean="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smtClean="0">
                          <a:solidFill>
                            <a:schemeClr val="bg1"/>
                          </a:solidFill>
                          <a:latin typeface="ＭＳ Ｐゴシック" panose="020B0600070205080204" pitchFamily="50" charset="-128"/>
                          <a:ea typeface="ＭＳ Ｐゴシック" panose="020B0600070205080204" pitchFamily="50" charset="-128"/>
                        </a:rPr>
                        <a:t>10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月９日）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986626">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◆検査体制の整備・拡充</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○保健所を経由せず、地域の医療機関から直接受診調整を行う地域外来・検査センターを設置。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○民間検査機関への委託や医療機関に対する</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PCR</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検査機器の整備支援による検査分析能力の強化。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1767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○病床・宿泊療養施設確保計画を策定し、フェーズに応じた確保病床数とフェーズ移行の判断基準を設定。</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○新型コロナ拠点病院、新型コロナ緊急時支援病院への機能分化を推進。</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○空床補償や施設整備補助、医療用物資の備蓄等の整備を支援。</a:t>
                      </a: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○宿泊療養施設を拡充。</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〇自宅療養を継続。</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576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保健所体制等</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○濃厚接触者の検査、健康観察を行う</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濃厚接触者フォローアップセンター</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別記⑤</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u="none" kern="1200" dirty="0">
                          <a:solidFill>
                            <a:schemeClr val="tx1"/>
                          </a:solidFill>
                          <a:latin typeface="ＭＳ Ｐゴシック" panose="020B0600070205080204" pitchFamily="50" charset="-128"/>
                          <a:ea typeface="ＭＳ Ｐゴシック" panose="020B0600070205080204" pitchFamily="50" charset="-128"/>
                          <a:cs typeface="+mn-cs"/>
                        </a:rPr>
                        <a:t>及び検疫所からの入国　</a:t>
                      </a:r>
                      <a:endParaRPr kumimoji="1" lang="en-US" altLang="ja-JP" sz="1200" b="0" u="none"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u="none"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0" u="none"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0" u="none" kern="1200" dirty="0">
                          <a:solidFill>
                            <a:schemeClr val="tx1"/>
                          </a:solidFill>
                          <a:latin typeface="ＭＳ Ｐゴシック" panose="020B0600070205080204" pitchFamily="50" charset="-128"/>
                          <a:ea typeface="ＭＳ Ｐゴシック" panose="020B0600070205080204" pitchFamily="50" charset="-128"/>
                          <a:cs typeface="+mn-cs"/>
                        </a:rPr>
                        <a:t>者・帰国者情報を一元管理と健康観察を行う</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検疫フォローアップセンター</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別記⑤</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を設置し、保健所を支援。</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○保健所業務負担軽減のため、外部人材等を活用した体制を整備。</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5760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クラスター対策</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spc="0" baseline="0" dirty="0">
                          <a:solidFill>
                            <a:schemeClr val="tx1"/>
                          </a:solidFill>
                          <a:latin typeface="ＭＳ Ｐゴシック" panose="020B0600070205080204" pitchFamily="50" charset="-128"/>
                          <a:ea typeface="+mn-ea"/>
                          <a:cs typeface="+mn-cs"/>
                        </a:rPr>
                        <a:t>○医療機関における</a:t>
                      </a:r>
                      <a:r>
                        <a:rPr kumimoji="1" lang="en-US" altLang="ja-JP" sz="1200" kern="1200" spc="0" baseline="0" dirty="0">
                          <a:solidFill>
                            <a:schemeClr val="tx1"/>
                          </a:solidFill>
                          <a:latin typeface="ＭＳ Ｐゴシック" panose="020B0600070205080204" pitchFamily="50" charset="-128"/>
                          <a:ea typeface="+mn-ea"/>
                          <a:cs typeface="+mn-cs"/>
                        </a:rPr>
                        <a:t>PCR</a:t>
                      </a:r>
                      <a:r>
                        <a:rPr kumimoji="1" lang="ja-JP" altLang="en-US" sz="1200" kern="1200" spc="0" baseline="0" dirty="0">
                          <a:solidFill>
                            <a:schemeClr val="tx1"/>
                          </a:solidFill>
                          <a:latin typeface="ＭＳ Ｐゴシック" panose="020B0600070205080204" pitchFamily="50" charset="-128"/>
                          <a:ea typeface="+mn-ea"/>
                          <a:cs typeface="+mn-cs"/>
                        </a:rPr>
                        <a:t>検査機器等の整備支援、医療機関や高齢者施設に対する研修、クラスター発生時</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の支援チームの派遣、早期スクリーニング検査等を実施</a:t>
                      </a:r>
                      <a:endParaRPr kumimoji="1" lang="en-US" altLang="ja-JP" sz="1200" kern="1200" spc="0" baseline="0" dirty="0">
                        <a:solidFill>
                          <a:schemeClr val="tx1"/>
                        </a:solidFill>
                        <a:latin typeface="ＭＳ Ｐゴシック" panose="020B0600070205080204" pitchFamily="50" charset="-128"/>
                        <a:ea typeface="+mn-ea"/>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5812457"/>
                  </a:ext>
                </a:extLst>
              </a:tr>
            </a:tbl>
          </a:graphicData>
        </a:graphic>
      </p:graphicFrame>
      <p:grpSp>
        <p:nvGrpSpPr>
          <p:cNvPr id="2" name="グループ化 1"/>
          <p:cNvGrpSpPr/>
          <p:nvPr/>
        </p:nvGrpSpPr>
        <p:grpSpPr>
          <a:xfrm>
            <a:off x="2085912" y="1603863"/>
            <a:ext cx="3600224" cy="216493"/>
            <a:chOff x="2085912" y="1603863"/>
            <a:chExt cx="3600224" cy="216493"/>
          </a:xfrm>
        </p:grpSpPr>
        <p:sp>
          <p:nvSpPr>
            <p:cNvPr id="14" name="角丸四角形 13"/>
            <p:cNvSpPr/>
            <p:nvPr/>
          </p:nvSpPr>
          <p:spPr>
            <a:xfrm>
              <a:off x="2085912" y="1604332"/>
              <a:ext cx="158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か所に設置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3669912" y="1603863"/>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grpSp>
        <p:nvGrpSpPr>
          <p:cNvPr id="4" name="グループ化 3"/>
          <p:cNvGrpSpPr/>
          <p:nvPr/>
        </p:nvGrpSpPr>
        <p:grpSpPr>
          <a:xfrm>
            <a:off x="2077595" y="2127874"/>
            <a:ext cx="3960224" cy="228371"/>
            <a:chOff x="2077595" y="2127874"/>
            <a:chExt cx="3960224" cy="228371"/>
          </a:xfrm>
        </p:grpSpPr>
        <p:sp>
          <p:nvSpPr>
            <p:cNvPr id="13" name="角丸四角形 12"/>
            <p:cNvSpPr/>
            <p:nvPr/>
          </p:nvSpPr>
          <p:spPr>
            <a:xfrm>
              <a:off x="2077595" y="2140221"/>
              <a:ext cx="19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日あたり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検体に拡充</a:t>
              </a:r>
            </a:p>
          </p:txBody>
        </p:sp>
        <p:sp>
          <p:nvSpPr>
            <p:cNvPr id="11" name="正方形/長方形 10"/>
            <p:cNvSpPr/>
            <p:nvPr/>
          </p:nvSpPr>
          <p:spPr>
            <a:xfrm>
              <a:off x="4021595" y="2127874"/>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grpSp>
        <p:nvGrpSpPr>
          <p:cNvPr id="16" name="グループ化 15"/>
          <p:cNvGrpSpPr/>
          <p:nvPr/>
        </p:nvGrpSpPr>
        <p:grpSpPr>
          <a:xfrm>
            <a:off x="2085912" y="4420956"/>
            <a:ext cx="4464224" cy="238998"/>
            <a:chOff x="2232088" y="4997025"/>
            <a:chExt cx="4464224" cy="238998"/>
          </a:xfrm>
        </p:grpSpPr>
        <p:sp>
          <p:nvSpPr>
            <p:cNvPr id="17" name="正方形/長方形 16"/>
            <p:cNvSpPr/>
            <p:nvPr/>
          </p:nvSpPr>
          <p:spPr>
            <a:xfrm>
              <a:off x="2232088" y="4997025"/>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zh-TW"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4680088" y="5019999"/>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grpSp>
        <p:nvGrpSpPr>
          <p:cNvPr id="6" name="グループ化 5"/>
          <p:cNvGrpSpPr/>
          <p:nvPr/>
        </p:nvGrpSpPr>
        <p:grpSpPr>
          <a:xfrm>
            <a:off x="2031912" y="3360674"/>
            <a:ext cx="6566179" cy="274386"/>
            <a:chOff x="2085912" y="3551742"/>
            <a:chExt cx="5039264" cy="216024"/>
          </a:xfrm>
        </p:grpSpPr>
        <p:sp>
          <p:nvSpPr>
            <p:cNvPr id="12" name="角丸四角形 11"/>
            <p:cNvSpPr/>
            <p:nvPr/>
          </p:nvSpPr>
          <p:spPr>
            <a:xfrm>
              <a:off x="2085912" y="3551742"/>
              <a:ext cx="2504536"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zh-TW" sz="1200" b="0" i="0" u="none" strike="noStrike" kern="1200" cap="none" spc="0" normalizeH="0" baseline="0" noProof="0" dirty="0">
                  <a:ln>
                    <a:noFill/>
                  </a:ln>
                  <a:solidFill>
                    <a:prstClr val="black"/>
                  </a:solidFill>
                  <a:effectLst/>
                  <a:uLnTx/>
                  <a:uFillTx/>
                  <a:latin typeface="新細明體"/>
                  <a:cs typeface="+mn-cs"/>
                </a:rPr>
                <a:t>188</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1,094</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590448" y="3558137"/>
              <a:ext cx="2534728" cy="2096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spTree>
    <p:extLst>
      <p:ext uri="{BB962C8B-B14F-4D97-AF65-F5344CB8AC3E}">
        <p14:creationId xmlns:p14="http://schemas.microsoft.com/office/powerpoint/2010/main" val="1820970533"/>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市町村国保の累積赤字の削減に向けた府の特別調整交付金の配分基準の見直し</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①分野：健康・医療</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健康医療部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特別調整交付金</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交付方法変更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「大阪府市町村国民健康保険赤字解消計画基準」策定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国保制度改革に伴い大阪府国民健康</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保険保険</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給付費等交付金（府２号繰入金）による交付に変更</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2339812" y="418830"/>
          <a:ext cx="6696744" cy="600048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433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82327">
                <a:tc>
                  <a:txBody>
                    <a:bodyPr/>
                    <a:lstStyle/>
                    <a:p>
                      <a:pPr marL="39688" indent="-39688" algn="l">
                        <a:lnSpc>
                          <a:spcPts val="1600"/>
                        </a:lnSpc>
                      </a:pPr>
                      <a:r>
                        <a:rPr kumimoji="1" lang="ja-JP" altLang="en-US" sz="1200" dirty="0"/>
                        <a:t>・府内市町村の国民健康保険会計の累積赤字額は、</a:t>
                      </a:r>
                      <a:r>
                        <a:rPr kumimoji="1" lang="en-US" altLang="ja-JP" sz="1200" dirty="0"/>
                        <a:t>2008</a:t>
                      </a:r>
                      <a:r>
                        <a:rPr kumimoji="1" lang="ja-JP" altLang="en-US" sz="1200" dirty="0"/>
                        <a:t>年度決算において過去最高額となる約８３０億円の赤字を計上。</a:t>
                      </a:r>
                      <a:endParaRPr kumimoji="1" lang="en-US" altLang="ja-JP" sz="1200" dirty="0"/>
                    </a:p>
                    <a:p>
                      <a:pPr marL="39688" indent="-39688" algn="l">
                        <a:lnSpc>
                          <a:spcPts val="1600"/>
                        </a:lnSpc>
                      </a:pPr>
                      <a:r>
                        <a:rPr kumimoji="1" lang="ja-JP" altLang="en-US" sz="1200" dirty="0"/>
                        <a:t>  これは、全国市町村国保の累積赤字の</a:t>
                      </a:r>
                      <a:endParaRPr kumimoji="1" lang="en-US" altLang="ja-JP" sz="1200" dirty="0"/>
                    </a:p>
                    <a:p>
                      <a:pPr marL="39688" indent="-39688" algn="l">
                        <a:lnSpc>
                          <a:spcPts val="1600"/>
                        </a:lnSpc>
                      </a:pPr>
                      <a:r>
                        <a:rPr kumimoji="1" lang="en-US" altLang="ja-JP" sz="1200" dirty="0"/>
                        <a:t> </a:t>
                      </a:r>
                      <a:r>
                        <a:rPr kumimoji="1" lang="ja-JP" altLang="en-US" sz="1200" dirty="0"/>
                        <a:t>約４５％を</a:t>
                      </a:r>
                      <a:r>
                        <a:rPr kumimoji="1" lang="ja-JP" altLang="en-US" sz="1200" dirty="0">
                          <a:solidFill>
                            <a:schemeClr val="tx1"/>
                          </a:solidFill>
                        </a:rPr>
                        <a:t>占める状況</a:t>
                      </a:r>
                      <a:endParaRPr kumimoji="1" lang="en-US" altLang="ja-JP" sz="1200" dirty="0">
                        <a:solidFill>
                          <a:schemeClr val="tx1"/>
                        </a:solidFill>
                      </a:endParaRPr>
                    </a:p>
                    <a:p>
                      <a:pPr marL="52388" indent="-52388" algn="l">
                        <a:lnSpc>
                          <a:spcPts val="1600"/>
                        </a:lnSpc>
                      </a:pPr>
                      <a:r>
                        <a:rPr kumimoji="1" lang="ja-JP" altLang="en-US" sz="1200" dirty="0">
                          <a:solidFill>
                            <a:schemeClr val="tx1"/>
                          </a:solidFill>
                        </a:rPr>
                        <a:t>・今後の国保の広域化を見据え、累積赤字の解消を急ぐ必要がある。</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dirty="0"/>
                        <a:t>・累積赤字の主な要因である</a:t>
                      </a:r>
                      <a:endParaRPr kumimoji="1" lang="en-US" altLang="ja-JP" sz="1200" dirty="0"/>
                    </a:p>
                    <a:p>
                      <a:pPr algn="l">
                        <a:lnSpc>
                          <a:spcPts val="1600"/>
                        </a:lnSpc>
                      </a:pPr>
                      <a:r>
                        <a:rPr kumimoji="1" lang="ja-JP" altLang="en-US" sz="1200" dirty="0"/>
                        <a:t>　</a:t>
                      </a:r>
                      <a:r>
                        <a:rPr kumimoji="1" lang="en-US" altLang="ja-JP" sz="1200" dirty="0"/>
                        <a:t>-</a:t>
                      </a:r>
                      <a:r>
                        <a:rPr kumimoji="1" lang="ja-JP" altLang="en-US" sz="1200" dirty="0"/>
                        <a:t>収納率</a:t>
                      </a:r>
                      <a:r>
                        <a:rPr kumimoji="1" lang="ja-JP" altLang="en-US" sz="1200" dirty="0">
                          <a:solidFill>
                            <a:schemeClr val="tx1"/>
                          </a:solidFill>
                        </a:rPr>
                        <a:t>の低さ、</a:t>
                      </a:r>
                      <a:endParaRPr kumimoji="1" lang="en-US" altLang="ja-JP" sz="1200" dirty="0">
                        <a:solidFill>
                          <a:schemeClr val="tx1"/>
                        </a:solidFill>
                      </a:endParaRPr>
                    </a:p>
                    <a:p>
                      <a:pPr marL="177800" indent="-177800" algn="l">
                        <a:lnSpc>
                          <a:spcPts val="1600"/>
                        </a:lnSpc>
                      </a:pPr>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保険財政</a:t>
                      </a:r>
                      <a:r>
                        <a:rPr kumimoji="1" lang="ja-JP" altLang="en-US" sz="1200" u="none" dirty="0">
                          <a:solidFill>
                            <a:schemeClr val="tx1"/>
                          </a:solidFill>
                        </a:rPr>
                        <a:t>運営の基本的事項が適切に</a:t>
                      </a:r>
                      <a:r>
                        <a:rPr kumimoji="1" lang="ja-JP" altLang="en-US" sz="1200" dirty="0">
                          <a:solidFill>
                            <a:schemeClr val="tx1"/>
                          </a:solidFill>
                        </a:rPr>
                        <a:t>行われていないこと</a:t>
                      </a:r>
                      <a:endParaRPr kumimoji="1" lang="en-US" altLang="ja-JP" sz="1200" dirty="0">
                        <a:solidFill>
                          <a:schemeClr val="tx1"/>
                        </a:solidFill>
                      </a:endParaRPr>
                    </a:p>
                    <a:p>
                      <a:pPr algn="l">
                        <a:lnSpc>
                          <a:spcPts val="1600"/>
                        </a:lnSpc>
                      </a:pPr>
                      <a:r>
                        <a:rPr kumimoji="1" lang="ja-JP" altLang="en-US" sz="1200" dirty="0">
                          <a:solidFill>
                            <a:schemeClr val="tx1"/>
                          </a:solidFill>
                        </a:rPr>
                        <a:t>の２点の改善</a:t>
                      </a:r>
                      <a:r>
                        <a:rPr kumimoji="1" lang="ja-JP" altLang="en-US" sz="1200" dirty="0"/>
                        <a:t>に取り組む。</a:t>
                      </a:r>
                      <a:endParaRPr kumimoji="1" lang="en-US" altLang="ja-JP" sz="1200" dirty="0"/>
                    </a:p>
                    <a:p>
                      <a:pPr algn="l">
                        <a:lnSpc>
                          <a:spcPts val="1600"/>
                        </a:lnSpc>
                      </a:pPr>
                      <a:endParaRPr kumimoji="1" lang="en-US" altLang="ja-JP" sz="1200" dirty="0"/>
                    </a:p>
                    <a:p>
                      <a:pPr algn="l">
                        <a:lnSpc>
                          <a:spcPts val="1600"/>
                        </a:lnSpc>
                      </a:pPr>
                      <a:r>
                        <a:rPr kumimoji="1" lang="ja-JP" altLang="en-US" sz="1200" dirty="0"/>
                        <a:t>・市町村が積極的に収</a:t>
                      </a:r>
                      <a:endParaRPr kumimoji="1" lang="en-US" altLang="ja-JP" sz="1200" dirty="0"/>
                    </a:p>
                    <a:p>
                      <a:pPr algn="l">
                        <a:lnSpc>
                          <a:spcPts val="1600"/>
                        </a:lnSpc>
                      </a:pPr>
                      <a:r>
                        <a:rPr kumimoji="1" lang="en-US" altLang="ja-JP" sz="1200" dirty="0"/>
                        <a:t> </a:t>
                      </a:r>
                      <a:r>
                        <a:rPr kumimoji="1" lang="ja-JP" altLang="en-US" sz="1200" dirty="0"/>
                        <a:t>納率の改善などに取</a:t>
                      </a:r>
                      <a:endParaRPr kumimoji="1" lang="en-US" altLang="ja-JP" sz="1200" dirty="0"/>
                    </a:p>
                    <a:p>
                      <a:pPr algn="l">
                        <a:lnSpc>
                          <a:spcPts val="1600"/>
                        </a:lnSpc>
                      </a:pPr>
                      <a:r>
                        <a:rPr kumimoji="1" lang="en-US" altLang="ja-JP" sz="1200" dirty="0"/>
                        <a:t> </a:t>
                      </a:r>
                      <a:r>
                        <a:rPr kumimoji="1" lang="ja-JP" altLang="en-US" sz="1200" dirty="0"/>
                        <a:t>組み、計画的に累積赤字の解消を図る仕組みを導入する。</a:t>
                      </a:r>
                      <a:endParaRPr kumimoji="1" lang="en-US" altLang="ja-JP" sz="1200" dirty="0"/>
                    </a:p>
                    <a:p>
                      <a:pPr algn="l">
                        <a:lnSpc>
                          <a:spcPts val="1600"/>
                        </a:lnSpc>
                      </a:pPr>
                      <a:endParaRPr kumimoji="1" lang="en-US" altLang="ja-JP" sz="1200" dirty="0"/>
                    </a:p>
                    <a:p>
                      <a:pPr algn="l">
                        <a:lnSpc>
                          <a:spcPts val="1600"/>
                        </a:lnSpc>
                      </a:pPr>
                      <a:r>
                        <a:rPr kumimoji="1" lang="ja-JP" altLang="en-US" sz="1200" dirty="0"/>
                        <a:t>・府から市町村へ交付</a:t>
                      </a:r>
                      <a:endParaRPr kumimoji="1" lang="en-US" altLang="ja-JP" sz="1200" dirty="0"/>
                    </a:p>
                    <a:p>
                      <a:pPr algn="l">
                        <a:lnSpc>
                          <a:spcPts val="1600"/>
                        </a:lnSpc>
                      </a:pPr>
                      <a:r>
                        <a:rPr kumimoji="1" lang="en-US" altLang="ja-JP" sz="1200" dirty="0"/>
                        <a:t> </a:t>
                      </a:r>
                      <a:r>
                        <a:rPr kumimoji="1" lang="ja-JP" altLang="en-US" sz="1200" dirty="0"/>
                        <a:t>する調整交付金などを</a:t>
                      </a:r>
                      <a:endParaRPr kumimoji="1" lang="en-US" altLang="ja-JP" sz="1200" dirty="0"/>
                    </a:p>
                    <a:p>
                      <a:pPr algn="l">
                        <a:lnSpc>
                          <a:spcPts val="1600"/>
                        </a:lnSpc>
                      </a:pPr>
                      <a:r>
                        <a:rPr kumimoji="1" lang="en-US" altLang="ja-JP" sz="1200" dirty="0"/>
                        <a:t> </a:t>
                      </a:r>
                      <a:r>
                        <a:rPr kumimoji="1" lang="ja-JP" altLang="en-US" sz="1200" dirty="0"/>
                        <a:t>活用し、市町村の国保</a:t>
                      </a:r>
                      <a:endParaRPr kumimoji="1" lang="en-US" altLang="ja-JP" sz="1200" dirty="0"/>
                    </a:p>
                    <a:p>
                      <a:pPr algn="l">
                        <a:lnSpc>
                          <a:spcPts val="1600"/>
                        </a:lnSpc>
                      </a:pPr>
                      <a:r>
                        <a:rPr kumimoji="1" lang="en-US" altLang="ja-JP" sz="1200" dirty="0"/>
                        <a:t> </a:t>
                      </a:r>
                      <a:r>
                        <a:rPr kumimoji="1" lang="ja-JP" altLang="en-US" sz="1200" dirty="0"/>
                        <a:t>財政運営の改善を促す。</a:t>
                      </a:r>
                      <a:endParaRPr kumimoji="1" lang="en-US" altLang="ja-JP" sz="1200" dirty="0"/>
                    </a:p>
                    <a:p>
                      <a:pPr algn="l">
                        <a:lnSpc>
                          <a:spcPts val="1600"/>
                        </a:lnSpc>
                      </a:pPr>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dirty="0">
                          <a:solidFill>
                            <a:schemeClr val="tx1"/>
                          </a:solidFill>
                        </a:rPr>
                        <a:t>・</a:t>
                      </a:r>
                      <a:r>
                        <a:rPr kumimoji="1" lang="en-US" altLang="ja-JP" sz="1200" dirty="0">
                          <a:solidFill>
                            <a:schemeClr val="tx1"/>
                          </a:solidFill>
                        </a:rPr>
                        <a:t>2012</a:t>
                      </a:r>
                      <a:r>
                        <a:rPr kumimoji="1" lang="ja-JP" altLang="en-US" sz="1200" dirty="0">
                          <a:solidFill>
                            <a:schemeClr val="tx1"/>
                          </a:solidFill>
                        </a:rPr>
                        <a:t>年度に、</a:t>
                      </a:r>
                      <a:endParaRPr kumimoji="1" lang="en-US" altLang="ja-JP" sz="1200" dirty="0">
                        <a:solidFill>
                          <a:schemeClr val="tx1"/>
                        </a:solidFill>
                      </a:endParaRPr>
                    </a:p>
                    <a:p>
                      <a:pPr algn="l">
                        <a:lnSpc>
                          <a:spcPts val="1600"/>
                        </a:lnSpc>
                      </a:pPr>
                      <a:r>
                        <a:rPr kumimoji="1" lang="ja-JP" altLang="en-US" sz="1200" dirty="0">
                          <a:solidFill>
                            <a:schemeClr val="tx1"/>
                          </a:solidFill>
                        </a:rPr>
                        <a:t> 「大阪府市町村国民健</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康保険赤字解消計画</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基準」を定め、累積赤</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字率の特に高い団体</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に対して、赤字解消計</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画の策定を求め、累積</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赤字の計画的な解消</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を促している。</a:t>
                      </a:r>
                      <a:endParaRPr kumimoji="1" lang="en-US" altLang="ja-JP" sz="1200" dirty="0">
                        <a:solidFill>
                          <a:schemeClr val="tx1"/>
                        </a:solidFill>
                      </a:endParaRPr>
                    </a:p>
                    <a:p>
                      <a:pPr algn="l">
                        <a:lnSpc>
                          <a:spcPts val="1600"/>
                        </a:lnSpc>
                      </a:pPr>
                      <a:endParaRPr kumimoji="1" lang="en-US" altLang="ja-JP" sz="1200" dirty="0">
                        <a:solidFill>
                          <a:schemeClr val="tx1"/>
                        </a:solidFill>
                      </a:endParaRPr>
                    </a:p>
                    <a:p>
                      <a:pPr algn="l">
                        <a:lnSpc>
                          <a:spcPts val="1600"/>
                        </a:lnSpc>
                      </a:pPr>
                      <a:r>
                        <a:rPr kumimoji="1" lang="ja-JP" altLang="en-US" sz="1200" dirty="0">
                          <a:solidFill>
                            <a:schemeClr val="tx1"/>
                          </a:solidFill>
                        </a:rPr>
                        <a:t>・</a:t>
                      </a:r>
                      <a:r>
                        <a:rPr kumimoji="1" lang="en-US" altLang="ja-JP" sz="1200" dirty="0">
                          <a:solidFill>
                            <a:schemeClr val="tx1"/>
                          </a:solidFill>
                        </a:rPr>
                        <a:t>2011</a:t>
                      </a:r>
                      <a:r>
                        <a:rPr kumimoji="1" lang="ja-JP" altLang="en-US" sz="1200" dirty="0">
                          <a:solidFill>
                            <a:schemeClr val="tx1"/>
                          </a:solidFill>
                        </a:rPr>
                        <a:t>年度から、府特</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別調整交付金の交付</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方法を、「事業実績に</a:t>
                      </a:r>
                      <a:endParaRPr kumimoji="1" lang="en-US" altLang="ja-JP" sz="1200" dirty="0">
                        <a:solidFill>
                          <a:schemeClr val="tx1"/>
                        </a:solidFill>
                      </a:endParaRPr>
                    </a:p>
                    <a:p>
                      <a:pPr algn="l">
                        <a:lnSpc>
                          <a:spcPts val="1600"/>
                        </a:lnSpc>
                      </a:pPr>
                      <a:r>
                        <a:rPr kumimoji="1" lang="en-US" altLang="ja-JP" sz="1200" dirty="0">
                          <a:solidFill>
                            <a:schemeClr val="tx1"/>
                          </a:solidFill>
                        </a:rPr>
                        <a:t> </a:t>
                      </a:r>
                      <a:r>
                        <a:rPr kumimoji="1" lang="ja-JP" altLang="en-US" sz="1200" dirty="0">
                          <a:solidFill>
                            <a:schemeClr val="tx1"/>
                          </a:solidFill>
                        </a:rPr>
                        <a:t>応じた交付」</a:t>
                      </a:r>
                      <a:r>
                        <a:rPr kumimoji="1" lang="en-US" altLang="ja-JP" sz="1200" dirty="0">
                          <a:solidFill>
                            <a:schemeClr val="tx1"/>
                          </a:solidFill>
                        </a:rPr>
                        <a:t>(</a:t>
                      </a:r>
                      <a:r>
                        <a:rPr kumimoji="1" lang="ja-JP" altLang="en-US" sz="1200" dirty="0">
                          <a:solidFill>
                            <a:schemeClr val="tx1"/>
                          </a:solidFill>
                        </a:rPr>
                        <a:t>アウト プット評価）から、「基本的プロセスと成果を重視した交付」（アウトカム評価）に変更した</a:t>
                      </a:r>
                      <a:r>
                        <a:rPr kumimoji="1" lang="ja-JP" altLang="en-US" sz="1200" u="none" dirty="0">
                          <a:solidFill>
                            <a:schemeClr val="tx1"/>
                          </a:solidFill>
                        </a:rPr>
                        <a:t>（</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a:t>
                      </a: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年度からは、国保制度改革に伴い、府２号繰入金に財源を変更。</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600"/>
                        </a:lnSpc>
                      </a:pPr>
                      <a:r>
                        <a:rPr kumimoji="1" lang="ja-JP" altLang="en-US" sz="1200" b="0" dirty="0">
                          <a:solidFill>
                            <a:schemeClr val="tx1"/>
                          </a:solidFill>
                        </a:rPr>
                        <a:t>・累積赤字について、</a:t>
                      </a:r>
                      <a:endParaRPr kumimoji="1" lang="en-US" altLang="ja-JP" sz="1200" b="0" dirty="0">
                        <a:solidFill>
                          <a:schemeClr val="tx1"/>
                        </a:solidFill>
                      </a:endParaRPr>
                    </a:p>
                    <a:p>
                      <a:pPr algn="l">
                        <a:lnSpc>
                          <a:spcPts val="1600"/>
                        </a:lnSpc>
                      </a:pPr>
                      <a:r>
                        <a:rPr kumimoji="1" lang="en-US" altLang="ja-JP" sz="1200" b="0" u="none" dirty="0">
                          <a:solidFill>
                            <a:schemeClr val="tx1"/>
                          </a:solidFill>
                        </a:rPr>
                        <a:t> 2016</a:t>
                      </a:r>
                      <a:r>
                        <a:rPr kumimoji="1" lang="ja-JP" altLang="en-US" sz="1200" b="0" u="none" dirty="0">
                          <a:solidFill>
                            <a:schemeClr val="tx1"/>
                          </a:solidFill>
                        </a:rPr>
                        <a:t>年度決算では約</a:t>
                      </a:r>
                      <a:endParaRPr kumimoji="1" lang="en-US" altLang="ja-JP" sz="1200" b="0" u="none" dirty="0">
                        <a:solidFill>
                          <a:schemeClr val="tx1"/>
                        </a:solidFill>
                      </a:endParaRPr>
                    </a:p>
                    <a:p>
                      <a:pPr algn="l">
                        <a:lnSpc>
                          <a:spcPts val="1600"/>
                        </a:lnSpc>
                      </a:pPr>
                      <a:r>
                        <a:rPr kumimoji="1" lang="en-US" altLang="ja-JP" sz="1200" b="0" u="none" strike="noStrike" dirty="0">
                          <a:solidFill>
                            <a:schemeClr val="tx1"/>
                          </a:solidFill>
                        </a:rPr>
                        <a:t> 194</a:t>
                      </a:r>
                      <a:r>
                        <a:rPr kumimoji="1" lang="ja-JP" altLang="en-US" sz="1200" b="0" u="none" dirty="0">
                          <a:solidFill>
                            <a:schemeClr val="tx1"/>
                          </a:solidFill>
                        </a:rPr>
                        <a:t>億円まで減少</a:t>
                      </a:r>
                      <a:endParaRPr kumimoji="1" lang="en-US" altLang="ja-JP" sz="1200" b="0" u="none" dirty="0">
                        <a:solidFill>
                          <a:schemeClr val="tx1"/>
                        </a:solidFill>
                      </a:endParaRPr>
                    </a:p>
                    <a:p>
                      <a:pPr algn="l">
                        <a:lnSpc>
                          <a:spcPts val="1600"/>
                        </a:lnSpc>
                      </a:pPr>
                      <a:r>
                        <a:rPr kumimoji="1" lang="en-US" altLang="ja-JP" sz="1200" b="0" u="none" dirty="0">
                          <a:solidFill>
                            <a:schemeClr val="tx1"/>
                          </a:solidFill>
                        </a:rPr>
                        <a:t>※2008</a:t>
                      </a:r>
                      <a:r>
                        <a:rPr kumimoji="1" lang="ja-JP" altLang="en-US" sz="1200" b="0" u="none" dirty="0">
                          <a:solidFill>
                            <a:schemeClr val="tx1"/>
                          </a:solidFill>
                        </a:rPr>
                        <a:t>年度比</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・削減額６３６億円</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・削減率約７６．６％</a:t>
                      </a:r>
                      <a:endParaRPr kumimoji="1" lang="en-US" altLang="ja-JP" sz="1200" b="0" u="none" dirty="0">
                        <a:solidFill>
                          <a:schemeClr val="tx1"/>
                        </a:solidFill>
                      </a:endParaRPr>
                    </a:p>
                    <a:p>
                      <a:r>
                        <a:rPr kumimoji="1" lang="en-US" altLang="ja-JP" sz="1200" dirty="0">
                          <a:solidFill>
                            <a:schemeClr val="tx1"/>
                          </a:solidFill>
                          <a:latin typeface="+mn-ea"/>
                        </a:rPr>
                        <a:t>2021</a:t>
                      </a:r>
                      <a:r>
                        <a:rPr kumimoji="1" lang="ja-JP" altLang="en-US" sz="1200" dirty="0">
                          <a:solidFill>
                            <a:schemeClr val="tx1"/>
                          </a:solidFill>
                          <a:latin typeface="+mn-ea"/>
                        </a:rPr>
                        <a:t>年度決算では約１４億円にまで減少</a:t>
                      </a:r>
                      <a:endParaRPr kumimoji="1" lang="en-US" altLang="ja-JP" sz="1200" dirty="0">
                        <a:solidFill>
                          <a:schemeClr val="tx1"/>
                        </a:solidFill>
                        <a:latin typeface="+mn-ea"/>
                      </a:endParaRPr>
                    </a:p>
                    <a:p>
                      <a:r>
                        <a:rPr lang="en-US" altLang="ja-JP" sz="1200" dirty="0">
                          <a:solidFill>
                            <a:schemeClr val="tx1"/>
                          </a:solidFill>
                          <a:latin typeface="+mn-ea"/>
                        </a:rPr>
                        <a:t>※2008</a:t>
                      </a:r>
                      <a:r>
                        <a:rPr lang="ja-JP" altLang="en-US" sz="1200" dirty="0">
                          <a:solidFill>
                            <a:schemeClr val="tx1"/>
                          </a:solidFill>
                          <a:latin typeface="+mn-ea"/>
                        </a:rPr>
                        <a:t>年度比</a:t>
                      </a:r>
                      <a:endParaRPr lang="en-US" altLang="ja-JP" sz="1200" dirty="0">
                        <a:solidFill>
                          <a:schemeClr val="tx1"/>
                        </a:solidFill>
                        <a:latin typeface="+mn-ea"/>
                      </a:endParaRPr>
                    </a:p>
                    <a:p>
                      <a:r>
                        <a:rPr kumimoji="1" lang="ja-JP" altLang="en-US" sz="1200" dirty="0">
                          <a:solidFill>
                            <a:schemeClr val="tx1"/>
                          </a:solidFill>
                          <a:latin typeface="+mn-ea"/>
                        </a:rPr>
                        <a:t>　・削減額約８１６億円</a:t>
                      </a:r>
                      <a:endParaRPr kumimoji="1" lang="en-US" altLang="ja-JP" sz="1200" dirty="0">
                        <a:solidFill>
                          <a:schemeClr val="tx1"/>
                        </a:solidFill>
                        <a:latin typeface="+mn-ea"/>
                      </a:endParaRPr>
                    </a:p>
                    <a:p>
                      <a:r>
                        <a:rPr lang="ja-JP" altLang="en-US" sz="1200" dirty="0">
                          <a:solidFill>
                            <a:schemeClr val="tx1"/>
                          </a:solidFill>
                          <a:latin typeface="+mn-ea"/>
                        </a:rPr>
                        <a:t>　・削減率約９８．３％</a:t>
                      </a:r>
                      <a:endParaRPr kumimoji="1" lang="ja-JP" altLang="en-US" sz="1400" dirty="0">
                        <a:solidFill>
                          <a:schemeClr val="tx1"/>
                        </a:solidFill>
                        <a:latin typeface="+mn-ea"/>
                      </a:endParaRPr>
                    </a:p>
                    <a:p>
                      <a:pPr algn="l">
                        <a:lnSpc>
                          <a:spcPts val="1600"/>
                        </a:lnSpc>
                      </a:pPr>
                      <a:endParaRPr kumimoji="1" lang="en-US" altLang="ja-JP" sz="1200" b="0" u="none" dirty="0">
                        <a:solidFill>
                          <a:schemeClr val="tx1"/>
                        </a:solidFill>
                      </a:endParaRPr>
                    </a:p>
                    <a:p>
                      <a:pPr algn="l">
                        <a:lnSpc>
                          <a:spcPts val="1600"/>
                        </a:lnSpc>
                      </a:pP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・収納率の改善</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r>
                        <a:rPr kumimoji="1" lang="en-US" altLang="ja-JP" sz="1200" b="0" u="none" dirty="0">
                          <a:solidFill>
                            <a:schemeClr val="tx1"/>
                          </a:solidFill>
                        </a:rPr>
                        <a:t>2009</a:t>
                      </a:r>
                      <a:r>
                        <a:rPr kumimoji="1" lang="ja-JP" altLang="en-US" sz="1200" b="0" u="none" dirty="0">
                          <a:solidFill>
                            <a:schemeClr val="tx1"/>
                          </a:solidFill>
                        </a:rPr>
                        <a:t>年度</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８５．７８％</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a:t>
                      </a:r>
                      <a:r>
                        <a:rPr kumimoji="1" lang="en-US" altLang="ja-JP" sz="1200" b="0" u="none" dirty="0">
                          <a:solidFill>
                            <a:schemeClr val="tx1"/>
                          </a:solidFill>
                        </a:rPr>
                        <a:t>2016</a:t>
                      </a:r>
                      <a:r>
                        <a:rPr kumimoji="1" lang="ja-JP" altLang="en-US" sz="1200" b="0" u="none" dirty="0">
                          <a:solidFill>
                            <a:schemeClr val="tx1"/>
                          </a:solidFill>
                        </a:rPr>
                        <a:t>年度</a:t>
                      </a:r>
                      <a:endParaRPr kumimoji="1" lang="en-US" altLang="ja-JP" sz="1200" b="0" u="none" dirty="0">
                        <a:solidFill>
                          <a:schemeClr val="tx1"/>
                        </a:solidFill>
                      </a:endParaRPr>
                    </a:p>
                    <a:p>
                      <a:pPr algn="l">
                        <a:lnSpc>
                          <a:spcPts val="1600"/>
                        </a:lnSpc>
                      </a:pPr>
                      <a:r>
                        <a:rPr kumimoji="1" lang="ja-JP" altLang="en-US" sz="1200" b="0" u="none" dirty="0">
                          <a:solidFill>
                            <a:schemeClr val="tx1"/>
                          </a:solidFill>
                        </a:rPr>
                        <a:t>　　　９０．９４％</a:t>
                      </a:r>
                      <a:endParaRPr kumimoji="1" lang="en-US" altLang="ja-JP" sz="1200" b="0" u="none" dirty="0">
                        <a:solidFill>
                          <a:schemeClr val="tx1"/>
                        </a:solidFill>
                      </a:endParaRPr>
                    </a:p>
                    <a:p>
                      <a:pPr marL="0" algn="l" defTabSz="914400" rtl="0" eaLnBrk="1" latinLnBrk="0" hangingPunct="1">
                        <a:lnSpc>
                          <a:spcPts val="1600"/>
                        </a:lnSpc>
                      </a:pPr>
                      <a:r>
                        <a:rPr kumimoji="1" lang="ja-JP" altLang="en-US" sz="1200" b="0" u="none" dirty="0">
                          <a:solidFill>
                            <a:schemeClr val="tx1"/>
                          </a:solidFill>
                        </a:rPr>
                        <a:t>　　（＋５．１６ポイント</a:t>
                      </a:r>
                      <a:r>
                        <a:rPr kumimoji="1" lang="ja-JP" altLang="en-US" sz="1200" b="0" u="none" kern="1200" dirty="0">
                          <a:solidFill>
                            <a:schemeClr val="tx1"/>
                          </a:solidFill>
                          <a:latin typeface="+mn-lt"/>
                          <a:ea typeface="+mn-ea"/>
                          <a:cs typeface="+mn-cs"/>
                        </a:rPr>
                        <a:t>）</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en-US" altLang="ja-JP" sz="1200" b="0" u="none" kern="1200" dirty="0">
                          <a:solidFill>
                            <a:schemeClr val="tx1"/>
                          </a:solidFill>
                          <a:latin typeface="+mn-lt"/>
                          <a:ea typeface="+mn-ea"/>
                          <a:cs typeface="+mn-cs"/>
                        </a:rPr>
                        <a:t>   2020</a:t>
                      </a:r>
                      <a:r>
                        <a:rPr kumimoji="1" lang="ja-JP" altLang="en-US" sz="1200" b="0" u="none" kern="1200" dirty="0">
                          <a:solidFill>
                            <a:schemeClr val="tx1"/>
                          </a:solidFill>
                          <a:latin typeface="+mn-lt"/>
                          <a:ea typeface="+mn-ea"/>
                          <a:cs typeface="+mn-cs"/>
                        </a:rPr>
                        <a:t>年度</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９２．９３％</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en-US" altLang="ja-JP" sz="1200" b="0" u="none" kern="1200" dirty="0">
                          <a:solidFill>
                            <a:schemeClr val="tx1"/>
                          </a:solidFill>
                          <a:latin typeface="+mn-lt"/>
                          <a:ea typeface="+mn-ea"/>
                          <a:cs typeface="+mn-cs"/>
                        </a:rPr>
                        <a:t>  </a:t>
                      </a:r>
                      <a:r>
                        <a:rPr kumimoji="1" lang="ja-JP" altLang="en-US" sz="1200" b="0" u="none" kern="1200" dirty="0">
                          <a:solidFill>
                            <a:schemeClr val="tx1"/>
                          </a:solidFill>
                          <a:latin typeface="+mn-lt"/>
                          <a:ea typeface="+mn-ea"/>
                          <a:cs typeface="+mn-cs"/>
                        </a:rPr>
                        <a:t>（</a:t>
                      </a:r>
                      <a:r>
                        <a:rPr kumimoji="1" lang="en-US" altLang="ja-JP" sz="1200" b="0" u="none" kern="1200" dirty="0">
                          <a:solidFill>
                            <a:schemeClr val="tx1"/>
                          </a:solidFill>
                          <a:latin typeface="+mn-lt"/>
                          <a:ea typeface="+mn-ea"/>
                          <a:cs typeface="+mn-cs"/>
                        </a:rPr>
                        <a:t>※2009</a:t>
                      </a:r>
                      <a:r>
                        <a:rPr kumimoji="1" lang="ja-JP" altLang="en-US" sz="1200" b="0" u="none" kern="1200" dirty="0">
                          <a:solidFill>
                            <a:schemeClr val="tx1"/>
                          </a:solidFill>
                          <a:latin typeface="+mn-lt"/>
                          <a:ea typeface="+mn-ea"/>
                          <a:cs typeface="+mn-cs"/>
                        </a:rPr>
                        <a:t>年度比</a:t>
                      </a:r>
                      <a:endParaRPr kumimoji="1" lang="en-US" altLang="ja-JP" sz="1200" b="0" u="none" kern="1200" dirty="0">
                        <a:solidFill>
                          <a:schemeClr val="tx1"/>
                        </a:solidFill>
                        <a:latin typeface="+mn-lt"/>
                        <a:ea typeface="+mn-ea"/>
                        <a:cs typeface="+mn-cs"/>
                      </a:endParaRPr>
                    </a:p>
                    <a:p>
                      <a:pPr marL="0" algn="l" defTabSz="914400" rtl="0" eaLnBrk="1" latinLnBrk="0" hangingPunct="1">
                        <a:lnSpc>
                          <a:spcPts val="1600"/>
                        </a:lnSpc>
                      </a:pPr>
                      <a:r>
                        <a:rPr kumimoji="1" lang="ja-JP" altLang="en-US" sz="1200" b="0" u="none" kern="1200" dirty="0">
                          <a:solidFill>
                            <a:schemeClr val="tx1"/>
                          </a:solidFill>
                          <a:latin typeface="+mn-lt"/>
                          <a:ea typeface="+mn-ea"/>
                          <a:cs typeface="+mn-cs"/>
                        </a:rPr>
                        <a:t>　　　＋７．１５ポイント）</a:t>
                      </a:r>
                      <a:endParaRPr kumimoji="1" lang="en-US" altLang="ja-JP" sz="1200" b="0" u="none" kern="1200" dirty="0">
                        <a:solidFill>
                          <a:schemeClr val="tx1"/>
                        </a:solidFill>
                        <a:latin typeface="+mn-lt"/>
                        <a:ea typeface="+mn-ea"/>
                        <a:cs typeface="+mn-cs"/>
                      </a:endParaRPr>
                    </a:p>
                    <a:p>
                      <a:pPr algn="l">
                        <a:lnSpc>
                          <a:spcPts val="1600"/>
                        </a:lnSpc>
                      </a:pPr>
                      <a:endParaRPr kumimoji="1" lang="en-US" altLang="ja-JP" sz="1200" b="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359</a:t>
            </a:fld>
            <a:endParaRPr lang="ja-JP" altLang="en-US"/>
          </a:p>
        </p:txBody>
      </p:sp>
    </p:spTree>
    <p:extLst>
      <p:ext uri="{BB962C8B-B14F-4D97-AF65-F5344CB8AC3E}">
        <p14:creationId xmlns:p14="http://schemas.microsoft.com/office/powerpoint/2010/main" val="2350122731"/>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574559"/>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　</a:t>
            </a:r>
          </a:p>
        </p:txBody>
      </p:sp>
      <p:graphicFrame>
        <p:nvGraphicFramePr>
          <p:cNvPr id="6" name="表 5"/>
          <p:cNvGraphicFramePr>
            <a:graphicFrameLocks noGrp="1"/>
          </p:cNvGraphicFramePr>
          <p:nvPr/>
        </p:nvGraphicFramePr>
        <p:xfrm>
          <a:off x="2253205" y="597019"/>
          <a:ext cx="6696744" cy="5990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629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72000">
                <a:tc>
                  <a:txBody>
                    <a:bodyPr/>
                    <a:lstStyle/>
                    <a:p>
                      <a:pPr algn="l"/>
                      <a:r>
                        <a:rPr kumimoji="1" lang="ja-JP" altLang="en-US" sz="1200" dirty="0">
                          <a:solidFill>
                            <a:schemeClr val="tx1"/>
                          </a:solidFill>
                        </a:rPr>
                        <a:t>・内閣府が</a:t>
                      </a:r>
                      <a:r>
                        <a:rPr kumimoji="1" lang="en-US" altLang="ja-JP" sz="1200" dirty="0">
                          <a:solidFill>
                            <a:schemeClr val="tx1"/>
                          </a:solidFill>
                        </a:rPr>
                        <a:t>2010</a:t>
                      </a:r>
                      <a:r>
                        <a:rPr kumimoji="1" lang="ja-JP" altLang="en-US" sz="1200" dirty="0">
                          <a:solidFill>
                            <a:schemeClr val="tx1"/>
                          </a:solidFill>
                        </a:rPr>
                        <a:t>年に実施した調査によると、ひきこもり青少年は、　</a:t>
                      </a:r>
                      <a:endParaRPr kumimoji="1" lang="en-US" altLang="ja-JP" sz="1200" dirty="0">
                        <a:solidFill>
                          <a:schemeClr val="tx1"/>
                        </a:solidFill>
                      </a:endParaRPr>
                    </a:p>
                    <a:p>
                      <a:pPr algn="l"/>
                      <a:r>
                        <a:rPr kumimoji="1" lang="ja-JP" altLang="en-US" sz="1200" dirty="0">
                          <a:solidFill>
                            <a:schemeClr val="tx1"/>
                          </a:solidFill>
                        </a:rPr>
                        <a:t>　全国　</a:t>
                      </a:r>
                      <a:r>
                        <a:rPr kumimoji="1" lang="en-US" altLang="ja-JP" sz="1200" dirty="0">
                          <a:solidFill>
                            <a:schemeClr val="tx1"/>
                          </a:solidFill>
                        </a:rPr>
                        <a:t>69.6</a:t>
                      </a:r>
                      <a:r>
                        <a:rPr kumimoji="1" lang="ja-JP" altLang="en-US" sz="1200" dirty="0">
                          <a:solidFill>
                            <a:schemeClr val="tx1"/>
                          </a:solidFill>
                        </a:rPr>
                        <a:t>万人</a:t>
                      </a:r>
                      <a:endParaRPr kumimoji="1" lang="en-US" altLang="ja-JP" sz="1200" dirty="0">
                        <a:solidFill>
                          <a:schemeClr val="tx1"/>
                        </a:solidFill>
                      </a:endParaRPr>
                    </a:p>
                    <a:p>
                      <a:pPr algn="l"/>
                      <a:r>
                        <a:rPr kumimoji="1" lang="ja-JP" altLang="en-US" sz="1200" dirty="0">
                          <a:solidFill>
                            <a:schemeClr val="tx1"/>
                          </a:solidFill>
                        </a:rPr>
                        <a:t>　府内　　約</a:t>
                      </a:r>
                      <a:r>
                        <a:rPr kumimoji="1" lang="en-US" altLang="ja-JP" sz="1200" dirty="0">
                          <a:solidFill>
                            <a:schemeClr val="tx1"/>
                          </a:solidFill>
                        </a:rPr>
                        <a:t>5</a:t>
                      </a:r>
                      <a:r>
                        <a:rPr kumimoji="1" lang="ja-JP" altLang="en-US" sz="1200" dirty="0">
                          <a:solidFill>
                            <a:schemeClr val="tx1"/>
                          </a:solidFill>
                        </a:rPr>
                        <a:t>万人　　　　と推計されるが、予防としての不登校対応から地域での発見、社会的自立に向けた支援までの一貫した取り組み体制がなかった。</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en-US" altLang="ja-JP" sz="1200" dirty="0">
                          <a:solidFill>
                            <a:schemeClr val="tx1"/>
                          </a:solidFill>
                        </a:rPr>
                        <a:t>2015</a:t>
                      </a:r>
                      <a:r>
                        <a:rPr kumimoji="1" lang="ja-JP" altLang="en-US" sz="1200" dirty="0">
                          <a:solidFill>
                            <a:schemeClr val="tx1"/>
                          </a:solidFill>
                        </a:rPr>
                        <a:t>年度実施内閣府「若者の生活に関する調査」の結果を踏まえた推計値（</a:t>
                      </a:r>
                      <a:r>
                        <a:rPr kumimoji="1" lang="en-US" altLang="ja-JP" sz="1200" dirty="0">
                          <a:solidFill>
                            <a:schemeClr val="tx1"/>
                          </a:solidFill>
                        </a:rPr>
                        <a:t>15</a:t>
                      </a:r>
                      <a:r>
                        <a:rPr kumimoji="1" lang="ja-JP" altLang="en-US" sz="1200" dirty="0">
                          <a:solidFill>
                            <a:schemeClr val="tx1"/>
                          </a:solidFill>
                        </a:rPr>
                        <a:t>～</a:t>
                      </a:r>
                      <a:r>
                        <a:rPr kumimoji="1" lang="en-US" altLang="ja-JP" sz="1200" dirty="0">
                          <a:solidFill>
                            <a:schemeClr val="tx1"/>
                          </a:solidFill>
                        </a:rPr>
                        <a:t>39</a:t>
                      </a:r>
                      <a:r>
                        <a:rPr kumimoji="1" lang="ja-JP" altLang="en-US" sz="1200" dirty="0">
                          <a:solidFill>
                            <a:schemeClr val="tx1"/>
                          </a:solidFill>
                        </a:rPr>
                        <a:t>歳）</a:t>
                      </a:r>
                      <a:endParaRPr kumimoji="1" lang="en-US" altLang="ja-JP" sz="1200" dirty="0">
                        <a:solidFill>
                          <a:schemeClr val="tx1"/>
                        </a:solidFill>
                      </a:endParaRPr>
                    </a:p>
                    <a:p>
                      <a:pPr algn="l"/>
                      <a:r>
                        <a:rPr kumimoji="1" lang="ja-JP" altLang="en-US" sz="1200" dirty="0">
                          <a:solidFill>
                            <a:schemeClr val="tx1"/>
                          </a:solidFill>
                        </a:rPr>
                        <a:t>　全国　約</a:t>
                      </a:r>
                      <a:r>
                        <a:rPr kumimoji="1" lang="en-US" altLang="ja-JP" sz="1200" dirty="0">
                          <a:solidFill>
                            <a:schemeClr val="tx1"/>
                          </a:solidFill>
                        </a:rPr>
                        <a:t>54.1</a:t>
                      </a:r>
                      <a:r>
                        <a:rPr kumimoji="1" lang="ja-JP" altLang="en-US" sz="1200" dirty="0">
                          <a:solidFill>
                            <a:schemeClr val="tx1"/>
                          </a:solidFill>
                        </a:rPr>
                        <a:t>万人</a:t>
                      </a:r>
                      <a:endParaRPr kumimoji="1" lang="en-US" altLang="ja-JP" sz="1200" dirty="0">
                        <a:solidFill>
                          <a:schemeClr val="tx1"/>
                        </a:solidFill>
                      </a:endParaRPr>
                    </a:p>
                    <a:p>
                      <a:pPr algn="l"/>
                      <a:r>
                        <a:rPr kumimoji="1" lang="ja-JP" altLang="en-US" sz="1200" dirty="0">
                          <a:solidFill>
                            <a:schemeClr val="tx1"/>
                          </a:solidFill>
                        </a:rPr>
                        <a:t>　府内　約</a:t>
                      </a:r>
                      <a:r>
                        <a:rPr kumimoji="1" lang="en-US" altLang="ja-JP" sz="1200" dirty="0">
                          <a:solidFill>
                            <a:schemeClr val="tx1"/>
                          </a:solidFill>
                        </a:rPr>
                        <a:t>4</a:t>
                      </a:r>
                      <a:r>
                        <a:rPr kumimoji="1" lang="ja-JP" altLang="en-US" sz="1200" dirty="0">
                          <a:solidFill>
                            <a:schemeClr val="tx1"/>
                          </a:solidFill>
                        </a:rPr>
                        <a:t>万人</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・高校・大学を中退してしまうと、支援を受けるための契機がなくなり問題が潜在化。</a:t>
                      </a:r>
                      <a:endParaRPr kumimoji="1" lang="en-US" altLang="ja-JP" sz="1200" dirty="0">
                        <a:solidFill>
                          <a:schemeClr val="tx1"/>
                        </a:solidFill>
                      </a:endParaRPr>
                    </a:p>
                    <a:p>
                      <a:pPr algn="l"/>
                      <a:r>
                        <a:rPr kumimoji="1" lang="ja-JP" altLang="en-US" sz="1200" dirty="0">
                          <a:solidFill>
                            <a:schemeClr val="tx1"/>
                          </a:solidFill>
                        </a:rPr>
                        <a:t>加えて支援にあたる</a:t>
                      </a:r>
                      <a:r>
                        <a:rPr kumimoji="1" lang="en-US" altLang="ja-JP" sz="1200" dirty="0">
                          <a:solidFill>
                            <a:schemeClr val="tx1"/>
                          </a:solidFill>
                        </a:rPr>
                        <a:t>NPO</a:t>
                      </a:r>
                      <a:r>
                        <a:rPr kumimoji="1" lang="ja-JP" altLang="en-US" sz="1200" dirty="0">
                          <a:solidFill>
                            <a:schemeClr val="tx1"/>
                          </a:solidFill>
                        </a:rPr>
                        <a:t>等の社会的資源が不足している状況にある。</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・ひきこもり青少年を地域で早期発見・支援するシステムの構築</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大阪発</a:t>
                      </a:r>
                      <a:r>
                        <a:rPr kumimoji="1" lang="en-US" altLang="ja-JP" sz="1200" dirty="0">
                          <a:solidFill>
                            <a:schemeClr val="tx1"/>
                          </a:solidFill>
                        </a:rPr>
                        <a:t>】</a:t>
                      </a:r>
                    </a:p>
                    <a:p>
                      <a:pPr algn="l"/>
                      <a:r>
                        <a:rPr kumimoji="1" lang="ja-JP" altLang="en-US" sz="1200" dirty="0">
                          <a:solidFill>
                            <a:schemeClr val="tx1"/>
                          </a:solidFill>
                        </a:rPr>
                        <a:t>（取組み</a:t>
                      </a:r>
                      <a:r>
                        <a:rPr kumimoji="1" lang="en-US" altLang="ja-JP" sz="1200" dirty="0">
                          <a:solidFill>
                            <a:schemeClr val="tx1"/>
                          </a:solidFill>
                        </a:rPr>
                        <a:t>1</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福祉、保健・医療の関係機関や</a:t>
                      </a:r>
                      <a:r>
                        <a:rPr kumimoji="1" lang="en-US" altLang="ja-JP" sz="1200" dirty="0">
                          <a:solidFill>
                            <a:schemeClr val="tx1"/>
                          </a:solidFill>
                        </a:rPr>
                        <a:t>NPO</a:t>
                      </a:r>
                      <a:r>
                        <a:rPr kumimoji="1" lang="ja-JP" altLang="en-US" sz="1200" dirty="0">
                          <a:solidFill>
                            <a:schemeClr val="tx1"/>
                          </a:solidFill>
                        </a:rPr>
                        <a:t>団体との連携を通じて、ひきこもり青少年に対する総合的な支援体制を整備</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（取組み</a:t>
                      </a:r>
                      <a:r>
                        <a:rPr kumimoji="1" lang="en-US" altLang="ja-JP" sz="1200" dirty="0">
                          <a:solidFill>
                            <a:schemeClr val="tx1"/>
                          </a:solidFill>
                        </a:rPr>
                        <a:t>2</a:t>
                      </a:r>
                      <a:r>
                        <a:rPr kumimoji="1" lang="ja-JP" altLang="en-US" sz="1200" dirty="0">
                          <a:solidFill>
                            <a:schemeClr val="tx1"/>
                          </a:solidFill>
                        </a:rPr>
                        <a:t>）</a:t>
                      </a:r>
                      <a:endParaRPr kumimoji="1" lang="en-US" altLang="ja-JP" sz="1200" dirty="0">
                        <a:solidFill>
                          <a:schemeClr val="tx1"/>
                        </a:solidFill>
                      </a:endParaRPr>
                    </a:p>
                    <a:p>
                      <a:pPr algn="l"/>
                      <a:r>
                        <a:rPr kumimoji="1" lang="ja-JP" altLang="en-US" sz="1200" dirty="0">
                          <a:solidFill>
                            <a:schemeClr val="tx1"/>
                          </a:solidFill>
                        </a:rPr>
                        <a:t>市町村を核として、学校、民生委員、福祉事務所等からなる「地域支援ネットワーク」を構築し、ひきこもり青少年の早期発見・支援体制を構築</a:t>
                      </a:r>
                      <a:endParaRPr kumimoji="1" lang="en-US" altLang="ja-JP" sz="1200" dirty="0">
                        <a:solidFill>
                          <a:schemeClr val="tx1"/>
                        </a:solidFill>
                      </a:endParaRPr>
                    </a:p>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・府内</a:t>
                      </a:r>
                      <a:r>
                        <a:rPr kumimoji="1" lang="en-US" altLang="ja-JP" sz="1200" u="none" dirty="0">
                          <a:solidFill>
                            <a:schemeClr val="tx1"/>
                          </a:solidFill>
                        </a:rPr>
                        <a:t>10</a:t>
                      </a:r>
                      <a:r>
                        <a:rPr kumimoji="1" lang="ja-JP" altLang="en-US" sz="1200" u="none" dirty="0">
                          <a:solidFill>
                            <a:schemeClr val="tx1"/>
                          </a:solidFill>
                        </a:rPr>
                        <a:t>か所に</a:t>
                      </a:r>
                      <a:r>
                        <a:rPr kumimoji="1" lang="en-US" altLang="ja-JP" sz="1200" u="none" dirty="0">
                          <a:solidFill>
                            <a:schemeClr val="tx1"/>
                          </a:solidFill>
                        </a:rPr>
                        <a:t>NPO</a:t>
                      </a:r>
                      <a:r>
                        <a:rPr kumimoji="1" lang="ja-JP" altLang="en-US" sz="1200" u="none" dirty="0">
                          <a:solidFill>
                            <a:schemeClr val="tx1"/>
                          </a:solidFill>
                        </a:rPr>
                        <a:t>等が運営する「子ども・若者自立支援センター」を開設し、ひきこもり青少年を支援する「子ども・若者自立サポート事業」を実施。</a:t>
                      </a:r>
                      <a:endParaRPr kumimoji="1" lang="en-US" altLang="ja-JP" sz="1200" u="none" dirty="0">
                        <a:solidFill>
                          <a:schemeClr val="tx1"/>
                        </a:solidFill>
                      </a:endParaRPr>
                    </a:p>
                    <a:p>
                      <a:pPr algn="l"/>
                      <a:r>
                        <a:rPr kumimoji="1" lang="ja-JP" altLang="en-US" sz="1200" u="none" dirty="0">
                          <a:solidFill>
                            <a:schemeClr val="tx1"/>
                          </a:solidFill>
                        </a:rPr>
                        <a:t>（府は運営</a:t>
                      </a:r>
                      <a:r>
                        <a:rPr kumimoji="1" lang="en-US" altLang="ja-JP" sz="1200" u="none" dirty="0">
                          <a:solidFill>
                            <a:schemeClr val="tx1"/>
                          </a:solidFill>
                        </a:rPr>
                        <a:t>NPO</a:t>
                      </a:r>
                      <a:r>
                        <a:rPr kumimoji="1" lang="ja-JP" altLang="en-US" sz="1200" u="none" dirty="0">
                          <a:solidFill>
                            <a:schemeClr val="tx1"/>
                          </a:solidFill>
                        </a:rPr>
                        <a:t>に対して委託費を支払い）</a:t>
                      </a:r>
                      <a:endParaRPr kumimoji="1" lang="en-US" altLang="ja-JP" sz="1200" u="none" dirty="0">
                        <a:solidFill>
                          <a:schemeClr val="tx1"/>
                        </a:solidFill>
                      </a:endParaRPr>
                    </a:p>
                    <a:p>
                      <a:pPr algn="l"/>
                      <a:r>
                        <a:rPr kumimoji="1" lang="en-US" altLang="ja-JP" sz="1200" u="none" dirty="0">
                          <a:solidFill>
                            <a:schemeClr val="tx1"/>
                          </a:solidFill>
                        </a:rPr>
                        <a:t>(2012</a:t>
                      </a:r>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・「子ども・若者自立支援センター登録制度」を実施し、市町村への登録団体活用を促進。（</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・大阪府ひきこもり青少年支援市町村連絡会や支援センターの充実など市町村と連携した地域支援ネットワークを推進</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2012</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en-US" altLang="ja-JP" sz="1200" u="none" dirty="0">
                          <a:solidFill>
                            <a:schemeClr val="tx1"/>
                          </a:solidFill>
                        </a:rPr>
                        <a:t>633</a:t>
                      </a:r>
                      <a:r>
                        <a:rPr kumimoji="1" lang="ja-JP" altLang="en-US" sz="1200" u="none" dirty="0">
                          <a:solidFill>
                            <a:schemeClr val="tx1"/>
                          </a:solidFill>
                        </a:rPr>
                        <a:t>人（延べ</a:t>
                      </a:r>
                      <a:r>
                        <a:rPr kumimoji="1" lang="en-US" altLang="ja-JP" sz="1200" u="none" dirty="0">
                          <a:solidFill>
                            <a:schemeClr val="tx1"/>
                          </a:solidFill>
                        </a:rPr>
                        <a:t>6,514</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en-US" altLang="ja-JP" sz="1200" u="none" dirty="0">
                          <a:solidFill>
                            <a:schemeClr val="tx1"/>
                          </a:solidFill>
                        </a:rPr>
                        <a:t>837</a:t>
                      </a:r>
                      <a:r>
                        <a:rPr kumimoji="1" lang="ja-JP" altLang="en-US" sz="1200" u="none" dirty="0">
                          <a:solidFill>
                            <a:schemeClr val="tx1"/>
                          </a:solidFill>
                        </a:rPr>
                        <a:t>人（</a:t>
                      </a:r>
                      <a:r>
                        <a:rPr kumimoji="1" lang="en-US" altLang="ja-JP" sz="1200" u="none" dirty="0">
                          <a:solidFill>
                            <a:schemeClr val="tx1"/>
                          </a:solidFill>
                        </a:rPr>
                        <a:t>11,256</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年度の支援実績</a:t>
                      </a:r>
                    </a:p>
                    <a:p>
                      <a:pPr algn="l"/>
                      <a:r>
                        <a:rPr kumimoji="1" lang="en-US" altLang="ja-JP" sz="1200" u="none" dirty="0">
                          <a:solidFill>
                            <a:schemeClr val="tx1"/>
                          </a:solidFill>
                        </a:rPr>
                        <a:t>966</a:t>
                      </a:r>
                      <a:r>
                        <a:rPr kumimoji="1" lang="ja-JP" altLang="en-US" sz="1200" u="none" dirty="0">
                          <a:solidFill>
                            <a:schemeClr val="tx1"/>
                          </a:solidFill>
                        </a:rPr>
                        <a:t>人（延べ</a:t>
                      </a:r>
                      <a:r>
                        <a:rPr kumimoji="1" lang="en-US" altLang="ja-JP" sz="1200" u="none" dirty="0">
                          <a:solidFill>
                            <a:schemeClr val="tx1"/>
                          </a:solidFill>
                        </a:rPr>
                        <a:t>12,973</a:t>
                      </a:r>
                      <a:r>
                        <a:rPr kumimoji="1" lang="ja-JP" altLang="en-US" sz="1200" u="none" dirty="0">
                          <a:solidFill>
                            <a:schemeClr val="tx1"/>
                          </a:solidFill>
                        </a:rPr>
                        <a:t>人）</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7</a:t>
                      </a:r>
                      <a:r>
                        <a:rPr kumimoji="1" lang="ja-JP" altLang="en-US" sz="1200" u="none" dirty="0">
                          <a:solidFill>
                            <a:schemeClr val="tx1"/>
                          </a:solidFill>
                        </a:rPr>
                        <a:t>団体</a:t>
                      </a:r>
                      <a:r>
                        <a:rPr kumimoji="1" lang="en-US" altLang="ja-JP" sz="1200" u="none" dirty="0">
                          <a:solidFill>
                            <a:schemeClr val="tx1"/>
                          </a:solidFill>
                        </a:rPr>
                        <a:t>10</a:t>
                      </a:r>
                      <a:r>
                        <a:rPr kumimoji="1" lang="ja-JP" altLang="en-US" sz="1200" u="none" dirty="0">
                          <a:solidFill>
                            <a:schemeClr val="tx1"/>
                          </a:solidFill>
                        </a:rPr>
                        <a:t>ヶ所</a:t>
                      </a:r>
                    </a:p>
                    <a:p>
                      <a:pPr algn="l"/>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5</a:t>
                      </a:r>
                      <a:r>
                        <a:rPr kumimoji="1" lang="ja-JP" altLang="en-US" sz="1200" u="none" dirty="0">
                          <a:solidFill>
                            <a:schemeClr val="tx1"/>
                          </a:solidFill>
                        </a:rPr>
                        <a:t>団体</a:t>
                      </a:r>
                      <a:r>
                        <a:rPr kumimoji="1" lang="en-US" altLang="ja-JP" sz="1200" u="none" dirty="0">
                          <a:solidFill>
                            <a:schemeClr val="tx1"/>
                          </a:solidFill>
                        </a:rPr>
                        <a:t>7</a:t>
                      </a:r>
                      <a:r>
                        <a:rPr kumimoji="1" lang="ja-JP" altLang="en-US" sz="1200" u="none" dirty="0">
                          <a:solidFill>
                            <a:schemeClr val="tx1"/>
                          </a:solidFill>
                        </a:rPr>
                        <a:t>ヶ所</a:t>
                      </a: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年度の登録数</a:t>
                      </a:r>
                    </a:p>
                    <a:p>
                      <a:pPr algn="l"/>
                      <a:r>
                        <a:rPr kumimoji="1" lang="ja-JP" altLang="en-US" sz="1200" u="none" dirty="0">
                          <a:solidFill>
                            <a:schemeClr val="tx1"/>
                          </a:solidFill>
                        </a:rPr>
                        <a:t>　</a:t>
                      </a:r>
                      <a:r>
                        <a:rPr kumimoji="1" lang="en-US" altLang="ja-JP" sz="1200" u="none" dirty="0">
                          <a:solidFill>
                            <a:schemeClr val="tx1"/>
                          </a:solidFill>
                        </a:rPr>
                        <a:t>5</a:t>
                      </a:r>
                      <a:r>
                        <a:rPr kumimoji="1" lang="ja-JP" altLang="en-US" sz="1200" u="none" dirty="0">
                          <a:solidFill>
                            <a:schemeClr val="tx1"/>
                          </a:solidFill>
                        </a:rPr>
                        <a:t>団体</a:t>
                      </a:r>
                      <a:r>
                        <a:rPr kumimoji="1" lang="en-US" altLang="ja-JP" sz="1200" u="none" dirty="0">
                          <a:solidFill>
                            <a:schemeClr val="tx1"/>
                          </a:solidFill>
                        </a:rPr>
                        <a:t>7</a:t>
                      </a:r>
                      <a:r>
                        <a:rPr kumimoji="1" lang="ja-JP" altLang="en-US" sz="1200" u="none" dirty="0">
                          <a:solidFill>
                            <a:schemeClr val="tx1"/>
                          </a:solidFill>
                        </a:rPr>
                        <a:t>ヶ所</a:t>
                      </a:r>
                    </a:p>
                    <a:p>
                      <a:pPr algn="l"/>
                      <a:r>
                        <a:rPr kumimoji="1" lang="ja-JP" altLang="en-US" sz="1200" u="none" dirty="0">
                          <a:solidFill>
                            <a:schemeClr val="tx1"/>
                          </a:solidFill>
                        </a:rPr>
                        <a:t>・４市（枚方市、東大阪市、大東市、泉佐野市）が登録団体へ事業を委託。</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大かっこ 1"/>
          <p:cNvSpPr/>
          <p:nvPr/>
        </p:nvSpPr>
        <p:spPr>
          <a:xfrm>
            <a:off x="2278320" y="3284984"/>
            <a:ext cx="1598715" cy="1224136"/>
          </a:xfrm>
          <a:prstGeom prst="bracketPair">
            <a:avLst/>
          </a:prstGeom>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p:txBody>
          <a:bodyPr/>
          <a:lstStyle/>
          <a:p>
            <a:fld id="{63BC356D-1576-478B-8647-1361C6E9DFF7}" type="slidenum">
              <a:rPr lang="ja-JP" altLang="en-US" smtClean="0"/>
              <a:pPr/>
              <a:t>360</a:t>
            </a:fld>
            <a:endParaRPr lang="ja-JP" altLang="en-US"/>
          </a:p>
        </p:txBody>
      </p:sp>
    </p:spTree>
    <p:extLst>
      <p:ext uri="{BB962C8B-B14F-4D97-AF65-F5344CB8AC3E}">
        <p14:creationId xmlns:p14="http://schemas.microsoft.com/office/powerpoint/2010/main" val="3115922402"/>
      </p:ext>
    </p:extLst>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57406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339752" y="574062"/>
          <a:ext cx="6696744" cy="599376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13713">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756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・結果として、将来の生活保護受給者数の増加がなど社会問題化が予想されていたが、総合的な取り組みが遅れていた。</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・また、内閣府では </a:t>
                      </a:r>
                      <a:r>
                        <a:rPr kumimoji="1" lang="en-US" altLang="ja-JP" sz="1200" dirty="0">
                          <a:solidFill>
                            <a:schemeClr val="tx1"/>
                          </a:solidFill>
                        </a:rPr>
                        <a:t>2018</a:t>
                      </a:r>
                      <a:r>
                        <a:rPr kumimoji="1" lang="ja-JP" altLang="en-US" sz="1200" dirty="0">
                          <a:solidFill>
                            <a:schemeClr val="tx1"/>
                          </a:solidFill>
                        </a:rPr>
                        <a:t>年度に「生活状況に関する調査」の結果として、中高年層を対象に初めて調査、</a:t>
                      </a:r>
                      <a:r>
                        <a:rPr kumimoji="1" lang="en-US" altLang="ja-JP" sz="1200" dirty="0">
                          <a:solidFill>
                            <a:schemeClr val="tx1"/>
                          </a:solidFill>
                        </a:rPr>
                        <a:t>40 </a:t>
                      </a:r>
                      <a:r>
                        <a:rPr kumimoji="1" lang="ja-JP" altLang="en-US" sz="1200" dirty="0">
                          <a:solidFill>
                            <a:schemeClr val="tx1"/>
                          </a:solidFill>
                        </a:rPr>
                        <a:t>歳から </a:t>
                      </a:r>
                      <a:r>
                        <a:rPr kumimoji="1" lang="en-US" altLang="ja-JP" sz="1200" dirty="0">
                          <a:solidFill>
                            <a:schemeClr val="tx1"/>
                          </a:solidFill>
                        </a:rPr>
                        <a:t>64 </a:t>
                      </a:r>
                      <a:r>
                        <a:rPr kumimoji="1" lang="ja-JP" altLang="en-US" sz="1200" dirty="0">
                          <a:solidFill>
                            <a:schemeClr val="tx1"/>
                          </a:solidFill>
                        </a:rPr>
                        <a:t>歳までの「ひきこもり」状態にある人が全国で </a:t>
                      </a:r>
                      <a:r>
                        <a:rPr kumimoji="1" lang="en-US" altLang="ja-JP" sz="1200" dirty="0">
                          <a:solidFill>
                            <a:schemeClr val="tx1"/>
                          </a:solidFill>
                        </a:rPr>
                        <a:t>61.3 </a:t>
                      </a:r>
                      <a:r>
                        <a:rPr kumimoji="1" lang="ja-JP" altLang="en-US" sz="1200" dirty="0">
                          <a:solidFill>
                            <a:schemeClr val="tx1"/>
                          </a:solidFill>
                        </a:rPr>
                        <a:t>万人にのぼるという推計を発表。（人口に占める割合は </a:t>
                      </a:r>
                      <a:r>
                        <a:rPr kumimoji="1" lang="en-US" altLang="ja-JP" sz="1200" dirty="0">
                          <a:solidFill>
                            <a:schemeClr val="tx1"/>
                          </a:solidFill>
                        </a:rPr>
                        <a:t>1.45</a:t>
                      </a:r>
                      <a:r>
                        <a:rPr kumimoji="1" lang="ja-JP" altLang="en-US" sz="1200" dirty="0">
                          <a:solidFill>
                            <a:schemeClr val="tx1"/>
                          </a:solidFill>
                        </a:rPr>
                        <a:t>％、府内推計　約</a:t>
                      </a:r>
                      <a:r>
                        <a:rPr kumimoji="1" lang="en-US" altLang="ja-JP" sz="1200" dirty="0">
                          <a:solidFill>
                            <a:schemeClr val="tx1"/>
                          </a:solidFill>
                        </a:rPr>
                        <a:t>4</a:t>
                      </a:r>
                      <a:r>
                        <a:rPr kumimoji="1" lang="ja-JP" altLang="en-US" sz="1200" dirty="0">
                          <a:solidFill>
                            <a:schemeClr val="tx1"/>
                          </a:solidFill>
                        </a:rPr>
                        <a:t>万人）</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・「ひきこもり」は、どの年齢層にも、どんな立場の者にもみられるものであり、どの年齢層からでも、実に多様なきっかけでなりうるものであることが明らかになった。</a:t>
                      </a:r>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・府内</a:t>
                      </a:r>
                      <a:r>
                        <a:rPr kumimoji="1" lang="en-US" altLang="ja-JP" sz="1200" u="none" dirty="0">
                          <a:solidFill>
                            <a:schemeClr val="tx1"/>
                          </a:solidFill>
                        </a:rPr>
                        <a:t>8</a:t>
                      </a:r>
                      <a:r>
                        <a:rPr kumimoji="1" lang="ja-JP" altLang="en-US" sz="1200" u="none" dirty="0">
                          <a:solidFill>
                            <a:schemeClr val="tx1"/>
                          </a:solidFill>
                        </a:rPr>
                        <a:t>校と連携して、「高校中退・不登校フォローアップ事業」を実施。</a:t>
                      </a:r>
                      <a:endParaRPr kumimoji="1" lang="en-US" altLang="ja-JP" sz="1200" u="none" dirty="0">
                        <a:solidFill>
                          <a:schemeClr val="tx1"/>
                        </a:solidFill>
                      </a:endParaRPr>
                    </a:p>
                    <a:p>
                      <a:pPr algn="l"/>
                      <a:r>
                        <a:rPr kumimoji="1" lang="ja-JP" altLang="en-US" sz="1200" u="none" dirty="0">
                          <a:solidFill>
                            <a:schemeClr val="tx1"/>
                          </a:solidFill>
                        </a:rPr>
                        <a:t>（府は相談支援員の人件費等を負担）</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strike="noStrike" dirty="0">
                          <a:solidFill>
                            <a:schemeClr val="tx1"/>
                          </a:solidFill>
                        </a:rPr>
                        <a:t>2013</a:t>
                      </a:r>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・府内高校と連携して、「高校内における居場所のプラットフォーム化事業」を実施。</a:t>
                      </a: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・「課題早期発見フォローアップ事業（</a:t>
                      </a:r>
                      <a:r>
                        <a:rPr kumimoji="1" lang="en-US" altLang="ja-JP" sz="1200" u="none" dirty="0">
                          <a:solidFill>
                            <a:schemeClr val="tx1"/>
                          </a:solidFill>
                        </a:rPr>
                        <a:t>2017</a:t>
                      </a:r>
                      <a:r>
                        <a:rPr kumimoji="1" lang="ja-JP" altLang="en-US" sz="1200" u="none" dirty="0">
                          <a:solidFill>
                            <a:schemeClr val="tx1"/>
                          </a:solidFill>
                        </a:rPr>
                        <a:t>年度）」「課題を抱える生徒フォローアップ事業（</a:t>
                      </a:r>
                      <a:r>
                        <a:rPr kumimoji="1" lang="en-US" altLang="ja-JP" sz="1200" u="none" dirty="0">
                          <a:solidFill>
                            <a:schemeClr val="tx1"/>
                          </a:solidFill>
                        </a:rPr>
                        <a:t>2018</a:t>
                      </a:r>
                      <a:r>
                        <a:rPr kumimoji="1" lang="ja-JP" altLang="en-US" sz="1200" u="none" dirty="0">
                          <a:solidFill>
                            <a:schemeClr val="tx1"/>
                          </a:solidFill>
                        </a:rPr>
                        <a:t>年度～）」として、教育庁において引き続き実施</a:t>
                      </a:r>
                      <a:endParaRPr kumimoji="1" lang="ja-JP" altLang="en-US" sz="1200" u="none" strike="sngStrik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・民生委員・児童委員や高校などと連携したひきこもり青少年や中退・不登校者等に対する支援の仕組みを構築。</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年度の支援実績</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759</a:t>
                      </a:r>
                      <a:r>
                        <a:rPr kumimoji="1" lang="ja-JP" altLang="en-US" sz="1200" u="none" dirty="0">
                          <a:solidFill>
                            <a:schemeClr val="tx1"/>
                          </a:solidFill>
                        </a:rPr>
                        <a:t>人（延べ</a:t>
                      </a:r>
                      <a:r>
                        <a:rPr kumimoji="1" lang="en-US" altLang="ja-JP" sz="1200" u="none" dirty="0">
                          <a:solidFill>
                            <a:schemeClr val="tx1"/>
                          </a:solidFill>
                        </a:rPr>
                        <a:t>6,690</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年度の支援実績</a:t>
                      </a:r>
                    </a:p>
                    <a:p>
                      <a:pPr algn="l"/>
                      <a:r>
                        <a:rPr kumimoji="1" lang="ja-JP" altLang="en-US" sz="1200" u="none" dirty="0">
                          <a:solidFill>
                            <a:schemeClr val="tx1"/>
                          </a:solidFill>
                        </a:rPr>
                        <a:t>　</a:t>
                      </a:r>
                      <a:r>
                        <a:rPr kumimoji="1" lang="en-US" altLang="ja-JP" sz="1200" u="none" dirty="0">
                          <a:solidFill>
                            <a:schemeClr val="tx1"/>
                          </a:solidFill>
                        </a:rPr>
                        <a:t>529</a:t>
                      </a:r>
                      <a:r>
                        <a:rPr kumimoji="1" lang="ja-JP" altLang="en-US" sz="1200" u="none" dirty="0">
                          <a:solidFill>
                            <a:schemeClr val="tx1"/>
                          </a:solidFill>
                        </a:rPr>
                        <a:t>人（延べ</a:t>
                      </a:r>
                      <a:r>
                        <a:rPr kumimoji="1" lang="en-US" altLang="ja-JP" sz="1200" u="none" dirty="0">
                          <a:solidFill>
                            <a:schemeClr val="tx1"/>
                          </a:solidFill>
                        </a:rPr>
                        <a:t>10,649</a:t>
                      </a:r>
                      <a:r>
                        <a:rPr kumimoji="1" lang="ja-JP" altLang="en-US" sz="1200" u="none" dirty="0">
                          <a:solidFill>
                            <a:schemeClr val="tx1"/>
                          </a:solidFill>
                        </a:rPr>
                        <a:t>人）</a:t>
                      </a: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年度実績</a:t>
                      </a:r>
                      <a:endParaRPr kumimoji="1" lang="en-US" altLang="ja-JP" sz="1200" u="none" dirty="0">
                        <a:solidFill>
                          <a:schemeClr val="tx1"/>
                        </a:solidFill>
                      </a:endParaRPr>
                    </a:p>
                    <a:p>
                      <a:pPr algn="l"/>
                      <a:r>
                        <a:rPr kumimoji="1" lang="ja-JP" altLang="en-US" sz="1200" u="none" dirty="0">
                          <a:solidFill>
                            <a:schemeClr val="tx1"/>
                          </a:solidFill>
                        </a:rPr>
                        <a:t>連携高校数　</a:t>
                      </a:r>
                      <a:r>
                        <a:rPr kumimoji="1" lang="en-US" altLang="ja-JP" sz="1200" u="none" dirty="0">
                          <a:solidFill>
                            <a:schemeClr val="tx1"/>
                          </a:solidFill>
                        </a:rPr>
                        <a:t>21</a:t>
                      </a:r>
                      <a:r>
                        <a:rPr kumimoji="1" lang="ja-JP" altLang="en-US" sz="1200" u="none" dirty="0">
                          <a:solidFill>
                            <a:schemeClr val="tx1"/>
                          </a:solidFill>
                        </a:rPr>
                        <a:t>校</a:t>
                      </a:r>
                      <a:endParaRPr kumimoji="1" lang="en-US" altLang="ja-JP" sz="1200" u="none" dirty="0">
                        <a:solidFill>
                          <a:schemeClr val="tx1"/>
                        </a:solidFill>
                      </a:endParaRPr>
                    </a:p>
                    <a:p>
                      <a:pPr algn="l"/>
                      <a:r>
                        <a:rPr kumimoji="1" lang="en-US" altLang="ja-JP" sz="1200" u="none" dirty="0">
                          <a:solidFill>
                            <a:schemeClr val="tx1"/>
                          </a:solidFill>
                        </a:rPr>
                        <a:t>1,455</a:t>
                      </a:r>
                      <a:r>
                        <a:rPr kumimoji="1" lang="ja-JP" altLang="en-US" sz="1200" u="none" dirty="0">
                          <a:solidFill>
                            <a:schemeClr val="tx1"/>
                          </a:solidFill>
                        </a:rPr>
                        <a:t>人　延べ</a:t>
                      </a:r>
                      <a:r>
                        <a:rPr kumimoji="1" lang="en-US" altLang="ja-JP" sz="1200" u="none" dirty="0">
                          <a:solidFill>
                            <a:schemeClr val="tx1"/>
                          </a:solidFill>
                        </a:rPr>
                        <a:t>16,140</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2016</a:t>
                      </a:r>
                      <a:r>
                        <a:rPr kumimoji="1" lang="ja-JP" altLang="en-US" sz="1200" u="none" dirty="0">
                          <a:solidFill>
                            <a:schemeClr val="tx1"/>
                          </a:solidFill>
                        </a:rPr>
                        <a:t>年度実績</a:t>
                      </a:r>
                      <a:endParaRPr kumimoji="1" lang="en-US" altLang="ja-JP" sz="1200" u="none" dirty="0">
                        <a:solidFill>
                          <a:schemeClr val="tx1"/>
                        </a:solidFill>
                      </a:endParaRPr>
                    </a:p>
                    <a:p>
                      <a:pPr algn="l"/>
                      <a:r>
                        <a:rPr kumimoji="1" lang="ja-JP" altLang="en-US" sz="1200" u="none" dirty="0">
                          <a:solidFill>
                            <a:schemeClr val="tx1"/>
                          </a:solidFill>
                        </a:rPr>
                        <a:t>連携高校数　</a:t>
                      </a:r>
                      <a:r>
                        <a:rPr kumimoji="1" lang="en-US" altLang="ja-JP" sz="1200" u="none" dirty="0">
                          <a:solidFill>
                            <a:schemeClr val="tx1"/>
                          </a:solidFill>
                        </a:rPr>
                        <a:t>9</a:t>
                      </a:r>
                      <a:r>
                        <a:rPr kumimoji="1" lang="ja-JP" altLang="en-US" sz="1200" u="none" dirty="0">
                          <a:solidFill>
                            <a:schemeClr val="tx1"/>
                          </a:solidFill>
                        </a:rPr>
                        <a:t>校</a:t>
                      </a:r>
                      <a:endParaRPr kumimoji="1" lang="en-US" altLang="ja-JP" sz="1200" u="none" dirty="0">
                        <a:solidFill>
                          <a:schemeClr val="tx1"/>
                        </a:solidFill>
                      </a:endParaRPr>
                    </a:p>
                    <a:p>
                      <a:pPr algn="l"/>
                      <a:r>
                        <a:rPr kumimoji="1" lang="en-US" altLang="ja-JP" sz="1200" u="none" dirty="0">
                          <a:solidFill>
                            <a:schemeClr val="tx1"/>
                          </a:solidFill>
                        </a:rPr>
                        <a:t>442</a:t>
                      </a:r>
                      <a:r>
                        <a:rPr kumimoji="1" lang="ja-JP" altLang="en-US" sz="1200" u="none" dirty="0">
                          <a:solidFill>
                            <a:schemeClr val="tx1"/>
                          </a:solidFill>
                        </a:rPr>
                        <a:t>人（延べ</a:t>
                      </a:r>
                      <a:r>
                        <a:rPr kumimoji="1" lang="en-US" altLang="ja-JP" sz="1200" u="none" dirty="0">
                          <a:solidFill>
                            <a:schemeClr val="tx1"/>
                          </a:solidFill>
                        </a:rPr>
                        <a:t>2,751</a:t>
                      </a:r>
                      <a:r>
                        <a:rPr kumimoji="1" lang="ja-JP" altLang="en-US" sz="1200" u="none" dirty="0">
                          <a:solidFill>
                            <a:schemeClr val="tx1"/>
                          </a:solidFill>
                        </a:rPr>
                        <a:t>人）　</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7386"/>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361</a:t>
            </a:fld>
            <a:endParaRPr lang="ja-JP" altLang="en-US"/>
          </a:p>
        </p:txBody>
      </p:sp>
    </p:spTree>
    <p:extLst>
      <p:ext uri="{BB962C8B-B14F-4D97-AF65-F5344CB8AC3E}">
        <p14:creationId xmlns:p14="http://schemas.microsoft.com/office/powerpoint/2010/main" val="67083650"/>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29841"/>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576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1681">
                <a:tc>
                  <a:txBody>
                    <a:bodyPr/>
                    <a:lstStyle/>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p>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・ひきこもりや高校中退、不登校など、直ちに一般就労に従事することが困難な若者が就労経験を積むための「中間的就労の場づくり支援事業」を実施（府は運営</a:t>
                      </a:r>
                      <a:r>
                        <a:rPr kumimoji="1" lang="en-US" altLang="ja-JP" sz="1200" u="none" dirty="0">
                          <a:solidFill>
                            <a:schemeClr val="tx1"/>
                          </a:solidFill>
                        </a:rPr>
                        <a:t>NPO</a:t>
                      </a:r>
                      <a:r>
                        <a:rPr kumimoji="1" lang="ja-JP" altLang="en-US" sz="1200" u="none" dirty="0">
                          <a:solidFill>
                            <a:schemeClr val="tx1"/>
                          </a:solidFill>
                        </a:rPr>
                        <a:t>等に対して委託費を支払い）</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2014.3</a:t>
                      </a:r>
                      <a:r>
                        <a:rPr kumimoji="1" lang="ja-JP" altLang="en-US" sz="1200" u="none" dirty="0">
                          <a:solidFill>
                            <a:schemeClr val="tx1"/>
                          </a:solidFill>
                        </a:rPr>
                        <a:t>～</a:t>
                      </a:r>
                      <a:r>
                        <a:rPr kumimoji="1" lang="en-US" altLang="ja-JP" sz="1200" u="none" dirty="0">
                          <a:solidFill>
                            <a:schemeClr val="tx1"/>
                          </a:solidFill>
                        </a:rPr>
                        <a:t>2015.2</a:t>
                      </a:r>
                      <a:r>
                        <a:rPr kumimoji="1" lang="ja-JP" altLang="en-US" sz="1200" u="none" dirty="0">
                          <a:solidFill>
                            <a:schemeClr val="tx1"/>
                          </a:solidFill>
                        </a:rPr>
                        <a:t>）</a:t>
                      </a:r>
                      <a:endParaRPr kumimoji="1" lang="en-US" altLang="ja-JP" sz="1200" u="none" dirty="0">
                        <a:solidFill>
                          <a:schemeClr val="tx1"/>
                        </a:solidFill>
                      </a:endParaRPr>
                    </a:p>
                    <a:p>
                      <a:pPr algn="l"/>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・ひきこもり青少年の早期発見のため、民生委員・児童委員向け研修会を実施。（</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・大阪府子ども・若者支援地域協議会設置（</a:t>
                      </a:r>
                      <a:r>
                        <a:rPr kumimoji="1" lang="en-US" altLang="ja-JP" sz="1200" u="none" dirty="0">
                          <a:solidFill>
                            <a:schemeClr val="tx1"/>
                          </a:solidFill>
                        </a:rPr>
                        <a:t>2015</a:t>
                      </a:r>
                      <a:r>
                        <a:rPr kumimoji="1" lang="ja-JP" altLang="en-US" sz="1200" u="none" dirty="0">
                          <a:solidFill>
                            <a:schemeClr val="tx1"/>
                          </a:solidFill>
                        </a:rPr>
                        <a:t>年度～）</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a:t>
                      </a:r>
                      <a:r>
                        <a:rPr kumimoji="1" lang="en-US" altLang="ja-JP" sz="1200" u="none" dirty="0">
                          <a:solidFill>
                            <a:schemeClr val="tx1"/>
                          </a:solidFill>
                        </a:rPr>
                        <a:t>2014.3</a:t>
                      </a:r>
                      <a:r>
                        <a:rPr kumimoji="1" lang="ja-JP" altLang="en-US" sz="1200" u="none" dirty="0">
                          <a:solidFill>
                            <a:schemeClr val="tx1"/>
                          </a:solidFill>
                        </a:rPr>
                        <a:t>～</a:t>
                      </a:r>
                      <a:r>
                        <a:rPr kumimoji="1" lang="en-US" altLang="ja-JP" sz="1200" u="none" dirty="0">
                          <a:solidFill>
                            <a:schemeClr val="tx1"/>
                          </a:solidFill>
                        </a:rPr>
                        <a:t>2015.2</a:t>
                      </a:r>
                      <a:r>
                        <a:rPr kumimoji="1" lang="ja-JP" altLang="en-US" sz="1200" u="none" dirty="0">
                          <a:solidFill>
                            <a:schemeClr val="tx1"/>
                          </a:solidFill>
                        </a:rPr>
                        <a:t>　実績</a:t>
                      </a:r>
                      <a:endParaRPr kumimoji="1" lang="en-US" altLang="ja-JP" sz="1200" u="none" dirty="0">
                        <a:solidFill>
                          <a:schemeClr val="tx1"/>
                        </a:solidFill>
                      </a:endParaRPr>
                    </a:p>
                    <a:p>
                      <a:pPr algn="l"/>
                      <a:r>
                        <a:rPr kumimoji="1" lang="ja-JP" altLang="en-US" sz="1200" u="none" dirty="0">
                          <a:solidFill>
                            <a:schemeClr val="tx1"/>
                          </a:solidFill>
                        </a:rPr>
                        <a:t>支援人数　</a:t>
                      </a:r>
                      <a:r>
                        <a:rPr kumimoji="1" lang="en-US" altLang="ja-JP" sz="1200" u="none" dirty="0">
                          <a:solidFill>
                            <a:schemeClr val="tx1"/>
                          </a:solidFill>
                        </a:rPr>
                        <a:t>98</a:t>
                      </a:r>
                      <a:r>
                        <a:rPr kumimoji="1" lang="ja-JP" altLang="en-US" sz="1200" u="none" dirty="0">
                          <a:solidFill>
                            <a:schemeClr val="tx1"/>
                          </a:solidFill>
                        </a:rPr>
                        <a:t>人</a:t>
                      </a:r>
                      <a:endParaRPr kumimoji="1" lang="en-US" altLang="ja-JP" sz="1200" u="none" dirty="0">
                        <a:solidFill>
                          <a:schemeClr val="tx1"/>
                        </a:solidFill>
                      </a:endParaRPr>
                    </a:p>
                    <a:p>
                      <a:pPr algn="l"/>
                      <a:r>
                        <a:rPr kumimoji="1" lang="ja-JP" altLang="en-US" sz="1200" u="none" dirty="0">
                          <a:solidFill>
                            <a:schemeClr val="tx1"/>
                          </a:solidFill>
                        </a:rPr>
                        <a:t>就職決定者数　</a:t>
                      </a:r>
                      <a:r>
                        <a:rPr kumimoji="1" lang="en-US" altLang="ja-JP" sz="1200" u="none" dirty="0">
                          <a:solidFill>
                            <a:schemeClr val="tx1"/>
                          </a:solidFill>
                        </a:rPr>
                        <a:t>41</a:t>
                      </a:r>
                      <a:r>
                        <a:rPr kumimoji="1" lang="ja-JP" altLang="en-US" sz="1200" u="none" dirty="0">
                          <a:solidFill>
                            <a:schemeClr val="tx1"/>
                          </a:solidFill>
                        </a:rPr>
                        <a:t>人</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実績　</a:t>
                      </a:r>
                      <a:r>
                        <a:rPr kumimoji="1" lang="en-US" altLang="ja-JP" sz="1200" u="none" dirty="0">
                          <a:solidFill>
                            <a:schemeClr val="tx1"/>
                          </a:solidFill>
                        </a:rPr>
                        <a:t>37</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2014</a:t>
                      </a:r>
                      <a:r>
                        <a:rPr kumimoji="1" lang="ja-JP" altLang="en-US" sz="1200" u="none" dirty="0">
                          <a:solidFill>
                            <a:schemeClr val="tx1"/>
                          </a:solidFill>
                        </a:rPr>
                        <a:t>：</a:t>
                      </a:r>
                      <a:r>
                        <a:rPr kumimoji="1" lang="en-US" altLang="ja-JP" sz="1200" u="none" dirty="0">
                          <a:solidFill>
                            <a:schemeClr val="tx1"/>
                          </a:solidFill>
                        </a:rPr>
                        <a:t>11</a:t>
                      </a:r>
                      <a:r>
                        <a:rPr kumimoji="1" lang="ja-JP" altLang="en-US" sz="1200" u="none" dirty="0">
                          <a:solidFill>
                            <a:schemeClr val="tx1"/>
                          </a:solidFill>
                        </a:rPr>
                        <a:t>回、</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6</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a:t>
                      </a:r>
                      <a:r>
                        <a:rPr kumimoji="1" lang="en-US" altLang="ja-JP" sz="1200" u="none" dirty="0">
                          <a:solidFill>
                            <a:schemeClr val="tx1"/>
                          </a:solidFill>
                        </a:rPr>
                        <a:t>4</a:t>
                      </a:r>
                      <a:r>
                        <a:rPr kumimoji="1" lang="ja-JP" altLang="en-US" sz="1200" u="none" dirty="0">
                          <a:solidFill>
                            <a:schemeClr val="tx1"/>
                          </a:solidFill>
                        </a:rPr>
                        <a:t>回、</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3</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5</a:t>
                      </a:r>
                      <a:r>
                        <a:rPr kumimoji="1" lang="ja-JP" altLang="en-US" sz="1200" u="none" dirty="0">
                          <a:solidFill>
                            <a:schemeClr val="tx1"/>
                          </a:solidFill>
                        </a:rPr>
                        <a:t>回、</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5</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回、</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a:t>
                      </a:r>
                      <a:r>
                        <a:rPr kumimoji="1" lang="en-US" altLang="ja-JP" sz="1200" u="none" dirty="0">
                          <a:solidFill>
                            <a:schemeClr val="tx1"/>
                          </a:solidFill>
                        </a:rPr>
                        <a:t>)</a:t>
                      </a: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2015</a:t>
                      </a:r>
                      <a:r>
                        <a:rPr kumimoji="1" lang="ja-JP" altLang="en-US" sz="1200" u="none" dirty="0">
                          <a:solidFill>
                            <a:schemeClr val="tx1"/>
                          </a:solidFill>
                        </a:rPr>
                        <a:t>年度以降、年</a:t>
                      </a:r>
                      <a:r>
                        <a:rPr kumimoji="1" lang="en-US" altLang="ja-JP" sz="1200" u="none" dirty="0">
                          <a:solidFill>
                            <a:schemeClr val="tx1"/>
                          </a:solidFill>
                        </a:rPr>
                        <a:t>1</a:t>
                      </a:r>
                      <a:r>
                        <a:rPr kumimoji="1" lang="ja-JP" altLang="en-US" sz="1200" u="none" dirty="0">
                          <a:solidFill>
                            <a:schemeClr val="tx1"/>
                          </a:solidFill>
                        </a:rPr>
                        <a:t>回開催</a:t>
                      </a:r>
                      <a:endParaRPr kumimoji="1" lang="en-US" altLang="ja-JP" sz="1200" u="none" dirty="0">
                        <a:solidFill>
                          <a:schemeClr val="tx1"/>
                        </a:solidFill>
                      </a:endParaRPr>
                    </a:p>
                    <a:p>
                      <a:pPr algn="l"/>
                      <a:r>
                        <a:rPr kumimoji="1" lang="en-US" altLang="ja-JP" sz="1200" u="none" dirty="0">
                          <a:solidFill>
                            <a:schemeClr val="tx1"/>
                          </a:solidFill>
                        </a:rPr>
                        <a:t>※2020</a:t>
                      </a:r>
                      <a:r>
                        <a:rPr kumimoji="1" lang="ja-JP" altLang="en-US" sz="1200" u="none" dirty="0">
                          <a:solidFill>
                            <a:schemeClr val="tx1"/>
                          </a:solidFill>
                        </a:rPr>
                        <a:t>年度は新型コロナウイルス感染症感染拡大により中止</a:t>
                      </a:r>
                      <a:endParaRPr kumimoji="1" lang="en-US" altLang="ja-JP" sz="1200" u="none" dirty="0">
                        <a:solidFill>
                          <a:schemeClr val="tx1"/>
                        </a:solidFill>
                      </a:endParaRPr>
                    </a:p>
                    <a:p>
                      <a:pPr algn="l"/>
                      <a:r>
                        <a:rPr kumimoji="1" lang="ja-JP" altLang="en-US" sz="1200" u="none" dirty="0">
                          <a:solidFill>
                            <a:schemeClr val="tx1"/>
                          </a:solidFill>
                        </a:rPr>
                        <a:t>　</a:t>
                      </a:r>
                      <a:endParaRPr kumimoji="1" lang="en-US" altLang="ja-JP" sz="1200" u="none" dirty="0">
                        <a:solidFill>
                          <a:schemeClr val="tx1"/>
                        </a:solidFill>
                      </a:endParaRPr>
                    </a:p>
                    <a:p>
                      <a:pPr algn="l"/>
                      <a:r>
                        <a:rPr kumimoji="1" lang="ja-JP" altLang="en-US" sz="1200" u="none" dirty="0">
                          <a:solidFill>
                            <a:schemeClr val="tx1"/>
                          </a:solidFill>
                        </a:rPr>
                        <a:t>　</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青少年の社会参加・社会的自立に向けた支援の仕組みの整備（３）</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362</a:t>
            </a:fld>
            <a:endParaRPr lang="ja-JP" altLang="en-US"/>
          </a:p>
        </p:txBody>
      </p:sp>
    </p:spTree>
    <p:extLst>
      <p:ext uri="{BB962C8B-B14F-4D97-AF65-F5344CB8AC3E}">
        <p14:creationId xmlns:p14="http://schemas.microsoft.com/office/powerpoint/2010/main" val="2732244428"/>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61247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9600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6882">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0559">
                <a:tc>
                  <a:txBody>
                    <a:bodyPr/>
                    <a:lstStyle/>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p>
                    <a:p>
                      <a:pPr algn="l"/>
                      <a:endParaRPr kumimoji="1" lang="en-US" altLang="ja-JP" sz="1200" dirty="0"/>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・大阪府子ども・若者民間支援団体連絡会設置（</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29</a:t>
                      </a:r>
                      <a:r>
                        <a:rPr kumimoji="1" lang="ja-JP" altLang="en-US" sz="1200" u="none" dirty="0">
                          <a:solidFill>
                            <a:schemeClr val="tx1"/>
                          </a:solidFill>
                        </a:rPr>
                        <a:t>団体が参画）</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・子ども・若者育成支援に関する市町村と民間支援団体の意見交換会を開催（</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・ひきこもり等青少年支援研修システム構築事業≪ひきこもりサポーター養成研修≫（</a:t>
                      </a:r>
                      <a:r>
                        <a:rPr kumimoji="1" lang="en-US" altLang="ja-JP" sz="1200" u="none" dirty="0">
                          <a:solidFill>
                            <a:schemeClr val="tx1"/>
                          </a:solidFill>
                        </a:rPr>
                        <a:t>2011</a:t>
                      </a:r>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年度）</a:t>
                      </a:r>
                      <a:endParaRPr kumimoji="1" lang="en-US" altLang="ja-JP" sz="1200" u="none" dirty="0">
                        <a:solidFill>
                          <a:schemeClr val="tx1"/>
                        </a:solidFill>
                      </a:endParaRPr>
                    </a:p>
                    <a:p>
                      <a:pPr algn="l"/>
                      <a:r>
                        <a:rPr kumimoji="1" lang="ja-JP" altLang="en-US" sz="1200" u="none" dirty="0">
                          <a:solidFill>
                            <a:schemeClr val="tx1"/>
                          </a:solidFill>
                        </a:rPr>
                        <a:t>・ひきこもり支援に携わる人材の養成研修（</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2021</a:t>
                      </a:r>
                      <a:r>
                        <a:rPr kumimoji="1" lang="ja-JP" altLang="en-US" sz="1200" u="none" dirty="0">
                          <a:solidFill>
                            <a:schemeClr val="tx1"/>
                          </a:solidFill>
                        </a:rPr>
                        <a:t>年度）</a:t>
                      </a:r>
                    </a:p>
                    <a:p>
                      <a:pPr algn="l"/>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年度は、</a:t>
                      </a:r>
                      <a:endParaRPr kumimoji="1" lang="en-US" altLang="ja-JP" sz="1200" u="none" dirty="0">
                        <a:solidFill>
                          <a:schemeClr val="tx1"/>
                        </a:solidFill>
                      </a:endParaRPr>
                    </a:p>
                    <a:p>
                      <a:pPr algn="l"/>
                      <a:r>
                        <a:rPr kumimoji="1" lang="ja-JP" altLang="en-US" sz="1200" u="none" dirty="0">
                          <a:solidFill>
                            <a:schemeClr val="tx1"/>
                          </a:solidFill>
                        </a:rPr>
                        <a:t>子ども・若者民間支援団体連絡会を年に</a:t>
                      </a:r>
                      <a:r>
                        <a:rPr kumimoji="1" lang="en-US" altLang="ja-JP" sz="1200" u="none" dirty="0">
                          <a:solidFill>
                            <a:schemeClr val="tx1"/>
                          </a:solidFill>
                        </a:rPr>
                        <a:t>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回開催。それ以降は単独では開催せず、市町村と民間支援団体の意見交換会として開催。</a:t>
                      </a:r>
                      <a:endParaRPr kumimoji="1" lang="en-US" altLang="ja-JP" sz="1200" u="none" dirty="0">
                        <a:solidFill>
                          <a:schemeClr val="tx1"/>
                        </a:solidFill>
                      </a:endParaRPr>
                    </a:p>
                    <a:p>
                      <a:pPr algn="l"/>
                      <a:r>
                        <a:rPr kumimoji="1" lang="ja-JP" altLang="en-US" sz="1200" u="none" dirty="0">
                          <a:solidFill>
                            <a:schemeClr val="tx1"/>
                          </a:solidFill>
                        </a:rPr>
                        <a:t>・その他、青少年の社会参加・社会的自立に向けた支援に関する情報を随時提供（</a:t>
                      </a:r>
                      <a:r>
                        <a:rPr kumimoji="1" lang="en-US" altLang="ja-JP" sz="1200" u="none" dirty="0">
                          <a:solidFill>
                            <a:schemeClr val="tx1"/>
                          </a:solidFill>
                        </a:rPr>
                        <a:t>2017</a:t>
                      </a:r>
                      <a:r>
                        <a:rPr kumimoji="1" lang="ja-JP" altLang="en-US" sz="1200" u="none" dirty="0">
                          <a:solidFill>
                            <a:schemeClr val="tx1"/>
                          </a:solidFill>
                        </a:rPr>
                        <a:t>年度～）</a:t>
                      </a:r>
                      <a:endParaRPr kumimoji="1" lang="en-US" altLang="ja-JP" sz="1200" u="none" dirty="0">
                        <a:solidFill>
                          <a:schemeClr val="tx1"/>
                        </a:solidFill>
                      </a:endParaRPr>
                    </a:p>
                    <a:p>
                      <a:pPr algn="l"/>
                      <a:endParaRPr kumimoji="1" lang="en-US" altLang="ja-JP" sz="1200" u="none" strike="sngStrike" baseline="0"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年度以降、年に</a:t>
                      </a:r>
                      <a:r>
                        <a:rPr kumimoji="1" lang="en-US" altLang="ja-JP" sz="1200" u="none" dirty="0">
                          <a:solidFill>
                            <a:schemeClr val="tx1"/>
                          </a:solidFill>
                        </a:rPr>
                        <a:t>1</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回開催</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71</a:t>
                      </a:r>
                      <a:r>
                        <a:rPr kumimoji="1" lang="ja-JP" altLang="en-US" sz="1200" u="none" dirty="0">
                          <a:solidFill>
                            <a:schemeClr val="tx1"/>
                          </a:solidFill>
                        </a:rPr>
                        <a:t>名、</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48</a:t>
                      </a:r>
                      <a:r>
                        <a:rPr kumimoji="1" lang="ja-JP" altLang="en-US" sz="1200" u="none" dirty="0">
                          <a:solidFill>
                            <a:schemeClr val="tx1"/>
                          </a:solidFill>
                        </a:rPr>
                        <a:t>名、</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68</a:t>
                      </a:r>
                      <a:r>
                        <a:rPr kumimoji="1" lang="ja-JP" altLang="en-US" sz="1200" u="none" dirty="0">
                          <a:solidFill>
                            <a:schemeClr val="tx1"/>
                          </a:solidFill>
                        </a:rPr>
                        <a:t>名、</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46</a:t>
                      </a:r>
                      <a:r>
                        <a:rPr kumimoji="1" lang="ja-JP" altLang="en-US" sz="1200" u="none" dirty="0">
                          <a:solidFill>
                            <a:schemeClr val="tx1"/>
                          </a:solidFill>
                        </a:rPr>
                        <a:t>名、</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33</a:t>
                      </a:r>
                      <a:r>
                        <a:rPr kumimoji="1" lang="ja-JP" altLang="en-US" sz="1200" u="none" dirty="0">
                          <a:solidFill>
                            <a:schemeClr val="tx1"/>
                          </a:solidFill>
                        </a:rPr>
                        <a:t>名、</a:t>
                      </a:r>
                      <a:r>
                        <a:rPr kumimoji="1" lang="en-US" altLang="ja-JP" sz="1200" u="none" dirty="0">
                          <a:solidFill>
                            <a:schemeClr val="tx1"/>
                          </a:solidFill>
                        </a:rPr>
                        <a:t>2022</a:t>
                      </a:r>
                      <a:r>
                        <a:rPr kumimoji="1" lang="ja-JP" altLang="en-US" sz="1200" u="none" dirty="0">
                          <a:solidFill>
                            <a:schemeClr val="tx1"/>
                          </a:solidFill>
                        </a:rPr>
                        <a:t>：</a:t>
                      </a:r>
                      <a:r>
                        <a:rPr kumimoji="1" lang="en-US" altLang="ja-JP" sz="1200" u="none" dirty="0">
                          <a:solidFill>
                            <a:schemeClr val="tx1"/>
                          </a:solidFill>
                        </a:rPr>
                        <a:t>28</a:t>
                      </a:r>
                      <a:r>
                        <a:rPr kumimoji="1" lang="ja-JP" altLang="en-US" sz="1200" u="none" dirty="0">
                          <a:solidFill>
                            <a:schemeClr val="tx1"/>
                          </a:solidFill>
                        </a:rPr>
                        <a:t>名）　　</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・各年度研修回数</a:t>
                      </a:r>
                      <a:r>
                        <a:rPr kumimoji="1" lang="en-US" altLang="ja-JP" sz="1200" u="none" dirty="0">
                          <a:solidFill>
                            <a:schemeClr val="tx1"/>
                          </a:solidFill>
                        </a:rPr>
                        <a:t>5</a:t>
                      </a:r>
                      <a:r>
                        <a:rPr kumimoji="1" lang="ja-JP" altLang="en-US" sz="1200" u="none" dirty="0">
                          <a:solidFill>
                            <a:schemeClr val="tx1"/>
                          </a:solidFill>
                        </a:rPr>
                        <a:t>回</a:t>
                      </a:r>
                      <a:endParaRPr kumimoji="1" lang="en-US" altLang="ja-JP" sz="1200" u="none" dirty="0">
                        <a:solidFill>
                          <a:schemeClr val="tx1"/>
                        </a:solidFill>
                      </a:endParaRPr>
                    </a:p>
                    <a:p>
                      <a:pPr algn="l"/>
                      <a:r>
                        <a:rPr kumimoji="1" lang="ja-JP" altLang="en-US" sz="1200" u="none" dirty="0">
                          <a:solidFill>
                            <a:schemeClr val="tx1"/>
                          </a:solidFill>
                        </a:rPr>
                        <a:t>・参加人数（延べ人数）　</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a:t>
                      </a:r>
                      <a:r>
                        <a:rPr kumimoji="1" lang="en-US" altLang="ja-JP" sz="1200" u="none" dirty="0">
                          <a:solidFill>
                            <a:schemeClr val="tx1"/>
                          </a:solidFill>
                        </a:rPr>
                        <a:t>163</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a:t>
                      </a:r>
                      <a:r>
                        <a:rPr kumimoji="1" lang="en-US" altLang="ja-JP" sz="1200" u="none" dirty="0">
                          <a:solidFill>
                            <a:schemeClr val="tx1"/>
                          </a:solidFill>
                        </a:rPr>
                        <a:t>231</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2017</a:t>
                      </a:r>
                      <a:r>
                        <a:rPr kumimoji="1" lang="ja-JP" altLang="en-US" sz="1200" u="none" dirty="0">
                          <a:solidFill>
                            <a:schemeClr val="tx1"/>
                          </a:solidFill>
                        </a:rPr>
                        <a:t>：</a:t>
                      </a:r>
                      <a:r>
                        <a:rPr kumimoji="1" lang="en-US" altLang="ja-JP" sz="1200" u="none" dirty="0">
                          <a:solidFill>
                            <a:schemeClr val="tx1"/>
                          </a:solidFill>
                        </a:rPr>
                        <a:t>218</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215</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209</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212</a:t>
                      </a:r>
                      <a:r>
                        <a:rPr kumimoji="1" lang="ja-JP" altLang="en-US" sz="1200" u="none" dirty="0">
                          <a:solidFill>
                            <a:schemeClr val="tx1"/>
                          </a:solidFill>
                        </a:rPr>
                        <a:t>名</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197</a:t>
                      </a:r>
                      <a:r>
                        <a:rPr kumimoji="1" lang="ja-JP" altLang="en-US" sz="1200" u="none" dirty="0">
                          <a:solidFill>
                            <a:schemeClr val="tx1"/>
                          </a:solidFill>
                        </a:rPr>
                        <a:t>名</a:t>
                      </a:r>
                      <a:endParaRPr kumimoji="1" lang="en-US" altLang="ja-JP" sz="1200" u="none" dirty="0">
                        <a:solidFill>
                          <a:schemeClr val="tx1"/>
                        </a:solidFill>
                      </a:endParaRPr>
                    </a:p>
                    <a:p>
                      <a:pPr algn="l"/>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青少年の社会参加・社会的自立に向けた支援の仕組みの整備（４）</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363</a:t>
            </a:fld>
            <a:endParaRPr lang="ja-JP" altLang="en-US"/>
          </a:p>
        </p:txBody>
      </p:sp>
    </p:spTree>
    <p:extLst>
      <p:ext uri="{BB962C8B-B14F-4D97-AF65-F5344CB8AC3E}">
        <p14:creationId xmlns:p14="http://schemas.microsoft.com/office/powerpoint/2010/main" val="673408020"/>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61247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こども・未来プラン後期計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子ども・若者育成支援推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進法施行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子ども・若者ビジョン策定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大阪府子ども総合計画策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定</a:t>
            </a:r>
          </a:p>
        </p:txBody>
      </p:sp>
      <p:graphicFrame>
        <p:nvGraphicFramePr>
          <p:cNvPr id="6" name="表 5"/>
          <p:cNvGraphicFramePr>
            <a:graphicFrameLocks noGrp="1"/>
          </p:cNvGraphicFramePr>
          <p:nvPr/>
        </p:nvGraphicFramePr>
        <p:xfrm>
          <a:off x="2267744" y="476672"/>
          <a:ext cx="6696744" cy="6000487"/>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4337">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482327">
                <a:tc>
                  <a:txBody>
                    <a:bodyPr/>
                    <a:lstStyle/>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p>
                      <a:pPr algn="l"/>
                      <a:endParaRPr kumimoji="1" lang="en-US" altLang="ja-JP" sz="1200" dirty="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u="none" dirty="0">
                        <a:solidFill>
                          <a:schemeClr val="tx1"/>
                        </a:solidFill>
                      </a:endParaRPr>
                    </a:p>
                    <a:p>
                      <a:pPr algn="l"/>
                      <a:r>
                        <a:rPr kumimoji="1" lang="ja-JP" altLang="en-US" sz="1200" u="none" dirty="0">
                          <a:solidFill>
                            <a:schemeClr val="tx1"/>
                          </a:solidFill>
                        </a:rPr>
                        <a:t>・青少年スキルアップサポートモデル事業</a:t>
                      </a:r>
                      <a:endParaRPr kumimoji="1" lang="en-US" altLang="ja-JP" sz="1200" u="none" dirty="0">
                        <a:solidFill>
                          <a:schemeClr val="tx1"/>
                        </a:solidFill>
                      </a:endParaRPr>
                    </a:p>
                    <a:p>
                      <a:pPr algn="l"/>
                      <a:r>
                        <a:rPr kumimoji="1" lang="ja-JP" altLang="en-US" sz="1200" u="none" dirty="0">
                          <a:solidFill>
                            <a:schemeClr val="tx1"/>
                          </a:solidFill>
                        </a:rPr>
                        <a:t>（</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2022</a:t>
                      </a:r>
                      <a:r>
                        <a:rPr kumimoji="1" lang="ja-JP" altLang="en-US" sz="1200" u="none" dirty="0">
                          <a:solidFill>
                            <a:schemeClr val="tx1"/>
                          </a:solidFill>
                        </a:rPr>
                        <a:t>年度）</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　</a:t>
                      </a:r>
                      <a:endParaRPr kumimoji="1" lang="en-US" altLang="ja-JP" sz="1200" u="none" dirty="0">
                        <a:solidFill>
                          <a:schemeClr val="tx1"/>
                        </a:solidFill>
                      </a:endParaRPr>
                    </a:p>
                    <a:p>
                      <a:pPr algn="l"/>
                      <a:r>
                        <a:rPr kumimoji="1" lang="ja-JP" altLang="en-US" sz="1200" u="none" dirty="0">
                          <a:solidFill>
                            <a:schemeClr val="tx1"/>
                          </a:solidFill>
                        </a:rPr>
                        <a:t>・各年度補助団体数</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a:t>
                      </a:r>
                      <a:r>
                        <a:rPr kumimoji="1" lang="en-US" altLang="ja-JP" sz="1200" u="none" dirty="0">
                          <a:solidFill>
                            <a:schemeClr val="tx1"/>
                          </a:solidFill>
                        </a:rPr>
                        <a:t>2</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p>
                      <a:pPr algn="l"/>
                      <a:r>
                        <a:rPr kumimoji="1" lang="ja-JP" altLang="en-US" sz="1200" u="none" dirty="0">
                          <a:solidFill>
                            <a:schemeClr val="tx1"/>
                          </a:solidFill>
                        </a:rPr>
                        <a:t>　</a:t>
                      </a:r>
                      <a:r>
                        <a:rPr kumimoji="1" lang="en-US" altLang="ja-JP" sz="1200" u="none" dirty="0">
                          <a:solidFill>
                            <a:schemeClr val="tx1"/>
                          </a:solidFill>
                        </a:rPr>
                        <a:t>2022</a:t>
                      </a:r>
                      <a:r>
                        <a:rPr kumimoji="1" lang="ja-JP" altLang="en-US" sz="1200" u="none" dirty="0">
                          <a:solidFill>
                            <a:schemeClr val="tx1"/>
                          </a:solidFill>
                        </a:rPr>
                        <a:t>：</a:t>
                      </a:r>
                      <a:r>
                        <a:rPr kumimoji="1" lang="en-US" altLang="ja-JP" sz="1200" u="none" dirty="0">
                          <a:solidFill>
                            <a:schemeClr val="tx1"/>
                          </a:solidFill>
                        </a:rPr>
                        <a:t>1</a:t>
                      </a:r>
                      <a:r>
                        <a:rPr kumimoji="1" lang="ja-JP" altLang="en-US" sz="1200" u="none" dirty="0">
                          <a:solidFill>
                            <a:schemeClr val="tx1"/>
                          </a:solidFill>
                        </a:rPr>
                        <a:t>団体</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1" name="テキスト ボックス 10"/>
          <p:cNvSpPr txBox="1"/>
          <p:nvPr/>
        </p:nvSpPr>
        <p:spPr>
          <a:xfrm>
            <a:off x="-4422" y="-26102"/>
            <a:ext cx="803280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青少年の社会参加・社会的自立に向けた支援の仕組みの整備（５）</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364</a:t>
            </a:fld>
            <a:endParaRPr lang="ja-JP" altLang="en-US"/>
          </a:p>
        </p:txBody>
      </p:sp>
    </p:spTree>
    <p:extLst>
      <p:ext uri="{BB962C8B-B14F-4D97-AF65-F5344CB8AC3E}">
        <p14:creationId xmlns:p14="http://schemas.microsoft.com/office/powerpoint/2010/main" val="948605165"/>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青少年健全育成条例の一部改正（１）</a:t>
            </a:r>
          </a:p>
        </p:txBody>
      </p:sp>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graphicFrame>
        <p:nvGraphicFramePr>
          <p:cNvPr id="9" name="表 8"/>
          <p:cNvGraphicFramePr>
            <a:graphicFrameLocks noGrp="1"/>
          </p:cNvGraphicFramePr>
          <p:nvPr/>
        </p:nvGraphicFramePr>
        <p:xfrm>
          <a:off x="2267744" y="476672"/>
          <a:ext cx="6696744" cy="6264696"/>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・過激な性描写を含む少女向けコミックが社会問題化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・東京秋葉原でダガーナイフによる無差別殺傷事件が発生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・出会い系喫茶が大都市部を中心に増加し、青少年の雇用に関して営業者が逮捕される事件等が発生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歳未満）の健全な育成を図ることを目的に、基本理念を定め、この基本理念の下に、</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・府の基本施策の策定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と推進</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・社会環境の整備</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・青少年の健やかな成</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長を阻害する行為か</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らの保護</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を行うもの（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1984.3.28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条例制定）</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◎青少年健全育成条例の一部改正等</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・有害な図書類の指定のうち、包括指定基準の改正（書籍、雑誌の場合、総頁数の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分の</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又は合わせて</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頁以上）（</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・有害玩具刃物類の規制の見直し</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▶玩具類の定義の見直し</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→玩具刃物類に変更</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▶緊急指定制度の導入</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・両刃ナイフ（ダガーナイフ</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等）を有害な玩具刃物類</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に指定・告示（</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2008.9.25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・年齢知情特例の導入（</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100"/>
                        </a:lnSpc>
                        <a:spcBef>
                          <a:spcPts val="240"/>
                        </a:spcBef>
                        <a:spcAft>
                          <a:spcPts val="240"/>
                        </a:spcAft>
                        <a:buClrTx/>
                        <a:buSzTx/>
                        <a:buFontTx/>
                        <a:buNone/>
                        <a:tabLst/>
                        <a:defRPr/>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・立入調査の強化（</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▶公安委員会が指定する</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者への</a:t>
                      </a:r>
                      <a:r>
                        <a:rPr lang="ja-JP" altLang="en-US"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権限付与</a:t>
                      </a:r>
                      <a:endParaRPr lang="en-US" altLang="ja-JP"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・淫行禁止規定違反の罰則の強化　</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2009.2.23</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万円以下の罰金又は</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年以下の懲役</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青少年を取り巻く社会環境の整備と青少年の健やかな成長を阻害行為からの保護</a:t>
                      </a:r>
                      <a:endParaRPr lang="en-US" altLang="ja-JP" sz="1100" u="sng"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・有害図書類とする包括指定基準を拡大し、効果を高める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・有害な玩具刃物類の指定に関し、緊急指定制度を導入することで、不測の事態に直ちに対応できる仕組みを強化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・年齢知情特例により青少年保護の実効性を向上</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・公安委員会の立入調査権限を条例に明記し、知事及び公安委員会がそれぞれの責任と権限において立入調査ができるよう強化</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・罰則を条例で定め得る上限まで強化し、実効性を向上</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365</a:t>
            </a:fld>
            <a:endParaRPr lang="ja-JP" altLang="en-US"/>
          </a:p>
        </p:txBody>
      </p:sp>
    </p:spTree>
    <p:extLst>
      <p:ext uri="{BB962C8B-B14F-4D97-AF65-F5344CB8AC3E}">
        <p14:creationId xmlns:p14="http://schemas.microsoft.com/office/powerpoint/2010/main" val="3115397869"/>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青少年健全育成条例の一部改正（２）</a:t>
            </a:r>
          </a:p>
        </p:txBody>
      </p:sp>
      <p:graphicFrame>
        <p:nvGraphicFramePr>
          <p:cNvPr id="9" name="表 8"/>
          <p:cNvGraphicFramePr>
            <a:graphicFrameLocks noGrp="1"/>
          </p:cNvGraphicFramePr>
          <p:nvPr>
            <p:extLst>
              <p:ext uri="{D42A27DB-BD31-4B8C-83A1-F6EECF244321}">
                <p14:modId xmlns:p14="http://schemas.microsoft.com/office/powerpoint/2010/main" val="989425747"/>
              </p:ext>
            </p:extLst>
          </p:nvPr>
        </p:nvGraphicFramePr>
        <p:xfrm>
          <a:off x="2267744" y="476672"/>
          <a:ext cx="6786186"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980000">
                  <a:extLst>
                    <a:ext uri="{9D8B030D-6E8A-4147-A177-3AD203B41FA5}">
                      <a16:colId xmlns:a16="http://schemas.microsoft.com/office/drawing/2014/main" val="20002"/>
                    </a:ext>
                  </a:extLst>
                </a:gridCol>
                <a:gridCol w="1692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・インターネットの不適切な利用により、出会い系サイト等を介して青少年が性犯罪等の被害に遭う事件が増加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・子どもを被写体としたわいせつな写真集やインターネット上の画像が増加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kumimoji="1"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kumimoji="1"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・ＪＫビジネスが大都市の繁華街　を中心に営業され、青少年が性　被害やトラブルに巻き込まれる　など社会問題化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・青少年が使用する携帯電話のインターネット上の有害情報への対策（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▶フィルタリングサービスを利用しない場合の手続きを厳格化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・「子どもの性的虐待の記録」の製造・販売・所持しない努力義務（</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・有害図書類指定基準を条</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例に明文化（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・有害図書類区分陳列違反</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に対する勧告制度の強化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・出会い系サイト等の広告規</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制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2011.7.1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▶無届業者の広告を掲載し</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ない出版社の努力義務</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100"/>
                        </a:lnSpc>
                        <a:spcBef>
                          <a:spcPts val="240"/>
                        </a:spcBef>
                        <a:spcAft>
                          <a:spcPts val="240"/>
                        </a:spcAft>
                        <a:buClrTx/>
                        <a:buSzTx/>
                        <a:buFontTx/>
                        <a:buNone/>
                        <a:tabLst/>
                        <a:defRPr/>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・いわゆる「ＪＫビジネス」の規制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2018.7.1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▶有害役務営業の定義づけ</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▶有害役務営業者に対する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禁止行為及び義務付け</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▶青少年に対する勧誘行為</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の禁止</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・インターネット上の有害情報への対策強化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・被写体である「子どもを守る」という観点から「子どもの性的虐待の記録」という概念を新たに構築し、青少年を保護</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・有害図書類の指定基準を明確化し、実効性を向上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・違反店舗名の公表制度を設ける等、区分陳列違反に対する指導の実効性を向上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・青少年が手にするコミック誌等に出会い系サイトの広告が掲載されないよう規制を強化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100"/>
                        </a:lnSpc>
                        <a:spcBef>
                          <a:spcPts val="240"/>
                        </a:spcBef>
                        <a:spcAft>
                          <a:spcPts val="240"/>
                        </a:spcAft>
                      </a:pP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・ＪＫビジネスに関し有害役務営業を定義し、青少年をこれに関与させないために必要な規制を行い、青少年の性被害等を未然に防止</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366</a:t>
            </a:fld>
            <a:endParaRPr lang="ja-JP" altLang="en-US"/>
          </a:p>
        </p:txBody>
      </p:sp>
    </p:spTree>
    <p:extLst>
      <p:ext uri="{BB962C8B-B14F-4D97-AF65-F5344CB8AC3E}">
        <p14:creationId xmlns:p14="http://schemas.microsoft.com/office/powerpoint/2010/main" val="1076999429"/>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青少年健全育成条例の一部改正（３）</a:t>
            </a:r>
          </a:p>
        </p:txBody>
      </p:sp>
      <p:graphicFrame>
        <p:nvGraphicFramePr>
          <p:cNvPr id="9" name="表 8"/>
          <p:cNvGraphicFramePr>
            <a:graphicFrameLocks noGrp="1"/>
          </p:cNvGraphicFramePr>
          <p:nvPr/>
        </p:nvGraphicFramePr>
        <p:xfrm>
          <a:off x="2267744" y="476672"/>
          <a:ext cx="6786186"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980000">
                  <a:extLst>
                    <a:ext uri="{9D8B030D-6E8A-4147-A177-3AD203B41FA5}">
                      <a16:colId xmlns:a16="http://schemas.microsoft.com/office/drawing/2014/main" val="20002"/>
                    </a:ext>
                  </a:extLst>
                </a:gridCol>
                <a:gridCol w="1692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SNS</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を通じて児童買春や児童ポルノなどの青少年の性被害に遭う件数の増加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・児童ポルノ事犯のうち裸等の画像がインターネットに流出するいわゆる自画撮り被害が深刻化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SNS</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に起因し、人となりをよく知らない大人と直接会って性被害に発展するケースが発生</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・宝塚市においてクロスボウ（ボーガン）による殺傷事件が発生（</a:t>
                      </a:r>
                      <a:r>
                        <a:rPr lang="en-US" altLang="ja-JP" sz="1200" kern="100" dirty="0">
                          <a:solidFill>
                            <a:schemeClr val="tx1"/>
                          </a:solidFill>
                          <a:effectLst/>
                          <a:latin typeface="ＭＳ Ｐゴシック" panose="020B0600070205080204" pitchFamily="50" charset="-128"/>
                          <a:ea typeface="+mn-ea"/>
                          <a:cs typeface="Times New Roman" panose="02020603050405020304" pitchFamily="18" charset="0"/>
                        </a:rPr>
                        <a:t>2020</a:t>
                      </a: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年）</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・フィルタリング手続きに係る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規制について、対象事業者</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を携帯電話事業者に加え</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baseline="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契約代理店にまで拡大</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2018.4.1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・自画撮り要求行為に対する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規制（</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2019.4.1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罰則</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2019.6.1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▶青少年に対し、当該青少</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年に係る児童ポルノ等の</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提供を求めることを禁止</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▶青少年に拒まれたにも関</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わらず、当該提供を求め</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る</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行為や青少年を威迫、</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欺き等や対象を供与する</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などにより当該提供を求</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める</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行為に対する罰則を</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新設</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400" rtl="0" eaLnBrk="1" fontAlgn="auto" latinLnBrk="0" hangingPunct="1">
                        <a:lnSpc>
                          <a:spcPts val="1200"/>
                        </a:lnSpc>
                        <a:spcBef>
                          <a:spcPts val="0"/>
                        </a:spcBef>
                        <a:spcAft>
                          <a:spcPts val="0"/>
                        </a:spcAft>
                        <a:buClrTx/>
                        <a:buSzTx/>
                        <a:buFontTx/>
                        <a:buNone/>
                        <a:tabLst/>
                        <a:defRPr/>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・淫らな性行為、わいせつな </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行為の禁止の強化</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2020.6.1</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施行）</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▶青少年に対し、当該青少</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年の未成熟に乗じた不当</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な手段を用い、又は当該</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青少年を単に自己の性</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的欲望を満足させるため</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の対象として性行為等を</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行うことを禁止の対象に</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r>
                      <a:b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b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追加</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・クロスボウを有害な玩具刃物類として指定・告示（</a:t>
                      </a:r>
                      <a:r>
                        <a:rPr lang="en-US" altLang="ja-JP" sz="1200" kern="100" dirty="0">
                          <a:solidFill>
                            <a:schemeClr val="tx1"/>
                          </a:solidFill>
                          <a:effectLst/>
                          <a:latin typeface="ＭＳ Ｐゴシック" panose="020B0600070205080204" pitchFamily="50" charset="-128"/>
                          <a:ea typeface="+mn-ea"/>
                          <a:cs typeface="Times New Roman" panose="02020603050405020304" pitchFamily="18" charset="0"/>
                        </a:rPr>
                        <a:t>2020.10.9</a:t>
                      </a:r>
                      <a:r>
                        <a:rPr lang="ja-JP" altLang="en-US" sz="1200" kern="100" dirty="0">
                          <a:solidFill>
                            <a:schemeClr val="tx1"/>
                          </a:solidFill>
                          <a:effectLst/>
                          <a:latin typeface="ＭＳ Ｐゴシック" panose="020B0600070205080204" pitchFamily="50" charset="-128"/>
                          <a:ea typeface="+mn-ea"/>
                          <a:cs typeface="Times New Roman" panose="02020603050405020304" pitchFamily="18" charset="0"/>
                        </a:rPr>
                        <a:t>）</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・インターネット上の有害情報への対策強化</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・児童ポルノの製造等の前段階である児童ポルノ等の要求行為について規制し、被害を未然に防止</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・青少年の性を弄ぶ心ない行為から青少年を保護し、行為者の社会的責任を追及</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①分野：教育・学校・青少年</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年～青少年健全育成条例の一部改正等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367</a:t>
            </a:fld>
            <a:endParaRPr lang="ja-JP" altLang="en-US"/>
          </a:p>
        </p:txBody>
      </p:sp>
    </p:spTree>
    <p:extLst>
      <p:ext uri="{BB962C8B-B14F-4D97-AF65-F5344CB8AC3E}">
        <p14:creationId xmlns:p14="http://schemas.microsoft.com/office/powerpoint/2010/main" val="3801729349"/>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地域の環境整備における警察・区役所との連携・</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協力（１）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22692" y="4385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防災・安全・危機管理</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商工労働部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西成区役所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府警本部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月知事方針表明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「あい</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地域を</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中心とする環境整備５か年計画」</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を中心</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整備の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取組み」</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31244" y="438572"/>
          <a:ext cx="6696744"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a:solidFill>
                            <a:schemeClr val="tx1"/>
                          </a:solidFill>
                        </a:rPr>
                        <a:t>・大阪市で「西成特区構想」を掲げ、</a:t>
                      </a:r>
                      <a:r>
                        <a:rPr kumimoji="1" lang="en-US" altLang="ja-JP" sz="1200" dirty="0">
                          <a:solidFill>
                            <a:schemeClr val="tx1"/>
                          </a:solidFill>
                        </a:rPr>
                        <a:t>2013</a:t>
                      </a:r>
                      <a:r>
                        <a:rPr kumimoji="1" lang="ja-JP" altLang="en-US" sz="1200" dirty="0">
                          <a:solidFill>
                            <a:schemeClr val="tx1"/>
                          </a:solidFill>
                        </a:rPr>
                        <a:t>年度から本格展開しているが、府、府警として市と一体となった取組みには至っていない</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・あい</a:t>
                      </a:r>
                      <a:r>
                        <a:rPr kumimoji="1" lang="ja-JP" altLang="en-US" sz="1200" dirty="0" err="1">
                          <a:solidFill>
                            <a:schemeClr val="tx1"/>
                          </a:solidFill>
                        </a:rPr>
                        <a:t>りん</a:t>
                      </a:r>
                      <a:r>
                        <a:rPr kumimoji="1" lang="ja-JP" altLang="en-US" sz="1200" dirty="0">
                          <a:solidFill>
                            <a:schemeClr val="tx1"/>
                          </a:solidFill>
                        </a:rPr>
                        <a:t>地域で</a:t>
                      </a:r>
                      <a:r>
                        <a:rPr kumimoji="1" lang="ja-JP" altLang="en-US" sz="1200" dirty="0" smtClean="0">
                          <a:solidFill>
                            <a:schemeClr val="tx1"/>
                          </a:solidFill>
                        </a:rPr>
                        <a:t>は、覚醒剤等</a:t>
                      </a:r>
                      <a:r>
                        <a:rPr kumimoji="1" lang="ja-JP" altLang="en-US" sz="1200" dirty="0">
                          <a:solidFill>
                            <a:schemeClr val="tx1"/>
                          </a:solidFill>
                        </a:rPr>
                        <a:t>の薬物取引、公園・道路におけるごみの不法投棄、道路を不正使用した露店営業などが頻発。悪いイメージが定着する原因であり、対策が急務</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・今宮中学校区小中一貫校開校（</a:t>
                      </a:r>
                      <a:r>
                        <a:rPr kumimoji="1" lang="en-US" altLang="ja-JP" sz="1200" dirty="0">
                          <a:solidFill>
                            <a:schemeClr val="tx1"/>
                          </a:solidFill>
                        </a:rPr>
                        <a:t>2015</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月）に向けた環境改善が</a:t>
                      </a:r>
                      <a:r>
                        <a:rPr kumimoji="1" lang="ja-JP" altLang="en-US" sz="1200" dirty="0" smtClean="0">
                          <a:solidFill>
                            <a:schemeClr val="tx1"/>
                          </a:solidFill>
                        </a:rPr>
                        <a:t>不可欠</a:t>
                      </a:r>
                      <a:endParaRPr kumimoji="1" lang="en-US" altLang="ja-JP" sz="1200" dirty="0" smtClean="0">
                        <a:solidFill>
                          <a:schemeClr val="tx1"/>
                        </a:solidFill>
                      </a:endParaRPr>
                    </a:p>
                    <a:p>
                      <a:pPr algn="l"/>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地域を中心とする環境整備５か年計画」（</a:t>
                      </a:r>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年度）により、治安や環境の改善に大きな成果があったが、これまでの成果を維持する必要がある</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・府、市、府警本部の協力体制の構築</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・取組み姿勢の</a:t>
                      </a:r>
                      <a:r>
                        <a:rPr kumimoji="1" lang="ja-JP" altLang="en-US" sz="1200" dirty="0" smtClean="0">
                          <a:solidFill>
                            <a:schemeClr val="tx1"/>
                          </a:solidFill>
                        </a:rPr>
                        <a:t>アピール</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a:t>・知事が、府・市・府警本部一体となった取組みを検討すること、５年で５億円の予算（府警予算含む）を確保する方針を表明</a:t>
                      </a:r>
                      <a:endParaRPr kumimoji="1" lang="en-US" altLang="ja-JP" sz="1200" dirty="0"/>
                    </a:p>
                    <a:p>
                      <a:pPr algn="l"/>
                      <a:endParaRPr kumimoji="1" lang="en-US" altLang="ja-JP" sz="1200" dirty="0"/>
                    </a:p>
                    <a:p>
                      <a:pPr algn="l"/>
                      <a:r>
                        <a:rPr kumimoji="1" lang="ja-JP" altLang="en-US" sz="1200" dirty="0"/>
                        <a:t>・「あい</a:t>
                      </a:r>
                      <a:r>
                        <a:rPr kumimoji="1" lang="ja-JP" altLang="en-US" sz="1200" dirty="0" err="1"/>
                        <a:t>りん</a:t>
                      </a:r>
                      <a:r>
                        <a:rPr kumimoji="1" lang="ja-JP" altLang="en-US" sz="1200" dirty="0"/>
                        <a:t>地域を中心とする環境整備　５か年計画」発表（</a:t>
                      </a:r>
                      <a:r>
                        <a:rPr kumimoji="1" lang="en-US" altLang="ja-JP" sz="1200" dirty="0"/>
                        <a:t>2014</a:t>
                      </a:r>
                      <a:r>
                        <a:rPr kumimoji="1" lang="ja-JP" altLang="en-US" sz="1200" dirty="0"/>
                        <a:t>年</a:t>
                      </a:r>
                      <a:r>
                        <a:rPr kumimoji="1" lang="en-US" altLang="ja-JP" sz="1200" dirty="0"/>
                        <a:t>4</a:t>
                      </a:r>
                      <a:r>
                        <a:rPr kumimoji="1" lang="ja-JP" altLang="en-US" sz="1200" dirty="0"/>
                        <a:t>月）</a:t>
                      </a:r>
                      <a:endParaRPr kumimoji="1" lang="en-US" altLang="ja-JP" sz="1200" dirty="0"/>
                    </a:p>
                    <a:p>
                      <a:pPr marL="88900" indent="-88900" algn="l"/>
                      <a:r>
                        <a:rPr kumimoji="1" lang="en-US" altLang="ja-JP" sz="1200" dirty="0"/>
                        <a:t>-</a:t>
                      </a:r>
                      <a:r>
                        <a:rPr kumimoji="1" lang="ja-JP" altLang="en-US" sz="1200" dirty="0"/>
                        <a:t>府・市・府警本部の三者による継続的な進捗管理体制を構築</a:t>
                      </a:r>
                      <a:endParaRPr kumimoji="1" lang="en-US" altLang="ja-JP" sz="1200" dirty="0"/>
                    </a:p>
                    <a:p>
                      <a:pPr marL="88900" indent="-88900" algn="l"/>
                      <a:r>
                        <a:rPr kumimoji="1" lang="en-US" altLang="ja-JP" sz="1200" dirty="0"/>
                        <a:t>-</a:t>
                      </a:r>
                      <a:r>
                        <a:rPr kumimoji="1" lang="ja-JP" altLang="en-US" sz="1200" dirty="0"/>
                        <a:t>薬物対策（薬物乱用防止啓発・薬物依存症等ケア）、安全・安心の取組みを二本柱に、府・市・府警本部の事業をとりまとめ、一体的な取組みとしてアピール</a:t>
                      </a:r>
                      <a:endParaRPr kumimoji="1" lang="en-US" altLang="ja-JP" sz="1200" dirty="0"/>
                    </a:p>
                    <a:p>
                      <a:pPr marL="88900" indent="-88900" algn="l"/>
                      <a:r>
                        <a:rPr kumimoji="1" lang="en-US" altLang="ja-JP" sz="1200" dirty="0"/>
                        <a:t>-</a:t>
                      </a:r>
                      <a:r>
                        <a:rPr kumimoji="1" lang="ja-JP" altLang="en-US" sz="1200" dirty="0"/>
                        <a:t>既存の体制を計画に位置付け、関係機関の連携を強化（西成地域薬物対策チーム</a:t>
                      </a:r>
                      <a:r>
                        <a:rPr kumimoji="1" lang="ja-JP" altLang="en-US" sz="1200" dirty="0" smtClean="0"/>
                        <a:t>）</a:t>
                      </a:r>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a:solidFill>
                            <a:schemeClr val="tx1"/>
                          </a:solidFill>
                        </a:rPr>
                        <a:t>・</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4</a:t>
                      </a:r>
                      <a:r>
                        <a:rPr kumimoji="1" lang="ja-JP" altLang="en-US" sz="1200" dirty="0" smtClean="0">
                          <a:solidFill>
                            <a:schemeClr val="tx1"/>
                          </a:solidFill>
                        </a:rPr>
                        <a:t>月に</a:t>
                      </a:r>
                      <a:r>
                        <a:rPr kumimoji="1" lang="ja-JP" altLang="en-US" sz="1200" dirty="0">
                          <a:solidFill>
                            <a:schemeClr val="tx1"/>
                          </a:solidFill>
                        </a:rPr>
                        <a:t>計画発表。府・市・府警本部において、情報共有・意見交換等を行いながら事業実施中</a:t>
                      </a:r>
                      <a:endParaRPr kumimoji="1" lang="en-US" altLang="ja-JP" sz="1200" dirty="0">
                        <a:solidFill>
                          <a:schemeClr val="tx1"/>
                        </a:solidFill>
                      </a:endParaRPr>
                    </a:p>
                    <a:p>
                      <a:pPr algn="l"/>
                      <a:endParaRPr kumimoji="1" lang="en-US" altLang="ja-JP" sz="1200" dirty="0"/>
                    </a:p>
                    <a:p>
                      <a:pPr algn="l"/>
                      <a:r>
                        <a:rPr kumimoji="1" lang="ja-JP" altLang="en-US" sz="1200" dirty="0">
                          <a:solidFill>
                            <a:schemeClr val="tx1"/>
                          </a:solidFill>
                        </a:rPr>
                        <a:t>＜参考＞</a:t>
                      </a:r>
                      <a:endParaRPr kumimoji="1" lang="en-US" altLang="ja-JP" sz="1200" dirty="0">
                        <a:solidFill>
                          <a:schemeClr val="tx1"/>
                        </a:solidFill>
                      </a:endParaRPr>
                    </a:p>
                    <a:p>
                      <a:pPr algn="l"/>
                      <a:r>
                        <a:rPr kumimoji="1" lang="en-US" altLang="ja-JP" sz="1200" dirty="0">
                          <a:solidFill>
                            <a:schemeClr val="tx1"/>
                          </a:solidFill>
                        </a:rPr>
                        <a:t>2014</a:t>
                      </a:r>
                      <a:r>
                        <a:rPr kumimoji="1" lang="ja-JP" altLang="en-US" sz="1200" dirty="0">
                          <a:solidFill>
                            <a:schemeClr val="tx1"/>
                          </a:solidFill>
                        </a:rPr>
                        <a:t>～</a:t>
                      </a:r>
                      <a:r>
                        <a:rPr kumimoji="1" lang="en-US" altLang="ja-JP" sz="1200" dirty="0">
                          <a:solidFill>
                            <a:schemeClr val="tx1"/>
                          </a:solidFill>
                        </a:rPr>
                        <a:t>2018</a:t>
                      </a:r>
                      <a:r>
                        <a:rPr kumimoji="1" lang="ja-JP" altLang="en-US" sz="1200" dirty="0">
                          <a:solidFill>
                            <a:schemeClr val="tx1"/>
                          </a:solidFill>
                        </a:rPr>
                        <a:t>年度</a:t>
                      </a:r>
                      <a:endParaRPr kumimoji="1" lang="en-US" altLang="ja-JP" sz="1200" dirty="0">
                        <a:solidFill>
                          <a:schemeClr val="tx1"/>
                        </a:solidFill>
                      </a:endParaRPr>
                    </a:p>
                    <a:p>
                      <a:pPr algn="l"/>
                      <a:r>
                        <a:rPr kumimoji="1" lang="ja-JP" altLang="en-US" sz="1200" dirty="0">
                          <a:solidFill>
                            <a:schemeClr val="tx1"/>
                          </a:solidFill>
                        </a:rPr>
                        <a:t>府予算</a:t>
                      </a:r>
                      <a:r>
                        <a:rPr kumimoji="1" lang="en-US" altLang="ja-JP" sz="1200" dirty="0">
                          <a:solidFill>
                            <a:schemeClr val="tx1"/>
                          </a:solidFill>
                        </a:rPr>
                        <a:t>5</a:t>
                      </a:r>
                      <a:r>
                        <a:rPr kumimoji="1" lang="ja-JP" altLang="en-US" sz="1200" dirty="0">
                          <a:solidFill>
                            <a:schemeClr val="tx1"/>
                          </a:solidFill>
                        </a:rPr>
                        <a:t>億円、市予算</a:t>
                      </a:r>
                      <a:r>
                        <a:rPr kumimoji="1" lang="en-US" altLang="ja-JP" sz="1200" dirty="0">
                          <a:solidFill>
                            <a:schemeClr val="tx1"/>
                          </a:solidFill>
                        </a:rPr>
                        <a:t>11</a:t>
                      </a:r>
                      <a:r>
                        <a:rPr kumimoji="1" lang="ja-JP" altLang="en-US" sz="1200" dirty="0">
                          <a:solidFill>
                            <a:schemeClr val="tx1"/>
                          </a:solidFill>
                        </a:rPr>
                        <a:t>億円</a:t>
                      </a:r>
                      <a:endParaRPr kumimoji="1" lang="en-US" altLang="ja-JP" sz="1200" dirty="0">
                        <a:solidFill>
                          <a:schemeClr val="tx1"/>
                        </a:solidFill>
                      </a:endParaRPr>
                    </a:p>
                    <a:p>
                      <a:pPr algn="l"/>
                      <a:r>
                        <a:rPr kumimoji="1" lang="ja-JP" altLang="en-US" sz="1200" dirty="0">
                          <a:solidFill>
                            <a:schemeClr val="tx1"/>
                          </a:solidFill>
                        </a:rPr>
                        <a:t>・街頭犯罪防犯カメラ</a:t>
                      </a:r>
                      <a:r>
                        <a:rPr kumimoji="1" lang="en-US" altLang="ja-JP" sz="1200" dirty="0">
                          <a:solidFill>
                            <a:schemeClr val="tx1"/>
                          </a:solidFill>
                        </a:rPr>
                        <a:t>45</a:t>
                      </a:r>
                      <a:r>
                        <a:rPr kumimoji="1" lang="ja-JP" altLang="en-US" sz="1200" dirty="0">
                          <a:solidFill>
                            <a:schemeClr val="tx1"/>
                          </a:solidFill>
                        </a:rPr>
                        <a:t>台一斉整備（府警）</a:t>
                      </a:r>
                      <a:endParaRPr kumimoji="1" lang="en-US" altLang="ja-JP" sz="1200" dirty="0">
                        <a:solidFill>
                          <a:schemeClr val="tx1"/>
                        </a:solidFill>
                      </a:endParaRPr>
                    </a:p>
                    <a:p>
                      <a:pPr algn="l"/>
                      <a:r>
                        <a:rPr kumimoji="1" lang="ja-JP" altLang="en-US" sz="1200" dirty="0">
                          <a:solidFill>
                            <a:schemeClr val="tx1"/>
                          </a:solidFill>
                        </a:rPr>
                        <a:t>・薬物乱用防止の啓発の実施（府）</a:t>
                      </a:r>
                      <a:endParaRPr kumimoji="1" lang="en-US" altLang="ja-JP" sz="1200" dirty="0">
                        <a:solidFill>
                          <a:schemeClr val="tx1"/>
                        </a:solidFill>
                      </a:endParaRPr>
                    </a:p>
                    <a:p>
                      <a:pPr algn="l"/>
                      <a:r>
                        <a:rPr kumimoji="1" lang="ja-JP" altLang="en-US" sz="1200" dirty="0">
                          <a:solidFill>
                            <a:schemeClr val="tx1"/>
                          </a:solidFill>
                        </a:rPr>
                        <a:t>・薬物依存症等ケアの実施（府・市）</a:t>
                      </a:r>
                      <a:endParaRPr kumimoji="1" lang="en-US" altLang="ja-JP" sz="1200" dirty="0">
                        <a:solidFill>
                          <a:schemeClr val="tx1"/>
                        </a:solidFill>
                      </a:endParaRPr>
                    </a:p>
                    <a:p>
                      <a:pPr algn="l"/>
                      <a:r>
                        <a:rPr kumimoji="1" lang="ja-JP" altLang="en-US" sz="1200" dirty="0">
                          <a:solidFill>
                            <a:schemeClr val="tx1"/>
                          </a:solidFill>
                        </a:rPr>
                        <a:t>・不法投棄ごみ処理・巡回（市）</a:t>
                      </a:r>
                      <a:endParaRPr kumimoji="1" lang="en-US" altLang="ja-JP" sz="1200" dirty="0">
                        <a:solidFill>
                          <a:schemeClr val="tx1"/>
                        </a:solidFill>
                      </a:endParaRPr>
                    </a:p>
                    <a:p>
                      <a:pPr algn="l"/>
                      <a:r>
                        <a:rPr kumimoji="1" lang="ja-JP" altLang="en-US" sz="1200" dirty="0">
                          <a:solidFill>
                            <a:schemeClr val="tx1"/>
                          </a:solidFill>
                        </a:rPr>
                        <a:t>・通学路の道路照明</a:t>
                      </a:r>
                      <a:r>
                        <a:rPr kumimoji="1" lang="en-US" altLang="ja-JP" sz="1200" dirty="0">
                          <a:solidFill>
                            <a:schemeClr val="tx1"/>
                          </a:solidFill>
                        </a:rPr>
                        <a:t>190</a:t>
                      </a:r>
                      <a:r>
                        <a:rPr kumimoji="1" lang="ja-JP" altLang="en-US" sz="1200" dirty="0">
                          <a:solidFill>
                            <a:schemeClr val="tx1"/>
                          </a:solidFill>
                        </a:rPr>
                        <a:t>灯</a:t>
                      </a:r>
                      <a:r>
                        <a:rPr kumimoji="1" lang="en-US" altLang="ja-JP" sz="1200" dirty="0">
                          <a:solidFill>
                            <a:schemeClr val="tx1"/>
                          </a:solidFill>
                        </a:rPr>
                        <a:t>LED</a:t>
                      </a:r>
                      <a:r>
                        <a:rPr kumimoji="1" lang="ja-JP" altLang="en-US" sz="1200" dirty="0">
                          <a:solidFill>
                            <a:schemeClr val="tx1"/>
                          </a:solidFill>
                        </a:rPr>
                        <a:t>化、防犯カメラ</a:t>
                      </a:r>
                      <a:r>
                        <a:rPr kumimoji="1" lang="en-US" altLang="ja-JP" sz="1200" dirty="0">
                          <a:solidFill>
                            <a:schemeClr val="tx1"/>
                          </a:solidFill>
                        </a:rPr>
                        <a:t>52</a:t>
                      </a:r>
                      <a:r>
                        <a:rPr kumimoji="1" lang="ja-JP" altLang="en-US" sz="1200" dirty="0">
                          <a:solidFill>
                            <a:schemeClr val="tx1"/>
                          </a:solidFill>
                        </a:rPr>
                        <a:t>台設置</a:t>
                      </a:r>
                      <a:r>
                        <a:rPr kumimoji="1" lang="ja-JP" altLang="en-US" sz="1200" dirty="0"/>
                        <a:t>（市）</a:t>
                      </a:r>
                      <a:endParaRPr kumimoji="1" lang="en-US" altLang="ja-JP" sz="1200" dirty="0"/>
                    </a:p>
                    <a:p>
                      <a:pPr algn="l"/>
                      <a:endParaRPr kumimoji="1" lang="en-US" altLang="ja-JP" sz="1200" dirty="0"/>
                    </a:p>
                    <a:p>
                      <a:pPr algn="r"/>
                      <a:r>
                        <a:rPr kumimoji="1" lang="ja-JP" altLang="en-US" sz="1200" dirty="0"/>
                        <a:t>など</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368</a:t>
            </a:fld>
            <a:endParaRPr lang="ja-JP" altLang="en-US"/>
          </a:p>
        </p:txBody>
      </p:sp>
    </p:spTree>
    <p:extLst>
      <p:ext uri="{BB962C8B-B14F-4D97-AF65-F5344CB8AC3E}">
        <p14:creationId xmlns:p14="http://schemas.microsoft.com/office/powerpoint/2010/main" val="2866035007"/>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8864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46912" y="652025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ext uri="{D42A27DB-BD31-4B8C-83A1-F6EECF244321}">
                <p14:modId xmlns:p14="http://schemas.microsoft.com/office/powerpoint/2010/main" val="2117223076"/>
              </p:ext>
            </p:extLst>
          </p:nvPr>
        </p:nvGraphicFramePr>
        <p:xfrm>
          <a:off x="323528" y="781161"/>
          <a:ext cx="8604170" cy="5887358"/>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第３波（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年２月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28</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944075">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○検査体制整備計画を策定し、診療・検査医療機関の指定・公表を開始。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○変異株のスクリーニング検査を開始。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2720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○重症病床確保や年末年始の医療受入体制のため、病床確保の要請を実施。</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大阪コロナ重症センター</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別記⑥</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）の運用を開始。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○転院支援チームを設置し、退院基準を満たした患者を受け入れる後方支援病院を確保。</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○宿泊療養者全員へのパルスオキシメーターの貸出やウェラブルデバイスを配置により、健康観察を強化。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40</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歳以上の自宅療養者へのパルスオキシメーターの貸出により、健康観察を強化。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○自宅療養者への配食サービス実施による生活支援を実施。</a:t>
                      </a:r>
                      <a:endParaRPr kumimoji="1" lang="en-US" altLang="ja-JP" sz="1200" kern="1200" spc="0" baseline="0" dirty="0">
                        <a:solidFill>
                          <a:schemeClr val="tx1"/>
                        </a:solidFill>
                        <a:latin typeface="ＭＳ Ｐゴシック" panose="020B0600070205080204" pitchFamily="50" charset="-128"/>
                        <a:ea typeface="+mn-ea"/>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4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○所長判断に基づく積極的疫学調査の重点化、重症化リスクの低い患者等の健康観察の受動化など、</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業務の重点化、効率化を推進。</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44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○高齢者施設等で陽性者が発生した場合の施設全員検査や週１回のフォローアップ検査、施設従業者の</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集中的な検査を実施。</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○入所施設等の職員や利用者がスマートフォン等で検査申込み可能な</a:t>
                      </a:r>
                      <a:r>
                        <a:rPr kumimoji="1" lang="ja-JP" altLang="en-US" sz="1200" b="1" u="sng" kern="1200" dirty="0">
                          <a:solidFill>
                            <a:schemeClr val="tx1"/>
                          </a:solidFill>
                          <a:latin typeface="ＭＳ Ｐゴシック" panose="020B0600070205080204" pitchFamily="50" charset="-128"/>
                          <a:ea typeface="+mn-ea"/>
                          <a:cs typeface="+mn-cs"/>
                        </a:rPr>
                        <a:t>高齢者施設等「スマホ検査センター」</a:t>
                      </a:r>
                      <a:endParaRPr kumimoji="1" lang="en-US" altLang="ja-JP" sz="1200" b="1" u="sng" kern="1200" dirty="0">
                        <a:solidFill>
                          <a:schemeClr val="tx1"/>
                        </a:solidFill>
                        <a:latin typeface="ＭＳ Ｐゴシック" panose="020B0600070205080204" pitchFamily="50" charset="-128"/>
                        <a:ea typeface="+mn-ea"/>
                        <a:cs typeface="+mn-cs"/>
                      </a:endParaRPr>
                    </a:p>
                    <a:p>
                      <a:r>
                        <a:rPr kumimoji="1" lang="ja-JP" altLang="en-US" sz="1200" b="1" u="none" kern="1200" dirty="0">
                          <a:solidFill>
                            <a:schemeClr val="tx1"/>
                          </a:solidFill>
                          <a:latin typeface="ＭＳ Ｐゴシック" panose="020B0600070205080204" pitchFamily="50" charset="-128"/>
                          <a:ea typeface="+mn-ea"/>
                          <a:cs typeface="+mn-cs"/>
                        </a:rPr>
                        <a:t>　　　</a:t>
                      </a:r>
                      <a:r>
                        <a:rPr kumimoji="1" lang="en-US" altLang="ja-JP" sz="1200" b="1" u="sng" kern="1200" dirty="0">
                          <a:solidFill>
                            <a:schemeClr val="tx1"/>
                          </a:solidFill>
                          <a:latin typeface="ＭＳ Ｐゴシック" panose="020B0600070205080204" pitchFamily="50" charset="-128"/>
                          <a:ea typeface="+mn-ea"/>
                          <a:cs typeface="+mn-cs"/>
                        </a:rPr>
                        <a:t>《</a:t>
                      </a:r>
                      <a:r>
                        <a:rPr kumimoji="1" lang="ja-JP" altLang="en-US" sz="1200" b="1" u="sng" kern="1200" dirty="0">
                          <a:solidFill>
                            <a:schemeClr val="tx1"/>
                          </a:solidFill>
                          <a:latin typeface="ＭＳ Ｐゴシック" panose="020B0600070205080204" pitchFamily="50" charset="-128"/>
                          <a:ea typeface="+mn-ea"/>
                          <a:cs typeface="+mn-cs"/>
                        </a:rPr>
                        <a:t>別記⑦</a:t>
                      </a:r>
                      <a:r>
                        <a:rPr kumimoji="1" lang="en-US" altLang="ja-JP" sz="1200" b="1" u="sng" kern="1200" dirty="0">
                          <a:solidFill>
                            <a:schemeClr val="tx1"/>
                          </a:solidFill>
                          <a:latin typeface="ＭＳ Ｐゴシック" panose="020B0600070205080204" pitchFamily="50" charset="-128"/>
                          <a:ea typeface="+mn-ea"/>
                          <a:cs typeface="+mn-cs"/>
                        </a:rPr>
                        <a:t>》</a:t>
                      </a:r>
                      <a:r>
                        <a:rPr kumimoji="1" lang="ja-JP" altLang="en-US" sz="1200" b="1" u="sng" kern="1200" dirty="0">
                          <a:solidFill>
                            <a:schemeClr val="tx1"/>
                          </a:solidFill>
                          <a:latin typeface="ＭＳ Ｐゴシック" panose="020B0600070205080204" pitchFamily="50" charset="-128"/>
                          <a:ea typeface="+mn-ea"/>
                          <a:cs typeface="+mn-cs"/>
                        </a:rPr>
                        <a:t>を</a:t>
                      </a:r>
                      <a:r>
                        <a:rPr kumimoji="1" lang="ja-JP" altLang="en-US" sz="1200" kern="1200" dirty="0">
                          <a:solidFill>
                            <a:schemeClr val="tx1"/>
                          </a:solidFill>
                          <a:latin typeface="ＭＳ Ｐゴシック" panose="020B0600070205080204" pitchFamily="50" charset="-128"/>
                          <a:ea typeface="+mn-ea"/>
                          <a:cs typeface="+mn-cs"/>
                        </a:rPr>
                        <a:t>設置。</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23569179"/>
                  </a:ext>
                </a:extLst>
              </a:tr>
              <a:tr h="44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smtClean="0">
                          <a:solidFill>
                            <a:schemeClr val="tx1"/>
                          </a:solidFill>
                          <a:latin typeface="ＭＳ Ｐゴシック" panose="020B0600070205080204" pitchFamily="50" charset="-128"/>
                          <a:ea typeface="+mn-ea"/>
                          <a:cs typeface="+mn-cs"/>
                        </a:rPr>
                        <a:t>○医療従事者の接種に向け</a:t>
                      </a:r>
                      <a:r>
                        <a:rPr kumimoji="1" lang="ja-JP" altLang="en-US" sz="1200" b="0" kern="1200" dirty="0" smtClean="0">
                          <a:solidFill>
                            <a:schemeClr val="tx1"/>
                          </a:solidFill>
                          <a:latin typeface="ＭＳ Ｐゴシック" panose="020B0600070205080204" pitchFamily="50" charset="-128"/>
                          <a:ea typeface="+mn-ea"/>
                          <a:cs typeface="+mn-cs"/>
                        </a:rPr>
                        <a:t>、他の都道府県</a:t>
                      </a:r>
                      <a:r>
                        <a:rPr kumimoji="1" lang="ja-JP" altLang="en-US" sz="1200" kern="1200" dirty="0" smtClean="0">
                          <a:solidFill>
                            <a:schemeClr val="tx1"/>
                          </a:solidFill>
                          <a:latin typeface="ＭＳ Ｐゴシック" panose="020B0600070205080204" pitchFamily="50" charset="-128"/>
                          <a:ea typeface="+mn-ea"/>
                          <a:cs typeface="+mn-cs"/>
                        </a:rPr>
                        <a:t>に先駆け</a:t>
                      </a:r>
                      <a:r>
                        <a:rPr kumimoji="1" lang="ja-JP" altLang="en-US" sz="1200" u="sng" kern="1200" dirty="0" smtClean="0">
                          <a:solidFill>
                            <a:schemeClr val="tx1"/>
                          </a:solidFill>
                          <a:latin typeface="ＭＳ Ｐゴシック" panose="020B0600070205080204" pitchFamily="50" charset="-128"/>
                          <a:ea typeface="+mn-ea"/>
                          <a:cs typeface="+mn-cs"/>
                        </a:rPr>
                        <a:t>、</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医療従事者接種・大阪モデル</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別記⑧</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kern="1200" dirty="0" smtClean="0">
                          <a:solidFill>
                            <a:schemeClr val="tx1"/>
                          </a:solidFill>
                          <a:latin typeface="ＭＳ Ｐゴシック" panose="020B0600070205080204" pitchFamily="50" charset="-128"/>
                          <a:ea typeface="+mn-ea"/>
                          <a:cs typeface="+mn-cs"/>
                        </a:rPr>
                        <a:t>として、</a:t>
                      </a:r>
                      <a:r>
                        <a:rPr kumimoji="1" lang="ja-JP" altLang="en-US" sz="1200" kern="1200" dirty="0" smtClean="0">
                          <a:solidFill>
                            <a:schemeClr val="tx1"/>
                          </a:solidFill>
                          <a:latin typeface="ＭＳ Ｐゴシック" panose="020B0600070205080204" pitchFamily="50" charset="-128"/>
                          <a:ea typeface="+mn-ea"/>
                          <a:cs typeface="+mn-cs"/>
                        </a:rPr>
                        <a:t>ワクチン配送センターの設置及び</a:t>
                      </a:r>
                      <a:r>
                        <a:rPr kumimoji="1" lang="en-US" altLang="ja-JP" sz="1200" kern="1200" dirty="0" smtClean="0">
                          <a:solidFill>
                            <a:schemeClr val="tx1"/>
                          </a:solidFill>
                          <a:latin typeface="ＭＳ Ｐゴシック" panose="020B0600070205080204" pitchFamily="50" charset="-128"/>
                          <a:ea typeface="+mn-ea"/>
                          <a:cs typeface="+mn-cs"/>
                        </a:rPr>
                        <a:t>LINE</a:t>
                      </a:r>
                      <a:r>
                        <a:rPr kumimoji="1" lang="ja-JP" altLang="en-US" sz="1200" kern="1200" dirty="0" smtClean="0">
                          <a:solidFill>
                            <a:schemeClr val="tx1"/>
                          </a:solidFill>
                          <a:latin typeface="ＭＳ Ｐゴシック" panose="020B0600070205080204" pitchFamily="50" charset="-128"/>
                          <a:ea typeface="+mn-ea"/>
                          <a:cs typeface="+mn-cs"/>
                        </a:rPr>
                        <a:t>予約システムを導入。</a:t>
                      </a:r>
                      <a:endParaRPr kumimoji="1" lang="en-US" altLang="ja-JP" sz="120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○集団接種会場訓練を実施。</a:t>
                      </a:r>
                      <a:endParaRPr kumimoji="1" lang="en-US" altLang="ja-JP" sz="1200" kern="1200" dirty="0" smtClean="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9000524"/>
                  </a:ext>
                </a:extLst>
              </a:tr>
            </a:tbl>
          </a:graphicData>
        </a:graphic>
      </p:graphicFrame>
      <p:sp>
        <p:nvSpPr>
          <p:cNvPr id="12" name="角丸四角形 11"/>
          <p:cNvSpPr/>
          <p:nvPr/>
        </p:nvSpPr>
        <p:spPr>
          <a:xfrm>
            <a:off x="2044028" y="2812349"/>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236</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1,757</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2044028" y="1565077"/>
            <a:ext cx="4752224" cy="243356"/>
            <a:chOff x="1961481" y="2467255"/>
            <a:chExt cx="4752224" cy="243356"/>
          </a:xfrm>
        </p:grpSpPr>
        <p:sp>
          <p:nvSpPr>
            <p:cNvPr id="13" name="角丸四角形 12"/>
            <p:cNvSpPr/>
            <p:nvPr/>
          </p:nvSpPr>
          <p:spPr>
            <a:xfrm>
              <a:off x="1961481" y="2494587"/>
              <a:ext cx="2736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9" name="正方形/長方形 8"/>
            <p:cNvSpPr/>
            <p:nvPr/>
          </p:nvSpPr>
          <p:spPr>
            <a:xfrm>
              <a:off x="4697481" y="2467255"/>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１年１月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
        <p:nvSpPr>
          <p:cNvPr id="11" name="正方形/長方形 10"/>
          <p:cNvSpPr/>
          <p:nvPr/>
        </p:nvSpPr>
        <p:spPr>
          <a:xfrm>
            <a:off x="5235534" y="2827413"/>
            <a:ext cx="3908466"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nvGrpSpPr>
          <p:cNvPr id="4" name="グループ化 3"/>
          <p:cNvGrpSpPr/>
          <p:nvPr/>
        </p:nvGrpSpPr>
        <p:grpSpPr>
          <a:xfrm>
            <a:off x="2044028" y="4413554"/>
            <a:ext cx="4488820" cy="216024"/>
            <a:chOff x="2067422" y="4269538"/>
            <a:chExt cx="4488820" cy="216024"/>
          </a:xfrm>
        </p:grpSpPr>
        <p:sp>
          <p:nvSpPr>
            <p:cNvPr id="8" name="正方形/長方形 7"/>
            <p:cNvSpPr/>
            <p:nvPr/>
          </p:nvSpPr>
          <p:spPr>
            <a:xfrm>
              <a:off x="2067422" y="4269538"/>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2,416</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540018" y="4269538"/>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Tree>
    <p:extLst>
      <p:ext uri="{BB962C8B-B14F-4D97-AF65-F5344CB8AC3E}">
        <p14:creationId xmlns:p14="http://schemas.microsoft.com/office/powerpoint/2010/main" val="1543343989"/>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地域の環境整備における警察・区役所との連携・</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協力（２）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22692" y="438572"/>
            <a:ext cx="2411760" cy="65556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防災・安全・危機管理</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健康</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商工労働部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西成区役所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府警本部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月知事方針表明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「あい</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地域を</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中心とする環境整備５か年計画」</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りん</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を中心</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整備の</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取組み」</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560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88186" y="438572"/>
          <a:ext cx="6696744" cy="6170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52000">
                <a:tc>
                  <a:txBody>
                    <a:bodyPr/>
                    <a:lstStyle/>
                    <a:p>
                      <a:pPr algn="l"/>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r>
                        <a:rPr lang="ja-JP" altLang="en-US" sz="1200" dirty="0" smtClean="0">
                          <a:solidFill>
                            <a:schemeClr val="tx1"/>
                          </a:solidFill>
                        </a:rPr>
                        <a:t>・「あい</a:t>
                      </a:r>
                      <a:r>
                        <a:rPr lang="ja-JP" altLang="en-US" sz="1200" dirty="0" err="1" smtClean="0">
                          <a:solidFill>
                            <a:schemeClr val="tx1"/>
                          </a:solidFill>
                        </a:rPr>
                        <a:t>りん</a:t>
                      </a:r>
                      <a:r>
                        <a:rPr lang="ja-JP" altLang="en-US" sz="1200" dirty="0" smtClean="0">
                          <a:solidFill>
                            <a:schemeClr val="tx1"/>
                          </a:solidFill>
                        </a:rPr>
                        <a:t>地域を中心とする環境整備の取組み」発表</a:t>
                      </a:r>
                      <a:r>
                        <a:rPr kumimoji="1" lang="ja-JP" altLang="en-US" sz="1200" dirty="0" smtClean="0">
                          <a:solidFill>
                            <a:schemeClr val="tx1"/>
                          </a:solidFill>
                        </a:rPr>
                        <a:t>（</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r>
                        <a:rPr kumimoji="1" lang="ja-JP" altLang="en-US" sz="1200" dirty="0">
                          <a:solidFill>
                            <a:schemeClr val="tx1"/>
                          </a:solidFill>
                        </a:rPr>
                        <a:t>）</a:t>
                      </a:r>
                      <a:endParaRPr kumimoji="1" lang="en-US" altLang="ja-JP" sz="1200" dirty="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 </a:t>
                      </a:r>
                      <a:r>
                        <a:rPr kumimoji="1" lang="ja-JP" altLang="en-US" sz="1200" dirty="0" smtClean="0">
                          <a:solidFill>
                            <a:schemeClr val="tx1"/>
                          </a:solidFill>
                        </a:rPr>
                        <a:t>府</a:t>
                      </a:r>
                      <a:r>
                        <a:rPr kumimoji="1" lang="ja-JP" altLang="en-US" sz="1200" dirty="0">
                          <a:solidFill>
                            <a:schemeClr val="tx1"/>
                          </a:solidFill>
                        </a:rPr>
                        <a:t>・市・府警本部の三者に</a:t>
                      </a:r>
                      <a:r>
                        <a:rPr kumimoji="1" lang="ja-JP" altLang="en-US" sz="1200" dirty="0" smtClean="0">
                          <a:solidFill>
                            <a:schemeClr val="tx1"/>
                          </a:solidFill>
                        </a:rPr>
                        <a:t>よる進捗</a:t>
                      </a:r>
                      <a:r>
                        <a:rPr kumimoji="1" lang="ja-JP" altLang="en-US" sz="1200" dirty="0">
                          <a:solidFill>
                            <a:schemeClr val="tx1"/>
                          </a:solidFill>
                        </a:rPr>
                        <a:t>管理体制</a:t>
                      </a:r>
                      <a:r>
                        <a:rPr kumimoji="1" lang="ja-JP" altLang="en-US" sz="1200" dirty="0" smtClean="0">
                          <a:solidFill>
                            <a:schemeClr val="tx1"/>
                          </a:solidFill>
                        </a:rPr>
                        <a:t>を継続</a:t>
                      </a:r>
                      <a:endParaRPr kumimoji="1" lang="en-US" altLang="ja-JP" sz="1200" dirty="0">
                        <a:solidFill>
                          <a:schemeClr val="tx1"/>
                        </a:solidFill>
                      </a:endParaRPr>
                    </a:p>
                    <a:p>
                      <a:pPr marL="88900" indent="-88900" algn="l"/>
                      <a:r>
                        <a:rPr kumimoji="1" lang="en-US" altLang="ja-JP" sz="1200" dirty="0" smtClean="0">
                          <a:solidFill>
                            <a:schemeClr val="tx1"/>
                          </a:solidFill>
                        </a:rPr>
                        <a:t>- </a:t>
                      </a:r>
                      <a:r>
                        <a:rPr kumimoji="1" lang="ja-JP" altLang="en-US" sz="1200" dirty="0" smtClean="0">
                          <a:solidFill>
                            <a:schemeClr val="tx1"/>
                          </a:solidFill>
                        </a:rPr>
                        <a:t>地域と行政のボトムアップによる議論・検討を基本としつつ、大阪の成長の視点からまちの活性化に向けた取組み</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薬物対策や不法投棄ゴミ対策、通学路の安全対策といった地域の環境改善の取組みを継続しつつ、あい</a:t>
                      </a:r>
                      <a:r>
                        <a:rPr kumimoji="1" lang="ja-JP" altLang="en-US" sz="1200" dirty="0" err="1" smtClean="0">
                          <a:solidFill>
                            <a:schemeClr val="tx1"/>
                          </a:solidFill>
                        </a:rPr>
                        <a:t>りん</a:t>
                      </a:r>
                      <a:r>
                        <a:rPr kumimoji="1" lang="ja-JP" altLang="en-US" sz="1200" dirty="0" smtClean="0">
                          <a:solidFill>
                            <a:schemeClr val="tx1"/>
                          </a:solidFill>
                        </a:rPr>
                        <a:t>総合センター跡地活用を進める</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・府</a:t>
                      </a:r>
                      <a:r>
                        <a:rPr kumimoji="1" lang="ja-JP" altLang="en-US" sz="1200" dirty="0">
                          <a:solidFill>
                            <a:schemeClr val="tx1"/>
                          </a:solidFill>
                        </a:rPr>
                        <a:t>・市・府警本部において、情報共有・意見交換等を行いながら事業実施中</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＜参考＞</a:t>
                      </a:r>
                      <a:endParaRPr kumimoji="1" lang="en-US" altLang="ja-JP" sz="1200" dirty="0">
                        <a:solidFill>
                          <a:schemeClr val="tx1"/>
                        </a:solidFill>
                      </a:endParaRPr>
                    </a:p>
                    <a:p>
                      <a:pPr algn="l"/>
                      <a:r>
                        <a:rPr kumimoji="1" lang="en-US" altLang="ja-JP" sz="1200" dirty="0" smtClean="0">
                          <a:solidFill>
                            <a:schemeClr val="tx1"/>
                          </a:solidFill>
                        </a:rPr>
                        <a:t>2019</a:t>
                      </a:r>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年度</a:t>
                      </a:r>
                      <a:endParaRPr kumimoji="1" lang="en-US" altLang="ja-JP" sz="1200" dirty="0">
                        <a:solidFill>
                          <a:schemeClr val="tx1"/>
                        </a:solidFill>
                      </a:endParaRPr>
                    </a:p>
                    <a:p>
                      <a:pPr algn="l"/>
                      <a:r>
                        <a:rPr kumimoji="1" lang="ja-JP" altLang="en-US" sz="1200" dirty="0" smtClean="0">
                          <a:solidFill>
                            <a:schemeClr val="tx1"/>
                          </a:solidFill>
                        </a:rPr>
                        <a:t>府予算</a:t>
                      </a:r>
                      <a:r>
                        <a:rPr kumimoji="1" lang="en-US" altLang="ja-JP" sz="1200" dirty="0" smtClean="0">
                          <a:solidFill>
                            <a:schemeClr val="tx1"/>
                          </a:solidFill>
                        </a:rPr>
                        <a:t>4.5</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市予算</a:t>
                      </a:r>
                      <a:r>
                        <a:rPr kumimoji="1" lang="en-US" altLang="ja-JP" sz="1200" dirty="0" smtClean="0">
                          <a:solidFill>
                            <a:schemeClr val="tx1"/>
                          </a:solidFill>
                        </a:rPr>
                        <a:t>4.7</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労働福祉セ</a:t>
                      </a:r>
                      <a:endParaRPr kumimoji="1" lang="en-US" altLang="ja-JP" sz="1200" dirty="0" smtClean="0">
                        <a:solidFill>
                          <a:schemeClr val="tx1"/>
                        </a:solidFill>
                      </a:endParaRPr>
                    </a:p>
                    <a:p>
                      <a:pPr algn="l"/>
                      <a:r>
                        <a:rPr kumimoji="1" lang="ja-JP" altLang="en-US" sz="1200" dirty="0" smtClean="0">
                          <a:solidFill>
                            <a:schemeClr val="tx1"/>
                          </a:solidFill>
                        </a:rPr>
                        <a:t>　ンター耐震化（府）</a:t>
                      </a:r>
                      <a:endParaRPr kumimoji="1" lang="en-US" altLang="ja-JP" sz="1200" dirty="0" smtClean="0">
                        <a:solidFill>
                          <a:schemeClr val="tx1"/>
                        </a:solidFill>
                      </a:endParaRPr>
                    </a:p>
                    <a:p>
                      <a:pPr algn="l"/>
                      <a:r>
                        <a:rPr kumimoji="1" lang="ja-JP" altLang="en-US" sz="1200" dirty="0" smtClean="0">
                          <a:solidFill>
                            <a:schemeClr val="tx1"/>
                          </a:solidFill>
                        </a:rPr>
                        <a:t>・あい</a:t>
                      </a:r>
                      <a:r>
                        <a:rPr kumimoji="1" lang="ja-JP" altLang="en-US" sz="1200" dirty="0" err="1" smtClean="0">
                          <a:solidFill>
                            <a:schemeClr val="tx1"/>
                          </a:solidFill>
                        </a:rPr>
                        <a:t>りん</a:t>
                      </a:r>
                      <a:r>
                        <a:rPr kumimoji="1" lang="ja-JP" altLang="en-US" sz="1200" dirty="0" smtClean="0">
                          <a:solidFill>
                            <a:schemeClr val="tx1"/>
                          </a:solidFill>
                        </a:rPr>
                        <a:t>総合センター</a:t>
                      </a:r>
                      <a:endParaRPr kumimoji="1" lang="en-US" altLang="ja-JP" sz="1200" dirty="0" smtClean="0">
                        <a:solidFill>
                          <a:schemeClr val="tx1"/>
                        </a:solidFill>
                      </a:endParaRPr>
                    </a:p>
                    <a:p>
                      <a:pPr algn="l"/>
                      <a:r>
                        <a:rPr kumimoji="1" lang="ja-JP" altLang="en-US" sz="1200" dirty="0" smtClean="0">
                          <a:solidFill>
                            <a:schemeClr val="tx1"/>
                          </a:solidFill>
                        </a:rPr>
                        <a:t>　跡地利活用の構想検</a:t>
                      </a:r>
                      <a:endParaRPr kumimoji="1" lang="en-US" altLang="ja-JP" sz="1200" dirty="0" smtClean="0">
                        <a:solidFill>
                          <a:schemeClr val="tx1"/>
                        </a:solidFill>
                      </a:endParaRPr>
                    </a:p>
                    <a:p>
                      <a:pPr algn="l"/>
                      <a:r>
                        <a:rPr kumimoji="1" lang="ja-JP" altLang="en-US" sz="1200" dirty="0" smtClean="0">
                          <a:solidFill>
                            <a:schemeClr val="tx1"/>
                          </a:solidFill>
                        </a:rPr>
                        <a:t>　討調査（府・市）</a:t>
                      </a:r>
                      <a:endParaRPr kumimoji="1" lang="en-US" altLang="ja-JP" sz="1200" dirty="0" smtClean="0">
                        <a:solidFill>
                          <a:schemeClr val="tx1"/>
                        </a:solidFill>
                      </a:endParaRPr>
                    </a:p>
                    <a:p>
                      <a:pPr algn="r"/>
                      <a:r>
                        <a:rPr kumimoji="1" lang="ja-JP" altLang="en-US" sz="1200" dirty="0" smtClean="0">
                          <a:solidFill>
                            <a:schemeClr val="tx1"/>
                          </a:solidFill>
                        </a:rPr>
                        <a:t>など</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369</a:t>
            </a:fld>
            <a:endParaRPr lang="ja-JP" altLang="en-US"/>
          </a:p>
        </p:txBody>
      </p:sp>
    </p:spTree>
    <p:extLst>
      <p:ext uri="{BB962C8B-B14F-4D97-AF65-F5344CB8AC3E}">
        <p14:creationId xmlns:p14="http://schemas.microsoft.com/office/powerpoint/2010/main" val="254263133"/>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411760" y="364656"/>
          <a:ext cx="6696744" cy="6140652"/>
        </p:xfrm>
        <a:graphic>
          <a:graphicData uri="http://schemas.openxmlformats.org/drawingml/2006/table">
            <a:tbl>
              <a:tblPr firstRow="1">
                <a:tableStyleId>{5C22544A-7EE6-4342-B048-85BDC9FD1C3A}</a:tableStyleId>
              </a:tblPr>
              <a:tblGrid>
                <a:gridCol w="1440160">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728192">
                  <a:extLst>
                    <a:ext uri="{9D8B030D-6E8A-4147-A177-3AD203B41FA5}">
                      <a16:colId xmlns:a16="http://schemas.microsoft.com/office/drawing/2014/main" val="20003"/>
                    </a:ext>
                  </a:extLst>
                </a:gridCol>
              </a:tblGrid>
              <a:tr h="505727">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22492">
                <a:tc>
                  <a:txBody>
                    <a:bodyPr/>
                    <a:lstStyle/>
                    <a:p>
                      <a:pPr marL="0" indent="0" algn="l"/>
                      <a:r>
                        <a:rPr kumimoji="1" lang="ja-JP" altLang="en-US" sz="1200" u="none" dirty="0">
                          <a:solidFill>
                            <a:schemeClr val="tx1"/>
                          </a:solidFill>
                        </a:rPr>
                        <a:t>・府内において</a:t>
                      </a:r>
                      <a:r>
                        <a:rPr kumimoji="1" lang="ja-JP" altLang="en-US" sz="1200" u="none" dirty="0">
                          <a:solidFill>
                            <a:schemeClr val="tx1"/>
                          </a:solidFill>
                          <a:effectLst/>
                        </a:rPr>
                        <a:t>死亡に至る</a:t>
                      </a:r>
                      <a:r>
                        <a:rPr kumimoji="1" lang="ja-JP" altLang="en-US" sz="1200" u="none" dirty="0">
                          <a:solidFill>
                            <a:schemeClr val="tx1"/>
                          </a:solidFill>
                        </a:rPr>
                        <a:t>重篤な事件が</a:t>
                      </a:r>
                      <a:r>
                        <a:rPr kumimoji="1" lang="ja-JP" altLang="en-US" sz="1200" b="0" u="none" dirty="0">
                          <a:solidFill>
                            <a:schemeClr val="tx1"/>
                          </a:solidFill>
                        </a:rPr>
                        <a:t>発生</a:t>
                      </a:r>
                      <a:endParaRPr kumimoji="1" lang="en-US" altLang="ja-JP" sz="1200" b="0" u="none" dirty="0">
                        <a:solidFill>
                          <a:schemeClr val="tx1"/>
                        </a:solidFill>
                      </a:endParaRPr>
                    </a:p>
                    <a:p>
                      <a:pPr algn="l"/>
                      <a:r>
                        <a:rPr kumimoji="1" lang="ja-JP" altLang="en-US" sz="1200" b="0" u="none" dirty="0">
                          <a:solidFill>
                            <a:schemeClr val="tx1"/>
                          </a:solidFill>
                        </a:rPr>
                        <a:t>　</a:t>
                      </a:r>
                      <a:r>
                        <a:rPr kumimoji="1" lang="en-US" altLang="ja-JP" sz="1200" b="0" u="none" dirty="0">
                          <a:solidFill>
                            <a:schemeClr val="tx1"/>
                          </a:solidFill>
                        </a:rPr>
                        <a:t>2008</a:t>
                      </a:r>
                      <a:r>
                        <a:rPr kumimoji="1" lang="ja-JP" altLang="en-US" sz="1200" u="none" baseline="0" dirty="0">
                          <a:solidFill>
                            <a:schemeClr val="tx1"/>
                          </a:solidFill>
                        </a:rPr>
                        <a:t>年：２件</a:t>
                      </a:r>
                      <a:endParaRPr kumimoji="1" lang="en-US" altLang="ja-JP" sz="1200" u="none" baseline="0" dirty="0">
                        <a:solidFill>
                          <a:schemeClr val="tx1"/>
                        </a:solidFill>
                      </a:endParaRPr>
                    </a:p>
                    <a:p>
                      <a:pPr algn="l"/>
                      <a:r>
                        <a:rPr kumimoji="1" lang="ja-JP" altLang="en-US" sz="1200" u="none" baseline="0" dirty="0">
                          <a:solidFill>
                            <a:schemeClr val="tx1"/>
                          </a:solidFill>
                        </a:rPr>
                        <a:t>　</a:t>
                      </a:r>
                      <a:r>
                        <a:rPr kumimoji="1" lang="en-US" altLang="ja-JP" sz="1200" u="none" baseline="0" dirty="0">
                          <a:solidFill>
                            <a:schemeClr val="tx1"/>
                          </a:solidFill>
                        </a:rPr>
                        <a:t>2010</a:t>
                      </a:r>
                      <a:r>
                        <a:rPr kumimoji="1" lang="ja-JP" altLang="en-US" sz="1200" u="none" baseline="0" dirty="0">
                          <a:solidFill>
                            <a:schemeClr val="tx1"/>
                          </a:solidFill>
                        </a:rPr>
                        <a:t>年：５件</a:t>
                      </a:r>
                      <a:endParaRPr kumimoji="1" lang="en-US" altLang="ja-JP" sz="1200" u="none" baseline="0" dirty="0">
                        <a:solidFill>
                          <a:schemeClr val="tx1"/>
                        </a:solidFill>
                      </a:endParaRPr>
                    </a:p>
                    <a:p>
                      <a:pPr algn="l"/>
                      <a:r>
                        <a:rPr kumimoji="1" lang="ja-JP" altLang="en-US" sz="1200" u="none" baseline="0" dirty="0">
                          <a:solidFill>
                            <a:schemeClr val="tx1"/>
                          </a:solidFill>
                        </a:rPr>
                        <a:t>　　（政令市含む）</a:t>
                      </a:r>
                      <a:endParaRPr kumimoji="1" lang="en-US" altLang="ja-JP" sz="1200" u="none" dirty="0">
                        <a:solidFill>
                          <a:schemeClr val="tx1"/>
                        </a:solidFill>
                      </a:endParaRPr>
                    </a:p>
                    <a:p>
                      <a:pPr marL="0" indent="0" algn="l"/>
                      <a:endParaRPr kumimoji="1" lang="en-US" altLang="ja-JP" sz="1200" u="none" dirty="0">
                        <a:solidFill>
                          <a:schemeClr val="tx1"/>
                        </a:solidFill>
                      </a:endParaRPr>
                    </a:p>
                    <a:p>
                      <a:pPr marL="0" indent="0" algn="l"/>
                      <a:r>
                        <a:rPr kumimoji="1" lang="ja-JP" altLang="en-US" sz="1200" u="none" dirty="0">
                          <a:solidFill>
                            <a:schemeClr val="tx1"/>
                          </a:solidFill>
                        </a:rPr>
                        <a:t>・大阪府</a:t>
                      </a:r>
                      <a:r>
                        <a:rPr kumimoji="1" lang="ja-JP" altLang="en-US" sz="1200" u="none" baseline="0" dirty="0">
                          <a:solidFill>
                            <a:schemeClr val="tx1"/>
                          </a:solidFill>
                        </a:rPr>
                        <a:t>域</a:t>
                      </a:r>
                      <a:r>
                        <a:rPr kumimoji="1" lang="ja-JP" altLang="en-US" sz="1200" u="none" dirty="0">
                          <a:solidFill>
                            <a:schemeClr val="tx1"/>
                          </a:solidFill>
                        </a:rPr>
                        <a:t>の児童虐待相談対応件数は全国で２位</a:t>
                      </a:r>
                      <a:endParaRPr kumimoji="1" lang="en-US" altLang="ja-JP" sz="1200" u="none" dirty="0">
                        <a:solidFill>
                          <a:schemeClr val="tx1"/>
                        </a:solidFill>
                      </a:endParaRPr>
                    </a:p>
                    <a:p>
                      <a:pPr algn="l"/>
                      <a:r>
                        <a:rPr kumimoji="1" lang="ja-JP" altLang="en-US" sz="1200" u="none" dirty="0">
                          <a:solidFill>
                            <a:schemeClr val="tx1"/>
                          </a:solidFill>
                        </a:rPr>
                        <a:t>府域：</a:t>
                      </a:r>
                      <a:r>
                        <a:rPr kumimoji="1" lang="en-US" altLang="ja-JP" sz="1200" u="none" baseline="0" dirty="0">
                          <a:solidFill>
                            <a:schemeClr val="tx1"/>
                          </a:solidFill>
                        </a:rPr>
                        <a:t>2009</a:t>
                      </a:r>
                      <a:r>
                        <a:rPr kumimoji="1" lang="ja-JP" altLang="en-US" sz="1200" u="none" baseline="0" dirty="0">
                          <a:solidFill>
                            <a:schemeClr val="tx1"/>
                          </a:solidFill>
                        </a:rPr>
                        <a:t>年：</a:t>
                      </a:r>
                      <a:r>
                        <a:rPr kumimoji="1" lang="en-US" altLang="ja-JP" sz="1200" u="none" baseline="0" dirty="0">
                          <a:solidFill>
                            <a:schemeClr val="tx1"/>
                          </a:solidFill>
                        </a:rPr>
                        <a:t>5,436</a:t>
                      </a:r>
                      <a:r>
                        <a:rPr kumimoji="1" lang="ja-JP" altLang="en-US" sz="1200" u="none" baseline="0" dirty="0">
                          <a:solidFill>
                            <a:schemeClr val="tx1"/>
                          </a:solidFill>
                        </a:rPr>
                        <a:t>件</a:t>
                      </a:r>
                      <a:endParaRPr kumimoji="1" lang="en-US" altLang="ja-JP" sz="1200" u="none" baseline="0" dirty="0">
                        <a:solidFill>
                          <a:schemeClr val="tx1"/>
                        </a:solidFill>
                      </a:endParaRPr>
                    </a:p>
                    <a:p>
                      <a:pPr algn="l"/>
                      <a:r>
                        <a:rPr kumimoji="1" lang="ja-JP" altLang="en-US" sz="1200" u="none" dirty="0">
                          <a:solidFill>
                            <a:schemeClr val="tx1"/>
                          </a:solidFill>
                        </a:rPr>
                        <a:t>東京都：</a:t>
                      </a:r>
                      <a:r>
                        <a:rPr kumimoji="1" lang="en-US" altLang="ja-JP" sz="1200" u="none" baseline="0" dirty="0">
                          <a:solidFill>
                            <a:schemeClr val="tx1"/>
                          </a:solidFill>
                        </a:rPr>
                        <a:t>3,339</a:t>
                      </a:r>
                      <a:r>
                        <a:rPr kumimoji="1" lang="ja-JP" altLang="en-US" sz="1200" u="none" baseline="0" dirty="0">
                          <a:solidFill>
                            <a:schemeClr val="tx1"/>
                          </a:solidFill>
                        </a:rPr>
                        <a:t>件</a:t>
                      </a:r>
                      <a:r>
                        <a:rPr kumimoji="1" lang="ja-JP" altLang="en-US" sz="1200" u="none" dirty="0">
                          <a:solidFill>
                            <a:schemeClr val="tx1"/>
                          </a:solidFill>
                        </a:rPr>
                        <a:t>、</a:t>
                      </a:r>
                      <a:endParaRPr kumimoji="1" lang="en-US" altLang="ja-JP" sz="1200" u="none" dirty="0">
                        <a:solidFill>
                          <a:schemeClr val="tx1"/>
                        </a:solidFill>
                      </a:endParaRPr>
                    </a:p>
                    <a:p>
                      <a:pPr algn="l"/>
                      <a:r>
                        <a:rPr kumimoji="1" lang="ja-JP" altLang="en-US" sz="1200" u="none" dirty="0">
                          <a:solidFill>
                            <a:schemeClr val="tx1"/>
                          </a:solidFill>
                        </a:rPr>
                        <a:t>神奈川県</a:t>
                      </a:r>
                      <a:r>
                        <a:rPr kumimoji="1" lang="ja-JP" altLang="en-US" sz="1200" u="none" baseline="0" dirty="0">
                          <a:solidFill>
                            <a:schemeClr val="tx1"/>
                          </a:solidFill>
                        </a:rPr>
                        <a:t>域：</a:t>
                      </a:r>
                      <a:r>
                        <a:rPr kumimoji="1" lang="en-US" altLang="ja-JP" sz="1200" u="none" baseline="0" dirty="0">
                          <a:solidFill>
                            <a:schemeClr val="tx1"/>
                          </a:solidFill>
                        </a:rPr>
                        <a:t>5,676</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・早期発見・対応が急務であるが、</a:t>
                      </a:r>
                      <a:r>
                        <a:rPr kumimoji="1" lang="ja-JP" altLang="en-US" sz="1200" u="none" baseline="0" dirty="0">
                          <a:solidFill>
                            <a:schemeClr val="tx1"/>
                          </a:solidFill>
                        </a:rPr>
                        <a:t>市町村では件数増による安全確認に追われ、重症度の判別や専門的な対応については不十分な状況であった。</a:t>
                      </a:r>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・効果的な広報啓発の検討・実施</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・府組織体制の見直し</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児童福祉司等専門スタッフの増員</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夜間・休日体制の充実</a:t>
                      </a:r>
                    </a:p>
                    <a:p>
                      <a:pPr algn="l"/>
                      <a:r>
                        <a:rPr kumimoji="1" lang="en-US" altLang="ja-JP" sz="1200" u="none" dirty="0">
                          <a:solidFill>
                            <a:schemeClr val="tx1"/>
                          </a:solidFill>
                        </a:rPr>
                        <a:t>-</a:t>
                      </a:r>
                      <a:r>
                        <a:rPr kumimoji="1" lang="ja-JP" altLang="en-US" sz="1200" u="none" dirty="0">
                          <a:solidFill>
                            <a:schemeClr val="tx1"/>
                          </a:solidFill>
                        </a:rPr>
                        <a:t>警察との連携強化</a:t>
                      </a:r>
                      <a:r>
                        <a:rPr kumimoji="1" lang="en-US" altLang="ja-JP" sz="1200" u="none" dirty="0">
                          <a:solidFill>
                            <a:schemeClr val="tx1"/>
                          </a:solidFill>
                        </a:rPr>
                        <a:t>-</a:t>
                      </a:r>
                    </a:p>
                    <a:p>
                      <a:pPr algn="l"/>
                      <a:endParaRPr kumimoji="1" lang="en-US" altLang="ja-JP" sz="1200" u="none" dirty="0">
                        <a:solidFill>
                          <a:schemeClr val="tx1"/>
                        </a:solidFill>
                      </a:endParaRPr>
                    </a:p>
                    <a:p>
                      <a:pPr algn="l"/>
                      <a:r>
                        <a:rPr kumimoji="1" lang="ja-JP" altLang="en-US" sz="1200" u="none" dirty="0">
                          <a:solidFill>
                            <a:schemeClr val="tx1"/>
                          </a:solidFill>
                        </a:rPr>
                        <a:t>・現場を担う市町村間のネットワーク強化や活動支援</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u="none" dirty="0">
                          <a:solidFill>
                            <a:schemeClr val="tx1"/>
                          </a:solidFill>
                        </a:rPr>
                        <a:t>・これまでにない大規模・広範囲でのテレビＣＭ、広報の実現</a:t>
                      </a:r>
                      <a:endParaRPr kumimoji="1" lang="en-US" altLang="ja-JP" sz="1200" u="none" dirty="0">
                        <a:solidFill>
                          <a:schemeClr val="tx1"/>
                        </a:solidFill>
                      </a:endParaRPr>
                    </a:p>
                    <a:p>
                      <a:pPr marL="52388" indent="-52388" algn="l"/>
                      <a:r>
                        <a:rPr kumimoji="1" lang="en-US" altLang="ja-JP" sz="1200" u="none" dirty="0">
                          <a:solidFill>
                            <a:schemeClr val="tx1"/>
                          </a:solidFill>
                        </a:rPr>
                        <a:t>-2010</a:t>
                      </a:r>
                      <a:r>
                        <a:rPr kumimoji="1" lang="ja-JP" altLang="en-US" sz="1200" u="none" dirty="0">
                          <a:solidFill>
                            <a:schemeClr val="tx1"/>
                          </a:solidFill>
                        </a:rPr>
                        <a:t>年過去最大の放送規模。（</a:t>
                      </a:r>
                      <a:r>
                        <a:rPr kumimoji="1" lang="en-US" altLang="ja-JP" sz="1200" u="none" baseline="0" dirty="0">
                          <a:solidFill>
                            <a:schemeClr val="tx1"/>
                          </a:solidFill>
                        </a:rPr>
                        <a:t>8</a:t>
                      </a:r>
                      <a:r>
                        <a:rPr kumimoji="1" lang="ja-JP" altLang="en-US" sz="1200" u="none" baseline="0" dirty="0">
                          <a:solidFill>
                            <a:schemeClr val="tx1"/>
                          </a:solidFill>
                        </a:rPr>
                        <a:t>・</a:t>
                      </a:r>
                      <a:r>
                        <a:rPr kumimoji="1" lang="en-US" altLang="ja-JP" sz="1200" u="none" baseline="0" dirty="0">
                          <a:solidFill>
                            <a:schemeClr val="tx1"/>
                          </a:solidFill>
                        </a:rPr>
                        <a:t>11</a:t>
                      </a:r>
                      <a:r>
                        <a:rPr kumimoji="1" lang="ja-JP" altLang="en-US" sz="1200" u="none" baseline="0" dirty="0">
                          <a:solidFill>
                            <a:schemeClr val="tx1"/>
                          </a:solidFill>
                        </a:rPr>
                        <a:t>月で</a:t>
                      </a:r>
                      <a:r>
                        <a:rPr kumimoji="1" lang="en-US" altLang="ja-JP" sz="1200" u="none" dirty="0">
                          <a:solidFill>
                            <a:schemeClr val="tx1"/>
                          </a:solidFill>
                        </a:rPr>
                        <a:t>900</a:t>
                      </a:r>
                      <a:r>
                        <a:rPr kumimoji="1" lang="ja-JP" altLang="en-US" sz="1200" u="none" dirty="0">
                          <a:solidFill>
                            <a:schemeClr val="tx1"/>
                          </a:solidFill>
                        </a:rPr>
                        <a:t>本）</a:t>
                      </a:r>
                      <a:endParaRPr kumimoji="1" lang="en-US" altLang="ja-JP" sz="1200" u="none" dirty="0">
                        <a:solidFill>
                          <a:schemeClr val="tx1"/>
                        </a:solidFill>
                      </a:endParaRPr>
                    </a:p>
                    <a:p>
                      <a:pPr marL="52388" indent="-52388" algn="l"/>
                      <a:r>
                        <a:rPr kumimoji="1" lang="en-US" altLang="ja-JP" sz="1200" u="none" dirty="0">
                          <a:solidFill>
                            <a:schemeClr val="tx1"/>
                          </a:solidFill>
                        </a:rPr>
                        <a:t>-</a:t>
                      </a:r>
                      <a:r>
                        <a:rPr kumimoji="1" lang="ja-JP" altLang="en-US" sz="1200" u="none" dirty="0">
                          <a:solidFill>
                            <a:schemeClr val="tx1"/>
                          </a:solidFill>
                        </a:rPr>
                        <a:t>近畿２府４県４政令指定都市での共同実施（啓発用ステッカーの配布等）。</a:t>
                      </a:r>
                      <a:endParaRPr kumimoji="1" lang="en-US" altLang="ja-JP" sz="1200" u="none" dirty="0">
                        <a:solidFill>
                          <a:schemeClr val="tx1"/>
                        </a:solidFill>
                      </a:endParaRPr>
                    </a:p>
                    <a:p>
                      <a:pPr marL="52388" indent="-52388" algn="l"/>
                      <a:r>
                        <a:rPr kumimoji="1" lang="en-US" altLang="ja-JP" sz="1200" u="none" dirty="0">
                          <a:solidFill>
                            <a:schemeClr val="tx1"/>
                          </a:solidFill>
                        </a:rPr>
                        <a:t>-</a:t>
                      </a:r>
                      <a:r>
                        <a:rPr kumimoji="1" lang="ja-JP" altLang="en-US" sz="1200" u="none" dirty="0">
                          <a:solidFill>
                            <a:schemeClr val="tx1"/>
                          </a:solidFill>
                        </a:rPr>
                        <a:t>民間企業・団体と連携した広報啓発事業の実施（デジタルサイネージ掲出、鉄道各駅へのポスター掲示等）</a:t>
                      </a:r>
                      <a:endParaRPr kumimoji="1" lang="en-US" altLang="ja-JP" sz="1200" u="none" dirty="0">
                        <a:solidFill>
                          <a:schemeClr val="tx1"/>
                        </a:solidFill>
                      </a:endParaRPr>
                    </a:p>
                    <a:p>
                      <a:pPr algn="l">
                        <a:spcBef>
                          <a:spcPts val="600"/>
                        </a:spcBef>
                      </a:pPr>
                      <a:endParaRPr kumimoji="1" lang="en-US" altLang="ja-JP" sz="1200" u="none" dirty="0">
                        <a:solidFill>
                          <a:schemeClr val="tx1"/>
                        </a:solidFill>
                      </a:endParaRPr>
                    </a:p>
                    <a:p>
                      <a:pPr algn="l">
                        <a:spcBef>
                          <a:spcPts val="600"/>
                        </a:spcBef>
                      </a:pPr>
                      <a:r>
                        <a:rPr kumimoji="1" lang="ja-JP" altLang="en-US" sz="1200" u="none" dirty="0">
                          <a:solidFill>
                            <a:schemeClr val="tx1"/>
                          </a:solidFill>
                        </a:rPr>
                        <a:t>・府組織体制の強化</a:t>
                      </a:r>
                      <a:endParaRPr kumimoji="1" lang="en-US" altLang="ja-JP" sz="1200" u="none" dirty="0">
                        <a:solidFill>
                          <a:schemeClr val="tx1"/>
                        </a:solidFill>
                      </a:endParaRPr>
                    </a:p>
                    <a:p>
                      <a:pPr marL="77788" marR="0" indent="-77788"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strike="noStrike" baseline="0" dirty="0">
                          <a:solidFill>
                            <a:schemeClr val="tx1"/>
                          </a:solidFill>
                        </a:rPr>
                        <a:t>虐待対応のための</a:t>
                      </a:r>
                      <a:r>
                        <a:rPr kumimoji="1" lang="ja-JP" altLang="en-US" sz="1200" u="none" dirty="0">
                          <a:solidFill>
                            <a:schemeClr val="tx1"/>
                          </a:solidFill>
                        </a:rPr>
                        <a:t>児童福祉司等の増員（</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20</a:t>
                      </a:r>
                      <a:r>
                        <a:rPr kumimoji="1" lang="ja-JP" altLang="en-US" sz="1200" u="none" dirty="0">
                          <a:solidFill>
                            <a:schemeClr val="tx1"/>
                          </a:solidFill>
                        </a:rPr>
                        <a:t>名</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5</a:t>
                      </a:r>
                      <a:r>
                        <a:rPr kumimoji="1" lang="ja-JP" altLang="en-US" sz="1200" u="none" dirty="0">
                          <a:solidFill>
                            <a:schemeClr val="tx1"/>
                          </a:solidFill>
                        </a:rPr>
                        <a:t>名、</a:t>
                      </a:r>
                      <a:r>
                        <a:rPr kumimoji="1" lang="en-US" altLang="ja-JP" sz="1200" u="none" dirty="0">
                          <a:solidFill>
                            <a:schemeClr val="tx1"/>
                          </a:solidFill>
                        </a:rPr>
                        <a:t>2015</a:t>
                      </a:r>
                      <a:r>
                        <a:rPr kumimoji="1" lang="ja-JP" altLang="en-US" sz="1200" u="none" dirty="0">
                          <a:solidFill>
                            <a:schemeClr val="tx1"/>
                          </a:solidFill>
                        </a:rPr>
                        <a:t>年８名</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名、</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名、</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22</a:t>
                      </a:r>
                      <a:r>
                        <a:rPr kumimoji="1" lang="ja-JP" altLang="en-US" sz="1200" u="none" dirty="0">
                          <a:solidFill>
                            <a:schemeClr val="tx1"/>
                          </a:solidFill>
                        </a:rPr>
                        <a:t>名、</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25</a:t>
                      </a:r>
                      <a:r>
                        <a:rPr kumimoji="1" lang="ja-JP" altLang="en-US" sz="1200" u="none" dirty="0">
                          <a:solidFill>
                            <a:schemeClr val="tx1"/>
                          </a:solidFill>
                        </a:rPr>
                        <a:t>名、</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21</a:t>
                      </a:r>
                      <a:r>
                        <a:rPr kumimoji="1" lang="ja-JP" altLang="en-US" sz="1200" u="none" dirty="0">
                          <a:solidFill>
                            <a:schemeClr val="tx1"/>
                          </a:solidFill>
                        </a:rPr>
                        <a:t>名、</a:t>
                      </a:r>
                      <a:r>
                        <a:rPr kumimoji="1" lang="en-US" altLang="ja-JP" sz="1200" u="none" dirty="0">
                          <a:solidFill>
                            <a:schemeClr val="tx1"/>
                          </a:solidFill>
                        </a:rPr>
                        <a:t>2022</a:t>
                      </a:r>
                      <a:r>
                        <a:rPr kumimoji="1" lang="ja-JP" altLang="en-US" sz="1200" u="none" dirty="0">
                          <a:solidFill>
                            <a:schemeClr val="tx1"/>
                          </a:solidFill>
                        </a:rPr>
                        <a:t>年</a:t>
                      </a:r>
                      <a:r>
                        <a:rPr kumimoji="1" lang="en-US" altLang="ja-JP" sz="1200" u="none" dirty="0">
                          <a:solidFill>
                            <a:schemeClr val="tx1"/>
                          </a:solidFill>
                        </a:rPr>
                        <a:t>20</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警察官</a:t>
                      </a:r>
                      <a:r>
                        <a:rPr kumimoji="1" lang="en-US" altLang="ja-JP" sz="1200" u="none" dirty="0">
                          <a:solidFill>
                            <a:schemeClr val="tx1"/>
                          </a:solidFill>
                        </a:rPr>
                        <a:t>OB</a:t>
                      </a:r>
                      <a:r>
                        <a:rPr kumimoji="1" lang="ja-JP" altLang="en-US" sz="1200" u="none" dirty="0">
                          <a:solidFill>
                            <a:schemeClr val="tx1"/>
                          </a:solidFill>
                        </a:rPr>
                        <a:t>を</a:t>
                      </a:r>
                      <a:r>
                        <a:rPr kumimoji="1" lang="ja-JP" altLang="en-US" sz="1200" u="none" baseline="0" dirty="0">
                          <a:solidFill>
                            <a:schemeClr val="tx1"/>
                          </a:solidFill>
                        </a:rPr>
                        <a:t>子ども家庭センター</a:t>
                      </a:r>
                      <a:r>
                        <a:rPr kumimoji="1" lang="ja-JP" altLang="en-US" sz="1200" u="none" dirty="0">
                          <a:solidFill>
                            <a:schemeClr val="tx1"/>
                          </a:solidFill>
                        </a:rPr>
                        <a:t>に配置（</a:t>
                      </a:r>
                      <a:r>
                        <a:rPr kumimoji="1" lang="en-US" altLang="ja-JP" sz="1200" u="none" dirty="0">
                          <a:solidFill>
                            <a:schemeClr val="tx1"/>
                          </a:solidFill>
                        </a:rPr>
                        <a:t>2011</a:t>
                      </a:r>
                      <a:r>
                        <a:rPr kumimoji="1" lang="ja-JP" altLang="en-US" sz="1200" u="none" dirty="0">
                          <a:solidFill>
                            <a:schemeClr val="tx1"/>
                          </a:solidFill>
                        </a:rPr>
                        <a:t>年</a:t>
                      </a:r>
                      <a:r>
                        <a:rPr kumimoji="1" lang="en-US" altLang="ja-JP" sz="1200" u="none" dirty="0">
                          <a:solidFill>
                            <a:schemeClr val="tx1"/>
                          </a:solidFill>
                        </a:rPr>
                        <a:t>:</a:t>
                      </a:r>
                      <a:r>
                        <a:rPr kumimoji="1" lang="ja-JP" altLang="en-US" sz="1200" u="none" dirty="0">
                          <a:solidFill>
                            <a:schemeClr val="tx1"/>
                          </a:solidFill>
                        </a:rPr>
                        <a:t>３名、</a:t>
                      </a:r>
                      <a:r>
                        <a:rPr kumimoji="1" lang="en-US" altLang="ja-JP" sz="1200" u="none" dirty="0">
                          <a:solidFill>
                            <a:schemeClr val="tx1"/>
                          </a:solidFill>
                        </a:rPr>
                        <a:t>2012</a:t>
                      </a:r>
                      <a:r>
                        <a:rPr kumimoji="1" lang="ja-JP" altLang="en-US" sz="1200" u="none" dirty="0">
                          <a:solidFill>
                            <a:schemeClr val="tx1"/>
                          </a:solidFill>
                        </a:rPr>
                        <a:t>年</a:t>
                      </a:r>
                      <a:r>
                        <a:rPr kumimoji="1" lang="en-US" altLang="ja-JP" sz="1200" u="none" baseline="0" dirty="0">
                          <a:solidFill>
                            <a:schemeClr val="tx1"/>
                          </a:solidFill>
                        </a:rPr>
                        <a:t>:</a:t>
                      </a:r>
                      <a:r>
                        <a:rPr kumimoji="1" lang="ja-JP" altLang="en-US" sz="1200" u="none" baseline="0" dirty="0">
                          <a:solidFill>
                            <a:schemeClr val="tx1"/>
                          </a:solidFill>
                        </a:rPr>
                        <a:t>５名　</a:t>
                      </a:r>
                      <a:r>
                        <a:rPr kumimoji="1" lang="en-US" altLang="ja-JP" sz="1200" u="none" baseline="0" dirty="0">
                          <a:solidFill>
                            <a:schemeClr val="tx1"/>
                          </a:solidFill>
                        </a:rPr>
                        <a:t>2013</a:t>
                      </a:r>
                      <a:r>
                        <a:rPr kumimoji="1" lang="ja-JP" altLang="en-US" sz="1200" u="none" baseline="0" dirty="0">
                          <a:solidFill>
                            <a:schemeClr val="tx1"/>
                          </a:solidFill>
                        </a:rPr>
                        <a:t>年：５名、</a:t>
                      </a:r>
                      <a:r>
                        <a:rPr kumimoji="1" lang="en-US" altLang="ja-JP" sz="1200" u="none" baseline="0" dirty="0">
                          <a:solidFill>
                            <a:schemeClr val="tx1"/>
                          </a:solidFill>
                        </a:rPr>
                        <a:t>2014</a:t>
                      </a:r>
                      <a:r>
                        <a:rPr kumimoji="1" lang="ja-JP" altLang="en-US" sz="1200" u="none" baseline="0" dirty="0">
                          <a:solidFill>
                            <a:schemeClr val="tx1"/>
                          </a:solidFill>
                        </a:rPr>
                        <a:t>年：７名、</a:t>
                      </a:r>
                      <a:r>
                        <a:rPr kumimoji="1" lang="en-US" altLang="ja-JP" sz="1200" u="none" baseline="0" dirty="0">
                          <a:solidFill>
                            <a:schemeClr val="tx1"/>
                          </a:solidFill>
                        </a:rPr>
                        <a:t>2015</a:t>
                      </a:r>
                      <a:r>
                        <a:rPr kumimoji="1" lang="ja-JP" altLang="en-US" sz="1200" u="none" baseline="0" dirty="0">
                          <a:solidFill>
                            <a:schemeClr val="tx1"/>
                          </a:solidFill>
                        </a:rPr>
                        <a:t>年：７名、</a:t>
                      </a:r>
                      <a:r>
                        <a:rPr kumimoji="1" lang="en-US" altLang="ja-JP" sz="1200" u="none" baseline="0" dirty="0">
                          <a:solidFill>
                            <a:schemeClr val="tx1"/>
                          </a:solidFill>
                        </a:rPr>
                        <a:t>2016</a:t>
                      </a:r>
                      <a:r>
                        <a:rPr kumimoji="1" lang="ja-JP" altLang="en-US" sz="1200" u="none" baseline="0" dirty="0">
                          <a:solidFill>
                            <a:schemeClr val="tx1"/>
                          </a:solidFill>
                        </a:rPr>
                        <a:t>年：７名、</a:t>
                      </a:r>
                      <a:r>
                        <a:rPr kumimoji="1" lang="en-US" altLang="ja-JP" sz="1200" u="none" baseline="0" dirty="0">
                          <a:solidFill>
                            <a:schemeClr val="tx1"/>
                          </a:solidFill>
                        </a:rPr>
                        <a:t>2017</a:t>
                      </a:r>
                      <a:r>
                        <a:rPr kumimoji="1" lang="ja-JP" altLang="en-US" sz="1200" u="none" baseline="0" dirty="0">
                          <a:solidFill>
                            <a:schemeClr val="tx1"/>
                          </a:solidFill>
                        </a:rPr>
                        <a:t>年：</a:t>
                      </a:r>
                      <a:r>
                        <a:rPr kumimoji="1" lang="en-US" altLang="ja-JP" sz="1200" u="none" baseline="0" dirty="0">
                          <a:solidFill>
                            <a:schemeClr val="tx1"/>
                          </a:solidFill>
                        </a:rPr>
                        <a:t>13</a:t>
                      </a:r>
                      <a:r>
                        <a:rPr kumimoji="1" lang="ja-JP" altLang="en-US" sz="1200" u="none" baseline="0" dirty="0">
                          <a:solidFill>
                            <a:schemeClr val="tx1"/>
                          </a:solidFill>
                        </a:rPr>
                        <a:t>名、</a:t>
                      </a:r>
                      <a:r>
                        <a:rPr kumimoji="1" lang="en-US" altLang="ja-JP" sz="1200" u="none" baseline="0" dirty="0">
                          <a:solidFill>
                            <a:schemeClr val="tx1"/>
                          </a:solidFill>
                        </a:rPr>
                        <a:t>2018</a:t>
                      </a:r>
                      <a:r>
                        <a:rPr kumimoji="1" lang="ja-JP" altLang="en-US" sz="1200" u="none" baseline="0" dirty="0">
                          <a:solidFill>
                            <a:schemeClr val="tx1"/>
                          </a:solidFill>
                        </a:rPr>
                        <a:t>年：</a:t>
                      </a:r>
                      <a:r>
                        <a:rPr kumimoji="1" lang="en-US" altLang="ja-JP" sz="1200" u="none" baseline="0" dirty="0">
                          <a:solidFill>
                            <a:schemeClr val="tx1"/>
                          </a:solidFill>
                        </a:rPr>
                        <a:t>17</a:t>
                      </a:r>
                      <a:r>
                        <a:rPr kumimoji="1" lang="ja-JP" altLang="en-US" sz="1200" u="none" baseline="0" dirty="0">
                          <a:solidFill>
                            <a:schemeClr val="tx1"/>
                          </a:solidFill>
                        </a:rPr>
                        <a:t>名、</a:t>
                      </a:r>
                      <a:r>
                        <a:rPr kumimoji="1" lang="en-US" altLang="ja-JP" sz="1200" u="none" baseline="0" dirty="0">
                          <a:solidFill>
                            <a:schemeClr val="tx1"/>
                          </a:solidFill>
                        </a:rPr>
                        <a:t>2019</a:t>
                      </a:r>
                      <a:r>
                        <a:rPr kumimoji="1" lang="ja-JP" altLang="en-US" sz="1200" u="none" baseline="0" dirty="0">
                          <a:solidFill>
                            <a:schemeClr val="tx1"/>
                          </a:solidFill>
                        </a:rPr>
                        <a:t>年：</a:t>
                      </a:r>
                      <a:r>
                        <a:rPr kumimoji="1" lang="en-US" altLang="ja-JP" sz="1200" u="none" baseline="0" dirty="0">
                          <a:solidFill>
                            <a:schemeClr val="tx1"/>
                          </a:solidFill>
                        </a:rPr>
                        <a:t>17</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rPr>
                        <a:t>　</a:t>
                      </a:r>
                      <a:r>
                        <a:rPr kumimoji="1" lang="en-US" altLang="ja-JP" sz="1200" u="none" baseline="0" dirty="0">
                          <a:solidFill>
                            <a:schemeClr val="tx1"/>
                          </a:solidFill>
                        </a:rPr>
                        <a:t>2020</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r>
                        <a:rPr kumimoji="1" lang="en-US" altLang="ja-JP" sz="1200" u="none" baseline="0" dirty="0">
                          <a:solidFill>
                            <a:schemeClr val="tx1"/>
                          </a:solidFill>
                        </a:rPr>
                        <a:t>2021</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r>
                        <a:rPr kumimoji="1" lang="en-US" altLang="ja-JP" sz="1200" u="none" baseline="0" dirty="0">
                          <a:solidFill>
                            <a:schemeClr val="tx1"/>
                          </a:solidFill>
                        </a:rPr>
                        <a:t>2022</a:t>
                      </a:r>
                      <a:r>
                        <a:rPr kumimoji="1" lang="ja-JP" altLang="en-US" sz="1200" u="none" baseline="0" dirty="0">
                          <a:solidFill>
                            <a:schemeClr val="tx1"/>
                          </a:solidFill>
                        </a:rPr>
                        <a:t>年：</a:t>
                      </a:r>
                      <a:r>
                        <a:rPr kumimoji="1" lang="en-US" altLang="ja-JP" sz="1200" u="none" baseline="0" dirty="0">
                          <a:solidFill>
                            <a:schemeClr val="tx1"/>
                          </a:solidFill>
                        </a:rPr>
                        <a:t>18</a:t>
                      </a:r>
                      <a:r>
                        <a:rPr kumimoji="1" lang="ja-JP" altLang="en-US" sz="1200" u="none" baseline="0" dirty="0">
                          <a:solidFill>
                            <a:schemeClr val="tx1"/>
                          </a:solidFill>
                        </a:rPr>
                        <a:t>名）</a:t>
                      </a:r>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u="none" dirty="0">
                          <a:solidFill>
                            <a:schemeClr val="tx1"/>
                          </a:solidFill>
                        </a:rPr>
                        <a:t>・啓発活動等による虐待防止への府民の意識の高まり</a:t>
                      </a:r>
                    </a:p>
                    <a:p>
                      <a:pPr marL="92075" indent="-92075" algn="l"/>
                      <a:r>
                        <a:rPr kumimoji="1" lang="en-US" altLang="ja-JP" sz="1200" u="none" dirty="0">
                          <a:solidFill>
                            <a:schemeClr val="tx1"/>
                          </a:solidFill>
                        </a:rPr>
                        <a:t>-</a:t>
                      </a:r>
                      <a:r>
                        <a:rPr kumimoji="1" lang="en-US" altLang="ja-JP" sz="1200" u="none" baseline="0" dirty="0">
                          <a:solidFill>
                            <a:schemeClr val="tx1"/>
                          </a:solidFill>
                        </a:rPr>
                        <a:t> </a:t>
                      </a:r>
                      <a:r>
                        <a:rPr kumimoji="1" lang="ja-JP" altLang="en-US" sz="1200" u="none" dirty="0">
                          <a:solidFill>
                            <a:schemeClr val="tx1"/>
                          </a:solidFill>
                        </a:rPr>
                        <a:t>府域相談対応件数：</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10,716</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2014</a:t>
                      </a:r>
                      <a:r>
                        <a:rPr kumimoji="1" lang="ja-JP" altLang="en-US" sz="1200" u="none" dirty="0">
                          <a:solidFill>
                            <a:schemeClr val="tx1"/>
                          </a:solidFill>
                        </a:rPr>
                        <a:t>年：</a:t>
                      </a:r>
                      <a:r>
                        <a:rPr kumimoji="1" lang="en-US" altLang="ja-JP" sz="1200" u="none" dirty="0">
                          <a:solidFill>
                            <a:schemeClr val="tx1"/>
                          </a:solidFill>
                        </a:rPr>
                        <a:t>13,738</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16,581</a:t>
                      </a:r>
                      <a:r>
                        <a:rPr kumimoji="1" lang="ja-JP" altLang="en-US" sz="1200" u="none" dirty="0">
                          <a:solidFill>
                            <a:schemeClr val="tx1"/>
                          </a:solidFill>
                        </a:rPr>
                        <a:t>件</a:t>
                      </a:r>
                      <a:endParaRPr kumimoji="1" lang="en-US" altLang="ja-JP" sz="1200" u="none" dirty="0">
                        <a:solidFill>
                          <a:schemeClr val="tx1"/>
                        </a:solidFill>
                      </a:endParaRPr>
                    </a:p>
                    <a:p>
                      <a:pPr marL="92075" indent="-92075" algn="l"/>
                      <a:r>
                        <a:rPr kumimoji="1" lang="ja-JP" altLang="en-US" sz="1200" u="none" dirty="0">
                          <a:solidFill>
                            <a:schemeClr val="tx1"/>
                          </a:solidFill>
                        </a:rPr>
                        <a:t>　</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17,743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18,412</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20,694</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24,643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24,633</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22,557</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・子ども家庭センターの体制強化（安全確認業務の外部委託）</a:t>
                      </a:r>
                      <a:endParaRPr kumimoji="1" lang="en-US" altLang="ja-JP" sz="1200" u="none" dirty="0">
                        <a:solidFill>
                          <a:schemeClr val="tx1"/>
                        </a:solidFill>
                      </a:endParaRPr>
                    </a:p>
                    <a:p>
                      <a:pPr algn="l"/>
                      <a:r>
                        <a:rPr kumimoji="1" lang="en-US" altLang="ja-JP" sz="1200" u="none" dirty="0">
                          <a:solidFill>
                            <a:schemeClr val="tx1"/>
                          </a:solidFill>
                        </a:rPr>
                        <a:t>-</a:t>
                      </a:r>
                      <a:r>
                        <a:rPr kumimoji="1" lang="ja-JP" altLang="en-US" sz="1200" u="none" dirty="0">
                          <a:solidFill>
                            <a:schemeClr val="tx1"/>
                          </a:solidFill>
                        </a:rPr>
                        <a:t>軽度のケースのうち、家族・親戚等からの通告に係る安全確認業務をノウハウを有する民間等に業務委託</a:t>
                      </a:r>
                      <a:endParaRPr kumimoji="1" lang="en-US" altLang="ja-JP" sz="1200" u="none" dirty="0">
                        <a:solidFill>
                          <a:schemeClr val="tx1"/>
                        </a:solidFill>
                      </a:endParaRPr>
                    </a:p>
                    <a:p>
                      <a:pPr algn="l"/>
                      <a:endParaRPr kumimoji="1" lang="en-US" altLang="ja-JP" sz="1200" u="none" dirty="0">
                        <a:solidFill>
                          <a:schemeClr val="tx1"/>
                        </a:solidFill>
                      </a:endParaRPr>
                    </a:p>
                    <a:p>
                      <a:pPr algn="l"/>
                      <a:r>
                        <a:rPr kumimoji="1" lang="ja-JP" altLang="en-US" sz="1200" u="none" dirty="0">
                          <a:solidFill>
                            <a:schemeClr val="tx1"/>
                          </a:solidFill>
                        </a:rPr>
                        <a:t>・対応の充実</a:t>
                      </a:r>
                      <a:endParaRPr kumimoji="1" lang="en-US" altLang="ja-JP" sz="1200" u="none" dirty="0">
                        <a:solidFill>
                          <a:schemeClr val="tx1"/>
                        </a:solidFill>
                      </a:endParaRPr>
                    </a:p>
                    <a:p>
                      <a:pPr marL="92075" indent="-92075" algn="l"/>
                      <a:r>
                        <a:rPr kumimoji="1" lang="en-US" altLang="ja-JP" sz="1200" u="none" dirty="0">
                          <a:solidFill>
                            <a:schemeClr val="tx1"/>
                          </a:solidFill>
                        </a:rPr>
                        <a:t>-</a:t>
                      </a:r>
                      <a:r>
                        <a:rPr kumimoji="1" lang="ja-JP" altLang="en-US" sz="1200" u="none" dirty="0">
                          <a:solidFill>
                            <a:schemeClr val="tx1"/>
                          </a:solidFill>
                        </a:rPr>
                        <a:t>夜間・休日受電対応の外部委託</a:t>
                      </a:r>
                      <a:endParaRPr kumimoji="1" lang="en-US" altLang="ja-JP" sz="1200" u="none" dirty="0">
                        <a:solidFill>
                          <a:schemeClr val="tx1"/>
                        </a:solidFill>
                      </a:endParaRPr>
                    </a:p>
                    <a:p>
                      <a:pPr marL="92075" indent="-92075" algn="l"/>
                      <a:r>
                        <a:rPr kumimoji="1" lang="en-US" altLang="ja-JP" sz="1200" u="none" dirty="0">
                          <a:solidFill>
                            <a:schemeClr val="tx1"/>
                          </a:solidFill>
                        </a:rPr>
                        <a:t>-</a:t>
                      </a:r>
                      <a:r>
                        <a:rPr kumimoji="1" lang="ja-JP" altLang="en-US" sz="1200" u="none" dirty="0">
                          <a:solidFill>
                            <a:schemeClr val="tx1"/>
                          </a:solidFill>
                        </a:rPr>
                        <a:t>夜間・休日出動件数</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2013</a:t>
                      </a:r>
                      <a:r>
                        <a:rPr kumimoji="1" lang="ja-JP" altLang="en-US" sz="1200" u="none" dirty="0">
                          <a:solidFill>
                            <a:schemeClr val="tx1"/>
                          </a:solidFill>
                        </a:rPr>
                        <a:t>年</a:t>
                      </a:r>
                      <a:r>
                        <a:rPr kumimoji="1" lang="en-US" altLang="ja-JP" sz="1200" u="none" dirty="0">
                          <a:solidFill>
                            <a:schemeClr val="tx1"/>
                          </a:solidFill>
                        </a:rPr>
                        <a:t>:206</a:t>
                      </a:r>
                      <a:r>
                        <a:rPr kumimoji="1" lang="ja-JP" altLang="en-US" sz="1200" u="none" dirty="0">
                          <a:solidFill>
                            <a:schemeClr val="tx1"/>
                          </a:solidFill>
                        </a:rPr>
                        <a:t>件　うち一時保護</a:t>
                      </a:r>
                      <a:r>
                        <a:rPr kumimoji="1" lang="en-US" altLang="ja-JP" sz="1200" u="none" dirty="0">
                          <a:solidFill>
                            <a:schemeClr val="tx1"/>
                          </a:solidFill>
                        </a:rPr>
                        <a:t>72</a:t>
                      </a:r>
                      <a:r>
                        <a:rPr kumimoji="1" lang="ja-JP" altLang="en-US" sz="1200" u="none" dirty="0">
                          <a:solidFill>
                            <a:schemeClr val="tx1"/>
                          </a:solidFill>
                        </a:rPr>
                        <a:t>件（総受電数　</a:t>
                      </a:r>
                      <a:r>
                        <a:rPr kumimoji="1" lang="en-US" altLang="ja-JP" sz="1200" u="none" dirty="0">
                          <a:solidFill>
                            <a:schemeClr val="tx1"/>
                          </a:solidFill>
                        </a:rPr>
                        <a:t>1,631</a:t>
                      </a:r>
                      <a:r>
                        <a:rPr kumimoji="1" lang="ja-JP" altLang="en-US" sz="1200" u="none" dirty="0">
                          <a:solidFill>
                            <a:schemeClr val="tx1"/>
                          </a:solidFill>
                        </a:rPr>
                        <a:t>件</a:t>
                      </a:r>
                      <a:r>
                        <a:rPr kumimoji="1" lang="en-US" altLang="ja-JP" sz="1200" u="none" dirty="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370</a:t>
            </a:fld>
            <a:endParaRPr lang="ja-JP" altLang="en-US"/>
          </a:p>
        </p:txBody>
      </p:sp>
    </p:spTree>
    <p:extLst>
      <p:ext uri="{BB962C8B-B14F-4D97-AF65-F5344CB8AC3E}">
        <p14:creationId xmlns:p14="http://schemas.microsoft.com/office/powerpoint/2010/main" val="4246655760"/>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335204" y="396240"/>
          <a:ext cx="6696744" cy="6416040"/>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444708">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579628">
                  <a:extLst>
                    <a:ext uri="{9D8B030D-6E8A-4147-A177-3AD203B41FA5}">
                      <a16:colId xmlns:a16="http://schemas.microsoft.com/office/drawing/2014/main" val="20003"/>
                    </a:ext>
                  </a:extLst>
                </a:gridCol>
              </a:tblGrid>
              <a:tr h="504056">
                <a:tc>
                  <a:txBody>
                    <a:bodyPr/>
                    <a:lstStyle/>
                    <a:p>
                      <a:pPr algn="ctr"/>
                      <a:r>
                        <a:rPr kumimoji="1" lang="ja-JP" altLang="en-US" sz="1400" dirty="0"/>
                        <a:t>　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5746536">
                <a:tc>
                  <a:txBody>
                    <a:bodyPr/>
                    <a:lstStyle/>
                    <a:p>
                      <a:pPr marL="0" indent="0" algn="l"/>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baseline="0" dirty="0">
                          <a:solidFill>
                            <a:schemeClr val="tx1"/>
                          </a:solidFill>
                        </a:rPr>
                        <a:t>夜間・休日における</a:t>
                      </a:r>
                      <a:r>
                        <a:rPr kumimoji="1" lang="ja-JP" altLang="en-US" sz="1200" u="none" dirty="0">
                          <a:solidFill>
                            <a:schemeClr val="tx1"/>
                          </a:solidFill>
                        </a:rPr>
                        <a:t>警察官</a:t>
                      </a:r>
                      <a:r>
                        <a:rPr kumimoji="1" lang="en-US" altLang="ja-JP" sz="1200" u="none" dirty="0">
                          <a:solidFill>
                            <a:schemeClr val="tx1"/>
                          </a:solidFill>
                        </a:rPr>
                        <a:t>OB</a:t>
                      </a:r>
                      <a:r>
                        <a:rPr kumimoji="1" lang="ja-JP" altLang="en-US" sz="1200" u="none" baseline="0" dirty="0">
                          <a:solidFill>
                            <a:schemeClr val="tx1"/>
                          </a:solidFill>
                        </a:rPr>
                        <a:t>を配置（</a:t>
                      </a:r>
                      <a:r>
                        <a:rPr kumimoji="1" lang="en-US" altLang="ja-JP" sz="1200" u="none" baseline="0" dirty="0">
                          <a:solidFill>
                            <a:schemeClr val="tx1"/>
                          </a:solidFill>
                        </a:rPr>
                        <a:t>2018</a:t>
                      </a:r>
                      <a:r>
                        <a:rPr kumimoji="1" lang="ja-JP" altLang="en-US" sz="1200" u="none" baseline="0" dirty="0">
                          <a:solidFill>
                            <a:schemeClr val="tx1"/>
                          </a:solidFill>
                        </a:rPr>
                        <a:t>年：</a:t>
                      </a:r>
                      <a:r>
                        <a:rPr kumimoji="1" lang="en-US" altLang="ja-JP" sz="1200" u="none" baseline="0" dirty="0">
                          <a:solidFill>
                            <a:schemeClr val="tx1"/>
                          </a:solidFill>
                        </a:rPr>
                        <a:t>4</a:t>
                      </a:r>
                      <a:r>
                        <a:rPr kumimoji="1" lang="ja-JP" altLang="en-US" sz="1200" u="none" baseline="0" dirty="0">
                          <a:solidFill>
                            <a:schemeClr val="tx1"/>
                          </a:solidFill>
                        </a:rPr>
                        <a:t>名、</a:t>
                      </a:r>
                      <a:r>
                        <a:rPr kumimoji="1" lang="en-US" altLang="ja-JP" sz="1200" u="none" baseline="0" dirty="0">
                          <a:solidFill>
                            <a:schemeClr val="tx1"/>
                          </a:solidFill>
                        </a:rPr>
                        <a:t>2019</a:t>
                      </a:r>
                      <a:r>
                        <a:rPr kumimoji="1" lang="ja-JP" altLang="en-US" sz="1200" u="none" baseline="0" dirty="0">
                          <a:solidFill>
                            <a:schemeClr val="tx1"/>
                          </a:solidFill>
                        </a:rPr>
                        <a:t>年：</a:t>
                      </a:r>
                      <a:r>
                        <a:rPr kumimoji="1" lang="en-US" altLang="ja-JP" sz="1200" u="none" baseline="0" dirty="0">
                          <a:solidFill>
                            <a:schemeClr val="tx1"/>
                          </a:solidFill>
                        </a:rPr>
                        <a:t>4</a:t>
                      </a:r>
                      <a:r>
                        <a:rPr kumimoji="1" lang="ja-JP" altLang="en-US" sz="1200" u="none" baseline="0" dirty="0">
                          <a:solidFill>
                            <a:schemeClr val="tx1"/>
                          </a:solidFill>
                        </a:rPr>
                        <a:t>名、</a:t>
                      </a:r>
                      <a:r>
                        <a:rPr kumimoji="1" lang="en-US" altLang="ja-JP" sz="1200" u="none" baseline="0" dirty="0">
                          <a:solidFill>
                            <a:schemeClr val="tx1"/>
                          </a:solidFill>
                        </a:rPr>
                        <a:t>2020</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baseline="0" dirty="0">
                          <a:solidFill>
                            <a:schemeClr val="tx1"/>
                          </a:solidFill>
                        </a:rPr>
                        <a:t>2021</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r>
                        <a:rPr kumimoji="1" lang="en-US" altLang="ja-JP" sz="1200" u="none" baseline="0" dirty="0">
                          <a:solidFill>
                            <a:schemeClr val="tx1"/>
                          </a:solidFill>
                        </a:rPr>
                        <a:t>2022</a:t>
                      </a:r>
                      <a:r>
                        <a:rPr kumimoji="1" lang="ja-JP" altLang="en-US" sz="1200" u="none" baseline="0" dirty="0">
                          <a:solidFill>
                            <a:schemeClr val="tx1"/>
                          </a:solidFill>
                        </a:rPr>
                        <a:t>年：</a:t>
                      </a:r>
                      <a:r>
                        <a:rPr kumimoji="1" lang="en-US" altLang="ja-JP" sz="1200" u="none" baseline="0" dirty="0">
                          <a:solidFill>
                            <a:schemeClr val="tx1"/>
                          </a:solidFill>
                        </a:rPr>
                        <a:t>5</a:t>
                      </a:r>
                      <a:r>
                        <a:rPr kumimoji="1" lang="ja-JP" altLang="en-US" sz="1200" u="none" baseline="0" dirty="0">
                          <a:solidFill>
                            <a:schemeClr val="tx1"/>
                          </a:solidFill>
                        </a:rPr>
                        <a:t>名）</a:t>
                      </a:r>
                      <a:endParaRPr kumimoji="1" lang="en-US" altLang="ja-JP" sz="1200" u="none" baseline="0"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新たな一時保護所開設（</a:t>
                      </a:r>
                      <a:r>
                        <a:rPr kumimoji="1" lang="en-US" altLang="ja-JP" sz="1200" u="none" dirty="0">
                          <a:solidFill>
                            <a:schemeClr val="tx1"/>
                          </a:solidFill>
                        </a:rPr>
                        <a:t>2013</a:t>
                      </a:r>
                      <a:r>
                        <a:rPr kumimoji="1" lang="ja-JP" altLang="en-US" sz="1200" u="none" dirty="0">
                          <a:solidFill>
                            <a:schemeClr val="tx1"/>
                          </a:solidFill>
                        </a:rPr>
                        <a:t>年：定員</a:t>
                      </a:r>
                      <a:r>
                        <a:rPr kumimoji="1" lang="en-US" altLang="ja-JP" sz="1200" u="none" dirty="0">
                          <a:solidFill>
                            <a:schemeClr val="tx1"/>
                          </a:solidFill>
                        </a:rPr>
                        <a:t>50</a:t>
                      </a:r>
                      <a:r>
                        <a:rPr kumimoji="1" lang="ja-JP" altLang="en-US" sz="1200" u="none" dirty="0">
                          <a:solidFill>
                            <a:schemeClr val="tx1"/>
                          </a:solidFill>
                        </a:rPr>
                        <a:t>名→</a:t>
                      </a:r>
                      <a:r>
                        <a:rPr kumimoji="1" lang="en-US" altLang="ja-JP" sz="1200" u="none" dirty="0">
                          <a:solidFill>
                            <a:schemeClr val="tx1"/>
                          </a:solidFill>
                        </a:rPr>
                        <a:t>86</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2023</a:t>
                      </a:r>
                      <a:r>
                        <a:rPr kumimoji="1" lang="ja-JP" altLang="en-US" sz="1200" u="none" dirty="0">
                          <a:solidFill>
                            <a:schemeClr val="tx1"/>
                          </a:solidFill>
                        </a:rPr>
                        <a:t>年予定：</a:t>
                      </a:r>
                      <a:r>
                        <a:rPr kumimoji="1" lang="en-US" altLang="ja-JP" sz="1200" u="none" dirty="0">
                          <a:solidFill>
                            <a:schemeClr val="tx1"/>
                          </a:solidFill>
                        </a:rPr>
                        <a:t>86</a:t>
                      </a:r>
                      <a:r>
                        <a:rPr kumimoji="1" lang="ja-JP" altLang="en-US" sz="1200" u="none" dirty="0">
                          <a:solidFill>
                            <a:schemeClr val="tx1"/>
                          </a:solidFill>
                        </a:rPr>
                        <a:t>名→</a:t>
                      </a:r>
                      <a:r>
                        <a:rPr kumimoji="1" lang="en-US" altLang="ja-JP" sz="1200" u="none" dirty="0">
                          <a:solidFill>
                            <a:schemeClr val="tx1"/>
                          </a:solidFill>
                        </a:rPr>
                        <a:t>136</a:t>
                      </a:r>
                      <a:r>
                        <a:rPr kumimoji="1" lang="ja-JP" altLang="en-US" sz="1200" u="none" dirty="0">
                          <a:solidFill>
                            <a:schemeClr val="tx1"/>
                          </a:solidFill>
                        </a:rPr>
                        <a:t>名）</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中央子ども家庭センターに「こころケア」開設（</a:t>
                      </a:r>
                      <a:r>
                        <a:rPr kumimoji="1" lang="en-US" altLang="ja-JP" sz="1200" u="none" dirty="0">
                          <a:solidFill>
                            <a:schemeClr val="tx1"/>
                          </a:solidFill>
                        </a:rPr>
                        <a:t>2013</a:t>
                      </a:r>
                      <a:r>
                        <a:rPr kumimoji="1" lang="ja-JP" altLang="en-US" sz="1200" u="none" dirty="0">
                          <a:solidFill>
                            <a:schemeClr val="tx1"/>
                          </a:solidFill>
                        </a:rPr>
                        <a:t>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indent="0" algn="l" defTabSz="914400" rtl="0" eaLnBrk="1" fontAlgn="auto" latinLnBrk="0" hangingPunct="1">
                        <a:lnSpc>
                          <a:spcPct val="100000"/>
                        </a:lnSpc>
                        <a:spcBef>
                          <a:spcPts val="600"/>
                        </a:spcBef>
                        <a:spcAft>
                          <a:spcPts val="0"/>
                        </a:spcAft>
                        <a:buClrTx/>
                        <a:buSzTx/>
                        <a:buFontTx/>
                        <a:buNone/>
                        <a:tabLst/>
                        <a:defRPr/>
                      </a:pPr>
                      <a:r>
                        <a:rPr kumimoji="1" lang="ja-JP" altLang="en-US" sz="1200" u="none" dirty="0">
                          <a:solidFill>
                            <a:schemeClr val="tx1"/>
                          </a:solidFill>
                        </a:rPr>
                        <a:t>・市町村ｽｷﾙｱｯﾌﾟ支援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府専門スタッフを派遣し、早期発見・対応力強化に向け助言（</a:t>
                      </a:r>
                      <a:r>
                        <a:rPr kumimoji="1" lang="en-US" altLang="ja-JP" sz="1200" u="none" dirty="0">
                          <a:solidFill>
                            <a:schemeClr val="tx1"/>
                          </a:solidFill>
                        </a:rPr>
                        <a:t>2011</a:t>
                      </a:r>
                      <a:r>
                        <a:rPr kumimoji="1" lang="ja-JP" altLang="en-US" sz="1200" u="none" dirty="0">
                          <a:solidFill>
                            <a:schemeClr val="tx1"/>
                          </a:solidFill>
                        </a:rPr>
                        <a:t>～</a:t>
                      </a:r>
                      <a:r>
                        <a:rPr kumimoji="1" lang="en-US" altLang="ja-JP" sz="1200" u="none" dirty="0">
                          <a:solidFill>
                            <a:schemeClr val="tx1"/>
                          </a:solidFill>
                        </a:rPr>
                        <a:t>2013</a:t>
                      </a:r>
                      <a:r>
                        <a:rPr kumimoji="1" lang="ja-JP" altLang="en-US" sz="1200" u="none" dirty="0">
                          <a:solidFill>
                            <a:schemeClr val="tx1"/>
                          </a:solidFill>
                        </a:rPr>
                        <a:t>年　</a:t>
                      </a:r>
                      <a:r>
                        <a:rPr kumimoji="1" lang="en-US" altLang="ja-JP" sz="1200" u="none" dirty="0">
                          <a:solidFill>
                            <a:schemeClr val="tx1"/>
                          </a:solidFill>
                        </a:rPr>
                        <a:t>34</a:t>
                      </a:r>
                      <a:r>
                        <a:rPr kumimoji="1" lang="ja-JP" altLang="en-US" sz="1200" u="none" dirty="0">
                          <a:solidFill>
                            <a:schemeClr val="tx1"/>
                          </a:solidFill>
                        </a:rPr>
                        <a:t>市町：延べ</a:t>
                      </a:r>
                      <a:r>
                        <a:rPr kumimoji="1" lang="en-US" altLang="ja-JP" sz="1200" u="none" dirty="0">
                          <a:solidFill>
                            <a:schemeClr val="tx1"/>
                          </a:solidFill>
                        </a:rPr>
                        <a:t>178</a:t>
                      </a:r>
                      <a:r>
                        <a:rPr kumimoji="1" lang="ja-JP" altLang="en-US" sz="1200" u="none" dirty="0">
                          <a:solidFill>
                            <a:schemeClr val="tx1"/>
                          </a:solidFill>
                        </a:rPr>
                        <a:t>回）</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子ども家庭センターにおける受入研修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10</a:t>
                      </a:r>
                      <a:r>
                        <a:rPr kumimoji="1" lang="ja-JP" altLang="en-US" sz="1200" u="none" dirty="0">
                          <a:solidFill>
                            <a:schemeClr val="tx1"/>
                          </a:solidFill>
                        </a:rPr>
                        <a:t>市、</a:t>
                      </a: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11</a:t>
                      </a:r>
                      <a:r>
                        <a:rPr kumimoji="1" lang="ja-JP" altLang="en-US" sz="1200" u="none" dirty="0">
                          <a:solidFill>
                            <a:schemeClr val="tx1"/>
                          </a:solidFill>
                        </a:rPr>
                        <a:t>市、</a:t>
                      </a:r>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8</a:t>
                      </a:r>
                      <a:r>
                        <a:rPr kumimoji="1" lang="ja-JP" altLang="en-US" sz="1200" u="none" dirty="0">
                          <a:solidFill>
                            <a:schemeClr val="tx1"/>
                          </a:solidFill>
                        </a:rPr>
                        <a:t>市、</a:t>
                      </a: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14</a:t>
                      </a:r>
                      <a:r>
                        <a:rPr kumimoji="1" lang="ja-JP" altLang="en-US" sz="1200" u="none" dirty="0">
                          <a:solidFill>
                            <a:schemeClr val="tx1"/>
                          </a:solidFill>
                        </a:rPr>
                        <a:t>市</a:t>
                      </a:r>
                      <a:r>
                        <a:rPr kumimoji="1" lang="en-US" altLang="ja-JP" sz="1200" u="none" dirty="0">
                          <a:solidFill>
                            <a:schemeClr val="tx1"/>
                          </a:solidFill>
                        </a:rPr>
                        <a:t>1</a:t>
                      </a:r>
                      <a:r>
                        <a:rPr kumimoji="1" lang="ja-JP" altLang="en-US" sz="1200" u="none" dirty="0">
                          <a:solidFill>
                            <a:schemeClr val="tx1"/>
                          </a:solidFill>
                        </a:rPr>
                        <a:t>町、</a:t>
                      </a: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13</a:t>
                      </a:r>
                      <a:r>
                        <a:rPr kumimoji="1" lang="ja-JP" altLang="en-US" sz="1200" u="none" dirty="0">
                          <a:solidFill>
                            <a:schemeClr val="tx1"/>
                          </a:solidFill>
                        </a:rPr>
                        <a:t>市</a:t>
                      </a:r>
                      <a:r>
                        <a:rPr kumimoji="1" lang="en-US" altLang="ja-JP" sz="1200" u="none" dirty="0">
                          <a:solidFill>
                            <a:schemeClr val="tx1"/>
                          </a:solidFill>
                        </a:rPr>
                        <a:t>1</a:t>
                      </a:r>
                      <a:r>
                        <a:rPr kumimoji="1" lang="ja-JP" altLang="en-US" sz="1200" u="none" dirty="0">
                          <a:solidFill>
                            <a:schemeClr val="tx1"/>
                          </a:solidFill>
                        </a:rPr>
                        <a:t>町、</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15</a:t>
                      </a:r>
                      <a:r>
                        <a:rPr kumimoji="1" lang="ja-JP" altLang="en-US" sz="1200" u="none" dirty="0">
                          <a:solidFill>
                            <a:schemeClr val="tx1"/>
                          </a:solidFill>
                        </a:rPr>
                        <a:t>市、</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19</a:t>
                      </a:r>
                      <a:r>
                        <a:rPr kumimoji="1" lang="ja-JP" altLang="en-US" sz="1200" u="none" dirty="0">
                          <a:solidFill>
                            <a:schemeClr val="tx1"/>
                          </a:solidFill>
                        </a:rPr>
                        <a:t>市町）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府市町村スーパバイザー研修の実施</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2019</a:t>
                      </a:r>
                      <a:r>
                        <a:rPr kumimoji="1" lang="ja-JP" altLang="en-US" sz="1200" u="none" dirty="0">
                          <a:solidFill>
                            <a:schemeClr val="tx1"/>
                          </a:solidFill>
                        </a:rPr>
                        <a:t>年：延べ</a:t>
                      </a:r>
                      <a:r>
                        <a:rPr kumimoji="1" lang="en-US" altLang="ja-JP" sz="1200" u="none" dirty="0">
                          <a:solidFill>
                            <a:schemeClr val="tx1"/>
                          </a:solidFill>
                        </a:rPr>
                        <a:t>161</a:t>
                      </a:r>
                      <a:r>
                        <a:rPr kumimoji="1" lang="ja-JP" altLang="en-US" sz="1200" u="none" dirty="0">
                          <a:solidFill>
                            <a:schemeClr val="tx1"/>
                          </a:solidFill>
                        </a:rPr>
                        <a:t>人、</a:t>
                      </a:r>
                      <a:r>
                        <a:rPr kumimoji="1" lang="en-US" altLang="ja-JP" sz="1200" u="none" dirty="0">
                          <a:solidFill>
                            <a:schemeClr val="tx1"/>
                          </a:solidFill>
                        </a:rPr>
                        <a:t>2020</a:t>
                      </a:r>
                      <a:r>
                        <a:rPr kumimoji="1" lang="ja-JP" altLang="en-US" sz="1200" u="none" dirty="0">
                          <a:solidFill>
                            <a:schemeClr val="tx1"/>
                          </a:solidFill>
                        </a:rPr>
                        <a:t>年：延べ</a:t>
                      </a:r>
                      <a:r>
                        <a:rPr kumimoji="1" lang="en-US" altLang="ja-JP" sz="1200" u="none" dirty="0">
                          <a:solidFill>
                            <a:schemeClr val="tx1"/>
                          </a:solidFill>
                        </a:rPr>
                        <a:t>126</a:t>
                      </a:r>
                      <a:r>
                        <a:rPr kumimoji="1" lang="ja-JP" altLang="en-US" sz="1200" u="none" dirty="0">
                          <a:solidFill>
                            <a:schemeClr val="tx1"/>
                          </a:solidFill>
                        </a:rPr>
                        <a:t>人、</a:t>
                      </a:r>
                      <a:r>
                        <a:rPr kumimoji="1" lang="en-US" altLang="ja-JP" sz="1200" u="none" dirty="0">
                          <a:solidFill>
                            <a:schemeClr val="tx1"/>
                          </a:solidFill>
                        </a:rPr>
                        <a:t>2021</a:t>
                      </a:r>
                      <a:r>
                        <a:rPr kumimoji="1" lang="ja-JP" altLang="en-US" sz="1200" u="none" dirty="0">
                          <a:solidFill>
                            <a:schemeClr val="tx1"/>
                          </a:solidFill>
                        </a:rPr>
                        <a:t>年：延べ</a:t>
                      </a:r>
                      <a:r>
                        <a:rPr kumimoji="1" lang="en-US" altLang="ja-JP" sz="1200" u="none" dirty="0">
                          <a:solidFill>
                            <a:schemeClr val="tx1"/>
                          </a:solidFill>
                        </a:rPr>
                        <a:t>124</a:t>
                      </a:r>
                      <a:r>
                        <a:rPr kumimoji="1" lang="ja-JP" altLang="en-US" sz="1200" u="none" dirty="0">
                          <a:solidFill>
                            <a:schemeClr val="tx1"/>
                          </a:solidFill>
                        </a:rPr>
                        <a:t>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市町村職員向け動画配信型研修の実施（</a:t>
                      </a:r>
                      <a:r>
                        <a:rPr kumimoji="1" lang="en-US" altLang="ja-JP" sz="1200" u="none" dirty="0">
                          <a:solidFill>
                            <a:schemeClr val="tx1"/>
                          </a:solidFill>
                        </a:rPr>
                        <a:t>2022</a:t>
                      </a:r>
                      <a:r>
                        <a:rPr kumimoji="1" lang="ja-JP" altLang="en-US" sz="1200" u="none" dirty="0">
                          <a:solidFill>
                            <a:schemeClr val="tx1"/>
                          </a:solidFill>
                        </a:rPr>
                        <a:t>年予定）</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2014</a:t>
                      </a:r>
                      <a:r>
                        <a:rPr kumimoji="1" lang="ja-JP" altLang="en-US" sz="1200" u="none" dirty="0">
                          <a:solidFill>
                            <a:schemeClr val="tx1"/>
                          </a:solidFill>
                        </a:rPr>
                        <a:t>年</a:t>
                      </a:r>
                      <a:r>
                        <a:rPr kumimoji="1" lang="en-US" altLang="ja-JP" sz="1200" u="none" dirty="0">
                          <a:solidFill>
                            <a:schemeClr val="tx1"/>
                          </a:solidFill>
                        </a:rPr>
                        <a:t>:232</a:t>
                      </a:r>
                      <a:r>
                        <a:rPr kumimoji="1" lang="ja-JP" altLang="en-US" sz="1200" u="none" dirty="0">
                          <a:solidFill>
                            <a:schemeClr val="tx1"/>
                          </a:solidFill>
                        </a:rPr>
                        <a:t>件　うち一　　時保護</a:t>
                      </a:r>
                      <a:r>
                        <a:rPr kumimoji="1" lang="en-US" altLang="ja-JP" sz="1200" u="none" dirty="0">
                          <a:solidFill>
                            <a:schemeClr val="tx1"/>
                          </a:solidFill>
                        </a:rPr>
                        <a:t>62</a:t>
                      </a:r>
                      <a:r>
                        <a:rPr kumimoji="1" lang="ja-JP" altLang="en-US" sz="1200" u="none" dirty="0">
                          <a:solidFill>
                            <a:schemeClr val="tx1"/>
                          </a:solidFill>
                        </a:rPr>
                        <a:t>件（総受電数　</a:t>
                      </a:r>
                      <a:r>
                        <a:rPr kumimoji="1" lang="en-US" altLang="ja-JP" sz="1200" u="none" dirty="0">
                          <a:solidFill>
                            <a:schemeClr val="tx1"/>
                          </a:solidFill>
                        </a:rPr>
                        <a:t>1,966</a:t>
                      </a:r>
                      <a:r>
                        <a:rPr kumimoji="1" lang="ja-JP" altLang="en-US" sz="1200" u="none" dirty="0">
                          <a:solidFill>
                            <a:schemeClr val="tx1"/>
                          </a:solidFill>
                        </a:rPr>
                        <a:t>件）</a:t>
                      </a:r>
                      <a:endParaRPr kumimoji="1" lang="en-US" altLang="ja-JP" sz="1200" u="none" dirty="0">
                        <a:solidFill>
                          <a:schemeClr val="tx1"/>
                        </a:solidFill>
                      </a:endParaRPr>
                    </a:p>
                    <a:p>
                      <a:pPr algn="l"/>
                      <a:endParaRPr kumimoji="1" lang="en-US" altLang="ja-JP" sz="3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2015</a:t>
                      </a:r>
                      <a:r>
                        <a:rPr kumimoji="1" lang="ja-JP" altLang="en-US" sz="1200" u="none" dirty="0">
                          <a:solidFill>
                            <a:schemeClr val="tx1"/>
                          </a:solidFill>
                        </a:rPr>
                        <a:t>年</a:t>
                      </a:r>
                      <a:r>
                        <a:rPr kumimoji="1" lang="en-US" altLang="ja-JP" sz="1200" u="none" dirty="0">
                          <a:solidFill>
                            <a:schemeClr val="tx1"/>
                          </a:solidFill>
                        </a:rPr>
                        <a:t>:345</a:t>
                      </a:r>
                      <a:r>
                        <a:rPr kumimoji="1" lang="ja-JP" altLang="en-US" sz="1200" u="none" dirty="0">
                          <a:solidFill>
                            <a:schemeClr val="tx1"/>
                          </a:solidFill>
                        </a:rPr>
                        <a:t>件　うち一時保護</a:t>
                      </a:r>
                      <a:r>
                        <a:rPr kumimoji="1" lang="en-US" altLang="ja-JP" sz="1200" u="none" dirty="0">
                          <a:solidFill>
                            <a:schemeClr val="tx1"/>
                          </a:solidFill>
                        </a:rPr>
                        <a:t>63</a:t>
                      </a:r>
                      <a:r>
                        <a:rPr kumimoji="1" lang="ja-JP" altLang="en-US" sz="1200" u="none" dirty="0">
                          <a:solidFill>
                            <a:schemeClr val="tx1"/>
                          </a:solidFill>
                        </a:rPr>
                        <a:t>件（総受電数</a:t>
                      </a:r>
                      <a:r>
                        <a:rPr kumimoji="1" lang="en-US" altLang="ja-JP" sz="1200" u="none" dirty="0">
                          <a:solidFill>
                            <a:schemeClr val="tx1"/>
                          </a:solidFill>
                        </a:rPr>
                        <a:t>2,013</a:t>
                      </a:r>
                      <a:r>
                        <a:rPr kumimoji="1" lang="ja-JP" altLang="en-US" sz="1200" u="none" dirty="0">
                          <a:solidFill>
                            <a:schemeClr val="tx1"/>
                          </a:solidFill>
                        </a:rPr>
                        <a:t>件）</a:t>
                      </a:r>
                    </a:p>
                    <a:p>
                      <a:pPr algn="l"/>
                      <a:endParaRPr kumimoji="1" lang="en-US" altLang="ja-JP" sz="3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2016</a:t>
                      </a:r>
                      <a:r>
                        <a:rPr kumimoji="1" lang="ja-JP" altLang="en-US" sz="1200" u="none" dirty="0">
                          <a:solidFill>
                            <a:schemeClr val="tx1"/>
                          </a:solidFill>
                        </a:rPr>
                        <a:t>年</a:t>
                      </a:r>
                      <a:r>
                        <a:rPr kumimoji="1" lang="en-US" altLang="ja-JP" sz="1200" u="none" dirty="0">
                          <a:solidFill>
                            <a:schemeClr val="tx1"/>
                          </a:solidFill>
                        </a:rPr>
                        <a:t>:397</a:t>
                      </a:r>
                      <a:r>
                        <a:rPr kumimoji="1" lang="ja-JP" altLang="en-US" sz="1200" u="none" dirty="0">
                          <a:solidFill>
                            <a:schemeClr val="tx1"/>
                          </a:solidFill>
                        </a:rPr>
                        <a:t>件　うち一時保護</a:t>
                      </a:r>
                      <a:r>
                        <a:rPr kumimoji="1" lang="en-US" altLang="ja-JP" sz="1200" u="none" dirty="0">
                          <a:solidFill>
                            <a:schemeClr val="tx1"/>
                          </a:solidFill>
                        </a:rPr>
                        <a:t>90</a:t>
                      </a:r>
                      <a:r>
                        <a:rPr kumimoji="1" lang="ja-JP" altLang="en-US" sz="1200" u="none" dirty="0">
                          <a:solidFill>
                            <a:schemeClr val="tx1"/>
                          </a:solidFill>
                        </a:rPr>
                        <a:t>件（総受電数　</a:t>
                      </a:r>
                      <a:r>
                        <a:rPr kumimoji="1" lang="en-US" altLang="ja-JP" sz="1200" u="none" dirty="0">
                          <a:solidFill>
                            <a:schemeClr val="tx1"/>
                          </a:solidFill>
                        </a:rPr>
                        <a:t>3,040</a:t>
                      </a:r>
                      <a:r>
                        <a:rPr kumimoji="1" lang="ja-JP" altLang="en-US" sz="1200" u="none" dirty="0">
                          <a:solidFill>
                            <a:schemeClr val="tx1"/>
                          </a:solidFill>
                        </a:rPr>
                        <a:t>件）</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indent="0" algn="l"/>
                      <a:r>
                        <a:rPr kumimoji="1" lang="en-US" altLang="ja-JP" sz="1200" u="none" dirty="0">
                          <a:solidFill>
                            <a:schemeClr val="tx1"/>
                          </a:solidFill>
                        </a:rPr>
                        <a:t>2017</a:t>
                      </a:r>
                      <a:r>
                        <a:rPr kumimoji="1" lang="ja-JP" altLang="en-US" sz="1200" u="none" dirty="0">
                          <a:solidFill>
                            <a:schemeClr val="tx1"/>
                          </a:solidFill>
                        </a:rPr>
                        <a:t>年</a:t>
                      </a:r>
                      <a:r>
                        <a:rPr kumimoji="1" lang="en-US" altLang="ja-JP" sz="1200" u="none" dirty="0">
                          <a:solidFill>
                            <a:schemeClr val="tx1"/>
                          </a:solidFill>
                        </a:rPr>
                        <a:t>:447</a:t>
                      </a:r>
                      <a:r>
                        <a:rPr kumimoji="1" lang="ja-JP" altLang="en-US" sz="1200" u="none" dirty="0">
                          <a:solidFill>
                            <a:schemeClr val="tx1"/>
                          </a:solidFill>
                        </a:rPr>
                        <a:t>件　うち一時保護</a:t>
                      </a:r>
                      <a:r>
                        <a:rPr kumimoji="1" lang="en-US" altLang="ja-JP" sz="1200" u="none" dirty="0">
                          <a:solidFill>
                            <a:schemeClr val="tx1"/>
                          </a:solidFill>
                        </a:rPr>
                        <a:t>69</a:t>
                      </a:r>
                      <a:r>
                        <a:rPr kumimoji="1" lang="ja-JP" altLang="en-US" sz="1200" u="none" dirty="0">
                          <a:solidFill>
                            <a:schemeClr val="tx1"/>
                          </a:solidFill>
                        </a:rPr>
                        <a:t>件（総受電数　</a:t>
                      </a:r>
                      <a:r>
                        <a:rPr kumimoji="1" lang="en-US" altLang="ja-JP" sz="1200" u="none" dirty="0">
                          <a:solidFill>
                            <a:schemeClr val="tx1"/>
                          </a:solidFill>
                        </a:rPr>
                        <a:t>5,381</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2018</a:t>
                      </a:r>
                      <a:r>
                        <a:rPr kumimoji="1" lang="ja-JP" altLang="en-US" sz="1200" u="none" dirty="0">
                          <a:solidFill>
                            <a:schemeClr val="tx1"/>
                          </a:solidFill>
                        </a:rPr>
                        <a:t>年</a:t>
                      </a:r>
                      <a:r>
                        <a:rPr kumimoji="1" lang="en-US" altLang="ja-JP" sz="1200" u="none" dirty="0">
                          <a:solidFill>
                            <a:schemeClr val="tx1"/>
                          </a:solidFill>
                        </a:rPr>
                        <a:t>:</a:t>
                      </a:r>
                      <a:r>
                        <a:rPr kumimoji="1" lang="en-US" altLang="ja-JP" sz="1200" u="none" baseline="0" dirty="0">
                          <a:solidFill>
                            <a:schemeClr val="tx1"/>
                          </a:solidFill>
                        </a:rPr>
                        <a:t>694</a:t>
                      </a:r>
                      <a:r>
                        <a:rPr kumimoji="1" lang="ja-JP" altLang="en-US" sz="1200" u="none" dirty="0">
                          <a:solidFill>
                            <a:schemeClr val="tx1"/>
                          </a:solidFill>
                        </a:rPr>
                        <a:t>件　うち一時保護</a:t>
                      </a:r>
                      <a:r>
                        <a:rPr kumimoji="1" lang="en-US" altLang="ja-JP" sz="1200" u="none" dirty="0">
                          <a:solidFill>
                            <a:schemeClr val="tx1"/>
                          </a:solidFill>
                        </a:rPr>
                        <a:t>95</a:t>
                      </a:r>
                      <a:r>
                        <a:rPr kumimoji="1" lang="ja-JP" altLang="en-US" sz="1200" u="none" dirty="0">
                          <a:solidFill>
                            <a:schemeClr val="tx1"/>
                          </a:solidFill>
                        </a:rPr>
                        <a:t>件（総受電数　</a:t>
                      </a:r>
                      <a:r>
                        <a:rPr kumimoji="1" lang="en-US" altLang="ja-JP" sz="1200" u="none" dirty="0">
                          <a:solidFill>
                            <a:schemeClr val="tx1"/>
                          </a:solidFill>
                        </a:rPr>
                        <a:t>6,533</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2019</a:t>
                      </a:r>
                      <a:r>
                        <a:rPr kumimoji="1" lang="ja-JP" altLang="en-US" sz="1200" u="none" dirty="0">
                          <a:solidFill>
                            <a:schemeClr val="tx1"/>
                          </a:solidFill>
                        </a:rPr>
                        <a:t>年</a:t>
                      </a:r>
                      <a:r>
                        <a:rPr kumimoji="1" lang="en-US" altLang="ja-JP" sz="1200" u="none" dirty="0">
                          <a:solidFill>
                            <a:schemeClr val="tx1"/>
                          </a:solidFill>
                        </a:rPr>
                        <a:t>:696</a:t>
                      </a:r>
                      <a:r>
                        <a:rPr kumimoji="1" lang="ja-JP" altLang="en-US" sz="1200" u="none" dirty="0">
                          <a:solidFill>
                            <a:schemeClr val="tx1"/>
                          </a:solidFill>
                        </a:rPr>
                        <a:t>件　うち一時保護</a:t>
                      </a:r>
                      <a:r>
                        <a:rPr kumimoji="1" lang="en-US" altLang="ja-JP" sz="1200" u="none" dirty="0">
                          <a:solidFill>
                            <a:schemeClr val="tx1"/>
                          </a:solidFill>
                        </a:rPr>
                        <a:t>70</a:t>
                      </a:r>
                      <a:r>
                        <a:rPr kumimoji="1" lang="ja-JP" altLang="en-US" sz="1200" u="none" dirty="0">
                          <a:solidFill>
                            <a:schemeClr val="tx1"/>
                          </a:solidFill>
                        </a:rPr>
                        <a:t>件（総受電数　</a:t>
                      </a:r>
                      <a:r>
                        <a:rPr kumimoji="1" lang="en-US" altLang="ja-JP" sz="1200" u="none" dirty="0">
                          <a:solidFill>
                            <a:schemeClr val="tx1"/>
                          </a:solidFill>
                        </a:rPr>
                        <a:t>6,938</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:879</a:t>
                      </a:r>
                      <a:r>
                        <a:rPr kumimoji="1" lang="ja-JP" altLang="en-US" sz="1200" u="none" dirty="0">
                          <a:solidFill>
                            <a:schemeClr val="tx1"/>
                          </a:solidFill>
                        </a:rPr>
                        <a:t>件　うち一時保護</a:t>
                      </a:r>
                      <a:r>
                        <a:rPr kumimoji="1" lang="en-US" altLang="ja-JP" sz="1200" u="none" dirty="0">
                          <a:solidFill>
                            <a:schemeClr val="tx1"/>
                          </a:solidFill>
                        </a:rPr>
                        <a:t>70</a:t>
                      </a:r>
                      <a:r>
                        <a:rPr kumimoji="1" lang="ja-JP" altLang="en-US" sz="1200" u="none" dirty="0">
                          <a:solidFill>
                            <a:schemeClr val="tx1"/>
                          </a:solidFill>
                        </a:rPr>
                        <a:t>件（総受電数　</a:t>
                      </a:r>
                      <a:r>
                        <a:rPr kumimoji="1" lang="en-US" altLang="ja-JP" sz="1200" u="none" dirty="0">
                          <a:solidFill>
                            <a:schemeClr val="tx1"/>
                          </a:solidFill>
                        </a:rPr>
                        <a:t>6,068</a:t>
                      </a:r>
                      <a:r>
                        <a:rPr kumimoji="1" lang="ja-JP" altLang="en-US" sz="1200" u="none" dirty="0">
                          <a:solidFill>
                            <a:schemeClr val="tx1"/>
                          </a:solidFill>
                        </a:rPr>
                        <a:t>件）</a:t>
                      </a:r>
                      <a:endParaRPr kumimoji="1" lang="en-US" altLang="ja-JP" sz="1200" u="non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3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:1,028</a:t>
                      </a:r>
                      <a:r>
                        <a:rPr kumimoji="1" lang="ja-JP" altLang="en-US" sz="1200" u="none" dirty="0">
                          <a:solidFill>
                            <a:schemeClr val="tx1"/>
                          </a:solidFill>
                        </a:rPr>
                        <a:t>件　うち一時保護</a:t>
                      </a:r>
                      <a:r>
                        <a:rPr kumimoji="1" lang="en-US" altLang="ja-JP" sz="1200" u="none" dirty="0">
                          <a:solidFill>
                            <a:schemeClr val="tx1"/>
                          </a:solidFill>
                        </a:rPr>
                        <a:t>81</a:t>
                      </a:r>
                      <a:r>
                        <a:rPr kumimoji="1" lang="ja-JP" altLang="en-US" sz="1200" u="none" dirty="0">
                          <a:solidFill>
                            <a:schemeClr val="tx1"/>
                          </a:solidFill>
                        </a:rPr>
                        <a:t>件（総受電数　</a:t>
                      </a:r>
                      <a:r>
                        <a:rPr kumimoji="1" lang="en-US" altLang="ja-JP" sz="1200" u="none" dirty="0">
                          <a:solidFill>
                            <a:schemeClr val="tx1"/>
                          </a:solidFill>
                        </a:rPr>
                        <a:t>12,002</a:t>
                      </a:r>
                      <a:r>
                        <a:rPr kumimoji="1" lang="ja-JP" altLang="en-US" sz="1200" u="none" dirty="0">
                          <a:solidFill>
                            <a:schemeClr val="tx1"/>
                          </a:solidFill>
                        </a:rPr>
                        <a:t>件）</a:t>
                      </a: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・施設退所後の親子への支援についてのガイドライン作成によるノウハウの共有、対応力向上</a:t>
                      </a: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371</a:t>
            </a:fld>
            <a:endParaRPr lang="ja-JP" altLang="en-US"/>
          </a:p>
        </p:txBody>
      </p:sp>
    </p:spTree>
    <p:extLst>
      <p:ext uri="{BB962C8B-B14F-4D97-AF65-F5344CB8AC3E}">
        <p14:creationId xmlns:p14="http://schemas.microsoft.com/office/powerpoint/2010/main" val="532108685"/>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267744" y="351377"/>
          <a:ext cx="6696744" cy="6151688"/>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1512168">
                  <a:extLst>
                    <a:ext uri="{9D8B030D-6E8A-4147-A177-3AD203B41FA5}">
                      <a16:colId xmlns:a16="http://schemas.microsoft.com/office/drawing/2014/main" val="20003"/>
                    </a:ext>
                  </a:extLst>
                </a:gridCol>
              </a:tblGrid>
              <a:tr h="50797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5633528">
                <a:tc>
                  <a:txBody>
                    <a:bodyPr/>
                    <a:lstStyle/>
                    <a:p>
                      <a:pPr marL="0" indent="0" algn="l"/>
                      <a:endParaRPr kumimoji="1" lang="en-US" altLang="ja-JP" sz="1200" u="none" baseline="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ja-JP" altLang="en-US"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・児童虐待防止に向けたオール大阪での会議体「大阪児童虐待防止推進会議」の設置（</a:t>
                      </a:r>
                      <a:r>
                        <a:rPr kumimoji="1" lang="en-US" altLang="ja-JP" sz="1200" u="none" dirty="0">
                          <a:solidFill>
                            <a:schemeClr val="tx1"/>
                          </a:solidFill>
                        </a:rPr>
                        <a:t>2019</a:t>
                      </a:r>
                      <a:r>
                        <a:rPr kumimoji="1" lang="ja-JP" altLang="en-US" sz="1200" u="none" dirty="0">
                          <a:solidFill>
                            <a:schemeClr val="tx1"/>
                          </a:solidFill>
                        </a:rPr>
                        <a:t>年）</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オール大阪での啓発活動</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子ども家庭総合支援拠点の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rPr>
                        <a:t> </a:t>
                      </a:r>
                      <a:r>
                        <a:rPr kumimoji="1" lang="ja-JP" altLang="en-US" sz="1200" u="none" dirty="0">
                          <a:solidFill>
                            <a:schemeClr val="tx1"/>
                          </a:solidFill>
                        </a:rPr>
                        <a:t>設置促進</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警察との定期的な合同研修</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精神科医療機関との連携</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ＳＮＳを活用した児童虐待</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a:t>
                      </a:r>
                      <a:r>
                        <a:rPr kumimoji="1" lang="ja-JP" altLang="en-US" sz="1200" u="none" dirty="0">
                          <a:solidFill>
                            <a:schemeClr val="tx1"/>
                          </a:solidFill>
                        </a:rPr>
                        <a:t>防止相談事業</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リスク事案における</a:t>
                      </a:r>
                      <a:r>
                        <a:rPr kumimoji="1" lang="en-US" altLang="ja-JP" sz="1200" u="none" dirty="0">
                          <a:solidFill>
                            <a:schemeClr val="tx1"/>
                          </a:solidFill>
                        </a:rPr>
                        <a:t>24</a:t>
                      </a:r>
                      <a:r>
                        <a:rPr kumimoji="1" lang="ja-JP" altLang="en-US" sz="1200" u="none" dirty="0">
                          <a:solidFill>
                            <a:schemeClr val="tx1"/>
                          </a:solidFill>
                        </a:rPr>
                        <a:t>時間</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 </a:t>
                      </a:r>
                      <a:r>
                        <a:rPr kumimoji="1" lang="ja-JP" altLang="en-US" sz="1200" u="none" dirty="0">
                          <a:solidFill>
                            <a:schemeClr val="tx1"/>
                          </a:solidFill>
                        </a:rPr>
                        <a:t>以内の安全確認</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rPr>
                        <a:t>-</a:t>
                      </a:r>
                      <a:r>
                        <a:rPr kumimoji="1" lang="ja-JP" altLang="en-US" sz="1200" u="none" dirty="0">
                          <a:solidFill>
                            <a:schemeClr val="tx1"/>
                          </a:solidFill>
                        </a:rPr>
                        <a:t>警察との全件情報共有</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・ＳＮＳを活用した児童虐待</a:t>
                      </a:r>
                      <a:r>
                        <a:rPr kumimoji="1" lang="en-US" altLang="ja-JP" sz="1200" u="none" dirty="0">
                          <a:solidFill>
                            <a:schemeClr val="tx1"/>
                          </a:solidFill>
                        </a:rPr>
                        <a:t> </a:t>
                      </a:r>
                      <a:r>
                        <a:rPr kumimoji="1" lang="ja-JP" altLang="en-US" sz="1200" u="none" dirty="0">
                          <a:solidFill>
                            <a:schemeClr val="tx1"/>
                          </a:solidFill>
                        </a:rPr>
                        <a:t>防止相談事業「子どもと親の相談らいん＠おおさか」の開設による相談受付</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a:t>
                      </a:r>
                      <a:r>
                        <a:rPr kumimoji="1" lang="en-US" altLang="ja-JP" sz="1200" u="none" dirty="0">
                          <a:solidFill>
                            <a:schemeClr val="tx1"/>
                          </a:solidFill>
                        </a:rPr>
                        <a:t>2020</a:t>
                      </a:r>
                      <a:r>
                        <a:rPr kumimoji="1" lang="ja-JP" altLang="en-US" sz="1200" u="none" dirty="0">
                          <a:solidFill>
                            <a:schemeClr val="tx1"/>
                          </a:solidFill>
                        </a:rPr>
                        <a:t>年：</a:t>
                      </a:r>
                      <a:r>
                        <a:rPr kumimoji="1" lang="en-US" altLang="ja-JP" sz="1200" u="none" dirty="0">
                          <a:solidFill>
                            <a:schemeClr val="tx1"/>
                          </a:solidFill>
                        </a:rPr>
                        <a:t>3,505</a:t>
                      </a:r>
                      <a:r>
                        <a:rPr kumimoji="1" lang="ja-JP" altLang="en-US" sz="1200" u="none" dirty="0">
                          <a:solidFill>
                            <a:schemeClr val="tx1"/>
                          </a:solidFill>
                        </a:rPr>
                        <a:t>件</a:t>
                      </a:r>
                      <a:endParaRPr kumimoji="1" lang="en-US" altLang="ja-JP" sz="1200" u="none" dirty="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rPr>
                        <a:t>　</a:t>
                      </a:r>
                      <a:r>
                        <a:rPr kumimoji="1" lang="en-US" altLang="ja-JP" sz="1200" u="none" dirty="0">
                          <a:solidFill>
                            <a:schemeClr val="tx1"/>
                          </a:solidFill>
                        </a:rPr>
                        <a:t>2021</a:t>
                      </a:r>
                      <a:r>
                        <a:rPr kumimoji="1" lang="ja-JP" altLang="en-US" sz="1200" u="none" dirty="0">
                          <a:solidFill>
                            <a:schemeClr val="tx1"/>
                          </a:solidFill>
                        </a:rPr>
                        <a:t>年：</a:t>
                      </a:r>
                      <a:r>
                        <a:rPr kumimoji="1" lang="en-US" altLang="ja-JP" sz="1200" u="none" dirty="0">
                          <a:solidFill>
                            <a:schemeClr val="tx1"/>
                          </a:solidFill>
                        </a:rPr>
                        <a:t>1,940</a:t>
                      </a:r>
                      <a:r>
                        <a:rPr kumimoji="1" lang="ja-JP" altLang="en-US" sz="1200" u="none" dirty="0">
                          <a:solidFill>
                            <a:schemeClr val="tx1"/>
                          </a:solidFill>
                        </a:rPr>
                        <a:t>件）</a:t>
                      </a:r>
                      <a:endParaRPr kumimoji="1" lang="en-US" altLang="ja-JP" sz="1200" u="none" dirty="0">
                        <a:solidFill>
                          <a:schemeClr val="tx1"/>
                        </a:solidFill>
                      </a:endParaRPr>
                    </a:p>
                    <a:p>
                      <a:pPr marL="88900" marR="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endParaRPr>
                    </a:p>
                    <a:p>
                      <a:pPr algn="l"/>
                      <a:endParaRPr kumimoji="1" lang="ja-JP" altLang="en-US" sz="1200" u="none" strike="sngStrike"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0"/>
            <a:ext cx="759633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児童虐待防止に向けた相談受付体制見直し（３）</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テレビ</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372</a:t>
            </a:fld>
            <a:endParaRPr lang="ja-JP" altLang="en-US"/>
          </a:p>
        </p:txBody>
      </p:sp>
    </p:spTree>
    <p:extLst>
      <p:ext uri="{BB962C8B-B14F-4D97-AF65-F5344CB8AC3E}">
        <p14:creationId xmlns:p14="http://schemas.microsoft.com/office/powerpoint/2010/main" val="874517941"/>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大阪府財政</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構造改革プラン（案）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民営化</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を明確化</a:t>
            </a:r>
          </a:p>
        </p:txBody>
      </p:sp>
      <p:sp>
        <p:nvSpPr>
          <p:cNvPr id="10" name="テキスト ボックス 9"/>
          <p:cNvSpPr txBox="1"/>
          <p:nvPr/>
        </p:nvSpPr>
        <p:spPr>
          <a:xfrm>
            <a:off x="0" y="0"/>
            <a:ext cx="79281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府立金剛</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コロニー・府立</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砂川厚生福祉</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センター再編</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308490" y="307778"/>
          <a:ext cx="6696744" cy="6212815"/>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0443">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94655">
                <a:tc>
                  <a:txBody>
                    <a:bodyPr/>
                    <a:lstStyle/>
                    <a:p>
                      <a:pPr algn="l"/>
                      <a:r>
                        <a:rPr kumimoji="1" lang="ja-JP" altLang="en-US" sz="1100" dirty="0" smtClean="0"/>
                        <a:t>・</a:t>
                      </a:r>
                      <a:r>
                        <a:rPr kumimoji="1" lang="ja-JP" altLang="en-US" sz="1100" dirty="0" smtClean="0">
                          <a:solidFill>
                            <a:schemeClr val="tx1"/>
                          </a:solidFill>
                        </a:rPr>
                        <a:t>これまで、府では、府立社会福祉施設</a:t>
                      </a:r>
                      <a:r>
                        <a:rPr kumimoji="1" lang="ja-JP" altLang="en-US" sz="1100" strike="noStrike" dirty="0" smtClean="0">
                          <a:solidFill>
                            <a:schemeClr val="tx1"/>
                          </a:solidFill>
                        </a:rPr>
                        <a:t>を</a:t>
                      </a:r>
                      <a:r>
                        <a:rPr kumimoji="1" lang="ja-JP" altLang="en-US" sz="1100" dirty="0" smtClean="0">
                          <a:solidFill>
                            <a:schemeClr val="tx1"/>
                          </a:solidFill>
                        </a:rPr>
                        <a:t>設</a:t>
                      </a:r>
                      <a:r>
                        <a:rPr kumimoji="1" lang="ja-JP" altLang="en-US" sz="1100" dirty="0" smtClean="0"/>
                        <a:t>置・運営し、福祉サービスの広域的な供給及び府域の福祉サービス基盤の確立に先導的な役割を果たしてきた。</a:t>
                      </a:r>
                      <a:endParaRPr kumimoji="1" lang="en-US" altLang="ja-JP" sz="1100" dirty="0" smtClean="0"/>
                    </a:p>
                    <a:p>
                      <a:pPr algn="l"/>
                      <a:endParaRPr kumimoji="1" lang="en-US" altLang="ja-JP" sz="1100" dirty="0" smtClean="0"/>
                    </a:p>
                    <a:p>
                      <a:pPr algn="l"/>
                      <a:r>
                        <a:rPr kumimoji="1" lang="ja-JP" altLang="en-US" sz="1100" dirty="0" smtClean="0"/>
                        <a:t>・民間による福祉サービスの供給を誘導・促進してきた結果、民間社会福祉法人が担う福祉サービスが拡大するなかで、府の役割を明確にする必要が出てきた。</a:t>
                      </a:r>
                      <a:endParaRPr kumimoji="1" lang="en-US" altLang="ja-JP" sz="1100" dirty="0" smtClean="0"/>
                    </a:p>
                    <a:p>
                      <a:pPr algn="l"/>
                      <a:endParaRPr kumimoji="1" lang="en-US" altLang="ja-JP" sz="1100" dirty="0" smtClean="0"/>
                    </a:p>
                    <a:p>
                      <a:pPr algn="l"/>
                      <a:r>
                        <a:rPr kumimoji="1" lang="ja-JP" altLang="en-US" sz="1100" dirty="0" smtClean="0"/>
                        <a:t>（出典）</a:t>
                      </a:r>
                      <a:r>
                        <a:rPr kumimoji="1" lang="en-US" altLang="ja-JP" sz="1100" dirty="0" smtClean="0"/>
                        <a:t>『</a:t>
                      </a:r>
                      <a:r>
                        <a:rPr kumimoji="1" lang="ja-JP" altLang="en-US" sz="1100" dirty="0" smtClean="0"/>
                        <a:t>府立社会福祉施設等のあり方について</a:t>
                      </a:r>
                      <a:r>
                        <a:rPr kumimoji="1" lang="en-US" altLang="ja-JP" sz="1100" dirty="0" smtClean="0"/>
                        <a:t>』</a:t>
                      </a:r>
                      <a:r>
                        <a:rPr kumimoji="1" lang="ja-JP" altLang="en-US" sz="1100" dirty="0" smtClean="0"/>
                        <a:t>（</a:t>
                      </a:r>
                      <a:r>
                        <a:rPr kumimoji="1" lang="en-US" altLang="ja-JP" sz="1100" dirty="0" smtClean="0"/>
                        <a:t>H10.12</a:t>
                      </a:r>
                      <a:r>
                        <a:rPr kumimoji="1" lang="ja-JP" altLang="en-US" sz="1100" dirty="0" smtClean="0"/>
                        <a:t>）</a:t>
                      </a:r>
                      <a:endParaRPr kumimoji="1" lang="en-US" altLang="ja-JP" sz="1100" dirty="0" smtClean="0"/>
                    </a:p>
                    <a:p>
                      <a:pPr algn="l"/>
                      <a:endParaRPr kumimoji="1" lang="en-US" altLang="ja-JP" sz="1100" dirty="0" smtClean="0"/>
                    </a:p>
                    <a:p>
                      <a:pPr algn="l"/>
                      <a:endParaRPr kumimoji="1" lang="en-US" altLang="ja-JP" sz="1100" dirty="0" smtClean="0"/>
                    </a:p>
                    <a:p>
                      <a:pPr algn="l"/>
                      <a:endParaRPr kumimoji="1" lang="en-US" altLang="ja-JP" sz="1100" dirty="0" smtClean="0"/>
                    </a:p>
                    <a:p>
                      <a:pPr algn="l"/>
                      <a:endParaRPr kumimoji="1" lang="ja-JP" altLang="en-US" sz="11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100" dirty="0" smtClean="0"/>
                        <a:t>・府が果たすべき役割を精査したうえで、民間で対応可能な分野は、順次、民間移行をすすめる。</a:t>
                      </a:r>
                      <a:endParaRPr kumimoji="1" lang="en-US" altLang="ja-JP" sz="1100" dirty="0" smtClean="0"/>
                    </a:p>
                    <a:p>
                      <a:pPr algn="l"/>
                      <a:r>
                        <a:rPr kumimoji="1" lang="ja-JP" altLang="en-US" sz="1100" dirty="0" smtClean="0"/>
                        <a:t>・入所施設からの地域移行を着実に進め、大規模施設の縮小を図る。</a:t>
                      </a:r>
                    </a:p>
                    <a:p>
                      <a:pPr algn="l"/>
                      <a:endParaRPr kumimoji="1" lang="en-US" altLang="ja-JP" sz="1100" dirty="0" smtClean="0"/>
                    </a:p>
                    <a:p>
                      <a:pPr algn="l"/>
                      <a:r>
                        <a:rPr kumimoji="1" lang="ja-JP" altLang="en-US" sz="1100" dirty="0" smtClean="0"/>
                        <a:t>①砂川厚生福祉ｾﾝﾀｰ</a:t>
                      </a:r>
                      <a:endParaRPr kumimoji="1" lang="en-US" altLang="ja-JP" sz="1100" dirty="0" smtClean="0"/>
                    </a:p>
                    <a:p>
                      <a:pPr algn="l"/>
                      <a:r>
                        <a:rPr kumimoji="1" lang="ja-JP" altLang="en-US" sz="1100" dirty="0" smtClean="0"/>
                        <a:t>・施設種別や運営手法の見直しなどを行う。</a:t>
                      </a:r>
                      <a:endParaRPr kumimoji="1" lang="en-US" altLang="ja-JP" sz="1100" dirty="0" smtClean="0"/>
                    </a:p>
                    <a:p>
                      <a:pPr algn="l"/>
                      <a:endParaRPr kumimoji="1" lang="en-US" altLang="ja-JP" sz="1100" dirty="0" smtClean="0"/>
                    </a:p>
                    <a:p>
                      <a:pPr algn="l"/>
                      <a:r>
                        <a:rPr kumimoji="1" lang="ja-JP" altLang="en-US" sz="1100" dirty="0" smtClean="0"/>
                        <a:t>②金剛コロニー</a:t>
                      </a:r>
                      <a:endParaRPr kumimoji="1" lang="en-US" altLang="ja-JP" sz="1100" dirty="0" smtClean="0"/>
                    </a:p>
                    <a:p>
                      <a:pPr algn="l"/>
                      <a:r>
                        <a:rPr kumimoji="1" lang="ja-JP" altLang="en-US" sz="1100" dirty="0" smtClean="0"/>
                        <a:t>・事業団の経営努力に対する指導や運営手法の見直し（民営化含む）などを行う。</a:t>
                      </a:r>
                      <a:endParaRPr kumimoji="1" lang="en-US" altLang="ja-JP" sz="11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a:t>
                      </a:r>
                      <a:r>
                        <a:rPr kumimoji="1" lang="en-US" altLang="ja-JP" sz="1100" dirty="0" smtClean="0">
                          <a:solidFill>
                            <a:schemeClr val="tx1"/>
                          </a:solidFill>
                        </a:rPr>
                        <a:t>『</a:t>
                      </a:r>
                      <a:r>
                        <a:rPr kumimoji="1" lang="ja-JP" altLang="en-US" sz="1100" dirty="0" smtClean="0">
                          <a:solidFill>
                            <a:schemeClr val="tx1"/>
                          </a:solidFill>
                        </a:rPr>
                        <a:t>障害者自立支援法</a:t>
                      </a:r>
                      <a:r>
                        <a:rPr kumimoji="1" lang="en-US" altLang="ja-JP" sz="1100" dirty="0" smtClean="0">
                          <a:solidFill>
                            <a:schemeClr val="tx1"/>
                          </a:solidFill>
                        </a:rPr>
                        <a:t>』(2006</a:t>
                      </a:r>
                      <a:r>
                        <a:rPr kumimoji="1" lang="ja-JP" altLang="en-US" sz="1100" dirty="0" smtClean="0">
                          <a:solidFill>
                            <a:schemeClr val="tx1"/>
                          </a:solidFill>
                        </a:rPr>
                        <a:t>年</a:t>
                      </a:r>
                      <a:r>
                        <a:rPr kumimoji="1" lang="en-US" altLang="ja-JP" sz="1100" dirty="0" smtClean="0">
                          <a:solidFill>
                            <a:schemeClr val="tx1"/>
                          </a:solidFill>
                        </a:rPr>
                        <a:t>4</a:t>
                      </a:r>
                      <a:r>
                        <a:rPr kumimoji="1" lang="ja-JP" altLang="en-US" sz="1100" dirty="0" smtClean="0">
                          <a:solidFill>
                            <a:schemeClr val="tx1"/>
                          </a:solidFill>
                        </a:rPr>
                        <a:t>月施行</a:t>
                      </a:r>
                      <a:r>
                        <a:rPr kumimoji="1" lang="en-US" altLang="ja-JP" sz="1100" dirty="0" smtClean="0">
                          <a:solidFill>
                            <a:schemeClr val="tx1"/>
                          </a:solidFill>
                        </a:rPr>
                        <a:t>)</a:t>
                      </a:r>
                      <a:r>
                        <a:rPr kumimoji="1" lang="ja-JP" altLang="en-US" sz="1100" dirty="0" smtClean="0">
                          <a:solidFill>
                            <a:schemeClr val="tx1"/>
                          </a:solidFill>
                        </a:rPr>
                        <a:t>を踏まえ、府立施設の再編整備方針（案）を策定（</a:t>
                      </a:r>
                      <a:r>
                        <a:rPr kumimoji="1" lang="en-US" altLang="ja-JP" sz="1100" dirty="0" smtClean="0">
                          <a:solidFill>
                            <a:schemeClr val="tx1"/>
                          </a:solidFill>
                        </a:rPr>
                        <a:t>2007</a:t>
                      </a:r>
                      <a:r>
                        <a:rPr kumimoji="1" lang="ja-JP" altLang="en-US" sz="1100" dirty="0" smtClean="0">
                          <a:solidFill>
                            <a:schemeClr val="tx1"/>
                          </a:solidFill>
                        </a:rPr>
                        <a:t>年</a:t>
                      </a:r>
                      <a:r>
                        <a:rPr kumimoji="1" lang="en-US" altLang="ja-JP" sz="1100" dirty="0" smtClean="0">
                          <a:solidFill>
                            <a:schemeClr val="tx1"/>
                          </a:solidFill>
                        </a:rPr>
                        <a:t>1</a:t>
                      </a:r>
                      <a:r>
                        <a:rPr kumimoji="1" lang="ja-JP" altLang="en-US" sz="1100" dirty="0" smtClean="0">
                          <a:solidFill>
                            <a:schemeClr val="tx1"/>
                          </a:solidFill>
                        </a:rPr>
                        <a:t>月）</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①砂川厚生福祉ｾﾝﾀｰ</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・民間で対応が困難な利用者を支援する施設に特化。（強度</a:t>
                      </a:r>
                      <a:r>
                        <a:rPr kumimoji="1" lang="ja-JP" altLang="en-US" sz="1100" dirty="0" err="1" smtClean="0">
                          <a:solidFill>
                            <a:schemeClr val="tx1"/>
                          </a:solidFill>
                        </a:rPr>
                        <a:t>行動障がい</a:t>
                      </a:r>
                      <a:r>
                        <a:rPr kumimoji="1" lang="ja-JP" altLang="en-US" sz="1100" dirty="0" smtClean="0">
                          <a:solidFill>
                            <a:schemeClr val="tx1"/>
                          </a:solidFill>
                        </a:rPr>
                        <a:t>者、社会関係障がい者）</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・民間事業所と連携した地域移行の推進。</a:t>
                      </a:r>
                    </a:p>
                    <a:p>
                      <a:pPr algn="l"/>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②金剛コロニー</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a:t>
                      </a:r>
                      <a:r>
                        <a:rPr kumimoji="1" lang="en-US" altLang="ja-JP" sz="1100" dirty="0" smtClean="0">
                          <a:solidFill>
                            <a:schemeClr val="tx1"/>
                          </a:solidFill>
                        </a:rPr>
                        <a:t>『</a:t>
                      </a:r>
                      <a:r>
                        <a:rPr kumimoji="1" lang="ja-JP" altLang="en-US" sz="1100" dirty="0" smtClean="0">
                          <a:solidFill>
                            <a:schemeClr val="tx1"/>
                          </a:solidFill>
                        </a:rPr>
                        <a:t>大阪府財政構造改革プラン（案）</a:t>
                      </a:r>
                      <a:r>
                        <a:rPr kumimoji="1" lang="en-US" altLang="ja-JP" sz="1100" dirty="0" smtClean="0">
                          <a:solidFill>
                            <a:schemeClr val="tx1"/>
                          </a:solidFill>
                        </a:rPr>
                        <a:t>』</a:t>
                      </a:r>
                      <a:r>
                        <a:rPr kumimoji="1" lang="ja-JP" altLang="en-US" sz="1100" dirty="0" smtClean="0">
                          <a:solidFill>
                            <a:schemeClr val="tx1"/>
                          </a:solidFill>
                        </a:rPr>
                        <a:t>（</a:t>
                      </a:r>
                      <a:r>
                        <a:rPr kumimoji="1" lang="en-US" altLang="ja-JP" sz="1100" dirty="0" smtClean="0">
                          <a:solidFill>
                            <a:schemeClr val="tx1"/>
                          </a:solidFill>
                        </a:rPr>
                        <a:t>2010</a:t>
                      </a:r>
                      <a:r>
                        <a:rPr kumimoji="1" lang="ja-JP" altLang="en-US" sz="1100" dirty="0" smtClean="0">
                          <a:solidFill>
                            <a:schemeClr val="tx1"/>
                          </a:solidFill>
                        </a:rPr>
                        <a:t>年</a:t>
                      </a:r>
                      <a:r>
                        <a:rPr kumimoji="1" lang="en-US" altLang="ja-JP" sz="1100" dirty="0" smtClean="0">
                          <a:solidFill>
                            <a:schemeClr val="tx1"/>
                          </a:solidFill>
                        </a:rPr>
                        <a:t>10</a:t>
                      </a:r>
                      <a:r>
                        <a:rPr kumimoji="1" lang="ja-JP" altLang="en-US" sz="1100" dirty="0" smtClean="0">
                          <a:solidFill>
                            <a:schemeClr val="tx1"/>
                          </a:solidFill>
                        </a:rPr>
                        <a:t>月）で民営化を明確化。</a:t>
                      </a:r>
                      <a:endParaRPr kumimoji="1" lang="en-US" altLang="ja-JP" sz="1100" dirty="0" smtClean="0">
                        <a:solidFill>
                          <a:schemeClr val="tx1"/>
                        </a:solidFill>
                      </a:endParaRPr>
                    </a:p>
                    <a:p>
                      <a:pPr algn="l"/>
                      <a:r>
                        <a:rPr kumimoji="1" lang="ja-JP" altLang="en-US" sz="1100" dirty="0" smtClean="0">
                          <a:solidFill>
                            <a:schemeClr val="tx1"/>
                          </a:solidFill>
                        </a:rPr>
                        <a:t>・地域生活移行の計画的な促進（拠点施設の整備等）、利用者の状態にあった施設への転換により民営化を推進。</a:t>
                      </a: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①砂川厚生福祉ｾﾝﾀｰ</a:t>
                      </a:r>
                      <a:endParaRPr kumimoji="1" lang="en-US" altLang="ja-JP" sz="1100" dirty="0" smtClean="0">
                        <a:solidFill>
                          <a:schemeClr val="tx1"/>
                        </a:solidFill>
                      </a:endParaRPr>
                    </a:p>
                    <a:p>
                      <a:pPr algn="l"/>
                      <a:r>
                        <a:rPr kumimoji="1" lang="ja-JP" altLang="en-US" sz="1100" dirty="0" smtClean="0">
                          <a:solidFill>
                            <a:schemeClr val="tx1"/>
                          </a:solidFill>
                        </a:rPr>
                        <a:t>・施設廃止・民営化及び施設機能の特化により、</a:t>
                      </a:r>
                      <a:r>
                        <a:rPr kumimoji="1" lang="en-US" altLang="ja-JP" sz="1100" dirty="0" smtClean="0">
                          <a:solidFill>
                            <a:schemeClr val="tx1"/>
                          </a:solidFill>
                        </a:rPr>
                        <a:t>2011</a:t>
                      </a:r>
                      <a:r>
                        <a:rPr kumimoji="1" lang="ja-JP" altLang="en-US" sz="1100" dirty="0" smtClean="0">
                          <a:solidFill>
                            <a:schemeClr val="tx1"/>
                          </a:solidFill>
                        </a:rPr>
                        <a:t>年度末で再編整備完了。今後は、民間施設職員等への研修機能を強化する。</a:t>
                      </a:r>
                      <a:endParaRPr kumimoji="1" lang="en-US" altLang="ja-JP" sz="1100" dirty="0" smtClean="0">
                        <a:solidFill>
                          <a:schemeClr val="tx1"/>
                        </a:solidFill>
                      </a:endParaRPr>
                    </a:p>
                    <a:p>
                      <a:pPr algn="l"/>
                      <a:r>
                        <a:rPr kumimoji="1" lang="ja-JP" altLang="en-US" sz="1100" dirty="0" smtClean="0">
                          <a:solidFill>
                            <a:schemeClr val="tx1"/>
                          </a:solidFill>
                        </a:rPr>
                        <a:t>＜実績＞</a:t>
                      </a:r>
                    </a:p>
                    <a:p>
                      <a:pPr algn="l"/>
                      <a:r>
                        <a:rPr kumimoji="1" lang="ja-JP" altLang="en-US" sz="1100" dirty="0" smtClean="0">
                          <a:solidFill>
                            <a:schemeClr val="tx1"/>
                          </a:solidFill>
                        </a:rPr>
                        <a:t>・入所定員：</a:t>
                      </a:r>
                      <a:r>
                        <a:rPr kumimoji="1" lang="en-US" altLang="ja-JP" sz="1100" dirty="0" smtClean="0">
                          <a:solidFill>
                            <a:schemeClr val="tx1"/>
                          </a:solidFill>
                        </a:rPr>
                        <a:t>7</a:t>
                      </a:r>
                      <a:r>
                        <a:rPr kumimoji="1" lang="ja-JP" altLang="en-US" sz="1100" dirty="0" smtClean="0">
                          <a:solidFill>
                            <a:schemeClr val="tx1"/>
                          </a:solidFill>
                        </a:rPr>
                        <a:t>施設</a:t>
                      </a:r>
                      <a:r>
                        <a:rPr kumimoji="1" lang="en-US" altLang="ja-JP" sz="1100" dirty="0" smtClean="0">
                          <a:solidFill>
                            <a:schemeClr val="tx1"/>
                          </a:solidFill>
                        </a:rPr>
                        <a:t>500</a:t>
                      </a:r>
                      <a:r>
                        <a:rPr kumimoji="1" lang="ja-JP" altLang="en-US" sz="1100" dirty="0" smtClean="0">
                          <a:solidFill>
                            <a:schemeClr val="tx1"/>
                          </a:solidFill>
                        </a:rPr>
                        <a:t>名（</a:t>
                      </a:r>
                      <a:r>
                        <a:rPr kumimoji="1" lang="en-US" altLang="ja-JP" sz="1100" dirty="0" smtClean="0">
                          <a:solidFill>
                            <a:schemeClr val="tx1"/>
                          </a:solidFill>
                        </a:rPr>
                        <a:t>2003</a:t>
                      </a:r>
                      <a:r>
                        <a:rPr kumimoji="1" lang="ja-JP" altLang="en-US" sz="1100" dirty="0" smtClean="0">
                          <a:solidFill>
                            <a:schemeClr val="tx1"/>
                          </a:solidFill>
                        </a:rPr>
                        <a:t>年）⇒</a:t>
                      </a:r>
                      <a:r>
                        <a:rPr kumimoji="1" lang="en-US" altLang="ja-JP" sz="1100" dirty="0" smtClean="0">
                          <a:solidFill>
                            <a:schemeClr val="tx1"/>
                          </a:solidFill>
                        </a:rPr>
                        <a:t>2</a:t>
                      </a:r>
                      <a:r>
                        <a:rPr kumimoji="1" lang="ja-JP" altLang="en-US" sz="1100" dirty="0" smtClean="0">
                          <a:solidFill>
                            <a:schemeClr val="tx1"/>
                          </a:solidFill>
                        </a:rPr>
                        <a:t>施設</a:t>
                      </a:r>
                      <a:r>
                        <a:rPr kumimoji="1" lang="en-US" altLang="ja-JP" sz="1100" dirty="0" smtClean="0">
                          <a:solidFill>
                            <a:schemeClr val="tx1"/>
                          </a:solidFill>
                        </a:rPr>
                        <a:t>70</a:t>
                      </a:r>
                      <a:r>
                        <a:rPr kumimoji="1" lang="ja-JP" altLang="en-US" sz="1100" dirty="0" smtClean="0">
                          <a:solidFill>
                            <a:schemeClr val="tx1"/>
                          </a:solidFill>
                        </a:rPr>
                        <a:t>名（</a:t>
                      </a:r>
                      <a:r>
                        <a:rPr kumimoji="1" lang="en-US" altLang="ja-JP" sz="1100" dirty="0" smtClean="0">
                          <a:solidFill>
                            <a:schemeClr val="tx1"/>
                          </a:solidFill>
                        </a:rPr>
                        <a:t>2012</a:t>
                      </a:r>
                      <a:r>
                        <a:rPr kumimoji="1" lang="ja-JP" altLang="en-US" sz="1100" dirty="0" smtClean="0">
                          <a:solidFill>
                            <a:schemeClr val="tx1"/>
                          </a:solidFill>
                        </a:rPr>
                        <a:t>年以降）</a:t>
                      </a:r>
                      <a:endParaRPr kumimoji="1" lang="en-US" altLang="ja-JP" sz="1100" dirty="0" smtClean="0">
                        <a:solidFill>
                          <a:schemeClr val="tx1"/>
                        </a:solidFill>
                      </a:endParaRPr>
                    </a:p>
                    <a:p>
                      <a:pPr algn="l"/>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②金剛コロニー</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・コロニー内の施設整備及び地域生活支援拠点施設を整備し、着実に地域移行を推進。</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-2017</a:t>
                      </a:r>
                      <a:r>
                        <a:rPr kumimoji="1" lang="ja-JP" altLang="en-US" sz="1100" dirty="0" smtClean="0">
                          <a:solidFill>
                            <a:schemeClr val="tx1"/>
                          </a:solidFill>
                        </a:rPr>
                        <a:t>年度民営化</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rPr>
                        <a:t>-</a:t>
                      </a:r>
                      <a:r>
                        <a:rPr kumimoji="1" lang="ja-JP" altLang="en-US" sz="1100" dirty="0" err="1" smtClean="0">
                          <a:solidFill>
                            <a:schemeClr val="tx1"/>
                          </a:solidFill>
                        </a:rPr>
                        <a:t>障がい</a:t>
                      </a:r>
                      <a:r>
                        <a:rPr kumimoji="1" lang="ja-JP" altLang="en-US" sz="1100" dirty="0" smtClean="0">
                          <a:solidFill>
                            <a:schemeClr val="tx1"/>
                          </a:solidFill>
                        </a:rPr>
                        <a:t>児施設（定員</a:t>
                      </a:r>
                      <a:r>
                        <a:rPr kumimoji="1" lang="en-US" altLang="ja-JP" sz="1100" dirty="0" smtClean="0">
                          <a:solidFill>
                            <a:schemeClr val="tx1"/>
                          </a:solidFill>
                        </a:rPr>
                        <a:t>100</a:t>
                      </a:r>
                      <a:r>
                        <a:rPr kumimoji="1" lang="ja-JP" altLang="en-US" sz="1100" dirty="0" smtClean="0">
                          <a:solidFill>
                            <a:schemeClr val="tx1"/>
                          </a:solidFill>
                        </a:rPr>
                        <a:t>名）として一部存続</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（府立こんごう福祉センターに改称）</a:t>
                      </a:r>
                      <a:endParaRPr kumimoji="1" lang="en-US" altLang="ja-JP" sz="11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＜実績＞</a:t>
                      </a:r>
                      <a:endParaRPr kumimoji="1" lang="en-US" altLang="ja-JP" sz="1100" dirty="0" smtClean="0">
                        <a:solidFill>
                          <a:schemeClr val="tx1"/>
                        </a:solidFill>
                      </a:endParaRPr>
                    </a:p>
                    <a:p>
                      <a:pPr algn="l"/>
                      <a:r>
                        <a:rPr kumimoji="1" lang="ja-JP" altLang="en-US" sz="1100" dirty="0" smtClean="0">
                          <a:solidFill>
                            <a:schemeClr val="tx1"/>
                          </a:solidFill>
                        </a:rPr>
                        <a:t>・入所定員（成人）：</a:t>
                      </a:r>
                      <a:r>
                        <a:rPr kumimoji="1" lang="en-US" altLang="ja-JP" sz="1100" dirty="0" smtClean="0">
                          <a:solidFill>
                            <a:schemeClr val="tx1"/>
                          </a:solidFill>
                        </a:rPr>
                        <a:t>750</a:t>
                      </a:r>
                      <a:r>
                        <a:rPr kumimoji="1" lang="ja-JP" altLang="en-US" sz="1100" dirty="0" smtClean="0">
                          <a:solidFill>
                            <a:schemeClr val="tx1"/>
                          </a:solidFill>
                        </a:rPr>
                        <a:t>名（</a:t>
                      </a:r>
                      <a:r>
                        <a:rPr kumimoji="1" lang="en-US" altLang="ja-JP" sz="1100" dirty="0" smtClean="0">
                          <a:solidFill>
                            <a:schemeClr val="tx1"/>
                          </a:solidFill>
                        </a:rPr>
                        <a:t>2003</a:t>
                      </a:r>
                      <a:r>
                        <a:rPr kumimoji="1" lang="ja-JP" altLang="en-US" sz="1100" dirty="0" smtClean="0">
                          <a:solidFill>
                            <a:schemeClr val="tx1"/>
                          </a:solidFill>
                        </a:rPr>
                        <a:t>年）⇒民営化</a:t>
                      </a:r>
                      <a:endParaRPr kumimoji="1" lang="en-US" altLang="ja-JP" sz="1100" dirty="0" smtClean="0">
                        <a:solidFill>
                          <a:schemeClr val="tx1"/>
                        </a:solidFill>
                      </a:endParaRPr>
                    </a:p>
                    <a:p>
                      <a:pPr algn="l"/>
                      <a:r>
                        <a:rPr kumimoji="1" lang="ja-JP" altLang="en-US" sz="1100" dirty="0" err="1" smtClean="0">
                          <a:solidFill>
                            <a:schemeClr val="tx1"/>
                          </a:solidFill>
                        </a:rPr>
                        <a:t>障がい</a:t>
                      </a:r>
                      <a:r>
                        <a:rPr kumimoji="1" lang="ja-JP" altLang="en-US" sz="1100" dirty="0" smtClean="0">
                          <a:solidFill>
                            <a:schemeClr val="tx1"/>
                          </a:solidFill>
                        </a:rPr>
                        <a:t>児者施設（定員児</a:t>
                      </a:r>
                      <a:r>
                        <a:rPr kumimoji="1" lang="en-US" altLang="ja-JP" sz="1100" dirty="0" smtClean="0">
                          <a:solidFill>
                            <a:schemeClr val="tx1"/>
                          </a:solidFill>
                        </a:rPr>
                        <a:t>80</a:t>
                      </a:r>
                      <a:r>
                        <a:rPr kumimoji="1" lang="ja-JP" altLang="en-US" sz="1100" dirty="0" smtClean="0">
                          <a:solidFill>
                            <a:schemeClr val="tx1"/>
                          </a:solidFill>
                        </a:rPr>
                        <a:t>名、者</a:t>
                      </a:r>
                      <a:r>
                        <a:rPr kumimoji="1" lang="en-US" altLang="ja-JP" sz="1100" dirty="0" smtClean="0">
                          <a:solidFill>
                            <a:schemeClr val="tx1"/>
                          </a:solidFill>
                        </a:rPr>
                        <a:t>20</a:t>
                      </a:r>
                      <a:r>
                        <a:rPr kumimoji="1" lang="ja-JP" altLang="en-US" sz="1100" dirty="0" smtClean="0">
                          <a:solidFill>
                            <a:schemeClr val="tx1"/>
                          </a:solidFill>
                        </a:rPr>
                        <a:t>名）（</a:t>
                      </a:r>
                      <a:r>
                        <a:rPr kumimoji="1" lang="en-US" altLang="ja-JP" sz="1100" dirty="0" smtClean="0">
                          <a:solidFill>
                            <a:schemeClr val="tx1"/>
                          </a:solidFill>
                        </a:rPr>
                        <a:t>2017</a:t>
                      </a:r>
                      <a:r>
                        <a:rPr kumimoji="1" lang="ja-JP" altLang="en-US" sz="1100" dirty="0" smtClean="0">
                          <a:solidFill>
                            <a:schemeClr val="tx1"/>
                          </a:solidFill>
                        </a:rPr>
                        <a:t>年）として一部存続。</a:t>
                      </a:r>
                      <a:endParaRPr kumimoji="1" lang="en-US" altLang="ja-JP" sz="1100" dirty="0" smtClean="0">
                        <a:solidFill>
                          <a:schemeClr val="tx1"/>
                        </a:solidFill>
                      </a:endParaRPr>
                    </a:p>
                    <a:p>
                      <a:pPr algn="l"/>
                      <a:r>
                        <a:rPr kumimoji="1" lang="ja-JP" altLang="en-US" sz="1100" dirty="0" smtClean="0">
                          <a:solidFill>
                            <a:schemeClr val="tx1"/>
                          </a:solidFill>
                        </a:rPr>
                        <a:t>・運営委託料（超過負担分）：約</a:t>
                      </a:r>
                      <a:r>
                        <a:rPr kumimoji="1" lang="en-US" altLang="ja-JP" sz="1100" dirty="0" smtClean="0">
                          <a:solidFill>
                            <a:schemeClr val="tx1"/>
                          </a:solidFill>
                        </a:rPr>
                        <a:t>22</a:t>
                      </a:r>
                      <a:r>
                        <a:rPr kumimoji="1" lang="ja-JP" altLang="en-US" sz="1100" dirty="0" smtClean="0">
                          <a:solidFill>
                            <a:schemeClr val="tx1"/>
                          </a:solidFill>
                        </a:rPr>
                        <a:t>億円（</a:t>
                      </a:r>
                      <a:r>
                        <a:rPr kumimoji="1" lang="en-US" altLang="ja-JP" sz="1100" dirty="0" smtClean="0">
                          <a:solidFill>
                            <a:schemeClr val="tx1"/>
                          </a:solidFill>
                        </a:rPr>
                        <a:t>2003</a:t>
                      </a:r>
                      <a:r>
                        <a:rPr kumimoji="1" lang="ja-JP" altLang="en-US" sz="1100" dirty="0" smtClean="0">
                          <a:solidFill>
                            <a:schemeClr val="tx1"/>
                          </a:solidFill>
                        </a:rPr>
                        <a:t>年決算）⇒　約２億円（</a:t>
                      </a:r>
                      <a:r>
                        <a:rPr kumimoji="1" lang="en-US" altLang="ja-JP" sz="1100" dirty="0" smtClean="0">
                          <a:solidFill>
                            <a:schemeClr val="tx1"/>
                          </a:solidFill>
                        </a:rPr>
                        <a:t>2018</a:t>
                      </a:r>
                      <a:r>
                        <a:rPr kumimoji="1" lang="ja-JP" altLang="en-US" sz="1100" dirty="0" smtClean="0">
                          <a:solidFill>
                            <a:schemeClr val="tx1"/>
                          </a:solidFill>
                        </a:rPr>
                        <a:t>年決算）⇒以降決算は約３億円で安定。</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373</a:t>
            </a:fld>
            <a:endParaRPr lang="ja-JP" altLang="en-US"/>
          </a:p>
        </p:txBody>
      </p:sp>
    </p:spTree>
    <p:extLst>
      <p:ext uri="{BB962C8B-B14F-4D97-AF65-F5344CB8AC3E}">
        <p14:creationId xmlns:p14="http://schemas.microsoft.com/office/powerpoint/2010/main" val="1225836768"/>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39189"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知事重点事業として「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児者総合支援事業」を開始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児者の早期発見とライフステージに応じた</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46962" y="418062"/>
          <a:ext cx="6696744" cy="6172200"/>
        </p:xfrm>
        <a:graphic>
          <a:graphicData uri="http://schemas.openxmlformats.org/drawingml/2006/table">
            <a:tbl>
              <a:tblPr firstRow="1">
                <a:tableStyleId>{5C22544A-7EE6-4342-B048-85BDC9FD1C3A}</a:tableStyleId>
              </a:tblPr>
              <a:tblGrid>
                <a:gridCol w="1368152">
                  <a:extLst>
                    <a:ext uri="{9D8B030D-6E8A-4147-A177-3AD203B41FA5}">
                      <a16:colId xmlns:a16="http://schemas.microsoft.com/office/drawing/2014/main" val="20000"/>
                    </a:ext>
                  </a:extLst>
                </a:gridCol>
                <a:gridCol w="1980220">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algn="l"/>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児者に対する支援について、障がい福祉制度の谷間におかれ、その気づきや対応が遅れがちであった。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・ライフステージに応じた支援を行うとともに、乳幼児期、学齢期、成人期と一貫した切れ目のない総合的支援を行う必要がある。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100" dirty="0" smtClean="0">
                          <a:solidFill>
                            <a:schemeClr val="tx1"/>
                          </a:solidFill>
                        </a:rPr>
                        <a:t>※</a:t>
                      </a:r>
                      <a:r>
                        <a:rPr kumimoji="1" lang="ja-JP" altLang="en-US" sz="1100" dirty="0" smtClean="0">
                          <a:solidFill>
                            <a:schemeClr val="tx1"/>
                          </a:solidFill>
                        </a:rPr>
                        <a:t>発達障がいとは</a:t>
                      </a:r>
                      <a:r>
                        <a:rPr kumimoji="1" lang="en-US" altLang="ja-JP" sz="1100" dirty="0" smtClean="0">
                          <a:solidFill>
                            <a:schemeClr val="tx1"/>
                          </a:solidFill>
                        </a:rPr>
                        <a:t>…</a:t>
                      </a:r>
                      <a:endParaRPr kumimoji="1" lang="ja-JP" altLang="en-US" sz="1100" dirty="0" smtClean="0">
                        <a:solidFill>
                          <a:schemeClr val="tx1"/>
                        </a:solidFill>
                      </a:endParaRPr>
                    </a:p>
                    <a:p>
                      <a:pPr algn="l"/>
                      <a:r>
                        <a:rPr kumimoji="1" lang="ja-JP" altLang="en-US" sz="1100" dirty="0" smtClean="0">
                          <a:solidFill>
                            <a:schemeClr val="tx1"/>
                          </a:solidFill>
                        </a:rPr>
                        <a:t>・自閉スペクトラム症、学習障がい、注意欠如・多動症など、脳の機能障がい。</a:t>
                      </a: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・全庁が一体となって（福祉部、健康医療部、教育庁、商工労働部等が連携）ライフステージに応じた一貫した支援体制の整備を図る</a:t>
                      </a:r>
                      <a:endParaRPr kumimoji="1" lang="en-US" altLang="ja-JP" sz="1200" dirty="0" smtClean="0">
                        <a:solidFill>
                          <a:schemeClr val="tx1"/>
                        </a:solidFill>
                      </a:endParaRPr>
                    </a:p>
                    <a:p>
                      <a:pPr algn="l"/>
                      <a:r>
                        <a:rPr kumimoji="1" lang="ja-JP" altLang="en-US" sz="1100" dirty="0" smtClean="0">
                          <a:solidFill>
                            <a:schemeClr val="tx1"/>
                          </a:solidFill>
                        </a:rPr>
                        <a:t>（乳幼児期）早期発見及び支援につなげるための健診の充実</a:t>
                      </a:r>
                    </a:p>
                    <a:p>
                      <a:pPr algn="l"/>
                      <a:r>
                        <a:rPr kumimoji="1" lang="ja-JP" altLang="en-US" sz="1100" dirty="0" smtClean="0">
                          <a:solidFill>
                            <a:schemeClr val="tx1"/>
                          </a:solidFill>
                        </a:rPr>
                        <a:t>（学齢期）学校等における</a:t>
                      </a:r>
                      <a:r>
                        <a:rPr kumimoji="1" lang="ja-JP" altLang="en-US" sz="1100" dirty="0" err="1" smtClean="0">
                          <a:solidFill>
                            <a:schemeClr val="tx1"/>
                          </a:solidFill>
                        </a:rPr>
                        <a:t>発達障がい</a:t>
                      </a:r>
                      <a:r>
                        <a:rPr kumimoji="1" lang="ja-JP" altLang="en-US" sz="1100" dirty="0" smtClean="0">
                          <a:solidFill>
                            <a:schemeClr val="tx1"/>
                          </a:solidFill>
                        </a:rPr>
                        <a:t>児への支援の充実</a:t>
                      </a:r>
                    </a:p>
                    <a:p>
                      <a:pPr algn="l"/>
                      <a:r>
                        <a:rPr kumimoji="1" lang="ja-JP" altLang="en-US" sz="1100" dirty="0" smtClean="0">
                          <a:solidFill>
                            <a:schemeClr val="tx1"/>
                          </a:solidFill>
                        </a:rPr>
                        <a:t>（成人期）</a:t>
                      </a:r>
                      <a:r>
                        <a:rPr kumimoji="1" lang="ja-JP" altLang="en-US" sz="1100" dirty="0" err="1" smtClean="0">
                          <a:solidFill>
                            <a:schemeClr val="tx1"/>
                          </a:solidFill>
                        </a:rPr>
                        <a:t>発達障がい</a:t>
                      </a:r>
                      <a:r>
                        <a:rPr kumimoji="1" lang="ja-JP" altLang="en-US" sz="1100" dirty="0" smtClean="0">
                          <a:solidFill>
                            <a:schemeClr val="tx1"/>
                          </a:solidFill>
                        </a:rPr>
                        <a:t>者の気づき支援や、発達障がい者の雇用を支援</a:t>
                      </a:r>
                      <a:endParaRPr kumimoji="1" lang="en-US" altLang="ja-JP" sz="11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2014</a:t>
                      </a:r>
                      <a:r>
                        <a:rPr kumimoji="1" lang="ja-JP" altLang="en-US" sz="1200" dirty="0" smtClean="0">
                          <a:solidFill>
                            <a:schemeClr val="tx1"/>
                          </a:solidFill>
                        </a:rPr>
                        <a:t>年度から、早期発見をはじめ、発達障がい児者が身近な地域での支援を受けることができるよう、市町村（地域）での取組の充実に向け、府として施策を実施。</a:t>
                      </a:r>
                    </a:p>
                    <a:p>
                      <a:pPr algn="l"/>
                      <a:r>
                        <a:rPr kumimoji="1" lang="ja-JP" altLang="en-US" sz="1100" dirty="0" smtClean="0">
                          <a:solidFill>
                            <a:schemeClr val="tx1"/>
                          </a:solidFill>
                        </a:rPr>
                        <a:t>＊</a:t>
                      </a:r>
                      <a:r>
                        <a:rPr kumimoji="1" lang="en-US" altLang="ja-JP" sz="1100" dirty="0" smtClean="0">
                          <a:solidFill>
                            <a:schemeClr val="tx1"/>
                          </a:solidFill>
                        </a:rPr>
                        <a:t>2014</a:t>
                      </a:r>
                      <a:r>
                        <a:rPr kumimoji="1" lang="ja-JP" altLang="en-US" sz="1100" dirty="0" smtClean="0">
                          <a:solidFill>
                            <a:schemeClr val="tx1"/>
                          </a:solidFill>
                        </a:rPr>
                        <a:t>年度当初予算</a:t>
                      </a:r>
                    </a:p>
                    <a:p>
                      <a:pPr algn="l"/>
                      <a:r>
                        <a:rPr kumimoji="1" lang="ja-JP" altLang="en-US" sz="1100" dirty="0" smtClean="0">
                          <a:solidFill>
                            <a:schemeClr val="tx1"/>
                          </a:solidFill>
                        </a:rPr>
                        <a:t>１億</a:t>
                      </a:r>
                      <a:r>
                        <a:rPr kumimoji="1" lang="en-US" altLang="ja-JP" sz="1100" dirty="0" smtClean="0">
                          <a:solidFill>
                            <a:schemeClr val="tx1"/>
                          </a:solidFill>
                        </a:rPr>
                        <a:t>3,197</a:t>
                      </a:r>
                      <a:r>
                        <a:rPr kumimoji="1" lang="ja-JP" altLang="en-US" sz="1100" dirty="0" smtClean="0">
                          <a:solidFill>
                            <a:schemeClr val="tx1"/>
                          </a:solidFill>
                        </a:rPr>
                        <a:t>万円（一般財源</a:t>
                      </a:r>
                      <a:r>
                        <a:rPr kumimoji="1" lang="en-US" altLang="ja-JP" sz="1100" dirty="0" smtClean="0">
                          <a:solidFill>
                            <a:schemeClr val="tx1"/>
                          </a:solidFill>
                        </a:rPr>
                        <a:t>9,013</a:t>
                      </a:r>
                      <a:r>
                        <a:rPr kumimoji="1" lang="ja-JP" altLang="en-US" sz="1100" dirty="0" smtClean="0">
                          <a:solidFill>
                            <a:schemeClr val="tx1"/>
                          </a:solidFill>
                        </a:rPr>
                        <a:t>万円）</a:t>
                      </a:r>
                      <a:endParaRPr kumimoji="1" lang="en-US" altLang="ja-JP" sz="11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3,023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8,383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1,153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6,921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1,812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8,671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1,855</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8651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dirty="0" smtClean="0">
                          <a:solidFill>
                            <a:schemeClr val="tx1"/>
                          </a:solidFill>
                        </a:rPr>
                        <a:t>・発達障がい児者支援体制整備検討部会の運営</a:t>
                      </a:r>
                      <a:endParaRPr kumimoji="1" lang="en-US" altLang="ja-JP" sz="1200" dirty="0" smtClean="0">
                        <a:solidFill>
                          <a:schemeClr val="tx1"/>
                        </a:solidFill>
                      </a:endParaRPr>
                    </a:p>
                    <a:p>
                      <a:pPr marL="39688" indent="-39688" algn="l"/>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児者支援プランの策定に向けた検討や発達障がい児者総合支援事業の進捗管理等</a:t>
                      </a:r>
                      <a:endParaRPr kumimoji="1" lang="en-US" altLang="ja-JP" sz="1200" dirty="0" smtClean="0">
                        <a:solidFill>
                          <a:schemeClr val="tx1"/>
                        </a:solidFill>
                      </a:endParaRPr>
                    </a:p>
                    <a:p>
                      <a:pPr algn="l"/>
                      <a:r>
                        <a:rPr kumimoji="1" lang="ja-JP" altLang="en-US" sz="1200" dirty="0" smtClean="0">
                          <a:solidFill>
                            <a:schemeClr val="tx1"/>
                          </a:solidFill>
                          <a:latin typeface="+mn-lt"/>
                          <a:ea typeface="+mn-ea"/>
                        </a:rPr>
                        <a:t>・</a:t>
                      </a: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乳幼児健診体制整備</a:t>
                      </a:r>
                      <a:endParaRPr kumimoji="1" lang="en-US" altLang="ja-JP" sz="1200" dirty="0" smtClean="0">
                        <a:solidFill>
                          <a:schemeClr val="tx1"/>
                        </a:solidFill>
                      </a:endParaRPr>
                    </a:p>
                    <a:p>
                      <a:pPr marL="39688" marR="0" indent="-396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発達障がいの早期発見に資する問診項目等の検討や府立の病院おいて、かおテレビ（社会性発達の評価補助装置）を活用</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児通所支援事業所に対する機関支援（</a:t>
                      </a:r>
                      <a:r>
                        <a:rPr kumimoji="1" lang="en-US" altLang="ja-JP" sz="1200" dirty="0" smtClean="0">
                          <a:solidFill>
                            <a:schemeClr val="tx1"/>
                          </a:solidFill>
                        </a:rPr>
                        <a:t>2013</a:t>
                      </a:r>
                      <a:r>
                        <a:rPr kumimoji="1" lang="ja-JP" altLang="en-US" sz="1200" dirty="0" smtClean="0">
                          <a:solidFill>
                            <a:schemeClr val="tx1"/>
                          </a:solidFill>
                        </a:rPr>
                        <a:t>年度末時点府内延べ</a:t>
                      </a:r>
                      <a:r>
                        <a:rPr kumimoji="1" lang="en-US" altLang="ja-JP" sz="1200" b="0" u="none" dirty="0" smtClean="0">
                          <a:solidFill>
                            <a:schemeClr val="tx1"/>
                          </a:solidFill>
                        </a:rPr>
                        <a:t>92</a:t>
                      </a:r>
                      <a:r>
                        <a:rPr kumimoji="1" lang="ja-JP" altLang="en-US" sz="1200" dirty="0" smtClean="0">
                          <a:solidFill>
                            <a:schemeClr val="tx1"/>
                          </a:solidFill>
                        </a:rPr>
                        <a:t>箇所→</a:t>
                      </a:r>
                      <a:r>
                        <a:rPr kumimoji="1" lang="en-US" altLang="ja-JP" sz="1200" dirty="0" smtClean="0">
                          <a:solidFill>
                            <a:schemeClr val="tx1"/>
                          </a:solidFill>
                        </a:rPr>
                        <a:t>2017</a:t>
                      </a:r>
                      <a:r>
                        <a:rPr kumimoji="1" lang="ja-JP" altLang="en-US" sz="1200" dirty="0" smtClean="0">
                          <a:solidFill>
                            <a:schemeClr val="tx1"/>
                          </a:solidFill>
                        </a:rPr>
                        <a:t>年度末時点府内延べ</a:t>
                      </a:r>
                      <a:r>
                        <a:rPr kumimoji="1" lang="en-US" altLang="ja-JP" sz="1200" dirty="0" smtClean="0">
                          <a:solidFill>
                            <a:schemeClr val="tx1"/>
                          </a:solidFill>
                        </a:rPr>
                        <a:t>316</a:t>
                      </a:r>
                      <a:r>
                        <a:rPr kumimoji="1" lang="ja-JP" altLang="en-US" sz="1200" dirty="0" smtClean="0">
                          <a:solidFill>
                            <a:schemeClr val="tx1"/>
                          </a:solidFill>
                        </a:rPr>
                        <a:t>箇所）</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年度末時点府内延</a:t>
                      </a:r>
                      <a:r>
                        <a:rPr kumimoji="1" lang="en-US" altLang="ja-JP" sz="1200" dirty="0" smtClean="0">
                          <a:solidFill>
                            <a:schemeClr val="tx1"/>
                          </a:solidFill>
                        </a:rPr>
                        <a:t>444</a:t>
                      </a:r>
                      <a:r>
                        <a:rPr kumimoji="1" lang="ja-JP" altLang="en-US" sz="1200" dirty="0" smtClean="0">
                          <a:solidFill>
                            <a:schemeClr val="tx1"/>
                          </a:solidFill>
                        </a:rPr>
                        <a:t>箇所）</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児に対する地域の支援力強化を図るため人材育成等を実施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・家族支援</a:t>
                      </a:r>
                      <a:endParaRPr kumimoji="1" lang="en-US" altLang="ja-JP" sz="1200" dirty="0" smtClean="0">
                        <a:solidFill>
                          <a:schemeClr val="tx1"/>
                        </a:solidFill>
                      </a:endParaRPr>
                    </a:p>
                    <a:p>
                      <a:pPr marL="65088" marR="0" indent="-65088"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「ﾍﾟｱﾚﾝﾄ・ﾄﾚｰﾆﾝｸﾞ」（保護者向け集団ﾌﾟﾛｸﾞﾗﾑ）の実施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者支援センター（アクトおおさか）」の運営</a:t>
                      </a:r>
                    </a:p>
                    <a:p>
                      <a:pPr marL="39688" indent="-39688" algn="l"/>
                      <a:r>
                        <a:rPr kumimoji="1" lang="en-US" altLang="ja-JP" sz="1200" dirty="0" smtClean="0">
                          <a:solidFill>
                            <a:schemeClr val="tx1"/>
                          </a:solidFill>
                        </a:rPr>
                        <a:t>-</a:t>
                      </a:r>
                      <a:r>
                        <a:rPr kumimoji="1" lang="ja-JP" altLang="en-US" sz="1200" dirty="0" smtClean="0">
                          <a:solidFill>
                            <a:schemeClr val="tx1"/>
                          </a:solidFill>
                        </a:rPr>
                        <a:t>府内の</a:t>
                      </a:r>
                      <a:r>
                        <a:rPr kumimoji="1" lang="ja-JP" altLang="en-US" sz="1200" dirty="0" err="1" smtClean="0">
                          <a:solidFill>
                            <a:schemeClr val="tx1"/>
                          </a:solidFill>
                        </a:rPr>
                        <a:t>発達障がい</a:t>
                      </a:r>
                      <a:r>
                        <a:rPr kumimoji="1" lang="ja-JP" altLang="en-US" sz="1200" dirty="0" smtClean="0">
                          <a:solidFill>
                            <a:schemeClr val="tx1"/>
                          </a:solidFill>
                        </a:rPr>
                        <a:t>児者に対する支援を総合的に行う拠点及び地域支援機能を強化</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・これまで取組みが十分でなかった発達障がい児者支援について、施策をパッケージで企画・展開できる体制を整備。</a:t>
                      </a:r>
                      <a:endParaRPr kumimoji="1" lang="en-US" altLang="ja-JP" sz="1200" strike="sngStrike"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a:t>
                      </a:r>
                      <a:r>
                        <a:rPr kumimoji="1" lang="ja-JP" altLang="en-US" sz="1200" dirty="0" err="1" smtClean="0">
                          <a:solidFill>
                            <a:schemeClr val="tx1"/>
                          </a:solidFill>
                        </a:rPr>
                        <a:t>発達障がい</a:t>
                      </a:r>
                      <a:r>
                        <a:rPr kumimoji="1" lang="ja-JP" altLang="en-US" sz="1200" dirty="0" smtClean="0">
                          <a:solidFill>
                            <a:schemeClr val="tx1"/>
                          </a:solidFill>
                        </a:rPr>
                        <a:t>児者支援プラン」（</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「第５次大阪府障がい者計画」（</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月策定）</a:t>
                      </a:r>
                      <a:r>
                        <a:rPr kumimoji="1" lang="en-US" altLang="ja-JP" sz="900" dirty="0" smtClean="0">
                          <a:solidFill>
                            <a:schemeClr val="tx1"/>
                          </a:solidFill>
                        </a:rPr>
                        <a:t>※</a:t>
                      </a:r>
                      <a:r>
                        <a:rPr kumimoji="1" lang="ja-JP" altLang="en-US" sz="900" dirty="0" smtClean="0">
                          <a:solidFill>
                            <a:schemeClr val="tx1"/>
                          </a:solidFill>
                        </a:rPr>
                        <a:t>新・発達障がい児者支援プランの後継となる内容を本計画に位置付け</a:t>
                      </a:r>
                      <a:endParaRPr kumimoji="1" lang="en-US" altLang="ja-JP" sz="9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rPr>
                        <a:t>　関係機関がその役割に応じて連携しつつ、重層的な支援体制を構築することをめざす。</a:t>
                      </a:r>
                      <a:endParaRPr kumimoji="1" lang="en-US" altLang="ja-JP" sz="1100" dirty="0" smtClean="0">
                        <a:solidFill>
                          <a:schemeClr val="tx1"/>
                        </a:solidFill>
                      </a:endParaRPr>
                    </a:p>
                    <a:p>
                      <a:pPr marL="92075" marR="0" indent="-92075" algn="l"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374</a:t>
            </a:fld>
            <a:endParaRPr lang="ja-JP" altLang="en-US"/>
          </a:p>
        </p:txBody>
      </p:sp>
    </p:spTree>
    <p:extLst>
      <p:ext uri="{BB962C8B-B14F-4D97-AF65-F5344CB8AC3E}">
        <p14:creationId xmlns:p14="http://schemas.microsoft.com/office/powerpoint/2010/main" val="2267880435"/>
      </p:ext>
    </p:extLst>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児者の早期発見とライフステージに応じた</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支援（２）</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46962" y="418062"/>
          <a:ext cx="6696744" cy="5684441"/>
        </p:xfrm>
        <a:graphic>
          <a:graphicData uri="http://schemas.openxmlformats.org/drawingml/2006/table">
            <a:tbl>
              <a:tblPr firstRow="1">
                <a:tableStyleId>{5C22544A-7EE6-4342-B048-85BDC9FD1C3A}</a:tableStyleId>
              </a:tblPr>
              <a:tblGrid>
                <a:gridCol w="1368152">
                  <a:extLst>
                    <a:ext uri="{9D8B030D-6E8A-4147-A177-3AD203B41FA5}">
                      <a16:colId xmlns:a16="http://schemas.microsoft.com/office/drawing/2014/main" val="20000"/>
                    </a:ext>
                  </a:extLst>
                </a:gridCol>
                <a:gridCol w="1980220">
                  <a:extLst>
                    <a:ext uri="{9D8B030D-6E8A-4147-A177-3AD203B41FA5}">
                      <a16:colId xmlns:a16="http://schemas.microsoft.com/office/drawing/2014/main" val="20001"/>
                    </a:ext>
                  </a:extLst>
                </a:gridCol>
                <a:gridCol w="2052228">
                  <a:extLst>
                    <a:ext uri="{9D8B030D-6E8A-4147-A177-3AD203B41FA5}">
                      <a16:colId xmlns:a16="http://schemas.microsoft.com/office/drawing/2014/main" val="20002"/>
                    </a:ext>
                  </a:extLst>
                </a:gridCol>
                <a:gridCol w="1296144">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1,652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8,438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1,818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580</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834</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9,663</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2022</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年度当初予算２億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878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一般財源１億</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9,698</a:t>
                      </a:r>
                      <a:r>
                        <a:rPr kumimoji="1" lang="ja-JP" altLang="en-US" sz="1100" b="0" i="0" u="none" strike="noStrike" kern="1200" cap="none" spc="0" normalizeH="0" baseline="0" noProof="0" dirty="0" smtClean="0">
                          <a:ln>
                            <a:noFill/>
                          </a:ln>
                          <a:solidFill>
                            <a:schemeClr val="tx1"/>
                          </a:solidFill>
                          <a:effectLst/>
                          <a:uLnTx/>
                          <a:uFillTx/>
                          <a:latin typeface="+mn-lt"/>
                          <a:ea typeface="+mn-ea"/>
                          <a:cs typeface="+mn-cs"/>
                        </a:rPr>
                        <a:t>万円</a:t>
                      </a:r>
                      <a:r>
                        <a:rPr kumimoji="1" lang="en-US" altLang="ja-JP" sz="1100" b="0" i="0" u="none" strike="noStrike" kern="1200" cap="none" spc="0" normalizeH="0" baseline="0" noProof="0" dirty="0" smtClean="0">
                          <a:ln>
                            <a:noFill/>
                          </a:ln>
                          <a:solidFill>
                            <a:schemeClr val="tx1"/>
                          </a:solidFill>
                          <a:effectLst/>
                          <a:uLnTx/>
                          <a:uFillTx/>
                          <a:latin typeface="+mn-lt"/>
                          <a:ea typeface="+mn-ea"/>
                          <a:cs typeface="+mn-cs"/>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a:r>
                        <a:rPr kumimoji="1" lang="ja-JP" altLang="en-US"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発達障がいの診断等に関する医師の診療技術の維持・向上</a:t>
                      </a:r>
                      <a:endParaRPr kumimoji="1" lang="en-US" altLang="ja-JP" sz="1200" kern="1200" dirty="0" smtClean="0">
                        <a:solidFill>
                          <a:schemeClr val="tx1"/>
                        </a:solidFill>
                        <a:effectLst/>
                        <a:latin typeface="+mn-lt"/>
                        <a:ea typeface="+mn-ea"/>
                        <a:cs typeface="+mn-cs"/>
                      </a:endParaRPr>
                    </a:p>
                    <a:p>
                      <a:pPr algn="l"/>
                      <a:r>
                        <a:rPr kumimoji="1" lang="en-US" altLang="ja-JP"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医療機関相互の連携体制を構築</a:t>
                      </a:r>
                      <a:endParaRPr kumimoji="1" lang="en-US" altLang="ja-JP" sz="1200" kern="1200" dirty="0" smtClean="0">
                        <a:solidFill>
                          <a:schemeClr val="tx1"/>
                        </a:solidFill>
                        <a:effectLst/>
                        <a:latin typeface="+mn-lt"/>
                        <a:ea typeface="+mn-ea"/>
                        <a:cs typeface="+mn-cs"/>
                      </a:endParaRPr>
                    </a:p>
                    <a:p>
                      <a:pPr algn="l"/>
                      <a:r>
                        <a:rPr kumimoji="1" lang="en-US" altLang="ja-JP" sz="1200" kern="1200" dirty="0" smtClean="0">
                          <a:solidFill>
                            <a:schemeClr val="tx1"/>
                          </a:solidFill>
                          <a:effectLst/>
                          <a:latin typeface="+mn-lt"/>
                          <a:ea typeface="+mn-ea"/>
                          <a:cs typeface="+mn-cs"/>
                        </a:rPr>
                        <a:t>-</a:t>
                      </a:r>
                      <a:r>
                        <a:rPr kumimoji="1" lang="ja-JP" altLang="en-US" sz="1200" kern="1200" dirty="0" smtClean="0">
                          <a:solidFill>
                            <a:schemeClr val="tx1"/>
                          </a:solidFill>
                          <a:effectLst/>
                          <a:latin typeface="+mn-lt"/>
                          <a:ea typeface="+mn-ea"/>
                          <a:cs typeface="+mn-cs"/>
                        </a:rPr>
                        <a:t>医師養成研修の実施</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・乳幼児健診における発達障がいの早期発見に資する問診項目を策定するとともに、市町村保健師向けにその手引書を作成</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・２次医療圏域ごとに６箇所の拠点医療機関を指定し、医療機関間の連携を図る</a:t>
                      </a:r>
                      <a:endParaRPr kumimoji="1" lang="en-US" altLang="ja-JP" sz="1200" dirty="0" smtClean="0">
                        <a:solidFill>
                          <a:schemeClr val="tx1"/>
                        </a:solidFill>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・専門的に発達障がいを診断できる医療機関の増加を図るため、地域の小児科医等向けに養成研修を実施</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39189"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　知事重点事業として「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発達障がい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児者総合支援事業」を開始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375</a:t>
            </a:fld>
            <a:endParaRPr lang="ja-JP" altLang="en-US"/>
          </a:p>
        </p:txBody>
      </p:sp>
    </p:spTree>
    <p:extLst>
      <p:ext uri="{BB962C8B-B14F-4D97-AF65-F5344CB8AC3E}">
        <p14:creationId xmlns:p14="http://schemas.microsoft.com/office/powerpoint/2010/main" val="4121350338"/>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福祉関連情報発信・コミュニケーション支援拠点</a:t>
            </a: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仮称</a:t>
            </a: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の整備</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extLst/>
          </p:nvPr>
        </p:nvGraphicFramePr>
        <p:xfrm>
          <a:off x="2267744" y="375073"/>
          <a:ext cx="6696744" cy="5684441"/>
        </p:xfrm>
        <a:graphic>
          <a:graphicData uri="http://schemas.openxmlformats.org/drawingml/2006/table">
            <a:tbl>
              <a:tblPr firstRow="1">
                <a:tableStyleId>{5C22544A-7EE6-4342-B048-85BDC9FD1C3A}</a:tableStyleId>
              </a:tblPr>
              <a:tblGrid>
                <a:gridCol w="2160240">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224136">
                  <a:extLst>
                    <a:ext uri="{9D8B030D-6E8A-4147-A177-3AD203B41FA5}">
                      <a16:colId xmlns:a16="http://schemas.microsoft.com/office/drawing/2014/main" val="20003"/>
                    </a:ext>
                  </a:extLst>
                </a:gridCol>
              </a:tblGrid>
              <a:tr h="479935">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166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・福祉３センター（大阪府盲人福祉センター、社会参加促進センター、谷町福祉センター）は、</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年度末までに耐震改修が必要であり、老朽化が顕著で、バリアフリーも不十分である。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・福祉３センターを一元化し、視聴覚障害者情報提供施設と、母子・父子福祉センターの２つの機能を持つ府立社会福祉施設として集約。</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・福祉関連の情報発信やコミュニケーション支援のための拠点施設として森之宮地区に整備する。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r>
                        <a:rPr kumimoji="1" lang="ja-JP" altLang="en-US" sz="1200" b="0" i="0" u="none" strike="noStrike" kern="1200" cap="none" spc="0" normalizeH="0" baseline="0" noProof="0" dirty="0" err="1" smtClean="0">
                          <a:ln>
                            <a:noFill/>
                          </a:ln>
                          <a:solidFill>
                            <a:schemeClr val="tx1"/>
                          </a:solidFill>
                          <a:effectLst/>
                          <a:uLnTx/>
                          <a:uFillTx/>
                          <a:latin typeface="+mn-lt"/>
                          <a:ea typeface="+mn-ea"/>
                          <a:cs typeface="+mn-cs"/>
                        </a:rPr>
                        <a:t>大阪府障がい</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者社会参加促進センター等移転整備事業基本構想を策定。</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39688" marR="0" lvl="0" indent="-396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年度、福祉関連情報発信・コミュニケーション支援拠点</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仮称</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整備基本計画を策定。</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
                      </a:r>
                      <a:b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br>
                      <a:endParaRPr kumimoji="1" lang="ja-JP" altLang="en-US" sz="1200" b="0" i="0" u="none" strike="noStrike" kern="1200" cap="none" spc="0" normalizeH="0" baseline="0" noProof="0" dirty="0" smtClean="0">
                        <a:ln>
                          <a:noFill/>
                        </a:ln>
                        <a:solidFill>
                          <a:schemeClr val="tx1"/>
                        </a:solidFill>
                        <a:effectLst/>
                        <a:uLnTx/>
                        <a:uFillTx/>
                        <a:latin typeface="+mn-lt"/>
                        <a:ea typeface="+mn-ea"/>
                        <a:cs typeface="+mn-cs"/>
                      </a:endParaRPr>
                    </a:p>
                    <a:p>
                      <a:pPr marL="39688" indent="-39688" algn="l"/>
                      <a:r>
                        <a:rPr kumimoji="1" lang="en-US" altLang="ja-JP" sz="1200" dirty="0" smtClean="0">
                          <a:solidFill>
                            <a:schemeClr val="tx1"/>
                          </a:solidFill>
                        </a:rPr>
                        <a:t/>
                      </a:r>
                      <a:br>
                        <a:rPr kumimoji="1" lang="en-US" altLang="ja-JP" sz="1200" dirty="0" smtClean="0">
                          <a:solidFill>
                            <a:schemeClr val="tx1"/>
                          </a:solidFill>
                        </a:rPr>
                      </a:b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年度、基本・実施設計。</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年度より工事に着手。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月</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日より府立福祉情報コミュニケーションセンター、府立母子・父子福祉センターとして供用開始。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5" name="テキスト ボックス 4"/>
          <p:cNvSpPr txBox="1"/>
          <p:nvPr/>
        </p:nvSpPr>
        <p:spPr>
          <a:xfrm>
            <a:off x="-39189" y="476672"/>
            <a:ext cx="2411760" cy="48320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2015</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大阪府障がい</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者社会参加促進センター等移転整備事業基本構想、策定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376</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273607455"/>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医療的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ケア児</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支援（１）</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sngStrike" kern="1200" cap="none" spc="0" normalizeH="0" baseline="0" noProof="0" dirty="0" smtClean="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年度～医療的ケアを要する重症心身障が</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児者等支援部会の</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運営</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772547" cy="630936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83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8000">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・医療的ケアを必要とする重症心身障が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を取り巻くさまざまな課題に向けて、保健、医療、福祉等関係機関の円滑な連携体制のもと、地域生活の維持・継続のための地域ケアシステムの構築を行うとともに、福祉サービス等の充実強化に取り組むため、大阪府においては、第４次障がい者計画（</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年度）において、重症心身障がい児者の地域生活支援を最重点施策の一つとして位置づけ、医療的ケアを要する重症心身障がい児者等への支援の充実を図ってきた。</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医療技術等の進歩に伴い、日常的に呼吸管理や経管栄養、喀痰吸引等が必要な医療的ケア児が増加するとともにその実態が多様化し、医療的ケア児及びその家族が個々の医療的ケア児の心身の状況等に応じた適切な支援を受けられるようにすることが重要な課題となっ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を取り巻く様々な課題の解決のために、保健、医療、福祉及び教育等の関係機関の協議の場を設置し、市町村域等の協議の場とも連携して、府域全体の医療的ケア児の支援体制の構築につなげ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・市町村における関係機関の協議の場の設置支援や、専門人材の育成を行うとともに、府レベルの協議の場を運営し、市町村等と連携しながら課題解決に向けて検討を進める。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を受け入れている通所事業所等を対象に支援技術の向上を図る。新規に受け入れを検討している事業所等に対し、支援のノウハウを提供することで、重症心身障がい児を支援する事業所等の設置促進を図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・医療的ケアを要する重症心身障が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児者等の地域生活を支え、家族のレスパイトを実現するために、医療機関の空床を活用した短期入所事業の整備促進に取り組む。</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・医療的ケアを要する重症心身障がい児者等支援部会の運営（保健・医療・福祉・教育等関係機関の協議の場）</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2018</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ja-JP" altLang="en-US" sz="1100" kern="100" baseline="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２回開催、</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　２回開催予定</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・市町村における医療的ケア児を支援するための協議の場の設置：</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38</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市町村設置済（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年４月時点）</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・医療的ケア児等に係る研修の実施コーディネーター養成研修修了者</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67</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名、支援者研修修了者</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365</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a:t>
                      </a:r>
                      <a:r>
                        <a:rPr lang="ja-JP" altLang="en-US"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年度までの累計）</a:t>
                      </a:r>
                      <a:endPar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strike="noStrik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・医療的ケア児等コーディネーターの配置済み市町村：</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年度末時点）</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児等療育支援事業（重症心身障がい児支援）を実施。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年度実績）延べ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119</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名が参加</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・医療型短期入所支援強化事業を実施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&lt;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政令市以外圏域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年度：５圏域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病院、延べ利用日数：</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1,485</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0"/>
                        </a:spcBef>
                        <a:spcAft>
                          <a:spcPts val="0"/>
                        </a:spcAft>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&lt;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政令市圏域</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algn="just">
                        <a:lnSpc>
                          <a:spcPts val="1200"/>
                        </a:lnSpc>
                        <a:spcBef>
                          <a:spcPts val="0"/>
                        </a:spcBef>
                        <a:spcAft>
                          <a:spcPts val="0"/>
                        </a:spcAft>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年度：１圏域６病院、延べ利用日数：</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2,223</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・医療的ケア児のライフステージに応じた切れ目のない支援体制の構築。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・関係機関の連携による府域全体での医療的ケア児の支援体制の構築。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・医療的ケアが必要な重症心身障が</a:t>
                      </a: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児者の地域生活を支える地域ケアシステムの強化および医療的ケア児の生活実態に応じた切れ目のない支援体制の構築。</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377</a:t>
            </a:fld>
            <a:endParaRPr lang="ja-JP" altLang="en-US"/>
          </a:p>
        </p:txBody>
      </p:sp>
    </p:spTree>
    <p:extLst>
      <p:ext uri="{BB962C8B-B14F-4D97-AF65-F5344CB8AC3E}">
        <p14:creationId xmlns:p14="http://schemas.microsoft.com/office/powerpoint/2010/main" val="1095926438"/>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医療的ケア児支援（２）</a:t>
            </a:r>
          </a:p>
        </p:txBody>
      </p:sp>
      <p:sp>
        <p:nvSpPr>
          <p:cNvPr id="5" name="テキスト ボックス 4"/>
          <p:cNvSpPr txBox="1"/>
          <p:nvPr/>
        </p:nvSpPr>
        <p:spPr>
          <a:xfrm>
            <a:off x="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年度～医療的ケアを要する重症心身障が</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児者等支援部会の運営</a:t>
            </a:r>
          </a:p>
        </p:txBody>
      </p:sp>
      <p:graphicFrame>
        <p:nvGraphicFramePr>
          <p:cNvPr id="9" name="表 8"/>
          <p:cNvGraphicFramePr>
            <a:graphicFrameLocks noGrp="1"/>
          </p:cNvGraphicFramePr>
          <p:nvPr>
            <p:extLst/>
          </p:nvPr>
        </p:nvGraphicFramePr>
        <p:xfrm>
          <a:off x="2267744" y="476672"/>
          <a:ext cx="6772547" cy="6032063"/>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83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23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3903">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・そのような中、</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2021</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９月に「医療的ケア児及びその家族に対する支援に関する法律」が施行され、都道府県においてできる措置として、医療的ケア児支援センターを設置し、医療的ケア児及び家族の相談、情報提供、助言その他支援を行うこと等が明示された。</a:t>
                      </a: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・医療・保健・福祉・教育・労働等の多方面にわたる医療的ケア児等からの相談に総合的に対応で</a:t>
                      </a: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きる「医療的ケア児支援センター」を</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年度に設置する。</a:t>
                      </a:r>
                    </a:p>
                    <a:p>
                      <a:pPr algn="just">
                        <a:lnSpc>
                          <a:spcPts val="12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・医療的ケア児やその家族の最新のニーズや課題の把握をするため、医療的ケア児実態把握調査を実施（</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a:t>
                      </a: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　調査票配布数：約</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1,360</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件、調査回答数：</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607</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件</a:t>
                      </a: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・医療的ケア児支援センター設置検討ワーキンググループを</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2022</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年度に４回開催し、支援センターの設置に向けた提言のとりまとめ</a:t>
                      </a:r>
                    </a:p>
                    <a:p>
                      <a:pPr algn="just">
                        <a:lnSpc>
                          <a:spcPts val="1200"/>
                        </a:lnSpc>
                        <a:spcBef>
                          <a:spcPts val="0"/>
                        </a:spcBef>
                        <a:spcAft>
                          <a:spcPts val="0"/>
                        </a:spcAft>
                      </a:pPr>
                      <a:endPar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endParaRPr>
                    </a:p>
                    <a:p>
                      <a:pPr algn="just">
                        <a:lnSpc>
                          <a:spcPts val="1200"/>
                        </a:lnSpc>
                        <a:spcBef>
                          <a:spcPts val="0"/>
                        </a:spcBef>
                        <a:spcAft>
                          <a:spcPts val="0"/>
                        </a:spcAft>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・ワーキンググループの提言や実態把握調査等の結果を踏まえ、</a:t>
                      </a:r>
                      <a:r>
                        <a:rPr lang="en-US" altLang="ja-JP" sz="1100" kern="100" dirty="0">
                          <a:solidFill>
                            <a:schemeClr val="tx1"/>
                          </a:solidFill>
                          <a:effectLst/>
                          <a:latin typeface="ＭＳ Ｐゴシック" panose="020B0600070205080204" pitchFamily="50" charset="-128"/>
                          <a:ea typeface="+mn-ea"/>
                          <a:cs typeface="Times New Roman" panose="02020603050405020304" pitchFamily="18" charset="0"/>
                        </a:rPr>
                        <a:t>2023</a:t>
                      </a: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年度の設置に向けてセンターの体制や機能を精査する。</a:t>
                      </a:r>
                    </a:p>
                    <a:p>
                      <a:pPr algn="just">
                        <a:lnSpc>
                          <a:spcPts val="1200"/>
                        </a:lnSpc>
                        <a:spcBef>
                          <a:spcPts val="0"/>
                        </a:spcBef>
                        <a:spcAft>
                          <a:spcPts val="0"/>
                        </a:spcAft>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ts val="1200"/>
                        </a:lnSpc>
                        <a:spcBef>
                          <a:spcPts val="0"/>
                        </a:spcBef>
                        <a:spcAft>
                          <a:spcPts val="0"/>
                        </a:spcAft>
                        <a:buClrTx/>
                        <a:buSzTx/>
                        <a:buFontTx/>
                        <a:buNone/>
                        <a:tabLst/>
                        <a:defRPr/>
                      </a:pPr>
                      <a:r>
                        <a:rPr lang="ja-JP" altLang="en-US" sz="1100" kern="100" dirty="0">
                          <a:solidFill>
                            <a:schemeClr val="tx1"/>
                          </a:solidFill>
                          <a:effectLst/>
                          <a:latin typeface="ＭＳ Ｐゴシック" panose="020B0600070205080204" pitchFamily="50" charset="-128"/>
                          <a:ea typeface="+mn-ea"/>
                          <a:cs typeface="Times New Roman" panose="02020603050405020304" pitchFamily="18" charset="0"/>
                        </a:rPr>
                        <a:t>・医療的ケア児及びその家族の日常生活及び社会生活を社会全体で支える支援体制を実現して、医療的ケア児とその家族が地域で安心して暮らせる社会の実現。</a:t>
                      </a:r>
                    </a:p>
                    <a:p>
                      <a:pPr marL="0" marR="0" lvl="0" indent="0" algn="just" defTabSz="914400" rtl="0" eaLnBrk="1" fontAlgn="auto" latinLnBrk="0" hangingPunct="1">
                        <a:lnSpc>
                          <a:spcPts val="1200"/>
                        </a:lnSpc>
                        <a:spcBef>
                          <a:spcPts val="0"/>
                        </a:spcBef>
                        <a:spcAft>
                          <a:spcPts val="0"/>
                        </a:spcAft>
                        <a:buClrTx/>
                        <a:buSzTx/>
                        <a:buFontTx/>
                        <a:buNone/>
                        <a:tabLst/>
                        <a:defRPr/>
                      </a:pP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378</a:t>
            </a:fld>
            <a:endParaRPr lang="ja-JP" altLang="en-US"/>
          </a:p>
        </p:txBody>
      </p:sp>
    </p:spTree>
    <p:extLst>
      <p:ext uri="{BB962C8B-B14F-4D97-AF65-F5344CB8AC3E}">
        <p14:creationId xmlns:p14="http://schemas.microsoft.com/office/powerpoint/2010/main" val="216144249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244219" y="17715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65789" y="6509356"/>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283191" y="773617"/>
          <a:ext cx="8604170" cy="5742940"/>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286157">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第４波（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年３月１日～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1025687">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◆モニタリング検査</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○感染拡大予兆の早期探知のため、繁華街や駅で検査キットを配布、飲食店従業員対象の検査を実施。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◆検査体制の整備・拡充等</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○診療・検査医療機関の拡充、変異株スクリーニング検査体制の強化やゲノム解析体制の</a:t>
                      </a:r>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構築</a:t>
                      </a:r>
                      <a:endPar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2620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○病床確保の臨時緊急要請、一般医療を一部制限した病床運用の要請、重症患者の軽症中等症病床での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治療継続要請を実施。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◆医療人材の確保</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○大阪コロナ重症センター運用のための看護師派遣要請や、人材バンクの運用を実施。</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○療養病床をもつ医療機関の協力を得て、後方支援医療機関を確保し、転退院支援を強化。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○宿泊療養施設拠点ホテルに</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24</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時間医師が常駐し、オンライン診療や往診が可能な体制を整備。</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○搬送医療機関決定までの間、患者に酸素投入を行う</a:t>
                      </a:r>
                      <a:r>
                        <a:rPr kumimoji="1" lang="ja-JP" altLang="en-US" sz="1200" b="1" u="sng" kern="1200" spc="0" baseline="0" dirty="0">
                          <a:solidFill>
                            <a:schemeClr val="tx1"/>
                          </a:solidFill>
                          <a:latin typeface="ＭＳ Ｐゴシック" panose="020B0600070205080204" pitchFamily="50" charset="-128"/>
                          <a:ea typeface="+mn-ea"/>
                          <a:cs typeface="+mn-cs"/>
                        </a:rPr>
                        <a:t>入院患者待機ステーション</a:t>
                      </a:r>
                      <a:r>
                        <a:rPr kumimoji="1" lang="en-US" altLang="ja-JP" sz="1200" b="1" u="sng" kern="1200" spc="0" baseline="0" dirty="0">
                          <a:solidFill>
                            <a:schemeClr val="tx1"/>
                          </a:solidFill>
                          <a:latin typeface="ＭＳ Ｐゴシック" panose="020B0600070205080204" pitchFamily="50" charset="-128"/>
                          <a:ea typeface="+mn-ea"/>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別記⑨</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を設置。</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○自宅療養者全員にパルスオキシメーターを配布、配食サービスを府全域で実施。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○オンライン診療・薬剤処方を行う医療機関、薬局を拡充。</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3109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mn-ea"/>
                          <a:cs typeface="+mn-cs"/>
                        </a:rPr>
                        <a:t>外部派遣職員を</a:t>
                      </a:r>
                      <a:r>
                        <a:rPr kumimoji="1" lang="en-US" altLang="ja-JP" sz="1200" kern="1200" dirty="0">
                          <a:solidFill>
                            <a:schemeClr val="tx1"/>
                          </a:solidFill>
                          <a:latin typeface="ＭＳ Ｐゴシック" panose="020B0600070205080204" pitchFamily="50" charset="-128"/>
                          <a:ea typeface="+mn-ea"/>
                          <a:cs typeface="+mn-cs"/>
                        </a:rPr>
                        <a:t>OJT</a:t>
                      </a:r>
                      <a:r>
                        <a:rPr kumimoji="1" lang="ja-JP" altLang="en-US" sz="1200" kern="1200" dirty="0">
                          <a:solidFill>
                            <a:schemeClr val="tx1"/>
                          </a:solidFill>
                          <a:latin typeface="ＭＳ Ｐゴシック" panose="020B0600070205080204" pitchFamily="50" charset="-128"/>
                          <a:ea typeface="+mn-ea"/>
                          <a:cs typeface="+mn-cs"/>
                        </a:rPr>
                        <a:t>により育成し、保健所に機動配置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○民間事業者による休日・夜間における症状憎悪時の相談往診体制を整備</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2605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○高齢者施設等全員検査などクラスター対策を継続実施。　</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5313132"/>
                  </a:ext>
                </a:extLst>
              </a:tr>
            </a:tbl>
          </a:graphicData>
        </a:graphic>
      </p:graphicFrame>
      <p:sp>
        <p:nvSpPr>
          <p:cNvPr id="8" name="正方形/長方形 7"/>
          <p:cNvSpPr/>
          <p:nvPr/>
        </p:nvSpPr>
        <p:spPr>
          <a:xfrm>
            <a:off x="2070133" y="3970792"/>
            <a:ext cx="2016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病院最大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1,481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床確保</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2001101" y="2885490"/>
            <a:ext cx="6923742" cy="216024"/>
            <a:chOff x="2070133" y="2996952"/>
            <a:chExt cx="6923742" cy="216024"/>
          </a:xfrm>
        </p:grpSpPr>
        <p:sp>
          <p:nvSpPr>
            <p:cNvPr id="12" name="角丸四角形 11"/>
            <p:cNvSpPr/>
            <p:nvPr/>
          </p:nvSpPr>
          <p:spPr>
            <a:xfrm>
              <a:off x="2070133" y="2996952"/>
              <a:ext cx="3348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365</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2,350</a:t>
              </a:r>
              <a:r>
                <a:rPr kumimoji="1" lang="zh-TW" altLang="en-US" sz="1200" b="0" i="0" u="none" strike="noStrike" kern="1200" cap="none" spc="0" normalizeH="0" baseline="0" noProof="0" dirty="0">
                  <a:ln>
                    <a:noFill/>
                  </a:ln>
                  <a:solidFill>
                    <a:prstClr val="black"/>
                  </a:solidFill>
                  <a:effectLst/>
                  <a:uLnTx/>
                  <a:uFillTx/>
                  <a:latin typeface="新細明體"/>
                  <a:cs typeface="+mn-cs"/>
                </a:rPr>
                <a:t>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sp>
          <p:nvSpPr>
            <p:cNvPr id="13" name="正方形/長方形 12"/>
            <p:cNvSpPr/>
            <p:nvPr/>
          </p:nvSpPr>
          <p:spPr>
            <a:xfrm>
              <a:off x="5418245" y="2996952"/>
              <a:ext cx="3575630" cy="15349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6" name="グループ化 15"/>
          <p:cNvGrpSpPr/>
          <p:nvPr/>
        </p:nvGrpSpPr>
        <p:grpSpPr>
          <a:xfrm>
            <a:off x="2001101" y="1922728"/>
            <a:ext cx="4860224" cy="242261"/>
            <a:chOff x="1961481" y="2468350"/>
            <a:chExt cx="4860224" cy="242261"/>
          </a:xfrm>
        </p:grpSpPr>
        <p:sp>
          <p:nvSpPr>
            <p:cNvPr id="17" name="角丸四角形 16"/>
            <p:cNvSpPr/>
            <p:nvPr/>
          </p:nvSpPr>
          <p:spPr>
            <a:xfrm>
              <a:off x="1961481" y="2494587"/>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1,523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8" name="正方形/長方形 17"/>
            <p:cNvSpPr/>
            <p:nvPr/>
          </p:nvSpPr>
          <p:spPr>
            <a:xfrm>
              <a:off x="4805481" y="2468350"/>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
        <p:nvSpPr>
          <p:cNvPr id="14" name="正方形/長方形 13"/>
          <p:cNvSpPr/>
          <p:nvPr/>
        </p:nvSpPr>
        <p:spPr>
          <a:xfrm>
            <a:off x="4063119" y="4043362"/>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nvGrpSpPr>
          <p:cNvPr id="20" name="グループ化 19"/>
          <p:cNvGrpSpPr/>
          <p:nvPr/>
        </p:nvGrpSpPr>
        <p:grpSpPr>
          <a:xfrm>
            <a:off x="2070133" y="5222148"/>
            <a:ext cx="4493377" cy="216024"/>
            <a:chOff x="1995534" y="5373216"/>
            <a:chExt cx="4493377" cy="216024"/>
          </a:xfrm>
        </p:grpSpPr>
        <p:sp>
          <p:nvSpPr>
            <p:cNvPr id="21" name="正方形/長方形 20"/>
            <p:cNvSpPr/>
            <p:nvPr/>
          </p:nvSpPr>
          <p:spPr>
            <a:xfrm>
              <a:off x="1995534" y="5373216"/>
              <a:ext cx="2484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3,986</a:t>
              </a:r>
              <a:r>
                <a:rPr kumimoji="1"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472687" y="5373216"/>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4" name="正方形/長方形 23"/>
          <p:cNvSpPr/>
          <p:nvPr/>
        </p:nvSpPr>
        <p:spPr>
          <a:xfrm>
            <a:off x="2070133" y="5493792"/>
            <a:ext cx="370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オンライン診療等：医療機関</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516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1,770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5778133" y="5501929"/>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spTree>
    <p:extLst>
      <p:ext uri="{BB962C8B-B14F-4D97-AF65-F5344CB8AC3E}">
        <p14:creationId xmlns:p14="http://schemas.microsoft.com/office/powerpoint/2010/main" val="1515057375"/>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143656" y="116633"/>
            <a:ext cx="8676816" cy="617140"/>
          </a:xfrm>
          <a:prstGeom prst="roundRect">
            <a:avLst>
              <a:gd name="adj" fmla="val 0"/>
            </a:avLst>
          </a:prstGeom>
          <a:ln/>
        </p:spPr>
        <p:style>
          <a:lnRef idx="1">
            <a:schemeClr val="accent3"/>
          </a:lnRef>
          <a:fillRef idx="2">
            <a:schemeClr val="accent3"/>
          </a:fillRef>
          <a:effectRef idx="1">
            <a:schemeClr val="accent3"/>
          </a:effectRef>
          <a:fontRef idx="minor">
            <a:schemeClr val="dk1"/>
          </a:fontRef>
        </p:style>
        <p:txBody>
          <a:bodyPr tIns="0" bIns="0"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大阪府における重症心身障が</a:t>
            </a:r>
            <a:r>
              <a:rPr kumimoji="1" lang="ja-JP" altLang="en-US" sz="2400" b="1"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い</a:t>
            </a:r>
            <a:r>
              <a:rPr kumimoji="1" lang="ja-JP" altLang="en-US"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児者支援の取組</a:t>
            </a:r>
            <a:endParaRPr kumimoji="1" lang="en-US" altLang="ja-JP" sz="2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graphicFrame>
        <p:nvGraphicFramePr>
          <p:cNvPr id="2" name="オブジェクト 1"/>
          <p:cNvGraphicFramePr>
            <a:graphicFrameLocks noChangeAspect="1"/>
          </p:cNvGraphicFramePr>
          <p:nvPr/>
        </p:nvGraphicFramePr>
        <p:xfrm>
          <a:off x="161365" y="834507"/>
          <a:ext cx="8705857" cy="5695081"/>
        </p:xfrm>
        <a:graphic>
          <a:graphicData uri="http://schemas.openxmlformats.org/presentationml/2006/ole">
            <mc:AlternateContent xmlns:mc="http://schemas.openxmlformats.org/markup-compatibility/2006">
              <mc:Choice xmlns:v="urn:schemas-microsoft-com:vml" Requires="v">
                <p:oleObj spid="_x0000_s2106" name="ワークシート" r:id="rId3" imgW="12668094" imgH="8286915" progId="Excel.Sheet.12">
                  <p:embed/>
                </p:oleObj>
              </mc:Choice>
              <mc:Fallback>
                <p:oleObj name="ワークシート" r:id="rId3" imgW="12668094" imgH="8286915" progId="Excel.Sheet.12">
                  <p:embed/>
                  <p:pic>
                    <p:nvPicPr>
                      <p:cNvPr id="2" name="オブジェクト 1"/>
                      <p:cNvPicPr/>
                      <p:nvPr/>
                    </p:nvPicPr>
                    <p:blipFill>
                      <a:blip r:embed="rId4"/>
                      <a:stretch>
                        <a:fillRect/>
                      </a:stretch>
                    </p:blipFill>
                    <p:spPr>
                      <a:xfrm>
                        <a:off x="161365" y="834507"/>
                        <a:ext cx="8705857" cy="5695081"/>
                      </a:xfrm>
                      <a:prstGeom prst="rect">
                        <a:avLst/>
                      </a:prstGeom>
                    </p:spPr>
                  </p:pic>
                </p:oleObj>
              </mc:Fallback>
            </mc:AlternateContent>
          </a:graphicData>
        </a:graphic>
      </p:graphicFrame>
      <p:sp>
        <p:nvSpPr>
          <p:cNvPr id="4" name="スライド番号プレースホルダー 2">
            <a:extLst>
              <a:ext uri="{FF2B5EF4-FFF2-40B4-BE49-F238E27FC236}">
                <a16:creationId xmlns:a16="http://schemas.microsoft.com/office/drawing/2014/main" id="{D1158586-5C09-4203-B7F6-DF098769782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63118907"/>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①分野：福祉・子育て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福祉部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r>
              <a:rPr kumimoji="1" lang="ja-JP" altLang="en-US" sz="14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重度障がい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者就業支援事業」を</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制度化</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772547" cy="609816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548000">
                  <a:extLst>
                    <a:ext uri="{9D8B030D-6E8A-4147-A177-3AD203B41FA5}">
                      <a16:colId xmlns:a16="http://schemas.microsoft.com/office/drawing/2014/main" val="20001"/>
                    </a:ext>
                  </a:extLst>
                </a:gridCol>
                <a:gridCol w="2016000">
                  <a:extLst>
                    <a:ext uri="{9D8B030D-6E8A-4147-A177-3AD203B41FA5}">
                      <a16:colId xmlns:a16="http://schemas.microsoft.com/office/drawing/2014/main" val="20002"/>
                    </a:ext>
                  </a:extLst>
                </a:gridCol>
                <a:gridCol w="1512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障がい福祉サービス（重度訪問介護等）において、「通勤、営業活動等の経済活動にかかる外出、通年かつ長期にわたる外出及び社会通念上適当でない外出」は支援の対象外とされている。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240"/>
                        </a:spcBef>
                        <a:spcAft>
                          <a:spcPts val="240"/>
                        </a:spcAft>
                        <a:buFont typeface="Arial" panose="020B0604020202020204" pitchFamily="34" charset="0"/>
                        <a:buNone/>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このため、重度障がい者等が就業するにあたり、必要な介護が受けられないといった支障が生じている。</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240"/>
                        </a:spcBef>
                        <a:spcAft>
                          <a:spcPts val="24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常時介護等を必要とする重度障がい者の日常生活に係る支援を就業中にも行うことで、障がいを理由として、働く意思と能力がありながら働くことのできない者に対する就労機会を拡大し、障がい者の社会参加を促進する。</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indent="0" algn="just">
                        <a:lnSpc>
                          <a:spcPts val="1200"/>
                        </a:lnSpc>
                        <a:spcBef>
                          <a:spcPts val="0"/>
                        </a:spcBef>
                        <a:spcAft>
                          <a:spcPts val="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国に先駆けて「重度障がい者就業支援事業」を制度化。政令市を対象として試行実施。（費用負担割合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府：政令市＝１：１）</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支援内容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重度障がいがある自営業者に対する、就業中、就業に伴う移動中又は休憩時間中の日常生活に係る介助</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indent="0" algn="just">
                        <a:lnSpc>
                          <a:spcPts val="1200"/>
                        </a:lnSpc>
                        <a:spcBef>
                          <a:spcPts val="0"/>
                        </a:spcBef>
                        <a:spcAft>
                          <a:spcPts val="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indent="0" algn="just">
                        <a:lnSpc>
                          <a:spcPts val="1200"/>
                        </a:lnSpc>
                        <a:spcBef>
                          <a:spcPts val="0"/>
                        </a:spcBef>
                        <a:spcAft>
                          <a:spcPts val="0"/>
                        </a:spcAft>
                        <a:buFont typeface="Arial" panose="020B0604020202020204" pitchFamily="34" charset="0"/>
                        <a:buNone/>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国において「雇用施策との連携による重度障害者等就労支援特別事業」が開始され、府事業は国事業に継承。（費用負担割合</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国：府：市町村＝</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1/4</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支援内容</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重度障がい等がある民間企業の被雇用者又は自営業者に対する、就業中、就業に伴う移動中又は休憩時間中の日常生活に係る介助</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200"/>
                        </a:lnSpc>
                        <a:spcBef>
                          <a:spcPts val="0"/>
                        </a:spcBef>
                        <a:spcAft>
                          <a:spcPts val="0"/>
                        </a:spcAft>
                        <a:buClrTx/>
                        <a:buSzTx/>
                        <a:buFont typeface="Arial" panose="020B0604020202020204" pitchFamily="34" charset="0"/>
                        <a:buNone/>
                        <a:tabLst/>
                        <a:defRPr/>
                      </a:pP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0"/>
                        </a:spcBef>
                        <a:spcAft>
                          <a:spcPts val="0"/>
                        </a:spcAft>
                        <a:buFont typeface="Arial" panose="020B0604020202020204" pitchFamily="34" charset="0"/>
                        <a:buChar char="•"/>
                      </a:pP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市町村での事業実施を促進するため、好事例の紹介や事業周知など、市町村に対して引き続きはたらきかけを実施。</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0"/>
                        </a:spcBef>
                        <a:spcAft>
                          <a:spcPts val="0"/>
                        </a:spcAft>
                        <a:buFont typeface="Arial" panose="020B0604020202020204" pitchFamily="34" charset="0"/>
                        <a:buChar char="•"/>
                      </a:pPr>
                      <a:r>
                        <a:rPr lang="ja-JP" altLang="en-US" sz="1100" kern="100" dirty="0" err="1"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障がい</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者の社会参加を促進することは、本来、ナショナルミニマムで実施すべき性質のものであるため、全国一律の制度として法定給付化されるよう、国に要望。</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indent="0" algn="just">
                        <a:lnSpc>
                          <a:spcPts val="1200"/>
                        </a:lnSpc>
                        <a:spcBef>
                          <a:spcPts val="240"/>
                        </a:spcBef>
                        <a:spcAft>
                          <a:spcPts val="240"/>
                        </a:spcAft>
                        <a:buFont typeface="Arial" panose="020B0604020202020204" pitchFamily="34" charset="0"/>
                        <a:buNone/>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府内市町村の実施状況</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年度（府事業）：１自治体</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年度（国事業）：１自治体</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71450" indent="-171450" algn="just">
                        <a:lnSpc>
                          <a:spcPts val="1200"/>
                        </a:lnSpc>
                        <a:spcBef>
                          <a:spcPts val="240"/>
                        </a:spcBef>
                        <a:spcAft>
                          <a:spcPts val="240"/>
                        </a:spcAft>
                        <a:buFont typeface="Arial" panose="020B0604020202020204" pitchFamily="34" charset="0"/>
                        <a:buChar char="•"/>
                      </a:pP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年度（国事業）：７自治体（予定）</a:t>
                      </a:r>
                      <a:endPar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障がい</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者支援（重度障がい</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者等の</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就労</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支援）</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380</a:t>
            </a:fld>
            <a:endParaRPr lang="ja-JP" altLang="en-US"/>
          </a:p>
        </p:txBody>
      </p:sp>
    </p:spTree>
    <p:extLst>
      <p:ext uri="{BB962C8B-B14F-4D97-AF65-F5344CB8AC3E}">
        <p14:creationId xmlns:p14="http://schemas.microsoft.com/office/powerpoint/2010/main" val="214008535"/>
      </p:ext>
    </p:extLst>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295514" y="5225942"/>
            <a:ext cx="251062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府内市町村の実施状況</a:t>
            </a:r>
          </a:p>
        </p:txBody>
      </p:sp>
      <p:sp>
        <p:nvSpPr>
          <p:cNvPr id="14" name="テキスト ボックス 13"/>
          <p:cNvSpPr txBox="1"/>
          <p:nvPr/>
        </p:nvSpPr>
        <p:spPr>
          <a:xfrm>
            <a:off x="295514" y="677839"/>
            <a:ext cx="189507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これまでの経過</a:t>
            </a:r>
          </a:p>
        </p:txBody>
      </p:sp>
      <p:graphicFrame>
        <p:nvGraphicFramePr>
          <p:cNvPr id="15" name="表 14"/>
          <p:cNvGraphicFramePr>
            <a:graphicFrameLocks noGrp="1"/>
          </p:cNvGraphicFramePr>
          <p:nvPr/>
        </p:nvGraphicFramePr>
        <p:xfrm>
          <a:off x="485449" y="1013925"/>
          <a:ext cx="8253639" cy="3971968"/>
        </p:xfrm>
        <a:graphic>
          <a:graphicData uri="http://schemas.openxmlformats.org/drawingml/2006/table">
            <a:tbl>
              <a:tblPr firstRow="1" bandRow="1">
                <a:tableStyleId>{5940675A-B579-460E-94D1-54222C63F5DA}</a:tableStyleId>
              </a:tblPr>
              <a:tblGrid>
                <a:gridCol w="1057778">
                  <a:extLst>
                    <a:ext uri="{9D8B030D-6E8A-4147-A177-3AD203B41FA5}">
                      <a16:colId xmlns:a16="http://schemas.microsoft.com/office/drawing/2014/main" val="80397878"/>
                    </a:ext>
                  </a:extLst>
                </a:gridCol>
                <a:gridCol w="663641">
                  <a:extLst>
                    <a:ext uri="{9D8B030D-6E8A-4147-A177-3AD203B41FA5}">
                      <a16:colId xmlns:a16="http://schemas.microsoft.com/office/drawing/2014/main" val="2380479851"/>
                    </a:ext>
                  </a:extLst>
                </a:gridCol>
                <a:gridCol w="6532220">
                  <a:extLst>
                    <a:ext uri="{9D8B030D-6E8A-4147-A177-3AD203B41FA5}">
                      <a16:colId xmlns:a16="http://schemas.microsoft.com/office/drawing/2014/main" val="2859046044"/>
                    </a:ext>
                  </a:extLst>
                </a:gridCol>
              </a:tblGrid>
              <a:tr h="319286">
                <a:tc>
                  <a:txBody>
                    <a:bodyPr/>
                    <a:lstStyle/>
                    <a:p>
                      <a:pPr algn="ctr"/>
                      <a:r>
                        <a:rPr kumimoji="1" lang="ja-JP" altLang="en-US" sz="1200" dirty="0">
                          <a:latin typeface="Meiryo UI" panose="020B0604030504040204" pitchFamily="50" charset="-128"/>
                          <a:ea typeface="Meiryo UI" panose="020B0604030504040204" pitchFamily="50" charset="-128"/>
                        </a:rPr>
                        <a:t>年度</a:t>
                      </a:r>
                    </a:p>
                  </a:txBody>
                  <a:tcPr anchor="ctr">
                    <a:solidFill>
                      <a:schemeClr val="bg1">
                        <a:lumMod val="85000"/>
                      </a:schemeClr>
                    </a:solidFill>
                  </a:tcPr>
                </a:tc>
                <a:tc>
                  <a:txBody>
                    <a:bodyPr/>
                    <a:lstStyle/>
                    <a:p>
                      <a:pPr algn="ctr"/>
                      <a:r>
                        <a:rPr kumimoji="1" lang="ja-JP" altLang="en-US" sz="1200" dirty="0">
                          <a:latin typeface="Meiryo UI" panose="020B0604030504040204" pitchFamily="50" charset="-128"/>
                          <a:ea typeface="Meiryo UI" panose="020B0604030504040204" pitchFamily="50" charset="-128"/>
                        </a:rPr>
                        <a:t>月</a:t>
                      </a:r>
                      <a:endParaRPr kumimoji="1" lang="en-US" altLang="ja-JP" sz="1200" dirty="0">
                        <a:latin typeface="Meiryo UI" panose="020B0604030504040204" pitchFamily="50" charset="-128"/>
                        <a:ea typeface="Meiryo UI" panose="020B0604030504040204" pitchFamily="50" charset="-128"/>
                      </a:endParaRPr>
                    </a:p>
                  </a:txBody>
                  <a:tcPr anchor="ctr">
                    <a:solidFill>
                      <a:schemeClr val="bg1">
                        <a:lumMod val="85000"/>
                      </a:schemeClr>
                    </a:solidFill>
                  </a:tcPr>
                </a:tc>
                <a:tc>
                  <a:txBody>
                    <a:bodyPr/>
                    <a:lstStyle/>
                    <a:p>
                      <a:pPr algn="ctr"/>
                      <a:r>
                        <a:rPr kumimoji="1" lang="ja-JP" altLang="en-US" sz="1200" dirty="0">
                          <a:latin typeface="Meiryo UI" panose="020B0604030504040204" pitchFamily="50" charset="-128"/>
                          <a:ea typeface="Meiryo UI" panose="020B0604030504040204" pitchFamily="50" charset="-128"/>
                        </a:rPr>
                        <a:t>動き</a:t>
                      </a:r>
                    </a:p>
                  </a:txBody>
                  <a:tcPr anchor="ctr">
                    <a:solidFill>
                      <a:schemeClr val="bg1">
                        <a:lumMod val="85000"/>
                      </a:schemeClr>
                    </a:solidFill>
                  </a:tcPr>
                </a:tc>
                <a:extLst>
                  <a:ext uri="{0D108BD9-81ED-4DB2-BD59-A6C34878D82A}">
                    <a16:rowId xmlns:a16="http://schemas.microsoft.com/office/drawing/2014/main" val="3658971520"/>
                  </a:ext>
                </a:extLst>
              </a:tr>
              <a:tr h="319286">
                <a:tc rowSpan="4">
                  <a:txBody>
                    <a:bodyPr/>
                    <a:lstStyle/>
                    <a:p>
                      <a:pPr algn="ctr"/>
                      <a:r>
                        <a:rPr kumimoji="1" lang="en-US" altLang="ja-JP" sz="1200" dirty="0">
                          <a:latin typeface="Meiryo UI" panose="020B0604030504040204" pitchFamily="50" charset="-128"/>
                          <a:ea typeface="Meiryo UI" panose="020B0604030504040204" pitchFamily="50" charset="-128"/>
                        </a:rPr>
                        <a:t>2019</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７月</a:t>
                      </a:r>
                      <a:endParaRPr kumimoji="1" lang="en-US" altLang="ja-JP" sz="1200" dirty="0">
                        <a:latin typeface="Meiryo UI" panose="020B0604030504040204" pitchFamily="50" charset="-128"/>
                        <a:ea typeface="Meiryo UI" panose="020B0604030504040204" pitchFamily="50" charset="-128"/>
                      </a:endParaRPr>
                    </a:p>
                  </a:txBody>
                  <a:tcPr anchor="ctr"/>
                </a:tc>
                <a:tc>
                  <a:txBody>
                    <a:bodyPr/>
                    <a:lstStyle/>
                    <a:p>
                      <a:r>
                        <a:rPr kumimoji="1" lang="ja-JP" altLang="en-US" sz="1200" dirty="0">
                          <a:latin typeface="Meiryo UI" panose="020B0604030504040204" pitchFamily="50" charset="-128"/>
                          <a:ea typeface="Meiryo UI" panose="020B0604030504040204" pitchFamily="50" charset="-128"/>
                        </a:rPr>
                        <a:t>参議院選挙において、重度訪問介護利用者が当選</a:t>
                      </a:r>
                    </a:p>
                  </a:txBody>
                  <a:tcPr anchor="ctr"/>
                </a:tc>
                <a:extLst>
                  <a:ext uri="{0D108BD9-81ED-4DB2-BD59-A6C34878D82A}">
                    <a16:rowId xmlns:a16="http://schemas.microsoft.com/office/drawing/2014/main" val="2323675396"/>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８月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重度障がい者の就労支援について制度化を検討</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295205380"/>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12</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年度の事業内容を決定（事業名「重度障がい者就業支援事業」）</a:t>
                      </a:r>
                    </a:p>
                  </a:txBody>
                  <a:tcPr anchor="ctr"/>
                </a:tc>
                <a:extLst>
                  <a:ext uri="{0D108BD9-81ED-4DB2-BD59-A6C34878D82A}">
                    <a16:rowId xmlns:a16="http://schemas.microsoft.com/office/drawing/2014/main" val="279928067"/>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12</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国の</a:t>
                      </a:r>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年度予算案で重度障がい者就労支援策の新設が判明</a:t>
                      </a:r>
                    </a:p>
                  </a:txBody>
                  <a:tcPr anchor="ctr"/>
                </a:tc>
                <a:extLst>
                  <a:ext uri="{0D108BD9-81ED-4DB2-BD59-A6C34878D82A}">
                    <a16:rowId xmlns:a16="http://schemas.microsoft.com/office/drawing/2014/main" val="3822452107"/>
                  </a:ext>
                </a:extLst>
              </a:tr>
              <a:tr h="319286">
                <a:tc rowSpan="2">
                  <a:txBody>
                    <a:bodyPr/>
                    <a:lstStyle/>
                    <a:p>
                      <a:pPr algn="ctr"/>
                      <a:r>
                        <a:rPr kumimoji="1" lang="en-US" altLang="ja-JP" sz="1200" dirty="0">
                          <a:latin typeface="Meiryo UI" panose="020B0604030504040204" pitchFamily="50" charset="-128"/>
                          <a:ea typeface="Meiryo UI" panose="020B0604030504040204" pitchFamily="50" charset="-128"/>
                        </a:rPr>
                        <a:t>2020</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４月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府単独事業として政令市を対象に試行実施を開始（最終実績は１件）</a:t>
                      </a:r>
                    </a:p>
                  </a:txBody>
                  <a:tcPr anchor="ctr"/>
                </a:tc>
                <a:extLst>
                  <a:ext uri="{0D108BD9-81ED-4DB2-BD59-A6C34878D82A}">
                    <a16:rowId xmlns:a16="http://schemas.microsoft.com/office/drawing/2014/main" val="2893047584"/>
                  </a:ext>
                </a:extLst>
              </a:tr>
              <a:tr h="319286">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en-US" altLang="ja-JP" sz="1200" dirty="0">
                          <a:latin typeface="Meiryo UI" panose="020B0604030504040204" pitchFamily="50" charset="-128"/>
                          <a:ea typeface="Meiryo UI" panose="020B0604030504040204" pitchFamily="50" charset="-128"/>
                        </a:rPr>
                        <a:t>10</a:t>
                      </a:r>
                      <a:r>
                        <a:rPr kumimoji="1" lang="ja-JP" altLang="en-US" sz="1200" dirty="0">
                          <a:latin typeface="Meiryo UI" panose="020B0604030504040204" pitchFamily="50" charset="-128"/>
                          <a:ea typeface="Meiryo UI" panose="020B0604030504040204" pitchFamily="50" charset="-128"/>
                        </a:rPr>
                        <a:t>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国の事業が地域生活支援事業として開始（大阪府内の市町村は実施なし）</a:t>
                      </a:r>
                    </a:p>
                  </a:txBody>
                  <a:tcPr anchor="ctr"/>
                </a:tc>
                <a:extLst>
                  <a:ext uri="{0D108BD9-81ED-4DB2-BD59-A6C34878D82A}">
                    <a16:rowId xmlns:a16="http://schemas.microsoft.com/office/drawing/2014/main" val="374933818"/>
                  </a:ext>
                </a:extLst>
              </a:tr>
              <a:tr h="319286">
                <a:tc rowSpan="3">
                  <a:txBody>
                    <a:bodyPr/>
                    <a:lstStyle/>
                    <a:p>
                      <a:pPr algn="ctr"/>
                      <a:r>
                        <a:rPr kumimoji="1" lang="en-US" altLang="ja-JP" sz="1200" dirty="0">
                          <a:latin typeface="Meiryo UI" panose="020B0604030504040204" pitchFamily="50" charset="-128"/>
                          <a:ea typeface="Meiryo UI" panose="020B0604030504040204" pitchFamily="50" charset="-128"/>
                        </a:rPr>
                        <a:t>2021</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４月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国事業が地域生活支援促進事業として実施（府事業は国事業に継承）</a:t>
                      </a:r>
                    </a:p>
                  </a:txBody>
                  <a:tcPr anchor="ctr"/>
                </a:tc>
                <a:extLst>
                  <a:ext uri="{0D108BD9-81ED-4DB2-BD59-A6C34878D82A}">
                    <a16:rowId xmlns:a16="http://schemas.microsoft.com/office/drawing/2014/main" val="4173269877"/>
                  </a:ext>
                </a:extLst>
              </a:tr>
              <a:tr h="39364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８月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第１回市町村ワーキング開催</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　事業を実施した自治体から事例を発表</a:t>
                      </a:r>
                    </a:p>
                  </a:txBody>
                  <a:tcPr anchor="ctr"/>
                </a:tc>
                <a:extLst>
                  <a:ext uri="{0D108BD9-81ED-4DB2-BD59-A6C34878D82A}">
                    <a16:rowId xmlns:a16="http://schemas.microsoft.com/office/drawing/2014/main" val="3302629941"/>
                  </a:ext>
                </a:extLst>
              </a:tr>
              <a:tr h="393640">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a:latin typeface="Meiryo UI" panose="020B0604030504040204" pitchFamily="50" charset="-128"/>
                          <a:ea typeface="Meiryo UI" panose="020B0604030504040204" pitchFamily="50" charset="-128"/>
                        </a:rPr>
                        <a:t>３月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第２回市町村ワーキング開催</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事業実施にかかる課題や他府県の状況についての報告書を取りまとめ、</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a:t>
                      </a:r>
                      <a:r>
                        <a:rPr kumimoji="1" lang="ja-JP" altLang="en-US" sz="1200" baseline="0" dirty="0">
                          <a:latin typeface="Meiryo UI" panose="020B0604030504040204" pitchFamily="50" charset="-128"/>
                          <a:ea typeface="Meiryo UI" panose="020B0604030504040204" pitchFamily="50" charset="-128"/>
                        </a:rPr>
                        <a:t> </a:t>
                      </a:r>
                      <a:r>
                        <a:rPr kumimoji="1" lang="ja-JP" altLang="en-US" sz="1200" dirty="0">
                          <a:latin typeface="Meiryo UI" panose="020B0604030504040204" pitchFamily="50" charset="-128"/>
                          <a:ea typeface="Meiryo UI" panose="020B0604030504040204" pitchFamily="50" charset="-128"/>
                        </a:rPr>
                        <a:t>今後府内全市町村での事業実施を促す。</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751550782"/>
                  </a:ext>
                </a:extLst>
              </a:tr>
              <a:tr h="320400">
                <a:tc>
                  <a:txBody>
                    <a:bodyPr/>
                    <a:lstStyle/>
                    <a:p>
                      <a:pPr algn="ctr"/>
                      <a:r>
                        <a:rPr kumimoji="1" lang="en-US" altLang="ja-JP" sz="1200" dirty="0">
                          <a:latin typeface="Meiryo UI" panose="020B0604030504040204" pitchFamily="50" charset="-128"/>
                          <a:ea typeface="Meiryo UI" panose="020B0604030504040204" pitchFamily="50" charset="-128"/>
                        </a:rPr>
                        <a:t>2022</a:t>
                      </a:r>
                      <a:r>
                        <a:rPr kumimoji="1" lang="ja-JP" altLang="en-US" sz="1200" dirty="0">
                          <a:latin typeface="Meiryo UI" panose="020B0604030504040204" pitchFamily="50" charset="-128"/>
                          <a:ea typeface="Meiryo UI" panose="020B0604030504040204" pitchFamily="50" charset="-128"/>
                        </a:rPr>
                        <a:t>年度</a:t>
                      </a:r>
                    </a:p>
                  </a:txBody>
                  <a:tcPr anchor="ctr"/>
                </a:tc>
                <a:tc>
                  <a:txBody>
                    <a:bodyPr/>
                    <a:lstStyle/>
                    <a:p>
                      <a:pPr algn="ctr"/>
                      <a:r>
                        <a:rPr kumimoji="1" lang="ja-JP" altLang="en-US" sz="1200" dirty="0">
                          <a:latin typeface="Meiryo UI" panose="020B0604030504040204" pitchFamily="50" charset="-128"/>
                          <a:ea typeface="Meiryo UI" panose="020B0604030504040204" pitchFamily="50" charset="-128"/>
                        </a:rPr>
                        <a:t>７月</a:t>
                      </a:r>
                    </a:p>
                  </a:txBody>
                  <a:tcPr anchor="ctr"/>
                </a:tc>
                <a:tc>
                  <a:txBody>
                    <a:bodyPr/>
                    <a:lstStyle/>
                    <a:p>
                      <a:r>
                        <a:rPr kumimoji="1" lang="ja-JP" altLang="en-US" sz="1200" dirty="0">
                          <a:latin typeface="Meiryo UI" panose="020B0604030504040204" pitchFamily="50" charset="-128"/>
                          <a:ea typeface="Meiryo UI" panose="020B0604030504040204" pitchFamily="50" charset="-128"/>
                        </a:rPr>
                        <a:t>健康福祉合同会議において、府内市町村に対し、事業実施に向け、制度周知や好事例の紹介を行う。</a:t>
                      </a:r>
                      <a:endParaRPr kumimoji="1" lang="en-US" altLang="ja-JP"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00881030"/>
                  </a:ext>
                </a:extLst>
              </a:tr>
            </a:tbl>
          </a:graphicData>
        </a:graphic>
      </p:graphicFrame>
      <p:sp>
        <p:nvSpPr>
          <p:cNvPr id="17" name="テキスト ボックス 16"/>
          <p:cNvSpPr txBox="1"/>
          <p:nvPr/>
        </p:nvSpPr>
        <p:spPr>
          <a:xfrm>
            <a:off x="295514" y="208479"/>
            <a:ext cx="5314275" cy="400110"/>
          </a:xfrm>
          <a:prstGeom prst="rect">
            <a:avLst/>
          </a:prstGeom>
          <a:no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障がい者支援（重度障がい者等の就労支援）</a:t>
            </a:r>
          </a:p>
        </p:txBody>
      </p:sp>
      <p:graphicFrame>
        <p:nvGraphicFramePr>
          <p:cNvPr id="5" name="表 4"/>
          <p:cNvGraphicFramePr>
            <a:graphicFrameLocks noGrp="1"/>
          </p:cNvGraphicFramePr>
          <p:nvPr/>
        </p:nvGraphicFramePr>
        <p:xfrm>
          <a:off x="485448" y="5514004"/>
          <a:ext cx="4615191" cy="1091308"/>
        </p:xfrm>
        <a:graphic>
          <a:graphicData uri="http://schemas.openxmlformats.org/drawingml/2006/table">
            <a:tbl>
              <a:tblPr>
                <a:tableStyleId>{5940675A-B579-460E-94D1-54222C63F5DA}</a:tableStyleId>
              </a:tblPr>
              <a:tblGrid>
                <a:gridCol w="1686252">
                  <a:extLst>
                    <a:ext uri="{9D8B030D-6E8A-4147-A177-3AD203B41FA5}">
                      <a16:colId xmlns:a16="http://schemas.microsoft.com/office/drawing/2014/main" val="1995067051"/>
                    </a:ext>
                  </a:extLst>
                </a:gridCol>
                <a:gridCol w="895351">
                  <a:extLst>
                    <a:ext uri="{9D8B030D-6E8A-4147-A177-3AD203B41FA5}">
                      <a16:colId xmlns:a16="http://schemas.microsoft.com/office/drawing/2014/main" val="1977716040"/>
                    </a:ext>
                  </a:extLst>
                </a:gridCol>
                <a:gridCol w="895351">
                  <a:extLst>
                    <a:ext uri="{9D8B030D-6E8A-4147-A177-3AD203B41FA5}">
                      <a16:colId xmlns:a16="http://schemas.microsoft.com/office/drawing/2014/main" val="1331778566"/>
                    </a:ext>
                  </a:extLst>
                </a:gridCol>
                <a:gridCol w="1138237">
                  <a:extLst>
                    <a:ext uri="{9D8B030D-6E8A-4147-A177-3AD203B41FA5}">
                      <a16:colId xmlns:a16="http://schemas.microsoft.com/office/drawing/2014/main" val="3730856258"/>
                    </a:ext>
                  </a:extLst>
                </a:gridCol>
              </a:tblGrid>
              <a:tr h="272827">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年度</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市町村数</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利用人数</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tc>
                  <a:txBody>
                    <a:bodyPr/>
                    <a:lstStyle/>
                    <a:p>
                      <a:pPr algn="ctr" fontAlgn="ctr"/>
                      <a:r>
                        <a:rPr lang="ja-JP" altLang="en-US" sz="1200" u="none" strike="noStrike" dirty="0">
                          <a:effectLst/>
                          <a:latin typeface="Meiryo UI" panose="020B0604030504040204" pitchFamily="50" charset="-128"/>
                          <a:ea typeface="Meiryo UI" panose="020B0604030504040204" pitchFamily="50" charset="-128"/>
                        </a:rPr>
                        <a:t>事業総額</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solidFill>
                      <a:schemeClr val="bg2">
                        <a:lumMod val="90000"/>
                      </a:schemeClr>
                    </a:solidFill>
                  </a:tcPr>
                </a:tc>
                <a:extLst>
                  <a:ext uri="{0D108BD9-81ED-4DB2-BD59-A6C34878D82A}">
                    <a16:rowId xmlns:a16="http://schemas.microsoft.com/office/drawing/2014/main" val="3534672517"/>
                  </a:ext>
                </a:extLst>
              </a:tr>
              <a:tr h="272827">
                <a:tc>
                  <a:txBody>
                    <a:bodyPr/>
                    <a:lstStyle/>
                    <a:p>
                      <a:pPr algn="ctr" fontAlgn="ctr"/>
                      <a:r>
                        <a:rPr lang="en-US" sz="1200" u="none" strike="noStrike" dirty="0">
                          <a:effectLst/>
                          <a:latin typeface="Meiryo UI" panose="020B0604030504040204" pitchFamily="50" charset="-128"/>
                          <a:ea typeface="Meiryo UI" panose="020B0604030504040204" pitchFamily="50" charset="-128"/>
                        </a:rPr>
                        <a:t>2020</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府事業）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133</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1191654562"/>
                  </a:ext>
                </a:extLst>
              </a:tr>
              <a:tr h="272827">
                <a:tc>
                  <a:txBody>
                    <a:bodyPr/>
                    <a:lstStyle/>
                    <a:p>
                      <a:pPr algn="ctr" fontAlgn="ctr"/>
                      <a:r>
                        <a:rPr lang="en-US" sz="1200" u="none" strike="noStrike" dirty="0">
                          <a:effectLst/>
                          <a:latin typeface="Meiryo UI" panose="020B0604030504040204" pitchFamily="50" charset="-128"/>
                          <a:ea typeface="Meiryo UI" panose="020B0604030504040204" pitchFamily="50" charset="-128"/>
                        </a:rPr>
                        <a:t>2021</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国事業）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16</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16,281</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3566261545"/>
                  </a:ext>
                </a:extLst>
              </a:tr>
              <a:tr h="272827">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2022</a:t>
                      </a:r>
                      <a:r>
                        <a:rPr lang="ja-JP" altLang="en-US" sz="1200" u="none" strike="noStrike" dirty="0">
                          <a:effectLst/>
                          <a:latin typeface="Meiryo UI" panose="020B0604030504040204" pitchFamily="50" charset="-128"/>
                          <a:ea typeface="Meiryo UI" panose="020B0604030504040204" pitchFamily="50" charset="-128"/>
                        </a:rPr>
                        <a:t>年度</a:t>
                      </a:r>
                      <a:r>
                        <a:rPr lang="en-US" sz="1200" u="none" strike="noStrike" dirty="0">
                          <a:effectLst/>
                          <a:latin typeface="Meiryo UI" panose="020B0604030504040204" pitchFamily="50" charset="-128"/>
                          <a:ea typeface="Meiryo UI" panose="020B0604030504040204" pitchFamily="50" charset="-128"/>
                        </a:rPr>
                        <a:t>（</a:t>
                      </a:r>
                      <a:r>
                        <a:rPr lang="ja-JP" altLang="en-US" sz="1200" u="none" strike="noStrike" dirty="0">
                          <a:effectLst/>
                          <a:latin typeface="Meiryo UI" panose="020B0604030504040204" pitchFamily="50" charset="-128"/>
                          <a:ea typeface="Meiryo UI" panose="020B0604030504040204" pitchFamily="50" charset="-128"/>
                        </a:rPr>
                        <a:t>国事業）</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7</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en-US" altLang="ja-JP" sz="1200" u="none" strike="noStrike" dirty="0">
                          <a:effectLst/>
                          <a:latin typeface="Meiryo UI" panose="020B0604030504040204" pitchFamily="50" charset="-128"/>
                          <a:ea typeface="Meiryo UI" panose="020B0604030504040204" pitchFamily="50" charset="-128"/>
                        </a:rPr>
                        <a:t>59</a:t>
                      </a:r>
                      <a:r>
                        <a:rPr lang="ja-JP" altLang="en-US" sz="1200" u="none" strike="noStrike" dirty="0">
                          <a:effectLst/>
                          <a:latin typeface="Meiryo UI" panose="020B0604030504040204" pitchFamily="50" charset="-128"/>
                          <a:ea typeface="Meiryo UI" panose="020B0604030504040204" pitchFamily="50" charset="-128"/>
                        </a:rPr>
                        <a:t>人</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r" fontAlgn="ctr"/>
                      <a:r>
                        <a:rPr lang="en-US" altLang="ja-JP" sz="1200" u="none" strike="noStrike" dirty="0">
                          <a:effectLst/>
                          <a:latin typeface="Meiryo UI" panose="020B0604030504040204" pitchFamily="50" charset="-128"/>
                          <a:ea typeface="Meiryo UI" panose="020B0604030504040204" pitchFamily="50" charset="-128"/>
                        </a:rPr>
                        <a:t>246,554</a:t>
                      </a:r>
                      <a:r>
                        <a:rPr lang="ja-JP" altLang="en-US" sz="1200" u="none" strike="noStrike" dirty="0">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extLst>
                  <a:ext uri="{0D108BD9-81ED-4DB2-BD59-A6C34878D82A}">
                    <a16:rowId xmlns:a16="http://schemas.microsoft.com/office/drawing/2014/main" val="2883288201"/>
                  </a:ext>
                </a:extLst>
              </a:tr>
            </a:tbl>
          </a:graphicData>
        </a:graphic>
      </p:graphicFrame>
      <p:sp>
        <p:nvSpPr>
          <p:cNvPr id="11" name="テキスト ボックス 10"/>
          <p:cNvSpPr txBox="1"/>
          <p:nvPr/>
        </p:nvSpPr>
        <p:spPr>
          <a:xfrm>
            <a:off x="5143154" y="6343702"/>
            <a:ext cx="137194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年度は予定</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381</a:t>
            </a:fld>
            <a:endParaRPr lang="ja-JP" altLang="en-US"/>
          </a:p>
        </p:txBody>
      </p:sp>
    </p:spTree>
    <p:extLst>
      <p:ext uri="{BB962C8B-B14F-4D97-AF65-F5344CB8AC3E}">
        <p14:creationId xmlns:p14="http://schemas.microsoft.com/office/powerpoint/2010/main" val="1850316254"/>
      </p:ext>
    </p:extLst>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93901" y="618520"/>
            <a:ext cx="280237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支援対象範囲の考え方</a:t>
            </a:r>
          </a:p>
        </p:txBody>
      </p:sp>
      <p:sp>
        <p:nvSpPr>
          <p:cNvPr id="3" name="正方形/長方形 2"/>
          <p:cNvSpPr/>
          <p:nvPr/>
        </p:nvSpPr>
        <p:spPr>
          <a:xfrm>
            <a:off x="390301" y="1278015"/>
            <a:ext cx="8410801" cy="2087399"/>
          </a:xfrm>
          <a:prstGeom prst="rect">
            <a:avLst/>
          </a:prstGeom>
          <a:solidFill>
            <a:srgbClr val="BDD7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390301" y="1058974"/>
            <a:ext cx="2409570" cy="362849"/>
          </a:xfrm>
          <a:prstGeom prst="rect">
            <a:avLst/>
          </a:prstGeom>
          <a:solidFill>
            <a:srgbClr val="002060"/>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職場等における支援</a:t>
            </a:r>
          </a:p>
        </p:txBody>
      </p:sp>
      <p:sp>
        <p:nvSpPr>
          <p:cNvPr id="6" name="コンテンツ プレースホルダー 2"/>
          <p:cNvSpPr txBox="1">
            <a:spLocks/>
          </p:cNvSpPr>
          <p:nvPr/>
        </p:nvSpPr>
        <p:spPr bwMode="auto">
          <a:xfrm>
            <a:off x="376013" y="3687917"/>
            <a:ext cx="1471752" cy="379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雇用の場合</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7" name="表 6"/>
          <p:cNvGraphicFramePr>
            <a:graphicFrameLocks noGrp="1"/>
          </p:cNvGraphicFramePr>
          <p:nvPr/>
        </p:nvGraphicFramePr>
        <p:xfrm>
          <a:off x="568474" y="4021085"/>
          <a:ext cx="8054736" cy="592335"/>
        </p:xfrm>
        <a:graphic>
          <a:graphicData uri="http://schemas.openxmlformats.org/drawingml/2006/table">
            <a:tbl>
              <a:tblPr firstRow="1" bandRow="1">
                <a:tableStyleId>{5940675A-B579-460E-94D1-54222C63F5DA}</a:tableStyleId>
              </a:tblPr>
              <a:tblGrid>
                <a:gridCol w="789435">
                  <a:extLst>
                    <a:ext uri="{9D8B030D-6E8A-4147-A177-3AD203B41FA5}">
                      <a16:colId xmlns:a16="http://schemas.microsoft.com/office/drawing/2014/main" val="687441938"/>
                    </a:ext>
                  </a:extLst>
                </a:gridCol>
                <a:gridCol w="3237933">
                  <a:extLst>
                    <a:ext uri="{9D8B030D-6E8A-4147-A177-3AD203B41FA5}">
                      <a16:colId xmlns:a16="http://schemas.microsoft.com/office/drawing/2014/main" val="3039422479"/>
                    </a:ext>
                  </a:extLst>
                </a:gridCol>
                <a:gridCol w="3282126">
                  <a:extLst>
                    <a:ext uri="{9D8B030D-6E8A-4147-A177-3AD203B41FA5}">
                      <a16:colId xmlns:a16="http://schemas.microsoft.com/office/drawing/2014/main" val="3499853397"/>
                    </a:ext>
                  </a:extLst>
                </a:gridCol>
                <a:gridCol w="745242">
                  <a:extLst>
                    <a:ext uri="{9D8B030D-6E8A-4147-A177-3AD203B41FA5}">
                      <a16:colId xmlns:a16="http://schemas.microsoft.com/office/drawing/2014/main" val="724033368"/>
                    </a:ext>
                  </a:extLst>
                </a:gridCol>
              </a:tblGrid>
              <a:tr h="592335">
                <a:tc>
                  <a:txBody>
                    <a:bodyPr/>
                    <a:lstStyle/>
                    <a:p>
                      <a:pPr algn="ctr"/>
                      <a:r>
                        <a:rPr kumimoji="1" lang="ja-JP" altLang="en-US" sz="1400" dirty="0">
                          <a:latin typeface="メイリオ" panose="020B0604030504040204" pitchFamily="50" charset="-128"/>
                          <a:ea typeface="メイリオ" panose="020B0604030504040204" pitchFamily="50" charset="-128"/>
                        </a:rPr>
                        <a:t>企業</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tc>
                  <a:txBody>
                    <a:bodyPr/>
                    <a:lstStyle/>
                    <a:p>
                      <a:pPr algn="ctr"/>
                      <a:r>
                        <a:rPr kumimoji="1" lang="zh-TW" altLang="en-US" sz="1400" dirty="0">
                          <a:latin typeface="メイリオ" panose="020B0604030504040204" pitchFamily="50" charset="-128"/>
                          <a:ea typeface="メイリオ" panose="020B0604030504040204" pitchFamily="50" charset="-128"/>
                        </a:rPr>
                        <a:t>障害者雇用納付金助成金</a:t>
                      </a:r>
                    </a:p>
                  </a:txBody>
                  <a:tcPr marL="84585" marR="84585" marT="42292" marB="42292" anchor="ctr">
                    <a:pattFill prst="pct60">
                      <a:fgClr>
                        <a:srgbClr val="DAEDEF"/>
                      </a:fgClr>
                      <a:bgClr>
                        <a:schemeClr val="bg1"/>
                      </a:bgClr>
                    </a:pattFill>
                  </a:tcPr>
                </a:tc>
                <a:tc>
                  <a:txBody>
                    <a:bodyPr/>
                    <a:lstStyle/>
                    <a:p>
                      <a:pPr algn="ctr"/>
                      <a:r>
                        <a:rPr kumimoji="1" lang="ja-JP" altLang="en-US" sz="1400" u="sng" dirty="0">
                          <a:latin typeface="メイリオ" panose="020B0604030504040204" pitchFamily="50" charset="-128"/>
                          <a:ea typeface="メイリオ" panose="020B0604030504040204" pitchFamily="50" charset="-128"/>
                        </a:rPr>
                        <a:t>雇用施策との連携による</a:t>
                      </a:r>
                      <a:endParaRPr kumimoji="1" lang="en-US" altLang="ja-JP" sz="1400" u="sng" dirty="0">
                        <a:latin typeface="メイリオ" panose="020B0604030504040204" pitchFamily="50" charset="-128"/>
                        <a:ea typeface="メイリオ" panose="020B0604030504040204" pitchFamily="50" charset="-128"/>
                      </a:endParaRPr>
                    </a:p>
                    <a:p>
                      <a:pPr algn="ctr"/>
                      <a:r>
                        <a:rPr kumimoji="1" lang="ja-JP" altLang="en-US" sz="1400" u="sng" dirty="0">
                          <a:latin typeface="メイリオ" panose="020B0604030504040204" pitchFamily="50" charset="-128"/>
                          <a:ea typeface="メイリオ" panose="020B0604030504040204" pitchFamily="50" charset="-128"/>
                        </a:rPr>
                        <a:t>重度障害者等就労支援特別事業</a:t>
                      </a:r>
                    </a:p>
                  </a:txBody>
                  <a:tcPr marL="84585" marR="84585" marT="42292" marB="42292" anchor="ctr">
                    <a:solidFill>
                      <a:srgbClr val="FFE1FF"/>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本人</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8" name="表 7"/>
          <p:cNvGraphicFramePr>
            <a:graphicFrameLocks noGrp="1"/>
          </p:cNvGraphicFramePr>
          <p:nvPr/>
        </p:nvGraphicFramePr>
        <p:xfrm>
          <a:off x="568474" y="5194142"/>
          <a:ext cx="8054736" cy="592335"/>
        </p:xfrm>
        <a:graphic>
          <a:graphicData uri="http://schemas.openxmlformats.org/drawingml/2006/table">
            <a:tbl>
              <a:tblPr firstRow="1" bandRow="1">
                <a:tableStyleId>{5940675A-B579-460E-94D1-54222C63F5DA}</a:tableStyleId>
              </a:tblPr>
              <a:tblGrid>
                <a:gridCol w="7309494">
                  <a:extLst>
                    <a:ext uri="{9D8B030D-6E8A-4147-A177-3AD203B41FA5}">
                      <a16:colId xmlns:a16="http://schemas.microsoft.com/office/drawing/2014/main" val="687441938"/>
                    </a:ext>
                  </a:extLst>
                </a:gridCol>
                <a:gridCol w="745242">
                  <a:extLst>
                    <a:ext uri="{9D8B030D-6E8A-4147-A177-3AD203B41FA5}">
                      <a16:colId xmlns:a16="http://schemas.microsoft.com/office/drawing/2014/main" val="724033368"/>
                    </a:ext>
                  </a:extLst>
                </a:gridCol>
              </a:tblGrid>
              <a:tr h="592335">
                <a:tc>
                  <a:txBody>
                    <a:bodyPr/>
                    <a:lstStyle/>
                    <a:p>
                      <a:pPr algn="ctr"/>
                      <a:r>
                        <a:rPr kumimoji="1" lang="ja-JP" altLang="en-US" sz="1400" u="sng" dirty="0">
                          <a:latin typeface="メイリオ" panose="020B0604030504040204" pitchFamily="50" charset="-128"/>
                          <a:ea typeface="メイリオ" panose="020B0604030504040204" pitchFamily="50" charset="-128"/>
                        </a:rPr>
                        <a:t>雇用施策との連携による重度障害者等就労支援特別事業</a:t>
                      </a:r>
                    </a:p>
                  </a:txBody>
                  <a:tcPr marL="84585" marR="84585" marT="42292" marB="42292" anchor="ctr">
                    <a:solidFill>
                      <a:srgbClr val="FFE1FF"/>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本人</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負担</a:t>
                      </a:r>
                    </a:p>
                  </a:txBody>
                  <a:tcPr marL="84585" marR="84585" marT="42292" marB="42292" anchor="ctr"/>
                </a:tc>
                <a:extLst>
                  <a:ext uri="{0D108BD9-81ED-4DB2-BD59-A6C34878D82A}">
                    <a16:rowId xmlns:a16="http://schemas.microsoft.com/office/drawing/2014/main" val="3161892851"/>
                  </a:ext>
                </a:extLst>
              </a:tr>
            </a:tbl>
          </a:graphicData>
        </a:graphic>
      </p:graphicFrame>
      <p:sp>
        <p:nvSpPr>
          <p:cNvPr id="9" name="コンテンツ プレースホルダー 2"/>
          <p:cNvSpPr txBox="1">
            <a:spLocks/>
          </p:cNvSpPr>
          <p:nvPr/>
        </p:nvSpPr>
        <p:spPr bwMode="auto">
          <a:xfrm>
            <a:off x="376013" y="4890621"/>
            <a:ext cx="1471752" cy="379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自営業の場合</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0" name="表 9"/>
          <p:cNvGraphicFramePr>
            <a:graphicFrameLocks noGrp="1"/>
          </p:cNvGraphicFramePr>
          <p:nvPr/>
        </p:nvGraphicFramePr>
        <p:xfrm>
          <a:off x="582762" y="1938223"/>
          <a:ext cx="8054736" cy="1232959"/>
        </p:xfrm>
        <a:graphic>
          <a:graphicData uri="http://schemas.openxmlformats.org/drawingml/2006/table">
            <a:tbl>
              <a:tblPr firstRow="1" bandRow="1">
                <a:tableStyleId>{5940675A-B579-460E-94D1-54222C63F5DA}</a:tableStyleId>
              </a:tblPr>
              <a:tblGrid>
                <a:gridCol w="4008347">
                  <a:extLst>
                    <a:ext uri="{9D8B030D-6E8A-4147-A177-3AD203B41FA5}">
                      <a16:colId xmlns:a16="http://schemas.microsoft.com/office/drawing/2014/main" val="2139859244"/>
                    </a:ext>
                  </a:extLst>
                </a:gridCol>
                <a:gridCol w="4046389">
                  <a:extLst>
                    <a:ext uri="{9D8B030D-6E8A-4147-A177-3AD203B41FA5}">
                      <a16:colId xmlns:a16="http://schemas.microsoft.com/office/drawing/2014/main" val="664771077"/>
                    </a:ext>
                  </a:extLst>
                </a:gridCol>
              </a:tblGrid>
              <a:tr h="1232959">
                <a:tc>
                  <a:txBody>
                    <a:bodyPr/>
                    <a:lstStyle/>
                    <a:p>
                      <a:r>
                        <a:rPr kumimoji="1" lang="ja-JP" altLang="en-US" sz="1500" b="1" dirty="0">
                          <a:latin typeface="メイリオ" panose="020B0604030504040204" pitchFamily="50" charset="-128"/>
                          <a:ea typeface="メイリオ" panose="020B0604030504040204" pitchFamily="50" charset="-128"/>
                        </a:rPr>
                        <a:t>　助成金の支給対象範囲内の支援</a:t>
                      </a:r>
                      <a:endParaRPr kumimoji="1" lang="en-US" altLang="ja-JP" sz="1500" b="1"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（例）・文書の朗読や作成</a:t>
                      </a:r>
                      <a:endParaRPr lang="en-US" altLang="ja-JP" sz="1300" dirty="0">
                        <a:latin typeface="メイリオ" panose="020B0604030504040204" pitchFamily="50" charset="-128"/>
                        <a:ea typeface="メイリオ" panose="020B0604030504040204" pitchFamily="50" charset="-128"/>
                      </a:endParaRPr>
                    </a:p>
                    <a:p>
                      <a:r>
                        <a:rPr kumimoji="1" lang="ja-JP" altLang="en-US" sz="1300" dirty="0">
                          <a:latin typeface="メイリオ" panose="020B0604030504040204" pitchFamily="50" charset="-128"/>
                          <a:ea typeface="メイリオ" panose="020B0604030504040204" pitchFamily="50" charset="-128"/>
                        </a:rPr>
                        <a:t>　　　　　・機器の操作や入力作業</a:t>
                      </a:r>
                      <a:endParaRPr kumimoji="1" lang="en-US" altLang="ja-JP" sz="1300"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・業務上の外出の付き添い　等</a:t>
                      </a:r>
                      <a:endParaRPr lang="en-US" altLang="ja-JP" sz="1300" dirty="0">
                        <a:latin typeface="メイリオ" panose="020B0604030504040204" pitchFamily="50" charset="-128"/>
                        <a:ea typeface="メイリオ" panose="020B0604030504040204" pitchFamily="50" charset="-128"/>
                      </a:endParaRPr>
                    </a:p>
                  </a:txBody>
                  <a:tcPr marL="84585" marR="84585" marT="42292" marB="42292" anchor="ctr">
                    <a:solidFill>
                      <a:schemeClr val="bg1"/>
                    </a:solidFill>
                  </a:tcPr>
                </a:tc>
                <a:tc>
                  <a:txBody>
                    <a:bodyPr/>
                    <a:lstStyle/>
                    <a:p>
                      <a:r>
                        <a:rPr kumimoji="1" lang="ja-JP" altLang="en-US" sz="1500" b="1" dirty="0">
                          <a:latin typeface="メイリオ" panose="020B0604030504040204" pitchFamily="50" charset="-128"/>
                          <a:ea typeface="メイリオ" panose="020B0604030504040204" pitchFamily="50" charset="-128"/>
                        </a:rPr>
                        <a:t>　助成金において支給対象範囲外の支援</a:t>
                      </a:r>
                      <a:endParaRPr kumimoji="1" lang="en-US" altLang="ja-JP" sz="1500" b="1"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（例）・喀痰吸引</a:t>
                      </a:r>
                      <a:endParaRPr lang="en-US" altLang="ja-JP" sz="1300" dirty="0">
                        <a:latin typeface="メイリオ" panose="020B0604030504040204" pitchFamily="50" charset="-128"/>
                        <a:ea typeface="メイリオ" panose="020B0604030504040204" pitchFamily="50" charset="-128"/>
                      </a:endParaRPr>
                    </a:p>
                    <a:p>
                      <a:r>
                        <a:rPr kumimoji="1" lang="ja-JP" altLang="en-US" sz="1300" dirty="0">
                          <a:latin typeface="メイリオ" panose="020B0604030504040204" pitchFamily="50" charset="-128"/>
                          <a:ea typeface="メイリオ" panose="020B0604030504040204" pitchFamily="50" charset="-128"/>
                        </a:rPr>
                        <a:t>　　　　　・姿勢の調整</a:t>
                      </a:r>
                      <a:endParaRPr kumimoji="1" lang="en-US" altLang="ja-JP" sz="1300" dirty="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・安全確保のための見守り　等</a:t>
                      </a:r>
                      <a:endParaRPr lang="en-US" altLang="ja-JP" sz="1300" dirty="0">
                        <a:latin typeface="メイリオ" panose="020B0604030504040204" pitchFamily="50" charset="-128"/>
                        <a:ea typeface="メイリオ" panose="020B0604030504040204" pitchFamily="50" charset="-128"/>
                      </a:endParaRPr>
                    </a:p>
                  </a:txBody>
                  <a:tcPr marL="84585" marR="84585" marT="42292" marB="42292" anchor="ctr">
                    <a:solidFill>
                      <a:schemeClr val="bg1"/>
                    </a:solidFill>
                  </a:tcPr>
                </a:tc>
                <a:extLst>
                  <a:ext uri="{0D108BD9-81ED-4DB2-BD59-A6C34878D82A}">
                    <a16:rowId xmlns:a16="http://schemas.microsoft.com/office/drawing/2014/main" val="3854912738"/>
                  </a:ext>
                </a:extLst>
              </a:tr>
            </a:tbl>
          </a:graphicData>
        </a:graphic>
      </p:graphicFrame>
      <p:sp>
        <p:nvSpPr>
          <p:cNvPr id="11" name="角丸四角形 10"/>
          <p:cNvSpPr/>
          <p:nvPr/>
        </p:nvSpPr>
        <p:spPr>
          <a:xfrm>
            <a:off x="5252652" y="1618774"/>
            <a:ext cx="2877513" cy="468203"/>
          </a:xfrm>
          <a:prstGeom prst="roundRect">
            <a:avLst/>
          </a:prstGeom>
          <a:solidFill>
            <a:srgbClr val="0070C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左記以外に必要な支援</a:t>
            </a:r>
            <a:endParaRPr kumimoji="1" lang="en-US" altLang="ja-JP"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 name="角丸四角形 11"/>
          <p:cNvSpPr/>
          <p:nvPr/>
        </p:nvSpPr>
        <p:spPr>
          <a:xfrm>
            <a:off x="1196180" y="1618774"/>
            <a:ext cx="2877513" cy="468203"/>
          </a:xfrm>
          <a:prstGeom prst="roundRect">
            <a:avLst/>
          </a:prstGeom>
          <a:solidFill>
            <a:srgbClr val="0070C0"/>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業務に関連する支援</a:t>
            </a:r>
            <a:endParaRPr kumimoji="1" lang="en-US" altLang="ja-JP"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382</a:t>
            </a:fld>
            <a:endParaRPr lang="ja-JP" altLang="en-US"/>
          </a:p>
        </p:txBody>
      </p:sp>
    </p:spTree>
    <p:extLst>
      <p:ext uri="{BB962C8B-B14F-4D97-AF65-F5344CB8AC3E}">
        <p14:creationId xmlns:p14="http://schemas.microsoft.com/office/powerpoint/2010/main" val="409801084"/>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848585" y="984119"/>
            <a:ext cx="7395823" cy="432048"/>
          </a:xfrm>
          <a:prstGeom prst="rect">
            <a:avLst/>
          </a:prstGeom>
          <a:solidFill>
            <a:sysClr val="window" lastClr="FFFFFF">
              <a:lumMod val="95000"/>
            </a:sysClr>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5" name="正方形/長方形 14"/>
          <p:cNvSpPr/>
          <p:nvPr/>
        </p:nvSpPr>
        <p:spPr>
          <a:xfrm>
            <a:off x="3181654" y="984119"/>
            <a:ext cx="2614481" cy="432048"/>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7" name="正方形/長方形 16"/>
          <p:cNvSpPr/>
          <p:nvPr/>
        </p:nvSpPr>
        <p:spPr>
          <a:xfrm>
            <a:off x="2711629" y="984119"/>
            <a:ext cx="494297"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18" name="正方形/長方形 17"/>
          <p:cNvSpPr/>
          <p:nvPr/>
        </p:nvSpPr>
        <p:spPr>
          <a:xfrm>
            <a:off x="5803869" y="984119"/>
            <a:ext cx="504056"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cxnSp>
        <p:nvCxnSpPr>
          <p:cNvPr id="19" name="直線矢印コネクタ 18"/>
          <p:cNvCxnSpPr/>
          <p:nvPr/>
        </p:nvCxnSpPr>
        <p:spPr>
          <a:xfrm>
            <a:off x="3219450" y="914401"/>
            <a:ext cx="2576685" cy="7688"/>
          </a:xfrm>
          <a:prstGeom prst="straightConnector1">
            <a:avLst/>
          </a:prstGeom>
          <a:noFill/>
          <a:ln w="9525" cap="flat" cmpd="sng" algn="ctr">
            <a:solidFill>
              <a:sysClr val="windowText" lastClr="000000"/>
            </a:solidFill>
            <a:prstDash val="solid"/>
            <a:headEnd type="triangle"/>
            <a:tailEnd type="triangle"/>
          </a:ln>
          <a:effectLst/>
        </p:spPr>
      </p:cxnSp>
      <p:cxnSp>
        <p:nvCxnSpPr>
          <p:cNvPr id="20" name="直線矢印コネクタ 19"/>
          <p:cNvCxnSpPr/>
          <p:nvPr/>
        </p:nvCxnSpPr>
        <p:spPr>
          <a:xfrm>
            <a:off x="5802518" y="912111"/>
            <a:ext cx="504000" cy="0"/>
          </a:xfrm>
          <a:prstGeom prst="straightConnector1">
            <a:avLst/>
          </a:prstGeom>
          <a:noFill/>
          <a:ln w="9525" cap="flat" cmpd="sng" algn="ctr">
            <a:solidFill>
              <a:sysClr val="windowText" lastClr="000000"/>
            </a:solidFill>
            <a:prstDash val="solid"/>
            <a:headEnd type="triangle"/>
            <a:tailEnd type="triangle"/>
          </a:ln>
          <a:effectLst/>
        </p:spPr>
      </p:cxnSp>
      <p:cxnSp>
        <p:nvCxnSpPr>
          <p:cNvPr id="21" name="直線矢印コネクタ 20"/>
          <p:cNvCxnSpPr/>
          <p:nvPr/>
        </p:nvCxnSpPr>
        <p:spPr>
          <a:xfrm>
            <a:off x="2706174" y="912111"/>
            <a:ext cx="504000" cy="0"/>
          </a:xfrm>
          <a:prstGeom prst="straightConnector1">
            <a:avLst/>
          </a:prstGeom>
          <a:noFill/>
          <a:ln w="9525" cap="flat" cmpd="sng" algn="ctr">
            <a:solidFill>
              <a:sysClr val="windowText" lastClr="000000"/>
            </a:solidFill>
            <a:prstDash val="solid"/>
            <a:headEnd type="triangle"/>
            <a:tailEnd type="triangle"/>
          </a:ln>
          <a:effectLst/>
        </p:spPr>
      </p:cxnSp>
      <p:sp>
        <p:nvSpPr>
          <p:cNvPr id="22" name="正方形/長方形 21"/>
          <p:cNvSpPr/>
          <p:nvPr/>
        </p:nvSpPr>
        <p:spPr>
          <a:xfrm>
            <a:off x="4452245" y="984119"/>
            <a:ext cx="300730" cy="432048"/>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cxnSp>
        <p:nvCxnSpPr>
          <p:cNvPr id="23" name="直線矢印コネクタ 22"/>
          <p:cNvCxnSpPr/>
          <p:nvPr/>
        </p:nvCxnSpPr>
        <p:spPr>
          <a:xfrm>
            <a:off x="4452245" y="1488765"/>
            <a:ext cx="324000" cy="0"/>
          </a:xfrm>
          <a:prstGeom prst="straightConnector1">
            <a:avLst/>
          </a:prstGeom>
          <a:noFill/>
          <a:ln w="9525" cap="flat" cmpd="sng" algn="ctr">
            <a:solidFill>
              <a:sysClr val="windowText" lastClr="000000"/>
            </a:solidFill>
            <a:prstDash val="solid"/>
            <a:headEnd type="triangle"/>
            <a:tailEnd type="triangle"/>
          </a:ln>
          <a:effectLst/>
        </p:spPr>
      </p:cxnSp>
      <p:sp>
        <p:nvSpPr>
          <p:cNvPr id="24" name="正方形/長方形 23"/>
          <p:cNvSpPr/>
          <p:nvPr/>
        </p:nvSpPr>
        <p:spPr>
          <a:xfrm>
            <a:off x="2643663" y="709755"/>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通勤</a:t>
            </a:r>
          </a:p>
        </p:txBody>
      </p:sp>
      <p:sp>
        <p:nvSpPr>
          <p:cNvPr id="25" name="正方形/長方形 24"/>
          <p:cNvSpPr/>
          <p:nvPr/>
        </p:nvSpPr>
        <p:spPr>
          <a:xfrm>
            <a:off x="5720957" y="696677"/>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通勤</a:t>
            </a:r>
          </a:p>
        </p:txBody>
      </p:sp>
      <p:sp>
        <p:nvSpPr>
          <p:cNvPr id="26" name="正方形/長方形 25"/>
          <p:cNvSpPr/>
          <p:nvPr/>
        </p:nvSpPr>
        <p:spPr>
          <a:xfrm>
            <a:off x="4264143" y="1468811"/>
            <a:ext cx="740975" cy="281801"/>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休憩</a:t>
            </a:r>
            <a:endParaRPr kumimoji="0" lang="ja-JP" altLang="en-US" sz="1000" b="0" i="0" u="none" strike="sng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p:txBody>
      </p:sp>
      <p:sp>
        <p:nvSpPr>
          <p:cNvPr id="27" name="正方形/長方形 26"/>
          <p:cNvSpPr/>
          <p:nvPr/>
        </p:nvSpPr>
        <p:spPr>
          <a:xfrm>
            <a:off x="4125724" y="696601"/>
            <a:ext cx="888919" cy="193422"/>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勤務時間</a:t>
            </a:r>
          </a:p>
        </p:txBody>
      </p:sp>
      <p:sp>
        <p:nvSpPr>
          <p:cNvPr id="28" name="正方形/長方形 27"/>
          <p:cNvSpPr/>
          <p:nvPr/>
        </p:nvSpPr>
        <p:spPr>
          <a:xfrm>
            <a:off x="2329033" y="1428712"/>
            <a:ext cx="648072" cy="171461"/>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出勤</a:t>
            </a:r>
          </a:p>
        </p:txBody>
      </p:sp>
      <p:sp>
        <p:nvSpPr>
          <p:cNvPr id="29" name="正方形/長方形 28"/>
          <p:cNvSpPr/>
          <p:nvPr/>
        </p:nvSpPr>
        <p:spPr>
          <a:xfrm>
            <a:off x="5953907" y="1433501"/>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帰宅</a:t>
            </a:r>
          </a:p>
        </p:txBody>
      </p:sp>
      <p:sp>
        <p:nvSpPr>
          <p:cNvPr id="30" name="正方形/長方形 29"/>
          <p:cNvSpPr/>
          <p:nvPr/>
        </p:nvSpPr>
        <p:spPr>
          <a:xfrm>
            <a:off x="2874347" y="1434359"/>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始業</a:t>
            </a:r>
          </a:p>
        </p:txBody>
      </p:sp>
      <p:sp>
        <p:nvSpPr>
          <p:cNvPr id="31" name="正方形/長方形 30"/>
          <p:cNvSpPr/>
          <p:nvPr/>
        </p:nvSpPr>
        <p:spPr>
          <a:xfrm>
            <a:off x="5449907" y="1433501"/>
            <a:ext cx="648072" cy="16188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終業</a:t>
            </a:r>
          </a:p>
        </p:txBody>
      </p:sp>
      <p:sp>
        <p:nvSpPr>
          <p:cNvPr id="32" name="正方形/長方形 31"/>
          <p:cNvSpPr/>
          <p:nvPr/>
        </p:nvSpPr>
        <p:spPr>
          <a:xfrm>
            <a:off x="827584" y="2178724"/>
            <a:ext cx="7403377"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3" name="正方形/長方形 32"/>
          <p:cNvSpPr/>
          <p:nvPr/>
        </p:nvSpPr>
        <p:spPr>
          <a:xfrm>
            <a:off x="3215686" y="2178724"/>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4" name="正方形/長方形 33"/>
          <p:cNvSpPr/>
          <p:nvPr/>
        </p:nvSpPr>
        <p:spPr>
          <a:xfrm>
            <a:off x="2711630" y="2178724"/>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5" name="正方形/長方形 34"/>
          <p:cNvSpPr/>
          <p:nvPr/>
        </p:nvSpPr>
        <p:spPr>
          <a:xfrm>
            <a:off x="5807974" y="2178724"/>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6" name="正方形/長方形 35"/>
          <p:cNvSpPr/>
          <p:nvPr/>
        </p:nvSpPr>
        <p:spPr>
          <a:xfrm>
            <a:off x="4457264" y="2178724"/>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37" name="正方形/長方形 36"/>
          <p:cNvSpPr/>
          <p:nvPr/>
        </p:nvSpPr>
        <p:spPr>
          <a:xfrm>
            <a:off x="848585" y="2205532"/>
            <a:ext cx="1828987" cy="1197328"/>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38" name="正方形/長方形 37"/>
          <p:cNvSpPr/>
          <p:nvPr/>
        </p:nvSpPr>
        <p:spPr>
          <a:xfrm>
            <a:off x="6352551" y="2214792"/>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39" name="正方形/長方形 38"/>
          <p:cNvSpPr/>
          <p:nvPr/>
        </p:nvSpPr>
        <p:spPr>
          <a:xfrm>
            <a:off x="2758044" y="2205532"/>
            <a:ext cx="432000" cy="1017442"/>
          </a:xfrm>
          <a:prstGeom prst="rect">
            <a:avLst/>
          </a:prstGeom>
          <a:solidFill>
            <a:srgbClr val="1F497D">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a:t>
            </a:r>
            <a:endParaRPr kumimoji="0" lang="en-US" altLang="ja-JP"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納付金助成金</a:t>
            </a:r>
          </a:p>
        </p:txBody>
      </p:sp>
      <p:sp>
        <p:nvSpPr>
          <p:cNvPr id="40" name="正方形/長方形 39"/>
          <p:cNvSpPr/>
          <p:nvPr/>
        </p:nvSpPr>
        <p:spPr>
          <a:xfrm>
            <a:off x="5840997" y="2214792"/>
            <a:ext cx="457642" cy="1008182"/>
          </a:xfrm>
          <a:prstGeom prst="rect">
            <a:avLst/>
          </a:prstGeom>
          <a:solidFill>
            <a:srgbClr val="1F497D">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a:t>
            </a:r>
            <a:endParaRPr kumimoji="0" lang="en-US" altLang="ja-JP"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納付金助成金</a:t>
            </a:r>
          </a:p>
        </p:txBody>
      </p:sp>
      <p:sp>
        <p:nvSpPr>
          <p:cNvPr id="41" name="正方形/長方形 40"/>
          <p:cNvSpPr/>
          <p:nvPr/>
        </p:nvSpPr>
        <p:spPr>
          <a:xfrm>
            <a:off x="3267343" y="2240856"/>
            <a:ext cx="2500110" cy="540220"/>
          </a:xfrm>
          <a:prstGeom prst="rect">
            <a:avLst/>
          </a:prstGeom>
          <a:solidFill>
            <a:srgbClr val="1F497D">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障害者雇用納付金助成金</a:t>
            </a:r>
          </a:p>
        </p:txBody>
      </p:sp>
      <p:sp>
        <p:nvSpPr>
          <p:cNvPr id="42" name="正方形/長方形 41"/>
          <p:cNvSpPr/>
          <p:nvPr/>
        </p:nvSpPr>
        <p:spPr>
          <a:xfrm>
            <a:off x="3275160" y="3007666"/>
            <a:ext cx="2492611" cy="332682"/>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43" name="正方形/長方形 42"/>
          <p:cNvSpPr/>
          <p:nvPr/>
        </p:nvSpPr>
        <p:spPr>
          <a:xfrm>
            <a:off x="179512" y="1912812"/>
            <a:ext cx="2550819" cy="276733"/>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～各年度３ヶ月目まで</a:t>
            </a:r>
          </a:p>
        </p:txBody>
      </p:sp>
      <p:sp>
        <p:nvSpPr>
          <p:cNvPr id="44" name="正方形/長方形 43"/>
          <p:cNvSpPr/>
          <p:nvPr/>
        </p:nvSpPr>
        <p:spPr>
          <a:xfrm>
            <a:off x="827585" y="3686801"/>
            <a:ext cx="7416824"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5" name="正方形/長方形 44"/>
          <p:cNvSpPr/>
          <p:nvPr/>
        </p:nvSpPr>
        <p:spPr>
          <a:xfrm>
            <a:off x="3229133" y="3686801"/>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6" name="正方形/長方形 45"/>
          <p:cNvSpPr/>
          <p:nvPr/>
        </p:nvSpPr>
        <p:spPr>
          <a:xfrm>
            <a:off x="2725077" y="3686801"/>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7" name="正方形/長方形 46"/>
          <p:cNvSpPr/>
          <p:nvPr/>
        </p:nvSpPr>
        <p:spPr>
          <a:xfrm>
            <a:off x="5821421" y="3686801"/>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8" name="正方形/長方形 47"/>
          <p:cNvSpPr/>
          <p:nvPr/>
        </p:nvSpPr>
        <p:spPr>
          <a:xfrm>
            <a:off x="4470711" y="3686801"/>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49" name="正方形/長方形 48"/>
          <p:cNvSpPr/>
          <p:nvPr/>
        </p:nvSpPr>
        <p:spPr>
          <a:xfrm>
            <a:off x="848585" y="3713609"/>
            <a:ext cx="1842434" cy="1167442"/>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50" name="正方形/長方形 49"/>
          <p:cNvSpPr/>
          <p:nvPr/>
        </p:nvSpPr>
        <p:spPr>
          <a:xfrm>
            <a:off x="6365998" y="3722869"/>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51" name="正方形/長方形 50"/>
          <p:cNvSpPr/>
          <p:nvPr/>
        </p:nvSpPr>
        <p:spPr>
          <a:xfrm>
            <a:off x="2771491" y="3713609"/>
            <a:ext cx="457642" cy="987524"/>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52" name="正方形/長方形 51"/>
          <p:cNvSpPr/>
          <p:nvPr/>
        </p:nvSpPr>
        <p:spPr>
          <a:xfrm>
            <a:off x="3280790" y="3748933"/>
            <a:ext cx="2500110" cy="544779"/>
          </a:xfrm>
          <a:prstGeom prst="rect">
            <a:avLst/>
          </a:prstGeom>
          <a:solidFill>
            <a:srgbClr val="1F497D">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70C0"/>
                </a:solidFill>
                <a:effectLst/>
                <a:uLnTx/>
                <a:uFillTx/>
                <a:latin typeface="Calibri" panose="020F0502020204030204"/>
                <a:ea typeface="メイリオ" panose="020B0604030504040204" pitchFamily="50" charset="-128"/>
                <a:cs typeface="+mn-cs"/>
              </a:rPr>
              <a:t>障害者雇用納付金助成金</a:t>
            </a:r>
          </a:p>
        </p:txBody>
      </p:sp>
      <p:sp>
        <p:nvSpPr>
          <p:cNvPr id="53" name="正方形/長方形 52"/>
          <p:cNvSpPr/>
          <p:nvPr/>
        </p:nvSpPr>
        <p:spPr>
          <a:xfrm>
            <a:off x="3274273" y="4505521"/>
            <a:ext cx="2492611" cy="332682"/>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54" name="正方形/長方形 53"/>
          <p:cNvSpPr/>
          <p:nvPr/>
        </p:nvSpPr>
        <p:spPr>
          <a:xfrm>
            <a:off x="251520" y="3416174"/>
            <a:ext cx="2312672" cy="270628"/>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各年度４ヶ月目以降～</a:t>
            </a:r>
          </a:p>
        </p:txBody>
      </p:sp>
      <p:sp>
        <p:nvSpPr>
          <p:cNvPr id="55" name="正方形/長方形 54"/>
          <p:cNvSpPr/>
          <p:nvPr/>
        </p:nvSpPr>
        <p:spPr>
          <a:xfrm>
            <a:off x="3270524" y="2781076"/>
            <a:ext cx="2500110" cy="187213"/>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6" name="正方形/長方形 55"/>
          <p:cNvSpPr/>
          <p:nvPr/>
        </p:nvSpPr>
        <p:spPr>
          <a:xfrm>
            <a:off x="2748284" y="3222974"/>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7" name="正方形/長方形 56"/>
          <p:cNvSpPr/>
          <p:nvPr/>
        </p:nvSpPr>
        <p:spPr>
          <a:xfrm>
            <a:off x="5840997" y="3209506"/>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8" name="正方形/長方形 57"/>
          <p:cNvSpPr/>
          <p:nvPr/>
        </p:nvSpPr>
        <p:spPr>
          <a:xfrm>
            <a:off x="3280790" y="4293712"/>
            <a:ext cx="2500110" cy="187213"/>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企業負担</a:t>
            </a:r>
          </a:p>
        </p:txBody>
      </p:sp>
      <p:sp>
        <p:nvSpPr>
          <p:cNvPr id="59" name="正方形/長方形 58"/>
          <p:cNvSpPr/>
          <p:nvPr/>
        </p:nvSpPr>
        <p:spPr>
          <a:xfrm>
            <a:off x="205494" y="1623256"/>
            <a:ext cx="4799624" cy="341755"/>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（民間企業に勤務する重度訪問介護等利用者の場合）</a:t>
            </a:r>
          </a:p>
        </p:txBody>
      </p:sp>
      <p:sp>
        <p:nvSpPr>
          <p:cNvPr id="60" name="正方形/長方形 59"/>
          <p:cNvSpPr/>
          <p:nvPr/>
        </p:nvSpPr>
        <p:spPr>
          <a:xfrm>
            <a:off x="827585" y="5342985"/>
            <a:ext cx="7416824" cy="1224136"/>
          </a:xfrm>
          <a:prstGeom prst="rect">
            <a:avLst/>
          </a:prstGeom>
          <a:no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1" name="正方形/長方形 60"/>
          <p:cNvSpPr/>
          <p:nvPr/>
        </p:nvSpPr>
        <p:spPr>
          <a:xfrm>
            <a:off x="3229133" y="5342985"/>
            <a:ext cx="2592288" cy="1224136"/>
          </a:xfrm>
          <a:prstGeom prst="rect">
            <a:avLst/>
          </a:prstGeom>
          <a:pattFill prst="ltDnDiag">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2" name="正方形/長方形 61"/>
          <p:cNvSpPr/>
          <p:nvPr/>
        </p:nvSpPr>
        <p:spPr>
          <a:xfrm>
            <a:off x="2725077" y="5342985"/>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3" name="正方形/長方形 62"/>
          <p:cNvSpPr/>
          <p:nvPr/>
        </p:nvSpPr>
        <p:spPr>
          <a:xfrm>
            <a:off x="5821421" y="5342985"/>
            <a:ext cx="504056"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4" name="正方形/長方形 63"/>
          <p:cNvSpPr/>
          <p:nvPr/>
        </p:nvSpPr>
        <p:spPr>
          <a:xfrm>
            <a:off x="4470711" y="5342985"/>
            <a:ext cx="282428" cy="1224136"/>
          </a:xfrm>
          <a:prstGeom prst="rect">
            <a:avLst/>
          </a:prstGeom>
          <a:pattFill prst="pct50">
            <a:fgClr>
              <a:sysClr val="windowText" lastClr="000000"/>
            </a:fgClr>
            <a:bgClr>
              <a:sysClr val="window" lastClr="FFFFFF"/>
            </a:bgClr>
          </a:patt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メイリオ" panose="020B0604030504040204" pitchFamily="50" charset="-128"/>
              <a:cs typeface="+mn-cs"/>
            </a:endParaRPr>
          </a:p>
        </p:txBody>
      </p:sp>
      <p:sp>
        <p:nvSpPr>
          <p:cNvPr id="65" name="正方形/長方形 64"/>
          <p:cNvSpPr/>
          <p:nvPr/>
        </p:nvSpPr>
        <p:spPr>
          <a:xfrm>
            <a:off x="848585" y="5369792"/>
            <a:ext cx="1842434" cy="1155551"/>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重度訪問介護サービスなど</a:t>
            </a:r>
          </a:p>
        </p:txBody>
      </p:sp>
      <p:sp>
        <p:nvSpPr>
          <p:cNvPr id="66" name="正方形/長方形 65"/>
          <p:cNvSpPr/>
          <p:nvPr/>
        </p:nvSpPr>
        <p:spPr>
          <a:xfrm>
            <a:off x="6365998" y="5379053"/>
            <a:ext cx="1878410" cy="1152000"/>
          </a:xfrm>
          <a:prstGeom prst="rect">
            <a:avLst/>
          </a:prstGeom>
          <a:solidFill>
            <a:srgbClr val="EEECE1">
              <a:lumMod val="9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重度訪問介護サービス</a:t>
            </a:r>
            <a:endParaRPr kumimoji="0" lang="en-US" altLang="ja-JP"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など</a:t>
            </a:r>
          </a:p>
        </p:txBody>
      </p:sp>
      <p:sp>
        <p:nvSpPr>
          <p:cNvPr id="67" name="正方形/長方形 66"/>
          <p:cNvSpPr/>
          <p:nvPr/>
        </p:nvSpPr>
        <p:spPr>
          <a:xfrm>
            <a:off x="2771491" y="5408440"/>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68" name="正方形/長方形 67"/>
          <p:cNvSpPr/>
          <p:nvPr/>
        </p:nvSpPr>
        <p:spPr>
          <a:xfrm>
            <a:off x="3288289" y="5408441"/>
            <a:ext cx="2492611" cy="976331"/>
          </a:xfrm>
          <a:prstGeom prst="rect">
            <a:avLst/>
          </a:prstGeom>
          <a:solidFill>
            <a:srgbClr val="F79646">
              <a:lumMod val="20000"/>
              <a:lumOff val="80000"/>
            </a:srgbClr>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69" name="正方形/長方形 68"/>
          <p:cNvSpPr/>
          <p:nvPr/>
        </p:nvSpPr>
        <p:spPr>
          <a:xfrm>
            <a:off x="278140" y="4976393"/>
            <a:ext cx="4205744" cy="408190"/>
          </a:xfrm>
          <a:prstGeom prst="rect">
            <a:avLst/>
          </a:prstGeom>
          <a:no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（自営等で働く重度訪問介護等利用者の場合）</a:t>
            </a:r>
          </a:p>
        </p:txBody>
      </p:sp>
      <p:sp>
        <p:nvSpPr>
          <p:cNvPr id="70" name="正方形/長方形 69"/>
          <p:cNvSpPr/>
          <p:nvPr/>
        </p:nvSpPr>
        <p:spPr>
          <a:xfrm>
            <a:off x="3296026" y="6384772"/>
            <a:ext cx="2500110" cy="14057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1" name="正方形/長方形 70"/>
          <p:cNvSpPr/>
          <p:nvPr/>
        </p:nvSpPr>
        <p:spPr>
          <a:xfrm>
            <a:off x="2767517" y="6368122"/>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2" name="正方形/長方形 71"/>
          <p:cNvSpPr/>
          <p:nvPr/>
        </p:nvSpPr>
        <p:spPr>
          <a:xfrm>
            <a:off x="2767517" y="4694913"/>
            <a:ext cx="457642" cy="186138"/>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3" name="正方形/長方形 72"/>
          <p:cNvSpPr/>
          <p:nvPr/>
        </p:nvSpPr>
        <p:spPr>
          <a:xfrm>
            <a:off x="3280790" y="4799761"/>
            <a:ext cx="2500110" cy="45719"/>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4" name="正方形/長方形 73"/>
          <p:cNvSpPr/>
          <p:nvPr/>
        </p:nvSpPr>
        <p:spPr>
          <a:xfrm>
            <a:off x="3271516" y="3293346"/>
            <a:ext cx="2500110" cy="45719"/>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6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5" name="正方形/長方形 74"/>
          <p:cNvSpPr/>
          <p:nvPr/>
        </p:nvSpPr>
        <p:spPr>
          <a:xfrm>
            <a:off x="5858005" y="5397925"/>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76" name="正方形/長方形 75"/>
          <p:cNvSpPr/>
          <p:nvPr/>
        </p:nvSpPr>
        <p:spPr>
          <a:xfrm>
            <a:off x="5854031" y="6357607"/>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7" name="正方形/長方形 76"/>
          <p:cNvSpPr/>
          <p:nvPr/>
        </p:nvSpPr>
        <p:spPr>
          <a:xfrm>
            <a:off x="5850283" y="3752256"/>
            <a:ext cx="457642" cy="959681"/>
          </a:xfrm>
          <a:prstGeom prst="rect">
            <a:avLst/>
          </a:prstGeom>
          <a:solidFill>
            <a:srgbClr val="F79646">
              <a:lumMod val="20000"/>
              <a:lumOff val="80000"/>
            </a:srgbClr>
          </a:solidFill>
          <a:ln w="25400" cap="flat" cmpd="sng" algn="ctr">
            <a:no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F79646">
                    <a:lumMod val="50000"/>
                  </a:srgbClr>
                </a:solidFill>
                <a:effectLst/>
                <a:uLnTx/>
                <a:uFillTx/>
                <a:latin typeface="Calibri" panose="020F0502020204030204"/>
                <a:ea typeface="メイリオ" panose="020B0604030504040204" pitchFamily="50" charset="-128"/>
                <a:cs typeface="+mn-cs"/>
              </a:rPr>
              <a:t>地域生活支援事業</a:t>
            </a:r>
          </a:p>
        </p:txBody>
      </p:sp>
      <p:sp>
        <p:nvSpPr>
          <p:cNvPr id="78" name="正方形/長方形 77"/>
          <p:cNvSpPr/>
          <p:nvPr/>
        </p:nvSpPr>
        <p:spPr>
          <a:xfrm>
            <a:off x="5846309" y="4711938"/>
            <a:ext cx="457642" cy="157222"/>
          </a:xfrm>
          <a:prstGeom prst="rect">
            <a:avLst/>
          </a:prstGeom>
          <a:solidFill>
            <a:sysClr val="window" lastClr="FFFFFF"/>
          </a:solidFill>
          <a:ln w="25400" cap="flat" cmpd="sng" algn="ctr">
            <a:noFill/>
            <a:prstDash val="solid"/>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5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本人負担</a:t>
            </a:r>
          </a:p>
        </p:txBody>
      </p:sp>
      <p:sp>
        <p:nvSpPr>
          <p:cNvPr id="79" name="正方形/長方形 78"/>
          <p:cNvSpPr/>
          <p:nvPr/>
        </p:nvSpPr>
        <p:spPr>
          <a:xfrm>
            <a:off x="3606846" y="1123949"/>
            <a:ext cx="479379" cy="177821"/>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営業</a:t>
            </a:r>
          </a:p>
        </p:txBody>
      </p:sp>
      <p:sp>
        <p:nvSpPr>
          <p:cNvPr id="80" name="正方形/長方形 79"/>
          <p:cNvSpPr/>
          <p:nvPr/>
        </p:nvSpPr>
        <p:spPr>
          <a:xfrm>
            <a:off x="5034865" y="1113348"/>
            <a:ext cx="479379" cy="177821"/>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メイリオ" panose="020B0604030504040204" pitchFamily="50" charset="-128"/>
                <a:cs typeface="+mn-cs"/>
              </a:rPr>
              <a:t>営業</a:t>
            </a:r>
          </a:p>
        </p:txBody>
      </p:sp>
      <p:sp>
        <p:nvSpPr>
          <p:cNvPr id="81" name="テキスト ボックス 80"/>
          <p:cNvSpPr txBox="1"/>
          <p:nvPr/>
        </p:nvSpPr>
        <p:spPr>
          <a:xfrm>
            <a:off x="279004" y="241148"/>
            <a:ext cx="62632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雇用施策（障害者雇用納付金助成金）との連携イメージ</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383</a:t>
            </a:fld>
            <a:endParaRPr lang="ja-JP" altLang="en-US"/>
          </a:p>
        </p:txBody>
      </p:sp>
    </p:spTree>
    <p:extLst>
      <p:ext uri="{BB962C8B-B14F-4D97-AF65-F5344CB8AC3E}">
        <p14:creationId xmlns:p14="http://schemas.microsoft.com/office/powerpoint/2010/main" val="2086058371"/>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危険ドラッグ対策の強化</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39703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①分野：健康・医療</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健康医療部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条例制定指示</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　条例制定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56644" y="332656"/>
          <a:ext cx="6696744" cy="64617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a:t>
                      </a:r>
                      <a:r>
                        <a:rPr kumimoji="1" lang="en-US" altLang="ja-JP" sz="1200" dirty="0" smtClean="0">
                          <a:solidFill>
                            <a:schemeClr val="tx1"/>
                          </a:solidFill>
                        </a:rPr>
                        <a:t>2011</a:t>
                      </a:r>
                      <a:r>
                        <a:rPr kumimoji="1" lang="ja-JP" altLang="en-US" sz="1200" dirty="0" smtClean="0">
                          <a:solidFill>
                            <a:schemeClr val="tx1"/>
                          </a:solidFill>
                        </a:rPr>
                        <a:t>年頃から合法ハーブ等と称した危険ドラッグの販売店が増加している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・危険ドラッグによると疑われる健康被害が多数発生</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err="1" smtClean="0">
                          <a:solidFill>
                            <a:schemeClr val="tx1"/>
                          </a:solidFill>
                        </a:rPr>
                        <a:t>、</a:t>
                      </a:r>
                      <a:r>
                        <a:rPr kumimoji="1" lang="en-US" altLang="ja-JP" sz="1200" dirty="0" smtClean="0">
                          <a:solidFill>
                            <a:schemeClr val="tx1"/>
                          </a:solidFill>
                        </a:rPr>
                        <a:t>6</a:t>
                      </a:r>
                      <a:r>
                        <a:rPr kumimoji="1" lang="ja-JP" altLang="en-US" sz="1200" dirty="0" smtClean="0">
                          <a:solidFill>
                            <a:schemeClr val="tx1"/>
                          </a:solidFill>
                        </a:rPr>
                        <a:t>月に危険ドラッグ使用後に車を運転し、第３者を巻き込む事故が発生した</a:t>
                      </a:r>
                    </a:p>
                    <a:p>
                      <a:pPr algn="l"/>
                      <a:endParaRPr kumimoji="1" lang="en-US" altLang="ja-JP" sz="1200" dirty="0" smtClean="0">
                        <a:solidFill>
                          <a:schemeClr val="tx1"/>
                        </a:solidFill>
                      </a:endParaRPr>
                    </a:p>
                    <a:p>
                      <a:pPr algn="l"/>
                      <a:r>
                        <a:rPr kumimoji="1" lang="ja-JP" altLang="en-US" sz="1200" dirty="0" smtClean="0">
                          <a:solidFill>
                            <a:schemeClr val="tx1"/>
                          </a:solidFill>
                        </a:rPr>
                        <a:t>・国が禁止する薬物の指定には時間がかかり、迅速な取締りに限界があった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・危険ドラッグ対策を強化する府独自の条例を制定</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月知事指示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・「大阪府薬物の濫用の防止に関する条例」制定（</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月全面施行）</a:t>
                      </a:r>
                    </a:p>
                    <a:p>
                      <a:pPr marL="88900" indent="-88900" algn="l"/>
                      <a:r>
                        <a:rPr kumimoji="1" lang="en-US" altLang="ja-JP" sz="1200" dirty="0" smtClean="0">
                          <a:solidFill>
                            <a:schemeClr val="tx1"/>
                          </a:solidFill>
                        </a:rPr>
                        <a:t>-</a:t>
                      </a:r>
                      <a:r>
                        <a:rPr kumimoji="1" lang="ja-JP" altLang="en-US" sz="1200" dirty="0" smtClean="0">
                          <a:solidFill>
                            <a:schemeClr val="tx1"/>
                          </a:solidFill>
                        </a:rPr>
                        <a:t>全面施行は東京都に続き、全国で</a:t>
                      </a:r>
                      <a:r>
                        <a:rPr kumimoji="1" lang="en-US" altLang="ja-JP" sz="1200" dirty="0" smtClean="0">
                          <a:solidFill>
                            <a:schemeClr val="tx1"/>
                          </a:solidFill>
                        </a:rPr>
                        <a:t>2</a:t>
                      </a:r>
                      <a:r>
                        <a:rPr kumimoji="1" lang="ja-JP" altLang="en-US" sz="1200" dirty="0" smtClean="0">
                          <a:solidFill>
                            <a:schemeClr val="tx1"/>
                          </a:solidFill>
                        </a:rPr>
                        <a:t>番目</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全国で初めて、知事指定薬物の使用者</a:t>
                      </a:r>
                      <a:r>
                        <a:rPr kumimoji="1" lang="en-US" altLang="ja-JP" sz="1200" dirty="0" smtClean="0">
                          <a:solidFill>
                            <a:schemeClr val="tx1"/>
                          </a:solidFill>
                        </a:rPr>
                        <a:t>(</a:t>
                      </a:r>
                      <a:r>
                        <a:rPr kumimoji="1" lang="ja-JP" altLang="en-US" sz="1200" dirty="0" smtClean="0">
                          <a:solidFill>
                            <a:schemeClr val="tx1"/>
                          </a:solidFill>
                        </a:rPr>
                        <a:t>所持、使用の行為</a:t>
                      </a:r>
                      <a:r>
                        <a:rPr kumimoji="1" lang="en-US" altLang="ja-JP" sz="1200" dirty="0" smtClean="0">
                          <a:solidFill>
                            <a:schemeClr val="tx1"/>
                          </a:solidFill>
                        </a:rPr>
                        <a:t>)</a:t>
                      </a:r>
                      <a:r>
                        <a:rPr kumimoji="1" lang="ja-JP" altLang="en-US" sz="1200" dirty="0" smtClean="0">
                          <a:solidFill>
                            <a:schemeClr val="tx1"/>
                          </a:solidFill>
                        </a:rPr>
                        <a:t>に罰則導入</a:t>
                      </a:r>
                      <a:endParaRPr kumimoji="1" lang="en-US" altLang="ja-JP" sz="1200" dirty="0" smtClean="0">
                        <a:solidFill>
                          <a:schemeClr val="tx1"/>
                        </a:solidFill>
                      </a:endParaRPr>
                    </a:p>
                    <a:p>
                      <a:pPr marL="88900" indent="-88900" algn="l"/>
                      <a:r>
                        <a:rPr kumimoji="1" lang="ja-JP" altLang="en-US" sz="1200" dirty="0" smtClean="0">
                          <a:solidFill>
                            <a:schemeClr val="tx1"/>
                          </a:solidFill>
                        </a:rPr>
                        <a:t>・知事指定薬物として国の指定より早く指定</a:t>
                      </a:r>
                      <a:endParaRPr kumimoji="1" lang="en-US" altLang="ja-JP" sz="1200" dirty="0" smtClean="0">
                        <a:solidFill>
                          <a:schemeClr val="tx1"/>
                        </a:solidFill>
                      </a:endParaRPr>
                    </a:p>
                    <a:p>
                      <a:pPr marL="88900" indent="-88900" algn="l"/>
                      <a:r>
                        <a:rPr kumimoji="1" lang="ja-JP" altLang="en-US" sz="1200" dirty="0" smtClean="0">
                          <a:solidFill>
                            <a:schemeClr val="tx1"/>
                          </a:solidFill>
                        </a:rPr>
                        <a:t>・全国で唯一、警察職員に立入権限を付与</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・大阪薬物乱用「ダメ。ゼッタイ。」第三次戦略を改正、危険ドラッグ対策を盛り込む。（</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p>
                    <a:p>
                      <a:pPr algn="l"/>
                      <a:endParaRPr kumimoji="1" lang="en-US" altLang="ja-JP" sz="1200" strike="sngStrike" dirty="0" smtClean="0">
                        <a:solidFill>
                          <a:schemeClr val="tx1"/>
                        </a:solidFill>
                      </a:endParaRPr>
                    </a:p>
                    <a:p>
                      <a:pPr algn="l"/>
                      <a:r>
                        <a:rPr kumimoji="1" lang="ja-JP" altLang="en-US" sz="1200" dirty="0" smtClean="0">
                          <a:solidFill>
                            <a:schemeClr val="tx1"/>
                          </a:solidFill>
                        </a:rPr>
                        <a:t>・危険ドラッグの買上調査実施</a:t>
                      </a:r>
                      <a:r>
                        <a:rPr kumimoji="1" lang="ja-JP" altLang="en-US" sz="1200" strike="noStrike" dirty="0" smtClean="0">
                          <a:solidFill>
                            <a:schemeClr val="tx1"/>
                          </a:solidFill>
                        </a:rPr>
                        <a:t>（</a:t>
                      </a:r>
                      <a:r>
                        <a:rPr kumimoji="1" lang="en-US" altLang="ja-JP" sz="1200" strike="noStrike" dirty="0" smtClean="0">
                          <a:solidFill>
                            <a:schemeClr val="tx1"/>
                          </a:solidFill>
                        </a:rPr>
                        <a:t>70</a:t>
                      </a:r>
                      <a:r>
                        <a:rPr kumimoji="1" lang="ja-JP" altLang="en-US" sz="1200" strike="noStrike" dirty="0" smtClean="0">
                          <a:solidFill>
                            <a:schemeClr val="tx1"/>
                          </a:solidFill>
                        </a:rPr>
                        <a:t>製品のうち</a:t>
                      </a:r>
                      <a:r>
                        <a:rPr kumimoji="1" lang="en-US" altLang="ja-JP" sz="1200" strike="noStrike" dirty="0" smtClean="0">
                          <a:solidFill>
                            <a:schemeClr val="tx1"/>
                          </a:solidFill>
                        </a:rPr>
                        <a:t>4</a:t>
                      </a:r>
                      <a:r>
                        <a:rPr kumimoji="1" lang="ja-JP" altLang="en-US" sz="1200" strike="noStrike" dirty="0" smtClean="0">
                          <a:solidFill>
                            <a:schemeClr val="tx1"/>
                          </a:solidFill>
                        </a:rPr>
                        <a:t>製品から違法薬物検出。</a:t>
                      </a:r>
                      <a:r>
                        <a:rPr kumimoji="1" lang="en-US" altLang="ja-JP" sz="1200" strike="noStrike" dirty="0" smtClean="0">
                          <a:solidFill>
                            <a:schemeClr val="tx1"/>
                          </a:solidFill>
                        </a:rPr>
                        <a:t>2013</a:t>
                      </a:r>
                      <a:r>
                        <a:rPr kumimoji="1" lang="ja-JP" altLang="en-US" sz="1200" strike="noStrike" dirty="0" smtClean="0">
                          <a:solidFill>
                            <a:schemeClr val="tx1"/>
                          </a:solidFill>
                        </a:rPr>
                        <a:t>年度）</a:t>
                      </a:r>
                      <a:endParaRPr kumimoji="1" lang="en-US" altLang="ja-JP" sz="1200" strike="noStrike"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・販売店舗数がゼロ</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になって以降も、通常監視、ネット監視の継続。薬物指定審査会を開催</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・立ち入り調査等により販売店舗数がゼロ   </a:t>
                      </a:r>
                      <a:endParaRPr kumimoji="1" lang="en-US" altLang="ja-JP" sz="1200" dirty="0" smtClean="0">
                        <a:solidFill>
                          <a:schemeClr val="tx1"/>
                        </a:solidFill>
                      </a:endParaRPr>
                    </a:p>
                    <a:p>
                      <a:pPr algn="l"/>
                      <a:r>
                        <a:rPr kumimoji="1" lang="en-US" altLang="ja-JP" sz="1200" dirty="0" smtClean="0">
                          <a:solidFill>
                            <a:schemeClr val="tx1"/>
                          </a:solidFill>
                        </a:rPr>
                        <a:t>    2011</a:t>
                      </a:r>
                      <a:r>
                        <a:rPr kumimoji="1" lang="ja-JP" altLang="en-US" sz="1200" dirty="0" smtClean="0">
                          <a:solidFill>
                            <a:schemeClr val="tx1"/>
                          </a:solidFill>
                        </a:rPr>
                        <a:t>年度　</a:t>
                      </a:r>
                      <a:r>
                        <a:rPr kumimoji="1" lang="en-US" altLang="ja-JP" sz="1200" dirty="0" smtClean="0">
                          <a:solidFill>
                            <a:schemeClr val="tx1"/>
                          </a:solidFill>
                        </a:rPr>
                        <a:t>73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　</a:t>
                      </a:r>
                      <a:r>
                        <a:rPr kumimoji="1" lang="en-US" altLang="ja-JP" sz="1200" dirty="0" smtClean="0">
                          <a:solidFill>
                            <a:schemeClr val="tx1"/>
                          </a:solidFill>
                        </a:rPr>
                        <a:t>33</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　</a:t>
                      </a:r>
                      <a:r>
                        <a:rPr kumimoji="1" lang="en-US" altLang="ja-JP" sz="1200" dirty="0" smtClean="0">
                          <a:solidFill>
                            <a:schemeClr val="tx1"/>
                          </a:solidFill>
                        </a:rPr>
                        <a:t>37</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en-US" altLang="ja-JP" sz="1200" dirty="0" smtClean="0">
                          <a:solidFill>
                            <a:schemeClr val="tx1"/>
                          </a:solidFill>
                        </a:rPr>
                        <a:t>    2014</a:t>
                      </a:r>
                      <a:r>
                        <a:rPr kumimoji="1" lang="ja-JP" altLang="en-US" sz="1200" dirty="0" smtClean="0">
                          <a:solidFill>
                            <a:schemeClr val="tx1"/>
                          </a:solidFill>
                        </a:rPr>
                        <a:t>年度末  </a:t>
                      </a:r>
                      <a:r>
                        <a:rPr kumimoji="1" lang="en-US" altLang="ja-JP" sz="1200" dirty="0" smtClean="0">
                          <a:solidFill>
                            <a:schemeClr val="tx1"/>
                          </a:solidFill>
                        </a:rPr>
                        <a:t>0</a:t>
                      </a:r>
                      <a:r>
                        <a:rPr kumimoji="1" lang="ja-JP" altLang="en-US" sz="1200" dirty="0" smtClean="0">
                          <a:solidFill>
                            <a:schemeClr val="tx1"/>
                          </a:solidFill>
                        </a:rPr>
                        <a:t>店</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baseline="0" dirty="0" smtClean="0">
                          <a:solidFill>
                            <a:schemeClr val="tx1"/>
                          </a:solidFill>
                        </a:rPr>
                        <a:t> </a:t>
                      </a:r>
                      <a:endParaRPr kumimoji="1" lang="en-US" altLang="ja-JP" sz="1200" dirty="0" smtClean="0">
                        <a:solidFill>
                          <a:schemeClr val="tx1"/>
                        </a:solidFill>
                      </a:endParaRPr>
                    </a:p>
                    <a:p>
                      <a:pPr algn="l"/>
                      <a:r>
                        <a:rPr kumimoji="1" lang="ja-JP" altLang="en-US" sz="1200" dirty="0" smtClean="0">
                          <a:solidFill>
                            <a:schemeClr val="tx1"/>
                          </a:solidFill>
                        </a:rPr>
                        <a:t>・健康被害</a:t>
                      </a:r>
                      <a:r>
                        <a:rPr kumimoji="1" lang="en-US" altLang="ja-JP" sz="1200" dirty="0" smtClean="0">
                          <a:solidFill>
                            <a:schemeClr val="tx1"/>
                          </a:solidFill>
                        </a:rPr>
                        <a:t>(</a:t>
                      </a:r>
                      <a:r>
                        <a:rPr kumimoji="1" lang="ja-JP" altLang="en-US" sz="1200" dirty="0" smtClean="0">
                          <a:solidFill>
                            <a:schemeClr val="tx1"/>
                          </a:solidFill>
                        </a:rPr>
                        <a:t>救急搬送</a:t>
                      </a:r>
                      <a:r>
                        <a:rPr kumimoji="1" lang="en-US" altLang="ja-JP" sz="1200" dirty="0" smtClean="0">
                          <a:solidFill>
                            <a:schemeClr val="tx1"/>
                          </a:solidFill>
                        </a:rPr>
                        <a:t>)</a:t>
                      </a:r>
                      <a:r>
                        <a:rPr kumimoji="1" lang="ja-JP" altLang="en-US" sz="1200" dirty="0" smtClean="0">
                          <a:solidFill>
                            <a:schemeClr val="tx1"/>
                          </a:solidFill>
                        </a:rPr>
                        <a:t>の発生状況が減少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　</a:t>
                      </a:r>
                      <a:r>
                        <a:rPr kumimoji="1" lang="en-US" altLang="ja-JP" sz="1200" dirty="0" smtClean="0">
                          <a:solidFill>
                            <a:schemeClr val="tx1"/>
                          </a:solidFill>
                        </a:rPr>
                        <a:t>24</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　</a:t>
                      </a:r>
                      <a:r>
                        <a:rPr kumimoji="1" lang="en-US" altLang="ja-JP" sz="1200" dirty="0" smtClean="0">
                          <a:solidFill>
                            <a:schemeClr val="tx1"/>
                          </a:solidFill>
                        </a:rPr>
                        <a:t>46</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　</a:t>
                      </a:r>
                      <a:r>
                        <a:rPr kumimoji="1" lang="en-US" altLang="ja-JP" sz="1200" dirty="0" smtClean="0">
                          <a:solidFill>
                            <a:schemeClr val="tx1"/>
                          </a:solidFill>
                        </a:rPr>
                        <a:t>10</a:t>
                      </a:r>
                      <a:r>
                        <a:rPr kumimoji="1" lang="ja-JP" altLang="en-US" sz="1200" dirty="0" smtClean="0">
                          <a:solidFill>
                            <a:schemeClr val="tx1"/>
                          </a:solidFill>
                        </a:rPr>
                        <a:t>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2018</a:t>
                      </a:r>
                      <a:r>
                        <a:rPr kumimoji="1" lang="ja-JP" altLang="en-US" sz="1200" dirty="0" smtClean="0">
                          <a:solidFill>
                            <a:schemeClr val="tx1"/>
                          </a:solidFill>
                        </a:rPr>
                        <a:t>年を最後に、</a:t>
                      </a:r>
                      <a:endParaRPr kumimoji="1" lang="en-US" altLang="ja-JP" sz="1200" dirty="0" smtClean="0">
                        <a:solidFill>
                          <a:schemeClr val="tx1"/>
                        </a:solidFill>
                      </a:endParaRPr>
                    </a:p>
                    <a:p>
                      <a:pPr algn="l"/>
                      <a:r>
                        <a:rPr kumimoji="1" lang="en-US" altLang="ja-JP" sz="1200" baseline="0" dirty="0" smtClean="0">
                          <a:solidFill>
                            <a:schemeClr val="tx1"/>
                          </a:solidFill>
                        </a:rPr>
                        <a:t>  </a:t>
                      </a:r>
                      <a:r>
                        <a:rPr kumimoji="1" lang="ja-JP" altLang="en-US" sz="1200" baseline="0" dirty="0" smtClean="0">
                          <a:solidFill>
                            <a:schemeClr val="tx1"/>
                          </a:solidFill>
                        </a:rPr>
                        <a:t>健康被害の報告</a:t>
                      </a:r>
                      <a:endParaRPr kumimoji="1" lang="en-US" altLang="ja-JP" sz="1200" baseline="0" dirty="0" smtClean="0">
                        <a:solidFill>
                          <a:schemeClr val="tx1"/>
                        </a:solidFill>
                      </a:endParaRPr>
                    </a:p>
                    <a:p>
                      <a:pPr algn="l"/>
                      <a:r>
                        <a:rPr kumimoji="1" lang="en-US" altLang="ja-JP" sz="1200" baseline="0" dirty="0" smtClean="0">
                          <a:solidFill>
                            <a:schemeClr val="tx1"/>
                          </a:solidFill>
                        </a:rPr>
                        <a:t>  </a:t>
                      </a:r>
                      <a:r>
                        <a:rPr kumimoji="1" lang="ja-JP" altLang="en-US" sz="1200" baseline="0" dirty="0" smtClean="0">
                          <a:solidFill>
                            <a:schemeClr val="tx1"/>
                          </a:solidFill>
                        </a:rPr>
                        <a:t>事例なし</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・府の取組みが国に影響</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府条例の使用者までの規制が国に影響。薬事法改正により規制強化。国が府の規制に追い付く形</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東京都と連携し国より迅速に知事指定薬物を指定（知事指定後、国の指定薬物に指定）</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384</a:t>
            </a:fld>
            <a:endParaRPr lang="ja-JP" altLang="en-US"/>
          </a:p>
        </p:txBody>
      </p:sp>
    </p:spTree>
    <p:extLst>
      <p:ext uri="{BB962C8B-B14F-4D97-AF65-F5344CB8AC3E}">
        <p14:creationId xmlns:p14="http://schemas.microsoft.com/office/powerpoint/2010/main" val="1446624309"/>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ＯＳＡＫＡしごとフィールドの設置による雇用促進</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商工労働部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雇用推進室</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OSAKA</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しごとフィールド」開設</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39752" y="332656"/>
          <a:ext cx="6696744" cy="6264696"/>
        </p:xfrm>
        <a:graphic>
          <a:graphicData uri="http://schemas.openxmlformats.org/drawingml/2006/table">
            <a:tbl>
              <a:tblPr firstRow="1">
                <a:tableStyleId>{5C22544A-7EE6-4342-B048-85BDC9FD1C3A}</a:tableStyleId>
              </a:tblPr>
              <a:tblGrid>
                <a:gridCol w="1546076">
                  <a:extLst>
                    <a:ext uri="{9D8B030D-6E8A-4147-A177-3AD203B41FA5}">
                      <a16:colId xmlns:a16="http://schemas.microsoft.com/office/drawing/2014/main" val="20000"/>
                    </a:ext>
                  </a:extLst>
                </a:gridCol>
                <a:gridCol w="1406252">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l"/>
                      <a:r>
                        <a:rPr kumimoji="1" lang="ja-JP" altLang="en-US" sz="1200" dirty="0" smtClean="0">
                          <a:solidFill>
                            <a:schemeClr val="tx1"/>
                          </a:solidFill>
                        </a:rPr>
                        <a:t>・大阪の雇用状況は東京・神奈川・愛知に比べて悪い</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完全失業率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5.4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4.5</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4.4</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3.7</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有効求人倍率</a:t>
                      </a:r>
                      <a:endParaRPr kumimoji="1" lang="en-US" altLang="ja-JP" sz="1200" dirty="0" smtClean="0">
                        <a:solidFill>
                          <a:schemeClr val="tx1"/>
                        </a:solidFill>
                      </a:endParaRPr>
                    </a:p>
                    <a:p>
                      <a:pPr algn="l"/>
                      <a:r>
                        <a:rPr kumimoji="1" lang="ja-JP" altLang="en-US" sz="1200" dirty="0" smtClean="0">
                          <a:solidFill>
                            <a:schemeClr val="tx1"/>
                          </a:solidFill>
                        </a:rPr>
                        <a:t>　　大阪府　　</a:t>
                      </a:r>
                      <a:r>
                        <a:rPr kumimoji="1" lang="en-US" altLang="ja-JP" sz="1200" dirty="0" smtClean="0">
                          <a:solidFill>
                            <a:schemeClr val="tx1"/>
                          </a:solidFill>
                        </a:rPr>
                        <a:t>0.77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東京都　　</a:t>
                      </a:r>
                      <a:r>
                        <a:rPr kumimoji="1" lang="en-US" altLang="ja-JP" sz="1200" dirty="0" smtClean="0">
                          <a:solidFill>
                            <a:schemeClr val="tx1"/>
                          </a:solidFill>
                        </a:rPr>
                        <a:t>1.08</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神奈川県 </a:t>
                      </a:r>
                      <a:r>
                        <a:rPr kumimoji="1" lang="en-US" altLang="ja-JP" sz="1200" dirty="0" smtClean="0">
                          <a:solidFill>
                            <a:schemeClr val="tx1"/>
                          </a:solidFill>
                        </a:rPr>
                        <a:t>0.57</a:t>
                      </a:r>
                      <a:r>
                        <a:rPr kumimoji="1" lang="ja-JP" altLang="en-US" sz="1200" dirty="0" smtClean="0">
                          <a:solidFill>
                            <a:schemeClr val="tx1"/>
                          </a:solidFill>
                        </a:rPr>
                        <a:t>倍</a:t>
                      </a:r>
                      <a:endParaRPr kumimoji="1" lang="en-US" altLang="ja-JP" sz="1200" dirty="0" smtClean="0">
                        <a:solidFill>
                          <a:schemeClr val="tx1"/>
                        </a:solidFill>
                      </a:endParaRPr>
                    </a:p>
                    <a:p>
                      <a:pPr algn="l"/>
                      <a:r>
                        <a:rPr kumimoji="1" lang="ja-JP" altLang="en-US" sz="1200" dirty="0" smtClean="0">
                          <a:solidFill>
                            <a:schemeClr val="tx1"/>
                          </a:solidFill>
                        </a:rPr>
                        <a:t>　　愛知県　　</a:t>
                      </a:r>
                      <a:r>
                        <a:rPr kumimoji="1" lang="en-US" altLang="ja-JP" sz="1200" dirty="0" smtClean="0">
                          <a:solidFill>
                            <a:schemeClr val="tx1"/>
                          </a:solidFill>
                        </a:rPr>
                        <a:t>1.12</a:t>
                      </a:r>
                      <a:r>
                        <a:rPr kumimoji="1" lang="ja-JP" altLang="en-US" sz="1200" dirty="0" smtClean="0">
                          <a:solidFill>
                            <a:schemeClr val="tx1"/>
                          </a:solidFill>
                        </a:rPr>
                        <a:t>倍</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・ハローワーク（国直営には求人情報が豊富にあるが、それを活かしきれていない</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マッチングノウハウ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大阪の産業を支える中小企業側の雇用ニーズとのミスマッチ</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・ハローワーク、民間人材ビジネス、大阪府の三位一体の支援の仕組みを創設</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ﾊﾛｰﾜｰｸ：求人情報が豊富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民間人材ﾋﾞｼﾞﾈｽ：ﾏｯﾁﾝｸﾞ、人材育成の専門的なノウハウを有する</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府：中小企業とのﾈｯﾄﾜｰｸ、支援策がある</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050" dirty="0" smtClean="0">
                          <a:solidFill>
                            <a:schemeClr val="tx1"/>
                          </a:solidFill>
                        </a:rPr>
                        <a:t>【</a:t>
                      </a:r>
                      <a:r>
                        <a:rPr kumimoji="1" lang="ja-JP" altLang="en-US" sz="1050" dirty="0" smtClean="0">
                          <a:solidFill>
                            <a:schemeClr val="tx1"/>
                          </a:solidFill>
                        </a:rPr>
                        <a:t>参考</a:t>
                      </a:r>
                      <a:r>
                        <a:rPr kumimoji="1" lang="en-US" altLang="ja-JP" sz="1050" dirty="0" smtClean="0">
                          <a:solidFill>
                            <a:schemeClr val="tx1"/>
                          </a:solidFill>
                        </a:rPr>
                        <a:t>】</a:t>
                      </a:r>
                    </a:p>
                    <a:p>
                      <a:pPr algn="l"/>
                      <a:r>
                        <a:rPr kumimoji="1" lang="ja-JP" altLang="en-US" sz="1050" dirty="0" smtClean="0">
                          <a:solidFill>
                            <a:schemeClr val="tx1"/>
                          </a:solidFill>
                        </a:rPr>
                        <a:t>ハローワークの一体的実施の状況（地方自治体の提案内容に沿って事業が開始されたもの）</a:t>
                      </a:r>
                    </a:p>
                    <a:p>
                      <a:pPr algn="l"/>
                      <a:r>
                        <a:rPr kumimoji="1" lang="ja-JP" altLang="en-US" sz="1050" dirty="0" smtClean="0">
                          <a:solidFill>
                            <a:schemeClr val="tx1"/>
                          </a:solidFill>
                        </a:rPr>
                        <a:t>　都道府県：</a:t>
                      </a:r>
                      <a:r>
                        <a:rPr kumimoji="1" lang="en-US" altLang="ja-JP" sz="1050" dirty="0" smtClean="0">
                          <a:solidFill>
                            <a:schemeClr val="tx1"/>
                          </a:solidFill>
                        </a:rPr>
                        <a:t>33</a:t>
                      </a:r>
                    </a:p>
                    <a:p>
                      <a:pPr algn="l"/>
                      <a:r>
                        <a:rPr kumimoji="1" lang="ja-JP" altLang="en-US" sz="1050" dirty="0" smtClean="0">
                          <a:solidFill>
                            <a:schemeClr val="tx1"/>
                          </a:solidFill>
                        </a:rPr>
                        <a:t>　市区長：</a:t>
                      </a:r>
                      <a:r>
                        <a:rPr kumimoji="1" lang="en-US" altLang="ja-JP" sz="1050" dirty="0" smtClean="0">
                          <a:solidFill>
                            <a:schemeClr val="tx1"/>
                          </a:solidFill>
                        </a:rPr>
                        <a:t>151</a:t>
                      </a:r>
                    </a:p>
                    <a:p>
                      <a:pPr algn="l"/>
                      <a:r>
                        <a:rPr kumimoji="1" lang="ja-JP" altLang="en-US" sz="1050" dirty="0" smtClean="0">
                          <a:solidFill>
                            <a:schemeClr val="tx1"/>
                          </a:solidFill>
                        </a:rPr>
                        <a:t>（</a:t>
                      </a:r>
                      <a:r>
                        <a:rPr kumimoji="1" lang="en-US" altLang="ja-JP" sz="1050" dirty="0" smtClean="0">
                          <a:solidFill>
                            <a:schemeClr val="tx1"/>
                          </a:solidFill>
                        </a:rPr>
                        <a:t>2021</a:t>
                      </a:r>
                      <a:r>
                        <a:rPr kumimoji="1" lang="ja-JP" altLang="en-US" sz="1050" dirty="0" smtClean="0">
                          <a:solidFill>
                            <a:schemeClr val="tx1"/>
                          </a:solidFill>
                        </a:rPr>
                        <a:t>年</a:t>
                      </a:r>
                      <a:r>
                        <a:rPr kumimoji="1" lang="en-US" altLang="ja-JP" sz="1050" dirty="0" smtClean="0">
                          <a:solidFill>
                            <a:schemeClr val="tx1"/>
                          </a:solidFill>
                        </a:rPr>
                        <a:t>3</a:t>
                      </a:r>
                      <a:r>
                        <a:rPr kumimoji="1" lang="ja-JP" altLang="en-US" sz="1050" dirty="0" smtClean="0">
                          <a:solidFill>
                            <a:schemeClr val="tx1"/>
                          </a:solidFill>
                        </a:rPr>
                        <a:t>月現在）</a:t>
                      </a:r>
                    </a:p>
                    <a:p>
                      <a:pPr algn="l"/>
                      <a:endParaRPr kumimoji="1" lang="ja-JP" altLang="en-US" sz="1050" dirty="0" smtClean="0">
                        <a:solidFill>
                          <a:schemeClr val="tx1"/>
                        </a:solidFill>
                      </a:endParaRPr>
                    </a:p>
                    <a:p>
                      <a:pPr algn="l"/>
                      <a:endParaRPr kumimoji="1" lang="ja-JP" altLang="en-US"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endParaRPr kumimoji="1" lang="en-US" altLang="ja-JP" sz="1200" dirty="0" smtClean="0">
                        <a:solidFill>
                          <a:schemeClr val="tx1"/>
                        </a:solidFill>
                      </a:endParaRPr>
                    </a:p>
                    <a:p>
                      <a:pPr algn="l"/>
                      <a:r>
                        <a:rPr kumimoji="1" lang="ja-JP" altLang="en-US" sz="1200" dirty="0" smtClean="0">
                          <a:solidFill>
                            <a:schemeClr val="tx1"/>
                          </a:solidFill>
                        </a:rPr>
                        <a:t>　フィールド」を開設</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9</a:t>
                      </a:r>
                      <a:r>
                        <a:rPr kumimoji="1" lang="ja-JP" altLang="en-US" sz="1200" dirty="0" smtClean="0">
                          <a:solidFill>
                            <a:schemeClr val="tx1"/>
                          </a:solidFill>
                        </a:rPr>
                        <a:t>月）、求職者に加え、ﾊﾛｰﾜｰｸ等では従来行っていなかった中小企業向けの支援を実施</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求職者向け支援</a:t>
                      </a:r>
                      <a:endParaRPr kumimoji="1" lang="en-US" altLang="ja-JP" sz="1200" dirty="0" smtClean="0">
                        <a:solidFill>
                          <a:schemeClr val="tx1"/>
                        </a:solidFill>
                      </a:endParaRPr>
                    </a:p>
                    <a:p>
                      <a:pPr marL="88900" indent="0" algn="l"/>
                      <a:r>
                        <a:rPr kumimoji="1" lang="ja-JP" altLang="en-US" sz="1200" dirty="0" smtClean="0">
                          <a:solidFill>
                            <a:schemeClr val="tx1"/>
                          </a:solidFill>
                        </a:rPr>
                        <a:t>若者、就職困難者等のカウンセリング、面接の受け方等のセミナーを開催</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企業向け支援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中小企業の人材ニーズを把握し、企業相談や採用活動、定着支援等のセミナーを開催</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同ﾌﾛｱにハローワークを併設</a:t>
                      </a:r>
                      <a:endParaRPr kumimoji="1" lang="en-US" altLang="ja-JP" sz="1200" dirty="0" smtClean="0">
                        <a:solidFill>
                          <a:schemeClr val="tx1"/>
                        </a:solidFill>
                      </a:endParaRPr>
                    </a:p>
                    <a:p>
                      <a:pPr marL="88900" indent="-88900" algn="l"/>
                      <a:r>
                        <a:rPr kumimoji="1" lang="ja-JP" altLang="en-US" sz="1200" dirty="0" smtClean="0">
                          <a:solidFill>
                            <a:schemeClr val="tx1"/>
                          </a:solidFill>
                        </a:rPr>
                        <a:t>・</a:t>
                      </a:r>
                      <a:r>
                        <a:rPr kumimoji="1" lang="en-US" altLang="ja-JP" sz="1200" dirty="0" smtClean="0">
                          <a:solidFill>
                            <a:schemeClr val="tx1"/>
                          </a:solidFill>
                        </a:rPr>
                        <a:t>OSAKA</a:t>
                      </a:r>
                      <a:r>
                        <a:rPr kumimoji="1" lang="ja-JP" altLang="en-US" sz="1200" dirty="0" smtClean="0">
                          <a:solidFill>
                            <a:schemeClr val="tx1"/>
                          </a:solidFill>
                        </a:rPr>
                        <a:t>しごとフィールドをリニューアル</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r>
                        <a:rPr kumimoji="1" lang="en-US" altLang="ja-JP" sz="1200" dirty="0" smtClean="0">
                          <a:solidFill>
                            <a:schemeClr val="tx1"/>
                          </a:solidFill>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就職に困難性を有する求職者等への支援プログラムの開発・</a:t>
                      </a:r>
                      <a:r>
                        <a:rPr kumimoji="1" lang="ja-JP" altLang="en-US" sz="1200" b="0" u="none" dirty="0" smtClean="0">
                          <a:solidFill>
                            <a:schemeClr val="tx1"/>
                          </a:solidFill>
                        </a:rPr>
                        <a:t>実施</a:t>
                      </a:r>
                      <a:endParaRPr kumimoji="1" lang="en-US" altLang="ja-JP" sz="1200" b="0" u="none"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中小企業の人材確保支援のため、職場環境の改善や魅力の向上・情報発信</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職種志向の拡大・転換カウンセリングの実施</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求職支援機能</a:t>
                      </a:r>
                      <a:r>
                        <a:rPr kumimoji="1" lang="en-US" altLang="ja-JP" sz="1200" dirty="0" smtClean="0">
                          <a:solidFill>
                            <a:schemeClr val="tx1"/>
                          </a:solidFill>
                        </a:rPr>
                        <a:t>(</a:t>
                      </a:r>
                      <a:r>
                        <a:rPr kumimoji="1" lang="ja-JP" altLang="en-US" sz="1200" dirty="0" smtClean="0">
                          <a:solidFill>
                            <a:schemeClr val="tx1"/>
                          </a:solidFill>
                        </a:rPr>
                        <a:t>利用者に一時保育を提供等</a:t>
                      </a:r>
                      <a:r>
                        <a:rPr kumimoji="1" lang="en-US" altLang="ja-JP" sz="1200" dirty="0" smtClean="0">
                          <a:solidFill>
                            <a:schemeClr val="tx1"/>
                          </a:solidFill>
                        </a:rPr>
                        <a:t>)</a:t>
                      </a:r>
                      <a:r>
                        <a:rPr kumimoji="1" lang="ja-JP" altLang="en-US" sz="1200" dirty="0" smtClean="0">
                          <a:solidFill>
                            <a:schemeClr val="tx1"/>
                          </a:solidFill>
                        </a:rPr>
                        <a:t>の強化や「公園」をテーマに施設空間を一新</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・「ＯＳＡＫＡしごと</a:t>
                      </a:r>
                    </a:p>
                    <a:p>
                      <a:pPr algn="l"/>
                      <a:r>
                        <a:rPr kumimoji="1" lang="ja-JP" altLang="en-US" sz="1200" dirty="0" smtClean="0">
                          <a:solidFill>
                            <a:schemeClr val="tx1"/>
                          </a:solidFill>
                        </a:rPr>
                        <a:t>　フィールド」の実績</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就職者数</a:t>
                      </a:r>
                      <a:endParaRPr kumimoji="1" lang="en-US" altLang="ja-JP" sz="1200" dirty="0" smtClean="0">
                        <a:solidFill>
                          <a:schemeClr val="tx1"/>
                        </a:solidFill>
                      </a:endParaRPr>
                    </a:p>
                    <a:p>
                      <a:pPr algn="l"/>
                      <a:r>
                        <a:rPr kumimoji="1" lang="ja-JP" altLang="en-US" sz="1200" dirty="0" smtClean="0">
                          <a:solidFill>
                            <a:srgbClr val="FF0000"/>
                          </a:solidFill>
                        </a:rPr>
                        <a:t>　</a:t>
                      </a:r>
                      <a:r>
                        <a:rPr kumimoji="1" lang="en-US" altLang="ja-JP" sz="1200" dirty="0" smtClean="0">
                          <a:solidFill>
                            <a:schemeClr val="tx1"/>
                          </a:solidFill>
                        </a:rPr>
                        <a:t>5,108</a:t>
                      </a:r>
                      <a:r>
                        <a:rPr kumimoji="1" lang="ja-JP" altLang="en-US" sz="1200" dirty="0" smtClean="0">
                          <a:solidFill>
                            <a:schemeClr val="tx1"/>
                          </a:solidFill>
                        </a:rPr>
                        <a:t>名</a:t>
                      </a:r>
                      <a:r>
                        <a:rPr kumimoji="1" lang="en-US" altLang="ja-JP" sz="1200" dirty="0" smtClean="0">
                          <a:solidFill>
                            <a:schemeClr val="tx1"/>
                          </a:solidFill>
                        </a:rPr>
                        <a:t>(2013</a:t>
                      </a:r>
                      <a:r>
                        <a:rPr kumimoji="1" lang="ja-JP" altLang="en-US" sz="1200" dirty="0" smtClean="0">
                          <a:solidFill>
                            <a:schemeClr val="tx1"/>
                          </a:solidFill>
                        </a:rPr>
                        <a:t>年度</a:t>
                      </a:r>
                      <a:r>
                        <a:rPr kumimoji="1" lang="en-US" altLang="ja-JP" sz="1200" dirty="0" smtClean="0">
                          <a:solidFill>
                            <a:schemeClr val="tx1"/>
                          </a:solidFill>
                        </a:rPr>
                        <a:t>)</a:t>
                      </a:r>
                    </a:p>
                    <a:p>
                      <a:pPr algn="l"/>
                      <a:r>
                        <a:rPr kumimoji="1" lang="en-US" altLang="ja-JP" sz="1200" dirty="0" smtClean="0">
                          <a:solidFill>
                            <a:schemeClr val="tx1"/>
                          </a:solidFill>
                        </a:rPr>
                        <a:t>   (2013.9</a:t>
                      </a:r>
                      <a:r>
                        <a:rPr kumimoji="1" lang="ja-JP" altLang="en-US" sz="1200" dirty="0" smtClean="0">
                          <a:solidFill>
                            <a:schemeClr val="tx1"/>
                          </a:solidFill>
                        </a:rPr>
                        <a:t>～</a:t>
                      </a:r>
                      <a:r>
                        <a:rPr kumimoji="1" lang="en-US" altLang="ja-JP" sz="1200" dirty="0" smtClean="0">
                          <a:solidFill>
                            <a:schemeClr val="tx1"/>
                          </a:solidFill>
                        </a:rPr>
                        <a:t>2014.3)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rgbClr val="FF0000"/>
                          </a:solidFill>
                        </a:rPr>
                        <a:t>   </a:t>
                      </a:r>
                      <a:r>
                        <a:rPr kumimoji="1" lang="en-US" altLang="ja-JP" sz="1200" dirty="0" smtClean="0">
                          <a:solidFill>
                            <a:schemeClr val="tx1"/>
                          </a:solidFill>
                        </a:rPr>
                        <a:t>8,080</a:t>
                      </a:r>
                      <a:r>
                        <a:rPr kumimoji="1" lang="ja-JP" altLang="en-US" sz="1200" dirty="0" smtClean="0">
                          <a:solidFill>
                            <a:schemeClr val="tx1"/>
                          </a:solidFill>
                        </a:rPr>
                        <a:t>名</a:t>
                      </a:r>
                      <a:r>
                        <a:rPr kumimoji="1" lang="en-US" altLang="ja-JP" sz="1200" dirty="0" smtClean="0">
                          <a:solidFill>
                            <a:schemeClr val="tx1"/>
                          </a:solidFill>
                        </a:rPr>
                        <a:t>(2014</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8,038</a:t>
                      </a:r>
                      <a:r>
                        <a:rPr kumimoji="1" lang="ja-JP" altLang="en-US" sz="1200" dirty="0" smtClean="0">
                          <a:solidFill>
                            <a:schemeClr val="tx1"/>
                          </a:solidFill>
                        </a:rPr>
                        <a:t>名</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a:t>
                      </a:r>
                      <a:r>
                        <a:rPr kumimoji="1" lang="en-US" altLang="ja-JP" sz="1200" baseline="0" dirty="0" smtClean="0">
                          <a:solidFill>
                            <a:schemeClr val="tx1"/>
                          </a:solidFill>
                        </a:rPr>
                        <a:t> 7,733</a:t>
                      </a:r>
                      <a:r>
                        <a:rPr kumimoji="1" lang="ja-JP" altLang="en-US" sz="1200" dirty="0" smtClean="0">
                          <a:solidFill>
                            <a:schemeClr val="tx1"/>
                          </a:solidFill>
                        </a:rPr>
                        <a:t>名</a:t>
                      </a:r>
                      <a:r>
                        <a:rPr kumimoji="1" lang="en-US" altLang="ja-JP" sz="1200" dirty="0" smtClean="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   8,023</a:t>
                      </a:r>
                      <a:r>
                        <a:rPr kumimoji="1" lang="ja-JP" altLang="en-US" sz="1200" b="0" u="none" dirty="0" smtClean="0">
                          <a:solidFill>
                            <a:schemeClr val="tx1"/>
                          </a:solidFill>
                        </a:rPr>
                        <a:t>名</a:t>
                      </a:r>
                      <a:r>
                        <a:rPr kumimoji="1" lang="en-US" altLang="ja-JP" sz="1200" b="0" u="none" dirty="0" smtClean="0">
                          <a:solidFill>
                            <a:schemeClr val="tx1"/>
                          </a:solidFill>
                        </a:rPr>
                        <a:t>(2017</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7,103</a:t>
                      </a:r>
                      <a:r>
                        <a:rPr kumimoji="1" lang="ja-JP" altLang="en-US" sz="1200" b="0" u="none" dirty="0" smtClean="0">
                          <a:solidFill>
                            <a:schemeClr val="tx1"/>
                          </a:solidFill>
                        </a:rPr>
                        <a:t>名</a:t>
                      </a:r>
                      <a:r>
                        <a:rPr kumimoji="1" lang="en-US" altLang="ja-JP" sz="1200" b="0" u="none" dirty="0" smtClean="0">
                          <a:solidFill>
                            <a:schemeClr val="tx1"/>
                          </a:solidFill>
                        </a:rPr>
                        <a:t>(2018</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6,887</a:t>
                      </a:r>
                      <a:r>
                        <a:rPr kumimoji="1" lang="ja-JP" altLang="en-US" sz="1200" b="0" u="none" dirty="0" smtClean="0">
                          <a:solidFill>
                            <a:schemeClr val="tx1"/>
                          </a:solidFill>
                        </a:rPr>
                        <a:t>名</a:t>
                      </a:r>
                      <a:r>
                        <a:rPr kumimoji="1" lang="en-US" altLang="ja-JP" sz="1200" b="0" u="none" dirty="0" smtClean="0">
                          <a:solidFill>
                            <a:schemeClr val="tx1"/>
                          </a:solidFill>
                        </a:rPr>
                        <a:t>(2019</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en-US" altLang="ja-JP" sz="1200" b="0" u="none" dirty="0" smtClean="0">
                          <a:solidFill>
                            <a:schemeClr val="tx1"/>
                          </a:solidFill>
                        </a:rPr>
                        <a:t>   3,343</a:t>
                      </a:r>
                      <a:r>
                        <a:rPr kumimoji="1" lang="ja-JP" altLang="en-US" sz="1200" b="0" u="none" dirty="0" smtClean="0">
                          <a:solidFill>
                            <a:schemeClr val="tx1"/>
                          </a:solidFill>
                        </a:rPr>
                        <a:t>名</a:t>
                      </a:r>
                      <a:r>
                        <a:rPr kumimoji="1" lang="en-US" altLang="ja-JP" sz="1200" b="0" u="none" dirty="0" smtClean="0">
                          <a:solidFill>
                            <a:schemeClr val="tx1"/>
                          </a:solidFill>
                        </a:rPr>
                        <a:t>(2020</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ja-JP" altLang="en-US" sz="1200" b="0" u="none" dirty="0" smtClean="0">
                          <a:solidFill>
                            <a:schemeClr val="tx1"/>
                          </a:solidFill>
                        </a:rPr>
                        <a:t>　</a:t>
                      </a:r>
                      <a:r>
                        <a:rPr kumimoji="1" lang="en-US" altLang="ja-JP" sz="1200" b="0" u="none" dirty="0" smtClean="0">
                          <a:solidFill>
                            <a:schemeClr val="tx1"/>
                          </a:solidFill>
                        </a:rPr>
                        <a:t>6,581</a:t>
                      </a:r>
                      <a:r>
                        <a:rPr kumimoji="1" lang="ja-JP" altLang="en-US" sz="1200" b="0" u="none" dirty="0" smtClean="0">
                          <a:solidFill>
                            <a:schemeClr val="tx1"/>
                          </a:solidFill>
                        </a:rPr>
                        <a:t>名</a:t>
                      </a:r>
                      <a:r>
                        <a:rPr kumimoji="1" lang="en-US" altLang="ja-JP" sz="1200" b="0" u="none" dirty="0" smtClean="0">
                          <a:solidFill>
                            <a:schemeClr val="tx1"/>
                          </a:solidFill>
                        </a:rPr>
                        <a:t>(2021</a:t>
                      </a:r>
                      <a:r>
                        <a:rPr kumimoji="1" lang="ja-JP" altLang="en-US" sz="1200" b="0" u="none" dirty="0" smtClean="0">
                          <a:solidFill>
                            <a:schemeClr val="tx1"/>
                          </a:solidFill>
                        </a:rPr>
                        <a:t>年度</a:t>
                      </a:r>
                      <a:r>
                        <a:rPr kumimoji="1" lang="en-US" altLang="ja-JP" sz="1200" b="0" u="none" dirty="0" smtClean="0">
                          <a:solidFill>
                            <a:schemeClr val="tx1"/>
                          </a:solidFill>
                        </a:rPr>
                        <a:t>)</a:t>
                      </a:r>
                    </a:p>
                    <a:p>
                      <a:pPr algn="l"/>
                      <a:r>
                        <a:rPr kumimoji="1" lang="ja-JP" altLang="en-US" sz="1200" b="0" u="none" dirty="0" smtClean="0">
                          <a:solidFill>
                            <a:schemeClr val="tx1"/>
                          </a:solidFill>
                        </a:rPr>
                        <a:t>　</a:t>
                      </a:r>
                      <a:r>
                        <a:rPr kumimoji="1" lang="en-US" altLang="ja-JP" sz="1200" b="0" u="none" dirty="0" smtClean="0">
                          <a:solidFill>
                            <a:schemeClr val="tx1"/>
                          </a:solidFill>
                        </a:rPr>
                        <a:t>3,037</a:t>
                      </a:r>
                      <a:r>
                        <a:rPr kumimoji="1" lang="ja-JP" altLang="en-US" sz="1200" b="0" u="none" dirty="0" smtClean="0">
                          <a:solidFill>
                            <a:schemeClr val="tx1"/>
                          </a:solidFill>
                        </a:rPr>
                        <a:t>名</a:t>
                      </a:r>
                      <a:r>
                        <a:rPr kumimoji="1" lang="en-US" altLang="ja-JP" sz="1200" b="0" u="none" dirty="0" smtClean="0">
                          <a:solidFill>
                            <a:schemeClr val="tx1"/>
                          </a:solidFill>
                        </a:rPr>
                        <a:t>(2022</a:t>
                      </a:r>
                      <a:r>
                        <a:rPr kumimoji="1" lang="ja-JP" altLang="en-US" sz="1200" b="0" u="none" dirty="0" smtClean="0">
                          <a:solidFill>
                            <a:schemeClr val="tx1"/>
                          </a:solidFill>
                        </a:rPr>
                        <a:t>年</a:t>
                      </a:r>
                      <a:r>
                        <a:rPr kumimoji="1" lang="en-US" altLang="ja-JP" sz="1200" b="0" u="none" dirty="0" smtClean="0">
                          <a:solidFill>
                            <a:schemeClr val="tx1"/>
                          </a:solidFill>
                        </a:rPr>
                        <a:t>10</a:t>
                      </a:r>
                      <a:r>
                        <a:rPr kumimoji="1" lang="ja-JP" altLang="en-US" sz="1200" b="0" u="none" dirty="0" smtClean="0">
                          <a:solidFill>
                            <a:schemeClr val="tx1"/>
                          </a:solidFill>
                        </a:rPr>
                        <a:t>月末</a:t>
                      </a:r>
                      <a:r>
                        <a:rPr kumimoji="1" lang="en-US" altLang="ja-JP" sz="1200" b="0" u="none" dirty="0" smtClean="0">
                          <a:solidFill>
                            <a:schemeClr val="tx1"/>
                          </a:solidFill>
                        </a:rPr>
                        <a:t>)</a:t>
                      </a:r>
                    </a:p>
                    <a:p>
                      <a:pPr algn="l"/>
                      <a:endParaRPr kumimoji="1" lang="en-US" altLang="ja-JP" sz="1200" b="0" u="none" dirty="0" smtClean="0">
                        <a:solidFill>
                          <a:schemeClr val="tx1"/>
                        </a:solidFill>
                      </a:endParaRPr>
                    </a:p>
                    <a:p>
                      <a:pPr algn="l"/>
                      <a:endParaRPr kumimoji="1" lang="en-US" altLang="ja-JP" sz="1200" b="0" u="none" dirty="0" smtClean="0">
                        <a:solidFill>
                          <a:schemeClr val="tx1"/>
                        </a:solidFill>
                      </a:endParaRPr>
                    </a:p>
                    <a:p>
                      <a:pPr algn="l"/>
                      <a:r>
                        <a:rPr kumimoji="1" lang="en-US" altLang="ja-JP" sz="1200" dirty="0" smtClean="0">
                          <a:solidFill>
                            <a:schemeClr val="tx1"/>
                          </a:solidFill>
                        </a:rPr>
                        <a:t> -</a:t>
                      </a:r>
                      <a:r>
                        <a:rPr kumimoji="1" lang="ja-JP" altLang="en-US" sz="1200" dirty="0" smtClean="0">
                          <a:solidFill>
                            <a:schemeClr val="tx1"/>
                          </a:solidFill>
                        </a:rPr>
                        <a:t>登録企業数</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3,289</a:t>
                      </a:r>
                      <a:r>
                        <a:rPr kumimoji="1" lang="ja-JP" altLang="en-US" sz="1200" dirty="0" smtClean="0">
                          <a:solidFill>
                            <a:schemeClr val="tx1"/>
                          </a:solidFill>
                        </a:rPr>
                        <a:t>社</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4,606</a:t>
                      </a:r>
                      <a:r>
                        <a:rPr kumimoji="1" lang="ja-JP" altLang="en-US" sz="1200" dirty="0" smtClean="0">
                          <a:solidFill>
                            <a:schemeClr val="tx1"/>
                          </a:solidFill>
                        </a:rPr>
                        <a:t>社</a:t>
                      </a:r>
                      <a:r>
                        <a:rPr kumimoji="1" lang="en-US" altLang="ja-JP" sz="1200" dirty="0" smtClean="0">
                          <a:solidFill>
                            <a:schemeClr val="tx1"/>
                          </a:solidFill>
                        </a:rPr>
                        <a:t>(2014</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 </a:t>
                      </a:r>
                      <a:r>
                        <a:rPr kumimoji="1" lang="ja-JP" altLang="en-US" sz="1200" baseline="0" dirty="0" smtClean="0">
                          <a:solidFill>
                            <a:schemeClr val="tx1"/>
                          </a:solidFill>
                        </a:rPr>
                        <a:t> </a:t>
                      </a:r>
                      <a:r>
                        <a:rPr kumimoji="1" lang="en-US" altLang="ja-JP" sz="1200" dirty="0" smtClean="0">
                          <a:solidFill>
                            <a:schemeClr val="tx1"/>
                          </a:solidFill>
                        </a:rPr>
                        <a:t>5,320</a:t>
                      </a:r>
                      <a:r>
                        <a:rPr kumimoji="1" lang="ja-JP" altLang="en-US" sz="1200" dirty="0" smtClean="0">
                          <a:solidFill>
                            <a:schemeClr val="tx1"/>
                          </a:solidFill>
                        </a:rPr>
                        <a:t>社</a:t>
                      </a:r>
                      <a:r>
                        <a:rPr kumimoji="1" lang="en-US" altLang="ja-JP" sz="1200" dirty="0" smtClean="0">
                          <a:solidFill>
                            <a:schemeClr val="tx1"/>
                          </a:solidFill>
                        </a:rPr>
                        <a:t>(2015</a:t>
                      </a:r>
                      <a:r>
                        <a:rPr kumimoji="1" lang="ja-JP" altLang="en-US" sz="1200" dirty="0" smtClean="0">
                          <a:solidFill>
                            <a:schemeClr val="tx1"/>
                          </a:solidFill>
                        </a:rPr>
                        <a:t>年度末</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  </a:t>
                      </a:r>
                      <a:r>
                        <a:rPr kumimoji="1" lang="en-US" altLang="ja-JP" sz="1200" b="0" u="none" baseline="0" dirty="0" smtClean="0">
                          <a:solidFill>
                            <a:schemeClr val="tx1"/>
                          </a:solidFill>
                        </a:rPr>
                        <a:t>5</a:t>
                      </a:r>
                      <a:r>
                        <a:rPr kumimoji="1" lang="en-US" altLang="ja-JP" sz="1200" b="0" u="none" dirty="0" smtClean="0">
                          <a:solidFill>
                            <a:schemeClr val="tx1"/>
                          </a:solidFill>
                        </a:rPr>
                        <a:t>,616</a:t>
                      </a:r>
                      <a:r>
                        <a:rPr kumimoji="1" lang="ja-JP" altLang="en-US" sz="1200" b="0" u="none" dirty="0" smtClean="0">
                          <a:solidFill>
                            <a:schemeClr val="tx1"/>
                          </a:solidFill>
                        </a:rPr>
                        <a:t>社</a:t>
                      </a:r>
                      <a:r>
                        <a:rPr kumimoji="1" lang="en-US" altLang="ja-JP" sz="1200" b="0" u="none" dirty="0" smtClean="0">
                          <a:solidFill>
                            <a:schemeClr val="tx1"/>
                          </a:solidFill>
                        </a:rPr>
                        <a:t>(2016</a:t>
                      </a:r>
                      <a:r>
                        <a:rPr kumimoji="1" lang="ja-JP" altLang="en-US" sz="1200" b="0" u="none" dirty="0" smtClean="0">
                          <a:solidFill>
                            <a:schemeClr val="tx1"/>
                          </a:solidFill>
                        </a:rPr>
                        <a:t>年度末</a:t>
                      </a:r>
                      <a:r>
                        <a:rPr kumimoji="1" lang="en-US" altLang="ja-JP" sz="1200" b="0" u="none" dirty="0" smtClean="0">
                          <a:solidFill>
                            <a:schemeClr val="tx1"/>
                          </a:solidFill>
                        </a:rPr>
                        <a:t>)</a:t>
                      </a:r>
                      <a:endParaRPr kumimoji="1" lang="ja-JP" altLang="en-US" sz="1200" b="0" u="none" dirty="0" smtClean="0">
                        <a:solidFill>
                          <a:schemeClr val="tx1"/>
                        </a:solidFill>
                      </a:endParaRPr>
                    </a:p>
                    <a:p>
                      <a:pPr algn="l"/>
                      <a:r>
                        <a:rPr kumimoji="1" lang="ja-JP" altLang="en-US" sz="1200" b="0" u="none" dirty="0" smtClean="0">
                          <a:solidFill>
                            <a:schemeClr val="tx1"/>
                          </a:solidFill>
                        </a:rPr>
                        <a:t> </a:t>
                      </a:r>
                      <a:r>
                        <a:rPr kumimoji="1" lang="ja-JP" altLang="en-US" sz="1200" b="0" u="none" baseline="0" dirty="0" smtClean="0">
                          <a:solidFill>
                            <a:schemeClr val="tx1"/>
                          </a:solidFill>
                        </a:rPr>
                        <a:t> </a:t>
                      </a:r>
                      <a:r>
                        <a:rPr kumimoji="1" lang="en-US" altLang="ja-JP" sz="1200" b="0" u="none" baseline="0" dirty="0" smtClean="0">
                          <a:solidFill>
                            <a:schemeClr val="tx1"/>
                          </a:solidFill>
                        </a:rPr>
                        <a:t>6</a:t>
                      </a:r>
                      <a:r>
                        <a:rPr kumimoji="1" lang="en-US" altLang="ja-JP" sz="1200" b="0" u="none" dirty="0" smtClean="0">
                          <a:solidFill>
                            <a:schemeClr val="tx1"/>
                          </a:solidFill>
                        </a:rPr>
                        <a:t>,228</a:t>
                      </a:r>
                      <a:r>
                        <a:rPr kumimoji="1" lang="ja-JP" altLang="en-US" sz="1200" b="0" u="none" dirty="0" smtClean="0">
                          <a:solidFill>
                            <a:schemeClr val="tx1"/>
                          </a:solidFill>
                        </a:rPr>
                        <a:t>社</a:t>
                      </a:r>
                      <a:r>
                        <a:rPr kumimoji="1" lang="en-US" altLang="ja-JP" sz="1200" b="0" u="none" dirty="0" smtClean="0">
                          <a:solidFill>
                            <a:schemeClr val="tx1"/>
                          </a:solidFill>
                        </a:rPr>
                        <a:t>(2017</a:t>
                      </a:r>
                      <a:r>
                        <a:rPr kumimoji="1" lang="ja-JP" altLang="en-US" sz="1200" b="0" u="none" dirty="0" smtClean="0">
                          <a:solidFill>
                            <a:schemeClr val="tx1"/>
                          </a:solidFill>
                        </a:rPr>
                        <a:t>年度末</a:t>
                      </a:r>
                      <a:r>
                        <a:rPr kumimoji="1" lang="en-US" altLang="ja-JP" sz="1200" b="0" u="none" dirty="0" smtClean="0">
                          <a:solidFill>
                            <a:schemeClr val="tx1"/>
                          </a:solidFill>
                        </a:rPr>
                        <a:t>)</a:t>
                      </a:r>
                    </a:p>
                    <a:p>
                      <a:pPr algn="l"/>
                      <a:r>
                        <a:rPr kumimoji="1" lang="en-US" altLang="ja-JP" sz="1200" b="0" u="none" dirty="0" smtClean="0">
                          <a:solidFill>
                            <a:schemeClr val="tx1"/>
                          </a:solidFill>
                        </a:rPr>
                        <a:t>  7,202</a:t>
                      </a:r>
                      <a:r>
                        <a:rPr kumimoji="1" lang="ja-JP" altLang="en-US" sz="1200" b="0" u="none" dirty="0" smtClean="0">
                          <a:solidFill>
                            <a:schemeClr val="tx1"/>
                          </a:solidFill>
                        </a:rPr>
                        <a:t>社</a:t>
                      </a:r>
                      <a:r>
                        <a:rPr kumimoji="1" lang="en-US" altLang="ja-JP" sz="1200" b="0" u="none" dirty="0" smtClean="0">
                          <a:solidFill>
                            <a:schemeClr val="tx1"/>
                          </a:solidFill>
                        </a:rPr>
                        <a:t>(2018</a:t>
                      </a:r>
                      <a:r>
                        <a:rPr kumimoji="1" lang="ja-JP" altLang="en-US" sz="1200" b="0" u="none" dirty="0" smtClean="0">
                          <a:solidFill>
                            <a:schemeClr val="tx1"/>
                          </a:solidFill>
                        </a:rPr>
                        <a:t>年度末</a:t>
                      </a:r>
                      <a:r>
                        <a:rPr kumimoji="1" lang="en-US" altLang="ja-JP" sz="1200" b="0" u="none" dirty="0" smtClean="0">
                          <a:solidFill>
                            <a:schemeClr val="tx1"/>
                          </a:solidFill>
                        </a:rPr>
                        <a:t>)</a:t>
                      </a:r>
                    </a:p>
                    <a:p>
                      <a:pPr algn="l"/>
                      <a:r>
                        <a:rPr kumimoji="1" lang="en-US" altLang="ja-JP" sz="1200" b="0" u="none" baseline="0" dirty="0" smtClean="0">
                          <a:solidFill>
                            <a:schemeClr val="tx1"/>
                          </a:solidFill>
                        </a:rPr>
                        <a:t>  7,942</a:t>
                      </a:r>
                      <a:r>
                        <a:rPr kumimoji="1" lang="ja-JP" altLang="en-US" sz="1200" b="0" u="none" baseline="0" dirty="0" smtClean="0">
                          <a:solidFill>
                            <a:schemeClr val="tx1"/>
                          </a:solidFill>
                        </a:rPr>
                        <a:t>社</a:t>
                      </a:r>
                      <a:r>
                        <a:rPr kumimoji="1" lang="en-US" altLang="ja-JP" sz="1200" b="0" u="none" baseline="0" dirty="0" smtClean="0">
                          <a:solidFill>
                            <a:schemeClr val="tx1"/>
                          </a:solidFill>
                        </a:rPr>
                        <a:t>(2019</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8,685</a:t>
                      </a:r>
                      <a:r>
                        <a:rPr kumimoji="1" lang="ja-JP" altLang="en-US" sz="1200" b="0" u="none" baseline="0" dirty="0" smtClean="0">
                          <a:solidFill>
                            <a:schemeClr val="tx1"/>
                          </a:solidFill>
                        </a:rPr>
                        <a:t>社</a:t>
                      </a:r>
                      <a:r>
                        <a:rPr kumimoji="1" lang="en-US" altLang="ja-JP" sz="1200" b="0" u="none" baseline="0" dirty="0" smtClean="0">
                          <a:solidFill>
                            <a:schemeClr val="tx1"/>
                          </a:solidFill>
                        </a:rPr>
                        <a:t>(2020</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9,318</a:t>
                      </a:r>
                      <a:r>
                        <a:rPr kumimoji="1" lang="ja-JP" altLang="en-US" sz="1200" b="0" u="none" baseline="0" dirty="0" smtClean="0">
                          <a:solidFill>
                            <a:schemeClr val="tx1"/>
                          </a:solidFill>
                        </a:rPr>
                        <a:t>社</a:t>
                      </a:r>
                      <a:r>
                        <a:rPr kumimoji="1" lang="en-US" altLang="ja-JP" sz="1200" b="0" u="none" baseline="0" dirty="0" smtClean="0">
                          <a:solidFill>
                            <a:schemeClr val="tx1"/>
                          </a:solidFill>
                        </a:rPr>
                        <a:t>(2021</a:t>
                      </a:r>
                      <a:r>
                        <a:rPr kumimoji="1" lang="ja-JP" altLang="en-US" sz="1200" b="0" u="none" baseline="0" dirty="0" smtClean="0">
                          <a:solidFill>
                            <a:schemeClr val="tx1"/>
                          </a:solidFill>
                        </a:rPr>
                        <a:t>年度末</a:t>
                      </a:r>
                      <a:r>
                        <a:rPr kumimoji="1" lang="en-US" altLang="ja-JP" sz="1200" b="0" u="none" baseline="0" dirty="0" smtClean="0">
                          <a:solidFill>
                            <a:schemeClr val="tx1"/>
                          </a:solidFill>
                        </a:rPr>
                        <a:t>)</a:t>
                      </a:r>
                    </a:p>
                    <a:p>
                      <a:pPr algn="l"/>
                      <a:r>
                        <a:rPr kumimoji="1" lang="en-US" altLang="ja-JP" sz="1200" b="0" u="none" baseline="0" dirty="0" smtClean="0">
                          <a:solidFill>
                            <a:schemeClr val="tx1"/>
                          </a:solidFill>
                        </a:rPr>
                        <a:t>  9,831</a:t>
                      </a:r>
                      <a:r>
                        <a:rPr kumimoji="1" lang="ja-JP" altLang="en-US" sz="1200" b="0" u="none" baseline="0" dirty="0" smtClean="0">
                          <a:solidFill>
                            <a:schemeClr val="tx1"/>
                          </a:solidFill>
                        </a:rPr>
                        <a:t>社</a:t>
                      </a:r>
                      <a:r>
                        <a:rPr kumimoji="1" lang="en-US" altLang="ja-JP" sz="1200" b="0" u="none" baseline="0" dirty="0" smtClean="0">
                          <a:solidFill>
                            <a:schemeClr val="tx1"/>
                          </a:solidFill>
                        </a:rPr>
                        <a:t>(2022</a:t>
                      </a:r>
                      <a:r>
                        <a:rPr kumimoji="1" lang="ja-JP" altLang="en-US" sz="1200" b="0" u="none" baseline="0" dirty="0" smtClean="0">
                          <a:solidFill>
                            <a:schemeClr val="tx1"/>
                          </a:solidFill>
                        </a:rPr>
                        <a:t>年度</a:t>
                      </a:r>
                      <a:r>
                        <a:rPr kumimoji="1" lang="en-US" altLang="ja-JP" sz="1200" b="0" u="none" baseline="0" dirty="0" smtClean="0">
                          <a:solidFill>
                            <a:schemeClr val="tx1"/>
                          </a:solidFill>
                        </a:rPr>
                        <a:t>10</a:t>
                      </a:r>
                      <a:r>
                        <a:rPr kumimoji="1" lang="ja-JP" altLang="en-US" sz="1200" b="0" u="none" baseline="0" dirty="0" smtClean="0">
                          <a:solidFill>
                            <a:schemeClr val="tx1"/>
                          </a:solidFill>
                        </a:rPr>
                        <a:t>月末</a:t>
                      </a:r>
                      <a:r>
                        <a:rPr kumimoji="1" lang="en-US" altLang="ja-JP" sz="1200" b="0" u="none" baseline="0" dirty="0" smtClean="0">
                          <a:solidFill>
                            <a:schemeClr val="tx1"/>
                          </a:solidFill>
                        </a:rPr>
                        <a:t>)</a:t>
                      </a:r>
                      <a:endParaRPr kumimoji="1" lang="en-US" altLang="ja-JP" sz="1200" b="0" u="none"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385</a:t>
            </a:fld>
            <a:endParaRPr lang="ja-JP" altLang="en-US"/>
          </a:p>
        </p:txBody>
      </p:sp>
    </p:spTree>
    <p:extLst>
      <p:ext uri="{BB962C8B-B14F-4D97-AF65-F5344CB8AC3E}">
        <p14:creationId xmlns:p14="http://schemas.microsoft.com/office/powerpoint/2010/main" val="861573043"/>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商工労働部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ハートフル条例制定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月施行）</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ハートフル税制創設　</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375072"/>
          <a:ext cx="6696744" cy="6424973"/>
        </p:xfrm>
        <a:graphic>
          <a:graphicData uri="http://schemas.openxmlformats.org/drawingml/2006/table">
            <a:tbl>
              <a:tblPr firstRow="1">
                <a:tableStyleId>{5C22544A-7EE6-4342-B048-85BDC9FD1C3A}</a:tableStyleId>
              </a:tblPr>
              <a:tblGrid>
                <a:gridCol w="1512168">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2070230">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1151">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903822">
                <a:tc>
                  <a:txBody>
                    <a:bodyPr/>
                    <a:lstStyle/>
                    <a:p>
                      <a:pPr algn="l"/>
                      <a:r>
                        <a:rPr kumimoji="1" lang="ja-JP" altLang="en-US" sz="1200" dirty="0" smtClean="0">
                          <a:solidFill>
                            <a:schemeClr val="tx1"/>
                          </a:solidFill>
                        </a:rPr>
                        <a:t>・大阪の</a:t>
                      </a:r>
                      <a:r>
                        <a:rPr kumimoji="1" lang="ja-JP" altLang="en-US" sz="1200" dirty="0" err="1" smtClean="0">
                          <a:solidFill>
                            <a:schemeClr val="tx1"/>
                          </a:solidFill>
                        </a:rPr>
                        <a:t>障がい</a:t>
                      </a:r>
                      <a:r>
                        <a:rPr kumimoji="1" lang="ja-JP" altLang="en-US" sz="1200" dirty="0" smtClean="0">
                          <a:solidFill>
                            <a:schemeClr val="tx1"/>
                          </a:solidFill>
                        </a:rPr>
                        <a:t>者雇用の状況は、全国の下位レベル</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年実雇用率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1.60</a:t>
                      </a: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32</a:t>
                      </a:r>
                      <a:r>
                        <a:rPr kumimoji="1" lang="ja-JP" altLang="en-US" sz="1200" dirty="0" smtClean="0">
                          <a:solidFill>
                            <a:schemeClr val="tx1"/>
                          </a:solidFill>
                        </a:rPr>
                        <a:t>位</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法定雇用率達成企業割合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42.9</a:t>
                      </a:r>
                      <a:r>
                        <a:rPr kumimoji="1" lang="ja-JP" altLang="en-US" sz="1200" dirty="0" smtClean="0">
                          <a:solidFill>
                            <a:schemeClr val="tx1"/>
                          </a:solidFill>
                        </a:rPr>
                        <a:t>％</a:t>
                      </a:r>
                      <a:r>
                        <a:rPr kumimoji="1" lang="en-US" altLang="ja-JP" sz="1200" dirty="0" smtClean="0">
                          <a:solidFill>
                            <a:schemeClr val="tx1"/>
                          </a:solidFill>
                        </a:rPr>
                        <a:t>(</a:t>
                      </a:r>
                      <a:r>
                        <a:rPr kumimoji="1" lang="ja-JP" altLang="en-US" sz="1200" dirty="0" smtClean="0">
                          <a:solidFill>
                            <a:schemeClr val="tx1"/>
                          </a:solidFill>
                        </a:rPr>
                        <a:t>全国</a:t>
                      </a:r>
                      <a:r>
                        <a:rPr kumimoji="1" lang="en-US" altLang="ja-JP" sz="1200" dirty="0" smtClean="0">
                          <a:solidFill>
                            <a:schemeClr val="tx1"/>
                          </a:solidFill>
                        </a:rPr>
                        <a:t>45</a:t>
                      </a:r>
                      <a:r>
                        <a:rPr kumimoji="1" lang="ja-JP" altLang="en-US" sz="1200" dirty="0" smtClean="0">
                          <a:solidFill>
                            <a:schemeClr val="tx1"/>
                          </a:solidFill>
                        </a:rPr>
                        <a:t>位</a:t>
                      </a:r>
                      <a:r>
                        <a:rPr kumimoji="1" lang="en-US" altLang="ja-JP" sz="1200" dirty="0" smtClean="0">
                          <a:solidFill>
                            <a:schemeClr val="tx1"/>
                          </a:solidFill>
                        </a:rPr>
                        <a:t>)</a:t>
                      </a:r>
                    </a:p>
                    <a:p>
                      <a:pPr algn="l"/>
                      <a:endParaRPr kumimoji="1" lang="en-US" altLang="ja-JP" sz="1200" dirty="0" smtClean="0">
                        <a:solidFill>
                          <a:schemeClr val="tx1"/>
                        </a:solidFill>
                      </a:endParaRPr>
                    </a:p>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者の法定雇用率が、</a:t>
                      </a:r>
                      <a:r>
                        <a:rPr kumimoji="1" lang="en-US" altLang="ja-JP" sz="1200" dirty="0" smtClean="0">
                          <a:solidFill>
                            <a:schemeClr val="tx1"/>
                          </a:solidFill>
                        </a:rPr>
                        <a:t>1.8</a:t>
                      </a:r>
                      <a:r>
                        <a:rPr kumimoji="1" lang="ja-JP" altLang="en-US" sz="1200" dirty="0" smtClean="0">
                          <a:solidFill>
                            <a:schemeClr val="tx1"/>
                          </a:solidFill>
                        </a:rPr>
                        <a:t>％から</a:t>
                      </a:r>
                      <a:r>
                        <a:rPr kumimoji="1" lang="en-US" altLang="ja-JP" sz="1200" dirty="0" smtClean="0">
                          <a:solidFill>
                            <a:schemeClr val="tx1"/>
                          </a:solidFill>
                        </a:rPr>
                        <a:t>2.0</a:t>
                      </a:r>
                      <a:r>
                        <a:rPr kumimoji="1" lang="ja-JP" altLang="en-US" sz="1200" dirty="0" smtClean="0">
                          <a:solidFill>
                            <a:schemeClr val="tx1"/>
                          </a:solidFill>
                        </a:rPr>
                        <a:t>％に引き上げられ、一層の対策が不可欠</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参考</a:t>
                      </a:r>
                      <a:r>
                        <a:rPr kumimoji="1" lang="en-US" altLang="ja-JP" sz="1200" dirty="0" smtClean="0">
                          <a:solidFill>
                            <a:schemeClr val="tx1"/>
                          </a:solidFill>
                        </a:rPr>
                        <a:t>〕</a:t>
                      </a:r>
                      <a:r>
                        <a:rPr kumimoji="1" lang="ja-JP" altLang="en-US" sz="1200" dirty="0" smtClean="0">
                          <a:solidFill>
                            <a:schemeClr val="tx1"/>
                          </a:solidFill>
                        </a:rPr>
                        <a:t>法定雇用率</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r>
                        <a:rPr kumimoji="1" lang="ja-JP" altLang="en-US" sz="1200" baseline="0" dirty="0" smtClean="0">
                          <a:solidFill>
                            <a:schemeClr val="tx1"/>
                          </a:solidFill>
                        </a:rPr>
                        <a:t> </a:t>
                      </a:r>
                      <a:r>
                        <a:rPr kumimoji="1" lang="en-US" altLang="ja-JP" sz="1200" baseline="0" dirty="0" smtClean="0">
                          <a:solidFill>
                            <a:schemeClr val="tx1"/>
                          </a:solidFill>
                        </a:rPr>
                        <a:t>2.2</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baseline="0" dirty="0" smtClean="0">
                          <a:solidFill>
                            <a:schemeClr val="tx1"/>
                          </a:solidFill>
                        </a:rPr>
                        <a:t> </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 </a:t>
                      </a:r>
                      <a:r>
                        <a:rPr kumimoji="1" lang="en-US" altLang="ja-JP" sz="1200" dirty="0" smtClean="0">
                          <a:solidFill>
                            <a:schemeClr val="tx1"/>
                          </a:solidFill>
                        </a:rPr>
                        <a:t>2.3</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者雇用の促進」に向けた制度の創設と取組みの推進</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・府との契約・補助金交付等の対象となる企業での</a:t>
                      </a:r>
                      <a:r>
                        <a:rPr kumimoji="1" lang="ja-JP" altLang="en-US" sz="1200" dirty="0" err="1" smtClean="0">
                          <a:solidFill>
                            <a:schemeClr val="tx1"/>
                          </a:solidFill>
                        </a:rPr>
                        <a:t>障がい</a:t>
                      </a:r>
                      <a:r>
                        <a:rPr kumimoji="1" lang="ja-JP" altLang="en-US" sz="1200" dirty="0" smtClean="0">
                          <a:solidFill>
                            <a:schemeClr val="tx1"/>
                          </a:solidFill>
                        </a:rPr>
                        <a:t>者雇用を促す条例を制定</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lnSpc>
                          <a:spcPts val="1300"/>
                        </a:lnSpc>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者雇用促進ｾﾝﾀｰ（</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月設置）</a:t>
                      </a:r>
                      <a:endParaRPr kumimoji="1" lang="en-US" altLang="ja-JP" sz="1200" dirty="0" smtClean="0">
                        <a:solidFill>
                          <a:schemeClr val="tx1"/>
                        </a:solidFill>
                      </a:endParaRPr>
                    </a:p>
                    <a:p>
                      <a:pPr marL="88900" indent="0" algn="l">
                        <a:lnSpc>
                          <a:spcPts val="1300"/>
                        </a:lnSpc>
                      </a:pPr>
                      <a:r>
                        <a:rPr kumimoji="1" lang="en-US" altLang="ja-JP" sz="1100" dirty="0" smtClean="0">
                          <a:solidFill>
                            <a:schemeClr val="tx1"/>
                          </a:solidFill>
                        </a:rPr>
                        <a:t>-</a:t>
                      </a:r>
                      <a:r>
                        <a:rPr kumimoji="1" lang="ja-JP" altLang="en-US" sz="1100" dirty="0" smtClean="0">
                          <a:solidFill>
                            <a:schemeClr val="tx1"/>
                          </a:solidFill>
                        </a:rPr>
                        <a:t>条例に基づく雇入れ計画の達成に向けた誘導・支援、</a:t>
                      </a:r>
                      <a:r>
                        <a:rPr kumimoji="1" lang="ja-JP" altLang="en-US" sz="1100" dirty="0" err="1" smtClean="0">
                          <a:solidFill>
                            <a:schemeClr val="tx1"/>
                          </a:solidFill>
                        </a:rPr>
                        <a:t>障がい</a:t>
                      </a:r>
                      <a:r>
                        <a:rPr kumimoji="1" lang="ja-JP" altLang="en-US" sz="1100" dirty="0" smtClean="0">
                          <a:solidFill>
                            <a:schemeClr val="tx1"/>
                          </a:solidFill>
                        </a:rPr>
                        <a:t>理解促進等ｾﾐﾅｰの開催 等</a:t>
                      </a:r>
                      <a:endParaRPr kumimoji="1" lang="en-US" altLang="ja-JP" sz="1100" dirty="0" smtClean="0">
                        <a:solidFill>
                          <a:schemeClr val="tx1"/>
                        </a:solidFill>
                      </a:endParaRPr>
                    </a:p>
                    <a:p>
                      <a:pPr algn="l">
                        <a:lnSpc>
                          <a:spcPts val="1300"/>
                        </a:lnSpc>
                      </a:pPr>
                      <a:r>
                        <a:rPr kumimoji="1" lang="ja-JP" altLang="en-US" sz="1200" dirty="0" smtClean="0">
                          <a:solidFill>
                            <a:schemeClr val="tx1"/>
                          </a:solidFill>
                        </a:rPr>
                        <a:t>・「ハートフル条例」</a:t>
                      </a:r>
                      <a:endParaRPr kumimoji="1" lang="en-US" altLang="ja-JP" sz="800" u="sng" dirty="0" smtClean="0">
                        <a:solidFill>
                          <a:schemeClr val="tx1"/>
                        </a:solidFill>
                      </a:endParaRPr>
                    </a:p>
                    <a:p>
                      <a:pPr algn="l">
                        <a:lnSpc>
                          <a:spcPts val="1300"/>
                        </a:lnSpc>
                      </a:pPr>
                      <a:r>
                        <a:rPr kumimoji="1" lang="en-US" altLang="ja-JP" sz="1200" dirty="0" smtClean="0">
                          <a:solidFill>
                            <a:schemeClr val="tx1"/>
                          </a:solidFill>
                        </a:rPr>
                        <a:t>-</a:t>
                      </a:r>
                      <a:r>
                        <a:rPr kumimoji="1" lang="ja-JP" altLang="en-US" sz="1200" dirty="0" smtClean="0">
                          <a:solidFill>
                            <a:schemeClr val="tx1"/>
                          </a:solidFill>
                        </a:rPr>
                        <a:t>対象：府の契約先、補助金交付先、指定管理者</a:t>
                      </a:r>
                      <a:endParaRPr kumimoji="1" lang="en-US" altLang="ja-JP" sz="1200" dirty="0" smtClean="0">
                        <a:solidFill>
                          <a:schemeClr val="tx1"/>
                        </a:solidFill>
                      </a:endParaRPr>
                    </a:p>
                    <a:p>
                      <a:pPr marL="88900" indent="-88900" algn="l">
                        <a:lnSpc>
                          <a:spcPts val="1300"/>
                        </a:lnSpc>
                      </a:pPr>
                      <a:r>
                        <a:rPr kumimoji="1" lang="ja-JP" altLang="en-US" sz="1200" dirty="0" smtClean="0">
                          <a:solidFill>
                            <a:schemeClr val="tx1"/>
                          </a:solidFill>
                        </a:rPr>
                        <a:t> →法定雇用率未達成企業に雇入れ計画策定を義務付け等</a:t>
                      </a:r>
                      <a:endParaRPr kumimoji="1" lang="en-US" altLang="ja-JP" sz="1200" strike="sngStrike"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smtClean="0">
                          <a:solidFill>
                            <a:srgbClr val="FF0000"/>
                          </a:solidFill>
                        </a:rPr>
                        <a:t>   </a:t>
                      </a:r>
                      <a:r>
                        <a:rPr kumimoji="1" lang="ja-JP" altLang="en-US" sz="1200" dirty="0" smtClean="0">
                          <a:solidFill>
                            <a:schemeClr val="tx1"/>
                          </a:solidFill>
                        </a:rPr>
                        <a:t>雇用状況報告事業者数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3,702</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5,956</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うち未達成事業者の指導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1,243</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r>
                        <a:rPr kumimoji="1" lang="ja-JP" altLang="en-US"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1,921</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・「ハートフル条例改正」</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月制定、</a:t>
                      </a:r>
                      <a:r>
                        <a:rPr kumimoji="1" lang="en-US" altLang="ja-JP" sz="1200" dirty="0" smtClean="0">
                          <a:solidFill>
                            <a:schemeClr val="tx1"/>
                          </a:solidFill>
                        </a:rPr>
                        <a:t>9</a:t>
                      </a:r>
                      <a:r>
                        <a:rPr kumimoji="1" lang="ja-JP" altLang="en-US" sz="1200" dirty="0" smtClean="0">
                          <a:solidFill>
                            <a:schemeClr val="tx1"/>
                          </a:solidFill>
                        </a:rPr>
                        <a:t>月施行</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対象：法定雇用率未達成の特定中小事業主（府内にのみ事業所等を有する</a:t>
                      </a:r>
                      <a:r>
                        <a:rPr kumimoji="1" lang="en-US" altLang="ja-JP" sz="1200" dirty="0" smtClean="0">
                          <a:solidFill>
                            <a:schemeClr val="tx1"/>
                          </a:solidFill>
                        </a:rPr>
                        <a:t>43.5</a:t>
                      </a:r>
                      <a:r>
                        <a:rPr kumimoji="1" lang="ja-JP" altLang="en-US" sz="1200" dirty="0" smtClean="0">
                          <a:solidFill>
                            <a:schemeClr val="tx1"/>
                          </a:solidFill>
                        </a:rPr>
                        <a:t>人以上</a:t>
                      </a:r>
                      <a:r>
                        <a:rPr kumimoji="1" lang="en-US" altLang="ja-JP" sz="1200" dirty="0" smtClean="0">
                          <a:solidFill>
                            <a:schemeClr val="tx1"/>
                          </a:solidFill>
                        </a:rPr>
                        <a:t>100</a:t>
                      </a:r>
                      <a:r>
                        <a:rPr kumimoji="1" lang="ja-JP" altLang="en-US" sz="1200" dirty="0" smtClean="0">
                          <a:solidFill>
                            <a:schemeClr val="tx1"/>
                          </a:solidFill>
                        </a:rPr>
                        <a:t>人以下の事業主</a:t>
                      </a:r>
                      <a:r>
                        <a:rPr kumimoji="1" lang="en-US" altLang="ja-JP" sz="1200" dirty="0" smtClean="0">
                          <a:solidFill>
                            <a:schemeClr val="tx1"/>
                          </a:solidFill>
                        </a:rPr>
                        <a:t>)</a:t>
                      </a:r>
                      <a:endParaRPr kumimoji="1" lang="ja-JP" altLang="en-US" sz="1200" dirty="0" smtClean="0">
                        <a:solidFill>
                          <a:schemeClr val="tx1"/>
                        </a:solidFill>
                      </a:endParaRP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者雇用推進計画策定を努力義務化等</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baseline="0" dirty="0" smtClean="0">
                          <a:solidFill>
                            <a:srgbClr val="FF0000"/>
                          </a:solidFill>
                        </a:rPr>
                        <a:t>   </a:t>
                      </a:r>
                      <a:r>
                        <a:rPr kumimoji="1" lang="ja-JP" altLang="en-US" sz="1200" dirty="0" smtClean="0">
                          <a:solidFill>
                            <a:schemeClr val="tx1"/>
                          </a:solidFill>
                        </a:rPr>
                        <a:t>雇用推進計画書提出事業者数</a:t>
                      </a:r>
                      <a:r>
                        <a:rPr kumimoji="1" lang="ja-JP" altLang="en-US" sz="1200" baseline="0" dirty="0" smtClean="0">
                          <a:solidFill>
                            <a:schemeClr val="tx1"/>
                          </a:solidFill>
                        </a:rPr>
                        <a:t>  </a:t>
                      </a:r>
                      <a:r>
                        <a:rPr kumimoji="1" lang="en-US" altLang="ja-JP" sz="1200" dirty="0" smtClean="0">
                          <a:solidFill>
                            <a:schemeClr val="tx1"/>
                          </a:solidFill>
                        </a:rPr>
                        <a:t>218</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r>
                        <a:rPr kumimoji="1" lang="ja-JP" altLang="en-US" sz="1200" dirty="0" smtClean="0">
                          <a:solidFill>
                            <a:schemeClr val="tx1"/>
                          </a:solidFill>
                        </a:rPr>
                        <a:t>　</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・「ハートフル税制」</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者を多数雇用する中小企業等の法人事業税を軽減　延べ</a:t>
                      </a:r>
                      <a:r>
                        <a:rPr kumimoji="1" lang="en-US" altLang="ja-JP" sz="1200" dirty="0" smtClean="0">
                          <a:solidFill>
                            <a:schemeClr val="tx1"/>
                          </a:solidFill>
                        </a:rPr>
                        <a:t>114</a:t>
                      </a:r>
                      <a:r>
                        <a:rPr kumimoji="1" lang="ja-JP" altLang="en-US" sz="1200" dirty="0" smtClean="0">
                          <a:solidFill>
                            <a:schemeClr val="tx1"/>
                          </a:solidFill>
                        </a:rPr>
                        <a:t>社</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 </a:t>
                      </a:r>
                      <a:r>
                        <a:rPr kumimoji="1" lang="ja-JP" altLang="en-US" sz="1200" dirty="0" smtClean="0">
                          <a:solidFill>
                            <a:schemeClr val="tx1"/>
                          </a:solidFill>
                        </a:rPr>
                        <a:t> </a:t>
                      </a:r>
                      <a:r>
                        <a:rPr kumimoji="1" lang="en-US" altLang="ja-JP" sz="1200" dirty="0" smtClean="0">
                          <a:solidFill>
                            <a:schemeClr val="tx1"/>
                          </a:solidFill>
                        </a:rPr>
                        <a:t>200</a:t>
                      </a:r>
                      <a:r>
                        <a:rPr kumimoji="1" lang="ja-JP" altLang="en-US" sz="1200" dirty="0" smtClean="0">
                          <a:solidFill>
                            <a:schemeClr val="tx1"/>
                          </a:solidFill>
                        </a:rPr>
                        <a:t>社</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月末</a:t>
                      </a:r>
                      <a:r>
                        <a:rPr kumimoji="1" lang="en-US" altLang="ja-JP" sz="1200" dirty="0" smtClean="0">
                          <a:solidFill>
                            <a:schemeClr val="tx1"/>
                          </a:solidFill>
                        </a:rPr>
                        <a:t>)</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・中期目標の策定</a:t>
                      </a:r>
                    </a:p>
                    <a:p>
                      <a:pPr marL="88900" marR="0" indent="-8890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年度までに実雇用率</a:t>
                      </a:r>
                      <a:r>
                        <a:rPr kumimoji="1" lang="en-US" altLang="ja-JP" sz="1200" dirty="0" smtClean="0">
                          <a:solidFill>
                            <a:schemeClr val="tx1"/>
                          </a:solidFill>
                        </a:rPr>
                        <a:t>2.3</a:t>
                      </a:r>
                      <a:r>
                        <a:rPr kumimoji="1" lang="ja-JP" altLang="en-US" sz="1200" dirty="0" smtClean="0">
                          <a:solidFill>
                            <a:schemeClr val="tx1"/>
                          </a:solidFill>
                        </a:rPr>
                        <a:t>％以上、雇用数</a:t>
                      </a:r>
                      <a:r>
                        <a:rPr kumimoji="1" lang="en-US" altLang="ja-JP" sz="1200" dirty="0" smtClean="0">
                          <a:solidFill>
                            <a:schemeClr val="tx1"/>
                          </a:solidFill>
                        </a:rPr>
                        <a:t>56,700</a:t>
                      </a:r>
                      <a:r>
                        <a:rPr kumimoji="1" lang="ja-JP" altLang="en-US" sz="1200" dirty="0" smtClean="0">
                          <a:solidFill>
                            <a:schemeClr val="tx1"/>
                          </a:solidFill>
                        </a:rPr>
                        <a:t>人</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a:t>
                      </a:r>
                      <a:r>
                        <a:rPr kumimoji="1" lang="ja-JP" altLang="en-US" sz="1200" dirty="0" err="1" smtClean="0">
                          <a:solidFill>
                            <a:schemeClr val="tx1"/>
                          </a:solidFill>
                        </a:rPr>
                        <a:t>障がい</a:t>
                      </a:r>
                      <a:r>
                        <a:rPr kumimoji="1" lang="ja-JP" altLang="en-US" sz="1200" dirty="0" smtClean="0">
                          <a:solidFill>
                            <a:schemeClr val="tx1"/>
                          </a:solidFill>
                        </a:rPr>
                        <a:t>者の実雇用率が上昇（全国平均レベルに）</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大阪府（参考</a:t>
                      </a:r>
                      <a:r>
                        <a:rPr kumimoji="1" lang="en-US" altLang="ja-JP" sz="1200" dirty="0" smtClean="0">
                          <a:solidFill>
                            <a:schemeClr val="tx1"/>
                          </a:solidFill>
                        </a:rPr>
                        <a:t>:</a:t>
                      </a:r>
                      <a:r>
                        <a:rPr kumimoji="1" lang="ja-JP" altLang="en-US" sz="1200" dirty="0" smtClean="0">
                          <a:solidFill>
                            <a:schemeClr val="tx1"/>
                          </a:solidFill>
                        </a:rPr>
                        <a:t>全国順位）</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1.60%</a:t>
                      </a:r>
                      <a:r>
                        <a:rPr kumimoji="1" lang="ja-JP" altLang="en-US" sz="1200" dirty="0" smtClean="0">
                          <a:solidFill>
                            <a:schemeClr val="tx1"/>
                          </a:solidFill>
                        </a:rPr>
                        <a:t>（</a:t>
                      </a:r>
                      <a:r>
                        <a:rPr kumimoji="1" lang="en-US" altLang="ja-JP" sz="1200" dirty="0" smtClean="0">
                          <a:solidFill>
                            <a:schemeClr val="tx1"/>
                          </a:solidFill>
                        </a:rPr>
                        <a:t>32</a:t>
                      </a:r>
                      <a:r>
                        <a:rPr kumimoji="1" lang="ja-JP" altLang="en-US" sz="1200" dirty="0" smtClean="0">
                          <a:solidFill>
                            <a:schemeClr val="tx1"/>
                          </a:solidFill>
                        </a:rPr>
                        <a:t>位）</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1.92%</a:t>
                      </a:r>
                      <a:r>
                        <a:rPr kumimoji="1" lang="ja-JP" altLang="en-US" sz="1200" b="0" u="none" dirty="0" smtClean="0">
                          <a:solidFill>
                            <a:schemeClr val="tx1"/>
                          </a:solidFill>
                        </a:rPr>
                        <a:t>（</a:t>
                      </a:r>
                      <a:r>
                        <a:rPr kumimoji="1" lang="en-US" altLang="ja-JP" sz="1200" b="0" u="none" dirty="0" smtClean="0">
                          <a:solidFill>
                            <a:schemeClr val="tx1"/>
                          </a:solidFill>
                        </a:rPr>
                        <a:t>43</a:t>
                      </a:r>
                      <a:r>
                        <a:rPr kumimoji="1" lang="ja-JP" altLang="en-US" sz="1200" b="0" u="none" dirty="0" smtClean="0">
                          <a:solidFill>
                            <a:schemeClr val="tx1"/>
                          </a:solidFill>
                        </a:rPr>
                        <a:t>位）</a:t>
                      </a:r>
                      <a:endParaRPr kumimoji="1" lang="en-US" altLang="ja-JP" sz="1200" b="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2018</a:t>
                      </a:r>
                      <a:r>
                        <a:rPr kumimoji="1" lang="ja-JP" altLang="en-US" sz="1200" b="0" u="none" dirty="0" smtClean="0">
                          <a:solidFill>
                            <a:schemeClr val="tx1"/>
                          </a:solidFill>
                        </a:rPr>
                        <a:t>年　</a:t>
                      </a:r>
                      <a:r>
                        <a:rPr kumimoji="1" lang="en-US" altLang="ja-JP" sz="1200" b="0" u="none" dirty="0" smtClean="0">
                          <a:solidFill>
                            <a:schemeClr val="tx1"/>
                          </a:solidFill>
                        </a:rPr>
                        <a:t>2.01%</a:t>
                      </a:r>
                      <a:r>
                        <a:rPr kumimoji="1" lang="ja-JP" altLang="en-US" sz="1200" b="0" u="none" dirty="0" smtClean="0">
                          <a:solidFill>
                            <a:schemeClr val="tx1"/>
                          </a:solidFill>
                        </a:rPr>
                        <a:t>（</a:t>
                      </a:r>
                      <a:r>
                        <a:rPr kumimoji="1" lang="en-US" altLang="ja-JP" sz="1200" b="0" u="none" dirty="0" smtClean="0">
                          <a:solidFill>
                            <a:schemeClr val="tx1"/>
                          </a:solidFill>
                        </a:rPr>
                        <a:t>42</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2019</a:t>
                      </a:r>
                      <a:r>
                        <a:rPr kumimoji="1" lang="ja-JP" altLang="en-US" sz="1200" b="0" u="none" dirty="0" smtClean="0">
                          <a:solidFill>
                            <a:schemeClr val="tx1"/>
                          </a:solidFill>
                        </a:rPr>
                        <a:t>年　</a:t>
                      </a:r>
                      <a:r>
                        <a:rPr kumimoji="1" lang="en-US" altLang="ja-JP" sz="1200" b="0" u="none" dirty="0" smtClean="0">
                          <a:solidFill>
                            <a:schemeClr val="tx1"/>
                          </a:solidFill>
                        </a:rPr>
                        <a:t>2.08%</a:t>
                      </a:r>
                      <a:r>
                        <a:rPr kumimoji="1" lang="ja-JP" altLang="en-US" sz="1200" b="0" u="none" dirty="0" smtClean="0">
                          <a:solidFill>
                            <a:schemeClr val="tx1"/>
                          </a:solidFill>
                        </a:rPr>
                        <a:t>（</a:t>
                      </a:r>
                      <a:r>
                        <a:rPr kumimoji="1" lang="en-US" altLang="ja-JP" sz="1200" b="0" u="none" dirty="0" smtClean="0">
                          <a:solidFill>
                            <a:schemeClr val="tx1"/>
                          </a:solidFill>
                        </a:rPr>
                        <a:t>42</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2020</a:t>
                      </a:r>
                      <a:r>
                        <a:rPr kumimoji="1" lang="ja-JP" altLang="en-US" sz="1200" b="0" u="none" dirty="0" smtClean="0">
                          <a:solidFill>
                            <a:schemeClr val="tx1"/>
                          </a:solidFill>
                        </a:rPr>
                        <a:t>年　</a:t>
                      </a:r>
                      <a:r>
                        <a:rPr kumimoji="1" lang="en-US" altLang="ja-JP" sz="1200" b="0" u="none" dirty="0" smtClean="0">
                          <a:solidFill>
                            <a:schemeClr val="tx1"/>
                          </a:solidFill>
                        </a:rPr>
                        <a:t>2.12%</a:t>
                      </a:r>
                      <a:r>
                        <a:rPr kumimoji="1" lang="ja-JP" altLang="en-US" sz="1200" b="0" u="none" dirty="0" smtClean="0">
                          <a:solidFill>
                            <a:schemeClr val="tx1"/>
                          </a:solidFill>
                        </a:rPr>
                        <a:t>（</a:t>
                      </a:r>
                      <a:r>
                        <a:rPr kumimoji="1" lang="en-US" altLang="ja-JP" sz="1200" b="0" u="none" dirty="0" smtClean="0">
                          <a:solidFill>
                            <a:schemeClr val="tx1"/>
                          </a:solidFill>
                        </a:rPr>
                        <a:t>41</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2021</a:t>
                      </a:r>
                      <a:r>
                        <a:rPr kumimoji="1" lang="ja-JP" altLang="en-US" sz="1200" b="0" u="none" dirty="0" smtClean="0">
                          <a:solidFill>
                            <a:schemeClr val="tx1"/>
                          </a:solidFill>
                        </a:rPr>
                        <a:t>年　</a:t>
                      </a:r>
                      <a:r>
                        <a:rPr kumimoji="1" lang="en-US" altLang="ja-JP" sz="1200" b="0" u="none" dirty="0" smtClean="0">
                          <a:solidFill>
                            <a:schemeClr val="tx1"/>
                          </a:solidFill>
                        </a:rPr>
                        <a:t>2.21%</a:t>
                      </a:r>
                      <a:r>
                        <a:rPr kumimoji="1" lang="ja-JP" altLang="en-US" sz="1200" b="0" u="none" dirty="0" smtClean="0">
                          <a:solidFill>
                            <a:schemeClr val="tx1"/>
                          </a:solidFill>
                        </a:rPr>
                        <a:t>（</a:t>
                      </a:r>
                      <a:r>
                        <a:rPr kumimoji="1" lang="en-US" altLang="ja-JP" sz="1200" b="0" u="none" dirty="0" smtClean="0">
                          <a:solidFill>
                            <a:schemeClr val="tx1"/>
                          </a:solidFill>
                        </a:rPr>
                        <a:t>33</a:t>
                      </a:r>
                      <a:r>
                        <a:rPr kumimoji="1" lang="ja-JP" altLang="en-US" sz="1200" b="0" u="none" dirty="0" smtClean="0">
                          <a:solidFill>
                            <a:schemeClr val="tx1"/>
                          </a:solidFill>
                        </a:rPr>
                        <a:t>位）</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smtClean="0">
                        <a:solidFill>
                          <a:schemeClr val="tx1"/>
                        </a:solidFill>
                      </a:endParaRPr>
                    </a:p>
                    <a:p>
                      <a:pPr algn="l"/>
                      <a:r>
                        <a:rPr kumimoji="1" lang="ja-JP" altLang="en-US" sz="1200" dirty="0" smtClean="0">
                          <a:solidFill>
                            <a:schemeClr val="tx1"/>
                          </a:solidFill>
                        </a:rPr>
                        <a:t>（全国）</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　</a:t>
                      </a:r>
                      <a:r>
                        <a:rPr kumimoji="1" lang="en-US" altLang="ja-JP" sz="1200" dirty="0" smtClean="0">
                          <a:solidFill>
                            <a:schemeClr val="tx1"/>
                          </a:solidFill>
                        </a:rPr>
                        <a:t>1.63%</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rPr>
                        <a:t>2017</a:t>
                      </a:r>
                      <a:r>
                        <a:rPr kumimoji="1" lang="ja-JP" altLang="en-US" sz="1200" b="0" u="none" dirty="0" smtClean="0">
                          <a:solidFill>
                            <a:schemeClr val="tx1"/>
                          </a:solidFill>
                        </a:rPr>
                        <a:t>年　</a:t>
                      </a:r>
                      <a:r>
                        <a:rPr kumimoji="1" lang="en-US" altLang="ja-JP" sz="1200" b="0" u="none" dirty="0" smtClean="0">
                          <a:solidFill>
                            <a:schemeClr val="tx1"/>
                          </a:solidFill>
                        </a:rPr>
                        <a:t>1.97%</a:t>
                      </a:r>
                    </a:p>
                    <a:p>
                      <a:pPr algn="l"/>
                      <a:r>
                        <a:rPr kumimoji="1" lang="en-US" altLang="ja-JP" sz="1200" dirty="0" smtClean="0">
                          <a:solidFill>
                            <a:schemeClr val="tx1"/>
                          </a:solidFill>
                        </a:rPr>
                        <a:t>2018</a:t>
                      </a:r>
                      <a:r>
                        <a:rPr kumimoji="1" lang="ja-JP" altLang="en-US" sz="1200" dirty="0" smtClean="0">
                          <a:solidFill>
                            <a:schemeClr val="tx1"/>
                          </a:solidFill>
                        </a:rPr>
                        <a:t>年　</a:t>
                      </a:r>
                      <a:r>
                        <a:rPr kumimoji="1" lang="en-US" altLang="ja-JP" sz="1200" dirty="0" smtClean="0">
                          <a:solidFill>
                            <a:schemeClr val="tx1"/>
                          </a:solidFill>
                        </a:rPr>
                        <a:t>2.05%</a:t>
                      </a:r>
                    </a:p>
                    <a:p>
                      <a:pPr algn="l"/>
                      <a:r>
                        <a:rPr kumimoji="1" lang="en-US" altLang="ja-JP" sz="1200" dirty="0" smtClean="0">
                          <a:solidFill>
                            <a:schemeClr val="tx1"/>
                          </a:solidFill>
                        </a:rPr>
                        <a:t>2019</a:t>
                      </a:r>
                      <a:r>
                        <a:rPr kumimoji="1" lang="ja-JP" altLang="en-US" sz="1200" dirty="0" smtClean="0">
                          <a:solidFill>
                            <a:schemeClr val="tx1"/>
                          </a:solidFill>
                        </a:rPr>
                        <a:t>年　</a:t>
                      </a:r>
                      <a:r>
                        <a:rPr kumimoji="1" lang="en-US" altLang="ja-JP" sz="1200" dirty="0" smtClean="0">
                          <a:solidFill>
                            <a:schemeClr val="tx1"/>
                          </a:solidFill>
                        </a:rPr>
                        <a:t>2.11%</a:t>
                      </a:r>
                    </a:p>
                    <a:p>
                      <a:pPr algn="l"/>
                      <a:r>
                        <a:rPr kumimoji="1" lang="en-US" altLang="ja-JP" sz="1200" dirty="0" smtClean="0">
                          <a:solidFill>
                            <a:schemeClr val="tx1"/>
                          </a:solidFill>
                        </a:rPr>
                        <a:t>2020</a:t>
                      </a:r>
                      <a:r>
                        <a:rPr kumimoji="1" lang="ja-JP" altLang="en-US" sz="1200" dirty="0" smtClean="0">
                          <a:solidFill>
                            <a:schemeClr val="tx1"/>
                          </a:solidFill>
                        </a:rPr>
                        <a:t>年　</a:t>
                      </a:r>
                      <a:r>
                        <a:rPr kumimoji="1" lang="en-US" altLang="ja-JP" sz="1200" dirty="0" smtClean="0">
                          <a:solidFill>
                            <a:schemeClr val="tx1"/>
                          </a:solidFill>
                        </a:rPr>
                        <a:t>2.15%</a:t>
                      </a:r>
                    </a:p>
                    <a:p>
                      <a:pPr algn="l"/>
                      <a:r>
                        <a:rPr kumimoji="1" lang="en-US" altLang="ja-JP" sz="1200" dirty="0" smtClean="0">
                          <a:solidFill>
                            <a:schemeClr val="tx1"/>
                          </a:solidFill>
                        </a:rPr>
                        <a:t>2021</a:t>
                      </a:r>
                      <a:r>
                        <a:rPr kumimoji="1" lang="ja-JP" altLang="en-US" sz="1200" dirty="0" smtClean="0">
                          <a:solidFill>
                            <a:schemeClr val="tx1"/>
                          </a:solidFill>
                        </a:rPr>
                        <a:t>年　</a:t>
                      </a:r>
                      <a:r>
                        <a:rPr kumimoji="1" lang="en-US" altLang="ja-JP" sz="1200" dirty="0" smtClean="0">
                          <a:solidFill>
                            <a:schemeClr val="tx1"/>
                          </a:solidFill>
                        </a:rPr>
                        <a:t>2.20%</a:t>
                      </a:r>
                    </a:p>
                    <a:p>
                      <a:pPr algn="l"/>
                      <a:endParaRPr kumimoji="1" lang="en-US" altLang="ja-JP" sz="1200" dirty="0" smtClean="0">
                        <a:solidFill>
                          <a:schemeClr val="tx1"/>
                        </a:solidFill>
                      </a:endParaRPr>
                    </a:p>
                    <a:p>
                      <a:pPr algn="l"/>
                      <a:r>
                        <a:rPr kumimoji="1" lang="ja-JP" altLang="en-US" sz="1200" dirty="0" smtClean="0">
                          <a:solidFill>
                            <a:schemeClr val="tx1"/>
                          </a:solidFill>
                        </a:rPr>
                        <a:t>・雇入れ計画に基づく</a:t>
                      </a:r>
                      <a:r>
                        <a:rPr kumimoji="1" lang="ja-JP" altLang="en-US" sz="1200" dirty="0" err="1" smtClean="0">
                          <a:solidFill>
                            <a:schemeClr val="tx1"/>
                          </a:solidFill>
                        </a:rPr>
                        <a:t>障がい</a:t>
                      </a:r>
                      <a:r>
                        <a:rPr kumimoji="1" lang="ja-JP" altLang="en-US" sz="1200" dirty="0" smtClean="0">
                          <a:solidFill>
                            <a:schemeClr val="tx1"/>
                          </a:solidFill>
                        </a:rPr>
                        <a:t>者雇入れ実績</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6,723</a:t>
                      </a:r>
                      <a:r>
                        <a:rPr kumimoji="1" lang="ja-JP" altLang="en-US" sz="1200" dirty="0" smtClean="0">
                          <a:solidFill>
                            <a:schemeClr val="tx1"/>
                          </a:solidFill>
                        </a:rPr>
                        <a:t>人</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ハートフル条例、ハートフル税制の実施</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386</a:t>
            </a:fld>
            <a:endParaRPr lang="ja-JP" altLang="en-US"/>
          </a:p>
        </p:txBody>
      </p:sp>
    </p:spTree>
    <p:extLst>
      <p:ext uri="{BB962C8B-B14F-4D97-AF65-F5344CB8AC3E}">
        <p14:creationId xmlns:p14="http://schemas.microsoft.com/office/powerpoint/2010/main" val="1711960835"/>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526297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府民文化部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地域力再生支援事業補助金</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新しい公共支援事業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大阪府府民協働促進指針</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策定</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348746" y="364656"/>
          <a:ext cx="6768752" cy="624840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368152">
                  <a:extLst>
                    <a:ext uri="{9D8B030D-6E8A-4147-A177-3AD203B41FA5}">
                      <a16:colId xmlns:a16="http://schemas.microsoft.com/office/drawing/2014/main" val="20002"/>
                    </a:ext>
                  </a:extLst>
                </a:gridCol>
                <a:gridCol w="2160240">
                  <a:extLst>
                    <a:ext uri="{9D8B030D-6E8A-4147-A177-3AD203B41FA5}">
                      <a16:colId xmlns:a16="http://schemas.microsoft.com/office/drawing/2014/main" val="20003"/>
                    </a:ext>
                  </a:extLst>
                </a:gridCol>
              </a:tblGrid>
              <a:tr h="479794">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33157">
                <a:tc>
                  <a:txBody>
                    <a:bodyPr/>
                    <a:lstStyle/>
                    <a:p>
                      <a:pPr algn="l"/>
                      <a:r>
                        <a:rPr kumimoji="1" lang="ja-JP" altLang="en-US" sz="1200" dirty="0" smtClean="0"/>
                        <a:t>・地域を支えてきた各種のコミュニティが弱体化</a:t>
                      </a:r>
                      <a:endParaRPr kumimoji="1" lang="en-US" altLang="ja-JP" sz="1200" dirty="0" smtClean="0"/>
                    </a:p>
                    <a:p>
                      <a:pPr algn="l"/>
                      <a:endParaRPr kumimoji="1" lang="ja-JP" altLang="en-US" sz="1200" dirty="0" smtClean="0"/>
                    </a:p>
                    <a:p>
                      <a:pPr algn="l"/>
                      <a:r>
                        <a:rPr kumimoji="1" lang="ja-JP" altLang="en-US" sz="1200" dirty="0" smtClean="0"/>
                        <a:t>・急速に進む都市環境の変化のなかで、大規模災害への備えや支援を要する家庭への対応など、地域の実情に応じて多様化する課題に対して、行政単独で適切に対応していくことが困難になっている。</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①府独自で地域活動の立ち上げ支援</a:t>
                      </a:r>
                      <a:endParaRPr kumimoji="1" lang="en-US" altLang="ja-JP" sz="1200" dirty="0" smtClean="0">
                        <a:solidFill>
                          <a:schemeClr val="tx1"/>
                        </a:solidFill>
                      </a:endParaRPr>
                    </a:p>
                    <a:p>
                      <a:pPr algn="l"/>
                      <a:r>
                        <a:rPr kumimoji="1" lang="ja-JP" altLang="en-US" sz="1200" dirty="0" smtClean="0">
                          <a:solidFill>
                            <a:schemeClr val="tx1"/>
                          </a:solidFill>
                        </a:rPr>
                        <a:t>・「地域力再生支援事業補助金」を創設し、土木事務所などと連携し、地域が取り組む自主的な活動の立ち上げを支援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②国事業を活用した地域課題を解決するモデル事業の支援</a:t>
                      </a:r>
                      <a:endParaRPr kumimoji="1" lang="en-US" altLang="ja-JP" sz="1200" dirty="0" smtClean="0">
                        <a:solidFill>
                          <a:schemeClr val="tx1"/>
                        </a:solidFill>
                      </a:endParaRPr>
                    </a:p>
                    <a:p>
                      <a:pPr algn="l"/>
                      <a:r>
                        <a:rPr kumimoji="1" lang="ja-JP" altLang="en-US" sz="1200" dirty="0" smtClean="0">
                          <a:solidFill>
                            <a:schemeClr val="tx1"/>
                          </a:solidFill>
                        </a:rPr>
                        <a:t>・国の「新しい公共支援事業」の交付金を活用し、さまざまな団体が協働して地域課題の解決に取り組むモデル的な事業等を支援</a:t>
                      </a:r>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③府のＮＰＯ等支援指針を策定</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・「大阪府府民協働促進指針」を策定</a:t>
                      </a:r>
                      <a:r>
                        <a:rPr kumimoji="1" lang="en-US" altLang="ja-JP" sz="1200" dirty="0" smtClean="0">
                          <a:solidFill>
                            <a:schemeClr val="tx1"/>
                          </a:solidFill>
                        </a:rPr>
                        <a:t>(H26</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err="1" smtClean="0">
                          <a:solidFill>
                            <a:schemeClr val="tx1"/>
                          </a:solidFill>
                        </a:rPr>
                        <a:t>。</a:t>
                      </a:r>
                      <a:r>
                        <a:rPr kumimoji="1" lang="ja-JP" altLang="en-US" sz="1200" dirty="0" smtClean="0">
                          <a:solidFill>
                            <a:schemeClr val="tx1"/>
                          </a:solidFill>
                        </a:rPr>
                        <a:t>自治会、公益法人や</a:t>
                      </a:r>
                      <a:r>
                        <a:rPr kumimoji="1" lang="en-US" altLang="ja-JP" sz="1200" dirty="0" smtClean="0">
                          <a:solidFill>
                            <a:schemeClr val="tx1"/>
                          </a:solidFill>
                        </a:rPr>
                        <a:t>NPO</a:t>
                      </a:r>
                      <a:r>
                        <a:rPr kumimoji="1" lang="ja-JP" altLang="en-US" sz="1200" dirty="0" smtClean="0">
                          <a:solidFill>
                            <a:schemeClr val="tx1"/>
                          </a:solidFill>
                        </a:rPr>
                        <a:t>法人等の地域活動の担い手である団体の自立性を高め、自主的な活動を促進することにより、協働による取組みを進め、共助社会の実現をめざす。</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①「地域力再生支援事業補助金」</a:t>
                      </a:r>
                      <a:r>
                        <a:rPr kumimoji="1" lang="en-US" altLang="ja-JP" sz="1200" dirty="0" smtClean="0">
                          <a:solidFill>
                            <a:schemeClr val="tx1"/>
                          </a:solidFill>
                        </a:rPr>
                        <a:t>(2010</a:t>
                      </a:r>
                      <a:r>
                        <a:rPr kumimoji="1" lang="ja-JP" altLang="en-US" sz="1200" dirty="0" smtClean="0">
                          <a:solidFill>
                            <a:schemeClr val="tx1"/>
                          </a:solidFill>
                        </a:rPr>
                        <a:t>～</a:t>
                      </a:r>
                      <a:r>
                        <a:rPr kumimoji="1" lang="en-US" altLang="ja-JP" sz="1200" dirty="0" smtClean="0">
                          <a:solidFill>
                            <a:schemeClr val="tx1"/>
                          </a:solidFill>
                        </a:rPr>
                        <a:t>2011)</a:t>
                      </a:r>
                    </a:p>
                    <a:p>
                      <a:pPr algn="l"/>
                      <a:r>
                        <a:rPr kumimoji="1" lang="ja-JP" altLang="en-US" sz="1200" dirty="0" smtClean="0">
                          <a:solidFill>
                            <a:schemeClr val="tx1"/>
                          </a:solidFill>
                        </a:rPr>
                        <a:t>　・小学校を活用した活動拠点整備</a:t>
                      </a:r>
                    </a:p>
                    <a:p>
                      <a:pPr algn="l"/>
                      <a:r>
                        <a:rPr kumimoji="1" lang="ja-JP" altLang="en-US" sz="1200" dirty="0" smtClean="0">
                          <a:solidFill>
                            <a:schemeClr val="tx1"/>
                          </a:solidFill>
                        </a:rPr>
                        <a:t>　・地域安全センターの設置促進</a:t>
                      </a:r>
                    </a:p>
                    <a:p>
                      <a:pPr algn="l"/>
                      <a:r>
                        <a:rPr kumimoji="1" lang="ja-JP" altLang="en-US" sz="1200" dirty="0" smtClean="0">
                          <a:solidFill>
                            <a:schemeClr val="tx1"/>
                          </a:solidFill>
                        </a:rPr>
                        <a:t>　など</a:t>
                      </a:r>
                    </a:p>
                    <a:p>
                      <a:pPr algn="l"/>
                      <a:endParaRPr kumimoji="1" lang="en-US" altLang="ja-JP" sz="1200" dirty="0" smtClean="0">
                        <a:solidFill>
                          <a:schemeClr val="tx1"/>
                        </a:solidFill>
                      </a:endParaRPr>
                    </a:p>
                    <a:p>
                      <a:pPr algn="l"/>
                      <a:endParaRPr kumimoji="1" lang="ja-JP" altLang="en-US" sz="1200" dirty="0" smtClean="0">
                        <a:solidFill>
                          <a:schemeClr val="tx1"/>
                        </a:solidFill>
                      </a:endParaRPr>
                    </a:p>
                    <a:p>
                      <a:pPr algn="l"/>
                      <a:r>
                        <a:rPr kumimoji="1" lang="ja-JP" altLang="en-US" sz="1200" dirty="0" smtClean="0">
                          <a:solidFill>
                            <a:schemeClr val="tx1"/>
                          </a:solidFill>
                        </a:rPr>
                        <a:t>②「新しい公共支援事業」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2012)</a:t>
                      </a:r>
                    </a:p>
                    <a:p>
                      <a:pPr algn="l"/>
                      <a:r>
                        <a:rPr kumimoji="1" lang="ja-JP" altLang="en-US" sz="1200" dirty="0" smtClean="0">
                          <a:solidFill>
                            <a:schemeClr val="tx1"/>
                          </a:solidFill>
                        </a:rPr>
                        <a:t>モデル事業例</a:t>
                      </a:r>
                    </a:p>
                    <a:p>
                      <a:pPr algn="l"/>
                      <a:r>
                        <a:rPr kumimoji="1" lang="ja-JP" altLang="en-US" sz="1200" dirty="0" smtClean="0">
                          <a:solidFill>
                            <a:schemeClr val="tx1"/>
                          </a:solidFill>
                        </a:rPr>
                        <a:t>・元ホームレスや生活保護受給者の就労と自立の場の提供</a:t>
                      </a:r>
                      <a:endParaRPr kumimoji="1" lang="en-US" altLang="ja-JP" sz="1200" dirty="0" smtClean="0">
                        <a:solidFill>
                          <a:schemeClr val="tx1"/>
                        </a:solidFill>
                      </a:endParaRPr>
                    </a:p>
                    <a:p>
                      <a:pPr algn="l"/>
                      <a:r>
                        <a:rPr kumimoji="1" lang="ja-JP" altLang="en-US" sz="1200" dirty="0" smtClean="0">
                          <a:solidFill>
                            <a:schemeClr val="tx1"/>
                          </a:solidFill>
                        </a:rPr>
                        <a:t>・地域コミュニティの活動を核とした防災ネットワークづくり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③「大阪府府民協働促進指針」策定（</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1</a:t>
                      </a:r>
                      <a:r>
                        <a:rPr kumimoji="1" lang="ja-JP" altLang="en-US" sz="1200" dirty="0" smtClean="0">
                          <a:solidFill>
                            <a:schemeClr val="tx1"/>
                          </a:solidFill>
                        </a:rPr>
                        <a:t>月）</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①</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a:t>
                      </a:r>
                      <a:r>
                        <a:rPr kumimoji="1" lang="en-US" altLang="ja-JP" sz="1200" dirty="0" smtClean="0">
                          <a:solidFill>
                            <a:schemeClr val="tx1"/>
                          </a:solidFill>
                        </a:rPr>
                        <a:t>7</a:t>
                      </a:r>
                      <a:r>
                        <a:rPr kumimoji="1" lang="ja-JP" altLang="en-US" sz="1200" dirty="0" smtClean="0">
                          <a:solidFill>
                            <a:schemeClr val="tx1"/>
                          </a:solidFill>
                        </a:rPr>
                        <a:t>月に実施した調査で、５割を超える市町村が、地域活動が活発化・コミュニティの活性化が図られたと回答（「地域力再生に向けた市町村取組調査」）</a:t>
                      </a:r>
                    </a:p>
                    <a:p>
                      <a:pPr algn="l"/>
                      <a:endParaRPr kumimoji="1" lang="en-US" altLang="ja-JP" sz="1200" dirty="0" smtClean="0">
                        <a:solidFill>
                          <a:schemeClr val="tx1"/>
                        </a:solidFill>
                      </a:endParaRPr>
                    </a:p>
                    <a:p>
                      <a:pPr algn="l"/>
                      <a:r>
                        <a:rPr kumimoji="1" lang="ja-JP" altLang="en-US" sz="1200" dirty="0" smtClean="0">
                          <a:solidFill>
                            <a:schemeClr val="tx1"/>
                          </a:solidFill>
                        </a:rPr>
                        <a:t>②</a:t>
                      </a:r>
                      <a:r>
                        <a:rPr kumimoji="1" lang="en-US" altLang="ja-JP" sz="1200" dirty="0" smtClean="0">
                          <a:solidFill>
                            <a:schemeClr val="tx1"/>
                          </a:solidFill>
                        </a:rPr>
                        <a:t>NPO</a:t>
                      </a:r>
                      <a:r>
                        <a:rPr kumimoji="1" lang="ja-JP" altLang="en-US" sz="1200" dirty="0" smtClean="0">
                          <a:solidFill>
                            <a:schemeClr val="tx1"/>
                          </a:solidFill>
                        </a:rPr>
                        <a:t>等団体間における新たな関係作りの契機となり新たなネットワークが生まれるなど、ＮＰＯ等との協働の取組みが促進</a:t>
                      </a:r>
                      <a:endParaRPr kumimoji="1" lang="en-US" altLang="ja-JP" sz="1200" dirty="0" smtClean="0">
                        <a:solidFill>
                          <a:schemeClr val="tx1"/>
                        </a:solidFill>
                      </a:endParaRPr>
                    </a:p>
                    <a:p>
                      <a:pPr marL="85725" indent="0" algn="l"/>
                      <a:r>
                        <a:rPr kumimoji="1" lang="en-US" altLang="ja-JP" sz="1100" dirty="0" smtClean="0">
                          <a:solidFill>
                            <a:schemeClr val="tx1"/>
                          </a:solidFill>
                        </a:rPr>
                        <a:t>-</a:t>
                      </a:r>
                      <a:r>
                        <a:rPr kumimoji="1" lang="ja-JP" altLang="en-US" sz="1100" dirty="0" smtClean="0">
                          <a:solidFill>
                            <a:schemeClr val="tx1"/>
                          </a:solidFill>
                        </a:rPr>
                        <a:t>構築されたﾌﾟﾗｯﾄﾌｫｰﾑ（事業実施するための協議体）数：４１</a:t>
                      </a:r>
                    </a:p>
                    <a:p>
                      <a:pPr algn="l"/>
                      <a:endParaRPr kumimoji="1" lang="en-US" altLang="ja-JP" sz="1200" dirty="0" smtClean="0">
                        <a:solidFill>
                          <a:schemeClr val="tx1"/>
                        </a:solidFill>
                      </a:endParaRPr>
                    </a:p>
                    <a:p>
                      <a:pPr algn="l"/>
                      <a:r>
                        <a:rPr kumimoji="1" lang="ja-JP" altLang="en-US" sz="1200" dirty="0" smtClean="0">
                          <a:solidFill>
                            <a:schemeClr val="tx1"/>
                          </a:solidFill>
                        </a:rPr>
                        <a:t>③市民公益税制</a:t>
                      </a:r>
                      <a:endParaRPr kumimoji="1" lang="en-US" altLang="ja-JP" sz="1200" dirty="0" smtClean="0">
                        <a:solidFill>
                          <a:schemeClr val="tx1"/>
                        </a:solidFill>
                      </a:endParaRPr>
                    </a:p>
                    <a:p>
                      <a:pPr algn="l"/>
                      <a:r>
                        <a:rPr kumimoji="1" lang="ja-JP" altLang="en-US" sz="1200" dirty="0" smtClean="0">
                          <a:solidFill>
                            <a:schemeClr val="tx1"/>
                          </a:solidFill>
                        </a:rPr>
                        <a:t>・地方税法第</a:t>
                      </a:r>
                      <a:r>
                        <a:rPr kumimoji="1" lang="en-US" altLang="ja-JP" sz="1200" dirty="0" smtClean="0">
                          <a:solidFill>
                            <a:schemeClr val="tx1"/>
                          </a:solidFill>
                        </a:rPr>
                        <a:t>37</a:t>
                      </a:r>
                      <a:r>
                        <a:rPr kumimoji="1" lang="ja-JP" altLang="en-US" sz="1200" dirty="0" smtClean="0">
                          <a:solidFill>
                            <a:schemeClr val="tx1"/>
                          </a:solidFill>
                        </a:rPr>
                        <a:t>条の２第</a:t>
                      </a:r>
                      <a:r>
                        <a:rPr kumimoji="1" lang="en-US" altLang="ja-JP" sz="1200" dirty="0" smtClean="0">
                          <a:solidFill>
                            <a:schemeClr val="tx1"/>
                          </a:solidFill>
                        </a:rPr>
                        <a:t>1</a:t>
                      </a:r>
                      <a:r>
                        <a:rPr kumimoji="1" lang="ja-JP" altLang="en-US" sz="1200" dirty="0" smtClean="0">
                          <a:solidFill>
                            <a:schemeClr val="tx1"/>
                          </a:solidFill>
                        </a:rPr>
                        <a:t>項第</a:t>
                      </a:r>
                      <a:r>
                        <a:rPr kumimoji="1" lang="en-US" altLang="ja-JP" sz="1200" dirty="0" smtClean="0">
                          <a:solidFill>
                            <a:schemeClr val="tx1"/>
                          </a:solidFill>
                        </a:rPr>
                        <a:t>3</a:t>
                      </a:r>
                      <a:r>
                        <a:rPr kumimoji="1" lang="ja-JP" altLang="en-US" sz="1200" dirty="0" smtClean="0">
                          <a:solidFill>
                            <a:schemeClr val="tx1"/>
                          </a:solidFill>
                        </a:rPr>
                        <a:t>号に</a:t>
                      </a:r>
                      <a:r>
                        <a:rPr kumimoji="1" lang="ja-JP" altLang="en-US" sz="1200" u="none" dirty="0" smtClean="0">
                          <a:solidFill>
                            <a:schemeClr val="tx1"/>
                          </a:solidFill>
                        </a:rPr>
                        <a:t>掲げる寄附金に関する</a:t>
                      </a:r>
                      <a:r>
                        <a:rPr kumimoji="1" lang="ja-JP" altLang="en-US" sz="1200" dirty="0" smtClean="0">
                          <a:solidFill>
                            <a:schemeClr val="tx1"/>
                          </a:solidFill>
                        </a:rPr>
                        <a:t>条例制定（</a:t>
                      </a:r>
                      <a:r>
                        <a:rPr kumimoji="1" lang="en-US" altLang="ja-JP" sz="1200" dirty="0" smtClean="0">
                          <a:solidFill>
                            <a:schemeClr val="tx1"/>
                          </a:solidFill>
                        </a:rPr>
                        <a:t>2015.1</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223</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2022.3</a:t>
                      </a:r>
                      <a:r>
                        <a:rPr kumimoji="1" lang="ja-JP" altLang="en-US" sz="1200" dirty="0" smtClean="0">
                          <a:solidFill>
                            <a:schemeClr val="tx1"/>
                          </a:solidFill>
                        </a:rPr>
                        <a:t>現在）</a:t>
                      </a:r>
                      <a:endParaRPr kumimoji="1" lang="en-US" altLang="ja-JP" sz="1200" dirty="0" smtClean="0">
                        <a:solidFill>
                          <a:schemeClr val="tx1"/>
                        </a:solidFill>
                      </a:endParaRPr>
                    </a:p>
                    <a:p>
                      <a:pPr algn="l"/>
                      <a:r>
                        <a:rPr kumimoji="1" lang="ja-JP" altLang="en-US" sz="1200" dirty="0" smtClean="0">
                          <a:solidFill>
                            <a:schemeClr val="tx1"/>
                          </a:solidFill>
                        </a:rPr>
                        <a:t>・同条同項第</a:t>
                      </a:r>
                      <a:r>
                        <a:rPr kumimoji="1" lang="en-US" altLang="ja-JP" sz="1200" dirty="0" smtClean="0">
                          <a:solidFill>
                            <a:schemeClr val="tx1"/>
                          </a:solidFill>
                        </a:rPr>
                        <a:t>4</a:t>
                      </a:r>
                      <a:r>
                        <a:rPr kumimoji="1" lang="ja-JP" altLang="en-US" sz="1200" dirty="0" smtClean="0">
                          <a:solidFill>
                            <a:schemeClr val="tx1"/>
                          </a:solidFill>
                        </a:rPr>
                        <a:t>号</a:t>
                      </a:r>
                      <a:r>
                        <a:rPr kumimoji="1" lang="ja-JP" altLang="en-US" sz="1200" u="none" dirty="0" smtClean="0">
                          <a:solidFill>
                            <a:schemeClr val="tx1"/>
                          </a:solidFill>
                        </a:rPr>
                        <a:t>に掲げる寄附金を受け入れる特定非営利活動法人を定めるための手続等に関する</a:t>
                      </a:r>
                      <a:r>
                        <a:rPr kumimoji="1" lang="ja-JP" altLang="en-US" sz="1200" dirty="0" smtClean="0">
                          <a:solidFill>
                            <a:schemeClr val="tx1"/>
                          </a:solidFill>
                        </a:rPr>
                        <a:t>条例制定（</a:t>
                      </a:r>
                      <a:r>
                        <a:rPr kumimoji="1" lang="en-US" altLang="ja-JP" sz="1200" dirty="0" smtClean="0">
                          <a:solidFill>
                            <a:schemeClr val="tx1"/>
                          </a:solidFill>
                        </a:rPr>
                        <a:t>2015.6</a:t>
                      </a:r>
                      <a:r>
                        <a:rPr kumimoji="1" lang="ja-JP" altLang="en-US" sz="1200" dirty="0" smtClean="0">
                          <a:solidFill>
                            <a:schemeClr val="tx1"/>
                          </a:solidFill>
                        </a:rPr>
                        <a:t>施行）</a:t>
                      </a:r>
                      <a:endParaRPr kumimoji="1" lang="en-US" altLang="ja-JP" sz="1200" dirty="0" smtClean="0">
                        <a:solidFill>
                          <a:schemeClr val="tx1"/>
                        </a:solidFill>
                      </a:endParaRPr>
                    </a:p>
                    <a:p>
                      <a:pPr algn="l"/>
                      <a:r>
                        <a:rPr kumimoji="1" lang="ja-JP" altLang="en-US" sz="1200" u="none" dirty="0" smtClean="0">
                          <a:solidFill>
                            <a:schemeClr val="tx1"/>
                          </a:solidFill>
                        </a:rPr>
                        <a:t>・同条同項第４号に掲げる寄附金を定める条例（</a:t>
                      </a:r>
                      <a:r>
                        <a:rPr kumimoji="1" lang="en-US" altLang="ja-JP" sz="1200" u="none" dirty="0" smtClean="0">
                          <a:solidFill>
                            <a:schemeClr val="tx1"/>
                          </a:solidFill>
                        </a:rPr>
                        <a:t>2017.11</a:t>
                      </a:r>
                      <a:r>
                        <a:rPr kumimoji="1" lang="ja-JP" altLang="en-US" sz="1200" u="none" dirty="0" smtClean="0">
                          <a:solidFill>
                            <a:schemeClr val="tx1"/>
                          </a:solidFill>
                        </a:rPr>
                        <a:t>施行）</a:t>
                      </a:r>
                      <a:endParaRPr kumimoji="1" lang="en-US" altLang="ja-JP" sz="1200" u="non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指定法人数</a:t>
                      </a:r>
                      <a:r>
                        <a:rPr kumimoji="1" lang="en-US" altLang="ja-JP" sz="1200" dirty="0" smtClean="0">
                          <a:solidFill>
                            <a:schemeClr val="tx1"/>
                          </a:solidFill>
                        </a:rPr>
                        <a:t>8</a:t>
                      </a:r>
                      <a:r>
                        <a:rPr kumimoji="1" lang="ja-JP" altLang="en-US" sz="1200" dirty="0" smtClean="0">
                          <a:solidFill>
                            <a:schemeClr val="tx1"/>
                          </a:solidFill>
                        </a:rPr>
                        <a:t>法人</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2022.3</a:t>
                      </a:r>
                      <a:r>
                        <a:rPr kumimoji="1" lang="ja-JP" altLang="en-US" sz="1200" dirty="0" smtClean="0">
                          <a:solidFill>
                            <a:schemeClr val="tx1"/>
                          </a:solidFill>
                        </a:rPr>
                        <a:t>現在）</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0" y="0"/>
            <a:ext cx="846043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NPO</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の活動基盤づくり、自立運営をサポートする「市民公益税制」の導入に向けた検討</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387</a:t>
            </a:fld>
            <a:endParaRPr lang="ja-JP" altLang="en-US"/>
          </a:p>
        </p:txBody>
      </p:sp>
    </p:spTree>
    <p:extLst>
      <p:ext uri="{BB962C8B-B14F-4D97-AF65-F5344CB8AC3E}">
        <p14:creationId xmlns:p14="http://schemas.microsoft.com/office/powerpoint/2010/main" val="252814933"/>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人権３条例</a:t>
            </a:r>
          </a:p>
        </p:txBody>
      </p:sp>
      <p:sp>
        <p:nvSpPr>
          <p:cNvPr id="5" name="テキスト ボックス 4"/>
          <p:cNvSpPr txBox="1"/>
          <p:nvPr/>
        </p:nvSpPr>
        <p:spPr>
          <a:xfrm>
            <a:off x="0" y="476672"/>
            <a:ext cx="2411760" cy="50475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月「人権尊重の社会づくり条例」改正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月「性の多様性理解増進条例」施行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月「ヘイトスピーチ解消推進条例」施行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graphicFrame>
        <p:nvGraphicFramePr>
          <p:cNvPr id="9" name="表 8"/>
          <p:cNvGraphicFramePr>
            <a:graphicFrameLocks noGrp="1"/>
          </p:cNvGraphicFramePr>
          <p:nvPr>
            <p:extLst/>
          </p:nvPr>
        </p:nvGraphicFramePr>
        <p:xfrm>
          <a:off x="2267744" y="476672"/>
          <a:ext cx="6772547" cy="6278880"/>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620000">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88000">
                <a:tc>
                  <a:txBody>
                    <a:bodyPr/>
                    <a:lstStyle/>
                    <a:p>
                      <a:pPr algn="just">
                        <a:lnSpc>
                          <a:spcPts val="12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・大阪府では、すべての人の人権が尊重される社会をめざして「人権尊重の社会づくり条例」を</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1998</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年に制定し、人権施策を積極的に推進してきた。</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240"/>
                        </a:spcBef>
                        <a:spcAft>
                          <a:spcPts val="240"/>
                        </a:spcAft>
                      </a:pP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・近年、ネット社会等の社会構造の変化や、価値観の多様化等、人権課題が複雑多様化するとともに、</a:t>
                      </a:r>
                      <a:r>
                        <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年大阪・関西万博等の世界的イベントの開催等、国際都市にふさわしい環境整備をしていくことが喫緊の課題となっている。</a:t>
                      </a:r>
                      <a:endParaRPr lang="en-US" alt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［社会づくり条例］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・府の人権施策の実効性を高めるため、「人権尊重の社会づくり条例」を改正し、行動の主体である府民・事業者の責務を新たに追加する。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［性の多様性理解増進条例］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一人ひとりが性の多様性に関する理解を深めていくことにより、誤解や偏見、差別をなくし、誰もが自分らしく生きることができる社会の実現をめざすため、「性的指向及び性自認の多様性に関する府民の理解の増進に関する条例（性の多様性理解増進条例）」を制定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［ヘイトスピーチ解消推進条例］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は許さないという府の決意を府民に見える形で示すことにより、ヘイトスピーチを解消していく機運を醸成するため、「人種又は民族を理由とする不当な差別的言動の解消の推進に関する条例（ヘイトスピーチ解消推進条例）」を制定す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［社会づくり条例］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・条例の具体化のための「人権施策推進基本方針」を変更。（</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R3.12</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・「人権施策推進基本方針」が示す「人権意識の高揚を図るための施策」を総合的に推進するための「人権教育推進計画」を改定。（</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R4.9</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［性の多様性理解増進条例］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・大阪府パートナーシップ宣誓証明制度を実施。（</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R2</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・性の多様性を考えるセミナーの開催や、啓発動画の制作・上映など、理解増進に向けた取組みを実施。</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［ヘイトスピーチ解消推進条例］</a:t>
                      </a:r>
                      <a:endPar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・条例周知の取組み（啓発ポスターや府・市町村等の広報誌等による周知、</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月「ヘイトスピーチ条例啓発推進月間」における集中的な取組み）を実施。</a:t>
                      </a:r>
                    </a:p>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・庁内関係部局へ公の施設の利用案内等にヘイトスピーチ禁止についての附款を付すことを依頼。</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050" kern="100" dirty="0" err="1">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R2</a:t>
                      </a:r>
                      <a:r>
                        <a:rPr lang="en-US" alt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ct val="100000"/>
                        </a:lnSpc>
                        <a:spcBef>
                          <a:spcPts val="0"/>
                        </a:spcBef>
                        <a:spcAft>
                          <a:spcPts val="0"/>
                        </a:spcAft>
                      </a:pPr>
                      <a:r>
                        <a:rPr lang="ja-JP" altLang="en-US"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一人ひとりが命の尊さや人間の尊厳を認識し、全ての人の人権が尊重される豊かな社会を築く。</a:t>
                      </a:r>
                      <a:endParaRPr lang="ja-JP" sz="105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388</a:t>
            </a:fld>
            <a:endParaRPr lang="ja-JP" altLang="en-US"/>
          </a:p>
        </p:txBody>
      </p:sp>
    </p:spTree>
    <p:extLst>
      <p:ext uri="{BB962C8B-B14F-4D97-AF65-F5344CB8AC3E}">
        <p14:creationId xmlns:p14="http://schemas.microsoft.com/office/powerpoint/2010/main" val="210111070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244219" y="17715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283191" y="773617"/>
          <a:ext cx="8604170" cy="1127760"/>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286157">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第４波（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年３月１日～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2269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医療従事者向け接種</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会場の設置、</a:t>
                      </a:r>
                      <a:r>
                        <a:rPr kumimoji="1" lang="ja-JP" altLang="en-US" sz="1200" b="0" kern="1200" dirty="0" smtClean="0">
                          <a:solidFill>
                            <a:schemeClr val="tx1"/>
                          </a:solidFill>
                          <a:latin typeface="ＭＳ Ｐゴシック" panose="020B0600070205080204" pitchFamily="50" charset="-128"/>
                          <a:ea typeface="+mn-ea"/>
                          <a:cs typeface="+mn-cs"/>
                        </a:rPr>
                        <a:t>他院接種可能な医療機関の確保。</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○接種可能な看護師の斡旋を実施。</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○大規模</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接種会場を</a:t>
                      </a:r>
                      <a:r>
                        <a:rPr kumimoji="1" lang="ja-JP" altLang="en-US" sz="1200" b="0" kern="1200" dirty="0" smtClean="0">
                          <a:solidFill>
                            <a:schemeClr val="tx1"/>
                          </a:solidFill>
                          <a:latin typeface="ＭＳ Ｐゴシック" panose="020B0600070205080204" pitchFamily="50" charset="-128"/>
                          <a:ea typeface="+mn-ea"/>
                          <a:cs typeface="+mn-cs"/>
                        </a:rPr>
                        <a:t>設置、職域サポートチームの設置。</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○副反応等にかかる専門相談窓口の設置、副反応を疑う症状に対する診療体制を確保。</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57048971"/>
                  </a:ext>
                </a:extLst>
              </a:tr>
            </a:tbl>
          </a:graphicData>
        </a:graphic>
      </p:graphicFrame>
    </p:spTree>
    <p:extLst>
      <p:ext uri="{BB962C8B-B14F-4D97-AF65-F5344CB8AC3E}">
        <p14:creationId xmlns:p14="http://schemas.microsoft.com/office/powerpoint/2010/main" val="1838508217"/>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インターネット上の誹謗中傷条例</a:t>
            </a:r>
          </a:p>
        </p:txBody>
      </p:sp>
      <p:sp>
        <p:nvSpPr>
          <p:cNvPr id="5" name="テキスト ボックス 4"/>
          <p:cNvSpPr txBox="1"/>
          <p:nvPr/>
        </p:nvSpPr>
        <p:spPr>
          <a:xfrm>
            <a:off x="0" y="476672"/>
            <a:ext cx="2411760" cy="4616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府民文化部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月「大阪府インターネット上の誹謗中傷や差別等の人権侵害のない社会づくり条例」施行</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graphicFrame>
        <p:nvGraphicFramePr>
          <p:cNvPr id="9" name="表 8"/>
          <p:cNvGraphicFramePr>
            <a:graphicFrameLocks noGrp="1"/>
          </p:cNvGraphicFramePr>
          <p:nvPr/>
        </p:nvGraphicFramePr>
        <p:xfrm>
          <a:off x="2267744" y="476672"/>
          <a:ext cx="6772547" cy="6032063"/>
        </p:xfrm>
        <a:graphic>
          <a:graphicData uri="http://schemas.openxmlformats.org/drawingml/2006/table">
            <a:tbl>
              <a:tblPr firstRow="1">
                <a:tableStyleId>{5C22544A-7EE6-4342-B048-85BDC9FD1C3A}</a:tableStyleId>
              </a:tblPr>
              <a:tblGrid>
                <a:gridCol w="1696547">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620000">
                  <a:extLst>
                    <a:ext uri="{9D8B030D-6E8A-4147-A177-3AD203B41FA5}">
                      <a16:colId xmlns:a16="http://schemas.microsoft.com/office/drawing/2014/main" val="20003"/>
                    </a:ext>
                  </a:extLst>
                </a:gridCol>
              </a:tblGrid>
              <a:tr h="502300">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3903">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・インターネット上には、誹謗中傷やヘイトスピーチ、いわゆる同和地区の摘示等人権侵害情報が公開されており、その対応は喫緊の課題となっている。</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l">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こうしたことから、インターネット上の人権侵害を防止するための施策を推進し、インターネットによる被害からすべての府民を保護し、次世代に豊かな社会を継承していくことを目的に、議員提案により「インターネット上の誹謗中傷や差別等の人権侵害のない社会づくり条例」が制定された。</a:t>
                      </a:r>
                      <a:endParaRPr 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・インターネット上の誹謗中傷や差別等を防止し、府民の誰もが加害者にも被害者にもならないようにすることをめざす。</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・「有識者会議」を設置し、広域自治体が実施すべき実効性のある施策について、有識者から意見を聴取し、検討。（</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R</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４年５月に第１回会議を開催、同年</a:t>
                      </a:r>
                      <a:r>
                        <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月までに計５回の会議を開催。）</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７月を「インターネット上の人権侵害解消啓発推進月間」として、人権啓発講演会の開催やデジタルサイネージでの人権啓発動画の放映など、インターネット上の人権侵害の解消に向けた集中的な取組みを実施。</a:t>
                      </a:r>
                      <a:endParaRPr lang="en-US" altLang="ja-JP"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・インターネット上の誹謗中傷や差別等を防止し、府民の誰もが加害者にも被害者にもならない社会を築く。</a:t>
                      </a:r>
                    </a:p>
                  </a:txBody>
                  <a:tcPr marL="68580" marR="68580" marT="36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389</a:t>
            </a:fld>
            <a:endParaRPr lang="ja-JP" altLang="en-US"/>
          </a:p>
        </p:txBody>
      </p:sp>
    </p:spTree>
    <p:extLst>
      <p:ext uri="{BB962C8B-B14F-4D97-AF65-F5344CB8AC3E}">
        <p14:creationId xmlns:p14="http://schemas.microsoft.com/office/powerpoint/2010/main" val="1243182708"/>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コンテンツ プレースホルダー 2"/>
          <p:cNvSpPr txBox="1">
            <a:spLocks/>
          </p:cNvSpPr>
          <p:nvPr/>
        </p:nvSpPr>
        <p:spPr bwMode="auto">
          <a:xfrm>
            <a:off x="228309" y="205620"/>
            <a:ext cx="5026480"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人権尊重の社会づくり条例（一部改正）</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8" name="表 7"/>
          <p:cNvGraphicFramePr>
            <a:graphicFrameLocks noGrp="1"/>
          </p:cNvGraphicFramePr>
          <p:nvPr>
            <p:extLst/>
          </p:nvPr>
        </p:nvGraphicFramePr>
        <p:xfrm>
          <a:off x="276936" y="551668"/>
          <a:ext cx="8652139" cy="1120464"/>
        </p:xfrm>
        <a:graphic>
          <a:graphicData uri="http://schemas.openxmlformats.org/drawingml/2006/table">
            <a:tbl>
              <a:tblPr firstRow="1" bandRow="1">
                <a:tableStyleId>{5940675A-B579-460E-94D1-54222C63F5DA}</a:tableStyleId>
              </a:tblPr>
              <a:tblGrid>
                <a:gridCol w="2209825">
                  <a:extLst>
                    <a:ext uri="{9D8B030D-6E8A-4147-A177-3AD203B41FA5}">
                      <a16:colId xmlns:a16="http://schemas.microsoft.com/office/drawing/2014/main" val="687441938"/>
                    </a:ext>
                  </a:extLst>
                </a:gridCol>
                <a:gridCol w="6442314">
                  <a:extLst>
                    <a:ext uri="{9D8B030D-6E8A-4147-A177-3AD203B41FA5}">
                      <a16:colId xmlns:a16="http://schemas.microsoft.com/office/drawing/2014/main" val="724033368"/>
                    </a:ext>
                  </a:extLst>
                </a:gridCol>
              </a:tblGrid>
              <a:tr h="1120464">
                <a:tc>
                  <a:txBody>
                    <a:bodyPr/>
                    <a:lstStyle/>
                    <a:p>
                      <a:pPr algn="l"/>
                      <a:r>
                        <a:rPr kumimoji="1" lang="en-US" altLang="ja-JP" sz="1100" dirty="0">
                          <a:latin typeface="メイリオ" panose="020B0604030504040204" pitchFamily="50" charset="-128"/>
                          <a:ea typeface="メイリオ" panose="020B0604030504040204" pitchFamily="50" charset="-128"/>
                        </a:rPr>
                        <a:t>1998</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11</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1</a:t>
                      </a:r>
                      <a:r>
                        <a:rPr kumimoji="1" lang="ja-JP" altLang="en-US" sz="1100" dirty="0">
                          <a:latin typeface="メイリオ" panose="020B0604030504040204" pitchFamily="50" charset="-128"/>
                          <a:ea typeface="メイリオ" panose="020B0604030504040204" pitchFamily="50" charset="-128"/>
                        </a:rPr>
                        <a:t>日施行</a:t>
                      </a:r>
                      <a:endParaRPr kumimoji="1" lang="en-US" altLang="ja-JP" sz="1100" dirty="0">
                        <a:latin typeface="メイリオ" panose="020B0604030504040204" pitchFamily="50" charset="-128"/>
                        <a:ea typeface="メイリオ" panose="020B0604030504040204" pitchFamily="50" charset="-128"/>
                      </a:endParaRPr>
                    </a:p>
                    <a:p>
                      <a:pPr algn="l"/>
                      <a:r>
                        <a:rPr kumimoji="1" lang="ja-JP" altLang="en-US" sz="1100" dirty="0">
                          <a:latin typeface="メイリオ" panose="020B0604030504040204" pitchFamily="50" charset="-128"/>
                          <a:ea typeface="メイリオ" panose="020B0604030504040204" pitchFamily="50" charset="-128"/>
                        </a:rPr>
                        <a:t>（改正</a:t>
                      </a: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30</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a:t>人権尊重の社会づくりに関する府、府民及び事業者の責務を明らかにするとともに、府民の人権意識の高揚を図るための施策及び人権擁護に資する施策</a:t>
                      </a:r>
                      <a:r>
                        <a:rPr lang="en-US" altLang="ja-JP" sz="1300" dirty="0"/>
                        <a:t>(</a:t>
                      </a:r>
                      <a:r>
                        <a:rPr lang="ja-JP" altLang="en-US" sz="1300" dirty="0"/>
                        <a:t>以下「人権施策」という。</a:t>
                      </a:r>
                      <a:r>
                        <a:rPr lang="en-US" altLang="ja-JP" sz="1300" dirty="0"/>
                        <a:t>)</a:t>
                      </a:r>
                      <a:r>
                        <a:rPr lang="ja-JP" altLang="en-US" sz="1300" dirty="0"/>
                        <a:t>の推進の基本となる事項を定め、これに基づき人権施策を実施し、もって全ての人の人権が尊重される豊かな社会の実現を図ることを目的とする。</a:t>
                      </a:r>
                      <a:endParaRPr kumimoji="1" lang="en-US" altLang="ja-JP" sz="1300" dirty="0">
                        <a:latin typeface="メイリオ" panose="020B0604030504040204" pitchFamily="50" charset="-128"/>
                        <a:ea typeface="メイリオ" panose="020B060403050404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sp>
        <p:nvSpPr>
          <p:cNvPr id="13" name="コンテンツ プレースホルダー 2"/>
          <p:cNvSpPr txBox="1">
            <a:spLocks/>
          </p:cNvSpPr>
          <p:nvPr/>
        </p:nvSpPr>
        <p:spPr bwMode="auto">
          <a:xfrm>
            <a:off x="182664" y="1885999"/>
            <a:ext cx="7113801"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性的指向及び性自認の多様性に関する府民の理解の増進に関する条例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コンテンツ プレースホルダー 2"/>
          <p:cNvSpPr txBox="1">
            <a:spLocks/>
          </p:cNvSpPr>
          <p:nvPr/>
        </p:nvSpPr>
        <p:spPr bwMode="auto">
          <a:xfrm>
            <a:off x="182664" y="3646273"/>
            <a:ext cx="7402744"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人種又は民族を理由とする不当な差別的言動の解消の推進に関する条例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コンテンツ プレースホルダー 2"/>
          <p:cNvSpPr txBox="1">
            <a:spLocks/>
          </p:cNvSpPr>
          <p:nvPr/>
        </p:nvSpPr>
        <p:spPr bwMode="auto">
          <a:xfrm>
            <a:off x="176040" y="5269362"/>
            <a:ext cx="7080709" cy="3316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0" indent="0" algn="l" rtl="0" eaLnBrk="1" fontAlgn="base" hangingPunct="1">
              <a:spcBef>
                <a:spcPct val="20000"/>
              </a:spcBef>
              <a:spcAft>
                <a:spcPct val="0"/>
              </a:spcAft>
              <a:buClr>
                <a:srgbClr val="333399"/>
              </a:buClr>
              <a:buFont typeface="Wingdings" pitchFamily="2" charset="2"/>
              <a:buNone/>
              <a:defRPr kumimoji="1" sz="2275">
                <a:solidFill>
                  <a:srgbClr val="272776"/>
                </a:solidFill>
                <a:latin typeface="メイリオ" panose="020B0604030504040204" pitchFamily="50" charset="-128"/>
                <a:ea typeface="メイリオ" panose="020B0604030504040204" pitchFamily="50" charset="-128"/>
                <a:cs typeface="+mn-cs"/>
              </a:defRPr>
            </a:lvl1pPr>
            <a:lvl2pPr marL="371484" indent="0" algn="l" rtl="0" eaLnBrk="1" fontAlgn="base" hangingPunct="1">
              <a:spcBef>
                <a:spcPct val="20000"/>
              </a:spcBef>
              <a:spcAft>
                <a:spcPct val="0"/>
              </a:spcAft>
              <a:buClr>
                <a:srgbClr val="3399FF"/>
              </a:buClr>
              <a:buFont typeface="Wingdings" pitchFamily="2" charset="2"/>
              <a:buNone/>
              <a:defRPr kumimoji="1" sz="1950">
                <a:solidFill>
                  <a:srgbClr val="272776"/>
                </a:solidFill>
                <a:latin typeface="メイリオ" panose="020B0604030504040204" pitchFamily="50" charset="-128"/>
                <a:ea typeface="メイリオ" panose="020B0604030504040204" pitchFamily="50" charset="-128"/>
              </a:defRPr>
            </a:lvl2pPr>
            <a:lvl3pPr marL="742969" indent="0" algn="l" rtl="0" eaLnBrk="1" fontAlgn="base" hangingPunct="1">
              <a:spcBef>
                <a:spcPct val="20000"/>
              </a:spcBef>
              <a:spcAft>
                <a:spcPct val="0"/>
              </a:spcAft>
              <a:buClr>
                <a:srgbClr val="00FFFF"/>
              </a:buClr>
              <a:buFont typeface="Wingdings" pitchFamily="2" charset="2"/>
              <a:buNone/>
              <a:defRPr kumimoji="1" sz="1625">
                <a:solidFill>
                  <a:srgbClr val="272776"/>
                </a:solidFill>
                <a:latin typeface="メイリオ" panose="020B0604030504040204" pitchFamily="50" charset="-128"/>
                <a:ea typeface="メイリオ" panose="020B0604030504040204" pitchFamily="50" charset="-128"/>
              </a:defRPr>
            </a:lvl3pPr>
            <a:lvl4pPr marL="1114453" indent="0" algn="l" rtl="0" eaLnBrk="1" fontAlgn="base" hangingPunct="1">
              <a:spcBef>
                <a:spcPct val="20000"/>
              </a:spcBef>
              <a:spcAft>
                <a:spcPct val="0"/>
              </a:spcAft>
              <a:buNone/>
              <a:defRPr kumimoji="1">
                <a:solidFill>
                  <a:srgbClr val="272776"/>
                </a:solidFill>
                <a:latin typeface="メイリオ" panose="020B0604030504040204" pitchFamily="50" charset="-128"/>
                <a:ea typeface="メイリオ" panose="020B0604030504040204" pitchFamily="50" charset="-128"/>
              </a:defRPr>
            </a:lvl4pPr>
            <a:lvl5pPr marL="1485937" indent="0" algn="l" rtl="0" eaLnBrk="1" fontAlgn="base" hangingPunct="1">
              <a:spcBef>
                <a:spcPct val="20000"/>
              </a:spcBef>
              <a:spcAft>
                <a:spcPct val="0"/>
              </a:spcAft>
              <a:buNone/>
              <a:defRPr kumimoji="1" sz="1300">
                <a:solidFill>
                  <a:srgbClr val="272776"/>
                </a:solidFill>
                <a:latin typeface="メイリオ" panose="020B0604030504040204" pitchFamily="50" charset="-128"/>
                <a:ea typeface="メイリオ" panose="020B0604030504040204" pitchFamily="50" charset="-128"/>
              </a:defRPr>
            </a:lvl5pPr>
            <a:lvl6pPr marL="2043164" indent="-185742" algn="l" rtl="0" eaLnBrk="1" fontAlgn="base" hangingPunct="1">
              <a:spcBef>
                <a:spcPct val="20000"/>
              </a:spcBef>
              <a:spcAft>
                <a:spcPct val="0"/>
              </a:spcAft>
              <a:buChar char="»"/>
              <a:defRPr kumimoji="1" sz="1300">
                <a:solidFill>
                  <a:srgbClr val="272776"/>
                </a:solidFill>
                <a:latin typeface="+mn-lt"/>
                <a:ea typeface="+mn-ea"/>
              </a:defRPr>
            </a:lvl6pPr>
            <a:lvl7pPr marL="2414648" indent="-185742" algn="l" rtl="0" eaLnBrk="1" fontAlgn="base" hangingPunct="1">
              <a:spcBef>
                <a:spcPct val="20000"/>
              </a:spcBef>
              <a:spcAft>
                <a:spcPct val="0"/>
              </a:spcAft>
              <a:buChar char="»"/>
              <a:defRPr kumimoji="1" sz="1300">
                <a:solidFill>
                  <a:srgbClr val="272776"/>
                </a:solidFill>
                <a:latin typeface="+mn-lt"/>
                <a:ea typeface="+mn-ea"/>
              </a:defRPr>
            </a:lvl7pPr>
            <a:lvl8pPr marL="2786132" indent="-185742" algn="l" rtl="0" eaLnBrk="1" fontAlgn="base" hangingPunct="1">
              <a:spcBef>
                <a:spcPct val="20000"/>
              </a:spcBef>
              <a:spcAft>
                <a:spcPct val="0"/>
              </a:spcAft>
              <a:buChar char="»"/>
              <a:defRPr kumimoji="1" sz="1300">
                <a:solidFill>
                  <a:srgbClr val="272776"/>
                </a:solidFill>
                <a:latin typeface="+mn-lt"/>
                <a:ea typeface="+mn-ea"/>
              </a:defRPr>
            </a:lvl8pPr>
            <a:lvl9pPr marL="3157617" indent="-185742" algn="l" rtl="0" eaLnBrk="1" fontAlgn="base" hangingPunct="1">
              <a:spcBef>
                <a:spcPct val="20000"/>
              </a:spcBef>
              <a:spcAft>
                <a:spcPct val="0"/>
              </a:spcAft>
              <a:buChar char="»"/>
              <a:defRPr kumimoji="1" sz="1300">
                <a:solidFill>
                  <a:srgbClr val="272776"/>
                </a:solidFill>
                <a:latin typeface="+mn-lt"/>
                <a:ea typeface="+mn-ea"/>
              </a:defRPr>
            </a:lvl9pPr>
          </a:lstStyle>
          <a:p>
            <a:pPr marL="0" marR="0" lvl="0" indent="0" algn="l" defTabSz="914400" rtl="0" eaLnBrk="1" fontAlgn="base" latinLnBrk="0" hangingPunct="1">
              <a:lnSpc>
                <a:spcPct val="100000"/>
              </a:lnSpc>
              <a:spcBef>
                <a:spcPct val="20000"/>
              </a:spcBef>
              <a:spcAft>
                <a:spcPct val="0"/>
              </a:spcAft>
              <a:buClr>
                <a:srgbClr val="333399"/>
              </a:buClr>
              <a:buSzTx/>
              <a:buFont typeface="Wingdings" pitchFamily="2" charset="2"/>
              <a:buNone/>
              <a:tabLst/>
              <a:defRPr/>
            </a:pPr>
            <a:r>
              <a:rPr kumimoji="1" lang="ja-JP" altLang="en-US"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インターネツト上の誹謗中傷や差別等の人権侵害のない社会づくり条例</a:t>
            </a:r>
            <a:endParaRPr kumimoji="1" lang="en-US" altLang="ja-JP" sz="1600"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16" name="表 15"/>
          <p:cNvGraphicFramePr>
            <a:graphicFrameLocks noGrp="1"/>
          </p:cNvGraphicFramePr>
          <p:nvPr>
            <p:extLst/>
          </p:nvPr>
        </p:nvGraphicFramePr>
        <p:xfrm>
          <a:off x="245930" y="2237837"/>
          <a:ext cx="8652139" cy="1114673"/>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1114673">
                <a:tc>
                  <a:txBody>
                    <a:bodyPr/>
                    <a:lstStyle/>
                    <a:p>
                      <a:pPr algn="ct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10</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30</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a:effectLst/>
                        </a:rPr>
                        <a:t>性的指向及び性自認の多様性に関する理解の増進に関し、基本理念を定め、府、府民及び事業者の責務を明らかにするとともに、性的指向及び性自認の多様性に関する理解の増進に関する施策を実施し、もって全ての人の性的指向及び性自認が尊重される社会の実現に資することを目的とする。</a:t>
                      </a:r>
                      <a:endParaRPr kumimoji="1" lang="en-US" altLang="ja-JP" sz="1300" dirty="0">
                        <a:latin typeface="メイリオ" panose="020B0604030504040204" pitchFamily="50" charset="-128"/>
                        <a:ea typeface="メイリオ" panose="020B060403050404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18" name="表 17"/>
          <p:cNvGraphicFramePr>
            <a:graphicFrameLocks noGrp="1"/>
          </p:cNvGraphicFramePr>
          <p:nvPr>
            <p:extLst/>
          </p:nvPr>
        </p:nvGraphicFramePr>
        <p:xfrm>
          <a:off x="245930" y="3970557"/>
          <a:ext cx="8652139" cy="1075184"/>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900198">
                <a:tc>
                  <a:txBody>
                    <a:bodyPr/>
                    <a:lstStyle/>
                    <a:p>
                      <a:pPr algn="ctr"/>
                      <a:r>
                        <a:rPr kumimoji="1" lang="en-US" altLang="ja-JP" sz="1100" dirty="0">
                          <a:latin typeface="メイリオ" panose="020B0604030504040204" pitchFamily="50" charset="-128"/>
                          <a:ea typeface="メイリオ" panose="020B0604030504040204" pitchFamily="50" charset="-128"/>
                        </a:rPr>
                        <a:t>2019</a:t>
                      </a:r>
                      <a:r>
                        <a:rPr kumimoji="1" lang="ja-JP" altLang="en-US" sz="1100" dirty="0">
                          <a:latin typeface="メイリオ" panose="020B0604030504040204" pitchFamily="50" charset="-128"/>
                          <a:ea typeface="メイリオ" panose="020B0604030504040204" pitchFamily="50" charset="-128"/>
                        </a:rPr>
                        <a:t>年</a:t>
                      </a:r>
                      <a:r>
                        <a:rPr kumimoji="1" lang="en-US" altLang="ja-JP" sz="1100" dirty="0">
                          <a:latin typeface="メイリオ" panose="020B0604030504040204" pitchFamily="50" charset="-128"/>
                          <a:ea typeface="メイリオ" panose="020B0604030504040204" pitchFamily="50" charset="-128"/>
                        </a:rPr>
                        <a:t>11</a:t>
                      </a:r>
                      <a:r>
                        <a:rPr kumimoji="1" lang="ja-JP" altLang="en-US" sz="1100" dirty="0">
                          <a:latin typeface="メイリオ" panose="020B0604030504040204" pitchFamily="50" charset="-128"/>
                          <a:ea typeface="メイリオ" panose="020B0604030504040204" pitchFamily="50" charset="-128"/>
                        </a:rPr>
                        <a:t>月</a:t>
                      </a:r>
                      <a:r>
                        <a:rPr kumimoji="1" lang="en-US" altLang="ja-JP" sz="1100" dirty="0">
                          <a:latin typeface="メイリオ" panose="020B0604030504040204" pitchFamily="50" charset="-128"/>
                          <a:ea typeface="メイリオ" panose="020B0604030504040204" pitchFamily="50" charset="-128"/>
                        </a:rPr>
                        <a:t>1</a:t>
                      </a:r>
                      <a:r>
                        <a:rPr kumimoji="1" lang="ja-JP" altLang="en-US" sz="1100" dirty="0">
                          <a:latin typeface="メイリオ" panose="020B0604030504040204" pitchFamily="50" charset="-128"/>
                          <a:ea typeface="メイリオ" panose="020B0604030504040204" pitchFamily="50" charset="-128"/>
                        </a:rPr>
                        <a:t>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a:latin typeface="+mn-ea"/>
                          <a:ea typeface="+mn-ea"/>
                        </a:rPr>
                        <a:t>人種又は民族を理由とする不当な差別的言動は許されないものとの認識の下、人種又は民族を理由とする不当な差別的言動の解消の推進に関し、基本理念を定め、府、府民及び事業者の責務を明らかにするとともに、人種又は民族を理由とする不当な差別的言動の解消の推進に関する施策を実施し、もって全ての人が相互に人種又は民族の違いを尊重し合いながら共生する社会の実現に資することを目的とする。</a:t>
                      </a:r>
                      <a:endParaRPr kumimoji="1" lang="en-US" altLang="ja-JP" sz="1300" dirty="0">
                        <a:latin typeface="+mn-ea"/>
                        <a:ea typeface="+mn-ea"/>
                      </a:endParaRPr>
                    </a:p>
                  </a:txBody>
                  <a:tcPr marL="84585" marR="84585" marT="42292" marB="42292" anchor="ctr"/>
                </a:tc>
                <a:extLst>
                  <a:ext uri="{0D108BD9-81ED-4DB2-BD59-A6C34878D82A}">
                    <a16:rowId xmlns:a16="http://schemas.microsoft.com/office/drawing/2014/main" val="3161892851"/>
                  </a:ext>
                </a:extLst>
              </a:tr>
            </a:tbl>
          </a:graphicData>
        </a:graphic>
      </p:graphicFrame>
      <p:graphicFrame>
        <p:nvGraphicFramePr>
          <p:cNvPr id="19" name="表 18"/>
          <p:cNvGraphicFramePr>
            <a:graphicFrameLocks noGrp="1"/>
          </p:cNvGraphicFramePr>
          <p:nvPr>
            <p:extLst/>
          </p:nvPr>
        </p:nvGraphicFramePr>
        <p:xfrm>
          <a:off x="254255" y="5601005"/>
          <a:ext cx="8652139" cy="1060467"/>
        </p:xfrm>
        <a:graphic>
          <a:graphicData uri="http://schemas.openxmlformats.org/drawingml/2006/table">
            <a:tbl>
              <a:tblPr firstRow="1" bandRow="1">
                <a:tableStyleId>{5940675A-B579-460E-94D1-54222C63F5DA}</a:tableStyleId>
              </a:tblPr>
              <a:tblGrid>
                <a:gridCol w="2213997">
                  <a:extLst>
                    <a:ext uri="{9D8B030D-6E8A-4147-A177-3AD203B41FA5}">
                      <a16:colId xmlns:a16="http://schemas.microsoft.com/office/drawing/2014/main" val="687441938"/>
                    </a:ext>
                  </a:extLst>
                </a:gridCol>
                <a:gridCol w="6438142">
                  <a:extLst>
                    <a:ext uri="{9D8B030D-6E8A-4147-A177-3AD203B41FA5}">
                      <a16:colId xmlns:a16="http://schemas.microsoft.com/office/drawing/2014/main" val="724033368"/>
                    </a:ext>
                  </a:extLst>
                </a:gridCol>
              </a:tblGrid>
              <a:tr h="1060467">
                <a:tc>
                  <a:txBody>
                    <a:bodyPr/>
                    <a:lstStyle/>
                    <a:p>
                      <a:pPr algn="ctr"/>
                      <a:r>
                        <a:rPr kumimoji="1" lang="en-US" altLang="ja-JP" sz="1100" dirty="0">
                          <a:latin typeface="メイリオ" panose="020B0604030504040204" pitchFamily="50" charset="-128"/>
                          <a:ea typeface="メイリオ" panose="020B0604030504040204" pitchFamily="50" charset="-128"/>
                        </a:rPr>
                        <a:t>2022</a:t>
                      </a:r>
                      <a:r>
                        <a:rPr kumimoji="1" lang="ja-JP" altLang="en-US" sz="1100" dirty="0">
                          <a:latin typeface="メイリオ" panose="020B0604030504040204" pitchFamily="50" charset="-128"/>
                          <a:ea typeface="メイリオ" panose="020B0604030504040204" pitchFamily="50" charset="-128"/>
                        </a:rPr>
                        <a:t>年４月１日施行</a:t>
                      </a:r>
                      <a:endParaRPr kumimoji="1" lang="ja-JP" altLang="en-US" sz="1100" u="sng" dirty="0">
                        <a:latin typeface="メイリオ" panose="020B0604030504040204" pitchFamily="50" charset="-128"/>
                        <a:ea typeface="メイリオ" panose="020B0604030504040204" pitchFamily="50" charset="-128"/>
                      </a:endParaRPr>
                    </a:p>
                  </a:txBody>
                  <a:tcPr marL="84585" marR="84585" marT="42292" marB="42292" anchor="ctr">
                    <a:solidFill>
                      <a:srgbClr val="FFE1F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a:latin typeface="ＭＳ Ｐゴシック" panose="020B0600070205080204" pitchFamily="50" charset="-128"/>
                          <a:ea typeface="ＭＳ Ｐゴシック" panose="020B0600070205080204" pitchFamily="50" charset="-128"/>
                        </a:rPr>
                        <a:t>インターネット上の誹謗中傷等の人権侵害を防止し、府民の誰もが加害者にも被害者にもならないよう、府の責務及び府民の役割を明らかにするとともに、府の施策の基本となる事項を定めることにより、これを推進することを目的とする。</a:t>
                      </a:r>
                      <a:endParaRPr kumimoji="1" lang="en-US" altLang="ja-JP" sz="1300" dirty="0">
                        <a:latin typeface="ＭＳ Ｐゴシック" panose="020B0600070205080204" pitchFamily="50" charset="-128"/>
                        <a:ea typeface="ＭＳ Ｐゴシック" panose="020B0600070205080204" pitchFamily="50" charset="-128"/>
                      </a:endParaRPr>
                    </a:p>
                  </a:txBody>
                  <a:tcPr marL="84585" marR="84585" marT="42292" marB="42292" anchor="ctr"/>
                </a:tc>
                <a:extLst>
                  <a:ext uri="{0D108BD9-81ED-4DB2-BD59-A6C34878D82A}">
                    <a16:rowId xmlns:a16="http://schemas.microsoft.com/office/drawing/2014/main" val="3161892851"/>
                  </a:ext>
                </a:extLst>
              </a:tr>
            </a:tbl>
          </a:graphicData>
        </a:graphic>
      </p:graphicFrame>
      <p:sp>
        <p:nvSpPr>
          <p:cNvPr id="2" name="スライド番号プレースホルダー 1"/>
          <p:cNvSpPr>
            <a:spLocks noGrp="1"/>
          </p:cNvSpPr>
          <p:nvPr>
            <p:ph type="sldNum" sz="quarter" idx="12"/>
          </p:nvPr>
        </p:nvSpPr>
        <p:spPr>
          <a:xfrm>
            <a:off x="7010400" y="6592267"/>
            <a:ext cx="2133600" cy="365125"/>
          </a:xfrm>
        </p:spPr>
        <p:txBody>
          <a:bodyPr/>
          <a:lstStyle/>
          <a:p>
            <a:fld id="{63BC356D-1576-478B-8647-1361C6E9DFF7}" type="slidenum">
              <a:rPr lang="ja-JP" altLang="en-US" smtClean="0"/>
              <a:pPr/>
              <a:t>390</a:t>
            </a:fld>
            <a:endParaRPr lang="ja-JP" altLang="en-US"/>
          </a:p>
        </p:txBody>
      </p:sp>
    </p:spTree>
    <p:extLst>
      <p:ext uri="{BB962C8B-B14F-4D97-AF65-F5344CB8AC3E}">
        <p14:creationId xmlns:p14="http://schemas.microsoft.com/office/powerpoint/2010/main" val="3329660368"/>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インフラ・アセットマネジメント（維持管理の重点化）</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7089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都市計画・都市整備</a:t>
            </a:r>
            <a:endParaRPr kumimoji="1" lang="en-US" altLang="ja-JP"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都市整備部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アセットマネジメント手法の導入</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都市基盤施設長寿命化計画</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策定</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375072"/>
          <a:ext cx="6696744" cy="627888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88900" indent="-88900" algn="l"/>
                      <a:r>
                        <a:rPr kumimoji="1" lang="ja-JP" altLang="en-US" sz="1200" dirty="0" smtClean="0">
                          <a:solidFill>
                            <a:schemeClr val="tx1"/>
                          </a:solidFill>
                        </a:rPr>
                        <a:t>・高度経済成長期に整備された大量のインフラ施設が一気に老朽化、更新時期到来</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建設後</a:t>
                      </a:r>
                      <a:r>
                        <a:rPr kumimoji="1" lang="en-US" altLang="ja-JP" sz="1200" dirty="0" smtClean="0">
                          <a:solidFill>
                            <a:schemeClr val="tx1"/>
                          </a:solidFill>
                        </a:rPr>
                        <a:t>40</a:t>
                      </a:r>
                      <a:r>
                        <a:rPr kumimoji="1" lang="ja-JP" altLang="en-US" sz="1200" dirty="0" smtClean="0">
                          <a:solidFill>
                            <a:schemeClr val="tx1"/>
                          </a:solidFill>
                        </a:rPr>
                        <a:t>年以上の橋梁が</a:t>
                      </a:r>
                      <a:r>
                        <a:rPr kumimoji="1" lang="en-US" altLang="ja-JP" sz="1200" dirty="0" smtClean="0">
                          <a:solidFill>
                            <a:schemeClr val="tx1"/>
                          </a:solidFill>
                        </a:rPr>
                        <a:t>48</a:t>
                      </a:r>
                      <a:r>
                        <a:rPr kumimoji="1" lang="ja-JP" altLang="en-US" sz="1200" dirty="0" smtClean="0">
                          <a:solidFill>
                            <a:schemeClr val="tx1"/>
                          </a:solidFill>
                        </a:rPr>
                        <a:t>％</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防潮堤・護岸等でも老朽化が顕著に</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・交通量・人口集中により維持管理を行いにくい</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交通量の集中は全国３位</a:t>
                      </a:r>
                      <a:endParaRPr kumimoji="1" lang="en-US" altLang="ja-JP" sz="1200" dirty="0" smtClean="0">
                        <a:solidFill>
                          <a:schemeClr val="tx1"/>
                        </a:solidFill>
                      </a:endParaRPr>
                    </a:p>
                    <a:p>
                      <a:pPr marL="177800" indent="-177800" algn="l"/>
                      <a:r>
                        <a:rPr kumimoji="1" lang="ja-JP" altLang="en-US" sz="1200" dirty="0" smtClean="0">
                          <a:solidFill>
                            <a:schemeClr val="tx1"/>
                          </a:solidFill>
                        </a:rPr>
                        <a:t>　</a:t>
                      </a:r>
                      <a:r>
                        <a:rPr kumimoji="1" lang="en-US" altLang="ja-JP" sz="1200" dirty="0" smtClean="0">
                          <a:solidFill>
                            <a:schemeClr val="tx1"/>
                          </a:solidFill>
                        </a:rPr>
                        <a:t>-</a:t>
                      </a:r>
                      <a:r>
                        <a:rPr kumimoji="1" lang="ja-JP" altLang="en-US" sz="1200" dirty="0" smtClean="0">
                          <a:solidFill>
                            <a:schemeClr val="tx1"/>
                          </a:solidFill>
                        </a:rPr>
                        <a:t>低平地への人口集中は全国１位</a:t>
                      </a:r>
                      <a:endParaRPr kumimoji="1" lang="en-US" altLang="ja-JP" sz="1200" dirty="0" smtClean="0">
                        <a:solidFill>
                          <a:schemeClr val="tx1"/>
                        </a:solidFill>
                      </a:endParaRPr>
                    </a:p>
                    <a:p>
                      <a:pPr marL="88900" indent="-88900" algn="l"/>
                      <a:endParaRPr kumimoji="1" lang="ja-JP" altLang="en-US" sz="1200" dirty="0" smtClean="0">
                        <a:solidFill>
                          <a:schemeClr val="tx1"/>
                        </a:solidFill>
                      </a:endParaRPr>
                    </a:p>
                    <a:p>
                      <a:pPr marL="88900" indent="-88900" algn="l"/>
                      <a:r>
                        <a:rPr kumimoji="1" lang="ja-JP" altLang="en-US" sz="1200" dirty="0" smtClean="0">
                          <a:solidFill>
                            <a:schemeClr val="tx1"/>
                          </a:solidFill>
                        </a:rPr>
                        <a:t>・建設投資余力の減少 </a:t>
                      </a:r>
                    </a:p>
                    <a:p>
                      <a:pPr marL="88900" indent="-88900" algn="l"/>
                      <a:r>
                        <a:rPr kumimoji="1" lang="ja-JP" altLang="en-US" sz="1200" dirty="0" smtClean="0">
                          <a:solidFill>
                            <a:schemeClr val="tx1"/>
                          </a:solidFill>
                        </a:rPr>
                        <a:t> 　建設費は </a:t>
                      </a:r>
                      <a:r>
                        <a:rPr kumimoji="1" lang="en-US" altLang="ja-JP" sz="1200" dirty="0" smtClean="0">
                          <a:solidFill>
                            <a:schemeClr val="tx1"/>
                          </a:solidFill>
                        </a:rPr>
                        <a:t>10 </a:t>
                      </a:r>
                      <a:r>
                        <a:rPr kumimoji="1" lang="ja-JP" altLang="en-US" sz="1200" dirty="0" smtClean="0">
                          <a:solidFill>
                            <a:schemeClr val="tx1"/>
                          </a:solidFill>
                        </a:rPr>
                        <a:t>年前から半減 → 半数の事業が「休止・遅延」 </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ja-JP" altLang="en-US" sz="1200" dirty="0" smtClean="0">
                          <a:solidFill>
                            <a:schemeClr val="tx1"/>
                          </a:solidFill>
                        </a:rPr>
                        <a:t>・予防保全による長寿命化が必要</a:t>
                      </a:r>
                    </a:p>
                    <a:p>
                      <a:pPr marL="88900" indent="-88900"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・限られた財源・人材の中で、建設事業と維持管理をトータルでマネジメント</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t>・建設事業の更なる選択と集中により、維持管理への重点化を行い、予防保全対策を実施</a:t>
                      </a:r>
                      <a:endParaRPr kumimoji="1" lang="en-US" altLang="ja-JP" sz="1200" dirty="0" smtClean="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a:t>
                      </a:r>
                      <a:r>
                        <a:rPr kumimoji="1" lang="en-US" altLang="ja-JP" sz="1200" dirty="0" smtClean="0"/>
                        <a:t>2010</a:t>
                      </a:r>
                      <a:r>
                        <a:rPr kumimoji="1" lang="ja-JP" altLang="en-US" sz="1200" dirty="0" smtClean="0"/>
                        <a:t>年度から維持管理戦略について当面</a:t>
                      </a:r>
                      <a:r>
                        <a:rPr kumimoji="1" lang="en-US" altLang="ja-JP" sz="1200" dirty="0" smtClean="0"/>
                        <a:t>3</a:t>
                      </a:r>
                      <a:r>
                        <a:rPr kumimoji="1" lang="ja-JP" altLang="en-US" sz="1200" dirty="0" smtClean="0"/>
                        <a:t>年間程度の対策予定を提示</a:t>
                      </a:r>
                    </a:p>
                    <a:p>
                      <a:pPr marL="88900" indent="-88900" algn="l"/>
                      <a:r>
                        <a:rPr kumimoji="1" lang="en-US" altLang="ja-JP" sz="1200" dirty="0" smtClean="0"/>
                        <a:t>-</a:t>
                      </a:r>
                      <a:r>
                        <a:rPr kumimoji="1" lang="ja-JP" altLang="en-US" sz="1200" dirty="0" smtClean="0"/>
                        <a:t>「アセットマネジメント手法」の導入により、施設の長寿命化や更新時期の平準化を図り、ライフサイクルコストの縮減を図る。 </a:t>
                      </a:r>
                    </a:p>
                    <a:p>
                      <a:pPr marL="88900" indent="-88900" algn="l"/>
                      <a:r>
                        <a:rPr kumimoji="1" lang="en-US" altLang="ja-JP" sz="1200" dirty="0" smtClean="0"/>
                        <a:t>-</a:t>
                      </a:r>
                      <a:r>
                        <a:rPr kumimoji="1" lang="ja-JP" altLang="en-US" sz="1200" dirty="0" smtClean="0"/>
                        <a:t>地方債の発行等により、維持管理予算必要水準への段階的増額（</a:t>
                      </a:r>
                      <a:r>
                        <a:rPr kumimoji="1" lang="en-US" altLang="ja-JP" sz="1200" dirty="0" smtClean="0"/>
                        <a:t>2010</a:t>
                      </a:r>
                      <a:r>
                        <a:rPr kumimoji="1" lang="ja-JP" altLang="en-US" sz="1200" dirty="0" smtClean="0"/>
                        <a:t>年</a:t>
                      </a:r>
                      <a:r>
                        <a:rPr kumimoji="1" lang="en-US" altLang="ja-JP" sz="1200" dirty="0" smtClean="0"/>
                        <a:t>;170</a:t>
                      </a:r>
                      <a:r>
                        <a:rPr kumimoji="1" lang="ja-JP" altLang="en-US" sz="1200" dirty="0" smtClean="0"/>
                        <a:t>億円　→</a:t>
                      </a:r>
                      <a:r>
                        <a:rPr kumimoji="1" lang="en-US" altLang="ja-JP" sz="1200" dirty="0" smtClean="0"/>
                        <a:t>2013</a:t>
                      </a:r>
                      <a:r>
                        <a:rPr kumimoji="1" lang="ja-JP" altLang="en-US" sz="1200" dirty="0" smtClean="0"/>
                        <a:t>年</a:t>
                      </a:r>
                      <a:r>
                        <a:rPr kumimoji="1" lang="en-US" altLang="ja-JP" sz="1200" dirty="0" smtClean="0"/>
                        <a:t>;260</a:t>
                      </a:r>
                      <a:r>
                        <a:rPr kumimoji="1" lang="ja-JP" altLang="en-US" sz="1200" dirty="0" smtClean="0"/>
                        <a:t>億円（</a:t>
                      </a:r>
                      <a:r>
                        <a:rPr kumimoji="1" lang="en-US" altLang="ja-JP" sz="1200" dirty="0" smtClean="0"/>
                        <a:t>1.5</a:t>
                      </a:r>
                      <a:r>
                        <a:rPr kumimoji="1" lang="ja-JP" altLang="en-US" sz="1200" dirty="0" smtClean="0"/>
                        <a:t>倍増））</a:t>
                      </a:r>
                      <a:endParaRPr kumimoji="1" lang="en-US" altLang="ja-JP" sz="1200" dirty="0" smtClean="0"/>
                    </a:p>
                    <a:p>
                      <a:pPr marL="88900" indent="-88900" algn="l"/>
                      <a:endParaRPr kumimoji="1" lang="en-US" altLang="ja-JP" sz="1200" dirty="0" smtClean="0"/>
                    </a:p>
                    <a:p>
                      <a:pPr marL="88900" indent="-88900" algn="l"/>
                      <a:r>
                        <a:rPr kumimoji="1" lang="ja-JP" altLang="en-US" sz="1200" dirty="0" smtClean="0">
                          <a:solidFill>
                            <a:schemeClr val="tx1"/>
                          </a:solidFill>
                        </a:rPr>
                        <a:t>・都市基盤施設長寿命化計画策定（</a:t>
                      </a:r>
                      <a:r>
                        <a:rPr kumimoji="1" lang="en-US" altLang="ja-JP" sz="1200" dirty="0" smtClean="0">
                          <a:solidFill>
                            <a:schemeClr val="tx1"/>
                          </a:solidFill>
                        </a:rPr>
                        <a:t>2015.3</a:t>
                      </a:r>
                      <a:r>
                        <a:rPr kumimoji="1" lang="ja-JP" altLang="en-US" sz="1200" dirty="0" smtClean="0">
                          <a:solidFill>
                            <a:schemeClr val="tx1"/>
                          </a:solidFill>
                        </a:rPr>
                        <a:t>）</a:t>
                      </a:r>
                    </a:p>
                    <a:p>
                      <a:pPr marL="88900" indent="-88900" algn="l"/>
                      <a:endParaRPr kumimoji="1" lang="ja-JP" altLang="en-US" sz="1200" dirty="0" smtClean="0"/>
                    </a:p>
                    <a:p>
                      <a:pPr marL="88900" indent="-88900" algn="l"/>
                      <a:r>
                        <a:rPr kumimoji="1" lang="ja-JP" altLang="en-US" sz="1200" dirty="0" smtClean="0"/>
                        <a:t>・</a:t>
                      </a:r>
                      <a:r>
                        <a:rPr kumimoji="1" lang="en-US" altLang="ja-JP" sz="1200" dirty="0" smtClean="0"/>
                        <a:t>2010</a:t>
                      </a:r>
                      <a:r>
                        <a:rPr kumimoji="1" lang="ja-JP" altLang="en-US" sz="1200" dirty="0" smtClean="0"/>
                        <a:t>年度からの建設事業計画について、当面</a:t>
                      </a:r>
                      <a:r>
                        <a:rPr kumimoji="1" lang="en-US" altLang="ja-JP" sz="1200" dirty="0" smtClean="0"/>
                        <a:t>10</a:t>
                      </a:r>
                      <a:r>
                        <a:rPr kumimoji="1" lang="ja-JP" altLang="en-US" sz="1200" dirty="0" smtClean="0"/>
                        <a:t>年間の事業予定を提示 </a:t>
                      </a:r>
                    </a:p>
                    <a:p>
                      <a:pPr marL="88900" indent="-88900" algn="l"/>
                      <a:r>
                        <a:rPr kumimoji="1" lang="en-US" altLang="ja-JP" sz="1200" dirty="0" smtClean="0"/>
                        <a:t>-</a:t>
                      </a:r>
                      <a:r>
                        <a:rPr kumimoji="1" lang="ja-JP" altLang="en-US" sz="1200" dirty="0" smtClean="0"/>
                        <a:t>原則、現行の予算水準を基本、重点化方針のもと、「さらなる選択と集中」、即効性、実現性の観点から「事業や計画の見直し」</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t>・維持管理予算へのシフトにより、今後</a:t>
                      </a:r>
                      <a:r>
                        <a:rPr kumimoji="1" lang="en-US" altLang="ja-JP" sz="1200" dirty="0" smtClean="0"/>
                        <a:t>20</a:t>
                      </a:r>
                      <a:r>
                        <a:rPr kumimoji="1" lang="ja-JP" altLang="en-US" sz="1200" dirty="0" smtClean="0"/>
                        <a:t>年で</a:t>
                      </a:r>
                      <a:r>
                        <a:rPr kumimoji="1" lang="en-US" altLang="ja-JP" sz="1200" dirty="0" smtClean="0"/>
                        <a:t>3300</a:t>
                      </a:r>
                      <a:r>
                        <a:rPr kumimoji="1" lang="ja-JP" altLang="en-US" sz="1200" dirty="0" smtClean="0"/>
                        <a:t>億円（年間</a:t>
                      </a:r>
                      <a:r>
                        <a:rPr kumimoji="1" lang="en-US" altLang="ja-JP" sz="1200" dirty="0" smtClean="0"/>
                        <a:t>165</a:t>
                      </a:r>
                      <a:r>
                        <a:rPr kumimoji="1" lang="ja-JP" altLang="en-US" sz="1200" dirty="0" smtClean="0"/>
                        <a:t>億円）の財政縮減効果を見込む</a:t>
                      </a:r>
                    </a:p>
                    <a:p>
                      <a:pPr algn="l"/>
                      <a:endParaRPr kumimoji="1" lang="en-US" altLang="ja-JP" sz="1200" dirty="0" smtClean="0"/>
                    </a:p>
                    <a:p>
                      <a:pPr marL="88900" indent="-88900" algn="l"/>
                      <a:r>
                        <a:rPr kumimoji="1" lang="ja-JP" altLang="en-US" sz="1200" dirty="0" smtClean="0"/>
                        <a:t>・建設事業の計画的推進</a:t>
                      </a:r>
                    </a:p>
                    <a:p>
                      <a:pPr algn="l"/>
                      <a:endParaRPr kumimoji="1" lang="ja-JP" altLang="en-US"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a:xfrm>
            <a:off x="7010400" y="6525344"/>
            <a:ext cx="2133600" cy="365125"/>
          </a:xfrm>
        </p:spPr>
        <p:txBody>
          <a:bodyPr/>
          <a:lstStyle/>
          <a:p>
            <a:fld id="{63BC356D-1576-478B-8647-1361C6E9DFF7}" type="slidenum">
              <a:rPr lang="ja-JP" altLang="en-US" smtClean="0"/>
              <a:pPr/>
              <a:t>391</a:t>
            </a:fld>
            <a:endParaRPr lang="ja-JP" altLang="en-US"/>
          </a:p>
        </p:txBody>
      </p:sp>
    </p:spTree>
    <p:extLst>
      <p:ext uri="{BB962C8B-B14F-4D97-AF65-F5344CB8AC3E}">
        <p14:creationId xmlns:p14="http://schemas.microsoft.com/office/powerpoint/2010/main" val="4215427921"/>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泉北ニュータウンのまちづくりの方向性を示すビジョン策定と体制の構築</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56169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r>
              <a:rPr kumimoji="1" lang="ja-JP" altLang="en-US" sz="1400" b="0" i="0" u="none" strike="noStrike" kern="1200" cap="none" spc="-150" normalizeH="0" baseline="0" noProof="0" dirty="0" smtClean="0">
                <a:ln>
                  <a:noFill/>
                </a:ln>
                <a:solidFill>
                  <a:prstClr val="black"/>
                </a:solidFill>
                <a:effectLst/>
                <a:uLnTx/>
                <a:uFillTx/>
                <a:latin typeface="Calibri"/>
                <a:ea typeface="ＭＳ Ｐゴシック" panose="020B0600070205080204" pitchFamily="50" charset="-128"/>
                <a:cs typeface="+mn-cs"/>
              </a:rPr>
              <a:t>くらし・住まい・まちづくり</a:t>
            </a:r>
            <a:endParaRPr kumimoji="1" lang="en-US" altLang="ja-JP" sz="14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組織</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大阪都市計画局</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2010</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77800" marR="0" lvl="0" indent="-1778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「泉北</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ニュータウン</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再生府市等連携協議会」設立</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77800" marR="0" lvl="0" indent="-1778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泉北</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ニューデザイン推進協議会」</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名称変更（</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2021.10</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0000" marR="0" lvl="0" indent="-18000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「泉ヶ丘駅前</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地域活性化</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ビジョン」　</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策定（</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2015.1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改訂）</a:t>
            </a: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180000" marR="0" lvl="0" indent="-273050" algn="ju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「泉北ニュータウン公的</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賃貸</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住宅再生計画」策定</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2022.4</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最終改定）</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extLst/>
          </p:nvPr>
        </p:nvGraphicFramePr>
        <p:xfrm>
          <a:off x="2390705" y="476672"/>
          <a:ext cx="6696744" cy="637032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algn="just"/>
                      <a:r>
                        <a:rPr kumimoji="1" lang="ja-JP" altLang="en-US" sz="1200" dirty="0" smtClean="0">
                          <a:solidFill>
                            <a:schemeClr val="tx1"/>
                          </a:solidFill>
                        </a:rPr>
                        <a:t>・</a:t>
                      </a:r>
                      <a:r>
                        <a:rPr kumimoji="1" lang="ja-JP" altLang="en-US" sz="1200" dirty="0" err="1" smtClean="0">
                          <a:solidFill>
                            <a:schemeClr val="tx1"/>
                          </a:solidFill>
                        </a:rPr>
                        <a:t>ま</a:t>
                      </a:r>
                      <a:r>
                        <a:rPr kumimoji="1" lang="ja-JP" altLang="en-US" sz="1200" dirty="0" smtClean="0">
                          <a:solidFill>
                            <a:schemeClr val="tx1"/>
                          </a:solidFill>
                        </a:rPr>
                        <a:t>ちびらきから</a:t>
                      </a:r>
                      <a:r>
                        <a:rPr kumimoji="1" lang="en-US" altLang="ja-JP" sz="1200" dirty="0" smtClean="0">
                          <a:solidFill>
                            <a:schemeClr val="tx1"/>
                          </a:solidFill>
                        </a:rPr>
                        <a:t>50</a:t>
                      </a:r>
                      <a:r>
                        <a:rPr kumimoji="1" lang="ja-JP" altLang="en-US" sz="1200" dirty="0" smtClean="0">
                          <a:solidFill>
                            <a:schemeClr val="tx1"/>
                          </a:solidFill>
                        </a:rPr>
                        <a:t>年以上が経過し、社会環境の変化等により、人口減少・少子高齢化、住宅や施設の老朽化などの課題が山積</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r>
                        <a:rPr kumimoji="1" lang="ja-JP" altLang="en-US" sz="1200" dirty="0" smtClean="0">
                          <a:solidFill>
                            <a:schemeClr val="tx1"/>
                          </a:solidFill>
                        </a:rPr>
                        <a:t>・市場原理の原則の下、民間事業者が参入できる環境を整える等、民間活力を活用したまちづくりへと転換する</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・公益的な役割が終了、又は転換による活性化が期待できる施設等を民間へ譲渡</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800" dirty="0" smtClean="0">
                        <a:solidFill>
                          <a:schemeClr val="tx1"/>
                        </a:solidFill>
                      </a:endParaRPr>
                    </a:p>
                    <a:p>
                      <a:pPr algn="just"/>
                      <a:r>
                        <a:rPr kumimoji="1" lang="ja-JP" altLang="en-US" sz="1200" dirty="0" smtClean="0">
                          <a:solidFill>
                            <a:schemeClr val="tx1"/>
                          </a:solidFill>
                        </a:rPr>
                        <a:t>・堺市、公的賃貸住宅事業者、民間事業者が連携し、ニュータウンの活性化に向けて公的住宅ストック等の活用の方向性を示した</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・府・堺市・都整</a:t>
                      </a:r>
                      <a:r>
                        <a:rPr kumimoji="1" lang="en-US" altLang="ja-JP" sz="1200" dirty="0" smtClean="0">
                          <a:solidFill>
                            <a:schemeClr val="tx1"/>
                          </a:solidFill>
                        </a:rPr>
                        <a:t>C</a:t>
                      </a:r>
                      <a:r>
                        <a:rPr kumimoji="1" lang="ja-JP" altLang="en-US" sz="1200" dirty="0" smtClean="0">
                          <a:solidFill>
                            <a:schemeClr val="tx1"/>
                          </a:solidFill>
                        </a:rPr>
                        <a:t>（旧タウン財団）・府公社・</a:t>
                      </a:r>
                      <a:r>
                        <a:rPr kumimoji="1" lang="en-US" altLang="ja-JP" sz="1200" dirty="0" smtClean="0">
                          <a:solidFill>
                            <a:schemeClr val="tx1"/>
                          </a:solidFill>
                        </a:rPr>
                        <a:t>UR</a:t>
                      </a:r>
                      <a:r>
                        <a:rPr kumimoji="1" lang="ja-JP" altLang="en-US" sz="1200" dirty="0" smtClean="0">
                          <a:solidFill>
                            <a:schemeClr val="tx1"/>
                          </a:solidFill>
                        </a:rPr>
                        <a:t>による協議会を設立</a:t>
                      </a:r>
                      <a:r>
                        <a:rPr kumimoji="1" lang="ja-JP" altLang="en-US" sz="1100" dirty="0" smtClean="0">
                          <a:solidFill>
                            <a:schemeClr val="tx1"/>
                          </a:solidFill>
                        </a:rPr>
                        <a:t>（南海電気鉄道株式会社</a:t>
                      </a:r>
                      <a:r>
                        <a:rPr kumimoji="1" lang="en-US" altLang="ja-JP" sz="1100" dirty="0" smtClean="0">
                          <a:solidFill>
                            <a:schemeClr val="tx1"/>
                          </a:solidFill>
                        </a:rPr>
                        <a:t>2016.4</a:t>
                      </a:r>
                      <a:r>
                        <a:rPr kumimoji="1" lang="ja-JP" altLang="en-US" sz="1100" dirty="0" smtClean="0">
                          <a:solidFill>
                            <a:schemeClr val="tx1"/>
                          </a:solidFill>
                        </a:rPr>
                        <a:t>加入）</a:t>
                      </a:r>
                      <a:endParaRPr kumimoji="1" lang="en-US" altLang="ja-JP" sz="1100" dirty="0" smtClean="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dirty="0" smtClean="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・「泉ヶ丘駅前地域活性化ビジョン」（</a:t>
                      </a:r>
                      <a:r>
                        <a:rPr kumimoji="1" lang="en-US" altLang="ja-JP" sz="1200" dirty="0" smtClean="0">
                          <a:solidFill>
                            <a:schemeClr val="tx1"/>
                          </a:solidFill>
                        </a:rPr>
                        <a:t>2011.3</a:t>
                      </a:r>
                      <a:r>
                        <a:rPr kumimoji="1" lang="ja-JP" altLang="en-US" sz="1200" dirty="0" smtClean="0">
                          <a:solidFill>
                            <a:schemeClr val="tx1"/>
                          </a:solidFill>
                        </a:rPr>
                        <a:t>策定、</a:t>
                      </a:r>
                      <a:r>
                        <a:rPr kumimoji="1" lang="en-US" altLang="ja-JP" sz="1200" dirty="0" smtClean="0">
                          <a:solidFill>
                            <a:schemeClr val="tx1"/>
                          </a:solidFill>
                        </a:rPr>
                        <a:t>2015.1</a:t>
                      </a:r>
                      <a:r>
                        <a:rPr kumimoji="1" lang="ja-JP" altLang="en-US" sz="1200" dirty="0" smtClean="0">
                          <a:solidFill>
                            <a:schemeClr val="tx1"/>
                          </a:solidFill>
                        </a:rPr>
                        <a:t>改訂）</a:t>
                      </a:r>
                      <a:endParaRPr kumimoji="1" lang="en-US" altLang="ja-JP" sz="1200" dirty="0" smtClean="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・「同アクションプラン」</a:t>
                      </a:r>
                      <a:r>
                        <a:rPr kumimoji="1" lang="ja-JP" altLang="en-US" sz="1100" dirty="0" smtClean="0">
                          <a:solidFill>
                            <a:schemeClr val="tx1"/>
                          </a:solidFill>
                        </a:rPr>
                        <a:t>（</a:t>
                      </a:r>
                      <a:r>
                        <a:rPr kumimoji="1" lang="en-US" altLang="ja-JP" sz="1100" dirty="0" smtClean="0">
                          <a:solidFill>
                            <a:schemeClr val="tx1"/>
                          </a:solidFill>
                        </a:rPr>
                        <a:t>2016.3</a:t>
                      </a:r>
                      <a:r>
                        <a:rPr kumimoji="1" lang="ja-JP" altLang="en-US" sz="1100" dirty="0" smtClean="0">
                          <a:solidFill>
                            <a:schemeClr val="tx1"/>
                          </a:solidFill>
                        </a:rPr>
                        <a:t>策定）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・近畿大学医学部及び附属病院の移転</a:t>
                      </a:r>
                      <a:r>
                        <a:rPr kumimoji="1" lang="ja-JP" altLang="en-US" sz="1100" dirty="0" smtClean="0">
                          <a:solidFill>
                            <a:schemeClr val="tx1"/>
                          </a:solidFill>
                        </a:rPr>
                        <a:t>（</a:t>
                      </a:r>
                      <a:r>
                        <a:rPr kumimoji="1" lang="en-US" altLang="ja-JP" sz="1100" dirty="0" smtClean="0">
                          <a:solidFill>
                            <a:schemeClr val="tx1"/>
                          </a:solidFill>
                        </a:rPr>
                        <a:t>2025</a:t>
                      </a:r>
                      <a:r>
                        <a:rPr kumimoji="1" lang="ja-JP" altLang="en-US" sz="1100" dirty="0" smtClean="0">
                          <a:solidFill>
                            <a:schemeClr val="tx1"/>
                          </a:solidFill>
                        </a:rPr>
                        <a:t>年度移転予定）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・「泉北</a:t>
                      </a:r>
                      <a:r>
                        <a:rPr kumimoji="1" lang="en-US" altLang="ja-JP" sz="1200" dirty="0" smtClean="0">
                          <a:solidFill>
                            <a:schemeClr val="tx1"/>
                          </a:solidFill>
                        </a:rPr>
                        <a:t>NT</a:t>
                      </a:r>
                      <a:r>
                        <a:rPr kumimoji="1" lang="ja-JP" altLang="en-US" sz="1200" dirty="0" smtClean="0">
                          <a:solidFill>
                            <a:schemeClr val="tx1"/>
                          </a:solidFill>
                        </a:rPr>
                        <a:t>公的賃貸住宅再生計画」</a:t>
                      </a:r>
                      <a:r>
                        <a:rPr kumimoji="1" lang="ja-JP" altLang="en-US" sz="1100" dirty="0" smtClean="0">
                          <a:solidFill>
                            <a:schemeClr val="tx1"/>
                          </a:solidFill>
                        </a:rPr>
                        <a:t>（</a:t>
                      </a:r>
                      <a:r>
                        <a:rPr kumimoji="1" lang="en-US" altLang="ja-JP" sz="1100" dirty="0" smtClean="0">
                          <a:solidFill>
                            <a:schemeClr val="tx1"/>
                          </a:solidFill>
                        </a:rPr>
                        <a:t>2012.3</a:t>
                      </a:r>
                      <a:r>
                        <a:rPr kumimoji="1" lang="ja-JP" altLang="en-US" sz="1100" dirty="0" smtClean="0">
                          <a:solidFill>
                            <a:schemeClr val="tx1"/>
                          </a:solidFill>
                        </a:rPr>
                        <a:t>策定、</a:t>
                      </a:r>
                      <a:r>
                        <a:rPr kumimoji="1" lang="en-US" altLang="ja-JP" sz="1100" dirty="0" smtClean="0">
                          <a:solidFill>
                            <a:schemeClr val="tx1"/>
                          </a:solidFill>
                        </a:rPr>
                        <a:t>2022.4</a:t>
                      </a:r>
                      <a:r>
                        <a:rPr kumimoji="1" lang="ja-JP" altLang="en-US" sz="1100" dirty="0" smtClean="0">
                          <a:solidFill>
                            <a:schemeClr val="tx1"/>
                          </a:solidFill>
                        </a:rPr>
                        <a:t>最終改定）</a:t>
                      </a:r>
                      <a:endParaRPr kumimoji="1" lang="en-US" altLang="ja-JP" sz="1100" dirty="0" smtClean="0">
                        <a:solidFill>
                          <a:schemeClr val="tx1"/>
                        </a:solidFill>
                      </a:endParaRPr>
                    </a:p>
                    <a:p>
                      <a:pPr algn="l"/>
                      <a:endParaRPr kumimoji="1" lang="en-US" altLang="ja-JP" sz="1200" dirty="0" smtClean="0">
                        <a:solidFill>
                          <a:schemeClr val="tx1"/>
                        </a:solidFill>
                      </a:endParaRPr>
                    </a:p>
                    <a:p>
                      <a:pPr algn="just"/>
                      <a:r>
                        <a:rPr kumimoji="1" lang="ja-JP" altLang="en-US" sz="1200" dirty="0" smtClean="0">
                          <a:solidFill>
                            <a:schemeClr val="tx1"/>
                          </a:solidFill>
                        </a:rPr>
                        <a:t>・「公的賃貸住宅活用地の活用コンセプト（ﾃｰﾏ）案」</a:t>
                      </a:r>
                      <a:r>
                        <a:rPr kumimoji="1" lang="ja-JP" altLang="en-US" sz="1100" dirty="0" smtClean="0">
                          <a:solidFill>
                            <a:schemeClr val="tx1"/>
                          </a:solidFill>
                        </a:rPr>
                        <a:t>（</a:t>
                      </a:r>
                      <a:r>
                        <a:rPr kumimoji="1" lang="en-US" altLang="ja-JP" sz="1100" dirty="0" smtClean="0">
                          <a:solidFill>
                            <a:schemeClr val="tx1"/>
                          </a:solidFill>
                        </a:rPr>
                        <a:t>2022.1</a:t>
                      </a:r>
                      <a:r>
                        <a:rPr kumimoji="1" lang="ja-JP" altLang="en-US" sz="1100" dirty="0" smtClean="0">
                          <a:solidFill>
                            <a:schemeClr val="tx1"/>
                          </a:solidFill>
                        </a:rPr>
                        <a:t>策定）</a:t>
                      </a:r>
                    </a:p>
                    <a:p>
                      <a:pPr algn="l"/>
                      <a:endParaRPr kumimoji="1" lang="en-US" altLang="ja-JP" sz="1200" dirty="0" smtClean="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・「泉北ニュータウンまちづくりプラットフォーム（公民連携のための意見交換の場）」設立</a:t>
                      </a:r>
                      <a:r>
                        <a:rPr kumimoji="1" lang="ja-JP" altLang="en-US" sz="1100" dirty="0" smtClean="0">
                          <a:solidFill>
                            <a:schemeClr val="tx1"/>
                          </a:solidFill>
                        </a:rPr>
                        <a:t>（</a:t>
                      </a:r>
                      <a:r>
                        <a:rPr kumimoji="1" lang="en-US" altLang="ja-JP" sz="1100" dirty="0" smtClean="0">
                          <a:solidFill>
                            <a:schemeClr val="tx1"/>
                          </a:solidFill>
                        </a:rPr>
                        <a:t>2017.12</a:t>
                      </a:r>
                      <a:r>
                        <a:rPr kumimoji="1" lang="ja-JP" altLang="en-US" sz="1100" dirty="0" smtClean="0">
                          <a:solidFill>
                            <a:schemeClr val="tx1"/>
                          </a:solidFill>
                        </a:rPr>
                        <a:t>）</a:t>
                      </a:r>
                      <a:r>
                        <a:rPr kumimoji="1" lang="ja-JP" altLang="en-US" sz="1200" dirty="0" smtClean="0">
                          <a:solidFill>
                            <a:schemeClr val="tx1"/>
                          </a:solidFill>
                        </a:rPr>
                        <a:t>、</a:t>
                      </a:r>
                      <a:r>
                        <a:rPr kumimoji="1" lang="ja-JP" altLang="en-US" sz="1200" strike="noStrike" baseline="0" dirty="0" smtClean="0">
                          <a:solidFill>
                            <a:schemeClr val="tx1"/>
                          </a:solidFill>
                        </a:rPr>
                        <a:t>「府営住宅活用地等に関するサウンディング型市場調査」実施</a:t>
                      </a:r>
                      <a:r>
                        <a:rPr kumimoji="1" lang="ja-JP" altLang="en-US" sz="1100" dirty="0" smtClean="0">
                          <a:solidFill>
                            <a:schemeClr val="tx1"/>
                          </a:solidFill>
                        </a:rPr>
                        <a:t>（</a:t>
                      </a:r>
                      <a:r>
                        <a:rPr kumimoji="1" lang="en-US" altLang="ja-JP" sz="1100" dirty="0" smtClean="0">
                          <a:solidFill>
                            <a:schemeClr val="tx1"/>
                          </a:solidFill>
                        </a:rPr>
                        <a:t>2019.12</a:t>
                      </a:r>
                      <a:r>
                        <a:rPr kumimoji="1" lang="ja-JP" altLang="en-US" sz="1100" dirty="0" smtClean="0">
                          <a:solidFill>
                            <a:schemeClr val="tx1"/>
                          </a:solidFill>
                        </a:rPr>
                        <a:t>）</a:t>
                      </a:r>
                      <a:endParaRPr kumimoji="1" lang="en-US" altLang="ja-JP" sz="1100" strike="dblStrike" baseline="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392</a:t>
            </a:fld>
            <a:endParaRPr lang="ja-JP" altLang="en-US"/>
          </a:p>
        </p:txBody>
      </p:sp>
    </p:spTree>
    <p:extLst>
      <p:ext uri="{BB962C8B-B14F-4D97-AF65-F5344CB8AC3E}">
        <p14:creationId xmlns:p14="http://schemas.microsoft.com/office/powerpoint/2010/main" val="69076997"/>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Ｇ７大阪・堺貿易</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会合</a:t>
            </a:r>
            <a:endPar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50475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政策企画部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年Ｇ７</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貿</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大臣会合大阪・堺</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推進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協力協議会」の</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2023</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年Ｇ７</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貿</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易</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大臣会合大阪・堺</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推進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協力協</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事務局」の設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置</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4222306434"/>
              </p:ext>
            </p:extLst>
          </p:nvPr>
        </p:nvGraphicFramePr>
        <p:xfrm>
          <a:off x="2267744" y="476672"/>
          <a:ext cx="6696744" cy="6134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16000">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200" b="0" kern="100" dirty="0">
                          <a:solidFill>
                            <a:schemeClr val="tx1"/>
                          </a:solidFill>
                          <a:effectLst/>
                          <a:latin typeface="+mn-ea"/>
                          <a:ea typeface="+mn-ea"/>
                          <a:cs typeface="Times New Roman" panose="02020603050405020304" pitchFamily="18" charset="0"/>
                        </a:rPr>
                        <a:t>　「</a:t>
                      </a:r>
                      <a:r>
                        <a:rPr lang="en-US" altLang="ja-JP" sz="1200" b="0" kern="100" dirty="0">
                          <a:solidFill>
                            <a:schemeClr val="tx1"/>
                          </a:solidFill>
                          <a:effectLst/>
                          <a:latin typeface="+mn-ea"/>
                          <a:ea typeface="+mn-ea"/>
                          <a:cs typeface="Times New Roman" panose="02020603050405020304" pitchFamily="18" charset="0"/>
                        </a:rPr>
                        <a:t>2025</a:t>
                      </a:r>
                      <a:r>
                        <a:rPr lang="ja-JP" altLang="en-US" sz="1200" b="0" kern="100" dirty="0">
                          <a:solidFill>
                            <a:schemeClr val="tx1"/>
                          </a:solidFill>
                          <a:effectLst/>
                          <a:latin typeface="+mn-ea"/>
                          <a:ea typeface="+mn-ea"/>
                          <a:cs typeface="Times New Roman" panose="02020603050405020304" pitchFamily="18" charset="0"/>
                        </a:rPr>
                        <a:t>年大阪・関西万博」の開催準備が本格化する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年に、人と人、モノとモノをつなぐ</a:t>
                      </a:r>
                      <a:r>
                        <a:rPr lang="ja-JP" altLang="en-US" sz="1200" b="0" kern="100" dirty="0" smtClean="0">
                          <a:solidFill>
                            <a:schemeClr val="tx1"/>
                          </a:solidFill>
                          <a:effectLst/>
                          <a:latin typeface="+mn-ea"/>
                          <a:ea typeface="+mn-ea"/>
                          <a:cs typeface="Times New Roman" panose="02020603050405020304" pitchFamily="18" charset="0"/>
                        </a:rPr>
                        <a:t>Ｇ７貿易</a:t>
                      </a:r>
                      <a:r>
                        <a:rPr lang="ja-JP" altLang="en-US" sz="1200" b="0" kern="100" dirty="0">
                          <a:solidFill>
                            <a:schemeClr val="tx1"/>
                          </a:solidFill>
                          <a:effectLst/>
                          <a:latin typeface="+mn-ea"/>
                          <a:ea typeface="+mn-ea"/>
                          <a:cs typeface="Times New Roman" panose="02020603050405020304" pitchFamily="18" charset="0"/>
                        </a:rPr>
                        <a:t>大臣会合が中世の時代より国際貿易都市として栄えた、大阪・堺で開催されることは、世界を結び付け、いのちをともに大切にするという万博のテーマに合致するものであり、２年後の万博成功へつなげるうえでも、その意義は大きい。</a:t>
                      </a:r>
                      <a:endParaRPr lang="en-US" altLang="ja-JP" sz="1200" b="0" kern="100" dirty="0">
                        <a:solidFill>
                          <a:schemeClr val="tx1"/>
                        </a:solidFill>
                        <a:effectLst/>
                        <a:latin typeface="+mn-ea"/>
                        <a:ea typeface="+mn-ea"/>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a:t>
                      </a:r>
                      <a:r>
                        <a:rPr lang="ja-JP" altLang="en-US" sz="1200" b="0" kern="100" dirty="0">
                          <a:solidFill>
                            <a:schemeClr val="tx1"/>
                          </a:solidFill>
                          <a:effectLst/>
                          <a:latin typeface="+mn-ea"/>
                          <a:ea typeface="+mn-ea"/>
                          <a:cs typeface="Times New Roman" panose="02020603050405020304" pitchFamily="18" charset="0"/>
                        </a:rPr>
                        <a:t>経緯</a:t>
                      </a:r>
                      <a:r>
                        <a:rPr lang="en-US" altLang="ja-JP" sz="1200" b="0" kern="100" dirty="0">
                          <a:solidFill>
                            <a:schemeClr val="tx1"/>
                          </a:solidFill>
                          <a:effectLst/>
                          <a:latin typeface="+mn-ea"/>
                          <a:ea typeface="+mn-ea"/>
                          <a:cs typeface="Times New Roman" panose="02020603050405020304" pitchFamily="18" charset="0"/>
                        </a:rPr>
                        <a:t>】</a:t>
                      </a: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2021</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12</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知事・堺市長による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G7</a:t>
                      </a:r>
                      <a:r>
                        <a:rPr lang="ja-JP" altLang="en-US" sz="1200" b="0" kern="100" dirty="0">
                          <a:solidFill>
                            <a:schemeClr val="tx1"/>
                          </a:solidFill>
                          <a:effectLst/>
                          <a:latin typeface="+mn-ea"/>
                          <a:ea typeface="+mn-ea"/>
                          <a:cs typeface="Times New Roman" panose="02020603050405020304" pitchFamily="18" charset="0"/>
                        </a:rPr>
                        <a:t>関係閣僚会合誘致の共同発表</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9</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16</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政府において、貿易大臣会合を大阪・堺で開催を</a:t>
                      </a:r>
                      <a:r>
                        <a:rPr lang="ja-JP" altLang="en-US" sz="1200" b="0" kern="100" dirty="0" smtClean="0">
                          <a:solidFill>
                            <a:schemeClr val="tx1"/>
                          </a:solidFill>
                          <a:effectLst/>
                          <a:latin typeface="+mn-ea"/>
                          <a:ea typeface="+mn-ea"/>
                          <a:cs typeface="Times New Roman" panose="02020603050405020304" pitchFamily="18" charset="0"/>
                        </a:rPr>
                        <a:t>決定</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baseline="0" dirty="0" smtClean="0">
                          <a:solidFill>
                            <a:schemeClr val="tx1"/>
                          </a:solidFill>
                          <a:effectLst/>
                          <a:latin typeface="+mn-ea"/>
                          <a:ea typeface="+mn-ea"/>
                          <a:cs typeface="Times New Roman" panose="02020603050405020304" pitchFamily="18" charset="0"/>
                        </a:rPr>
                        <a:t>◆</a:t>
                      </a:r>
                      <a:r>
                        <a:rPr lang="en-US" altLang="ja-JP" sz="1200" b="0" kern="100" baseline="0" dirty="0" smtClean="0">
                          <a:solidFill>
                            <a:schemeClr val="tx1"/>
                          </a:solidFill>
                          <a:effectLst/>
                          <a:latin typeface="+mn-ea"/>
                          <a:ea typeface="+mn-ea"/>
                          <a:cs typeface="Times New Roman" panose="02020603050405020304" pitchFamily="18" charset="0"/>
                        </a:rPr>
                        <a:t>2022</a:t>
                      </a:r>
                      <a:r>
                        <a:rPr lang="ja-JP" altLang="en-US" sz="1200" b="0" kern="100" baseline="0" dirty="0" smtClean="0">
                          <a:solidFill>
                            <a:schemeClr val="tx1"/>
                          </a:solidFill>
                          <a:effectLst/>
                          <a:latin typeface="+mn-ea"/>
                          <a:ea typeface="+mn-ea"/>
                          <a:cs typeface="Times New Roman" panose="02020603050405020304" pitchFamily="18" charset="0"/>
                        </a:rPr>
                        <a:t>年</a:t>
                      </a:r>
                      <a:r>
                        <a:rPr lang="en-US" altLang="ja-JP" sz="1200" b="0" kern="100" baseline="0" dirty="0" smtClean="0">
                          <a:solidFill>
                            <a:schemeClr val="tx1"/>
                          </a:solidFill>
                          <a:effectLst/>
                          <a:latin typeface="+mn-ea"/>
                          <a:ea typeface="+mn-ea"/>
                          <a:cs typeface="Times New Roman" panose="02020603050405020304" pitchFamily="18" charset="0"/>
                        </a:rPr>
                        <a:t>11</a:t>
                      </a:r>
                      <a:r>
                        <a:rPr lang="ja-JP" altLang="en-US" sz="1200" b="0" kern="100" baseline="0" dirty="0" smtClean="0">
                          <a:solidFill>
                            <a:schemeClr val="tx1"/>
                          </a:solidFill>
                          <a:effectLst/>
                          <a:latin typeface="+mn-ea"/>
                          <a:ea typeface="+mn-ea"/>
                          <a:cs typeface="Times New Roman" panose="02020603050405020304" pitchFamily="18" charset="0"/>
                        </a:rPr>
                        <a:t>月</a:t>
                      </a:r>
                      <a:r>
                        <a:rPr lang="en-US" altLang="ja-JP" sz="1200" b="0" kern="100" baseline="0" dirty="0" smtClean="0">
                          <a:solidFill>
                            <a:schemeClr val="tx1"/>
                          </a:solidFill>
                          <a:effectLst/>
                          <a:latin typeface="+mn-ea"/>
                          <a:ea typeface="+mn-ea"/>
                          <a:cs typeface="Times New Roman" panose="02020603050405020304" pitchFamily="18" charset="0"/>
                        </a:rPr>
                        <a:t>29</a:t>
                      </a:r>
                      <a:r>
                        <a:rPr lang="ja-JP" altLang="en-US" sz="1200" b="0" kern="100" baseline="0" dirty="0" smtClean="0">
                          <a:solidFill>
                            <a:schemeClr val="tx1"/>
                          </a:solidFill>
                          <a:effectLst/>
                          <a:latin typeface="+mn-ea"/>
                          <a:ea typeface="+mn-ea"/>
                          <a:cs typeface="Times New Roman" panose="02020603050405020304" pitchFamily="18" charset="0"/>
                        </a:rPr>
                        <a:t>日</a:t>
                      </a:r>
                      <a:endParaRPr lang="en-US" altLang="ja-JP" sz="1200" b="0" kern="100" baseline="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baseline="0" dirty="0" smtClean="0">
                          <a:solidFill>
                            <a:schemeClr val="tx1"/>
                          </a:solidFill>
                          <a:effectLst/>
                          <a:latin typeface="+mn-ea"/>
                          <a:ea typeface="+mn-ea"/>
                          <a:cs typeface="Times New Roman" panose="02020603050405020304" pitchFamily="18" charset="0"/>
                        </a:rPr>
                        <a:t>政府において、貿易大臣会合の開催日（</a:t>
                      </a:r>
                      <a:r>
                        <a:rPr lang="en-US" altLang="ja-JP" sz="1200" b="0" kern="100" baseline="0" dirty="0" smtClean="0">
                          <a:solidFill>
                            <a:schemeClr val="tx1"/>
                          </a:solidFill>
                          <a:effectLst/>
                          <a:latin typeface="+mn-ea"/>
                          <a:ea typeface="+mn-ea"/>
                          <a:cs typeface="Times New Roman" panose="02020603050405020304" pitchFamily="18" charset="0"/>
                        </a:rPr>
                        <a:t>2023</a:t>
                      </a:r>
                      <a:r>
                        <a:rPr lang="ja-JP" altLang="en-US" sz="1200" b="0" kern="100" baseline="0" dirty="0" smtClean="0">
                          <a:solidFill>
                            <a:schemeClr val="tx1"/>
                          </a:solidFill>
                          <a:effectLst/>
                          <a:latin typeface="+mn-ea"/>
                          <a:ea typeface="+mn-ea"/>
                          <a:cs typeface="Times New Roman" panose="02020603050405020304" pitchFamily="18" charset="0"/>
                        </a:rPr>
                        <a:t>年</a:t>
                      </a:r>
                      <a:r>
                        <a:rPr lang="en-US" altLang="ja-JP" sz="1200" b="0" kern="100" baseline="0" dirty="0" smtClean="0">
                          <a:solidFill>
                            <a:schemeClr val="tx1"/>
                          </a:solidFill>
                          <a:effectLst/>
                          <a:latin typeface="+mn-ea"/>
                          <a:ea typeface="+mn-ea"/>
                          <a:cs typeface="Times New Roman" panose="02020603050405020304" pitchFamily="18" charset="0"/>
                        </a:rPr>
                        <a:t>10</a:t>
                      </a:r>
                      <a:r>
                        <a:rPr lang="ja-JP" altLang="en-US" sz="1200" b="0" kern="100" baseline="0" dirty="0" smtClean="0">
                          <a:solidFill>
                            <a:schemeClr val="tx1"/>
                          </a:solidFill>
                          <a:effectLst/>
                          <a:latin typeface="+mn-ea"/>
                          <a:ea typeface="+mn-ea"/>
                          <a:cs typeface="Times New Roman" panose="02020603050405020304" pitchFamily="18" charset="0"/>
                        </a:rPr>
                        <a:t>月</a:t>
                      </a:r>
                      <a:r>
                        <a:rPr lang="en-US" altLang="ja-JP" sz="1200" b="0" kern="100" baseline="0" dirty="0" smtClean="0">
                          <a:solidFill>
                            <a:schemeClr val="tx1"/>
                          </a:solidFill>
                          <a:effectLst/>
                          <a:latin typeface="+mn-ea"/>
                          <a:ea typeface="+mn-ea"/>
                          <a:cs typeface="Times New Roman" panose="02020603050405020304" pitchFamily="18" charset="0"/>
                        </a:rPr>
                        <a:t>28</a:t>
                      </a:r>
                      <a:r>
                        <a:rPr lang="ja-JP" altLang="en-US" sz="1200" b="0" kern="100" baseline="0" dirty="0" smtClean="0">
                          <a:solidFill>
                            <a:schemeClr val="tx1"/>
                          </a:solidFill>
                          <a:effectLst/>
                          <a:latin typeface="+mn-ea"/>
                          <a:ea typeface="+mn-ea"/>
                          <a:cs typeface="Times New Roman" panose="02020603050405020304" pitchFamily="18" charset="0"/>
                        </a:rPr>
                        <a:t>日・</a:t>
                      </a:r>
                      <a:r>
                        <a:rPr lang="en-US" altLang="ja-JP" sz="1200" b="0" kern="100" baseline="0" dirty="0" smtClean="0">
                          <a:solidFill>
                            <a:schemeClr val="tx1"/>
                          </a:solidFill>
                          <a:effectLst/>
                          <a:latin typeface="+mn-ea"/>
                          <a:ea typeface="+mn-ea"/>
                          <a:cs typeface="Times New Roman" panose="02020603050405020304" pitchFamily="18" charset="0"/>
                        </a:rPr>
                        <a:t>29</a:t>
                      </a:r>
                      <a:r>
                        <a:rPr lang="ja-JP" altLang="en-US" sz="1200" b="0" kern="100" baseline="0" dirty="0" smtClean="0">
                          <a:solidFill>
                            <a:schemeClr val="tx1"/>
                          </a:solidFill>
                          <a:effectLst/>
                          <a:latin typeface="+mn-ea"/>
                          <a:ea typeface="+mn-ea"/>
                          <a:cs typeface="Times New Roman" panose="02020603050405020304" pitchFamily="18" charset="0"/>
                        </a:rPr>
                        <a:t>日）及び正式名称を発表</a:t>
                      </a:r>
                      <a:endParaRPr lang="en-US" altLang="ja-JP" sz="1200" b="0" kern="100" baseline="0" dirty="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smtClean="0">
                          <a:solidFill>
                            <a:schemeClr val="tx1"/>
                          </a:solidFill>
                          <a:effectLst/>
                          <a:latin typeface="+mn-ea"/>
                          <a:ea typeface="+mn-ea"/>
                          <a:cs typeface="Times New Roman" panose="02020603050405020304" pitchFamily="18" charset="0"/>
                        </a:rPr>
                        <a:t>Ｇ７</a:t>
                      </a:r>
                      <a:r>
                        <a:rPr lang="ja-JP" altLang="en-US" sz="1200" b="0" kern="100" dirty="0">
                          <a:solidFill>
                            <a:schemeClr val="tx1"/>
                          </a:solidFill>
                          <a:effectLst/>
                          <a:latin typeface="+mn-ea"/>
                          <a:ea typeface="+mn-ea"/>
                          <a:cs typeface="Times New Roman" panose="02020603050405020304" pitchFamily="18" charset="0"/>
                        </a:rPr>
                        <a:t>大阪・堺貿易大臣会合の開催、</a:t>
                      </a:r>
                      <a:r>
                        <a:rPr lang="ja-JP" altLang="en-US" sz="1200" b="0" kern="100" dirty="0" smtClean="0">
                          <a:solidFill>
                            <a:schemeClr val="tx1"/>
                          </a:solidFill>
                          <a:effectLst/>
                          <a:latin typeface="+mn-ea"/>
                          <a:ea typeface="+mn-ea"/>
                          <a:cs typeface="Times New Roman" panose="02020603050405020304" pitchFamily="18" charset="0"/>
                        </a:rPr>
                        <a:t>成功</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大臣会合の開催成功に向け、主催者である経産省・外務省と連携し、大阪府・堺市、経済界等と連携して準備を進める。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また、地元住民や事業者等への周知・理解促進を行うとともに、大阪・堺のＰＲ及び情報発信を行う。</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a:t>
                      </a:r>
                      <a:r>
                        <a:rPr lang="ja-JP" altLang="en-US" sz="1200" b="0" kern="100" dirty="0">
                          <a:solidFill>
                            <a:schemeClr val="tx1"/>
                          </a:solidFill>
                          <a:effectLst/>
                          <a:latin typeface="+mn-ea"/>
                          <a:ea typeface="+mn-ea"/>
                          <a:cs typeface="Times New Roman" panose="02020603050405020304" pitchFamily="18" charset="0"/>
                        </a:rPr>
                        <a:t>これまでの取組み</a:t>
                      </a:r>
                      <a:r>
                        <a:rPr lang="en-US" altLang="ja-JP" sz="1200" b="0" kern="100" dirty="0">
                          <a:solidFill>
                            <a:schemeClr val="tx1"/>
                          </a:solidFill>
                          <a:effectLst/>
                          <a:latin typeface="+mn-ea"/>
                          <a:ea typeface="+mn-ea"/>
                          <a:cs typeface="Times New Roman" panose="02020603050405020304" pitchFamily="18" charset="0"/>
                        </a:rPr>
                        <a:t>】</a:t>
                      </a: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9</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30</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年Ｇ７貿易大臣会合大阪・堺推進協力協議会の設立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200" b="0" kern="100" dirty="0">
                          <a:solidFill>
                            <a:schemeClr val="tx1"/>
                          </a:solidFill>
                          <a:effectLst/>
                          <a:latin typeface="+mn-ea"/>
                          <a:ea typeface="+mn-ea"/>
                          <a:cs typeface="Times New Roman" panose="02020603050405020304" pitchFamily="18" charset="0"/>
                        </a:rPr>
                        <a:t>◆</a:t>
                      </a:r>
                      <a:r>
                        <a:rPr lang="en-US" altLang="ja-JP" sz="1200" b="0" kern="100" dirty="0">
                          <a:solidFill>
                            <a:schemeClr val="tx1"/>
                          </a:solidFill>
                          <a:effectLst/>
                          <a:latin typeface="+mn-ea"/>
                          <a:ea typeface="+mn-ea"/>
                          <a:cs typeface="Times New Roman" panose="02020603050405020304" pitchFamily="18" charset="0"/>
                        </a:rPr>
                        <a:t>2022</a:t>
                      </a:r>
                      <a:r>
                        <a:rPr lang="ja-JP" altLang="en-US" sz="1200" b="0" kern="100" dirty="0">
                          <a:solidFill>
                            <a:schemeClr val="tx1"/>
                          </a:solidFill>
                          <a:effectLst/>
                          <a:latin typeface="+mn-ea"/>
                          <a:ea typeface="+mn-ea"/>
                          <a:cs typeface="Times New Roman" panose="02020603050405020304" pitchFamily="18" charset="0"/>
                        </a:rPr>
                        <a:t>年</a:t>
                      </a:r>
                      <a:r>
                        <a:rPr lang="en-US" altLang="ja-JP" sz="1200" b="0" kern="100" dirty="0">
                          <a:solidFill>
                            <a:schemeClr val="tx1"/>
                          </a:solidFill>
                          <a:effectLst/>
                          <a:latin typeface="+mn-ea"/>
                          <a:ea typeface="+mn-ea"/>
                          <a:cs typeface="Times New Roman" panose="02020603050405020304" pitchFamily="18" charset="0"/>
                        </a:rPr>
                        <a:t>11</a:t>
                      </a:r>
                      <a:r>
                        <a:rPr lang="ja-JP" altLang="en-US" sz="1200" b="0" kern="100" dirty="0">
                          <a:solidFill>
                            <a:schemeClr val="tx1"/>
                          </a:solidFill>
                          <a:effectLst/>
                          <a:latin typeface="+mn-ea"/>
                          <a:ea typeface="+mn-ea"/>
                          <a:cs typeface="Times New Roman" panose="02020603050405020304" pitchFamily="18" charset="0"/>
                        </a:rPr>
                        <a:t>月</a:t>
                      </a:r>
                      <a:r>
                        <a:rPr lang="en-US" altLang="ja-JP" sz="1200" b="0" kern="100" dirty="0">
                          <a:solidFill>
                            <a:schemeClr val="tx1"/>
                          </a:solidFill>
                          <a:effectLst/>
                          <a:latin typeface="+mn-ea"/>
                          <a:ea typeface="+mn-ea"/>
                          <a:cs typeface="Times New Roman" panose="02020603050405020304" pitchFamily="18" charset="0"/>
                        </a:rPr>
                        <a:t>1</a:t>
                      </a:r>
                      <a:r>
                        <a:rPr lang="ja-JP" altLang="en-US" sz="1200" b="0" kern="100" dirty="0">
                          <a:solidFill>
                            <a:schemeClr val="tx1"/>
                          </a:solidFill>
                          <a:effectLst/>
                          <a:latin typeface="+mn-ea"/>
                          <a:ea typeface="+mn-ea"/>
                          <a:cs typeface="Times New Roman" panose="02020603050405020304" pitchFamily="18" charset="0"/>
                        </a:rPr>
                        <a:t>日</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年Ｇ７貿易大臣会合大阪・堺推進協力協議会事務局の設置（堺市役所内</a:t>
                      </a:r>
                      <a:r>
                        <a:rPr lang="ja-JP" altLang="en-US" sz="1200" b="0" kern="100" dirty="0" smtClean="0">
                          <a:solidFill>
                            <a:schemeClr val="tx1"/>
                          </a:solidFill>
                          <a:effectLst/>
                          <a:latin typeface="+mn-ea"/>
                          <a:ea typeface="+mn-ea"/>
                          <a:cs typeface="Times New Roman" panose="02020603050405020304" pitchFamily="18" charset="0"/>
                        </a:rPr>
                        <a:t>）</a:t>
                      </a: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smtClean="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ja-JP" sz="1200" b="0" kern="100" dirty="0">
                        <a:solidFill>
                          <a:schemeClr val="tx1"/>
                        </a:solidFill>
                        <a:effectLst/>
                        <a:latin typeface="+mn-ea"/>
                        <a:ea typeface="+mn-ea"/>
                        <a:cs typeface="Times New Roman" panose="02020603050405020304" pitchFamily="18" charset="0"/>
                      </a:endParaRP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〇万博への弾みをつける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世界の主要国が集まり議論する</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大臣会合を、大阪・関西万博の開催準備が本格化する</a:t>
                      </a:r>
                      <a:r>
                        <a:rPr lang="en-US" altLang="ja-JP" sz="1200" b="0" kern="100" dirty="0">
                          <a:solidFill>
                            <a:schemeClr val="tx1"/>
                          </a:solidFill>
                          <a:effectLst/>
                          <a:latin typeface="+mn-ea"/>
                          <a:ea typeface="+mn-ea"/>
                          <a:cs typeface="Times New Roman" panose="02020603050405020304" pitchFamily="18" charset="0"/>
                        </a:rPr>
                        <a:t>2023</a:t>
                      </a:r>
                      <a:r>
                        <a:rPr lang="ja-JP" altLang="en-US" sz="1200" b="0" kern="100" dirty="0">
                          <a:solidFill>
                            <a:schemeClr val="tx1"/>
                          </a:solidFill>
                          <a:effectLst/>
                          <a:latin typeface="+mn-ea"/>
                          <a:ea typeface="+mn-ea"/>
                          <a:cs typeface="Times New Roman" panose="02020603050405020304" pitchFamily="18" charset="0"/>
                        </a:rPr>
                        <a:t>年に開催し、２年後の成功へつなげる。</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〇大阪・堺のプレゼンスの向上</a:t>
                      </a:r>
                      <a:endParaRPr lang="en-US" altLang="ja-JP" sz="1200" b="0" kern="100" dirty="0">
                        <a:solidFill>
                          <a:schemeClr val="tx1"/>
                        </a:solidFill>
                        <a:effectLst/>
                        <a:latin typeface="+mn-ea"/>
                        <a:ea typeface="+mn-ea"/>
                        <a:cs typeface="Times New Roman" panose="02020603050405020304" pitchFamily="18" charset="0"/>
                      </a:endParaRPr>
                    </a:p>
                    <a:p>
                      <a:pPr algn="just">
                        <a:lnSpc>
                          <a:spcPts val="1200"/>
                        </a:lnSpc>
                        <a:spcBef>
                          <a:spcPts val="240"/>
                        </a:spcBef>
                        <a:spcAft>
                          <a:spcPts val="240"/>
                        </a:spcAft>
                      </a:pPr>
                      <a:r>
                        <a:rPr lang="ja-JP" altLang="en-US" sz="1200" b="0" kern="100" dirty="0">
                          <a:solidFill>
                            <a:schemeClr val="tx1"/>
                          </a:solidFill>
                          <a:effectLst/>
                          <a:latin typeface="+mn-ea"/>
                          <a:ea typeface="+mn-ea"/>
                          <a:cs typeface="Times New Roman" panose="02020603050405020304" pitchFamily="18" charset="0"/>
                        </a:rPr>
                        <a:t>　各国政府関係者や海外プレスなど、多くの人が参加する</a:t>
                      </a:r>
                      <a:r>
                        <a:rPr lang="ja-JP" altLang="en-US" sz="1200" b="0" kern="100" dirty="0" smtClean="0">
                          <a:solidFill>
                            <a:schemeClr val="tx1"/>
                          </a:solidFill>
                          <a:effectLst/>
                          <a:latin typeface="+mn-ea"/>
                          <a:ea typeface="+mn-ea"/>
                          <a:cs typeface="Times New Roman" panose="02020603050405020304" pitchFamily="18" charset="0"/>
                        </a:rPr>
                        <a:t>Ｇ７大阪・堺貿易</a:t>
                      </a:r>
                      <a:r>
                        <a:rPr lang="ja-JP" altLang="en-US" sz="1200" b="0" kern="100" dirty="0">
                          <a:solidFill>
                            <a:schemeClr val="tx1"/>
                          </a:solidFill>
                          <a:effectLst/>
                          <a:latin typeface="+mn-ea"/>
                          <a:ea typeface="+mn-ea"/>
                          <a:cs typeface="Times New Roman" panose="02020603050405020304" pitchFamily="18" charset="0"/>
                        </a:rPr>
                        <a:t>大臣会合において、大阪・関西万博の取組みや、大阪・堺の魅力を世界に発信することで、大阪・堺のプレゼンスを向上させる。</a:t>
                      </a:r>
                    </a:p>
                  </a:txBody>
                  <a:tcPr marL="68580" marR="68580" marT="72000" marB="0">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大かっこ 1"/>
          <p:cNvSpPr/>
          <p:nvPr/>
        </p:nvSpPr>
        <p:spPr>
          <a:xfrm>
            <a:off x="3995936" y="3501008"/>
            <a:ext cx="1440160" cy="2800407"/>
          </a:xfrm>
          <a:prstGeom prst="bracketPair">
            <a:avLst>
              <a:gd name="adj" fmla="val 8770"/>
            </a:avLst>
          </a:prstGeom>
        </p:spPr>
        <p:style>
          <a:lnRef idx="1">
            <a:schemeClr val="dk1"/>
          </a:lnRef>
          <a:fillRef idx="0">
            <a:schemeClr val="dk1"/>
          </a:fillRef>
          <a:effectRef idx="0">
            <a:schemeClr val="dk1"/>
          </a:effectRef>
          <a:fontRef idx="minor">
            <a:schemeClr val="tx1"/>
          </a:fontRef>
        </p:style>
        <p:txBody>
          <a:bodyPr lIns="18000" rIns="18000" rtlCol="0" anchor="ctr"/>
          <a:lstStyle/>
          <a:p>
            <a:r>
              <a:rPr lang="en-US" altLang="ja-JP" sz="1050" dirty="0">
                <a:latin typeface="+mn-ea"/>
              </a:rPr>
              <a:t>【</a:t>
            </a:r>
            <a:r>
              <a:rPr lang="ja-JP" altLang="en-US" sz="1050" dirty="0">
                <a:latin typeface="+mn-ea"/>
              </a:rPr>
              <a:t>Ｇ７大阪・堺貿易大臣会合の概要</a:t>
            </a:r>
            <a:r>
              <a:rPr lang="en-US" altLang="ja-JP" sz="1050" dirty="0">
                <a:latin typeface="+mn-ea"/>
              </a:rPr>
              <a:t>】</a:t>
            </a:r>
          </a:p>
          <a:p>
            <a:r>
              <a:rPr lang="en-US" altLang="ja-JP" sz="1050" dirty="0">
                <a:latin typeface="+mn-ea"/>
              </a:rPr>
              <a:t>◆</a:t>
            </a:r>
            <a:r>
              <a:rPr lang="ja-JP" altLang="en-US" sz="1050" dirty="0">
                <a:latin typeface="+mn-ea"/>
              </a:rPr>
              <a:t>日程</a:t>
            </a:r>
          </a:p>
          <a:p>
            <a:r>
              <a:rPr lang="ja-JP" altLang="en-US" sz="1050" dirty="0" smtClean="0">
                <a:latin typeface="+mn-ea"/>
              </a:rPr>
              <a:t>　</a:t>
            </a:r>
            <a:r>
              <a:rPr lang="en-US" altLang="ja-JP" sz="1050" dirty="0" smtClean="0">
                <a:latin typeface="+mn-ea"/>
              </a:rPr>
              <a:t>2023</a:t>
            </a:r>
            <a:r>
              <a:rPr lang="ja-JP" altLang="en-US" sz="1050" dirty="0">
                <a:latin typeface="+mn-ea"/>
              </a:rPr>
              <a:t>年</a:t>
            </a:r>
            <a:r>
              <a:rPr lang="en-US" altLang="ja-JP" sz="1050" dirty="0">
                <a:latin typeface="+mn-ea"/>
              </a:rPr>
              <a:t>10</a:t>
            </a:r>
            <a:r>
              <a:rPr lang="ja-JP" altLang="en-US" sz="1050" dirty="0">
                <a:latin typeface="+mn-ea"/>
              </a:rPr>
              <a:t>月</a:t>
            </a:r>
            <a:r>
              <a:rPr lang="en-US" altLang="ja-JP" sz="1050" dirty="0">
                <a:latin typeface="+mn-ea"/>
              </a:rPr>
              <a:t>28</a:t>
            </a:r>
            <a:r>
              <a:rPr lang="ja-JP" altLang="en-US" sz="1050" dirty="0">
                <a:latin typeface="+mn-ea"/>
              </a:rPr>
              <a:t>日・</a:t>
            </a:r>
            <a:r>
              <a:rPr lang="en-US" altLang="ja-JP" sz="1050" dirty="0" smtClean="0">
                <a:latin typeface="+mn-ea"/>
              </a:rPr>
              <a:t>29</a:t>
            </a:r>
          </a:p>
          <a:p>
            <a:r>
              <a:rPr lang="ja-JP" altLang="en-US" sz="1050" dirty="0">
                <a:latin typeface="+mn-ea"/>
              </a:rPr>
              <a:t>　</a:t>
            </a:r>
            <a:r>
              <a:rPr lang="ja-JP" altLang="en-US" sz="1050" dirty="0" smtClean="0">
                <a:latin typeface="+mn-ea"/>
              </a:rPr>
              <a:t>日</a:t>
            </a:r>
            <a:r>
              <a:rPr lang="ja-JP" altLang="en-US" sz="1050" dirty="0">
                <a:latin typeface="+mn-ea"/>
              </a:rPr>
              <a:t>の２日間</a:t>
            </a:r>
          </a:p>
          <a:p>
            <a:endParaRPr lang="ja-JP" altLang="en-US" sz="1050" dirty="0">
              <a:latin typeface="+mn-ea"/>
            </a:endParaRPr>
          </a:p>
          <a:p>
            <a:r>
              <a:rPr lang="ja-JP" altLang="en-US" sz="1050" dirty="0">
                <a:latin typeface="+mn-ea"/>
              </a:rPr>
              <a:t>◆参加国</a:t>
            </a:r>
          </a:p>
          <a:p>
            <a:r>
              <a:rPr lang="ja-JP" altLang="en-US" sz="1050" dirty="0" smtClean="0">
                <a:latin typeface="+mn-ea"/>
              </a:rPr>
              <a:t>　</a:t>
            </a:r>
            <a:r>
              <a:rPr lang="en-US" altLang="ja-JP" sz="1050" dirty="0" smtClean="0">
                <a:latin typeface="+mn-ea"/>
              </a:rPr>
              <a:t>G7</a:t>
            </a:r>
            <a:r>
              <a:rPr lang="ja-JP" altLang="en-US" sz="1050" dirty="0">
                <a:latin typeface="+mn-ea"/>
              </a:rPr>
              <a:t>（日、仏、米、英</a:t>
            </a:r>
            <a:r>
              <a:rPr lang="ja-JP" altLang="en-US" sz="1050" dirty="0" smtClean="0">
                <a:latin typeface="+mn-ea"/>
              </a:rPr>
              <a:t>、</a:t>
            </a:r>
            <a:endParaRPr lang="en-US" altLang="ja-JP" sz="1050" dirty="0" smtClean="0">
              <a:latin typeface="+mn-ea"/>
            </a:endParaRPr>
          </a:p>
          <a:p>
            <a:r>
              <a:rPr lang="ja-JP" altLang="en-US" sz="1050" dirty="0">
                <a:latin typeface="+mn-ea"/>
              </a:rPr>
              <a:t>　</a:t>
            </a:r>
            <a:r>
              <a:rPr lang="ja-JP" altLang="en-US" sz="1050" dirty="0" smtClean="0">
                <a:latin typeface="+mn-ea"/>
              </a:rPr>
              <a:t>独</a:t>
            </a:r>
            <a:r>
              <a:rPr lang="ja-JP" altLang="en-US" sz="1050" dirty="0">
                <a:latin typeface="+mn-ea"/>
              </a:rPr>
              <a:t>、伊、加）、</a:t>
            </a:r>
            <a:r>
              <a:rPr lang="ja-JP" altLang="en-US" sz="1050" dirty="0" smtClean="0">
                <a:latin typeface="+mn-ea"/>
              </a:rPr>
              <a:t>欧州連</a:t>
            </a:r>
            <a:endParaRPr lang="en-US" altLang="ja-JP" sz="1050" dirty="0" smtClean="0">
              <a:latin typeface="+mn-ea"/>
            </a:endParaRPr>
          </a:p>
          <a:p>
            <a:r>
              <a:rPr lang="ja-JP" altLang="en-US" sz="1050" dirty="0">
                <a:latin typeface="+mn-ea"/>
              </a:rPr>
              <a:t>　</a:t>
            </a:r>
            <a:r>
              <a:rPr lang="ja-JP" altLang="en-US" sz="1050" dirty="0" smtClean="0">
                <a:latin typeface="+mn-ea"/>
              </a:rPr>
              <a:t>合</a:t>
            </a:r>
            <a:r>
              <a:rPr lang="ja-JP" altLang="en-US" sz="1050" dirty="0">
                <a:latin typeface="+mn-ea"/>
              </a:rPr>
              <a:t>（</a:t>
            </a:r>
            <a:r>
              <a:rPr lang="en-US" altLang="ja-JP" sz="1050" dirty="0">
                <a:latin typeface="+mn-ea"/>
              </a:rPr>
              <a:t>EU</a:t>
            </a:r>
            <a:r>
              <a:rPr lang="ja-JP" altLang="en-US" sz="1050" dirty="0">
                <a:latin typeface="+mn-ea"/>
              </a:rPr>
              <a:t>）、その他</a:t>
            </a:r>
            <a:r>
              <a:rPr lang="ja-JP" altLang="en-US" sz="1050" dirty="0" smtClean="0">
                <a:latin typeface="+mn-ea"/>
              </a:rPr>
              <a:t>招待</a:t>
            </a:r>
            <a:endParaRPr lang="en-US" altLang="ja-JP" sz="1050" dirty="0" smtClean="0">
              <a:latin typeface="+mn-ea"/>
            </a:endParaRPr>
          </a:p>
          <a:p>
            <a:r>
              <a:rPr lang="ja-JP" altLang="en-US" sz="1050" dirty="0">
                <a:latin typeface="+mn-ea"/>
              </a:rPr>
              <a:t>　</a:t>
            </a:r>
            <a:r>
              <a:rPr lang="ja-JP" altLang="en-US" sz="1050" dirty="0" smtClean="0">
                <a:latin typeface="+mn-ea"/>
              </a:rPr>
              <a:t>国</a:t>
            </a:r>
            <a:r>
              <a:rPr lang="ja-JP" altLang="en-US" sz="1050" dirty="0">
                <a:latin typeface="+mn-ea"/>
              </a:rPr>
              <a:t>（未定）等</a:t>
            </a:r>
          </a:p>
          <a:p>
            <a:endParaRPr lang="en-US" altLang="ja-JP" sz="1050" dirty="0" smtClean="0">
              <a:latin typeface="+mn-ea"/>
            </a:endParaRPr>
          </a:p>
          <a:p>
            <a:r>
              <a:rPr lang="ja-JP" altLang="en-US" sz="1050" dirty="0" smtClean="0">
                <a:latin typeface="+mn-ea"/>
              </a:rPr>
              <a:t>◆開催場所</a:t>
            </a:r>
            <a:endParaRPr lang="en-US" altLang="ja-JP" sz="1050" dirty="0" smtClean="0">
              <a:latin typeface="+mn-ea"/>
            </a:endParaRPr>
          </a:p>
          <a:p>
            <a:r>
              <a:rPr lang="ja-JP" altLang="en-US" sz="1050" dirty="0" smtClean="0">
                <a:latin typeface="+mn-ea"/>
              </a:rPr>
              <a:t>・会議</a:t>
            </a:r>
            <a:r>
              <a:rPr lang="en-US" altLang="ja-JP" sz="1050" dirty="0" smtClean="0">
                <a:latin typeface="+mn-ea"/>
              </a:rPr>
              <a:t>…</a:t>
            </a:r>
            <a:r>
              <a:rPr lang="ja-JP" altLang="en-US" sz="1050" dirty="0" smtClean="0">
                <a:latin typeface="+mn-ea"/>
              </a:rPr>
              <a:t>大阪市内</a:t>
            </a:r>
            <a:endParaRPr lang="en-US" altLang="ja-JP" sz="1050" dirty="0" smtClean="0">
              <a:latin typeface="+mn-ea"/>
            </a:endParaRPr>
          </a:p>
          <a:p>
            <a:r>
              <a:rPr lang="ja-JP" altLang="en-US" sz="1050" dirty="0" smtClean="0">
                <a:latin typeface="+mn-ea"/>
              </a:rPr>
              <a:t>・社交行事</a:t>
            </a:r>
            <a:r>
              <a:rPr lang="en-US" altLang="ja-JP" sz="1050" dirty="0" smtClean="0">
                <a:latin typeface="+mn-ea"/>
              </a:rPr>
              <a:t>…</a:t>
            </a:r>
            <a:r>
              <a:rPr lang="ja-JP" altLang="en-US" sz="1050" dirty="0" smtClean="0">
                <a:latin typeface="+mn-ea"/>
              </a:rPr>
              <a:t>堺市内</a:t>
            </a:r>
            <a:endParaRPr lang="en-US" altLang="ja-JP" sz="1050" dirty="0" smtClean="0">
              <a:latin typeface="+mn-ea"/>
            </a:endParaRPr>
          </a:p>
          <a:p>
            <a:endParaRPr lang="ja-JP" altLang="en-US" sz="1050" dirty="0">
              <a:latin typeface="+mn-ea"/>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393</a:t>
            </a:fld>
            <a:endParaRPr lang="ja-JP" altLang="en-US"/>
          </a:p>
        </p:txBody>
      </p:sp>
    </p:spTree>
    <p:extLst>
      <p:ext uri="{BB962C8B-B14F-4D97-AF65-F5344CB8AC3E}">
        <p14:creationId xmlns:p14="http://schemas.microsoft.com/office/powerpoint/2010/main" val="1648056880"/>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金融機関提案型の融資制度の創設</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①分野：産業・労働</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商工労働</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2011</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年度</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「金融機関提案型融資」</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創設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503993950"/>
              </p:ext>
            </p:extLst>
          </p:nvPr>
        </p:nvGraphicFramePr>
        <p:xfrm>
          <a:off x="2267744" y="315132"/>
          <a:ext cx="6840760" cy="6282220"/>
        </p:xfrm>
        <a:graphic>
          <a:graphicData uri="http://schemas.openxmlformats.org/drawingml/2006/table">
            <a:tbl>
              <a:tblPr firstRow="1">
                <a:tableStyleId>{5C22544A-7EE6-4342-B048-85BDC9FD1C3A}</a:tableStyleId>
              </a:tblPr>
              <a:tblGrid>
                <a:gridCol w="165618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74029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41924">
                <a:tc>
                  <a:txBody>
                    <a:bodyPr/>
                    <a:lstStyle/>
                    <a:p>
                      <a:pPr algn="l"/>
                      <a:r>
                        <a:rPr kumimoji="1" lang="ja-JP" altLang="en-US" sz="1200" dirty="0" smtClean="0">
                          <a:solidFill>
                            <a:schemeClr val="tx1"/>
                          </a:solidFill>
                        </a:rPr>
                        <a:t>・制度融資について、これまでの金融セーフティ中心の役割に加え、頑張る中小企業のチャレンジを応援する新たな制度設計が必要。</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・府による融資メニューの設計は、画一的な内容になりがちで、金融情勢や企業ニーズ等が反映できる仕組みの検討が必要。</a:t>
                      </a:r>
                      <a:endParaRPr kumimoji="1" lang="en-US" altLang="ja-JP" sz="1200" dirty="0" smtClean="0">
                        <a:solidFill>
                          <a:schemeClr val="tx1"/>
                        </a:solidFill>
                      </a:endParaRP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・地域の金融機関が、それぞれの特色や強みを活かして、中小企業への資金供給が可能となるような、新たな制度融資メニューを創設。</a:t>
                      </a:r>
                    </a:p>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・金融機関が自らの特色や強みを活かした融資メニューを提案し、それを府が承認する「金融機関提案型融資制度」を全国で始めて創設。（金融機関では、融資後においてもフォローアップを実施。）</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・府から金融機関に対して預託（無利子貸付）を行うことで、低利での融資を実施。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制度創設以降、融資実績は着実に増加していたが、</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年度以降、新型コロナウイルス感染症拡大に伴う中小企業の資金繰りを支援するために創設された「コロナ関連融資」の利用者が主流となり、現時点での融資実績は減少傾向となっている。</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年度（創設）</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32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187</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　</a:t>
                      </a:r>
                      <a:endParaRPr kumimoji="1" lang="en-US" altLang="ja-JP" sz="1200" b="0" i="0" u="none" strike="sng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50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1,052</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2019</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45</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604</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43</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ﾒﾆｭｰ　　</a:t>
                      </a:r>
                      <a:r>
                        <a:rPr kumimoji="1" lang="en-US" altLang="ja-JP" sz="1200" b="0" i="0" u="none" strike="noStrike" kern="1200" cap="none" spc="0" normalizeH="0" baseline="0" noProof="0" dirty="0" smtClean="0">
                          <a:ln>
                            <a:noFill/>
                          </a:ln>
                          <a:solidFill>
                            <a:schemeClr val="tx1"/>
                          </a:solidFill>
                          <a:effectLst/>
                          <a:uLnTx/>
                          <a:uFillTx/>
                          <a:latin typeface="+mn-lt"/>
                          <a:ea typeface="+mn-ea"/>
                          <a:cs typeface="+mn-cs"/>
                        </a:rPr>
                        <a:t>154</a:t>
                      </a: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億円</a:t>
                      </a: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schemeClr val="tx1"/>
                        </a:solidFill>
                        <a:effectLst/>
                        <a:uLnTx/>
                        <a:uFillTx/>
                        <a:latin typeface="+mn-lt"/>
                        <a:ea typeface="+mn-ea"/>
                        <a:cs typeface="+mn-cs"/>
                      </a:endParaRPr>
                    </a:p>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＜具体的な内容＞</a:t>
                      </a:r>
                    </a:p>
                    <a:p>
                      <a:pPr marL="0" marR="0" lvl="0" indent="0" algn="l" defTabSz="914400" rtl="0" eaLnBrk="1" fontAlgn="auto" latinLnBrk="0" hangingPunct="1">
                        <a:lnSpc>
                          <a:spcPct val="75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schemeClr val="tx1"/>
                          </a:solidFill>
                          <a:effectLst/>
                          <a:uLnTx/>
                          <a:uFillTx/>
                          <a:latin typeface="+mn-lt"/>
                          <a:ea typeface="+mn-ea"/>
                          <a:cs typeface="+mn-cs"/>
                        </a:rPr>
                        <a:t>・成長支援に重点を置</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くもの（成長分野・ものづくり企業支援など）や、最近の経済・金融情勢に対応したものなど、多様な資金需要の応える融資ﾒﾆｭｰを展開。</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ja-JP" altLang="en-US"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2014</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・設備投資特別枠を設定</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2015</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2016</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・円安電気料金対策資金</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5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2018</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年度～</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・第４次産業革命関連設備枠を設定</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7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・海外展開支援資金融資</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394</a:t>
            </a:fld>
            <a:endParaRPr lang="ja-JP" altLang="en-US"/>
          </a:p>
        </p:txBody>
      </p:sp>
    </p:spTree>
    <p:extLst>
      <p:ext uri="{BB962C8B-B14F-4D97-AF65-F5344CB8AC3E}">
        <p14:creationId xmlns:p14="http://schemas.microsoft.com/office/powerpoint/2010/main" val="3439542487"/>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新たなエネルギー社会の</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構築（１）</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67480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脱炭素・エネルギー</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戦略事業室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　　環境局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市エネルギー戦略</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会議</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おおさかエネルギー地産地</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消推進プラン策定</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市エネルギー政策審</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おおさかスマートエネル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ギープラン策定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気候</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変動対策条例改正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267744" y="404664"/>
          <a:ext cx="6768752" cy="640842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7465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・エネルギー政策は、これまで国や電力会社任せで進めてきた。</a:t>
                      </a:r>
                    </a:p>
                    <a:p>
                      <a:pPr algn="l"/>
                      <a:endParaRPr kumimoji="1" lang="en-US" altLang="ja-JP" sz="1200" dirty="0"/>
                    </a:p>
                    <a:p>
                      <a:pPr algn="l"/>
                      <a:r>
                        <a:rPr kumimoji="1" lang="ja-JP" altLang="en-US" sz="1200" dirty="0"/>
                        <a:t>・大阪・関西の電力は、原発依存度が高く、福島の原発事故以降、電力需給がひっ迫し、経済活動や住民生活への影響が懸念。</a:t>
                      </a:r>
                      <a:endParaRPr kumimoji="1" lang="en-US" altLang="ja-JP" sz="1200" dirty="0"/>
                    </a:p>
                    <a:p>
                      <a:pPr algn="l"/>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・エネルギー需給構造の転換など、これまでのエネルギーのあり方を見直す。</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・自治体が、地域の特性を活かした、エネルギー戦略を掲げ、エネルギーの地産地消を推進。</a:t>
                      </a:r>
                      <a:endParaRPr kumimoji="1" lang="en-US" altLang="ja-JP" sz="1200" dirty="0"/>
                    </a:p>
                    <a:p>
                      <a:pPr algn="l"/>
                      <a:endParaRPr kumimoji="1" lang="en-US" altLang="ja-JP" sz="1200" dirty="0"/>
                    </a:p>
                    <a:p>
                      <a:pPr algn="l"/>
                      <a:r>
                        <a:rPr kumimoji="1" lang="ja-JP" altLang="en-US" sz="1200" dirty="0">
                          <a:solidFill>
                            <a:schemeClr val="tx1"/>
                          </a:solidFill>
                        </a:rPr>
                        <a:t>・大阪の持続可能な成長を支える「安全」「安定」「適正価格」での電力供給体制の構築</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・新たなエネルギー社会の構築に向けた検討体制を整備</a:t>
                      </a:r>
                      <a:endParaRPr kumimoji="1" lang="en-US" altLang="ja-JP" sz="1200" dirty="0">
                        <a:solidFill>
                          <a:schemeClr val="tx1"/>
                        </a:solidFill>
                      </a:endParaRPr>
                    </a:p>
                    <a:p>
                      <a:pPr marL="0" marR="0" indent="0" algn="l" defTabSz="914400" rtl="0" eaLnBrk="1" fontAlgn="auto" latinLnBrk="0" hangingPunct="1">
                        <a:lnSpc>
                          <a:spcPts val="400"/>
                        </a:lnSpc>
                        <a:spcBef>
                          <a:spcPts val="0"/>
                        </a:spcBef>
                        <a:spcAft>
                          <a:spcPts val="0"/>
                        </a:spcAft>
                        <a:buClrTx/>
                        <a:buSzTx/>
                        <a:buFontTx/>
                        <a:buNone/>
                        <a:tabLst/>
                        <a:defRPr/>
                      </a:pPr>
                      <a:endParaRPr kumimoji="1" lang="en-US" altLang="ja-JP" sz="1200" dirty="0">
                        <a:solidFill>
                          <a:schemeClr val="tx1"/>
                        </a:solidFill>
                      </a:endParaRPr>
                    </a:p>
                    <a:p>
                      <a:pPr algn="l"/>
                      <a:r>
                        <a:rPr kumimoji="1" lang="ja-JP" altLang="en-US" sz="1200" dirty="0">
                          <a:solidFill>
                            <a:schemeClr val="tx1"/>
                          </a:solidFill>
                        </a:rPr>
                        <a:t>①府市エネルギー戦略会議設置（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2</a:t>
                      </a:r>
                      <a:r>
                        <a:rPr kumimoji="1" lang="ja-JP" altLang="en-US" sz="1200" dirty="0">
                          <a:solidFill>
                            <a:schemeClr val="tx1"/>
                          </a:solidFill>
                        </a:rPr>
                        <a:t>月）</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100" dirty="0">
                          <a:solidFill>
                            <a:schemeClr val="tx1"/>
                          </a:solidFill>
                        </a:rPr>
                        <a:t>-</a:t>
                      </a:r>
                      <a:r>
                        <a:rPr kumimoji="1" lang="ja-JP" altLang="en-US" sz="1100" dirty="0">
                          <a:solidFill>
                            <a:schemeClr val="tx1"/>
                          </a:solidFill>
                        </a:rPr>
                        <a:t>電力需給対策の検討</a:t>
                      </a:r>
                      <a:endParaRPr kumimoji="1" lang="en-US" altLang="ja-JP" sz="1100" dirty="0">
                        <a:solidFill>
                          <a:schemeClr val="tx1"/>
                        </a:solidFill>
                      </a:endParaRPr>
                    </a:p>
                    <a:p>
                      <a:pPr algn="l"/>
                      <a:r>
                        <a:rPr kumimoji="1" lang="ja-JP" altLang="en-US" sz="1100" dirty="0">
                          <a:solidFill>
                            <a:schemeClr val="tx1"/>
                          </a:solidFill>
                        </a:rPr>
                        <a:t>　</a:t>
                      </a:r>
                      <a:r>
                        <a:rPr kumimoji="1" lang="en-US" altLang="ja-JP" sz="1100" dirty="0">
                          <a:solidFill>
                            <a:schemeClr val="tx1"/>
                          </a:solidFill>
                        </a:rPr>
                        <a:t>‐</a:t>
                      </a:r>
                      <a:r>
                        <a:rPr kumimoji="1" lang="ja-JP" altLang="en-US" sz="1100" dirty="0">
                          <a:solidFill>
                            <a:schemeClr val="tx1"/>
                          </a:solidFill>
                        </a:rPr>
                        <a:t>府市ｴﾈﾙｷﾞｰ戦略提言</a:t>
                      </a:r>
                      <a:r>
                        <a:rPr kumimoji="1" lang="en-US" altLang="ja-JP" sz="1000" dirty="0">
                          <a:solidFill>
                            <a:schemeClr val="tx1"/>
                          </a:solidFill>
                        </a:rPr>
                        <a:t>(2013</a:t>
                      </a:r>
                      <a:r>
                        <a:rPr kumimoji="1" lang="ja-JP" altLang="en-US" sz="1000" dirty="0">
                          <a:solidFill>
                            <a:schemeClr val="tx1"/>
                          </a:solidFill>
                        </a:rPr>
                        <a:t>年</a:t>
                      </a:r>
                      <a:r>
                        <a:rPr kumimoji="1" lang="en-US" altLang="ja-JP" sz="1000" dirty="0">
                          <a:solidFill>
                            <a:schemeClr val="tx1"/>
                          </a:solidFill>
                        </a:rPr>
                        <a:t>5</a:t>
                      </a:r>
                      <a:r>
                        <a:rPr kumimoji="1" lang="ja-JP" altLang="en-US" sz="1000" dirty="0">
                          <a:solidFill>
                            <a:schemeClr val="tx1"/>
                          </a:solidFill>
                        </a:rPr>
                        <a:t>月</a:t>
                      </a:r>
                      <a:r>
                        <a:rPr kumimoji="1" lang="en-US" altLang="ja-JP" sz="1000" dirty="0">
                          <a:solidFill>
                            <a:schemeClr val="tx1"/>
                          </a:solidFill>
                        </a:rPr>
                        <a:t>)</a:t>
                      </a:r>
                      <a:endParaRPr kumimoji="1" lang="en-US" altLang="ja-JP" sz="1100" dirty="0">
                        <a:solidFill>
                          <a:schemeClr val="tx1"/>
                        </a:solidFill>
                      </a:endParaRPr>
                    </a:p>
                    <a:p>
                      <a:pPr algn="l">
                        <a:lnSpc>
                          <a:spcPts val="400"/>
                        </a:lnSpc>
                      </a:pPr>
                      <a:endParaRPr kumimoji="1" lang="en-US" altLang="ja-JP" sz="1200" dirty="0">
                        <a:solidFill>
                          <a:schemeClr val="tx1"/>
                        </a:solidFill>
                      </a:endParaRPr>
                    </a:p>
                    <a:p>
                      <a:pPr algn="l"/>
                      <a:r>
                        <a:rPr kumimoji="1" lang="ja-JP" altLang="en-US" sz="1200" dirty="0">
                          <a:solidFill>
                            <a:schemeClr val="tx1"/>
                          </a:solidFill>
                        </a:rPr>
                        <a:t>②府環境審議会に「新たなエネルギー社会づくり検討部会」設置（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2</a:t>
                      </a:r>
                      <a:r>
                        <a:rPr kumimoji="1" lang="ja-JP" altLang="en-US" sz="1200" dirty="0">
                          <a:solidFill>
                            <a:schemeClr val="tx1"/>
                          </a:solidFill>
                        </a:rPr>
                        <a:t>月⇒答申：同年</a:t>
                      </a:r>
                      <a:r>
                        <a:rPr kumimoji="1" lang="en-US" altLang="ja-JP" sz="1200" dirty="0">
                          <a:solidFill>
                            <a:schemeClr val="tx1"/>
                          </a:solidFill>
                        </a:rPr>
                        <a:t>11</a:t>
                      </a:r>
                      <a:r>
                        <a:rPr kumimoji="1" lang="ja-JP" altLang="en-US" sz="1200" dirty="0">
                          <a:solidFill>
                            <a:schemeClr val="tx1"/>
                          </a:solidFill>
                        </a:rPr>
                        <a:t>月）</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・組織体制の充実と新制度化　</a:t>
                      </a:r>
                      <a:endParaRPr kumimoji="1" lang="en-US" altLang="ja-JP" sz="1200" dirty="0">
                        <a:solidFill>
                          <a:schemeClr val="tx1"/>
                        </a:solidFill>
                      </a:endParaRPr>
                    </a:p>
                    <a:p>
                      <a:pPr algn="l"/>
                      <a:r>
                        <a:rPr kumimoji="1" lang="ja-JP" altLang="en-US" sz="1200" dirty="0">
                          <a:solidFill>
                            <a:schemeClr val="tx1"/>
                          </a:solidFill>
                        </a:rPr>
                        <a:t>①エネルギー政策課設置（</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endParaRPr kumimoji="1" lang="en-US" altLang="ja-JP" sz="1200" dirty="0">
                        <a:solidFill>
                          <a:schemeClr val="tx1"/>
                        </a:solidFill>
                      </a:endParaRPr>
                    </a:p>
                    <a:p>
                      <a:pPr algn="l">
                        <a:lnSpc>
                          <a:spcPts val="400"/>
                        </a:lnSpc>
                      </a:pPr>
                      <a:endParaRPr kumimoji="1" lang="en-US" altLang="ja-JP" sz="1200" dirty="0">
                        <a:solidFill>
                          <a:schemeClr val="tx1"/>
                        </a:solidFill>
                      </a:endParaRPr>
                    </a:p>
                    <a:p>
                      <a:pPr marL="88900" indent="-88900" algn="l"/>
                      <a:r>
                        <a:rPr kumimoji="1" lang="ja-JP" altLang="en-US" sz="1200" dirty="0">
                          <a:solidFill>
                            <a:schemeClr val="tx1"/>
                          </a:solidFill>
                        </a:rPr>
                        <a:t>②府市連携の組織新設（</a:t>
                      </a:r>
                      <a:r>
                        <a:rPr kumimoji="1" lang="en-US" altLang="ja-JP" sz="1200" dirty="0">
                          <a:solidFill>
                            <a:schemeClr val="tx1"/>
                          </a:solidFill>
                        </a:rPr>
                        <a:t>2013</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endParaRPr kumimoji="1" lang="en-US" altLang="ja-JP" sz="12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おおさかｽﾏｰﾄｴﾈﾙｷﾞｰｾﾝﾀｰ（再ｴﾈ普及や省ｴﾈ促進の取組拠点）</a:t>
                      </a:r>
                      <a:endParaRPr kumimoji="1" lang="en-US" altLang="ja-JP" sz="11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おおさかスマートエネルギー協議会（府民、民間事業者、電力事業者等による検討）</a:t>
                      </a:r>
                      <a:endParaRPr kumimoji="1" lang="en-US" altLang="ja-JP" sz="1100" dirty="0">
                        <a:solidFill>
                          <a:schemeClr val="tx1"/>
                        </a:solidFill>
                      </a:endParaRPr>
                    </a:p>
                    <a:p>
                      <a:pPr marL="177800" indent="-88900" algn="l"/>
                      <a:r>
                        <a:rPr kumimoji="1" lang="en-US" altLang="ja-JP" sz="1100" dirty="0">
                          <a:solidFill>
                            <a:schemeClr val="tx1"/>
                          </a:solidFill>
                        </a:rPr>
                        <a:t>‐</a:t>
                      </a:r>
                      <a:r>
                        <a:rPr kumimoji="1" lang="ja-JP" altLang="en-US" sz="1100" dirty="0">
                          <a:solidFill>
                            <a:schemeClr val="tx1"/>
                          </a:solidFill>
                        </a:rPr>
                        <a:t>大阪電力選べる環境づくり協議会（新電力の情報提供等）</a:t>
                      </a:r>
                      <a:endParaRPr kumimoji="1" lang="en-US" altLang="ja-JP" sz="1100" dirty="0">
                        <a:solidFill>
                          <a:schemeClr val="tx1"/>
                        </a:solidFill>
                      </a:endParaRPr>
                    </a:p>
                    <a:p>
                      <a:pPr algn="l">
                        <a:lnSpc>
                          <a:spcPts val="800"/>
                        </a:lnSpc>
                      </a:pPr>
                      <a:endParaRPr kumimoji="1" lang="en-US" altLang="ja-JP" sz="1200" dirty="0">
                        <a:solidFill>
                          <a:schemeClr val="tx1"/>
                        </a:solidFill>
                      </a:endParaRPr>
                    </a:p>
                    <a:p>
                      <a:pPr algn="l"/>
                      <a:r>
                        <a:rPr kumimoji="1" lang="ja-JP" altLang="en-US" sz="1200" dirty="0">
                          <a:solidFill>
                            <a:schemeClr val="tx1"/>
                          </a:solidFill>
                        </a:rPr>
                        <a:t>③温暖化防止条例改正</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100" dirty="0">
                          <a:solidFill>
                            <a:schemeClr val="tx1"/>
                          </a:solidFill>
                        </a:rPr>
                        <a:t>‐</a:t>
                      </a:r>
                      <a:r>
                        <a:rPr kumimoji="1" lang="ja-JP" altLang="en-US" sz="1100" dirty="0">
                          <a:solidFill>
                            <a:schemeClr val="tx1"/>
                          </a:solidFill>
                        </a:rPr>
                        <a:t>建築物新増築時の省エネ基準　</a:t>
                      </a:r>
                      <a:endParaRPr kumimoji="1" lang="en-US" altLang="ja-JP" sz="1100" dirty="0">
                        <a:solidFill>
                          <a:schemeClr val="tx1"/>
                        </a:solidFill>
                      </a:endParaRPr>
                    </a:p>
                    <a:p>
                      <a:pPr algn="l"/>
                      <a:r>
                        <a:rPr kumimoji="1" lang="ja-JP" altLang="en-US" sz="1100" dirty="0">
                          <a:solidFill>
                            <a:schemeClr val="tx1"/>
                          </a:solidFill>
                        </a:rPr>
                        <a:t>　適合義務化</a:t>
                      </a:r>
                      <a:endParaRPr kumimoji="1" lang="en-US" altLang="ja-JP" sz="1100" dirty="0">
                        <a:solidFill>
                          <a:schemeClr val="tx1"/>
                        </a:solidFill>
                      </a:endParaRPr>
                    </a:p>
                    <a:p>
                      <a:pPr algn="l"/>
                      <a:r>
                        <a:rPr kumimoji="1" lang="ja-JP" altLang="en-US" sz="1100" dirty="0">
                          <a:solidFill>
                            <a:schemeClr val="tx1"/>
                          </a:solidFill>
                        </a:rPr>
                        <a:t>　</a:t>
                      </a:r>
                      <a:r>
                        <a:rPr kumimoji="1" lang="en-US" altLang="ja-JP" sz="1100" dirty="0">
                          <a:solidFill>
                            <a:schemeClr val="tx1"/>
                          </a:solidFill>
                        </a:rPr>
                        <a:t>‐</a:t>
                      </a:r>
                      <a:r>
                        <a:rPr kumimoji="1" lang="ja-JP" altLang="en-US" sz="1100" dirty="0">
                          <a:solidFill>
                            <a:schemeClr val="tx1"/>
                          </a:solidFill>
                        </a:rPr>
                        <a:t>高効率低環境負荷火力発電</a:t>
                      </a:r>
                      <a:endParaRPr kumimoji="1" lang="en-US" altLang="ja-JP" sz="1100" dirty="0">
                        <a:solidFill>
                          <a:schemeClr val="tx1"/>
                        </a:solidFill>
                      </a:endParaRPr>
                    </a:p>
                    <a:p>
                      <a:pPr algn="l"/>
                      <a:r>
                        <a:rPr kumimoji="1" lang="ja-JP" altLang="en-US" sz="1100" dirty="0">
                          <a:solidFill>
                            <a:schemeClr val="tx1"/>
                          </a:solidFill>
                        </a:rPr>
                        <a:t>　所の設置の届出公表制度創設</a:t>
                      </a:r>
                      <a:endParaRPr kumimoji="1" lang="en-US" altLang="ja-JP" sz="1100" dirty="0">
                        <a:solidFill>
                          <a:schemeClr val="tx1"/>
                        </a:solidFill>
                      </a:endParaRPr>
                    </a:p>
                    <a:p>
                      <a:pPr algn="l"/>
                      <a:r>
                        <a:rPr kumimoji="1" lang="ja-JP" altLang="en-US" sz="1100" dirty="0">
                          <a:solidFill>
                            <a:schemeClr val="tx1"/>
                          </a:solidFill>
                        </a:rPr>
                        <a:t>（アセス条例対象から除外）　　等</a:t>
                      </a:r>
                      <a:endParaRPr kumimoji="1" lang="en-US" altLang="ja-JP" sz="1100" dirty="0">
                        <a:solidFill>
                          <a:schemeClr val="tx1"/>
                        </a:solidFill>
                      </a:endParaRPr>
                    </a:p>
                    <a:p>
                      <a:pPr algn="l">
                        <a:lnSpc>
                          <a:spcPts val="700"/>
                        </a:lnSpc>
                      </a:pPr>
                      <a:endParaRPr kumimoji="1" lang="en-US" altLang="ja-JP" sz="1100" dirty="0">
                        <a:solidFill>
                          <a:schemeClr val="tx1"/>
                        </a:solidFill>
                      </a:endParaRPr>
                    </a:p>
                    <a:p>
                      <a:pPr algn="l"/>
                      <a:r>
                        <a:rPr kumimoji="1" lang="ja-JP" altLang="en-US" sz="1100" dirty="0">
                          <a:solidFill>
                            <a:schemeClr val="tx1"/>
                          </a:solidFill>
                        </a:rPr>
                        <a:t>・「おおさかエネルギー地産地消推進プラン」策定（</a:t>
                      </a:r>
                      <a:r>
                        <a:rPr kumimoji="1" lang="en-US" altLang="ja-JP" sz="1100" dirty="0">
                          <a:solidFill>
                            <a:schemeClr val="tx1"/>
                          </a:solidFill>
                        </a:rPr>
                        <a:t>2014</a:t>
                      </a:r>
                      <a:r>
                        <a:rPr kumimoji="1" lang="ja-JP" altLang="en-US" sz="1100" dirty="0">
                          <a:solidFill>
                            <a:schemeClr val="tx1"/>
                          </a:solidFill>
                        </a:rPr>
                        <a:t>年</a:t>
                      </a:r>
                      <a:r>
                        <a:rPr kumimoji="1" lang="en-US" altLang="ja-JP" sz="1100" dirty="0">
                          <a:solidFill>
                            <a:schemeClr val="tx1"/>
                          </a:solidFill>
                        </a:rPr>
                        <a:t>3</a:t>
                      </a:r>
                      <a:r>
                        <a:rPr kumimoji="1" lang="ja-JP" altLang="en-US" sz="1100" dirty="0">
                          <a:solidFill>
                            <a:schemeClr val="tx1"/>
                          </a:solidFill>
                        </a:rPr>
                        <a:t>月）</a:t>
                      </a:r>
                      <a:endParaRPr kumimoji="1" lang="en-US" altLang="ja-JP" sz="1100"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2020</a:t>
                      </a:r>
                      <a:r>
                        <a:rPr kumimoji="1" lang="ja-JP" altLang="en-US" sz="1050" dirty="0">
                          <a:solidFill>
                            <a:schemeClr val="tx1"/>
                          </a:solidFill>
                        </a:rPr>
                        <a:t>年度までに</a:t>
                      </a:r>
                      <a:r>
                        <a:rPr kumimoji="1" lang="en-US" altLang="ja-JP" sz="1050" dirty="0">
                          <a:solidFill>
                            <a:schemeClr val="tx1"/>
                          </a:solidFill>
                        </a:rPr>
                        <a:t>150</a:t>
                      </a:r>
                      <a:r>
                        <a:rPr kumimoji="1" lang="ja-JP" altLang="en-US" sz="1050" dirty="0">
                          <a:solidFill>
                            <a:schemeClr val="tx1"/>
                          </a:solidFill>
                        </a:rPr>
                        <a:t>万</a:t>
                      </a:r>
                      <a:r>
                        <a:rPr kumimoji="1" lang="en-US" altLang="ja-JP" sz="1050" dirty="0">
                          <a:solidFill>
                            <a:schemeClr val="tx1"/>
                          </a:solidFill>
                        </a:rPr>
                        <a:t>KW</a:t>
                      </a:r>
                      <a:r>
                        <a:rPr kumimoji="1" lang="ja-JP" altLang="en-US" sz="1050" dirty="0">
                          <a:solidFill>
                            <a:schemeClr val="tx1"/>
                          </a:solidFill>
                        </a:rPr>
                        <a:t>以上創出</a:t>
                      </a:r>
                      <a:r>
                        <a:rPr kumimoji="1" lang="ja-JP" altLang="en-US" sz="1100" dirty="0">
                          <a:solidFill>
                            <a:schemeClr val="tx1"/>
                          </a:solidFill>
                        </a:rPr>
                        <a:t>　</a:t>
                      </a:r>
                      <a:r>
                        <a:rPr kumimoji="1" lang="ja-JP" altLang="en-US" sz="1200" dirty="0">
                          <a:solidFill>
                            <a:schemeClr val="tx1"/>
                          </a:solidFill>
                        </a:rPr>
                        <a:t>　　</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92075" indent="-92075" algn="l"/>
                      <a:r>
                        <a:rPr kumimoji="1" lang="ja-JP" altLang="en-US" sz="1200" dirty="0">
                          <a:solidFill>
                            <a:schemeClr val="tx1"/>
                          </a:solidFill>
                        </a:rPr>
                        <a:t>①再生可能エネルギーの普及拡大</a:t>
                      </a:r>
                      <a:endParaRPr kumimoji="1" lang="en-US" altLang="ja-JP" sz="1200" dirty="0">
                        <a:solidFill>
                          <a:schemeClr val="tx1"/>
                        </a:solidFill>
                      </a:endParaRPr>
                    </a:p>
                    <a:p>
                      <a:pPr marL="176213" indent="-176213" algn="l"/>
                      <a:r>
                        <a:rPr kumimoji="1" lang="ja-JP" altLang="en-US" sz="1200" dirty="0">
                          <a:solidFill>
                            <a:schemeClr val="tx1"/>
                          </a:solidFill>
                        </a:rPr>
                        <a:t>　→</a:t>
                      </a:r>
                      <a:r>
                        <a:rPr kumimoji="1" lang="en-US" altLang="ja-JP" sz="1200" dirty="0">
                          <a:solidFill>
                            <a:schemeClr val="tx1"/>
                          </a:solidFill>
                        </a:rPr>
                        <a:t>2012</a:t>
                      </a:r>
                      <a:r>
                        <a:rPr kumimoji="1" lang="ja-JP" altLang="en-US" sz="1200" dirty="0">
                          <a:solidFill>
                            <a:schemeClr val="tx1"/>
                          </a:solidFill>
                        </a:rPr>
                        <a:t>年</a:t>
                      </a:r>
                      <a:r>
                        <a:rPr kumimoji="1" lang="en-US" altLang="ja-JP" sz="1200" dirty="0">
                          <a:solidFill>
                            <a:schemeClr val="tx1"/>
                          </a:solidFill>
                        </a:rPr>
                        <a:t>4</a:t>
                      </a:r>
                      <a:r>
                        <a:rPr kumimoji="1" lang="ja-JP" altLang="en-US" sz="1200" dirty="0">
                          <a:solidFill>
                            <a:schemeClr val="tx1"/>
                          </a:solidFill>
                        </a:rPr>
                        <a:t>月～</a:t>
                      </a:r>
                      <a:r>
                        <a:rPr kumimoji="1" lang="en-US" altLang="ja-JP" sz="1200" dirty="0">
                          <a:solidFill>
                            <a:schemeClr val="tx1"/>
                          </a:solidFill>
                        </a:rPr>
                        <a:t>201</a:t>
                      </a:r>
                      <a:r>
                        <a:rPr kumimoji="1" lang="en-US" altLang="ja-JP" sz="1200" strike="noStrike" dirty="0">
                          <a:solidFill>
                            <a:schemeClr val="tx1"/>
                          </a:solidFill>
                        </a:rPr>
                        <a:t>7</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月で</a:t>
                      </a:r>
                      <a:r>
                        <a:rPr kumimoji="1" lang="en-US" altLang="ja-JP" sz="1200" strike="noStrike" dirty="0">
                          <a:solidFill>
                            <a:schemeClr val="tx1"/>
                          </a:solidFill>
                        </a:rPr>
                        <a:t>65</a:t>
                      </a:r>
                      <a:r>
                        <a:rPr kumimoji="1" lang="ja-JP" altLang="en-US" sz="1200" dirty="0">
                          <a:solidFill>
                            <a:schemeClr val="tx1"/>
                          </a:solidFill>
                        </a:rPr>
                        <a:t>万</a:t>
                      </a:r>
                      <a:r>
                        <a:rPr kumimoji="1" lang="en-US" altLang="ja-JP" sz="1200" dirty="0">
                          <a:solidFill>
                            <a:schemeClr val="tx1"/>
                          </a:solidFill>
                        </a:rPr>
                        <a:t>kW</a:t>
                      </a:r>
                      <a:r>
                        <a:rPr kumimoji="1" lang="ja-JP" altLang="en-US" sz="1200" dirty="0">
                          <a:solidFill>
                            <a:schemeClr val="tx1"/>
                          </a:solidFill>
                        </a:rPr>
                        <a:t>増加</a:t>
                      </a:r>
                      <a:endParaRPr kumimoji="1" lang="en-US" altLang="ja-JP" sz="1200" dirty="0">
                        <a:solidFill>
                          <a:schemeClr val="tx1"/>
                        </a:solidFill>
                      </a:endParaRPr>
                    </a:p>
                    <a:p>
                      <a:pPr marL="176213" indent="-176213" algn="l"/>
                      <a:r>
                        <a:rPr kumimoji="1" lang="ja-JP" altLang="en-US" sz="1200" dirty="0">
                          <a:solidFill>
                            <a:schemeClr val="tx1"/>
                          </a:solidFill>
                        </a:rPr>
                        <a:t>（太陽光発電）</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a:t>
                      </a:r>
                      <a:r>
                        <a:rPr kumimoji="1" lang="ja-JP" altLang="en-US" sz="1200" dirty="0">
                          <a:solidFill>
                            <a:schemeClr val="tx1"/>
                          </a:solidFill>
                        </a:rPr>
                        <a:t>例</a:t>
                      </a:r>
                      <a:r>
                        <a:rPr kumimoji="1" lang="en-US" altLang="ja-JP" sz="1200" dirty="0">
                          <a:solidFill>
                            <a:schemeClr val="tx1"/>
                          </a:solidFill>
                        </a:rPr>
                        <a:t>)</a:t>
                      </a:r>
                      <a:r>
                        <a:rPr kumimoji="1" lang="ja-JP" altLang="en-US" sz="1200" dirty="0">
                          <a:solidFill>
                            <a:schemeClr val="tx1"/>
                          </a:solidFill>
                        </a:rPr>
                        <a:t>ﾒｶﾞｿｰﾗｰ</a:t>
                      </a:r>
                      <a:endParaRPr kumimoji="1" lang="en-US" altLang="ja-JP" sz="1200" dirty="0">
                        <a:solidFill>
                          <a:schemeClr val="tx1"/>
                        </a:solidFill>
                      </a:endParaRPr>
                    </a:p>
                    <a:p>
                      <a:pPr algn="l"/>
                      <a:r>
                        <a:rPr kumimoji="1" lang="ja-JP" altLang="en-US" sz="1200" dirty="0">
                          <a:solidFill>
                            <a:schemeClr val="tx1"/>
                          </a:solidFill>
                        </a:rPr>
                        <a:t>　・泉大津ソーラーパーク</a:t>
                      </a:r>
                      <a:endParaRPr kumimoji="1" lang="en-US" altLang="ja-JP" sz="1200" dirty="0">
                        <a:solidFill>
                          <a:schemeClr val="tx1"/>
                        </a:solidFill>
                      </a:endParaRPr>
                    </a:p>
                    <a:p>
                      <a:pPr algn="l"/>
                      <a:r>
                        <a:rPr kumimoji="1" lang="ja-JP" altLang="en-US" sz="1200" dirty="0">
                          <a:solidFill>
                            <a:schemeClr val="tx1"/>
                          </a:solidFill>
                        </a:rPr>
                        <a:t>　・水みらいｾﾝﾀｰ（北部・　</a:t>
                      </a:r>
                      <a:endParaRPr kumimoji="1" lang="en-US" altLang="ja-JP" sz="1200" dirty="0">
                        <a:solidFill>
                          <a:schemeClr val="tx1"/>
                        </a:solidFill>
                      </a:endParaRPr>
                    </a:p>
                    <a:p>
                      <a:pPr algn="l"/>
                      <a:r>
                        <a:rPr kumimoji="1" lang="ja-JP" altLang="en-US" sz="1200" dirty="0">
                          <a:solidFill>
                            <a:schemeClr val="tx1"/>
                          </a:solidFill>
                        </a:rPr>
                        <a:t>　　中部・南部）</a:t>
                      </a:r>
                      <a:endParaRPr kumimoji="1" lang="en-US" altLang="ja-JP" sz="1200" dirty="0">
                        <a:solidFill>
                          <a:schemeClr val="tx1"/>
                        </a:solidFill>
                      </a:endParaRPr>
                    </a:p>
                    <a:p>
                      <a:pPr algn="l"/>
                      <a:endParaRPr kumimoji="1" lang="en-US" altLang="ja-JP" sz="1200" dirty="0">
                        <a:solidFill>
                          <a:schemeClr val="tx1"/>
                        </a:solidFill>
                      </a:endParaRPr>
                    </a:p>
                    <a:p>
                      <a:pPr algn="l"/>
                      <a:r>
                        <a:rPr kumimoji="1" lang="ja-JP" altLang="en-US" sz="1200" dirty="0">
                          <a:solidFill>
                            <a:schemeClr val="tx1"/>
                          </a:solidFill>
                        </a:rPr>
                        <a:t>②エネルギー消費の抑制</a:t>
                      </a:r>
                      <a:endParaRPr kumimoji="1" lang="en-US" altLang="ja-JP" sz="1200" dirty="0">
                        <a:solidFill>
                          <a:schemeClr val="tx1"/>
                        </a:solidFill>
                      </a:endParaRPr>
                    </a:p>
                    <a:p>
                      <a:pPr marL="92075" indent="0" algn="l"/>
                      <a:r>
                        <a:rPr kumimoji="1" lang="ja-JP" altLang="en-US" sz="1200" dirty="0">
                          <a:solidFill>
                            <a:schemeClr val="tx1"/>
                          </a:solidFill>
                        </a:rPr>
                        <a:t>　関西広域連合と連携した住民・事業者の省エネ・節電の取組推進</a:t>
                      </a:r>
                      <a:endParaRPr kumimoji="1" lang="en-US" altLang="ja-JP" sz="1200" dirty="0">
                        <a:solidFill>
                          <a:schemeClr val="tx1"/>
                        </a:solidFill>
                      </a:endParaRPr>
                    </a:p>
                    <a:p>
                      <a:pPr marL="180975" indent="-180975" algn="l"/>
                      <a:r>
                        <a:rPr kumimoji="1" lang="ja-JP" altLang="en-US" sz="1200" dirty="0">
                          <a:solidFill>
                            <a:schemeClr val="tx1"/>
                          </a:solidFill>
                        </a:rPr>
                        <a:t>→夏の電力</a:t>
                      </a:r>
                      <a:r>
                        <a:rPr kumimoji="1" lang="ja-JP" altLang="en-US" sz="1200" u="none" dirty="0">
                          <a:solidFill>
                            <a:schemeClr val="tx1"/>
                          </a:solidFill>
                        </a:rPr>
                        <a:t>最大</a:t>
                      </a:r>
                      <a:r>
                        <a:rPr kumimoji="1" lang="ja-JP" altLang="en-US" sz="1200" dirty="0">
                          <a:solidFill>
                            <a:schemeClr val="tx1"/>
                          </a:solidFill>
                        </a:rPr>
                        <a:t>需要</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(2010</a:t>
                      </a:r>
                      <a:r>
                        <a:rPr kumimoji="1" lang="ja-JP" altLang="en-US" sz="1200" dirty="0">
                          <a:solidFill>
                            <a:schemeClr val="tx1"/>
                          </a:solidFill>
                        </a:rPr>
                        <a:t>年との比較）</a:t>
                      </a:r>
                      <a:endParaRPr kumimoji="1" lang="en-US" altLang="ja-JP" sz="1200" dirty="0">
                        <a:solidFill>
                          <a:schemeClr val="tx1"/>
                        </a:solidFill>
                      </a:endParaRPr>
                    </a:p>
                    <a:p>
                      <a:pPr algn="l"/>
                      <a:r>
                        <a:rPr kumimoji="1" lang="ja-JP" altLang="en-US" sz="1200" dirty="0">
                          <a:solidFill>
                            <a:schemeClr val="tx1"/>
                          </a:solidFill>
                        </a:rPr>
                        <a:t>　</a:t>
                      </a:r>
                      <a:r>
                        <a:rPr kumimoji="1" lang="en-US" altLang="ja-JP" sz="1200" dirty="0">
                          <a:solidFill>
                            <a:schemeClr val="tx1"/>
                          </a:solidFill>
                        </a:rPr>
                        <a:t>2013</a:t>
                      </a:r>
                      <a:r>
                        <a:rPr kumimoji="1" lang="ja-JP" altLang="en-US" sz="1200" dirty="0">
                          <a:solidFill>
                            <a:schemeClr val="tx1"/>
                          </a:solidFill>
                        </a:rPr>
                        <a:t>年　</a:t>
                      </a:r>
                      <a:r>
                        <a:rPr kumimoji="1" lang="en-US" altLang="ja-JP" sz="1200" strike="noStrike" dirty="0">
                          <a:solidFill>
                            <a:schemeClr val="tx1"/>
                          </a:solidFill>
                        </a:rPr>
                        <a:t>9</a:t>
                      </a:r>
                      <a:r>
                        <a:rPr kumimoji="1" lang="en-US" altLang="ja-JP" sz="1200" dirty="0">
                          <a:solidFill>
                            <a:schemeClr val="tx1"/>
                          </a:solidFill>
                        </a:rPr>
                        <a:t>%</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2014</a:t>
                      </a:r>
                      <a:r>
                        <a:rPr kumimoji="1" lang="ja-JP" altLang="en-US" sz="1200" dirty="0">
                          <a:solidFill>
                            <a:schemeClr val="tx1"/>
                          </a:solidFill>
                        </a:rPr>
                        <a:t>年　</a:t>
                      </a:r>
                      <a:r>
                        <a:rPr kumimoji="1" lang="en-US" altLang="ja-JP" sz="1200" dirty="0">
                          <a:solidFill>
                            <a:schemeClr val="tx1"/>
                          </a:solidFill>
                        </a:rPr>
                        <a:t>14%</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2015</a:t>
                      </a:r>
                      <a:r>
                        <a:rPr kumimoji="1" lang="ja-JP" altLang="en-US" sz="1200" dirty="0">
                          <a:solidFill>
                            <a:schemeClr val="tx1"/>
                          </a:solidFill>
                        </a:rPr>
                        <a:t>年　</a:t>
                      </a:r>
                      <a:r>
                        <a:rPr kumimoji="1" lang="en-US" altLang="ja-JP" sz="1200" dirty="0">
                          <a:solidFill>
                            <a:schemeClr val="tx1"/>
                          </a:solidFill>
                        </a:rPr>
                        <a:t>17%</a:t>
                      </a:r>
                      <a:r>
                        <a:rPr kumimoji="1" lang="ja-JP" altLang="en-US" sz="1200" dirty="0">
                          <a:solidFill>
                            <a:schemeClr val="tx1"/>
                          </a:solidFill>
                        </a:rPr>
                        <a:t>削減</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a:t>
                      </a:r>
                      <a:r>
                        <a:rPr kumimoji="1" lang="en-US" altLang="ja-JP" sz="1200" dirty="0">
                          <a:solidFill>
                            <a:schemeClr val="tx1"/>
                          </a:solidFill>
                        </a:rPr>
                        <a:t>2016</a:t>
                      </a:r>
                      <a:r>
                        <a:rPr kumimoji="1" lang="ja-JP" altLang="en-US" sz="1200" dirty="0">
                          <a:solidFill>
                            <a:schemeClr val="tx1"/>
                          </a:solidFill>
                        </a:rPr>
                        <a:t>年　</a:t>
                      </a:r>
                      <a:r>
                        <a:rPr kumimoji="1" lang="en-US" altLang="ja-JP" sz="1200" dirty="0">
                          <a:solidFill>
                            <a:schemeClr val="tx1"/>
                          </a:solidFill>
                        </a:rPr>
                        <a:t>14%</a:t>
                      </a:r>
                      <a:r>
                        <a:rPr kumimoji="1" lang="ja-JP" altLang="en-US" sz="1200" dirty="0">
                          <a:solidFill>
                            <a:schemeClr val="tx1"/>
                          </a:solidFill>
                        </a:rPr>
                        <a:t>削減</a:t>
                      </a:r>
                      <a:endParaRPr kumimoji="1" lang="en-US" altLang="ja-JP" sz="1200" dirty="0">
                        <a:solidFill>
                          <a:schemeClr val="tx1"/>
                        </a:solidFill>
                      </a:endParaRPr>
                    </a:p>
                    <a:p>
                      <a:pPr algn="l"/>
                      <a:endParaRPr kumimoji="1" lang="en-US" altLang="ja-JP" sz="1200" dirty="0">
                        <a:solidFill>
                          <a:schemeClr val="tx1"/>
                        </a:solidFill>
                      </a:endParaRPr>
                    </a:p>
                    <a:p>
                      <a:pPr marL="92075" indent="-92075" algn="l"/>
                      <a:r>
                        <a:rPr kumimoji="1" lang="ja-JP" altLang="en-US" sz="1200" dirty="0">
                          <a:solidFill>
                            <a:schemeClr val="tx1"/>
                          </a:solidFill>
                        </a:rPr>
                        <a:t>③電力需要の平準化と電力供給の安定化</a:t>
                      </a:r>
                      <a:endParaRPr kumimoji="1" lang="en-US" altLang="ja-JP" sz="1200" dirty="0">
                        <a:solidFill>
                          <a:schemeClr val="tx1"/>
                        </a:solidFill>
                      </a:endParaRPr>
                    </a:p>
                    <a:p>
                      <a:pPr marL="176213" indent="-176213" algn="l"/>
                      <a:r>
                        <a:rPr kumimoji="1" lang="ja-JP" altLang="en-US" sz="1200" dirty="0">
                          <a:solidFill>
                            <a:schemeClr val="tx1"/>
                          </a:solidFill>
                        </a:rPr>
                        <a:t>　→おおさか版</a:t>
                      </a:r>
                      <a:r>
                        <a:rPr kumimoji="1" lang="en-US" altLang="ja-JP" sz="1200" dirty="0">
                          <a:solidFill>
                            <a:schemeClr val="tx1"/>
                          </a:solidFill>
                        </a:rPr>
                        <a:t>BEMS</a:t>
                      </a:r>
                      <a:r>
                        <a:rPr kumimoji="1" lang="ja-JP" altLang="en-US" sz="1200" dirty="0">
                          <a:solidFill>
                            <a:schemeClr val="tx1"/>
                          </a:solidFill>
                        </a:rPr>
                        <a:t>事業者登録制度創設（</a:t>
                      </a:r>
                      <a:r>
                        <a:rPr kumimoji="1" lang="en-US" altLang="ja-JP" sz="1200" dirty="0">
                          <a:solidFill>
                            <a:schemeClr val="tx1"/>
                          </a:solidFill>
                        </a:rPr>
                        <a:t>2014</a:t>
                      </a:r>
                      <a:r>
                        <a:rPr kumimoji="1" lang="ja-JP" altLang="en-US" sz="1200" dirty="0">
                          <a:solidFill>
                            <a:schemeClr val="tx1"/>
                          </a:solidFill>
                        </a:rPr>
                        <a:t>年</a:t>
                      </a:r>
                      <a:r>
                        <a:rPr kumimoji="1" lang="en-US" altLang="ja-JP" sz="1200" dirty="0">
                          <a:solidFill>
                            <a:schemeClr val="tx1"/>
                          </a:solidFill>
                        </a:rPr>
                        <a:t>7</a:t>
                      </a:r>
                      <a:r>
                        <a:rPr kumimoji="1" lang="ja-JP" altLang="en-US" sz="1200" dirty="0">
                          <a:solidFill>
                            <a:schemeClr val="tx1"/>
                          </a:solidFill>
                        </a:rPr>
                        <a:t>月末時点：</a:t>
                      </a:r>
                      <a:r>
                        <a:rPr kumimoji="1" lang="en-US" altLang="ja-JP" sz="1200" dirty="0">
                          <a:solidFill>
                            <a:schemeClr val="tx1"/>
                          </a:solidFill>
                        </a:rPr>
                        <a:t>21</a:t>
                      </a:r>
                      <a:r>
                        <a:rPr kumimoji="1" lang="ja-JP" altLang="en-US" sz="1200" dirty="0">
                          <a:solidFill>
                            <a:schemeClr val="tx1"/>
                          </a:solidFill>
                        </a:rPr>
                        <a:t>事業者登録。</a:t>
                      </a:r>
                      <a:r>
                        <a:rPr kumimoji="1" lang="en-US" altLang="ja-JP" sz="1200" dirty="0">
                          <a:solidFill>
                            <a:schemeClr val="tx1"/>
                          </a:solidFill>
                        </a:rPr>
                        <a:t>2017</a:t>
                      </a:r>
                      <a:r>
                        <a:rPr kumimoji="1" lang="ja-JP" altLang="en-US" sz="1200" dirty="0">
                          <a:solidFill>
                            <a:schemeClr val="tx1"/>
                          </a:solidFill>
                        </a:rPr>
                        <a:t>年</a:t>
                      </a:r>
                      <a:r>
                        <a:rPr kumimoji="1" lang="en-US" altLang="ja-JP" sz="1200" dirty="0">
                          <a:solidFill>
                            <a:schemeClr val="tx1"/>
                          </a:solidFill>
                        </a:rPr>
                        <a:t>3</a:t>
                      </a:r>
                      <a:r>
                        <a:rPr kumimoji="1" lang="ja-JP" altLang="en-US" sz="1200" dirty="0">
                          <a:solidFill>
                            <a:schemeClr val="tx1"/>
                          </a:solidFill>
                        </a:rPr>
                        <a:t>月末時点：</a:t>
                      </a:r>
                      <a:r>
                        <a:rPr kumimoji="1" lang="en-US" altLang="ja-JP" sz="1200" dirty="0">
                          <a:solidFill>
                            <a:schemeClr val="tx1"/>
                          </a:solidFill>
                        </a:rPr>
                        <a:t>20</a:t>
                      </a:r>
                      <a:r>
                        <a:rPr kumimoji="1" lang="ja-JP" altLang="en-US" sz="1200" dirty="0">
                          <a:solidFill>
                            <a:schemeClr val="tx1"/>
                          </a:solidFill>
                        </a:rPr>
                        <a:t>事業者登録）</a:t>
                      </a:r>
                      <a:endParaRPr kumimoji="1" lang="en-US" altLang="ja-JP"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395</a:t>
            </a:fld>
            <a:endParaRPr lang="ja-JP" altLang="en-US"/>
          </a:p>
        </p:txBody>
      </p:sp>
    </p:spTree>
    <p:extLst>
      <p:ext uri="{BB962C8B-B14F-4D97-AF65-F5344CB8AC3E}">
        <p14:creationId xmlns:p14="http://schemas.microsoft.com/office/powerpoint/2010/main" val="3036151437"/>
      </p:ext>
    </p:extLst>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新たなエネルギー社会の構築</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4056156720"/>
              </p:ext>
            </p:extLst>
          </p:nvPr>
        </p:nvGraphicFramePr>
        <p:xfrm>
          <a:off x="2267744" y="404664"/>
          <a:ext cx="6768752" cy="617016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04056">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652000">
                <a:tc>
                  <a:txBody>
                    <a:bodyPr/>
                    <a:lstStyle/>
                    <a:p>
                      <a:pPr algn="l"/>
                      <a:endParaRPr kumimoji="1" lang="en-US" altLang="ja-JP" sz="12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lang="en-US" altLang="ja-JP" sz="1200" dirty="0" smtClean="0">
                          <a:solidFill>
                            <a:schemeClr val="tx1"/>
                          </a:solidFill>
                        </a:rPr>
                        <a:t>2021</a:t>
                      </a:r>
                      <a:r>
                        <a:rPr lang="ja-JP" altLang="en-US" sz="1200" dirty="0" smtClean="0">
                          <a:solidFill>
                            <a:schemeClr val="tx1"/>
                          </a:solidFill>
                        </a:rPr>
                        <a:t>年</a:t>
                      </a:r>
                      <a:r>
                        <a:rPr lang="en-US" altLang="ja-JP" sz="1200" dirty="0" smtClean="0">
                          <a:solidFill>
                            <a:schemeClr val="tx1"/>
                          </a:solidFill>
                        </a:rPr>
                        <a:t>3</a:t>
                      </a:r>
                      <a:r>
                        <a:rPr lang="ja-JP" altLang="en-US" sz="1200" dirty="0" smtClean="0">
                          <a:solidFill>
                            <a:schemeClr val="tx1"/>
                          </a:solidFill>
                        </a:rPr>
                        <a:t>月に「おおさかエネルギー地産地消推進プラン」の計画期間が終了したため、同計画を踏まえ、以下の方向性を提示</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〇地産 地消の推進及び広域的な再生可能エネルギーの調達促進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〇エネルギー効率の向上を推進 ○レジリエンスの強化を推進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○需要・供給の両サイドでのエネルギーコントロールの取組推進</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○エネルギー関連産業の振興及び企業の持続的成長支援</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○グリーンリカバリーの考え方に基づく取組推進</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・新たなエネルギー社会の構築に向けた検討体制を整備</a:t>
                      </a:r>
                      <a:endParaRPr kumimoji="1" lang="en-US" altLang="ja-JP" sz="1200" dirty="0" smtClean="0">
                        <a:solidFill>
                          <a:schemeClr val="tx1"/>
                        </a:solidFill>
                      </a:endParaRPr>
                    </a:p>
                    <a:p>
                      <a:pPr marL="0" marR="0" indent="0" algn="l" defTabSz="914400" rtl="0" eaLnBrk="1" fontAlgn="auto" latinLnBrk="0" hangingPunct="1">
                        <a:lnSpc>
                          <a:spcPts val="400"/>
                        </a:lnSpc>
                        <a:spcBef>
                          <a:spcPts val="0"/>
                        </a:spcBef>
                        <a:spcAft>
                          <a:spcPts val="0"/>
                        </a:spcAft>
                        <a:buClrTx/>
                        <a:buSzTx/>
                        <a:buFontTx/>
                        <a:buNone/>
                        <a:tabLst/>
                        <a:defRPr/>
                      </a:pPr>
                      <a:endParaRPr kumimoji="1" lang="en-US" altLang="ja-JP" sz="1200" dirty="0" smtClean="0">
                        <a:solidFill>
                          <a:schemeClr val="tx1"/>
                        </a:solidFill>
                      </a:endParaRPr>
                    </a:p>
                    <a:p>
                      <a:pPr algn="l"/>
                      <a:r>
                        <a:rPr kumimoji="1" lang="ja-JP" altLang="en-US" sz="1200" dirty="0" smtClean="0">
                          <a:solidFill>
                            <a:schemeClr val="tx1"/>
                          </a:solidFill>
                        </a:rPr>
                        <a:t>①府市エネルギー政策審議会</a:t>
                      </a:r>
                      <a:endParaRPr kumimoji="1" lang="en-US" altLang="ja-JP" sz="1200" dirty="0" smtClean="0">
                        <a:solidFill>
                          <a:schemeClr val="tx1"/>
                        </a:solidFill>
                      </a:endParaRPr>
                    </a:p>
                    <a:p>
                      <a:pPr algn="l"/>
                      <a:r>
                        <a:rPr kumimoji="1" lang="ja-JP" altLang="en-US" sz="1050" dirty="0" smtClean="0">
                          <a:solidFill>
                            <a:schemeClr val="tx1"/>
                          </a:solidFill>
                        </a:rPr>
                        <a:t>（</a:t>
                      </a:r>
                      <a:r>
                        <a:rPr kumimoji="1" lang="en-US" altLang="ja-JP" sz="1050" dirty="0" smtClean="0">
                          <a:solidFill>
                            <a:schemeClr val="tx1"/>
                          </a:solidFill>
                        </a:rPr>
                        <a:t>2020</a:t>
                      </a:r>
                      <a:r>
                        <a:rPr kumimoji="1" lang="ja-JP" altLang="en-US" sz="1050" dirty="0" smtClean="0">
                          <a:solidFill>
                            <a:schemeClr val="tx1"/>
                          </a:solidFill>
                        </a:rPr>
                        <a:t>年</a:t>
                      </a:r>
                      <a:r>
                        <a:rPr kumimoji="1" lang="en-US" altLang="ja-JP" sz="1050" dirty="0" smtClean="0">
                          <a:solidFill>
                            <a:schemeClr val="tx1"/>
                          </a:solidFill>
                        </a:rPr>
                        <a:t>1</a:t>
                      </a:r>
                      <a:r>
                        <a:rPr kumimoji="1" lang="ja-JP" altLang="en-US" sz="1050" dirty="0" smtClean="0">
                          <a:solidFill>
                            <a:schemeClr val="tx1"/>
                          </a:solidFill>
                        </a:rPr>
                        <a:t>月諮問→</a:t>
                      </a:r>
                      <a:r>
                        <a:rPr kumimoji="1" lang="en-US" altLang="ja-JP" sz="1050" dirty="0" smtClean="0">
                          <a:solidFill>
                            <a:schemeClr val="tx1"/>
                          </a:solidFill>
                        </a:rPr>
                        <a:t>2020</a:t>
                      </a:r>
                      <a:r>
                        <a:rPr kumimoji="1" lang="ja-JP" altLang="en-US" sz="1050" dirty="0" smtClean="0">
                          <a:solidFill>
                            <a:schemeClr val="tx1"/>
                          </a:solidFill>
                        </a:rPr>
                        <a:t>年</a:t>
                      </a:r>
                      <a:r>
                        <a:rPr kumimoji="1" lang="en-US" altLang="ja-JP" sz="1050" dirty="0" smtClean="0">
                          <a:solidFill>
                            <a:schemeClr val="tx1"/>
                          </a:solidFill>
                        </a:rPr>
                        <a:t>12</a:t>
                      </a:r>
                      <a:r>
                        <a:rPr kumimoji="1" lang="ja-JP" altLang="en-US" sz="1050" dirty="0" smtClean="0">
                          <a:solidFill>
                            <a:schemeClr val="tx1"/>
                          </a:solidFill>
                        </a:rPr>
                        <a:t>月答申）</a:t>
                      </a:r>
                      <a:endParaRPr kumimoji="1" lang="en-US" altLang="ja-JP" sz="1200" dirty="0" smtClean="0">
                        <a:solidFill>
                          <a:schemeClr val="tx1"/>
                        </a:solidFill>
                      </a:endParaRPr>
                    </a:p>
                    <a:p>
                      <a:pPr algn="l"/>
                      <a:r>
                        <a:rPr kumimoji="1" lang="ja-JP" altLang="en-US" sz="1100" dirty="0" smtClean="0">
                          <a:solidFill>
                            <a:schemeClr val="tx1"/>
                          </a:solidFill>
                        </a:rPr>
                        <a:t>　</a:t>
                      </a:r>
                      <a:endParaRPr kumimoji="1" lang="en-US" altLang="ja-JP" sz="1100" dirty="0" smtClean="0">
                        <a:solidFill>
                          <a:schemeClr val="tx1"/>
                        </a:solidFill>
                      </a:endParaRPr>
                    </a:p>
                    <a:p>
                      <a:pPr algn="l"/>
                      <a:r>
                        <a:rPr kumimoji="1" lang="ja-JP" altLang="en-US" sz="1200" dirty="0" smtClean="0">
                          <a:solidFill>
                            <a:schemeClr val="tx1"/>
                          </a:solidFill>
                        </a:rPr>
                        <a:t>②「おおさかスマートエネルギープラン」策定（</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endParaRPr kumimoji="1" lang="en-US" altLang="ja-JP" sz="1100" dirty="0" smtClean="0">
                        <a:solidFill>
                          <a:schemeClr val="tx1"/>
                        </a:solidFill>
                      </a:endParaRPr>
                    </a:p>
                    <a:p>
                      <a:pPr algn="l"/>
                      <a:r>
                        <a:rPr kumimoji="1" lang="en-US" altLang="ja-JP" sz="1050" dirty="0" smtClean="0">
                          <a:solidFill>
                            <a:schemeClr val="tx1"/>
                          </a:solidFill>
                        </a:rPr>
                        <a:t>&lt;</a:t>
                      </a:r>
                      <a:r>
                        <a:rPr kumimoji="1" lang="ja-JP" altLang="en-US" sz="1050" dirty="0" smtClean="0">
                          <a:solidFill>
                            <a:schemeClr val="tx1"/>
                          </a:solidFill>
                        </a:rPr>
                        <a:t>プランの</a:t>
                      </a:r>
                      <a:r>
                        <a:rPr kumimoji="1" lang="en-US" altLang="ja-JP" sz="1050" dirty="0" smtClean="0">
                          <a:solidFill>
                            <a:schemeClr val="tx1"/>
                          </a:solidFill>
                        </a:rPr>
                        <a:t>2030</a:t>
                      </a:r>
                      <a:r>
                        <a:rPr kumimoji="1" lang="ja-JP" altLang="en-US" sz="1050" dirty="0" smtClean="0">
                          <a:solidFill>
                            <a:schemeClr val="tx1"/>
                          </a:solidFill>
                        </a:rPr>
                        <a:t>年度の目標</a:t>
                      </a:r>
                      <a:r>
                        <a:rPr kumimoji="1" lang="en-US" altLang="ja-JP" sz="1050" dirty="0" smtClean="0">
                          <a:solidFill>
                            <a:schemeClr val="tx1"/>
                          </a:solidFill>
                        </a:rPr>
                        <a:t>&gt;</a:t>
                      </a:r>
                    </a:p>
                    <a:p>
                      <a:pPr algn="l"/>
                      <a:r>
                        <a:rPr kumimoji="1" lang="ja-JP" altLang="en-US" sz="1050" dirty="0" smtClean="0">
                          <a:solidFill>
                            <a:schemeClr val="tx1"/>
                          </a:solidFill>
                        </a:rPr>
                        <a:t>・自立・分散型エネルギー導入量</a:t>
                      </a:r>
                      <a:endParaRPr kumimoji="1" lang="en-US" altLang="ja-JP" sz="1050" dirty="0" smtClean="0">
                        <a:solidFill>
                          <a:schemeClr val="tx1"/>
                        </a:solidFill>
                      </a:endParaRPr>
                    </a:p>
                    <a:p>
                      <a:pPr algn="l"/>
                      <a:r>
                        <a:rPr kumimoji="1" lang="ja-JP" altLang="en-US" sz="1050" dirty="0" smtClean="0">
                          <a:solidFill>
                            <a:schemeClr val="tx1"/>
                          </a:solidFill>
                        </a:rPr>
                        <a:t>　　　 ・・・</a:t>
                      </a:r>
                      <a:r>
                        <a:rPr kumimoji="1" lang="en-US" altLang="ja-JP" sz="1050" dirty="0" smtClean="0">
                          <a:solidFill>
                            <a:schemeClr val="tx1"/>
                          </a:solidFill>
                        </a:rPr>
                        <a:t>250</a:t>
                      </a:r>
                      <a:r>
                        <a:rPr kumimoji="1" lang="ja-JP" altLang="en-US" sz="1050" dirty="0" smtClean="0">
                          <a:solidFill>
                            <a:schemeClr val="tx1"/>
                          </a:solidFill>
                        </a:rPr>
                        <a:t>万</a:t>
                      </a:r>
                      <a:r>
                        <a:rPr kumimoji="1" lang="en-US" altLang="ja-JP" sz="1050" dirty="0" smtClean="0">
                          <a:solidFill>
                            <a:schemeClr val="tx1"/>
                          </a:solidFill>
                        </a:rPr>
                        <a:t>kW</a:t>
                      </a:r>
                      <a:r>
                        <a:rPr kumimoji="1" lang="ja-JP" altLang="en-US" sz="1050" dirty="0" smtClean="0">
                          <a:solidFill>
                            <a:schemeClr val="tx1"/>
                          </a:solidFill>
                        </a:rPr>
                        <a:t>以上</a:t>
                      </a:r>
                      <a:endParaRPr kumimoji="1" lang="en-US" altLang="ja-JP" sz="1050" dirty="0" smtClean="0">
                        <a:solidFill>
                          <a:schemeClr val="tx1"/>
                        </a:solidFill>
                      </a:endParaRPr>
                    </a:p>
                    <a:p>
                      <a:pPr algn="l"/>
                      <a:r>
                        <a:rPr kumimoji="1" lang="ja-JP" altLang="en-US" sz="1050" dirty="0" smtClean="0">
                          <a:solidFill>
                            <a:schemeClr val="tx1"/>
                          </a:solidFill>
                        </a:rPr>
                        <a:t>・再エネ利用率</a:t>
                      </a:r>
                      <a:endParaRPr kumimoji="1" lang="en-US" altLang="ja-JP" sz="1050" dirty="0" smtClean="0">
                        <a:solidFill>
                          <a:schemeClr val="tx1"/>
                        </a:solidFill>
                      </a:endParaRPr>
                    </a:p>
                    <a:p>
                      <a:pPr algn="l"/>
                      <a:r>
                        <a:rPr kumimoji="1" lang="ja-JP" altLang="en-US" sz="1050" dirty="0" smtClean="0">
                          <a:solidFill>
                            <a:schemeClr val="tx1"/>
                          </a:solidFill>
                        </a:rPr>
                        <a:t>　　　・・・ </a:t>
                      </a:r>
                      <a:r>
                        <a:rPr kumimoji="1" lang="en-US" altLang="ja-JP" sz="1050" dirty="0" smtClean="0">
                          <a:solidFill>
                            <a:schemeClr val="tx1"/>
                          </a:solidFill>
                        </a:rPr>
                        <a:t>35</a:t>
                      </a:r>
                      <a:r>
                        <a:rPr kumimoji="1" lang="ja-JP" altLang="en-US" sz="1050" dirty="0" smtClean="0">
                          <a:solidFill>
                            <a:schemeClr val="tx1"/>
                          </a:solidFill>
                        </a:rPr>
                        <a:t>％以上</a:t>
                      </a:r>
                    </a:p>
                    <a:p>
                      <a:pPr algn="l"/>
                      <a:r>
                        <a:rPr kumimoji="1" lang="ja-JP" altLang="en-US" sz="1050" dirty="0" smtClean="0">
                          <a:solidFill>
                            <a:schemeClr val="tx1"/>
                          </a:solidFill>
                        </a:rPr>
                        <a:t>・エネルギー利用効率</a:t>
                      </a:r>
                      <a:endParaRPr kumimoji="1" lang="en-US" altLang="ja-JP" sz="1050" dirty="0" smtClean="0">
                        <a:solidFill>
                          <a:schemeClr val="tx1"/>
                        </a:solidFill>
                      </a:endParaRPr>
                    </a:p>
                    <a:p>
                      <a:pPr algn="l"/>
                      <a:r>
                        <a:rPr kumimoji="1" lang="en-US" altLang="ja-JP" sz="1050" dirty="0" smtClean="0">
                          <a:solidFill>
                            <a:schemeClr val="tx1"/>
                          </a:solidFill>
                        </a:rPr>
                        <a:t>         </a:t>
                      </a:r>
                      <a:r>
                        <a:rPr kumimoji="1" lang="ja-JP" altLang="en-US" sz="1050" dirty="0" smtClean="0">
                          <a:solidFill>
                            <a:schemeClr val="tx1"/>
                          </a:solidFill>
                        </a:rPr>
                        <a:t>・・・</a:t>
                      </a:r>
                      <a:r>
                        <a:rPr kumimoji="1" lang="en-US" altLang="ja-JP" sz="1050" dirty="0" smtClean="0">
                          <a:solidFill>
                            <a:schemeClr val="tx1"/>
                          </a:solidFill>
                        </a:rPr>
                        <a:t>40</a:t>
                      </a:r>
                      <a:r>
                        <a:rPr kumimoji="1" lang="ja-JP" altLang="en-US" sz="1050" dirty="0" smtClean="0">
                          <a:solidFill>
                            <a:schemeClr val="tx1"/>
                          </a:solidFill>
                        </a:rPr>
                        <a:t>％以上改善（</a:t>
                      </a:r>
                      <a:r>
                        <a:rPr kumimoji="1" lang="en-US" altLang="ja-JP" sz="1050" dirty="0" smtClean="0">
                          <a:solidFill>
                            <a:schemeClr val="tx1"/>
                          </a:solidFill>
                        </a:rPr>
                        <a:t>2012</a:t>
                      </a:r>
                      <a:r>
                        <a:rPr kumimoji="1" lang="ja-JP" altLang="en-US" sz="1050" dirty="0" smtClean="0">
                          <a:solidFill>
                            <a:schemeClr val="tx1"/>
                          </a:solidFill>
                        </a:rPr>
                        <a:t>年度比）</a:t>
                      </a:r>
                      <a:endParaRPr kumimoji="1" lang="en-US" altLang="ja-JP" sz="1050" dirty="0" smtClean="0">
                        <a:solidFill>
                          <a:schemeClr val="tx1"/>
                        </a:solidFill>
                      </a:endParaRPr>
                    </a:p>
                    <a:p>
                      <a:pPr algn="l"/>
                      <a:endParaRPr kumimoji="1" lang="en-US" altLang="ja-JP" sz="105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③改正気候変動対策条例（旧温暖化防止条例）の施行</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rPr>
                        <a:t>・小売電気事業者の電力販売量・</a:t>
                      </a:r>
                      <a:endParaRPr kumimoji="1" lang="en-US" altLang="ja-JP" sz="1050" dirty="0" smtClean="0">
                        <a:solidFill>
                          <a:schemeClr val="tx1"/>
                        </a:solidFill>
                      </a:endParaRPr>
                    </a:p>
                    <a:p>
                      <a:pPr algn="l"/>
                      <a:r>
                        <a:rPr kumimoji="1" lang="ja-JP" altLang="en-US" sz="1050" dirty="0" smtClean="0">
                          <a:solidFill>
                            <a:schemeClr val="tx1"/>
                          </a:solidFill>
                        </a:rPr>
                        <a:t>　再エネ導入量等に関する計画書・</a:t>
                      </a:r>
                      <a:endParaRPr kumimoji="1" lang="en-US" altLang="ja-JP" sz="1050" dirty="0" smtClean="0">
                        <a:solidFill>
                          <a:schemeClr val="tx1"/>
                        </a:solidFill>
                      </a:endParaRPr>
                    </a:p>
                    <a:p>
                      <a:pPr algn="l"/>
                      <a:r>
                        <a:rPr kumimoji="1" lang="ja-JP" altLang="en-US" sz="1050" dirty="0" smtClean="0">
                          <a:solidFill>
                            <a:schemeClr val="tx1"/>
                          </a:solidFill>
                        </a:rPr>
                        <a:t>　報告書の創設・運用</a:t>
                      </a:r>
                      <a:endParaRPr kumimoji="1" lang="en-US" altLang="ja-JP" sz="1050" dirty="0" smtClean="0">
                        <a:solidFill>
                          <a:schemeClr val="tx1"/>
                        </a:solidFill>
                      </a:endParaRPr>
                    </a:p>
                    <a:p>
                      <a:pPr algn="l"/>
                      <a:r>
                        <a:rPr kumimoji="1" lang="ja-JP" altLang="en-US" sz="1050" dirty="0" smtClean="0">
                          <a:solidFill>
                            <a:schemeClr val="tx1"/>
                          </a:solidFill>
                        </a:rPr>
                        <a:t>・特定事業者が把握できる範囲で再</a:t>
                      </a:r>
                      <a:endParaRPr kumimoji="1" lang="en-US" altLang="ja-JP" sz="1050" dirty="0" smtClean="0">
                        <a:solidFill>
                          <a:schemeClr val="tx1"/>
                        </a:solidFill>
                      </a:endParaRPr>
                    </a:p>
                    <a:p>
                      <a:pPr algn="l"/>
                      <a:r>
                        <a:rPr kumimoji="1" lang="ja-JP" altLang="en-US" sz="1050" dirty="0" smtClean="0">
                          <a:solidFill>
                            <a:schemeClr val="tx1"/>
                          </a:solidFill>
                        </a:rPr>
                        <a:t>　生可能エネルギーの利用率の報告</a:t>
                      </a:r>
                      <a:endParaRPr kumimoji="1" lang="en-US" altLang="ja-JP" sz="105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92075" indent="-92075" algn="l"/>
                      <a:r>
                        <a:rPr kumimoji="1" lang="ja-JP" altLang="en-US" sz="1200" dirty="0" smtClean="0">
                          <a:solidFill>
                            <a:schemeClr val="tx1"/>
                          </a:solidFill>
                        </a:rPr>
                        <a:t>「おおさかスマートエネルギープラン」の進捗状況</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①自立・分散型エネル</a:t>
                      </a:r>
                      <a:endParaRPr kumimoji="1" lang="en-US" altLang="ja-JP" sz="1200" dirty="0" smtClean="0">
                        <a:solidFill>
                          <a:schemeClr val="tx1"/>
                        </a:solidFill>
                      </a:endParaRPr>
                    </a:p>
                    <a:p>
                      <a:pPr algn="l"/>
                      <a:r>
                        <a:rPr kumimoji="1" lang="ja-JP" altLang="en-US" sz="1200" dirty="0" smtClean="0">
                          <a:solidFill>
                            <a:schemeClr val="tx1"/>
                          </a:solidFill>
                        </a:rPr>
                        <a:t>ギー導入量 </a:t>
                      </a:r>
                      <a:endParaRPr kumimoji="1" lang="en-US" altLang="ja-JP" sz="1200" dirty="0" smtClean="0">
                        <a:solidFill>
                          <a:schemeClr val="tx1"/>
                        </a:solidFill>
                      </a:endParaRP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185.3</a:t>
                      </a:r>
                      <a:r>
                        <a:rPr kumimoji="1" lang="ja-JP" altLang="en-US" sz="1200" dirty="0" smtClean="0">
                          <a:solidFill>
                            <a:schemeClr val="tx1"/>
                          </a:solidFill>
                        </a:rPr>
                        <a:t>万</a:t>
                      </a:r>
                      <a:r>
                        <a:rPr kumimoji="1" lang="en-US" altLang="ja-JP" sz="1200" dirty="0" smtClean="0">
                          <a:solidFill>
                            <a:schemeClr val="tx1"/>
                          </a:solidFill>
                        </a:rPr>
                        <a:t>kW</a:t>
                      </a:r>
                      <a:endParaRPr kumimoji="1" lang="zh-TW" altLang="en-US" sz="1200" dirty="0" smtClean="0">
                        <a:solidFill>
                          <a:schemeClr val="tx1"/>
                        </a:solidFill>
                      </a:endParaRPr>
                    </a:p>
                    <a:p>
                      <a:pPr algn="l"/>
                      <a:r>
                        <a:rPr kumimoji="1" lang="en-US" altLang="zh-TW" sz="1200" dirty="0" smtClean="0">
                          <a:solidFill>
                            <a:schemeClr val="tx1"/>
                          </a:solidFill>
                        </a:rPr>
                        <a:t>2020</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191.3</a:t>
                      </a:r>
                      <a:r>
                        <a:rPr kumimoji="1" lang="ja-JP" altLang="en-US" sz="1200" dirty="0" smtClean="0">
                          <a:solidFill>
                            <a:schemeClr val="tx1"/>
                          </a:solidFill>
                        </a:rPr>
                        <a:t>万</a:t>
                      </a:r>
                      <a:r>
                        <a:rPr kumimoji="1" lang="en-US" altLang="ja-JP" sz="1200" dirty="0" smtClean="0">
                          <a:solidFill>
                            <a:schemeClr val="tx1"/>
                          </a:solidFill>
                        </a:rPr>
                        <a:t>kW</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250</a:t>
                      </a:r>
                      <a:r>
                        <a:rPr kumimoji="1" lang="ja-JP" altLang="en-US" sz="1200" dirty="0" smtClean="0">
                          <a:solidFill>
                            <a:schemeClr val="tx1"/>
                          </a:solidFill>
                        </a:rPr>
                        <a:t>万</a:t>
                      </a:r>
                      <a:r>
                        <a:rPr kumimoji="1" lang="en-US" altLang="ja-JP" sz="1200" dirty="0" smtClean="0">
                          <a:solidFill>
                            <a:schemeClr val="tx1"/>
                          </a:solidFill>
                        </a:rPr>
                        <a:t>kW</a:t>
                      </a:r>
                      <a:r>
                        <a:rPr kumimoji="1" lang="ja-JP" altLang="en-US" sz="1200" dirty="0" smtClean="0">
                          <a:solidFill>
                            <a:schemeClr val="tx1"/>
                          </a:solidFill>
                        </a:rPr>
                        <a:t>以上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②再エネ利用率</a:t>
                      </a: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20.8</a:t>
                      </a:r>
                      <a:r>
                        <a:rPr kumimoji="1" lang="ja-JP" altLang="en-US" sz="1200" dirty="0" smtClean="0">
                          <a:solidFill>
                            <a:schemeClr val="tx1"/>
                          </a:solidFill>
                        </a:rPr>
                        <a:t>％</a:t>
                      </a:r>
                      <a:endParaRPr kumimoji="1" lang="zh-TW" altLang="en-US" sz="1200" dirty="0" smtClean="0">
                        <a:solidFill>
                          <a:schemeClr val="tx1"/>
                        </a:solidFill>
                      </a:endParaRPr>
                    </a:p>
                    <a:p>
                      <a:pPr algn="l"/>
                      <a:r>
                        <a:rPr kumimoji="1" lang="en-US" altLang="zh-TW" sz="1200" dirty="0" smtClean="0">
                          <a:solidFill>
                            <a:schemeClr val="tx1"/>
                          </a:solidFill>
                        </a:rPr>
                        <a:t>2020</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22.7</a:t>
                      </a:r>
                      <a:r>
                        <a:rPr kumimoji="1" lang="ja-JP" altLang="en-US" sz="1200" dirty="0" smtClean="0">
                          <a:solidFill>
                            <a:schemeClr val="tx1"/>
                          </a:solidFill>
                        </a:rPr>
                        <a:t>％</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35</a:t>
                      </a:r>
                      <a:r>
                        <a:rPr kumimoji="1" lang="ja-JP" altLang="en-US" sz="1200" dirty="0" smtClean="0">
                          <a:solidFill>
                            <a:schemeClr val="tx1"/>
                          </a:solidFill>
                        </a:rPr>
                        <a:t>％以上</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③エネルギー利用効率</a:t>
                      </a:r>
                      <a:endParaRPr kumimoji="1" lang="en-US" altLang="ja-JP" sz="1200" dirty="0" smtClean="0">
                        <a:solidFill>
                          <a:schemeClr val="tx1"/>
                        </a:solidFill>
                      </a:endParaRPr>
                    </a:p>
                    <a:p>
                      <a:pPr algn="l"/>
                      <a:r>
                        <a:rPr kumimoji="1" lang="en-US" altLang="zh-TW" sz="1200" dirty="0" smtClean="0">
                          <a:solidFill>
                            <a:schemeClr val="tx1"/>
                          </a:solidFill>
                        </a:rPr>
                        <a:t>2018</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13.8%</a:t>
                      </a:r>
                      <a:r>
                        <a:rPr kumimoji="1" lang="ja-JP" altLang="en-US" sz="1200" dirty="0" smtClean="0">
                          <a:solidFill>
                            <a:schemeClr val="tx1"/>
                          </a:solidFill>
                        </a:rPr>
                        <a:t>改善</a:t>
                      </a:r>
                      <a:endParaRPr kumimoji="1" lang="zh-TW" altLang="en-US" sz="1200" dirty="0" smtClean="0">
                        <a:solidFill>
                          <a:schemeClr val="tx1"/>
                        </a:solidFill>
                      </a:endParaRPr>
                    </a:p>
                    <a:p>
                      <a:pPr algn="l"/>
                      <a:r>
                        <a:rPr kumimoji="1" lang="en-US" altLang="zh-TW" sz="1200" dirty="0" smtClean="0">
                          <a:solidFill>
                            <a:schemeClr val="tx1"/>
                          </a:solidFill>
                        </a:rPr>
                        <a:t>2019</a:t>
                      </a:r>
                      <a:r>
                        <a:rPr kumimoji="1" lang="zh-TW" altLang="en-US" sz="1200" dirty="0" smtClean="0">
                          <a:solidFill>
                            <a:schemeClr val="tx1"/>
                          </a:solidFill>
                        </a:rPr>
                        <a:t>年</a:t>
                      </a:r>
                      <a:r>
                        <a:rPr kumimoji="1" lang="ja-JP" altLang="en-US" sz="1200" dirty="0" smtClean="0">
                          <a:solidFill>
                            <a:schemeClr val="tx1"/>
                          </a:solidFill>
                        </a:rPr>
                        <a:t>度</a:t>
                      </a:r>
                      <a:r>
                        <a:rPr kumimoji="1" lang="zh-TW" altLang="en-US" sz="1200" dirty="0" smtClean="0">
                          <a:solidFill>
                            <a:schemeClr val="tx1"/>
                          </a:solidFill>
                        </a:rPr>
                        <a:t>　</a:t>
                      </a:r>
                      <a:r>
                        <a:rPr kumimoji="1" lang="en-US" altLang="zh-TW" sz="1200" dirty="0" smtClean="0">
                          <a:solidFill>
                            <a:schemeClr val="tx1"/>
                          </a:solidFill>
                        </a:rPr>
                        <a:t>19.4%</a:t>
                      </a:r>
                      <a:r>
                        <a:rPr kumimoji="1" lang="ja-JP" altLang="en-US" sz="1200" dirty="0" smtClean="0">
                          <a:solidFill>
                            <a:schemeClr val="tx1"/>
                          </a:solidFill>
                        </a:rPr>
                        <a:t>改善</a:t>
                      </a:r>
                      <a:endParaRPr kumimoji="1" lang="zh-TW"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2030</a:t>
                      </a:r>
                      <a:r>
                        <a:rPr kumimoji="1" lang="ja-JP" altLang="en-US" sz="1200" dirty="0" smtClean="0">
                          <a:solidFill>
                            <a:schemeClr val="tx1"/>
                          </a:solidFill>
                        </a:rPr>
                        <a:t>年度（目標）</a:t>
                      </a:r>
                      <a:r>
                        <a:rPr kumimoji="1" lang="en-US" altLang="ja-JP" sz="1200" dirty="0" smtClean="0">
                          <a:solidFill>
                            <a:schemeClr val="tx1"/>
                          </a:solidFill>
                        </a:rPr>
                        <a:t>40</a:t>
                      </a:r>
                      <a:r>
                        <a:rPr kumimoji="1" lang="ja-JP" altLang="en-US" sz="1200" dirty="0" smtClean="0">
                          <a:solidFill>
                            <a:schemeClr val="tx1"/>
                          </a:solidFill>
                        </a:rPr>
                        <a:t>％以上改善（</a:t>
                      </a:r>
                      <a:r>
                        <a:rPr kumimoji="1" lang="en-US" altLang="ja-JP" sz="1200" dirty="0" smtClean="0">
                          <a:solidFill>
                            <a:schemeClr val="tx1"/>
                          </a:solidFill>
                        </a:rPr>
                        <a:t>2012</a:t>
                      </a:r>
                      <a:r>
                        <a:rPr kumimoji="1" lang="ja-JP" altLang="en-US" sz="1200" dirty="0" smtClean="0">
                          <a:solidFill>
                            <a:schemeClr val="tx1"/>
                          </a:solidFill>
                        </a:rPr>
                        <a:t>年度比）</a:t>
                      </a:r>
                      <a:endParaRPr kumimoji="1" lang="en-US" altLang="ja-JP" sz="1200" dirty="0" smtClean="0">
                        <a:solidFill>
                          <a:schemeClr val="tx1"/>
                        </a:solidFill>
                      </a:endParaRPr>
                    </a:p>
                    <a:p>
                      <a:pPr marL="92075" indent="-92075" algn="l"/>
                      <a:endParaRPr kumimoji="1" lang="en-US" altLang="ja-JP" sz="1200" dirty="0" smtClean="0">
                        <a:solidFill>
                          <a:schemeClr val="tx1"/>
                        </a:solidFill>
                      </a:endParaRPr>
                    </a:p>
                    <a:p>
                      <a:pPr marL="92075" indent="-92075"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476672"/>
            <a:ext cx="2411760" cy="67480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脱炭素・エネルギー</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政策課</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政策企画部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戦略事業室</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　　環境局</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府市ｴﾈﾙｷﾞｰ戦略会議</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おおさかエネルギー地産地</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消推進プラン策定</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2019</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府市ｴﾈﾙｷﾞｰ政策審議会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設置</a:t>
            </a:r>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おおさかスマートエネル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ギープラン策定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気候</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変動対策条例改正</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396</a:t>
            </a:fld>
            <a:endParaRPr lang="ja-JP" altLang="en-US"/>
          </a:p>
        </p:txBody>
      </p:sp>
    </p:spTree>
    <p:extLst>
      <p:ext uri="{BB962C8B-B14F-4D97-AF65-F5344CB8AC3E}">
        <p14:creationId xmlns:p14="http://schemas.microsoft.com/office/powerpoint/2010/main" val="4069561881"/>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農林水産部</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都市整備部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みどりの大阪推進計画策定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smtClean="0">
                          <a:solidFill>
                            <a:schemeClr val="tx1"/>
                          </a:solidFill>
                        </a:rPr>
                        <a:t>・大阪の都市部は、みどりが少なく、ヒートアイランド現象も顕著。内外から人や企業が集まる都市環境になっておらず、</a:t>
                      </a:r>
                      <a:r>
                        <a:rPr kumimoji="1" lang="ja-JP" altLang="en-US" sz="1200" strike="noStrike" dirty="0" smtClean="0">
                          <a:solidFill>
                            <a:schemeClr val="tx1"/>
                          </a:solidFill>
                        </a:rPr>
                        <a:t>実感できる</a:t>
                      </a:r>
                      <a:r>
                        <a:rPr kumimoji="1" lang="ja-JP" altLang="en-US" sz="1200" dirty="0" smtClean="0">
                          <a:solidFill>
                            <a:schemeClr val="tx1"/>
                          </a:solidFill>
                        </a:rPr>
                        <a:t>みどりの創出が求められてきた</a:t>
                      </a:r>
                      <a:endParaRPr kumimoji="1" lang="en-US" altLang="ja-JP" sz="1200" dirty="0" smtClean="0">
                        <a:solidFill>
                          <a:schemeClr val="tx1"/>
                        </a:solidFill>
                      </a:endParaRPr>
                    </a:p>
                    <a:p>
                      <a:pPr marL="88900" indent="-88900" algn="l"/>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88900" algn="l"/>
                      <a:r>
                        <a:rPr kumimoji="1" lang="ja-JP" altLang="en-US" sz="1200" dirty="0" smtClean="0">
                          <a:solidFill>
                            <a:schemeClr val="tx1"/>
                          </a:solidFill>
                        </a:rPr>
                        <a:t>　市街地にみどりがある程度あると感じる府民の割合</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a:t>
                      </a:r>
                      <a:r>
                        <a:rPr kumimoji="1" lang="ja-JP" altLang="en-US" sz="1200" dirty="0" smtClean="0">
                          <a:solidFill>
                            <a:schemeClr val="tx1"/>
                          </a:solidFill>
                        </a:rPr>
                        <a:t>％（</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市街地の緑被率</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14</a:t>
                      </a:r>
                      <a:r>
                        <a:rPr kumimoji="1" lang="ja-JP" altLang="en-US" sz="1200" dirty="0" smtClean="0">
                          <a:solidFill>
                            <a:schemeClr val="tx1"/>
                          </a:solidFill>
                        </a:rPr>
                        <a:t>％（</a:t>
                      </a:r>
                      <a:r>
                        <a:rPr kumimoji="1" lang="en-US" altLang="ja-JP" sz="1200" dirty="0" smtClean="0">
                          <a:solidFill>
                            <a:schemeClr val="tx1"/>
                          </a:solidFill>
                        </a:rPr>
                        <a:t>2002</a:t>
                      </a:r>
                      <a:r>
                        <a:rPr kumimoji="1" lang="ja-JP" altLang="en-US" sz="1200" dirty="0" smtClean="0">
                          <a:solidFill>
                            <a:schemeClr val="tx1"/>
                          </a:solidFill>
                        </a:rPr>
                        <a:t>年）</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・みどりの風を感じる大都市・大阪（山～街～海をつなぐ「みどりの軸」）の実現</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都市部のみどりの創出、ヒートアイランド現象を緩和する緑化の推進</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周辺山系における健全な森林の再生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・みどりの大阪推進計画策定（</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12</a:t>
                      </a:r>
                      <a:r>
                        <a:rPr kumimoji="1" lang="ja-JP" altLang="en-US" sz="1200" dirty="0" smtClean="0">
                          <a:solidFill>
                            <a:schemeClr val="tx1"/>
                          </a:solidFill>
                        </a:rPr>
                        <a:t>月）</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計画期間</a:t>
                      </a:r>
                      <a:endParaRPr kumimoji="1" lang="en-US" altLang="ja-JP" sz="1200" dirty="0" smtClean="0">
                        <a:solidFill>
                          <a:schemeClr val="tx1"/>
                        </a:solidFill>
                      </a:endParaRPr>
                    </a:p>
                    <a:p>
                      <a:pPr marL="1778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2025</a:t>
                      </a:r>
                      <a:r>
                        <a:rPr kumimoji="1" lang="ja-JP" altLang="en-US" sz="1200" dirty="0" smtClean="0">
                          <a:solidFill>
                            <a:schemeClr val="tx1"/>
                          </a:solidFill>
                        </a:rPr>
                        <a:t>年</a:t>
                      </a:r>
                      <a:endParaRPr kumimoji="1" lang="en-US" altLang="ja-JP" sz="1200" dirty="0" smtClean="0">
                        <a:solidFill>
                          <a:schemeClr val="tx1"/>
                        </a:solidFill>
                      </a:endParaRPr>
                    </a:p>
                    <a:p>
                      <a:pPr marL="177800" indent="-88900" algn="l"/>
                      <a:r>
                        <a:rPr kumimoji="1" lang="en-US" altLang="ja-JP" sz="1200" dirty="0" smtClean="0">
                          <a:solidFill>
                            <a:schemeClr val="tx1"/>
                          </a:solidFill>
                        </a:rPr>
                        <a:t>-</a:t>
                      </a:r>
                      <a:r>
                        <a:rPr kumimoji="1" lang="ja-JP" altLang="en-US" sz="1200" dirty="0" smtClean="0">
                          <a:solidFill>
                            <a:schemeClr val="tx1"/>
                          </a:solidFill>
                        </a:rPr>
                        <a:t>みどりの風促進区域の区域指定（</a:t>
                      </a:r>
                      <a:r>
                        <a:rPr kumimoji="1" lang="en-US" altLang="ja-JP" sz="1200" dirty="0" smtClean="0">
                          <a:solidFill>
                            <a:schemeClr val="tx1"/>
                          </a:solidFill>
                        </a:rPr>
                        <a:t>2011</a:t>
                      </a:r>
                      <a:r>
                        <a:rPr kumimoji="1" lang="ja-JP" altLang="en-US" sz="1200" dirty="0" smtClean="0">
                          <a:solidFill>
                            <a:schemeClr val="tx1"/>
                          </a:solidFill>
                        </a:rPr>
                        <a:t>年</a:t>
                      </a:r>
                      <a:r>
                        <a:rPr kumimoji="1" lang="en-US" altLang="ja-JP" sz="1200" dirty="0" smtClean="0">
                          <a:solidFill>
                            <a:schemeClr val="tx1"/>
                          </a:solidFill>
                        </a:rPr>
                        <a:t>5</a:t>
                      </a:r>
                      <a:r>
                        <a:rPr kumimoji="1" lang="ja-JP" altLang="en-US" sz="1200" dirty="0" smtClean="0">
                          <a:solidFill>
                            <a:schemeClr val="tx1"/>
                          </a:solidFill>
                        </a:rPr>
                        <a:t>月）</a:t>
                      </a:r>
                      <a:endParaRPr kumimoji="1" lang="en-US" altLang="ja-JP" sz="1200" dirty="0" smtClean="0">
                        <a:solidFill>
                          <a:schemeClr val="tx1"/>
                        </a:solidFill>
                      </a:endParaRPr>
                    </a:p>
                    <a:p>
                      <a:pPr marL="88900" indent="-88900" algn="l"/>
                      <a:r>
                        <a:rPr kumimoji="1" lang="ja-JP" altLang="en-US" sz="1200" dirty="0" smtClean="0">
                          <a:solidFill>
                            <a:schemeClr val="tx1"/>
                          </a:solidFill>
                        </a:rPr>
                        <a:t>・みどりの風促進区域指定による重点緑化</a:t>
                      </a:r>
                      <a:endParaRPr kumimoji="1" lang="en-US" altLang="ja-JP" sz="1200" dirty="0" smtClean="0">
                        <a:solidFill>
                          <a:schemeClr val="tx1"/>
                        </a:solidFill>
                      </a:endParaRPr>
                    </a:p>
                    <a:p>
                      <a:pPr algn="l"/>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110</a:t>
                      </a:r>
                      <a:r>
                        <a:rPr kumimoji="1" lang="ja-JP" altLang="en-US" sz="1200" dirty="0" smtClean="0">
                          <a:solidFill>
                            <a:schemeClr val="tx1"/>
                          </a:solidFill>
                        </a:rPr>
                        <a:t>箇所</a:t>
                      </a:r>
                      <a:endParaRPr kumimoji="1" lang="en-US" altLang="ja-JP" sz="1200" dirty="0" smtClean="0">
                        <a:solidFill>
                          <a:schemeClr val="tx1"/>
                        </a:solidFill>
                      </a:endParaRPr>
                    </a:p>
                    <a:p>
                      <a:pPr algn="l"/>
                      <a:r>
                        <a:rPr kumimoji="1" lang="en-US" altLang="ja-JP" sz="1200" dirty="0" smtClean="0">
                          <a:solidFill>
                            <a:schemeClr val="tx1"/>
                          </a:solidFill>
                        </a:rPr>
                        <a:t>-2014</a:t>
                      </a:r>
                      <a:r>
                        <a:rPr kumimoji="1" lang="ja-JP" altLang="en-US" sz="1200" dirty="0" smtClean="0">
                          <a:solidFill>
                            <a:schemeClr val="tx1"/>
                          </a:solidFill>
                        </a:rPr>
                        <a:t>～</a:t>
                      </a:r>
                      <a:r>
                        <a:rPr kumimoji="1" lang="en-US" altLang="ja-JP" sz="1200" dirty="0" smtClean="0">
                          <a:solidFill>
                            <a:schemeClr val="tx1"/>
                          </a:solidFill>
                        </a:rPr>
                        <a:t>2021</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民有地緑化地区数</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64</a:t>
                      </a:r>
                      <a:r>
                        <a:rPr kumimoji="1" lang="ja-JP" altLang="en-US" sz="1200" dirty="0" smtClean="0">
                          <a:solidFill>
                            <a:schemeClr val="tx1"/>
                          </a:solidFill>
                        </a:rPr>
                        <a:t>地区</a:t>
                      </a:r>
                      <a:endParaRPr kumimoji="1" lang="en-US" altLang="ja-JP" sz="1200" dirty="0" smtClean="0">
                        <a:solidFill>
                          <a:schemeClr val="tx1"/>
                        </a:solidFill>
                      </a:endParaRPr>
                    </a:p>
                    <a:p>
                      <a:pPr algn="l"/>
                      <a:r>
                        <a:rPr kumimoji="1" lang="en-US" altLang="ja-JP" sz="1200" dirty="0" smtClean="0">
                          <a:solidFill>
                            <a:schemeClr val="tx1"/>
                          </a:solidFill>
                        </a:rPr>
                        <a:t>-2021</a:t>
                      </a:r>
                      <a:r>
                        <a:rPr kumimoji="1" lang="ja-JP" altLang="en-US" sz="1200" dirty="0" smtClean="0">
                          <a:solidFill>
                            <a:schemeClr val="tx1"/>
                          </a:solidFill>
                        </a:rPr>
                        <a:t>年度末</a:t>
                      </a:r>
                      <a:endParaRPr kumimoji="1" lang="en-US" altLang="ja-JP" sz="1200"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寄付・樹木提供による協力企業数　</a:t>
                      </a:r>
                      <a:r>
                        <a:rPr kumimoji="1" lang="en-US" altLang="ja-JP" sz="1200" dirty="0" smtClean="0">
                          <a:solidFill>
                            <a:schemeClr val="tx1"/>
                          </a:solidFill>
                        </a:rPr>
                        <a:t>235</a:t>
                      </a:r>
                      <a:r>
                        <a:rPr kumimoji="1" lang="ja-JP" altLang="en-US" sz="1200" dirty="0" smtClean="0">
                          <a:solidFill>
                            <a:schemeClr val="tx1"/>
                          </a:solidFill>
                        </a:rPr>
                        <a:t>社</a:t>
                      </a:r>
                      <a:endParaRPr kumimoji="1" lang="en-US" altLang="ja-JP" sz="1200" dirty="0" smtClean="0">
                        <a:solidFill>
                          <a:schemeClr val="tx1"/>
                        </a:solidFill>
                      </a:endParaRP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・ネーミングライツ方式による都心部でのみどりの拠点整備</a:t>
                      </a:r>
                      <a:endParaRPr kumimoji="1" lang="en-US" altLang="ja-JP" sz="1200" dirty="0" smtClean="0">
                        <a:solidFill>
                          <a:schemeClr val="tx1"/>
                        </a:solidFill>
                      </a:endParaRPr>
                    </a:p>
                    <a:p>
                      <a:pPr algn="l"/>
                      <a:r>
                        <a:rPr kumimoji="1" lang="en-US" altLang="ja-JP" sz="1200" dirty="0" smtClean="0">
                          <a:solidFill>
                            <a:schemeClr val="tx1"/>
                          </a:solidFill>
                        </a:rPr>
                        <a:t>-2012</a:t>
                      </a:r>
                      <a:r>
                        <a:rPr kumimoji="1" lang="ja-JP" altLang="en-US" sz="1200" dirty="0" smtClean="0">
                          <a:solidFill>
                            <a:schemeClr val="tx1"/>
                          </a:solidFill>
                        </a:rPr>
                        <a:t>年度～</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ｳｪﾙｶﾑｶﾞｰﾃﾞﾝ新大阪</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a:t>
                      </a:r>
                      <a:r>
                        <a:rPr kumimoji="1" lang="ja-JP" altLang="en-US" sz="1200" dirty="0" smtClean="0">
                          <a:solidFill>
                            <a:schemeClr val="tx1"/>
                          </a:solidFill>
                        </a:rPr>
                        <a:t>シンボルグリーン東梅田</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・みどりに対する府民意識</a:t>
                      </a:r>
                      <a:endParaRPr kumimoji="1" lang="en-US" altLang="ja-JP" sz="1200" dirty="0" smtClean="0">
                        <a:solidFill>
                          <a:schemeClr val="tx1"/>
                        </a:solidFill>
                      </a:endParaRPr>
                    </a:p>
                    <a:p>
                      <a:pPr marL="88900" indent="0" algn="l"/>
                      <a:r>
                        <a:rPr kumimoji="1" lang="ja-JP" altLang="en-US" sz="1200" dirty="0" smtClean="0">
                          <a:solidFill>
                            <a:schemeClr val="tx1"/>
                          </a:solidFill>
                        </a:rPr>
                        <a:t>市街地にみどりがある程度あると感じる府民の割合</a:t>
                      </a:r>
                      <a:endParaRPr kumimoji="1" lang="en-US" altLang="ja-JP" sz="1200" dirty="0" smtClean="0">
                        <a:solidFill>
                          <a:schemeClr val="tx1"/>
                        </a:solidFill>
                      </a:endParaRPr>
                    </a:p>
                    <a:p>
                      <a:pPr marL="88900" indent="0" algn="l"/>
                      <a:r>
                        <a:rPr kumimoji="1" lang="ja-JP" altLang="en-US" sz="1200" baseline="0" dirty="0" smtClean="0">
                          <a:solidFill>
                            <a:schemeClr val="tx1"/>
                          </a:solidFill>
                        </a:rPr>
                        <a:t>  </a:t>
                      </a:r>
                      <a:r>
                        <a:rPr kumimoji="1" lang="en-US" altLang="ja-JP" sz="1200" dirty="0" smtClean="0">
                          <a:solidFill>
                            <a:schemeClr val="tx1"/>
                          </a:solidFill>
                        </a:rPr>
                        <a:t>20.2%(2009</a:t>
                      </a:r>
                      <a:r>
                        <a:rPr kumimoji="1" lang="ja-JP" altLang="en-US" sz="1200" dirty="0" smtClean="0">
                          <a:solidFill>
                            <a:schemeClr val="tx1"/>
                          </a:solidFill>
                        </a:rPr>
                        <a:t>年</a:t>
                      </a:r>
                      <a:r>
                        <a:rPr kumimoji="1" lang="en-US" altLang="ja-JP" sz="1200" dirty="0" smtClean="0">
                          <a:solidFill>
                            <a:schemeClr val="tx1"/>
                          </a:solidFill>
                        </a:rPr>
                        <a:t>7</a:t>
                      </a:r>
                      <a:r>
                        <a:rPr kumimoji="1" lang="ja-JP" altLang="en-US" sz="1200" dirty="0" smtClean="0">
                          <a:solidFill>
                            <a:schemeClr val="tx1"/>
                          </a:solidFill>
                        </a:rPr>
                        <a:t>月</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32.9%(2013</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r>
                        <a:rPr kumimoji="1" lang="ja-JP" altLang="en-US" sz="1200" dirty="0" smtClean="0">
                          <a:solidFill>
                            <a:schemeClr val="tx1"/>
                          </a:solidFill>
                        </a:rPr>
                        <a:t> ⇒</a:t>
                      </a:r>
                      <a:r>
                        <a:rPr kumimoji="1" lang="en-US" altLang="ja-JP" sz="1200" dirty="0" smtClean="0">
                          <a:solidFill>
                            <a:schemeClr val="tx1"/>
                          </a:solidFill>
                        </a:rPr>
                        <a:t>35.3%(2014</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30.5%(2015</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42.2%(2016</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43.5%(2017</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34.6%(2018</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41.7%(2019</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43.5%(2020</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46.7%(2021</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a:t>
                      </a:r>
                      <a:r>
                        <a:rPr kumimoji="1" lang="en-US" altLang="ja-JP" sz="1200" dirty="0" smtClean="0">
                          <a:solidFill>
                            <a:schemeClr val="tx1"/>
                          </a:solidFill>
                        </a:rPr>
                        <a:t>45.8%(2022</a:t>
                      </a:r>
                      <a:r>
                        <a:rPr kumimoji="1" lang="ja-JP" altLang="en-US" sz="1200" dirty="0" smtClean="0">
                          <a:solidFill>
                            <a:schemeClr val="tx1"/>
                          </a:solidFill>
                        </a:rPr>
                        <a:t>年</a:t>
                      </a:r>
                      <a:r>
                        <a:rPr kumimoji="1" lang="en-US" altLang="ja-JP" sz="1200" dirty="0" smtClean="0">
                          <a:solidFill>
                            <a:schemeClr val="tx1"/>
                          </a:solidFill>
                        </a:rPr>
                        <a:t>8</a:t>
                      </a:r>
                      <a:r>
                        <a:rPr kumimoji="1" lang="ja-JP" altLang="en-US" sz="1200" dirty="0" smtClean="0">
                          <a:solidFill>
                            <a:schemeClr val="tx1"/>
                          </a:solidFill>
                        </a:rPr>
                        <a:t>月</a:t>
                      </a:r>
                      <a:r>
                        <a:rPr kumimoji="1" lang="en-US" altLang="ja-JP" sz="1200" dirty="0" smtClean="0">
                          <a:solidFill>
                            <a:schemeClr val="tx1"/>
                          </a:solidFill>
                        </a:rPr>
                        <a:t>)</a:t>
                      </a:r>
                      <a:endParaRPr kumimoji="1" lang="ja-JP" altLang="en-US" sz="1200" dirty="0" smtClean="0">
                        <a:solidFill>
                          <a:schemeClr val="tx1"/>
                        </a:solidFill>
                      </a:endParaRPr>
                    </a:p>
                    <a:p>
                      <a:pPr algn="l"/>
                      <a:endParaRPr kumimoji="1" lang="ja-JP" altLang="en-US" sz="1200" dirty="0" smtClean="0">
                        <a:solidFill>
                          <a:schemeClr val="tx1"/>
                        </a:solidFill>
                      </a:endParaRPr>
                    </a:p>
                    <a:p>
                      <a:pPr algn="l"/>
                      <a:endParaRPr kumimoji="1" lang="en-US" altLang="ja-JP" sz="1200" dirty="0" smtClean="0">
                        <a:solidFill>
                          <a:schemeClr val="tx1"/>
                        </a:solidFill>
                        <a:latin typeface="+mn-lt"/>
                      </a:endParaRPr>
                    </a:p>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みどりの風を感じる大都市・大阪の実現</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600" b="0" i="0" u="sng" strike="dbl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397</a:t>
            </a:fld>
            <a:endParaRPr lang="ja-JP" altLang="en-US"/>
          </a:p>
        </p:txBody>
      </p:sp>
    </p:spTree>
    <p:extLst>
      <p:ext uri="{BB962C8B-B14F-4D97-AF65-F5344CB8AC3E}">
        <p14:creationId xmlns:p14="http://schemas.microsoft.com/office/powerpoint/2010/main" val="967395344"/>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0960" y="476672"/>
            <a:ext cx="2411760" cy="418576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①分野：環境</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農林水産部</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都市整備部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12</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みどりの大阪推進計画策定</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2267744" y="476672"/>
          <a:ext cx="6696744" cy="603232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2043">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14160">
                <a:tc>
                  <a:txBody>
                    <a:bodyPr/>
                    <a:lstStyle/>
                    <a:p>
                      <a:pPr algn="l"/>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endParaRPr kumimoji="1" lang="en-US" altLang="ja-JP" sz="1200" dirty="0" smtClean="0">
                        <a:solidFill>
                          <a:schemeClr val="tx1"/>
                        </a:solidFill>
                      </a:endParaRPr>
                    </a:p>
                    <a:p>
                      <a:pPr algn="l"/>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・生駒山系花屏風構想</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-32</a:t>
                      </a:r>
                      <a:r>
                        <a:rPr kumimoji="1" lang="ja-JP" altLang="en-US" sz="1200" dirty="0" smtClean="0">
                          <a:solidFill>
                            <a:schemeClr val="tx1"/>
                          </a:solidFill>
                        </a:rPr>
                        <a:t>地区：</a:t>
                      </a:r>
                      <a:r>
                        <a:rPr kumimoji="1" lang="en-US" altLang="ja-JP" sz="1200" dirty="0" smtClean="0">
                          <a:solidFill>
                            <a:schemeClr val="tx1"/>
                          </a:solidFill>
                        </a:rPr>
                        <a:t>6,606</a:t>
                      </a:r>
                      <a:r>
                        <a:rPr kumimoji="1" lang="ja-JP" altLang="en-US" sz="1200" dirty="0" smtClean="0">
                          <a:solidFill>
                            <a:schemeClr val="tx1"/>
                          </a:solidFill>
                        </a:rPr>
                        <a:t>本植栽</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年度末</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-33</a:t>
                      </a:r>
                      <a:r>
                        <a:rPr kumimoji="1" lang="ja-JP" altLang="en-US" sz="1200" dirty="0" smtClean="0">
                          <a:solidFill>
                            <a:schemeClr val="tx1"/>
                          </a:solidFill>
                        </a:rPr>
                        <a:t>地区：</a:t>
                      </a:r>
                      <a:r>
                        <a:rPr kumimoji="1" lang="en-US" altLang="ja-JP" sz="1200" dirty="0" smtClean="0">
                          <a:solidFill>
                            <a:schemeClr val="tx1"/>
                          </a:solidFill>
                        </a:rPr>
                        <a:t>9,347</a:t>
                      </a:r>
                      <a:r>
                        <a:rPr kumimoji="1" lang="ja-JP" altLang="en-US" sz="1200" dirty="0" smtClean="0">
                          <a:solidFill>
                            <a:schemeClr val="tx1"/>
                          </a:solidFill>
                        </a:rPr>
                        <a:t>本植栽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(2017</a:t>
                      </a:r>
                      <a:r>
                        <a:rPr kumimoji="1" lang="ja-JP" altLang="en-US" sz="1200" dirty="0" smtClean="0">
                          <a:solidFill>
                            <a:schemeClr val="tx1"/>
                          </a:solidFill>
                        </a:rPr>
                        <a:t>年度末</a:t>
                      </a:r>
                      <a:r>
                        <a:rPr kumimoji="1" lang="en-US" altLang="ja-JP" sz="1200" dirty="0" smtClean="0">
                          <a:solidFill>
                            <a:schemeClr val="tx1"/>
                          </a:solidFill>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-33</a:t>
                      </a:r>
                      <a:r>
                        <a:rPr kumimoji="1" lang="ja-JP" altLang="en-US" sz="1200" dirty="0" smtClean="0">
                          <a:solidFill>
                            <a:schemeClr val="tx1"/>
                          </a:solidFill>
                        </a:rPr>
                        <a:t>地区：</a:t>
                      </a:r>
                      <a:r>
                        <a:rPr kumimoji="1" lang="en-US" altLang="ja-JP" sz="1200" dirty="0" smtClean="0">
                          <a:solidFill>
                            <a:schemeClr val="tx1"/>
                          </a:solidFill>
                        </a:rPr>
                        <a:t>10,568</a:t>
                      </a:r>
                      <a:r>
                        <a:rPr kumimoji="1" lang="ja-JP" altLang="en-US" sz="1200" dirty="0" smtClean="0">
                          <a:solidFill>
                            <a:schemeClr val="tx1"/>
                          </a:solidFill>
                        </a:rPr>
                        <a:t>本植栽</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(2021</a:t>
                      </a:r>
                      <a:r>
                        <a:rPr kumimoji="1" lang="ja-JP" altLang="en-US" sz="1200" dirty="0" smtClean="0">
                          <a:solidFill>
                            <a:schemeClr val="tx1"/>
                          </a:solidFill>
                        </a:rPr>
                        <a:t>年度末</a:t>
                      </a:r>
                      <a:r>
                        <a:rPr kumimoji="1" lang="en-US" altLang="ja-JP" sz="1200" dirty="0" smtClean="0">
                          <a:solidFill>
                            <a:schemeClr val="tx1"/>
                          </a:solidFill>
                        </a:rPr>
                        <a:t>)</a:t>
                      </a:r>
                    </a:p>
                    <a:p>
                      <a:pPr marL="88900" indent="-88900" algn="l"/>
                      <a:r>
                        <a:rPr kumimoji="1" lang="ja-JP" altLang="en-US" sz="1200" dirty="0" smtClean="0">
                          <a:solidFill>
                            <a:schemeClr val="tx1"/>
                          </a:solidFill>
                        </a:rPr>
                        <a:t>・公立小学校の運動場の芝生化推進事業</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a:t>
                      </a:r>
                      <a:r>
                        <a:rPr kumimoji="1" lang="en-US" altLang="ja-JP" sz="1200" dirty="0" smtClean="0">
                          <a:solidFill>
                            <a:schemeClr val="tx1"/>
                          </a:solidFill>
                        </a:rPr>
                        <a:t>2012</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-182</a:t>
                      </a:r>
                      <a:r>
                        <a:rPr kumimoji="1" lang="ja-JP" altLang="en-US" sz="1200" dirty="0" smtClean="0">
                          <a:solidFill>
                            <a:schemeClr val="tx1"/>
                          </a:solidFill>
                        </a:rPr>
                        <a:t>校（約</a:t>
                      </a:r>
                      <a:r>
                        <a:rPr kumimoji="1" lang="en-US" altLang="ja-JP" sz="1200" dirty="0" smtClean="0">
                          <a:solidFill>
                            <a:schemeClr val="tx1"/>
                          </a:solidFill>
                        </a:rPr>
                        <a:t>20ha</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・実感できるみどりづくり事業</a:t>
                      </a:r>
                      <a:endParaRPr kumimoji="1" lang="en-US" altLang="ja-JP" sz="1200" dirty="0" smtClean="0">
                        <a:solidFill>
                          <a:schemeClr val="tx1"/>
                        </a:solidFill>
                      </a:endParaRPr>
                    </a:p>
                    <a:p>
                      <a:pPr algn="l"/>
                      <a:r>
                        <a:rPr kumimoji="1" lang="en-US" altLang="ja-JP" sz="1200" dirty="0" smtClean="0">
                          <a:solidFill>
                            <a:schemeClr val="tx1"/>
                          </a:solidFill>
                        </a:rPr>
                        <a:t>-2016</a:t>
                      </a:r>
                      <a:r>
                        <a:rPr kumimoji="1" lang="ja-JP" altLang="en-US" sz="1200" dirty="0" smtClean="0">
                          <a:solidFill>
                            <a:schemeClr val="tx1"/>
                          </a:solidFill>
                        </a:rPr>
                        <a:t>年度～</a:t>
                      </a:r>
                      <a:r>
                        <a:rPr kumimoji="1" lang="en-US" altLang="ja-JP" sz="1200" dirty="0" smtClean="0">
                          <a:solidFill>
                            <a:schemeClr val="tx1"/>
                          </a:solidFill>
                        </a:rPr>
                        <a:t>2019</a:t>
                      </a:r>
                      <a:r>
                        <a:rPr kumimoji="1" lang="ja-JP" altLang="en-US" sz="1200" dirty="0" smtClean="0">
                          <a:solidFill>
                            <a:schemeClr val="tx1"/>
                          </a:solidFill>
                        </a:rPr>
                        <a:t>年度</a:t>
                      </a:r>
                      <a:endParaRPr kumimoji="1" lang="en-US" altLang="ja-JP" sz="1200" dirty="0" smtClean="0">
                        <a:solidFill>
                          <a:schemeClr val="tx1"/>
                        </a:solidFill>
                      </a:endParaRPr>
                    </a:p>
                    <a:p>
                      <a:pPr algn="l"/>
                      <a:r>
                        <a:rPr kumimoji="1" lang="en-US" altLang="ja-JP" sz="1200" dirty="0" smtClean="0">
                          <a:solidFill>
                            <a:schemeClr val="tx1"/>
                          </a:solidFill>
                        </a:rPr>
                        <a:t>11</a:t>
                      </a:r>
                      <a:r>
                        <a:rPr kumimoji="1" lang="ja-JP" altLang="en-US" sz="1200" dirty="0" smtClean="0">
                          <a:solidFill>
                            <a:schemeClr val="tx1"/>
                          </a:solidFill>
                        </a:rPr>
                        <a:t>地区：緑化促進活動地区（</a:t>
                      </a:r>
                      <a:r>
                        <a:rPr kumimoji="1" lang="en-US" altLang="ja-JP" sz="1200" dirty="0" smtClean="0">
                          <a:solidFill>
                            <a:schemeClr val="tx1"/>
                          </a:solidFill>
                        </a:rPr>
                        <a:t>※</a:t>
                      </a:r>
                      <a:r>
                        <a:rPr kumimoji="1" lang="ja-JP" altLang="en-US" sz="1200" dirty="0" smtClean="0">
                          <a:solidFill>
                            <a:schemeClr val="tx1"/>
                          </a:solidFill>
                        </a:rPr>
                        <a:t>）</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2019</a:t>
                      </a:r>
                      <a:r>
                        <a:rPr kumimoji="1" lang="ja-JP" altLang="en-US" sz="1200" dirty="0" smtClean="0">
                          <a:solidFill>
                            <a:schemeClr val="tx1"/>
                          </a:solidFill>
                        </a:rPr>
                        <a:t>年度末</a:t>
                      </a:r>
                      <a:r>
                        <a:rPr kumimoji="1" lang="ja-JP" altLang="en-US" sz="1200" strike="noStrike" dirty="0" smtClean="0">
                          <a:solidFill>
                            <a:schemeClr val="tx1"/>
                          </a:solidFill>
                        </a:rPr>
                        <a:t>）</a:t>
                      </a:r>
                      <a:endParaRPr kumimoji="1" lang="en-US" altLang="ja-JP" sz="1200" strike="noStrike" dirty="0" smtClean="0">
                        <a:solidFill>
                          <a:schemeClr val="tx1"/>
                        </a:solidFill>
                      </a:endParaRPr>
                    </a:p>
                    <a:p>
                      <a:pPr algn="l"/>
                      <a:r>
                        <a:rPr kumimoji="1" lang="en-US" altLang="ja-JP" sz="1200" dirty="0" smtClean="0">
                          <a:solidFill>
                            <a:schemeClr val="tx1"/>
                          </a:solidFill>
                        </a:rPr>
                        <a:t>※</a:t>
                      </a:r>
                      <a:r>
                        <a:rPr kumimoji="1" lang="ja-JP" altLang="en-US" sz="1200" dirty="0" smtClean="0">
                          <a:solidFill>
                            <a:schemeClr val="tx1"/>
                          </a:solidFill>
                        </a:rPr>
                        <a:t>認定事業者が中心となって緑化促進活動（街区単位の緑化を広める）を行なう地区数</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latin typeface="+mn-lt"/>
                          <a:ea typeface="+mn-ea"/>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みどりの風を感じる大都市・大阪の実現</a:t>
            </a: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a:t>
            </a:r>
            <a:endParaRPr kumimoji="1" lang="en-US" altLang="ja-JP" sz="1600" b="0" i="0" u="sng" strike="dbl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7312816" y="1015281"/>
            <a:ext cx="1651672" cy="4939814"/>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・大阪の熱帯夜日数</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（７月～９月）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ヒートアイランド対策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の計画の基準年（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年）の熱帯夜日数に対し、</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割）減少。</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2.4</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割</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減少。</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r>
            <a:b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b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年は</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1.9</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割）減少。</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なお、地球温暖化による影響と考えられる気温上昇分は除外して比較。</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豊中</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31</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枚方</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21</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平均</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30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日</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2020</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から</a:t>
            </a:r>
            <a:r>
              <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2022</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年の</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年間の平均</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2289942" y="1061224"/>
            <a:ext cx="1584176" cy="1569660"/>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大阪の熱帯夜日数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（７月～９月）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豊中</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枚方</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地点平均</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2002</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の</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398</a:t>
            </a:fld>
            <a:endParaRPr lang="ja-JP" altLang="en-US"/>
          </a:p>
        </p:txBody>
      </p:sp>
    </p:spTree>
    <p:extLst>
      <p:ext uri="{BB962C8B-B14F-4D97-AF65-F5344CB8AC3E}">
        <p14:creationId xmlns:p14="http://schemas.microsoft.com/office/powerpoint/2010/main" val="69938148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83568" y="570248"/>
            <a:ext cx="8071942" cy="6270196"/>
          </a:xfrm>
        </p:spPr>
        <p:txBody>
          <a:bodyPr>
            <a:noAutofit/>
          </a:bodyPr>
          <a:lstStyle/>
          <a:p>
            <a:r>
              <a:rPr lang="en-US" altLang="ja-JP" sz="3600" dirty="0" smtClean="0">
                <a:latin typeface="BIZ UDゴシック" panose="020B0400000000000000" pitchFamily="49" charset="-128"/>
                <a:ea typeface="BIZ UDゴシック" panose="020B0400000000000000" pitchFamily="49" charset="-128"/>
              </a:rPr>
              <a:t>Ⅰ</a:t>
            </a:r>
            <a:r>
              <a:rPr kumimoji="1" lang="ja-JP" altLang="en-US" sz="3600" dirty="0" smtClean="0">
                <a:latin typeface="BIZ UDゴシック" panose="020B0400000000000000" pitchFamily="49" charset="-128"/>
                <a:ea typeface="BIZ UDゴシック" panose="020B0400000000000000" pitchFamily="49" charset="-128"/>
              </a:rPr>
              <a:t>　政策の刷新（主なもの）</a:t>
            </a:r>
            <a:r>
              <a:rPr kumimoji="1" lang="en-US" altLang="ja-JP" sz="3600" dirty="0" smtClean="0">
                <a:latin typeface="BIZ UDゴシック" panose="020B0400000000000000" pitchFamily="49" charset="-128"/>
                <a:ea typeface="BIZ UDゴシック" panose="020B0400000000000000" pitchFamily="49" charset="-128"/>
              </a:rPr>
              <a:t/>
            </a:r>
            <a:br>
              <a:rPr kumimoji="1" lang="en-US" altLang="ja-JP" sz="3600" dirty="0" smtClean="0">
                <a:latin typeface="BIZ UDゴシック" panose="020B0400000000000000" pitchFamily="49" charset="-128"/>
                <a:ea typeface="BIZ UDゴシック" panose="020B0400000000000000" pitchFamily="49" charset="-128"/>
              </a:rPr>
            </a:br>
            <a:r>
              <a:rPr kumimoji="1" lang="en-US" altLang="ja-JP" sz="3600" dirty="0" smtClean="0">
                <a:latin typeface="BIZ UDゴシック" panose="020B0400000000000000" pitchFamily="49" charset="-128"/>
                <a:ea typeface="BIZ UDゴシック" panose="020B0400000000000000" pitchFamily="49" charset="-128"/>
              </a:rPr>
              <a:t/>
            </a:r>
            <a:br>
              <a:rPr kumimoji="1" lang="en-US" altLang="ja-JP" sz="3600" dirty="0" smtClean="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１）新型コロナウイルス感染症</a:t>
            </a:r>
            <a:r>
              <a:rPr lang="ja-JP" altLang="en-US" sz="2800" dirty="0" smtClean="0">
                <a:latin typeface="BIZ UDゴシック" panose="020B0400000000000000" pitchFamily="49" charset="-128"/>
                <a:ea typeface="BIZ UDゴシック" panose="020B0400000000000000" pitchFamily="49" charset="-128"/>
              </a:rPr>
              <a:t>対策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２）成長産業</a:t>
            </a:r>
            <a:r>
              <a:rPr lang="ja-JP" altLang="en-US" sz="2800" dirty="0" smtClean="0">
                <a:latin typeface="BIZ UDゴシック" panose="020B0400000000000000" pitchFamily="49" charset="-128"/>
                <a:ea typeface="BIZ UDゴシック" panose="020B0400000000000000" pitchFamily="49" charset="-128"/>
              </a:rPr>
              <a:t>の振興等</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３）インフラの充実・</a:t>
            </a:r>
            <a:r>
              <a:rPr lang="ja-JP" altLang="en-US" sz="2800" dirty="0" smtClean="0">
                <a:latin typeface="BIZ UDゴシック" panose="020B0400000000000000" pitchFamily="49" charset="-128"/>
                <a:ea typeface="BIZ UDゴシック" panose="020B0400000000000000" pitchFamily="49" charset="-128"/>
              </a:rPr>
              <a:t>強化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４）危機管理</a:t>
            </a:r>
            <a:r>
              <a:rPr lang="ja-JP" altLang="en-US" sz="2800" dirty="0" smtClean="0">
                <a:latin typeface="BIZ UDゴシック" panose="020B0400000000000000" pitchFamily="49" charset="-128"/>
                <a:ea typeface="BIZ UDゴシック" panose="020B0400000000000000" pitchFamily="49" charset="-128"/>
              </a:rPr>
              <a:t>対策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５）</a:t>
            </a:r>
            <a:r>
              <a:rPr lang="ja-JP" altLang="en-US" sz="2800" dirty="0" smtClean="0">
                <a:latin typeface="BIZ UDゴシック" panose="020B0400000000000000" pitchFamily="49" charset="-128"/>
                <a:ea typeface="BIZ UDゴシック" panose="020B0400000000000000" pitchFamily="49" charset="-128"/>
              </a:rPr>
              <a:t>教育</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６）子ども</a:t>
            </a:r>
            <a:r>
              <a:rPr lang="ja-JP" altLang="en-US" sz="2800" dirty="0" smtClean="0">
                <a:latin typeface="BIZ UDゴシック" panose="020B0400000000000000" pitchFamily="49" charset="-128"/>
                <a:ea typeface="BIZ UDゴシック" panose="020B0400000000000000" pitchFamily="49" charset="-128"/>
              </a:rPr>
              <a:t>施策</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７）健康・</a:t>
            </a:r>
            <a:r>
              <a:rPr lang="ja-JP" altLang="en-US" sz="2800" dirty="0" smtClean="0">
                <a:latin typeface="BIZ UDゴシック" panose="020B0400000000000000" pitchFamily="49" charset="-128"/>
                <a:ea typeface="BIZ UDゴシック" panose="020B0400000000000000" pitchFamily="49" charset="-128"/>
              </a:rPr>
              <a:t>医療</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８）</a:t>
            </a:r>
            <a:r>
              <a:rPr lang="ja-JP" altLang="en-US" sz="2800" dirty="0" smtClean="0">
                <a:latin typeface="BIZ UDゴシック" panose="020B0400000000000000" pitchFamily="49" charset="-128"/>
                <a:ea typeface="BIZ UDゴシック" panose="020B0400000000000000" pitchFamily="49" charset="-128"/>
              </a:rPr>
              <a:t>介護</a:t>
            </a:r>
            <a:r>
              <a:rPr lang="ja-JP" altLang="en-US" sz="2800" dirty="0">
                <a:latin typeface="BIZ UDゴシック" panose="020B0400000000000000" pitchFamily="49" charset="-128"/>
                <a:ea typeface="BIZ UDゴシック" panose="020B0400000000000000" pitchFamily="49" charset="-128"/>
              </a:rPr>
              <a:t/>
            </a:r>
            <a:br>
              <a:rPr lang="ja-JP" altLang="en-US" sz="2800" dirty="0">
                <a:latin typeface="BIZ UDゴシック" panose="020B0400000000000000" pitchFamily="49" charset="-128"/>
                <a:ea typeface="BIZ UDゴシック" panose="020B0400000000000000" pitchFamily="49" charset="-128"/>
              </a:rPr>
            </a:br>
            <a:r>
              <a:rPr lang="ja-JP" altLang="en-US" sz="2800" dirty="0" smtClean="0">
                <a:latin typeface="BIZ UDゴシック" panose="020B0400000000000000" pitchFamily="49" charset="-128"/>
                <a:ea typeface="BIZ UDゴシック" panose="020B0400000000000000" pitchFamily="49" charset="-128"/>
              </a:rPr>
              <a:t>（</a:t>
            </a:r>
            <a:r>
              <a:rPr lang="ja-JP" altLang="en-US" sz="2800" dirty="0">
                <a:latin typeface="BIZ UDゴシック" panose="020B0400000000000000" pitchFamily="49" charset="-128"/>
                <a:ea typeface="BIZ UDゴシック" panose="020B0400000000000000" pitchFamily="49" charset="-128"/>
              </a:rPr>
              <a:t>９）多様な人材の</a:t>
            </a:r>
            <a:r>
              <a:rPr lang="ja-JP" altLang="en-US" sz="2800" dirty="0" smtClean="0">
                <a:latin typeface="BIZ UDゴシック" panose="020B0400000000000000" pitchFamily="49" charset="-128"/>
                <a:ea typeface="BIZ UDゴシック" panose="020B0400000000000000" pitchFamily="49" charset="-128"/>
              </a:rPr>
              <a:t>活躍</a:t>
            </a:r>
            <a:endParaRPr kumimoji="1" lang="ja-JP" altLang="en-US" sz="2800" dirty="0">
              <a:latin typeface="BIZ UDゴシック" panose="020B0400000000000000" pitchFamily="49" charset="-128"/>
              <a:ea typeface="BIZ UDゴシック" panose="020B0400000000000000" pitchFamily="49" charset="-128"/>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44169768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50936" y="8393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194471" y="671916"/>
          <a:ext cx="8576093" cy="5825405"/>
        </p:xfrm>
        <a:graphic>
          <a:graphicData uri="http://schemas.openxmlformats.org/drawingml/2006/table">
            <a:tbl>
              <a:tblPr firstRow="1">
                <a:tableStyleId>{7DF18680-E054-41AD-8BC1-D1AEF772440D}</a:tableStyleId>
              </a:tblPr>
              <a:tblGrid>
                <a:gridCol w="1435460">
                  <a:extLst>
                    <a:ext uri="{9D8B030D-6E8A-4147-A177-3AD203B41FA5}">
                      <a16:colId xmlns:a16="http://schemas.microsoft.com/office/drawing/2014/main" val="20000"/>
                    </a:ext>
                  </a:extLst>
                </a:gridCol>
                <a:gridCol w="7140633">
                  <a:extLst>
                    <a:ext uri="{9D8B030D-6E8A-4147-A177-3AD203B41FA5}">
                      <a16:colId xmlns:a16="http://schemas.microsoft.com/office/drawing/2014/main" val="20001"/>
                    </a:ext>
                  </a:extLst>
                </a:gridCol>
              </a:tblGrid>
              <a:tr h="342704">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第５波（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740521">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mn-ea"/>
                          <a:cs typeface="+mn-cs"/>
                        </a:rPr>
                        <a:t>○変異株スクリーニング検査体制の強化、医療</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機関や高齢者施設等に対して抗原簡易検査キットを配布。</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2474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〇医療機能分化を図り、中等症・重症一体型病院を新たに整備</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○災害級非常事態に備えた病床確保</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○大阪コロナ重症センター</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２・３か所目</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err="1">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コロナ専用病院</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３病院目</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の運用を開始。</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20" baseline="0" dirty="0" smtClean="0">
                          <a:solidFill>
                            <a:schemeClr val="tx1"/>
                          </a:solidFill>
                          <a:latin typeface="ＭＳ Ｐゴシック" panose="020B0600070205080204" pitchFamily="50" charset="-128"/>
                          <a:ea typeface="+mn-ea"/>
                          <a:cs typeface="+mn-cs"/>
                        </a:rPr>
                        <a:t>○災害級の感染拡大時に無症状</a:t>
                      </a:r>
                      <a:r>
                        <a:rPr kumimoji="1" lang="ja-JP" altLang="en-US" sz="1200" kern="1200" spc="-20" baseline="0" dirty="0">
                          <a:solidFill>
                            <a:schemeClr val="tx1"/>
                          </a:solidFill>
                          <a:latin typeface="ＭＳ Ｐゴシック" panose="020B0600070205080204" pitchFamily="50" charset="-128"/>
                          <a:ea typeface="+mn-ea"/>
                          <a:cs typeface="+mn-cs"/>
                        </a:rPr>
                        <a:t>・軽症者等を受け入れる</a:t>
                      </a:r>
                      <a:r>
                        <a:rPr kumimoji="1" lang="ja-JP" altLang="en-US" sz="1200" b="1" u="sng" kern="1200" spc="-20" baseline="0" dirty="0">
                          <a:solidFill>
                            <a:schemeClr val="tx1"/>
                          </a:solidFill>
                          <a:latin typeface="ＭＳ Ｐゴシック" panose="020B0600070205080204" pitchFamily="50" charset="-128"/>
                          <a:ea typeface="+mn-ea"/>
                          <a:cs typeface="+mn-cs"/>
                        </a:rPr>
                        <a:t>大阪コロナ大規模医療・療養センター</a:t>
                      </a:r>
                      <a:r>
                        <a:rPr kumimoji="1" lang="en-US" altLang="ja-JP" sz="1200" b="1" u="sng" kern="1200" spc="-20" baseline="0" dirty="0">
                          <a:solidFill>
                            <a:schemeClr val="tx1"/>
                          </a:solidFill>
                          <a:latin typeface="ＭＳ Ｐゴシック" panose="020B0600070205080204" pitchFamily="50" charset="-128"/>
                          <a:ea typeface="+mn-ea"/>
                          <a:cs typeface="+mn-cs"/>
                        </a:rPr>
                        <a:t>《</a:t>
                      </a:r>
                      <a:r>
                        <a:rPr kumimoji="1" lang="ja-JP" altLang="en-US" sz="1200" b="1" u="sng" kern="1200" spc="-20" baseline="0" dirty="0" smtClean="0">
                          <a:solidFill>
                            <a:schemeClr val="tx1"/>
                          </a:solidFill>
                          <a:latin typeface="ＭＳ Ｐゴシック" panose="020B0600070205080204" pitchFamily="50" charset="-128"/>
                          <a:ea typeface="+mn-ea"/>
                          <a:cs typeface="+mn-cs"/>
                        </a:rPr>
                        <a:t>別記⑩</a:t>
                      </a:r>
                      <a:r>
                        <a:rPr kumimoji="1" lang="en-US" altLang="ja-JP" sz="1200" b="1" u="sng" kern="1200" spc="-20" baseline="0" dirty="0" smtClean="0">
                          <a:solidFill>
                            <a:schemeClr val="tx1"/>
                          </a:solidFill>
                          <a:latin typeface="ＭＳ Ｐゴシック" panose="020B0600070205080204" pitchFamily="50" charset="-128"/>
                          <a:ea typeface="+mn-ea"/>
                          <a:cs typeface="+mn-cs"/>
                        </a:rPr>
                        <a:t>》</a:t>
                      </a:r>
                      <a:r>
                        <a:rPr kumimoji="1" lang="ja-JP" altLang="en-US" sz="1200" kern="1200" spc="-20" baseline="0" dirty="0">
                          <a:solidFill>
                            <a:schemeClr val="tx1"/>
                          </a:solidFill>
                          <a:latin typeface="ＭＳ Ｐゴシック" panose="020B0600070205080204" pitchFamily="50" charset="-128"/>
                          <a:ea typeface="+mn-ea"/>
                          <a:cs typeface="+mn-cs"/>
                        </a:rPr>
                        <a:t>整備</a:t>
                      </a:r>
                      <a:endParaRPr kumimoji="1" lang="en-US" altLang="ja-JP" sz="1200" kern="1200" spc="-20" baseline="0" dirty="0">
                        <a:solidFill>
                          <a:schemeClr val="tx1"/>
                        </a:solidFill>
                        <a:latin typeface="ＭＳ Ｐゴシック" panose="020B0600070205080204" pitchFamily="50" charset="-128"/>
                        <a:ea typeface="+mn-ea"/>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a:lnSpc>
                          <a:spcPts val="500"/>
                        </a:lnSpc>
                      </a:pP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○転退院を促進するため、転退院サポートセンターを設置。</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○感染拡大期の入院・療養の考え方を見直し、入院対象を重症化リスクの高い方などに重点化。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○受入医療機関等において入院による抗体治療体制を整備し、初期治療体制を強化。</a:t>
                      </a:r>
                      <a:endParaRPr kumimoji="1" lang="en-US" altLang="ja-JP" sz="1200" b="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◆宿泊療養・自宅療養</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○地域バランスを考慮し、宿泊療養施設を拡充。</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大阪府療養者情報システム（</a:t>
                      </a:r>
                      <a:r>
                        <a:rPr kumimoji="1" lang="en-US" altLang="ja-JP" sz="1200" b="1" u="sng" kern="1200" spc="0" baseline="0" dirty="0" smtClean="0">
                          <a:solidFill>
                            <a:schemeClr val="tx1"/>
                          </a:solidFill>
                          <a:latin typeface="ＭＳ Ｐゴシック" panose="020B0600070205080204" pitchFamily="50" charset="-128"/>
                          <a:ea typeface="+mn-ea"/>
                          <a:cs typeface="+mn-cs"/>
                        </a:rPr>
                        <a:t>O-CIS</a:t>
                      </a:r>
                      <a:r>
                        <a:rPr kumimoji="1" lang="ja-JP" altLang="en-US" sz="1200" b="1" u="sng" kern="1200" spc="0" baseline="0" dirty="0" smtClean="0">
                          <a:solidFill>
                            <a:schemeClr val="tx1"/>
                          </a:solidFill>
                          <a:latin typeface="ＭＳ Ｐゴシック" panose="020B0600070205080204" pitchFamily="50" charset="-128"/>
                          <a:ea typeface="+mn-ea"/>
                          <a:cs typeface="+mn-cs"/>
                        </a:rPr>
                        <a:t>）</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別記⑪</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運用</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開始によるシステムを活用した宿泊・搬送調整。</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○ホテル抗体カクテルセンター（後の診療型</a:t>
                      </a:r>
                      <a:r>
                        <a:rPr kumimoji="1" lang="ja-JP" altLang="en-US" sz="1200" kern="1200" spc="0" baseline="0" dirty="0" smtClean="0">
                          <a:solidFill>
                            <a:schemeClr val="tx1"/>
                          </a:solidFill>
                          <a:latin typeface="ＭＳ Ｐゴシック" panose="020B0600070205080204" pitchFamily="50" charset="-128"/>
                          <a:ea typeface="+mn-ea"/>
                          <a:cs typeface="+mn-cs"/>
                        </a:rPr>
                        <a:t>宿泊療養施設</a:t>
                      </a:r>
                      <a:r>
                        <a:rPr kumimoji="1" lang="ja-JP" altLang="en-US" sz="1200" kern="1200" spc="0" baseline="0" dirty="0">
                          <a:solidFill>
                            <a:schemeClr val="tx1"/>
                          </a:solidFill>
                          <a:latin typeface="ＭＳ Ｐゴシック" panose="020B0600070205080204" pitchFamily="50" charset="-128"/>
                          <a:ea typeface="+mn-ea"/>
                          <a:cs typeface="+mn-cs"/>
                        </a:rPr>
                        <a:t>）の運用など、宿泊療養者への抗体治療体制を</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整備。</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2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spc="-20" baseline="0" dirty="0" smtClean="0">
                          <a:solidFill>
                            <a:schemeClr val="tx1"/>
                          </a:solidFill>
                          <a:latin typeface="ＭＳ Ｐゴシック" panose="020B0600070205080204" pitchFamily="50" charset="-128"/>
                          <a:ea typeface="ＭＳ Ｐゴシック" panose="020B0600070205080204" pitchFamily="50" charset="-128"/>
                          <a:cs typeface="+mn-cs"/>
                        </a:rPr>
                        <a:t>外来診療病院</a:t>
                      </a:r>
                      <a:r>
                        <a:rPr kumimoji="1" lang="ja-JP" altLang="en-US" sz="1200" kern="1200" spc="-20" baseline="0" dirty="0">
                          <a:solidFill>
                            <a:schemeClr val="tx1"/>
                          </a:solidFill>
                          <a:latin typeface="ＭＳ Ｐゴシック" panose="020B0600070205080204" pitchFamily="50" charset="-128"/>
                          <a:ea typeface="ＭＳ Ｐゴシック" panose="020B0600070205080204" pitchFamily="50" charset="-128"/>
                          <a:cs typeface="+mn-cs"/>
                        </a:rPr>
                        <a:t>等への無料搬送や抗体カクテル療法の往診など、自宅療養者に対する初期治療体制を整備。</a:t>
                      </a:r>
                      <a:endParaRPr kumimoji="1" lang="en-US" altLang="ja-JP" sz="1200" kern="1200" spc="-2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u="sng" kern="1200" spc="0" baseline="0" dirty="0">
                          <a:solidFill>
                            <a:schemeClr val="tx1"/>
                          </a:solidFill>
                          <a:latin typeface="ＭＳ Ｐゴシック" panose="020B0600070205080204" pitchFamily="50" charset="-128"/>
                          <a:ea typeface="ＭＳ Ｐゴシック" panose="020B0600070205080204" pitchFamily="50" charset="-128"/>
                          <a:cs typeface="+mn-cs"/>
                        </a:rPr>
                        <a:t>自宅待機</a:t>
                      </a:r>
                      <a:r>
                        <a:rPr kumimoji="1" lang="en-US" altLang="ja-JP" sz="1200" b="1" u="sng" kern="1200" spc="0" baseline="0" dirty="0">
                          <a:solidFill>
                            <a:schemeClr val="tx1"/>
                          </a:solidFill>
                          <a:latin typeface="ＭＳ Ｐゴシック" panose="020B0600070205080204" pitchFamily="50" charset="-128"/>
                          <a:ea typeface="ＭＳ Ｐゴシック" panose="020B0600070205080204" pitchFamily="50" charset="-128"/>
                          <a:cs typeface="+mn-cs"/>
                        </a:rPr>
                        <a:t>SOS</a:t>
                      </a:r>
                      <a:r>
                        <a:rPr kumimoji="1" lang="ja-JP" altLang="en-US" sz="1200" b="1" u="sng" kern="1200" spc="0" baseline="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別記⑫≫</a:t>
                      </a:r>
                      <a:r>
                        <a:rPr kumimoji="1" lang="ja-JP" altLang="en-US" sz="1200" b="0" u="none" kern="1200" spc="0" baseline="0" dirty="0">
                          <a:solidFill>
                            <a:schemeClr val="tx1"/>
                          </a:solidFill>
                          <a:latin typeface="ＭＳ Ｐゴシック" panose="020B0600070205080204" pitchFamily="50" charset="-128"/>
                          <a:ea typeface="ＭＳ Ｐゴシック" panose="020B0600070205080204" pitchFamily="50" charset="-128"/>
                          <a:cs typeface="+mn-cs"/>
                        </a:rPr>
                        <a:t>の運</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用開始により、保健所から連絡のない場合の自宅療養者の医療へ</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の</a:t>
                      </a:r>
                      <a:endParaRPr kumimoji="1" lang="en-US" altLang="ja-JP"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　　 アクセス</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体制を確保。</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kern="1200" spc="0" baseline="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a:solidFill>
                            <a:schemeClr val="tx1"/>
                          </a:solidFill>
                          <a:latin typeface="ＭＳ Ｐゴシック" panose="020B0600070205080204" pitchFamily="50" charset="-128"/>
                          <a:ea typeface="+mn-ea"/>
                          <a:cs typeface="+mn-cs"/>
                        </a:rPr>
                        <a:t>その他</a:t>
                      </a:r>
                      <a:endParaRPr kumimoji="1" lang="en-US" altLang="ja-JP" sz="1200" kern="1200" spc="0" baseline="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○新型コロナ受診相談センターにおいて後遺症に関する相談受付を開始。</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grpSp>
        <p:nvGrpSpPr>
          <p:cNvPr id="2" name="グループ化 1"/>
          <p:cNvGrpSpPr/>
          <p:nvPr/>
        </p:nvGrpSpPr>
        <p:grpSpPr>
          <a:xfrm>
            <a:off x="1990523" y="2766184"/>
            <a:ext cx="6689452" cy="229646"/>
            <a:chOff x="2055597" y="2235089"/>
            <a:chExt cx="6689452" cy="229646"/>
          </a:xfrm>
        </p:grpSpPr>
        <p:sp>
          <p:nvSpPr>
            <p:cNvPr id="12" name="角丸四角形 11"/>
            <p:cNvSpPr/>
            <p:nvPr/>
          </p:nvSpPr>
          <p:spPr>
            <a:xfrm>
              <a:off x="2055597" y="2248711"/>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610</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3,057</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5295596" y="2235089"/>
              <a:ext cx="3449453" cy="22964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1" name="グループ化 10"/>
          <p:cNvGrpSpPr/>
          <p:nvPr/>
        </p:nvGrpSpPr>
        <p:grpSpPr>
          <a:xfrm>
            <a:off x="1981984" y="1470745"/>
            <a:ext cx="4900792" cy="232252"/>
            <a:chOff x="2436887" y="2739781"/>
            <a:chExt cx="4900792" cy="232252"/>
          </a:xfrm>
        </p:grpSpPr>
        <p:sp>
          <p:nvSpPr>
            <p:cNvPr id="13" name="角丸四角形 12"/>
            <p:cNvSpPr/>
            <p:nvPr/>
          </p:nvSpPr>
          <p:spPr>
            <a:xfrm>
              <a:off x="2436887" y="2739781"/>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4" name="正方形/長方形 13"/>
            <p:cNvSpPr/>
            <p:nvPr/>
          </p:nvSpPr>
          <p:spPr>
            <a:xfrm>
              <a:off x="5321455" y="2756009"/>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grpSp>
        <p:nvGrpSpPr>
          <p:cNvPr id="4" name="グループ化 3"/>
          <p:cNvGrpSpPr/>
          <p:nvPr/>
        </p:nvGrpSpPr>
        <p:grpSpPr>
          <a:xfrm>
            <a:off x="1981984" y="5771428"/>
            <a:ext cx="4511957" cy="223143"/>
            <a:chOff x="1984021" y="5076539"/>
            <a:chExt cx="4511957" cy="223143"/>
          </a:xfrm>
        </p:grpSpPr>
        <p:sp>
          <p:nvSpPr>
            <p:cNvPr id="8" name="正方形/長方形 7"/>
            <p:cNvSpPr/>
            <p:nvPr/>
          </p:nvSpPr>
          <p:spPr>
            <a:xfrm>
              <a:off x="1984021" y="5076539"/>
              <a:ext cx="2448000"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8,514</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sp>
          <p:nvSpPr>
            <p:cNvPr id="16" name="正方形/長方形 15"/>
            <p:cNvSpPr/>
            <p:nvPr/>
          </p:nvSpPr>
          <p:spPr>
            <a:xfrm>
              <a:off x="4479754" y="5083658"/>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6" name="グループ化 5"/>
          <p:cNvGrpSpPr/>
          <p:nvPr/>
        </p:nvGrpSpPr>
        <p:grpSpPr>
          <a:xfrm>
            <a:off x="1990523" y="3060493"/>
            <a:ext cx="5840484" cy="236517"/>
            <a:chOff x="1990523" y="3150604"/>
            <a:chExt cx="5840484" cy="236517"/>
          </a:xfrm>
        </p:grpSpPr>
        <p:sp>
          <p:nvSpPr>
            <p:cNvPr id="9" name="角丸四角形 8"/>
            <p:cNvSpPr/>
            <p:nvPr/>
          </p:nvSpPr>
          <p:spPr>
            <a:xfrm>
              <a:off x="1990523" y="3171097"/>
              <a:ext cx="3852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無症状・軽症患者用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床、中等症患者用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床整備</a:t>
              </a:r>
            </a:p>
          </p:txBody>
        </p:sp>
        <p:sp>
          <p:nvSpPr>
            <p:cNvPr id="17" name="正方形/長方形 16"/>
            <p:cNvSpPr/>
            <p:nvPr/>
          </p:nvSpPr>
          <p:spPr>
            <a:xfrm>
              <a:off x="5814783" y="3150604"/>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spTree>
    <p:extLst>
      <p:ext uri="{BB962C8B-B14F-4D97-AF65-F5344CB8AC3E}">
        <p14:creationId xmlns:p14="http://schemas.microsoft.com/office/powerpoint/2010/main" val="1554181770"/>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9144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「大阪産（もん）」ブランドの発信</a:t>
            </a:r>
            <a:endParaRPr kumimoji="1" lang="en-US" altLang="ja-JP" sz="1600" b="0" i="0" u="sng"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4401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①分野：農林・水産業</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②タイプ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政策の刷新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執行の刷新</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③改革スタイル</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投資・予算</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条例・規則・運用ﾙｰﾙ</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組織・経営形態</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　権限移譲</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④担当部局</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府　　環境農林水産部</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農政室、流通対策室</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⑤時期</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月</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「大阪産（もん）」商標登録ロゴマーク提供開始</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267744" y="476672"/>
          <a:ext cx="6822558" cy="6098160"/>
        </p:xfrm>
        <a:graphic>
          <a:graphicData uri="http://schemas.openxmlformats.org/drawingml/2006/table">
            <a:tbl>
              <a:tblPr firstRow="1">
                <a:tableStyleId>{5C22544A-7EE6-4342-B048-85BDC9FD1C3A}</a:tableStyleId>
              </a:tblPr>
              <a:tblGrid>
                <a:gridCol w="1674186">
                  <a:extLst>
                    <a:ext uri="{9D8B030D-6E8A-4147-A177-3AD203B41FA5}">
                      <a16:colId xmlns:a16="http://schemas.microsoft.com/office/drawing/2014/main" val="20000"/>
                    </a:ext>
                  </a:extLst>
                </a:gridCol>
                <a:gridCol w="1566174">
                  <a:extLst>
                    <a:ext uri="{9D8B030D-6E8A-4147-A177-3AD203B41FA5}">
                      <a16:colId xmlns:a16="http://schemas.microsoft.com/office/drawing/2014/main" val="20001"/>
                    </a:ext>
                  </a:extLst>
                </a:gridCol>
                <a:gridCol w="1782198">
                  <a:extLst>
                    <a:ext uri="{9D8B030D-6E8A-4147-A177-3AD203B41FA5}">
                      <a16:colId xmlns:a16="http://schemas.microsoft.com/office/drawing/2014/main" val="20002"/>
                    </a:ext>
                  </a:extLst>
                </a:gridCol>
                <a:gridCol w="1800000">
                  <a:extLst>
                    <a:ext uri="{9D8B030D-6E8A-4147-A177-3AD203B41FA5}">
                      <a16:colId xmlns:a16="http://schemas.microsoft.com/office/drawing/2014/main" val="20003"/>
                    </a:ext>
                  </a:extLst>
                </a:gridCol>
              </a:tblGrid>
              <a:tr h="504056">
                <a:tc>
                  <a:txBody>
                    <a:bodyPr/>
                    <a:lstStyle/>
                    <a:p>
                      <a:pPr algn="ctr"/>
                      <a:r>
                        <a:rPr kumimoji="1" lang="ja-JP" altLang="en-US" sz="1400" dirty="0" smtClean="0"/>
                        <a:t>改革前の課題</a:t>
                      </a:r>
                      <a:endParaRPr kumimoji="1" lang="en-US" altLang="ja-JP" sz="1400" dirty="0" smtClean="0"/>
                    </a:p>
                    <a:p>
                      <a:pPr algn="ctr"/>
                      <a:r>
                        <a:rPr kumimoji="1" lang="ja-JP" altLang="en-US" sz="1400" dirty="0" smtClean="0"/>
                        <a:t>（</a:t>
                      </a:r>
                      <a:r>
                        <a:rPr kumimoji="1" lang="en-US" altLang="ja-JP" sz="1400" dirty="0" smtClean="0"/>
                        <a:t>Why</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改革の方向性</a:t>
                      </a:r>
                      <a:endParaRPr kumimoji="1" lang="en-US" altLang="ja-JP" sz="1400" dirty="0" smtClean="0"/>
                    </a:p>
                    <a:p>
                      <a:pPr algn="ctr"/>
                      <a:r>
                        <a:rPr kumimoji="1" lang="ja-JP" altLang="en-US" sz="1400" dirty="0" smtClean="0"/>
                        <a:t>（</a:t>
                      </a:r>
                      <a:r>
                        <a:rPr kumimoji="1" lang="en-US" altLang="ja-JP" sz="1400" dirty="0" smtClean="0"/>
                        <a:t>Vision)</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何をどう改革したか</a:t>
                      </a:r>
                      <a:endParaRPr kumimoji="1" lang="en-US" altLang="ja-JP" sz="1400" dirty="0" smtClean="0"/>
                    </a:p>
                    <a:p>
                      <a:pPr algn="ctr"/>
                      <a:r>
                        <a:rPr kumimoji="1" lang="ja-JP" altLang="en-US" sz="1400" dirty="0" smtClean="0"/>
                        <a:t>（</a:t>
                      </a:r>
                      <a:r>
                        <a:rPr kumimoji="1" lang="en-US" altLang="ja-JP" sz="1400" dirty="0" smtClean="0"/>
                        <a:t>What</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JP" altLang="en-US" sz="1400" dirty="0" smtClean="0"/>
                        <a:t>主な成果</a:t>
                      </a:r>
                      <a:endParaRPr kumimoji="1" lang="en-US" altLang="ja-JP" sz="1400" dirty="0" smtClean="0"/>
                    </a:p>
                    <a:p>
                      <a:pPr algn="ctr"/>
                      <a:r>
                        <a:rPr kumimoji="1" lang="ja-JP" altLang="en-US" sz="1400" dirty="0" smtClean="0"/>
                        <a:t>（</a:t>
                      </a:r>
                      <a:r>
                        <a:rPr kumimoji="1" lang="en-US" altLang="ja-JP" sz="1400" dirty="0" smtClean="0"/>
                        <a:t>Outcome</a:t>
                      </a:r>
                      <a:r>
                        <a:rPr kumimoji="1" lang="ja-JP" altLang="en-US" sz="1400" dirty="0" smtClean="0"/>
                        <a:t>）</a:t>
                      </a:r>
                      <a:endParaRPr kumimoji="1" lang="ja-JP" altLang="en-US" sz="1400" dirty="0"/>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10000"/>
                  </a:ext>
                </a:extLst>
              </a:tr>
              <a:tr h="5580000">
                <a:tc>
                  <a:txBody>
                    <a:bodyPr/>
                    <a:lstStyle/>
                    <a:p>
                      <a:pPr algn="l"/>
                      <a:r>
                        <a:rPr kumimoji="1" lang="ja-JP" altLang="en-US" sz="1200" dirty="0" smtClean="0">
                          <a:solidFill>
                            <a:schemeClr val="tx1"/>
                          </a:solidFill>
                        </a:rPr>
                        <a:t>・農地の減少、遊休農地の増加、担い手の減少など、</a:t>
                      </a:r>
                      <a:r>
                        <a:rPr kumimoji="1" lang="ja-JP" altLang="en-US" sz="1200" strike="noStrike" dirty="0" smtClean="0">
                          <a:solidFill>
                            <a:schemeClr val="tx1"/>
                          </a:solidFill>
                        </a:rPr>
                        <a:t>農業を取りまく課題がある</a:t>
                      </a:r>
                      <a:r>
                        <a:rPr kumimoji="1" lang="ja-JP" altLang="en-US" sz="1200" dirty="0" smtClean="0">
                          <a:solidFill>
                            <a:schemeClr val="tx1"/>
                          </a:solidFill>
                        </a:rPr>
                        <a:t>。大阪農業の現状に即した取り組みが求められてきた</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en-US" altLang="ja-JP" sz="1200" baseline="0" dirty="0" smtClean="0">
                          <a:solidFill>
                            <a:schemeClr val="tx1"/>
                          </a:solidFill>
                        </a:rPr>
                        <a:t>-</a:t>
                      </a:r>
                      <a:r>
                        <a:rPr kumimoji="1" lang="ja-JP" altLang="en-US" sz="1200" baseline="0" dirty="0" smtClean="0">
                          <a:solidFill>
                            <a:schemeClr val="tx1"/>
                          </a:solidFill>
                        </a:rPr>
                        <a:t>農地は約９</a:t>
                      </a:r>
                      <a:r>
                        <a:rPr kumimoji="1" lang="ja-JP" altLang="en-US" sz="1200" dirty="0" smtClean="0">
                          <a:solidFill>
                            <a:schemeClr val="tx1"/>
                          </a:solidFill>
                        </a:rPr>
                        <a:t>％減少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農家数は約１２％減少</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2000</a:t>
                      </a:r>
                      <a:r>
                        <a:rPr kumimoji="1" lang="ja-JP" altLang="en-US" sz="1200" dirty="0" smtClean="0">
                          <a:solidFill>
                            <a:schemeClr val="tx1"/>
                          </a:solidFill>
                        </a:rPr>
                        <a:t>年→</a:t>
                      </a:r>
                      <a:r>
                        <a:rPr kumimoji="1" lang="en-US" altLang="ja-JP" sz="1200" dirty="0" smtClean="0">
                          <a:solidFill>
                            <a:schemeClr val="tx1"/>
                          </a:solidFill>
                        </a:rPr>
                        <a:t>2010</a:t>
                      </a:r>
                      <a:r>
                        <a:rPr kumimoji="1" lang="ja-JP" altLang="en-US" sz="1200" dirty="0" smtClean="0">
                          <a:solidFill>
                            <a:schemeClr val="tx1"/>
                          </a:solidFill>
                        </a:rPr>
                        <a:t>年）</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○大阪産（もん）の府民認知度が低い</a:t>
                      </a:r>
                      <a:endParaRPr kumimoji="1" lang="en-US" altLang="ja-JP" sz="1200" dirty="0" smtClean="0">
                        <a:solidFill>
                          <a:schemeClr val="tx1"/>
                        </a:solidFill>
                      </a:endParaRPr>
                    </a:p>
                    <a:p>
                      <a:pPr algn="l"/>
                      <a:r>
                        <a:rPr kumimoji="1" lang="ja-JP" altLang="en-US" sz="1200" dirty="0" smtClean="0">
                          <a:solidFill>
                            <a:schemeClr val="tx1"/>
                          </a:solidFill>
                        </a:rPr>
                        <a:t>・</a:t>
                      </a:r>
                      <a:r>
                        <a:rPr kumimoji="1" lang="en-US" altLang="ja-JP" sz="1200" dirty="0" smtClean="0">
                          <a:solidFill>
                            <a:schemeClr val="tx1"/>
                          </a:solidFill>
                        </a:rPr>
                        <a:t>29.2</a:t>
                      </a:r>
                      <a:r>
                        <a:rPr kumimoji="1" lang="ja-JP" altLang="en-US" sz="1200" dirty="0" smtClean="0">
                          <a:solidFill>
                            <a:schemeClr val="tx1"/>
                          </a:solidFill>
                        </a:rPr>
                        <a:t>％（</a:t>
                      </a:r>
                      <a:r>
                        <a:rPr kumimoji="1" lang="en-US" altLang="ja-JP" sz="1200" dirty="0" smtClean="0">
                          <a:solidFill>
                            <a:schemeClr val="tx1"/>
                          </a:solidFill>
                        </a:rPr>
                        <a:t>2009.6</a:t>
                      </a:r>
                      <a:r>
                        <a:rPr kumimoji="1" lang="ja-JP" altLang="en-US" sz="1200" dirty="0" smtClean="0">
                          <a:solidFill>
                            <a:schemeClr val="tx1"/>
                          </a:solidFill>
                        </a:rPr>
                        <a:t>）</a:t>
                      </a:r>
                      <a:endParaRPr kumimoji="1" lang="en-US" altLang="ja-JP" sz="1200" dirty="0" smtClean="0">
                        <a:solidFill>
                          <a:schemeClr val="tx1"/>
                        </a:solidFill>
                      </a:endParaRPr>
                    </a:p>
                    <a:p>
                      <a:pPr algn="l"/>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　　</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・大消費地をかかえる優位性を活かし、攻める農業振興策へシフト。新しい付加価値・ブランドの創出、６次産業化を推進。</a:t>
                      </a:r>
                      <a:endParaRPr kumimoji="1" lang="ja-JP" altLang="en-US" sz="1200" dirty="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l"/>
                      <a:r>
                        <a:rPr kumimoji="1" lang="ja-JP" altLang="en-US" sz="1200" dirty="0" smtClean="0">
                          <a:solidFill>
                            <a:schemeClr val="tx1"/>
                          </a:solidFill>
                        </a:rPr>
                        <a:t>・「大阪産（もん）」のブランド化、ロゴマークの民間事業者への提供</a:t>
                      </a:r>
                      <a:endParaRPr kumimoji="1" lang="en-US" altLang="ja-JP" sz="1200" dirty="0" smtClean="0">
                        <a:solidFill>
                          <a:schemeClr val="tx1"/>
                        </a:solidFill>
                      </a:endParaRPr>
                    </a:p>
                    <a:p>
                      <a:pPr algn="l"/>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・大阪産（もん）チャレンジ支援・表彰事業</a:t>
                      </a:r>
                      <a:endParaRPr kumimoji="1" lang="en-US" altLang="ja-JP" sz="1200" dirty="0" smtClean="0">
                        <a:solidFill>
                          <a:schemeClr val="tx1"/>
                        </a:solidFill>
                      </a:endParaRPr>
                    </a:p>
                    <a:p>
                      <a:pPr marL="88900" indent="-88900" algn="l"/>
                      <a:r>
                        <a:rPr kumimoji="1" lang="en-US" altLang="ja-JP" sz="1200" dirty="0" smtClean="0">
                          <a:solidFill>
                            <a:schemeClr val="tx1"/>
                          </a:solidFill>
                        </a:rPr>
                        <a:t>-</a:t>
                      </a:r>
                      <a:r>
                        <a:rPr kumimoji="1" lang="ja-JP" altLang="en-US" sz="1200" dirty="0" smtClean="0">
                          <a:solidFill>
                            <a:schemeClr val="tx1"/>
                          </a:solidFill>
                        </a:rPr>
                        <a:t>ブランドイメージ向上の貢献活動を表彰</a:t>
                      </a:r>
                      <a:endParaRPr kumimoji="1" lang="en-US" altLang="ja-JP" sz="1200" dirty="0" smtClean="0">
                        <a:solidFill>
                          <a:schemeClr val="tx1"/>
                        </a:solidFill>
                      </a:endParaRPr>
                    </a:p>
                    <a:p>
                      <a:pPr algn="l"/>
                      <a:r>
                        <a:rPr kumimoji="1" lang="ja-JP" altLang="en-US" sz="1200" dirty="0" smtClean="0">
                          <a:solidFill>
                            <a:schemeClr val="tx1"/>
                          </a:solidFill>
                        </a:rPr>
                        <a:t>　　大賞</a:t>
                      </a:r>
                      <a:r>
                        <a:rPr kumimoji="1" lang="en-US" altLang="ja-JP" sz="1200" dirty="0" smtClean="0">
                          <a:solidFill>
                            <a:schemeClr val="tx1"/>
                          </a:solidFill>
                        </a:rPr>
                        <a:t>15</a:t>
                      </a:r>
                      <a:r>
                        <a:rPr kumimoji="1" lang="ja-JP" altLang="en-US" sz="1200" dirty="0" smtClean="0">
                          <a:solidFill>
                            <a:schemeClr val="tx1"/>
                          </a:solidFill>
                        </a:rPr>
                        <a:t>件</a:t>
                      </a:r>
                      <a:r>
                        <a:rPr kumimoji="1" lang="en-US" altLang="ja-JP" sz="1200" dirty="0" smtClean="0">
                          <a:solidFill>
                            <a:schemeClr val="tx1"/>
                          </a:solidFill>
                        </a:rPr>
                        <a:t>/132</a:t>
                      </a:r>
                      <a:r>
                        <a:rPr kumimoji="1" lang="ja-JP" altLang="en-US" sz="1200" dirty="0" smtClean="0">
                          <a:solidFill>
                            <a:schemeClr val="tx1"/>
                          </a:solidFill>
                        </a:rPr>
                        <a:t>件</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a:t>
                      </a:r>
                      <a:r>
                        <a:rPr kumimoji="1" lang="ja-JP" altLang="en-US" sz="1200" dirty="0" smtClean="0">
                          <a:solidFill>
                            <a:schemeClr val="tx1"/>
                          </a:solidFill>
                        </a:rPr>
                        <a:t>商品開発支援</a:t>
                      </a:r>
                      <a:endParaRPr kumimoji="1" lang="en-US" altLang="ja-JP" sz="1200" dirty="0" smtClean="0">
                        <a:solidFill>
                          <a:schemeClr val="tx1"/>
                        </a:solidFill>
                      </a:endParaRPr>
                    </a:p>
                    <a:p>
                      <a:pPr marL="88900" indent="-88900" algn="l"/>
                      <a:r>
                        <a:rPr kumimoji="1" lang="ja-JP" altLang="en-US" sz="1200" dirty="0" smtClean="0">
                          <a:solidFill>
                            <a:schemeClr val="tx1"/>
                          </a:solidFill>
                        </a:rPr>
                        <a:t>　環境農林水産研究所が技術支援技術支援　　　</a:t>
                      </a:r>
                      <a:endParaRPr kumimoji="1" lang="en-US" altLang="ja-JP" sz="1200" dirty="0" smtClean="0">
                        <a:solidFill>
                          <a:schemeClr val="tx1"/>
                        </a:solidFill>
                      </a:endParaRPr>
                    </a:p>
                    <a:p>
                      <a:pPr algn="l"/>
                      <a:r>
                        <a:rPr kumimoji="1" lang="ja-JP" altLang="en-US" sz="1200" dirty="0" smtClean="0">
                          <a:solidFill>
                            <a:schemeClr val="tx1"/>
                          </a:solidFill>
                        </a:rPr>
                        <a:t>　　ｴｰｽｺｯｸ（ﾗｰﾒﾝ）</a:t>
                      </a:r>
                      <a:endParaRPr kumimoji="1" lang="en-US" altLang="ja-JP" sz="1200" dirty="0" smtClean="0">
                        <a:solidFill>
                          <a:schemeClr val="tx1"/>
                        </a:solidFill>
                      </a:endParaRPr>
                    </a:p>
                    <a:p>
                      <a:pPr algn="l"/>
                      <a:r>
                        <a:rPr kumimoji="1" lang="ja-JP" altLang="en-US" sz="1200" dirty="0" smtClean="0">
                          <a:solidFill>
                            <a:schemeClr val="tx1"/>
                          </a:solidFill>
                        </a:rPr>
                        <a:t>　　ｻｰｸﾙ</a:t>
                      </a:r>
                      <a:r>
                        <a:rPr kumimoji="1" lang="en-US" altLang="ja-JP" sz="1200" dirty="0" smtClean="0">
                          <a:solidFill>
                            <a:schemeClr val="tx1"/>
                          </a:solidFill>
                        </a:rPr>
                        <a:t>K</a:t>
                      </a:r>
                      <a:r>
                        <a:rPr kumimoji="1" lang="ja-JP" altLang="en-US" sz="1200" dirty="0" smtClean="0">
                          <a:solidFill>
                            <a:schemeClr val="tx1"/>
                          </a:solidFill>
                        </a:rPr>
                        <a:t>ｻﾝｸｽ</a:t>
                      </a:r>
                      <a:r>
                        <a:rPr kumimoji="1" lang="en-US" altLang="ja-JP" sz="1200" dirty="0" smtClean="0">
                          <a:solidFill>
                            <a:schemeClr val="tx1"/>
                          </a:solidFill>
                        </a:rPr>
                        <a:t>(</a:t>
                      </a:r>
                      <a:r>
                        <a:rPr kumimoji="1" lang="ja-JP" altLang="en-US" sz="1200" dirty="0" smtClean="0">
                          <a:solidFill>
                            <a:schemeClr val="tx1"/>
                          </a:solidFill>
                        </a:rPr>
                        <a:t>弁当</a:t>
                      </a:r>
                      <a:r>
                        <a:rPr kumimoji="1" lang="en-US" altLang="ja-JP" sz="1200" dirty="0" smtClean="0">
                          <a:solidFill>
                            <a:schemeClr val="tx1"/>
                          </a:solidFill>
                        </a:rPr>
                        <a:t>)</a:t>
                      </a:r>
                    </a:p>
                    <a:p>
                      <a:pPr marL="88900" indent="-88900" algn="l"/>
                      <a:r>
                        <a:rPr kumimoji="1" lang="ja-JP" altLang="en-US" sz="1200" dirty="0" smtClean="0">
                          <a:solidFill>
                            <a:schemeClr val="tx1"/>
                          </a:solidFill>
                        </a:rPr>
                        <a:t>・大阪産（もん）のグローバルブランド化</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marL="88900" indent="-88900" algn="l"/>
                      <a:r>
                        <a:rPr kumimoji="1" lang="ja-JP" altLang="en-US" sz="1200" dirty="0" smtClean="0">
                          <a:solidFill>
                            <a:schemeClr val="tx1"/>
                          </a:solidFill>
                        </a:rPr>
                        <a:t>・第２の水なす発掘プロジェクト</a:t>
                      </a:r>
                      <a:endParaRPr kumimoji="1" lang="en-US" altLang="ja-JP" sz="1200" dirty="0" smtClean="0">
                        <a:solidFill>
                          <a:schemeClr val="tx1"/>
                        </a:solidFill>
                      </a:endParaRPr>
                    </a:p>
                    <a:p>
                      <a:pPr marL="88900" indent="-88900" algn="l"/>
                      <a:r>
                        <a:rPr kumimoji="1" lang="ja-JP" altLang="en-US" sz="1200" dirty="0" smtClean="0">
                          <a:solidFill>
                            <a:schemeClr val="tx1"/>
                          </a:solidFill>
                        </a:rPr>
                        <a:t>・都市農業参入サポート事業</a:t>
                      </a:r>
                      <a:r>
                        <a:rPr kumimoji="1" lang="en-US" altLang="ja-JP" sz="1200" dirty="0" smtClean="0">
                          <a:solidFill>
                            <a:schemeClr val="tx1"/>
                          </a:solidFill>
                        </a:rPr>
                        <a:t>(2011</a:t>
                      </a:r>
                      <a:r>
                        <a:rPr kumimoji="1" lang="ja-JP" altLang="en-US" sz="1200" dirty="0" smtClean="0">
                          <a:solidFill>
                            <a:schemeClr val="tx1"/>
                          </a:solidFill>
                        </a:rPr>
                        <a:t>～</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en-US" altLang="ja-JP" sz="1200" dirty="0" smtClean="0">
                          <a:solidFill>
                            <a:schemeClr val="tx1"/>
                          </a:solidFill>
                        </a:rPr>
                        <a:t> -</a:t>
                      </a:r>
                      <a:r>
                        <a:rPr kumimoji="1" lang="ja-JP" altLang="en-US" sz="1200" dirty="0" smtClean="0">
                          <a:solidFill>
                            <a:schemeClr val="tx1"/>
                          </a:solidFill>
                        </a:rPr>
                        <a:t>窓口設置</a:t>
                      </a:r>
                      <a:r>
                        <a:rPr kumimoji="1" lang="en-US" altLang="ja-JP" sz="1200" dirty="0" smtClean="0">
                          <a:solidFill>
                            <a:schemeClr val="tx1"/>
                          </a:solidFill>
                        </a:rPr>
                        <a:t>(2011.4)</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・６次産業化の推進</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a:t>
                      </a:r>
                    </a:p>
                    <a:p>
                      <a:pPr algn="l"/>
                      <a:r>
                        <a:rPr kumimoji="1" lang="ja-JP" altLang="en-US" sz="1200" dirty="0" smtClean="0">
                          <a:solidFill>
                            <a:schemeClr val="tx1"/>
                          </a:solidFill>
                        </a:rPr>
                        <a:t>・大阪産</a:t>
                      </a:r>
                      <a:r>
                        <a:rPr kumimoji="1" lang="en-US" altLang="ja-JP" sz="1200" dirty="0" smtClean="0">
                          <a:solidFill>
                            <a:schemeClr val="tx1"/>
                          </a:solidFill>
                        </a:rPr>
                        <a:t>(</a:t>
                      </a:r>
                      <a:r>
                        <a:rPr kumimoji="1" lang="ja-JP" altLang="en-US" sz="1200" dirty="0" smtClean="0">
                          <a:solidFill>
                            <a:schemeClr val="tx1"/>
                          </a:solidFill>
                        </a:rPr>
                        <a:t>もん</a:t>
                      </a:r>
                      <a:r>
                        <a:rPr kumimoji="1" lang="en-US" altLang="ja-JP" sz="1200" dirty="0" smtClean="0">
                          <a:solidFill>
                            <a:schemeClr val="tx1"/>
                          </a:solidFill>
                        </a:rPr>
                        <a:t>)</a:t>
                      </a:r>
                      <a:r>
                        <a:rPr kumimoji="1" lang="ja-JP" altLang="en-US" sz="1200" dirty="0" smtClean="0">
                          <a:solidFill>
                            <a:schemeClr val="tx1"/>
                          </a:solidFill>
                        </a:rPr>
                        <a:t>の首都圏、海外へ販路拡大</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a:t>
                      </a: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88900" indent="-88900" algn="l"/>
                      <a:r>
                        <a:rPr kumimoji="1" lang="ja-JP" altLang="en-US" sz="1200" dirty="0" smtClean="0">
                          <a:solidFill>
                            <a:schemeClr val="tx1"/>
                          </a:solidFill>
                        </a:rPr>
                        <a:t>・大阪産（もん）の府民認知度</a:t>
                      </a:r>
                      <a:endParaRPr kumimoji="1" lang="en-US" altLang="ja-JP" sz="1200" dirty="0" smtClean="0">
                        <a:solidFill>
                          <a:schemeClr val="tx1"/>
                        </a:solidFill>
                      </a:endParaRPr>
                    </a:p>
                    <a:p>
                      <a:pPr marL="88900" indent="-88900"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6</a:t>
                      </a:r>
                      <a:r>
                        <a:rPr kumimoji="1" lang="ja-JP" altLang="en-US" sz="1200" dirty="0" smtClean="0">
                          <a:solidFill>
                            <a:schemeClr val="tx1"/>
                          </a:solidFill>
                        </a:rPr>
                        <a:t>月：</a:t>
                      </a:r>
                      <a:r>
                        <a:rPr kumimoji="1" lang="en-US" altLang="ja-JP" sz="1200" dirty="0" smtClean="0">
                          <a:solidFill>
                            <a:schemeClr val="tx1"/>
                          </a:solidFill>
                        </a:rPr>
                        <a:t>29.2%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46.2%</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51.0%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53.7%</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48.6%</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55.1%</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2021</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58.7%</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3</a:t>
                      </a:r>
                      <a:r>
                        <a:rPr kumimoji="1" lang="ja-JP" altLang="en-US" sz="1200" dirty="0" smtClean="0">
                          <a:solidFill>
                            <a:schemeClr val="tx1"/>
                          </a:solidFill>
                        </a:rPr>
                        <a:t>月：</a:t>
                      </a:r>
                      <a:r>
                        <a:rPr kumimoji="1" lang="en-US" altLang="ja-JP" sz="1200" dirty="0" smtClean="0">
                          <a:solidFill>
                            <a:schemeClr val="tx1"/>
                          </a:solidFill>
                        </a:rPr>
                        <a:t>51.2%</a:t>
                      </a:r>
                    </a:p>
                    <a:p>
                      <a:pPr algn="l"/>
                      <a:endParaRPr kumimoji="1" lang="en-US" altLang="ja-JP" sz="1200" dirty="0" smtClean="0">
                        <a:solidFill>
                          <a:schemeClr val="tx1"/>
                        </a:solidFill>
                      </a:endParaRPr>
                    </a:p>
                    <a:p>
                      <a:pPr marL="88900" indent="-88900" algn="l"/>
                      <a:r>
                        <a:rPr kumimoji="1" lang="ja-JP" altLang="en-US" sz="1200" dirty="0" smtClean="0">
                          <a:solidFill>
                            <a:schemeClr val="tx1"/>
                          </a:solidFill>
                        </a:rPr>
                        <a:t>・農産物直売所の売上高</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年度：</a:t>
                      </a:r>
                      <a:r>
                        <a:rPr kumimoji="1" lang="en-US" altLang="ja-JP" sz="1200" dirty="0" smtClean="0">
                          <a:solidFill>
                            <a:schemeClr val="tx1"/>
                          </a:solidFill>
                        </a:rPr>
                        <a:t>51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2011</a:t>
                      </a:r>
                      <a:r>
                        <a:rPr kumimoji="1" lang="ja-JP" altLang="en-US" sz="1200" dirty="0" smtClean="0">
                          <a:solidFill>
                            <a:schemeClr val="tx1"/>
                          </a:solidFill>
                        </a:rPr>
                        <a:t>年度：</a:t>
                      </a:r>
                      <a:r>
                        <a:rPr kumimoji="1" lang="en-US" altLang="ja-JP" sz="1200" dirty="0" smtClean="0">
                          <a:solidFill>
                            <a:schemeClr val="tx1"/>
                          </a:solidFill>
                        </a:rPr>
                        <a:t>71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   2013</a:t>
                      </a:r>
                      <a:r>
                        <a:rPr kumimoji="1" lang="ja-JP" altLang="en-US" sz="1200" dirty="0" smtClean="0">
                          <a:solidFill>
                            <a:schemeClr val="tx1"/>
                          </a:solidFill>
                        </a:rPr>
                        <a:t>年度：</a:t>
                      </a:r>
                      <a:r>
                        <a:rPr kumimoji="1" lang="en-US" altLang="ja-JP" sz="1200" dirty="0" smtClean="0">
                          <a:solidFill>
                            <a:schemeClr val="tx1"/>
                          </a:solidFill>
                        </a:rPr>
                        <a:t>76</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年度：</a:t>
                      </a:r>
                      <a:r>
                        <a:rPr kumimoji="1" lang="en-US" altLang="ja-JP" sz="1200" dirty="0" smtClean="0">
                          <a:solidFill>
                            <a:schemeClr val="tx1"/>
                          </a:solidFill>
                        </a:rPr>
                        <a:t>83</a:t>
                      </a:r>
                      <a:r>
                        <a:rPr kumimoji="1" lang="ja-JP" altLang="en-US" sz="1200" dirty="0" smtClean="0">
                          <a:solidFill>
                            <a:schemeClr val="tx1"/>
                          </a:solidFill>
                        </a:rPr>
                        <a:t>億円</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年度：</a:t>
                      </a:r>
                      <a:r>
                        <a:rPr kumimoji="1" lang="en-US" altLang="ja-JP" sz="1200" dirty="0" smtClean="0">
                          <a:solidFill>
                            <a:schemeClr val="tx1"/>
                          </a:solidFill>
                        </a:rPr>
                        <a:t>91</a:t>
                      </a:r>
                      <a:r>
                        <a:rPr kumimoji="1" lang="ja-JP" altLang="en-US" sz="1200" dirty="0" smtClean="0">
                          <a:solidFill>
                            <a:schemeClr val="tx1"/>
                          </a:solidFill>
                        </a:rPr>
                        <a:t>億円</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年度：</a:t>
                      </a:r>
                      <a:r>
                        <a:rPr kumimoji="1" lang="en-US" altLang="ja-JP" sz="1200" dirty="0" smtClean="0">
                          <a:solidFill>
                            <a:schemeClr val="tx1"/>
                          </a:solidFill>
                        </a:rPr>
                        <a:t>88</a:t>
                      </a:r>
                      <a:r>
                        <a:rPr kumimoji="1" lang="ja-JP" altLang="en-US" sz="1200" dirty="0" smtClean="0">
                          <a:solidFill>
                            <a:schemeClr val="tx1"/>
                          </a:solidFill>
                        </a:rPr>
                        <a:t>億円</a:t>
                      </a:r>
                      <a:endParaRPr kumimoji="1" lang="en-US" altLang="ja-JP" sz="1200" dirty="0" smtClean="0">
                        <a:solidFill>
                          <a:schemeClr val="tx1"/>
                        </a:solidFill>
                      </a:endParaRPr>
                    </a:p>
                    <a:p>
                      <a:pPr algn="l"/>
                      <a:endParaRPr kumimoji="1" lang="en-US" altLang="ja-JP" sz="1200" dirty="0" smtClean="0">
                        <a:solidFill>
                          <a:schemeClr val="tx1"/>
                        </a:solidFill>
                      </a:endParaRPr>
                    </a:p>
                    <a:p>
                      <a:pPr algn="l"/>
                      <a:r>
                        <a:rPr kumimoji="1" lang="ja-JP" altLang="en-US" sz="1200" dirty="0" smtClean="0">
                          <a:solidFill>
                            <a:schemeClr val="tx1"/>
                          </a:solidFill>
                        </a:rPr>
                        <a:t>・農業産出額</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2009</a:t>
                      </a:r>
                      <a:r>
                        <a:rPr kumimoji="1" lang="ja-JP" altLang="en-US" sz="1200" dirty="0" smtClean="0">
                          <a:solidFill>
                            <a:schemeClr val="tx1"/>
                          </a:solidFill>
                        </a:rPr>
                        <a:t>年：</a:t>
                      </a:r>
                      <a:r>
                        <a:rPr kumimoji="1" lang="en-US" altLang="ja-JP" sz="1200" dirty="0" smtClean="0">
                          <a:solidFill>
                            <a:schemeClr val="tx1"/>
                          </a:solidFill>
                        </a:rPr>
                        <a:t>319</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2012</a:t>
                      </a:r>
                      <a:r>
                        <a:rPr kumimoji="1" lang="ja-JP" altLang="en-US" sz="1200" dirty="0" smtClean="0">
                          <a:solidFill>
                            <a:schemeClr val="tx1"/>
                          </a:solidFill>
                        </a:rPr>
                        <a:t>年：</a:t>
                      </a:r>
                      <a:r>
                        <a:rPr kumimoji="1" lang="en-US" altLang="ja-JP" sz="1200" dirty="0" smtClean="0">
                          <a:solidFill>
                            <a:schemeClr val="tx1"/>
                          </a:solidFill>
                        </a:rPr>
                        <a:t>344</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2013</a:t>
                      </a:r>
                      <a:r>
                        <a:rPr kumimoji="1" lang="ja-JP" altLang="en-US" sz="1200" dirty="0" smtClean="0">
                          <a:solidFill>
                            <a:schemeClr val="tx1"/>
                          </a:solidFill>
                        </a:rPr>
                        <a:t>年：</a:t>
                      </a:r>
                      <a:r>
                        <a:rPr kumimoji="1" lang="en-US" altLang="ja-JP" sz="1200" dirty="0" smtClean="0">
                          <a:solidFill>
                            <a:schemeClr val="tx1"/>
                          </a:solidFill>
                        </a:rPr>
                        <a:t>331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2014</a:t>
                      </a:r>
                      <a:r>
                        <a:rPr kumimoji="1" lang="ja-JP" altLang="en-US" sz="1200" dirty="0" smtClean="0">
                          <a:solidFill>
                            <a:schemeClr val="tx1"/>
                          </a:solidFill>
                        </a:rPr>
                        <a:t>年：</a:t>
                      </a:r>
                      <a:r>
                        <a:rPr kumimoji="1" lang="en-US" altLang="ja-JP" sz="1200" dirty="0" smtClean="0">
                          <a:solidFill>
                            <a:schemeClr val="tx1"/>
                          </a:solidFill>
                        </a:rPr>
                        <a:t>320</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2015</a:t>
                      </a:r>
                      <a:r>
                        <a:rPr kumimoji="1" lang="ja-JP" altLang="en-US" sz="1200" dirty="0" smtClean="0">
                          <a:solidFill>
                            <a:schemeClr val="tx1"/>
                          </a:solidFill>
                        </a:rPr>
                        <a:t>年：</a:t>
                      </a:r>
                      <a:r>
                        <a:rPr kumimoji="1" lang="en-US" altLang="ja-JP" sz="1200" dirty="0" smtClean="0">
                          <a:solidFill>
                            <a:schemeClr val="tx1"/>
                          </a:solidFill>
                        </a:rPr>
                        <a:t>341</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2016</a:t>
                      </a:r>
                      <a:r>
                        <a:rPr kumimoji="1" lang="ja-JP" altLang="en-US" sz="1200" dirty="0" smtClean="0">
                          <a:solidFill>
                            <a:schemeClr val="tx1"/>
                          </a:solidFill>
                        </a:rPr>
                        <a:t>年：</a:t>
                      </a:r>
                      <a:r>
                        <a:rPr kumimoji="1" lang="en-US" altLang="ja-JP" sz="1200" dirty="0" smtClean="0">
                          <a:solidFill>
                            <a:schemeClr val="tx1"/>
                          </a:solidFill>
                        </a:rPr>
                        <a:t>353</a:t>
                      </a:r>
                      <a:r>
                        <a:rPr kumimoji="1" lang="ja-JP" altLang="en-US" sz="1200" dirty="0" smtClean="0">
                          <a:solidFill>
                            <a:schemeClr val="tx1"/>
                          </a:solidFill>
                        </a:rPr>
                        <a:t>億円</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a:t>
                      </a:r>
                      <a:r>
                        <a:rPr kumimoji="1" lang="en-US" altLang="ja-JP" sz="1200" dirty="0" smtClean="0">
                          <a:solidFill>
                            <a:schemeClr val="tx1"/>
                          </a:solidFill>
                        </a:rPr>
                        <a:t>2017</a:t>
                      </a:r>
                      <a:r>
                        <a:rPr kumimoji="1" lang="ja-JP" altLang="en-US" sz="1200" dirty="0" smtClean="0">
                          <a:solidFill>
                            <a:schemeClr val="tx1"/>
                          </a:solidFill>
                        </a:rPr>
                        <a:t>年：</a:t>
                      </a:r>
                      <a:r>
                        <a:rPr kumimoji="1" lang="en-US" altLang="ja-JP" sz="1200" dirty="0" smtClean="0">
                          <a:solidFill>
                            <a:schemeClr val="tx1"/>
                          </a:solidFill>
                        </a:rPr>
                        <a:t>357</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2018</a:t>
                      </a:r>
                      <a:r>
                        <a:rPr kumimoji="1" lang="ja-JP" altLang="en-US" sz="1200" dirty="0" smtClean="0">
                          <a:solidFill>
                            <a:schemeClr val="tx1"/>
                          </a:solidFill>
                        </a:rPr>
                        <a:t>年：</a:t>
                      </a:r>
                      <a:r>
                        <a:rPr kumimoji="1" lang="en-US" altLang="ja-JP" sz="1200" dirty="0" smtClean="0">
                          <a:solidFill>
                            <a:schemeClr val="tx1"/>
                          </a:solidFill>
                        </a:rPr>
                        <a:t>332</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2019</a:t>
                      </a:r>
                      <a:r>
                        <a:rPr kumimoji="1" lang="ja-JP" altLang="en-US" sz="1200" dirty="0" smtClean="0">
                          <a:solidFill>
                            <a:schemeClr val="tx1"/>
                          </a:solidFill>
                        </a:rPr>
                        <a:t>年：</a:t>
                      </a:r>
                      <a:r>
                        <a:rPr kumimoji="1" lang="en-US" altLang="ja-JP" sz="1200" dirty="0" smtClean="0">
                          <a:solidFill>
                            <a:schemeClr val="tx1"/>
                          </a:solidFill>
                        </a:rPr>
                        <a:t>320</a:t>
                      </a:r>
                      <a:r>
                        <a:rPr kumimoji="1" lang="ja-JP" altLang="en-US" sz="1200" dirty="0" smtClean="0">
                          <a:solidFill>
                            <a:schemeClr val="tx1"/>
                          </a:solidFill>
                        </a:rPr>
                        <a:t>億円</a:t>
                      </a:r>
                      <a:endParaRPr kumimoji="1" lang="en-US" altLang="ja-JP" sz="1200" dirty="0" smtClean="0">
                        <a:solidFill>
                          <a:schemeClr val="tx1"/>
                        </a:solidFill>
                      </a:endParaRPr>
                    </a:p>
                    <a:p>
                      <a:pPr algn="l"/>
                      <a:r>
                        <a:rPr kumimoji="1" lang="ja-JP" altLang="en-US" sz="1200" dirty="0" smtClean="0">
                          <a:solidFill>
                            <a:schemeClr val="tx1"/>
                          </a:solidFill>
                        </a:rPr>
                        <a:t>　</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311</a:t>
                      </a:r>
                      <a:r>
                        <a:rPr kumimoji="1" lang="ja-JP" altLang="en-US" sz="1200" dirty="0" smtClean="0">
                          <a:solidFill>
                            <a:schemeClr val="tx1"/>
                          </a:solidFill>
                        </a:rPr>
                        <a:t>億円</a:t>
                      </a:r>
                      <a:endParaRPr kumimoji="1" lang="en-US" altLang="ja-JP" sz="1200" dirty="0" smtClean="0">
                        <a:solidFill>
                          <a:schemeClr val="tx1"/>
                        </a:solidFill>
                      </a:endParaRPr>
                    </a:p>
                  </a:txBody>
                  <a:tcP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999794374"/>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50936" y="8393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 ）保健・医療療養体制の整備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194471" y="671916"/>
          <a:ext cx="8576093" cy="2507957"/>
        </p:xfrm>
        <a:graphic>
          <a:graphicData uri="http://schemas.openxmlformats.org/drawingml/2006/table">
            <a:tbl>
              <a:tblPr firstRow="1">
                <a:tableStyleId>{7DF18680-E054-41AD-8BC1-D1AEF772440D}</a:tableStyleId>
              </a:tblPr>
              <a:tblGrid>
                <a:gridCol w="1435460">
                  <a:extLst>
                    <a:ext uri="{9D8B030D-6E8A-4147-A177-3AD203B41FA5}">
                      <a16:colId xmlns:a16="http://schemas.microsoft.com/office/drawing/2014/main" val="20000"/>
                    </a:ext>
                  </a:extLst>
                </a:gridCol>
                <a:gridCol w="7140633">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第５波（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73539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○保健・医療提供体制計画</a:t>
                      </a:r>
                      <a:r>
                        <a:rPr kumimoji="1" lang="ja-JP" altLang="en-US" sz="1200" kern="1200" dirty="0" smtClean="0">
                          <a:solidFill>
                            <a:schemeClr val="tx1"/>
                          </a:solidFill>
                          <a:latin typeface="ＭＳ Ｐゴシック" panose="020B0600070205080204" pitchFamily="50" charset="-128"/>
                          <a:ea typeface="+mn-ea"/>
                          <a:cs typeface="+mn-cs"/>
                        </a:rPr>
                        <a:t>策定。</a:t>
                      </a:r>
                      <a:endParaRPr kumimoji="1" lang="en-US" altLang="ja-JP" sz="1200" kern="120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○訪問看護ステーションと連携した健康観察体制を整備。</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○感染規模に応じた保健所業務の段階的な重点化。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1526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0" kern="1200" dirty="0">
                          <a:solidFill>
                            <a:schemeClr val="tx1"/>
                          </a:solidFill>
                          <a:latin typeface="ＭＳ Ｐゴシック" panose="020B0600070205080204" pitchFamily="50" charset="-128"/>
                          <a:ea typeface="+mn-ea"/>
                          <a:cs typeface="+mn-cs"/>
                        </a:rPr>
                        <a:t>○高齢者施設等全員検査などクラスター対策を継続実施</a:t>
                      </a:r>
                      <a:r>
                        <a:rPr kumimoji="1" lang="ja-JP" altLang="en-US" sz="1200" b="0" kern="1200" dirty="0" smtClean="0">
                          <a:solidFill>
                            <a:schemeClr val="tx1"/>
                          </a:solidFill>
                          <a:latin typeface="ＭＳ Ｐゴシック" panose="020B0600070205080204" pitchFamily="50" charset="-128"/>
                          <a:ea typeface="+mn-ea"/>
                          <a:cs typeface="+mn-cs"/>
                        </a:rPr>
                        <a:t>。</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○健康医療部内にクラスター対応班設置。</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07687037"/>
                  </a:ext>
                </a:extLst>
              </a:tr>
              <a:tr h="43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○大規模接種会場</a:t>
                      </a:r>
                      <a:r>
                        <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２、３か所目</a:t>
                      </a:r>
                      <a:r>
                        <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を</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設置。</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○職域</a:t>
                      </a:r>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接種を開始。</a:t>
                      </a:r>
                      <a:endParaRPr kumimoji="1" lang="en-US" altLang="ja-JP" sz="1200" b="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a:solidFill>
                            <a:schemeClr val="tx1"/>
                          </a:solidFill>
                          <a:latin typeface="ＭＳ Ｐゴシック" panose="020B0600070205080204" pitchFamily="50" charset="-128"/>
                          <a:ea typeface="ＭＳ Ｐゴシック" panose="020B0600070205080204" pitchFamily="50" charset="-128"/>
                          <a:cs typeface="+mn-cs"/>
                        </a:rPr>
                        <a:t>○若年層のワクチン接種促進キャンペーンを実施</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○職域接種体制整備支援補助金受付開始。</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○個別接種促進協力金の受付開始。</a:t>
                      </a:r>
                      <a:endParaRPr kumimoji="1" lang="en-US" altLang="ja-JP" sz="1200" b="0" kern="1200" dirty="0" smtClean="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37842023"/>
                  </a:ext>
                </a:extLst>
              </a:tr>
            </a:tbl>
          </a:graphicData>
        </a:graphic>
      </p:graphicFrame>
    </p:spTree>
    <p:extLst>
      <p:ext uri="{BB962C8B-B14F-4D97-AF65-F5344CB8AC3E}">
        <p14:creationId xmlns:p14="http://schemas.microsoft.com/office/powerpoint/2010/main" val="162756485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64188" y="652910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23528" y="820648"/>
          <a:ext cx="8604169" cy="5967052"/>
        </p:xfrm>
        <a:graphic>
          <a:graphicData uri="http://schemas.openxmlformats.org/drawingml/2006/table">
            <a:tbl>
              <a:tblPr firstRow="1">
                <a:tableStyleId>{7DF18680-E054-41AD-8BC1-D1AEF772440D}</a:tableStyleId>
              </a:tblPr>
              <a:tblGrid>
                <a:gridCol w="785847">
                  <a:extLst>
                    <a:ext uri="{9D8B030D-6E8A-4147-A177-3AD203B41FA5}">
                      <a16:colId xmlns:a16="http://schemas.microsoft.com/office/drawing/2014/main" val="20000"/>
                    </a:ext>
                  </a:extLst>
                </a:gridCol>
                <a:gridCol w="3909161">
                  <a:extLst>
                    <a:ext uri="{9D8B030D-6E8A-4147-A177-3AD203B41FA5}">
                      <a16:colId xmlns:a16="http://schemas.microsoft.com/office/drawing/2014/main" val="20001"/>
                    </a:ext>
                  </a:extLst>
                </a:gridCol>
                <a:gridCol w="3909161">
                  <a:extLst>
                    <a:ext uri="{9D8B030D-6E8A-4147-A177-3AD203B41FA5}">
                      <a16:colId xmlns:a16="http://schemas.microsoft.com/office/drawing/2014/main" val="1349996486"/>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第６波前半（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17</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第６波後半（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24</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1224000">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○無料検査（経済社会活動実施目的や感染不安のある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場合）を実施。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○診療・検査医療機関や高齢者施設等へ抗原定性検査 </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キットを配布。</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mn-ea"/>
                          <a:cs typeface="+mn-cs"/>
                        </a:rPr>
                        <a:t>　〇全ての診療・検査医療機関の公表</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spc="-20" baseline="0" dirty="0">
                          <a:solidFill>
                            <a:schemeClr val="tx1"/>
                          </a:solidFill>
                          <a:latin typeface="ＭＳ Ｐゴシック" panose="020B0600070205080204" pitchFamily="50" charset="-128"/>
                          <a:ea typeface="+mn-ea"/>
                          <a:cs typeface="+mn-cs"/>
                        </a:rPr>
                        <a:t>○診療・検査医療機関を充実（指定増、日祝日体制強化）</a:t>
                      </a:r>
                      <a:endParaRPr kumimoji="1" lang="en-US" altLang="ja-JP" sz="1200" kern="1200" spc="-20" baseline="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6105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○災害級非常事態（病床確保計画フェーズ５）への移行</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や自院患者の治療継続等を要請。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mn-ea"/>
                          <a:cs typeface="+mn-cs"/>
                        </a:rPr>
                        <a:t>大規模医療・療養センターの運営</a:t>
                      </a:r>
                      <a:r>
                        <a:rPr kumimoji="1" lang="ja-JP" altLang="en-US" sz="1200" b="0" kern="1200" spc="0" baseline="0" dirty="0">
                          <a:solidFill>
                            <a:schemeClr val="tx1"/>
                          </a:solidFill>
                          <a:latin typeface="ＭＳ Ｐゴシック" panose="020B0600070205080204" pitchFamily="50" charset="-128"/>
                          <a:ea typeface="+mn-ea"/>
                          <a:cs typeface="+mn-cs"/>
                        </a:rPr>
                        <a:t>。</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○入院・療養の考え方を見直し、</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入院対象を中等症以上</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の方などに重点化。宿泊転送班を健康医療部内に設</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置し、</a:t>
                      </a:r>
                      <a:r>
                        <a:rPr kumimoji="1" lang="ja-JP" altLang="en-US" sz="1200" kern="1200" dirty="0">
                          <a:solidFill>
                            <a:schemeClr val="tx1"/>
                          </a:solidFill>
                          <a:latin typeface="ＭＳ Ｐゴシック" panose="020B0600070205080204" pitchFamily="50" charset="-128"/>
                          <a:ea typeface="+mn-ea"/>
                          <a:cs typeface="+mn-cs"/>
                        </a:rPr>
                        <a:t>協力金支給等による転退院促進。</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◆宿泊療養・自宅療養</a:t>
                      </a:r>
                      <a:endParaRPr kumimoji="1" lang="en-US" altLang="ja-JP" sz="1200" kern="1200" spc="-4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○災害級非常事態に備えるため、宿泊療養施設を拡充</a:t>
                      </a:r>
                      <a:r>
                        <a:rPr kumimoji="1" lang="ja-JP" altLang="en-US" sz="1200" kern="1200" spc="0" baseline="0" dirty="0">
                          <a:solidFill>
                            <a:schemeClr val="tx1"/>
                          </a:solidFill>
                          <a:latin typeface="ＭＳ Ｐゴシック" panose="020B0600070205080204" pitchFamily="50" charset="-128"/>
                          <a:ea typeface="+mn-ea"/>
                          <a:cs typeface="+mn-cs"/>
                        </a:rPr>
                        <a:t>。</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〇宿泊療養施設への夜間・休日往診体制の整備。</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40" baseline="0" dirty="0">
                          <a:solidFill>
                            <a:schemeClr val="tx1"/>
                          </a:solidFill>
                          <a:latin typeface="ＭＳ Ｐゴシック" panose="020B0600070205080204" pitchFamily="50" charset="-128"/>
                          <a:ea typeface="+mn-ea"/>
                          <a:cs typeface="+mn-cs"/>
                        </a:rPr>
                        <a:t>　〇発生届の遅れに対する宿泊療養施設入所手続き迅速化。</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strike="noStrike" kern="1200" spc="0" baseline="0" dirty="0" smtClean="0">
                          <a:solidFill>
                            <a:schemeClr val="tx1"/>
                          </a:solidFill>
                          <a:latin typeface="ＭＳ Ｐゴシック" panose="020B0600070205080204" pitchFamily="50" charset="-128"/>
                          <a:ea typeface="+mn-ea"/>
                          <a:cs typeface="+mn-cs"/>
                        </a:rPr>
                        <a:t>歩行介助など一定</a:t>
                      </a:r>
                      <a:r>
                        <a:rPr kumimoji="1" lang="ja-JP" altLang="en-US" sz="1200" b="0" strike="noStrike" kern="1200" spc="0" baseline="0" dirty="0" smtClean="0">
                          <a:solidFill>
                            <a:schemeClr val="tx1"/>
                          </a:solidFill>
                          <a:latin typeface="ＭＳ Ｐゴシック" panose="020B0600070205080204" pitchFamily="50" charset="-128"/>
                          <a:ea typeface="+mn-ea"/>
                          <a:cs typeface="+mn-cs"/>
                        </a:rPr>
                        <a:t>の</a:t>
                      </a:r>
                      <a:r>
                        <a:rPr kumimoji="1" lang="ja-JP" altLang="en-US" sz="1200" kern="1200" spc="0" baseline="0" dirty="0" smtClean="0">
                          <a:solidFill>
                            <a:schemeClr val="tx1"/>
                          </a:solidFill>
                          <a:latin typeface="ＭＳ Ｐゴシック" panose="020B0600070205080204" pitchFamily="50" charset="-128"/>
                          <a:ea typeface="+mn-ea"/>
                          <a:cs typeface="+mn-cs"/>
                        </a:rPr>
                        <a:t>生活介助</a:t>
                      </a:r>
                      <a:r>
                        <a:rPr kumimoji="1" lang="ja-JP" altLang="en-US" sz="1200" b="0" kern="1200" spc="0" baseline="0" dirty="0" smtClean="0">
                          <a:solidFill>
                            <a:schemeClr val="tx1"/>
                          </a:solidFill>
                          <a:latin typeface="ＭＳ Ｐゴシック" panose="020B0600070205080204" pitchFamily="50" charset="-128"/>
                          <a:ea typeface="+mn-ea"/>
                          <a:cs typeface="+mn-cs"/>
                        </a:rPr>
                        <a:t>にも対</a:t>
                      </a:r>
                      <a:r>
                        <a:rPr kumimoji="1" lang="ja-JP" altLang="en-US" sz="1200" kern="1200" spc="0" baseline="0" dirty="0" smtClean="0">
                          <a:solidFill>
                            <a:schemeClr val="tx1"/>
                          </a:solidFill>
                          <a:latin typeface="ＭＳ Ｐゴシック" panose="020B0600070205080204" pitchFamily="50" charset="-128"/>
                          <a:ea typeface="+mn-ea"/>
                          <a:cs typeface="+mn-cs"/>
                        </a:rPr>
                        <a:t>応する</a:t>
                      </a:r>
                      <a:r>
                        <a:rPr kumimoji="1" lang="ja-JP" altLang="en-US" sz="1200" b="1" u="sng" kern="1200" spc="0" baseline="0" dirty="0" smtClean="0">
                          <a:solidFill>
                            <a:schemeClr val="tx1"/>
                          </a:solidFill>
                          <a:latin typeface="ＭＳ Ｐゴシック" panose="020B0600070205080204" pitchFamily="50" charset="-128"/>
                          <a:ea typeface="+mn-ea"/>
                          <a:cs typeface="+mn-cs"/>
                        </a:rPr>
                        <a:t>臨時の</a:t>
                      </a:r>
                      <a:endParaRPr kumimoji="1" lang="en-US" altLang="ja-JP" sz="1200" b="1" u="sng" kern="1200" spc="0" baseline="0" dirty="0" smtClean="0">
                        <a:solidFill>
                          <a:schemeClr val="tx1"/>
                        </a:solidFill>
                        <a:latin typeface="ＭＳ Ｐゴシック" panose="020B0600070205080204" pitchFamily="50" charset="-128"/>
                        <a:ea typeface="+mn-ea"/>
                        <a:cs typeface="+mn-cs"/>
                      </a:endParaRPr>
                    </a:p>
                    <a:p>
                      <a:r>
                        <a:rPr kumimoji="1" lang="en-US" altLang="ja-JP" sz="1200" b="1" u="none" kern="1200" spc="0" baseline="0" dirty="0" smtClean="0">
                          <a:solidFill>
                            <a:schemeClr val="tx1"/>
                          </a:solidFill>
                          <a:latin typeface="ＭＳ Ｐゴシック" panose="020B0600070205080204" pitchFamily="50" charset="-128"/>
                          <a:ea typeface="+mn-ea"/>
                          <a:cs typeface="+mn-cs"/>
                        </a:rPr>
                        <a:t>      </a:t>
                      </a:r>
                      <a:r>
                        <a:rPr kumimoji="1" lang="ja-JP" altLang="en-US" sz="1200" b="1" u="sng" kern="1200" spc="0" baseline="0" dirty="0" smtClean="0">
                          <a:solidFill>
                            <a:schemeClr val="tx1"/>
                          </a:solidFill>
                          <a:latin typeface="ＭＳ Ｐゴシック" panose="020B0600070205080204" pitchFamily="50" charset="-128"/>
                          <a:ea typeface="+mn-ea"/>
                          <a:cs typeface="+mn-cs"/>
                        </a:rPr>
                        <a:t>医療施設・スマイル</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b="1" u="sng" kern="1200" spc="0" baseline="0" dirty="0" smtClean="0">
                          <a:solidFill>
                            <a:schemeClr val="tx1"/>
                          </a:solidFill>
                          <a:latin typeface="ＭＳ Ｐゴシック" panose="020B0600070205080204" pitchFamily="50" charset="-128"/>
                          <a:ea typeface="+mn-ea"/>
                          <a:cs typeface="+mn-cs"/>
                        </a:rPr>
                        <a:t>別記</a:t>
                      </a:r>
                      <a:r>
                        <a:rPr kumimoji="1" lang="ja-JP" altLang="en-US" sz="1200" b="1" u="sng" strike="noStrike" kern="1200" spc="0" baseline="0" dirty="0" smtClean="0">
                          <a:solidFill>
                            <a:schemeClr val="tx1"/>
                          </a:solidFill>
                          <a:latin typeface="ＭＳ Ｐゴシック" panose="020B0600070205080204" pitchFamily="50" charset="-128"/>
                          <a:ea typeface="+mn-ea"/>
                          <a:cs typeface="+mn-cs"/>
                        </a:rPr>
                        <a:t>⑬</a:t>
                      </a:r>
                      <a:r>
                        <a:rPr kumimoji="1" lang="en-US" altLang="ja-JP" sz="1200" b="1" u="sng" kern="1200" spc="0" baseline="0" dirty="0" smtClean="0">
                          <a:solidFill>
                            <a:schemeClr val="tx1"/>
                          </a:solidFill>
                          <a:latin typeface="ＭＳ Ｐゴシック" panose="020B0600070205080204" pitchFamily="50" charset="-128"/>
                          <a:ea typeface="+mn-ea"/>
                          <a:cs typeface="+mn-cs"/>
                        </a:rPr>
                        <a:t>》</a:t>
                      </a:r>
                      <a:r>
                        <a:rPr kumimoji="1" lang="ja-JP" altLang="en-US" sz="1200" kern="1200" spc="0" baseline="0" dirty="0" smtClean="0">
                          <a:solidFill>
                            <a:schemeClr val="tx1"/>
                          </a:solidFill>
                          <a:latin typeface="ＭＳ Ｐゴシック" panose="020B0600070205080204" pitchFamily="50" charset="-128"/>
                          <a:ea typeface="+mn-ea"/>
                          <a:cs typeface="+mn-cs"/>
                        </a:rPr>
                        <a:t>を設置。</a:t>
                      </a:r>
                      <a:endParaRPr kumimoji="1" lang="en-US" altLang="ja-JP" sz="1200" kern="1200" spc="0" baseline="0" dirty="0" smtClean="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〇自宅療養者支援サイトによる支援情報等の周知。</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〇入院患者待機ステーションの再開。</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40" baseline="0" dirty="0">
                          <a:solidFill>
                            <a:schemeClr val="tx1"/>
                          </a:solidFill>
                          <a:latin typeface="ＭＳ Ｐゴシック" panose="020B0600070205080204" pitchFamily="50" charset="-128"/>
                          <a:ea typeface="ＭＳ Ｐゴシック" panose="020B0600070205080204" pitchFamily="50" charset="-128"/>
                          <a:cs typeface="+mn-cs"/>
                        </a:rPr>
                        <a:t>　</a:t>
                      </a:r>
                      <a:endParaRPr kumimoji="1" lang="en-US" altLang="ja-JP" sz="1200" kern="1200" spc="-4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mn-ea"/>
                          <a:cs typeface="+mn-cs"/>
                        </a:rPr>
                        <a:t>◆病床確保</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baseline="0" dirty="0">
                          <a:solidFill>
                            <a:schemeClr val="tx1"/>
                          </a:solidFill>
                          <a:latin typeface="ＭＳ Ｐゴシック" panose="020B0600070205080204" pitchFamily="50" charset="-128"/>
                          <a:ea typeface="+mn-ea"/>
                          <a:cs typeface="+mn-cs"/>
                        </a:rPr>
                        <a:t> 〇受入医療機関の病院機能分類の見直し</a:t>
                      </a:r>
                      <a:endParaRPr kumimoji="1" lang="en-US" altLang="ja-JP" sz="1200" kern="1200" baseline="0" dirty="0">
                        <a:solidFill>
                          <a:schemeClr val="tx1"/>
                        </a:solidFill>
                        <a:latin typeface="ＭＳ Ｐゴシック" panose="020B0600070205080204" pitchFamily="50" charset="-128"/>
                        <a:ea typeface="+mn-ea"/>
                        <a:cs typeface="+mn-cs"/>
                      </a:endParaRPr>
                    </a:p>
                    <a:p>
                      <a:r>
                        <a:rPr kumimoji="1" lang="en-US" altLang="ja-JP"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○緊急避難的確保病床として軽症中等症病床の増床と</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高齢者リハビリ・ケア病床確保を要請。</a:t>
                      </a:r>
                      <a:endParaRPr kumimoji="1" lang="en-US" altLang="ja-JP" sz="1200" kern="1200" dirty="0">
                        <a:solidFill>
                          <a:schemeClr val="tx1"/>
                        </a:solidFill>
                        <a:latin typeface="ＭＳ Ｐゴシック" panose="020B0600070205080204" pitchFamily="50" charset="-128"/>
                        <a:ea typeface="+mn-ea"/>
                        <a:cs typeface="+mn-cs"/>
                      </a:endParaRPr>
                    </a:p>
                    <a:p>
                      <a:r>
                        <a:rPr kumimoji="1" lang="en-US" altLang="ja-JP" sz="1200" kern="120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○全病院に対し、自院患者の陽性判明時に、コロナ治療</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の継続を要請。</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〇非受入病院に対する感染対策支援体制の構築</a:t>
                      </a:r>
                      <a:endParaRPr kumimoji="1" lang="en-US" altLang="ja-JP" sz="1200" b="1" u="sng" kern="1200" spc="0" baseline="0" dirty="0">
                        <a:solidFill>
                          <a:schemeClr val="tx1"/>
                        </a:solidFill>
                        <a:latin typeface="ＭＳ Ｐゴシック" panose="020B0600070205080204" pitchFamily="50" charset="-128"/>
                        <a:ea typeface="+mn-ea"/>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a:t>
                      </a:r>
                      <a:r>
                        <a:rPr kumimoji="1" lang="en-US" altLang="ja-JP" sz="1200" kern="1200" spc="0" baseline="0" dirty="0">
                          <a:solidFill>
                            <a:schemeClr val="tx1"/>
                          </a:solidFill>
                          <a:latin typeface="ＭＳ Ｐゴシック" panose="020B0600070205080204" pitchFamily="50" charset="-128"/>
                          <a:ea typeface="+mn-ea"/>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○圏域単位・病病連携に軸足を置いた入院調整の実施。</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en-US" altLang="ja-JP" sz="1200" kern="1200" spc="0" baseline="0" dirty="0">
                          <a:solidFill>
                            <a:schemeClr val="tx1"/>
                          </a:solidFill>
                          <a:latin typeface="ＭＳ Ｐゴシック" panose="020B0600070205080204" pitchFamily="50" charset="-128"/>
                          <a:ea typeface="+mn-ea"/>
                          <a:cs typeface="+mn-cs"/>
                        </a:rPr>
                        <a:t> </a:t>
                      </a:r>
                      <a:r>
                        <a:rPr kumimoji="1" lang="ja-JP" altLang="en-US" sz="1200" kern="1200" spc="0" baseline="0" dirty="0">
                          <a:solidFill>
                            <a:schemeClr val="tx1"/>
                          </a:solidFill>
                          <a:latin typeface="ＭＳ Ｐゴシック" panose="020B0600070205080204" pitchFamily="50" charset="-128"/>
                          <a:ea typeface="+mn-ea"/>
                          <a:cs typeface="+mn-cs"/>
                        </a:rPr>
                        <a:t>　〇トリアージ病院の設定によるコロナ疑い患者の搬送体</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mn-ea"/>
                          <a:cs typeface="+mn-cs"/>
                        </a:rPr>
                        <a:t>　　　制の整備</a:t>
                      </a:r>
                      <a:endParaRPr kumimoji="1" lang="en-US" altLang="ja-JP" sz="1200" kern="1200" spc="0" baseline="0" dirty="0">
                        <a:solidFill>
                          <a:schemeClr val="tx1"/>
                        </a:solidFill>
                        <a:latin typeface="ＭＳ Ｐゴシック" panose="020B0600070205080204" pitchFamily="50" charset="-128"/>
                        <a:ea typeface="+mn-ea"/>
                        <a:cs typeface="+mn-cs"/>
                      </a:endParaRPr>
                    </a:p>
                    <a:p>
                      <a:r>
                        <a:rPr kumimoji="1" lang="ja-JP" altLang="en-US" sz="1200" b="1" kern="1200" spc="0" baseline="0" dirty="0">
                          <a:solidFill>
                            <a:schemeClr val="tx1"/>
                          </a:solidFill>
                          <a:latin typeface="ＭＳ Ｐゴシック" panose="020B0600070205080204" pitchFamily="50" charset="-128"/>
                          <a:ea typeface="+mn-ea"/>
                          <a:cs typeface="+mn-cs"/>
                        </a:rPr>
                        <a:t>◆宿泊療養・自宅療養</a:t>
                      </a:r>
                      <a:endParaRPr kumimoji="1" lang="en-US" altLang="ja-JP" sz="1200" kern="1200" spc="-40" baseline="0" dirty="0">
                        <a:solidFill>
                          <a:schemeClr val="tx1"/>
                        </a:solidFill>
                        <a:latin typeface="ＭＳ Ｐゴシック" panose="020B0600070205080204" pitchFamily="50" charset="-128"/>
                        <a:ea typeface="+mn-ea"/>
                        <a:cs typeface="+mn-cs"/>
                      </a:endParaRPr>
                    </a:p>
                    <a:p>
                      <a:r>
                        <a:rPr kumimoji="1" lang="ja-JP" altLang="en-US" sz="1200" kern="1200" dirty="0" smtClean="0">
                          <a:solidFill>
                            <a:schemeClr val="tx1"/>
                          </a:solidFill>
                          <a:latin typeface="ＭＳ Ｐゴシック" panose="020B0600070205080204" pitchFamily="50" charset="-128"/>
                          <a:ea typeface="+mn-ea"/>
                          <a:cs typeface="+mn-cs"/>
                        </a:rPr>
                        <a:t>　〇宿泊療養施設の確保継続と診療型宿泊療養施設等の</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en-US" altLang="ja-JP" sz="1200" kern="1200" dirty="0" smtClean="0">
                          <a:solidFill>
                            <a:schemeClr val="tx1"/>
                          </a:solidFill>
                          <a:latin typeface="ＭＳ Ｐゴシック" panose="020B0600070205080204" pitchFamily="50" charset="-128"/>
                          <a:ea typeface="+mn-ea"/>
                          <a:cs typeface="+mn-cs"/>
                        </a:rPr>
                        <a:t>     </a:t>
                      </a:r>
                      <a:r>
                        <a:rPr kumimoji="1" lang="ja-JP" altLang="en-US" sz="1200" kern="1200" dirty="0" smtClean="0">
                          <a:solidFill>
                            <a:schemeClr val="tx1"/>
                          </a:solidFill>
                          <a:latin typeface="ＭＳ Ｐゴシック" panose="020B0600070205080204" pitchFamily="50" charset="-128"/>
                          <a:ea typeface="+mn-ea"/>
                          <a:cs typeface="+mn-cs"/>
                        </a:rPr>
                        <a:t>運用継続。</a:t>
                      </a:r>
                    </a:p>
                    <a:p>
                      <a:r>
                        <a:rPr kumimoji="1" lang="ja-JP" altLang="en-US" sz="1200" kern="1200" dirty="0">
                          <a:solidFill>
                            <a:schemeClr val="tx1"/>
                          </a:solidFill>
                          <a:latin typeface="ＭＳ Ｐゴシック" panose="020B0600070205080204" pitchFamily="50" charset="-128"/>
                          <a:ea typeface="+mn-ea"/>
                          <a:cs typeface="+mn-cs"/>
                        </a:rPr>
                        <a:t>　○外来診療病院の登録及び夜間休日における外来診療</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a:t>
                      </a:r>
                      <a:r>
                        <a:rPr kumimoji="1" lang="ja-JP" altLang="en-US" sz="1200" kern="1200" baseline="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を拡大。</a:t>
                      </a:r>
                      <a:endParaRPr kumimoji="1" lang="en-US" altLang="ja-JP" sz="1200" kern="1200" spc="0" baseline="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72117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○濃厚接触者の特定・検査や自宅療養者の健康観察を</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ハイリスク者に重点化。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○府管轄保健所に事務処理センター設置及び配食・パル</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　スセンター設置による業務一元化。</a:t>
                      </a:r>
                      <a:endParaRPr kumimoji="1" lang="en-US" altLang="ja-JP" sz="1200"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mn-ea"/>
                          <a:cs typeface="+mn-cs"/>
                        </a:rPr>
                        <a:t>○診療・検査医療機関に対し、発生届の</a:t>
                      </a:r>
                      <a:r>
                        <a:rPr kumimoji="1" lang="en-US" altLang="ja-JP" sz="1200" kern="1200" dirty="0">
                          <a:solidFill>
                            <a:schemeClr val="tx1"/>
                          </a:solidFill>
                          <a:latin typeface="ＭＳ Ｐゴシック" panose="020B0600070205080204" pitchFamily="50" charset="-128"/>
                          <a:ea typeface="+mn-ea"/>
                          <a:cs typeface="+mn-cs"/>
                        </a:rPr>
                        <a:t>HER-SYS</a:t>
                      </a:r>
                      <a:r>
                        <a:rPr kumimoji="1" lang="ja-JP" altLang="en-US" sz="1200" kern="1200" dirty="0">
                          <a:solidFill>
                            <a:schemeClr val="tx1"/>
                          </a:solidFill>
                          <a:latin typeface="ＭＳ Ｐゴシック" panose="020B0600070205080204" pitchFamily="50" charset="-128"/>
                          <a:ea typeface="+mn-ea"/>
                          <a:cs typeface="+mn-cs"/>
                        </a:rPr>
                        <a:t>入力や</a:t>
                      </a:r>
                      <a:endParaRPr kumimoji="1" lang="en-US" altLang="ja-JP" sz="1200" kern="1200" dirty="0">
                        <a:solidFill>
                          <a:schemeClr val="tx1"/>
                        </a:solidFill>
                        <a:latin typeface="ＭＳ Ｐゴシック" panose="020B0600070205080204" pitchFamily="50" charset="-128"/>
                        <a:ea typeface="+mn-ea"/>
                        <a:cs typeface="+mn-cs"/>
                      </a:endParaRPr>
                    </a:p>
                    <a:p>
                      <a:r>
                        <a:rPr kumimoji="1" lang="en-US" altLang="ja-JP" sz="1200" kern="1200" dirty="0">
                          <a:solidFill>
                            <a:schemeClr val="tx1"/>
                          </a:solidFill>
                          <a:latin typeface="ＭＳ Ｐゴシック" panose="020B0600070205080204" pitchFamily="50" charset="-128"/>
                          <a:ea typeface="+mn-ea"/>
                          <a:cs typeface="+mn-cs"/>
                        </a:rPr>
                        <a:t>   </a:t>
                      </a:r>
                      <a:r>
                        <a:rPr kumimoji="1" lang="ja-JP" altLang="en-US" sz="1200" kern="1200" dirty="0">
                          <a:solidFill>
                            <a:schemeClr val="tx1"/>
                          </a:solidFill>
                          <a:latin typeface="ＭＳ Ｐゴシック" panose="020B0600070205080204" pitchFamily="50" charset="-128"/>
                          <a:ea typeface="+mn-ea"/>
                          <a:cs typeface="+mn-cs"/>
                        </a:rPr>
                        <a:t>健康観察を委託。</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bl>
          </a:graphicData>
        </a:graphic>
      </p:graphicFrame>
      <p:sp>
        <p:nvSpPr>
          <p:cNvPr id="8" name="正方形/長方形 7"/>
          <p:cNvSpPr/>
          <p:nvPr/>
        </p:nvSpPr>
        <p:spPr>
          <a:xfrm>
            <a:off x="1374343" y="5663033"/>
            <a:ext cx="2448001" cy="208737"/>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11,477</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grpSp>
        <p:nvGrpSpPr>
          <p:cNvPr id="2" name="グループ化 1"/>
          <p:cNvGrpSpPr/>
          <p:nvPr/>
        </p:nvGrpSpPr>
        <p:grpSpPr>
          <a:xfrm>
            <a:off x="1374343" y="5361381"/>
            <a:ext cx="6930318" cy="222916"/>
            <a:chOff x="2212099" y="3076177"/>
            <a:chExt cx="6930318" cy="222916"/>
          </a:xfrm>
        </p:grpSpPr>
        <p:sp>
          <p:nvSpPr>
            <p:cNvPr id="12" name="角丸四角形 11"/>
            <p:cNvSpPr/>
            <p:nvPr/>
          </p:nvSpPr>
          <p:spPr>
            <a:xfrm>
              <a:off x="2212099" y="3083069"/>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622</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3,509</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5452099" y="3076177"/>
              <a:ext cx="3690318" cy="21562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日、軽症中等症病床：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13" name="グループ化 12"/>
          <p:cNvGrpSpPr/>
          <p:nvPr/>
        </p:nvGrpSpPr>
        <p:grpSpPr>
          <a:xfrm>
            <a:off x="1362898" y="2095623"/>
            <a:ext cx="4860224" cy="216024"/>
            <a:chOff x="1648770" y="2576362"/>
            <a:chExt cx="4860224" cy="216024"/>
          </a:xfrm>
        </p:grpSpPr>
        <p:sp>
          <p:nvSpPr>
            <p:cNvPr id="16" name="角丸四角形 15"/>
            <p:cNvSpPr/>
            <p:nvPr/>
          </p:nvSpPr>
          <p:spPr>
            <a:xfrm>
              <a:off x="1648770" y="2576362"/>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1,908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7" name="正方形/長方形 16"/>
            <p:cNvSpPr/>
            <p:nvPr/>
          </p:nvSpPr>
          <p:spPr>
            <a:xfrm>
              <a:off x="4492770" y="2576362"/>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
        <p:nvSpPr>
          <p:cNvPr id="14" name="正方形/長方形 13"/>
          <p:cNvSpPr/>
          <p:nvPr/>
        </p:nvSpPr>
        <p:spPr>
          <a:xfrm>
            <a:off x="3822344" y="5684614"/>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8145221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2283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23528" y="820648"/>
          <a:ext cx="8604169" cy="3235598"/>
        </p:xfrm>
        <a:graphic>
          <a:graphicData uri="http://schemas.openxmlformats.org/drawingml/2006/table">
            <a:tbl>
              <a:tblPr firstRow="1">
                <a:tableStyleId>{7DF18680-E054-41AD-8BC1-D1AEF772440D}</a:tableStyleId>
              </a:tblPr>
              <a:tblGrid>
                <a:gridCol w="785847">
                  <a:extLst>
                    <a:ext uri="{9D8B030D-6E8A-4147-A177-3AD203B41FA5}">
                      <a16:colId xmlns:a16="http://schemas.microsoft.com/office/drawing/2014/main" val="20000"/>
                    </a:ext>
                  </a:extLst>
                </a:gridCol>
                <a:gridCol w="3909161">
                  <a:extLst>
                    <a:ext uri="{9D8B030D-6E8A-4147-A177-3AD203B41FA5}">
                      <a16:colId xmlns:a16="http://schemas.microsoft.com/office/drawing/2014/main" val="20001"/>
                    </a:ext>
                  </a:extLst>
                </a:gridCol>
                <a:gridCol w="3909161">
                  <a:extLst>
                    <a:ext uri="{9D8B030D-6E8A-4147-A177-3AD203B41FA5}">
                      <a16:colId xmlns:a16="http://schemas.microsoft.com/office/drawing/2014/main" val="1349996486"/>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第６波前半（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2021</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17</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第６波後半（</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年３月中旬～</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24</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41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smtClean="0">
                          <a:solidFill>
                            <a:schemeClr val="tx1"/>
                          </a:solidFill>
                          <a:latin typeface="ＭＳ Ｐゴシック" panose="020B0600070205080204" pitchFamily="50" charset="-128"/>
                          <a:ea typeface="+mn-ea"/>
                          <a:cs typeface="+mn-cs"/>
                        </a:rPr>
                        <a:t>○高齢者施設対策</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ja-JP" altLang="en-US" sz="1200" kern="1200" dirty="0" smtClean="0">
                          <a:solidFill>
                            <a:schemeClr val="tx1"/>
                          </a:solidFill>
                          <a:latin typeface="ＭＳ Ｐゴシック" panose="020B0600070205080204" pitchFamily="50" charset="-128"/>
                          <a:ea typeface="+mn-ea"/>
                          <a:cs typeface="+mn-cs"/>
                        </a:rPr>
                        <a:t>　・高齢者施設等に対する抗原定性検査キットの無償配布。</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ja-JP" altLang="en-US" sz="1200" kern="1200" dirty="0" smtClean="0">
                          <a:solidFill>
                            <a:schemeClr val="tx1"/>
                          </a:solidFill>
                          <a:latin typeface="ＭＳ Ｐゴシック" panose="020B0600070205080204" pitchFamily="50" charset="-128"/>
                          <a:ea typeface="+mn-ea"/>
                          <a:cs typeface="+mn-cs"/>
                        </a:rPr>
                        <a:t>　・</a:t>
                      </a:r>
                      <a:r>
                        <a:rPr kumimoji="1" lang="ja-JP" altLang="en-US" sz="1200" b="0" kern="1200" dirty="0" smtClean="0">
                          <a:solidFill>
                            <a:schemeClr val="tx1"/>
                          </a:solidFill>
                          <a:latin typeface="ＭＳ Ｐゴシック" panose="020B0600070205080204" pitchFamily="50" charset="-128"/>
                          <a:ea typeface="+mn-ea"/>
                          <a:cs typeface="+mn-cs"/>
                        </a:rPr>
                        <a:t>高齢者施設内での早期治療促進のため、重点往診</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　　チーム</a:t>
                      </a:r>
                      <a:r>
                        <a:rPr kumimoji="1" lang="ja-JP" altLang="en-US" sz="1200" b="0" strike="noStrike" kern="1200" dirty="0" smtClean="0">
                          <a:solidFill>
                            <a:schemeClr val="tx1"/>
                          </a:solidFill>
                          <a:latin typeface="ＭＳ Ｐゴシック" panose="020B0600070205080204" pitchFamily="50" charset="-128"/>
                          <a:ea typeface="+mn-ea"/>
                          <a:cs typeface="+mn-cs"/>
                        </a:rPr>
                        <a:t>及び</a:t>
                      </a:r>
                      <a:r>
                        <a:rPr kumimoji="1" lang="ja-JP" altLang="en-US" sz="1200" b="0" kern="1200" dirty="0" smtClean="0">
                          <a:solidFill>
                            <a:schemeClr val="tx1"/>
                          </a:solidFill>
                          <a:latin typeface="ＭＳ Ｐゴシック" panose="020B0600070205080204" pitchFamily="50" charset="-128"/>
                          <a:ea typeface="+mn-ea"/>
                          <a:cs typeface="+mn-cs"/>
                        </a:rPr>
                        <a:t>往診協力医療機関の確保。協力金制度の</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en-US" altLang="ja-JP" sz="1200" b="0" kern="1200" dirty="0" smtClean="0">
                          <a:solidFill>
                            <a:schemeClr val="tx1"/>
                          </a:solidFill>
                          <a:latin typeface="ＭＳ Ｐゴシック" panose="020B0600070205080204" pitchFamily="50" charset="-128"/>
                          <a:ea typeface="+mn-ea"/>
                          <a:cs typeface="+mn-cs"/>
                        </a:rPr>
                        <a:t>    </a:t>
                      </a:r>
                      <a:r>
                        <a:rPr kumimoji="1" lang="ja-JP" altLang="en-US" sz="1200" b="0" kern="1200" dirty="0" smtClean="0">
                          <a:solidFill>
                            <a:schemeClr val="tx1"/>
                          </a:solidFill>
                          <a:latin typeface="ＭＳ Ｐゴシック" panose="020B0600070205080204" pitchFamily="50" charset="-128"/>
                          <a:ea typeface="+mn-ea"/>
                          <a:cs typeface="+mn-cs"/>
                        </a:rPr>
                        <a:t>創設。</a:t>
                      </a:r>
                      <a:endParaRPr kumimoji="1" lang="en-US" altLang="ja-JP" sz="1200" b="0" kern="1200" dirty="0" smtClean="0">
                        <a:solidFill>
                          <a:schemeClr val="tx1"/>
                        </a:solidFill>
                        <a:latin typeface="ＭＳ Ｐゴシック" panose="020B0600070205080204" pitchFamily="50" charset="-128"/>
                        <a:ea typeface="+mn-ea"/>
                        <a:cs typeface="+mn-cs"/>
                      </a:endParaRPr>
                    </a:p>
                    <a:p>
                      <a:r>
                        <a:rPr kumimoji="1" lang="ja-JP" altLang="en-US" sz="1200" b="0" kern="1200" dirty="0" smtClean="0">
                          <a:solidFill>
                            <a:schemeClr val="tx1"/>
                          </a:solidFill>
                          <a:latin typeface="ＭＳ Ｐゴシック" panose="020B0600070205080204" pitchFamily="50" charset="-128"/>
                          <a:ea typeface="+mn-ea"/>
                          <a:cs typeface="+mn-cs"/>
                        </a:rPr>
                        <a:t>　・</a:t>
                      </a:r>
                      <a:r>
                        <a:rPr kumimoji="1" lang="ja-JP" altLang="en-US" sz="1200" b="0" strike="noStrike" kern="1200" dirty="0" smtClean="0">
                          <a:solidFill>
                            <a:schemeClr val="tx1"/>
                          </a:solidFill>
                          <a:latin typeface="ＭＳ Ｐゴシック" panose="020B0600070205080204" pitchFamily="50" charset="-128"/>
                          <a:ea typeface="+mn-ea"/>
                          <a:cs typeface="+mn-cs"/>
                        </a:rPr>
                        <a:t>感染対策助言等を早期に行うため</a:t>
                      </a:r>
                      <a:r>
                        <a:rPr kumimoji="1" lang="en-US" altLang="ja-JP" sz="1200" b="0" kern="1200" dirty="0" smtClean="0">
                          <a:solidFill>
                            <a:schemeClr val="tx1"/>
                          </a:solidFill>
                          <a:latin typeface="ＭＳ Ｐゴシック" panose="020B0600070205080204" pitchFamily="50" charset="-128"/>
                          <a:ea typeface="+mn-ea"/>
                          <a:cs typeface="+mn-cs"/>
                        </a:rPr>
                        <a:t>O</a:t>
                      </a:r>
                      <a:r>
                        <a:rPr kumimoji="1" lang="en-US" altLang="ja-JP" sz="1200" kern="1200" dirty="0" smtClean="0">
                          <a:solidFill>
                            <a:schemeClr val="tx1"/>
                          </a:solidFill>
                          <a:latin typeface="ＭＳ Ｐゴシック" panose="020B0600070205080204" pitchFamily="50" charset="-128"/>
                          <a:ea typeface="+mn-ea"/>
                          <a:cs typeface="+mn-cs"/>
                        </a:rPr>
                        <a:t>CRT</a:t>
                      </a:r>
                      <a:r>
                        <a:rPr kumimoji="1" lang="ja-JP" altLang="en-US" sz="1200" kern="1200" dirty="0" smtClean="0">
                          <a:solidFill>
                            <a:schemeClr val="tx1"/>
                          </a:solidFill>
                          <a:latin typeface="ＭＳ Ｐゴシック" panose="020B0600070205080204" pitchFamily="50" charset="-128"/>
                          <a:ea typeface="+mn-ea"/>
                          <a:cs typeface="+mn-cs"/>
                        </a:rPr>
                        <a:t>（高齢者施設</a:t>
                      </a:r>
                      <a:endParaRPr kumimoji="1" lang="en-US" altLang="ja-JP" sz="1200" kern="1200" dirty="0" smtClean="0">
                        <a:solidFill>
                          <a:schemeClr val="tx1"/>
                        </a:solidFill>
                        <a:latin typeface="ＭＳ Ｐゴシック" panose="020B0600070205080204" pitchFamily="50" charset="-128"/>
                        <a:ea typeface="+mn-ea"/>
                        <a:cs typeface="+mn-cs"/>
                      </a:endParaRPr>
                    </a:p>
                    <a:p>
                      <a:r>
                        <a:rPr kumimoji="1" lang="en-US" altLang="ja-JP" sz="1200" kern="1200" dirty="0" smtClean="0">
                          <a:solidFill>
                            <a:schemeClr val="tx1"/>
                          </a:solidFill>
                          <a:latin typeface="ＭＳ Ｐゴシック" panose="020B0600070205080204" pitchFamily="50" charset="-128"/>
                          <a:ea typeface="+mn-ea"/>
                          <a:cs typeface="+mn-cs"/>
                        </a:rPr>
                        <a:t>    </a:t>
                      </a:r>
                      <a:r>
                        <a:rPr kumimoji="1" lang="ja-JP" altLang="en-US" sz="1200" kern="1200" dirty="0" smtClean="0">
                          <a:solidFill>
                            <a:schemeClr val="tx1"/>
                          </a:solidFill>
                          <a:latin typeface="ＭＳ Ｐゴシック" panose="020B0600070205080204" pitchFamily="50" charset="-128"/>
                          <a:ea typeface="+mn-ea"/>
                          <a:cs typeface="+mn-cs"/>
                        </a:rPr>
                        <a:t>等クラスター対応強化チーム）を設置。</a:t>
                      </a:r>
                    </a:p>
                    <a:p>
                      <a:r>
                        <a:rPr kumimoji="1" lang="ja-JP" altLang="en-US" sz="1200" kern="1200" dirty="0" smtClean="0">
                          <a:solidFill>
                            <a:schemeClr val="tx1"/>
                          </a:solidFill>
                          <a:latin typeface="ＭＳ Ｐゴシック" panose="020B0600070205080204" pitchFamily="50" charset="-128"/>
                          <a:ea typeface="+mn-ea"/>
                          <a:cs typeface="+mn-cs"/>
                        </a:rPr>
                        <a:t>　・高齢者施設に対する早期のワクチン接種の推進　等</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高齢者施設対策</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　・高齢者施設等（入所系・居住系）従業者等への頻回検</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 　 査を実施。</a:t>
                      </a:r>
                      <a:endParaRPr kumimoji="1" lang="en-US" altLang="ja-JP" sz="120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baseline="0" dirty="0" smtClean="0">
                          <a:solidFill>
                            <a:schemeClr val="tx1"/>
                          </a:solidFill>
                          <a:latin typeface="ＭＳ Ｐゴシック" panose="020B0600070205080204" pitchFamily="50" charset="-128"/>
                          <a:ea typeface="+mn-ea"/>
                          <a:cs typeface="+mn-cs"/>
                        </a:rPr>
                        <a:t> </a:t>
                      </a:r>
                      <a:r>
                        <a:rPr kumimoji="1" lang="en-US" altLang="ja-JP" sz="1200" u="none" kern="1200" dirty="0" smtClean="0">
                          <a:solidFill>
                            <a:schemeClr val="tx1"/>
                          </a:solidFill>
                          <a:latin typeface="ＭＳ Ｐゴシック" panose="020B0600070205080204" pitchFamily="50" charset="-128"/>
                          <a:ea typeface="+mn-ea"/>
                          <a:cs typeface="+mn-cs"/>
                        </a:rPr>
                        <a:t> </a:t>
                      </a:r>
                      <a:r>
                        <a:rPr kumimoji="1" lang="ja-JP" altLang="en-US" sz="1200" b="1" u="none"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高齢者施設における施設内療養時の医療体制の強化　</a:t>
                      </a:r>
                      <a:endParaRPr kumimoji="1" lang="en-US" altLang="ja-JP" sz="1200" b="1" u="sng"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none" kern="1200" dirty="0" smtClean="0">
                          <a:solidFill>
                            <a:schemeClr val="tx1"/>
                          </a:solidFill>
                          <a:latin typeface="ＭＳ Ｐゴシック" panose="020B0600070205080204" pitchFamily="50" charset="-128"/>
                          <a:ea typeface="+mn-ea"/>
                          <a:cs typeface="+mn-cs"/>
                        </a:rPr>
                        <a:t>　　</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別記⑭</a:t>
                      </a:r>
                      <a:r>
                        <a:rPr kumimoji="1" lang="en-US" altLang="ja-JP" sz="1200" b="1" u="sng" kern="1200" dirty="0" smtClean="0">
                          <a:solidFill>
                            <a:schemeClr val="tx1"/>
                          </a:solidFill>
                          <a:latin typeface="ＭＳ Ｐゴシック" panose="020B0600070205080204" pitchFamily="50" charset="-128"/>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　　</a:t>
                      </a:r>
                      <a:r>
                        <a:rPr kumimoji="1" lang="en-US" altLang="ja-JP" sz="1200"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高齢者施設における</a:t>
                      </a:r>
                      <a:r>
                        <a:rPr kumimoji="1" lang="ja-JP" altLang="en-US" sz="1200" b="0" u="none" kern="1200" baseline="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コロナ治療対応協力医療機関の  </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ＭＳ Ｐゴシック" panose="020B0600070205080204" pitchFamily="50" charset="-128"/>
                          <a:ea typeface="+mn-ea"/>
                          <a:cs typeface="+mn-cs"/>
                        </a:rPr>
                        <a:t>   </a:t>
                      </a:r>
                      <a:r>
                        <a:rPr kumimoji="1" lang="ja-JP" altLang="en-US" sz="1200" b="0" u="none" kern="1200" baseline="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拡充。協力金制度の創設。</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ＭＳ Ｐゴシック" panose="020B0600070205080204" pitchFamily="50" charset="-128"/>
                          <a:ea typeface="+mn-ea"/>
                          <a:cs typeface="+mn-cs"/>
                        </a:rPr>
                        <a:t>    </a:t>
                      </a:r>
                      <a:r>
                        <a:rPr kumimoji="1" lang="en-US" altLang="ja-JP" sz="1200" b="0" u="none"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感染発生時対応訓練の実施、往診体制等による早期</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kern="120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治療の実施、ＯＣＲＴによる支援の継続。</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none" kern="1200" dirty="0" smtClean="0">
                          <a:solidFill>
                            <a:schemeClr val="tx1"/>
                          </a:solidFill>
                          <a:latin typeface="ＭＳ Ｐゴシック" panose="020B0600070205080204" pitchFamily="50" charset="-128"/>
                          <a:ea typeface="+mn-ea"/>
                          <a:cs typeface="+mn-cs"/>
                        </a:rPr>
                        <a:t>　 </a:t>
                      </a:r>
                      <a:r>
                        <a:rPr kumimoji="1" lang="ja-JP" altLang="en-US" sz="1200" b="1" u="none" kern="1200" baseline="0" dirty="0" smtClean="0">
                          <a:solidFill>
                            <a:schemeClr val="tx1"/>
                          </a:solidFill>
                          <a:latin typeface="ＭＳ Ｐゴシック" panose="020B0600070205080204" pitchFamily="50" charset="-128"/>
                          <a:ea typeface="+mn-ea"/>
                          <a:cs typeface="+mn-cs"/>
                        </a:rPr>
                        <a:t> </a:t>
                      </a:r>
                      <a:r>
                        <a:rPr kumimoji="1" lang="en-US" altLang="ja-JP" sz="1200" b="1" u="none" kern="1200" dirty="0" smtClean="0">
                          <a:solidFill>
                            <a:schemeClr val="tx1"/>
                          </a:solidFill>
                          <a:latin typeface="ＭＳ Ｐゴシック" panose="020B0600070205080204" pitchFamily="50" charset="-128"/>
                          <a:ea typeface="+mn-ea"/>
                          <a:cs typeface="+mn-cs"/>
                        </a:rPr>
                        <a:t>-</a:t>
                      </a:r>
                      <a:r>
                        <a:rPr kumimoji="1" lang="ja-JP" altLang="en-US" sz="1200" b="0" u="none" kern="1200" dirty="0" smtClean="0">
                          <a:solidFill>
                            <a:schemeClr val="tx1"/>
                          </a:solidFill>
                          <a:latin typeface="ＭＳ Ｐゴシック" panose="020B0600070205080204" pitchFamily="50" charset="-128"/>
                          <a:ea typeface="+mn-ea"/>
                          <a:cs typeface="+mn-cs"/>
                        </a:rPr>
                        <a:t>高齢者施設等往診専用ダイヤルを健康医療部内に</a:t>
                      </a:r>
                      <a:endParaRPr kumimoji="1" lang="en-US" altLang="ja-JP" sz="1200" b="0" u="none"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smtClean="0">
                          <a:solidFill>
                            <a:schemeClr val="tx1"/>
                          </a:solidFill>
                          <a:latin typeface="ＭＳ Ｐゴシック" panose="020B0600070205080204" pitchFamily="50" charset="-128"/>
                          <a:ea typeface="+mn-ea"/>
                          <a:cs typeface="+mn-cs"/>
                        </a:rPr>
                        <a:t>　</a:t>
                      </a:r>
                      <a:r>
                        <a:rPr kumimoji="1" lang="ja-JP" altLang="en-US" sz="1200" b="0" u="none" kern="1200" baseline="0" dirty="0" smtClean="0">
                          <a:solidFill>
                            <a:schemeClr val="tx1"/>
                          </a:solidFill>
                          <a:latin typeface="ＭＳ Ｐゴシック" panose="020B0600070205080204" pitchFamily="50" charset="-128"/>
                          <a:ea typeface="+mn-ea"/>
                          <a:cs typeface="+mn-cs"/>
                        </a:rPr>
                        <a:t>    </a:t>
                      </a:r>
                      <a:r>
                        <a:rPr kumimoji="1" lang="ja-JP" altLang="en-US" sz="1200" b="0" u="none" kern="1200" dirty="0" smtClean="0">
                          <a:solidFill>
                            <a:schemeClr val="tx1"/>
                          </a:solidFill>
                          <a:latin typeface="ＭＳ Ｐゴシック" panose="020B0600070205080204" pitchFamily="50" charset="-128"/>
                          <a:ea typeface="+mn-ea"/>
                          <a:cs typeface="+mn-cs"/>
                        </a:rPr>
                        <a:t>設置。</a:t>
                      </a:r>
                      <a:endParaRPr kumimoji="1" lang="en-US" altLang="ja-JP" sz="1200" b="0" u="none" kern="1200" dirty="0" smtClean="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40834444"/>
                  </a:ext>
                </a:extLst>
              </a:tr>
              <a:tr h="441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mn-ea"/>
                          <a:cs typeface="+mn-cs"/>
                        </a:rPr>
                        <a:t>○大阪府１・２回目接種センターの設置</a:t>
                      </a:r>
                      <a:endPar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追加接種（３回目）の大規模接種会場</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６か所</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を設置。</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○職域追加接種（３回目）を開始。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mn-ea"/>
                          <a:cs typeface="+mn-cs"/>
                        </a:rPr>
                        <a:t>○集中取組期間を設定し若年層への３回目接種を促進。</a:t>
                      </a:r>
                      <a:endParaRPr kumimoji="1" lang="en-US" altLang="ja-JP" sz="1200" b="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mn-ea"/>
                          <a:cs typeface="+mn-cs"/>
                        </a:rPr>
                        <a:t>○新たなワクチンの府の接種体制を構築（ノババックス）</a:t>
                      </a:r>
                      <a:endParaRPr kumimoji="1" lang="en-US" altLang="ja-JP" sz="1200" b="0"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巡回接種チームの設置等高齢者施設等での４回目</a:t>
                      </a:r>
                      <a:endParaRPr kumimoji="1" lang="en-US" altLang="ja-JP" sz="1200" b="1" u="sng" kern="1200" dirty="0" smtClean="0">
                        <a:solidFill>
                          <a:schemeClr val="tx1"/>
                        </a:solidFill>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u="none" kern="1200" dirty="0" smtClean="0">
                          <a:solidFill>
                            <a:schemeClr val="tx1"/>
                          </a:solidFill>
                          <a:latin typeface="ＭＳ Ｐゴシック" panose="020B0600070205080204" pitchFamily="50" charset="-128"/>
                          <a:ea typeface="+mn-ea"/>
                          <a:cs typeface="+mn-cs"/>
                        </a:rPr>
                        <a:t>   </a:t>
                      </a:r>
                      <a:r>
                        <a:rPr kumimoji="1" lang="ja-JP" altLang="en-US" sz="1200" b="1" u="sng" kern="1200" dirty="0" smtClean="0">
                          <a:solidFill>
                            <a:schemeClr val="tx1"/>
                          </a:solidFill>
                          <a:latin typeface="ＭＳ Ｐゴシック" panose="020B0600070205080204" pitchFamily="50" charset="-128"/>
                          <a:ea typeface="+mn-ea"/>
                          <a:cs typeface="+mn-cs"/>
                        </a:rPr>
                        <a:t>接種を促進</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b="1" u="sng" kern="1200" dirty="0" smtClean="0">
                          <a:solidFill>
                            <a:schemeClr val="tx1"/>
                          </a:solidFill>
                          <a:latin typeface="ＭＳ Ｐゴシック" panose="020B0600070205080204" pitchFamily="50" charset="-128"/>
                          <a:ea typeface="+mn-ea"/>
                          <a:cs typeface="+mn-cs"/>
                        </a:rPr>
                        <a:t>別記⑮</a:t>
                      </a:r>
                      <a:r>
                        <a:rPr kumimoji="1" lang="en-US" altLang="ja-JP" sz="1200" b="1" u="sng" kern="1200" dirty="0" smtClean="0">
                          <a:solidFill>
                            <a:schemeClr val="tx1"/>
                          </a:solidFill>
                          <a:latin typeface="ＭＳ Ｐゴシック" panose="020B0600070205080204" pitchFamily="50" charset="-128"/>
                          <a:ea typeface="+mn-ea"/>
                          <a:cs typeface="+mn-cs"/>
                        </a:rPr>
                        <a:t>》</a:t>
                      </a:r>
                      <a:r>
                        <a:rPr kumimoji="1" lang="ja-JP" altLang="en-US" sz="1200" kern="1200" dirty="0" err="1" smtClean="0">
                          <a:solidFill>
                            <a:schemeClr val="tx1"/>
                          </a:solidFill>
                          <a:latin typeface="ＭＳ Ｐゴシック" panose="020B0600070205080204" pitchFamily="50" charset="-128"/>
                          <a:ea typeface="+mn-ea"/>
                          <a:cs typeface="+mn-cs"/>
                        </a:rPr>
                        <a:t>。</a:t>
                      </a:r>
                      <a:endParaRPr kumimoji="1" lang="en-US" altLang="ja-JP" sz="1200" kern="1200" dirty="0">
                        <a:solidFill>
                          <a:schemeClr val="tx1"/>
                        </a:solidFill>
                        <a:latin typeface="ＭＳ Ｐゴシック" panose="020B0600070205080204" pitchFamily="50" charset="-128"/>
                        <a:ea typeface="+mn-ea"/>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81932060"/>
                  </a:ext>
                </a:extLst>
              </a:tr>
            </a:tbl>
          </a:graphicData>
        </a:graphic>
      </p:graphicFrame>
    </p:spTree>
    <p:extLst>
      <p:ext uri="{BB962C8B-B14F-4D97-AF65-F5344CB8AC3E}">
        <p14:creationId xmlns:p14="http://schemas.microsoft.com/office/powerpoint/2010/main" val="3639451521"/>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179512" y="198425"/>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■具体的対策</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（１）保健・医療療養体制の整備</a:t>
            </a:r>
          </a:p>
        </p:txBody>
      </p:sp>
      <p:sp>
        <p:nvSpPr>
          <p:cNvPr id="3" name="スライド番号プレースホルダー 2"/>
          <p:cNvSpPr>
            <a:spLocks noGrp="1"/>
          </p:cNvSpPr>
          <p:nvPr>
            <p:ph type="sldNum" sz="quarter" idx="12"/>
          </p:nvPr>
        </p:nvSpPr>
        <p:spPr>
          <a:xfrm>
            <a:off x="7010400" y="6572263"/>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extLst/>
          </p:nvPr>
        </p:nvGraphicFramePr>
        <p:xfrm>
          <a:off x="323528" y="778416"/>
          <a:ext cx="8604170" cy="5900475"/>
        </p:xfrm>
        <a:graphic>
          <a:graphicData uri="http://schemas.openxmlformats.org/drawingml/2006/table">
            <a:tbl>
              <a:tblPr firstRow="1">
                <a:tableStyleId>{7DF18680-E054-41AD-8BC1-D1AEF772440D}</a:tableStyleId>
              </a:tblPr>
              <a:tblGrid>
                <a:gridCol w="1440160">
                  <a:extLst>
                    <a:ext uri="{9D8B030D-6E8A-4147-A177-3AD203B41FA5}">
                      <a16:colId xmlns:a16="http://schemas.microsoft.com/office/drawing/2014/main" val="20000"/>
                    </a:ext>
                  </a:extLst>
                </a:gridCol>
                <a:gridCol w="7164010">
                  <a:extLst>
                    <a:ext uri="{9D8B030D-6E8A-4147-A177-3AD203B41FA5}">
                      <a16:colId xmlns:a16="http://schemas.microsoft.com/office/drawing/2014/main" val="20001"/>
                    </a:ext>
                  </a:extLst>
                </a:gridCol>
              </a:tblGrid>
              <a:tr h="309518">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項目</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tc>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第７波（</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年６月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25</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2022</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年９月</a:t>
                      </a:r>
                      <a:r>
                        <a:rPr kumimoji="1" lang="en-US" altLang="ja-JP" sz="1400" dirty="0">
                          <a:solidFill>
                            <a:schemeClr val="bg1"/>
                          </a:solidFill>
                          <a:latin typeface="ＭＳ Ｐゴシック" panose="020B0600070205080204" pitchFamily="50" charset="-128"/>
                          <a:ea typeface="ＭＳ Ｐゴシック" panose="020B0600070205080204" pitchFamily="50" charset="-128"/>
                        </a:rPr>
                        <a:t>26</a:t>
                      </a:r>
                      <a:r>
                        <a:rPr kumimoji="1" lang="ja-JP" altLang="en-US" sz="1400" dirty="0">
                          <a:solidFill>
                            <a:schemeClr val="bg1"/>
                          </a:solidFill>
                          <a:latin typeface="ＭＳ Ｐゴシック" panose="020B0600070205080204" pitchFamily="50" charset="-128"/>
                          <a:ea typeface="ＭＳ Ｐゴシック" panose="020B0600070205080204" pitchFamily="50" charset="-128"/>
                        </a:rPr>
                        <a:t>日）</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828898">
                <a:tc>
                  <a:txBody>
                    <a:bodyPr/>
                    <a:lstStyle/>
                    <a:p>
                      <a:r>
                        <a:rPr kumimoji="1" lang="ja-JP" altLang="en-US" sz="1200" dirty="0">
                          <a:solidFill>
                            <a:schemeClr val="tx1"/>
                          </a:solidFill>
                          <a:latin typeface="ＭＳ Ｐゴシック" panose="020B0600070205080204" pitchFamily="50" charset="-128"/>
                          <a:ea typeface="ＭＳ Ｐゴシック" panose="020B0600070205080204" pitchFamily="50" charset="-128"/>
                        </a:rPr>
                        <a:t>相談・検査体制</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kern="1200" dirty="0">
                          <a:solidFill>
                            <a:schemeClr val="tx1"/>
                          </a:solidFill>
                          <a:latin typeface="ＭＳ Ｐゴシック" panose="020B0600070205080204" pitchFamily="50" charset="-128"/>
                          <a:ea typeface="+mn-ea"/>
                          <a:cs typeface="+mn-cs"/>
                        </a:rPr>
                        <a:t>◆検査体制の整備・拡充</a:t>
                      </a:r>
                      <a:endParaRPr kumimoji="1" lang="en-US" altLang="ja-JP" sz="1200" b="1" kern="1200" dirty="0">
                        <a:solidFill>
                          <a:schemeClr val="tx1"/>
                        </a:solidFill>
                        <a:latin typeface="ＭＳ Ｐゴシック" panose="020B0600070205080204" pitchFamily="50" charset="-128"/>
                        <a:ea typeface="+mn-ea"/>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○診療・検査医療機関の拡充</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○支援金制度により日曜・祝日開設医療機関を拡充。</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1" u="sng" kern="1200" dirty="0">
                          <a:solidFill>
                            <a:schemeClr val="tx1"/>
                          </a:solidFill>
                          <a:latin typeface="ＭＳ Ｐゴシック" panose="020B0600070205080204" pitchFamily="50" charset="-128"/>
                          <a:ea typeface="ＭＳ Ｐゴシック" panose="020B0600070205080204" pitchFamily="50" charset="-128"/>
                          <a:cs typeface="+mn-cs"/>
                        </a:rPr>
                        <a:t>若年軽症者オンライン診療スキーム</a:t>
                      </a:r>
                      <a:r>
                        <a:rPr kumimoji="1" lang="en-US" altLang="ja-JP" sz="1200" b="1" u="sng" kern="1200" dirty="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b="1" u="sng" kern="1200" dirty="0" smtClean="0">
                          <a:solidFill>
                            <a:schemeClr val="tx1"/>
                          </a:solidFill>
                          <a:latin typeface="ＭＳ Ｐゴシック" panose="020B0600070205080204" pitchFamily="50" charset="-128"/>
                          <a:ea typeface="ＭＳ Ｐゴシック" panose="020B0600070205080204" pitchFamily="50" charset="-128"/>
                          <a:cs typeface="+mn-cs"/>
                        </a:rPr>
                        <a:t>別記</a:t>
                      </a:r>
                      <a:r>
                        <a:rPr kumimoji="1" lang="ja-JP" altLang="en-US" sz="1200" b="1" u="sng" strike="noStrike" kern="1200" dirty="0" smtClean="0">
                          <a:solidFill>
                            <a:schemeClr val="tx1"/>
                          </a:solidFill>
                          <a:latin typeface="ＭＳ Ｐゴシック" panose="020B0600070205080204" pitchFamily="50" charset="-128"/>
                          <a:ea typeface="+mn-ea"/>
                          <a:cs typeface="+mn-cs"/>
                        </a:rPr>
                        <a:t>⑯</a:t>
                      </a:r>
                      <a:r>
                        <a:rPr kumimoji="1" lang="en-US" altLang="ja-JP" sz="1200" b="1" u="sng" kern="1200" dirty="0" smtClean="0">
                          <a:solidFill>
                            <a:schemeClr val="tx1"/>
                          </a:solidFill>
                          <a:latin typeface="ＭＳ Ｐゴシック" panose="020B0600070205080204" pitchFamily="50" charset="-128"/>
                          <a:ea typeface="ＭＳ Ｐゴシック" panose="020B0600070205080204" pitchFamily="50" charset="-128"/>
                          <a:cs typeface="+mn-cs"/>
                        </a:rPr>
                        <a:t>》</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の運用を開始、薬局での検査キットの無償配布を実施。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03063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入院療養体制</a:t>
                      </a:r>
                      <a:endParaRPr kumimoji="1" lang="en-US" altLang="ja-JP" sz="1200" dirty="0">
                        <a:solidFill>
                          <a:schemeClr val="tx1"/>
                        </a:solidFill>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1" kern="1200" dirty="0">
                          <a:solidFill>
                            <a:schemeClr val="tx1"/>
                          </a:solidFill>
                          <a:latin typeface="ＭＳ Ｐゴシック" panose="020B0600070205080204" pitchFamily="50" charset="-128"/>
                          <a:ea typeface="ＭＳ Ｐゴシック" panose="020B0600070205080204" pitchFamily="50" charset="-128"/>
                          <a:cs typeface="+mn-cs"/>
                        </a:rPr>
                        <a:t>◆病床確保</a:t>
                      </a:r>
                      <a:endParaRPr kumimoji="1" lang="en-US" altLang="ja-JP" sz="1200" b="1"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○軽症中等症病床について災害級非常事態（フェーズ５）への移行を要請。</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　○確保病床を有しない病院も含め、自院での病床備えの働きかけを実施。</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dirty="0">
                          <a:solidFill>
                            <a:schemeClr val="tx1"/>
                          </a:solidFill>
                          <a:latin typeface="ＭＳ Ｐゴシック" panose="020B0600070205080204" pitchFamily="50" charset="-128"/>
                          <a:ea typeface="+mn-ea"/>
                          <a:cs typeface="+mn-cs"/>
                        </a:rPr>
                        <a:t>非受入病院に対する感染対策支援体制の強化。</a:t>
                      </a:r>
                      <a:endParaRPr kumimoji="1" lang="en-US" altLang="ja-JP" sz="1200" b="1" u="sng" kern="1200" spc="0" baseline="0" dirty="0">
                        <a:solidFill>
                          <a:schemeClr val="tx1"/>
                        </a:solidFill>
                        <a:latin typeface="ＭＳ Ｐゴシック" panose="020B0600070205080204" pitchFamily="50" charset="-128"/>
                        <a:ea typeface="+mn-ea"/>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◆入院調整・転退院の促進</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○感染拡大期の入院・療養の考え方を見直し、入院対象を中等症</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Ⅱ</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及び中等症</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Ⅰ</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などに重点化。</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○入院フォローアップセンターを介さない圏域調整枠での入院調整を推進。</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b="1" kern="1200" spc="0" baseline="0" dirty="0">
                          <a:solidFill>
                            <a:schemeClr val="tx1"/>
                          </a:solidFill>
                          <a:latin typeface="ＭＳ Ｐゴシック" panose="020B0600070205080204" pitchFamily="50" charset="-128"/>
                          <a:ea typeface="ＭＳ Ｐゴシック" panose="020B0600070205080204" pitchFamily="50" charset="-128"/>
                          <a:cs typeface="+mn-cs"/>
                        </a:rPr>
                        <a:t>◆自宅療養・宿泊療養等</a:t>
                      </a:r>
                      <a:endParaRPr kumimoji="1" lang="en-US" altLang="ja-JP" sz="1200" b="1"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spc="0" baseline="0" dirty="0">
                          <a:solidFill>
                            <a:schemeClr val="tx1"/>
                          </a:solidFill>
                          <a:latin typeface="ＭＳ Ｐゴシック" panose="020B0600070205080204" pitchFamily="50" charset="-128"/>
                          <a:ea typeface="+mn-ea"/>
                          <a:cs typeface="+mn-cs"/>
                        </a:rPr>
                        <a:t>　</a:t>
                      </a:r>
                      <a:r>
                        <a:rPr kumimoji="1" lang="ja-JP" altLang="en-US" sz="1200" kern="1200" spc="0" baseline="0" dirty="0" smtClean="0">
                          <a:solidFill>
                            <a:schemeClr val="tx1"/>
                          </a:solidFill>
                          <a:latin typeface="ＭＳ Ｐゴシック" panose="020B0600070205080204" pitchFamily="50" charset="-128"/>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介護的ケアやリハビリにも対応する</a:t>
                      </a:r>
                      <a:r>
                        <a:rPr kumimoji="1" lang="ja-JP" altLang="en-US"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大阪コロナ高齢者医療介護臨時センター・</a:t>
                      </a:r>
                      <a:r>
                        <a:rPr kumimoji="1" lang="ja-JP" altLang="en-US" sz="1200" b="1" i="0" u="sng" strike="noStrike" kern="1200" cap="none" spc="0" normalizeH="0" baseline="0" noProof="0" dirty="0" err="1" smtClean="0">
                          <a:ln>
                            <a:noFill/>
                          </a:ln>
                          <a:solidFill>
                            <a:schemeClr val="tx1"/>
                          </a:solidFill>
                          <a:effectLst/>
                          <a:uLnTx/>
                          <a:uFillTx/>
                          <a:latin typeface="ＭＳ Ｐゴシック" panose="020B0600070205080204" pitchFamily="50" charset="-128"/>
                          <a:ea typeface="+mn-ea"/>
                          <a:cs typeface="+mn-cs"/>
                        </a:rPr>
                        <a:t>ほ</a:t>
                      </a:r>
                      <a:r>
                        <a:rPr kumimoji="1" lang="ja-JP" altLang="en-US"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うせんか</a:t>
                      </a:r>
                      <a:r>
                        <a:rPr kumimoji="1" lang="en-US" altLang="ja-JP"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a:t>
                      </a:r>
                      <a:r>
                        <a:rPr kumimoji="1" lang="ja-JP" altLang="en-US"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別記⑰</a:t>
                      </a:r>
                      <a:r>
                        <a:rPr kumimoji="1" lang="en-US" altLang="ja-JP" sz="1200" b="1" i="0" u="sng"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rPr>
                        <a:t>を運用。</a:t>
                      </a:r>
                      <a:endParaRPr kumimoji="1" lang="en-US" altLang="ja-JP" sz="1200"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n-ea"/>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a:t>
                      </a:r>
                      <a:r>
                        <a:rPr kumimoji="1" lang="ja-JP" altLang="en-US" sz="1200" b="0" u="none" kern="1200" spc="0" baseline="0" dirty="0">
                          <a:solidFill>
                            <a:schemeClr val="tx1"/>
                          </a:solidFill>
                          <a:latin typeface="ＭＳ Ｐゴシック" panose="020B0600070205080204" pitchFamily="50" charset="-128"/>
                          <a:ea typeface="ＭＳ Ｐゴシック" panose="020B0600070205080204" pitchFamily="50" charset="-128"/>
                          <a:cs typeface="+mn-cs"/>
                        </a:rPr>
                        <a:t>○夜間・休日専用オンライン診療受付</a:t>
                      </a:r>
                      <a:r>
                        <a:rPr kumimoji="1" lang="ja-JP" altLang="en-US" sz="1200" b="0" u="none"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センター</a:t>
                      </a:r>
                      <a:r>
                        <a:rPr kumimoji="1" lang="ja-JP" altLang="en-US" sz="1200" b="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を</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設置し、オンライン診療及び</a:t>
                      </a:r>
                      <a:r>
                        <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24</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時間の薬剤</a:t>
                      </a:r>
                      <a:r>
                        <a:rPr kumimoji="1" lang="ja-JP" altLang="en-US" sz="1200" kern="1200" spc="0" baseline="0" dirty="0" smtClean="0">
                          <a:solidFill>
                            <a:schemeClr val="tx1"/>
                          </a:solidFill>
                          <a:latin typeface="ＭＳ Ｐゴシック" panose="020B0600070205080204" pitchFamily="50" charset="-128"/>
                          <a:ea typeface="ＭＳ Ｐゴシック" panose="020B0600070205080204" pitchFamily="50" charset="-128"/>
                          <a:cs typeface="+mn-cs"/>
                        </a:rPr>
                        <a:t>搬送体制</a:t>
                      </a:r>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を整備。</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spc="0" baseline="0" dirty="0">
                          <a:solidFill>
                            <a:schemeClr val="tx1"/>
                          </a:solidFill>
                          <a:latin typeface="ＭＳ Ｐゴシック" panose="020B0600070205080204" pitchFamily="50" charset="-128"/>
                          <a:ea typeface="ＭＳ Ｐゴシック" panose="020B0600070205080204" pitchFamily="50" charset="-128"/>
                          <a:cs typeface="+mn-cs"/>
                        </a:rPr>
                        <a:t>　○宿泊療養施設の優先運用（重症化リスクの高い方等から入所）を実施。</a:t>
                      </a:r>
                      <a:endParaRPr kumimoji="1" lang="en-US" altLang="ja-JP" sz="1200" kern="1200" spc="0" baseline="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87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保健所体制等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○ファーストタッチや健康観察の対象者を</a:t>
                      </a:r>
                      <a:r>
                        <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rPr>
                        <a:t>75</a:t>
                      </a: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歳以上に重点化。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mn-ea"/>
                          <a:cs typeface="+mn-cs"/>
                        </a:rPr>
                        <a:t>○事務処理センター設置及び配食・パルスセンター設置、診療・検査医療機関への発生届の</a:t>
                      </a:r>
                      <a:r>
                        <a:rPr kumimoji="1" lang="en-US" altLang="ja-JP" sz="1200" kern="1200" dirty="0">
                          <a:solidFill>
                            <a:schemeClr val="tx1"/>
                          </a:solidFill>
                          <a:latin typeface="ＭＳ Ｐゴシック" panose="020B0600070205080204" pitchFamily="50" charset="-128"/>
                          <a:ea typeface="+mn-ea"/>
                          <a:cs typeface="+mn-cs"/>
                        </a:rPr>
                        <a:t>HER-SYS</a:t>
                      </a:r>
                      <a:r>
                        <a:rPr kumimoji="1" lang="ja-JP" altLang="en-US" sz="1200" kern="1200" dirty="0">
                          <a:solidFill>
                            <a:schemeClr val="tx1"/>
                          </a:solidFill>
                          <a:latin typeface="ＭＳ Ｐゴシック" panose="020B0600070205080204" pitchFamily="50" charset="-128"/>
                          <a:ea typeface="+mn-ea"/>
                          <a:cs typeface="+mn-cs"/>
                        </a:rPr>
                        <a:t>入力や</a:t>
                      </a:r>
                    </a:p>
                    <a:p>
                      <a:r>
                        <a:rPr kumimoji="1" lang="ja-JP" altLang="en-US" sz="1200" kern="1200" dirty="0">
                          <a:solidFill>
                            <a:schemeClr val="tx1"/>
                          </a:solidFill>
                          <a:latin typeface="ＭＳ Ｐゴシック" panose="020B0600070205080204" pitchFamily="50" charset="-128"/>
                          <a:ea typeface="+mn-ea"/>
                          <a:cs typeface="+mn-cs"/>
                        </a:rPr>
                        <a:t>   健康観察の委託を継続。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2366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クラスター対策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mn-ea"/>
                          <a:cs typeface="+mn-cs"/>
                        </a:rPr>
                        <a:t>〇高齢者施設に対する医療・療養体制等の強化（第六波の取組みを継続）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36817047"/>
                  </a:ext>
                </a:extLst>
              </a:tr>
              <a:tr h="3989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ワクチン</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○小児接種の努力義務適用を踏まえた広報・啓発の強化。</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p>
                      <a:r>
                        <a:rPr kumimoji="1" lang="ja-JP" altLang="en-US" sz="1200" kern="1200" dirty="0">
                          <a:solidFill>
                            <a:schemeClr val="tx1"/>
                          </a:solidFill>
                          <a:latin typeface="ＭＳ Ｐゴシック" panose="020B0600070205080204" pitchFamily="50" charset="-128"/>
                          <a:ea typeface="ＭＳ Ｐゴシック" panose="020B0600070205080204" pitchFamily="50" charset="-128"/>
                          <a:cs typeface="+mn-cs"/>
                        </a:rPr>
                        <a:t>○オミクロン株対応ワクチンの接種体制を構築。</a:t>
                      </a:r>
                      <a:endParaRPr kumimoji="1" lang="en-US" altLang="ja-JP" sz="120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37842023"/>
                  </a:ext>
                </a:extLst>
              </a:tr>
            </a:tbl>
          </a:graphicData>
        </a:graphic>
      </p:graphicFrame>
      <p:grpSp>
        <p:nvGrpSpPr>
          <p:cNvPr id="2" name="グループ化 1"/>
          <p:cNvGrpSpPr/>
          <p:nvPr/>
        </p:nvGrpSpPr>
        <p:grpSpPr>
          <a:xfrm>
            <a:off x="2025809" y="3021232"/>
            <a:ext cx="5926103" cy="407960"/>
            <a:chOff x="2028687" y="3014370"/>
            <a:chExt cx="5926103" cy="407960"/>
          </a:xfrm>
        </p:grpSpPr>
        <p:sp>
          <p:nvSpPr>
            <p:cNvPr id="12" name="角丸四角形 11"/>
            <p:cNvSpPr/>
            <p:nvPr/>
          </p:nvSpPr>
          <p:spPr>
            <a:xfrm>
              <a:off x="2028687" y="3091172"/>
              <a:ext cx="3240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重症病床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615</a:t>
              </a:r>
              <a:r>
                <a:rPr kumimoji="1" lang="zh-TW" altLang="en-US" sz="1200" b="0" i="0" u="none" strike="noStrike" kern="1200" cap="none" spc="0" normalizeH="0" baseline="0" noProof="0" dirty="0">
                  <a:ln>
                    <a:noFill/>
                  </a:ln>
                  <a:solidFill>
                    <a:prstClr val="black"/>
                  </a:solidFill>
                  <a:effectLst/>
                  <a:uLnTx/>
                  <a:uFillTx/>
                  <a:latin typeface="新細明體"/>
                  <a:cs typeface="+mn-cs"/>
                </a:rPr>
                <a:t>床、軽症中等症病床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4,149</a:t>
              </a:r>
              <a:r>
                <a:rPr kumimoji="1" lang="zh-TW" altLang="en-US" sz="1200" b="0" i="0" u="none" strike="noStrike" kern="1200" cap="none" spc="0" normalizeH="0" baseline="0" noProof="0" dirty="0">
                  <a:ln>
                    <a:noFill/>
                  </a:ln>
                  <a:solidFill>
                    <a:prstClr val="black"/>
                  </a:solidFill>
                  <a:effectLst/>
                  <a:uLnTx/>
                  <a:uFillTx/>
                  <a:latin typeface="新細明體"/>
                  <a:cs typeface="+mn-cs"/>
                </a:rPr>
                <a:t>床確保</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5268687" y="3014370"/>
              <a:ext cx="2686103" cy="40796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中等症病床：</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grpSp>
      <p:grpSp>
        <p:nvGrpSpPr>
          <p:cNvPr id="4" name="グループ化 3"/>
          <p:cNvGrpSpPr/>
          <p:nvPr/>
        </p:nvGrpSpPr>
        <p:grpSpPr>
          <a:xfrm>
            <a:off x="2025809" y="4946029"/>
            <a:ext cx="4712540" cy="216024"/>
            <a:chOff x="2025809" y="5142197"/>
            <a:chExt cx="4712540" cy="216024"/>
          </a:xfrm>
        </p:grpSpPr>
        <p:sp>
          <p:nvSpPr>
            <p:cNvPr id="8" name="正方形/長方形 7"/>
            <p:cNvSpPr/>
            <p:nvPr/>
          </p:nvSpPr>
          <p:spPr>
            <a:xfrm>
              <a:off x="2025809" y="5142197"/>
              <a:ext cx="2696316" cy="216024"/>
            </a:xfrm>
            <a:prstGeom prst="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宿泊療養施設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11,216</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a:t>
              </a:r>
            </a:p>
          </p:txBody>
        </p:sp>
        <p:sp>
          <p:nvSpPr>
            <p:cNvPr id="16" name="正方形/長方形 15"/>
            <p:cNvSpPr/>
            <p:nvPr/>
          </p:nvSpPr>
          <p:spPr>
            <a:xfrm>
              <a:off x="4722125" y="5142197"/>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pSp>
      <p:grpSp>
        <p:nvGrpSpPr>
          <p:cNvPr id="17" name="グループ化 16"/>
          <p:cNvGrpSpPr/>
          <p:nvPr/>
        </p:nvGrpSpPr>
        <p:grpSpPr>
          <a:xfrm>
            <a:off x="2025809" y="1938778"/>
            <a:ext cx="4860224" cy="219898"/>
            <a:chOff x="1961481" y="2490713"/>
            <a:chExt cx="4860224" cy="219898"/>
          </a:xfrm>
        </p:grpSpPr>
        <p:sp>
          <p:nvSpPr>
            <p:cNvPr id="18" name="角丸四角形 17"/>
            <p:cNvSpPr/>
            <p:nvPr/>
          </p:nvSpPr>
          <p:spPr>
            <a:xfrm>
              <a:off x="1961481" y="2494587"/>
              <a:ext cx="2844000" cy="216024"/>
            </a:xfrm>
            <a:prstGeom prst="roundRect">
              <a:avLst/>
            </a:prstGeom>
            <a:solidFill>
              <a:schemeClr val="tx2">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診療・検査医療機関指定数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p:txBody>
        </p:sp>
        <p:sp>
          <p:nvSpPr>
            <p:cNvPr id="19" name="正方形/長方形 18"/>
            <p:cNvSpPr/>
            <p:nvPr/>
          </p:nvSpPr>
          <p:spPr>
            <a:xfrm>
              <a:off x="4805481" y="2490713"/>
              <a:ext cx="2016224" cy="21602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７月</a:t>
              </a:r>
              <a:r>
                <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p>
          </p:txBody>
        </p:sp>
      </p:grpSp>
    </p:spTree>
    <p:extLst>
      <p:ext uri="{BB962C8B-B14F-4D97-AF65-F5344CB8AC3E}">
        <p14:creationId xmlns:p14="http://schemas.microsoft.com/office/powerpoint/2010/main" val="93921774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1"/>
          <p:cNvSpPr txBox="1">
            <a:spLocks/>
          </p:cNvSpPr>
          <p:nvPr/>
        </p:nvSpPr>
        <p:spPr>
          <a:xfrm>
            <a:off x="329070" y="4067033"/>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別記②</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大阪府新型コロナウイルス対応状況管理システム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1" name="正方形/長方形 10"/>
          <p:cNvSpPr/>
          <p:nvPr/>
        </p:nvSpPr>
        <p:spPr>
          <a:xfrm>
            <a:off x="711418" y="4503632"/>
            <a:ext cx="7007704"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○患者情報や医療機関の空き状況の一元管理を行うシステムを構築。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grpSp>
        <p:nvGrpSpPr>
          <p:cNvPr id="5" name="グループ化 4"/>
          <p:cNvGrpSpPr/>
          <p:nvPr/>
        </p:nvGrpSpPr>
        <p:grpSpPr>
          <a:xfrm>
            <a:off x="4640644" y="4983757"/>
            <a:ext cx="3318546" cy="1762334"/>
            <a:chOff x="4640644" y="4865534"/>
            <a:chExt cx="3318546" cy="1762334"/>
          </a:xfrm>
        </p:grpSpPr>
        <p:sp>
          <p:nvSpPr>
            <p:cNvPr id="14" name="角丸四角形 13"/>
            <p:cNvSpPr/>
            <p:nvPr/>
          </p:nvSpPr>
          <p:spPr>
            <a:xfrm>
              <a:off x="4640644" y="5040915"/>
              <a:ext cx="3318546" cy="1586953"/>
            </a:xfrm>
            <a:prstGeom prst="roundRect">
              <a:avLst>
                <a:gd name="adj" fmla="val 0"/>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4679382" y="4865534"/>
              <a:ext cx="1202572" cy="276999"/>
            </a:xfrm>
            <a:prstGeom prst="rect">
              <a:avLst/>
            </a:prstGeom>
            <a:solidFill>
              <a:srgbClr val="0070C0"/>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実現できる機能</a:t>
              </a:r>
            </a:p>
          </p:txBody>
        </p:sp>
      </p:grpSp>
      <p:sp>
        <p:nvSpPr>
          <p:cNvPr id="16" name="角丸四角形 15"/>
          <p:cNvSpPr/>
          <p:nvPr/>
        </p:nvSpPr>
        <p:spPr>
          <a:xfrm>
            <a:off x="5862171" y="4193568"/>
            <a:ext cx="3168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システム</a:t>
            </a:r>
            <a:r>
              <a:rPr kumimoji="1"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HER-SYS</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G-MIS</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先行して</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構築</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スライド番号プレースホルダー 3"/>
          <p:cNvSpPr>
            <a:spLocks noGrp="1"/>
          </p:cNvSpPr>
          <p:nvPr>
            <p:ph type="sldNum" sz="quarter" idx="12"/>
          </p:nvPr>
        </p:nvSpPr>
        <p:spPr>
          <a:xfrm>
            <a:off x="6968571" y="6492875"/>
            <a:ext cx="21336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8" name="タイトル 1"/>
          <p:cNvSpPr txBox="1">
            <a:spLocks/>
          </p:cNvSpPr>
          <p:nvPr/>
        </p:nvSpPr>
        <p:spPr>
          <a:xfrm>
            <a:off x="329070" y="192214"/>
            <a:ext cx="5829300" cy="378042"/>
          </a:xfrm>
          <a:prstGeom prst="rect">
            <a:avLst/>
          </a:prstGeom>
        </p:spPr>
        <p:txBody>
          <a:bodyPr vert="horz" lIns="68580" tIns="34290" rIns="68580" bIns="3429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1875"/>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別記①</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患者情報の一元化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9" name="正方形/長方形 18"/>
          <p:cNvSpPr/>
          <p:nvPr/>
        </p:nvSpPr>
        <p:spPr>
          <a:xfrm>
            <a:off x="585037" y="566523"/>
            <a:ext cx="8850246"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○府内患者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発生に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先駆け、保健所設置市と情報共有や公表の一元化について申し合わせ。</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4" name="角丸四角形 23"/>
          <p:cNvSpPr/>
          <p:nvPr/>
        </p:nvSpPr>
        <p:spPr>
          <a:xfrm>
            <a:off x="3243720" y="231394"/>
            <a:ext cx="1260000" cy="251173"/>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a:t>
            </a:r>
          </a:p>
        </p:txBody>
      </p:sp>
      <p:pic>
        <p:nvPicPr>
          <p:cNvPr id="3" name="図 2"/>
          <p:cNvPicPr>
            <a:picLocks noChangeAspect="1"/>
          </p:cNvPicPr>
          <p:nvPr/>
        </p:nvPicPr>
        <p:blipFill>
          <a:blip r:embed="rId2"/>
          <a:stretch>
            <a:fillRect/>
          </a:stretch>
        </p:blipFill>
        <p:spPr>
          <a:xfrm>
            <a:off x="865251" y="778885"/>
            <a:ext cx="6700038" cy="3366705"/>
          </a:xfrm>
          <a:prstGeom prst="rect">
            <a:avLst/>
          </a:prstGeom>
        </p:spPr>
      </p:pic>
      <p:pic>
        <p:nvPicPr>
          <p:cNvPr id="4" name="図 3"/>
          <p:cNvPicPr>
            <a:picLocks noChangeAspect="1"/>
          </p:cNvPicPr>
          <p:nvPr/>
        </p:nvPicPr>
        <p:blipFill>
          <a:blip r:embed="rId3"/>
          <a:stretch>
            <a:fillRect/>
          </a:stretch>
        </p:blipFill>
        <p:spPr>
          <a:xfrm>
            <a:off x="928784" y="4780631"/>
            <a:ext cx="3286486" cy="1992466"/>
          </a:xfrm>
          <a:prstGeom prst="rect">
            <a:avLst/>
          </a:prstGeom>
        </p:spPr>
      </p:pic>
      <p:sp>
        <p:nvSpPr>
          <p:cNvPr id="20" name="正方形/長方形 19"/>
          <p:cNvSpPr/>
          <p:nvPr/>
        </p:nvSpPr>
        <p:spPr>
          <a:xfrm>
            <a:off x="4855684" y="5334618"/>
            <a:ext cx="3255867" cy="1354217"/>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患者の状況等を見える化</a:t>
            </a:r>
            <a:endPar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（入退院履歴・症状を管理）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健康観察のオンライン化</a:t>
            </a:r>
            <a:endPar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（患者がスマートフォン等で症状等を報告）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ts val="6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入院調整の迅速化</a:t>
            </a:r>
            <a:endPar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（病院等の空き状況を一覧化</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98530243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タイトル 1"/>
          <p:cNvSpPr txBox="1">
            <a:spLocks/>
          </p:cNvSpPr>
          <p:nvPr/>
        </p:nvSpPr>
        <p:spPr>
          <a:xfrm>
            <a:off x="444160" y="263909"/>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別記③</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入院フォローアップセンター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pSp>
        <p:nvGrpSpPr>
          <p:cNvPr id="12" name="グループ化 11"/>
          <p:cNvGrpSpPr/>
          <p:nvPr/>
        </p:nvGrpSpPr>
        <p:grpSpPr>
          <a:xfrm>
            <a:off x="1200992" y="1297059"/>
            <a:ext cx="6382390" cy="2893788"/>
            <a:chOff x="870068" y="1237744"/>
            <a:chExt cx="6382390" cy="2893788"/>
          </a:xfrm>
        </p:grpSpPr>
        <p:sp>
          <p:nvSpPr>
            <p:cNvPr id="47" name="テキスト ボックス 61"/>
            <p:cNvSpPr txBox="1"/>
            <p:nvPr/>
          </p:nvSpPr>
          <p:spPr>
            <a:xfrm>
              <a:off x="2582674" y="1237744"/>
              <a:ext cx="2288159" cy="269407"/>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a:t>
              </a:r>
              <a:r>
                <a:rPr kumimoji="1" lang="ja-JP" altLang="en-US"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管内小規模病院と個別調整も可能</a:t>
              </a:r>
              <a:endParaRPr kumimoji="1" lang="ja-JP" altLang="en-US" sz="105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48" name="グループ化 47"/>
            <p:cNvGrpSpPr/>
            <p:nvPr/>
          </p:nvGrpSpPr>
          <p:grpSpPr>
            <a:xfrm>
              <a:off x="870068" y="1391911"/>
              <a:ext cx="6382390" cy="2739621"/>
              <a:chOff x="-34925" y="66675"/>
              <a:chExt cx="6004413" cy="2776671"/>
            </a:xfrm>
          </p:grpSpPr>
          <p:sp>
            <p:nvSpPr>
              <p:cNvPr id="49" name="テキスト ボックス 22"/>
              <p:cNvSpPr txBox="1"/>
              <p:nvPr/>
            </p:nvSpPr>
            <p:spPr>
              <a:xfrm>
                <a:off x="3680763" y="2679806"/>
                <a:ext cx="2288725" cy="163540"/>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marL="0" marR="0" lvl="0" indent="0" algn="just" defTabSz="914400" rtl="0" eaLnBrk="1" fontAlgn="auto" latinLnBrk="0" hangingPunct="1">
                  <a:lnSpc>
                    <a:spcPts val="1000"/>
                  </a:lnSpc>
                  <a:spcBef>
                    <a:spcPts val="0"/>
                  </a:spcBef>
                  <a:spcAft>
                    <a:spcPts val="0"/>
                  </a:spcAft>
                  <a:buClrTx/>
                  <a:buSzTx/>
                  <a:buFontTx/>
                  <a:buNone/>
                  <a:tabLst/>
                  <a:defRPr/>
                </a:pPr>
                <a:r>
                  <a:rPr kumimoji="1" lang="en-US" altLang="ja-JP"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a:t>
                </a:r>
                <a:r>
                  <a:rPr kumimoji="1" lang="ja-JP" altLang="en-US" sz="1000" b="0" i="0" u="none" strike="noStrike" kern="100" cap="none" spc="0" normalizeH="0" baseline="0" noProof="0" dirty="0">
                    <a:ln>
                      <a:noFill/>
                    </a:ln>
                    <a:solidFill>
                      <a:srgbClr val="000000"/>
                    </a:solidFill>
                    <a:effectLst/>
                    <a:uLnTx/>
                    <a:uFillTx/>
                    <a:latin typeface="游明朝" panose="02020400000000000000" pitchFamily="18" charset="-128"/>
                    <a:ea typeface="ＭＳ ゴシック" panose="020B0609070205080204" pitchFamily="49" charset="-128"/>
                    <a:cs typeface="Times New Roman" panose="02020603050405020304" pitchFamily="18" charset="0"/>
                  </a:rPr>
                  <a:t>広域調整用の空き病床枠を毎日把握</a:t>
                </a:r>
                <a:endParaRPr kumimoji="1" lang="ja-JP" altLang="en-US" sz="1050" b="0" i="0" u="none" strike="noStrike" kern="1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50" name="グループ化 49"/>
              <p:cNvGrpSpPr/>
              <p:nvPr/>
            </p:nvGrpSpPr>
            <p:grpSpPr>
              <a:xfrm>
                <a:off x="-34925" y="66675"/>
                <a:ext cx="4954855" cy="2533948"/>
                <a:chOff x="-34925" y="66675"/>
                <a:chExt cx="4954855" cy="2533948"/>
              </a:xfrm>
            </p:grpSpPr>
            <p:sp>
              <p:nvSpPr>
                <p:cNvPr id="51" name="正方形/長方形 50"/>
                <p:cNvSpPr/>
                <p:nvPr/>
              </p:nvSpPr>
              <p:spPr>
                <a:xfrm>
                  <a:off x="895350" y="859418"/>
                  <a:ext cx="739140" cy="27432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保健所</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grpSp>
              <p:nvGrpSpPr>
                <p:cNvPr id="52" name="グループ化 51"/>
                <p:cNvGrpSpPr/>
                <p:nvPr/>
              </p:nvGrpSpPr>
              <p:grpSpPr>
                <a:xfrm>
                  <a:off x="-34925" y="66675"/>
                  <a:ext cx="4954855" cy="2533948"/>
                  <a:chOff x="-34925" y="66675"/>
                  <a:chExt cx="4954855" cy="2533948"/>
                </a:xfrm>
              </p:grpSpPr>
              <p:sp>
                <p:nvSpPr>
                  <p:cNvPr id="53" name="正方形/長方形 52"/>
                  <p:cNvSpPr/>
                  <p:nvPr/>
                </p:nvSpPr>
                <p:spPr>
                  <a:xfrm>
                    <a:off x="-34925" y="696568"/>
                    <a:ext cx="297180" cy="8382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eaVert"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検査機関</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4" name="正方形/長方形 53"/>
                  <p:cNvSpPr/>
                  <p:nvPr/>
                </p:nvSpPr>
                <p:spPr>
                  <a:xfrm>
                    <a:off x="895350" y="66675"/>
                    <a:ext cx="739140" cy="27432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保健所</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5" name="正方形/長方形 54"/>
                  <p:cNvSpPr/>
                  <p:nvPr/>
                </p:nvSpPr>
                <p:spPr>
                  <a:xfrm>
                    <a:off x="895350" y="1814572"/>
                    <a:ext cx="739140" cy="27432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保健所</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6" name="左中かっこ 55"/>
                  <p:cNvSpPr/>
                  <p:nvPr/>
                </p:nvSpPr>
                <p:spPr>
                  <a:xfrm>
                    <a:off x="637541" y="123825"/>
                    <a:ext cx="126998" cy="1987253"/>
                  </a:xfrm>
                  <a:prstGeom prst="leftBrace">
                    <a:avLst>
                      <a:gd name="adj1" fmla="val 22782"/>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57" name="直線矢印コネクタ 56"/>
                  <p:cNvCxnSpPr/>
                  <p:nvPr/>
                </p:nvCxnSpPr>
                <p:spPr>
                  <a:xfrm>
                    <a:off x="307975" y="1125194"/>
                    <a:ext cx="319119"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角丸四角形吹き出し 57"/>
                  <p:cNvSpPr/>
                  <p:nvPr/>
                </p:nvSpPr>
                <p:spPr>
                  <a:xfrm>
                    <a:off x="-24856" y="291979"/>
                    <a:ext cx="623570" cy="259080"/>
                  </a:xfrm>
                  <a:prstGeom prst="wedgeRoundRectCallout">
                    <a:avLst>
                      <a:gd name="adj1" fmla="val 45854"/>
                      <a:gd name="adj2" fmla="val 103945"/>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① 結果</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59" name="角丸四角形 58"/>
                  <p:cNvSpPr/>
                  <p:nvPr/>
                </p:nvSpPr>
                <p:spPr>
                  <a:xfrm>
                    <a:off x="3381375" y="752475"/>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a:ln>
                          <a:noFill/>
                        </a:ln>
                        <a:solidFill>
                          <a:prstClr val="black"/>
                        </a:solidFill>
                        <a:effectLst/>
                        <a:uLnTx/>
                        <a:uFillTx/>
                        <a:latin typeface="Calibri"/>
                        <a:ea typeface="ＭＳ ゴシック" panose="020B0609070205080204" pitchFamily="49" charset="-128"/>
                        <a:cs typeface="Times New Roman" panose="02020603050405020304" pitchFamily="18" charset="0"/>
                      </a:rPr>
                      <a:t>感染症指定医療機関</a:t>
                    </a:r>
                    <a:endParaRPr kumimoji="1" lang="ja-JP" altLang="en-US" sz="1050" b="0" i="0" u="none" strike="noStrike" kern="100" cap="none" spc="0" normalizeH="0" baseline="0" noProof="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sp>
                <p:nvSpPr>
                  <p:cNvPr id="60" name="角丸四角形 59"/>
                  <p:cNvSpPr/>
                  <p:nvPr/>
                </p:nvSpPr>
                <p:spPr>
                  <a:xfrm>
                    <a:off x="3384500" y="1078668"/>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prstClr val="black"/>
                        </a:solidFill>
                        <a:effectLst/>
                        <a:uLnTx/>
                        <a:uFillTx/>
                        <a:latin typeface="Calibri"/>
                        <a:ea typeface="ＭＳ ゴシック" panose="020B0609070205080204" pitchFamily="49" charset="-128"/>
                        <a:cs typeface="Times New Roman" panose="02020603050405020304" pitchFamily="18" charset="0"/>
                      </a:rPr>
                      <a:t>感染症指定医療機関</a:t>
                    </a:r>
                    <a:endParaRPr kumimoji="1" lang="ja-JP" altLang="en-US" sz="1050" b="0" i="0" u="none" strike="noStrike" kern="100" cap="none" spc="0" normalizeH="0" baseline="0" noProof="0" dirty="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sp>
                <p:nvSpPr>
                  <p:cNvPr id="61" name="角丸四角形 60"/>
                  <p:cNvSpPr/>
                  <p:nvPr/>
                </p:nvSpPr>
                <p:spPr>
                  <a:xfrm>
                    <a:off x="3381375" y="1390650"/>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prstClr val="black"/>
                        </a:solidFill>
                        <a:effectLst/>
                        <a:uLnTx/>
                        <a:uFillTx/>
                        <a:latin typeface="Calibri"/>
                        <a:ea typeface="ＭＳ ゴシック" panose="020B0609070205080204" pitchFamily="49" charset="-128"/>
                        <a:cs typeface="Times New Roman" panose="02020603050405020304" pitchFamily="18" charset="0"/>
                      </a:rPr>
                      <a:t>協力医療機関</a:t>
                    </a:r>
                    <a:endParaRPr kumimoji="1" lang="ja-JP" altLang="en-US" sz="1050" b="0" i="0" u="none" strike="noStrike" kern="100" cap="none" spc="0" normalizeH="0" baseline="0" noProof="0" dirty="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sp>
                <p:nvSpPr>
                  <p:cNvPr id="62" name="正方形/長方形 61"/>
                  <p:cNvSpPr/>
                  <p:nvPr/>
                </p:nvSpPr>
                <p:spPr>
                  <a:xfrm>
                    <a:off x="2314575" y="666750"/>
                    <a:ext cx="525780" cy="1432560"/>
                  </a:xfrm>
                  <a:prstGeom prst="rect">
                    <a:avLst/>
                  </a:prstGeom>
                  <a:solidFill>
                    <a:srgbClr val="00206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eaVert" wrap="square" lIns="0" tIns="0" rIns="0" bIns="0" numCol="1" spcCol="0" rtlCol="0" fromWordArt="0" anchor="ctr" anchorCtr="0" forceAA="0" compatLnSpc="1">
                    <a:prstTxWarp prst="textNoShape">
                      <a:avLst/>
                    </a:prstTxWarp>
                    <a:noAutofit/>
                  </a:bodyPr>
                  <a:lstStyle/>
                  <a:p>
                    <a:pPr marL="0" marR="0" lvl="0" indent="13335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eiryo UI" panose="020B0604030504040204" pitchFamily="50" charset="-128"/>
                        <a:cs typeface="Times New Roman" panose="02020603050405020304" pitchFamily="18" charset="0"/>
                      </a:rPr>
                      <a:t>府入院フォロー　</a:t>
                    </a:r>
                    <a:endPar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游明朝" panose="02020400000000000000" pitchFamily="18"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Meiryo UI" panose="020B0604030504040204" pitchFamily="50" charset="-128"/>
                        <a:cs typeface="Times New Roman" panose="02020603050405020304" pitchFamily="18" charset="0"/>
                      </a:rPr>
                      <a:t>　　アップセンター</a:t>
                    </a:r>
                    <a:endParaRPr kumimoji="1" lang="ja-JP" altLang="en-US" sz="1050" b="1"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Calibri"/>
                      <a:ea typeface="游明朝" panose="02020400000000000000" pitchFamily="18" charset="-128"/>
                      <a:cs typeface="Times New Roman" panose="02020603050405020304" pitchFamily="18" charset="0"/>
                    </a:endParaRPr>
                  </a:p>
                </p:txBody>
              </p:sp>
              <p:cxnSp>
                <p:nvCxnSpPr>
                  <p:cNvPr id="63" name="直線矢印コネクタ 62"/>
                  <p:cNvCxnSpPr/>
                  <p:nvPr/>
                </p:nvCxnSpPr>
                <p:spPr>
                  <a:xfrm flipV="1">
                    <a:off x="1638300" y="213811"/>
                    <a:ext cx="1722120" cy="0"/>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p:nvPr/>
                </p:nvCxnSpPr>
                <p:spPr>
                  <a:xfrm>
                    <a:off x="2838080" y="1531620"/>
                    <a:ext cx="51818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6" name="直線矢印コネクタ 65"/>
                  <p:cNvCxnSpPr/>
                  <p:nvPr/>
                </p:nvCxnSpPr>
                <p:spPr>
                  <a:xfrm flipV="1">
                    <a:off x="2838080" y="1216107"/>
                    <a:ext cx="51818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7" name="直線矢印コネクタ 66"/>
                  <p:cNvCxnSpPr/>
                  <p:nvPr/>
                </p:nvCxnSpPr>
                <p:spPr>
                  <a:xfrm flipV="1">
                    <a:off x="2840993" y="373443"/>
                    <a:ext cx="636271" cy="43263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flipH="1" flipV="1">
                    <a:off x="1628775" y="1990745"/>
                    <a:ext cx="68580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a:off x="1638300" y="1895495"/>
                    <a:ext cx="67818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1" name="角丸四角形 70"/>
                  <p:cNvSpPr/>
                  <p:nvPr/>
                </p:nvSpPr>
                <p:spPr>
                  <a:xfrm>
                    <a:off x="3381375" y="1704975"/>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a:ln>
                          <a:noFill/>
                        </a:ln>
                        <a:solidFill>
                          <a:prstClr val="black"/>
                        </a:solidFill>
                        <a:effectLst/>
                        <a:uLnTx/>
                        <a:uFillTx/>
                        <a:latin typeface="Calibri"/>
                        <a:ea typeface="ＭＳ ゴシック" panose="020B0609070205080204" pitchFamily="49" charset="-128"/>
                        <a:cs typeface="Times New Roman" panose="02020603050405020304" pitchFamily="18" charset="0"/>
                      </a:rPr>
                      <a:t>協力医療機関</a:t>
                    </a:r>
                    <a:endParaRPr kumimoji="1" lang="ja-JP" altLang="en-US" sz="1050" b="0" i="0" u="none" strike="noStrike" kern="100" cap="none" spc="0" normalizeH="0" baseline="0" noProof="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cxnSp>
                <p:nvCxnSpPr>
                  <p:cNvPr id="72" name="直線矢印コネクタ 71"/>
                  <p:cNvCxnSpPr/>
                  <p:nvPr/>
                </p:nvCxnSpPr>
                <p:spPr>
                  <a:xfrm>
                    <a:off x="2838080" y="1840633"/>
                    <a:ext cx="51816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3" name="角丸四角形吹き出し 72"/>
                  <p:cNvSpPr/>
                  <p:nvPr/>
                </p:nvSpPr>
                <p:spPr>
                  <a:xfrm>
                    <a:off x="1170482" y="499256"/>
                    <a:ext cx="859790" cy="259080"/>
                  </a:xfrm>
                  <a:prstGeom prst="wedgeRoundRectCallout">
                    <a:avLst>
                      <a:gd name="adj1" fmla="val 31674"/>
                      <a:gd name="adj2" fmla="val 103945"/>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② 調整依頼</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4" name="角丸四角形吹き出し 73"/>
                  <p:cNvSpPr/>
                  <p:nvPr/>
                </p:nvSpPr>
                <p:spPr>
                  <a:xfrm>
                    <a:off x="1153796" y="1384606"/>
                    <a:ext cx="1057910" cy="259080"/>
                  </a:xfrm>
                  <a:prstGeom prst="wedgeRoundRectCallout">
                    <a:avLst>
                      <a:gd name="adj1" fmla="val 25470"/>
                      <a:gd name="adj2" fmla="val -93114"/>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⑤ 病院名を回答</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5" name="角丸四角形吹き出し 74"/>
                  <p:cNvSpPr/>
                  <p:nvPr/>
                </p:nvSpPr>
                <p:spPr>
                  <a:xfrm>
                    <a:off x="2214248" y="258440"/>
                    <a:ext cx="944880" cy="259080"/>
                  </a:xfrm>
                  <a:prstGeom prst="wedgeRoundRectCallout">
                    <a:avLst>
                      <a:gd name="adj1" fmla="val -26391"/>
                      <a:gd name="adj2" fmla="val 101004"/>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③ トリアージ</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6" name="角丸四角形吹き出し 75"/>
                  <p:cNvSpPr/>
                  <p:nvPr/>
                </p:nvSpPr>
                <p:spPr>
                  <a:xfrm>
                    <a:off x="2909116" y="2036846"/>
                    <a:ext cx="929640" cy="259080"/>
                  </a:xfrm>
                  <a:prstGeom prst="wedgeRoundRectCallout">
                    <a:avLst>
                      <a:gd name="adj1" fmla="val -23817"/>
                      <a:gd name="adj2" fmla="val -98996"/>
                      <a:gd name="adj3" fmla="val 16667"/>
                    </a:avLst>
                  </a:prstGeom>
                  <a:solidFill>
                    <a:srgbClr val="D9E6FF"/>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a:ln>
                          <a:noFill/>
                        </a:ln>
                        <a:solidFill>
                          <a:srgbClr val="000000"/>
                        </a:solidFill>
                        <a:effectLst/>
                        <a:uLnTx/>
                        <a:uFillTx/>
                        <a:latin typeface="Calibri"/>
                        <a:ea typeface="ＭＳ ゴシック" panose="020B0609070205080204" pitchFamily="49" charset="-128"/>
                        <a:cs typeface="Times New Roman" panose="02020603050405020304" pitchFamily="18" charset="0"/>
                      </a:rPr>
                      <a:t>④ 受入調整</a:t>
                    </a:r>
                    <a:endParaRPr kumimoji="1" lang="ja-JP" altLang="en-US" sz="1050" b="0" i="0" u="none" strike="noStrike" kern="100" cap="none" spc="0" normalizeH="0" baseline="0" noProof="0" dirty="0">
                      <a:ln>
                        <a:noFill/>
                      </a:ln>
                      <a:solidFill>
                        <a:prstClr val="white"/>
                      </a:solidFill>
                      <a:effectLst/>
                      <a:uLnTx/>
                      <a:uFillTx/>
                      <a:latin typeface="Calibri"/>
                      <a:ea typeface="游明朝" panose="02020400000000000000" pitchFamily="18" charset="-128"/>
                      <a:cs typeface="Times New Roman" panose="02020603050405020304" pitchFamily="18" charset="0"/>
                    </a:endParaRPr>
                  </a:p>
                </p:txBody>
              </p:sp>
              <p:sp>
                <p:nvSpPr>
                  <p:cNvPr id="77" name="曲折矢印 76"/>
                  <p:cNvSpPr/>
                  <p:nvPr/>
                </p:nvSpPr>
                <p:spPr>
                  <a:xfrm rot="10800000">
                    <a:off x="3790667" y="2053320"/>
                    <a:ext cx="426720" cy="547303"/>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8" name="下矢印 77"/>
                  <p:cNvSpPr/>
                  <p:nvPr/>
                </p:nvSpPr>
                <p:spPr>
                  <a:xfrm flipV="1">
                    <a:off x="2466975" y="2099309"/>
                    <a:ext cx="198119" cy="19718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9" name="角丸四角形 78"/>
                  <p:cNvSpPr/>
                  <p:nvPr/>
                </p:nvSpPr>
                <p:spPr>
                  <a:xfrm>
                    <a:off x="3373937" y="97810"/>
                    <a:ext cx="1535430" cy="281940"/>
                  </a:xfrm>
                  <a:prstGeom prst="roundRect">
                    <a:avLst/>
                  </a:prstGeom>
                  <a:solidFill>
                    <a:schemeClr val="accent1">
                      <a:lumMod val="40000"/>
                      <a:lumOff val="60000"/>
                    </a:schemeClr>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a:ln>
                          <a:noFill/>
                        </a:ln>
                        <a:solidFill>
                          <a:prstClr val="black"/>
                        </a:solidFill>
                        <a:effectLst/>
                        <a:uLnTx/>
                        <a:uFillTx/>
                        <a:latin typeface="Calibri"/>
                        <a:ea typeface="ＭＳ ゴシック" panose="020B0609070205080204" pitchFamily="49" charset="-128"/>
                        <a:cs typeface="Times New Roman" panose="02020603050405020304" pitchFamily="18" charset="0"/>
                      </a:rPr>
                      <a:t>協力医療機関</a:t>
                    </a:r>
                    <a:endParaRPr kumimoji="1" lang="ja-JP" altLang="en-US" sz="1050" b="0" i="0" u="none" strike="noStrike" kern="100" cap="none" spc="0" normalizeH="0" baseline="0" noProof="0">
                      <a:ln>
                        <a:noFill/>
                      </a:ln>
                      <a:solidFill>
                        <a:prstClr val="black"/>
                      </a:solidFill>
                      <a:effectLst/>
                      <a:uLnTx/>
                      <a:uFillTx/>
                      <a:latin typeface="Calibri"/>
                      <a:ea typeface="游明朝" panose="02020400000000000000" pitchFamily="18" charset="-128"/>
                      <a:cs typeface="Times New Roman" panose="02020603050405020304" pitchFamily="18" charset="0"/>
                    </a:endParaRPr>
                  </a:p>
                </p:txBody>
              </p:sp>
              <p:cxnSp>
                <p:nvCxnSpPr>
                  <p:cNvPr id="80" name="直線矢印コネクタ 79"/>
                  <p:cNvCxnSpPr/>
                  <p:nvPr/>
                </p:nvCxnSpPr>
                <p:spPr>
                  <a:xfrm flipV="1">
                    <a:off x="2838450" y="885825"/>
                    <a:ext cx="51816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grpSp>
      </p:grpSp>
      <p:graphicFrame>
        <p:nvGraphicFramePr>
          <p:cNvPr id="81" name="表 80"/>
          <p:cNvGraphicFramePr>
            <a:graphicFrameLocks noGrp="1"/>
          </p:cNvGraphicFramePr>
          <p:nvPr>
            <p:extLst/>
          </p:nvPr>
        </p:nvGraphicFramePr>
        <p:xfrm>
          <a:off x="1958637" y="3733348"/>
          <a:ext cx="3136730" cy="419100"/>
        </p:xfrm>
        <a:graphic>
          <a:graphicData uri="http://schemas.openxmlformats.org/drawingml/2006/table">
            <a:tbl>
              <a:tblPr firstRow="1" firstCol="1" bandRow="1"/>
              <a:tblGrid>
                <a:gridCol w="1080000">
                  <a:extLst>
                    <a:ext uri="{9D8B030D-6E8A-4147-A177-3AD203B41FA5}">
                      <a16:colId xmlns:a16="http://schemas.microsoft.com/office/drawing/2014/main" val="864304132"/>
                    </a:ext>
                  </a:extLst>
                </a:gridCol>
                <a:gridCol w="648000">
                  <a:extLst>
                    <a:ext uri="{9D8B030D-6E8A-4147-A177-3AD203B41FA5}">
                      <a16:colId xmlns:a16="http://schemas.microsoft.com/office/drawing/2014/main" val="2849431692"/>
                    </a:ext>
                  </a:extLst>
                </a:gridCol>
                <a:gridCol w="648000">
                  <a:extLst>
                    <a:ext uri="{9D8B030D-6E8A-4147-A177-3AD203B41FA5}">
                      <a16:colId xmlns:a16="http://schemas.microsoft.com/office/drawing/2014/main" val="3173404904"/>
                    </a:ext>
                  </a:extLst>
                </a:gridCol>
                <a:gridCol w="760730">
                  <a:extLst>
                    <a:ext uri="{9D8B030D-6E8A-4147-A177-3AD203B41FA5}">
                      <a16:colId xmlns:a16="http://schemas.microsoft.com/office/drawing/2014/main" val="3744118905"/>
                    </a:ext>
                  </a:extLst>
                </a:gridCol>
              </a:tblGrid>
              <a:tr h="126365">
                <a:tc>
                  <a:txBody>
                    <a:bodyPr/>
                    <a:lstStyle/>
                    <a:p>
                      <a:pPr algn="l">
                        <a:lnSpc>
                          <a:spcPts val="1100"/>
                        </a:lnSpc>
                        <a:spcAft>
                          <a:spcPts val="0"/>
                        </a:spcAft>
                      </a:pPr>
                      <a:r>
                        <a:rPr lang="en-US" sz="900" kern="100">
                          <a:solidFill>
                            <a:srgbClr val="000000"/>
                          </a:solidFill>
                          <a:effectLst/>
                          <a:latin typeface="ＭＳ ゴシック" panose="020B0609070205080204" pitchFamily="49" charset="-128"/>
                          <a:ea typeface="游明朝" panose="02020400000000000000" pitchFamily="18" charset="-128"/>
                          <a:cs typeface="Times New Roman" panose="02020603050405020304" pitchFamily="18" charset="0"/>
                        </a:rPr>
                        <a:t> </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総数</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入院中</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受入可能数</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9820164"/>
                  </a:ext>
                </a:extLst>
              </a:tr>
              <a:tr h="0">
                <a:tc>
                  <a:txBody>
                    <a:bodyPr/>
                    <a:lstStyle/>
                    <a:p>
                      <a:pPr algn="l">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●●病院</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r>
                        <a:rPr lang="en-US"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r>
                        <a:rPr lang="en-US"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29633791"/>
                  </a:ext>
                </a:extLst>
              </a:tr>
              <a:tr h="0">
                <a:tc>
                  <a:txBody>
                    <a:bodyPr/>
                    <a:lstStyle/>
                    <a:p>
                      <a:pPr algn="l">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△△医療センター</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100"/>
                        </a:lnSpc>
                        <a:spcAft>
                          <a:spcPts val="0"/>
                        </a:spcAft>
                      </a:pPr>
                      <a:r>
                        <a:rPr lang="ja-JP" sz="900" kern="100" dirty="0">
                          <a:solidFill>
                            <a:srgbClr val="000000"/>
                          </a:solidFill>
                          <a:effectLst/>
                          <a:latin typeface="游明朝" panose="02020400000000000000" pitchFamily="18" charset="-128"/>
                          <a:ea typeface="ＭＳ ゴシック" panose="020B0609070205080204" pitchFamily="49"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1130922"/>
                  </a:ext>
                </a:extLst>
              </a:tr>
            </a:tbl>
          </a:graphicData>
        </a:graphic>
      </p:graphicFrame>
      <p:sp>
        <p:nvSpPr>
          <p:cNvPr id="134" name="正方形/長方形 133"/>
          <p:cNvSpPr/>
          <p:nvPr/>
        </p:nvSpPr>
        <p:spPr>
          <a:xfrm>
            <a:off x="890032" y="714408"/>
            <a:ext cx="7579597"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○病床確保と合わせ入院調整を広域的に行うため「大阪府入院ﾌｫﾛｰｱｯﾌﾟｾﾝﾀｰ」を立ち上げ。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cxnSp>
        <p:nvCxnSpPr>
          <p:cNvPr id="109" name="直線矢印コネクタ 108"/>
          <p:cNvCxnSpPr/>
          <p:nvPr/>
        </p:nvCxnSpPr>
        <p:spPr>
          <a:xfrm flipH="1" flipV="1">
            <a:off x="2969422" y="2413257"/>
            <a:ext cx="72897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0" name="直線矢印コネクタ 109"/>
          <p:cNvCxnSpPr/>
          <p:nvPr/>
        </p:nvCxnSpPr>
        <p:spPr>
          <a:xfrm>
            <a:off x="2979546" y="2319278"/>
            <a:ext cx="72087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角丸四角形 69"/>
          <p:cNvSpPr/>
          <p:nvPr/>
        </p:nvSpPr>
        <p:spPr>
          <a:xfrm>
            <a:off x="4057677" y="378489"/>
            <a:ext cx="2304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他都道府県に先行</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して実施</a:t>
            </a:r>
          </a:p>
        </p:txBody>
      </p:sp>
      <p:sp>
        <p:nvSpPr>
          <p:cNvPr id="64" name="タイトル 1"/>
          <p:cNvSpPr txBox="1">
            <a:spLocks/>
          </p:cNvSpPr>
          <p:nvPr/>
        </p:nvSpPr>
        <p:spPr>
          <a:xfrm>
            <a:off x="444160" y="461202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別記④</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新型コロナウイルス助け合い基金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84" name="正方形/長方形 83"/>
          <p:cNvSpPr/>
          <p:nvPr/>
        </p:nvSpPr>
        <p:spPr>
          <a:xfrm>
            <a:off x="780775" y="5053189"/>
            <a:ext cx="7579597"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○医療及び療養に係る業務に従事する方を支援するため、基金を設置。</a:t>
            </a:r>
          </a:p>
        </p:txBody>
      </p:sp>
      <p:sp>
        <p:nvSpPr>
          <p:cNvPr id="85" name="角丸四角形 84"/>
          <p:cNvSpPr/>
          <p:nvPr/>
        </p:nvSpPr>
        <p:spPr>
          <a:xfrm>
            <a:off x="887494" y="5414187"/>
            <a:ext cx="1035239" cy="383209"/>
          </a:xfrm>
          <a:prstGeom prst="roundRect">
            <a:avLst/>
          </a:prstGeom>
          <a:noFill/>
          <a:ln w="222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贈呈</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8" name="図 87"/>
          <p:cNvPicPr>
            <a:picLocks noChangeAspect="1"/>
          </p:cNvPicPr>
          <p:nvPr/>
        </p:nvPicPr>
        <p:blipFill rotWithShape="1">
          <a:blip r:embed="rId3"/>
          <a:srcRect l="24129" t="18794" r="14819" b="4370"/>
          <a:stretch/>
        </p:blipFill>
        <p:spPr>
          <a:xfrm>
            <a:off x="6611555" y="5167081"/>
            <a:ext cx="1769650" cy="1252211"/>
          </a:xfrm>
          <a:prstGeom prst="rect">
            <a:avLst/>
          </a:prstGeom>
        </p:spPr>
      </p:pic>
      <p:sp>
        <p:nvSpPr>
          <p:cNvPr id="89" name="角丸四角形 88"/>
          <p:cNvSpPr/>
          <p:nvPr/>
        </p:nvSpPr>
        <p:spPr>
          <a:xfrm>
            <a:off x="887493" y="5943206"/>
            <a:ext cx="1035239" cy="383209"/>
          </a:xfrm>
          <a:prstGeom prst="roundRect">
            <a:avLst/>
          </a:prstGeom>
          <a:noFill/>
          <a:ln w="2222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寄附の状況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スライド番号プレースホルダー 3"/>
          <p:cNvSpPr>
            <a:spLocks noGrp="1"/>
          </p:cNvSpPr>
          <p:nvPr>
            <p:ph type="sldNum" sz="quarter" idx="12"/>
          </p:nvPr>
        </p:nvSpPr>
        <p:spPr>
          <a:xfrm>
            <a:off x="7010400" y="6492875"/>
            <a:ext cx="21336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83" name="正方形/長方形 82"/>
          <p:cNvSpPr/>
          <p:nvPr/>
        </p:nvSpPr>
        <p:spPr>
          <a:xfrm>
            <a:off x="2050782" y="5440463"/>
            <a:ext cx="4820944" cy="461665"/>
          </a:xfrm>
          <a:prstGeom prst="rect">
            <a:avLst/>
          </a:prstGeom>
        </p:spPr>
        <p:txBody>
          <a:bodyPr wrap="square">
            <a:spAutoFit/>
          </a:bodyPr>
          <a:lstStyle/>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贈呈者数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50,542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681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p>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贈呈総額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5,632</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1" name="正方形/長方形 90"/>
          <p:cNvSpPr/>
          <p:nvPr/>
        </p:nvSpPr>
        <p:spPr>
          <a:xfrm>
            <a:off x="2050782" y="5897560"/>
            <a:ext cx="4820944" cy="461665"/>
          </a:xfrm>
          <a:prstGeom prst="rect">
            <a:avLst/>
          </a:prstGeom>
        </p:spPr>
        <p:txBody>
          <a:bodyPr wrap="square">
            <a:spAutoFit/>
          </a:bodyPr>
          <a:lstStyle/>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寄附収納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件数　：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28,527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1938" marR="0" lvl="0" indent="-261938"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寄附収納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金額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955977052"/>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角丸四角形 73"/>
          <p:cNvSpPr/>
          <p:nvPr/>
        </p:nvSpPr>
        <p:spPr>
          <a:xfrm>
            <a:off x="4587496" y="1616201"/>
            <a:ext cx="3539870" cy="2518681"/>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9" name="角丸四角形 98"/>
          <p:cNvSpPr/>
          <p:nvPr/>
        </p:nvSpPr>
        <p:spPr>
          <a:xfrm>
            <a:off x="5002170" y="3283827"/>
            <a:ext cx="2802440" cy="692148"/>
          </a:xfrm>
          <a:prstGeom prst="roundRect">
            <a:avLst/>
          </a:prstGeom>
          <a:solidFill>
            <a:schemeClr val="accent1">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a:xfrm>
            <a:off x="6872763"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6" name="タイトル 1"/>
          <p:cNvSpPr txBox="1">
            <a:spLocks/>
          </p:cNvSpPr>
          <p:nvPr/>
        </p:nvSpPr>
        <p:spPr>
          <a:xfrm>
            <a:off x="96558" y="16164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別記⑤</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濃厚接触者フォローアップセンター</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・検疫</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フォローアップセンター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7" name="正方形/長方形 16"/>
          <p:cNvSpPr/>
          <p:nvPr/>
        </p:nvSpPr>
        <p:spPr>
          <a:xfrm>
            <a:off x="486792" y="763916"/>
            <a:ext cx="8276251" cy="646331"/>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○濃厚接触者に関する唾液検査の受検調整や健康観察、データ管理を集約することにより、保健所機能を支援するため、</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濃厚接触者フォローアップセンターを設置（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年８月３日）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また、同センター内に検疫フォローアップセンターを設置し、検疫所からの入国者・帰国者情報を一元管理し、健康観察を実施</a:t>
            </a:r>
          </a:p>
        </p:txBody>
      </p:sp>
      <p:sp>
        <p:nvSpPr>
          <p:cNvPr id="73" name="角丸四角形 72"/>
          <p:cNvSpPr/>
          <p:nvPr/>
        </p:nvSpPr>
        <p:spPr>
          <a:xfrm>
            <a:off x="551336" y="1631669"/>
            <a:ext cx="3539870" cy="2503213"/>
          </a:xfrm>
          <a:prstGeom prst="round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1687130" y="1790557"/>
            <a:ext cx="1224136" cy="276999"/>
          </a:xfrm>
          <a:prstGeom prst="rect">
            <a:avLst/>
          </a:prstGeom>
          <a:solidFill>
            <a:schemeClr val="accent3">
              <a:lumMod val="60000"/>
              <a:lumOff val="40000"/>
            </a:schemeClr>
          </a:solidFill>
          <a:ln>
            <a:solidFill>
              <a:schemeClr val="accent3">
                <a:lumMod val="75000"/>
              </a:schemeClr>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保健所</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5144682" y="1794670"/>
            <a:ext cx="2520000" cy="276999"/>
          </a:xfrm>
          <a:prstGeom prst="rect">
            <a:avLst/>
          </a:prstGeom>
          <a:solidFill>
            <a:schemeClr val="tx2">
              <a:lumMod val="20000"/>
              <a:lumOff val="80000"/>
            </a:schemeClr>
          </a:solidFill>
          <a:ln>
            <a:solidFill>
              <a:srgbClr val="002060"/>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濃厚接触者フォローアップセンター</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1241271" y="2194223"/>
            <a:ext cx="2160000" cy="461665"/>
          </a:xfrm>
          <a:prstGeom prst="rect">
            <a:avLst/>
          </a:prstGeom>
          <a:ln w="19050"/>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➀疫学調査による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濃厚接触者の特定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テキスト ボックス 25"/>
          <p:cNvSpPr txBox="1"/>
          <p:nvPr/>
        </p:nvSpPr>
        <p:spPr>
          <a:xfrm>
            <a:off x="5281391" y="2686544"/>
            <a:ext cx="2160000" cy="276999"/>
          </a:xfrm>
          <a:prstGeom prst="rect">
            <a:avLst/>
          </a:prstGeom>
          <a:ln w="19050"/>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④健康観察</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テキスト ボックス 27"/>
          <p:cNvSpPr txBox="1"/>
          <p:nvPr/>
        </p:nvSpPr>
        <p:spPr>
          <a:xfrm>
            <a:off x="1230280" y="3336033"/>
            <a:ext cx="2160000" cy="276999"/>
          </a:xfrm>
          <a:prstGeom prst="rect">
            <a:avLst/>
          </a:prstGeom>
          <a:ln w="31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④新規陽性者として対応</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左右矢印 28"/>
          <p:cNvSpPr/>
          <p:nvPr/>
        </p:nvSpPr>
        <p:spPr>
          <a:xfrm>
            <a:off x="3583024" y="3306767"/>
            <a:ext cx="1296000" cy="711899"/>
          </a:xfrm>
          <a:prstGeom prst="leftRightArrow">
            <a:avLst>
              <a:gd name="adj1" fmla="val 68618"/>
              <a:gd name="adj2" fmla="val 50000"/>
            </a:avLst>
          </a:prstGeom>
          <a:solidFill>
            <a:schemeClr val="accent1">
              <a:lumMod val="20000"/>
              <a:lumOff val="80000"/>
            </a:schemeClr>
          </a:solidFill>
          <a:ln>
            <a:solidFill>
              <a:schemeClr val="accent1">
                <a:shade val="95000"/>
                <a:satMod val="10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データの</a:t>
            </a:r>
            <a:endParaRPr kumimoji="1" lang="en-US" altLang="ja-JP"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一元管理</a:t>
            </a:r>
          </a:p>
        </p:txBody>
      </p:sp>
      <p:cxnSp>
        <p:nvCxnSpPr>
          <p:cNvPr id="47" name="直線矢印コネクタ 46"/>
          <p:cNvCxnSpPr/>
          <p:nvPr/>
        </p:nvCxnSpPr>
        <p:spPr>
          <a:xfrm>
            <a:off x="1380054" y="3075058"/>
            <a:ext cx="0" cy="262847"/>
          </a:xfrm>
          <a:prstGeom prst="straightConnector1">
            <a:avLst/>
          </a:prstGeom>
          <a:ln w="9525">
            <a:prstDash val="sysDash"/>
            <a:tailEnd type="triangle"/>
          </a:ln>
        </p:spPr>
        <p:style>
          <a:lnRef idx="1">
            <a:schemeClr val="accent1"/>
          </a:lnRef>
          <a:fillRef idx="0">
            <a:schemeClr val="accent1"/>
          </a:fillRef>
          <a:effectRef idx="0">
            <a:schemeClr val="accent1"/>
          </a:effectRef>
          <a:fontRef idx="minor">
            <a:schemeClr val="tx1"/>
          </a:fontRef>
        </p:style>
      </p:cxnSp>
      <p:sp>
        <p:nvSpPr>
          <p:cNvPr id="51" name="右矢印 50"/>
          <p:cNvSpPr/>
          <p:nvPr/>
        </p:nvSpPr>
        <p:spPr>
          <a:xfrm>
            <a:off x="3659127" y="1755270"/>
            <a:ext cx="1219897" cy="797078"/>
          </a:xfrm>
          <a:prstGeom prst="rightArrow">
            <a:avLst>
              <a:gd name="adj1" fmla="val 71851"/>
              <a:gd name="adj2" fmla="val 53313"/>
            </a:avLst>
          </a:prstGeom>
          <a:solidFill>
            <a:srgbClr val="002060"/>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業務集約化</a:t>
            </a:r>
          </a:p>
        </p:txBody>
      </p:sp>
      <p:sp>
        <p:nvSpPr>
          <p:cNvPr id="55" name="テキスト ボックス 54"/>
          <p:cNvSpPr txBox="1"/>
          <p:nvPr/>
        </p:nvSpPr>
        <p:spPr>
          <a:xfrm>
            <a:off x="1380054" y="3045838"/>
            <a:ext cx="130796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陽性の場合</a:t>
            </a:r>
          </a:p>
        </p:txBody>
      </p:sp>
      <p:sp>
        <p:nvSpPr>
          <p:cNvPr id="56" name="テキスト ボックス 55"/>
          <p:cNvSpPr txBox="1"/>
          <p:nvPr/>
        </p:nvSpPr>
        <p:spPr>
          <a:xfrm>
            <a:off x="3892368" y="2901183"/>
            <a:ext cx="130796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陰性の場合</a:t>
            </a:r>
          </a:p>
        </p:txBody>
      </p:sp>
      <p:sp>
        <p:nvSpPr>
          <p:cNvPr id="65" name="テキスト ボックス 64"/>
          <p:cNvSpPr txBox="1"/>
          <p:nvPr/>
        </p:nvSpPr>
        <p:spPr>
          <a:xfrm>
            <a:off x="5277431" y="2236389"/>
            <a:ext cx="2160000" cy="276999"/>
          </a:xfrm>
          <a:prstGeom prst="rect">
            <a:avLst/>
          </a:prstGeom>
          <a:ln w="19050"/>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②唾液検査の受検調整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1245231" y="2736024"/>
            <a:ext cx="2160000" cy="276999"/>
          </a:xfrm>
          <a:prstGeom prst="rect">
            <a:avLst/>
          </a:prstGeom>
          <a:ln w="19050">
            <a:solidFill>
              <a:schemeClr val="dk1"/>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a:t>
            </a:r>
            <a:r>
              <a:rPr kumimoji="1"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検査結果判明、連絡</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75" name="直線矢印コネクタ 74"/>
          <p:cNvCxnSpPr/>
          <p:nvPr/>
        </p:nvCxnSpPr>
        <p:spPr>
          <a:xfrm>
            <a:off x="3406249" y="2889912"/>
            <a:ext cx="1845141" cy="0"/>
          </a:xfrm>
          <a:prstGeom prst="straightConnector1">
            <a:avLst/>
          </a:prstGeom>
          <a:ln w="9525">
            <a:prstDash val="sysDash"/>
            <a:tailEnd type="triangle"/>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5251390" y="3570848"/>
            <a:ext cx="2304000" cy="276999"/>
          </a:xfrm>
          <a:prstGeom prst="rect">
            <a:avLst/>
          </a:prstGeom>
          <a:ln w="19050">
            <a:solidFill>
              <a:schemeClr val="tx1"/>
            </a:solidFill>
            <a:prstDash val="solid"/>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入国者・帰国者に対する健康観察</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テキスト ボックス 71"/>
          <p:cNvSpPr txBox="1"/>
          <p:nvPr/>
        </p:nvSpPr>
        <p:spPr>
          <a:xfrm>
            <a:off x="5144682" y="3171054"/>
            <a:ext cx="2520000" cy="276999"/>
          </a:xfrm>
          <a:prstGeom prst="rect">
            <a:avLst/>
          </a:prstGeom>
          <a:solidFill>
            <a:schemeClr val="tx2">
              <a:lumMod val="20000"/>
              <a:lumOff val="80000"/>
            </a:schemeClr>
          </a:solidFill>
          <a:ln>
            <a:solidFill>
              <a:srgbClr val="002060"/>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検疫フォローアップセンター</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38"/>
          <p:cNvSpPr/>
          <p:nvPr/>
        </p:nvSpPr>
        <p:spPr>
          <a:xfrm>
            <a:off x="6750080" y="312531"/>
            <a:ext cx="1656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a:t>
            </a:r>
            <a:endParaRPr kumimoji="1"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0456E785-FC2E-4A55-8CC5-7D1345BEBE7D}"/>
              </a:ext>
            </a:extLst>
          </p:cNvPr>
          <p:cNvSpPr/>
          <p:nvPr/>
        </p:nvSpPr>
        <p:spPr>
          <a:xfrm>
            <a:off x="355519" y="4865882"/>
            <a:ext cx="8595833"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感染急拡大に備え、重症患者に対応可能な</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ICU</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機能を有する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臨時医療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施設として整備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graphicFrame>
        <p:nvGraphicFramePr>
          <p:cNvPr id="27" name="表 26">
            <a:extLst>
              <a:ext uri="{FF2B5EF4-FFF2-40B4-BE49-F238E27FC236}">
                <a16:creationId xmlns:a16="http://schemas.microsoft.com/office/drawing/2014/main" id="{2B68EAB7-9BCD-4DA6-8375-8476C7515EE1}"/>
              </a:ext>
            </a:extLst>
          </p:cNvPr>
          <p:cNvGraphicFramePr>
            <a:graphicFrameLocks noGrp="1"/>
          </p:cNvGraphicFramePr>
          <p:nvPr>
            <p:extLst/>
          </p:nvPr>
        </p:nvGraphicFramePr>
        <p:xfrm>
          <a:off x="635254" y="5259060"/>
          <a:ext cx="6237509" cy="1298688"/>
        </p:xfrm>
        <a:graphic>
          <a:graphicData uri="http://schemas.openxmlformats.org/drawingml/2006/table">
            <a:tbl>
              <a:tblPr firstRow="1" firstCol="1" bandRow="1">
                <a:tableStyleId>{69CF1AB2-1976-4502-BF36-3FF5EA218861}</a:tableStyleId>
              </a:tblPr>
              <a:tblGrid>
                <a:gridCol w="893603">
                  <a:extLst>
                    <a:ext uri="{9D8B030D-6E8A-4147-A177-3AD203B41FA5}">
                      <a16:colId xmlns:a16="http://schemas.microsoft.com/office/drawing/2014/main" val="854482303"/>
                    </a:ext>
                  </a:extLst>
                </a:gridCol>
                <a:gridCol w="5343906">
                  <a:extLst>
                    <a:ext uri="{9D8B030D-6E8A-4147-A177-3AD203B41FA5}">
                      <a16:colId xmlns:a16="http://schemas.microsoft.com/office/drawing/2014/main" val="1046894363"/>
                    </a:ext>
                  </a:extLst>
                </a:gridCol>
              </a:tblGrid>
              <a:tr h="324672">
                <a:tc>
                  <a:txBody>
                    <a:bodyPr/>
                    <a:lstStyle/>
                    <a:p>
                      <a:pPr indent="152400" algn="l">
                        <a:lnSpc>
                          <a:spcPct val="150000"/>
                        </a:lnSpc>
                        <a:spcAft>
                          <a:spcPts val="0"/>
                        </a:spcAft>
                      </a:pPr>
                      <a:r>
                        <a:rPr lang="ja-JP" sz="1200" b="0" kern="0" dirty="0">
                          <a:effectLst/>
                          <a:latin typeface="+mn-ea"/>
                          <a:ea typeface="+mn-ea"/>
                        </a:rPr>
                        <a:t>設置場所</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0" dirty="0">
                          <a:effectLst/>
                          <a:latin typeface="+mn-ea"/>
                          <a:ea typeface="+mn-ea"/>
                        </a:rPr>
                        <a:t>　</a:t>
                      </a:r>
                      <a:r>
                        <a:rPr lang="ja-JP" sz="1200" b="0" kern="0" dirty="0">
                          <a:effectLst/>
                          <a:latin typeface="+mn-ea"/>
                          <a:ea typeface="+mn-ea"/>
                        </a:rPr>
                        <a:t>大阪市住吉区万代東</a:t>
                      </a:r>
                      <a:r>
                        <a:rPr lang="en-US" sz="1200" b="0" kern="0" dirty="0">
                          <a:effectLst/>
                          <a:latin typeface="+mn-ea"/>
                          <a:ea typeface="+mn-ea"/>
                        </a:rPr>
                        <a:t>3</a:t>
                      </a:r>
                      <a:r>
                        <a:rPr lang="ja-JP" sz="1200" b="0" kern="0" dirty="0">
                          <a:effectLst/>
                          <a:latin typeface="+mn-ea"/>
                          <a:ea typeface="+mn-ea"/>
                        </a:rPr>
                        <a:t>丁目</a:t>
                      </a:r>
                      <a:r>
                        <a:rPr lang="en-US" sz="1200" b="0" kern="0" dirty="0">
                          <a:effectLst/>
                          <a:latin typeface="+mn-ea"/>
                          <a:ea typeface="+mn-ea"/>
                        </a:rPr>
                        <a:t>1-56</a:t>
                      </a:r>
                      <a:r>
                        <a:rPr lang="ja-JP" sz="1200" b="0" kern="0" dirty="0">
                          <a:effectLst/>
                          <a:latin typeface="+mn-ea"/>
                          <a:ea typeface="+mn-ea"/>
                        </a:rPr>
                        <a:t>（大阪急性期・総合医療センター敷地内）</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81086187"/>
                  </a:ext>
                </a:extLst>
              </a:tr>
              <a:tr h="324672">
                <a:tc>
                  <a:txBody>
                    <a:bodyPr/>
                    <a:lstStyle/>
                    <a:p>
                      <a:pPr indent="152400" algn="l">
                        <a:lnSpc>
                          <a:spcPct val="150000"/>
                        </a:lnSpc>
                        <a:spcAft>
                          <a:spcPts val="0"/>
                        </a:spcAft>
                      </a:pPr>
                      <a:r>
                        <a:rPr lang="ja-JP" sz="1200" b="0" kern="0" dirty="0">
                          <a:effectLst/>
                          <a:latin typeface="+mn-ea"/>
                          <a:ea typeface="+mn-ea"/>
                        </a:rPr>
                        <a:t>病床数</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0" dirty="0">
                          <a:effectLst/>
                          <a:latin typeface="+mn-ea"/>
                          <a:ea typeface="+mn-ea"/>
                        </a:rPr>
                        <a:t>　</a:t>
                      </a:r>
                      <a:r>
                        <a:rPr lang="ja-JP" sz="1200" b="0" kern="0" dirty="0">
                          <a:effectLst/>
                          <a:latin typeface="+mn-ea"/>
                          <a:ea typeface="+mn-ea"/>
                        </a:rPr>
                        <a:t>重症病床</a:t>
                      </a:r>
                      <a:r>
                        <a:rPr lang="en-US" sz="1200" b="0" kern="0" dirty="0">
                          <a:effectLst/>
                          <a:latin typeface="+mn-ea"/>
                          <a:ea typeface="+mn-ea"/>
                        </a:rPr>
                        <a:t>30</a:t>
                      </a:r>
                      <a:r>
                        <a:rPr lang="ja-JP" sz="1200" b="0" kern="0" dirty="0">
                          <a:effectLst/>
                          <a:latin typeface="+mn-ea"/>
                          <a:ea typeface="+mn-ea"/>
                        </a:rPr>
                        <a:t>床　</a:t>
                      </a:r>
                      <a:r>
                        <a:rPr lang="ja-JP" altLang="en-US" sz="1200" b="0" kern="0" dirty="0">
                          <a:effectLst/>
                          <a:latin typeface="+mn-ea"/>
                          <a:ea typeface="+mn-ea"/>
                        </a:rPr>
                        <a:t>全</a:t>
                      </a:r>
                      <a:r>
                        <a:rPr lang="ja-JP" sz="1200" b="0" kern="0" dirty="0">
                          <a:effectLst/>
                          <a:latin typeface="+mn-ea"/>
                          <a:ea typeface="+mn-ea"/>
                        </a:rPr>
                        <a:t>病床に人工呼吸器を配備</a:t>
                      </a:r>
                      <a:r>
                        <a:rPr lang="ja-JP" altLang="en-US" sz="1200" b="0" kern="100" dirty="0">
                          <a:effectLst/>
                          <a:latin typeface="+mn-ea"/>
                          <a:ea typeface="+mn-ea"/>
                        </a:rPr>
                        <a:t>（</a:t>
                      </a:r>
                      <a:r>
                        <a:rPr lang="ja-JP" sz="1200" b="0" kern="0" dirty="0">
                          <a:effectLst/>
                          <a:latin typeface="+mn-ea"/>
                          <a:ea typeface="+mn-ea"/>
                        </a:rPr>
                        <a:t>体外式膜型人工肺は配備しない</a:t>
                      </a:r>
                      <a:r>
                        <a:rPr lang="ja-JP" altLang="en-US" sz="1200" b="0" kern="0" dirty="0">
                          <a:effectLst/>
                          <a:latin typeface="+mn-ea"/>
                          <a:ea typeface="+mn-ea"/>
                        </a:rPr>
                        <a:t>）</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170635"/>
                  </a:ext>
                </a:extLst>
              </a:tr>
              <a:tr h="324672">
                <a:tc>
                  <a:txBody>
                    <a:bodyPr/>
                    <a:lstStyle/>
                    <a:p>
                      <a:pPr indent="152400" algn="l">
                        <a:lnSpc>
                          <a:spcPct val="150000"/>
                        </a:lnSpc>
                        <a:spcAft>
                          <a:spcPts val="0"/>
                        </a:spcAft>
                      </a:pPr>
                      <a:r>
                        <a:rPr lang="ja-JP" altLang="en-US" sz="1200" b="0" kern="100" dirty="0">
                          <a:effectLst/>
                          <a:latin typeface="+mn-ea"/>
                          <a:ea typeface="+mn-ea"/>
                          <a:cs typeface="Times New Roman" panose="02020603050405020304" pitchFamily="18" charset="0"/>
                        </a:rPr>
                        <a:t>建物</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a:effectLst/>
                          <a:latin typeface="+mn-ea"/>
                          <a:ea typeface="+mn-ea"/>
                        </a:rPr>
                        <a:t>　</a:t>
                      </a:r>
                      <a:r>
                        <a:rPr lang="ja-JP" altLang="ja-JP" sz="1200" b="0" kern="0" dirty="0">
                          <a:effectLst/>
                          <a:latin typeface="+mn-ea"/>
                          <a:ea typeface="+mn-ea"/>
                        </a:rPr>
                        <a:t>集中治療ユニット棟</a:t>
                      </a:r>
                      <a:r>
                        <a:rPr lang="ja-JP" altLang="en-US" sz="1200" b="0" kern="0" dirty="0">
                          <a:effectLst/>
                          <a:latin typeface="+mn-ea"/>
                          <a:ea typeface="+mn-ea"/>
                        </a:rPr>
                        <a:t>・</a:t>
                      </a:r>
                      <a:r>
                        <a:rPr lang="ja-JP" altLang="ja-JP" sz="1200" b="0" kern="0" dirty="0">
                          <a:effectLst/>
                          <a:latin typeface="+mn-ea"/>
                          <a:ea typeface="+mn-ea"/>
                        </a:rPr>
                        <a:t>スタッフサポートユニット棟</a:t>
                      </a:r>
                      <a:r>
                        <a:rPr lang="ja-JP" altLang="en-US" sz="1200" b="0" kern="100" dirty="0">
                          <a:effectLst/>
                          <a:latin typeface="+mn-ea"/>
                          <a:ea typeface="+mn-ea"/>
                          <a:cs typeface="Times New Roman" panose="02020603050405020304" pitchFamily="18" charset="0"/>
                        </a:rPr>
                        <a:t>・</a:t>
                      </a:r>
                      <a:r>
                        <a:rPr lang="ja-JP" altLang="en-US" sz="1200" b="0" kern="0" dirty="0">
                          <a:effectLst/>
                          <a:latin typeface="+mn-ea"/>
                          <a:ea typeface="+mn-ea"/>
                        </a:rPr>
                        <a:t>ＣＴ</a:t>
                      </a:r>
                      <a:r>
                        <a:rPr lang="ja-JP" altLang="ja-JP" sz="1200" b="0" kern="0" dirty="0">
                          <a:effectLst/>
                          <a:latin typeface="+mn-ea"/>
                          <a:ea typeface="+mn-ea"/>
                        </a:rPr>
                        <a:t>棟</a:t>
                      </a:r>
                      <a:r>
                        <a:rPr lang="ja-JP" altLang="en-US" sz="1200" b="0" kern="0" dirty="0">
                          <a:effectLst/>
                          <a:latin typeface="+mn-ea"/>
                          <a:ea typeface="+mn-ea"/>
                        </a:rPr>
                        <a:t>など</a:t>
                      </a:r>
                      <a:endParaRPr lang="en-US" altLang="ja-JP" sz="1200" b="0" kern="0" dirty="0">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47402862"/>
                  </a:ext>
                </a:extLst>
              </a:tr>
              <a:tr h="324672">
                <a:tc>
                  <a:txBody>
                    <a:bodyPr/>
                    <a:lstStyle/>
                    <a:p>
                      <a:pPr indent="152400" algn="l">
                        <a:lnSpc>
                          <a:spcPct val="150000"/>
                        </a:lnSpc>
                        <a:spcAft>
                          <a:spcPts val="0"/>
                        </a:spcAft>
                      </a:pPr>
                      <a:r>
                        <a:rPr lang="ja-JP" altLang="en-US" sz="1200" b="0" kern="100" dirty="0">
                          <a:effectLst/>
                          <a:latin typeface="+mn-ea"/>
                          <a:ea typeface="+mn-ea"/>
                          <a:cs typeface="Times New Roman" panose="02020603050405020304" pitchFamily="18" charset="0"/>
                        </a:rPr>
                        <a:t>入院実績</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a:effectLst/>
                          <a:latin typeface="+mn-ea"/>
                          <a:ea typeface="+mn-ea"/>
                        </a:rPr>
                        <a:t>　</a:t>
                      </a:r>
                      <a:r>
                        <a:rPr lang="en-US" altLang="ja-JP" sz="1200" b="0" kern="0" dirty="0" smtClean="0">
                          <a:solidFill>
                            <a:schemeClr val="tx1"/>
                          </a:solidFill>
                          <a:effectLst/>
                          <a:latin typeface="+mn-ea"/>
                          <a:ea typeface="+mn-ea"/>
                        </a:rPr>
                        <a:t>452</a:t>
                      </a:r>
                      <a:r>
                        <a:rPr lang="ja-JP" altLang="en-US" sz="1200" b="0" kern="0" dirty="0" smtClean="0">
                          <a:solidFill>
                            <a:schemeClr val="tx1"/>
                          </a:solidFill>
                          <a:effectLst/>
                          <a:latin typeface="+mn-ea"/>
                          <a:ea typeface="+mn-ea"/>
                        </a:rPr>
                        <a:t>人（</a:t>
                      </a:r>
                      <a:r>
                        <a:rPr lang="en-US" altLang="ja-JP" sz="1200" b="0" kern="0" dirty="0" smtClean="0">
                          <a:solidFill>
                            <a:schemeClr val="tx1"/>
                          </a:solidFill>
                          <a:effectLst/>
                          <a:latin typeface="+mn-ea"/>
                          <a:ea typeface="+mn-ea"/>
                        </a:rPr>
                        <a:t>2022</a:t>
                      </a:r>
                      <a:r>
                        <a:rPr lang="ja-JP" altLang="en-US" sz="1200" b="0" kern="0" dirty="0" smtClean="0">
                          <a:solidFill>
                            <a:schemeClr val="tx1"/>
                          </a:solidFill>
                          <a:effectLst/>
                          <a:latin typeface="+mn-ea"/>
                          <a:ea typeface="+mn-ea"/>
                        </a:rPr>
                        <a:t>年</a:t>
                      </a:r>
                      <a:r>
                        <a:rPr lang="en-US" altLang="ja-JP" sz="1200" b="0" kern="0" dirty="0" smtClean="0">
                          <a:solidFill>
                            <a:schemeClr val="tx1"/>
                          </a:solidFill>
                          <a:effectLst/>
                          <a:latin typeface="+mn-ea"/>
                          <a:ea typeface="+mn-ea"/>
                        </a:rPr>
                        <a:t>11</a:t>
                      </a:r>
                      <a:r>
                        <a:rPr lang="ja-JP" altLang="en-US" sz="1200" b="0" kern="0" dirty="0" smtClean="0">
                          <a:solidFill>
                            <a:schemeClr val="tx1"/>
                          </a:solidFill>
                          <a:effectLst/>
                          <a:latin typeface="+mn-ea"/>
                          <a:ea typeface="+mn-ea"/>
                        </a:rPr>
                        <a:t>月</a:t>
                      </a:r>
                      <a:r>
                        <a:rPr lang="en-US" altLang="ja-JP" sz="1200" b="0" kern="0" dirty="0" smtClean="0">
                          <a:solidFill>
                            <a:schemeClr val="tx1"/>
                          </a:solidFill>
                          <a:effectLst/>
                          <a:latin typeface="+mn-ea"/>
                          <a:ea typeface="+mn-ea"/>
                        </a:rPr>
                        <a:t>30</a:t>
                      </a:r>
                      <a:r>
                        <a:rPr lang="ja-JP" altLang="en-US" sz="1200" b="0" kern="0" dirty="0" smtClean="0">
                          <a:solidFill>
                            <a:schemeClr val="tx1"/>
                          </a:solidFill>
                          <a:effectLst/>
                          <a:latin typeface="+mn-ea"/>
                          <a:ea typeface="+mn-ea"/>
                        </a:rPr>
                        <a:t>日現在）</a:t>
                      </a:r>
                      <a:endParaRPr lang="en-US" altLang="ja-JP" sz="1200" b="0" kern="0" dirty="0" smtClean="0">
                        <a:solidFill>
                          <a:schemeClr val="tx1"/>
                        </a:solidFill>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39596921"/>
                  </a:ext>
                </a:extLst>
              </a:tr>
            </a:tbl>
          </a:graphicData>
        </a:graphic>
      </p:graphicFrame>
      <p:pic>
        <p:nvPicPr>
          <p:cNvPr id="30" name="図 6" descr="eDSC01285">
            <a:extLst>
              <a:ext uri="{FF2B5EF4-FFF2-40B4-BE49-F238E27FC236}">
                <a16:creationId xmlns:a16="http://schemas.microsoft.com/office/drawing/2014/main" id="{6FBAF8E3-C6F5-46A1-B7D5-43BDAE3FBE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72763" y="5173462"/>
            <a:ext cx="1945354" cy="1384286"/>
          </a:xfrm>
          <a:prstGeom prst="rect">
            <a:avLst/>
          </a:prstGeom>
          <a:noFill/>
          <a:effectLst>
            <a:softEdge rad="112522"/>
          </a:effectLst>
          <a:extLst>
            <a:ext uri="{909E8E84-426E-40DD-AFC4-6F175D3DCCD1}">
              <a14:hiddenFill xmlns:a14="http://schemas.microsoft.com/office/drawing/2010/main">
                <a:solidFill>
                  <a:srgbClr val="FFFFFF"/>
                </a:solidFill>
              </a14:hiddenFill>
            </a:ext>
          </a:extLst>
        </p:spPr>
      </p:pic>
      <p:sp>
        <p:nvSpPr>
          <p:cNvPr id="31" name="タイトル 1">
            <a:extLst>
              <a:ext uri="{FF2B5EF4-FFF2-40B4-BE49-F238E27FC236}">
                <a16:creationId xmlns:a16="http://schemas.microsoft.com/office/drawing/2014/main" id="{90A5233B-1730-47A5-8586-6EFFB98DA2CA}"/>
              </a:ext>
            </a:extLst>
          </p:cNvPr>
          <p:cNvSpPr txBox="1">
            <a:spLocks/>
          </p:cNvSpPr>
          <p:nvPr/>
        </p:nvSpPr>
        <p:spPr>
          <a:xfrm>
            <a:off x="156310" y="437236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別記⑥</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大阪コロナ重症センター</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32" name="Rectangle 10">
            <a:extLst>
              <a:ext uri="{FF2B5EF4-FFF2-40B4-BE49-F238E27FC236}">
                <a16:creationId xmlns:a16="http://schemas.microsoft.com/office/drawing/2014/main" id="{D74A34E8-4291-45E8-9BD5-FB18FEEE7567}"/>
              </a:ext>
            </a:extLst>
          </p:cNvPr>
          <p:cNvSpPr>
            <a:spLocks noChangeArrowheads="1"/>
          </p:cNvSpPr>
          <p:nvPr/>
        </p:nvSpPr>
        <p:spPr bwMode="auto">
          <a:xfrm>
            <a:off x="6937206" y="6394671"/>
            <a:ext cx="181646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371" rtl="0" eaLnBrk="0" fontAlgn="base" latinLnBrk="0" hangingPunct="0">
              <a:lnSpc>
                <a:spcPct val="100000"/>
              </a:lnSpc>
              <a:spcBef>
                <a:spcPct val="0"/>
              </a:spcBef>
              <a:spcAft>
                <a:spcPct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集中治療室</a:t>
            </a:r>
            <a:endPar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角丸四角形 45">
            <a:extLst>
              <a:ext uri="{FF2B5EF4-FFF2-40B4-BE49-F238E27FC236}">
                <a16:creationId xmlns:a16="http://schemas.microsoft.com/office/drawing/2014/main" id="{C8937502-E9A7-4A33-B9AD-DB205EF7F19B}"/>
              </a:ext>
            </a:extLst>
          </p:cNvPr>
          <p:cNvSpPr/>
          <p:nvPr/>
        </p:nvSpPr>
        <p:spPr>
          <a:xfrm>
            <a:off x="3659127" y="4494154"/>
            <a:ext cx="2952000" cy="2520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全国初の重症者に特化した臨時医療施設</a:t>
            </a:r>
          </a:p>
        </p:txBody>
      </p:sp>
    </p:spTree>
    <p:extLst>
      <p:ext uri="{BB962C8B-B14F-4D97-AF65-F5344CB8AC3E}">
        <p14:creationId xmlns:p14="http://schemas.microsoft.com/office/powerpoint/2010/main" val="360741737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6922830" y="6438484"/>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4" name="正方形/長方形 53"/>
          <p:cNvSpPr/>
          <p:nvPr/>
        </p:nvSpPr>
        <p:spPr>
          <a:xfrm>
            <a:off x="546582" y="4485463"/>
            <a:ext cx="3196350" cy="23668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ワクチン配送センターの設置による一元管理</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タイトル 1"/>
          <p:cNvSpPr txBox="1">
            <a:spLocks/>
          </p:cNvSpPr>
          <p:nvPr/>
        </p:nvSpPr>
        <p:spPr>
          <a:xfrm>
            <a:off x="244493" y="3601740"/>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別記⑧</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医療従事者接種・大阪モデル</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p>
        </p:txBody>
      </p:sp>
      <p:sp>
        <p:nvSpPr>
          <p:cNvPr id="69" name="正方形/長方形 68"/>
          <p:cNvSpPr/>
          <p:nvPr/>
        </p:nvSpPr>
        <p:spPr>
          <a:xfrm>
            <a:off x="395907" y="4050207"/>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医療従事者等優先接種において、大阪府ワクチン配送センターを設置し、ワクチンを一元管理するとともに、医療機関の負担軽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減を図るため、</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LINE</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による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予約システムを導入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年２月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日運用開始</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70" name="角丸四角形 69"/>
          <p:cNvSpPr/>
          <p:nvPr/>
        </p:nvSpPr>
        <p:spPr>
          <a:xfrm>
            <a:off x="4633580" y="3766626"/>
            <a:ext cx="2448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の都道府県に先行して</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構築</a:t>
            </a:r>
          </a:p>
        </p:txBody>
      </p:sp>
      <p:grpSp>
        <p:nvGrpSpPr>
          <p:cNvPr id="76" name="グループ化 75"/>
          <p:cNvGrpSpPr/>
          <p:nvPr/>
        </p:nvGrpSpPr>
        <p:grpSpPr>
          <a:xfrm>
            <a:off x="239424" y="4791547"/>
            <a:ext cx="8464347" cy="2058881"/>
            <a:chOff x="679653" y="2068439"/>
            <a:chExt cx="8464347" cy="2058881"/>
          </a:xfrm>
        </p:grpSpPr>
        <p:sp>
          <p:nvSpPr>
            <p:cNvPr id="77" name="平行四辺形 76"/>
            <p:cNvSpPr/>
            <p:nvPr/>
          </p:nvSpPr>
          <p:spPr>
            <a:xfrm>
              <a:off x="3090644" y="2595917"/>
              <a:ext cx="2729324" cy="764961"/>
            </a:xfrm>
            <a:prstGeom prst="parallelogram">
              <a:avLst>
                <a:gd name="adj" fmla="val 0"/>
              </a:avLst>
            </a:prstGeom>
            <a:solidFill>
              <a:srgbClr val="4472C4">
                <a:lumMod val="40000"/>
                <a:lumOff val="6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正方形/長方形 77"/>
            <p:cNvSpPr/>
            <p:nvPr/>
          </p:nvSpPr>
          <p:spPr>
            <a:xfrm>
              <a:off x="3327388" y="2623038"/>
              <a:ext cx="2103972"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配送センター機能</a:t>
              </a:r>
              <a:endParaRPr kumimoji="1" lang="en-US" altLang="ja-JP" sz="110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79" name="正方形/長方形 78"/>
            <p:cNvSpPr/>
            <p:nvPr/>
          </p:nvSpPr>
          <p:spPr>
            <a:xfrm>
              <a:off x="7425136" y="2311043"/>
              <a:ext cx="1564649" cy="1031900"/>
            </a:xfrm>
            <a:prstGeom prst="rect">
              <a:avLst/>
            </a:prstGeom>
            <a:noFill/>
            <a:ln w="12700" cap="flat" cmpd="sng" algn="ctr">
              <a:solidFill>
                <a:srgbClr val="5B9BD5">
                  <a:shade val="50000"/>
                </a:srgbClr>
              </a:solidFill>
              <a:prstDash val="dash"/>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80" name="上矢印 79"/>
            <p:cNvSpPr/>
            <p:nvPr/>
          </p:nvSpPr>
          <p:spPr>
            <a:xfrm>
              <a:off x="3563760" y="3439687"/>
              <a:ext cx="1638248" cy="545110"/>
            </a:xfrm>
            <a:prstGeom prst="upArrow">
              <a:avLst>
                <a:gd name="adj1" fmla="val 50000"/>
                <a:gd name="adj2" fmla="val 27920"/>
              </a:avLst>
            </a:prstGeom>
            <a:gradFill flip="none" rotWithShape="1">
              <a:gsLst>
                <a:gs pos="0">
                  <a:srgbClr val="5B9BD5">
                    <a:lumMod val="5000"/>
                    <a:lumOff val="95000"/>
                    <a:alpha val="89000"/>
                  </a:srgbClr>
                </a:gs>
                <a:gs pos="74000">
                  <a:srgbClr val="5B9BD5">
                    <a:lumMod val="45000"/>
                    <a:lumOff val="55000"/>
                  </a:srgbClr>
                </a:gs>
                <a:gs pos="83000">
                  <a:srgbClr val="5B9BD5">
                    <a:lumMod val="45000"/>
                    <a:lumOff val="55000"/>
                  </a:srgbClr>
                </a:gs>
                <a:gs pos="100000">
                  <a:srgbClr val="5B9BD5">
                    <a:lumMod val="60000"/>
                    <a:lumOff val="40000"/>
                  </a:srgbClr>
                </a:gs>
              </a:gsLst>
              <a:lin ang="16200000" scaled="0"/>
              <a:tileRect/>
            </a:gra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p:cNvSpPr/>
            <p:nvPr/>
          </p:nvSpPr>
          <p:spPr>
            <a:xfrm>
              <a:off x="3998346" y="3866208"/>
              <a:ext cx="764216" cy="261112"/>
            </a:xfrm>
            <a:prstGeom prst="rect">
              <a:avLst/>
            </a:prstGeom>
            <a:solidFill>
              <a:sysClr val="window" lastClr="FFFFFF"/>
            </a:solidFill>
            <a:ln w="25400">
              <a:solidFill>
                <a:sysClr val="windowText" lastClr="000000"/>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大阪府</a:t>
              </a:r>
              <a:endParaRPr kumimoji="1" lang="ja-JP" altLang="ja-JP"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2" name="正方形/長方形 81"/>
            <p:cNvSpPr/>
            <p:nvPr/>
          </p:nvSpPr>
          <p:spPr>
            <a:xfrm rot="21591339">
              <a:off x="5405702" y="3944473"/>
              <a:ext cx="2490225" cy="153888"/>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１病院当たり週２回配送</a:t>
              </a:r>
              <a:r>
                <a:rPr kumimoji="1" lang="en-US" altLang="ja-JP"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３時間以内</a:t>
              </a:r>
              <a:r>
                <a:rPr kumimoji="1" lang="en-US" altLang="ja-JP" sz="100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3" name="正方形/長方形 82"/>
            <p:cNvSpPr/>
            <p:nvPr/>
          </p:nvSpPr>
          <p:spPr>
            <a:xfrm rot="21531138">
              <a:off x="6191179" y="3630125"/>
              <a:ext cx="719176" cy="253916"/>
            </a:xfrm>
            <a:prstGeom prst="rect">
              <a:avLst/>
            </a:prstGeom>
            <a:solidFill>
              <a:srgbClr val="66FF99"/>
            </a:solid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冷蔵移送</a:t>
              </a:r>
              <a:endParaRPr kumimoji="1" lang="en-US" altLang="ja-JP" sz="1050" b="0"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4" name="右矢印 83"/>
            <p:cNvSpPr/>
            <p:nvPr/>
          </p:nvSpPr>
          <p:spPr>
            <a:xfrm>
              <a:off x="5850986" y="2924243"/>
              <a:ext cx="1574151" cy="515444"/>
            </a:xfrm>
            <a:prstGeom prst="rightArrow">
              <a:avLst>
                <a:gd name="adj1" fmla="val 39083"/>
                <a:gd name="adj2" fmla="val 33625"/>
              </a:avLst>
            </a:prstGeom>
            <a:solidFill>
              <a:schemeClr val="accent1">
                <a:lumMod val="7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5" name="図 84"/>
            <p:cNvPicPr>
              <a:picLocks noChangeAspect="1"/>
            </p:cNvPicPr>
            <p:nvPr/>
          </p:nvPicPr>
          <p:blipFill>
            <a:blip r:embed="rId3"/>
            <a:stretch>
              <a:fillRect/>
            </a:stretch>
          </p:blipFill>
          <p:spPr>
            <a:xfrm>
              <a:off x="1198707" y="2746934"/>
              <a:ext cx="656501" cy="432794"/>
            </a:xfrm>
            <a:prstGeom prst="rect">
              <a:avLst/>
            </a:prstGeom>
          </p:spPr>
        </p:pic>
        <p:sp>
          <p:nvSpPr>
            <p:cNvPr id="86" name="正方形/長方形 85"/>
            <p:cNvSpPr/>
            <p:nvPr/>
          </p:nvSpPr>
          <p:spPr>
            <a:xfrm>
              <a:off x="679653" y="2348651"/>
              <a:ext cx="1632307"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&lt;</a:t>
              </a:r>
              <a:r>
                <a:rPr kumimoji="1" lang="ja-JP" altLang="en-US"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ファイザーワクチン</a:t>
              </a:r>
              <a:r>
                <a:rPr kumimoji="1" lang="en-US"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&gt;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国内倉庫</a:t>
              </a:r>
              <a:endParaRPr kumimoji="1" lang="ja-JP" altLang="ja-JP" sz="1000" b="0"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87" name="正方形/長方形 86"/>
            <p:cNvSpPr/>
            <p:nvPr/>
          </p:nvSpPr>
          <p:spPr>
            <a:xfrm>
              <a:off x="5915904" y="2194680"/>
              <a:ext cx="1378388" cy="550166"/>
            </a:xfrm>
            <a:prstGeom prst="rect">
              <a:avLst/>
            </a:prstGeom>
            <a:no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予約数に応じた</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ワクチンオーダー</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8" name="図 87"/>
            <p:cNvPicPr>
              <a:picLocks noChangeAspect="1"/>
            </p:cNvPicPr>
            <p:nvPr/>
          </p:nvPicPr>
          <p:blipFill>
            <a:blip r:embed="rId4"/>
            <a:stretch>
              <a:fillRect/>
            </a:stretch>
          </p:blipFill>
          <p:spPr>
            <a:xfrm>
              <a:off x="8209562" y="2929629"/>
              <a:ext cx="413860" cy="386232"/>
            </a:xfrm>
            <a:prstGeom prst="rect">
              <a:avLst/>
            </a:prstGeom>
          </p:spPr>
        </p:pic>
        <p:sp>
          <p:nvSpPr>
            <p:cNvPr id="89" name="正方形/長方形 88"/>
            <p:cNvSpPr/>
            <p:nvPr/>
          </p:nvSpPr>
          <p:spPr>
            <a:xfrm>
              <a:off x="7308313" y="2337583"/>
              <a:ext cx="1835687" cy="41549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連携型接種施設</a:t>
              </a:r>
              <a:endPar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病院　</a:t>
              </a: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400</a:t>
              </a: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カ所以上</a:t>
              </a: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pic>
          <p:nvPicPr>
            <p:cNvPr id="90" name="図 89"/>
            <p:cNvPicPr>
              <a:picLocks noChangeAspect="1"/>
            </p:cNvPicPr>
            <p:nvPr/>
          </p:nvPicPr>
          <p:blipFill>
            <a:blip r:embed="rId5"/>
            <a:stretch>
              <a:fillRect/>
            </a:stretch>
          </p:blipFill>
          <p:spPr>
            <a:xfrm>
              <a:off x="5237375" y="3619526"/>
              <a:ext cx="168137" cy="249581"/>
            </a:xfrm>
            <a:prstGeom prst="rect">
              <a:avLst/>
            </a:prstGeom>
          </p:spPr>
        </p:pic>
        <p:pic>
          <p:nvPicPr>
            <p:cNvPr id="91" name="図 90"/>
            <p:cNvPicPr>
              <a:picLocks noChangeAspect="1"/>
            </p:cNvPicPr>
            <p:nvPr/>
          </p:nvPicPr>
          <p:blipFill>
            <a:blip r:embed="rId5"/>
            <a:stretch>
              <a:fillRect/>
            </a:stretch>
          </p:blipFill>
          <p:spPr>
            <a:xfrm>
              <a:off x="5016646" y="3616601"/>
              <a:ext cx="168137" cy="249581"/>
            </a:xfrm>
            <a:prstGeom prst="rect">
              <a:avLst/>
            </a:prstGeom>
          </p:spPr>
        </p:pic>
        <p:pic>
          <p:nvPicPr>
            <p:cNvPr id="92" name="図 91"/>
            <p:cNvPicPr>
              <a:picLocks noChangeAspect="1"/>
            </p:cNvPicPr>
            <p:nvPr/>
          </p:nvPicPr>
          <p:blipFill>
            <a:blip r:embed="rId5"/>
            <a:stretch>
              <a:fillRect/>
            </a:stretch>
          </p:blipFill>
          <p:spPr>
            <a:xfrm>
              <a:off x="5443369" y="3611754"/>
              <a:ext cx="168137" cy="249581"/>
            </a:xfrm>
            <a:prstGeom prst="rect">
              <a:avLst/>
            </a:prstGeom>
          </p:spPr>
        </p:pic>
        <p:cxnSp>
          <p:nvCxnSpPr>
            <p:cNvPr id="93" name="直線矢印コネクタ 92"/>
            <p:cNvCxnSpPr>
              <a:stCxn id="85" idx="3"/>
              <a:endCxn id="77" idx="5"/>
            </p:cNvCxnSpPr>
            <p:nvPr/>
          </p:nvCxnSpPr>
          <p:spPr>
            <a:xfrm>
              <a:off x="1855208" y="2963331"/>
              <a:ext cx="1235436" cy="15067"/>
            </a:xfrm>
            <a:prstGeom prst="straightConnector1">
              <a:avLst/>
            </a:prstGeom>
            <a:noFill/>
            <a:ln w="50800" cap="flat" cmpd="sng" algn="ctr">
              <a:solidFill>
                <a:srgbClr val="4472C4">
                  <a:lumMod val="75000"/>
                </a:srgbClr>
              </a:solidFill>
              <a:prstDash val="sysDot"/>
              <a:miter lim="800000"/>
              <a:tailEnd type="triangle" w="lg" len="sm"/>
            </a:ln>
            <a:effectLst/>
          </p:spPr>
        </p:cxnSp>
        <p:pic>
          <p:nvPicPr>
            <p:cNvPr id="94" name="図 93"/>
            <p:cNvPicPr>
              <a:picLocks noChangeAspect="1"/>
            </p:cNvPicPr>
            <p:nvPr/>
          </p:nvPicPr>
          <p:blipFill>
            <a:blip r:embed="rId6"/>
            <a:stretch>
              <a:fillRect/>
            </a:stretch>
          </p:blipFill>
          <p:spPr>
            <a:xfrm>
              <a:off x="2222290" y="3083245"/>
              <a:ext cx="439739" cy="259698"/>
            </a:xfrm>
            <a:prstGeom prst="rect">
              <a:avLst/>
            </a:prstGeom>
          </p:spPr>
        </p:pic>
        <p:sp>
          <p:nvSpPr>
            <p:cNvPr id="95" name="正方形/長方形 94"/>
            <p:cNvSpPr/>
            <p:nvPr/>
          </p:nvSpPr>
          <p:spPr>
            <a:xfrm>
              <a:off x="7796755" y="2789001"/>
              <a:ext cx="821410" cy="199616"/>
            </a:xfrm>
            <a:prstGeom prst="rect">
              <a:avLst/>
            </a:prstGeom>
            <a:no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050" b="0" i="0" u="none" strike="noStrike" kern="0" cap="none" spc="0" normalizeH="0" baseline="0" noProof="0" dirty="0" smtClean="0">
                  <a:ln>
                    <a:noFill/>
                  </a:ln>
                  <a:solidFill>
                    <a:prstClr val="black"/>
                  </a:solidFill>
                  <a:effectLst/>
                  <a:uLnTx/>
                  <a:uFillTx/>
                  <a:latin typeface="UD デジタル 教科書体 NK-B" panose="02020700000000000000" pitchFamily="18" charset="-128"/>
                  <a:ea typeface="UD デジタル 教科書体 NK-B" panose="02020700000000000000" pitchFamily="18" charset="-128"/>
                  <a:cs typeface="+mn-cs"/>
                </a:rPr>
                <a:t>冷蔵保管</a:t>
              </a:r>
            </a:p>
          </p:txBody>
        </p:sp>
        <p:pic>
          <p:nvPicPr>
            <p:cNvPr id="98" name="図 97"/>
            <p:cNvPicPr>
              <a:picLocks noChangeAspect="1"/>
            </p:cNvPicPr>
            <p:nvPr/>
          </p:nvPicPr>
          <p:blipFill>
            <a:blip r:embed="rId7"/>
            <a:stretch>
              <a:fillRect/>
            </a:stretch>
          </p:blipFill>
          <p:spPr>
            <a:xfrm>
              <a:off x="3386316" y="2068439"/>
              <a:ext cx="633427" cy="501644"/>
            </a:xfrm>
            <a:prstGeom prst="rect">
              <a:avLst/>
            </a:prstGeom>
          </p:spPr>
        </p:pic>
        <p:sp>
          <p:nvSpPr>
            <p:cNvPr id="104" name="正方形/長方形 103"/>
            <p:cNvSpPr/>
            <p:nvPr/>
          </p:nvSpPr>
          <p:spPr>
            <a:xfrm>
              <a:off x="3243811" y="2150318"/>
              <a:ext cx="2750922" cy="40780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ワクチン配送センター</a:t>
              </a:r>
              <a:endParaRPr kumimoji="1" lang="en-US" altLang="ja-JP" sz="105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物流会社倉庫</a:t>
              </a:r>
              <a:r>
                <a:rPr kumimoji="1" lang="en-US" altLang="ja-JP" sz="1000" b="1" i="0" u="none" strike="noStrike" kern="1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pic>
          <p:nvPicPr>
            <p:cNvPr id="105" name="図 104"/>
            <p:cNvPicPr>
              <a:picLocks noChangeAspect="1"/>
            </p:cNvPicPr>
            <p:nvPr/>
          </p:nvPicPr>
          <p:blipFill>
            <a:blip r:embed="rId8">
              <a:extLst/>
            </a:blip>
            <a:stretch>
              <a:fillRect/>
            </a:stretch>
          </p:blipFill>
          <p:spPr>
            <a:xfrm>
              <a:off x="7782169" y="2959537"/>
              <a:ext cx="423188" cy="340229"/>
            </a:xfrm>
            <a:prstGeom prst="rect">
              <a:avLst/>
            </a:prstGeom>
          </p:spPr>
        </p:pic>
        <p:sp>
          <p:nvSpPr>
            <p:cNvPr id="106" name="楕円 105"/>
            <p:cNvSpPr/>
            <p:nvPr/>
          </p:nvSpPr>
          <p:spPr>
            <a:xfrm>
              <a:off x="2262003" y="2621280"/>
              <a:ext cx="284054" cy="288269"/>
            </a:xfrm>
            <a:prstGeom prst="ellipse">
              <a:avLst/>
            </a:prstGeom>
            <a:solidFill>
              <a:sysClr val="window" lastClr="FFFFFF"/>
            </a:solidFill>
            <a:ln w="12700" cap="flat" cmpd="sng" algn="ctr">
              <a:solidFill>
                <a:sysClr val="windowText" lastClr="000000"/>
              </a:solidFill>
              <a:prstDash val="solid"/>
              <a:miter lim="800000"/>
            </a:ln>
            <a:effectLst/>
          </p:spPr>
          <p:txBody>
            <a:bodyPr lIns="0" tIns="0" rIns="0" bIns="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１</a:t>
              </a:r>
            </a:p>
          </p:txBody>
        </p:sp>
        <p:sp>
          <p:nvSpPr>
            <p:cNvPr id="107" name="楕円 106"/>
            <p:cNvSpPr/>
            <p:nvPr/>
          </p:nvSpPr>
          <p:spPr>
            <a:xfrm>
              <a:off x="6389516" y="3037830"/>
              <a:ext cx="284054" cy="288269"/>
            </a:xfrm>
            <a:prstGeom prst="ellipse">
              <a:avLst/>
            </a:prstGeom>
            <a:solidFill>
              <a:sysClr val="window" lastClr="FFFFFF"/>
            </a:solidFill>
            <a:ln w="12700" cap="flat" cmpd="sng" algn="ctr">
              <a:solidFill>
                <a:sysClr val="windowText" lastClr="000000"/>
              </a:solidFill>
              <a:prstDash val="solid"/>
              <a:miter lim="800000"/>
            </a:ln>
            <a:effectLst/>
          </p:spPr>
          <p:txBody>
            <a:bodyPr lIns="0" tIns="0" rIns="0" bIns="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３</a:t>
              </a:r>
            </a:p>
          </p:txBody>
        </p:sp>
        <p:sp>
          <p:nvSpPr>
            <p:cNvPr id="108" name="正方形/長方形 107"/>
            <p:cNvSpPr/>
            <p:nvPr/>
          </p:nvSpPr>
          <p:spPr>
            <a:xfrm>
              <a:off x="2058267" y="3373622"/>
              <a:ext cx="741759" cy="253916"/>
            </a:xfrm>
            <a:prstGeom prst="rect">
              <a:avLst/>
            </a:prstGeom>
            <a:solidFill>
              <a:srgbClr val="5B9BD5">
                <a:lumMod val="60000"/>
                <a:lumOff val="40000"/>
              </a:srgb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冷凍移送</a:t>
              </a:r>
              <a:endParaRPr kumimoji="1" lang="en-US" altLang="ja-JP" sz="1050" b="1" i="0" u="none" strike="noStrike" kern="1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09" name="角丸四角形 108"/>
            <p:cNvSpPr/>
            <p:nvPr/>
          </p:nvSpPr>
          <p:spPr>
            <a:xfrm>
              <a:off x="3833635"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受注</a:t>
              </a:r>
            </a:p>
          </p:txBody>
        </p:sp>
        <p:sp>
          <p:nvSpPr>
            <p:cNvPr id="110" name="角丸四角形 109"/>
            <p:cNvSpPr/>
            <p:nvPr/>
          </p:nvSpPr>
          <p:spPr>
            <a:xfrm>
              <a:off x="3171081"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保管</a:t>
              </a:r>
            </a:p>
          </p:txBody>
        </p:sp>
        <p:sp>
          <p:nvSpPr>
            <p:cNvPr id="111" name="角丸四角形 110"/>
            <p:cNvSpPr/>
            <p:nvPr/>
          </p:nvSpPr>
          <p:spPr>
            <a:xfrm>
              <a:off x="4476654"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小分け</a:t>
              </a:r>
            </a:p>
          </p:txBody>
        </p:sp>
        <p:sp>
          <p:nvSpPr>
            <p:cNvPr id="112" name="角丸四角形 111"/>
            <p:cNvSpPr/>
            <p:nvPr/>
          </p:nvSpPr>
          <p:spPr>
            <a:xfrm>
              <a:off x="5134053" y="2956711"/>
              <a:ext cx="612000" cy="298222"/>
            </a:xfrm>
            <a:prstGeom prst="roundRect">
              <a:avLst>
                <a:gd name="adj" fmla="val 45960"/>
              </a:avLst>
            </a:prstGeom>
            <a:solidFill>
              <a:srgbClr val="002060"/>
            </a:solid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配送</a:t>
              </a:r>
            </a:p>
          </p:txBody>
        </p:sp>
        <p:cxnSp>
          <p:nvCxnSpPr>
            <p:cNvPr id="113" name="直線矢印コネクタ 112"/>
            <p:cNvCxnSpPr/>
            <p:nvPr/>
          </p:nvCxnSpPr>
          <p:spPr>
            <a:xfrm flipH="1">
              <a:off x="5809984" y="2817623"/>
              <a:ext cx="1548000" cy="2429"/>
            </a:xfrm>
            <a:prstGeom prst="straightConnector1">
              <a:avLst/>
            </a:prstGeom>
            <a:noFill/>
            <a:ln w="50800" cap="flat" cmpd="sng" algn="ctr">
              <a:solidFill>
                <a:srgbClr val="4472C4">
                  <a:lumMod val="75000"/>
                </a:srgbClr>
              </a:solidFill>
              <a:prstDash val="sysDot"/>
              <a:miter lim="800000"/>
              <a:tailEnd type="triangle" w="lg" len="sm"/>
            </a:ln>
            <a:effectLst/>
          </p:spPr>
        </p:cxnSp>
        <p:sp>
          <p:nvSpPr>
            <p:cNvPr id="114" name="楕円 113"/>
            <p:cNvSpPr/>
            <p:nvPr/>
          </p:nvSpPr>
          <p:spPr>
            <a:xfrm>
              <a:off x="6376620" y="2661408"/>
              <a:ext cx="284054" cy="288269"/>
            </a:xfrm>
            <a:prstGeom prst="ellipse">
              <a:avLst/>
            </a:prstGeom>
            <a:solidFill>
              <a:sysClr val="window" lastClr="FFFFFF"/>
            </a:solidFill>
            <a:ln w="12700" cap="flat" cmpd="sng" algn="ctr">
              <a:solidFill>
                <a:sysClr val="windowText" lastClr="000000"/>
              </a:solidFill>
              <a:prstDash val="solid"/>
              <a:miter lim="800000"/>
            </a:ln>
            <a:effectLst/>
          </p:spPr>
          <p:txBody>
            <a:bodyPr lIns="0" tIns="0" rIns="0" bIns="0" rtlCol="0" anchor="ct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1" lang="ja-JP" altLang="en-US" sz="1100" b="1" i="0" u="none" strike="noStrike" kern="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２</a:t>
              </a:r>
            </a:p>
          </p:txBody>
        </p:sp>
        <p:pic>
          <p:nvPicPr>
            <p:cNvPr id="115" name="図 114"/>
            <p:cNvPicPr>
              <a:picLocks noChangeAspect="1"/>
            </p:cNvPicPr>
            <p:nvPr/>
          </p:nvPicPr>
          <p:blipFill>
            <a:blip r:embed="rId6"/>
            <a:stretch>
              <a:fillRect/>
            </a:stretch>
          </p:blipFill>
          <p:spPr>
            <a:xfrm>
              <a:off x="6364114" y="3360878"/>
              <a:ext cx="439739" cy="259698"/>
            </a:xfrm>
            <a:prstGeom prst="rect">
              <a:avLst/>
            </a:prstGeom>
          </p:spPr>
        </p:pic>
        <p:sp>
          <p:nvSpPr>
            <p:cNvPr id="116" name="正方形/長方形 115"/>
            <p:cNvSpPr/>
            <p:nvPr/>
          </p:nvSpPr>
          <p:spPr>
            <a:xfrm>
              <a:off x="3162002" y="3362451"/>
              <a:ext cx="2487214" cy="661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超低温</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冷凍庫３２台</a:t>
              </a:r>
              <a:endParaRPr kumimoji="0"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集中配置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96" name="矢印: 右 12">
            <a:extLst>
              <a:ext uri="{FF2B5EF4-FFF2-40B4-BE49-F238E27FC236}">
                <a16:creationId xmlns:a16="http://schemas.microsoft.com/office/drawing/2014/main" id="{4C631659-BA1E-4E7E-AC18-FDE6830A4676}"/>
              </a:ext>
            </a:extLst>
          </p:cNvPr>
          <p:cNvSpPr/>
          <p:nvPr/>
        </p:nvSpPr>
        <p:spPr>
          <a:xfrm rot="16200000">
            <a:off x="1546859" y="2707103"/>
            <a:ext cx="298538" cy="377713"/>
          </a:xfrm>
          <a:prstGeom prst="rightArrow">
            <a:avLst>
              <a:gd name="adj1" fmla="val 37274"/>
              <a:gd name="adj2" fmla="val 45384"/>
            </a:avLst>
          </a:prstGeom>
          <a:solidFill>
            <a:schemeClr val="accent3">
              <a:lumMod val="75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7" name="正方形/長方形 96"/>
          <p:cNvSpPr/>
          <p:nvPr/>
        </p:nvSpPr>
        <p:spPr>
          <a:xfrm>
            <a:off x="524253" y="1315422"/>
            <a:ext cx="1599920" cy="1320146"/>
          </a:xfrm>
          <a:prstGeom prst="rect">
            <a:avLst/>
          </a:prstGeom>
          <a:solidFill>
            <a:sysClr val="window" lastClr="FFFFFF"/>
          </a:solidFill>
          <a:ln w="12700" cap="flat" cmpd="sng" algn="ctr">
            <a:solidFill>
              <a:srgbClr val="5B9BD5">
                <a:lumMod val="7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3" name="タイトル 1"/>
          <p:cNvSpPr txBox="1">
            <a:spLocks/>
          </p:cNvSpPr>
          <p:nvPr/>
        </p:nvSpPr>
        <p:spPr>
          <a:xfrm>
            <a:off x="244493" y="7697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a:t>
            </a:r>
            <a:r>
              <a:rPr kumimoji="1" lang="ja-JP" altLang="en-US" sz="1600" b="1" i="0" u="none" strike="noStrike" kern="1200" cap="none" spc="0" normalizeH="0" baseline="0" noProof="0" dirty="0">
                <a:ln>
                  <a:noFill/>
                </a:ln>
                <a:solidFill>
                  <a:srgbClr val="8064A2">
                    <a:lumMod val="75000"/>
                  </a:srgbClr>
                </a:solidFill>
                <a:effectLst/>
                <a:uLnTx/>
                <a:uFillTx/>
                <a:latin typeface="ＭＳ Ｐゴシック" panose="020B0600070205080204" pitchFamily="50" charset="-128"/>
                <a:ea typeface="ＭＳ Ｐゴシック" panose="020B0600070205080204" pitchFamily="50" charset="-128"/>
                <a:cs typeface="+mj-cs"/>
              </a:rPr>
              <a:t>⑦</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高齢者施設等「スマホ検査センター」</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28" name="正方形/長方形 127"/>
          <p:cNvSpPr/>
          <p:nvPr/>
        </p:nvSpPr>
        <p:spPr>
          <a:xfrm>
            <a:off x="287137" y="503313"/>
            <a:ext cx="8480636" cy="646331"/>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○高齢者施設等におけるクラスター発生防止や福祉サービスの安定的な提供を確保するため、少しでも症状のある対象者が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スマートフォン等で検査申込みできるよう、高齢者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スマホ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検査センター」を設置。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年１月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（その後、高齢者施設等「スマホ検査センター」に改称し、対象施設及び対象者を順次拡大。）</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aphicFrame>
        <p:nvGraphicFramePr>
          <p:cNvPr id="129" name="表 128"/>
          <p:cNvGraphicFramePr>
            <a:graphicFrameLocks noGrp="1"/>
          </p:cNvGraphicFramePr>
          <p:nvPr>
            <p:extLst/>
          </p:nvPr>
        </p:nvGraphicFramePr>
        <p:xfrm>
          <a:off x="6609063" y="2768000"/>
          <a:ext cx="2306858" cy="548640"/>
        </p:xfrm>
        <a:graphic>
          <a:graphicData uri="http://schemas.openxmlformats.org/drawingml/2006/table">
            <a:tbl>
              <a:tblPr firstRow="1">
                <a:tableStyleId>{7DF18680-E054-41AD-8BC1-D1AEF772440D}</a:tableStyleId>
              </a:tblPr>
              <a:tblGrid>
                <a:gridCol w="874126">
                  <a:extLst>
                    <a:ext uri="{9D8B030D-6E8A-4147-A177-3AD203B41FA5}">
                      <a16:colId xmlns:a16="http://schemas.microsoft.com/office/drawing/2014/main" val="20000"/>
                    </a:ext>
                  </a:extLst>
                </a:gridCol>
                <a:gridCol w="1432732">
                  <a:extLst>
                    <a:ext uri="{9D8B030D-6E8A-4147-A177-3AD203B41FA5}">
                      <a16:colId xmlns:a16="http://schemas.microsoft.com/office/drawing/2014/main" val="20001"/>
                    </a:ext>
                  </a:extLst>
                </a:gridCol>
              </a:tblGrid>
              <a:tr h="16976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検査数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r>
                        <a:rPr kumimoji="1" lang="en-US" altLang="ja-JP" sz="1200" b="0" kern="1200" dirty="0" smtClean="0">
                          <a:solidFill>
                            <a:schemeClr val="tx1"/>
                          </a:solidFill>
                          <a:latin typeface="ＭＳ Ｐゴシック" panose="020B0600070205080204" pitchFamily="50" charset="-128"/>
                          <a:ea typeface="+mn-ea"/>
                          <a:cs typeface="+mn-cs"/>
                        </a:rPr>
                        <a:t>66,032</a:t>
                      </a:r>
                      <a:r>
                        <a:rPr kumimoji="1" lang="ja-JP" altLang="en-US" sz="1200" b="0" kern="1200" dirty="0" smtClean="0">
                          <a:solidFill>
                            <a:schemeClr val="tx1"/>
                          </a:solidFill>
                          <a:latin typeface="ＭＳ Ｐゴシック" panose="020B0600070205080204" pitchFamily="50" charset="-128"/>
                          <a:ea typeface="+mn-ea"/>
                          <a:cs typeface="+mn-cs"/>
                        </a:rPr>
                        <a:t>件</a:t>
                      </a:r>
                      <a:endParaRPr kumimoji="1" lang="zh-TW"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75639426"/>
                  </a:ext>
                </a:extLst>
              </a:tr>
              <a:tr h="25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陽性率</a:t>
                      </a:r>
                      <a:endParaRPr kumimoji="1" lang="zh-TW"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r>
                        <a:rPr kumimoji="1" lang="en-US" altLang="ja-JP" sz="1200" b="0" kern="1200" dirty="0" smtClean="0">
                          <a:solidFill>
                            <a:schemeClr val="tx1"/>
                          </a:solidFill>
                          <a:latin typeface="ＭＳ Ｐゴシック" panose="020B0600070205080204" pitchFamily="50" charset="-128"/>
                          <a:ea typeface="ＭＳ Ｐゴシック" panose="020B0600070205080204" pitchFamily="50" charset="-128"/>
                          <a:cs typeface="+mn-cs"/>
                        </a:rPr>
                        <a:t>7.7</a:t>
                      </a:r>
                      <a:r>
                        <a:rPr kumimoji="1" lang="ja-JP" altLang="en-US" sz="1200" b="0" kern="1200" dirty="0" smtClean="0">
                          <a:solidFill>
                            <a:schemeClr val="tx1"/>
                          </a:solidFill>
                          <a:latin typeface="ＭＳ Ｐゴシック" panose="020B0600070205080204" pitchFamily="50" charset="-128"/>
                          <a:ea typeface="ＭＳ Ｐゴシック" panose="020B0600070205080204" pitchFamily="50" charset="-128"/>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40355734"/>
                  </a:ext>
                </a:extLst>
              </a:tr>
            </a:tbl>
          </a:graphicData>
        </a:graphic>
      </p:graphicFrame>
      <p:sp>
        <p:nvSpPr>
          <p:cNvPr id="130" name="テキスト ボックス 129"/>
          <p:cNvSpPr txBox="1"/>
          <p:nvPr/>
        </p:nvSpPr>
        <p:spPr>
          <a:xfrm>
            <a:off x="7524777" y="3196744"/>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1" name="角丸四角形 130"/>
          <p:cNvSpPr/>
          <p:nvPr/>
        </p:nvSpPr>
        <p:spPr>
          <a:xfrm>
            <a:off x="4642100" y="191291"/>
            <a:ext cx="3228079"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大阪独自・スマホ等で簡易・迅速検査申込み</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2" name="図 131">
            <a:extLst>
              <a:ext uri="{FF2B5EF4-FFF2-40B4-BE49-F238E27FC236}">
                <a16:creationId xmlns:a16="http://schemas.microsoft.com/office/drawing/2014/main" id="{5396C9ED-AD1C-4778-BF48-0045A9F4769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53308" y="1753572"/>
            <a:ext cx="809103" cy="649082"/>
          </a:xfrm>
          <a:prstGeom prst="rect">
            <a:avLst/>
          </a:prstGeom>
        </p:spPr>
      </p:pic>
      <p:sp>
        <p:nvSpPr>
          <p:cNvPr id="133" name="正方形/長方形 132"/>
          <p:cNvSpPr/>
          <p:nvPr/>
        </p:nvSpPr>
        <p:spPr>
          <a:xfrm>
            <a:off x="2213219" y="1451068"/>
            <a:ext cx="2288816" cy="927926"/>
          </a:xfrm>
          <a:prstGeom prst="rect">
            <a:avLst/>
          </a:prstGeom>
          <a:solidFill>
            <a:srgbClr val="5B9BD5">
              <a:lumMod val="40000"/>
              <a:lumOff val="60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4" name="テキスト ボックス 133">
            <a:extLst>
              <a:ext uri="{FF2B5EF4-FFF2-40B4-BE49-F238E27FC236}">
                <a16:creationId xmlns:a16="http://schemas.microsoft.com/office/drawing/2014/main" id="{C24C169E-ADAA-455B-80DA-FD979F286A8C}"/>
              </a:ext>
            </a:extLst>
          </p:cNvPr>
          <p:cNvSpPr txBox="1"/>
          <p:nvPr/>
        </p:nvSpPr>
        <p:spPr>
          <a:xfrm>
            <a:off x="2563082" y="1502627"/>
            <a:ext cx="1962799" cy="24622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①スマートフォン等から検査申込</a:t>
            </a:r>
            <a:endParaRPr kumimoji="1"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pic>
        <p:nvPicPr>
          <p:cNvPr id="135" name="図 134">
            <a:extLst>
              <a:ext uri="{FF2B5EF4-FFF2-40B4-BE49-F238E27FC236}">
                <a16:creationId xmlns:a16="http://schemas.microsoft.com/office/drawing/2014/main" id="{2A8F2C00-F02B-492E-A4A3-70816F2FC2C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011044" y="1540777"/>
            <a:ext cx="854831" cy="793771"/>
          </a:xfrm>
          <a:prstGeom prst="rect">
            <a:avLst/>
          </a:prstGeom>
        </p:spPr>
      </p:pic>
      <p:sp>
        <p:nvSpPr>
          <p:cNvPr id="136" name="テキスト ボックス 135">
            <a:extLst>
              <a:ext uri="{FF2B5EF4-FFF2-40B4-BE49-F238E27FC236}">
                <a16:creationId xmlns:a16="http://schemas.microsoft.com/office/drawing/2014/main" id="{CB31C949-4A26-4EF1-8A57-667A7083045D}"/>
              </a:ext>
            </a:extLst>
          </p:cNvPr>
          <p:cNvSpPr txBox="1"/>
          <p:nvPr/>
        </p:nvSpPr>
        <p:spPr>
          <a:xfrm>
            <a:off x="7095814" y="1382411"/>
            <a:ext cx="1224643" cy="24622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検査機関</a:t>
            </a:r>
            <a:endParaRPr kumimoji="1" lang="en-US" altLang="ja-JP" sz="1000" b="0" i="0" u="none" strike="noStrike" kern="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37" name="テキスト ボックス 136">
            <a:extLst>
              <a:ext uri="{FF2B5EF4-FFF2-40B4-BE49-F238E27FC236}">
                <a16:creationId xmlns:a16="http://schemas.microsoft.com/office/drawing/2014/main" id="{DCA40CB1-7713-48BB-A1FA-6D91EB413E07}"/>
              </a:ext>
            </a:extLst>
          </p:cNvPr>
          <p:cNvSpPr txBox="1"/>
          <p:nvPr/>
        </p:nvSpPr>
        <p:spPr>
          <a:xfrm>
            <a:off x="2605485" y="1984895"/>
            <a:ext cx="163908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⑥（陰性の場合</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検査</a:t>
            </a: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結果を</a:t>
            </a:r>
            <a:r>
              <a:rPr kumimoji="1"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Web</a:t>
            </a:r>
            <a:r>
              <a:rPr kumimoji="1"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上で通知</a:t>
            </a:r>
            <a:endParaRPr kumimoji="1"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38" name="正方形/長方形 137"/>
          <p:cNvSpPr/>
          <p:nvPr/>
        </p:nvSpPr>
        <p:spPr>
          <a:xfrm>
            <a:off x="632343" y="2380026"/>
            <a:ext cx="1475135" cy="261522"/>
          </a:xfrm>
          <a:prstGeom prst="rect">
            <a:avLst/>
          </a:prstGeom>
          <a:noFill/>
          <a:ln w="12700" cap="flat" cmpd="sng" algn="ctr">
            <a:noFill/>
            <a:prstDash val="solid"/>
            <a:miter lim="800000"/>
          </a:ln>
          <a:effectLst/>
        </p:spPr>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有症状者がいる場合</a:t>
            </a: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9" name="正方形/長方形 138"/>
          <p:cNvSpPr/>
          <p:nvPr/>
        </p:nvSpPr>
        <p:spPr>
          <a:xfrm>
            <a:off x="2284038" y="1320013"/>
            <a:ext cx="1272999" cy="204448"/>
          </a:xfrm>
          <a:prstGeom prst="rect">
            <a:avLst/>
          </a:prstGeom>
          <a:solidFill>
            <a:sysClr val="window" lastClr="FFFFFF"/>
          </a:solidFill>
          <a:ln w="25400" cap="flat" cmpd="sng" algn="ctr">
            <a:solidFill>
              <a:srgbClr val="5B9BD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Web</a:t>
            </a:r>
            <a:r>
              <a:rPr kumimoji="1" lang="ja-JP" altLang="en-US" sz="10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申込フォーム</a:t>
            </a:r>
          </a:p>
        </p:txBody>
      </p:sp>
      <p:sp>
        <p:nvSpPr>
          <p:cNvPr id="140" name="正方形/長方形 139"/>
          <p:cNvSpPr/>
          <p:nvPr/>
        </p:nvSpPr>
        <p:spPr>
          <a:xfrm>
            <a:off x="4565881" y="1316758"/>
            <a:ext cx="1641830" cy="2045374"/>
          </a:xfrm>
          <a:prstGeom prst="rect">
            <a:avLst/>
          </a:prstGeom>
          <a:noFill/>
          <a:ln w="12700" cap="flat" cmpd="sng" algn="ctr">
            <a:solidFill>
              <a:srgbClr val="FF66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1" name="テキスト ボックス 140"/>
          <p:cNvSpPr txBox="1"/>
          <p:nvPr/>
        </p:nvSpPr>
        <p:spPr>
          <a:xfrm>
            <a:off x="2638247" y="2542821"/>
            <a:ext cx="1602364" cy="2526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②検体採取容器等の</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受取</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2" name="テキスト ボックス 141"/>
          <p:cNvSpPr txBox="1"/>
          <p:nvPr/>
        </p:nvSpPr>
        <p:spPr>
          <a:xfrm>
            <a:off x="6262899" y="1389456"/>
            <a:ext cx="1077381" cy="246221"/>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④検査依頼</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3" name="テキスト ボックス 142"/>
          <p:cNvSpPr txBox="1"/>
          <p:nvPr/>
        </p:nvSpPr>
        <p:spPr>
          <a:xfrm>
            <a:off x="6231316" y="2071749"/>
            <a:ext cx="1256646" cy="246221"/>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⑤結果送付</a:t>
            </a:r>
          </a:p>
        </p:txBody>
      </p:sp>
      <p:sp>
        <p:nvSpPr>
          <p:cNvPr id="144" name="テキスト ボックス 143">
            <a:extLst>
              <a:ext uri="{FF2B5EF4-FFF2-40B4-BE49-F238E27FC236}">
                <a16:creationId xmlns:a16="http://schemas.microsoft.com/office/drawing/2014/main" id="{6BDC3D2C-C718-4F2C-9BF2-3C968CC21CA6}"/>
              </a:ext>
            </a:extLst>
          </p:cNvPr>
          <p:cNvSpPr txBox="1"/>
          <p:nvPr/>
        </p:nvSpPr>
        <p:spPr>
          <a:xfrm>
            <a:off x="441205" y="2683139"/>
            <a:ext cx="1139429" cy="400110"/>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⑦検査結果通知</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陽性の場合</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45" name="図 144">
            <a:extLst>
              <a:ext uri="{FF2B5EF4-FFF2-40B4-BE49-F238E27FC236}">
                <a16:creationId xmlns:a16="http://schemas.microsoft.com/office/drawing/2014/main" id="{5067B8FE-EB2E-4791-8E7E-7A3F04C8587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01036" y="1925139"/>
            <a:ext cx="419076" cy="437955"/>
          </a:xfrm>
          <a:prstGeom prst="rect">
            <a:avLst/>
          </a:prstGeom>
        </p:spPr>
      </p:pic>
      <p:sp>
        <p:nvSpPr>
          <p:cNvPr id="146" name="テキスト ボックス 145">
            <a:extLst>
              <a:ext uri="{FF2B5EF4-FFF2-40B4-BE49-F238E27FC236}">
                <a16:creationId xmlns:a16="http://schemas.microsoft.com/office/drawing/2014/main" id="{914CA711-B71D-4DFE-9D76-C3E34FDFCF8F}"/>
              </a:ext>
            </a:extLst>
          </p:cNvPr>
          <p:cNvSpPr txBox="1"/>
          <p:nvPr/>
        </p:nvSpPr>
        <p:spPr>
          <a:xfrm>
            <a:off x="4706909" y="1430745"/>
            <a:ext cx="1388934" cy="400110"/>
          </a:xfrm>
          <a:prstGeom prst="rect">
            <a:avLst/>
          </a:prstGeom>
          <a:solidFill>
            <a:schemeClr val="accent6">
              <a:lumMod val="40000"/>
              <a:lumOff val="60000"/>
            </a:schemeClr>
          </a:solidFill>
          <a:ln w="38100" cap="flat" cmpd="sng" algn="ctr">
            <a:solidFill>
              <a:srgbClr val="FF6600"/>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スマホ検査センター・サテライト</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47" name="グループ化 146"/>
          <p:cNvGrpSpPr/>
          <p:nvPr/>
        </p:nvGrpSpPr>
        <p:grpSpPr>
          <a:xfrm>
            <a:off x="2217575" y="1677650"/>
            <a:ext cx="435733" cy="517521"/>
            <a:chOff x="10475686" y="2798954"/>
            <a:chExt cx="1530901" cy="1768073"/>
          </a:xfrm>
        </p:grpSpPr>
        <p:pic>
          <p:nvPicPr>
            <p:cNvPr id="148" name="図 147">
              <a:extLst>
                <a:ext uri="{FF2B5EF4-FFF2-40B4-BE49-F238E27FC236}">
                  <a16:creationId xmlns:a16="http://schemas.microsoft.com/office/drawing/2014/main" id="{8BBD991E-7B50-414A-A2FE-CB6E4F38D8D8}"/>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475686" y="2798954"/>
              <a:ext cx="1530901" cy="1768073"/>
            </a:xfrm>
            <a:prstGeom prst="rect">
              <a:avLst/>
            </a:prstGeom>
          </p:spPr>
        </p:pic>
        <p:pic>
          <p:nvPicPr>
            <p:cNvPr id="149" name="図 148"/>
            <p:cNvPicPr>
              <a:picLocks noChangeAspect="1"/>
            </p:cNvPicPr>
            <p:nvPr/>
          </p:nvPicPr>
          <p:blipFill rotWithShape="1">
            <a:blip r:embed="rId13"/>
            <a:srcRect t="3083" r="23692"/>
            <a:stretch/>
          </p:blipFill>
          <p:spPr>
            <a:xfrm>
              <a:off x="10750838" y="3012880"/>
              <a:ext cx="972831" cy="1215208"/>
            </a:xfrm>
            <a:prstGeom prst="rect">
              <a:avLst/>
            </a:prstGeom>
          </p:spPr>
        </p:pic>
      </p:grpSp>
      <p:sp>
        <p:nvSpPr>
          <p:cNvPr id="150" name="矢印: 右 12">
            <a:extLst>
              <a:ext uri="{FF2B5EF4-FFF2-40B4-BE49-F238E27FC236}">
                <a16:creationId xmlns:a16="http://schemas.microsoft.com/office/drawing/2014/main" id="{4C631659-BA1E-4E7E-AC18-FDE6830A4676}"/>
              </a:ext>
            </a:extLst>
          </p:cNvPr>
          <p:cNvSpPr/>
          <p:nvPr/>
        </p:nvSpPr>
        <p:spPr>
          <a:xfrm rot="10800000">
            <a:off x="2624613" y="1895710"/>
            <a:ext cx="1764000" cy="180000"/>
          </a:xfrm>
          <a:prstGeom prst="rightArrow">
            <a:avLst>
              <a:gd name="adj1" fmla="val 64941"/>
              <a:gd name="adj2" fmla="val 128441"/>
            </a:avLst>
          </a:prstGeom>
          <a:solidFill>
            <a:srgbClr val="FF66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1" name="矢印: 右 12">
            <a:extLst>
              <a:ext uri="{FF2B5EF4-FFF2-40B4-BE49-F238E27FC236}">
                <a16:creationId xmlns:a16="http://schemas.microsoft.com/office/drawing/2014/main" id="{4C631659-BA1E-4E7E-AC18-FDE6830A4676}"/>
              </a:ext>
            </a:extLst>
          </p:cNvPr>
          <p:cNvSpPr/>
          <p:nvPr/>
        </p:nvSpPr>
        <p:spPr>
          <a:xfrm>
            <a:off x="2639090" y="1687996"/>
            <a:ext cx="1800000" cy="180000"/>
          </a:xfrm>
          <a:prstGeom prst="rightArrow">
            <a:avLst>
              <a:gd name="adj1" fmla="val 50000"/>
              <a:gd name="adj2" fmla="val 128441"/>
            </a:avLst>
          </a:prstGeom>
          <a:solidFill>
            <a:srgbClr val="4472C4">
              <a:lumMod val="7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2" name="テキスト ボックス 151">
            <a:extLst>
              <a:ext uri="{FF2B5EF4-FFF2-40B4-BE49-F238E27FC236}">
                <a16:creationId xmlns:a16="http://schemas.microsoft.com/office/drawing/2014/main" id="{5CCC21F2-4DC8-477D-AE48-438846242657}"/>
              </a:ext>
            </a:extLst>
          </p:cNvPr>
          <p:cNvSpPr txBox="1"/>
          <p:nvPr/>
        </p:nvSpPr>
        <p:spPr>
          <a:xfrm>
            <a:off x="2605715" y="3191186"/>
            <a:ext cx="1947243"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⑥</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結果</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通知（陽性、陰性）</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3" name="テキスト ボックス 152">
            <a:extLst>
              <a:ext uri="{FF2B5EF4-FFF2-40B4-BE49-F238E27FC236}">
                <a16:creationId xmlns:a16="http://schemas.microsoft.com/office/drawing/2014/main" id="{914CA711-B71D-4DFE-9D76-C3E34FDFCF8F}"/>
              </a:ext>
            </a:extLst>
          </p:cNvPr>
          <p:cNvSpPr txBox="1"/>
          <p:nvPr/>
        </p:nvSpPr>
        <p:spPr>
          <a:xfrm>
            <a:off x="835295" y="1414526"/>
            <a:ext cx="952090" cy="246221"/>
          </a:xfrm>
          <a:prstGeom prst="rect">
            <a:avLst/>
          </a:prstGeom>
          <a:solidFill>
            <a:sysClr val="window" lastClr="FFFFFF"/>
          </a:solidFill>
          <a:ln w="38100" cap="flat" cmpd="sng" algn="ctr">
            <a:solidFill>
              <a:srgbClr val="4472C4">
                <a:lumMod val="75000"/>
              </a:srgbClr>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高齢者施設等</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54" name="正方形/長方形 153"/>
          <p:cNvSpPr/>
          <p:nvPr/>
        </p:nvSpPr>
        <p:spPr>
          <a:xfrm>
            <a:off x="7821592" y="1477034"/>
            <a:ext cx="1109995" cy="783736"/>
          </a:xfrm>
          <a:prstGeom prst="rect">
            <a:avLst/>
          </a:prstGeom>
          <a:solidFill>
            <a:schemeClr val="accent1">
              <a:lumMod val="20000"/>
              <a:lumOff val="8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5" name="正方形/長方形 154"/>
          <p:cNvSpPr/>
          <p:nvPr/>
        </p:nvSpPr>
        <p:spPr>
          <a:xfrm>
            <a:off x="7832494" y="1396459"/>
            <a:ext cx="1170615" cy="943074"/>
          </a:xfrm>
          <a:prstGeom prst="rect">
            <a:avLst/>
          </a:prstGeom>
          <a:noFill/>
          <a:ln w="12700" cap="flat" cmpd="sng" algn="ctr">
            <a:noFill/>
            <a:prstDash val="solid"/>
            <a:miter lim="800000"/>
          </a:ln>
          <a:effectLst/>
        </p:spPr>
        <p:txBody>
          <a:bodyPr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0" cap="none" spc="-2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〇府内</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ヵ所から</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en-US" altLang="ja-JP" sz="900" b="0" i="0" u="none" strike="noStrike" kern="0" cap="none" spc="-2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検体を回収</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〇前日夕刻の引き</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en-US" altLang="ja-JP" sz="900" b="0" i="0" u="none" strike="noStrike" kern="0" cap="none" spc="-2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取りで最短翌朝</a:t>
            </a:r>
            <a:endPar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100"/>
              </a:lnSpc>
              <a:spcBef>
                <a:spcPts val="0"/>
              </a:spcBef>
              <a:spcAft>
                <a:spcPts val="0"/>
              </a:spcAft>
              <a:buClrTx/>
              <a:buSzTx/>
              <a:buFontTx/>
              <a:buNone/>
              <a:tabLst/>
              <a:defRPr/>
            </a:pPr>
            <a:r>
              <a:rPr kumimoji="1" lang="en-US" altLang="ja-JP" sz="900" b="0" i="0" u="none" strike="noStrike" kern="0" cap="none" spc="-2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0" cap="none" spc="-2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に結果判明</a:t>
            </a:r>
            <a:endParaRPr kumimoji="1" lang="en-US" altLang="ja-JP" sz="900" b="0" i="0" u="none" strike="noStrike" kern="0" cap="none" spc="-2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6" name="矢印: 右 12">
            <a:extLst>
              <a:ext uri="{FF2B5EF4-FFF2-40B4-BE49-F238E27FC236}">
                <a16:creationId xmlns:a16="http://schemas.microsoft.com/office/drawing/2014/main" id="{4C631659-BA1E-4E7E-AC18-FDE6830A4676}"/>
              </a:ext>
            </a:extLst>
          </p:cNvPr>
          <p:cNvSpPr/>
          <p:nvPr/>
        </p:nvSpPr>
        <p:spPr>
          <a:xfrm rot="10800000">
            <a:off x="2510642" y="2990288"/>
            <a:ext cx="1746738" cy="187218"/>
          </a:xfrm>
          <a:prstGeom prst="rightArrow">
            <a:avLst>
              <a:gd name="adj1" fmla="val 50000"/>
              <a:gd name="adj2" fmla="val 128441"/>
            </a:avLst>
          </a:prstGeom>
          <a:solidFill>
            <a:srgbClr val="FF660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7" name="テキスト ボックス 156"/>
          <p:cNvSpPr txBox="1"/>
          <p:nvPr/>
        </p:nvSpPr>
        <p:spPr>
          <a:xfrm>
            <a:off x="2096576" y="2737275"/>
            <a:ext cx="2656906"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③検体</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提出</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8" name="矢印: 右 12">
            <a:extLst>
              <a:ext uri="{FF2B5EF4-FFF2-40B4-BE49-F238E27FC236}">
                <a16:creationId xmlns:a16="http://schemas.microsoft.com/office/drawing/2014/main" id="{4C631659-BA1E-4E7E-AC18-FDE6830A4676}"/>
              </a:ext>
            </a:extLst>
          </p:cNvPr>
          <p:cNvSpPr/>
          <p:nvPr/>
        </p:nvSpPr>
        <p:spPr>
          <a:xfrm>
            <a:off x="2614292" y="2446363"/>
            <a:ext cx="1800000" cy="180000"/>
          </a:xfrm>
          <a:prstGeom prst="rightArrow">
            <a:avLst>
              <a:gd name="adj1" fmla="val 50000"/>
              <a:gd name="adj2" fmla="val 128441"/>
            </a:avLst>
          </a:prstGeom>
          <a:solidFill>
            <a:srgbClr val="4472C4">
              <a:lumMod val="7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9" name="矢印: 右 12">
            <a:extLst>
              <a:ext uri="{FF2B5EF4-FFF2-40B4-BE49-F238E27FC236}">
                <a16:creationId xmlns:a16="http://schemas.microsoft.com/office/drawing/2014/main" id="{4C631659-BA1E-4E7E-AC18-FDE6830A4676}"/>
              </a:ext>
            </a:extLst>
          </p:cNvPr>
          <p:cNvSpPr/>
          <p:nvPr/>
        </p:nvSpPr>
        <p:spPr>
          <a:xfrm rot="10800000">
            <a:off x="6301113" y="1896507"/>
            <a:ext cx="720000" cy="180000"/>
          </a:xfrm>
          <a:prstGeom prst="rightArrow">
            <a:avLst>
              <a:gd name="adj1" fmla="val 64941"/>
              <a:gd name="adj2" fmla="val 128441"/>
            </a:avLst>
          </a:prstGeom>
          <a:solidFill>
            <a:schemeClr val="tx2">
              <a:lumMod val="40000"/>
              <a:lumOff val="6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0" name="矢印: 右 12">
            <a:extLst>
              <a:ext uri="{FF2B5EF4-FFF2-40B4-BE49-F238E27FC236}">
                <a16:creationId xmlns:a16="http://schemas.microsoft.com/office/drawing/2014/main" id="{4C631659-BA1E-4E7E-AC18-FDE6830A4676}"/>
              </a:ext>
            </a:extLst>
          </p:cNvPr>
          <p:cNvSpPr/>
          <p:nvPr/>
        </p:nvSpPr>
        <p:spPr>
          <a:xfrm>
            <a:off x="6325895" y="1612419"/>
            <a:ext cx="720000" cy="180000"/>
          </a:xfrm>
          <a:prstGeom prst="rightArrow">
            <a:avLst>
              <a:gd name="adj1" fmla="val 50000"/>
              <a:gd name="adj2" fmla="val 128441"/>
            </a:avLst>
          </a:prstGeom>
          <a:solidFill>
            <a:schemeClr val="tx2">
              <a:lumMod val="40000"/>
              <a:lumOff val="6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1" name="テキスト ボックス 160"/>
          <p:cNvSpPr txBox="1"/>
          <p:nvPr/>
        </p:nvSpPr>
        <p:spPr>
          <a:xfrm>
            <a:off x="524253" y="3115911"/>
            <a:ext cx="1599920" cy="246221"/>
          </a:xfrm>
          <a:prstGeom prst="rect">
            <a:avLst/>
          </a:prstGeom>
          <a:solidFill>
            <a:schemeClr val="accent3">
              <a:lumMod val="20000"/>
              <a:lumOff val="80000"/>
            </a:schemeClr>
          </a:solidFill>
          <a:ln w="3175">
            <a:solidFill>
              <a:schemeClr val="accent3">
                <a:lumMod val="50000"/>
              </a:schemeClr>
            </a:solidFill>
          </a:ln>
        </p:spPr>
        <p:txBody>
          <a:bodyPr vert="horz"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2" name="正方形/長方形 161"/>
          <p:cNvSpPr/>
          <p:nvPr/>
        </p:nvSpPr>
        <p:spPr>
          <a:xfrm>
            <a:off x="4659074" y="2398522"/>
            <a:ext cx="1484705" cy="918117"/>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3" name="正方形/長方形 162"/>
          <p:cNvSpPr/>
          <p:nvPr/>
        </p:nvSpPr>
        <p:spPr>
          <a:xfrm>
            <a:off x="4591376" y="2413208"/>
            <a:ext cx="1620000" cy="1049023"/>
          </a:xfrm>
          <a:prstGeom prst="rect">
            <a:avLst/>
          </a:prstGeom>
          <a:noFill/>
          <a:ln w="12700" cap="flat" cmpd="sng" algn="ctr">
            <a:noFill/>
            <a:prstDash val="solid"/>
            <a:miter lim="800000"/>
          </a:ln>
          <a:effectLst/>
        </p:spPr>
        <p:txBody>
          <a:bodyPr rtlCol="0" anchor="t" anchorCtr="0"/>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○検体採取容器引き渡し・</a:t>
            </a:r>
            <a:endPar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3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検体受取</a:t>
            </a:r>
            <a:endPar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○検査機関への検査依頼・</a:t>
            </a:r>
            <a:r>
              <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検査結果受領</a:t>
            </a:r>
            <a:endParaRPr kumimoji="1" lang="en-US" altLang="ja-JP" sz="1000" b="0" i="0" u="none" strike="noStrike" kern="0" cap="none" spc="-3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00" b="0" i="0" u="none" strike="noStrike" kern="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0" cap="none" spc="-6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陽性者の保健所への連絡</a:t>
            </a:r>
            <a:endParaRPr kumimoji="1" lang="en-US" altLang="ja-JP" sz="1000" b="0" i="0" u="none" strike="noStrike" kern="0" cap="none" spc="-6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316253337"/>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6922830" y="6438484"/>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43" name="タイトル 1">
            <a:extLst>
              <a:ext uri="{FF2B5EF4-FFF2-40B4-BE49-F238E27FC236}">
                <a16:creationId xmlns:a16="http://schemas.microsoft.com/office/drawing/2014/main" id="{BFEEBA81-8CAF-499B-B89C-653F4C964BE9}"/>
              </a:ext>
            </a:extLst>
          </p:cNvPr>
          <p:cNvSpPr txBox="1">
            <a:spLocks/>
          </p:cNvSpPr>
          <p:nvPr/>
        </p:nvSpPr>
        <p:spPr>
          <a:xfrm>
            <a:off x="444016" y="31348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別記⑨</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入院患者待機ステーション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45" name="角丸四角形 17">
            <a:extLst>
              <a:ext uri="{FF2B5EF4-FFF2-40B4-BE49-F238E27FC236}">
                <a16:creationId xmlns:a16="http://schemas.microsoft.com/office/drawing/2014/main" id="{F21AAE93-D2C6-4C07-AB05-283CFE3CBB87}"/>
              </a:ext>
            </a:extLst>
          </p:cNvPr>
          <p:cNvSpPr/>
          <p:nvPr/>
        </p:nvSpPr>
        <p:spPr>
          <a:xfrm>
            <a:off x="4149529" y="416937"/>
            <a:ext cx="2788384"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他の都道府県に先行して実施</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0CC13935-716C-4889-BE2B-82CE04ED9B6D}"/>
              </a:ext>
            </a:extLst>
          </p:cNvPr>
          <p:cNvSpPr/>
          <p:nvPr/>
        </p:nvSpPr>
        <p:spPr>
          <a:xfrm>
            <a:off x="524088" y="794364"/>
            <a:ext cx="8973858"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○搬送医療機関決定までの間、患者に酸素投与を行うことが</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できる入院待機</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場所として設置。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○第六波より臨時の医療施設として運用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5" name="グループ化 14"/>
          <p:cNvGrpSpPr/>
          <p:nvPr/>
        </p:nvGrpSpPr>
        <p:grpSpPr>
          <a:xfrm>
            <a:off x="649918" y="1205521"/>
            <a:ext cx="8363533" cy="2048683"/>
            <a:chOff x="615116" y="871616"/>
            <a:chExt cx="8363533" cy="2048683"/>
          </a:xfrm>
        </p:grpSpPr>
        <p:grpSp>
          <p:nvGrpSpPr>
            <p:cNvPr id="14" name="グループ化 13"/>
            <p:cNvGrpSpPr/>
            <p:nvPr/>
          </p:nvGrpSpPr>
          <p:grpSpPr>
            <a:xfrm>
              <a:off x="615116" y="1112263"/>
              <a:ext cx="8363533" cy="1808036"/>
              <a:chOff x="616324" y="1014001"/>
              <a:chExt cx="8363533" cy="1808036"/>
            </a:xfrm>
          </p:grpSpPr>
          <p:sp>
            <p:nvSpPr>
              <p:cNvPr id="147" name="角丸四角形 146">
                <a:extLst>
                  <a:ext uri="{FF2B5EF4-FFF2-40B4-BE49-F238E27FC236}">
                    <a16:creationId xmlns:a16="http://schemas.microsoft.com/office/drawing/2014/main" id="{BEF556B9-2626-427E-82F3-47D10E16B606}"/>
                  </a:ext>
                </a:extLst>
              </p:cNvPr>
              <p:cNvSpPr/>
              <p:nvPr/>
            </p:nvSpPr>
            <p:spPr>
              <a:xfrm>
                <a:off x="616324" y="1172318"/>
                <a:ext cx="887864" cy="1575910"/>
              </a:xfrm>
              <a:prstGeom prst="round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48" name="図 147">
                <a:extLst>
                  <a:ext uri="{FF2B5EF4-FFF2-40B4-BE49-F238E27FC236}">
                    <a16:creationId xmlns:a16="http://schemas.microsoft.com/office/drawing/2014/main" id="{67965367-462C-4ACC-9354-F6181E4FC20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9694" y="1506938"/>
                <a:ext cx="587218" cy="587218"/>
              </a:xfrm>
              <a:prstGeom prst="rect">
                <a:avLst/>
              </a:prstGeom>
            </p:spPr>
          </p:pic>
          <p:pic>
            <p:nvPicPr>
              <p:cNvPr id="149" name="図 148">
                <a:extLst>
                  <a:ext uri="{FF2B5EF4-FFF2-40B4-BE49-F238E27FC236}">
                    <a16:creationId xmlns:a16="http://schemas.microsoft.com/office/drawing/2014/main" id="{044B817A-87B7-4C76-BC83-24C5B1F1CDA1}"/>
                  </a:ext>
                </a:extLst>
              </p:cNvPr>
              <p:cNvPicPr>
                <a:picLocks noChangeAspect="1"/>
              </p:cNvPicPr>
              <p:nvPr/>
            </p:nvPicPr>
            <p:blipFill rotWithShape="1">
              <a:blip r:embed="rId4"/>
              <a:srcRect l="33173" t="37280" r="28422" b="18530"/>
              <a:stretch/>
            </p:blipFill>
            <p:spPr>
              <a:xfrm>
                <a:off x="6739115" y="1116550"/>
                <a:ext cx="1057250" cy="65145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150" name="テキスト ボックス 149">
                <a:extLst>
                  <a:ext uri="{FF2B5EF4-FFF2-40B4-BE49-F238E27FC236}">
                    <a16:creationId xmlns:a16="http://schemas.microsoft.com/office/drawing/2014/main" id="{44DA2EC2-6665-49E9-BAAF-931E5AB1E07F}"/>
                  </a:ext>
                </a:extLst>
              </p:cNvPr>
              <p:cNvSpPr txBox="1"/>
              <p:nvPr/>
            </p:nvSpPr>
            <p:spPr>
              <a:xfrm>
                <a:off x="1480354" y="1088556"/>
                <a:ext cx="1140858"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病状急変連絡</a:t>
                </a:r>
              </a:p>
            </p:txBody>
          </p:sp>
          <p:sp>
            <p:nvSpPr>
              <p:cNvPr id="151" name="右矢印 6">
                <a:extLst>
                  <a:ext uri="{FF2B5EF4-FFF2-40B4-BE49-F238E27FC236}">
                    <a16:creationId xmlns:a16="http://schemas.microsoft.com/office/drawing/2014/main" id="{D5F8DAA1-525B-449A-8882-872B0EA8BD63}"/>
                  </a:ext>
                </a:extLst>
              </p:cNvPr>
              <p:cNvSpPr/>
              <p:nvPr/>
            </p:nvSpPr>
            <p:spPr>
              <a:xfrm>
                <a:off x="1550824" y="1326127"/>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2" name="テキスト ボックス 151">
                <a:extLst>
                  <a:ext uri="{FF2B5EF4-FFF2-40B4-BE49-F238E27FC236}">
                    <a16:creationId xmlns:a16="http://schemas.microsoft.com/office/drawing/2014/main" id="{A8091848-70C7-4CFC-8DC5-AD455A2783E1}"/>
                  </a:ext>
                </a:extLst>
              </p:cNvPr>
              <p:cNvSpPr txBox="1"/>
              <p:nvPr/>
            </p:nvSpPr>
            <p:spPr>
              <a:xfrm>
                <a:off x="3359139" y="1092322"/>
                <a:ext cx="1264396"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入院調整依頼</a:t>
                </a:r>
              </a:p>
            </p:txBody>
          </p:sp>
          <p:sp>
            <p:nvSpPr>
              <p:cNvPr id="153" name="正方形/長方形 152">
                <a:extLst>
                  <a:ext uri="{FF2B5EF4-FFF2-40B4-BE49-F238E27FC236}">
                    <a16:creationId xmlns:a16="http://schemas.microsoft.com/office/drawing/2014/main" id="{BE43E06A-1F2C-4D78-81D5-075A7DCDC251}"/>
                  </a:ext>
                </a:extLst>
              </p:cNvPr>
              <p:cNvSpPr/>
              <p:nvPr/>
            </p:nvSpPr>
            <p:spPr>
              <a:xfrm>
                <a:off x="7605707" y="1541087"/>
                <a:ext cx="623448" cy="253916"/>
              </a:xfrm>
              <a:prstGeom prst="rect">
                <a:avLst/>
              </a:prstGeom>
              <a:solidFill>
                <a:schemeClr val="accent2">
                  <a:lumMod val="20000"/>
                  <a:lumOff val="80000"/>
                </a:schemeClr>
              </a:solidFill>
              <a:ln>
                <a:solidFill>
                  <a:schemeClr val="tx1"/>
                </a:solid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満床</a:t>
                </a:r>
              </a:p>
            </p:txBody>
          </p:sp>
          <p:sp>
            <p:nvSpPr>
              <p:cNvPr id="154" name="角丸四角形 38">
                <a:extLst>
                  <a:ext uri="{FF2B5EF4-FFF2-40B4-BE49-F238E27FC236}">
                    <a16:creationId xmlns:a16="http://schemas.microsoft.com/office/drawing/2014/main" id="{2BA59A53-7575-4599-B483-A0FA077B270E}"/>
                  </a:ext>
                </a:extLst>
              </p:cNvPr>
              <p:cNvSpPr/>
              <p:nvPr/>
            </p:nvSpPr>
            <p:spPr>
              <a:xfrm>
                <a:off x="2487915" y="1207014"/>
                <a:ext cx="887864" cy="443646"/>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5" name="右矢印 40">
                <a:extLst>
                  <a:ext uri="{FF2B5EF4-FFF2-40B4-BE49-F238E27FC236}">
                    <a16:creationId xmlns:a16="http://schemas.microsoft.com/office/drawing/2014/main" id="{E738637E-B83E-41A0-AD09-C35923119C18}"/>
                  </a:ext>
                </a:extLst>
              </p:cNvPr>
              <p:cNvSpPr/>
              <p:nvPr/>
            </p:nvSpPr>
            <p:spPr>
              <a:xfrm>
                <a:off x="1550824" y="2341526"/>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6" name="テキスト ボックス 155">
                <a:extLst>
                  <a:ext uri="{FF2B5EF4-FFF2-40B4-BE49-F238E27FC236}">
                    <a16:creationId xmlns:a16="http://schemas.microsoft.com/office/drawing/2014/main" id="{02110E5D-F37A-4644-894A-E3121BDE53D5}"/>
                  </a:ext>
                </a:extLst>
              </p:cNvPr>
              <p:cNvSpPr txBox="1"/>
              <p:nvPr/>
            </p:nvSpPr>
            <p:spPr>
              <a:xfrm>
                <a:off x="1579498" y="2510471"/>
                <a:ext cx="977238"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119</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番要請</a:t>
                </a:r>
              </a:p>
            </p:txBody>
          </p:sp>
          <p:sp>
            <p:nvSpPr>
              <p:cNvPr id="157" name="角丸四角形 42">
                <a:extLst>
                  <a:ext uri="{FF2B5EF4-FFF2-40B4-BE49-F238E27FC236}">
                    <a16:creationId xmlns:a16="http://schemas.microsoft.com/office/drawing/2014/main" id="{CDE766AF-BE27-45F5-8EC0-D8B0DEAE81A0}"/>
                  </a:ext>
                </a:extLst>
              </p:cNvPr>
              <p:cNvSpPr/>
              <p:nvPr/>
            </p:nvSpPr>
            <p:spPr>
              <a:xfrm>
                <a:off x="4345095" y="1184527"/>
                <a:ext cx="1361010" cy="466534"/>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a:t>
                </a: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入院フォロー</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アップセンター</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8" name="右矢印 43">
                <a:extLst>
                  <a:ext uri="{FF2B5EF4-FFF2-40B4-BE49-F238E27FC236}">
                    <a16:creationId xmlns:a16="http://schemas.microsoft.com/office/drawing/2014/main" id="{D4D92C65-A215-4BD9-A238-EC1F7FEDDAB2}"/>
                  </a:ext>
                </a:extLst>
              </p:cNvPr>
              <p:cNvSpPr/>
              <p:nvPr/>
            </p:nvSpPr>
            <p:spPr>
              <a:xfrm>
                <a:off x="5752653" y="1287772"/>
                <a:ext cx="940157" cy="295526"/>
              </a:xfrm>
              <a:prstGeom prst="rightArrow">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9" name="テキスト ボックス 158">
                <a:extLst>
                  <a:ext uri="{FF2B5EF4-FFF2-40B4-BE49-F238E27FC236}">
                    <a16:creationId xmlns:a16="http://schemas.microsoft.com/office/drawing/2014/main" id="{AEB1E7D1-9CC1-4899-B8D8-EADCFE8C6D12}"/>
                  </a:ext>
                </a:extLst>
              </p:cNvPr>
              <p:cNvSpPr txBox="1"/>
              <p:nvPr/>
            </p:nvSpPr>
            <p:spPr>
              <a:xfrm>
                <a:off x="5786708" y="1014001"/>
                <a:ext cx="900867" cy="24622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受入依頼</a:t>
                </a:r>
              </a:p>
            </p:txBody>
          </p:sp>
          <p:sp>
            <p:nvSpPr>
              <p:cNvPr id="160" name="右矢印 46">
                <a:extLst>
                  <a:ext uri="{FF2B5EF4-FFF2-40B4-BE49-F238E27FC236}">
                    <a16:creationId xmlns:a16="http://schemas.microsoft.com/office/drawing/2014/main" id="{10604908-14B5-40DE-9340-B76A30CB8BA9}"/>
                  </a:ext>
                </a:extLst>
              </p:cNvPr>
              <p:cNvSpPr/>
              <p:nvPr/>
            </p:nvSpPr>
            <p:spPr>
              <a:xfrm rot="16200000">
                <a:off x="2623145" y="1836757"/>
                <a:ext cx="36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1" name="右矢印 47">
                <a:extLst>
                  <a:ext uri="{FF2B5EF4-FFF2-40B4-BE49-F238E27FC236}">
                    <a16:creationId xmlns:a16="http://schemas.microsoft.com/office/drawing/2014/main" id="{BD3CCE8A-0907-4F94-A792-8D254FE7E536}"/>
                  </a:ext>
                </a:extLst>
              </p:cNvPr>
              <p:cNvSpPr/>
              <p:nvPr/>
            </p:nvSpPr>
            <p:spPr>
              <a:xfrm rot="5400000">
                <a:off x="2962872" y="1868941"/>
                <a:ext cx="36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2" name="角丸四角形 50">
                <a:extLst>
                  <a:ext uri="{FF2B5EF4-FFF2-40B4-BE49-F238E27FC236}">
                    <a16:creationId xmlns:a16="http://schemas.microsoft.com/office/drawing/2014/main" id="{ED35CBA7-E0F0-4CCC-80E6-F7E97B287C37}"/>
                  </a:ext>
                </a:extLst>
              </p:cNvPr>
              <p:cNvSpPr/>
              <p:nvPr/>
            </p:nvSpPr>
            <p:spPr>
              <a:xfrm>
                <a:off x="4347556" y="2117841"/>
                <a:ext cx="1723071" cy="630388"/>
              </a:xfrm>
              <a:prstGeom prst="roundRect">
                <a:avLst/>
              </a:prstGeom>
              <a:solidFill>
                <a:srgbClr val="00206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入院患者待機</a:t>
                </a:r>
                <a:endParaRPr kumimoji="0" lang="en-US" altLang="ja-JP"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ステーション</a:t>
                </a:r>
                <a:endParaRPr kumimoji="0" lang="en-US" altLang="ja-JP" sz="105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災害拠点病院敷地内など</a:t>
                </a:r>
                <a:endParaRPr kumimoji="0" lang="en-US" altLang="ja-JP" sz="900" b="0"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4" name="角丸四角形 52">
                <a:extLst>
                  <a:ext uri="{FF2B5EF4-FFF2-40B4-BE49-F238E27FC236}">
                    <a16:creationId xmlns:a16="http://schemas.microsoft.com/office/drawing/2014/main" id="{E050CF63-32B2-469B-9BDE-6E0A5564961F}"/>
                  </a:ext>
                </a:extLst>
              </p:cNvPr>
              <p:cNvSpPr/>
              <p:nvPr/>
            </p:nvSpPr>
            <p:spPr>
              <a:xfrm>
                <a:off x="8098830" y="2266179"/>
                <a:ext cx="881027" cy="429858"/>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移送先</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5" name="乗算 1">
                <a:extLst>
                  <a:ext uri="{FF2B5EF4-FFF2-40B4-BE49-F238E27FC236}">
                    <a16:creationId xmlns:a16="http://schemas.microsoft.com/office/drawing/2014/main" id="{BF6BBED3-6F1B-4010-BEF2-7070ABC61689}"/>
                  </a:ext>
                </a:extLst>
              </p:cNvPr>
              <p:cNvSpPr/>
              <p:nvPr/>
            </p:nvSpPr>
            <p:spPr>
              <a:xfrm>
                <a:off x="5954018" y="1172318"/>
                <a:ext cx="475950" cy="513904"/>
              </a:xfrm>
              <a:prstGeom prst="mathMultiply">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6" name="テキスト ボックス 165">
                <a:extLst>
                  <a:ext uri="{FF2B5EF4-FFF2-40B4-BE49-F238E27FC236}">
                    <a16:creationId xmlns:a16="http://schemas.microsoft.com/office/drawing/2014/main" id="{6E3D4759-ACD8-4590-A7F8-253839CE1F60}"/>
                  </a:ext>
                </a:extLst>
              </p:cNvPr>
              <p:cNvSpPr txBox="1"/>
              <p:nvPr/>
            </p:nvSpPr>
            <p:spPr>
              <a:xfrm>
                <a:off x="5439166" y="1725711"/>
                <a:ext cx="985662"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移送先決定</a:t>
                </a:r>
              </a:p>
            </p:txBody>
          </p:sp>
          <p:sp>
            <p:nvSpPr>
              <p:cNvPr id="167" name="テキスト ボックス 166">
                <a:extLst>
                  <a:ext uri="{FF2B5EF4-FFF2-40B4-BE49-F238E27FC236}">
                    <a16:creationId xmlns:a16="http://schemas.microsoft.com/office/drawing/2014/main" id="{E8879C2C-1EF3-4764-A411-AD82753EFC27}"/>
                  </a:ext>
                </a:extLst>
              </p:cNvPr>
              <p:cNvSpPr txBox="1"/>
              <p:nvPr/>
            </p:nvSpPr>
            <p:spPr>
              <a:xfrm>
                <a:off x="627299" y="2252101"/>
                <a:ext cx="1058111"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自宅療養者</a:t>
                </a:r>
              </a:p>
            </p:txBody>
          </p:sp>
          <p:sp>
            <p:nvSpPr>
              <p:cNvPr id="168" name="テキスト ボックス 167">
                <a:extLst>
                  <a:ext uri="{FF2B5EF4-FFF2-40B4-BE49-F238E27FC236}">
                    <a16:creationId xmlns:a16="http://schemas.microsoft.com/office/drawing/2014/main" id="{E2ED89C1-3E5D-4686-8F9C-BA2FCDB3A9F5}"/>
                  </a:ext>
                </a:extLst>
              </p:cNvPr>
              <p:cNvSpPr txBox="1"/>
              <p:nvPr/>
            </p:nvSpPr>
            <p:spPr>
              <a:xfrm>
                <a:off x="1741111" y="1803743"/>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p>
            </p:txBody>
          </p:sp>
          <p:sp>
            <p:nvSpPr>
              <p:cNvPr id="170" name="正方形/長方形 169">
                <a:extLst>
                  <a:ext uri="{FF2B5EF4-FFF2-40B4-BE49-F238E27FC236}">
                    <a16:creationId xmlns:a16="http://schemas.microsoft.com/office/drawing/2014/main" id="{CA6E9123-D515-43C1-8204-CA4FDFCBCB83}"/>
                  </a:ext>
                </a:extLst>
              </p:cNvPr>
              <p:cNvSpPr/>
              <p:nvPr/>
            </p:nvSpPr>
            <p:spPr>
              <a:xfrm>
                <a:off x="4311940" y="1905065"/>
                <a:ext cx="756000" cy="261610"/>
              </a:xfrm>
              <a:prstGeom prst="rect">
                <a:avLst/>
              </a:prstGeom>
              <a:solidFill>
                <a:schemeClr val="accent4">
                  <a:lumMod val="40000"/>
                  <a:lumOff val="60000"/>
                </a:schemeClr>
              </a:solidFill>
              <a:ln>
                <a:noFill/>
              </a:ln>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酸素</a:t>
                </a:r>
                <a:r>
                  <a:rPr kumimoji="0"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投与</a:t>
                </a:r>
              </a:p>
            </p:txBody>
          </p:sp>
          <p:sp>
            <p:nvSpPr>
              <p:cNvPr id="171" name="右矢印 51">
                <a:extLst>
                  <a:ext uri="{FF2B5EF4-FFF2-40B4-BE49-F238E27FC236}">
                    <a16:creationId xmlns:a16="http://schemas.microsoft.com/office/drawing/2014/main" id="{37E016A6-B9C8-4CF6-A298-AAD1660BB589}"/>
                  </a:ext>
                </a:extLst>
              </p:cNvPr>
              <p:cNvSpPr/>
              <p:nvPr/>
            </p:nvSpPr>
            <p:spPr>
              <a:xfrm>
                <a:off x="6107535" y="2346148"/>
                <a:ext cx="468000" cy="304195"/>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4" name="右矢印 47">
                <a:extLst>
                  <a:ext uri="{FF2B5EF4-FFF2-40B4-BE49-F238E27FC236}">
                    <a16:creationId xmlns:a16="http://schemas.microsoft.com/office/drawing/2014/main" id="{BD3CCE8A-0907-4F94-A792-8D254FE7E536}"/>
                  </a:ext>
                </a:extLst>
              </p:cNvPr>
              <p:cNvSpPr/>
              <p:nvPr/>
            </p:nvSpPr>
            <p:spPr>
              <a:xfrm rot="5400000">
                <a:off x="5139649" y="1771658"/>
                <a:ext cx="36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5" name="テキスト ボックス 174">
                <a:extLst>
                  <a:ext uri="{FF2B5EF4-FFF2-40B4-BE49-F238E27FC236}">
                    <a16:creationId xmlns:a16="http://schemas.microsoft.com/office/drawing/2014/main" id="{E2ED89C1-3E5D-4686-8F9C-BA2FCDB3A9F5}"/>
                  </a:ext>
                </a:extLst>
              </p:cNvPr>
              <p:cNvSpPr txBox="1"/>
              <p:nvPr/>
            </p:nvSpPr>
            <p:spPr>
              <a:xfrm>
                <a:off x="2306643" y="1891991"/>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連絡</a:t>
                </a:r>
              </a:p>
            </p:txBody>
          </p:sp>
          <p:sp>
            <p:nvSpPr>
              <p:cNvPr id="176" name="テキスト ボックス 175">
                <a:extLst>
                  <a:ext uri="{FF2B5EF4-FFF2-40B4-BE49-F238E27FC236}">
                    <a16:creationId xmlns:a16="http://schemas.microsoft.com/office/drawing/2014/main" id="{E2ED89C1-3E5D-4686-8F9C-BA2FCDB3A9F5}"/>
                  </a:ext>
                </a:extLst>
              </p:cNvPr>
              <p:cNvSpPr txBox="1"/>
              <p:nvPr/>
            </p:nvSpPr>
            <p:spPr>
              <a:xfrm>
                <a:off x="3279474" y="1811536"/>
                <a:ext cx="519425" cy="4154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搬送依頼</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7" name="テキスト ボックス 176">
                <a:extLst>
                  <a:ext uri="{FF2B5EF4-FFF2-40B4-BE49-F238E27FC236}">
                    <a16:creationId xmlns:a16="http://schemas.microsoft.com/office/drawing/2014/main" id="{E2ED89C1-3E5D-4686-8F9C-BA2FCDB3A9F5}"/>
                  </a:ext>
                </a:extLst>
              </p:cNvPr>
              <p:cNvSpPr txBox="1"/>
              <p:nvPr/>
            </p:nvSpPr>
            <p:spPr>
              <a:xfrm>
                <a:off x="3616331" y="2556513"/>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搬送</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8" name="テキスト ボックス 177">
                <a:extLst>
                  <a:ext uri="{FF2B5EF4-FFF2-40B4-BE49-F238E27FC236}">
                    <a16:creationId xmlns:a16="http://schemas.microsoft.com/office/drawing/2014/main" id="{E2ED89C1-3E5D-4686-8F9C-BA2FCDB3A9F5}"/>
                  </a:ext>
                </a:extLst>
              </p:cNvPr>
              <p:cNvSpPr txBox="1"/>
              <p:nvPr/>
            </p:nvSpPr>
            <p:spPr>
              <a:xfrm>
                <a:off x="7565552" y="2546579"/>
                <a:ext cx="519425"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移送</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9" name="テキスト ボックス 178">
                <a:extLst>
                  <a:ext uri="{FF2B5EF4-FFF2-40B4-BE49-F238E27FC236}">
                    <a16:creationId xmlns:a16="http://schemas.microsoft.com/office/drawing/2014/main" id="{E2ED89C1-3E5D-4686-8F9C-BA2FCDB3A9F5}"/>
                  </a:ext>
                </a:extLst>
              </p:cNvPr>
              <p:cNvSpPr txBox="1"/>
              <p:nvPr/>
            </p:nvSpPr>
            <p:spPr>
              <a:xfrm>
                <a:off x="6003945" y="2570037"/>
                <a:ext cx="864000" cy="25200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搬送依頼</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0" name="角丸四角形 38">
                <a:extLst>
                  <a:ext uri="{FF2B5EF4-FFF2-40B4-BE49-F238E27FC236}">
                    <a16:creationId xmlns:a16="http://schemas.microsoft.com/office/drawing/2014/main" id="{2BA59A53-7575-4599-B483-A0FA077B270E}"/>
                  </a:ext>
                </a:extLst>
              </p:cNvPr>
              <p:cNvSpPr/>
              <p:nvPr/>
            </p:nvSpPr>
            <p:spPr>
              <a:xfrm>
                <a:off x="2506679" y="2304582"/>
                <a:ext cx="887864" cy="443646"/>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消防機関</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1" name="角丸四角形 38">
                <a:extLst>
                  <a:ext uri="{FF2B5EF4-FFF2-40B4-BE49-F238E27FC236}">
                    <a16:creationId xmlns:a16="http://schemas.microsoft.com/office/drawing/2014/main" id="{2BA59A53-7575-4599-B483-A0FA077B270E}"/>
                  </a:ext>
                </a:extLst>
              </p:cNvPr>
              <p:cNvSpPr/>
              <p:nvPr/>
            </p:nvSpPr>
            <p:spPr>
              <a:xfrm>
                <a:off x="6672259" y="2275837"/>
                <a:ext cx="887864" cy="443646"/>
              </a:xfrm>
              <a:prstGeom prst="roundRect">
                <a:avLst/>
              </a:prstGeom>
              <a:solidFill>
                <a:schemeClr val="accent1">
                  <a:lumMod val="20000"/>
                  <a:lumOff val="80000"/>
                </a:schemeClr>
              </a:solidFill>
              <a:ln w="9525">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消防機関</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2" name="右矢印 6">
                <a:extLst>
                  <a:ext uri="{FF2B5EF4-FFF2-40B4-BE49-F238E27FC236}">
                    <a16:creationId xmlns:a16="http://schemas.microsoft.com/office/drawing/2014/main" id="{D5F8DAA1-525B-449A-8882-872B0EA8BD63}"/>
                  </a:ext>
                </a:extLst>
              </p:cNvPr>
              <p:cNvSpPr/>
              <p:nvPr/>
            </p:nvSpPr>
            <p:spPr>
              <a:xfrm>
                <a:off x="3411721" y="1305681"/>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3" name="右矢印 6">
                <a:extLst>
                  <a:ext uri="{FF2B5EF4-FFF2-40B4-BE49-F238E27FC236}">
                    <a16:creationId xmlns:a16="http://schemas.microsoft.com/office/drawing/2014/main" id="{D5F8DAA1-525B-449A-8882-872B0EA8BD63}"/>
                  </a:ext>
                </a:extLst>
              </p:cNvPr>
              <p:cNvSpPr/>
              <p:nvPr/>
            </p:nvSpPr>
            <p:spPr>
              <a:xfrm>
                <a:off x="3430699" y="2385537"/>
                <a:ext cx="900000" cy="288000"/>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4" name="右矢印 51">
                <a:extLst>
                  <a:ext uri="{FF2B5EF4-FFF2-40B4-BE49-F238E27FC236}">
                    <a16:creationId xmlns:a16="http://schemas.microsoft.com/office/drawing/2014/main" id="{37E016A6-B9C8-4CF6-A298-AAD1660BB589}"/>
                  </a:ext>
                </a:extLst>
              </p:cNvPr>
              <p:cNvSpPr/>
              <p:nvPr/>
            </p:nvSpPr>
            <p:spPr>
              <a:xfrm>
                <a:off x="7599324" y="2325331"/>
                <a:ext cx="468000" cy="304195"/>
              </a:xfrm>
              <a:prstGeom prst="rightArrow">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69" name="爆発 1 3">
              <a:extLst>
                <a:ext uri="{FF2B5EF4-FFF2-40B4-BE49-F238E27FC236}">
                  <a16:creationId xmlns:a16="http://schemas.microsoft.com/office/drawing/2014/main" id="{A76ABCA9-3C35-40EC-968B-B70DF1C099AD}"/>
                </a:ext>
              </a:extLst>
            </p:cNvPr>
            <p:cNvSpPr/>
            <p:nvPr/>
          </p:nvSpPr>
          <p:spPr>
            <a:xfrm>
              <a:off x="7071042" y="871616"/>
              <a:ext cx="1548000" cy="504000"/>
            </a:xfrm>
            <a:prstGeom prst="irregularSeal1">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長時間待機</a:t>
              </a:r>
            </a:p>
          </p:txBody>
        </p:sp>
      </p:grpSp>
      <p:sp>
        <p:nvSpPr>
          <p:cNvPr id="77" name="正方形/長方形 76"/>
          <p:cNvSpPr/>
          <p:nvPr/>
        </p:nvSpPr>
        <p:spPr>
          <a:xfrm>
            <a:off x="717587" y="4275746"/>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宿泊療養施設や軽症中等症病床等がひっ迫した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際に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、無症状・軽症患者や、軽症から中等症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Ⅰ</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までの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患者を受け入れる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臨時の医療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施設を整備。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sp>
        <p:nvSpPr>
          <p:cNvPr id="78" name="タイトル 1"/>
          <p:cNvSpPr txBox="1">
            <a:spLocks/>
          </p:cNvSpPr>
          <p:nvPr/>
        </p:nvSpPr>
        <p:spPr>
          <a:xfrm>
            <a:off x="444016" y="382759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⑩</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大阪コロナ大規模医療・療養センター</a:t>
            </a:r>
            <a:endPar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79" name="表 78"/>
          <p:cNvGraphicFramePr>
            <a:graphicFrameLocks noGrp="1"/>
          </p:cNvGraphicFramePr>
          <p:nvPr>
            <p:extLst/>
          </p:nvPr>
        </p:nvGraphicFramePr>
        <p:xfrm>
          <a:off x="762531" y="4792484"/>
          <a:ext cx="5976664" cy="1655184"/>
        </p:xfrm>
        <a:graphic>
          <a:graphicData uri="http://schemas.openxmlformats.org/drawingml/2006/table">
            <a:tbl>
              <a:tblPr firstRow="1" firstCol="1" bandRow="1">
                <a:tableStyleId>{69CF1AB2-1976-4502-BF36-3FF5EA218861}</a:tableStyleId>
              </a:tblPr>
              <a:tblGrid>
                <a:gridCol w="944365">
                  <a:extLst>
                    <a:ext uri="{9D8B030D-6E8A-4147-A177-3AD203B41FA5}">
                      <a16:colId xmlns:a16="http://schemas.microsoft.com/office/drawing/2014/main" val="854482303"/>
                    </a:ext>
                  </a:extLst>
                </a:gridCol>
                <a:gridCol w="648072">
                  <a:extLst>
                    <a:ext uri="{9D8B030D-6E8A-4147-A177-3AD203B41FA5}">
                      <a16:colId xmlns:a16="http://schemas.microsoft.com/office/drawing/2014/main" val="1046894363"/>
                    </a:ext>
                  </a:extLst>
                </a:gridCol>
                <a:gridCol w="4384227">
                  <a:extLst>
                    <a:ext uri="{9D8B030D-6E8A-4147-A177-3AD203B41FA5}">
                      <a16:colId xmlns:a16="http://schemas.microsoft.com/office/drawing/2014/main" val="933466771"/>
                    </a:ext>
                  </a:extLst>
                </a:gridCol>
              </a:tblGrid>
              <a:tr h="324672">
                <a:tc>
                  <a:txBody>
                    <a:bodyPr/>
                    <a:lstStyle/>
                    <a:p>
                      <a:pPr indent="152400" algn="l">
                        <a:lnSpc>
                          <a:spcPct val="150000"/>
                        </a:lnSpc>
                        <a:spcAft>
                          <a:spcPts val="0"/>
                        </a:spcAft>
                      </a:pPr>
                      <a:r>
                        <a:rPr lang="ja-JP" altLang="en-US" sz="1200" b="0" dirty="0" smtClean="0">
                          <a:solidFill>
                            <a:schemeClr val="tx1"/>
                          </a:solidFill>
                        </a:rPr>
                        <a:t>設置期間</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l">
                        <a:lnSpc>
                          <a:spcPct val="150000"/>
                        </a:lnSpc>
                        <a:spcAft>
                          <a:spcPts val="0"/>
                        </a:spcAft>
                      </a:pPr>
                      <a:r>
                        <a:rPr lang="ja-JP" altLang="en-US" sz="1200" b="0" dirty="0" smtClean="0">
                          <a:solidFill>
                            <a:schemeClr val="tx1"/>
                          </a:solidFill>
                        </a:rPr>
                        <a:t>　</a:t>
                      </a:r>
                      <a:r>
                        <a:rPr lang="en-US" altLang="ja-JP" sz="1200" b="0" dirty="0" smtClean="0">
                          <a:solidFill>
                            <a:schemeClr val="tx1"/>
                          </a:solidFill>
                          <a:latin typeface="+mn-ea"/>
                          <a:ea typeface="+mn-ea"/>
                        </a:rPr>
                        <a:t>2021</a:t>
                      </a:r>
                      <a:r>
                        <a:rPr lang="ja-JP" altLang="en-US" sz="1200" b="0" dirty="0" smtClean="0">
                          <a:solidFill>
                            <a:schemeClr val="tx1"/>
                          </a:solidFill>
                          <a:latin typeface="+mn-ea"/>
                          <a:ea typeface="+mn-ea"/>
                        </a:rPr>
                        <a:t>年９月</a:t>
                      </a:r>
                      <a:r>
                        <a:rPr lang="en-US" altLang="ja-JP" sz="1200" b="0" dirty="0" smtClean="0">
                          <a:solidFill>
                            <a:schemeClr val="tx1"/>
                          </a:solidFill>
                          <a:latin typeface="+mn-ea"/>
                          <a:ea typeface="+mn-ea"/>
                        </a:rPr>
                        <a:t>30</a:t>
                      </a:r>
                      <a:r>
                        <a:rPr lang="ja-JP" altLang="en-US" sz="1200" b="0" dirty="0" smtClean="0">
                          <a:solidFill>
                            <a:schemeClr val="tx1"/>
                          </a:solidFill>
                          <a:latin typeface="+mn-ea"/>
                          <a:ea typeface="+mn-ea"/>
                        </a:rPr>
                        <a:t>日～</a:t>
                      </a:r>
                      <a:r>
                        <a:rPr lang="en-US" altLang="ja-JP" sz="1200" b="0" dirty="0" smtClean="0">
                          <a:solidFill>
                            <a:schemeClr val="tx1"/>
                          </a:solidFill>
                          <a:latin typeface="+mn-ea"/>
                          <a:ea typeface="+mn-ea"/>
                        </a:rPr>
                        <a:t>2022</a:t>
                      </a:r>
                      <a:r>
                        <a:rPr lang="ja-JP" altLang="en-US" sz="1200" b="0" dirty="0" smtClean="0">
                          <a:solidFill>
                            <a:schemeClr val="tx1"/>
                          </a:solidFill>
                          <a:latin typeface="+mn-ea"/>
                          <a:ea typeface="+mn-ea"/>
                        </a:rPr>
                        <a:t>年５月</a:t>
                      </a:r>
                      <a:r>
                        <a:rPr lang="en-US" altLang="ja-JP" sz="1200" b="0" dirty="0" smtClean="0">
                          <a:solidFill>
                            <a:schemeClr val="tx1"/>
                          </a:solidFill>
                          <a:latin typeface="+mn-ea"/>
                          <a:ea typeface="+mn-ea"/>
                        </a:rPr>
                        <a:t>31</a:t>
                      </a:r>
                      <a:r>
                        <a:rPr lang="ja-JP" altLang="en-US" sz="1200" b="0" dirty="0" smtClean="0">
                          <a:solidFill>
                            <a:schemeClr val="tx1"/>
                          </a:solidFill>
                          <a:latin typeface="+mn-ea"/>
                          <a:ea typeface="+mn-ea"/>
                        </a:rPr>
                        <a:t>日　</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981086187"/>
                  </a:ext>
                </a:extLst>
              </a:tr>
              <a:tr h="324672">
                <a:tc>
                  <a:txBody>
                    <a:bodyPr/>
                    <a:lstStyle/>
                    <a:p>
                      <a:pPr indent="152400" algn="l">
                        <a:lnSpc>
                          <a:spcPct val="150000"/>
                        </a:lnSpc>
                        <a:spcAft>
                          <a:spcPts val="0"/>
                        </a:spcAft>
                      </a:pPr>
                      <a:r>
                        <a:rPr lang="ja-JP" altLang="en-US" sz="1200" b="0" kern="0" dirty="0" smtClean="0">
                          <a:solidFill>
                            <a:schemeClr val="tx1"/>
                          </a:solidFill>
                          <a:effectLst/>
                          <a:latin typeface="+mn-ea"/>
                          <a:ea typeface="+mn-ea"/>
                          <a:cs typeface="+mn-cs"/>
                        </a:rPr>
                        <a:t>設置場所</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l">
                        <a:lnSpc>
                          <a:spcPct val="150000"/>
                        </a:lnSpc>
                        <a:spcAft>
                          <a:spcPts val="0"/>
                        </a:spcAft>
                      </a:pPr>
                      <a:r>
                        <a:rPr lang="ja-JP" altLang="en-US" sz="1200" b="0" kern="0" dirty="0" smtClean="0">
                          <a:solidFill>
                            <a:schemeClr val="tx1"/>
                          </a:solidFill>
                          <a:effectLst/>
                          <a:latin typeface="+mn-ea"/>
                          <a:ea typeface="+mn-ea"/>
                        </a:rPr>
                        <a:t>　インテックス大阪６号館（大阪市住之江区）計約４万㎡</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033170635"/>
                  </a:ext>
                </a:extLst>
              </a:tr>
              <a:tr h="274320">
                <a:tc rowSpan="2">
                  <a:txBody>
                    <a:bodyPr/>
                    <a:lstStyle/>
                    <a:p>
                      <a:pPr indent="152400" algn="l">
                        <a:lnSpc>
                          <a:spcPct val="1500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確保数</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a:txBody>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lang="en-US" altLang="ja-JP" sz="1200" b="0" kern="0" dirty="0" smtClean="0">
                          <a:solidFill>
                            <a:schemeClr val="tx1"/>
                          </a:solidFill>
                          <a:effectLst/>
                          <a:latin typeface="+mn-ea"/>
                          <a:ea typeface="+mn-ea"/>
                        </a:rPr>
                        <a:t>1,000</a:t>
                      </a:r>
                      <a:r>
                        <a:rPr lang="ja-JP" altLang="en-US" sz="1200" b="0" kern="0" dirty="0" smtClean="0">
                          <a:solidFill>
                            <a:schemeClr val="tx1"/>
                          </a:solidFill>
                          <a:effectLst/>
                          <a:latin typeface="+mn-ea"/>
                          <a:ea typeface="+mn-ea"/>
                        </a:rPr>
                        <a:t>床</a:t>
                      </a:r>
                      <a:endParaRPr lang="en-US" altLang="ja-JP" sz="1200" b="0" kern="0" dirty="0" smtClean="0">
                        <a:solidFill>
                          <a:schemeClr val="tx1"/>
                        </a:solidFill>
                        <a:effectLst/>
                        <a:latin typeface="+mn-ea"/>
                        <a:ea typeface="+mn-ea"/>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smtClean="0">
                          <a:solidFill>
                            <a:schemeClr val="tx1"/>
                          </a:solidFill>
                          <a:effectLst/>
                          <a:latin typeface="+mn-ea"/>
                          <a:ea typeface="+mn-ea"/>
                        </a:rPr>
                        <a:t>　１期：無症状・軽症患者用</a:t>
                      </a:r>
                      <a:r>
                        <a:rPr lang="en-US" altLang="ja-JP" sz="1200" b="0" kern="0" dirty="0" smtClean="0">
                          <a:solidFill>
                            <a:schemeClr val="tx1"/>
                          </a:solidFill>
                          <a:effectLst/>
                          <a:latin typeface="+mn-ea"/>
                          <a:ea typeface="+mn-ea"/>
                        </a:rPr>
                        <a:t>500</a:t>
                      </a:r>
                      <a:r>
                        <a:rPr lang="ja-JP" altLang="en-US" sz="1200" b="0" kern="0" dirty="0" smtClean="0">
                          <a:solidFill>
                            <a:schemeClr val="tx1"/>
                          </a:solidFill>
                          <a:effectLst/>
                          <a:latin typeface="+mn-ea"/>
                          <a:ea typeface="+mn-ea"/>
                        </a:rPr>
                        <a:t>床（</a:t>
                      </a:r>
                      <a:r>
                        <a:rPr lang="en-US" altLang="ja-JP" sz="1200" b="0" kern="0" dirty="0" smtClean="0">
                          <a:solidFill>
                            <a:schemeClr val="tx1"/>
                          </a:solidFill>
                          <a:effectLst/>
                          <a:latin typeface="+mn-ea"/>
                          <a:ea typeface="+mn-ea"/>
                        </a:rPr>
                        <a:t>9</a:t>
                      </a:r>
                      <a:r>
                        <a:rPr lang="ja-JP" altLang="en-US" sz="1200" b="0" kern="0" dirty="0" smtClean="0">
                          <a:solidFill>
                            <a:schemeClr val="tx1"/>
                          </a:solidFill>
                          <a:effectLst/>
                          <a:latin typeface="+mn-ea"/>
                          <a:ea typeface="+mn-ea"/>
                        </a:rPr>
                        <a:t>月</a:t>
                      </a:r>
                      <a:r>
                        <a:rPr lang="en-US" altLang="ja-JP" sz="1200" b="0" kern="0" dirty="0" smtClean="0">
                          <a:solidFill>
                            <a:schemeClr val="tx1"/>
                          </a:solidFill>
                          <a:effectLst/>
                          <a:latin typeface="+mn-ea"/>
                          <a:ea typeface="+mn-ea"/>
                        </a:rPr>
                        <a:t>30</a:t>
                      </a:r>
                      <a:r>
                        <a:rPr lang="ja-JP" altLang="en-US" sz="1200" b="0" kern="0" dirty="0" smtClean="0">
                          <a:solidFill>
                            <a:schemeClr val="tx1"/>
                          </a:solidFill>
                          <a:effectLst/>
                          <a:latin typeface="+mn-ea"/>
                          <a:ea typeface="+mn-ea"/>
                        </a:rPr>
                        <a:t>日整備）</a:t>
                      </a: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247402862"/>
                  </a:ext>
                </a:extLst>
              </a:tr>
              <a:tr h="27432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kern="0" dirty="0" smtClean="0">
                          <a:solidFill>
                            <a:schemeClr val="tx1"/>
                          </a:solidFill>
                          <a:effectLst/>
                          <a:latin typeface="+mn-ea"/>
                          <a:ea typeface="+mn-ea"/>
                        </a:rPr>
                        <a:t>　２期：無症状・軽症患者用</a:t>
                      </a:r>
                      <a:r>
                        <a:rPr lang="en-US" altLang="ja-JP" sz="1200" kern="0" dirty="0" smtClean="0">
                          <a:solidFill>
                            <a:schemeClr val="tx1"/>
                          </a:solidFill>
                          <a:effectLst/>
                          <a:latin typeface="+mn-ea"/>
                          <a:ea typeface="+mn-ea"/>
                        </a:rPr>
                        <a:t>300</a:t>
                      </a:r>
                      <a:r>
                        <a:rPr lang="ja-JP" altLang="en-US" sz="1200" kern="0" dirty="0" smtClean="0">
                          <a:solidFill>
                            <a:schemeClr val="tx1"/>
                          </a:solidFill>
                          <a:effectLst/>
                          <a:latin typeface="+mn-ea"/>
                          <a:ea typeface="+mn-ea"/>
                        </a:rPr>
                        <a:t>床、</a:t>
                      </a:r>
                      <a:endParaRPr lang="en-US" altLang="ja-JP" sz="1200" kern="0" dirty="0" smtClean="0">
                        <a:solidFill>
                          <a:schemeClr val="tx1"/>
                        </a:solidFill>
                        <a:effectLst/>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kern="0" dirty="0" smtClean="0">
                          <a:solidFill>
                            <a:schemeClr val="tx1"/>
                          </a:solidFill>
                          <a:effectLst/>
                          <a:latin typeface="+mn-ea"/>
                          <a:ea typeface="+mn-ea"/>
                        </a:rPr>
                        <a:t>　　　　</a:t>
                      </a:r>
                      <a:r>
                        <a:rPr lang="ja-JP" altLang="en-US" sz="1200" kern="0" baseline="0" dirty="0" smtClean="0">
                          <a:solidFill>
                            <a:schemeClr val="tx1"/>
                          </a:solidFill>
                          <a:effectLst/>
                          <a:latin typeface="+mn-ea"/>
                          <a:ea typeface="+mn-ea"/>
                        </a:rPr>
                        <a:t> </a:t>
                      </a:r>
                      <a:r>
                        <a:rPr lang="ja-JP" altLang="en-US" sz="1200" kern="0" dirty="0" smtClean="0">
                          <a:solidFill>
                            <a:schemeClr val="tx1"/>
                          </a:solidFill>
                          <a:effectLst/>
                          <a:latin typeface="+mn-ea"/>
                          <a:ea typeface="+mn-ea"/>
                        </a:rPr>
                        <a:t>中等症患者用</a:t>
                      </a:r>
                      <a:r>
                        <a:rPr lang="en-US" altLang="ja-JP" sz="1200" kern="0" dirty="0" smtClean="0">
                          <a:solidFill>
                            <a:schemeClr val="tx1"/>
                          </a:solidFill>
                          <a:effectLst/>
                          <a:latin typeface="+mn-ea"/>
                          <a:ea typeface="+mn-ea"/>
                        </a:rPr>
                        <a:t>(</a:t>
                      </a:r>
                      <a:r>
                        <a:rPr lang="ja-JP" altLang="en-US" sz="1200" kern="0" dirty="0" smtClean="0">
                          <a:solidFill>
                            <a:schemeClr val="tx1"/>
                          </a:solidFill>
                          <a:effectLst/>
                          <a:latin typeface="+mn-ea"/>
                          <a:ea typeface="+mn-ea"/>
                        </a:rPr>
                        <a:t>軽症～中等症</a:t>
                      </a:r>
                      <a:r>
                        <a:rPr lang="en-US" altLang="ja-JP" sz="1200" kern="0" dirty="0" smtClean="0">
                          <a:solidFill>
                            <a:schemeClr val="tx1"/>
                          </a:solidFill>
                          <a:effectLst/>
                          <a:latin typeface="+mn-ea"/>
                          <a:ea typeface="+mn-ea"/>
                        </a:rPr>
                        <a:t>Ⅰ</a:t>
                      </a:r>
                      <a:r>
                        <a:rPr lang="ja-JP" altLang="en-US" sz="1200" kern="0" dirty="0" smtClean="0">
                          <a:solidFill>
                            <a:schemeClr val="tx1"/>
                          </a:solidFill>
                          <a:effectLst/>
                          <a:latin typeface="+mn-ea"/>
                          <a:ea typeface="+mn-ea"/>
                        </a:rPr>
                        <a:t>対象</a:t>
                      </a:r>
                      <a:r>
                        <a:rPr lang="en-US" altLang="ja-JP" sz="1200" kern="0" dirty="0" smtClean="0">
                          <a:solidFill>
                            <a:schemeClr val="tx1"/>
                          </a:solidFill>
                          <a:effectLst/>
                          <a:latin typeface="+mn-ea"/>
                          <a:ea typeface="+mn-ea"/>
                        </a:rPr>
                        <a:t>)200</a:t>
                      </a:r>
                      <a:r>
                        <a:rPr lang="ja-JP" altLang="en-US" sz="1200" kern="0" dirty="0" smtClean="0">
                          <a:solidFill>
                            <a:schemeClr val="tx1"/>
                          </a:solidFill>
                          <a:effectLst/>
                          <a:latin typeface="+mn-ea"/>
                          <a:ea typeface="+mn-ea"/>
                        </a:rPr>
                        <a:t>床（</a:t>
                      </a:r>
                      <a:r>
                        <a:rPr lang="en-US" altLang="ja-JP" sz="1200" kern="0" dirty="0" smtClean="0">
                          <a:solidFill>
                            <a:schemeClr val="tx1"/>
                          </a:solidFill>
                          <a:effectLst/>
                          <a:latin typeface="+mn-ea"/>
                          <a:ea typeface="+mn-ea"/>
                        </a:rPr>
                        <a:t>10</a:t>
                      </a:r>
                      <a:r>
                        <a:rPr lang="ja-JP" altLang="en-US" sz="1200" kern="0" dirty="0" smtClean="0">
                          <a:solidFill>
                            <a:schemeClr val="tx1"/>
                          </a:solidFill>
                          <a:effectLst/>
                          <a:latin typeface="+mn-ea"/>
                          <a:ea typeface="+mn-ea"/>
                        </a:rPr>
                        <a:t>月</a:t>
                      </a:r>
                      <a:r>
                        <a:rPr lang="en-US" altLang="ja-JP" sz="1200" kern="0" dirty="0" smtClean="0">
                          <a:solidFill>
                            <a:schemeClr val="tx1"/>
                          </a:solidFill>
                          <a:effectLst/>
                          <a:latin typeface="+mn-ea"/>
                          <a:ea typeface="+mn-ea"/>
                        </a:rPr>
                        <a:t>30</a:t>
                      </a:r>
                      <a:r>
                        <a:rPr lang="ja-JP" altLang="en-US" sz="1200" kern="0" dirty="0" smtClean="0">
                          <a:solidFill>
                            <a:schemeClr val="tx1"/>
                          </a:solidFill>
                          <a:effectLst/>
                          <a:latin typeface="+mn-ea"/>
                          <a:ea typeface="+mn-ea"/>
                        </a:rPr>
                        <a:t>日整備）</a:t>
                      </a:r>
                      <a:endParaRPr lang="ja-JP" altLang="en-US" sz="1200" kern="0" dirty="0">
                        <a:solidFill>
                          <a:schemeClr val="tx1"/>
                        </a:solidFill>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18058328"/>
                  </a:ext>
                </a:extLst>
              </a:tr>
              <a:tr h="274320">
                <a:tc>
                  <a:txBody>
                    <a:bodyPr/>
                    <a:lstStyle/>
                    <a:p>
                      <a:pPr indent="152400" algn="l">
                        <a:lnSpc>
                          <a:spcPct val="1500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受入実績</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ja-JP" altLang="en-US" sz="1200" b="0" kern="0" dirty="0" smtClean="0">
                          <a:solidFill>
                            <a:schemeClr val="tx1"/>
                          </a:solidFill>
                          <a:effectLst/>
                          <a:latin typeface="+mn-ea"/>
                          <a:ea typeface="+mn-ea"/>
                        </a:rPr>
                        <a:t>　無症状・軽症患者：</a:t>
                      </a:r>
                      <a:r>
                        <a:rPr lang="en-US" altLang="ja-JP" sz="1200" b="0" kern="0" dirty="0" smtClean="0">
                          <a:solidFill>
                            <a:schemeClr val="tx1"/>
                          </a:solidFill>
                          <a:effectLst/>
                          <a:latin typeface="+mn-ea"/>
                          <a:ea typeface="+mn-ea"/>
                        </a:rPr>
                        <a:t>274</a:t>
                      </a:r>
                      <a:r>
                        <a:rPr lang="ja-JP" altLang="en-US" sz="1200" b="0" kern="0" dirty="0" smtClean="0">
                          <a:solidFill>
                            <a:schemeClr val="tx1"/>
                          </a:solidFill>
                          <a:effectLst/>
                          <a:latin typeface="+mn-ea"/>
                          <a:ea typeface="+mn-ea"/>
                        </a:rPr>
                        <a:t>人、中等症患者：</a:t>
                      </a:r>
                      <a:r>
                        <a:rPr lang="en-US" altLang="ja-JP" sz="1200" b="0" kern="0" dirty="0" smtClean="0">
                          <a:solidFill>
                            <a:schemeClr val="tx1"/>
                          </a:solidFill>
                          <a:effectLst/>
                          <a:latin typeface="+mn-ea"/>
                          <a:ea typeface="+mn-ea"/>
                        </a:rPr>
                        <a:t>29</a:t>
                      </a:r>
                      <a:r>
                        <a:rPr lang="ja-JP" altLang="en-US" sz="1200" b="0" kern="0" dirty="0" smtClean="0">
                          <a:solidFill>
                            <a:schemeClr val="tx1"/>
                          </a:solidFill>
                          <a:effectLst/>
                          <a:latin typeface="+mn-ea"/>
                          <a:ea typeface="+mn-ea"/>
                        </a:rPr>
                        <a:t>人</a:t>
                      </a:r>
                      <a:endParaRPr lang="en-US" altLang="ja-JP" sz="1200" b="0" kern="0" dirty="0" smtClean="0">
                        <a:solidFill>
                          <a:schemeClr val="tx1"/>
                        </a:solidFill>
                        <a:effectLst/>
                        <a:latin typeface="+mn-ea"/>
                        <a:ea typeface="+mn-ea"/>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kern="0" dirty="0">
                        <a:effectLst/>
                        <a:latin typeface="+mn-ea"/>
                        <a:ea typeface="+mn-ea"/>
                      </a:endParaRPr>
                    </a:p>
                  </a:txBody>
                  <a:tcPr marL="24125" marR="24125" marT="0" marB="0">
                    <a:lnL w="12700"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noFill/>
                  </a:tcPr>
                </a:tc>
                <a:extLst>
                  <a:ext uri="{0D108BD9-81ED-4DB2-BD59-A6C34878D82A}">
                    <a16:rowId xmlns:a16="http://schemas.microsoft.com/office/drawing/2014/main" val="365640471"/>
                  </a:ext>
                </a:extLst>
              </a:tr>
            </a:tbl>
          </a:graphicData>
        </a:graphic>
      </p:graphicFrame>
      <p:pic>
        <p:nvPicPr>
          <p:cNvPr id="80" name="図 79"/>
          <p:cNvPicPr preferRelativeResize="0">
            <a:picLocks noChangeAspect="1"/>
          </p:cNvPicPr>
          <p:nvPr/>
        </p:nvPicPr>
        <p:blipFill rotWithShape="1">
          <a:blip r:embed="rId5"/>
          <a:srcRect r="8230"/>
          <a:stretch/>
        </p:blipFill>
        <p:spPr>
          <a:xfrm>
            <a:off x="6753494" y="4787911"/>
            <a:ext cx="2087815" cy="1668192"/>
          </a:xfrm>
          <a:prstGeom prst="rect">
            <a:avLst/>
          </a:prstGeom>
          <a:effectLst>
            <a:softEdge rad="114300"/>
          </a:effectLst>
        </p:spPr>
      </p:pic>
      <p:sp>
        <p:nvSpPr>
          <p:cNvPr id="81" name="Rectangle 10"/>
          <p:cNvSpPr>
            <a:spLocks noChangeArrowheads="1"/>
          </p:cNvSpPr>
          <p:nvPr/>
        </p:nvSpPr>
        <p:spPr bwMode="auto">
          <a:xfrm>
            <a:off x="6889168" y="6311792"/>
            <a:ext cx="181646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371" rtl="0" eaLnBrk="0" fontAlgn="base" latinLnBrk="0" hangingPunct="0">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無症状・軽症患者用</a:t>
            </a:r>
          </a:p>
        </p:txBody>
      </p:sp>
      <p:sp>
        <p:nvSpPr>
          <p:cNvPr id="82" name="角丸四角形 81"/>
          <p:cNvSpPr/>
          <p:nvPr/>
        </p:nvSpPr>
        <p:spPr>
          <a:xfrm>
            <a:off x="5019512" y="3943246"/>
            <a:ext cx="1260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独自</a:t>
            </a:r>
          </a:p>
        </p:txBody>
      </p:sp>
    </p:spTree>
    <p:extLst>
      <p:ext uri="{BB962C8B-B14F-4D97-AF65-F5344CB8AC3E}">
        <p14:creationId xmlns:p14="http://schemas.microsoft.com/office/powerpoint/2010/main" val="357990551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09183" y="464634"/>
          <a:ext cx="8898339" cy="6036990"/>
        </p:xfrm>
        <a:graphic>
          <a:graphicData uri="http://schemas.openxmlformats.org/drawingml/2006/table">
            <a:tbl>
              <a:tblPr firstRow="1" firstCol="1" bandRow="1"/>
              <a:tblGrid>
                <a:gridCol w="1965277">
                  <a:extLst>
                    <a:ext uri="{9D8B030D-6E8A-4147-A177-3AD203B41FA5}">
                      <a16:colId xmlns:a16="http://schemas.microsoft.com/office/drawing/2014/main" val="838138467"/>
                    </a:ext>
                  </a:extLst>
                </a:gridCol>
                <a:gridCol w="1678674">
                  <a:extLst>
                    <a:ext uri="{9D8B030D-6E8A-4147-A177-3AD203B41FA5}">
                      <a16:colId xmlns:a16="http://schemas.microsoft.com/office/drawing/2014/main" val="1867253675"/>
                    </a:ext>
                  </a:extLst>
                </a:gridCol>
                <a:gridCol w="2866030">
                  <a:extLst>
                    <a:ext uri="{9D8B030D-6E8A-4147-A177-3AD203B41FA5}">
                      <a16:colId xmlns:a16="http://schemas.microsoft.com/office/drawing/2014/main" val="665385018"/>
                    </a:ext>
                  </a:extLst>
                </a:gridCol>
                <a:gridCol w="2388358">
                  <a:extLst>
                    <a:ext uri="{9D8B030D-6E8A-4147-A177-3AD203B41FA5}">
                      <a16:colId xmlns:a16="http://schemas.microsoft.com/office/drawing/2014/main" val="1580010884"/>
                    </a:ext>
                  </a:extLst>
                </a:gridCol>
              </a:tblGrid>
              <a:tr h="264086">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Why</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Vision</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What</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b="0" kern="100" dirty="0" smtClean="0">
                          <a:effectLst/>
                          <a:latin typeface="+mn-lt"/>
                          <a:ea typeface="+mn-ea"/>
                          <a:cs typeface="Times New Roman" panose="02020603050405020304" pitchFamily="18" charset="0"/>
                        </a:rPr>
                        <a:t>＜</a:t>
                      </a:r>
                      <a:r>
                        <a:rPr lang="en-US" altLang="ja-JP" sz="1800" b="0" kern="100" dirty="0" smtClean="0">
                          <a:effectLst/>
                          <a:latin typeface="+mn-lt"/>
                          <a:ea typeface="+mn-ea"/>
                          <a:cs typeface="Times New Roman" panose="02020603050405020304" pitchFamily="18" charset="0"/>
                        </a:rPr>
                        <a:t>Outcome</a:t>
                      </a:r>
                      <a:r>
                        <a:rPr lang="ja-JP" sz="1800" b="0" kern="100" dirty="0" smtClean="0">
                          <a:effectLst/>
                          <a:latin typeface="+mn-lt"/>
                          <a:ea typeface="+mn-ea"/>
                          <a:cs typeface="Times New Roman" panose="02020603050405020304" pitchFamily="18" charset="0"/>
                        </a:rPr>
                        <a:t>＞</a:t>
                      </a:r>
                      <a:endParaRPr lang="ja-JP" sz="1800" b="0" kern="100" dirty="0">
                        <a:effectLst/>
                        <a:latin typeface="+mn-lt"/>
                        <a:ea typeface="+mn-ea"/>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762670">
                <a:tc>
                  <a:txBody>
                    <a:bodyPr/>
                    <a:lstStyle/>
                    <a:p>
                      <a:pPr algn="just">
                        <a:lnSpc>
                          <a:spcPts val="1800"/>
                        </a:lnSpc>
                        <a:spcBef>
                          <a:spcPts val="0"/>
                        </a:spcBef>
                        <a:spcAft>
                          <a:spcPts val="0"/>
                        </a:spcAft>
                      </a:pPr>
                      <a:r>
                        <a:rPr lang="ja-JP" altLang="en-US" sz="14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12</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月、中国武漢市において、原因不明のウイルス性肺炎が集団感染。</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年１月、国内で初めてのコロナ患者が発生し、月末には府内でも初めての患者を確認。</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感染が拡大。</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・以後、変異株により感染力・病原性が変化し、新型コロナウイルス感染症による感染拡大と収束を繰り返したことから、府民の命とくらしを守る必要が生じた。</a:t>
                      </a:r>
                      <a:endParaRPr lang="ja-JP" sz="140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800"/>
                        </a:lnSpc>
                        <a:spcBef>
                          <a:spcPts val="0"/>
                        </a:spcBef>
                        <a:spcAft>
                          <a:spcPts val="0"/>
                        </a:spcAft>
                      </a:pPr>
                      <a:r>
                        <a:rPr lang="ja-JP" altLang="en-US" sz="14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・感染防止対策と社会経済活動の両立をはかり、府民の命とくらしを守る。</a:t>
                      </a:r>
                      <a:endParaRPr lang="ja-JP" sz="14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・感染拡大抑制に向けた取組み</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（府民への感染予防策の呼びかけ、飲食店への時短要請等、まん延防止等重点措置、緊急事態措置、府民とのリスクコミュニケーション（大阪モデル）、ワクチン接種の推進等）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・保健・医療療養体制の整備</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（相談・検査体制・医療療養体制・保健所体制の整備、クラスター対策、医療物資の確保等）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・事業継続対策</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（支援金・協力金、飲食店支援、観光・宿泊業支援、文化芸術活動支援、商店街支援）</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・学校での対策</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（給食費支援、</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ICT</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化、修学旅行キャンセル料支援等）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・雇用対策</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（緊急雇用対策、</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DX</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人材の活躍促進等）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・生活者支援</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6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（生活福祉資金特例貸付、府営住宅の家賃軽減等、家庭学習支援等）</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ts val="1800"/>
                        </a:lnSpc>
                        <a:spcBef>
                          <a:spcPts val="0"/>
                        </a:spcBef>
                        <a:spcAft>
                          <a:spcPts val="0"/>
                        </a:spcAft>
                        <a:buClrTx/>
                        <a:buSzTx/>
                        <a:buFontTx/>
                        <a:buNone/>
                        <a:tabLst/>
                        <a:defRPr/>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・死亡率（陽性者数に占める死亡者数の割合）や重症化率は、第５波以降急激に低下しており、第７波（</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25</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日～９月</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26</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日）の死亡率は、</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0.12</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％、重症化率は</a:t>
                      </a:r>
                      <a:r>
                        <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0.03</a:t>
                      </a: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r>
                        <a:rPr lang="ja-JP" altLang="en-US" sz="14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死亡率は、第２波～第４波は全国平均を上回ったが、第５波以降は、全国平均と概ね同水準。</a:t>
                      </a:r>
                    </a:p>
                    <a:p>
                      <a:pPr marL="0" marR="0" lvl="0" indent="0" algn="just" defTabSz="914400" rtl="0" eaLnBrk="1" fontAlgn="auto" latinLnBrk="0" hangingPunct="1">
                        <a:lnSpc>
                          <a:spcPts val="1800"/>
                        </a:lnSpc>
                        <a:spcBef>
                          <a:spcPts val="0"/>
                        </a:spcBef>
                        <a:spcAft>
                          <a:spcPts val="0"/>
                        </a:spcAft>
                        <a:buClrTx/>
                        <a:buSzTx/>
                        <a:buFontTx/>
                        <a:buNone/>
                        <a:tabLst/>
                        <a:defRPr/>
                      </a:pP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死亡率・重症化率は、</a:t>
                      </a: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27</a:t>
                      </a:r>
                      <a:r>
                        <a:rPr lang="ja-JP" altLang="en-US"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日判明時点</a:t>
                      </a:r>
                      <a:endParaRPr lang="en-US" altLang="ja-JP" sz="1200" u="none"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en-US" altLang="ja-JP" sz="1400" u="sng" kern="100" dirty="0" smtClean="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en-US" altLang="ja-JP" sz="1400" u="sng" kern="100" dirty="0" smtClean="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en-US" altLang="ja-JP" sz="1400" u="sng" kern="100" dirty="0" smtClean="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800"/>
                        </a:lnSpc>
                        <a:spcBef>
                          <a:spcPts val="0"/>
                        </a:spcBef>
                        <a:spcAft>
                          <a:spcPts val="0"/>
                        </a:spcAft>
                      </a:pPr>
                      <a:endParaRPr lang="ja-JP" sz="1400" u="sng" kern="100" dirty="0">
                        <a:solidFill>
                          <a:srgbClr val="FF0000"/>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6" name="テキスト ボックス 5"/>
          <p:cNvSpPr txBox="1"/>
          <p:nvPr/>
        </p:nvSpPr>
        <p:spPr>
          <a:xfrm>
            <a:off x="-14684" y="0"/>
            <a:ext cx="7467004" cy="338554"/>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新型</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コロナウイルス感染症対策</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5" name="スライド番号プレースホルダー 4"/>
          <p:cNvSpPr>
            <a:spLocks noGrp="1"/>
          </p:cNvSpPr>
          <p:nvPr>
            <p:ph type="sldNum" sz="quarter" idx="12"/>
          </p:nvPr>
        </p:nvSpPr>
        <p:spPr/>
        <p:txBody>
          <a:bodyPr/>
          <a:lstStyle/>
          <a:p>
            <a:fld id="{63BC356D-1576-478B-8647-1361C6E9DFF7}" type="slidenum">
              <a:rPr lang="ja-JP" altLang="en-US" smtClean="0"/>
              <a:pPr/>
              <a:t>4</a:t>
            </a:fld>
            <a:endParaRPr lang="ja-JP" altLang="en-US"/>
          </a:p>
        </p:txBody>
      </p:sp>
    </p:spTree>
    <p:extLst>
      <p:ext uri="{BB962C8B-B14F-4D97-AF65-F5344CB8AC3E}">
        <p14:creationId xmlns:p14="http://schemas.microsoft.com/office/powerpoint/2010/main" val="2260008423"/>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4" name="テキスト ボックス 13">
            <a:extLst>
              <a:ext uri="{FF2B5EF4-FFF2-40B4-BE49-F238E27FC236}">
                <a16:creationId xmlns:a16="http://schemas.microsoft.com/office/drawing/2014/main" id="{2C1A2875-2600-4DDB-9644-1D4403B10774}"/>
              </a:ext>
            </a:extLst>
          </p:cNvPr>
          <p:cNvSpPr txBox="1"/>
          <p:nvPr/>
        </p:nvSpPr>
        <p:spPr>
          <a:xfrm>
            <a:off x="430283" y="3451077"/>
            <a:ext cx="8721936" cy="461665"/>
          </a:xfrm>
          <a:prstGeom prst="rect">
            <a:avLst/>
          </a:prstGeom>
          <a:noFill/>
          <a:ln w="19050">
            <a:noFill/>
          </a:ln>
        </p:spPr>
        <p:txBody>
          <a:bodyPr wrap="square" rtlCol="0">
            <a:spAutoFit/>
          </a:bodyPr>
          <a:lstStyle/>
          <a:p>
            <a:pPr marL="0" marR="0" lvl="0" indent="0" algn="l" defTabSz="457200" rtl="0" eaLnBrk="1" fontAlgn="auto" latinLnBrk="0" hangingPunct="1">
              <a:lnSpc>
                <a:spcPct val="100000"/>
              </a:lnSpc>
              <a:spcBef>
                <a:spcPts val="45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○自宅療養者等を対象に宿泊</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療養予約やオンライン診療・外来・往診・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抗体</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治療などを実施する医療機関を案内する自宅待機</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SOS(</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コロナ陽性者</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時間緊急サポートセンター</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を設置。</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日設置</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タイトル 1">
            <a:extLst>
              <a:ext uri="{FF2B5EF4-FFF2-40B4-BE49-F238E27FC236}">
                <a16:creationId xmlns:a16="http://schemas.microsoft.com/office/drawing/2014/main" id="{F1FBCC22-7D65-4AEC-A47A-3E96109B6841}"/>
              </a:ext>
            </a:extLst>
          </p:cNvPr>
          <p:cNvSpPr txBox="1">
            <a:spLocks/>
          </p:cNvSpPr>
          <p:nvPr/>
        </p:nvSpPr>
        <p:spPr>
          <a:xfrm>
            <a:off x="277414" y="3087174"/>
            <a:ext cx="6963017" cy="378042"/>
          </a:xfrm>
          <a:prstGeom prst="rect">
            <a:avLst/>
          </a:prstGeom>
        </p:spPr>
        <p:txBody>
          <a:bodyPr vert="horz" lIns="68580" tIns="34290" rIns="68580" bIns="3429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1875"/>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別記⑫</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自宅待機</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SOS</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（コロナ陽性者</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24</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時間緊急サポートセンター）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pSp>
        <p:nvGrpSpPr>
          <p:cNvPr id="2" name="グループ化 1"/>
          <p:cNvGrpSpPr/>
          <p:nvPr/>
        </p:nvGrpSpPr>
        <p:grpSpPr>
          <a:xfrm>
            <a:off x="535833" y="3972763"/>
            <a:ext cx="8360891" cy="1179588"/>
            <a:chOff x="511020" y="4345454"/>
            <a:chExt cx="8360891" cy="1179588"/>
          </a:xfrm>
        </p:grpSpPr>
        <p:sp>
          <p:nvSpPr>
            <p:cNvPr id="31" name="角丸四角形 30"/>
            <p:cNvSpPr/>
            <p:nvPr/>
          </p:nvSpPr>
          <p:spPr>
            <a:xfrm>
              <a:off x="524469" y="4616248"/>
              <a:ext cx="8336196" cy="908794"/>
            </a:xfrm>
            <a:prstGeom prst="roundRect">
              <a:avLst>
                <a:gd name="adj" fmla="val 0"/>
              </a:avLst>
            </a:prstGeom>
            <a:solidFill>
              <a:sysClr val="window" lastClr="FFFFFF"/>
            </a:solidFill>
            <a:ln w="22225" cap="flat" cmpd="sng" algn="ctr">
              <a:solidFill>
                <a:srgbClr val="00206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3" name="角丸四角形 32"/>
            <p:cNvSpPr/>
            <p:nvPr/>
          </p:nvSpPr>
          <p:spPr>
            <a:xfrm>
              <a:off x="666203" y="4774208"/>
              <a:ext cx="2160000" cy="648000"/>
            </a:xfrm>
            <a:prstGeom prst="roundRect">
              <a:avLst/>
            </a:prstGeom>
            <a:solidFill>
              <a:schemeClr val="accent1">
                <a:lumMod val="20000"/>
                <a:lumOff val="80000"/>
              </a:schemeClr>
            </a:solidFill>
            <a:ln w="12700" cap="flat" cmpd="sng" algn="ctr">
              <a:noFill/>
              <a:prstDash val="solid"/>
              <a:miter lim="800000"/>
            </a:ln>
            <a:effectLst/>
            <a:scene3d>
              <a:camera prst="orthographicFront"/>
              <a:lightRig rig="threePt" dir="t"/>
            </a:scene3d>
            <a:sp3d>
              <a:bevelT w="101600" prst="riblet"/>
            </a:sp3d>
          </p:spPr>
          <p:txBody>
            <a:bodyPr rtlCol="0" anchor="ct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宿泊療養先・搬送手配</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パルスオキシメーター配送</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簡易配食受付</a:t>
              </a:r>
            </a:p>
          </p:txBody>
        </p:sp>
        <p:sp>
          <p:nvSpPr>
            <p:cNvPr id="35" name="角丸四角形 34"/>
            <p:cNvSpPr/>
            <p:nvPr/>
          </p:nvSpPr>
          <p:spPr>
            <a:xfrm>
              <a:off x="2967937" y="4774208"/>
              <a:ext cx="2520000" cy="648000"/>
            </a:xfrm>
            <a:prstGeom prst="roundRect">
              <a:avLst/>
            </a:prstGeom>
            <a:solidFill>
              <a:schemeClr val="accent1">
                <a:lumMod val="20000"/>
                <a:lumOff val="80000"/>
              </a:schemeClr>
            </a:solidFill>
            <a:ln w="12700" cap="flat" cmpd="sng" algn="ctr">
              <a:noFill/>
              <a:prstDash val="solid"/>
              <a:miter lim="800000"/>
            </a:ln>
            <a:effectLst/>
            <a:scene3d>
              <a:camera prst="orthographicFront"/>
              <a:lightRig rig="threePt" dir="t"/>
            </a:scene3d>
            <a:sp3d>
              <a:bevelT w="101600" prst="riblet"/>
            </a:sp3d>
          </p:spPr>
          <p:txBody>
            <a:bodyPr rtlCol="0" anchor="ct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健康相談（医師・看護師が対応）</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緊急往診の手配</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訪問看護師による健康観察の受付</a:t>
              </a:r>
            </a:p>
          </p:txBody>
        </p:sp>
        <p:sp>
          <p:nvSpPr>
            <p:cNvPr id="36" name="角丸四角形 35"/>
            <p:cNvSpPr/>
            <p:nvPr/>
          </p:nvSpPr>
          <p:spPr>
            <a:xfrm>
              <a:off x="5580549" y="4772368"/>
              <a:ext cx="3187503" cy="648000"/>
            </a:xfrm>
            <a:prstGeom prst="roundRect">
              <a:avLst/>
            </a:prstGeom>
            <a:solidFill>
              <a:schemeClr val="accent1">
                <a:lumMod val="20000"/>
                <a:lumOff val="80000"/>
              </a:schemeClr>
            </a:solidFill>
            <a:ln w="12700" cap="flat" cmpd="sng" algn="ctr">
              <a:noFill/>
              <a:prstDash val="solid"/>
              <a:miter lim="800000"/>
            </a:ln>
            <a:effectLst/>
            <a:scene3d>
              <a:camera prst="orthographicFront"/>
              <a:lightRig rig="threePt" dir="t"/>
            </a:scene3d>
            <a:sp3d>
              <a:bevelT w="101600" prst="riblet"/>
            </a:sp3d>
          </p:spPr>
          <p:txBody>
            <a:bodyPr rtlCol="0" anchor="ct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1050" b="1" i="0" u="none" strike="noStrike" kern="0" cap="none" spc="-5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オンライン・外来診療・往診医療機関等の案内</a:t>
              </a:r>
              <a:endParaRPr kumimoji="1" lang="en-US" altLang="ja-JP" sz="1050" b="1" i="0" u="none" strike="noStrike" kern="0" cap="none" spc="-5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抗体治療医療機関の案内</a:t>
              </a:r>
            </a:p>
          </p:txBody>
        </p:sp>
        <p:sp>
          <p:nvSpPr>
            <p:cNvPr id="32" name="角丸四角形 31"/>
            <p:cNvSpPr/>
            <p:nvPr/>
          </p:nvSpPr>
          <p:spPr>
            <a:xfrm>
              <a:off x="511020" y="4345454"/>
              <a:ext cx="8360891" cy="303704"/>
            </a:xfrm>
            <a:prstGeom prst="roundRect">
              <a:avLst>
                <a:gd name="adj" fmla="val 0"/>
              </a:avLst>
            </a:prstGeom>
            <a:solidFill>
              <a:srgbClr val="00206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white"/>
                  </a:solidFill>
                  <a:effectLst>
                    <a:outerShdw blurRad="38100" dist="38100" dir="2700000" algn="tl">
                      <a:srgbClr val="000000">
                        <a:alpha val="43137"/>
                      </a:srgbClr>
                    </a:outerShdw>
                  </a:effectLst>
                  <a:uLnTx/>
                  <a:uFillTx/>
                  <a:latin typeface="ＭＳ Ｐゴシック" panose="020B0600070205080204" pitchFamily="50" charset="-128"/>
                  <a:ea typeface="游ゴシック" panose="020B0400000000000000" pitchFamily="50" charset="-128"/>
                  <a:cs typeface="+mn-cs"/>
                </a:rPr>
                <a:t>自宅待機</a:t>
              </a:r>
              <a:r>
                <a:rPr kumimoji="1" lang="en-US" altLang="ja-JP" sz="1200" b="1" i="0" u="none" strike="noStrike" kern="0" cap="none" spc="0" normalizeH="0" baseline="0" noProof="0" dirty="0" smtClean="0">
                  <a:ln>
                    <a:noFill/>
                  </a:ln>
                  <a:solidFill>
                    <a:prstClr val="white"/>
                  </a:solidFill>
                  <a:effectLst>
                    <a:outerShdw blurRad="38100" dist="38100" dir="2700000" algn="tl">
                      <a:srgbClr val="000000">
                        <a:alpha val="43137"/>
                      </a:srgbClr>
                    </a:outerShdw>
                  </a:effectLst>
                  <a:uLnTx/>
                  <a:uFillTx/>
                  <a:latin typeface="ＭＳ Ｐゴシック" panose="020B0600070205080204" pitchFamily="50" charset="-128"/>
                  <a:ea typeface="游ゴシック" panose="020B0400000000000000" pitchFamily="50" charset="-128"/>
                  <a:cs typeface="+mn-cs"/>
                </a:rPr>
                <a:t>SOS</a:t>
              </a:r>
              <a:r>
                <a:rPr kumimoji="1" lang="ja-JP" altLang="en-US" sz="1200" b="1" i="0" u="none" strike="noStrike" kern="0" cap="none" spc="0" normalizeH="0" baseline="0" noProof="0" dirty="0" smtClean="0">
                  <a:ln>
                    <a:noFill/>
                  </a:ln>
                  <a:solidFill>
                    <a:prstClr val="white"/>
                  </a:solidFill>
                  <a:effectLst>
                    <a:outerShdw blurRad="38100" dist="38100" dir="2700000" algn="tl">
                      <a:srgbClr val="000000">
                        <a:alpha val="43137"/>
                      </a:srgbClr>
                    </a:outerShdw>
                  </a:effectLst>
                  <a:uLnTx/>
                  <a:uFillTx/>
                  <a:latin typeface="ＭＳ Ｐゴシック" panose="020B0600070205080204" pitchFamily="50" charset="-128"/>
                  <a:ea typeface="游ゴシック" panose="020B0400000000000000" pitchFamily="50" charset="-128"/>
                  <a:cs typeface="+mn-cs"/>
                </a:rPr>
                <a:t>～患者の希望や状況に応じ療養をサポート</a:t>
              </a:r>
            </a:p>
          </p:txBody>
        </p:sp>
      </p:grpSp>
      <p:sp>
        <p:nvSpPr>
          <p:cNvPr id="19" name="正方形/長方形 18"/>
          <p:cNvSpPr/>
          <p:nvPr/>
        </p:nvSpPr>
        <p:spPr>
          <a:xfrm>
            <a:off x="305895" y="5753382"/>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新規陽性者のうち、高齢者の占める割合が</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増加</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した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時間診療対応可能な高齢者用臨時医療施設を設置。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２月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p>
        </p:txBody>
      </p:sp>
      <p:sp>
        <p:nvSpPr>
          <p:cNvPr id="20" name="タイトル 1"/>
          <p:cNvSpPr txBox="1">
            <a:spLocks/>
          </p:cNvSpPr>
          <p:nvPr/>
        </p:nvSpPr>
        <p:spPr>
          <a:xfrm>
            <a:off x="220935" y="530024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別記⑬</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臨時の医療施設・スマイル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21" name="表 20"/>
          <p:cNvGraphicFramePr>
            <a:graphicFrameLocks noGrp="1"/>
          </p:cNvGraphicFramePr>
          <p:nvPr>
            <p:extLst/>
          </p:nvPr>
        </p:nvGraphicFramePr>
        <p:xfrm>
          <a:off x="541063" y="6219480"/>
          <a:ext cx="6958205" cy="548640"/>
        </p:xfrm>
        <a:graphic>
          <a:graphicData uri="http://schemas.openxmlformats.org/drawingml/2006/table">
            <a:tbl>
              <a:tblPr firstRow="1" firstCol="1" bandRow="1">
                <a:tableStyleId>{69CF1AB2-1976-4502-BF36-3FF5EA218861}</a:tableStyleId>
              </a:tblPr>
              <a:tblGrid>
                <a:gridCol w="1138788">
                  <a:extLst>
                    <a:ext uri="{9D8B030D-6E8A-4147-A177-3AD203B41FA5}">
                      <a16:colId xmlns:a16="http://schemas.microsoft.com/office/drawing/2014/main" val="854482303"/>
                    </a:ext>
                  </a:extLst>
                </a:gridCol>
                <a:gridCol w="2446326">
                  <a:extLst>
                    <a:ext uri="{9D8B030D-6E8A-4147-A177-3AD203B41FA5}">
                      <a16:colId xmlns:a16="http://schemas.microsoft.com/office/drawing/2014/main" val="1046894363"/>
                    </a:ext>
                  </a:extLst>
                </a:gridCol>
                <a:gridCol w="1287887">
                  <a:extLst>
                    <a:ext uri="{9D8B030D-6E8A-4147-A177-3AD203B41FA5}">
                      <a16:colId xmlns:a16="http://schemas.microsoft.com/office/drawing/2014/main" val="1232126257"/>
                    </a:ext>
                  </a:extLst>
                </a:gridCol>
                <a:gridCol w="2085204">
                  <a:extLst>
                    <a:ext uri="{9D8B030D-6E8A-4147-A177-3AD203B41FA5}">
                      <a16:colId xmlns:a16="http://schemas.microsoft.com/office/drawing/2014/main" val="1597966854"/>
                    </a:ext>
                  </a:extLst>
                </a:gridCol>
              </a:tblGrid>
              <a:tr h="252000">
                <a:tc>
                  <a:txBody>
                    <a:bodyPr/>
                    <a:lstStyle/>
                    <a:p>
                      <a:pPr indent="152400" algn="l">
                        <a:lnSpc>
                          <a:spcPct val="150000"/>
                        </a:lnSpc>
                        <a:spcAft>
                          <a:spcPts val="0"/>
                        </a:spcAft>
                      </a:pPr>
                      <a:r>
                        <a:rPr lang="ja-JP" altLang="en-US" sz="1200" b="0" dirty="0"/>
                        <a:t>対象者</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3">
                  <a:txBody>
                    <a:bodyPr/>
                    <a:lstStyle/>
                    <a:p>
                      <a:pPr algn="l">
                        <a:lnSpc>
                          <a:spcPct val="150000"/>
                        </a:lnSpc>
                        <a:spcAft>
                          <a:spcPts val="0"/>
                        </a:spcAft>
                      </a:pPr>
                      <a:r>
                        <a:rPr lang="ja-JP" altLang="en-US" sz="1200" b="0" dirty="0"/>
                        <a:t>　常時医師による経過観察が必要な患者、　歩行介助など一定の生活介助が必要な患者</a:t>
                      </a: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981086187"/>
                  </a:ext>
                </a:extLst>
              </a:tr>
              <a:tr h="252000">
                <a:tc>
                  <a:txBody>
                    <a:bodyPr/>
                    <a:lstStyle/>
                    <a:p>
                      <a:pPr indent="152400" algn="l">
                        <a:lnSpc>
                          <a:spcPct val="150000"/>
                        </a:lnSpc>
                        <a:spcAft>
                          <a:spcPts val="0"/>
                        </a:spcAft>
                      </a:pPr>
                      <a:r>
                        <a:rPr lang="ja-JP" altLang="en-US" sz="1200" b="0" kern="0" dirty="0">
                          <a:effectLst/>
                          <a:latin typeface="+mn-ea"/>
                          <a:ea typeface="+mn-ea"/>
                          <a:cs typeface="+mn-cs"/>
                        </a:rPr>
                        <a:t>病床数</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0" dirty="0">
                          <a:effectLst/>
                          <a:latin typeface="+mn-ea"/>
                          <a:ea typeface="+mn-ea"/>
                        </a:rPr>
                        <a:t>　</a:t>
                      </a:r>
                      <a:r>
                        <a:rPr lang="en-US" altLang="ja-JP" sz="1200" b="0" kern="0" dirty="0">
                          <a:effectLst/>
                          <a:latin typeface="+mn-ea"/>
                          <a:ea typeface="+mn-ea"/>
                        </a:rPr>
                        <a:t>150</a:t>
                      </a:r>
                      <a:r>
                        <a:rPr lang="ja-JP" altLang="en-US" sz="1200" b="0" kern="0" dirty="0">
                          <a:effectLst/>
                          <a:latin typeface="+mn-ea"/>
                          <a:ea typeface="+mn-ea"/>
                        </a:rPr>
                        <a:t>床</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50000"/>
                        </a:lnSpc>
                        <a:spcAft>
                          <a:spcPts val="0"/>
                        </a:spcAft>
                      </a:pPr>
                      <a:r>
                        <a:rPr lang="ja-JP" altLang="en-US" sz="1200" b="0" kern="100" dirty="0" smtClean="0">
                          <a:effectLst/>
                          <a:latin typeface="+mn-ea"/>
                          <a:ea typeface="+mn-ea"/>
                          <a:cs typeface="Times New Roman" panose="02020603050405020304" pitchFamily="18" charset="0"/>
                        </a:rPr>
                        <a:t>　　受入実績</a:t>
                      </a: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100" dirty="0" smtClean="0">
                          <a:effectLst/>
                          <a:latin typeface="+mn-ea"/>
                          <a:ea typeface="+mn-ea"/>
                          <a:cs typeface="Times New Roman" panose="02020603050405020304" pitchFamily="18" charset="0"/>
                        </a:rPr>
                        <a:t>　</a:t>
                      </a:r>
                      <a:r>
                        <a:rPr lang="en-US" altLang="ja-JP" sz="1200" b="0" kern="100" dirty="0" smtClean="0">
                          <a:solidFill>
                            <a:schemeClr val="tx1"/>
                          </a:solidFill>
                          <a:effectLst/>
                          <a:latin typeface="+mn-ea"/>
                          <a:ea typeface="+mn-ea"/>
                          <a:cs typeface="Times New Roman" panose="02020603050405020304" pitchFamily="18" charset="0"/>
                        </a:rPr>
                        <a:t>1,775</a:t>
                      </a:r>
                      <a:r>
                        <a:rPr lang="ja-JP" altLang="en-US" sz="1200" b="0" kern="100" dirty="0" smtClean="0">
                          <a:solidFill>
                            <a:schemeClr val="tx1"/>
                          </a:solidFill>
                          <a:effectLst/>
                          <a:latin typeface="+mn-ea"/>
                          <a:ea typeface="+mn-ea"/>
                          <a:cs typeface="Times New Roman" panose="02020603050405020304" pitchFamily="18" charset="0"/>
                        </a:rPr>
                        <a:t>人</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170635"/>
                  </a:ext>
                </a:extLst>
              </a:tr>
            </a:tbl>
          </a:graphicData>
        </a:graphic>
      </p:graphicFrame>
      <p:sp>
        <p:nvSpPr>
          <p:cNvPr id="23" name="角丸四角形 22"/>
          <p:cNvSpPr/>
          <p:nvPr/>
        </p:nvSpPr>
        <p:spPr>
          <a:xfrm>
            <a:off x="3831639" y="5434924"/>
            <a:ext cx="2564099" cy="239151"/>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高齢者に特化した</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臨時の医療</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施設</a:t>
            </a:r>
          </a:p>
        </p:txBody>
      </p:sp>
      <p:sp>
        <p:nvSpPr>
          <p:cNvPr id="24" name="テキスト ボックス 23"/>
          <p:cNvSpPr txBox="1"/>
          <p:nvPr/>
        </p:nvSpPr>
        <p:spPr>
          <a:xfrm>
            <a:off x="7499268" y="6488442"/>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タイトル 1"/>
          <p:cNvSpPr txBox="1">
            <a:spLocks/>
          </p:cNvSpPr>
          <p:nvPr/>
        </p:nvSpPr>
        <p:spPr>
          <a:xfrm>
            <a:off x="242688" y="-27432"/>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⑪</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大阪府療養者情報システム（</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O-CIS</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34" name="正方形/長方形 33"/>
          <p:cNvSpPr/>
          <p:nvPr/>
        </p:nvSpPr>
        <p:spPr>
          <a:xfrm>
            <a:off x="422064" y="375027"/>
            <a:ext cx="8480636"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○コロナ患者の宿泊調整や入院調整等を行うため、保健所や関係者と申請内容や患者情報等を共有する</a:t>
            </a: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システムとして大阪府療養者情報システム（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O-CIS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）を構築。国システム（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HER-SYS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G-MIS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）とも</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連携</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年７月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37" name="グループ化 36"/>
          <p:cNvGrpSpPr/>
          <p:nvPr/>
        </p:nvGrpSpPr>
        <p:grpSpPr>
          <a:xfrm>
            <a:off x="368276" y="836692"/>
            <a:ext cx="7840767" cy="2125432"/>
            <a:chOff x="561328" y="4264538"/>
            <a:chExt cx="7840767" cy="2125432"/>
          </a:xfrm>
        </p:grpSpPr>
        <p:sp>
          <p:nvSpPr>
            <p:cNvPr id="38" name="角丸四角形 37"/>
            <p:cNvSpPr/>
            <p:nvPr/>
          </p:nvSpPr>
          <p:spPr>
            <a:xfrm>
              <a:off x="5819364" y="4264538"/>
              <a:ext cx="2520000" cy="2125432"/>
            </a:xfrm>
            <a:prstGeom prst="roundRect">
              <a:avLst>
                <a:gd name="adj" fmla="val 10155"/>
              </a:avLst>
            </a:prstGeom>
            <a:solidFill>
              <a:srgbClr val="DAE4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38"/>
            <p:cNvSpPr/>
            <p:nvPr/>
          </p:nvSpPr>
          <p:spPr>
            <a:xfrm>
              <a:off x="3232653" y="4264538"/>
              <a:ext cx="2520000" cy="2125432"/>
            </a:xfrm>
            <a:prstGeom prst="roundRect">
              <a:avLst>
                <a:gd name="adj" fmla="val 10155"/>
              </a:avLst>
            </a:prstGeom>
            <a:solidFill>
              <a:srgbClr val="DAE4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0" name="直線矢印コネクタ 39"/>
            <p:cNvCxnSpPr/>
            <p:nvPr/>
          </p:nvCxnSpPr>
          <p:spPr>
            <a:xfrm>
              <a:off x="4007000" y="5098742"/>
              <a:ext cx="864000" cy="8338"/>
            </a:xfrm>
            <a:prstGeom prst="straightConnector1">
              <a:avLst/>
            </a:prstGeom>
            <a:noFill/>
            <a:ln w="19050" cap="flat" cmpd="sng" algn="ctr">
              <a:solidFill>
                <a:srgbClr val="5B9BD5"/>
              </a:solidFill>
              <a:prstDash val="solid"/>
              <a:miter lim="800000"/>
              <a:headEnd type="triangle"/>
              <a:tailEnd type="triangle"/>
            </a:ln>
            <a:effectLst/>
          </p:spPr>
        </p:cxnSp>
        <p:sp>
          <p:nvSpPr>
            <p:cNvPr id="41" name="角丸四角形 40"/>
            <p:cNvSpPr/>
            <p:nvPr/>
          </p:nvSpPr>
          <p:spPr>
            <a:xfrm>
              <a:off x="645942" y="4265251"/>
              <a:ext cx="2520000" cy="2124719"/>
            </a:xfrm>
            <a:prstGeom prst="roundRect">
              <a:avLst>
                <a:gd name="adj" fmla="val 10155"/>
              </a:avLst>
            </a:prstGeom>
            <a:solidFill>
              <a:srgbClr val="DAE4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2" name="図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7694" y="4851142"/>
              <a:ext cx="629699" cy="539895"/>
            </a:xfrm>
            <a:prstGeom prst="rect">
              <a:avLst/>
            </a:prstGeom>
          </p:spPr>
        </p:pic>
        <p:sp>
          <p:nvSpPr>
            <p:cNvPr id="43" name="正方形/長方形 42"/>
            <p:cNvSpPr/>
            <p:nvPr/>
          </p:nvSpPr>
          <p:spPr>
            <a:xfrm>
              <a:off x="615116" y="4676832"/>
              <a:ext cx="1121544" cy="160820"/>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受入医療機関</a:t>
              </a:r>
            </a:p>
          </p:txBody>
        </p:sp>
        <p:pic>
          <p:nvPicPr>
            <p:cNvPr id="44" name="Picture 2" descr="https://1.bp.blogspot.com/-xgM_1wGR_UU/XhwqbjEW_uI/AAAAAAABW_k/vuQt_8nd6_oeRilc7Nuv6_Qixlat9eycACNcBGAsYHQ/s1600/medical_car_kyukyusya_nanam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03789" y="4888072"/>
              <a:ext cx="666692" cy="550808"/>
            </a:xfrm>
            <a:prstGeom prst="rect">
              <a:avLst/>
            </a:prstGeom>
            <a:noFill/>
            <a:extLst>
              <a:ext uri="{909E8E84-426E-40DD-AFC4-6F175D3DCCD1}">
                <a14:hiddenFill xmlns:a14="http://schemas.microsoft.com/office/drawing/2010/main">
                  <a:solidFill>
                    <a:srgbClr val="FFFFFF"/>
                  </a:solidFill>
                </a14:hiddenFill>
              </a:ext>
            </a:extLst>
          </p:spPr>
        </p:pic>
        <p:sp>
          <p:nvSpPr>
            <p:cNvPr id="45" name="正方形/長方形 44"/>
            <p:cNvSpPr/>
            <p:nvPr/>
          </p:nvSpPr>
          <p:spPr>
            <a:xfrm>
              <a:off x="3237994" y="4618526"/>
              <a:ext cx="939979" cy="323502"/>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46" name="図 4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21075" y="4971931"/>
              <a:ext cx="430900" cy="369074"/>
            </a:xfrm>
            <a:prstGeom prst="rect">
              <a:avLst/>
            </a:prstGeom>
          </p:spPr>
        </p:pic>
        <p:sp>
          <p:nvSpPr>
            <p:cNvPr id="47" name="正方形/長方形 46"/>
            <p:cNvSpPr/>
            <p:nvPr/>
          </p:nvSpPr>
          <p:spPr>
            <a:xfrm>
              <a:off x="5908669" y="4614674"/>
              <a:ext cx="939979" cy="323502"/>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民間救急</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p:cNvSpPr/>
            <p:nvPr/>
          </p:nvSpPr>
          <p:spPr>
            <a:xfrm>
              <a:off x="2404346" y="5272721"/>
              <a:ext cx="712199" cy="240049"/>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O-CIS</a:t>
              </a:r>
              <a:endPar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cxnSp>
          <p:nvCxnSpPr>
            <p:cNvPr id="49" name="直線矢印コネクタ 48"/>
            <p:cNvCxnSpPr/>
            <p:nvPr/>
          </p:nvCxnSpPr>
          <p:spPr>
            <a:xfrm>
              <a:off x="1592556" y="5192028"/>
              <a:ext cx="970458" cy="8338"/>
            </a:xfrm>
            <a:prstGeom prst="straightConnector1">
              <a:avLst/>
            </a:prstGeom>
            <a:noFill/>
            <a:ln w="19050" cap="flat" cmpd="sng" algn="ctr">
              <a:solidFill>
                <a:srgbClr val="5B9BD5"/>
              </a:solidFill>
              <a:prstDash val="solid"/>
              <a:miter lim="800000"/>
              <a:tailEnd type="triangle"/>
            </a:ln>
            <a:effectLst/>
          </p:spPr>
        </p:cxnSp>
        <p:sp>
          <p:nvSpPr>
            <p:cNvPr id="50" name="テキスト ボックス 49"/>
            <p:cNvSpPr txBox="1"/>
            <p:nvPr/>
          </p:nvSpPr>
          <p:spPr>
            <a:xfrm>
              <a:off x="561328" y="5522565"/>
              <a:ext cx="3286440" cy="707886"/>
            </a:xfrm>
            <a:prstGeom prst="rect">
              <a:avLst/>
            </a:prstGeom>
            <a:noFill/>
          </p:spPr>
          <p:txBody>
            <a:bodyPr wrap="square" rtlCol="0">
              <a:spAutoFit/>
            </a:bodyPr>
            <a:lstStyle/>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受入医療機関が病床</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稼働</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状況を</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G-MIS</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に入力、</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O-CIS</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にデータ取り込み</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リアルタイムで病床稼働</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状況</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を把握・共有</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1419933" y="4572450"/>
              <a:ext cx="1121544" cy="505118"/>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G-MIS</a:t>
              </a:r>
              <a:b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b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（厚労省）</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2" name="テキスト ボックス 51"/>
            <p:cNvSpPr txBox="1"/>
            <p:nvPr/>
          </p:nvSpPr>
          <p:spPr>
            <a:xfrm>
              <a:off x="6057570" y="5518140"/>
              <a:ext cx="2212682"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O-CIS</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を活用した搬送事業者への</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迅速な搬送依頼</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スムーズな患者受入れが可能</a:t>
              </a:r>
              <a:endParaRPr kumimoji="1" lang="en-US" altLang="ja-JP" sz="1000" b="0" i="0" u="none" strike="dbl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正方形/長方形 52"/>
            <p:cNvSpPr/>
            <p:nvPr/>
          </p:nvSpPr>
          <p:spPr>
            <a:xfrm>
              <a:off x="4760189" y="4851402"/>
              <a:ext cx="965145" cy="354084"/>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入院フォロー</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アップセンター</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宿泊調整担当</a:t>
              </a:r>
              <a:endPar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4" name="角丸四角形 53"/>
            <p:cNvSpPr/>
            <p:nvPr/>
          </p:nvSpPr>
          <p:spPr>
            <a:xfrm>
              <a:off x="3931900" y="4340001"/>
              <a:ext cx="1116000" cy="216000"/>
            </a:xfrm>
            <a:prstGeom prst="roundRect">
              <a:avLst/>
            </a:prstGeom>
            <a:solidFill>
              <a:srgbClr val="002060"/>
            </a:solidFill>
            <a:ln w="12700" cap="flat" cmpd="sng" algn="ctr">
              <a:noFill/>
              <a:prstDash val="solid"/>
              <a:miter lim="800000"/>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入院・宿泊調整</a:t>
              </a:r>
            </a:p>
          </p:txBody>
        </p:sp>
        <p:pic>
          <p:nvPicPr>
            <p:cNvPr id="55" name="図 5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06173" y="4959617"/>
              <a:ext cx="342983" cy="342983"/>
            </a:xfrm>
            <a:prstGeom prst="rect">
              <a:avLst/>
            </a:prstGeom>
            <a:solidFill>
              <a:schemeClr val="bg1"/>
            </a:solidFill>
          </p:spPr>
        </p:pic>
        <p:pic>
          <p:nvPicPr>
            <p:cNvPr id="56" name="図 55"/>
            <p:cNvPicPr>
              <a:picLocks noChangeAspect="1"/>
            </p:cNvPicPr>
            <p:nvPr/>
          </p:nvPicPr>
          <p:blipFill>
            <a:blip r:embed="rId7"/>
            <a:stretch>
              <a:fillRect/>
            </a:stretch>
          </p:blipFill>
          <p:spPr>
            <a:xfrm>
              <a:off x="1818579" y="4989572"/>
              <a:ext cx="363962" cy="408659"/>
            </a:xfrm>
            <a:prstGeom prst="rect">
              <a:avLst/>
            </a:prstGeom>
          </p:spPr>
        </p:pic>
        <p:sp>
          <p:nvSpPr>
            <p:cNvPr id="57" name="正方形/長方形 56"/>
            <p:cNvSpPr/>
            <p:nvPr/>
          </p:nvSpPr>
          <p:spPr>
            <a:xfrm>
              <a:off x="4080111" y="5208205"/>
              <a:ext cx="712199" cy="240049"/>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O-CIS</a:t>
              </a:r>
              <a:endPar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58" name="図 5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63129" y="4856656"/>
              <a:ext cx="629699" cy="539895"/>
            </a:xfrm>
            <a:prstGeom prst="rect">
              <a:avLst/>
            </a:prstGeom>
          </p:spPr>
        </p:pic>
        <p:sp>
          <p:nvSpPr>
            <p:cNvPr id="59" name="正方形/長方形 58"/>
            <p:cNvSpPr/>
            <p:nvPr/>
          </p:nvSpPr>
          <p:spPr>
            <a:xfrm>
              <a:off x="7280551" y="4682346"/>
              <a:ext cx="1121544" cy="160820"/>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受入医療機関</a:t>
              </a:r>
            </a:p>
          </p:txBody>
        </p:sp>
        <p:sp>
          <p:nvSpPr>
            <p:cNvPr id="60" name="正方形/長方形 59"/>
            <p:cNvSpPr/>
            <p:nvPr/>
          </p:nvSpPr>
          <p:spPr>
            <a:xfrm>
              <a:off x="6721535" y="5296946"/>
              <a:ext cx="712199" cy="240049"/>
            </a:xfrm>
            <a:prstGeom prst="rect">
              <a:avLst/>
            </a:prstGeom>
            <a:noFill/>
            <a:ln w="12700" cap="flat" cmpd="sng" algn="ctr">
              <a:noFill/>
              <a:prstDash val="solid"/>
              <a:miter lim="800000"/>
            </a:ln>
            <a:effectLst>
              <a:glow rad="127000">
                <a:sysClr val="window" lastClr="FFFFFF"/>
              </a:glow>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rPr>
                <a:t>O-CIS</a:t>
              </a:r>
              <a:endParaRPr kumimoji="1" lang="ja-JP" altLang="en-US" sz="1000" b="1" i="0" u="none" strike="noStrike" kern="0" cap="none" spc="0" normalizeH="0" baseline="0" noProof="0" dirty="0" smtClean="0">
                <a:ln>
                  <a:noFill/>
                </a:ln>
                <a:solidFill>
                  <a:prstClr val="black"/>
                </a:solidFill>
                <a:effectLst>
                  <a:glow rad="1270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61" name="角丸四角形 60"/>
            <p:cNvSpPr/>
            <p:nvPr/>
          </p:nvSpPr>
          <p:spPr>
            <a:xfrm>
              <a:off x="1448972" y="4341413"/>
              <a:ext cx="864000" cy="216000"/>
            </a:xfrm>
            <a:prstGeom prst="roundRect">
              <a:avLst/>
            </a:prstGeom>
            <a:solidFill>
              <a:srgbClr val="002060"/>
            </a:solidFill>
            <a:ln w="12700" cap="flat" cmpd="sng" algn="ctr">
              <a:noFill/>
              <a:prstDash val="solid"/>
              <a:miter lim="800000"/>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見える化</a:t>
              </a:r>
            </a:p>
          </p:txBody>
        </p:sp>
        <p:sp>
          <p:nvSpPr>
            <p:cNvPr id="62" name="角丸四角形 61"/>
            <p:cNvSpPr/>
            <p:nvPr/>
          </p:nvSpPr>
          <p:spPr>
            <a:xfrm>
              <a:off x="6625067" y="4343733"/>
              <a:ext cx="864000" cy="216000"/>
            </a:xfrm>
            <a:prstGeom prst="roundRect">
              <a:avLst/>
            </a:prstGeom>
            <a:solidFill>
              <a:srgbClr val="002060"/>
            </a:solidFill>
            <a:ln w="12700" cap="flat" cmpd="sng" algn="ctr">
              <a:noFill/>
              <a:prstDash val="solid"/>
              <a:miter lim="800000"/>
            </a:ln>
            <a:effectLst/>
          </p:spPr>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患者搬送</a:t>
              </a:r>
            </a:p>
          </p:txBody>
        </p:sp>
        <p:pic>
          <p:nvPicPr>
            <p:cNvPr id="63" name="図 6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64720" y="4927250"/>
              <a:ext cx="342983" cy="342983"/>
            </a:xfrm>
            <a:prstGeom prst="rect">
              <a:avLst/>
            </a:prstGeom>
            <a:solidFill>
              <a:schemeClr val="bg1"/>
            </a:solidFill>
          </p:spPr>
        </p:pic>
        <p:sp>
          <p:nvSpPr>
            <p:cNvPr id="64" name="テキスト ボックス 63"/>
            <p:cNvSpPr txBox="1"/>
            <p:nvPr/>
          </p:nvSpPr>
          <p:spPr>
            <a:xfrm>
              <a:off x="3379307" y="5472237"/>
              <a:ext cx="2414530"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入院調整・宿泊調整のシステム化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入院調整・宿泊調整の迅速化、</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保健所及び入院フォローアップセン</a:t>
              </a:r>
              <a:endPar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ターの負担軽減</a:t>
              </a:r>
              <a:endParaRPr kumimoji="1" lang="en-US" altLang="ja-JP" sz="1000" b="0" i="0" u="none" strike="dbl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cxnSp>
        <p:nvCxnSpPr>
          <p:cNvPr id="65" name="直線矢印コネクタ 64"/>
          <p:cNvCxnSpPr/>
          <p:nvPr/>
        </p:nvCxnSpPr>
        <p:spPr>
          <a:xfrm>
            <a:off x="6452249" y="1548040"/>
            <a:ext cx="900000" cy="8338"/>
          </a:xfrm>
          <a:prstGeom prst="straightConnector1">
            <a:avLst/>
          </a:prstGeom>
          <a:noFill/>
          <a:ln w="19050" cap="flat" cmpd="sng" algn="ctr">
            <a:solidFill>
              <a:srgbClr val="5B9BD5"/>
            </a:solidFill>
            <a:prstDash val="solid"/>
            <a:miter lim="800000"/>
            <a:tailEnd type="triangle"/>
          </a:ln>
          <a:effectLst/>
        </p:spPr>
      </p:cxnSp>
      <p:cxnSp>
        <p:nvCxnSpPr>
          <p:cNvPr id="66" name="直線矢印コネクタ 65"/>
          <p:cNvCxnSpPr/>
          <p:nvPr/>
        </p:nvCxnSpPr>
        <p:spPr>
          <a:xfrm>
            <a:off x="6432015" y="1770885"/>
            <a:ext cx="864000" cy="8338"/>
          </a:xfrm>
          <a:prstGeom prst="straightConnector1">
            <a:avLst/>
          </a:prstGeom>
          <a:noFill/>
          <a:ln w="19050" cap="flat" cmpd="sng" algn="ctr">
            <a:solidFill>
              <a:srgbClr val="5B9BD5"/>
            </a:solidFill>
            <a:prstDash val="solid"/>
            <a:miter lim="800000"/>
            <a:headEnd type="triangle"/>
            <a:tailEnd type="triangle"/>
          </a:ln>
          <a:effectLst/>
        </p:spPr>
      </p:cxnSp>
      <p:pic>
        <p:nvPicPr>
          <p:cNvPr id="67" name="図 6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13092" y="1587847"/>
            <a:ext cx="342983" cy="342983"/>
          </a:xfrm>
          <a:prstGeom prst="rect">
            <a:avLst/>
          </a:prstGeom>
          <a:solidFill>
            <a:schemeClr val="bg1"/>
          </a:solidFill>
        </p:spPr>
      </p:pic>
    </p:spTree>
    <p:extLst>
      <p:ext uri="{BB962C8B-B14F-4D97-AF65-F5344CB8AC3E}">
        <p14:creationId xmlns:p14="http://schemas.microsoft.com/office/powerpoint/2010/main" val="385160219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スライド番号プレースホルダー 4"/>
          <p:cNvSpPr>
            <a:spLocks noGrp="1"/>
          </p:cNvSpPr>
          <p:nvPr>
            <p:ph type="sldNum" sz="quarter" idx="12"/>
          </p:nvPr>
        </p:nvSpPr>
        <p:spPr>
          <a:xfrm>
            <a:off x="7073713" y="6511569"/>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2" name="タイトル 1">
            <a:extLst>
              <a:ext uri="{FF2B5EF4-FFF2-40B4-BE49-F238E27FC236}">
                <a16:creationId xmlns:a16="http://schemas.microsoft.com/office/drawing/2014/main" id="{2A153246-F244-497C-9FB6-EF38106A1CEE}"/>
              </a:ext>
            </a:extLst>
          </p:cNvPr>
          <p:cNvSpPr txBox="1">
            <a:spLocks/>
          </p:cNvSpPr>
          <p:nvPr/>
        </p:nvSpPr>
        <p:spPr>
          <a:xfrm>
            <a:off x="136378" y="44824"/>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別記⑭</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高齢者施設等における施設内療養時の医療体制の強化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21" name="正方形/長方形 20">
            <a:extLst>
              <a:ext uri="{FF2B5EF4-FFF2-40B4-BE49-F238E27FC236}">
                <a16:creationId xmlns:a16="http://schemas.microsoft.com/office/drawing/2014/main" id="{0386AAF6-C680-49A5-838B-838DECC72A95}"/>
              </a:ext>
            </a:extLst>
          </p:cNvPr>
          <p:cNvSpPr/>
          <p:nvPr/>
        </p:nvSpPr>
        <p:spPr>
          <a:xfrm>
            <a:off x="450914" y="471258"/>
            <a:ext cx="8595833"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高齢者施設等に対し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時間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以内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に介入が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可能な体制を構築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年２月中旬～３月順次運用開始</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1" name="グループ化 10"/>
          <p:cNvGrpSpPr/>
          <p:nvPr/>
        </p:nvGrpSpPr>
        <p:grpSpPr>
          <a:xfrm>
            <a:off x="7515244" y="872601"/>
            <a:ext cx="1482057" cy="2164116"/>
            <a:chOff x="7517137" y="1237351"/>
            <a:chExt cx="1482057" cy="2164116"/>
          </a:xfrm>
        </p:grpSpPr>
        <p:sp>
          <p:nvSpPr>
            <p:cNvPr id="52" name="正方形/長方形 51"/>
            <p:cNvSpPr/>
            <p:nvPr/>
          </p:nvSpPr>
          <p:spPr>
            <a:xfrm>
              <a:off x="7517137" y="1237351"/>
              <a:ext cx="1482057" cy="2164116"/>
            </a:xfrm>
            <a:prstGeom prst="rect">
              <a:avLst/>
            </a:prstGeom>
            <a:solidFill>
              <a:schemeClr val="tx2">
                <a:lumMod val="20000"/>
                <a:lumOff val="80000"/>
              </a:schemeClr>
            </a:solidFill>
            <a:ln w="317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54" name="正方形/長方形 53"/>
            <p:cNvSpPr/>
            <p:nvPr/>
          </p:nvSpPr>
          <p:spPr>
            <a:xfrm>
              <a:off x="7627158" y="1320878"/>
              <a:ext cx="1260000" cy="375126"/>
            </a:xfrm>
            <a:prstGeom prst="rect">
              <a:avLst/>
            </a:prstGeom>
            <a:solidFill>
              <a:sysClr val="window" lastClr="FFFFFF"/>
            </a:solidFill>
            <a:ln w="3175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協力医療機関</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p:cNvSpPr/>
            <p:nvPr/>
          </p:nvSpPr>
          <p:spPr>
            <a:xfrm>
              <a:off x="7627158" y="1854646"/>
              <a:ext cx="1260000" cy="400090"/>
            </a:xfrm>
            <a:prstGeom prst="rect">
              <a:avLst/>
            </a:prstGeom>
            <a:solidFill>
              <a:sysClr val="window" lastClr="FFFFFF"/>
            </a:solidFill>
            <a:ln w="2540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往診協力医療機関</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（治療支援）</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7645589" y="2365786"/>
              <a:ext cx="1260000" cy="950437"/>
            </a:xfrm>
            <a:prstGeom prst="rect">
              <a:avLst/>
            </a:prstGeom>
            <a:solidFill>
              <a:sysClr val="window" lastClr="FFFFFF"/>
            </a:solidFill>
            <a:ln w="31750" cap="flat" cmpd="sng" algn="ctr">
              <a:solidFill>
                <a:srgbClr val="44546A"/>
              </a:solidFill>
              <a:prstDash val="solid"/>
              <a:miter lim="800000"/>
            </a:ln>
            <a:effectLst/>
          </p:spPr>
          <p:txBody>
            <a:bodyPr rtlCol="0" anchor="t" anchorCtr="0"/>
            <a:lstStyle/>
            <a:p>
              <a:pPr marL="0" marR="0" lvl="0" indent="0" algn="ctr" defTabSz="914400" rtl="0" eaLnBrk="1" fontAlgn="auto" latinLnBrk="0" hangingPunct="1">
                <a:lnSpc>
                  <a:spcPts val="600"/>
                </a:lnSpc>
                <a:spcBef>
                  <a:spcPts val="0"/>
                </a:spcBef>
                <a:spcAft>
                  <a:spcPts val="0"/>
                </a:spcAft>
                <a:buClrTx/>
                <a:buSzTx/>
                <a:buFontTx/>
                <a:buNone/>
                <a:tabLst/>
                <a:defRPr/>
              </a:pP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重点往診医療機関</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（治療支援）</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3" name="テキスト ボックス 62"/>
            <p:cNvSpPr txBox="1"/>
            <p:nvPr/>
          </p:nvSpPr>
          <p:spPr>
            <a:xfrm>
              <a:off x="7756005" y="2831973"/>
              <a:ext cx="1080000" cy="415498"/>
            </a:xfrm>
            <a:prstGeom prst="rect">
              <a:avLst/>
            </a:prstGeom>
            <a:solidFill>
              <a:srgbClr val="5B9BD5">
                <a:lumMod val="20000"/>
                <a:lumOff val="80000"/>
              </a:srgbClr>
            </a:solidFill>
            <a:ln w="31750">
              <a:solidFill>
                <a:sysClr val="windowText" lastClr="0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重点往診チーム</a:t>
              </a:r>
              <a:endPar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圏域</a:t>
              </a:r>
              <a:r>
                <a:rPr kumimoji="1" lang="en-US" altLang="ja-JP"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9" name="グループ化 8"/>
          <p:cNvGrpSpPr/>
          <p:nvPr/>
        </p:nvGrpSpPr>
        <p:grpSpPr>
          <a:xfrm>
            <a:off x="1114167" y="2838722"/>
            <a:ext cx="6870626" cy="545493"/>
            <a:chOff x="1136809" y="5360585"/>
            <a:chExt cx="6870626" cy="545493"/>
          </a:xfrm>
        </p:grpSpPr>
        <p:sp>
          <p:nvSpPr>
            <p:cNvPr id="64" name="L 字 63"/>
            <p:cNvSpPr/>
            <p:nvPr/>
          </p:nvSpPr>
          <p:spPr>
            <a:xfrm rot="16200000">
              <a:off x="4447302" y="2265596"/>
              <a:ext cx="324000" cy="6796266"/>
            </a:xfrm>
            <a:prstGeom prst="corner">
              <a:avLst/>
            </a:prstGeom>
            <a:solidFill>
              <a:schemeClr val="bg1">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65" name="テキスト ボックス 64"/>
            <p:cNvSpPr txBox="1"/>
            <p:nvPr/>
          </p:nvSpPr>
          <p:spPr>
            <a:xfrm>
              <a:off x="3515026" y="5629079"/>
              <a:ext cx="1933958" cy="276999"/>
            </a:xfrm>
            <a:prstGeom prst="rect">
              <a:avLst/>
            </a:prstGeom>
            <a:solidFill>
              <a:sysClr val="window" lastClr="FFFFFF"/>
            </a:solidFill>
            <a:ln w="19050">
              <a:solidFill>
                <a:sysClr val="windowText" lastClr="00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往診治療実施</a:t>
              </a:r>
            </a:p>
          </p:txBody>
        </p:sp>
        <p:sp>
          <p:nvSpPr>
            <p:cNvPr id="4" name="右矢印 3"/>
            <p:cNvSpPr/>
            <p:nvPr/>
          </p:nvSpPr>
          <p:spPr>
            <a:xfrm rot="16200000">
              <a:off x="1082809" y="5414585"/>
              <a:ext cx="432000" cy="324000"/>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1" name="角丸四角形 50"/>
          <p:cNvSpPr/>
          <p:nvPr/>
        </p:nvSpPr>
        <p:spPr>
          <a:xfrm>
            <a:off x="2108167" y="925292"/>
            <a:ext cx="5281326" cy="2009142"/>
          </a:xfrm>
          <a:prstGeom prst="roundRect">
            <a:avLst>
              <a:gd name="adj" fmla="val 8844"/>
            </a:avLst>
          </a:prstGeom>
          <a:solidFill>
            <a:schemeClr val="bg1">
              <a:lumMod val="95000"/>
            </a:schemeClr>
          </a:solidFill>
          <a:ln w="28575" cap="flat" cmpd="sng" algn="ctr">
            <a:solidFill>
              <a:srgbClr val="5B9BD5">
                <a:shade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cxnSp>
        <p:nvCxnSpPr>
          <p:cNvPr id="6" name="直線矢印コネクタ 5"/>
          <p:cNvCxnSpPr/>
          <p:nvPr/>
        </p:nvCxnSpPr>
        <p:spPr>
          <a:xfrm>
            <a:off x="1611244" y="1309300"/>
            <a:ext cx="5904000" cy="0"/>
          </a:xfrm>
          <a:prstGeom prst="straightConnector1">
            <a:avLst/>
          </a:prstGeom>
          <a:ln w="79375">
            <a:tailEnd type="triangle"/>
          </a:ln>
        </p:spPr>
        <p:style>
          <a:lnRef idx="1">
            <a:schemeClr val="accent1"/>
          </a:lnRef>
          <a:fillRef idx="0">
            <a:schemeClr val="accent1"/>
          </a:fillRef>
          <a:effectRef idx="0">
            <a:schemeClr val="accent1"/>
          </a:effectRef>
          <a:fontRef idx="minor">
            <a:schemeClr val="tx1"/>
          </a:fontRef>
        </p:style>
      </p:cxnSp>
      <p:sp>
        <p:nvSpPr>
          <p:cNvPr id="59" name="テキスト ボックス 58"/>
          <p:cNvSpPr txBox="1"/>
          <p:nvPr/>
        </p:nvSpPr>
        <p:spPr>
          <a:xfrm>
            <a:off x="4190863" y="808187"/>
            <a:ext cx="1005960" cy="276999"/>
          </a:xfrm>
          <a:prstGeom prst="rect">
            <a:avLst/>
          </a:prstGeom>
          <a:solidFill>
            <a:srgbClr val="00206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時間以内</a:t>
            </a:r>
          </a:p>
        </p:txBody>
      </p:sp>
      <p:sp>
        <p:nvSpPr>
          <p:cNvPr id="43" name="テキスト ボックス 42"/>
          <p:cNvSpPr txBox="1"/>
          <p:nvPr/>
        </p:nvSpPr>
        <p:spPr>
          <a:xfrm>
            <a:off x="2272384" y="1179853"/>
            <a:ext cx="2772000" cy="335989"/>
          </a:xfrm>
          <a:prstGeom prst="rect">
            <a:avLst/>
          </a:prstGeom>
          <a:solidFill>
            <a:schemeClr val="bg1"/>
          </a:solidFill>
          <a:ln w="31750">
            <a:solidFill>
              <a:srgbClr val="002060"/>
            </a:solidFill>
          </a:ln>
        </p:spPr>
        <p:txBody>
          <a:bodyPr wrap="square"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協力医療機関にコロナ治療を</a:t>
            </a: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依頼</a:t>
            </a:r>
            <a:endParaRPr kumimoji="1" lang="en-US" altLang="ja-JP"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7" name="直線矢印コネクタ 46"/>
          <p:cNvCxnSpPr/>
          <p:nvPr/>
        </p:nvCxnSpPr>
        <p:spPr>
          <a:xfrm>
            <a:off x="1891302" y="1783410"/>
            <a:ext cx="5616000" cy="0"/>
          </a:xfrm>
          <a:prstGeom prst="straightConnector1">
            <a:avLst/>
          </a:prstGeom>
          <a:ln w="79375">
            <a:tailEnd type="triangle"/>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2272384" y="1647332"/>
            <a:ext cx="2499253" cy="335989"/>
          </a:xfrm>
          <a:prstGeom prst="rect">
            <a:avLst/>
          </a:prstGeom>
          <a:solidFill>
            <a:schemeClr val="bg1"/>
          </a:solidFill>
          <a:ln w="31750">
            <a:solidFill>
              <a:srgbClr val="002060"/>
            </a:solidFill>
          </a:ln>
        </p:spPr>
        <p:txBody>
          <a:bodyPr wrap="square"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往診専用ホットライン　　　　　</a:t>
            </a:r>
            <a:endParaRPr kumimoji="1"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9" name="直線矢印コネクタ 48"/>
          <p:cNvCxnSpPr/>
          <p:nvPr/>
        </p:nvCxnSpPr>
        <p:spPr>
          <a:xfrm>
            <a:off x="1891302" y="2523858"/>
            <a:ext cx="5616000" cy="0"/>
          </a:xfrm>
          <a:prstGeom prst="straightConnector1">
            <a:avLst/>
          </a:prstGeom>
          <a:ln w="79375">
            <a:tailEnd type="triangle"/>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2278838" y="2463531"/>
            <a:ext cx="2492799" cy="335989"/>
          </a:xfrm>
          <a:prstGeom prst="rect">
            <a:avLst/>
          </a:prstGeom>
          <a:solidFill>
            <a:schemeClr val="bg1"/>
          </a:solidFill>
          <a:ln w="31750">
            <a:solidFill>
              <a:srgbClr val="002060"/>
            </a:solidFill>
          </a:ln>
        </p:spPr>
        <p:txBody>
          <a:bodyPr wrap="square"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 高齢者施設往診専用ダイヤル　　</a:t>
            </a:r>
            <a:r>
              <a:rPr kumimoji="1"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p:cNvSpPr/>
          <p:nvPr/>
        </p:nvSpPr>
        <p:spPr>
          <a:xfrm>
            <a:off x="5040440" y="2381163"/>
            <a:ext cx="2165115" cy="446483"/>
          </a:xfrm>
          <a:prstGeom prst="rect">
            <a:avLst/>
          </a:prstGeom>
          <a:solidFill>
            <a:srgbClr val="FFDAC1"/>
          </a:solidFill>
          <a:ln w="38100" cap="flat" cmpd="sng" algn="ctr">
            <a:solidFill>
              <a:srgbClr val="FF6600"/>
            </a:solidFill>
            <a:prstDash val="solid"/>
            <a:miter lim="800000"/>
          </a:ln>
          <a:effectLst/>
        </p:spPr>
        <p:txBody>
          <a:bodyPr rtlCol="0" anchor="ct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大阪府高齢者施設等</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3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クラスター対応強化チーム（</a:t>
            </a:r>
            <a:r>
              <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OCRT</a:t>
            </a: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14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ja-JP" altLang="en-US" sz="1400" b="1" i="0" u="sng"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grpSp>
        <p:nvGrpSpPr>
          <p:cNvPr id="73" name="グループ化 72"/>
          <p:cNvGrpSpPr/>
          <p:nvPr/>
        </p:nvGrpSpPr>
        <p:grpSpPr>
          <a:xfrm>
            <a:off x="5678906" y="1468076"/>
            <a:ext cx="1202026" cy="638869"/>
            <a:chOff x="6070121" y="3354402"/>
            <a:chExt cx="1142131" cy="611796"/>
          </a:xfrm>
        </p:grpSpPr>
        <p:sp>
          <p:nvSpPr>
            <p:cNvPr id="74" name="正方形/長方形 73"/>
            <p:cNvSpPr/>
            <p:nvPr/>
          </p:nvSpPr>
          <p:spPr>
            <a:xfrm>
              <a:off x="6146601" y="3354402"/>
              <a:ext cx="957771" cy="275796"/>
            </a:xfrm>
            <a:prstGeom prst="rect">
              <a:avLst/>
            </a:prstGeom>
            <a:solidFill>
              <a:schemeClr val="bg1"/>
            </a:solidFill>
            <a:ln w="3175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75" name="正方形/長方形 74"/>
            <p:cNvSpPr/>
            <p:nvPr/>
          </p:nvSpPr>
          <p:spPr>
            <a:xfrm>
              <a:off x="6146601" y="3655413"/>
              <a:ext cx="957772" cy="275796"/>
            </a:xfrm>
            <a:prstGeom prst="rect">
              <a:avLst/>
            </a:prstGeom>
            <a:solidFill>
              <a:schemeClr val="bg1"/>
            </a:solidFill>
            <a:ln w="31750" cap="flat" cmpd="sng" algn="ctr">
              <a:solidFill>
                <a:srgbClr val="44546A"/>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77" name="テキスト ボックス 76"/>
            <p:cNvSpPr txBox="1"/>
            <p:nvPr/>
          </p:nvSpPr>
          <p:spPr>
            <a:xfrm>
              <a:off x="6099339" y="3372046"/>
              <a:ext cx="1112913" cy="22105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　等</a:t>
              </a:r>
            </a:p>
          </p:txBody>
        </p:sp>
        <p:sp>
          <p:nvSpPr>
            <p:cNvPr id="76" name="テキスト ボックス 75"/>
            <p:cNvSpPr txBox="1"/>
            <p:nvPr/>
          </p:nvSpPr>
          <p:spPr>
            <a:xfrm>
              <a:off x="6070121" y="3612517"/>
              <a:ext cx="1128803" cy="353681"/>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保健所ホットライン</a:t>
              </a:r>
              <a:endParaRPr kumimoji="1" lang="en-US" altLang="ja-JP"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OCRT</a:t>
              </a:r>
              <a:r>
                <a:rPr kumimoji="1" lang="ja-JP" altLang="en-US" sz="9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専用）</a:t>
              </a:r>
            </a:p>
          </p:txBody>
        </p:sp>
      </p:grpSp>
      <p:grpSp>
        <p:nvGrpSpPr>
          <p:cNvPr id="7" name="グループ化 6"/>
          <p:cNvGrpSpPr/>
          <p:nvPr/>
        </p:nvGrpSpPr>
        <p:grpSpPr>
          <a:xfrm>
            <a:off x="349636" y="1011230"/>
            <a:ext cx="1529062" cy="1871491"/>
            <a:chOff x="422569" y="2844303"/>
            <a:chExt cx="1529062" cy="1971585"/>
          </a:xfrm>
        </p:grpSpPr>
        <p:sp>
          <p:nvSpPr>
            <p:cNvPr id="53" name="正方形/長方形 52"/>
            <p:cNvSpPr/>
            <p:nvPr/>
          </p:nvSpPr>
          <p:spPr>
            <a:xfrm>
              <a:off x="422569" y="2844303"/>
              <a:ext cx="1529062" cy="1971585"/>
            </a:xfrm>
            <a:prstGeom prst="rect">
              <a:avLst/>
            </a:prstGeom>
            <a:solidFill>
              <a:schemeClr val="bg1"/>
            </a:solidFill>
            <a:ln w="3175" cap="flat" cmpd="sng" algn="ctr">
              <a:solidFill>
                <a:srgbClr val="5B9BD5">
                  <a:shade val="50000"/>
                </a:srgbClr>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66" name="テキスト ボックス 65"/>
            <p:cNvSpPr txBox="1"/>
            <p:nvPr/>
          </p:nvSpPr>
          <p:spPr>
            <a:xfrm>
              <a:off x="736868" y="2926291"/>
              <a:ext cx="948601"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（入所施設）</a:t>
              </a:r>
            </a:p>
          </p:txBody>
        </p:sp>
        <p:sp>
          <p:nvSpPr>
            <p:cNvPr id="70" name="角丸四角形 69"/>
            <p:cNvSpPr/>
            <p:nvPr/>
          </p:nvSpPr>
          <p:spPr>
            <a:xfrm>
              <a:off x="623430" y="3968062"/>
              <a:ext cx="1175475" cy="498973"/>
            </a:xfrm>
            <a:prstGeom prst="roundRect">
              <a:avLst/>
            </a:prstGeom>
            <a:solidFill>
              <a:schemeClr val="accent1">
                <a:lumMod val="20000"/>
                <a:lumOff val="80000"/>
              </a:schemeClr>
            </a:solidFill>
            <a:ln w="12700" cap="flat" cmpd="sng" algn="ctr">
              <a:solidFill>
                <a:srgbClr val="5B9BD5">
                  <a:shade val="50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往診治療に</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ついての相談</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80" name="正方形/長方形 79"/>
            <p:cNvSpPr/>
            <p:nvPr/>
          </p:nvSpPr>
          <p:spPr>
            <a:xfrm>
              <a:off x="539698" y="3449878"/>
              <a:ext cx="1411933" cy="41549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施設入所者</a:t>
              </a: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a:t>
              </a:r>
              <a:endParaRPr kumimoji="1" lang="en-US" altLang="ja-JP"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が判明</a:t>
              </a:r>
            </a:p>
          </p:txBody>
        </p:sp>
      </p:grpSp>
      <p:grpSp>
        <p:nvGrpSpPr>
          <p:cNvPr id="8" name="グループ化 7"/>
          <p:cNvGrpSpPr/>
          <p:nvPr/>
        </p:nvGrpSpPr>
        <p:grpSpPr>
          <a:xfrm>
            <a:off x="5749979" y="2114102"/>
            <a:ext cx="1028292" cy="277976"/>
            <a:chOff x="5624530" y="4036745"/>
            <a:chExt cx="1028292" cy="277976"/>
          </a:xfrm>
        </p:grpSpPr>
        <p:sp>
          <p:nvSpPr>
            <p:cNvPr id="67" name="右矢印 66"/>
            <p:cNvSpPr/>
            <p:nvPr/>
          </p:nvSpPr>
          <p:spPr>
            <a:xfrm rot="16200000">
              <a:off x="6377952" y="4002138"/>
              <a:ext cx="240263" cy="309477"/>
            </a:xfrm>
            <a:prstGeom prst="rightArrow">
              <a:avLst/>
            </a:prstGeom>
            <a:solidFill>
              <a:srgbClr val="FFC000">
                <a:lumMod val="60000"/>
                <a:lumOff val="40000"/>
              </a:srgbClr>
            </a:solidFill>
            <a:ln w="12700" cap="flat" cmpd="sng" algn="ctr">
              <a:solidFill>
                <a:sysClr val="windowText" lastClr="000000">
                  <a:shade val="50000"/>
                </a:sysClr>
              </a:solidFill>
              <a:prstDash val="solid"/>
              <a:miter lim="800000"/>
            </a:ln>
            <a:effectLst/>
          </p:spPr>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p>
          </p:txBody>
        </p:sp>
        <p:sp>
          <p:nvSpPr>
            <p:cNvPr id="68" name="右矢印 67"/>
            <p:cNvSpPr/>
            <p:nvPr/>
          </p:nvSpPr>
          <p:spPr>
            <a:xfrm rot="5400000" flipV="1">
              <a:off x="5673423" y="4012553"/>
              <a:ext cx="221273" cy="319060"/>
            </a:xfrm>
            <a:prstGeom prst="rightArrow">
              <a:avLst/>
            </a:prstGeom>
            <a:solidFill>
              <a:srgbClr val="FFC000">
                <a:lumMod val="60000"/>
                <a:lumOff val="40000"/>
              </a:srgbClr>
            </a:solidFill>
            <a:ln w="12700" cap="flat" cmpd="sng" algn="ctr">
              <a:solidFill>
                <a:sysClr val="windowText" lastClr="000000">
                  <a:shade val="50000"/>
                </a:sysClr>
              </a:solidFill>
              <a:prstDash val="solid"/>
              <a:miter lim="800000"/>
            </a:ln>
            <a:effectLst/>
          </p:spPr>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p>
          </p:txBody>
        </p:sp>
        <p:sp>
          <p:nvSpPr>
            <p:cNvPr id="69" name="テキスト ボックス 68"/>
            <p:cNvSpPr txBox="1"/>
            <p:nvPr/>
          </p:nvSpPr>
          <p:spPr>
            <a:xfrm>
              <a:off x="5901738" y="4060805"/>
              <a:ext cx="625342" cy="253916"/>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調整</a:t>
              </a:r>
            </a:p>
          </p:txBody>
        </p:sp>
      </p:grpSp>
      <p:sp>
        <p:nvSpPr>
          <p:cNvPr id="111" name="タイトル 1"/>
          <p:cNvSpPr txBox="1">
            <a:spLocks/>
          </p:cNvSpPr>
          <p:nvPr/>
        </p:nvSpPr>
        <p:spPr>
          <a:xfrm>
            <a:off x="152347" y="3615273"/>
            <a:ext cx="6074665"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別記⑮</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高齢者施設等に</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おける</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ワクチン</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接種</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促進に向けた取組</a:t>
            </a:r>
          </a:p>
        </p:txBody>
      </p:sp>
      <p:sp>
        <p:nvSpPr>
          <p:cNvPr id="112" name="角丸四角形 111"/>
          <p:cNvSpPr/>
          <p:nvPr/>
        </p:nvSpPr>
        <p:spPr>
          <a:xfrm>
            <a:off x="7187469" y="4051073"/>
            <a:ext cx="1728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大阪独自</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3" name="正方形/長方形 112"/>
          <p:cNvSpPr/>
          <p:nvPr/>
        </p:nvSpPr>
        <p:spPr>
          <a:xfrm>
            <a:off x="208576" y="4054313"/>
            <a:ext cx="5474981"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取組１</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府</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巡回接種チームの創設（接種体制の確保支援</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14" name="正方形/長方形 113"/>
          <p:cNvSpPr/>
          <p:nvPr/>
        </p:nvSpPr>
        <p:spPr>
          <a:xfrm>
            <a:off x="477057" y="4284612"/>
            <a:ext cx="8956888"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接種医療機関の確保が困難な高齢者施設等に対し、府の巡回接種チームによる接種を実施</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grpSp>
        <p:nvGrpSpPr>
          <p:cNvPr id="115" name="グループ化 114"/>
          <p:cNvGrpSpPr/>
          <p:nvPr/>
        </p:nvGrpSpPr>
        <p:grpSpPr>
          <a:xfrm>
            <a:off x="499058" y="4619335"/>
            <a:ext cx="8498243" cy="1724985"/>
            <a:chOff x="356416" y="1233243"/>
            <a:chExt cx="8498243" cy="1724985"/>
          </a:xfrm>
        </p:grpSpPr>
        <p:sp>
          <p:nvSpPr>
            <p:cNvPr id="116" name="二等辺三角形 115"/>
            <p:cNvSpPr/>
            <p:nvPr/>
          </p:nvSpPr>
          <p:spPr>
            <a:xfrm rot="5400000">
              <a:off x="2315486" y="1819327"/>
              <a:ext cx="1352128" cy="358479"/>
            </a:xfrm>
            <a:prstGeom prst="triangle">
              <a:avLst/>
            </a:prstGeom>
            <a:solidFill>
              <a:srgbClr val="00B0F0">
                <a:alpha val="70000"/>
              </a:srgbClr>
            </a:solidFill>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17" name="グループ化 116"/>
            <p:cNvGrpSpPr/>
            <p:nvPr/>
          </p:nvGrpSpPr>
          <p:grpSpPr>
            <a:xfrm>
              <a:off x="356416" y="1248616"/>
              <a:ext cx="2101518" cy="1455678"/>
              <a:chOff x="320912" y="2544334"/>
              <a:chExt cx="3813288" cy="1285902"/>
            </a:xfrm>
          </p:grpSpPr>
          <p:sp>
            <p:nvSpPr>
              <p:cNvPr id="143" name="角丸四角形 142"/>
              <p:cNvSpPr/>
              <p:nvPr/>
            </p:nvSpPr>
            <p:spPr>
              <a:xfrm>
                <a:off x="320912" y="2544334"/>
                <a:ext cx="3813288" cy="1285902"/>
              </a:xfrm>
              <a:prstGeom prst="roundRect">
                <a:avLst>
                  <a:gd name="adj" fmla="val 8096"/>
                </a:avLst>
              </a:prstGeom>
              <a:solidFill>
                <a:schemeClr val="tx2">
                  <a:lumMod val="40000"/>
                  <a:lumOff val="6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t"/>
              <a:lstStyle/>
              <a:p>
                <a:pPr marL="0" marR="0" lvl="0" indent="0" algn="ctr" defTabSz="457200" rtl="0" eaLnBrk="1" fontAlgn="auto" latinLnBrk="0" hangingPunct="1">
                  <a:lnSpc>
                    <a:spcPts val="900"/>
                  </a:lnSpc>
                  <a:spcBef>
                    <a:spcPts val="0"/>
                  </a:spcBef>
                  <a:spcAft>
                    <a:spcPts val="0"/>
                  </a:spcAft>
                  <a:buClrTx/>
                  <a:buSzTx/>
                  <a:buFontTx/>
                  <a:buNone/>
                  <a:tabLst/>
                  <a:defRPr/>
                </a:pPr>
                <a:endParaRPr kumimoji="0" lang="en-US" altLang="ja-JP"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a:t>
                </a:r>
                <a:r>
                  <a:rPr kumimoji="0"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施設等・市町村</a:t>
                </a:r>
                <a:endParaRPr kumimoji="0"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4" name="テキスト ボックス 143"/>
              <p:cNvSpPr txBox="1"/>
              <p:nvPr/>
            </p:nvSpPr>
            <p:spPr>
              <a:xfrm>
                <a:off x="503992" y="2976653"/>
                <a:ext cx="3462142" cy="670638"/>
              </a:xfrm>
              <a:prstGeom prst="rect">
                <a:avLst/>
              </a:prstGeom>
              <a:solidFill>
                <a:schemeClr val="bg1"/>
              </a:solidFill>
              <a:ln w="12700">
                <a:noFill/>
                <a:prstDash val="solid"/>
              </a:ln>
              <a:effectLst>
                <a:outerShdw blurRad="50800" dist="38100" dir="2700000" algn="tl" rotWithShape="0">
                  <a:prstClr val="black">
                    <a:alpha val="40000"/>
                  </a:prstClr>
                </a:outerShdw>
              </a:effectLst>
            </p:spPr>
            <p:txBody>
              <a:bodyPr wrap="square" rtlCol="0">
                <a:spAutoFit/>
              </a:bodyPr>
              <a:lstStyle/>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による接種医療</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機関の　</a:t>
                </a:r>
                <a:endParaRPr kumimoji="0"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確保</a:t>
                </a:r>
              </a:p>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②市町村</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による施設と</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接種</a:t>
                </a:r>
                <a:endParaRPr kumimoji="0"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ts val="13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機関</a:t>
                </a:r>
                <a:r>
                  <a:rPr kumimoji="0"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のマッチング</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18" name="グループ化 117"/>
            <p:cNvGrpSpPr/>
            <p:nvPr/>
          </p:nvGrpSpPr>
          <p:grpSpPr>
            <a:xfrm>
              <a:off x="3317601" y="1233243"/>
              <a:ext cx="5537058" cy="1724985"/>
              <a:chOff x="3753865" y="1815432"/>
              <a:chExt cx="5537058" cy="1724985"/>
            </a:xfrm>
          </p:grpSpPr>
          <p:grpSp>
            <p:nvGrpSpPr>
              <p:cNvPr id="122" name="グループ化 121"/>
              <p:cNvGrpSpPr/>
              <p:nvPr/>
            </p:nvGrpSpPr>
            <p:grpSpPr>
              <a:xfrm>
                <a:off x="3753865" y="1815432"/>
                <a:ext cx="5537058" cy="1724985"/>
                <a:chOff x="4939955" y="1851881"/>
                <a:chExt cx="7382743" cy="2299980"/>
              </a:xfrm>
            </p:grpSpPr>
            <p:grpSp>
              <p:nvGrpSpPr>
                <p:cNvPr id="124" name="グループ化 123"/>
                <p:cNvGrpSpPr/>
                <p:nvPr/>
              </p:nvGrpSpPr>
              <p:grpSpPr>
                <a:xfrm>
                  <a:off x="4964592" y="1851881"/>
                  <a:ext cx="7358106" cy="2299980"/>
                  <a:chOff x="4823912" y="2287984"/>
                  <a:chExt cx="7358106" cy="2299980"/>
                </a:xfrm>
              </p:grpSpPr>
              <p:grpSp>
                <p:nvGrpSpPr>
                  <p:cNvPr id="126" name="グループ化 125"/>
                  <p:cNvGrpSpPr/>
                  <p:nvPr/>
                </p:nvGrpSpPr>
                <p:grpSpPr>
                  <a:xfrm>
                    <a:off x="4823912" y="2316674"/>
                    <a:ext cx="7358106" cy="2271290"/>
                    <a:chOff x="4823912" y="2305468"/>
                    <a:chExt cx="7358106" cy="2271290"/>
                  </a:xfrm>
                </p:grpSpPr>
                <p:cxnSp>
                  <p:nvCxnSpPr>
                    <p:cNvPr id="131" name="直線コネクタ 130"/>
                    <p:cNvCxnSpPr/>
                    <p:nvPr/>
                  </p:nvCxnSpPr>
                  <p:spPr>
                    <a:xfrm>
                      <a:off x="10375471" y="2846223"/>
                      <a:ext cx="0" cy="468000"/>
                    </a:xfrm>
                    <a:prstGeom prst="line">
                      <a:avLst/>
                    </a:prstGeom>
                    <a:ln w="38100">
                      <a:solidFill>
                        <a:srgbClr val="002060"/>
                      </a:solidFill>
                    </a:ln>
                  </p:spPr>
                  <p:style>
                    <a:lnRef idx="1">
                      <a:schemeClr val="accent1"/>
                    </a:lnRef>
                    <a:fillRef idx="0">
                      <a:schemeClr val="accent1"/>
                    </a:fillRef>
                    <a:effectRef idx="0">
                      <a:schemeClr val="accent1"/>
                    </a:effectRef>
                    <a:fontRef idx="minor">
                      <a:schemeClr val="tx1"/>
                    </a:fontRef>
                  </p:style>
                </p:cxnSp>
                <p:sp>
                  <p:nvSpPr>
                    <p:cNvPr id="132" name="角丸四角形 131"/>
                    <p:cNvSpPr/>
                    <p:nvPr/>
                  </p:nvSpPr>
                  <p:spPr>
                    <a:xfrm>
                      <a:off x="4823912" y="2305468"/>
                      <a:ext cx="1620000" cy="540000"/>
                    </a:xfrm>
                    <a:prstGeom prst="roundRect">
                      <a:avLst>
                        <a:gd name="adj" fmla="val 21976"/>
                      </a:avLst>
                    </a:prstGeom>
                    <a:solidFill>
                      <a:schemeClr val="tx2">
                        <a:lumMod val="40000"/>
                        <a:lumOff val="6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3" name="左右矢印 132"/>
                    <p:cNvSpPr/>
                    <p:nvPr/>
                  </p:nvSpPr>
                  <p:spPr>
                    <a:xfrm>
                      <a:off x="6443912" y="3674702"/>
                      <a:ext cx="1944000" cy="336000"/>
                    </a:xfrm>
                    <a:prstGeom prst="lef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34" name="グループ化 133"/>
                    <p:cNvGrpSpPr/>
                    <p:nvPr/>
                  </p:nvGrpSpPr>
                  <p:grpSpPr>
                    <a:xfrm>
                      <a:off x="5371076" y="4081115"/>
                      <a:ext cx="5080395" cy="495643"/>
                      <a:chOff x="6075712" y="3026138"/>
                      <a:chExt cx="5037241" cy="495643"/>
                    </a:xfrm>
                    <a:solidFill>
                      <a:schemeClr val="accent5">
                        <a:lumMod val="60000"/>
                        <a:lumOff val="40000"/>
                      </a:schemeClr>
                    </a:solidFill>
                  </p:grpSpPr>
                  <p:sp>
                    <p:nvSpPr>
                      <p:cNvPr id="140" name="正方形/長方形 139"/>
                      <p:cNvSpPr/>
                      <p:nvPr/>
                    </p:nvSpPr>
                    <p:spPr>
                      <a:xfrm>
                        <a:off x="10970176" y="3063582"/>
                        <a:ext cx="142777" cy="336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1" name="正方形/長方形 140"/>
                      <p:cNvSpPr/>
                      <p:nvPr/>
                    </p:nvSpPr>
                    <p:spPr>
                      <a:xfrm rot="5400000">
                        <a:off x="8584020" y="998779"/>
                        <a:ext cx="144000" cy="490200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2" name="下矢印 141"/>
                      <p:cNvSpPr/>
                      <p:nvPr/>
                    </p:nvSpPr>
                    <p:spPr>
                      <a:xfrm rot="10800000">
                        <a:off x="6075712" y="3026138"/>
                        <a:ext cx="428330" cy="469219"/>
                      </a:xfrm>
                      <a:prstGeom prst="downArrow">
                        <a:avLst>
                          <a:gd name="adj1" fmla="val 42551"/>
                          <a:gd name="adj2" fmla="val 46276"/>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35" name="グループ化 134"/>
                    <p:cNvGrpSpPr/>
                    <p:nvPr/>
                  </p:nvGrpSpPr>
                  <p:grpSpPr>
                    <a:xfrm>
                      <a:off x="8448359" y="3074542"/>
                      <a:ext cx="3733659" cy="1005959"/>
                      <a:chOff x="7905025" y="3056616"/>
                      <a:chExt cx="3733659" cy="1005959"/>
                    </a:xfrm>
                  </p:grpSpPr>
                  <p:sp>
                    <p:nvSpPr>
                      <p:cNvPr id="137" name="角丸四角形 136"/>
                      <p:cNvSpPr/>
                      <p:nvPr/>
                    </p:nvSpPr>
                    <p:spPr>
                      <a:xfrm>
                        <a:off x="7905025" y="3056616"/>
                        <a:ext cx="3733659" cy="1005959"/>
                      </a:xfrm>
                      <a:prstGeom prst="roundRect">
                        <a:avLst>
                          <a:gd name="adj" fmla="val 8096"/>
                        </a:avLst>
                      </a:prstGeom>
                      <a:solidFill>
                        <a:srgbClr val="002060"/>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巡回接種チーム</a:t>
                        </a:r>
                        <a:endParaRPr kumimoji="1"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8" name="テキスト ボックス 137"/>
                      <p:cNvSpPr txBox="1"/>
                      <p:nvPr/>
                    </p:nvSpPr>
                    <p:spPr>
                      <a:xfrm>
                        <a:off x="8013133" y="3408030"/>
                        <a:ext cx="1758920" cy="523220"/>
                      </a:xfrm>
                      <a:prstGeom prst="rect">
                        <a:avLst/>
                      </a:prstGeom>
                      <a:solidFill>
                        <a:schemeClr val="bg1"/>
                      </a:solidFill>
                      <a:ln w="12700">
                        <a:noFill/>
                        <a:prstDash val="solid"/>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事務局</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（施設等と</a:t>
                        </a:r>
                        <a:r>
                          <a:rPr kumimoji="0"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の調整</a:t>
                        </a:r>
                        <a:r>
                          <a:rPr kumimoji="0"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窓口）</a:t>
                        </a:r>
                        <a:endParaRPr kumimoji="0"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9" name="テキスト ボックス 138"/>
                      <p:cNvSpPr txBox="1"/>
                      <p:nvPr/>
                    </p:nvSpPr>
                    <p:spPr>
                      <a:xfrm>
                        <a:off x="9921434" y="3408298"/>
                        <a:ext cx="1567869" cy="523220"/>
                      </a:xfrm>
                      <a:prstGeom prst="rect">
                        <a:avLst/>
                      </a:prstGeom>
                      <a:solidFill>
                        <a:schemeClr val="bg1"/>
                      </a:solidFill>
                      <a:ln w="12700">
                        <a:noFill/>
                        <a:prstDash val="solid"/>
                      </a:ln>
                      <a:effectLst>
                        <a:outerShdw blurRad="50800" dist="38100" dir="2700000" algn="tl" rotWithShape="0">
                          <a:prstClr val="black">
                            <a:alpha val="40000"/>
                          </a:prstClr>
                        </a:outerShdw>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巡回</a:t>
                        </a:r>
                        <a:r>
                          <a:rPr kumimoji="0"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接種従事者</a:t>
                        </a:r>
                        <a:endParaRPr kumimoji="0"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（医師・看護師等）</a:t>
                        </a:r>
                        <a:endParaRPr kumimoji="0"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36" name="テキスト ボックス 135"/>
                    <p:cNvSpPr txBox="1"/>
                    <p:nvPr/>
                  </p:nvSpPr>
                  <p:spPr>
                    <a:xfrm>
                      <a:off x="10431966" y="2792828"/>
                      <a:ext cx="936000" cy="3385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（委託）</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27" name="左右矢印 126"/>
                  <p:cNvSpPr/>
                  <p:nvPr/>
                </p:nvSpPr>
                <p:spPr>
                  <a:xfrm>
                    <a:off x="6489592" y="2287984"/>
                    <a:ext cx="3024000" cy="576000"/>
                  </a:xfrm>
                  <a:prstGeom prst="leftRightArrow">
                    <a:avLst/>
                  </a:prstGeom>
                  <a:noFill/>
                  <a:ln w="9525">
                    <a:solidFill>
                      <a:schemeClr val="bg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適宜調整</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28" name="グループ化 127"/>
                  <p:cNvGrpSpPr/>
                  <p:nvPr/>
                </p:nvGrpSpPr>
                <p:grpSpPr>
                  <a:xfrm>
                    <a:off x="5288829" y="2852220"/>
                    <a:ext cx="585642" cy="1052583"/>
                    <a:chOff x="5326929" y="2814120"/>
                    <a:chExt cx="585642" cy="1052583"/>
                  </a:xfrm>
                </p:grpSpPr>
                <p:sp>
                  <p:nvSpPr>
                    <p:cNvPr id="129" name="左右矢印 128"/>
                    <p:cNvSpPr/>
                    <p:nvPr/>
                  </p:nvSpPr>
                  <p:spPr>
                    <a:xfrm rot="5400000">
                      <a:off x="5250189" y="2890860"/>
                      <a:ext cx="729480" cy="576000"/>
                    </a:xfrm>
                    <a:prstGeom prst="leftRightArrow">
                      <a:avLst/>
                    </a:prstGeom>
                    <a:noFill/>
                    <a:ln w="9525">
                      <a:solidFill>
                        <a:schemeClr val="bg2">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EEECE1">
                            <a:lumMod val="90000"/>
                          </a:srgb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0" name="テキスト ボックス 129"/>
                    <p:cNvSpPr txBox="1"/>
                    <p:nvPr/>
                  </p:nvSpPr>
                  <p:spPr>
                    <a:xfrm>
                      <a:off x="5481684" y="2958405"/>
                      <a:ext cx="430887" cy="908298"/>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適宜</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調整</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sp>
              <p:nvSpPr>
                <p:cNvPr id="125" name="角丸四角形 124"/>
                <p:cNvSpPr/>
                <p:nvPr/>
              </p:nvSpPr>
              <p:spPr>
                <a:xfrm>
                  <a:off x="4939955" y="3159904"/>
                  <a:ext cx="1620000" cy="540000"/>
                </a:xfrm>
                <a:prstGeom prst="roundRect">
                  <a:avLst>
                    <a:gd name="adj" fmla="val 21976"/>
                  </a:avLst>
                </a:prstGeom>
                <a:solidFill>
                  <a:schemeClr val="tx2">
                    <a:lumMod val="40000"/>
                    <a:lumOff val="6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23" name="角丸四角形 122"/>
              <p:cNvSpPr/>
              <p:nvPr/>
            </p:nvSpPr>
            <p:spPr>
              <a:xfrm>
                <a:off x="7330930" y="1827629"/>
                <a:ext cx="1215000" cy="405000"/>
              </a:xfrm>
              <a:prstGeom prst="roundRect">
                <a:avLst>
                  <a:gd name="adj" fmla="val 21976"/>
                </a:avLst>
              </a:prstGeom>
              <a:solidFill>
                <a:schemeClr val="accent6">
                  <a:lumMod val="60000"/>
                  <a:lumOff val="40000"/>
                </a:schemeClr>
              </a:solidFill>
              <a:ln>
                <a:noFill/>
              </a:ln>
              <a:scene3d>
                <a:camera prst="orthographicFront"/>
                <a:lightRig rig="threePt" dir="t"/>
              </a:scene3d>
              <a:sp3d>
                <a:bevelT/>
              </a:sp3d>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19" name="テキスト ボックス 118"/>
            <p:cNvSpPr txBox="1"/>
            <p:nvPr/>
          </p:nvSpPr>
          <p:spPr>
            <a:xfrm>
              <a:off x="2414678" y="1766349"/>
              <a:ext cx="1210588" cy="40011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地域の医療機関等</a:t>
              </a:r>
              <a:endParaRPr kumimoji="1" lang="en-US" altLang="ja-JP" sz="1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対応が困難</a:t>
              </a:r>
              <a:endPar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0" name="テキスト ボックス 119"/>
            <p:cNvSpPr txBox="1"/>
            <p:nvPr/>
          </p:nvSpPr>
          <p:spPr>
            <a:xfrm>
              <a:off x="4750126" y="1934252"/>
              <a:ext cx="1059906" cy="41549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❶ 依頼</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・調整</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（日時・人数等）</a:t>
              </a:r>
            </a:p>
          </p:txBody>
        </p:sp>
        <p:sp>
          <p:nvSpPr>
            <p:cNvPr id="121" name="テキスト ボックス 120"/>
            <p:cNvSpPr txBox="1"/>
            <p:nvPr/>
          </p:nvSpPr>
          <p:spPr>
            <a:xfrm>
              <a:off x="4830843" y="2598946"/>
              <a:ext cx="947695"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❷　巡回接種</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45" name="正方形/長方形 144"/>
          <p:cNvSpPr/>
          <p:nvPr/>
        </p:nvSpPr>
        <p:spPr>
          <a:xfrm>
            <a:off x="5938869" y="3729146"/>
            <a:ext cx="2933121" cy="276999"/>
          </a:xfrm>
          <a:prstGeom prst="rect">
            <a:avLst/>
          </a:prstGeom>
        </p:spPr>
        <p:txBody>
          <a:bodyPr wrap="square">
            <a:spAutoFit/>
          </a:bodyPr>
          <a:lstStyle/>
          <a:p>
            <a:pPr marL="0" marR="0" lvl="0" indent="0" algn="l" defTabSz="914348"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年６月</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13</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日から順次運用開始</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46" name="正方形/長方形 145"/>
          <p:cNvSpPr/>
          <p:nvPr/>
        </p:nvSpPr>
        <p:spPr>
          <a:xfrm>
            <a:off x="238138" y="6510382"/>
            <a:ext cx="4348522"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取組２</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接種券の代行手配（迅速な接種に向けた支援</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147" name="正方形/長方形 146"/>
          <p:cNvSpPr/>
          <p:nvPr/>
        </p:nvSpPr>
        <p:spPr>
          <a:xfrm>
            <a:off x="4436356" y="6510382"/>
            <a:ext cx="4315434"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取組３</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接種の進捗管理に係る市町村への</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支援</a:t>
            </a:r>
            <a:endPar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88314185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10400" y="6530223"/>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15" name="正方形/長方形 14"/>
          <p:cNvSpPr/>
          <p:nvPr/>
        </p:nvSpPr>
        <p:spPr>
          <a:xfrm>
            <a:off x="516260" y="674792"/>
            <a:ext cx="8595833"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医療機関の発熱外来体制ひっ迫に伴い、若年軽症者を対象とした検査・診療フローを実施。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年８月３日運用開始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4" name="タイトル 1"/>
          <p:cNvSpPr txBox="1">
            <a:spLocks/>
          </p:cNvSpPr>
          <p:nvPr/>
        </p:nvSpPr>
        <p:spPr>
          <a:xfrm>
            <a:off x="304800" y="189558"/>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別記⑯</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若年軽症者オンライン診療スキーム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18" name="角丸四角形 17"/>
          <p:cNvSpPr/>
          <p:nvPr/>
        </p:nvSpPr>
        <p:spPr>
          <a:xfrm>
            <a:off x="4848679" y="308986"/>
            <a:ext cx="2412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他の都道府県に先行して実施</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テキスト ボックス 20"/>
          <p:cNvSpPr txBox="1"/>
          <p:nvPr/>
        </p:nvSpPr>
        <p:spPr>
          <a:xfrm>
            <a:off x="7587459" y="3737774"/>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506132" y="2887538"/>
            <a:ext cx="2959650" cy="262800"/>
          </a:xfrm>
          <a:prstGeom prst="rect">
            <a:avLst/>
          </a:prstGeom>
          <a:noFill/>
          <a:ln w="12700" cap="flat" cmpd="sng" algn="ctr">
            <a:noFill/>
            <a:prstDash val="solid"/>
            <a:miter lim="800000"/>
          </a:ln>
          <a:effectLst/>
        </p:spPr>
        <p:txBody>
          <a:bodyPr wrap="square" rtlCol="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1200" b="1" i="0" u="sng"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200" b="1" i="0" u="sng"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若年軽症者無料検査センターフロー</a:t>
            </a:r>
          </a:p>
        </p:txBody>
      </p:sp>
      <p:sp>
        <p:nvSpPr>
          <p:cNvPr id="12" name="正方形/長方形 11"/>
          <p:cNvSpPr/>
          <p:nvPr/>
        </p:nvSpPr>
        <p:spPr>
          <a:xfrm>
            <a:off x="2919907" y="3363393"/>
            <a:ext cx="2150532" cy="684000"/>
          </a:xfrm>
          <a:prstGeom prst="rect">
            <a:avLst/>
          </a:prstGeom>
          <a:solidFill>
            <a:schemeClr val="tx2">
              <a:lumMod val="20000"/>
              <a:lumOff val="80000"/>
            </a:scheme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13" name="テキスト ボックス 12"/>
          <p:cNvSpPr txBox="1"/>
          <p:nvPr/>
        </p:nvSpPr>
        <p:spPr>
          <a:xfrm>
            <a:off x="3067634" y="3618031"/>
            <a:ext cx="1781045" cy="369332"/>
          </a:xfrm>
          <a:prstGeom prst="rect">
            <a:avLst/>
          </a:prstGeom>
          <a:solidFill>
            <a:sysClr val="window" lastClr="FFFFFF"/>
          </a:solidFill>
          <a:ln>
            <a:solidFill>
              <a:sysClr val="windowText" lastClr="000000"/>
            </a:solidFill>
          </a:ln>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☑陽性確定</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☑保健所へ発生届提出</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7" name="直線矢印コネクタ 16"/>
          <p:cNvCxnSpPr/>
          <p:nvPr/>
        </p:nvCxnSpPr>
        <p:spPr>
          <a:xfrm flipV="1">
            <a:off x="5095712" y="3725348"/>
            <a:ext cx="870491" cy="0"/>
          </a:xfrm>
          <a:prstGeom prst="straightConnector1">
            <a:avLst/>
          </a:prstGeom>
          <a:noFill/>
          <a:ln w="57150" cap="flat" cmpd="sng" algn="ctr">
            <a:solidFill>
              <a:srgbClr val="5B9BD5"/>
            </a:solidFill>
            <a:prstDash val="solid"/>
            <a:miter lim="800000"/>
            <a:tailEnd type="triangle"/>
          </a:ln>
          <a:effectLst/>
        </p:spPr>
      </p:cxnSp>
      <p:sp>
        <p:nvSpPr>
          <p:cNvPr id="19" name="テキスト ボックス 18"/>
          <p:cNvSpPr txBox="1"/>
          <p:nvPr/>
        </p:nvSpPr>
        <p:spPr>
          <a:xfrm>
            <a:off x="5966203" y="4155014"/>
            <a:ext cx="441512" cy="820041"/>
          </a:xfrm>
          <a:prstGeom prst="rect">
            <a:avLst/>
          </a:prstGeom>
          <a:noFill/>
          <a:ln>
            <a:solidFill>
              <a:sysClr val="windowText" lastClr="000000"/>
            </a:solidFill>
          </a:ln>
        </p:spPr>
        <p:txBody>
          <a:bodyPr vert="eaVert"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p:cNvSpPr txBox="1"/>
          <p:nvPr/>
        </p:nvSpPr>
        <p:spPr>
          <a:xfrm>
            <a:off x="5978420" y="3350718"/>
            <a:ext cx="429294" cy="695674"/>
          </a:xfrm>
          <a:prstGeom prst="rect">
            <a:avLst/>
          </a:prstGeom>
          <a:noFill/>
          <a:ln>
            <a:solidFill>
              <a:sysClr val="windowText" lastClr="000000"/>
            </a:solidFill>
          </a:ln>
        </p:spPr>
        <p:txBody>
          <a:bodyPr vert="eaVert"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保健所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テキスト ボックス 24"/>
          <p:cNvSpPr txBox="1"/>
          <p:nvPr/>
        </p:nvSpPr>
        <p:spPr>
          <a:xfrm>
            <a:off x="5149673" y="3507088"/>
            <a:ext cx="955297" cy="21929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25"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発生届提出</a:t>
            </a:r>
          </a:p>
        </p:txBody>
      </p:sp>
      <p:sp>
        <p:nvSpPr>
          <p:cNvPr id="26" name="正方形/長方形 25"/>
          <p:cNvSpPr/>
          <p:nvPr/>
        </p:nvSpPr>
        <p:spPr>
          <a:xfrm>
            <a:off x="1011499" y="3937950"/>
            <a:ext cx="612000" cy="204151"/>
          </a:xfrm>
          <a:prstGeom prst="rect">
            <a:avLst/>
          </a:prstGeom>
          <a:solidFill>
            <a:srgbClr val="5B9BD5">
              <a:alpha val="0"/>
            </a:srgbClr>
          </a:solidFill>
          <a:ln w="31750" cap="flat" cmpd="sng" algn="ctr">
            <a:solidFill>
              <a:srgbClr val="FF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　</a:t>
            </a:r>
          </a:p>
        </p:txBody>
      </p:sp>
      <p:sp>
        <p:nvSpPr>
          <p:cNvPr id="27" name="テキスト ボックス 26"/>
          <p:cNvSpPr txBox="1"/>
          <p:nvPr/>
        </p:nvSpPr>
        <p:spPr>
          <a:xfrm>
            <a:off x="5170390" y="4368077"/>
            <a:ext cx="955297" cy="21358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処方箋送付</a:t>
            </a:r>
          </a:p>
        </p:txBody>
      </p:sp>
      <p:sp>
        <p:nvSpPr>
          <p:cNvPr id="28" name="正方形/長方形 27"/>
          <p:cNvSpPr/>
          <p:nvPr/>
        </p:nvSpPr>
        <p:spPr>
          <a:xfrm>
            <a:off x="2899595" y="1705112"/>
            <a:ext cx="2194410" cy="324432"/>
          </a:xfrm>
          <a:prstGeom prst="rect">
            <a:avLst/>
          </a:prstGeom>
          <a:solidFill>
            <a:schemeClr val="tx2">
              <a:lumMod val="20000"/>
              <a:lumOff val="80000"/>
            </a:scheme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オンライン診療⇒陽性確定</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29" name="角丸四角形 28"/>
          <p:cNvSpPr/>
          <p:nvPr/>
        </p:nvSpPr>
        <p:spPr>
          <a:xfrm>
            <a:off x="2626664" y="1361446"/>
            <a:ext cx="3951779" cy="1440000"/>
          </a:xfrm>
          <a:prstGeom prst="roundRect">
            <a:avLst>
              <a:gd name="adj" fmla="val 4231"/>
            </a:avLst>
          </a:prstGeom>
          <a:noFill/>
          <a:ln w="12700" cap="flat" cmpd="sng" algn="ctr">
            <a:solidFill>
              <a:sysClr val="windowText" lastClr="000000"/>
            </a:solidFill>
            <a:prstDash val="solid"/>
            <a:miter lim="800000"/>
          </a:ln>
          <a:effectLst/>
        </p:spPr>
        <p:txBody>
          <a:bodyPr rtlCol="0" anchor="t" anchorCtr="0"/>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33" name="角丸四角形 32"/>
          <p:cNvSpPr/>
          <p:nvPr/>
        </p:nvSpPr>
        <p:spPr>
          <a:xfrm>
            <a:off x="2885741" y="1537082"/>
            <a:ext cx="1887614" cy="216000"/>
          </a:xfrm>
          <a:prstGeom prst="roundRect">
            <a:avLst/>
          </a:prstGeom>
          <a:solidFill>
            <a:srgbClr val="002060"/>
          </a:solidFill>
          <a:ln w="12700" cap="flat" cmpd="sng" algn="ctr">
            <a:noFill/>
            <a:prstDash val="solid"/>
            <a:miter lim="800000"/>
          </a:ln>
          <a:effectLst/>
        </p:spPr>
        <p:txBody>
          <a:bodyPr vert="horz" rtlCol="0" anchor="ctr" anchorCtr="0"/>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検査・オンライン診療受付 </a:t>
            </a:r>
            <a:endParaRPr kumimoji="1" lang="en-US" altLang="ja-JP"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35" name="正方形/長方形 34"/>
          <p:cNvSpPr/>
          <p:nvPr/>
        </p:nvSpPr>
        <p:spPr>
          <a:xfrm>
            <a:off x="3512406" y="687449"/>
            <a:ext cx="301040" cy="503469"/>
          </a:xfrm>
          <a:prstGeom prst="rect">
            <a:avLst/>
          </a:prstGeom>
          <a:noFill/>
          <a:ln w="50800" cap="flat" cmpd="sng" algn="ctr">
            <a:solidFill>
              <a:srgbClr val="FF0000">
                <a:alpha val="0"/>
              </a:srgbClr>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200" b="1" i="0" u="none" strike="noStrike" kern="0" cap="none" spc="0" normalizeH="0" baseline="0" noProof="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36" name="角丸四角形 35"/>
          <p:cNvSpPr/>
          <p:nvPr/>
        </p:nvSpPr>
        <p:spPr>
          <a:xfrm>
            <a:off x="2760375" y="1235259"/>
            <a:ext cx="1805102" cy="260525"/>
          </a:xfrm>
          <a:prstGeom prst="roundRect">
            <a:avLst/>
          </a:prstGeom>
          <a:solidFill>
            <a:schemeClr val="bg1"/>
          </a:solidFill>
          <a:ln w="12700" cap="flat" cmpd="sng" algn="ctr">
            <a:no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府自宅療養者支援サイト</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37" name="テキスト ボックス 36"/>
          <p:cNvSpPr txBox="1"/>
          <p:nvPr/>
        </p:nvSpPr>
        <p:spPr>
          <a:xfrm>
            <a:off x="5814005" y="1881011"/>
            <a:ext cx="588480" cy="216000"/>
          </a:xfrm>
          <a:prstGeom prst="rect">
            <a:avLst/>
          </a:prstGeom>
          <a:noFill/>
          <a:ln>
            <a:solidFill>
              <a:sysClr val="windowText" lastClr="000000"/>
            </a:solidFill>
          </a:ln>
        </p:spPr>
        <p:txBody>
          <a:bodyPr vert="horz"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8" name="直線矢印コネクタ 37"/>
          <p:cNvCxnSpPr/>
          <p:nvPr/>
        </p:nvCxnSpPr>
        <p:spPr>
          <a:xfrm>
            <a:off x="5094005" y="1967035"/>
            <a:ext cx="720000" cy="0"/>
          </a:xfrm>
          <a:prstGeom prst="straightConnector1">
            <a:avLst/>
          </a:prstGeom>
          <a:noFill/>
          <a:ln w="57150" cap="flat" cmpd="sng" algn="ctr">
            <a:solidFill>
              <a:srgbClr val="5B9BD5"/>
            </a:solidFill>
            <a:prstDash val="solid"/>
            <a:miter lim="800000"/>
            <a:tailEnd type="triangle"/>
          </a:ln>
          <a:effectLst/>
        </p:spPr>
      </p:cxnSp>
      <p:sp>
        <p:nvSpPr>
          <p:cNvPr id="39" name="テキスト ボックス 38"/>
          <p:cNvSpPr txBox="1"/>
          <p:nvPr/>
        </p:nvSpPr>
        <p:spPr>
          <a:xfrm>
            <a:off x="5043508" y="1518850"/>
            <a:ext cx="955297"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発生届提出</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テキスト ボックス 39"/>
          <p:cNvSpPr txBox="1"/>
          <p:nvPr/>
        </p:nvSpPr>
        <p:spPr>
          <a:xfrm>
            <a:off x="5027283" y="1967035"/>
            <a:ext cx="955297" cy="21358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処方箋送付</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0"/>
          <p:cNvSpPr txBox="1"/>
          <p:nvPr/>
        </p:nvSpPr>
        <p:spPr>
          <a:xfrm>
            <a:off x="5814005" y="1638061"/>
            <a:ext cx="588480" cy="216000"/>
          </a:xfrm>
          <a:prstGeom prst="rect">
            <a:avLst/>
          </a:prstGeom>
          <a:noFill/>
          <a:ln>
            <a:solidFill>
              <a:sysClr val="windowText" lastClr="000000"/>
            </a:solidFill>
          </a:ln>
        </p:spPr>
        <p:txBody>
          <a:bodyPr vert="horz"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42" name="直線矢印コネクタ 41"/>
          <p:cNvCxnSpPr/>
          <p:nvPr/>
        </p:nvCxnSpPr>
        <p:spPr>
          <a:xfrm>
            <a:off x="5094005" y="1765374"/>
            <a:ext cx="720000" cy="0"/>
          </a:xfrm>
          <a:prstGeom prst="straightConnector1">
            <a:avLst/>
          </a:prstGeom>
          <a:noFill/>
          <a:ln w="57150" cap="flat" cmpd="sng" algn="ctr">
            <a:solidFill>
              <a:srgbClr val="5B9BD5"/>
            </a:solidFill>
            <a:prstDash val="solid"/>
            <a:miter lim="800000"/>
            <a:tailEnd type="triangle"/>
          </a:ln>
          <a:effectLst/>
        </p:spPr>
      </p:cxnSp>
      <p:sp>
        <p:nvSpPr>
          <p:cNvPr id="43" name="テキスト ボックス 42"/>
          <p:cNvSpPr txBox="1"/>
          <p:nvPr/>
        </p:nvSpPr>
        <p:spPr>
          <a:xfrm>
            <a:off x="5722403" y="2087970"/>
            <a:ext cx="955297" cy="21358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解熱剤</a:t>
            </a: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等配送</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p:cNvSpPr/>
          <p:nvPr/>
        </p:nvSpPr>
        <p:spPr>
          <a:xfrm>
            <a:off x="957060" y="1739937"/>
            <a:ext cx="360000" cy="233147"/>
          </a:xfrm>
          <a:prstGeom prst="rect">
            <a:avLst/>
          </a:prstGeom>
          <a:solidFill>
            <a:srgbClr val="5B9BD5">
              <a:alpha val="0"/>
            </a:srgbClr>
          </a:solidFill>
          <a:ln w="31750" cap="flat" cmpd="sng" algn="ctr">
            <a:solidFill>
              <a:srgbClr val="FF0000"/>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　</a:t>
            </a:r>
          </a:p>
        </p:txBody>
      </p:sp>
      <p:sp>
        <p:nvSpPr>
          <p:cNvPr id="45" name="テキスト ボックス 44"/>
          <p:cNvSpPr txBox="1"/>
          <p:nvPr/>
        </p:nvSpPr>
        <p:spPr>
          <a:xfrm>
            <a:off x="2960173" y="3350718"/>
            <a:ext cx="2243723" cy="253916"/>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センター（提携</a:t>
            </a:r>
            <a:r>
              <a:rPr kumimoji="1"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）が対応</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p:cNvSpPr/>
          <p:nvPr/>
        </p:nvSpPr>
        <p:spPr>
          <a:xfrm>
            <a:off x="2871733" y="2424809"/>
            <a:ext cx="2194410" cy="252000"/>
          </a:xfrm>
          <a:prstGeom prst="rect">
            <a:avLst/>
          </a:prstGeom>
          <a:solidFill>
            <a:srgbClr val="5B9BD5">
              <a:lumMod val="40000"/>
              <a:lumOff val="60000"/>
            </a:srgb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陽性確定</a:t>
            </a:r>
            <a:endParaRPr kumimoji="1" lang="en-US" altLang="ja-JP" sz="105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48" name="角丸四角形 47"/>
          <p:cNvSpPr/>
          <p:nvPr/>
        </p:nvSpPr>
        <p:spPr>
          <a:xfrm>
            <a:off x="2885741" y="2223897"/>
            <a:ext cx="1887614" cy="216000"/>
          </a:xfrm>
          <a:prstGeom prst="roundRect">
            <a:avLst/>
          </a:prstGeom>
          <a:solidFill>
            <a:srgbClr val="002060"/>
          </a:solidFill>
          <a:ln w="12700" cap="flat" cmpd="sng" algn="ctr">
            <a:noFill/>
            <a:prstDash val="solid"/>
            <a:miter lim="800000"/>
          </a:ln>
          <a:effectLst/>
        </p:spPr>
        <p:txBody>
          <a:bodyPr vert="horz" rtlCol="0" anchor="ctr" anchorCtr="0"/>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rPr>
              <a:t>検査確定受付 </a:t>
            </a:r>
            <a:endParaRPr kumimoji="1" lang="en-US" altLang="ja-JP" sz="1050" b="1" i="0" u="none" strike="noStrike" kern="0" cap="none" spc="0" normalizeH="0" baseline="0" noProof="0" dirty="0" smtClean="0">
              <a:ln>
                <a:noFill/>
              </a:ln>
              <a:solidFill>
                <a:prstClr val="white"/>
              </a:solidFill>
              <a:effectLst/>
              <a:uLnTx/>
              <a:uFillTx/>
              <a:latin typeface="ＭＳ Ｐゴシック" panose="020B0600070205080204" pitchFamily="50" charset="-128"/>
              <a:ea typeface="游ゴシック" panose="020B0400000000000000" pitchFamily="50" charset="-128"/>
              <a:cs typeface="+mn-cs"/>
            </a:endParaRPr>
          </a:p>
        </p:txBody>
      </p:sp>
      <p:sp>
        <p:nvSpPr>
          <p:cNvPr id="49" name="テキスト ボックス 48"/>
          <p:cNvSpPr txBox="1"/>
          <p:nvPr/>
        </p:nvSpPr>
        <p:spPr>
          <a:xfrm>
            <a:off x="5034942" y="2343478"/>
            <a:ext cx="955297" cy="21544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発生届提出</a:t>
            </a:r>
            <a:endPar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テキスト ボックス 49"/>
          <p:cNvSpPr txBox="1"/>
          <p:nvPr/>
        </p:nvSpPr>
        <p:spPr>
          <a:xfrm>
            <a:off x="5804461" y="2449888"/>
            <a:ext cx="588480" cy="216000"/>
          </a:xfrm>
          <a:prstGeom prst="rect">
            <a:avLst/>
          </a:prstGeom>
          <a:noFill/>
          <a:ln>
            <a:solidFill>
              <a:sysClr val="windowText" lastClr="000000"/>
            </a:solidFill>
          </a:ln>
        </p:spPr>
        <p:txBody>
          <a:bodyPr vert="horz" wrap="none" rtlCol="0"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保健所</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51" name="直線矢印コネクタ 50"/>
          <p:cNvCxnSpPr/>
          <p:nvPr/>
        </p:nvCxnSpPr>
        <p:spPr>
          <a:xfrm>
            <a:off x="5107592" y="2575262"/>
            <a:ext cx="720000" cy="0"/>
          </a:xfrm>
          <a:prstGeom prst="straightConnector1">
            <a:avLst/>
          </a:prstGeom>
          <a:noFill/>
          <a:ln w="57150" cap="flat" cmpd="sng" algn="ctr">
            <a:solidFill>
              <a:srgbClr val="5B9BD5"/>
            </a:solidFill>
            <a:prstDash val="solid"/>
            <a:miter lim="800000"/>
            <a:tailEnd type="triangle"/>
          </a:ln>
          <a:effectLst/>
        </p:spPr>
      </p:cxnSp>
      <p:sp>
        <p:nvSpPr>
          <p:cNvPr id="56" name="正方形/長方形 55"/>
          <p:cNvSpPr/>
          <p:nvPr/>
        </p:nvSpPr>
        <p:spPr>
          <a:xfrm>
            <a:off x="2926971" y="4145301"/>
            <a:ext cx="2150532" cy="829753"/>
          </a:xfrm>
          <a:prstGeom prst="rect">
            <a:avLst/>
          </a:prstGeom>
          <a:solidFill>
            <a:schemeClr val="tx2">
              <a:lumMod val="20000"/>
              <a:lumOff val="80000"/>
            </a:schemeClr>
          </a:solidFill>
          <a:ln w="6350" cap="flat" cmpd="sng" algn="ctr">
            <a:noFill/>
            <a:prstDash val="solid"/>
            <a:miter lim="800000"/>
          </a:ln>
          <a:effectLst/>
        </p:spPr>
        <p:txBody>
          <a:bodyPr vert="horz"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r>
              <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rPr>
              <a:t>　　　　</a:t>
            </a:r>
            <a:endParaRPr kumimoji="1" lang="en-US" altLang="ja-JP"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sp>
        <p:nvSpPr>
          <p:cNvPr id="57" name="テキスト ボックス 56"/>
          <p:cNvSpPr txBox="1"/>
          <p:nvPr/>
        </p:nvSpPr>
        <p:spPr>
          <a:xfrm>
            <a:off x="2907378" y="4155014"/>
            <a:ext cx="2243723" cy="39241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オンライン診療医療機関に診療申込</a:t>
            </a:r>
            <a:endParaRPr kumimoji="1" lang="en-US" altLang="ja-JP" sz="105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（自宅待機</a:t>
            </a:r>
            <a:r>
              <a:rPr kumimoji="1"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SOS</a:t>
            </a:r>
            <a:r>
              <a:rPr kumimoji="1"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や府</a:t>
            </a:r>
            <a:r>
              <a:rPr kumimoji="1" lang="en-US" altLang="ja-JP"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r>
              <a:rPr kumimoji="1" lang="ja-JP" altLang="en-US" sz="9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から案内）</a:t>
            </a:r>
            <a:endPar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テキスト ボックス 57"/>
          <p:cNvSpPr txBox="1"/>
          <p:nvPr/>
        </p:nvSpPr>
        <p:spPr>
          <a:xfrm>
            <a:off x="3055263" y="4529953"/>
            <a:ext cx="1893948" cy="369332"/>
          </a:xfrm>
          <a:prstGeom prst="rect">
            <a:avLst/>
          </a:prstGeom>
          <a:solidFill>
            <a:sysClr val="window" lastClr="FFFFFF"/>
          </a:solidFill>
          <a:ln>
            <a:solidFill>
              <a:sysClr val="windowText" lastClr="000000"/>
            </a:solidFill>
          </a:ln>
        </p:spPr>
        <p:txBody>
          <a:bodyPr wrap="square" rtlCol="0" anchor="ctr" anchorCtr="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オンライン診療（登録医療機関）</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☑必要に応じて解熱剤等処方</a:t>
            </a:r>
            <a:endParaRPr kumimoji="1" lang="en-US" altLang="ja-JP" sz="900"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角丸四角形 59"/>
          <p:cNvSpPr/>
          <p:nvPr/>
        </p:nvSpPr>
        <p:spPr>
          <a:xfrm>
            <a:off x="2673899" y="3230347"/>
            <a:ext cx="3951779" cy="1853330"/>
          </a:xfrm>
          <a:prstGeom prst="roundRect">
            <a:avLst>
              <a:gd name="adj" fmla="val 4231"/>
            </a:avLst>
          </a:prstGeom>
          <a:noFill/>
          <a:ln w="12700" cap="flat" cmpd="sng" algn="ctr">
            <a:solidFill>
              <a:sysClr val="windowText" lastClr="000000"/>
            </a:solidFill>
            <a:prstDash val="solid"/>
            <a:miter lim="800000"/>
          </a:ln>
          <a:effectLst/>
        </p:spPr>
        <p:txBody>
          <a:bodyPr rtlCol="0" anchor="t" anchorCtr="0"/>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825" b="1" i="0" u="none" strike="noStrike" kern="0" cap="none" spc="0" normalizeH="0" baseline="0" noProof="0" dirty="0" smtClean="0">
              <a:ln>
                <a:noFill/>
              </a:ln>
              <a:solidFill>
                <a:prstClr val="black"/>
              </a:solidFill>
              <a:effectLst/>
              <a:uLnTx/>
              <a:uFillTx/>
              <a:latin typeface="ＭＳ Ｐゴシック" panose="020B0600070205080204" pitchFamily="50" charset="-128"/>
              <a:ea typeface="游ゴシック" panose="020B0400000000000000" pitchFamily="50" charset="-128"/>
              <a:cs typeface="+mn-cs"/>
            </a:endParaRPr>
          </a:p>
        </p:txBody>
      </p:sp>
      <p:cxnSp>
        <p:nvCxnSpPr>
          <p:cNvPr id="61" name="直線矢印コネクタ 60"/>
          <p:cNvCxnSpPr/>
          <p:nvPr/>
        </p:nvCxnSpPr>
        <p:spPr>
          <a:xfrm flipV="1">
            <a:off x="5095712" y="4604315"/>
            <a:ext cx="870491" cy="0"/>
          </a:xfrm>
          <a:prstGeom prst="straightConnector1">
            <a:avLst/>
          </a:prstGeom>
          <a:noFill/>
          <a:ln w="57150" cap="flat" cmpd="sng" algn="ctr">
            <a:solidFill>
              <a:srgbClr val="5B9BD5"/>
            </a:solidFill>
            <a:prstDash val="solid"/>
            <a:miter lim="800000"/>
            <a:tailEnd type="triangle"/>
          </a:ln>
          <a:effectLst/>
        </p:spPr>
      </p:cxnSp>
      <p:sp>
        <p:nvSpPr>
          <p:cNvPr id="7" name="正方形/長方形 6"/>
          <p:cNvSpPr/>
          <p:nvPr/>
        </p:nvSpPr>
        <p:spPr>
          <a:xfrm>
            <a:off x="908673" y="1361446"/>
            <a:ext cx="1182478" cy="1447189"/>
          </a:xfrm>
          <a:prstGeom prst="rect">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自宅   にて</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各自で</a:t>
            </a:r>
          </a:p>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検査キット</a:t>
            </a: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で</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検査</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を実施　</a:t>
            </a:r>
          </a:p>
        </p:txBody>
      </p:sp>
      <p:sp>
        <p:nvSpPr>
          <p:cNvPr id="8" name="二等辺三角形 7"/>
          <p:cNvSpPr/>
          <p:nvPr/>
        </p:nvSpPr>
        <p:spPr>
          <a:xfrm rot="5400000">
            <a:off x="1892641" y="1923366"/>
            <a:ext cx="1057048" cy="26080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正方形/長方形 62"/>
          <p:cNvSpPr/>
          <p:nvPr/>
        </p:nvSpPr>
        <p:spPr>
          <a:xfrm>
            <a:off x="940163" y="3241271"/>
            <a:ext cx="1150987" cy="1842405"/>
          </a:xfrm>
          <a:prstGeom prst="rect">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センター 　にて</a:t>
            </a:r>
            <a:endParaRPr kumimoji="1" lang="en-US" altLang="ja-JP"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検体</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を自己採取</a:t>
            </a:r>
          </a:p>
        </p:txBody>
      </p:sp>
      <p:sp>
        <p:nvSpPr>
          <p:cNvPr id="64" name="二等辺三角形 63"/>
          <p:cNvSpPr/>
          <p:nvPr/>
        </p:nvSpPr>
        <p:spPr>
          <a:xfrm rot="5400000">
            <a:off x="1901365" y="3994773"/>
            <a:ext cx="1057048" cy="26080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405667" y="936234"/>
            <a:ext cx="3773740" cy="33108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 </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若年</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1" i="0" u="sng" strike="noStrike" kern="1200" cap="none" spc="-4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自己</a:t>
            </a:r>
            <a:r>
              <a:rPr kumimoji="1" lang="ja-JP" altLang="en-US" sz="1200" b="1" i="0" u="sng" strike="noStrike" kern="1200" cap="none" spc="-4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検査スキームフロー</a:t>
            </a:r>
          </a:p>
        </p:txBody>
      </p:sp>
      <p:sp>
        <p:nvSpPr>
          <p:cNvPr id="66" name="正方形/長方形 65"/>
          <p:cNvSpPr/>
          <p:nvPr/>
        </p:nvSpPr>
        <p:spPr>
          <a:xfrm>
            <a:off x="651294" y="5659093"/>
            <a:ext cx="8595833" cy="461665"/>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要介護度の重い方を受け入れ、介護的ケアやリハビリ対応を行いながら、中和抗体薬や経口薬の投与などのコロナ治療を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l" defTabSz="914371"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実施する臨時の医療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施設を設置。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年７月１日運用開始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67" name="タイトル 1"/>
          <p:cNvSpPr txBox="1">
            <a:spLocks/>
          </p:cNvSpPr>
          <p:nvPr/>
        </p:nvSpPr>
        <p:spPr>
          <a:xfrm>
            <a:off x="304800" y="5280546"/>
            <a:ext cx="7772400" cy="504056"/>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別記⑰</a:t>
            </a:r>
            <a:r>
              <a:rPr kumimoji="1" lang="en-US" altLang="ja-JP"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大阪コロナ高齢者医療介護</a:t>
            </a:r>
            <a:r>
              <a:rPr kumimoji="1" lang="ja-JP" altLang="en-US" sz="16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臨時センター・</a:t>
            </a:r>
            <a:r>
              <a:rPr kumimoji="1" lang="ja-JP" altLang="en-US" sz="1600" b="1"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ほ</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うせんか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aphicFrame>
        <p:nvGraphicFramePr>
          <p:cNvPr id="68" name="表 67"/>
          <p:cNvGraphicFramePr>
            <a:graphicFrameLocks noGrp="1"/>
          </p:cNvGraphicFramePr>
          <p:nvPr>
            <p:extLst/>
          </p:nvPr>
        </p:nvGraphicFramePr>
        <p:xfrm>
          <a:off x="745376" y="6122889"/>
          <a:ext cx="7808824" cy="548640"/>
        </p:xfrm>
        <a:graphic>
          <a:graphicData uri="http://schemas.openxmlformats.org/drawingml/2006/table">
            <a:tbl>
              <a:tblPr firstRow="1" firstCol="1" bandRow="1">
                <a:tableStyleId>{69CF1AB2-1976-4502-BF36-3FF5EA218861}</a:tableStyleId>
              </a:tblPr>
              <a:tblGrid>
                <a:gridCol w="756000">
                  <a:extLst>
                    <a:ext uri="{9D8B030D-6E8A-4147-A177-3AD203B41FA5}">
                      <a16:colId xmlns:a16="http://schemas.microsoft.com/office/drawing/2014/main" val="854482303"/>
                    </a:ext>
                  </a:extLst>
                </a:gridCol>
                <a:gridCol w="3960000">
                  <a:extLst>
                    <a:ext uri="{9D8B030D-6E8A-4147-A177-3AD203B41FA5}">
                      <a16:colId xmlns:a16="http://schemas.microsoft.com/office/drawing/2014/main" val="1046894363"/>
                    </a:ext>
                  </a:extLst>
                </a:gridCol>
                <a:gridCol w="1053894">
                  <a:extLst>
                    <a:ext uri="{9D8B030D-6E8A-4147-A177-3AD203B41FA5}">
                      <a16:colId xmlns:a16="http://schemas.microsoft.com/office/drawing/2014/main" val="3812190433"/>
                    </a:ext>
                  </a:extLst>
                </a:gridCol>
                <a:gridCol w="2038930">
                  <a:extLst>
                    <a:ext uri="{9D8B030D-6E8A-4147-A177-3AD203B41FA5}">
                      <a16:colId xmlns:a16="http://schemas.microsoft.com/office/drawing/2014/main" val="297126953"/>
                    </a:ext>
                  </a:extLst>
                </a:gridCol>
              </a:tblGrid>
              <a:tr h="216000">
                <a:tc rowSpan="2">
                  <a:txBody>
                    <a:bodyPr/>
                    <a:lstStyle/>
                    <a:p>
                      <a:pPr indent="152400" algn="l">
                        <a:lnSpc>
                          <a:spcPct val="150000"/>
                        </a:lnSpc>
                        <a:spcAft>
                          <a:spcPts val="0"/>
                        </a:spcAft>
                      </a:pPr>
                      <a:r>
                        <a:rPr lang="ja-JP" altLang="en-US" sz="1200" b="0" kern="1200" dirty="0" smtClean="0">
                          <a:solidFill>
                            <a:schemeClr val="tx1"/>
                          </a:solidFill>
                          <a:effectLst/>
                          <a:latin typeface="+mn-lt"/>
                          <a:ea typeface="+mn-ea"/>
                          <a:cs typeface="+mn-cs"/>
                        </a:rPr>
                        <a:t>対象者</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rowSpan="2">
                  <a:txBody>
                    <a:bodyPr/>
                    <a:lstStyle/>
                    <a:p>
                      <a:pPr algn="l">
                        <a:lnSpc>
                          <a:spcPts val="1400"/>
                        </a:lnSpc>
                        <a:spcAft>
                          <a:spcPts val="0"/>
                        </a:spcAft>
                      </a:pPr>
                      <a:r>
                        <a:rPr lang="ja-JP" altLang="en-US" sz="1200" b="0" dirty="0">
                          <a:solidFill>
                            <a:schemeClr val="tx1"/>
                          </a:solidFill>
                        </a:rPr>
                        <a:t>　軽症、中等症</a:t>
                      </a:r>
                      <a:r>
                        <a:rPr lang="en-US" altLang="ja-JP" sz="1200" b="0" dirty="0">
                          <a:solidFill>
                            <a:schemeClr val="tx1"/>
                          </a:solidFill>
                        </a:rPr>
                        <a:t>Ⅰ</a:t>
                      </a:r>
                      <a:r>
                        <a:rPr lang="ja-JP" altLang="en-US" sz="1200" b="0" dirty="0">
                          <a:solidFill>
                            <a:schemeClr val="tx1"/>
                          </a:solidFill>
                        </a:rPr>
                        <a:t>程度の要介護３から５程度の患者で原則</a:t>
                      </a:r>
                      <a:r>
                        <a:rPr lang="ja-JP" altLang="en-US" sz="1200" b="0" dirty="0" smtClean="0">
                          <a:solidFill>
                            <a:schemeClr val="tx1"/>
                          </a:solidFill>
                        </a:rPr>
                        <a:t>と</a:t>
                      </a:r>
                      <a:endParaRPr lang="en-US" altLang="ja-JP" sz="1200" b="0" dirty="0" smtClean="0">
                        <a:solidFill>
                          <a:schemeClr val="tx1"/>
                        </a:solidFill>
                      </a:endParaRPr>
                    </a:p>
                    <a:p>
                      <a:pPr algn="l">
                        <a:lnSpc>
                          <a:spcPts val="1400"/>
                        </a:lnSpc>
                        <a:spcAft>
                          <a:spcPts val="0"/>
                        </a:spcAft>
                      </a:pPr>
                      <a:r>
                        <a:rPr lang="ja-JP" altLang="en-US" sz="1200" b="0" dirty="0" smtClean="0">
                          <a:solidFill>
                            <a:schemeClr val="tx1"/>
                          </a:solidFill>
                        </a:rPr>
                        <a:t>　して</a:t>
                      </a:r>
                      <a:r>
                        <a:rPr lang="ja-JP" altLang="en-US" sz="1200" b="0" dirty="0">
                          <a:solidFill>
                            <a:schemeClr val="tx1"/>
                          </a:solidFill>
                        </a:rPr>
                        <a:t>自宅に</a:t>
                      </a:r>
                      <a:r>
                        <a:rPr lang="ja-JP" altLang="en-US" sz="1200" b="0" dirty="0" smtClean="0">
                          <a:solidFill>
                            <a:schemeClr val="tx1"/>
                          </a:solidFill>
                        </a:rPr>
                        <a:t>おいて介護</a:t>
                      </a:r>
                      <a:r>
                        <a:rPr lang="ja-JP" altLang="en-US" sz="1200" b="0" dirty="0">
                          <a:solidFill>
                            <a:schemeClr val="tx1"/>
                          </a:solidFill>
                        </a:rPr>
                        <a:t>サービスを受けることが困難な</a:t>
                      </a:r>
                      <a:r>
                        <a:rPr lang="ja-JP" altLang="en-US" sz="1200" b="0" dirty="0" smtClean="0">
                          <a:solidFill>
                            <a:schemeClr val="tx1"/>
                          </a:solidFill>
                        </a:rPr>
                        <a:t>患者</a:t>
                      </a:r>
                      <a:endParaRPr lang="ja-JP" altLang="en-US" sz="1200" b="0" dirty="0">
                        <a:solidFill>
                          <a:schemeClr val="tx1"/>
                        </a:solidFill>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152400" algn="l">
                        <a:lnSpc>
                          <a:spcPct val="150000"/>
                        </a:lnSpc>
                        <a:spcAft>
                          <a:spcPts val="0"/>
                        </a:spcAft>
                      </a:pPr>
                      <a:r>
                        <a:rPr lang="ja-JP" altLang="en-US" sz="1200" b="0" kern="0" dirty="0">
                          <a:solidFill>
                            <a:schemeClr val="tx1"/>
                          </a:solidFill>
                          <a:effectLst/>
                          <a:latin typeface="+mn-ea"/>
                          <a:ea typeface="+mn-ea"/>
                          <a:cs typeface="+mn-cs"/>
                        </a:rPr>
                        <a:t>定　員</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dirty="0" smtClean="0">
                          <a:solidFill>
                            <a:schemeClr val="tx1"/>
                          </a:solidFill>
                        </a:rPr>
                        <a:t>　</a:t>
                      </a:r>
                      <a:r>
                        <a:rPr lang="en-US" altLang="ja-JP" sz="1200" b="0" dirty="0" smtClean="0">
                          <a:solidFill>
                            <a:schemeClr val="tx1"/>
                          </a:solidFill>
                        </a:rPr>
                        <a:t>40</a:t>
                      </a:r>
                      <a:r>
                        <a:rPr lang="ja-JP" altLang="en-US" sz="1200" b="0" dirty="0" smtClean="0">
                          <a:solidFill>
                            <a:schemeClr val="tx1"/>
                          </a:solidFill>
                        </a:rPr>
                        <a:t>人</a:t>
                      </a:r>
                      <a:endParaRPr lang="ja-JP" altLang="en-US" sz="1200" b="0" dirty="0">
                        <a:solidFill>
                          <a:schemeClr val="tx1"/>
                        </a:solidFill>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81086187"/>
                  </a:ext>
                </a:extLst>
              </a:tr>
              <a:tr h="252000">
                <a:tc vMerge="1">
                  <a:txBody>
                    <a:bodyPr/>
                    <a:lstStyle/>
                    <a:p>
                      <a:pPr indent="152400" algn="l">
                        <a:lnSpc>
                          <a:spcPct val="150000"/>
                        </a:lnSpc>
                        <a:spcAft>
                          <a:spcPts val="0"/>
                        </a:spcAft>
                      </a:pP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vMerge="1">
                  <a:txBody>
                    <a:bodyPr/>
                    <a:lstStyle/>
                    <a:p>
                      <a:pPr algn="l">
                        <a:lnSpc>
                          <a:spcPct val="150000"/>
                        </a:lnSpc>
                        <a:spcAft>
                          <a:spcPts val="0"/>
                        </a:spcAft>
                      </a:pPr>
                      <a:endParaRPr lang="ja-JP" sz="1200" b="0" kern="100" dirty="0">
                        <a:effectLst/>
                        <a:latin typeface="+mn-ea"/>
                        <a:ea typeface="+mn-ea"/>
                        <a:cs typeface="Times New Roman" panose="02020603050405020304" pitchFamily="18" charset="0"/>
                      </a:endParaRPr>
                    </a:p>
                  </a:txBody>
                  <a:tcPr marL="24125" marR="2412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indent="152400" algn="l">
                        <a:lnSpc>
                          <a:spcPct val="150000"/>
                        </a:lnSpc>
                        <a:spcAft>
                          <a:spcPts val="0"/>
                        </a:spcAft>
                      </a:pPr>
                      <a:r>
                        <a:rPr lang="ja-JP" altLang="en-US" sz="1200" b="0" kern="100" dirty="0">
                          <a:solidFill>
                            <a:schemeClr val="tx1"/>
                          </a:solidFill>
                          <a:effectLst/>
                          <a:latin typeface="+mn-ea"/>
                          <a:ea typeface="+mn-ea"/>
                          <a:cs typeface="Times New Roman" panose="02020603050405020304" pitchFamily="18" charset="0"/>
                        </a:rPr>
                        <a:t>受入実績</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lnSpc>
                          <a:spcPct val="150000"/>
                        </a:lnSpc>
                        <a:spcAft>
                          <a:spcPts val="0"/>
                        </a:spcAft>
                      </a:pPr>
                      <a:r>
                        <a:rPr lang="ja-JP" altLang="en-US" sz="1200" b="0" kern="100" baseline="0" dirty="0" smtClean="0">
                          <a:solidFill>
                            <a:schemeClr val="tx1"/>
                          </a:solidFill>
                          <a:effectLst/>
                          <a:latin typeface="+mn-ea"/>
                          <a:ea typeface="+mn-ea"/>
                          <a:cs typeface="Times New Roman" panose="02020603050405020304" pitchFamily="18" charset="0"/>
                        </a:rPr>
                        <a:t>　</a:t>
                      </a:r>
                      <a:r>
                        <a:rPr lang="en-US" altLang="ja-JP" sz="1200" b="0" kern="100" baseline="0" dirty="0" smtClean="0">
                          <a:solidFill>
                            <a:schemeClr val="tx1"/>
                          </a:solidFill>
                          <a:effectLst/>
                          <a:latin typeface="+mn-ea"/>
                          <a:ea typeface="+mn-ea"/>
                          <a:cs typeface="Times New Roman" panose="02020603050405020304" pitchFamily="18" charset="0"/>
                        </a:rPr>
                        <a:t>289</a:t>
                      </a:r>
                      <a:r>
                        <a:rPr lang="ja-JP" altLang="en-US" sz="1200" b="0" kern="100" baseline="0" dirty="0" smtClean="0">
                          <a:solidFill>
                            <a:schemeClr val="tx1"/>
                          </a:solidFill>
                          <a:effectLst/>
                          <a:latin typeface="+mn-ea"/>
                          <a:ea typeface="+mn-ea"/>
                          <a:cs typeface="Times New Roman" panose="02020603050405020304" pitchFamily="18" charset="0"/>
                        </a:rPr>
                        <a:t>人</a:t>
                      </a:r>
                      <a:endParaRPr lang="en-US" altLang="ja-JP" sz="1200" b="0" kern="100" baseline="0" dirty="0" smtClean="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170635"/>
                  </a:ext>
                </a:extLst>
              </a:tr>
            </a:tbl>
          </a:graphicData>
        </a:graphic>
      </p:graphicFrame>
      <p:sp>
        <p:nvSpPr>
          <p:cNvPr id="69" name="角丸四角形 68"/>
          <p:cNvSpPr/>
          <p:nvPr/>
        </p:nvSpPr>
        <p:spPr>
          <a:xfrm>
            <a:off x="6309918" y="5385840"/>
            <a:ext cx="2588552" cy="214604"/>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高齢者に特化した</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臨時の医療</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施設</a:t>
            </a:r>
          </a:p>
        </p:txBody>
      </p:sp>
      <p:sp>
        <p:nvSpPr>
          <p:cNvPr id="53" name="テキスト ボックス 52"/>
          <p:cNvSpPr txBox="1"/>
          <p:nvPr/>
        </p:nvSpPr>
        <p:spPr>
          <a:xfrm>
            <a:off x="7175679" y="6544454"/>
            <a:ext cx="1585468" cy="325538"/>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2" name="表 51"/>
          <p:cNvGraphicFramePr>
            <a:graphicFrameLocks noGrp="1"/>
          </p:cNvGraphicFramePr>
          <p:nvPr>
            <p:extLst/>
          </p:nvPr>
        </p:nvGraphicFramePr>
        <p:xfrm>
          <a:off x="6894734" y="2309061"/>
          <a:ext cx="1918139" cy="713654"/>
        </p:xfrm>
        <a:graphic>
          <a:graphicData uri="http://schemas.openxmlformats.org/drawingml/2006/table">
            <a:tbl>
              <a:tblPr firstRow="1" firstCol="1" bandRow="1">
                <a:tableStyleId>{69CF1AB2-1976-4502-BF36-3FF5EA218861}</a:tableStyleId>
              </a:tblPr>
              <a:tblGrid>
                <a:gridCol w="1005046">
                  <a:extLst>
                    <a:ext uri="{9D8B030D-6E8A-4147-A177-3AD203B41FA5}">
                      <a16:colId xmlns:a16="http://schemas.microsoft.com/office/drawing/2014/main" val="854482303"/>
                    </a:ext>
                  </a:extLst>
                </a:gridCol>
                <a:gridCol w="913093">
                  <a:extLst>
                    <a:ext uri="{9D8B030D-6E8A-4147-A177-3AD203B41FA5}">
                      <a16:colId xmlns:a16="http://schemas.microsoft.com/office/drawing/2014/main" val="1046894363"/>
                    </a:ext>
                  </a:extLst>
                </a:gridCol>
              </a:tblGrid>
              <a:tr h="346911">
                <a:tc>
                  <a:txBody>
                    <a:bodyPr/>
                    <a:lstStyle/>
                    <a:p>
                      <a:pPr indent="0" algn="l">
                        <a:lnSpc>
                          <a:spcPts val="14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検査数</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lnSpc>
                          <a:spcPts val="1400"/>
                        </a:lnSpc>
                        <a:spcAft>
                          <a:spcPts val="0"/>
                        </a:spcAft>
                      </a:pPr>
                      <a:r>
                        <a:rPr lang="en-US" altLang="ja-JP" sz="1200" b="0" kern="100" dirty="0" smtClean="0">
                          <a:solidFill>
                            <a:schemeClr val="tx1"/>
                          </a:solidFill>
                          <a:effectLst/>
                          <a:latin typeface="+mn-ea"/>
                          <a:ea typeface="+mn-ea"/>
                          <a:cs typeface="Times New Roman" panose="02020603050405020304" pitchFamily="18" charset="0"/>
                        </a:rPr>
                        <a:t>152,556</a:t>
                      </a:r>
                      <a:r>
                        <a:rPr lang="ja-JP" altLang="en-US" sz="1200" b="0" kern="100" dirty="0" smtClean="0">
                          <a:solidFill>
                            <a:schemeClr val="tx1"/>
                          </a:solidFill>
                          <a:effectLst/>
                          <a:latin typeface="+mn-ea"/>
                          <a:ea typeface="+mn-ea"/>
                          <a:cs typeface="Times New Roman" panose="02020603050405020304" pitchFamily="18" charset="0"/>
                        </a:rPr>
                        <a:t>件</a:t>
                      </a:r>
                      <a:endParaRPr lang="en-US" altLang="ja-JP" sz="1200" b="0" kern="100" dirty="0" smtClean="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14907496"/>
                  </a:ext>
                </a:extLst>
              </a:tr>
              <a:tr h="366743">
                <a:tc>
                  <a:txBody>
                    <a:bodyPr/>
                    <a:lstStyle/>
                    <a:p>
                      <a:pPr indent="0" algn="l">
                        <a:lnSpc>
                          <a:spcPts val="1400"/>
                        </a:lnSpc>
                        <a:spcAft>
                          <a:spcPts val="0"/>
                        </a:spcAft>
                      </a:pPr>
                      <a:r>
                        <a:rPr lang="ja-JP" altLang="en-US" sz="1200" b="0" kern="100" dirty="0" smtClean="0">
                          <a:solidFill>
                            <a:schemeClr val="tx1"/>
                          </a:solidFill>
                          <a:effectLst/>
                          <a:latin typeface="+mn-ea"/>
                          <a:ea typeface="+mn-ea"/>
                          <a:cs typeface="Times New Roman" panose="02020603050405020304" pitchFamily="18" charset="0"/>
                        </a:rPr>
                        <a:t>新規陽性者数</a:t>
                      </a:r>
                      <a:endParaRPr lang="ja-JP" sz="1200" b="0"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lnSpc>
                          <a:spcPts val="1400"/>
                        </a:lnSpc>
                        <a:spcAft>
                          <a:spcPts val="0"/>
                        </a:spcAft>
                      </a:pPr>
                      <a:r>
                        <a:rPr lang="en-US" altLang="ja-JP" sz="1200" b="0" strike="noStrike" kern="100" dirty="0" smtClean="0">
                          <a:solidFill>
                            <a:schemeClr val="tx1"/>
                          </a:solidFill>
                          <a:effectLst/>
                          <a:latin typeface="+mn-ea"/>
                          <a:ea typeface="+mn-ea"/>
                          <a:cs typeface="Times New Roman" panose="02020603050405020304" pitchFamily="18" charset="0"/>
                        </a:rPr>
                        <a:t>73,700</a:t>
                      </a:r>
                      <a:r>
                        <a:rPr lang="ja-JP" altLang="en-US" sz="1200" b="0" strike="noStrike" kern="100" dirty="0" smtClean="0">
                          <a:solidFill>
                            <a:schemeClr val="tx1"/>
                          </a:solidFill>
                          <a:effectLst/>
                          <a:latin typeface="+mn-ea"/>
                          <a:ea typeface="+mn-ea"/>
                          <a:cs typeface="Times New Roman" panose="02020603050405020304" pitchFamily="18" charset="0"/>
                        </a:rPr>
                        <a:t>人</a:t>
                      </a:r>
                      <a:endParaRPr lang="en-US" altLang="ja-JP" sz="1200" b="0" strike="noStrike" kern="100" dirty="0">
                        <a:solidFill>
                          <a:schemeClr val="tx1"/>
                        </a:solidFill>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33625064"/>
                  </a:ext>
                </a:extLst>
              </a:tr>
            </a:tbl>
          </a:graphicData>
        </a:graphic>
      </p:graphicFrame>
      <p:sp>
        <p:nvSpPr>
          <p:cNvPr id="54" name="正方形/長方形 53"/>
          <p:cNvSpPr/>
          <p:nvPr/>
        </p:nvSpPr>
        <p:spPr>
          <a:xfrm>
            <a:off x="6848604" y="1933627"/>
            <a:ext cx="2117296" cy="276999"/>
          </a:xfrm>
          <a:prstGeom prst="rect">
            <a:avLst/>
          </a:prstGeom>
        </p:spPr>
        <p:txBody>
          <a:bodyPr wrap="square">
            <a:spAutoFit/>
          </a:bodyPr>
          <a:lstStyle/>
          <a:p>
            <a:pPr marL="0" marR="0" lvl="0" indent="0" algn="l" defTabSz="914371"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利用実績</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 name="二等辺三角形 1"/>
          <p:cNvSpPr/>
          <p:nvPr/>
        </p:nvSpPr>
        <p:spPr>
          <a:xfrm rot="10800000">
            <a:off x="7482329" y="3165458"/>
            <a:ext cx="947236" cy="219424"/>
          </a:xfrm>
          <a:prstGeom prst="triangle">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6578443" y="3441772"/>
            <a:ext cx="2787398" cy="461665"/>
          </a:xfrm>
          <a:prstGeom prst="rect">
            <a:avLst/>
          </a:prstGeom>
        </p:spPr>
        <p:txBody>
          <a:bodyPr wrap="square">
            <a:spAutoFit/>
          </a:bodyPr>
          <a:lstStyle/>
          <a:p>
            <a:pPr marL="0" marR="0" lvl="0" indent="0" algn="ctr"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本スキームによる判明数は</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371"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全体</a:t>
            </a: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の新規陽性者数の１割以上</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1714059723"/>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（２）府民の感染防止対策・リスクコミュニケーション</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524733" y="569028"/>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大阪モデル</a:t>
            </a:r>
          </a:p>
        </p:txBody>
      </p:sp>
      <p:sp>
        <p:nvSpPr>
          <p:cNvPr id="13" name="正方形/長方形 12"/>
          <p:cNvSpPr/>
          <p:nvPr/>
        </p:nvSpPr>
        <p:spPr>
          <a:xfrm>
            <a:off x="524733" y="903672"/>
            <a:ext cx="8072782"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・即時的な感染・療養状況等を数値で示すことで府民等の行動変容を促し、感染抑制策を図るとともに、医療提供体制のひっ迫を招かないよう感染拡大状況に応じて医療療養体制の整備を進める。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・感染拡大状況及び医療提供体制のひっ迫状況を判断するため、府独自に指標を設定し、日々モニタリング、「見える化」。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日より感染拡大兆候を探知する「見張り番指標」を導入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角丸四角形 16"/>
          <p:cNvSpPr/>
          <p:nvPr/>
        </p:nvSpPr>
        <p:spPr>
          <a:xfrm>
            <a:off x="468912" y="5507272"/>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医療非常事態宣言</a:t>
            </a:r>
          </a:p>
        </p:txBody>
      </p:sp>
      <p:sp>
        <p:nvSpPr>
          <p:cNvPr id="18" name="正方形/長方形 17"/>
          <p:cNvSpPr/>
          <p:nvPr/>
        </p:nvSpPr>
        <p:spPr>
          <a:xfrm>
            <a:off x="468913" y="5907641"/>
            <a:ext cx="8072782"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・医療提供体制が極めてひっ迫した際に、「医療非常事態宣言」を発出し、府民にわかりやすくメッセージを発することで、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府民の行動変容を促し、感染抑制策を図る。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3874950" y="647455"/>
            <a:ext cx="1344729"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0" name="正方形/長方形 19"/>
          <p:cNvSpPr/>
          <p:nvPr/>
        </p:nvSpPr>
        <p:spPr>
          <a:xfrm>
            <a:off x="3819583" y="5605546"/>
            <a:ext cx="2285793"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21" name="表 20"/>
          <p:cNvGraphicFramePr>
            <a:graphicFrameLocks noGrp="1"/>
          </p:cNvGraphicFramePr>
          <p:nvPr>
            <p:extLst/>
          </p:nvPr>
        </p:nvGraphicFramePr>
        <p:xfrm>
          <a:off x="624474" y="6548761"/>
          <a:ext cx="6597239" cy="288000"/>
        </p:xfrm>
        <a:graphic>
          <a:graphicData uri="http://schemas.openxmlformats.org/drawingml/2006/table">
            <a:tbl>
              <a:tblPr firstRow="1" firstCol="1" bandRow="1">
                <a:tableStyleId>{69CF1AB2-1976-4502-BF36-3FF5EA218861}</a:tableStyleId>
              </a:tblPr>
              <a:tblGrid>
                <a:gridCol w="1000830">
                  <a:extLst>
                    <a:ext uri="{9D8B030D-6E8A-4147-A177-3AD203B41FA5}">
                      <a16:colId xmlns:a16="http://schemas.microsoft.com/office/drawing/2014/main" val="854482303"/>
                    </a:ext>
                  </a:extLst>
                </a:gridCol>
                <a:gridCol w="5596409">
                  <a:extLst>
                    <a:ext uri="{9D8B030D-6E8A-4147-A177-3AD203B41FA5}">
                      <a16:colId xmlns:a16="http://schemas.microsoft.com/office/drawing/2014/main" val="1046894363"/>
                    </a:ext>
                  </a:extLst>
                </a:gridCol>
              </a:tblGrid>
              <a:tr h="288000">
                <a:tc>
                  <a:txBody>
                    <a:bodyPr/>
                    <a:lstStyle/>
                    <a:p>
                      <a:pPr indent="152400" algn="ctr">
                        <a:lnSpc>
                          <a:spcPct val="150000"/>
                        </a:lnSpc>
                        <a:spcAft>
                          <a:spcPts val="0"/>
                        </a:spcAft>
                      </a:pPr>
                      <a:r>
                        <a:rPr lang="ja-JP" altLang="en-US" sz="1200" b="0" kern="0" dirty="0">
                          <a:effectLst/>
                          <a:latin typeface="+mn-ea"/>
                          <a:ea typeface="+mn-ea"/>
                          <a:cs typeface="+mn-cs"/>
                        </a:rPr>
                        <a:t>発出実績</a:t>
                      </a:r>
                      <a:endParaRPr lang="ja-JP" sz="1200" b="0" kern="100" dirty="0">
                        <a:effectLst/>
                        <a:latin typeface="+mn-ea"/>
                        <a:ea typeface="+mn-ea"/>
                        <a:cs typeface="Times New Roman" panose="02020603050405020304" pitchFamily="18" charset="0"/>
                      </a:endParaRP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lnSpc>
                          <a:spcPct val="150000"/>
                        </a:lnSpc>
                        <a:spcAft>
                          <a:spcPts val="0"/>
                        </a:spcAft>
                      </a:pPr>
                      <a:r>
                        <a:rPr lang="ja-JP" altLang="en-US" sz="1200" b="0" kern="0" dirty="0">
                          <a:effectLst/>
                          <a:latin typeface="+mn-ea"/>
                          <a:ea typeface="+mn-ea"/>
                        </a:rPr>
                        <a:t>　４回（</a:t>
                      </a:r>
                      <a:r>
                        <a:rPr lang="en-US" altLang="ja-JP" sz="1200" b="0" kern="0" dirty="0">
                          <a:effectLst/>
                          <a:latin typeface="+mn-ea"/>
                          <a:ea typeface="+mn-ea"/>
                        </a:rPr>
                        <a:t>2020</a:t>
                      </a:r>
                      <a:r>
                        <a:rPr lang="ja-JP" altLang="en-US" sz="1200" b="0" kern="0" dirty="0">
                          <a:effectLst/>
                          <a:latin typeface="+mn-ea"/>
                          <a:ea typeface="+mn-ea"/>
                        </a:rPr>
                        <a:t>年</a:t>
                      </a:r>
                      <a:r>
                        <a:rPr lang="en-US" altLang="ja-JP" sz="1200" b="0" kern="0" dirty="0">
                          <a:effectLst/>
                          <a:latin typeface="+mn-ea"/>
                          <a:ea typeface="+mn-ea"/>
                        </a:rPr>
                        <a:t>12</a:t>
                      </a:r>
                      <a:r>
                        <a:rPr lang="ja-JP" altLang="en-US" sz="1200" b="0" kern="0" dirty="0">
                          <a:effectLst/>
                          <a:latin typeface="+mn-ea"/>
                          <a:ea typeface="+mn-ea"/>
                        </a:rPr>
                        <a:t>月３日、</a:t>
                      </a:r>
                      <a:r>
                        <a:rPr lang="en-US" altLang="ja-JP" sz="1200" b="0" kern="0" dirty="0">
                          <a:effectLst/>
                          <a:latin typeface="+mn-ea"/>
                          <a:ea typeface="+mn-ea"/>
                        </a:rPr>
                        <a:t>2021</a:t>
                      </a:r>
                      <a:r>
                        <a:rPr lang="ja-JP" altLang="en-US" sz="1200" b="0" kern="0" dirty="0">
                          <a:effectLst/>
                          <a:latin typeface="+mn-ea"/>
                          <a:ea typeface="+mn-ea"/>
                        </a:rPr>
                        <a:t>年４月７日、</a:t>
                      </a:r>
                      <a:r>
                        <a:rPr lang="en-US" altLang="ja-JP" sz="1200" b="0" kern="0" dirty="0">
                          <a:effectLst/>
                          <a:latin typeface="+mn-ea"/>
                          <a:ea typeface="+mn-ea"/>
                        </a:rPr>
                        <a:t>2022</a:t>
                      </a:r>
                      <a:r>
                        <a:rPr lang="ja-JP" altLang="en-US" sz="1200" b="0" kern="0" dirty="0">
                          <a:effectLst/>
                          <a:latin typeface="+mn-ea"/>
                          <a:ea typeface="+mn-ea"/>
                        </a:rPr>
                        <a:t>年</a:t>
                      </a:r>
                      <a:r>
                        <a:rPr lang="ja-JP" altLang="en-US" sz="1200" b="0" kern="0" dirty="0">
                          <a:solidFill>
                            <a:schemeClr val="tx1"/>
                          </a:solidFill>
                          <a:effectLst/>
                          <a:latin typeface="+mn-ea"/>
                          <a:ea typeface="+mn-ea"/>
                        </a:rPr>
                        <a:t>２</a:t>
                      </a:r>
                      <a:r>
                        <a:rPr lang="ja-JP" altLang="en-US" sz="1200" b="0" kern="0" dirty="0">
                          <a:effectLst/>
                          <a:latin typeface="+mn-ea"/>
                          <a:ea typeface="+mn-ea"/>
                        </a:rPr>
                        <a:t>月８日、</a:t>
                      </a:r>
                      <a:r>
                        <a:rPr lang="en-US" altLang="ja-JP" sz="1200" b="0" kern="0" dirty="0">
                          <a:effectLst/>
                          <a:latin typeface="+mn-ea"/>
                          <a:ea typeface="+mn-ea"/>
                        </a:rPr>
                        <a:t>2022</a:t>
                      </a:r>
                      <a:r>
                        <a:rPr lang="ja-JP" altLang="en-US" sz="1200" b="0" kern="0" dirty="0">
                          <a:effectLst/>
                          <a:latin typeface="+mn-ea"/>
                          <a:ea typeface="+mn-ea"/>
                        </a:rPr>
                        <a:t>年７月</a:t>
                      </a:r>
                      <a:r>
                        <a:rPr lang="en-US" altLang="ja-JP" sz="1200" b="0" kern="0" dirty="0">
                          <a:effectLst/>
                          <a:latin typeface="+mn-ea"/>
                          <a:ea typeface="+mn-ea"/>
                        </a:rPr>
                        <a:t>27</a:t>
                      </a:r>
                      <a:r>
                        <a:rPr lang="ja-JP" altLang="en-US" sz="1200" b="0" kern="0" dirty="0">
                          <a:effectLst/>
                          <a:latin typeface="+mn-ea"/>
                          <a:ea typeface="+mn-ea"/>
                        </a:rPr>
                        <a:t>日）</a:t>
                      </a:r>
                    </a:p>
                  </a:txBody>
                  <a:tcPr marL="24125" marR="241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61084998"/>
                  </a:ext>
                </a:extLst>
              </a:tr>
            </a:tbl>
          </a:graphicData>
        </a:graphic>
      </p:graphicFrame>
      <p:sp>
        <p:nvSpPr>
          <p:cNvPr id="29" name="角丸四角形 28"/>
          <p:cNvSpPr/>
          <p:nvPr/>
        </p:nvSpPr>
        <p:spPr>
          <a:xfrm>
            <a:off x="5219679" y="674448"/>
            <a:ext cx="2664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国や他の都道府県に先行して導入</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角丸四角形 29"/>
          <p:cNvSpPr/>
          <p:nvPr/>
        </p:nvSpPr>
        <p:spPr>
          <a:xfrm>
            <a:off x="5096831" y="5618612"/>
            <a:ext cx="2592000" cy="237600"/>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a:t>
            </a: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や他の都道府県に先行して</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導入</a:t>
            </a:r>
            <a:endPar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テキスト ボックス 30"/>
          <p:cNvSpPr txBox="1"/>
          <p:nvPr/>
        </p:nvSpPr>
        <p:spPr>
          <a:xfrm>
            <a:off x="7221713" y="6551841"/>
            <a:ext cx="1585468" cy="374461"/>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p:cNvSpPr txBox="1"/>
          <p:nvPr/>
        </p:nvSpPr>
        <p:spPr>
          <a:xfrm>
            <a:off x="5992612" y="4497898"/>
            <a:ext cx="1585468" cy="374461"/>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月時点の指標）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 name="図 5"/>
          <p:cNvPicPr>
            <a:picLocks noChangeAspect="1"/>
          </p:cNvPicPr>
          <p:nvPr/>
        </p:nvPicPr>
        <p:blipFill>
          <a:blip r:embed="rId2"/>
          <a:stretch>
            <a:fillRect/>
          </a:stretch>
        </p:blipFill>
        <p:spPr>
          <a:xfrm>
            <a:off x="687227" y="2108996"/>
            <a:ext cx="6822919" cy="2474884"/>
          </a:xfrm>
          <a:prstGeom prst="rect">
            <a:avLst/>
          </a:prstGeom>
        </p:spPr>
      </p:pic>
      <p:pic>
        <p:nvPicPr>
          <p:cNvPr id="7" name="図 6"/>
          <p:cNvPicPr>
            <a:picLocks noChangeAspect="1"/>
          </p:cNvPicPr>
          <p:nvPr/>
        </p:nvPicPr>
        <p:blipFill>
          <a:blip r:embed="rId3"/>
          <a:stretch>
            <a:fillRect/>
          </a:stretch>
        </p:blipFill>
        <p:spPr>
          <a:xfrm>
            <a:off x="687227" y="4628343"/>
            <a:ext cx="2196595" cy="697260"/>
          </a:xfrm>
          <a:prstGeom prst="rect">
            <a:avLst/>
          </a:prstGeom>
        </p:spPr>
      </p:pic>
    </p:spTree>
    <p:extLst>
      <p:ext uri="{BB962C8B-B14F-4D97-AF65-F5344CB8AC3E}">
        <p14:creationId xmlns:p14="http://schemas.microsoft.com/office/powerpoint/2010/main" val="332199139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（２）府民の感染防止対策・リスクコミュニケーション</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角丸四角形 3"/>
          <p:cNvSpPr/>
          <p:nvPr/>
        </p:nvSpPr>
        <p:spPr>
          <a:xfrm>
            <a:off x="395536" y="548680"/>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大阪コロナ追跡システム</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正方形/長方形 4"/>
          <p:cNvSpPr/>
          <p:nvPr/>
        </p:nvSpPr>
        <p:spPr>
          <a:xfrm>
            <a:off x="395537" y="949049"/>
            <a:ext cx="4174397"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・府民・事業者の感染リスク意識を高め、行動変容を促し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コロナウイルス感染症の感染拡大の抑制を図る。</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・不特定多数の人が集まる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飲食店やイベントにおいて、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QR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コードを活用し、感染者との接触の可能性がある利用者に向けて、メールで注意喚起を行い行動変容を促す。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3645518" y="619069"/>
            <a:ext cx="3364882"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角丸四角形 11"/>
          <p:cNvSpPr/>
          <p:nvPr/>
        </p:nvSpPr>
        <p:spPr>
          <a:xfrm>
            <a:off x="5760382" y="600876"/>
            <a:ext cx="252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国システム</a:t>
            </a:r>
            <a:r>
              <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COCOA</a:t>
            </a: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に先駆けて構築</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6695172" y="2541453"/>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4" name="表 13"/>
          <p:cNvGraphicFramePr>
            <a:graphicFrameLocks noGrp="1"/>
          </p:cNvGraphicFramePr>
          <p:nvPr>
            <p:extLst/>
          </p:nvPr>
        </p:nvGraphicFramePr>
        <p:xfrm>
          <a:off x="4980265" y="986973"/>
          <a:ext cx="2998924" cy="155448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3002239909"/>
                    </a:ext>
                  </a:extLst>
                </a:gridCol>
                <a:gridCol w="1490493">
                  <a:extLst>
                    <a:ext uri="{9D8B030D-6E8A-4147-A177-3AD203B41FA5}">
                      <a16:colId xmlns:a16="http://schemas.microsoft.com/office/drawing/2014/main" val="1141646965"/>
                    </a:ext>
                  </a:extLst>
                </a:gridCol>
                <a:gridCol w="1300151">
                  <a:extLst>
                    <a:ext uri="{9D8B030D-6E8A-4147-A177-3AD203B41FA5}">
                      <a16:colId xmlns:a16="http://schemas.microsoft.com/office/drawing/2014/main" val="1443563470"/>
                    </a:ext>
                  </a:extLst>
                </a:gridCol>
              </a:tblGrid>
              <a:tr h="239833">
                <a:tc gridSpan="2">
                  <a:txBody>
                    <a:bodyPr/>
                    <a:lstStyle/>
                    <a:p>
                      <a:r>
                        <a:rPr kumimoji="1" lang="ja-JP" altLang="en-US" sz="1100" dirty="0" smtClean="0"/>
                        <a:t>施設登録数</a:t>
                      </a:r>
                      <a:endParaRPr kumimoji="1" lang="ja-JP" altLang="en-US" sz="1100" dirty="0"/>
                    </a:p>
                  </a:txBody>
                  <a:tcPr>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116,086</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143144770"/>
                  </a:ext>
                </a:extLst>
              </a:tr>
              <a:tr h="239833">
                <a:tc gridSpan="2">
                  <a:txBody>
                    <a:bodyPr/>
                    <a:lstStyle/>
                    <a:p>
                      <a:r>
                        <a:rPr kumimoji="1" lang="ja-JP" altLang="en-US" sz="1100" dirty="0" smtClean="0"/>
                        <a:t>イベント登録数</a:t>
                      </a:r>
                      <a:endParaRPr kumimoji="1" lang="ja-JP" altLang="en-US" sz="1100" dirty="0"/>
                    </a:p>
                  </a:txBody>
                  <a:tcPr>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20,585</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3019320661"/>
                  </a:ext>
                </a:extLst>
              </a:tr>
              <a:tr h="239833">
                <a:tc gridSpan="2">
                  <a:txBody>
                    <a:bodyPr/>
                    <a:lstStyle/>
                    <a:p>
                      <a:r>
                        <a:rPr kumimoji="1" lang="en-US" altLang="ja-JP" sz="1100" dirty="0" smtClean="0"/>
                        <a:t>QR</a:t>
                      </a:r>
                      <a:r>
                        <a:rPr kumimoji="1" lang="ja-JP" altLang="en-US" sz="1100" dirty="0" smtClean="0"/>
                        <a:t>コード読み込み件数</a:t>
                      </a:r>
                      <a:endParaRPr kumimoji="1" lang="ja-JP" altLang="en-US" sz="1100" dirty="0"/>
                    </a:p>
                  </a:txBody>
                  <a:tcPr>
                    <a:lnB w="12700" cap="flat" cmpd="sng" algn="ctr">
                      <a:noFill/>
                      <a:prstDash val="solid"/>
                      <a:round/>
                      <a:headEnd type="none" w="med" len="med"/>
                      <a:tailEnd type="none" w="med" len="med"/>
                    </a:lnB>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6,488,034</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1120880907"/>
                  </a:ext>
                </a:extLst>
              </a:tr>
              <a:tr h="239833">
                <a:tc>
                  <a:txBody>
                    <a:bodyPr/>
                    <a:lstStyle/>
                    <a:p>
                      <a:endParaRPr kumimoji="1" lang="ja-JP" altLang="en-US" sz="1100" dirty="0"/>
                    </a:p>
                  </a:txBody>
                  <a:tcP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mpd="sng">
                      <a:noFill/>
                    </a:lnB>
                    <a:solidFill>
                      <a:schemeClr val="accent1">
                        <a:lumMod val="20000"/>
                        <a:lumOff val="80000"/>
                      </a:schemeClr>
                    </a:solidFill>
                  </a:tcPr>
                </a:tc>
                <a:tc>
                  <a:txBody>
                    <a:bodyPr/>
                    <a:lstStyle/>
                    <a:p>
                      <a:r>
                        <a:rPr kumimoji="1" lang="ja-JP" altLang="en-US" sz="1100" dirty="0" smtClean="0"/>
                        <a:t>施設</a:t>
                      </a:r>
                      <a:endParaRPr kumimoji="1" lang="ja-JP" altLang="en-US" sz="1100" dirty="0"/>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algn="r"/>
                      <a:r>
                        <a:rPr kumimoji="1" lang="en-US" altLang="ja-JP" sz="1100" dirty="0" smtClean="0">
                          <a:solidFill>
                            <a:schemeClr val="tx1"/>
                          </a:solidFill>
                        </a:rPr>
                        <a:t>5,503,400</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1520536164"/>
                  </a:ext>
                </a:extLst>
              </a:tr>
              <a:tr h="239833">
                <a:tc>
                  <a:txBody>
                    <a:bodyPr/>
                    <a:lstStyle/>
                    <a:p>
                      <a:endParaRPr kumimoji="1" lang="ja-JP" alt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r>
                        <a:rPr kumimoji="1" lang="ja-JP" altLang="en-US" sz="1100" dirty="0" smtClean="0"/>
                        <a:t>イベント</a:t>
                      </a:r>
                      <a:endParaRPr kumimoji="1" lang="ja-JP" altLang="en-US" sz="1100" dirty="0"/>
                    </a:p>
                  </a:txBody>
                  <a:tcPr>
                    <a:lnL w="12700" cap="flat" cmpd="sng" algn="ctr">
                      <a:solidFill>
                        <a:schemeClr val="tx1"/>
                      </a:solidFill>
                      <a:prstDash val="solid"/>
                      <a:round/>
                      <a:headEnd type="none" w="med" len="med"/>
                      <a:tailEnd type="none" w="med" len="med"/>
                    </a:lnL>
                    <a:solidFill>
                      <a:schemeClr val="accent1">
                        <a:lumMod val="20000"/>
                        <a:lumOff val="80000"/>
                      </a:schemeClr>
                    </a:solidFill>
                  </a:tcPr>
                </a:tc>
                <a:tc>
                  <a:txBody>
                    <a:bodyPr/>
                    <a:lstStyle/>
                    <a:p>
                      <a:pPr algn="r"/>
                      <a:r>
                        <a:rPr kumimoji="1" lang="en-US" altLang="ja-JP" sz="1100" dirty="0" smtClean="0">
                          <a:solidFill>
                            <a:schemeClr val="tx1"/>
                          </a:solidFill>
                        </a:rPr>
                        <a:t>984,634</a:t>
                      </a:r>
                      <a:r>
                        <a:rPr kumimoji="1" lang="ja-JP" altLang="en-US" sz="1100" dirty="0" smtClean="0">
                          <a:solidFill>
                            <a:schemeClr val="tx1"/>
                          </a:solidFill>
                        </a:rPr>
                        <a:t>件</a:t>
                      </a:r>
                      <a:endParaRPr kumimoji="1" lang="ja-JP" altLang="en-US" sz="1100" dirty="0">
                        <a:solidFill>
                          <a:schemeClr val="tx1"/>
                        </a:solidFill>
                      </a:endParaRPr>
                    </a:p>
                  </a:txBody>
                  <a:tcPr/>
                </a:tc>
                <a:extLst>
                  <a:ext uri="{0D108BD9-81ED-4DB2-BD59-A6C34878D82A}">
                    <a16:rowId xmlns:a16="http://schemas.microsoft.com/office/drawing/2014/main" val="2343599361"/>
                  </a:ext>
                </a:extLst>
              </a:tr>
              <a:tr h="239833">
                <a:tc gridSpan="2">
                  <a:txBody>
                    <a:bodyPr/>
                    <a:lstStyle/>
                    <a:p>
                      <a:r>
                        <a:rPr kumimoji="1" lang="ja-JP" altLang="en-US" sz="1100" dirty="0" smtClean="0"/>
                        <a:t>注意喚起メール発出</a:t>
                      </a:r>
                      <a:endParaRPr kumimoji="1" lang="ja-JP" altLang="en-US" sz="1100" dirty="0"/>
                    </a:p>
                  </a:txBody>
                  <a:tcPr>
                    <a:lnT w="12700" cap="flat" cmpd="sng" algn="ctr">
                      <a:solidFill>
                        <a:schemeClr val="tx1"/>
                      </a:solidFill>
                      <a:prstDash val="solid"/>
                      <a:round/>
                      <a:headEnd type="none" w="med" len="med"/>
                      <a:tailEnd type="none" w="med" len="med"/>
                    </a:lnT>
                    <a:solidFill>
                      <a:schemeClr val="accent1">
                        <a:lumMod val="20000"/>
                        <a:lumOff val="80000"/>
                      </a:schemeClr>
                    </a:solidFill>
                  </a:tcPr>
                </a:tc>
                <a:tc hMerge="1">
                  <a:txBody>
                    <a:bodyPr/>
                    <a:lstStyle/>
                    <a:p>
                      <a:endParaRPr kumimoji="1" lang="ja-JP" altLang="en-US"/>
                    </a:p>
                  </a:txBody>
                  <a:tcPr/>
                </a:tc>
                <a:tc>
                  <a:txBody>
                    <a:bodyPr/>
                    <a:lstStyle/>
                    <a:p>
                      <a:pPr algn="r"/>
                      <a:r>
                        <a:rPr kumimoji="1" lang="en-US" altLang="ja-JP" sz="1100" dirty="0" smtClean="0">
                          <a:solidFill>
                            <a:schemeClr val="tx1"/>
                          </a:solidFill>
                        </a:rPr>
                        <a:t>29</a:t>
                      </a:r>
                      <a:r>
                        <a:rPr kumimoji="1" lang="ja-JP" altLang="en-US" sz="1100" dirty="0" smtClean="0">
                          <a:solidFill>
                            <a:schemeClr val="tx1"/>
                          </a:solidFill>
                        </a:rPr>
                        <a:t>回（</a:t>
                      </a:r>
                      <a:r>
                        <a:rPr kumimoji="1" lang="en-US" altLang="ja-JP" sz="1100" dirty="0" smtClean="0">
                          <a:solidFill>
                            <a:schemeClr val="tx1"/>
                          </a:solidFill>
                        </a:rPr>
                        <a:t>1,051</a:t>
                      </a:r>
                      <a:r>
                        <a:rPr kumimoji="1" lang="ja-JP" altLang="en-US" sz="1100" dirty="0" smtClean="0">
                          <a:solidFill>
                            <a:schemeClr val="tx1"/>
                          </a:solidFill>
                        </a:rPr>
                        <a:t>通）</a:t>
                      </a:r>
                      <a:endParaRPr kumimoji="1" lang="ja-JP" altLang="en-US" sz="1100" dirty="0">
                        <a:solidFill>
                          <a:schemeClr val="tx1"/>
                        </a:solidFill>
                      </a:endParaRPr>
                    </a:p>
                  </a:txBody>
                  <a:tcPr/>
                </a:tc>
                <a:extLst>
                  <a:ext uri="{0D108BD9-81ED-4DB2-BD59-A6C34878D82A}">
                    <a16:rowId xmlns:a16="http://schemas.microsoft.com/office/drawing/2014/main" val="306958395"/>
                  </a:ext>
                </a:extLst>
              </a:tr>
            </a:tbl>
          </a:graphicData>
        </a:graphic>
      </p:graphicFrame>
    </p:spTree>
    <p:extLst>
      <p:ext uri="{BB962C8B-B14F-4D97-AF65-F5344CB8AC3E}">
        <p14:creationId xmlns:p14="http://schemas.microsoft.com/office/powerpoint/2010/main" val="384784133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（２）府民の感染防止対策・リスクコミュニケーション</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角丸四角形 3"/>
          <p:cNvSpPr/>
          <p:nvPr/>
        </p:nvSpPr>
        <p:spPr>
          <a:xfrm>
            <a:off x="398784" y="441026"/>
            <a:ext cx="2396667"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飲食店等の見回り</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正方形/長方形 4"/>
          <p:cNvSpPr/>
          <p:nvPr/>
        </p:nvSpPr>
        <p:spPr>
          <a:xfrm>
            <a:off x="398784" y="841395"/>
            <a:ext cx="8277672"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・飲食店等にかかる緊急事態措置やまん延防止等重点措置の実効性の確保、ゴールドステッカー（</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GS</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）の申請勧奨など。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・緊急事態措置やまん延防止等重点措置に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ついて</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、要請内容（営業時間短縮や酒類提供自粛、感染防止対策の徹底など）の遵守のため、大阪府警と連携し、個別店舗の見回りを実施。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・その他、市町村や消防等とも連携し、外出自粛や路上飲みへの注意喚起等を実施。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7" name="表 6"/>
          <p:cNvGraphicFramePr>
            <a:graphicFrameLocks noGrp="1"/>
          </p:cNvGraphicFramePr>
          <p:nvPr>
            <p:extLst/>
          </p:nvPr>
        </p:nvGraphicFramePr>
        <p:xfrm>
          <a:off x="432289" y="2041724"/>
          <a:ext cx="8426662" cy="4780042"/>
        </p:xfrm>
        <a:graphic>
          <a:graphicData uri="http://schemas.openxmlformats.org/drawingml/2006/table">
            <a:tbl>
              <a:tblPr firstRow="1" bandRow="1">
                <a:tableStyleId>{5C22544A-7EE6-4342-B048-85BDC9FD1C3A}</a:tableStyleId>
              </a:tblPr>
              <a:tblGrid>
                <a:gridCol w="4140000">
                  <a:extLst>
                    <a:ext uri="{9D8B030D-6E8A-4147-A177-3AD203B41FA5}">
                      <a16:colId xmlns:a16="http://schemas.microsoft.com/office/drawing/2014/main" val="3419863851"/>
                    </a:ext>
                  </a:extLst>
                </a:gridCol>
                <a:gridCol w="1910662">
                  <a:extLst>
                    <a:ext uri="{9D8B030D-6E8A-4147-A177-3AD203B41FA5}">
                      <a16:colId xmlns:a16="http://schemas.microsoft.com/office/drawing/2014/main" val="18584418"/>
                    </a:ext>
                  </a:extLst>
                </a:gridCol>
                <a:gridCol w="2376000">
                  <a:extLst>
                    <a:ext uri="{9D8B030D-6E8A-4147-A177-3AD203B41FA5}">
                      <a16:colId xmlns:a16="http://schemas.microsoft.com/office/drawing/2014/main" val="2457169299"/>
                    </a:ext>
                  </a:extLst>
                </a:gridCol>
              </a:tblGrid>
              <a:tr h="216000">
                <a:tc>
                  <a:txBody>
                    <a:bodyPr/>
                    <a:lstStyle/>
                    <a:p>
                      <a:pPr algn="ctr"/>
                      <a:r>
                        <a:rPr kumimoji="1" lang="ja-JP" altLang="en-US" sz="1100" b="0" dirty="0" smtClean="0">
                          <a:solidFill>
                            <a:schemeClr val="tx1"/>
                          </a:solidFill>
                          <a:latin typeface="+mn-ea"/>
                          <a:ea typeface="+mn-ea"/>
                        </a:rPr>
                        <a:t>時期等</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100" b="0" dirty="0" smtClean="0">
                          <a:solidFill>
                            <a:schemeClr val="tx1"/>
                          </a:solidFill>
                          <a:latin typeface="+mn-ea"/>
                          <a:ea typeface="+mn-ea"/>
                        </a:rPr>
                        <a:t>対象店舗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体制（１日あたり）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671833943"/>
                  </a:ext>
                </a:extLst>
              </a:tr>
              <a:tr h="370840">
                <a:tc>
                  <a:txBody>
                    <a:bodyPr/>
                    <a:lstStyle/>
                    <a:p>
                      <a:r>
                        <a:rPr kumimoji="1" lang="ja-JP" altLang="en-US" sz="1100" dirty="0" smtClean="0">
                          <a:solidFill>
                            <a:schemeClr val="tx1"/>
                          </a:solidFill>
                          <a:latin typeface="+mn-ea"/>
                          <a:ea typeface="+mn-ea"/>
                        </a:rPr>
                        <a:t>まん延防止重点措置の実効性確保</a:t>
                      </a:r>
                      <a:r>
                        <a:rPr kumimoji="1" lang="en-US" altLang="ja-JP" sz="1100" dirty="0" smtClean="0">
                          <a:solidFill>
                            <a:schemeClr val="tx1"/>
                          </a:solidFill>
                          <a:latin typeface="+mn-ea"/>
                          <a:ea typeface="+mn-ea"/>
                        </a:rPr>
                        <a:t>【2021.4.5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4.24】</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大阪市内飲食店約６万店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現地確認：</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人（民間委託）</a:t>
                      </a:r>
                      <a:endParaRPr kumimoji="1" lang="en-US" altLang="ja-JP" sz="1100" dirty="0" smtClean="0">
                        <a:solidFill>
                          <a:schemeClr val="tx1"/>
                        </a:solidFill>
                        <a:latin typeface="+mn-ea"/>
                        <a:ea typeface="+mn-ea"/>
                      </a:endParaRPr>
                    </a:p>
                    <a:p>
                      <a:pPr algn="ctr"/>
                      <a:r>
                        <a:rPr kumimoji="1" lang="ja-JP" altLang="en-US" sz="1100" dirty="0" smtClean="0">
                          <a:solidFill>
                            <a:schemeClr val="tx1"/>
                          </a:solidFill>
                          <a:latin typeface="+mn-ea"/>
                          <a:ea typeface="+mn-ea"/>
                        </a:rPr>
                        <a:t>訪問調査：</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人（府職員）</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22329351"/>
                  </a:ext>
                </a:extLst>
              </a:tr>
              <a:tr h="370840">
                <a:tc>
                  <a:txBody>
                    <a:bodyPr/>
                    <a:lstStyle/>
                    <a:p>
                      <a:r>
                        <a:rPr kumimoji="1" lang="ja-JP" altLang="en-US" sz="1100" dirty="0" smtClean="0">
                          <a:solidFill>
                            <a:schemeClr val="tx1"/>
                          </a:solidFill>
                          <a:latin typeface="+mn-ea"/>
                          <a:ea typeface="+mn-ea"/>
                        </a:rPr>
                        <a:t>緊急事態措置の実効性確保</a:t>
                      </a:r>
                      <a:r>
                        <a:rPr kumimoji="1" lang="en-US" altLang="ja-JP" sz="1100" dirty="0" smtClean="0">
                          <a:solidFill>
                            <a:schemeClr val="tx1"/>
                          </a:solidFill>
                          <a:latin typeface="+mn-ea"/>
                          <a:ea typeface="+mn-ea"/>
                        </a:rPr>
                        <a:t>【2021.4.25</a:t>
                      </a:r>
                      <a:r>
                        <a:rPr kumimoji="1" lang="ja-JP" altLang="en-US" sz="1100" dirty="0" smtClean="0">
                          <a:solidFill>
                            <a:schemeClr val="tx1"/>
                          </a:solidFill>
                          <a:latin typeface="+mn-ea"/>
                          <a:ea typeface="+mn-ea"/>
                        </a:rPr>
                        <a:t>～</a:t>
                      </a:r>
                      <a:r>
                        <a:rPr kumimoji="1" lang="en-US" altLang="ja-JP" sz="1100" b="0" strike="noStrike" dirty="0" smtClean="0">
                          <a:solidFill>
                            <a:schemeClr val="tx1"/>
                          </a:solidFill>
                          <a:latin typeface="+mn-ea"/>
                          <a:ea typeface="+mn-ea"/>
                        </a:rPr>
                        <a:t>6.20</a:t>
                      </a:r>
                      <a:r>
                        <a:rPr kumimoji="1" lang="en-US" altLang="ja-JP" sz="1100" dirty="0" smtClean="0">
                          <a:solidFill>
                            <a:schemeClr val="tx1"/>
                          </a:solidFill>
                          <a:latin typeface="+mn-ea"/>
                          <a:ea typeface="+mn-ea"/>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大阪府内飲食店約</a:t>
                      </a:r>
                      <a:r>
                        <a:rPr kumimoji="1" lang="en-US" altLang="ja-JP" sz="1100" dirty="0" smtClean="0">
                          <a:solidFill>
                            <a:schemeClr val="tx1"/>
                          </a:solidFill>
                          <a:latin typeface="+mn-ea"/>
                          <a:ea typeface="+mn-ea"/>
                        </a:rPr>
                        <a:t>10</a:t>
                      </a:r>
                      <a:r>
                        <a:rPr kumimoji="1" lang="ja-JP" altLang="en-US" sz="1100" dirty="0" smtClean="0">
                          <a:solidFill>
                            <a:schemeClr val="tx1"/>
                          </a:solidFill>
                          <a:latin typeface="+mn-ea"/>
                          <a:ea typeface="+mn-ea"/>
                        </a:rPr>
                        <a:t>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現地確認：</a:t>
                      </a:r>
                      <a:r>
                        <a:rPr kumimoji="1" lang="en-US" altLang="ja-JP" sz="1100" dirty="0" smtClean="0">
                          <a:solidFill>
                            <a:schemeClr val="tx1"/>
                          </a:solidFill>
                          <a:latin typeface="+mn-ea"/>
                          <a:ea typeface="+mn-ea"/>
                        </a:rPr>
                        <a:t>150</a:t>
                      </a:r>
                      <a:r>
                        <a:rPr kumimoji="1" lang="ja-JP" altLang="en-US" sz="1100" dirty="0" smtClean="0">
                          <a:solidFill>
                            <a:schemeClr val="tx1"/>
                          </a:solidFill>
                          <a:latin typeface="+mn-ea"/>
                          <a:ea typeface="+mn-ea"/>
                        </a:rPr>
                        <a:t>人（民間委託）</a:t>
                      </a:r>
                      <a:endParaRPr kumimoji="1" lang="en-US" altLang="ja-JP" sz="1100" dirty="0" smtClean="0">
                        <a:solidFill>
                          <a:schemeClr val="tx1"/>
                        </a:solidFill>
                        <a:latin typeface="+mn-ea"/>
                        <a:ea typeface="+mn-ea"/>
                      </a:endParaRPr>
                    </a:p>
                    <a:p>
                      <a:pPr algn="ctr"/>
                      <a:r>
                        <a:rPr kumimoji="1" lang="ja-JP" altLang="en-US" sz="1100" dirty="0" smtClean="0">
                          <a:solidFill>
                            <a:schemeClr val="tx1"/>
                          </a:solidFill>
                          <a:latin typeface="+mn-ea"/>
                          <a:ea typeface="+mn-ea"/>
                        </a:rPr>
                        <a:t>訪問調査：</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人（府職員）</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5058847"/>
                  </a:ext>
                </a:extLst>
              </a:tr>
              <a:tr h="370840">
                <a:tc>
                  <a:txBody>
                    <a:bodyPr/>
                    <a:lstStyle/>
                    <a:p>
                      <a:r>
                        <a:rPr kumimoji="1" lang="ja-JP" altLang="en-US" sz="1100" dirty="0" smtClean="0">
                          <a:solidFill>
                            <a:schemeClr val="tx1"/>
                          </a:solidFill>
                          <a:latin typeface="+mn-ea"/>
                          <a:ea typeface="+mn-ea"/>
                        </a:rPr>
                        <a:t>まん延防止等重点措置の実効性確保</a:t>
                      </a:r>
                      <a:r>
                        <a:rPr kumimoji="1" lang="en-US" altLang="ja-JP" sz="1100" dirty="0" smtClean="0">
                          <a:solidFill>
                            <a:schemeClr val="tx1"/>
                          </a:solidFill>
                          <a:latin typeface="+mn-ea"/>
                          <a:ea typeface="+mn-ea"/>
                        </a:rPr>
                        <a:t>【2021.6.21</a:t>
                      </a:r>
                      <a:r>
                        <a:rPr kumimoji="1" lang="ja-JP" altLang="en-US" sz="1100" dirty="0" smtClean="0">
                          <a:solidFill>
                            <a:schemeClr val="tx1"/>
                          </a:solidFill>
                          <a:latin typeface="+mn-ea"/>
                          <a:ea typeface="+mn-ea"/>
                        </a:rPr>
                        <a:t>～</a:t>
                      </a:r>
                      <a:r>
                        <a:rPr kumimoji="1" lang="en-US" altLang="ja-JP" sz="1100" b="0" strike="noStrike" dirty="0" smtClean="0">
                          <a:solidFill>
                            <a:schemeClr val="tx1"/>
                          </a:solidFill>
                          <a:latin typeface="+mn-ea"/>
                          <a:ea typeface="+mn-ea"/>
                        </a:rPr>
                        <a:t>8.1</a:t>
                      </a:r>
                      <a:r>
                        <a:rPr kumimoji="1" lang="en-US" altLang="ja-JP" sz="1100" dirty="0" smtClean="0">
                          <a:solidFill>
                            <a:schemeClr val="tx1"/>
                          </a:solidFill>
                          <a:latin typeface="+mn-ea"/>
                          <a:ea typeface="+mn-ea"/>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大阪府内（町村除く）</a:t>
                      </a:r>
                      <a:endParaRPr kumimoji="1" lang="en-US" altLang="ja-JP" sz="1100" dirty="0" smtClean="0">
                        <a:solidFill>
                          <a:schemeClr val="tx1"/>
                        </a:solidFill>
                        <a:latin typeface="+mn-ea"/>
                        <a:ea typeface="+mn-ea"/>
                      </a:endParaRPr>
                    </a:p>
                    <a:p>
                      <a:pPr algn="ctr"/>
                      <a:r>
                        <a:rPr kumimoji="1" lang="ja-JP" altLang="en-US" sz="1100" dirty="0" smtClean="0">
                          <a:solidFill>
                            <a:schemeClr val="tx1"/>
                          </a:solidFill>
                          <a:latin typeface="+mn-ea"/>
                          <a:ea typeface="+mn-ea"/>
                        </a:rPr>
                        <a:t>飲食店約</a:t>
                      </a:r>
                      <a:r>
                        <a:rPr kumimoji="1" lang="en-US" altLang="ja-JP" sz="1100" dirty="0" smtClean="0">
                          <a:solidFill>
                            <a:schemeClr val="tx1"/>
                          </a:solidFill>
                          <a:latin typeface="+mn-ea"/>
                          <a:ea typeface="+mn-ea"/>
                        </a:rPr>
                        <a:t>10</a:t>
                      </a:r>
                      <a:r>
                        <a:rPr kumimoji="1" lang="ja-JP" altLang="en-US" sz="1100" dirty="0" smtClean="0">
                          <a:solidFill>
                            <a:schemeClr val="tx1"/>
                          </a:solidFill>
                          <a:latin typeface="+mn-ea"/>
                          <a:ea typeface="+mn-ea"/>
                        </a:rPr>
                        <a:t>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dirty="0" smtClean="0">
                          <a:solidFill>
                            <a:schemeClr val="tx1"/>
                          </a:solidFill>
                          <a:latin typeface="+mn-ea"/>
                          <a:ea typeface="+mn-ea"/>
                        </a:rPr>
                        <a:t>50</a:t>
                      </a:r>
                      <a:r>
                        <a:rPr kumimoji="1" lang="ja-JP" altLang="en-US" sz="1100" dirty="0" smtClean="0">
                          <a:solidFill>
                            <a:schemeClr val="tx1"/>
                          </a:solidFill>
                          <a:latin typeface="+mn-ea"/>
                          <a:ea typeface="+mn-ea"/>
                        </a:rPr>
                        <a:t>人（民間委託）</a:t>
                      </a:r>
                      <a:endParaRPr kumimoji="1" lang="en-US" altLang="ja-JP" sz="1100" dirty="0" smtClean="0">
                        <a:solidFill>
                          <a:schemeClr val="tx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smtClean="0">
                          <a:solidFill>
                            <a:schemeClr val="tx1"/>
                          </a:solidFill>
                          <a:latin typeface="+mn-ea"/>
                          <a:ea typeface="+mn-ea"/>
                        </a:rPr>
                        <a:t>※</a:t>
                      </a:r>
                      <a:r>
                        <a:rPr kumimoji="1" lang="ja-JP" altLang="en-US" sz="1100" dirty="0" smtClean="0">
                          <a:solidFill>
                            <a:schemeClr val="tx1"/>
                          </a:solidFill>
                          <a:latin typeface="+mn-ea"/>
                          <a:ea typeface="+mn-ea"/>
                        </a:rPr>
                        <a:t>未協力店は府職員が現地確認</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9346005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まん延防止重点措置におけるガイドライン遵守徹底のための</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見回り調査</a:t>
                      </a:r>
                      <a:r>
                        <a:rPr kumimoji="1" lang="en-US" altLang="ja-JP" sz="1100" dirty="0" smtClean="0">
                          <a:solidFill>
                            <a:schemeClr val="tx1"/>
                          </a:solidFill>
                          <a:latin typeface="+mn-ea"/>
                          <a:ea typeface="+mn-ea"/>
                        </a:rPr>
                        <a:t>【2021.4.5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4.24】</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大阪市内飲食店約４万店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l"/>
                      <a:r>
                        <a:rPr kumimoji="1" lang="en-US" altLang="ja-JP" sz="1100" dirty="0" smtClean="0">
                          <a:solidFill>
                            <a:schemeClr val="tx1"/>
                          </a:solidFill>
                          <a:latin typeface="+mn-ea"/>
                          <a:ea typeface="+mn-ea"/>
                        </a:rPr>
                        <a:t>4.5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4.11</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40</a:t>
                      </a:r>
                      <a:r>
                        <a:rPr kumimoji="1" lang="ja-JP" altLang="en-US" sz="1100" dirty="0" smtClean="0">
                          <a:solidFill>
                            <a:schemeClr val="tx1"/>
                          </a:solidFill>
                          <a:latin typeface="+mn-ea"/>
                          <a:ea typeface="+mn-ea"/>
                        </a:rPr>
                        <a:t>人（大阪府市職員）</a:t>
                      </a:r>
                      <a:endParaRPr kumimoji="1" lang="en-US" altLang="ja-JP" sz="1100" dirty="0" smtClean="0">
                        <a:solidFill>
                          <a:schemeClr val="tx1"/>
                        </a:solidFill>
                        <a:latin typeface="+mn-ea"/>
                        <a:ea typeface="+mn-ea"/>
                      </a:endParaRPr>
                    </a:p>
                    <a:p>
                      <a:pPr algn="l"/>
                      <a:r>
                        <a:rPr kumimoji="1" lang="en-US" altLang="ja-JP" sz="1100" dirty="0" smtClean="0">
                          <a:solidFill>
                            <a:schemeClr val="tx1"/>
                          </a:solidFill>
                          <a:latin typeface="+mn-ea"/>
                          <a:ea typeface="+mn-ea"/>
                        </a:rPr>
                        <a:t>4.12</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4.24</a:t>
                      </a:r>
                      <a:r>
                        <a:rPr kumimoji="1" lang="ja-JP" altLang="en-US" sz="1100" dirty="0" smtClean="0">
                          <a:solidFill>
                            <a:schemeClr val="tx1"/>
                          </a:solidFill>
                          <a:latin typeface="+mn-ea"/>
                          <a:ea typeface="+mn-ea"/>
                        </a:rPr>
                        <a:t>：最大</a:t>
                      </a:r>
                      <a:r>
                        <a:rPr kumimoji="1" lang="en-US" altLang="ja-JP" sz="1100" dirty="0" smtClean="0">
                          <a:solidFill>
                            <a:schemeClr val="tx1"/>
                          </a:solidFill>
                          <a:latin typeface="+mn-ea"/>
                          <a:ea typeface="+mn-ea"/>
                        </a:rPr>
                        <a:t>300</a:t>
                      </a:r>
                      <a:r>
                        <a:rPr kumimoji="1" lang="ja-JP" altLang="en-US" sz="1100" dirty="0" smtClean="0">
                          <a:solidFill>
                            <a:schemeClr val="tx1"/>
                          </a:solidFill>
                          <a:latin typeface="+mn-ea"/>
                          <a:ea typeface="+mn-ea"/>
                        </a:rPr>
                        <a:t>人（民間委託）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4566904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緊急事態措置におけるガイドライン遵守徹底のための</a:t>
                      </a:r>
                      <a:endParaRPr kumimoji="1" lang="en-US" altLang="ja-JP" sz="1100" dirty="0" smtClean="0">
                        <a:solidFill>
                          <a:schemeClr val="tx1"/>
                        </a:solidFill>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見回り調査</a:t>
                      </a:r>
                      <a:r>
                        <a:rPr kumimoji="1" lang="en-US" altLang="ja-JP" sz="1100" dirty="0" smtClean="0">
                          <a:solidFill>
                            <a:schemeClr val="tx1"/>
                          </a:solidFill>
                          <a:latin typeface="+mn-ea"/>
                          <a:ea typeface="+mn-ea"/>
                        </a:rPr>
                        <a:t>【2021.4.25</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5.31】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smtClean="0">
                          <a:solidFill>
                            <a:schemeClr val="tx1"/>
                          </a:solidFill>
                          <a:latin typeface="+mn-ea"/>
                          <a:ea typeface="+mn-ea"/>
                        </a:rPr>
                        <a:t>大阪府内</a:t>
                      </a:r>
                      <a:r>
                        <a:rPr kumimoji="1" lang="ja-JP" altLang="en-US" sz="1100" dirty="0" smtClean="0">
                          <a:solidFill>
                            <a:schemeClr val="tx1"/>
                          </a:solidFill>
                          <a:latin typeface="+mn-ea"/>
                          <a:ea typeface="+mn-ea"/>
                        </a:rPr>
                        <a:t>飲食店約７万店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最大</a:t>
                      </a:r>
                      <a:r>
                        <a:rPr kumimoji="1" lang="en-US" altLang="ja-JP" sz="1100" dirty="0" smtClean="0">
                          <a:solidFill>
                            <a:schemeClr val="tx1"/>
                          </a:solidFill>
                          <a:latin typeface="+mn-ea"/>
                          <a:ea typeface="+mn-ea"/>
                        </a:rPr>
                        <a:t>600</a:t>
                      </a:r>
                      <a:r>
                        <a:rPr kumimoji="1" lang="ja-JP" altLang="en-US" sz="1100" dirty="0" smtClean="0">
                          <a:solidFill>
                            <a:schemeClr val="tx1"/>
                          </a:solidFill>
                          <a:latin typeface="+mn-ea"/>
                          <a:ea typeface="+mn-ea"/>
                        </a:rPr>
                        <a:t>人（民間委託＋行政職員）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5428940"/>
                  </a:ext>
                </a:extLst>
              </a:tr>
              <a:tr h="288000">
                <a:tc>
                  <a:txBody>
                    <a:bodyPr/>
                    <a:lstStyle/>
                    <a:p>
                      <a:r>
                        <a:rPr kumimoji="1" lang="en-US" altLang="ja-JP" sz="1100" dirty="0" smtClean="0">
                          <a:solidFill>
                            <a:schemeClr val="tx1"/>
                          </a:solidFill>
                          <a:latin typeface="+mn-ea"/>
                          <a:ea typeface="+mn-ea"/>
                        </a:rPr>
                        <a:t>GS</a:t>
                      </a:r>
                      <a:r>
                        <a:rPr kumimoji="1" lang="ja-JP" altLang="en-US" sz="1100" dirty="0" smtClean="0">
                          <a:solidFill>
                            <a:schemeClr val="tx1"/>
                          </a:solidFill>
                          <a:latin typeface="+mn-ea"/>
                          <a:ea typeface="+mn-ea"/>
                        </a:rPr>
                        <a:t>申請済店舗の現地確認、申請勧奨</a:t>
                      </a:r>
                      <a:r>
                        <a:rPr kumimoji="1" lang="en-US" altLang="ja-JP" sz="1100" dirty="0" smtClean="0">
                          <a:solidFill>
                            <a:schemeClr val="tx1"/>
                          </a:solidFill>
                          <a:latin typeface="+mn-ea"/>
                          <a:ea typeface="+mn-ea"/>
                        </a:rPr>
                        <a:t>【2021.6.21</a:t>
                      </a:r>
                      <a:r>
                        <a:rPr kumimoji="1" lang="ja-JP" altLang="en-US" sz="1100" dirty="0" smtClean="0">
                          <a:solidFill>
                            <a:schemeClr val="tx1"/>
                          </a:solidFill>
                          <a:latin typeface="+mn-ea"/>
                          <a:ea typeface="+mn-ea"/>
                        </a:rPr>
                        <a:t>～</a:t>
                      </a:r>
                      <a:r>
                        <a:rPr kumimoji="1" lang="en-US" altLang="ja-JP" sz="1100" dirty="0" smtClean="0">
                          <a:solidFill>
                            <a:schemeClr val="tx1"/>
                          </a:solidFill>
                          <a:latin typeface="+mn-ea"/>
                          <a:ea typeface="+mn-ea"/>
                        </a:rPr>
                        <a:t>7.11】</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n-ea"/>
                          <a:ea typeface="+mn-ea"/>
                        </a:rPr>
                        <a:t>大阪府内飲食店約</a:t>
                      </a:r>
                      <a:r>
                        <a:rPr kumimoji="1" lang="en-US" altLang="ja-JP" sz="1100" dirty="0" smtClean="0">
                          <a:solidFill>
                            <a:schemeClr val="tx1"/>
                          </a:solidFill>
                          <a:latin typeface="+mn-ea"/>
                          <a:ea typeface="+mn-ea"/>
                        </a:rPr>
                        <a:t>5.7</a:t>
                      </a:r>
                      <a:r>
                        <a:rPr kumimoji="1" lang="ja-JP" altLang="en-US" sz="1100" dirty="0" smtClean="0">
                          <a:solidFill>
                            <a:schemeClr val="tx1"/>
                          </a:solidFill>
                          <a:latin typeface="+mn-ea"/>
                          <a:ea typeface="+mn-ea"/>
                        </a:rPr>
                        <a:t>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dirty="0" smtClean="0">
                          <a:solidFill>
                            <a:schemeClr val="tx1"/>
                          </a:solidFill>
                          <a:latin typeface="+mn-ea"/>
                          <a:ea typeface="+mn-ea"/>
                        </a:rPr>
                        <a:t>800</a:t>
                      </a:r>
                      <a:r>
                        <a:rPr kumimoji="1" lang="ja-JP" altLang="en-US" sz="1100" dirty="0" smtClean="0">
                          <a:solidFill>
                            <a:schemeClr val="tx1"/>
                          </a:solidFill>
                          <a:latin typeface="+mn-ea"/>
                          <a:ea typeface="+mn-ea"/>
                        </a:rPr>
                        <a:t>人（府職員）</a:t>
                      </a:r>
                      <a:endParaRPr kumimoji="1" lang="ja-JP" altLang="en-US" sz="11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12381036"/>
                  </a:ext>
                </a:extLst>
              </a:tr>
              <a:tr h="38192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まん延防止重点措置・</a:t>
                      </a:r>
                      <a:r>
                        <a:rPr kumimoji="1" lang="ja-JP" altLang="en-US" sz="1100" b="0" dirty="0" smtClean="0">
                          <a:solidFill>
                            <a:schemeClr val="tx1"/>
                          </a:solidFill>
                          <a:latin typeface="+mn-ea"/>
                          <a:ea typeface="+mn-ea"/>
                        </a:rPr>
                        <a:t>緊急事態措置の周知徹底</a:t>
                      </a:r>
                      <a:r>
                        <a:rPr kumimoji="1" lang="en-US" altLang="ja-JP" sz="1100" b="0" dirty="0" smtClean="0">
                          <a:solidFill>
                            <a:schemeClr val="tx1"/>
                          </a:solidFill>
                          <a:latin typeface="+mn-ea"/>
                          <a:ea typeface="+mn-ea"/>
                        </a:rPr>
                        <a:t>【2021.7.29</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8.31】</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府内飲食店約</a:t>
                      </a:r>
                      <a:r>
                        <a:rPr kumimoji="1" lang="en-US" altLang="ja-JP" sz="1100" dirty="0" smtClean="0">
                          <a:solidFill>
                            <a:schemeClr val="tx1"/>
                          </a:solidFill>
                          <a:latin typeface="+mn-ea"/>
                          <a:ea typeface="+mn-ea"/>
                        </a:rPr>
                        <a:t>5.7</a:t>
                      </a:r>
                      <a:r>
                        <a:rPr kumimoji="1" lang="ja-JP" altLang="en-US" sz="1100" dirty="0" smtClean="0">
                          <a:solidFill>
                            <a:schemeClr val="tx1"/>
                          </a:solidFill>
                          <a:latin typeface="+mn-ea"/>
                          <a:ea typeface="+mn-ea"/>
                        </a:rPr>
                        <a:t>万</a:t>
                      </a:r>
                      <a:r>
                        <a:rPr kumimoji="1" lang="ja-JP" altLang="en-US" sz="1100" b="0" dirty="0" smtClean="0">
                          <a:solidFill>
                            <a:schemeClr val="tx1"/>
                          </a:solidFill>
                          <a:latin typeface="+mn-ea"/>
                          <a:ea typeface="+mn-ea"/>
                        </a:rPr>
                        <a:t>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b="0" dirty="0" smtClean="0">
                          <a:solidFill>
                            <a:schemeClr val="tx1"/>
                          </a:solidFill>
                          <a:latin typeface="+mn-ea"/>
                          <a:ea typeface="+mn-ea"/>
                        </a:rPr>
                        <a:t>300</a:t>
                      </a:r>
                      <a:r>
                        <a:rPr kumimoji="1" lang="ja-JP" altLang="en-US" sz="1100" b="0" dirty="0" smtClean="0">
                          <a:solidFill>
                            <a:schemeClr val="tx1"/>
                          </a:solidFill>
                          <a:latin typeface="+mn-ea"/>
                          <a:ea typeface="+mn-ea"/>
                        </a:rPr>
                        <a:t>人（民間委託）</a:t>
                      </a:r>
                      <a:endParaRPr kumimoji="1" lang="en-US" altLang="ja-JP"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89493998"/>
                  </a:ext>
                </a:extLst>
              </a:tr>
              <a:tr h="381922">
                <a:tc>
                  <a:txBody>
                    <a:bodyPr/>
                    <a:lstStyle/>
                    <a:p>
                      <a:r>
                        <a:rPr kumimoji="1" lang="ja-JP" altLang="en-US" sz="1100" b="0" dirty="0" smtClean="0">
                          <a:solidFill>
                            <a:schemeClr val="tx1"/>
                          </a:solidFill>
                          <a:latin typeface="+mn-ea"/>
                          <a:ea typeface="+mn-ea"/>
                        </a:rPr>
                        <a:t>緊急事態措置の実効性確保</a:t>
                      </a:r>
                      <a:r>
                        <a:rPr kumimoji="1" lang="en-US" altLang="ja-JP" sz="1100" b="0" dirty="0" smtClean="0">
                          <a:solidFill>
                            <a:schemeClr val="tx1"/>
                          </a:solidFill>
                          <a:latin typeface="+mn-ea"/>
                          <a:ea typeface="+mn-ea"/>
                        </a:rPr>
                        <a:t>【2021.8.2</a:t>
                      </a:r>
                      <a:r>
                        <a:rPr kumimoji="1" lang="ja-JP" altLang="en-US" sz="1100" b="0" dirty="0" smtClean="0">
                          <a:solidFill>
                            <a:schemeClr val="tx1"/>
                          </a:solidFill>
                          <a:latin typeface="+mn-ea"/>
                          <a:ea typeface="+mn-ea"/>
                        </a:rPr>
                        <a:t>～</a:t>
                      </a:r>
                      <a:r>
                        <a:rPr kumimoji="1" lang="en-US" altLang="ja-JP" sz="1100" b="0" strike="noStrike" dirty="0" smtClean="0">
                          <a:solidFill>
                            <a:schemeClr val="tx1"/>
                          </a:solidFill>
                          <a:latin typeface="+mn-ea"/>
                          <a:ea typeface="+mn-ea"/>
                        </a:rPr>
                        <a:t>9.30</a:t>
                      </a:r>
                      <a:r>
                        <a:rPr kumimoji="1" lang="en-US" altLang="ja-JP" sz="1100" b="0" dirty="0" smtClean="0">
                          <a:solidFill>
                            <a:schemeClr val="tx1"/>
                          </a:solidFill>
                          <a:latin typeface="+mn-ea"/>
                          <a:ea typeface="+mn-ea"/>
                        </a:rPr>
                        <a:t>】</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府内飲食店約</a:t>
                      </a:r>
                      <a:r>
                        <a:rPr kumimoji="1" lang="en-US" altLang="ja-JP" sz="1100" b="0" dirty="0" smtClean="0">
                          <a:solidFill>
                            <a:schemeClr val="tx1"/>
                          </a:solidFill>
                          <a:latin typeface="+mn-ea"/>
                          <a:ea typeface="+mn-ea"/>
                        </a:rPr>
                        <a:t>10</a:t>
                      </a:r>
                      <a:r>
                        <a:rPr kumimoji="1" lang="ja-JP" altLang="en-US" sz="1100" b="0" dirty="0" smtClean="0">
                          <a:solidFill>
                            <a:schemeClr val="tx1"/>
                          </a:solidFill>
                          <a:latin typeface="+mn-ea"/>
                          <a:ea typeface="+mn-ea"/>
                        </a:rPr>
                        <a:t>万店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b="0" dirty="0" smtClean="0">
                          <a:solidFill>
                            <a:schemeClr val="tx1"/>
                          </a:solidFill>
                          <a:latin typeface="+mn-ea"/>
                          <a:ea typeface="+mn-ea"/>
                        </a:rPr>
                        <a:t>30</a:t>
                      </a:r>
                      <a:r>
                        <a:rPr kumimoji="1" lang="ja-JP" altLang="en-US" sz="1100" b="0" dirty="0" smtClean="0">
                          <a:solidFill>
                            <a:schemeClr val="tx1"/>
                          </a:solidFill>
                          <a:latin typeface="+mn-ea"/>
                          <a:ea typeface="+mn-ea"/>
                        </a:rPr>
                        <a:t>人（民間委託）</a:t>
                      </a:r>
                      <a:endParaRPr kumimoji="1" lang="en-US" altLang="ja-JP" sz="1100" b="0" dirty="0" smtClean="0">
                        <a:solidFill>
                          <a:schemeClr val="tx1"/>
                        </a:solidFill>
                        <a:latin typeface="+mn-ea"/>
                        <a:ea typeface="+mn-ea"/>
                      </a:endParaRPr>
                    </a:p>
                    <a:p>
                      <a:pPr algn="ctr"/>
                      <a:r>
                        <a:rPr kumimoji="1" lang="en-US" altLang="ja-JP" sz="1100" b="0" dirty="0" smtClean="0">
                          <a:solidFill>
                            <a:schemeClr val="tx1"/>
                          </a:solidFill>
                          <a:latin typeface="+mn-ea"/>
                          <a:ea typeface="+mn-ea"/>
                        </a:rPr>
                        <a:t>※</a:t>
                      </a:r>
                      <a:r>
                        <a:rPr kumimoji="1" lang="ja-JP" altLang="en-US" sz="1100" b="0" dirty="0" smtClean="0">
                          <a:solidFill>
                            <a:schemeClr val="tx1"/>
                          </a:solidFill>
                          <a:latin typeface="+mn-ea"/>
                          <a:ea typeface="+mn-ea"/>
                        </a:rPr>
                        <a:t>未協力店は府職員が現地確認</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83041797"/>
                  </a:ext>
                </a:extLst>
              </a:tr>
              <a:tr h="39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緊急事態措置期間における繁華街（キタ、北新地、ミナミ）の重点的な夜の見回り</a:t>
                      </a:r>
                      <a:r>
                        <a:rPr kumimoji="1" lang="en-US" altLang="ja-JP" sz="1100" b="0" dirty="0" smtClean="0">
                          <a:solidFill>
                            <a:schemeClr val="tx1"/>
                          </a:solidFill>
                          <a:latin typeface="+mn-ea"/>
                          <a:ea typeface="+mn-ea"/>
                        </a:rPr>
                        <a:t>【2021.8.2</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8.31】</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キタ地区、北新地地区、</a:t>
                      </a:r>
                      <a:endParaRPr kumimoji="1" lang="en-US" altLang="ja-JP" sz="1100" b="0" dirty="0" smtClean="0">
                        <a:solidFill>
                          <a:schemeClr val="tx1"/>
                        </a:solidFill>
                        <a:latin typeface="+mn-ea"/>
                        <a:ea typeface="+mn-ea"/>
                      </a:endParaRPr>
                    </a:p>
                    <a:p>
                      <a:pPr algn="ctr"/>
                      <a:r>
                        <a:rPr kumimoji="1" lang="ja-JP" altLang="en-US" sz="1100" b="0" dirty="0" smtClean="0">
                          <a:solidFill>
                            <a:schemeClr val="tx1"/>
                          </a:solidFill>
                          <a:latin typeface="+mn-ea"/>
                          <a:ea typeface="+mn-ea"/>
                        </a:rPr>
                        <a:t>ミナミ地区の約</a:t>
                      </a:r>
                      <a:r>
                        <a:rPr kumimoji="1" lang="en-US" altLang="ja-JP" sz="1100" b="0" dirty="0" smtClean="0">
                          <a:solidFill>
                            <a:schemeClr val="tx1"/>
                          </a:solidFill>
                          <a:latin typeface="+mn-ea"/>
                          <a:ea typeface="+mn-ea"/>
                        </a:rPr>
                        <a:t>8,000</a:t>
                      </a:r>
                      <a:r>
                        <a:rPr kumimoji="1" lang="ja-JP" altLang="en-US" sz="1100" b="0" dirty="0" smtClean="0">
                          <a:solidFill>
                            <a:schemeClr val="tx1"/>
                          </a:solidFill>
                          <a:latin typeface="+mn-ea"/>
                          <a:ea typeface="+mn-ea"/>
                        </a:rPr>
                        <a:t>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最大</a:t>
                      </a:r>
                      <a:r>
                        <a:rPr kumimoji="1" lang="en-US" altLang="ja-JP" sz="1100" b="0" strike="noStrike" dirty="0" smtClean="0">
                          <a:solidFill>
                            <a:schemeClr val="tx1"/>
                          </a:solidFill>
                          <a:latin typeface="+mn-ea"/>
                          <a:ea typeface="+mn-ea"/>
                        </a:rPr>
                        <a:t>20</a:t>
                      </a:r>
                      <a:r>
                        <a:rPr kumimoji="1" lang="ja-JP" altLang="en-US" sz="1100" b="0" dirty="0" smtClean="0">
                          <a:solidFill>
                            <a:schemeClr val="tx1"/>
                          </a:solidFill>
                          <a:latin typeface="+mn-ea"/>
                          <a:ea typeface="+mn-ea"/>
                        </a:rPr>
                        <a:t>人（民間委託）</a:t>
                      </a:r>
                      <a:endParaRPr kumimoji="1" lang="en-US" altLang="ja-JP" sz="1100" b="0" dirty="0" smtClean="0">
                        <a:solidFill>
                          <a:schemeClr val="tx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dirty="0" smtClean="0">
                          <a:solidFill>
                            <a:schemeClr val="tx1"/>
                          </a:solidFill>
                          <a:latin typeface="+mn-ea"/>
                          <a:ea typeface="+mn-ea"/>
                        </a:rPr>
                        <a:t>※</a:t>
                      </a:r>
                      <a:r>
                        <a:rPr kumimoji="1" lang="ja-JP" altLang="en-US" sz="1100" b="0" dirty="0" smtClean="0">
                          <a:solidFill>
                            <a:schemeClr val="tx1"/>
                          </a:solidFill>
                          <a:latin typeface="+mn-ea"/>
                          <a:ea typeface="+mn-ea"/>
                        </a:rPr>
                        <a:t>未協力店は府職員が働きかけ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03214094"/>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緊急事態解除後の要請内容の実効性確保</a:t>
                      </a:r>
                      <a:r>
                        <a:rPr kumimoji="1" lang="en-US" altLang="ja-JP" sz="1100" b="0" dirty="0" smtClean="0">
                          <a:solidFill>
                            <a:schemeClr val="tx1"/>
                          </a:solidFill>
                          <a:latin typeface="+mn-ea"/>
                          <a:ea typeface="+mn-ea"/>
                        </a:rPr>
                        <a:t>【2021.10.1</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10.24】</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府内飲食店約</a:t>
                      </a:r>
                      <a:r>
                        <a:rPr kumimoji="1" lang="en-US" altLang="ja-JP" sz="1100" b="0" dirty="0" smtClean="0">
                          <a:solidFill>
                            <a:schemeClr val="tx1"/>
                          </a:solidFill>
                          <a:latin typeface="+mn-ea"/>
                          <a:ea typeface="+mn-ea"/>
                        </a:rPr>
                        <a:t>10</a:t>
                      </a:r>
                      <a:r>
                        <a:rPr kumimoji="1" lang="ja-JP" altLang="en-US" sz="1100" b="0" dirty="0" smtClean="0">
                          <a:solidFill>
                            <a:schemeClr val="tx1"/>
                          </a:solidFill>
                          <a:latin typeface="+mn-ea"/>
                          <a:ea typeface="+mn-ea"/>
                        </a:rPr>
                        <a:t>万店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n-ea"/>
                          <a:ea typeface="+mn-ea"/>
                        </a:rPr>
                        <a:t>最大</a:t>
                      </a:r>
                      <a:r>
                        <a:rPr kumimoji="1" lang="en-US" altLang="ja-JP" sz="1100" b="0" dirty="0" smtClean="0">
                          <a:solidFill>
                            <a:schemeClr val="tx1"/>
                          </a:solidFill>
                          <a:latin typeface="+mn-ea"/>
                          <a:ea typeface="+mn-ea"/>
                        </a:rPr>
                        <a:t>30</a:t>
                      </a:r>
                      <a:r>
                        <a:rPr kumimoji="1" lang="ja-JP" altLang="en-US" sz="1100" b="0" dirty="0" smtClean="0">
                          <a:solidFill>
                            <a:schemeClr val="tx1"/>
                          </a:solidFill>
                          <a:latin typeface="+mn-ea"/>
                          <a:ea typeface="+mn-ea"/>
                        </a:rPr>
                        <a:t>人（民間委託）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43829280"/>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rPr>
                        <a:t>時短要請措置の周知徹底、</a:t>
                      </a:r>
                      <a:r>
                        <a:rPr lang="en-US" altLang="ja-JP" sz="1100" dirty="0" smtClean="0">
                          <a:solidFill>
                            <a:schemeClr val="tx1"/>
                          </a:solidFill>
                          <a:latin typeface="+mn-ea"/>
                          <a:ea typeface="+mn-ea"/>
                        </a:rPr>
                        <a:t>GS</a:t>
                      </a:r>
                      <a:r>
                        <a:rPr lang="ja-JP" altLang="en-US" sz="1100" dirty="0" smtClean="0">
                          <a:solidFill>
                            <a:schemeClr val="tx1"/>
                          </a:solidFill>
                          <a:latin typeface="+mn-ea"/>
                          <a:ea typeface="+mn-ea"/>
                        </a:rPr>
                        <a:t>の</a:t>
                      </a:r>
                      <a:r>
                        <a:rPr lang="ja-JP" altLang="en-US" sz="1100" dirty="0" smtClean="0">
                          <a:solidFill>
                            <a:schemeClr val="tx1"/>
                          </a:solidFill>
                        </a:rPr>
                        <a:t>申請勧奨</a:t>
                      </a:r>
                      <a:r>
                        <a:rPr lang="en-US" altLang="ja-JP" sz="1100" dirty="0" smtClean="0">
                          <a:solidFill>
                            <a:schemeClr val="tx1"/>
                          </a:solidFill>
                          <a:latin typeface="+mn-ea"/>
                          <a:ea typeface="+mn-ea"/>
                        </a:rPr>
                        <a:t>【2021.10.1</a:t>
                      </a:r>
                      <a:r>
                        <a:rPr lang="ja-JP" altLang="en-US" sz="1100" dirty="0" smtClean="0">
                          <a:solidFill>
                            <a:schemeClr val="tx1"/>
                          </a:solidFill>
                          <a:latin typeface="+mn-ea"/>
                          <a:ea typeface="+mn-ea"/>
                        </a:rPr>
                        <a:t>～</a:t>
                      </a:r>
                      <a:r>
                        <a:rPr lang="en-US" altLang="ja-JP" sz="1100" dirty="0" smtClean="0">
                          <a:solidFill>
                            <a:schemeClr val="tx1"/>
                          </a:solidFill>
                          <a:latin typeface="+mn-ea"/>
                          <a:ea typeface="+mn-ea"/>
                        </a:rPr>
                        <a:t>10.24】</a:t>
                      </a:r>
                      <a:endParaRPr kumimoji="1" lang="ja-JP" altLang="en-US"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dirty="0" smtClean="0">
                          <a:solidFill>
                            <a:schemeClr val="tx1"/>
                          </a:solidFill>
                          <a:latin typeface="+mn-ea"/>
                          <a:ea typeface="+mn-ea"/>
                        </a:rPr>
                        <a:t>GS</a:t>
                      </a:r>
                      <a:r>
                        <a:rPr kumimoji="1" lang="ja-JP" altLang="en-US" sz="1100" dirty="0" smtClean="0">
                          <a:solidFill>
                            <a:schemeClr val="tx1"/>
                          </a:solidFill>
                          <a:latin typeface="+mn-ea"/>
                          <a:ea typeface="+mn-ea"/>
                        </a:rPr>
                        <a:t>非認証店約２万店</a:t>
                      </a:r>
                      <a:endParaRPr kumimoji="1" lang="en-US" altLang="ja-JP" sz="110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n-ea"/>
                          <a:ea typeface="+mn-ea"/>
                        </a:rPr>
                        <a:t>最大</a:t>
                      </a:r>
                      <a:r>
                        <a:rPr kumimoji="1" lang="en-US" altLang="ja-JP" sz="1100" dirty="0" smtClean="0">
                          <a:solidFill>
                            <a:schemeClr val="tx1"/>
                          </a:solidFill>
                          <a:latin typeface="+mn-ea"/>
                          <a:ea typeface="+mn-ea"/>
                        </a:rPr>
                        <a:t>100</a:t>
                      </a:r>
                      <a:r>
                        <a:rPr kumimoji="1" lang="ja-JP" altLang="en-US" sz="1100" dirty="0" smtClean="0">
                          <a:solidFill>
                            <a:schemeClr val="tx1"/>
                          </a:solidFill>
                          <a:latin typeface="+mn-ea"/>
                          <a:ea typeface="+mn-ea"/>
                        </a:rPr>
                        <a:t>人（民間委託）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03266254"/>
                  </a:ext>
                </a:extLst>
              </a:tr>
              <a:tr h="288000">
                <a:tc>
                  <a:txBody>
                    <a:bodyPr/>
                    <a:lstStyle/>
                    <a:p>
                      <a:r>
                        <a:rPr kumimoji="1" lang="ja-JP" altLang="en-US" sz="1100" b="0" dirty="0" smtClean="0">
                          <a:solidFill>
                            <a:schemeClr val="tx1"/>
                          </a:solidFill>
                          <a:latin typeface="+mn-ea"/>
                          <a:ea typeface="+mn-ea"/>
                        </a:rPr>
                        <a:t>感染防止対策の徹底、</a:t>
                      </a:r>
                      <a:r>
                        <a:rPr kumimoji="1" lang="en-US" altLang="ja-JP" sz="1100" b="0" dirty="0" smtClean="0">
                          <a:solidFill>
                            <a:schemeClr val="tx1"/>
                          </a:solidFill>
                          <a:latin typeface="+mn-ea"/>
                          <a:ea typeface="+mn-ea"/>
                        </a:rPr>
                        <a:t>GS</a:t>
                      </a:r>
                      <a:r>
                        <a:rPr kumimoji="1" lang="ja-JP" altLang="en-US" sz="1100" b="0" dirty="0" smtClean="0">
                          <a:solidFill>
                            <a:schemeClr val="tx1"/>
                          </a:solidFill>
                          <a:latin typeface="+mn-ea"/>
                          <a:ea typeface="+mn-ea"/>
                        </a:rPr>
                        <a:t>の申請勧奨</a:t>
                      </a:r>
                      <a:r>
                        <a:rPr kumimoji="1" lang="en-US" altLang="ja-JP" sz="1100" b="0" dirty="0" smtClean="0">
                          <a:solidFill>
                            <a:schemeClr val="tx1"/>
                          </a:solidFill>
                          <a:latin typeface="+mn-ea"/>
                          <a:ea typeface="+mn-ea"/>
                        </a:rPr>
                        <a:t>【2022.1.27</a:t>
                      </a:r>
                      <a:r>
                        <a:rPr kumimoji="1" lang="ja-JP" altLang="en-US" sz="1100" b="0" dirty="0" smtClean="0">
                          <a:solidFill>
                            <a:schemeClr val="tx1"/>
                          </a:solidFill>
                          <a:latin typeface="+mn-ea"/>
                          <a:ea typeface="+mn-ea"/>
                        </a:rPr>
                        <a:t>～</a:t>
                      </a:r>
                      <a:r>
                        <a:rPr kumimoji="1" lang="en-US" altLang="ja-JP" sz="1100" b="0" dirty="0" smtClean="0">
                          <a:solidFill>
                            <a:schemeClr val="tx1"/>
                          </a:solidFill>
                          <a:latin typeface="+mn-ea"/>
                          <a:ea typeface="+mn-ea"/>
                        </a:rPr>
                        <a:t>2.20】</a:t>
                      </a:r>
                      <a:endParaRPr kumimoji="1" lang="ja-JP" altLang="en-US"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en-US" altLang="ja-JP" sz="1100" b="0" dirty="0" smtClean="0">
                          <a:solidFill>
                            <a:schemeClr val="tx1"/>
                          </a:solidFill>
                          <a:latin typeface="+mn-ea"/>
                          <a:ea typeface="+mn-ea"/>
                        </a:rPr>
                        <a:t>GS</a:t>
                      </a:r>
                      <a:r>
                        <a:rPr kumimoji="1" lang="ja-JP" altLang="en-US" sz="1100" b="0" dirty="0" smtClean="0">
                          <a:solidFill>
                            <a:schemeClr val="tx1"/>
                          </a:solidFill>
                          <a:latin typeface="+mn-ea"/>
                          <a:ea typeface="+mn-ea"/>
                        </a:rPr>
                        <a:t>非認証店約</a:t>
                      </a:r>
                      <a:r>
                        <a:rPr kumimoji="1" lang="en-US" altLang="ja-JP" sz="1100" b="0" dirty="0" smtClean="0">
                          <a:solidFill>
                            <a:schemeClr val="tx1"/>
                          </a:solidFill>
                          <a:latin typeface="+mn-ea"/>
                          <a:ea typeface="+mn-ea"/>
                        </a:rPr>
                        <a:t>1.5</a:t>
                      </a:r>
                      <a:r>
                        <a:rPr kumimoji="1" lang="ja-JP" altLang="en-US" sz="1100" b="0" dirty="0" smtClean="0">
                          <a:solidFill>
                            <a:schemeClr val="tx1"/>
                          </a:solidFill>
                          <a:latin typeface="+mn-ea"/>
                          <a:ea typeface="+mn-ea"/>
                        </a:rPr>
                        <a:t>万店</a:t>
                      </a:r>
                      <a:endParaRPr kumimoji="1" lang="en-US" altLang="ja-JP" sz="1100" b="0" dirty="0" smtClean="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n-ea"/>
                          <a:ea typeface="+mn-ea"/>
                        </a:rPr>
                        <a:t>最大</a:t>
                      </a:r>
                      <a:r>
                        <a:rPr kumimoji="1" lang="en-US" altLang="ja-JP" sz="1100" dirty="0" smtClean="0">
                          <a:solidFill>
                            <a:schemeClr val="tx1"/>
                          </a:solidFill>
                          <a:latin typeface="+mn-ea"/>
                          <a:ea typeface="+mn-ea"/>
                        </a:rPr>
                        <a:t>240</a:t>
                      </a:r>
                      <a:r>
                        <a:rPr kumimoji="1" lang="ja-JP" altLang="en-US" sz="1100" b="0" dirty="0" smtClean="0">
                          <a:solidFill>
                            <a:schemeClr val="tx1"/>
                          </a:solidFill>
                          <a:latin typeface="+mn-ea"/>
                          <a:ea typeface="+mn-ea"/>
                        </a:rPr>
                        <a:t>人（民間委託）</a:t>
                      </a:r>
                      <a:endParaRPr kumimoji="1" lang="ja-JP" altLang="en-US" sz="11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30723301"/>
                  </a:ext>
                </a:extLst>
              </a:tr>
            </a:tbl>
          </a:graphicData>
        </a:graphic>
      </p:graphicFrame>
    </p:spTree>
    <p:extLst>
      <p:ext uri="{BB962C8B-B14F-4D97-AF65-F5344CB8AC3E}">
        <p14:creationId xmlns:p14="http://schemas.microsoft.com/office/powerpoint/2010/main" val="936216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523915" y="5194087"/>
            <a:ext cx="4584589" cy="1511939"/>
          </a:xfrm>
          <a:prstGeom prst="rect">
            <a:avLst/>
          </a:prstGeom>
        </p:spPr>
      </p:pic>
      <p:sp>
        <p:nvSpPr>
          <p:cNvPr id="8" name="テキスト ボックス 7"/>
          <p:cNvSpPr txBox="1"/>
          <p:nvPr/>
        </p:nvSpPr>
        <p:spPr>
          <a:xfrm>
            <a:off x="1159933" y="6410553"/>
            <a:ext cx="7917571"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［要請期間］</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R3.1.14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R3.2.8</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2.28</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R3.3.1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（措置区域は大阪市内のみ）、第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R3.4.1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市内は</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4.24</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R3.4.25</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5.31</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R3.6.1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6.20</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R3.6.21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8.31</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R3.9.1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9.30</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R3.10.1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10.24</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R4.1.27</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3.6</a:t>
            </a:r>
            <a:r>
              <a:rPr kumimoji="1" lang="ja-JP" altLang="en-US" sz="9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R4.3.7</a:t>
            </a:r>
            <a:r>
              <a:rPr kumimoji="1" lang="ja-JP" altLang="en-US"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3.21</a:t>
            </a:r>
          </a:p>
        </p:txBody>
      </p:sp>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290053" y="545824"/>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休業要請支援</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p>
        </p:txBody>
      </p:sp>
      <p:sp>
        <p:nvSpPr>
          <p:cNvPr id="15" name="正方形/長方形 14"/>
          <p:cNvSpPr/>
          <p:nvPr/>
        </p:nvSpPr>
        <p:spPr>
          <a:xfrm>
            <a:off x="398785" y="949049"/>
            <a:ext cx="4709226"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・大阪府から施設の使用制限による休業の協力要請等を受け、売上げ減少等で経営に深刻な影響がでている府内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主たる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を有する中小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企業及び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個人事業主に支援金を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中小</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022309" y="6556391"/>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6" name="角丸四角形 25"/>
          <p:cNvSpPr/>
          <p:nvPr/>
        </p:nvSpPr>
        <p:spPr>
          <a:xfrm>
            <a:off x="290053" y="2430364"/>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休業要請外支援金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正方形/長方形 40"/>
          <p:cNvSpPr/>
          <p:nvPr/>
        </p:nvSpPr>
        <p:spPr>
          <a:xfrm>
            <a:off x="357116" y="2833589"/>
            <a:ext cx="5035978"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・自主休業や外出自粛に伴う売上げ減少等で経営に深刻な影響がでている休業要請支援金の支給対象外となった、府内に事業所を有する中小企業その他の法人及び個人事業主に支援金を支給</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に複数事業所がある中小企業：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１事業所の場合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に複数事業所がある個人事業主：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万円（１事業所の場合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角丸四角形 37"/>
          <p:cNvSpPr/>
          <p:nvPr/>
        </p:nvSpPr>
        <p:spPr>
          <a:xfrm>
            <a:off x="290053" y="4262332"/>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a:t>
            </a:r>
            <a:r>
              <a:rPr kumimoji="1" lang="zh-TW"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時間短縮協力金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290053" y="4600302"/>
            <a:ext cx="4776289" cy="1938992"/>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・緊急事態措置やまん延防止等重点措置が発令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されたことを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受け、新型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コロナウイルス感染症の拡大防止</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及び事業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継続を目的</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営業時間短縮等要請に協力した飲食店等に対し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・協力金額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要請時期、内容により異なる。</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（例）第１期：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日（通常</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時～翌</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時まで営業</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する認証店舗）、３万円～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万円（通常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時まで営業する店舗）</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売上高方式</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1" name="表 20"/>
          <p:cNvGraphicFramePr>
            <a:graphicFrameLocks noGrp="1"/>
          </p:cNvGraphicFramePr>
          <p:nvPr>
            <p:extLst/>
          </p:nvPr>
        </p:nvGraphicFramePr>
        <p:xfrm>
          <a:off x="5809624" y="1198664"/>
          <a:ext cx="3093525" cy="648000"/>
        </p:xfrm>
        <a:graphic>
          <a:graphicData uri="http://schemas.openxmlformats.org/drawingml/2006/table">
            <a:tbl>
              <a:tblPr firstRow="1">
                <a:tableStyleId>{69CF1AB2-1976-4502-BF36-3FF5EA218861}</a:tableStyleId>
              </a:tblPr>
              <a:tblGrid>
                <a:gridCol w="1400905">
                  <a:extLst>
                    <a:ext uri="{9D8B030D-6E8A-4147-A177-3AD203B41FA5}">
                      <a16:colId xmlns:a16="http://schemas.microsoft.com/office/drawing/2014/main" val="20000"/>
                    </a:ext>
                  </a:extLst>
                </a:gridCol>
                <a:gridCol w="1692620">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47,400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283</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8" name="正方形/長方形 27"/>
          <p:cNvSpPr/>
          <p:nvPr/>
        </p:nvSpPr>
        <p:spPr>
          <a:xfrm>
            <a:off x="3679261" y="620688"/>
            <a:ext cx="1709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年４月～６月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9" name="正方形/長方形 28"/>
          <p:cNvSpPr/>
          <p:nvPr/>
        </p:nvSpPr>
        <p:spPr>
          <a:xfrm>
            <a:off x="3679261" y="2505228"/>
            <a:ext cx="1523284"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679261" y="4348144"/>
            <a:ext cx="1344729"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31" name="表 30"/>
          <p:cNvGraphicFramePr>
            <a:graphicFrameLocks noGrp="1"/>
          </p:cNvGraphicFramePr>
          <p:nvPr>
            <p:extLst/>
          </p:nvPr>
        </p:nvGraphicFramePr>
        <p:xfrm>
          <a:off x="5809624" y="3009393"/>
          <a:ext cx="3093525" cy="648000"/>
        </p:xfrm>
        <a:graphic>
          <a:graphicData uri="http://schemas.openxmlformats.org/drawingml/2006/table">
            <a:tbl>
              <a:tblPr firstRow="1">
                <a:tableStyleId>{69CF1AB2-1976-4502-BF36-3FF5EA218861}</a:tableStyleId>
              </a:tblPr>
              <a:tblGrid>
                <a:gridCol w="1400905">
                  <a:extLst>
                    <a:ext uri="{9D8B030D-6E8A-4147-A177-3AD203B41FA5}">
                      <a16:colId xmlns:a16="http://schemas.microsoft.com/office/drawing/2014/main" val="20000"/>
                    </a:ext>
                  </a:extLst>
                </a:gridCol>
                <a:gridCol w="1692620">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95,000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382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34" name="表 33"/>
          <p:cNvGraphicFramePr>
            <a:graphicFrameLocks noGrp="1"/>
          </p:cNvGraphicFramePr>
          <p:nvPr>
            <p:extLst/>
          </p:nvPr>
        </p:nvGraphicFramePr>
        <p:xfrm>
          <a:off x="5809624" y="4327368"/>
          <a:ext cx="3051172" cy="648000"/>
        </p:xfrm>
        <a:graphic>
          <a:graphicData uri="http://schemas.openxmlformats.org/drawingml/2006/table">
            <a:tbl>
              <a:tblPr firstRow="1">
                <a:tableStyleId>{69CF1AB2-1976-4502-BF36-3FF5EA218861}</a:tableStyleId>
              </a:tblPr>
              <a:tblGrid>
                <a:gridCol w="1412443">
                  <a:extLst>
                    <a:ext uri="{9D8B030D-6E8A-4147-A177-3AD203B41FA5}">
                      <a16:colId xmlns:a16="http://schemas.microsoft.com/office/drawing/2014/main" val="20000"/>
                    </a:ext>
                  </a:extLst>
                </a:gridCol>
                <a:gridCol w="163872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62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万件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8,300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正方形/長方形 3"/>
          <p:cNvSpPr/>
          <p:nvPr/>
        </p:nvSpPr>
        <p:spPr>
          <a:xfrm>
            <a:off x="4893209" y="5187615"/>
            <a:ext cx="817853"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（単位：万件）</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大かっこ 5"/>
          <p:cNvSpPr/>
          <p:nvPr/>
        </p:nvSpPr>
        <p:spPr>
          <a:xfrm>
            <a:off x="1093436" y="6492875"/>
            <a:ext cx="7727035" cy="365125"/>
          </a:xfrm>
          <a:prstGeom prst="bracketPair">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 name="角丸四角形 32"/>
          <p:cNvSpPr/>
          <p:nvPr/>
        </p:nvSpPr>
        <p:spPr>
          <a:xfrm>
            <a:off x="5202545" y="2519479"/>
            <a:ext cx="252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国制度構築までの大阪独自支援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テキスト ボックス 34"/>
          <p:cNvSpPr txBox="1"/>
          <p:nvPr/>
        </p:nvSpPr>
        <p:spPr>
          <a:xfrm>
            <a:off x="7356386" y="4863996"/>
            <a:ext cx="1585468" cy="374461"/>
          </a:xfrm>
          <a:prstGeom prst="rect">
            <a:avLst/>
          </a:prstGeom>
          <a:noFill/>
          <a:ln>
            <a:noFill/>
          </a:ln>
        </p:spPr>
        <p:txBody>
          <a:bodyPr wrap="square" rtlCol="0">
            <a:spAutoFit/>
          </a:body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5202545" y="636774"/>
            <a:ext cx="252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国制度構築までの大阪独自支援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425098294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07504" y="14248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8783" y="541315"/>
            <a:ext cx="3240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大規模施設等協力金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98784" y="941684"/>
            <a:ext cx="5259631" cy="3046988"/>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・新型コロナウイルス感染症の拡大防止のため</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の休業や営業時間短縮の要請に全面的にご協力した大規模施設等に対して、協力金を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（全４期）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・Ⓐ休業要請に応じた大規模施設（建築物の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床面積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超）の運営事業者</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施設の自己利用部分の休業</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毎に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一定の要件にあてはまる場合は、</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のテナント事業者などの店舗数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千円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日など</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休業要請又は無観客開催要請に応じた大規模施設内のテナント事業者等</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○テナント事業者等 ⇒ 店舗等の休業</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毎に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○大規模施設である映画館運営事業者及び映画配給会社</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＊映画館運営事業者 ⇒ Ⓐ①の額＋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常設スクリーン数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＊映画配給会社 ⇒ 常設スクリーン数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要請の場合は要請に基づく時短率を日額に掛けた額をもって</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4" name="表 3"/>
          <p:cNvGraphicFramePr>
            <a:graphicFrameLocks noGrp="1"/>
          </p:cNvGraphicFramePr>
          <p:nvPr>
            <p:extLst/>
          </p:nvPr>
        </p:nvGraphicFramePr>
        <p:xfrm>
          <a:off x="5658415" y="1153025"/>
          <a:ext cx="3398788" cy="2219325"/>
        </p:xfrm>
        <a:graphic>
          <a:graphicData uri="http://schemas.openxmlformats.org/drawingml/2006/table">
            <a:tbl>
              <a:tblPr/>
              <a:tblGrid>
                <a:gridCol w="569835">
                  <a:extLst>
                    <a:ext uri="{9D8B030D-6E8A-4147-A177-3AD203B41FA5}">
                      <a16:colId xmlns:a16="http://schemas.microsoft.com/office/drawing/2014/main" val="4131604532"/>
                    </a:ext>
                  </a:extLst>
                </a:gridCol>
                <a:gridCol w="936038">
                  <a:extLst>
                    <a:ext uri="{9D8B030D-6E8A-4147-A177-3AD203B41FA5}">
                      <a16:colId xmlns:a16="http://schemas.microsoft.com/office/drawing/2014/main" val="1994378946"/>
                    </a:ext>
                  </a:extLst>
                </a:gridCol>
                <a:gridCol w="864096">
                  <a:extLst>
                    <a:ext uri="{9D8B030D-6E8A-4147-A177-3AD203B41FA5}">
                      <a16:colId xmlns:a16="http://schemas.microsoft.com/office/drawing/2014/main" val="1973973205"/>
                    </a:ext>
                  </a:extLst>
                </a:gridCol>
                <a:gridCol w="1028819">
                  <a:extLst>
                    <a:ext uri="{9D8B030D-6E8A-4147-A177-3AD203B41FA5}">
                      <a16:colId xmlns:a16="http://schemas.microsoft.com/office/drawing/2014/main" val="1182575391"/>
                    </a:ext>
                  </a:extLst>
                </a:gridCol>
              </a:tblGrid>
              <a:tr h="247650">
                <a:tc>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対象地域</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要請内容</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支給件数</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193353365"/>
                  </a:ext>
                </a:extLst>
              </a:tr>
              <a:tr h="247650">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第１期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休業</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7">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約</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1,400</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件</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55098359"/>
                  </a:ext>
                </a:extLst>
              </a:tr>
              <a:tr h="238125">
                <a:tc rowSpan="3">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第２期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土日：</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休業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tc v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63346068"/>
                  </a:ext>
                </a:extLst>
              </a:tr>
              <a:tr h="247650">
                <a:tc vMerge="1">
                  <a:txBody>
                    <a:bodyPr/>
                    <a:lstStyle/>
                    <a:p>
                      <a:endParaRPr kumimoji="1" lang="ja-JP" altLang="en-US"/>
                    </a:p>
                  </a:txBody>
                  <a:tcPr/>
                </a:tc>
                <a:tc vMerge="1">
                  <a:txBody>
                    <a:bodyPr/>
                    <a:lstStyle/>
                    <a:p>
                      <a:endParaRPr kumimoji="1" lang="ja-JP" altLang="en-US"/>
                    </a:p>
                  </a:txBody>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平日：</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3175" cap="flat" cmpd="sng" algn="ctr">
                      <a:solidFill>
                        <a:schemeClr val="tx1"/>
                      </a:solidFill>
                      <a:prstDash val="sysDot"/>
                      <a:round/>
                      <a:headEnd type="none" w="med" len="med"/>
                      <a:tailEnd type="none" w="med" len="med"/>
                    </a:lnT>
                    <a:lnB w="3175" cap="flat" cmpd="sng" algn="ctr">
                      <a:solidFill>
                        <a:schemeClr val="tx1"/>
                      </a:solidFill>
                      <a:prstDash val="sysDot"/>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1674072564"/>
                  </a:ext>
                </a:extLst>
              </a:tr>
              <a:tr h="247650">
                <a:tc vMerge="1">
                  <a:txBody>
                    <a:bodyPr/>
                    <a:lstStyle/>
                    <a:p>
                      <a:endParaRPr kumimoji="1" lang="ja-JP" altLang="en-US"/>
                    </a:p>
                  </a:txBody>
                  <a:tcPr/>
                </a:tc>
                <a:tc>
                  <a:txBody>
                    <a:bodyPr/>
                    <a:lstStyle/>
                    <a:p>
                      <a:pPr algn="ctr" rtl="0" fontAlgn="ct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33</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市域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kumimoji="1" lang="ja-JP" altLang="en-US"/>
                    </a:p>
                  </a:txBody>
                  <a:tcPr/>
                </a:tc>
                <a:extLst>
                  <a:ext uri="{0D108BD9-81ED-4DB2-BD59-A6C34878D82A}">
                    <a16:rowId xmlns:a16="http://schemas.microsoft.com/office/drawing/2014/main" val="907314573"/>
                  </a:ext>
                </a:extLst>
              </a:tr>
              <a:tr h="247650">
                <a:tc rowSpan="2">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第３期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33</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市域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3175" cap="flat" cmpd="sng" algn="ctr">
                      <a:solidFill>
                        <a:schemeClr val="tx1"/>
                      </a:solidFill>
                      <a:prstDash val="sysDot"/>
                      <a:round/>
                      <a:headEnd type="none" w="med" len="med"/>
                      <a:tailEnd type="none" w="med" len="med"/>
                    </a:lnB>
                    <a:noFill/>
                  </a:tcPr>
                </a:tc>
                <a:tc rowSpan="2">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66242701"/>
                  </a:ext>
                </a:extLst>
              </a:tr>
              <a:tr h="247650">
                <a:tc vMerge="1">
                  <a:txBody>
                    <a:bodyPr/>
                    <a:lstStyle/>
                    <a:p>
                      <a:endParaRPr kumimoji="1" lang="ja-JP" altLang="en-US"/>
                    </a:p>
                  </a:txBody>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ysDot"/>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545945798"/>
                  </a:ext>
                </a:extLst>
              </a:tr>
              <a:tr h="247650">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第４期</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大阪府全域</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時短</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26795039"/>
                  </a:ext>
                </a:extLst>
              </a:tr>
              <a:tr h="247650">
                <a:tc gridSpan="2">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支給総額</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pPr algn="ctr" rtl="0" fontAlgn="ctr"/>
                      <a:endParaRPr lang="ja-JP" altLang="en-US" sz="12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algn="ctr" rtl="0"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約</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321</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億円</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algn="ctr" rtl="0" fontAlgn="ct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70466159"/>
                  </a:ext>
                </a:extLst>
              </a:tr>
            </a:tbl>
          </a:graphicData>
        </a:graphic>
      </p:graphicFrame>
      <p:sp>
        <p:nvSpPr>
          <p:cNvPr id="20" name="角丸四角形 19"/>
          <p:cNvSpPr/>
          <p:nvPr/>
        </p:nvSpPr>
        <p:spPr>
          <a:xfrm>
            <a:off x="398783" y="4313552"/>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飲食店等感染症対策備品設置支援金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398783" y="4779245"/>
            <a:ext cx="5109320"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・新型コロナウイルス感染症の拡大防止のため、飲食店、喫茶店その他設備を設けて客に飲食をさせる施設において必要な備品を設置した事業者等を対象に、かかる費用の負担軽減に資する支援金を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・パーテーションや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CO</a:t>
            </a:r>
            <a:r>
              <a:rPr kumimoji="1" lang="en-US" altLang="ja-JP" sz="1200" b="0" i="0" u="none" strike="noStrike" kern="1200" cap="none" spc="0" normalizeH="0" baseline="-2500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センサーの購入を支援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大阪市内：上限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大阪市以外：上限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8" name="表 27"/>
          <p:cNvGraphicFramePr>
            <a:graphicFrameLocks noGrp="1"/>
          </p:cNvGraphicFramePr>
          <p:nvPr>
            <p:extLst/>
          </p:nvPr>
        </p:nvGraphicFramePr>
        <p:xfrm>
          <a:off x="5700713" y="4916075"/>
          <a:ext cx="3357562" cy="648000"/>
        </p:xfrm>
        <a:graphic>
          <a:graphicData uri="http://schemas.openxmlformats.org/drawingml/2006/table">
            <a:tbl>
              <a:tblPr firstRow="1">
                <a:tableStyleId>{69CF1AB2-1976-4502-BF36-3FF5EA218861}</a:tableStyleId>
              </a:tblPr>
              <a:tblGrid>
                <a:gridCol w="1457325">
                  <a:extLst>
                    <a:ext uri="{9D8B030D-6E8A-4147-A177-3AD203B41FA5}">
                      <a16:colId xmlns:a16="http://schemas.microsoft.com/office/drawing/2014/main" val="20000"/>
                    </a:ext>
                  </a:extLst>
                </a:gridCol>
                <a:gridCol w="1900237">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28,000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9" name="正方形/長方形 28"/>
          <p:cNvSpPr/>
          <p:nvPr/>
        </p:nvSpPr>
        <p:spPr>
          <a:xfrm>
            <a:off x="3638783" y="641248"/>
            <a:ext cx="186932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年６月～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0" name="正方形/長方形 29"/>
          <p:cNvSpPr/>
          <p:nvPr/>
        </p:nvSpPr>
        <p:spPr>
          <a:xfrm>
            <a:off x="3649353" y="4426874"/>
            <a:ext cx="1687757"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月～７月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角丸四角形 17"/>
          <p:cNvSpPr/>
          <p:nvPr/>
        </p:nvSpPr>
        <p:spPr>
          <a:xfrm>
            <a:off x="5210400" y="4419427"/>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6877750" y="3434289"/>
            <a:ext cx="2266250"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件数は大規模施設の件数のみ</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97504048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12154" y="2780084"/>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中小法人・個人事業者等に対する一時支援金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0" name="角丸四角形 19"/>
          <p:cNvSpPr/>
          <p:nvPr/>
        </p:nvSpPr>
        <p:spPr>
          <a:xfrm>
            <a:off x="312154" y="4863452"/>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酒類販売事業者支援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379690" y="5197531"/>
            <a:ext cx="6302115"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・緊急事態措置等による飲食店の休業又は酒類の提供停止を伴う</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影響</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を受けている府内の酒類販売事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業者を対象に、国が実施する</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支援金に上乗せして支援金を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売上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a:ln>
                  <a:noFill/>
                </a:ln>
                <a:solidFill>
                  <a:prstClr val="black"/>
                </a:solidFill>
                <a:effectLst/>
                <a:uLnTx/>
                <a:uFillTx/>
                <a:latin typeface="新細明體"/>
                <a:cs typeface="+mn-cs"/>
              </a:rPr>
              <a:t>以上</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減</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中</a:t>
            </a:r>
            <a:r>
              <a:rPr kumimoji="1" lang="zh-TW" altLang="en-US" sz="1200" b="0" i="0" u="none" strike="noStrike" kern="1200" cap="none" spc="0" normalizeH="0" baseline="0" noProof="0" dirty="0">
                <a:ln>
                  <a:noFill/>
                </a:ln>
                <a:solidFill>
                  <a:prstClr val="black"/>
                </a:solidFill>
                <a:effectLst/>
                <a:uLnTx/>
                <a:uFillTx/>
                <a:latin typeface="新細明體"/>
                <a:cs typeface="+mn-cs"/>
              </a:rPr>
              <a:t>小法人等：上限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60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万円／月、個人事業者等：上限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30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売上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a:ln>
                  <a:noFill/>
                </a:ln>
                <a:solidFill>
                  <a:prstClr val="black"/>
                </a:solidFill>
                <a:effectLst/>
                <a:uLnTx/>
                <a:uFillTx/>
                <a:latin typeface="新細明體"/>
                <a:cs typeface="+mn-cs"/>
              </a:rPr>
              <a:t>未満</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減</a:t>
            </a:r>
            <a:r>
              <a:rPr kumimoji="1" lang="en-US" altLang="zh-TW"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中</a:t>
            </a:r>
            <a:r>
              <a:rPr kumimoji="1" lang="zh-TW" altLang="en-US" sz="1200" b="0" i="0" u="none" strike="noStrike" kern="1200" cap="none" spc="0" normalizeH="0" baseline="0" noProof="0" dirty="0">
                <a:ln>
                  <a:noFill/>
                </a:ln>
                <a:solidFill>
                  <a:prstClr val="black"/>
                </a:solidFill>
                <a:effectLst/>
                <a:uLnTx/>
                <a:uFillTx/>
                <a:latin typeface="新細明體"/>
                <a:cs typeface="+mn-cs"/>
              </a:rPr>
              <a:t>小法人等：上限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40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万円／月、個人事業者等：上限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20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月</a:t>
            </a:r>
            <a:endParaRPr kumimoji="1" lang="en-US" altLang="zh-TW" sz="1200" b="0" i="0" u="none" strike="noStrike" kern="1200" cap="none" spc="0" normalizeH="0" baseline="0" noProof="0" dirty="0" smtClean="0">
              <a:ln>
                <a:noFill/>
              </a:ln>
              <a:solidFill>
                <a:prstClr val="black"/>
              </a:solidFill>
              <a:effectLst/>
              <a:uLnTx/>
              <a:uFillTx/>
              <a:latin typeface="新細明體"/>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新細明體"/>
                <a:cs typeface="+mn-cs"/>
              </a:rPr>
              <a:t>　</a:t>
            </a:r>
            <a:r>
              <a:rPr kumimoji="1" lang="en-US" altLang="zh-TW"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売上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a:ln>
                  <a:noFill/>
                </a:ln>
                <a:solidFill>
                  <a:prstClr val="black"/>
                </a:solidFill>
                <a:effectLst/>
                <a:uLnTx/>
                <a:uFillTx/>
                <a:latin typeface="新細明體"/>
                <a:cs typeface="+mn-cs"/>
              </a:rPr>
              <a:t>未満</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減</a:t>
            </a:r>
            <a:r>
              <a:rPr kumimoji="1" lang="en-US" altLang="zh-TW" sz="1200" b="0" i="0" u="none" strike="noStrike" kern="1200" cap="none" spc="0" normalizeH="0" baseline="0" noProof="0" dirty="0" smtClean="0">
                <a:ln>
                  <a:noFill/>
                </a:ln>
                <a:solidFill>
                  <a:prstClr val="black"/>
                </a:solidFill>
                <a:effectLst/>
                <a:uLnTx/>
                <a:uFillTx/>
                <a:latin typeface="新細明體"/>
                <a:cs typeface="+mn-cs"/>
              </a:rPr>
              <a:t>】</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中</a:t>
            </a:r>
            <a:r>
              <a:rPr kumimoji="1" lang="zh-TW" altLang="en-US" sz="1200" b="0" i="0" u="none" strike="noStrike" kern="1200" cap="none" spc="0" normalizeH="0" baseline="0" noProof="0" dirty="0">
                <a:ln>
                  <a:noFill/>
                </a:ln>
                <a:solidFill>
                  <a:prstClr val="black"/>
                </a:solidFill>
                <a:effectLst/>
                <a:uLnTx/>
                <a:uFillTx/>
                <a:latin typeface="新細明體"/>
                <a:cs typeface="+mn-cs"/>
              </a:rPr>
              <a:t>小法人等：上限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20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万円／月、個人事業者等：上限</a:t>
            </a:r>
            <a:r>
              <a:rPr kumimoji="1" lang="en-US" altLang="zh-TW" sz="1200" b="0" i="0" u="none" strike="noStrike" kern="1200" cap="none" spc="0" normalizeH="0" baseline="0" noProof="0" dirty="0">
                <a:ln>
                  <a:noFill/>
                </a:ln>
                <a:solidFill>
                  <a:prstClr val="black"/>
                </a:solidFill>
                <a:effectLst/>
                <a:uLnTx/>
                <a:uFillTx/>
                <a:latin typeface="新細明體"/>
                <a:cs typeface="+mn-cs"/>
              </a:rPr>
              <a:t>10</a:t>
            </a:r>
            <a:r>
              <a:rPr kumimoji="1" lang="zh-TW" altLang="en-US" sz="1200" b="0" i="0" u="none" strike="noStrike" kern="1200" cap="none" spc="0" normalizeH="0" baseline="0" noProof="0" dirty="0">
                <a:ln>
                  <a:noFill/>
                </a:ln>
                <a:solidFill>
                  <a:prstClr val="black"/>
                </a:solidFill>
                <a:effectLst/>
                <a:uLnTx/>
                <a:uFillTx/>
                <a:latin typeface="新細明體"/>
                <a:cs typeface="+mn-cs"/>
              </a:rPr>
              <a:t>万円／</a:t>
            </a:r>
            <a:r>
              <a:rPr kumimoji="1" lang="zh-TW" altLang="en-US" sz="1200" b="0" i="0" u="none" strike="noStrike" kern="1200" cap="none" spc="0" normalizeH="0" baseline="0" noProof="0" dirty="0" smtClean="0">
                <a:ln>
                  <a:noFill/>
                </a:ln>
                <a:solidFill>
                  <a:prstClr val="black"/>
                </a:solidFill>
                <a:effectLst/>
                <a:uLnTx/>
                <a:uFillTx/>
                <a:latin typeface="新細明體"/>
                <a:cs typeface="+mn-cs"/>
              </a:rPr>
              <a:t>月</a:t>
            </a:r>
            <a:endParaRPr kumimoji="1" lang="en-US" altLang="zh-TW" sz="1200" b="0" i="0" u="none" strike="noStrike" kern="1200" cap="none" spc="0" normalizeH="0" baseline="0" noProof="0" dirty="0" smtClean="0">
              <a:ln>
                <a:noFill/>
              </a:ln>
              <a:solidFill>
                <a:prstClr val="black"/>
              </a:solidFill>
              <a:effectLst/>
              <a:uLnTx/>
              <a:uFillTx/>
              <a:latin typeface="新細明體"/>
              <a:cs typeface="+mn-cs"/>
            </a:endParaRPr>
          </a:p>
        </p:txBody>
      </p:sp>
      <p:sp>
        <p:nvSpPr>
          <p:cNvPr id="11" name="正方形/長方形 10"/>
          <p:cNvSpPr/>
          <p:nvPr/>
        </p:nvSpPr>
        <p:spPr>
          <a:xfrm>
            <a:off x="377078" y="3180576"/>
            <a:ext cx="5127778"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・飲食店の休業・時短営業又は不要不急の外出・移動の自粛により、特</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大きな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影響を受け、売上が大きく減少している中小法人・個人事業者等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に、国が実施する月次支援金に上乗せして、一時支援金を支給。</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・中小法人：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・個人事業者等：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extLst/>
          </p:nvPr>
        </p:nvGraphicFramePr>
        <p:xfrm>
          <a:off x="6181264" y="5406719"/>
          <a:ext cx="2653151" cy="648000"/>
        </p:xfrm>
        <a:graphic>
          <a:graphicData uri="http://schemas.openxmlformats.org/drawingml/2006/table">
            <a:tbl>
              <a:tblPr firstRow="1">
                <a:tableStyleId>{69CF1AB2-1976-4502-BF36-3FF5EA218861}</a:tableStyleId>
              </a:tblPr>
              <a:tblGrid>
                <a:gridCol w="1400905">
                  <a:extLst>
                    <a:ext uri="{9D8B030D-6E8A-4147-A177-3AD203B41FA5}">
                      <a16:colId xmlns:a16="http://schemas.microsoft.com/office/drawing/2014/main" val="20000"/>
                    </a:ext>
                  </a:extLst>
                </a:gridCol>
                <a:gridCol w="1252246">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2,234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5</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億円</a:t>
                      </a:r>
                      <a:endParaRPr kumimoji="1" lang="en-US" altLang="ja-JP" sz="1200" b="0" dirty="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8" name="正方形/長方形 17"/>
          <p:cNvSpPr/>
          <p:nvPr/>
        </p:nvSpPr>
        <p:spPr>
          <a:xfrm>
            <a:off x="4067536" y="2856873"/>
            <a:ext cx="2412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9" name="正方形/長方形 18"/>
          <p:cNvSpPr/>
          <p:nvPr/>
        </p:nvSpPr>
        <p:spPr>
          <a:xfrm>
            <a:off x="4002154" y="4940728"/>
            <a:ext cx="2340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角丸四角形 27"/>
          <p:cNvSpPr/>
          <p:nvPr/>
        </p:nvSpPr>
        <p:spPr>
          <a:xfrm>
            <a:off x="312154" y="620688"/>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高機能換気設備等の導入支援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293696" y="1047423"/>
            <a:ext cx="5127778"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・感染症拡大リスクを低減するため、必要換気量を確保し、省エネにも資する高機能換気設備の導入に対し、環境省の補助金に上乗せ補助を実施。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・対象：環境省の補助金の交付を受け、休業等の要請に応じた事業者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・補助額：➀休業要請支援金受給者</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666.6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②上記以外</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333.3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0" name="表 29"/>
          <p:cNvGraphicFramePr>
            <a:graphicFrameLocks noGrp="1"/>
          </p:cNvGraphicFramePr>
          <p:nvPr>
            <p:extLst/>
          </p:nvPr>
        </p:nvGraphicFramePr>
        <p:xfrm>
          <a:off x="6181264" y="1332622"/>
          <a:ext cx="2653151" cy="648000"/>
        </p:xfrm>
        <a:graphic>
          <a:graphicData uri="http://schemas.openxmlformats.org/drawingml/2006/table">
            <a:tbl>
              <a:tblPr firstRow="1">
                <a:tableStyleId>{69CF1AB2-1976-4502-BF36-3FF5EA218861}</a:tableStyleId>
              </a:tblPr>
              <a:tblGrid>
                <a:gridCol w="1400450">
                  <a:extLst>
                    <a:ext uri="{9D8B030D-6E8A-4147-A177-3AD203B41FA5}">
                      <a16:colId xmlns:a16="http://schemas.microsoft.com/office/drawing/2014/main" val="20000"/>
                    </a:ext>
                  </a:extLst>
                </a:gridCol>
                <a:gridCol w="1252701">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203</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2.8</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億円</a:t>
                      </a:r>
                      <a:endParaRPr kumimoji="1" lang="ja-JP" altLang="en-US" sz="1200" b="0" dirty="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1" name="正方形/長方形 30"/>
          <p:cNvSpPr/>
          <p:nvPr/>
        </p:nvSpPr>
        <p:spPr>
          <a:xfrm>
            <a:off x="3984154" y="723720"/>
            <a:ext cx="2376000" cy="28800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角丸四角形 22"/>
          <p:cNvSpPr/>
          <p:nvPr/>
        </p:nvSpPr>
        <p:spPr>
          <a:xfrm>
            <a:off x="6407183" y="717525"/>
            <a:ext cx="237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大阪府独自・国の上乗せ支援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6407183" y="2833021"/>
            <a:ext cx="237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大阪府独自・国の上乗せ支援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角丸四角形 26"/>
          <p:cNvSpPr/>
          <p:nvPr/>
        </p:nvSpPr>
        <p:spPr>
          <a:xfrm>
            <a:off x="6407183" y="4909056"/>
            <a:ext cx="237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大阪府独自・国の上乗せ支援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6" name="表 25"/>
          <p:cNvGraphicFramePr>
            <a:graphicFrameLocks noGrp="1"/>
          </p:cNvGraphicFramePr>
          <p:nvPr>
            <p:extLst/>
          </p:nvPr>
        </p:nvGraphicFramePr>
        <p:xfrm>
          <a:off x="6181264" y="3373464"/>
          <a:ext cx="2653151" cy="648000"/>
        </p:xfrm>
        <a:graphic>
          <a:graphicData uri="http://schemas.openxmlformats.org/drawingml/2006/table">
            <a:tbl>
              <a:tblPr firstRow="1">
                <a:tableStyleId>{69CF1AB2-1976-4502-BF36-3FF5EA218861}</a:tableStyleId>
              </a:tblPr>
              <a:tblGrid>
                <a:gridCol w="1400450">
                  <a:extLst>
                    <a:ext uri="{9D8B030D-6E8A-4147-A177-3AD203B41FA5}">
                      <a16:colId xmlns:a16="http://schemas.microsoft.com/office/drawing/2014/main" val="20000"/>
                    </a:ext>
                  </a:extLst>
                </a:gridCol>
                <a:gridCol w="1252701">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累計支給件数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46,400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1,667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323936481"/>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p:cNvSpPr>
            <a:spLocks noGrp="1"/>
          </p:cNvSpPr>
          <p:nvPr>
            <p:ph type="sldNum" sz="quarter" idx="12"/>
          </p:nvPr>
        </p:nvSpPr>
        <p:spPr>
          <a:xfrm>
            <a:off x="7047035"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9" name="テキスト ボックス 18"/>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①支援金、協力金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345374" y="493785"/>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路線バス・タクシー感染症対策強化支援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352796" y="915159"/>
            <a:ext cx="5316133"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・コロナの感染拡大防止のため、路線バス、タクシーに必要な備品・設備を設置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した事業者に補助金を交付。</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府内に事務所又は営業所を有する路線バス・タクシー事業者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・対象経費：車両内で感染拡大防止するための備品・設備、キャッシュレス化に必要な設備</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・補助金額：路線バス</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台、タクシー４万円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6166825" y="1172190"/>
          <a:ext cx="2653151" cy="648000"/>
        </p:xfrm>
        <a:graphic>
          <a:graphicData uri="http://schemas.openxmlformats.org/drawingml/2006/table">
            <a:tbl>
              <a:tblPr firstRow="1">
                <a:tableStyleId>{69CF1AB2-1976-4502-BF36-3FF5EA218861}</a:tableStyleId>
              </a:tblPr>
              <a:tblGrid>
                <a:gridCol w="1328442">
                  <a:extLst>
                    <a:ext uri="{9D8B030D-6E8A-4147-A177-3AD203B41FA5}">
                      <a16:colId xmlns:a16="http://schemas.microsoft.com/office/drawing/2014/main" val="20000"/>
                    </a:ext>
                  </a:extLst>
                </a:gridCol>
                <a:gridCol w="132470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補助金交付車両</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11,920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4043255" y="591456"/>
            <a:ext cx="1872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7542387" y="1820190"/>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角丸四角形 15"/>
          <p:cNvSpPr/>
          <p:nvPr/>
        </p:nvSpPr>
        <p:spPr>
          <a:xfrm>
            <a:off x="5881429" y="574465"/>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角丸四角形 20"/>
          <p:cNvSpPr/>
          <p:nvPr/>
        </p:nvSpPr>
        <p:spPr>
          <a:xfrm>
            <a:off x="352796" y="2724679"/>
            <a:ext cx="252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セーフティーネット融資</a:t>
            </a:r>
          </a:p>
        </p:txBody>
      </p:sp>
      <p:sp>
        <p:nvSpPr>
          <p:cNvPr id="22" name="正方形/長方形 21"/>
          <p:cNvSpPr/>
          <p:nvPr/>
        </p:nvSpPr>
        <p:spPr>
          <a:xfrm>
            <a:off x="345374" y="3065198"/>
            <a:ext cx="6905728"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・コロナ禍で打撃を受けている中小事業者の資金繰り、事業再生に向けた取組を支援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・貸付要件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金利：年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％（固定）、</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融資期間：</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年など</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3" name="表 22"/>
          <p:cNvGraphicFramePr>
            <a:graphicFrameLocks noGrp="1"/>
          </p:cNvGraphicFramePr>
          <p:nvPr>
            <p:extLst/>
          </p:nvPr>
        </p:nvGraphicFramePr>
        <p:xfrm>
          <a:off x="390242" y="3870578"/>
          <a:ext cx="8429734" cy="2916000"/>
        </p:xfrm>
        <a:graphic>
          <a:graphicData uri="http://schemas.openxmlformats.org/drawingml/2006/table">
            <a:tbl>
              <a:tblPr>
                <a:tableStyleId>{5C22544A-7EE6-4342-B048-85BDC9FD1C3A}</a:tableStyleId>
              </a:tblPr>
              <a:tblGrid>
                <a:gridCol w="3965734">
                  <a:extLst>
                    <a:ext uri="{9D8B030D-6E8A-4147-A177-3AD203B41FA5}">
                      <a16:colId xmlns:a16="http://schemas.microsoft.com/office/drawing/2014/main" val="3940018400"/>
                    </a:ext>
                  </a:extLst>
                </a:gridCol>
                <a:gridCol w="972000">
                  <a:extLst>
                    <a:ext uri="{9D8B030D-6E8A-4147-A177-3AD203B41FA5}">
                      <a16:colId xmlns:a16="http://schemas.microsoft.com/office/drawing/2014/main" val="819282681"/>
                    </a:ext>
                  </a:extLst>
                </a:gridCol>
                <a:gridCol w="1260000">
                  <a:extLst>
                    <a:ext uri="{9D8B030D-6E8A-4147-A177-3AD203B41FA5}">
                      <a16:colId xmlns:a16="http://schemas.microsoft.com/office/drawing/2014/main" val="3338494247"/>
                    </a:ext>
                  </a:extLst>
                </a:gridCol>
                <a:gridCol w="972000">
                  <a:extLst>
                    <a:ext uri="{9D8B030D-6E8A-4147-A177-3AD203B41FA5}">
                      <a16:colId xmlns:a16="http://schemas.microsoft.com/office/drawing/2014/main" val="1992739960"/>
                    </a:ext>
                  </a:extLst>
                </a:gridCol>
                <a:gridCol w="1260000">
                  <a:extLst>
                    <a:ext uri="{9D8B030D-6E8A-4147-A177-3AD203B41FA5}">
                      <a16:colId xmlns:a16="http://schemas.microsoft.com/office/drawing/2014/main" val="2335499831"/>
                    </a:ext>
                  </a:extLst>
                </a:gridCol>
              </a:tblGrid>
              <a:tr h="324000">
                <a:tc rowSpan="2">
                  <a:txBody>
                    <a:bodyPr/>
                    <a:lstStyle/>
                    <a:p>
                      <a:pPr algn="ct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コロナ関連融資メニュー</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gridSpan="2">
                  <a:txBody>
                    <a:bodyPr/>
                    <a:lstStyle/>
                    <a:p>
                      <a:pPr algn="ct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令和</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３年度（年間）</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tc gridSpan="2">
                  <a:txBody>
                    <a:bodyPr/>
                    <a:lstStyle/>
                    <a:p>
                      <a:pPr algn="ct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令和４年度</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(11</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月</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末</a:t>
                      </a:r>
                      <a:r>
                        <a:rPr lang="en-US" altLang="ja-JP" sz="1200" u="none" strike="noStrike" dirty="0">
                          <a:solidFill>
                            <a:schemeClr val="tx1"/>
                          </a:solidFill>
                          <a:effectLst/>
                          <a:latin typeface="ＭＳ Ｐゴシック" panose="020B0600070205080204" pitchFamily="50" charset="-128"/>
                          <a:ea typeface="ＭＳ Ｐゴシック" panose="020B0600070205080204" pitchFamily="50" charset="-128"/>
                        </a:rPr>
                        <a:t>)</a:t>
                      </a:r>
                      <a:endParaRPr lang="en-US" altLang="ja-JP"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hMerge="1">
                  <a:txBody>
                    <a:bodyPr/>
                    <a:lstStyle/>
                    <a:p>
                      <a:endParaRPr kumimoji="1" lang="ja-JP" altLang="en-US"/>
                    </a:p>
                  </a:txBody>
                  <a:tcPr/>
                </a:tc>
                <a:extLst>
                  <a:ext uri="{0D108BD9-81ED-4DB2-BD59-A6C34878D82A}">
                    <a16:rowId xmlns:a16="http://schemas.microsoft.com/office/drawing/2014/main" val="2635253952"/>
                  </a:ext>
                </a:extLst>
              </a:tr>
              <a:tr h="324000">
                <a:tc vMerge="1">
                  <a:txBody>
                    <a:bodyPr/>
                    <a:lstStyle/>
                    <a:p>
                      <a:endParaRPr kumimoji="1" lang="ja-JP" altLang="en-US"/>
                    </a:p>
                  </a:txBody>
                  <a:tcPr/>
                </a:tc>
                <a:tc>
                  <a:txBody>
                    <a:bodyPr/>
                    <a:lstStyle/>
                    <a:p>
                      <a:pPr algn="ct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件数（件）</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金額（百万円）</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件数（件）</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金額（百万円）</a:t>
                      </a:r>
                      <a:endParaRPr lang="ja-JP"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3546992918"/>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①経営</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安定サポート</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資金（セーフティネット</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4</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号）</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181</a:t>
                      </a: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5,720</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74</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1,845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56875675"/>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②新型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感染症対策資金（危機関連）</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1,960</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31,413</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endParaRPr lang="ja-JP" altLang="en-US" sz="1200" b="0" i="0" u="none" strike="sng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a:txBody>
                    <a:bodyPr/>
                    <a:lstStyle/>
                    <a:p>
                      <a:pPr algn="r" fontAlgn="ctr"/>
                      <a:endParaRPr lang="ja-JP" altLang="en-US" sz="1200" b="0" i="0" u="none" strike="sng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2636365186"/>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③新型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コロナウイルス感染症対応緊急</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1,165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25,703</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538</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7,342</a:t>
                      </a: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11355432"/>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④新型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コロナウイルス感染症対応資金</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（ゼロゼロ融資）</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6,706</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168,267</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solidFill>
                        <a:schemeClr val="tx1"/>
                      </a:solidFill>
                      <a:prstDash val="solid"/>
                      <a:round/>
                      <a:headEnd type="none" w="med" len="med"/>
                      <a:tailEnd type="none" w="med" len="med"/>
                    </a:lnBlToTr>
                    <a:noFill/>
                  </a:tcPr>
                </a:tc>
                <a:tc>
                  <a:txBody>
                    <a:bodyPr/>
                    <a:lstStyle/>
                    <a:p>
                      <a:pPr algn="r" fontAlgn="ct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1448643795"/>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⑤新型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コロナウイルス感染症伴走支援型</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r>
                        <a:rPr lang="en-US" altLang="ja-JP"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9,200</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159,212</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8,395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161,120</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74016575"/>
                  </a:ext>
                </a:extLst>
              </a:tr>
              <a:tr h="324000">
                <a:tc>
                  <a:txBody>
                    <a:bodyPr/>
                    <a:lstStyle/>
                    <a:p>
                      <a:pPr algn="l" fontAlgn="ct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　⑥新型</a:t>
                      </a: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コロナウイルス感染症経営改善サポート</a:t>
                      </a:r>
                      <a:r>
                        <a:rPr lang="ja-JP" altLang="en-US" sz="1200" u="none" strike="noStrike" dirty="0" smtClean="0">
                          <a:solidFill>
                            <a:schemeClr val="tx1"/>
                          </a:solidFill>
                          <a:effectLst/>
                          <a:latin typeface="ＭＳ Ｐゴシック" panose="020B0600070205080204" pitchFamily="50" charset="-128"/>
                          <a:ea typeface="ＭＳ Ｐゴシック" panose="020B0600070205080204" pitchFamily="50" charset="-128"/>
                        </a:rPr>
                        <a:t>資金</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a:txBody>
                    <a:bodyPr/>
                    <a:lstStyle/>
                    <a:p>
                      <a:pPr algn="r" fontAlgn="ctr"/>
                      <a:r>
                        <a:rPr lang="ja-JP"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98</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3,246</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35559746"/>
                  </a:ext>
                </a:extLst>
              </a:tr>
              <a:tr h="324000">
                <a:tc>
                  <a:txBody>
                    <a:bodyPr/>
                    <a:lstStyle/>
                    <a:p>
                      <a:pPr algn="ctr" fontAlgn="ctr"/>
                      <a:r>
                        <a:rPr lang="zh-TW" altLang="en-US" sz="1200" u="none" strike="noStrike" dirty="0">
                          <a:solidFill>
                            <a:schemeClr val="tx1"/>
                          </a:solidFill>
                          <a:effectLst/>
                          <a:latin typeface="ＭＳ Ｐゴシック" panose="020B0600070205080204" pitchFamily="50" charset="-128"/>
                          <a:ea typeface="ＭＳ Ｐゴシック" panose="020B0600070205080204" pitchFamily="50" charset="-128"/>
                        </a:rPr>
                        <a:t>合　　　　　　　計</a:t>
                      </a:r>
                      <a:endParaRPr lang="zh-TW"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ＭＳ Ｐゴシック" panose="020B0600070205080204" pitchFamily="50" charset="-128"/>
                        </a:rPr>
                        <a:t>19,212</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u="none" strike="noStrike" dirty="0" smtClean="0">
                          <a:solidFill>
                            <a:schemeClr val="tx1"/>
                          </a:solidFill>
                          <a:effectLst/>
                          <a:latin typeface="ＭＳ Ｐゴシック" panose="020B0600070205080204" pitchFamily="50" charset="-128"/>
                          <a:ea typeface="ＭＳ Ｐゴシック" panose="020B0600070205080204" pitchFamily="50" charset="-128"/>
                        </a:rPr>
                        <a:t>390,315</a:t>
                      </a:r>
                      <a:r>
                        <a:rPr lang="ja-JP" altLang="en-US" sz="1200" b="0" u="none" strike="noStrike" dirty="0">
                          <a:solidFill>
                            <a:schemeClr val="tx1"/>
                          </a:solidFill>
                          <a:effectLst/>
                          <a:latin typeface="ＭＳ Ｐゴシック" panose="020B0600070205080204" pitchFamily="50" charset="-128"/>
                          <a:ea typeface="ＭＳ Ｐゴシック" panose="020B0600070205080204" pitchFamily="50" charset="-128"/>
                        </a:rPr>
                        <a:t>　</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9,105</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200" b="0" i="0" u="none" strike="noStrike" dirty="0" smtClean="0">
                          <a:solidFill>
                            <a:schemeClr val="tx1"/>
                          </a:solidFill>
                          <a:effectLst/>
                          <a:latin typeface="ＭＳ Ｐゴシック" panose="020B0600070205080204" pitchFamily="50" charset="-128"/>
                          <a:ea typeface="+mn-ea"/>
                        </a:rPr>
                        <a:t>173,553</a:t>
                      </a:r>
                      <a:endParaRPr lang="ja-JP" altLang="en-US" sz="12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930" marR="4930" marT="493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12460536"/>
                  </a:ext>
                </a:extLst>
              </a:tr>
            </a:tbl>
          </a:graphicData>
        </a:graphic>
      </p:graphicFrame>
      <p:sp>
        <p:nvSpPr>
          <p:cNvPr id="24" name="正方形/長方形 23"/>
          <p:cNvSpPr/>
          <p:nvPr/>
        </p:nvSpPr>
        <p:spPr>
          <a:xfrm>
            <a:off x="7449652" y="3624357"/>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3010861" y="2826937"/>
            <a:ext cx="1819975"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年２月～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Tree>
    <p:extLst>
      <p:ext uri="{BB962C8B-B14F-4D97-AF65-F5344CB8AC3E}">
        <p14:creationId xmlns:p14="http://schemas.microsoft.com/office/powerpoint/2010/main" val="133131855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4684" y="0"/>
            <a:ext cx="9158684" cy="369332"/>
          </a:xfrm>
          <a:prstGeom prst="rect">
            <a:avLst/>
          </a:prstGeom>
          <a:solidFill>
            <a:srgbClr val="002060"/>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死亡率・重症化率の推移</a:t>
            </a:r>
            <a:endParaRPr kumimoji="0" lang="ja-JP" altLang="en-US" sz="1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テキスト ボックス 8"/>
          <p:cNvSpPr txBox="1"/>
          <p:nvPr/>
        </p:nvSpPr>
        <p:spPr>
          <a:xfrm>
            <a:off x="144492" y="3192712"/>
            <a:ext cx="9376011"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死亡率：新規陽性者数に占める死亡者の割合。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日判明時点までの死亡者数に基づく。今後、死亡者数の推移により変動。</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死亡率については、厚生労働省報道提供資料（</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日）より集計</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144492" y="6570091"/>
            <a:ext cx="9376011"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重症化</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率：新規陽性者数に占める重症者の割合。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日判明時点までの重症者数に基づく。今後、重症者数の推移により変動。</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スライド番号プレースホルダー 2"/>
          <p:cNvSpPr>
            <a:spLocks noGrp="1"/>
          </p:cNvSpPr>
          <p:nvPr>
            <p:ph type="sldNum" sz="quarter" idx="12"/>
          </p:nvPr>
        </p:nvSpPr>
        <p:spPr>
          <a:xfrm>
            <a:off x="7086600" y="6492875"/>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1" lang="ja-JP" altLang="en-US" sz="1200" b="0" i="0" u="none" strike="noStrike" kern="1200" cap="none" spc="0" normalizeH="0" baseline="0" noProof="0" dirty="0">
              <a:ln>
                <a:noFill/>
              </a:ln>
              <a:solidFill>
                <a:prstClr val="black">
                  <a:tint val="75000"/>
                </a:prstClr>
              </a:solidFill>
              <a:effectLst/>
              <a:uLnTx/>
              <a:uFillTx/>
            </a:endParaRPr>
          </a:p>
        </p:txBody>
      </p:sp>
      <p:pic>
        <p:nvPicPr>
          <p:cNvPr id="2" name="図 1"/>
          <p:cNvPicPr>
            <a:picLocks noChangeAspect="1"/>
          </p:cNvPicPr>
          <p:nvPr/>
        </p:nvPicPr>
        <p:blipFill>
          <a:blip r:embed="rId2"/>
          <a:stretch>
            <a:fillRect/>
          </a:stretch>
        </p:blipFill>
        <p:spPr>
          <a:xfrm>
            <a:off x="65420" y="354507"/>
            <a:ext cx="8998476" cy="6242845"/>
          </a:xfrm>
          <a:prstGeom prst="rect">
            <a:avLst/>
          </a:prstGeom>
        </p:spPr>
      </p:pic>
    </p:spTree>
    <p:extLst>
      <p:ext uri="{BB962C8B-B14F-4D97-AF65-F5344CB8AC3E}">
        <p14:creationId xmlns:p14="http://schemas.microsoft.com/office/powerpoint/2010/main" val="45222095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②飲食店支援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8784" y="538162"/>
            <a:ext cx="3672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感染防止認証ゴールドステッカー</a:t>
            </a: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1" name="正方形/長方形 10"/>
          <p:cNvSpPr/>
          <p:nvPr/>
        </p:nvSpPr>
        <p:spPr>
          <a:xfrm>
            <a:off x="380326" y="964897"/>
            <a:ext cx="5091674" cy="2677656"/>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・感染症に強い強靭な社会・経済の形成を図っていくため</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における感染防止対策のさらなる促進や府民が安心して利用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できる環境</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整備につながる、新たな認証制度を創設。</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：飲食店（但し、テイクアウト等を除く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・認証</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基準：国基準を基本に、府独自基準を設定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　・アクリル板等の設置（座席間隔の確保）</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・手指消毒の徹底</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・食事中以外のマスク着用の推奨</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・換気の徹底、ＣＯ</a:t>
            </a:r>
            <a:r>
              <a:rPr kumimoji="1" lang="ja-JP" altLang="en-US" sz="1200" b="0" i="0" u="none" strike="noStrike" kern="1200" cap="none" spc="0" normalizeH="0" baseline="-25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センサーの設置</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・症状のある従業員に対する「飲食店スマホ検査センター」の</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積極的な利用の推奨</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・コロナ対策リーダーの設置　　　等　　　　　　　　　　</a:t>
            </a:r>
          </a:p>
        </p:txBody>
      </p:sp>
      <p:graphicFrame>
        <p:nvGraphicFramePr>
          <p:cNvPr id="13" name="表 12"/>
          <p:cNvGraphicFramePr>
            <a:graphicFrameLocks noGrp="1"/>
          </p:cNvGraphicFramePr>
          <p:nvPr>
            <p:extLst/>
          </p:nvPr>
        </p:nvGraphicFramePr>
        <p:xfrm>
          <a:off x="5861248" y="3093889"/>
          <a:ext cx="2740885" cy="324000"/>
        </p:xfrm>
        <a:graphic>
          <a:graphicData uri="http://schemas.openxmlformats.org/drawingml/2006/table">
            <a:tbl>
              <a:tblPr firstRow="1">
                <a:tableStyleId>{69CF1AB2-1976-4502-BF36-3FF5EA218861}</a:tableStyleId>
              </a:tblPr>
              <a:tblGrid>
                <a:gridCol w="1178630">
                  <a:extLst>
                    <a:ext uri="{9D8B030D-6E8A-4147-A177-3AD203B41FA5}">
                      <a16:colId xmlns:a16="http://schemas.microsoft.com/office/drawing/2014/main" val="20000"/>
                    </a:ext>
                  </a:extLst>
                </a:gridCol>
                <a:gridCol w="1562255">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認証件数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50,251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18" name="正方形/長方形 17"/>
          <p:cNvSpPr/>
          <p:nvPr/>
        </p:nvSpPr>
        <p:spPr>
          <a:xfrm>
            <a:off x="4070784" y="641194"/>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28" name="図 27"/>
          <p:cNvPicPr>
            <a:picLocks noChangeAspect="1"/>
          </p:cNvPicPr>
          <p:nvPr/>
        </p:nvPicPr>
        <p:blipFill>
          <a:blip r:embed="rId3"/>
          <a:stretch>
            <a:fillRect/>
          </a:stretch>
        </p:blipFill>
        <p:spPr>
          <a:xfrm>
            <a:off x="6408035" y="1102254"/>
            <a:ext cx="1835823" cy="1923710"/>
          </a:xfrm>
          <a:prstGeom prst="rect">
            <a:avLst/>
          </a:prstGeom>
        </p:spPr>
      </p:pic>
      <p:sp>
        <p:nvSpPr>
          <p:cNvPr id="19" name="角丸四角形 18"/>
          <p:cNvSpPr/>
          <p:nvPr/>
        </p:nvSpPr>
        <p:spPr>
          <a:xfrm>
            <a:off x="358081" y="4258101"/>
            <a:ext cx="4248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ゴールドステッカー飲食店応援事業</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75278" y="4727065"/>
            <a:ext cx="5091674"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・飲食店の感染防止対策を促進し、府民が安心して利用できる環境を整備するため、国のＧｏＴｏＥａ</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のプレミアム食事券に上乗せを実施。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・対象：ゴールドステッカー認証店舗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のうち、本事業の加盟店</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・食事券：</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円で</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円分（プレミアム率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％）の食事券を販売</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1" name="表 20"/>
          <p:cNvGraphicFramePr>
            <a:graphicFrameLocks noGrp="1"/>
          </p:cNvGraphicFramePr>
          <p:nvPr>
            <p:extLst/>
          </p:nvPr>
        </p:nvGraphicFramePr>
        <p:xfrm>
          <a:off x="5861248" y="5449549"/>
          <a:ext cx="2740885" cy="1196640"/>
        </p:xfrm>
        <a:graphic>
          <a:graphicData uri="http://schemas.openxmlformats.org/drawingml/2006/table">
            <a:tbl>
              <a:tblPr firstRow="1">
                <a:tableStyleId>{69CF1AB2-1976-4502-BF36-3FF5EA218861}</a:tableStyleId>
              </a:tblPr>
              <a:tblGrid>
                <a:gridCol w="824206">
                  <a:extLst>
                    <a:ext uri="{9D8B030D-6E8A-4147-A177-3AD203B41FA5}">
                      <a16:colId xmlns:a16="http://schemas.microsoft.com/office/drawing/2014/main" val="20000"/>
                    </a:ext>
                  </a:extLst>
                </a:gridCol>
                <a:gridCol w="731346">
                  <a:extLst>
                    <a:ext uri="{9D8B030D-6E8A-4147-A177-3AD203B41FA5}">
                      <a16:colId xmlns:a16="http://schemas.microsoft.com/office/drawing/2014/main" val="1610385286"/>
                    </a:ext>
                  </a:extLst>
                </a:gridCol>
                <a:gridCol w="1185333">
                  <a:extLst>
                    <a:ext uri="{9D8B030D-6E8A-4147-A177-3AD203B41FA5}">
                      <a16:colId xmlns:a16="http://schemas.microsoft.com/office/drawing/2014/main" val="20001"/>
                    </a:ext>
                  </a:extLst>
                </a:gridCol>
              </a:tblGrid>
              <a:tr h="324000">
                <a:tc rowSpan="4">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購入実績</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第１期</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515,894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セット</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3143086"/>
                  </a:ext>
                </a:extLst>
              </a:tr>
              <a:tr h="324000">
                <a:tc vMerge="1">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第</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期</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331,470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セット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85570631"/>
                  </a:ext>
                </a:extLst>
              </a:tr>
              <a:tr h="162000">
                <a:tc vMerge="1">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第</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期</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184,288</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セット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46403052"/>
                  </a:ext>
                </a:extLst>
              </a:tr>
              <a:tr h="162000">
                <a:tc vMerge="1">
                  <a:txBody>
                    <a:bodyPr/>
                    <a:lstStyle/>
                    <a:p>
                      <a:endParaRPr kumimoji="1" lang="ja-JP" altLang="en-US"/>
                    </a:p>
                  </a:txBody>
                  <a:tcPr/>
                </a:tc>
                <a:tc>
                  <a:txBody>
                    <a:bodyPr/>
                    <a:lstStyle/>
                    <a:p>
                      <a:pPr algn="ctr"/>
                      <a:r>
                        <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合計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r"/>
                      <a:r>
                        <a:rPr kumimoji="1" lang="en-US" altLang="ja-JP"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1,031,652</a:t>
                      </a:r>
                      <a:r>
                        <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セット</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2091806"/>
                  </a:ext>
                </a:extLst>
              </a:tr>
            </a:tbl>
          </a:graphicData>
        </a:graphic>
      </p:graphicFrame>
      <p:sp>
        <p:nvSpPr>
          <p:cNvPr id="29" name="正方形/長方形 28"/>
          <p:cNvSpPr/>
          <p:nvPr/>
        </p:nvSpPr>
        <p:spPr>
          <a:xfrm>
            <a:off x="4662789" y="4448409"/>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6" name="図 15"/>
          <p:cNvPicPr>
            <a:picLocks noChangeAspect="1"/>
          </p:cNvPicPr>
          <p:nvPr/>
        </p:nvPicPr>
        <p:blipFill rotWithShape="1">
          <a:blip r:embed="rId4"/>
          <a:srcRect l="16274" t="29595" r="46211" b="16544"/>
          <a:stretch/>
        </p:blipFill>
        <p:spPr>
          <a:xfrm>
            <a:off x="6479860" y="3993339"/>
            <a:ext cx="1692174" cy="1365860"/>
          </a:xfrm>
          <a:prstGeom prst="rect">
            <a:avLst/>
          </a:prstGeom>
        </p:spPr>
      </p:pic>
      <p:sp>
        <p:nvSpPr>
          <p:cNvPr id="23" name="角丸四角形 22"/>
          <p:cNvSpPr/>
          <p:nvPr/>
        </p:nvSpPr>
        <p:spPr>
          <a:xfrm>
            <a:off x="5458476" y="636051"/>
            <a:ext cx="201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大阪府独自の基準を設定</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7325946" y="3395400"/>
            <a:ext cx="1608326"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0"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37736136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②飲食店支援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80326" y="559221"/>
            <a:ext cx="3744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少人数利用飲食店</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応援キャンペーン事業</a:t>
            </a:r>
          </a:p>
        </p:txBody>
      </p:sp>
      <p:sp>
        <p:nvSpPr>
          <p:cNvPr id="5" name="スライド番号プレースホルダー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1" name="正方形/長方形 10"/>
          <p:cNvSpPr/>
          <p:nvPr/>
        </p:nvSpPr>
        <p:spPr>
          <a:xfrm>
            <a:off x="380325" y="964897"/>
            <a:ext cx="5357513" cy="249299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・新しい生活様式の定着</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めざして</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人以下、感染防止宣言ステッカー掲示店など</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の条件</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を満たした飲食をした場合に、利用者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にポイントを付与。</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・ポイントの付与：</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（ミナミ地区（</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おいては</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ポイントを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追加付与</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：新型コロナウイルス感染症の感染拡大により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11/27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から事業休止。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以降、再開することなく事業終了。</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：長堀通、千日前通、御堂筋、堺筋に囲まれた区域で</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休業・営業時間短縮の要請をした地域</a:t>
            </a:r>
          </a:p>
        </p:txBody>
      </p:sp>
      <p:sp>
        <p:nvSpPr>
          <p:cNvPr id="18" name="正方形/長方形 17"/>
          <p:cNvSpPr/>
          <p:nvPr/>
        </p:nvSpPr>
        <p:spPr>
          <a:xfrm>
            <a:off x="4129512" y="655094"/>
            <a:ext cx="1882647"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年９月～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676290" y="3490691"/>
          <a:ext cx="4257386" cy="781200"/>
        </p:xfrm>
        <a:graphic>
          <a:graphicData uri="http://schemas.openxmlformats.org/drawingml/2006/table">
            <a:tbl>
              <a:tblPr firstRow="1">
                <a:tableStyleId>{69CF1AB2-1976-4502-BF36-3FF5EA218861}</a:tableStyleId>
              </a:tblPr>
              <a:tblGrid>
                <a:gridCol w="1830753">
                  <a:extLst>
                    <a:ext uri="{9D8B030D-6E8A-4147-A177-3AD203B41FA5}">
                      <a16:colId xmlns:a16="http://schemas.microsoft.com/office/drawing/2014/main" val="20000"/>
                    </a:ext>
                  </a:extLst>
                </a:gridCol>
                <a:gridCol w="2426633">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463,167</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p>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（うち、ミナミ地区：</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93,484</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ポイント付与総額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0" name="角丸四角形 9"/>
          <p:cNvSpPr/>
          <p:nvPr/>
        </p:nvSpPr>
        <p:spPr>
          <a:xfrm>
            <a:off x="6110400" y="644580"/>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大阪府・市独自支援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 name="図 2"/>
          <p:cNvPicPr>
            <a:picLocks noChangeAspect="1"/>
          </p:cNvPicPr>
          <p:nvPr/>
        </p:nvPicPr>
        <p:blipFill>
          <a:blip r:embed="rId2"/>
          <a:stretch>
            <a:fillRect/>
          </a:stretch>
        </p:blipFill>
        <p:spPr>
          <a:xfrm>
            <a:off x="5737838" y="1141317"/>
            <a:ext cx="3231350" cy="3205840"/>
          </a:xfrm>
          <a:prstGeom prst="rect">
            <a:avLst/>
          </a:prstGeom>
        </p:spPr>
      </p:pic>
    </p:spTree>
    <p:extLst>
      <p:ext uri="{BB962C8B-B14F-4D97-AF65-F5344CB8AC3E}">
        <p14:creationId xmlns:p14="http://schemas.microsoft.com/office/powerpoint/2010/main" val="57226961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③観光</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・宿泊業支援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398784" y="538162"/>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いらっしゃいキャンペーン</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2" name="正方形/長方形 21"/>
          <p:cNvSpPr/>
          <p:nvPr/>
        </p:nvSpPr>
        <p:spPr>
          <a:xfrm>
            <a:off x="380326" y="964897"/>
            <a:ext cx="8442802" cy="1015663"/>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・コロナの感染拡大の影響により厳しい経営状況が続く府内観光事業者を支援するため、対象プランの利用者に対し、宿泊金額の割引等を実施。</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3686749" y="641908"/>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年６月～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24" name="表 23"/>
          <p:cNvGraphicFramePr>
            <a:graphicFrameLocks noGrp="1"/>
          </p:cNvGraphicFramePr>
          <p:nvPr>
            <p:extLst/>
          </p:nvPr>
        </p:nvGraphicFramePr>
        <p:xfrm>
          <a:off x="398784" y="1844824"/>
          <a:ext cx="8604344" cy="2884320"/>
        </p:xfrm>
        <a:graphic>
          <a:graphicData uri="http://schemas.openxmlformats.org/drawingml/2006/table">
            <a:tbl>
              <a:tblPr firstRow="1">
                <a:tableStyleId>{69CF1AB2-1976-4502-BF36-3FF5EA218861}</a:tableStyleId>
              </a:tblPr>
              <a:tblGrid>
                <a:gridCol w="1764000">
                  <a:extLst>
                    <a:ext uri="{9D8B030D-6E8A-4147-A177-3AD203B41FA5}">
                      <a16:colId xmlns:a16="http://schemas.microsoft.com/office/drawing/2014/main" val="20000"/>
                    </a:ext>
                  </a:extLst>
                </a:gridCol>
                <a:gridCol w="2157168">
                  <a:extLst>
                    <a:ext uri="{9D8B030D-6E8A-4147-A177-3AD203B41FA5}">
                      <a16:colId xmlns:a16="http://schemas.microsoft.com/office/drawing/2014/main" val="20001"/>
                    </a:ext>
                  </a:extLst>
                </a:gridCol>
                <a:gridCol w="3744000">
                  <a:extLst>
                    <a:ext uri="{9D8B030D-6E8A-4147-A177-3AD203B41FA5}">
                      <a16:colId xmlns:a16="http://schemas.microsoft.com/office/drawing/2014/main" val="3501660124"/>
                    </a:ext>
                  </a:extLst>
                </a:gridCol>
                <a:gridCol w="939176">
                  <a:extLst>
                    <a:ext uri="{9D8B030D-6E8A-4147-A177-3AD203B41FA5}">
                      <a16:colId xmlns:a16="http://schemas.microsoft.com/office/drawing/2014/main" val="1727373702"/>
                    </a:ext>
                  </a:extLst>
                </a:gridCol>
              </a:tblGrid>
              <a:tr h="324000">
                <a:tc>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ja-JP" altLang="en-US" sz="1200" b="0" dirty="0" smtClean="0">
                          <a:solidFill>
                            <a:schemeClr val="tx1"/>
                          </a:solidFill>
                          <a:latin typeface="+mn-ea"/>
                          <a:ea typeface="+mn-ea"/>
                        </a:rPr>
                        <a:t>対象者</a:t>
                      </a:r>
                      <a:endParaRPr lang="ja-JP" altLang="en-US" sz="12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ja-JP" altLang="en-US" sz="1200" b="0" dirty="0" smtClean="0">
                          <a:solidFill>
                            <a:schemeClr val="tx1"/>
                          </a:solidFill>
                          <a:latin typeface="+mn-ea"/>
                          <a:ea typeface="+mn-ea"/>
                        </a:rPr>
                        <a:t>実施内容</a:t>
                      </a:r>
                      <a:endParaRPr lang="ja-JP" altLang="en-US" sz="12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lang="ja-JP" altLang="en-US" sz="1200" b="0" dirty="0" smtClean="0">
                          <a:solidFill>
                            <a:schemeClr val="tx1"/>
                          </a:solidFill>
                          <a:latin typeface="+mn-ea"/>
                          <a:ea typeface="+mn-ea"/>
                        </a:rPr>
                        <a:t>利用者</a:t>
                      </a:r>
                      <a:endParaRPr lang="ja-JP" altLang="en-US" sz="1200" b="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699419830"/>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【2020.6.19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2021.1.31】</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lang="ja-JP" altLang="en-US" sz="1200" dirty="0" smtClean="0">
                          <a:solidFill>
                            <a:schemeClr val="tx1"/>
                          </a:solidFill>
                        </a:rPr>
                        <a:t>関西２府４県在住者</a:t>
                      </a:r>
                      <a:endParaRPr lang="ja-JP" altLang="en-US" sz="1200" dirty="0">
                        <a:solidFill>
                          <a:schemeClr val="tx1"/>
                        </a:solidFill>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r>
                        <a:rPr lang="ja-JP" altLang="en-US" sz="1200" dirty="0" smtClean="0">
                          <a:solidFill>
                            <a:schemeClr val="tx1"/>
                          </a:solidFill>
                          <a:latin typeface="+mn-ea"/>
                          <a:ea typeface="+mn-ea"/>
                        </a:rPr>
                        <a:t>１人１泊につき</a:t>
                      </a:r>
                      <a:r>
                        <a:rPr lang="en-US" altLang="ja-JP" sz="1200" dirty="0" smtClean="0">
                          <a:solidFill>
                            <a:schemeClr val="tx1"/>
                          </a:solidFill>
                          <a:latin typeface="+mn-ea"/>
                          <a:ea typeface="+mn-ea"/>
                        </a:rPr>
                        <a:t>2,500</a:t>
                      </a:r>
                      <a:r>
                        <a:rPr lang="ja-JP" altLang="en-US" sz="1200" dirty="0" smtClean="0">
                          <a:solidFill>
                            <a:schemeClr val="tx1"/>
                          </a:solidFill>
                          <a:latin typeface="+mn-ea"/>
                          <a:ea typeface="+mn-ea"/>
                        </a:rPr>
                        <a:t>円のキャッシュレスポイント還元</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lang="en-US" altLang="ja-JP" sz="1200" dirty="0" smtClean="0">
                          <a:solidFill>
                            <a:schemeClr val="tx1"/>
                          </a:solidFill>
                          <a:latin typeface="+mn-ea"/>
                          <a:ea typeface="+mn-ea"/>
                        </a:rPr>
                        <a:t>159,130</a:t>
                      </a:r>
                      <a:r>
                        <a:rPr lang="ja-JP" altLang="en-US" sz="1200" dirty="0" smtClean="0">
                          <a:solidFill>
                            <a:schemeClr val="tx1"/>
                          </a:solidFill>
                          <a:latin typeface="+mn-ea"/>
                          <a:ea typeface="+mn-ea"/>
                        </a:rPr>
                        <a:t>人</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【2021.11.24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2022.2.28】</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lang="ja-JP" altLang="en-US" sz="1200" dirty="0" smtClean="0">
                          <a:solidFill>
                            <a:schemeClr val="tx1"/>
                          </a:solidFill>
                        </a:rPr>
                        <a:t>大阪府、隣接府県（京都府、</a:t>
                      </a:r>
                      <a:endParaRPr lang="en-US" altLang="ja-JP" sz="1200" dirty="0" smtClean="0">
                        <a:solidFill>
                          <a:schemeClr val="tx1"/>
                        </a:solidFill>
                      </a:endParaRPr>
                    </a:p>
                    <a:p>
                      <a:pPr algn="l"/>
                      <a:r>
                        <a:rPr lang="ja-JP" altLang="en-US" sz="1200" dirty="0" smtClean="0">
                          <a:solidFill>
                            <a:schemeClr val="tx1"/>
                          </a:solidFill>
                        </a:rPr>
                        <a:t>兵庫県、奈良県、和歌山県）</a:t>
                      </a:r>
                      <a:endParaRPr lang="en-US" altLang="ja-JP" sz="1200" dirty="0" smtClean="0">
                        <a:solidFill>
                          <a:schemeClr val="tx1"/>
                        </a:solidFill>
                      </a:endParaRPr>
                    </a:p>
                    <a:p>
                      <a:pPr algn="l"/>
                      <a:r>
                        <a:rPr lang="ja-JP" altLang="en-US" sz="1200" dirty="0" smtClean="0">
                          <a:solidFill>
                            <a:schemeClr val="tx1"/>
                          </a:solidFill>
                        </a:rPr>
                        <a:t>在住者</a:t>
                      </a:r>
                      <a:endParaRPr lang="en-US" altLang="ja-JP" sz="1200" dirty="0" smtClean="0">
                        <a:solidFill>
                          <a:schemeClr val="tx1"/>
                        </a:solidFill>
                      </a:endParaRPr>
                    </a:p>
                    <a:p>
                      <a:pPr algn="l"/>
                      <a:r>
                        <a:rPr lang="en-US" altLang="ja-JP" sz="1200" spc="-30" baseline="0" dirty="0" smtClean="0">
                          <a:solidFill>
                            <a:schemeClr val="tx1"/>
                          </a:solidFill>
                        </a:rPr>
                        <a:t>※</a:t>
                      </a:r>
                      <a:r>
                        <a:rPr lang="en-US" altLang="ja-JP" sz="1200" spc="-30" baseline="0" dirty="0" smtClean="0">
                          <a:solidFill>
                            <a:schemeClr val="tx1"/>
                          </a:solidFill>
                          <a:latin typeface="+mn-ea"/>
                          <a:ea typeface="+mn-ea"/>
                        </a:rPr>
                        <a:t>2022.1.3</a:t>
                      </a:r>
                      <a:r>
                        <a:rPr lang="ja-JP" altLang="en-US" sz="1200" spc="-30" baseline="0" dirty="0" smtClean="0">
                          <a:solidFill>
                            <a:schemeClr val="tx1"/>
                          </a:solidFill>
                          <a:latin typeface="+mn-ea"/>
                          <a:ea typeface="+mn-ea"/>
                        </a:rPr>
                        <a:t>までは</a:t>
                      </a:r>
                      <a:r>
                        <a:rPr lang="ja-JP" altLang="en-US" sz="1200" spc="-30" baseline="0" dirty="0" smtClean="0">
                          <a:solidFill>
                            <a:schemeClr val="tx1"/>
                          </a:solidFill>
                          <a:latin typeface="+mn-lt"/>
                          <a:ea typeface="+mn-ea"/>
                        </a:rPr>
                        <a:t>大阪</a:t>
                      </a:r>
                      <a:r>
                        <a:rPr lang="ja-JP" altLang="en-US" sz="1200" spc="-30" baseline="0" dirty="0" smtClean="0">
                          <a:solidFill>
                            <a:schemeClr val="tx1"/>
                          </a:solidFill>
                        </a:rPr>
                        <a:t>府民のみ</a:t>
                      </a:r>
                      <a:endParaRPr lang="ja-JP" altLang="en-US" sz="1200" spc="-30" baseline="0" dirty="0">
                        <a:solidFill>
                          <a:schemeClr val="tx1"/>
                        </a:solidFill>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r>
                        <a:rPr lang="ja-JP" altLang="en-US" sz="1200" dirty="0" smtClean="0">
                          <a:solidFill>
                            <a:schemeClr val="tx1"/>
                          </a:solidFill>
                          <a:latin typeface="+mn-ea"/>
                          <a:ea typeface="+mn-ea"/>
                        </a:rPr>
                        <a:t>１人</a:t>
                      </a:r>
                      <a:r>
                        <a:rPr lang="en-US" altLang="ja-JP" sz="1200" dirty="0" smtClean="0">
                          <a:solidFill>
                            <a:schemeClr val="tx1"/>
                          </a:solidFill>
                          <a:latin typeface="+mn-ea"/>
                          <a:ea typeface="+mn-ea"/>
                        </a:rPr>
                        <a:t>1</a:t>
                      </a:r>
                      <a:r>
                        <a:rPr lang="ja-JP" altLang="en-US" sz="1200" dirty="0" smtClean="0">
                          <a:solidFill>
                            <a:schemeClr val="tx1"/>
                          </a:solidFill>
                          <a:latin typeface="+mn-ea"/>
                          <a:ea typeface="+mn-ea"/>
                        </a:rPr>
                        <a:t>泊につき最大</a:t>
                      </a:r>
                      <a:r>
                        <a:rPr lang="en-US" altLang="ja-JP" sz="1200" dirty="0" smtClean="0">
                          <a:solidFill>
                            <a:schemeClr val="tx1"/>
                          </a:solidFill>
                          <a:latin typeface="+mn-ea"/>
                          <a:ea typeface="+mn-ea"/>
                        </a:rPr>
                        <a:t>5,000</a:t>
                      </a:r>
                      <a:r>
                        <a:rPr lang="ja-JP" altLang="en-US" sz="1200" dirty="0" smtClean="0">
                          <a:solidFill>
                            <a:schemeClr val="tx1"/>
                          </a:solidFill>
                          <a:latin typeface="+mn-ea"/>
                          <a:ea typeface="+mn-ea"/>
                        </a:rPr>
                        <a:t>円の旅行・宿泊金額の割引、</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最大</a:t>
                      </a:r>
                      <a:r>
                        <a:rPr lang="en-US" altLang="ja-JP" sz="1200" dirty="0" smtClean="0">
                          <a:solidFill>
                            <a:schemeClr val="tx1"/>
                          </a:solidFill>
                          <a:latin typeface="+mn-ea"/>
                          <a:ea typeface="+mn-ea"/>
                        </a:rPr>
                        <a:t>3,000</a:t>
                      </a:r>
                      <a:r>
                        <a:rPr lang="ja-JP" altLang="en-US" sz="1200" dirty="0" smtClean="0">
                          <a:solidFill>
                            <a:schemeClr val="tx1"/>
                          </a:solidFill>
                          <a:latin typeface="+mn-ea"/>
                          <a:ea typeface="+mn-ea"/>
                        </a:rPr>
                        <a:t>円のクーポン付与</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lang="en-US" altLang="ja-JP" sz="1200" dirty="0" smtClean="0">
                          <a:solidFill>
                            <a:schemeClr val="tx1"/>
                          </a:solidFill>
                          <a:latin typeface="+mn-ea"/>
                          <a:ea typeface="+mn-ea"/>
                        </a:rPr>
                        <a:t>402,645</a:t>
                      </a:r>
                      <a:r>
                        <a:rPr lang="ja-JP" altLang="en-US" sz="1200" dirty="0" smtClean="0">
                          <a:solidFill>
                            <a:schemeClr val="tx1"/>
                          </a:solidFill>
                          <a:latin typeface="+mn-ea"/>
                          <a:ea typeface="+mn-ea"/>
                        </a:rPr>
                        <a:t>人</a:t>
                      </a:r>
                      <a:endParaRPr lang="ja-JP" altLang="en-US" sz="1200" dirty="0">
                        <a:solidFill>
                          <a:schemeClr val="tx1"/>
                        </a:solidFill>
                        <a:latin typeface="+mn-ea"/>
                        <a:ea typeface="+mn-ea"/>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【2022.6.1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7.14】</a:t>
                      </a: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【2022.9.12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10.10】</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40000"/>
                        <a:lumOff val="60000"/>
                      </a:schemeClr>
                    </a:solidFill>
                  </a:tcPr>
                </a:tc>
                <a:tc>
                  <a:txBody>
                    <a:bodyPr/>
                    <a:lstStyle/>
                    <a:p>
                      <a:pPr algn="l"/>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関西２府４県</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在住者</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r>
                        <a:rPr lang="ja-JP" altLang="en-US" sz="1200" dirty="0" smtClean="0">
                          <a:solidFill>
                            <a:schemeClr val="tx1"/>
                          </a:solidFill>
                          <a:latin typeface="+mn-ea"/>
                          <a:ea typeface="+mn-ea"/>
                        </a:rPr>
                        <a:t>１人</a:t>
                      </a:r>
                      <a:r>
                        <a:rPr lang="en-US" altLang="ja-JP" sz="1200" dirty="0" smtClean="0">
                          <a:solidFill>
                            <a:schemeClr val="tx1"/>
                          </a:solidFill>
                          <a:latin typeface="+mn-ea"/>
                          <a:ea typeface="+mn-ea"/>
                        </a:rPr>
                        <a:t>1</a:t>
                      </a:r>
                      <a:r>
                        <a:rPr lang="ja-JP" altLang="en-US" sz="1200" dirty="0" smtClean="0">
                          <a:solidFill>
                            <a:schemeClr val="tx1"/>
                          </a:solidFill>
                          <a:latin typeface="+mn-ea"/>
                          <a:ea typeface="+mn-ea"/>
                        </a:rPr>
                        <a:t>泊につき最大</a:t>
                      </a:r>
                      <a:r>
                        <a:rPr lang="en-US" altLang="ja-JP" sz="1200" dirty="0" smtClean="0">
                          <a:solidFill>
                            <a:schemeClr val="tx1"/>
                          </a:solidFill>
                          <a:latin typeface="+mn-ea"/>
                          <a:ea typeface="+mn-ea"/>
                        </a:rPr>
                        <a:t>5,000</a:t>
                      </a:r>
                      <a:r>
                        <a:rPr lang="ja-JP" altLang="en-US" sz="1200" dirty="0" smtClean="0">
                          <a:solidFill>
                            <a:schemeClr val="tx1"/>
                          </a:solidFill>
                          <a:latin typeface="+mn-ea"/>
                          <a:ea typeface="+mn-ea"/>
                        </a:rPr>
                        <a:t>円の旅行・宿泊金額の割引、</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最大</a:t>
                      </a:r>
                      <a:r>
                        <a:rPr lang="en-US" altLang="ja-JP" sz="1200" dirty="0" smtClean="0">
                          <a:solidFill>
                            <a:schemeClr val="tx1"/>
                          </a:solidFill>
                          <a:latin typeface="+mn-ea"/>
                          <a:ea typeface="+mn-ea"/>
                        </a:rPr>
                        <a:t>2,000</a:t>
                      </a:r>
                      <a:r>
                        <a:rPr lang="ja-JP" altLang="en-US" sz="1200" dirty="0" smtClean="0">
                          <a:solidFill>
                            <a:schemeClr val="tx1"/>
                          </a:solidFill>
                          <a:latin typeface="+mn-ea"/>
                          <a:ea typeface="+mn-ea"/>
                        </a:rPr>
                        <a:t>円のクーポン付与</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200" b="0" baseline="0" dirty="0" smtClean="0">
                          <a:solidFill>
                            <a:schemeClr val="tx1"/>
                          </a:solidFill>
                          <a:latin typeface="+mn-ea"/>
                          <a:ea typeface="+mn-ea"/>
                          <a:cs typeface="Meiryo UI" panose="020B0604030504040204" pitchFamily="50" charset="-128"/>
                        </a:rPr>
                        <a:t>集計中</a:t>
                      </a:r>
                      <a:endParaRPr kumimoji="1" lang="en-US" altLang="ja-JP" sz="1200" b="0" baseline="0" dirty="0" smtClean="0">
                        <a:solidFill>
                          <a:schemeClr val="tx1"/>
                        </a:solidFill>
                        <a:latin typeface="+mn-ea"/>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911267045"/>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2022</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年度</a:t>
                      </a:r>
                      <a:endPar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【2022.10.11</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12.27】</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日本国内在住者</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r>
                        <a:rPr lang="ja-JP" altLang="en-US" sz="1200" dirty="0" smtClean="0">
                          <a:solidFill>
                            <a:schemeClr val="tx1"/>
                          </a:solidFill>
                          <a:latin typeface="+mn-ea"/>
                          <a:ea typeface="+mn-ea"/>
                        </a:rPr>
                        <a:t>１人</a:t>
                      </a:r>
                      <a:r>
                        <a:rPr lang="en-US" altLang="ja-JP" sz="1200" dirty="0" smtClean="0">
                          <a:solidFill>
                            <a:schemeClr val="tx1"/>
                          </a:solidFill>
                          <a:latin typeface="+mn-ea"/>
                          <a:ea typeface="+mn-ea"/>
                        </a:rPr>
                        <a:t>1</a:t>
                      </a:r>
                      <a:r>
                        <a:rPr lang="ja-JP" altLang="en-US" sz="1200" dirty="0" smtClean="0">
                          <a:solidFill>
                            <a:schemeClr val="tx1"/>
                          </a:solidFill>
                          <a:latin typeface="+mn-ea"/>
                          <a:ea typeface="+mn-ea"/>
                        </a:rPr>
                        <a:t>泊につき最大</a:t>
                      </a:r>
                      <a:r>
                        <a:rPr lang="en-US" altLang="ja-JP" sz="1200" dirty="0" smtClean="0">
                          <a:solidFill>
                            <a:schemeClr val="tx1"/>
                          </a:solidFill>
                          <a:latin typeface="+mn-ea"/>
                          <a:ea typeface="+mn-ea"/>
                        </a:rPr>
                        <a:t>5,000</a:t>
                      </a:r>
                      <a:r>
                        <a:rPr lang="ja-JP" altLang="en-US" sz="1200" dirty="0" smtClean="0">
                          <a:solidFill>
                            <a:schemeClr val="tx1"/>
                          </a:solidFill>
                          <a:latin typeface="+mn-ea"/>
                          <a:ea typeface="+mn-ea"/>
                        </a:rPr>
                        <a:t>円（宿泊を伴う交通付旅行商品</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は上限</a:t>
                      </a:r>
                      <a:r>
                        <a:rPr lang="en-US" altLang="ja-JP" sz="1200" dirty="0" smtClean="0">
                          <a:solidFill>
                            <a:schemeClr val="tx1"/>
                          </a:solidFill>
                          <a:latin typeface="+mn-ea"/>
                          <a:ea typeface="+mn-ea"/>
                        </a:rPr>
                        <a:t>8,000</a:t>
                      </a:r>
                      <a:r>
                        <a:rPr lang="ja-JP" altLang="en-US" sz="1200" dirty="0" smtClean="0">
                          <a:solidFill>
                            <a:schemeClr val="tx1"/>
                          </a:solidFill>
                          <a:latin typeface="+mn-ea"/>
                          <a:ea typeface="+mn-ea"/>
                        </a:rPr>
                        <a:t>円）の旅行・宿泊金額の割引、</a:t>
                      </a:r>
                      <a:endParaRPr lang="en-US" altLang="ja-JP" sz="1200" dirty="0" smtClean="0">
                        <a:solidFill>
                          <a:schemeClr val="tx1"/>
                        </a:solidFill>
                        <a:latin typeface="+mn-ea"/>
                        <a:ea typeface="+mn-ea"/>
                      </a:endParaRPr>
                    </a:p>
                    <a:p>
                      <a:r>
                        <a:rPr lang="ja-JP" altLang="en-US" sz="1200" dirty="0" smtClean="0">
                          <a:solidFill>
                            <a:schemeClr val="tx1"/>
                          </a:solidFill>
                          <a:latin typeface="+mn-ea"/>
                          <a:ea typeface="+mn-ea"/>
                        </a:rPr>
                        <a:t>平日</a:t>
                      </a:r>
                      <a:r>
                        <a:rPr lang="en-US" altLang="ja-JP" sz="1200" dirty="0" smtClean="0">
                          <a:solidFill>
                            <a:schemeClr val="tx1"/>
                          </a:solidFill>
                          <a:latin typeface="+mn-ea"/>
                          <a:ea typeface="+mn-ea"/>
                        </a:rPr>
                        <a:t>3,000</a:t>
                      </a:r>
                      <a:r>
                        <a:rPr lang="ja-JP" altLang="en-US" sz="1200" dirty="0" smtClean="0">
                          <a:solidFill>
                            <a:schemeClr val="tx1"/>
                          </a:solidFill>
                          <a:latin typeface="+mn-ea"/>
                          <a:ea typeface="+mn-ea"/>
                        </a:rPr>
                        <a:t>円、休日</a:t>
                      </a:r>
                      <a:r>
                        <a:rPr lang="en-US" altLang="ja-JP" sz="1200" dirty="0" smtClean="0">
                          <a:solidFill>
                            <a:schemeClr val="tx1"/>
                          </a:solidFill>
                          <a:latin typeface="+mn-ea"/>
                          <a:ea typeface="+mn-ea"/>
                        </a:rPr>
                        <a:t>1,000</a:t>
                      </a:r>
                      <a:r>
                        <a:rPr lang="ja-JP" altLang="en-US" sz="1200" dirty="0" smtClean="0">
                          <a:solidFill>
                            <a:schemeClr val="tx1"/>
                          </a:solidFill>
                          <a:latin typeface="+mn-ea"/>
                          <a:ea typeface="+mn-ea"/>
                        </a:rPr>
                        <a:t>円のクーポン付与</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r>
                        <a:rPr kumimoji="1" lang="ja-JP" altLang="en-US" sz="1200" b="0" strike="noStrike" dirty="0" smtClean="0">
                          <a:solidFill>
                            <a:schemeClr val="tx1"/>
                          </a:solidFill>
                          <a:latin typeface="+mn-ea"/>
                          <a:ea typeface="+mn-ea"/>
                          <a:cs typeface="Meiryo UI" panose="020B0604030504040204" pitchFamily="50" charset="-128"/>
                        </a:rPr>
                        <a:t>集計中</a:t>
                      </a:r>
                      <a:endParaRPr kumimoji="1" lang="en-US" altLang="ja-JP" sz="1200" b="0" strike="noStrike" dirty="0" smtClean="0">
                        <a:solidFill>
                          <a:schemeClr val="tx1"/>
                        </a:solidFill>
                        <a:latin typeface="+mn-ea"/>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3057920"/>
                  </a:ext>
                </a:extLst>
              </a:tr>
            </a:tbl>
          </a:graphicData>
        </a:graphic>
      </p:graphicFrame>
      <p:sp>
        <p:nvSpPr>
          <p:cNvPr id="25" name="角丸四角形 24"/>
          <p:cNvSpPr/>
          <p:nvPr/>
        </p:nvSpPr>
        <p:spPr>
          <a:xfrm>
            <a:off x="380326" y="5037681"/>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大阪来てな！キャンペーン</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3668291" y="5141427"/>
            <a:ext cx="1608326"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27" name="図 26">
            <a:extLst>
              <a:ext uri="{FF2B5EF4-FFF2-40B4-BE49-F238E27FC236}">
                <a16:creationId xmlns:a16="http://schemas.microsoft.com/office/drawing/2014/main" id="{ECC22DAF-0B94-44E4-B492-E6B029B1FCF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37981" y="5279927"/>
            <a:ext cx="1665147" cy="1212948"/>
          </a:xfrm>
          <a:prstGeom prst="rect">
            <a:avLst/>
          </a:prstGeom>
        </p:spPr>
      </p:pic>
      <p:sp>
        <p:nvSpPr>
          <p:cNvPr id="30" name="正方形/長方形 29"/>
          <p:cNvSpPr/>
          <p:nvPr/>
        </p:nvSpPr>
        <p:spPr>
          <a:xfrm>
            <a:off x="361867" y="5464416"/>
            <a:ext cx="8350334"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・コロナ禍で打撃を受けている府内観光業の回復に向け、魅力的な集客イベントにより大阪に観光客を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呼び込み、府域の周遊を促す。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集客イベント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市内外で</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の音楽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ライブや、光のルネサンスと連動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した水と光のショーやクリスマスマーケット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「大阪来てな大使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」プロデュースによる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アートと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融合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したイベント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の実施など</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府域周遊を促す仕掛けづくり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】LINE</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アカウントを使った観光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関連情報</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の発信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や、ミッションクリア型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の周遊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企画の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実施など</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94902193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③観光・宿泊業支援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361664" y="595735"/>
            <a:ext cx="3744000"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宿泊事業者への感染症対策等に対する支援</a:t>
            </a:r>
            <a:endPar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300784" y="1035563"/>
            <a:ext cx="5569312" cy="1938992"/>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・来阪旅行者に安全で安心な宿泊を提供できる環境を整備するため、府内の宿泊事業者及び民泊事業者が実施する新型コロナウイルス感染症の感染拡大防止対策及び新たな需要に対応するための取組みを支援</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・対象：府内の宿泊事業者及び民泊事業者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・補助率：補助対象経費の</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・補助上限額</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①宿泊事業者：１施設あたり、</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　（客室数を基に算出）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②民泊事業者：１事業者あたり、</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097847" y="694375"/>
            <a:ext cx="3930739"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８月、②</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0" name="表 19"/>
          <p:cNvGraphicFramePr>
            <a:graphicFrameLocks noGrp="1"/>
          </p:cNvGraphicFramePr>
          <p:nvPr>
            <p:extLst/>
          </p:nvPr>
        </p:nvGraphicFramePr>
        <p:xfrm>
          <a:off x="5926762" y="2249070"/>
          <a:ext cx="2653151" cy="648000"/>
        </p:xfrm>
        <a:graphic>
          <a:graphicData uri="http://schemas.openxmlformats.org/drawingml/2006/table">
            <a:tbl>
              <a:tblPr firstRow="1">
                <a:tableStyleId>{69CF1AB2-1976-4502-BF36-3FF5EA218861}</a:tableStyleId>
              </a:tblPr>
              <a:tblGrid>
                <a:gridCol w="1328442">
                  <a:extLst>
                    <a:ext uri="{9D8B030D-6E8A-4147-A177-3AD203B41FA5}">
                      <a16:colId xmlns:a16="http://schemas.microsoft.com/office/drawing/2014/main" val="20000"/>
                    </a:ext>
                  </a:extLst>
                </a:gridCol>
                <a:gridCol w="132470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補助金交付件数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26</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260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万円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21" name="表 20"/>
          <p:cNvGraphicFramePr>
            <a:graphicFrameLocks noGrp="1"/>
          </p:cNvGraphicFramePr>
          <p:nvPr>
            <p:extLst/>
          </p:nvPr>
        </p:nvGraphicFramePr>
        <p:xfrm>
          <a:off x="5926762" y="1284152"/>
          <a:ext cx="2653151" cy="648000"/>
        </p:xfrm>
        <a:graphic>
          <a:graphicData uri="http://schemas.openxmlformats.org/drawingml/2006/table">
            <a:tbl>
              <a:tblPr firstRow="1">
                <a:tableStyleId>{69CF1AB2-1976-4502-BF36-3FF5EA218861}</a:tableStyleId>
              </a:tblPr>
              <a:tblGrid>
                <a:gridCol w="1328442">
                  <a:extLst>
                    <a:ext uri="{9D8B030D-6E8A-4147-A177-3AD203B41FA5}">
                      <a16:colId xmlns:a16="http://schemas.microsoft.com/office/drawing/2014/main" val="20000"/>
                    </a:ext>
                  </a:extLst>
                </a:gridCol>
                <a:gridCol w="1324709">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補助金交付件数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529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支給総額</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3" name="正方形/長方形 22"/>
          <p:cNvSpPr/>
          <p:nvPr/>
        </p:nvSpPr>
        <p:spPr>
          <a:xfrm>
            <a:off x="5719177" y="993917"/>
            <a:ext cx="2917402"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①宿泊事業者（ホテル・旅館・簡易宿所）</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5719177" y="1972282"/>
            <a:ext cx="2917402"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民泊</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事業者（特区民泊・新法民泊）</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749971631"/>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④文化芸術活動支援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380324" y="572994"/>
            <a:ext cx="4996892"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文化芸術活動への支援</a:t>
            </a:r>
            <a:endParaRPr kumimoji="1" lang="ja-JP" altLang="en-US" sz="1400" b="1"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5377218" y="653459"/>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角丸四角形 25"/>
          <p:cNvSpPr/>
          <p:nvPr/>
        </p:nvSpPr>
        <p:spPr>
          <a:xfrm>
            <a:off x="380326" y="4509003"/>
            <a:ext cx="5419973" cy="340519"/>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文化芸術公演機会の創出</a:t>
            </a:r>
            <a:endParaRPr kumimoji="1" lang="ja-JP" altLang="en-US" sz="1400" b="1"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80324" y="4832577"/>
            <a:ext cx="5552865" cy="1754326"/>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・コロナにより影響を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受けた</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文化芸術活動の回復に取り組むため、文化芸術プログラム等を実施し、大阪にゆかりのあるアーティスト・演芸人、劇団・楽団等に公演・活動の場を創出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・大阪を拠点に活動するオーケストラのコンサート</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・上方落語家による「大阪落語祭」</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・複数の劇作家、演出家、俳優等によるオムニバス演劇公演　等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プログラムの内容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各年度に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よって異なる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5800299" y="4553939"/>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テキスト ボックス 31"/>
          <p:cNvSpPr txBox="1"/>
          <p:nvPr/>
        </p:nvSpPr>
        <p:spPr>
          <a:xfrm>
            <a:off x="7602165" y="5903410"/>
            <a:ext cx="1434332" cy="323165"/>
          </a:xfrm>
          <a:prstGeom prst="rect">
            <a:avLst/>
          </a:prstGeom>
          <a:noFill/>
        </p:spPr>
        <p:txBody>
          <a:bodyPr wrap="square" rtlCol="0" anchor="t" anchorCtr="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大阪を拠点に活動する</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オーケストラによるコンサート</a:t>
            </a:r>
            <a:endParaRPr kumimoji="1" lang="ja-JP" altLang="en-US" sz="800"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pic>
        <p:nvPicPr>
          <p:cNvPr id="33" name="図 3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64721" y="5008361"/>
            <a:ext cx="1371775" cy="914518"/>
          </a:xfrm>
          <a:prstGeom prst="rect">
            <a:avLst/>
          </a:prstGeom>
        </p:spPr>
      </p:pic>
      <p:graphicFrame>
        <p:nvGraphicFramePr>
          <p:cNvPr id="34" name="表 33"/>
          <p:cNvGraphicFramePr>
            <a:graphicFrameLocks noGrp="1"/>
          </p:cNvGraphicFramePr>
          <p:nvPr>
            <p:extLst/>
          </p:nvPr>
        </p:nvGraphicFramePr>
        <p:xfrm>
          <a:off x="380326" y="1049124"/>
          <a:ext cx="8656170" cy="2839720"/>
        </p:xfrm>
        <a:graphic>
          <a:graphicData uri="http://schemas.openxmlformats.org/drawingml/2006/table">
            <a:tbl>
              <a:tblPr firstRow="1" bandRow="1">
                <a:tableStyleId>{5940675A-B579-460E-94D1-54222C63F5DA}</a:tableStyleId>
              </a:tblPr>
              <a:tblGrid>
                <a:gridCol w="612000">
                  <a:extLst>
                    <a:ext uri="{9D8B030D-6E8A-4147-A177-3AD203B41FA5}">
                      <a16:colId xmlns:a16="http://schemas.microsoft.com/office/drawing/2014/main" val="3011858774"/>
                    </a:ext>
                  </a:extLst>
                </a:gridCol>
                <a:gridCol w="1152128">
                  <a:extLst>
                    <a:ext uri="{9D8B030D-6E8A-4147-A177-3AD203B41FA5}">
                      <a16:colId xmlns:a16="http://schemas.microsoft.com/office/drawing/2014/main" val="2733507381"/>
                    </a:ext>
                  </a:extLst>
                </a:gridCol>
                <a:gridCol w="5004000">
                  <a:extLst>
                    <a:ext uri="{9D8B030D-6E8A-4147-A177-3AD203B41FA5}">
                      <a16:colId xmlns:a16="http://schemas.microsoft.com/office/drawing/2014/main" val="1733804144"/>
                    </a:ext>
                  </a:extLst>
                </a:gridCol>
                <a:gridCol w="1888042">
                  <a:extLst>
                    <a:ext uri="{9D8B030D-6E8A-4147-A177-3AD203B41FA5}">
                      <a16:colId xmlns:a16="http://schemas.microsoft.com/office/drawing/2014/main" val="3424446049"/>
                    </a:ext>
                  </a:extLst>
                </a:gridCol>
              </a:tblGrid>
              <a:tr h="370840">
                <a:tc>
                  <a:txBody>
                    <a:bodyPr/>
                    <a:lstStyle/>
                    <a:p>
                      <a:endParaRPr kumimoji="1" lang="ja-JP" altLang="en-US" sz="1200" dirty="0">
                        <a:latin typeface="+mn-ea"/>
                        <a:ea typeface="+mn-ea"/>
                      </a:endParaRPr>
                    </a:p>
                  </a:txBody>
                  <a:tcPr anchor="ctr">
                    <a:solidFill>
                      <a:schemeClr val="accent1">
                        <a:lumMod val="40000"/>
                        <a:lumOff val="60000"/>
                      </a:schemeClr>
                    </a:solidFill>
                  </a:tcPr>
                </a:tc>
                <a:tc>
                  <a:txBody>
                    <a:bodyPr/>
                    <a:lstStyle/>
                    <a:p>
                      <a:pPr algn="ctr"/>
                      <a:r>
                        <a:rPr kumimoji="1" lang="ja-JP" altLang="en-US" sz="1200" dirty="0" smtClean="0">
                          <a:solidFill>
                            <a:schemeClr val="tx1"/>
                          </a:solidFill>
                          <a:latin typeface="+mn-ea"/>
                          <a:ea typeface="+mn-ea"/>
                        </a:rPr>
                        <a:t>目的</a:t>
                      </a:r>
                      <a:endParaRPr kumimoji="1" lang="ja-JP" altLang="en-US" sz="1200" b="0" dirty="0">
                        <a:solidFill>
                          <a:schemeClr val="tx1"/>
                        </a:solidFill>
                        <a:latin typeface="+mn-ea"/>
                        <a:ea typeface="+mn-ea"/>
                      </a:endParaRPr>
                    </a:p>
                  </a:txBody>
                  <a:tcPr anchor="ctr">
                    <a:solidFill>
                      <a:schemeClr val="accent1">
                        <a:lumMod val="40000"/>
                        <a:lumOff val="60000"/>
                      </a:schemeClr>
                    </a:solidFill>
                  </a:tcPr>
                </a:tc>
                <a:tc>
                  <a:txBody>
                    <a:bodyPr/>
                    <a:lstStyle/>
                    <a:p>
                      <a:pPr algn="ctr"/>
                      <a:r>
                        <a:rPr kumimoji="1" lang="ja-JP" altLang="en-US" sz="1200" dirty="0" smtClean="0">
                          <a:solidFill>
                            <a:schemeClr val="tx1"/>
                          </a:solidFill>
                          <a:latin typeface="+mn-ea"/>
                          <a:ea typeface="+mn-ea"/>
                        </a:rPr>
                        <a:t>内容</a:t>
                      </a:r>
                      <a:endParaRPr kumimoji="1" lang="ja-JP" altLang="en-US" sz="1200" b="0" dirty="0">
                        <a:solidFill>
                          <a:schemeClr val="tx1"/>
                        </a:solidFill>
                        <a:latin typeface="+mn-ea"/>
                        <a:ea typeface="+mn-ea"/>
                      </a:endParaRPr>
                    </a:p>
                  </a:txBody>
                  <a:tcPr anchor="ctr">
                    <a:solidFill>
                      <a:schemeClr val="accent1">
                        <a:lumMod val="40000"/>
                        <a:lumOff val="60000"/>
                      </a:schemeClr>
                    </a:solidFill>
                  </a:tcPr>
                </a:tc>
                <a:tc>
                  <a:txBody>
                    <a:bodyPr/>
                    <a:lstStyle/>
                    <a:p>
                      <a:pPr algn="ctr"/>
                      <a:r>
                        <a:rPr kumimoji="1" lang="ja-JP" altLang="en-US" sz="1200" dirty="0" smtClean="0">
                          <a:solidFill>
                            <a:schemeClr val="tx1"/>
                          </a:solidFill>
                          <a:latin typeface="+mn-ea"/>
                          <a:ea typeface="+mn-ea"/>
                        </a:rPr>
                        <a:t>実績</a:t>
                      </a:r>
                      <a:endParaRPr kumimoji="1" lang="ja-JP" altLang="en-US" sz="1200" b="0" dirty="0">
                        <a:solidFill>
                          <a:schemeClr val="tx1"/>
                        </a:solidFill>
                        <a:latin typeface="+mn-ea"/>
                        <a:ea typeface="+mn-ea"/>
                      </a:endParaRPr>
                    </a:p>
                  </a:txBody>
                  <a:tcPr anchor="ctr">
                    <a:solidFill>
                      <a:schemeClr val="accent1">
                        <a:lumMod val="40000"/>
                        <a:lumOff val="60000"/>
                      </a:schemeClr>
                    </a:solidFill>
                  </a:tcPr>
                </a:tc>
                <a:extLst>
                  <a:ext uri="{0D108BD9-81ED-4DB2-BD59-A6C34878D82A}">
                    <a16:rowId xmlns:a16="http://schemas.microsoft.com/office/drawing/2014/main" val="750229190"/>
                  </a:ext>
                </a:extLst>
              </a:tr>
              <a:tr h="370840">
                <a:tc>
                  <a:txBody>
                    <a:bodyPr/>
                    <a:lstStyle/>
                    <a:p>
                      <a:pPr algn="ctr"/>
                      <a:r>
                        <a:rPr kumimoji="1" lang="en-US" altLang="ja-JP" sz="1200" dirty="0" smtClean="0">
                          <a:latin typeface="+mn-ea"/>
                          <a:ea typeface="+mn-ea"/>
                        </a:rPr>
                        <a:t>2020</a:t>
                      </a:r>
                      <a:r>
                        <a:rPr kumimoji="1" lang="ja-JP" altLang="en-US" sz="1200" dirty="0" smtClean="0">
                          <a:latin typeface="+mn-ea"/>
                          <a:ea typeface="+mn-ea"/>
                        </a:rPr>
                        <a:t>年度</a:t>
                      </a:r>
                      <a:endParaRPr kumimoji="1" lang="ja-JP" altLang="en-US" sz="1200" dirty="0">
                        <a:latin typeface="+mn-ea"/>
                        <a:ea typeface="+mn-ea"/>
                      </a:endParaRPr>
                    </a:p>
                  </a:txBody>
                  <a:tcPr anchor="ctr">
                    <a:solidFill>
                      <a:schemeClr val="accent1">
                        <a:lumMod val="40000"/>
                        <a:lumOff val="60000"/>
                      </a:schemeClr>
                    </a:solidFill>
                  </a:tcPr>
                </a:tc>
                <a:tc rowSpan="3">
                  <a:txBody>
                    <a:bodyPr/>
                    <a:lstStyle/>
                    <a:p>
                      <a:r>
                        <a:rPr lang="ja-JP" altLang="en-US" sz="1200" dirty="0" smtClean="0">
                          <a:solidFill>
                            <a:schemeClr val="tx1"/>
                          </a:solidFill>
                          <a:latin typeface="+mn-ea"/>
                          <a:ea typeface="+mn-ea"/>
                        </a:rPr>
                        <a:t>コロナの感染拡大により影響を受けた文化芸術活動を支援</a:t>
                      </a:r>
                      <a:endParaRPr lang="ja-JP" altLang="en-US" sz="1200" dirty="0">
                        <a:solidFill>
                          <a:schemeClr val="tx1"/>
                        </a:solidFill>
                        <a:latin typeface="+mn-ea"/>
                        <a:ea typeface="+mn-ea"/>
                      </a:endParaRPr>
                    </a:p>
                  </a:txBody>
                  <a:tcPr anchor="ctr"/>
                </a:tc>
                <a:tc>
                  <a:txBody>
                    <a:bodyPr/>
                    <a:lstStyle/>
                    <a:p>
                      <a:r>
                        <a:rPr kumimoji="1" lang="ja-JP" altLang="en-US" sz="1200" dirty="0" smtClean="0">
                          <a:solidFill>
                            <a:schemeClr val="tx1"/>
                          </a:solidFill>
                          <a:latin typeface="+mn-ea"/>
                          <a:ea typeface="+mn-ea"/>
                        </a:rPr>
                        <a:t>・対象：緊急事態宣言期間中に営業を休止した府内の劇場、演芸場、ライブ</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　　　　</a:t>
                      </a:r>
                      <a:r>
                        <a:rPr kumimoji="1" lang="ja-JP" altLang="en-US" sz="1200" baseline="0" dirty="0" smtClean="0">
                          <a:solidFill>
                            <a:schemeClr val="tx1"/>
                          </a:solidFill>
                          <a:latin typeface="+mn-ea"/>
                          <a:ea typeface="+mn-ea"/>
                        </a:rPr>
                        <a:t> </a:t>
                      </a:r>
                      <a:r>
                        <a:rPr kumimoji="1" lang="ja-JP" altLang="en-US" sz="1200" dirty="0" smtClean="0">
                          <a:solidFill>
                            <a:schemeClr val="tx1"/>
                          </a:solidFill>
                          <a:latin typeface="+mn-ea"/>
                          <a:ea typeface="+mn-ea"/>
                        </a:rPr>
                        <a:t>ハウス等の施設の運営事業者</a:t>
                      </a:r>
                    </a:p>
                    <a:p>
                      <a:r>
                        <a:rPr kumimoji="1" lang="ja-JP" altLang="en-US" sz="1200" dirty="0" smtClean="0">
                          <a:solidFill>
                            <a:schemeClr val="tx1"/>
                          </a:solidFill>
                          <a:latin typeface="+mn-ea"/>
                          <a:ea typeface="+mn-ea"/>
                        </a:rPr>
                        <a:t>・補助対象経費：無観客ライブ動画等の制作・配信に係る経費</a:t>
                      </a:r>
                    </a:p>
                    <a:p>
                      <a:r>
                        <a:rPr kumimoji="1" lang="ja-JP" altLang="en-US" sz="1200" dirty="0" smtClean="0">
                          <a:solidFill>
                            <a:schemeClr val="tx1"/>
                          </a:solidFill>
                          <a:latin typeface="+mn-ea"/>
                          <a:ea typeface="+mn-ea"/>
                        </a:rPr>
                        <a:t>・補助金：対象施設あたり上限</a:t>
                      </a:r>
                      <a:r>
                        <a:rPr kumimoji="1" lang="en-US" altLang="ja-JP" sz="1200" dirty="0" smtClean="0">
                          <a:solidFill>
                            <a:schemeClr val="tx1"/>
                          </a:solidFill>
                          <a:latin typeface="+mn-ea"/>
                          <a:ea typeface="+mn-ea"/>
                        </a:rPr>
                        <a:t>70</a:t>
                      </a:r>
                      <a:r>
                        <a:rPr kumimoji="1" lang="ja-JP" altLang="en-US" sz="1200" dirty="0" smtClean="0">
                          <a:solidFill>
                            <a:schemeClr val="tx1"/>
                          </a:solidFill>
                          <a:latin typeface="+mn-ea"/>
                          <a:ea typeface="+mn-ea"/>
                        </a:rPr>
                        <a:t>万円（補助率</a:t>
                      </a:r>
                      <a:r>
                        <a:rPr kumimoji="1" lang="en-US" altLang="ja-JP" sz="1200" dirty="0" smtClean="0">
                          <a:solidFill>
                            <a:schemeClr val="tx1"/>
                          </a:solidFill>
                          <a:latin typeface="+mn-ea"/>
                          <a:ea typeface="+mn-ea"/>
                        </a:rPr>
                        <a:t>10/10</a:t>
                      </a:r>
                      <a:r>
                        <a:rPr kumimoji="1" lang="ja-JP" altLang="en-US" sz="1200" dirty="0" smtClean="0">
                          <a:solidFill>
                            <a:schemeClr val="tx1"/>
                          </a:solidFill>
                          <a:latin typeface="+mn-ea"/>
                          <a:ea typeface="+mn-ea"/>
                        </a:rPr>
                        <a:t>）</a:t>
                      </a:r>
                    </a:p>
                  </a:txBody>
                  <a:tcPr anchor="ctr"/>
                </a:tc>
                <a:tc>
                  <a:txBody>
                    <a:bodyPr/>
                    <a:lstStyle/>
                    <a:p>
                      <a:r>
                        <a:rPr kumimoji="1" lang="ja-JP" altLang="en-US" sz="1200" dirty="0" smtClean="0">
                          <a:solidFill>
                            <a:schemeClr val="tx1"/>
                          </a:solidFill>
                          <a:latin typeface="+mn-ea"/>
                          <a:ea typeface="+mn-ea"/>
                        </a:rPr>
                        <a:t>・交付事業数：</a:t>
                      </a:r>
                      <a:r>
                        <a:rPr kumimoji="1" lang="en-US" altLang="ja-JP" sz="1200" dirty="0" smtClean="0">
                          <a:solidFill>
                            <a:schemeClr val="tx1"/>
                          </a:solidFill>
                          <a:latin typeface="+mn-ea"/>
                          <a:ea typeface="+mn-ea"/>
                        </a:rPr>
                        <a:t>199</a:t>
                      </a:r>
                      <a:r>
                        <a:rPr kumimoji="1" lang="ja-JP" altLang="en-US" sz="1200" dirty="0" smtClean="0">
                          <a:solidFill>
                            <a:schemeClr val="tx1"/>
                          </a:solidFill>
                          <a:latin typeface="+mn-ea"/>
                          <a:ea typeface="+mn-ea"/>
                        </a:rPr>
                        <a:t>件</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・交付金額：約</a:t>
                      </a:r>
                      <a:r>
                        <a:rPr kumimoji="1" lang="en-US" altLang="ja-JP" sz="1200" dirty="0" smtClean="0">
                          <a:solidFill>
                            <a:schemeClr val="tx1"/>
                          </a:solidFill>
                          <a:latin typeface="+mn-ea"/>
                          <a:ea typeface="+mn-ea"/>
                        </a:rPr>
                        <a:t>1.36</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txBody>
                  <a:tcPr anchor="ctr"/>
                </a:tc>
                <a:extLst>
                  <a:ext uri="{0D108BD9-81ED-4DB2-BD59-A6C34878D82A}">
                    <a16:rowId xmlns:a16="http://schemas.microsoft.com/office/drawing/2014/main" val="2729893257"/>
                  </a:ext>
                </a:extLst>
              </a:tr>
              <a:tr h="370840">
                <a:tc>
                  <a:txBody>
                    <a:bodyPr/>
                    <a:lstStyle/>
                    <a:p>
                      <a:pPr algn="ctr"/>
                      <a:r>
                        <a:rPr kumimoji="1" lang="en-US" altLang="ja-JP" sz="1200" dirty="0" smtClean="0">
                          <a:latin typeface="+mn-ea"/>
                          <a:ea typeface="+mn-ea"/>
                        </a:rPr>
                        <a:t>2021</a:t>
                      </a:r>
                      <a:r>
                        <a:rPr kumimoji="1" lang="ja-JP" altLang="en-US" sz="1200" dirty="0" smtClean="0">
                          <a:latin typeface="+mn-ea"/>
                          <a:ea typeface="+mn-ea"/>
                        </a:rPr>
                        <a:t>年度</a:t>
                      </a:r>
                      <a:endParaRPr kumimoji="1" lang="en-US" altLang="ja-JP" sz="1200" dirty="0" smtClean="0">
                        <a:latin typeface="+mn-ea"/>
                        <a:ea typeface="+mn-ea"/>
                      </a:endParaRPr>
                    </a:p>
                  </a:txBody>
                  <a:tcPr anchor="ctr">
                    <a:solidFill>
                      <a:schemeClr val="accent1">
                        <a:lumMod val="40000"/>
                        <a:lumOff val="60000"/>
                      </a:schemeClr>
                    </a:solidFill>
                  </a:tcPr>
                </a:tc>
                <a:tc vMerge="1">
                  <a:txBody>
                    <a:bodyPr/>
                    <a:lstStyle/>
                    <a:p>
                      <a:endParaRPr lang="ja-JP" altLang="en-US"/>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rowSpan="2">
                  <a:txBody>
                    <a:bodyPr/>
                    <a:lstStyle/>
                    <a:p>
                      <a:r>
                        <a:rPr kumimoji="1" lang="ja-JP" altLang="en-US" sz="1200" dirty="0" smtClean="0">
                          <a:solidFill>
                            <a:schemeClr val="tx1"/>
                          </a:solidFill>
                          <a:latin typeface="+mn-ea"/>
                          <a:ea typeface="+mn-ea"/>
                        </a:rPr>
                        <a:t>・対象：文化芸術活動を業として主催する個人または団体</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・補助対象経費：有料の舞台公演・作品展示に要する施設使用料等</a:t>
                      </a:r>
                    </a:p>
                    <a:p>
                      <a:r>
                        <a:rPr kumimoji="1" lang="ja-JP" altLang="en-US" sz="1200" dirty="0" smtClean="0">
                          <a:solidFill>
                            <a:schemeClr val="tx1"/>
                          </a:solidFill>
                          <a:latin typeface="+mn-ea"/>
                          <a:ea typeface="+mn-ea"/>
                        </a:rPr>
                        <a:t>・補助金：舞台公演：</a:t>
                      </a:r>
                      <a:r>
                        <a:rPr kumimoji="1" lang="en-US" altLang="ja-JP" sz="1200" dirty="0" smtClean="0">
                          <a:solidFill>
                            <a:schemeClr val="tx1"/>
                          </a:solidFill>
                          <a:latin typeface="+mn-ea"/>
                          <a:ea typeface="+mn-ea"/>
                        </a:rPr>
                        <a:t>1</a:t>
                      </a:r>
                      <a:r>
                        <a:rPr kumimoji="1" lang="ja-JP" altLang="en-US" sz="1200" dirty="0" smtClean="0">
                          <a:solidFill>
                            <a:schemeClr val="tx1"/>
                          </a:solidFill>
                          <a:latin typeface="+mn-ea"/>
                          <a:ea typeface="+mn-ea"/>
                        </a:rPr>
                        <a:t>日あたり上限</a:t>
                      </a:r>
                      <a:r>
                        <a:rPr kumimoji="1" lang="en-US" altLang="ja-JP" sz="1200" dirty="0" smtClean="0">
                          <a:solidFill>
                            <a:schemeClr val="tx1"/>
                          </a:solidFill>
                          <a:latin typeface="+mn-ea"/>
                          <a:ea typeface="+mn-ea"/>
                        </a:rPr>
                        <a:t>50</a:t>
                      </a:r>
                      <a:r>
                        <a:rPr kumimoji="1" lang="ja-JP" altLang="en-US" sz="1200" dirty="0" smtClean="0">
                          <a:solidFill>
                            <a:schemeClr val="tx1"/>
                          </a:solidFill>
                          <a:latin typeface="+mn-ea"/>
                          <a:ea typeface="+mn-ea"/>
                        </a:rPr>
                        <a:t>万円</a:t>
                      </a:r>
                      <a:r>
                        <a:rPr kumimoji="1" lang="en-US" altLang="ja-JP" sz="1200" dirty="0" smtClean="0">
                          <a:solidFill>
                            <a:schemeClr val="tx1"/>
                          </a:solidFill>
                          <a:latin typeface="+mn-ea"/>
                          <a:ea typeface="+mn-ea"/>
                        </a:rPr>
                        <a:t>×</a:t>
                      </a:r>
                      <a:r>
                        <a:rPr kumimoji="1" lang="ja-JP" altLang="en-US" sz="1200" dirty="0" smtClean="0">
                          <a:solidFill>
                            <a:schemeClr val="tx1"/>
                          </a:solidFill>
                          <a:latin typeface="+mn-ea"/>
                          <a:ea typeface="+mn-ea"/>
                        </a:rPr>
                        <a:t>最大２日分まで（補助率</a:t>
                      </a:r>
                      <a:r>
                        <a:rPr kumimoji="1" lang="en-US" altLang="ja-JP" sz="1200" dirty="0" smtClean="0">
                          <a:solidFill>
                            <a:schemeClr val="tx1"/>
                          </a:solidFill>
                          <a:latin typeface="+mn-ea"/>
                          <a:ea typeface="+mn-ea"/>
                        </a:rPr>
                        <a:t>10/10</a:t>
                      </a:r>
                      <a:r>
                        <a:rPr kumimoji="1" lang="ja-JP" altLang="en-US" sz="1200" dirty="0" smtClean="0">
                          <a:solidFill>
                            <a:schemeClr val="tx1"/>
                          </a:solidFill>
                          <a:latin typeface="+mn-ea"/>
                          <a:ea typeface="+mn-ea"/>
                        </a:rPr>
                        <a:t>）</a:t>
                      </a:r>
                    </a:p>
                    <a:p>
                      <a:r>
                        <a:rPr kumimoji="1" lang="ja-JP" altLang="en-US" sz="1200" dirty="0" smtClean="0">
                          <a:solidFill>
                            <a:schemeClr val="tx1"/>
                          </a:solidFill>
                          <a:latin typeface="+mn-ea"/>
                          <a:ea typeface="+mn-ea"/>
                        </a:rPr>
                        <a:t>　　　　　　作品展示：１展示会期あたり上限</a:t>
                      </a:r>
                      <a:r>
                        <a:rPr kumimoji="1" lang="en-US" altLang="ja-JP" sz="1200" dirty="0" smtClean="0">
                          <a:solidFill>
                            <a:schemeClr val="tx1"/>
                          </a:solidFill>
                          <a:latin typeface="+mn-ea"/>
                          <a:ea typeface="+mn-ea"/>
                        </a:rPr>
                        <a:t>50</a:t>
                      </a:r>
                      <a:r>
                        <a:rPr kumimoji="1" lang="ja-JP" altLang="en-US" sz="1200" dirty="0" smtClean="0">
                          <a:solidFill>
                            <a:schemeClr val="tx1"/>
                          </a:solidFill>
                          <a:latin typeface="+mn-ea"/>
                          <a:ea typeface="+mn-ea"/>
                        </a:rPr>
                        <a:t>万円まで（補助率</a:t>
                      </a:r>
                      <a:r>
                        <a:rPr kumimoji="1" lang="en-US" altLang="ja-JP" sz="1200" dirty="0" smtClean="0">
                          <a:solidFill>
                            <a:schemeClr val="tx1"/>
                          </a:solidFill>
                          <a:latin typeface="+mn-ea"/>
                          <a:ea typeface="+mn-ea"/>
                        </a:rPr>
                        <a:t>10/10</a:t>
                      </a:r>
                      <a:r>
                        <a:rPr kumimoji="1" lang="ja-JP" altLang="en-US" sz="1200" dirty="0" smtClean="0">
                          <a:solidFill>
                            <a:schemeClr val="tx1"/>
                          </a:solidFill>
                          <a:latin typeface="+mn-ea"/>
                          <a:ea typeface="+mn-ea"/>
                        </a:rPr>
                        <a:t>）</a:t>
                      </a:r>
                    </a:p>
                  </a:txBody>
                  <a:tcPr anchor="ctr"/>
                </a:tc>
                <a:tc>
                  <a:txBody>
                    <a:bodyPr/>
                    <a:lstStyle/>
                    <a:p>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・交付事業数：</a:t>
                      </a:r>
                      <a:r>
                        <a:rPr kumimoji="1" lang="en-US" altLang="ja-JP" sz="1200" dirty="0" smtClean="0">
                          <a:solidFill>
                            <a:schemeClr val="tx1"/>
                          </a:solidFill>
                          <a:latin typeface="+mn-ea"/>
                          <a:ea typeface="+mn-ea"/>
                        </a:rPr>
                        <a:t>433</a:t>
                      </a:r>
                      <a:r>
                        <a:rPr kumimoji="1" lang="ja-JP" altLang="en-US" sz="1200" dirty="0" smtClean="0">
                          <a:solidFill>
                            <a:schemeClr val="tx1"/>
                          </a:solidFill>
                          <a:latin typeface="+mn-ea"/>
                          <a:ea typeface="+mn-ea"/>
                        </a:rPr>
                        <a:t>件</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・交付金額：約</a:t>
                      </a:r>
                      <a:r>
                        <a:rPr kumimoji="1" lang="en-US" altLang="ja-JP" sz="1200" dirty="0" smtClean="0">
                          <a:solidFill>
                            <a:schemeClr val="tx1"/>
                          </a:solidFill>
                          <a:latin typeface="+mn-ea"/>
                          <a:ea typeface="+mn-ea"/>
                        </a:rPr>
                        <a:t>1.3</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p>
                      <a:endParaRPr kumimoji="1" lang="en-US" altLang="ja-JP" sz="1200" dirty="0" smtClean="0">
                        <a:solidFill>
                          <a:schemeClr val="tx1"/>
                        </a:solidFill>
                        <a:latin typeface="+mn-ea"/>
                        <a:ea typeface="+mn-ea"/>
                      </a:endParaRPr>
                    </a:p>
                  </a:txBody>
                  <a:tcPr anchor="ctr"/>
                </a:tc>
                <a:extLst>
                  <a:ext uri="{0D108BD9-81ED-4DB2-BD59-A6C34878D82A}">
                    <a16:rowId xmlns:a16="http://schemas.microsoft.com/office/drawing/2014/main" val="643211796"/>
                  </a:ext>
                </a:extLst>
              </a:tr>
              <a:tr h="370840">
                <a:tc>
                  <a:txBody>
                    <a:bodyPr/>
                    <a:lstStyle/>
                    <a:p>
                      <a:pPr algn="ctr"/>
                      <a:r>
                        <a:rPr kumimoji="1" lang="en-US" altLang="ja-JP" sz="1200" dirty="0" smtClean="0">
                          <a:latin typeface="+mn-ea"/>
                          <a:ea typeface="+mn-ea"/>
                        </a:rPr>
                        <a:t>2022</a:t>
                      </a:r>
                      <a:r>
                        <a:rPr kumimoji="1" lang="ja-JP" altLang="en-US" sz="1200" dirty="0" smtClean="0">
                          <a:latin typeface="+mn-ea"/>
                          <a:ea typeface="+mn-ea"/>
                        </a:rPr>
                        <a:t>年度</a:t>
                      </a:r>
                      <a:endParaRPr kumimoji="1" lang="ja-JP" altLang="en-US" sz="1200" dirty="0">
                        <a:latin typeface="+mn-ea"/>
                        <a:ea typeface="+mn-ea"/>
                      </a:endParaRPr>
                    </a:p>
                  </a:txBody>
                  <a:tcPr anchor="ctr">
                    <a:solidFill>
                      <a:schemeClr val="accent1">
                        <a:lumMod val="40000"/>
                        <a:lumOff val="60000"/>
                      </a:schemeClr>
                    </a:solidFill>
                  </a:tcPr>
                </a:tc>
                <a:tc vMerge="1">
                  <a:txBody>
                    <a:bodyPr/>
                    <a:lstStyle/>
                    <a:p>
                      <a:endParaRPr lang="ja-JP" altLang="en-US" dirty="0"/>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vMerge="1">
                  <a:txBody>
                    <a:bodyPr/>
                    <a:lstStyle/>
                    <a:p>
                      <a:endParaRPr kumimoji="1" lang="ja-JP" altLang="en-US" sz="1200" dirty="0" smtClean="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・交付決定数：</a:t>
                      </a:r>
                      <a:r>
                        <a:rPr kumimoji="1" lang="en-US" altLang="ja-JP" sz="1200" dirty="0" smtClean="0">
                          <a:solidFill>
                            <a:schemeClr val="tx1"/>
                          </a:solidFill>
                          <a:latin typeface="+mn-ea"/>
                          <a:ea typeface="+mn-ea"/>
                        </a:rPr>
                        <a:t>919</a:t>
                      </a:r>
                      <a:r>
                        <a:rPr kumimoji="1" lang="ja-JP" altLang="en-US" sz="1200" dirty="0" smtClean="0">
                          <a:solidFill>
                            <a:schemeClr val="tx1"/>
                          </a:solidFill>
                          <a:latin typeface="+mn-ea"/>
                          <a:ea typeface="+mn-ea"/>
                        </a:rPr>
                        <a:t>件</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・交付決定額：約</a:t>
                      </a:r>
                      <a:r>
                        <a:rPr kumimoji="1" lang="en-US" altLang="ja-JP" sz="1200" dirty="0" smtClean="0">
                          <a:solidFill>
                            <a:schemeClr val="tx1"/>
                          </a:solidFill>
                          <a:latin typeface="+mn-ea"/>
                          <a:ea typeface="+mn-ea"/>
                        </a:rPr>
                        <a:t>2.87</a:t>
                      </a:r>
                      <a:r>
                        <a:rPr kumimoji="1" lang="ja-JP" altLang="en-US" sz="1200" dirty="0" smtClean="0">
                          <a:solidFill>
                            <a:schemeClr val="tx1"/>
                          </a:solidFill>
                          <a:latin typeface="+mn-ea"/>
                          <a:ea typeface="+mn-ea"/>
                        </a:rPr>
                        <a:t>億円</a:t>
                      </a:r>
                      <a:endParaRPr kumimoji="1" lang="en-US" altLang="ja-JP" sz="1200" dirty="0" smtClean="0">
                        <a:solidFill>
                          <a:schemeClr val="tx1"/>
                        </a:solidFill>
                        <a:latin typeface="+mn-ea"/>
                        <a:ea typeface="+mn-ea"/>
                      </a:endParaRPr>
                    </a:p>
                    <a:p>
                      <a:endParaRPr kumimoji="1" lang="en-US" altLang="ja-JP" sz="1200" dirty="0" smtClean="0">
                        <a:solidFill>
                          <a:schemeClr val="tx1"/>
                        </a:solidFill>
                        <a:latin typeface="+mn-ea"/>
                        <a:ea typeface="+mn-ea"/>
                      </a:endParaRPr>
                    </a:p>
                  </a:txBody>
                  <a:tcPr anchor="ctr"/>
                </a:tc>
                <a:extLst>
                  <a:ext uri="{0D108BD9-81ED-4DB2-BD59-A6C34878D82A}">
                    <a16:rowId xmlns:a16="http://schemas.microsoft.com/office/drawing/2014/main" val="4269115822"/>
                  </a:ext>
                </a:extLst>
              </a:tr>
            </a:tbl>
          </a:graphicData>
        </a:graphic>
      </p:graphicFrame>
      <p:sp>
        <p:nvSpPr>
          <p:cNvPr id="35" name="正方形/長方形 34"/>
          <p:cNvSpPr/>
          <p:nvPr/>
        </p:nvSpPr>
        <p:spPr>
          <a:xfrm>
            <a:off x="7677647" y="3888844"/>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8" name="図 3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980369" y="5616139"/>
            <a:ext cx="1403863" cy="936532"/>
          </a:xfrm>
          <a:prstGeom prst="rect">
            <a:avLst/>
          </a:prstGeom>
        </p:spPr>
      </p:pic>
      <p:sp>
        <p:nvSpPr>
          <p:cNvPr id="39" name="テキスト ボックス 38"/>
          <p:cNvSpPr txBox="1"/>
          <p:nvPr/>
        </p:nvSpPr>
        <p:spPr>
          <a:xfrm>
            <a:off x="6328282" y="6552672"/>
            <a:ext cx="823146" cy="207749"/>
          </a:xfrm>
          <a:prstGeom prst="rect">
            <a:avLst/>
          </a:prstGeom>
          <a:noFill/>
        </p:spPr>
        <p:txBody>
          <a:bodyPr wrap="square" rtlCol="0" anchor="t" anchorCtr="0">
            <a:spAutoFit/>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大阪落語祭</a:t>
            </a:r>
            <a:endParaRPr kumimoji="1" lang="en-US" altLang="ja-JP" sz="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60963541"/>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テキスト ボックス 23"/>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（３）事業継続対策　⑤商店街支援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8" name="角丸四角形 27"/>
          <p:cNvSpPr/>
          <p:nvPr/>
        </p:nvSpPr>
        <p:spPr>
          <a:xfrm>
            <a:off x="392317" y="476672"/>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商店街の感染症対策と需要喚起</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392316" y="904401"/>
            <a:ext cx="5868001"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・緊急事態措置による休業要請や外出自粛要請等により打撃を受けている商店街に対し、感染症対策や需要喚起の支援を実施。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感染症対策支援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・啓発ポスター等の掲示、テイクアウト・デリバリ</a:t>
            </a:r>
            <a:r>
              <a:rPr kumimoji="1" lang="ja-JP" altLang="en-US"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ー</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、キャッシュレスの導入促進など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需要喚起支援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国の「ＧｏＴｏ商店街」事業応募に向けたサポートや同事業に連動した取組みの支援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720143" y="57342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角丸四角形 34"/>
          <p:cNvSpPr/>
          <p:nvPr/>
        </p:nvSpPr>
        <p:spPr>
          <a:xfrm>
            <a:off x="392317" y="2615097"/>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商店街等モデル創出普及</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34207" y="3042826"/>
            <a:ext cx="5868001" cy="1754326"/>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・新しい生活様式（ニューノーマル）に沿った「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活用」や地域内経済を循環させる「バイローカル」の「モデル創出」に取り組むとともに、その「成果の普及」を通じて市町村・商店街の取組みを支援。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モデル創出</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モデル事業を公募、事業の準備・実施の伴走支援、実施内容の発信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成果の普及</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商店街アドバイザーによる相談サポート、先進モデル事例の収集と情報発信等</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3720143" y="268661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en-US" altLang="ja-JP" sz="12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en-US" altLang="ja-JP" sz="12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角丸四角形 37"/>
          <p:cNvSpPr/>
          <p:nvPr/>
        </p:nvSpPr>
        <p:spPr>
          <a:xfrm>
            <a:off x="386219" y="5023917"/>
            <a:ext cx="3240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商店街の魅力向上支援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34208" y="5454303"/>
            <a:ext cx="6576190"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・コロナによる慢性的な人流低下に打撃を受けている商店街が、万博開催時に多くのビジネスチャンスにつながるよう商店街の魅力を発信するとともに、商店街店舗のデジタル化を促進。</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・府内商店街の魅力発信ポータルサイト「ええやん！大阪商店街」を立ち上げ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・商店街・店舗向けデジタル化の取組みを促進する説明会を実施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・万博</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日前にあわせ、万博ロゴを入れたのぼり等の掲出や関連イベントの実施によるＰＲを実施</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p:cNvSpPr/>
          <p:nvPr/>
        </p:nvSpPr>
        <p:spPr>
          <a:xfrm>
            <a:off x="3720143" y="5135846"/>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1" name="図 4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27307" y="5492692"/>
            <a:ext cx="1499786" cy="1084130"/>
          </a:xfrm>
          <a:prstGeom prst="rect">
            <a:avLst/>
          </a:prstGeom>
        </p:spPr>
      </p:pic>
      <p:pic>
        <p:nvPicPr>
          <p:cNvPr id="42" name="図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31045" y="605150"/>
            <a:ext cx="1543920" cy="1291016"/>
          </a:xfrm>
          <a:prstGeom prst="rect">
            <a:avLst/>
          </a:prstGeom>
        </p:spPr>
      </p:pic>
      <p:graphicFrame>
        <p:nvGraphicFramePr>
          <p:cNvPr id="43" name="表 42"/>
          <p:cNvGraphicFramePr>
            <a:graphicFrameLocks noGrp="1"/>
          </p:cNvGraphicFramePr>
          <p:nvPr>
            <p:extLst/>
          </p:nvPr>
        </p:nvGraphicFramePr>
        <p:xfrm>
          <a:off x="6546027" y="4080116"/>
          <a:ext cx="2382844" cy="648000"/>
        </p:xfrm>
        <a:graphic>
          <a:graphicData uri="http://schemas.openxmlformats.org/drawingml/2006/table">
            <a:tbl>
              <a:tblPr firstRow="1">
                <a:tableStyleId>{69CF1AB2-1976-4502-BF36-3FF5EA218861}</a:tableStyleId>
              </a:tblPr>
              <a:tblGrid>
                <a:gridCol w="906844">
                  <a:extLst>
                    <a:ext uri="{9D8B030D-6E8A-4147-A177-3AD203B41FA5}">
                      <a16:colId xmlns:a16="http://schemas.microsoft.com/office/drawing/2014/main" val="20000"/>
                    </a:ext>
                  </a:extLst>
                </a:gridCol>
                <a:gridCol w="1476000">
                  <a:extLst>
                    <a:ext uri="{9D8B030D-6E8A-4147-A177-3AD203B41FA5}">
                      <a16:colId xmlns:a16="http://schemas.microsoft.com/office/drawing/2014/main" val="20001"/>
                    </a:ext>
                  </a:extLst>
                </a:gridCol>
              </a:tblGrid>
              <a:tr h="324000">
                <a:tc>
                  <a:txBody>
                    <a:bodyPr/>
                    <a:lstStyle/>
                    <a:p>
                      <a:pPr algn="ctr"/>
                      <a:r>
                        <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strike="no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採択：</a:t>
                      </a:r>
                      <a:r>
                        <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11</a:t>
                      </a: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商店街</a:t>
                      </a:r>
                      <a:endParaRPr kumimoji="1" lang="ja-JP" altLang="en-US" sz="1200" b="0" strike="no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採択：</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商店街</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3282085"/>
                  </a:ext>
                </a:extLst>
              </a:tr>
            </a:tbl>
          </a:graphicData>
        </a:graphic>
      </p:graphicFrame>
      <p:graphicFrame>
        <p:nvGraphicFramePr>
          <p:cNvPr id="44" name="表 43"/>
          <p:cNvGraphicFramePr>
            <a:graphicFrameLocks noGrp="1"/>
          </p:cNvGraphicFramePr>
          <p:nvPr>
            <p:extLst/>
          </p:nvPr>
        </p:nvGraphicFramePr>
        <p:xfrm>
          <a:off x="6546027" y="2070571"/>
          <a:ext cx="2382844" cy="324000"/>
        </p:xfrm>
        <a:graphic>
          <a:graphicData uri="http://schemas.openxmlformats.org/drawingml/2006/table">
            <a:tbl>
              <a:tblPr firstRow="1">
                <a:tableStyleId>{69CF1AB2-1976-4502-BF36-3FF5EA218861}</a:tableStyleId>
              </a:tblPr>
              <a:tblGrid>
                <a:gridCol w="906844">
                  <a:extLst>
                    <a:ext uri="{9D8B030D-6E8A-4147-A177-3AD203B41FA5}">
                      <a16:colId xmlns:a16="http://schemas.microsoft.com/office/drawing/2014/main" val="20000"/>
                    </a:ext>
                  </a:extLst>
                </a:gridCol>
                <a:gridCol w="1476000">
                  <a:extLst>
                    <a:ext uri="{9D8B030D-6E8A-4147-A177-3AD203B41FA5}">
                      <a16:colId xmlns:a16="http://schemas.microsoft.com/office/drawing/2014/main" val="20001"/>
                    </a:ext>
                  </a:extLst>
                </a:gridCol>
              </a:tblGrid>
              <a:tr h="324000">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2020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採択：</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商店街</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45" name="正方形/長方形 44"/>
          <p:cNvSpPr/>
          <p:nvPr/>
        </p:nvSpPr>
        <p:spPr>
          <a:xfrm>
            <a:off x="7431045" y="4702787"/>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月６日時点）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15310306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スライド番号プレースホルダー 4"/>
          <p:cNvSpPr>
            <a:spLocks noGrp="1"/>
          </p:cNvSpPr>
          <p:nvPr>
            <p:ph type="sldNum" sz="quarter" idx="12"/>
          </p:nvPr>
        </p:nvSpPr>
        <p:spPr>
          <a:xfrm>
            <a:off x="7052647" y="652636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45" name="テキスト ボックス 44"/>
          <p:cNvSpPr txBox="1"/>
          <p:nvPr/>
        </p:nvSpPr>
        <p:spPr>
          <a:xfrm>
            <a:off x="135158" y="92535"/>
            <a:ext cx="4940898"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４）学校での対策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角丸四角形 53"/>
          <p:cNvSpPr/>
          <p:nvPr/>
        </p:nvSpPr>
        <p:spPr>
          <a:xfrm>
            <a:off x="392316" y="496745"/>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臨時休業に伴う府立支援学校等の学校給食費支援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5" name="正方形/長方形 54"/>
          <p:cNvSpPr/>
          <p:nvPr/>
        </p:nvSpPr>
        <p:spPr>
          <a:xfrm>
            <a:off x="392315" y="837825"/>
            <a:ext cx="6771972" cy="46166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・府立支援学校等の臨時休業中の保護者負担軽減のため、学校給食費（食材費）を負担。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角丸四角形 55"/>
          <p:cNvSpPr/>
          <p:nvPr/>
        </p:nvSpPr>
        <p:spPr>
          <a:xfrm>
            <a:off x="392316" y="1397407"/>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学校等の休業・再開に伴う対応</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392315" y="1767327"/>
            <a:ext cx="5979885" cy="1015663"/>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・児童生徒の心のケアを行うスクールカウンセラーの配置時間拡充や補充学習支援等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学習支援員を配置する市町村への支援を実施。</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・教員が児童・生徒への指導等に注力できるよう、教員の事務業務支援及び感染症対策を行うスクールサポートスタッフ等を配置。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角丸四角形 57"/>
          <p:cNvSpPr/>
          <p:nvPr/>
        </p:nvSpPr>
        <p:spPr>
          <a:xfrm>
            <a:off x="398897" y="5496886"/>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修学旅行等のキャンセルに伴う支援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正方形/長方形 58"/>
          <p:cNvSpPr/>
          <p:nvPr/>
        </p:nvSpPr>
        <p:spPr>
          <a:xfrm>
            <a:off x="398897" y="5905186"/>
            <a:ext cx="9076228"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・まん延防止等重点措置期間に修学旅行等がキャンセルになった場合に保護者等の負担を</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軽減するため、キャンセル料を支援。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角丸四角形 59"/>
          <p:cNvSpPr/>
          <p:nvPr/>
        </p:nvSpPr>
        <p:spPr>
          <a:xfrm>
            <a:off x="401653" y="4238858"/>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全国大会中止に伴う大阪大会の開催支援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正方形/長方形 60"/>
          <p:cNvSpPr/>
          <p:nvPr/>
        </p:nvSpPr>
        <p:spPr>
          <a:xfrm>
            <a:off x="375428" y="4608136"/>
            <a:ext cx="6141051"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・新型コロナウイルス感染症の影響で中止となった中・高校生の全国部活動大会の代替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なる大阪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大会の開催のため、経費の一部（新型コロナウイルス感染症対策費用等</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2" name="角丸四角形 61"/>
          <p:cNvSpPr/>
          <p:nvPr/>
        </p:nvSpPr>
        <p:spPr>
          <a:xfrm>
            <a:off x="392733" y="3115221"/>
            <a:ext cx="4176000" cy="342000"/>
          </a:xfrm>
          <a:prstGeom prst="roundRect">
            <a:avLst/>
          </a:prstGeom>
          <a:solidFill>
            <a:schemeClr val="accent5">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府立高校等でのオンライン授業の実施</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3" name="正方形/長方形 62"/>
          <p:cNvSpPr/>
          <p:nvPr/>
        </p:nvSpPr>
        <p:spPr>
          <a:xfrm>
            <a:off x="384055" y="3430651"/>
            <a:ext cx="6099364" cy="64633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月末までの緊急的対応として、各家庭の端末を活用し、オンライン授業体制を整備。</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通信環境が整っていない家庭に対しては、モバイルルーターの貸出を実施。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4" name="正方形/長方形 63"/>
          <p:cNvSpPr/>
          <p:nvPr/>
        </p:nvSpPr>
        <p:spPr>
          <a:xfrm>
            <a:off x="4634855" y="607578"/>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5" name="正方形/長方形 64"/>
          <p:cNvSpPr/>
          <p:nvPr/>
        </p:nvSpPr>
        <p:spPr>
          <a:xfrm>
            <a:off x="4634855" y="149581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4634855" y="3189635"/>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正方形/長方形 66"/>
          <p:cNvSpPr/>
          <p:nvPr/>
        </p:nvSpPr>
        <p:spPr>
          <a:xfrm>
            <a:off x="4626524" y="5627432"/>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正方形/長方形 67"/>
          <p:cNvSpPr/>
          <p:nvPr/>
        </p:nvSpPr>
        <p:spPr>
          <a:xfrm>
            <a:off x="4626524" y="433113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9" name="表 68"/>
          <p:cNvGraphicFramePr>
            <a:graphicFrameLocks noGrp="1"/>
          </p:cNvGraphicFramePr>
          <p:nvPr>
            <p:extLst/>
          </p:nvPr>
        </p:nvGraphicFramePr>
        <p:xfrm>
          <a:off x="6516480" y="3541145"/>
          <a:ext cx="2376000" cy="457200"/>
        </p:xfrm>
        <a:graphic>
          <a:graphicData uri="http://schemas.openxmlformats.org/drawingml/2006/table">
            <a:tbl>
              <a:tblPr firstRow="1">
                <a:tableStyleId>{69CF1AB2-1976-4502-BF36-3FF5EA218861}</a:tableStyleId>
              </a:tblPr>
              <a:tblGrid>
                <a:gridCol w="1342417">
                  <a:extLst>
                    <a:ext uri="{9D8B030D-6E8A-4147-A177-3AD203B41FA5}">
                      <a16:colId xmlns:a16="http://schemas.microsoft.com/office/drawing/2014/main" val="20000"/>
                    </a:ext>
                  </a:extLst>
                </a:gridCol>
                <a:gridCol w="1033583">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モバイルルーター</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配備数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台</a:t>
                      </a:r>
                      <a:endPar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70" name="表 69"/>
          <p:cNvGraphicFramePr>
            <a:graphicFrameLocks noGrp="1"/>
          </p:cNvGraphicFramePr>
          <p:nvPr>
            <p:extLst/>
          </p:nvPr>
        </p:nvGraphicFramePr>
        <p:xfrm>
          <a:off x="6516480" y="4647835"/>
          <a:ext cx="2376000" cy="457200"/>
        </p:xfrm>
        <a:graphic>
          <a:graphicData uri="http://schemas.openxmlformats.org/drawingml/2006/table">
            <a:tbl>
              <a:tblPr firstRow="1">
                <a:tableStyleId>{69CF1AB2-1976-4502-BF36-3FF5EA218861}</a:tableStyleId>
              </a:tblPr>
              <a:tblGrid>
                <a:gridCol w="1358893">
                  <a:extLst>
                    <a:ext uri="{9D8B030D-6E8A-4147-A177-3AD203B41FA5}">
                      <a16:colId xmlns:a16="http://schemas.microsoft.com/office/drawing/2014/main" val="20000"/>
                    </a:ext>
                  </a:extLst>
                </a:gridCol>
                <a:gridCol w="1017107">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代替となる大阪　大会開催実績</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５大会</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71" name="表 70"/>
          <p:cNvGraphicFramePr>
            <a:graphicFrameLocks noGrp="1"/>
          </p:cNvGraphicFramePr>
          <p:nvPr>
            <p:extLst/>
          </p:nvPr>
        </p:nvGraphicFramePr>
        <p:xfrm>
          <a:off x="6516934" y="5944885"/>
          <a:ext cx="2376000" cy="457200"/>
        </p:xfrm>
        <a:graphic>
          <a:graphicData uri="http://schemas.openxmlformats.org/drawingml/2006/table">
            <a:tbl>
              <a:tblPr firstRow="1">
                <a:tableStyleId>{69CF1AB2-1976-4502-BF36-3FF5EA218861}</a:tableStyleId>
              </a:tblPr>
              <a:tblGrid>
                <a:gridCol w="1358439">
                  <a:extLst>
                    <a:ext uri="{9D8B030D-6E8A-4147-A177-3AD203B41FA5}">
                      <a16:colId xmlns:a16="http://schemas.microsoft.com/office/drawing/2014/main" val="20000"/>
                    </a:ext>
                  </a:extLst>
                </a:gridCol>
                <a:gridCol w="1017561">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キャンセル料</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支援額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38,674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千円</a:t>
                      </a:r>
                      <a:endPar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graphicFrame>
        <p:nvGraphicFramePr>
          <p:cNvPr id="72" name="表 71"/>
          <p:cNvGraphicFramePr>
            <a:graphicFrameLocks noGrp="1"/>
          </p:cNvGraphicFramePr>
          <p:nvPr>
            <p:extLst/>
          </p:nvPr>
        </p:nvGraphicFramePr>
        <p:xfrm>
          <a:off x="6516480" y="1780052"/>
          <a:ext cx="2376000" cy="962319"/>
        </p:xfrm>
        <a:graphic>
          <a:graphicData uri="http://schemas.openxmlformats.org/drawingml/2006/table">
            <a:tbl>
              <a:tblPr firstRow="1">
                <a:tableStyleId>{69CF1AB2-1976-4502-BF36-3FF5EA218861}</a:tableStyleId>
              </a:tblPr>
              <a:tblGrid>
                <a:gridCol w="1368000">
                  <a:extLst>
                    <a:ext uri="{9D8B030D-6E8A-4147-A177-3AD203B41FA5}">
                      <a16:colId xmlns:a16="http://schemas.microsoft.com/office/drawing/2014/main" val="20000"/>
                    </a:ext>
                  </a:extLst>
                </a:gridCol>
                <a:gridCol w="1008000">
                  <a:extLst>
                    <a:ext uri="{9D8B030D-6E8A-4147-A177-3AD203B41FA5}">
                      <a16:colId xmlns:a16="http://schemas.microsoft.com/office/drawing/2014/main" val="20001"/>
                    </a:ext>
                  </a:extLst>
                </a:gridCol>
              </a:tblGrid>
              <a:tr h="505119">
                <a:tc>
                  <a:txBody>
                    <a:bodyPr/>
                    <a:lstStyle/>
                    <a:p>
                      <a:pPr algn="ctr"/>
                      <a:r>
                        <a:rPr kumimoji="1" lang="ja-JP" altLang="en-US" sz="1200" b="0" spc="-15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スクールカウンセラー</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baseline="0" dirty="0" smtClean="0">
                          <a:solidFill>
                            <a:schemeClr val="tx1"/>
                          </a:solidFill>
                          <a:latin typeface="ＭＳ Ｐゴシック" panose="020B0600070205080204" pitchFamily="50" charset="-128"/>
                          <a:ea typeface="+mn-ea"/>
                          <a:cs typeface="Meiryo UI" panose="020B0604030504040204" pitchFamily="50" charset="-128"/>
                        </a:rPr>
                        <a:t>285</a:t>
                      </a: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スクールサポート</a:t>
                      </a:r>
                      <a:endPar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endParaRPr>
                    </a:p>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スタッフ</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baseline="0" dirty="0" smtClean="0">
                          <a:solidFill>
                            <a:schemeClr val="tx1"/>
                          </a:solidFill>
                          <a:latin typeface="ＭＳ Ｐゴシック" panose="020B0600070205080204" pitchFamily="50" charset="-128"/>
                          <a:ea typeface="+mn-ea"/>
                          <a:cs typeface="Meiryo UI" panose="020B0604030504040204" pitchFamily="50" charset="-128"/>
                        </a:rPr>
                        <a:t>1,196</a:t>
                      </a: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人</a:t>
                      </a:r>
                    </a:p>
                    <a:p>
                      <a:pPr algn="ct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a:t>
                      </a:r>
                      <a:r>
                        <a:rPr kumimoji="1" lang="en-US" altLang="ja-JP" sz="1200" b="0" baseline="0" dirty="0" smtClean="0">
                          <a:solidFill>
                            <a:schemeClr val="tx1"/>
                          </a:solidFill>
                          <a:latin typeface="ＭＳ Ｐゴシック" panose="020B0600070205080204" pitchFamily="50" charset="-128"/>
                          <a:ea typeface="+mn-ea"/>
                          <a:cs typeface="Meiryo UI" panose="020B0604030504040204" pitchFamily="50" charset="-128"/>
                        </a:rPr>
                        <a:t>521</a:t>
                      </a:r>
                      <a:r>
                        <a:rPr kumimoji="1" lang="ja-JP" altLang="en-US" sz="1200" b="0" baseline="0" dirty="0" smtClean="0">
                          <a:solidFill>
                            <a:schemeClr val="tx1"/>
                          </a:solidFill>
                          <a:latin typeface="ＭＳ Ｐゴシック" panose="020B0600070205080204" pitchFamily="50" charset="-128"/>
                          <a:ea typeface="+mn-ea"/>
                          <a:cs typeface="Meiryo UI" panose="020B0604030504040204" pitchFamily="50" charset="-128"/>
                        </a:rPr>
                        <a:t>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31172337"/>
                  </a:ext>
                </a:extLst>
              </a:tr>
            </a:tbl>
          </a:graphicData>
        </a:graphic>
      </p:graphicFrame>
      <p:graphicFrame>
        <p:nvGraphicFramePr>
          <p:cNvPr id="73" name="表 72"/>
          <p:cNvGraphicFramePr>
            <a:graphicFrameLocks noGrp="1"/>
          </p:cNvGraphicFramePr>
          <p:nvPr>
            <p:extLst/>
          </p:nvPr>
        </p:nvGraphicFramePr>
        <p:xfrm>
          <a:off x="6516479" y="909821"/>
          <a:ext cx="2376000" cy="324000"/>
        </p:xfrm>
        <a:graphic>
          <a:graphicData uri="http://schemas.openxmlformats.org/drawingml/2006/table">
            <a:tbl>
              <a:tblPr firstRow="1">
                <a:tableStyleId>{69CF1AB2-1976-4502-BF36-3FF5EA218861}</a:tableStyleId>
              </a:tblPr>
              <a:tblGrid>
                <a:gridCol w="1358894">
                  <a:extLst>
                    <a:ext uri="{9D8B030D-6E8A-4147-A177-3AD203B41FA5}">
                      <a16:colId xmlns:a16="http://schemas.microsoft.com/office/drawing/2014/main" val="20000"/>
                    </a:ext>
                  </a:extLst>
                </a:gridCol>
                <a:gridCol w="1017106">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給食費負担額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strike="noStrike" dirty="0" smtClean="0">
                          <a:solidFill>
                            <a:schemeClr val="tx1"/>
                          </a:solidFill>
                          <a:latin typeface="ＭＳ Ｐゴシック" panose="020B0600070205080204" pitchFamily="50" charset="-128"/>
                          <a:ea typeface="+mn-ea"/>
                          <a:cs typeface="Meiryo UI" panose="020B0604030504040204" pitchFamily="50" charset="-128"/>
                        </a:rPr>
                        <a:t>5,247</a:t>
                      </a:r>
                      <a:r>
                        <a:rPr kumimoji="1" lang="ja-JP" altLang="en-US" sz="1200" b="0" strike="noStrike" dirty="0" smtClean="0">
                          <a:solidFill>
                            <a:schemeClr val="tx1"/>
                          </a:solidFill>
                          <a:latin typeface="ＭＳ Ｐゴシック" panose="020B0600070205080204" pitchFamily="50" charset="-128"/>
                          <a:ea typeface="+mn-ea"/>
                          <a:cs typeface="Meiryo UI" panose="020B0604030504040204" pitchFamily="50" charset="-128"/>
                        </a:rPr>
                        <a:t>千円</a:t>
                      </a:r>
                      <a:endParaRPr kumimoji="1" lang="ja-JP" altLang="en-US" sz="1200" b="0" strike="sngStrike" dirty="0" smtClean="0">
                        <a:solidFill>
                          <a:schemeClr val="tx1"/>
                        </a:solidFill>
                        <a:latin typeface="ＭＳ Ｐゴシック" panose="020B0600070205080204" pitchFamily="50" charset="-128"/>
                        <a:ea typeface="+mn-ea"/>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74" name="正方形/長方形 73"/>
          <p:cNvSpPr/>
          <p:nvPr/>
        </p:nvSpPr>
        <p:spPr>
          <a:xfrm>
            <a:off x="7578080" y="1230716"/>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角丸四角形 75"/>
          <p:cNvSpPr/>
          <p:nvPr/>
        </p:nvSpPr>
        <p:spPr>
          <a:xfrm>
            <a:off x="5694456" y="4328455"/>
            <a:ext cx="165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角丸四角形 76"/>
          <p:cNvSpPr/>
          <p:nvPr/>
        </p:nvSpPr>
        <p:spPr>
          <a:xfrm>
            <a:off x="5694456" y="3189635"/>
            <a:ext cx="165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角丸四角形 77"/>
          <p:cNvSpPr/>
          <p:nvPr/>
        </p:nvSpPr>
        <p:spPr>
          <a:xfrm>
            <a:off x="5694456" y="5627432"/>
            <a:ext cx="1656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p:cNvSpPr/>
          <p:nvPr/>
        </p:nvSpPr>
        <p:spPr>
          <a:xfrm>
            <a:off x="7578080" y="2719781"/>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正方形/長方形 79"/>
          <p:cNvSpPr/>
          <p:nvPr/>
        </p:nvSpPr>
        <p:spPr>
          <a:xfrm>
            <a:off x="7578080" y="3976528"/>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p:cNvSpPr/>
          <p:nvPr/>
        </p:nvSpPr>
        <p:spPr>
          <a:xfrm>
            <a:off x="7578080" y="6352173"/>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正方形/長方形 81"/>
          <p:cNvSpPr/>
          <p:nvPr/>
        </p:nvSpPr>
        <p:spPr>
          <a:xfrm>
            <a:off x="7578080" y="5055014"/>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091713974"/>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395334" y="4617782"/>
            <a:ext cx="3600000" cy="342000"/>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応援職員の派遣</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（５）高齢者施設等での対策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8782" y="476672"/>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協力医療機関との連携強化</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98784" y="841395"/>
            <a:ext cx="4677271"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・入所系・居住系の高齢者施設等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における早期の重症化予防治療と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療養体制を確保するため、協力医療機関との連携を強化</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・高齢者施設に対し、協力医療機関のコロナ対応状況等について</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アンケートを実施。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・高齢者施設及び協力医療機関に対し、コロナ治療対応について働きかけを実施。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057341" y="6498506"/>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25" name="表 24"/>
          <p:cNvGraphicFramePr>
            <a:graphicFrameLocks noGrp="1"/>
          </p:cNvGraphicFramePr>
          <p:nvPr>
            <p:extLst/>
          </p:nvPr>
        </p:nvGraphicFramePr>
        <p:xfrm>
          <a:off x="5266212" y="1103790"/>
          <a:ext cx="3582258" cy="457200"/>
        </p:xfrm>
        <a:graphic>
          <a:graphicData uri="http://schemas.openxmlformats.org/drawingml/2006/table">
            <a:tbl>
              <a:tblPr firstRow="1">
                <a:tableStyleId>{69CF1AB2-1976-4502-BF36-3FF5EA218861}</a:tableStyleId>
              </a:tblPr>
              <a:tblGrid>
                <a:gridCol w="1963512">
                  <a:extLst>
                    <a:ext uri="{9D8B030D-6E8A-4147-A177-3AD203B41FA5}">
                      <a16:colId xmlns:a16="http://schemas.microsoft.com/office/drawing/2014/main" val="20000"/>
                    </a:ext>
                  </a:extLst>
                </a:gridCol>
                <a:gridCol w="1618746">
                  <a:extLst>
                    <a:ext uri="{9D8B030D-6E8A-4147-A177-3AD203B41FA5}">
                      <a16:colId xmlns:a16="http://schemas.microsoft.com/office/drawing/2014/main" val="20001"/>
                    </a:ext>
                  </a:extLst>
                </a:gridCol>
              </a:tblGrid>
              <a:tr h="2736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コロナ対応可能施設</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2,525/3,680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(68.6</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
        <p:nvSpPr>
          <p:cNvPr id="26" name="角丸四角形 25"/>
          <p:cNvSpPr/>
          <p:nvPr/>
        </p:nvSpPr>
        <p:spPr>
          <a:xfrm>
            <a:off x="395334" y="2691900"/>
            <a:ext cx="3600000" cy="342000"/>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専門家派遣・電話相談</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395338" y="3060478"/>
            <a:ext cx="439268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感染防止対策を支援。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・施設に感染管理認定看護師等の専門家を派遣し、施設に応じた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助言を実施。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・施設の感染対策上の疑問や課題に専門家が電話で相談対応。</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360040" y="5061827"/>
            <a:ext cx="4427984" cy="156966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・クラスター等が発生し、職員が勤務できなくなった入所系高齢者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施設等の事業継続を図るため、応援職員を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派遣。</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・施設等の職員が陽性患者又は濃厚接触者となり、勤務が困難に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なった場合の応援体制を構築。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・施設等からの要請を受けて、応援協力施設から応援職員を当該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施設等に派遣。</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5" name="表 64"/>
          <p:cNvGraphicFramePr>
            <a:graphicFrameLocks noGrp="1"/>
          </p:cNvGraphicFramePr>
          <p:nvPr>
            <p:extLst/>
          </p:nvPr>
        </p:nvGraphicFramePr>
        <p:xfrm>
          <a:off x="5272783" y="3338299"/>
          <a:ext cx="3582258" cy="845645"/>
        </p:xfrm>
        <a:graphic>
          <a:graphicData uri="http://schemas.openxmlformats.org/drawingml/2006/table">
            <a:tbl>
              <a:tblPr firstRow="1">
                <a:tableStyleId>{69CF1AB2-1976-4502-BF36-3FF5EA218861}</a:tableStyleId>
              </a:tblPr>
              <a:tblGrid>
                <a:gridCol w="1099417">
                  <a:extLst>
                    <a:ext uri="{9D8B030D-6E8A-4147-A177-3AD203B41FA5}">
                      <a16:colId xmlns:a16="http://schemas.microsoft.com/office/drawing/2014/main" val="20000"/>
                    </a:ext>
                  </a:extLst>
                </a:gridCol>
                <a:gridCol w="1137212">
                  <a:extLst>
                    <a:ext uri="{9D8B030D-6E8A-4147-A177-3AD203B41FA5}">
                      <a16:colId xmlns:a16="http://schemas.microsoft.com/office/drawing/2014/main" val="20001"/>
                    </a:ext>
                  </a:extLst>
                </a:gridCol>
                <a:gridCol w="1345629">
                  <a:extLst>
                    <a:ext uri="{9D8B030D-6E8A-4147-A177-3AD203B41FA5}">
                      <a16:colId xmlns:a16="http://schemas.microsoft.com/office/drawing/2014/main" val="905304876"/>
                    </a:ext>
                  </a:extLst>
                </a:gridCol>
              </a:tblGrid>
              <a:tr h="254964">
                <a:tc>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施設訪問</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電話相談</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297005">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2021</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年度</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192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62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8288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2022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143</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14</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9" name="正方形/長方形 18"/>
          <p:cNvSpPr/>
          <p:nvPr/>
        </p:nvSpPr>
        <p:spPr>
          <a:xfrm>
            <a:off x="3639196" y="568403"/>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986404" y="278441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1" name="正方形/長方形 20"/>
          <p:cNvSpPr/>
          <p:nvPr/>
        </p:nvSpPr>
        <p:spPr>
          <a:xfrm>
            <a:off x="3986404" y="4711371"/>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年８月～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3" name="正方形/長方形 22"/>
          <p:cNvSpPr/>
          <p:nvPr/>
        </p:nvSpPr>
        <p:spPr>
          <a:xfrm>
            <a:off x="7483198" y="4183944"/>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7464403" y="1545013"/>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2" name="表 21"/>
          <p:cNvGraphicFramePr>
            <a:graphicFrameLocks noGrp="1"/>
          </p:cNvGraphicFramePr>
          <p:nvPr>
            <p:extLst/>
          </p:nvPr>
        </p:nvGraphicFramePr>
        <p:xfrm>
          <a:off x="5266212" y="5694555"/>
          <a:ext cx="3582258" cy="557730"/>
        </p:xfrm>
        <a:graphic>
          <a:graphicData uri="http://schemas.openxmlformats.org/drawingml/2006/table">
            <a:tbl>
              <a:tblPr firstRow="1">
                <a:tableStyleId>{69CF1AB2-1976-4502-BF36-3FF5EA218861}</a:tableStyleId>
              </a:tblPr>
              <a:tblGrid>
                <a:gridCol w="1963512">
                  <a:extLst>
                    <a:ext uri="{9D8B030D-6E8A-4147-A177-3AD203B41FA5}">
                      <a16:colId xmlns:a16="http://schemas.microsoft.com/office/drawing/2014/main" val="20000"/>
                    </a:ext>
                  </a:extLst>
                </a:gridCol>
                <a:gridCol w="1618746">
                  <a:extLst>
                    <a:ext uri="{9D8B030D-6E8A-4147-A177-3AD203B41FA5}">
                      <a16:colId xmlns:a16="http://schemas.microsoft.com/office/drawing/2014/main" val="20001"/>
                    </a:ext>
                  </a:extLst>
                </a:gridCol>
              </a:tblGrid>
              <a:tr h="254964">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派遣実績</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9</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施設 </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28</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8341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応援協力施設（事前登録）</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360</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施設</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2" name="正方形/長方形 31"/>
          <p:cNvSpPr/>
          <p:nvPr/>
        </p:nvSpPr>
        <p:spPr>
          <a:xfrm>
            <a:off x="7464403" y="6220330"/>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5020895" y="598348"/>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Tree>
    <p:extLst>
      <p:ext uri="{BB962C8B-B14F-4D97-AF65-F5344CB8AC3E}">
        <p14:creationId xmlns:p14="http://schemas.microsoft.com/office/powerpoint/2010/main" val="3704274519"/>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（５）高齢者施設等での対策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92082" y="489952"/>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施設内療養補助</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92084" y="854675"/>
            <a:ext cx="6156411"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・入所系高齢者施設において、施設内療養が必要となったケースが</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多発したため、施設内での対応にかかる経費を補助。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・施設内療養１人あたり１日１万円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最長</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国補助</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万円（通年）、国追加補助</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.1.27</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）に府独自補助を実施。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126523" y="6569969"/>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25" name="表 24"/>
          <p:cNvGraphicFramePr>
            <a:graphicFrameLocks noGrp="1"/>
          </p:cNvGraphicFramePr>
          <p:nvPr>
            <p:extLst/>
          </p:nvPr>
        </p:nvGraphicFramePr>
        <p:xfrm>
          <a:off x="5475573" y="1106105"/>
          <a:ext cx="3528001" cy="557730"/>
        </p:xfrm>
        <a:graphic>
          <a:graphicData uri="http://schemas.openxmlformats.org/drawingml/2006/table">
            <a:tbl>
              <a:tblPr firstRow="1">
                <a:tableStyleId>{69CF1AB2-1976-4502-BF36-3FF5EA218861}</a:tableStyleId>
              </a:tblPr>
              <a:tblGrid>
                <a:gridCol w="1590975">
                  <a:extLst>
                    <a:ext uri="{9D8B030D-6E8A-4147-A177-3AD203B41FA5}">
                      <a16:colId xmlns:a16="http://schemas.microsoft.com/office/drawing/2014/main" val="20000"/>
                    </a:ext>
                  </a:extLst>
                </a:gridCol>
                <a:gridCol w="1937026">
                  <a:extLst>
                    <a:ext uri="{9D8B030D-6E8A-4147-A177-3AD203B41FA5}">
                      <a16:colId xmlns:a16="http://schemas.microsoft.com/office/drawing/2014/main" val="20001"/>
                    </a:ext>
                  </a:extLst>
                </a:gridCol>
              </a:tblGrid>
              <a:tr h="254964">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141</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8341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補助金額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109,160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千円</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9" name="正方形/長方形 18"/>
          <p:cNvSpPr/>
          <p:nvPr/>
        </p:nvSpPr>
        <p:spPr>
          <a:xfrm>
            <a:off x="3632496" y="581683"/>
            <a:ext cx="280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年１月～５月、７月～９月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7651966" y="1631365"/>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角丸四角形 35"/>
          <p:cNvSpPr/>
          <p:nvPr/>
        </p:nvSpPr>
        <p:spPr>
          <a:xfrm>
            <a:off x="392082" y="2113737"/>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かかり増し</a:t>
            </a:r>
            <a:r>
              <a:rPr kumimoji="1" lang="ja-JP" altLang="en-US" sz="1400" b="1"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経費補助</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337909" y="2431514"/>
            <a:ext cx="4950802"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・高齢者施設等での感染防止対策を支援。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・高齢者施設等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において、衛生用品等の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購入経費</a:t>
            </a:r>
            <a:r>
              <a:rPr kumimoji="1" lang="ja-JP" altLang="en-US"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を補助。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8" name="表 37"/>
          <p:cNvGraphicFramePr>
            <a:graphicFrameLocks noGrp="1"/>
          </p:cNvGraphicFramePr>
          <p:nvPr>
            <p:extLst/>
          </p:nvPr>
        </p:nvGraphicFramePr>
        <p:xfrm>
          <a:off x="5475576" y="3993757"/>
          <a:ext cx="3528000" cy="1097280"/>
        </p:xfrm>
        <a:graphic>
          <a:graphicData uri="http://schemas.openxmlformats.org/drawingml/2006/table">
            <a:tbl>
              <a:tblPr firstRow="1">
                <a:tableStyleId>{69CF1AB2-1976-4502-BF36-3FF5EA218861}</a:tableStyleId>
              </a:tblPr>
              <a:tblGrid>
                <a:gridCol w="1625440">
                  <a:extLst>
                    <a:ext uri="{9D8B030D-6E8A-4147-A177-3AD203B41FA5}">
                      <a16:colId xmlns:a16="http://schemas.microsoft.com/office/drawing/2014/main" val="20000"/>
                    </a:ext>
                  </a:extLst>
                </a:gridCol>
                <a:gridCol w="1902560">
                  <a:extLst>
                    <a:ext uri="{9D8B030D-6E8A-4147-A177-3AD203B41FA5}">
                      <a16:colId xmlns:a16="http://schemas.microsoft.com/office/drawing/2014/main" val="20001"/>
                    </a:ext>
                  </a:extLst>
                </a:gridCol>
              </a:tblGrid>
              <a:tr h="2736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マスク</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4,410</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万枚</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7360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防護服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270</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万枚</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36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手袋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7,063</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736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アルコール消毒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約</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11</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万リットル</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7104824"/>
                  </a:ext>
                </a:extLst>
              </a:tr>
            </a:tbl>
          </a:graphicData>
        </a:graphic>
      </p:graphicFrame>
      <p:sp>
        <p:nvSpPr>
          <p:cNvPr id="40" name="正方形/長方形 39"/>
          <p:cNvSpPr/>
          <p:nvPr/>
        </p:nvSpPr>
        <p:spPr>
          <a:xfrm>
            <a:off x="7651966" y="5065738"/>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角丸四角形 40"/>
          <p:cNvSpPr/>
          <p:nvPr/>
        </p:nvSpPr>
        <p:spPr>
          <a:xfrm>
            <a:off x="392082" y="5215668"/>
            <a:ext cx="3240000" cy="340519"/>
          </a:xfrm>
          <a:prstGeom prst="roundRect">
            <a:avLst/>
          </a:prstGeom>
          <a:solidFill>
            <a:schemeClr val="accent1">
              <a:lumMod val="20000"/>
              <a:lumOff val="80000"/>
            </a:schemeClr>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感染発生時</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訓練</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正方形/長方形 42"/>
          <p:cNvSpPr/>
          <p:nvPr/>
        </p:nvSpPr>
        <p:spPr>
          <a:xfrm>
            <a:off x="392082" y="5533467"/>
            <a:ext cx="4957321"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・入所系・居住</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の高齢者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施設等において感染症への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対応力を高め、</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感染拡大を防止するため、訓練の実施を促進。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・発生時</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を想定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した自主</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訓練の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・ゾーニングや</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PPE</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の着脱について動画配信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研修会</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の開催及び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動画配信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4" name="表 43"/>
          <p:cNvGraphicFramePr>
            <a:graphicFrameLocks noGrp="1"/>
          </p:cNvGraphicFramePr>
          <p:nvPr>
            <p:extLst/>
          </p:nvPr>
        </p:nvGraphicFramePr>
        <p:xfrm>
          <a:off x="5475576" y="5782761"/>
          <a:ext cx="3528000" cy="750720"/>
        </p:xfrm>
        <a:graphic>
          <a:graphicData uri="http://schemas.openxmlformats.org/drawingml/2006/table">
            <a:tbl>
              <a:tblPr firstRow="1">
                <a:tableStyleId>{69CF1AB2-1976-4502-BF36-3FF5EA218861}</a:tableStyleId>
              </a:tblPr>
              <a:tblGrid>
                <a:gridCol w="1440000">
                  <a:extLst>
                    <a:ext uri="{9D8B030D-6E8A-4147-A177-3AD203B41FA5}">
                      <a16:colId xmlns:a16="http://schemas.microsoft.com/office/drawing/2014/main" val="20000"/>
                    </a:ext>
                  </a:extLst>
                </a:gridCol>
                <a:gridCol w="2088000">
                  <a:extLst>
                    <a:ext uri="{9D8B030D-6E8A-4147-A177-3AD203B41FA5}">
                      <a16:colId xmlns:a16="http://schemas.microsoft.com/office/drawing/2014/main" val="20001"/>
                    </a:ext>
                  </a:extLst>
                </a:gridCol>
              </a:tblGrid>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訓練実施施設</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zh-TW"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3,4</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71</a:t>
                      </a:r>
                      <a:r>
                        <a:rPr kumimoji="1" lang="zh-TW"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a:t>
                      </a:r>
                      <a:r>
                        <a:rPr kumimoji="1" lang="en-US" altLang="zh-TW"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3,680</a:t>
                      </a:r>
                      <a:r>
                        <a:rPr kumimoji="1" lang="zh-TW"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施設</a:t>
                      </a:r>
                      <a:r>
                        <a:rPr kumimoji="1" lang="en-US" altLang="zh-TW"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94.3%)</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45361">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延べ動画再生回数</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0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（訓練参考動画含む）</a:t>
                      </a:r>
                      <a:endParaRPr kumimoji="1" lang="ja-JP" altLang="en-US" sz="10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22,809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回</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6" name="正方形/長方形 45"/>
          <p:cNvSpPr/>
          <p:nvPr/>
        </p:nvSpPr>
        <p:spPr>
          <a:xfrm>
            <a:off x="3613203" y="5256468"/>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2022</a:t>
            </a: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年５月～ </a:t>
            </a:r>
            <a:r>
              <a:rPr kumimoji="1" lang="en-US" altLang="ja-JP"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p:cNvSpPr/>
          <p:nvPr/>
        </p:nvSpPr>
        <p:spPr>
          <a:xfrm>
            <a:off x="7571380" y="6523442"/>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8" name="表 47"/>
          <p:cNvGraphicFramePr>
            <a:graphicFrameLocks noGrp="1"/>
          </p:cNvGraphicFramePr>
          <p:nvPr>
            <p:extLst/>
          </p:nvPr>
        </p:nvGraphicFramePr>
        <p:xfrm>
          <a:off x="5475573" y="2615952"/>
          <a:ext cx="3528001" cy="557730"/>
        </p:xfrm>
        <a:graphic>
          <a:graphicData uri="http://schemas.openxmlformats.org/drawingml/2006/table">
            <a:tbl>
              <a:tblPr firstRow="1">
                <a:tableStyleId>{69CF1AB2-1976-4502-BF36-3FF5EA218861}</a:tableStyleId>
              </a:tblPr>
              <a:tblGrid>
                <a:gridCol w="1608968">
                  <a:extLst>
                    <a:ext uri="{9D8B030D-6E8A-4147-A177-3AD203B41FA5}">
                      <a16:colId xmlns:a16="http://schemas.microsoft.com/office/drawing/2014/main" val="20000"/>
                    </a:ext>
                  </a:extLst>
                </a:gridCol>
                <a:gridCol w="1919033">
                  <a:extLst>
                    <a:ext uri="{9D8B030D-6E8A-4147-A177-3AD203B41FA5}">
                      <a16:colId xmlns:a16="http://schemas.microsoft.com/office/drawing/2014/main" val="20001"/>
                    </a:ext>
                  </a:extLst>
                </a:gridCol>
              </a:tblGrid>
              <a:tr h="254964">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補助件数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10,525</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２</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83410">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補助金額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156,979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千円　</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２</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9" name="正方形/長方形 48"/>
          <p:cNvSpPr/>
          <p:nvPr/>
        </p:nvSpPr>
        <p:spPr>
          <a:xfrm>
            <a:off x="7664986" y="3194966"/>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角丸四角形 22"/>
          <p:cNvSpPr/>
          <p:nvPr/>
        </p:nvSpPr>
        <p:spPr>
          <a:xfrm>
            <a:off x="5036496" y="5325714"/>
            <a:ext cx="1512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24" name="角丸四角形 23"/>
          <p:cNvSpPr/>
          <p:nvPr/>
        </p:nvSpPr>
        <p:spPr>
          <a:xfrm>
            <a:off x="6008179" y="633753"/>
            <a:ext cx="2508024" cy="200253"/>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a:t>
            </a: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独自（国</a:t>
            </a:r>
            <a:r>
              <a:rPr kumimoji="1" lang="ja-JP" altLang="en-US"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の上乗せ</a:t>
            </a: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支援</a:t>
            </a:r>
            <a:r>
              <a:rPr kumimoji="1" lang="ja-JP" altLang="en-US"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a:t>
            </a:r>
            <a:endParaRPr kumimoji="1" lang="en-US" altLang="ja-JP" sz="12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31" name="角丸四角形 30"/>
          <p:cNvSpPr/>
          <p:nvPr/>
        </p:nvSpPr>
        <p:spPr>
          <a:xfrm>
            <a:off x="392082" y="3775563"/>
            <a:ext cx="3265714"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衛生</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用品の配布</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3660828" y="379314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1" lang="ja-JP" altLang="en-US" sz="1200" b="0" i="0" u="none" strike="noStrike" kern="1200" cap="none" spc="0" normalizeH="0" baseline="0" noProof="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632082" y="2230281"/>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月～７月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425826" y="4135397"/>
            <a:ext cx="4392686"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・社会福祉施設での感染防止対策を支援。</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・社会福祉施設への衛生用品の提供</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クラスター等が発生した施設に対し、衛生用品を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提供</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37909" y="3221987"/>
            <a:ext cx="7427667"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がい</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者施設等においても同様の補助を実施</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補助件数：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6,382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件、補助金額：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39,324</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千円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府独自補助の実績を記載。その他、</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補助を活用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した高齢者施設等への補助も実施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角丸四角形 31"/>
          <p:cNvSpPr/>
          <p:nvPr/>
        </p:nvSpPr>
        <p:spPr>
          <a:xfrm>
            <a:off x="5576711" y="2263554"/>
            <a:ext cx="1512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Tree>
    <p:extLst>
      <p:ext uri="{BB962C8B-B14F-4D97-AF65-F5344CB8AC3E}">
        <p14:creationId xmlns:p14="http://schemas.microsoft.com/office/powerpoint/2010/main" val="22270645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正方形/長方形 85"/>
          <p:cNvSpPr/>
          <p:nvPr/>
        </p:nvSpPr>
        <p:spPr>
          <a:xfrm>
            <a:off x="398783" y="3436912"/>
            <a:ext cx="8241364" cy="173893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NEXT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ステージ総合支援事業</a:t>
            </a:r>
            <a:endPar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・長期求職者や非正規雇用で長期間働いている方を中心に、就職・職場定着につなげるため、府内の人材不足中小企業への正規雇用のマッチングと企業の人材育成の支援を実施。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・人材サービス会社を通じて職場体験やスキルアップ支援を実施。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国指定の教育訓練受講費用の</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を補助など）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・職場定着のため、人材育成に取り組む中小企業が実施する研修に必要な経費を補助。</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研修費用の１</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（上限８千円</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日）、研修期間中の社員賃金の</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（上限</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千円</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テキスト ボックス 86"/>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（６）雇用対策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8" name="角丸四角形 87"/>
          <p:cNvSpPr/>
          <p:nvPr/>
        </p:nvSpPr>
        <p:spPr>
          <a:xfrm>
            <a:off x="398783" y="443371"/>
            <a:ext cx="3528000" cy="342000"/>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「にであう」を活用した緊急雇用対策</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正方形/長方形 88"/>
          <p:cNvSpPr/>
          <p:nvPr/>
        </p:nvSpPr>
        <p:spPr>
          <a:xfrm>
            <a:off x="398784" y="841395"/>
            <a:ext cx="6765504"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大阪府雇用促進支援金</a:t>
            </a:r>
            <a:endParaRPr kumimoji="1" lang="en-US" altLang="ja-JP" sz="12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・コロナの影響により雇用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情勢が悪化している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状況を踏まえ、求職者の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マッチングを支援するとともに企業の採用意欲の向上に資する支援金</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・緊急雇用対策特設</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「にであう」を開設し、求職者のマッチングを支援。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・「にであう」の求人特集を通じて求職者を採用し、</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か月間雇用した場合、事業主に、</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大阪府雇用促進支援金」を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正規雇用：</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万円／人　非正規雇用：</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12.5</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万円／人</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0" name="スライド番号プレースホルダー 4"/>
          <p:cNvSpPr>
            <a:spLocks noGrp="1"/>
          </p:cNvSpPr>
          <p:nvPr>
            <p:ph type="sldNum" sz="quarter" idx="12"/>
          </p:nvPr>
        </p:nvSpPr>
        <p:spPr>
          <a:xfrm>
            <a:off x="7003299" y="651555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03" name="正方形/長方形 102"/>
          <p:cNvSpPr/>
          <p:nvPr/>
        </p:nvSpPr>
        <p:spPr>
          <a:xfrm>
            <a:off x="2274521" y="847556"/>
            <a:ext cx="2323491"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年９月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4" name="正方形/長方形 153"/>
          <p:cNvSpPr/>
          <p:nvPr/>
        </p:nvSpPr>
        <p:spPr>
          <a:xfrm>
            <a:off x="7720857" y="1790892"/>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月４日時点）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6" name="正方形/長方形 155"/>
          <p:cNvSpPr/>
          <p:nvPr/>
        </p:nvSpPr>
        <p:spPr>
          <a:xfrm>
            <a:off x="2542247" y="3470917"/>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159" name="グループ化 158"/>
          <p:cNvGrpSpPr/>
          <p:nvPr/>
        </p:nvGrpSpPr>
        <p:grpSpPr>
          <a:xfrm>
            <a:off x="586609" y="5291603"/>
            <a:ext cx="7579887" cy="1406519"/>
            <a:chOff x="482563" y="5293882"/>
            <a:chExt cx="7579887" cy="1406519"/>
          </a:xfrm>
        </p:grpSpPr>
        <p:sp>
          <p:nvSpPr>
            <p:cNvPr id="160" name="正方形/長方形 159"/>
            <p:cNvSpPr/>
            <p:nvPr/>
          </p:nvSpPr>
          <p:spPr>
            <a:xfrm>
              <a:off x="3722409" y="5472415"/>
              <a:ext cx="3820550" cy="4164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1" name="正方形/長方形 160"/>
            <p:cNvSpPr/>
            <p:nvPr/>
          </p:nvSpPr>
          <p:spPr>
            <a:xfrm>
              <a:off x="1283857" y="5472010"/>
              <a:ext cx="2222666" cy="1212939"/>
            </a:xfrm>
            <a:prstGeom prst="rect">
              <a:avLst/>
            </a:prstGeom>
            <a:noFill/>
            <a:ln w="285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62" name="グループ化 161"/>
            <p:cNvGrpSpPr/>
            <p:nvPr/>
          </p:nvGrpSpPr>
          <p:grpSpPr>
            <a:xfrm>
              <a:off x="1373512" y="5584410"/>
              <a:ext cx="681813" cy="807414"/>
              <a:chOff x="1173711" y="3564549"/>
              <a:chExt cx="1504924" cy="1242638"/>
            </a:xfrm>
          </p:grpSpPr>
          <p:pic>
            <p:nvPicPr>
              <p:cNvPr id="200" name="図 199"/>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1173711" y="3564549"/>
                <a:ext cx="1504924" cy="1242638"/>
              </a:xfrm>
              <a:prstGeom prst="rect">
                <a:avLst/>
              </a:prstGeom>
            </p:spPr>
          </p:pic>
          <p:pic>
            <p:nvPicPr>
              <p:cNvPr id="201" name="図 20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22625" y="3874381"/>
                <a:ext cx="835369" cy="373795"/>
              </a:xfrm>
              <a:prstGeom prst="rect">
                <a:avLst/>
              </a:prstGeom>
              <a:solidFill>
                <a:schemeClr val="bg1"/>
              </a:solidFill>
            </p:spPr>
          </p:pic>
        </p:grpSp>
        <p:sp>
          <p:nvSpPr>
            <p:cNvPr id="163" name="テキスト ボックス 162">
              <a:extLst>
                <a:ext uri="{FF2B5EF4-FFF2-40B4-BE49-F238E27FC236}">
                  <a16:creationId xmlns:a16="http://schemas.microsoft.com/office/drawing/2014/main" id="{6D9B24B9-1831-41CD-B14B-56B478C7BBA2}"/>
                </a:ext>
              </a:extLst>
            </p:cNvPr>
            <p:cNvSpPr txBox="1"/>
            <p:nvPr/>
          </p:nvSpPr>
          <p:spPr>
            <a:xfrm>
              <a:off x="927716" y="5707731"/>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閲覧</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4" name="矢印: 右 30">
              <a:extLst>
                <a:ext uri="{FF2B5EF4-FFF2-40B4-BE49-F238E27FC236}">
                  <a16:creationId xmlns:a16="http://schemas.microsoft.com/office/drawing/2014/main" id="{BDC53482-EB00-49A0-93A0-16E00F1BC3C8}"/>
                </a:ext>
              </a:extLst>
            </p:cNvPr>
            <p:cNvSpPr/>
            <p:nvPr/>
          </p:nvSpPr>
          <p:spPr>
            <a:xfrm>
              <a:off x="3364318" y="5589269"/>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65" name="正方形/長方形 164">
              <a:extLst>
                <a:ext uri="{FF2B5EF4-FFF2-40B4-BE49-F238E27FC236}">
                  <a16:creationId xmlns:a16="http://schemas.microsoft.com/office/drawing/2014/main" id="{DAB06857-D7D4-45B6-8E2F-DD52BEA71AF2}"/>
                </a:ext>
              </a:extLst>
            </p:cNvPr>
            <p:cNvSpPr/>
            <p:nvPr/>
          </p:nvSpPr>
          <p:spPr>
            <a:xfrm>
              <a:off x="2162177" y="5532830"/>
              <a:ext cx="1219730" cy="4475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職場体験付求人情報</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66" name="テキスト ボックス 165">
              <a:extLst>
                <a:ext uri="{FF2B5EF4-FFF2-40B4-BE49-F238E27FC236}">
                  <a16:creationId xmlns:a16="http://schemas.microsoft.com/office/drawing/2014/main" id="{DCA0FAA4-402B-4431-89C8-6B8BB2931634}"/>
                </a:ext>
              </a:extLst>
            </p:cNvPr>
            <p:cNvSpPr txBox="1"/>
            <p:nvPr/>
          </p:nvSpPr>
          <p:spPr>
            <a:xfrm>
              <a:off x="1654482" y="5293882"/>
              <a:ext cx="1390945" cy="21448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NEXT</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ステージ専用サイト</a:t>
              </a:r>
              <a:endPar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8" name="四角形: 角を丸くする 20">
              <a:extLst>
                <a:ext uri="{FF2B5EF4-FFF2-40B4-BE49-F238E27FC236}">
                  <a16:creationId xmlns:a16="http://schemas.microsoft.com/office/drawing/2014/main" id="{807487CC-6FFC-4C9F-81F2-7F60D5588251}"/>
                </a:ext>
              </a:extLst>
            </p:cNvPr>
            <p:cNvSpPr/>
            <p:nvPr/>
          </p:nvSpPr>
          <p:spPr>
            <a:xfrm>
              <a:off x="482563" y="5452381"/>
              <a:ext cx="493429" cy="124802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7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求 職 者</a:t>
              </a:r>
              <a:endParaRPr kumimoji="1" lang="en-US" altLang="ja-JP" sz="800" b="1" i="0" u="none" strike="noStrike" kern="1200" cap="none" spc="-7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68" name="正方形/長方形 167">
              <a:extLst>
                <a:ext uri="{FF2B5EF4-FFF2-40B4-BE49-F238E27FC236}">
                  <a16:creationId xmlns:a16="http://schemas.microsoft.com/office/drawing/2014/main" id="{DAB06857-D7D4-45B6-8E2F-DD52BEA71AF2}"/>
                </a:ext>
              </a:extLst>
            </p:cNvPr>
            <p:cNvSpPr/>
            <p:nvPr/>
          </p:nvSpPr>
          <p:spPr>
            <a:xfrm>
              <a:off x="2171863" y="6054330"/>
              <a:ext cx="1219730" cy="44448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資格取得等トレーニング付</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求人情報</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69" name="角丸四角形 168"/>
            <p:cNvSpPr/>
            <p:nvPr/>
          </p:nvSpPr>
          <p:spPr>
            <a:xfrm>
              <a:off x="3887954" y="5550166"/>
              <a:ext cx="1044000" cy="251158"/>
            </a:xfrm>
            <a:prstGeom prst="roundRect">
              <a:avLst>
                <a:gd name="adj" fmla="val 15275"/>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rPr>
                <a:t>職場体験</a:t>
              </a:r>
              <a:endParaRPr kumimoji="0"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sym typeface="+mn-ea"/>
              </a:endParaRPr>
            </a:p>
          </p:txBody>
        </p:sp>
        <p:sp>
          <p:nvSpPr>
            <p:cNvPr id="170" name="角丸四角形 169"/>
            <p:cNvSpPr/>
            <p:nvPr/>
          </p:nvSpPr>
          <p:spPr>
            <a:xfrm>
              <a:off x="3883173" y="6081070"/>
              <a:ext cx="1048781" cy="251158"/>
            </a:xfrm>
            <a:prstGeom prst="roundRect">
              <a:avLst>
                <a:gd name="adj" fmla="val 15275"/>
              </a:avLst>
            </a:prstGeom>
            <a:no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rPr>
                <a:t>スキルアップ支援等</a:t>
              </a:r>
              <a:endParaRPr kumimoji="0"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endParaRPr>
            </a:p>
          </p:txBody>
        </p:sp>
        <p:sp>
          <p:nvSpPr>
            <p:cNvPr id="171" name="矢印: 右 30">
              <a:extLst>
                <a:ext uri="{FF2B5EF4-FFF2-40B4-BE49-F238E27FC236}">
                  <a16:creationId xmlns:a16="http://schemas.microsoft.com/office/drawing/2014/main" id="{BDC53482-EB00-49A0-93A0-16E00F1BC3C8}"/>
                </a:ext>
              </a:extLst>
            </p:cNvPr>
            <p:cNvSpPr/>
            <p:nvPr/>
          </p:nvSpPr>
          <p:spPr>
            <a:xfrm>
              <a:off x="3391593" y="6119715"/>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2" name="矢印: 右 30">
              <a:extLst>
                <a:ext uri="{FF2B5EF4-FFF2-40B4-BE49-F238E27FC236}">
                  <a16:creationId xmlns:a16="http://schemas.microsoft.com/office/drawing/2014/main" id="{BDC53482-EB00-49A0-93A0-16E00F1BC3C8}"/>
                </a:ext>
              </a:extLst>
            </p:cNvPr>
            <p:cNvSpPr/>
            <p:nvPr/>
          </p:nvSpPr>
          <p:spPr>
            <a:xfrm>
              <a:off x="963115" y="5943306"/>
              <a:ext cx="324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3" name="テキスト ボックス 172">
              <a:extLst>
                <a:ext uri="{FF2B5EF4-FFF2-40B4-BE49-F238E27FC236}">
                  <a16:creationId xmlns:a16="http://schemas.microsoft.com/office/drawing/2014/main" id="{6D9B24B9-1831-41CD-B14B-56B478C7BBA2}"/>
                </a:ext>
              </a:extLst>
            </p:cNvPr>
            <p:cNvSpPr txBox="1"/>
            <p:nvPr/>
          </p:nvSpPr>
          <p:spPr>
            <a:xfrm>
              <a:off x="3430183" y="5725156"/>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マッチング</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4" name="テキスト ボックス 173">
              <a:extLst>
                <a:ext uri="{FF2B5EF4-FFF2-40B4-BE49-F238E27FC236}">
                  <a16:creationId xmlns:a16="http://schemas.microsoft.com/office/drawing/2014/main" id="{6D9B24B9-1831-41CD-B14B-56B478C7BBA2}"/>
                </a:ext>
              </a:extLst>
            </p:cNvPr>
            <p:cNvSpPr txBox="1"/>
            <p:nvPr/>
          </p:nvSpPr>
          <p:spPr>
            <a:xfrm>
              <a:off x="3446513" y="5984716"/>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受講</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6" name="四角形: 角を丸くする 20">
              <a:extLst>
                <a:ext uri="{FF2B5EF4-FFF2-40B4-BE49-F238E27FC236}">
                  <a16:creationId xmlns:a16="http://schemas.microsoft.com/office/drawing/2014/main" id="{807487CC-6FFC-4C9F-81F2-7F60D5588251}"/>
                </a:ext>
              </a:extLst>
            </p:cNvPr>
            <p:cNvSpPr/>
            <p:nvPr/>
          </p:nvSpPr>
          <p:spPr>
            <a:xfrm>
              <a:off x="5377478" y="5533248"/>
              <a:ext cx="519856" cy="79898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人材不足</a:t>
              </a:r>
              <a:endParaRPr kumimoji="1" lang="en-US" altLang="ja-JP"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府内企業</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6" name="矢印: 右 30">
              <a:extLst>
                <a:ext uri="{FF2B5EF4-FFF2-40B4-BE49-F238E27FC236}">
                  <a16:creationId xmlns:a16="http://schemas.microsoft.com/office/drawing/2014/main" id="{BDC53482-EB00-49A0-93A0-16E00F1BC3C8}"/>
                </a:ext>
              </a:extLst>
            </p:cNvPr>
            <p:cNvSpPr/>
            <p:nvPr/>
          </p:nvSpPr>
          <p:spPr>
            <a:xfrm>
              <a:off x="4944055" y="6131587"/>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7" name="テキスト ボックス 176">
              <a:extLst>
                <a:ext uri="{FF2B5EF4-FFF2-40B4-BE49-F238E27FC236}">
                  <a16:creationId xmlns:a16="http://schemas.microsoft.com/office/drawing/2014/main" id="{6D9B24B9-1831-41CD-B14B-56B478C7BBA2}"/>
                </a:ext>
              </a:extLst>
            </p:cNvPr>
            <p:cNvSpPr txBox="1"/>
            <p:nvPr/>
          </p:nvSpPr>
          <p:spPr>
            <a:xfrm>
              <a:off x="4868133" y="5980381"/>
              <a:ext cx="891339"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マッチング</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8" name="矢印: 右 30">
              <a:extLst>
                <a:ext uri="{FF2B5EF4-FFF2-40B4-BE49-F238E27FC236}">
                  <a16:creationId xmlns:a16="http://schemas.microsoft.com/office/drawing/2014/main" id="{BDC53482-EB00-49A0-93A0-16E00F1BC3C8}"/>
                </a:ext>
              </a:extLst>
            </p:cNvPr>
            <p:cNvSpPr/>
            <p:nvPr/>
          </p:nvSpPr>
          <p:spPr>
            <a:xfrm>
              <a:off x="4944055" y="5584411"/>
              <a:ext cx="468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79" name="テキスト ボックス 178">
              <a:extLst>
                <a:ext uri="{FF2B5EF4-FFF2-40B4-BE49-F238E27FC236}">
                  <a16:creationId xmlns:a16="http://schemas.microsoft.com/office/drawing/2014/main" id="{6D9B24B9-1831-41CD-B14B-56B478C7BBA2}"/>
                </a:ext>
              </a:extLst>
            </p:cNvPr>
            <p:cNvSpPr txBox="1"/>
            <p:nvPr/>
          </p:nvSpPr>
          <p:spPr>
            <a:xfrm>
              <a:off x="4935543" y="5443374"/>
              <a:ext cx="414332" cy="2144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採用</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0" name="テキスト ボックス 179">
              <a:extLst>
                <a:ext uri="{FF2B5EF4-FFF2-40B4-BE49-F238E27FC236}">
                  <a16:creationId xmlns:a16="http://schemas.microsoft.com/office/drawing/2014/main" id="{DCA0FAA4-402B-4431-89C8-6B8BB2931634}"/>
                </a:ext>
              </a:extLst>
            </p:cNvPr>
            <p:cNvSpPr txBox="1"/>
            <p:nvPr/>
          </p:nvSpPr>
          <p:spPr>
            <a:xfrm>
              <a:off x="3997155" y="5339833"/>
              <a:ext cx="828031"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就職前　</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81" name="角丸四角形 180"/>
            <p:cNvSpPr/>
            <p:nvPr/>
          </p:nvSpPr>
          <p:spPr>
            <a:xfrm>
              <a:off x="6185340" y="5536235"/>
              <a:ext cx="1296000" cy="252000"/>
            </a:xfrm>
            <a:prstGeom prst="roundRect">
              <a:avLst>
                <a:gd name="adj" fmla="val 15275"/>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sym typeface="+mn-ea"/>
                </a:rPr>
                <a:t>企業による人材育成支援</a:t>
              </a:r>
              <a:endParaRPr kumimoji="0"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sym typeface="+mn-ea"/>
              </a:endParaRPr>
            </a:p>
          </p:txBody>
        </p:sp>
        <p:sp>
          <p:nvSpPr>
            <p:cNvPr id="182" name="四角形: 角を丸くする 20">
              <a:extLst>
                <a:ext uri="{FF2B5EF4-FFF2-40B4-BE49-F238E27FC236}">
                  <a16:creationId xmlns:a16="http://schemas.microsoft.com/office/drawing/2014/main" id="{807487CC-6FFC-4C9F-81F2-7F60D5588251}"/>
                </a:ext>
              </a:extLst>
            </p:cNvPr>
            <p:cNvSpPr/>
            <p:nvPr/>
          </p:nvSpPr>
          <p:spPr>
            <a:xfrm>
              <a:off x="4038539" y="6495134"/>
              <a:ext cx="3504419" cy="180000"/>
            </a:xfrm>
            <a:prstGeom prst="roundRect">
              <a:avLst>
                <a:gd name="adj" fmla="val 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a:t>
              </a:r>
              <a:endPar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4" name="矢印: 右 30">
              <a:extLst>
                <a:ext uri="{FF2B5EF4-FFF2-40B4-BE49-F238E27FC236}">
                  <a16:creationId xmlns:a16="http://schemas.microsoft.com/office/drawing/2014/main" id="{BDC53482-EB00-49A0-93A0-16E00F1BC3C8}"/>
                </a:ext>
              </a:extLst>
            </p:cNvPr>
            <p:cNvSpPr/>
            <p:nvPr/>
          </p:nvSpPr>
          <p:spPr>
            <a:xfrm rot="16200000">
              <a:off x="6419853" y="6088561"/>
              <a:ext cx="720000" cy="144000"/>
            </a:xfrm>
            <a:prstGeom prst="rightArrow">
              <a:avLst>
                <a:gd name="adj1" fmla="val 50000"/>
                <a:gd name="adj2" fmla="val 56747"/>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5" name="テキスト ボックス 184">
              <a:extLst>
                <a:ext uri="{FF2B5EF4-FFF2-40B4-BE49-F238E27FC236}">
                  <a16:creationId xmlns:a16="http://schemas.microsoft.com/office/drawing/2014/main" id="{6D9B24B9-1831-41CD-B14B-56B478C7BBA2}"/>
                </a:ext>
              </a:extLst>
            </p:cNvPr>
            <p:cNvSpPr txBox="1"/>
            <p:nvPr/>
          </p:nvSpPr>
          <p:spPr>
            <a:xfrm>
              <a:off x="6778001" y="6082558"/>
              <a:ext cx="83881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研修費用補助</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6" name="矢印: 右 30">
              <a:extLst>
                <a:ext uri="{FF2B5EF4-FFF2-40B4-BE49-F238E27FC236}">
                  <a16:creationId xmlns:a16="http://schemas.microsoft.com/office/drawing/2014/main" id="{BDC53482-EB00-49A0-93A0-16E00F1BC3C8}"/>
                </a:ext>
              </a:extLst>
            </p:cNvPr>
            <p:cNvSpPr/>
            <p:nvPr/>
          </p:nvSpPr>
          <p:spPr>
            <a:xfrm>
              <a:off x="5905738" y="5594973"/>
              <a:ext cx="252000" cy="170592"/>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7" name="テキスト ボックス 186">
              <a:extLst>
                <a:ext uri="{FF2B5EF4-FFF2-40B4-BE49-F238E27FC236}">
                  <a16:creationId xmlns:a16="http://schemas.microsoft.com/office/drawing/2014/main" id="{DCA0FAA4-402B-4431-89C8-6B8BB2931634}"/>
                </a:ext>
              </a:extLst>
            </p:cNvPr>
            <p:cNvSpPr txBox="1"/>
            <p:nvPr/>
          </p:nvSpPr>
          <p:spPr>
            <a:xfrm>
              <a:off x="6360594" y="5331552"/>
              <a:ext cx="828031"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就職</a:t>
              </a:r>
              <a:r>
                <a:rPr kumimoji="1" lang="ja-JP" altLang="en-US"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後</a:t>
              </a: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88" name="矢印: 右 30">
              <a:extLst>
                <a:ext uri="{FF2B5EF4-FFF2-40B4-BE49-F238E27FC236}">
                  <a16:creationId xmlns:a16="http://schemas.microsoft.com/office/drawing/2014/main" id="{BDC53482-EB00-49A0-93A0-16E00F1BC3C8}"/>
                </a:ext>
              </a:extLst>
            </p:cNvPr>
            <p:cNvSpPr/>
            <p:nvPr/>
          </p:nvSpPr>
          <p:spPr>
            <a:xfrm rot="16200000">
              <a:off x="4294898" y="6392249"/>
              <a:ext cx="216000" cy="108000"/>
            </a:xfrm>
            <a:prstGeom prst="rightArrow">
              <a:avLst>
                <a:gd name="adj1" fmla="val 50000"/>
                <a:gd name="adj2" fmla="val 56747"/>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9" name="テキスト ボックス 188">
              <a:extLst>
                <a:ext uri="{FF2B5EF4-FFF2-40B4-BE49-F238E27FC236}">
                  <a16:creationId xmlns:a16="http://schemas.microsoft.com/office/drawing/2014/main" id="{6D9B24B9-1831-41CD-B14B-56B478C7BBA2}"/>
                </a:ext>
              </a:extLst>
            </p:cNvPr>
            <p:cNvSpPr txBox="1"/>
            <p:nvPr/>
          </p:nvSpPr>
          <p:spPr>
            <a:xfrm>
              <a:off x="4370664" y="6331135"/>
              <a:ext cx="2054029"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教育訓練受講費用補助・無料プログラム提供</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0" name="矢印: 右 30">
              <a:extLst>
                <a:ext uri="{FF2B5EF4-FFF2-40B4-BE49-F238E27FC236}">
                  <a16:creationId xmlns:a16="http://schemas.microsoft.com/office/drawing/2014/main" id="{BDC53482-EB00-49A0-93A0-16E00F1BC3C8}"/>
                </a:ext>
              </a:extLst>
            </p:cNvPr>
            <p:cNvSpPr/>
            <p:nvPr/>
          </p:nvSpPr>
          <p:spPr>
            <a:xfrm rot="10800000">
              <a:off x="3509727" y="6500228"/>
              <a:ext cx="540000" cy="144000"/>
            </a:xfrm>
            <a:prstGeom prst="rightArrow">
              <a:avLst>
                <a:gd name="adj1" fmla="val 50000"/>
                <a:gd name="adj2" fmla="val 56747"/>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91" name="テキスト ボックス 190">
              <a:extLst>
                <a:ext uri="{FF2B5EF4-FFF2-40B4-BE49-F238E27FC236}">
                  <a16:creationId xmlns:a16="http://schemas.microsoft.com/office/drawing/2014/main" id="{6D9B24B9-1831-41CD-B14B-56B478C7BBA2}"/>
                </a:ext>
              </a:extLst>
            </p:cNvPr>
            <p:cNvSpPr txBox="1"/>
            <p:nvPr/>
          </p:nvSpPr>
          <p:spPr>
            <a:xfrm>
              <a:off x="3513071" y="6352262"/>
              <a:ext cx="838810"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サイト設置</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92" name="グループ化 191"/>
            <p:cNvGrpSpPr/>
            <p:nvPr/>
          </p:nvGrpSpPr>
          <p:grpSpPr>
            <a:xfrm>
              <a:off x="7754673" y="5472010"/>
              <a:ext cx="307777" cy="1212939"/>
              <a:chOff x="2844245" y="4807179"/>
              <a:chExt cx="307777" cy="1212939"/>
            </a:xfrm>
          </p:grpSpPr>
          <p:sp>
            <p:nvSpPr>
              <p:cNvPr id="194" name="四角形: 角を丸くする 20">
                <a:extLst>
                  <a:ext uri="{FF2B5EF4-FFF2-40B4-BE49-F238E27FC236}">
                    <a16:creationId xmlns:a16="http://schemas.microsoft.com/office/drawing/2014/main" id="{807487CC-6FFC-4C9F-81F2-7F60D5588251}"/>
                  </a:ext>
                </a:extLst>
              </p:cNvPr>
              <p:cNvSpPr/>
              <p:nvPr/>
            </p:nvSpPr>
            <p:spPr>
              <a:xfrm>
                <a:off x="2877352" y="4807179"/>
                <a:ext cx="235280" cy="1212939"/>
              </a:xfrm>
              <a:prstGeom prst="roundRect">
                <a:avLst/>
              </a:prstGeom>
              <a:solidFill>
                <a:schemeClr val="bg1"/>
              </a:solidFill>
              <a:ln w="254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lumMod val="75000"/>
                    </a:prstClr>
                  </a:solidFill>
                  <a:effectLst/>
                  <a:uLnTx/>
                  <a:uFillTx/>
                  <a:latin typeface="Calibri" panose="020F0502020204030204"/>
                  <a:ea typeface="游ゴシック" panose="020B0400000000000000" pitchFamily="50" charset="-128"/>
                  <a:cs typeface="+mn-cs"/>
                </a:endParaRPr>
              </a:p>
            </p:txBody>
          </p:sp>
          <p:sp>
            <p:nvSpPr>
              <p:cNvPr id="195" name="テキスト ボックス 194">
                <a:extLst>
                  <a:ext uri="{FF2B5EF4-FFF2-40B4-BE49-F238E27FC236}">
                    <a16:creationId xmlns:a16="http://schemas.microsoft.com/office/drawing/2014/main" id="{A5078394-767F-40E4-866A-1EDA5EBF1B0C}"/>
                  </a:ext>
                </a:extLst>
              </p:cNvPr>
              <p:cNvSpPr txBox="1"/>
              <p:nvPr/>
            </p:nvSpPr>
            <p:spPr>
              <a:xfrm>
                <a:off x="2844245" y="4834077"/>
                <a:ext cx="307777" cy="1170987"/>
              </a:xfrm>
              <a:prstGeom prst="rect">
                <a:avLst/>
              </a:prstGeom>
              <a:noFill/>
            </p:spPr>
            <p:txBody>
              <a:bodyPr vert="eaVert"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資格取得・職場定着</a:t>
                </a:r>
                <a:endPar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193" name="矢印: 右 30">
              <a:extLst>
                <a:ext uri="{FF2B5EF4-FFF2-40B4-BE49-F238E27FC236}">
                  <a16:creationId xmlns:a16="http://schemas.microsoft.com/office/drawing/2014/main" id="{BDC53482-EB00-49A0-93A0-16E00F1BC3C8}"/>
                </a:ext>
              </a:extLst>
            </p:cNvPr>
            <p:cNvSpPr/>
            <p:nvPr/>
          </p:nvSpPr>
          <p:spPr>
            <a:xfrm>
              <a:off x="7561845" y="5831000"/>
              <a:ext cx="234000" cy="434113"/>
            </a:xfrm>
            <a:prstGeom prst="rightArrow">
              <a:avLst>
                <a:gd name="adj1" fmla="val 50000"/>
                <a:gd name="adj2" fmla="val 56747"/>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grpSp>
        <p:nvGrpSpPr>
          <p:cNvPr id="202" name="グループ化 201"/>
          <p:cNvGrpSpPr/>
          <p:nvPr/>
        </p:nvGrpSpPr>
        <p:grpSpPr>
          <a:xfrm>
            <a:off x="594481" y="2448475"/>
            <a:ext cx="5182387" cy="1011897"/>
            <a:chOff x="820527" y="2422296"/>
            <a:chExt cx="5182387" cy="1011897"/>
          </a:xfrm>
        </p:grpSpPr>
        <p:grpSp>
          <p:nvGrpSpPr>
            <p:cNvPr id="203" name="グループ化 202"/>
            <p:cNvGrpSpPr/>
            <p:nvPr/>
          </p:nvGrpSpPr>
          <p:grpSpPr>
            <a:xfrm>
              <a:off x="820527" y="2422296"/>
              <a:ext cx="5182387" cy="1011897"/>
              <a:chOff x="4358761" y="4219940"/>
              <a:chExt cx="3845328" cy="1016416"/>
            </a:xfrm>
          </p:grpSpPr>
          <p:sp>
            <p:nvSpPr>
              <p:cNvPr id="205" name="テキスト ボックス 204">
                <a:extLst>
                  <a:ext uri="{FF2B5EF4-FFF2-40B4-BE49-F238E27FC236}">
                    <a16:creationId xmlns:a16="http://schemas.microsoft.com/office/drawing/2014/main" id="{6D9B24B9-1831-41CD-B14B-56B478C7BBA2}"/>
                  </a:ext>
                </a:extLst>
              </p:cNvPr>
              <p:cNvSpPr txBox="1"/>
              <p:nvPr/>
            </p:nvSpPr>
            <p:spPr>
              <a:xfrm>
                <a:off x="6566137" y="4635347"/>
                <a:ext cx="569387" cy="20774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求人申込</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06" name="グループ化 205"/>
              <p:cNvGrpSpPr/>
              <p:nvPr/>
            </p:nvGrpSpPr>
            <p:grpSpPr>
              <a:xfrm>
                <a:off x="4358761" y="4219940"/>
                <a:ext cx="3845328" cy="1016416"/>
                <a:chOff x="4349236" y="4229465"/>
                <a:chExt cx="3845328" cy="1016416"/>
              </a:xfrm>
            </p:grpSpPr>
            <p:sp>
              <p:nvSpPr>
                <p:cNvPr id="207" name="矢印: 右 85">
                  <a:extLst>
                    <a:ext uri="{FF2B5EF4-FFF2-40B4-BE49-F238E27FC236}">
                      <a16:creationId xmlns:a16="http://schemas.microsoft.com/office/drawing/2014/main" id="{9319253C-2215-4D45-A2D3-DEBEA621FF18}"/>
                    </a:ext>
                  </a:extLst>
                </p:cNvPr>
                <p:cNvSpPr/>
                <p:nvPr/>
              </p:nvSpPr>
              <p:spPr>
                <a:xfrm>
                  <a:off x="4694075" y="4963654"/>
                  <a:ext cx="2268000" cy="144643"/>
                </a:xfrm>
                <a:prstGeom prst="rightArrow">
                  <a:avLst>
                    <a:gd name="adj1" fmla="val 63312"/>
                    <a:gd name="adj2" fmla="val 5394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nvGrpSpPr>
                <p:cNvPr id="208" name="グループ化 207"/>
                <p:cNvGrpSpPr/>
                <p:nvPr/>
              </p:nvGrpSpPr>
              <p:grpSpPr>
                <a:xfrm>
                  <a:off x="4349236" y="4229465"/>
                  <a:ext cx="3845328" cy="1016416"/>
                  <a:chOff x="4349236" y="4191365"/>
                  <a:chExt cx="3845328" cy="1016416"/>
                </a:xfrm>
              </p:grpSpPr>
              <p:sp>
                <p:nvSpPr>
                  <p:cNvPr id="209" name="矢印: 右 85">
                    <a:extLst>
                      <a:ext uri="{FF2B5EF4-FFF2-40B4-BE49-F238E27FC236}">
                        <a16:creationId xmlns:a16="http://schemas.microsoft.com/office/drawing/2014/main" id="{9319253C-2215-4D45-A2D3-DEBEA621FF18}"/>
                      </a:ext>
                    </a:extLst>
                  </p:cNvPr>
                  <p:cNvSpPr/>
                  <p:nvPr/>
                </p:nvSpPr>
                <p:spPr>
                  <a:xfrm rot="10800000">
                    <a:off x="5718590" y="4492800"/>
                    <a:ext cx="396000" cy="144000"/>
                  </a:xfrm>
                  <a:prstGeom prst="rightArrow">
                    <a:avLst>
                      <a:gd name="adj1" fmla="val 63312"/>
                      <a:gd name="adj2" fmla="val 5394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0" name="テキスト ボックス 209">
                    <a:extLst>
                      <a:ext uri="{FF2B5EF4-FFF2-40B4-BE49-F238E27FC236}">
                        <a16:creationId xmlns:a16="http://schemas.microsoft.com/office/drawing/2014/main" id="{6D9B24B9-1831-41CD-B14B-56B478C7BBA2}"/>
                      </a:ext>
                    </a:extLst>
                  </p:cNvPr>
                  <p:cNvSpPr txBox="1"/>
                  <p:nvPr/>
                </p:nvSpPr>
                <p:spPr>
                  <a:xfrm>
                    <a:off x="4672172" y="4607053"/>
                    <a:ext cx="661373"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閲覧</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1" name="矢印: 右 30">
                    <a:extLst>
                      <a:ext uri="{FF2B5EF4-FFF2-40B4-BE49-F238E27FC236}">
                        <a16:creationId xmlns:a16="http://schemas.microsoft.com/office/drawing/2014/main" id="{BDC53482-EB00-49A0-93A0-16E00F1BC3C8}"/>
                      </a:ext>
                    </a:extLst>
                  </p:cNvPr>
                  <p:cNvSpPr/>
                  <p:nvPr/>
                </p:nvSpPr>
                <p:spPr>
                  <a:xfrm>
                    <a:off x="4672176" y="4465071"/>
                    <a:ext cx="360000" cy="191882"/>
                  </a:xfrm>
                  <a:prstGeom prst="rightArrow">
                    <a:avLst>
                      <a:gd name="adj1" fmla="val 50000"/>
                      <a:gd name="adj2" fmla="val 56747"/>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2" name="正方形/長方形 211">
                    <a:extLst>
                      <a:ext uri="{FF2B5EF4-FFF2-40B4-BE49-F238E27FC236}">
                        <a16:creationId xmlns:a16="http://schemas.microsoft.com/office/drawing/2014/main" id="{DAB06857-D7D4-45B6-8E2F-DD52BEA71AF2}"/>
                      </a:ext>
                    </a:extLst>
                  </p:cNvPr>
                  <p:cNvSpPr/>
                  <p:nvPr/>
                </p:nvSpPr>
                <p:spPr>
                  <a:xfrm>
                    <a:off x="6155139" y="4356167"/>
                    <a:ext cx="395811" cy="50875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民間</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人材</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サービス</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事業者</a:t>
                    </a:r>
                    <a:endParaRPr kumimoji="0" lang="en-US" altLang="ja-JP" sz="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13" name="テキスト ボックス 212">
                    <a:extLst>
                      <a:ext uri="{FF2B5EF4-FFF2-40B4-BE49-F238E27FC236}">
                        <a16:creationId xmlns:a16="http://schemas.microsoft.com/office/drawing/2014/main" id="{DCA0FAA4-402B-4431-89C8-6B8BB2931634}"/>
                      </a:ext>
                    </a:extLst>
                  </p:cNvPr>
                  <p:cNvSpPr txBox="1"/>
                  <p:nvPr/>
                </p:nvSpPr>
                <p:spPr>
                  <a:xfrm>
                    <a:off x="4874245" y="4191365"/>
                    <a:ext cx="1032080" cy="2154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大阪府特設</a:t>
                    </a:r>
                    <a:r>
                      <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H</a:t>
                    </a: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a:t>
                    </a:r>
                    <a:endParaRPr kumimoji="1" lang="en-US" altLang="ja-JP" sz="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4" name="テキスト ボックス 213">
                    <a:extLst>
                      <a:ext uri="{FF2B5EF4-FFF2-40B4-BE49-F238E27FC236}">
                        <a16:creationId xmlns:a16="http://schemas.microsoft.com/office/drawing/2014/main" id="{6D9B24B9-1831-41CD-B14B-56B478C7BBA2}"/>
                      </a:ext>
                    </a:extLst>
                  </p:cNvPr>
                  <p:cNvSpPr txBox="1"/>
                  <p:nvPr/>
                </p:nvSpPr>
                <p:spPr>
                  <a:xfrm>
                    <a:off x="5691073" y="4597405"/>
                    <a:ext cx="569387" cy="20774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求人掲載</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5" name="矢印: 右 85">
                    <a:extLst>
                      <a:ext uri="{FF2B5EF4-FFF2-40B4-BE49-F238E27FC236}">
                        <a16:creationId xmlns:a16="http://schemas.microsoft.com/office/drawing/2014/main" id="{9319253C-2215-4D45-A2D3-DEBEA621FF18}"/>
                      </a:ext>
                    </a:extLst>
                  </p:cNvPr>
                  <p:cNvSpPr/>
                  <p:nvPr/>
                </p:nvSpPr>
                <p:spPr>
                  <a:xfrm rot="10800000">
                    <a:off x="6572663" y="4502222"/>
                    <a:ext cx="396000" cy="144000"/>
                  </a:xfrm>
                  <a:prstGeom prst="rightArrow">
                    <a:avLst>
                      <a:gd name="adj1" fmla="val 63312"/>
                      <a:gd name="adj2" fmla="val 5394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16" name="テキスト ボックス 215">
                    <a:extLst>
                      <a:ext uri="{FF2B5EF4-FFF2-40B4-BE49-F238E27FC236}">
                        <a16:creationId xmlns:a16="http://schemas.microsoft.com/office/drawing/2014/main" id="{6D9B24B9-1831-41CD-B14B-56B478C7BBA2}"/>
                      </a:ext>
                    </a:extLst>
                  </p:cNvPr>
                  <p:cNvSpPr txBox="1"/>
                  <p:nvPr/>
                </p:nvSpPr>
                <p:spPr>
                  <a:xfrm>
                    <a:off x="7360762" y="4448241"/>
                    <a:ext cx="473206" cy="20774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支援金</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7" name="四角形: 角を丸くする 20">
                    <a:extLst>
                      <a:ext uri="{FF2B5EF4-FFF2-40B4-BE49-F238E27FC236}">
                        <a16:creationId xmlns:a16="http://schemas.microsoft.com/office/drawing/2014/main" id="{807487CC-6FFC-4C9F-81F2-7F60D5588251}"/>
                      </a:ext>
                    </a:extLst>
                  </p:cNvPr>
                  <p:cNvSpPr/>
                  <p:nvPr/>
                </p:nvSpPr>
                <p:spPr>
                  <a:xfrm>
                    <a:off x="4349236" y="4329854"/>
                    <a:ext cx="291597" cy="75657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求職者</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9" name="四角形: 角を丸くする 20">
                    <a:extLst>
                      <a:ext uri="{FF2B5EF4-FFF2-40B4-BE49-F238E27FC236}">
                        <a16:creationId xmlns:a16="http://schemas.microsoft.com/office/drawing/2014/main" id="{807487CC-6FFC-4C9F-81F2-7F60D5588251}"/>
                      </a:ext>
                    </a:extLst>
                  </p:cNvPr>
                  <p:cNvSpPr/>
                  <p:nvPr/>
                </p:nvSpPr>
                <p:spPr>
                  <a:xfrm>
                    <a:off x="7013267" y="4336745"/>
                    <a:ext cx="307462" cy="78785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求人企業</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1" name="四角形: 角を丸くする 20">
                    <a:extLst>
                      <a:ext uri="{FF2B5EF4-FFF2-40B4-BE49-F238E27FC236}">
                        <a16:creationId xmlns:a16="http://schemas.microsoft.com/office/drawing/2014/main" id="{807487CC-6FFC-4C9F-81F2-7F60D5588251}"/>
                      </a:ext>
                    </a:extLst>
                  </p:cNvPr>
                  <p:cNvSpPr/>
                  <p:nvPr/>
                </p:nvSpPr>
                <p:spPr>
                  <a:xfrm>
                    <a:off x="7767172" y="4354803"/>
                    <a:ext cx="427392" cy="724621"/>
                  </a:xfrm>
                  <a:prstGeom prst="round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a:t>
                    </a:r>
                    <a:endParaRPr kumimoji="1" lang="ja-JP" altLang="en-US" sz="8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3" name="テキスト ボックス 222">
                    <a:extLst>
                      <a:ext uri="{FF2B5EF4-FFF2-40B4-BE49-F238E27FC236}">
                        <a16:creationId xmlns:a16="http://schemas.microsoft.com/office/drawing/2014/main" id="{6D9B24B9-1831-41CD-B14B-56B478C7BBA2}"/>
                      </a:ext>
                    </a:extLst>
                  </p:cNvPr>
                  <p:cNvSpPr txBox="1"/>
                  <p:nvPr/>
                </p:nvSpPr>
                <p:spPr>
                  <a:xfrm>
                    <a:off x="5630128" y="4992337"/>
                    <a:ext cx="510189"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就　職</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grpSp>
        <p:sp>
          <p:nvSpPr>
            <p:cNvPr id="204" name="矢印: 右 85">
              <a:extLst>
                <a:ext uri="{FF2B5EF4-FFF2-40B4-BE49-F238E27FC236}">
                  <a16:creationId xmlns:a16="http://schemas.microsoft.com/office/drawing/2014/main" id="{9319253C-2215-4D45-A2D3-DEBEA621FF18}"/>
                </a:ext>
              </a:extLst>
            </p:cNvPr>
            <p:cNvSpPr/>
            <p:nvPr/>
          </p:nvSpPr>
          <p:spPr>
            <a:xfrm rot="10800000">
              <a:off x="4857509" y="2864782"/>
              <a:ext cx="533693" cy="143360"/>
            </a:xfrm>
            <a:prstGeom prst="rightArrow">
              <a:avLst>
                <a:gd name="adj1" fmla="val 63312"/>
                <a:gd name="adj2" fmla="val 5394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sp>
        <p:nvSpPr>
          <p:cNvPr id="225" name="角丸四角形 224"/>
          <p:cNvSpPr/>
          <p:nvPr/>
        </p:nvSpPr>
        <p:spPr>
          <a:xfrm>
            <a:off x="4103201" y="543047"/>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26" name="図 225"/>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1836646" y="2527344"/>
            <a:ext cx="681813" cy="708443"/>
          </a:xfrm>
          <a:prstGeom prst="rect">
            <a:avLst/>
          </a:prstGeom>
        </p:spPr>
      </p:pic>
      <p:pic>
        <p:nvPicPr>
          <p:cNvPr id="227" name="図 2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89168" y="2672074"/>
            <a:ext cx="378468" cy="242876"/>
          </a:xfrm>
          <a:prstGeom prst="rect">
            <a:avLst/>
          </a:prstGeom>
          <a:solidFill>
            <a:schemeClr val="bg1"/>
          </a:solidFill>
        </p:spPr>
      </p:pic>
      <p:graphicFrame>
        <p:nvGraphicFramePr>
          <p:cNvPr id="229" name="表 228"/>
          <p:cNvGraphicFramePr>
            <a:graphicFrameLocks noGrp="1"/>
          </p:cNvGraphicFramePr>
          <p:nvPr>
            <p:extLst/>
          </p:nvPr>
        </p:nvGraphicFramePr>
        <p:xfrm>
          <a:off x="5986821" y="1068971"/>
          <a:ext cx="3104254" cy="731520"/>
        </p:xfrm>
        <a:graphic>
          <a:graphicData uri="http://schemas.openxmlformats.org/drawingml/2006/table">
            <a:tbl>
              <a:tblPr firstRow="1">
                <a:tableStyleId>{69CF1AB2-1976-4502-BF36-3FF5EA218861}</a:tableStyleId>
              </a:tblPr>
              <a:tblGrid>
                <a:gridCol w="1393491">
                  <a:extLst>
                    <a:ext uri="{9D8B030D-6E8A-4147-A177-3AD203B41FA5}">
                      <a16:colId xmlns:a16="http://schemas.microsoft.com/office/drawing/2014/main" val="20000"/>
                    </a:ext>
                  </a:extLst>
                </a:gridCol>
                <a:gridCol w="1710763">
                  <a:extLst>
                    <a:ext uri="{9D8B030D-6E8A-4147-A177-3AD203B41FA5}">
                      <a16:colId xmlns:a16="http://schemas.microsoft.com/office/drawing/2014/main" val="20001"/>
                    </a:ext>
                  </a:extLst>
                </a:gridCol>
              </a:tblGrid>
              <a:tr h="254964">
                <a:tc>
                  <a:txBody>
                    <a:bodyPr/>
                    <a:lstStyle/>
                    <a:p>
                      <a:pPr algn="ctr">
                        <a:lnSpc>
                          <a:spcPts val="1200"/>
                        </a:lnSpc>
                      </a:pP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採用件数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47,000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9609208"/>
                  </a:ext>
                </a:extLst>
              </a:tr>
              <a:tr h="273600">
                <a:tc>
                  <a:txBody>
                    <a:bodyPr/>
                    <a:lstStyle/>
                    <a:p>
                      <a:pPr algn="ctr">
                        <a:lnSpc>
                          <a:spcPts val="1200"/>
                        </a:lnSpc>
                      </a:pPr>
                      <a:r>
                        <a:rPr kumimoji="1" lang="zh-TW"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雇用促進支援金</a:t>
                      </a:r>
                      <a:endParaRPr kumimoji="1" lang="en-US" altLang="zh-TW"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strike="noStrike" dirty="0" smtClean="0">
                          <a:solidFill>
                            <a:schemeClr val="tx1"/>
                          </a:solidFill>
                          <a:latin typeface="ＭＳ Ｐゴシック" panose="020B0600070205080204" pitchFamily="50" charset="-128"/>
                          <a:ea typeface="+mn-ea"/>
                          <a:cs typeface="Meiryo UI" panose="020B0604030504040204" pitchFamily="50" charset="-128"/>
                        </a:rPr>
                        <a:t>37,000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件</a:t>
                      </a:r>
                      <a:endPar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endParaRPr>
                    </a:p>
                    <a:p>
                      <a:pPr algn="ctr"/>
                      <a:r>
                        <a:rPr kumimoji="1" lang="ja-JP" altLang="en-US" sz="1200" b="0" strike="noStrike"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strike="noStrike" dirty="0" smtClean="0">
                          <a:solidFill>
                            <a:schemeClr val="tx1"/>
                          </a:solidFill>
                          <a:latin typeface="ＭＳ Ｐゴシック" panose="020B0600070205080204" pitchFamily="50" charset="-128"/>
                          <a:ea typeface="+mn-ea"/>
                          <a:cs typeface="Meiryo UI" panose="020B0604030504040204" pitchFamily="50" charset="-128"/>
                        </a:rPr>
                        <a:t>27.7</a:t>
                      </a:r>
                      <a:r>
                        <a:rPr kumimoji="1" lang="ja-JP" altLang="en-US" sz="1200" b="0" strike="noStrike" dirty="0" smtClean="0">
                          <a:solidFill>
                            <a:schemeClr val="tx1"/>
                          </a:solidFill>
                          <a:latin typeface="ＭＳ Ｐゴシック" panose="020B0600070205080204" pitchFamily="50" charset="-128"/>
                          <a:ea typeface="+mn-ea"/>
                          <a:cs typeface="Meiryo UI" panose="020B0604030504040204" pitchFamily="50" charset="-128"/>
                        </a:rPr>
                        <a:t>億円）</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3070968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7026929" y="6492875"/>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7" name="タイトル 1"/>
          <p:cNvSpPr txBox="1">
            <a:spLocks/>
          </p:cNvSpPr>
          <p:nvPr/>
        </p:nvSpPr>
        <p:spPr>
          <a:xfrm>
            <a:off x="1354812" y="1143723"/>
            <a:ext cx="7460576"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　第１波</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～第７波</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の状況・取組み等　　　　・・・・</a:t>
            </a:r>
            <a:r>
              <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 </a:t>
            </a:r>
            <a:r>
              <a:rPr lang="ja-JP" altLang="en-US" sz="2000" b="1" dirty="0">
                <a:solidFill>
                  <a:prstClr val="black"/>
                </a:solidFill>
                <a:latin typeface="ＭＳ Ｐゴシック" panose="020B0600070205080204" pitchFamily="50" charset="-128"/>
                <a:ea typeface="ＭＳ Ｐゴシック" panose="020B0600070205080204" pitchFamily="50" charset="-128"/>
              </a:rPr>
              <a:t>７</a:t>
            </a:r>
            <a:endPar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２</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具体的対策</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P.32</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３．　コロナ</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対策予算の</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概要</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P.72</a:t>
            </a: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5" name="タイトル 1"/>
          <p:cNvSpPr txBox="1">
            <a:spLocks/>
          </p:cNvSpPr>
          <p:nvPr/>
        </p:nvSpPr>
        <p:spPr>
          <a:xfrm>
            <a:off x="4050387" y="772971"/>
            <a:ext cx="1450301" cy="741504"/>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目　次</a:t>
            </a:r>
            <a:endParaRPr kumimoji="1" lang="en-US" altLang="ja-JP" sz="2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Tree>
    <p:extLst>
      <p:ext uri="{BB962C8B-B14F-4D97-AF65-F5344CB8AC3E}">
        <p14:creationId xmlns:p14="http://schemas.microsoft.com/office/powerpoint/2010/main" val="1939966721"/>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（６）雇用対策</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スライド番号プレースホルダー 4"/>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3" name="角丸四角形 22"/>
          <p:cNvSpPr/>
          <p:nvPr/>
        </p:nvSpPr>
        <p:spPr>
          <a:xfrm>
            <a:off x="249620" y="617042"/>
            <a:ext cx="331927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人材の活躍</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推進（オオサカ</a:t>
            </a:r>
            <a:r>
              <a:rPr kumimoji="1" lang="en-US" altLang="ja-JP"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メソッド）</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249620" y="981830"/>
            <a:ext cx="5037313" cy="138499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で活躍できる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 </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育成、</a:t>
            </a:r>
            <a:r>
              <a:rPr kumimoji="0" lang="ja-JP"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府内</a:t>
            </a:r>
            <a:r>
              <a:rPr kumimoji="0"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中小</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とのマッチング、在職者の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スキルアップ</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などを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公民連携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の下、総合的</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に支援</a:t>
            </a:r>
            <a:r>
              <a:rPr kumimoji="0" lang="ja-JP" altLang="ja-JP" sz="1200" b="0" i="0" u="none" strike="noStrike" kern="1200" cap="none" spc="0" normalizeH="0" baseline="0" noProof="0" dirty="0" err="1" smtClean="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・総合相談窓口</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しごとフィールド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「にであう」内）</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・人材育成のためのセミナーやオンライン研修を実施</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・マッチングイベントの開催や「にであう」内に</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人材求人専門サイトを設置</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5" name="表 24"/>
          <p:cNvGraphicFramePr>
            <a:graphicFrameLocks noGrp="1"/>
          </p:cNvGraphicFramePr>
          <p:nvPr>
            <p:extLst/>
          </p:nvPr>
        </p:nvGraphicFramePr>
        <p:xfrm>
          <a:off x="5519351" y="1219890"/>
          <a:ext cx="3410465" cy="731520"/>
        </p:xfrm>
        <a:graphic>
          <a:graphicData uri="http://schemas.openxmlformats.org/drawingml/2006/table">
            <a:tbl>
              <a:tblPr firstRow="1">
                <a:tableStyleId>{69CF1AB2-1976-4502-BF36-3FF5EA218861}</a:tableStyleId>
              </a:tblPr>
              <a:tblGrid>
                <a:gridCol w="1536387">
                  <a:extLst>
                    <a:ext uri="{9D8B030D-6E8A-4147-A177-3AD203B41FA5}">
                      <a16:colId xmlns:a16="http://schemas.microsoft.com/office/drawing/2014/main" val="20000"/>
                    </a:ext>
                  </a:extLst>
                </a:gridCol>
                <a:gridCol w="1874078">
                  <a:extLst>
                    <a:ext uri="{9D8B030D-6E8A-4147-A177-3AD203B41FA5}">
                      <a16:colId xmlns:a16="http://schemas.microsoft.com/office/drawing/2014/main" val="20001"/>
                    </a:ext>
                  </a:extLst>
                </a:gridCol>
              </a:tblGrid>
              <a:tr h="254964">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DX</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求人件数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700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200">
                <a:tc>
                  <a:txBody>
                    <a:bodyPr/>
                    <a:lstStyle/>
                    <a:p>
                      <a:pPr algn="ctr"/>
                      <a:r>
                        <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DX</a:t>
                      </a: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トレーニング</a:t>
                      </a:r>
                      <a:endParaRPr kumimoji="1" lang="en-US" altLang="ja-JP"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strike="noStrike"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受講者数</a:t>
                      </a:r>
                      <a:endParaRPr kumimoji="1" lang="ja-JP" altLang="en-US" sz="1200" b="0" strike="noStrike"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5,000</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8" name="正方形/長方形 27"/>
          <p:cNvSpPr/>
          <p:nvPr/>
        </p:nvSpPr>
        <p:spPr>
          <a:xfrm>
            <a:off x="3798254" y="676814"/>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7578080" y="1912896"/>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角丸四角形 30"/>
          <p:cNvSpPr/>
          <p:nvPr/>
        </p:nvSpPr>
        <p:spPr>
          <a:xfrm>
            <a:off x="5112160" y="676814"/>
            <a:ext cx="1800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05688936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a:blip r:embed="rId2"/>
          <a:stretch>
            <a:fillRect/>
          </a:stretch>
        </p:blipFill>
        <p:spPr>
          <a:xfrm>
            <a:off x="5190378" y="3710235"/>
            <a:ext cx="3708053" cy="3140294"/>
          </a:xfrm>
          <a:prstGeom prst="rect">
            <a:avLst/>
          </a:prstGeom>
        </p:spPr>
      </p:pic>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（７）生活者支援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333791" y="4753909"/>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家庭学習支援・家庭保育支援</a:t>
            </a:r>
          </a:p>
        </p:txBody>
      </p:sp>
      <p:sp>
        <p:nvSpPr>
          <p:cNvPr id="27" name="正方形/長方形 26"/>
          <p:cNvSpPr/>
          <p:nvPr/>
        </p:nvSpPr>
        <p:spPr>
          <a:xfrm>
            <a:off x="378540" y="5094428"/>
            <a:ext cx="4307688" cy="175432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・臨時休業期間中の家庭学習支援と</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子どもの見守り。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・子どもの学習を支援するため、学習用教材等の購入費の支援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として図書カード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円分）を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・配付時（教員による家庭訪問等）に、児童の様子を把握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・対象者：府内の公立学校園及び私立学校園に在籍</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幼児</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児童生徒約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保育所等に在籍する３歳児以上の子ども約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　　　　</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角丸四角形 85"/>
          <p:cNvSpPr/>
          <p:nvPr/>
        </p:nvSpPr>
        <p:spPr>
          <a:xfrm>
            <a:off x="333791" y="519302"/>
            <a:ext cx="3240000" cy="340519"/>
          </a:xfrm>
          <a:prstGeom prst="roundRect">
            <a:avLst/>
          </a:prstGeom>
          <a:solidFill>
            <a:srgbClr val="DBEEF4"/>
          </a:solidFill>
          <a:ln w="25400">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生活福祉資金（特例貸付）</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正方形/長方形 86"/>
          <p:cNvSpPr/>
          <p:nvPr/>
        </p:nvSpPr>
        <p:spPr>
          <a:xfrm>
            <a:off x="333793" y="879330"/>
            <a:ext cx="4480254"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・コロナの影響を受け、</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休業等により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収入の減少があり、緊急かつ一時的な生計維持（緊急小口）、日常生活の維持（総合支援資金）が困難となっている世帯に、無利子、無担保、無保証人で貸付を行う</a:t>
            </a:r>
            <a:r>
              <a:rPr kumimoji="1" lang="ja-JP" altLang="en-US" sz="12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緊急小口資金等の特例貸付を実施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貸付可能額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　緊急小口資金：最大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万円、総合支援資金：最大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60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万円</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Wingdings" panose="05000000000000000000" pitchFamily="2" charset="2"/>
              </a:rPr>
              <a:t>３期</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8" name="表 17"/>
          <p:cNvGraphicFramePr>
            <a:graphicFrameLocks noGrp="1"/>
          </p:cNvGraphicFramePr>
          <p:nvPr>
            <p:extLst/>
          </p:nvPr>
        </p:nvGraphicFramePr>
        <p:xfrm>
          <a:off x="5190378" y="1033972"/>
          <a:ext cx="3690469" cy="822960"/>
        </p:xfrm>
        <a:graphic>
          <a:graphicData uri="http://schemas.openxmlformats.org/drawingml/2006/table">
            <a:tbl>
              <a:tblPr firstRow="1">
                <a:tableStyleId>{69CF1AB2-1976-4502-BF36-3FF5EA218861}</a:tableStyleId>
              </a:tblPr>
              <a:tblGrid>
                <a:gridCol w="1260000">
                  <a:extLst>
                    <a:ext uri="{9D8B030D-6E8A-4147-A177-3AD203B41FA5}">
                      <a16:colId xmlns:a16="http://schemas.microsoft.com/office/drawing/2014/main" val="20000"/>
                    </a:ext>
                  </a:extLst>
                </a:gridCol>
                <a:gridCol w="1026469">
                  <a:extLst>
                    <a:ext uri="{9D8B030D-6E8A-4147-A177-3AD203B41FA5}">
                      <a16:colId xmlns:a16="http://schemas.microsoft.com/office/drawing/2014/main" val="20001"/>
                    </a:ext>
                  </a:extLst>
                </a:gridCol>
                <a:gridCol w="1404000">
                  <a:extLst>
                    <a:ext uri="{9D8B030D-6E8A-4147-A177-3AD203B41FA5}">
                      <a16:colId xmlns:a16="http://schemas.microsoft.com/office/drawing/2014/main" val="508299436"/>
                    </a:ext>
                  </a:extLst>
                </a:gridCol>
              </a:tblGrid>
              <a:tr h="174692">
                <a:tc>
                  <a:txBody>
                    <a:bodyPr/>
                    <a:lstStyle/>
                    <a:p>
                      <a:pPr algn="l"/>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貸付</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貸付</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373088869"/>
                  </a:ext>
                </a:extLst>
              </a:tr>
              <a:tr h="174692">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①緊急小口資金</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mn-ea"/>
                          <a:cs typeface="Meiryo UI" panose="020B0604030504040204" pitchFamily="50" charset="-128"/>
                        </a:rPr>
                        <a:t>185,679</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　　</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約</a:t>
                      </a:r>
                      <a:r>
                        <a:rPr kumimoji="1" lang="en-US" altLang="ja-JP" sz="1200" b="0" dirty="0" smtClean="0">
                          <a:solidFill>
                            <a:schemeClr val="tx1"/>
                          </a:solidFill>
                          <a:latin typeface="ＭＳ Ｐゴシック" panose="020B0600070205080204" pitchFamily="50" charset="-128"/>
                          <a:ea typeface="+mn-ea"/>
                          <a:cs typeface="Meiryo UI" panose="020B0604030504040204" pitchFamily="50" charset="-128"/>
                        </a:rPr>
                        <a:t>35,360</a:t>
                      </a:r>
                      <a:r>
                        <a:rPr kumimoji="1" lang="ja-JP" altLang="en-US" sz="1200" b="0" dirty="0" smtClean="0">
                          <a:solidFill>
                            <a:schemeClr val="tx1"/>
                          </a:solidFill>
                          <a:latin typeface="ＭＳ Ｐゴシック" panose="020B0600070205080204" pitchFamily="50" charset="-128"/>
                          <a:ea typeface="+mn-ea"/>
                          <a:cs typeface="Meiryo UI" panose="020B0604030504040204" pitchFamily="50" charset="-128"/>
                        </a:rPr>
                        <a:t>百万円　</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②総合支援資金</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307,565</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dirty="0" smtClean="0">
                          <a:latin typeface="ＭＳ Ｐゴシック" panose="020B0600070205080204" pitchFamily="50" charset="-128"/>
                          <a:ea typeface="+mn-ea"/>
                          <a:cs typeface="Meiryo UI" panose="020B0604030504040204" pitchFamily="50" charset="-128"/>
                        </a:rPr>
                        <a:t>約</a:t>
                      </a:r>
                      <a:r>
                        <a:rPr kumimoji="1" lang="en-US" altLang="ja-JP" sz="1200" b="0" dirty="0" smtClean="0">
                          <a:latin typeface="ＭＳ Ｐゴシック" panose="020B0600070205080204" pitchFamily="50" charset="-128"/>
                          <a:ea typeface="+mn-ea"/>
                          <a:cs typeface="Meiryo UI" panose="020B0604030504040204" pitchFamily="50" charset="-128"/>
                        </a:rPr>
                        <a:t>162,930</a:t>
                      </a:r>
                      <a:r>
                        <a:rPr kumimoji="1" lang="ja-JP" altLang="en-US" sz="1200" b="0" dirty="0" smtClean="0">
                          <a:latin typeface="ＭＳ Ｐゴシック" panose="020B0600070205080204" pitchFamily="50" charset="-128"/>
                          <a:ea typeface="+mn-ea"/>
                          <a:cs typeface="Meiryo UI" panose="020B0604030504040204" pitchFamily="50" charset="-128"/>
                        </a:rPr>
                        <a:t>百万円</a:t>
                      </a:r>
                      <a:endParaRPr kumimoji="1" lang="en-US" altLang="ja-JP" sz="1200" b="0" dirty="0" smtClean="0">
                        <a:latin typeface="ＭＳ Ｐゴシック" panose="020B0600070205080204" pitchFamily="50" charset="-128"/>
                        <a:ea typeface="+mn-ea"/>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0" name="スライド番号プレースホルダー 4"/>
          <p:cNvSpPr txBox="1">
            <a:spLocks/>
          </p:cNvSpPr>
          <p:nvPr/>
        </p:nvSpPr>
        <p:spPr>
          <a:xfrm>
            <a:off x="7094476" y="6469465"/>
            <a:ext cx="2057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9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1" name="正方形/長方形 20"/>
          <p:cNvSpPr/>
          <p:nvPr/>
        </p:nvSpPr>
        <p:spPr>
          <a:xfrm>
            <a:off x="3618539" y="621256"/>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年９月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8" name="正方形/長方形 27"/>
          <p:cNvSpPr/>
          <p:nvPr/>
        </p:nvSpPr>
        <p:spPr>
          <a:xfrm>
            <a:off x="3614056" y="4945163"/>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7539023" y="1841294"/>
            <a:ext cx="1500379"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月７日時点）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角丸四角形 23"/>
          <p:cNvSpPr/>
          <p:nvPr/>
        </p:nvSpPr>
        <p:spPr>
          <a:xfrm>
            <a:off x="3618539" y="4742039"/>
            <a:ext cx="1404000" cy="236125"/>
          </a:xfrm>
          <a:prstGeom prst="round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大阪府独自支援</a:t>
            </a:r>
            <a:endParaRPr kumimoji="1"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角丸四角形 28"/>
          <p:cNvSpPr/>
          <p:nvPr/>
        </p:nvSpPr>
        <p:spPr>
          <a:xfrm>
            <a:off x="356045" y="2580148"/>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生活困窮者自立支援金</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p:cNvSpPr/>
          <p:nvPr/>
        </p:nvSpPr>
        <p:spPr>
          <a:xfrm>
            <a:off x="356046" y="2940176"/>
            <a:ext cx="4367035"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よる影響</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が長期化</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する中で、既に</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総合支援資</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再貸付が終了するなどにより</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貸付を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利用できない世帯を支援。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・単身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世帯６万円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月、２人世帯８万円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以上世帯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月を</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３カ月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最大６か月間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3" name="表 32"/>
          <p:cNvGraphicFramePr>
            <a:graphicFrameLocks noGrp="1"/>
          </p:cNvGraphicFramePr>
          <p:nvPr>
            <p:extLst/>
          </p:nvPr>
        </p:nvGraphicFramePr>
        <p:xfrm>
          <a:off x="6010835" y="2586165"/>
          <a:ext cx="2870012" cy="914400"/>
        </p:xfrm>
        <a:graphic>
          <a:graphicData uri="http://schemas.openxmlformats.org/drawingml/2006/table">
            <a:tbl>
              <a:tblPr firstRow="1">
                <a:tableStyleId>{69CF1AB2-1976-4502-BF36-3FF5EA218861}</a:tableStyleId>
              </a:tblPr>
              <a:tblGrid>
                <a:gridCol w="892473">
                  <a:extLst>
                    <a:ext uri="{9D8B030D-6E8A-4147-A177-3AD203B41FA5}">
                      <a16:colId xmlns:a16="http://schemas.microsoft.com/office/drawing/2014/main" val="20000"/>
                    </a:ext>
                  </a:extLst>
                </a:gridCol>
                <a:gridCol w="1977539">
                  <a:extLst>
                    <a:ext uri="{9D8B030D-6E8A-4147-A177-3AD203B41FA5}">
                      <a16:colId xmlns:a16="http://schemas.microsoft.com/office/drawing/2014/main" val="20001"/>
                    </a:ext>
                  </a:extLst>
                </a:gridCol>
              </a:tblGrid>
              <a:tr h="174692">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給付件数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府全域：</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42,596</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（うち、府支給：</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338</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支給額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府全域：</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8,416</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p>
                      <a:pPr algn="ct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（うち、府支給：</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65</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4" name="正方形/長方形 33"/>
          <p:cNvSpPr/>
          <p:nvPr/>
        </p:nvSpPr>
        <p:spPr>
          <a:xfrm>
            <a:off x="7539023" y="3448075"/>
            <a:ext cx="1694348"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3587293" y="2688206"/>
            <a:ext cx="2835535"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 </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97813763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35159" y="92535"/>
            <a:ext cx="4359083" cy="338554"/>
          </a:xfrm>
          <a:prstGeom prst="rect">
            <a:avLst/>
          </a:prstGeom>
          <a:noFill/>
        </p:spPr>
        <p:txBody>
          <a:bodyPr wrap="square" rtlCol="0">
            <a:spAutoFit/>
          </a:bodyPr>
          <a:lstStyle/>
          <a:p>
            <a:pPr marL="133350" marR="0" lvl="0" indent="-133350" algn="l" defTabSz="914400" rtl="0" eaLnBrk="1" fontAlgn="auto" latinLnBrk="0" hangingPunct="1">
              <a:lnSpc>
                <a:spcPct val="100000"/>
              </a:lnSpc>
              <a:spcBef>
                <a:spcPts val="45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（７）生活者支援</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328565" y="4810540"/>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住居確保給付</a:t>
            </a:r>
          </a:p>
        </p:txBody>
      </p:sp>
      <p:sp>
        <p:nvSpPr>
          <p:cNvPr id="15" name="正方形/長方形 14"/>
          <p:cNvSpPr/>
          <p:nvPr/>
        </p:nvSpPr>
        <p:spPr>
          <a:xfrm>
            <a:off x="333793" y="5161549"/>
            <a:ext cx="4454230" cy="120032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・離職、廃業、休業等により収入が減少した方への住宅支援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・離職</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・廃業後２年以内の者</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等により収⼊が減少し離職等と同程度の状況にある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者が対象</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・家賃相当額を原則</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か月間（最大</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か月間）支給</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5" name="表 24"/>
          <p:cNvGraphicFramePr>
            <a:graphicFrameLocks noGrp="1"/>
          </p:cNvGraphicFramePr>
          <p:nvPr>
            <p:extLst/>
          </p:nvPr>
        </p:nvGraphicFramePr>
        <p:xfrm>
          <a:off x="5162443" y="5376573"/>
          <a:ext cx="3653752" cy="914400"/>
        </p:xfrm>
        <a:graphic>
          <a:graphicData uri="http://schemas.openxmlformats.org/drawingml/2006/table">
            <a:tbl>
              <a:tblPr firstRow="1">
                <a:tableStyleId>{69CF1AB2-1976-4502-BF36-3FF5EA218861}</a:tableStyleId>
              </a:tblPr>
              <a:tblGrid>
                <a:gridCol w="1345933">
                  <a:extLst>
                    <a:ext uri="{9D8B030D-6E8A-4147-A177-3AD203B41FA5}">
                      <a16:colId xmlns:a16="http://schemas.microsoft.com/office/drawing/2014/main" val="20000"/>
                    </a:ext>
                  </a:extLst>
                </a:gridCol>
                <a:gridCol w="2307819">
                  <a:extLst>
                    <a:ext uri="{9D8B030D-6E8A-4147-A177-3AD203B41FA5}">
                      <a16:colId xmlns:a16="http://schemas.microsoft.com/office/drawing/2014/main" val="20001"/>
                    </a:ext>
                  </a:extLst>
                </a:gridCol>
              </a:tblGrid>
              <a:tr h="174692">
                <a:tc>
                  <a:txBody>
                    <a:bodyPr/>
                    <a:lstStyle/>
                    <a:p>
                      <a:pPr algn="l"/>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給付件数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　　　府全域：</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8,087</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algn="l"/>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　　　（うち、府支給：</a:t>
                      </a:r>
                      <a:r>
                        <a:rPr kumimoji="1" lang="en-US" altLang="ja-JP"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26</a:t>
                      </a:r>
                      <a:r>
                        <a:rPr kumimoji="1" lang="ja-JP" altLang="en-US" sz="1200" b="0" dirty="0" smtClean="0">
                          <a:solidFill>
                            <a:schemeClr val="dk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支給額</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府全域：</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2,062</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（うち、府支給：</a:t>
                      </a:r>
                      <a:r>
                        <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11.1</a:t>
                      </a:r>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百万円）</a:t>
                      </a:r>
                      <a:endParaRPr kumimoji="1" lang="en-US" altLang="ja-JP"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7" name="角丸四角形 16"/>
          <p:cNvSpPr/>
          <p:nvPr/>
        </p:nvSpPr>
        <p:spPr>
          <a:xfrm>
            <a:off x="328565" y="2516918"/>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府営住宅における家賃減額等</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333792" y="2867927"/>
            <a:ext cx="4454231" cy="1569660"/>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解雇、倒産、休業、休職等により収入が減少した方への府営住宅の家賃の減額等を実施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・認定月収を再計算（収入更正）し、収入分位（８段階の収入区分）が下がる場合に家賃を減額</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・収入が第１分位（認定月収が</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104,000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円以下）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は生活保護基準に準じ基本家賃の２分の１を下限として家賃を減免</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3680681" y="2625390"/>
            <a:ext cx="244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スライド番号プレースホルダー 4"/>
          <p:cNvSpPr txBox="1">
            <a:spLocks/>
          </p:cNvSpPr>
          <p:nvPr/>
        </p:nvSpPr>
        <p:spPr>
          <a:xfrm>
            <a:off x="7042513" y="6454592"/>
            <a:ext cx="2057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9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4" name="角丸四角形 23"/>
          <p:cNvSpPr/>
          <p:nvPr/>
        </p:nvSpPr>
        <p:spPr>
          <a:xfrm>
            <a:off x="328565" y="533462"/>
            <a:ext cx="3240000"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府営住宅の提供</a:t>
            </a:r>
            <a:endPar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73316" y="874399"/>
            <a:ext cx="4307686" cy="1384995"/>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＜目的＞</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解雇等により住宅の退去を余儀なくされる府民を対象に、</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当座の住居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を確保できる</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一時的に住宅を提供</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＜内容＞</a:t>
            </a:r>
            <a:endParaRPr kumimoji="1"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使用期間：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６か月（最長</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年６か月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使用料：</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円／月</a:t>
            </a:r>
            <a:endPar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確保戸数：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戸程度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1" name="表 30"/>
          <p:cNvGraphicFramePr>
            <a:graphicFrameLocks noGrp="1"/>
          </p:cNvGraphicFramePr>
          <p:nvPr>
            <p:extLst/>
          </p:nvPr>
        </p:nvGraphicFramePr>
        <p:xfrm>
          <a:off x="5117618" y="959048"/>
          <a:ext cx="3702102" cy="274320"/>
        </p:xfrm>
        <a:graphic>
          <a:graphicData uri="http://schemas.openxmlformats.org/drawingml/2006/table">
            <a:tbl>
              <a:tblPr firstRow="1">
                <a:tableStyleId>{69CF1AB2-1976-4502-BF36-3FF5EA218861}</a:tableStyleId>
              </a:tblPr>
              <a:tblGrid>
                <a:gridCol w="2097740">
                  <a:extLst>
                    <a:ext uri="{9D8B030D-6E8A-4147-A177-3AD203B41FA5}">
                      <a16:colId xmlns:a16="http://schemas.microsoft.com/office/drawing/2014/main" val="20000"/>
                    </a:ext>
                  </a:extLst>
                </a:gridCol>
                <a:gridCol w="1604362">
                  <a:extLst>
                    <a:ext uri="{9D8B030D-6E8A-4147-A177-3AD203B41FA5}">
                      <a16:colId xmlns:a16="http://schemas.microsoft.com/office/drawing/2014/main" val="20001"/>
                    </a:ext>
                  </a:extLst>
                </a:gridCol>
              </a:tblGrid>
              <a:tr h="241084">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府営住宅の提供</a:t>
                      </a:r>
                      <a:endParaRPr kumimoji="1" lang="ja-JP" altLang="en-US" sz="1200" b="0" dirty="0">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l"/>
                      <a:r>
                        <a:rPr kumimoji="1" lang="ja-JP" altLang="en-US" sz="1200" b="0" dirty="0" smtClean="0">
                          <a:latin typeface="ＭＳ Ｐゴシック" panose="020B0600070205080204" pitchFamily="50" charset="-128"/>
                          <a:ea typeface="ＭＳ Ｐゴシック" panose="020B0600070205080204" pitchFamily="50" charset="-128"/>
                          <a:cs typeface="Meiryo UI" panose="020B0604030504040204" pitchFamily="50" charset="-128"/>
                        </a:rPr>
                        <a:t>　　　のべ</a:t>
                      </a: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44</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32" name="正方形/長方形 31"/>
          <p:cNvSpPr/>
          <p:nvPr/>
        </p:nvSpPr>
        <p:spPr>
          <a:xfrm>
            <a:off x="3683330" y="610211"/>
            <a:ext cx="2088000"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7409879" y="1266476"/>
            <a:ext cx="1584000"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680681" y="4894416"/>
            <a:ext cx="1604013" cy="276999"/>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5117618" y="6261108"/>
            <a:ext cx="3698577"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府は島本町など</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町村域分を実施</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7042513" y="6261108"/>
            <a:ext cx="2170690"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4727330" y="4922679"/>
            <a:ext cx="5135514"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年から制度開始。コロナ対応として、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月から対象者</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拡大。</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2" name="表 21"/>
          <p:cNvGraphicFramePr>
            <a:graphicFrameLocks noGrp="1"/>
          </p:cNvGraphicFramePr>
          <p:nvPr>
            <p:extLst/>
          </p:nvPr>
        </p:nvGraphicFramePr>
        <p:xfrm>
          <a:off x="5162443" y="3111387"/>
          <a:ext cx="3653753" cy="972000"/>
        </p:xfrm>
        <a:graphic>
          <a:graphicData uri="http://schemas.openxmlformats.org/drawingml/2006/table">
            <a:tbl>
              <a:tblPr firstRow="1">
                <a:tableStyleId>{69CF1AB2-1976-4502-BF36-3FF5EA218861}</a:tableStyleId>
              </a:tblPr>
              <a:tblGrid>
                <a:gridCol w="1330553">
                  <a:extLst>
                    <a:ext uri="{9D8B030D-6E8A-4147-A177-3AD203B41FA5}">
                      <a16:colId xmlns:a16="http://schemas.microsoft.com/office/drawing/2014/main" val="20000"/>
                    </a:ext>
                  </a:extLst>
                </a:gridCol>
                <a:gridCol w="1161600">
                  <a:extLst>
                    <a:ext uri="{9D8B030D-6E8A-4147-A177-3AD203B41FA5}">
                      <a16:colId xmlns:a16="http://schemas.microsoft.com/office/drawing/2014/main" val="20001"/>
                    </a:ext>
                  </a:extLst>
                </a:gridCol>
                <a:gridCol w="1161600">
                  <a:extLst>
                    <a:ext uri="{9D8B030D-6E8A-4147-A177-3AD203B41FA5}">
                      <a16:colId xmlns:a16="http://schemas.microsoft.com/office/drawing/2014/main" val="449451974"/>
                    </a:ext>
                  </a:extLst>
                </a:gridCol>
              </a:tblGrid>
              <a:tr h="324000">
                <a:tc>
                  <a:txBody>
                    <a:bodyPr/>
                    <a:lstStyle/>
                    <a:p>
                      <a:pPr algn="ct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相談件数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申請件数</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642497703"/>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収入更正</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1,725</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696</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24000">
                <a:tc>
                  <a:txBody>
                    <a:bodyPr/>
                    <a:lstStyle/>
                    <a:p>
                      <a:pPr algn="ct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家賃減免</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1,867</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489</a:t>
                      </a:r>
                      <a:r>
                        <a:rPr kumimoji="1" lang="ja-JP" altLang="en-US" sz="1200" b="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件</a:t>
                      </a:r>
                      <a:endParaRPr kumimoji="1" lang="ja-JP" altLang="en-US" sz="1200" b="0" dirty="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53282085"/>
                  </a:ext>
                </a:extLst>
              </a:tr>
            </a:tbl>
          </a:graphicData>
        </a:graphic>
      </p:graphicFrame>
      <p:sp>
        <p:nvSpPr>
          <p:cNvPr id="26" name="正方形/長方形 25"/>
          <p:cNvSpPr/>
          <p:nvPr/>
        </p:nvSpPr>
        <p:spPr>
          <a:xfrm>
            <a:off x="7409879" y="4090253"/>
            <a:ext cx="1608326" cy="246221"/>
          </a:xfrm>
          <a:prstGeom prst="rect">
            <a:avLst/>
          </a:prstGeom>
        </p:spPr>
        <p:txBody>
          <a:bodyPr wrap="square">
            <a:spAutoFit/>
          </a:bodyPr>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382107330"/>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17" name="タイトル 1"/>
          <p:cNvSpPr txBox="1">
            <a:spLocks/>
          </p:cNvSpPr>
          <p:nvPr/>
        </p:nvSpPr>
        <p:spPr>
          <a:xfrm>
            <a:off x="537060" y="954741"/>
            <a:ext cx="8145539" cy="4921623"/>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３．</a:t>
            </a: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コロナ対策予算の概要</a:t>
            </a: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・新型</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コロナウイルス</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対策関連事業費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P.73</a:t>
            </a:r>
            <a:endPar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・令和２（</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の主な取組み</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P.74</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・令和３（</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）年度の主な取組み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P.75</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・令和４（</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）年度の主な取組み</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P.78</a:t>
            </a: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・これまでの補正予算・</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予備費</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対応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P.80</a:t>
            </a: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Tree>
    <p:extLst>
      <p:ext uri="{BB962C8B-B14F-4D97-AF65-F5344CB8AC3E}">
        <p14:creationId xmlns:p14="http://schemas.microsoft.com/office/powerpoint/2010/main" val="419373307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536937"/>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3657601"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新型コロナウイルス感染症関連事業費</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タイトル 1"/>
          <p:cNvSpPr txBox="1">
            <a:spLocks/>
          </p:cNvSpPr>
          <p:nvPr/>
        </p:nvSpPr>
        <p:spPr>
          <a:xfrm>
            <a:off x="698424" y="753533"/>
            <a:ext cx="8145539" cy="5842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令和元（</a:t>
            </a:r>
            <a:r>
              <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2019</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２１　億円</a:t>
            </a:r>
            <a:endPar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主要事業</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生活福祉資金貸付事業費（</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21</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億円）</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令和２（</a:t>
            </a:r>
            <a:r>
              <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１１，８９１　億円</a:t>
            </a:r>
            <a:endPar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主要事業</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制度融資預託金（</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6,926</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億円）</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生活福祉資金貸付事業（</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1,415</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入院病床確保（</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834</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令和３（</a:t>
            </a:r>
            <a:r>
              <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年度　　　　　　　　　</a:t>
            </a:r>
            <a:r>
              <a:rPr kumimoji="1" lang="ja-JP" altLang="en-US"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１８，３４４　億円</a:t>
            </a:r>
            <a:endParaRPr kumimoji="1" lang="en-US" altLang="ja-JP" sz="18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主要事業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営業時間短縮協力金（</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7,421</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制度融資預託金（</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6,058</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入院病床確保</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1,969</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円</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2500"/>
              </a:lnSpc>
              <a:spcBef>
                <a:spcPct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生活福祉資金貸付事業費（</a:t>
            </a:r>
            <a:r>
              <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969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億円）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sp>
        <p:nvSpPr>
          <p:cNvPr id="9" name="テキスト ボックス 8"/>
          <p:cNvSpPr txBox="1"/>
          <p:nvPr/>
        </p:nvSpPr>
        <p:spPr>
          <a:xfrm>
            <a:off x="3657600" y="121001"/>
            <a:ext cx="119964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歳出総額</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6456363" y="6581001"/>
            <a:ext cx="226906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出典</a:t>
            </a: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財政ノート（令和４年９月）</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角丸四角形 6"/>
          <p:cNvSpPr/>
          <p:nvPr/>
        </p:nvSpPr>
        <p:spPr>
          <a:xfrm>
            <a:off x="139879" y="543426"/>
            <a:ext cx="818064" cy="340519"/>
          </a:xfrm>
          <a:prstGeom prst="roundRect">
            <a:avLst/>
          </a:prstGeom>
          <a:solidFill>
            <a:srgbClr val="DBEEF4"/>
          </a:solidFill>
          <a:ln>
            <a:solidFill>
              <a:srgbClr val="B9CDE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決算</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額</a:t>
            </a:r>
          </a:p>
        </p:txBody>
      </p:sp>
    </p:spTree>
    <p:extLst>
      <p:ext uri="{BB962C8B-B14F-4D97-AF65-F5344CB8AC3E}">
        <p14:creationId xmlns:p14="http://schemas.microsoft.com/office/powerpoint/2010/main" val="277090750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令和２年度当初予算の主な取組み（知事重点事業）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1032115"/>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00595">
                <a:tc gridSpan="3">
                  <a:txBody>
                    <a:bodyPr/>
                    <a:lstStyle/>
                    <a:p>
                      <a:r>
                        <a:rPr kumimoji="1" lang="ja-JP" altLang="en-US" sz="1200" dirty="0" smtClean="0">
                          <a:latin typeface="+mn-ea"/>
                          <a:ea typeface="+mn-ea"/>
                        </a:rPr>
                        <a:t>■　</a:t>
                      </a:r>
                      <a:r>
                        <a:rPr kumimoji="1" lang="zh-TW" altLang="en-US" sz="1200" dirty="0" smtClean="0">
                          <a:latin typeface="ＭＳ Ｐゴシック" panose="020B0600070205080204" pitchFamily="50" charset="-128"/>
                          <a:ea typeface="ＭＳ Ｐゴシック" panose="020B0600070205080204" pitchFamily="50" charset="-128"/>
                        </a:rPr>
                        <a:t>事業継続支援</a:t>
                      </a:r>
                      <a:endParaRPr kumimoji="1" lang="ja-JP" altLang="en-US" sz="1200" dirty="0">
                        <a:latin typeface="ＭＳ Ｐゴシック" panose="020B0600070205080204" pitchFamily="50" charset="-128"/>
                        <a:ea typeface="ＭＳ Ｐゴシック" panose="020B0600070205080204" pitchFamily="50" charset="-128"/>
                      </a:endParaRPr>
                    </a:p>
                  </a:txBody>
                  <a:tcP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53197">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49333">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中小企業向け制度融資</a:t>
                      </a:r>
                      <a:endParaRPr kumimoji="1" lang="en-US" altLang="ja-JP" sz="1200" dirty="0" smtClean="0">
                        <a:latin typeface="+mn-ea"/>
                        <a:ea typeface="+mn-ea"/>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（コロナ関連）</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制度融資（新型コロナウイルス感染症関連融資）を実施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278,980,000</a:t>
                      </a:r>
                      <a:r>
                        <a:rPr kumimoji="1" lang="ja-JP" altLang="en-US" sz="1200" dirty="0" smtClean="0">
                          <a:latin typeface="+mn-ea"/>
                          <a:ea typeface="+mn-ea"/>
                        </a:rPr>
                        <a:t>の内数</a:t>
                      </a:r>
                      <a:endParaRPr kumimoji="1" lang="en-US" altLang="ja-JP" sz="1200" dirty="0" smtClean="0">
                        <a:latin typeface="+mn-ea"/>
                        <a:ea typeface="+mn-ea"/>
                      </a:endParaRP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199290" y="101675"/>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3563090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令和３年度当初予算の主な取組み（知事重点事業）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272016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医療関連</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53197">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88000">
                <a:tc>
                  <a:txBody>
                    <a:bodyPr/>
                    <a:lstStyle/>
                    <a:p>
                      <a:r>
                        <a:rPr kumimoji="1" lang="ja-JP" altLang="en-US" sz="1200" dirty="0" smtClean="0">
                          <a:latin typeface="+mn-ea"/>
                          <a:ea typeface="+mn-ea"/>
                        </a:rPr>
                        <a:t>ワクチン接種体制の確保</a:t>
                      </a:r>
                      <a:endParaRPr kumimoji="1" lang="ja-JP" altLang="en-US" sz="1200" dirty="0">
                        <a:latin typeface="+mn-ea"/>
                        <a:ea typeface="+mn-ea"/>
                      </a:endParaRPr>
                    </a:p>
                  </a:txBody>
                  <a:tcPr/>
                </a:tc>
                <a:tc>
                  <a:txBody>
                    <a:bodyPr/>
                    <a:lstStyle/>
                    <a:p>
                      <a:r>
                        <a:rPr kumimoji="1" lang="ja-JP" altLang="en-US" sz="1200" dirty="0" smtClean="0">
                          <a:latin typeface="+mn-ea"/>
                          <a:ea typeface="+mn-ea"/>
                        </a:rPr>
                        <a:t>　ワクチン配送センターの整備や医療従事者等への優先接種実施体制の確保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638,954 </a:t>
                      </a:r>
                    </a:p>
                  </a:txBody>
                  <a:tcPr/>
                </a:tc>
                <a:extLst>
                  <a:ext uri="{0D108BD9-81ED-4DB2-BD59-A6C34878D82A}">
                    <a16:rowId xmlns:a16="http://schemas.microsoft.com/office/drawing/2014/main" val="232911098"/>
                  </a:ext>
                </a:extLst>
              </a:tr>
              <a:tr h="82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相談・検査体制の整備・充実</a:t>
                      </a:r>
                    </a:p>
                  </a:txBody>
                  <a:tcPr/>
                </a:tc>
                <a:tc>
                  <a:txBody>
                    <a:bodyPr/>
                    <a:lstStyle/>
                    <a:p>
                      <a:r>
                        <a:rPr kumimoji="1" lang="ja-JP" altLang="en-US" sz="1200" dirty="0" smtClean="0">
                          <a:latin typeface="+mn-ea"/>
                          <a:ea typeface="+mn-ea"/>
                        </a:rPr>
                        <a:t>　相談体制の充実強化（受信相談センター、自宅待機</a:t>
                      </a:r>
                      <a:r>
                        <a:rPr kumimoji="1" lang="en-US" altLang="ja-JP" sz="1200" dirty="0" smtClean="0">
                          <a:latin typeface="+mn-ea"/>
                          <a:ea typeface="+mn-ea"/>
                        </a:rPr>
                        <a:t>SOS</a:t>
                      </a:r>
                      <a:r>
                        <a:rPr kumimoji="1" lang="ja-JP" altLang="en-US" sz="1200" dirty="0" err="1" smtClean="0">
                          <a:latin typeface="+mn-ea"/>
                          <a:ea typeface="+mn-ea"/>
                        </a:rPr>
                        <a:t>、</a:t>
                      </a:r>
                      <a:r>
                        <a:rPr kumimoji="1" lang="ja-JP" altLang="en-US" sz="1200" dirty="0" smtClean="0">
                          <a:latin typeface="+mn-ea"/>
                          <a:ea typeface="+mn-ea"/>
                        </a:rPr>
                        <a:t>自殺相談窓口、</a:t>
                      </a:r>
                      <a:r>
                        <a:rPr kumimoji="1" lang="en-US" altLang="ja-JP" sz="1200" dirty="0" smtClean="0">
                          <a:latin typeface="+mn-ea"/>
                          <a:ea typeface="+mn-ea"/>
                        </a:rPr>
                        <a:t>SNS</a:t>
                      </a:r>
                      <a:r>
                        <a:rPr kumimoji="1" lang="ja-JP" altLang="en-US" sz="1200" dirty="0" smtClean="0">
                          <a:latin typeface="+mn-ea"/>
                          <a:ea typeface="+mn-ea"/>
                        </a:rPr>
                        <a:t>相談窓口等）、検査体制の整備（スマホ検査センターの運営、地域外来・検査センターの設置、ドライブスルー検査の実施、医療機関等への</a:t>
                      </a:r>
                      <a:r>
                        <a:rPr kumimoji="1" lang="en-US" altLang="ja-JP" sz="1200" dirty="0" smtClean="0">
                          <a:latin typeface="+mn-ea"/>
                          <a:ea typeface="+mn-ea"/>
                        </a:rPr>
                        <a:t>PCR</a:t>
                      </a:r>
                      <a:r>
                        <a:rPr kumimoji="1" lang="ja-JP" altLang="en-US" sz="1200" dirty="0" smtClean="0">
                          <a:latin typeface="+mn-ea"/>
                          <a:ea typeface="+mn-ea"/>
                        </a:rPr>
                        <a:t>検査機器補助、無料検査事業の実施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34,372,926</a:t>
                      </a:r>
                    </a:p>
                  </a:txBody>
                  <a:tcPr/>
                </a:tc>
                <a:extLst>
                  <a:ext uri="{0D108BD9-81ED-4DB2-BD59-A6C34878D82A}">
                    <a16:rowId xmlns:a16="http://schemas.microsoft.com/office/drawing/2014/main" val="4116550198"/>
                  </a:ext>
                </a:extLst>
              </a:tr>
              <a:tr h="552727">
                <a:tc>
                  <a:txBody>
                    <a:bodyPr/>
                    <a:lstStyle/>
                    <a:p>
                      <a:r>
                        <a:rPr kumimoji="1" lang="ja-JP" altLang="en-US" sz="1200" dirty="0" smtClean="0">
                          <a:latin typeface="+mn-ea"/>
                          <a:ea typeface="+mn-ea"/>
                        </a:rPr>
                        <a:t>医療・療養体制の確保</a:t>
                      </a:r>
                      <a:endParaRPr kumimoji="1" lang="ja-JP" altLang="en-US" sz="1200" dirty="0">
                        <a:latin typeface="+mn-ea"/>
                        <a:ea typeface="+mn-ea"/>
                      </a:endParaRPr>
                    </a:p>
                  </a:txBody>
                  <a:tcPr/>
                </a:tc>
                <a:tc>
                  <a:txBody>
                    <a:bodyPr/>
                    <a:lstStyle/>
                    <a:p>
                      <a:r>
                        <a:rPr kumimoji="1" lang="ja-JP" altLang="en-US" sz="1200" dirty="0" smtClean="0">
                          <a:latin typeface="+mn-ea"/>
                          <a:ea typeface="+mn-ea"/>
                        </a:rPr>
                        <a:t>　</a:t>
                      </a:r>
                      <a:r>
                        <a:rPr kumimoji="1" lang="ja-JP" altLang="en-US" sz="1200" dirty="0" smtClean="0">
                          <a:solidFill>
                            <a:schemeClr val="tx1"/>
                          </a:solidFill>
                          <a:latin typeface="+mn-ea"/>
                          <a:ea typeface="+mn-ea"/>
                        </a:rPr>
                        <a:t>医療機関への支援（病床確保経費補助、医療機器等の整備補助、医療資器材配付、医療従事者派遣補助、宿泊施設借上げ費用補助　等）、医療従事者への支援（特殊勤務手当の支給、助け合い基金を活用した支援金贈呈　等）、入院・療養体制の確保（宿泊療養施設の健康管理体制確保、軽症者宿泊施設確保、自宅療養者の生活支援　等）、医療施設等の運営（大阪コロナ重症センター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latin typeface="+mn-ea"/>
                          <a:ea typeface="+mn-ea"/>
                        </a:rPr>
                        <a:t>137,889,245</a:t>
                      </a:r>
                    </a:p>
                  </a:txBody>
                  <a:tcPr/>
                </a:tc>
                <a:extLst>
                  <a:ext uri="{0D108BD9-81ED-4DB2-BD59-A6C34878D82A}">
                    <a16:rowId xmlns:a16="http://schemas.microsoft.com/office/drawing/2014/main" val="2622269142"/>
                  </a:ext>
                </a:extLst>
              </a:tr>
            </a:tbl>
          </a:graphicData>
        </a:graphic>
      </p:graphicFrame>
      <p:graphicFrame>
        <p:nvGraphicFramePr>
          <p:cNvPr id="12" name="表 11"/>
          <p:cNvGraphicFramePr>
            <a:graphicFrameLocks noGrp="1"/>
          </p:cNvGraphicFramePr>
          <p:nvPr>
            <p:extLst/>
          </p:nvPr>
        </p:nvGraphicFramePr>
        <p:xfrm>
          <a:off x="206062" y="3142811"/>
          <a:ext cx="8822028" cy="790923"/>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solidFill>
                            <a:schemeClr val="tx1"/>
                          </a:solidFill>
                        </a:rPr>
                        <a:t>■　府民の感染防止対策・リスクコミュニケーション</a:t>
                      </a:r>
                      <a:endParaRPr kumimoji="1" lang="ja-JP" altLang="en-US" sz="1200" dirty="0">
                        <a:solidFill>
                          <a:schemeClr val="tx1"/>
                        </a:solidFill>
                      </a:endParaRPr>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6923">
                <a:tc>
                  <a:txBody>
                    <a:bodyPr/>
                    <a:lstStyle/>
                    <a:p>
                      <a:r>
                        <a:rPr kumimoji="1" lang="ja-JP" altLang="en-US" sz="1200" dirty="0" smtClean="0">
                          <a:solidFill>
                            <a:schemeClr val="tx1"/>
                          </a:solidFill>
                          <a:latin typeface="+mn-ea"/>
                          <a:ea typeface="+mn-ea"/>
                        </a:rPr>
                        <a:t>飲食店等における感染防止対策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感染防止宣言ステッカーシステムや大阪コロナ追跡システムの運営及び実効性確保に向けた</a:t>
                      </a:r>
                      <a:r>
                        <a:rPr kumimoji="1" lang="ja-JP" altLang="en-US" sz="1200" strike="noStrike" dirty="0" smtClean="0">
                          <a:solidFill>
                            <a:schemeClr val="tx1"/>
                          </a:solidFill>
                          <a:latin typeface="+mn-ea"/>
                          <a:ea typeface="+mn-ea"/>
                        </a:rPr>
                        <a:t>飲食店</a:t>
                      </a:r>
                      <a:r>
                        <a:rPr kumimoji="1" lang="ja-JP" altLang="en-US" sz="1200" dirty="0" smtClean="0">
                          <a:solidFill>
                            <a:schemeClr val="tx1"/>
                          </a:solidFill>
                          <a:latin typeface="+mn-ea"/>
                          <a:ea typeface="+mn-ea"/>
                        </a:rPr>
                        <a:t>への現地調査</a:t>
                      </a:r>
                      <a:r>
                        <a:rPr kumimoji="1" lang="ja-JP" altLang="en-US" sz="1200" b="0" dirty="0" smtClean="0">
                          <a:solidFill>
                            <a:schemeClr val="tx1"/>
                          </a:solidFill>
                          <a:latin typeface="+mn-ea"/>
                          <a:ea typeface="+mn-ea"/>
                        </a:rPr>
                        <a:t>等</a:t>
                      </a:r>
                      <a:r>
                        <a:rPr kumimoji="1" lang="ja-JP" altLang="en-US" sz="1200" dirty="0" smtClean="0">
                          <a:solidFill>
                            <a:schemeClr val="tx1"/>
                          </a:solidFill>
                          <a:latin typeface="+mn-ea"/>
                          <a:ea typeface="+mn-ea"/>
                        </a:rPr>
                        <a:t>を実施。</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55,495</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266525"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206062" y="3949949"/>
          <a:ext cx="8822028" cy="2304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solidFill>
                            <a:schemeClr val="tx1"/>
                          </a:solidFill>
                        </a:rPr>
                        <a:t>■　事業継続支援</a:t>
                      </a:r>
                      <a:endParaRPr kumimoji="1" lang="ja-JP" altLang="en-US" sz="1200" dirty="0">
                        <a:solidFill>
                          <a:schemeClr val="tx1"/>
                        </a:solidFill>
                      </a:endParaRPr>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国内旅行の</a:t>
                      </a:r>
                      <a:r>
                        <a:rPr kumimoji="1" lang="ja-JP" altLang="en-US" sz="1200" strike="noStrike" dirty="0" smtClean="0">
                          <a:solidFill>
                            <a:schemeClr val="tx1"/>
                          </a:solidFill>
                          <a:latin typeface="+mn-ea"/>
                          <a:ea typeface="+mn-ea"/>
                        </a:rPr>
                        <a:t>観光</a:t>
                      </a:r>
                      <a:r>
                        <a:rPr kumimoji="1" lang="ja-JP" altLang="en-US" sz="1200" dirty="0" smtClean="0">
                          <a:solidFill>
                            <a:schemeClr val="tx1"/>
                          </a:solidFill>
                          <a:latin typeface="+mn-ea"/>
                          <a:ea typeface="+mn-ea"/>
                        </a:rPr>
                        <a:t>消費の喚起</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ja-JP" altLang="en-US" sz="1200" strike="noStrike" dirty="0" smtClean="0">
                          <a:solidFill>
                            <a:schemeClr val="tx1"/>
                          </a:solidFill>
                          <a:latin typeface="+mn-ea"/>
                          <a:ea typeface="+mn-ea"/>
                        </a:rPr>
                        <a:t>対象となるプランの</a:t>
                      </a:r>
                      <a:r>
                        <a:rPr kumimoji="1" lang="ja-JP" altLang="en-US" sz="1200" dirty="0" smtClean="0">
                          <a:solidFill>
                            <a:schemeClr val="tx1"/>
                          </a:solidFill>
                          <a:latin typeface="+mn-ea"/>
                          <a:ea typeface="+mn-ea"/>
                        </a:rPr>
                        <a:t>利用に対してクーポンを配布することにより、観光需要を喚起するキャンペーンを実施。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550,000</a:t>
                      </a:r>
                    </a:p>
                  </a:txBody>
                  <a:tcPr/>
                </a:tc>
                <a:extLst>
                  <a:ext uri="{0D108BD9-81ED-4DB2-BD59-A6C34878D82A}">
                    <a16:rowId xmlns:a16="http://schemas.microsoft.com/office/drawing/2014/main" val="232911098"/>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商店街の活性化</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商店街において、新しい生活様式に沿った「モデル創出」に取組み、成果を普及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28,805</a:t>
                      </a:r>
                    </a:p>
                  </a:txBody>
                  <a:tcPr/>
                </a:tc>
                <a:extLst>
                  <a:ext uri="{0D108BD9-81ED-4DB2-BD59-A6C34878D82A}">
                    <a16:rowId xmlns:a16="http://schemas.microsoft.com/office/drawing/2014/main" val="422631171"/>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文化芸術活動への支援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公演・展示にかかる施設使用料補助、公演機会の創出、文化芸術の魅力発信</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294,000</a:t>
                      </a:r>
                    </a:p>
                  </a:txBody>
                  <a:tcPr/>
                </a:tc>
                <a:extLst>
                  <a:ext uri="{0D108BD9-81ED-4DB2-BD59-A6C34878D82A}">
                    <a16:rowId xmlns:a16="http://schemas.microsoft.com/office/drawing/2014/main" val="64627200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中小企業の</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推進に向けた人材育成講座・専門家派遣の実施、初期の研究開発への助成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60,188</a:t>
                      </a:r>
                    </a:p>
                  </a:txBody>
                  <a:tcPr/>
                </a:tc>
                <a:extLst>
                  <a:ext uri="{0D108BD9-81ED-4DB2-BD59-A6C34878D82A}">
                    <a16:rowId xmlns:a16="http://schemas.microsoft.com/office/drawing/2014/main" val="946284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中小企業向け制度融資</a:t>
                      </a:r>
                      <a:endParaRPr kumimoji="1" lang="en-US" altLang="ja-JP" sz="1200" dirty="0" smtClean="0">
                        <a:solidFill>
                          <a:schemeClr val="tx1"/>
                        </a:solidFill>
                        <a:latin typeface="+mn-ea"/>
                        <a:ea typeface="+mn-ea"/>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（コロナ関連）</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制度融資（新型コロナウイルス感染症関連融資）を実施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891,326,500</a:t>
                      </a:r>
                      <a:r>
                        <a:rPr kumimoji="1" lang="ja-JP" altLang="en-US" sz="1200" dirty="0" smtClean="0">
                          <a:solidFill>
                            <a:schemeClr val="tx1"/>
                          </a:solidFill>
                          <a:latin typeface="+mn-ea"/>
                          <a:ea typeface="+mn-ea"/>
                        </a:rPr>
                        <a:t>の内数</a:t>
                      </a:r>
                      <a:endParaRPr kumimoji="1" lang="en-US" altLang="ja-JP" sz="1200" dirty="0" smtClean="0">
                        <a:solidFill>
                          <a:schemeClr val="tx1"/>
                        </a:solidFill>
                        <a:latin typeface="+mn-ea"/>
                        <a:ea typeface="+mn-ea"/>
                      </a:endParaRPr>
                    </a:p>
                  </a:txBody>
                  <a:tcPr/>
                </a:tc>
                <a:extLst>
                  <a:ext uri="{0D108BD9-81ED-4DB2-BD59-A6C34878D82A}">
                    <a16:rowId xmlns:a16="http://schemas.microsoft.com/office/drawing/2014/main" val="662517920"/>
                  </a:ext>
                </a:extLst>
              </a:tr>
            </a:tbl>
          </a:graphicData>
        </a:graphic>
      </p:graphicFrame>
    </p:spTree>
    <p:extLst>
      <p:ext uri="{BB962C8B-B14F-4D97-AF65-F5344CB8AC3E}">
        <p14:creationId xmlns:p14="http://schemas.microsoft.com/office/powerpoint/2010/main" val="306138641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令和３年度当初予算の主な取組み（知事重点事業）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181152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学校での対策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62236">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88000">
                <a:tc>
                  <a:txBody>
                    <a:bodyPr/>
                    <a:lstStyle/>
                    <a:p>
                      <a:r>
                        <a:rPr kumimoji="1" lang="ja-JP" altLang="en-US" sz="1200" dirty="0" smtClean="0">
                          <a:latin typeface="+mn-ea"/>
                          <a:ea typeface="+mn-ea"/>
                        </a:rPr>
                        <a:t>スマートスクールの推進</a:t>
                      </a:r>
                      <a:endParaRPr kumimoji="1" lang="ja-JP" altLang="en-US" sz="1200" dirty="0">
                        <a:latin typeface="+mn-ea"/>
                        <a:ea typeface="+mn-ea"/>
                      </a:endParaRPr>
                    </a:p>
                  </a:txBody>
                  <a:tcPr/>
                </a:tc>
                <a:tc>
                  <a:txBody>
                    <a:bodyPr/>
                    <a:lstStyle/>
                    <a:p>
                      <a:r>
                        <a:rPr kumimoji="1" lang="ja-JP" altLang="en-US" sz="1200" dirty="0" smtClean="0">
                          <a:latin typeface="+mn-ea"/>
                          <a:ea typeface="+mn-ea"/>
                        </a:rPr>
                        <a:t>　府立高校等に児童生徒１人１台の端末整備、</a:t>
                      </a:r>
                      <a:r>
                        <a:rPr kumimoji="1" lang="en-US" altLang="ja-JP" sz="1200" dirty="0" smtClean="0">
                          <a:latin typeface="+mn-ea"/>
                          <a:ea typeface="+mn-ea"/>
                        </a:rPr>
                        <a:t>ICT</a:t>
                      </a:r>
                      <a:r>
                        <a:rPr kumimoji="1" lang="ja-JP" altLang="en-US" sz="1200" dirty="0" smtClean="0">
                          <a:latin typeface="+mn-ea"/>
                          <a:ea typeface="+mn-ea"/>
                        </a:rPr>
                        <a:t>環境整備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1,973,684 </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スクールカウンセラーの配置</a:t>
                      </a:r>
                    </a:p>
                  </a:txBody>
                  <a:tcPr/>
                </a:tc>
                <a:tc>
                  <a:txBody>
                    <a:bodyPr/>
                    <a:lstStyle/>
                    <a:p>
                      <a:r>
                        <a:rPr kumimoji="1" lang="ja-JP" altLang="en-US" sz="1200" dirty="0" smtClean="0">
                          <a:latin typeface="+mn-ea"/>
                          <a:ea typeface="+mn-ea"/>
                        </a:rPr>
                        <a:t>　児童・生徒の心のケアや保護者等の悩み相談、教職員への助言・援助等を実施するため、スクールカウンセラーを配置</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430,939</a:t>
                      </a:r>
                    </a:p>
                  </a:txBody>
                  <a:tcPr/>
                </a:tc>
                <a:extLst>
                  <a:ext uri="{0D108BD9-81ED-4DB2-BD59-A6C34878D82A}">
                    <a16:rowId xmlns:a16="http://schemas.microsoft.com/office/drawing/2014/main" val="4116550198"/>
                  </a:ext>
                </a:extLst>
              </a:tr>
              <a:tr h="240451">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スクールサポートスタッフ等の配置</a:t>
                      </a:r>
                    </a:p>
                  </a:txBody>
                  <a:tcPr/>
                </a:tc>
                <a:tc>
                  <a:txBody>
                    <a:bodyPr/>
                    <a:lstStyle/>
                    <a:p>
                      <a:r>
                        <a:rPr kumimoji="1" lang="ja-JP" altLang="en-US" sz="1200" dirty="0" smtClean="0">
                          <a:latin typeface="+mn-ea"/>
                          <a:ea typeface="+mn-ea"/>
                        </a:rPr>
                        <a:t>　臨時休業等による学習の遅れを取り戻すため、スクールサポートスタッフ・学習支援員を配置</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453,079</a:t>
                      </a:r>
                    </a:p>
                  </a:txBody>
                  <a:tcPr/>
                </a:tc>
                <a:extLst>
                  <a:ext uri="{0D108BD9-81ED-4DB2-BD59-A6C34878D82A}">
                    <a16:rowId xmlns:a16="http://schemas.microsoft.com/office/drawing/2014/main" val="2046514836"/>
                  </a:ext>
                </a:extLst>
              </a:tr>
            </a:tbl>
          </a:graphicData>
        </a:graphic>
      </p:graphicFrame>
      <p:graphicFrame>
        <p:nvGraphicFramePr>
          <p:cNvPr id="12" name="表 11"/>
          <p:cNvGraphicFramePr>
            <a:graphicFrameLocks noGrp="1"/>
          </p:cNvGraphicFramePr>
          <p:nvPr>
            <p:extLst/>
          </p:nvPr>
        </p:nvGraphicFramePr>
        <p:xfrm>
          <a:off x="206062" y="2265082"/>
          <a:ext cx="8822028" cy="792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高齢者施設等での対策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福祉施設における感染防止策の推進</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介護施設等の個室化改修、簡易陰圧装置・換気設備の設置、衛生用品購入等かかり増し経費の補助、応援職員派遣体制の整備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latin typeface="+mn-ea"/>
                          <a:ea typeface="+mn-ea"/>
                        </a:rPr>
                        <a:t>4,582,833</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306867"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206062" y="4335958"/>
          <a:ext cx="8822028" cy="2016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生活者支援</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88000">
                <a:tc>
                  <a:txBody>
                    <a:bodyPr/>
                    <a:lstStyle/>
                    <a:p>
                      <a:r>
                        <a:rPr kumimoji="1" lang="ja-JP" altLang="en-US" sz="1200" dirty="0" smtClean="0">
                          <a:solidFill>
                            <a:schemeClr val="tx1"/>
                          </a:solidFill>
                          <a:latin typeface="+mn-ea"/>
                          <a:ea typeface="+mn-ea"/>
                        </a:rPr>
                        <a:t>若年者層向け</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相談の実施</a:t>
                      </a:r>
                      <a:endParaRPr kumimoji="1" lang="ja-JP" altLang="en-US" sz="1200" dirty="0">
                        <a:solidFill>
                          <a:schemeClr val="tx1"/>
                        </a:solidFill>
                        <a:latin typeface="+mn-ea"/>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自殺対策を強化するため、</a:t>
                      </a:r>
                      <a:r>
                        <a:rPr kumimoji="1" lang="en-US" altLang="ja-JP" sz="1200" dirty="0" smtClean="0">
                          <a:solidFill>
                            <a:schemeClr val="tx1"/>
                          </a:solidFill>
                          <a:latin typeface="+mn-ea"/>
                          <a:ea typeface="+mn-ea"/>
                        </a:rPr>
                        <a:t>40</a:t>
                      </a:r>
                      <a:r>
                        <a:rPr kumimoji="1" lang="ja-JP" altLang="en-US" sz="1200" dirty="0" smtClean="0">
                          <a:solidFill>
                            <a:schemeClr val="tx1"/>
                          </a:solidFill>
                          <a:latin typeface="+mn-ea"/>
                          <a:ea typeface="+mn-ea"/>
                        </a:rPr>
                        <a:t>歳未満の若年者層に対して、</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25,638</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女性のための</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相談窓口の開設</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コロナ禍において課題を抱える女性に対する相談体制の充実</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6,311</a:t>
                      </a:r>
                    </a:p>
                  </a:txBody>
                  <a:tcPr/>
                </a:tc>
                <a:extLst>
                  <a:ext uri="{0D108BD9-81ED-4DB2-BD59-A6C34878D82A}">
                    <a16:rowId xmlns:a16="http://schemas.microsoft.com/office/drawing/2014/main" val="422631171"/>
                  </a:ext>
                </a:extLst>
              </a:tr>
              <a:tr h="468000">
                <a:tc>
                  <a:txBody>
                    <a:bodyPr/>
                    <a:lstStyle/>
                    <a:p>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社会課題解決活動支援</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コロナ禍で顕在化した社会的課題に対し、民間・</a:t>
                      </a:r>
                      <a:r>
                        <a:rPr kumimoji="1" lang="en-US" altLang="ja-JP" sz="1200" dirty="0" smtClean="0">
                          <a:solidFill>
                            <a:schemeClr val="tx1"/>
                          </a:solidFill>
                          <a:latin typeface="+mn-ea"/>
                          <a:ea typeface="+mn-ea"/>
                        </a:rPr>
                        <a:t>NPO</a:t>
                      </a:r>
                      <a:r>
                        <a:rPr kumimoji="1" lang="ja-JP" altLang="en-US" sz="1200" dirty="0" smtClean="0">
                          <a:solidFill>
                            <a:schemeClr val="tx1"/>
                          </a:solidFill>
                          <a:latin typeface="+mn-ea"/>
                          <a:ea typeface="+mn-ea"/>
                        </a:rPr>
                        <a:t>法人などと連携し、早期に解決する取組みを推進</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2,787</a:t>
                      </a:r>
                    </a:p>
                  </a:txBody>
                  <a:tcPr/>
                </a:tc>
                <a:extLst>
                  <a:ext uri="{0D108BD9-81ED-4DB2-BD59-A6C34878D82A}">
                    <a16:rowId xmlns:a16="http://schemas.microsoft.com/office/drawing/2014/main" val="319530735"/>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ウィズコロナ、ポストコロナに対応した地域活動モデルの開発</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latin typeface="+mn-ea"/>
                          <a:ea typeface="+mn-ea"/>
                        </a:rPr>
                        <a:t>　</a:t>
                      </a:r>
                      <a:r>
                        <a:rPr kumimoji="1" lang="ja-JP" altLang="en-US" sz="1200" dirty="0" smtClean="0">
                          <a:solidFill>
                            <a:schemeClr val="tx1"/>
                          </a:solidFill>
                          <a:latin typeface="+mn-ea"/>
                          <a:ea typeface="+mn-ea"/>
                        </a:rPr>
                        <a:t>ウィズコロナに加え、ポストコロナも見据えた府民の孤立や不安解消のための地域活動を</a:t>
                      </a:r>
                      <a:r>
                        <a:rPr kumimoji="1" lang="ja-JP" altLang="en-US" sz="1200" strike="noStrike" dirty="0" smtClean="0">
                          <a:solidFill>
                            <a:schemeClr val="tx1"/>
                          </a:solidFill>
                          <a:latin typeface="+mn-ea"/>
                          <a:ea typeface="+mn-ea"/>
                        </a:rPr>
                        <a:t>行う団体に対して助成</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40,000</a:t>
                      </a:r>
                    </a:p>
                  </a:txBody>
                  <a:tcPr/>
                </a:tc>
                <a:extLst>
                  <a:ext uri="{0D108BD9-81ED-4DB2-BD59-A6C34878D82A}">
                    <a16:rowId xmlns:a16="http://schemas.microsoft.com/office/drawing/2014/main" val="787293229"/>
                  </a:ext>
                </a:extLst>
              </a:tr>
            </a:tbl>
          </a:graphicData>
        </a:graphic>
      </p:graphicFrame>
      <p:graphicFrame>
        <p:nvGraphicFramePr>
          <p:cNvPr id="8" name="表 7"/>
          <p:cNvGraphicFramePr>
            <a:graphicFrameLocks noGrp="1"/>
          </p:cNvGraphicFramePr>
          <p:nvPr>
            <p:extLst/>
          </p:nvPr>
        </p:nvGraphicFramePr>
        <p:xfrm>
          <a:off x="206062" y="3071916"/>
          <a:ext cx="8822028" cy="1260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雇用対策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民間人材サービス事業者と連携した緊急雇用対策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緊急雇用対策特設</a:t>
                      </a:r>
                      <a:r>
                        <a:rPr kumimoji="1" lang="en-US" altLang="ja-JP" sz="1200" dirty="0" smtClean="0">
                          <a:solidFill>
                            <a:schemeClr val="tx1"/>
                          </a:solidFill>
                          <a:latin typeface="+mn-ea"/>
                          <a:ea typeface="+mn-ea"/>
                        </a:rPr>
                        <a:t>HP</a:t>
                      </a:r>
                      <a:r>
                        <a:rPr kumimoji="1" lang="ja-JP" altLang="en-US" sz="1200" dirty="0" smtClean="0">
                          <a:solidFill>
                            <a:schemeClr val="tx1"/>
                          </a:solidFill>
                          <a:latin typeface="+mn-ea"/>
                          <a:ea typeface="+mn-ea"/>
                        </a:rPr>
                        <a:t>「にであう」の機能強化、</a:t>
                      </a:r>
                      <a:r>
                        <a:rPr kumimoji="1" lang="ja-JP" altLang="en-US" sz="1200" b="0" dirty="0" smtClean="0">
                          <a:solidFill>
                            <a:schemeClr val="tx1"/>
                          </a:solidFill>
                          <a:latin typeface="+mn-ea"/>
                          <a:ea typeface="+mn-ea"/>
                        </a:rPr>
                        <a:t>事業者の採用意欲向上に資するための支援金支給　等</a:t>
                      </a:r>
                      <a:endParaRPr kumimoji="1" lang="ja-JP" altLang="en-US" sz="1200" b="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2,585,676</a:t>
                      </a:r>
                    </a:p>
                  </a:txBody>
                  <a:tcPr/>
                </a:tc>
                <a:extLst>
                  <a:ext uri="{0D108BD9-81ED-4DB2-BD59-A6C34878D82A}">
                    <a16:rowId xmlns:a16="http://schemas.microsoft.com/office/drawing/2014/main" val="232911098"/>
                  </a:ext>
                </a:extLst>
              </a:tr>
              <a:tr h="468000">
                <a:tc>
                  <a:txBody>
                    <a:bodyPr/>
                    <a:lstStyle/>
                    <a:p>
                      <a:r>
                        <a:rPr kumimoji="1" lang="ja-JP" altLang="en-US" sz="1200" dirty="0" smtClean="0">
                          <a:solidFill>
                            <a:schemeClr val="tx1"/>
                          </a:solidFill>
                          <a:latin typeface="+mn-ea"/>
                          <a:ea typeface="+mn-ea"/>
                        </a:rPr>
                        <a:t>就職に向けた支援</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女性、若者、高年齢者などをターゲットと</a:t>
                      </a:r>
                      <a:r>
                        <a:rPr kumimoji="1" lang="ja-JP" altLang="en-US" sz="1200" b="0" dirty="0" smtClean="0">
                          <a:solidFill>
                            <a:schemeClr val="tx1"/>
                          </a:solidFill>
                          <a:latin typeface="+mn-ea"/>
                          <a:ea typeface="+mn-ea"/>
                        </a:rPr>
                        <a:t>し</a:t>
                      </a:r>
                      <a:r>
                        <a:rPr kumimoji="1" lang="ja-JP" altLang="en-US" sz="1200" b="0" strike="noStrike" dirty="0" smtClean="0">
                          <a:solidFill>
                            <a:schemeClr val="tx1"/>
                          </a:solidFill>
                          <a:latin typeface="+mn-ea"/>
                          <a:ea typeface="+mn-ea"/>
                        </a:rPr>
                        <a:t>た就職</a:t>
                      </a:r>
                      <a:r>
                        <a:rPr kumimoji="1" lang="ja-JP" altLang="en-US" sz="1200" dirty="0" smtClean="0">
                          <a:solidFill>
                            <a:schemeClr val="tx1"/>
                          </a:solidFill>
                          <a:latin typeface="+mn-ea"/>
                          <a:ea typeface="+mn-ea"/>
                        </a:rPr>
                        <a:t>支援、人材不足業界への公共職業訓練を通じた就職支援、企業とのマッチング支援、求職者向けセミナー開催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2,279,609</a:t>
                      </a:r>
                    </a:p>
                  </a:txBody>
                  <a:tcPr/>
                </a:tc>
                <a:extLst>
                  <a:ext uri="{0D108BD9-81ED-4DB2-BD59-A6C34878D82A}">
                    <a16:rowId xmlns:a16="http://schemas.microsoft.com/office/drawing/2014/main" val="2545796334"/>
                  </a:ext>
                </a:extLst>
              </a:tr>
            </a:tbl>
          </a:graphicData>
        </a:graphic>
      </p:graphicFrame>
    </p:spTree>
    <p:extLst>
      <p:ext uri="{BB962C8B-B14F-4D97-AF65-F5344CB8AC3E}">
        <p14:creationId xmlns:p14="http://schemas.microsoft.com/office/powerpoint/2010/main" val="305839700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令和３年度当初予算の主な取組み（知事重点事業）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テキスト ボックス 13"/>
          <p:cNvSpPr txBox="1"/>
          <p:nvPr/>
        </p:nvSpPr>
        <p:spPr>
          <a:xfrm>
            <a:off x="7306867"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06062" y="438575"/>
          <a:ext cx="8822028" cy="164232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その他の取組み</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137160">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32911098"/>
                  </a:ext>
                </a:extLst>
              </a:tr>
              <a:tr h="288000">
                <a:tc>
                  <a:txBody>
                    <a:bodyPr/>
                    <a:lstStyle/>
                    <a:p>
                      <a:r>
                        <a:rPr kumimoji="1" lang="zh-TW" altLang="en-US" sz="1200" dirty="0" smtClean="0">
                          <a:latin typeface="ＭＳ Ｐゴシック" panose="020B0600070205080204" pitchFamily="50" charset="-128"/>
                          <a:ea typeface="ＭＳ Ｐゴシック" panose="020B0600070205080204" pitchFamily="50" charset="-128"/>
                        </a:rPr>
                        <a:t>感染症</a:t>
                      </a:r>
                      <a:r>
                        <a:rPr kumimoji="1" lang="ja-JP" altLang="en-US" sz="1200" dirty="0" smtClean="0">
                          <a:latin typeface="ＭＳ Ｐゴシック" panose="020B0600070205080204" pitchFamily="50" charset="-128"/>
                          <a:ea typeface="ＭＳ Ｐゴシック" panose="020B0600070205080204" pitchFamily="50" charset="-128"/>
                        </a:rPr>
                        <a:t>対策</a:t>
                      </a:r>
                      <a:r>
                        <a:rPr kumimoji="1" lang="zh-TW" altLang="en-US" sz="1200" dirty="0" smtClean="0">
                          <a:latin typeface="ＭＳ Ｐゴシック" panose="020B0600070205080204" pitchFamily="50" charset="-128"/>
                          <a:ea typeface="ＭＳ Ｐゴシック" panose="020B0600070205080204" pitchFamily="50" charset="-128"/>
                        </a:rPr>
                        <a:t>研究</a:t>
                      </a:r>
                      <a:r>
                        <a:rPr kumimoji="1" lang="ja-JP" altLang="en-US" sz="1200" dirty="0" smtClean="0">
                          <a:latin typeface="ＭＳ Ｐゴシック" panose="020B0600070205080204" pitchFamily="50" charset="-128"/>
                          <a:ea typeface="ＭＳ Ｐゴシック" panose="020B0600070205080204" pitchFamily="50" charset="-128"/>
                        </a:rPr>
                        <a:t>の</a:t>
                      </a:r>
                      <a:r>
                        <a:rPr kumimoji="1" lang="zh-TW" altLang="en-US" sz="1200" dirty="0" smtClean="0">
                          <a:latin typeface="ＭＳ Ｐゴシック" panose="020B0600070205080204" pitchFamily="50" charset="-128"/>
                          <a:ea typeface="ＭＳ Ｐゴシック" panose="020B0600070205080204" pitchFamily="50" charset="-128"/>
                        </a:rPr>
                        <a:t>推進</a:t>
                      </a:r>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大阪府立大学・大阪市立大学において、感染症に関する調査研究を実施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34,900</a:t>
                      </a:r>
                    </a:p>
                  </a:txBody>
                  <a:tcPr/>
                </a:tc>
                <a:extLst>
                  <a:ext uri="{0D108BD9-81ED-4DB2-BD59-A6C34878D82A}">
                    <a16:rowId xmlns:a16="http://schemas.microsoft.com/office/drawing/2014/main" val="2016607214"/>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zh-TW" altLang="en-US" sz="1200" dirty="0" smtClean="0">
                          <a:latin typeface="ＭＳ Ｐゴシック" panose="020B0600070205080204" pitchFamily="50" charset="-128"/>
                          <a:ea typeface="ＭＳ Ｐゴシック" panose="020B0600070205080204" pitchFamily="50" charset="-128"/>
                        </a:rPr>
                        <a:t>非常勤職員</a:t>
                      </a:r>
                      <a:r>
                        <a:rPr kumimoji="1" lang="ja-JP" altLang="en-US" sz="1200" dirty="0" smtClean="0">
                          <a:latin typeface="ＭＳ Ｐゴシック" panose="020B0600070205080204" pitchFamily="50" charset="-128"/>
                          <a:ea typeface="ＭＳ Ｐゴシック" panose="020B0600070205080204" pitchFamily="50" charset="-128"/>
                        </a:rPr>
                        <a:t>の</a:t>
                      </a:r>
                      <a:r>
                        <a:rPr kumimoji="1" lang="zh-TW" altLang="en-US" sz="1200" dirty="0" smtClean="0">
                          <a:latin typeface="ＭＳ Ｐゴシック" panose="020B0600070205080204" pitchFamily="50" charset="-128"/>
                          <a:ea typeface="ＭＳ Ｐゴシック" panose="020B0600070205080204" pitchFamily="50" charset="-128"/>
                        </a:rPr>
                        <a:t>緊急雇用</a:t>
                      </a:r>
                      <a:endParaRPr kumimoji="1" lang="ja-JP" altLang="en-US" sz="1200" dirty="0" smtClean="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就労機会を失った者に対する支援として、非常勤職員を雇用</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64,710</a:t>
                      </a:r>
                    </a:p>
                  </a:txBody>
                  <a:tcPr/>
                </a:tc>
                <a:extLst>
                  <a:ext uri="{0D108BD9-81ED-4DB2-BD59-A6C34878D82A}">
                    <a16:rowId xmlns:a16="http://schemas.microsoft.com/office/drawing/2014/main" val="1563971562"/>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anose="020B0600070205080204" pitchFamily="50" charset="-128"/>
                          <a:ea typeface="ＭＳ Ｐゴシック" panose="020B0600070205080204" pitchFamily="50" charset="-128"/>
                        </a:rPr>
                        <a:t>庁内テレワークの推進</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ニューノーマル時代の新しい生活様式の実践が求められている中、緊急時だけでなく職員が「どこでも職場と同様に働く」ことができるよう、環境整備を実施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175,429</a:t>
                      </a:r>
                    </a:p>
                  </a:txBody>
                  <a:tcPr/>
                </a:tc>
                <a:extLst>
                  <a:ext uri="{0D108BD9-81ED-4DB2-BD59-A6C34878D82A}">
                    <a16:rowId xmlns:a16="http://schemas.microsoft.com/office/drawing/2014/main" val="422631171"/>
                  </a:ext>
                </a:extLst>
              </a:tr>
            </a:tbl>
          </a:graphicData>
        </a:graphic>
      </p:graphicFrame>
    </p:spTree>
    <p:extLst>
      <p:ext uri="{BB962C8B-B14F-4D97-AF65-F5344CB8AC3E}">
        <p14:creationId xmlns:p14="http://schemas.microsoft.com/office/powerpoint/2010/main" val="2003300883"/>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77635" y="6564338"/>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1" lang="ja-JP" altLang="en-US" sz="1200" b="0" i="0" u="none" strike="noStrike" kern="1200" cap="none" spc="0" normalizeH="0" baseline="0" noProof="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令和４年度当初予算の主な取組み（知事重点事業）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206062" y="437882"/>
          <a:ext cx="8822028" cy="272304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医療関連</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53197">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288000">
                <a:tc>
                  <a:txBody>
                    <a:bodyPr/>
                    <a:lstStyle/>
                    <a:p>
                      <a:r>
                        <a:rPr kumimoji="1" lang="ja-JP" altLang="en-US" sz="1200" dirty="0" smtClean="0">
                          <a:solidFill>
                            <a:schemeClr val="tx1"/>
                          </a:solidFill>
                          <a:latin typeface="+mn-ea"/>
                          <a:ea typeface="+mn-ea"/>
                        </a:rPr>
                        <a:t>ワクチン接種体制の確保</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府による集団接種会場の運営や個別接種促進等の支援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20,990,453 </a:t>
                      </a:r>
                    </a:p>
                  </a:txBody>
                  <a:tcPr/>
                </a:tc>
                <a:extLst>
                  <a:ext uri="{0D108BD9-81ED-4DB2-BD59-A6C34878D82A}">
                    <a16:rowId xmlns:a16="http://schemas.microsoft.com/office/drawing/2014/main" val="232911098"/>
                  </a:ext>
                </a:extLst>
              </a:tr>
              <a:tr h="64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chemeClr val="tx1"/>
                          </a:solidFill>
                          <a:effectLst/>
                          <a:latin typeface="+mj-ea"/>
                          <a:ea typeface="+mn-ea"/>
                          <a:cs typeface="+mn-cs"/>
                        </a:rPr>
                        <a:t>相談・検査体制の整備・充実</a:t>
                      </a:r>
                    </a:p>
                  </a:txBody>
                  <a:tcPr/>
                </a:tc>
                <a:tc>
                  <a:txBody>
                    <a:bodyPr/>
                    <a:lstStyle/>
                    <a:p>
                      <a:r>
                        <a:rPr kumimoji="1" lang="ja-JP" altLang="en-US" sz="1200" dirty="0" smtClean="0">
                          <a:solidFill>
                            <a:schemeClr val="tx1"/>
                          </a:solidFill>
                          <a:latin typeface="+mn-ea"/>
                          <a:ea typeface="+mn-ea"/>
                        </a:rPr>
                        <a:t>　相談体制の充実強化（自宅待機</a:t>
                      </a:r>
                      <a:r>
                        <a:rPr kumimoji="1" lang="en-US" altLang="ja-JP" sz="1200" dirty="0" smtClean="0">
                          <a:solidFill>
                            <a:schemeClr val="tx1"/>
                          </a:solidFill>
                          <a:latin typeface="+mn-ea"/>
                          <a:ea typeface="+mn-ea"/>
                        </a:rPr>
                        <a:t>SOS</a:t>
                      </a:r>
                      <a:r>
                        <a:rPr kumimoji="1" lang="ja-JP" altLang="en-US" sz="1200" dirty="0" err="1" smtClean="0">
                          <a:solidFill>
                            <a:schemeClr val="tx1"/>
                          </a:solidFill>
                          <a:latin typeface="+mn-ea"/>
                          <a:ea typeface="+mn-ea"/>
                        </a:rPr>
                        <a:t>、</a:t>
                      </a:r>
                      <a:r>
                        <a:rPr kumimoji="1" lang="ja-JP" altLang="en-US" sz="1200" dirty="0" smtClean="0">
                          <a:solidFill>
                            <a:schemeClr val="tx1"/>
                          </a:solidFill>
                          <a:latin typeface="+mn-ea"/>
                          <a:ea typeface="+mn-ea"/>
                        </a:rPr>
                        <a:t>自殺相談窓口、</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相談窓口等）、検査体制の整備（スマホ検査センターの運営、医療機関等への</a:t>
                      </a:r>
                      <a:r>
                        <a:rPr kumimoji="1" lang="en-US" altLang="ja-JP" sz="1200" dirty="0" smtClean="0">
                          <a:solidFill>
                            <a:schemeClr val="tx1"/>
                          </a:solidFill>
                          <a:latin typeface="+mn-ea"/>
                          <a:ea typeface="+mn-ea"/>
                        </a:rPr>
                        <a:t>PCR</a:t>
                      </a:r>
                      <a:r>
                        <a:rPr kumimoji="1" lang="ja-JP" altLang="en-US" sz="1200" dirty="0" smtClean="0">
                          <a:solidFill>
                            <a:schemeClr val="tx1"/>
                          </a:solidFill>
                          <a:latin typeface="+mn-ea"/>
                          <a:ea typeface="+mn-ea"/>
                        </a:rPr>
                        <a:t>検査機器補助、無料検査事業の実施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54,508,703</a:t>
                      </a:r>
                    </a:p>
                  </a:txBody>
                  <a:tcPr/>
                </a:tc>
                <a:extLst>
                  <a:ext uri="{0D108BD9-81ED-4DB2-BD59-A6C34878D82A}">
                    <a16:rowId xmlns:a16="http://schemas.microsoft.com/office/drawing/2014/main" val="4116550198"/>
                  </a:ext>
                </a:extLst>
              </a:tr>
              <a:tr h="552727">
                <a:tc>
                  <a:txBody>
                    <a:bodyPr/>
                    <a:lstStyle/>
                    <a:p>
                      <a:r>
                        <a:rPr kumimoji="1" lang="ja-JP" altLang="en-US" sz="1200" dirty="0" smtClean="0">
                          <a:solidFill>
                            <a:schemeClr val="tx1"/>
                          </a:solidFill>
                          <a:latin typeface="+mn-ea"/>
                          <a:ea typeface="+mn-ea"/>
                        </a:rPr>
                        <a:t>医療・療養体制の確保</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医療機関への支援（病床確保経費補助、医療機器等の整備補助、クラスターが発生した医療機関への専門家派遣　等）、医療従事者への支援（特殊勤務手当の支給、助け合い基金を活用した支援金贈呈　等）、入院・療養体制の確保（宿泊療養施設の健康管理体制確保、軽症者宿泊施設確保、自宅療養者の生活支援　等）、医療施設等の運営（大阪コロナ重症センター、入院患者待機ステーション、大阪コロナ大規模医療・療養センター）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292,541,214</a:t>
                      </a:r>
                    </a:p>
                  </a:txBody>
                  <a:tcPr/>
                </a:tc>
                <a:extLst>
                  <a:ext uri="{0D108BD9-81ED-4DB2-BD59-A6C34878D82A}">
                    <a16:rowId xmlns:a16="http://schemas.microsoft.com/office/drawing/2014/main" val="2622269142"/>
                  </a:ext>
                </a:extLst>
              </a:tr>
            </a:tbl>
          </a:graphicData>
        </a:graphic>
      </p:graphicFrame>
      <p:graphicFrame>
        <p:nvGraphicFramePr>
          <p:cNvPr id="12" name="表 11"/>
          <p:cNvGraphicFramePr>
            <a:graphicFrameLocks noGrp="1"/>
          </p:cNvGraphicFramePr>
          <p:nvPr>
            <p:extLst/>
          </p:nvPr>
        </p:nvGraphicFramePr>
        <p:xfrm>
          <a:off x="206062" y="3168583"/>
          <a:ext cx="8822028" cy="7812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府民の感染防止対策・リスクコミュニケーション</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57200">
                <a:tc>
                  <a:txBody>
                    <a:bodyPr/>
                    <a:lstStyle/>
                    <a:p>
                      <a:r>
                        <a:rPr kumimoji="1" lang="ja-JP" altLang="en-US" sz="1200" dirty="0" smtClean="0">
                          <a:solidFill>
                            <a:schemeClr val="tx1"/>
                          </a:solidFill>
                          <a:latin typeface="+mn-ea"/>
                          <a:ea typeface="+mn-ea"/>
                        </a:rPr>
                        <a:t>飲食店等における感染防止対策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感染防止認証ゴールドステッカー等の運営や実効性確保に向けた</a:t>
                      </a:r>
                      <a:r>
                        <a:rPr kumimoji="1" lang="ja-JP" altLang="en-US" sz="1200" strike="noStrike" dirty="0" smtClean="0">
                          <a:solidFill>
                            <a:schemeClr val="tx1"/>
                          </a:solidFill>
                          <a:latin typeface="+mn-ea"/>
                          <a:ea typeface="+mn-ea"/>
                        </a:rPr>
                        <a:t>飲食店</a:t>
                      </a:r>
                      <a:r>
                        <a:rPr kumimoji="1" lang="ja-JP" altLang="en-US" sz="1200" dirty="0" smtClean="0">
                          <a:solidFill>
                            <a:schemeClr val="tx1"/>
                          </a:solidFill>
                          <a:latin typeface="+mn-ea"/>
                          <a:ea typeface="+mn-ea"/>
                        </a:rPr>
                        <a:t>への現地調査等を実施</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1,079,825</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306867" y="180967"/>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206062" y="3956990"/>
          <a:ext cx="8822028" cy="288404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事業継続支援</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国内旅行の</a:t>
                      </a:r>
                      <a:r>
                        <a:rPr kumimoji="1" lang="ja-JP" altLang="en-US" sz="1200" strike="noStrike" dirty="0" smtClean="0">
                          <a:solidFill>
                            <a:schemeClr val="tx1"/>
                          </a:solidFill>
                          <a:latin typeface="+mn-ea"/>
                          <a:ea typeface="+mn-ea"/>
                        </a:rPr>
                        <a:t>観光</a:t>
                      </a:r>
                      <a:r>
                        <a:rPr kumimoji="1" lang="ja-JP" altLang="en-US" sz="1200" dirty="0" smtClean="0">
                          <a:solidFill>
                            <a:schemeClr val="tx1"/>
                          </a:solidFill>
                          <a:latin typeface="+mn-ea"/>
                          <a:ea typeface="+mn-ea"/>
                        </a:rPr>
                        <a:t>消費の喚起</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府内に観光客を呼び込み、府域内を周遊させる仕組みを構築し、府内全域での観光消費を促進</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1,000,000</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商店街の活性化</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オンラインショップや大阪府商店街ポータルサイトを</a:t>
                      </a:r>
                      <a:r>
                        <a:rPr kumimoji="1" lang="ja-JP" altLang="en-US" sz="1200" strike="noStrike" dirty="0" smtClean="0">
                          <a:solidFill>
                            <a:schemeClr val="tx1"/>
                          </a:solidFill>
                          <a:latin typeface="+mn-ea"/>
                          <a:ea typeface="+mn-ea"/>
                        </a:rPr>
                        <a:t>活用し府内商店街のデジタル化の推進等</a:t>
                      </a:r>
                      <a:r>
                        <a:rPr kumimoji="1" lang="ja-JP" altLang="en-US" sz="1200" dirty="0" smtClean="0">
                          <a:solidFill>
                            <a:schemeClr val="tx1"/>
                          </a:solidFill>
                          <a:latin typeface="+mn-ea"/>
                          <a:ea typeface="+mn-ea"/>
                        </a:rPr>
                        <a:t>、国の「がんばろう！商店街事業」と連動したイベント実施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412,218</a:t>
                      </a:r>
                    </a:p>
                  </a:txBody>
                  <a:tcPr/>
                </a:tc>
                <a:extLst>
                  <a:ext uri="{0D108BD9-81ED-4DB2-BD59-A6C34878D82A}">
                    <a16:rowId xmlns:a16="http://schemas.microsoft.com/office/drawing/2014/main" val="422631171"/>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文化芸術活動への支援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公演・展示にかかる施設使用料補助、公演機会の創出、文化芸術の魅力発信</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444,000</a:t>
                      </a:r>
                    </a:p>
                  </a:txBody>
                  <a:tcPr/>
                </a:tc>
                <a:extLst>
                  <a:ext uri="{0D108BD9-81ED-4DB2-BD59-A6C34878D82A}">
                    <a16:rowId xmlns:a16="http://schemas.microsoft.com/office/drawing/2014/main" val="646272003"/>
                  </a:ext>
                </a:extLst>
              </a:tr>
              <a:tr h="4572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新事業展開チャレンジ支援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中小・小規模事業者の新事業展開を、計画策定から実行段階までの課題解決に向けて伴走支援</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44,000</a:t>
                      </a:r>
                    </a:p>
                  </a:txBody>
                  <a:tcPr/>
                </a:tc>
                <a:extLst>
                  <a:ext uri="{0D108BD9-81ED-4DB2-BD59-A6C34878D82A}">
                    <a16:rowId xmlns:a16="http://schemas.microsoft.com/office/drawing/2014/main" val="9462843"/>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中小企業の</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a:t>
                      </a:r>
                      <a:r>
                        <a:rPr kumimoji="1" lang="ja-JP" altLang="en-US" sz="1200" u="none" dirty="0" smtClean="0">
                          <a:solidFill>
                            <a:schemeClr val="tx1"/>
                          </a:solidFill>
                          <a:latin typeface="+mn-ea"/>
                          <a:ea typeface="+mn-ea"/>
                        </a:rPr>
                        <a:t>中小企業の</a:t>
                      </a:r>
                      <a:r>
                        <a:rPr kumimoji="1" lang="en-US" altLang="ja-JP" sz="1200" u="none" dirty="0" smtClean="0">
                          <a:solidFill>
                            <a:schemeClr val="tx1"/>
                          </a:solidFill>
                          <a:latin typeface="+mn-ea"/>
                          <a:ea typeface="+mn-ea"/>
                        </a:rPr>
                        <a:t>DX</a:t>
                      </a:r>
                      <a:r>
                        <a:rPr kumimoji="1" lang="ja-JP" altLang="en-US" sz="1200" u="none" dirty="0" smtClean="0">
                          <a:solidFill>
                            <a:schemeClr val="tx1"/>
                          </a:solidFill>
                          <a:latin typeface="+mn-ea"/>
                          <a:ea typeface="+mn-ea"/>
                        </a:rPr>
                        <a:t>推進について、課題に応じた</a:t>
                      </a:r>
                      <a:r>
                        <a:rPr kumimoji="1" lang="ja-JP" altLang="en-US" sz="1200" u="none" strike="noStrike" dirty="0" smtClean="0">
                          <a:solidFill>
                            <a:schemeClr val="tx1"/>
                          </a:solidFill>
                          <a:latin typeface="+mn-ea"/>
                          <a:ea typeface="+mn-ea"/>
                        </a:rPr>
                        <a:t>講座・伴走支援の</a:t>
                      </a:r>
                      <a:r>
                        <a:rPr kumimoji="1" lang="ja-JP" altLang="en-US" sz="1200" u="none" dirty="0" smtClean="0">
                          <a:solidFill>
                            <a:schemeClr val="tx1"/>
                          </a:solidFill>
                          <a:latin typeface="+mn-ea"/>
                          <a:ea typeface="+mn-ea"/>
                        </a:rPr>
                        <a:t>実施、初期の技術開発への助成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26,658</a:t>
                      </a:r>
                    </a:p>
                  </a:txBody>
                  <a:tcPr/>
                </a:tc>
                <a:extLst>
                  <a:ext uri="{0D108BD9-81ED-4DB2-BD59-A6C34878D82A}">
                    <a16:rowId xmlns:a16="http://schemas.microsoft.com/office/drawing/2014/main" val="2121034817"/>
                  </a:ext>
                </a:extLst>
              </a:tr>
              <a:tr h="396000">
                <a:tc>
                  <a:txBody>
                    <a:bodyPr/>
                    <a:lstStyle/>
                    <a:p>
                      <a:pPr marL="0" marR="0" lvl="0" indent="0" algn="l" defTabSz="6858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mn-ea"/>
                          <a:ea typeface="+mn-ea"/>
                        </a:rPr>
                        <a:t>中小企業向け制度融資</a:t>
                      </a:r>
                      <a:endParaRPr kumimoji="1" lang="en-US" altLang="ja-JP" sz="1200" dirty="0" smtClean="0">
                        <a:solidFill>
                          <a:schemeClr val="tx1"/>
                        </a:solidFill>
                        <a:latin typeface="+mn-ea"/>
                        <a:ea typeface="+mn-ea"/>
                      </a:endParaRPr>
                    </a:p>
                    <a:p>
                      <a:pPr marL="0" marR="0" lvl="0" indent="0" algn="l" defTabSz="6858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mn-ea"/>
                          <a:ea typeface="+mn-ea"/>
                        </a:rPr>
                        <a:t>（コロナ関連）</a:t>
                      </a:r>
                    </a:p>
                  </a:txBody>
                  <a:tcPr/>
                </a:tc>
                <a:tc>
                  <a:txBody>
                    <a:bodyPr/>
                    <a:lstStyle/>
                    <a:p>
                      <a:pPr marL="0" marR="0" lvl="0" indent="0" algn="l" defTabSz="685800" rtl="0" eaLnBrk="1" fontAlgn="auto" latinLnBrk="0" hangingPunct="1">
                        <a:lnSpc>
                          <a:spcPts val="1300"/>
                        </a:lnSpc>
                        <a:spcBef>
                          <a:spcPts val="0"/>
                        </a:spcBef>
                        <a:spcAft>
                          <a:spcPts val="0"/>
                        </a:spcAft>
                        <a:buClrTx/>
                        <a:buSzTx/>
                        <a:buFontTx/>
                        <a:buNone/>
                        <a:tabLst/>
                        <a:defRPr/>
                      </a:pPr>
                      <a:r>
                        <a:rPr kumimoji="1" lang="ja-JP" altLang="en-US" sz="1200" dirty="0" smtClean="0">
                          <a:solidFill>
                            <a:schemeClr val="tx1"/>
                          </a:solidFill>
                          <a:latin typeface="+mn-ea"/>
                          <a:ea typeface="+mn-ea"/>
                        </a:rPr>
                        <a:t>　制度融資（新型コロナウイルス感染症関連融資）を実施</a:t>
                      </a:r>
                    </a:p>
                  </a:txBody>
                  <a:tcPr/>
                </a:tc>
                <a:tc>
                  <a:txBody>
                    <a:bodyPr/>
                    <a:lstStyle/>
                    <a:p>
                      <a:pPr marL="0" marR="0" lvl="0" indent="0" algn="r" defTabSz="685800" rtl="0" eaLnBrk="1" fontAlgn="auto" latinLnBrk="0" hangingPunct="1">
                        <a:lnSpc>
                          <a:spcPts val="1300"/>
                        </a:lnSpc>
                        <a:spcBef>
                          <a:spcPts val="0"/>
                        </a:spcBef>
                        <a:spcAft>
                          <a:spcPts val="0"/>
                        </a:spcAft>
                        <a:buClrTx/>
                        <a:buSzTx/>
                        <a:buFontTx/>
                        <a:buNone/>
                        <a:tabLst/>
                        <a:defRPr/>
                      </a:pPr>
                      <a:r>
                        <a:rPr kumimoji="1" lang="en-US" altLang="ja-JP" sz="1200" dirty="0" smtClean="0">
                          <a:solidFill>
                            <a:schemeClr val="tx1"/>
                          </a:solidFill>
                          <a:latin typeface="+mn-ea"/>
                          <a:ea typeface="+mn-ea"/>
                        </a:rPr>
                        <a:t>752,880,500</a:t>
                      </a:r>
                      <a:r>
                        <a:rPr kumimoji="1" lang="ja-JP" altLang="en-US" sz="1200" dirty="0" smtClean="0">
                          <a:solidFill>
                            <a:schemeClr val="tx1"/>
                          </a:solidFill>
                          <a:latin typeface="+mn-ea"/>
                          <a:ea typeface="+mn-ea"/>
                        </a:rPr>
                        <a:t>千円の内数</a:t>
                      </a:r>
                      <a:endParaRPr kumimoji="1" lang="en-US" altLang="ja-JP" sz="1200" dirty="0" smtClean="0">
                        <a:solidFill>
                          <a:schemeClr val="tx1"/>
                        </a:solidFill>
                        <a:latin typeface="+mn-ea"/>
                        <a:ea typeface="+mn-ea"/>
                      </a:endParaRPr>
                    </a:p>
                  </a:txBody>
                  <a:tcPr/>
                </a:tc>
                <a:extLst>
                  <a:ext uri="{0D108BD9-81ED-4DB2-BD59-A6C34878D82A}">
                    <a16:rowId xmlns:a16="http://schemas.microsoft.com/office/drawing/2014/main" val="662517920"/>
                  </a:ext>
                </a:extLst>
              </a:tr>
            </a:tbl>
          </a:graphicData>
        </a:graphic>
      </p:graphicFrame>
    </p:spTree>
    <p:extLst>
      <p:ext uri="{BB962C8B-B14F-4D97-AF65-F5344CB8AC3E}">
        <p14:creationId xmlns:p14="http://schemas.microsoft.com/office/powerpoint/2010/main" val="77193122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a:xfrm>
            <a:off x="6942043" y="6356350"/>
            <a:ext cx="2057400"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pSp>
        <p:nvGrpSpPr>
          <p:cNvPr id="2" name="グループ化 1"/>
          <p:cNvGrpSpPr/>
          <p:nvPr/>
        </p:nvGrpSpPr>
        <p:grpSpPr>
          <a:xfrm>
            <a:off x="911339" y="740474"/>
            <a:ext cx="7621941" cy="5502603"/>
            <a:chOff x="992021" y="942180"/>
            <a:chExt cx="7621941" cy="5502603"/>
          </a:xfrm>
        </p:grpSpPr>
        <p:sp>
          <p:nvSpPr>
            <p:cNvPr id="17" name="タイトル 1"/>
            <p:cNvSpPr txBox="1">
              <a:spLocks/>
            </p:cNvSpPr>
            <p:nvPr/>
          </p:nvSpPr>
          <p:spPr>
            <a:xfrm>
              <a:off x="6722860" y="1410121"/>
              <a:ext cx="1891102"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a:t>
              </a:r>
              <a:r>
                <a:rPr lang="ja-JP" altLang="en-US" sz="1800" b="1" dirty="0">
                  <a:solidFill>
                    <a:prstClr val="black"/>
                  </a:solidFill>
                  <a:latin typeface="ＭＳ Ｐゴシック" panose="020B0600070205080204" pitchFamily="50" charset="-128"/>
                  <a:ea typeface="ＭＳ Ｐゴシック" panose="020B0600070205080204" pitchFamily="50" charset="-128"/>
                </a:rPr>
                <a:t> </a:t>
              </a:r>
              <a:r>
                <a:rPr lang="ja-JP" altLang="en-US" sz="1800" b="1" dirty="0" smtClean="0">
                  <a:solidFill>
                    <a:prstClr val="black"/>
                  </a:solidFill>
                  <a:latin typeface="ＭＳ Ｐゴシック" panose="020B0600070205080204" pitchFamily="50" charset="-128"/>
                  <a:ea typeface="ＭＳ Ｐゴシック" panose="020B0600070205080204" pitchFamily="50" charset="-128"/>
                </a:rPr>
                <a:t>８</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a:t>
              </a:r>
              <a:r>
                <a:rPr lang="en-US" altLang="ja-JP" sz="1800" b="1" dirty="0" smtClean="0">
                  <a:solidFill>
                    <a:prstClr val="black"/>
                  </a:solidFill>
                  <a:latin typeface="ＭＳ Ｐゴシック" panose="020B0600070205080204" pitchFamily="50" charset="-128"/>
                  <a:ea typeface="ＭＳ Ｐゴシック" panose="020B0600070205080204" pitchFamily="50" charset="-128"/>
                </a:rPr>
                <a:t>11</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P.13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P.16</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P.19</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P.23</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P.28</a:t>
              </a: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P.31</a:t>
              </a:r>
            </a:p>
          </p:txBody>
        </p:sp>
        <p:sp>
          <p:nvSpPr>
            <p:cNvPr id="5" name="タイトル 1"/>
            <p:cNvSpPr txBox="1">
              <a:spLocks/>
            </p:cNvSpPr>
            <p:nvPr/>
          </p:nvSpPr>
          <p:spPr>
            <a:xfrm>
              <a:off x="992021" y="942180"/>
              <a:ext cx="7460576" cy="5034662"/>
            </a:xfrm>
            <a:prstGeom prst="rect">
              <a:avLst/>
            </a:prstGeom>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１．第１波</a:t>
              </a:r>
              <a:r>
                <a:rPr kumimoji="1" lang="ja-JP" altLang="en-US" sz="2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～第７波</a:t>
              </a:r>
              <a:r>
                <a:rPr kumimoji="1" lang="ja-JP" altLang="en-US"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の状況・取組み等</a:t>
              </a:r>
              <a:endParaRPr kumimoji="1" lang="en-US" altLang="ja-JP" sz="2000" b="1" i="0" u="sng"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endParaRPr kumimoji="1" lang="en-US" altLang="ja-JP" sz="20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第１波（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年１月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29</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13</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第２波（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14</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月９日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第３波（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年２月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28</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第４波（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年３月１日～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第５波（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16</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第６波（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2021</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17</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24</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第７波（</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年６月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25</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2022</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年９月</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26</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日</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）以降</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a:p>
              <a:pPr marL="0" marR="0" lvl="0" indent="0" algn="l" defTabSz="914400" rtl="0" eaLnBrk="1" fontAlgn="auto" latinLnBrk="0" hangingPunct="1">
                <a:lnSpc>
                  <a:spcPts val="35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各指標の状況</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r>
                <a:rPr kumimoji="1" lang="ja-JP" altLang="en-US"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　　　　　　　　　　　　</a:t>
              </a:r>
              <a:endParaRPr kumimoji="1" lang="en-US" altLang="ja-JP" sz="18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endParaRPr>
            </a:p>
          </p:txBody>
        </p:sp>
      </p:grpSp>
    </p:spTree>
    <p:extLst>
      <p:ext uri="{BB962C8B-B14F-4D97-AF65-F5344CB8AC3E}">
        <p14:creationId xmlns:p14="http://schemas.microsoft.com/office/powerpoint/2010/main" val="332753258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77635" y="6582694"/>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令和４年度当初予算の主な取組み（知事重点事業）</a:t>
            </a:r>
            <a:endPar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5" name="表 4"/>
          <p:cNvGraphicFramePr>
            <a:graphicFrameLocks noGrp="1"/>
          </p:cNvGraphicFramePr>
          <p:nvPr>
            <p:extLst/>
          </p:nvPr>
        </p:nvGraphicFramePr>
        <p:xfrm>
          <a:off x="165721" y="410988"/>
          <a:ext cx="8822028" cy="1534320"/>
        </p:xfrm>
        <a:graphic>
          <a:graphicData uri="http://schemas.openxmlformats.org/drawingml/2006/table">
            <a:tbl>
              <a:tblPr firstRow="1">
                <a:tableStyleId>{BDBED569-4797-4DF1-A0F4-6AAB3CD982D8}</a:tableStyleId>
              </a:tblPr>
              <a:tblGrid>
                <a:gridCol w="2189408">
                  <a:extLst>
                    <a:ext uri="{9D8B030D-6E8A-4147-A177-3AD203B41FA5}">
                      <a16:colId xmlns:a16="http://schemas.microsoft.com/office/drawing/2014/main" val="2221269392"/>
                    </a:ext>
                  </a:extLst>
                </a:gridCol>
                <a:gridCol w="5616471">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学校での対策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62236">
                <a:tc>
                  <a:txBody>
                    <a:bodyPr/>
                    <a:lstStyle/>
                    <a:p>
                      <a:pPr algn="ctr"/>
                      <a:r>
                        <a:rPr kumimoji="1" lang="ja-JP" altLang="en-US" sz="1200" dirty="0" smtClean="0"/>
                        <a:t>事業名</a:t>
                      </a:r>
                      <a:endParaRPr kumimoji="1" lang="ja-JP" altLang="en-US" sz="1200" dirty="0"/>
                    </a:p>
                  </a:txBody>
                  <a:tcPr/>
                </a:tc>
                <a:tc>
                  <a:txBody>
                    <a:bodyPr/>
                    <a:lstStyle/>
                    <a:p>
                      <a:pPr algn="ctr"/>
                      <a:r>
                        <a:rPr kumimoji="1" lang="ja-JP" altLang="en-US" sz="1200" dirty="0" smtClean="0"/>
                        <a:t>概要</a:t>
                      </a:r>
                      <a:endParaRPr kumimoji="1" lang="ja-JP" altLang="en-US" sz="1200" dirty="0"/>
                    </a:p>
                  </a:txBody>
                  <a:tcPr/>
                </a:tc>
                <a:tc>
                  <a:txBody>
                    <a:bodyPr/>
                    <a:lstStyle/>
                    <a:p>
                      <a:pPr algn="ctr"/>
                      <a:r>
                        <a:rPr kumimoji="1" lang="ja-JP" altLang="en-US" sz="1200" spc="-70" baseline="0" dirty="0" smtClean="0"/>
                        <a:t>予算額</a:t>
                      </a:r>
                      <a:r>
                        <a:rPr kumimoji="1" lang="en-US" altLang="ja-JP" sz="1200" spc="-70" baseline="0" dirty="0" smtClean="0"/>
                        <a:t>※</a:t>
                      </a:r>
                    </a:p>
                  </a:txBody>
                  <a:tcPr/>
                </a:tc>
                <a:extLst>
                  <a:ext uri="{0D108BD9-81ED-4DB2-BD59-A6C34878D82A}">
                    <a16:rowId xmlns:a16="http://schemas.microsoft.com/office/drawing/2014/main" val="2682215824"/>
                  </a:ext>
                </a:extLst>
              </a:tr>
              <a:tr h="468000">
                <a:tc>
                  <a:txBody>
                    <a:bodyPr/>
                    <a:lstStyle/>
                    <a:p>
                      <a:r>
                        <a:rPr kumimoji="1" lang="ja-JP" altLang="en-US" sz="1200" dirty="0" smtClean="0">
                          <a:latin typeface="+mn-ea"/>
                          <a:ea typeface="+mn-ea"/>
                        </a:rPr>
                        <a:t>スマートスクールの推進</a:t>
                      </a:r>
                      <a:endParaRPr kumimoji="1" lang="ja-JP" altLang="en-US" sz="1200" dirty="0">
                        <a:latin typeface="+mn-ea"/>
                        <a:ea typeface="+mn-ea"/>
                      </a:endParaRPr>
                    </a:p>
                  </a:txBody>
                  <a:tcPr/>
                </a:tc>
                <a:tc>
                  <a:txBody>
                    <a:bodyPr/>
                    <a:lstStyle/>
                    <a:p>
                      <a:r>
                        <a:rPr kumimoji="1" lang="ja-JP" altLang="en-US" sz="1200" dirty="0" smtClean="0">
                          <a:latin typeface="+mn-ea"/>
                          <a:ea typeface="+mn-ea"/>
                        </a:rPr>
                        <a:t>　府立高校等に児童生徒１人１台の端末整備、</a:t>
                      </a:r>
                      <a:r>
                        <a:rPr kumimoji="1" lang="en-US" altLang="ja-JP" sz="1200" dirty="0" smtClean="0">
                          <a:latin typeface="+mn-ea"/>
                          <a:ea typeface="+mn-ea"/>
                        </a:rPr>
                        <a:t>GIGA</a:t>
                      </a:r>
                      <a:r>
                        <a:rPr kumimoji="1" lang="ja-JP" altLang="en-US" sz="1200" dirty="0" smtClean="0">
                          <a:latin typeface="+mn-ea"/>
                          <a:ea typeface="+mn-ea"/>
                        </a:rPr>
                        <a:t>スクール運営支援センター設置（ネットワーク障害等の問合せに対応）　等</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3,447,481 </a:t>
                      </a:r>
                    </a:p>
                  </a:txBody>
                  <a:tcPr/>
                </a:tc>
                <a:extLst>
                  <a:ext uri="{0D108BD9-81ED-4DB2-BD59-A6C34878D82A}">
                    <a16:rowId xmlns:a16="http://schemas.microsoft.com/office/drawing/2014/main" val="232911098"/>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dirty="0" smtClean="0">
                          <a:solidFill>
                            <a:srgbClr val="000000"/>
                          </a:solidFill>
                          <a:effectLst/>
                          <a:latin typeface="+mj-ea"/>
                          <a:ea typeface="+mn-ea"/>
                          <a:cs typeface="+mn-cs"/>
                        </a:rPr>
                        <a:t>スクールカウンセラーの配置</a:t>
                      </a:r>
                    </a:p>
                  </a:txBody>
                  <a:tcPr/>
                </a:tc>
                <a:tc>
                  <a:txBody>
                    <a:bodyPr/>
                    <a:lstStyle/>
                    <a:p>
                      <a:r>
                        <a:rPr kumimoji="1" lang="ja-JP" altLang="en-US" sz="1200" dirty="0" smtClean="0">
                          <a:latin typeface="+mn-ea"/>
                          <a:ea typeface="+mn-ea"/>
                        </a:rPr>
                        <a:t>　児童・生徒の心のケアや保護者等の悩み相談、教職員への助言・援助等を実施するため、スクールカウンセラーを配置</a:t>
                      </a:r>
                      <a:endParaRPr kumimoji="1" lang="ja-JP" altLang="en-US" sz="1200" dirty="0">
                        <a:latin typeface="+mn-ea"/>
                        <a:ea typeface="+mn-ea"/>
                      </a:endParaRPr>
                    </a:p>
                  </a:txBody>
                  <a:tcPr/>
                </a:tc>
                <a:tc>
                  <a:txBody>
                    <a:bodyPr/>
                    <a:lstStyle/>
                    <a:p>
                      <a:pPr algn="r"/>
                      <a:r>
                        <a:rPr kumimoji="1" lang="en-US" altLang="ja-JP" sz="1200" dirty="0" smtClean="0">
                          <a:latin typeface="+mn-ea"/>
                          <a:ea typeface="+mn-ea"/>
                        </a:rPr>
                        <a:t>460,155</a:t>
                      </a:r>
                    </a:p>
                  </a:txBody>
                  <a:tcPr/>
                </a:tc>
                <a:extLst>
                  <a:ext uri="{0D108BD9-81ED-4DB2-BD59-A6C34878D82A}">
                    <a16:rowId xmlns:a16="http://schemas.microsoft.com/office/drawing/2014/main" val="4116550198"/>
                  </a:ext>
                </a:extLst>
              </a:tr>
            </a:tbl>
          </a:graphicData>
        </a:graphic>
      </p:graphicFrame>
      <p:graphicFrame>
        <p:nvGraphicFramePr>
          <p:cNvPr id="12" name="表 11"/>
          <p:cNvGraphicFramePr>
            <a:graphicFrameLocks noGrp="1"/>
          </p:cNvGraphicFramePr>
          <p:nvPr>
            <p:extLst/>
          </p:nvPr>
        </p:nvGraphicFramePr>
        <p:xfrm>
          <a:off x="165721" y="1897729"/>
          <a:ext cx="8822028" cy="792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高齢者施設等での対策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福祉施設における感染防止策の推進</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介護施設等の個室化改修、簡易陰圧装置・換気設備の設置、衛生用品購入等かかり増し経費の補助、応援職員派遣体制の整備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6,601,621</a:t>
                      </a:r>
                    </a:p>
                  </a:txBody>
                  <a:tcPr/>
                </a:tc>
                <a:extLst>
                  <a:ext uri="{0D108BD9-81ED-4DB2-BD59-A6C34878D82A}">
                    <a16:rowId xmlns:a16="http://schemas.microsoft.com/office/drawing/2014/main" val="232911098"/>
                  </a:ext>
                </a:extLst>
              </a:tr>
            </a:tbl>
          </a:graphicData>
        </a:graphic>
      </p:graphicFrame>
      <p:sp>
        <p:nvSpPr>
          <p:cNvPr id="14" name="テキスト ボックス 13"/>
          <p:cNvSpPr txBox="1"/>
          <p:nvPr/>
        </p:nvSpPr>
        <p:spPr>
          <a:xfrm>
            <a:off x="7293419" y="159733"/>
            <a:ext cx="257577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予算額の単位は千円</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extLst/>
          </p:nvPr>
        </p:nvGraphicFramePr>
        <p:xfrm>
          <a:off x="165721" y="3775783"/>
          <a:ext cx="8822028" cy="2304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生活者支援</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居住安定確保の促進</a:t>
                      </a:r>
                    </a:p>
                    <a:p>
                      <a:endParaRPr kumimoji="1" lang="ja-JP" altLang="en-US" sz="1200" dirty="0">
                        <a:solidFill>
                          <a:schemeClr val="tx1"/>
                        </a:solidFill>
                        <a:latin typeface="+mn-ea"/>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住宅確保要配慮者（高齢者、障がい者、低額所得者等）が安心して住まいを確保できるよう、市区町村単位の居住支援協議会設立の促進など</a:t>
                      </a:r>
                      <a:r>
                        <a:rPr lang="ja-JP" altLang="en-US" sz="1200" dirty="0" smtClean="0">
                          <a:solidFill>
                            <a:schemeClr val="tx1"/>
                          </a:solidFill>
                        </a:rPr>
                        <a:t>体制構築を支援</a:t>
                      </a:r>
                      <a:endParaRPr kumimoji="1" lang="ja-JP" altLang="en-US" sz="1200"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28,346</a:t>
                      </a:r>
                    </a:p>
                  </a:txBody>
                  <a:tcPr/>
                </a:tc>
                <a:extLst>
                  <a:ext uri="{0D108BD9-81ED-4DB2-BD59-A6C34878D82A}">
                    <a16:rowId xmlns:a16="http://schemas.microsoft.com/office/drawing/2014/main" val="232911098"/>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女性のための相談・支援</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ドーンセンターでの相談窓口や交流の場の提供、</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相談の実施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20,003</a:t>
                      </a:r>
                    </a:p>
                  </a:txBody>
                  <a:tcPr/>
                </a:tc>
                <a:extLst>
                  <a:ext uri="{0D108BD9-81ED-4DB2-BD59-A6C34878D82A}">
                    <a16:rowId xmlns:a16="http://schemas.microsoft.com/office/drawing/2014/main" val="422631171"/>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若年層の自殺対策強化</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若年層向け</a:t>
                      </a:r>
                      <a:r>
                        <a:rPr kumimoji="1" lang="en-US" altLang="ja-JP" sz="1200" dirty="0" smtClean="0">
                          <a:solidFill>
                            <a:schemeClr val="tx1"/>
                          </a:solidFill>
                          <a:latin typeface="+mn-ea"/>
                          <a:ea typeface="+mn-ea"/>
                        </a:rPr>
                        <a:t>SNS</a:t>
                      </a:r>
                      <a:r>
                        <a:rPr kumimoji="1" lang="ja-JP" altLang="en-US" sz="1200" dirty="0" smtClean="0">
                          <a:solidFill>
                            <a:schemeClr val="tx1"/>
                          </a:solidFill>
                          <a:latin typeface="+mn-ea"/>
                          <a:ea typeface="+mn-ea"/>
                        </a:rPr>
                        <a:t>相談の実施、自殺防止の呼びかけと相談窓口周知の広報啓発　等</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58,552</a:t>
                      </a:r>
                    </a:p>
                  </a:txBody>
                  <a:tcPr/>
                </a:tc>
                <a:extLst>
                  <a:ext uri="{0D108BD9-81ED-4DB2-BD59-A6C34878D82A}">
                    <a16:rowId xmlns:a16="http://schemas.microsoft.com/office/drawing/2014/main" val="646272003"/>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ウィズコロナ、ポストコロナに対応した地域活動モデルの開発</a:t>
                      </a:r>
                      <a:endParaRPr kumimoji="1" lang="ja-JP" altLang="en-US" sz="1200" dirty="0">
                        <a:solidFill>
                          <a:schemeClr val="tx1"/>
                        </a:solidFill>
                        <a:latin typeface="+mn-ea"/>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ウィズコロナに加え、ポストコロナも見据えた府民の孤立や不安解消のための地域活動を</a:t>
                      </a:r>
                      <a:r>
                        <a:rPr kumimoji="1" lang="ja-JP" altLang="en-US" sz="1200" strike="noStrike" dirty="0" smtClean="0">
                          <a:solidFill>
                            <a:schemeClr val="tx1"/>
                          </a:solidFill>
                          <a:latin typeface="+mn-ea"/>
                          <a:ea typeface="+mn-ea"/>
                        </a:rPr>
                        <a:t>行う団体に対して助成</a:t>
                      </a:r>
                      <a:endParaRPr kumimoji="1" lang="ja-JP" altLang="en-US" sz="1200" strike="sngStrike" dirty="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40,000</a:t>
                      </a:r>
                    </a:p>
                  </a:txBody>
                  <a:tcPr/>
                </a:tc>
                <a:extLst>
                  <a:ext uri="{0D108BD9-81ED-4DB2-BD59-A6C34878D82A}">
                    <a16:rowId xmlns:a16="http://schemas.microsoft.com/office/drawing/2014/main" val="2711628879"/>
                  </a:ext>
                </a:extLst>
              </a:tr>
              <a:tr h="46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zh-TW" altLang="en-US" sz="1200" dirty="0" smtClean="0">
                          <a:solidFill>
                            <a:schemeClr val="tx1"/>
                          </a:solidFill>
                          <a:latin typeface="ＭＳ Ｐゴシック" panose="020B0600070205080204" pitchFamily="50" charset="-128"/>
                          <a:ea typeface="ＭＳ Ｐゴシック" panose="020B0600070205080204" pitchFamily="50" charset="-128"/>
                        </a:rPr>
                        <a:t>社会課題解決活動支援</a:t>
                      </a:r>
                      <a:endParaRPr kumimoji="1" lang="ja-JP" altLang="en-US" sz="1200" dirty="0" smtClean="0">
                        <a:solidFill>
                          <a:schemeClr val="tx1"/>
                        </a:solidFill>
                        <a:latin typeface="ＭＳ Ｐゴシック" panose="020B0600070205080204" pitchFamily="50" charset="-128"/>
                        <a:ea typeface="+mn-ea"/>
                      </a:endParaRP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n-ea"/>
                          <a:ea typeface="+mn-ea"/>
                        </a:rPr>
                        <a:t>　コロナ禍で顕在化した社会的課題に対し、民間・</a:t>
                      </a:r>
                      <a:r>
                        <a:rPr kumimoji="1" lang="en-US" altLang="ja-JP" sz="1200" dirty="0" smtClean="0">
                          <a:solidFill>
                            <a:schemeClr val="tx1"/>
                          </a:solidFill>
                          <a:latin typeface="+mn-ea"/>
                          <a:ea typeface="+mn-ea"/>
                        </a:rPr>
                        <a:t>NPO</a:t>
                      </a:r>
                      <a:r>
                        <a:rPr kumimoji="1" lang="ja-JP" altLang="en-US" sz="1200" dirty="0" smtClean="0">
                          <a:solidFill>
                            <a:schemeClr val="tx1"/>
                          </a:solidFill>
                          <a:latin typeface="+mn-ea"/>
                          <a:ea typeface="+mn-ea"/>
                        </a:rPr>
                        <a:t>法人などと連携し、早期に解決する取組みを推進</a:t>
                      </a:r>
                      <a:endParaRPr kumimoji="1" lang="ja-JP" altLang="en-US" sz="1200" strike="sngStrike" dirty="0" smtClean="0">
                        <a:solidFill>
                          <a:schemeClr val="tx1"/>
                        </a:solidFill>
                        <a:latin typeface="+mn-ea"/>
                        <a:ea typeface="+mn-ea"/>
                      </a:endParaRP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n-ea"/>
                          <a:ea typeface="+mn-ea"/>
                        </a:rPr>
                        <a:t>2,787</a:t>
                      </a:r>
                    </a:p>
                  </a:txBody>
                  <a:tcPr/>
                </a:tc>
                <a:extLst>
                  <a:ext uri="{0D108BD9-81ED-4DB2-BD59-A6C34878D82A}">
                    <a16:rowId xmlns:a16="http://schemas.microsoft.com/office/drawing/2014/main" val="1668873869"/>
                  </a:ext>
                </a:extLst>
              </a:tr>
            </a:tbl>
          </a:graphicData>
        </a:graphic>
      </p:graphicFrame>
      <p:graphicFrame>
        <p:nvGraphicFramePr>
          <p:cNvPr id="8" name="表 7"/>
          <p:cNvGraphicFramePr>
            <a:graphicFrameLocks noGrp="1"/>
          </p:cNvGraphicFramePr>
          <p:nvPr>
            <p:extLst/>
          </p:nvPr>
        </p:nvGraphicFramePr>
        <p:xfrm>
          <a:off x="165721" y="2694629"/>
          <a:ext cx="8822028" cy="1080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雇用対策</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468000">
                <a:tc>
                  <a:txBody>
                    <a:bodyPr/>
                    <a:lstStyle/>
                    <a:p>
                      <a:r>
                        <a:rPr kumimoji="1" lang="ja-JP" altLang="en-US" sz="1200" dirty="0" smtClean="0">
                          <a:solidFill>
                            <a:schemeClr val="tx1"/>
                          </a:solidFill>
                          <a:latin typeface="+mn-ea"/>
                          <a:ea typeface="+mn-ea"/>
                        </a:rPr>
                        <a:t>民間人材サービス事業者と</a:t>
                      </a:r>
                      <a:endParaRPr kumimoji="1" lang="en-US" altLang="ja-JP" sz="1200" dirty="0" smtClean="0">
                        <a:solidFill>
                          <a:schemeClr val="tx1"/>
                        </a:solidFill>
                        <a:latin typeface="+mn-ea"/>
                        <a:ea typeface="+mn-ea"/>
                      </a:endParaRPr>
                    </a:p>
                    <a:p>
                      <a:r>
                        <a:rPr kumimoji="1" lang="ja-JP" altLang="en-US" sz="1200" dirty="0" smtClean="0">
                          <a:solidFill>
                            <a:schemeClr val="tx1"/>
                          </a:solidFill>
                          <a:latin typeface="+mn-ea"/>
                          <a:ea typeface="+mn-ea"/>
                        </a:rPr>
                        <a:t>連携した緊急雇用対策</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緊急雇用対策特設</a:t>
                      </a:r>
                      <a:r>
                        <a:rPr kumimoji="1" lang="en-US" altLang="ja-JP" sz="1200" dirty="0" smtClean="0">
                          <a:solidFill>
                            <a:schemeClr val="tx1"/>
                          </a:solidFill>
                          <a:latin typeface="+mn-ea"/>
                          <a:ea typeface="+mn-ea"/>
                        </a:rPr>
                        <a:t>HP</a:t>
                      </a:r>
                      <a:r>
                        <a:rPr kumimoji="1" lang="ja-JP" altLang="en-US" sz="1200" dirty="0" smtClean="0">
                          <a:solidFill>
                            <a:schemeClr val="tx1"/>
                          </a:solidFill>
                          <a:latin typeface="+mn-ea"/>
                          <a:ea typeface="+mn-ea"/>
                        </a:rPr>
                        <a:t>「にであう」の機能強化、事業者の</a:t>
                      </a:r>
                      <a:r>
                        <a:rPr kumimoji="1" lang="ja-JP" altLang="en-US" sz="1200" b="0" dirty="0" smtClean="0">
                          <a:solidFill>
                            <a:schemeClr val="tx1"/>
                          </a:solidFill>
                          <a:latin typeface="+mn-ea"/>
                          <a:ea typeface="+mn-ea"/>
                        </a:rPr>
                        <a:t>採用意欲向上に資するための</a:t>
                      </a:r>
                      <a:r>
                        <a:rPr kumimoji="1" lang="ja-JP" altLang="en-US" sz="1200" dirty="0" smtClean="0">
                          <a:solidFill>
                            <a:schemeClr val="tx1"/>
                          </a:solidFill>
                          <a:latin typeface="+mn-ea"/>
                          <a:ea typeface="+mn-ea"/>
                        </a:rPr>
                        <a:t>支援金支給　等</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3,630,158</a:t>
                      </a:r>
                    </a:p>
                  </a:txBody>
                  <a:tcPr/>
                </a:tc>
                <a:extLst>
                  <a:ext uri="{0D108BD9-81ED-4DB2-BD59-A6C34878D82A}">
                    <a16:rowId xmlns:a16="http://schemas.microsoft.com/office/drawing/2014/main" val="232911098"/>
                  </a:ext>
                </a:extLst>
              </a:tr>
              <a:tr h="288000">
                <a:tc>
                  <a:txBody>
                    <a:bodyPr/>
                    <a:lstStyle/>
                    <a:p>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人材の活躍推進</a:t>
                      </a:r>
                      <a:endParaRPr kumimoji="1" lang="ja-JP" altLang="en-US" sz="1200" dirty="0">
                        <a:solidFill>
                          <a:schemeClr val="tx1"/>
                        </a:solidFill>
                        <a:latin typeface="+mn-ea"/>
                        <a:ea typeface="+mn-ea"/>
                      </a:endParaRPr>
                    </a:p>
                  </a:txBody>
                  <a:tcPr/>
                </a:tc>
                <a:tc>
                  <a:txBody>
                    <a:bodyPr/>
                    <a:lstStyle/>
                    <a:p>
                      <a:r>
                        <a:rPr kumimoji="1" lang="ja-JP" altLang="en-US" sz="1200" dirty="0" smtClean="0">
                          <a:solidFill>
                            <a:schemeClr val="tx1"/>
                          </a:solidFill>
                          <a:latin typeface="+mn-ea"/>
                          <a:ea typeface="+mn-ea"/>
                        </a:rPr>
                        <a:t>　</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スキル習得に関する総合案内窓口「</a:t>
                      </a:r>
                      <a:r>
                        <a:rPr kumimoji="1" lang="en-US" altLang="ja-JP" sz="1200" dirty="0" smtClean="0">
                          <a:solidFill>
                            <a:schemeClr val="tx1"/>
                          </a:solidFill>
                          <a:latin typeface="+mn-ea"/>
                          <a:ea typeface="+mn-ea"/>
                        </a:rPr>
                        <a:t>DX</a:t>
                      </a:r>
                      <a:r>
                        <a:rPr kumimoji="1" lang="ja-JP" altLang="en-US" sz="1200" dirty="0" smtClean="0">
                          <a:solidFill>
                            <a:schemeClr val="tx1"/>
                          </a:solidFill>
                          <a:latin typeface="+mn-ea"/>
                          <a:ea typeface="+mn-ea"/>
                        </a:rPr>
                        <a:t>人材ラボ」の設置</a:t>
                      </a:r>
                      <a:endParaRPr kumimoji="1" lang="ja-JP" altLang="en-US" sz="1200" dirty="0">
                        <a:solidFill>
                          <a:schemeClr val="tx1"/>
                        </a:solidFill>
                        <a:latin typeface="+mn-ea"/>
                        <a:ea typeface="+mn-ea"/>
                      </a:endParaRPr>
                    </a:p>
                  </a:txBody>
                  <a:tcPr/>
                </a:tc>
                <a:tc>
                  <a:txBody>
                    <a:bodyPr/>
                    <a:lstStyle/>
                    <a:p>
                      <a:pPr algn="r"/>
                      <a:r>
                        <a:rPr kumimoji="1" lang="en-US" altLang="ja-JP" sz="1200" dirty="0" smtClean="0">
                          <a:solidFill>
                            <a:schemeClr val="tx1"/>
                          </a:solidFill>
                          <a:latin typeface="+mn-ea"/>
                          <a:ea typeface="+mn-ea"/>
                        </a:rPr>
                        <a:t>10,000</a:t>
                      </a:r>
                    </a:p>
                  </a:txBody>
                  <a:tcPr/>
                </a:tc>
                <a:extLst>
                  <a:ext uri="{0D108BD9-81ED-4DB2-BD59-A6C34878D82A}">
                    <a16:rowId xmlns:a16="http://schemas.microsoft.com/office/drawing/2014/main" val="322997317"/>
                  </a:ext>
                </a:extLst>
              </a:tr>
            </a:tbl>
          </a:graphicData>
        </a:graphic>
      </p:graphicFrame>
      <p:graphicFrame>
        <p:nvGraphicFramePr>
          <p:cNvPr id="9" name="表 8"/>
          <p:cNvGraphicFramePr>
            <a:graphicFrameLocks noGrp="1"/>
          </p:cNvGraphicFramePr>
          <p:nvPr>
            <p:extLst/>
          </p:nvPr>
        </p:nvGraphicFramePr>
        <p:xfrm>
          <a:off x="165721" y="6089626"/>
          <a:ext cx="8822028" cy="612000"/>
        </p:xfrm>
        <a:graphic>
          <a:graphicData uri="http://schemas.openxmlformats.org/drawingml/2006/table">
            <a:tbl>
              <a:tblPr firstRow="1">
                <a:tableStyleId>{BDBED569-4797-4DF1-A0F4-6AAB3CD982D8}</a:tableStyleId>
              </a:tblPr>
              <a:tblGrid>
                <a:gridCol w="2202287">
                  <a:extLst>
                    <a:ext uri="{9D8B030D-6E8A-4147-A177-3AD203B41FA5}">
                      <a16:colId xmlns:a16="http://schemas.microsoft.com/office/drawing/2014/main" val="2221269392"/>
                    </a:ext>
                  </a:extLst>
                </a:gridCol>
                <a:gridCol w="5603592">
                  <a:extLst>
                    <a:ext uri="{9D8B030D-6E8A-4147-A177-3AD203B41FA5}">
                      <a16:colId xmlns:a16="http://schemas.microsoft.com/office/drawing/2014/main" val="2013097743"/>
                    </a:ext>
                  </a:extLst>
                </a:gridCol>
                <a:gridCol w="1016149">
                  <a:extLst>
                    <a:ext uri="{9D8B030D-6E8A-4147-A177-3AD203B41FA5}">
                      <a16:colId xmlns:a16="http://schemas.microsoft.com/office/drawing/2014/main" val="3293235629"/>
                    </a:ext>
                  </a:extLst>
                </a:gridCol>
              </a:tblGrid>
              <a:tr h="324000">
                <a:tc gridSpan="3">
                  <a:txBody>
                    <a:bodyPr/>
                    <a:lstStyle/>
                    <a:p>
                      <a:r>
                        <a:rPr kumimoji="1" lang="ja-JP" altLang="en-US" sz="1200" dirty="0" smtClean="0"/>
                        <a:t>■　その他の取組み</a:t>
                      </a:r>
                      <a:endParaRPr kumimoji="1" lang="ja-JP" altLang="en-US" sz="1200" dirty="0"/>
                    </a:p>
                  </a:txBody>
                  <a:tcPr anchor="ct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dirty="0"/>
                    </a:p>
                  </a:txBody>
                  <a:tcPr/>
                </a:tc>
                <a:extLst>
                  <a:ext uri="{0D108BD9-81ED-4DB2-BD59-A6C34878D82A}">
                    <a16:rowId xmlns:a16="http://schemas.microsoft.com/office/drawing/2014/main" val="4017255763"/>
                  </a:ext>
                </a:extLst>
              </a:tr>
              <a:tr h="288000">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感染症対策研究の推進</a:t>
                      </a:r>
                    </a:p>
                  </a:txBody>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n-ea"/>
                          <a:ea typeface="+mn-ea"/>
                        </a:rPr>
                        <a:t>　大阪公立大学において、感染症に関する調査研究を実施</a:t>
                      </a:r>
                    </a:p>
                  </a:txBody>
                  <a:tcPr/>
                </a:tc>
                <a:tc>
                  <a:txBody>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n-ea"/>
                          <a:ea typeface="+mn-ea"/>
                        </a:rPr>
                        <a:t>31,219</a:t>
                      </a:r>
                    </a:p>
                  </a:txBody>
                  <a:tcPr/>
                </a:tc>
                <a:extLst>
                  <a:ext uri="{0D108BD9-81ED-4DB2-BD59-A6C34878D82A}">
                    <a16:rowId xmlns:a16="http://schemas.microsoft.com/office/drawing/2014/main" val="232911098"/>
                  </a:ext>
                </a:extLst>
              </a:tr>
            </a:tbl>
          </a:graphicData>
        </a:graphic>
      </p:graphicFrame>
    </p:spTree>
    <p:extLst>
      <p:ext uri="{BB962C8B-B14F-4D97-AF65-F5344CB8AC3E}">
        <p14:creationId xmlns:p14="http://schemas.microsoft.com/office/powerpoint/2010/main" val="70183723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55520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11" name="正方形/長方形 10"/>
          <p:cNvSpPr/>
          <p:nvPr/>
        </p:nvSpPr>
        <p:spPr>
          <a:xfrm>
            <a:off x="443854" y="699956"/>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2/21</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3/27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○感染症外来協力医療機関向け機器整備、ＰＣＲ装置整備費補助、相談窓口の設置費用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角丸四角形 11"/>
          <p:cNvSpPr/>
          <p:nvPr/>
        </p:nvSpPr>
        <p:spPr>
          <a:xfrm>
            <a:off x="7338261" y="692436"/>
            <a:ext cx="1692000" cy="3600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38" tIns="21938" rIns="21938" bIns="21938"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千万円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（府負担７千万円）</a:t>
            </a:r>
          </a:p>
        </p:txBody>
      </p:sp>
      <p:sp>
        <p:nvSpPr>
          <p:cNvPr id="13" name="テキスト ボックス 12"/>
          <p:cNvSpPr txBox="1"/>
          <p:nvPr/>
        </p:nvSpPr>
        <p:spPr>
          <a:xfrm>
            <a:off x="78230" y="687413"/>
            <a:ext cx="298800" cy="1080127"/>
          </a:xfrm>
          <a:prstGeom prst="rect">
            <a:avLst/>
          </a:prstGeom>
          <a:noFill/>
          <a:ln w="19050">
            <a:solidFill>
              <a:srgbClr val="002060"/>
            </a:solidFill>
          </a:ln>
          <a:effectLst/>
        </p:spPr>
        <p:txBody>
          <a:bodyPr vert="eaVert" wrap="square"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a:t>
            </a: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元年度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43854" y="1163060"/>
            <a:ext cx="6840000" cy="612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○児童養護施設等への衛生用品の配布、府有施設のキャンセル料補てん、</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緊急小口資金特例貸付（約</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億円増額）、放課後等デイサービス利用者負担軽減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角丸四角形 14"/>
          <p:cNvSpPr/>
          <p:nvPr/>
        </p:nvSpPr>
        <p:spPr>
          <a:xfrm>
            <a:off x="7338261" y="1155540"/>
            <a:ext cx="1692000" cy="612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21938" rIns="21938" bIns="21938"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35</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千万円）</a:t>
            </a:r>
          </a:p>
        </p:txBody>
      </p:sp>
      <p:sp>
        <p:nvSpPr>
          <p:cNvPr id="9" name="正方形/長方形 8"/>
          <p:cNvSpPr/>
          <p:nvPr/>
        </p:nvSpPr>
        <p:spPr>
          <a:xfrm>
            <a:off x="443854" y="2099909"/>
            <a:ext cx="6840000" cy="612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○空床病床の確保、入院医療費等の公費負担、医療機器等の整備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○府立支援学校等の臨時休業に伴う学校給食費負担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443854" y="280924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○軽症者等の宿泊施設の確保、稼働非稼働病床の確保、 医療機関への衛生用品等の供給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43854" y="3274374"/>
            <a:ext cx="6840000" cy="612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4/14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○デリバリーサービスによる外出自粛促進、児童生徒等への学習支援（図書カード配布）、</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高齢者等見守り支援、「子どもの悩み相談フリーダイヤル」の体制強化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443854" y="3978978"/>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4/27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○受入れ体制の整備、医療従事者への特殊勤務手当支給、コロナ追跡システムの構築　など</a:t>
            </a: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○休業要請支援金</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府・市町村共同支援金）、中小企業等の資金繰りの支援、</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クラスター対策協力事業者への支援、無観客ライブ配信等に対する支援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443854" y="4792248"/>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○軽症者等</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の宿泊施設の</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確保、介護施設等の感染拡大防止対策（多床室の個室化等）</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緊急小口資金特例貸付（約</a:t>
            </a:r>
            <a:r>
              <a:rPr kumimoji="0"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億円増額）</a:t>
            </a:r>
            <a:r>
              <a:rPr kumimoji="0"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府立学校の</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化の推進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○感染収束を見据えた需要喚起に向けた取組み（商店街支援、観光プロモーションなど）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43854" y="560799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休業要請外支援金</a:t>
            </a:r>
            <a:r>
              <a:rPr kumimoji="0"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府立高校等でのオンライン授業の実施</a:t>
            </a:r>
          </a:p>
        </p:txBody>
      </p:sp>
      <p:sp>
        <p:nvSpPr>
          <p:cNvPr id="20" name="正方形/長方形 19"/>
          <p:cNvSpPr/>
          <p:nvPr/>
        </p:nvSpPr>
        <p:spPr>
          <a:xfrm>
            <a:off x="443854" y="606919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○「大阪の人・関西の人いらっしゃい！」キャンペーン</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角丸四角形 20"/>
          <p:cNvSpPr/>
          <p:nvPr/>
        </p:nvSpPr>
        <p:spPr>
          <a:xfrm>
            <a:off x="7338261" y="2092389"/>
            <a:ext cx="1692000" cy="612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39</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2" name="角丸四角形 21"/>
          <p:cNvSpPr/>
          <p:nvPr/>
        </p:nvSpPr>
        <p:spPr>
          <a:xfrm>
            <a:off x="7338261" y="2801720"/>
            <a:ext cx="16920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116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99</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3" name="角丸四角形 22"/>
          <p:cNvSpPr/>
          <p:nvPr/>
        </p:nvSpPr>
        <p:spPr>
          <a:xfrm>
            <a:off x="7338261" y="3262214"/>
            <a:ext cx="1692000" cy="612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4" name="角丸四角形 23"/>
          <p:cNvSpPr/>
          <p:nvPr/>
        </p:nvSpPr>
        <p:spPr>
          <a:xfrm>
            <a:off x="7338261" y="3971390"/>
            <a:ext cx="16920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4,139</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5" name="角丸四角形 24"/>
          <p:cNvSpPr/>
          <p:nvPr/>
        </p:nvSpPr>
        <p:spPr>
          <a:xfrm>
            <a:off x="7338261" y="4784728"/>
            <a:ext cx="16920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130</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6" name="角丸四角形 25"/>
          <p:cNvSpPr/>
          <p:nvPr/>
        </p:nvSpPr>
        <p:spPr>
          <a:xfrm>
            <a:off x="7338261" y="5607997"/>
            <a:ext cx="16920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302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302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7" name="角丸四角形 26"/>
          <p:cNvSpPr/>
          <p:nvPr/>
        </p:nvSpPr>
        <p:spPr>
          <a:xfrm>
            <a:off x="7338261" y="6071266"/>
            <a:ext cx="16920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28" name="テキスト ボックス 27"/>
          <p:cNvSpPr txBox="1"/>
          <p:nvPr/>
        </p:nvSpPr>
        <p:spPr>
          <a:xfrm>
            <a:off x="78229" y="2092389"/>
            <a:ext cx="298801" cy="4336806"/>
          </a:xfrm>
          <a:prstGeom prst="rect">
            <a:avLst/>
          </a:prstGeom>
          <a:noFill/>
          <a:ln w="19050">
            <a:solidFill>
              <a:schemeClr val="accent4">
                <a:lumMod val="50000"/>
              </a:schemeClr>
            </a:solidFill>
          </a:ln>
          <a:effectLst/>
        </p:spPr>
        <p:txBody>
          <a:bodyPr vert="eaVert" wrap="square" tIns="0" bIns="0"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令和２年度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7784407" y="441192"/>
            <a:ext cx="1245854" cy="24622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２月補正予算除く</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93103898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56524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29" name="正方形/長方形 28"/>
          <p:cNvSpPr/>
          <p:nvPr/>
        </p:nvSpPr>
        <p:spPr>
          <a:xfrm>
            <a:off x="470117" y="477356"/>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○大阪コロナ重症センター整備、感染症患者専用病院の整備、地域外来・検査センターの設置</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医療従事者等への慰労金、新型コロナウイルス助け合い基金　軽症者等の宿泊施設の確保　など</a:t>
            </a: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○大阪大会の開催支援、休業要請外支援金の増額・申請期間の延長　など</a:t>
            </a:r>
          </a:p>
        </p:txBody>
      </p:sp>
      <p:sp>
        <p:nvSpPr>
          <p:cNvPr id="30" name="正方形/長方形 29"/>
          <p:cNvSpPr/>
          <p:nvPr/>
        </p:nvSpPr>
        <p:spPr>
          <a:xfrm>
            <a:off x="479375" y="126079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（ミナミ地区）、中小企業向け融資資金貸付金</a:t>
            </a:r>
          </a:p>
        </p:txBody>
      </p:sp>
      <p:sp>
        <p:nvSpPr>
          <p:cNvPr id="31" name="正方形/長方形 30"/>
          <p:cNvSpPr/>
          <p:nvPr/>
        </p:nvSpPr>
        <p:spPr>
          <a:xfrm>
            <a:off x="470116" y="1682323"/>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○少人数利用・飲食店応援キャンペーン事業費補助金</a:t>
            </a:r>
          </a:p>
        </p:txBody>
      </p:sp>
      <p:sp>
        <p:nvSpPr>
          <p:cNvPr id="32" name="正方形/長方形 31"/>
          <p:cNvSpPr/>
          <p:nvPr/>
        </p:nvSpPr>
        <p:spPr>
          <a:xfrm>
            <a:off x="470116" y="2103856"/>
            <a:ext cx="6840000" cy="72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9/30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○インフルエンザワクチン接種の</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無償化、軽症者</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等の宿泊施設の確保　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○民間人材</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サービス事業者と</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連携した緊急雇用対策、飲食店等高機能換気設備等の導入など</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○社会課題解決のためのＮＰＯ等活動支援、府民への相談体制の強化、修学旅行キャンセル負担　など</a:t>
            </a:r>
          </a:p>
        </p:txBody>
      </p:sp>
      <p:sp>
        <p:nvSpPr>
          <p:cNvPr id="33" name="正方形/長方形 32"/>
          <p:cNvSpPr/>
          <p:nvPr/>
        </p:nvSpPr>
        <p:spPr>
          <a:xfrm>
            <a:off x="470116" y="3311891"/>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12/4</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（北区・中央区）</a:t>
            </a:r>
          </a:p>
        </p:txBody>
      </p:sp>
      <p:sp>
        <p:nvSpPr>
          <p:cNvPr id="34" name="正方形/長方形 33"/>
          <p:cNvSpPr/>
          <p:nvPr/>
        </p:nvSpPr>
        <p:spPr>
          <a:xfrm>
            <a:off x="479375" y="374160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１３号補正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（大阪市内全域）</a:t>
            </a:r>
          </a:p>
        </p:txBody>
      </p:sp>
      <p:sp>
        <p:nvSpPr>
          <p:cNvPr id="35" name="正方形/長方形 34"/>
          <p:cNvSpPr/>
          <p:nvPr/>
        </p:nvSpPr>
        <p:spPr>
          <a:xfrm>
            <a:off x="470116" y="2887528"/>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12/21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○少人数利用・飲食店応援キャンペーン事業費補助</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79375" y="417281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１４号補正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営業時間短縮協力金負担金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（大阪市内全域延長分）　</a:t>
            </a:r>
          </a:p>
        </p:txBody>
      </p:sp>
      <p:sp>
        <p:nvSpPr>
          <p:cNvPr id="37" name="正方形/長方形 36"/>
          <p:cNvSpPr/>
          <p:nvPr/>
        </p:nvSpPr>
        <p:spPr>
          <a:xfrm>
            <a:off x="470116" y="459932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１５号補正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金（大阪府域）</a:t>
            </a:r>
          </a:p>
        </p:txBody>
      </p:sp>
      <p:sp>
        <p:nvSpPr>
          <p:cNvPr id="38" name="正方形/長方形 37"/>
          <p:cNvSpPr/>
          <p:nvPr/>
        </p:nvSpPr>
        <p:spPr>
          <a:xfrm>
            <a:off x="470116" y="588676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１６号補正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○国第三次補正予算（経済対策）に伴う対応（感染拡大防止策</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、生活福祉資金貸付）</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70116" y="631488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１８号補正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3/24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金（大阪府域延長分）</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角丸四角形 39"/>
          <p:cNvSpPr/>
          <p:nvPr/>
        </p:nvSpPr>
        <p:spPr>
          <a:xfrm>
            <a:off x="7379847" y="477356"/>
            <a:ext cx="16992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4,314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1" name="角丸四角形 40"/>
          <p:cNvSpPr/>
          <p:nvPr/>
        </p:nvSpPr>
        <p:spPr>
          <a:xfrm>
            <a:off x="7379847" y="1259510"/>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421</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角丸四角形 41"/>
          <p:cNvSpPr/>
          <p:nvPr/>
        </p:nvSpPr>
        <p:spPr>
          <a:xfrm>
            <a:off x="7379847" y="1682393"/>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角丸四角形 42"/>
          <p:cNvSpPr/>
          <p:nvPr/>
        </p:nvSpPr>
        <p:spPr>
          <a:xfrm>
            <a:off x="7379847" y="2098248"/>
            <a:ext cx="1699200" cy="72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3,162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4" name="角丸四角形 43"/>
          <p:cNvSpPr/>
          <p:nvPr/>
        </p:nvSpPr>
        <p:spPr>
          <a:xfrm>
            <a:off x="7379847" y="3305655"/>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88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5" name="角丸四角形 44"/>
          <p:cNvSpPr/>
          <p:nvPr/>
        </p:nvSpPr>
        <p:spPr>
          <a:xfrm>
            <a:off x="7379847" y="3741607"/>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278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36</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6" name="角丸四角形 45"/>
          <p:cNvSpPr/>
          <p:nvPr/>
        </p:nvSpPr>
        <p:spPr>
          <a:xfrm>
            <a:off x="7379847" y="2884615"/>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角丸四角形 46"/>
          <p:cNvSpPr/>
          <p:nvPr/>
        </p:nvSpPr>
        <p:spPr>
          <a:xfrm>
            <a:off x="7379847" y="4172776"/>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48" name="角丸四角形 47"/>
          <p:cNvSpPr/>
          <p:nvPr/>
        </p:nvSpPr>
        <p:spPr>
          <a:xfrm>
            <a:off x="7379847" y="4599329"/>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1,655</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角丸四角形 48"/>
          <p:cNvSpPr/>
          <p:nvPr/>
        </p:nvSpPr>
        <p:spPr>
          <a:xfrm>
            <a:off x="7379847" y="5886767"/>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765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角丸四角形 49"/>
          <p:cNvSpPr/>
          <p:nvPr/>
        </p:nvSpPr>
        <p:spPr>
          <a:xfrm>
            <a:off x="7379847" y="6314880"/>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470</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470116" y="502583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○軽症者等の宿泊施設の確保</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正方形/長方形 51"/>
          <p:cNvSpPr/>
          <p:nvPr/>
        </p:nvSpPr>
        <p:spPr>
          <a:xfrm>
            <a:off x="470116" y="545184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2/16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○健康医療部人件費</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角丸四角形 52"/>
          <p:cNvSpPr/>
          <p:nvPr/>
        </p:nvSpPr>
        <p:spPr>
          <a:xfrm>
            <a:off x="7379847" y="5027048"/>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54" name="角丸四角形 53"/>
          <p:cNvSpPr/>
          <p:nvPr/>
        </p:nvSpPr>
        <p:spPr>
          <a:xfrm>
            <a:off x="7379847" y="5448126"/>
            <a:ext cx="1699200"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57" name="テキスト ボックス 56"/>
          <p:cNvSpPr txBox="1"/>
          <p:nvPr/>
        </p:nvSpPr>
        <p:spPr>
          <a:xfrm>
            <a:off x="96988" y="477356"/>
            <a:ext cx="298800" cy="6197524"/>
          </a:xfrm>
          <a:prstGeom prst="rect">
            <a:avLst/>
          </a:prstGeom>
          <a:noFill/>
          <a:ln w="19050">
            <a:solidFill>
              <a:schemeClr val="accent4">
                <a:lumMod val="50000"/>
              </a:schemeClr>
            </a:solidFill>
          </a:ln>
          <a:effectLst/>
        </p:spPr>
        <p:txBody>
          <a:bodyPr vert="eaVert" wrap="square" tIns="0" bIns="0"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a:t>
            </a: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２年度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92782404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492875"/>
            <a:ext cx="2133600" cy="365125"/>
          </a:xfrm>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55" name="正方形/長方形 54">
            <a:extLst>
              <a:ext uri="{FF2B5EF4-FFF2-40B4-BE49-F238E27FC236}">
                <a16:creationId xmlns:a16="http://schemas.microsoft.com/office/drawing/2014/main" id="{80049327-1E5E-4B6D-962D-E378011F8CF4}"/>
              </a:ext>
            </a:extLst>
          </p:cNvPr>
          <p:cNvSpPr/>
          <p:nvPr/>
        </p:nvSpPr>
        <p:spPr>
          <a:xfrm>
            <a:off x="415068" y="1202298"/>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4/30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○飲食店見回り調査</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2C5C3868-DF32-4026-9A33-F39AE1C615EC}"/>
              </a:ext>
            </a:extLst>
          </p:cNvPr>
          <p:cNvSpPr/>
          <p:nvPr/>
        </p:nvSpPr>
        <p:spPr>
          <a:xfrm>
            <a:off x="415068" y="1611866"/>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３号</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大阪府域</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大規模施設等協力金、軽症者等の宿泊施設の確保　など</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a:extLst>
              <a:ext uri="{FF2B5EF4-FFF2-40B4-BE49-F238E27FC236}">
                <a16:creationId xmlns:a16="http://schemas.microsoft.com/office/drawing/2014/main" id="{25A7B988-A8FA-415D-B419-0E99B0BEAC83}"/>
              </a:ext>
            </a:extLst>
          </p:cNvPr>
          <p:cNvSpPr/>
          <p:nvPr/>
        </p:nvSpPr>
        <p:spPr>
          <a:xfrm>
            <a:off x="415068" y="202496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４号</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○飲食店第三者認証制度、宿泊事業者による感染防止対策等への支援</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角丸四角形 57">
            <a:extLst>
              <a:ext uri="{FF2B5EF4-FFF2-40B4-BE49-F238E27FC236}">
                <a16:creationId xmlns:a16="http://schemas.microsoft.com/office/drawing/2014/main" id="{9CC8E0BA-9639-4D4E-B04C-1BC582D78F72}"/>
              </a:ext>
            </a:extLst>
          </p:cNvPr>
          <p:cNvSpPr/>
          <p:nvPr/>
        </p:nvSpPr>
        <p:spPr>
          <a:xfrm>
            <a:off x="7333732" y="1196088"/>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60" name="角丸四角形 57">
            <a:extLst>
              <a:ext uri="{FF2B5EF4-FFF2-40B4-BE49-F238E27FC236}">
                <a16:creationId xmlns:a16="http://schemas.microsoft.com/office/drawing/2014/main" id="{E3AE1375-3FB2-4C0D-8D8F-657377E75247}"/>
              </a:ext>
            </a:extLst>
          </p:cNvPr>
          <p:cNvSpPr/>
          <p:nvPr/>
        </p:nvSpPr>
        <p:spPr>
          <a:xfrm>
            <a:off x="7333730" y="2026540"/>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34</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角丸四角形 57">
            <a:extLst>
              <a:ext uri="{FF2B5EF4-FFF2-40B4-BE49-F238E27FC236}">
                <a16:creationId xmlns:a16="http://schemas.microsoft.com/office/drawing/2014/main" id="{161A9197-ECDC-46CE-8AEF-D66489D1962A}"/>
              </a:ext>
            </a:extLst>
          </p:cNvPr>
          <p:cNvSpPr/>
          <p:nvPr/>
        </p:nvSpPr>
        <p:spPr>
          <a:xfrm>
            <a:off x="7333731" y="1611866"/>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2,968</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30</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62" name="正方形/長方形 61">
            <a:extLst>
              <a:ext uri="{FF2B5EF4-FFF2-40B4-BE49-F238E27FC236}">
                <a16:creationId xmlns:a16="http://schemas.microsoft.com/office/drawing/2014/main" id="{25A7B988-A8FA-415D-B419-0E99B0BEAC83}"/>
              </a:ext>
            </a:extLst>
          </p:cNvPr>
          <p:cNvSpPr/>
          <p:nvPr/>
        </p:nvSpPr>
        <p:spPr>
          <a:xfrm>
            <a:off x="426498" y="326075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9/14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○大阪コロナ大規模医療・療養センター（仮称</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・運営</a:t>
            </a:r>
          </a:p>
        </p:txBody>
      </p:sp>
      <p:sp>
        <p:nvSpPr>
          <p:cNvPr id="63" name="角丸四角形 57">
            <a:extLst>
              <a:ext uri="{FF2B5EF4-FFF2-40B4-BE49-F238E27FC236}">
                <a16:creationId xmlns:a16="http://schemas.microsoft.com/office/drawing/2014/main" id="{E3AE1375-3FB2-4C0D-8D8F-657377E75247}"/>
              </a:ext>
            </a:extLst>
          </p:cNvPr>
          <p:cNvSpPr/>
          <p:nvPr/>
        </p:nvSpPr>
        <p:spPr>
          <a:xfrm>
            <a:off x="7333727" y="3262684"/>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4" name="正方形/長方形 63"/>
          <p:cNvSpPr/>
          <p:nvPr/>
        </p:nvSpPr>
        <p:spPr>
          <a:xfrm>
            <a:off x="417248" y="38567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3/24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大阪府営業時間短縮協力</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金（大阪市内全域）</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5" name="角丸四角形 64"/>
          <p:cNvSpPr/>
          <p:nvPr/>
        </p:nvSpPr>
        <p:spPr>
          <a:xfrm>
            <a:off x="7333733" y="397690"/>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537</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テキスト ボックス 65"/>
          <p:cNvSpPr txBox="1"/>
          <p:nvPr/>
        </p:nvSpPr>
        <p:spPr>
          <a:xfrm>
            <a:off x="67234" y="385677"/>
            <a:ext cx="298800" cy="6408000"/>
          </a:xfrm>
          <a:prstGeom prst="rect">
            <a:avLst/>
          </a:prstGeom>
          <a:noFill/>
          <a:ln w="19050">
            <a:solidFill>
              <a:schemeClr val="accent4">
                <a:lumMod val="50000"/>
              </a:schemeClr>
            </a:solidFill>
          </a:ln>
          <a:effectLst/>
        </p:spPr>
        <p:txBody>
          <a:bodyPr vert="eaVert" wrap="square"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令和３年度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正方形/長方形 66">
            <a:extLst>
              <a:ext uri="{FF2B5EF4-FFF2-40B4-BE49-F238E27FC236}">
                <a16:creationId xmlns:a16="http://schemas.microsoft.com/office/drawing/2014/main" id="{F1D70BE5-0E68-4EF6-8D31-65AF09BC23FC}"/>
              </a:ext>
            </a:extLst>
          </p:cNvPr>
          <p:cNvSpPr/>
          <p:nvPr/>
        </p:nvSpPr>
        <p:spPr>
          <a:xfrm>
            <a:off x="415068" y="791101"/>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２号補正</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○感染拡大防止対策、大阪府営業時間短縮協力金（大阪府域） 、女性への支援の強化　など</a:t>
            </a:r>
            <a:endParaRPr kumimoji="0" lang="ja-JP" altLang="en-US" sz="1200" b="0" i="1"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角丸四角形 57">
            <a:extLst>
              <a:ext uri="{FF2B5EF4-FFF2-40B4-BE49-F238E27FC236}">
                <a16:creationId xmlns:a16="http://schemas.microsoft.com/office/drawing/2014/main" id="{105D592E-E9CB-46CE-8B8B-5F7B7123FAC0}"/>
              </a:ext>
            </a:extLst>
          </p:cNvPr>
          <p:cNvSpPr/>
          <p:nvPr/>
        </p:nvSpPr>
        <p:spPr>
          <a:xfrm>
            <a:off x="7333733" y="793972"/>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1,653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89</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69" name="正方形/長方形 68">
            <a:extLst>
              <a:ext uri="{FF2B5EF4-FFF2-40B4-BE49-F238E27FC236}">
                <a16:creationId xmlns:a16="http://schemas.microsoft.com/office/drawing/2014/main" id="{25A7B988-A8FA-415D-B419-0E99B0BEAC83}"/>
              </a:ext>
            </a:extLst>
          </p:cNvPr>
          <p:cNvSpPr/>
          <p:nvPr/>
        </p:nvSpPr>
        <p:spPr>
          <a:xfrm>
            <a:off x="415068" y="243754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○大阪府営業時間短縮協力金（大阪府域）、大規模施設等協力金</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、ワクチン接種促進支援</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など</a:t>
            </a:r>
          </a:p>
        </p:txBody>
      </p:sp>
      <p:sp>
        <p:nvSpPr>
          <p:cNvPr id="70" name="角丸四角形 57">
            <a:extLst>
              <a:ext uri="{FF2B5EF4-FFF2-40B4-BE49-F238E27FC236}">
                <a16:creationId xmlns:a16="http://schemas.microsoft.com/office/drawing/2014/main" id="{E3AE1375-3FB2-4C0D-8D8F-657377E75247}"/>
              </a:ext>
            </a:extLst>
          </p:cNvPr>
          <p:cNvSpPr/>
          <p:nvPr/>
        </p:nvSpPr>
        <p:spPr>
          <a:xfrm>
            <a:off x="7333729" y="2437549"/>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2,692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正方形/長方形 70">
            <a:extLst>
              <a:ext uri="{FF2B5EF4-FFF2-40B4-BE49-F238E27FC236}">
                <a16:creationId xmlns:a16="http://schemas.microsoft.com/office/drawing/2014/main" id="{25A7B988-A8FA-415D-B419-0E99B0BEAC83}"/>
              </a:ext>
            </a:extLst>
          </p:cNvPr>
          <p:cNvSpPr/>
          <p:nvPr/>
        </p:nvSpPr>
        <p:spPr>
          <a:xfrm>
            <a:off x="415068" y="2851616"/>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飲食店第三者認証制度</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角丸四角形 57">
            <a:extLst>
              <a:ext uri="{FF2B5EF4-FFF2-40B4-BE49-F238E27FC236}">
                <a16:creationId xmlns:a16="http://schemas.microsoft.com/office/drawing/2014/main" id="{E3AE1375-3FB2-4C0D-8D8F-657377E75247}"/>
              </a:ext>
            </a:extLst>
          </p:cNvPr>
          <p:cNvSpPr/>
          <p:nvPr/>
        </p:nvSpPr>
        <p:spPr>
          <a:xfrm>
            <a:off x="7333728" y="2848641"/>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6</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6</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3" name="正方形/長方形 72">
            <a:extLst>
              <a:ext uri="{FF2B5EF4-FFF2-40B4-BE49-F238E27FC236}">
                <a16:creationId xmlns:a16="http://schemas.microsoft.com/office/drawing/2014/main" id="{25A7B988-A8FA-415D-B419-0E99B0BEAC83}"/>
              </a:ext>
            </a:extLst>
          </p:cNvPr>
          <p:cNvSpPr/>
          <p:nvPr/>
        </p:nvSpPr>
        <p:spPr>
          <a:xfrm>
            <a:off x="426498" y="3669898"/>
            <a:ext cx="6840000" cy="684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10/11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○空床病床・宿泊施設の確保、大阪</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コロナ大規模医療・療養センター（仮称）設置・運営、</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営業時間短縮協力</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0"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a:t>
            </a:r>
            <a:r>
              <a:rPr kumimoji="0"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小企業等一時支援</a:t>
            </a:r>
            <a:r>
              <a:rPr kumimoji="0" lang="zh-TW"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a:t>
            </a:r>
            <a:r>
              <a:rPr kumimoji="0" lang="ja-JP" altLang="en-US" sz="1200" b="0" i="0" u="none" strike="noStrike" kern="1200" cap="none" spc="0" normalizeH="0" baseline="0" noProof="0" dirty="0" err="1"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おおさか</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観光支援</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a:t>
            </a:r>
            <a:endPar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ゴールドステッカー</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認証施設利用促進、交通事業者の感染防止対策</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支援など</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角丸四角形 57">
            <a:extLst>
              <a:ext uri="{FF2B5EF4-FFF2-40B4-BE49-F238E27FC236}">
                <a16:creationId xmlns:a16="http://schemas.microsoft.com/office/drawing/2014/main" id="{E3AE1375-3FB2-4C0D-8D8F-657377E75247}"/>
              </a:ext>
            </a:extLst>
          </p:cNvPr>
          <p:cNvSpPr/>
          <p:nvPr/>
        </p:nvSpPr>
        <p:spPr>
          <a:xfrm>
            <a:off x="7333726" y="3664800"/>
            <a:ext cx="1555429" cy="684000"/>
          </a:xfrm>
          <a:prstGeom prst="roundRect">
            <a:avLst>
              <a:gd name="adj" fmla="val 12517"/>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3,556</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5</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0</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正方形/長方形 74">
            <a:extLst>
              <a:ext uri="{FF2B5EF4-FFF2-40B4-BE49-F238E27FC236}">
                <a16:creationId xmlns:a16="http://schemas.microsoft.com/office/drawing/2014/main" id="{25A7B988-A8FA-415D-B419-0E99B0BEAC83}"/>
              </a:ext>
            </a:extLst>
          </p:cNvPr>
          <p:cNvSpPr/>
          <p:nvPr/>
        </p:nvSpPr>
        <p:spPr>
          <a:xfrm>
            <a:off x="426498" y="439600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○民間人材サービス事業者と連携した</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緊急雇用対策</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角丸四角形 57">
            <a:extLst>
              <a:ext uri="{FF2B5EF4-FFF2-40B4-BE49-F238E27FC236}">
                <a16:creationId xmlns:a16="http://schemas.microsoft.com/office/drawing/2014/main" id="{E3AE1375-3FB2-4C0D-8D8F-657377E75247}"/>
              </a:ext>
            </a:extLst>
          </p:cNvPr>
          <p:cNvSpPr/>
          <p:nvPr/>
        </p:nvSpPr>
        <p:spPr>
          <a:xfrm>
            <a:off x="7333725" y="4395682"/>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a:extLst>
              <a:ext uri="{FF2B5EF4-FFF2-40B4-BE49-F238E27FC236}">
                <a16:creationId xmlns:a16="http://schemas.microsoft.com/office/drawing/2014/main" id="{25A7B988-A8FA-415D-B419-0E99B0BEAC83}"/>
              </a:ext>
            </a:extLst>
          </p:cNvPr>
          <p:cNvSpPr/>
          <p:nvPr/>
        </p:nvSpPr>
        <p:spPr>
          <a:xfrm>
            <a:off x="426498" y="4812728"/>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12/17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○ワクチン・検査パッケージ制度等に基づく無料検査事業</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角丸四角形 57">
            <a:extLst>
              <a:ext uri="{FF2B5EF4-FFF2-40B4-BE49-F238E27FC236}">
                <a16:creationId xmlns:a16="http://schemas.microsoft.com/office/drawing/2014/main" id="{E3AE1375-3FB2-4C0D-8D8F-657377E75247}"/>
              </a:ext>
            </a:extLst>
          </p:cNvPr>
          <p:cNvSpPr/>
          <p:nvPr/>
        </p:nvSpPr>
        <p:spPr>
          <a:xfrm>
            <a:off x="7333725" y="4812183"/>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80</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a:extLst>
              <a:ext uri="{FF2B5EF4-FFF2-40B4-BE49-F238E27FC236}">
                <a16:creationId xmlns:a16="http://schemas.microsoft.com/office/drawing/2014/main" id="{25A7B988-A8FA-415D-B419-0E99B0BEAC83}"/>
              </a:ext>
            </a:extLst>
          </p:cNvPr>
          <p:cNvSpPr/>
          <p:nvPr/>
        </p:nvSpPr>
        <p:spPr>
          <a:xfrm>
            <a:off x="426498" y="5219600"/>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国第一次</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補正予算（経済対策）に伴う対応（感染拡大</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防止策、経済活動の再開と危機への備え）</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角丸四角形 57">
            <a:extLst>
              <a:ext uri="{FF2B5EF4-FFF2-40B4-BE49-F238E27FC236}">
                <a16:creationId xmlns:a16="http://schemas.microsoft.com/office/drawing/2014/main" id="{E3AE1375-3FB2-4C0D-8D8F-657377E75247}"/>
              </a:ext>
            </a:extLst>
          </p:cNvPr>
          <p:cNvSpPr/>
          <p:nvPr/>
        </p:nvSpPr>
        <p:spPr>
          <a:xfrm>
            <a:off x="7333724" y="5214467"/>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449</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a:extLst>
              <a:ext uri="{FF2B5EF4-FFF2-40B4-BE49-F238E27FC236}">
                <a16:creationId xmlns:a16="http://schemas.microsoft.com/office/drawing/2014/main" id="{25A7B988-A8FA-415D-B419-0E99B0BEAC83}"/>
              </a:ext>
            </a:extLst>
          </p:cNvPr>
          <p:cNvSpPr/>
          <p:nvPr/>
        </p:nvSpPr>
        <p:spPr>
          <a:xfrm>
            <a:off x="426498" y="562504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１２号補正</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3/8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○施設内療養を行う高齢者施設への支援</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角丸四角形 57">
            <a:extLst>
              <a:ext uri="{FF2B5EF4-FFF2-40B4-BE49-F238E27FC236}">
                <a16:creationId xmlns:a16="http://schemas.microsoft.com/office/drawing/2014/main" id="{E3AE1375-3FB2-4C0D-8D8F-657377E75247}"/>
              </a:ext>
            </a:extLst>
          </p:cNvPr>
          <p:cNvSpPr/>
          <p:nvPr/>
        </p:nvSpPr>
        <p:spPr>
          <a:xfrm>
            <a:off x="7333724" y="5616583"/>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正方形/長方形 82">
            <a:extLst>
              <a:ext uri="{FF2B5EF4-FFF2-40B4-BE49-F238E27FC236}">
                <a16:creationId xmlns:a16="http://schemas.microsoft.com/office/drawing/2014/main" id="{25A7B988-A8FA-415D-B419-0E99B0BEAC83}"/>
              </a:ext>
            </a:extLst>
          </p:cNvPr>
          <p:cNvSpPr/>
          <p:nvPr/>
        </p:nvSpPr>
        <p:spPr>
          <a:xfrm>
            <a:off x="426498" y="603091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3/29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○大阪マラソン一般部門中止に伴う返金等対応</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角丸四角形 57">
            <a:extLst>
              <a:ext uri="{FF2B5EF4-FFF2-40B4-BE49-F238E27FC236}">
                <a16:creationId xmlns:a16="http://schemas.microsoft.com/office/drawing/2014/main" id="{E3AE1375-3FB2-4C0D-8D8F-657377E75247}"/>
              </a:ext>
            </a:extLst>
          </p:cNvPr>
          <p:cNvSpPr/>
          <p:nvPr/>
        </p:nvSpPr>
        <p:spPr>
          <a:xfrm>
            <a:off x="7333724" y="6025334"/>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正方形/長方形 84">
            <a:extLst>
              <a:ext uri="{FF2B5EF4-FFF2-40B4-BE49-F238E27FC236}">
                <a16:creationId xmlns:a16="http://schemas.microsoft.com/office/drawing/2014/main" id="{25A7B988-A8FA-415D-B419-0E99B0BEAC83}"/>
              </a:ext>
            </a:extLst>
          </p:cNvPr>
          <p:cNvSpPr/>
          <p:nvPr/>
        </p:nvSpPr>
        <p:spPr>
          <a:xfrm>
            <a:off x="415068" y="6435824"/>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予備費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3/30 </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施行</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○商工労働部人件費</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角丸四角形 57">
            <a:extLst>
              <a:ext uri="{FF2B5EF4-FFF2-40B4-BE49-F238E27FC236}">
                <a16:creationId xmlns:a16="http://schemas.microsoft.com/office/drawing/2014/main" id="{E3AE1375-3FB2-4C0D-8D8F-657377E75247}"/>
              </a:ext>
            </a:extLst>
          </p:cNvPr>
          <p:cNvSpPr/>
          <p:nvPr/>
        </p:nvSpPr>
        <p:spPr>
          <a:xfrm>
            <a:off x="7319469" y="6433125"/>
            <a:ext cx="1555429" cy="360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百万円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百万円）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442977127"/>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010400"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角丸四角形 2"/>
          <p:cNvSpPr/>
          <p:nvPr/>
        </p:nvSpPr>
        <p:spPr>
          <a:xfrm>
            <a:off x="-1" y="0"/>
            <a:ext cx="4320000" cy="319467"/>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これまでの補正予算・予備費対応</a:t>
            </a:r>
          </a:p>
        </p:txBody>
      </p:sp>
      <p:sp>
        <p:nvSpPr>
          <p:cNvPr id="35" name="テキスト ボックス 34"/>
          <p:cNvSpPr txBox="1"/>
          <p:nvPr/>
        </p:nvSpPr>
        <p:spPr>
          <a:xfrm>
            <a:off x="189077" y="616532"/>
            <a:ext cx="298800" cy="3121749"/>
          </a:xfrm>
          <a:prstGeom prst="rect">
            <a:avLst/>
          </a:prstGeom>
          <a:noFill/>
          <a:ln w="19050">
            <a:solidFill>
              <a:schemeClr val="accent4">
                <a:lumMod val="50000"/>
              </a:schemeClr>
            </a:solidFill>
          </a:ln>
          <a:effectLst/>
        </p:spPr>
        <p:txBody>
          <a:bodyPr vert="eaVert" wrap="square" rtlCol="0" anchor="ctr">
            <a:noAutofit/>
          </a:bodyPr>
          <a:lstStyle/>
          <a:p>
            <a:pPr marL="0" marR="0" lvl="0" indent="0" algn="ctr"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令和</a:t>
            </a:r>
            <a:r>
              <a:rPr kumimoji="0" lang="ja-JP" altLang="en-US" sz="1200" b="1" i="0" u="none" strike="noStrike" kern="1200" cap="none" spc="0" normalizeH="0" baseline="0" noProof="0" dirty="0" smtClean="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４年度</a:t>
            </a:r>
            <a:endParaRPr kumimoji="0"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25A7B988-A8FA-415D-B419-0E99B0BEAC83}"/>
              </a:ext>
            </a:extLst>
          </p:cNvPr>
          <p:cNvSpPr/>
          <p:nvPr/>
        </p:nvSpPr>
        <p:spPr>
          <a:xfrm>
            <a:off x="538927" y="62404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3/31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○施設内療養を行う高齢者施設への支援</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角丸四角形 57">
            <a:extLst>
              <a:ext uri="{FF2B5EF4-FFF2-40B4-BE49-F238E27FC236}">
                <a16:creationId xmlns:a16="http://schemas.microsoft.com/office/drawing/2014/main" id="{E3AE1375-3FB2-4C0D-8D8F-657377E75247}"/>
              </a:ext>
            </a:extLst>
          </p:cNvPr>
          <p:cNvSpPr/>
          <p:nvPr/>
        </p:nvSpPr>
        <p:spPr>
          <a:xfrm>
            <a:off x="7461742" y="621096"/>
            <a:ext cx="1555200" cy="359918"/>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67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角丸四角形 57">
            <a:extLst>
              <a:ext uri="{FF2B5EF4-FFF2-40B4-BE49-F238E27FC236}">
                <a16:creationId xmlns:a16="http://schemas.microsoft.com/office/drawing/2014/main" id="{E3AE1375-3FB2-4C0D-8D8F-657377E75247}"/>
              </a:ext>
            </a:extLst>
          </p:cNvPr>
          <p:cNvSpPr/>
          <p:nvPr/>
        </p:nvSpPr>
        <p:spPr>
          <a:xfrm>
            <a:off x="7461742" y="1025318"/>
            <a:ext cx="1555200" cy="339304"/>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府負担なし）</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25A7B988-A8FA-415D-B419-0E99B0BEAC83}"/>
              </a:ext>
            </a:extLst>
          </p:cNvPr>
          <p:cNvSpPr/>
          <p:nvPr/>
        </p:nvSpPr>
        <p:spPr>
          <a:xfrm>
            <a:off x="538927" y="1023444"/>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○ひとり親</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家庭への臨時</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特別</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給付金</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角丸四角形 57">
            <a:extLst>
              <a:ext uri="{FF2B5EF4-FFF2-40B4-BE49-F238E27FC236}">
                <a16:creationId xmlns:a16="http://schemas.microsoft.com/office/drawing/2014/main" id="{E3AE1375-3FB2-4C0D-8D8F-657377E75247}"/>
              </a:ext>
            </a:extLst>
          </p:cNvPr>
          <p:cNvSpPr/>
          <p:nvPr/>
        </p:nvSpPr>
        <p:spPr>
          <a:xfrm>
            <a:off x="7461742" y="1424189"/>
            <a:ext cx="1555200" cy="344437"/>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正方形/長方形 40">
            <a:extLst>
              <a:ext uri="{FF2B5EF4-FFF2-40B4-BE49-F238E27FC236}">
                <a16:creationId xmlns:a16="http://schemas.microsoft.com/office/drawing/2014/main" id="{25A7B988-A8FA-415D-B419-0E99B0BEAC83}"/>
              </a:ext>
            </a:extLst>
          </p:cNvPr>
          <p:cNvSpPr/>
          <p:nvPr/>
        </p:nvSpPr>
        <p:spPr>
          <a:xfrm>
            <a:off x="554736" y="1426253"/>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6/9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○府立学校における感染症対策</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a:extLst>
              <a:ext uri="{FF2B5EF4-FFF2-40B4-BE49-F238E27FC236}">
                <a16:creationId xmlns:a16="http://schemas.microsoft.com/office/drawing/2014/main" id="{25A7B988-A8FA-415D-B419-0E99B0BEAC83}"/>
              </a:ext>
            </a:extLst>
          </p:cNvPr>
          <p:cNvSpPr/>
          <p:nvPr/>
        </p:nvSpPr>
        <p:spPr>
          <a:xfrm>
            <a:off x="554736" y="1848947"/>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8/24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専決</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○観光産業の早期回復に向けた大阪の魅力発信</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角丸四角形 57">
            <a:extLst>
              <a:ext uri="{FF2B5EF4-FFF2-40B4-BE49-F238E27FC236}">
                <a16:creationId xmlns:a16="http://schemas.microsoft.com/office/drawing/2014/main" id="{E3AE1375-3FB2-4C0D-8D8F-657377E75247}"/>
              </a:ext>
            </a:extLst>
          </p:cNvPr>
          <p:cNvSpPr/>
          <p:nvPr/>
        </p:nvSpPr>
        <p:spPr>
          <a:xfrm>
            <a:off x="7461742" y="1845633"/>
            <a:ext cx="1555200" cy="344094"/>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a:extLst>
              <a:ext uri="{FF2B5EF4-FFF2-40B4-BE49-F238E27FC236}">
                <a16:creationId xmlns:a16="http://schemas.microsoft.com/office/drawing/2014/main" id="{25A7B988-A8FA-415D-B419-0E99B0BEAC83}"/>
              </a:ext>
            </a:extLst>
          </p:cNvPr>
          <p:cNvSpPr/>
          <p:nvPr/>
        </p:nvSpPr>
        <p:spPr>
          <a:xfrm>
            <a:off x="538927" y="2250211"/>
            <a:ext cx="6840000" cy="648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10/26</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○インフルエンザワクチンの</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無償化、抗原定性検査</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キットの確保、休日等の診療・検査体制の整備、</a:t>
            </a:r>
            <a:endParaRPr kumimoji="0" lang="en-US" altLang="ja-JP"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オンライン診療体制の整備　など</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角丸四角形 57">
            <a:extLst>
              <a:ext uri="{FF2B5EF4-FFF2-40B4-BE49-F238E27FC236}">
                <a16:creationId xmlns:a16="http://schemas.microsoft.com/office/drawing/2014/main" id="{E3AE1375-3FB2-4C0D-8D8F-657377E75247}"/>
              </a:ext>
            </a:extLst>
          </p:cNvPr>
          <p:cNvSpPr/>
          <p:nvPr/>
        </p:nvSpPr>
        <p:spPr>
          <a:xfrm>
            <a:off x="7461742" y="2250211"/>
            <a:ext cx="1555200" cy="648000"/>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1,203</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255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25A7B988-A8FA-415D-B419-0E99B0BEAC83}"/>
              </a:ext>
            </a:extLst>
          </p:cNvPr>
          <p:cNvSpPr/>
          <p:nvPr/>
        </p:nvSpPr>
        <p:spPr>
          <a:xfrm>
            <a:off x="538927" y="2939475"/>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○観光関連事業者への支援</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角丸四角形 57">
            <a:extLst>
              <a:ext uri="{FF2B5EF4-FFF2-40B4-BE49-F238E27FC236}">
                <a16:creationId xmlns:a16="http://schemas.microsoft.com/office/drawing/2014/main" id="{E3AE1375-3FB2-4C0D-8D8F-657377E75247}"/>
              </a:ext>
            </a:extLst>
          </p:cNvPr>
          <p:cNvSpPr/>
          <p:nvPr/>
        </p:nvSpPr>
        <p:spPr>
          <a:xfrm>
            <a:off x="7461742" y="2939475"/>
            <a:ext cx="1555200" cy="370122"/>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37</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なし</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25A7B988-A8FA-415D-B419-0E99B0BEAC83}"/>
              </a:ext>
            </a:extLst>
          </p:cNvPr>
          <p:cNvSpPr/>
          <p:nvPr/>
        </p:nvSpPr>
        <p:spPr>
          <a:xfrm>
            <a:off x="546160" y="3359959"/>
            <a:ext cx="6840000" cy="3600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7750" tIns="0" rIns="0" bIns="0" rtlCol="0" anchor="ctr"/>
          <a:lstStyle/>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号補正（</a:t>
            </a:r>
            <a:r>
              <a:rPr kumimoji="0" lang="en-US" altLang="ja-JP"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12/20</a:t>
            </a:r>
            <a:r>
              <a:rPr kumimoji="0" lang="ja-JP" altLang="en-US" sz="12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議決）</a:t>
            </a:r>
            <a:endPar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27862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○施設内療養を行う高齢者施設への</a:t>
            </a:r>
            <a:r>
              <a:rPr kumimoji="0"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支援、観光関連事業者への支援　など</a:t>
            </a:r>
            <a:endPar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角丸四角形 57">
            <a:extLst>
              <a:ext uri="{FF2B5EF4-FFF2-40B4-BE49-F238E27FC236}">
                <a16:creationId xmlns:a16="http://schemas.microsoft.com/office/drawing/2014/main" id="{E3AE1375-3FB2-4C0D-8D8F-657377E75247}"/>
              </a:ext>
            </a:extLst>
          </p:cNvPr>
          <p:cNvSpPr/>
          <p:nvPr/>
        </p:nvSpPr>
        <p:spPr>
          <a:xfrm>
            <a:off x="7461742" y="3359959"/>
            <a:ext cx="1555200" cy="370122"/>
          </a:xfrm>
          <a:prstGeom prst="roundRect">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1938" tIns="0" rIns="21938" bIns="0" rtlCol="0" anchor="ctr"/>
          <a:lstStyle/>
          <a:p>
            <a:pPr marL="0" marR="0" lvl="0" indent="0" algn="ctr" defTabSz="278620" rtl="0" eaLnBrk="1" fontAlgn="auto" latinLnBrk="0" hangingPunct="1">
              <a:lnSpc>
                <a:spcPts val="12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292</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en-US" altLang="ja-JP"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278620" rtl="0" eaLnBrk="1" fontAlgn="auto" latinLnBrk="0" hangingPunct="1">
              <a:lnSpc>
                <a:spcPts val="12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府負担</a:t>
            </a:r>
            <a:r>
              <a:rPr kumimoji="0" lang="en-US" altLang="ja-JP"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45</a:t>
            </a:r>
            <a:r>
              <a:rPr kumimoji="0" lang="ja-JP" altLang="en-US" sz="12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億円）</a:t>
            </a:r>
            <a:endParaRPr kumimoji="0"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560685192"/>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nvPr>
        </p:nvGraphicFramePr>
        <p:xfrm>
          <a:off x="107503" y="476672"/>
          <a:ext cx="8902353" cy="6271260"/>
        </p:xfrm>
        <a:graphic>
          <a:graphicData uri="http://schemas.openxmlformats.org/drawingml/2006/table">
            <a:tbl>
              <a:tblPr firstRow="1" bandRow="1">
                <a:tableStyleId>{5940675A-B579-460E-94D1-54222C63F5DA}</a:tableStyleId>
              </a:tblPr>
              <a:tblGrid>
                <a:gridCol w="1080121">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3672408">
                  <a:extLst>
                    <a:ext uri="{9D8B030D-6E8A-4147-A177-3AD203B41FA5}">
                      <a16:colId xmlns:a16="http://schemas.microsoft.com/office/drawing/2014/main" val="20002"/>
                    </a:ext>
                  </a:extLst>
                </a:gridCol>
                <a:gridCol w="2925688">
                  <a:extLst>
                    <a:ext uri="{9D8B030D-6E8A-4147-A177-3AD203B41FA5}">
                      <a16:colId xmlns:a16="http://schemas.microsoft.com/office/drawing/2014/main" val="20003"/>
                    </a:ext>
                  </a:extLst>
                </a:gridCol>
              </a:tblGrid>
              <a:tr h="288032">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Why</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Vision</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What</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Outcome</a:t>
                      </a:r>
                      <a:r>
                        <a:rPr kumimoji="1" lang="ja-JP" altLang="en-US" sz="1400" dirty="0" smtClean="0">
                          <a:latin typeface="Meiryo UI" panose="020B0604030504040204" pitchFamily="50" charset="-128"/>
                          <a:ea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algn="l"/>
                      <a:r>
                        <a:rPr kumimoji="1" lang="ja-JP" altLang="en-US" sz="1050" dirty="0" smtClean="0">
                          <a:solidFill>
                            <a:schemeClr val="tx1"/>
                          </a:solidFill>
                          <a:latin typeface="Meiryo UI" panose="020B0604030504040204" pitchFamily="50" charset="-128"/>
                          <a:ea typeface="Meiryo UI" panose="020B0604030504040204" pitchFamily="50" charset="-128"/>
                        </a:rPr>
                        <a:t>・ライフサイエンス分野での大学・研究機関、産業が集積に強み</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・グローバリゼーションの中での競争激化</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世界の医薬品市場シェアにおける日本シェアの減少</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・他地域への製薬企業の流出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製薬企業本社機能、研究機能の圏外流出</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・バイオベンチャーによる研究成果の産業化が未成熟</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・今後の成長市場として、裾野の広い健康・医療関連産業について注力</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txBody>
                  <a:tcPr marB="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050" dirty="0" smtClean="0">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戦略目標の明確化等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－産学官のオール大阪での戦略目標の明確化と推進体制の構築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－各機関が主体的にプロジェクトに取組む共通の戦略（アクションプラン）の策定</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・戦略的な司令塔機能と、事業推進や情報発信を総合的に行う仕組みづくり</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 -</a:t>
                      </a:r>
                      <a:r>
                        <a:rPr kumimoji="1" lang="ja-JP" altLang="en-US" sz="1050" dirty="0" smtClean="0">
                          <a:solidFill>
                            <a:schemeClr val="tx1"/>
                          </a:solidFill>
                          <a:latin typeface="Meiryo UI" panose="020B0604030504040204" pitchFamily="50" charset="-128"/>
                          <a:ea typeface="Meiryo UI" panose="020B0604030504040204" pitchFamily="50" charset="-128"/>
                        </a:rPr>
                        <a:t>ヘッドクオーター体制の構築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indent="0"/>
                      <a:endParaRPr kumimoji="1" lang="ja-JP" altLang="en-US" sz="1050" dirty="0" smtClean="0">
                        <a:latin typeface="Meiryo UI" panose="020B0604030504040204" pitchFamily="50" charset="-128"/>
                        <a:ea typeface="Meiryo UI" panose="020B0604030504040204" pitchFamily="50" charset="-128"/>
                      </a:endParaRPr>
                    </a:p>
                  </a:txBody>
                  <a:tcPr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l"/>
                      <a:r>
                        <a:rPr kumimoji="1" lang="ja-JP" altLang="en-US" sz="1050" dirty="0" smtClean="0">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大阪バイオ戦略推進会議の設立</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知事・大阪商工会議所会頭・千里ライフサイエンス振興財団理事長の呼びかけで産学官トップが参画する「大阪バイオ戦略推進会議」（</a:t>
                      </a:r>
                      <a:r>
                        <a:rPr kumimoji="1" lang="en-US" altLang="ja-JP" sz="1050" dirty="0" smtClean="0">
                          <a:solidFill>
                            <a:schemeClr val="tx1"/>
                          </a:solidFill>
                          <a:latin typeface="Meiryo UI" panose="020B0604030504040204" pitchFamily="50" charset="-128"/>
                          <a:ea typeface="Meiryo UI" panose="020B0604030504040204" pitchFamily="50" charset="-128"/>
                        </a:rPr>
                        <a:t>2008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9</a:t>
                      </a:r>
                      <a:r>
                        <a:rPr kumimoji="1" lang="ja-JP" altLang="en-US" sz="1050" dirty="0" smtClean="0">
                          <a:solidFill>
                            <a:schemeClr val="tx1"/>
                          </a:solidFill>
                          <a:latin typeface="Meiryo UI" panose="020B0604030504040204" pitchFamily="50" charset="-128"/>
                          <a:ea typeface="Meiryo UI" panose="020B0604030504040204" pitchFamily="50" charset="-128"/>
                        </a:rPr>
                        <a:t>月設置）を設立</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・「大阪バイオ戦略」策定</a:t>
                      </a:r>
                      <a:endParaRPr kumimoji="1" lang="en-US" altLang="ja-JP" sz="1050" strike="sngStrike" dirty="0" smtClean="0">
                        <a:solidFill>
                          <a:srgbClr val="FF0000"/>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世界トップクラスのバイオクラスター形成を目標に、構成機関の具体的な取組をアクションプラン（大阪バイオ戦略）として合意形成し、実行（</a:t>
                      </a:r>
                      <a:r>
                        <a:rPr kumimoji="1" lang="en-US" altLang="ja-JP" sz="1050" dirty="0" smtClean="0">
                          <a:solidFill>
                            <a:schemeClr val="tx1"/>
                          </a:solidFill>
                          <a:latin typeface="Meiryo UI" panose="020B0604030504040204" pitchFamily="50" charset="-128"/>
                          <a:ea typeface="Meiryo UI" panose="020B0604030504040204" pitchFamily="50" charset="-128"/>
                        </a:rPr>
                        <a:t>2008</a:t>
                      </a:r>
                      <a:r>
                        <a:rPr kumimoji="1" lang="ja-JP" altLang="en-US" sz="1050" dirty="0" smtClean="0">
                          <a:solidFill>
                            <a:schemeClr val="tx1"/>
                          </a:solidFill>
                          <a:latin typeface="Meiryo UI" panose="020B0604030504040204" pitchFamily="50" charset="-128"/>
                          <a:ea typeface="Meiryo UI" panose="020B0604030504040204" pitchFamily="50" charset="-128"/>
                        </a:rPr>
                        <a:t>年に策定、以後</a:t>
                      </a:r>
                      <a:r>
                        <a:rPr kumimoji="1" lang="ja-JP" altLang="en-US" sz="1050" spc="-150" dirty="0" smtClean="0">
                          <a:solidFill>
                            <a:schemeClr val="tx1"/>
                          </a:solidFill>
                          <a:latin typeface="Meiryo UI" panose="020B0604030504040204" pitchFamily="50" charset="-128"/>
                          <a:ea typeface="Meiryo UI" panose="020B0604030504040204" pitchFamily="50" charset="-128"/>
                        </a:rPr>
                        <a:t>毎年度改訂⇒</a:t>
                      </a:r>
                      <a:r>
                        <a:rPr kumimoji="1" lang="en-US" altLang="ja-JP" sz="1050" spc="-150" dirty="0" smtClean="0">
                          <a:solidFill>
                            <a:schemeClr val="tx1"/>
                          </a:solidFill>
                          <a:latin typeface="Meiryo UI" panose="020B0604030504040204" pitchFamily="50" charset="-128"/>
                          <a:ea typeface="Meiryo UI" panose="020B0604030504040204" pitchFamily="50" charset="-128"/>
                        </a:rPr>
                        <a:t>2018</a:t>
                      </a:r>
                      <a:r>
                        <a:rPr kumimoji="1" lang="ja-JP" altLang="en-US" sz="1050" spc="-150" dirty="0" smtClean="0">
                          <a:solidFill>
                            <a:schemeClr val="tx1"/>
                          </a:solidFill>
                          <a:latin typeface="Meiryo UI" panose="020B0604030504040204" pitchFamily="50" charset="-128"/>
                          <a:ea typeface="Meiryo UI" panose="020B0604030504040204" pitchFamily="50" charset="-128"/>
                        </a:rPr>
                        <a:t>年</a:t>
                      </a:r>
                      <a:r>
                        <a:rPr kumimoji="1" lang="en-US" altLang="ja-JP" sz="1050" spc="-150" dirty="0" smtClean="0">
                          <a:solidFill>
                            <a:schemeClr val="tx1"/>
                          </a:solidFill>
                          <a:latin typeface="Meiryo UI" panose="020B0604030504040204" pitchFamily="50" charset="-128"/>
                          <a:ea typeface="Meiryo UI" panose="020B0604030504040204" pitchFamily="50" charset="-128"/>
                        </a:rPr>
                        <a:t>3</a:t>
                      </a:r>
                      <a:r>
                        <a:rPr kumimoji="1" lang="ja-JP" altLang="en-US" sz="1050" spc="-150" dirty="0" smtClean="0">
                          <a:solidFill>
                            <a:schemeClr val="tx1"/>
                          </a:solidFill>
                          <a:latin typeface="Meiryo UI" panose="020B0604030504040204" pitchFamily="50" charset="-128"/>
                          <a:ea typeface="Meiryo UI" panose="020B0604030504040204" pitchFamily="50" charset="-128"/>
                        </a:rPr>
                        <a:t>月に総括を行い終了）</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spc="-150" dirty="0" smtClean="0">
                          <a:solidFill>
                            <a:schemeClr val="tx1"/>
                          </a:solidFill>
                          <a:latin typeface="Meiryo UI" panose="020B0604030504040204" pitchFamily="50" charset="-128"/>
                          <a:ea typeface="Meiryo UI" panose="020B0604030504040204" pitchFamily="50" charset="-128"/>
                        </a:rPr>
                        <a:t>・特区指定</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国際戦略総合特区地域指定</a:t>
                      </a:r>
                      <a:r>
                        <a:rPr kumimoji="1" lang="en-US" altLang="ja-JP" sz="1050" dirty="0" smtClean="0">
                          <a:solidFill>
                            <a:schemeClr val="tx1"/>
                          </a:solidFill>
                          <a:latin typeface="Meiryo UI" panose="020B0604030504040204" pitchFamily="50" charset="-128"/>
                          <a:ea typeface="Meiryo UI" panose="020B0604030504040204" pitchFamily="50" charset="-128"/>
                        </a:rPr>
                        <a:t>(2011</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関西圏国家戦略特別区域指定</a:t>
                      </a:r>
                      <a:r>
                        <a:rPr kumimoji="1" lang="en-US" altLang="ja-JP" sz="1050" dirty="0" smtClean="0">
                          <a:solidFill>
                            <a:schemeClr val="tx1"/>
                          </a:solidFill>
                          <a:latin typeface="Meiryo UI" panose="020B0604030504040204" pitchFamily="50" charset="-128"/>
                          <a:ea typeface="Meiryo UI" panose="020B0604030504040204" pitchFamily="50" charset="-128"/>
                        </a:rPr>
                        <a:t>(2014</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spc="-150" dirty="0" smtClean="0">
                          <a:solidFill>
                            <a:schemeClr val="tx1"/>
                          </a:solidFill>
                          <a:latin typeface="Meiryo UI" panose="020B0604030504040204" pitchFamily="50" charset="-128"/>
                          <a:ea typeface="Meiryo UI" panose="020B0604030504040204" pitchFamily="50" charset="-128"/>
                        </a:rPr>
                        <a:t>・大阪バイオ・ヘッドクオーター体制の構築</a:t>
                      </a:r>
                      <a:endParaRPr kumimoji="1" lang="en-US" altLang="ja-JP" sz="1050" spc="-1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府担当課が大阪バイオ・ヘッドクオーターの事務局として、研究機関等が集積する北大阪地域に本拠を置き、現地性を高め戦略の立案・フォローアップ・ワンストップ窓口・総合調整機関として活動</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・「大阪の成長戦略（</a:t>
                      </a:r>
                      <a:r>
                        <a:rPr kumimoji="1" lang="en-US" altLang="ja-JP" sz="1050" dirty="0" smtClean="0">
                          <a:solidFill>
                            <a:schemeClr val="tx1"/>
                          </a:solidFill>
                          <a:latin typeface="Meiryo UI" panose="020B0604030504040204" pitchFamily="50" charset="-128"/>
                          <a:ea typeface="Meiryo UI" panose="020B0604030504040204" pitchFamily="50" charset="-128"/>
                        </a:rPr>
                        <a:t>2018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月改訂版）」の重点化を図る分野に位置付け</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「健康・医療関連産業の世界的クラスター形成」</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・大阪健康・医療関係機関実務責任者会議の設置</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大阪バイオ戦略推進会議構成機関の実務責任者がより密な意見交換・情報提供を行う場として「大阪健康・医療実務責任者会議」を設置</a:t>
                      </a:r>
                      <a:r>
                        <a:rPr kumimoji="1" lang="en-US" altLang="ja-JP" sz="1050" dirty="0" smtClean="0">
                          <a:solidFill>
                            <a:schemeClr val="tx1"/>
                          </a:solidFill>
                          <a:latin typeface="Meiryo UI" panose="020B0604030504040204" pitchFamily="50" charset="-128"/>
                          <a:ea typeface="Meiryo UI" panose="020B0604030504040204" pitchFamily="50" charset="-128"/>
                        </a:rPr>
                        <a:t>(2018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4</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algn="l"/>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・新たな拠点の形成</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北大阪健康医療都市</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「循環器疾患分野の予防・医療・研究で世界をリードする地域に」</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未来医療国際拠点</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中之島</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「未来医療の臨床研究から実用化・産業化までを一貫して推進する世界に開かれた国際拠点」</a:t>
                      </a:r>
                    </a:p>
                  </a:txBody>
                  <a:tcPr marT="36000" marB="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・関西イノベーション国際戦略総合特区で重点分野の一つとして提案し、地域採択</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医薬品・医療機器総合機構（</a:t>
                      </a:r>
                      <a:r>
                        <a:rPr kumimoji="1" lang="en-US" altLang="ja-JP" sz="1050" dirty="0" smtClean="0">
                          <a:solidFill>
                            <a:schemeClr val="tx1"/>
                          </a:solidFill>
                          <a:latin typeface="Meiryo UI" panose="020B0604030504040204" pitchFamily="50" charset="-128"/>
                          <a:ea typeface="Meiryo UI" panose="020B0604030504040204" pitchFamily="50" charset="-128"/>
                        </a:rPr>
                        <a:t>PMDA</a:t>
                      </a:r>
                      <a:r>
                        <a:rPr kumimoji="1" lang="ja-JP" altLang="en-US" sz="1050" dirty="0" smtClean="0">
                          <a:solidFill>
                            <a:schemeClr val="tx1"/>
                          </a:solidFill>
                          <a:latin typeface="Meiryo UI" panose="020B0604030504040204" pitchFamily="50" charset="-128"/>
                          <a:ea typeface="Meiryo UI" panose="020B0604030504040204" pitchFamily="50" charset="-128"/>
                        </a:rPr>
                        <a:t>）関西支部の設置（</a:t>
                      </a:r>
                      <a:r>
                        <a:rPr kumimoji="1" lang="en-US" altLang="ja-JP" sz="1050" dirty="0" smtClean="0">
                          <a:solidFill>
                            <a:schemeClr val="tx1"/>
                          </a:solidFill>
                          <a:latin typeface="Meiryo UI" panose="020B0604030504040204" pitchFamily="50" charset="-128"/>
                          <a:ea typeface="Meiryo UI" panose="020B0604030504040204" pitchFamily="50" charset="-128"/>
                        </a:rPr>
                        <a:t>2013</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10</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　テレビ会議システムによる対面助言開始（</a:t>
                      </a:r>
                      <a:r>
                        <a:rPr kumimoji="1" lang="en-US" altLang="ja-JP" sz="1050" dirty="0" smtClean="0">
                          <a:solidFill>
                            <a:schemeClr val="tx1"/>
                          </a:solidFill>
                          <a:latin typeface="Meiryo UI" panose="020B0604030504040204" pitchFamily="50" charset="-128"/>
                          <a:ea typeface="Meiryo UI" panose="020B0604030504040204" pitchFamily="50" charset="-128"/>
                        </a:rPr>
                        <a:t>2016</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6</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　テレビ会議システムの機能拡充</a:t>
                      </a:r>
                      <a:r>
                        <a:rPr kumimoji="1" lang="en-US" altLang="ja-JP" sz="1050" dirty="0" smtClean="0">
                          <a:solidFill>
                            <a:schemeClr val="tx1"/>
                          </a:solidFill>
                          <a:latin typeface="Meiryo UI" panose="020B0604030504040204" pitchFamily="50" charset="-128"/>
                          <a:ea typeface="Meiryo UI" panose="020B0604030504040204" pitchFamily="50" charset="-128"/>
                        </a:rPr>
                        <a:t>(2017</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2019</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7</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彩都ライフサイエンスパークへの企業誘致（</a:t>
                      </a:r>
                      <a:r>
                        <a:rPr kumimoji="1" lang="en-US" altLang="ja-JP" sz="1050" dirty="0" smtClean="0">
                          <a:solidFill>
                            <a:schemeClr val="tx1"/>
                          </a:solidFill>
                          <a:latin typeface="Meiryo UI" panose="020B0604030504040204" pitchFamily="50" charset="-128"/>
                          <a:ea typeface="Meiryo UI" panose="020B0604030504040204" pitchFamily="50" charset="-128"/>
                        </a:rPr>
                        <a:t>20/20</a:t>
                      </a:r>
                      <a:r>
                        <a:rPr kumimoji="1" lang="ja-JP" altLang="en-US" sz="1050" dirty="0" smtClean="0">
                          <a:solidFill>
                            <a:schemeClr val="tx1"/>
                          </a:solidFill>
                          <a:latin typeface="Meiryo UI" panose="020B0604030504040204" pitchFamily="50" charset="-128"/>
                          <a:ea typeface="Meiryo UI" panose="020B0604030504040204" pitchFamily="50" charset="-128"/>
                        </a:rPr>
                        <a:t>区画）</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・オールジャパンの創薬支援ネットワークの本部機能の（独）医薬基盤研究所（彩都）への設置</a:t>
                      </a:r>
                      <a:endParaRPr kumimoji="1" lang="en-US" altLang="ja-JP" sz="1050" strike="noStrike" baseline="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　⇒日本医療研究開発機構（</a:t>
                      </a:r>
                      <a:r>
                        <a:rPr kumimoji="1" lang="en-US" altLang="ja-JP" sz="1050" strike="noStrike" baseline="0" dirty="0" smtClean="0">
                          <a:solidFill>
                            <a:schemeClr val="tx1"/>
                          </a:solidFill>
                          <a:latin typeface="Meiryo UI" panose="020B0604030504040204" pitchFamily="50" charset="-128"/>
                          <a:ea typeface="Meiryo UI" panose="020B0604030504040204" pitchFamily="50" charset="-128"/>
                        </a:rPr>
                        <a:t>AMED</a:t>
                      </a:r>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）が設立され、うめきたに設置された創薬支援戦略部（現、創薬戦略部）西日本統括部が、創薬支援ネットワークの本部機能を担う（</a:t>
                      </a:r>
                      <a:r>
                        <a:rPr kumimoji="1" lang="en-US" altLang="ja-JP" sz="1050" strike="noStrike" baseline="0" dirty="0" smtClean="0">
                          <a:solidFill>
                            <a:schemeClr val="tx1"/>
                          </a:solidFill>
                          <a:latin typeface="Meiryo UI" panose="020B0604030504040204" pitchFamily="50" charset="-128"/>
                          <a:ea typeface="Meiryo UI" panose="020B0604030504040204" pitchFamily="50" charset="-128"/>
                        </a:rPr>
                        <a:t>2015</a:t>
                      </a:r>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年</a:t>
                      </a:r>
                      <a:r>
                        <a:rPr kumimoji="1" lang="en-US" altLang="ja-JP" sz="1050" strike="noStrike" baseline="0" dirty="0" smtClean="0">
                          <a:solidFill>
                            <a:schemeClr val="tx1"/>
                          </a:solidFill>
                          <a:latin typeface="Meiryo UI" panose="020B0604030504040204" pitchFamily="50" charset="-128"/>
                          <a:ea typeface="Meiryo UI" panose="020B0604030504040204" pitchFamily="50" charset="-128"/>
                        </a:rPr>
                        <a:t>4</a:t>
                      </a:r>
                      <a:r>
                        <a:rPr kumimoji="1" lang="ja-JP" altLang="en-US" sz="1050" strike="noStrike" baseline="0" dirty="0" smtClean="0">
                          <a:solidFill>
                            <a:schemeClr val="tx1"/>
                          </a:solidFill>
                          <a:latin typeface="Meiryo UI" panose="020B0604030504040204" pitchFamily="50" charset="-128"/>
                          <a:ea typeface="Meiryo UI" panose="020B0604030504040204" pitchFamily="50" charset="-128"/>
                        </a:rPr>
                        <a:t>月）</a:t>
                      </a:r>
                      <a:endParaRPr kumimoji="1" lang="en-US" altLang="ja-JP" sz="1050" strike="noStrike" baseline="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050" dirty="0" smtClean="0">
                          <a:solidFill>
                            <a:schemeClr val="tx1"/>
                          </a:solidFill>
                          <a:latin typeface="Meiryo UI" panose="020B0604030504040204" pitchFamily="50" charset="-128"/>
                          <a:ea typeface="Meiryo UI" panose="020B0604030504040204" pitchFamily="50" charset="-128"/>
                        </a:rPr>
                        <a:t>・「大阪バイオファンド」創設（</a:t>
                      </a:r>
                      <a:r>
                        <a:rPr kumimoji="1" lang="en-US" altLang="ja-JP" sz="1050" dirty="0" smtClean="0">
                          <a:solidFill>
                            <a:schemeClr val="tx1"/>
                          </a:solidFill>
                          <a:latin typeface="Meiryo UI" panose="020B0604030504040204" pitchFamily="50" charset="-128"/>
                          <a:ea typeface="Meiryo UI" panose="020B0604030504040204" pitchFamily="50" charset="-128"/>
                        </a:rPr>
                        <a:t>2010</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組成金額</a:t>
                      </a:r>
                      <a:r>
                        <a:rPr kumimoji="1" lang="en-US" altLang="ja-JP" sz="1050" dirty="0" smtClean="0">
                          <a:solidFill>
                            <a:schemeClr val="tx1"/>
                          </a:solidFill>
                          <a:latin typeface="Meiryo UI" panose="020B0604030504040204" pitchFamily="50" charset="-128"/>
                          <a:ea typeface="Meiryo UI" panose="020B0604030504040204" pitchFamily="50" charset="-128"/>
                        </a:rPr>
                        <a:t>11.2</a:t>
                      </a:r>
                      <a:r>
                        <a:rPr kumimoji="1" lang="ja-JP" altLang="en-US" sz="1050" dirty="0" smtClean="0">
                          <a:solidFill>
                            <a:schemeClr val="tx1"/>
                          </a:solidFill>
                          <a:latin typeface="Meiryo UI" panose="020B0604030504040204" pitchFamily="50" charset="-128"/>
                          <a:ea typeface="Meiryo UI" panose="020B0604030504040204" pitchFamily="50" charset="-128"/>
                        </a:rPr>
                        <a:t>億円</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自治体と製薬企業等が一体となり組成した全国初のバイオファンド</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実績：</a:t>
                      </a:r>
                      <a:r>
                        <a:rPr kumimoji="1" lang="en-US" altLang="ja-JP" sz="1050" dirty="0" smtClean="0">
                          <a:solidFill>
                            <a:schemeClr val="tx1"/>
                          </a:solidFill>
                          <a:latin typeface="Meiryo UI" panose="020B0604030504040204" pitchFamily="50" charset="-128"/>
                          <a:ea typeface="Meiryo UI" panose="020B0604030504040204" pitchFamily="50" charset="-128"/>
                        </a:rPr>
                        <a:t>9</a:t>
                      </a:r>
                      <a:r>
                        <a:rPr kumimoji="1" lang="ja-JP" altLang="en-US" sz="1050" dirty="0" smtClean="0">
                          <a:solidFill>
                            <a:schemeClr val="tx1"/>
                          </a:solidFill>
                          <a:latin typeface="Meiryo UI" panose="020B0604030504040204" pitchFamily="50" charset="-128"/>
                          <a:ea typeface="Meiryo UI" panose="020B0604030504040204" pitchFamily="50" charset="-128"/>
                        </a:rPr>
                        <a:t>社</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件／総額約</a:t>
                      </a:r>
                      <a:r>
                        <a:rPr kumimoji="1" lang="en-US" altLang="ja-JP" sz="1050" dirty="0" smtClean="0">
                          <a:solidFill>
                            <a:schemeClr val="tx1"/>
                          </a:solidFill>
                          <a:latin typeface="Meiryo UI" panose="020B0604030504040204" pitchFamily="50" charset="-128"/>
                          <a:ea typeface="Meiryo UI" panose="020B0604030504040204" pitchFamily="50" charset="-128"/>
                        </a:rPr>
                        <a:t>8.4</a:t>
                      </a:r>
                      <a:r>
                        <a:rPr kumimoji="1" lang="ja-JP" altLang="en-US" sz="1050" dirty="0" smtClean="0">
                          <a:solidFill>
                            <a:schemeClr val="tx1"/>
                          </a:solidFill>
                          <a:latin typeface="Meiryo UI" panose="020B0604030504040204" pitchFamily="50" charset="-128"/>
                          <a:ea typeface="Meiryo UI" panose="020B0604030504040204" pitchFamily="50" charset="-128"/>
                        </a:rPr>
                        <a:t>億円を投資</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eiryo UI" panose="020B0604030504040204" pitchFamily="50" charset="-128"/>
                          <a:ea typeface="Meiryo UI" panose="020B0604030504040204" pitchFamily="50" charset="-128"/>
                        </a:rPr>
                        <a:t>　うち、</a:t>
                      </a:r>
                      <a:r>
                        <a:rPr kumimoji="1" lang="en-US" altLang="ja-JP" sz="1050" dirty="0" smtClean="0">
                          <a:solidFill>
                            <a:schemeClr val="tx1"/>
                          </a:solidFill>
                          <a:latin typeface="Meiryo UI" panose="020B0604030504040204" pitchFamily="50" charset="-128"/>
                          <a:ea typeface="Meiryo UI" panose="020B0604030504040204" pitchFamily="50" charset="-128"/>
                        </a:rPr>
                        <a:t>7</a:t>
                      </a:r>
                      <a:r>
                        <a:rPr kumimoji="1" lang="ja-JP" altLang="en-US" sz="1050" dirty="0" smtClean="0">
                          <a:solidFill>
                            <a:schemeClr val="tx1"/>
                          </a:solidFill>
                          <a:latin typeface="Meiryo UI" panose="020B0604030504040204" pitchFamily="50" charset="-128"/>
                          <a:ea typeface="Meiryo UI" panose="020B0604030504040204" pitchFamily="50" charset="-128"/>
                        </a:rPr>
                        <a:t>社</a:t>
                      </a:r>
                      <a:r>
                        <a:rPr kumimoji="1" lang="en-US" altLang="ja-JP" sz="1050" dirty="0" smtClean="0">
                          <a:solidFill>
                            <a:schemeClr val="tx1"/>
                          </a:solidFill>
                          <a:latin typeface="Meiryo UI" panose="020B0604030504040204" pitchFamily="50" charset="-128"/>
                          <a:ea typeface="Meiryo UI" panose="020B0604030504040204" pitchFamily="50" charset="-128"/>
                        </a:rPr>
                        <a:t>9</a:t>
                      </a:r>
                      <a:r>
                        <a:rPr kumimoji="1" lang="ja-JP" altLang="en-US" sz="1050" dirty="0" smtClean="0">
                          <a:solidFill>
                            <a:schemeClr val="tx1"/>
                          </a:solidFill>
                          <a:latin typeface="Meiryo UI" panose="020B0604030504040204" pitchFamily="50" charset="-128"/>
                          <a:ea typeface="Meiryo UI" panose="020B0604030504040204" pitchFamily="50" charset="-128"/>
                        </a:rPr>
                        <a:t>件売却（総額約</a:t>
                      </a:r>
                      <a:r>
                        <a:rPr kumimoji="1" lang="en-US" altLang="ja-JP" sz="1050" dirty="0" smtClean="0">
                          <a:solidFill>
                            <a:schemeClr val="tx1"/>
                          </a:solidFill>
                          <a:latin typeface="Meiryo UI" panose="020B0604030504040204" pitchFamily="50" charset="-128"/>
                          <a:ea typeface="Meiryo UI" panose="020B0604030504040204" pitchFamily="50" charset="-128"/>
                        </a:rPr>
                        <a:t>21.3</a:t>
                      </a:r>
                      <a:r>
                        <a:rPr kumimoji="1" lang="ja-JP" altLang="en-US" sz="1050" dirty="0" smtClean="0">
                          <a:solidFill>
                            <a:schemeClr val="tx1"/>
                          </a:solidFill>
                          <a:latin typeface="Meiryo UI" panose="020B0604030504040204" pitchFamily="50" charset="-128"/>
                          <a:ea typeface="Meiryo UI" panose="020B0604030504040204" pitchFamily="50" charset="-128"/>
                        </a:rPr>
                        <a:t>億円）</a:t>
                      </a:r>
                      <a:r>
                        <a:rPr kumimoji="1" lang="en-US" altLang="ja-JP" sz="1050" dirty="0" smtClean="0">
                          <a:solidFill>
                            <a:schemeClr val="tx1"/>
                          </a:solidFill>
                          <a:latin typeface="Meiryo UI" panose="020B0604030504040204" pitchFamily="50" charset="-128"/>
                          <a:ea typeface="Meiryo UI" panose="020B0604030504040204" pitchFamily="50" charset="-128"/>
                        </a:rPr>
                        <a:t>(2022</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月末時点</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・「国立健康･栄養研究所の大阪府への移転に関する方針」を厚生労働省、（国研）医薬基盤･健康･栄養研究所、府で取りまとめ（</a:t>
                      </a:r>
                      <a:r>
                        <a:rPr kumimoji="1" lang="en-US" altLang="ja-JP" sz="1050" dirty="0" smtClean="0">
                          <a:solidFill>
                            <a:schemeClr val="tx1"/>
                          </a:solidFill>
                          <a:latin typeface="Meiryo UI" panose="020B0604030504040204" pitchFamily="50" charset="-128"/>
                          <a:ea typeface="Meiryo UI" panose="020B0604030504040204" pitchFamily="50" charset="-128"/>
                        </a:rPr>
                        <a:t>2017</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rPr>
                        <a:t>2023</a:t>
                      </a:r>
                      <a:r>
                        <a:rPr kumimoji="1" lang="ja-JP" altLang="en-US" sz="1050" dirty="0" smtClean="0">
                          <a:solidFill>
                            <a:schemeClr val="tx1"/>
                          </a:solidFill>
                          <a:latin typeface="Meiryo UI" panose="020B0604030504040204" pitchFamily="50" charset="-128"/>
                          <a:ea typeface="Meiryo UI" panose="020B0604030504040204" pitchFamily="50" charset="-128"/>
                        </a:rPr>
                        <a:t>年３月に健都イノベーションパーク内に開所予定。</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ja-JP" altLang="en-US" sz="1050" dirty="0" smtClean="0">
                          <a:solidFill>
                            <a:schemeClr val="tx1"/>
                          </a:solidFill>
                          <a:latin typeface="Meiryo UI" panose="020B0604030504040204" pitchFamily="50" charset="-128"/>
                          <a:ea typeface="Meiryo UI" panose="020B0604030504040204" pitchFamily="50" charset="-128"/>
                        </a:rPr>
                        <a:t>・未来医療国際拠点基本計画（案）の策定（</a:t>
                      </a:r>
                      <a:r>
                        <a:rPr kumimoji="1" lang="en-US" altLang="ja-JP" sz="1050" dirty="0" smtClean="0">
                          <a:solidFill>
                            <a:schemeClr val="tx1"/>
                          </a:solidFill>
                          <a:latin typeface="Meiryo UI" panose="020B0604030504040204" pitchFamily="50" charset="-128"/>
                          <a:ea typeface="Meiryo UI" panose="020B0604030504040204" pitchFamily="50" charset="-128"/>
                        </a:rPr>
                        <a:t>2018</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3</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大阪府と民間企業等</a:t>
                      </a:r>
                      <a:r>
                        <a:rPr kumimoji="1" lang="en-US" altLang="ja-JP" sz="1050" dirty="0" smtClean="0">
                          <a:solidFill>
                            <a:schemeClr val="tx1"/>
                          </a:solidFill>
                          <a:latin typeface="Meiryo UI" panose="020B0604030504040204" pitchFamily="50" charset="-128"/>
                          <a:ea typeface="Meiryo UI" panose="020B0604030504040204" pitchFamily="50" charset="-128"/>
                        </a:rPr>
                        <a:t>21</a:t>
                      </a:r>
                      <a:r>
                        <a:rPr kumimoji="1" lang="ja-JP" altLang="en-US" sz="1050" dirty="0" smtClean="0">
                          <a:solidFill>
                            <a:schemeClr val="tx1"/>
                          </a:solidFill>
                          <a:latin typeface="Meiryo UI" panose="020B0604030504040204" pitchFamily="50" charset="-128"/>
                          <a:ea typeface="Meiryo UI" panose="020B0604030504040204" pitchFamily="50" charset="-128"/>
                        </a:rPr>
                        <a:t>者により（一財）未来医療推進機構設立</a:t>
                      </a:r>
                      <a:r>
                        <a:rPr kumimoji="1" lang="en-US" altLang="ja-JP" sz="1050" dirty="0" smtClean="0">
                          <a:solidFill>
                            <a:schemeClr val="tx1"/>
                          </a:solidFill>
                          <a:latin typeface="Meiryo UI" panose="020B0604030504040204" pitchFamily="50" charset="-128"/>
                          <a:ea typeface="Meiryo UI" panose="020B0604030504040204" pitchFamily="50" charset="-128"/>
                        </a:rPr>
                        <a:t>(2019</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京都大学</a:t>
                      </a:r>
                      <a:r>
                        <a:rPr kumimoji="1" lang="en-US" altLang="ja-JP" sz="1050" dirty="0" err="1" smtClean="0">
                          <a:solidFill>
                            <a:schemeClr val="tx1"/>
                          </a:solidFill>
                          <a:latin typeface="Meiryo UI" panose="020B0604030504040204" pitchFamily="50" charset="-128"/>
                          <a:ea typeface="Meiryo UI" panose="020B0604030504040204" pitchFamily="50" charset="-128"/>
                        </a:rPr>
                        <a:t>iPS</a:t>
                      </a:r>
                      <a:r>
                        <a:rPr kumimoji="1" lang="ja-JP" altLang="en-US" sz="1050" dirty="0" smtClean="0">
                          <a:solidFill>
                            <a:schemeClr val="tx1"/>
                          </a:solidFill>
                          <a:latin typeface="Meiryo UI" panose="020B0604030504040204" pitchFamily="50" charset="-128"/>
                          <a:ea typeface="Meiryo UI" panose="020B0604030504040204" pitchFamily="50" charset="-128"/>
                        </a:rPr>
                        <a:t>細胞研究財団の進出決定（</a:t>
                      </a:r>
                      <a:r>
                        <a:rPr kumimoji="1" lang="en-US" altLang="ja-JP" sz="1050" dirty="0" smtClean="0">
                          <a:solidFill>
                            <a:schemeClr val="tx1"/>
                          </a:solidFill>
                          <a:latin typeface="Meiryo UI" panose="020B0604030504040204" pitchFamily="50" charset="-128"/>
                          <a:ea typeface="Meiryo UI" panose="020B0604030504040204" pitchFamily="50" charset="-128"/>
                        </a:rPr>
                        <a:t>2021</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6</a:t>
                      </a:r>
                      <a:r>
                        <a:rPr kumimoji="1" lang="ja-JP" altLang="en-US" sz="1050" dirty="0" smtClean="0">
                          <a:solidFill>
                            <a:schemeClr val="tx1"/>
                          </a:solidFill>
                          <a:latin typeface="Meiryo UI" panose="020B0604030504040204" pitchFamily="50" charset="-128"/>
                          <a:ea typeface="Meiryo UI" panose="020B0604030504040204" pitchFamily="50" charset="-128"/>
                        </a:rPr>
                        <a:t>月）</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pPr marL="88900" indent="-88900" algn="l"/>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開発事業者において未来医療国際拠点建設工事着手</a:t>
                      </a:r>
                      <a:r>
                        <a:rPr kumimoji="1" lang="en-US" altLang="ja-JP" sz="1050" dirty="0" smtClean="0">
                          <a:solidFill>
                            <a:schemeClr val="tx1"/>
                          </a:solidFill>
                          <a:latin typeface="Meiryo UI" panose="020B0604030504040204" pitchFamily="50" charset="-128"/>
                          <a:ea typeface="Meiryo UI" panose="020B0604030504040204" pitchFamily="50" charset="-128"/>
                        </a:rPr>
                        <a:t>(2021</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11</a:t>
                      </a:r>
                      <a:r>
                        <a:rPr kumimoji="1" lang="ja-JP" altLang="en-US" sz="1050" dirty="0" smtClean="0">
                          <a:solidFill>
                            <a:schemeClr val="tx1"/>
                          </a:solidFill>
                          <a:latin typeface="Meiryo UI" panose="020B0604030504040204" pitchFamily="50" charset="-128"/>
                          <a:ea typeface="Meiryo UI" panose="020B0604030504040204" pitchFamily="50" charset="-128"/>
                        </a:rPr>
                        <a:t>月</a:t>
                      </a:r>
                      <a:r>
                        <a:rPr kumimoji="1" lang="en-US" altLang="ja-JP" sz="1050" dirty="0" smtClean="0">
                          <a:solidFill>
                            <a:schemeClr val="tx1"/>
                          </a:solidFill>
                          <a:latin typeface="Meiryo UI" panose="020B0604030504040204" pitchFamily="50" charset="-128"/>
                          <a:ea typeface="Meiryo UI" panose="020B0604030504040204" pitchFamily="50" charset="-128"/>
                        </a:rPr>
                        <a:t>)</a:t>
                      </a:r>
                      <a:endParaRPr kumimoji="1" lang="ja-JP" altLang="en-US" sz="1050" dirty="0" smtClean="0">
                        <a:solidFill>
                          <a:schemeClr val="tx1"/>
                        </a:solidFill>
                        <a:latin typeface="Meiryo UI" panose="020B0604030504040204" pitchFamily="50" charset="-128"/>
                        <a:ea typeface="Meiryo UI" panose="020B0604030504040204" pitchFamily="50" charset="-128"/>
                      </a:endParaRPr>
                    </a:p>
                  </a:txBody>
                  <a:tcPr marB="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9" name="テキスト ボックス 6"/>
          <p:cNvSpPr txBox="1"/>
          <p:nvPr/>
        </p:nvSpPr>
        <p:spPr>
          <a:xfrm>
            <a:off x="105080" y="44624"/>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）成長産業の振興等（ライフサイエンス）</a:t>
            </a:r>
            <a:endParaRPr kumimoji="1" lang="ja-JP" altLang="en-US" sz="16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a:xfrm>
            <a:off x="7092280" y="6592267"/>
            <a:ext cx="2133600" cy="365125"/>
          </a:xfrm>
        </p:spPr>
        <p:txBody>
          <a:bodyPr/>
          <a:lstStyle/>
          <a:p>
            <a:fld id="{63BC356D-1576-478B-8647-1361C6E9DFF7}" type="slidenum">
              <a:rPr lang="ja-JP" altLang="en-US" smtClean="0"/>
              <a:pPr/>
              <a:t>84</a:t>
            </a:fld>
            <a:endParaRPr lang="ja-JP" altLang="en-US"/>
          </a:p>
        </p:txBody>
      </p:sp>
    </p:spTree>
    <p:extLst>
      <p:ext uri="{BB962C8B-B14F-4D97-AF65-F5344CB8AC3E}">
        <p14:creationId xmlns:p14="http://schemas.microsoft.com/office/powerpoint/2010/main" val="190673445"/>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56186" y="722"/>
            <a:ext cx="1035861"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■経過</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0" name="表 79"/>
          <p:cNvGraphicFramePr>
            <a:graphicFrameLocks noGrp="1"/>
          </p:cNvGraphicFramePr>
          <p:nvPr>
            <p:extLst/>
          </p:nvPr>
        </p:nvGraphicFramePr>
        <p:xfrm>
          <a:off x="56183" y="575112"/>
          <a:ext cx="8937688" cy="6251885"/>
        </p:xfrm>
        <a:graphic>
          <a:graphicData uri="http://schemas.openxmlformats.org/drawingml/2006/table">
            <a:tbl>
              <a:tblPr firstRow="1" bandRow="1">
                <a:tableStyleId>{5940675A-B579-460E-94D1-54222C63F5DA}</a:tableStyleId>
              </a:tblPr>
              <a:tblGrid>
                <a:gridCol w="312696">
                  <a:extLst>
                    <a:ext uri="{9D8B030D-6E8A-4147-A177-3AD203B41FA5}">
                      <a16:colId xmlns:a16="http://schemas.microsoft.com/office/drawing/2014/main" val="20000"/>
                    </a:ext>
                  </a:extLst>
                </a:gridCol>
                <a:gridCol w="1322801">
                  <a:extLst>
                    <a:ext uri="{9D8B030D-6E8A-4147-A177-3AD203B41FA5}">
                      <a16:colId xmlns:a16="http://schemas.microsoft.com/office/drawing/2014/main" val="20001"/>
                    </a:ext>
                  </a:extLst>
                </a:gridCol>
                <a:gridCol w="504056">
                  <a:extLst>
                    <a:ext uri="{9D8B030D-6E8A-4147-A177-3AD203B41FA5}">
                      <a16:colId xmlns:a16="http://schemas.microsoft.com/office/drawing/2014/main" val="1012950229"/>
                    </a:ext>
                  </a:extLst>
                </a:gridCol>
                <a:gridCol w="504056">
                  <a:extLst>
                    <a:ext uri="{9D8B030D-6E8A-4147-A177-3AD203B41FA5}">
                      <a16:colId xmlns:a16="http://schemas.microsoft.com/office/drawing/2014/main" val="20006"/>
                    </a:ext>
                  </a:extLst>
                </a:gridCol>
                <a:gridCol w="864096">
                  <a:extLst>
                    <a:ext uri="{9D8B030D-6E8A-4147-A177-3AD203B41FA5}">
                      <a16:colId xmlns:a16="http://schemas.microsoft.com/office/drawing/2014/main" val="72701067"/>
                    </a:ext>
                  </a:extLst>
                </a:gridCol>
                <a:gridCol w="504056">
                  <a:extLst>
                    <a:ext uri="{9D8B030D-6E8A-4147-A177-3AD203B41FA5}">
                      <a16:colId xmlns:a16="http://schemas.microsoft.com/office/drawing/2014/main" val="4096191756"/>
                    </a:ext>
                  </a:extLst>
                </a:gridCol>
                <a:gridCol w="720080">
                  <a:extLst>
                    <a:ext uri="{9D8B030D-6E8A-4147-A177-3AD203B41FA5}">
                      <a16:colId xmlns:a16="http://schemas.microsoft.com/office/drawing/2014/main" val="20007"/>
                    </a:ext>
                  </a:extLst>
                </a:gridCol>
                <a:gridCol w="576064">
                  <a:extLst>
                    <a:ext uri="{9D8B030D-6E8A-4147-A177-3AD203B41FA5}">
                      <a16:colId xmlns:a16="http://schemas.microsoft.com/office/drawing/2014/main" val="1102297831"/>
                    </a:ext>
                  </a:extLst>
                </a:gridCol>
                <a:gridCol w="1080120">
                  <a:extLst>
                    <a:ext uri="{9D8B030D-6E8A-4147-A177-3AD203B41FA5}">
                      <a16:colId xmlns:a16="http://schemas.microsoft.com/office/drawing/2014/main" val="3847654753"/>
                    </a:ext>
                  </a:extLst>
                </a:gridCol>
                <a:gridCol w="2549663">
                  <a:extLst>
                    <a:ext uri="{9D8B030D-6E8A-4147-A177-3AD203B41FA5}">
                      <a16:colId xmlns:a16="http://schemas.microsoft.com/office/drawing/2014/main" val="94336548"/>
                    </a:ext>
                  </a:extLst>
                </a:gridCol>
              </a:tblGrid>
              <a:tr h="303564">
                <a:tc>
                  <a:txBody>
                    <a:bodyPr/>
                    <a:lstStyle/>
                    <a:p>
                      <a:pPr algn="ctr"/>
                      <a:endParaRPr kumimoji="1" lang="ja-JP" altLang="en-US" sz="1400" dirty="0">
                        <a:ea typeface="Meiryo UI" panose="020B0604030504040204" pitchFamily="50" charset="-128"/>
                      </a:endParaRPr>
                    </a:p>
                  </a:txBody>
                  <a:tcPr marT="38957" marB="38957" vert="eaVert"/>
                </a:tc>
                <a:tc>
                  <a:txBody>
                    <a:bodyPr/>
                    <a:lstStyle/>
                    <a:p>
                      <a:pPr algn="ctr"/>
                      <a:r>
                        <a:rPr kumimoji="1" lang="ja-JP" altLang="en-US" sz="1000" dirty="0" smtClean="0">
                          <a:solidFill>
                            <a:schemeClr val="bg1"/>
                          </a:solidFill>
                          <a:ea typeface="Meiryo UI" panose="020B0604030504040204" pitchFamily="50" charset="-128"/>
                        </a:rPr>
                        <a:t>～</a:t>
                      </a:r>
                      <a:r>
                        <a:rPr kumimoji="1" lang="en-US" altLang="ja-JP" sz="1000" dirty="0" smtClean="0">
                          <a:solidFill>
                            <a:schemeClr val="bg1"/>
                          </a:solidFill>
                          <a:ea typeface="Meiryo UI" panose="020B0604030504040204" pitchFamily="50" charset="-128"/>
                        </a:rPr>
                        <a:t>2014</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2015</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2016</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2017</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2018</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2019</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2020</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2021</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000" dirty="0" smtClean="0">
                          <a:solidFill>
                            <a:schemeClr val="bg1"/>
                          </a:solidFill>
                          <a:ea typeface="Meiryo UI" panose="020B0604030504040204" pitchFamily="50" charset="-128"/>
                        </a:rPr>
                        <a:t>2022</a:t>
                      </a:r>
                      <a:r>
                        <a:rPr kumimoji="1" lang="ja-JP" altLang="en-US" sz="1000" dirty="0" smtClean="0">
                          <a:solidFill>
                            <a:schemeClr val="bg1"/>
                          </a:solidFill>
                          <a:ea typeface="Meiryo UI" panose="020B0604030504040204" pitchFamily="50" charset="-128"/>
                        </a:rPr>
                        <a:t>～</a:t>
                      </a:r>
                      <a:endParaRPr kumimoji="1" lang="ja-JP" altLang="en-US" sz="1000" dirty="0">
                        <a:solidFill>
                          <a:schemeClr val="bg1"/>
                        </a:solidFill>
                        <a:ea typeface="Meiryo UI" panose="020B0604030504040204" pitchFamily="50" charset="-128"/>
                      </a:endParaRPr>
                    </a:p>
                  </a:txBody>
                  <a:tcPr marT="38957" marB="38957">
                    <a:solidFill>
                      <a:schemeClr val="accent6"/>
                    </a:solidFill>
                  </a:tcPr>
                </a:tc>
                <a:extLst>
                  <a:ext uri="{0D108BD9-81ED-4DB2-BD59-A6C34878D82A}">
                    <a16:rowId xmlns:a16="http://schemas.microsoft.com/office/drawing/2014/main" val="10000"/>
                  </a:ext>
                </a:extLst>
              </a:tr>
              <a:tr h="1807673">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彩都ライフサイエンスパーク</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0001"/>
                  </a:ext>
                </a:extLst>
              </a:tr>
              <a:tr h="2070324">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北大阪健康医療都市（健都）</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322472741"/>
                  </a:ext>
                </a:extLst>
              </a:tr>
              <a:tr h="2070324">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中之島未来医療国際拠点</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725325860"/>
                  </a:ext>
                </a:extLst>
              </a:tr>
            </a:tbl>
          </a:graphicData>
        </a:graphic>
      </p:graphicFrame>
      <p:sp>
        <p:nvSpPr>
          <p:cNvPr id="2" name="スライド番号プレースホルダー 1"/>
          <p:cNvSpPr>
            <a:spLocks noGrp="1"/>
          </p:cNvSpPr>
          <p:nvPr>
            <p:ph type="sldNum" sz="quarter" idx="12"/>
          </p:nvPr>
        </p:nvSpPr>
        <p:spPr>
          <a:xfrm>
            <a:off x="7092280" y="6520259"/>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8CA411-231B-42B9-AF63-97A64194AA60}"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正方形/長方形 2"/>
          <p:cNvSpPr/>
          <p:nvPr/>
        </p:nvSpPr>
        <p:spPr>
          <a:xfrm>
            <a:off x="436045" y="980728"/>
            <a:ext cx="282053" cy="158417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a:t>
            </a:r>
            <a:r>
              <a:rPr kumimoji="1" lang="ja-JP" altLang="en-US" sz="9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ま</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ちびらき</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7" name="正方形/長方形 6"/>
          <p:cNvSpPr/>
          <p:nvPr/>
        </p:nvSpPr>
        <p:spPr>
          <a:xfrm>
            <a:off x="1281160" y="980728"/>
            <a:ext cx="373335" cy="158417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全区画進出</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事業者決定</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cxnSp>
        <p:nvCxnSpPr>
          <p:cNvPr id="5" name="直線矢印コネクタ 4"/>
          <p:cNvCxnSpPr/>
          <p:nvPr/>
        </p:nvCxnSpPr>
        <p:spPr>
          <a:xfrm>
            <a:off x="742043" y="992147"/>
            <a:ext cx="514389" cy="0"/>
          </a:xfrm>
          <a:prstGeom prst="straightConnector1">
            <a:avLst/>
          </a:prstGeom>
          <a:ln w="57150">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2287691" y="2763882"/>
            <a:ext cx="268245" cy="193393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16</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8</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進出企業募集開始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11" name="正方形/長方形 10"/>
          <p:cNvSpPr/>
          <p:nvPr/>
        </p:nvSpPr>
        <p:spPr>
          <a:xfrm>
            <a:off x="1790697" y="2773793"/>
            <a:ext cx="203833" cy="193393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15</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基本</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計画策定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cxnSp>
        <p:nvCxnSpPr>
          <p:cNvPr id="12" name="直線矢印コネクタ 11"/>
          <p:cNvCxnSpPr/>
          <p:nvPr/>
        </p:nvCxnSpPr>
        <p:spPr>
          <a:xfrm>
            <a:off x="2760295" y="2780928"/>
            <a:ext cx="6150889" cy="0"/>
          </a:xfrm>
          <a:prstGeom prst="straightConnector1">
            <a:avLst/>
          </a:prstGeom>
          <a:ln w="5715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2760295" y="2900054"/>
            <a:ext cx="348897" cy="179776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国立健康</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・栄養</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研究</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所進出決定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14" name="正方形/長方形 13"/>
          <p:cNvSpPr/>
          <p:nvPr/>
        </p:nvSpPr>
        <p:spPr>
          <a:xfrm>
            <a:off x="6577269" y="2884868"/>
            <a:ext cx="493163" cy="1815921"/>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22</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a:t>
            </a:r>
            <a:r>
              <a:rPr kumimoji="1" lang="ja-JP" altLang="en-US" sz="900" b="0" i="0" u="none" strike="noStrike" kern="1200" cap="none" spc="0" normalizeH="0" baseline="0" noProof="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健都イノベーション</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パーク</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NK</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ビル開業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19" name="正方形/長方形 18"/>
          <p:cNvSpPr/>
          <p:nvPr/>
        </p:nvSpPr>
        <p:spPr>
          <a:xfrm>
            <a:off x="3166879" y="2899734"/>
            <a:ext cx="324682" cy="1797766"/>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ニプロ進出決定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0" name="正方形/長方形 19"/>
          <p:cNvSpPr/>
          <p:nvPr/>
        </p:nvSpPr>
        <p:spPr>
          <a:xfrm>
            <a:off x="5427395" y="2918010"/>
            <a:ext cx="393366" cy="1779811"/>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エア・</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ウォーター</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進出決定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1" name="正方形/長方形 20"/>
          <p:cNvSpPr/>
          <p:nvPr/>
        </p:nvSpPr>
        <p:spPr>
          <a:xfrm>
            <a:off x="4142690" y="2898515"/>
            <a:ext cx="377883" cy="179930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19</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国立循環器病研究</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センターオープン</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2" name="正方形/長方形 21"/>
          <p:cNvSpPr/>
          <p:nvPr/>
        </p:nvSpPr>
        <p:spPr>
          <a:xfrm>
            <a:off x="3668175" y="4877313"/>
            <a:ext cx="207890" cy="186405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18</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基本</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計画策定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3" name="正方形/長方形 22"/>
          <p:cNvSpPr/>
          <p:nvPr/>
        </p:nvSpPr>
        <p:spPr>
          <a:xfrm>
            <a:off x="4425435" y="4877313"/>
            <a:ext cx="278132" cy="186405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19</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12</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基本合意書締結</a:t>
            </a:r>
            <a:endPar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4" name="正方形/長方形 23"/>
          <p:cNvSpPr/>
          <p:nvPr/>
        </p:nvSpPr>
        <p:spPr>
          <a:xfrm>
            <a:off x="8676456" y="4877313"/>
            <a:ext cx="234728" cy="186405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年春</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開業予定</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cxnSp>
        <p:nvCxnSpPr>
          <p:cNvPr id="25" name="直線矢印コネクタ 24"/>
          <p:cNvCxnSpPr/>
          <p:nvPr/>
        </p:nvCxnSpPr>
        <p:spPr>
          <a:xfrm>
            <a:off x="4860032" y="4974539"/>
            <a:ext cx="3749645" cy="0"/>
          </a:xfrm>
          <a:prstGeom prst="straightConnector1">
            <a:avLst/>
          </a:prstGeom>
          <a:ln w="57150">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6" name="直線矢印コネクタ 25"/>
          <p:cNvCxnSpPr/>
          <p:nvPr/>
        </p:nvCxnSpPr>
        <p:spPr>
          <a:xfrm>
            <a:off x="1790697" y="1117205"/>
            <a:ext cx="7120487" cy="0"/>
          </a:xfrm>
          <a:prstGeom prst="straightConnector1">
            <a:avLst/>
          </a:prstGeom>
          <a:ln w="57150">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7" name="正方形/長方形 26"/>
          <p:cNvSpPr/>
          <p:nvPr/>
        </p:nvSpPr>
        <p:spPr>
          <a:xfrm>
            <a:off x="5591084" y="5077557"/>
            <a:ext cx="442474" cy="1641345"/>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6</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京都大学</a:t>
            </a:r>
            <a:r>
              <a:rPr kumimoji="1" lang="en-US" altLang="ja-JP" sz="900" b="0" i="0" u="none" strike="noStrike" kern="1200" cap="none" spc="-3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iPS</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細胞</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研</a:t>
            </a:r>
            <a:endPar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究</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財団の進出決定</a:t>
            </a:r>
            <a:endPar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8" name="正方形/長方形 27"/>
          <p:cNvSpPr/>
          <p:nvPr/>
        </p:nvSpPr>
        <p:spPr>
          <a:xfrm>
            <a:off x="6139968" y="5077558"/>
            <a:ext cx="229655" cy="1651900"/>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11</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a:t>
            </a:r>
            <a:r>
              <a:rPr kumimoji="1" lang="ja-JP" altLang="en-US" sz="900" b="0" i="0" u="none" strike="noStrike" kern="1200" cap="none" spc="-3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建設工事着手</a:t>
            </a:r>
            <a:endParaRPr kumimoji="1" lang="en-US" altLang="ja-JP" sz="900" b="0" i="0" u="none" strike="noStrike" kern="1200" cap="none" spc="-3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29" name="正方形/長方形 28"/>
          <p:cNvSpPr/>
          <p:nvPr/>
        </p:nvSpPr>
        <p:spPr>
          <a:xfrm>
            <a:off x="7392032" y="2881579"/>
            <a:ext cx="408769" cy="1815921"/>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月　国立健康</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・栄養</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研究</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所 開所予定</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1" name="正方形/長方形 30">
            <a:extLst>
              <a:ext uri="{FF2B5EF4-FFF2-40B4-BE49-F238E27FC236}">
                <a16:creationId xmlns:a16="http://schemas.microsoft.com/office/drawing/2014/main" id="{F1D0CC83-3622-40F8-A80C-92BAE5EAA24C}"/>
              </a:ext>
            </a:extLst>
          </p:cNvPr>
          <p:cNvSpPr/>
          <p:nvPr/>
        </p:nvSpPr>
        <p:spPr>
          <a:xfrm>
            <a:off x="4233721" y="1180738"/>
            <a:ext cx="236044" cy="142069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19</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ステムリム上場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2" name="正方形/長方形 31">
            <a:extLst>
              <a:ext uri="{FF2B5EF4-FFF2-40B4-BE49-F238E27FC236}">
                <a16:creationId xmlns:a16="http://schemas.microsoft.com/office/drawing/2014/main" id="{10DF05EC-3E36-43DB-8951-4A62BC111CB4}"/>
              </a:ext>
            </a:extLst>
          </p:cNvPr>
          <p:cNvSpPr/>
          <p:nvPr/>
        </p:nvSpPr>
        <p:spPr>
          <a:xfrm>
            <a:off x="3628340" y="1180738"/>
            <a:ext cx="373335" cy="142069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18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ジェイテックコー</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ポレーション上場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3" name="正方形/長方形 32">
            <a:extLst>
              <a:ext uri="{FF2B5EF4-FFF2-40B4-BE49-F238E27FC236}">
                <a16:creationId xmlns:a16="http://schemas.microsoft.com/office/drawing/2014/main" id="{065C28D3-3560-476B-B06B-EA66019B5DB7}"/>
              </a:ext>
            </a:extLst>
          </p:cNvPr>
          <p:cNvSpPr/>
          <p:nvPr/>
        </p:nvSpPr>
        <p:spPr>
          <a:xfrm>
            <a:off x="4820127" y="1180738"/>
            <a:ext cx="504055" cy="1420698"/>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ファンペップ、</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クリングルファー</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マ上場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4" name="正方形/長方形 33"/>
          <p:cNvSpPr/>
          <p:nvPr/>
        </p:nvSpPr>
        <p:spPr>
          <a:xfrm>
            <a:off x="811048" y="1084677"/>
            <a:ext cx="377162" cy="1573463"/>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08</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バイオイノベーションセンター開設</a:t>
            </a:r>
            <a:endPar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06</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バイオヒルズセンター</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開設</a:t>
            </a:r>
            <a:endPar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04</a:t>
            </a:r>
            <a:r>
              <a:rPr kumimoji="1" lang="ja-JP" altLang="en-US"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　バイオインキュベータ開設</a:t>
            </a:r>
            <a:endPar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
        <p:nvSpPr>
          <p:cNvPr id="35" name="正方形/長方形 34">
            <a:extLst>
              <a:ext uri="{FF2B5EF4-FFF2-40B4-BE49-F238E27FC236}">
                <a16:creationId xmlns:a16="http://schemas.microsoft.com/office/drawing/2014/main" id="{065C28D3-3560-476B-B06B-EA66019B5DB7}"/>
              </a:ext>
            </a:extLst>
          </p:cNvPr>
          <p:cNvSpPr/>
          <p:nvPr/>
        </p:nvSpPr>
        <p:spPr>
          <a:xfrm>
            <a:off x="5427395" y="1177237"/>
            <a:ext cx="393366" cy="1424199"/>
          </a:xfrm>
          <a:prstGeom prst="rect">
            <a:avLst/>
          </a:prstGeom>
        </p:spPr>
        <p:style>
          <a:lnRef idx="2">
            <a:schemeClr val="accent6"/>
          </a:lnRef>
          <a:fillRef idx="1">
            <a:schemeClr val="lt1"/>
          </a:fillRef>
          <a:effectRef idx="0">
            <a:schemeClr val="accent6"/>
          </a:effectRef>
          <a:fontRef idx="minor">
            <a:schemeClr val="dk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21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年</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マイクロ波化学</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　　上場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endParaRPr>
          </a:p>
        </p:txBody>
      </p:sp>
    </p:spTree>
    <p:extLst>
      <p:ext uri="{BB962C8B-B14F-4D97-AF65-F5344CB8AC3E}">
        <p14:creationId xmlns:p14="http://schemas.microsoft.com/office/powerpoint/2010/main" val="279156791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32040"/>
            <a:ext cx="160332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■拠点一覧</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スライド番号プレースホルダー 1"/>
          <p:cNvSpPr txBox="1">
            <a:spLocks/>
          </p:cNvSpPr>
          <p:nvPr/>
        </p:nvSpPr>
        <p:spPr>
          <a:xfrm>
            <a:off x="8676456" y="6165212"/>
            <a:ext cx="467544" cy="260648"/>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tint val="75000"/>
                </a:prstClr>
              </a:solidFill>
              <a:effectLst/>
              <a:uLnTx/>
              <a:uFillTx/>
              <a:latin typeface="Meiryo UI" panose="020B0604030504040204" pitchFamily="50" charset="-128"/>
              <a:ea typeface="Meiryo UI" panose="020B0604030504040204" pitchFamily="50" charset="-128"/>
              <a:cs typeface="+mn-cs"/>
            </a:endParaRPr>
          </a:p>
        </p:txBody>
      </p:sp>
      <p:grpSp>
        <p:nvGrpSpPr>
          <p:cNvPr id="8" name="グループ化 7"/>
          <p:cNvGrpSpPr/>
          <p:nvPr/>
        </p:nvGrpSpPr>
        <p:grpSpPr>
          <a:xfrm>
            <a:off x="1207246" y="946960"/>
            <a:ext cx="4896544" cy="4896544"/>
            <a:chOff x="1528169" y="2276872"/>
            <a:chExt cx="4896544" cy="4896544"/>
          </a:xfrm>
        </p:grpSpPr>
        <p:pic>
          <p:nvPicPr>
            <p:cNvPr id="10" name="Picture 2" descr="クリックすると新しいウィンドウで開きます"/>
            <p:cNvPicPr>
              <a:picLocks noChangeAspect="1" noChangeArrowheads="1"/>
            </p:cNvPicPr>
            <p:nvPr/>
          </p:nvPicPr>
          <p:blipFill>
            <a:blip r:embed="rId2" cstate="email">
              <a:clrChange>
                <a:clrFrom>
                  <a:srgbClr val="FFFFFF"/>
                </a:clrFrom>
                <a:clrTo>
                  <a:srgbClr val="FFFFFF">
                    <a:alpha val="0"/>
                  </a:srgbClr>
                </a:clrTo>
              </a:clrChange>
              <a:duotone>
                <a:prstClr val="black"/>
                <a:schemeClr val="accent4">
                  <a:tint val="45000"/>
                  <a:satMod val="400000"/>
                </a:schemeClr>
              </a:duotone>
              <a:extLst>
                <a:ext uri="{28A0092B-C50C-407E-A947-70E740481C1C}">
                  <a14:useLocalDpi xmlns:a14="http://schemas.microsoft.com/office/drawing/2010/main"/>
                </a:ext>
              </a:extLst>
            </a:blip>
            <a:srcRect/>
            <a:stretch>
              <a:fillRect/>
            </a:stretch>
          </p:blipFill>
          <p:spPr bwMode="auto">
            <a:xfrm>
              <a:off x="1528169" y="2276872"/>
              <a:ext cx="4896544" cy="4896544"/>
            </a:xfrm>
            <a:prstGeom prst="rect">
              <a:avLst/>
            </a:prstGeom>
            <a:noFill/>
            <a:extLst>
              <a:ext uri="{909E8E84-426E-40DD-AFC4-6F175D3DCCD1}">
                <a14:hiddenFill xmlns:a14="http://schemas.microsoft.com/office/drawing/2010/main">
                  <a:solidFill>
                    <a:srgbClr val="FFFFFF"/>
                  </a:solidFill>
                </a14:hiddenFill>
              </a:ext>
            </a:extLst>
          </p:spPr>
        </p:pic>
        <p:sp>
          <p:nvSpPr>
            <p:cNvPr id="11" name="円/楕円 5"/>
            <p:cNvSpPr/>
            <p:nvPr/>
          </p:nvSpPr>
          <p:spPr>
            <a:xfrm>
              <a:off x="4331548" y="3392898"/>
              <a:ext cx="288000" cy="288032"/>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9"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2" name="円/楕円 9"/>
            <p:cNvSpPr/>
            <p:nvPr/>
          </p:nvSpPr>
          <p:spPr>
            <a:xfrm>
              <a:off x="4493710" y="4022386"/>
              <a:ext cx="180000" cy="1800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9"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3" name="円/楕円 11"/>
            <p:cNvSpPr/>
            <p:nvPr/>
          </p:nvSpPr>
          <p:spPr>
            <a:xfrm>
              <a:off x="4248682" y="4405297"/>
              <a:ext cx="180000" cy="1800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69"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14" name="角丸四角形 13"/>
          <p:cNvSpPr/>
          <p:nvPr/>
        </p:nvSpPr>
        <p:spPr>
          <a:xfrm>
            <a:off x="119541" y="1685324"/>
            <a:ext cx="3240000" cy="2157520"/>
          </a:xfrm>
          <a:prstGeom prst="roundRect">
            <a:avLst>
              <a:gd name="adj" fmla="val 3353"/>
            </a:avLst>
          </a:prstGeom>
          <a:solidFill>
            <a:schemeClr val="accent1">
              <a:lumMod val="20000"/>
              <a:lumOff val="8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Ins="0" rtlCol="0" anchor="t" anchorCtr="0"/>
          <a:lstStyle/>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未来医療国際拠点</a:t>
            </a:r>
            <a:r>
              <a:rPr kumimoji="1"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年春拠点オープンをめざす</a:t>
            </a:r>
            <a:endParaRPr kumimoji="1" lang="en-US" altLang="ja-JP"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CN"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大阪市北区</a:t>
            </a:r>
            <a:r>
              <a:rPr kumimoji="1" lang="zh-CN"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zh-CN"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◆再生医療をベースに、ゲノム医療や</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人工知能・</a:t>
            </a:r>
            <a:r>
              <a:rPr kumimoji="1" lang="en-US" altLang="ja-JP" sz="16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IoT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の活用等、</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今後の医療技術の進歩に即応した</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最先端の「未来医療」の産業化を</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推進する拠点</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5" name="直線矢印コネクタ 14"/>
          <p:cNvCxnSpPr>
            <a:stCxn id="14" idx="3"/>
            <a:endCxn id="13" idx="2"/>
          </p:cNvCxnSpPr>
          <p:nvPr/>
        </p:nvCxnSpPr>
        <p:spPr>
          <a:xfrm>
            <a:off x="3359541" y="2764084"/>
            <a:ext cx="568218" cy="40130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5208088" y="612646"/>
            <a:ext cx="3871622" cy="2934784"/>
          </a:xfrm>
          <a:prstGeom prst="roundRect">
            <a:avLst>
              <a:gd name="adj" fmla="val 3469"/>
            </a:avLst>
          </a:prstGeom>
          <a:solidFill>
            <a:schemeClr val="accent1">
              <a:lumMod val="20000"/>
              <a:lumOff val="8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Ins="0" rtlCol="0" anchor="ctr" anchorCtr="0"/>
          <a:lstStyle/>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彩　</a:t>
            </a:r>
            <a:r>
              <a:rPr kumimoji="1" lang="ja-JP" altLang="en-US" sz="20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都</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年彩都ﾗｲﾌｻｲｴﾝｽﾊﾟｰｸが</a:t>
            </a:r>
            <a:r>
              <a:rPr kumimoji="1" lang="ja-JP" altLang="en-US" sz="12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ま</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ちびらき</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（茨木市、箕面市）</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◆創薬等の研究開発の拠点　　　　</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0"/>
              </a:spcBef>
              <a:spcAft>
                <a:spcPts val="60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◆医薬品</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関連</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企業やﾊﾞｲｵﾍﾞﾝﾁｬ</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の集積</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中核機関等</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大阪大学</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同大学医</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学部附属病院</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・医薬</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基盤</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研究所</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7" name="直線矢印コネクタ 16"/>
          <p:cNvCxnSpPr>
            <a:stCxn id="16" idx="1"/>
            <a:endCxn id="11" idx="6"/>
          </p:cNvCxnSpPr>
          <p:nvPr/>
        </p:nvCxnSpPr>
        <p:spPr>
          <a:xfrm flipH="1">
            <a:off x="4298625" y="2080038"/>
            <a:ext cx="909463" cy="12696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118147" y="6039290"/>
            <a:ext cx="4807215" cy="707886"/>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今後、各拠点の形成を進めつつ、京阪神の拠点を含めた連携を推進</a:t>
            </a:r>
            <a:endPar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9" name="図 18"/>
          <p:cNvPicPr>
            <a:picLocks noChangeAspect="1"/>
          </p:cNvPicPr>
          <p:nvPr/>
        </p:nvPicPr>
        <p:blipFill rotWithShape="1">
          <a:blip r:embed="rId3" cstate="email">
            <a:extLst>
              <a:ext uri="{28A0092B-C50C-407E-A947-70E740481C1C}">
                <a14:useLocalDpi xmlns:a14="http://schemas.microsoft.com/office/drawing/2010/main"/>
              </a:ext>
            </a:extLst>
          </a:blip>
          <a:srcRect r="17917"/>
          <a:stretch/>
        </p:blipFill>
        <p:spPr>
          <a:xfrm>
            <a:off x="2757700" y="3842844"/>
            <a:ext cx="2700116" cy="1850333"/>
          </a:xfrm>
          <a:prstGeom prst="ellipse">
            <a:avLst/>
          </a:prstGeom>
          <a:ln>
            <a:noFill/>
          </a:ln>
          <a:effectLst>
            <a:softEdge rad="112500"/>
          </a:effectLst>
        </p:spPr>
      </p:pic>
      <p:cxnSp>
        <p:nvCxnSpPr>
          <p:cNvPr id="20" name="直線矢印コネクタ 19"/>
          <p:cNvCxnSpPr>
            <a:endCxn id="12" idx="5"/>
          </p:cNvCxnSpPr>
          <p:nvPr/>
        </p:nvCxnSpPr>
        <p:spPr>
          <a:xfrm flipH="1" flipV="1">
            <a:off x="4326427" y="2846114"/>
            <a:ext cx="1018305" cy="246853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58867" y="5534943"/>
            <a:ext cx="19928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提供：中之島４丁目用地における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未来医療国際拠点開発事業者</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テキスト ボックス 21"/>
          <p:cNvSpPr txBox="1"/>
          <p:nvPr/>
        </p:nvSpPr>
        <p:spPr>
          <a:xfrm>
            <a:off x="5284059" y="1916832"/>
            <a:ext cx="3795651" cy="738664"/>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〇バイオベンチャーの成果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79388" marR="0" lvl="0" indent="1588"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年度１社、</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年度２社</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年度１社が</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上場</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4" name="図 23"/>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533537" y="489576"/>
            <a:ext cx="2853175" cy="1408298"/>
          </a:xfrm>
          <a:prstGeom prst="rect">
            <a:avLst/>
          </a:prstGeom>
        </p:spPr>
      </p:pic>
      <p:pic>
        <p:nvPicPr>
          <p:cNvPr id="25" name="図 2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18147" y="3630443"/>
            <a:ext cx="2206943" cy="1975275"/>
          </a:xfrm>
          <a:prstGeom prst="rect">
            <a:avLst/>
          </a:prstGeom>
        </p:spPr>
      </p:pic>
      <p:sp>
        <p:nvSpPr>
          <p:cNvPr id="27" name="角丸四角形 26"/>
          <p:cNvSpPr/>
          <p:nvPr/>
        </p:nvSpPr>
        <p:spPr>
          <a:xfrm>
            <a:off x="5344732" y="3834045"/>
            <a:ext cx="3720059" cy="2658830"/>
          </a:xfrm>
          <a:prstGeom prst="roundRect">
            <a:avLst>
              <a:gd name="adj" fmla="val 3491"/>
            </a:avLst>
          </a:prstGeom>
          <a:solidFill>
            <a:schemeClr val="accent1">
              <a:lumMod val="20000"/>
              <a:lumOff val="80000"/>
            </a:schemeClr>
          </a:solidFill>
          <a:ln w="25400"/>
        </p:spPr>
        <p:style>
          <a:lnRef idx="2">
            <a:schemeClr val="accent1">
              <a:shade val="50000"/>
            </a:schemeClr>
          </a:lnRef>
          <a:fillRef idx="1">
            <a:schemeClr val="accent1"/>
          </a:fillRef>
          <a:effectRef idx="0">
            <a:schemeClr val="accent1"/>
          </a:effectRef>
          <a:fontRef idx="minor">
            <a:schemeClr val="lt1"/>
          </a:fontRef>
        </p:style>
        <p:txBody>
          <a:bodyPr rIns="0" rtlCol="0" anchor="ctr" anchorCtr="0"/>
          <a:lstStyle/>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　</a:t>
            </a:r>
            <a:r>
              <a:rPr kumimoji="1" lang="ja-JP" altLang="en-US" sz="20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（吹田市、摂津市）</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◆循環器</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疾患</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分野の予防</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研究で世界をリードする拠点</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0"/>
              </a:spcBef>
              <a:spcAft>
                <a:spcPts val="60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◆「健康・医療」に関連する企業等の集積</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457200" algn="l" defTabSz="914269" rtl="0" eaLnBrk="1" fontAlgn="auto" latinLnBrk="0" hangingPunct="1">
              <a:lnSpc>
                <a:spcPct val="100000"/>
              </a:lnSpc>
              <a:spcBef>
                <a:spcPts val="0"/>
              </a:spcBef>
              <a:spcAft>
                <a:spcPts val="60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中核機関等</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・国立循環器病研究センター</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・国立健康・栄養</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研究所</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月末移転</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26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完了予定）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132024762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0" y="13509"/>
            <a:ext cx="622638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■各拠点の取組み（①彩都ライフサイエンスパーク）</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正方形/長方形 44"/>
          <p:cNvSpPr/>
          <p:nvPr/>
        </p:nvSpPr>
        <p:spPr>
          <a:xfrm>
            <a:off x="233883" y="524057"/>
            <a:ext cx="8659723" cy="715581"/>
          </a:xfrm>
          <a:prstGeom prst="rect">
            <a:avLst/>
          </a:prstGeom>
          <a:solidFill>
            <a:schemeClr val="accent1">
              <a:lumMod val="50000"/>
            </a:schemeClr>
          </a:solid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医薬</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基盤研究所の開設を契機に、約</a:t>
            </a:r>
            <a:r>
              <a:rPr kumimoji="1" lang="en-US" altLang="ja-JP"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年間をかけて、ライフサイエンス分野の企業等が集積するとともに</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、３棟の</a:t>
            </a:r>
            <a:endParaRPr kumimoji="1" lang="en-US" altLang="ja-JP"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ｲﾝｷｭﾍﾞｰｼｮﾝ</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施設が整備され、重要な産業拠点に</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成長。</a:t>
            </a:r>
            <a:endParaRPr kumimoji="1" lang="en-US" altLang="ja-JP"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創薬等」をコンセプトと</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した医薬</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基盤研究所など研究開発施設等（全</a:t>
            </a:r>
            <a:r>
              <a:rPr kumimoji="1" lang="en-US" altLang="ja-JP"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区画）が</a:t>
            </a:r>
            <a:r>
              <a:rPr kumimoji="1" lang="ja-JP" altLang="en-US" sz="135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集積</a:t>
            </a:r>
            <a:r>
              <a:rPr kumimoji="1" lang="ja-JP" altLang="en-US" sz="13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graphicFrame>
        <p:nvGraphicFramePr>
          <p:cNvPr id="55" name="Group 40"/>
          <p:cNvGraphicFramePr>
            <a:graphicFrameLocks noGrp="1"/>
          </p:cNvGraphicFramePr>
          <p:nvPr>
            <p:extLst/>
          </p:nvPr>
        </p:nvGraphicFramePr>
        <p:xfrm>
          <a:off x="381886" y="1316990"/>
          <a:ext cx="8511720" cy="5534738"/>
        </p:xfrm>
        <a:graphic>
          <a:graphicData uri="http://schemas.openxmlformats.org/drawingml/2006/table">
            <a:tbl>
              <a:tblPr>
                <a:tableStyleId>{616DA210-FB5B-4158-B5E0-FEB733F419BA}</a:tableStyleId>
              </a:tblPr>
              <a:tblGrid>
                <a:gridCol w="2837240">
                  <a:extLst>
                    <a:ext uri="{9D8B030D-6E8A-4147-A177-3AD203B41FA5}">
                      <a16:colId xmlns:a16="http://schemas.microsoft.com/office/drawing/2014/main" val="20000"/>
                    </a:ext>
                  </a:extLst>
                </a:gridCol>
                <a:gridCol w="2837240">
                  <a:extLst>
                    <a:ext uri="{9D8B030D-6E8A-4147-A177-3AD203B41FA5}">
                      <a16:colId xmlns:a16="http://schemas.microsoft.com/office/drawing/2014/main" val="20002"/>
                    </a:ext>
                  </a:extLst>
                </a:gridCol>
                <a:gridCol w="2837240">
                  <a:extLst>
                    <a:ext uri="{9D8B030D-6E8A-4147-A177-3AD203B41FA5}">
                      <a16:colId xmlns:a16="http://schemas.microsoft.com/office/drawing/2014/main" val="1940286481"/>
                    </a:ext>
                  </a:extLst>
                </a:gridCol>
              </a:tblGrid>
              <a:tr h="504403">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彩都バイオインキュベータ</a:t>
                      </a:r>
                      <a:endParaRPr kumimoji="1" lang="en-US" altLang="ja-JP" sz="1200" b="1"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Ⅰ</a:t>
                      </a: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期棟）</a:t>
                      </a:r>
                    </a:p>
                  </a:txBody>
                  <a:tcPr marL="54000" marR="54000" marT="54000" marB="54000"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彩都バイオイノベーション</a:t>
                      </a:r>
                      <a:endParaRPr kumimoji="1" lang="en-US" altLang="ja-JP" sz="1200" b="1"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センター（</a:t>
                      </a:r>
                      <a:r>
                        <a:rPr kumimoji="1" lang="en-US" altLang="ja-JP" sz="1200" b="1" u="none" strike="noStrike" cap="none" normalizeH="0" baseline="0" dirty="0">
                          <a:ln>
                            <a:noFill/>
                          </a:ln>
                          <a:effectLst/>
                          <a:latin typeface="Meiryo UI" panose="020B0604030504040204" pitchFamily="50" charset="-128"/>
                          <a:ea typeface="Meiryo UI" panose="020B0604030504040204" pitchFamily="50" charset="-128"/>
                        </a:rPr>
                        <a:t>Ⅱ</a:t>
                      </a:r>
                      <a:r>
                        <a:rPr kumimoji="1" lang="ja-JP" altLang="en-US" sz="1200" b="1" u="none" strike="noStrike" cap="none" normalizeH="0" baseline="0" dirty="0">
                          <a:ln>
                            <a:noFill/>
                          </a:ln>
                          <a:effectLst/>
                          <a:latin typeface="Meiryo UI" panose="020B0604030504040204" pitchFamily="50" charset="-128"/>
                          <a:ea typeface="Meiryo UI" panose="020B0604030504040204" pitchFamily="50" charset="-128"/>
                        </a:rPr>
                        <a:t>期棟）</a:t>
                      </a:r>
                      <a:endParaRPr kumimoji="1" lang="ja-JP" altLang="en-US" sz="1200" b="1"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200" u="none" strike="noStrike" cap="none" normalizeH="0" baseline="0" dirty="0">
                          <a:ln>
                            <a:noFill/>
                          </a:ln>
                          <a:effectLst/>
                          <a:latin typeface="Meiryo UI" panose="020B0604030504040204" pitchFamily="50" charset="-128"/>
                          <a:ea typeface="Meiryo UI" panose="020B0604030504040204" pitchFamily="50" charset="-128"/>
                        </a:rPr>
                        <a:t>（参考）</a:t>
                      </a:r>
                      <a:endParaRPr kumimoji="1" lang="en-US" altLang="ja-JP" sz="1200"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u="none" strike="noStrike" cap="none" normalizeH="0" baseline="0" dirty="0">
                          <a:ln>
                            <a:noFill/>
                          </a:ln>
                          <a:effectLst/>
                          <a:latin typeface="Meiryo UI" panose="020B0604030504040204" pitchFamily="50" charset="-128"/>
                          <a:ea typeface="Meiryo UI" panose="020B0604030504040204" pitchFamily="50" charset="-128"/>
                        </a:rPr>
                        <a:t>彩都バイオヒルズセンター</a:t>
                      </a:r>
                      <a:endParaRPr kumimoji="1" lang="ja-JP" altLang="en-US" sz="1200" b="1"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extLst>
                  <a:ext uri="{0D108BD9-81ED-4DB2-BD59-A6C34878D82A}">
                    <a16:rowId xmlns:a16="http://schemas.microsoft.com/office/drawing/2014/main" val="10000"/>
                  </a:ext>
                </a:extLst>
              </a:tr>
              <a:tr h="922015">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ja-JP" sz="210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ja-JP" sz="210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ja-JP" sz="210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54000" marR="54000" marT="54000" marB="54000" anchor="ctr" horzOverflow="overflow"/>
                </a:tc>
                <a:extLst>
                  <a:ext uri="{0D108BD9-81ED-4DB2-BD59-A6C34878D82A}">
                    <a16:rowId xmlns:a16="http://schemas.microsoft.com/office/drawing/2014/main" val="10001"/>
                  </a:ext>
                </a:extLst>
              </a:tr>
              <a:tr h="303769">
                <a:tc gridSpan="2">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公設民営レンタルラボ</a:t>
                      </a:r>
                    </a:p>
                  </a:txBody>
                  <a:tcPr marL="67500" marR="67500" marT="67500" marB="67500" anchor="ctr" horzOverflow="overflow"/>
                </a:tc>
                <a:tc hMerge="1">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1"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0000" marR="90000" marT="90000" marB="90000" horzOverflow="overflow"/>
                </a:tc>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1" lang="ja-JP" altLang="en-US" sz="12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民設民営（公認）レンタルラボ</a:t>
                      </a:r>
                    </a:p>
                  </a:txBody>
                  <a:tcPr marL="67500" marR="67500" marT="67500" marB="67500" anchor="ctr" horzOverflow="overflow"/>
                </a:tc>
                <a:extLst>
                  <a:ext uri="{0D108BD9-81ED-4DB2-BD59-A6C34878D82A}">
                    <a16:rowId xmlns:a16="http://schemas.microsoft.com/office/drawing/2014/main" val="3038702289"/>
                  </a:ext>
                </a:extLst>
              </a:tr>
              <a:tr h="893591">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整備：中小</a:t>
                      </a:r>
                      <a:r>
                        <a:rPr kumimoji="1" lang="ja-JP" altLang="en-US" sz="1050" u="none" strike="noStrike" cap="none" normalizeH="0" baseline="0" dirty="0" smtClean="0">
                          <a:ln>
                            <a:noFill/>
                          </a:ln>
                          <a:effectLst/>
                          <a:latin typeface="Meiryo UI" panose="020B0604030504040204" pitchFamily="50" charset="-128"/>
                          <a:ea typeface="Meiryo UI" panose="020B0604030504040204" pitchFamily="50" charset="-128"/>
                        </a:rPr>
                        <a:t>企業基盤整備機構</a:t>
                      </a:r>
                      <a:endPar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運営：バイオ・サイト・キャピタル㈱</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開設：</a:t>
                      </a:r>
                      <a:r>
                        <a:rPr kumimoji="1" lang="en-US" altLang="ja-JP" sz="1050" u="none" strike="noStrike" cap="none" normalizeH="0" baseline="0" dirty="0" smtClean="0">
                          <a:ln>
                            <a:noFill/>
                          </a:ln>
                          <a:effectLst/>
                          <a:latin typeface="Meiryo UI" panose="020B0604030504040204" pitchFamily="50" charset="-128"/>
                          <a:ea typeface="Meiryo UI" panose="020B0604030504040204" pitchFamily="50" charset="-128"/>
                        </a:rPr>
                        <a:t>2004.7</a:t>
                      </a: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ラボ：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34</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室</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その他：</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階部分に動物実験施設</a:t>
                      </a:r>
                      <a:endParaRPr kumimoji="1" lang="ja-JP" altLang="en-US" sz="1050" b="1" i="0" u="none" strike="noStrike" kern="1200" cap="none" spc="0" normalizeH="0" baseline="0" noProof="0" dirty="0" smtClean="0">
                        <a:ln>
                          <a:noFill/>
                        </a:ln>
                        <a:solidFill>
                          <a:srgbClr val="6633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txBody>
                  <a:tcPr marL="67500" marR="67500" marT="67500" marB="675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整備：中小</a:t>
                      </a:r>
                      <a:r>
                        <a:rPr kumimoji="1" lang="ja-JP" altLang="en-US" sz="1050" u="none" strike="noStrike" cap="none" normalizeH="0" baseline="0" dirty="0" smtClean="0">
                          <a:ln>
                            <a:noFill/>
                          </a:ln>
                          <a:effectLst/>
                          <a:latin typeface="Meiryo UI" panose="020B0604030504040204" pitchFamily="50" charset="-128"/>
                          <a:ea typeface="Meiryo UI" panose="020B0604030504040204" pitchFamily="50" charset="-128"/>
                        </a:rPr>
                        <a:t>企業基盤整備機構</a:t>
                      </a:r>
                      <a:endPar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運営：バイオ・サイト・キャピタル㈱</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開設：</a:t>
                      </a:r>
                      <a:r>
                        <a:rPr kumimoji="1" lang="en-US" altLang="ja-JP" sz="1050" u="none" strike="noStrike" cap="none" normalizeH="0" baseline="0" dirty="0" smtClean="0">
                          <a:ln>
                            <a:noFill/>
                          </a:ln>
                          <a:effectLst/>
                          <a:latin typeface="Meiryo UI" panose="020B0604030504040204" pitchFamily="50" charset="-128"/>
                          <a:ea typeface="Meiryo UI" panose="020B0604030504040204" pitchFamily="50" charset="-128"/>
                        </a:rPr>
                        <a:t>2008.10</a:t>
                      </a: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ラボ：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室＋</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フロアー</a:t>
                      </a:r>
                      <a:endPar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その他：</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階部分に治験薬製造施設</a:t>
                      </a:r>
                      <a:endParaRPr kumimoji="1" lang="ja-JP" altLang="en-US" sz="1050" b="1" i="0" u="none" strike="noStrike" kern="1200" cap="none" spc="0" normalizeH="0" baseline="0" noProof="0" dirty="0" smtClean="0">
                        <a:ln>
                          <a:noFill/>
                        </a:ln>
                        <a:solidFill>
                          <a:srgbClr val="6633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txBody>
                  <a:tcPr marL="67500" marR="67500" marT="67500" marB="67500" anchor="ctr"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整備：八洲薬品㈱</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運営：バイオ・サイト・キャピタル㈱</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cap="none" normalizeH="0" baseline="0" dirty="0">
                          <a:ln>
                            <a:noFill/>
                          </a:ln>
                          <a:effectLst/>
                          <a:latin typeface="Meiryo UI" panose="020B0604030504040204" pitchFamily="50" charset="-128"/>
                          <a:ea typeface="Meiryo UI" panose="020B0604030504040204" pitchFamily="50" charset="-128"/>
                        </a:rPr>
                        <a:t>開設：</a:t>
                      </a:r>
                      <a:r>
                        <a:rPr kumimoji="1" lang="en-US" altLang="ja-JP" sz="1050" u="none" strike="noStrike" cap="none" normalizeH="0" baseline="0" dirty="0" smtClean="0">
                          <a:ln>
                            <a:noFill/>
                          </a:ln>
                          <a:effectLst/>
                          <a:latin typeface="Meiryo UI" panose="020B0604030504040204" pitchFamily="50" charset="-128"/>
                          <a:ea typeface="Meiryo UI" panose="020B0604030504040204" pitchFamily="50" charset="-128"/>
                        </a:rPr>
                        <a:t>2006.4</a:t>
                      </a:r>
                    </a:p>
                    <a:p>
                      <a:pPr marL="0" marR="0" lvl="0" indent="0" algn="l" defTabSz="914400" rtl="0" eaLnBrk="1" fontAlgn="base"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ラボ： </a:t>
                      </a:r>
                      <a:r>
                        <a:rPr kumimoji="1" lang="en-US" altLang="ja-JP"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9</a:t>
                      </a:r>
                      <a:r>
                        <a:rPr kumimoji="1" lang="ja-JP" altLang="en-US" sz="10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室</a:t>
                      </a:r>
                      <a:endParaRPr kumimoji="1" lang="ja-JP" altLang="en-US" sz="1050" b="1" i="0" u="none" strike="noStrike" kern="1200" cap="none" spc="0" normalizeH="0" baseline="0" noProof="0" dirty="0" smtClean="0">
                        <a:ln>
                          <a:noFill/>
                        </a:ln>
                        <a:solidFill>
                          <a:srgbClr val="6633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endParaRPr kumimoji="1" lang="ja-JP" altLang="en-US" sz="1050" b="0" i="0" u="none" strike="noStrike" cap="none" normalizeH="0" baseline="0" dirty="0">
                        <a:ln>
                          <a:noFill/>
                        </a:ln>
                        <a:solidFill>
                          <a:srgbClr val="6633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7500" marR="67500" marT="67500" marB="67500" anchor="ctr" horzOverflow="overflow"/>
                </a:tc>
                <a:extLst>
                  <a:ext uri="{0D108BD9-81ED-4DB2-BD59-A6C34878D82A}">
                    <a16:rowId xmlns:a16="http://schemas.microsoft.com/office/drawing/2014/main" val="10003"/>
                  </a:ext>
                </a:extLst>
              </a:tr>
              <a:tr h="2728592">
                <a:tc>
                  <a:txBody>
                    <a:bodyPr/>
                    <a:lstStyle/>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入居</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企業（</a:t>
                      </a:r>
                      <a:r>
                        <a:rPr kumimoji="1" lang="en-US" altLang="zh-TW"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2021</a:t>
                      </a:r>
                      <a:r>
                        <a:rPr kumimoji="1" lang="zh-TW"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年</a:t>
                      </a:r>
                      <a:r>
                        <a:rPr kumimoji="1" lang="en-US" altLang="zh-TW"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8</a:t>
                      </a:r>
                      <a:r>
                        <a:rPr kumimoji="1" lang="zh-TW"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月</a:t>
                      </a:r>
                      <a:r>
                        <a:rPr kumimoji="1" lang="en-US" altLang="zh-TW"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1</a:t>
                      </a:r>
                      <a:r>
                        <a:rPr kumimoji="1" lang="zh-TW"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日現在</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16</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・アルファメッドサイエンティフィック株式会社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・アンジェス株式会社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KAGAMI</a:t>
                      </a: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・株式会社キャンサーステムテック</a:t>
                      </a: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・クリングルファーマ株式会社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GLOVACC</a:t>
                      </a:r>
                      <a:r>
                        <a:rPr kumimoji="1" lang="ja-JP" altLang="en-US" sz="1050" u="none" strike="noStrike" kern="1200" cap="none" normalizeH="0" baseline="0" smtClean="0">
                          <a:ln>
                            <a:noFill/>
                          </a:ln>
                          <a:solidFill>
                            <a:schemeClr val="tx1"/>
                          </a:solidFill>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・サラヤ株式会社</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・株式会社ジーンデザイン</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rPr>
                        <a:t>・有限会社新成化学</a:t>
                      </a:r>
                      <a:endParaRPr kumimoji="1" lang="en-US" altLang="ja-JP" sz="1050" u="none" strike="noStrike" kern="1200"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・株式会社ステムリム</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・ナノブリッジ合同会社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・脳科学香料株式会社	</a:t>
                      </a: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・バイオメディカ・ソリューション株式会社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err="1" smtClean="0">
                          <a:ln>
                            <a:noFill/>
                          </a:ln>
                          <a:effectLst/>
                          <a:latin typeface="Meiryo UI" panose="020B0604030504040204" pitchFamily="50" charset="-128"/>
                          <a:ea typeface="Meiryo UI" panose="020B0604030504040204" pitchFamily="50" charset="-128"/>
                        </a:rPr>
                        <a:t>BioLegend</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 Japan </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・ルクサナバイオテク株式会社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Repertoire Genesis</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txBody>
                  <a:tcPr marL="67500" marR="67500" marT="67500" marB="67500" horzOverflow="overflow"/>
                </a:tc>
                <a:tc>
                  <a:txBody>
                    <a:bodyPr/>
                    <a:lstStyle/>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入居企業（</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2022</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年</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12</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月</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1</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日現在</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10</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・株式会社アイビー	 </a:t>
                      </a: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・株式会社エピトープサイエンス</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Office NC	</a:t>
                      </a: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・株式会社ジーンデザイン</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・株式会社ソフセラ</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・ナガノサイエンス株式会社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・日本バリデーション・テクノロジーズ株式会社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・株式会社理研ジェネシス </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BNA</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部</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・ピップ株式会社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a:lnSpc>
                          <a:spcPct val="100000"/>
                        </a:lnSpc>
                        <a:spcBef>
                          <a:spcPts val="0"/>
                        </a:spcBef>
                        <a:spcAft>
                          <a:spcPts val="0"/>
                        </a:spcAf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・株式会社ミルイオン</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txBody>
                  <a:tcPr marL="67500" marR="67500" marT="67500" marB="67500" horzOverflow="overflow"/>
                </a:tc>
                <a:tc>
                  <a:txBody>
                    <a:bodyPr/>
                    <a:lstStyle/>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入居企業（</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2022</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年</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6</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月</a:t>
                      </a:r>
                      <a:r>
                        <a:rPr kumimoji="1" lang="en-US" altLang="zh-TW" sz="1050" u="none" strike="noStrike" kern="1200" cap="none" normalizeH="0" baseline="0" dirty="0" smtClean="0">
                          <a:ln>
                            <a:noFill/>
                          </a:ln>
                          <a:effectLst/>
                          <a:latin typeface="Meiryo UI" panose="020B0604030504040204" pitchFamily="50" charset="-128"/>
                          <a:ea typeface="Meiryo UI" panose="020B0604030504040204" pitchFamily="50" charset="-128"/>
                        </a:rPr>
                        <a:t>1</a:t>
                      </a:r>
                      <a:r>
                        <a:rPr kumimoji="1" lang="zh-TW"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日現在</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8</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・イクエイターセラピューティクスジャパン合同会社</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KAGAMI</a:t>
                      </a: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	</a:t>
                      </a: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・株式会社京都創薬研究所</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・住友ファーマ株式会社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・株式会社ハカレル</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・ピップ株式会社</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・株式会社プロテオバイオロジクス</a:t>
                      </a:r>
                      <a:endPar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endParaRPr>
                    </a:p>
                    <a:p>
                      <a:pPr marL="0" marR="0" lvl="0" indent="0" algn="l" defTabSz="914400" rtl="0" eaLnBrk="1" fontAlgn="base" latinLnBrk="0" hangingPunct="1">
                        <a:lnSpc>
                          <a:spcPct val="100000"/>
                        </a:lnSpc>
                        <a:spcBef>
                          <a:spcPts val="0"/>
                        </a:spcBef>
                        <a:spcAft>
                          <a:spcPts val="0"/>
                        </a:spcAft>
                        <a:buClrTx/>
                        <a:buSzTx/>
                        <a:buFontTx/>
                        <a:buNone/>
                        <a:tabLst/>
                      </a:pPr>
                      <a:r>
                        <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rPr>
                        <a:t>・株式会社毛髪クリニックリーブ</a:t>
                      </a:r>
                      <a:r>
                        <a:rPr kumimoji="1" lang="en-US" altLang="ja-JP" sz="1050" u="none" strike="noStrike" kern="1200" cap="none" normalizeH="0" baseline="0" dirty="0" smtClean="0">
                          <a:ln>
                            <a:noFill/>
                          </a:ln>
                          <a:effectLst/>
                          <a:latin typeface="Meiryo UI" panose="020B0604030504040204" pitchFamily="50" charset="-128"/>
                          <a:ea typeface="Meiryo UI" panose="020B0604030504040204" pitchFamily="50" charset="-128"/>
                        </a:rPr>
                        <a:t>21</a:t>
                      </a:r>
                      <a:endParaRPr kumimoji="1" lang="ja-JP" altLang="en-US" sz="1050" u="none" strike="noStrike" kern="1200" cap="none" normalizeH="0" baseline="0" dirty="0" smtClean="0">
                        <a:ln>
                          <a:noFill/>
                        </a:ln>
                        <a:effectLst/>
                        <a:latin typeface="Meiryo UI" panose="020B0604030504040204" pitchFamily="50" charset="-128"/>
                        <a:ea typeface="Meiryo UI" panose="020B0604030504040204" pitchFamily="50" charset="-128"/>
                      </a:endParaRPr>
                    </a:p>
                  </a:txBody>
                  <a:tcPr marL="67500" marR="67500" marT="67500" marB="67500" horzOverflow="overflow"/>
                </a:tc>
                <a:extLst>
                  <a:ext uri="{0D108BD9-81ED-4DB2-BD59-A6C34878D82A}">
                    <a16:rowId xmlns:a16="http://schemas.microsoft.com/office/drawing/2014/main" val="755278632"/>
                  </a:ext>
                </a:extLst>
              </a:tr>
            </a:tbl>
          </a:graphicData>
        </a:graphic>
      </p:graphicFrame>
      <p:pic>
        <p:nvPicPr>
          <p:cNvPr id="56" name="Picture 5" descr="彩都バイオヒルズセンター"/>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6610861" y="1916832"/>
            <a:ext cx="1864952" cy="790444"/>
          </a:xfrm>
          <a:prstGeom prst="rect">
            <a:avLst/>
          </a:prstGeom>
          <a:noFill/>
          <a:ln w="3175">
            <a:solidFill>
              <a:srgbClr val="3366FF"/>
            </a:solidFill>
            <a:miter lim="800000"/>
            <a:headEnd/>
            <a:tailEnd/>
          </a:ln>
          <a:extLst>
            <a:ext uri="{909E8E84-426E-40DD-AFC4-6F175D3DCCD1}">
              <a14:hiddenFill xmlns:a14="http://schemas.microsoft.com/office/drawing/2010/main">
                <a:solidFill>
                  <a:srgbClr val="FFFFFF"/>
                </a:solidFill>
              </a14:hiddenFill>
            </a:ext>
          </a:extLst>
        </p:spPr>
      </p:pic>
      <p:pic>
        <p:nvPicPr>
          <p:cNvPr id="57" name="Picture 6" descr="バイオインキュベータ"/>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86084" y="1925432"/>
            <a:ext cx="1864952" cy="807658"/>
          </a:xfrm>
          <a:prstGeom prst="rect">
            <a:avLst/>
          </a:prstGeom>
          <a:noFill/>
          <a:ln w="3175">
            <a:solidFill>
              <a:srgbClr val="3366FF"/>
            </a:solidFill>
            <a:miter lim="800000"/>
            <a:headEnd/>
            <a:tailEnd/>
          </a:ln>
          <a:extLst>
            <a:ext uri="{909E8E84-426E-40DD-AFC4-6F175D3DCCD1}">
              <a14:hiddenFill xmlns:a14="http://schemas.microsoft.com/office/drawing/2010/main">
                <a:solidFill>
                  <a:srgbClr val="FFFFFF"/>
                </a:solidFill>
              </a14:hiddenFill>
            </a:ext>
          </a:extLst>
        </p:spPr>
      </p:pic>
      <p:pic>
        <p:nvPicPr>
          <p:cNvPr id="58" name="Picture 7" descr="図1修正"/>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725447" y="1907880"/>
            <a:ext cx="1864952" cy="791133"/>
          </a:xfrm>
          <a:prstGeom prst="rect">
            <a:avLst/>
          </a:prstGeom>
          <a:noFill/>
          <a:ln w="3175">
            <a:solidFill>
              <a:srgbClr val="3366FF"/>
            </a:solidFill>
            <a:miter lim="800000"/>
            <a:headEnd/>
            <a:tailEnd/>
          </a:ln>
          <a:extLst>
            <a:ext uri="{909E8E84-426E-40DD-AFC4-6F175D3DCCD1}">
              <a14:hiddenFill xmlns:a14="http://schemas.microsoft.com/office/drawing/2010/main">
                <a:solidFill>
                  <a:srgbClr val="FFFFFF"/>
                </a:solidFill>
              </a14:hiddenFill>
            </a:ext>
          </a:extLst>
        </p:spPr>
      </p:pic>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87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453006417"/>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0" y="0"/>
            <a:ext cx="5864106"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■各拠点の取組み（②</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北</a:t>
            </a: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大阪健康医療都市）</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270458" y="691619"/>
            <a:ext cx="8681794" cy="772924"/>
          </a:xfrm>
          <a:prstGeom prst="rect">
            <a:avLst/>
          </a:prstGeom>
          <a:noFill/>
          <a:ln w="12700" cap="flat" cmpd="sng" algn="ctr">
            <a:solidFill>
              <a:sysClr val="windowText" lastClr="000000"/>
            </a:solidFill>
            <a:prstDash val="sysDash"/>
          </a:ln>
          <a:effectLst/>
        </p:spPr>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0"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北大阪健康医療都市（健都）では、国立循環器病研究センターや、健都イノベーションパーク内</a:t>
            </a:r>
            <a:r>
              <a:rPr kumimoji="0" lang="ja-JP" altLang="en-US" sz="16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a:t>
            </a:r>
            <a:endParaRPr kumimoji="0" lang="en-US" altLang="ja-JP" sz="16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60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移転</a:t>
            </a:r>
            <a:r>
              <a:rPr kumimoji="0" lang="ja-JP" altLang="en-US"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が決まった国立健康・栄養研究所を中心とした、健康・医療のクラスター形成を推進。</a:t>
            </a:r>
            <a:endParaRPr kumimoji="0" lang="en-US" altLang="ja-JP" sz="16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10"/>
          <p:cNvSpPr>
            <a:spLocks noChangeArrowheads="1"/>
          </p:cNvSpPr>
          <p:nvPr/>
        </p:nvSpPr>
        <p:spPr bwMode="auto">
          <a:xfrm>
            <a:off x="31172" y="6354375"/>
            <a:ext cx="871296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出典：北大阪健康医療都市（健都）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7" name="図 6"/>
          <p:cNvPicPr>
            <a:picLocks noChangeAspect="1"/>
          </p:cNvPicPr>
          <p:nvPr/>
        </p:nvPicPr>
        <p:blipFill>
          <a:blip r:embed="rId2"/>
          <a:stretch>
            <a:fillRect/>
          </a:stretch>
        </p:blipFill>
        <p:spPr>
          <a:xfrm>
            <a:off x="608416" y="1630308"/>
            <a:ext cx="8064896" cy="4599812"/>
          </a:xfrm>
          <a:prstGeom prst="rect">
            <a:avLst/>
          </a:prstGeom>
        </p:spPr>
      </p:pic>
    </p:spTree>
    <p:extLst>
      <p:ext uri="{BB962C8B-B14F-4D97-AF65-F5344CB8AC3E}">
        <p14:creationId xmlns:p14="http://schemas.microsoft.com/office/powerpoint/2010/main" val="133050879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3699457" y="2416832"/>
            <a:ext cx="3448319" cy="3769656"/>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FC024533-669C-48B1-82E7-C27042384F7F}"/>
              </a:ext>
            </a:extLst>
          </p:cNvPr>
          <p:cNvSpPr/>
          <p:nvPr/>
        </p:nvSpPr>
        <p:spPr>
          <a:xfrm>
            <a:off x="0" y="348152"/>
            <a:ext cx="9144000" cy="1334637"/>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日に府内で初の感染者確認</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月下</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旬～３月上旬、ライブハウス関係のクラスターが発生。</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３月に入り、感染経路が明らかではない患者が散発的に発生。</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春</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休みに伴う海外往来が増加し、３月中旬から下旬にかけて海外由来の感染拡大が増加。３月中下旬から、接待</a:t>
            </a:r>
            <a:r>
              <a:rPr kumimoji="0" lang="ja-JP" altLang="en-US" sz="1400" b="1"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を伴う飲食店</a:t>
            </a: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の関係者・滞在歴の陽性者が複数確認。</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◆４月には、初めての緊急事態宣言が発出され、外出自粛要請や休業要請等の強い措置を実施。　</a:t>
            </a:r>
            <a:endParaRPr kumimoji="0"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◆５月には、府民とのリスクコミュニケーションのため、「大阪モデル」を策定。</a:t>
            </a:r>
          </a:p>
        </p:txBody>
      </p:sp>
      <p:sp>
        <p:nvSpPr>
          <p:cNvPr id="32" name="正方形/長方形 31"/>
          <p:cNvSpPr/>
          <p:nvPr/>
        </p:nvSpPr>
        <p:spPr>
          <a:xfrm>
            <a:off x="0" y="-1"/>
            <a:ext cx="9144000" cy="396000"/>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第１波（</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年１</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29</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年６</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月</a:t>
            </a:r>
            <a:r>
              <a:rPr kumimoji="0" lang="en-US" altLang="ja-JP"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13</a:t>
            </a:r>
            <a:r>
              <a:rPr kumimoji="0" lang="ja-JP" altLang="en-US" sz="1600" b="1" i="0" u="none"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日）の</a:t>
            </a:r>
            <a:r>
              <a:rPr kumimoji="0"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状況</a:t>
            </a:r>
          </a:p>
        </p:txBody>
      </p:sp>
      <p:sp>
        <p:nvSpPr>
          <p:cNvPr id="26" name="スライド番号プレースホルダー 4"/>
          <p:cNvSpPr>
            <a:spLocks noGrp="1"/>
          </p:cNvSpPr>
          <p:nvPr>
            <p:ph type="sldNum" sz="quarter" idx="12"/>
          </p:nvPr>
        </p:nvSpPr>
        <p:spPr>
          <a:xfrm>
            <a:off x="6978548" y="6443776"/>
            <a:ext cx="2057400" cy="273844"/>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216AE56-EAD3-4706-B860-3EC2C2952B40}" type="slidenum">
              <a:rPr kumimoji="1" lang="ja-JP" altLang="en-US" sz="12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14288" y="2464944"/>
            <a:ext cx="396026" cy="19620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67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cxnSp>
        <p:nvCxnSpPr>
          <p:cNvPr id="6" name="直線矢印コネクタ 5"/>
          <p:cNvCxnSpPr/>
          <p:nvPr/>
        </p:nvCxnSpPr>
        <p:spPr>
          <a:xfrm>
            <a:off x="3715431" y="6025249"/>
            <a:ext cx="3375798" cy="10886"/>
          </a:xfrm>
          <a:prstGeom prst="straightConnector1">
            <a:avLst/>
          </a:prstGeom>
          <a:ln w="44450">
            <a:headEnd type="triangle"/>
            <a:tailEnd type="triangle"/>
          </a:ln>
        </p:spPr>
        <p:style>
          <a:lnRef idx="1">
            <a:schemeClr val="dk1"/>
          </a:lnRef>
          <a:fillRef idx="0">
            <a:schemeClr val="dk1"/>
          </a:fillRef>
          <a:effectRef idx="0">
            <a:schemeClr val="dk1"/>
          </a:effectRef>
          <a:fontRef idx="minor">
            <a:schemeClr val="tx1"/>
          </a:fontRef>
        </p:style>
      </p:cxnSp>
      <p:sp>
        <p:nvSpPr>
          <p:cNvPr id="11" name="正方形/長方形 10"/>
          <p:cNvSpPr/>
          <p:nvPr/>
        </p:nvSpPr>
        <p:spPr>
          <a:xfrm>
            <a:off x="4097849" y="5928886"/>
            <a:ext cx="2470828" cy="174156"/>
          </a:xfrm>
          <a:prstGeom prst="rect">
            <a:avLst/>
          </a:prstGeom>
          <a:solidFill>
            <a:srgbClr val="FF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5/21 </a:t>
            </a:r>
            <a:r>
              <a:rPr kumimoji="0"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緊急事態措置</a:t>
            </a:r>
          </a:p>
        </p:txBody>
      </p:sp>
      <p:pic>
        <p:nvPicPr>
          <p:cNvPr id="5" name="図 4"/>
          <p:cNvPicPr>
            <a:picLocks noChangeAspect="1"/>
          </p:cNvPicPr>
          <p:nvPr/>
        </p:nvPicPr>
        <p:blipFill>
          <a:blip r:embed="rId3"/>
          <a:stretch>
            <a:fillRect/>
          </a:stretch>
        </p:blipFill>
        <p:spPr>
          <a:xfrm>
            <a:off x="51760" y="2563048"/>
            <a:ext cx="8998476" cy="3877392"/>
          </a:xfrm>
          <a:prstGeom prst="rect">
            <a:avLst/>
          </a:prstGeom>
        </p:spPr>
      </p:pic>
    </p:spTree>
    <p:extLst>
      <p:ext uri="{BB962C8B-B14F-4D97-AF65-F5344CB8AC3E}">
        <p14:creationId xmlns:p14="http://schemas.microsoft.com/office/powerpoint/2010/main" val="291891850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0" y="-12157"/>
            <a:ext cx="5775940"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②北大阪健康医療都市）</a:t>
            </a:r>
          </a:p>
        </p:txBody>
      </p:sp>
      <p:sp>
        <p:nvSpPr>
          <p:cNvPr id="5" name="正方形/長方形 10"/>
          <p:cNvSpPr>
            <a:spLocks noChangeArrowheads="1"/>
          </p:cNvSpPr>
          <p:nvPr/>
        </p:nvSpPr>
        <p:spPr bwMode="auto">
          <a:xfrm>
            <a:off x="0" y="6526225"/>
            <a:ext cx="871296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出典：北大阪健康医療都市（健都）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HP</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472" y="480331"/>
            <a:ext cx="8732011" cy="6045894"/>
          </a:xfrm>
          <a:prstGeom prst="rect">
            <a:avLst/>
          </a:prstGeom>
        </p:spPr>
      </p:pic>
    </p:spTree>
    <p:extLst>
      <p:ext uri="{BB962C8B-B14F-4D97-AF65-F5344CB8AC3E}">
        <p14:creationId xmlns:p14="http://schemas.microsoft.com/office/powerpoint/2010/main" val="1956949396"/>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44376" y="27308"/>
            <a:ext cx="6545382"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■各拠点の取組み（③中之島未来医療国際拠点）</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79677" y="495900"/>
            <a:ext cx="9009191" cy="1372475"/>
          </a:xfrm>
          <a:prstGeom prst="rect">
            <a:avLst/>
          </a:prstGeom>
          <a:noFill/>
          <a:ln w="12700">
            <a:solidFill>
              <a:schemeClr val="tx1"/>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月、未来</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医療国際拠点基本計画（案）を策定。（</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月変更）</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月、拠点</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運営の核となる</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「（一財）未来</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医療推進機構」</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を設立</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月、市と未来</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医療国際拠点の整備を担う開発事</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業者</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定期</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借地権設定契約を締結</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（一財）未来医療推進機構において、入居する事業者の募集を進め、順次、入居事業者が決定。</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月、建築確認が完了、</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から</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建設</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工事</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着手。</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44" name="図 43">
            <a:extLst>
              <a:ext uri="{FF2B5EF4-FFF2-40B4-BE49-F238E27FC236}">
                <a16:creationId xmlns:a16="http://schemas.microsoft.com/office/drawing/2014/main" id="{5C502526-CFB4-4EC6-9227-02A63379B3D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8526" t="11859" r="22920"/>
          <a:stretch/>
        </p:blipFill>
        <p:spPr>
          <a:xfrm>
            <a:off x="323528" y="2308000"/>
            <a:ext cx="3661162" cy="3897189"/>
          </a:xfrm>
          <a:prstGeom prst="rect">
            <a:avLst/>
          </a:prstGeom>
        </p:spPr>
      </p:pic>
      <p:sp>
        <p:nvSpPr>
          <p:cNvPr id="45" name="正方形/長方形 44"/>
          <p:cNvSpPr/>
          <p:nvPr/>
        </p:nvSpPr>
        <p:spPr>
          <a:xfrm>
            <a:off x="2832690" y="6007593"/>
            <a:ext cx="1152000" cy="243192"/>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外観パース</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スライド番号プレースホルダー 1"/>
          <p:cNvSpPr>
            <a:spLocks noGrp="1"/>
          </p:cNvSpPr>
          <p:nvPr>
            <p:ph type="sldNum" sz="quarter" idx="12"/>
          </p:nvPr>
        </p:nvSpPr>
        <p:spPr>
          <a:xfrm>
            <a:off x="7004222" y="6492875"/>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pic>
        <p:nvPicPr>
          <p:cNvPr id="8" name="図 7"/>
          <p:cNvPicPr>
            <a:picLocks noChangeAspect="1"/>
          </p:cNvPicPr>
          <p:nvPr/>
        </p:nvPicPr>
        <p:blipFill>
          <a:blip r:embed="rId3"/>
          <a:stretch>
            <a:fillRect/>
          </a:stretch>
        </p:blipFill>
        <p:spPr>
          <a:xfrm>
            <a:off x="3958726" y="2492896"/>
            <a:ext cx="5185274" cy="3603901"/>
          </a:xfrm>
          <a:prstGeom prst="rect">
            <a:avLst/>
          </a:prstGeom>
        </p:spPr>
      </p:pic>
    </p:spTree>
    <p:extLst>
      <p:ext uri="{BB962C8B-B14F-4D97-AF65-F5344CB8AC3E}">
        <p14:creationId xmlns:p14="http://schemas.microsoft.com/office/powerpoint/2010/main" val="285877591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6359" y="1639"/>
            <a:ext cx="6343403"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■各拠点の取組み（③中之島未来医療国際拠点）</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8" name="表 17">
            <a:extLst>
              <a:ext uri="{FF2B5EF4-FFF2-40B4-BE49-F238E27FC236}">
                <a16:creationId xmlns:a16="http://schemas.microsoft.com/office/drawing/2014/main" id="{731D8736-1F24-4DDD-BAE5-3D26FC93D64E}"/>
              </a:ext>
            </a:extLst>
          </p:cNvPr>
          <p:cNvGraphicFramePr>
            <a:graphicFrameLocks noGrp="1"/>
          </p:cNvGraphicFramePr>
          <p:nvPr>
            <p:extLst>
              <p:ext uri="{D42A27DB-BD31-4B8C-83A1-F6EECF244321}">
                <p14:modId xmlns:p14="http://schemas.microsoft.com/office/powerpoint/2010/main" val="3480911153"/>
              </p:ext>
            </p:extLst>
          </p:nvPr>
        </p:nvGraphicFramePr>
        <p:xfrm>
          <a:off x="212952" y="4158819"/>
          <a:ext cx="8807154" cy="2412000"/>
        </p:xfrm>
        <a:graphic>
          <a:graphicData uri="http://schemas.openxmlformats.org/drawingml/2006/table">
            <a:tbl>
              <a:tblPr/>
              <a:tblGrid>
                <a:gridCol w="4403577">
                  <a:extLst>
                    <a:ext uri="{9D8B030D-6E8A-4147-A177-3AD203B41FA5}">
                      <a16:colId xmlns:a16="http://schemas.microsoft.com/office/drawing/2014/main" val="2895380761"/>
                    </a:ext>
                  </a:extLst>
                </a:gridCol>
                <a:gridCol w="4403577">
                  <a:extLst>
                    <a:ext uri="{9D8B030D-6E8A-4147-A177-3AD203B41FA5}">
                      <a16:colId xmlns:a16="http://schemas.microsoft.com/office/drawing/2014/main" val="925580270"/>
                    </a:ext>
                  </a:extLst>
                </a:gridCol>
              </a:tblGrid>
              <a:tr h="2412000">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indent="0" defTabSz="443194">
                        <a:lnSpc>
                          <a:spcPct val="100000"/>
                        </a:lnSpc>
                        <a:spcBef>
                          <a:spcPts val="0"/>
                        </a:spcBef>
                        <a:spcAft>
                          <a:spcPts val="0"/>
                        </a:spcAft>
                        <a:defRPr/>
                      </a:pPr>
                      <a:r>
                        <a:rPr lang="ja-JP" altLang="en-US" sz="1300" b="1" dirty="0" smtClean="0">
                          <a:latin typeface="Meiryo UI" panose="020B0604030504040204" pitchFamily="50" charset="-128"/>
                          <a:ea typeface="Meiryo UI" panose="020B0604030504040204" pitchFamily="50" charset="-128"/>
                        </a:rPr>
                        <a:t>□再生医療の実用化がスタート</a:t>
                      </a:r>
                      <a:endParaRPr lang="en-US" altLang="ja-JP" sz="1300" b="1" dirty="0" smtClean="0">
                        <a:latin typeface="Meiryo UI" panose="020B0604030504040204" pitchFamily="50" charset="-128"/>
                        <a:ea typeface="Meiryo UI" panose="020B0604030504040204" pitchFamily="50" charset="-128"/>
                      </a:endParaRPr>
                    </a:p>
                    <a:p>
                      <a:pPr marL="0" indent="0" defTabSz="443194">
                        <a:lnSpc>
                          <a:spcPct val="100000"/>
                        </a:lnSpc>
                        <a:spcBef>
                          <a:spcPts val="0"/>
                        </a:spcBef>
                        <a:spcAft>
                          <a:spcPts val="0"/>
                        </a:spcAft>
                        <a:defRPr/>
                      </a:pPr>
                      <a:endParaRPr lang="en-US" altLang="ja-JP" sz="400" b="1"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・未来医療国際拠点における「</a:t>
                      </a:r>
                      <a:r>
                        <a:rPr lang="en-US" altLang="ja-JP" sz="1100" dirty="0" smtClean="0">
                          <a:latin typeface="Meiryo UI" panose="020B0604030504040204" pitchFamily="50" charset="-128"/>
                          <a:ea typeface="Meiryo UI" panose="020B0604030504040204" pitchFamily="50" charset="-128"/>
                        </a:rPr>
                        <a:t>my </a:t>
                      </a:r>
                      <a:r>
                        <a:rPr lang="en-US" altLang="ja-JP" sz="1100" dirty="0" err="1" smtClean="0">
                          <a:latin typeface="Meiryo UI" panose="020B0604030504040204" pitchFamily="50" charset="-128"/>
                          <a:ea typeface="Meiryo UI" panose="020B0604030504040204" pitchFamily="50" charset="-128"/>
                        </a:rPr>
                        <a:t>iPS</a:t>
                      </a:r>
                      <a:r>
                        <a:rPr lang="ja-JP" altLang="en-US" sz="1100" dirty="0" smtClean="0">
                          <a:latin typeface="Meiryo UI" panose="020B0604030504040204" pitchFamily="50" charset="-128"/>
                          <a:ea typeface="Meiryo UI" panose="020B0604030504040204" pitchFamily="50" charset="-128"/>
                        </a:rPr>
                        <a:t>細胞」の開発製造、供給開始</a:t>
                      </a:r>
                      <a:endParaRPr lang="en-US" altLang="ja-JP" sz="11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endParaRPr lang="ja-JP" altLang="en-US" sz="4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・細胞・組織の安定供給システム構築</a:t>
                      </a:r>
                      <a:endParaRPr lang="en-US" altLang="ja-JP" sz="11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（組織採取→培養製造→輸送→治療）</a:t>
                      </a:r>
                      <a:endParaRPr lang="en-US" altLang="ja-JP" sz="11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endParaRPr lang="en-US" altLang="ja-JP" sz="400" dirty="0" smtClean="0">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・再生医療に携わる企業等を支援するプラットフォームの構築</a:t>
                      </a:r>
                    </a:p>
                    <a:p>
                      <a:pPr marL="0" indent="0">
                        <a:lnSpc>
                          <a:spcPct val="100000"/>
                        </a:lnSpc>
                        <a:spcBef>
                          <a:spcPts val="0"/>
                        </a:spcBef>
                        <a:spcAft>
                          <a:spcPts val="0"/>
                        </a:spcAft>
                      </a:pPr>
                      <a:endParaRPr kumimoji="1" lang="en-US" altLang="ja-JP" sz="1200" dirty="0">
                        <a:solidFill>
                          <a:schemeClr val="tx1"/>
                        </a:solidFill>
                        <a:latin typeface="Meiryo UI" panose="020B0604030504040204" pitchFamily="50" charset="-128"/>
                        <a:ea typeface="Meiryo UI" panose="020B0604030504040204" pitchFamily="50" charset="-128"/>
                      </a:endParaRPr>
                    </a:p>
                  </a:txBody>
                  <a:tcPr marL="72000" marR="72000" marT="252000" marB="48014">
                    <a:lnL w="19050" cap="flat" cmpd="sng" algn="ctr">
                      <a:solidFill>
                        <a:sysClr val="windowText" lastClr="000000"/>
                      </a:solidFill>
                      <a:prstDash val="solid"/>
                      <a:round/>
                      <a:headEnd type="none" w="med" len="med"/>
                      <a:tailEnd type="none" w="med" len="med"/>
                    </a:lnL>
                    <a:lnR w="19050" cap="flat" cmpd="sng" algn="ctr">
                      <a:solidFill>
                        <a:sysClr val="windowText" lastClr="000000"/>
                      </a:solidFill>
                      <a:prstDash val="solid"/>
                      <a:round/>
                      <a:headEnd type="none" w="med" len="med"/>
                      <a:tailEnd type="none" w="med" len="med"/>
                    </a:lnR>
                    <a:lnT w="19050" cap="flat" cmpd="sng" algn="ctr">
                      <a:solidFill>
                        <a:sysClr val="windowText" lastClr="000000"/>
                      </a:solidFill>
                      <a:prstDash val="solid"/>
                      <a:round/>
                      <a:headEnd type="none" w="med" len="med"/>
                      <a:tailEnd type="none" w="med" len="med"/>
                    </a:lnT>
                    <a:lnB w="190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indent="0">
                        <a:lnSpc>
                          <a:spcPct val="100000"/>
                        </a:lnSpc>
                        <a:spcBef>
                          <a:spcPts val="0"/>
                        </a:spcBef>
                        <a:spcAft>
                          <a:spcPts val="0"/>
                        </a:spcAft>
                      </a:pPr>
                      <a:r>
                        <a:rPr kumimoji="1" lang="ja-JP" altLang="en-US" sz="1300" b="1" dirty="0" smtClean="0">
                          <a:solidFill>
                            <a:schemeClr val="tx1"/>
                          </a:solidFill>
                          <a:latin typeface="Meiryo UI" panose="020B0604030504040204" pitchFamily="50" charset="-128"/>
                          <a:ea typeface="Meiryo UI" panose="020B0604030504040204" pitchFamily="50" charset="-128"/>
                        </a:rPr>
                        <a:t>□再生医療の普及と産業化の進展</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pPr>
                      <a:endParaRPr kumimoji="1" lang="en-US" altLang="ja-JP" sz="400" b="1" dirty="0" smtClean="0">
                        <a:solidFill>
                          <a:schemeClr val="tx1"/>
                        </a:solidFill>
                        <a:latin typeface="Meiryo UI" panose="020B0604030504040204" pitchFamily="50" charset="-128"/>
                        <a:ea typeface="Meiryo UI" panose="020B0604030504040204" pitchFamily="50" charset="-128"/>
                      </a:endParaRPr>
                    </a:p>
                    <a:p>
                      <a:pPr marL="72000" indent="-457200">
                        <a:lnSpc>
                          <a:spcPct val="100000"/>
                        </a:lnSpc>
                        <a:spcBef>
                          <a:spcPts val="0"/>
                        </a:spcBef>
                        <a:spcAft>
                          <a:spcPts val="0"/>
                        </a:spcAft>
                      </a:pPr>
                      <a:r>
                        <a:rPr kumimoji="1" lang="ja-JP" altLang="en-US" sz="1100" dirty="0" smtClean="0">
                          <a:solidFill>
                            <a:schemeClr val="tx1"/>
                          </a:solidFill>
                          <a:latin typeface="Meiryo UI" panose="020B0604030504040204" pitchFamily="50" charset="-128"/>
                          <a:ea typeface="Meiryo UI" panose="020B0604030504040204" pitchFamily="50" charset="-128"/>
                        </a:rPr>
                        <a:t>・再生医療技術を核とした先端医療の普及と産業化モデルの確立</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72000" indent="-457200">
                        <a:lnSpc>
                          <a:spcPct val="100000"/>
                        </a:lnSpc>
                        <a:spcBef>
                          <a:spcPts val="0"/>
                        </a:spcBef>
                        <a:spcAft>
                          <a:spcPts val="0"/>
                        </a:spcAft>
                      </a:pPr>
                      <a:endParaRPr kumimoji="1" lang="ja-JP" altLang="en-US" sz="400" dirty="0" smtClean="0">
                        <a:solidFill>
                          <a:schemeClr val="tx1"/>
                        </a:solidFill>
                        <a:latin typeface="Meiryo UI" panose="020B0604030504040204" pitchFamily="50" charset="-128"/>
                        <a:ea typeface="Meiryo UI" panose="020B0604030504040204" pitchFamily="50" charset="-128"/>
                      </a:endParaRPr>
                    </a:p>
                    <a:p>
                      <a:pPr marL="72000" indent="-457200">
                        <a:lnSpc>
                          <a:spcPct val="100000"/>
                        </a:lnSpc>
                        <a:spcBef>
                          <a:spcPts val="0"/>
                        </a:spcBef>
                        <a:spcAft>
                          <a:spcPts val="0"/>
                        </a:spcAft>
                      </a:pPr>
                      <a:r>
                        <a:rPr kumimoji="1" lang="ja-JP" altLang="en-US" sz="1100" dirty="0" smtClean="0">
                          <a:solidFill>
                            <a:schemeClr val="tx1"/>
                          </a:solidFill>
                          <a:latin typeface="Meiryo UI" panose="020B0604030504040204" pitchFamily="50" charset="-128"/>
                          <a:ea typeface="Meiryo UI" panose="020B0604030504040204" pitchFamily="50" charset="-128"/>
                        </a:rPr>
                        <a:t>・再生医療技術に関して、世界からの認知を受け、大阪へ投資が向かうグローバル産業として成長</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0" indent="0">
                        <a:lnSpc>
                          <a:spcPct val="100000"/>
                        </a:lnSpc>
                        <a:spcBef>
                          <a:spcPts val="0"/>
                        </a:spcBef>
                        <a:spcAft>
                          <a:spcPts val="0"/>
                        </a:spcAft>
                      </a:pPr>
                      <a:endParaRPr kumimoji="1" lang="ja-JP" altLang="en-US" sz="800" dirty="0" smtClean="0">
                        <a:solidFill>
                          <a:schemeClr val="tx1"/>
                        </a:solidFill>
                        <a:latin typeface="Meiryo UI" panose="020B0604030504040204" pitchFamily="50" charset="-128"/>
                        <a:ea typeface="Meiryo UI" panose="020B0604030504040204" pitchFamily="50" charset="-128"/>
                      </a:endParaRPr>
                    </a:p>
                    <a:p>
                      <a:pPr marL="0" marR="0" lvl="0" indent="0" algn="l" defTabSz="959937" rtl="0" eaLnBrk="1" fontAlgn="auto" latinLnBrk="0" hangingPunct="1">
                        <a:lnSpc>
                          <a:spcPct val="100000"/>
                        </a:lnSpc>
                        <a:spcBef>
                          <a:spcPts val="0"/>
                        </a:spcBef>
                        <a:spcAft>
                          <a:spcPts val="0"/>
                        </a:spcAft>
                        <a:buClrTx/>
                        <a:buSzTx/>
                        <a:buFontTx/>
                        <a:buNone/>
                        <a:tabLst/>
                        <a:defRPr/>
                      </a:pPr>
                      <a:r>
                        <a:rPr lang="ja-JP" altLang="en-US" sz="1300" b="1" dirty="0" smtClean="0">
                          <a:solidFill>
                            <a:prstClr val="black"/>
                          </a:solidFill>
                          <a:latin typeface="Meiryo UI" panose="020B0604030504040204" pitchFamily="50" charset="-128"/>
                          <a:ea typeface="Meiryo UI" panose="020B0604030504040204" pitchFamily="50" charset="-128"/>
                        </a:rPr>
                        <a:t>□再生医療の提供による国際貢献</a:t>
                      </a:r>
                      <a:endParaRPr lang="en-US" altLang="ja-JP" sz="1300" b="1" dirty="0" smtClean="0">
                        <a:solidFill>
                          <a:prstClr val="black"/>
                        </a:solidFill>
                        <a:latin typeface="Meiryo UI" panose="020B0604030504040204" pitchFamily="50" charset="-128"/>
                        <a:ea typeface="Meiryo UI" panose="020B0604030504040204" pitchFamily="50" charset="-128"/>
                      </a:endParaRPr>
                    </a:p>
                    <a:p>
                      <a:pPr marL="0" marR="0" lvl="0" indent="0" algn="l" defTabSz="959937" rtl="0" eaLnBrk="1" fontAlgn="auto" latinLnBrk="0" hangingPunct="1">
                        <a:lnSpc>
                          <a:spcPct val="100000"/>
                        </a:lnSpc>
                        <a:spcBef>
                          <a:spcPts val="0"/>
                        </a:spcBef>
                        <a:spcAft>
                          <a:spcPts val="0"/>
                        </a:spcAft>
                        <a:buClrTx/>
                        <a:buSzTx/>
                        <a:buFontTx/>
                        <a:buNone/>
                        <a:tabLst/>
                        <a:defRPr/>
                      </a:pPr>
                      <a:endParaRPr lang="ja-JP" altLang="en-US" sz="400" b="1" dirty="0" smtClean="0">
                        <a:solidFill>
                          <a:prstClr val="black"/>
                        </a:solidFill>
                        <a:latin typeface="Meiryo UI" panose="020B0604030504040204" pitchFamily="50" charset="-128"/>
                        <a:ea typeface="Meiryo UI" panose="020B0604030504040204" pitchFamily="50" charset="-128"/>
                      </a:endParaRPr>
                    </a:p>
                    <a:p>
                      <a:pPr marL="72000" indent="-457200" defTabSz="443194">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・国内外の患者が、再生医療に容易にアクセスできる環境整備</a:t>
                      </a:r>
                      <a:endParaRPr lang="en-US" altLang="ja-JP" sz="1100" dirty="0" smtClean="0">
                        <a:latin typeface="Meiryo UI" panose="020B0604030504040204" pitchFamily="50" charset="-128"/>
                        <a:ea typeface="Meiryo UI" panose="020B0604030504040204" pitchFamily="50" charset="-128"/>
                      </a:endParaRPr>
                    </a:p>
                    <a:p>
                      <a:pPr marL="72000" indent="-457200" defTabSz="443194">
                        <a:lnSpc>
                          <a:spcPct val="100000"/>
                        </a:lnSpc>
                        <a:spcBef>
                          <a:spcPts val="0"/>
                        </a:spcBef>
                        <a:spcAft>
                          <a:spcPts val="0"/>
                        </a:spcAft>
                        <a:defRPr/>
                      </a:pPr>
                      <a:endParaRPr lang="ja-JP" altLang="en-US" sz="400" dirty="0" smtClean="0">
                        <a:latin typeface="Meiryo UI" panose="020B0604030504040204" pitchFamily="50" charset="-128"/>
                        <a:ea typeface="Meiryo UI" panose="020B0604030504040204" pitchFamily="50" charset="-128"/>
                      </a:endParaRPr>
                    </a:p>
                    <a:p>
                      <a:pPr marL="72000" indent="-457200" defTabSz="443194">
                        <a:lnSpc>
                          <a:spcPct val="100000"/>
                        </a:lnSpc>
                        <a:spcBef>
                          <a:spcPts val="0"/>
                        </a:spcBef>
                        <a:spcAft>
                          <a:spcPts val="0"/>
                        </a:spcAft>
                        <a:defRPr/>
                      </a:pPr>
                      <a:r>
                        <a:rPr lang="ja-JP" altLang="en-US" sz="1100" dirty="0" smtClean="0">
                          <a:latin typeface="Meiryo UI" panose="020B0604030504040204" pitchFamily="50" charset="-128"/>
                          <a:ea typeface="Meiryo UI" panose="020B0604030504040204" pitchFamily="50" charset="-128"/>
                        </a:rPr>
                        <a:t>・外資系企業・研究所、専門人材等の集積</a:t>
                      </a:r>
                    </a:p>
                  </a:txBody>
                  <a:tcPr marL="72000" marR="72000" marT="252000" marB="48014">
                    <a:lnL w="19050" cap="flat" cmpd="sng" algn="ctr">
                      <a:solidFill>
                        <a:sysClr val="windowText" lastClr="000000"/>
                      </a:solidFill>
                      <a:prstDash val="solid"/>
                      <a:round/>
                      <a:headEnd type="none" w="med" len="med"/>
                      <a:tailEnd type="none" w="med" len="med"/>
                    </a:lnL>
                    <a:lnR w="19050" cap="flat" cmpd="sng" algn="ctr">
                      <a:solidFill>
                        <a:sysClr val="windowText" lastClr="000000"/>
                      </a:solidFill>
                      <a:prstDash val="solid"/>
                      <a:round/>
                      <a:headEnd type="none" w="med" len="med"/>
                      <a:tailEnd type="none" w="med" len="med"/>
                    </a:lnR>
                    <a:lnT w="19050" cap="flat" cmpd="sng" algn="ctr">
                      <a:solidFill>
                        <a:sysClr val="windowText" lastClr="000000"/>
                      </a:solidFill>
                      <a:prstDash val="solid"/>
                      <a:round/>
                      <a:headEnd type="none" w="med" len="med"/>
                      <a:tailEnd type="none" w="med" len="med"/>
                    </a:lnT>
                    <a:lnB w="1905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8179187"/>
                  </a:ext>
                </a:extLst>
              </a:tr>
            </a:tbl>
          </a:graphicData>
        </a:graphic>
      </p:graphicFrame>
      <p:sp>
        <p:nvSpPr>
          <p:cNvPr id="59" name="正方形/長方形 58"/>
          <p:cNvSpPr/>
          <p:nvPr/>
        </p:nvSpPr>
        <p:spPr>
          <a:xfrm>
            <a:off x="212952" y="3747752"/>
            <a:ext cx="4397685" cy="303439"/>
          </a:xfrm>
          <a:prstGeom prst="rect">
            <a:avLst/>
          </a:prstGeom>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2025</a:t>
            </a:r>
            <a:r>
              <a:rPr kumimoji="0" lang="ja-JP" altLang="en-US"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a:t>
            </a:r>
            <a:endParaRPr kumimoji="0" lang="en-US" altLang="ja-JP"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0" name="正方形/長方形 59"/>
          <p:cNvSpPr/>
          <p:nvPr/>
        </p:nvSpPr>
        <p:spPr>
          <a:xfrm>
            <a:off x="4627076" y="3744695"/>
            <a:ext cx="4431056" cy="306496"/>
          </a:xfrm>
          <a:prstGeom prst="rect">
            <a:avLst/>
          </a:prstGeom>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800"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2030</a:t>
            </a:r>
            <a:r>
              <a:rPr kumimoji="0" lang="ja-JP" altLang="en-US"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a:t>
            </a:r>
            <a:endParaRPr kumimoji="0" lang="en-US" altLang="ja-JP" sz="1800" b="0"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nvGrpSpPr>
          <p:cNvPr id="26" name="グループ化 25"/>
          <p:cNvGrpSpPr/>
          <p:nvPr/>
        </p:nvGrpSpPr>
        <p:grpSpPr>
          <a:xfrm>
            <a:off x="203802" y="404664"/>
            <a:ext cx="8734928" cy="3312369"/>
            <a:chOff x="914264" y="831538"/>
            <a:chExt cx="7103072" cy="4155555"/>
          </a:xfrm>
        </p:grpSpPr>
        <p:grpSp>
          <p:nvGrpSpPr>
            <p:cNvPr id="27" name="グループ化 26"/>
            <p:cNvGrpSpPr/>
            <p:nvPr/>
          </p:nvGrpSpPr>
          <p:grpSpPr>
            <a:xfrm>
              <a:off x="914264" y="1102552"/>
              <a:ext cx="5914959" cy="3884541"/>
              <a:chOff x="914264" y="1102552"/>
              <a:chExt cx="5914959" cy="3884541"/>
            </a:xfrm>
          </p:grpSpPr>
          <p:sp>
            <p:nvSpPr>
              <p:cNvPr id="32" name="山形 13">
                <a:extLst>
                  <a:ext uri="{FF2B5EF4-FFF2-40B4-BE49-F238E27FC236}">
                    <a16:creationId xmlns:a16="http://schemas.microsoft.com/office/drawing/2014/main" id="{4BAC592C-3174-4361-95FB-2DD8BD6506C5}"/>
                  </a:ext>
                </a:extLst>
              </p:cNvPr>
              <p:cNvSpPr/>
              <p:nvPr/>
            </p:nvSpPr>
            <p:spPr>
              <a:xfrm>
                <a:off x="1373029" y="1304257"/>
                <a:ext cx="5062075" cy="434284"/>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拠点の実現、安定的な拠点運営に向けた環境整備</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正方形/長方形 32"/>
              <p:cNvSpPr/>
              <p:nvPr/>
            </p:nvSpPr>
            <p:spPr>
              <a:xfrm>
                <a:off x="914264" y="1263766"/>
                <a:ext cx="292745" cy="119385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大阪府</a:t>
                </a:r>
                <a:endPar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4" name="正方形/長方形 33"/>
              <p:cNvSpPr/>
              <p:nvPr/>
            </p:nvSpPr>
            <p:spPr>
              <a:xfrm>
                <a:off x="914265" y="2499088"/>
                <a:ext cx="292745" cy="11811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機構</a:t>
                </a:r>
              </a:p>
            </p:txBody>
          </p:sp>
          <p:sp>
            <p:nvSpPr>
              <p:cNvPr id="35" name="正方形/長方形 34"/>
              <p:cNvSpPr/>
              <p:nvPr/>
            </p:nvSpPr>
            <p:spPr>
              <a:xfrm>
                <a:off x="914264" y="3722359"/>
                <a:ext cx="292745" cy="12647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開発事業者</a:t>
                </a:r>
              </a:p>
            </p:txBody>
          </p:sp>
          <p:sp>
            <p:nvSpPr>
              <p:cNvPr id="36" name="正方形/長方形 35"/>
              <p:cNvSpPr/>
              <p:nvPr/>
            </p:nvSpPr>
            <p:spPr>
              <a:xfrm>
                <a:off x="6502833" y="1463905"/>
                <a:ext cx="326390" cy="30787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施設オープン　　　　　</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p>
            </p:txBody>
          </p:sp>
          <p:sp>
            <p:nvSpPr>
              <p:cNvPr id="37" name="テキスト ボックス 36"/>
              <p:cNvSpPr txBox="1"/>
              <p:nvPr/>
            </p:nvSpPr>
            <p:spPr>
              <a:xfrm>
                <a:off x="6515839" y="1102552"/>
                <a:ext cx="290506" cy="361831"/>
              </a:xfrm>
              <a:prstGeom prst="rect">
                <a:avLst/>
              </a:prstGeom>
              <a:noFill/>
            </p:spPr>
            <p:txBody>
              <a:bodyPr wrap="square"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春</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山形 37"/>
              <p:cNvSpPr/>
              <p:nvPr/>
            </p:nvSpPr>
            <p:spPr>
              <a:xfrm>
                <a:off x="2431145" y="3903035"/>
                <a:ext cx="3492000" cy="720000"/>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施設整備工事</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1" name="山形 60"/>
              <p:cNvSpPr/>
              <p:nvPr/>
            </p:nvSpPr>
            <p:spPr>
              <a:xfrm>
                <a:off x="1389834" y="3903035"/>
                <a:ext cx="1152000" cy="720000"/>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設計</a:t>
                </a:r>
              </a:p>
            </p:txBody>
          </p:sp>
          <p:sp>
            <p:nvSpPr>
              <p:cNvPr id="62" name="テキスト ボックス 61">
                <a:extLst>
                  <a:ext uri="{FF2B5EF4-FFF2-40B4-BE49-F238E27FC236}">
                    <a16:creationId xmlns:a16="http://schemas.microsoft.com/office/drawing/2014/main" id="{4E7F4B67-F7CA-480C-9B6A-1C809B2781A5}"/>
                  </a:ext>
                </a:extLst>
              </p:cNvPr>
              <p:cNvSpPr txBox="1"/>
              <p:nvPr/>
            </p:nvSpPr>
            <p:spPr>
              <a:xfrm>
                <a:off x="2431145" y="4670390"/>
                <a:ext cx="1440000" cy="216000"/>
              </a:xfrm>
              <a:prstGeom prst="rect">
                <a:avLst/>
              </a:prstGeom>
              <a:noFill/>
            </p:spPr>
            <p:txBody>
              <a:bodyPr wrap="square" rtlCol="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着工</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杭打ち</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63" name="山形 62"/>
              <p:cNvSpPr/>
              <p:nvPr/>
            </p:nvSpPr>
            <p:spPr>
              <a:xfrm>
                <a:off x="1509493" y="2595230"/>
                <a:ext cx="148343" cy="361312"/>
              </a:xfrm>
              <a:prstGeom prst="chevron">
                <a:avLst>
                  <a:gd name="adj" fmla="val 53074"/>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4" name="山形 63"/>
              <p:cNvSpPr/>
              <p:nvPr/>
            </p:nvSpPr>
            <p:spPr>
              <a:xfrm>
                <a:off x="1651252" y="2589427"/>
                <a:ext cx="3043577" cy="361265"/>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リエゾンオフィス募集　等</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5" name="テキスト ボックス 64"/>
              <p:cNvSpPr txBox="1"/>
              <p:nvPr/>
            </p:nvSpPr>
            <p:spPr>
              <a:xfrm>
                <a:off x="5704631" y="4625740"/>
                <a:ext cx="720000" cy="216000"/>
              </a:xfrm>
              <a:prstGeom prst="rect">
                <a:avLst/>
              </a:prstGeom>
              <a:noFill/>
            </p:spPr>
            <p:txBody>
              <a:bodyPr wrap="square" rtlCol="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竣工</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山形 13">
                <a:extLst>
                  <a:ext uri="{FF2B5EF4-FFF2-40B4-BE49-F238E27FC236}">
                    <a16:creationId xmlns:a16="http://schemas.microsoft.com/office/drawing/2014/main" id="{4BAC592C-3174-4361-95FB-2DD8BD6506C5}"/>
                  </a:ext>
                </a:extLst>
              </p:cNvPr>
              <p:cNvSpPr/>
              <p:nvPr/>
            </p:nvSpPr>
            <p:spPr>
              <a:xfrm>
                <a:off x="3020266" y="1825257"/>
                <a:ext cx="1674563" cy="510465"/>
              </a:xfrm>
              <a:prstGeom prst="chevron">
                <a:avLst>
                  <a:gd name="adj" fmla="val 27057"/>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テキスト ボックス 66"/>
              <p:cNvSpPr txBox="1"/>
              <p:nvPr/>
            </p:nvSpPr>
            <p:spPr>
              <a:xfrm>
                <a:off x="2943954" y="1825257"/>
                <a:ext cx="1771640" cy="6950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再生医療産業化推進事業</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発信等のあり方の</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検討</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山形 67"/>
              <p:cNvSpPr/>
              <p:nvPr/>
            </p:nvSpPr>
            <p:spPr>
              <a:xfrm>
                <a:off x="1623957" y="3048040"/>
                <a:ext cx="4773379" cy="568272"/>
              </a:xfrm>
              <a:prstGeom prst="chevron">
                <a:avLst>
                  <a:gd name="adj" fmla="val 27057"/>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未来医療の産業化推進に必要な機能の検討</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企業等を支援するワンストップサービス、交流・共創・発信の仕組み、</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産学医連携ベンチャーエコシステム、医療連携（拠点内外）　等</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9" name="大かっこ 68"/>
              <p:cNvSpPr/>
              <p:nvPr/>
            </p:nvSpPr>
            <p:spPr>
              <a:xfrm>
                <a:off x="2651177" y="3325953"/>
                <a:ext cx="2693552" cy="280247"/>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山形 69"/>
              <p:cNvSpPr/>
              <p:nvPr/>
            </p:nvSpPr>
            <p:spPr>
              <a:xfrm>
                <a:off x="1488268" y="3048040"/>
                <a:ext cx="180039" cy="569067"/>
              </a:xfrm>
              <a:prstGeom prst="chevron">
                <a:avLst>
                  <a:gd name="adj" fmla="val 53074"/>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1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28" name="正方形/長方形 27"/>
            <p:cNvSpPr/>
            <p:nvPr/>
          </p:nvSpPr>
          <p:spPr>
            <a:xfrm>
              <a:off x="1392227"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2021</a:t>
              </a: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a:t>
              </a:r>
            </a:p>
          </p:txBody>
        </p:sp>
        <p:sp>
          <p:nvSpPr>
            <p:cNvPr id="29" name="正方形/長方形 28"/>
            <p:cNvSpPr/>
            <p:nvPr/>
          </p:nvSpPr>
          <p:spPr>
            <a:xfrm>
              <a:off x="3068739"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2022</a:t>
              </a:r>
              <a:r>
                <a:rPr kumimoji="1" lang="ja-JP" altLang="en-US"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年度</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4729209"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2023</a:t>
              </a:r>
              <a:r>
                <a:rPr kumimoji="1" lang="ja-JP" altLang="en-US"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年度</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6397336" y="831538"/>
              <a:ext cx="1620000" cy="311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2024</a:t>
              </a:r>
              <a:r>
                <a:rPr kumimoji="1" lang="ja-JP" altLang="en-US" sz="1800" b="1"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年度</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2" name="スライド番号プレースホルダー 1"/>
          <p:cNvSpPr>
            <a:spLocks noGrp="1"/>
          </p:cNvSpPr>
          <p:nvPr>
            <p:ph type="sldNum" sz="quarter" idx="12"/>
          </p:nvPr>
        </p:nvSpPr>
        <p:spPr/>
        <p:txBody>
          <a:bodyPr/>
          <a:lstStyle/>
          <a:p>
            <a:fld id="{63BC356D-1576-478B-8647-1361C6E9DFF7}" type="slidenum">
              <a:rPr kumimoji="1" lang="ja-JP" altLang="en-US" smtClean="0">
                <a:latin typeface="BIZ UDゴシック" panose="020B0400000000000000" pitchFamily="49" charset="-128"/>
                <a:ea typeface="BIZ UDゴシック" panose="020B0400000000000000" pitchFamily="49" charset="-128"/>
              </a:rPr>
              <a:t>91</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546492682"/>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6986075" y="6496483"/>
            <a:ext cx="21336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3" name="テキスト ボックス 2"/>
          <p:cNvSpPr txBox="1"/>
          <p:nvPr/>
        </p:nvSpPr>
        <p:spPr>
          <a:xfrm>
            <a:off x="0" y="-12879"/>
            <a:ext cx="160332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■関連指標</a:t>
            </a:r>
            <a:endPar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7" name="図 6"/>
          <p:cNvPicPr>
            <a:picLocks noChangeAspect="1"/>
          </p:cNvPicPr>
          <p:nvPr/>
        </p:nvPicPr>
        <p:blipFill>
          <a:blip r:embed="rId2"/>
          <a:stretch>
            <a:fillRect/>
          </a:stretch>
        </p:blipFill>
        <p:spPr>
          <a:xfrm>
            <a:off x="179512" y="3898981"/>
            <a:ext cx="4346825" cy="2402032"/>
          </a:xfrm>
          <a:prstGeom prst="rect">
            <a:avLst/>
          </a:prstGeom>
        </p:spPr>
      </p:pic>
      <p:pic>
        <p:nvPicPr>
          <p:cNvPr id="8" name="図 7"/>
          <p:cNvPicPr>
            <a:picLocks noChangeAspect="1"/>
          </p:cNvPicPr>
          <p:nvPr/>
        </p:nvPicPr>
        <p:blipFill>
          <a:blip r:embed="rId3"/>
          <a:stretch>
            <a:fillRect/>
          </a:stretch>
        </p:blipFill>
        <p:spPr>
          <a:xfrm>
            <a:off x="4619683" y="3898981"/>
            <a:ext cx="4389500" cy="2402032"/>
          </a:xfrm>
          <a:prstGeom prst="rect">
            <a:avLst/>
          </a:prstGeom>
        </p:spPr>
      </p:pic>
      <p:sp>
        <p:nvSpPr>
          <p:cNvPr id="10" name="テキスト ボックス 9"/>
          <p:cNvSpPr txBox="1"/>
          <p:nvPr/>
        </p:nvSpPr>
        <p:spPr>
          <a:xfrm>
            <a:off x="179512" y="3628829"/>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■大阪府の医薬品生産額・全国シェアの推移</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4619683" y="3628828"/>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■大阪府の医療機器生産額・全国シェアの推移</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nvPr>
        </p:nvGraphicFramePr>
        <p:xfrm>
          <a:off x="179512" y="898429"/>
          <a:ext cx="4346825" cy="2116455"/>
        </p:xfrm>
        <a:graphic>
          <a:graphicData uri="http://schemas.openxmlformats.org/drawingml/2006/table">
            <a:tbl>
              <a:tblPr/>
              <a:tblGrid>
                <a:gridCol w="1991899">
                  <a:extLst>
                    <a:ext uri="{9D8B030D-6E8A-4147-A177-3AD203B41FA5}">
                      <a16:colId xmlns:a16="http://schemas.microsoft.com/office/drawing/2014/main" val="3962116447"/>
                    </a:ext>
                  </a:extLst>
                </a:gridCol>
                <a:gridCol w="2354926">
                  <a:extLst>
                    <a:ext uri="{9D8B030D-6E8A-4147-A177-3AD203B41FA5}">
                      <a16:colId xmlns:a16="http://schemas.microsoft.com/office/drawing/2014/main" val="3377539241"/>
                    </a:ext>
                  </a:extLst>
                </a:gridCol>
              </a:tblGrid>
              <a:tr h="171450">
                <a:tc>
                  <a:txBody>
                    <a:bodyPr/>
                    <a:lstStyle/>
                    <a:p>
                      <a:pPr algn="ct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医薬品製造業</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0744269"/>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東京都</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64029402"/>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大阪府</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136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628858556"/>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富山県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77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6392154"/>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埼玉県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6675433"/>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兵庫県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60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7900074"/>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奈良県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57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098394950"/>
                  </a:ext>
                </a:extLst>
              </a:tr>
              <a:tr h="171450">
                <a:tc>
                  <a:txBody>
                    <a:bodyPr/>
                    <a:lstStyle/>
                    <a:p>
                      <a:pPr algn="ctr" fontAlgn="b"/>
                      <a:r>
                        <a:rPr lang="ja-JP" altLang="en-US" sz="1200" b="0" i="0" u="none" strike="noStrike">
                          <a:solidFill>
                            <a:srgbClr val="000000"/>
                          </a:solidFill>
                          <a:effectLst/>
                          <a:latin typeface="Meiryo UI" panose="020B0604030504040204" pitchFamily="50" charset="-128"/>
                          <a:ea typeface="Meiryo UI" panose="020B0604030504040204" pitchFamily="50" charset="-128"/>
                        </a:rPr>
                        <a:t>愛知県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73495497"/>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神奈川県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14923876"/>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静岡県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39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8327225"/>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滋賀県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69030892"/>
                  </a:ext>
                </a:extLst>
              </a:tr>
            </a:tbl>
          </a:graphicData>
        </a:graphic>
      </p:graphicFrame>
      <p:sp>
        <p:nvSpPr>
          <p:cNvPr id="14" name="テキスト ボックス 13"/>
          <p:cNvSpPr txBox="1"/>
          <p:nvPr/>
        </p:nvSpPr>
        <p:spPr>
          <a:xfrm>
            <a:off x="179512" y="620688"/>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■府県別医薬品製造業事業所数</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5" name="表 14"/>
          <p:cNvGraphicFramePr>
            <a:graphicFrameLocks noGrp="1"/>
          </p:cNvGraphicFramePr>
          <p:nvPr>
            <p:extLst/>
          </p:nvPr>
        </p:nvGraphicFramePr>
        <p:xfrm>
          <a:off x="4619682" y="898428"/>
          <a:ext cx="4346825" cy="2116455"/>
        </p:xfrm>
        <a:graphic>
          <a:graphicData uri="http://schemas.openxmlformats.org/drawingml/2006/table">
            <a:tbl>
              <a:tblPr/>
              <a:tblGrid>
                <a:gridCol w="1884318">
                  <a:extLst>
                    <a:ext uri="{9D8B030D-6E8A-4147-A177-3AD203B41FA5}">
                      <a16:colId xmlns:a16="http://schemas.microsoft.com/office/drawing/2014/main" val="3143463698"/>
                    </a:ext>
                  </a:extLst>
                </a:gridCol>
                <a:gridCol w="2462507">
                  <a:extLst>
                    <a:ext uri="{9D8B030D-6E8A-4147-A177-3AD203B41FA5}">
                      <a16:colId xmlns:a16="http://schemas.microsoft.com/office/drawing/2014/main" val="2839446557"/>
                    </a:ext>
                  </a:extLst>
                </a:gridCol>
              </a:tblGrid>
              <a:tr h="171450">
                <a:tc>
                  <a:txBody>
                    <a:bodyPr/>
                    <a:lstStyle/>
                    <a:p>
                      <a:pPr algn="ctr" fontAlgn="ct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医療用機械器具・医療用品製造業</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5217959"/>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東京都</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a:solidFill>
                            <a:srgbClr val="000000"/>
                          </a:solidFill>
                          <a:effectLst/>
                          <a:latin typeface="Meiryo UI" panose="020B0604030504040204" pitchFamily="50" charset="-128"/>
                          <a:ea typeface="Meiryo UI" panose="020B0604030504040204" pitchFamily="50" charset="-128"/>
                        </a:rPr>
                        <a:t>517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363181"/>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埼玉県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a:solidFill>
                            <a:srgbClr val="000000"/>
                          </a:solidFill>
                          <a:effectLst/>
                          <a:latin typeface="Meiryo UI" panose="020B0604030504040204" pitchFamily="50" charset="-128"/>
                          <a:ea typeface="Meiryo UI" panose="020B0604030504040204" pitchFamily="50" charset="-128"/>
                        </a:rPr>
                        <a:t>263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2385423"/>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大阪府</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en-US" altLang="ja-JP" sz="1200" b="0" i="0" u="none" strike="noStrike">
                          <a:solidFill>
                            <a:srgbClr val="000000"/>
                          </a:solidFill>
                          <a:effectLst/>
                          <a:latin typeface="Meiryo UI" panose="020B0604030504040204" pitchFamily="50" charset="-128"/>
                          <a:ea typeface="Meiryo UI" panose="020B0604030504040204" pitchFamily="50" charset="-128"/>
                        </a:rPr>
                        <a:t>193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235525822"/>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愛知県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144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29418720"/>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神奈川県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13911431"/>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長野県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95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81378972"/>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静岡県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0021497"/>
                  </a:ext>
                </a:extLst>
              </a:tr>
              <a:tr h="171450">
                <a:tc>
                  <a:txBody>
                    <a:bodyPr/>
                    <a:lstStyle/>
                    <a:p>
                      <a:pPr algn="ctr" fontAlgn="b"/>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千葉県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81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13552506"/>
                  </a:ext>
                </a:extLst>
              </a:tr>
              <a:tr h="171450">
                <a:tc>
                  <a:txBody>
                    <a:bodyPr/>
                    <a:lstStyle/>
                    <a:p>
                      <a:pPr algn="ctr" fontAlgn="b"/>
                      <a:r>
                        <a:rPr lang="ja-JP" altLang="en-US" sz="1200" b="0" i="0" u="none" strike="noStrike">
                          <a:solidFill>
                            <a:srgbClr val="000000"/>
                          </a:solidFill>
                          <a:effectLst/>
                          <a:latin typeface="Meiryo UI" panose="020B0604030504040204" pitchFamily="50" charset="-128"/>
                          <a:ea typeface="Meiryo UI" panose="020B0604030504040204" pitchFamily="50" charset="-128"/>
                        </a:rPr>
                        <a:t>兵庫県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69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5642365"/>
                  </a:ext>
                </a:extLst>
              </a:tr>
              <a:tr h="171450">
                <a:tc>
                  <a:txBody>
                    <a:bodyPr/>
                    <a:lstStyle/>
                    <a:p>
                      <a:pPr algn="ctr" fontAlgn="b"/>
                      <a:r>
                        <a:rPr lang="ja-JP" altLang="en-US" sz="1200" b="0" i="0" u="none" strike="noStrike">
                          <a:solidFill>
                            <a:srgbClr val="000000"/>
                          </a:solidFill>
                          <a:effectLst/>
                          <a:latin typeface="Meiryo UI" panose="020B0604030504040204" pitchFamily="50" charset="-128"/>
                          <a:ea typeface="Meiryo UI" panose="020B0604030504040204" pitchFamily="50" charset="-128"/>
                        </a:rPr>
                        <a:t>栃木県</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89610688"/>
                  </a:ext>
                </a:extLst>
              </a:tr>
            </a:tbl>
          </a:graphicData>
        </a:graphic>
      </p:graphicFrame>
      <p:sp>
        <p:nvSpPr>
          <p:cNvPr id="16" name="テキスト ボックス 15"/>
          <p:cNvSpPr txBox="1"/>
          <p:nvPr/>
        </p:nvSpPr>
        <p:spPr>
          <a:xfrm>
            <a:off x="4619682" y="635297"/>
            <a:ext cx="434682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■府県別医療機器関連事業所数</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0"/>
          <p:cNvSpPr>
            <a:spLocks noChangeArrowheads="1"/>
          </p:cNvSpPr>
          <p:nvPr/>
        </p:nvSpPr>
        <p:spPr bwMode="auto">
          <a:xfrm>
            <a:off x="4458884" y="3024362"/>
            <a:ext cx="45506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経済センサス</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0"/>
          <p:cNvSpPr>
            <a:spLocks noChangeArrowheads="1"/>
          </p:cNvSpPr>
          <p:nvPr/>
        </p:nvSpPr>
        <p:spPr bwMode="auto">
          <a:xfrm>
            <a:off x="4710744" y="6327444"/>
            <a:ext cx="455066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marR="0" lvl="0" indent="-17780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：薬事工業生産動態統計調査（</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H28-R2</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179513" y="6327444"/>
            <a:ext cx="43468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注）</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月分の調査より、調査客体から製造業者が除外</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されたため、</a:t>
            </a:r>
            <a:endPar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旧調査</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と比較して生産金額</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が大幅</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に増減する都道府県が生じている</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988933283"/>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62812" y="764704"/>
          <a:ext cx="9026596" cy="5744461"/>
        </p:xfrm>
        <a:graphic>
          <a:graphicData uri="http://schemas.openxmlformats.org/drawingml/2006/table">
            <a:tbl>
              <a:tblPr firstRow="1" firstCol="1" bandRow="1"/>
              <a:tblGrid>
                <a:gridCol w="2256649">
                  <a:extLst>
                    <a:ext uri="{9D8B030D-6E8A-4147-A177-3AD203B41FA5}">
                      <a16:colId xmlns:a16="http://schemas.microsoft.com/office/drawing/2014/main" val="838138467"/>
                    </a:ext>
                  </a:extLst>
                </a:gridCol>
                <a:gridCol w="2256649">
                  <a:extLst>
                    <a:ext uri="{9D8B030D-6E8A-4147-A177-3AD203B41FA5}">
                      <a16:colId xmlns:a16="http://schemas.microsoft.com/office/drawing/2014/main" val="1867253675"/>
                    </a:ext>
                  </a:extLst>
                </a:gridCol>
                <a:gridCol w="2134179">
                  <a:extLst>
                    <a:ext uri="{9D8B030D-6E8A-4147-A177-3AD203B41FA5}">
                      <a16:colId xmlns:a16="http://schemas.microsoft.com/office/drawing/2014/main" val="665385018"/>
                    </a:ext>
                  </a:extLst>
                </a:gridCol>
                <a:gridCol w="2379119">
                  <a:extLst>
                    <a:ext uri="{9D8B030D-6E8A-4147-A177-3AD203B41FA5}">
                      <a16:colId xmlns:a16="http://schemas.microsoft.com/office/drawing/2014/main" val="1580010884"/>
                    </a:ext>
                  </a:extLst>
                </a:gridCol>
              </a:tblGrid>
              <a:tr h="286603">
                <a:tc>
                  <a:txBody>
                    <a:bodyPr/>
                    <a:lstStyle/>
                    <a:p>
                      <a:pPr algn="ctr"/>
                      <a:r>
                        <a:rPr kumimoji="1" lang="ja-JP" altLang="en-US" sz="1200" dirty="0" smtClean="0">
                          <a:solidFill>
                            <a:schemeClr val="tx1"/>
                          </a:solidFill>
                        </a:rPr>
                        <a:t>＜</a:t>
                      </a:r>
                      <a:r>
                        <a:rPr kumimoji="1" lang="en-US" altLang="ja-JP" sz="1200" dirty="0" smtClean="0">
                          <a:solidFill>
                            <a:schemeClr val="tx1"/>
                          </a:solidFill>
                        </a:rPr>
                        <a:t>Why</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Vision</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What</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kumimoji="1" lang="ja-JP" altLang="en-US" sz="1200" dirty="0" smtClean="0">
                          <a:solidFill>
                            <a:schemeClr val="tx1"/>
                          </a:solidFill>
                        </a:rPr>
                        <a:t>＜</a:t>
                      </a:r>
                      <a:r>
                        <a:rPr kumimoji="1" lang="en-US" altLang="ja-JP" sz="1200" dirty="0" smtClean="0">
                          <a:solidFill>
                            <a:schemeClr val="tx1"/>
                          </a:solidFill>
                        </a:rPr>
                        <a:t>Outcome</a:t>
                      </a:r>
                      <a:r>
                        <a:rPr kumimoji="1" lang="ja-JP" altLang="en-US" sz="1200" dirty="0" smtClean="0">
                          <a:solidFill>
                            <a:schemeClr val="tx1"/>
                          </a:solidFill>
                        </a:rPr>
                        <a:t>＞</a:t>
                      </a:r>
                      <a:endParaRPr kumimoji="1" lang="ja-JP" altLang="en-US" sz="1200" dirty="0">
                        <a:solidFill>
                          <a:schemeClr val="tx1"/>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457858">
                <a:tc>
                  <a:txBody>
                    <a:bodyPr/>
                    <a:lstStyle/>
                    <a:p>
                      <a:pPr marL="0" marR="0" lvl="0" indent="0" algn="just" defTabSz="914400" rtl="0" eaLnBrk="1" fontAlgn="auto" latinLnBrk="0" hangingPunct="1">
                        <a:lnSpc>
                          <a:spcPts val="1200"/>
                        </a:lnSpc>
                        <a:spcBef>
                          <a:spcPts val="240"/>
                        </a:spcBef>
                        <a:spcAft>
                          <a:spcPts val="240"/>
                        </a:spcAft>
                        <a:buClrTx/>
                        <a:buSzTx/>
                        <a:buFontTx/>
                        <a:buNone/>
                        <a:tabLst/>
                        <a:defRPr/>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・空飛ぶクルマは、都市交通、観光、医療や災害対策などでの活用が見込まれるとともに、イノベーションの創出など、大阪の産業・経済の起爆剤としても期待されている。</a:t>
                      </a: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・国のロードマップ（</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2018</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月策定）が示す</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年代以降の空飛ぶクルマの「実用化の拡大」に向け、</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年に開催される大阪・関西万博は、官民共通の格好のマイルストーンであり、多くの人々に空飛ぶクルマを体験してもらう絶好の機会。</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・万博でのレガシーを承継し、空飛ぶクルマのさらなる普及・拡大による大阪・関西の発展をめざす。</a:t>
                      </a: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ビジョンとして「空飛ぶクルマ都市型ビジネス創造都市」を掲げ、</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新たなモビリティを活用したビジネスモデルを創造する都市として着実に発展していく</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というイメージを事業者と共有し、事業展開・発展のステップを「立ち上げ期」「拡大期」「成熟期」の３段階を設定。</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①「立ち上げ期」（</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年頃）</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万博を当面の共通目標に据え、パイロット搭乗による定期路線の商業運航を実現し、多くの人が空飛ぶクルマを身近に体験し、その姿の世界への発信をめざす。</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②「拡大期」（</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年頃）</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自動・自律による無人飛行やオンデマンド運航へ都心部も含め移行し、日常における利用拡大とともに、サービスを支える関連ビジネスやイノベーションが進展することをめざす。</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③「成熟期」（</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2035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年頃）</a:t>
                      </a: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機体の大型化・多様化・量産化、サービスの広域化により、日常的な移動での利用が浸透し、府民生活の</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QOL</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Quality of Life</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：生活の質）の向上、大阪の産業経済の発展につなげていくことをめざす。</a:t>
                      </a:r>
                    </a:p>
                    <a:p>
                      <a:pPr algn="just">
                        <a:lnSpc>
                          <a:spcPts val="1200"/>
                        </a:lnSpc>
                        <a:spcBef>
                          <a:spcPts val="240"/>
                        </a:spcBef>
                        <a:spcAft>
                          <a:spcPts val="240"/>
                        </a:spcAft>
                      </a:pPr>
                      <a:endParaRPr lang="ja-JP" sz="105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・国における制度設計・ルール作りに資する、実務的協議や実証実験等を精力的に進め、具体的かつ現実的な課題の抽出や提案を行う場として、「空の移動革命社会実装大阪ラウンドテーブル」設立（</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2020</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・「大阪での空飛ぶクルマの実現に向けた実証実験補助金」設立（</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・経済産業省、博覧会協会による「万博タスクフォース」に参加（</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・大阪市、㈱</a:t>
                      </a:r>
                      <a:r>
                        <a:rPr lang="en-US" altLang="ja-JP" sz="1050" kern="100" dirty="0" err="1"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SKyDrive</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と連携協定締結（</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9</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・空の移動革命社会実装に向けた「大阪版ロードマップ／アクションプラン」策定（</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3</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・国の「離着陸場ワーキンググループ」に参画（</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・補助金の補助対象事業の範囲を拡大（</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・社会受容性向上に向けた取り組み（絵画コンクール、シンポジウム、動画コンテンツの作成、等）を実施（</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・大阪ラウンドテーブルに</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78</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社の事業者が参画（</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月現在）</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・補助金による事業者支援</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2021</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件採択（計</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15</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社参画）</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　</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2022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年度</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:8</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件採択（計</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34</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社参画）</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spcBef>
                          <a:spcPts val="240"/>
                        </a:spcBef>
                        <a:spcAft>
                          <a:spcPts val="240"/>
                        </a:spcAft>
                      </a:pP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・政府の「万博アクションプラン</a:t>
                      </a:r>
                      <a:r>
                        <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Ver.2</a:t>
                      </a:r>
                      <a:r>
                        <a:rPr lang="ja-JP" altLang="en-US"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」に万博までの具体的な工程が掲載</a:t>
                      </a:r>
                      <a:endParaRPr lang="en-US" altLang="ja-JP" sz="105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580" marR="68580" marT="3600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11" name="テキスト ボックス 6"/>
          <p:cNvSpPr txBox="1"/>
          <p:nvPr/>
        </p:nvSpPr>
        <p:spPr>
          <a:xfrm>
            <a:off x="62812" y="188977"/>
            <a:ext cx="7467004" cy="338554"/>
          </a:xfrm>
          <a:prstGeom prst="rect">
            <a:avLst/>
          </a:prstGeom>
          <a:solidFill>
            <a:srgbClr val="002060"/>
          </a:solid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２</a:t>
            </a:r>
            <a:r>
              <a:rPr kumimoji="1" lang="ja-JP" altLang="en-US" sz="1600" b="1" i="0" u="sng" strike="noStrike" kern="1200" cap="none" spc="0" normalizeH="0" baseline="0" noProof="0" dirty="0" smtClean="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rPr>
              <a:t>）成長産業の振興等（空飛ぶクルマ）</a:t>
            </a:r>
            <a:endParaRPr kumimoji="1" lang="ja-JP" altLang="en-US" sz="1600" b="1" i="0" u="sng" strike="noStrike" kern="1200" cap="none" spc="0" normalizeH="0" baseline="0" noProof="0" dirty="0">
              <a:ln>
                <a:noFill/>
              </a:ln>
              <a:solidFill>
                <a:sysClr val="window" lastClr="FFFFFF"/>
              </a:solidFill>
              <a:effectLst/>
              <a:uLnTx/>
              <a:uFillTx/>
              <a:latin typeface="BIZ UDゴシック" panose="020B0400000000000000" pitchFamily="49" charset="-128"/>
              <a:ea typeface="BIZ UDゴシック" panose="020B0400000000000000" pitchFamily="49" charset="-128"/>
              <a:cs typeface="+mn-cs"/>
            </a:endParaRPr>
          </a:p>
        </p:txBody>
      </p:sp>
      <p:sp>
        <p:nvSpPr>
          <p:cNvPr id="3" name="スライド番号プレースホルダー 2"/>
          <p:cNvSpPr>
            <a:spLocks noGrp="1"/>
          </p:cNvSpPr>
          <p:nvPr>
            <p:ph type="sldNum" sz="quarter" idx="12"/>
          </p:nvPr>
        </p:nvSpPr>
        <p:spPr>
          <a:xfrm>
            <a:off x="709228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93</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67431627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53248" y="3179742"/>
            <a:ext cx="8339769"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448694" y="351069"/>
          <a:ext cx="8510792" cy="254614"/>
        </p:xfrm>
        <a:graphic>
          <a:graphicData uri="http://schemas.openxmlformats.org/drawingml/2006/table">
            <a:tbl>
              <a:tblPr firstRow="1" bandRow="1">
                <a:tableStyleId>{5C22544A-7EE6-4342-B048-85BDC9FD1C3A}</a:tableStyleId>
              </a:tblPr>
              <a:tblGrid>
                <a:gridCol w="1520783">
                  <a:extLst>
                    <a:ext uri="{9D8B030D-6E8A-4147-A177-3AD203B41FA5}">
                      <a16:colId xmlns:a16="http://schemas.microsoft.com/office/drawing/2014/main" val="2720820681"/>
                    </a:ext>
                  </a:extLst>
                </a:gridCol>
                <a:gridCol w="984738">
                  <a:extLst>
                    <a:ext uri="{9D8B030D-6E8A-4147-A177-3AD203B41FA5}">
                      <a16:colId xmlns:a16="http://schemas.microsoft.com/office/drawing/2014/main" val="20005"/>
                    </a:ext>
                  </a:extLst>
                </a:gridCol>
                <a:gridCol w="1111348">
                  <a:extLst>
                    <a:ext uri="{9D8B030D-6E8A-4147-A177-3AD203B41FA5}">
                      <a16:colId xmlns:a16="http://schemas.microsoft.com/office/drawing/2014/main" val="20006"/>
                    </a:ext>
                  </a:extLst>
                </a:gridCol>
                <a:gridCol w="1491175">
                  <a:extLst>
                    <a:ext uri="{9D8B030D-6E8A-4147-A177-3AD203B41FA5}">
                      <a16:colId xmlns:a16="http://schemas.microsoft.com/office/drawing/2014/main" val="20007"/>
                    </a:ext>
                  </a:extLst>
                </a:gridCol>
                <a:gridCol w="3402748">
                  <a:extLst>
                    <a:ext uri="{9D8B030D-6E8A-4147-A177-3AD203B41FA5}">
                      <a16:colId xmlns:a16="http://schemas.microsoft.com/office/drawing/2014/main" val="20008"/>
                    </a:ext>
                  </a:extLst>
                </a:gridCol>
              </a:tblGrid>
              <a:tr h="254614">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2018</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2019</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2020</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2021</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r>
                        <a:rPr kumimoji="1" lang="en-US" altLang="ja-JP" sz="1050" dirty="0" smtClean="0">
                          <a:solidFill>
                            <a:schemeClr val="bg1"/>
                          </a:solidFill>
                          <a:latin typeface="Meiryo UI" panose="020B0604030504040204" pitchFamily="50" charset="-128"/>
                          <a:ea typeface="Meiryo UI" panose="020B0604030504040204" pitchFamily="50" charset="-128"/>
                        </a:rPr>
                        <a:t>2022</a:t>
                      </a:r>
                      <a:r>
                        <a:rPr kumimoji="1" lang="ja-JP" altLang="en-US" sz="1050" dirty="0" smtClean="0">
                          <a:solidFill>
                            <a:schemeClr val="bg1"/>
                          </a:solidFill>
                          <a:latin typeface="Meiryo UI" panose="020B0604030504040204" pitchFamily="50" charset="-128"/>
                          <a:ea typeface="Meiryo UI" panose="020B0604030504040204" pitchFamily="50" charset="-128"/>
                        </a:rPr>
                        <a:t>年～</a:t>
                      </a:r>
                      <a:endParaRPr kumimoji="1" lang="ja-JP" altLang="en-US" sz="1050" dirty="0">
                        <a:solidFill>
                          <a:schemeClr val="bg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0"/>
                  </a:ext>
                </a:extLst>
              </a:tr>
            </a:tbl>
          </a:graphicData>
        </a:graphic>
      </p:graphicFrame>
      <p:sp>
        <p:nvSpPr>
          <p:cNvPr id="5" name="テキスト ボックス 4"/>
          <p:cNvSpPr txBox="1"/>
          <p:nvPr/>
        </p:nvSpPr>
        <p:spPr>
          <a:xfrm>
            <a:off x="15573" y="12515"/>
            <a:ext cx="283561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50" charset="-128"/>
                <a:cs typeface="+mn-cs"/>
              </a:rPr>
              <a:t>経過</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 name="テキスト ボックス 5"/>
          <p:cNvSpPr txBox="1"/>
          <p:nvPr/>
        </p:nvSpPr>
        <p:spPr>
          <a:xfrm>
            <a:off x="-37846" y="1504223"/>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国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998" y="4613269"/>
            <a:ext cx="430887" cy="1446663"/>
          </a:xfrm>
          <a:prstGeom prst="rect">
            <a:avLst/>
          </a:prstGeom>
          <a:noFill/>
        </p:spPr>
        <p:txBody>
          <a:bodyPr vert="eaVert"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府　</a:t>
            </a:r>
            <a:r>
              <a:rPr kumimoji="0"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1195052" y="623265"/>
            <a:ext cx="631235"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空の移動革命に向けたロード</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マップ２０１８</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正方形/長方形 18"/>
          <p:cNvSpPr/>
          <p:nvPr/>
        </p:nvSpPr>
        <p:spPr>
          <a:xfrm>
            <a:off x="3185947" y="3256891"/>
            <a:ext cx="497636" cy="3626869"/>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「空の移動革命社会実装大阪ラウンドテーブル」設立</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正方形/長方形 19"/>
          <p:cNvSpPr/>
          <p:nvPr/>
        </p:nvSpPr>
        <p:spPr>
          <a:xfrm>
            <a:off x="4231091" y="623265"/>
            <a:ext cx="406197" cy="4065692"/>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経産省・博覧会協会「万博タスクフォース」に大阪府が参加</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正方形/長方形 22"/>
          <p:cNvSpPr/>
          <p:nvPr/>
        </p:nvSpPr>
        <p:spPr>
          <a:xfrm>
            <a:off x="2154889" y="623265"/>
            <a:ext cx="502514" cy="452567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年８月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経産省「空</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の移動革命に向けた構想発表会</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」の開催（大阪府参加）</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正方形/長方形 23"/>
          <p:cNvSpPr/>
          <p:nvPr/>
        </p:nvSpPr>
        <p:spPr>
          <a:xfrm>
            <a:off x="424584" y="623265"/>
            <a:ext cx="612478"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年８月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空の移動革命に向けた官民協議会の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設立</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5639889" y="623265"/>
            <a:ext cx="566447" cy="2492207"/>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年３月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空の移動革命に向けたロード</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マップ２０２２</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改訂</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正方形/長方形 13"/>
          <p:cNvSpPr/>
          <p:nvPr/>
        </p:nvSpPr>
        <p:spPr>
          <a:xfrm>
            <a:off x="4763624" y="3244010"/>
            <a:ext cx="636720" cy="3456253"/>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21</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年６月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空飛ぶクルマの実現に向けた実証実験補助制度の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設置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p:cNvSpPr/>
          <p:nvPr/>
        </p:nvSpPr>
        <p:spPr>
          <a:xfrm>
            <a:off x="7089658" y="623265"/>
            <a:ext cx="554899" cy="393984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国交省・経産省「離着陸場ワーキンググループ」に大阪府</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が参加</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5639891" y="4772171"/>
            <a:ext cx="566446" cy="1928093"/>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大阪版ロードマップ／</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アクションプラン</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正方形/長方形 17"/>
          <p:cNvSpPr/>
          <p:nvPr/>
        </p:nvSpPr>
        <p:spPr>
          <a:xfrm>
            <a:off x="8173101" y="3256891"/>
            <a:ext cx="839831" cy="3492000"/>
          </a:xfrm>
          <a:prstGeom prst="rect">
            <a:avLst/>
          </a:prstGeom>
          <a:solidFill>
            <a:srgbClr val="0070C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０２５～２０３５</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➀立ち上げ期</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【25</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年頃</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⇒②</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拡大期</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【30</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年頃</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 </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③成熟期</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【35</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年頃</a:t>
            </a:r>
            <a:r>
              <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の展開・発展ステップで</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取組を進める（大阪版ロードマップに記載）</a:t>
            </a:r>
            <a:endParaRPr kumimoji="1" lang="en-US" altLang="ja-JP" sz="11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1" name="正方形/長方形 20"/>
          <p:cNvSpPr/>
          <p:nvPr/>
        </p:nvSpPr>
        <p:spPr>
          <a:xfrm>
            <a:off x="6356285" y="3244011"/>
            <a:ext cx="593155" cy="3456252"/>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年６月</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空飛ぶクルマの実現に向けた実証実験補助制度の　　</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拡大</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8261762" y="623265"/>
            <a:ext cx="566446" cy="2492207"/>
          </a:xfrm>
          <a:prstGeom prst="rect">
            <a:avLst/>
          </a:prstGeom>
          <a:solidFill>
            <a:schemeClr val="bg1"/>
          </a:solidFill>
          <a:ln w="6350">
            <a:prstDash val="lgDash"/>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36000" bIns="360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離着陸場整備の基準・ルール等の</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方向性を示す</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7" name="直線矢印コネクタ 26"/>
          <p:cNvCxnSpPr/>
          <p:nvPr/>
        </p:nvCxnSpPr>
        <p:spPr>
          <a:xfrm>
            <a:off x="4671635" y="1184577"/>
            <a:ext cx="968255"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8" name="直線矢印コネクタ 27"/>
          <p:cNvCxnSpPr/>
          <p:nvPr/>
        </p:nvCxnSpPr>
        <p:spPr>
          <a:xfrm>
            <a:off x="7644557" y="1184577"/>
            <a:ext cx="617205"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 name="スライド番号プレースホルダー 1"/>
          <p:cNvSpPr>
            <a:spLocks noGrp="1"/>
          </p:cNvSpPr>
          <p:nvPr>
            <p:ph type="sldNum" sz="quarter" idx="12"/>
          </p:nvPr>
        </p:nvSpPr>
        <p:spPr>
          <a:xfrm>
            <a:off x="7164288" y="6587655"/>
            <a:ext cx="2057400" cy="365125"/>
          </a:xfrm>
        </p:spPr>
        <p:txBody>
          <a:bodyPr/>
          <a:lstStyle/>
          <a:p>
            <a:fld id="{77594F6A-A54B-438B-8D6E-C0576E169278}" type="slidenum">
              <a:rPr kumimoji="1" lang="ja-JP" altLang="en-US" sz="1000" smtClean="0">
                <a:latin typeface="BIZ UDゴシック" panose="020B0400000000000000" pitchFamily="49" charset="-128"/>
                <a:ea typeface="BIZ UDゴシック" panose="020B0400000000000000" pitchFamily="49" charset="-128"/>
              </a:rPr>
              <a:t>94</a:t>
            </a:fld>
            <a:endParaRPr kumimoji="1" lang="ja-JP" altLang="en-US" sz="1000"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0977608"/>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9840" y="1709033"/>
            <a:ext cx="4351450" cy="2747701"/>
            <a:chOff x="34453" y="2170891"/>
            <a:chExt cx="5801933" cy="3663601"/>
          </a:xfrm>
        </p:grpSpPr>
        <p:sp>
          <p:nvSpPr>
            <p:cNvPr id="5" name="楕円 4">
              <a:extLst>
                <a:ext uri="{FF2B5EF4-FFF2-40B4-BE49-F238E27FC236}">
                  <a16:creationId xmlns:a16="http://schemas.microsoft.com/office/drawing/2014/main" id="{01026DA3-3663-419A-A187-BA0562875CC6}"/>
                </a:ext>
              </a:extLst>
            </p:cNvPr>
            <p:cNvSpPr>
              <a:spLocks noChangeAspect="1"/>
            </p:cNvSpPr>
            <p:nvPr/>
          </p:nvSpPr>
          <p:spPr>
            <a:xfrm>
              <a:off x="47210" y="2392907"/>
              <a:ext cx="5789176" cy="3441585"/>
            </a:xfrm>
            <a:prstGeom prst="ellipse">
              <a:avLst/>
            </a:prstGeom>
            <a:solidFill>
              <a:schemeClr val="accent2">
                <a:lumMod val="40000"/>
                <a:lumOff val="60000"/>
              </a:schemeClr>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6" name="テキスト ボックス 5">
              <a:extLst>
                <a:ext uri="{FF2B5EF4-FFF2-40B4-BE49-F238E27FC236}">
                  <a16:creationId xmlns:a16="http://schemas.microsoft.com/office/drawing/2014/main" id="{FD0651BF-44AB-4324-9FD6-ABABF0E089AE}"/>
                </a:ext>
              </a:extLst>
            </p:cNvPr>
            <p:cNvSpPr txBox="1"/>
            <p:nvPr/>
          </p:nvSpPr>
          <p:spPr>
            <a:xfrm>
              <a:off x="2276728" y="2460574"/>
              <a:ext cx="1479751" cy="4604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ー　</a:t>
              </a:r>
              <a:r>
                <a:rPr kumimoji="1" lang="en-US" altLang="ja-JP"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Mission Ⅲ</a:t>
              </a: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　－</a:t>
              </a:r>
              <a:endParaRPr kumimoji="1" lang="en-US" altLang="ja-JP" sz="1233"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8" name="楕円 7">
              <a:extLst>
                <a:ext uri="{FF2B5EF4-FFF2-40B4-BE49-F238E27FC236}">
                  <a16:creationId xmlns:a16="http://schemas.microsoft.com/office/drawing/2014/main" id="{FC669438-31F5-4B95-8ABE-5B259DE104AF}"/>
                </a:ext>
              </a:extLst>
            </p:cNvPr>
            <p:cNvSpPr>
              <a:spLocks noChangeAspect="1"/>
            </p:cNvSpPr>
            <p:nvPr/>
          </p:nvSpPr>
          <p:spPr>
            <a:xfrm>
              <a:off x="636605" y="2935535"/>
              <a:ext cx="4523016" cy="2337334"/>
            </a:xfrm>
            <a:prstGeom prst="ellipse">
              <a:avLst/>
            </a:prstGeom>
            <a:solidFill>
              <a:schemeClr val="accent6">
                <a:lumMod val="40000"/>
                <a:lumOff val="60000"/>
              </a:schemeClr>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9" name="テキスト ボックス 8">
              <a:extLst>
                <a:ext uri="{FF2B5EF4-FFF2-40B4-BE49-F238E27FC236}">
                  <a16:creationId xmlns:a16="http://schemas.microsoft.com/office/drawing/2014/main" id="{48FA301B-82F0-452A-8566-0D58B15C215E}"/>
                </a:ext>
              </a:extLst>
            </p:cNvPr>
            <p:cNvSpPr txBox="1"/>
            <p:nvPr/>
          </p:nvSpPr>
          <p:spPr>
            <a:xfrm>
              <a:off x="2259196" y="3032618"/>
              <a:ext cx="1479751" cy="4604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ー　</a:t>
              </a:r>
              <a:r>
                <a:rPr kumimoji="1" lang="en-US" altLang="ja-JP"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Mission Ⅱ</a:t>
              </a: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　－</a:t>
              </a:r>
              <a:endParaRPr kumimoji="1" lang="en-US" altLang="ja-JP" sz="1233"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1" name="楕円 10">
              <a:extLst>
                <a:ext uri="{FF2B5EF4-FFF2-40B4-BE49-F238E27FC236}">
                  <a16:creationId xmlns:a16="http://schemas.microsoft.com/office/drawing/2014/main" id="{F93B9F64-B260-472D-868F-474918D5865B}"/>
                </a:ext>
              </a:extLst>
            </p:cNvPr>
            <p:cNvSpPr/>
            <p:nvPr/>
          </p:nvSpPr>
          <p:spPr>
            <a:xfrm>
              <a:off x="1236596" y="3422264"/>
              <a:ext cx="3330990" cy="1338725"/>
            </a:xfrm>
            <a:prstGeom prst="ellipse">
              <a:avLst/>
            </a:prstGeom>
            <a:solidFill>
              <a:schemeClr val="accent1">
                <a:lumMod val="40000"/>
                <a:lumOff val="60000"/>
              </a:schemeClr>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12" name="テキスト ボックス 11">
              <a:extLst>
                <a:ext uri="{FF2B5EF4-FFF2-40B4-BE49-F238E27FC236}">
                  <a16:creationId xmlns:a16="http://schemas.microsoft.com/office/drawing/2014/main" id="{F2A25BFC-7DBD-4ED4-994C-31CB0E02225B}"/>
                </a:ext>
              </a:extLst>
            </p:cNvPr>
            <p:cNvSpPr txBox="1"/>
            <p:nvPr/>
          </p:nvSpPr>
          <p:spPr>
            <a:xfrm>
              <a:off x="1624720" y="3972546"/>
              <a:ext cx="2802005" cy="4924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大阪での空飛ぶクルマ関連ビジネスプラン実現をめざす実務的な協議体</a:t>
              </a:r>
            </a:p>
          </p:txBody>
        </p:sp>
        <p:sp>
          <p:nvSpPr>
            <p:cNvPr id="14" name="テキスト ボックス 13">
              <a:extLst>
                <a:ext uri="{FF2B5EF4-FFF2-40B4-BE49-F238E27FC236}">
                  <a16:creationId xmlns:a16="http://schemas.microsoft.com/office/drawing/2014/main" id="{184A5EE9-C672-4B25-BA38-A65552644767}"/>
                </a:ext>
              </a:extLst>
            </p:cNvPr>
            <p:cNvSpPr txBox="1"/>
            <p:nvPr/>
          </p:nvSpPr>
          <p:spPr>
            <a:xfrm>
              <a:off x="2285848" y="3642535"/>
              <a:ext cx="1479751" cy="460468"/>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ー　</a:t>
              </a:r>
              <a:r>
                <a:rPr kumimoji="1" lang="en-US" altLang="ja-JP"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Mission Ⅰ</a:t>
              </a:r>
              <a:r>
                <a:rPr kumimoji="1" lang="ja-JP" altLang="en-US" sz="822"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　－</a:t>
              </a:r>
              <a:endParaRPr kumimoji="1" lang="en-US" altLang="ja-JP" sz="1233" b="1" i="0" u="none" strike="noStrike" kern="1200" cap="none" spc="0" normalizeH="0" baseline="0" noProof="0" dirty="0">
                <a:ln>
                  <a:noFill/>
                </a:ln>
                <a:solidFill>
                  <a:prstClr val="black"/>
                </a:solidFill>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5" name="テキスト ボックス 14">
              <a:extLst>
                <a:ext uri="{FF2B5EF4-FFF2-40B4-BE49-F238E27FC236}">
                  <a16:creationId xmlns:a16="http://schemas.microsoft.com/office/drawing/2014/main" id="{05139BDA-6198-42A7-AFFC-06C1E9CC8125}"/>
                </a:ext>
              </a:extLst>
            </p:cNvPr>
            <p:cNvSpPr txBox="1"/>
            <p:nvPr/>
          </p:nvSpPr>
          <p:spPr>
            <a:xfrm>
              <a:off x="2448952" y="2778120"/>
              <a:ext cx="1100240" cy="220818"/>
            </a:xfrm>
            <a:prstGeom prst="rect">
              <a:avLst/>
            </a:prstGeom>
            <a:solidFill>
              <a:schemeClr val="accent6"/>
            </a:solidFill>
            <a:ln w="28575">
              <a:solidFill>
                <a:schemeClr val="accent6"/>
              </a:solidFill>
            </a:ln>
            <a:effectLst>
              <a:outerShdw blurRad="50800" dist="38100" dir="5400000" algn="t" rotWithShape="0">
                <a:prstClr val="black">
                  <a:alpha val="40000"/>
                </a:prstClr>
              </a:outerShdw>
            </a:effectLst>
          </p:spPr>
          <p:txBody>
            <a:bodyPr wrap="square" lIns="27000" tIns="27000" rIns="270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Green Table</a:t>
              </a:r>
              <a:endParaRPr kumimoji="1" lang="ja-JP" altLang="en-US"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6" name="テキスト ボックス 15">
              <a:extLst>
                <a:ext uri="{FF2B5EF4-FFF2-40B4-BE49-F238E27FC236}">
                  <a16:creationId xmlns:a16="http://schemas.microsoft.com/office/drawing/2014/main" id="{0031F42C-6D71-40F6-9D3C-81473A60BE59}"/>
                </a:ext>
              </a:extLst>
            </p:cNvPr>
            <p:cNvSpPr txBox="1"/>
            <p:nvPr/>
          </p:nvSpPr>
          <p:spPr>
            <a:xfrm>
              <a:off x="2450632" y="2170891"/>
              <a:ext cx="1098560" cy="257369"/>
            </a:xfrm>
            <a:prstGeom prst="rect">
              <a:avLst/>
            </a:prstGeom>
            <a:solidFill>
              <a:schemeClr val="accent2"/>
            </a:solidFill>
            <a:ln w="28575">
              <a:solidFill>
                <a:schemeClr val="accent2"/>
              </a:solidFill>
            </a:ln>
            <a:effectLst>
              <a:outerShdw blurRad="50800" dist="38100" dir="5400000" algn="t" rotWithShape="0">
                <a:prstClr val="black">
                  <a:alpha val="40000"/>
                </a:prstClr>
              </a:outerShdw>
            </a:effectLst>
          </p:spPr>
          <p:txBody>
            <a:bodyPr wrap="none" lIns="27000" tIns="27000" rIns="270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Orange Table</a:t>
              </a:r>
              <a:endParaRPr kumimoji="1" lang="ja-JP" altLang="en-US"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7" name="テキスト ボックス 16">
              <a:extLst>
                <a:ext uri="{FF2B5EF4-FFF2-40B4-BE49-F238E27FC236}">
                  <a16:creationId xmlns:a16="http://schemas.microsoft.com/office/drawing/2014/main" id="{CDDAB349-CAD1-47E2-BAEA-9A4450650D82}"/>
                </a:ext>
              </a:extLst>
            </p:cNvPr>
            <p:cNvSpPr txBox="1"/>
            <p:nvPr/>
          </p:nvSpPr>
          <p:spPr>
            <a:xfrm>
              <a:off x="1939284" y="4736627"/>
              <a:ext cx="2152527" cy="4924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空飛ぶクルマをキーにした共創・協業プラットフォーム</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p:txBody>
        </p:sp>
        <p:sp>
          <p:nvSpPr>
            <p:cNvPr id="18" name="テキスト ボックス 17">
              <a:extLst>
                <a:ext uri="{FF2B5EF4-FFF2-40B4-BE49-F238E27FC236}">
                  <a16:creationId xmlns:a16="http://schemas.microsoft.com/office/drawing/2014/main" id="{AB677AFD-E9DA-4FE0-9F0C-26C33E360795}"/>
                </a:ext>
              </a:extLst>
            </p:cNvPr>
            <p:cNvSpPr txBox="1"/>
            <p:nvPr/>
          </p:nvSpPr>
          <p:spPr>
            <a:xfrm>
              <a:off x="2448953" y="3353222"/>
              <a:ext cx="1100240" cy="233760"/>
            </a:xfrm>
            <a:prstGeom prst="rect">
              <a:avLst/>
            </a:prstGeom>
            <a:solidFill>
              <a:schemeClr val="accent1"/>
            </a:solidFill>
            <a:ln w="28575">
              <a:solidFill>
                <a:schemeClr val="accent1"/>
              </a:solidFill>
            </a:ln>
            <a:effectLst>
              <a:outerShdw blurRad="50800" dist="38100" dir="5400000" algn="t" rotWithShape="0">
                <a:prstClr val="black">
                  <a:alpha val="40000"/>
                </a:prstClr>
              </a:outerShdw>
            </a:effectLst>
          </p:spPr>
          <p:txBody>
            <a:bodyPr wrap="square" lIns="27000" tIns="27000" rIns="27000" bIns="27000" rtlCol="0" anchor="ctr" anchorCtr="1">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rPr>
                <a:t>Blue Table</a:t>
              </a:r>
              <a:endParaRPr kumimoji="1" lang="ja-JP" altLang="en-US" sz="9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icrosoft YaHei UI" panose="020B0503020204020204" pitchFamily="34" charset="-122"/>
                <a:ea typeface="Microsoft YaHei UI" panose="020B0503020204020204" pitchFamily="34" charset="-122"/>
                <a:cs typeface="Segoe UI Semibold" panose="020B0702040204020203" pitchFamily="34" charset="0"/>
              </a:endParaRPr>
            </a:p>
          </p:txBody>
        </p:sp>
        <p:sp>
          <p:nvSpPr>
            <p:cNvPr id="19" name="テキスト ボックス 18">
              <a:extLst>
                <a:ext uri="{FF2B5EF4-FFF2-40B4-BE49-F238E27FC236}">
                  <a16:creationId xmlns:a16="http://schemas.microsoft.com/office/drawing/2014/main" id="{02F1F53D-0168-4BED-AB9F-45BEBF281D0C}"/>
                </a:ext>
              </a:extLst>
            </p:cNvPr>
            <p:cNvSpPr txBox="1"/>
            <p:nvPr/>
          </p:nvSpPr>
          <p:spPr>
            <a:xfrm>
              <a:off x="1920549" y="5323172"/>
              <a:ext cx="2145897" cy="49244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広くオープンな意見交換の場</a:t>
              </a:r>
              <a:endParaRPr kumimoji="1" lang="en-US" altLang="ja-JP"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（フォーラム・ワークショップ）</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p:txBody>
        </p:sp>
        <p:sp>
          <p:nvSpPr>
            <p:cNvPr id="21" name="楕円 20">
              <a:extLst>
                <a:ext uri="{FF2B5EF4-FFF2-40B4-BE49-F238E27FC236}">
                  <a16:creationId xmlns:a16="http://schemas.microsoft.com/office/drawing/2014/main" id="{14270162-015D-4019-8B88-B57ADEE35167}"/>
                </a:ext>
              </a:extLst>
            </p:cNvPr>
            <p:cNvSpPr/>
            <p:nvPr/>
          </p:nvSpPr>
          <p:spPr>
            <a:xfrm>
              <a:off x="254628" y="3762083"/>
              <a:ext cx="763792" cy="709725"/>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22" name="テキスト ボックス 21">
              <a:extLst>
                <a:ext uri="{FF2B5EF4-FFF2-40B4-BE49-F238E27FC236}">
                  <a16:creationId xmlns:a16="http://schemas.microsoft.com/office/drawing/2014/main" id="{D38F50A8-A2D3-43B8-A69C-4C7020713406}"/>
                </a:ext>
              </a:extLst>
            </p:cNvPr>
            <p:cNvSpPr txBox="1"/>
            <p:nvPr/>
          </p:nvSpPr>
          <p:spPr>
            <a:xfrm>
              <a:off x="34453" y="4175937"/>
              <a:ext cx="1165531"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「子育て」</a:t>
              </a:r>
            </a:p>
          </p:txBody>
        </p:sp>
        <p:pic>
          <p:nvPicPr>
            <p:cNvPr id="23" name="図 22" descr="黒い背景と白い文字&#10;&#10;自動的に生成された説明">
              <a:extLst>
                <a:ext uri="{FF2B5EF4-FFF2-40B4-BE49-F238E27FC236}">
                  <a16:creationId xmlns:a16="http://schemas.microsoft.com/office/drawing/2014/main" id="{697A9DE4-DA9B-48FB-B862-3D4CB301F222}"/>
                </a:ext>
              </a:extLst>
            </p:cNvPr>
            <p:cNvPicPr>
              <a:picLocks noChangeAspect="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08139" y="3856710"/>
              <a:ext cx="256770" cy="338170"/>
            </a:xfrm>
            <a:prstGeom prst="rect">
              <a:avLst/>
            </a:prstGeom>
          </p:spPr>
        </p:pic>
        <p:sp>
          <p:nvSpPr>
            <p:cNvPr id="25" name="楕円 24">
              <a:extLst>
                <a:ext uri="{FF2B5EF4-FFF2-40B4-BE49-F238E27FC236}">
                  <a16:creationId xmlns:a16="http://schemas.microsoft.com/office/drawing/2014/main" id="{8EB8DD51-F855-465A-8ED8-2C0DF6EC9A10}"/>
                </a:ext>
              </a:extLst>
            </p:cNvPr>
            <p:cNvSpPr/>
            <p:nvPr/>
          </p:nvSpPr>
          <p:spPr>
            <a:xfrm>
              <a:off x="4559791" y="3117477"/>
              <a:ext cx="702192" cy="684075"/>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26" name="テキスト ボックス 25">
              <a:extLst>
                <a:ext uri="{FF2B5EF4-FFF2-40B4-BE49-F238E27FC236}">
                  <a16:creationId xmlns:a16="http://schemas.microsoft.com/office/drawing/2014/main" id="{464613BE-CA18-4CE4-AB2C-2D4C3E675BA6}"/>
                </a:ext>
              </a:extLst>
            </p:cNvPr>
            <p:cNvSpPr txBox="1"/>
            <p:nvPr/>
          </p:nvSpPr>
          <p:spPr>
            <a:xfrm>
              <a:off x="4461339" y="3500382"/>
              <a:ext cx="910392"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「観光」</a:t>
              </a:r>
            </a:p>
          </p:txBody>
        </p:sp>
        <p:pic>
          <p:nvPicPr>
            <p:cNvPr id="27" name="図 26" descr="挿絵 が含まれている画像&#10;&#10;自動的に生成された説明">
              <a:extLst>
                <a:ext uri="{FF2B5EF4-FFF2-40B4-BE49-F238E27FC236}">
                  <a16:creationId xmlns:a16="http://schemas.microsoft.com/office/drawing/2014/main" id="{7F0F6DEE-6952-4711-B495-7BDF80D9F88D}"/>
                </a:ext>
              </a:extLst>
            </p:cNvPr>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787838" y="3201733"/>
              <a:ext cx="274789" cy="341757"/>
            </a:xfrm>
            <a:prstGeom prst="rect">
              <a:avLst/>
            </a:prstGeom>
          </p:spPr>
        </p:pic>
        <p:sp>
          <p:nvSpPr>
            <p:cNvPr id="29" name="楕円 28">
              <a:extLst>
                <a:ext uri="{FF2B5EF4-FFF2-40B4-BE49-F238E27FC236}">
                  <a16:creationId xmlns:a16="http://schemas.microsoft.com/office/drawing/2014/main" id="{2122D2F1-4774-418D-B17A-39C442725540}"/>
                </a:ext>
              </a:extLst>
            </p:cNvPr>
            <p:cNvSpPr/>
            <p:nvPr/>
          </p:nvSpPr>
          <p:spPr>
            <a:xfrm>
              <a:off x="3738107" y="2754135"/>
              <a:ext cx="778858" cy="688363"/>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30" name="テキスト ボックス 29">
              <a:extLst>
                <a:ext uri="{FF2B5EF4-FFF2-40B4-BE49-F238E27FC236}">
                  <a16:creationId xmlns:a16="http://schemas.microsoft.com/office/drawing/2014/main" id="{68FB59DC-3413-495B-B671-EFF18A5053DE}"/>
                </a:ext>
              </a:extLst>
            </p:cNvPr>
            <p:cNvSpPr txBox="1"/>
            <p:nvPr/>
          </p:nvSpPr>
          <p:spPr>
            <a:xfrm>
              <a:off x="3602127" y="3024814"/>
              <a:ext cx="1051117" cy="465084"/>
            </a:xfrm>
            <a:prstGeom prst="rect">
              <a:avLst/>
            </a:prstGeom>
            <a:noFill/>
          </p:spPr>
          <p:txBody>
            <a:bodyPr wrap="square" rtlCol="0">
              <a:spAutoFit/>
            </a:bodyPr>
            <a:lstStyle/>
            <a:p>
              <a:pPr marL="0" marR="0" lvl="0" indent="0" algn="ctr" defTabSz="457200" rtl="0" eaLnBrk="1" fontAlgn="auto" latinLnBrk="0" hangingPunct="1">
                <a:lnSpc>
                  <a:spcPts val="959"/>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「未来社会」　　　      </a:t>
              </a: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「次世代」</a:t>
              </a:r>
            </a:p>
          </p:txBody>
        </p:sp>
        <p:pic>
          <p:nvPicPr>
            <p:cNvPr id="31" name="図 30" descr="黒い背景と白い文字&#10;&#10;自動的に生成された説明">
              <a:extLst>
                <a:ext uri="{FF2B5EF4-FFF2-40B4-BE49-F238E27FC236}">
                  <a16:creationId xmlns:a16="http://schemas.microsoft.com/office/drawing/2014/main" id="{099EC40A-37A5-4558-9E65-3C947193E613}"/>
                </a:ext>
              </a:extLst>
            </p:cNvPr>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3965896" y="2771031"/>
              <a:ext cx="304139" cy="272669"/>
            </a:xfrm>
            <a:prstGeom prst="rect">
              <a:avLst/>
            </a:prstGeom>
          </p:spPr>
        </p:pic>
        <p:sp>
          <p:nvSpPr>
            <p:cNvPr id="33" name="楕円 32">
              <a:extLst>
                <a:ext uri="{FF2B5EF4-FFF2-40B4-BE49-F238E27FC236}">
                  <a16:creationId xmlns:a16="http://schemas.microsoft.com/office/drawing/2014/main" id="{F15F6672-1F03-4823-BFA6-F6DE1B8782DC}"/>
                </a:ext>
              </a:extLst>
            </p:cNvPr>
            <p:cNvSpPr/>
            <p:nvPr/>
          </p:nvSpPr>
          <p:spPr>
            <a:xfrm>
              <a:off x="1500335" y="4875230"/>
              <a:ext cx="681170" cy="623944"/>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pic>
          <p:nvPicPr>
            <p:cNvPr id="34" name="図 33">
              <a:extLst>
                <a:ext uri="{FF2B5EF4-FFF2-40B4-BE49-F238E27FC236}">
                  <a16:creationId xmlns:a16="http://schemas.microsoft.com/office/drawing/2014/main" id="{BFD19A62-B372-4842-A401-13EF8C91AD4F}"/>
                </a:ext>
              </a:extLst>
            </p:cNvPr>
            <p:cNvPicPr>
              <a:picLocks noChangeAspect="1"/>
            </p:cNvPicPr>
            <p:nvPr/>
          </p:nvPicPr>
          <p:blipFill>
            <a:blip r:embed="rId6" cstate="print">
              <a:duotone>
                <a:schemeClr val="accent2">
                  <a:shade val="45000"/>
                  <a:satMod val="135000"/>
                </a:schemeClr>
                <a:prstClr val="white"/>
              </a:duotone>
              <a:extLst>
                <a:ext uri="{BEBA8EAE-BF5A-486C-A8C5-ECC9F3942E4B}">
                  <a14:imgProps xmlns:a14="http://schemas.microsoft.com/office/drawing/2010/main">
                    <a14:imgLayer r:embed="rId7">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1711685" y="4934199"/>
              <a:ext cx="320405" cy="320405"/>
            </a:xfrm>
            <a:prstGeom prst="rect">
              <a:avLst/>
            </a:prstGeom>
          </p:spPr>
        </p:pic>
        <p:sp>
          <p:nvSpPr>
            <p:cNvPr id="35" name="テキスト ボックス 34">
              <a:extLst>
                <a:ext uri="{FF2B5EF4-FFF2-40B4-BE49-F238E27FC236}">
                  <a16:creationId xmlns:a16="http://schemas.microsoft.com/office/drawing/2014/main" id="{3D587239-E5AB-4090-8ABC-05AA517B3D0E}"/>
                </a:ext>
              </a:extLst>
            </p:cNvPr>
            <p:cNvSpPr txBox="1"/>
            <p:nvPr/>
          </p:nvSpPr>
          <p:spPr>
            <a:xfrm>
              <a:off x="1325957" y="5243305"/>
              <a:ext cx="104807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「ものづくり」</a:t>
              </a:r>
            </a:p>
          </p:txBody>
        </p:sp>
        <p:sp>
          <p:nvSpPr>
            <p:cNvPr id="37" name="楕円 36">
              <a:extLst>
                <a:ext uri="{FF2B5EF4-FFF2-40B4-BE49-F238E27FC236}">
                  <a16:creationId xmlns:a16="http://schemas.microsoft.com/office/drawing/2014/main" id="{906DE193-B883-4004-B066-BDB3067BF40C}"/>
                </a:ext>
              </a:extLst>
            </p:cNvPr>
            <p:cNvSpPr/>
            <p:nvPr/>
          </p:nvSpPr>
          <p:spPr>
            <a:xfrm>
              <a:off x="4840025" y="3822361"/>
              <a:ext cx="782983" cy="778279"/>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38" name="テキスト ボックス 37">
              <a:extLst>
                <a:ext uri="{FF2B5EF4-FFF2-40B4-BE49-F238E27FC236}">
                  <a16:creationId xmlns:a16="http://schemas.microsoft.com/office/drawing/2014/main" id="{063005CE-57DC-4386-8D59-E3A2CBC2754A}"/>
                </a:ext>
              </a:extLst>
            </p:cNvPr>
            <p:cNvSpPr txBox="1"/>
            <p:nvPr/>
          </p:nvSpPr>
          <p:spPr>
            <a:xfrm>
              <a:off x="4840025" y="4174881"/>
              <a:ext cx="782983" cy="465084"/>
            </a:xfrm>
            <a:prstGeom prst="rect">
              <a:avLst/>
            </a:prstGeom>
            <a:noFill/>
          </p:spPr>
          <p:txBody>
            <a:bodyPr wrap="square" rtlCol="0">
              <a:spAutoFit/>
            </a:bodyPr>
            <a:lstStyle/>
            <a:p>
              <a:pPr marL="0" marR="0" lvl="0" indent="0" algn="ctr" defTabSz="457200" rtl="0" eaLnBrk="1" fontAlgn="auto" latinLnBrk="0" hangingPunct="1">
                <a:lnSpc>
                  <a:spcPts val="959"/>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「まちづくり」</a:t>
              </a:r>
              <a:endParaRPr kumimoji="1"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endParaRPr>
            </a:p>
            <a:p>
              <a:pPr marL="0" marR="0" lvl="0" indent="0" algn="ctr" defTabSz="457200" rtl="0" eaLnBrk="1" fontAlgn="auto" latinLnBrk="0" hangingPunct="1">
                <a:lnSpc>
                  <a:spcPts val="959"/>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「インフラ」</a:t>
              </a:r>
            </a:p>
          </p:txBody>
        </p:sp>
        <p:pic>
          <p:nvPicPr>
            <p:cNvPr id="39" name="図 38" descr="部屋, 挿絵, テーブル が含まれている画像&#10;&#10;自動的に生成された説明">
              <a:extLst>
                <a:ext uri="{FF2B5EF4-FFF2-40B4-BE49-F238E27FC236}">
                  <a16:creationId xmlns:a16="http://schemas.microsoft.com/office/drawing/2014/main" id="{005AA161-5E8D-4B4B-BB84-84F8785B9722}"/>
                </a:ext>
              </a:extLst>
            </p:cNvPr>
            <p:cNvPicPr>
              <a:picLocks noChangeAspect="1"/>
            </p:cNvPicPr>
            <p:nvPr/>
          </p:nvPicPr>
          <p:blipFill>
            <a:blip r:embed="rId8" cstate="print">
              <a:duotone>
                <a:schemeClr val="accent2">
                  <a:shade val="45000"/>
                  <a:satMod val="135000"/>
                </a:schemeClr>
                <a:prstClr val="white"/>
              </a:duotone>
              <a:extLst>
                <a:ext uri="{BEBA8EAE-BF5A-486C-A8C5-ECC9F3942E4B}">
                  <a14:imgProps xmlns:a14="http://schemas.microsoft.com/office/drawing/2010/main">
                    <a14:imgLayer r:embed="rId9">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5027705" y="3877601"/>
              <a:ext cx="336893" cy="336893"/>
            </a:xfrm>
            <a:prstGeom prst="rect">
              <a:avLst/>
            </a:prstGeom>
          </p:spPr>
        </p:pic>
        <p:sp>
          <p:nvSpPr>
            <p:cNvPr id="41" name="楕円 40">
              <a:extLst>
                <a:ext uri="{FF2B5EF4-FFF2-40B4-BE49-F238E27FC236}">
                  <a16:creationId xmlns:a16="http://schemas.microsoft.com/office/drawing/2014/main" id="{54D39AA7-1E1B-4C9A-BB4D-A26C0F4CFF6C}"/>
                </a:ext>
              </a:extLst>
            </p:cNvPr>
            <p:cNvSpPr/>
            <p:nvPr/>
          </p:nvSpPr>
          <p:spPr>
            <a:xfrm>
              <a:off x="3833109" y="4914690"/>
              <a:ext cx="673021" cy="626819"/>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2" name="テキスト ボックス 41">
              <a:extLst>
                <a:ext uri="{FF2B5EF4-FFF2-40B4-BE49-F238E27FC236}">
                  <a16:creationId xmlns:a16="http://schemas.microsoft.com/office/drawing/2014/main" id="{9851C4FD-4F41-4F2F-B3AA-C22CC1569746}"/>
                </a:ext>
              </a:extLst>
            </p:cNvPr>
            <p:cNvSpPr txBox="1"/>
            <p:nvPr/>
          </p:nvSpPr>
          <p:spPr>
            <a:xfrm>
              <a:off x="3819363" y="5029611"/>
              <a:ext cx="686767"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750" b="1"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r>
                <a:rPr kumimoji="1" lang="en-US" altLang="ja-JP" sz="75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r>
                <a:rPr kumimoji="1" lang="ja-JP" altLang="en-US" sz="750" b="0" i="0" u="none"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Segoe UI Semibold" panose="020B0702040204020203" pitchFamily="34" charset="0"/>
                </a:rPr>
                <a:t>」</a:t>
              </a:r>
            </a:p>
          </p:txBody>
        </p:sp>
        <p:sp>
          <p:nvSpPr>
            <p:cNvPr id="44" name="楕円 43">
              <a:extLst>
                <a:ext uri="{FF2B5EF4-FFF2-40B4-BE49-F238E27FC236}">
                  <a16:creationId xmlns:a16="http://schemas.microsoft.com/office/drawing/2014/main" id="{33EC32B9-83FF-4BC2-884E-6CACF54F339E}"/>
                </a:ext>
              </a:extLst>
            </p:cNvPr>
            <p:cNvSpPr/>
            <p:nvPr/>
          </p:nvSpPr>
          <p:spPr>
            <a:xfrm>
              <a:off x="1571013" y="2740536"/>
              <a:ext cx="687183" cy="705939"/>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5" name="テキスト ボックス 44">
              <a:extLst>
                <a:ext uri="{FF2B5EF4-FFF2-40B4-BE49-F238E27FC236}">
                  <a16:creationId xmlns:a16="http://schemas.microsoft.com/office/drawing/2014/main" id="{757D5E2A-00AB-435E-B2F7-4F27411A1AE2}"/>
                </a:ext>
              </a:extLst>
            </p:cNvPr>
            <p:cNvSpPr txBox="1"/>
            <p:nvPr/>
          </p:nvSpPr>
          <p:spPr>
            <a:xfrm>
              <a:off x="1500336" y="3146743"/>
              <a:ext cx="860497"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「医療」</a:t>
              </a:r>
            </a:p>
          </p:txBody>
        </p:sp>
        <p:pic>
          <p:nvPicPr>
            <p:cNvPr id="46" name="図 45" descr="暗い, 時計 が含まれている画像&#10;&#10;自動的に生成された説明">
              <a:extLst>
                <a:ext uri="{FF2B5EF4-FFF2-40B4-BE49-F238E27FC236}">
                  <a16:creationId xmlns:a16="http://schemas.microsoft.com/office/drawing/2014/main" id="{1404C8C6-2B3D-4AF4-B3FF-3C31E1FD90E5}"/>
                </a:ext>
              </a:extLst>
            </p:cNvPr>
            <p:cNvPicPr>
              <a:picLocks noChangeAspect="1"/>
            </p:cNvPicPr>
            <p:nvPr/>
          </p:nvPicPr>
          <p:blipFill>
            <a:blip r:embed="rId10"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1768163" y="2882616"/>
              <a:ext cx="343718" cy="309871"/>
            </a:xfrm>
            <a:prstGeom prst="rect">
              <a:avLst/>
            </a:prstGeom>
          </p:spPr>
        </p:pic>
        <p:sp>
          <p:nvSpPr>
            <p:cNvPr id="48" name="楕円 47">
              <a:extLst>
                <a:ext uri="{FF2B5EF4-FFF2-40B4-BE49-F238E27FC236}">
                  <a16:creationId xmlns:a16="http://schemas.microsoft.com/office/drawing/2014/main" id="{7E5EC1FD-6939-4B23-B988-F9FB313C44FD}"/>
                </a:ext>
              </a:extLst>
            </p:cNvPr>
            <p:cNvSpPr/>
            <p:nvPr/>
          </p:nvSpPr>
          <p:spPr>
            <a:xfrm>
              <a:off x="714311" y="3102876"/>
              <a:ext cx="741968" cy="681617"/>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49" name="テキスト ボックス 48">
              <a:extLst>
                <a:ext uri="{FF2B5EF4-FFF2-40B4-BE49-F238E27FC236}">
                  <a16:creationId xmlns:a16="http://schemas.microsoft.com/office/drawing/2014/main" id="{F27D72D7-E786-4EAA-AC8F-5D40F30373E2}"/>
                </a:ext>
              </a:extLst>
            </p:cNvPr>
            <p:cNvSpPr txBox="1"/>
            <p:nvPr/>
          </p:nvSpPr>
          <p:spPr>
            <a:xfrm>
              <a:off x="682102" y="3526894"/>
              <a:ext cx="849673"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「福祉」</a:t>
              </a:r>
            </a:p>
          </p:txBody>
        </p:sp>
        <p:pic>
          <p:nvPicPr>
            <p:cNvPr id="50" name="図 49" descr="挿絵 が含まれている画像&#10;&#10;自動的に生成された説明">
              <a:extLst>
                <a:ext uri="{FF2B5EF4-FFF2-40B4-BE49-F238E27FC236}">
                  <a16:creationId xmlns:a16="http://schemas.microsoft.com/office/drawing/2014/main" id="{D6B7B256-97F1-4923-BAE3-AAA8F099462D}"/>
                </a:ext>
              </a:extLst>
            </p:cNvPr>
            <p:cNvPicPr>
              <a:picLocks noChangeAspect="1"/>
            </p:cNvPicPr>
            <p:nvPr/>
          </p:nvPicPr>
          <p:blipFill>
            <a:blip r:embed="rId11"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964088" y="3194041"/>
              <a:ext cx="289705" cy="333713"/>
            </a:xfrm>
            <a:prstGeom prst="rect">
              <a:avLst/>
            </a:prstGeom>
          </p:spPr>
        </p:pic>
        <p:sp>
          <p:nvSpPr>
            <p:cNvPr id="52" name="楕円 51">
              <a:extLst>
                <a:ext uri="{FF2B5EF4-FFF2-40B4-BE49-F238E27FC236}">
                  <a16:creationId xmlns:a16="http://schemas.microsoft.com/office/drawing/2014/main" id="{1DFAD086-B04B-471F-A105-BE2975614A7D}"/>
                </a:ext>
              </a:extLst>
            </p:cNvPr>
            <p:cNvSpPr/>
            <p:nvPr/>
          </p:nvSpPr>
          <p:spPr>
            <a:xfrm>
              <a:off x="736346" y="4530542"/>
              <a:ext cx="695194" cy="664161"/>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3" name="テキスト ボックス 52">
              <a:extLst>
                <a:ext uri="{FF2B5EF4-FFF2-40B4-BE49-F238E27FC236}">
                  <a16:creationId xmlns:a16="http://schemas.microsoft.com/office/drawing/2014/main" id="{D53B8920-6396-49DC-ABDF-60901005B876}"/>
                </a:ext>
              </a:extLst>
            </p:cNvPr>
            <p:cNvSpPr txBox="1"/>
            <p:nvPr/>
          </p:nvSpPr>
          <p:spPr>
            <a:xfrm>
              <a:off x="588005" y="4937343"/>
              <a:ext cx="1029036"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「サービス」</a:t>
              </a:r>
            </a:p>
          </p:txBody>
        </p:sp>
        <p:pic>
          <p:nvPicPr>
            <p:cNvPr id="54" name="図 53" descr="挿絵, 時計 が含まれている画像&#10;&#10;自動的に生成された説明">
              <a:extLst>
                <a:ext uri="{FF2B5EF4-FFF2-40B4-BE49-F238E27FC236}">
                  <a16:creationId xmlns:a16="http://schemas.microsoft.com/office/drawing/2014/main" id="{36DCE0B6-2898-41BE-A663-9678874F5D5C}"/>
                </a:ext>
              </a:extLst>
            </p:cNvPr>
            <p:cNvPicPr>
              <a:picLocks noChangeAspect="1"/>
            </p:cNvPicPr>
            <p:nvPr/>
          </p:nvPicPr>
          <p:blipFill>
            <a:blip r:embed="rId12" cstate="print">
              <a:duotone>
                <a:schemeClr val="accent2">
                  <a:shade val="45000"/>
                  <a:satMod val="135000"/>
                </a:schemeClr>
                <a:prstClr val="white"/>
              </a:duotone>
              <a:extLst>
                <a:ext uri="{BEBA8EAE-BF5A-486C-A8C5-ECC9F3942E4B}">
                  <a14:imgProps xmlns:a14="http://schemas.microsoft.com/office/drawing/2010/main">
                    <a14:imgLayer r:embed="rId13">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945930" y="4631035"/>
              <a:ext cx="336905" cy="336905"/>
            </a:xfrm>
            <a:prstGeom prst="rect">
              <a:avLst/>
            </a:prstGeom>
          </p:spPr>
        </p:pic>
        <p:sp>
          <p:nvSpPr>
            <p:cNvPr id="56" name="楕円 55">
              <a:extLst>
                <a:ext uri="{FF2B5EF4-FFF2-40B4-BE49-F238E27FC236}">
                  <a16:creationId xmlns:a16="http://schemas.microsoft.com/office/drawing/2014/main" id="{D3685E36-644F-450C-8450-F2BAACA609DA}"/>
                </a:ext>
              </a:extLst>
            </p:cNvPr>
            <p:cNvSpPr/>
            <p:nvPr/>
          </p:nvSpPr>
          <p:spPr>
            <a:xfrm>
              <a:off x="4461166" y="4528810"/>
              <a:ext cx="693401" cy="664161"/>
            </a:xfrm>
            <a:prstGeom prst="ellipse">
              <a:avLst/>
            </a:prstGeom>
            <a:solidFill>
              <a:schemeClr val="bg1">
                <a:alpha val="50000"/>
              </a:schemeClr>
            </a:solidFill>
            <a:ln w="28575">
              <a:solidFill>
                <a:schemeClr val="accent2">
                  <a:lumMod val="40000"/>
                  <a:lumOff val="6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33" b="0" i="0" u="none" strike="noStrike" kern="1200" cap="none" spc="0" normalizeH="0" baseline="0" noProof="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7" name="テキスト ボックス 56">
              <a:extLst>
                <a:ext uri="{FF2B5EF4-FFF2-40B4-BE49-F238E27FC236}">
                  <a16:creationId xmlns:a16="http://schemas.microsoft.com/office/drawing/2014/main" id="{9E914CF7-C964-43BE-BF46-6949B47E4655}"/>
                </a:ext>
              </a:extLst>
            </p:cNvPr>
            <p:cNvSpPr txBox="1"/>
            <p:nvPr/>
          </p:nvSpPr>
          <p:spPr>
            <a:xfrm>
              <a:off x="4383349" y="4872988"/>
              <a:ext cx="837263" cy="24622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a:t>
              </a:r>
              <a:r>
                <a:rPr kumimoji="1" lang="ja-JP" altLang="en-US"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Segoe UI Semibold" panose="020B0702040204020203" pitchFamily="34" charset="0"/>
                </a:rPr>
                <a:t>「災害対策」</a:t>
              </a:r>
            </a:p>
          </p:txBody>
        </p:sp>
        <p:pic>
          <p:nvPicPr>
            <p:cNvPr id="58" name="図 57" descr="黒い背景と白い文字&#10;&#10;自動的に生成された説明">
              <a:extLst>
                <a:ext uri="{FF2B5EF4-FFF2-40B4-BE49-F238E27FC236}">
                  <a16:creationId xmlns:a16="http://schemas.microsoft.com/office/drawing/2014/main" id="{BB431C2E-C79B-42A6-9224-B8FA77F2E253}"/>
                </a:ext>
              </a:extLst>
            </p:cNvPr>
            <p:cNvPicPr>
              <a:picLocks noChangeAspect="1"/>
            </p:cNvPicPr>
            <p:nvPr/>
          </p:nvPicPr>
          <p:blipFill>
            <a:blip r:embed="rId1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4623879" y="4575129"/>
              <a:ext cx="357924" cy="340615"/>
            </a:xfrm>
            <a:prstGeom prst="rect">
              <a:avLst/>
            </a:prstGeom>
          </p:spPr>
        </p:pic>
      </p:grpSp>
      <p:sp>
        <p:nvSpPr>
          <p:cNvPr id="66" name="タイトル 4">
            <a:extLst>
              <a:ext uri="{FF2B5EF4-FFF2-40B4-BE49-F238E27FC236}">
                <a16:creationId xmlns:a16="http://schemas.microsoft.com/office/drawing/2014/main" id="{255B73C9-4FE7-48CE-9443-9A2393BCD352}"/>
              </a:ext>
            </a:extLst>
          </p:cNvPr>
          <p:cNvSpPr txBox="1">
            <a:spLocks/>
          </p:cNvSpPr>
          <p:nvPr/>
        </p:nvSpPr>
        <p:spPr>
          <a:xfrm>
            <a:off x="132184" y="504295"/>
            <a:ext cx="8943976" cy="897079"/>
          </a:xfrm>
          <a:prstGeom prst="rect">
            <a:avLst/>
          </a:prstGeom>
        </p:spPr>
        <p:txBody>
          <a:bodyPr vert="horz" lIns="68580" tIns="34290" rIns="68580" bIns="34290" rtlCol="0" anchor="t">
            <a:noAutofit/>
          </a:bodyPr>
          <a:lstStyle>
            <a:lvl1pPr algn="ctr" defTabSz="914400"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00" rtl="0" eaLnBrk="1" fontAlgn="auto" latinLnBrk="0" hangingPunct="1">
              <a:lnSpc>
                <a:spcPts val="1500"/>
              </a:lnSpc>
              <a:spcBef>
                <a:spcPct val="0"/>
              </a:spcBef>
              <a:spcAft>
                <a:spcPts val="0"/>
              </a:spcAft>
              <a:buClrTx/>
              <a:buSzTx/>
              <a:buFontTx/>
              <a:buNone/>
              <a:tabLst/>
              <a:defRPr/>
            </a:pP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〇</a:t>
            </a:r>
            <a:r>
              <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2025</a:t>
            </a: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年大阪・関西万博での空飛ぶクルマの商用運航、並びに</a:t>
            </a:r>
            <a:r>
              <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2030</a:t>
            </a: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年代の実用拡大（空飛ぶクルマ都市型ビジネス創造都市の実現）をめざし、</a:t>
            </a:r>
            <a:endPar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ct val="0"/>
              </a:spcBef>
              <a:spcAft>
                <a:spcPts val="0"/>
              </a:spcAft>
              <a:buClrTx/>
              <a:buSzTx/>
              <a:buFontTx/>
              <a:buNone/>
              <a:tabLst/>
              <a:defRPr/>
            </a:pPr>
            <a:r>
              <a:rPr kumimoji="1" lang="en-US" altLang="ja-JP" sz="1125"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   </a:t>
            </a:r>
            <a:r>
              <a:rPr kumimoji="1" lang="ja-JP" altLang="en-US"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国における制度設計・ルール作りに資する、実務的協議や実証実験等を精力的に進め、具体的かつ現実的な課題の抽出や提案を行う</a:t>
            </a: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ことを主な目的の</a:t>
            </a:r>
            <a:endPar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ct val="0"/>
              </a:spcBef>
              <a:spcAft>
                <a:spcPts val="0"/>
              </a:spcAft>
              <a:buClrTx/>
              <a:buSzTx/>
              <a:buFontTx/>
              <a:buNone/>
              <a:tabLst/>
              <a:defRPr/>
            </a:pP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一つとして、「空の移動革命社会実装大阪ラウンドテーブル」を設立。</a:t>
            </a:r>
            <a:endParaRPr kumimoji="1" lang="en-US" altLang="ja-JP"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2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〇大阪でのビジネスプラン実現をめざす事業者を中心に、産官学が協力・連携して、</a:t>
            </a:r>
            <a:r>
              <a:rPr kumimoji="1" lang="ja-JP" altLang="en-US"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国（国交省・経産省）や国際博覧会協会、大阪市とも情報共有、</a:t>
            </a:r>
            <a:endParaRPr kumimoji="1" lang="en-US" altLang="ja-JP"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125"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   </a:t>
            </a:r>
            <a:r>
              <a:rPr kumimoji="1" lang="ja-JP" altLang="en-US"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rPr>
              <a:t>機能分担しながら一体性を確保しつつ、取組みを推進。</a:t>
            </a:r>
            <a:endParaRPr kumimoji="1" lang="en-US" altLang="ja-JP" sz="1125" b="0" i="0" u="sng"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j-cs"/>
            </a:endParaRPr>
          </a:p>
        </p:txBody>
      </p:sp>
      <p:sp>
        <p:nvSpPr>
          <p:cNvPr id="55" name="正方形/長方形 54">
            <a:extLst>
              <a:ext uri="{FF2B5EF4-FFF2-40B4-BE49-F238E27FC236}">
                <a16:creationId xmlns:a16="http://schemas.microsoft.com/office/drawing/2014/main" id="{B2A54E23-F3DA-406F-990E-3803F39FED2B}"/>
              </a:ext>
            </a:extLst>
          </p:cNvPr>
          <p:cNvSpPr/>
          <p:nvPr/>
        </p:nvSpPr>
        <p:spPr bwMode="gray">
          <a:xfrm>
            <a:off x="4417767" y="1998406"/>
            <a:ext cx="4664883" cy="3763416"/>
          </a:xfrm>
          <a:prstGeom prst="rect">
            <a:avLst/>
          </a:prstGeom>
          <a:solidFill>
            <a:schemeClr val="bg1"/>
          </a:solidFill>
          <a:ln w="6350" algn="ctr">
            <a:solidFill>
              <a:srgbClr val="62B5E5"/>
            </a:solidFill>
            <a:miter lim="800000"/>
            <a:headEnd/>
            <a:tailEnd/>
          </a:ln>
        </p:spPr>
        <p:txBody>
          <a:bodyPr rot="0" spcFirstLastPara="0" vertOverflow="overflow" horzOverflow="overflow" vert="horz" wrap="square" lIns="29142" tIns="135000" rIns="29142" bIns="0" numCol="1" spcCol="0" rtlCol="0" fromWordArt="0" anchor="t" anchorCtr="0" forceAA="0" compatLnSpc="1">
            <a:prstTxWarp prst="textNoShape">
              <a:avLst/>
            </a:prstTxWarp>
            <a:noAutofit/>
          </a:bodyPr>
          <a:lstStyle/>
          <a:p>
            <a:pPr marL="128588" marR="0" lvl="0" indent="-128588" algn="l" defTabSz="801837" rtl="0" eaLnBrk="1" fontAlgn="auto" latinLnBrk="0" hangingPunct="1">
              <a:lnSpc>
                <a:spcPct val="100000"/>
              </a:lnSpc>
              <a:spcBef>
                <a:spcPts val="150"/>
              </a:spcBef>
              <a:spcAft>
                <a:spcPts val="0"/>
              </a:spcAft>
              <a:buClr>
                <a:srgbClr val="62B5E5"/>
              </a:buClr>
              <a:buSzPct val="100000"/>
              <a:buFont typeface="Wingdings" panose="05000000000000000000" pitchFamily="2" charset="2"/>
              <a:buChar char="n"/>
              <a:tabLst/>
              <a:defRPr/>
            </a:pP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国の「空の移動革命に向けた官民協議会」と連携</a:t>
            </a:r>
            <a:r>
              <a:rPr kumimoji="1" lang="ja-JP" altLang="en-US" sz="1200" b="1" i="0" u="none" strike="noStrike" kern="1200" cap="none" spc="0" normalizeH="0" baseline="0" noProof="0" dirty="0" smtClean="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し制度</a:t>
            </a: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設計等に向けた議論を加速する</a:t>
            </a:r>
          </a:p>
        </p:txBody>
      </p:sp>
      <p:sp>
        <p:nvSpPr>
          <p:cNvPr id="62" name="正方形/長方形 61">
            <a:extLst>
              <a:ext uri="{FF2B5EF4-FFF2-40B4-BE49-F238E27FC236}">
                <a16:creationId xmlns:a16="http://schemas.microsoft.com/office/drawing/2014/main" id="{3DE110AA-6802-47F7-A6A0-90E36C5ABE8B}"/>
              </a:ext>
            </a:extLst>
          </p:cNvPr>
          <p:cNvSpPr/>
          <p:nvPr/>
        </p:nvSpPr>
        <p:spPr bwMode="gray">
          <a:xfrm>
            <a:off x="4417767" y="6170727"/>
            <a:ext cx="4664883" cy="625698"/>
          </a:xfrm>
          <a:prstGeom prst="rect">
            <a:avLst/>
          </a:prstGeom>
          <a:solidFill>
            <a:schemeClr val="bg1">
              <a:alpha val="50000"/>
            </a:schemeClr>
          </a:solidFill>
          <a:ln w="6350" algn="ctr">
            <a:solidFill>
              <a:srgbClr val="FFC000"/>
            </a:solidFill>
            <a:miter lim="800000"/>
            <a:headEnd/>
            <a:tailEnd/>
          </a:ln>
        </p:spPr>
        <p:txBody>
          <a:bodyPr rot="0" spcFirstLastPara="0" vertOverflow="overflow" horzOverflow="overflow" vert="horz" wrap="square" lIns="29142" tIns="135000" rIns="29142" bIns="29142" numCol="1" spcCol="0" rtlCol="0" fromWordArt="0" anchor="ctr" anchorCtr="0" forceAA="0" compatLnSpc="1">
            <a:prstTxWarp prst="textNoShape">
              <a:avLst/>
            </a:prstTxWarp>
            <a:noAutofit/>
          </a:bodyPr>
          <a:lstStyle/>
          <a:p>
            <a:pPr marL="128588" marR="0" lvl="0" indent="-128588" algn="l" defTabSz="801837" rtl="0" eaLnBrk="1" fontAlgn="auto" latinLnBrk="0" hangingPunct="1">
              <a:lnSpc>
                <a:spcPct val="100000"/>
              </a:lnSpc>
              <a:spcBef>
                <a:spcPts val="150"/>
              </a:spcBef>
              <a:spcAft>
                <a:spcPts val="0"/>
              </a:spcAft>
              <a:buClr>
                <a:srgbClr val="FFC000"/>
              </a:buClr>
              <a:buSzPct val="100000"/>
              <a:buFont typeface="Wingdings" panose="05000000000000000000" pitchFamily="2" charset="2"/>
              <a:buChar char="n"/>
              <a:tabLst/>
              <a:defRPr/>
            </a:pP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多様な人々とオープンに意見交換を実施し、社会受容性の向上を図る</a:t>
            </a:r>
          </a:p>
        </p:txBody>
      </p:sp>
      <p:sp>
        <p:nvSpPr>
          <p:cNvPr id="63" name="正方形/長方形 62">
            <a:extLst>
              <a:ext uri="{FF2B5EF4-FFF2-40B4-BE49-F238E27FC236}">
                <a16:creationId xmlns:a16="http://schemas.microsoft.com/office/drawing/2014/main" id="{863007E2-20D5-4FC7-8278-C65BEB2265C9}"/>
              </a:ext>
            </a:extLst>
          </p:cNvPr>
          <p:cNvSpPr/>
          <p:nvPr/>
        </p:nvSpPr>
        <p:spPr bwMode="gray">
          <a:xfrm>
            <a:off x="4408191" y="1759829"/>
            <a:ext cx="4674459" cy="334172"/>
          </a:xfrm>
          <a:prstGeom prst="rect">
            <a:avLst/>
          </a:prstGeom>
          <a:solidFill>
            <a:schemeClr val="accent1"/>
          </a:solidFill>
          <a:ln w="6350" algn="ctr">
            <a:noFill/>
            <a:miter lim="800000"/>
            <a:headEnd/>
            <a:tailEnd/>
          </a:ln>
        </p:spPr>
        <p:txBody>
          <a:bodyPr rot="0" spcFirstLastPara="0" vertOverflow="overflow" horzOverflow="overflow" vert="horz" wrap="square" lIns="29142" tIns="27000" rIns="29142" bIns="27000" numCol="1" spcCol="0" rtlCol="0" fromWordArt="0" anchor="ctr" anchorCtr="0" forceAA="0" compatLnSpc="1">
            <a:prstTxWarp prst="textNoShape">
              <a:avLst/>
            </a:prstTxWarp>
            <a:noAutofit/>
          </a:bodyPr>
          <a:lstStyle/>
          <a:p>
            <a:pPr marL="0" marR="0" lvl="0" indent="0" algn="ctr" defTabSz="801837" rtl="0" eaLnBrk="1" fontAlgn="auto" latinLnBrk="0" hangingPunct="1">
              <a:lnSpc>
                <a:spcPct val="100000"/>
              </a:lnSpc>
              <a:spcBef>
                <a:spcPts val="0"/>
              </a:spcBef>
              <a:spcAft>
                <a:spcPts val="0"/>
              </a:spcAft>
              <a:buClrTx/>
              <a:buSzPct val="100000"/>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Mission Ⅰ</a:t>
            </a:r>
            <a:r>
              <a:rPr kumimoji="1" lang="ja-JP" altLang="en-US"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Blue Table</a:t>
            </a:r>
            <a:r>
              <a:rPr kumimoji="1" lang="ja-JP" altLang="en-US"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のミッション</a:t>
            </a:r>
            <a:r>
              <a:rPr kumimoji="1" lang="ja-JP" altLang="en-US" sz="1400" b="0" i="0" u="none" strike="noStrike" kern="1200" cap="none" spc="0" normalizeH="0" baseline="0" noProof="0" dirty="0" smtClean="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000" b="1" i="0" u="none" strike="noStrike" kern="1200" cap="none" spc="0" normalizeH="0" baseline="0" noProof="0" dirty="0" smtClean="0">
                <a:ln>
                  <a:noFill/>
                </a:ln>
                <a:solidFill>
                  <a:srgbClr val="FFFF00"/>
                </a:solidFill>
                <a:effectLst/>
                <a:uLnTx/>
                <a:uFillTx/>
                <a:latin typeface="Meiryo UI" panose="020B0604030504040204" pitchFamily="50" charset="-128"/>
                <a:ea typeface="Meiryo UI" panose="020B0604030504040204" pitchFamily="50" charset="-128"/>
                <a:cs typeface="+mn-cs"/>
              </a:rPr>
              <a:t>※</a:t>
            </a:r>
            <a:r>
              <a:rPr kumimoji="1" lang="en-US" altLang="ja-JP" sz="1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56</a:t>
            </a:r>
            <a:r>
              <a:rPr kumimoji="1" lang="ja-JP" altLang="en-US" sz="10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社・団体</a:t>
            </a:r>
            <a:r>
              <a:rPr kumimoji="1" lang="ja-JP" altLang="en-US" sz="1000" b="0" i="0" u="none" strike="noStrike" kern="1200" cap="none" spc="0" normalizeH="0" baseline="0" noProof="0" dirty="0">
                <a:ln>
                  <a:noFill/>
                </a:ln>
                <a:solidFill>
                  <a:srgbClr val="FFFF00"/>
                </a:solidFill>
                <a:effectLst/>
                <a:uLnTx/>
                <a:uFillTx/>
                <a:latin typeface="Meiryo UI" panose="020B0604030504040204" pitchFamily="50" charset="-128"/>
                <a:ea typeface="Meiryo UI" panose="020B0604030504040204" pitchFamily="50" charset="-128"/>
                <a:cs typeface="+mn-cs"/>
              </a:rPr>
              <a:t>（非公表含む）</a:t>
            </a:r>
            <a:endParaRPr kumimoji="1" lang="ja-JP" altLang="en-US" sz="1000" b="0" i="0" u="none" strike="noStrike" kern="1200" cap="none" spc="0" normalizeH="0" baseline="0" noProof="0" dirty="0">
              <a:ln>
                <a:noFill/>
              </a:ln>
              <a:solidFill>
                <a:srgbClr val="FFFF00"/>
              </a:solidFill>
              <a:effectLst/>
              <a:uLnTx/>
              <a:uFillTx/>
              <a:latin typeface="Calibri" panose="020F0502020204030204"/>
              <a:ea typeface="游ゴシック" panose="020B0400000000000000" pitchFamily="50" charset="-128"/>
              <a:cs typeface="+mn-cs"/>
            </a:endParaRPr>
          </a:p>
        </p:txBody>
      </p:sp>
      <p:sp>
        <p:nvSpPr>
          <p:cNvPr id="64" name="正方形/長方形 63">
            <a:extLst>
              <a:ext uri="{FF2B5EF4-FFF2-40B4-BE49-F238E27FC236}">
                <a16:creationId xmlns:a16="http://schemas.microsoft.com/office/drawing/2014/main" id="{37B22E04-93A9-4972-A065-7A9AAADEB0EC}"/>
              </a:ext>
            </a:extLst>
          </p:cNvPr>
          <p:cNvSpPr/>
          <p:nvPr/>
        </p:nvSpPr>
        <p:spPr bwMode="gray">
          <a:xfrm>
            <a:off x="4417767" y="5912704"/>
            <a:ext cx="4664883" cy="318353"/>
          </a:xfrm>
          <a:prstGeom prst="rect">
            <a:avLst/>
          </a:prstGeom>
          <a:solidFill>
            <a:srgbClr val="ED8B00"/>
          </a:solidFill>
          <a:ln w="6350" algn="ctr">
            <a:noFill/>
            <a:miter lim="800000"/>
            <a:headEnd/>
            <a:tailEnd/>
          </a:ln>
        </p:spPr>
        <p:txBody>
          <a:bodyPr rot="0" spcFirstLastPara="0" vertOverflow="overflow" horzOverflow="overflow" vert="horz" wrap="square" lIns="29142" tIns="27000" rIns="29142" bIns="27000" numCol="1" spcCol="0" rtlCol="0" fromWordArt="0" anchor="ctr" anchorCtr="0" forceAA="0" compatLnSpc="1">
            <a:prstTxWarp prst="textNoShape">
              <a:avLst/>
            </a:prstTxWarp>
            <a:noAutofit/>
          </a:bodyPr>
          <a:lstStyle/>
          <a:p>
            <a:pPr marL="0" marR="0" lvl="0" indent="0" algn="l" defTabSz="801837" rtl="0" eaLnBrk="1" fontAlgn="auto" latinLnBrk="0" hangingPunct="1">
              <a:lnSpc>
                <a:spcPct val="100000"/>
              </a:lnSpc>
              <a:spcBef>
                <a:spcPts val="0"/>
              </a:spcBef>
              <a:spcAft>
                <a:spcPts val="0"/>
              </a:spcAft>
              <a:buClrTx/>
              <a:buSzPct val="100000"/>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Mission Ⅲ </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Orange Table</a:t>
            </a:r>
            <a:r>
              <a:rPr kumimoji="1" lang="ja-JP" altLang="en-US" sz="14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のミッション）</a:t>
            </a:r>
          </a:p>
        </p:txBody>
      </p:sp>
      <p:sp>
        <p:nvSpPr>
          <p:cNvPr id="67" name="正方形/長方形 66">
            <a:extLst>
              <a:ext uri="{FF2B5EF4-FFF2-40B4-BE49-F238E27FC236}">
                <a16:creationId xmlns:a16="http://schemas.microsoft.com/office/drawing/2014/main" id="{F0F55D19-AAED-42F6-AACA-448602C4E086}"/>
              </a:ext>
            </a:extLst>
          </p:cNvPr>
          <p:cNvSpPr/>
          <p:nvPr/>
        </p:nvSpPr>
        <p:spPr>
          <a:xfrm>
            <a:off x="4529124" y="2569905"/>
            <a:ext cx="784153" cy="155982"/>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機体メーカー</a:t>
            </a:r>
          </a:p>
        </p:txBody>
      </p:sp>
      <p:sp>
        <p:nvSpPr>
          <p:cNvPr id="68" name="正方形/長方形 67">
            <a:extLst>
              <a:ext uri="{FF2B5EF4-FFF2-40B4-BE49-F238E27FC236}">
                <a16:creationId xmlns:a16="http://schemas.microsoft.com/office/drawing/2014/main" id="{D5CDC951-9C09-4E75-9DDE-A2446C0FFF96}"/>
              </a:ext>
            </a:extLst>
          </p:cNvPr>
          <p:cNvSpPr/>
          <p:nvPr/>
        </p:nvSpPr>
        <p:spPr>
          <a:xfrm>
            <a:off x="4503473" y="2738694"/>
            <a:ext cx="1680205" cy="1058788"/>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ASKA</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SkyDrive</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テトラ・アビエーション㈱</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㈱プロドローン</a:t>
            </a:r>
            <a:endParaRPr kumimoji="0" lang="en-US" altLang="ja-JP" sz="900" b="0" i="0" u="none"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ベルヘリコプター㈱</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川崎重工業㈱</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㈱ＳＵＢＡＲＵ</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㈱スカイワード・オブ・モビリティーズ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Volocopter GmbH</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Vertical Aerospace</a:t>
            </a: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825"/>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825"/>
              </a:lnSpc>
              <a:spcBef>
                <a:spcPct val="0"/>
              </a:spcBef>
              <a:spcAft>
                <a:spcPct val="0"/>
              </a:spcAft>
              <a:buClrTx/>
              <a:buSzTx/>
              <a:buFontTx/>
              <a:buNone/>
              <a:tabLst/>
              <a:defRPr/>
            </a:pP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4" name="正方形/長方形 73">
            <a:extLst>
              <a:ext uri="{FF2B5EF4-FFF2-40B4-BE49-F238E27FC236}">
                <a16:creationId xmlns:a16="http://schemas.microsoft.com/office/drawing/2014/main" id="{57865C3A-9482-4828-BA86-11D2D1BE25FF}"/>
              </a:ext>
            </a:extLst>
          </p:cNvPr>
          <p:cNvSpPr/>
          <p:nvPr/>
        </p:nvSpPr>
        <p:spPr>
          <a:xfrm>
            <a:off x="6066306" y="3790637"/>
            <a:ext cx="1112749" cy="264868"/>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サービスサプライヤー（運行会社）</a:t>
            </a:r>
          </a:p>
        </p:txBody>
      </p:sp>
      <p:sp>
        <p:nvSpPr>
          <p:cNvPr id="75" name="正方形/長方形 74">
            <a:extLst>
              <a:ext uri="{FF2B5EF4-FFF2-40B4-BE49-F238E27FC236}">
                <a16:creationId xmlns:a16="http://schemas.microsoft.com/office/drawing/2014/main" id="{83DC96E8-CDCE-42C4-AF04-E8C5E6C13F12}"/>
              </a:ext>
            </a:extLst>
          </p:cNvPr>
          <p:cNvSpPr/>
          <p:nvPr/>
        </p:nvSpPr>
        <p:spPr>
          <a:xfrm>
            <a:off x="6066731" y="4119504"/>
            <a:ext cx="1331888" cy="727416"/>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ANA</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日本航空㈱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AirX</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朝日航洋㈱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小川航空㈱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学校法人 ヒラタ学園</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6" name="正方形/長方形 75">
            <a:extLst>
              <a:ext uri="{FF2B5EF4-FFF2-40B4-BE49-F238E27FC236}">
                <a16:creationId xmlns:a16="http://schemas.microsoft.com/office/drawing/2014/main" id="{6498B45F-F144-4744-95C6-B435CC8B781E}"/>
              </a:ext>
            </a:extLst>
          </p:cNvPr>
          <p:cNvSpPr/>
          <p:nvPr/>
        </p:nvSpPr>
        <p:spPr>
          <a:xfrm>
            <a:off x="4519059" y="4005111"/>
            <a:ext cx="1087378" cy="292924"/>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サービスサプライヤー（商社）</a:t>
            </a:r>
          </a:p>
        </p:txBody>
      </p:sp>
      <p:sp>
        <p:nvSpPr>
          <p:cNvPr id="77" name="正方形/長方形 76">
            <a:extLst>
              <a:ext uri="{FF2B5EF4-FFF2-40B4-BE49-F238E27FC236}">
                <a16:creationId xmlns:a16="http://schemas.microsoft.com/office/drawing/2014/main" id="{C08CDFC3-FF0B-474A-ADE3-70D37752FBBB}"/>
              </a:ext>
            </a:extLst>
          </p:cNvPr>
          <p:cNvSpPr/>
          <p:nvPr/>
        </p:nvSpPr>
        <p:spPr>
          <a:xfrm>
            <a:off x="4503473" y="4372555"/>
            <a:ext cx="1177365" cy="533132"/>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伊藤忠商事㈱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住友商事㈱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三井物産㈱</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丸紅㈱</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正方形/長方形 78">
            <a:extLst>
              <a:ext uri="{FF2B5EF4-FFF2-40B4-BE49-F238E27FC236}">
                <a16:creationId xmlns:a16="http://schemas.microsoft.com/office/drawing/2014/main" id="{833FFF2A-EE99-4580-AAEE-2BE433F09330}"/>
              </a:ext>
            </a:extLst>
          </p:cNvPr>
          <p:cNvSpPr/>
          <p:nvPr/>
        </p:nvSpPr>
        <p:spPr>
          <a:xfrm>
            <a:off x="5934419" y="2563685"/>
            <a:ext cx="1531470" cy="157910"/>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インフラ（運航管理システム）</a:t>
            </a:r>
          </a:p>
        </p:txBody>
      </p:sp>
      <p:sp>
        <p:nvSpPr>
          <p:cNvPr id="80" name="正方形/長方形 79">
            <a:extLst>
              <a:ext uri="{FF2B5EF4-FFF2-40B4-BE49-F238E27FC236}">
                <a16:creationId xmlns:a16="http://schemas.microsoft.com/office/drawing/2014/main" id="{47B0F489-A1A9-415A-A51C-E5C58B1EAE68}"/>
              </a:ext>
            </a:extLst>
          </p:cNvPr>
          <p:cNvSpPr/>
          <p:nvPr/>
        </p:nvSpPr>
        <p:spPr>
          <a:xfrm>
            <a:off x="5945837" y="2746702"/>
            <a:ext cx="1172889" cy="772913"/>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㈱ＮＴＴドコモ</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KDDI</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日本電気㈱</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Terra Drone</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90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FaroStar</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㈱ソニック</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1" name="正方形/長方形 80">
            <a:extLst>
              <a:ext uri="{FF2B5EF4-FFF2-40B4-BE49-F238E27FC236}">
                <a16:creationId xmlns:a16="http://schemas.microsoft.com/office/drawing/2014/main" id="{E22CAE4B-F75E-4870-916D-FD64A4652A0C}"/>
              </a:ext>
            </a:extLst>
          </p:cNvPr>
          <p:cNvSpPr/>
          <p:nvPr/>
        </p:nvSpPr>
        <p:spPr>
          <a:xfrm>
            <a:off x="7654719" y="2551236"/>
            <a:ext cx="975765" cy="187354"/>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インフラ（ポート）</a:t>
            </a:r>
          </a:p>
        </p:txBody>
      </p:sp>
      <p:sp>
        <p:nvSpPr>
          <p:cNvPr id="82" name="正方形/長方形 81">
            <a:extLst>
              <a:ext uri="{FF2B5EF4-FFF2-40B4-BE49-F238E27FC236}">
                <a16:creationId xmlns:a16="http://schemas.microsoft.com/office/drawing/2014/main" id="{3D0E174E-36F0-4959-8C19-F32A7C584850}"/>
              </a:ext>
            </a:extLst>
          </p:cNvPr>
          <p:cNvSpPr/>
          <p:nvPr/>
        </p:nvSpPr>
        <p:spPr>
          <a:xfrm>
            <a:off x="7615809" y="2782029"/>
            <a:ext cx="1620888" cy="1598343"/>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エアモビリティ㈱</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エアロファシリティー㈱</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ENEOS</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㈱大林組</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オリックス㈱</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兼松㈱</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関西電力㈱</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近鉄グループホールディングス㈱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京阪バス㈱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三精テクノロジーズ㈱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南海電気鉄道㈱</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日本工営㈱</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間口ホールディングス㈱</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zh-TW"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三菱電機㈱</a:t>
            </a:r>
            <a:endParaRPr kumimoji="0" lang="en-US" altLang="zh-TW"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森トラスト㈱</a:t>
            </a:r>
            <a:endParaRPr kumimoji="0" lang="zh-TW"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3" name="正方形/長方形 82">
            <a:extLst>
              <a:ext uri="{FF2B5EF4-FFF2-40B4-BE49-F238E27FC236}">
                <a16:creationId xmlns:a16="http://schemas.microsoft.com/office/drawing/2014/main" id="{673FAC87-FFD8-4425-A2DD-58EF8984441C}"/>
              </a:ext>
            </a:extLst>
          </p:cNvPr>
          <p:cNvSpPr/>
          <p:nvPr/>
        </p:nvSpPr>
        <p:spPr>
          <a:xfrm>
            <a:off x="4516927" y="5013586"/>
            <a:ext cx="356575" cy="168941"/>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保険</a:t>
            </a:r>
          </a:p>
        </p:txBody>
      </p:sp>
      <p:sp>
        <p:nvSpPr>
          <p:cNvPr id="84" name="正方形/長方形 83">
            <a:extLst>
              <a:ext uri="{FF2B5EF4-FFF2-40B4-BE49-F238E27FC236}">
                <a16:creationId xmlns:a16="http://schemas.microsoft.com/office/drawing/2014/main" id="{20AF8023-195E-4AFB-A3C5-6988584D663A}"/>
              </a:ext>
            </a:extLst>
          </p:cNvPr>
          <p:cNvSpPr/>
          <p:nvPr/>
        </p:nvSpPr>
        <p:spPr>
          <a:xfrm>
            <a:off x="4529124" y="5236945"/>
            <a:ext cx="1700281" cy="445760"/>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あいおいニッセイ同和損害保険㈱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損害保険ジャパン ㈱</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東京海上日動火災保険㈱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三井住友海上火災保険㈱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5" name="正方形/長方形 84">
            <a:extLst>
              <a:ext uri="{FF2B5EF4-FFF2-40B4-BE49-F238E27FC236}">
                <a16:creationId xmlns:a16="http://schemas.microsoft.com/office/drawing/2014/main" id="{798959D6-6764-4734-9BC1-5C9790ED5BD3}"/>
              </a:ext>
            </a:extLst>
          </p:cNvPr>
          <p:cNvSpPr/>
          <p:nvPr/>
        </p:nvSpPr>
        <p:spPr>
          <a:xfrm>
            <a:off x="6128354" y="5009391"/>
            <a:ext cx="849721" cy="177329"/>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コンサル・金融</a:t>
            </a:r>
          </a:p>
        </p:txBody>
      </p:sp>
      <p:sp>
        <p:nvSpPr>
          <p:cNvPr id="86" name="正方形/長方形 85">
            <a:extLst>
              <a:ext uri="{FF2B5EF4-FFF2-40B4-BE49-F238E27FC236}">
                <a16:creationId xmlns:a16="http://schemas.microsoft.com/office/drawing/2014/main" id="{08679BF6-4B63-40CD-B489-1638E4D9E409}"/>
              </a:ext>
            </a:extLst>
          </p:cNvPr>
          <p:cNvSpPr/>
          <p:nvPr/>
        </p:nvSpPr>
        <p:spPr>
          <a:xfrm>
            <a:off x="6103989" y="5236944"/>
            <a:ext cx="2170323" cy="446581"/>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デロイト トーマツ コンサルティング合同会社</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PwC</a:t>
            </a: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コンサルティング合同会社</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DRONE FUND</a:t>
            </a: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㈱りそな銀行</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7" name="正方形/長方形 86">
            <a:extLst>
              <a:ext uri="{FF2B5EF4-FFF2-40B4-BE49-F238E27FC236}">
                <a16:creationId xmlns:a16="http://schemas.microsoft.com/office/drawing/2014/main" id="{FADABE08-92FF-4DA7-9EA1-DD7922ECBCAD}"/>
              </a:ext>
            </a:extLst>
          </p:cNvPr>
          <p:cNvSpPr/>
          <p:nvPr/>
        </p:nvSpPr>
        <p:spPr>
          <a:xfrm>
            <a:off x="7636777" y="4577037"/>
            <a:ext cx="1275070" cy="134554"/>
          </a:xfrm>
          <a:prstGeom prst="rect">
            <a:avLst/>
          </a:prstGeom>
          <a:solidFill>
            <a:srgbClr val="0D8390">
              <a:lumMod val="75000"/>
            </a:srgbClr>
          </a:solidFill>
          <a:ln w="25400" cap="flat" cmpd="sng" algn="ctr">
            <a:solidFill>
              <a:srgbClr val="0D8390">
                <a:lumMod val="75000"/>
              </a:srgbClr>
            </a:solidFill>
            <a:prstDash val="solid"/>
          </a:ln>
          <a:effectLst/>
        </p:spPr>
        <p:txBody>
          <a:bodyPr lIns="0" tIns="0" rIns="0" bIns="0" rtlCol="0" anchor="ctr">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ja-JP" altLang="en-US" sz="9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　学識・専門機関・その他</a:t>
            </a:r>
          </a:p>
        </p:txBody>
      </p:sp>
      <p:sp>
        <p:nvSpPr>
          <p:cNvPr id="88" name="正方形/長方形 87">
            <a:extLst>
              <a:ext uri="{FF2B5EF4-FFF2-40B4-BE49-F238E27FC236}">
                <a16:creationId xmlns:a16="http://schemas.microsoft.com/office/drawing/2014/main" id="{F269B69D-7E72-4C5D-B869-B40FD1777B68}"/>
              </a:ext>
            </a:extLst>
          </p:cNvPr>
          <p:cNvSpPr/>
          <p:nvPr/>
        </p:nvSpPr>
        <p:spPr>
          <a:xfrm>
            <a:off x="7602161" y="4761264"/>
            <a:ext cx="1513000" cy="414673"/>
          </a:xfrm>
          <a:prstGeom prst="rect">
            <a:avLst/>
          </a:prstGeom>
          <a:noFill/>
          <a:ln w="12700" cap="flat" cmpd="sng" algn="ctr">
            <a:noFill/>
            <a:prstDash val="solid"/>
          </a:ln>
          <a:effectLst/>
        </p:spPr>
        <p:txBody>
          <a:bodyPr lIns="43875" tIns="21938" rIns="43875" bIns="21938" rtlCol="0" anchor="t" anchorCtr="0">
            <a:noAutofit/>
          </a:bodyPr>
          <a:lstStyle/>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慶應義塾大学大学院</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宇宙航空研究開発機構</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ts val="9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日本医科大学千葉北総病院</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4" name="グループ化 3"/>
          <p:cNvGrpSpPr/>
          <p:nvPr/>
        </p:nvGrpSpPr>
        <p:grpSpPr>
          <a:xfrm>
            <a:off x="120446" y="4797820"/>
            <a:ext cx="4240844" cy="1998605"/>
            <a:chOff x="158915" y="5510267"/>
            <a:chExt cx="5558599" cy="1296628"/>
          </a:xfrm>
        </p:grpSpPr>
        <p:sp>
          <p:nvSpPr>
            <p:cNvPr id="89" name="正方形/長方形 88">
              <a:extLst>
                <a:ext uri="{FF2B5EF4-FFF2-40B4-BE49-F238E27FC236}">
                  <a16:creationId xmlns:a16="http://schemas.microsoft.com/office/drawing/2014/main" id="{88FD8EBB-196F-42F1-B98D-DB1D036C1C26}"/>
                </a:ext>
              </a:extLst>
            </p:cNvPr>
            <p:cNvSpPr/>
            <p:nvPr/>
          </p:nvSpPr>
          <p:spPr bwMode="gray">
            <a:xfrm>
              <a:off x="161514" y="5640898"/>
              <a:ext cx="5543964" cy="1165997"/>
            </a:xfrm>
            <a:prstGeom prst="rect">
              <a:avLst/>
            </a:prstGeom>
            <a:solidFill>
              <a:schemeClr val="bg1"/>
            </a:solidFill>
            <a:ln w="6350" algn="ctr">
              <a:solidFill>
                <a:schemeClr val="accent1"/>
              </a:solidFill>
              <a:miter lim="800000"/>
              <a:headEnd/>
              <a:tailEnd/>
            </a:ln>
          </p:spPr>
          <p:txBody>
            <a:bodyPr rot="0" spcFirstLastPara="0" vertOverflow="overflow" horzOverflow="overflow" vert="horz" wrap="square" lIns="27000" tIns="135000" rIns="29142" bIns="0" numCol="1" spcCol="0" rtlCol="0" fromWordArt="0" anchor="t" anchorCtr="0" forceAA="0" compatLnSpc="1">
              <a:prstTxWarp prst="textNoShape">
                <a:avLst/>
              </a:prstTxWarp>
              <a:noAutofit/>
            </a:bodyPr>
            <a:lstStyle/>
            <a:p>
              <a:pPr marL="128588" marR="0" lvl="0" indent="-128588" algn="l" defTabSz="801837" rtl="0" eaLnBrk="1" fontAlgn="auto" latinLnBrk="0" hangingPunct="1">
                <a:lnSpc>
                  <a:spcPct val="100000"/>
                </a:lnSpc>
                <a:spcBef>
                  <a:spcPts val="450"/>
                </a:spcBef>
                <a:spcAft>
                  <a:spcPts val="0"/>
                </a:spcAft>
                <a:buClr>
                  <a:srgbClr val="5B9BD5"/>
                </a:buClr>
                <a:buSzPct val="100000"/>
                <a:buFont typeface="Wingdings" panose="05000000000000000000" pitchFamily="2" charset="2"/>
                <a:buChar char="n"/>
                <a:tabLst/>
                <a:defRPr/>
              </a:pPr>
              <a:r>
                <a:rPr kumimoji="1" lang="ja-JP" altLang="en-US"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rPr>
                <a:t>事業者間での共創・協業を促し、ｱｲﾃﾞｱのかけ合わせにより新たな事業やサービスを生み出す</a:t>
              </a:r>
              <a:endParaRPr kumimoji="1" lang="en-US" altLang="ja-JP" sz="1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a:ea typeface="游ゴシック" panose="020B0400000000000000" pitchFamily="50" charset="-128"/>
                <a:cs typeface="+mn-cs"/>
              </a:endParaRPr>
            </a:p>
          </p:txBody>
        </p:sp>
        <p:sp>
          <p:nvSpPr>
            <p:cNvPr id="90" name="正方形/長方形 89">
              <a:extLst>
                <a:ext uri="{FF2B5EF4-FFF2-40B4-BE49-F238E27FC236}">
                  <a16:creationId xmlns:a16="http://schemas.microsoft.com/office/drawing/2014/main" id="{A3028E5E-5501-48B9-AD60-15F03BAFF4A1}"/>
                </a:ext>
              </a:extLst>
            </p:cNvPr>
            <p:cNvSpPr/>
            <p:nvPr/>
          </p:nvSpPr>
          <p:spPr bwMode="gray">
            <a:xfrm>
              <a:off x="158915" y="5510267"/>
              <a:ext cx="5558599" cy="205485"/>
            </a:xfrm>
            <a:prstGeom prst="rect">
              <a:avLst/>
            </a:prstGeom>
            <a:solidFill>
              <a:schemeClr val="accent6"/>
            </a:solidFill>
            <a:ln w="6350" algn="ctr">
              <a:noFill/>
              <a:miter lim="800000"/>
              <a:headEnd/>
              <a:tailEnd/>
            </a:ln>
          </p:spPr>
          <p:txBody>
            <a:bodyPr rot="0" spcFirstLastPara="0" vertOverflow="overflow" horzOverflow="overflow" vert="horz" wrap="square" lIns="29142" tIns="27000" rIns="29142" bIns="27000" numCol="1" spcCol="0" rtlCol="0" fromWordArt="0" anchor="ctr" anchorCtr="0" forceAA="0" compatLnSpc="1">
              <a:prstTxWarp prst="textNoShape">
                <a:avLst/>
              </a:prstTxWarp>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Mission Ⅱ </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Green Table</a:t>
              </a:r>
              <a:r>
                <a:rPr kumimoji="1" lang="ja-JP" altLang="en-US" sz="14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のミッション） </a:t>
              </a:r>
              <a:r>
                <a:rPr kumimoji="1" lang="en-US" altLang="ja-JP" sz="1200" b="1" i="0" u="none" strike="noStrike" kern="1200" cap="none" spc="0" normalizeH="0" baseline="0" noProof="0" dirty="0">
                  <a:ln>
                    <a:noFill/>
                  </a:ln>
                  <a:solidFill>
                    <a:srgbClr val="FFFF00"/>
                  </a:solidFill>
                  <a:effectLst/>
                  <a:uLnTx/>
                  <a:uFillTx/>
                  <a:latin typeface="Meiryo UI" panose="020B0604030504040204" pitchFamily="50" charset="-128"/>
                  <a:ea typeface="Meiryo UI" panose="020B0604030504040204" pitchFamily="50" charset="-128"/>
                  <a:cs typeface="+mn-cs"/>
                </a:rPr>
                <a:t>※</a:t>
              </a:r>
              <a:r>
                <a:rPr kumimoji="1" lang="en-US" altLang="ja-JP" sz="1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22</a:t>
              </a:r>
              <a:r>
                <a:rPr kumimoji="1" lang="ja-JP" altLang="en-US" sz="1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社・団体</a:t>
              </a:r>
              <a:endParaRPr kumimoji="1" lang="ja-JP" altLang="en-US" sz="1200" b="0" i="0" u="none" strike="noStrike" kern="1200" cap="none" spc="0" normalizeH="0" baseline="0" noProof="0" dirty="0">
                <a:ln>
                  <a:noFill/>
                </a:ln>
                <a:solidFill>
                  <a:srgbClr val="FFFF00"/>
                </a:solidFill>
                <a:effectLst/>
                <a:uLnTx/>
                <a:uFillTx/>
                <a:latin typeface="Calibri" panose="020F0502020204030204"/>
                <a:ea typeface="游ゴシック" panose="020B0400000000000000" pitchFamily="50" charset="-128"/>
                <a:cs typeface="+mn-cs"/>
              </a:endParaRPr>
            </a:p>
          </p:txBody>
        </p:sp>
        <p:sp>
          <p:nvSpPr>
            <p:cNvPr id="91" name="正方形/長方形 90">
              <a:extLst>
                <a:ext uri="{FF2B5EF4-FFF2-40B4-BE49-F238E27FC236}">
                  <a16:creationId xmlns:a16="http://schemas.microsoft.com/office/drawing/2014/main" id="{E0E06406-4A89-4A7A-993A-48E938452FE1}"/>
                </a:ext>
              </a:extLst>
            </p:cNvPr>
            <p:cNvSpPr/>
            <p:nvPr/>
          </p:nvSpPr>
          <p:spPr>
            <a:xfrm>
              <a:off x="238863" y="5943233"/>
              <a:ext cx="5458546" cy="863662"/>
            </a:xfrm>
            <a:prstGeom prst="rect">
              <a:avLst/>
            </a:prstGeom>
            <a:noFill/>
            <a:ln w="12700" cap="flat" cmpd="sng" algn="ctr">
              <a:noFill/>
              <a:prstDash val="solid"/>
            </a:ln>
            <a:effectLst/>
          </p:spPr>
          <p:txBody>
            <a:bodyPr lIns="43875" tIns="21938" rIns="43875" bIns="21938" rtlCol="0" anchor="ctr" anchorCtr="0">
              <a:no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IMV</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/NTN</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地独</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大阪産業技術研究所</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各務原航空機器㈱</a:t>
              </a:r>
              <a:r>
                <a:rPr kumimoji="0" lang="en-US" altLang="ja-JP"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㈱長大</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空港施設㈱</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㈱ケーエヌエフジャパン</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㈱建設ニュース</a:t>
              </a:r>
              <a:endPar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SKYPORTS LIMITED/</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㈱フツパー</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スカイリンクテクノロジーズ㈱</a:t>
              </a:r>
              <a:r>
                <a:rPr kumimoji="0" lang="en-US" altLang="ja-JP"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ダッソー</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・システムズ㈱</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中央復権コンサルタンツ㈱</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㈱テクノスヤシマ</a:t>
              </a:r>
              <a:endPar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日本気象㈱</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日本コンピューターネット㈱</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㈱日本旅行</a:t>
              </a:r>
              <a:r>
                <a:rPr kumimoji="0" lang="en-US" altLang="ja-JP"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パシフィックコンサルタンツ㈱</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05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Fortem</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en-US" altLang="ja-JP" sz="1050" b="0" i="0" u="none" strike="noStrike" kern="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Technologies,Inc</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㈱ブルーストーンリンクアンドサークル</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メトロウェザー㈱</a:t>
              </a:r>
              <a:r>
                <a:rPr kumimoji="0" lang="en-US" altLang="ja-JP"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㈱レイメイ</a:t>
              </a:r>
            </a:p>
          </p:txBody>
        </p:sp>
      </p:grpSp>
      <p:sp>
        <p:nvSpPr>
          <p:cNvPr id="73" name="テキスト ボックス 72"/>
          <p:cNvSpPr txBox="1"/>
          <p:nvPr/>
        </p:nvSpPr>
        <p:spPr>
          <a:xfrm>
            <a:off x="103742" y="134570"/>
            <a:ext cx="65427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空の移動革命社会実装大阪ラウンドテーブル（</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2020.11.17</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設立）</a:t>
            </a:r>
          </a:p>
        </p:txBody>
      </p:sp>
      <p:sp>
        <p:nvSpPr>
          <p:cNvPr id="2" name="スライド番号プレースホルダー 1"/>
          <p:cNvSpPr>
            <a:spLocks noGrp="1"/>
          </p:cNvSpPr>
          <p:nvPr>
            <p:ph type="sldNum" sz="quarter" idx="12"/>
          </p:nvPr>
        </p:nvSpPr>
        <p:spPr>
          <a:xfrm>
            <a:off x="7025250" y="6530596"/>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95</a:t>
            </a:fld>
            <a:endParaRPr kumimoji="1" lang="ja-JP" altLang="en-US" dirty="0">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1307025261"/>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0" y="755166"/>
            <a:ext cx="9023355" cy="1754796"/>
          </a:xfrm>
          <a:prstGeom prst="rect">
            <a:avLst/>
          </a:prstGeom>
        </p:spPr>
      </p:pic>
      <p:sp>
        <p:nvSpPr>
          <p:cNvPr id="10" name="テキスト ボックス 9"/>
          <p:cNvSpPr txBox="1"/>
          <p:nvPr/>
        </p:nvSpPr>
        <p:spPr>
          <a:xfrm>
            <a:off x="6787136" y="6070216"/>
            <a:ext cx="2753520" cy="25391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Yu Gothic UI Semibold" panose="020B0700000000000000" pitchFamily="50" charset="-128"/>
                <a:ea typeface="Yu Gothic UI Semibold" panose="020B0700000000000000" pitchFamily="50" charset="-128"/>
                <a:cs typeface="+mn-cs"/>
              </a:rPr>
              <a:t>※</a:t>
            </a:r>
            <a:r>
              <a:rPr kumimoji="0" lang="ja-JP" altLang="en-US" sz="1050" b="0" i="0" u="none" strike="noStrike" kern="1200" cap="none" spc="0" normalizeH="0" baseline="0" noProof="0" dirty="0">
                <a:ln>
                  <a:noFill/>
                </a:ln>
                <a:solidFill>
                  <a:prstClr val="black"/>
                </a:solidFill>
                <a:effectLst/>
                <a:uLnTx/>
                <a:uFillTx/>
                <a:latin typeface="Yu Gothic UI Semibold" panose="020B0700000000000000" pitchFamily="50" charset="-128"/>
                <a:ea typeface="Yu Gothic UI Semibold" panose="020B0700000000000000" pitchFamily="50" charset="-128"/>
                <a:cs typeface="+mn-cs"/>
              </a:rPr>
              <a:t>「大阪版ロードマップ」策定のコンセプト</a:t>
            </a:r>
            <a:endParaRPr kumimoji="1" lang="ja-JP" altLang="en-US" sz="1050" b="0" i="0" u="none" strike="noStrike" kern="1200" cap="none" spc="0" normalizeH="0" baseline="0" noProof="0" dirty="0">
              <a:ln>
                <a:noFill/>
              </a:ln>
              <a:solidFill>
                <a:prstClr val="black"/>
              </a:solidFill>
              <a:effectLst/>
              <a:uLnTx/>
              <a:uFillTx/>
              <a:latin typeface="Yu Gothic UI Semibold" panose="020B0700000000000000" pitchFamily="50" charset="-128"/>
              <a:ea typeface="Yu Gothic UI Semibold" panose="020B0700000000000000" pitchFamily="50" charset="-128"/>
              <a:cs typeface="+mn-cs"/>
            </a:endParaRPr>
          </a:p>
        </p:txBody>
      </p:sp>
      <p:pic>
        <p:nvPicPr>
          <p:cNvPr id="11" name="図 10"/>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19996" y="2608817"/>
            <a:ext cx="8983362" cy="3362544"/>
          </a:xfrm>
          <a:prstGeom prst="rect">
            <a:avLst/>
          </a:prstGeom>
        </p:spPr>
      </p:pic>
      <p:sp>
        <p:nvSpPr>
          <p:cNvPr id="12" name="テキスト ボックス 11"/>
          <p:cNvSpPr txBox="1"/>
          <p:nvPr/>
        </p:nvSpPr>
        <p:spPr>
          <a:xfrm>
            <a:off x="103742" y="134570"/>
            <a:ext cx="65427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空飛ぶクルマに係る大阪ビジョンと実現に向けたステップ</a:t>
            </a:r>
          </a:p>
        </p:txBody>
      </p:sp>
      <p:pic>
        <p:nvPicPr>
          <p:cNvPr id="6" name="図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49812" y="135001"/>
            <a:ext cx="1895145" cy="1263621"/>
          </a:xfrm>
          <a:prstGeom prst="rect">
            <a:avLst/>
          </a:prstGeom>
        </p:spPr>
      </p:pic>
      <p:sp>
        <p:nvSpPr>
          <p:cNvPr id="2" name="スライド番号プレースホルダー 1"/>
          <p:cNvSpPr>
            <a:spLocks noGrp="1"/>
          </p:cNvSpPr>
          <p:nvPr>
            <p:ph type="sldNum" sz="quarter" idx="12"/>
          </p:nvPr>
        </p:nvSpPr>
        <p:spPr>
          <a:xfrm>
            <a:off x="7064620" y="6441338"/>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96</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2125358774"/>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714" y="558423"/>
            <a:ext cx="9144000" cy="5211228"/>
          </a:xfrm>
          <a:prstGeom prst="rect">
            <a:avLst/>
          </a:prstGeom>
        </p:spPr>
      </p:pic>
      <p:sp>
        <p:nvSpPr>
          <p:cNvPr id="6" name="テキスト ボックス 5"/>
          <p:cNvSpPr txBox="1"/>
          <p:nvPr/>
        </p:nvSpPr>
        <p:spPr>
          <a:xfrm>
            <a:off x="103742" y="134570"/>
            <a:ext cx="6542717"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大阪版ロードマップ</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a:t>
            </a:r>
            <a:r>
              <a:rPr kumimoji="1" lang="en-US" altLang="ja-JP"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2022.3</a:t>
            </a:r>
            <a:r>
              <a:rPr kumimoji="1"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策定）</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 name="スライド番号プレースホルダー 1"/>
          <p:cNvSpPr>
            <a:spLocks noGrp="1"/>
          </p:cNvSpPr>
          <p:nvPr>
            <p:ph type="sldNum" sz="quarter" idx="12"/>
          </p:nvPr>
        </p:nvSpPr>
        <p:spPr>
          <a:xfrm>
            <a:off x="7086600" y="6492875"/>
            <a:ext cx="2057400" cy="365125"/>
          </a:xfrm>
        </p:spPr>
        <p:txBody>
          <a:bodyPr/>
          <a:lstStyle/>
          <a:p>
            <a:fld id="{77594F6A-A54B-438B-8D6E-C0576E169278}" type="slidenum">
              <a:rPr kumimoji="1" lang="ja-JP" altLang="en-US" smtClean="0">
                <a:latin typeface="BIZ UDゴシック" panose="020B0400000000000000" pitchFamily="49" charset="-128"/>
                <a:ea typeface="BIZ UDゴシック" panose="020B0400000000000000" pitchFamily="49" charset="-128"/>
              </a:rPr>
              <a:t>97</a:t>
            </a:fld>
            <a:endParaRPr kumimoji="1" lang="ja-JP" altLang="en-US">
              <a:latin typeface="BIZ UDゴシック" panose="020B0400000000000000" pitchFamily="49" charset="-128"/>
              <a:ea typeface="BIZ UDゴシック" panose="020B0400000000000000" pitchFamily="49" charset="-128"/>
            </a:endParaRPr>
          </a:p>
        </p:txBody>
      </p:sp>
    </p:spTree>
    <p:extLst>
      <p:ext uri="{BB962C8B-B14F-4D97-AF65-F5344CB8AC3E}">
        <p14:creationId xmlns:p14="http://schemas.microsoft.com/office/powerpoint/2010/main" val="3175477224"/>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a:extLst>
              <a:ext uri="{FF2B5EF4-FFF2-40B4-BE49-F238E27FC236}">
                <a16:creationId xmlns:a16="http://schemas.microsoft.com/office/drawing/2014/main" id="{825CD048-1CB4-5248-8C4F-366F80C7A711}"/>
              </a:ext>
            </a:extLst>
          </p:cNvPr>
          <p:cNvSpPr/>
          <p:nvPr/>
        </p:nvSpPr>
        <p:spPr>
          <a:xfrm>
            <a:off x="192878" y="426042"/>
            <a:ext cx="8772222" cy="1286644"/>
          </a:xfrm>
          <a:prstGeom prst="rect">
            <a:avLst/>
          </a:prstGeom>
          <a:solidFill>
            <a:srgbClr val="BCEBFF"/>
          </a:solidFill>
        </p:spPr>
        <p:txBody>
          <a:bodyPr wrap="square" anchor="t" anchorCtr="0">
            <a:noAutofit/>
          </a:bodyPr>
          <a:lstStyle/>
          <a:p>
            <a:pPr marL="0" marR="0" lvl="0" indent="0" algn="l" defTabSz="457200" rtl="0" eaLnBrk="1" fontAlgn="ctr" latinLnBrk="0" hangingPunct="1">
              <a:lnSpc>
                <a:spcPct val="100000"/>
              </a:lnSpc>
              <a:spcBef>
                <a:spcPts val="0"/>
              </a:spcBef>
              <a:spcAft>
                <a:spcPts val="0"/>
              </a:spcAft>
              <a:buClrTx/>
              <a:buSzTx/>
              <a:buFontTx/>
              <a:buNone/>
              <a:tabLst/>
              <a:defRPr/>
            </a:pPr>
            <a:r>
              <a:rPr kumimoji="0" lang="ja-JP" altLang="en-US" sz="15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a:t>
            </a:r>
            <a:r>
              <a:rPr kumimoji="0" lang="ja-JP" altLang="en-US" sz="15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0" lang="ja-JP" altLang="en-US" sz="15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において空飛ぶクルマを活用したビジネス展開をめざしている民間事業者の取組みを</a:t>
            </a:r>
            <a:r>
              <a:rPr kumimoji="0" lang="ja-JP" altLang="en-US" sz="15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a:t>
            </a:r>
            <a:endParaRPr kumimoji="0" lang="en-US" altLang="ja-JP" sz="15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5" name="表 14"/>
          <p:cNvGraphicFramePr>
            <a:graphicFrameLocks noGrp="1"/>
          </p:cNvGraphicFramePr>
          <p:nvPr>
            <p:extLst/>
          </p:nvPr>
        </p:nvGraphicFramePr>
        <p:xfrm>
          <a:off x="4505442" y="2447308"/>
          <a:ext cx="4515930" cy="4159547"/>
        </p:xfrm>
        <a:graphic>
          <a:graphicData uri="http://schemas.openxmlformats.org/drawingml/2006/table">
            <a:tbl>
              <a:tblPr firstRow="1" bandRow="1">
                <a:tableStyleId>{5940675A-B579-460E-94D1-54222C63F5DA}</a:tableStyleId>
              </a:tblPr>
              <a:tblGrid>
                <a:gridCol w="291642">
                  <a:extLst>
                    <a:ext uri="{9D8B030D-6E8A-4147-A177-3AD203B41FA5}">
                      <a16:colId xmlns:a16="http://schemas.microsoft.com/office/drawing/2014/main" val="3765854528"/>
                    </a:ext>
                  </a:extLst>
                </a:gridCol>
                <a:gridCol w="225083">
                  <a:extLst>
                    <a:ext uri="{9D8B030D-6E8A-4147-A177-3AD203B41FA5}">
                      <a16:colId xmlns:a16="http://schemas.microsoft.com/office/drawing/2014/main" val="1110057560"/>
                    </a:ext>
                  </a:extLst>
                </a:gridCol>
                <a:gridCol w="2787455">
                  <a:extLst>
                    <a:ext uri="{9D8B030D-6E8A-4147-A177-3AD203B41FA5}">
                      <a16:colId xmlns:a16="http://schemas.microsoft.com/office/drawing/2014/main" val="2352329353"/>
                    </a:ext>
                  </a:extLst>
                </a:gridCol>
                <a:gridCol w="1211750">
                  <a:extLst>
                    <a:ext uri="{9D8B030D-6E8A-4147-A177-3AD203B41FA5}">
                      <a16:colId xmlns:a16="http://schemas.microsoft.com/office/drawing/2014/main" val="1164856099"/>
                    </a:ext>
                  </a:extLst>
                </a:gridCol>
              </a:tblGrid>
              <a:tr h="620911">
                <a:tc>
                  <a:txBody>
                    <a:bodyPr/>
                    <a:lstStyle/>
                    <a:p>
                      <a:pPr algn="ctr"/>
                      <a:r>
                        <a:rPr kumimoji="1" lang="ja-JP" altLang="en-US" sz="1050" b="0" dirty="0" smtClean="0">
                          <a:latin typeface="Meiryo UI" panose="020B0604030504040204" pitchFamily="50" charset="-128"/>
                          <a:ea typeface="Meiryo UI" panose="020B0604030504040204" pitchFamily="50" charset="-128"/>
                        </a:rPr>
                        <a:t>事業</a:t>
                      </a:r>
                      <a:endParaRPr kumimoji="1" lang="en-US" altLang="ja-JP" sz="1050" b="0" dirty="0" smtClean="0">
                        <a:latin typeface="Meiryo UI" panose="020B0604030504040204" pitchFamily="50" charset="-128"/>
                        <a:ea typeface="Meiryo UI" panose="020B0604030504040204" pitchFamily="50" charset="-128"/>
                      </a:endParaRPr>
                    </a:p>
                    <a:p>
                      <a:pPr algn="ctr"/>
                      <a:r>
                        <a:rPr kumimoji="1" lang="ja-JP" altLang="en-US" sz="1050" b="0" dirty="0" smtClean="0">
                          <a:latin typeface="Meiryo UI" panose="020B0604030504040204" pitchFamily="50" charset="-128"/>
                          <a:ea typeface="Meiryo UI" panose="020B0604030504040204" pitchFamily="50" charset="-128"/>
                        </a:rPr>
                        <a:t>区分</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gridSpan="2">
                  <a:txBody>
                    <a:bodyPr/>
                    <a:lstStyle/>
                    <a:p>
                      <a:pPr algn="ctr"/>
                      <a:r>
                        <a:rPr kumimoji="1" lang="ja-JP" altLang="en-US" sz="1050" b="0" dirty="0">
                          <a:solidFill>
                            <a:schemeClr val="tx1"/>
                          </a:solidFill>
                          <a:latin typeface="Meiryo UI" panose="020B0604030504040204" pitchFamily="50" charset="-128"/>
                          <a:ea typeface="Meiryo UI" panose="020B0604030504040204" pitchFamily="50" charset="-128"/>
                        </a:rPr>
                        <a:t>採択事</a:t>
                      </a:r>
                      <a:r>
                        <a:rPr kumimoji="1" lang="ja-JP" altLang="en-US" sz="1050" b="0" dirty="0">
                          <a:latin typeface="Meiryo UI" panose="020B0604030504040204" pitchFamily="50" charset="-128"/>
                          <a:ea typeface="Meiryo UI" panose="020B0604030504040204" pitchFamily="50" charset="-128"/>
                        </a:rPr>
                        <a:t>業名</a:t>
                      </a:r>
                    </a:p>
                  </a:txBody>
                  <a:tcPr marL="68580" marR="68580" marT="34290" marB="34290" anchor="ctr">
                    <a:solidFill>
                      <a:schemeClr val="accent1">
                        <a:lumMod val="20000"/>
                        <a:lumOff val="80000"/>
                      </a:schemeClr>
                    </a:solidFill>
                  </a:tcPr>
                </a:tc>
                <a:tc hMerge="1">
                  <a:txBody>
                    <a:bodyPr/>
                    <a:lstStyle/>
                    <a:p>
                      <a:pPr algn="ct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a:txBody>
                    <a:bodyPr/>
                    <a:lstStyle/>
                    <a:p>
                      <a:pPr algn="ctr"/>
                      <a:r>
                        <a:rPr kumimoji="1" lang="ja-JP" altLang="en-US" sz="1050" b="0" baseline="0" dirty="0">
                          <a:latin typeface="Meiryo UI" panose="020B0604030504040204" pitchFamily="50" charset="-128"/>
                          <a:ea typeface="Meiryo UI" panose="020B0604030504040204" pitchFamily="50" charset="-128"/>
                        </a:rPr>
                        <a:t>応募</a:t>
                      </a:r>
                      <a:r>
                        <a:rPr kumimoji="1" lang="ja-JP" altLang="en-US" sz="1050" b="0" baseline="0" dirty="0" smtClean="0">
                          <a:solidFill>
                            <a:schemeClr val="tx1"/>
                          </a:solidFill>
                          <a:latin typeface="Meiryo UI" panose="020B0604030504040204" pitchFamily="50" charset="-128"/>
                          <a:ea typeface="Meiryo UI" panose="020B0604030504040204" pitchFamily="50" charset="-128"/>
                        </a:rPr>
                        <a:t>代表</a:t>
                      </a:r>
                      <a:endParaRPr kumimoji="1" lang="en-US" altLang="ja-JP" sz="1050" b="0" baseline="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50" b="0" baseline="0" dirty="0" smtClean="0">
                          <a:solidFill>
                            <a:schemeClr val="tx1"/>
                          </a:solidFill>
                          <a:latin typeface="Meiryo UI" panose="020B0604030504040204" pitchFamily="50" charset="-128"/>
                          <a:ea typeface="Meiryo UI" panose="020B0604030504040204" pitchFamily="50" charset="-128"/>
                        </a:rPr>
                        <a:t>事</a:t>
                      </a:r>
                      <a:r>
                        <a:rPr kumimoji="1" lang="ja-JP" altLang="en-US" sz="1050" b="0" baseline="0" dirty="0">
                          <a:solidFill>
                            <a:schemeClr val="tx1"/>
                          </a:solidFill>
                          <a:latin typeface="Meiryo UI" panose="020B0604030504040204" pitchFamily="50" charset="-128"/>
                          <a:ea typeface="Meiryo UI" panose="020B0604030504040204" pitchFamily="50" charset="-128"/>
                        </a:rPr>
                        <a:t>業</a:t>
                      </a:r>
                      <a:r>
                        <a:rPr kumimoji="1" lang="ja-JP" altLang="en-US" sz="1050" b="0" baseline="0" dirty="0">
                          <a:latin typeface="Meiryo UI" panose="020B0604030504040204" pitchFamily="50" charset="-128"/>
                          <a:ea typeface="Meiryo UI" panose="020B0604030504040204" pitchFamily="50" charset="-128"/>
                        </a:rPr>
                        <a:t>者</a:t>
                      </a:r>
                      <a:endParaRPr kumimoji="1" lang="ja-JP" altLang="en-US" sz="1050" b="0" baseline="3000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extLst>
                  <a:ext uri="{0D108BD9-81ED-4DB2-BD59-A6C34878D82A}">
                    <a16:rowId xmlns:a16="http://schemas.microsoft.com/office/drawing/2014/main" val="3822795455"/>
                  </a:ext>
                </a:extLst>
              </a:tr>
              <a:tr h="340500">
                <a:tc rowSpan="2">
                  <a:txBody>
                    <a:bodyPr/>
                    <a:lstStyle/>
                    <a:p>
                      <a:pPr algn="ctr"/>
                      <a:r>
                        <a:rPr kumimoji="1" lang="ja-JP" altLang="en-US" sz="1050" b="0" u="none" dirty="0">
                          <a:latin typeface="Meiryo UI" panose="020B0604030504040204" pitchFamily="50" charset="-128"/>
                          <a:ea typeface="Meiryo UI" panose="020B0604030504040204" pitchFamily="50" charset="-128"/>
                        </a:rPr>
                        <a:t>実証</a:t>
                      </a:r>
                      <a:endParaRPr kumimoji="1" lang="en-US" altLang="ja-JP" sz="1050" b="0" u="none" dirty="0">
                        <a:latin typeface="Meiryo UI" panose="020B0604030504040204" pitchFamily="50" charset="-128"/>
                        <a:ea typeface="Meiryo UI" panose="020B0604030504040204" pitchFamily="50" charset="-128"/>
                      </a:endParaRPr>
                    </a:p>
                    <a:p>
                      <a:pPr algn="ctr"/>
                      <a:r>
                        <a:rPr kumimoji="1" lang="ja-JP" altLang="en-US" sz="1050" b="0" u="none" dirty="0">
                          <a:latin typeface="Meiryo UI" panose="020B0604030504040204" pitchFamily="50" charset="-128"/>
                          <a:ea typeface="Meiryo UI" panose="020B0604030504040204" pitchFamily="50" charset="-128"/>
                        </a:rPr>
                        <a:t>実験</a:t>
                      </a:r>
                      <a:endParaRPr kumimoji="1" lang="en-US" altLang="ja-JP" sz="1050" b="0" u="none" dirty="0">
                        <a:latin typeface="Meiryo UI" panose="020B0604030504040204" pitchFamily="50" charset="-128"/>
                        <a:ea typeface="Meiryo UI" panose="020B0604030504040204" pitchFamily="50" charset="-128"/>
                      </a:endParaRPr>
                    </a:p>
                  </a:txBody>
                  <a:tcPr marL="68580" marR="68580" marT="34290" marB="34290" anchor="ctr"/>
                </a:tc>
                <a:tc>
                  <a:txBody>
                    <a:bodyPr/>
                    <a:lstStyle/>
                    <a:p>
                      <a:pPr marL="0" indent="0">
                        <a:buFont typeface="+mj-ea"/>
                        <a:buNone/>
                      </a:pPr>
                      <a:r>
                        <a:rPr kumimoji="1" lang="en-US" altLang="ja-JP" sz="1050" b="1" u="none" dirty="0" smtClean="0">
                          <a:latin typeface="Meiryo UI" panose="020B0604030504040204" pitchFamily="50" charset="-128"/>
                          <a:ea typeface="Meiryo UI" panose="020B0604030504040204" pitchFamily="50" charset="-128"/>
                        </a:rPr>
                        <a:t>1</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indent="0">
                        <a:buFont typeface="+mj-ea"/>
                        <a:buNone/>
                      </a:pPr>
                      <a:r>
                        <a:rPr kumimoji="1" lang="ja-JP" altLang="en-US" sz="1050" b="1" u="none" dirty="0" smtClean="0">
                          <a:latin typeface="Meiryo UI" panose="020B0604030504040204" pitchFamily="50" charset="-128"/>
                          <a:ea typeface="Meiryo UI" panose="020B0604030504040204" pitchFamily="50" charset="-128"/>
                        </a:rPr>
                        <a:t>エアモビリティ</a:t>
                      </a:r>
                      <a:r>
                        <a:rPr kumimoji="1" lang="ja-JP" altLang="en-US" sz="1050" b="1" u="none" dirty="0">
                          <a:latin typeface="Meiryo UI" panose="020B0604030504040204" pitchFamily="50" charset="-128"/>
                          <a:ea typeface="Meiryo UI" panose="020B0604030504040204" pitchFamily="50" charset="-128"/>
                        </a:rPr>
                        <a:t>統合運航管理プラットフォーム</a:t>
                      </a:r>
                      <a:r>
                        <a:rPr kumimoji="1" lang="ja-JP" altLang="en-US" sz="1050" b="1" u="none" dirty="0" smtClean="0">
                          <a:latin typeface="Meiryo UI" panose="020B0604030504040204" pitchFamily="50" charset="-128"/>
                          <a:ea typeface="Meiryo UI" panose="020B0604030504040204" pitchFamily="50" charset="-128"/>
                        </a:rPr>
                        <a:t>事業</a:t>
                      </a:r>
                      <a:r>
                        <a:rPr kumimoji="1" lang="en-US" altLang="ja-JP" sz="1050" b="1" u="none" dirty="0" smtClean="0">
                          <a:latin typeface="Meiryo UI" panose="020B0604030504040204" pitchFamily="50" charset="-128"/>
                          <a:ea typeface="Meiryo UI" panose="020B0604030504040204" pitchFamily="50" charset="-128"/>
                        </a:rPr>
                        <a:t>※</a:t>
                      </a:r>
                      <a:r>
                        <a:rPr kumimoji="1" lang="ja-JP" altLang="en-US" sz="1050" b="1" u="none" dirty="0" smtClean="0">
                          <a:latin typeface="Meiryo UI" panose="020B0604030504040204" pitchFamily="50" charset="-128"/>
                          <a:ea typeface="Meiryo UI" panose="020B0604030504040204" pitchFamily="50" charset="-128"/>
                        </a:rPr>
                        <a:t>継続</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zh-CN" altLang="en-US" sz="1050" b="0" dirty="0">
                          <a:latin typeface="Meiryo UI" panose="020B0604030504040204" pitchFamily="50" charset="-128"/>
                          <a:ea typeface="Meiryo UI" panose="020B0604030504040204" pitchFamily="50" charset="-128"/>
                        </a:rPr>
                        <a:t>三井物産</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1148511334"/>
                  </a:ext>
                </a:extLst>
              </a:tr>
              <a:tr h="478442">
                <a:tc vMerge="1">
                  <a:txBody>
                    <a:bodyPr/>
                    <a:lstStyle/>
                    <a:p>
                      <a:pPr algn="ctr"/>
                      <a:endParaRPr kumimoji="1" lang="en-US" altLang="ja-JP" sz="1600" b="1" u="none" dirty="0">
                        <a:latin typeface="Meiryo UI" panose="020B0604030504040204" pitchFamily="50" charset="-128"/>
                        <a:ea typeface="Meiryo UI" panose="020B0604030504040204" pitchFamily="50" charset="-128"/>
                      </a:endParaRPr>
                    </a:p>
                  </a:txBody>
                  <a:tcPr anchor="ctr"/>
                </a:tc>
                <a:tc>
                  <a:txBody>
                    <a:bodyPr/>
                    <a:lstStyle/>
                    <a:p>
                      <a:pPr marL="0" indent="0">
                        <a:buFont typeface="+mj-ea"/>
                        <a:buNone/>
                      </a:pPr>
                      <a:r>
                        <a:rPr kumimoji="1" lang="en-US" altLang="ja-JP" sz="1050" b="1" u="none" dirty="0" smtClean="0">
                          <a:latin typeface="Meiryo UI" panose="020B0604030504040204" pitchFamily="50" charset="-128"/>
                          <a:ea typeface="Meiryo UI" panose="020B0604030504040204" pitchFamily="50" charset="-128"/>
                        </a:rPr>
                        <a:t>2</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indent="0">
                        <a:buFont typeface="+mj-ea"/>
                        <a:buNone/>
                      </a:pPr>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周辺における空飛ぶクルマの最適な</a:t>
                      </a:r>
                      <a:r>
                        <a:rPr kumimoji="1" lang="ja-JP" altLang="en-US" sz="1050" b="1" u="none" dirty="0" smtClean="0">
                          <a:latin typeface="Meiryo UI" panose="020B0604030504040204" pitchFamily="50" charset="-128"/>
                          <a:ea typeface="Meiryo UI" panose="020B0604030504040204" pitchFamily="50" charset="-128"/>
                        </a:rPr>
                        <a:t>飛行</a:t>
                      </a:r>
                      <a:endParaRPr kumimoji="1" lang="en-US" altLang="ja-JP" sz="1050" b="1" u="none" dirty="0" smtClean="0">
                        <a:latin typeface="Meiryo UI" panose="020B0604030504040204" pitchFamily="50" charset="-128"/>
                        <a:ea typeface="Meiryo UI" panose="020B0604030504040204" pitchFamily="50" charset="-128"/>
                      </a:endParaRPr>
                    </a:p>
                    <a:p>
                      <a:pPr marL="0" indent="0">
                        <a:buFont typeface="+mj-ea"/>
                        <a:buNone/>
                      </a:pPr>
                      <a:r>
                        <a:rPr kumimoji="1" lang="ja-JP" altLang="en-US" sz="1050" b="1" u="none" dirty="0" smtClean="0">
                          <a:latin typeface="Meiryo UI" panose="020B0604030504040204" pitchFamily="50" charset="-128"/>
                          <a:ea typeface="Meiryo UI" panose="020B0604030504040204" pitchFamily="50" charset="-128"/>
                        </a:rPr>
                        <a:t>経路</a:t>
                      </a:r>
                      <a:r>
                        <a:rPr kumimoji="1" lang="ja-JP" altLang="en-US" sz="1050" b="1" u="none" dirty="0">
                          <a:latin typeface="Meiryo UI" panose="020B0604030504040204" pitchFamily="50" charset="-128"/>
                          <a:ea typeface="Meiryo UI" panose="020B0604030504040204" pitchFamily="50" charset="-128"/>
                        </a:rPr>
                        <a:t>と必要な装備品の検証</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ja-JP" altLang="en-US" sz="1050" b="0" dirty="0">
                          <a:latin typeface="Meiryo UI" panose="020B0604030504040204" pitchFamily="50" charset="-128"/>
                          <a:ea typeface="Meiryo UI" panose="020B0604030504040204" pitchFamily="50" charset="-128"/>
                        </a:rPr>
                        <a:t>エアバス・ヘリコプターズ・ジャパン</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1074911057"/>
                  </a:ext>
                </a:extLst>
              </a:tr>
              <a:tr h="340500">
                <a:tc rowSpan="3">
                  <a:txBody>
                    <a:bodyPr/>
                    <a:lstStyle/>
                    <a:p>
                      <a:pPr algn="ctr"/>
                      <a:r>
                        <a:rPr kumimoji="1" lang="ja-JP" altLang="en-US" sz="1050" b="0" u="none" dirty="0">
                          <a:latin typeface="Meiryo UI" panose="020B0604030504040204" pitchFamily="50" charset="-128"/>
                          <a:ea typeface="Meiryo UI" panose="020B0604030504040204" pitchFamily="50" charset="-128"/>
                        </a:rPr>
                        <a:t>調査</a:t>
                      </a:r>
                      <a:endParaRPr kumimoji="1" lang="en-US" altLang="ja-JP" sz="1050" b="0" u="none" dirty="0">
                        <a:latin typeface="Meiryo UI" panose="020B0604030504040204" pitchFamily="50" charset="-128"/>
                        <a:ea typeface="Meiryo UI" panose="020B0604030504040204" pitchFamily="50" charset="-128"/>
                      </a:endParaRPr>
                    </a:p>
                    <a:p>
                      <a:pPr algn="ctr"/>
                      <a:r>
                        <a:rPr kumimoji="1" lang="ja-JP" altLang="en-US" sz="1050" b="0" u="none" dirty="0">
                          <a:latin typeface="Meiryo UI" panose="020B0604030504040204" pitchFamily="50" charset="-128"/>
                          <a:ea typeface="Meiryo UI" panose="020B0604030504040204" pitchFamily="50" charset="-128"/>
                        </a:rPr>
                        <a:t>・検討</a:t>
                      </a:r>
                    </a:p>
                  </a:txBody>
                  <a:tcPr marL="68580" marR="68580" marT="34290" marB="34290" anchor="ctr"/>
                </a:tc>
                <a:tc>
                  <a:txBody>
                    <a:bodyPr/>
                    <a:lstStyle/>
                    <a:p>
                      <a:pPr marL="0" indent="0">
                        <a:buFont typeface="+mj-lt"/>
                        <a:buNone/>
                      </a:pPr>
                      <a:r>
                        <a:rPr kumimoji="1" lang="en-US" altLang="ja-JP" sz="1050" b="1" u="none" dirty="0" smtClean="0">
                          <a:latin typeface="Meiryo UI" panose="020B0604030504040204" pitchFamily="50" charset="-128"/>
                          <a:ea typeface="Meiryo UI" panose="020B0604030504040204" pitchFamily="50" charset="-128"/>
                        </a:rPr>
                        <a:t>3</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indent="0">
                        <a:buFont typeface="+mj-lt"/>
                        <a:buNone/>
                      </a:pPr>
                      <a:r>
                        <a:rPr kumimoji="1" lang="ja-JP" altLang="en-US" sz="1050" b="1" u="none" dirty="0" smtClean="0">
                          <a:latin typeface="Meiryo UI" panose="020B0604030504040204" pitchFamily="50" charset="-128"/>
                          <a:ea typeface="Meiryo UI" panose="020B0604030504040204" pitchFamily="50" charset="-128"/>
                        </a:rPr>
                        <a:t>無人機</a:t>
                      </a:r>
                      <a:r>
                        <a:rPr kumimoji="1" lang="ja-JP" altLang="en-US" sz="1050" b="1" u="none" dirty="0">
                          <a:latin typeface="Meiryo UI" panose="020B0604030504040204" pitchFamily="50" charset="-128"/>
                          <a:ea typeface="Meiryo UI" panose="020B0604030504040204" pitchFamily="50" charset="-128"/>
                        </a:rPr>
                        <a:t>管制システムによる大阪版空飛ぶクルマ運航</a:t>
                      </a:r>
                      <a:r>
                        <a:rPr kumimoji="1" lang="ja-JP" altLang="en-US" sz="1050" b="1" u="none" dirty="0" smtClean="0">
                          <a:latin typeface="Meiryo UI" panose="020B0604030504040204" pitchFamily="50" charset="-128"/>
                          <a:ea typeface="Meiryo UI" panose="020B0604030504040204" pitchFamily="50" charset="-128"/>
                        </a:rPr>
                        <a:t>シミュレーション　</a:t>
                      </a:r>
                      <a:r>
                        <a:rPr kumimoji="1" lang="en-US" altLang="ja-JP" sz="1050" b="1" u="none" dirty="0" smtClean="0">
                          <a:latin typeface="Meiryo UI" panose="020B0604030504040204" pitchFamily="50" charset="-128"/>
                          <a:ea typeface="Meiryo UI" panose="020B0604030504040204" pitchFamily="50" charset="-128"/>
                        </a:rPr>
                        <a:t>※</a:t>
                      </a:r>
                      <a:r>
                        <a:rPr kumimoji="1" lang="ja-JP" altLang="en-US" sz="1050" b="1" u="none" dirty="0" smtClean="0">
                          <a:latin typeface="Meiryo UI" panose="020B0604030504040204" pitchFamily="50" charset="-128"/>
                          <a:ea typeface="Meiryo UI" panose="020B0604030504040204" pitchFamily="50" charset="-128"/>
                        </a:rPr>
                        <a:t>継続</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dirty="0">
                          <a:latin typeface="Meiryo UI" panose="020B0604030504040204" pitchFamily="50" charset="-128"/>
                          <a:ea typeface="Meiryo UI" panose="020B0604030504040204" pitchFamily="50" charset="-128"/>
                        </a:rPr>
                        <a:t>住友商事</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4221606090"/>
                  </a:ext>
                </a:extLst>
              </a:tr>
              <a:tr h="480705">
                <a:tc vMerge="1">
                  <a:txBody>
                    <a:bodyPr/>
                    <a:lstStyle/>
                    <a:p>
                      <a:pPr algn="ctr"/>
                      <a:endParaRPr kumimoji="1" lang="ja-JP" altLang="en-US" sz="16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4</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市内中心部における空飛ぶクルマ</a:t>
                      </a:r>
                      <a:r>
                        <a:rPr kumimoji="1" lang="ja-JP" altLang="en-US" sz="1050" b="1" u="none" dirty="0" smtClean="0">
                          <a:latin typeface="Meiryo UI" panose="020B0604030504040204" pitchFamily="50" charset="-128"/>
                          <a:ea typeface="Meiryo UI" panose="020B0604030504040204" pitchFamily="50" charset="-128"/>
                        </a:rPr>
                        <a:t>の</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離着陸場</a:t>
                      </a:r>
                      <a:r>
                        <a:rPr kumimoji="1" lang="ja-JP" altLang="en-US" sz="1050" b="1" u="none" dirty="0">
                          <a:latin typeface="Meiryo UI" panose="020B0604030504040204" pitchFamily="50" charset="-128"/>
                          <a:ea typeface="Meiryo UI" panose="020B0604030504040204" pitchFamily="50" charset="-128"/>
                        </a:rPr>
                        <a:t>利活用に向けた可能性調査 </a:t>
                      </a:r>
                      <a:r>
                        <a:rPr kumimoji="1" lang="en-US" altLang="ja-JP" sz="1050" b="1" u="none" dirty="0">
                          <a:latin typeface="Meiryo UI" panose="020B0604030504040204" pitchFamily="50" charset="-128"/>
                          <a:ea typeface="Meiryo UI" panose="020B0604030504040204" pitchFamily="50" charset="-128"/>
                        </a:rPr>
                        <a:t>2.0</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オリックス</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158718666"/>
                  </a:ext>
                </a:extLst>
              </a:tr>
              <a:tr h="340500">
                <a:tc vMerge="1">
                  <a:txBody>
                    <a:bodyPr/>
                    <a:lstStyle/>
                    <a:p>
                      <a:pPr algn="ctr"/>
                      <a:endParaRPr kumimoji="1" lang="ja-JP" altLang="en-US" sz="16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5</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府内における離着陸場候補地の設置検討調査</a:t>
                      </a: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zh-CN" altLang="en-US" sz="1050" b="0" dirty="0">
                          <a:latin typeface="Meiryo UI" panose="020B0604030504040204" pitchFamily="50" charset="-128"/>
                          <a:ea typeface="Meiryo UI" panose="020B0604030504040204" pitchFamily="50" charset="-128"/>
                        </a:rPr>
                        <a:t>兼松</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550003298"/>
                  </a:ext>
                </a:extLst>
              </a:tr>
              <a:tr h="480705">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u="none" dirty="0" smtClean="0">
                          <a:latin typeface="Meiryo UI" panose="020B0604030504040204" pitchFamily="50" charset="-128"/>
                          <a:ea typeface="Meiryo UI" panose="020B0604030504040204" pitchFamily="50" charset="-128"/>
                        </a:rPr>
                        <a:t>社会受容性向上</a:t>
                      </a:r>
                      <a:endParaRPr kumimoji="1" lang="ja-JP" altLang="en-US"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u="none" dirty="0" smtClean="0">
                          <a:latin typeface="Meiryo UI" panose="020B0604030504040204" pitchFamily="50" charset="-128"/>
                          <a:ea typeface="Meiryo UI" panose="020B0604030504040204" pitchFamily="50" charset="-128"/>
                        </a:rPr>
                        <a:t>6</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における空飛ぶクルマ社会実装に</a:t>
                      </a:r>
                      <a:r>
                        <a:rPr kumimoji="1" lang="ja-JP" altLang="en-US" sz="1050" b="1" u="none" dirty="0" smtClean="0">
                          <a:latin typeface="Meiryo UI" panose="020B0604030504040204" pitchFamily="50" charset="-128"/>
                          <a:ea typeface="Meiryo UI" panose="020B0604030504040204" pitchFamily="50" charset="-128"/>
                        </a:rPr>
                        <a:t>向けた</a:t>
                      </a:r>
                      <a:endParaRPr kumimoji="1" lang="en-US" altLang="ja-JP" sz="1050" b="1" u="none" dirty="0" smtClean="0">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none" dirty="0" smtClean="0">
                          <a:latin typeface="Meiryo UI" panose="020B0604030504040204" pitchFamily="50" charset="-128"/>
                          <a:ea typeface="Meiryo UI" panose="020B0604030504040204" pitchFamily="50" charset="-128"/>
                        </a:rPr>
                        <a:t>実証</a:t>
                      </a:r>
                      <a:r>
                        <a:rPr kumimoji="1" lang="ja-JP" altLang="en-US" sz="1050" b="1" u="none" dirty="0">
                          <a:latin typeface="Meiryo UI" panose="020B0604030504040204" pitchFamily="50" charset="-128"/>
                          <a:ea typeface="Meiryo UI" panose="020B0604030504040204" pitchFamily="50" charset="-128"/>
                        </a:rPr>
                        <a:t>実験～大阪府民と共に空飛ぶクルマの世界を実現へ～</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latin typeface="Meiryo UI" panose="020B0604030504040204" pitchFamily="50" charset="-128"/>
                          <a:ea typeface="Meiryo UI" panose="020B0604030504040204" pitchFamily="50" charset="-128"/>
                        </a:rPr>
                        <a:t>丸紅</a:t>
                      </a:r>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a:t>
                      </a:r>
                    </a:p>
                  </a:txBody>
                  <a:tcPr marL="68580" marR="68580" marT="34290" marB="34290" anchor="ctr"/>
                </a:tc>
                <a:extLst>
                  <a:ext uri="{0D108BD9-81ED-4DB2-BD59-A6C34878D82A}">
                    <a16:rowId xmlns:a16="http://schemas.microsoft.com/office/drawing/2014/main" val="1475437568"/>
                  </a:ext>
                </a:extLst>
              </a:tr>
              <a:tr h="34050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7</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a:t>
                      </a:r>
                      <a:r>
                        <a:rPr kumimoji="1" lang="ja-JP" altLang="en-US" sz="1050" b="1" u="none" dirty="0">
                          <a:latin typeface="Meiryo UI" panose="020B0604030504040204" pitchFamily="50" charset="-128"/>
                          <a:ea typeface="Meiryo UI" panose="020B0604030504040204" pitchFamily="50" charset="-128"/>
                        </a:rPr>
                        <a:t>府内における空飛ぶクルマのある</a:t>
                      </a:r>
                      <a:r>
                        <a:rPr kumimoji="1" lang="ja-JP" altLang="en-US" sz="1050" b="1" u="none" dirty="0" smtClean="0">
                          <a:latin typeface="Meiryo UI" panose="020B0604030504040204" pitchFamily="50" charset="-128"/>
                          <a:ea typeface="Meiryo UI" panose="020B0604030504040204" pitchFamily="50" charset="-128"/>
                        </a:rPr>
                        <a:t>未来像</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啓発</a:t>
                      </a:r>
                      <a:r>
                        <a:rPr kumimoji="1" lang="en-US" altLang="ja-JP" sz="1050" b="1" u="none" dirty="0">
                          <a:latin typeface="Meiryo UI" panose="020B0604030504040204" pitchFamily="50" charset="-128"/>
                          <a:ea typeface="Meiryo UI" panose="020B0604030504040204" pitchFamily="50" charset="-128"/>
                        </a:rPr>
                        <a:t>(</a:t>
                      </a:r>
                      <a:r>
                        <a:rPr kumimoji="1" lang="ja-JP" altLang="en-US" sz="1050" b="1" u="none" dirty="0">
                          <a:latin typeface="Meiryo UI" panose="020B0604030504040204" pitchFamily="50" charset="-128"/>
                          <a:ea typeface="Meiryo UI" panose="020B0604030504040204" pitchFamily="50" charset="-128"/>
                        </a:rPr>
                        <a:t>社会受容性醸成</a:t>
                      </a:r>
                      <a:r>
                        <a:rPr kumimoji="1" lang="en-US" altLang="ja-JP" sz="1050" b="1" u="none" dirty="0">
                          <a:latin typeface="Meiryo UI" panose="020B0604030504040204" pitchFamily="50" charset="-128"/>
                          <a:ea typeface="Meiryo UI" panose="020B0604030504040204" pitchFamily="50" charset="-128"/>
                        </a:rPr>
                        <a:t>)</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a:latin typeface="Meiryo UI" panose="020B0604030504040204" pitchFamily="50" charset="-128"/>
                          <a:ea typeface="Meiryo UI" panose="020B0604030504040204" pitchFamily="50" charset="-128"/>
                        </a:rPr>
                        <a:t>(</a:t>
                      </a:r>
                      <a:r>
                        <a:rPr kumimoji="1" lang="ja-JP" altLang="en-US" sz="1050" b="0" dirty="0">
                          <a:latin typeface="Meiryo UI" panose="020B0604030504040204" pitchFamily="50" charset="-128"/>
                          <a:ea typeface="Meiryo UI" panose="020B0604030504040204" pitchFamily="50" charset="-128"/>
                        </a:rPr>
                        <a:t>株</a:t>
                      </a:r>
                      <a:r>
                        <a:rPr kumimoji="1" lang="en-US" altLang="ja-JP" sz="1050" b="0" dirty="0">
                          <a:latin typeface="Meiryo UI" panose="020B0604030504040204" pitchFamily="50" charset="-128"/>
                          <a:ea typeface="Meiryo UI" panose="020B0604030504040204" pitchFamily="50" charset="-128"/>
                        </a:rPr>
                        <a:t>)SkyDrive</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3014776356"/>
                  </a:ext>
                </a:extLst>
              </a:tr>
              <a:tr h="34050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1" u="none" dirty="0">
                        <a:latin typeface="Meiryo UI" panose="020B0604030504040204" pitchFamily="50" charset="-128"/>
                        <a:ea typeface="Meiryo UI" panose="020B0604030504040204" pitchFamily="50" charset="-128"/>
                      </a:endParaRPr>
                    </a:p>
                  </a:txBody>
                  <a:tcPr anchor="ctr"/>
                </a:tc>
                <a:tc>
                  <a:txBody>
                    <a:bodyPr/>
                    <a:lstStyle/>
                    <a:p>
                      <a:r>
                        <a:rPr kumimoji="1" lang="en-US" altLang="ja-JP" sz="1050" b="1" u="none" dirty="0" smtClean="0">
                          <a:latin typeface="Meiryo UI" panose="020B0604030504040204" pitchFamily="50" charset="-128"/>
                          <a:ea typeface="Meiryo UI" panose="020B0604030504040204" pitchFamily="50" charset="-128"/>
                        </a:rPr>
                        <a:t>8</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a:t>
                      </a:r>
                      <a:r>
                        <a:rPr kumimoji="1" lang="ja-JP" altLang="en-US" sz="1050" b="1" u="none" dirty="0">
                          <a:latin typeface="Meiryo UI" panose="020B0604030504040204" pitchFamily="50" charset="-128"/>
                          <a:ea typeface="Meiryo UI" panose="020B0604030504040204" pitchFamily="50" charset="-128"/>
                        </a:rPr>
                        <a:t>空飛ぶクルマ出前授業」及び「フルサイズ</a:t>
                      </a:r>
                      <a:r>
                        <a:rPr kumimoji="1" lang="ja-JP" altLang="en-US" sz="1050" b="1" u="none" dirty="0" smtClean="0">
                          <a:latin typeface="Meiryo UI" panose="020B0604030504040204" pitchFamily="50" charset="-128"/>
                          <a:ea typeface="Meiryo UI" panose="020B0604030504040204" pitchFamily="50" charset="-128"/>
                        </a:rPr>
                        <a:t>機体</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モデル</a:t>
                      </a:r>
                      <a:r>
                        <a:rPr kumimoji="1" lang="ja-JP" altLang="en-US" sz="1050" b="1" u="none" dirty="0">
                          <a:latin typeface="Meiryo UI" panose="020B0604030504040204" pitchFamily="50" charset="-128"/>
                          <a:ea typeface="Meiryo UI" panose="020B0604030504040204" pitchFamily="50" charset="-128"/>
                        </a:rPr>
                        <a:t>展示・試乗会」の開催</a:t>
                      </a: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err="1">
                          <a:latin typeface="Meiryo UI" panose="020B0604030504040204" pitchFamily="50" charset="-128"/>
                          <a:ea typeface="Meiryo UI" panose="020B0604030504040204" pitchFamily="50" charset="-128"/>
                        </a:rPr>
                        <a:t>Volocopter</a:t>
                      </a:r>
                      <a:r>
                        <a:rPr kumimoji="1" lang="ja-JP" altLang="en-US" sz="1050" b="0" dirty="0">
                          <a:latin typeface="Meiryo UI" panose="020B0604030504040204" pitchFamily="50" charset="-128"/>
                          <a:ea typeface="Meiryo UI" panose="020B0604030504040204" pitchFamily="50" charset="-128"/>
                        </a:rPr>
                        <a:t>　</a:t>
                      </a:r>
                      <a:r>
                        <a:rPr kumimoji="1" lang="en-US" altLang="ja-JP" sz="1050" b="0" dirty="0">
                          <a:latin typeface="Meiryo UI" panose="020B0604030504040204" pitchFamily="50" charset="-128"/>
                          <a:ea typeface="Meiryo UI" panose="020B0604030504040204" pitchFamily="50" charset="-128"/>
                        </a:rPr>
                        <a:t>GmbH</a:t>
                      </a:r>
                    </a:p>
                  </a:txBody>
                  <a:tcPr marL="68580" marR="68580" marT="34290" marB="34290" anchor="ctr"/>
                </a:tc>
                <a:extLst>
                  <a:ext uri="{0D108BD9-81ED-4DB2-BD59-A6C34878D82A}">
                    <a16:rowId xmlns:a16="http://schemas.microsoft.com/office/drawing/2014/main" val="764352211"/>
                  </a:ext>
                </a:extLst>
              </a:tr>
            </a:tbl>
          </a:graphicData>
        </a:graphic>
      </p:graphicFrame>
      <p:sp>
        <p:nvSpPr>
          <p:cNvPr id="17" name="正方形/長方形 16"/>
          <p:cNvSpPr/>
          <p:nvPr/>
        </p:nvSpPr>
        <p:spPr>
          <a:xfrm>
            <a:off x="7289005" y="6572803"/>
            <a:ext cx="1854995" cy="276999"/>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0" lang="en-US" altLang="zh-TW"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3,000</a:t>
            </a: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p>
        </p:txBody>
      </p:sp>
      <p:sp>
        <p:nvSpPr>
          <p:cNvPr id="18" name="タイトル 1">
            <a:extLst>
              <a:ext uri="{FF2B5EF4-FFF2-40B4-BE49-F238E27FC236}">
                <a16:creationId xmlns:a16="http://schemas.microsoft.com/office/drawing/2014/main" id="{C86887DB-9BAA-4233-80DD-851E5239E10A}"/>
              </a:ext>
            </a:extLst>
          </p:cNvPr>
          <p:cNvSpPr txBox="1">
            <a:spLocks/>
          </p:cNvSpPr>
          <p:nvPr/>
        </p:nvSpPr>
        <p:spPr bwMode="gray">
          <a:xfrm>
            <a:off x="672138" y="1828801"/>
            <a:ext cx="3243453" cy="507999"/>
          </a:xfrm>
          <a:prstGeom prst="rect">
            <a:avLst/>
          </a:prstGeom>
          <a:solidFill>
            <a:schemeClr val="accent1">
              <a:lumMod val="50000"/>
            </a:schemeClr>
          </a:solidFill>
        </p:spPr>
        <p:txBody>
          <a:bodyPr vert="horz" lIns="0" tIns="0" rIns="0" bIns="0" anchor="ctr"/>
          <a:lstStyle>
            <a:lvl1pPr algn="l" defTabSz="685767" rtl="0" eaLnBrk="1" latinLnBrk="0" hangingPunct="1">
              <a:lnSpc>
                <a:spcPts val="2800"/>
              </a:lnSpc>
              <a:spcBef>
                <a:spcPct val="0"/>
              </a:spcBef>
              <a:buNone/>
              <a:defRPr kumimoji="1" sz="2400" b="1" kern="1200" baseline="0">
                <a:solidFill>
                  <a:schemeClr val="tx1"/>
                </a:solidFill>
                <a:latin typeface="+mj-lt"/>
                <a:ea typeface="+mj-ea"/>
                <a:cs typeface="+mj-cs"/>
                <a:sym typeface="+mj-lt"/>
              </a:defRPr>
            </a:lvl1pPr>
          </a:lstStyle>
          <a:p>
            <a:pPr marL="0" marR="0" lvl="0" indent="0" algn="ctr" defTabSz="685767" rtl="0" eaLnBrk="1" fontAlgn="auto" latinLnBrk="0" hangingPunct="1">
              <a:lnSpc>
                <a:spcPts val="3151"/>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R3</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年度</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5</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採択</a:t>
            </a:r>
            <a:r>
              <a:rPr kumimoji="1" lang="en-US" altLang="ja-JP"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申請</a:t>
            </a:r>
            <a:r>
              <a:rPr kumimoji="1" lang="en-US" altLang="ja-JP"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7</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p>
        </p:txBody>
      </p:sp>
      <p:sp>
        <p:nvSpPr>
          <p:cNvPr id="22" name="タイトル 1">
            <a:extLst>
              <a:ext uri="{FF2B5EF4-FFF2-40B4-BE49-F238E27FC236}">
                <a16:creationId xmlns:a16="http://schemas.microsoft.com/office/drawing/2014/main" id="{C86887DB-9BAA-4233-80DD-851E5239E10A}"/>
              </a:ext>
            </a:extLst>
          </p:cNvPr>
          <p:cNvSpPr txBox="1">
            <a:spLocks/>
          </p:cNvSpPr>
          <p:nvPr/>
        </p:nvSpPr>
        <p:spPr bwMode="gray">
          <a:xfrm>
            <a:off x="5141680" y="1828801"/>
            <a:ext cx="3243453" cy="507999"/>
          </a:xfrm>
          <a:prstGeom prst="rect">
            <a:avLst/>
          </a:prstGeom>
          <a:solidFill>
            <a:schemeClr val="accent1">
              <a:lumMod val="50000"/>
            </a:schemeClr>
          </a:solidFill>
        </p:spPr>
        <p:txBody>
          <a:bodyPr vert="horz" lIns="0" tIns="0" rIns="0" bIns="0" anchor="ctr"/>
          <a:lstStyle>
            <a:lvl1pPr algn="l" defTabSz="685767" rtl="0" eaLnBrk="1" latinLnBrk="0" hangingPunct="1">
              <a:lnSpc>
                <a:spcPts val="2800"/>
              </a:lnSpc>
              <a:spcBef>
                <a:spcPct val="0"/>
              </a:spcBef>
              <a:buNone/>
              <a:defRPr kumimoji="1" sz="2400" b="1" kern="1200" baseline="0">
                <a:solidFill>
                  <a:schemeClr val="tx1"/>
                </a:solidFill>
                <a:latin typeface="+mj-lt"/>
                <a:ea typeface="+mj-ea"/>
                <a:cs typeface="+mj-cs"/>
                <a:sym typeface="+mj-lt"/>
              </a:defRPr>
            </a:lvl1pPr>
          </a:lstStyle>
          <a:p>
            <a:pPr marL="0" marR="0" lvl="0" indent="0" algn="ctr" defTabSz="685767" rtl="0" eaLnBrk="1" fontAlgn="auto" latinLnBrk="0" hangingPunct="1">
              <a:lnSpc>
                <a:spcPts val="3151"/>
              </a:lnSpc>
              <a:spcBef>
                <a:spcPct val="0"/>
              </a:spcBef>
              <a:spcAft>
                <a:spcPts val="0"/>
              </a:spcAft>
              <a:buClrTx/>
              <a:buSzTx/>
              <a:buFontTx/>
              <a:buNone/>
              <a:tabLst/>
              <a:defRPr/>
            </a:pP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R4</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年度：</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8</a:t>
            </a: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採択</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申請</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15</a:t>
            </a:r>
            <a:r>
              <a:rPr kumimoji="1" lang="ja-JP" altLang="en-US"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件</a:t>
            </a:r>
            <a:r>
              <a:rPr kumimoji="1" lang="en-US" altLang="ja-JP" sz="1800" b="1"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j-cs"/>
                <a:sym typeface="+mj-lt"/>
              </a:rPr>
              <a:t>)</a:t>
            </a:r>
          </a:p>
        </p:txBody>
      </p:sp>
      <p:sp>
        <p:nvSpPr>
          <p:cNvPr id="19" name="テキスト ボックス 18"/>
          <p:cNvSpPr txBox="1"/>
          <p:nvPr/>
        </p:nvSpPr>
        <p:spPr>
          <a:xfrm>
            <a:off x="0" y="91780"/>
            <a:ext cx="6607649"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■空飛ぶクルマ都市型ビジネス創造都市推進事業補助金 補助採択</a:t>
            </a:r>
            <a:r>
              <a:rPr kumimoji="0" lang="ja-JP" altLang="en-US" sz="1600" b="0" i="0" u="none" strike="noStrike" kern="1200" cap="none" spc="0" normalizeH="0" baseline="0" noProof="0" dirty="0" smtClean="0">
                <a:ln>
                  <a:noFill/>
                </a:ln>
                <a:solidFill>
                  <a:prstClr val="black"/>
                </a:solidFill>
                <a:effectLst/>
                <a:uLnTx/>
                <a:uFillTx/>
                <a:latin typeface="Calibri" panose="020F0502020204030204"/>
                <a:ea typeface="游ゴシック" panose="020B0400000000000000" pitchFamily="50" charset="-128"/>
                <a:cs typeface="+mn-cs"/>
              </a:rPr>
              <a:t>事業</a:t>
            </a:r>
            <a:endPar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0" name="正方形/長方形 19"/>
          <p:cNvSpPr/>
          <p:nvPr/>
        </p:nvSpPr>
        <p:spPr>
          <a:xfrm>
            <a:off x="408418" y="814423"/>
            <a:ext cx="8265681" cy="75020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対象事業</a:t>
            </a: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「大阪版ロードマップ」に基づき大阪府域で行う実証実験などの取り組み</a:t>
            </a:r>
            <a:endPar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補助額</a:t>
            </a:r>
            <a:r>
              <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１件</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あたり上限</a:t>
            </a: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1,000</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a:t>
            </a:r>
            <a:r>
              <a:rPr kumimoji="0" lang="ja-JP" altLang="en-US"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円（</a:t>
            </a:r>
            <a:r>
              <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R</a:t>
            </a:r>
            <a:r>
              <a:rPr kumimoji="0" lang="ja-JP" altLang="en-US"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３年度は上限５００万円）</a:t>
            </a:r>
            <a:endPar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425" b="0" i="0" u="none" strike="noStrike" kern="1200" cap="none" spc="75"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補助率</a:t>
            </a:r>
            <a:r>
              <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１／２以内</a:t>
            </a:r>
            <a:endParaRPr kumimoji="0" lang="en-US" altLang="ja-JP" sz="1425" b="0" i="0" u="none" strike="noStrike" kern="1200" cap="none" spc="75"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21" name="表 20"/>
          <p:cNvGraphicFramePr>
            <a:graphicFrameLocks noGrp="1"/>
          </p:cNvGraphicFramePr>
          <p:nvPr>
            <p:extLst/>
          </p:nvPr>
        </p:nvGraphicFramePr>
        <p:xfrm>
          <a:off x="192878" y="2447308"/>
          <a:ext cx="4201975" cy="3243273"/>
        </p:xfrm>
        <a:graphic>
          <a:graphicData uri="http://schemas.openxmlformats.org/drawingml/2006/table">
            <a:tbl>
              <a:tblPr firstRow="1" bandRow="1">
                <a:tableStyleId>{5940675A-B579-460E-94D1-54222C63F5DA}</a:tableStyleId>
              </a:tblPr>
              <a:tblGrid>
                <a:gridCol w="356020">
                  <a:extLst>
                    <a:ext uri="{9D8B030D-6E8A-4147-A177-3AD203B41FA5}">
                      <a16:colId xmlns:a16="http://schemas.microsoft.com/office/drawing/2014/main" val="3765854528"/>
                    </a:ext>
                  </a:extLst>
                </a:gridCol>
                <a:gridCol w="162560">
                  <a:extLst>
                    <a:ext uri="{9D8B030D-6E8A-4147-A177-3AD203B41FA5}">
                      <a16:colId xmlns:a16="http://schemas.microsoft.com/office/drawing/2014/main" val="1544448784"/>
                    </a:ext>
                  </a:extLst>
                </a:gridCol>
                <a:gridCol w="2700997">
                  <a:extLst>
                    <a:ext uri="{9D8B030D-6E8A-4147-A177-3AD203B41FA5}">
                      <a16:colId xmlns:a16="http://schemas.microsoft.com/office/drawing/2014/main" val="2352329353"/>
                    </a:ext>
                  </a:extLst>
                </a:gridCol>
                <a:gridCol w="982398">
                  <a:extLst>
                    <a:ext uri="{9D8B030D-6E8A-4147-A177-3AD203B41FA5}">
                      <a16:colId xmlns:a16="http://schemas.microsoft.com/office/drawing/2014/main" val="1164856099"/>
                    </a:ext>
                  </a:extLst>
                </a:gridCol>
              </a:tblGrid>
              <a:tr h="688335">
                <a:tc>
                  <a:txBody>
                    <a:bodyPr/>
                    <a:lstStyle/>
                    <a:p>
                      <a:pPr algn="ctr"/>
                      <a:r>
                        <a:rPr kumimoji="1" lang="ja-JP" altLang="en-US" sz="1050" b="0" dirty="0" smtClean="0">
                          <a:latin typeface="Meiryo UI" panose="020B0604030504040204" pitchFamily="50" charset="-128"/>
                          <a:ea typeface="Meiryo UI" panose="020B0604030504040204" pitchFamily="50" charset="-128"/>
                        </a:rPr>
                        <a:t>事業</a:t>
                      </a:r>
                      <a:endParaRPr kumimoji="1" lang="en-US" altLang="ja-JP" sz="1050" b="0" dirty="0" smtClean="0">
                        <a:latin typeface="Meiryo UI" panose="020B0604030504040204" pitchFamily="50" charset="-128"/>
                        <a:ea typeface="Meiryo UI" panose="020B0604030504040204" pitchFamily="50" charset="-128"/>
                      </a:endParaRPr>
                    </a:p>
                    <a:p>
                      <a:pPr algn="ctr"/>
                      <a:r>
                        <a:rPr kumimoji="1" lang="ja-JP" altLang="en-US" sz="1050" b="0" dirty="0" smtClean="0">
                          <a:latin typeface="Meiryo UI" panose="020B0604030504040204" pitchFamily="50" charset="-128"/>
                          <a:ea typeface="Meiryo UI" panose="020B0604030504040204" pitchFamily="50" charset="-128"/>
                        </a:rPr>
                        <a:t>区分</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gridSpan="2">
                  <a:txBody>
                    <a:bodyPr/>
                    <a:lstStyle/>
                    <a:p>
                      <a:pPr algn="ctr"/>
                      <a:r>
                        <a:rPr kumimoji="1" lang="ja-JP" altLang="en-US" sz="1050" b="0" dirty="0">
                          <a:solidFill>
                            <a:schemeClr val="tx1"/>
                          </a:solidFill>
                          <a:latin typeface="Meiryo UI" panose="020B0604030504040204" pitchFamily="50" charset="-128"/>
                          <a:ea typeface="Meiryo UI" panose="020B0604030504040204" pitchFamily="50" charset="-128"/>
                        </a:rPr>
                        <a:t>採択事</a:t>
                      </a:r>
                      <a:r>
                        <a:rPr kumimoji="1" lang="ja-JP" altLang="en-US" sz="1050" b="0" dirty="0">
                          <a:latin typeface="Meiryo UI" panose="020B0604030504040204" pitchFamily="50" charset="-128"/>
                          <a:ea typeface="Meiryo UI" panose="020B0604030504040204" pitchFamily="50" charset="-128"/>
                        </a:rPr>
                        <a:t>業名</a:t>
                      </a:r>
                    </a:p>
                  </a:txBody>
                  <a:tcPr marL="68580" marR="68580" marT="34290" marB="34290" anchor="ctr">
                    <a:solidFill>
                      <a:schemeClr val="accent1">
                        <a:lumMod val="20000"/>
                        <a:lumOff val="80000"/>
                      </a:schemeClr>
                    </a:solidFill>
                  </a:tcPr>
                </a:tc>
                <a:tc hMerge="1">
                  <a:txBody>
                    <a:bodyPr/>
                    <a:lstStyle/>
                    <a:p>
                      <a:pPr algn="ct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tc>
                  <a:txBody>
                    <a:bodyPr/>
                    <a:lstStyle/>
                    <a:p>
                      <a:pPr algn="ctr"/>
                      <a:r>
                        <a:rPr kumimoji="1" lang="ja-JP" altLang="en-US" sz="1050" b="0" baseline="0" dirty="0">
                          <a:latin typeface="Meiryo UI" panose="020B0604030504040204" pitchFamily="50" charset="-128"/>
                          <a:ea typeface="Meiryo UI" panose="020B0604030504040204" pitchFamily="50" charset="-128"/>
                        </a:rPr>
                        <a:t>応募</a:t>
                      </a:r>
                      <a:r>
                        <a:rPr kumimoji="1" lang="ja-JP" altLang="en-US" sz="1050" b="0" baseline="0" dirty="0" smtClean="0">
                          <a:solidFill>
                            <a:schemeClr val="tx1"/>
                          </a:solidFill>
                          <a:latin typeface="Meiryo UI" panose="020B0604030504040204" pitchFamily="50" charset="-128"/>
                          <a:ea typeface="Meiryo UI" panose="020B0604030504040204" pitchFamily="50" charset="-128"/>
                        </a:rPr>
                        <a:t>代表</a:t>
                      </a:r>
                      <a:endParaRPr kumimoji="1" lang="en-US" altLang="ja-JP" sz="1050" b="0" baseline="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50" b="0" baseline="0" dirty="0" smtClean="0">
                          <a:solidFill>
                            <a:schemeClr val="tx1"/>
                          </a:solidFill>
                          <a:latin typeface="Meiryo UI" panose="020B0604030504040204" pitchFamily="50" charset="-128"/>
                          <a:ea typeface="Meiryo UI" panose="020B0604030504040204" pitchFamily="50" charset="-128"/>
                        </a:rPr>
                        <a:t>事</a:t>
                      </a:r>
                      <a:r>
                        <a:rPr kumimoji="1" lang="ja-JP" altLang="en-US" sz="1050" b="0" baseline="0" dirty="0">
                          <a:solidFill>
                            <a:schemeClr val="tx1"/>
                          </a:solidFill>
                          <a:latin typeface="Meiryo UI" panose="020B0604030504040204" pitchFamily="50" charset="-128"/>
                          <a:ea typeface="Meiryo UI" panose="020B0604030504040204" pitchFamily="50" charset="-128"/>
                        </a:rPr>
                        <a:t>業</a:t>
                      </a:r>
                      <a:r>
                        <a:rPr kumimoji="1" lang="ja-JP" altLang="en-US" sz="1050" b="0" baseline="0" dirty="0">
                          <a:latin typeface="Meiryo UI" panose="020B0604030504040204" pitchFamily="50" charset="-128"/>
                          <a:ea typeface="Meiryo UI" panose="020B0604030504040204" pitchFamily="50" charset="-128"/>
                        </a:rPr>
                        <a:t>者</a:t>
                      </a:r>
                      <a:endParaRPr kumimoji="1" lang="ja-JP" altLang="en-US" sz="1050" b="0" baseline="30000" dirty="0">
                        <a:latin typeface="Meiryo UI" panose="020B0604030504040204" pitchFamily="50" charset="-128"/>
                        <a:ea typeface="Meiryo UI" panose="020B0604030504040204" pitchFamily="50" charset="-128"/>
                      </a:endParaRPr>
                    </a:p>
                  </a:txBody>
                  <a:tcPr marL="68580" marR="68580" marT="34290" marB="34290" anchor="ctr">
                    <a:solidFill>
                      <a:schemeClr val="accent1">
                        <a:lumMod val="20000"/>
                        <a:lumOff val="80000"/>
                      </a:schemeClr>
                    </a:solidFill>
                  </a:tcPr>
                </a:tc>
                <a:extLst>
                  <a:ext uri="{0D108BD9-81ED-4DB2-BD59-A6C34878D82A}">
                    <a16:rowId xmlns:a16="http://schemas.microsoft.com/office/drawing/2014/main" val="3822795455"/>
                  </a:ext>
                </a:extLst>
              </a:tr>
              <a:tr h="526446">
                <a:tc rowSpan="2">
                  <a:txBody>
                    <a:bodyPr/>
                    <a:lstStyle/>
                    <a:p>
                      <a:pPr algn="ctr"/>
                      <a:r>
                        <a:rPr kumimoji="1" lang="ja-JP" altLang="en-US" sz="1050" b="0" u="none" dirty="0" smtClean="0">
                          <a:latin typeface="Meiryo UI" panose="020B0604030504040204" pitchFamily="50" charset="-128"/>
                          <a:ea typeface="Meiryo UI" panose="020B0604030504040204" pitchFamily="50" charset="-128"/>
                        </a:rPr>
                        <a:t>実証実験</a:t>
                      </a:r>
                      <a:endParaRPr kumimoji="1" lang="en-US" altLang="ja-JP"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１</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大阪ベイエリアにおける衝突回避技術を活用</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した空飛ぶクルマの自動管制実証</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r>
                        <a:rPr kumimoji="1" lang="en-US" altLang="ja-JP" sz="1050" b="0" dirty="0" err="1" smtClean="0">
                          <a:latin typeface="Meiryo UI" panose="020B0604030504040204" pitchFamily="50" charset="-128"/>
                          <a:ea typeface="Meiryo UI" panose="020B0604030504040204" pitchFamily="50" charset="-128"/>
                        </a:rPr>
                        <a:t>FaroStar</a:t>
                      </a:r>
                      <a:endParaRPr kumimoji="1" lang="en-US" altLang="ja-JP"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1148511334"/>
                  </a:ext>
                </a:extLst>
              </a:tr>
              <a:tr h="533762">
                <a:tc vMerge="1">
                  <a:txBody>
                    <a:bodyPr/>
                    <a:lstStyle/>
                    <a:p>
                      <a:pPr algn="ctr"/>
                      <a:endParaRPr kumimoji="1" lang="en-US" altLang="ja-JP" sz="1600" b="1" u="none"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２</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エアモビリティ統合運航管理プラットフォーム</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事業 </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zh-CN" altLang="en-US" sz="1050" b="0" dirty="0" smtClean="0">
                          <a:latin typeface="Meiryo UI" panose="020B0604030504040204" pitchFamily="50" charset="-128"/>
                          <a:ea typeface="Meiryo UI" panose="020B0604030504040204" pitchFamily="50" charset="-128"/>
                        </a:rPr>
                        <a:t>三井物産</a:t>
                      </a: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1074911057"/>
                  </a:ext>
                </a:extLst>
              </a:tr>
              <a:tr h="414715">
                <a:tc rowSpan="2">
                  <a:txBody>
                    <a:bodyPr/>
                    <a:lstStyle/>
                    <a:p>
                      <a:pPr algn="ctr"/>
                      <a:r>
                        <a:rPr kumimoji="1" lang="ja-JP" altLang="en-US" sz="1050" b="0" u="none" dirty="0" smtClean="0">
                          <a:latin typeface="Meiryo UI" panose="020B0604030504040204" pitchFamily="50" charset="-128"/>
                          <a:ea typeface="Meiryo UI" panose="020B0604030504040204" pitchFamily="50" charset="-128"/>
                        </a:rPr>
                        <a:t>調査・検討</a:t>
                      </a:r>
                      <a:endParaRPr kumimoji="1" lang="ja-JP" altLang="en-US"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３</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大阪市内中心部における空飛ぶクルマの</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離着陸場利活用に向けた可能性調査</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smtClean="0">
                          <a:latin typeface="Meiryo UI" panose="020B0604030504040204" pitchFamily="50" charset="-128"/>
                          <a:ea typeface="Meiryo UI" panose="020B0604030504040204" pitchFamily="50" charset="-128"/>
                        </a:rPr>
                        <a:t>ANA</a:t>
                      </a:r>
                      <a:r>
                        <a:rPr kumimoji="1" lang="ja-JP" altLang="en-US" sz="1050" b="0" dirty="0" smtClean="0">
                          <a:latin typeface="Meiryo UI" panose="020B0604030504040204" pitchFamily="50" charset="-128"/>
                          <a:ea typeface="Meiryo UI" panose="020B0604030504040204" pitchFamily="50" charset="-128"/>
                        </a:rPr>
                        <a:t>ホールディングス</a:t>
                      </a: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4221606090"/>
                  </a:ext>
                </a:extLst>
              </a:tr>
              <a:tr h="414715">
                <a:tc vMerge="1">
                  <a:txBody>
                    <a:bodyPr/>
                    <a:lstStyle/>
                    <a:p>
                      <a:pPr algn="ctr"/>
                      <a:endParaRPr kumimoji="1" lang="ja-JP" altLang="en-US" sz="1600" b="1" u="none"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50" b="1" u="none" smtClean="0">
                          <a:latin typeface="Meiryo UI" panose="020B0604030504040204" pitchFamily="50" charset="-128"/>
                          <a:ea typeface="Meiryo UI" panose="020B0604030504040204" pitchFamily="50" charset="-128"/>
                        </a:rPr>
                        <a:t>４</a:t>
                      </a:r>
                      <a:endParaRPr kumimoji="1" lang="ja-JP" altLang="en-US" sz="1050" b="1" u="none" dirty="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顧客期待などの社会受容性の向上／運用性の検証／機体輸送性の調査</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050" b="0" dirty="0" smtClean="0">
                          <a:latin typeface="Meiryo UI" panose="020B0604030504040204" pitchFamily="50" charset="-128"/>
                          <a:ea typeface="Meiryo UI" panose="020B0604030504040204" pitchFamily="50" charset="-128"/>
                        </a:rPr>
                        <a:t>日本航空</a:t>
                      </a:r>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a:t>
                      </a:r>
                      <a:endParaRPr kumimoji="1" lang="zh-CN"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550003298"/>
                  </a:ext>
                </a:extLst>
              </a:tr>
              <a:tr h="644975">
                <a:tc>
                  <a:txBody>
                    <a:bodyPr/>
                    <a:lstStyle/>
                    <a:p>
                      <a:pPr algn="ctr"/>
                      <a:r>
                        <a:rPr kumimoji="1" lang="ja-JP" altLang="en-US" sz="1050" b="0" u="none" dirty="0" smtClean="0">
                          <a:latin typeface="Meiryo UI" panose="020B0604030504040204" pitchFamily="50" charset="-128"/>
                          <a:ea typeface="Meiryo UI" panose="020B0604030504040204" pitchFamily="50" charset="-128"/>
                        </a:rPr>
                        <a:t>社会受容性向上</a:t>
                      </a:r>
                      <a:endParaRPr kumimoji="1" lang="ja-JP" altLang="en-US" sz="1050" b="0" u="none" dirty="0">
                        <a:latin typeface="Meiryo UI" panose="020B0604030504040204" pitchFamily="50" charset="-128"/>
                        <a:ea typeface="Meiryo UI" panose="020B0604030504040204" pitchFamily="50" charset="-128"/>
                      </a:endParaRPr>
                    </a:p>
                  </a:txBody>
                  <a:tcPr marL="68580" marR="68580" marT="34290" marB="34290" vert="eaVert" anchor="ctr"/>
                </a:tc>
                <a:tc>
                  <a:txBody>
                    <a:bodyPr/>
                    <a:lstStyle/>
                    <a:p>
                      <a:pPr algn="ctr"/>
                      <a:r>
                        <a:rPr kumimoji="1" lang="ja-JP" altLang="en-US" sz="1050" b="1" u="none" dirty="0" smtClean="0">
                          <a:latin typeface="Meiryo UI" panose="020B0604030504040204" pitchFamily="50" charset="-128"/>
                          <a:ea typeface="Meiryo UI" panose="020B0604030504040204" pitchFamily="50" charset="-128"/>
                        </a:rPr>
                        <a:t>５</a:t>
                      </a:r>
                      <a:endParaRPr kumimoji="1" lang="en-US" altLang="ja-JP" sz="1050" b="1" u="none" dirty="0" smtClean="0">
                        <a:latin typeface="Meiryo UI" panose="020B0604030504040204" pitchFamily="50" charset="-128"/>
                        <a:ea typeface="Meiryo UI" panose="020B0604030504040204" pitchFamily="50" charset="-128"/>
                      </a:endParaRPr>
                    </a:p>
                  </a:txBody>
                  <a:tcPr marL="68580" marR="68580" marT="34290" marB="34290" anchor="ctr">
                    <a:lnR w="12700" cap="flat" cmpd="sng" algn="ctr">
                      <a:solidFill>
                        <a:schemeClr val="bg1"/>
                      </a:solidFill>
                      <a:prstDash val="solid"/>
                      <a:round/>
                      <a:headEnd type="none" w="med" len="med"/>
                      <a:tailEnd type="none" w="med" len="med"/>
                    </a:lnR>
                  </a:tcPr>
                </a:tc>
                <a:tc>
                  <a:txBody>
                    <a:bodyPr/>
                    <a:lstStyle/>
                    <a:p>
                      <a:r>
                        <a:rPr kumimoji="1" lang="ja-JP" altLang="en-US" sz="1050" b="1" u="none" dirty="0" smtClean="0">
                          <a:latin typeface="Meiryo UI" panose="020B0604030504040204" pitchFamily="50" charset="-128"/>
                          <a:ea typeface="Meiryo UI" panose="020B0604030504040204" pitchFamily="50" charset="-128"/>
                        </a:rPr>
                        <a:t>大阪ベイエリアにおける、空飛ぶクルマによる</a:t>
                      </a:r>
                      <a:endParaRPr kumimoji="1" lang="en-US" altLang="ja-JP" sz="1050" b="1" u="none" dirty="0" smtClean="0">
                        <a:latin typeface="Meiryo UI" panose="020B0604030504040204" pitchFamily="50" charset="-128"/>
                        <a:ea typeface="Meiryo UI" panose="020B0604030504040204" pitchFamily="50" charset="-128"/>
                      </a:endParaRPr>
                    </a:p>
                    <a:p>
                      <a:r>
                        <a:rPr kumimoji="1" lang="ja-JP" altLang="en-US" sz="1050" b="1" u="none" dirty="0" smtClean="0">
                          <a:latin typeface="Meiryo UI" panose="020B0604030504040204" pitchFamily="50" charset="-128"/>
                          <a:ea typeface="Meiryo UI" panose="020B0604030504040204" pitchFamily="50" charset="-128"/>
                        </a:rPr>
                        <a:t>エアタクシー事業性調査</a:t>
                      </a:r>
                      <a:endParaRPr kumimoji="1" lang="en-US" altLang="ja-JP" sz="1050" b="1" u="none" dirty="0">
                        <a:latin typeface="Meiryo UI" panose="020B0604030504040204" pitchFamily="50" charset="-128"/>
                        <a:ea typeface="Meiryo UI" panose="020B0604030504040204" pitchFamily="50" charset="-128"/>
                      </a:endParaRPr>
                    </a:p>
                  </a:txBody>
                  <a:tcPr marL="68580" marR="68580" marT="34290" marB="34290" anchor="ctr">
                    <a:lnL w="12700" cap="flat" cmpd="sng" algn="ctr">
                      <a:solidFill>
                        <a:schemeClr val="bg1"/>
                      </a:solidFill>
                      <a:prstDash val="solid"/>
                      <a:round/>
                      <a:headEnd type="none" w="med" len="med"/>
                      <a:tailEnd type="none" w="med" len="med"/>
                    </a:lnL>
                  </a:tcPr>
                </a:tc>
                <a:tc>
                  <a:txBody>
                    <a:bodyPr/>
                    <a:lstStyle/>
                    <a:p>
                      <a:pPr algn="l"/>
                      <a:r>
                        <a:rPr kumimoji="1" lang="en-US" altLang="ja-JP" sz="1050" b="0" dirty="0" smtClean="0">
                          <a:latin typeface="Meiryo UI" panose="020B0604030504040204" pitchFamily="50" charset="-128"/>
                          <a:ea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rPr>
                        <a:t>株</a:t>
                      </a:r>
                      <a:r>
                        <a:rPr kumimoji="1" lang="en-US" altLang="ja-JP" sz="1050" b="0" dirty="0" smtClean="0">
                          <a:latin typeface="Meiryo UI" panose="020B0604030504040204" pitchFamily="50" charset="-128"/>
                          <a:ea typeface="Meiryo UI" panose="020B0604030504040204" pitchFamily="50" charset="-128"/>
                        </a:rPr>
                        <a:t>)SkyDrive</a:t>
                      </a:r>
                      <a:endParaRPr kumimoji="1" lang="ja-JP" altLang="en-US" sz="1050" b="0" dirty="0">
                        <a:latin typeface="Meiryo UI" panose="020B0604030504040204" pitchFamily="50" charset="-128"/>
                        <a:ea typeface="Meiryo UI" panose="020B0604030504040204" pitchFamily="50" charset="-128"/>
                      </a:endParaRPr>
                    </a:p>
                  </a:txBody>
                  <a:tcPr marL="68580" marR="68580" marT="34290" marB="34290" anchor="ctr"/>
                </a:tc>
                <a:extLst>
                  <a:ext uri="{0D108BD9-81ED-4DB2-BD59-A6C34878D82A}">
                    <a16:rowId xmlns:a16="http://schemas.microsoft.com/office/drawing/2014/main" val="3775595199"/>
                  </a:ext>
                </a:extLst>
              </a:tr>
            </a:tbl>
          </a:graphicData>
        </a:graphic>
      </p:graphicFrame>
      <p:sp>
        <p:nvSpPr>
          <p:cNvPr id="26" name="正方形/長方形 25"/>
          <p:cNvSpPr/>
          <p:nvPr/>
        </p:nvSpPr>
        <p:spPr>
          <a:xfrm>
            <a:off x="2723994" y="5690581"/>
            <a:ext cx="1854995"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予算額</a:t>
            </a:r>
            <a:r>
              <a:rPr kumimoji="0"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0" lang="en-US" altLang="zh-TW"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,000</a:t>
            </a:r>
            <a:r>
              <a:rPr kumimoji="0" lang="zh-TW"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p>
        </p:txBody>
      </p:sp>
      <p:sp>
        <p:nvSpPr>
          <p:cNvPr id="2" name="スライド番号プレースホルダー 1"/>
          <p:cNvSpPr>
            <a:spLocks noGrp="1"/>
          </p:cNvSpPr>
          <p:nvPr>
            <p:ph type="sldNum" sz="quarter" idx="4294967295"/>
          </p:nvPr>
        </p:nvSpPr>
        <p:spPr>
          <a:xfrm>
            <a:off x="7164288" y="6592267"/>
            <a:ext cx="2057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5FCFE5-FE56-4EF1-80A8-07776887C2A1}" type="slidenum">
              <a:rPr kumimoji="1" lang="ja-JP" altLang="en-US" sz="1100" b="0" i="0" u="none" strike="noStrike" kern="1200" cap="none" spc="0" normalizeH="0" baseline="0" noProof="0" smtClean="0">
                <a:ln>
                  <a:noFill/>
                </a:ln>
                <a:solidFill>
                  <a:prstClr val="black"/>
                </a:solidFill>
                <a:effectLst/>
                <a:uLnTx/>
                <a:uFillTx/>
                <a:latin typeface="BIZ UDゴシック" panose="020B0400000000000000" pitchFamily="49" charset="-128"/>
                <a:ea typeface="BIZ UDゴシック" panose="020B0400000000000000" pitchFamily="49" charset="-128"/>
                <a:sym typeface="+mn-lt"/>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1" lang="ja-JP" altLang="en-US" sz="11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sym typeface="+mn-lt"/>
            </a:endParaRPr>
          </a:p>
        </p:txBody>
      </p:sp>
    </p:spTree>
    <p:extLst>
      <p:ext uri="{BB962C8B-B14F-4D97-AF65-F5344CB8AC3E}">
        <p14:creationId xmlns:p14="http://schemas.microsoft.com/office/powerpoint/2010/main" val="41077351"/>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チームサイト用共有ライブラリ" ma:contentTypeID="0x01010016B13BF77A90F249889FB5DD587B167C0039D37C264BF6024199D1523A07C22F7B" ma:contentTypeVersion="" ma:contentTypeDescription="" ma:contentTypeScope="" ma:versionID="2fd4aecbf0a67636e045d890bab3e494">
  <xsd:schema xmlns:xsd="http://www.w3.org/2001/XMLSchema" xmlns:xs="http://www.w3.org/2001/XMLSchema" xmlns:p="http://schemas.microsoft.com/office/2006/metadata/properties" xmlns:ns2="2be2acaf-88a6-4029-b366-c28176c79890" targetNamespace="http://schemas.microsoft.com/office/2006/metadata/properties" ma:root="true" ma:fieldsID="2f1a7762e99f23df00567060dae6aafc" ns2:_="">
    <xsd:import namespace="2be2acaf-88a6-4029-b366-c28176c79890"/>
    <xsd:element name="properties">
      <xsd:complexType>
        <xsd:sequence>
          <xsd:element name="documentManagement">
            <xsd:complexType>
              <xsd:all>
                <xsd:element ref="ns2:コメント_x3000_"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e2acaf-88a6-4029-b366-c28176c79890" elementFormDefault="qualified">
    <xsd:import namespace="http://schemas.microsoft.com/office/2006/documentManagement/types"/>
    <xsd:import namespace="http://schemas.microsoft.com/office/infopath/2007/PartnerControls"/>
    <xsd:element name="コメント_x3000_" ma:index="8" nillable="true" ma:displayName="コメント　" ma:internalName="_x30b3__x30e1__x30f3__x30c8__x3000_">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コメント_x3000_ xmlns="2be2acaf-88a6-4029-b366-c28176c79890" xsi:nil="true"/>
  </documentManagement>
</p:properties>
</file>

<file path=customXml/itemProps1.xml><?xml version="1.0" encoding="utf-8"?>
<ds:datastoreItem xmlns:ds="http://schemas.openxmlformats.org/officeDocument/2006/customXml" ds:itemID="{6A946D51-EE22-4952-A5C5-61813A5A666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be2acaf-88a6-4029-b366-c28176c7989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3ADEEE72-51E1-43C4-96D8-1642475B8DD0}">
  <ds:schemaRefs>
    <ds:schemaRef ds:uri="http://schemas.microsoft.com/sharepoint/v3/contenttype/forms"/>
  </ds:schemaRefs>
</ds:datastoreItem>
</file>

<file path=customXml/itemProps3.xml><?xml version="1.0" encoding="utf-8"?>
<ds:datastoreItem xmlns:ds="http://schemas.openxmlformats.org/officeDocument/2006/customXml" ds:itemID="{E2A09E32-5D4B-4B96-8378-D1CCFCD09F4A}">
  <ds:schemaRefs>
    <ds:schemaRef ds:uri="http://schemas.microsoft.com/office/2006/metadata/properties"/>
    <ds:schemaRef ds:uri="2be2acaf-88a6-4029-b366-c28176c79890"/>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0</TotalTime>
  <Words>158701</Words>
  <Application>Microsoft Office PowerPoint</Application>
  <PresentationFormat>画面に合わせる (4:3)</PresentationFormat>
  <Paragraphs>19680</Paragraphs>
  <Slides>400</Slides>
  <Notes>75</Notes>
  <HiddenSlides>0</HiddenSlides>
  <MMClips>0</MMClips>
  <ScaleCrop>false</ScaleCrop>
  <HeadingPairs>
    <vt:vector size="8" baseType="variant">
      <vt:variant>
        <vt:lpstr>使用されているフォント</vt:lpstr>
      </vt:variant>
      <vt:variant>
        <vt:i4>31</vt:i4>
      </vt:variant>
      <vt:variant>
        <vt:lpstr>テーマ</vt:lpstr>
      </vt:variant>
      <vt:variant>
        <vt:i4>7</vt:i4>
      </vt:variant>
      <vt:variant>
        <vt:lpstr>埋め込まれた OLE サーバー</vt:lpstr>
      </vt:variant>
      <vt:variant>
        <vt:i4>2</vt:i4>
      </vt:variant>
      <vt:variant>
        <vt:lpstr>スライド タイトル</vt:lpstr>
      </vt:variant>
      <vt:variant>
        <vt:i4>400</vt:i4>
      </vt:variant>
    </vt:vector>
  </HeadingPairs>
  <TitlesOfParts>
    <vt:vector size="440" baseType="lpstr">
      <vt:lpstr>Arial Unicode MS</vt:lpstr>
      <vt:lpstr>BIZ UDPゴシック</vt:lpstr>
      <vt:lpstr>BIZ UDP明朝 Medium</vt:lpstr>
      <vt:lpstr>BIZ UDゴシック</vt:lpstr>
      <vt:lpstr>HGPｺﾞｼｯｸE</vt:lpstr>
      <vt:lpstr>HGP創英角ｺﾞｼｯｸUB</vt:lpstr>
      <vt:lpstr>HG丸ｺﾞｼｯｸM-PRO</vt:lpstr>
      <vt:lpstr>Meiryo UI</vt:lpstr>
      <vt:lpstr>Microsoft YaHei UI</vt:lpstr>
      <vt:lpstr>ＭＳ Ｐゴシック</vt:lpstr>
      <vt:lpstr>ＭＳ Ｐゴシック 本文</vt:lpstr>
      <vt:lpstr>ＭＳ Ｐ明朝</vt:lpstr>
      <vt:lpstr>MS UI Gothic</vt:lpstr>
      <vt:lpstr>ＭＳ ゴシック</vt:lpstr>
      <vt:lpstr>ＭＳ 明朝</vt:lpstr>
      <vt:lpstr>新細明體</vt:lpstr>
      <vt:lpstr>UD デジタル 教科書体 NK-B</vt:lpstr>
      <vt:lpstr>Yu Gothic UI Semibold</vt:lpstr>
      <vt:lpstr>Meiryo</vt:lpstr>
      <vt:lpstr>Meiryo</vt:lpstr>
      <vt:lpstr>游ゴシック</vt:lpstr>
      <vt:lpstr>游ゴシック Light</vt:lpstr>
      <vt:lpstr>游明朝</vt:lpstr>
      <vt:lpstr>Arial</vt:lpstr>
      <vt:lpstr>Calibri</vt:lpstr>
      <vt:lpstr>Calibri Light</vt:lpstr>
      <vt:lpstr>Century</vt:lpstr>
      <vt:lpstr>Microsoft Himalaya</vt:lpstr>
      <vt:lpstr>Segoe UI Semibold</vt:lpstr>
      <vt:lpstr>Times New Roman</vt:lpstr>
      <vt:lpstr>Wingdings</vt:lpstr>
      <vt:lpstr>Office ​​テーマ</vt:lpstr>
      <vt:lpstr>Office テーマ</vt:lpstr>
      <vt:lpstr>1_Office テーマ</vt:lpstr>
      <vt:lpstr>1_Office ​​テーマ</vt:lpstr>
      <vt:lpstr>2_Office ​​テーマ</vt:lpstr>
      <vt:lpstr>3_Office ​​テーマ</vt:lpstr>
      <vt:lpstr>4_Office ​​テーマ</vt:lpstr>
      <vt:lpstr>think-cell スライド</vt:lpstr>
      <vt:lpstr>ワークシート</vt:lpstr>
      <vt:lpstr>大阪府庁の点検・棚卸し結果 （2008～2022年）</vt:lpstr>
      <vt:lpstr>PowerPoint プレゼンテーション</vt:lpstr>
      <vt:lpstr>PowerPoint プレゼンテーション</vt:lpstr>
      <vt:lpstr>Ⅰ　政策の刷新（主なもの）  （１）新型コロナウイルス感染症対策 （２）成長産業の振興等 （３）インフラの充実・強化 （４）危機管理対策 （５）教育 （６）子ども施策 （７）健康・医療 （８）介護 （９）多様な人材の活躍</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■教育庁の創設</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■関連データ：教育予算規模の推移</vt:lpstr>
      <vt:lpstr>PowerPoint プレゼンテーション</vt:lpstr>
      <vt:lpstr>PowerPoint プレゼンテーション</vt:lpstr>
      <vt:lpstr>■私立高校等授業料支援補助金の制度概要イメージ</vt:lpstr>
      <vt:lpstr>PowerPoint プレゼンテーション</vt:lpstr>
      <vt:lpstr>PowerPoint プレゼンテーション</vt:lpstr>
      <vt:lpstr>PowerPoint プレゼンテーション</vt:lpstr>
      <vt:lpstr>■関連データ：私学助成の予算額の推移</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　「いのち輝く未来社会」をめざすビジョンの策定・推進について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Ⅱ　公民連携／経営形態の見直し  　（１）公民連携の推進 　（２）独立行政法人化   　</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【財政】    （１）財政再建 （２）財務マネジメント</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【人事】 　　（３）人事・給与制度 　　（４）公募制度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Ⅲ　行財政改革  　【業務執行の刷新】 　（５）働き方改革 　（６）ICT活用 　（７）サービス改善 　（８）市町村との連携強化、市町村支援等 　（９）補助金等の見直し 　（10）府民利用施設の廃止・改革</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その他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2022-12-27T05:57:04Z</dcterms:created>
  <dcterms:modified xsi:type="dcterms:W3CDTF">2023-06-01T04:22:39Z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0x01010016B13BF77A90F249889FB5DD587B167C0039D37C264BF6024199D1523A07C22F7B</vt:lpwstr>
  </property>
</Properties>
</file>